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7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11744B-CE04-453C-AE5A-933847B85D9F}" type="datetimeFigureOut">
              <a:rPr lang="en-US" smtClean="0"/>
              <a:t>11/22/2009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5F7BA5-A536-4CC5-AD91-2A9C3441B15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82D29D-4F15-4FA8-B1A9-33D2C7880A08}" type="slidenum">
              <a:rPr lang="en-US"/>
              <a:pPr/>
              <a:t>1</a:t>
            </a:fld>
            <a:endParaRPr lang="en-US"/>
          </a:p>
        </p:txBody>
      </p:sp>
      <p:sp>
        <p:nvSpPr>
          <p:cNvPr id="6287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8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C59C73-DC16-4E4B-B806-3EC3F55121B4}" type="slidenum">
              <a:rPr lang="en-US"/>
              <a:pPr/>
              <a:t>10</a:t>
            </a:fld>
            <a:endParaRPr lang="en-US"/>
          </a:p>
        </p:txBody>
      </p:sp>
      <p:sp>
        <p:nvSpPr>
          <p:cNvPr id="6379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7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79F87D-F446-43CD-B353-FEE596A28580}" type="slidenum">
              <a:rPr lang="en-US"/>
              <a:pPr/>
              <a:t>11</a:t>
            </a:fld>
            <a:endParaRPr lang="en-US"/>
          </a:p>
        </p:txBody>
      </p:sp>
      <p:sp>
        <p:nvSpPr>
          <p:cNvPr id="6389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8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EA6F95-72FC-4DB2-8BD4-215D56BA6198}" type="slidenum">
              <a:rPr lang="en-US"/>
              <a:pPr/>
              <a:t>12</a:t>
            </a:fld>
            <a:endParaRPr lang="en-US"/>
          </a:p>
        </p:txBody>
      </p:sp>
      <p:sp>
        <p:nvSpPr>
          <p:cNvPr id="6400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0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1895DD-D09D-4FA5-8EF6-EF2798F78341}" type="slidenum">
              <a:rPr lang="en-US"/>
              <a:pPr/>
              <a:t>13</a:t>
            </a:fld>
            <a:endParaRPr lang="en-US"/>
          </a:p>
        </p:txBody>
      </p:sp>
      <p:sp>
        <p:nvSpPr>
          <p:cNvPr id="6410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018CF5-F2D0-4C94-9C4A-23A53D2C0D2D}" type="slidenum">
              <a:rPr lang="en-US"/>
              <a:pPr/>
              <a:t>14</a:t>
            </a:fld>
            <a:endParaRPr lang="en-US"/>
          </a:p>
        </p:txBody>
      </p:sp>
      <p:sp>
        <p:nvSpPr>
          <p:cNvPr id="6420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21BA52-83B3-48B9-89FE-4D3C28BA9E32}" type="slidenum">
              <a:rPr lang="en-US"/>
              <a:pPr/>
              <a:t>15</a:t>
            </a:fld>
            <a:endParaRPr lang="en-US"/>
          </a:p>
        </p:txBody>
      </p:sp>
      <p:sp>
        <p:nvSpPr>
          <p:cNvPr id="6430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362150-3ABE-4C3A-8B69-C0113E9E4A82}" type="slidenum">
              <a:rPr lang="en-US"/>
              <a:pPr/>
              <a:t>16</a:t>
            </a:fld>
            <a:endParaRPr lang="en-US"/>
          </a:p>
        </p:txBody>
      </p:sp>
      <p:sp>
        <p:nvSpPr>
          <p:cNvPr id="6440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E07E6E-405C-4995-857A-B42B6DDC4CD0}" type="slidenum">
              <a:rPr lang="en-US"/>
              <a:pPr/>
              <a:t>17</a:t>
            </a:fld>
            <a:endParaRPr lang="en-US"/>
          </a:p>
        </p:txBody>
      </p:sp>
      <p:sp>
        <p:nvSpPr>
          <p:cNvPr id="6451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850A51-CA91-4C3D-9EF9-6A23CBFF7D72}" type="slidenum">
              <a:rPr lang="en-US"/>
              <a:pPr/>
              <a:t>18</a:t>
            </a:fld>
            <a:endParaRPr lang="en-US"/>
          </a:p>
        </p:txBody>
      </p:sp>
      <p:sp>
        <p:nvSpPr>
          <p:cNvPr id="6461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8BA2B7-4A28-45FC-BFDF-35E1923F2391}" type="slidenum">
              <a:rPr lang="en-US"/>
              <a:pPr/>
              <a:t>19</a:t>
            </a:fld>
            <a:endParaRPr lang="en-US"/>
          </a:p>
        </p:txBody>
      </p:sp>
      <p:sp>
        <p:nvSpPr>
          <p:cNvPr id="6471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C195FA-4B2F-431C-9290-F5A36237C7DD}" type="slidenum">
              <a:rPr lang="en-US"/>
              <a:pPr/>
              <a:t>2</a:t>
            </a:fld>
            <a:endParaRPr lang="en-US"/>
          </a:p>
        </p:txBody>
      </p:sp>
      <p:sp>
        <p:nvSpPr>
          <p:cNvPr id="6297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9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083123-B0BD-4F18-B3BA-354949070226}" type="slidenum">
              <a:rPr lang="en-US"/>
              <a:pPr/>
              <a:t>20</a:t>
            </a:fld>
            <a:endParaRPr lang="en-US"/>
          </a:p>
        </p:txBody>
      </p:sp>
      <p:sp>
        <p:nvSpPr>
          <p:cNvPr id="6481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470AC9-790A-4BB0-9EF1-DC272C1AC0FE}" type="slidenum">
              <a:rPr lang="en-US"/>
              <a:pPr/>
              <a:t>21</a:t>
            </a:fld>
            <a:endParaRPr lang="en-US"/>
          </a:p>
        </p:txBody>
      </p:sp>
      <p:sp>
        <p:nvSpPr>
          <p:cNvPr id="6492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C1144F-06B8-4697-90DC-013918291F7D}" type="slidenum">
              <a:rPr lang="en-US"/>
              <a:pPr/>
              <a:t>22</a:t>
            </a:fld>
            <a:endParaRPr lang="en-US"/>
          </a:p>
        </p:txBody>
      </p:sp>
      <p:sp>
        <p:nvSpPr>
          <p:cNvPr id="6502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69C8BE-9FC7-440B-B2A7-F49814EB5EC1}" type="slidenum">
              <a:rPr lang="en-US"/>
              <a:pPr/>
              <a:t>23</a:t>
            </a:fld>
            <a:endParaRPr lang="en-US"/>
          </a:p>
        </p:txBody>
      </p:sp>
      <p:sp>
        <p:nvSpPr>
          <p:cNvPr id="6512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D30A3B-5D74-4672-94B9-E952676C32BB}" type="slidenum">
              <a:rPr lang="en-US"/>
              <a:pPr/>
              <a:t>24</a:t>
            </a:fld>
            <a:endParaRPr lang="en-US"/>
          </a:p>
        </p:txBody>
      </p:sp>
      <p:sp>
        <p:nvSpPr>
          <p:cNvPr id="6522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DA2210-20FF-40AF-A591-9F9419E7DE9E}" type="slidenum">
              <a:rPr lang="en-US"/>
              <a:pPr/>
              <a:t>25</a:t>
            </a:fld>
            <a:endParaRPr lang="en-US"/>
          </a:p>
        </p:txBody>
      </p:sp>
      <p:sp>
        <p:nvSpPr>
          <p:cNvPr id="6533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C5D54B-5A95-4D9E-9532-773734D061D1}" type="slidenum">
              <a:rPr lang="en-US"/>
              <a:pPr/>
              <a:t>26</a:t>
            </a:fld>
            <a:endParaRPr lang="en-US"/>
          </a:p>
        </p:txBody>
      </p:sp>
      <p:sp>
        <p:nvSpPr>
          <p:cNvPr id="6543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94A338-DB0F-4192-BC8D-8C2D9C2437B1}" type="slidenum">
              <a:rPr lang="en-US"/>
              <a:pPr/>
              <a:t>27</a:t>
            </a:fld>
            <a:endParaRPr lang="en-US"/>
          </a:p>
        </p:txBody>
      </p:sp>
      <p:sp>
        <p:nvSpPr>
          <p:cNvPr id="6553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D53B51-B041-48E3-8401-0C82512FB2CF}" type="slidenum">
              <a:rPr lang="en-US"/>
              <a:pPr/>
              <a:t>28</a:t>
            </a:fld>
            <a:endParaRPr lang="en-US"/>
          </a:p>
        </p:txBody>
      </p:sp>
      <p:sp>
        <p:nvSpPr>
          <p:cNvPr id="6563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A9DB7C-92B7-4909-9A89-D9450152FEE9}" type="slidenum">
              <a:rPr lang="en-US"/>
              <a:pPr/>
              <a:t>29</a:t>
            </a:fld>
            <a:endParaRPr lang="en-US"/>
          </a:p>
        </p:txBody>
      </p:sp>
      <p:sp>
        <p:nvSpPr>
          <p:cNvPr id="6574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9D5411-F01F-45F5-B1C7-4646926EE8C0}" type="slidenum">
              <a:rPr lang="en-US"/>
              <a:pPr/>
              <a:t>3</a:t>
            </a:fld>
            <a:endParaRPr lang="en-US"/>
          </a:p>
        </p:txBody>
      </p:sp>
      <p:sp>
        <p:nvSpPr>
          <p:cNvPr id="6307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0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3E9281-BD65-45E7-B64E-2B5A5690C98E}" type="slidenum">
              <a:rPr lang="en-US"/>
              <a:pPr/>
              <a:t>30</a:t>
            </a:fld>
            <a:endParaRPr lang="en-US"/>
          </a:p>
        </p:txBody>
      </p:sp>
      <p:sp>
        <p:nvSpPr>
          <p:cNvPr id="6584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DF6362-56EB-42D0-8259-C3349D872E98}" type="slidenum">
              <a:rPr lang="en-US"/>
              <a:pPr/>
              <a:t>31</a:t>
            </a:fld>
            <a:endParaRPr lang="en-US"/>
          </a:p>
        </p:txBody>
      </p:sp>
      <p:sp>
        <p:nvSpPr>
          <p:cNvPr id="6594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A80D03-459A-4CDB-AEF8-C039EAA037AF}" type="slidenum">
              <a:rPr lang="en-US"/>
              <a:pPr/>
              <a:t>32</a:t>
            </a:fld>
            <a:endParaRPr lang="en-US"/>
          </a:p>
        </p:txBody>
      </p:sp>
      <p:sp>
        <p:nvSpPr>
          <p:cNvPr id="6604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4D712D-988E-4AD7-A181-A0F4198D935B}" type="slidenum">
              <a:rPr lang="en-US"/>
              <a:pPr/>
              <a:t>33</a:t>
            </a:fld>
            <a:endParaRPr lang="en-US"/>
          </a:p>
        </p:txBody>
      </p:sp>
      <p:sp>
        <p:nvSpPr>
          <p:cNvPr id="6615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F8BBE5-E0EE-4C3A-8EE4-A0EB670E7033}" type="slidenum">
              <a:rPr lang="en-US"/>
              <a:pPr/>
              <a:t>34</a:t>
            </a:fld>
            <a:endParaRPr lang="en-US"/>
          </a:p>
        </p:txBody>
      </p:sp>
      <p:sp>
        <p:nvSpPr>
          <p:cNvPr id="6625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C12B5-E569-42F5-BF3E-2927CD46D266}" type="slidenum">
              <a:rPr lang="en-US"/>
              <a:pPr/>
              <a:t>35</a:t>
            </a:fld>
            <a:endParaRPr lang="en-US"/>
          </a:p>
        </p:txBody>
      </p:sp>
      <p:sp>
        <p:nvSpPr>
          <p:cNvPr id="6635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422773-1557-4158-952D-9A6689920864}" type="slidenum">
              <a:rPr lang="en-US"/>
              <a:pPr/>
              <a:t>36</a:t>
            </a:fld>
            <a:endParaRPr lang="en-US"/>
          </a:p>
        </p:txBody>
      </p:sp>
      <p:sp>
        <p:nvSpPr>
          <p:cNvPr id="6881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24B374-AFD2-4DCC-86E5-4E2BC41162DB}" type="slidenum">
              <a:rPr lang="en-US"/>
              <a:pPr/>
              <a:t>4</a:t>
            </a:fld>
            <a:endParaRPr lang="en-US"/>
          </a:p>
        </p:txBody>
      </p:sp>
      <p:sp>
        <p:nvSpPr>
          <p:cNvPr id="6318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1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9B8984-9B6B-4D6F-A30C-01A419FE5C7F}" type="slidenum">
              <a:rPr lang="en-US"/>
              <a:pPr/>
              <a:t>5</a:t>
            </a:fld>
            <a:endParaRPr lang="en-US"/>
          </a:p>
        </p:txBody>
      </p:sp>
      <p:sp>
        <p:nvSpPr>
          <p:cNvPr id="6328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2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F06B2A-1D84-4785-87BD-AE0AB4D93F32}" type="slidenum">
              <a:rPr lang="en-US"/>
              <a:pPr/>
              <a:t>6</a:t>
            </a:fld>
            <a:endParaRPr lang="en-US"/>
          </a:p>
        </p:txBody>
      </p:sp>
      <p:sp>
        <p:nvSpPr>
          <p:cNvPr id="6338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3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CCB366-251F-45F7-8DEA-1A64BAD01158}" type="slidenum">
              <a:rPr lang="en-US"/>
              <a:pPr/>
              <a:t>7</a:t>
            </a:fld>
            <a:endParaRPr lang="en-US"/>
          </a:p>
        </p:txBody>
      </p:sp>
      <p:sp>
        <p:nvSpPr>
          <p:cNvPr id="6348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18A942-BEC1-4DDF-8FCA-78A70DA86D6E}" type="slidenum">
              <a:rPr lang="en-US"/>
              <a:pPr/>
              <a:t>8</a:t>
            </a:fld>
            <a:endParaRPr lang="en-US"/>
          </a:p>
        </p:txBody>
      </p:sp>
      <p:sp>
        <p:nvSpPr>
          <p:cNvPr id="6359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5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8B2AFD-E4CB-4F4F-A4FA-013C66F2B98B}" type="slidenum">
              <a:rPr lang="en-US"/>
              <a:pPr/>
              <a:t>9</a:t>
            </a:fld>
            <a:endParaRPr lang="en-US"/>
          </a:p>
        </p:txBody>
      </p:sp>
      <p:sp>
        <p:nvSpPr>
          <p:cNvPr id="6369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6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6180A-4BC7-47F8-8D93-FABE261DE10B}" type="datetimeFigureOut">
              <a:rPr lang="en-US" smtClean="0"/>
              <a:t>11/22/2009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94B66-29CD-4C84-96D4-38A60E04C2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6180A-4BC7-47F8-8D93-FABE261DE10B}" type="datetimeFigureOut">
              <a:rPr lang="en-US" smtClean="0"/>
              <a:t>11/22/2009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94B66-29CD-4C84-96D4-38A60E04C2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6180A-4BC7-47F8-8D93-FABE261DE10B}" type="datetimeFigureOut">
              <a:rPr lang="en-US" smtClean="0"/>
              <a:t>11/22/2009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94B66-29CD-4C84-96D4-38A60E04C2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6180A-4BC7-47F8-8D93-FABE261DE10B}" type="datetimeFigureOut">
              <a:rPr lang="en-US" smtClean="0"/>
              <a:t>11/22/2009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94B66-29CD-4C84-96D4-38A60E04C2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6180A-4BC7-47F8-8D93-FABE261DE10B}" type="datetimeFigureOut">
              <a:rPr lang="en-US" smtClean="0"/>
              <a:t>11/22/2009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94B66-29CD-4C84-96D4-38A60E04C2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6180A-4BC7-47F8-8D93-FABE261DE10B}" type="datetimeFigureOut">
              <a:rPr lang="en-US" smtClean="0"/>
              <a:t>11/22/2009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94B66-29CD-4C84-96D4-38A60E04C2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6180A-4BC7-47F8-8D93-FABE261DE10B}" type="datetimeFigureOut">
              <a:rPr lang="en-US" smtClean="0"/>
              <a:t>11/22/2009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94B66-29CD-4C84-96D4-38A60E04C2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6180A-4BC7-47F8-8D93-FABE261DE10B}" type="datetimeFigureOut">
              <a:rPr lang="en-US" smtClean="0"/>
              <a:t>11/22/2009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94B66-29CD-4C84-96D4-38A60E04C2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6180A-4BC7-47F8-8D93-FABE261DE10B}" type="datetimeFigureOut">
              <a:rPr lang="en-US" smtClean="0"/>
              <a:t>11/22/2009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94B66-29CD-4C84-96D4-38A60E04C2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6180A-4BC7-47F8-8D93-FABE261DE10B}" type="datetimeFigureOut">
              <a:rPr lang="en-US" smtClean="0"/>
              <a:t>11/22/2009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94B66-29CD-4C84-96D4-38A60E04C2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6180A-4BC7-47F8-8D93-FABE261DE10B}" type="datetimeFigureOut">
              <a:rPr lang="en-US" smtClean="0"/>
              <a:t>11/22/2009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94B66-29CD-4C84-96D4-38A60E04C2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6180A-4BC7-47F8-8D93-FABE261DE10B}" type="datetimeFigureOut">
              <a:rPr lang="en-US" smtClean="0"/>
              <a:t>11/22/2009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294B66-29CD-4C84-96D4-38A60E04C28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oleObject" Target="../embeddings/oleObject10.bin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4.bin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oleObject" Target="../embeddings/oleObject20.bin"/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14.bin"/><Relationship Id="rId12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3.bin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2.bin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1.bin"/><Relationship Id="rId9" Type="http://schemas.openxmlformats.org/officeDocument/2006/relationships/oleObject" Target="../embeddings/oleObject16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notesSlide" Target="../notesSlides/notesSlide18.xml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3.bin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13" Type="http://schemas.openxmlformats.org/officeDocument/2006/relationships/oleObject" Target="../embeddings/oleObject35.bin"/><Relationship Id="rId3" Type="http://schemas.openxmlformats.org/officeDocument/2006/relationships/notesSlide" Target="../notesSlides/notesSlide28.xml"/><Relationship Id="rId7" Type="http://schemas.openxmlformats.org/officeDocument/2006/relationships/oleObject" Target="../embeddings/oleObject29.bin"/><Relationship Id="rId12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8.bin"/><Relationship Id="rId11" Type="http://schemas.openxmlformats.org/officeDocument/2006/relationships/oleObject" Target="../embeddings/oleObject33.bin"/><Relationship Id="rId5" Type="http://schemas.openxmlformats.org/officeDocument/2006/relationships/oleObject" Target="../embeddings/oleObject27.bin"/><Relationship Id="rId10" Type="http://schemas.openxmlformats.org/officeDocument/2006/relationships/oleObject" Target="../embeddings/oleObject32.bin"/><Relationship Id="rId4" Type="http://schemas.openxmlformats.org/officeDocument/2006/relationships/oleObject" Target="../embeddings/oleObject26.bin"/><Relationship Id="rId9" Type="http://schemas.openxmlformats.org/officeDocument/2006/relationships/oleObject" Target="../embeddings/oleObject31.bin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3" Type="http://schemas.openxmlformats.org/officeDocument/2006/relationships/notesSlide" Target="../notesSlides/notesSlide29.xml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8.bin"/><Relationship Id="rId5" Type="http://schemas.openxmlformats.org/officeDocument/2006/relationships/oleObject" Target="../embeddings/oleObject37.bin"/><Relationship Id="rId4" Type="http://schemas.openxmlformats.org/officeDocument/2006/relationships/oleObject" Target="../embeddings/oleObject36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5.bin"/><Relationship Id="rId3" Type="http://schemas.openxmlformats.org/officeDocument/2006/relationships/notesSlide" Target="../notesSlides/notesSlide31.xml"/><Relationship Id="rId7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43.bin"/><Relationship Id="rId5" Type="http://schemas.openxmlformats.org/officeDocument/2006/relationships/oleObject" Target="../embeddings/oleObject42.bin"/><Relationship Id="rId4" Type="http://schemas.openxmlformats.org/officeDocument/2006/relationships/oleObject" Target="../embeddings/oleObject41.bin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5: DataLink Layer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4FA87227-E6BD-4E7C-98EA-422DA9C2F7CA}" type="slidenum">
              <a:rPr lang="en-US"/>
              <a:pPr/>
              <a:t>1</a:t>
            </a:fld>
            <a:endParaRPr lang="en-US"/>
          </a:p>
        </p:txBody>
      </p:sp>
      <p:sp>
        <p:nvSpPr>
          <p:cNvPr id="523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Link Layer</a:t>
            </a:r>
          </a:p>
        </p:txBody>
      </p:sp>
      <p:sp>
        <p:nvSpPr>
          <p:cNvPr id="5232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/>
              <a:t>5.1 Introduction and services</a:t>
            </a:r>
          </a:p>
          <a:p>
            <a:r>
              <a:rPr lang="en-US" sz="2400"/>
              <a:t>5.2 Error detection and correction </a:t>
            </a:r>
          </a:p>
          <a:p>
            <a:r>
              <a:rPr lang="en-US" sz="2400"/>
              <a:t>5.3Multiple access protocols</a:t>
            </a:r>
          </a:p>
          <a:p>
            <a:r>
              <a:rPr lang="en-US" sz="2400"/>
              <a:t>5.4 Link-Layer Addressing</a:t>
            </a:r>
          </a:p>
          <a:p>
            <a:r>
              <a:rPr lang="en-US" sz="2400"/>
              <a:t>5.5 Ethernet</a:t>
            </a:r>
          </a:p>
        </p:txBody>
      </p:sp>
      <p:sp>
        <p:nvSpPr>
          <p:cNvPr id="52326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600200"/>
            <a:ext cx="4054475" cy="4648200"/>
          </a:xfrm>
        </p:spPr>
        <p:txBody>
          <a:bodyPr/>
          <a:lstStyle/>
          <a:p>
            <a:r>
              <a:rPr lang="en-US" sz="2400"/>
              <a:t>5.6 Hubs and switches</a:t>
            </a:r>
          </a:p>
          <a:p>
            <a:r>
              <a:rPr lang="en-US" sz="2400">
                <a:solidFill>
                  <a:srgbClr val="FF0000"/>
                </a:solidFill>
              </a:rPr>
              <a:t>5.7 PPP</a:t>
            </a:r>
          </a:p>
          <a:p>
            <a:r>
              <a:rPr lang="en-US" sz="2400"/>
              <a:t>5.8 Link Virtualization: ATM</a:t>
            </a:r>
          </a:p>
          <a:p>
            <a:pPr>
              <a:buFont typeface="ZapfDingbats" pitchFamily="82" charset="2"/>
              <a:buNone/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5: DataLink Layer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57B7CFE8-ED5F-4077-9F5B-8C932D91C371}" type="slidenum">
              <a:rPr lang="en-US"/>
              <a:pPr/>
              <a:t>10</a:t>
            </a:fld>
            <a:endParaRPr lang="en-US"/>
          </a:p>
        </p:txBody>
      </p:sp>
      <p:sp>
        <p:nvSpPr>
          <p:cNvPr id="524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Link Layer</a:t>
            </a:r>
          </a:p>
        </p:txBody>
      </p:sp>
      <p:sp>
        <p:nvSpPr>
          <p:cNvPr id="52429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/>
              <a:t>5.1 Introduction and services</a:t>
            </a:r>
          </a:p>
          <a:p>
            <a:r>
              <a:rPr lang="en-US" sz="2400"/>
              <a:t>5.2 Error detection and correction </a:t>
            </a:r>
          </a:p>
          <a:p>
            <a:r>
              <a:rPr lang="en-US" sz="2400"/>
              <a:t>5.3Multiple access protocols</a:t>
            </a:r>
          </a:p>
          <a:p>
            <a:r>
              <a:rPr lang="en-US" sz="2400"/>
              <a:t>5.4 Link-Layer Addressing</a:t>
            </a:r>
          </a:p>
          <a:p>
            <a:r>
              <a:rPr lang="en-US" sz="2400"/>
              <a:t>5.5 Ethernet</a:t>
            </a:r>
          </a:p>
        </p:txBody>
      </p:sp>
      <p:sp>
        <p:nvSpPr>
          <p:cNvPr id="52429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600200"/>
            <a:ext cx="4054475" cy="4648200"/>
          </a:xfrm>
        </p:spPr>
        <p:txBody>
          <a:bodyPr/>
          <a:lstStyle/>
          <a:p>
            <a:r>
              <a:rPr lang="en-US" sz="2400"/>
              <a:t>5.6 Hubs and switches</a:t>
            </a:r>
          </a:p>
          <a:p>
            <a:r>
              <a:rPr lang="en-US" sz="2400"/>
              <a:t>5.7 PPP</a:t>
            </a:r>
          </a:p>
          <a:p>
            <a:r>
              <a:rPr lang="en-US" sz="2400">
                <a:solidFill>
                  <a:srgbClr val="FF0000"/>
                </a:solidFill>
              </a:rPr>
              <a:t>5.8 Link Virtualization: ATM and MPLS</a:t>
            </a:r>
          </a:p>
          <a:p>
            <a:pPr>
              <a:buFont typeface="ZapfDingbats" pitchFamily="82" charset="2"/>
              <a:buNone/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5: DataLink Layer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B13FB3E6-8D10-44C9-8C4A-6D3401A17200}" type="slidenum">
              <a:rPr lang="en-US"/>
              <a:pPr/>
              <a:t>11</a:t>
            </a:fld>
            <a:endParaRPr lang="en-US"/>
          </a:p>
        </p:txBody>
      </p:sp>
      <p:sp>
        <p:nvSpPr>
          <p:cNvPr id="540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Virtualization of networks</a:t>
            </a:r>
          </a:p>
        </p:txBody>
      </p:sp>
      <p:sp>
        <p:nvSpPr>
          <p:cNvPr id="540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/>
              <a:t>Virtualization of resources: powerful abstraction in systems engineering:</a:t>
            </a:r>
          </a:p>
          <a:p>
            <a:r>
              <a:rPr lang="en-US" sz="2400"/>
              <a:t>computing examples: virtual memory, virtual devices</a:t>
            </a:r>
          </a:p>
          <a:p>
            <a:pPr lvl="1"/>
            <a:r>
              <a:rPr lang="en-US"/>
              <a:t>Virtual machines: e.g., java</a:t>
            </a:r>
          </a:p>
          <a:p>
            <a:pPr lvl="1"/>
            <a:r>
              <a:rPr lang="en-US"/>
              <a:t>IBM VM os from 1960’s/70’s</a:t>
            </a:r>
          </a:p>
          <a:p>
            <a:r>
              <a:rPr lang="en-US" sz="2400"/>
              <a:t>layering of abstractions: don’t sweat the details of the lower layer, only deal with lower layers abstractly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5: DataLink Layer</a:t>
            </a:r>
          </a:p>
        </p:txBody>
      </p:sp>
      <p:sp>
        <p:nvSpPr>
          <p:cNvPr id="8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DC1543EC-7E3D-4465-A1BE-BBFE533478C8}" type="slidenum">
              <a:rPr lang="en-US"/>
              <a:pPr/>
              <a:t>12</a:t>
            </a:fld>
            <a:endParaRPr lang="en-US"/>
          </a:p>
        </p:txBody>
      </p:sp>
      <p:sp>
        <p:nvSpPr>
          <p:cNvPr id="5416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77200" cy="1143000"/>
          </a:xfrm>
        </p:spPr>
        <p:txBody>
          <a:bodyPr/>
          <a:lstStyle/>
          <a:p>
            <a:r>
              <a:rPr lang="en-US" sz="3600"/>
              <a:t>The Internet: virtualizing networks</a:t>
            </a:r>
          </a:p>
        </p:txBody>
      </p:sp>
      <p:sp>
        <p:nvSpPr>
          <p:cNvPr id="541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9113" y="1446213"/>
            <a:ext cx="4675187" cy="4648200"/>
          </a:xfrm>
        </p:spPr>
        <p:txBody>
          <a:bodyPr/>
          <a:lstStyle/>
          <a:p>
            <a:pPr marL="0" indent="0">
              <a:buFont typeface="ZapfDingbats" pitchFamily="82" charset="2"/>
              <a:buNone/>
            </a:pPr>
            <a:r>
              <a:rPr lang="en-US" sz="2400"/>
              <a:t>1974: multiple unconnected nets </a:t>
            </a:r>
          </a:p>
          <a:p>
            <a:pPr marL="338138" lvl="1" indent="-223838"/>
            <a:r>
              <a:rPr lang="en-US" sz="2000"/>
              <a:t>ARPAnet</a:t>
            </a:r>
          </a:p>
          <a:p>
            <a:pPr marL="338138" lvl="1" indent="-223838"/>
            <a:r>
              <a:rPr lang="en-US" sz="2000"/>
              <a:t>data-over-cable networks</a:t>
            </a:r>
          </a:p>
          <a:p>
            <a:pPr marL="338138" lvl="1" indent="-223838"/>
            <a:r>
              <a:rPr lang="en-US" sz="2000"/>
              <a:t>packet satellite network (Aloha)</a:t>
            </a:r>
          </a:p>
          <a:p>
            <a:pPr marL="338138" lvl="1" indent="-223838"/>
            <a:r>
              <a:rPr lang="en-US" sz="2000"/>
              <a:t>packet radio network</a:t>
            </a:r>
          </a:p>
          <a:p>
            <a:pPr marL="0" indent="0">
              <a:buFont typeface="ZapfDingbats" pitchFamily="82" charset="2"/>
              <a:buNone/>
            </a:pPr>
            <a:endParaRPr lang="en-US" sz="2400"/>
          </a:p>
        </p:txBody>
      </p:sp>
      <p:sp>
        <p:nvSpPr>
          <p:cNvPr id="541700" name="Rectangle 4"/>
          <p:cNvSpPr>
            <a:spLocks noChangeArrowheads="1"/>
          </p:cNvSpPr>
          <p:nvPr/>
        </p:nvSpPr>
        <p:spPr bwMode="auto">
          <a:xfrm>
            <a:off x="4962525" y="1446213"/>
            <a:ext cx="394652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2400" i="0"/>
              <a:t>… differing in:</a:t>
            </a:r>
          </a:p>
          <a:p>
            <a:pPr marL="338138" lvl="1" indent="-223838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</a:pPr>
            <a:r>
              <a:rPr lang="en-US" sz="2000" i="0"/>
              <a:t>addressing conventions</a:t>
            </a:r>
          </a:p>
          <a:p>
            <a:pPr marL="338138" lvl="1" indent="-223838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</a:pPr>
            <a:r>
              <a:rPr lang="en-US" sz="2000" i="0"/>
              <a:t>packet formats</a:t>
            </a:r>
          </a:p>
          <a:p>
            <a:pPr marL="338138" lvl="1" indent="-223838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</a:pPr>
            <a:r>
              <a:rPr lang="en-US" sz="2000" i="0"/>
              <a:t>error recovery</a:t>
            </a:r>
          </a:p>
          <a:p>
            <a:pPr marL="338138" lvl="1" indent="-223838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</a:pPr>
            <a:r>
              <a:rPr lang="en-US" sz="2000" i="0"/>
              <a:t>routing</a:t>
            </a:r>
          </a:p>
          <a:p>
            <a: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endParaRPr lang="en-US" sz="2400" i="0"/>
          </a:p>
          <a:p>
            <a: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endParaRPr lang="en-US" sz="2400" i="0"/>
          </a:p>
        </p:txBody>
      </p:sp>
      <p:sp>
        <p:nvSpPr>
          <p:cNvPr id="541701" name="Freeform 5"/>
          <p:cNvSpPr>
            <a:spLocks/>
          </p:cNvSpPr>
          <p:nvPr/>
        </p:nvSpPr>
        <p:spPr bwMode="auto">
          <a:xfrm>
            <a:off x="5322888" y="3963988"/>
            <a:ext cx="2170112" cy="1825625"/>
          </a:xfrm>
          <a:custGeom>
            <a:avLst/>
            <a:gdLst/>
            <a:ahLst/>
            <a:cxnLst>
              <a:cxn ang="0">
                <a:pos x="210" y="101"/>
              </a:cxn>
              <a:cxn ang="0">
                <a:pos x="31" y="227"/>
              </a:cxn>
              <a:cxn ang="0">
                <a:pos x="25" y="535"/>
              </a:cxn>
              <a:cxn ang="0">
                <a:pos x="46" y="792"/>
              </a:cxn>
              <a:cxn ang="0">
                <a:pos x="215" y="827"/>
              </a:cxn>
              <a:cxn ang="0">
                <a:pos x="567" y="1044"/>
              </a:cxn>
              <a:cxn ang="0">
                <a:pos x="873" y="1135"/>
              </a:cxn>
              <a:cxn ang="0">
                <a:pos x="1051" y="953"/>
              </a:cxn>
              <a:cxn ang="0">
                <a:pos x="1115" y="469"/>
              </a:cxn>
              <a:cxn ang="0">
                <a:pos x="1278" y="67"/>
              </a:cxn>
              <a:cxn ang="0">
                <a:pos x="582" y="67"/>
              </a:cxn>
              <a:cxn ang="0">
                <a:pos x="210" y="101"/>
              </a:cxn>
            </a:cxnLst>
            <a:rect l="0" t="0" r="r" b="b"/>
            <a:pathLst>
              <a:path w="1367" h="1150">
                <a:moveTo>
                  <a:pt x="210" y="101"/>
                </a:moveTo>
                <a:cubicBezTo>
                  <a:pt x="105" y="107"/>
                  <a:pt x="61" y="155"/>
                  <a:pt x="31" y="227"/>
                </a:cubicBezTo>
                <a:cubicBezTo>
                  <a:pt x="0" y="299"/>
                  <a:pt x="23" y="441"/>
                  <a:pt x="25" y="535"/>
                </a:cubicBezTo>
                <a:cubicBezTo>
                  <a:pt x="28" y="629"/>
                  <a:pt x="15" y="743"/>
                  <a:pt x="46" y="792"/>
                </a:cubicBezTo>
                <a:cubicBezTo>
                  <a:pt x="78" y="841"/>
                  <a:pt x="128" y="785"/>
                  <a:pt x="215" y="827"/>
                </a:cubicBezTo>
                <a:cubicBezTo>
                  <a:pt x="302" y="869"/>
                  <a:pt x="458" y="993"/>
                  <a:pt x="567" y="1044"/>
                </a:cubicBezTo>
                <a:cubicBezTo>
                  <a:pt x="677" y="1095"/>
                  <a:pt x="792" y="1150"/>
                  <a:pt x="873" y="1135"/>
                </a:cubicBezTo>
                <a:cubicBezTo>
                  <a:pt x="953" y="1120"/>
                  <a:pt x="1011" y="1064"/>
                  <a:pt x="1051" y="953"/>
                </a:cubicBezTo>
                <a:cubicBezTo>
                  <a:pt x="1092" y="842"/>
                  <a:pt x="1077" y="617"/>
                  <a:pt x="1115" y="469"/>
                </a:cubicBezTo>
                <a:cubicBezTo>
                  <a:pt x="1153" y="321"/>
                  <a:pt x="1367" y="134"/>
                  <a:pt x="1278" y="67"/>
                </a:cubicBezTo>
                <a:cubicBezTo>
                  <a:pt x="1189" y="0"/>
                  <a:pt x="760" y="61"/>
                  <a:pt x="582" y="67"/>
                </a:cubicBezTo>
                <a:cubicBezTo>
                  <a:pt x="404" y="73"/>
                  <a:pt x="287" y="94"/>
                  <a:pt x="210" y="101"/>
                </a:cubicBezTo>
                <a:close/>
              </a:path>
            </a:pathLst>
          </a:custGeom>
          <a:solidFill>
            <a:srgbClr val="FFCC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1702" name="Freeform 6"/>
          <p:cNvSpPr>
            <a:spLocks/>
          </p:cNvSpPr>
          <p:nvPr/>
        </p:nvSpPr>
        <p:spPr bwMode="auto">
          <a:xfrm>
            <a:off x="823913" y="4035425"/>
            <a:ext cx="3216275" cy="1674813"/>
          </a:xfrm>
          <a:custGeom>
            <a:avLst/>
            <a:gdLst/>
            <a:ahLst/>
            <a:cxnLst>
              <a:cxn ang="0">
                <a:pos x="136" y="462"/>
              </a:cxn>
              <a:cxn ang="0">
                <a:pos x="144" y="142"/>
              </a:cxn>
              <a:cxn ang="0">
                <a:pos x="1000" y="142"/>
              </a:cxn>
              <a:cxn ang="0">
                <a:pos x="1504" y="6"/>
              </a:cxn>
              <a:cxn ang="0">
                <a:pos x="1950" y="176"/>
              </a:cxn>
              <a:cxn ang="0">
                <a:pos x="1961" y="796"/>
              </a:cxn>
              <a:cxn ang="0">
                <a:pos x="1736" y="1006"/>
              </a:cxn>
              <a:cxn ang="0">
                <a:pos x="1088" y="1038"/>
              </a:cxn>
              <a:cxn ang="0">
                <a:pos x="752" y="902"/>
              </a:cxn>
              <a:cxn ang="0">
                <a:pos x="680" y="598"/>
              </a:cxn>
              <a:cxn ang="0">
                <a:pos x="136" y="462"/>
              </a:cxn>
            </a:cxnLst>
            <a:rect l="0" t="0" r="r" b="b"/>
            <a:pathLst>
              <a:path w="2026" h="1055">
                <a:moveTo>
                  <a:pt x="136" y="462"/>
                </a:moveTo>
                <a:cubicBezTo>
                  <a:pt x="101" y="364"/>
                  <a:pt x="0" y="195"/>
                  <a:pt x="144" y="142"/>
                </a:cubicBezTo>
                <a:cubicBezTo>
                  <a:pt x="288" y="89"/>
                  <a:pt x="773" y="165"/>
                  <a:pt x="1000" y="142"/>
                </a:cubicBezTo>
                <a:cubicBezTo>
                  <a:pt x="1227" y="119"/>
                  <a:pt x="1346" y="0"/>
                  <a:pt x="1504" y="6"/>
                </a:cubicBezTo>
                <a:cubicBezTo>
                  <a:pt x="1662" y="12"/>
                  <a:pt x="1874" y="44"/>
                  <a:pt x="1950" y="176"/>
                </a:cubicBezTo>
                <a:cubicBezTo>
                  <a:pt x="2026" y="308"/>
                  <a:pt x="1997" y="658"/>
                  <a:pt x="1961" y="796"/>
                </a:cubicBezTo>
                <a:cubicBezTo>
                  <a:pt x="1925" y="934"/>
                  <a:pt x="1882" y="966"/>
                  <a:pt x="1736" y="1006"/>
                </a:cubicBezTo>
                <a:cubicBezTo>
                  <a:pt x="1590" y="1046"/>
                  <a:pt x="1252" y="1055"/>
                  <a:pt x="1088" y="1038"/>
                </a:cubicBezTo>
                <a:cubicBezTo>
                  <a:pt x="924" y="1021"/>
                  <a:pt x="820" y="975"/>
                  <a:pt x="752" y="902"/>
                </a:cubicBezTo>
                <a:cubicBezTo>
                  <a:pt x="684" y="829"/>
                  <a:pt x="783" y="671"/>
                  <a:pt x="680" y="598"/>
                </a:cubicBezTo>
                <a:cubicBezTo>
                  <a:pt x="577" y="525"/>
                  <a:pt x="249" y="490"/>
                  <a:pt x="136" y="462"/>
                </a:cubicBezTo>
                <a:close/>
              </a:path>
            </a:pathLst>
          </a:custGeom>
          <a:solidFill>
            <a:srgbClr val="66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41703" name="Object 7"/>
          <p:cNvGraphicFramePr>
            <a:graphicFrameLocks noChangeAspect="1"/>
          </p:cNvGraphicFramePr>
          <p:nvPr/>
        </p:nvGraphicFramePr>
        <p:xfrm>
          <a:off x="3386138" y="5056188"/>
          <a:ext cx="415925" cy="330200"/>
        </p:xfrm>
        <a:graphic>
          <a:graphicData uri="http://schemas.openxmlformats.org/presentationml/2006/ole">
            <p:oleObj spid="_x0000_s1026" name="Clip" r:id="rId4" imgW="1305000" imgH="1085760" progId="MS_ClipArt_Gallery.5">
              <p:embed/>
            </p:oleObj>
          </a:graphicData>
        </a:graphic>
      </p:graphicFrame>
      <p:graphicFrame>
        <p:nvGraphicFramePr>
          <p:cNvPr id="541704" name="Object 8"/>
          <p:cNvGraphicFramePr>
            <a:graphicFrameLocks noChangeAspect="1"/>
          </p:cNvGraphicFramePr>
          <p:nvPr/>
        </p:nvGraphicFramePr>
        <p:xfrm>
          <a:off x="2713038" y="5232400"/>
          <a:ext cx="415925" cy="330200"/>
        </p:xfrm>
        <a:graphic>
          <a:graphicData uri="http://schemas.openxmlformats.org/presentationml/2006/ole">
            <p:oleObj spid="_x0000_s1027" name="Clip" r:id="rId5" imgW="1305000" imgH="1085760" progId="MS_ClipArt_Gallery.2">
              <p:embed/>
            </p:oleObj>
          </a:graphicData>
        </a:graphic>
      </p:graphicFrame>
      <p:sp>
        <p:nvSpPr>
          <p:cNvPr id="541705" name="Line 9"/>
          <p:cNvSpPr>
            <a:spLocks noChangeShapeType="1"/>
          </p:cNvSpPr>
          <p:nvPr/>
        </p:nvSpPr>
        <p:spPr bwMode="auto">
          <a:xfrm flipV="1">
            <a:off x="1719263" y="4476750"/>
            <a:ext cx="93662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1706" name="Line 10"/>
          <p:cNvSpPr>
            <a:spLocks noChangeShapeType="1"/>
          </p:cNvSpPr>
          <p:nvPr/>
        </p:nvSpPr>
        <p:spPr bwMode="auto">
          <a:xfrm>
            <a:off x="1990725" y="4560888"/>
            <a:ext cx="633413" cy="347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1707" name="Line 11"/>
          <p:cNvSpPr>
            <a:spLocks noChangeShapeType="1"/>
          </p:cNvSpPr>
          <p:nvPr/>
        </p:nvSpPr>
        <p:spPr bwMode="auto">
          <a:xfrm flipH="1">
            <a:off x="3116263" y="4519613"/>
            <a:ext cx="279400" cy="3921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6473825" y="4262438"/>
            <a:ext cx="268288" cy="487362"/>
            <a:chOff x="3903" y="2225"/>
            <a:chExt cx="169" cy="307"/>
          </a:xfrm>
        </p:grpSpPr>
        <p:graphicFrame>
          <p:nvGraphicFramePr>
            <p:cNvPr id="541709" name="Object 13"/>
            <p:cNvGraphicFramePr>
              <a:graphicFrameLocks noChangeAspect="1"/>
            </p:cNvGraphicFramePr>
            <p:nvPr/>
          </p:nvGraphicFramePr>
          <p:xfrm>
            <a:off x="3908" y="2225"/>
            <a:ext cx="128" cy="152"/>
          </p:xfrm>
          <a:graphic>
            <a:graphicData uri="http://schemas.openxmlformats.org/presentationml/2006/ole">
              <p:oleObj spid="_x0000_s1035" name="Clip" r:id="rId6" imgW="981000" imgH="1209600" progId="MS_ClipArt_Gallery.2">
                <p:embed/>
              </p:oleObj>
            </a:graphicData>
          </a:graphic>
        </p:graphicFrame>
        <p:sp>
          <p:nvSpPr>
            <p:cNvPr id="541710" name="Rectangle 14"/>
            <p:cNvSpPr>
              <a:spLocks noChangeArrowheads="1"/>
            </p:cNvSpPr>
            <p:nvPr/>
          </p:nvSpPr>
          <p:spPr bwMode="auto">
            <a:xfrm>
              <a:off x="3903" y="2378"/>
              <a:ext cx="169" cy="154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41711" name="Line 15"/>
          <p:cNvSpPr>
            <a:spLocks noChangeShapeType="1"/>
          </p:cNvSpPr>
          <p:nvPr/>
        </p:nvSpPr>
        <p:spPr bwMode="auto">
          <a:xfrm>
            <a:off x="2974975" y="5000625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1712" name="Line 16"/>
          <p:cNvSpPr>
            <a:spLocks noChangeShapeType="1"/>
          </p:cNvSpPr>
          <p:nvPr/>
        </p:nvSpPr>
        <p:spPr bwMode="auto">
          <a:xfrm rot="5400000" flipH="1">
            <a:off x="3309144" y="4798219"/>
            <a:ext cx="6111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3225800" y="4279900"/>
            <a:ext cx="501650" cy="234950"/>
            <a:chOff x="3600" y="219"/>
            <a:chExt cx="360" cy="175"/>
          </a:xfrm>
        </p:grpSpPr>
        <p:sp>
          <p:nvSpPr>
            <p:cNvPr id="541714" name="Oval 18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715" name="Line 19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716" name="Line 20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717" name="Rectangle 21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 i="0">
                <a:latin typeface="Times New Roman" pitchFamily="18" charset="0"/>
              </a:endParaRPr>
            </a:p>
          </p:txBody>
        </p:sp>
        <p:sp>
          <p:nvSpPr>
            <p:cNvPr id="541718" name="Oval 22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" name="Group 23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541720" name="Line 2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1721" name="Line 2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1722" name="Line 2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" name="Group 27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541724" name="Line 2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1725" name="Line 29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1726" name="Line 30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2616200" y="4768850"/>
            <a:ext cx="500063" cy="233363"/>
            <a:chOff x="3600" y="219"/>
            <a:chExt cx="360" cy="175"/>
          </a:xfrm>
        </p:grpSpPr>
        <p:sp>
          <p:nvSpPr>
            <p:cNvPr id="541728" name="Oval 32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729" name="Line 33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730" name="Line 34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731" name="Rectangle 35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 i="0">
                <a:latin typeface="Times New Roman" pitchFamily="18" charset="0"/>
              </a:endParaRPr>
            </a:p>
          </p:txBody>
        </p:sp>
        <p:sp>
          <p:nvSpPr>
            <p:cNvPr id="541732" name="Oval 36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" name="Group 37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541734" name="Line 3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1735" name="Line 39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1736" name="Line 40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" name="Group 41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541738" name="Line 4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1739" name="Line 4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1740" name="Line 4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9" name="Group 45"/>
          <p:cNvGrpSpPr>
            <a:grpSpLocks/>
          </p:cNvGrpSpPr>
          <p:nvPr/>
        </p:nvGrpSpPr>
        <p:grpSpPr bwMode="auto">
          <a:xfrm>
            <a:off x="1673225" y="4392613"/>
            <a:ext cx="501650" cy="233362"/>
            <a:chOff x="3600" y="219"/>
            <a:chExt cx="360" cy="175"/>
          </a:xfrm>
        </p:grpSpPr>
        <p:sp>
          <p:nvSpPr>
            <p:cNvPr id="541742" name="Oval 46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743" name="Line 47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744" name="Line 48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745" name="Rectangle 49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 i="0">
                <a:latin typeface="Times New Roman" pitchFamily="18" charset="0"/>
              </a:endParaRPr>
            </a:p>
          </p:txBody>
        </p:sp>
        <p:sp>
          <p:nvSpPr>
            <p:cNvPr id="541746" name="Oval 50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" name="Group 51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541748" name="Line 5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1749" name="Line 5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1750" name="Line 5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" name="Group 55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541752" name="Line 5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1753" name="Line 5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1754" name="Line 5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541755" name="Line 59"/>
          <p:cNvSpPr>
            <a:spLocks noChangeShapeType="1"/>
          </p:cNvSpPr>
          <p:nvPr/>
        </p:nvSpPr>
        <p:spPr bwMode="auto">
          <a:xfrm flipV="1">
            <a:off x="2176463" y="4416425"/>
            <a:ext cx="1016000" cy="1412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1756" name="Line 60"/>
          <p:cNvSpPr>
            <a:spLocks noChangeShapeType="1"/>
          </p:cNvSpPr>
          <p:nvPr/>
        </p:nvSpPr>
        <p:spPr bwMode="auto">
          <a:xfrm flipH="1" flipV="1">
            <a:off x="1465263" y="4530725"/>
            <a:ext cx="2159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41757" name="Object 61"/>
          <p:cNvGraphicFramePr>
            <a:graphicFrameLocks noChangeAspect="1"/>
          </p:cNvGraphicFramePr>
          <p:nvPr/>
        </p:nvGraphicFramePr>
        <p:xfrm>
          <a:off x="2179638" y="5118100"/>
          <a:ext cx="415925" cy="330200"/>
        </p:xfrm>
        <a:graphic>
          <a:graphicData uri="http://schemas.openxmlformats.org/presentationml/2006/ole">
            <p:oleObj spid="_x0000_s1028" name="Clip" r:id="rId7" imgW="1305000" imgH="1085760" progId="MS_ClipArt_Gallery.2">
              <p:embed/>
            </p:oleObj>
          </a:graphicData>
        </a:graphic>
      </p:graphicFrame>
      <p:sp>
        <p:nvSpPr>
          <p:cNvPr id="541758" name="Line 62"/>
          <p:cNvSpPr>
            <a:spLocks noChangeShapeType="1"/>
          </p:cNvSpPr>
          <p:nvPr/>
        </p:nvSpPr>
        <p:spPr bwMode="auto">
          <a:xfrm flipH="1">
            <a:off x="2568575" y="5000625"/>
            <a:ext cx="21590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" name="Group 63"/>
          <p:cNvGrpSpPr>
            <a:grpSpLocks/>
          </p:cNvGrpSpPr>
          <p:nvPr/>
        </p:nvGrpSpPr>
        <p:grpSpPr bwMode="auto">
          <a:xfrm>
            <a:off x="5749925" y="4300538"/>
            <a:ext cx="268288" cy="487362"/>
            <a:chOff x="1887" y="1465"/>
            <a:chExt cx="169" cy="307"/>
          </a:xfrm>
        </p:grpSpPr>
        <p:graphicFrame>
          <p:nvGraphicFramePr>
            <p:cNvPr id="541760" name="Object 64"/>
            <p:cNvGraphicFramePr>
              <a:graphicFrameLocks noChangeAspect="1"/>
            </p:cNvGraphicFramePr>
            <p:nvPr/>
          </p:nvGraphicFramePr>
          <p:xfrm>
            <a:off x="1892" y="1465"/>
            <a:ext cx="128" cy="152"/>
          </p:xfrm>
          <a:graphic>
            <a:graphicData uri="http://schemas.openxmlformats.org/presentationml/2006/ole">
              <p:oleObj spid="_x0000_s1034" name="Clip" r:id="rId8" imgW="981000" imgH="1209600" progId="MS_ClipArt_Gallery.2">
                <p:embed/>
              </p:oleObj>
            </a:graphicData>
          </a:graphic>
        </p:graphicFrame>
        <p:sp>
          <p:nvSpPr>
            <p:cNvPr id="541761" name="Rectangle 65"/>
            <p:cNvSpPr>
              <a:spLocks noChangeArrowheads="1"/>
            </p:cNvSpPr>
            <p:nvPr/>
          </p:nvSpPr>
          <p:spPr bwMode="auto">
            <a:xfrm>
              <a:off x="1887" y="1618"/>
              <a:ext cx="169" cy="154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541762" name="Object 66"/>
          <p:cNvGraphicFramePr>
            <a:graphicFrameLocks noChangeAspect="1"/>
          </p:cNvGraphicFramePr>
          <p:nvPr/>
        </p:nvGraphicFramePr>
        <p:xfrm>
          <a:off x="5461000" y="4859338"/>
          <a:ext cx="417513" cy="331787"/>
        </p:xfrm>
        <a:graphic>
          <a:graphicData uri="http://schemas.openxmlformats.org/presentationml/2006/ole">
            <p:oleObj spid="_x0000_s1029" name="Clip" r:id="rId9" imgW="1305000" imgH="1085760" progId="MS_ClipArt_Gallery.2">
              <p:embed/>
            </p:oleObj>
          </a:graphicData>
        </a:graphic>
      </p:graphicFrame>
      <p:sp>
        <p:nvSpPr>
          <p:cNvPr id="541763" name="Line 67"/>
          <p:cNvSpPr>
            <a:spLocks noChangeShapeType="1"/>
          </p:cNvSpPr>
          <p:nvPr/>
        </p:nvSpPr>
        <p:spPr bwMode="auto">
          <a:xfrm flipH="1">
            <a:off x="5821363" y="4773613"/>
            <a:ext cx="63500" cy="277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1764" name="Line 68"/>
          <p:cNvSpPr>
            <a:spLocks noChangeShapeType="1"/>
          </p:cNvSpPr>
          <p:nvPr/>
        </p:nvSpPr>
        <p:spPr bwMode="auto">
          <a:xfrm flipH="1">
            <a:off x="6748463" y="4481513"/>
            <a:ext cx="152400" cy="2397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" name="Group 69"/>
          <p:cNvGrpSpPr>
            <a:grpSpLocks/>
          </p:cNvGrpSpPr>
          <p:nvPr/>
        </p:nvGrpSpPr>
        <p:grpSpPr bwMode="auto">
          <a:xfrm>
            <a:off x="6181725" y="4770438"/>
            <a:ext cx="268288" cy="487362"/>
            <a:chOff x="3903" y="2225"/>
            <a:chExt cx="169" cy="307"/>
          </a:xfrm>
        </p:grpSpPr>
        <p:graphicFrame>
          <p:nvGraphicFramePr>
            <p:cNvPr id="541766" name="Object 70"/>
            <p:cNvGraphicFramePr>
              <a:graphicFrameLocks noChangeAspect="1"/>
            </p:cNvGraphicFramePr>
            <p:nvPr/>
          </p:nvGraphicFramePr>
          <p:xfrm>
            <a:off x="3908" y="2225"/>
            <a:ext cx="128" cy="152"/>
          </p:xfrm>
          <a:graphic>
            <a:graphicData uri="http://schemas.openxmlformats.org/presentationml/2006/ole">
              <p:oleObj spid="_x0000_s1033" name="Clip" r:id="rId10" imgW="981000" imgH="1209600" progId="MS_ClipArt_Gallery.2">
                <p:embed/>
              </p:oleObj>
            </a:graphicData>
          </a:graphic>
        </p:graphicFrame>
        <p:sp>
          <p:nvSpPr>
            <p:cNvPr id="541767" name="Rectangle 71"/>
            <p:cNvSpPr>
              <a:spLocks noChangeArrowheads="1"/>
            </p:cNvSpPr>
            <p:nvPr/>
          </p:nvSpPr>
          <p:spPr bwMode="auto">
            <a:xfrm>
              <a:off x="3903" y="2378"/>
              <a:ext cx="169" cy="154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541768" name="Object 72"/>
          <p:cNvGraphicFramePr>
            <a:graphicFrameLocks noChangeAspect="1"/>
          </p:cNvGraphicFramePr>
          <p:nvPr/>
        </p:nvGraphicFramePr>
        <p:xfrm>
          <a:off x="6523038" y="5195888"/>
          <a:ext cx="415925" cy="330200"/>
        </p:xfrm>
        <a:graphic>
          <a:graphicData uri="http://schemas.openxmlformats.org/presentationml/2006/ole">
            <p:oleObj spid="_x0000_s1030" name="Clip" r:id="rId11" imgW="1305000" imgH="1085760" progId="MS_ClipArt_Gallery.5">
              <p:embed/>
            </p:oleObj>
          </a:graphicData>
        </a:graphic>
      </p:graphicFrame>
      <p:sp>
        <p:nvSpPr>
          <p:cNvPr id="541769" name="Line 73"/>
          <p:cNvSpPr>
            <a:spLocks noChangeShapeType="1"/>
          </p:cNvSpPr>
          <p:nvPr/>
        </p:nvSpPr>
        <p:spPr bwMode="auto">
          <a:xfrm>
            <a:off x="6316663" y="5256213"/>
            <a:ext cx="241300" cy="1635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1770" name="Text Box 74"/>
          <p:cNvSpPr txBox="1">
            <a:spLocks noChangeArrowheads="1"/>
          </p:cNvSpPr>
          <p:nvPr/>
        </p:nvSpPr>
        <p:spPr bwMode="auto">
          <a:xfrm>
            <a:off x="2141538" y="5726113"/>
            <a:ext cx="12398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0"/>
              <a:t>ARPAnet</a:t>
            </a:r>
          </a:p>
        </p:txBody>
      </p:sp>
      <p:sp>
        <p:nvSpPr>
          <p:cNvPr id="541771" name="Text Box 75"/>
          <p:cNvSpPr txBox="1">
            <a:spLocks noChangeArrowheads="1"/>
          </p:cNvSpPr>
          <p:nvPr/>
        </p:nvSpPr>
        <p:spPr bwMode="auto">
          <a:xfrm>
            <a:off x="5494338" y="5713413"/>
            <a:ext cx="1635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0"/>
              <a:t>satellite net</a:t>
            </a:r>
          </a:p>
        </p:txBody>
      </p:sp>
      <p:graphicFrame>
        <p:nvGraphicFramePr>
          <p:cNvPr id="541778" name="Object 82"/>
          <p:cNvGraphicFramePr>
            <a:graphicFrameLocks noChangeAspect="1"/>
          </p:cNvGraphicFramePr>
          <p:nvPr/>
        </p:nvGraphicFramePr>
        <p:xfrm>
          <a:off x="6743700" y="4173538"/>
          <a:ext cx="417513" cy="331787"/>
        </p:xfrm>
        <a:graphic>
          <a:graphicData uri="http://schemas.openxmlformats.org/presentationml/2006/ole">
            <p:oleObj spid="_x0000_s1031" name="Clip" r:id="rId12" imgW="1305000" imgH="1085760" progId="MS_ClipArt_Gallery.2">
              <p:embed/>
            </p:oleObj>
          </a:graphicData>
        </a:graphic>
      </p:graphicFrame>
      <p:graphicFrame>
        <p:nvGraphicFramePr>
          <p:cNvPr id="541779" name="Object 83"/>
          <p:cNvGraphicFramePr>
            <a:graphicFrameLocks noChangeAspect="1"/>
          </p:cNvGraphicFramePr>
          <p:nvPr/>
        </p:nvGraphicFramePr>
        <p:xfrm>
          <a:off x="1104900" y="4338638"/>
          <a:ext cx="417513" cy="331787"/>
        </p:xfrm>
        <a:graphic>
          <a:graphicData uri="http://schemas.openxmlformats.org/presentationml/2006/ole">
            <p:oleObj spid="_x0000_s1032" name="Clip" r:id="rId13" imgW="1305000" imgH="1085760" progId="MS_ClipArt_Gallery.2">
              <p:embed/>
            </p:oleObj>
          </a:graphicData>
        </a:graphic>
      </p:graphicFrame>
      <p:sp>
        <p:nvSpPr>
          <p:cNvPr id="541782" name="Rectangle 86"/>
          <p:cNvSpPr>
            <a:spLocks noChangeArrowheads="1"/>
          </p:cNvSpPr>
          <p:nvPr/>
        </p:nvSpPr>
        <p:spPr bwMode="auto">
          <a:xfrm>
            <a:off x="258763" y="6130925"/>
            <a:ext cx="4067175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i="0">
                <a:latin typeface="Arial" charset="0"/>
                <a:cs typeface="Arial" charset="0"/>
              </a:rPr>
              <a:t>"A Protocol for Packet Network Intercommunication", </a:t>
            </a:r>
          </a:p>
          <a:p>
            <a:r>
              <a:rPr lang="en-US" sz="1200" i="0">
                <a:latin typeface="Arial" charset="0"/>
                <a:cs typeface="Arial" charset="0"/>
              </a:rPr>
              <a:t>V. Cerf, R. Kahn, IEEE Transactions on Communications,</a:t>
            </a:r>
          </a:p>
          <a:p>
            <a:r>
              <a:rPr lang="en-US" sz="1200" i="0">
                <a:latin typeface="Arial" charset="0"/>
                <a:cs typeface="Arial" charset="0"/>
              </a:rPr>
              <a:t> May, 1974, pp. 637-648.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5: DataLink Layer</a:t>
            </a:r>
          </a:p>
        </p:txBody>
      </p:sp>
      <p:sp>
        <p:nvSpPr>
          <p:cNvPr id="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0CB0E850-FD13-4DEE-AAED-5F55CCD00B92}" type="slidenum">
              <a:rPr lang="en-US"/>
              <a:pPr/>
              <a:t>13</a:t>
            </a:fld>
            <a:endParaRPr lang="en-US"/>
          </a:p>
        </p:txBody>
      </p:sp>
      <p:sp>
        <p:nvSpPr>
          <p:cNvPr id="5427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77200" cy="1143000"/>
          </a:xfrm>
        </p:spPr>
        <p:txBody>
          <a:bodyPr/>
          <a:lstStyle/>
          <a:p>
            <a:r>
              <a:rPr lang="en-US" sz="3600"/>
              <a:t>The Internet: virtualizing networks</a:t>
            </a:r>
          </a:p>
        </p:txBody>
      </p:sp>
      <p:sp>
        <p:nvSpPr>
          <p:cNvPr id="542725" name="Freeform 5"/>
          <p:cNvSpPr>
            <a:spLocks/>
          </p:cNvSpPr>
          <p:nvPr/>
        </p:nvSpPr>
        <p:spPr bwMode="auto">
          <a:xfrm>
            <a:off x="5322888" y="3963988"/>
            <a:ext cx="2170112" cy="1825625"/>
          </a:xfrm>
          <a:custGeom>
            <a:avLst/>
            <a:gdLst/>
            <a:ahLst/>
            <a:cxnLst>
              <a:cxn ang="0">
                <a:pos x="210" y="101"/>
              </a:cxn>
              <a:cxn ang="0">
                <a:pos x="31" y="227"/>
              </a:cxn>
              <a:cxn ang="0">
                <a:pos x="25" y="535"/>
              </a:cxn>
              <a:cxn ang="0">
                <a:pos x="46" y="792"/>
              </a:cxn>
              <a:cxn ang="0">
                <a:pos x="215" y="827"/>
              </a:cxn>
              <a:cxn ang="0">
                <a:pos x="567" y="1044"/>
              </a:cxn>
              <a:cxn ang="0">
                <a:pos x="873" y="1135"/>
              </a:cxn>
              <a:cxn ang="0">
                <a:pos x="1051" y="953"/>
              </a:cxn>
              <a:cxn ang="0">
                <a:pos x="1115" y="469"/>
              </a:cxn>
              <a:cxn ang="0">
                <a:pos x="1278" y="67"/>
              </a:cxn>
              <a:cxn ang="0">
                <a:pos x="582" y="67"/>
              </a:cxn>
              <a:cxn ang="0">
                <a:pos x="210" y="101"/>
              </a:cxn>
            </a:cxnLst>
            <a:rect l="0" t="0" r="r" b="b"/>
            <a:pathLst>
              <a:path w="1367" h="1150">
                <a:moveTo>
                  <a:pt x="210" y="101"/>
                </a:moveTo>
                <a:cubicBezTo>
                  <a:pt x="105" y="107"/>
                  <a:pt x="61" y="155"/>
                  <a:pt x="31" y="227"/>
                </a:cubicBezTo>
                <a:cubicBezTo>
                  <a:pt x="0" y="299"/>
                  <a:pt x="23" y="441"/>
                  <a:pt x="25" y="535"/>
                </a:cubicBezTo>
                <a:cubicBezTo>
                  <a:pt x="28" y="629"/>
                  <a:pt x="15" y="743"/>
                  <a:pt x="46" y="792"/>
                </a:cubicBezTo>
                <a:cubicBezTo>
                  <a:pt x="78" y="841"/>
                  <a:pt x="128" y="785"/>
                  <a:pt x="215" y="827"/>
                </a:cubicBezTo>
                <a:cubicBezTo>
                  <a:pt x="302" y="869"/>
                  <a:pt x="458" y="993"/>
                  <a:pt x="567" y="1044"/>
                </a:cubicBezTo>
                <a:cubicBezTo>
                  <a:pt x="677" y="1095"/>
                  <a:pt x="792" y="1150"/>
                  <a:pt x="873" y="1135"/>
                </a:cubicBezTo>
                <a:cubicBezTo>
                  <a:pt x="953" y="1120"/>
                  <a:pt x="1011" y="1064"/>
                  <a:pt x="1051" y="953"/>
                </a:cubicBezTo>
                <a:cubicBezTo>
                  <a:pt x="1092" y="842"/>
                  <a:pt x="1077" y="617"/>
                  <a:pt x="1115" y="469"/>
                </a:cubicBezTo>
                <a:cubicBezTo>
                  <a:pt x="1153" y="321"/>
                  <a:pt x="1367" y="134"/>
                  <a:pt x="1278" y="67"/>
                </a:cubicBezTo>
                <a:cubicBezTo>
                  <a:pt x="1189" y="0"/>
                  <a:pt x="760" y="61"/>
                  <a:pt x="582" y="67"/>
                </a:cubicBezTo>
                <a:cubicBezTo>
                  <a:pt x="404" y="73"/>
                  <a:pt x="287" y="94"/>
                  <a:pt x="210" y="101"/>
                </a:cubicBezTo>
                <a:close/>
              </a:path>
            </a:pathLst>
          </a:custGeom>
          <a:solidFill>
            <a:srgbClr val="FFCC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726" name="Freeform 6"/>
          <p:cNvSpPr>
            <a:spLocks/>
          </p:cNvSpPr>
          <p:nvPr/>
        </p:nvSpPr>
        <p:spPr bwMode="auto">
          <a:xfrm>
            <a:off x="823913" y="4035425"/>
            <a:ext cx="3216275" cy="1674813"/>
          </a:xfrm>
          <a:custGeom>
            <a:avLst/>
            <a:gdLst/>
            <a:ahLst/>
            <a:cxnLst>
              <a:cxn ang="0">
                <a:pos x="136" y="462"/>
              </a:cxn>
              <a:cxn ang="0">
                <a:pos x="144" y="142"/>
              </a:cxn>
              <a:cxn ang="0">
                <a:pos x="1000" y="142"/>
              </a:cxn>
              <a:cxn ang="0">
                <a:pos x="1504" y="6"/>
              </a:cxn>
              <a:cxn ang="0">
                <a:pos x="1950" y="176"/>
              </a:cxn>
              <a:cxn ang="0">
                <a:pos x="1961" y="796"/>
              </a:cxn>
              <a:cxn ang="0">
                <a:pos x="1736" y="1006"/>
              </a:cxn>
              <a:cxn ang="0">
                <a:pos x="1088" y="1038"/>
              </a:cxn>
              <a:cxn ang="0">
                <a:pos x="752" y="902"/>
              </a:cxn>
              <a:cxn ang="0">
                <a:pos x="680" y="598"/>
              </a:cxn>
              <a:cxn ang="0">
                <a:pos x="136" y="462"/>
              </a:cxn>
            </a:cxnLst>
            <a:rect l="0" t="0" r="r" b="b"/>
            <a:pathLst>
              <a:path w="2026" h="1055">
                <a:moveTo>
                  <a:pt x="136" y="462"/>
                </a:moveTo>
                <a:cubicBezTo>
                  <a:pt x="101" y="364"/>
                  <a:pt x="0" y="195"/>
                  <a:pt x="144" y="142"/>
                </a:cubicBezTo>
                <a:cubicBezTo>
                  <a:pt x="288" y="89"/>
                  <a:pt x="773" y="165"/>
                  <a:pt x="1000" y="142"/>
                </a:cubicBezTo>
                <a:cubicBezTo>
                  <a:pt x="1227" y="119"/>
                  <a:pt x="1346" y="0"/>
                  <a:pt x="1504" y="6"/>
                </a:cubicBezTo>
                <a:cubicBezTo>
                  <a:pt x="1662" y="12"/>
                  <a:pt x="1874" y="44"/>
                  <a:pt x="1950" y="176"/>
                </a:cubicBezTo>
                <a:cubicBezTo>
                  <a:pt x="2026" y="308"/>
                  <a:pt x="1997" y="658"/>
                  <a:pt x="1961" y="796"/>
                </a:cubicBezTo>
                <a:cubicBezTo>
                  <a:pt x="1925" y="934"/>
                  <a:pt x="1882" y="966"/>
                  <a:pt x="1736" y="1006"/>
                </a:cubicBezTo>
                <a:cubicBezTo>
                  <a:pt x="1590" y="1046"/>
                  <a:pt x="1252" y="1055"/>
                  <a:pt x="1088" y="1038"/>
                </a:cubicBezTo>
                <a:cubicBezTo>
                  <a:pt x="924" y="1021"/>
                  <a:pt x="820" y="975"/>
                  <a:pt x="752" y="902"/>
                </a:cubicBezTo>
                <a:cubicBezTo>
                  <a:pt x="684" y="829"/>
                  <a:pt x="783" y="671"/>
                  <a:pt x="680" y="598"/>
                </a:cubicBezTo>
                <a:cubicBezTo>
                  <a:pt x="577" y="525"/>
                  <a:pt x="249" y="490"/>
                  <a:pt x="136" y="462"/>
                </a:cubicBezTo>
                <a:close/>
              </a:path>
            </a:pathLst>
          </a:custGeom>
          <a:solidFill>
            <a:srgbClr val="66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42727" name="Object 7"/>
          <p:cNvGraphicFramePr>
            <a:graphicFrameLocks noChangeAspect="1"/>
          </p:cNvGraphicFramePr>
          <p:nvPr/>
        </p:nvGraphicFramePr>
        <p:xfrm>
          <a:off x="3386138" y="5056188"/>
          <a:ext cx="415925" cy="330200"/>
        </p:xfrm>
        <a:graphic>
          <a:graphicData uri="http://schemas.openxmlformats.org/presentationml/2006/ole">
            <p:oleObj spid="_x0000_s2050" name="Clip" r:id="rId4" imgW="1305000" imgH="1085760" progId="MS_ClipArt_Gallery.5">
              <p:embed/>
            </p:oleObj>
          </a:graphicData>
        </a:graphic>
      </p:graphicFrame>
      <p:graphicFrame>
        <p:nvGraphicFramePr>
          <p:cNvPr id="542728" name="Object 8"/>
          <p:cNvGraphicFramePr>
            <a:graphicFrameLocks noChangeAspect="1"/>
          </p:cNvGraphicFramePr>
          <p:nvPr/>
        </p:nvGraphicFramePr>
        <p:xfrm>
          <a:off x="2713038" y="5232400"/>
          <a:ext cx="415925" cy="330200"/>
        </p:xfrm>
        <a:graphic>
          <a:graphicData uri="http://schemas.openxmlformats.org/presentationml/2006/ole">
            <p:oleObj spid="_x0000_s2051" name="Clip" r:id="rId5" imgW="1305000" imgH="1085760" progId="MS_ClipArt_Gallery.2">
              <p:embed/>
            </p:oleObj>
          </a:graphicData>
        </a:graphic>
      </p:graphicFrame>
      <p:sp>
        <p:nvSpPr>
          <p:cNvPr id="542729" name="Line 9"/>
          <p:cNvSpPr>
            <a:spLocks noChangeShapeType="1"/>
          </p:cNvSpPr>
          <p:nvPr/>
        </p:nvSpPr>
        <p:spPr bwMode="auto">
          <a:xfrm flipV="1">
            <a:off x="1719263" y="4476750"/>
            <a:ext cx="93662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730" name="Line 10"/>
          <p:cNvSpPr>
            <a:spLocks noChangeShapeType="1"/>
          </p:cNvSpPr>
          <p:nvPr/>
        </p:nvSpPr>
        <p:spPr bwMode="auto">
          <a:xfrm>
            <a:off x="1990725" y="4560888"/>
            <a:ext cx="633413" cy="347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731" name="Line 11"/>
          <p:cNvSpPr>
            <a:spLocks noChangeShapeType="1"/>
          </p:cNvSpPr>
          <p:nvPr/>
        </p:nvSpPr>
        <p:spPr bwMode="auto">
          <a:xfrm flipH="1">
            <a:off x="3116263" y="4519613"/>
            <a:ext cx="279400" cy="3921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6473825" y="4262438"/>
            <a:ext cx="268288" cy="487362"/>
            <a:chOff x="3903" y="2225"/>
            <a:chExt cx="169" cy="307"/>
          </a:xfrm>
        </p:grpSpPr>
        <p:graphicFrame>
          <p:nvGraphicFramePr>
            <p:cNvPr id="542733" name="Object 13"/>
            <p:cNvGraphicFramePr>
              <a:graphicFrameLocks noChangeAspect="1"/>
            </p:cNvGraphicFramePr>
            <p:nvPr/>
          </p:nvGraphicFramePr>
          <p:xfrm>
            <a:off x="3908" y="2225"/>
            <a:ext cx="128" cy="152"/>
          </p:xfrm>
          <a:graphic>
            <a:graphicData uri="http://schemas.openxmlformats.org/presentationml/2006/ole">
              <p:oleObj spid="_x0000_s2059" name="Clip" r:id="rId6" imgW="981000" imgH="1209600" progId="MS_ClipArt_Gallery.2">
                <p:embed/>
              </p:oleObj>
            </a:graphicData>
          </a:graphic>
        </p:graphicFrame>
        <p:sp>
          <p:nvSpPr>
            <p:cNvPr id="542734" name="Rectangle 14"/>
            <p:cNvSpPr>
              <a:spLocks noChangeArrowheads="1"/>
            </p:cNvSpPr>
            <p:nvPr/>
          </p:nvSpPr>
          <p:spPr bwMode="auto">
            <a:xfrm>
              <a:off x="3903" y="2378"/>
              <a:ext cx="169" cy="154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42735" name="Line 15"/>
          <p:cNvSpPr>
            <a:spLocks noChangeShapeType="1"/>
          </p:cNvSpPr>
          <p:nvPr/>
        </p:nvSpPr>
        <p:spPr bwMode="auto">
          <a:xfrm>
            <a:off x="2974975" y="5000625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736" name="Line 16"/>
          <p:cNvSpPr>
            <a:spLocks noChangeShapeType="1"/>
          </p:cNvSpPr>
          <p:nvPr/>
        </p:nvSpPr>
        <p:spPr bwMode="auto">
          <a:xfrm rot="5400000" flipH="1">
            <a:off x="3309144" y="4798219"/>
            <a:ext cx="6111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3225800" y="4279900"/>
            <a:ext cx="501650" cy="234950"/>
            <a:chOff x="3600" y="219"/>
            <a:chExt cx="360" cy="175"/>
          </a:xfrm>
        </p:grpSpPr>
        <p:sp>
          <p:nvSpPr>
            <p:cNvPr id="542738" name="Oval 18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739" name="Line 19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740" name="Line 20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741" name="Rectangle 21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 i="0">
                <a:latin typeface="Times New Roman" pitchFamily="18" charset="0"/>
              </a:endParaRPr>
            </a:p>
          </p:txBody>
        </p:sp>
        <p:sp>
          <p:nvSpPr>
            <p:cNvPr id="542742" name="Oval 22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" name="Group 23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542744" name="Line 2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745" name="Line 2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746" name="Line 2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" name="Group 27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542748" name="Line 2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749" name="Line 29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750" name="Line 30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2616200" y="4768850"/>
            <a:ext cx="500063" cy="233363"/>
            <a:chOff x="3600" y="219"/>
            <a:chExt cx="360" cy="175"/>
          </a:xfrm>
        </p:grpSpPr>
        <p:sp>
          <p:nvSpPr>
            <p:cNvPr id="542752" name="Oval 32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753" name="Line 33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754" name="Line 34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755" name="Rectangle 35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 i="0">
                <a:latin typeface="Times New Roman" pitchFamily="18" charset="0"/>
              </a:endParaRPr>
            </a:p>
          </p:txBody>
        </p:sp>
        <p:sp>
          <p:nvSpPr>
            <p:cNvPr id="542756" name="Oval 36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" name="Group 37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542758" name="Line 3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759" name="Line 39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760" name="Line 40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" name="Group 41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542762" name="Line 4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763" name="Line 4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764" name="Line 4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9" name="Group 45"/>
          <p:cNvGrpSpPr>
            <a:grpSpLocks/>
          </p:cNvGrpSpPr>
          <p:nvPr/>
        </p:nvGrpSpPr>
        <p:grpSpPr bwMode="auto">
          <a:xfrm>
            <a:off x="1673225" y="4392613"/>
            <a:ext cx="501650" cy="233362"/>
            <a:chOff x="3600" y="219"/>
            <a:chExt cx="360" cy="175"/>
          </a:xfrm>
        </p:grpSpPr>
        <p:sp>
          <p:nvSpPr>
            <p:cNvPr id="542766" name="Oval 46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767" name="Line 47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768" name="Line 48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769" name="Rectangle 49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 i="0">
                <a:latin typeface="Times New Roman" pitchFamily="18" charset="0"/>
              </a:endParaRPr>
            </a:p>
          </p:txBody>
        </p:sp>
        <p:sp>
          <p:nvSpPr>
            <p:cNvPr id="542770" name="Oval 50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" name="Group 51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542772" name="Line 5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773" name="Line 5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774" name="Line 5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" name="Group 55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542776" name="Line 5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777" name="Line 5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778" name="Line 5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542779" name="Line 59"/>
          <p:cNvSpPr>
            <a:spLocks noChangeShapeType="1"/>
          </p:cNvSpPr>
          <p:nvPr/>
        </p:nvSpPr>
        <p:spPr bwMode="auto">
          <a:xfrm flipV="1">
            <a:off x="2176463" y="4416425"/>
            <a:ext cx="1016000" cy="1412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780" name="Line 60"/>
          <p:cNvSpPr>
            <a:spLocks noChangeShapeType="1"/>
          </p:cNvSpPr>
          <p:nvPr/>
        </p:nvSpPr>
        <p:spPr bwMode="auto">
          <a:xfrm flipH="1" flipV="1">
            <a:off x="1465263" y="4530725"/>
            <a:ext cx="2159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42781" name="Object 61"/>
          <p:cNvGraphicFramePr>
            <a:graphicFrameLocks noChangeAspect="1"/>
          </p:cNvGraphicFramePr>
          <p:nvPr/>
        </p:nvGraphicFramePr>
        <p:xfrm>
          <a:off x="2179638" y="5118100"/>
          <a:ext cx="415925" cy="330200"/>
        </p:xfrm>
        <a:graphic>
          <a:graphicData uri="http://schemas.openxmlformats.org/presentationml/2006/ole">
            <p:oleObj spid="_x0000_s2052" name="Clip" r:id="rId7" imgW="1305000" imgH="1085760" progId="MS_ClipArt_Gallery.2">
              <p:embed/>
            </p:oleObj>
          </a:graphicData>
        </a:graphic>
      </p:graphicFrame>
      <p:sp>
        <p:nvSpPr>
          <p:cNvPr id="542782" name="Line 62"/>
          <p:cNvSpPr>
            <a:spLocks noChangeShapeType="1"/>
          </p:cNvSpPr>
          <p:nvPr/>
        </p:nvSpPr>
        <p:spPr bwMode="auto">
          <a:xfrm flipH="1">
            <a:off x="2568575" y="5000625"/>
            <a:ext cx="21590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" name="Group 63"/>
          <p:cNvGrpSpPr>
            <a:grpSpLocks/>
          </p:cNvGrpSpPr>
          <p:nvPr/>
        </p:nvGrpSpPr>
        <p:grpSpPr bwMode="auto">
          <a:xfrm>
            <a:off x="5749925" y="4300538"/>
            <a:ext cx="268288" cy="487362"/>
            <a:chOff x="1887" y="1465"/>
            <a:chExt cx="169" cy="307"/>
          </a:xfrm>
        </p:grpSpPr>
        <p:graphicFrame>
          <p:nvGraphicFramePr>
            <p:cNvPr id="542784" name="Object 64"/>
            <p:cNvGraphicFramePr>
              <a:graphicFrameLocks noChangeAspect="1"/>
            </p:cNvGraphicFramePr>
            <p:nvPr/>
          </p:nvGraphicFramePr>
          <p:xfrm>
            <a:off x="1892" y="1465"/>
            <a:ext cx="128" cy="152"/>
          </p:xfrm>
          <a:graphic>
            <a:graphicData uri="http://schemas.openxmlformats.org/presentationml/2006/ole">
              <p:oleObj spid="_x0000_s2058" name="Clip" r:id="rId8" imgW="981000" imgH="1209600" progId="MS_ClipArt_Gallery.2">
                <p:embed/>
              </p:oleObj>
            </a:graphicData>
          </a:graphic>
        </p:graphicFrame>
        <p:sp>
          <p:nvSpPr>
            <p:cNvPr id="542785" name="Rectangle 65"/>
            <p:cNvSpPr>
              <a:spLocks noChangeArrowheads="1"/>
            </p:cNvSpPr>
            <p:nvPr/>
          </p:nvSpPr>
          <p:spPr bwMode="auto">
            <a:xfrm>
              <a:off x="1887" y="1618"/>
              <a:ext cx="169" cy="154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542786" name="Object 66"/>
          <p:cNvGraphicFramePr>
            <a:graphicFrameLocks noChangeAspect="1"/>
          </p:cNvGraphicFramePr>
          <p:nvPr/>
        </p:nvGraphicFramePr>
        <p:xfrm>
          <a:off x="5461000" y="4859338"/>
          <a:ext cx="417513" cy="331787"/>
        </p:xfrm>
        <a:graphic>
          <a:graphicData uri="http://schemas.openxmlformats.org/presentationml/2006/ole">
            <p:oleObj spid="_x0000_s2053" name="Clip" r:id="rId9" imgW="1305000" imgH="1085760" progId="MS_ClipArt_Gallery.2">
              <p:embed/>
            </p:oleObj>
          </a:graphicData>
        </a:graphic>
      </p:graphicFrame>
      <p:sp>
        <p:nvSpPr>
          <p:cNvPr id="542787" name="Line 67"/>
          <p:cNvSpPr>
            <a:spLocks noChangeShapeType="1"/>
          </p:cNvSpPr>
          <p:nvPr/>
        </p:nvSpPr>
        <p:spPr bwMode="auto">
          <a:xfrm flipH="1">
            <a:off x="5821363" y="4773613"/>
            <a:ext cx="63500" cy="277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788" name="Line 68"/>
          <p:cNvSpPr>
            <a:spLocks noChangeShapeType="1"/>
          </p:cNvSpPr>
          <p:nvPr/>
        </p:nvSpPr>
        <p:spPr bwMode="auto">
          <a:xfrm flipH="1">
            <a:off x="6748463" y="4481513"/>
            <a:ext cx="152400" cy="2397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" name="Group 69"/>
          <p:cNvGrpSpPr>
            <a:grpSpLocks/>
          </p:cNvGrpSpPr>
          <p:nvPr/>
        </p:nvGrpSpPr>
        <p:grpSpPr bwMode="auto">
          <a:xfrm>
            <a:off x="6181725" y="4770438"/>
            <a:ext cx="268288" cy="487362"/>
            <a:chOff x="3903" y="2225"/>
            <a:chExt cx="169" cy="307"/>
          </a:xfrm>
        </p:grpSpPr>
        <p:graphicFrame>
          <p:nvGraphicFramePr>
            <p:cNvPr id="542790" name="Object 70"/>
            <p:cNvGraphicFramePr>
              <a:graphicFrameLocks noChangeAspect="1"/>
            </p:cNvGraphicFramePr>
            <p:nvPr/>
          </p:nvGraphicFramePr>
          <p:xfrm>
            <a:off x="3908" y="2225"/>
            <a:ext cx="128" cy="152"/>
          </p:xfrm>
          <a:graphic>
            <a:graphicData uri="http://schemas.openxmlformats.org/presentationml/2006/ole">
              <p:oleObj spid="_x0000_s2057" name="Clip" r:id="rId10" imgW="981000" imgH="1209600" progId="MS_ClipArt_Gallery.2">
                <p:embed/>
              </p:oleObj>
            </a:graphicData>
          </a:graphic>
        </p:graphicFrame>
        <p:sp>
          <p:nvSpPr>
            <p:cNvPr id="542791" name="Rectangle 71"/>
            <p:cNvSpPr>
              <a:spLocks noChangeArrowheads="1"/>
            </p:cNvSpPr>
            <p:nvPr/>
          </p:nvSpPr>
          <p:spPr bwMode="auto">
            <a:xfrm>
              <a:off x="3903" y="2378"/>
              <a:ext cx="169" cy="154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542792" name="Object 72"/>
          <p:cNvGraphicFramePr>
            <a:graphicFrameLocks noChangeAspect="1"/>
          </p:cNvGraphicFramePr>
          <p:nvPr/>
        </p:nvGraphicFramePr>
        <p:xfrm>
          <a:off x="6523038" y="5195888"/>
          <a:ext cx="415925" cy="330200"/>
        </p:xfrm>
        <a:graphic>
          <a:graphicData uri="http://schemas.openxmlformats.org/presentationml/2006/ole">
            <p:oleObj spid="_x0000_s2054" name="Clip" r:id="rId11" imgW="1305000" imgH="1085760" progId="MS_ClipArt_Gallery.5">
              <p:embed/>
            </p:oleObj>
          </a:graphicData>
        </a:graphic>
      </p:graphicFrame>
      <p:sp>
        <p:nvSpPr>
          <p:cNvPr id="542793" name="Line 73"/>
          <p:cNvSpPr>
            <a:spLocks noChangeShapeType="1"/>
          </p:cNvSpPr>
          <p:nvPr/>
        </p:nvSpPr>
        <p:spPr bwMode="auto">
          <a:xfrm>
            <a:off x="6316663" y="5256213"/>
            <a:ext cx="241300" cy="1635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794" name="Text Box 74"/>
          <p:cNvSpPr txBox="1">
            <a:spLocks noChangeArrowheads="1"/>
          </p:cNvSpPr>
          <p:nvPr/>
        </p:nvSpPr>
        <p:spPr bwMode="auto">
          <a:xfrm>
            <a:off x="2141538" y="5726113"/>
            <a:ext cx="12398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0"/>
              <a:t>ARPAnet</a:t>
            </a:r>
          </a:p>
        </p:txBody>
      </p:sp>
      <p:sp>
        <p:nvSpPr>
          <p:cNvPr id="542795" name="Text Box 75"/>
          <p:cNvSpPr txBox="1">
            <a:spLocks noChangeArrowheads="1"/>
          </p:cNvSpPr>
          <p:nvPr/>
        </p:nvSpPr>
        <p:spPr bwMode="auto">
          <a:xfrm>
            <a:off x="5494338" y="5713413"/>
            <a:ext cx="1635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0"/>
              <a:t>satellite net</a:t>
            </a:r>
          </a:p>
        </p:txBody>
      </p:sp>
      <p:graphicFrame>
        <p:nvGraphicFramePr>
          <p:cNvPr id="542802" name="Object 82"/>
          <p:cNvGraphicFramePr>
            <a:graphicFrameLocks noChangeAspect="1"/>
          </p:cNvGraphicFramePr>
          <p:nvPr/>
        </p:nvGraphicFramePr>
        <p:xfrm>
          <a:off x="6743700" y="4173538"/>
          <a:ext cx="417513" cy="331787"/>
        </p:xfrm>
        <a:graphic>
          <a:graphicData uri="http://schemas.openxmlformats.org/presentationml/2006/ole">
            <p:oleObj spid="_x0000_s2055" name="Clip" r:id="rId12" imgW="1305000" imgH="1085760" progId="MS_ClipArt_Gallery.2">
              <p:embed/>
            </p:oleObj>
          </a:graphicData>
        </a:graphic>
      </p:graphicFrame>
      <p:graphicFrame>
        <p:nvGraphicFramePr>
          <p:cNvPr id="542803" name="Object 83"/>
          <p:cNvGraphicFramePr>
            <a:graphicFrameLocks noChangeAspect="1"/>
          </p:cNvGraphicFramePr>
          <p:nvPr/>
        </p:nvGraphicFramePr>
        <p:xfrm>
          <a:off x="1104900" y="4338638"/>
          <a:ext cx="417513" cy="331787"/>
        </p:xfrm>
        <a:graphic>
          <a:graphicData uri="http://schemas.openxmlformats.org/presentationml/2006/ole">
            <p:oleObj spid="_x0000_s2056" name="Clip" r:id="rId13" imgW="1305000" imgH="1085760" progId="MS_ClipArt_Gallery.2">
              <p:embed/>
            </p:oleObj>
          </a:graphicData>
        </a:graphic>
      </p:graphicFrame>
      <p:sp>
        <p:nvSpPr>
          <p:cNvPr id="542806" name="Rectangle 86"/>
          <p:cNvSpPr>
            <a:spLocks noChangeArrowheads="1"/>
          </p:cNvSpPr>
          <p:nvPr/>
        </p:nvSpPr>
        <p:spPr bwMode="auto">
          <a:xfrm>
            <a:off x="4178300" y="3556000"/>
            <a:ext cx="317500" cy="698500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807" name="Line 87"/>
          <p:cNvSpPr>
            <a:spLocks noChangeShapeType="1"/>
          </p:cNvSpPr>
          <p:nvPr/>
        </p:nvSpPr>
        <p:spPr bwMode="auto">
          <a:xfrm flipV="1">
            <a:off x="3727450" y="4054475"/>
            <a:ext cx="444500" cy="1412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808" name="Line 88"/>
          <p:cNvSpPr>
            <a:spLocks noChangeShapeType="1"/>
          </p:cNvSpPr>
          <p:nvPr/>
        </p:nvSpPr>
        <p:spPr bwMode="auto">
          <a:xfrm>
            <a:off x="4806950" y="4005263"/>
            <a:ext cx="939800" cy="4302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809" name="Rectangle 89"/>
          <p:cNvSpPr>
            <a:spLocks noChangeArrowheads="1"/>
          </p:cNvSpPr>
          <p:nvPr/>
        </p:nvSpPr>
        <p:spPr bwMode="auto">
          <a:xfrm>
            <a:off x="4495800" y="3556000"/>
            <a:ext cx="317500" cy="6985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810" name="Text Box 90"/>
          <p:cNvSpPr txBox="1">
            <a:spLocks noChangeArrowheads="1"/>
          </p:cNvSpPr>
          <p:nvPr/>
        </p:nvSpPr>
        <p:spPr bwMode="auto">
          <a:xfrm>
            <a:off x="3933825" y="4271963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0"/>
              <a:t>gateway</a:t>
            </a:r>
          </a:p>
        </p:txBody>
      </p:sp>
      <p:grpSp>
        <p:nvGrpSpPr>
          <p:cNvPr id="14" name="Group 91"/>
          <p:cNvGrpSpPr>
            <a:grpSpLocks/>
          </p:cNvGrpSpPr>
          <p:nvPr/>
        </p:nvGrpSpPr>
        <p:grpSpPr bwMode="auto">
          <a:xfrm>
            <a:off x="431800" y="1231900"/>
            <a:ext cx="7035800" cy="3022600"/>
            <a:chOff x="272" y="776"/>
            <a:chExt cx="4432" cy="1904"/>
          </a:xfrm>
        </p:grpSpPr>
        <p:grpSp>
          <p:nvGrpSpPr>
            <p:cNvPr id="15" name="Group 92"/>
            <p:cNvGrpSpPr>
              <a:grpSpLocks/>
            </p:cNvGrpSpPr>
            <p:nvPr/>
          </p:nvGrpSpPr>
          <p:grpSpPr bwMode="auto">
            <a:xfrm>
              <a:off x="664" y="1976"/>
              <a:ext cx="4040" cy="704"/>
              <a:chOff x="672" y="1984"/>
              <a:chExt cx="4040" cy="704"/>
            </a:xfrm>
          </p:grpSpPr>
          <p:sp>
            <p:nvSpPr>
              <p:cNvPr id="542813" name="Rectangle 93"/>
              <p:cNvSpPr>
                <a:spLocks noChangeArrowheads="1"/>
              </p:cNvSpPr>
              <p:nvPr/>
            </p:nvSpPr>
            <p:spPr bwMode="auto">
              <a:xfrm>
                <a:off x="672" y="2032"/>
                <a:ext cx="4040" cy="192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814" name="Rectangle 94"/>
              <p:cNvSpPr>
                <a:spLocks noChangeArrowheads="1"/>
              </p:cNvSpPr>
              <p:nvPr/>
            </p:nvSpPr>
            <p:spPr bwMode="auto">
              <a:xfrm>
                <a:off x="752" y="2000"/>
                <a:ext cx="168" cy="6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815" name="Rectangle 95"/>
              <p:cNvSpPr>
                <a:spLocks noChangeArrowheads="1"/>
              </p:cNvSpPr>
              <p:nvPr/>
            </p:nvSpPr>
            <p:spPr bwMode="auto">
              <a:xfrm>
                <a:off x="4304" y="1984"/>
                <a:ext cx="168" cy="68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816" name="Rectangle 96"/>
              <p:cNvSpPr>
                <a:spLocks noChangeArrowheads="1"/>
              </p:cNvSpPr>
              <p:nvPr/>
            </p:nvSpPr>
            <p:spPr bwMode="auto">
              <a:xfrm>
                <a:off x="2624" y="2024"/>
                <a:ext cx="432" cy="200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42817" name="Rectangle 97"/>
            <p:cNvSpPr>
              <a:spLocks noChangeArrowheads="1"/>
            </p:cNvSpPr>
            <p:nvPr/>
          </p:nvSpPr>
          <p:spPr bwMode="auto">
            <a:xfrm>
              <a:off x="272" y="776"/>
              <a:ext cx="2496" cy="9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lnSpc>
                  <a:spcPct val="8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None/>
              </a:pPr>
              <a:r>
                <a:rPr lang="en-US" i="0"/>
                <a:t>Internetwork layer (IP): </a:t>
              </a:r>
            </a:p>
            <a:p>
              <a:pPr marL="342900" indent="-342900">
                <a:lnSpc>
                  <a:spcPct val="8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</a:pPr>
              <a:r>
                <a:rPr lang="en-US" i="0"/>
                <a:t>addressing: internetwork appears as single, uniform entity, despite underlying local network heterogeneity</a:t>
              </a:r>
            </a:p>
            <a:p>
              <a:pPr marL="342900" indent="-342900">
                <a:lnSpc>
                  <a:spcPct val="8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</a:pPr>
              <a:r>
                <a:rPr lang="en-US" i="0"/>
                <a:t>network of networks</a:t>
              </a:r>
            </a:p>
            <a:p>
              <a:pPr marL="342900" indent="-342900">
                <a:lnSpc>
                  <a:spcPct val="8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Char char="r"/>
              </a:pPr>
              <a:endParaRPr lang="en-US" i="0"/>
            </a:p>
          </p:txBody>
        </p:sp>
        <p:sp>
          <p:nvSpPr>
            <p:cNvPr id="542818" name="Line 98"/>
            <p:cNvSpPr>
              <a:spLocks noChangeShapeType="1"/>
            </p:cNvSpPr>
            <p:nvPr/>
          </p:nvSpPr>
          <p:spPr bwMode="auto">
            <a:xfrm flipH="1" flipV="1">
              <a:off x="1632" y="1696"/>
              <a:ext cx="504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542820" name="Rectangle 100"/>
          <p:cNvSpPr>
            <a:spLocks noGrp="1" noChangeArrowheads="1"/>
          </p:cNvSpPr>
          <p:nvPr>
            <p:ph type="body" idx="1"/>
          </p:nvPr>
        </p:nvSpPr>
        <p:spPr>
          <a:xfrm>
            <a:off x="4279900" y="1181100"/>
            <a:ext cx="3962400" cy="14605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  <a:buFont typeface="ZapfDingbats" pitchFamily="82" charset="2"/>
              <a:buNone/>
            </a:pPr>
            <a:r>
              <a:rPr lang="en-US" sz="1800"/>
              <a:t>Gateway: </a:t>
            </a:r>
          </a:p>
          <a:p>
            <a:pPr>
              <a:lnSpc>
                <a:spcPct val="80000"/>
              </a:lnSpc>
            </a:pPr>
            <a:r>
              <a:rPr lang="en-US" sz="1800"/>
              <a:t>“embed internetwork packets in local packet format or extract them”</a:t>
            </a:r>
          </a:p>
          <a:p>
            <a:pPr>
              <a:lnSpc>
                <a:spcPct val="80000"/>
              </a:lnSpc>
            </a:pPr>
            <a:r>
              <a:rPr lang="en-US" sz="1800"/>
              <a:t>route (at internetwork level) to next gateway</a:t>
            </a:r>
          </a:p>
          <a:p>
            <a:pPr>
              <a:lnSpc>
                <a:spcPct val="80000"/>
              </a:lnSpc>
            </a:pPr>
            <a:endParaRPr lang="en-US" sz="1800"/>
          </a:p>
        </p:txBody>
      </p:sp>
      <p:sp>
        <p:nvSpPr>
          <p:cNvPr id="542821" name="Line 101"/>
          <p:cNvSpPr>
            <a:spLocks noChangeShapeType="1"/>
          </p:cNvSpPr>
          <p:nvPr/>
        </p:nvSpPr>
        <p:spPr bwMode="auto">
          <a:xfrm flipH="1">
            <a:off x="4656138" y="2728913"/>
            <a:ext cx="477837" cy="830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5: DataLink Layer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145B0EF9-21C9-49F0-9B38-8CBC2F653284}" type="slidenum">
              <a:rPr lang="en-US"/>
              <a:pPr/>
              <a:t>14</a:t>
            </a:fld>
            <a:endParaRPr lang="en-US"/>
          </a:p>
        </p:txBody>
      </p:sp>
      <p:sp>
        <p:nvSpPr>
          <p:cNvPr id="5447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140700" cy="1143000"/>
          </a:xfrm>
        </p:spPr>
        <p:txBody>
          <a:bodyPr/>
          <a:lstStyle/>
          <a:p>
            <a:r>
              <a:rPr lang="en-US" sz="3200"/>
              <a:t>Cerf &amp; Kahn’s Internetwork Architecture</a:t>
            </a:r>
          </a:p>
        </p:txBody>
      </p:sp>
      <p:sp>
        <p:nvSpPr>
          <p:cNvPr id="544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7675" y="1276350"/>
            <a:ext cx="7772400" cy="4648200"/>
          </a:xfrm>
        </p:spPr>
        <p:txBody>
          <a:bodyPr>
            <a:normAutofit fontScale="92500" lnSpcReduction="10000"/>
          </a:bodyPr>
          <a:lstStyle/>
          <a:p>
            <a:pPr>
              <a:buFont typeface="ZapfDingbats" pitchFamily="82" charset="2"/>
              <a:buNone/>
            </a:pPr>
            <a:r>
              <a:rPr lang="en-US"/>
              <a:t>What is virtualized?</a:t>
            </a:r>
          </a:p>
          <a:p>
            <a:r>
              <a:rPr lang="en-US" sz="2400"/>
              <a:t>two layers of addressing: internetwork and local network</a:t>
            </a:r>
          </a:p>
          <a:p>
            <a:r>
              <a:rPr lang="en-US" sz="2400"/>
              <a:t>new layer (IP) makes everything homogeneous at internetwork layer</a:t>
            </a:r>
          </a:p>
          <a:p>
            <a:r>
              <a:rPr lang="en-US" sz="2400"/>
              <a:t>underlying local network technology </a:t>
            </a:r>
          </a:p>
          <a:p>
            <a:pPr lvl="1"/>
            <a:r>
              <a:rPr lang="en-US"/>
              <a:t>cable</a:t>
            </a:r>
          </a:p>
          <a:p>
            <a:pPr lvl="1"/>
            <a:r>
              <a:rPr lang="en-US"/>
              <a:t>satellite</a:t>
            </a:r>
          </a:p>
          <a:p>
            <a:pPr lvl="1"/>
            <a:r>
              <a:rPr lang="en-US"/>
              <a:t>56K telephone modem</a:t>
            </a:r>
          </a:p>
          <a:p>
            <a:pPr lvl="1"/>
            <a:r>
              <a:rPr lang="en-US"/>
              <a:t>today: ATM, MPLS</a:t>
            </a:r>
          </a:p>
          <a:p>
            <a:pPr>
              <a:buFont typeface="ZapfDingbats" pitchFamily="82" charset="2"/>
              <a:buNone/>
            </a:pPr>
            <a:r>
              <a:rPr lang="en-US" sz="2400"/>
              <a:t>   … “invisible” at internetwork layer. Looks like a link layer technology to IP!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5: DataLink Layer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189FFA52-89A7-4F8C-BB86-6E8FDF8781D7}" type="slidenum">
              <a:rPr lang="en-US"/>
              <a:pPr/>
              <a:t>15</a:t>
            </a:fld>
            <a:endParaRPr lang="en-US"/>
          </a:p>
        </p:txBody>
      </p:sp>
      <p:sp>
        <p:nvSpPr>
          <p:cNvPr id="545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ATM and MPLS</a:t>
            </a:r>
          </a:p>
        </p:txBody>
      </p:sp>
      <p:sp>
        <p:nvSpPr>
          <p:cNvPr id="545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031163" cy="4648200"/>
          </a:xfrm>
        </p:spPr>
        <p:txBody>
          <a:bodyPr>
            <a:normAutofit lnSpcReduction="10000"/>
          </a:bodyPr>
          <a:lstStyle/>
          <a:p>
            <a:r>
              <a:rPr lang="en-US"/>
              <a:t>ATM, MPLS separate networks in their own right</a:t>
            </a:r>
          </a:p>
          <a:p>
            <a:pPr lvl="1"/>
            <a:r>
              <a:rPr lang="en-US"/>
              <a:t> different service models, addressing, routing from Internet</a:t>
            </a:r>
          </a:p>
          <a:p>
            <a:r>
              <a:rPr lang="en-US"/>
              <a:t>viewed by Internet as logical link connecting IP routers</a:t>
            </a:r>
          </a:p>
          <a:p>
            <a:pPr lvl="1"/>
            <a:r>
              <a:rPr lang="en-US"/>
              <a:t>just like dialup link is really part of separate network (telephone network)</a:t>
            </a:r>
          </a:p>
          <a:p>
            <a:r>
              <a:rPr lang="en-US"/>
              <a:t>ATM, MPLS: of technical interest in their own right</a:t>
            </a:r>
          </a:p>
          <a:p>
            <a:pPr lvl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5: DataLink Layer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A91BE3A6-02CB-41E5-9670-3C11A8DC70EE}" type="slidenum">
              <a:rPr lang="en-US"/>
              <a:pPr/>
              <a:t>16</a:t>
            </a:fld>
            <a:endParaRPr lang="en-US"/>
          </a:p>
        </p:txBody>
      </p:sp>
      <p:sp>
        <p:nvSpPr>
          <p:cNvPr id="4945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27988" cy="1143000"/>
          </a:xfrm>
        </p:spPr>
        <p:txBody>
          <a:bodyPr/>
          <a:lstStyle/>
          <a:p>
            <a:r>
              <a:rPr lang="en-US" sz="3600"/>
              <a:t>Asynchronous Transfer Mode: ATM</a:t>
            </a:r>
          </a:p>
        </p:txBody>
      </p:sp>
      <p:sp>
        <p:nvSpPr>
          <p:cNvPr id="494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39850"/>
            <a:ext cx="7961313" cy="4908550"/>
          </a:xfrm>
        </p:spPr>
        <p:txBody>
          <a:bodyPr/>
          <a:lstStyle/>
          <a:p>
            <a:r>
              <a:rPr lang="en-US" sz="2400" b="1"/>
              <a:t>1990’s/00 standard for high-speed </a:t>
            </a:r>
            <a:r>
              <a:rPr lang="en-US" sz="2400"/>
              <a:t>(155Mbps to 622 Mbps and higher) </a:t>
            </a:r>
            <a:r>
              <a:rPr lang="en-US" sz="2400" i="1">
                <a:solidFill>
                  <a:schemeClr val="accent2"/>
                </a:solidFill>
              </a:rPr>
              <a:t>Broadband Integrated Service Digital Network</a:t>
            </a:r>
            <a:r>
              <a:rPr lang="en-US" sz="2400"/>
              <a:t> architecture</a:t>
            </a:r>
          </a:p>
          <a:p>
            <a:r>
              <a:rPr lang="en-US" sz="2400" u="sng">
                <a:solidFill>
                  <a:srgbClr val="FF0000"/>
                </a:solidFill>
              </a:rPr>
              <a:t>Goal:</a:t>
            </a:r>
            <a:r>
              <a:rPr lang="en-US" sz="2400"/>
              <a:t> </a:t>
            </a:r>
            <a:r>
              <a:rPr lang="en-US" sz="2400" i="1">
                <a:solidFill>
                  <a:srgbClr val="FF0000"/>
                </a:solidFill>
              </a:rPr>
              <a:t>integrated, end-end transport of carry voice, video, data</a:t>
            </a:r>
            <a:endParaRPr lang="en-US" sz="2400"/>
          </a:p>
          <a:p>
            <a:pPr lvl="1"/>
            <a:r>
              <a:rPr lang="en-US"/>
              <a:t>meeting timing/QoS requirements of voice, video (versus Internet best-effort model)</a:t>
            </a:r>
          </a:p>
          <a:p>
            <a:pPr lvl="1"/>
            <a:r>
              <a:rPr lang="en-US"/>
              <a:t>“next generation” telephony: technical roots in telephone world</a:t>
            </a:r>
          </a:p>
          <a:p>
            <a:pPr lvl="1"/>
            <a:r>
              <a:rPr lang="en-US"/>
              <a:t>packet-switching (fixed length packets, called “cells”) using virtual circuits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5: DataLink Layer</a:t>
            </a:r>
          </a:p>
        </p:txBody>
      </p:sp>
      <p:sp>
        <p:nvSpPr>
          <p:cNvPr id="3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C1E8C086-B556-4E6A-9CAB-DDB8DDC88E71}" type="slidenum">
              <a:rPr lang="en-US"/>
              <a:pPr/>
              <a:t>17</a:t>
            </a:fld>
            <a:endParaRPr lang="en-US"/>
          </a:p>
        </p:txBody>
      </p:sp>
      <p:sp>
        <p:nvSpPr>
          <p:cNvPr id="4956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4025" y="174625"/>
            <a:ext cx="7772400" cy="1143000"/>
          </a:xfrm>
        </p:spPr>
        <p:txBody>
          <a:bodyPr/>
          <a:lstStyle/>
          <a:p>
            <a:r>
              <a:rPr lang="en-US"/>
              <a:t>ATM architecture </a:t>
            </a:r>
          </a:p>
        </p:txBody>
      </p:sp>
      <p:sp>
        <p:nvSpPr>
          <p:cNvPr id="495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4650" y="3754438"/>
            <a:ext cx="7961313" cy="2673350"/>
          </a:xfrm>
        </p:spPr>
        <p:txBody>
          <a:bodyPr>
            <a:normAutofit lnSpcReduction="10000"/>
          </a:bodyPr>
          <a:lstStyle/>
          <a:p>
            <a:r>
              <a:rPr lang="en-US" sz="2400">
                <a:solidFill>
                  <a:srgbClr val="FF0000"/>
                </a:solidFill>
              </a:rPr>
              <a:t>adaptation layer:</a:t>
            </a:r>
            <a:r>
              <a:rPr lang="en-US" sz="2400"/>
              <a:t> only at edge of ATM network</a:t>
            </a:r>
            <a:endParaRPr lang="en-US" sz="2400" b="1"/>
          </a:p>
          <a:p>
            <a:pPr lvl="1"/>
            <a:r>
              <a:rPr lang="en-US"/>
              <a:t>data segmentation/reassembly</a:t>
            </a:r>
          </a:p>
          <a:p>
            <a:pPr lvl="1"/>
            <a:r>
              <a:rPr lang="en-US"/>
              <a:t>roughly analagous to Internet transport layer</a:t>
            </a:r>
          </a:p>
          <a:p>
            <a:r>
              <a:rPr lang="en-US" sz="2400">
                <a:solidFill>
                  <a:srgbClr val="FF0000"/>
                </a:solidFill>
              </a:rPr>
              <a:t>ATM layer:</a:t>
            </a:r>
            <a:r>
              <a:rPr lang="en-US" sz="2400"/>
              <a:t> “network” layer</a:t>
            </a:r>
          </a:p>
          <a:p>
            <a:pPr lvl="1"/>
            <a:r>
              <a:rPr lang="en-US"/>
              <a:t>cell switching, routing</a:t>
            </a:r>
          </a:p>
          <a:p>
            <a:r>
              <a:rPr lang="en-US" sz="2400">
                <a:solidFill>
                  <a:srgbClr val="FF0000"/>
                </a:solidFill>
              </a:rPr>
              <a:t>physical layer</a:t>
            </a:r>
            <a:endParaRPr lang="en-US" sz="2400"/>
          </a:p>
        </p:txBody>
      </p:sp>
      <p:grpSp>
        <p:nvGrpSpPr>
          <p:cNvPr id="2" name="Group 44"/>
          <p:cNvGrpSpPr>
            <a:grpSpLocks/>
          </p:cNvGrpSpPr>
          <p:nvPr/>
        </p:nvGrpSpPr>
        <p:grpSpPr bwMode="auto">
          <a:xfrm>
            <a:off x="1347788" y="1227138"/>
            <a:ext cx="6062662" cy="2478087"/>
            <a:chOff x="849" y="773"/>
            <a:chExt cx="3819" cy="1561"/>
          </a:xfrm>
        </p:grpSpPr>
        <p:grpSp>
          <p:nvGrpSpPr>
            <p:cNvPr id="3" name="Group 16"/>
            <p:cNvGrpSpPr>
              <a:grpSpLocks/>
            </p:cNvGrpSpPr>
            <p:nvPr/>
          </p:nvGrpSpPr>
          <p:grpSpPr bwMode="auto">
            <a:xfrm>
              <a:off x="887" y="778"/>
              <a:ext cx="748" cy="1296"/>
              <a:chOff x="851" y="806"/>
              <a:chExt cx="748" cy="1296"/>
            </a:xfrm>
          </p:grpSpPr>
          <p:grpSp>
            <p:nvGrpSpPr>
              <p:cNvPr id="4" name="Group 8"/>
              <p:cNvGrpSpPr>
                <a:grpSpLocks/>
              </p:cNvGrpSpPr>
              <p:nvPr/>
            </p:nvGrpSpPr>
            <p:grpSpPr bwMode="auto">
              <a:xfrm>
                <a:off x="851" y="806"/>
                <a:ext cx="748" cy="1296"/>
                <a:chOff x="851" y="806"/>
                <a:chExt cx="748" cy="1296"/>
              </a:xfrm>
            </p:grpSpPr>
            <p:sp>
              <p:nvSpPr>
                <p:cNvPr id="495621" name="Rectangle 5"/>
                <p:cNvSpPr>
                  <a:spLocks noChangeArrowheads="1"/>
                </p:cNvSpPr>
                <p:nvPr/>
              </p:nvSpPr>
              <p:spPr bwMode="auto">
                <a:xfrm>
                  <a:off x="851" y="806"/>
                  <a:ext cx="748" cy="1296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5622" name="Line 6"/>
                <p:cNvSpPr>
                  <a:spLocks noChangeShapeType="1"/>
                </p:cNvSpPr>
                <p:nvPr/>
              </p:nvSpPr>
              <p:spPr bwMode="auto">
                <a:xfrm flipH="1">
                  <a:off x="857" y="1663"/>
                  <a:ext cx="727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95623" name="Line 7"/>
                <p:cNvSpPr>
                  <a:spLocks noChangeShapeType="1"/>
                </p:cNvSpPr>
                <p:nvPr/>
              </p:nvSpPr>
              <p:spPr bwMode="auto">
                <a:xfrm flipH="1">
                  <a:off x="852" y="1233"/>
                  <a:ext cx="727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sp>
            <p:nvSpPr>
              <p:cNvPr id="495629" name="Text Box 13"/>
              <p:cNvSpPr txBox="1">
                <a:spLocks noChangeArrowheads="1"/>
              </p:cNvSpPr>
              <p:nvPr/>
            </p:nvSpPr>
            <p:spPr bwMode="auto">
              <a:xfrm>
                <a:off x="900" y="1763"/>
                <a:ext cx="64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physical</a:t>
                </a:r>
              </a:p>
            </p:txBody>
          </p:sp>
          <p:sp>
            <p:nvSpPr>
              <p:cNvPr id="495630" name="Text Box 14"/>
              <p:cNvSpPr txBox="1">
                <a:spLocks noChangeArrowheads="1"/>
              </p:cNvSpPr>
              <p:nvPr/>
            </p:nvSpPr>
            <p:spPr bwMode="auto">
              <a:xfrm>
                <a:off x="996" y="1341"/>
                <a:ext cx="44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ATM</a:t>
                </a:r>
              </a:p>
            </p:txBody>
          </p:sp>
          <p:sp>
            <p:nvSpPr>
              <p:cNvPr id="495631" name="Text Box 15"/>
              <p:cNvSpPr txBox="1">
                <a:spLocks noChangeArrowheads="1"/>
              </p:cNvSpPr>
              <p:nvPr/>
            </p:nvSpPr>
            <p:spPr bwMode="auto">
              <a:xfrm>
                <a:off x="999" y="912"/>
                <a:ext cx="405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AAL</a:t>
                </a:r>
              </a:p>
            </p:txBody>
          </p:sp>
        </p:grpSp>
        <p:grpSp>
          <p:nvGrpSpPr>
            <p:cNvPr id="5" name="Group 17"/>
            <p:cNvGrpSpPr>
              <a:grpSpLocks/>
            </p:cNvGrpSpPr>
            <p:nvPr/>
          </p:nvGrpSpPr>
          <p:grpSpPr bwMode="auto">
            <a:xfrm>
              <a:off x="3891" y="773"/>
              <a:ext cx="748" cy="1296"/>
              <a:chOff x="851" y="806"/>
              <a:chExt cx="748" cy="1296"/>
            </a:xfrm>
          </p:grpSpPr>
          <p:grpSp>
            <p:nvGrpSpPr>
              <p:cNvPr id="6" name="Group 18"/>
              <p:cNvGrpSpPr>
                <a:grpSpLocks/>
              </p:cNvGrpSpPr>
              <p:nvPr/>
            </p:nvGrpSpPr>
            <p:grpSpPr bwMode="auto">
              <a:xfrm>
                <a:off x="851" y="806"/>
                <a:ext cx="748" cy="1296"/>
                <a:chOff x="851" y="806"/>
                <a:chExt cx="748" cy="1296"/>
              </a:xfrm>
            </p:grpSpPr>
            <p:sp>
              <p:nvSpPr>
                <p:cNvPr id="495635" name="Rectangle 19"/>
                <p:cNvSpPr>
                  <a:spLocks noChangeArrowheads="1"/>
                </p:cNvSpPr>
                <p:nvPr/>
              </p:nvSpPr>
              <p:spPr bwMode="auto">
                <a:xfrm>
                  <a:off x="851" y="806"/>
                  <a:ext cx="748" cy="1296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5636" name="Line 20"/>
                <p:cNvSpPr>
                  <a:spLocks noChangeShapeType="1"/>
                </p:cNvSpPr>
                <p:nvPr/>
              </p:nvSpPr>
              <p:spPr bwMode="auto">
                <a:xfrm flipH="1">
                  <a:off x="857" y="1663"/>
                  <a:ext cx="727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95637" name="Line 21"/>
                <p:cNvSpPr>
                  <a:spLocks noChangeShapeType="1"/>
                </p:cNvSpPr>
                <p:nvPr/>
              </p:nvSpPr>
              <p:spPr bwMode="auto">
                <a:xfrm flipH="1">
                  <a:off x="852" y="1233"/>
                  <a:ext cx="727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sp>
            <p:nvSpPr>
              <p:cNvPr id="495638" name="Text Box 22"/>
              <p:cNvSpPr txBox="1">
                <a:spLocks noChangeArrowheads="1"/>
              </p:cNvSpPr>
              <p:nvPr/>
            </p:nvSpPr>
            <p:spPr bwMode="auto">
              <a:xfrm>
                <a:off x="900" y="1763"/>
                <a:ext cx="64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physical</a:t>
                </a:r>
              </a:p>
            </p:txBody>
          </p:sp>
          <p:sp>
            <p:nvSpPr>
              <p:cNvPr id="495639" name="Text Box 23"/>
              <p:cNvSpPr txBox="1">
                <a:spLocks noChangeArrowheads="1"/>
              </p:cNvSpPr>
              <p:nvPr/>
            </p:nvSpPr>
            <p:spPr bwMode="auto">
              <a:xfrm>
                <a:off x="996" y="1341"/>
                <a:ext cx="44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ATM</a:t>
                </a:r>
              </a:p>
            </p:txBody>
          </p:sp>
          <p:sp>
            <p:nvSpPr>
              <p:cNvPr id="495640" name="Text Box 24"/>
              <p:cNvSpPr txBox="1">
                <a:spLocks noChangeArrowheads="1"/>
              </p:cNvSpPr>
              <p:nvPr/>
            </p:nvSpPr>
            <p:spPr bwMode="auto">
              <a:xfrm>
                <a:off x="999" y="912"/>
                <a:ext cx="405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AAL</a:t>
                </a:r>
              </a:p>
            </p:txBody>
          </p:sp>
        </p:grpSp>
        <p:grpSp>
          <p:nvGrpSpPr>
            <p:cNvPr id="7" name="Group 33"/>
            <p:cNvGrpSpPr>
              <a:grpSpLocks/>
            </p:cNvGrpSpPr>
            <p:nvPr/>
          </p:nvGrpSpPr>
          <p:grpSpPr bwMode="auto">
            <a:xfrm>
              <a:off x="1891" y="1237"/>
              <a:ext cx="748" cy="820"/>
              <a:chOff x="4757" y="1574"/>
              <a:chExt cx="748" cy="820"/>
            </a:xfrm>
          </p:grpSpPr>
          <p:sp>
            <p:nvSpPr>
              <p:cNvPr id="495643" name="Rectangle 27"/>
              <p:cNvSpPr>
                <a:spLocks noChangeArrowheads="1"/>
              </p:cNvSpPr>
              <p:nvPr/>
            </p:nvSpPr>
            <p:spPr bwMode="auto">
              <a:xfrm>
                <a:off x="4757" y="1574"/>
                <a:ext cx="748" cy="8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5644" name="Line 28"/>
              <p:cNvSpPr>
                <a:spLocks noChangeShapeType="1"/>
              </p:cNvSpPr>
              <p:nvPr/>
            </p:nvSpPr>
            <p:spPr bwMode="auto">
              <a:xfrm flipH="1">
                <a:off x="4763" y="1955"/>
                <a:ext cx="72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95646" name="Text Box 30"/>
              <p:cNvSpPr txBox="1">
                <a:spLocks noChangeArrowheads="1"/>
              </p:cNvSpPr>
              <p:nvPr/>
            </p:nvSpPr>
            <p:spPr bwMode="auto">
              <a:xfrm>
                <a:off x="4806" y="2055"/>
                <a:ext cx="64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physical</a:t>
                </a:r>
              </a:p>
            </p:txBody>
          </p:sp>
          <p:sp>
            <p:nvSpPr>
              <p:cNvPr id="495647" name="Text Box 31"/>
              <p:cNvSpPr txBox="1">
                <a:spLocks noChangeArrowheads="1"/>
              </p:cNvSpPr>
              <p:nvPr/>
            </p:nvSpPr>
            <p:spPr bwMode="auto">
              <a:xfrm>
                <a:off x="4902" y="1633"/>
                <a:ext cx="44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ATM</a:t>
                </a:r>
              </a:p>
            </p:txBody>
          </p:sp>
        </p:grpSp>
        <p:grpSp>
          <p:nvGrpSpPr>
            <p:cNvPr id="8" name="Group 34"/>
            <p:cNvGrpSpPr>
              <a:grpSpLocks/>
            </p:cNvGrpSpPr>
            <p:nvPr/>
          </p:nvGrpSpPr>
          <p:grpSpPr bwMode="auto">
            <a:xfrm>
              <a:off x="2894" y="1239"/>
              <a:ext cx="748" cy="820"/>
              <a:chOff x="4757" y="1574"/>
              <a:chExt cx="748" cy="820"/>
            </a:xfrm>
          </p:grpSpPr>
          <p:sp>
            <p:nvSpPr>
              <p:cNvPr id="495651" name="Rectangle 35"/>
              <p:cNvSpPr>
                <a:spLocks noChangeArrowheads="1"/>
              </p:cNvSpPr>
              <p:nvPr/>
            </p:nvSpPr>
            <p:spPr bwMode="auto">
              <a:xfrm>
                <a:off x="4757" y="1574"/>
                <a:ext cx="748" cy="8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5652" name="Line 36"/>
              <p:cNvSpPr>
                <a:spLocks noChangeShapeType="1"/>
              </p:cNvSpPr>
              <p:nvPr/>
            </p:nvSpPr>
            <p:spPr bwMode="auto">
              <a:xfrm flipH="1">
                <a:off x="4763" y="1955"/>
                <a:ext cx="72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95653" name="Text Box 37"/>
              <p:cNvSpPr txBox="1">
                <a:spLocks noChangeArrowheads="1"/>
              </p:cNvSpPr>
              <p:nvPr/>
            </p:nvSpPr>
            <p:spPr bwMode="auto">
              <a:xfrm>
                <a:off x="4806" y="2055"/>
                <a:ext cx="64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physical</a:t>
                </a:r>
              </a:p>
            </p:txBody>
          </p:sp>
          <p:sp>
            <p:nvSpPr>
              <p:cNvPr id="495654" name="Text Box 38"/>
              <p:cNvSpPr txBox="1">
                <a:spLocks noChangeArrowheads="1"/>
              </p:cNvSpPr>
              <p:nvPr/>
            </p:nvSpPr>
            <p:spPr bwMode="auto">
              <a:xfrm>
                <a:off x="4902" y="1633"/>
                <a:ext cx="44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ATM</a:t>
                </a:r>
              </a:p>
            </p:txBody>
          </p:sp>
        </p:grpSp>
        <p:sp>
          <p:nvSpPr>
            <p:cNvPr id="495655" name="Freeform 39"/>
            <p:cNvSpPr>
              <a:spLocks/>
            </p:cNvSpPr>
            <p:nvPr/>
          </p:nvSpPr>
          <p:spPr bwMode="auto">
            <a:xfrm>
              <a:off x="1433" y="894"/>
              <a:ext cx="2520" cy="957"/>
            </a:xfrm>
            <a:custGeom>
              <a:avLst/>
              <a:gdLst/>
              <a:ahLst/>
              <a:cxnLst>
                <a:cxn ang="0">
                  <a:pos x="0" y="108"/>
                </a:cxn>
                <a:cxn ang="0">
                  <a:pos x="93" y="108"/>
                </a:cxn>
                <a:cxn ang="0">
                  <a:pos x="93" y="957"/>
                </a:cxn>
                <a:cxn ang="0">
                  <a:pos x="504" y="957"/>
                </a:cxn>
                <a:cxn ang="0">
                  <a:pos x="504" y="374"/>
                </a:cxn>
                <a:cxn ang="0">
                  <a:pos x="1152" y="374"/>
                </a:cxn>
                <a:cxn ang="0">
                  <a:pos x="1152" y="957"/>
                </a:cxn>
                <a:cxn ang="0">
                  <a:pos x="1505" y="957"/>
                </a:cxn>
                <a:cxn ang="0">
                  <a:pos x="1512" y="367"/>
                </a:cxn>
                <a:cxn ang="0">
                  <a:pos x="2153" y="367"/>
                </a:cxn>
                <a:cxn ang="0">
                  <a:pos x="2153" y="957"/>
                </a:cxn>
                <a:cxn ang="0">
                  <a:pos x="2520" y="957"/>
                </a:cxn>
                <a:cxn ang="0">
                  <a:pos x="2520" y="0"/>
                </a:cxn>
              </a:cxnLst>
              <a:rect l="0" t="0" r="r" b="b"/>
              <a:pathLst>
                <a:path w="2520" h="957">
                  <a:moveTo>
                    <a:pt x="0" y="108"/>
                  </a:moveTo>
                  <a:lnTo>
                    <a:pt x="93" y="108"/>
                  </a:lnTo>
                  <a:lnTo>
                    <a:pt x="93" y="957"/>
                  </a:lnTo>
                  <a:lnTo>
                    <a:pt x="504" y="957"/>
                  </a:lnTo>
                  <a:lnTo>
                    <a:pt x="504" y="374"/>
                  </a:lnTo>
                  <a:lnTo>
                    <a:pt x="1152" y="374"/>
                  </a:lnTo>
                  <a:lnTo>
                    <a:pt x="1152" y="957"/>
                  </a:lnTo>
                  <a:lnTo>
                    <a:pt x="1505" y="957"/>
                  </a:lnTo>
                  <a:lnTo>
                    <a:pt x="1512" y="367"/>
                  </a:lnTo>
                  <a:lnTo>
                    <a:pt x="2153" y="367"/>
                  </a:lnTo>
                  <a:lnTo>
                    <a:pt x="2153" y="957"/>
                  </a:lnTo>
                  <a:lnTo>
                    <a:pt x="2520" y="957"/>
                  </a:lnTo>
                  <a:lnTo>
                    <a:pt x="2520" y="0"/>
                  </a:lnTo>
                </a:path>
              </a:pathLst>
            </a:custGeom>
            <a:noFill/>
            <a:ln w="2857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5656" name="Text Box 40"/>
            <p:cNvSpPr txBox="1">
              <a:spLocks noChangeArrowheads="1"/>
            </p:cNvSpPr>
            <p:nvPr/>
          </p:nvSpPr>
          <p:spPr bwMode="auto">
            <a:xfrm>
              <a:off x="849" y="2103"/>
              <a:ext cx="8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end system</a:t>
              </a:r>
            </a:p>
          </p:txBody>
        </p:sp>
        <p:sp>
          <p:nvSpPr>
            <p:cNvPr id="495657" name="Text Box 41"/>
            <p:cNvSpPr txBox="1">
              <a:spLocks noChangeArrowheads="1"/>
            </p:cNvSpPr>
            <p:nvPr/>
          </p:nvSpPr>
          <p:spPr bwMode="auto">
            <a:xfrm>
              <a:off x="3796" y="2076"/>
              <a:ext cx="8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end system</a:t>
              </a:r>
            </a:p>
          </p:txBody>
        </p:sp>
        <p:sp>
          <p:nvSpPr>
            <p:cNvPr id="495658" name="Text Box 42"/>
            <p:cNvSpPr txBox="1">
              <a:spLocks noChangeArrowheads="1"/>
            </p:cNvSpPr>
            <p:nvPr/>
          </p:nvSpPr>
          <p:spPr bwMode="auto">
            <a:xfrm>
              <a:off x="1982" y="2097"/>
              <a:ext cx="55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switch</a:t>
              </a:r>
            </a:p>
          </p:txBody>
        </p:sp>
        <p:sp>
          <p:nvSpPr>
            <p:cNvPr id="495659" name="Text Box 43"/>
            <p:cNvSpPr txBox="1">
              <a:spLocks noChangeArrowheads="1"/>
            </p:cNvSpPr>
            <p:nvPr/>
          </p:nvSpPr>
          <p:spPr bwMode="auto">
            <a:xfrm>
              <a:off x="2964" y="2084"/>
              <a:ext cx="55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switch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5: DataLink Layer</a:t>
            </a:r>
          </a:p>
        </p:txBody>
      </p:sp>
      <p:sp>
        <p:nvSpPr>
          <p:cNvPr id="5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50318EF3-EE8B-46D6-A1A0-F69728EEACB2}" type="slidenum">
              <a:rPr lang="en-US"/>
              <a:pPr/>
              <a:t>18</a:t>
            </a:fld>
            <a:endParaRPr lang="en-US"/>
          </a:p>
        </p:txBody>
      </p:sp>
      <p:sp>
        <p:nvSpPr>
          <p:cNvPr id="496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ATM:  network or link layer?</a:t>
            </a:r>
          </a:p>
        </p:txBody>
      </p:sp>
      <p:sp>
        <p:nvSpPr>
          <p:cNvPr id="496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4013" y="1185863"/>
            <a:ext cx="3822700" cy="4908550"/>
          </a:xfrm>
        </p:spPr>
        <p:txBody>
          <a:bodyPr>
            <a:normAutofit lnSpcReduction="10000"/>
          </a:bodyPr>
          <a:lstStyle/>
          <a:p>
            <a:pPr>
              <a:buFont typeface="ZapfDingbats" pitchFamily="82" charset="2"/>
              <a:buNone/>
            </a:pPr>
            <a:r>
              <a:rPr lang="en-US" sz="2400" u="sng">
                <a:solidFill>
                  <a:srgbClr val="FF0000"/>
                </a:solidFill>
              </a:rPr>
              <a:t>Vision:</a:t>
            </a:r>
            <a:r>
              <a:rPr lang="en-US" sz="2400"/>
              <a:t> end-to-end transport: “ATM from desktop to desktop”</a:t>
            </a:r>
          </a:p>
          <a:p>
            <a:pPr lvl="1"/>
            <a:r>
              <a:rPr lang="en-US"/>
              <a:t>ATM </a:t>
            </a:r>
            <a:r>
              <a:rPr lang="en-US" i="1"/>
              <a:t>is</a:t>
            </a:r>
            <a:r>
              <a:rPr lang="en-US"/>
              <a:t> a network technology</a:t>
            </a:r>
          </a:p>
          <a:p>
            <a:pPr>
              <a:buFont typeface="ZapfDingbats" pitchFamily="82" charset="2"/>
              <a:buNone/>
            </a:pPr>
            <a:r>
              <a:rPr lang="en-US" sz="2400" u="sng">
                <a:solidFill>
                  <a:srgbClr val="FF0000"/>
                </a:solidFill>
              </a:rPr>
              <a:t>Reality:</a:t>
            </a:r>
            <a:r>
              <a:rPr lang="en-US" sz="2400"/>
              <a:t> used to connect IP backbone routers  </a:t>
            </a:r>
          </a:p>
          <a:p>
            <a:pPr lvl="1"/>
            <a:r>
              <a:rPr lang="en-US"/>
              <a:t>“IP over ATM”</a:t>
            </a:r>
          </a:p>
          <a:p>
            <a:pPr lvl="1"/>
            <a:r>
              <a:rPr lang="en-US"/>
              <a:t>ATM as switched link layer, connecting IP routers</a:t>
            </a:r>
          </a:p>
          <a:p>
            <a:endParaRPr lang="en-US" sz="2400"/>
          </a:p>
        </p:txBody>
      </p:sp>
      <p:sp>
        <p:nvSpPr>
          <p:cNvPr id="496645" name="Freeform 5"/>
          <p:cNvSpPr>
            <a:spLocks/>
          </p:cNvSpPr>
          <p:nvPr/>
        </p:nvSpPr>
        <p:spPr bwMode="auto">
          <a:xfrm>
            <a:off x="6946900" y="4498975"/>
            <a:ext cx="1624013" cy="501650"/>
          </a:xfrm>
          <a:custGeom>
            <a:avLst/>
            <a:gdLst/>
            <a:ahLst/>
            <a:cxnLst>
              <a:cxn ang="0">
                <a:pos x="413" y="312"/>
              </a:cxn>
              <a:cxn ang="0">
                <a:pos x="52" y="285"/>
              </a:cxn>
              <a:cxn ang="0">
                <a:pos x="99" y="149"/>
              </a:cxn>
              <a:cxn ang="0">
                <a:pos x="349" y="165"/>
              </a:cxn>
              <a:cxn ang="0">
                <a:pos x="299" y="47"/>
              </a:cxn>
              <a:cxn ang="0">
                <a:pos x="482" y="8"/>
              </a:cxn>
              <a:cxn ang="0">
                <a:pos x="705" y="93"/>
              </a:cxn>
              <a:cxn ang="0">
                <a:pos x="694" y="163"/>
              </a:cxn>
              <a:cxn ang="0">
                <a:pos x="932" y="179"/>
              </a:cxn>
              <a:cxn ang="0">
                <a:pos x="936" y="293"/>
              </a:cxn>
              <a:cxn ang="0">
                <a:pos x="413" y="312"/>
              </a:cxn>
            </a:cxnLst>
            <a:rect l="0" t="0" r="r" b="b"/>
            <a:pathLst>
              <a:path w="1023" h="316">
                <a:moveTo>
                  <a:pt x="413" y="312"/>
                </a:moveTo>
                <a:cubicBezTo>
                  <a:pt x="235" y="316"/>
                  <a:pt x="104" y="311"/>
                  <a:pt x="52" y="285"/>
                </a:cubicBezTo>
                <a:cubicBezTo>
                  <a:pt x="0" y="258"/>
                  <a:pt x="50" y="169"/>
                  <a:pt x="99" y="149"/>
                </a:cubicBezTo>
                <a:cubicBezTo>
                  <a:pt x="148" y="130"/>
                  <a:pt x="316" y="182"/>
                  <a:pt x="349" y="165"/>
                </a:cubicBezTo>
                <a:cubicBezTo>
                  <a:pt x="382" y="148"/>
                  <a:pt x="277" y="73"/>
                  <a:pt x="299" y="47"/>
                </a:cubicBezTo>
                <a:cubicBezTo>
                  <a:pt x="321" y="21"/>
                  <a:pt x="414" y="0"/>
                  <a:pt x="482" y="8"/>
                </a:cubicBezTo>
                <a:cubicBezTo>
                  <a:pt x="550" y="16"/>
                  <a:pt x="670" y="67"/>
                  <a:pt x="705" y="93"/>
                </a:cubicBezTo>
                <a:cubicBezTo>
                  <a:pt x="740" y="119"/>
                  <a:pt x="657" y="148"/>
                  <a:pt x="694" y="163"/>
                </a:cubicBezTo>
                <a:cubicBezTo>
                  <a:pt x="731" y="177"/>
                  <a:pt x="893" y="157"/>
                  <a:pt x="932" y="179"/>
                </a:cubicBezTo>
                <a:cubicBezTo>
                  <a:pt x="972" y="201"/>
                  <a:pt x="1023" y="271"/>
                  <a:pt x="936" y="293"/>
                </a:cubicBezTo>
                <a:cubicBezTo>
                  <a:pt x="849" y="315"/>
                  <a:pt x="523" y="308"/>
                  <a:pt x="413" y="312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6646" name="Freeform 6"/>
          <p:cNvSpPr>
            <a:spLocks/>
          </p:cNvSpPr>
          <p:nvPr/>
        </p:nvSpPr>
        <p:spPr bwMode="auto">
          <a:xfrm>
            <a:off x="4843463" y="2352675"/>
            <a:ext cx="3073400" cy="1897063"/>
          </a:xfrm>
          <a:custGeom>
            <a:avLst/>
            <a:gdLst/>
            <a:ahLst/>
            <a:cxnLst>
              <a:cxn ang="0">
                <a:pos x="80" y="567"/>
              </a:cxn>
              <a:cxn ang="0">
                <a:pos x="1183" y="486"/>
              </a:cxn>
              <a:cxn ang="0">
                <a:pos x="1348" y="231"/>
              </a:cxn>
              <a:cxn ang="0">
                <a:pos x="1697" y="28"/>
              </a:cxn>
              <a:cxn ang="0">
                <a:pos x="1830" y="65"/>
              </a:cxn>
              <a:cxn ang="0">
                <a:pos x="1712" y="183"/>
              </a:cxn>
              <a:cxn ang="0">
                <a:pos x="1867" y="201"/>
              </a:cxn>
              <a:cxn ang="0">
                <a:pos x="1921" y="552"/>
              </a:cxn>
              <a:cxn ang="0">
                <a:pos x="1894" y="978"/>
              </a:cxn>
              <a:cxn ang="0">
                <a:pos x="1669" y="1098"/>
              </a:cxn>
              <a:cxn ang="0">
                <a:pos x="1585" y="1185"/>
              </a:cxn>
              <a:cxn ang="0">
                <a:pos x="1504" y="1158"/>
              </a:cxn>
              <a:cxn ang="0">
                <a:pos x="1528" y="1098"/>
              </a:cxn>
              <a:cxn ang="0">
                <a:pos x="1453" y="1071"/>
              </a:cxn>
              <a:cxn ang="0">
                <a:pos x="1328" y="1025"/>
              </a:cxn>
              <a:cxn ang="0">
                <a:pos x="980" y="1084"/>
              </a:cxn>
              <a:cxn ang="0">
                <a:pos x="641" y="885"/>
              </a:cxn>
              <a:cxn ang="0">
                <a:pos x="94" y="656"/>
              </a:cxn>
              <a:cxn ang="0">
                <a:pos x="80" y="567"/>
              </a:cxn>
            </a:cxnLst>
            <a:rect l="0" t="0" r="r" b="b"/>
            <a:pathLst>
              <a:path w="1936" h="1195">
                <a:moveTo>
                  <a:pt x="80" y="567"/>
                </a:moveTo>
                <a:cubicBezTo>
                  <a:pt x="190" y="538"/>
                  <a:pt x="972" y="542"/>
                  <a:pt x="1183" y="486"/>
                </a:cubicBezTo>
                <a:cubicBezTo>
                  <a:pt x="1394" y="430"/>
                  <a:pt x="1262" y="307"/>
                  <a:pt x="1348" y="231"/>
                </a:cubicBezTo>
                <a:cubicBezTo>
                  <a:pt x="1434" y="155"/>
                  <a:pt x="1617" y="56"/>
                  <a:pt x="1697" y="28"/>
                </a:cubicBezTo>
                <a:cubicBezTo>
                  <a:pt x="1777" y="0"/>
                  <a:pt x="1828" y="39"/>
                  <a:pt x="1830" y="65"/>
                </a:cubicBezTo>
                <a:cubicBezTo>
                  <a:pt x="1832" y="91"/>
                  <a:pt x="1706" y="160"/>
                  <a:pt x="1712" y="183"/>
                </a:cubicBezTo>
                <a:cubicBezTo>
                  <a:pt x="1718" y="206"/>
                  <a:pt x="1832" y="140"/>
                  <a:pt x="1867" y="201"/>
                </a:cubicBezTo>
                <a:cubicBezTo>
                  <a:pt x="1902" y="262"/>
                  <a:pt x="1917" y="423"/>
                  <a:pt x="1921" y="552"/>
                </a:cubicBezTo>
                <a:cubicBezTo>
                  <a:pt x="1925" y="681"/>
                  <a:pt x="1936" y="887"/>
                  <a:pt x="1894" y="978"/>
                </a:cubicBezTo>
                <a:cubicBezTo>
                  <a:pt x="1852" y="1069"/>
                  <a:pt x="1720" y="1064"/>
                  <a:pt x="1669" y="1098"/>
                </a:cubicBezTo>
                <a:cubicBezTo>
                  <a:pt x="1618" y="1132"/>
                  <a:pt x="1612" y="1175"/>
                  <a:pt x="1585" y="1185"/>
                </a:cubicBezTo>
                <a:cubicBezTo>
                  <a:pt x="1558" y="1195"/>
                  <a:pt x="1513" y="1172"/>
                  <a:pt x="1504" y="1158"/>
                </a:cubicBezTo>
                <a:cubicBezTo>
                  <a:pt x="1495" y="1144"/>
                  <a:pt x="1536" y="1112"/>
                  <a:pt x="1528" y="1098"/>
                </a:cubicBezTo>
                <a:cubicBezTo>
                  <a:pt x="1520" y="1084"/>
                  <a:pt x="1486" y="1083"/>
                  <a:pt x="1453" y="1071"/>
                </a:cubicBezTo>
                <a:cubicBezTo>
                  <a:pt x="1420" y="1059"/>
                  <a:pt x="1407" y="1023"/>
                  <a:pt x="1328" y="1025"/>
                </a:cubicBezTo>
                <a:cubicBezTo>
                  <a:pt x="1249" y="1027"/>
                  <a:pt x="1094" y="1107"/>
                  <a:pt x="980" y="1084"/>
                </a:cubicBezTo>
                <a:cubicBezTo>
                  <a:pt x="866" y="1061"/>
                  <a:pt x="789" y="956"/>
                  <a:pt x="641" y="885"/>
                </a:cubicBezTo>
                <a:cubicBezTo>
                  <a:pt x="493" y="814"/>
                  <a:pt x="188" y="709"/>
                  <a:pt x="94" y="656"/>
                </a:cubicBezTo>
                <a:cubicBezTo>
                  <a:pt x="0" y="603"/>
                  <a:pt x="83" y="586"/>
                  <a:pt x="80" y="567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6647" name="Freeform 7"/>
          <p:cNvSpPr>
            <a:spLocks/>
          </p:cNvSpPr>
          <p:nvPr/>
        </p:nvSpPr>
        <p:spPr bwMode="auto">
          <a:xfrm>
            <a:off x="5208588" y="3756025"/>
            <a:ext cx="287337" cy="1868488"/>
          </a:xfrm>
          <a:custGeom>
            <a:avLst/>
            <a:gdLst/>
            <a:ahLst/>
            <a:cxnLst>
              <a:cxn ang="0">
                <a:pos x="2" y="333"/>
              </a:cxn>
              <a:cxn ang="0">
                <a:pos x="26" y="42"/>
              </a:cxn>
              <a:cxn ang="0">
                <a:pos x="125" y="81"/>
              </a:cxn>
              <a:cxn ang="0">
                <a:pos x="143" y="393"/>
              </a:cxn>
              <a:cxn ang="0">
                <a:pos x="140" y="603"/>
              </a:cxn>
              <a:cxn ang="0">
                <a:pos x="110" y="786"/>
              </a:cxn>
              <a:cxn ang="0">
                <a:pos x="38" y="792"/>
              </a:cxn>
              <a:cxn ang="0">
                <a:pos x="2" y="333"/>
              </a:cxn>
            </a:cxnLst>
            <a:rect l="0" t="0" r="r" b="b"/>
            <a:pathLst>
              <a:path w="146" h="867">
                <a:moveTo>
                  <a:pt x="2" y="333"/>
                </a:moveTo>
                <a:cubicBezTo>
                  <a:pt x="0" y="208"/>
                  <a:pt x="6" y="84"/>
                  <a:pt x="26" y="42"/>
                </a:cubicBezTo>
                <a:cubicBezTo>
                  <a:pt x="46" y="0"/>
                  <a:pt x="106" y="23"/>
                  <a:pt x="125" y="81"/>
                </a:cubicBezTo>
                <a:cubicBezTo>
                  <a:pt x="144" y="139"/>
                  <a:pt x="140" y="306"/>
                  <a:pt x="143" y="393"/>
                </a:cubicBezTo>
                <a:cubicBezTo>
                  <a:pt x="146" y="480"/>
                  <a:pt x="145" y="538"/>
                  <a:pt x="140" y="603"/>
                </a:cubicBezTo>
                <a:cubicBezTo>
                  <a:pt x="135" y="668"/>
                  <a:pt x="127" y="755"/>
                  <a:pt x="110" y="786"/>
                </a:cubicBezTo>
                <a:cubicBezTo>
                  <a:pt x="93" y="817"/>
                  <a:pt x="56" y="867"/>
                  <a:pt x="38" y="792"/>
                </a:cubicBezTo>
                <a:cubicBezTo>
                  <a:pt x="20" y="717"/>
                  <a:pt x="4" y="458"/>
                  <a:pt x="2" y="333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6769100" y="4184650"/>
            <a:ext cx="623888" cy="317500"/>
            <a:chOff x="3600" y="219"/>
            <a:chExt cx="360" cy="175"/>
          </a:xfrm>
        </p:grpSpPr>
        <p:sp>
          <p:nvSpPr>
            <p:cNvPr id="496649" name="Oval 9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6650" name="Line 10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6651" name="Line 11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6652" name="Rectangle 12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 i="0">
                <a:latin typeface="Times New Roman" pitchFamily="18" charset="0"/>
              </a:endParaRPr>
            </a:p>
          </p:txBody>
        </p:sp>
        <p:sp>
          <p:nvSpPr>
            <p:cNvPr id="496653" name="Oval 13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14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96655" name="Line 1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6656" name="Line 1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6657" name="Line 1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18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96659" name="Line 1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6660" name="Line 2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6661" name="Line 2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496662" name="Object 22"/>
          <p:cNvGraphicFramePr>
            <a:graphicFrameLocks noChangeAspect="1"/>
          </p:cNvGraphicFramePr>
          <p:nvPr/>
        </p:nvGraphicFramePr>
        <p:xfrm>
          <a:off x="4724400" y="5022850"/>
          <a:ext cx="525463" cy="455613"/>
        </p:xfrm>
        <a:graphic>
          <a:graphicData uri="http://schemas.openxmlformats.org/presentationml/2006/ole">
            <p:oleObj spid="_x0000_s3074" name="Clip" r:id="rId4" imgW="1305000" imgH="1085760" progId="MS_ClipArt_Gallery.2">
              <p:embed/>
            </p:oleObj>
          </a:graphicData>
        </a:graphic>
      </p:graphicFrame>
      <p:graphicFrame>
        <p:nvGraphicFramePr>
          <p:cNvPr id="496663" name="Object 23"/>
          <p:cNvGraphicFramePr>
            <a:graphicFrameLocks noChangeAspect="1"/>
          </p:cNvGraphicFramePr>
          <p:nvPr/>
        </p:nvGraphicFramePr>
        <p:xfrm>
          <a:off x="7410450" y="1993900"/>
          <a:ext cx="523875" cy="454025"/>
        </p:xfrm>
        <a:graphic>
          <a:graphicData uri="http://schemas.openxmlformats.org/presentationml/2006/ole">
            <p:oleObj spid="_x0000_s3075" name="Clip" r:id="rId5" imgW="1305000" imgH="1085760" progId="MS_ClipArt_Gallery.2">
              <p:embed/>
            </p:oleObj>
          </a:graphicData>
        </a:graphic>
      </p:graphicFrame>
      <p:graphicFrame>
        <p:nvGraphicFramePr>
          <p:cNvPr id="496664" name="Object 24"/>
          <p:cNvGraphicFramePr>
            <a:graphicFrameLocks noChangeAspect="1"/>
          </p:cNvGraphicFramePr>
          <p:nvPr/>
        </p:nvGraphicFramePr>
        <p:xfrm>
          <a:off x="6840538" y="5003800"/>
          <a:ext cx="523875" cy="454025"/>
        </p:xfrm>
        <a:graphic>
          <a:graphicData uri="http://schemas.openxmlformats.org/presentationml/2006/ole">
            <p:oleObj spid="_x0000_s3076" name="Clip" r:id="rId6" imgW="1305000" imgH="1085760" progId="MS_ClipArt_Gallery.2">
              <p:embed/>
            </p:oleObj>
          </a:graphicData>
        </a:graphic>
      </p:graphicFrame>
      <p:sp>
        <p:nvSpPr>
          <p:cNvPr id="496665" name="Freeform 25"/>
          <p:cNvSpPr>
            <a:spLocks/>
          </p:cNvSpPr>
          <p:nvPr/>
        </p:nvSpPr>
        <p:spPr bwMode="auto">
          <a:xfrm>
            <a:off x="5205413" y="3905250"/>
            <a:ext cx="153987" cy="1447800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51" y="0"/>
              </a:cxn>
              <a:cxn ang="0">
                <a:pos x="51" y="672"/>
              </a:cxn>
              <a:cxn ang="0">
                <a:pos x="15" y="672"/>
              </a:cxn>
            </a:cxnLst>
            <a:rect l="0" t="0" r="r" b="b"/>
            <a:pathLst>
              <a:path w="51" h="672">
                <a:moveTo>
                  <a:pt x="0" y="3"/>
                </a:moveTo>
                <a:lnTo>
                  <a:pt x="51" y="0"/>
                </a:lnTo>
                <a:lnTo>
                  <a:pt x="51" y="672"/>
                </a:lnTo>
                <a:lnTo>
                  <a:pt x="15" y="672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6666" name="Line 26"/>
          <p:cNvSpPr>
            <a:spLocks noChangeShapeType="1"/>
          </p:cNvSpPr>
          <p:nvPr/>
        </p:nvSpPr>
        <p:spPr bwMode="auto">
          <a:xfrm>
            <a:off x="5359400" y="4441825"/>
            <a:ext cx="1301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6667" name="Oval 27"/>
          <p:cNvSpPr>
            <a:spLocks noChangeArrowheads="1"/>
          </p:cNvSpPr>
          <p:nvPr/>
        </p:nvSpPr>
        <p:spPr bwMode="auto">
          <a:xfrm>
            <a:off x="5010150" y="4267200"/>
            <a:ext cx="93663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6668" name="Oval 28"/>
          <p:cNvSpPr>
            <a:spLocks noChangeArrowheads="1"/>
          </p:cNvSpPr>
          <p:nvPr/>
        </p:nvSpPr>
        <p:spPr bwMode="auto">
          <a:xfrm>
            <a:off x="5010150" y="4479925"/>
            <a:ext cx="93663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6669" name="Oval 29"/>
          <p:cNvSpPr>
            <a:spLocks noChangeArrowheads="1"/>
          </p:cNvSpPr>
          <p:nvPr/>
        </p:nvSpPr>
        <p:spPr bwMode="auto">
          <a:xfrm>
            <a:off x="5010150" y="4667250"/>
            <a:ext cx="93663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30"/>
          <p:cNvGrpSpPr>
            <a:grpSpLocks/>
          </p:cNvGrpSpPr>
          <p:nvPr/>
        </p:nvGrpSpPr>
        <p:grpSpPr bwMode="auto">
          <a:xfrm>
            <a:off x="5478463" y="4273550"/>
            <a:ext cx="622300" cy="315913"/>
            <a:chOff x="3600" y="219"/>
            <a:chExt cx="360" cy="175"/>
          </a:xfrm>
        </p:grpSpPr>
        <p:sp>
          <p:nvSpPr>
            <p:cNvPr id="496671" name="Oval 31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6672" name="Line 32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6673" name="Line 33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6674" name="Rectangle 34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 i="0">
                <a:latin typeface="Times New Roman" pitchFamily="18" charset="0"/>
              </a:endParaRPr>
            </a:p>
          </p:txBody>
        </p:sp>
        <p:sp>
          <p:nvSpPr>
            <p:cNvPr id="496675" name="Oval 35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" name="Group 36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96677" name="Line 3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6678" name="Line 3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6679" name="Line 3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40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96681" name="Line 4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6682" name="Line 4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6683" name="Line 4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496684" name="Object 44"/>
          <p:cNvGraphicFramePr>
            <a:graphicFrameLocks noChangeAspect="1"/>
          </p:cNvGraphicFramePr>
          <p:nvPr/>
        </p:nvGraphicFramePr>
        <p:xfrm>
          <a:off x="8029575" y="4965700"/>
          <a:ext cx="523875" cy="455613"/>
        </p:xfrm>
        <a:graphic>
          <a:graphicData uri="http://schemas.openxmlformats.org/presentationml/2006/ole">
            <p:oleObj spid="_x0000_s3077" name="Clip" r:id="rId7" imgW="1305000" imgH="1085760" progId="MS_ClipArt_Gallery.2">
              <p:embed/>
            </p:oleObj>
          </a:graphicData>
        </a:graphic>
      </p:graphicFrame>
      <p:sp>
        <p:nvSpPr>
          <p:cNvPr id="496685" name="Freeform 45"/>
          <p:cNvSpPr>
            <a:spLocks/>
          </p:cNvSpPr>
          <p:nvPr/>
        </p:nvSpPr>
        <p:spPr bwMode="auto">
          <a:xfrm rot="-5389902">
            <a:off x="7645400" y="4270375"/>
            <a:ext cx="168275" cy="1323975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51" y="0"/>
              </a:cxn>
              <a:cxn ang="0">
                <a:pos x="51" y="672"/>
              </a:cxn>
              <a:cxn ang="0">
                <a:pos x="15" y="672"/>
              </a:cxn>
            </a:cxnLst>
            <a:rect l="0" t="0" r="r" b="b"/>
            <a:pathLst>
              <a:path w="51" h="672">
                <a:moveTo>
                  <a:pt x="0" y="3"/>
                </a:moveTo>
                <a:lnTo>
                  <a:pt x="51" y="0"/>
                </a:lnTo>
                <a:lnTo>
                  <a:pt x="51" y="672"/>
                </a:lnTo>
                <a:lnTo>
                  <a:pt x="15" y="672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6686" name="Line 46"/>
          <p:cNvSpPr>
            <a:spLocks noChangeShapeType="1"/>
          </p:cNvSpPr>
          <p:nvPr/>
        </p:nvSpPr>
        <p:spPr bwMode="auto">
          <a:xfrm rot="5292605" flipH="1">
            <a:off x="7453312" y="4337051"/>
            <a:ext cx="404813" cy="6270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6687" name="Freeform 47"/>
          <p:cNvSpPr>
            <a:spLocks/>
          </p:cNvSpPr>
          <p:nvPr/>
        </p:nvSpPr>
        <p:spPr bwMode="auto">
          <a:xfrm>
            <a:off x="7408863" y="2384425"/>
            <a:ext cx="252412" cy="433388"/>
          </a:xfrm>
          <a:custGeom>
            <a:avLst/>
            <a:gdLst/>
            <a:ahLst/>
            <a:cxnLst>
              <a:cxn ang="0">
                <a:pos x="273" y="0"/>
              </a:cxn>
              <a:cxn ang="0">
                <a:pos x="0" y="117"/>
              </a:cxn>
            </a:cxnLst>
            <a:rect l="0" t="0" r="r" b="b"/>
            <a:pathLst>
              <a:path w="273" h="117">
                <a:moveTo>
                  <a:pt x="273" y="0"/>
                </a:moveTo>
                <a:lnTo>
                  <a:pt x="0" y="117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6688" name="Freeform 48"/>
          <p:cNvSpPr>
            <a:spLocks/>
          </p:cNvSpPr>
          <p:nvPr/>
        </p:nvSpPr>
        <p:spPr bwMode="auto">
          <a:xfrm>
            <a:off x="7264400" y="3929063"/>
            <a:ext cx="109538" cy="285750"/>
          </a:xfrm>
          <a:custGeom>
            <a:avLst/>
            <a:gdLst/>
            <a:ahLst/>
            <a:cxnLst>
              <a:cxn ang="0">
                <a:pos x="273" y="0"/>
              </a:cxn>
              <a:cxn ang="0">
                <a:pos x="0" y="117"/>
              </a:cxn>
            </a:cxnLst>
            <a:rect l="0" t="0" r="r" b="b"/>
            <a:pathLst>
              <a:path w="273" h="117">
                <a:moveTo>
                  <a:pt x="273" y="0"/>
                </a:moveTo>
                <a:lnTo>
                  <a:pt x="0" y="117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6689" name="Freeform 49"/>
          <p:cNvSpPr>
            <a:spLocks/>
          </p:cNvSpPr>
          <p:nvPr/>
        </p:nvSpPr>
        <p:spPr bwMode="auto">
          <a:xfrm>
            <a:off x="5772150" y="3462338"/>
            <a:ext cx="115888" cy="750887"/>
          </a:xfrm>
          <a:custGeom>
            <a:avLst/>
            <a:gdLst/>
            <a:ahLst/>
            <a:cxnLst>
              <a:cxn ang="0">
                <a:pos x="1235" y="0"/>
              </a:cxn>
              <a:cxn ang="0">
                <a:pos x="0" y="69"/>
              </a:cxn>
            </a:cxnLst>
            <a:rect l="0" t="0" r="r" b="b"/>
            <a:pathLst>
              <a:path w="1235" h="69">
                <a:moveTo>
                  <a:pt x="1235" y="0"/>
                </a:moveTo>
                <a:lnTo>
                  <a:pt x="0" y="69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96690" name="Object 50"/>
          <p:cNvGraphicFramePr>
            <a:graphicFrameLocks noChangeAspect="1"/>
          </p:cNvGraphicFramePr>
          <p:nvPr/>
        </p:nvGraphicFramePr>
        <p:xfrm>
          <a:off x="4697413" y="3549650"/>
          <a:ext cx="523875" cy="454025"/>
        </p:xfrm>
        <a:graphic>
          <a:graphicData uri="http://schemas.openxmlformats.org/presentationml/2006/ole">
            <p:oleObj spid="_x0000_s3078" name="Clip" r:id="rId8" imgW="1305000" imgH="1085760" progId="MS_ClipArt_Gallery.2">
              <p:embed/>
            </p:oleObj>
          </a:graphicData>
        </a:graphic>
      </p:graphicFrame>
      <p:sp>
        <p:nvSpPr>
          <p:cNvPr id="496691" name="Freeform 51"/>
          <p:cNvSpPr>
            <a:spLocks/>
          </p:cNvSpPr>
          <p:nvPr/>
        </p:nvSpPr>
        <p:spPr bwMode="auto">
          <a:xfrm>
            <a:off x="5549900" y="2743200"/>
            <a:ext cx="2219325" cy="1282700"/>
          </a:xfrm>
          <a:custGeom>
            <a:avLst/>
            <a:gdLst/>
            <a:ahLst/>
            <a:cxnLst>
              <a:cxn ang="0">
                <a:pos x="80" y="567"/>
              </a:cxn>
              <a:cxn ang="0">
                <a:pos x="1183" y="486"/>
              </a:cxn>
              <a:cxn ang="0">
                <a:pos x="1348" y="231"/>
              </a:cxn>
              <a:cxn ang="0">
                <a:pos x="1697" y="28"/>
              </a:cxn>
              <a:cxn ang="0">
                <a:pos x="1830" y="65"/>
              </a:cxn>
              <a:cxn ang="0">
                <a:pos x="1712" y="183"/>
              </a:cxn>
              <a:cxn ang="0">
                <a:pos x="1867" y="201"/>
              </a:cxn>
              <a:cxn ang="0">
                <a:pos x="1921" y="552"/>
              </a:cxn>
              <a:cxn ang="0">
                <a:pos x="1894" y="978"/>
              </a:cxn>
              <a:cxn ang="0">
                <a:pos x="1669" y="1098"/>
              </a:cxn>
              <a:cxn ang="0">
                <a:pos x="1585" y="1185"/>
              </a:cxn>
              <a:cxn ang="0">
                <a:pos x="1504" y="1158"/>
              </a:cxn>
              <a:cxn ang="0">
                <a:pos x="1528" y="1098"/>
              </a:cxn>
              <a:cxn ang="0">
                <a:pos x="1453" y="1071"/>
              </a:cxn>
              <a:cxn ang="0">
                <a:pos x="1328" y="1025"/>
              </a:cxn>
              <a:cxn ang="0">
                <a:pos x="980" y="1084"/>
              </a:cxn>
              <a:cxn ang="0">
                <a:pos x="641" y="885"/>
              </a:cxn>
              <a:cxn ang="0">
                <a:pos x="94" y="656"/>
              </a:cxn>
              <a:cxn ang="0">
                <a:pos x="80" y="567"/>
              </a:cxn>
            </a:cxnLst>
            <a:rect l="0" t="0" r="r" b="b"/>
            <a:pathLst>
              <a:path w="1936" h="1195">
                <a:moveTo>
                  <a:pt x="80" y="567"/>
                </a:moveTo>
                <a:cubicBezTo>
                  <a:pt x="190" y="538"/>
                  <a:pt x="972" y="542"/>
                  <a:pt x="1183" y="486"/>
                </a:cubicBezTo>
                <a:cubicBezTo>
                  <a:pt x="1394" y="430"/>
                  <a:pt x="1262" y="307"/>
                  <a:pt x="1348" y="231"/>
                </a:cubicBezTo>
                <a:cubicBezTo>
                  <a:pt x="1434" y="155"/>
                  <a:pt x="1617" y="56"/>
                  <a:pt x="1697" y="28"/>
                </a:cubicBezTo>
                <a:cubicBezTo>
                  <a:pt x="1777" y="0"/>
                  <a:pt x="1828" y="39"/>
                  <a:pt x="1830" y="65"/>
                </a:cubicBezTo>
                <a:cubicBezTo>
                  <a:pt x="1832" y="91"/>
                  <a:pt x="1706" y="160"/>
                  <a:pt x="1712" y="183"/>
                </a:cubicBezTo>
                <a:cubicBezTo>
                  <a:pt x="1718" y="206"/>
                  <a:pt x="1832" y="140"/>
                  <a:pt x="1867" y="201"/>
                </a:cubicBezTo>
                <a:cubicBezTo>
                  <a:pt x="1902" y="262"/>
                  <a:pt x="1917" y="423"/>
                  <a:pt x="1921" y="552"/>
                </a:cubicBezTo>
                <a:cubicBezTo>
                  <a:pt x="1925" y="681"/>
                  <a:pt x="1936" y="887"/>
                  <a:pt x="1894" y="978"/>
                </a:cubicBezTo>
                <a:cubicBezTo>
                  <a:pt x="1852" y="1069"/>
                  <a:pt x="1720" y="1064"/>
                  <a:pt x="1669" y="1098"/>
                </a:cubicBezTo>
                <a:cubicBezTo>
                  <a:pt x="1618" y="1132"/>
                  <a:pt x="1612" y="1175"/>
                  <a:pt x="1585" y="1185"/>
                </a:cubicBezTo>
                <a:cubicBezTo>
                  <a:pt x="1558" y="1195"/>
                  <a:pt x="1513" y="1172"/>
                  <a:pt x="1504" y="1158"/>
                </a:cubicBezTo>
                <a:cubicBezTo>
                  <a:pt x="1495" y="1144"/>
                  <a:pt x="1536" y="1112"/>
                  <a:pt x="1528" y="1098"/>
                </a:cubicBezTo>
                <a:cubicBezTo>
                  <a:pt x="1520" y="1084"/>
                  <a:pt x="1486" y="1083"/>
                  <a:pt x="1453" y="1071"/>
                </a:cubicBezTo>
                <a:cubicBezTo>
                  <a:pt x="1420" y="1059"/>
                  <a:pt x="1407" y="1023"/>
                  <a:pt x="1328" y="1025"/>
                </a:cubicBezTo>
                <a:cubicBezTo>
                  <a:pt x="1249" y="1027"/>
                  <a:pt x="1094" y="1107"/>
                  <a:pt x="980" y="1084"/>
                </a:cubicBezTo>
                <a:cubicBezTo>
                  <a:pt x="866" y="1061"/>
                  <a:pt x="789" y="956"/>
                  <a:pt x="641" y="885"/>
                </a:cubicBezTo>
                <a:cubicBezTo>
                  <a:pt x="493" y="814"/>
                  <a:pt x="188" y="709"/>
                  <a:pt x="94" y="656"/>
                </a:cubicBezTo>
                <a:cubicBezTo>
                  <a:pt x="0" y="603"/>
                  <a:pt x="83" y="586"/>
                  <a:pt x="80" y="567"/>
                </a:cubicBez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6692" name="Text Box 52"/>
          <p:cNvSpPr txBox="1">
            <a:spLocks noChangeArrowheads="1"/>
          </p:cNvSpPr>
          <p:nvPr/>
        </p:nvSpPr>
        <p:spPr bwMode="auto">
          <a:xfrm>
            <a:off x="4968875" y="2387600"/>
            <a:ext cx="11414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i="0"/>
              <a:t>ATM</a:t>
            </a:r>
          </a:p>
          <a:p>
            <a:pPr algn="ctr"/>
            <a:r>
              <a:rPr lang="en-US" sz="2000" i="0"/>
              <a:t>network</a:t>
            </a:r>
          </a:p>
        </p:txBody>
      </p:sp>
      <p:sp>
        <p:nvSpPr>
          <p:cNvPr id="496693" name="Text Box 53"/>
          <p:cNvSpPr txBox="1">
            <a:spLocks noChangeArrowheads="1"/>
          </p:cNvSpPr>
          <p:nvPr/>
        </p:nvSpPr>
        <p:spPr bwMode="auto">
          <a:xfrm>
            <a:off x="5583238" y="1770063"/>
            <a:ext cx="11414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i="0"/>
              <a:t>IP</a:t>
            </a:r>
          </a:p>
          <a:p>
            <a:pPr algn="ctr"/>
            <a:r>
              <a:rPr lang="en-US" sz="2000" i="0"/>
              <a:t>network</a:t>
            </a:r>
          </a:p>
        </p:txBody>
      </p:sp>
      <p:sp>
        <p:nvSpPr>
          <p:cNvPr id="496694" name="Line 54"/>
          <p:cNvSpPr>
            <a:spLocks noChangeShapeType="1"/>
          </p:cNvSpPr>
          <p:nvPr/>
        </p:nvSpPr>
        <p:spPr bwMode="auto">
          <a:xfrm>
            <a:off x="6251575" y="2446338"/>
            <a:ext cx="630238" cy="630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6695" name="Line 55"/>
          <p:cNvSpPr>
            <a:spLocks noChangeShapeType="1"/>
          </p:cNvSpPr>
          <p:nvPr/>
        </p:nvSpPr>
        <p:spPr bwMode="auto">
          <a:xfrm>
            <a:off x="6046788" y="2890838"/>
            <a:ext cx="1006475" cy="712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5: DataLink Layer</a:t>
            </a:r>
          </a:p>
        </p:txBody>
      </p:sp>
      <p:sp>
        <p:nvSpPr>
          <p:cNvPr id="3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73B7B322-F349-4134-BDA5-E573F67D26C8}" type="slidenum">
              <a:rPr lang="en-US"/>
              <a:pPr/>
              <a:t>19</a:t>
            </a:fld>
            <a:endParaRPr lang="en-US"/>
          </a:p>
        </p:txBody>
      </p:sp>
      <p:sp>
        <p:nvSpPr>
          <p:cNvPr id="497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ATM Adaptation Layer (AAL)</a:t>
            </a:r>
          </a:p>
        </p:txBody>
      </p:sp>
      <p:sp>
        <p:nvSpPr>
          <p:cNvPr id="497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ATM </a:t>
            </a:r>
            <a:r>
              <a:rPr lang="en-US" sz="2400" b="1"/>
              <a:t>Adaptation Layer</a:t>
            </a:r>
            <a:r>
              <a:rPr lang="en-US" sz="2400"/>
              <a:t> (AAL): “adapts” upper layers (IP or native ATM applications)  to ATM layer below</a:t>
            </a:r>
          </a:p>
          <a:p>
            <a:r>
              <a:rPr lang="en-US" sz="2400"/>
              <a:t>AAL present </a:t>
            </a:r>
            <a:r>
              <a:rPr lang="en-US" sz="2400" b="1"/>
              <a:t>only in end systems</a:t>
            </a:r>
            <a:r>
              <a:rPr lang="en-US" sz="2400"/>
              <a:t>, not in switches</a:t>
            </a:r>
          </a:p>
          <a:p>
            <a:r>
              <a:rPr lang="en-US" sz="2400"/>
              <a:t>AAL layer segment (header/trailer fields, data) fragmented across multiple ATM cells </a:t>
            </a:r>
          </a:p>
          <a:p>
            <a:pPr lvl="1"/>
            <a:r>
              <a:rPr lang="en-US"/>
              <a:t>analogy: TCP segment in many IP packets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520825" y="4648200"/>
            <a:ext cx="5683250" cy="1884363"/>
            <a:chOff x="849" y="773"/>
            <a:chExt cx="3896" cy="1652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887" y="778"/>
              <a:ext cx="755" cy="1296"/>
              <a:chOff x="851" y="806"/>
              <a:chExt cx="755" cy="1296"/>
            </a:xfrm>
          </p:grpSpPr>
          <p:grpSp>
            <p:nvGrpSpPr>
              <p:cNvPr id="4" name="Group 7"/>
              <p:cNvGrpSpPr>
                <a:grpSpLocks/>
              </p:cNvGrpSpPr>
              <p:nvPr/>
            </p:nvGrpSpPr>
            <p:grpSpPr bwMode="auto">
              <a:xfrm>
                <a:off x="851" y="806"/>
                <a:ext cx="748" cy="1296"/>
                <a:chOff x="851" y="806"/>
                <a:chExt cx="748" cy="1296"/>
              </a:xfrm>
            </p:grpSpPr>
            <p:sp>
              <p:nvSpPr>
                <p:cNvPr id="497672" name="Rectangle 8"/>
                <p:cNvSpPr>
                  <a:spLocks noChangeArrowheads="1"/>
                </p:cNvSpPr>
                <p:nvPr/>
              </p:nvSpPr>
              <p:spPr bwMode="auto">
                <a:xfrm>
                  <a:off x="851" y="806"/>
                  <a:ext cx="748" cy="1296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7673" name="Line 9"/>
                <p:cNvSpPr>
                  <a:spLocks noChangeShapeType="1"/>
                </p:cNvSpPr>
                <p:nvPr/>
              </p:nvSpPr>
              <p:spPr bwMode="auto">
                <a:xfrm flipH="1">
                  <a:off x="857" y="1663"/>
                  <a:ext cx="727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97674" name="Line 10"/>
                <p:cNvSpPr>
                  <a:spLocks noChangeShapeType="1"/>
                </p:cNvSpPr>
                <p:nvPr/>
              </p:nvSpPr>
              <p:spPr bwMode="auto">
                <a:xfrm flipH="1">
                  <a:off x="852" y="1233"/>
                  <a:ext cx="727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sp>
            <p:nvSpPr>
              <p:cNvPr id="497675" name="Text Box 11"/>
              <p:cNvSpPr txBox="1">
                <a:spLocks noChangeArrowheads="1"/>
              </p:cNvSpPr>
              <p:nvPr/>
            </p:nvSpPr>
            <p:spPr bwMode="auto">
              <a:xfrm>
                <a:off x="900" y="1762"/>
                <a:ext cx="706" cy="3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physical</a:t>
                </a:r>
              </a:p>
            </p:txBody>
          </p:sp>
          <p:sp>
            <p:nvSpPr>
              <p:cNvPr id="497676" name="Text Box 12"/>
              <p:cNvSpPr txBox="1">
                <a:spLocks noChangeArrowheads="1"/>
              </p:cNvSpPr>
              <p:nvPr/>
            </p:nvSpPr>
            <p:spPr bwMode="auto">
              <a:xfrm>
                <a:off x="996" y="1341"/>
                <a:ext cx="485" cy="3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ATM</a:t>
                </a:r>
              </a:p>
            </p:txBody>
          </p:sp>
          <p:sp>
            <p:nvSpPr>
              <p:cNvPr id="497677" name="Text Box 13"/>
              <p:cNvSpPr txBox="1">
                <a:spLocks noChangeArrowheads="1"/>
              </p:cNvSpPr>
              <p:nvPr/>
            </p:nvSpPr>
            <p:spPr bwMode="auto">
              <a:xfrm>
                <a:off x="999" y="912"/>
                <a:ext cx="441" cy="3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AAL</a:t>
                </a:r>
              </a:p>
            </p:txBody>
          </p:sp>
        </p:grpSp>
        <p:grpSp>
          <p:nvGrpSpPr>
            <p:cNvPr id="5" name="Group 14"/>
            <p:cNvGrpSpPr>
              <a:grpSpLocks/>
            </p:cNvGrpSpPr>
            <p:nvPr/>
          </p:nvGrpSpPr>
          <p:grpSpPr bwMode="auto">
            <a:xfrm>
              <a:off x="3891" y="773"/>
              <a:ext cx="753" cy="1296"/>
              <a:chOff x="851" y="806"/>
              <a:chExt cx="753" cy="1296"/>
            </a:xfrm>
          </p:grpSpPr>
          <p:grpSp>
            <p:nvGrpSpPr>
              <p:cNvPr id="6" name="Group 15"/>
              <p:cNvGrpSpPr>
                <a:grpSpLocks/>
              </p:cNvGrpSpPr>
              <p:nvPr/>
            </p:nvGrpSpPr>
            <p:grpSpPr bwMode="auto">
              <a:xfrm>
                <a:off x="851" y="806"/>
                <a:ext cx="748" cy="1296"/>
                <a:chOff x="851" y="806"/>
                <a:chExt cx="748" cy="1296"/>
              </a:xfrm>
            </p:grpSpPr>
            <p:sp>
              <p:nvSpPr>
                <p:cNvPr id="497680" name="Rectangle 16"/>
                <p:cNvSpPr>
                  <a:spLocks noChangeArrowheads="1"/>
                </p:cNvSpPr>
                <p:nvPr/>
              </p:nvSpPr>
              <p:spPr bwMode="auto">
                <a:xfrm>
                  <a:off x="851" y="806"/>
                  <a:ext cx="748" cy="1296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7681" name="Line 17"/>
                <p:cNvSpPr>
                  <a:spLocks noChangeShapeType="1"/>
                </p:cNvSpPr>
                <p:nvPr/>
              </p:nvSpPr>
              <p:spPr bwMode="auto">
                <a:xfrm flipH="1">
                  <a:off x="857" y="1663"/>
                  <a:ext cx="727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97682" name="Line 18"/>
                <p:cNvSpPr>
                  <a:spLocks noChangeShapeType="1"/>
                </p:cNvSpPr>
                <p:nvPr/>
              </p:nvSpPr>
              <p:spPr bwMode="auto">
                <a:xfrm flipH="1">
                  <a:off x="852" y="1233"/>
                  <a:ext cx="727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sp>
            <p:nvSpPr>
              <p:cNvPr id="497683" name="Text Box 19"/>
              <p:cNvSpPr txBox="1">
                <a:spLocks noChangeArrowheads="1"/>
              </p:cNvSpPr>
              <p:nvPr/>
            </p:nvSpPr>
            <p:spPr bwMode="auto">
              <a:xfrm>
                <a:off x="900" y="1762"/>
                <a:ext cx="704" cy="3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physical</a:t>
                </a:r>
              </a:p>
            </p:txBody>
          </p:sp>
          <p:sp>
            <p:nvSpPr>
              <p:cNvPr id="497684" name="Text Box 20"/>
              <p:cNvSpPr txBox="1">
                <a:spLocks noChangeArrowheads="1"/>
              </p:cNvSpPr>
              <p:nvPr/>
            </p:nvSpPr>
            <p:spPr bwMode="auto">
              <a:xfrm>
                <a:off x="996" y="1341"/>
                <a:ext cx="484" cy="3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ATM</a:t>
                </a:r>
              </a:p>
            </p:txBody>
          </p:sp>
          <p:sp>
            <p:nvSpPr>
              <p:cNvPr id="497685" name="Text Box 21"/>
              <p:cNvSpPr txBox="1">
                <a:spLocks noChangeArrowheads="1"/>
              </p:cNvSpPr>
              <p:nvPr/>
            </p:nvSpPr>
            <p:spPr bwMode="auto">
              <a:xfrm>
                <a:off x="999" y="912"/>
                <a:ext cx="440" cy="3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AAL</a:t>
                </a:r>
              </a:p>
            </p:txBody>
          </p:sp>
        </p:grpSp>
        <p:grpSp>
          <p:nvGrpSpPr>
            <p:cNvPr id="7" name="Group 22"/>
            <p:cNvGrpSpPr>
              <a:grpSpLocks/>
            </p:cNvGrpSpPr>
            <p:nvPr/>
          </p:nvGrpSpPr>
          <p:grpSpPr bwMode="auto">
            <a:xfrm>
              <a:off x="1891" y="1237"/>
              <a:ext cx="753" cy="820"/>
              <a:chOff x="4757" y="1574"/>
              <a:chExt cx="753" cy="820"/>
            </a:xfrm>
          </p:grpSpPr>
          <p:sp>
            <p:nvSpPr>
              <p:cNvPr id="497687" name="Rectangle 23"/>
              <p:cNvSpPr>
                <a:spLocks noChangeArrowheads="1"/>
              </p:cNvSpPr>
              <p:nvPr/>
            </p:nvSpPr>
            <p:spPr bwMode="auto">
              <a:xfrm>
                <a:off x="4757" y="1574"/>
                <a:ext cx="748" cy="8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7688" name="Line 24"/>
              <p:cNvSpPr>
                <a:spLocks noChangeShapeType="1"/>
              </p:cNvSpPr>
              <p:nvPr/>
            </p:nvSpPr>
            <p:spPr bwMode="auto">
              <a:xfrm flipH="1">
                <a:off x="4763" y="1955"/>
                <a:ext cx="72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97689" name="Text Box 25"/>
              <p:cNvSpPr txBox="1">
                <a:spLocks noChangeArrowheads="1"/>
              </p:cNvSpPr>
              <p:nvPr/>
            </p:nvSpPr>
            <p:spPr bwMode="auto">
              <a:xfrm>
                <a:off x="4806" y="2055"/>
                <a:ext cx="704" cy="3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physical</a:t>
                </a:r>
              </a:p>
            </p:txBody>
          </p:sp>
          <p:sp>
            <p:nvSpPr>
              <p:cNvPr id="497690" name="Text Box 26"/>
              <p:cNvSpPr txBox="1">
                <a:spLocks noChangeArrowheads="1"/>
              </p:cNvSpPr>
              <p:nvPr/>
            </p:nvSpPr>
            <p:spPr bwMode="auto">
              <a:xfrm>
                <a:off x="4902" y="1632"/>
                <a:ext cx="484" cy="3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ATM</a:t>
                </a:r>
              </a:p>
            </p:txBody>
          </p:sp>
        </p:grpSp>
        <p:grpSp>
          <p:nvGrpSpPr>
            <p:cNvPr id="8" name="Group 27"/>
            <p:cNvGrpSpPr>
              <a:grpSpLocks/>
            </p:cNvGrpSpPr>
            <p:nvPr/>
          </p:nvGrpSpPr>
          <p:grpSpPr bwMode="auto">
            <a:xfrm>
              <a:off x="2894" y="1239"/>
              <a:ext cx="755" cy="820"/>
              <a:chOff x="4757" y="1574"/>
              <a:chExt cx="755" cy="820"/>
            </a:xfrm>
          </p:grpSpPr>
          <p:sp>
            <p:nvSpPr>
              <p:cNvPr id="497692" name="Rectangle 28"/>
              <p:cNvSpPr>
                <a:spLocks noChangeArrowheads="1"/>
              </p:cNvSpPr>
              <p:nvPr/>
            </p:nvSpPr>
            <p:spPr bwMode="auto">
              <a:xfrm>
                <a:off x="4757" y="1574"/>
                <a:ext cx="748" cy="8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7693" name="Line 29"/>
              <p:cNvSpPr>
                <a:spLocks noChangeShapeType="1"/>
              </p:cNvSpPr>
              <p:nvPr/>
            </p:nvSpPr>
            <p:spPr bwMode="auto">
              <a:xfrm flipH="1">
                <a:off x="4763" y="1955"/>
                <a:ext cx="72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97694" name="Text Box 30"/>
              <p:cNvSpPr txBox="1">
                <a:spLocks noChangeArrowheads="1"/>
              </p:cNvSpPr>
              <p:nvPr/>
            </p:nvSpPr>
            <p:spPr bwMode="auto">
              <a:xfrm>
                <a:off x="4806" y="2054"/>
                <a:ext cx="706" cy="3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physical</a:t>
                </a:r>
              </a:p>
            </p:txBody>
          </p:sp>
          <p:sp>
            <p:nvSpPr>
              <p:cNvPr id="497695" name="Text Box 31"/>
              <p:cNvSpPr txBox="1">
                <a:spLocks noChangeArrowheads="1"/>
              </p:cNvSpPr>
              <p:nvPr/>
            </p:nvSpPr>
            <p:spPr bwMode="auto">
              <a:xfrm>
                <a:off x="4902" y="1632"/>
                <a:ext cx="485" cy="3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ATM</a:t>
                </a:r>
              </a:p>
            </p:txBody>
          </p:sp>
        </p:grpSp>
        <p:sp>
          <p:nvSpPr>
            <p:cNvPr id="497696" name="Freeform 32"/>
            <p:cNvSpPr>
              <a:spLocks/>
            </p:cNvSpPr>
            <p:nvPr/>
          </p:nvSpPr>
          <p:spPr bwMode="auto">
            <a:xfrm>
              <a:off x="1433" y="894"/>
              <a:ext cx="2520" cy="957"/>
            </a:xfrm>
            <a:custGeom>
              <a:avLst/>
              <a:gdLst/>
              <a:ahLst/>
              <a:cxnLst>
                <a:cxn ang="0">
                  <a:pos x="0" y="108"/>
                </a:cxn>
                <a:cxn ang="0">
                  <a:pos x="93" y="108"/>
                </a:cxn>
                <a:cxn ang="0">
                  <a:pos x="93" y="957"/>
                </a:cxn>
                <a:cxn ang="0">
                  <a:pos x="504" y="957"/>
                </a:cxn>
                <a:cxn ang="0">
                  <a:pos x="504" y="374"/>
                </a:cxn>
                <a:cxn ang="0">
                  <a:pos x="1152" y="374"/>
                </a:cxn>
                <a:cxn ang="0">
                  <a:pos x="1152" y="957"/>
                </a:cxn>
                <a:cxn ang="0">
                  <a:pos x="1505" y="957"/>
                </a:cxn>
                <a:cxn ang="0">
                  <a:pos x="1512" y="367"/>
                </a:cxn>
                <a:cxn ang="0">
                  <a:pos x="2153" y="367"/>
                </a:cxn>
                <a:cxn ang="0">
                  <a:pos x="2153" y="957"/>
                </a:cxn>
                <a:cxn ang="0">
                  <a:pos x="2520" y="957"/>
                </a:cxn>
                <a:cxn ang="0">
                  <a:pos x="2520" y="0"/>
                </a:cxn>
              </a:cxnLst>
              <a:rect l="0" t="0" r="r" b="b"/>
              <a:pathLst>
                <a:path w="2520" h="957">
                  <a:moveTo>
                    <a:pt x="0" y="108"/>
                  </a:moveTo>
                  <a:lnTo>
                    <a:pt x="93" y="108"/>
                  </a:lnTo>
                  <a:lnTo>
                    <a:pt x="93" y="957"/>
                  </a:lnTo>
                  <a:lnTo>
                    <a:pt x="504" y="957"/>
                  </a:lnTo>
                  <a:lnTo>
                    <a:pt x="504" y="374"/>
                  </a:lnTo>
                  <a:lnTo>
                    <a:pt x="1152" y="374"/>
                  </a:lnTo>
                  <a:lnTo>
                    <a:pt x="1152" y="957"/>
                  </a:lnTo>
                  <a:lnTo>
                    <a:pt x="1505" y="957"/>
                  </a:lnTo>
                  <a:lnTo>
                    <a:pt x="1512" y="367"/>
                  </a:lnTo>
                  <a:lnTo>
                    <a:pt x="2153" y="367"/>
                  </a:lnTo>
                  <a:lnTo>
                    <a:pt x="2153" y="957"/>
                  </a:lnTo>
                  <a:lnTo>
                    <a:pt x="2520" y="957"/>
                  </a:lnTo>
                  <a:lnTo>
                    <a:pt x="2520" y="0"/>
                  </a:lnTo>
                </a:path>
              </a:pathLst>
            </a:custGeom>
            <a:noFill/>
            <a:ln w="2857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7697" name="Text Box 33"/>
            <p:cNvSpPr txBox="1">
              <a:spLocks noChangeArrowheads="1"/>
            </p:cNvSpPr>
            <p:nvPr/>
          </p:nvSpPr>
          <p:spPr bwMode="auto">
            <a:xfrm>
              <a:off x="849" y="2103"/>
              <a:ext cx="949" cy="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end system</a:t>
              </a:r>
            </a:p>
          </p:txBody>
        </p:sp>
        <p:sp>
          <p:nvSpPr>
            <p:cNvPr id="497698" name="Text Box 34"/>
            <p:cNvSpPr txBox="1">
              <a:spLocks noChangeArrowheads="1"/>
            </p:cNvSpPr>
            <p:nvPr/>
          </p:nvSpPr>
          <p:spPr bwMode="auto">
            <a:xfrm>
              <a:off x="3796" y="2075"/>
              <a:ext cx="949" cy="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end system</a:t>
              </a:r>
            </a:p>
          </p:txBody>
        </p:sp>
        <p:sp>
          <p:nvSpPr>
            <p:cNvPr id="497699" name="Text Box 35"/>
            <p:cNvSpPr txBox="1">
              <a:spLocks noChangeArrowheads="1"/>
            </p:cNvSpPr>
            <p:nvPr/>
          </p:nvSpPr>
          <p:spPr bwMode="auto">
            <a:xfrm>
              <a:off x="1982" y="2098"/>
              <a:ext cx="599" cy="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switch</a:t>
              </a:r>
            </a:p>
          </p:txBody>
        </p:sp>
        <p:sp>
          <p:nvSpPr>
            <p:cNvPr id="497700" name="Text Box 36"/>
            <p:cNvSpPr txBox="1">
              <a:spLocks noChangeArrowheads="1"/>
            </p:cNvSpPr>
            <p:nvPr/>
          </p:nvSpPr>
          <p:spPr bwMode="auto">
            <a:xfrm>
              <a:off x="2964" y="2084"/>
              <a:ext cx="598" cy="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switch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5: DataLink Layer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E12F0856-D85D-4582-875A-2EA851E28281}" type="slidenum">
              <a:rPr lang="en-US"/>
              <a:pPr/>
              <a:t>2</a:t>
            </a:fld>
            <a:endParaRPr lang="en-US"/>
          </a:p>
        </p:txBody>
      </p:sp>
      <p:sp>
        <p:nvSpPr>
          <p:cNvPr id="485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Point to Point Data Link Control</a:t>
            </a:r>
          </a:p>
        </p:txBody>
      </p:sp>
      <p:sp>
        <p:nvSpPr>
          <p:cNvPr id="485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7063" y="1446213"/>
            <a:ext cx="7772400" cy="4953000"/>
          </a:xfrm>
        </p:spPr>
        <p:txBody>
          <a:bodyPr/>
          <a:lstStyle/>
          <a:p>
            <a:r>
              <a:rPr lang="en-US" sz="2400"/>
              <a:t>one sender, one receiver, one link: easier than broadcast link:</a:t>
            </a:r>
          </a:p>
          <a:p>
            <a:pPr lvl="1"/>
            <a:r>
              <a:rPr lang="en-US"/>
              <a:t>no Media Access Control</a:t>
            </a:r>
          </a:p>
          <a:p>
            <a:pPr lvl="1"/>
            <a:r>
              <a:rPr lang="en-US"/>
              <a:t>no need for explicit MAC addressing</a:t>
            </a:r>
          </a:p>
          <a:p>
            <a:pPr lvl="1"/>
            <a:r>
              <a:rPr lang="en-US"/>
              <a:t>e.g., dialup link, ISDN line</a:t>
            </a:r>
          </a:p>
          <a:p>
            <a:r>
              <a:rPr lang="en-US" sz="2400"/>
              <a:t>popular  point-to-point DLC protocols:</a:t>
            </a:r>
          </a:p>
          <a:p>
            <a:pPr lvl="1"/>
            <a:r>
              <a:rPr lang="en-US"/>
              <a:t>PPP (point-to-point protocol)</a:t>
            </a:r>
          </a:p>
          <a:p>
            <a:pPr lvl="1"/>
            <a:r>
              <a:rPr lang="en-US"/>
              <a:t>HDLC: High level data link control (Data link used to be considered “high layer” in protocol stack!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5: DataLink Layer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7C1CF563-C840-4A3B-B670-4BB3831DFB81}" type="slidenum">
              <a:rPr lang="en-US"/>
              <a:pPr/>
              <a:t>20</a:t>
            </a:fld>
            <a:endParaRPr lang="en-US"/>
          </a:p>
        </p:txBody>
      </p:sp>
      <p:sp>
        <p:nvSpPr>
          <p:cNvPr id="4986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6388" y="0"/>
            <a:ext cx="8148637" cy="1143000"/>
          </a:xfrm>
        </p:spPr>
        <p:txBody>
          <a:bodyPr/>
          <a:lstStyle/>
          <a:p>
            <a:r>
              <a:rPr lang="en-US" sz="3600"/>
              <a:t>ATM Adaptation Layer (AAL) [more]</a:t>
            </a:r>
          </a:p>
        </p:txBody>
      </p:sp>
      <p:sp>
        <p:nvSpPr>
          <p:cNvPr id="498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7513" y="1339850"/>
            <a:ext cx="8474075" cy="490855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/>
              <a:t>Different versions of AAL layers, depending on ATM service class:</a:t>
            </a:r>
          </a:p>
          <a:p>
            <a:r>
              <a:rPr lang="en-US" sz="2000">
                <a:solidFill>
                  <a:srgbClr val="FF0000"/>
                </a:solidFill>
              </a:rPr>
              <a:t>AAL1:</a:t>
            </a:r>
            <a:r>
              <a:rPr lang="en-US" sz="2000"/>
              <a:t> for CBR (Constant Bit Rate) services, e.g. circuit emulation</a:t>
            </a:r>
          </a:p>
          <a:p>
            <a:r>
              <a:rPr lang="en-US" sz="2000">
                <a:solidFill>
                  <a:srgbClr val="FF0000"/>
                </a:solidFill>
              </a:rPr>
              <a:t>AAL2:</a:t>
            </a:r>
            <a:r>
              <a:rPr lang="en-US" sz="2000"/>
              <a:t> for VBR (Variable Bit Rate) services, e.g., MPEG video</a:t>
            </a:r>
          </a:p>
          <a:p>
            <a:r>
              <a:rPr lang="en-US" sz="2000">
                <a:solidFill>
                  <a:srgbClr val="FF0000"/>
                </a:solidFill>
              </a:rPr>
              <a:t>AAL5:</a:t>
            </a:r>
            <a:r>
              <a:rPr lang="en-US" sz="2000"/>
              <a:t> for data (eg, IP datagrams)</a:t>
            </a:r>
          </a:p>
        </p:txBody>
      </p:sp>
      <p:pic>
        <p:nvPicPr>
          <p:cNvPr id="498692" name="Picture 4" descr="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27238" y="3686175"/>
            <a:ext cx="6524625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8693" name="Text Box 5"/>
          <p:cNvSpPr txBox="1">
            <a:spLocks noChangeArrowheads="1"/>
          </p:cNvSpPr>
          <p:nvPr/>
        </p:nvSpPr>
        <p:spPr bwMode="auto">
          <a:xfrm>
            <a:off x="555625" y="4635500"/>
            <a:ext cx="11636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FF0000"/>
                </a:solidFill>
              </a:rPr>
              <a:t>AAL PDU</a:t>
            </a:r>
          </a:p>
        </p:txBody>
      </p:sp>
      <p:sp>
        <p:nvSpPr>
          <p:cNvPr id="498694" name="Text Box 6"/>
          <p:cNvSpPr txBox="1">
            <a:spLocks noChangeArrowheads="1"/>
          </p:cNvSpPr>
          <p:nvPr/>
        </p:nvSpPr>
        <p:spPr bwMode="auto">
          <a:xfrm>
            <a:off x="601663" y="559435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FF0000"/>
                </a:solidFill>
              </a:rPr>
              <a:t>ATM cell</a:t>
            </a:r>
          </a:p>
        </p:txBody>
      </p:sp>
      <p:sp>
        <p:nvSpPr>
          <p:cNvPr id="498695" name="Text Box 7"/>
          <p:cNvSpPr txBox="1">
            <a:spLocks noChangeArrowheads="1"/>
          </p:cNvSpPr>
          <p:nvPr/>
        </p:nvSpPr>
        <p:spPr bwMode="auto">
          <a:xfrm>
            <a:off x="623888" y="3687763"/>
            <a:ext cx="1244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FF0000"/>
                </a:solidFill>
              </a:rPr>
              <a:t>User data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5: DataLink Layer</a:t>
            </a:r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562AD47F-E74D-4C03-AABB-BD79794EE28F}" type="slidenum">
              <a:rPr lang="en-US"/>
              <a:pPr/>
              <a:t>21</a:t>
            </a:fld>
            <a:endParaRPr lang="en-US"/>
          </a:p>
        </p:txBody>
      </p:sp>
      <p:sp>
        <p:nvSpPr>
          <p:cNvPr id="500738" name="Rectangle 2"/>
          <p:cNvSpPr>
            <a:spLocks noGrp="1" noChangeArrowheads="1"/>
          </p:cNvSpPr>
          <p:nvPr>
            <p:ph type="title"/>
          </p:nvPr>
        </p:nvSpPr>
        <p:spPr>
          <a:xfrm>
            <a:off x="355600" y="198438"/>
            <a:ext cx="7772400" cy="871537"/>
          </a:xfrm>
        </p:spPr>
        <p:txBody>
          <a:bodyPr/>
          <a:lstStyle/>
          <a:p>
            <a:r>
              <a:rPr lang="en-US"/>
              <a:t>ATM Layer</a:t>
            </a:r>
          </a:p>
        </p:txBody>
      </p:sp>
      <p:sp>
        <p:nvSpPr>
          <p:cNvPr id="500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5463" y="995363"/>
            <a:ext cx="7772400" cy="490855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>
                <a:solidFill>
                  <a:srgbClr val="FF0000"/>
                </a:solidFill>
              </a:rPr>
              <a:t>Service:</a:t>
            </a:r>
            <a:r>
              <a:rPr lang="en-US" sz="2400"/>
              <a:t> transport cells across ATM network</a:t>
            </a:r>
          </a:p>
          <a:p>
            <a:r>
              <a:rPr lang="en-US" sz="2400"/>
              <a:t>analogous to IP network layer</a:t>
            </a:r>
          </a:p>
          <a:p>
            <a:r>
              <a:rPr lang="en-US" sz="2400"/>
              <a:t>very different services than IP network layer</a:t>
            </a:r>
          </a:p>
        </p:txBody>
      </p:sp>
      <p:sp>
        <p:nvSpPr>
          <p:cNvPr id="500740" name="Text Box 4"/>
          <p:cNvSpPr txBox="1">
            <a:spLocks noChangeArrowheads="1"/>
          </p:cNvSpPr>
          <p:nvPr/>
        </p:nvSpPr>
        <p:spPr bwMode="auto">
          <a:xfrm>
            <a:off x="300038" y="2511425"/>
            <a:ext cx="1538287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2000" i="0">
                <a:latin typeface="Arial" charset="0"/>
              </a:rPr>
              <a:t>Network</a:t>
            </a:r>
          </a:p>
          <a:p>
            <a:pPr algn="r"/>
            <a:r>
              <a:rPr lang="en-US" sz="2000" i="0">
                <a:latin typeface="Arial" charset="0"/>
              </a:rPr>
              <a:t>Architecture</a:t>
            </a:r>
          </a:p>
          <a:p>
            <a:pPr algn="r"/>
            <a:endParaRPr lang="en-US" sz="2000" i="0">
              <a:latin typeface="Arial" charset="0"/>
            </a:endParaRPr>
          </a:p>
          <a:p>
            <a:pPr algn="r"/>
            <a:r>
              <a:rPr lang="en-US" sz="2000" i="0">
                <a:latin typeface="Arial" charset="0"/>
              </a:rPr>
              <a:t>Internet</a:t>
            </a:r>
          </a:p>
          <a:p>
            <a:pPr algn="r"/>
            <a:endParaRPr lang="en-US" sz="2000" i="0">
              <a:latin typeface="Arial" charset="0"/>
            </a:endParaRPr>
          </a:p>
          <a:p>
            <a:pPr algn="r"/>
            <a:r>
              <a:rPr lang="en-US" sz="2000" i="0">
                <a:latin typeface="Arial" charset="0"/>
              </a:rPr>
              <a:t>ATM</a:t>
            </a:r>
          </a:p>
          <a:p>
            <a:pPr algn="r"/>
            <a:endParaRPr lang="en-US" sz="2000" i="0">
              <a:latin typeface="Arial" charset="0"/>
            </a:endParaRPr>
          </a:p>
          <a:p>
            <a:pPr algn="r"/>
            <a:r>
              <a:rPr lang="en-US" sz="2000" i="0">
                <a:latin typeface="Arial" charset="0"/>
              </a:rPr>
              <a:t>ATM</a:t>
            </a:r>
          </a:p>
          <a:p>
            <a:pPr algn="r"/>
            <a:endParaRPr lang="en-US" sz="2000" i="0">
              <a:latin typeface="Arial" charset="0"/>
            </a:endParaRPr>
          </a:p>
          <a:p>
            <a:pPr algn="r"/>
            <a:r>
              <a:rPr lang="en-US" sz="2000" i="0">
                <a:latin typeface="Arial" charset="0"/>
              </a:rPr>
              <a:t>ATM</a:t>
            </a:r>
          </a:p>
          <a:p>
            <a:pPr algn="r"/>
            <a:endParaRPr lang="en-US" sz="2000" i="0">
              <a:latin typeface="Arial" charset="0"/>
            </a:endParaRPr>
          </a:p>
          <a:p>
            <a:pPr algn="r"/>
            <a:r>
              <a:rPr lang="en-US" sz="2000" i="0">
                <a:latin typeface="Arial" charset="0"/>
              </a:rPr>
              <a:t>ATM</a:t>
            </a:r>
            <a:endParaRPr lang="en-US" sz="2400" i="0">
              <a:latin typeface="Times New Roman" pitchFamily="18" charset="0"/>
            </a:endParaRPr>
          </a:p>
        </p:txBody>
      </p:sp>
      <p:sp>
        <p:nvSpPr>
          <p:cNvPr id="500741" name="Text Box 5"/>
          <p:cNvSpPr txBox="1">
            <a:spLocks noChangeArrowheads="1"/>
          </p:cNvSpPr>
          <p:nvPr/>
        </p:nvSpPr>
        <p:spPr bwMode="auto">
          <a:xfrm>
            <a:off x="1957388" y="2511425"/>
            <a:ext cx="1309687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0">
                <a:latin typeface="Arial" charset="0"/>
              </a:rPr>
              <a:t>Service</a:t>
            </a:r>
          </a:p>
          <a:p>
            <a:r>
              <a:rPr lang="en-US" sz="2000" i="0">
                <a:latin typeface="Arial" charset="0"/>
              </a:rPr>
              <a:t>Model</a:t>
            </a:r>
          </a:p>
          <a:p>
            <a:endParaRPr lang="en-US" sz="2000" i="0">
              <a:latin typeface="Arial" charset="0"/>
            </a:endParaRPr>
          </a:p>
          <a:p>
            <a:r>
              <a:rPr lang="en-US" sz="2000" i="0">
                <a:latin typeface="Arial" charset="0"/>
              </a:rPr>
              <a:t>best effort</a:t>
            </a:r>
          </a:p>
          <a:p>
            <a:endParaRPr lang="en-US" sz="2000" i="0">
              <a:latin typeface="Arial" charset="0"/>
            </a:endParaRPr>
          </a:p>
          <a:p>
            <a:r>
              <a:rPr lang="en-US" sz="2000" i="0">
                <a:latin typeface="Arial" charset="0"/>
              </a:rPr>
              <a:t>CBR</a:t>
            </a:r>
          </a:p>
          <a:p>
            <a:endParaRPr lang="en-US" sz="2000" i="0">
              <a:latin typeface="Arial" charset="0"/>
            </a:endParaRPr>
          </a:p>
          <a:p>
            <a:r>
              <a:rPr lang="en-US" sz="2000" i="0">
                <a:latin typeface="Arial" charset="0"/>
              </a:rPr>
              <a:t>VBR</a:t>
            </a:r>
          </a:p>
          <a:p>
            <a:endParaRPr lang="en-US" sz="2000" i="0">
              <a:latin typeface="Arial" charset="0"/>
            </a:endParaRPr>
          </a:p>
          <a:p>
            <a:r>
              <a:rPr lang="en-US" sz="2000" i="0">
                <a:latin typeface="Arial" charset="0"/>
              </a:rPr>
              <a:t>ABR</a:t>
            </a:r>
          </a:p>
          <a:p>
            <a:endParaRPr lang="en-US" sz="2000" i="0">
              <a:latin typeface="Arial" charset="0"/>
            </a:endParaRPr>
          </a:p>
          <a:p>
            <a:r>
              <a:rPr lang="en-US" sz="2000" i="0">
                <a:latin typeface="Arial" charset="0"/>
              </a:rPr>
              <a:t>UBR</a:t>
            </a:r>
            <a:endParaRPr lang="en-US" sz="2400" i="0">
              <a:latin typeface="Times New Roman" pitchFamily="18" charset="0"/>
            </a:endParaRPr>
          </a:p>
        </p:txBody>
      </p:sp>
      <p:sp>
        <p:nvSpPr>
          <p:cNvPr id="500742" name="Text Box 6"/>
          <p:cNvSpPr txBox="1">
            <a:spLocks noChangeArrowheads="1"/>
          </p:cNvSpPr>
          <p:nvPr/>
        </p:nvSpPr>
        <p:spPr bwMode="auto">
          <a:xfrm>
            <a:off x="3290888" y="2806700"/>
            <a:ext cx="1538287" cy="344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0">
                <a:latin typeface="Arial" charset="0"/>
              </a:rPr>
              <a:t>Bandwidth</a:t>
            </a:r>
          </a:p>
          <a:p>
            <a:endParaRPr lang="en-US" sz="2000" i="0">
              <a:latin typeface="Arial" charset="0"/>
            </a:endParaRPr>
          </a:p>
          <a:p>
            <a:r>
              <a:rPr lang="en-US" sz="2000" i="0">
                <a:latin typeface="Arial" charset="0"/>
              </a:rPr>
              <a:t>none</a:t>
            </a:r>
          </a:p>
          <a:p>
            <a:endParaRPr lang="en-US" sz="2000" i="0">
              <a:latin typeface="Arial" charset="0"/>
            </a:endParaRPr>
          </a:p>
          <a:p>
            <a:r>
              <a:rPr lang="en-US" sz="2000" i="0">
                <a:latin typeface="Arial" charset="0"/>
              </a:rPr>
              <a:t>constant</a:t>
            </a:r>
          </a:p>
          <a:p>
            <a:r>
              <a:rPr lang="en-US" sz="2000" i="0">
                <a:latin typeface="Arial" charset="0"/>
              </a:rPr>
              <a:t>rate</a:t>
            </a:r>
          </a:p>
          <a:p>
            <a:r>
              <a:rPr lang="en-US" sz="2000" i="0">
                <a:latin typeface="Arial" charset="0"/>
              </a:rPr>
              <a:t>guaranteed</a:t>
            </a:r>
          </a:p>
          <a:p>
            <a:r>
              <a:rPr lang="en-US" sz="2000" i="0">
                <a:latin typeface="Arial" charset="0"/>
              </a:rPr>
              <a:t>rate</a:t>
            </a:r>
          </a:p>
          <a:p>
            <a:r>
              <a:rPr lang="en-US" sz="2000" i="0">
                <a:latin typeface="Arial" charset="0"/>
              </a:rPr>
              <a:t>guaranteed </a:t>
            </a:r>
          </a:p>
          <a:p>
            <a:r>
              <a:rPr lang="en-US" sz="2000" i="0">
                <a:latin typeface="Arial" charset="0"/>
              </a:rPr>
              <a:t>minimum</a:t>
            </a:r>
          </a:p>
          <a:p>
            <a:r>
              <a:rPr lang="en-US" sz="2000" i="0">
                <a:latin typeface="Arial" charset="0"/>
              </a:rPr>
              <a:t>none</a:t>
            </a:r>
            <a:endParaRPr lang="en-US" sz="2400" i="0">
              <a:latin typeface="Times New Roman" pitchFamily="18" charset="0"/>
            </a:endParaRPr>
          </a:p>
        </p:txBody>
      </p:sp>
      <p:sp>
        <p:nvSpPr>
          <p:cNvPr id="500743" name="Line 7"/>
          <p:cNvSpPr>
            <a:spLocks noChangeShapeType="1"/>
          </p:cNvSpPr>
          <p:nvPr/>
        </p:nvSpPr>
        <p:spPr bwMode="auto">
          <a:xfrm>
            <a:off x="400050" y="3328988"/>
            <a:ext cx="8429625" cy="95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0744" name="Line 8"/>
          <p:cNvSpPr>
            <a:spLocks noChangeShapeType="1"/>
          </p:cNvSpPr>
          <p:nvPr/>
        </p:nvSpPr>
        <p:spPr bwMode="auto">
          <a:xfrm>
            <a:off x="504825" y="4062413"/>
            <a:ext cx="8429625" cy="9525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0745" name="Line 9"/>
          <p:cNvSpPr>
            <a:spLocks noChangeShapeType="1"/>
          </p:cNvSpPr>
          <p:nvPr/>
        </p:nvSpPr>
        <p:spPr bwMode="auto">
          <a:xfrm>
            <a:off x="552450" y="4681538"/>
            <a:ext cx="8429625" cy="9525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0746" name="Line 10"/>
          <p:cNvSpPr>
            <a:spLocks noChangeShapeType="1"/>
          </p:cNvSpPr>
          <p:nvPr/>
        </p:nvSpPr>
        <p:spPr bwMode="auto">
          <a:xfrm>
            <a:off x="552450" y="5310188"/>
            <a:ext cx="8429625" cy="9525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0747" name="Line 11"/>
          <p:cNvSpPr>
            <a:spLocks noChangeShapeType="1"/>
          </p:cNvSpPr>
          <p:nvPr/>
        </p:nvSpPr>
        <p:spPr bwMode="auto">
          <a:xfrm>
            <a:off x="561975" y="5891213"/>
            <a:ext cx="8429625" cy="9525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0748" name="Text Box 12"/>
          <p:cNvSpPr txBox="1">
            <a:spLocks noChangeArrowheads="1"/>
          </p:cNvSpPr>
          <p:nvPr/>
        </p:nvSpPr>
        <p:spPr bwMode="auto">
          <a:xfrm>
            <a:off x="4691063" y="2806700"/>
            <a:ext cx="720725" cy="344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0">
                <a:latin typeface="Arial" charset="0"/>
              </a:rPr>
              <a:t>Loss</a:t>
            </a:r>
          </a:p>
          <a:p>
            <a:endParaRPr lang="en-US" sz="2000" i="0">
              <a:latin typeface="Arial" charset="0"/>
            </a:endParaRPr>
          </a:p>
          <a:p>
            <a:r>
              <a:rPr lang="en-US" sz="2000" i="0">
                <a:latin typeface="Arial" charset="0"/>
              </a:rPr>
              <a:t>no</a:t>
            </a:r>
          </a:p>
          <a:p>
            <a:endParaRPr lang="en-US" sz="2000" i="0">
              <a:latin typeface="Arial" charset="0"/>
            </a:endParaRPr>
          </a:p>
          <a:p>
            <a:r>
              <a:rPr lang="en-US" sz="2000" i="0">
                <a:latin typeface="Arial" charset="0"/>
              </a:rPr>
              <a:t>yes</a:t>
            </a:r>
          </a:p>
          <a:p>
            <a:endParaRPr lang="en-US" sz="2000" i="0">
              <a:latin typeface="Arial" charset="0"/>
            </a:endParaRPr>
          </a:p>
          <a:p>
            <a:r>
              <a:rPr lang="en-US" sz="2000" i="0">
                <a:latin typeface="Arial" charset="0"/>
              </a:rPr>
              <a:t>yes</a:t>
            </a:r>
          </a:p>
          <a:p>
            <a:endParaRPr lang="en-US" sz="2000" i="0">
              <a:latin typeface="Arial" charset="0"/>
            </a:endParaRPr>
          </a:p>
          <a:p>
            <a:r>
              <a:rPr lang="en-US" sz="2000" i="0">
                <a:latin typeface="Arial" charset="0"/>
              </a:rPr>
              <a:t>no</a:t>
            </a:r>
          </a:p>
          <a:p>
            <a:endParaRPr lang="en-US" sz="2000" i="0">
              <a:latin typeface="Arial" charset="0"/>
            </a:endParaRPr>
          </a:p>
          <a:p>
            <a:r>
              <a:rPr lang="en-US" sz="2000" i="0">
                <a:latin typeface="Arial" charset="0"/>
              </a:rPr>
              <a:t>no</a:t>
            </a:r>
            <a:endParaRPr lang="en-US" sz="2400" i="0">
              <a:latin typeface="Times New Roman" pitchFamily="18" charset="0"/>
            </a:endParaRPr>
          </a:p>
        </p:txBody>
      </p:sp>
      <p:sp>
        <p:nvSpPr>
          <p:cNvPr id="500749" name="Text Box 13"/>
          <p:cNvSpPr txBox="1">
            <a:spLocks noChangeArrowheads="1"/>
          </p:cNvSpPr>
          <p:nvPr/>
        </p:nvSpPr>
        <p:spPr bwMode="auto">
          <a:xfrm>
            <a:off x="5414963" y="2816225"/>
            <a:ext cx="831850" cy="344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0">
                <a:latin typeface="Arial" charset="0"/>
              </a:rPr>
              <a:t>Order</a:t>
            </a:r>
          </a:p>
          <a:p>
            <a:endParaRPr lang="en-US" sz="2000" i="0">
              <a:latin typeface="Arial" charset="0"/>
            </a:endParaRPr>
          </a:p>
          <a:p>
            <a:r>
              <a:rPr lang="en-US" sz="2000" i="0">
                <a:latin typeface="Arial" charset="0"/>
              </a:rPr>
              <a:t>no</a:t>
            </a:r>
          </a:p>
          <a:p>
            <a:endParaRPr lang="en-US" sz="2000" i="0">
              <a:latin typeface="Arial" charset="0"/>
            </a:endParaRPr>
          </a:p>
          <a:p>
            <a:r>
              <a:rPr lang="en-US" sz="2000" i="0">
                <a:latin typeface="Arial" charset="0"/>
              </a:rPr>
              <a:t>yes</a:t>
            </a:r>
          </a:p>
          <a:p>
            <a:endParaRPr lang="en-US" sz="2000" i="0">
              <a:latin typeface="Arial" charset="0"/>
            </a:endParaRPr>
          </a:p>
          <a:p>
            <a:r>
              <a:rPr lang="en-US" sz="2000" i="0">
                <a:latin typeface="Arial" charset="0"/>
              </a:rPr>
              <a:t>yes</a:t>
            </a:r>
          </a:p>
          <a:p>
            <a:endParaRPr lang="en-US" sz="2000" i="0">
              <a:latin typeface="Arial" charset="0"/>
            </a:endParaRPr>
          </a:p>
          <a:p>
            <a:r>
              <a:rPr lang="en-US" sz="2000" i="0">
                <a:latin typeface="Arial" charset="0"/>
              </a:rPr>
              <a:t>yes</a:t>
            </a:r>
          </a:p>
          <a:p>
            <a:endParaRPr lang="en-US" sz="2000" i="0">
              <a:latin typeface="Arial" charset="0"/>
            </a:endParaRPr>
          </a:p>
          <a:p>
            <a:r>
              <a:rPr lang="en-US" sz="2000" i="0">
                <a:latin typeface="Arial" charset="0"/>
              </a:rPr>
              <a:t>yes</a:t>
            </a:r>
            <a:endParaRPr lang="en-US" sz="2400" i="0">
              <a:latin typeface="Times New Roman" pitchFamily="18" charset="0"/>
            </a:endParaRPr>
          </a:p>
        </p:txBody>
      </p:sp>
      <p:sp>
        <p:nvSpPr>
          <p:cNvPr id="500750" name="Text Box 14"/>
          <p:cNvSpPr txBox="1">
            <a:spLocks noChangeArrowheads="1"/>
          </p:cNvSpPr>
          <p:nvPr/>
        </p:nvSpPr>
        <p:spPr bwMode="auto">
          <a:xfrm>
            <a:off x="6272213" y="2816225"/>
            <a:ext cx="947737" cy="344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0">
                <a:latin typeface="Arial" charset="0"/>
              </a:rPr>
              <a:t>Timing</a:t>
            </a:r>
          </a:p>
          <a:p>
            <a:endParaRPr lang="en-US" sz="2000" i="0">
              <a:latin typeface="Arial" charset="0"/>
            </a:endParaRPr>
          </a:p>
          <a:p>
            <a:r>
              <a:rPr lang="en-US" sz="2000" i="0">
                <a:latin typeface="Arial" charset="0"/>
              </a:rPr>
              <a:t>no</a:t>
            </a:r>
          </a:p>
          <a:p>
            <a:endParaRPr lang="en-US" sz="2000" i="0">
              <a:latin typeface="Arial" charset="0"/>
            </a:endParaRPr>
          </a:p>
          <a:p>
            <a:r>
              <a:rPr lang="en-US" sz="2000" i="0">
                <a:latin typeface="Arial" charset="0"/>
              </a:rPr>
              <a:t>yes</a:t>
            </a:r>
          </a:p>
          <a:p>
            <a:endParaRPr lang="en-US" sz="2000" i="0">
              <a:latin typeface="Arial" charset="0"/>
            </a:endParaRPr>
          </a:p>
          <a:p>
            <a:r>
              <a:rPr lang="en-US" sz="2000" i="0">
                <a:latin typeface="Arial" charset="0"/>
              </a:rPr>
              <a:t>yes</a:t>
            </a:r>
          </a:p>
          <a:p>
            <a:endParaRPr lang="en-US" sz="2000" i="0">
              <a:latin typeface="Arial" charset="0"/>
            </a:endParaRPr>
          </a:p>
          <a:p>
            <a:r>
              <a:rPr lang="en-US" sz="2000" i="0">
                <a:latin typeface="Arial" charset="0"/>
              </a:rPr>
              <a:t>no</a:t>
            </a:r>
          </a:p>
          <a:p>
            <a:endParaRPr lang="en-US" sz="2000" i="0">
              <a:latin typeface="Arial" charset="0"/>
            </a:endParaRPr>
          </a:p>
          <a:p>
            <a:r>
              <a:rPr lang="en-US" sz="2000" i="0">
                <a:latin typeface="Arial" charset="0"/>
              </a:rPr>
              <a:t>no</a:t>
            </a:r>
            <a:endParaRPr lang="en-US" sz="2400" i="0">
              <a:latin typeface="Times New Roman" pitchFamily="18" charset="0"/>
            </a:endParaRPr>
          </a:p>
        </p:txBody>
      </p:sp>
      <p:sp>
        <p:nvSpPr>
          <p:cNvPr id="500751" name="Text Box 15"/>
          <p:cNvSpPr txBox="1">
            <a:spLocks noChangeArrowheads="1"/>
          </p:cNvSpPr>
          <p:nvPr/>
        </p:nvSpPr>
        <p:spPr bwMode="auto">
          <a:xfrm>
            <a:off x="7272338" y="2530475"/>
            <a:ext cx="1481137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0">
                <a:latin typeface="Arial" charset="0"/>
              </a:rPr>
              <a:t>Congestion</a:t>
            </a:r>
          </a:p>
          <a:p>
            <a:r>
              <a:rPr lang="en-US" sz="2000" i="0">
                <a:latin typeface="Arial" charset="0"/>
              </a:rPr>
              <a:t>feedback</a:t>
            </a:r>
          </a:p>
          <a:p>
            <a:endParaRPr lang="en-US" sz="2000" i="0">
              <a:latin typeface="Arial" charset="0"/>
            </a:endParaRPr>
          </a:p>
          <a:p>
            <a:r>
              <a:rPr lang="en-US" sz="2000" i="0">
                <a:latin typeface="Arial" charset="0"/>
              </a:rPr>
              <a:t>no (inferred</a:t>
            </a:r>
          </a:p>
          <a:p>
            <a:r>
              <a:rPr lang="en-US" sz="2000" i="0">
                <a:latin typeface="Arial" charset="0"/>
              </a:rPr>
              <a:t>via loss)</a:t>
            </a:r>
          </a:p>
          <a:p>
            <a:r>
              <a:rPr lang="en-US" sz="2000" i="0">
                <a:latin typeface="Arial" charset="0"/>
              </a:rPr>
              <a:t>no</a:t>
            </a:r>
          </a:p>
          <a:p>
            <a:r>
              <a:rPr lang="en-US" sz="2000" i="0">
                <a:latin typeface="Arial" charset="0"/>
              </a:rPr>
              <a:t>congestion</a:t>
            </a:r>
          </a:p>
          <a:p>
            <a:r>
              <a:rPr lang="en-US" sz="2000" i="0">
                <a:latin typeface="Arial" charset="0"/>
              </a:rPr>
              <a:t>no</a:t>
            </a:r>
          </a:p>
          <a:p>
            <a:r>
              <a:rPr lang="en-US" sz="2000" i="0">
                <a:latin typeface="Arial" charset="0"/>
              </a:rPr>
              <a:t>congestion</a:t>
            </a:r>
          </a:p>
          <a:p>
            <a:r>
              <a:rPr lang="en-US" sz="2000" i="0">
                <a:latin typeface="Arial" charset="0"/>
              </a:rPr>
              <a:t>yes</a:t>
            </a:r>
          </a:p>
          <a:p>
            <a:endParaRPr lang="en-US" sz="2000" i="0">
              <a:latin typeface="Arial" charset="0"/>
            </a:endParaRPr>
          </a:p>
          <a:p>
            <a:r>
              <a:rPr lang="en-US" sz="2000" i="0">
                <a:latin typeface="Arial" charset="0"/>
              </a:rPr>
              <a:t>no</a:t>
            </a:r>
            <a:endParaRPr lang="en-US" sz="2400" i="0">
              <a:latin typeface="Times New Roman" pitchFamily="18" charset="0"/>
            </a:endParaRPr>
          </a:p>
        </p:txBody>
      </p:sp>
      <p:sp>
        <p:nvSpPr>
          <p:cNvPr id="500752" name="Text Box 16"/>
          <p:cNvSpPr txBox="1">
            <a:spLocks noChangeArrowheads="1"/>
          </p:cNvSpPr>
          <p:nvPr/>
        </p:nvSpPr>
        <p:spPr bwMode="auto">
          <a:xfrm>
            <a:off x="4662488" y="2379663"/>
            <a:ext cx="172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0">
                <a:latin typeface="Arial" charset="0"/>
              </a:rPr>
              <a:t>Guarantees ?</a:t>
            </a:r>
            <a:endParaRPr lang="en-US" sz="2400" i="0">
              <a:latin typeface="Times New Roman" pitchFamily="18" charset="0"/>
            </a:endParaRPr>
          </a:p>
        </p:txBody>
      </p:sp>
      <p:sp>
        <p:nvSpPr>
          <p:cNvPr id="500753" name="Line 17"/>
          <p:cNvSpPr>
            <a:spLocks noChangeShapeType="1"/>
          </p:cNvSpPr>
          <p:nvPr/>
        </p:nvSpPr>
        <p:spPr bwMode="auto">
          <a:xfrm flipV="1">
            <a:off x="3381375" y="2805113"/>
            <a:ext cx="37338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5: DataLink Layer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F36B17B9-3292-4EB7-8013-9DC0D8D20C1B}" type="slidenum">
              <a:rPr lang="en-US"/>
              <a:pPr/>
              <a:t>22</a:t>
            </a:fld>
            <a:endParaRPr lang="en-US"/>
          </a:p>
        </p:txBody>
      </p:sp>
      <p:sp>
        <p:nvSpPr>
          <p:cNvPr id="501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ATM Layer: Virtual Circuits</a:t>
            </a:r>
          </a:p>
        </p:txBody>
      </p:sp>
      <p:sp>
        <p:nvSpPr>
          <p:cNvPr id="501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7988" y="1300163"/>
            <a:ext cx="8736012" cy="4908550"/>
          </a:xfrm>
        </p:spPr>
        <p:txBody>
          <a:bodyPr>
            <a:normAutofit lnSpcReduction="10000"/>
          </a:bodyPr>
          <a:lstStyle/>
          <a:p>
            <a:r>
              <a:rPr lang="en-US" sz="2400">
                <a:solidFill>
                  <a:srgbClr val="FF0000"/>
                </a:solidFill>
              </a:rPr>
              <a:t>VC transport:</a:t>
            </a:r>
            <a:r>
              <a:rPr lang="en-US" sz="2400"/>
              <a:t> cells carried on VC from source to dest</a:t>
            </a:r>
          </a:p>
          <a:p>
            <a:pPr lvl="1"/>
            <a:r>
              <a:rPr lang="en-US" sz="2000"/>
              <a:t>call setup, teardown for each call </a:t>
            </a:r>
            <a:r>
              <a:rPr lang="en-US" sz="2000" i="1"/>
              <a:t>before</a:t>
            </a:r>
            <a:r>
              <a:rPr lang="en-US" sz="2000"/>
              <a:t> data can flow</a:t>
            </a:r>
          </a:p>
          <a:p>
            <a:pPr lvl="1"/>
            <a:r>
              <a:rPr lang="en-US" sz="2000"/>
              <a:t>each packet carries VC identifier (not destination ID)</a:t>
            </a:r>
          </a:p>
          <a:p>
            <a:pPr lvl="1"/>
            <a:r>
              <a:rPr lang="en-US" sz="2000" i="1"/>
              <a:t>every</a:t>
            </a:r>
            <a:r>
              <a:rPr lang="en-US" sz="2000"/>
              <a:t> switch on source-dest path maintain “state” for each passing connection</a:t>
            </a:r>
          </a:p>
          <a:p>
            <a:pPr lvl="1"/>
            <a:r>
              <a:rPr lang="en-US" sz="2000"/>
              <a:t>link,switch resources (bandwidth, buffers) may be </a:t>
            </a:r>
            <a:r>
              <a:rPr lang="en-US" sz="2000" i="1"/>
              <a:t>allocated </a:t>
            </a:r>
            <a:r>
              <a:rPr lang="en-US" sz="2000"/>
              <a:t>to VC: to get circuit-like perf.</a:t>
            </a:r>
          </a:p>
          <a:p>
            <a:r>
              <a:rPr lang="en-US" sz="2400">
                <a:solidFill>
                  <a:srgbClr val="FF0000"/>
                </a:solidFill>
              </a:rPr>
              <a:t>Permanent VCs (PVCs)</a:t>
            </a:r>
            <a:endParaRPr lang="en-US" sz="2400" b="1"/>
          </a:p>
          <a:p>
            <a:pPr lvl="1"/>
            <a:r>
              <a:rPr lang="en-US"/>
              <a:t>long lasting connections</a:t>
            </a:r>
          </a:p>
          <a:p>
            <a:pPr lvl="1"/>
            <a:r>
              <a:rPr lang="en-US"/>
              <a:t>typically: “permanent” route between to IP routers</a:t>
            </a:r>
          </a:p>
          <a:p>
            <a:r>
              <a:rPr lang="en-US" sz="2400">
                <a:solidFill>
                  <a:srgbClr val="FF0000"/>
                </a:solidFill>
              </a:rPr>
              <a:t>Switched VCs (SVC):</a:t>
            </a:r>
            <a:endParaRPr lang="en-US" sz="2400"/>
          </a:p>
          <a:p>
            <a:pPr lvl="1"/>
            <a:r>
              <a:rPr lang="en-US"/>
              <a:t>dynamically set up on per-call basis</a:t>
            </a:r>
          </a:p>
          <a:p>
            <a:pPr lvl="1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5: DataLink Layer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BFBDB55F-E65E-457F-B4DB-12FE0721FF2A}" type="slidenum">
              <a:rPr lang="en-US"/>
              <a:pPr/>
              <a:t>23</a:t>
            </a:fld>
            <a:endParaRPr lang="en-US"/>
          </a:p>
        </p:txBody>
      </p:sp>
      <p:sp>
        <p:nvSpPr>
          <p:cNvPr id="502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ATM VCs</a:t>
            </a:r>
          </a:p>
        </p:txBody>
      </p:sp>
      <p:sp>
        <p:nvSpPr>
          <p:cNvPr id="502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7688" y="1519238"/>
            <a:ext cx="7772400" cy="4648200"/>
          </a:xfrm>
        </p:spPr>
        <p:txBody>
          <a:bodyPr/>
          <a:lstStyle/>
          <a:p>
            <a:r>
              <a:rPr lang="en-US" sz="2400">
                <a:solidFill>
                  <a:srgbClr val="FF0000"/>
                </a:solidFill>
              </a:rPr>
              <a:t>Advantages of ATM VC approach:</a:t>
            </a:r>
            <a:endParaRPr lang="en-US" sz="2400"/>
          </a:p>
          <a:p>
            <a:pPr lvl="1"/>
            <a:r>
              <a:rPr lang="en-US"/>
              <a:t>QoS performance guarantee for connection mapped to VC (bandwidth, delay, delay jitter)</a:t>
            </a:r>
          </a:p>
          <a:p>
            <a:r>
              <a:rPr lang="en-US" sz="2400">
                <a:solidFill>
                  <a:srgbClr val="FF0000"/>
                </a:solidFill>
              </a:rPr>
              <a:t>Drawbacks of ATM VC approach:</a:t>
            </a:r>
            <a:endParaRPr lang="en-US" sz="2400"/>
          </a:p>
          <a:p>
            <a:pPr lvl="1"/>
            <a:r>
              <a:rPr lang="en-US"/>
              <a:t>Inefficient support of datagram traffic</a:t>
            </a:r>
          </a:p>
          <a:p>
            <a:pPr lvl="1"/>
            <a:r>
              <a:rPr lang="en-US"/>
              <a:t>one PVC between each source/dest pair) does not scale (N*2 connections needed) </a:t>
            </a:r>
          </a:p>
          <a:p>
            <a:pPr lvl="1"/>
            <a:r>
              <a:rPr lang="en-US"/>
              <a:t>SVC introduces call setup latency, processing overhead for short lived connections</a:t>
            </a:r>
          </a:p>
          <a:p>
            <a:endParaRPr lang="en-US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5: DataLink Layer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384BE303-8540-4601-8429-D20166832617}" type="slidenum">
              <a:rPr lang="en-US"/>
              <a:pPr/>
              <a:t>24</a:t>
            </a:fld>
            <a:endParaRPr lang="en-US"/>
          </a:p>
        </p:txBody>
      </p:sp>
      <p:sp>
        <p:nvSpPr>
          <p:cNvPr id="503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ATM Layer: ATM cell</a:t>
            </a:r>
          </a:p>
        </p:txBody>
      </p:sp>
      <p:sp>
        <p:nvSpPr>
          <p:cNvPr id="503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44613"/>
            <a:ext cx="7772400" cy="2309812"/>
          </a:xfrm>
        </p:spPr>
        <p:txBody>
          <a:bodyPr>
            <a:normAutofit lnSpcReduction="10000"/>
          </a:bodyPr>
          <a:lstStyle/>
          <a:p>
            <a:r>
              <a:rPr lang="en-US" sz="2400"/>
              <a:t>5-byte ATM cell header</a:t>
            </a:r>
          </a:p>
          <a:p>
            <a:r>
              <a:rPr lang="en-US" sz="2400"/>
              <a:t>48-byte payload</a:t>
            </a:r>
          </a:p>
          <a:p>
            <a:pPr lvl="1"/>
            <a:r>
              <a:rPr lang="en-US"/>
              <a:t>Why?: small payload -&gt; short cell-creation delay for digitized voice</a:t>
            </a:r>
          </a:p>
          <a:p>
            <a:pPr lvl="1"/>
            <a:r>
              <a:rPr lang="en-US"/>
              <a:t>halfway between 32 and 64 (compromise!)</a:t>
            </a:r>
          </a:p>
          <a:p>
            <a:endParaRPr lang="en-US" sz="2400"/>
          </a:p>
          <a:p>
            <a:endParaRPr lang="en-US"/>
          </a:p>
          <a:p>
            <a:endParaRPr lang="en-US"/>
          </a:p>
        </p:txBody>
      </p:sp>
      <p:pic>
        <p:nvPicPr>
          <p:cNvPr id="503812" name="Picture 4" descr="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27225" y="3722688"/>
            <a:ext cx="5276850" cy="809625"/>
          </a:xfrm>
          <a:prstGeom prst="rect">
            <a:avLst/>
          </a:prstGeom>
          <a:noFill/>
        </p:spPr>
      </p:pic>
      <p:pic>
        <p:nvPicPr>
          <p:cNvPr id="503813" name="Picture 5" descr="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39913" y="5053013"/>
            <a:ext cx="5360987" cy="1582737"/>
          </a:xfrm>
          <a:prstGeom prst="rect">
            <a:avLst/>
          </a:prstGeom>
          <a:noFill/>
        </p:spPr>
      </p:pic>
      <p:sp>
        <p:nvSpPr>
          <p:cNvPr id="503814" name="Text Box 6"/>
          <p:cNvSpPr txBox="1">
            <a:spLocks noChangeArrowheads="1"/>
          </p:cNvSpPr>
          <p:nvPr/>
        </p:nvSpPr>
        <p:spPr bwMode="auto">
          <a:xfrm>
            <a:off x="306388" y="4003675"/>
            <a:ext cx="15192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0">
                <a:solidFill>
                  <a:srgbClr val="FF0000"/>
                </a:solidFill>
              </a:rPr>
              <a:t>Cell header</a:t>
            </a:r>
          </a:p>
        </p:txBody>
      </p:sp>
      <p:sp>
        <p:nvSpPr>
          <p:cNvPr id="503815" name="Text Box 7"/>
          <p:cNvSpPr txBox="1">
            <a:spLocks noChangeArrowheads="1"/>
          </p:cNvSpPr>
          <p:nvPr/>
        </p:nvSpPr>
        <p:spPr bwMode="auto">
          <a:xfrm>
            <a:off x="311150" y="5140325"/>
            <a:ext cx="1522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0">
                <a:solidFill>
                  <a:srgbClr val="FF0000"/>
                </a:solidFill>
              </a:rPr>
              <a:t>Cell format</a:t>
            </a:r>
            <a:endParaRPr lang="en-US" i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5: DataLink Layer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99CD827E-579D-4436-ADBB-7CAA9ACE34E1}" type="slidenum">
              <a:rPr lang="en-US"/>
              <a:pPr/>
              <a:t>25</a:t>
            </a:fld>
            <a:endParaRPr lang="en-US"/>
          </a:p>
        </p:txBody>
      </p:sp>
      <p:sp>
        <p:nvSpPr>
          <p:cNvPr id="504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ATM cell header</a:t>
            </a:r>
          </a:p>
        </p:txBody>
      </p:sp>
      <p:sp>
        <p:nvSpPr>
          <p:cNvPr id="504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6100" y="1519238"/>
            <a:ext cx="7772400" cy="4648200"/>
          </a:xfrm>
        </p:spPr>
        <p:txBody>
          <a:bodyPr/>
          <a:lstStyle/>
          <a:p>
            <a:r>
              <a:rPr lang="en-US" sz="2400" b="1">
                <a:solidFill>
                  <a:srgbClr val="FF0000"/>
                </a:solidFill>
              </a:rPr>
              <a:t>VCI:</a:t>
            </a:r>
            <a:r>
              <a:rPr lang="en-US" sz="2400"/>
              <a:t> virtual channel ID</a:t>
            </a:r>
          </a:p>
          <a:p>
            <a:pPr lvl="1"/>
            <a:r>
              <a:rPr lang="en-US"/>
              <a:t>will </a:t>
            </a:r>
            <a:r>
              <a:rPr lang="en-US" i="1"/>
              <a:t>change</a:t>
            </a:r>
            <a:r>
              <a:rPr lang="en-US"/>
              <a:t> from link to link thru net</a:t>
            </a:r>
          </a:p>
          <a:p>
            <a:r>
              <a:rPr lang="en-US" sz="2400" b="1">
                <a:solidFill>
                  <a:srgbClr val="FF0000"/>
                </a:solidFill>
              </a:rPr>
              <a:t>PT:</a:t>
            </a:r>
            <a:r>
              <a:rPr lang="en-US" sz="2400" b="1"/>
              <a:t> </a:t>
            </a:r>
            <a:r>
              <a:rPr lang="en-US" sz="2400"/>
              <a:t>Payload type (e.g. RM cell versus data cell) </a:t>
            </a:r>
          </a:p>
          <a:p>
            <a:r>
              <a:rPr lang="en-US" sz="2400" b="1">
                <a:solidFill>
                  <a:srgbClr val="FF0000"/>
                </a:solidFill>
              </a:rPr>
              <a:t>CLP: </a:t>
            </a:r>
            <a:r>
              <a:rPr lang="en-US" sz="2400"/>
              <a:t>Cell Loss Priority bit</a:t>
            </a:r>
          </a:p>
          <a:p>
            <a:pPr lvl="1"/>
            <a:r>
              <a:rPr lang="en-US"/>
              <a:t>CLP = 1 implies low priority cell, can be discarded if congestion</a:t>
            </a:r>
            <a:endParaRPr lang="en-US">
              <a:solidFill>
                <a:srgbClr val="FF0000"/>
              </a:solidFill>
            </a:endParaRPr>
          </a:p>
          <a:p>
            <a:r>
              <a:rPr lang="en-US" sz="2400" b="1">
                <a:solidFill>
                  <a:srgbClr val="FF0000"/>
                </a:solidFill>
              </a:rPr>
              <a:t>HEC:</a:t>
            </a:r>
            <a:r>
              <a:rPr lang="en-US" sz="2400"/>
              <a:t> Header Error Checksum</a:t>
            </a:r>
          </a:p>
          <a:p>
            <a:pPr lvl="1"/>
            <a:r>
              <a:rPr lang="en-US"/>
              <a:t>cyclic redundancy check</a:t>
            </a:r>
          </a:p>
        </p:txBody>
      </p:sp>
      <p:pic>
        <p:nvPicPr>
          <p:cNvPr id="504836" name="Picture 4" descr="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9263" y="5187950"/>
            <a:ext cx="5276850" cy="809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5: DataLink Layer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FB8BE4AC-401A-4DC9-B3F9-1EC1ADE98A42}" type="slidenum">
              <a:rPr lang="en-US"/>
              <a:pPr/>
              <a:t>26</a:t>
            </a:fld>
            <a:endParaRPr lang="en-US"/>
          </a:p>
        </p:txBody>
      </p:sp>
      <p:sp>
        <p:nvSpPr>
          <p:cNvPr id="505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ATM Physical Layer (more)</a:t>
            </a:r>
          </a:p>
        </p:txBody>
      </p:sp>
      <p:sp>
        <p:nvSpPr>
          <p:cNvPr id="505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148638" cy="4648200"/>
          </a:xfrm>
        </p:spPr>
        <p:txBody>
          <a:bodyPr>
            <a:normAutofit lnSpcReduction="10000"/>
          </a:bodyPr>
          <a:lstStyle/>
          <a:p>
            <a:pPr>
              <a:buFont typeface="ZapfDingbats" pitchFamily="82" charset="2"/>
              <a:buNone/>
            </a:pPr>
            <a:r>
              <a:rPr lang="en-US" sz="2400" i="1"/>
              <a:t>Two </a:t>
            </a:r>
            <a:r>
              <a:rPr lang="en-US" sz="2400"/>
              <a:t>pieces (sublayers) of physical layer:</a:t>
            </a:r>
          </a:p>
          <a:p>
            <a:r>
              <a:rPr lang="en-US" sz="2400">
                <a:solidFill>
                  <a:srgbClr val="FF0000"/>
                </a:solidFill>
              </a:rPr>
              <a:t>Transmission Convergence Sublayer (TCS):</a:t>
            </a:r>
            <a:r>
              <a:rPr lang="en-US" sz="2400"/>
              <a:t> adapts ATM layer above to PMD sublayer below</a:t>
            </a:r>
          </a:p>
          <a:p>
            <a:r>
              <a:rPr lang="en-US" sz="2400">
                <a:solidFill>
                  <a:srgbClr val="FF0000"/>
                </a:solidFill>
              </a:rPr>
              <a:t>Physical Medium Dependent:</a:t>
            </a:r>
            <a:r>
              <a:rPr lang="en-US" sz="2400"/>
              <a:t> depends on physical medium being used</a:t>
            </a:r>
          </a:p>
          <a:p>
            <a:endParaRPr lang="en-US" sz="2400"/>
          </a:p>
          <a:p>
            <a:pPr>
              <a:buFont typeface="ZapfDingbats" pitchFamily="82" charset="2"/>
              <a:buNone/>
            </a:pPr>
            <a:r>
              <a:rPr lang="en-US" sz="2400">
                <a:solidFill>
                  <a:schemeClr val="accent2"/>
                </a:solidFill>
              </a:rPr>
              <a:t>TCS Functions:</a:t>
            </a:r>
            <a:endParaRPr lang="en-US" sz="2400"/>
          </a:p>
          <a:p>
            <a:pPr lvl="1"/>
            <a:r>
              <a:rPr lang="en-US"/>
              <a:t>Header </a:t>
            </a:r>
            <a:r>
              <a:rPr lang="en-US" b="1">
                <a:solidFill>
                  <a:schemeClr val="accent2"/>
                </a:solidFill>
              </a:rPr>
              <a:t>checksum</a:t>
            </a:r>
            <a:r>
              <a:rPr lang="en-US" b="1"/>
              <a:t> </a:t>
            </a:r>
            <a:r>
              <a:rPr lang="en-US"/>
              <a:t>generation: 8 bits CRC </a:t>
            </a:r>
          </a:p>
          <a:p>
            <a:pPr lvl="1"/>
            <a:r>
              <a:rPr lang="en-US"/>
              <a:t>Cell </a:t>
            </a:r>
            <a:r>
              <a:rPr lang="en-US" b="1">
                <a:solidFill>
                  <a:schemeClr val="accent2"/>
                </a:solidFill>
              </a:rPr>
              <a:t>delineation</a:t>
            </a:r>
          </a:p>
          <a:p>
            <a:pPr lvl="1"/>
            <a:r>
              <a:rPr lang="en-US"/>
              <a:t>With “unstructured” PMD sublayer, transmission of </a:t>
            </a:r>
            <a:r>
              <a:rPr lang="en-US" b="1">
                <a:solidFill>
                  <a:schemeClr val="accent2"/>
                </a:solidFill>
              </a:rPr>
              <a:t>idle cells</a:t>
            </a:r>
            <a:r>
              <a:rPr lang="en-US"/>
              <a:t> when no data cells to send</a:t>
            </a:r>
            <a:endParaRPr lang="en-US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5: DataLink Layer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8E605E27-911A-4382-82D4-3291F07B23FD}" type="slidenum">
              <a:rPr lang="en-US"/>
              <a:pPr/>
              <a:t>27</a:t>
            </a:fld>
            <a:endParaRPr lang="en-US"/>
          </a:p>
        </p:txBody>
      </p:sp>
      <p:sp>
        <p:nvSpPr>
          <p:cNvPr id="506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ATM Physical Layer</a:t>
            </a:r>
          </a:p>
        </p:txBody>
      </p:sp>
      <p:sp>
        <p:nvSpPr>
          <p:cNvPr id="506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>
                <a:solidFill>
                  <a:srgbClr val="FF0000"/>
                </a:solidFill>
              </a:rPr>
              <a:t>Physical Medium Dependent (PMD) sublayer</a:t>
            </a:r>
            <a:endParaRPr lang="en-US"/>
          </a:p>
          <a:p>
            <a:r>
              <a:rPr lang="en-US" sz="2400" b="1">
                <a:solidFill>
                  <a:srgbClr val="FF0000"/>
                </a:solidFill>
              </a:rPr>
              <a:t>SONET/SDH</a:t>
            </a:r>
            <a:r>
              <a:rPr lang="en-US" sz="2400">
                <a:solidFill>
                  <a:srgbClr val="FF0000"/>
                </a:solidFill>
              </a:rPr>
              <a:t>:</a:t>
            </a:r>
            <a:r>
              <a:rPr lang="en-US" sz="2400"/>
              <a:t> transmission frame structure (like a container carrying bits); </a:t>
            </a:r>
          </a:p>
          <a:p>
            <a:pPr lvl="1"/>
            <a:r>
              <a:rPr lang="en-US"/>
              <a:t>bit synchronization; </a:t>
            </a:r>
          </a:p>
          <a:p>
            <a:pPr lvl="1"/>
            <a:r>
              <a:rPr lang="en-US"/>
              <a:t>bandwidth partitions (TDM); </a:t>
            </a:r>
          </a:p>
          <a:p>
            <a:pPr lvl="1"/>
            <a:r>
              <a:rPr lang="en-US"/>
              <a:t>several speeds: </a:t>
            </a:r>
            <a:r>
              <a:rPr lang="en-US" sz="2000"/>
              <a:t>OC3 = 155.52 Mbps; OC12 = 622.08 Mbps; OC48 = 2.45 Gbps, OC192 = 9.6 Gbps</a:t>
            </a:r>
          </a:p>
          <a:p>
            <a:r>
              <a:rPr lang="en-US" sz="2400" b="1">
                <a:solidFill>
                  <a:srgbClr val="FF0000"/>
                </a:solidFill>
              </a:rPr>
              <a:t>TI/T3</a:t>
            </a:r>
            <a:r>
              <a:rPr lang="en-US" sz="2400">
                <a:solidFill>
                  <a:srgbClr val="FF0000"/>
                </a:solidFill>
              </a:rPr>
              <a:t>:</a:t>
            </a:r>
            <a:r>
              <a:rPr lang="en-US" sz="2400"/>
              <a:t>  transmission frame structure (old telephone hierarchy): 1.5 Mbps/ 45 Mbps</a:t>
            </a:r>
          </a:p>
          <a:p>
            <a:r>
              <a:rPr lang="en-US" sz="2400" b="1">
                <a:solidFill>
                  <a:srgbClr val="FF0000"/>
                </a:solidFill>
              </a:rPr>
              <a:t>unstructured</a:t>
            </a:r>
            <a:r>
              <a:rPr lang="en-US" sz="2400"/>
              <a:t>: just cells (busy/idle)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5: DataLink Layer</a:t>
            </a:r>
          </a:p>
        </p:txBody>
      </p:sp>
      <p:sp>
        <p:nvSpPr>
          <p:cNvPr id="1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B63C29E8-985E-47F0-A7E4-1B681449ED0A}" type="slidenum">
              <a:rPr lang="en-US"/>
              <a:pPr/>
              <a:t>28</a:t>
            </a:fld>
            <a:endParaRPr lang="en-US"/>
          </a:p>
        </p:txBody>
      </p:sp>
      <p:sp>
        <p:nvSpPr>
          <p:cNvPr id="5079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2438" y="0"/>
            <a:ext cx="7772400" cy="1143000"/>
          </a:xfrm>
        </p:spPr>
        <p:txBody>
          <a:bodyPr/>
          <a:lstStyle/>
          <a:p>
            <a:r>
              <a:rPr lang="en-US"/>
              <a:t>IP-Over-ATM</a:t>
            </a:r>
          </a:p>
        </p:txBody>
      </p:sp>
      <p:sp>
        <p:nvSpPr>
          <p:cNvPr id="507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0863" y="1077913"/>
            <a:ext cx="3397250" cy="542925"/>
          </a:xfrm>
        </p:spPr>
        <p:txBody>
          <a:bodyPr>
            <a:normAutofit fontScale="40000" lnSpcReduction="20000"/>
          </a:bodyPr>
          <a:lstStyle/>
          <a:p>
            <a:pPr>
              <a:buFont typeface="ZapfDingbats" pitchFamily="82" charset="2"/>
              <a:buNone/>
            </a:pPr>
            <a:r>
              <a:rPr lang="en-US" sz="2400">
                <a:solidFill>
                  <a:srgbClr val="FF0000"/>
                </a:solidFill>
              </a:rPr>
              <a:t>Classic IP only</a:t>
            </a:r>
            <a:r>
              <a:rPr lang="en-US" sz="2400"/>
              <a:t> </a:t>
            </a:r>
          </a:p>
          <a:p>
            <a:r>
              <a:rPr lang="en-US" sz="2400"/>
              <a:t>3 “networks” (e.g., LAN segments)</a:t>
            </a:r>
          </a:p>
          <a:p>
            <a:r>
              <a:rPr lang="en-US" sz="2400"/>
              <a:t>MAC (802.3) and IP addresses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73113" y="3152775"/>
            <a:ext cx="2479675" cy="3260725"/>
            <a:chOff x="303" y="819"/>
            <a:chExt cx="1258" cy="1513"/>
          </a:xfrm>
        </p:grpSpPr>
        <p:sp>
          <p:nvSpPr>
            <p:cNvPr id="507909" name="Freeform 5"/>
            <p:cNvSpPr>
              <a:spLocks/>
            </p:cNvSpPr>
            <p:nvPr/>
          </p:nvSpPr>
          <p:spPr bwMode="auto">
            <a:xfrm>
              <a:off x="737" y="1933"/>
              <a:ext cx="824" cy="187"/>
            </a:xfrm>
            <a:custGeom>
              <a:avLst/>
              <a:gdLst/>
              <a:ahLst/>
              <a:cxnLst>
                <a:cxn ang="0">
                  <a:pos x="333" y="184"/>
                </a:cxn>
                <a:cxn ang="0">
                  <a:pos x="42" y="164"/>
                </a:cxn>
                <a:cxn ang="0">
                  <a:pos x="80" y="64"/>
                </a:cxn>
                <a:cxn ang="0">
                  <a:pos x="281" y="76"/>
                </a:cxn>
                <a:cxn ang="0">
                  <a:pos x="466" y="74"/>
                </a:cxn>
                <a:cxn ang="0">
                  <a:pos x="493" y="8"/>
                </a:cxn>
                <a:cxn ang="0">
                  <a:pos x="568" y="23"/>
                </a:cxn>
                <a:cxn ang="0">
                  <a:pos x="559" y="74"/>
                </a:cxn>
                <a:cxn ang="0">
                  <a:pos x="751" y="86"/>
                </a:cxn>
                <a:cxn ang="0">
                  <a:pos x="754" y="170"/>
                </a:cxn>
                <a:cxn ang="0">
                  <a:pos x="333" y="184"/>
                </a:cxn>
              </a:cxnLst>
              <a:rect l="0" t="0" r="r" b="b"/>
              <a:pathLst>
                <a:path w="824" h="187">
                  <a:moveTo>
                    <a:pt x="333" y="184"/>
                  </a:moveTo>
                  <a:cubicBezTo>
                    <a:pt x="189" y="187"/>
                    <a:pt x="84" y="183"/>
                    <a:pt x="42" y="164"/>
                  </a:cubicBezTo>
                  <a:cubicBezTo>
                    <a:pt x="0" y="144"/>
                    <a:pt x="40" y="79"/>
                    <a:pt x="80" y="64"/>
                  </a:cubicBezTo>
                  <a:cubicBezTo>
                    <a:pt x="119" y="50"/>
                    <a:pt x="217" y="74"/>
                    <a:pt x="281" y="76"/>
                  </a:cubicBezTo>
                  <a:cubicBezTo>
                    <a:pt x="345" y="78"/>
                    <a:pt x="431" y="85"/>
                    <a:pt x="466" y="74"/>
                  </a:cubicBezTo>
                  <a:cubicBezTo>
                    <a:pt x="501" y="63"/>
                    <a:pt x="476" y="16"/>
                    <a:pt x="493" y="8"/>
                  </a:cubicBezTo>
                  <a:cubicBezTo>
                    <a:pt x="510" y="0"/>
                    <a:pt x="557" y="12"/>
                    <a:pt x="568" y="23"/>
                  </a:cubicBezTo>
                  <a:cubicBezTo>
                    <a:pt x="579" y="34"/>
                    <a:pt x="529" y="63"/>
                    <a:pt x="559" y="74"/>
                  </a:cubicBezTo>
                  <a:cubicBezTo>
                    <a:pt x="589" y="85"/>
                    <a:pt x="719" y="70"/>
                    <a:pt x="751" y="86"/>
                  </a:cubicBezTo>
                  <a:cubicBezTo>
                    <a:pt x="783" y="102"/>
                    <a:pt x="824" y="154"/>
                    <a:pt x="754" y="170"/>
                  </a:cubicBezTo>
                  <a:cubicBezTo>
                    <a:pt x="684" y="186"/>
                    <a:pt x="421" y="181"/>
                    <a:pt x="333" y="184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7910" name="Freeform 6"/>
            <p:cNvSpPr>
              <a:spLocks/>
            </p:cNvSpPr>
            <p:nvPr/>
          </p:nvSpPr>
          <p:spPr bwMode="auto">
            <a:xfrm>
              <a:off x="999" y="878"/>
              <a:ext cx="329" cy="1063"/>
            </a:xfrm>
            <a:custGeom>
              <a:avLst/>
              <a:gdLst/>
              <a:ahLst/>
              <a:cxnLst>
                <a:cxn ang="0">
                  <a:pos x="24" y="340"/>
                </a:cxn>
                <a:cxn ang="0">
                  <a:pos x="48" y="49"/>
                </a:cxn>
                <a:cxn ang="0">
                  <a:pos x="150" y="43"/>
                </a:cxn>
                <a:cxn ang="0">
                  <a:pos x="297" y="55"/>
                </a:cxn>
                <a:cxn ang="0">
                  <a:pos x="306" y="94"/>
                </a:cxn>
                <a:cxn ang="0">
                  <a:pos x="156" y="124"/>
                </a:cxn>
                <a:cxn ang="0">
                  <a:pos x="132" y="289"/>
                </a:cxn>
                <a:cxn ang="0">
                  <a:pos x="135" y="607"/>
                </a:cxn>
                <a:cxn ang="0">
                  <a:pos x="120" y="925"/>
                </a:cxn>
                <a:cxn ang="0">
                  <a:pos x="186" y="964"/>
                </a:cxn>
                <a:cxn ang="0">
                  <a:pos x="153" y="1027"/>
                </a:cxn>
                <a:cxn ang="0">
                  <a:pos x="21" y="949"/>
                </a:cxn>
                <a:cxn ang="0">
                  <a:pos x="24" y="340"/>
                </a:cxn>
              </a:cxnLst>
              <a:rect l="0" t="0" r="r" b="b"/>
              <a:pathLst>
                <a:path w="329" h="1063">
                  <a:moveTo>
                    <a:pt x="24" y="340"/>
                  </a:moveTo>
                  <a:cubicBezTo>
                    <a:pt x="22" y="215"/>
                    <a:pt x="27" y="98"/>
                    <a:pt x="48" y="49"/>
                  </a:cubicBezTo>
                  <a:cubicBezTo>
                    <a:pt x="69" y="0"/>
                    <a:pt x="109" y="42"/>
                    <a:pt x="150" y="43"/>
                  </a:cubicBezTo>
                  <a:cubicBezTo>
                    <a:pt x="191" y="44"/>
                    <a:pt x="271" y="46"/>
                    <a:pt x="297" y="55"/>
                  </a:cubicBezTo>
                  <a:cubicBezTo>
                    <a:pt x="323" y="64"/>
                    <a:pt x="329" y="83"/>
                    <a:pt x="306" y="94"/>
                  </a:cubicBezTo>
                  <a:cubicBezTo>
                    <a:pt x="283" y="105"/>
                    <a:pt x="185" y="92"/>
                    <a:pt x="156" y="124"/>
                  </a:cubicBezTo>
                  <a:cubicBezTo>
                    <a:pt x="127" y="156"/>
                    <a:pt x="135" y="209"/>
                    <a:pt x="132" y="289"/>
                  </a:cubicBezTo>
                  <a:cubicBezTo>
                    <a:pt x="129" y="369"/>
                    <a:pt x="137" y="501"/>
                    <a:pt x="135" y="607"/>
                  </a:cubicBezTo>
                  <a:cubicBezTo>
                    <a:pt x="133" y="713"/>
                    <a:pt x="112" y="866"/>
                    <a:pt x="120" y="925"/>
                  </a:cubicBezTo>
                  <a:cubicBezTo>
                    <a:pt x="128" y="984"/>
                    <a:pt x="181" y="947"/>
                    <a:pt x="186" y="964"/>
                  </a:cubicBezTo>
                  <a:cubicBezTo>
                    <a:pt x="191" y="981"/>
                    <a:pt x="180" y="1029"/>
                    <a:pt x="153" y="1027"/>
                  </a:cubicBezTo>
                  <a:cubicBezTo>
                    <a:pt x="126" y="1025"/>
                    <a:pt x="42" y="1063"/>
                    <a:pt x="21" y="949"/>
                  </a:cubicBezTo>
                  <a:cubicBezTo>
                    <a:pt x="0" y="835"/>
                    <a:pt x="23" y="467"/>
                    <a:pt x="24" y="340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7911" name="Freeform 7"/>
            <p:cNvSpPr>
              <a:spLocks/>
            </p:cNvSpPr>
            <p:nvPr/>
          </p:nvSpPr>
          <p:spPr bwMode="auto">
            <a:xfrm>
              <a:off x="562" y="1071"/>
              <a:ext cx="146" cy="867"/>
            </a:xfrm>
            <a:custGeom>
              <a:avLst/>
              <a:gdLst/>
              <a:ahLst/>
              <a:cxnLst>
                <a:cxn ang="0">
                  <a:pos x="2" y="333"/>
                </a:cxn>
                <a:cxn ang="0">
                  <a:pos x="26" y="42"/>
                </a:cxn>
                <a:cxn ang="0">
                  <a:pos x="125" y="81"/>
                </a:cxn>
                <a:cxn ang="0">
                  <a:pos x="143" y="393"/>
                </a:cxn>
                <a:cxn ang="0">
                  <a:pos x="140" y="603"/>
                </a:cxn>
                <a:cxn ang="0">
                  <a:pos x="110" y="786"/>
                </a:cxn>
                <a:cxn ang="0">
                  <a:pos x="38" y="792"/>
                </a:cxn>
                <a:cxn ang="0">
                  <a:pos x="2" y="333"/>
                </a:cxn>
              </a:cxnLst>
              <a:rect l="0" t="0" r="r" b="b"/>
              <a:pathLst>
                <a:path w="146" h="867">
                  <a:moveTo>
                    <a:pt x="2" y="333"/>
                  </a:moveTo>
                  <a:cubicBezTo>
                    <a:pt x="0" y="208"/>
                    <a:pt x="6" y="84"/>
                    <a:pt x="26" y="42"/>
                  </a:cubicBezTo>
                  <a:cubicBezTo>
                    <a:pt x="46" y="0"/>
                    <a:pt x="106" y="23"/>
                    <a:pt x="125" y="81"/>
                  </a:cubicBezTo>
                  <a:cubicBezTo>
                    <a:pt x="144" y="139"/>
                    <a:pt x="140" y="306"/>
                    <a:pt x="143" y="393"/>
                  </a:cubicBezTo>
                  <a:cubicBezTo>
                    <a:pt x="146" y="480"/>
                    <a:pt x="145" y="538"/>
                    <a:pt x="140" y="603"/>
                  </a:cubicBezTo>
                  <a:cubicBezTo>
                    <a:pt x="135" y="668"/>
                    <a:pt x="127" y="755"/>
                    <a:pt x="110" y="786"/>
                  </a:cubicBezTo>
                  <a:cubicBezTo>
                    <a:pt x="93" y="817"/>
                    <a:pt x="56" y="867"/>
                    <a:pt x="38" y="792"/>
                  </a:cubicBezTo>
                  <a:cubicBezTo>
                    <a:pt x="20" y="717"/>
                    <a:pt x="4" y="458"/>
                    <a:pt x="2" y="333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1157" y="1798"/>
              <a:ext cx="316" cy="147"/>
              <a:chOff x="3600" y="219"/>
              <a:chExt cx="360" cy="175"/>
            </a:xfrm>
          </p:grpSpPr>
          <p:sp>
            <p:nvSpPr>
              <p:cNvPr id="507913" name="Oval 9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7914" name="Line 10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7915" name="Line 11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7916" name="Rectangle 12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 i="0">
                  <a:latin typeface="Times New Roman" pitchFamily="18" charset="0"/>
                </a:endParaRPr>
              </a:p>
            </p:txBody>
          </p:sp>
          <p:sp>
            <p:nvSpPr>
              <p:cNvPr id="507917" name="Oval 13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" name="Group 14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507919" name="Line 1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7920" name="Line 1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7921" name="Line 1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" name="Group 18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507923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7924" name="Line 2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7925" name="Line 2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aphicFrame>
          <p:nvGraphicFramePr>
            <p:cNvPr id="507926" name="Object 22"/>
            <p:cNvGraphicFramePr>
              <a:graphicFrameLocks noChangeAspect="1"/>
            </p:cNvGraphicFramePr>
            <p:nvPr/>
          </p:nvGraphicFramePr>
          <p:xfrm>
            <a:off x="303" y="975"/>
            <a:ext cx="266" cy="211"/>
          </p:xfrm>
          <a:graphic>
            <a:graphicData uri="http://schemas.openxmlformats.org/presentationml/2006/ole">
              <p:oleObj spid="_x0000_s4103" name="Clip" r:id="rId4" imgW="1305000" imgH="1085760" progId="MS_ClipArt_Gallery.2">
                <p:embed/>
              </p:oleObj>
            </a:graphicData>
          </a:graphic>
        </p:graphicFrame>
        <p:graphicFrame>
          <p:nvGraphicFramePr>
            <p:cNvPr id="507927" name="Object 23"/>
            <p:cNvGraphicFramePr>
              <a:graphicFrameLocks noChangeAspect="1"/>
            </p:cNvGraphicFramePr>
            <p:nvPr/>
          </p:nvGraphicFramePr>
          <p:xfrm>
            <a:off x="317" y="1659"/>
            <a:ext cx="266" cy="211"/>
          </p:xfrm>
          <a:graphic>
            <a:graphicData uri="http://schemas.openxmlformats.org/presentationml/2006/ole">
              <p:oleObj spid="_x0000_s4104" name="Clip" r:id="rId5" imgW="1305000" imgH="1085760" progId="MS_ClipArt_Gallery.2">
                <p:embed/>
              </p:oleObj>
            </a:graphicData>
          </a:graphic>
        </p:graphicFrame>
        <p:graphicFrame>
          <p:nvGraphicFramePr>
            <p:cNvPr id="507928" name="Object 24"/>
            <p:cNvGraphicFramePr>
              <a:graphicFrameLocks noChangeAspect="1"/>
            </p:cNvGraphicFramePr>
            <p:nvPr/>
          </p:nvGraphicFramePr>
          <p:xfrm>
            <a:off x="1268" y="819"/>
            <a:ext cx="266" cy="211"/>
          </p:xfrm>
          <a:graphic>
            <a:graphicData uri="http://schemas.openxmlformats.org/presentationml/2006/ole">
              <p:oleObj spid="_x0000_s4105" name="Clip" r:id="rId6" imgW="1305000" imgH="1085760" progId="MS_ClipArt_Gallery.2">
                <p:embed/>
              </p:oleObj>
            </a:graphicData>
          </a:graphic>
        </p:graphicFrame>
        <p:graphicFrame>
          <p:nvGraphicFramePr>
            <p:cNvPr id="507929" name="Object 25"/>
            <p:cNvGraphicFramePr>
              <a:graphicFrameLocks noChangeAspect="1"/>
            </p:cNvGraphicFramePr>
            <p:nvPr/>
          </p:nvGraphicFramePr>
          <p:xfrm>
            <a:off x="683" y="2121"/>
            <a:ext cx="266" cy="211"/>
          </p:xfrm>
          <a:graphic>
            <a:graphicData uri="http://schemas.openxmlformats.org/presentationml/2006/ole">
              <p:oleObj spid="_x0000_s4106" name="Clip" r:id="rId7" imgW="1305000" imgH="1085760" progId="MS_ClipArt_Gallery.2">
                <p:embed/>
              </p:oleObj>
            </a:graphicData>
          </a:graphic>
        </p:graphicFrame>
        <p:sp>
          <p:nvSpPr>
            <p:cNvPr id="507930" name="Freeform 26"/>
            <p:cNvSpPr>
              <a:spLocks/>
            </p:cNvSpPr>
            <p:nvPr/>
          </p:nvSpPr>
          <p:spPr bwMode="auto">
            <a:xfrm>
              <a:off x="561" y="1140"/>
              <a:ext cx="78" cy="672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51" y="0"/>
                </a:cxn>
                <a:cxn ang="0">
                  <a:pos x="51" y="672"/>
                </a:cxn>
                <a:cxn ang="0">
                  <a:pos x="15" y="672"/>
                </a:cxn>
              </a:cxnLst>
              <a:rect l="0" t="0" r="r" b="b"/>
              <a:pathLst>
                <a:path w="51" h="672">
                  <a:moveTo>
                    <a:pt x="0" y="3"/>
                  </a:moveTo>
                  <a:lnTo>
                    <a:pt x="51" y="0"/>
                  </a:lnTo>
                  <a:lnTo>
                    <a:pt x="51" y="672"/>
                  </a:lnTo>
                  <a:lnTo>
                    <a:pt x="15" y="672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7931" name="Line 27"/>
            <p:cNvSpPr>
              <a:spLocks noChangeShapeType="1"/>
            </p:cNvSpPr>
            <p:nvPr/>
          </p:nvSpPr>
          <p:spPr bwMode="auto">
            <a:xfrm>
              <a:off x="639" y="1389"/>
              <a:ext cx="6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7932" name="Oval 28"/>
            <p:cNvSpPr>
              <a:spLocks noChangeArrowheads="1"/>
            </p:cNvSpPr>
            <p:nvPr/>
          </p:nvSpPr>
          <p:spPr bwMode="auto">
            <a:xfrm>
              <a:off x="462" y="1308"/>
              <a:ext cx="47" cy="47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7933" name="Oval 29"/>
            <p:cNvSpPr>
              <a:spLocks noChangeArrowheads="1"/>
            </p:cNvSpPr>
            <p:nvPr/>
          </p:nvSpPr>
          <p:spPr bwMode="auto">
            <a:xfrm>
              <a:off x="462" y="1407"/>
              <a:ext cx="47" cy="47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7934" name="Oval 30"/>
            <p:cNvSpPr>
              <a:spLocks noChangeArrowheads="1"/>
            </p:cNvSpPr>
            <p:nvPr/>
          </p:nvSpPr>
          <p:spPr bwMode="auto">
            <a:xfrm>
              <a:off x="462" y="1494"/>
              <a:ext cx="47" cy="47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" name="Group 31"/>
            <p:cNvGrpSpPr>
              <a:grpSpLocks/>
            </p:cNvGrpSpPr>
            <p:nvPr/>
          </p:nvGrpSpPr>
          <p:grpSpPr bwMode="auto">
            <a:xfrm>
              <a:off x="699" y="1311"/>
              <a:ext cx="316" cy="147"/>
              <a:chOff x="3600" y="219"/>
              <a:chExt cx="360" cy="175"/>
            </a:xfrm>
          </p:grpSpPr>
          <p:sp>
            <p:nvSpPr>
              <p:cNvPr id="507936" name="Oval 32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7937" name="Line 33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7938" name="Line 34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7939" name="Rectangle 35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 i="0">
                  <a:latin typeface="Times New Roman" pitchFamily="18" charset="0"/>
                </a:endParaRPr>
              </a:p>
            </p:txBody>
          </p:sp>
          <p:sp>
            <p:nvSpPr>
              <p:cNvPr id="507940" name="Oval 36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7" name="Group 37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507942" name="Line 3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7943" name="Line 3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7944" name="Line 4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" name="Group 41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507946" name="Line 4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7947" name="Line 4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7948" name="Line 4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507949" name="Freeform 45"/>
            <p:cNvSpPr>
              <a:spLocks/>
            </p:cNvSpPr>
            <p:nvPr/>
          </p:nvSpPr>
          <p:spPr bwMode="auto">
            <a:xfrm>
              <a:off x="1078" y="951"/>
              <a:ext cx="239" cy="918"/>
            </a:xfrm>
            <a:custGeom>
              <a:avLst/>
              <a:gdLst/>
              <a:ahLst/>
              <a:cxnLst>
                <a:cxn ang="0">
                  <a:pos x="239" y="3"/>
                </a:cxn>
                <a:cxn ang="0">
                  <a:pos x="0" y="0"/>
                </a:cxn>
                <a:cxn ang="0">
                  <a:pos x="0" y="918"/>
                </a:cxn>
                <a:cxn ang="0">
                  <a:pos x="78" y="918"/>
                </a:cxn>
              </a:cxnLst>
              <a:rect l="0" t="0" r="r" b="b"/>
              <a:pathLst>
                <a:path w="239" h="918">
                  <a:moveTo>
                    <a:pt x="239" y="3"/>
                  </a:moveTo>
                  <a:lnTo>
                    <a:pt x="0" y="0"/>
                  </a:lnTo>
                  <a:lnTo>
                    <a:pt x="0" y="918"/>
                  </a:lnTo>
                  <a:lnTo>
                    <a:pt x="78" y="918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7950" name="Line 46"/>
            <p:cNvSpPr>
              <a:spLocks noChangeShapeType="1"/>
            </p:cNvSpPr>
            <p:nvPr/>
          </p:nvSpPr>
          <p:spPr bwMode="auto">
            <a:xfrm flipH="1">
              <a:off x="1005" y="1389"/>
              <a:ext cx="6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507951" name="Object 47"/>
            <p:cNvGraphicFramePr>
              <a:graphicFrameLocks noChangeAspect="1"/>
            </p:cNvGraphicFramePr>
            <p:nvPr/>
          </p:nvGraphicFramePr>
          <p:xfrm>
            <a:off x="1286" y="2104"/>
            <a:ext cx="266" cy="211"/>
          </p:xfrm>
          <a:graphic>
            <a:graphicData uri="http://schemas.openxmlformats.org/presentationml/2006/ole">
              <p:oleObj spid="_x0000_s4107" name="Clip" r:id="rId8" imgW="1305000" imgH="1085760" progId="MS_ClipArt_Gallery.2">
                <p:embed/>
              </p:oleObj>
            </a:graphicData>
          </a:graphic>
        </p:graphicFrame>
        <p:sp>
          <p:nvSpPr>
            <p:cNvPr id="507952" name="Freeform 48"/>
            <p:cNvSpPr>
              <a:spLocks/>
            </p:cNvSpPr>
            <p:nvPr/>
          </p:nvSpPr>
          <p:spPr bwMode="auto">
            <a:xfrm rot="-5389902">
              <a:off x="1095" y="1752"/>
              <a:ext cx="78" cy="672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51" y="0"/>
                </a:cxn>
                <a:cxn ang="0">
                  <a:pos x="51" y="672"/>
                </a:cxn>
                <a:cxn ang="0">
                  <a:pos x="15" y="672"/>
                </a:cxn>
              </a:cxnLst>
              <a:rect l="0" t="0" r="r" b="b"/>
              <a:pathLst>
                <a:path w="51" h="672">
                  <a:moveTo>
                    <a:pt x="0" y="3"/>
                  </a:moveTo>
                  <a:lnTo>
                    <a:pt x="51" y="0"/>
                  </a:lnTo>
                  <a:lnTo>
                    <a:pt x="51" y="672"/>
                  </a:lnTo>
                  <a:lnTo>
                    <a:pt x="15" y="672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7953" name="Line 49"/>
            <p:cNvSpPr>
              <a:spLocks noChangeShapeType="1"/>
            </p:cNvSpPr>
            <p:nvPr/>
          </p:nvSpPr>
          <p:spPr bwMode="auto">
            <a:xfrm rot="5292605">
              <a:off x="1209" y="1995"/>
              <a:ext cx="100" cy="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07954" name="Rectangle 50"/>
          <p:cNvSpPr>
            <a:spLocks noChangeArrowheads="1"/>
          </p:cNvSpPr>
          <p:nvPr/>
        </p:nvSpPr>
        <p:spPr bwMode="auto">
          <a:xfrm>
            <a:off x="4587875" y="673100"/>
            <a:ext cx="3722688" cy="358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2400" i="0">
                <a:solidFill>
                  <a:srgbClr val="FF0000"/>
                </a:solidFill>
              </a:rPr>
              <a:t>IP over ATM</a:t>
            </a:r>
            <a:r>
              <a:rPr lang="en-US" sz="2400" i="0"/>
              <a:t> 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400" i="0"/>
              <a:t>replace “network” (e.g., LAN segment) with ATM network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400" i="0"/>
              <a:t>ATM addresses, IP addresses</a:t>
            </a:r>
          </a:p>
        </p:txBody>
      </p:sp>
      <p:sp>
        <p:nvSpPr>
          <p:cNvPr id="507955" name="Freeform 51"/>
          <p:cNvSpPr>
            <a:spLocks/>
          </p:cNvSpPr>
          <p:nvPr/>
        </p:nvSpPr>
        <p:spPr bwMode="auto">
          <a:xfrm>
            <a:off x="5778500" y="5537200"/>
            <a:ext cx="1624013" cy="403225"/>
          </a:xfrm>
          <a:custGeom>
            <a:avLst/>
            <a:gdLst/>
            <a:ahLst/>
            <a:cxnLst>
              <a:cxn ang="0">
                <a:pos x="333" y="184"/>
              </a:cxn>
              <a:cxn ang="0">
                <a:pos x="42" y="164"/>
              </a:cxn>
              <a:cxn ang="0">
                <a:pos x="80" y="64"/>
              </a:cxn>
              <a:cxn ang="0">
                <a:pos x="281" y="76"/>
              </a:cxn>
              <a:cxn ang="0">
                <a:pos x="466" y="74"/>
              </a:cxn>
              <a:cxn ang="0">
                <a:pos x="493" y="8"/>
              </a:cxn>
              <a:cxn ang="0">
                <a:pos x="568" y="23"/>
              </a:cxn>
              <a:cxn ang="0">
                <a:pos x="559" y="74"/>
              </a:cxn>
              <a:cxn ang="0">
                <a:pos x="751" y="86"/>
              </a:cxn>
              <a:cxn ang="0">
                <a:pos x="754" y="170"/>
              </a:cxn>
              <a:cxn ang="0">
                <a:pos x="333" y="184"/>
              </a:cxn>
            </a:cxnLst>
            <a:rect l="0" t="0" r="r" b="b"/>
            <a:pathLst>
              <a:path w="824" h="187">
                <a:moveTo>
                  <a:pt x="333" y="184"/>
                </a:moveTo>
                <a:cubicBezTo>
                  <a:pt x="189" y="187"/>
                  <a:pt x="84" y="183"/>
                  <a:pt x="42" y="164"/>
                </a:cubicBezTo>
                <a:cubicBezTo>
                  <a:pt x="0" y="144"/>
                  <a:pt x="40" y="79"/>
                  <a:pt x="80" y="64"/>
                </a:cubicBezTo>
                <a:cubicBezTo>
                  <a:pt x="119" y="50"/>
                  <a:pt x="217" y="74"/>
                  <a:pt x="281" y="76"/>
                </a:cubicBezTo>
                <a:cubicBezTo>
                  <a:pt x="345" y="78"/>
                  <a:pt x="431" y="85"/>
                  <a:pt x="466" y="74"/>
                </a:cubicBezTo>
                <a:cubicBezTo>
                  <a:pt x="501" y="63"/>
                  <a:pt x="476" y="16"/>
                  <a:pt x="493" y="8"/>
                </a:cubicBezTo>
                <a:cubicBezTo>
                  <a:pt x="510" y="0"/>
                  <a:pt x="557" y="12"/>
                  <a:pt x="568" y="23"/>
                </a:cubicBezTo>
                <a:cubicBezTo>
                  <a:pt x="579" y="34"/>
                  <a:pt x="529" y="63"/>
                  <a:pt x="559" y="74"/>
                </a:cubicBezTo>
                <a:cubicBezTo>
                  <a:pt x="589" y="85"/>
                  <a:pt x="719" y="70"/>
                  <a:pt x="751" y="86"/>
                </a:cubicBezTo>
                <a:cubicBezTo>
                  <a:pt x="783" y="102"/>
                  <a:pt x="824" y="154"/>
                  <a:pt x="754" y="170"/>
                </a:cubicBezTo>
                <a:cubicBezTo>
                  <a:pt x="684" y="186"/>
                  <a:pt x="421" y="181"/>
                  <a:pt x="333" y="184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7956" name="Freeform 52"/>
          <p:cNvSpPr>
            <a:spLocks/>
          </p:cNvSpPr>
          <p:nvPr/>
        </p:nvSpPr>
        <p:spPr bwMode="auto">
          <a:xfrm>
            <a:off x="6253163" y="3505200"/>
            <a:ext cx="1500187" cy="1806575"/>
          </a:xfrm>
          <a:custGeom>
            <a:avLst/>
            <a:gdLst/>
            <a:ahLst/>
            <a:cxnLst>
              <a:cxn ang="0">
                <a:pos x="18" y="525"/>
              </a:cxn>
              <a:cxn ang="0">
                <a:pos x="192" y="429"/>
              </a:cxn>
              <a:cxn ang="0">
                <a:pos x="357" y="174"/>
              </a:cxn>
              <a:cxn ang="0">
                <a:pos x="498" y="39"/>
              </a:cxn>
              <a:cxn ang="0">
                <a:pos x="600" y="27"/>
              </a:cxn>
              <a:cxn ang="0">
                <a:pos x="567" y="201"/>
              </a:cxn>
              <a:cxn ang="0">
                <a:pos x="876" y="144"/>
              </a:cxn>
              <a:cxn ang="0">
                <a:pos x="930" y="495"/>
              </a:cxn>
              <a:cxn ang="0">
                <a:pos x="903" y="921"/>
              </a:cxn>
              <a:cxn ang="0">
                <a:pos x="678" y="1041"/>
              </a:cxn>
              <a:cxn ang="0">
                <a:pos x="594" y="1128"/>
              </a:cxn>
              <a:cxn ang="0">
                <a:pos x="513" y="1101"/>
              </a:cxn>
              <a:cxn ang="0">
                <a:pos x="537" y="1041"/>
              </a:cxn>
              <a:cxn ang="0">
                <a:pos x="462" y="1014"/>
              </a:cxn>
              <a:cxn ang="0">
                <a:pos x="360" y="897"/>
              </a:cxn>
              <a:cxn ang="0">
                <a:pos x="321" y="729"/>
              </a:cxn>
              <a:cxn ang="0">
                <a:pos x="237" y="612"/>
              </a:cxn>
              <a:cxn ang="0">
                <a:pos x="36" y="600"/>
              </a:cxn>
              <a:cxn ang="0">
                <a:pos x="18" y="525"/>
              </a:cxn>
            </a:cxnLst>
            <a:rect l="0" t="0" r="r" b="b"/>
            <a:pathLst>
              <a:path w="945" h="1138">
                <a:moveTo>
                  <a:pt x="18" y="525"/>
                </a:moveTo>
                <a:cubicBezTo>
                  <a:pt x="44" y="497"/>
                  <a:pt x="135" y="488"/>
                  <a:pt x="192" y="429"/>
                </a:cubicBezTo>
                <a:cubicBezTo>
                  <a:pt x="249" y="370"/>
                  <a:pt x="306" y="239"/>
                  <a:pt x="357" y="174"/>
                </a:cubicBezTo>
                <a:cubicBezTo>
                  <a:pt x="408" y="109"/>
                  <a:pt x="457" y="64"/>
                  <a:pt x="498" y="39"/>
                </a:cubicBezTo>
                <a:cubicBezTo>
                  <a:pt x="539" y="14"/>
                  <a:pt x="589" y="0"/>
                  <a:pt x="600" y="27"/>
                </a:cubicBezTo>
                <a:cubicBezTo>
                  <a:pt x="611" y="54"/>
                  <a:pt x="521" y="182"/>
                  <a:pt x="567" y="201"/>
                </a:cubicBezTo>
                <a:cubicBezTo>
                  <a:pt x="613" y="220"/>
                  <a:pt x="815" y="95"/>
                  <a:pt x="876" y="144"/>
                </a:cubicBezTo>
                <a:cubicBezTo>
                  <a:pt x="937" y="193"/>
                  <a:pt x="926" y="366"/>
                  <a:pt x="930" y="495"/>
                </a:cubicBezTo>
                <a:cubicBezTo>
                  <a:pt x="934" y="624"/>
                  <a:pt x="945" y="830"/>
                  <a:pt x="903" y="921"/>
                </a:cubicBezTo>
                <a:cubicBezTo>
                  <a:pt x="861" y="1012"/>
                  <a:pt x="729" y="1007"/>
                  <a:pt x="678" y="1041"/>
                </a:cubicBezTo>
                <a:cubicBezTo>
                  <a:pt x="627" y="1075"/>
                  <a:pt x="621" y="1118"/>
                  <a:pt x="594" y="1128"/>
                </a:cubicBezTo>
                <a:cubicBezTo>
                  <a:pt x="567" y="1138"/>
                  <a:pt x="522" y="1115"/>
                  <a:pt x="513" y="1101"/>
                </a:cubicBezTo>
                <a:cubicBezTo>
                  <a:pt x="504" y="1087"/>
                  <a:pt x="545" y="1055"/>
                  <a:pt x="537" y="1041"/>
                </a:cubicBezTo>
                <a:cubicBezTo>
                  <a:pt x="529" y="1027"/>
                  <a:pt x="491" y="1038"/>
                  <a:pt x="462" y="1014"/>
                </a:cubicBezTo>
                <a:cubicBezTo>
                  <a:pt x="433" y="990"/>
                  <a:pt x="383" y="944"/>
                  <a:pt x="360" y="897"/>
                </a:cubicBezTo>
                <a:cubicBezTo>
                  <a:pt x="337" y="850"/>
                  <a:pt x="341" y="776"/>
                  <a:pt x="321" y="729"/>
                </a:cubicBezTo>
                <a:cubicBezTo>
                  <a:pt x="301" y="682"/>
                  <a:pt x="284" y="633"/>
                  <a:pt x="237" y="612"/>
                </a:cubicBezTo>
                <a:cubicBezTo>
                  <a:pt x="190" y="591"/>
                  <a:pt x="72" y="614"/>
                  <a:pt x="36" y="600"/>
                </a:cubicBezTo>
                <a:cubicBezTo>
                  <a:pt x="0" y="586"/>
                  <a:pt x="3" y="549"/>
                  <a:pt x="18" y="525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7957" name="Freeform 53"/>
          <p:cNvSpPr>
            <a:spLocks/>
          </p:cNvSpPr>
          <p:nvPr/>
        </p:nvSpPr>
        <p:spPr bwMode="auto">
          <a:xfrm>
            <a:off x="5434013" y="3679825"/>
            <a:ext cx="287337" cy="1868488"/>
          </a:xfrm>
          <a:custGeom>
            <a:avLst/>
            <a:gdLst/>
            <a:ahLst/>
            <a:cxnLst>
              <a:cxn ang="0">
                <a:pos x="2" y="333"/>
              </a:cxn>
              <a:cxn ang="0">
                <a:pos x="26" y="42"/>
              </a:cxn>
              <a:cxn ang="0">
                <a:pos x="125" y="81"/>
              </a:cxn>
              <a:cxn ang="0">
                <a:pos x="143" y="393"/>
              </a:cxn>
              <a:cxn ang="0">
                <a:pos x="140" y="603"/>
              </a:cxn>
              <a:cxn ang="0">
                <a:pos x="110" y="786"/>
              </a:cxn>
              <a:cxn ang="0">
                <a:pos x="38" y="792"/>
              </a:cxn>
              <a:cxn ang="0">
                <a:pos x="2" y="333"/>
              </a:cxn>
            </a:cxnLst>
            <a:rect l="0" t="0" r="r" b="b"/>
            <a:pathLst>
              <a:path w="146" h="867">
                <a:moveTo>
                  <a:pt x="2" y="333"/>
                </a:moveTo>
                <a:cubicBezTo>
                  <a:pt x="0" y="208"/>
                  <a:pt x="6" y="84"/>
                  <a:pt x="26" y="42"/>
                </a:cubicBezTo>
                <a:cubicBezTo>
                  <a:pt x="46" y="0"/>
                  <a:pt x="106" y="23"/>
                  <a:pt x="125" y="81"/>
                </a:cubicBezTo>
                <a:cubicBezTo>
                  <a:pt x="144" y="139"/>
                  <a:pt x="140" y="306"/>
                  <a:pt x="143" y="393"/>
                </a:cubicBezTo>
                <a:cubicBezTo>
                  <a:pt x="146" y="480"/>
                  <a:pt x="145" y="538"/>
                  <a:pt x="140" y="603"/>
                </a:cubicBezTo>
                <a:cubicBezTo>
                  <a:pt x="135" y="668"/>
                  <a:pt x="127" y="755"/>
                  <a:pt x="110" y="786"/>
                </a:cubicBezTo>
                <a:cubicBezTo>
                  <a:pt x="93" y="817"/>
                  <a:pt x="56" y="867"/>
                  <a:pt x="38" y="792"/>
                </a:cubicBezTo>
                <a:cubicBezTo>
                  <a:pt x="20" y="717"/>
                  <a:pt x="4" y="458"/>
                  <a:pt x="2" y="333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" name="Group 54"/>
          <p:cNvGrpSpPr>
            <a:grpSpLocks/>
          </p:cNvGrpSpPr>
          <p:nvPr/>
        </p:nvGrpSpPr>
        <p:grpSpPr bwMode="auto">
          <a:xfrm>
            <a:off x="6605588" y="5246688"/>
            <a:ext cx="623887" cy="317500"/>
            <a:chOff x="3600" y="219"/>
            <a:chExt cx="360" cy="175"/>
          </a:xfrm>
        </p:grpSpPr>
        <p:sp>
          <p:nvSpPr>
            <p:cNvPr id="507959" name="Oval 55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7960" name="Line 56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7961" name="Line 57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7962" name="Rectangle 58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 i="0">
                <a:latin typeface="Times New Roman" pitchFamily="18" charset="0"/>
              </a:endParaRPr>
            </a:p>
          </p:txBody>
        </p:sp>
        <p:sp>
          <p:nvSpPr>
            <p:cNvPr id="507963" name="Oval 59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" name="Group 60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507965" name="Line 6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7966" name="Line 6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7967" name="Line 6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" name="Group 64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507969" name="Line 6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7970" name="Line 6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7971" name="Line 6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507972" name="Object 68"/>
          <p:cNvGraphicFramePr>
            <a:graphicFrameLocks noChangeAspect="1"/>
          </p:cNvGraphicFramePr>
          <p:nvPr/>
        </p:nvGraphicFramePr>
        <p:xfrm>
          <a:off x="4922838" y="3473450"/>
          <a:ext cx="523875" cy="454025"/>
        </p:xfrm>
        <a:graphic>
          <a:graphicData uri="http://schemas.openxmlformats.org/presentationml/2006/ole">
            <p:oleObj spid="_x0000_s4098" name="Clip" r:id="rId9" imgW="1305000" imgH="1085760" progId="MS_ClipArt_Gallery.2">
              <p:embed/>
            </p:oleObj>
          </a:graphicData>
        </a:graphic>
      </p:graphicFrame>
      <p:graphicFrame>
        <p:nvGraphicFramePr>
          <p:cNvPr id="507973" name="Object 69"/>
          <p:cNvGraphicFramePr>
            <a:graphicFrameLocks noChangeAspect="1"/>
          </p:cNvGraphicFramePr>
          <p:nvPr/>
        </p:nvGraphicFramePr>
        <p:xfrm>
          <a:off x="4949825" y="4946650"/>
          <a:ext cx="525463" cy="455613"/>
        </p:xfrm>
        <a:graphic>
          <a:graphicData uri="http://schemas.openxmlformats.org/presentationml/2006/ole">
            <p:oleObj spid="_x0000_s4099" name="Clip" r:id="rId10" imgW="1305000" imgH="1085760" progId="MS_ClipArt_Gallery.2">
              <p:embed/>
            </p:oleObj>
          </a:graphicData>
        </a:graphic>
      </p:graphicFrame>
      <p:graphicFrame>
        <p:nvGraphicFramePr>
          <p:cNvPr id="507974" name="Object 70"/>
          <p:cNvGraphicFramePr>
            <a:graphicFrameLocks noChangeAspect="1"/>
          </p:cNvGraphicFramePr>
          <p:nvPr/>
        </p:nvGraphicFramePr>
        <p:xfrm>
          <a:off x="6824663" y="3136900"/>
          <a:ext cx="523875" cy="454025"/>
        </p:xfrm>
        <a:graphic>
          <a:graphicData uri="http://schemas.openxmlformats.org/presentationml/2006/ole">
            <p:oleObj spid="_x0000_s4100" name="Clip" r:id="rId11" imgW="1305000" imgH="1085760" progId="MS_ClipArt_Gallery.2">
              <p:embed/>
            </p:oleObj>
          </a:graphicData>
        </a:graphic>
      </p:graphicFrame>
      <p:graphicFrame>
        <p:nvGraphicFramePr>
          <p:cNvPr id="507975" name="Object 71"/>
          <p:cNvGraphicFramePr>
            <a:graphicFrameLocks noChangeAspect="1"/>
          </p:cNvGraphicFramePr>
          <p:nvPr/>
        </p:nvGraphicFramePr>
        <p:xfrm>
          <a:off x="5672138" y="5943600"/>
          <a:ext cx="523875" cy="454025"/>
        </p:xfrm>
        <a:graphic>
          <a:graphicData uri="http://schemas.openxmlformats.org/presentationml/2006/ole">
            <p:oleObj spid="_x0000_s4101" name="Clip" r:id="rId12" imgW="1305000" imgH="1085760" progId="MS_ClipArt_Gallery.2">
              <p:embed/>
            </p:oleObj>
          </a:graphicData>
        </a:graphic>
      </p:graphicFrame>
      <p:sp>
        <p:nvSpPr>
          <p:cNvPr id="507976" name="Freeform 72"/>
          <p:cNvSpPr>
            <a:spLocks/>
          </p:cNvSpPr>
          <p:nvPr/>
        </p:nvSpPr>
        <p:spPr bwMode="auto">
          <a:xfrm>
            <a:off x="5430838" y="3829050"/>
            <a:ext cx="153987" cy="1447800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51" y="0"/>
              </a:cxn>
              <a:cxn ang="0">
                <a:pos x="51" y="672"/>
              </a:cxn>
              <a:cxn ang="0">
                <a:pos x="15" y="672"/>
              </a:cxn>
            </a:cxnLst>
            <a:rect l="0" t="0" r="r" b="b"/>
            <a:pathLst>
              <a:path w="51" h="672">
                <a:moveTo>
                  <a:pt x="0" y="3"/>
                </a:moveTo>
                <a:lnTo>
                  <a:pt x="51" y="0"/>
                </a:lnTo>
                <a:lnTo>
                  <a:pt x="51" y="672"/>
                </a:lnTo>
                <a:lnTo>
                  <a:pt x="15" y="672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7977" name="Line 73"/>
          <p:cNvSpPr>
            <a:spLocks noChangeShapeType="1"/>
          </p:cNvSpPr>
          <p:nvPr/>
        </p:nvSpPr>
        <p:spPr bwMode="auto">
          <a:xfrm>
            <a:off x="5584825" y="4365625"/>
            <a:ext cx="1301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7978" name="Oval 74"/>
          <p:cNvSpPr>
            <a:spLocks noChangeArrowheads="1"/>
          </p:cNvSpPr>
          <p:nvPr/>
        </p:nvSpPr>
        <p:spPr bwMode="auto">
          <a:xfrm>
            <a:off x="5235575" y="4191000"/>
            <a:ext cx="93663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7979" name="Oval 75"/>
          <p:cNvSpPr>
            <a:spLocks noChangeArrowheads="1"/>
          </p:cNvSpPr>
          <p:nvPr/>
        </p:nvSpPr>
        <p:spPr bwMode="auto">
          <a:xfrm>
            <a:off x="5235575" y="4403725"/>
            <a:ext cx="93663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7980" name="Oval 76"/>
          <p:cNvSpPr>
            <a:spLocks noChangeArrowheads="1"/>
          </p:cNvSpPr>
          <p:nvPr/>
        </p:nvSpPr>
        <p:spPr bwMode="auto">
          <a:xfrm>
            <a:off x="5235575" y="4591050"/>
            <a:ext cx="93663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" name="Group 77"/>
          <p:cNvGrpSpPr>
            <a:grpSpLocks/>
          </p:cNvGrpSpPr>
          <p:nvPr/>
        </p:nvGrpSpPr>
        <p:grpSpPr bwMode="auto">
          <a:xfrm>
            <a:off x="5703888" y="4197350"/>
            <a:ext cx="622300" cy="315913"/>
            <a:chOff x="3600" y="219"/>
            <a:chExt cx="360" cy="175"/>
          </a:xfrm>
        </p:grpSpPr>
        <p:sp>
          <p:nvSpPr>
            <p:cNvPr id="507982" name="Oval 78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7983" name="Line 79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7984" name="Line 80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7985" name="Rectangle 81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 i="0">
                <a:latin typeface="Times New Roman" pitchFamily="18" charset="0"/>
              </a:endParaRPr>
            </a:p>
          </p:txBody>
        </p:sp>
        <p:sp>
          <p:nvSpPr>
            <p:cNvPr id="507986" name="Oval 82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" name="Group 83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507988" name="Line 8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7989" name="Line 8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7990" name="Line 8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4" name="Group 87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507992" name="Line 8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7993" name="Line 89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7994" name="Line 90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507995" name="Freeform 91"/>
          <p:cNvSpPr>
            <a:spLocks/>
          </p:cNvSpPr>
          <p:nvPr/>
        </p:nvSpPr>
        <p:spPr bwMode="auto">
          <a:xfrm>
            <a:off x="6310313" y="4205288"/>
            <a:ext cx="433387" cy="185737"/>
          </a:xfrm>
          <a:custGeom>
            <a:avLst/>
            <a:gdLst/>
            <a:ahLst/>
            <a:cxnLst>
              <a:cxn ang="0">
                <a:pos x="273" y="0"/>
              </a:cxn>
              <a:cxn ang="0">
                <a:pos x="0" y="117"/>
              </a:cxn>
            </a:cxnLst>
            <a:rect l="0" t="0" r="r" b="b"/>
            <a:pathLst>
              <a:path w="273" h="117">
                <a:moveTo>
                  <a:pt x="273" y="0"/>
                </a:moveTo>
                <a:lnTo>
                  <a:pt x="0" y="117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07996" name="Object 92"/>
          <p:cNvGraphicFramePr>
            <a:graphicFrameLocks noChangeAspect="1"/>
          </p:cNvGraphicFramePr>
          <p:nvPr/>
        </p:nvGraphicFramePr>
        <p:xfrm>
          <a:off x="6861175" y="5905500"/>
          <a:ext cx="523875" cy="455613"/>
        </p:xfrm>
        <a:graphic>
          <a:graphicData uri="http://schemas.openxmlformats.org/presentationml/2006/ole">
            <p:oleObj spid="_x0000_s4102" name="Clip" r:id="rId13" imgW="1305000" imgH="1085760" progId="MS_ClipArt_Gallery.2">
              <p:embed/>
            </p:oleObj>
          </a:graphicData>
        </a:graphic>
      </p:graphicFrame>
      <p:sp>
        <p:nvSpPr>
          <p:cNvPr id="507997" name="Freeform 93"/>
          <p:cNvSpPr>
            <a:spLocks/>
          </p:cNvSpPr>
          <p:nvPr/>
        </p:nvSpPr>
        <p:spPr bwMode="auto">
          <a:xfrm rot="-5389902">
            <a:off x="6477000" y="5210175"/>
            <a:ext cx="168275" cy="1323975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51" y="0"/>
              </a:cxn>
              <a:cxn ang="0">
                <a:pos x="51" y="672"/>
              </a:cxn>
              <a:cxn ang="0">
                <a:pos x="15" y="672"/>
              </a:cxn>
            </a:cxnLst>
            <a:rect l="0" t="0" r="r" b="b"/>
            <a:pathLst>
              <a:path w="51" h="672">
                <a:moveTo>
                  <a:pt x="0" y="3"/>
                </a:moveTo>
                <a:lnTo>
                  <a:pt x="51" y="0"/>
                </a:lnTo>
                <a:lnTo>
                  <a:pt x="51" y="672"/>
                </a:lnTo>
                <a:lnTo>
                  <a:pt x="15" y="672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7998" name="Line 94"/>
          <p:cNvSpPr>
            <a:spLocks noChangeShapeType="1"/>
          </p:cNvSpPr>
          <p:nvPr/>
        </p:nvSpPr>
        <p:spPr bwMode="auto">
          <a:xfrm rot="5292605">
            <a:off x="6700044" y="5671344"/>
            <a:ext cx="215900" cy="79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5" name="Group 95"/>
          <p:cNvGrpSpPr>
            <a:grpSpLocks/>
          </p:cNvGrpSpPr>
          <p:nvPr/>
        </p:nvGrpSpPr>
        <p:grpSpPr bwMode="auto">
          <a:xfrm>
            <a:off x="6738938" y="3830638"/>
            <a:ext cx="554037" cy="468312"/>
            <a:chOff x="4238" y="2709"/>
            <a:chExt cx="349" cy="295"/>
          </a:xfrm>
        </p:grpSpPr>
        <p:sp>
          <p:nvSpPr>
            <p:cNvPr id="508000" name="Rectangle 96"/>
            <p:cNvSpPr>
              <a:spLocks noChangeArrowheads="1"/>
            </p:cNvSpPr>
            <p:nvPr/>
          </p:nvSpPr>
          <p:spPr bwMode="auto">
            <a:xfrm>
              <a:off x="4314" y="2712"/>
              <a:ext cx="273" cy="252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8001" name="Rectangle 97"/>
            <p:cNvSpPr>
              <a:spLocks noChangeArrowheads="1"/>
            </p:cNvSpPr>
            <p:nvPr/>
          </p:nvSpPr>
          <p:spPr bwMode="auto">
            <a:xfrm>
              <a:off x="4239" y="2754"/>
              <a:ext cx="269" cy="25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6" name="Group 98"/>
            <p:cNvGrpSpPr>
              <a:grpSpLocks/>
            </p:cNvGrpSpPr>
            <p:nvPr/>
          </p:nvGrpSpPr>
          <p:grpSpPr bwMode="auto">
            <a:xfrm flipV="1">
              <a:off x="4281" y="2836"/>
              <a:ext cx="192" cy="75"/>
              <a:chOff x="2848" y="848"/>
              <a:chExt cx="140" cy="98"/>
            </a:xfrm>
          </p:grpSpPr>
          <p:sp>
            <p:nvSpPr>
              <p:cNvPr id="508003" name="Line 9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8004" name="Line 10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8005" name="Line 10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7" name="Group 102"/>
            <p:cNvGrpSpPr>
              <a:grpSpLocks/>
            </p:cNvGrpSpPr>
            <p:nvPr/>
          </p:nvGrpSpPr>
          <p:grpSpPr bwMode="auto">
            <a:xfrm>
              <a:off x="4278" y="2831"/>
              <a:ext cx="192" cy="75"/>
              <a:chOff x="2848" y="848"/>
              <a:chExt cx="140" cy="98"/>
            </a:xfrm>
          </p:grpSpPr>
          <p:sp>
            <p:nvSpPr>
              <p:cNvPr id="508007" name="Line 10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8008" name="Line 10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8009" name="Line 10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08010" name="Freeform 106"/>
            <p:cNvSpPr>
              <a:spLocks/>
            </p:cNvSpPr>
            <p:nvPr/>
          </p:nvSpPr>
          <p:spPr bwMode="auto">
            <a:xfrm>
              <a:off x="4238" y="2709"/>
              <a:ext cx="348" cy="44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76" y="0"/>
                </a:cxn>
                <a:cxn ang="0">
                  <a:pos x="348" y="0"/>
                </a:cxn>
                <a:cxn ang="0">
                  <a:pos x="276" y="44"/>
                </a:cxn>
                <a:cxn ang="0">
                  <a:pos x="0" y="44"/>
                </a:cxn>
              </a:cxnLst>
              <a:rect l="0" t="0" r="r" b="b"/>
              <a:pathLst>
                <a:path w="348" h="44">
                  <a:moveTo>
                    <a:pt x="0" y="44"/>
                  </a:moveTo>
                  <a:lnTo>
                    <a:pt x="76" y="0"/>
                  </a:lnTo>
                  <a:lnTo>
                    <a:pt x="348" y="0"/>
                  </a:lnTo>
                  <a:lnTo>
                    <a:pt x="276" y="44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CCFFFF"/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8011" name="Freeform 107"/>
            <p:cNvSpPr>
              <a:spLocks/>
            </p:cNvSpPr>
            <p:nvPr/>
          </p:nvSpPr>
          <p:spPr bwMode="auto">
            <a:xfrm>
              <a:off x="4505" y="2709"/>
              <a:ext cx="82" cy="294"/>
            </a:xfrm>
            <a:custGeom>
              <a:avLst/>
              <a:gdLst/>
              <a:ahLst/>
              <a:cxnLst>
                <a:cxn ang="0">
                  <a:pos x="0" y="47"/>
                </a:cxn>
                <a:cxn ang="0">
                  <a:pos x="82" y="0"/>
                </a:cxn>
                <a:cxn ang="0">
                  <a:pos x="82" y="254"/>
                </a:cxn>
                <a:cxn ang="0">
                  <a:pos x="0" y="294"/>
                </a:cxn>
                <a:cxn ang="0">
                  <a:pos x="0" y="47"/>
                </a:cxn>
              </a:cxnLst>
              <a:rect l="0" t="0" r="r" b="b"/>
              <a:pathLst>
                <a:path w="82" h="294">
                  <a:moveTo>
                    <a:pt x="0" y="47"/>
                  </a:moveTo>
                  <a:lnTo>
                    <a:pt x="82" y="0"/>
                  </a:lnTo>
                  <a:lnTo>
                    <a:pt x="82" y="254"/>
                  </a:lnTo>
                  <a:lnTo>
                    <a:pt x="0" y="294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CCFFFF"/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" name="Group 108"/>
          <p:cNvGrpSpPr>
            <a:grpSpLocks/>
          </p:cNvGrpSpPr>
          <p:nvPr/>
        </p:nvGrpSpPr>
        <p:grpSpPr bwMode="auto">
          <a:xfrm>
            <a:off x="7016750" y="4643438"/>
            <a:ext cx="554038" cy="468312"/>
            <a:chOff x="4238" y="2709"/>
            <a:chExt cx="349" cy="295"/>
          </a:xfrm>
        </p:grpSpPr>
        <p:sp>
          <p:nvSpPr>
            <p:cNvPr id="508013" name="Rectangle 109"/>
            <p:cNvSpPr>
              <a:spLocks noChangeArrowheads="1"/>
            </p:cNvSpPr>
            <p:nvPr/>
          </p:nvSpPr>
          <p:spPr bwMode="auto">
            <a:xfrm>
              <a:off x="4314" y="2712"/>
              <a:ext cx="273" cy="252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8014" name="Rectangle 110"/>
            <p:cNvSpPr>
              <a:spLocks noChangeArrowheads="1"/>
            </p:cNvSpPr>
            <p:nvPr/>
          </p:nvSpPr>
          <p:spPr bwMode="auto">
            <a:xfrm>
              <a:off x="4239" y="2754"/>
              <a:ext cx="269" cy="25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9" name="Group 111"/>
            <p:cNvGrpSpPr>
              <a:grpSpLocks/>
            </p:cNvGrpSpPr>
            <p:nvPr/>
          </p:nvGrpSpPr>
          <p:grpSpPr bwMode="auto">
            <a:xfrm flipV="1">
              <a:off x="4281" y="2836"/>
              <a:ext cx="192" cy="75"/>
              <a:chOff x="2848" y="848"/>
              <a:chExt cx="140" cy="98"/>
            </a:xfrm>
          </p:grpSpPr>
          <p:sp>
            <p:nvSpPr>
              <p:cNvPr id="508016" name="Line 11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8017" name="Line 11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8018" name="Line 11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" name="Group 115"/>
            <p:cNvGrpSpPr>
              <a:grpSpLocks/>
            </p:cNvGrpSpPr>
            <p:nvPr/>
          </p:nvGrpSpPr>
          <p:grpSpPr bwMode="auto">
            <a:xfrm>
              <a:off x="4278" y="2831"/>
              <a:ext cx="192" cy="75"/>
              <a:chOff x="2848" y="848"/>
              <a:chExt cx="140" cy="98"/>
            </a:xfrm>
          </p:grpSpPr>
          <p:sp>
            <p:nvSpPr>
              <p:cNvPr id="508020" name="Line 11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8021" name="Line 11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8022" name="Line 11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08023" name="Freeform 119"/>
            <p:cNvSpPr>
              <a:spLocks/>
            </p:cNvSpPr>
            <p:nvPr/>
          </p:nvSpPr>
          <p:spPr bwMode="auto">
            <a:xfrm>
              <a:off x="4238" y="2709"/>
              <a:ext cx="348" cy="44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76" y="0"/>
                </a:cxn>
                <a:cxn ang="0">
                  <a:pos x="348" y="0"/>
                </a:cxn>
                <a:cxn ang="0">
                  <a:pos x="276" y="44"/>
                </a:cxn>
                <a:cxn ang="0">
                  <a:pos x="0" y="44"/>
                </a:cxn>
              </a:cxnLst>
              <a:rect l="0" t="0" r="r" b="b"/>
              <a:pathLst>
                <a:path w="348" h="44">
                  <a:moveTo>
                    <a:pt x="0" y="44"/>
                  </a:moveTo>
                  <a:lnTo>
                    <a:pt x="76" y="0"/>
                  </a:lnTo>
                  <a:lnTo>
                    <a:pt x="348" y="0"/>
                  </a:lnTo>
                  <a:lnTo>
                    <a:pt x="276" y="44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CCFFFF"/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8024" name="Freeform 120"/>
            <p:cNvSpPr>
              <a:spLocks/>
            </p:cNvSpPr>
            <p:nvPr/>
          </p:nvSpPr>
          <p:spPr bwMode="auto">
            <a:xfrm>
              <a:off x="4505" y="2709"/>
              <a:ext cx="82" cy="294"/>
            </a:xfrm>
            <a:custGeom>
              <a:avLst/>
              <a:gdLst/>
              <a:ahLst/>
              <a:cxnLst>
                <a:cxn ang="0">
                  <a:pos x="0" y="47"/>
                </a:cxn>
                <a:cxn ang="0">
                  <a:pos x="82" y="0"/>
                </a:cxn>
                <a:cxn ang="0">
                  <a:pos x="82" y="254"/>
                </a:cxn>
                <a:cxn ang="0">
                  <a:pos x="0" y="294"/>
                </a:cxn>
                <a:cxn ang="0">
                  <a:pos x="0" y="47"/>
                </a:cxn>
              </a:cxnLst>
              <a:rect l="0" t="0" r="r" b="b"/>
              <a:pathLst>
                <a:path w="82" h="294">
                  <a:moveTo>
                    <a:pt x="0" y="47"/>
                  </a:moveTo>
                  <a:lnTo>
                    <a:pt x="82" y="0"/>
                  </a:lnTo>
                  <a:lnTo>
                    <a:pt x="82" y="254"/>
                  </a:lnTo>
                  <a:lnTo>
                    <a:pt x="0" y="294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CCFFFF"/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08025" name="Freeform 121"/>
          <p:cNvSpPr>
            <a:spLocks/>
          </p:cNvSpPr>
          <p:nvPr/>
        </p:nvSpPr>
        <p:spPr bwMode="auto">
          <a:xfrm>
            <a:off x="7034213" y="3576638"/>
            <a:ext cx="100012" cy="242887"/>
          </a:xfrm>
          <a:custGeom>
            <a:avLst/>
            <a:gdLst/>
            <a:ahLst/>
            <a:cxnLst>
              <a:cxn ang="0">
                <a:pos x="273" y="0"/>
              </a:cxn>
              <a:cxn ang="0">
                <a:pos x="0" y="117"/>
              </a:cxn>
            </a:cxnLst>
            <a:rect l="0" t="0" r="r" b="b"/>
            <a:pathLst>
              <a:path w="273" h="117">
                <a:moveTo>
                  <a:pt x="273" y="0"/>
                </a:moveTo>
                <a:lnTo>
                  <a:pt x="0" y="117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8026" name="Freeform 122"/>
          <p:cNvSpPr>
            <a:spLocks/>
          </p:cNvSpPr>
          <p:nvPr/>
        </p:nvSpPr>
        <p:spPr bwMode="auto">
          <a:xfrm>
            <a:off x="7100888" y="5110163"/>
            <a:ext cx="123825" cy="166687"/>
          </a:xfrm>
          <a:custGeom>
            <a:avLst/>
            <a:gdLst/>
            <a:ahLst/>
            <a:cxnLst>
              <a:cxn ang="0">
                <a:pos x="273" y="0"/>
              </a:cxn>
              <a:cxn ang="0">
                <a:pos x="0" y="117"/>
              </a:cxn>
            </a:cxnLst>
            <a:rect l="0" t="0" r="r" b="b"/>
            <a:pathLst>
              <a:path w="273" h="117">
                <a:moveTo>
                  <a:pt x="273" y="0"/>
                </a:moveTo>
                <a:lnTo>
                  <a:pt x="0" y="117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8027" name="Freeform 123"/>
          <p:cNvSpPr>
            <a:spLocks/>
          </p:cNvSpPr>
          <p:nvPr/>
        </p:nvSpPr>
        <p:spPr bwMode="auto">
          <a:xfrm flipH="1">
            <a:off x="7067550" y="4305300"/>
            <a:ext cx="271463" cy="338138"/>
          </a:xfrm>
          <a:custGeom>
            <a:avLst/>
            <a:gdLst/>
            <a:ahLst/>
            <a:cxnLst>
              <a:cxn ang="0">
                <a:pos x="273" y="0"/>
              </a:cxn>
              <a:cxn ang="0">
                <a:pos x="0" y="117"/>
              </a:cxn>
            </a:cxnLst>
            <a:rect l="0" t="0" r="r" b="b"/>
            <a:pathLst>
              <a:path w="273" h="117">
                <a:moveTo>
                  <a:pt x="273" y="0"/>
                </a:moveTo>
                <a:lnTo>
                  <a:pt x="0" y="117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8028" name="Text Box 124"/>
          <p:cNvSpPr txBox="1">
            <a:spLocks noChangeArrowheads="1"/>
          </p:cNvSpPr>
          <p:nvPr/>
        </p:nvSpPr>
        <p:spPr bwMode="auto">
          <a:xfrm>
            <a:off x="7904163" y="3252788"/>
            <a:ext cx="1047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FF0000"/>
                </a:solidFill>
              </a:rPr>
              <a:t>ATM</a:t>
            </a:r>
          </a:p>
          <a:p>
            <a:r>
              <a:rPr lang="en-US" i="0">
                <a:solidFill>
                  <a:srgbClr val="FF0000"/>
                </a:solidFill>
              </a:rPr>
              <a:t>network</a:t>
            </a:r>
            <a:endParaRPr lang="en-US" i="0"/>
          </a:p>
        </p:txBody>
      </p:sp>
      <p:sp>
        <p:nvSpPr>
          <p:cNvPr id="508029" name="Line 125"/>
          <p:cNvSpPr>
            <a:spLocks noChangeShapeType="1"/>
          </p:cNvSpPr>
          <p:nvPr/>
        </p:nvSpPr>
        <p:spPr bwMode="auto">
          <a:xfrm flipH="1">
            <a:off x="7577138" y="3611563"/>
            <a:ext cx="398462" cy="4397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8030" name="Text Box 126"/>
          <p:cNvSpPr txBox="1">
            <a:spLocks noChangeArrowheads="1"/>
          </p:cNvSpPr>
          <p:nvPr/>
        </p:nvSpPr>
        <p:spPr bwMode="auto">
          <a:xfrm>
            <a:off x="266700" y="5802313"/>
            <a:ext cx="11541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FF0000"/>
                </a:solidFill>
              </a:rPr>
              <a:t>Ethernet</a:t>
            </a:r>
          </a:p>
          <a:p>
            <a:r>
              <a:rPr lang="en-US" i="0">
                <a:solidFill>
                  <a:srgbClr val="FF0000"/>
                </a:solidFill>
              </a:rPr>
              <a:t>LANs</a:t>
            </a:r>
            <a:endParaRPr lang="en-US" i="0"/>
          </a:p>
        </p:txBody>
      </p:sp>
      <p:sp>
        <p:nvSpPr>
          <p:cNvPr id="508031" name="Line 127"/>
          <p:cNvSpPr>
            <a:spLocks noChangeShapeType="1"/>
          </p:cNvSpPr>
          <p:nvPr/>
        </p:nvSpPr>
        <p:spPr bwMode="auto">
          <a:xfrm flipV="1">
            <a:off x="1258888" y="4927600"/>
            <a:ext cx="892175" cy="9271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8032" name="Line 128"/>
          <p:cNvSpPr>
            <a:spLocks noChangeShapeType="1"/>
          </p:cNvSpPr>
          <p:nvPr/>
        </p:nvSpPr>
        <p:spPr bwMode="auto">
          <a:xfrm flipV="1">
            <a:off x="1263650" y="5395913"/>
            <a:ext cx="141288" cy="4524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8033" name="Line 129"/>
          <p:cNvSpPr>
            <a:spLocks noChangeShapeType="1"/>
          </p:cNvSpPr>
          <p:nvPr/>
        </p:nvSpPr>
        <p:spPr bwMode="auto">
          <a:xfrm flipV="1">
            <a:off x="1257300" y="5738813"/>
            <a:ext cx="449263" cy="1206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8034" name="Text Box 130"/>
          <p:cNvSpPr txBox="1">
            <a:spLocks noChangeArrowheads="1"/>
          </p:cNvSpPr>
          <p:nvPr/>
        </p:nvSpPr>
        <p:spPr bwMode="auto">
          <a:xfrm>
            <a:off x="4371975" y="5821363"/>
            <a:ext cx="11541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FF0000"/>
                </a:solidFill>
              </a:rPr>
              <a:t>Ethernet</a:t>
            </a:r>
          </a:p>
          <a:p>
            <a:r>
              <a:rPr lang="en-US" i="0">
                <a:solidFill>
                  <a:srgbClr val="FF0000"/>
                </a:solidFill>
              </a:rPr>
              <a:t>LANs</a:t>
            </a:r>
            <a:endParaRPr lang="en-US" i="0"/>
          </a:p>
        </p:txBody>
      </p:sp>
      <p:sp>
        <p:nvSpPr>
          <p:cNvPr id="508035" name="Line 131"/>
          <p:cNvSpPr>
            <a:spLocks noChangeShapeType="1"/>
          </p:cNvSpPr>
          <p:nvPr/>
        </p:nvSpPr>
        <p:spPr bwMode="auto">
          <a:xfrm flipV="1">
            <a:off x="5368925" y="5414963"/>
            <a:ext cx="141288" cy="4524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8036" name="Line 132"/>
          <p:cNvSpPr>
            <a:spLocks noChangeShapeType="1"/>
          </p:cNvSpPr>
          <p:nvPr/>
        </p:nvSpPr>
        <p:spPr bwMode="auto">
          <a:xfrm flipV="1">
            <a:off x="5362575" y="5757863"/>
            <a:ext cx="449263" cy="1206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5: DataLink Layer</a:t>
            </a:r>
          </a:p>
        </p:txBody>
      </p:sp>
      <p:sp>
        <p:nvSpPr>
          <p:cNvPr id="1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9EEECD7F-5DA3-4C87-8D88-1A54A7126DEA}" type="slidenum">
              <a:rPr lang="en-US"/>
              <a:pPr/>
              <a:t>29</a:t>
            </a:fld>
            <a:endParaRPr lang="en-US"/>
          </a:p>
        </p:txBody>
      </p:sp>
      <p:sp>
        <p:nvSpPr>
          <p:cNvPr id="550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2438" y="0"/>
            <a:ext cx="7772400" cy="1143000"/>
          </a:xfrm>
        </p:spPr>
        <p:txBody>
          <a:bodyPr/>
          <a:lstStyle/>
          <a:p>
            <a:r>
              <a:rPr lang="en-US"/>
              <a:t>IP-Over-ATM</a:t>
            </a:r>
          </a:p>
        </p:txBody>
      </p:sp>
      <p:sp>
        <p:nvSpPr>
          <p:cNvPr id="550915" name="Freeform 3"/>
          <p:cNvSpPr>
            <a:spLocks/>
          </p:cNvSpPr>
          <p:nvPr/>
        </p:nvSpPr>
        <p:spPr bwMode="auto">
          <a:xfrm>
            <a:off x="4976813" y="5456238"/>
            <a:ext cx="1624012" cy="403225"/>
          </a:xfrm>
          <a:custGeom>
            <a:avLst/>
            <a:gdLst/>
            <a:ahLst/>
            <a:cxnLst>
              <a:cxn ang="0">
                <a:pos x="333" y="184"/>
              </a:cxn>
              <a:cxn ang="0">
                <a:pos x="42" y="164"/>
              </a:cxn>
              <a:cxn ang="0">
                <a:pos x="80" y="64"/>
              </a:cxn>
              <a:cxn ang="0">
                <a:pos x="281" y="76"/>
              </a:cxn>
              <a:cxn ang="0">
                <a:pos x="466" y="74"/>
              </a:cxn>
              <a:cxn ang="0">
                <a:pos x="493" y="8"/>
              </a:cxn>
              <a:cxn ang="0">
                <a:pos x="568" y="23"/>
              </a:cxn>
              <a:cxn ang="0">
                <a:pos x="559" y="74"/>
              </a:cxn>
              <a:cxn ang="0">
                <a:pos x="751" y="86"/>
              </a:cxn>
              <a:cxn ang="0">
                <a:pos x="754" y="170"/>
              </a:cxn>
              <a:cxn ang="0">
                <a:pos x="333" y="184"/>
              </a:cxn>
            </a:cxnLst>
            <a:rect l="0" t="0" r="r" b="b"/>
            <a:pathLst>
              <a:path w="824" h="187">
                <a:moveTo>
                  <a:pt x="333" y="184"/>
                </a:moveTo>
                <a:cubicBezTo>
                  <a:pt x="189" y="187"/>
                  <a:pt x="84" y="183"/>
                  <a:pt x="42" y="164"/>
                </a:cubicBezTo>
                <a:cubicBezTo>
                  <a:pt x="0" y="144"/>
                  <a:pt x="40" y="79"/>
                  <a:pt x="80" y="64"/>
                </a:cubicBezTo>
                <a:cubicBezTo>
                  <a:pt x="119" y="50"/>
                  <a:pt x="217" y="74"/>
                  <a:pt x="281" y="76"/>
                </a:cubicBezTo>
                <a:cubicBezTo>
                  <a:pt x="345" y="78"/>
                  <a:pt x="431" y="85"/>
                  <a:pt x="466" y="74"/>
                </a:cubicBezTo>
                <a:cubicBezTo>
                  <a:pt x="501" y="63"/>
                  <a:pt x="476" y="16"/>
                  <a:pt x="493" y="8"/>
                </a:cubicBezTo>
                <a:cubicBezTo>
                  <a:pt x="510" y="0"/>
                  <a:pt x="557" y="12"/>
                  <a:pt x="568" y="23"/>
                </a:cubicBezTo>
                <a:cubicBezTo>
                  <a:pt x="579" y="34"/>
                  <a:pt x="529" y="63"/>
                  <a:pt x="559" y="74"/>
                </a:cubicBezTo>
                <a:cubicBezTo>
                  <a:pt x="589" y="85"/>
                  <a:pt x="719" y="70"/>
                  <a:pt x="751" y="86"/>
                </a:cubicBezTo>
                <a:cubicBezTo>
                  <a:pt x="783" y="102"/>
                  <a:pt x="824" y="154"/>
                  <a:pt x="754" y="170"/>
                </a:cubicBezTo>
                <a:cubicBezTo>
                  <a:pt x="684" y="186"/>
                  <a:pt x="421" y="181"/>
                  <a:pt x="333" y="184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0916" name="Freeform 4"/>
          <p:cNvSpPr>
            <a:spLocks/>
          </p:cNvSpPr>
          <p:nvPr/>
        </p:nvSpPr>
        <p:spPr bwMode="auto">
          <a:xfrm>
            <a:off x="3878263" y="3333750"/>
            <a:ext cx="3073400" cy="1897063"/>
          </a:xfrm>
          <a:custGeom>
            <a:avLst/>
            <a:gdLst/>
            <a:ahLst/>
            <a:cxnLst>
              <a:cxn ang="0">
                <a:pos x="80" y="567"/>
              </a:cxn>
              <a:cxn ang="0">
                <a:pos x="1183" y="486"/>
              </a:cxn>
              <a:cxn ang="0">
                <a:pos x="1348" y="231"/>
              </a:cxn>
              <a:cxn ang="0">
                <a:pos x="1697" y="28"/>
              </a:cxn>
              <a:cxn ang="0">
                <a:pos x="1830" y="65"/>
              </a:cxn>
              <a:cxn ang="0">
                <a:pos x="1712" y="183"/>
              </a:cxn>
              <a:cxn ang="0">
                <a:pos x="1867" y="201"/>
              </a:cxn>
              <a:cxn ang="0">
                <a:pos x="1921" y="552"/>
              </a:cxn>
              <a:cxn ang="0">
                <a:pos x="1894" y="978"/>
              </a:cxn>
              <a:cxn ang="0">
                <a:pos x="1669" y="1098"/>
              </a:cxn>
              <a:cxn ang="0">
                <a:pos x="1585" y="1185"/>
              </a:cxn>
              <a:cxn ang="0">
                <a:pos x="1504" y="1158"/>
              </a:cxn>
              <a:cxn ang="0">
                <a:pos x="1528" y="1098"/>
              </a:cxn>
              <a:cxn ang="0">
                <a:pos x="1453" y="1071"/>
              </a:cxn>
              <a:cxn ang="0">
                <a:pos x="1328" y="1025"/>
              </a:cxn>
              <a:cxn ang="0">
                <a:pos x="980" y="1084"/>
              </a:cxn>
              <a:cxn ang="0">
                <a:pos x="641" y="885"/>
              </a:cxn>
              <a:cxn ang="0">
                <a:pos x="94" y="656"/>
              </a:cxn>
              <a:cxn ang="0">
                <a:pos x="80" y="567"/>
              </a:cxn>
            </a:cxnLst>
            <a:rect l="0" t="0" r="r" b="b"/>
            <a:pathLst>
              <a:path w="1936" h="1195">
                <a:moveTo>
                  <a:pt x="80" y="567"/>
                </a:moveTo>
                <a:cubicBezTo>
                  <a:pt x="190" y="538"/>
                  <a:pt x="972" y="542"/>
                  <a:pt x="1183" y="486"/>
                </a:cubicBezTo>
                <a:cubicBezTo>
                  <a:pt x="1394" y="430"/>
                  <a:pt x="1262" y="307"/>
                  <a:pt x="1348" y="231"/>
                </a:cubicBezTo>
                <a:cubicBezTo>
                  <a:pt x="1434" y="155"/>
                  <a:pt x="1617" y="56"/>
                  <a:pt x="1697" y="28"/>
                </a:cubicBezTo>
                <a:cubicBezTo>
                  <a:pt x="1777" y="0"/>
                  <a:pt x="1828" y="39"/>
                  <a:pt x="1830" y="65"/>
                </a:cubicBezTo>
                <a:cubicBezTo>
                  <a:pt x="1832" y="91"/>
                  <a:pt x="1706" y="160"/>
                  <a:pt x="1712" y="183"/>
                </a:cubicBezTo>
                <a:cubicBezTo>
                  <a:pt x="1718" y="206"/>
                  <a:pt x="1832" y="140"/>
                  <a:pt x="1867" y="201"/>
                </a:cubicBezTo>
                <a:cubicBezTo>
                  <a:pt x="1902" y="262"/>
                  <a:pt x="1917" y="423"/>
                  <a:pt x="1921" y="552"/>
                </a:cubicBezTo>
                <a:cubicBezTo>
                  <a:pt x="1925" y="681"/>
                  <a:pt x="1936" y="887"/>
                  <a:pt x="1894" y="978"/>
                </a:cubicBezTo>
                <a:cubicBezTo>
                  <a:pt x="1852" y="1069"/>
                  <a:pt x="1720" y="1064"/>
                  <a:pt x="1669" y="1098"/>
                </a:cubicBezTo>
                <a:cubicBezTo>
                  <a:pt x="1618" y="1132"/>
                  <a:pt x="1612" y="1175"/>
                  <a:pt x="1585" y="1185"/>
                </a:cubicBezTo>
                <a:cubicBezTo>
                  <a:pt x="1558" y="1195"/>
                  <a:pt x="1513" y="1172"/>
                  <a:pt x="1504" y="1158"/>
                </a:cubicBezTo>
                <a:cubicBezTo>
                  <a:pt x="1495" y="1144"/>
                  <a:pt x="1536" y="1112"/>
                  <a:pt x="1528" y="1098"/>
                </a:cubicBezTo>
                <a:cubicBezTo>
                  <a:pt x="1520" y="1084"/>
                  <a:pt x="1486" y="1083"/>
                  <a:pt x="1453" y="1071"/>
                </a:cubicBezTo>
                <a:cubicBezTo>
                  <a:pt x="1420" y="1059"/>
                  <a:pt x="1407" y="1023"/>
                  <a:pt x="1328" y="1025"/>
                </a:cubicBezTo>
                <a:cubicBezTo>
                  <a:pt x="1249" y="1027"/>
                  <a:pt x="1094" y="1107"/>
                  <a:pt x="980" y="1084"/>
                </a:cubicBezTo>
                <a:cubicBezTo>
                  <a:pt x="866" y="1061"/>
                  <a:pt x="789" y="956"/>
                  <a:pt x="641" y="885"/>
                </a:cubicBezTo>
                <a:cubicBezTo>
                  <a:pt x="493" y="814"/>
                  <a:pt x="188" y="709"/>
                  <a:pt x="94" y="656"/>
                </a:cubicBezTo>
                <a:cubicBezTo>
                  <a:pt x="0" y="603"/>
                  <a:pt x="83" y="586"/>
                  <a:pt x="80" y="567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0917" name="Freeform 5"/>
          <p:cNvSpPr>
            <a:spLocks/>
          </p:cNvSpPr>
          <p:nvPr/>
        </p:nvSpPr>
        <p:spPr bwMode="auto">
          <a:xfrm>
            <a:off x="3084513" y="3609975"/>
            <a:ext cx="287337" cy="1868488"/>
          </a:xfrm>
          <a:custGeom>
            <a:avLst/>
            <a:gdLst/>
            <a:ahLst/>
            <a:cxnLst>
              <a:cxn ang="0">
                <a:pos x="2" y="333"/>
              </a:cxn>
              <a:cxn ang="0">
                <a:pos x="26" y="42"/>
              </a:cxn>
              <a:cxn ang="0">
                <a:pos x="125" y="81"/>
              </a:cxn>
              <a:cxn ang="0">
                <a:pos x="143" y="393"/>
              </a:cxn>
              <a:cxn ang="0">
                <a:pos x="140" y="603"/>
              </a:cxn>
              <a:cxn ang="0">
                <a:pos x="110" y="786"/>
              </a:cxn>
              <a:cxn ang="0">
                <a:pos x="38" y="792"/>
              </a:cxn>
              <a:cxn ang="0">
                <a:pos x="2" y="333"/>
              </a:cxn>
            </a:cxnLst>
            <a:rect l="0" t="0" r="r" b="b"/>
            <a:pathLst>
              <a:path w="146" h="867">
                <a:moveTo>
                  <a:pt x="2" y="333"/>
                </a:moveTo>
                <a:cubicBezTo>
                  <a:pt x="0" y="208"/>
                  <a:pt x="6" y="84"/>
                  <a:pt x="26" y="42"/>
                </a:cubicBezTo>
                <a:cubicBezTo>
                  <a:pt x="46" y="0"/>
                  <a:pt x="106" y="23"/>
                  <a:pt x="125" y="81"/>
                </a:cubicBezTo>
                <a:cubicBezTo>
                  <a:pt x="144" y="139"/>
                  <a:pt x="140" y="306"/>
                  <a:pt x="143" y="393"/>
                </a:cubicBezTo>
                <a:cubicBezTo>
                  <a:pt x="146" y="480"/>
                  <a:pt x="145" y="538"/>
                  <a:pt x="140" y="603"/>
                </a:cubicBezTo>
                <a:cubicBezTo>
                  <a:pt x="135" y="668"/>
                  <a:pt x="127" y="755"/>
                  <a:pt x="110" y="786"/>
                </a:cubicBezTo>
                <a:cubicBezTo>
                  <a:pt x="93" y="817"/>
                  <a:pt x="56" y="867"/>
                  <a:pt x="38" y="792"/>
                </a:cubicBezTo>
                <a:cubicBezTo>
                  <a:pt x="20" y="717"/>
                  <a:pt x="4" y="458"/>
                  <a:pt x="2" y="333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5803900" y="5165725"/>
            <a:ext cx="623888" cy="317500"/>
            <a:chOff x="3600" y="219"/>
            <a:chExt cx="360" cy="175"/>
          </a:xfrm>
        </p:grpSpPr>
        <p:sp>
          <p:nvSpPr>
            <p:cNvPr id="550919" name="Oval 7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920" name="Line 8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921" name="Line 9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922" name="Rectangle 10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 i="0">
                <a:latin typeface="Times New Roman" pitchFamily="18" charset="0"/>
              </a:endParaRPr>
            </a:p>
          </p:txBody>
        </p:sp>
        <p:sp>
          <p:nvSpPr>
            <p:cNvPr id="550923" name="Oval 11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12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550925" name="Line 1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0926" name="Line 1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0927" name="Line 1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16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550929" name="Line 1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0930" name="Line 1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0931" name="Line 1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550932" name="Object 20"/>
          <p:cNvGraphicFramePr>
            <a:graphicFrameLocks noChangeAspect="1"/>
          </p:cNvGraphicFramePr>
          <p:nvPr/>
        </p:nvGraphicFramePr>
        <p:xfrm>
          <a:off x="2600325" y="4876800"/>
          <a:ext cx="525463" cy="455613"/>
        </p:xfrm>
        <a:graphic>
          <a:graphicData uri="http://schemas.openxmlformats.org/presentationml/2006/ole">
            <p:oleObj spid="_x0000_s5122" name="Clip" r:id="rId4" imgW="1305000" imgH="1085760" progId="MS_ClipArt_Gallery.2">
              <p:embed/>
            </p:oleObj>
          </a:graphicData>
        </a:graphic>
      </p:graphicFrame>
      <p:graphicFrame>
        <p:nvGraphicFramePr>
          <p:cNvPr id="550933" name="Object 21"/>
          <p:cNvGraphicFramePr>
            <a:graphicFrameLocks noChangeAspect="1"/>
          </p:cNvGraphicFramePr>
          <p:nvPr/>
        </p:nvGraphicFramePr>
        <p:xfrm>
          <a:off x="6445250" y="2974975"/>
          <a:ext cx="523875" cy="454025"/>
        </p:xfrm>
        <a:graphic>
          <a:graphicData uri="http://schemas.openxmlformats.org/presentationml/2006/ole">
            <p:oleObj spid="_x0000_s5123" name="Clip" r:id="rId5" imgW="1305000" imgH="1085760" progId="MS_ClipArt_Gallery.2">
              <p:embed/>
            </p:oleObj>
          </a:graphicData>
        </a:graphic>
      </p:graphicFrame>
      <p:graphicFrame>
        <p:nvGraphicFramePr>
          <p:cNvPr id="550934" name="Object 22"/>
          <p:cNvGraphicFramePr>
            <a:graphicFrameLocks noChangeAspect="1"/>
          </p:cNvGraphicFramePr>
          <p:nvPr/>
        </p:nvGraphicFramePr>
        <p:xfrm>
          <a:off x="4870450" y="5862638"/>
          <a:ext cx="523875" cy="454025"/>
        </p:xfrm>
        <a:graphic>
          <a:graphicData uri="http://schemas.openxmlformats.org/presentationml/2006/ole">
            <p:oleObj spid="_x0000_s5124" name="Clip" r:id="rId6" imgW="1305000" imgH="1085760" progId="MS_ClipArt_Gallery.2">
              <p:embed/>
            </p:oleObj>
          </a:graphicData>
        </a:graphic>
      </p:graphicFrame>
      <p:sp>
        <p:nvSpPr>
          <p:cNvPr id="550935" name="Freeform 23"/>
          <p:cNvSpPr>
            <a:spLocks/>
          </p:cNvSpPr>
          <p:nvPr/>
        </p:nvSpPr>
        <p:spPr bwMode="auto">
          <a:xfrm>
            <a:off x="3081338" y="3759200"/>
            <a:ext cx="153987" cy="1447800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51" y="0"/>
              </a:cxn>
              <a:cxn ang="0">
                <a:pos x="51" y="672"/>
              </a:cxn>
              <a:cxn ang="0">
                <a:pos x="15" y="672"/>
              </a:cxn>
            </a:cxnLst>
            <a:rect l="0" t="0" r="r" b="b"/>
            <a:pathLst>
              <a:path w="51" h="672">
                <a:moveTo>
                  <a:pt x="0" y="3"/>
                </a:moveTo>
                <a:lnTo>
                  <a:pt x="51" y="0"/>
                </a:lnTo>
                <a:lnTo>
                  <a:pt x="51" y="672"/>
                </a:lnTo>
                <a:lnTo>
                  <a:pt x="15" y="672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0936" name="Line 24"/>
          <p:cNvSpPr>
            <a:spLocks noChangeShapeType="1"/>
          </p:cNvSpPr>
          <p:nvPr/>
        </p:nvSpPr>
        <p:spPr bwMode="auto">
          <a:xfrm>
            <a:off x="3235325" y="4295775"/>
            <a:ext cx="1301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0937" name="Oval 25"/>
          <p:cNvSpPr>
            <a:spLocks noChangeArrowheads="1"/>
          </p:cNvSpPr>
          <p:nvPr/>
        </p:nvSpPr>
        <p:spPr bwMode="auto">
          <a:xfrm>
            <a:off x="2886075" y="4121150"/>
            <a:ext cx="93663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0938" name="Oval 26"/>
          <p:cNvSpPr>
            <a:spLocks noChangeArrowheads="1"/>
          </p:cNvSpPr>
          <p:nvPr/>
        </p:nvSpPr>
        <p:spPr bwMode="auto">
          <a:xfrm>
            <a:off x="2886075" y="4333875"/>
            <a:ext cx="93663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0939" name="Oval 27"/>
          <p:cNvSpPr>
            <a:spLocks noChangeArrowheads="1"/>
          </p:cNvSpPr>
          <p:nvPr/>
        </p:nvSpPr>
        <p:spPr bwMode="auto">
          <a:xfrm>
            <a:off x="2886075" y="4521200"/>
            <a:ext cx="93663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28"/>
          <p:cNvGrpSpPr>
            <a:grpSpLocks/>
          </p:cNvGrpSpPr>
          <p:nvPr/>
        </p:nvGrpSpPr>
        <p:grpSpPr bwMode="auto">
          <a:xfrm>
            <a:off x="3354388" y="4127500"/>
            <a:ext cx="622300" cy="315913"/>
            <a:chOff x="3600" y="219"/>
            <a:chExt cx="360" cy="175"/>
          </a:xfrm>
        </p:grpSpPr>
        <p:sp>
          <p:nvSpPr>
            <p:cNvPr id="550941" name="Oval 29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942" name="Line 30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943" name="Line 31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944" name="Rectangle 32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 i="0">
                <a:latin typeface="Times New Roman" pitchFamily="18" charset="0"/>
              </a:endParaRPr>
            </a:p>
          </p:txBody>
        </p:sp>
        <p:sp>
          <p:nvSpPr>
            <p:cNvPr id="550945" name="Oval 33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" name="Group 34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550947" name="Line 3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0948" name="Line 3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0949" name="Line 3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38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550951" name="Line 3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0952" name="Line 4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0953" name="Line 4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550954" name="Freeform 42"/>
          <p:cNvSpPr>
            <a:spLocks/>
          </p:cNvSpPr>
          <p:nvPr/>
        </p:nvSpPr>
        <p:spPr bwMode="auto">
          <a:xfrm>
            <a:off x="5446713" y="4206875"/>
            <a:ext cx="495300" cy="203200"/>
          </a:xfrm>
          <a:custGeom>
            <a:avLst/>
            <a:gdLst/>
            <a:ahLst/>
            <a:cxnLst>
              <a:cxn ang="0">
                <a:pos x="1235" y="0"/>
              </a:cxn>
              <a:cxn ang="0">
                <a:pos x="0" y="69"/>
              </a:cxn>
            </a:cxnLst>
            <a:rect l="0" t="0" r="r" b="b"/>
            <a:pathLst>
              <a:path w="1235" h="69">
                <a:moveTo>
                  <a:pt x="1235" y="0"/>
                </a:moveTo>
                <a:lnTo>
                  <a:pt x="0" y="69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50955" name="Object 43"/>
          <p:cNvGraphicFramePr>
            <a:graphicFrameLocks noChangeAspect="1"/>
          </p:cNvGraphicFramePr>
          <p:nvPr/>
        </p:nvGraphicFramePr>
        <p:xfrm>
          <a:off x="6059488" y="5824538"/>
          <a:ext cx="523875" cy="455612"/>
        </p:xfrm>
        <a:graphic>
          <a:graphicData uri="http://schemas.openxmlformats.org/presentationml/2006/ole">
            <p:oleObj spid="_x0000_s5125" name="Clip" r:id="rId7" imgW="1305000" imgH="1085760" progId="MS_ClipArt_Gallery.2">
              <p:embed/>
            </p:oleObj>
          </a:graphicData>
        </a:graphic>
      </p:graphicFrame>
      <p:sp>
        <p:nvSpPr>
          <p:cNvPr id="550956" name="Freeform 44"/>
          <p:cNvSpPr>
            <a:spLocks/>
          </p:cNvSpPr>
          <p:nvPr/>
        </p:nvSpPr>
        <p:spPr bwMode="auto">
          <a:xfrm rot="-5389902">
            <a:off x="5675313" y="5129213"/>
            <a:ext cx="168275" cy="1323975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51" y="0"/>
              </a:cxn>
              <a:cxn ang="0">
                <a:pos x="51" y="672"/>
              </a:cxn>
              <a:cxn ang="0">
                <a:pos x="15" y="672"/>
              </a:cxn>
            </a:cxnLst>
            <a:rect l="0" t="0" r="r" b="b"/>
            <a:pathLst>
              <a:path w="51" h="672">
                <a:moveTo>
                  <a:pt x="0" y="3"/>
                </a:moveTo>
                <a:lnTo>
                  <a:pt x="51" y="0"/>
                </a:lnTo>
                <a:lnTo>
                  <a:pt x="51" y="672"/>
                </a:lnTo>
                <a:lnTo>
                  <a:pt x="15" y="672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0957" name="Line 45"/>
          <p:cNvSpPr>
            <a:spLocks noChangeShapeType="1"/>
          </p:cNvSpPr>
          <p:nvPr/>
        </p:nvSpPr>
        <p:spPr bwMode="auto">
          <a:xfrm rot="5292605">
            <a:off x="5898357" y="5590381"/>
            <a:ext cx="215900" cy="79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" name="Group 46"/>
          <p:cNvGrpSpPr>
            <a:grpSpLocks/>
          </p:cNvGrpSpPr>
          <p:nvPr/>
        </p:nvGrpSpPr>
        <p:grpSpPr bwMode="auto">
          <a:xfrm>
            <a:off x="5937250" y="3749675"/>
            <a:ext cx="554038" cy="468313"/>
            <a:chOff x="4238" y="2709"/>
            <a:chExt cx="349" cy="295"/>
          </a:xfrm>
        </p:grpSpPr>
        <p:sp>
          <p:nvSpPr>
            <p:cNvPr id="550959" name="Rectangle 47"/>
            <p:cNvSpPr>
              <a:spLocks noChangeArrowheads="1"/>
            </p:cNvSpPr>
            <p:nvPr/>
          </p:nvSpPr>
          <p:spPr bwMode="auto">
            <a:xfrm>
              <a:off x="4314" y="2712"/>
              <a:ext cx="273" cy="252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960" name="Rectangle 48"/>
            <p:cNvSpPr>
              <a:spLocks noChangeArrowheads="1"/>
            </p:cNvSpPr>
            <p:nvPr/>
          </p:nvSpPr>
          <p:spPr bwMode="auto">
            <a:xfrm>
              <a:off x="4239" y="2754"/>
              <a:ext cx="269" cy="25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" name="Group 49"/>
            <p:cNvGrpSpPr>
              <a:grpSpLocks/>
            </p:cNvGrpSpPr>
            <p:nvPr/>
          </p:nvGrpSpPr>
          <p:grpSpPr bwMode="auto">
            <a:xfrm flipV="1">
              <a:off x="4281" y="2836"/>
              <a:ext cx="192" cy="75"/>
              <a:chOff x="2848" y="848"/>
              <a:chExt cx="140" cy="98"/>
            </a:xfrm>
          </p:grpSpPr>
          <p:sp>
            <p:nvSpPr>
              <p:cNvPr id="550962" name="Line 5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0963" name="Line 5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0964" name="Line 5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" name="Group 53"/>
            <p:cNvGrpSpPr>
              <a:grpSpLocks/>
            </p:cNvGrpSpPr>
            <p:nvPr/>
          </p:nvGrpSpPr>
          <p:grpSpPr bwMode="auto">
            <a:xfrm>
              <a:off x="4278" y="2831"/>
              <a:ext cx="192" cy="75"/>
              <a:chOff x="2848" y="848"/>
              <a:chExt cx="140" cy="98"/>
            </a:xfrm>
          </p:grpSpPr>
          <p:sp>
            <p:nvSpPr>
              <p:cNvPr id="550966" name="Line 5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0967" name="Line 5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0968" name="Line 5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50969" name="Freeform 57"/>
            <p:cNvSpPr>
              <a:spLocks/>
            </p:cNvSpPr>
            <p:nvPr/>
          </p:nvSpPr>
          <p:spPr bwMode="auto">
            <a:xfrm>
              <a:off x="4238" y="2709"/>
              <a:ext cx="348" cy="44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76" y="0"/>
                </a:cxn>
                <a:cxn ang="0">
                  <a:pos x="348" y="0"/>
                </a:cxn>
                <a:cxn ang="0">
                  <a:pos x="276" y="44"/>
                </a:cxn>
                <a:cxn ang="0">
                  <a:pos x="0" y="44"/>
                </a:cxn>
              </a:cxnLst>
              <a:rect l="0" t="0" r="r" b="b"/>
              <a:pathLst>
                <a:path w="348" h="44">
                  <a:moveTo>
                    <a:pt x="0" y="44"/>
                  </a:moveTo>
                  <a:lnTo>
                    <a:pt x="76" y="0"/>
                  </a:lnTo>
                  <a:lnTo>
                    <a:pt x="348" y="0"/>
                  </a:lnTo>
                  <a:lnTo>
                    <a:pt x="276" y="44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CCFFFF"/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970" name="Freeform 58"/>
            <p:cNvSpPr>
              <a:spLocks/>
            </p:cNvSpPr>
            <p:nvPr/>
          </p:nvSpPr>
          <p:spPr bwMode="auto">
            <a:xfrm>
              <a:off x="4505" y="2709"/>
              <a:ext cx="82" cy="294"/>
            </a:xfrm>
            <a:custGeom>
              <a:avLst/>
              <a:gdLst/>
              <a:ahLst/>
              <a:cxnLst>
                <a:cxn ang="0">
                  <a:pos x="0" y="47"/>
                </a:cxn>
                <a:cxn ang="0">
                  <a:pos x="82" y="0"/>
                </a:cxn>
                <a:cxn ang="0">
                  <a:pos x="82" y="254"/>
                </a:cxn>
                <a:cxn ang="0">
                  <a:pos x="0" y="294"/>
                </a:cxn>
                <a:cxn ang="0">
                  <a:pos x="0" y="47"/>
                </a:cxn>
              </a:cxnLst>
              <a:rect l="0" t="0" r="r" b="b"/>
              <a:pathLst>
                <a:path w="82" h="294">
                  <a:moveTo>
                    <a:pt x="0" y="47"/>
                  </a:moveTo>
                  <a:lnTo>
                    <a:pt x="82" y="0"/>
                  </a:lnTo>
                  <a:lnTo>
                    <a:pt x="82" y="254"/>
                  </a:lnTo>
                  <a:lnTo>
                    <a:pt x="0" y="294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CCFFFF"/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" name="Group 59"/>
          <p:cNvGrpSpPr>
            <a:grpSpLocks/>
          </p:cNvGrpSpPr>
          <p:nvPr/>
        </p:nvGrpSpPr>
        <p:grpSpPr bwMode="auto">
          <a:xfrm>
            <a:off x="6215063" y="4562475"/>
            <a:ext cx="554037" cy="468313"/>
            <a:chOff x="4238" y="2709"/>
            <a:chExt cx="349" cy="295"/>
          </a:xfrm>
        </p:grpSpPr>
        <p:sp>
          <p:nvSpPr>
            <p:cNvPr id="550972" name="Rectangle 60"/>
            <p:cNvSpPr>
              <a:spLocks noChangeArrowheads="1"/>
            </p:cNvSpPr>
            <p:nvPr/>
          </p:nvSpPr>
          <p:spPr bwMode="auto">
            <a:xfrm>
              <a:off x="4314" y="2712"/>
              <a:ext cx="273" cy="252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973" name="Rectangle 61"/>
            <p:cNvSpPr>
              <a:spLocks noChangeArrowheads="1"/>
            </p:cNvSpPr>
            <p:nvPr/>
          </p:nvSpPr>
          <p:spPr bwMode="auto">
            <a:xfrm>
              <a:off x="4239" y="2754"/>
              <a:ext cx="269" cy="25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" name="Group 62"/>
            <p:cNvGrpSpPr>
              <a:grpSpLocks/>
            </p:cNvGrpSpPr>
            <p:nvPr/>
          </p:nvGrpSpPr>
          <p:grpSpPr bwMode="auto">
            <a:xfrm flipV="1">
              <a:off x="4281" y="2836"/>
              <a:ext cx="192" cy="75"/>
              <a:chOff x="2848" y="848"/>
              <a:chExt cx="140" cy="98"/>
            </a:xfrm>
          </p:grpSpPr>
          <p:sp>
            <p:nvSpPr>
              <p:cNvPr id="550975" name="Line 6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0976" name="Line 6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0977" name="Line 6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" name="Group 66"/>
            <p:cNvGrpSpPr>
              <a:grpSpLocks/>
            </p:cNvGrpSpPr>
            <p:nvPr/>
          </p:nvGrpSpPr>
          <p:grpSpPr bwMode="auto">
            <a:xfrm>
              <a:off x="4278" y="2831"/>
              <a:ext cx="192" cy="75"/>
              <a:chOff x="2848" y="848"/>
              <a:chExt cx="140" cy="98"/>
            </a:xfrm>
          </p:grpSpPr>
          <p:sp>
            <p:nvSpPr>
              <p:cNvPr id="550979" name="Line 6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0980" name="Line 6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0981" name="Line 6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50982" name="Freeform 70"/>
            <p:cNvSpPr>
              <a:spLocks/>
            </p:cNvSpPr>
            <p:nvPr/>
          </p:nvSpPr>
          <p:spPr bwMode="auto">
            <a:xfrm>
              <a:off x="4238" y="2709"/>
              <a:ext cx="348" cy="44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76" y="0"/>
                </a:cxn>
                <a:cxn ang="0">
                  <a:pos x="348" y="0"/>
                </a:cxn>
                <a:cxn ang="0">
                  <a:pos x="276" y="44"/>
                </a:cxn>
                <a:cxn ang="0">
                  <a:pos x="0" y="44"/>
                </a:cxn>
              </a:cxnLst>
              <a:rect l="0" t="0" r="r" b="b"/>
              <a:pathLst>
                <a:path w="348" h="44">
                  <a:moveTo>
                    <a:pt x="0" y="44"/>
                  </a:moveTo>
                  <a:lnTo>
                    <a:pt x="76" y="0"/>
                  </a:lnTo>
                  <a:lnTo>
                    <a:pt x="348" y="0"/>
                  </a:lnTo>
                  <a:lnTo>
                    <a:pt x="276" y="44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CCFFFF"/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983" name="Freeform 71"/>
            <p:cNvSpPr>
              <a:spLocks/>
            </p:cNvSpPr>
            <p:nvPr/>
          </p:nvSpPr>
          <p:spPr bwMode="auto">
            <a:xfrm>
              <a:off x="4505" y="2709"/>
              <a:ext cx="82" cy="294"/>
            </a:xfrm>
            <a:custGeom>
              <a:avLst/>
              <a:gdLst/>
              <a:ahLst/>
              <a:cxnLst>
                <a:cxn ang="0">
                  <a:pos x="0" y="47"/>
                </a:cxn>
                <a:cxn ang="0">
                  <a:pos x="82" y="0"/>
                </a:cxn>
                <a:cxn ang="0">
                  <a:pos x="82" y="254"/>
                </a:cxn>
                <a:cxn ang="0">
                  <a:pos x="0" y="294"/>
                </a:cxn>
                <a:cxn ang="0">
                  <a:pos x="0" y="47"/>
                </a:cxn>
              </a:cxnLst>
              <a:rect l="0" t="0" r="r" b="b"/>
              <a:pathLst>
                <a:path w="82" h="294">
                  <a:moveTo>
                    <a:pt x="0" y="47"/>
                  </a:moveTo>
                  <a:lnTo>
                    <a:pt x="82" y="0"/>
                  </a:lnTo>
                  <a:lnTo>
                    <a:pt x="82" y="254"/>
                  </a:lnTo>
                  <a:lnTo>
                    <a:pt x="0" y="294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CCFFFF"/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50984" name="Freeform 72"/>
          <p:cNvSpPr>
            <a:spLocks/>
          </p:cNvSpPr>
          <p:nvPr/>
        </p:nvSpPr>
        <p:spPr bwMode="auto">
          <a:xfrm>
            <a:off x="6232525" y="3365500"/>
            <a:ext cx="463550" cy="373063"/>
          </a:xfrm>
          <a:custGeom>
            <a:avLst/>
            <a:gdLst/>
            <a:ahLst/>
            <a:cxnLst>
              <a:cxn ang="0">
                <a:pos x="273" y="0"/>
              </a:cxn>
              <a:cxn ang="0">
                <a:pos x="0" y="117"/>
              </a:cxn>
            </a:cxnLst>
            <a:rect l="0" t="0" r="r" b="b"/>
            <a:pathLst>
              <a:path w="273" h="117">
                <a:moveTo>
                  <a:pt x="273" y="0"/>
                </a:moveTo>
                <a:lnTo>
                  <a:pt x="0" y="117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0985" name="Freeform 73"/>
          <p:cNvSpPr>
            <a:spLocks/>
          </p:cNvSpPr>
          <p:nvPr/>
        </p:nvSpPr>
        <p:spPr bwMode="auto">
          <a:xfrm>
            <a:off x="6299200" y="5029200"/>
            <a:ext cx="123825" cy="166688"/>
          </a:xfrm>
          <a:custGeom>
            <a:avLst/>
            <a:gdLst/>
            <a:ahLst/>
            <a:cxnLst>
              <a:cxn ang="0">
                <a:pos x="273" y="0"/>
              </a:cxn>
              <a:cxn ang="0">
                <a:pos x="0" y="117"/>
              </a:cxn>
            </a:cxnLst>
            <a:rect l="0" t="0" r="r" b="b"/>
            <a:pathLst>
              <a:path w="273" h="117">
                <a:moveTo>
                  <a:pt x="273" y="0"/>
                </a:moveTo>
                <a:lnTo>
                  <a:pt x="0" y="117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0986" name="Freeform 74"/>
          <p:cNvSpPr>
            <a:spLocks/>
          </p:cNvSpPr>
          <p:nvPr/>
        </p:nvSpPr>
        <p:spPr bwMode="auto">
          <a:xfrm flipH="1">
            <a:off x="6265863" y="4224338"/>
            <a:ext cx="271462" cy="338137"/>
          </a:xfrm>
          <a:custGeom>
            <a:avLst/>
            <a:gdLst/>
            <a:ahLst/>
            <a:cxnLst>
              <a:cxn ang="0">
                <a:pos x="273" y="0"/>
              </a:cxn>
              <a:cxn ang="0">
                <a:pos x="0" y="117"/>
              </a:cxn>
            </a:cxnLst>
            <a:rect l="0" t="0" r="r" b="b"/>
            <a:pathLst>
              <a:path w="273" h="117">
                <a:moveTo>
                  <a:pt x="273" y="0"/>
                </a:moveTo>
                <a:lnTo>
                  <a:pt x="0" y="117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" name="Group 75"/>
          <p:cNvGrpSpPr>
            <a:grpSpLocks/>
          </p:cNvGrpSpPr>
          <p:nvPr/>
        </p:nvGrpSpPr>
        <p:grpSpPr bwMode="auto">
          <a:xfrm>
            <a:off x="4927600" y="4230688"/>
            <a:ext cx="554038" cy="468312"/>
            <a:chOff x="4238" y="2709"/>
            <a:chExt cx="349" cy="295"/>
          </a:xfrm>
        </p:grpSpPr>
        <p:sp>
          <p:nvSpPr>
            <p:cNvPr id="550988" name="Rectangle 76"/>
            <p:cNvSpPr>
              <a:spLocks noChangeArrowheads="1"/>
            </p:cNvSpPr>
            <p:nvPr/>
          </p:nvSpPr>
          <p:spPr bwMode="auto">
            <a:xfrm>
              <a:off x="4314" y="2712"/>
              <a:ext cx="273" cy="252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989" name="Rectangle 77"/>
            <p:cNvSpPr>
              <a:spLocks noChangeArrowheads="1"/>
            </p:cNvSpPr>
            <p:nvPr/>
          </p:nvSpPr>
          <p:spPr bwMode="auto">
            <a:xfrm>
              <a:off x="4239" y="2754"/>
              <a:ext cx="269" cy="25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" name="Group 78"/>
            <p:cNvGrpSpPr>
              <a:grpSpLocks/>
            </p:cNvGrpSpPr>
            <p:nvPr/>
          </p:nvGrpSpPr>
          <p:grpSpPr bwMode="auto">
            <a:xfrm flipV="1">
              <a:off x="4281" y="2836"/>
              <a:ext cx="192" cy="75"/>
              <a:chOff x="2848" y="848"/>
              <a:chExt cx="140" cy="98"/>
            </a:xfrm>
          </p:grpSpPr>
          <p:sp>
            <p:nvSpPr>
              <p:cNvPr id="550991" name="Line 7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0992" name="Line 8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0993" name="Line 8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" name="Group 82"/>
            <p:cNvGrpSpPr>
              <a:grpSpLocks/>
            </p:cNvGrpSpPr>
            <p:nvPr/>
          </p:nvGrpSpPr>
          <p:grpSpPr bwMode="auto">
            <a:xfrm>
              <a:off x="4278" y="2831"/>
              <a:ext cx="192" cy="75"/>
              <a:chOff x="2848" y="848"/>
              <a:chExt cx="140" cy="98"/>
            </a:xfrm>
          </p:grpSpPr>
          <p:sp>
            <p:nvSpPr>
              <p:cNvPr id="550995" name="Line 8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0996" name="Line 8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0997" name="Line 8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50998" name="Freeform 86"/>
            <p:cNvSpPr>
              <a:spLocks/>
            </p:cNvSpPr>
            <p:nvPr/>
          </p:nvSpPr>
          <p:spPr bwMode="auto">
            <a:xfrm>
              <a:off x="4238" y="2709"/>
              <a:ext cx="348" cy="44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76" y="0"/>
                </a:cxn>
                <a:cxn ang="0">
                  <a:pos x="348" y="0"/>
                </a:cxn>
                <a:cxn ang="0">
                  <a:pos x="276" y="44"/>
                </a:cxn>
                <a:cxn ang="0">
                  <a:pos x="0" y="44"/>
                </a:cxn>
              </a:cxnLst>
              <a:rect l="0" t="0" r="r" b="b"/>
              <a:pathLst>
                <a:path w="348" h="44">
                  <a:moveTo>
                    <a:pt x="0" y="44"/>
                  </a:moveTo>
                  <a:lnTo>
                    <a:pt x="76" y="0"/>
                  </a:lnTo>
                  <a:lnTo>
                    <a:pt x="348" y="0"/>
                  </a:lnTo>
                  <a:lnTo>
                    <a:pt x="276" y="44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CCFFFF"/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999" name="Freeform 87"/>
            <p:cNvSpPr>
              <a:spLocks/>
            </p:cNvSpPr>
            <p:nvPr/>
          </p:nvSpPr>
          <p:spPr bwMode="auto">
            <a:xfrm>
              <a:off x="4505" y="2709"/>
              <a:ext cx="82" cy="294"/>
            </a:xfrm>
            <a:custGeom>
              <a:avLst/>
              <a:gdLst/>
              <a:ahLst/>
              <a:cxnLst>
                <a:cxn ang="0">
                  <a:pos x="0" y="47"/>
                </a:cxn>
                <a:cxn ang="0">
                  <a:pos x="82" y="0"/>
                </a:cxn>
                <a:cxn ang="0">
                  <a:pos x="82" y="254"/>
                </a:cxn>
                <a:cxn ang="0">
                  <a:pos x="0" y="294"/>
                </a:cxn>
                <a:cxn ang="0">
                  <a:pos x="0" y="47"/>
                </a:cxn>
              </a:cxnLst>
              <a:rect l="0" t="0" r="r" b="b"/>
              <a:pathLst>
                <a:path w="82" h="294">
                  <a:moveTo>
                    <a:pt x="0" y="47"/>
                  </a:moveTo>
                  <a:lnTo>
                    <a:pt x="82" y="0"/>
                  </a:lnTo>
                  <a:lnTo>
                    <a:pt x="82" y="254"/>
                  </a:lnTo>
                  <a:lnTo>
                    <a:pt x="0" y="294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CCFFFF"/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51000" name="Freeform 88"/>
          <p:cNvSpPr>
            <a:spLocks/>
          </p:cNvSpPr>
          <p:nvPr/>
        </p:nvSpPr>
        <p:spPr bwMode="auto">
          <a:xfrm flipV="1">
            <a:off x="5457825" y="4503738"/>
            <a:ext cx="754063" cy="323850"/>
          </a:xfrm>
          <a:custGeom>
            <a:avLst/>
            <a:gdLst/>
            <a:ahLst/>
            <a:cxnLst>
              <a:cxn ang="0">
                <a:pos x="1235" y="0"/>
              </a:cxn>
              <a:cxn ang="0">
                <a:pos x="0" y="69"/>
              </a:cxn>
            </a:cxnLst>
            <a:rect l="0" t="0" r="r" b="b"/>
            <a:pathLst>
              <a:path w="1235" h="69">
                <a:moveTo>
                  <a:pt x="1235" y="0"/>
                </a:moveTo>
                <a:lnTo>
                  <a:pt x="0" y="69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1001" name="Freeform 89"/>
          <p:cNvSpPr>
            <a:spLocks/>
          </p:cNvSpPr>
          <p:nvPr/>
        </p:nvSpPr>
        <p:spPr bwMode="auto">
          <a:xfrm flipV="1">
            <a:off x="3968750" y="4295775"/>
            <a:ext cx="954088" cy="147638"/>
          </a:xfrm>
          <a:custGeom>
            <a:avLst/>
            <a:gdLst/>
            <a:ahLst/>
            <a:cxnLst>
              <a:cxn ang="0">
                <a:pos x="1235" y="0"/>
              </a:cxn>
              <a:cxn ang="0">
                <a:pos x="0" y="69"/>
              </a:cxn>
            </a:cxnLst>
            <a:rect l="0" t="0" r="r" b="b"/>
            <a:pathLst>
              <a:path w="1235" h="69">
                <a:moveTo>
                  <a:pt x="1235" y="0"/>
                </a:moveTo>
                <a:lnTo>
                  <a:pt x="0" y="69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7" name="Group 90"/>
          <p:cNvGrpSpPr>
            <a:grpSpLocks/>
          </p:cNvGrpSpPr>
          <p:nvPr/>
        </p:nvGrpSpPr>
        <p:grpSpPr bwMode="auto">
          <a:xfrm>
            <a:off x="1619250" y="1203325"/>
            <a:ext cx="6781800" cy="3036888"/>
            <a:chOff x="63" y="572"/>
            <a:chExt cx="4272" cy="1913"/>
          </a:xfrm>
        </p:grpSpPr>
        <p:sp>
          <p:nvSpPr>
            <p:cNvPr id="551003" name="Freeform 91"/>
            <p:cNvSpPr>
              <a:spLocks/>
            </p:cNvSpPr>
            <p:nvPr/>
          </p:nvSpPr>
          <p:spPr bwMode="auto">
            <a:xfrm>
              <a:off x="960" y="1831"/>
              <a:ext cx="834" cy="591"/>
            </a:xfrm>
            <a:custGeom>
              <a:avLst/>
              <a:gdLst/>
              <a:ahLst/>
              <a:cxnLst>
                <a:cxn ang="0">
                  <a:pos x="303" y="584"/>
                </a:cxn>
                <a:cxn ang="0">
                  <a:pos x="0" y="0"/>
                </a:cxn>
                <a:cxn ang="0">
                  <a:pos x="834" y="0"/>
                </a:cxn>
                <a:cxn ang="0">
                  <a:pos x="532" y="591"/>
                </a:cxn>
                <a:cxn ang="0">
                  <a:pos x="303" y="584"/>
                </a:cxn>
              </a:cxnLst>
              <a:rect l="0" t="0" r="r" b="b"/>
              <a:pathLst>
                <a:path w="834" h="591">
                  <a:moveTo>
                    <a:pt x="303" y="584"/>
                  </a:moveTo>
                  <a:cubicBezTo>
                    <a:pt x="236" y="185"/>
                    <a:pt x="0" y="0"/>
                    <a:pt x="0" y="0"/>
                  </a:cubicBezTo>
                  <a:lnTo>
                    <a:pt x="834" y="0"/>
                  </a:lnTo>
                  <a:cubicBezTo>
                    <a:pt x="834" y="0"/>
                    <a:pt x="569" y="215"/>
                    <a:pt x="532" y="591"/>
                  </a:cubicBezTo>
                  <a:cubicBezTo>
                    <a:pt x="532" y="591"/>
                    <a:pt x="417" y="587"/>
                    <a:pt x="303" y="584"/>
                  </a:cubicBezTo>
                  <a:close/>
                </a:path>
              </a:pathLst>
            </a:custGeom>
            <a:gradFill rotWithShape="1">
              <a:gsLst>
                <a:gs pos="0">
                  <a:srgbClr val="C0C0C0"/>
                </a:gs>
                <a:gs pos="100000">
                  <a:schemeClr val="bg1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8" name="Group 92"/>
            <p:cNvGrpSpPr>
              <a:grpSpLocks/>
            </p:cNvGrpSpPr>
            <p:nvPr/>
          </p:nvGrpSpPr>
          <p:grpSpPr bwMode="auto">
            <a:xfrm>
              <a:off x="915" y="1025"/>
              <a:ext cx="890" cy="810"/>
              <a:chOff x="4032" y="2693"/>
              <a:chExt cx="890" cy="810"/>
            </a:xfrm>
          </p:grpSpPr>
          <p:sp>
            <p:nvSpPr>
              <p:cNvPr id="551005" name="Rectangle 93"/>
              <p:cNvSpPr>
                <a:spLocks noChangeArrowheads="1"/>
              </p:cNvSpPr>
              <p:nvPr/>
            </p:nvSpPr>
            <p:spPr bwMode="auto">
              <a:xfrm>
                <a:off x="4474" y="2902"/>
                <a:ext cx="436" cy="598"/>
              </a:xfrm>
              <a:prstGeom prst="rect">
                <a:avLst/>
              </a:prstGeom>
              <a:solidFill>
                <a:srgbClr val="CCFF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1006" name="Rectangle 94"/>
              <p:cNvSpPr>
                <a:spLocks noChangeArrowheads="1"/>
              </p:cNvSpPr>
              <p:nvPr/>
            </p:nvSpPr>
            <p:spPr bwMode="auto">
              <a:xfrm>
                <a:off x="4077" y="2702"/>
                <a:ext cx="827" cy="79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1007" name="Text Box 95"/>
              <p:cNvSpPr txBox="1">
                <a:spLocks noChangeArrowheads="1"/>
              </p:cNvSpPr>
              <p:nvPr/>
            </p:nvSpPr>
            <p:spPr bwMode="auto">
              <a:xfrm>
                <a:off x="4439" y="2869"/>
                <a:ext cx="483" cy="6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r>
                  <a:rPr lang="en-US" sz="2000" i="0"/>
                  <a:t>AAL</a:t>
                </a:r>
              </a:p>
              <a:p>
                <a:pPr algn="ctr"/>
                <a:r>
                  <a:rPr lang="en-US" sz="2000" i="0"/>
                  <a:t>ATM</a:t>
                </a:r>
              </a:p>
              <a:p>
                <a:pPr algn="ctr"/>
                <a:r>
                  <a:rPr lang="en-US" sz="2000" i="0"/>
                  <a:t>phy</a:t>
                </a:r>
              </a:p>
            </p:txBody>
          </p:sp>
          <p:sp>
            <p:nvSpPr>
              <p:cNvPr id="551008" name="Line 96"/>
              <p:cNvSpPr>
                <a:spLocks noChangeShapeType="1"/>
              </p:cNvSpPr>
              <p:nvPr/>
            </p:nvSpPr>
            <p:spPr bwMode="auto">
              <a:xfrm>
                <a:off x="4083" y="2902"/>
                <a:ext cx="834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51009" name="Line 97"/>
              <p:cNvSpPr>
                <a:spLocks noChangeShapeType="1"/>
              </p:cNvSpPr>
              <p:nvPr/>
            </p:nvSpPr>
            <p:spPr bwMode="auto">
              <a:xfrm>
                <a:off x="4460" y="3080"/>
                <a:ext cx="449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51010" name="Line 98"/>
              <p:cNvSpPr>
                <a:spLocks noChangeShapeType="1"/>
              </p:cNvSpPr>
              <p:nvPr/>
            </p:nvSpPr>
            <p:spPr bwMode="auto">
              <a:xfrm>
                <a:off x="4076" y="3273"/>
                <a:ext cx="834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51011" name="Line 99"/>
              <p:cNvSpPr>
                <a:spLocks noChangeShapeType="1"/>
              </p:cNvSpPr>
              <p:nvPr/>
            </p:nvSpPr>
            <p:spPr bwMode="auto">
              <a:xfrm flipH="1" flipV="1">
                <a:off x="4459" y="2911"/>
                <a:ext cx="9" cy="5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51012" name="Text Box 100"/>
              <p:cNvSpPr txBox="1">
                <a:spLocks noChangeArrowheads="1"/>
              </p:cNvSpPr>
              <p:nvPr/>
            </p:nvSpPr>
            <p:spPr bwMode="auto">
              <a:xfrm>
                <a:off x="4032" y="3246"/>
                <a:ext cx="48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r>
                  <a:rPr lang="en-US" sz="2000" i="0"/>
                  <a:t>phy</a:t>
                </a:r>
              </a:p>
            </p:txBody>
          </p:sp>
          <p:sp>
            <p:nvSpPr>
              <p:cNvPr id="551013" name="Text Box 101"/>
              <p:cNvSpPr txBox="1">
                <a:spLocks noChangeArrowheads="1"/>
              </p:cNvSpPr>
              <p:nvPr/>
            </p:nvSpPr>
            <p:spPr bwMode="auto">
              <a:xfrm>
                <a:off x="4032" y="2966"/>
                <a:ext cx="48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r>
                  <a:rPr lang="en-US" sz="2000" i="0"/>
                  <a:t>Eth</a:t>
                </a:r>
              </a:p>
            </p:txBody>
          </p:sp>
          <p:sp>
            <p:nvSpPr>
              <p:cNvPr id="551014" name="Text Box 102"/>
              <p:cNvSpPr txBox="1">
                <a:spLocks noChangeArrowheads="1"/>
              </p:cNvSpPr>
              <p:nvPr/>
            </p:nvSpPr>
            <p:spPr bwMode="auto">
              <a:xfrm>
                <a:off x="4260" y="2693"/>
                <a:ext cx="48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r>
                  <a:rPr lang="en-US" sz="2000" i="0"/>
                  <a:t>IP</a:t>
                </a:r>
              </a:p>
            </p:txBody>
          </p:sp>
        </p:grpSp>
        <p:sp>
          <p:nvSpPr>
            <p:cNvPr id="551015" name="Freeform 103"/>
            <p:cNvSpPr>
              <a:spLocks/>
            </p:cNvSpPr>
            <p:nvPr/>
          </p:nvSpPr>
          <p:spPr bwMode="auto">
            <a:xfrm>
              <a:off x="1876" y="2302"/>
              <a:ext cx="551" cy="183"/>
            </a:xfrm>
            <a:custGeom>
              <a:avLst/>
              <a:gdLst/>
              <a:ahLst/>
              <a:cxnLst>
                <a:cxn ang="0">
                  <a:pos x="310" y="180"/>
                </a:cxn>
                <a:cxn ang="0">
                  <a:pos x="0" y="32"/>
                </a:cxn>
                <a:cxn ang="0">
                  <a:pos x="480" y="24"/>
                </a:cxn>
                <a:cxn ang="0">
                  <a:pos x="428" y="179"/>
                </a:cxn>
                <a:cxn ang="0">
                  <a:pos x="310" y="180"/>
                </a:cxn>
              </a:cxnLst>
              <a:rect l="0" t="0" r="r" b="b"/>
              <a:pathLst>
                <a:path w="551" h="183">
                  <a:moveTo>
                    <a:pt x="310" y="180"/>
                  </a:moveTo>
                  <a:cubicBezTo>
                    <a:pt x="125" y="113"/>
                    <a:pt x="215" y="91"/>
                    <a:pt x="0" y="32"/>
                  </a:cubicBezTo>
                  <a:cubicBezTo>
                    <a:pt x="311" y="3"/>
                    <a:pt x="409" y="0"/>
                    <a:pt x="480" y="24"/>
                  </a:cubicBezTo>
                  <a:cubicBezTo>
                    <a:pt x="551" y="48"/>
                    <a:pt x="443" y="76"/>
                    <a:pt x="428" y="179"/>
                  </a:cubicBezTo>
                  <a:cubicBezTo>
                    <a:pt x="428" y="179"/>
                    <a:pt x="424" y="183"/>
                    <a:pt x="310" y="180"/>
                  </a:cubicBezTo>
                  <a:close/>
                </a:path>
              </a:pathLst>
            </a:custGeom>
            <a:gradFill rotWithShape="1">
              <a:gsLst>
                <a:gs pos="0">
                  <a:srgbClr val="C0C0C0"/>
                </a:gs>
                <a:gs pos="100000">
                  <a:schemeClr val="bg1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9" name="Group 104"/>
            <p:cNvGrpSpPr>
              <a:grpSpLocks/>
            </p:cNvGrpSpPr>
            <p:nvPr/>
          </p:nvGrpSpPr>
          <p:grpSpPr bwMode="auto">
            <a:xfrm>
              <a:off x="1875" y="1702"/>
              <a:ext cx="509" cy="639"/>
              <a:chOff x="4232" y="2566"/>
              <a:chExt cx="834" cy="639"/>
            </a:xfrm>
          </p:grpSpPr>
          <p:sp>
            <p:nvSpPr>
              <p:cNvPr id="551017" name="Rectangle 105"/>
              <p:cNvSpPr>
                <a:spLocks noChangeArrowheads="1"/>
              </p:cNvSpPr>
              <p:nvPr/>
            </p:nvSpPr>
            <p:spPr bwMode="auto">
              <a:xfrm>
                <a:off x="4239" y="2762"/>
                <a:ext cx="827" cy="443"/>
              </a:xfrm>
              <a:prstGeom prst="rect">
                <a:avLst/>
              </a:prstGeom>
              <a:solidFill>
                <a:srgbClr val="CCFF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1018" name="Rectangle 106"/>
              <p:cNvSpPr>
                <a:spLocks noChangeArrowheads="1"/>
              </p:cNvSpPr>
              <p:nvPr/>
            </p:nvSpPr>
            <p:spPr bwMode="auto">
              <a:xfrm>
                <a:off x="4233" y="2763"/>
                <a:ext cx="827" cy="44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1019" name="Text Box 107"/>
              <p:cNvSpPr txBox="1">
                <a:spLocks noChangeArrowheads="1"/>
              </p:cNvSpPr>
              <p:nvPr/>
            </p:nvSpPr>
            <p:spPr bwMode="auto">
              <a:xfrm>
                <a:off x="4271" y="2566"/>
                <a:ext cx="792" cy="6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endParaRPr lang="en-US" sz="2000" i="0"/>
              </a:p>
              <a:p>
                <a:pPr algn="ctr"/>
                <a:r>
                  <a:rPr lang="en-US" sz="2000" i="0"/>
                  <a:t>ATM</a:t>
                </a:r>
              </a:p>
              <a:p>
                <a:pPr algn="ctr"/>
                <a:r>
                  <a:rPr lang="en-US" sz="2000" i="0"/>
                  <a:t>phy</a:t>
                </a:r>
              </a:p>
            </p:txBody>
          </p:sp>
          <p:sp>
            <p:nvSpPr>
              <p:cNvPr id="551020" name="Line 108"/>
              <p:cNvSpPr>
                <a:spLocks noChangeShapeType="1"/>
              </p:cNvSpPr>
              <p:nvPr/>
            </p:nvSpPr>
            <p:spPr bwMode="auto">
              <a:xfrm>
                <a:off x="4232" y="2978"/>
                <a:ext cx="834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551021" name="Freeform 109"/>
            <p:cNvSpPr>
              <a:spLocks/>
            </p:cNvSpPr>
            <p:nvPr/>
          </p:nvSpPr>
          <p:spPr bwMode="auto">
            <a:xfrm>
              <a:off x="2438" y="2009"/>
              <a:ext cx="568" cy="180"/>
            </a:xfrm>
            <a:custGeom>
              <a:avLst/>
              <a:gdLst/>
              <a:ahLst/>
              <a:cxnLst>
                <a:cxn ang="0">
                  <a:pos x="310" y="177"/>
                </a:cxn>
                <a:cxn ang="0">
                  <a:pos x="0" y="29"/>
                </a:cxn>
                <a:cxn ang="0">
                  <a:pos x="480" y="21"/>
                </a:cxn>
                <a:cxn ang="0">
                  <a:pos x="531" y="162"/>
                </a:cxn>
                <a:cxn ang="0">
                  <a:pos x="310" y="177"/>
                </a:cxn>
              </a:cxnLst>
              <a:rect l="0" t="0" r="r" b="b"/>
              <a:pathLst>
                <a:path w="568" h="180">
                  <a:moveTo>
                    <a:pt x="310" y="177"/>
                  </a:moveTo>
                  <a:cubicBezTo>
                    <a:pt x="280" y="103"/>
                    <a:pt x="215" y="88"/>
                    <a:pt x="0" y="29"/>
                  </a:cubicBezTo>
                  <a:cubicBezTo>
                    <a:pt x="311" y="0"/>
                    <a:pt x="398" y="29"/>
                    <a:pt x="480" y="21"/>
                  </a:cubicBezTo>
                  <a:cubicBezTo>
                    <a:pt x="568" y="43"/>
                    <a:pt x="412" y="66"/>
                    <a:pt x="531" y="162"/>
                  </a:cubicBezTo>
                  <a:cubicBezTo>
                    <a:pt x="531" y="162"/>
                    <a:pt x="424" y="180"/>
                    <a:pt x="310" y="177"/>
                  </a:cubicBezTo>
                  <a:close/>
                </a:path>
              </a:pathLst>
            </a:custGeom>
            <a:gradFill rotWithShape="1">
              <a:gsLst>
                <a:gs pos="0">
                  <a:srgbClr val="C0C0C0"/>
                </a:gs>
                <a:gs pos="100000">
                  <a:schemeClr val="bg1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20" name="Group 110"/>
            <p:cNvGrpSpPr>
              <a:grpSpLocks/>
            </p:cNvGrpSpPr>
            <p:nvPr/>
          </p:nvGrpSpPr>
          <p:grpSpPr bwMode="auto">
            <a:xfrm>
              <a:off x="2437" y="1392"/>
              <a:ext cx="509" cy="639"/>
              <a:chOff x="4232" y="2566"/>
              <a:chExt cx="834" cy="639"/>
            </a:xfrm>
          </p:grpSpPr>
          <p:sp>
            <p:nvSpPr>
              <p:cNvPr id="551023" name="Rectangle 111"/>
              <p:cNvSpPr>
                <a:spLocks noChangeArrowheads="1"/>
              </p:cNvSpPr>
              <p:nvPr/>
            </p:nvSpPr>
            <p:spPr bwMode="auto">
              <a:xfrm>
                <a:off x="4239" y="2762"/>
                <a:ext cx="827" cy="443"/>
              </a:xfrm>
              <a:prstGeom prst="rect">
                <a:avLst/>
              </a:prstGeom>
              <a:solidFill>
                <a:srgbClr val="CCFF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1024" name="Rectangle 112"/>
              <p:cNvSpPr>
                <a:spLocks noChangeArrowheads="1"/>
              </p:cNvSpPr>
              <p:nvPr/>
            </p:nvSpPr>
            <p:spPr bwMode="auto">
              <a:xfrm>
                <a:off x="4233" y="2763"/>
                <a:ext cx="827" cy="44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1025" name="Text Box 113"/>
              <p:cNvSpPr txBox="1">
                <a:spLocks noChangeArrowheads="1"/>
              </p:cNvSpPr>
              <p:nvPr/>
            </p:nvSpPr>
            <p:spPr bwMode="auto">
              <a:xfrm>
                <a:off x="4271" y="2566"/>
                <a:ext cx="792" cy="6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endParaRPr lang="en-US" sz="2000" i="0"/>
              </a:p>
              <a:p>
                <a:pPr algn="ctr"/>
                <a:r>
                  <a:rPr lang="en-US" sz="2000" i="0"/>
                  <a:t>ATM</a:t>
                </a:r>
              </a:p>
              <a:p>
                <a:pPr algn="ctr"/>
                <a:r>
                  <a:rPr lang="en-US" sz="2000" i="0"/>
                  <a:t>phy</a:t>
                </a:r>
              </a:p>
            </p:txBody>
          </p:sp>
          <p:sp>
            <p:nvSpPr>
              <p:cNvPr id="551026" name="Line 114"/>
              <p:cNvSpPr>
                <a:spLocks noChangeShapeType="1"/>
              </p:cNvSpPr>
              <p:nvPr/>
            </p:nvSpPr>
            <p:spPr bwMode="auto">
              <a:xfrm>
                <a:off x="4232" y="2978"/>
                <a:ext cx="834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551027" name="Freeform 115"/>
            <p:cNvSpPr>
              <a:spLocks/>
            </p:cNvSpPr>
            <p:nvPr/>
          </p:nvSpPr>
          <p:spPr bwMode="auto">
            <a:xfrm>
              <a:off x="3272" y="1735"/>
              <a:ext cx="1063" cy="192"/>
            </a:xfrm>
            <a:custGeom>
              <a:avLst/>
              <a:gdLst/>
              <a:ahLst/>
              <a:cxnLst>
                <a:cxn ang="0">
                  <a:pos x="0" y="185"/>
                </a:cxn>
                <a:cxn ang="0">
                  <a:pos x="243" y="0"/>
                </a:cxn>
                <a:cxn ang="0">
                  <a:pos x="1063" y="15"/>
                </a:cxn>
                <a:cxn ang="0">
                  <a:pos x="229" y="192"/>
                </a:cxn>
                <a:cxn ang="0">
                  <a:pos x="0" y="185"/>
                </a:cxn>
              </a:cxnLst>
              <a:rect l="0" t="0" r="r" b="b"/>
              <a:pathLst>
                <a:path w="1063" h="192">
                  <a:moveTo>
                    <a:pt x="0" y="185"/>
                  </a:moveTo>
                  <a:cubicBezTo>
                    <a:pt x="398" y="45"/>
                    <a:pt x="66" y="28"/>
                    <a:pt x="243" y="0"/>
                  </a:cubicBezTo>
                  <a:lnTo>
                    <a:pt x="1063" y="15"/>
                  </a:lnTo>
                  <a:cubicBezTo>
                    <a:pt x="1061" y="47"/>
                    <a:pt x="612" y="89"/>
                    <a:pt x="229" y="192"/>
                  </a:cubicBezTo>
                  <a:cubicBezTo>
                    <a:pt x="229" y="192"/>
                    <a:pt x="132" y="178"/>
                    <a:pt x="0" y="185"/>
                  </a:cubicBezTo>
                  <a:close/>
                </a:path>
              </a:pathLst>
            </a:custGeom>
            <a:gradFill rotWithShape="1">
              <a:gsLst>
                <a:gs pos="0">
                  <a:srgbClr val="C0C0C0"/>
                </a:gs>
                <a:gs pos="100000">
                  <a:schemeClr val="bg1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21" name="Group 116"/>
            <p:cNvGrpSpPr>
              <a:grpSpLocks/>
            </p:cNvGrpSpPr>
            <p:nvPr/>
          </p:nvGrpSpPr>
          <p:grpSpPr bwMode="auto">
            <a:xfrm>
              <a:off x="3474" y="572"/>
              <a:ext cx="861" cy="1210"/>
              <a:chOff x="3917" y="1813"/>
              <a:chExt cx="861" cy="1210"/>
            </a:xfrm>
          </p:grpSpPr>
          <p:sp>
            <p:nvSpPr>
              <p:cNvPr id="551029" name="Rectangle 117"/>
              <p:cNvSpPr>
                <a:spLocks noChangeArrowheads="1"/>
              </p:cNvSpPr>
              <p:nvPr/>
            </p:nvSpPr>
            <p:spPr bwMode="auto">
              <a:xfrm>
                <a:off x="3943" y="2415"/>
                <a:ext cx="827" cy="598"/>
              </a:xfrm>
              <a:prstGeom prst="rect">
                <a:avLst/>
              </a:prstGeom>
              <a:solidFill>
                <a:srgbClr val="CCFF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1030" name="Rectangle 118"/>
              <p:cNvSpPr>
                <a:spLocks noChangeArrowheads="1"/>
              </p:cNvSpPr>
              <p:nvPr/>
            </p:nvSpPr>
            <p:spPr bwMode="auto">
              <a:xfrm>
                <a:off x="3937" y="1861"/>
                <a:ext cx="827" cy="11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1031" name="Text Box 119"/>
              <p:cNvSpPr txBox="1">
                <a:spLocks noChangeArrowheads="1"/>
              </p:cNvSpPr>
              <p:nvPr/>
            </p:nvSpPr>
            <p:spPr bwMode="auto">
              <a:xfrm>
                <a:off x="3917" y="1813"/>
                <a:ext cx="834" cy="12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 i="0"/>
                  <a:t>app</a:t>
                </a:r>
              </a:p>
              <a:p>
                <a:pPr algn="ctr"/>
                <a:r>
                  <a:rPr lang="en-US" sz="2000" i="0"/>
                  <a:t>transport</a:t>
                </a:r>
              </a:p>
              <a:p>
                <a:pPr algn="ctr"/>
                <a:r>
                  <a:rPr lang="en-US" sz="2000" i="0"/>
                  <a:t>IP</a:t>
                </a:r>
              </a:p>
              <a:p>
                <a:pPr algn="ctr"/>
                <a:r>
                  <a:rPr lang="en-US" sz="2000" i="0"/>
                  <a:t>AAL</a:t>
                </a:r>
              </a:p>
              <a:p>
                <a:pPr algn="ctr"/>
                <a:r>
                  <a:rPr lang="en-US" sz="2000" i="0"/>
                  <a:t>ATM</a:t>
                </a:r>
              </a:p>
              <a:p>
                <a:pPr algn="ctr"/>
                <a:r>
                  <a:rPr lang="en-US" sz="2000" i="0"/>
                  <a:t>phy</a:t>
                </a:r>
              </a:p>
            </p:txBody>
          </p:sp>
          <p:sp>
            <p:nvSpPr>
              <p:cNvPr id="551032" name="Line 120"/>
              <p:cNvSpPr>
                <a:spLocks noChangeShapeType="1"/>
              </p:cNvSpPr>
              <p:nvPr/>
            </p:nvSpPr>
            <p:spPr bwMode="auto">
              <a:xfrm>
                <a:off x="3936" y="2230"/>
                <a:ext cx="841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51033" name="Line 121"/>
              <p:cNvSpPr>
                <a:spLocks noChangeShapeType="1"/>
              </p:cNvSpPr>
              <p:nvPr/>
            </p:nvSpPr>
            <p:spPr bwMode="auto">
              <a:xfrm>
                <a:off x="3943" y="2415"/>
                <a:ext cx="834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51034" name="Line 122"/>
              <p:cNvSpPr>
                <a:spLocks noChangeShapeType="1"/>
              </p:cNvSpPr>
              <p:nvPr/>
            </p:nvSpPr>
            <p:spPr bwMode="auto">
              <a:xfrm>
                <a:off x="3928" y="2593"/>
                <a:ext cx="841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51035" name="Line 123"/>
              <p:cNvSpPr>
                <a:spLocks noChangeShapeType="1"/>
              </p:cNvSpPr>
              <p:nvPr/>
            </p:nvSpPr>
            <p:spPr bwMode="auto">
              <a:xfrm>
                <a:off x="3936" y="2786"/>
                <a:ext cx="834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51036" name="Line 124"/>
              <p:cNvSpPr>
                <a:spLocks noChangeShapeType="1"/>
              </p:cNvSpPr>
              <p:nvPr/>
            </p:nvSpPr>
            <p:spPr bwMode="auto">
              <a:xfrm>
                <a:off x="3950" y="2049"/>
                <a:ext cx="828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551037" name="Freeform 125"/>
            <p:cNvSpPr>
              <a:spLocks/>
            </p:cNvSpPr>
            <p:nvPr/>
          </p:nvSpPr>
          <p:spPr bwMode="auto">
            <a:xfrm>
              <a:off x="74" y="1706"/>
              <a:ext cx="920" cy="409"/>
            </a:xfrm>
            <a:custGeom>
              <a:avLst/>
              <a:gdLst/>
              <a:ahLst/>
              <a:cxnLst>
                <a:cxn ang="0">
                  <a:pos x="635" y="406"/>
                </a:cxn>
                <a:cxn ang="0">
                  <a:pos x="0" y="58"/>
                </a:cxn>
                <a:cxn ang="0">
                  <a:pos x="797" y="52"/>
                </a:cxn>
                <a:cxn ang="0">
                  <a:pos x="738" y="251"/>
                </a:cxn>
                <a:cxn ang="0">
                  <a:pos x="635" y="406"/>
                </a:cxn>
              </a:cxnLst>
              <a:rect l="0" t="0" r="r" b="b"/>
              <a:pathLst>
                <a:path w="920" h="409">
                  <a:moveTo>
                    <a:pt x="635" y="406"/>
                  </a:moveTo>
                  <a:cubicBezTo>
                    <a:pt x="310" y="125"/>
                    <a:pt x="0" y="58"/>
                    <a:pt x="0" y="58"/>
                  </a:cubicBezTo>
                  <a:lnTo>
                    <a:pt x="797" y="52"/>
                  </a:lnTo>
                  <a:cubicBezTo>
                    <a:pt x="920" y="84"/>
                    <a:pt x="790" y="0"/>
                    <a:pt x="738" y="251"/>
                  </a:cubicBezTo>
                  <a:cubicBezTo>
                    <a:pt x="738" y="251"/>
                    <a:pt x="749" y="409"/>
                    <a:pt x="635" y="406"/>
                  </a:cubicBezTo>
                  <a:close/>
                </a:path>
              </a:pathLst>
            </a:custGeom>
            <a:gradFill rotWithShape="1">
              <a:gsLst>
                <a:gs pos="0">
                  <a:srgbClr val="C0C0C0"/>
                </a:gs>
                <a:gs pos="100000">
                  <a:schemeClr val="bg1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22" name="Group 126"/>
            <p:cNvGrpSpPr>
              <a:grpSpLocks/>
            </p:cNvGrpSpPr>
            <p:nvPr/>
          </p:nvGrpSpPr>
          <p:grpSpPr bwMode="auto">
            <a:xfrm>
              <a:off x="63" y="773"/>
              <a:ext cx="861" cy="1018"/>
              <a:chOff x="4035" y="1968"/>
              <a:chExt cx="861" cy="1018"/>
            </a:xfrm>
          </p:grpSpPr>
          <p:sp>
            <p:nvSpPr>
              <p:cNvPr id="551039" name="Rectangle 127"/>
              <p:cNvSpPr>
                <a:spLocks noChangeArrowheads="1"/>
              </p:cNvSpPr>
              <p:nvPr/>
            </p:nvSpPr>
            <p:spPr bwMode="auto">
              <a:xfrm>
                <a:off x="4055" y="2016"/>
                <a:ext cx="827" cy="94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1040" name="Text Box 128"/>
              <p:cNvSpPr txBox="1">
                <a:spLocks noChangeArrowheads="1"/>
              </p:cNvSpPr>
              <p:nvPr/>
            </p:nvSpPr>
            <p:spPr bwMode="auto">
              <a:xfrm>
                <a:off x="4035" y="1968"/>
                <a:ext cx="834" cy="10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 i="0"/>
                  <a:t>app</a:t>
                </a:r>
              </a:p>
              <a:p>
                <a:pPr algn="ctr"/>
                <a:r>
                  <a:rPr lang="en-US" sz="2000" i="0"/>
                  <a:t>transport</a:t>
                </a:r>
              </a:p>
              <a:p>
                <a:pPr algn="ctr"/>
                <a:r>
                  <a:rPr lang="en-US" sz="2000" i="0"/>
                  <a:t>IP</a:t>
                </a:r>
              </a:p>
              <a:p>
                <a:pPr algn="ctr"/>
                <a:r>
                  <a:rPr lang="en-US" sz="2000" i="0"/>
                  <a:t>Eth</a:t>
                </a:r>
              </a:p>
              <a:p>
                <a:pPr algn="ctr"/>
                <a:r>
                  <a:rPr lang="en-US" sz="2000" i="0"/>
                  <a:t>phy</a:t>
                </a:r>
              </a:p>
            </p:txBody>
          </p:sp>
          <p:sp>
            <p:nvSpPr>
              <p:cNvPr id="551041" name="Line 129"/>
              <p:cNvSpPr>
                <a:spLocks noChangeShapeType="1"/>
              </p:cNvSpPr>
              <p:nvPr/>
            </p:nvSpPr>
            <p:spPr bwMode="auto">
              <a:xfrm>
                <a:off x="4054" y="2385"/>
                <a:ext cx="841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51042" name="Line 130"/>
              <p:cNvSpPr>
                <a:spLocks noChangeShapeType="1"/>
              </p:cNvSpPr>
              <p:nvPr/>
            </p:nvSpPr>
            <p:spPr bwMode="auto">
              <a:xfrm>
                <a:off x="4061" y="2570"/>
                <a:ext cx="834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51043" name="Line 131"/>
              <p:cNvSpPr>
                <a:spLocks noChangeShapeType="1"/>
              </p:cNvSpPr>
              <p:nvPr/>
            </p:nvSpPr>
            <p:spPr bwMode="auto">
              <a:xfrm>
                <a:off x="4046" y="2748"/>
                <a:ext cx="841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51044" name="Line 132"/>
              <p:cNvSpPr>
                <a:spLocks noChangeShapeType="1"/>
              </p:cNvSpPr>
              <p:nvPr/>
            </p:nvSpPr>
            <p:spPr bwMode="auto">
              <a:xfrm>
                <a:off x="4068" y="2204"/>
                <a:ext cx="828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aphicFrame>
        <p:nvGraphicFramePr>
          <p:cNvPr id="551045" name="Object 133"/>
          <p:cNvGraphicFramePr>
            <a:graphicFrameLocks noChangeAspect="1"/>
          </p:cNvGraphicFramePr>
          <p:nvPr/>
        </p:nvGraphicFramePr>
        <p:xfrm>
          <a:off x="2573338" y="3403600"/>
          <a:ext cx="523875" cy="454025"/>
        </p:xfrm>
        <a:graphic>
          <a:graphicData uri="http://schemas.openxmlformats.org/presentationml/2006/ole">
            <p:oleObj spid="_x0000_s5126" name="Clip" r:id="rId8" imgW="1305000" imgH="1085760" progId="MS_ClipArt_Gallery.2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5: DataLink Layer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51F52B9F-64BA-41EC-BDDD-BDB7905BC215}" type="slidenum">
              <a:rPr lang="en-US"/>
              <a:pPr/>
              <a:t>3</a:t>
            </a:fld>
            <a:endParaRPr lang="en-US"/>
          </a:p>
        </p:txBody>
      </p:sp>
      <p:sp>
        <p:nvSpPr>
          <p:cNvPr id="4864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r>
              <a:rPr lang="en-US" sz="3200"/>
              <a:t>PPP Design Requirements [RFC 1557]</a:t>
            </a:r>
          </a:p>
        </p:txBody>
      </p:sp>
      <p:sp>
        <p:nvSpPr>
          <p:cNvPr id="486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68425"/>
            <a:ext cx="7772400" cy="4648200"/>
          </a:xfrm>
        </p:spPr>
        <p:txBody>
          <a:bodyPr>
            <a:normAutofit fontScale="92500"/>
          </a:bodyPr>
          <a:lstStyle/>
          <a:p>
            <a:r>
              <a:rPr lang="en-US" sz="2400">
                <a:solidFill>
                  <a:srgbClr val="FF0000"/>
                </a:solidFill>
              </a:rPr>
              <a:t>packet framing:</a:t>
            </a:r>
            <a:r>
              <a:rPr lang="en-US" sz="2400"/>
              <a:t> encapsulation of network-layer datagram in data link frame </a:t>
            </a:r>
          </a:p>
          <a:p>
            <a:pPr lvl="1"/>
            <a:r>
              <a:rPr lang="en-US"/>
              <a:t>carry network layer data of any network layer protocol (not just IP) </a:t>
            </a:r>
            <a:r>
              <a:rPr lang="en-US" i="1"/>
              <a:t>at same time</a:t>
            </a:r>
          </a:p>
          <a:p>
            <a:pPr lvl="1"/>
            <a:r>
              <a:rPr lang="en-US"/>
              <a:t>ability to demultiplex upwards</a:t>
            </a:r>
          </a:p>
          <a:p>
            <a:r>
              <a:rPr lang="en-US" sz="2400">
                <a:solidFill>
                  <a:srgbClr val="FF0000"/>
                </a:solidFill>
              </a:rPr>
              <a:t>bit transparency:</a:t>
            </a:r>
            <a:r>
              <a:rPr lang="en-US" sz="2400"/>
              <a:t> must carry any bit pattern in the data field</a:t>
            </a:r>
          </a:p>
          <a:p>
            <a:r>
              <a:rPr lang="en-US" sz="2400">
                <a:solidFill>
                  <a:srgbClr val="FF0000"/>
                </a:solidFill>
              </a:rPr>
              <a:t>error detection</a:t>
            </a:r>
            <a:r>
              <a:rPr lang="en-US" sz="2400"/>
              <a:t> (no correction)</a:t>
            </a:r>
          </a:p>
          <a:p>
            <a:r>
              <a:rPr lang="en-US" sz="2400">
                <a:solidFill>
                  <a:srgbClr val="FF0000"/>
                </a:solidFill>
              </a:rPr>
              <a:t>connection liveness:</a:t>
            </a:r>
            <a:r>
              <a:rPr lang="en-US" sz="2400"/>
              <a:t> detect, signal link failure to network layer</a:t>
            </a:r>
          </a:p>
          <a:p>
            <a:r>
              <a:rPr lang="en-US" sz="2400">
                <a:solidFill>
                  <a:srgbClr val="FF0000"/>
                </a:solidFill>
              </a:rPr>
              <a:t>network layer address negotiation:</a:t>
            </a:r>
            <a:r>
              <a:rPr lang="en-US" sz="2400"/>
              <a:t> endpoint can learn/configure each other’s network address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5: DataLink Layer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280B174F-34CD-40E8-9BF6-792260CEB92B}" type="slidenum">
              <a:rPr lang="en-US"/>
              <a:pPr/>
              <a:t>30</a:t>
            </a:fld>
            <a:endParaRPr lang="en-US"/>
          </a:p>
        </p:txBody>
      </p:sp>
      <p:sp>
        <p:nvSpPr>
          <p:cNvPr id="551938" name="Rectangle 2"/>
          <p:cNvSpPr>
            <a:spLocks noGrp="1" noChangeArrowheads="1"/>
          </p:cNvSpPr>
          <p:nvPr>
            <p:ph type="title"/>
          </p:nvPr>
        </p:nvSpPr>
        <p:spPr>
          <a:xfrm>
            <a:off x="277813" y="215900"/>
            <a:ext cx="8866187" cy="1143000"/>
          </a:xfrm>
        </p:spPr>
        <p:txBody>
          <a:bodyPr/>
          <a:lstStyle/>
          <a:p>
            <a:r>
              <a:rPr lang="en-US" sz="3200"/>
              <a:t>Datagram Journey in IP-over-ATM Network</a:t>
            </a:r>
            <a:r>
              <a:rPr lang="en-US"/>
              <a:t> </a:t>
            </a:r>
          </a:p>
        </p:txBody>
      </p:sp>
      <p:sp>
        <p:nvSpPr>
          <p:cNvPr id="551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58900"/>
            <a:ext cx="8610600" cy="4648200"/>
          </a:xfrm>
        </p:spPr>
        <p:txBody>
          <a:bodyPr/>
          <a:lstStyle/>
          <a:p>
            <a:r>
              <a:rPr lang="en-US" sz="2400">
                <a:solidFill>
                  <a:srgbClr val="FF0000"/>
                </a:solidFill>
              </a:rPr>
              <a:t>at Source Host:</a:t>
            </a:r>
            <a:endParaRPr lang="en-US" sz="2400"/>
          </a:p>
          <a:p>
            <a:pPr lvl="1"/>
            <a:r>
              <a:rPr lang="en-US" sz="2000"/>
              <a:t>IP layer maps between IP, ATM dest address (using ARP)</a:t>
            </a:r>
          </a:p>
          <a:p>
            <a:pPr lvl="1"/>
            <a:r>
              <a:rPr lang="en-US" sz="2000"/>
              <a:t>passes datagram to AAL5</a:t>
            </a:r>
          </a:p>
          <a:p>
            <a:pPr lvl="1"/>
            <a:r>
              <a:rPr lang="en-US" sz="2000"/>
              <a:t>AAL5 encapsulates data, segments cells, passes to ATM layer </a:t>
            </a:r>
          </a:p>
          <a:p>
            <a:r>
              <a:rPr lang="en-US" sz="2400">
                <a:solidFill>
                  <a:srgbClr val="FF0000"/>
                </a:solidFill>
              </a:rPr>
              <a:t>ATM network:</a:t>
            </a:r>
            <a:r>
              <a:rPr lang="en-US" sz="2400" b="1"/>
              <a:t> </a:t>
            </a:r>
            <a:r>
              <a:rPr lang="en-US" sz="2400"/>
              <a:t>moves cell along VC to destination</a:t>
            </a:r>
            <a:endParaRPr lang="en-US" sz="2400" b="1"/>
          </a:p>
          <a:p>
            <a:r>
              <a:rPr lang="en-US" sz="2400">
                <a:solidFill>
                  <a:srgbClr val="FF0000"/>
                </a:solidFill>
              </a:rPr>
              <a:t>at Destination Host:</a:t>
            </a:r>
            <a:endParaRPr lang="en-US" sz="2400" b="1"/>
          </a:p>
          <a:p>
            <a:pPr lvl="1"/>
            <a:r>
              <a:rPr lang="en-US"/>
              <a:t>AAL5  reassembles cells into original datagram</a:t>
            </a:r>
          </a:p>
          <a:p>
            <a:pPr lvl="1"/>
            <a:r>
              <a:rPr lang="en-US"/>
              <a:t>if CRC OK, datagram is passed to IP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5: DataLink Layer</a:t>
            </a:r>
          </a:p>
        </p:txBody>
      </p:sp>
      <p:sp>
        <p:nvSpPr>
          <p:cNvPr id="8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11C1DCC9-8397-44B8-99CB-F2E2C52E23A5}" type="slidenum">
              <a:rPr lang="en-US"/>
              <a:pPr/>
              <a:t>31</a:t>
            </a:fld>
            <a:endParaRPr lang="en-US"/>
          </a:p>
        </p:txBody>
      </p:sp>
      <p:sp>
        <p:nvSpPr>
          <p:cNvPr id="508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IP-Over-ATM</a:t>
            </a:r>
          </a:p>
        </p:txBody>
      </p:sp>
      <p:sp>
        <p:nvSpPr>
          <p:cNvPr id="508931" name="Rectangle 3"/>
          <p:cNvSpPr>
            <a:spLocks noChangeArrowheads="1"/>
          </p:cNvSpPr>
          <p:nvPr/>
        </p:nvSpPr>
        <p:spPr bwMode="auto">
          <a:xfrm>
            <a:off x="638175" y="1704975"/>
            <a:ext cx="3554413" cy="358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2400" i="0">
                <a:solidFill>
                  <a:srgbClr val="FF0000"/>
                </a:solidFill>
              </a:rPr>
              <a:t>Issues:</a:t>
            </a:r>
            <a:endParaRPr lang="en-US" sz="2400" i="0"/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400" i="0"/>
              <a:t>IP datagrams into ATM AAL5 PDUs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400" i="0"/>
              <a:t>from IP addresses to ATM addresses</a:t>
            </a: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</a:pPr>
            <a:r>
              <a:rPr lang="en-US" sz="2400" i="0"/>
              <a:t>just like IP addresses to 802.3 MAC addresses!</a:t>
            </a:r>
          </a:p>
        </p:txBody>
      </p:sp>
      <p:sp>
        <p:nvSpPr>
          <p:cNvPr id="508932" name="Freeform 4"/>
          <p:cNvSpPr>
            <a:spLocks/>
          </p:cNvSpPr>
          <p:nvPr/>
        </p:nvSpPr>
        <p:spPr bwMode="auto">
          <a:xfrm>
            <a:off x="5653088" y="4144963"/>
            <a:ext cx="1624012" cy="403225"/>
          </a:xfrm>
          <a:custGeom>
            <a:avLst/>
            <a:gdLst/>
            <a:ahLst/>
            <a:cxnLst>
              <a:cxn ang="0">
                <a:pos x="333" y="184"/>
              </a:cxn>
              <a:cxn ang="0">
                <a:pos x="42" y="164"/>
              </a:cxn>
              <a:cxn ang="0">
                <a:pos x="80" y="64"/>
              </a:cxn>
              <a:cxn ang="0">
                <a:pos x="281" y="76"/>
              </a:cxn>
              <a:cxn ang="0">
                <a:pos x="466" y="74"/>
              </a:cxn>
              <a:cxn ang="0">
                <a:pos x="493" y="8"/>
              </a:cxn>
              <a:cxn ang="0">
                <a:pos x="568" y="23"/>
              </a:cxn>
              <a:cxn ang="0">
                <a:pos x="559" y="74"/>
              </a:cxn>
              <a:cxn ang="0">
                <a:pos x="751" y="86"/>
              </a:cxn>
              <a:cxn ang="0">
                <a:pos x="754" y="170"/>
              </a:cxn>
              <a:cxn ang="0">
                <a:pos x="333" y="184"/>
              </a:cxn>
            </a:cxnLst>
            <a:rect l="0" t="0" r="r" b="b"/>
            <a:pathLst>
              <a:path w="824" h="187">
                <a:moveTo>
                  <a:pt x="333" y="184"/>
                </a:moveTo>
                <a:cubicBezTo>
                  <a:pt x="189" y="187"/>
                  <a:pt x="84" y="183"/>
                  <a:pt x="42" y="164"/>
                </a:cubicBezTo>
                <a:cubicBezTo>
                  <a:pt x="0" y="144"/>
                  <a:pt x="40" y="79"/>
                  <a:pt x="80" y="64"/>
                </a:cubicBezTo>
                <a:cubicBezTo>
                  <a:pt x="119" y="50"/>
                  <a:pt x="217" y="74"/>
                  <a:pt x="281" y="76"/>
                </a:cubicBezTo>
                <a:cubicBezTo>
                  <a:pt x="345" y="78"/>
                  <a:pt x="431" y="85"/>
                  <a:pt x="466" y="74"/>
                </a:cubicBezTo>
                <a:cubicBezTo>
                  <a:pt x="501" y="63"/>
                  <a:pt x="476" y="16"/>
                  <a:pt x="493" y="8"/>
                </a:cubicBezTo>
                <a:cubicBezTo>
                  <a:pt x="510" y="0"/>
                  <a:pt x="557" y="12"/>
                  <a:pt x="568" y="23"/>
                </a:cubicBezTo>
                <a:cubicBezTo>
                  <a:pt x="579" y="34"/>
                  <a:pt x="529" y="63"/>
                  <a:pt x="559" y="74"/>
                </a:cubicBezTo>
                <a:cubicBezTo>
                  <a:pt x="589" y="85"/>
                  <a:pt x="719" y="70"/>
                  <a:pt x="751" y="86"/>
                </a:cubicBezTo>
                <a:cubicBezTo>
                  <a:pt x="783" y="102"/>
                  <a:pt x="824" y="154"/>
                  <a:pt x="754" y="170"/>
                </a:cubicBezTo>
                <a:cubicBezTo>
                  <a:pt x="684" y="186"/>
                  <a:pt x="421" y="181"/>
                  <a:pt x="333" y="184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8933" name="Freeform 5"/>
          <p:cNvSpPr>
            <a:spLocks/>
          </p:cNvSpPr>
          <p:nvPr/>
        </p:nvSpPr>
        <p:spPr bwMode="auto">
          <a:xfrm>
            <a:off x="6127750" y="2112963"/>
            <a:ext cx="1500188" cy="1806575"/>
          </a:xfrm>
          <a:custGeom>
            <a:avLst/>
            <a:gdLst/>
            <a:ahLst/>
            <a:cxnLst>
              <a:cxn ang="0">
                <a:pos x="18" y="525"/>
              </a:cxn>
              <a:cxn ang="0">
                <a:pos x="192" y="429"/>
              </a:cxn>
              <a:cxn ang="0">
                <a:pos x="357" y="174"/>
              </a:cxn>
              <a:cxn ang="0">
                <a:pos x="498" y="39"/>
              </a:cxn>
              <a:cxn ang="0">
                <a:pos x="600" y="27"/>
              </a:cxn>
              <a:cxn ang="0">
                <a:pos x="567" y="201"/>
              </a:cxn>
              <a:cxn ang="0">
                <a:pos x="876" y="144"/>
              </a:cxn>
              <a:cxn ang="0">
                <a:pos x="930" y="495"/>
              </a:cxn>
              <a:cxn ang="0">
                <a:pos x="903" y="921"/>
              </a:cxn>
              <a:cxn ang="0">
                <a:pos x="678" y="1041"/>
              </a:cxn>
              <a:cxn ang="0">
                <a:pos x="594" y="1128"/>
              </a:cxn>
              <a:cxn ang="0">
                <a:pos x="513" y="1101"/>
              </a:cxn>
              <a:cxn ang="0">
                <a:pos x="537" y="1041"/>
              </a:cxn>
              <a:cxn ang="0">
                <a:pos x="462" y="1014"/>
              </a:cxn>
              <a:cxn ang="0">
                <a:pos x="360" y="897"/>
              </a:cxn>
              <a:cxn ang="0">
                <a:pos x="321" y="729"/>
              </a:cxn>
              <a:cxn ang="0">
                <a:pos x="237" y="612"/>
              </a:cxn>
              <a:cxn ang="0">
                <a:pos x="36" y="600"/>
              </a:cxn>
              <a:cxn ang="0">
                <a:pos x="18" y="525"/>
              </a:cxn>
            </a:cxnLst>
            <a:rect l="0" t="0" r="r" b="b"/>
            <a:pathLst>
              <a:path w="945" h="1138">
                <a:moveTo>
                  <a:pt x="18" y="525"/>
                </a:moveTo>
                <a:cubicBezTo>
                  <a:pt x="44" y="497"/>
                  <a:pt x="135" y="488"/>
                  <a:pt x="192" y="429"/>
                </a:cubicBezTo>
                <a:cubicBezTo>
                  <a:pt x="249" y="370"/>
                  <a:pt x="306" y="239"/>
                  <a:pt x="357" y="174"/>
                </a:cubicBezTo>
                <a:cubicBezTo>
                  <a:pt x="408" y="109"/>
                  <a:pt x="457" y="64"/>
                  <a:pt x="498" y="39"/>
                </a:cubicBezTo>
                <a:cubicBezTo>
                  <a:pt x="539" y="14"/>
                  <a:pt x="589" y="0"/>
                  <a:pt x="600" y="27"/>
                </a:cubicBezTo>
                <a:cubicBezTo>
                  <a:pt x="611" y="54"/>
                  <a:pt x="521" y="182"/>
                  <a:pt x="567" y="201"/>
                </a:cubicBezTo>
                <a:cubicBezTo>
                  <a:pt x="613" y="220"/>
                  <a:pt x="815" y="95"/>
                  <a:pt x="876" y="144"/>
                </a:cubicBezTo>
                <a:cubicBezTo>
                  <a:pt x="937" y="193"/>
                  <a:pt x="926" y="366"/>
                  <a:pt x="930" y="495"/>
                </a:cubicBezTo>
                <a:cubicBezTo>
                  <a:pt x="934" y="624"/>
                  <a:pt x="945" y="830"/>
                  <a:pt x="903" y="921"/>
                </a:cubicBezTo>
                <a:cubicBezTo>
                  <a:pt x="861" y="1012"/>
                  <a:pt x="729" y="1007"/>
                  <a:pt x="678" y="1041"/>
                </a:cubicBezTo>
                <a:cubicBezTo>
                  <a:pt x="627" y="1075"/>
                  <a:pt x="621" y="1118"/>
                  <a:pt x="594" y="1128"/>
                </a:cubicBezTo>
                <a:cubicBezTo>
                  <a:pt x="567" y="1138"/>
                  <a:pt x="522" y="1115"/>
                  <a:pt x="513" y="1101"/>
                </a:cubicBezTo>
                <a:cubicBezTo>
                  <a:pt x="504" y="1087"/>
                  <a:pt x="545" y="1055"/>
                  <a:pt x="537" y="1041"/>
                </a:cubicBezTo>
                <a:cubicBezTo>
                  <a:pt x="529" y="1027"/>
                  <a:pt x="491" y="1038"/>
                  <a:pt x="462" y="1014"/>
                </a:cubicBezTo>
                <a:cubicBezTo>
                  <a:pt x="433" y="990"/>
                  <a:pt x="383" y="944"/>
                  <a:pt x="360" y="897"/>
                </a:cubicBezTo>
                <a:cubicBezTo>
                  <a:pt x="337" y="850"/>
                  <a:pt x="341" y="776"/>
                  <a:pt x="321" y="729"/>
                </a:cubicBezTo>
                <a:cubicBezTo>
                  <a:pt x="301" y="682"/>
                  <a:pt x="284" y="633"/>
                  <a:pt x="237" y="612"/>
                </a:cubicBezTo>
                <a:cubicBezTo>
                  <a:pt x="190" y="591"/>
                  <a:pt x="72" y="614"/>
                  <a:pt x="36" y="600"/>
                </a:cubicBezTo>
                <a:cubicBezTo>
                  <a:pt x="0" y="586"/>
                  <a:pt x="3" y="549"/>
                  <a:pt x="18" y="525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8934" name="Freeform 6"/>
          <p:cNvSpPr>
            <a:spLocks/>
          </p:cNvSpPr>
          <p:nvPr/>
        </p:nvSpPr>
        <p:spPr bwMode="auto">
          <a:xfrm>
            <a:off x="5308600" y="2287588"/>
            <a:ext cx="287338" cy="1868487"/>
          </a:xfrm>
          <a:custGeom>
            <a:avLst/>
            <a:gdLst/>
            <a:ahLst/>
            <a:cxnLst>
              <a:cxn ang="0">
                <a:pos x="2" y="333"/>
              </a:cxn>
              <a:cxn ang="0">
                <a:pos x="26" y="42"/>
              </a:cxn>
              <a:cxn ang="0">
                <a:pos x="125" y="81"/>
              </a:cxn>
              <a:cxn ang="0">
                <a:pos x="143" y="393"/>
              </a:cxn>
              <a:cxn ang="0">
                <a:pos x="140" y="603"/>
              </a:cxn>
              <a:cxn ang="0">
                <a:pos x="110" y="786"/>
              </a:cxn>
              <a:cxn ang="0">
                <a:pos x="38" y="792"/>
              </a:cxn>
              <a:cxn ang="0">
                <a:pos x="2" y="333"/>
              </a:cxn>
            </a:cxnLst>
            <a:rect l="0" t="0" r="r" b="b"/>
            <a:pathLst>
              <a:path w="146" h="867">
                <a:moveTo>
                  <a:pt x="2" y="333"/>
                </a:moveTo>
                <a:cubicBezTo>
                  <a:pt x="0" y="208"/>
                  <a:pt x="6" y="84"/>
                  <a:pt x="26" y="42"/>
                </a:cubicBezTo>
                <a:cubicBezTo>
                  <a:pt x="46" y="0"/>
                  <a:pt x="106" y="23"/>
                  <a:pt x="125" y="81"/>
                </a:cubicBezTo>
                <a:cubicBezTo>
                  <a:pt x="144" y="139"/>
                  <a:pt x="140" y="306"/>
                  <a:pt x="143" y="393"/>
                </a:cubicBezTo>
                <a:cubicBezTo>
                  <a:pt x="146" y="480"/>
                  <a:pt x="145" y="538"/>
                  <a:pt x="140" y="603"/>
                </a:cubicBezTo>
                <a:cubicBezTo>
                  <a:pt x="135" y="668"/>
                  <a:pt x="127" y="755"/>
                  <a:pt x="110" y="786"/>
                </a:cubicBezTo>
                <a:cubicBezTo>
                  <a:pt x="93" y="817"/>
                  <a:pt x="56" y="867"/>
                  <a:pt x="38" y="792"/>
                </a:cubicBezTo>
                <a:cubicBezTo>
                  <a:pt x="20" y="717"/>
                  <a:pt x="4" y="458"/>
                  <a:pt x="2" y="333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6480175" y="3854450"/>
            <a:ext cx="623888" cy="317500"/>
            <a:chOff x="3600" y="219"/>
            <a:chExt cx="360" cy="175"/>
          </a:xfrm>
        </p:grpSpPr>
        <p:sp>
          <p:nvSpPr>
            <p:cNvPr id="508936" name="Oval 8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8937" name="Line 9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8938" name="Line 10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8939" name="Rectangle 11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 i="0">
                <a:latin typeface="Times New Roman" pitchFamily="18" charset="0"/>
              </a:endParaRPr>
            </a:p>
          </p:txBody>
        </p:sp>
        <p:sp>
          <p:nvSpPr>
            <p:cNvPr id="508940" name="Oval 12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13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508942" name="Line 1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8943" name="Line 1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8944" name="Line 1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17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508946" name="Line 1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8947" name="Line 19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8948" name="Line 20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508949" name="Object 21"/>
          <p:cNvGraphicFramePr>
            <a:graphicFrameLocks noChangeAspect="1"/>
          </p:cNvGraphicFramePr>
          <p:nvPr/>
        </p:nvGraphicFramePr>
        <p:xfrm>
          <a:off x="4797425" y="2081213"/>
          <a:ext cx="523875" cy="454025"/>
        </p:xfrm>
        <a:graphic>
          <a:graphicData uri="http://schemas.openxmlformats.org/presentationml/2006/ole">
            <p:oleObj spid="_x0000_s6146" name="Clip" r:id="rId4" imgW="1305000" imgH="1085760" progId="MS_ClipArt_Gallery.2">
              <p:embed/>
            </p:oleObj>
          </a:graphicData>
        </a:graphic>
      </p:graphicFrame>
      <p:graphicFrame>
        <p:nvGraphicFramePr>
          <p:cNvPr id="508950" name="Object 22"/>
          <p:cNvGraphicFramePr>
            <a:graphicFrameLocks noChangeAspect="1"/>
          </p:cNvGraphicFramePr>
          <p:nvPr/>
        </p:nvGraphicFramePr>
        <p:xfrm>
          <a:off x="4824413" y="3554413"/>
          <a:ext cx="525462" cy="455612"/>
        </p:xfrm>
        <a:graphic>
          <a:graphicData uri="http://schemas.openxmlformats.org/presentationml/2006/ole">
            <p:oleObj spid="_x0000_s6147" name="Clip" r:id="rId5" imgW="1305000" imgH="1085760" progId="MS_ClipArt_Gallery.2">
              <p:embed/>
            </p:oleObj>
          </a:graphicData>
        </a:graphic>
      </p:graphicFrame>
      <p:graphicFrame>
        <p:nvGraphicFramePr>
          <p:cNvPr id="508951" name="Object 23"/>
          <p:cNvGraphicFramePr>
            <a:graphicFrameLocks noChangeAspect="1"/>
          </p:cNvGraphicFramePr>
          <p:nvPr/>
        </p:nvGraphicFramePr>
        <p:xfrm>
          <a:off x="6699250" y="1744663"/>
          <a:ext cx="523875" cy="454025"/>
        </p:xfrm>
        <a:graphic>
          <a:graphicData uri="http://schemas.openxmlformats.org/presentationml/2006/ole">
            <p:oleObj spid="_x0000_s6148" name="Clip" r:id="rId6" imgW="1305000" imgH="1085760" progId="MS_ClipArt_Gallery.2">
              <p:embed/>
            </p:oleObj>
          </a:graphicData>
        </a:graphic>
      </p:graphicFrame>
      <p:graphicFrame>
        <p:nvGraphicFramePr>
          <p:cNvPr id="508952" name="Object 24"/>
          <p:cNvGraphicFramePr>
            <a:graphicFrameLocks noChangeAspect="1"/>
          </p:cNvGraphicFramePr>
          <p:nvPr/>
        </p:nvGraphicFramePr>
        <p:xfrm>
          <a:off x="5546725" y="4551363"/>
          <a:ext cx="523875" cy="454025"/>
        </p:xfrm>
        <a:graphic>
          <a:graphicData uri="http://schemas.openxmlformats.org/presentationml/2006/ole">
            <p:oleObj spid="_x0000_s6149" name="Clip" r:id="rId7" imgW="1305000" imgH="1085760" progId="MS_ClipArt_Gallery.2">
              <p:embed/>
            </p:oleObj>
          </a:graphicData>
        </a:graphic>
      </p:graphicFrame>
      <p:sp>
        <p:nvSpPr>
          <p:cNvPr id="508953" name="Freeform 25"/>
          <p:cNvSpPr>
            <a:spLocks/>
          </p:cNvSpPr>
          <p:nvPr/>
        </p:nvSpPr>
        <p:spPr bwMode="auto">
          <a:xfrm>
            <a:off x="5305425" y="2436813"/>
            <a:ext cx="153988" cy="1447800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51" y="0"/>
              </a:cxn>
              <a:cxn ang="0">
                <a:pos x="51" y="672"/>
              </a:cxn>
              <a:cxn ang="0">
                <a:pos x="15" y="672"/>
              </a:cxn>
            </a:cxnLst>
            <a:rect l="0" t="0" r="r" b="b"/>
            <a:pathLst>
              <a:path w="51" h="672">
                <a:moveTo>
                  <a:pt x="0" y="3"/>
                </a:moveTo>
                <a:lnTo>
                  <a:pt x="51" y="0"/>
                </a:lnTo>
                <a:lnTo>
                  <a:pt x="51" y="672"/>
                </a:lnTo>
                <a:lnTo>
                  <a:pt x="15" y="672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8954" name="Line 26"/>
          <p:cNvSpPr>
            <a:spLocks noChangeShapeType="1"/>
          </p:cNvSpPr>
          <p:nvPr/>
        </p:nvSpPr>
        <p:spPr bwMode="auto">
          <a:xfrm>
            <a:off x="5459413" y="2973388"/>
            <a:ext cx="1301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8955" name="Oval 27"/>
          <p:cNvSpPr>
            <a:spLocks noChangeArrowheads="1"/>
          </p:cNvSpPr>
          <p:nvPr/>
        </p:nvSpPr>
        <p:spPr bwMode="auto">
          <a:xfrm>
            <a:off x="5110163" y="2798763"/>
            <a:ext cx="93662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8956" name="Oval 28"/>
          <p:cNvSpPr>
            <a:spLocks noChangeArrowheads="1"/>
          </p:cNvSpPr>
          <p:nvPr/>
        </p:nvSpPr>
        <p:spPr bwMode="auto">
          <a:xfrm>
            <a:off x="5110163" y="3011488"/>
            <a:ext cx="93662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8957" name="Oval 29"/>
          <p:cNvSpPr>
            <a:spLocks noChangeArrowheads="1"/>
          </p:cNvSpPr>
          <p:nvPr/>
        </p:nvSpPr>
        <p:spPr bwMode="auto">
          <a:xfrm>
            <a:off x="5110163" y="3198813"/>
            <a:ext cx="93662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30"/>
          <p:cNvGrpSpPr>
            <a:grpSpLocks/>
          </p:cNvGrpSpPr>
          <p:nvPr/>
        </p:nvGrpSpPr>
        <p:grpSpPr bwMode="auto">
          <a:xfrm>
            <a:off x="5578475" y="2805113"/>
            <a:ext cx="622300" cy="315912"/>
            <a:chOff x="3600" y="219"/>
            <a:chExt cx="360" cy="175"/>
          </a:xfrm>
        </p:grpSpPr>
        <p:sp>
          <p:nvSpPr>
            <p:cNvPr id="508959" name="Oval 31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8960" name="Line 32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8961" name="Line 33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8962" name="Rectangle 34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 i="0">
                <a:latin typeface="Times New Roman" pitchFamily="18" charset="0"/>
              </a:endParaRPr>
            </a:p>
          </p:txBody>
        </p:sp>
        <p:sp>
          <p:nvSpPr>
            <p:cNvPr id="508963" name="Oval 35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" name="Group 36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508965" name="Line 3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8966" name="Line 3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8967" name="Line 3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40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508969" name="Line 4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8970" name="Line 4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8971" name="Line 4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508972" name="Freeform 44"/>
          <p:cNvSpPr>
            <a:spLocks/>
          </p:cNvSpPr>
          <p:nvPr/>
        </p:nvSpPr>
        <p:spPr bwMode="auto">
          <a:xfrm>
            <a:off x="6184900" y="2813050"/>
            <a:ext cx="433388" cy="185738"/>
          </a:xfrm>
          <a:custGeom>
            <a:avLst/>
            <a:gdLst/>
            <a:ahLst/>
            <a:cxnLst>
              <a:cxn ang="0">
                <a:pos x="273" y="0"/>
              </a:cxn>
              <a:cxn ang="0">
                <a:pos x="0" y="117"/>
              </a:cxn>
            </a:cxnLst>
            <a:rect l="0" t="0" r="r" b="b"/>
            <a:pathLst>
              <a:path w="273" h="117">
                <a:moveTo>
                  <a:pt x="273" y="0"/>
                </a:moveTo>
                <a:lnTo>
                  <a:pt x="0" y="117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08973" name="Object 45"/>
          <p:cNvGraphicFramePr>
            <a:graphicFrameLocks noChangeAspect="1"/>
          </p:cNvGraphicFramePr>
          <p:nvPr/>
        </p:nvGraphicFramePr>
        <p:xfrm>
          <a:off x="6735763" y="4513263"/>
          <a:ext cx="523875" cy="455612"/>
        </p:xfrm>
        <a:graphic>
          <a:graphicData uri="http://schemas.openxmlformats.org/presentationml/2006/ole">
            <p:oleObj spid="_x0000_s6150" name="Clip" r:id="rId8" imgW="1305000" imgH="1085760" progId="MS_ClipArt_Gallery.2">
              <p:embed/>
            </p:oleObj>
          </a:graphicData>
        </a:graphic>
      </p:graphicFrame>
      <p:sp>
        <p:nvSpPr>
          <p:cNvPr id="508974" name="Freeform 46"/>
          <p:cNvSpPr>
            <a:spLocks/>
          </p:cNvSpPr>
          <p:nvPr/>
        </p:nvSpPr>
        <p:spPr bwMode="auto">
          <a:xfrm rot="-5389902">
            <a:off x="6351588" y="3817938"/>
            <a:ext cx="168275" cy="1323975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51" y="0"/>
              </a:cxn>
              <a:cxn ang="0">
                <a:pos x="51" y="672"/>
              </a:cxn>
              <a:cxn ang="0">
                <a:pos x="15" y="672"/>
              </a:cxn>
            </a:cxnLst>
            <a:rect l="0" t="0" r="r" b="b"/>
            <a:pathLst>
              <a:path w="51" h="672">
                <a:moveTo>
                  <a:pt x="0" y="3"/>
                </a:moveTo>
                <a:lnTo>
                  <a:pt x="51" y="0"/>
                </a:lnTo>
                <a:lnTo>
                  <a:pt x="51" y="672"/>
                </a:lnTo>
                <a:lnTo>
                  <a:pt x="15" y="672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8975" name="Line 47"/>
          <p:cNvSpPr>
            <a:spLocks noChangeShapeType="1"/>
          </p:cNvSpPr>
          <p:nvPr/>
        </p:nvSpPr>
        <p:spPr bwMode="auto">
          <a:xfrm rot="5292605">
            <a:off x="6574632" y="4279106"/>
            <a:ext cx="215900" cy="79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" name="Group 48"/>
          <p:cNvGrpSpPr>
            <a:grpSpLocks/>
          </p:cNvGrpSpPr>
          <p:nvPr/>
        </p:nvGrpSpPr>
        <p:grpSpPr bwMode="auto">
          <a:xfrm>
            <a:off x="6613525" y="2438400"/>
            <a:ext cx="554038" cy="468313"/>
            <a:chOff x="4238" y="2709"/>
            <a:chExt cx="349" cy="295"/>
          </a:xfrm>
        </p:grpSpPr>
        <p:sp>
          <p:nvSpPr>
            <p:cNvPr id="508977" name="Rectangle 49"/>
            <p:cNvSpPr>
              <a:spLocks noChangeArrowheads="1"/>
            </p:cNvSpPr>
            <p:nvPr/>
          </p:nvSpPr>
          <p:spPr bwMode="auto">
            <a:xfrm>
              <a:off x="4314" y="2712"/>
              <a:ext cx="273" cy="252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8978" name="Rectangle 50"/>
            <p:cNvSpPr>
              <a:spLocks noChangeArrowheads="1"/>
            </p:cNvSpPr>
            <p:nvPr/>
          </p:nvSpPr>
          <p:spPr bwMode="auto">
            <a:xfrm>
              <a:off x="4239" y="2754"/>
              <a:ext cx="269" cy="25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" name="Group 51"/>
            <p:cNvGrpSpPr>
              <a:grpSpLocks/>
            </p:cNvGrpSpPr>
            <p:nvPr/>
          </p:nvGrpSpPr>
          <p:grpSpPr bwMode="auto">
            <a:xfrm flipV="1">
              <a:off x="4281" y="2836"/>
              <a:ext cx="192" cy="75"/>
              <a:chOff x="2848" y="848"/>
              <a:chExt cx="140" cy="98"/>
            </a:xfrm>
          </p:grpSpPr>
          <p:sp>
            <p:nvSpPr>
              <p:cNvPr id="508980" name="Line 5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8981" name="Line 5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8982" name="Line 5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" name="Group 55"/>
            <p:cNvGrpSpPr>
              <a:grpSpLocks/>
            </p:cNvGrpSpPr>
            <p:nvPr/>
          </p:nvGrpSpPr>
          <p:grpSpPr bwMode="auto">
            <a:xfrm>
              <a:off x="4278" y="2831"/>
              <a:ext cx="192" cy="75"/>
              <a:chOff x="2848" y="848"/>
              <a:chExt cx="140" cy="98"/>
            </a:xfrm>
          </p:grpSpPr>
          <p:sp>
            <p:nvSpPr>
              <p:cNvPr id="508984" name="Line 5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8985" name="Line 5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8986" name="Line 5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08987" name="Freeform 59"/>
            <p:cNvSpPr>
              <a:spLocks/>
            </p:cNvSpPr>
            <p:nvPr/>
          </p:nvSpPr>
          <p:spPr bwMode="auto">
            <a:xfrm>
              <a:off x="4238" y="2709"/>
              <a:ext cx="348" cy="44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76" y="0"/>
                </a:cxn>
                <a:cxn ang="0">
                  <a:pos x="348" y="0"/>
                </a:cxn>
                <a:cxn ang="0">
                  <a:pos x="276" y="44"/>
                </a:cxn>
                <a:cxn ang="0">
                  <a:pos x="0" y="44"/>
                </a:cxn>
              </a:cxnLst>
              <a:rect l="0" t="0" r="r" b="b"/>
              <a:pathLst>
                <a:path w="348" h="44">
                  <a:moveTo>
                    <a:pt x="0" y="44"/>
                  </a:moveTo>
                  <a:lnTo>
                    <a:pt x="76" y="0"/>
                  </a:lnTo>
                  <a:lnTo>
                    <a:pt x="348" y="0"/>
                  </a:lnTo>
                  <a:lnTo>
                    <a:pt x="276" y="44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CCFFFF"/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8988" name="Freeform 60"/>
            <p:cNvSpPr>
              <a:spLocks/>
            </p:cNvSpPr>
            <p:nvPr/>
          </p:nvSpPr>
          <p:spPr bwMode="auto">
            <a:xfrm>
              <a:off x="4505" y="2709"/>
              <a:ext cx="82" cy="294"/>
            </a:xfrm>
            <a:custGeom>
              <a:avLst/>
              <a:gdLst/>
              <a:ahLst/>
              <a:cxnLst>
                <a:cxn ang="0">
                  <a:pos x="0" y="47"/>
                </a:cxn>
                <a:cxn ang="0">
                  <a:pos x="82" y="0"/>
                </a:cxn>
                <a:cxn ang="0">
                  <a:pos x="82" y="254"/>
                </a:cxn>
                <a:cxn ang="0">
                  <a:pos x="0" y="294"/>
                </a:cxn>
                <a:cxn ang="0">
                  <a:pos x="0" y="47"/>
                </a:cxn>
              </a:cxnLst>
              <a:rect l="0" t="0" r="r" b="b"/>
              <a:pathLst>
                <a:path w="82" h="294">
                  <a:moveTo>
                    <a:pt x="0" y="47"/>
                  </a:moveTo>
                  <a:lnTo>
                    <a:pt x="82" y="0"/>
                  </a:lnTo>
                  <a:lnTo>
                    <a:pt x="82" y="254"/>
                  </a:lnTo>
                  <a:lnTo>
                    <a:pt x="0" y="294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CCFFFF"/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" name="Group 61"/>
          <p:cNvGrpSpPr>
            <a:grpSpLocks/>
          </p:cNvGrpSpPr>
          <p:nvPr/>
        </p:nvGrpSpPr>
        <p:grpSpPr bwMode="auto">
          <a:xfrm>
            <a:off x="6891338" y="3251200"/>
            <a:ext cx="554037" cy="468313"/>
            <a:chOff x="4238" y="2709"/>
            <a:chExt cx="349" cy="295"/>
          </a:xfrm>
        </p:grpSpPr>
        <p:sp>
          <p:nvSpPr>
            <p:cNvPr id="508990" name="Rectangle 62"/>
            <p:cNvSpPr>
              <a:spLocks noChangeArrowheads="1"/>
            </p:cNvSpPr>
            <p:nvPr/>
          </p:nvSpPr>
          <p:spPr bwMode="auto">
            <a:xfrm>
              <a:off x="4314" y="2712"/>
              <a:ext cx="273" cy="252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8991" name="Rectangle 63"/>
            <p:cNvSpPr>
              <a:spLocks noChangeArrowheads="1"/>
            </p:cNvSpPr>
            <p:nvPr/>
          </p:nvSpPr>
          <p:spPr bwMode="auto">
            <a:xfrm>
              <a:off x="4239" y="2754"/>
              <a:ext cx="269" cy="25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" name="Group 64"/>
            <p:cNvGrpSpPr>
              <a:grpSpLocks/>
            </p:cNvGrpSpPr>
            <p:nvPr/>
          </p:nvGrpSpPr>
          <p:grpSpPr bwMode="auto">
            <a:xfrm flipV="1">
              <a:off x="4281" y="2836"/>
              <a:ext cx="192" cy="75"/>
              <a:chOff x="2848" y="848"/>
              <a:chExt cx="140" cy="98"/>
            </a:xfrm>
          </p:grpSpPr>
          <p:sp>
            <p:nvSpPr>
              <p:cNvPr id="508993" name="Line 6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8994" name="Line 6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8995" name="Line 6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" name="Group 68"/>
            <p:cNvGrpSpPr>
              <a:grpSpLocks/>
            </p:cNvGrpSpPr>
            <p:nvPr/>
          </p:nvGrpSpPr>
          <p:grpSpPr bwMode="auto">
            <a:xfrm>
              <a:off x="4278" y="2831"/>
              <a:ext cx="192" cy="75"/>
              <a:chOff x="2848" y="848"/>
              <a:chExt cx="140" cy="98"/>
            </a:xfrm>
          </p:grpSpPr>
          <p:sp>
            <p:nvSpPr>
              <p:cNvPr id="508997" name="Line 6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8998" name="Line 7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8999" name="Line 7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09000" name="Freeform 72"/>
            <p:cNvSpPr>
              <a:spLocks/>
            </p:cNvSpPr>
            <p:nvPr/>
          </p:nvSpPr>
          <p:spPr bwMode="auto">
            <a:xfrm>
              <a:off x="4238" y="2709"/>
              <a:ext cx="348" cy="44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76" y="0"/>
                </a:cxn>
                <a:cxn ang="0">
                  <a:pos x="348" y="0"/>
                </a:cxn>
                <a:cxn ang="0">
                  <a:pos x="276" y="44"/>
                </a:cxn>
                <a:cxn ang="0">
                  <a:pos x="0" y="44"/>
                </a:cxn>
              </a:cxnLst>
              <a:rect l="0" t="0" r="r" b="b"/>
              <a:pathLst>
                <a:path w="348" h="44">
                  <a:moveTo>
                    <a:pt x="0" y="44"/>
                  </a:moveTo>
                  <a:lnTo>
                    <a:pt x="76" y="0"/>
                  </a:lnTo>
                  <a:lnTo>
                    <a:pt x="348" y="0"/>
                  </a:lnTo>
                  <a:lnTo>
                    <a:pt x="276" y="44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CCFFFF"/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9001" name="Freeform 73"/>
            <p:cNvSpPr>
              <a:spLocks/>
            </p:cNvSpPr>
            <p:nvPr/>
          </p:nvSpPr>
          <p:spPr bwMode="auto">
            <a:xfrm>
              <a:off x="4505" y="2709"/>
              <a:ext cx="82" cy="294"/>
            </a:xfrm>
            <a:custGeom>
              <a:avLst/>
              <a:gdLst/>
              <a:ahLst/>
              <a:cxnLst>
                <a:cxn ang="0">
                  <a:pos x="0" y="47"/>
                </a:cxn>
                <a:cxn ang="0">
                  <a:pos x="82" y="0"/>
                </a:cxn>
                <a:cxn ang="0">
                  <a:pos x="82" y="254"/>
                </a:cxn>
                <a:cxn ang="0">
                  <a:pos x="0" y="294"/>
                </a:cxn>
                <a:cxn ang="0">
                  <a:pos x="0" y="47"/>
                </a:cxn>
              </a:cxnLst>
              <a:rect l="0" t="0" r="r" b="b"/>
              <a:pathLst>
                <a:path w="82" h="294">
                  <a:moveTo>
                    <a:pt x="0" y="47"/>
                  </a:moveTo>
                  <a:lnTo>
                    <a:pt x="82" y="0"/>
                  </a:lnTo>
                  <a:lnTo>
                    <a:pt x="82" y="254"/>
                  </a:lnTo>
                  <a:lnTo>
                    <a:pt x="0" y="294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CCFFFF"/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09002" name="Freeform 74"/>
          <p:cNvSpPr>
            <a:spLocks/>
          </p:cNvSpPr>
          <p:nvPr/>
        </p:nvSpPr>
        <p:spPr bwMode="auto">
          <a:xfrm>
            <a:off x="6908800" y="2184400"/>
            <a:ext cx="100013" cy="242888"/>
          </a:xfrm>
          <a:custGeom>
            <a:avLst/>
            <a:gdLst/>
            <a:ahLst/>
            <a:cxnLst>
              <a:cxn ang="0">
                <a:pos x="273" y="0"/>
              </a:cxn>
              <a:cxn ang="0">
                <a:pos x="0" y="117"/>
              </a:cxn>
            </a:cxnLst>
            <a:rect l="0" t="0" r="r" b="b"/>
            <a:pathLst>
              <a:path w="273" h="117">
                <a:moveTo>
                  <a:pt x="273" y="0"/>
                </a:moveTo>
                <a:lnTo>
                  <a:pt x="0" y="117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9003" name="Freeform 75"/>
          <p:cNvSpPr>
            <a:spLocks/>
          </p:cNvSpPr>
          <p:nvPr/>
        </p:nvSpPr>
        <p:spPr bwMode="auto">
          <a:xfrm>
            <a:off x="6975475" y="3717925"/>
            <a:ext cx="123825" cy="166688"/>
          </a:xfrm>
          <a:custGeom>
            <a:avLst/>
            <a:gdLst/>
            <a:ahLst/>
            <a:cxnLst>
              <a:cxn ang="0">
                <a:pos x="273" y="0"/>
              </a:cxn>
              <a:cxn ang="0">
                <a:pos x="0" y="117"/>
              </a:cxn>
            </a:cxnLst>
            <a:rect l="0" t="0" r="r" b="b"/>
            <a:pathLst>
              <a:path w="273" h="117">
                <a:moveTo>
                  <a:pt x="273" y="0"/>
                </a:moveTo>
                <a:lnTo>
                  <a:pt x="0" y="117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9004" name="Freeform 76"/>
          <p:cNvSpPr>
            <a:spLocks/>
          </p:cNvSpPr>
          <p:nvPr/>
        </p:nvSpPr>
        <p:spPr bwMode="auto">
          <a:xfrm flipH="1">
            <a:off x="6942138" y="2913063"/>
            <a:ext cx="271462" cy="338137"/>
          </a:xfrm>
          <a:custGeom>
            <a:avLst/>
            <a:gdLst/>
            <a:ahLst/>
            <a:cxnLst>
              <a:cxn ang="0">
                <a:pos x="273" y="0"/>
              </a:cxn>
              <a:cxn ang="0">
                <a:pos x="0" y="117"/>
              </a:cxn>
            </a:cxnLst>
            <a:rect l="0" t="0" r="r" b="b"/>
            <a:pathLst>
              <a:path w="273" h="117">
                <a:moveTo>
                  <a:pt x="273" y="0"/>
                </a:moveTo>
                <a:lnTo>
                  <a:pt x="0" y="117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9005" name="Text Box 77"/>
          <p:cNvSpPr txBox="1">
            <a:spLocks noChangeArrowheads="1"/>
          </p:cNvSpPr>
          <p:nvPr/>
        </p:nvSpPr>
        <p:spPr bwMode="auto">
          <a:xfrm>
            <a:off x="7778750" y="1860550"/>
            <a:ext cx="1047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FF0000"/>
                </a:solidFill>
              </a:rPr>
              <a:t>ATM</a:t>
            </a:r>
          </a:p>
          <a:p>
            <a:r>
              <a:rPr lang="en-US" i="0">
                <a:solidFill>
                  <a:srgbClr val="FF0000"/>
                </a:solidFill>
              </a:rPr>
              <a:t>network</a:t>
            </a:r>
            <a:endParaRPr lang="en-US" i="0"/>
          </a:p>
        </p:txBody>
      </p:sp>
      <p:sp>
        <p:nvSpPr>
          <p:cNvPr id="509006" name="Line 78"/>
          <p:cNvSpPr>
            <a:spLocks noChangeShapeType="1"/>
          </p:cNvSpPr>
          <p:nvPr/>
        </p:nvSpPr>
        <p:spPr bwMode="auto">
          <a:xfrm flipH="1">
            <a:off x="7451725" y="2219325"/>
            <a:ext cx="398463" cy="4397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9007" name="Text Box 79"/>
          <p:cNvSpPr txBox="1">
            <a:spLocks noChangeArrowheads="1"/>
          </p:cNvSpPr>
          <p:nvPr/>
        </p:nvSpPr>
        <p:spPr bwMode="auto">
          <a:xfrm>
            <a:off x="4246563" y="4429125"/>
            <a:ext cx="11541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FF0000"/>
                </a:solidFill>
              </a:rPr>
              <a:t>Ethernet</a:t>
            </a:r>
          </a:p>
          <a:p>
            <a:r>
              <a:rPr lang="en-US" i="0">
                <a:solidFill>
                  <a:srgbClr val="FF0000"/>
                </a:solidFill>
              </a:rPr>
              <a:t>LANs</a:t>
            </a:r>
            <a:endParaRPr lang="en-US" i="0"/>
          </a:p>
        </p:txBody>
      </p:sp>
      <p:sp>
        <p:nvSpPr>
          <p:cNvPr id="509008" name="Line 80"/>
          <p:cNvSpPr>
            <a:spLocks noChangeShapeType="1"/>
          </p:cNvSpPr>
          <p:nvPr/>
        </p:nvSpPr>
        <p:spPr bwMode="auto">
          <a:xfrm flipV="1">
            <a:off x="5243513" y="4022725"/>
            <a:ext cx="141287" cy="4524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9009" name="Line 81"/>
          <p:cNvSpPr>
            <a:spLocks noChangeShapeType="1"/>
          </p:cNvSpPr>
          <p:nvPr/>
        </p:nvSpPr>
        <p:spPr bwMode="auto">
          <a:xfrm flipV="1">
            <a:off x="5237163" y="4365625"/>
            <a:ext cx="449262" cy="1206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5: DataLink Layer</a:t>
            </a:r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7E279534-FA49-48F2-92B4-CC1F035108A1}" type="slidenum">
              <a:rPr lang="en-US"/>
              <a:pPr/>
              <a:t>32</a:t>
            </a:fld>
            <a:endParaRPr lang="en-US"/>
          </a:p>
        </p:txBody>
      </p:sp>
      <p:sp>
        <p:nvSpPr>
          <p:cNvPr id="546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Multiprotocol label switching (MPLS)</a:t>
            </a:r>
          </a:p>
        </p:txBody>
      </p:sp>
      <p:sp>
        <p:nvSpPr>
          <p:cNvPr id="546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initial goal: speed up IP forwarding by using fixed length label (instead of IP address) to do forwarding </a:t>
            </a:r>
          </a:p>
          <a:p>
            <a:pPr lvl="1"/>
            <a:r>
              <a:rPr lang="en-US" sz="2000"/>
              <a:t>borrowing ideas from Virtual Circuit (VC) approach</a:t>
            </a:r>
          </a:p>
          <a:p>
            <a:pPr lvl="1"/>
            <a:r>
              <a:rPr lang="en-US" sz="2000"/>
              <a:t>but IP datagram still keeps IP address!</a:t>
            </a:r>
          </a:p>
          <a:p>
            <a:pPr lvl="1"/>
            <a:endParaRPr lang="en-US" sz="2000"/>
          </a:p>
        </p:txBody>
      </p:sp>
      <p:sp>
        <p:nvSpPr>
          <p:cNvPr id="546820" name="Freeform 4"/>
          <p:cNvSpPr>
            <a:spLocks/>
          </p:cNvSpPr>
          <p:nvPr/>
        </p:nvSpPr>
        <p:spPr bwMode="auto">
          <a:xfrm>
            <a:off x="2052638" y="4695825"/>
            <a:ext cx="3108325" cy="1084263"/>
          </a:xfrm>
          <a:custGeom>
            <a:avLst/>
            <a:gdLst/>
            <a:ahLst/>
            <a:cxnLst>
              <a:cxn ang="0">
                <a:pos x="337" y="0"/>
              </a:cxn>
              <a:cxn ang="0">
                <a:pos x="0" y="683"/>
              </a:cxn>
              <a:cxn ang="0">
                <a:pos x="1958" y="683"/>
              </a:cxn>
              <a:cxn ang="0">
                <a:pos x="1382" y="0"/>
              </a:cxn>
            </a:cxnLst>
            <a:rect l="0" t="0" r="r" b="b"/>
            <a:pathLst>
              <a:path w="1958" h="683">
                <a:moveTo>
                  <a:pt x="337" y="0"/>
                </a:moveTo>
                <a:lnTo>
                  <a:pt x="0" y="683"/>
                </a:lnTo>
                <a:lnTo>
                  <a:pt x="1958" y="683"/>
                </a:lnTo>
                <a:lnTo>
                  <a:pt x="1382" y="0"/>
                </a:lnTo>
              </a:path>
            </a:pathLst>
          </a:custGeom>
          <a:gradFill rotWithShape="1">
            <a:gsLst>
              <a:gs pos="0">
                <a:schemeClr val="bg2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6821" name="Rectangle 5"/>
          <p:cNvSpPr>
            <a:spLocks noChangeArrowheads="1"/>
          </p:cNvSpPr>
          <p:nvPr/>
        </p:nvSpPr>
        <p:spPr bwMode="auto">
          <a:xfrm>
            <a:off x="706438" y="4068763"/>
            <a:ext cx="8047037" cy="6397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6822" name="Text Box 6"/>
          <p:cNvSpPr txBox="1">
            <a:spLocks noChangeArrowheads="1"/>
          </p:cNvSpPr>
          <p:nvPr/>
        </p:nvSpPr>
        <p:spPr bwMode="auto">
          <a:xfrm>
            <a:off x="719138" y="4073525"/>
            <a:ext cx="1898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i="0">
                <a:latin typeface="Arial" charset="0"/>
              </a:rPr>
              <a:t>PPP or Ethernet </a:t>
            </a:r>
          </a:p>
          <a:p>
            <a:pPr algn="ctr" eaLnBrk="1" hangingPunct="1"/>
            <a:r>
              <a:rPr lang="en-US" i="0">
                <a:latin typeface="Arial" charset="0"/>
              </a:rPr>
              <a:t>header</a:t>
            </a:r>
          </a:p>
        </p:txBody>
      </p:sp>
      <p:sp>
        <p:nvSpPr>
          <p:cNvPr id="546824" name="Text Box 8"/>
          <p:cNvSpPr txBox="1">
            <a:spLocks noChangeArrowheads="1"/>
          </p:cNvSpPr>
          <p:nvPr/>
        </p:nvSpPr>
        <p:spPr bwMode="auto">
          <a:xfrm>
            <a:off x="4376738" y="4195763"/>
            <a:ext cx="1174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i="0">
                <a:latin typeface="Arial" charset="0"/>
              </a:rPr>
              <a:t>IP header</a:t>
            </a:r>
          </a:p>
        </p:txBody>
      </p:sp>
      <p:sp>
        <p:nvSpPr>
          <p:cNvPr id="546825" name="Line 9"/>
          <p:cNvSpPr>
            <a:spLocks noChangeShapeType="1"/>
          </p:cNvSpPr>
          <p:nvPr/>
        </p:nvSpPr>
        <p:spPr bwMode="auto">
          <a:xfrm>
            <a:off x="2587625" y="4056063"/>
            <a:ext cx="0" cy="652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6826" name="Line 10"/>
          <p:cNvSpPr>
            <a:spLocks noChangeShapeType="1"/>
          </p:cNvSpPr>
          <p:nvPr/>
        </p:nvSpPr>
        <p:spPr bwMode="auto">
          <a:xfrm>
            <a:off x="4241800" y="4051300"/>
            <a:ext cx="0" cy="652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6827" name="Line 11"/>
          <p:cNvSpPr>
            <a:spLocks noChangeShapeType="1"/>
          </p:cNvSpPr>
          <p:nvPr/>
        </p:nvSpPr>
        <p:spPr bwMode="auto">
          <a:xfrm>
            <a:off x="5588000" y="4052888"/>
            <a:ext cx="0" cy="652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6828" name="Text Box 12"/>
          <p:cNvSpPr txBox="1">
            <a:spLocks noChangeArrowheads="1"/>
          </p:cNvSpPr>
          <p:nvPr/>
        </p:nvSpPr>
        <p:spPr bwMode="auto">
          <a:xfrm>
            <a:off x="5618163" y="4205288"/>
            <a:ext cx="3092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i="0">
                <a:latin typeface="Arial" charset="0"/>
              </a:rPr>
              <a:t>remainder of link-layer frame</a:t>
            </a:r>
          </a:p>
        </p:txBody>
      </p:sp>
      <p:sp>
        <p:nvSpPr>
          <p:cNvPr id="546841" name="Rectangle 25"/>
          <p:cNvSpPr>
            <a:spLocks noChangeArrowheads="1"/>
          </p:cNvSpPr>
          <p:nvPr/>
        </p:nvSpPr>
        <p:spPr bwMode="auto">
          <a:xfrm>
            <a:off x="2576513" y="4054475"/>
            <a:ext cx="1660525" cy="6397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6823" name="Text Box 7"/>
          <p:cNvSpPr txBox="1">
            <a:spLocks noChangeArrowheads="1"/>
          </p:cNvSpPr>
          <p:nvPr/>
        </p:nvSpPr>
        <p:spPr bwMode="auto">
          <a:xfrm>
            <a:off x="2611438" y="4213225"/>
            <a:ext cx="1631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b="1" i="0">
                <a:solidFill>
                  <a:schemeClr val="bg1"/>
                </a:solidFill>
                <a:latin typeface="Arial" charset="0"/>
              </a:rPr>
              <a:t>MPLS header</a:t>
            </a:r>
          </a:p>
        </p:txBody>
      </p:sp>
      <p:sp>
        <p:nvSpPr>
          <p:cNvPr id="546843" name="Rectangle 27"/>
          <p:cNvSpPr>
            <a:spLocks noChangeArrowheads="1"/>
          </p:cNvSpPr>
          <p:nvPr/>
        </p:nvSpPr>
        <p:spPr bwMode="auto">
          <a:xfrm>
            <a:off x="2155825" y="5440363"/>
            <a:ext cx="3122613" cy="67945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i="0">
              <a:latin typeface="Arial" charset="0"/>
            </a:endParaRPr>
          </a:p>
        </p:txBody>
      </p:sp>
      <p:sp>
        <p:nvSpPr>
          <p:cNvPr id="546844" name="Text Box 28"/>
          <p:cNvSpPr txBox="1">
            <a:spLocks noChangeArrowheads="1"/>
          </p:cNvSpPr>
          <p:nvPr/>
        </p:nvSpPr>
        <p:spPr bwMode="auto">
          <a:xfrm>
            <a:off x="2668588" y="5608638"/>
            <a:ext cx="666750" cy="366712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i="0">
                <a:solidFill>
                  <a:schemeClr val="bg1"/>
                </a:solidFill>
                <a:latin typeface="Arial" charset="0"/>
              </a:rPr>
              <a:t>label</a:t>
            </a:r>
          </a:p>
        </p:txBody>
      </p:sp>
      <p:sp>
        <p:nvSpPr>
          <p:cNvPr id="546845" name="Text Box 29"/>
          <p:cNvSpPr txBox="1">
            <a:spLocks noChangeArrowheads="1"/>
          </p:cNvSpPr>
          <p:nvPr/>
        </p:nvSpPr>
        <p:spPr bwMode="auto">
          <a:xfrm>
            <a:off x="3851275" y="5616575"/>
            <a:ext cx="577850" cy="366713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i="0">
                <a:solidFill>
                  <a:schemeClr val="bg1"/>
                </a:solidFill>
                <a:latin typeface="Arial" charset="0"/>
              </a:rPr>
              <a:t>Exp</a:t>
            </a:r>
          </a:p>
        </p:txBody>
      </p:sp>
      <p:sp>
        <p:nvSpPr>
          <p:cNvPr id="546846" name="Text Box 30"/>
          <p:cNvSpPr txBox="1">
            <a:spLocks noChangeArrowheads="1"/>
          </p:cNvSpPr>
          <p:nvPr/>
        </p:nvSpPr>
        <p:spPr bwMode="auto">
          <a:xfrm>
            <a:off x="4408488" y="5624513"/>
            <a:ext cx="336550" cy="366712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i="0">
                <a:solidFill>
                  <a:schemeClr val="bg1"/>
                </a:solidFill>
                <a:latin typeface="Arial" charset="0"/>
              </a:rPr>
              <a:t>S</a:t>
            </a:r>
          </a:p>
        </p:txBody>
      </p:sp>
      <p:sp>
        <p:nvSpPr>
          <p:cNvPr id="546847" name="Text Box 31"/>
          <p:cNvSpPr txBox="1">
            <a:spLocks noChangeArrowheads="1"/>
          </p:cNvSpPr>
          <p:nvPr/>
        </p:nvSpPr>
        <p:spPr bwMode="auto">
          <a:xfrm>
            <a:off x="4678363" y="5621338"/>
            <a:ext cx="590550" cy="366712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i="0">
                <a:solidFill>
                  <a:schemeClr val="bg1"/>
                </a:solidFill>
                <a:latin typeface="Arial" charset="0"/>
              </a:rPr>
              <a:t>TTL</a:t>
            </a:r>
          </a:p>
        </p:txBody>
      </p:sp>
      <p:sp>
        <p:nvSpPr>
          <p:cNvPr id="546848" name="Line 32"/>
          <p:cNvSpPr>
            <a:spLocks noChangeShapeType="1"/>
          </p:cNvSpPr>
          <p:nvPr/>
        </p:nvSpPr>
        <p:spPr bwMode="auto">
          <a:xfrm>
            <a:off x="3887788" y="5449888"/>
            <a:ext cx="0" cy="652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6849" name="Line 33"/>
          <p:cNvSpPr>
            <a:spLocks noChangeShapeType="1"/>
          </p:cNvSpPr>
          <p:nvPr/>
        </p:nvSpPr>
        <p:spPr bwMode="auto">
          <a:xfrm>
            <a:off x="4457700" y="5470525"/>
            <a:ext cx="0" cy="652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6850" name="Line 34"/>
          <p:cNvSpPr>
            <a:spLocks noChangeShapeType="1"/>
          </p:cNvSpPr>
          <p:nvPr/>
        </p:nvSpPr>
        <p:spPr bwMode="auto">
          <a:xfrm>
            <a:off x="4727575" y="5465763"/>
            <a:ext cx="0" cy="652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6851" name="Text Box 35"/>
          <p:cNvSpPr txBox="1">
            <a:spLocks noChangeArrowheads="1"/>
          </p:cNvSpPr>
          <p:nvPr/>
        </p:nvSpPr>
        <p:spPr bwMode="auto">
          <a:xfrm>
            <a:off x="2827338" y="6116638"/>
            <a:ext cx="4095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600" i="0">
                <a:latin typeface="Arial" charset="0"/>
              </a:rPr>
              <a:t>20</a:t>
            </a:r>
          </a:p>
        </p:txBody>
      </p:sp>
      <p:sp>
        <p:nvSpPr>
          <p:cNvPr id="546852" name="Text Box 36"/>
          <p:cNvSpPr txBox="1">
            <a:spLocks noChangeArrowheads="1"/>
          </p:cNvSpPr>
          <p:nvPr/>
        </p:nvSpPr>
        <p:spPr bwMode="auto">
          <a:xfrm>
            <a:off x="3998913" y="6111875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600" i="0">
                <a:latin typeface="Arial" charset="0"/>
              </a:rPr>
              <a:t>3</a:t>
            </a:r>
          </a:p>
        </p:txBody>
      </p:sp>
      <p:sp>
        <p:nvSpPr>
          <p:cNvPr id="546853" name="Text Box 37"/>
          <p:cNvSpPr txBox="1">
            <a:spLocks noChangeArrowheads="1"/>
          </p:cNvSpPr>
          <p:nvPr/>
        </p:nvSpPr>
        <p:spPr bwMode="auto">
          <a:xfrm>
            <a:off x="4425950" y="6108700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600" i="0">
                <a:latin typeface="Arial" charset="0"/>
              </a:rPr>
              <a:t>1</a:t>
            </a:r>
          </a:p>
        </p:txBody>
      </p:sp>
      <p:sp>
        <p:nvSpPr>
          <p:cNvPr id="546854" name="Text Box 38"/>
          <p:cNvSpPr txBox="1">
            <a:spLocks noChangeArrowheads="1"/>
          </p:cNvSpPr>
          <p:nvPr/>
        </p:nvSpPr>
        <p:spPr bwMode="auto">
          <a:xfrm>
            <a:off x="4865688" y="6103938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600" i="0">
                <a:latin typeface="Arial" charset="0"/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5: DataLink Layer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6A64D87A-1969-4241-9E1C-0ED4A43D2D32}" type="slidenum">
              <a:rPr lang="en-US"/>
              <a:pPr/>
              <a:t>33</a:t>
            </a:fld>
            <a:endParaRPr lang="en-US"/>
          </a:p>
        </p:txBody>
      </p:sp>
      <p:sp>
        <p:nvSpPr>
          <p:cNvPr id="547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MPLS capable routers</a:t>
            </a:r>
          </a:p>
        </p:txBody>
      </p:sp>
      <p:sp>
        <p:nvSpPr>
          <p:cNvPr id="547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335963" cy="46482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/>
              <a:t>a.k.a. label-switched router</a:t>
            </a:r>
          </a:p>
          <a:p>
            <a:pPr>
              <a:lnSpc>
                <a:spcPct val="90000"/>
              </a:lnSpc>
            </a:pPr>
            <a:r>
              <a:rPr lang="en-US"/>
              <a:t>forwards packets to outgoing interface based only on label value (don’t inspect IP address)</a:t>
            </a:r>
          </a:p>
          <a:p>
            <a:pPr lvl="1">
              <a:lnSpc>
                <a:spcPct val="90000"/>
              </a:lnSpc>
            </a:pPr>
            <a:r>
              <a:rPr lang="en-US"/>
              <a:t>MPLS forwarding table distinct from IP forwarding tables</a:t>
            </a:r>
          </a:p>
          <a:p>
            <a:pPr>
              <a:lnSpc>
                <a:spcPct val="90000"/>
              </a:lnSpc>
            </a:pPr>
            <a:r>
              <a:rPr lang="en-US"/>
              <a:t>signaling protocol needed to set up forwarding</a:t>
            </a:r>
          </a:p>
          <a:p>
            <a:pPr lvl="1">
              <a:lnSpc>
                <a:spcPct val="90000"/>
              </a:lnSpc>
            </a:pPr>
            <a:r>
              <a:rPr lang="en-US"/>
              <a:t>RSVP-TE</a:t>
            </a:r>
          </a:p>
          <a:p>
            <a:pPr lvl="1">
              <a:lnSpc>
                <a:spcPct val="90000"/>
              </a:lnSpc>
            </a:pPr>
            <a:r>
              <a:rPr lang="en-US"/>
              <a:t>forwarding possible along paths that IP alone would not allow (e.g., source-specific routing) !!</a:t>
            </a:r>
          </a:p>
          <a:p>
            <a:pPr lvl="1">
              <a:lnSpc>
                <a:spcPct val="90000"/>
              </a:lnSpc>
            </a:pPr>
            <a:r>
              <a:rPr lang="en-US"/>
              <a:t>use MPLS for traffic engineering </a:t>
            </a:r>
          </a:p>
          <a:p>
            <a:pPr>
              <a:lnSpc>
                <a:spcPct val="90000"/>
              </a:lnSpc>
            </a:pPr>
            <a:r>
              <a:rPr lang="en-US"/>
              <a:t>must co-exist with IP-only routers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5: DataLink Layer</a:t>
            </a:r>
          </a:p>
        </p:txBody>
      </p:sp>
      <p:sp>
        <p:nvSpPr>
          <p:cNvPr id="14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6CDDC929-CA12-4707-AAB2-D8B281E88CF0}" type="slidenum">
              <a:rPr lang="en-US"/>
              <a:pPr/>
              <a:t>34</a:t>
            </a:fld>
            <a:endParaRPr lang="en-US"/>
          </a:p>
        </p:txBody>
      </p:sp>
      <p:sp>
        <p:nvSpPr>
          <p:cNvPr id="512002" name="Freeform 2"/>
          <p:cNvSpPr>
            <a:spLocks/>
          </p:cNvSpPr>
          <p:nvPr/>
        </p:nvSpPr>
        <p:spPr bwMode="auto">
          <a:xfrm>
            <a:off x="1754188" y="5278438"/>
            <a:ext cx="2462212" cy="419100"/>
          </a:xfrm>
          <a:custGeom>
            <a:avLst/>
            <a:gdLst/>
            <a:ahLst/>
            <a:cxnLst>
              <a:cxn ang="0">
                <a:pos x="1263" y="8"/>
              </a:cxn>
              <a:cxn ang="0">
                <a:pos x="0" y="264"/>
              </a:cxn>
              <a:cxn ang="0">
                <a:pos x="1536" y="264"/>
              </a:cxn>
              <a:cxn ang="0">
                <a:pos x="1551" y="0"/>
              </a:cxn>
              <a:cxn ang="0">
                <a:pos x="1263" y="8"/>
              </a:cxn>
            </a:cxnLst>
            <a:rect l="0" t="0" r="r" b="b"/>
            <a:pathLst>
              <a:path w="1551" h="264">
                <a:moveTo>
                  <a:pt x="1263" y="8"/>
                </a:moveTo>
                <a:lnTo>
                  <a:pt x="0" y="264"/>
                </a:lnTo>
                <a:lnTo>
                  <a:pt x="1536" y="264"/>
                </a:lnTo>
                <a:lnTo>
                  <a:pt x="1551" y="0"/>
                </a:lnTo>
                <a:lnTo>
                  <a:pt x="1263" y="8"/>
                </a:lnTo>
                <a:close/>
              </a:path>
            </a:pathLst>
          </a:custGeom>
          <a:gradFill rotWithShape="1">
            <a:gsLst>
              <a:gs pos="0">
                <a:srgbClr val="969696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003" name="Freeform 3"/>
          <p:cNvSpPr>
            <a:spLocks/>
          </p:cNvSpPr>
          <p:nvPr/>
        </p:nvSpPr>
        <p:spPr bwMode="auto">
          <a:xfrm>
            <a:off x="4492625" y="5326063"/>
            <a:ext cx="2447925" cy="577850"/>
          </a:xfrm>
          <a:custGeom>
            <a:avLst/>
            <a:gdLst/>
            <a:ahLst/>
            <a:cxnLst>
              <a:cxn ang="0">
                <a:pos x="839" y="8"/>
              </a:cxn>
              <a:cxn ang="0">
                <a:pos x="0" y="364"/>
              </a:cxn>
              <a:cxn ang="0">
                <a:pos x="1542" y="364"/>
              </a:cxn>
              <a:cxn ang="0">
                <a:pos x="1127" y="0"/>
              </a:cxn>
              <a:cxn ang="0">
                <a:pos x="839" y="8"/>
              </a:cxn>
            </a:cxnLst>
            <a:rect l="0" t="0" r="r" b="b"/>
            <a:pathLst>
              <a:path w="1542" h="364">
                <a:moveTo>
                  <a:pt x="839" y="8"/>
                </a:moveTo>
                <a:lnTo>
                  <a:pt x="0" y="364"/>
                </a:lnTo>
                <a:lnTo>
                  <a:pt x="1542" y="364"/>
                </a:lnTo>
                <a:lnTo>
                  <a:pt x="1127" y="0"/>
                </a:lnTo>
                <a:lnTo>
                  <a:pt x="839" y="8"/>
                </a:lnTo>
                <a:close/>
              </a:path>
            </a:pathLst>
          </a:custGeom>
          <a:gradFill rotWithShape="1">
            <a:gsLst>
              <a:gs pos="0">
                <a:srgbClr val="969696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004" name="Freeform 4"/>
          <p:cNvSpPr>
            <a:spLocks/>
          </p:cNvSpPr>
          <p:nvPr/>
        </p:nvSpPr>
        <p:spPr bwMode="auto">
          <a:xfrm>
            <a:off x="1884363" y="3106738"/>
            <a:ext cx="2433637" cy="798512"/>
          </a:xfrm>
          <a:custGeom>
            <a:avLst/>
            <a:gdLst/>
            <a:ahLst/>
            <a:cxnLst>
              <a:cxn ang="0">
                <a:pos x="808" y="503"/>
              </a:cxn>
              <a:cxn ang="0">
                <a:pos x="1533" y="0"/>
              </a:cxn>
              <a:cxn ang="0">
                <a:pos x="0" y="0"/>
              </a:cxn>
              <a:cxn ang="0">
                <a:pos x="685" y="481"/>
              </a:cxn>
              <a:cxn ang="0">
                <a:pos x="808" y="503"/>
              </a:cxn>
            </a:cxnLst>
            <a:rect l="0" t="0" r="r" b="b"/>
            <a:pathLst>
              <a:path w="1533" h="503">
                <a:moveTo>
                  <a:pt x="808" y="503"/>
                </a:moveTo>
                <a:lnTo>
                  <a:pt x="1533" y="0"/>
                </a:lnTo>
                <a:lnTo>
                  <a:pt x="0" y="0"/>
                </a:lnTo>
                <a:lnTo>
                  <a:pt x="685" y="481"/>
                </a:lnTo>
                <a:lnTo>
                  <a:pt x="808" y="503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969696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005" name="Freeform 5"/>
          <p:cNvSpPr>
            <a:spLocks/>
          </p:cNvSpPr>
          <p:nvPr/>
        </p:nvSpPr>
        <p:spPr bwMode="auto">
          <a:xfrm>
            <a:off x="4552950" y="3416300"/>
            <a:ext cx="2589213" cy="511175"/>
          </a:xfrm>
          <a:custGeom>
            <a:avLst/>
            <a:gdLst/>
            <a:ahLst/>
            <a:cxnLst>
              <a:cxn ang="0">
                <a:pos x="123" y="322"/>
              </a:cxn>
              <a:cxn ang="0">
                <a:pos x="1631" y="0"/>
              </a:cxn>
              <a:cxn ang="0">
                <a:pos x="89" y="0"/>
              </a:cxn>
              <a:cxn ang="0">
                <a:pos x="0" y="300"/>
              </a:cxn>
              <a:cxn ang="0">
                <a:pos x="123" y="322"/>
              </a:cxn>
            </a:cxnLst>
            <a:rect l="0" t="0" r="r" b="b"/>
            <a:pathLst>
              <a:path w="1631" h="322">
                <a:moveTo>
                  <a:pt x="123" y="322"/>
                </a:moveTo>
                <a:lnTo>
                  <a:pt x="1631" y="0"/>
                </a:lnTo>
                <a:lnTo>
                  <a:pt x="89" y="0"/>
                </a:lnTo>
                <a:lnTo>
                  <a:pt x="0" y="300"/>
                </a:lnTo>
                <a:lnTo>
                  <a:pt x="123" y="322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969696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5583238" y="4924425"/>
            <a:ext cx="766762" cy="433388"/>
            <a:chOff x="3600" y="219"/>
            <a:chExt cx="360" cy="175"/>
          </a:xfrm>
        </p:grpSpPr>
        <p:sp>
          <p:nvSpPr>
            <p:cNvPr id="512007" name="Oval 7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008" name="Line 8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009" name="Line 9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010" name="Rectangle 10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 i="0">
                <a:latin typeface="Times New Roman" pitchFamily="18" charset="0"/>
              </a:endParaRPr>
            </a:p>
          </p:txBody>
        </p:sp>
        <p:sp>
          <p:nvSpPr>
            <p:cNvPr id="512011" name="Oval 11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12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512013" name="Line 1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014" name="Line 1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015" name="Line 1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16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512017" name="Line 1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018" name="Line 1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019" name="Line 1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3757613" y="4919663"/>
            <a:ext cx="766762" cy="433387"/>
            <a:chOff x="3600" y="219"/>
            <a:chExt cx="360" cy="175"/>
          </a:xfrm>
        </p:grpSpPr>
        <p:sp>
          <p:nvSpPr>
            <p:cNvPr id="512021" name="Oval 21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022" name="Line 22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023" name="Line 23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024" name="Rectangle 24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 i="0">
                <a:latin typeface="Times New Roman" pitchFamily="18" charset="0"/>
              </a:endParaRPr>
            </a:p>
          </p:txBody>
        </p:sp>
        <p:sp>
          <p:nvSpPr>
            <p:cNvPr id="512025" name="Oval 25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" name="Group 26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512027" name="Line 2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028" name="Line 2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029" name="Line 2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30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512031" name="Line 3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032" name="Line 3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033" name="Line 3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8" name="Group 34"/>
          <p:cNvGrpSpPr>
            <a:grpSpLocks/>
          </p:cNvGrpSpPr>
          <p:nvPr/>
        </p:nvGrpSpPr>
        <p:grpSpPr bwMode="auto">
          <a:xfrm>
            <a:off x="4111625" y="3902075"/>
            <a:ext cx="766763" cy="433388"/>
            <a:chOff x="3600" y="219"/>
            <a:chExt cx="360" cy="175"/>
          </a:xfrm>
        </p:grpSpPr>
        <p:sp>
          <p:nvSpPr>
            <p:cNvPr id="512035" name="Oval 35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036" name="Line 36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037" name="Line 37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038" name="Rectangle 38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 i="0">
                <a:latin typeface="Times New Roman" pitchFamily="18" charset="0"/>
              </a:endParaRPr>
            </a:p>
          </p:txBody>
        </p:sp>
        <p:sp>
          <p:nvSpPr>
            <p:cNvPr id="512039" name="Oval 39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" name="Group 40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512041" name="Line 4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042" name="Line 4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043" name="Line 4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" name="Group 44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512045" name="Line 4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046" name="Line 4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047" name="Line 4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1" name="Group 48"/>
          <p:cNvGrpSpPr>
            <a:grpSpLocks/>
          </p:cNvGrpSpPr>
          <p:nvPr/>
        </p:nvGrpSpPr>
        <p:grpSpPr bwMode="auto">
          <a:xfrm>
            <a:off x="2684463" y="3897313"/>
            <a:ext cx="766762" cy="433387"/>
            <a:chOff x="3600" y="219"/>
            <a:chExt cx="360" cy="175"/>
          </a:xfrm>
        </p:grpSpPr>
        <p:sp>
          <p:nvSpPr>
            <p:cNvPr id="512049" name="Oval 49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050" name="Line 50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051" name="Line 51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052" name="Rectangle 52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 i="0">
                <a:latin typeface="Times New Roman" pitchFamily="18" charset="0"/>
              </a:endParaRPr>
            </a:p>
          </p:txBody>
        </p:sp>
        <p:sp>
          <p:nvSpPr>
            <p:cNvPr id="512053" name="Oval 53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" name="Group 54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512055" name="Line 5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056" name="Line 5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057" name="Line 5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" name="Group 58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512059" name="Line 5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060" name="Line 6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061" name="Line 6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4" name="Group 62"/>
          <p:cNvGrpSpPr>
            <a:grpSpLocks/>
          </p:cNvGrpSpPr>
          <p:nvPr/>
        </p:nvGrpSpPr>
        <p:grpSpPr bwMode="auto">
          <a:xfrm>
            <a:off x="1165225" y="3190875"/>
            <a:ext cx="766763" cy="433388"/>
            <a:chOff x="589" y="1281"/>
            <a:chExt cx="483" cy="273"/>
          </a:xfrm>
        </p:grpSpPr>
        <p:sp>
          <p:nvSpPr>
            <p:cNvPr id="512063" name="Oval 63"/>
            <p:cNvSpPr>
              <a:spLocks noChangeArrowheads="1"/>
            </p:cNvSpPr>
            <p:nvPr/>
          </p:nvSpPr>
          <p:spPr bwMode="auto">
            <a:xfrm>
              <a:off x="593" y="1403"/>
              <a:ext cx="479" cy="151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064" name="Line 64"/>
            <p:cNvSpPr>
              <a:spLocks noChangeShapeType="1"/>
            </p:cNvSpPr>
            <p:nvPr/>
          </p:nvSpPr>
          <p:spPr bwMode="auto">
            <a:xfrm>
              <a:off x="591" y="1376"/>
              <a:ext cx="0" cy="1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065" name="Line 65"/>
            <p:cNvSpPr>
              <a:spLocks noChangeShapeType="1"/>
            </p:cNvSpPr>
            <p:nvPr/>
          </p:nvSpPr>
          <p:spPr bwMode="auto">
            <a:xfrm>
              <a:off x="1068" y="1368"/>
              <a:ext cx="4" cy="11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066" name="Rectangle 66"/>
            <p:cNvSpPr>
              <a:spLocks noChangeArrowheads="1"/>
            </p:cNvSpPr>
            <p:nvPr/>
          </p:nvSpPr>
          <p:spPr bwMode="auto">
            <a:xfrm>
              <a:off x="597" y="1390"/>
              <a:ext cx="471" cy="92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 i="0">
                <a:latin typeface="Times New Roman" pitchFamily="18" charset="0"/>
              </a:endParaRPr>
            </a:p>
          </p:txBody>
        </p:sp>
        <p:sp>
          <p:nvSpPr>
            <p:cNvPr id="512067" name="Oval 67"/>
            <p:cNvSpPr>
              <a:spLocks noChangeArrowheads="1"/>
            </p:cNvSpPr>
            <p:nvPr/>
          </p:nvSpPr>
          <p:spPr bwMode="auto">
            <a:xfrm>
              <a:off x="589" y="1281"/>
              <a:ext cx="479" cy="17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" name="Group 68"/>
            <p:cNvGrpSpPr>
              <a:grpSpLocks/>
            </p:cNvGrpSpPr>
            <p:nvPr/>
          </p:nvGrpSpPr>
          <p:grpSpPr bwMode="auto">
            <a:xfrm>
              <a:off x="704" y="1320"/>
              <a:ext cx="238" cy="103"/>
              <a:chOff x="2848" y="848"/>
              <a:chExt cx="140" cy="98"/>
            </a:xfrm>
          </p:grpSpPr>
          <p:sp>
            <p:nvSpPr>
              <p:cNvPr id="512069" name="Line 6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070" name="Line 7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071" name="Line 7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" name="Group 72"/>
            <p:cNvGrpSpPr>
              <a:grpSpLocks/>
            </p:cNvGrpSpPr>
            <p:nvPr/>
          </p:nvGrpSpPr>
          <p:grpSpPr bwMode="auto">
            <a:xfrm flipV="1">
              <a:off x="704" y="1318"/>
              <a:ext cx="238" cy="103"/>
              <a:chOff x="2848" y="848"/>
              <a:chExt cx="140" cy="98"/>
            </a:xfrm>
          </p:grpSpPr>
          <p:sp>
            <p:nvSpPr>
              <p:cNvPr id="512073" name="Line 7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074" name="Line 7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075" name="Line 7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512076" name="Line 76"/>
          <p:cNvSpPr>
            <a:spLocks noChangeShapeType="1"/>
          </p:cNvSpPr>
          <p:nvPr/>
        </p:nvSpPr>
        <p:spPr bwMode="auto">
          <a:xfrm>
            <a:off x="1935163" y="3433763"/>
            <a:ext cx="762000" cy="523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077" name="Line 77"/>
          <p:cNvSpPr>
            <a:spLocks noChangeShapeType="1"/>
          </p:cNvSpPr>
          <p:nvPr/>
        </p:nvSpPr>
        <p:spPr bwMode="auto">
          <a:xfrm flipV="1">
            <a:off x="1982788" y="4138613"/>
            <a:ext cx="733425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078" name="Line 78"/>
          <p:cNvSpPr>
            <a:spLocks noChangeShapeType="1"/>
          </p:cNvSpPr>
          <p:nvPr/>
        </p:nvSpPr>
        <p:spPr bwMode="auto">
          <a:xfrm flipV="1">
            <a:off x="3449638" y="4138613"/>
            <a:ext cx="666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079" name="Line 79"/>
          <p:cNvSpPr>
            <a:spLocks noChangeShapeType="1"/>
          </p:cNvSpPr>
          <p:nvPr/>
        </p:nvSpPr>
        <p:spPr bwMode="auto">
          <a:xfrm>
            <a:off x="3297238" y="4300538"/>
            <a:ext cx="561975" cy="657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080" name="Line 80"/>
          <p:cNvSpPr>
            <a:spLocks noChangeShapeType="1"/>
          </p:cNvSpPr>
          <p:nvPr/>
        </p:nvSpPr>
        <p:spPr bwMode="auto">
          <a:xfrm>
            <a:off x="4554538" y="5176838"/>
            <a:ext cx="1038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081" name="Line 81"/>
          <p:cNvSpPr>
            <a:spLocks noChangeShapeType="1"/>
          </p:cNvSpPr>
          <p:nvPr/>
        </p:nvSpPr>
        <p:spPr bwMode="auto">
          <a:xfrm>
            <a:off x="4840288" y="4252913"/>
            <a:ext cx="838200" cy="714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082" name="Line 82"/>
          <p:cNvSpPr>
            <a:spLocks noChangeShapeType="1"/>
          </p:cNvSpPr>
          <p:nvPr/>
        </p:nvSpPr>
        <p:spPr bwMode="auto">
          <a:xfrm>
            <a:off x="6354763" y="5157788"/>
            <a:ext cx="701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083" name="Text Box 83"/>
          <p:cNvSpPr txBox="1">
            <a:spLocks noChangeArrowheads="1"/>
          </p:cNvSpPr>
          <p:nvPr/>
        </p:nvSpPr>
        <p:spPr bwMode="auto">
          <a:xfrm>
            <a:off x="5803900" y="5357813"/>
            <a:ext cx="476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i="0">
                <a:latin typeface="Arial" charset="0"/>
              </a:rPr>
              <a:t>R1</a:t>
            </a:r>
          </a:p>
        </p:txBody>
      </p:sp>
      <p:sp>
        <p:nvSpPr>
          <p:cNvPr id="512084" name="Text Box 84"/>
          <p:cNvSpPr txBox="1">
            <a:spLocks noChangeArrowheads="1"/>
          </p:cNvSpPr>
          <p:nvPr/>
        </p:nvSpPr>
        <p:spPr bwMode="auto">
          <a:xfrm>
            <a:off x="3940175" y="5335588"/>
            <a:ext cx="476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i="0">
                <a:latin typeface="Arial" charset="0"/>
              </a:rPr>
              <a:t>R2</a:t>
            </a:r>
          </a:p>
        </p:txBody>
      </p:sp>
      <p:sp>
        <p:nvSpPr>
          <p:cNvPr id="512085" name="Text Box 85"/>
          <p:cNvSpPr txBox="1">
            <a:spLocks noChangeArrowheads="1"/>
          </p:cNvSpPr>
          <p:nvPr/>
        </p:nvSpPr>
        <p:spPr bwMode="auto">
          <a:xfrm>
            <a:off x="5862638" y="3956050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i="0">
                <a:latin typeface="Arial" charset="0"/>
              </a:rPr>
              <a:t>D</a:t>
            </a:r>
          </a:p>
        </p:txBody>
      </p:sp>
      <p:sp>
        <p:nvSpPr>
          <p:cNvPr id="512086" name="Text Box 86"/>
          <p:cNvSpPr txBox="1">
            <a:spLocks noChangeArrowheads="1"/>
          </p:cNvSpPr>
          <p:nvPr/>
        </p:nvSpPr>
        <p:spPr bwMode="auto">
          <a:xfrm>
            <a:off x="4325938" y="4333875"/>
            <a:ext cx="476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i="0">
                <a:latin typeface="Arial" charset="0"/>
              </a:rPr>
              <a:t>R3</a:t>
            </a:r>
          </a:p>
        </p:txBody>
      </p:sp>
      <p:sp>
        <p:nvSpPr>
          <p:cNvPr id="512087" name="Text Box 87"/>
          <p:cNvSpPr txBox="1">
            <a:spLocks noChangeArrowheads="1"/>
          </p:cNvSpPr>
          <p:nvPr/>
        </p:nvSpPr>
        <p:spPr bwMode="auto">
          <a:xfrm>
            <a:off x="2851150" y="4351338"/>
            <a:ext cx="476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i="0">
                <a:latin typeface="Arial" charset="0"/>
              </a:rPr>
              <a:t>R4</a:t>
            </a:r>
          </a:p>
        </p:txBody>
      </p:sp>
      <p:grpSp>
        <p:nvGrpSpPr>
          <p:cNvPr id="17" name="Group 88"/>
          <p:cNvGrpSpPr>
            <a:grpSpLocks/>
          </p:cNvGrpSpPr>
          <p:nvPr/>
        </p:nvGrpSpPr>
        <p:grpSpPr bwMode="auto">
          <a:xfrm>
            <a:off x="1211263" y="4137025"/>
            <a:ext cx="766762" cy="433388"/>
            <a:chOff x="589" y="1281"/>
            <a:chExt cx="483" cy="273"/>
          </a:xfrm>
        </p:grpSpPr>
        <p:sp>
          <p:nvSpPr>
            <p:cNvPr id="512089" name="Oval 89"/>
            <p:cNvSpPr>
              <a:spLocks noChangeArrowheads="1"/>
            </p:cNvSpPr>
            <p:nvPr/>
          </p:nvSpPr>
          <p:spPr bwMode="auto">
            <a:xfrm>
              <a:off x="593" y="1403"/>
              <a:ext cx="479" cy="151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090" name="Line 90"/>
            <p:cNvSpPr>
              <a:spLocks noChangeShapeType="1"/>
            </p:cNvSpPr>
            <p:nvPr/>
          </p:nvSpPr>
          <p:spPr bwMode="auto">
            <a:xfrm>
              <a:off x="591" y="1376"/>
              <a:ext cx="0" cy="1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091" name="Line 91"/>
            <p:cNvSpPr>
              <a:spLocks noChangeShapeType="1"/>
            </p:cNvSpPr>
            <p:nvPr/>
          </p:nvSpPr>
          <p:spPr bwMode="auto">
            <a:xfrm>
              <a:off x="1068" y="1368"/>
              <a:ext cx="4" cy="11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092" name="Rectangle 92"/>
            <p:cNvSpPr>
              <a:spLocks noChangeArrowheads="1"/>
            </p:cNvSpPr>
            <p:nvPr/>
          </p:nvSpPr>
          <p:spPr bwMode="auto">
            <a:xfrm>
              <a:off x="597" y="1390"/>
              <a:ext cx="471" cy="92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 i="0">
                <a:latin typeface="Times New Roman" pitchFamily="18" charset="0"/>
              </a:endParaRPr>
            </a:p>
          </p:txBody>
        </p:sp>
        <p:sp>
          <p:nvSpPr>
            <p:cNvPr id="512093" name="Oval 93"/>
            <p:cNvSpPr>
              <a:spLocks noChangeArrowheads="1"/>
            </p:cNvSpPr>
            <p:nvPr/>
          </p:nvSpPr>
          <p:spPr bwMode="auto">
            <a:xfrm>
              <a:off x="589" y="1281"/>
              <a:ext cx="479" cy="17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8" name="Group 94"/>
            <p:cNvGrpSpPr>
              <a:grpSpLocks/>
            </p:cNvGrpSpPr>
            <p:nvPr/>
          </p:nvGrpSpPr>
          <p:grpSpPr bwMode="auto">
            <a:xfrm>
              <a:off x="704" y="1320"/>
              <a:ext cx="238" cy="103"/>
              <a:chOff x="2848" y="848"/>
              <a:chExt cx="140" cy="98"/>
            </a:xfrm>
          </p:grpSpPr>
          <p:sp>
            <p:nvSpPr>
              <p:cNvPr id="512095" name="Line 9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096" name="Line 9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097" name="Line 9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9" name="Group 98"/>
            <p:cNvGrpSpPr>
              <a:grpSpLocks/>
            </p:cNvGrpSpPr>
            <p:nvPr/>
          </p:nvGrpSpPr>
          <p:grpSpPr bwMode="auto">
            <a:xfrm flipV="1">
              <a:off x="704" y="1318"/>
              <a:ext cx="238" cy="103"/>
              <a:chOff x="2848" y="848"/>
              <a:chExt cx="140" cy="98"/>
            </a:xfrm>
          </p:grpSpPr>
          <p:sp>
            <p:nvSpPr>
              <p:cNvPr id="512099" name="Line 9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100" name="Line 10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101" name="Line 10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512102" name="Text Box 102"/>
          <p:cNvSpPr txBox="1">
            <a:spLocks noChangeArrowheads="1"/>
          </p:cNvSpPr>
          <p:nvPr/>
        </p:nvSpPr>
        <p:spPr bwMode="auto">
          <a:xfrm>
            <a:off x="1403350" y="4570413"/>
            <a:ext cx="476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i="0">
                <a:latin typeface="Arial" charset="0"/>
              </a:rPr>
              <a:t>R5</a:t>
            </a:r>
          </a:p>
        </p:txBody>
      </p:sp>
      <p:sp>
        <p:nvSpPr>
          <p:cNvPr id="512103" name="Text Box 103"/>
          <p:cNvSpPr txBox="1">
            <a:spLocks noChangeArrowheads="1"/>
          </p:cNvSpPr>
          <p:nvPr/>
        </p:nvSpPr>
        <p:spPr bwMode="auto">
          <a:xfrm>
            <a:off x="6283325" y="4897438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400" i="0">
                <a:latin typeface="Arial" charset="0"/>
              </a:rPr>
              <a:t>0</a:t>
            </a:r>
          </a:p>
        </p:txBody>
      </p:sp>
      <p:sp>
        <p:nvSpPr>
          <p:cNvPr id="512104" name="Text Box 104"/>
          <p:cNvSpPr txBox="1">
            <a:spLocks noChangeArrowheads="1"/>
          </p:cNvSpPr>
          <p:nvPr/>
        </p:nvSpPr>
        <p:spPr bwMode="auto">
          <a:xfrm>
            <a:off x="4924425" y="4164013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400" i="0">
                <a:latin typeface="Arial" charset="0"/>
              </a:rPr>
              <a:t>1</a:t>
            </a:r>
          </a:p>
        </p:txBody>
      </p:sp>
      <p:sp>
        <p:nvSpPr>
          <p:cNvPr id="512105" name="Text Box 105"/>
          <p:cNvSpPr txBox="1">
            <a:spLocks noChangeArrowheads="1"/>
          </p:cNvSpPr>
          <p:nvPr/>
        </p:nvSpPr>
        <p:spPr bwMode="auto">
          <a:xfrm>
            <a:off x="4849813" y="3889375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400" i="0">
                <a:latin typeface="Arial" charset="0"/>
              </a:rPr>
              <a:t>0</a:t>
            </a:r>
          </a:p>
        </p:txBody>
      </p:sp>
      <p:sp>
        <p:nvSpPr>
          <p:cNvPr id="512106" name="Line 106"/>
          <p:cNvSpPr>
            <a:spLocks noChangeShapeType="1"/>
          </p:cNvSpPr>
          <p:nvPr/>
        </p:nvSpPr>
        <p:spPr bwMode="auto">
          <a:xfrm>
            <a:off x="4883150" y="4129088"/>
            <a:ext cx="968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107" name="Text Box 107"/>
          <p:cNvSpPr txBox="1">
            <a:spLocks noChangeArrowheads="1"/>
          </p:cNvSpPr>
          <p:nvPr/>
        </p:nvSpPr>
        <p:spPr bwMode="auto">
          <a:xfrm>
            <a:off x="3411538" y="3876675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400" i="0">
                <a:latin typeface="Arial" charset="0"/>
              </a:rPr>
              <a:t>0</a:t>
            </a:r>
          </a:p>
        </p:txBody>
      </p:sp>
      <p:sp>
        <p:nvSpPr>
          <p:cNvPr id="512108" name="Text Box 108"/>
          <p:cNvSpPr txBox="1">
            <a:spLocks noChangeArrowheads="1"/>
          </p:cNvSpPr>
          <p:nvPr/>
        </p:nvSpPr>
        <p:spPr bwMode="auto">
          <a:xfrm>
            <a:off x="7016750" y="4975225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i="0">
                <a:latin typeface="Arial" charset="0"/>
              </a:rPr>
              <a:t>A</a:t>
            </a:r>
          </a:p>
        </p:txBody>
      </p:sp>
      <p:sp>
        <p:nvSpPr>
          <p:cNvPr id="512109" name="Text Box 109"/>
          <p:cNvSpPr txBox="1">
            <a:spLocks noChangeArrowheads="1"/>
          </p:cNvSpPr>
          <p:nvPr/>
        </p:nvSpPr>
        <p:spPr bwMode="auto">
          <a:xfrm>
            <a:off x="1366838" y="3621088"/>
            <a:ext cx="476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i="0">
                <a:latin typeface="Arial" charset="0"/>
              </a:rPr>
              <a:t>R6</a:t>
            </a:r>
          </a:p>
        </p:txBody>
      </p:sp>
      <p:grpSp>
        <p:nvGrpSpPr>
          <p:cNvPr id="20" name="Group 110"/>
          <p:cNvGrpSpPr>
            <a:grpSpLocks/>
          </p:cNvGrpSpPr>
          <p:nvPr/>
        </p:nvGrpSpPr>
        <p:grpSpPr bwMode="auto">
          <a:xfrm>
            <a:off x="4895850" y="5343525"/>
            <a:ext cx="2546350" cy="922338"/>
            <a:chOff x="679" y="3270"/>
            <a:chExt cx="1604" cy="581"/>
          </a:xfrm>
        </p:grpSpPr>
        <p:sp>
          <p:nvSpPr>
            <p:cNvPr id="512111" name="Rectangle 111"/>
            <p:cNvSpPr>
              <a:spLocks noChangeArrowheads="1"/>
            </p:cNvSpPr>
            <p:nvPr/>
          </p:nvSpPr>
          <p:spPr bwMode="auto">
            <a:xfrm>
              <a:off x="710" y="3296"/>
              <a:ext cx="1533" cy="5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112" name="Text Box 112"/>
            <p:cNvSpPr txBox="1">
              <a:spLocks noChangeArrowheads="1"/>
            </p:cNvSpPr>
            <p:nvPr/>
          </p:nvSpPr>
          <p:spPr bwMode="auto">
            <a:xfrm>
              <a:off x="679" y="3270"/>
              <a:ext cx="1604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/>
              <a:r>
                <a:rPr lang="en-US" sz="1400" i="0">
                  <a:latin typeface="Arial" charset="0"/>
                </a:rPr>
                <a:t>  in         out                 out</a:t>
              </a:r>
            </a:p>
            <a:p>
              <a:pPr eaLnBrk="1" hangingPunct="1"/>
              <a:r>
                <a:rPr lang="en-US" sz="1400" i="0">
                  <a:latin typeface="Arial" charset="0"/>
                </a:rPr>
                <a:t>label     label   dest    interface</a:t>
              </a:r>
            </a:p>
          </p:txBody>
        </p:sp>
        <p:sp>
          <p:nvSpPr>
            <p:cNvPr id="512113" name="Line 113"/>
            <p:cNvSpPr>
              <a:spLocks noChangeShapeType="1"/>
            </p:cNvSpPr>
            <p:nvPr/>
          </p:nvSpPr>
          <p:spPr bwMode="auto">
            <a:xfrm>
              <a:off x="719" y="3584"/>
              <a:ext cx="150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2114" name="Text Box 114"/>
            <p:cNvSpPr txBox="1">
              <a:spLocks noChangeArrowheads="1"/>
            </p:cNvSpPr>
            <p:nvPr/>
          </p:nvSpPr>
          <p:spPr bwMode="auto">
            <a:xfrm>
              <a:off x="730" y="3588"/>
              <a:ext cx="15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/>
              <a:r>
                <a:rPr lang="en-US" i="0">
                  <a:latin typeface="Arial" charset="0"/>
                </a:rPr>
                <a:t> 6        -      A       0</a:t>
              </a:r>
            </a:p>
          </p:txBody>
        </p:sp>
        <p:sp>
          <p:nvSpPr>
            <p:cNvPr id="512115" name="Line 115"/>
            <p:cNvSpPr>
              <a:spLocks noChangeShapeType="1"/>
            </p:cNvSpPr>
            <p:nvPr/>
          </p:nvSpPr>
          <p:spPr bwMode="auto">
            <a:xfrm>
              <a:off x="1042" y="3303"/>
              <a:ext cx="1" cy="5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2116" name="Line 116"/>
            <p:cNvSpPr>
              <a:spLocks noChangeShapeType="1"/>
            </p:cNvSpPr>
            <p:nvPr/>
          </p:nvSpPr>
          <p:spPr bwMode="auto">
            <a:xfrm>
              <a:off x="1426" y="3306"/>
              <a:ext cx="1" cy="5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2117" name="Line 117"/>
            <p:cNvSpPr>
              <a:spLocks noChangeShapeType="1"/>
            </p:cNvSpPr>
            <p:nvPr/>
          </p:nvSpPr>
          <p:spPr bwMode="auto">
            <a:xfrm>
              <a:off x="1750" y="3309"/>
              <a:ext cx="1" cy="5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" name="Group 118"/>
          <p:cNvGrpSpPr>
            <a:grpSpLocks/>
          </p:cNvGrpSpPr>
          <p:nvPr/>
        </p:nvGrpSpPr>
        <p:grpSpPr bwMode="auto">
          <a:xfrm>
            <a:off x="4629150" y="2212975"/>
            <a:ext cx="2546350" cy="1239838"/>
            <a:chOff x="3494" y="291"/>
            <a:chExt cx="1604" cy="781"/>
          </a:xfrm>
        </p:grpSpPr>
        <p:sp>
          <p:nvSpPr>
            <p:cNvPr id="512119" name="Rectangle 119"/>
            <p:cNvSpPr>
              <a:spLocks noChangeArrowheads="1"/>
            </p:cNvSpPr>
            <p:nvPr/>
          </p:nvSpPr>
          <p:spPr bwMode="auto">
            <a:xfrm>
              <a:off x="3525" y="317"/>
              <a:ext cx="1533" cy="74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120" name="Text Box 120"/>
            <p:cNvSpPr txBox="1">
              <a:spLocks noChangeArrowheads="1"/>
            </p:cNvSpPr>
            <p:nvPr/>
          </p:nvSpPr>
          <p:spPr bwMode="auto">
            <a:xfrm>
              <a:off x="3494" y="291"/>
              <a:ext cx="1604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/>
              <a:r>
                <a:rPr lang="en-US" sz="1400" i="0">
                  <a:latin typeface="Arial" charset="0"/>
                </a:rPr>
                <a:t>  in         out                 out</a:t>
              </a:r>
            </a:p>
            <a:p>
              <a:pPr eaLnBrk="1" hangingPunct="1"/>
              <a:r>
                <a:rPr lang="en-US" sz="1400" i="0">
                  <a:latin typeface="Arial" charset="0"/>
                </a:rPr>
                <a:t>label     label   dest    interface</a:t>
              </a:r>
            </a:p>
          </p:txBody>
        </p:sp>
        <p:sp>
          <p:nvSpPr>
            <p:cNvPr id="512121" name="Line 121"/>
            <p:cNvSpPr>
              <a:spLocks noChangeShapeType="1"/>
            </p:cNvSpPr>
            <p:nvPr/>
          </p:nvSpPr>
          <p:spPr bwMode="auto">
            <a:xfrm>
              <a:off x="3534" y="605"/>
              <a:ext cx="150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2122" name="Text Box 122"/>
            <p:cNvSpPr txBox="1">
              <a:spLocks noChangeArrowheads="1"/>
            </p:cNvSpPr>
            <p:nvPr/>
          </p:nvSpPr>
          <p:spPr bwMode="auto">
            <a:xfrm>
              <a:off x="3545" y="609"/>
              <a:ext cx="15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/>
              <a:r>
                <a:rPr lang="en-US" i="0">
                  <a:latin typeface="Arial" charset="0"/>
                </a:rPr>
                <a:t>10      6      A       1</a:t>
              </a:r>
            </a:p>
          </p:txBody>
        </p:sp>
        <p:sp>
          <p:nvSpPr>
            <p:cNvPr id="512123" name="Line 123"/>
            <p:cNvSpPr>
              <a:spLocks noChangeShapeType="1"/>
            </p:cNvSpPr>
            <p:nvPr/>
          </p:nvSpPr>
          <p:spPr bwMode="auto">
            <a:xfrm>
              <a:off x="3857" y="324"/>
              <a:ext cx="1" cy="7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2124" name="Text Box 124"/>
            <p:cNvSpPr txBox="1">
              <a:spLocks noChangeArrowheads="1"/>
            </p:cNvSpPr>
            <p:nvPr/>
          </p:nvSpPr>
          <p:spPr bwMode="auto">
            <a:xfrm>
              <a:off x="3540" y="830"/>
              <a:ext cx="15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/>
              <a:r>
                <a:rPr lang="en-US" i="0">
                  <a:latin typeface="Arial" charset="0"/>
                </a:rPr>
                <a:t>12      9      D       0</a:t>
              </a:r>
            </a:p>
          </p:txBody>
        </p:sp>
        <p:sp>
          <p:nvSpPr>
            <p:cNvPr id="512125" name="Line 125"/>
            <p:cNvSpPr>
              <a:spLocks noChangeShapeType="1"/>
            </p:cNvSpPr>
            <p:nvPr/>
          </p:nvSpPr>
          <p:spPr bwMode="auto">
            <a:xfrm>
              <a:off x="4215" y="335"/>
              <a:ext cx="1" cy="7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2126" name="Line 126"/>
            <p:cNvSpPr>
              <a:spLocks noChangeShapeType="1"/>
            </p:cNvSpPr>
            <p:nvPr/>
          </p:nvSpPr>
          <p:spPr bwMode="auto">
            <a:xfrm>
              <a:off x="4573" y="329"/>
              <a:ext cx="1" cy="7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127" name="Rectangle 127"/>
          <p:cNvSpPr>
            <a:spLocks noChangeArrowheads="1"/>
          </p:cNvSpPr>
          <p:nvPr/>
        </p:nvSpPr>
        <p:spPr bwMode="auto">
          <a:xfrm>
            <a:off x="1843088" y="1651000"/>
            <a:ext cx="2433637" cy="14351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28" name="Text Box 128"/>
          <p:cNvSpPr txBox="1">
            <a:spLocks noChangeArrowheads="1"/>
          </p:cNvSpPr>
          <p:nvPr/>
        </p:nvSpPr>
        <p:spPr bwMode="auto">
          <a:xfrm>
            <a:off x="1793875" y="1609725"/>
            <a:ext cx="25463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1400" i="0">
                <a:latin typeface="Arial" charset="0"/>
              </a:rPr>
              <a:t>  in         out                 out</a:t>
            </a:r>
          </a:p>
          <a:p>
            <a:pPr eaLnBrk="1" hangingPunct="1"/>
            <a:r>
              <a:rPr lang="en-US" sz="1400" i="0">
                <a:latin typeface="Arial" charset="0"/>
              </a:rPr>
              <a:t>label     label   dest    interface</a:t>
            </a:r>
          </a:p>
        </p:txBody>
      </p:sp>
      <p:sp>
        <p:nvSpPr>
          <p:cNvPr id="512129" name="Line 129"/>
          <p:cNvSpPr>
            <a:spLocks noChangeShapeType="1"/>
          </p:cNvSpPr>
          <p:nvPr/>
        </p:nvSpPr>
        <p:spPr bwMode="auto">
          <a:xfrm>
            <a:off x="1857375" y="2108200"/>
            <a:ext cx="2392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130" name="Text Box 130"/>
          <p:cNvSpPr txBox="1">
            <a:spLocks noChangeArrowheads="1"/>
          </p:cNvSpPr>
          <p:nvPr/>
        </p:nvSpPr>
        <p:spPr bwMode="auto">
          <a:xfrm>
            <a:off x="1874838" y="2114550"/>
            <a:ext cx="2381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i="0">
                <a:latin typeface="Arial" charset="0"/>
              </a:rPr>
              <a:t>        10      A       0</a:t>
            </a:r>
          </a:p>
        </p:txBody>
      </p:sp>
      <p:sp>
        <p:nvSpPr>
          <p:cNvPr id="512131" name="Line 131"/>
          <p:cNvSpPr>
            <a:spLocks noChangeShapeType="1"/>
          </p:cNvSpPr>
          <p:nvPr/>
        </p:nvSpPr>
        <p:spPr bwMode="auto">
          <a:xfrm>
            <a:off x="2370138" y="1662113"/>
            <a:ext cx="1587" cy="141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132" name="Text Box 132"/>
          <p:cNvSpPr txBox="1">
            <a:spLocks noChangeArrowheads="1"/>
          </p:cNvSpPr>
          <p:nvPr/>
        </p:nvSpPr>
        <p:spPr bwMode="auto">
          <a:xfrm>
            <a:off x="1865313" y="2455863"/>
            <a:ext cx="2381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i="0">
                <a:latin typeface="Arial" charset="0"/>
              </a:rPr>
              <a:t>        12      D       0</a:t>
            </a:r>
          </a:p>
        </p:txBody>
      </p:sp>
      <p:sp>
        <p:nvSpPr>
          <p:cNvPr id="512133" name="Line 133"/>
          <p:cNvSpPr>
            <a:spLocks noChangeShapeType="1"/>
          </p:cNvSpPr>
          <p:nvPr/>
        </p:nvSpPr>
        <p:spPr bwMode="auto">
          <a:xfrm>
            <a:off x="2938463" y="1658938"/>
            <a:ext cx="1587" cy="142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134" name="Line 134"/>
          <p:cNvSpPr>
            <a:spLocks noChangeShapeType="1"/>
          </p:cNvSpPr>
          <p:nvPr/>
        </p:nvSpPr>
        <p:spPr bwMode="auto">
          <a:xfrm>
            <a:off x="3506788" y="1670050"/>
            <a:ext cx="1587" cy="1401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135" name="Text Box 135"/>
          <p:cNvSpPr txBox="1">
            <a:spLocks noChangeArrowheads="1"/>
          </p:cNvSpPr>
          <p:nvPr/>
        </p:nvSpPr>
        <p:spPr bwMode="auto">
          <a:xfrm>
            <a:off x="3335338" y="4198938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400" i="0">
                <a:latin typeface="Arial" charset="0"/>
              </a:rPr>
              <a:t>1</a:t>
            </a:r>
          </a:p>
        </p:txBody>
      </p:sp>
      <p:grpSp>
        <p:nvGrpSpPr>
          <p:cNvPr id="22" name="Group 137"/>
          <p:cNvGrpSpPr>
            <a:grpSpLocks/>
          </p:cNvGrpSpPr>
          <p:nvPr/>
        </p:nvGrpSpPr>
        <p:grpSpPr bwMode="auto">
          <a:xfrm>
            <a:off x="1716088" y="5661025"/>
            <a:ext cx="2546350" cy="922338"/>
            <a:chOff x="679" y="3270"/>
            <a:chExt cx="1604" cy="581"/>
          </a:xfrm>
        </p:grpSpPr>
        <p:sp>
          <p:nvSpPr>
            <p:cNvPr id="512138" name="Rectangle 138"/>
            <p:cNvSpPr>
              <a:spLocks noChangeArrowheads="1"/>
            </p:cNvSpPr>
            <p:nvPr/>
          </p:nvSpPr>
          <p:spPr bwMode="auto">
            <a:xfrm>
              <a:off x="710" y="3296"/>
              <a:ext cx="1533" cy="5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139" name="Text Box 139"/>
            <p:cNvSpPr txBox="1">
              <a:spLocks noChangeArrowheads="1"/>
            </p:cNvSpPr>
            <p:nvPr/>
          </p:nvSpPr>
          <p:spPr bwMode="auto">
            <a:xfrm>
              <a:off x="679" y="3270"/>
              <a:ext cx="1604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/>
              <a:r>
                <a:rPr lang="en-US" sz="1400" i="0">
                  <a:latin typeface="Arial" charset="0"/>
                </a:rPr>
                <a:t>  in         out                 out</a:t>
              </a:r>
            </a:p>
            <a:p>
              <a:pPr eaLnBrk="1" hangingPunct="1"/>
              <a:r>
                <a:rPr lang="en-US" sz="1400" i="0">
                  <a:latin typeface="Arial" charset="0"/>
                </a:rPr>
                <a:t>label     label   dest    interface</a:t>
              </a:r>
            </a:p>
          </p:txBody>
        </p:sp>
        <p:sp>
          <p:nvSpPr>
            <p:cNvPr id="512140" name="Line 140"/>
            <p:cNvSpPr>
              <a:spLocks noChangeShapeType="1"/>
            </p:cNvSpPr>
            <p:nvPr/>
          </p:nvSpPr>
          <p:spPr bwMode="auto">
            <a:xfrm>
              <a:off x="719" y="3584"/>
              <a:ext cx="150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2141" name="Text Box 141"/>
            <p:cNvSpPr txBox="1">
              <a:spLocks noChangeArrowheads="1"/>
            </p:cNvSpPr>
            <p:nvPr/>
          </p:nvSpPr>
          <p:spPr bwMode="auto">
            <a:xfrm>
              <a:off x="730" y="3588"/>
              <a:ext cx="15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/>
              <a:r>
                <a:rPr lang="en-US" i="0">
                  <a:latin typeface="Arial" charset="0"/>
                </a:rPr>
                <a:t> 8        6      A       0</a:t>
              </a:r>
            </a:p>
          </p:txBody>
        </p:sp>
        <p:sp>
          <p:nvSpPr>
            <p:cNvPr id="512142" name="Line 142"/>
            <p:cNvSpPr>
              <a:spLocks noChangeShapeType="1"/>
            </p:cNvSpPr>
            <p:nvPr/>
          </p:nvSpPr>
          <p:spPr bwMode="auto">
            <a:xfrm>
              <a:off x="1042" y="3303"/>
              <a:ext cx="1" cy="5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2143" name="Line 143"/>
            <p:cNvSpPr>
              <a:spLocks noChangeShapeType="1"/>
            </p:cNvSpPr>
            <p:nvPr/>
          </p:nvSpPr>
          <p:spPr bwMode="auto">
            <a:xfrm>
              <a:off x="1426" y="3306"/>
              <a:ext cx="1" cy="5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2144" name="Line 144"/>
            <p:cNvSpPr>
              <a:spLocks noChangeShapeType="1"/>
            </p:cNvSpPr>
            <p:nvPr/>
          </p:nvSpPr>
          <p:spPr bwMode="auto">
            <a:xfrm>
              <a:off x="1750" y="3309"/>
              <a:ext cx="1" cy="5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145" name="Text Box 145"/>
          <p:cNvSpPr txBox="1">
            <a:spLocks noChangeArrowheads="1"/>
          </p:cNvSpPr>
          <p:nvPr/>
        </p:nvSpPr>
        <p:spPr bwMode="auto">
          <a:xfrm>
            <a:off x="4487863" y="49149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400" i="0">
                <a:latin typeface="Arial" charset="0"/>
              </a:rPr>
              <a:t>0</a:t>
            </a:r>
          </a:p>
        </p:txBody>
      </p:sp>
      <p:sp>
        <p:nvSpPr>
          <p:cNvPr id="512146" name="Text Box 146"/>
          <p:cNvSpPr txBox="1">
            <a:spLocks noChangeArrowheads="1"/>
          </p:cNvSpPr>
          <p:nvPr/>
        </p:nvSpPr>
        <p:spPr bwMode="auto">
          <a:xfrm>
            <a:off x="1847850" y="2757488"/>
            <a:ext cx="2381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i="0">
                <a:latin typeface="Arial" charset="0"/>
              </a:rPr>
              <a:t>          8      A       1</a:t>
            </a:r>
          </a:p>
        </p:txBody>
      </p:sp>
      <p:sp>
        <p:nvSpPr>
          <p:cNvPr id="512147" name="Rectangle 14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MPLS forwarding tables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5: DataLink Layer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8CC3C9C8-E027-4D45-9170-F357476F4F04}" type="slidenum">
              <a:rPr lang="en-US"/>
              <a:pPr/>
              <a:t>35</a:t>
            </a:fld>
            <a:endParaRPr lang="en-US"/>
          </a:p>
        </p:txBody>
      </p:sp>
      <p:sp>
        <p:nvSpPr>
          <p:cNvPr id="552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Chapter 5: Summary</a:t>
            </a:r>
          </a:p>
        </p:txBody>
      </p:sp>
      <p:sp>
        <p:nvSpPr>
          <p:cNvPr id="5529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371600"/>
            <a:ext cx="7931150" cy="4648200"/>
          </a:xfrm>
        </p:spPr>
        <p:txBody>
          <a:bodyPr/>
          <a:lstStyle/>
          <a:p>
            <a:r>
              <a:rPr lang="en-US" sz="2400"/>
              <a:t> principles behind data link layer services:</a:t>
            </a:r>
          </a:p>
          <a:p>
            <a:pPr lvl="1"/>
            <a:r>
              <a:rPr lang="en-US" sz="2000"/>
              <a:t>error detection, correction</a:t>
            </a:r>
          </a:p>
          <a:p>
            <a:pPr lvl="1"/>
            <a:r>
              <a:rPr lang="en-US" sz="2000"/>
              <a:t>sharing a broadcast channel: multiple access</a:t>
            </a:r>
          </a:p>
          <a:p>
            <a:pPr lvl="1"/>
            <a:r>
              <a:rPr lang="en-US" sz="2000"/>
              <a:t>link layer addressing</a:t>
            </a:r>
          </a:p>
          <a:p>
            <a:r>
              <a:rPr lang="en-US" sz="2400"/>
              <a:t>instantiation and implementation of various link layer technologies</a:t>
            </a:r>
          </a:p>
          <a:p>
            <a:pPr lvl="1"/>
            <a:r>
              <a:rPr lang="en-US"/>
              <a:t>Ethernet</a:t>
            </a:r>
          </a:p>
          <a:p>
            <a:pPr lvl="1"/>
            <a:r>
              <a:rPr lang="en-US"/>
              <a:t>switched LANS</a:t>
            </a:r>
          </a:p>
          <a:p>
            <a:pPr lvl="1"/>
            <a:r>
              <a:rPr lang="en-US"/>
              <a:t>PPP</a:t>
            </a:r>
          </a:p>
          <a:p>
            <a:pPr lvl="1"/>
            <a:r>
              <a:rPr lang="en-US"/>
              <a:t>virtualized networks as a link layer: ATM, MPLS</a:t>
            </a:r>
          </a:p>
          <a:p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5: DataLink Layer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850274AC-6638-4595-A56E-AD161CC8F0A2}" type="slidenum">
              <a:rPr lang="en-US"/>
              <a:pPr/>
              <a:t>36</a:t>
            </a:fld>
            <a:endParaRPr lang="en-US"/>
          </a:p>
        </p:txBody>
      </p:sp>
      <p:sp>
        <p:nvSpPr>
          <p:cNvPr id="68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Chapter 5: let’s take a breath</a:t>
            </a:r>
          </a:p>
        </p:txBody>
      </p:sp>
      <p:sp>
        <p:nvSpPr>
          <p:cNvPr id="6871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371600"/>
            <a:ext cx="7931150" cy="4648200"/>
          </a:xfrm>
        </p:spPr>
        <p:txBody>
          <a:bodyPr/>
          <a:lstStyle/>
          <a:p>
            <a:r>
              <a:rPr lang="en-US" dirty="0"/>
              <a:t>journey down protocol stack </a:t>
            </a:r>
            <a:r>
              <a:rPr lang="en-US" i="1" dirty="0">
                <a:solidFill>
                  <a:srgbClr val="FF0000"/>
                </a:solidFill>
              </a:rPr>
              <a:t>complete</a:t>
            </a:r>
            <a:r>
              <a:rPr lang="en-US" dirty="0"/>
              <a:t> (except PHY)</a:t>
            </a:r>
          </a:p>
          <a:p>
            <a:r>
              <a:rPr lang="en-US" dirty="0"/>
              <a:t>solid understanding of networking principles, practice</a:t>
            </a:r>
          </a:p>
          <a:p>
            <a:r>
              <a:rPr lang="en-US" dirty="0"/>
              <a:t>….. could stop here …. but </a:t>
            </a:r>
            <a:r>
              <a:rPr lang="en-US" i="1" dirty="0">
                <a:solidFill>
                  <a:srgbClr val="FF0000"/>
                </a:solidFill>
              </a:rPr>
              <a:t>lots </a:t>
            </a:r>
            <a:r>
              <a:rPr lang="en-US" dirty="0"/>
              <a:t>of interesting topics!</a:t>
            </a:r>
          </a:p>
          <a:p>
            <a:pPr lvl="1"/>
            <a:r>
              <a:rPr lang="en-US" dirty="0" smtClean="0"/>
              <a:t>Wireless – for a more advanced class</a:t>
            </a:r>
            <a:endParaRPr lang="en-US" dirty="0"/>
          </a:p>
          <a:p>
            <a:pPr lvl="1"/>
            <a:r>
              <a:rPr lang="en-US" dirty="0" smtClean="0"/>
              <a:t>Multimedia – Not time this year: too much IP Subnetting</a:t>
            </a:r>
            <a:endParaRPr lang="en-US" dirty="0"/>
          </a:p>
          <a:p>
            <a:pPr lvl="1"/>
            <a:r>
              <a:rPr lang="en-US" dirty="0"/>
              <a:t>security </a:t>
            </a:r>
            <a:r>
              <a:rPr lang="en-US" dirty="0" smtClean="0"/>
              <a:t>– Join me in CPTR 427</a:t>
            </a:r>
            <a:endParaRPr lang="en-US" dirty="0"/>
          </a:p>
          <a:p>
            <a:pPr lvl="1"/>
            <a:r>
              <a:rPr lang="en-US" dirty="0"/>
              <a:t>network management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5: DataLink Layer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86441C6D-B67B-4407-AADE-BD46B8451FC4}" type="slidenum">
              <a:rPr lang="en-US"/>
              <a:pPr/>
              <a:t>4</a:t>
            </a:fld>
            <a:endParaRPr lang="en-US"/>
          </a:p>
        </p:txBody>
      </p:sp>
      <p:sp>
        <p:nvSpPr>
          <p:cNvPr id="487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PPP non-requirements</a:t>
            </a:r>
            <a:endParaRPr lang="en-US"/>
          </a:p>
        </p:txBody>
      </p:sp>
      <p:sp>
        <p:nvSpPr>
          <p:cNvPr id="487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8325" y="1585913"/>
            <a:ext cx="7772400" cy="4908550"/>
          </a:xfrm>
        </p:spPr>
        <p:txBody>
          <a:bodyPr/>
          <a:lstStyle/>
          <a:p>
            <a:r>
              <a:rPr lang="en-US" sz="2400"/>
              <a:t>no error correction/recovery</a:t>
            </a:r>
          </a:p>
          <a:p>
            <a:r>
              <a:rPr lang="en-US" sz="2400"/>
              <a:t>no flow control</a:t>
            </a:r>
          </a:p>
          <a:p>
            <a:r>
              <a:rPr lang="en-US" sz="2400"/>
              <a:t>out of order delivery OK </a:t>
            </a:r>
          </a:p>
          <a:p>
            <a:r>
              <a:rPr lang="en-US" sz="2400"/>
              <a:t>no need to support multipoint links (e.g., polling)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487428" name="Text Box 4"/>
          <p:cNvSpPr txBox="1">
            <a:spLocks noChangeArrowheads="1"/>
          </p:cNvSpPr>
          <p:nvPr/>
        </p:nvSpPr>
        <p:spPr bwMode="auto">
          <a:xfrm>
            <a:off x="1241425" y="4189413"/>
            <a:ext cx="6832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i="0">
                <a:solidFill>
                  <a:srgbClr val="FF0000"/>
                </a:solidFill>
              </a:rPr>
              <a:t>Error recovery, flow control, data re-ordering </a:t>
            </a:r>
          </a:p>
          <a:p>
            <a:pPr algn="ctr"/>
            <a:r>
              <a:rPr lang="en-US" sz="2400" i="0">
                <a:solidFill>
                  <a:srgbClr val="FF0000"/>
                </a:solidFill>
              </a:rPr>
              <a:t>all relegated to higher layers!</a:t>
            </a:r>
            <a:endParaRPr lang="en-US" sz="2400" i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5: DataLink Layer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1F36F0B4-BDB7-4C95-9266-C08E926A8711}" type="slidenum">
              <a:rPr lang="en-US"/>
              <a:pPr/>
              <a:t>5</a:t>
            </a:fld>
            <a:endParaRPr lang="en-US"/>
          </a:p>
        </p:txBody>
      </p:sp>
      <p:sp>
        <p:nvSpPr>
          <p:cNvPr id="488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PPP Data Frame</a:t>
            </a:r>
          </a:p>
        </p:txBody>
      </p:sp>
      <p:sp>
        <p:nvSpPr>
          <p:cNvPr id="488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>
                <a:solidFill>
                  <a:srgbClr val="FF0000"/>
                </a:solidFill>
              </a:rPr>
              <a:t>Flag:</a:t>
            </a:r>
            <a:r>
              <a:rPr lang="en-US" sz="2400"/>
              <a:t> delimiter (framing)</a:t>
            </a:r>
          </a:p>
          <a:p>
            <a:r>
              <a:rPr lang="en-US" sz="2400">
                <a:solidFill>
                  <a:srgbClr val="FF0000"/>
                </a:solidFill>
              </a:rPr>
              <a:t>Address:</a:t>
            </a:r>
            <a:r>
              <a:rPr lang="en-US" sz="2400"/>
              <a:t>  does nothing (only one option)</a:t>
            </a:r>
          </a:p>
          <a:p>
            <a:r>
              <a:rPr lang="en-US" sz="2400">
                <a:solidFill>
                  <a:srgbClr val="FF0000"/>
                </a:solidFill>
              </a:rPr>
              <a:t>Control:</a:t>
            </a:r>
            <a:r>
              <a:rPr lang="en-US" sz="2400"/>
              <a:t> does nothing; in the future possible multiple control fields</a:t>
            </a:r>
          </a:p>
          <a:p>
            <a:r>
              <a:rPr lang="en-US" sz="2400">
                <a:solidFill>
                  <a:srgbClr val="FF0000"/>
                </a:solidFill>
              </a:rPr>
              <a:t>Protocol:</a:t>
            </a:r>
            <a:r>
              <a:rPr lang="en-US" sz="2400"/>
              <a:t> upper layer protocol to which frame delivered (eg, PPP-LCP, IP, IPCP, etc) </a:t>
            </a:r>
          </a:p>
        </p:txBody>
      </p:sp>
      <p:pic>
        <p:nvPicPr>
          <p:cNvPr id="488452" name="Picture 4" descr="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68375" y="4329113"/>
            <a:ext cx="7210425" cy="15382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5: DataLink Layer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CBD73DE8-207A-460C-A1A6-EB1C9409BCE3}" type="slidenum">
              <a:rPr lang="en-US"/>
              <a:pPr/>
              <a:t>6</a:t>
            </a:fld>
            <a:endParaRPr lang="en-US"/>
          </a:p>
        </p:txBody>
      </p:sp>
      <p:sp>
        <p:nvSpPr>
          <p:cNvPr id="489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PPP Data Frame</a:t>
            </a:r>
          </a:p>
        </p:txBody>
      </p:sp>
      <p:sp>
        <p:nvSpPr>
          <p:cNvPr id="489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>
                <a:solidFill>
                  <a:srgbClr val="FF0000"/>
                </a:solidFill>
              </a:rPr>
              <a:t>info:</a:t>
            </a:r>
            <a:r>
              <a:rPr lang="en-US" sz="2400"/>
              <a:t> upper layer data being carried</a:t>
            </a:r>
          </a:p>
          <a:p>
            <a:r>
              <a:rPr lang="en-US" sz="2400">
                <a:solidFill>
                  <a:srgbClr val="FF0000"/>
                </a:solidFill>
              </a:rPr>
              <a:t>check:</a:t>
            </a:r>
            <a:r>
              <a:rPr lang="en-US" sz="2400"/>
              <a:t>  cyclic redundancy check for error detection</a:t>
            </a:r>
            <a:endParaRPr lang="en-US"/>
          </a:p>
        </p:txBody>
      </p:sp>
      <p:pic>
        <p:nvPicPr>
          <p:cNvPr id="489476" name="Picture 4" descr="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975" y="2941638"/>
            <a:ext cx="7210425" cy="15382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5: DataLink Layer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850F8418-E030-46D7-937E-177496D8C85D}" type="slidenum">
              <a:rPr lang="en-US"/>
              <a:pPr/>
              <a:t>7</a:t>
            </a:fld>
            <a:endParaRPr lang="en-US"/>
          </a:p>
        </p:txBody>
      </p:sp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Byte Stuffing</a:t>
            </a:r>
          </a:p>
        </p:txBody>
      </p:sp>
      <p:sp>
        <p:nvSpPr>
          <p:cNvPr id="490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43013"/>
            <a:ext cx="7772400" cy="4908550"/>
          </a:xfrm>
        </p:spPr>
        <p:txBody>
          <a:bodyPr>
            <a:normAutofit lnSpcReduction="10000"/>
          </a:bodyPr>
          <a:lstStyle/>
          <a:p>
            <a:r>
              <a:rPr lang="en-US"/>
              <a:t> </a:t>
            </a:r>
            <a:r>
              <a:rPr lang="en-US" sz="2400"/>
              <a:t>“data transparency” requirement: data field must be allowed to include flag pattern  &lt;01111110&gt;</a:t>
            </a:r>
          </a:p>
          <a:p>
            <a:pPr lvl="1"/>
            <a:r>
              <a:rPr lang="en-US" u="sng">
                <a:solidFill>
                  <a:srgbClr val="FF0000"/>
                </a:solidFill>
              </a:rPr>
              <a:t>Q:</a:t>
            </a:r>
            <a:r>
              <a:rPr lang="en-US"/>
              <a:t> is received &lt;01111110&gt; data or flag?</a:t>
            </a:r>
          </a:p>
          <a:p>
            <a:endParaRPr lang="en-US" sz="2400"/>
          </a:p>
          <a:p>
            <a:endParaRPr lang="en-US" sz="2400"/>
          </a:p>
          <a:p>
            <a:r>
              <a:rPr lang="en-US" sz="2400">
                <a:solidFill>
                  <a:schemeClr val="accent2"/>
                </a:solidFill>
              </a:rPr>
              <a:t>Sender:</a:t>
            </a:r>
            <a:r>
              <a:rPr lang="en-US" sz="2400"/>
              <a:t> adds (“stuffs”) extra &lt; 01111110&gt; byte after each &lt; 01111110&gt; </a:t>
            </a:r>
            <a:r>
              <a:rPr lang="en-US" sz="2400" i="1">
                <a:solidFill>
                  <a:srgbClr val="FF0000"/>
                </a:solidFill>
              </a:rPr>
              <a:t>data  </a:t>
            </a:r>
            <a:r>
              <a:rPr lang="en-US" sz="2400"/>
              <a:t>byte</a:t>
            </a:r>
          </a:p>
          <a:p>
            <a:r>
              <a:rPr lang="en-US" sz="2400">
                <a:solidFill>
                  <a:schemeClr val="accent2"/>
                </a:solidFill>
              </a:rPr>
              <a:t>Receiver:</a:t>
            </a:r>
            <a:r>
              <a:rPr lang="en-US" sz="2400"/>
              <a:t> </a:t>
            </a:r>
          </a:p>
          <a:p>
            <a:pPr lvl="1"/>
            <a:r>
              <a:rPr lang="en-US"/>
              <a:t>two 01111110 bytes in a row: discard first byte, continue data reception</a:t>
            </a:r>
          </a:p>
          <a:p>
            <a:pPr lvl="1"/>
            <a:r>
              <a:rPr lang="en-US"/>
              <a:t>single 01111110: flag byte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5: DataLink Layer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B7BFCD17-31E5-404F-A903-E851314A816A}" type="slidenum">
              <a:rPr lang="en-US"/>
              <a:pPr/>
              <a:t>8</a:t>
            </a:fld>
            <a:endParaRPr lang="en-US"/>
          </a:p>
        </p:txBody>
      </p:sp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Byte Stuffing</a:t>
            </a:r>
          </a:p>
        </p:txBody>
      </p:sp>
      <p:pic>
        <p:nvPicPr>
          <p:cNvPr id="491523" name="Picture 3" descr="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95488" y="1695450"/>
            <a:ext cx="5995987" cy="2986088"/>
          </a:xfrm>
          <a:prstGeom prst="rect">
            <a:avLst/>
          </a:prstGeom>
          <a:noFill/>
        </p:spPr>
      </p:pic>
      <p:sp>
        <p:nvSpPr>
          <p:cNvPr id="491524" name="Text Box 4"/>
          <p:cNvSpPr txBox="1">
            <a:spLocks noChangeArrowheads="1"/>
          </p:cNvSpPr>
          <p:nvPr/>
        </p:nvSpPr>
        <p:spPr bwMode="auto">
          <a:xfrm>
            <a:off x="403225" y="1924050"/>
            <a:ext cx="11557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/>
              <a:t>flag byte</a:t>
            </a:r>
          </a:p>
          <a:p>
            <a:r>
              <a:rPr lang="en-US" i="0"/>
              <a:t>pattern</a:t>
            </a:r>
          </a:p>
          <a:p>
            <a:r>
              <a:rPr lang="en-US" i="0"/>
              <a:t>in data</a:t>
            </a:r>
          </a:p>
          <a:p>
            <a:r>
              <a:rPr lang="en-US" i="0"/>
              <a:t>to send</a:t>
            </a:r>
          </a:p>
        </p:txBody>
      </p:sp>
      <p:sp>
        <p:nvSpPr>
          <p:cNvPr id="491525" name="Line 5"/>
          <p:cNvSpPr>
            <a:spLocks noChangeShapeType="1"/>
          </p:cNvSpPr>
          <p:nvPr/>
        </p:nvSpPr>
        <p:spPr bwMode="auto">
          <a:xfrm>
            <a:off x="1481138" y="2152650"/>
            <a:ext cx="917575" cy="258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1526" name="Text Box 6"/>
          <p:cNvSpPr txBox="1">
            <a:spLocks noChangeArrowheads="1"/>
          </p:cNvSpPr>
          <p:nvPr/>
        </p:nvSpPr>
        <p:spPr bwMode="auto">
          <a:xfrm>
            <a:off x="4013200" y="5203825"/>
            <a:ext cx="2824163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i="0"/>
              <a:t>flag byte pattern plus</a:t>
            </a:r>
          </a:p>
          <a:p>
            <a:r>
              <a:rPr lang="en-US" i="0"/>
              <a:t>stuffed byte in transmitted  data</a:t>
            </a:r>
          </a:p>
        </p:txBody>
      </p:sp>
      <p:sp>
        <p:nvSpPr>
          <p:cNvPr id="491527" name="Line 7"/>
          <p:cNvSpPr>
            <a:spLocks noChangeShapeType="1"/>
          </p:cNvSpPr>
          <p:nvPr/>
        </p:nvSpPr>
        <p:spPr bwMode="auto">
          <a:xfrm flipH="1" flipV="1">
            <a:off x="4021138" y="4833938"/>
            <a:ext cx="504825" cy="3635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1528" name="Line 8"/>
          <p:cNvSpPr>
            <a:spLocks noChangeShapeType="1"/>
          </p:cNvSpPr>
          <p:nvPr/>
        </p:nvSpPr>
        <p:spPr bwMode="auto">
          <a:xfrm flipV="1">
            <a:off x="5491163" y="4740275"/>
            <a:ext cx="423862" cy="528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5: DataLink Layer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5-</a:t>
            </a:r>
            <a:fld id="{3746D9F4-2476-4AF7-A240-CA26A656C894}" type="slidenum">
              <a:rPr lang="en-US"/>
              <a:pPr/>
              <a:t>9</a:t>
            </a:fld>
            <a:endParaRPr lang="en-US"/>
          </a:p>
        </p:txBody>
      </p:sp>
      <p:sp>
        <p:nvSpPr>
          <p:cNvPr id="492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PPP Data Control Protocol</a:t>
            </a:r>
          </a:p>
        </p:txBody>
      </p:sp>
      <p:sp>
        <p:nvSpPr>
          <p:cNvPr id="492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0050" y="1322388"/>
            <a:ext cx="4627563" cy="490855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/>
              <a:t>Before exchanging network-layer data, data link peers must</a:t>
            </a:r>
          </a:p>
          <a:p>
            <a:r>
              <a:rPr lang="en-US" sz="2400">
                <a:solidFill>
                  <a:srgbClr val="FF0000"/>
                </a:solidFill>
              </a:rPr>
              <a:t>configure PPP link</a:t>
            </a:r>
            <a:r>
              <a:rPr lang="en-US" sz="2400"/>
              <a:t> (max. frame length, authentication)</a:t>
            </a:r>
          </a:p>
          <a:p>
            <a:r>
              <a:rPr lang="en-US" sz="2400">
                <a:solidFill>
                  <a:srgbClr val="FF0000"/>
                </a:solidFill>
              </a:rPr>
              <a:t>learn/configure network</a:t>
            </a:r>
            <a:r>
              <a:rPr lang="en-US" sz="2400"/>
              <a:t> </a:t>
            </a:r>
          </a:p>
          <a:p>
            <a:pPr>
              <a:buFont typeface="ZapfDingbats" pitchFamily="82" charset="2"/>
              <a:buNone/>
            </a:pPr>
            <a:r>
              <a:rPr lang="en-US" sz="2400"/>
              <a:t>    layer information</a:t>
            </a:r>
          </a:p>
          <a:p>
            <a:pPr lvl="1"/>
            <a:r>
              <a:rPr lang="en-US"/>
              <a:t>for IP: carry IP Control Protocol (IPCP) msgs (protocol field: 8021) to configure/learn IP address</a:t>
            </a:r>
          </a:p>
        </p:txBody>
      </p:sp>
      <p:pic>
        <p:nvPicPr>
          <p:cNvPr id="492548" name="Picture 4" descr="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13325" y="2190750"/>
            <a:ext cx="3954463" cy="2752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2226</Words>
  <Application>Microsoft Office PowerPoint</Application>
  <PresentationFormat>On-screen Show (4:3)</PresentationFormat>
  <Paragraphs>556</Paragraphs>
  <Slides>36</Slides>
  <Notes>36</Notes>
  <HiddenSlides>10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8" baseType="lpstr">
      <vt:lpstr>Office Theme</vt:lpstr>
      <vt:lpstr>Microsoft Clip Gallery</vt:lpstr>
      <vt:lpstr>Link Layer</vt:lpstr>
      <vt:lpstr>Point to Point Data Link Control</vt:lpstr>
      <vt:lpstr>PPP Design Requirements [RFC 1557]</vt:lpstr>
      <vt:lpstr>PPP non-requirements</vt:lpstr>
      <vt:lpstr>PPP Data Frame</vt:lpstr>
      <vt:lpstr>PPP Data Frame</vt:lpstr>
      <vt:lpstr>Byte Stuffing</vt:lpstr>
      <vt:lpstr>Byte Stuffing</vt:lpstr>
      <vt:lpstr>PPP Data Control Protocol</vt:lpstr>
      <vt:lpstr>Link Layer</vt:lpstr>
      <vt:lpstr>Virtualization of networks</vt:lpstr>
      <vt:lpstr>The Internet: virtualizing networks</vt:lpstr>
      <vt:lpstr>The Internet: virtualizing networks</vt:lpstr>
      <vt:lpstr>Cerf &amp; Kahn’s Internetwork Architecture</vt:lpstr>
      <vt:lpstr>ATM and MPLS</vt:lpstr>
      <vt:lpstr>Asynchronous Transfer Mode: ATM</vt:lpstr>
      <vt:lpstr>ATM architecture </vt:lpstr>
      <vt:lpstr>ATM:  network or link layer?</vt:lpstr>
      <vt:lpstr>ATM Adaptation Layer (AAL)</vt:lpstr>
      <vt:lpstr>ATM Adaptation Layer (AAL) [more]</vt:lpstr>
      <vt:lpstr>ATM Layer</vt:lpstr>
      <vt:lpstr>ATM Layer: Virtual Circuits</vt:lpstr>
      <vt:lpstr>ATM VCs</vt:lpstr>
      <vt:lpstr>ATM Layer: ATM cell</vt:lpstr>
      <vt:lpstr>ATM cell header</vt:lpstr>
      <vt:lpstr>ATM Physical Layer (more)</vt:lpstr>
      <vt:lpstr>ATM Physical Layer</vt:lpstr>
      <vt:lpstr>IP-Over-ATM</vt:lpstr>
      <vt:lpstr>IP-Over-ATM</vt:lpstr>
      <vt:lpstr>Datagram Journey in IP-over-ATM Network </vt:lpstr>
      <vt:lpstr>IP-Over-ATM</vt:lpstr>
      <vt:lpstr>Multiprotocol label switching (MPLS)</vt:lpstr>
      <vt:lpstr>MPLS capable routers</vt:lpstr>
      <vt:lpstr>MPLS forwarding tables</vt:lpstr>
      <vt:lpstr>Chapter 5: Summary</vt:lpstr>
      <vt:lpstr>Chapter 5: let’s take a breath</vt:lpstr>
    </vt:vector>
  </TitlesOfParts>
  <Company>Southern Adventist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Link Layer</dc:title>
  <dc:creator>scot</dc:creator>
  <cp:lastModifiedBy>scot</cp:lastModifiedBy>
  <cp:revision>3</cp:revision>
  <dcterms:created xsi:type="dcterms:W3CDTF">2009-11-23T00:23:51Z</dcterms:created>
  <dcterms:modified xsi:type="dcterms:W3CDTF">2009-11-23T00:45:11Z</dcterms:modified>
</cp:coreProperties>
</file>