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44" autoAdjust="0"/>
  </p:normalViewPr>
  <p:slideViewPr>
    <p:cSldViewPr>
      <p:cViewPr varScale="1">
        <p:scale>
          <a:sx n="60" d="100"/>
          <a:sy n="60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61294-B022-49CB-8EC3-CF650A988701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FA896-9730-4514-A0A0-C64B6108E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92EA2-ECC7-4817-8341-79D22FBEA45B}" type="slidenum">
              <a:rPr lang="en-US"/>
              <a:pPr/>
              <a:t>1</a:t>
            </a:fld>
            <a:endParaRPr lang="en-US"/>
          </a:p>
        </p:txBody>
      </p:sp>
      <p:sp>
        <p:nvSpPr>
          <p:cNvPr id="614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82915-9ACE-4612-A13F-FFAA6A1E5761}" type="slidenum">
              <a:rPr lang="en-US"/>
              <a:pPr/>
              <a:t>10</a:t>
            </a:fld>
            <a:endParaRPr lang="en-US"/>
          </a:p>
        </p:txBody>
      </p:sp>
      <p:sp>
        <p:nvSpPr>
          <p:cNvPr id="620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8CA77-378F-4D76-8345-73CB32091B25}" type="slidenum">
              <a:rPr lang="en-US"/>
              <a:pPr/>
              <a:t>11</a:t>
            </a:fld>
            <a:endParaRPr lang="en-US"/>
          </a:p>
        </p:txBody>
      </p:sp>
      <p:sp>
        <p:nvSpPr>
          <p:cNvPr id="625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3941-37C0-4EFF-BD09-D3297EBCC926}" type="slidenum">
              <a:rPr lang="en-US"/>
              <a:pPr/>
              <a:t>12</a:t>
            </a:fld>
            <a:endParaRPr lang="en-US"/>
          </a:p>
        </p:txBody>
      </p:sp>
      <p:sp>
        <p:nvSpPr>
          <p:cNvPr id="626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are still broadcast throughout the LAN across all the switches. Too much ARP traffic could be a problem, and rogue DHCP servers could be hard to find. Think security and privacy.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A896-9730-4514-A0A0-C64B6108E25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671AD-C9FE-416B-B4EB-9E1EFAFAB1F8}" type="slidenum">
              <a:rPr lang="en-US"/>
              <a:pPr/>
              <a:t>2</a:t>
            </a:fld>
            <a:endParaRPr lang="en-US"/>
          </a:p>
        </p:txBody>
      </p:sp>
      <p:sp>
        <p:nvSpPr>
          <p:cNvPr id="67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7A809-7D64-4FD7-AAC9-D7E1530F0C74}" type="slidenum">
              <a:rPr lang="en-US"/>
              <a:pPr/>
              <a:t>3</a:t>
            </a:fld>
            <a:endParaRPr lang="en-US"/>
          </a:p>
        </p:txBody>
      </p:sp>
      <p:sp>
        <p:nvSpPr>
          <p:cNvPr id="616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341BE-F11A-4FEE-848B-26C127EF2055}" type="slidenum">
              <a:rPr lang="en-US"/>
              <a:pPr/>
              <a:t>4</a:t>
            </a:fld>
            <a:endParaRPr lang="en-US"/>
          </a:p>
        </p:txBody>
      </p:sp>
      <p:sp>
        <p:nvSpPr>
          <p:cNvPr id="67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94C1D-CCC2-4C7D-B772-73F2D0FE334D}" type="slidenum">
              <a:rPr lang="en-US"/>
              <a:pPr/>
              <a:t>5</a:t>
            </a:fld>
            <a:endParaRPr lang="en-US"/>
          </a:p>
        </p:txBody>
      </p:sp>
      <p:sp>
        <p:nvSpPr>
          <p:cNvPr id="68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689B-3486-408C-94F8-FA49E4D8D029}" type="slidenum">
              <a:rPr lang="en-US"/>
              <a:pPr/>
              <a:t>6</a:t>
            </a:fld>
            <a:endParaRPr lang="en-US"/>
          </a:p>
        </p:txBody>
      </p:sp>
      <p:sp>
        <p:nvSpPr>
          <p:cNvPr id="618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DBBF-A8B6-48AB-82ED-A3EEA5A2D885}" type="slidenum">
              <a:rPr lang="en-US"/>
              <a:pPr/>
              <a:t>7</a:t>
            </a:fld>
            <a:endParaRPr lang="en-US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87F03-F42B-423B-B51C-BAC1D510F3B4}" type="slidenum">
              <a:rPr lang="en-US"/>
              <a:pPr/>
              <a:t>8</a:t>
            </a:fld>
            <a:endParaRPr lang="en-US"/>
          </a:p>
        </p:txBody>
      </p:sp>
      <p:sp>
        <p:nvSpPr>
          <p:cNvPr id="68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27327-D88D-4D66-B4BC-B39F849BFAD8}" type="slidenum">
              <a:rPr lang="en-US"/>
              <a:pPr/>
              <a:t>9</a:t>
            </a:fld>
            <a:endParaRPr lang="en-US"/>
          </a:p>
        </p:txBody>
      </p:sp>
      <p:sp>
        <p:nvSpPr>
          <p:cNvPr id="68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1C69-E46A-49CE-8EE9-DFB17B1243D8}" type="datetimeFigureOut">
              <a:rPr lang="en-US" smtClean="0"/>
              <a:t>11/20/2009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F539-779C-4D4E-B5D2-9F1348269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9AD3038-C49B-4A03-91AB-C35D07BCB903}" type="slidenum">
              <a:rPr lang="en-US"/>
              <a:pPr/>
              <a:t>1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5.1 Introduction and services</a:t>
            </a:r>
          </a:p>
          <a:p>
            <a:r>
              <a:rPr lang="en-US" sz="2400" dirty="0"/>
              <a:t>5.2 Error detection and correction </a:t>
            </a:r>
          </a:p>
          <a:p>
            <a:r>
              <a:rPr lang="en-US" sz="2400" dirty="0"/>
              <a:t>5.3 Multiple access protocols</a:t>
            </a:r>
          </a:p>
          <a:p>
            <a:r>
              <a:rPr lang="en-US" sz="2400" dirty="0"/>
              <a:t>5.4 Link-layer Addressing</a:t>
            </a:r>
          </a:p>
          <a:p>
            <a:r>
              <a:rPr lang="en-US" sz="2400" dirty="0"/>
              <a:t>5.5 Ethernet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5.6 Link-layer switches</a:t>
            </a:r>
          </a:p>
          <a:p>
            <a:r>
              <a:rPr lang="en-US" sz="2400" dirty="0"/>
              <a:t>5.7 PPP</a:t>
            </a:r>
          </a:p>
          <a:p>
            <a:r>
              <a:rPr lang="en-US" sz="2400" dirty="0"/>
              <a:t>5.8 Link Virtualization: ATM, MPLS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B1FEDE1-3DD4-45BC-988B-24658EBE2BFE}" type="slidenum">
              <a:rPr lang="en-US"/>
              <a:pPr/>
              <a:t>10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r>
              <a:rPr lang="en-US" sz="3600" dirty="0"/>
              <a:t>Self-learning multi-switch example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Suppose C sends frame to I, I responds to C</a:t>
            </a:r>
            <a:endParaRPr lang="en-US"/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714375" y="4664075"/>
            <a:ext cx="77724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Q:</a:t>
            </a:r>
            <a:r>
              <a:rPr lang="en-US" sz="2400" i="0"/>
              <a:t> show switch tables and packet forwarding in S</a:t>
            </a:r>
            <a:r>
              <a:rPr lang="en-US" sz="2400" i="0" baseline="-25000"/>
              <a:t>1</a:t>
            </a:r>
            <a:r>
              <a:rPr lang="en-US" sz="2400" i="0"/>
              <a:t>, S</a:t>
            </a:r>
            <a:r>
              <a:rPr lang="en-US" sz="2400" i="0" baseline="-25000"/>
              <a:t>2</a:t>
            </a:r>
            <a:r>
              <a:rPr lang="en-US" sz="2400" i="0"/>
              <a:t>, S</a:t>
            </a:r>
            <a:r>
              <a:rPr lang="en-US" sz="2400" i="0" baseline="-25000"/>
              <a:t>3</a:t>
            </a:r>
            <a:r>
              <a:rPr lang="en-US" sz="2400" i="0"/>
              <a:t>, S</a:t>
            </a:r>
            <a:r>
              <a:rPr lang="en-US" sz="2400" i="0" baseline="-25000"/>
              <a:t>4</a:t>
            </a:r>
            <a:r>
              <a:rPr lang="en-US" sz="2400" i="0"/>
              <a:t> </a:t>
            </a:r>
          </a:p>
        </p:txBody>
      </p:sp>
      <p:graphicFrame>
        <p:nvGraphicFramePr>
          <p:cNvPr id="530494" name="Object 62"/>
          <p:cNvGraphicFramePr>
            <a:graphicFrameLocks noChangeAspect="1"/>
          </p:cNvGraphicFramePr>
          <p:nvPr/>
        </p:nvGraphicFramePr>
        <p:xfrm>
          <a:off x="1646238" y="3346450"/>
          <a:ext cx="415925" cy="339725"/>
        </p:xfrm>
        <a:graphic>
          <a:graphicData uri="http://schemas.openxmlformats.org/presentationml/2006/ole">
            <p:oleObj spid="_x0000_s7170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30495" name="Object 63"/>
          <p:cNvGraphicFramePr>
            <a:graphicFrameLocks noChangeAspect="1"/>
          </p:cNvGraphicFramePr>
          <p:nvPr/>
        </p:nvGraphicFramePr>
        <p:xfrm>
          <a:off x="2305050" y="3371850"/>
          <a:ext cx="417513" cy="339725"/>
        </p:xfrm>
        <a:graphic>
          <a:graphicData uri="http://schemas.openxmlformats.org/presentationml/2006/ole">
            <p:oleObj spid="_x0000_s7171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30496" name="Object 64"/>
          <p:cNvGraphicFramePr>
            <a:graphicFrameLocks noChangeAspect="1"/>
          </p:cNvGraphicFramePr>
          <p:nvPr/>
        </p:nvGraphicFramePr>
        <p:xfrm>
          <a:off x="1206500" y="2867025"/>
          <a:ext cx="417513" cy="339725"/>
        </p:xfrm>
        <a:graphic>
          <a:graphicData uri="http://schemas.openxmlformats.org/presentationml/2006/ole">
            <p:oleObj spid="_x0000_s7172" name="Clip" r:id="rId6" imgW="1305000" imgH="1085760" progId="MS_ClipArt_Gallery.2">
              <p:embed/>
            </p:oleObj>
          </a:graphicData>
        </a:graphic>
      </p:graphicFrame>
      <p:sp>
        <p:nvSpPr>
          <p:cNvPr id="530497" name="Line 65"/>
          <p:cNvSpPr>
            <a:spLocks noChangeShapeType="1"/>
          </p:cNvSpPr>
          <p:nvPr/>
        </p:nvSpPr>
        <p:spPr bwMode="auto">
          <a:xfrm flipH="1">
            <a:off x="1582738" y="30305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498" name="Line 66"/>
          <p:cNvSpPr>
            <a:spLocks noChangeShapeType="1"/>
          </p:cNvSpPr>
          <p:nvPr/>
        </p:nvSpPr>
        <p:spPr bwMode="auto">
          <a:xfrm flipH="1">
            <a:off x="1970088" y="30781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499" name="Line 67"/>
          <p:cNvSpPr>
            <a:spLocks noChangeShapeType="1"/>
          </p:cNvSpPr>
          <p:nvPr/>
        </p:nvSpPr>
        <p:spPr bwMode="auto">
          <a:xfrm>
            <a:off x="2389188" y="31067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006600" y="2822575"/>
            <a:ext cx="720725" cy="279400"/>
            <a:chOff x="3913" y="3140"/>
            <a:chExt cx="454" cy="176"/>
          </a:xfrm>
        </p:grpSpPr>
        <p:sp>
          <p:nvSpPr>
            <p:cNvPr id="530501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02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03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0504" name="Text Box 72"/>
          <p:cNvSpPr txBox="1">
            <a:spLocks noChangeArrowheads="1"/>
          </p:cNvSpPr>
          <p:nvPr/>
        </p:nvSpPr>
        <p:spPr bwMode="auto">
          <a:xfrm>
            <a:off x="958850" y="2844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530505" name="Text Box 73"/>
          <p:cNvSpPr txBox="1">
            <a:spLocks noChangeArrowheads="1"/>
          </p:cNvSpPr>
          <p:nvPr/>
        </p:nvSpPr>
        <p:spPr bwMode="auto">
          <a:xfrm>
            <a:off x="1408113" y="330676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530506" name="Text Box 74"/>
          <p:cNvSpPr txBox="1">
            <a:spLocks noChangeArrowheads="1"/>
          </p:cNvSpPr>
          <p:nvPr/>
        </p:nvSpPr>
        <p:spPr bwMode="auto">
          <a:xfrm>
            <a:off x="2181225" y="244475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530507" name="Text Box 75"/>
          <p:cNvSpPr txBox="1">
            <a:spLocks noChangeArrowheads="1"/>
          </p:cNvSpPr>
          <p:nvPr/>
        </p:nvSpPr>
        <p:spPr bwMode="auto">
          <a:xfrm>
            <a:off x="2655888" y="32988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aphicFrame>
        <p:nvGraphicFramePr>
          <p:cNvPr id="530509" name="Object 77"/>
          <p:cNvGraphicFramePr>
            <a:graphicFrameLocks noChangeAspect="1"/>
          </p:cNvGraphicFramePr>
          <p:nvPr/>
        </p:nvGraphicFramePr>
        <p:xfrm>
          <a:off x="4351338" y="3359150"/>
          <a:ext cx="417512" cy="339725"/>
        </p:xfrm>
        <a:graphic>
          <a:graphicData uri="http://schemas.openxmlformats.org/presentationml/2006/ole">
            <p:oleObj spid="_x0000_s7173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530510" name="Object 78"/>
          <p:cNvGraphicFramePr>
            <a:graphicFrameLocks noChangeAspect="1"/>
          </p:cNvGraphicFramePr>
          <p:nvPr/>
        </p:nvGraphicFramePr>
        <p:xfrm>
          <a:off x="5164138" y="3313113"/>
          <a:ext cx="417512" cy="339725"/>
        </p:xfrm>
        <a:graphic>
          <a:graphicData uri="http://schemas.openxmlformats.org/presentationml/2006/ole">
            <p:oleObj spid="_x0000_s7174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530511" name="Object 79"/>
          <p:cNvGraphicFramePr>
            <a:graphicFrameLocks noChangeAspect="1"/>
          </p:cNvGraphicFramePr>
          <p:nvPr/>
        </p:nvGraphicFramePr>
        <p:xfrm>
          <a:off x="3246438" y="3206750"/>
          <a:ext cx="417512" cy="339725"/>
        </p:xfrm>
        <a:graphic>
          <a:graphicData uri="http://schemas.openxmlformats.org/presentationml/2006/ole">
            <p:oleObj spid="_x0000_s7175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530512" name="Object 80"/>
          <p:cNvGraphicFramePr>
            <a:graphicFrameLocks noChangeAspect="1"/>
          </p:cNvGraphicFramePr>
          <p:nvPr/>
        </p:nvGraphicFramePr>
        <p:xfrm>
          <a:off x="3684588" y="3684588"/>
          <a:ext cx="417512" cy="339725"/>
        </p:xfrm>
        <a:graphic>
          <a:graphicData uri="http://schemas.openxmlformats.org/presentationml/2006/ole">
            <p:oleObj spid="_x0000_s7176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530513" name="Object 81"/>
          <p:cNvGraphicFramePr>
            <a:graphicFrameLocks noChangeAspect="1"/>
          </p:cNvGraphicFramePr>
          <p:nvPr/>
        </p:nvGraphicFramePr>
        <p:xfrm>
          <a:off x="6624638" y="3175000"/>
          <a:ext cx="417512" cy="339725"/>
        </p:xfrm>
        <a:graphic>
          <a:graphicData uri="http://schemas.openxmlformats.org/presentationml/2006/ole">
            <p:oleObj spid="_x0000_s7177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530514" name="Object 82"/>
          <p:cNvGraphicFramePr>
            <a:graphicFrameLocks noChangeAspect="1"/>
          </p:cNvGraphicFramePr>
          <p:nvPr/>
        </p:nvGraphicFramePr>
        <p:xfrm>
          <a:off x="5870575" y="3544888"/>
          <a:ext cx="417513" cy="339725"/>
        </p:xfrm>
        <a:graphic>
          <a:graphicData uri="http://schemas.openxmlformats.org/presentationml/2006/ole">
            <p:oleObj spid="_x0000_s7178" name="Clip" r:id="rId12" imgW="1305000" imgH="1085760" progId="MS_ClipArt_Gallery.2">
              <p:embed/>
            </p:oleObj>
          </a:graphicData>
        </a:graphic>
      </p:graphicFrame>
      <p:sp>
        <p:nvSpPr>
          <p:cNvPr id="530515" name="Line 83"/>
          <p:cNvSpPr>
            <a:spLocks noChangeShapeType="1"/>
          </p:cNvSpPr>
          <p:nvPr/>
        </p:nvSpPr>
        <p:spPr bwMode="auto">
          <a:xfrm flipH="1">
            <a:off x="3635375" y="3068638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6" name="Line 84"/>
          <p:cNvSpPr>
            <a:spLocks noChangeShapeType="1"/>
          </p:cNvSpPr>
          <p:nvPr/>
        </p:nvSpPr>
        <p:spPr bwMode="auto">
          <a:xfrm flipH="1">
            <a:off x="3949700" y="3087688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7" name="Line 85"/>
          <p:cNvSpPr>
            <a:spLocks noChangeShapeType="1"/>
          </p:cNvSpPr>
          <p:nvPr/>
        </p:nvSpPr>
        <p:spPr bwMode="auto">
          <a:xfrm>
            <a:off x="4254500" y="3030538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8" name="Line 86"/>
          <p:cNvSpPr>
            <a:spLocks noChangeShapeType="1"/>
          </p:cNvSpPr>
          <p:nvPr/>
        </p:nvSpPr>
        <p:spPr bwMode="auto">
          <a:xfrm flipH="1">
            <a:off x="5532438" y="3106738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19" name="Line 87"/>
          <p:cNvSpPr>
            <a:spLocks noChangeShapeType="1"/>
          </p:cNvSpPr>
          <p:nvPr/>
        </p:nvSpPr>
        <p:spPr bwMode="auto">
          <a:xfrm flipH="1">
            <a:off x="6035675" y="3078163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0" name="Line 88"/>
          <p:cNvSpPr>
            <a:spLocks noChangeShapeType="1"/>
          </p:cNvSpPr>
          <p:nvPr/>
        </p:nvSpPr>
        <p:spPr bwMode="auto">
          <a:xfrm flipH="1">
            <a:off x="2379663" y="2355850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1" name="Line 89"/>
          <p:cNvSpPr>
            <a:spLocks noChangeShapeType="1"/>
          </p:cNvSpPr>
          <p:nvPr/>
        </p:nvSpPr>
        <p:spPr bwMode="auto">
          <a:xfrm>
            <a:off x="4200525" y="232251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22" name="Line 90"/>
          <p:cNvSpPr>
            <a:spLocks noChangeShapeType="1"/>
          </p:cNvSpPr>
          <p:nvPr/>
        </p:nvSpPr>
        <p:spPr bwMode="auto">
          <a:xfrm flipH="1" flipV="1">
            <a:off x="4622800" y="2273300"/>
            <a:ext cx="123348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3870325" y="2147888"/>
            <a:ext cx="720725" cy="279400"/>
            <a:chOff x="3913" y="3140"/>
            <a:chExt cx="454" cy="176"/>
          </a:xfrm>
        </p:grpSpPr>
        <p:sp>
          <p:nvSpPr>
            <p:cNvPr id="530524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25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26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5668963" y="2928938"/>
            <a:ext cx="720725" cy="279400"/>
            <a:chOff x="3913" y="3140"/>
            <a:chExt cx="454" cy="176"/>
          </a:xfrm>
        </p:grpSpPr>
        <p:sp>
          <p:nvSpPr>
            <p:cNvPr id="530528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29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30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821113" y="2887663"/>
            <a:ext cx="720725" cy="279400"/>
            <a:chOff x="3913" y="3140"/>
            <a:chExt cx="454" cy="176"/>
          </a:xfrm>
        </p:grpSpPr>
        <p:sp>
          <p:nvSpPr>
            <p:cNvPr id="530532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0533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0534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0535" name="Line 103"/>
          <p:cNvSpPr>
            <a:spLocks noChangeShapeType="1"/>
          </p:cNvSpPr>
          <p:nvPr/>
        </p:nvSpPr>
        <p:spPr bwMode="auto">
          <a:xfrm>
            <a:off x="6411913" y="3132138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0536" name="Text Box 104"/>
          <p:cNvSpPr txBox="1">
            <a:spLocks noChangeArrowheads="1"/>
          </p:cNvSpPr>
          <p:nvPr/>
        </p:nvSpPr>
        <p:spPr bwMode="auto">
          <a:xfrm>
            <a:off x="3621088" y="32226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D</a:t>
            </a:r>
          </a:p>
        </p:txBody>
      </p:sp>
      <p:sp>
        <p:nvSpPr>
          <p:cNvPr id="530537" name="Text Box 105"/>
          <p:cNvSpPr txBox="1">
            <a:spLocks noChangeArrowheads="1"/>
          </p:cNvSpPr>
          <p:nvPr/>
        </p:nvSpPr>
        <p:spPr bwMode="auto">
          <a:xfrm>
            <a:off x="4094163" y="365918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E</a:t>
            </a:r>
          </a:p>
        </p:txBody>
      </p:sp>
      <p:sp>
        <p:nvSpPr>
          <p:cNvPr id="530538" name="Text Box 106"/>
          <p:cNvSpPr txBox="1">
            <a:spLocks noChangeArrowheads="1"/>
          </p:cNvSpPr>
          <p:nvPr/>
        </p:nvSpPr>
        <p:spPr bwMode="auto">
          <a:xfrm>
            <a:off x="4567238" y="30575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</a:t>
            </a:r>
          </a:p>
        </p:txBody>
      </p:sp>
      <p:sp>
        <p:nvSpPr>
          <p:cNvPr id="530539" name="Text Box 107"/>
          <p:cNvSpPr txBox="1">
            <a:spLocks noChangeArrowheads="1"/>
          </p:cNvSpPr>
          <p:nvPr/>
        </p:nvSpPr>
        <p:spPr bwMode="auto">
          <a:xfrm>
            <a:off x="3408363" y="2768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2</a:t>
            </a:r>
          </a:p>
        </p:txBody>
      </p:sp>
      <p:sp>
        <p:nvSpPr>
          <p:cNvPr id="530540" name="Text Box 108"/>
          <p:cNvSpPr txBox="1">
            <a:spLocks noChangeArrowheads="1"/>
          </p:cNvSpPr>
          <p:nvPr/>
        </p:nvSpPr>
        <p:spPr bwMode="auto">
          <a:xfrm>
            <a:off x="4635500" y="1984375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4</a:t>
            </a:r>
          </a:p>
        </p:txBody>
      </p:sp>
      <p:sp>
        <p:nvSpPr>
          <p:cNvPr id="530541" name="Text Box 109"/>
          <p:cNvSpPr txBox="1">
            <a:spLocks noChangeArrowheads="1"/>
          </p:cNvSpPr>
          <p:nvPr/>
        </p:nvSpPr>
        <p:spPr bwMode="auto">
          <a:xfrm>
            <a:off x="6010275" y="257016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3</a:t>
            </a:r>
          </a:p>
        </p:txBody>
      </p:sp>
      <p:sp>
        <p:nvSpPr>
          <p:cNvPr id="530542" name="Text Box 110"/>
          <p:cNvSpPr txBox="1">
            <a:spLocks noChangeArrowheads="1"/>
          </p:cNvSpPr>
          <p:nvPr/>
        </p:nvSpPr>
        <p:spPr bwMode="auto">
          <a:xfrm>
            <a:off x="6240463" y="35417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H</a:t>
            </a:r>
          </a:p>
        </p:txBody>
      </p:sp>
      <p:sp>
        <p:nvSpPr>
          <p:cNvPr id="530543" name="Text Box 111"/>
          <p:cNvSpPr txBox="1">
            <a:spLocks noChangeArrowheads="1"/>
          </p:cNvSpPr>
          <p:nvPr/>
        </p:nvSpPr>
        <p:spPr bwMode="auto">
          <a:xfrm>
            <a:off x="6986588" y="31797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I</a:t>
            </a:r>
          </a:p>
        </p:txBody>
      </p:sp>
      <p:sp>
        <p:nvSpPr>
          <p:cNvPr id="530544" name="Text Box 112"/>
          <p:cNvSpPr txBox="1">
            <a:spLocks noChangeArrowheads="1"/>
          </p:cNvSpPr>
          <p:nvPr/>
        </p:nvSpPr>
        <p:spPr bwMode="auto">
          <a:xfrm>
            <a:off x="5103813" y="35956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G</a:t>
            </a:r>
          </a:p>
        </p:txBody>
      </p:sp>
      <p:sp>
        <p:nvSpPr>
          <p:cNvPr id="530545" name="Text Box 113"/>
          <p:cNvSpPr txBox="1">
            <a:spLocks noChangeArrowheads="1"/>
          </p:cNvSpPr>
          <p:nvPr/>
        </p:nvSpPr>
        <p:spPr bwMode="auto">
          <a:xfrm>
            <a:off x="3578225" y="20701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0546" name="Text Box 114"/>
          <p:cNvSpPr txBox="1">
            <a:spLocks noChangeArrowheads="1"/>
          </p:cNvSpPr>
          <p:nvPr/>
        </p:nvSpPr>
        <p:spPr bwMode="auto">
          <a:xfrm>
            <a:off x="3959225" y="24622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3E34C64-D0A8-4AF0-B27D-8403F46F8C0F}" type="slidenum">
              <a:rPr lang="en-US"/>
              <a:pPr/>
              <a:t>11</a:t>
            </a:fld>
            <a:endParaRPr lang="en-US"/>
          </a:p>
        </p:txBody>
      </p:sp>
      <p:sp>
        <p:nvSpPr>
          <p:cNvPr id="538705" name="Freeform 81"/>
          <p:cNvSpPr>
            <a:spLocks/>
          </p:cNvSpPr>
          <p:nvPr/>
        </p:nvSpPr>
        <p:spPr bwMode="auto">
          <a:xfrm rot="5400000">
            <a:off x="2404269" y="-116681"/>
            <a:ext cx="4632325" cy="8434387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network</a:t>
            </a:r>
          </a:p>
        </p:txBody>
      </p:sp>
      <p:graphicFrame>
        <p:nvGraphicFramePr>
          <p:cNvPr id="538631" name="Object 7"/>
          <p:cNvGraphicFramePr>
            <a:graphicFrameLocks noChangeAspect="1"/>
          </p:cNvGraphicFramePr>
          <p:nvPr/>
        </p:nvGraphicFramePr>
        <p:xfrm>
          <a:off x="1249363" y="5400675"/>
          <a:ext cx="512762" cy="447675"/>
        </p:xfrm>
        <a:graphic>
          <a:graphicData uri="http://schemas.openxmlformats.org/presentationml/2006/ole">
            <p:oleObj spid="_x0000_s8194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38632" name="Object 8"/>
          <p:cNvGraphicFramePr>
            <a:graphicFrameLocks noChangeAspect="1"/>
          </p:cNvGraphicFramePr>
          <p:nvPr/>
        </p:nvGraphicFramePr>
        <p:xfrm>
          <a:off x="4575175" y="5418138"/>
          <a:ext cx="512763" cy="447675"/>
        </p:xfrm>
        <a:graphic>
          <a:graphicData uri="http://schemas.openxmlformats.org/presentationml/2006/ole">
            <p:oleObj spid="_x0000_s8195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38633" name="Object 9"/>
          <p:cNvGraphicFramePr>
            <a:graphicFrameLocks noChangeAspect="1"/>
          </p:cNvGraphicFramePr>
          <p:nvPr/>
        </p:nvGraphicFramePr>
        <p:xfrm>
          <a:off x="5575300" y="5357813"/>
          <a:ext cx="512763" cy="447675"/>
        </p:xfrm>
        <a:graphic>
          <a:graphicData uri="http://schemas.openxmlformats.org/presentationml/2006/ole">
            <p:oleObj spid="_x0000_s8196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538634" name="Object 10"/>
          <p:cNvGraphicFramePr>
            <a:graphicFrameLocks noChangeAspect="1"/>
          </p:cNvGraphicFramePr>
          <p:nvPr/>
        </p:nvGraphicFramePr>
        <p:xfrm>
          <a:off x="2060575" y="5434013"/>
          <a:ext cx="512763" cy="447675"/>
        </p:xfrm>
        <a:graphic>
          <a:graphicData uri="http://schemas.openxmlformats.org/presentationml/2006/ole">
            <p:oleObj spid="_x0000_s8197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538637" name="Object 13"/>
          <p:cNvGraphicFramePr>
            <a:graphicFrameLocks noChangeAspect="1"/>
          </p:cNvGraphicFramePr>
          <p:nvPr/>
        </p:nvGraphicFramePr>
        <p:xfrm>
          <a:off x="3217863" y="5216525"/>
          <a:ext cx="512762" cy="447675"/>
        </p:xfrm>
        <a:graphic>
          <a:graphicData uri="http://schemas.openxmlformats.org/presentationml/2006/ole">
            <p:oleObj spid="_x0000_s8198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538638" name="Object 14"/>
          <p:cNvGraphicFramePr>
            <a:graphicFrameLocks noChangeAspect="1"/>
          </p:cNvGraphicFramePr>
          <p:nvPr/>
        </p:nvGraphicFramePr>
        <p:xfrm>
          <a:off x="3756025" y="5846763"/>
          <a:ext cx="512763" cy="447675"/>
        </p:xfrm>
        <a:graphic>
          <a:graphicData uri="http://schemas.openxmlformats.org/presentationml/2006/ole">
            <p:oleObj spid="_x0000_s8199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538639" name="Object 15"/>
          <p:cNvGraphicFramePr>
            <a:graphicFrameLocks noChangeAspect="1"/>
          </p:cNvGraphicFramePr>
          <p:nvPr/>
        </p:nvGraphicFramePr>
        <p:xfrm>
          <a:off x="7370763" y="5175250"/>
          <a:ext cx="512762" cy="447675"/>
        </p:xfrm>
        <a:graphic>
          <a:graphicData uri="http://schemas.openxmlformats.org/presentationml/2006/ole">
            <p:oleObj spid="_x0000_s8200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538640" name="Object 16"/>
          <p:cNvGraphicFramePr>
            <a:graphicFrameLocks noChangeAspect="1"/>
          </p:cNvGraphicFramePr>
          <p:nvPr/>
        </p:nvGraphicFramePr>
        <p:xfrm>
          <a:off x="6443663" y="5662613"/>
          <a:ext cx="512762" cy="447675"/>
        </p:xfrm>
        <a:graphic>
          <a:graphicData uri="http://schemas.openxmlformats.org/presentationml/2006/ole">
            <p:oleObj spid="_x0000_s8201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538641" name="Object 17"/>
          <p:cNvGraphicFramePr>
            <a:graphicFrameLocks noChangeAspect="1"/>
          </p:cNvGraphicFramePr>
          <p:nvPr/>
        </p:nvGraphicFramePr>
        <p:xfrm>
          <a:off x="709613" y="4768850"/>
          <a:ext cx="512762" cy="447675"/>
        </p:xfrm>
        <a:graphic>
          <a:graphicData uri="http://schemas.openxmlformats.org/presentationml/2006/ole">
            <p:oleObj spid="_x0000_s8202" name="Clip" r:id="rId12" imgW="1305000" imgH="1085760" progId="MS_ClipArt_Gallery.2">
              <p:embed/>
            </p:oleObj>
          </a:graphicData>
        </a:graphic>
      </p:graphicFrame>
      <p:sp>
        <p:nvSpPr>
          <p:cNvPr id="538642" name="Line 18"/>
          <p:cNvSpPr>
            <a:spLocks noChangeShapeType="1"/>
          </p:cNvSpPr>
          <p:nvPr/>
        </p:nvSpPr>
        <p:spPr bwMode="auto">
          <a:xfrm flipH="1">
            <a:off x="1171575" y="4984750"/>
            <a:ext cx="682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 flipH="1">
            <a:off x="1647825" y="5048250"/>
            <a:ext cx="334963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>
            <a:off x="2163763" y="5086350"/>
            <a:ext cx="889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 flipH="1">
            <a:off x="3695700" y="5035550"/>
            <a:ext cx="42545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6" name="Line 22"/>
          <p:cNvSpPr>
            <a:spLocks noChangeShapeType="1"/>
          </p:cNvSpPr>
          <p:nvPr/>
        </p:nvSpPr>
        <p:spPr bwMode="auto">
          <a:xfrm flipH="1">
            <a:off x="4081463" y="5060950"/>
            <a:ext cx="155575" cy="77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7" name="Line 23"/>
          <p:cNvSpPr>
            <a:spLocks noChangeShapeType="1"/>
          </p:cNvSpPr>
          <p:nvPr/>
        </p:nvSpPr>
        <p:spPr bwMode="auto">
          <a:xfrm>
            <a:off x="4456113" y="4984750"/>
            <a:ext cx="2825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8" name="Line 24"/>
          <p:cNvSpPr>
            <a:spLocks noChangeShapeType="1"/>
          </p:cNvSpPr>
          <p:nvPr/>
        </p:nvSpPr>
        <p:spPr bwMode="auto">
          <a:xfrm flipH="1">
            <a:off x="6027738" y="5086350"/>
            <a:ext cx="52705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49" name="Line 25"/>
          <p:cNvSpPr>
            <a:spLocks noChangeShapeType="1"/>
          </p:cNvSpPr>
          <p:nvPr/>
        </p:nvSpPr>
        <p:spPr bwMode="auto">
          <a:xfrm flipH="1">
            <a:off x="6645275" y="5048250"/>
            <a:ext cx="1270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0" name="Line 26"/>
          <p:cNvSpPr>
            <a:spLocks noChangeShapeType="1"/>
          </p:cNvSpPr>
          <p:nvPr/>
        </p:nvSpPr>
        <p:spPr bwMode="auto">
          <a:xfrm>
            <a:off x="6799263" y="4945063"/>
            <a:ext cx="63182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7" name="Line 33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8" name="Line 34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59" name="Line 35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910263" y="2484438"/>
            <a:ext cx="238125" cy="484187"/>
            <a:chOff x="4180" y="783"/>
            <a:chExt cx="150" cy="307"/>
          </a:xfrm>
        </p:grpSpPr>
        <p:sp>
          <p:nvSpPr>
            <p:cNvPr id="538665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6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7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8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9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0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1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2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149850" y="1992313"/>
            <a:ext cx="238125" cy="484187"/>
            <a:chOff x="4180" y="783"/>
            <a:chExt cx="150" cy="307"/>
          </a:xfrm>
        </p:grpSpPr>
        <p:sp>
          <p:nvSpPr>
            <p:cNvPr id="538675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6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7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8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79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0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1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82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683" name="Line 59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684" name="Line 60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2843213" y="2312988"/>
            <a:ext cx="569912" cy="285750"/>
            <a:chOff x="533" y="321"/>
            <a:chExt cx="359" cy="180"/>
          </a:xfrm>
        </p:grpSpPr>
        <p:grpSp>
          <p:nvGrpSpPr>
            <p:cNvPr id="5" name="Group 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538687" name="Oval 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88" name="Line 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89" name="Line 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90" name="Rectangle 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8691" name="Oval 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538693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4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5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538697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8" name="Line 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8699" name="Line 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38700" name="Line 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701" name="Line 77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702" name="Line 78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8703" name="Text Box 79"/>
          <p:cNvSpPr txBox="1">
            <a:spLocks noChangeArrowheads="1"/>
          </p:cNvSpPr>
          <p:nvPr/>
        </p:nvSpPr>
        <p:spPr bwMode="auto">
          <a:xfrm>
            <a:off x="744538" y="2041525"/>
            <a:ext cx="138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to external</a:t>
            </a:r>
          </a:p>
          <a:p>
            <a:r>
              <a:rPr lang="en-US" i="0"/>
              <a:t>network</a:t>
            </a:r>
          </a:p>
        </p:txBody>
      </p:sp>
      <p:sp>
        <p:nvSpPr>
          <p:cNvPr id="538704" name="Text Box 80"/>
          <p:cNvSpPr txBox="1">
            <a:spLocks noChangeArrowheads="1"/>
          </p:cNvSpPr>
          <p:nvPr/>
        </p:nvSpPr>
        <p:spPr bwMode="auto">
          <a:xfrm>
            <a:off x="2716213" y="2608263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router</a:t>
            </a:r>
          </a:p>
        </p:txBody>
      </p:sp>
      <p:sp>
        <p:nvSpPr>
          <p:cNvPr id="538706" name="Text Box 82"/>
          <p:cNvSpPr txBox="1">
            <a:spLocks noChangeArrowheads="1"/>
          </p:cNvSpPr>
          <p:nvPr/>
        </p:nvSpPr>
        <p:spPr bwMode="auto">
          <a:xfrm>
            <a:off x="6435725" y="3516313"/>
            <a:ext cx="155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IP subnet</a:t>
            </a:r>
          </a:p>
        </p:txBody>
      </p:sp>
      <p:sp>
        <p:nvSpPr>
          <p:cNvPr id="538707" name="Text Box 83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mail server</a:t>
            </a:r>
          </a:p>
        </p:txBody>
      </p:sp>
      <p:sp>
        <p:nvSpPr>
          <p:cNvPr id="538708" name="Text Box 84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web server</a:t>
            </a:r>
          </a:p>
        </p:txBody>
      </p: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4068763" y="3100388"/>
            <a:ext cx="720725" cy="279400"/>
            <a:chOff x="3913" y="3140"/>
            <a:chExt cx="454" cy="176"/>
          </a:xfrm>
        </p:grpSpPr>
        <p:sp>
          <p:nvSpPr>
            <p:cNvPr id="538710" name="Rectangle 8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1" name="Freeform 8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12" name="Freeform 8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1693863" y="4784725"/>
            <a:ext cx="720725" cy="279400"/>
            <a:chOff x="3913" y="3140"/>
            <a:chExt cx="454" cy="176"/>
          </a:xfrm>
        </p:grpSpPr>
        <p:sp>
          <p:nvSpPr>
            <p:cNvPr id="538714" name="Rectangle 9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5" name="Freeform 9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16" name="Freeform 9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3914775" y="4810125"/>
            <a:ext cx="720725" cy="279400"/>
            <a:chOff x="3913" y="3140"/>
            <a:chExt cx="454" cy="176"/>
          </a:xfrm>
        </p:grpSpPr>
        <p:sp>
          <p:nvSpPr>
            <p:cNvPr id="538718" name="Rectangle 94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19" name="Freeform 95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20" name="Freeform 96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6215063" y="4848225"/>
            <a:ext cx="720725" cy="279400"/>
            <a:chOff x="3913" y="3140"/>
            <a:chExt cx="454" cy="176"/>
          </a:xfrm>
        </p:grpSpPr>
        <p:sp>
          <p:nvSpPr>
            <p:cNvPr id="538722" name="Rectangle 98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38723" name="Freeform 99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724" name="Freeform 100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A4F6041-C703-41A5-9A82-885125CCFBD5}" type="slidenum">
              <a:rPr lang="en-US"/>
              <a:pPr/>
              <a:t>12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55575"/>
            <a:ext cx="7772400" cy="1143000"/>
          </a:xfrm>
        </p:spPr>
        <p:txBody>
          <a:bodyPr/>
          <a:lstStyle/>
          <a:p>
            <a:r>
              <a:rPr lang="en-US" sz="3600" dirty="0"/>
              <a:t>Switches vs. Routers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33488"/>
            <a:ext cx="7981950" cy="22875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both store-and-forward devices</a:t>
            </a:r>
          </a:p>
          <a:p>
            <a:pPr lvl="1"/>
            <a:r>
              <a:rPr lang="en-US" sz="2000" dirty="0"/>
              <a:t>routers: network layer devices (examine network layer headers)</a:t>
            </a:r>
          </a:p>
          <a:p>
            <a:pPr lvl="1"/>
            <a:r>
              <a:rPr lang="en-US" sz="2000" dirty="0"/>
              <a:t>switches are link layer devices</a:t>
            </a:r>
          </a:p>
          <a:p>
            <a:r>
              <a:rPr lang="en-US" sz="2400" dirty="0"/>
              <a:t>routers maintain routing tables, implement routing algorithms</a:t>
            </a:r>
          </a:p>
          <a:p>
            <a:r>
              <a:rPr lang="en-US" sz="2400" dirty="0"/>
              <a:t>switches maintain switch tables, implement filtering, learning algorithms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24964" name="Picture 4" descr="566 Bridge and router sta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188" y="4418013"/>
            <a:ext cx="5456237" cy="215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Switch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Hierarchical scheme shown in 5.26 looks like </a:t>
            </a:r>
            <a:r>
              <a:rPr lang="en-US" dirty="0" smtClean="0"/>
              <a:t>a </a:t>
            </a:r>
          </a:p>
          <a:p>
            <a:pPr>
              <a:buNone/>
            </a:pPr>
            <a:r>
              <a:rPr lang="en-US" dirty="0" smtClean="0"/>
              <a:t>great </a:t>
            </a:r>
            <a:r>
              <a:rPr lang="en-US" dirty="0"/>
              <a:t>idea, but there are some issues:</a:t>
            </a:r>
          </a:p>
          <a:p>
            <a:r>
              <a:rPr lang="en-US" dirty="0"/>
              <a:t>Lack of traffic isolation: ARP and </a:t>
            </a:r>
            <a:r>
              <a:rPr lang="en-US" dirty="0" smtClean="0"/>
              <a:t>DHCP</a:t>
            </a:r>
          </a:p>
          <a:p>
            <a:r>
              <a:rPr lang="en-US" dirty="0" smtClean="0"/>
              <a:t>Inefficient use of switches when assigning users to a group switch (think collision domain)</a:t>
            </a:r>
          </a:p>
        </p:txBody>
      </p:sp>
      <p:graphicFrame>
        <p:nvGraphicFramePr>
          <p:cNvPr id="4" name="Object 62"/>
          <p:cNvGraphicFramePr>
            <a:graphicFrameLocks noChangeAspect="1"/>
          </p:cNvGraphicFramePr>
          <p:nvPr/>
        </p:nvGraphicFramePr>
        <p:xfrm>
          <a:off x="3124200" y="5943600"/>
          <a:ext cx="415925" cy="339725"/>
        </p:xfrm>
        <a:graphic>
          <a:graphicData uri="http://schemas.openxmlformats.org/presentationml/2006/ole">
            <p:oleObj spid="_x0000_s9218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" name="Object 63"/>
          <p:cNvGraphicFramePr>
            <a:graphicFrameLocks noChangeAspect="1"/>
          </p:cNvGraphicFramePr>
          <p:nvPr/>
        </p:nvGraphicFramePr>
        <p:xfrm>
          <a:off x="3783012" y="5969000"/>
          <a:ext cx="417513" cy="339725"/>
        </p:xfrm>
        <a:graphic>
          <a:graphicData uri="http://schemas.openxmlformats.org/presentationml/2006/ole">
            <p:oleObj spid="_x0000_s9219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6" name="Object 64"/>
          <p:cNvGraphicFramePr>
            <a:graphicFrameLocks noChangeAspect="1"/>
          </p:cNvGraphicFramePr>
          <p:nvPr/>
        </p:nvGraphicFramePr>
        <p:xfrm>
          <a:off x="2684462" y="5464175"/>
          <a:ext cx="417513" cy="339725"/>
        </p:xfrm>
        <a:graphic>
          <a:graphicData uri="http://schemas.openxmlformats.org/presentationml/2006/ole">
            <p:oleObj spid="_x0000_s9220" name="Clip" r:id="rId6" imgW="1305000" imgH="1085760" progId="MS_ClipArt_Gallery.2">
              <p:embed/>
            </p:oleObj>
          </a:graphicData>
        </a:graphic>
      </p:graphicFrame>
      <p:sp>
        <p:nvSpPr>
          <p:cNvPr id="7" name="Line 65"/>
          <p:cNvSpPr>
            <a:spLocks noChangeShapeType="1"/>
          </p:cNvSpPr>
          <p:nvPr/>
        </p:nvSpPr>
        <p:spPr bwMode="auto">
          <a:xfrm flipH="1">
            <a:off x="3060700" y="562768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Line 66"/>
          <p:cNvSpPr>
            <a:spLocks noChangeShapeType="1"/>
          </p:cNvSpPr>
          <p:nvPr/>
        </p:nvSpPr>
        <p:spPr bwMode="auto">
          <a:xfrm flipH="1">
            <a:off x="3448050" y="567531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Line 67"/>
          <p:cNvSpPr>
            <a:spLocks noChangeShapeType="1"/>
          </p:cNvSpPr>
          <p:nvPr/>
        </p:nvSpPr>
        <p:spPr bwMode="auto">
          <a:xfrm>
            <a:off x="3867150" y="570388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3484562" y="5419725"/>
            <a:ext cx="720725" cy="279400"/>
            <a:chOff x="3913" y="3140"/>
            <a:chExt cx="454" cy="176"/>
          </a:xfrm>
        </p:grpSpPr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Freeform 7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Freeform 7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2436812" y="544195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auto">
          <a:xfrm>
            <a:off x="2886075" y="590391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16" name="Text Box 74"/>
          <p:cNvSpPr txBox="1">
            <a:spLocks noChangeArrowheads="1"/>
          </p:cNvSpPr>
          <p:nvPr/>
        </p:nvSpPr>
        <p:spPr bwMode="auto">
          <a:xfrm>
            <a:off x="3659187" y="50419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4133850" y="589597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aphicFrame>
        <p:nvGraphicFramePr>
          <p:cNvPr id="18" name="Object 77"/>
          <p:cNvGraphicFramePr>
            <a:graphicFrameLocks noChangeAspect="1"/>
          </p:cNvGraphicFramePr>
          <p:nvPr/>
        </p:nvGraphicFramePr>
        <p:xfrm>
          <a:off x="5829300" y="5956300"/>
          <a:ext cx="417512" cy="339725"/>
        </p:xfrm>
        <a:graphic>
          <a:graphicData uri="http://schemas.openxmlformats.org/presentationml/2006/ole">
            <p:oleObj spid="_x0000_s9221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19" name="Object 78"/>
          <p:cNvGraphicFramePr>
            <a:graphicFrameLocks noChangeAspect="1"/>
          </p:cNvGraphicFramePr>
          <p:nvPr/>
        </p:nvGraphicFramePr>
        <p:xfrm>
          <a:off x="6642100" y="5910263"/>
          <a:ext cx="417512" cy="339725"/>
        </p:xfrm>
        <a:graphic>
          <a:graphicData uri="http://schemas.openxmlformats.org/presentationml/2006/ole">
            <p:oleObj spid="_x0000_s9222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20" name="Object 79"/>
          <p:cNvGraphicFramePr>
            <a:graphicFrameLocks noChangeAspect="1"/>
          </p:cNvGraphicFramePr>
          <p:nvPr/>
        </p:nvGraphicFramePr>
        <p:xfrm>
          <a:off x="4724400" y="5803900"/>
          <a:ext cx="417512" cy="339725"/>
        </p:xfrm>
        <a:graphic>
          <a:graphicData uri="http://schemas.openxmlformats.org/presentationml/2006/ole">
            <p:oleObj spid="_x0000_s9223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21" name="Object 80"/>
          <p:cNvGraphicFramePr>
            <a:graphicFrameLocks noChangeAspect="1"/>
          </p:cNvGraphicFramePr>
          <p:nvPr/>
        </p:nvGraphicFramePr>
        <p:xfrm>
          <a:off x="5162550" y="6281738"/>
          <a:ext cx="417512" cy="339725"/>
        </p:xfrm>
        <a:graphic>
          <a:graphicData uri="http://schemas.openxmlformats.org/presentationml/2006/ole">
            <p:oleObj spid="_x0000_s9224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22" name="Object 81"/>
          <p:cNvGraphicFramePr>
            <a:graphicFrameLocks noChangeAspect="1"/>
          </p:cNvGraphicFramePr>
          <p:nvPr/>
        </p:nvGraphicFramePr>
        <p:xfrm>
          <a:off x="8102600" y="5772150"/>
          <a:ext cx="417512" cy="339725"/>
        </p:xfrm>
        <a:graphic>
          <a:graphicData uri="http://schemas.openxmlformats.org/presentationml/2006/ole">
            <p:oleObj spid="_x0000_s9225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23" name="Object 82"/>
          <p:cNvGraphicFramePr>
            <a:graphicFrameLocks noChangeAspect="1"/>
          </p:cNvGraphicFramePr>
          <p:nvPr/>
        </p:nvGraphicFramePr>
        <p:xfrm>
          <a:off x="7348537" y="6142038"/>
          <a:ext cx="417513" cy="339725"/>
        </p:xfrm>
        <a:graphic>
          <a:graphicData uri="http://schemas.openxmlformats.org/presentationml/2006/ole">
            <p:oleObj spid="_x0000_s9226" name="Clip" r:id="rId12" imgW="1305000" imgH="1085760" progId="MS_ClipArt_Gallery.2">
              <p:embed/>
            </p:oleObj>
          </a:graphicData>
        </a:graphic>
      </p:graphicFrame>
      <p:sp>
        <p:nvSpPr>
          <p:cNvPr id="24" name="Line 83"/>
          <p:cNvSpPr>
            <a:spLocks noChangeShapeType="1"/>
          </p:cNvSpPr>
          <p:nvPr/>
        </p:nvSpPr>
        <p:spPr bwMode="auto">
          <a:xfrm flipH="1">
            <a:off x="5113337" y="5665788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" name="Line 84"/>
          <p:cNvSpPr>
            <a:spLocks noChangeShapeType="1"/>
          </p:cNvSpPr>
          <p:nvPr/>
        </p:nvSpPr>
        <p:spPr bwMode="auto">
          <a:xfrm flipH="1">
            <a:off x="5427662" y="5684838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Line 85"/>
          <p:cNvSpPr>
            <a:spLocks noChangeShapeType="1"/>
          </p:cNvSpPr>
          <p:nvPr/>
        </p:nvSpPr>
        <p:spPr bwMode="auto">
          <a:xfrm>
            <a:off x="5732462" y="5627688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" name="Line 86"/>
          <p:cNvSpPr>
            <a:spLocks noChangeShapeType="1"/>
          </p:cNvSpPr>
          <p:nvPr/>
        </p:nvSpPr>
        <p:spPr bwMode="auto">
          <a:xfrm flipH="1">
            <a:off x="7010400" y="5703888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" name="Line 87"/>
          <p:cNvSpPr>
            <a:spLocks noChangeShapeType="1"/>
          </p:cNvSpPr>
          <p:nvPr/>
        </p:nvSpPr>
        <p:spPr bwMode="auto">
          <a:xfrm flipH="1">
            <a:off x="7513637" y="5675313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" name="Line 88"/>
          <p:cNvSpPr>
            <a:spLocks noChangeShapeType="1"/>
          </p:cNvSpPr>
          <p:nvPr/>
        </p:nvSpPr>
        <p:spPr bwMode="auto">
          <a:xfrm flipH="1">
            <a:off x="3857625" y="4953000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" name="Line 89"/>
          <p:cNvSpPr>
            <a:spLocks noChangeShapeType="1"/>
          </p:cNvSpPr>
          <p:nvPr/>
        </p:nvSpPr>
        <p:spPr bwMode="auto">
          <a:xfrm>
            <a:off x="5678487" y="491966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" name="Line 90"/>
          <p:cNvSpPr>
            <a:spLocks noChangeShapeType="1"/>
          </p:cNvSpPr>
          <p:nvPr/>
        </p:nvSpPr>
        <p:spPr bwMode="auto">
          <a:xfrm flipH="1" flipV="1">
            <a:off x="6100762" y="4870450"/>
            <a:ext cx="123348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2" name="Group 91"/>
          <p:cNvGrpSpPr>
            <a:grpSpLocks/>
          </p:cNvGrpSpPr>
          <p:nvPr/>
        </p:nvGrpSpPr>
        <p:grpSpPr bwMode="auto">
          <a:xfrm>
            <a:off x="5348287" y="4745038"/>
            <a:ext cx="720725" cy="279400"/>
            <a:chOff x="3913" y="3140"/>
            <a:chExt cx="454" cy="176"/>
          </a:xfrm>
        </p:grpSpPr>
        <p:sp>
          <p:nvSpPr>
            <p:cNvPr id="33" name="Rectangle 92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4" name="Freeform 93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Freeform 94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95"/>
          <p:cNvGrpSpPr>
            <a:grpSpLocks/>
          </p:cNvGrpSpPr>
          <p:nvPr/>
        </p:nvGrpSpPr>
        <p:grpSpPr bwMode="auto">
          <a:xfrm>
            <a:off x="7146925" y="5526088"/>
            <a:ext cx="720725" cy="279400"/>
            <a:chOff x="3913" y="3140"/>
            <a:chExt cx="454" cy="176"/>
          </a:xfrm>
        </p:grpSpPr>
        <p:sp>
          <p:nvSpPr>
            <p:cNvPr id="37" name="Rectangle 96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8" name="Freeform 97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Freeform 98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0" name="Group 99"/>
          <p:cNvGrpSpPr>
            <a:grpSpLocks/>
          </p:cNvGrpSpPr>
          <p:nvPr/>
        </p:nvGrpSpPr>
        <p:grpSpPr bwMode="auto">
          <a:xfrm>
            <a:off x="5299075" y="5484813"/>
            <a:ext cx="720725" cy="279400"/>
            <a:chOff x="3913" y="3140"/>
            <a:chExt cx="454" cy="176"/>
          </a:xfrm>
        </p:grpSpPr>
        <p:sp>
          <p:nvSpPr>
            <p:cNvPr id="41" name="Rectangle 10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" name="Freeform 10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Freeform 10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" name="Line 103"/>
          <p:cNvSpPr>
            <a:spLocks noChangeShapeType="1"/>
          </p:cNvSpPr>
          <p:nvPr/>
        </p:nvSpPr>
        <p:spPr bwMode="auto">
          <a:xfrm>
            <a:off x="7889875" y="5729288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Text Box 104"/>
          <p:cNvSpPr txBox="1">
            <a:spLocks noChangeArrowheads="1"/>
          </p:cNvSpPr>
          <p:nvPr/>
        </p:nvSpPr>
        <p:spPr bwMode="auto">
          <a:xfrm>
            <a:off x="5099050" y="5819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D</a:t>
            </a:r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5572125" y="625633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E</a:t>
            </a:r>
          </a:p>
        </p:txBody>
      </p:sp>
      <p:sp>
        <p:nvSpPr>
          <p:cNvPr id="47" name="Text Box 106"/>
          <p:cNvSpPr txBox="1">
            <a:spLocks noChangeArrowheads="1"/>
          </p:cNvSpPr>
          <p:nvPr/>
        </p:nvSpPr>
        <p:spPr bwMode="auto">
          <a:xfrm>
            <a:off x="6045200" y="565467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</a:t>
            </a:r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4886325" y="536575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2</a:t>
            </a:r>
          </a:p>
        </p:txBody>
      </p:sp>
      <p:sp>
        <p:nvSpPr>
          <p:cNvPr id="49" name="Text Box 108"/>
          <p:cNvSpPr txBox="1">
            <a:spLocks noChangeArrowheads="1"/>
          </p:cNvSpPr>
          <p:nvPr/>
        </p:nvSpPr>
        <p:spPr bwMode="auto">
          <a:xfrm>
            <a:off x="6113462" y="4581525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4</a:t>
            </a:r>
          </a:p>
        </p:txBody>
      </p:sp>
      <p:sp>
        <p:nvSpPr>
          <p:cNvPr id="50" name="Text Box 109"/>
          <p:cNvSpPr txBox="1">
            <a:spLocks noChangeArrowheads="1"/>
          </p:cNvSpPr>
          <p:nvPr/>
        </p:nvSpPr>
        <p:spPr bwMode="auto">
          <a:xfrm>
            <a:off x="7488237" y="516731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3</a:t>
            </a:r>
          </a:p>
        </p:txBody>
      </p:sp>
      <p:sp>
        <p:nvSpPr>
          <p:cNvPr id="51" name="Text Box 110"/>
          <p:cNvSpPr txBox="1">
            <a:spLocks noChangeArrowheads="1"/>
          </p:cNvSpPr>
          <p:nvPr/>
        </p:nvSpPr>
        <p:spPr bwMode="auto">
          <a:xfrm>
            <a:off x="7718425" y="61388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H</a:t>
            </a:r>
          </a:p>
        </p:txBody>
      </p:sp>
      <p:sp>
        <p:nvSpPr>
          <p:cNvPr id="52" name="Text Box 111"/>
          <p:cNvSpPr txBox="1">
            <a:spLocks noChangeArrowheads="1"/>
          </p:cNvSpPr>
          <p:nvPr/>
        </p:nvSpPr>
        <p:spPr bwMode="auto">
          <a:xfrm>
            <a:off x="8464550" y="577691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I</a:t>
            </a:r>
          </a:p>
        </p:txBody>
      </p:sp>
      <p:sp>
        <p:nvSpPr>
          <p:cNvPr id="53" name="Text Box 112"/>
          <p:cNvSpPr txBox="1">
            <a:spLocks noChangeArrowheads="1"/>
          </p:cNvSpPr>
          <p:nvPr/>
        </p:nvSpPr>
        <p:spPr bwMode="auto">
          <a:xfrm>
            <a:off x="6581775" y="61928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G</a:t>
            </a:r>
          </a:p>
        </p:txBody>
      </p:sp>
      <p:sp>
        <p:nvSpPr>
          <p:cNvPr id="54" name="Text Box 113"/>
          <p:cNvSpPr txBox="1">
            <a:spLocks noChangeArrowheads="1"/>
          </p:cNvSpPr>
          <p:nvPr/>
        </p:nvSpPr>
        <p:spPr bwMode="auto">
          <a:xfrm>
            <a:off x="5056187" y="46672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 Box 114"/>
          <p:cNvSpPr txBox="1">
            <a:spLocks noChangeArrowheads="1"/>
          </p:cNvSpPr>
          <p:nvPr/>
        </p:nvSpPr>
        <p:spPr bwMode="auto">
          <a:xfrm>
            <a:off x="5437187" y="50593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Local Area Networks (VLANs)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breaks the physical LAN into several VLANs, possibly on the same switch. </a:t>
            </a:r>
          </a:p>
          <a:p>
            <a:r>
              <a:rPr lang="en-US" dirty="0" smtClean="0"/>
              <a:t>VLAN </a:t>
            </a:r>
            <a:r>
              <a:rPr lang="en-US" dirty="0" err="1" smtClean="0"/>
              <a:t>trunking</a:t>
            </a:r>
            <a:r>
              <a:rPr lang="en-US" dirty="0" smtClean="0"/>
              <a:t> across </a:t>
            </a:r>
            <a:r>
              <a:rPr lang="en-US" dirty="0" err="1" smtClean="0"/>
              <a:t>multipl</a:t>
            </a:r>
            <a:r>
              <a:rPr lang="en-US" dirty="0" smtClean="0"/>
              <a:t> switches</a:t>
            </a:r>
          </a:p>
          <a:p>
            <a:r>
              <a:rPr lang="en-US" dirty="0" smtClean="0"/>
              <a:t>What does VLAN look </a:t>
            </a:r>
            <a:r>
              <a:rPr lang="en-US" smtClean="0"/>
              <a:t>like?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A3A813C-AB40-4D5E-A9BB-B8FEFE4D4826}" type="slidenum">
              <a:rPr lang="en-US"/>
              <a:pPr/>
              <a:t>2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 dirty="0"/>
              <a:t>Hubs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977900"/>
            <a:ext cx="7772400" cy="2319338"/>
          </a:xfrm>
        </p:spPr>
        <p:txBody>
          <a:bodyPr>
            <a:normAutofit fontScale="77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/>
              <a:t>… physical-layer (“dumb”) repeaters:</a:t>
            </a:r>
          </a:p>
          <a:p>
            <a:pPr lvl="1"/>
            <a:r>
              <a:rPr lang="en-US"/>
              <a:t>bits coming in one link go out </a:t>
            </a:r>
            <a:r>
              <a:rPr lang="en-US" i="1">
                <a:solidFill>
                  <a:srgbClr val="FF0000"/>
                </a:solidFill>
              </a:rPr>
              <a:t>all</a:t>
            </a:r>
            <a:r>
              <a:rPr lang="en-US"/>
              <a:t> other links at same rate</a:t>
            </a:r>
          </a:p>
          <a:p>
            <a:pPr lvl="1"/>
            <a:r>
              <a:rPr lang="en-US"/>
              <a:t>all nodes connected to hub can collide with one another</a:t>
            </a:r>
          </a:p>
          <a:p>
            <a:pPr lvl="1"/>
            <a:r>
              <a:rPr lang="en-US"/>
              <a:t>no frame buffering</a:t>
            </a:r>
          </a:p>
          <a:p>
            <a:pPr lvl="1"/>
            <a:r>
              <a:rPr lang="en-US"/>
              <a:t>no CSMA/CD at hub: host NICs detect collisions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44738" y="3763963"/>
            <a:ext cx="3432175" cy="2708275"/>
            <a:chOff x="1234" y="2136"/>
            <a:chExt cx="2578" cy="1982"/>
          </a:xfrm>
        </p:grpSpPr>
        <p:sp>
          <p:nvSpPr>
            <p:cNvPr id="676869" name="Rectangle 5"/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aphicFrame>
          <p:nvGraphicFramePr>
            <p:cNvPr id="676870" name="Object 6"/>
            <p:cNvGraphicFramePr>
              <a:graphicFrameLocks noChangeAspect="1"/>
            </p:cNvGraphicFramePr>
            <p:nvPr/>
          </p:nvGraphicFramePr>
          <p:xfrm>
            <a:off x="2299" y="2136"/>
            <a:ext cx="385" cy="328"/>
          </p:xfrm>
          <a:graphic>
            <a:graphicData uri="http://schemas.openxmlformats.org/presentationml/2006/ole">
              <p:oleObj spid="_x0000_s1026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1" name="Object 7"/>
            <p:cNvGraphicFramePr>
              <a:graphicFrameLocks noChangeAspect="1"/>
            </p:cNvGraphicFramePr>
            <p:nvPr/>
          </p:nvGraphicFramePr>
          <p:xfrm>
            <a:off x="2322" y="3790"/>
            <a:ext cx="385" cy="328"/>
          </p:xfrm>
          <a:graphic>
            <a:graphicData uri="http://schemas.openxmlformats.org/presentationml/2006/ole">
              <p:oleObj spid="_x0000_s1027" name="Clip" r:id="rId5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2" name="Object 8"/>
            <p:cNvGraphicFramePr>
              <a:graphicFrameLocks noChangeAspect="1"/>
            </p:cNvGraphicFramePr>
            <p:nvPr/>
          </p:nvGraphicFramePr>
          <p:xfrm>
            <a:off x="3361" y="2889"/>
            <a:ext cx="385" cy="328"/>
          </p:xfrm>
          <a:graphic>
            <a:graphicData uri="http://schemas.openxmlformats.org/presentationml/2006/ole">
              <p:oleObj spid="_x0000_s1028" name="Clip" r:id="rId6" imgW="1305000" imgH="1085760" progId="MS_ClipArt_Gallery.2">
                <p:embed/>
              </p:oleObj>
            </a:graphicData>
          </a:graphic>
        </p:graphicFrame>
        <p:graphicFrame>
          <p:nvGraphicFramePr>
            <p:cNvPr id="676873" name="Object 9"/>
            <p:cNvGraphicFramePr>
              <a:graphicFrameLocks noChangeAspect="1"/>
            </p:cNvGraphicFramePr>
            <p:nvPr/>
          </p:nvGraphicFramePr>
          <p:xfrm>
            <a:off x="1234" y="2897"/>
            <a:ext cx="385" cy="328"/>
          </p:xfrm>
          <a:graphic>
            <a:graphicData uri="http://schemas.openxmlformats.org/presentationml/2006/ole">
              <p:oleObj spid="_x0000_s1029" name="Clip" r:id="rId7" imgW="1305000" imgH="1085760" progId="MS_ClipArt_Gallery.2">
                <p:embed/>
              </p:oleObj>
            </a:graphicData>
          </a:graphic>
        </p:graphicFrame>
        <p:sp>
          <p:nvSpPr>
            <p:cNvPr id="676874" name="Rectangle 10"/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5" name="Rectangle 11"/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6" name="Rectangle 12"/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7" name="Rectangle 13"/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8" name="Line 14"/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79" name="Line 15"/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0" name="Line 16"/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1" name="Line 17"/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2" name="Text Box 18"/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twisted pair</a:t>
              </a:r>
            </a:p>
          </p:txBody>
        </p:sp>
        <p:sp>
          <p:nvSpPr>
            <p:cNvPr id="676883" name="Line 19"/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hub</a:t>
              </a:r>
            </a:p>
          </p:txBody>
        </p:sp>
        <p:sp>
          <p:nvSpPr>
            <p:cNvPr id="676885" name="Line 21"/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ED64ACD-CD20-4699-AA03-0242D5CBA1C1}" type="slidenum">
              <a:rPr lang="en-US"/>
              <a:pPr/>
              <a:t>3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1231900"/>
            <a:ext cx="8001000" cy="3803650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solidFill>
                  <a:srgbClr val="FF0000"/>
                </a:solidFill>
              </a:rPr>
              <a:t>link-layer device: smarter than hubs, take </a:t>
            </a:r>
            <a:r>
              <a:rPr lang="en-US" i="1">
                <a:solidFill>
                  <a:srgbClr val="FF0000"/>
                </a:solidFill>
              </a:rPr>
              <a:t>active</a:t>
            </a:r>
            <a:r>
              <a:rPr lang="en-US">
                <a:solidFill>
                  <a:srgbClr val="FF0000"/>
                </a:solidFill>
              </a:rPr>
              <a:t> role</a:t>
            </a:r>
          </a:p>
          <a:p>
            <a:pPr lvl="1"/>
            <a:r>
              <a:rPr lang="en-US"/>
              <a:t>store, forward Ethernet frames</a:t>
            </a:r>
          </a:p>
          <a:p>
            <a:pPr lvl="1"/>
            <a:r>
              <a:rPr lang="en-US"/>
              <a:t>examine incoming frame’s MAC address, </a:t>
            </a:r>
            <a:r>
              <a:rPr lang="en-US">
                <a:solidFill>
                  <a:srgbClr val="FF0000"/>
                </a:solidFill>
              </a:rPr>
              <a:t>selectively</a:t>
            </a:r>
            <a:r>
              <a:rPr lang="en-US"/>
              <a:t> forward  frame to one-or-more outgoing links when frame is to be forwarded on segment, uses CSMA/CD to access segment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transparent</a:t>
            </a:r>
          </a:p>
          <a:p>
            <a:pPr lvl="1"/>
            <a:r>
              <a:rPr lang="en-US"/>
              <a:t>hosts are unaware of presence of switches</a:t>
            </a:r>
            <a:endParaRPr lang="en-US" sz="2000"/>
          </a:p>
          <a:p>
            <a:r>
              <a:rPr lang="en-US" i="1">
                <a:solidFill>
                  <a:srgbClr val="FF0000"/>
                </a:solidFill>
              </a:rPr>
              <a:t>plug-and-play, self-learning</a:t>
            </a:r>
          </a:p>
          <a:p>
            <a:pPr lvl="1"/>
            <a:r>
              <a:rPr lang="en-US"/>
              <a:t>switches do not need to be configured</a:t>
            </a:r>
            <a:endParaRPr lang="en-US" sz="20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998A738-96CE-4975-8DAB-00AC4A802271}" type="slidenum">
              <a:rPr lang="en-US"/>
              <a:pPr/>
              <a:t>4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 dirty="0"/>
              <a:t>Switch:  allows </a:t>
            </a:r>
            <a:r>
              <a:rPr lang="en-US" sz="3200" i="1" dirty="0"/>
              <a:t>multiple</a:t>
            </a:r>
            <a:r>
              <a:rPr lang="en-US" sz="3200" dirty="0"/>
              <a:t> simultaneous transmissions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8002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hosts have dedicated, direct connection to switch</a:t>
            </a:r>
          </a:p>
          <a:p>
            <a:pPr>
              <a:lnSpc>
                <a:spcPct val="90000"/>
              </a:lnSpc>
            </a:pPr>
            <a:r>
              <a:rPr lang="en-US" sz="2400"/>
              <a:t>switches buffer packets</a:t>
            </a:r>
          </a:p>
          <a:p>
            <a:pPr>
              <a:lnSpc>
                <a:spcPct val="90000"/>
              </a:lnSpc>
            </a:pPr>
            <a:r>
              <a:rPr lang="en-US" sz="2400"/>
              <a:t>Ethernet protocol used on </a:t>
            </a:r>
            <a:r>
              <a:rPr lang="en-US" sz="2400" i="1"/>
              <a:t>each</a:t>
            </a:r>
            <a:r>
              <a:rPr lang="en-US" sz="2400"/>
              <a:t> incoming link, but no collisions; full duplex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link is its own collision domain</a:t>
            </a:r>
          </a:p>
          <a:p>
            <a:pPr>
              <a:lnSpc>
                <a:spcPct val="90000"/>
              </a:lnSpc>
            </a:pPr>
            <a:r>
              <a:rPr lang="en-US" sz="2400" i="1">
                <a:solidFill>
                  <a:srgbClr val="FF0000"/>
                </a:solidFill>
              </a:rPr>
              <a:t>switching: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A-to-A’ and B-to-B’ simultaneously, without collisions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possible with dumb hub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/>
          </a:p>
        </p:txBody>
      </p:sp>
      <p:graphicFrame>
        <p:nvGraphicFramePr>
          <p:cNvPr id="678923" name="Object 11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2050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78924" name="Object 12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2051" name="Clip" r:id="rId5" imgW="1305000" imgH="1085760" progId="MS_ClipArt_Gallery.2">
              <p:embed/>
            </p:oleObj>
          </a:graphicData>
        </a:graphic>
      </p:graphicFrame>
      <p:sp>
        <p:nvSpPr>
          <p:cNvPr id="678925" name="Line 13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6" name="Line 14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7" name="Line 15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28" name="Line 16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78929" name="Object 17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2052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78930" name="Object 18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2053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78931" name="Object 19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2054" name="Clip" r:id="rId8" imgW="1305000" imgH="1085760" progId="MS_ClipArt_Gallery.2">
              <p:embed/>
            </p:oleObj>
          </a:graphicData>
        </a:graphic>
      </p:graphicFrame>
      <p:sp>
        <p:nvSpPr>
          <p:cNvPr id="678932" name="Line 20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78933" name="Object 21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2055" name="Clip" r:id="rId9" imgW="1305000" imgH="1085760" progId="MS_ClipArt_Gallery.2">
              <p:embed/>
            </p:oleObj>
          </a:graphicData>
        </a:graphic>
      </p:graphicFrame>
      <p:sp>
        <p:nvSpPr>
          <p:cNvPr id="678934" name="Line 22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35" name="Text Box 23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78936" name="Text Box 24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78937" name="Text Box 25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78938" name="Text Box 26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78939" name="Text Box 27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78940" name="Text Box 28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78941" name="Rectangle 29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78942" name="Freeform 30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8943" name="Freeform 31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8946" name="Text Box 34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78947" name="Text Box 35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8948" name="Text Box 36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8949" name="Text Box 37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8950" name="Text Box 38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78951" name="Text Box 39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78952" name="Text Box 40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940A28C-39E4-4EB8-BE81-1E0FA1F59AC2}" type="slidenum">
              <a:rPr lang="en-US"/>
              <a:pPr/>
              <a:t>5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 dirty="0"/>
              <a:t>Switch Table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549400"/>
            <a:ext cx="4835525" cy="4805363"/>
          </a:xfrm>
        </p:spPr>
        <p:txBody>
          <a:bodyPr/>
          <a:lstStyle/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does switch know that A’ reachable via interface 4, B’ reachable via interface 5?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A:</a:t>
            </a:r>
            <a:r>
              <a:rPr lang="en-US" sz="2400"/>
              <a:t>  each switch has a </a:t>
            </a:r>
            <a:r>
              <a:rPr lang="en-US" sz="2400">
                <a:solidFill>
                  <a:srgbClr val="FF0000"/>
                </a:solidFill>
              </a:rPr>
              <a:t>switch table, </a:t>
            </a:r>
            <a:r>
              <a:rPr lang="en-US" sz="2400"/>
              <a:t>each entry:</a:t>
            </a:r>
          </a:p>
          <a:p>
            <a:pPr lvl="1"/>
            <a:r>
              <a:rPr lang="en-US" sz="2000"/>
              <a:t>(MAC address of host, interface to reach host, time stamp)</a:t>
            </a:r>
          </a:p>
          <a:p>
            <a:r>
              <a:rPr lang="en-US" sz="2400"/>
              <a:t>looks like a routing table!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Q:</a:t>
            </a:r>
            <a:r>
              <a:rPr lang="en-US" sz="2400"/>
              <a:t> how are entries created, maintained in switch table? </a:t>
            </a:r>
          </a:p>
          <a:p>
            <a:pPr lvl="1"/>
            <a:r>
              <a:rPr lang="en-US" sz="2000"/>
              <a:t>something like a routing protocol?</a:t>
            </a:r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3074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3013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3075" name="Clip" r:id="rId5" imgW="1305000" imgH="1085760" progId="MS_ClipArt_Gallery.2">
              <p:embed/>
            </p:oleObj>
          </a:graphicData>
        </a:graphic>
      </p:graphicFrame>
      <p:sp>
        <p:nvSpPr>
          <p:cNvPr id="683014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5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6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17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3018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3076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83019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3077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83020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3078" name="Clip" r:id="rId8" imgW="1305000" imgH="1085760" progId="MS_ClipArt_Gallery.2">
              <p:embed/>
            </p:oleObj>
          </a:graphicData>
        </a:graphic>
      </p:graphicFrame>
      <p:sp>
        <p:nvSpPr>
          <p:cNvPr id="683021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3022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3079" name="Clip" r:id="rId9" imgW="1305000" imgH="1085760" progId="MS_ClipArt_Gallery.2">
              <p:embed/>
            </p:oleObj>
          </a:graphicData>
        </a:graphic>
      </p:graphicFrame>
      <p:sp>
        <p:nvSpPr>
          <p:cNvPr id="683023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3024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3025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3026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3027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3028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3029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3031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3032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33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3034" name="Text Box 26"/>
          <p:cNvSpPr txBox="1">
            <a:spLocks noChangeArrowheads="1"/>
          </p:cNvSpPr>
          <p:nvPr/>
        </p:nvSpPr>
        <p:spPr bwMode="auto">
          <a:xfrm>
            <a:off x="5702300" y="5062538"/>
            <a:ext cx="2960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0FA10F8-2917-4763-A896-9166B132313C}" type="slidenum">
              <a:rPr lang="en-US"/>
              <a:pPr/>
              <a:t>6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Switch: self-learning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547813"/>
            <a:ext cx="4202113" cy="4114800"/>
          </a:xfrm>
        </p:spPr>
        <p:txBody>
          <a:bodyPr/>
          <a:lstStyle/>
          <a:p>
            <a:r>
              <a:rPr lang="en-US" sz="2400"/>
              <a:t>switch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</a:rPr>
              <a:t>learns</a:t>
            </a:r>
            <a:r>
              <a:rPr lang="en-US" sz="2400"/>
              <a:t> which hosts can be reached through which interfaces</a:t>
            </a:r>
          </a:p>
          <a:p>
            <a:pPr lvl="1"/>
            <a:r>
              <a:rPr lang="en-US" sz="2000"/>
              <a:t>when frame received, switch “learns”  location of sender: incoming LAN segment</a:t>
            </a:r>
          </a:p>
          <a:p>
            <a:pPr lvl="1"/>
            <a:r>
              <a:rPr lang="en-US" sz="2000"/>
              <a:t>records sender/location pair in switch table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4098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4099" name="Clip" r:id="rId5" imgW="1305000" imgH="1085760" progId="MS_ClipArt_Gallery.2">
              <p:embed/>
            </p:oleObj>
          </a:graphicData>
        </a:graphic>
      </p:graphicFrame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0874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4100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4101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4102" name="Clip" r:id="rId8" imgW="1305000" imgH="1085760" progId="MS_ClipArt_Gallery.2">
              <p:embed/>
            </p:oleObj>
          </a:graphicData>
        </a:graphic>
      </p:graphicFrame>
      <p:sp>
        <p:nvSpPr>
          <p:cNvPr id="420877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0878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4103" name="Clip" r:id="rId9" imgW="1305000" imgH="1085760" progId="MS_ClipArt_Gallery.2">
              <p:embed/>
            </p:oleObj>
          </a:graphicData>
        </a:graphic>
      </p:graphicFrame>
      <p:sp>
        <p:nvSpPr>
          <p:cNvPr id="420879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7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3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6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42090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07A2B4D-63BD-4E2F-AB15-0116A37188B2}" type="slidenum">
              <a:rPr lang="en-US"/>
              <a:pPr/>
              <a:t>7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r>
              <a:rPr lang="en-US" sz="3600" dirty="0"/>
              <a:t>Switch: frame filtering/forwarding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150938"/>
            <a:ext cx="8201025" cy="3748087"/>
          </a:xfrm>
        </p:spPr>
        <p:txBody>
          <a:bodyPr>
            <a:normAutofit fontScale="850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When  frame received:</a:t>
            </a:r>
            <a:br>
              <a:rPr lang="en-US" sz="2400" u="sng">
                <a:solidFill>
                  <a:srgbClr val="FF0000"/>
                </a:solidFill>
              </a:rPr>
            </a:br>
            <a:endParaRPr lang="en-US" sz="2400" u="sng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/>
              <a:t>1. record link associated with sending host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2. index switch table using MAC dest address</a:t>
            </a:r>
            <a:endParaRPr lang="en-US" sz="2400" b="1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3. if </a:t>
            </a:r>
            <a:r>
              <a:rPr lang="en-US" sz="2400"/>
              <a:t>entry found for destination</a:t>
            </a:r>
            <a:br>
              <a:rPr lang="en-US" sz="2400"/>
            </a:br>
            <a:r>
              <a:rPr lang="en-US" sz="2400"/>
              <a:t>  </a:t>
            </a:r>
            <a:r>
              <a:rPr lang="en-US" sz="2400" b="1">
                <a:solidFill>
                  <a:schemeClr val="accent2"/>
                </a:solidFill>
              </a:rPr>
              <a:t>then {</a:t>
            </a:r>
          </a:p>
          <a:p>
            <a:pPr>
              <a:buFont typeface="ZapfDingbats" pitchFamily="8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     if </a:t>
            </a:r>
            <a:r>
              <a:rPr lang="en-US" sz="2400"/>
              <a:t>dest on segment from which frame arrived</a:t>
            </a:r>
            <a:br>
              <a:rPr lang="en-US" sz="2400"/>
            </a:br>
            <a:r>
              <a:rPr lang="en-US" sz="2400"/>
              <a:t>       </a:t>
            </a:r>
            <a:r>
              <a:rPr lang="en-US" sz="2400" b="1">
                <a:solidFill>
                  <a:schemeClr val="accent2"/>
                </a:solidFill>
              </a:rPr>
              <a:t>then</a:t>
            </a:r>
            <a:r>
              <a:rPr lang="en-US" sz="2400"/>
              <a:t> drop the frame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      </a:t>
            </a:r>
            <a:r>
              <a:rPr lang="en-US" sz="2400" b="1">
                <a:solidFill>
                  <a:schemeClr val="accent2"/>
                </a:solidFill>
              </a:rPr>
              <a:t>else</a:t>
            </a:r>
            <a:r>
              <a:rPr lang="en-US" sz="2400"/>
              <a:t> forward the frame on interface indicated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</a:t>
            </a:r>
            <a:r>
              <a:rPr lang="en-US" sz="2400" b="1">
                <a:solidFill>
                  <a:schemeClr val="accent2"/>
                </a:solidFill>
              </a:rPr>
              <a:t>  }   </a:t>
            </a:r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400"/>
              <a:t>      </a:t>
            </a:r>
            <a:r>
              <a:rPr lang="en-US" sz="2400" b="1">
                <a:solidFill>
                  <a:schemeClr val="accent2"/>
                </a:solidFill>
              </a:rPr>
              <a:t>else</a:t>
            </a:r>
            <a:r>
              <a:rPr lang="en-US" sz="2400"/>
              <a:t> flood</a:t>
            </a:r>
            <a:endParaRPr lang="en-US"/>
          </a:p>
          <a:p>
            <a:pPr lvl="3">
              <a:buFontTx/>
              <a:buNone/>
            </a:pPr>
            <a:r>
              <a:rPr lang="en-US"/>
              <a:t>  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3094038" y="5453063"/>
            <a:ext cx="4840287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forward on all but the interface </a:t>
            </a:r>
          </a:p>
          <a:p>
            <a:r>
              <a:rPr lang="en-US" sz="2400">
                <a:solidFill>
                  <a:schemeClr val="accent2"/>
                </a:solidFill>
              </a:rPr>
              <a:t>on which the frame arrived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 flipV="1">
            <a:off x="2514600" y="5641975"/>
            <a:ext cx="525463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85542F9-76A9-4F47-9F38-04CC7EDC8279}" type="slidenum">
              <a:rPr lang="en-US"/>
              <a:pPr/>
              <a:t>8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696913"/>
            <a:ext cx="3108325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5122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5123" name="Clip" r:id="rId5" imgW="1305000" imgH="1085760" progId="MS_ClipArt_Gallery.2">
              <p:embed/>
            </p:oleObj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5124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5125" name="Clip" r:id="rId7" imgW="1305000" imgH="1085760" progId="MS_ClipArt_Gallery.2">
              <p:embed/>
            </p:oleObj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5126" name="Clip" r:id="rId8" imgW="1305000" imgH="1085760" progId="MS_ClipArt_Gallery.2">
              <p:embed/>
            </p:oleObj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5127" name="Clip" r:id="rId9" imgW="1305000" imgH="1085760" progId="MS_ClipArt_Gallery.2">
              <p:embed/>
            </p:oleObj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5799138" y="2881313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5799138" y="2879725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5795963" y="2879725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frame destination unknown:</a:t>
            </a:r>
            <a:endParaRPr lang="en-US" i="1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260600" y="2797175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6130925" y="3981450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i="0"/>
              <a:t>destination A location known:</a:t>
            </a:r>
            <a:endParaRPr lang="en-US" sz="2800">
              <a:solidFill>
                <a:srgbClr val="FF0000"/>
              </a:solidFill>
            </a:endParaRP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3768725" y="565626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>
                <a:solidFill>
                  <a:srgbClr val="FF0000"/>
                </a:solidFill>
              </a:rPr>
              <a:t>selective 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7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FA84FD9-8378-43AB-94C2-E1359B08F6F4}" type="slidenum">
              <a:rPr lang="en-US"/>
              <a:pPr/>
              <a:t>9</a:t>
            </a:fld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dirty="0"/>
              <a:t>Interconnecting switches</a:t>
            </a:r>
          </a:p>
        </p:txBody>
      </p:sp>
      <p:sp>
        <p:nvSpPr>
          <p:cNvPr id="68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r>
              <a:rPr lang="en-US" sz="2400"/>
              <a:t>switches can be connected together</a:t>
            </a:r>
          </a:p>
        </p:txBody>
      </p:sp>
      <p:graphicFrame>
        <p:nvGraphicFramePr>
          <p:cNvPr id="680969" name="Object 9"/>
          <p:cNvGraphicFramePr>
            <a:graphicFrameLocks noChangeAspect="1"/>
          </p:cNvGraphicFramePr>
          <p:nvPr/>
        </p:nvGraphicFramePr>
        <p:xfrm>
          <a:off x="1646238" y="3346450"/>
          <a:ext cx="415925" cy="339725"/>
        </p:xfrm>
        <a:graphic>
          <a:graphicData uri="http://schemas.openxmlformats.org/presentationml/2006/ole">
            <p:oleObj spid="_x0000_s6146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80972" name="Object 12"/>
          <p:cNvGraphicFramePr>
            <a:graphicFrameLocks noChangeAspect="1"/>
          </p:cNvGraphicFramePr>
          <p:nvPr/>
        </p:nvGraphicFramePr>
        <p:xfrm>
          <a:off x="2305050" y="3371850"/>
          <a:ext cx="417513" cy="339725"/>
        </p:xfrm>
        <a:graphic>
          <a:graphicData uri="http://schemas.openxmlformats.org/presentationml/2006/ole">
            <p:oleObj spid="_x0000_s6147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680979" name="Object 19"/>
          <p:cNvGraphicFramePr>
            <a:graphicFrameLocks noChangeAspect="1"/>
          </p:cNvGraphicFramePr>
          <p:nvPr/>
        </p:nvGraphicFramePr>
        <p:xfrm>
          <a:off x="1206500" y="2867025"/>
          <a:ext cx="417513" cy="339725"/>
        </p:xfrm>
        <a:graphic>
          <a:graphicData uri="http://schemas.openxmlformats.org/presentationml/2006/ole">
            <p:oleObj spid="_x0000_s6148" name="Clip" r:id="rId6" imgW="1305000" imgH="1085760" progId="MS_ClipArt_Gallery.2">
              <p:embed/>
            </p:oleObj>
          </a:graphicData>
        </a:graphic>
      </p:graphicFrame>
      <p:sp>
        <p:nvSpPr>
          <p:cNvPr id="680980" name="Line 20"/>
          <p:cNvSpPr>
            <a:spLocks noChangeShapeType="1"/>
          </p:cNvSpPr>
          <p:nvPr/>
        </p:nvSpPr>
        <p:spPr bwMode="auto">
          <a:xfrm flipH="1">
            <a:off x="1582738" y="30305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0981" name="Line 21"/>
          <p:cNvSpPr>
            <a:spLocks noChangeShapeType="1"/>
          </p:cNvSpPr>
          <p:nvPr/>
        </p:nvSpPr>
        <p:spPr bwMode="auto">
          <a:xfrm flipH="1">
            <a:off x="1970088" y="30781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0982" name="Line 22"/>
          <p:cNvSpPr>
            <a:spLocks noChangeShapeType="1"/>
          </p:cNvSpPr>
          <p:nvPr/>
        </p:nvSpPr>
        <p:spPr bwMode="auto">
          <a:xfrm>
            <a:off x="2389188" y="31067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006600" y="2822575"/>
            <a:ext cx="720725" cy="279400"/>
            <a:chOff x="3913" y="3140"/>
            <a:chExt cx="454" cy="176"/>
          </a:xfrm>
        </p:grpSpPr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1021" name="Freeform 6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2" name="Freeform 6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1024" name="Text Box 64"/>
          <p:cNvSpPr txBox="1">
            <a:spLocks noChangeArrowheads="1"/>
          </p:cNvSpPr>
          <p:nvPr/>
        </p:nvSpPr>
        <p:spPr bwMode="auto">
          <a:xfrm>
            <a:off x="958850" y="2844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1025" name="Text Box 65"/>
          <p:cNvSpPr txBox="1">
            <a:spLocks noChangeArrowheads="1"/>
          </p:cNvSpPr>
          <p:nvPr/>
        </p:nvSpPr>
        <p:spPr bwMode="auto">
          <a:xfrm>
            <a:off x="1408113" y="330676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Q:</a:t>
            </a:r>
            <a:r>
              <a:rPr lang="en-US" sz="2400" i="0"/>
              <a:t> sending from A to G - how does S</a:t>
            </a:r>
            <a:r>
              <a:rPr lang="en-US" sz="2400" i="0" baseline="-25000"/>
              <a:t>1</a:t>
            </a:r>
            <a:r>
              <a:rPr lang="en-US" sz="2400" i="0"/>
              <a:t> know to forward frame destined to F via S</a:t>
            </a:r>
            <a:r>
              <a:rPr lang="en-US" sz="2400" i="0" baseline="-25000"/>
              <a:t>4</a:t>
            </a:r>
            <a:r>
              <a:rPr lang="en-US" sz="2400" i="0"/>
              <a:t> and S</a:t>
            </a:r>
            <a:r>
              <a:rPr lang="en-US" sz="2400" i="0" baseline="-25000"/>
              <a:t>3</a:t>
            </a:r>
            <a:r>
              <a:rPr lang="en-US" sz="2400" i="0"/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>
                <a:solidFill>
                  <a:srgbClr val="FF0000"/>
                </a:solidFill>
              </a:rPr>
              <a:t>A:</a:t>
            </a:r>
            <a:r>
              <a:rPr lang="en-US" sz="2400" i="0"/>
              <a:t> self learning! (works exactly the same as in single-switch case!)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2181225" y="244475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681026" name="Text Box 66"/>
          <p:cNvSpPr txBox="1">
            <a:spLocks noChangeArrowheads="1"/>
          </p:cNvSpPr>
          <p:nvPr/>
        </p:nvSpPr>
        <p:spPr bwMode="auto">
          <a:xfrm>
            <a:off x="2655888" y="32988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379663" y="1984375"/>
            <a:ext cx="4916487" cy="2041525"/>
            <a:chOff x="1499" y="1250"/>
            <a:chExt cx="3097" cy="1286"/>
          </a:xfrm>
        </p:grpSpPr>
        <p:graphicFrame>
          <p:nvGraphicFramePr>
            <p:cNvPr id="680970" name="Object 10"/>
            <p:cNvGraphicFramePr>
              <a:graphicFrameLocks noChangeAspect="1"/>
            </p:cNvGraphicFramePr>
            <p:nvPr/>
          </p:nvGraphicFramePr>
          <p:xfrm>
            <a:off x="2741" y="2116"/>
            <a:ext cx="263" cy="214"/>
          </p:xfrm>
          <a:graphic>
            <a:graphicData uri="http://schemas.openxmlformats.org/presentationml/2006/ole">
              <p:oleObj spid="_x0000_s6149" name="Clip" r:id="rId7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1" name="Object 11"/>
            <p:cNvGraphicFramePr>
              <a:graphicFrameLocks noChangeAspect="1"/>
            </p:cNvGraphicFramePr>
            <p:nvPr/>
          </p:nvGraphicFramePr>
          <p:xfrm>
            <a:off x="3253" y="2087"/>
            <a:ext cx="263" cy="214"/>
          </p:xfrm>
          <a:graphic>
            <a:graphicData uri="http://schemas.openxmlformats.org/presentationml/2006/ole">
              <p:oleObj spid="_x0000_s6150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5" name="Object 15"/>
            <p:cNvGraphicFramePr>
              <a:graphicFrameLocks noChangeAspect="1"/>
            </p:cNvGraphicFramePr>
            <p:nvPr/>
          </p:nvGraphicFramePr>
          <p:xfrm>
            <a:off x="2045" y="2020"/>
            <a:ext cx="263" cy="214"/>
          </p:xfrm>
          <a:graphic>
            <a:graphicData uri="http://schemas.openxmlformats.org/presentationml/2006/ole">
              <p:oleObj spid="_x0000_s6151" name="Clip" r:id="rId9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6" name="Object 16"/>
            <p:cNvGraphicFramePr>
              <a:graphicFrameLocks noChangeAspect="1"/>
            </p:cNvGraphicFramePr>
            <p:nvPr/>
          </p:nvGraphicFramePr>
          <p:xfrm>
            <a:off x="2321" y="2321"/>
            <a:ext cx="263" cy="214"/>
          </p:xfrm>
          <a:graphic>
            <a:graphicData uri="http://schemas.openxmlformats.org/presentationml/2006/ole">
              <p:oleObj spid="_x0000_s6152" name="Clip" r:id="rId10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7" name="Object 17"/>
            <p:cNvGraphicFramePr>
              <a:graphicFrameLocks noChangeAspect="1"/>
            </p:cNvGraphicFramePr>
            <p:nvPr/>
          </p:nvGraphicFramePr>
          <p:xfrm>
            <a:off x="4173" y="2000"/>
            <a:ext cx="263" cy="214"/>
          </p:xfrm>
          <a:graphic>
            <a:graphicData uri="http://schemas.openxmlformats.org/presentationml/2006/ole">
              <p:oleObj spid="_x0000_s6153" name="Clip" r:id="rId11" imgW="1305000" imgH="1085760" progId="MS_ClipArt_Gallery.2">
                <p:embed/>
              </p:oleObj>
            </a:graphicData>
          </a:graphic>
        </p:graphicFrame>
        <p:graphicFrame>
          <p:nvGraphicFramePr>
            <p:cNvPr id="680978" name="Object 18"/>
            <p:cNvGraphicFramePr>
              <a:graphicFrameLocks noChangeAspect="1"/>
            </p:cNvGraphicFramePr>
            <p:nvPr/>
          </p:nvGraphicFramePr>
          <p:xfrm>
            <a:off x="3698" y="2233"/>
            <a:ext cx="263" cy="214"/>
          </p:xfrm>
          <a:graphic>
            <a:graphicData uri="http://schemas.openxmlformats.org/presentationml/2006/ole">
              <p:oleObj spid="_x0000_s6154" name="Clip" r:id="rId12" imgW="1305000" imgH="1085760" progId="MS_ClipArt_Gallery.2">
                <p:embed/>
              </p:oleObj>
            </a:graphicData>
          </a:graphic>
        </p:graphicFrame>
        <p:sp>
          <p:nvSpPr>
            <p:cNvPr id="680983" name="Line 23"/>
            <p:cNvSpPr>
              <a:spLocks noChangeShapeType="1"/>
            </p:cNvSpPr>
            <p:nvPr/>
          </p:nvSpPr>
          <p:spPr bwMode="auto">
            <a:xfrm flipH="1">
              <a:off x="2290" y="1933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4" name="Line 24"/>
            <p:cNvSpPr>
              <a:spLocks noChangeShapeType="1"/>
            </p:cNvSpPr>
            <p:nvPr/>
          </p:nvSpPr>
          <p:spPr bwMode="auto">
            <a:xfrm flipH="1">
              <a:off x="2488" y="1945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5" name="Line 25"/>
            <p:cNvSpPr>
              <a:spLocks noChangeShapeType="1"/>
            </p:cNvSpPr>
            <p:nvPr/>
          </p:nvSpPr>
          <p:spPr bwMode="auto">
            <a:xfrm>
              <a:off x="2680" y="1909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6" name="Line 26"/>
            <p:cNvSpPr>
              <a:spLocks noChangeShapeType="1"/>
            </p:cNvSpPr>
            <p:nvPr/>
          </p:nvSpPr>
          <p:spPr bwMode="auto">
            <a:xfrm flipH="1">
              <a:off x="3485" y="1957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7" name="Line 27"/>
            <p:cNvSpPr>
              <a:spLocks noChangeShapeType="1"/>
            </p:cNvSpPr>
            <p:nvPr/>
          </p:nvSpPr>
          <p:spPr bwMode="auto">
            <a:xfrm flipH="1">
              <a:off x="3802" y="1939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5" name="Line 35"/>
            <p:cNvSpPr>
              <a:spLocks noChangeShapeType="1"/>
            </p:cNvSpPr>
            <p:nvPr/>
          </p:nvSpPr>
          <p:spPr bwMode="auto">
            <a:xfrm flipH="1">
              <a:off x="1499" y="1484"/>
              <a:ext cx="9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6" name="Line 36"/>
            <p:cNvSpPr>
              <a:spLocks noChangeShapeType="1"/>
            </p:cNvSpPr>
            <p:nvPr/>
          </p:nvSpPr>
          <p:spPr bwMode="auto">
            <a:xfrm>
              <a:off x="2646" y="1463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7" name="Line 37"/>
            <p:cNvSpPr>
              <a:spLocks noChangeShapeType="1"/>
            </p:cNvSpPr>
            <p:nvPr/>
          </p:nvSpPr>
          <p:spPr bwMode="auto">
            <a:xfrm flipH="1" flipV="1">
              <a:off x="2912" y="1432"/>
              <a:ext cx="777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2438" y="1353"/>
              <a:ext cx="454" cy="176"/>
              <a:chOff x="3913" y="3140"/>
              <a:chExt cx="454" cy="176"/>
            </a:xfrm>
          </p:grpSpPr>
          <p:sp>
            <p:nvSpPr>
              <p:cNvPr id="681008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09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0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571" y="1845"/>
              <a:ext cx="454" cy="176"/>
              <a:chOff x="3913" y="3140"/>
              <a:chExt cx="454" cy="176"/>
            </a:xfrm>
          </p:grpSpPr>
          <p:sp>
            <p:nvSpPr>
              <p:cNvPr id="681012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3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4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2407" y="1819"/>
              <a:ext cx="454" cy="176"/>
              <a:chOff x="3913" y="3140"/>
              <a:chExt cx="454" cy="176"/>
            </a:xfrm>
          </p:grpSpPr>
          <p:sp>
            <p:nvSpPr>
              <p:cNvPr id="681016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7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8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81023" name="Line 63"/>
            <p:cNvSpPr>
              <a:spLocks noChangeShapeType="1"/>
            </p:cNvSpPr>
            <p:nvPr/>
          </p:nvSpPr>
          <p:spPr bwMode="auto">
            <a:xfrm>
              <a:off x="4039" y="1973"/>
              <a:ext cx="1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7" name="Text Box 67"/>
            <p:cNvSpPr txBox="1">
              <a:spLocks noChangeArrowheads="1"/>
            </p:cNvSpPr>
            <p:nvPr/>
          </p:nvSpPr>
          <p:spPr bwMode="auto">
            <a:xfrm>
              <a:off x="2281" y="203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</a:p>
          </p:txBody>
        </p:sp>
        <p:sp>
          <p:nvSpPr>
            <p:cNvPr id="681028" name="Text Box 68"/>
            <p:cNvSpPr txBox="1">
              <a:spLocks noChangeArrowheads="1"/>
            </p:cNvSpPr>
            <p:nvPr/>
          </p:nvSpPr>
          <p:spPr bwMode="auto">
            <a:xfrm>
              <a:off x="2579" y="2305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E</a:t>
              </a:r>
            </a:p>
          </p:txBody>
        </p:sp>
        <p:sp>
          <p:nvSpPr>
            <p:cNvPr id="681029" name="Text Box 69"/>
            <p:cNvSpPr txBox="1">
              <a:spLocks noChangeArrowheads="1"/>
            </p:cNvSpPr>
            <p:nvPr/>
          </p:nvSpPr>
          <p:spPr bwMode="auto">
            <a:xfrm>
              <a:off x="2877" y="1926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F</a:t>
              </a:r>
            </a:p>
          </p:txBody>
        </p:sp>
        <p:sp>
          <p:nvSpPr>
            <p:cNvPr id="681034" name="Text Box 74"/>
            <p:cNvSpPr txBox="1">
              <a:spLocks noChangeArrowheads="1"/>
            </p:cNvSpPr>
            <p:nvPr/>
          </p:nvSpPr>
          <p:spPr bwMode="auto">
            <a:xfrm>
              <a:off x="2147" y="1744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2</a:t>
              </a:r>
            </a:p>
          </p:txBody>
        </p:sp>
        <p:sp>
          <p:nvSpPr>
            <p:cNvPr id="681035" name="Text Box 75"/>
            <p:cNvSpPr txBox="1">
              <a:spLocks noChangeArrowheads="1"/>
            </p:cNvSpPr>
            <p:nvPr/>
          </p:nvSpPr>
          <p:spPr bwMode="auto">
            <a:xfrm>
              <a:off x="2920" y="1250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4</a:t>
              </a:r>
            </a:p>
          </p:txBody>
        </p:sp>
        <p:sp>
          <p:nvSpPr>
            <p:cNvPr id="681036" name="Text Box 76"/>
            <p:cNvSpPr txBox="1">
              <a:spLocks noChangeArrowheads="1"/>
            </p:cNvSpPr>
            <p:nvPr/>
          </p:nvSpPr>
          <p:spPr bwMode="auto">
            <a:xfrm>
              <a:off x="3786" y="161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3</a:t>
              </a:r>
            </a:p>
          </p:txBody>
        </p:sp>
        <p:sp>
          <p:nvSpPr>
            <p:cNvPr id="681038" name="Text Box 78"/>
            <p:cNvSpPr txBox="1">
              <a:spLocks noChangeArrowheads="1"/>
            </p:cNvSpPr>
            <p:nvPr/>
          </p:nvSpPr>
          <p:spPr bwMode="auto">
            <a:xfrm>
              <a:off x="3931" y="223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H</a:t>
              </a:r>
            </a:p>
          </p:txBody>
        </p:sp>
        <p:sp>
          <p:nvSpPr>
            <p:cNvPr id="681039" name="Text Box 79"/>
            <p:cNvSpPr txBox="1">
              <a:spLocks noChangeArrowheads="1"/>
            </p:cNvSpPr>
            <p:nvPr/>
          </p:nvSpPr>
          <p:spPr bwMode="auto">
            <a:xfrm>
              <a:off x="4401" y="2003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I</a:t>
              </a:r>
            </a:p>
          </p:txBody>
        </p:sp>
        <p:sp>
          <p:nvSpPr>
            <p:cNvPr id="681040" name="Text Box 80"/>
            <p:cNvSpPr txBox="1">
              <a:spLocks noChangeArrowheads="1"/>
            </p:cNvSpPr>
            <p:nvPr/>
          </p:nvSpPr>
          <p:spPr bwMode="auto">
            <a:xfrm>
              <a:off x="3215" y="2265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834</Words>
  <Application>Microsoft Office PowerPoint</Application>
  <PresentationFormat>On-screen Show (4:3)</PresentationFormat>
  <Paragraphs>249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Clip Gallery</vt:lpstr>
      <vt:lpstr>Link Layer</vt:lpstr>
      <vt:lpstr>Hubs</vt:lpstr>
      <vt:lpstr>Switch</vt:lpstr>
      <vt:lpstr>Switch: 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Interconnecting switches</vt:lpstr>
      <vt:lpstr>Self-learning multi-switch example</vt:lpstr>
      <vt:lpstr>Institutional network</vt:lpstr>
      <vt:lpstr>Switches vs. Routers</vt:lpstr>
      <vt:lpstr>Hierarchical Switch Problems</vt:lpstr>
      <vt:lpstr>Virtual Local Area Networks (VLANs)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Layer</dc:title>
  <dc:creator>scot</dc:creator>
  <cp:lastModifiedBy>scot</cp:lastModifiedBy>
  <cp:revision>21</cp:revision>
  <dcterms:created xsi:type="dcterms:W3CDTF">2009-11-20T13:05:22Z</dcterms:created>
  <dcterms:modified xsi:type="dcterms:W3CDTF">2009-11-20T16:12:27Z</dcterms:modified>
</cp:coreProperties>
</file>