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8" autoAdjust="0"/>
    <p:restoredTop sz="86444" autoAdjust="0"/>
  </p:normalViewPr>
  <p:slideViewPr>
    <p:cSldViewPr>
      <p:cViewPr varScale="1">
        <p:scale>
          <a:sx n="60" d="100"/>
          <a:sy n="60" d="100"/>
        </p:scale>
        <p:origin x="-1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61294-B022-49CB-8EC3-CF650A988701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A896-9730-4514-A0A0-C64B6108E2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D92EA2-ECC7-4817-8341-79D22FBEA45B}" type="slidenum">
              <a:rPr lang="en-US"/>
              <a:pPr/>
              <a:t>1</a:t>
            </a:fld>
            <a:endParaRPr lang="en-US"/>
          </a:p>
        </p:txBody>
      </p:sp>
      <p:sp>
        <p:nvSpPr>
          <p:cNvPr id="614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82915-9ACE-4612-A13F-FFAA6A1E5761}" type="slidenum">
              <a:rPr lang="en-US"/>
              <a:pPr/>
              <a:t>10</a:t>
            </a:fld>
            <a:endParaRPr lang="en-US"/>
          </a:p>
        </p:txBody>
      </p:sp>
      <p:sp>
        <p:nvSpPr>
          <p:cNvPr id="620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D8CA77-378F-4D76-8345-73CB32091B25}" type="slidenum">
              <a:rPr lang="en-US"/>
              <a:pPr/>
              <a:t>11</a:t>
            </a:fld>
            <a:endParaRPr lang="en-US"/>
          </a:p>
        </p:txBody>
      </p:sp>
      <p:sp>
        <p:nvSpPr>
          <p:cNvPr id="6256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D3941-37C0-4EFF-BD09-D3297EBCC926}" type="slidenum">
              <a:rPr lang="en-US"/>
              <a:pPr/>
              <a:t>12</a:t>
            </a:fld>
            <a:endParaRPr lang="en-US"/>
          </a:p>
        </p:txBody>
      </p:sp>
      <p:sp>
        <p:nvSpPr>
          <p:cNvPr id="6266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are still broadcast throughout the LAN across all the switches. Too much ARP traffic could be a problem, and rogue DHCP servers could be hard to find. Think security and privacy.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A896-9730-4514-A0A0-C64B6108E25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671AD-C9FE-416B-B4EB-9E1EFAFAB1F8}" type="slidenum">
              <a:rPr lang="en-US"/>
              <a:pPr/>
              <a:t>2</a:t>
            </a:fld>
            <a:endParaRPr lang="en-US"/>
          </a:p>
        </p:txBody>
      </p:sp>
      <p:sp>
        <p:nvSpPr>
          <p:cNvPr id="67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07A809-7D64-4FD7-AAC9-D7E1530F0C74}" type="slidenum">
              <a:rPr lang="en-US"/>
              <a:pPr/>
              <a:t>3</a:t>
            </a:fld>
            <a:endParaRPr lang="en-US"/>
          </a:p>
        </p:txBody>
      </p:sp>
      <p:sp>
        <p:nvSpPr>
          <p:cNvPr id="616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3341BE-F11A-4FEE-848B-26C127EF2055}" type="slidenum">
              <a:rPr lang="en-US"/>
              <a:pPr/>
              <a:t>4</a:t>
            </a:fld>
            <a:endParaRPr lang="en-US"/>
          </a:p>
        </p:txBody>
      </p:sp>
      <p:sp>
        <p:nvSpPr>
          <p:cNvPr id="67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94C1D-CCC2-4C7D-B772-73F2D0FE334D}" type="slidenum">
              <a:rPr lang="en-US"/>
              <a:pPr/>
              <a:t>5</a:t>
            </a:fld>
            <a:endParaRPr lang="en-US"/>
          </a:p>
        </p:txBody>
      </p:sp>
      <p:sp>
        <p:nvSpPr>
          <p:cNvPr id="68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32689B-3486-408C-94F8-FA49E4D8D029}" type="slidenum">
              <a:rPr lang="en-US"/>
              <a:pPr/>
              <a:t>6</a:t>
            </a:fld>
            <a:endParaRPr lang="en-US"/>
          </a:p>
        </p:txBody>
      </p:sp>
      <p:sp>
        <p:nvSpPr>
          <p:cNvPr id="618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6DBBF-A8B6-48AB-82ED-A3EEA5A2D885}" type="slidenum">
              <a:rPr lang="en-US"/>
              <a:pPr/>
              <a:t>7</a:t>
            </a:fld>
            <a:endParaRPr lang="en-US"/>
          </a:p>
        </p:txBody>
      </p:sp>
      <p:sp>
        <p:nvSpPr>
          <p:cNvPr id="619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87F03-F42B-423B-B51C-BAC1D510F3B4}" type="slidenum">
              <a:rPr lang="en-US"/>
              <a:pPr/>
              <a:t>8</a:t>
            </a:fld>
            <a:endParaRPr lang="en-US"/>
          </a:p>
        </p:txBody>
      </p:sp>
      <p:sp>
        <p:nvSpPr>
          <p:cNvPr id="68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E27327-D88D-4D66-B4BC-B39F849BFAD8}" type="slidenum">
              <a:rPr lang="en-US"/>
              <a:pPr/>
              <a:t>9</a:t>
            </a:fld>
            <a:endParaRPr lang="en-US"/>
          </a:p>
        </p:txBody>
      </p:sp>
      <p:sp>
        <p:nvSpPr>
          <p:cNvPr id="68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B1C69-E46A-49CE-8EE9-DFB17B1243D8}" type="datetimeFigureOut">
              <a:rPr lang="en-US" smtClean="0"/>
              <a:t>11/20/2009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9F539-779C-4D4E-B5D2-9F13482693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9.bin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48.bin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5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39AD3038-C49B-4A03-91AB-C35D07BCB903}" type="slidenum">
              <a:rPr lang="en-US"/>
              <a:pPr/>
              <a:t>1</a:t>
            </a:fld>
            <a:endParaRPr 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Layer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/>
              <a:t>5.1 Introduction and services</a:t>
            </a:r>
          </a:p>
          <a:p>
            <a:r>
              <a:rPr lang="en-US" sz="2400" dirty="0"/>
              <a:t>5.2 Error detection and correction </a:t>
            </a:r>
          </a:p>
          <a:p>
            <a:r>
              <a:rPr lang="en-US" sz="2400" dirty="0"/>
              <a:t>5.3 Multiple access protocols</a:t>
            </a:r>
          </a:p>
          <a:p>
            <a:r>
              <a:rPr lang="en-US" sz="2400" dirty="0"/>
              <a:t>5.4 Link-layer Addressing</a:t>
            </a:r>
          </a:p>
          <a:p>
            <a:r>
              <a:rPr lang="en-US" sz="2400" dirty="0"/>
              <a:t>5.5 Ethernet</a:t>
            </a:r>
          </a:p>
        </p:txBody>
      </p:sp>
      <p:sp>
        <p:nvSpPr>
          <p:cNvPr id="522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</a:rPr>
              <a:t>5.6 Link-layer switches</a:t>
            </a:r>
          </a:p>
          <a:p>
            <a:r>
              <a:rPr lang="en-US" sz="2400" dirty="0"/>
              <a:t>5.7 PPP</a:t>
            </a:r>
          </a:p>
          <a:p>
            <a:r>
              <a:rPr lang="en-US" sz="2400" dirty="0"/>
              <a:t>5.8 Link Virtualization: ATM, MPLS</a:t>
            </a:r>
          </a:p>
          <a:p>
            <a:pPr>
              <a:buFont typeface="ZapfDingbats" pitchFamily="82" charset="2"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4B1FEDE1-3DD4-45BC-988B-24658EBE2BFE}" type="slidenum">
              <a:rPr lang="en-US"/>
              <a:pPr/>
              <a:t>10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7772400" cy="1143000"/>
          </a:xfrm>
        </p:spPr>
        <p:txBody>
          <a:bodyPr/>
          <a:lstStyle/>
          <a:p>
            <a:r>
              <a:rPr lang="en-US" sz="3600" dirty="0"/>
              <a:t>Self-learning multi-switch example</a:t>
            </a:r>
            <a:endParaRPr lang="en-US" dirty="0"/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3" y="1139825"/>
            <a:ext cx="77724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/>
              <a:t>Suppose C sends frame to I, I responds to C</a:t>
            </a:r>
            <a:endParaRPr lang="en-US"/>
          </a:p>
        </p:txBody>
      </p:sp>
      <p:sp>
        <p:nvSpPr>
          <p:cNvPr id="530437" name="Rectangle 5"/>
          <p:cNvSpPr>
            <a:spLocks noChangeArrowheads="1"/>
          </p:cNvSpPr>
          <p:nvPr/>
        </p:nvSpPr>
        <p:spPr bwMode="auto">
          <a:xfrm>
            <a:off x="714375" y="4664075"/>
            <a:ext cx="7772400" cy="184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 u="sng">
                <a:solidFill>
                  <a:srgbClr val="FF0000"/>
                </a:solidFill>
              </a:rPr>
              <a:t>Q:</a:t>
            </a:r>
            <a:r>
              <a:rPr lang="en-US" sz="2400" i="0"/>
              <a:t> show switch tables and packet forwarding in S</a:t>
            </a:r>
            <a:r>
              <a:rPr lang="en-US" sz="2400" i="0" baseline="-25000"/>
              <a:t>1</a:t>
            </a:r>
            <a:r>
              <a:rPr lang="en-US" sz="2400" i="0"/>
              <a:t>, S</a:t>
            </a:r>
            <a:r>
              <a:rPr lang="en-US" sz="2400" i="0" baseline="-25000"/>
              <a:t>2</a:t>
            </a:r>
            <a:r>
              <a:rPr lang="en-US" sz="2400" i="0"/>
              <a:t>, S</a:t>
            </a:r>
            <a:r>
              <a:rPr lang="en-US" sz="2400" i="0" baseline="-25000"/>
              <a:t>3</a:t>
            </a:r>
            <a:r>
              <a:rPr lang="en-US" sz="2400" i="0"/>
              <a:t>, S</a:t>
            </a:r>
            <a:r>
              <a:rPr lang="en-US" sz="2400" i="0" baseline="-25000"/>
              <a:t>4</a:t>
            </a:r>
            <a:r>
              <a:rPr lang="en-US" sz="2400" i="0"/>
              <a:t> </a:t>
            </a:r>
          </a:p>
        </p:txBody>
      </p:sp>
      <p:graphicFrame>
        <p:nvGraphicFramePr>
          <p:cNvPr id="530494" name="Object 62"/>
          <p:cNvGraphicFramePr>
            <a:graphicFrameLocks noChangeAspect="1"/>
          </p:cNvGraphicFramePr>
          <p:nvPr/>
        </p:nvGraphicFramePr>
        <p:xfrm>
          <a:off x="1646238" y="3346450"/>
          <a:ext cx="415925" cy="339725"/>
        </p:xfrm>
        <a:graphic>
          <a:graphicData uri="http://schemas.openxmlformats.org/presentationml/2006/ole">
            <p:oleObj spid="_x0000_s7170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530495" name="Object 63"/>
          <p:cNvGraphicFramePr>
            <a:graphicFrameLocks noChangeAspect="1"/>
          </p:cNvGraphicFramePr>
          <p:nvPr/>
        </p:nvGraphicFramePr>
        <p:xfrm>
          <a:off x="2305050" y="3371850"/>
          <a:ext cx="417513" cy="339725"/>
        </p:xfrm>
        <a:graphic>
          <a:graphicData uri="http://schemas.openxmlformats.org/presentationml/2006/ole">
            <p:oleObj spid="_x0000_s7171" name="Clip" r:id="rId5" imgW="1305000" imgH="1085760" progId="MS_ClipArt_Gallery.2">
              <p:embed/>
            </p:oleObj>
          </a:graphicData>
        </a:graphic>
      </p:graphicFrame>
      <p:graphicFrame>
        <p:nvGraphicFramePr>
          <p:cNvPr id="530496" name="Object 64"/>
          <p:cNvGraphicFramePr>
            <a:graphicFrameLocks noChangeAspect="1"/>
          </p:cNvGraphicFramePr>
          <p:nvPr/>
        </p:nvGraphicFramePr>
        <p:xfrm>
          <a:off x="1206500" y="2867025"/>
          <a:ext cx="417513" cy="339725"/>
        </p:xfrm>
        <a:graphic>
          <a:graphicData uri="http://schemas.openxmlformats.org/presentationml/2006/ole">
            <p:oleObj spid="_x0000_s7172" name="Clip" r:id="rId6" imgW="1305000" imgH="1085760" progId="MS_ClipArt_Gallery.2">
              <p:embed/>
            </p:oleObj>
          </a:graphicData>
        </a:graphic>
      </p:graphicFrame>
      <p:sp>
        <p:nvSpPr>
          <p:cNvPr id="530497" name="Line 65"/>
          <p:cNvSpPr>
            <a:spLocks noChangeShapeType="1"/>
          </p:cNvSpPr>
          <p:nvPr/>
        </p:nvSpPr>
        <p:spPr bwMode="auto">
          <a:xfrm flipH="1">
            <a:off x="1582738" y="303053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0498" name="Line 66"/>
          <p:cNvSpPr>
            <a:spLocks noChangeShapeType="1"/>
          </p:cNvSpPr>
          <p:nvPr/>
        </p:nvSpPr>
        <p:spPr bwMode="auto">
          <a:xfrm flipH="1">
            <a:off x="1970088" y="3078163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0499" name="Line 67"/>
          <p:cNvSpPr>
            <a:spLocks noChangeShapeType="1"/>
          </p:cNvSpPr>
          <p:nvPr/>
        </p:nvSpPr>
        <p:spPr bwMode="auto">
          <a:xfrm>
            <a:off x="2389188" y="3106738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2006600" y="2822575"/>
            <a:ext cx="720725" cy="279400"/>
            <a:chOff x="3913" y="3140"/>
            <a:chExt cx="454" cy="176"/>
          </a:xfrm>
        </p:grpSpPr>
        <p:sp>
          <p:nvSpPr>
            <p:cNvPr id="530501" name="Rectangle 69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30502" name="Freeform 70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0503" name="Freeform 71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30504" name="Text Box 72"/>
          <p:cNvSpPr txBox="1">
            <a:spLocks noChangeArrowheads="1"/>
          </p:cNvSpPr>
          <p:nvPr/>
        </p:nvSpPr>
        <p:spPr bwMode="auto">
          <a:xfrm>
            <a:off x="958850" y="2844800"/>
            <a:ext cx="35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530505" name="Text Box 73"/>
          <p:cNvSpPr txBox="1">
            <a:spLocks noChangeArrowheads="1"/>
          </p:cNvSpPr>
          <p:nvPr/>
        </p:nvSpPr>
        <p:spPr bwMode="auto">
          <a:xfrm>
            <a:off x="1408113" y="3306763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530506" name="Text Box 74"/>
          <p:cNvSpPr txBox="1">
            <a:spLocks noChangeArrowheads="1"/>
          </p:cNvSpPr>
          <p:nvPr/>
        </p:nvSpPr>
        <p:spPr bwMode="auto">
          <a:xfrm>
            <a:off x="2181225" y="2444750"/>
            <a:ext cx="41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S</a:t>
            </a:r>
            <a:r>
              <a:rPr lang="en-US" i="0" baseline="-25000"/>
              <a:t>1</a:t>
            </a:r>
          </a:p>
        </p:txBody>
      </p:sp>
      <p:sp>
        <p:nvSpPr>
          <p:cNvPr id="530507" name="Text Box 75"/>
          <p:cNvSpPr txBox="1">
            <a:spLocks noChangeArrowheads="1"/>
          </p:cNvSpPr>
          <p:nvPr/>
        </p:nvSpPr>
        <p:spPr bwMode="auto">
          <a:xfrm>
            <a:off x="2655888" y="3298825"/>
            <a:ext cx="322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graphicFrame>
        <p:nvGraphicFramePr>
          <p:cNvPr id="530509" name="Object 77"/>
          <p:cNvGraphicFramePr>
            <a:graphicFrameLocks noChangeAspect="1"/>
          </p:cNvGraphicFramePr>
          <p:nvPr/>
        </p:nvGraphicFramePr>
        <p:xfrm>
          <a:off x="4351338" y="3359150"/>
          <a:ext cx="417512" cy="339725"/>
        </p:xfrm>
        <a:graphic>
          <a:graphicData uri="http://schemas.openxmlformats.org/presentationml/2006/ole">
            <p:oleObj spid="_x0000_s7173" name="Clip" r:id="rId7" imgW="1305000" imgH="1085760" progId="MS_ClipArt_Gallery.2">
              <p:embed/>
            </p:oleObj>
          </a:graphicData>
        </a:graphic>
      </p:graphicFrame>
      <p:graphicFrame>
        <p:nvGraphicFramePr>
          <p:cNvPr id="530510" name="Object 78"/>
          <p:cNvGraphicFramePr>
            <a:graphicFrameLocks noChangeAspect="1"/>
          </p:cNvGraphicFramePr>
          <p:nvPr/>
        </p:nvGraphicFramePr>
        <p:xfrm>
          <a:off x="5164138" y="3313113"/>
          <a:ext cx="417512" cy="339725"/>
        </p:xfrm>
        <a:graphic>
          <a:graphicData uri="http://schemas.openxmlformats.org/presentationml/2006/ole">
            <p:oleObj spid="_x0000_s7174" name="Clip" r:id="rId8" imgW="1305000" imgH="1085760" progId="MS_ClipArt_Gallery.2">
              <p:embed/>
            </p:oleObj>
          </a:graphicData>
        </a:graphic>
      </p:graphicFrame>
      <p:graphicFrame>
        <p:nvGraphicFramePr>
          <p:cNvPr id="530511" name="Object 79"/>
          <p:cNvGraphicFramePr>
            <a:graphicFrameLocks noChangeAspect="1"/>
          </p:cNvGraphicFramePr>
          <p:nvPr/>
        </p:nvGraphicFramePr>
        <p:xfrm>
          <a:off x="3246438" y="3206750"/>
          <a:ext cx="417512" cy="339725"/>
        </p:xfrm>
        <a:graphic>
          <a:graphicData uri="http://schemas.openxmlformats.org/presentationml/2006/ole">
            <p:oleObj spid="_x0000_s7175" name="Clip" r:id="rId9" imgW="1305000" imgH="1085760" progId="MS_ClipArt_Gallery.2">
              <p:embed/>
            </p:oleObj>
          </a:graphicData>
        </a:graphic>
      </p:graphicFrame>
      <p:graphicFrame>
        <p:nvGraphicFramePr>
          <p:cNvPr id="530512" name="Object 80"/>
          <p:cNvGraphicFramePr>
            <a:graphicFrameLocks noChangeAspect="1"/>
          </p:cNvGraphicFramePr>
          <p:nvPr/>
        </p:nvGraphicFramePr>
        <p:xfrm>
          <a:off x="3684588" y="3684588"/>
          <a:ext cx="417512" cy="339725"/>
        </p:xfrm>
        <a:graphic>
          <a:graphicData uri="http://schemas.openxmlformats.org/presentationml/2006/ole">
            <p:oleObj spid="_x0000_s7176" name="Clip" r:id="rId10" imgW="1305000" imgH="1085760" progId="MS_ClipArt_Gallery.2">
              <p:embed/>
            </p:oleObj>
          </a:graphicData>
        </a:graphic>
      </p:graphicFrame>
      <p:graphicFrame>
        <p:nvGraphicFramePr>
          <p:cNvPr id="530513" name="Object 81"/>
          <p:cNvGraphicFramePr>
            <a:graphicFrameLocks noChangeAspect="1"/>
          </p:cNvGraphicFramePr>
          <p:nvPr/>
        </p:nvGraphicFramePr>
        <p:xfrm>
          <a:off x="6624638" y="3175000"/>
          <a:ext cx="417512" cy="339725"/>
        </p:xfrm>
        <a:graphic>
          <a:graphicData uri="http://schemas.openxmlformats.org/presentationml/2006/ole">
            <p:oleObj spid="_x0000_s7177" name="Clip" r:id="rId11" imgW="1305000" imgH="1085760" progId="MS_ClipArt_Gallery.2">
              <p:embed/>
            </p:oleObj>
          </a:graphicData>
        </a:graphic>
      </p:graphicFrame>
      <p:graphicFrame>
        <p:nvGraphicFramePr>
          <p:cNvPr id="530514" name="Object 82"/>
          <p:cNvGraphicFramePr>
            <a:graphicFrameLocks noChangeAspect="1"/>
          </p:cNvGraphicFramePr>
          <p:nvPr/>
        </p:nvGraphicFramePr>
        <p:xfrm>
          <a:off x="5870575" y="3544888"/>
          <a:ext cx="417513" cy="339725"/>
        </p:xfrm>
        <a:graphic>
          <a:graphicData uri="http://schemas.openxmlformats.org/presentationml/2006/ole">
            <p:oleObj spid="_x0000_s7178" name="Clip" r:id="rId12" imgW="1305000" imgH="1085760" progId="MS_ClipArt_Gallery.2">
              <p:embed/>
            </p:oleObj>
          </a:graphicData>
        </a:graphic>
      </p:graphicFrame>
      <p:sp>
        <p:nvSpPr>
          <p:cNvPr id="530515" name="Line 83"/>
          <p:cNvSpPr>
            <a:spLocks noChangeShapeType="1"/>
          </p:cNvSpPr>
          <p:nvPr/>
        </p:nvSpPr>
        <p:spPr bwMode="auto">
          <a:xfrm flipH="1">
            <a:off x="3635375" y="3068638"/>
            <a:ext cx="3460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0516" name="Line 84"/>
          <p:cNvSpPr>
            <a:spLocks noChangeShapeType="1"/>
          </p:cNvSpPr>
          <p:nvPr/>
        </p:nvSpPr>
        <p:spPr bwMode="auto">
          <a:xfrm flipH="1">
            <a:off x="3949700" y="3087688"/>
            <a:ext cx="125413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0517" name="Line 85"/>
          <p:cNvSpPr>
            <a:spLocks noChangeShapeType="1"/>
          </p:cNvSpPr>
          <p:nvPr/>
        </p:nvSpPr>
        <p:spPr bwMode="auto">
          <a:xfrm>
            <a:off x="4254500" y="3030538"/>
            <a:ext cx="230188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0518" name="Line 86"/>
          <p:cNvSpPr>
            <a:spLocks noChangeShapeType="1"/>
          </p:cNvSpPr>
          <p:nvPr/>
        </p:nvSpPr>
        <p:spPr bwMode="auto">
          <a:xfrm flipH="1">
            <a:off x="5532438" y="3106738"/>
            <a:ext cx="428625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0519" name="Line 87"/>
          <p:cNvSpPr>
            <a:spLocks noChangeShapeType="1"/>
          </p:cNvSpPr>
          <p:nvPr/>
        </p:nvSpPr>
        <p:spPr bwMode="auto">
          <a:xfrm flipH="1">
            <a:off x="6035675" y="3078163"/>
            <a:ext cx="9525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0520" name="Line 88"/>
          <p:cNvSpPr>
            <a:spLocks noChangeShapeType="1"/>
          </p:cNvSpPr>
          <p:nvPr/>
        </p:nvSpPr>
        <p:spPr bwMode="auto">
          <a:xfrm flipH="1">
            <a:off x="2379663" y="2355850"/>
            <a:ext cx="1517650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0521" name="Line 89"/>
          <p:cNvSpPr>
            <a:spLocks noChangeShapeType="1"/>
          </p:cNvSpPr>
          <p:nvPr/>
        </p:nvSpPr>
        <p:spPr bwMode="auto">
          <a:xfrm>
            <a:off x="4200525" y="2322513"/>
            <a:ext cx="0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0522" name="Line 90"/>
          <p:cNvSpPr>
            <a:spLocks noChangeShapeType="1"/>
          </p:cNvSpPr>
          <p:nvPr/>
        </p:nvSpPr>
        <p:spPr bwMode="auto">
          <a:xfrm flipH="1" flipV="1">
            <a:off x="4622800" y="2273300"/>
            <a:ext cx="1233488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3870325" y="2147888"/>
            <a:ext cx="720725" cy="279400"/>
            <a:chOff x="3913" y="3140"/>
            <a:chExt cx="454" cy="176"/>
          </a:xfrm>
        </p:grpSpPr>
        <p:sp>
          <p:nvSpPr>
            <p:cNvPr id="530524" name="Rectangle 92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30525" name="Freeform 93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0526" name="Freeform 94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5668963" y="2928938"/>
            <a:ext cx="720725" cy="279400"/>
            <a:chOff x="3913" y="3140"/>
            <a:chExt cx="454" cy="176"/>
          </a:xfrm>
        </p:grpSpPr>
        <p:sp>
          <p:nvSpPr>
            <p:cNvPr id="530528" name="Rectangle 96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30529" name="Freeform 97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0530" name="Freeform 98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3821113" y="2887663"/>
            <a:ext cx="720725" cy="279400"/>
            <a:chOff x="3913" y="3140"/>
            <a:chExt cx="454" cy="176"/>
          </a:xfrm>
        </p:grpSpPr>
        <p:sp>
          <p:nvSpPr>
            <p:cNvPr id="530532" name="Rectangle 100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30533" name="Freeform 101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0534" name="Freeform 102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30535" name="Line 103"/>
          <p:cNvSpPr>
            <a:spLocks noChangeShapeType="1"/>
          </p:cNvSpPr>
          <p:nvPr/>
        </p:nvSpPr>
        <p:spPr bwMode="auto">
          <a:xfrm>
            <a:off x="6411913" y="3132138"/>
            <a:ext cx="28575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0536" name="Text Box 104"/>
          <p:cNvSpPr txBox="1">
            <a:spLocks noChangeArrowheads="1"/>
          </p:cNvSpPr>
          <p:nvPr/>
        </p:nvSpPr>
        <p:spPr bwMode="auto">
          <a:xfrm>
            <a:off x="3621088" y="322262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D</a:t>
            </a:r>
          </a:p>
        </p:txBody>
      </p:sp>
      <p:sp>
        <p:nvSpPr>
          <p:cNvPr id="530537" name="Text Box 105"/>
          <p:cNvSpPr txBox="1">
            <a:spLocks noChangeArrowheads="1"/>
          </p:cNvSpPr>
          <p:nvPr/>
        </p:nvSpPr>
        <p:spPr bwMode="auto">
          <a:xfrm>
            <a:off x="4094163" y="3659188"/>
            <a:ext cx="32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E</a:t>
            </a:r>
          </a:p>
        </p:txBody>
      </p:sp>
      <p:sp>
        <p:nvSpPr>
          <p:cNvPr id="530538" name="Text Box 106"/>
          <p:cNvSpPr txBox="1">
            <a:spLocks noChangeArrowheads="1"/>
          </p:cNvSpPr>
          <p:nvPr/>
        </p:nvSpPr>
        <p:spPr bwMode="auto">
          <a:xfrm>
            <a:off x="4567238" y="3057525"/>
            <a:ext cx="322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F</a:t>
            </a:r>
          </a:p>
        </p:txBody>
      </p:sp>
      <p:sp>
        <p:nvSpPr>
          <p:cNvPr id="530539" name="Text Box 107"/>
          <p:cNvSpPr txBox="1">
            <a:spLocks noChangeArrowheads="1"/>
          </p:cNvSpPr>
          <p:nvPr/>
        </p:nvSpPr>
        <p:spPr bwMode="auto">
          <a:xfrm>
            <a:off x="3408363" y="2768600"/>
            <a:ext cx="43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S</a:t>
            </a:r>
            <a:r>
              <a:rPr lang="en-US" i="0" baseline="-25000"/>
              <a:t>2</a:t>
            </a:r>
          </a:p>
        </p:txBody>
      </p:sp>
      <p:sp>
        <p:nvSpPr>
          <p:cNvPr id="530540" name="Text Box 108"/>
          <p:cNvSpPr txBox="1">
            <a:spLocks noChangeArrowheads="1"/>
          </p:cNvSpPr>
          <p:nvPr/>
        </p:nvSpPr>
        <p:spPr bwMode="auto">
          <a:xfrm>
            <a:off x="4635500" y="1984375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S</a:t>
            </a:r>
            <a:r>
              <a:rPr lang="en-US" i="0" baseline="-25000"/>
              <a:t>4</a:t>
            </a:r>
          </a:p>
        </p:txBody>
      </p:sp>
      <p:sp>
        <p:nvSpPr>
          <p:cNvPr id="530541" name="Text Box 109"/>
          <p:cNvSpPr txBox="1">
            <a:spLocks noChangeArrowheads="1"/>
          </p:cNvSpPr>
          <p:nvPr/>
        </p:nvSpPr>
        <p:spPr bwMode="auto">
          <a:xfrm>
            <a:off x="6010275" y="2570163"/>
            <a:ext cx="436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S</a:t>
            </a:r>
            <a:r>
              <a:rPr lang="en-US" i="0" baseline="-25000"/>
              <a:t>3</a:t>
            </a:r>
          </a:p>
        </p:txBody>
      </p:sp>
      <p:sp>
        <p:nvSpPr>
          <p:cNvPr id="530542" name="Text Box 110"/>
          <p:cNvSpPr txBox="1">
            <a:spLocks noChangeArrowheads="1"/>
          </p:cNvSpPr>
          <p:nvPr/>
        </p:nvSpPr>
        <p:spPr bwMode="auto">
          <a:xfrm>
            <a:off x="6240463" y="354171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H</a:t>
            </a:r>
          </a:p>
        </p:txBody>
      </p:sp>
      <p:sp>
        <p:nvSpPr>
          <p:cNvPr id="530543" name="Text Box 111"/>
          <p:cNvSpPr txBox="1">
            <a:spLocks noChangeArrowheads="1"/>
          </p:cNvSpPr>
          <p:nvPr/>
        </p:nvSpPr>
        <p:spPr bwMode="auto">
          <a:xfrm>
            <a:off x="6986588" y="3179763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I</a:t>
            </a:r>
          </a:p>
        </p:txBody>
      </p:sp>
      <p:sp>
        <p:nvSpPr>
          <p:cNvPr id="530544" name="Text Box 112"/>
          <p:cNvSpPr txBox="1">
            <a:spLocks noChangeArrowheads="1"/>
          </p:cNvSpPr>
          <p:nvPr/>
        </p:nvSpPr>
        <p:spPr bwMode="auto">
          <a:xfrm>
            <a:off x="5103813" y="359568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G</a:t>
            </a:r>
          </a:p>
        </p:txBody>
      </p:sp>
      <p:sp>
        <p:nvSpPr>
          <p:cNvPr id="530545" name="Text Box 113"/>
          <p:cNvSpPr txBox="1">
            <a:spLocks noChangeArrowheads="1"/>
          </p:cNvSpPr>
          <p:nvPr/>
        </p:nvSpPr>
        <p:spPr bwMode="auto">
          <a:xfrm>
            <a:off x="3578225" y="207010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30546" name="Text Box 114"/>
          <p:cNvSpPr txBox="1">
            <a:spLocks noChangeArrowheads="1"/>
          </p:cNvSpPr>
          <p:nvPr/>
        </p:nvSpPr>
        <p:spPr bwMode="auto">
          <a:xfrm>
            <a:off x="3959225" y="24622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8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73E34C64-D0A8-4AF0-B27D-8403F46F8C0F}" type="slidenum">
              <a:rPr lang="en-US"/>
              <a:pPr/>
              <a:t>11</a:t>
            </a:fld>
            <a:endParaRPr lang="en-US"/>
          </a:p>
        </p:txBody>
      </p:sp>
      <p:sp>
        <p:nvSpPr>
          <p:cNvPr id="538705" name="Freeform 81"/>
          <p:cNvSpPr>
            <a:spLocks/>
          </p:cNvSpPr>
          <p:nvPr/>
        </p:nvSpPr>
        <p:spPr bwMode="auto">
          <a:xfrm rot="5400000">
            <a:off x="2404269" y="-116681"/>
            <a:ext cx="4632325" cy="8434387"/>
          </a:xfrm>
          <a:custGeom>
            <a:avLst/>
            <a:gdLst/>
            <a:ahLst/>
            <a:cxnLst>
              <a:cxn ang="0">
                <a:pos x="239" y="7"/>
              </a:cxn>
              <a:cxn ang="0">
                <a:pos x="35" y="157"/>
              </a:cxn>
              <a:cxn ang="0">
                <a:pos x="29" y="523"/>
              </a:cxn>
              <a:cxn ang="0">
                <a:pos x="53" y="829"/>
              </a:cxn>
              <a:cxn ang="0">
                <a:pos x="245" y="871"/>
              </a:cxn>
              <a:cxn ang="0">
                <a:pos x="647" y="1129"/>
              </a:cxn>
              <a:cxn ang="0">
                <a:pos x="995" y="1237"/>
              </a:cxn>
              <a:cxn ang="0">
                <a:pos x="1199" y="1021"/>
              </a:cxn>
              <a:cxn ang="0">
                <a:pos x="1271" y="445"/>
              </a:cxn>
              <a:cxn ang="0">
                <a:pos x="1205" y="211"/>
              </a:cxn>
              <a:cxn ang="0">
                <a:pos x="749" y="115"/>
              </a:cxn>
              <a:cxn ang="0">
                <a:pos x="239" y="7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8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network</a:t>
            </a:r>
          </a:p>
        </p:txBody>
      </p:sp>
      <p:graphicFrame>
        <p:nvGraphicFramePr>
          <p:cNvPr id="538631" name="Object 7"/>
          <p:cNvGraphicFramePr>
            <a:graphicFrameLocks noChangeAspect="1"/>
          </p:cNvGraphicFramePr>
          <p:nvPr/>
        </p:nvGraphicFramePr>
        <p:xfrm>
          <a:off x="1249363" y="5400675"/>
          <a:ext cx="512762" cy="447675"/>
        </p:xfrm>
        <a:graphic>
          <a:graphicData uri="http://schemas.openxmlformats.org/presentationml/2006/ole">
            <p:oleObj spid="_x0000_s8194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538632" name="Object 8"/>
          <p:cNvGraphicFramePr>
            <a:graphicFrameLocks noChangeAspect="1"/>
          </p:cNvGraphicFramePr>
          <p:nvPr/>
        </p:nvGraphicFramePr>
        <p:xfrm>
          <a:off x="4575175" y="5418138"/>
          <a:ext cx="512763" cy="447675"/>
        </p:xfrm>
        <a:graphic>
          <a:graphicData uri="http://schemas.openxmlformats.org/presentationml/2006/ole">
            <p:oleObj spid="_x0000_s8195" name="Clip" r:id="rId5" imgW="1305000" imgH="1085760" progId="MS_ClipArt_Gallery.2">
              <p:embed/>
            </p:oleObj>
          </a:graphicData>
        </a:graphic>
      </p:graphicFrame>
      <p:graphicFrame>
        <p:nvGraphicFramePr>
          <p:cNvPr id="538633" name="Object 9"/>
          <p:cNvGraphicFramePr>
            <a:graphicFrameLocks noChangeAspect="1"/>
          </p:cNvGraphicFramePr>
          <p:nvPr/>
        </p:nvGraphicFramePr>
        <p:xfrm>
          <a:off x="5575300" y="5357813"/>
          <a:ext cx="512763" cy="447675"/>
        </p:xfrm>
        <a:graphic>
          <a:graphicData uri="http://schemas.openxmlformats.org/presentationml/2006/ole">
            <p:oleObj spid="_x0000_s8196" name="Clip" r:id="rId6" imgW="1305000" imgH="1085760" progId="MS_ClipArt_Gallery.2">
              <p:embed/>
            </p:oleObj>
          </a:graphicData>
        </a:graphic>
      </p:graphicFrame>
      <p:graphicFrame>
        <p:nvGraphicFramePr>
          <p:cNvPr id="538634" name="Object 10"/>
          <p:cNvGraphicFramePr>
            <a:graphicFrameLocks noChangeAspect="1"/>
          </p:cNvGraphicFramePr>
          <p:nvPr/>
        </p:nvGraphicFramePr>
        <p:xfrm>
          <a:off x="2060575" y="5434013"/>
          <a:ext cx="512763" cy="447675"/>
        </p:xfrm>
        <a:graphic>
          <a:graphicData uri="http://schemas.openxmlformats.org/presentationml/2006/ole">
            <p:oleObj spid="_x0000_s8197" name="Clip" r:id="rId7" imgW="1305000" imgH="1085760" progId="MS_ClipArt_Gallery.2">
              <p:embed/>
            </p:oleObj>
          </a:graphicData>
        </a:graphic>
      </p:graphicFrame>
      <p:graphicFrame>
        <p:nvGraphicFramePr>
          <p:cNvPr id="538637" name="Object 13"/>
          <p:cNvGraphicFramePr>
            <a:graphicFrameLocks noChangeAspect="1"/>
          </p:cNvGraphicFramePr>
          <p:nvPr/>
        </p:nvGraphicFramePr>
        <p:xfrm>
          <a:off x="3217863" y="5216525"/>
          <a:ext cx="512762" cy="447675"/>
        </p:xfrm>
        <a:graphic>
          <a:graphicData uri="http://schemas.openxmlformats.org/presentationml/2006/ole">
            <p:oleObj spid="_x0000_s8198" name="Clip" r:id="rId8" imgW="1305000" imgH="1085760" progId="MS_ClipArt_Gallery.2">
              <p:embed/>
            </p:oleObj>
          </a:graphicData>
        </a:graphic>
      </p:graphicFrame>
      <p:graphicFrame>
        <p:nvGraphicFramePr>
          <p:cNvPr id="538638" name="Object 14"/>
          <p:cNvGraphicFramePr>
            <a:graphicFrameLocks noChangeAspect="1"/>
          </p:cNvGraphicFramePr>
          <p:nvPr/>
        </p:nvGraphicFramePr>
        <p:xfrm>
          <a:off x="3756025" y="5846763"/>
          <a:ext cx="512763" cy="447675"/>
        </p:xfrm>
        <a:graphic>
          <a:graphicData uri="http://schemas.openxmlformats.org/presentationml/2006/ole">
            <p:oleObj spid="_x0000_s8199" name="Clip" r:id="rId9" imgW="1305000" imgH="1085760" progId="MS_ClipArt_Gallery.2">
              <p:embed/>
            </p:oleObj>
          </a:graphicData>
        </a:graphic>
      </p:graphicFrame>
      <p:graphicFrame>
        <p:nvGraphicFramePr>
          <p:cNvPr id="538639" name="Object 15"/>
          <p:cNvGraphicFramePr>
            <a:graphicFrameLocks noChangeAspect="1"/>
          </p:cNvGraphicFramePr>
          <p:nvPr/>
        </p:nvGraphicFramePr>
        <p:xfrm>
          <a:off x="7370763" y="5175250"/>
          <a:ext cx="512762" cy="447675"/>
        </p:xfrm>
        <a:graphic>
          <a:graphicData uri="http://schemas.openxmlformats.org/presentationml/2006/ole">
            <p:oleObj spid="_x0000_s8200" name="Clip" r:id="rId10" imgW="1305000" imgH="1085760" progId="MS_ClipArt_Gallery.2">
              <p:embed/>
            </p:oleObj>
          </a:graphicData>
        </a:graphic>
      </p:graphicFrame>
      <p:graphicFrame>
        <p:nvGraphicFramePr>
          <p:cNvPr id="538640" name="Object 16"/>
          <p:cNvGraphicFramePr>
            <a:graphicFrameLocks noChangeAspect="1"/>
          </p:cNvGraphicFramePr>
          <p:nvPr/>
        </p:nvGraphicFramePr>
        <p:xfrm>
          <a:off x="6443663" y="5662613"/>
          <a:ext cx="512762" cy="447675"/>
        </p:xfrm>
        <a:graphic>
          <a:graphicData uri="http://schemas.openxmlformats.org/presentationml/2006/ole">
            <p:oleObj spid="_x0000_s8201" name="Clip" r:id="rId11" imgW="1305000" imgH="1085760" progId="MS_ClipArt_Gallery.2">
              <p:embed/>
            </p:oleObj>
          </a:graphicData>
        </a:graphic>
      </p:graphicFrame>
      <p:graphicFrame>
        <p:nvGraphicFramePr>
          <p:cNvPr id="538641" name="Object 17"/>
          <p:cNvGraphicFramePr>
            <a:graphicFrameLocks noChangeAspect="1"/>
          </p:cNvGraphicFramePr>
          <p:nvPr/>
        </p:nvGraphicFramePr>
        <p:xfrm>
          <a:off x="709613" y="4768850"/>
          <a:ext cx="512762" cy="447675"/>
        </p:xfrm>
        <a:graphic>
          <a:graphicData uri="http://schemas.openxmlformats.org/presentationml/2006/ole">
            <p:oleObj spid="_x0000_s8202" name="Clip" r:id="rId12" imgW="1305000" imgH="1085760" progId="MS_ClipArt_Gallery.2">
              <p:embed/>
            </p:oleObj>
          </a:graphicData>
        </a:graphic>
      </p:graphicFrame>
      <p:sp>
        <p:nvSpPr>
          <p:cNvPr id="538642" name="Line 18"/>
          <p:cNvSpPr>
            <a:spLocks noChangeShapeType="1"/>
          </p:cNvSpPr>
          <p:nvPr/>
        </p:nvSpPr>
        <p:spPr bwMode="auto">
          <a:xfrm flipH="1">
            <a:off x="1171575" y="498475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43" name="Line 19"/>
          <p:cNvSpPr>
            <a:spLocks noChangeShapeType="1"/>
          </p:cNvSpPr>
          <p:nvPr/>
        </p:nvSpPr>
        <p:spPr bwMode="auto">
          <a:xfrm flipH="1">
            <a:off x="1647825" y="5048250"/>
            <a:ext cx="334963" cy="41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44" name="Line 20"/>
          <p:cNvSpPr>
            <a:spLocks noChangeShapeType="1"/>
          </p:cNvSpPr>
          <p:nvPr/>
        </p:nvSpPr>
        <p:spPr bwMode="auto">
          <a:xfrm>
            <a:off x="2163763" y="5086350"/>
            <a:ext cx="88900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45" name="Line 21"/>
          <p:cNvSpPr>
            <a:spLocks noChangeShapeType="1"/>
          </p:cNvSpPr>
          <p:nvPr/>
        </p:nvSpPr>
        <p:spPr bwMode="auto">
          <a:xfrm flipH="1">
            <a:off x="3695700" y="5035550"/>
            <a:ext cx="425450" cy="284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46" name="Line 22"/>
          <p:cNvSpPr>
            <a:spLocks noChangeShapeType="1"/>
          </p:cNvSpPr>
          <p:nvPr/>
        </p:nvSpPr>
        <p:spPr bwMode="auto">
          <a:xfrm flipH="1">
            <a:off x="4081463" y="5060950"/>
            <a:ext cx="155575" cy="77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47" name="Line 23"/>
          <p:cNvSpPr>
            <a:spLocks noChangeShapeType="1"/>
          </p:cNvSpPr>
          <p:nvPr/>
        </p:nvSpPr>
        <p:spPr bwMode="auto">
          <a:xfrm>
            <a:off x="4456113" y="4984750"/>
            <a:ext cx="282575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48" name="Line 24"/>
          <p:cNvSpPr>
            <a:spLocks noChangeShapeType="1"/>
          </p:cNvSpPr>
          <p:nvPr/>
        </p:nvSpPr>
        <p:spPr bwMode="auto">
          <a:xfrm flipH="1">
            <a:off x="6027738" y="5086350"/>
            <a:ext cx="527050" cy="322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49" name="Line 25"/>
          <p:cNvSpPr>
            <a:spLocks noChangeShapeType="1"/>
          </p:cNvSpPr>
          <p:nvPr/>
        </p:nvSpPr>
        <p:spPr bwMode="auto">
          <a:xfrm flipH="1">
            <a:off x="6645275" y="5048250"/>
            <a:ext cx="12700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50" name="Line 26"/>
          <p:cNvSpPr>
            <a:spLocks noChangeShapeType="1"/>
          </p:cNvSpPr>
          <p:nvPr/>
        </p:nvSpPr>
        <p:spPr bwMode="auto">
          <a:xfrm>
            <a:off x="6799263" y="4945063"/>
            <a:ext cx="631825" cy="322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57" name="Line 33"/>
          <p:cNvSpPr>
            <a:spLocks noChangeShapeType="1"/>
          </p:cNvSpPr>
          <p:nvPr/>
        </p:nvSpPr>
        <p:spPr bwMode="auto">
          <a:xfrm flipH="1">
            <a:off x="2151063" y="3387725"/>
            <a:ext cx="2047875" cy="141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58" name="Line 34"/>
          <p:cNvSpPr>
            <a:spLocks noChangeShapeType="1"/>
          </p:cNvSpPr>
          <p:nvPr/>
        </p:nvSpPr>
        <p:spPr bwMode="auto">
          <a:xfrm>
            <a:off x="4391025" y="3375025"/>
            <a:ext cx="0" cy="146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59" name="Line 35"/>
          <p:cNvSpPr>
            <a:spLocks noChangeShapeType="1"/>
          </p:cNvSpPr>
          <p:nvPr/>
        </p:nvSpPr>
        <p:spPr bwMode="auto">
          <a:xfrm flipH="1" flipV="1">
            <a:off x="4584700" y="3309938"/>
            <a:ext cx="1841500" cy="162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5910263" y="2484438"/>
            <a:ext cx="238125" cy="484187"/>
            <a:chOff x="4180" y="783"/>
            <a:chExt cx="150" cy="307"/>
          </a:xfrm>
        </p:grpSpPr>
        <p:sp>
          <p:nvSpPr>
            <p:cNvPr id="538665" name="AutoShape 4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66" name="Rectangle 4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67" name="Rectangle 4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68" name="AutoShape 4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69" name="Line 4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70" name="Line 4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71" name="Rectangle 4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72" name="Rectangle 4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5149850" y="1992313"/>
            <a:ext cx="238125" cy="484187"/>
            <a:chOff x="4180" y="783"/>
            <a:chExt cx="150" cy="307"/>
          </a:xfrm>
        </p:grpSpPr>
        <p:sp>
          <p:nvSpPr>
            <p:cNvPr id="538675" name="AutoShape 5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76" name="Rectangle 5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77" name="Rectangle 5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78" name="AutoShape 5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79" name="Line 5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80" name="Line 5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81" name="Rectangle 5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82" name="Rectangle 5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8683" name="Line 59"/>
          <p:cNvSpPr>
            <a:spLocks noChangeShapeType="1"/>
          </p:cNvSpPr>
          <p:nvPr/>
        </p:nvSpPr>
        <p:spPr bwMode="auto">
          <a:xfrm flipV="1">
            <a:off x="4687888" y="2692400"/>
            <a:ext cx="1223962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684" name="Line 60"/>
          <p:cNvSpPr>
            <a:spLocks noChangeShapeType="1"/>
          </p:cNvSpPr>
          <p:nvPr/>
        </p:nvSpPr>
        <p:spPr bwMode="auto">
          <a:xfrm flipV="1">
            <a:off x="4481513" y="2370138"/>
            <a:ext cx="669925" cy="758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2843213" y="2312988"/>
            <a:ext cx="569912" cy="285750"/>
            <a:chOff x="533" y="321"/>
            <a:chExt cx="359" cy="180"/>
          </a:xfrm>
        </p:grpSpPr>
        <p:grpSp>
          <p:nvGrpSpPr>
            <p:cNvPr id="5" name="Group 62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538687" name="Oval 63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688" name="Line 64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689" name="Line 65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690" name="Rectangle 66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 i="0">
                  <a:latin typeface="Times New Roman" pitchFamily="18" charset="0"/>
                </a:endParaRPr>
              </a:p>
            </p:txBody>
          </p:sp>
          <p:sp>
            <p:nvSpPr>
              <p:cNvPr id="538691" name="Oval 67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" name="Group 68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538693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694" name="Line 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695" name="Line 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72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538697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698" name="Line 7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699" name="Line 7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38700" name="Line 76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8701" name="Line 77"/>
          <p:cNvSpPr>
            <a:spLocks noChangeShapeType="1"/>
          </p:cNvSpPr>
          <p:nvPr/>
        </p:nvSpPr>
        <p:spPr bwMode="auto">
          <a:xfrm>
            <a:off x="3387725" y="2524125"/>
            <a:ext cx="862013" cy="644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702" name="Line 78"/>
          <p:cNvSpPr>
            <a:spLocks noChangeShapeType="1"/>
          </p:cNvSpPr>
          <p:nvPr/>
        </p:nvSpPr>
        <p:spPr bwMode="auto">
          <a:xfrm flipH="1">
            <a:off x="1995488" y="2420938"/>
            <a:ext cx="85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8703" name="Text Box 79"/>
          <p:cNvSpPr txBox="1">
            <a:spLocks noChangeArrowheads="1"/>
          </p:cNvSpPr>
          <p:nvPr/>
        </p:nvSpPr>
        <p:spPr bwMode="auto">
          <a:xfrm>
            <a:off x="744538" y="2041525"/>
            <a:ext cx="13827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to external</a:t>
            </a:r>
          </a:p>
          <a:p>
            <a:r>
              <a:rPr lang="en-US" i="0"/>
              <a:t>network</a:t>
            </a:r>
          </a:p>
        </p:txBody>
      </p:sp>
      <p:sp>
        <p:nvSpPr>
          <p:cNvPr id="538704" name="Text Box 80"/>
          <p:cNvSpPr txBox="1">
            <a:spLocks noChangeArrowheads="1"/>
          </p:cNvSpPr>
          <p:nvPr/>
        </p:nvSpPr>
        <p:spPr bwMode="auto">
          <a:xfrm>
            <a:off x="2716213" y="2608263"/>
            <a:ext cx="876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router</a:t>
            </a:r>
          </a:p>
        </p:txBody>
      </p:sp>
      <p:sp>
        <p:nvSpPr>
          <p:cNvPr id="538706" name="Text Box 82"/>
          <p:cNvSpPr txBox="1">
            <a:spLocks noChangeArrowheads="1"/>
          </p:cNvSpPr>
          <p:nvPr/>
        </p:nvSpPr>
        <p:spPr bwMode="auto">
          <a:xfrm>
            <a:off x="6435725" y="3516313"/>
            <a:ext cx="155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0">
                <a:solidFill>
                  <a:srgbClr val="FF0000"/>
                </a:solidFill>
              </a:rPr>
              <a:t>IP subnet</a:t>
            </a:r>
          </a:p>
        </p:txBody>
      </p:sp>
      <p:sp>
        <p:nvSpPr>
          <p:cNvPr id="538707" name="Text Box 83"/>
          <p:cNvSpPr txBox="1">
            <a:spLocks noChangeArrowheads="1"/>
          </p:cNvSpPr>
          <p:nvPr/>
        </p:nvSpPr>
        <p:spPr bwMode="auto">
          <a:xfrm>
            <a:off x="5432425" y="183515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mail server</a:t>
            </a:r>
          </a:p>
        </p:txBody>
      </p:sp>
      <p:sp>
        <p:nvSpPr>
          <p:cNvPr id="538708" name="Text Box 84"/>
          <p:cNvSpPr txBox="1">
            <a:spLocks noChangeArrowheads="1"/>
          </p:cNvSpPr>
          <p:nvPr/>
        </p:nvSpPr>
        <p:spPr bwMode="auto">
          <a:xfrm>
            <a:off x="6230938" y="2505075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web server</a:t>
            </a:r>
          </a:p>
        </p:txBody>
      </p:sp>
      <p:grpSp>
        <p:nvGrpSpPr>
          <p:cNvPr id="8" name="Group 85"/>
          <p:cNvGrpSpPr>
            <a:grpSpLocks/>
          </p:cNvGrpSpPr>
          <p:nvPr/>
        </p:nvGrpSpPr>
        <p:grpSpPr bwMode="auto">
          <a:xfrm>
            <a:off x="4068763" y="3100388"/>
            <a:ext cx="720725" cy="279400"/>
            <a:chOff x="3913" y="3140"/>
            <a:chExt cx="454" cy="176"/>
          </a:xfrm>
        </p:grpSpPr>
        <p:sp>
          <p:nvSpPr>
            <p:cNvPr id="538710" name="Rectangle 86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38711" name="Freeform 87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8712" name="Freeform 88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89"/>
          <p:cNvGrpSpPr>
            <a:grpSpLocks/>
          </p:cNvGrpSpPr>
          <p:nvPr/>
        </p:nvGrpSpPr>
        <p:grpSpPr bwMode="auto">
          <a:xfrm>
            <a:off x="1693863" y="4784725"/>
            <a:ext cx="720725" cy="279400"/>
            <a:chOff x="3913" y="3140"/>
            <a:chExt cx="454" cy="176"/>
          </a:xfrm>
        </p:grpSpPr>
        <p:sp>
          <p:nvSpPr>
            <p:cNvPr id="538714" name="Rectangle 90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38715" name="Freeform 91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8716" name="Freeform 92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93"/>
          <p:cNvGrpSpPr>
            <a:grpSpLocks/>
          </p:cNvGrpSpPr>
          <p:nvPr/>
        </p:nvGrpSpPr>
        <p:grpSpPr bwMode="auto">
          <a:xfrm>
            <a:off x="3914775" y="4810125"/>
            <a:ext cx="720725" cy="279400"/>
            <a:chOff x="3913" y="3140"/>
            <a:chExt cx="454" cy="176"/>
          </a:xfrm>
        </p:grpSpPr>
        <p:sp>
          <p:nvSpPr>
            <p:cNvPr id="538718" name="Rectangle 94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38719" name="Freeform 95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8720" name="Freeform 96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" name="Group 97"/>
          <p:cNvGrpSpPr>
            <a:grpSpLocks/>
          </p:cNvGrpSpPr>
          <p:nvPr/>
        </p:nvGrpSpPr>
        <p:grpSpPr bwMode="auto">
          <a:xfrm>
            <a:off x="6215063" y="4848225"/>
            <a:ext cx="720725" cy="279400"/>
            <a:chOff x="3913" y="3140"/>
            <a:chExt cx="454" cy="176"/>
          </a:xfrm>
        </p:grpSpPr>
        <p:sp>
          <p:nvSpPr>
            <p:cNvPr id="538722" name="Rectangle 98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38723" name="Freeform 99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8724" name="Freeform 100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5A4F6041-C703-41A5-9A82-885125CCFBD5}" type="slidenum">
              <a:rPr lang="en-US"/>
              <a:pPr/>
              <a:t>12</a:t>
            </a:fld>
            <a:endParaRPr lang="en-US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155575"/>
            <a:ext cx="7772400" cy="1143000"/>
          </a:xfrm>
        </p:spPr>
        <p:txBody>
          <a:bodyPr/>
          <a:lstStyle/>
          <a:p>
            <a:r>
              <a:rPr lang="en-US" sz="3600" dirty="0"/>
              <a:t>Switches vs. Routers</a:t>
            </a:r>
            <a:endParaRPr lang="en-US" dirty="0"/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925" y="1233488"/>
            <a:ext cx="7981950" cy="228758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both store-and-forward devices</a:t>
            </a:r>
          </a:p>
          <a:p>
            <a:pPr lvl="1"/>
            <a:r>
              <a:rPr lang="en-US" sz="2000" dirty="0"/>
              <a:t>routers: network layer devices (examine network layer headers)</a:t>
            </a:r>
          </a:p>
          <a:p>
            <a:pPr lvl="1"/>
            <a:r>
              <a:rPr lang="en-US" sz="2000" dirty="0"/>
              <a:t>switches are link layer devices</a:t>
            </a:r>
          </a:p>
          <a:p>
            <a:r>
              <a:rPr lang="en-US" sz="2400" dirty="0"/>
              <a:t>routers maintain routing tables, implement routing algorithms</a:t>
            </a:r>
          </a:p>
          <a:p>
            <a:r>
              <a:rPr lang="en-US" sz="2400" dirty="0"/>
              <a:t>switches maintain switch tables, implement filtering, learning algorithms</a:t>
            </a:r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424964" name="Picture 4" descr="566 Bridge and router stac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188" y="4418013"/>
            <a:ext cx="5456237" cy="2157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Hierarchical Switch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Hierarchical scheme shown in 5.26 looks like </a:t>
            </a:r>
            <a:r>
              <a:rPr lang="en-US" dirty="0" smtClean="0"/>
              <a:t>a </a:t>
            </a:r>
          </a:p>
          <a:p>
            <a:pPr>
              <a:buNone/>
            </a:pPr>
            <a:r>
              <a:rPr lang="en-US" dirty="0" smtClean="0"/>
              <a:t>great </a:t>
            </a:r>
            <a:r>
              <a:rPr lang="en-US" dirty="0"/>
              <a:t>idea, but there are some issues:</a:t>
            </a:r>
          </a:p>
          <a:p>
            <a:r>
              <a:rPr lang="en-US" dirty="0"/>
              <a:t>Lack of traffic isolation: ARP and </a:t>
            </a:r>
            <a:r>
              <a:rPr lang="en-US" dirty="0" smtClean="0"/>
              <a:t>DHCP</a:t>
            </a:r>
          </a:p>
          <a:p>
            <a:r>
              <a:rPr lang="en-US" dirty="0" smtClean="0"/>
              <a:t>Inefficient use of switches when assigning users to a group switch (think collision domain)</a:t>
            </a:r>
          </a:p>
        </p:txBody>
      </p:sp>
      <p:graphicFrame>
        <p:nvGraphicFramePr>
          <p:cNvPr id="4" name="Object 62"/>
          <p:cNvGraphicFramePr>
            <a:graphicFrameLocks noChangeAspect="1"/>
          </p:cNvGraphicFramePr>
          <p:nvPr/>
        </p:nvGraphicFramePr>
        <p:xfrm>
          <a:off x="3124200" y="5943600"/>
          <a:ext cx="415925" cy="339725"/>
        </p:xfrm>
        <a:graphic>
          <a:graphicData uri="http://schemas.openxmlformats.org/presentationml/2006/ole">
            <p:oleObj spid="_x0000_s9218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5" name="Object 63"/>
          <p:cNvGraphicFramePr>
            <a:graphicFrameLocks noChangeAspect="1"/>
          </p:cNvGraphicFramePr>
          <p:nvPr/>
        </p:nvGraphicFramePr>
        <p:xfrm>
          <a:off x="3783012" y="5969000"/>
          <a:ext cx="417513" cy="339725"/>
        </p:xfrm>
        <a:graphic>
          <a:graphicData uri="http://schemas.openxmlformats.org/presentationml/2006/ole">
            <p:oleObj spid="_x0000_s9219" name="Clip" r:id="rId5" imgW="1305000" imgH="1085760" progId="MS_ClipArt_Gallery.2">
              <p:embed/>
            </p:oleObj>
          </a:graphicData>
        </a:graphic>
      </p:graphicFrame>
      <p:graphicFrame>
        <p:nvGraphicFramePr>
          <p:cNvPr id="6" name="Object 64"/>
          <p:cNvGraphicFramePr>
            <a:graphicFrameLocks noChangeAspect="1"/>
          </p:cNvGraphicFramePr>
          <p:nvPr/>
        </p:nvGraphicFramePr>
        <p:xfrm>
          <a:off x="2684462" y="5464175"/>
          <a:ext cx="417513" cy="339725"/>
        </p:xfrm>
        <a:graphic>
          <a:graphicData uri="http://schemas.openxmlformats.org/presentationml/2006/ole">
            <p:oleObj spid="_x0000_s9220" name="Clip" r:id="rId6" imgW="1305000" imgH="1085760" progId="MS_ClipArt_Gallery.2">
              <p:embed/>
            </p:oleObj>
          </a:graphicData>
        </a:graphic>
      </p:graphicFrame>
      <p:sp>
        <p:nvSpPr>
          <p:cNvPr id="7" name="Line 65"/>
          <p:cNvSpPr>
            <a:spLocks noChangeShapeType="1"/>
          </p:cNvSpPr>
          <p:nvPr/>
        </p:nvSpPr>
        <p:spPr bwMode="auto">
          <a:xfrm flipH="1">
            <a:off x="3060700" y="562768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" name="Line 66"/>
          <p:cNvSpPr>
            <a:spLocks noChangeShapeType="1"/>
          </p:cNvSpPr>
          <p:nvPr/>
        </p:nvSpPr>
        <p:spPr bwMode="auto">
          <a:xfrm flipH="1">
            <a:off x="3448050" y="5675313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" name="Line 67"/>
          <p:cNvSpPr>
            <a:spLocks noChangeShapeType="1"/>
          </p:cNvSpPr>
          <p:nvPr/>
        </p:nvSpPr>
        <p:spPr bwMode="auto">
          <a:xfrm>
            <a:off x="3867150" y="5703888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10" name="Group 68"/>
          <p:cNvGrpSpPr>
            <a:grpSpLocks/>
          </p:cNvGrpSpPr>
          <p:nvPr/>
        </p:nvGrpSpPr>
        <p:grpSpPr bwMode="auto">
          <a:xfrm>
            <a:off x="3484562" y="5419725"/>
            <a:ext cx="720725" cy="279400"/>
            <a:chOff x="3913" y="3140"/>
            <a:chExt cx="454" cy="176"/>
          </a:xfrm>
        </p:grpSpPr>
        <p:sp>
          <p:nvSpPr>
            <p:cNvPr id="11" name="Rectangle 69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Freeform 70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Freeform 71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" name="Text Box 72"/>
          <p:cNvSpPr txBox="1">
            <a:spLocks noChangeArrowheads="1"/>
          </p:cNvSpPr>
          <p:nvPr/>
        </p:nvSpPr>
        <p:spPr bwMode="auto">
          <a:xfrm>
            <a:off x="2436812" y="5441950"/>
            <a:ext cx="35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15" name="Text Box 73"/>
          <p:cNvSpPr txBox="1">
            <a:spLocks noChangeArrowheads="1"/>
          </p:cNvSpPr>
          <p:nvPr/>
        </p:nvSpPr>
        <p:spPr bwMode="auto">
          <a:xfrm>
            <a:off x="2886075" y="5903913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16" name="Text Box 74"/>
          <p:cNvSpPr txBox="1">
            <a:spLocks noChangeArrowheads="1"/>
          </p:cNvSpPr>
          <p:nvPr/>
        </p:nvSpPr>
        <p:spPr bwMode="auto">
          <a:xfrm>
            <a:off x="3659187" y="5041900"/>
            <a:ext cx="41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S</a:t>
            </a:r>
            <a:r>
              <a:rPr lang="en-US" i="0" baseline="-25000"/>
              <a:t>1</a:t>
            </a:r>
          </a:p>
        </p:txBody>
      </p:sp>
      <p:sp>
        <p:nvSpPr>
          <p:cNvPr id="17" name="Text Box 75"/>
          <p:cNvSpPr txBox="1">
            <a:spLocks noChangeArrowheads="1"/>
          </p:cNvSpPr>
          <p:nvPr/>
        </p:nvSpPr>
        <p:spPr bwMode="auto">
          <a:xfrm>
            <a:off x="4133850" y="5895975"/>
            <a:ext cx="322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graphicFrame>
        <p:nvGraphicFramePr>
          <p:cNvPr id="18" name="Object 77"/>
          <p:cNvGraphicFramePr>
            <a:graphicFrameLocks noChangeAspect="1"/>
          </p:cNvGraphicFramePr>
          <p:nvPr/>
        </p:nvGraphicFramePr>
        <p:xfrm>
          <a:off x="5829300" y="5956300"/>
          <a:ext cx="417512" cy="339725"/>
        </p:xfrm>
        <a:graphic>
          <a:graphicData uri="http://schemas.openxmlformats.org/presentationml/2006/ole">
            <p:oleObj spid="_x0000_s9221" name="Clip" r:id="rId7" imgW="1305000" imgH="1085760" progId="MS_ClipArt_Gallery.2">
              <p:embed/>
            </p:oleObj>
          </a:graphicData>
        </a:graphic>
      </p:graphicFrame>
      <p:graphicFrame>
        <p:nvGraphicFramePr>
          <p:cNvPr id="19" name="Object 78"/>
          <p:cNvGraphicFramePr>
            <a:graphicFrameLocks noChangeAspect="1"/>
          </p:cNvGraphicFramePr>
          <p:nvPr/>
        </p:nvGraphicFramePr>
        <p:xfrm>
          <a:off x="6642100" y="5910263"/>
          <a:ext cx="417512" cy="339725"/>
        </p:xfrm>
        <a:graphic>
          <a:graphicData uri="http://schemas.openxmlformats.org/presentationml/2006/ole">
            <p:oleObj spid="_x0000_s9222" name="Clip" r:id="rId8" imgW="1305000" imgH="1085760" progId="MS_ClipArt_Gallery.2">
              <p:embed/>
            </p:oleObj>
          </a:graphicData>
        </a:graphic>
      </p:graphicFrame>
      <p:graphicFrame>
        <p:nvGraphicFramePr>
          <p:cNvPr id="20" name="Object 79"/>
          <p:cNvGraphicFramePr>
            <a:graphicFrameLocks noChangeAspect="1"/>
          </p:cNvGraphicFramePr>
          <p:nvPr/>
        </p:nvGraphicFramePr>
        <p:xfrm>
          <a:off x="4724400" y="5803900"/>
          <a:ext cx="417512" cy="339725"/>
        </p:xfrm>
        <a:graphic>
          <a:graphicData uri="http://schemas.openxmlformats.org/presentationml/2006/ole">
            <p:oleObj spid="_x0000_s9223" name="Clip" r:id="rId9" imgW="1305000" imgH="1085760" progId="MS_ClipArt_Gallery.2">
              <p:embed/>
            </p:oleObj>
          </a:graphicData>
        </a:graphic>
      </p:graphicFrame>
      <p:graphicFrame>
        <p:nvGraphicFramePr>
          <p:cNvPr id="21" name="Object 80"/>
          <p:cNvGraphicFramePr>
            <a:graphicFrameLocks noChangeAspect="1"/>
          </p:cNvGraphicFramePr>
          <p:nvPr/>
        </p:nvGraphicFramePr>
        <p:xfrm>
          <a:off x="5162550" y="6281738"/>
          <a:ext cx="417512" cy="339725"/>
        </p:xfrm>
        <a:graphic>
          <a:graphicData uri="http://schemas.openxmlformats.org/presentationml/2006/ole">
            <p:oleObj spid="_x0000_s9224" name="Clip" r:id="rId10" imgW="1305000" imgH="1085760" progId="MS_ClipArt_Gallery.2">
              <p:embed/>
            </p:oleObj>
          </a:graphicData>
        </a:graphic>
      </p:graphicFrame>
      <p:graphicFrame>
        <p:nvGraphicFramePr>
          <p:cNvPr id="22" name="Object 81"/>
          <p:cNvGraphicFramePr>
            <a:graphicFrameLocks noChangeAspect="1"/>
          </p:cNvGraphicFramePr>
          <p:nvPr/>
        </p:nvGraphicFramePr>
        <p:xfrm>
          <a:off x="8102600" y="5772150"/>
          <a:ext cx="417512" cy="339725"/>
        </p:xfrm>
        <a:graphic>
          <a:graphicData uri="http://schemas.openxmlformats.org/presentationml/2006/ole">
            <p:oleObj spid="_x0000_s9225" name="Clip" r:id="rId11" imgW="1305000" imgH="1085760" progId="MS_ClipArt_Gallery.2">
              <p:embed/>
            </p:oleObj>
          </a:graphicData>
        </a:graphic>
      </p:graphicFrame>
      <p:graphicFrame>
        <p:nvGraphicFramePr>
          <p:cNvPr id="23" name="Object 82"/>
          <p:cNvGraphicFramePr>
            <a:graphicFrameLocks noChangeAspect="1"/>
          </p:cNvGraphicFramePr>
          <p:nvPr/>
        </p:nvGraphicFramePr>
        <p:xfrm>
          <a:off x="7348537" y="6142038"/>
          <a:ext cx="417513" cy="339725"/>
        </p:xfrm>
        <a:graphic>
          <a:graphicData uri="http://schemas.openxmlformats.org/presentationml/2006/ole">
            <p:oleObj spid="_x0000_s9226" name="Clip" r:id="rId12" imgW="1305000" imgH="1085760" progId="MS_ClipArt_Gallery.2">
              <p:embed/>
            </p:oleObj>
          </a:graphicData>
        </a:graphic>
      </p:graphicFrame>
      <p:sp>
        <p:nvSpPr>
          <p:cNvPr id="24" name="Line 83"/>
          <p:cNvSpPr>
            <a:spLocks noChangeShapeType="1"/>
          </p:cNvSpPr>
          <p:nvPr/>
        </p:nvSpPr>
        <p:spPr bwMode="auto">
          <a:xfrm flipH="1">
            <a:off x="5113337" y="5665788"/>
            <a:ext cx="3460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5" name="Line 84"/>
          <p:cNvSpPr>
            <a:spLocks noChangeShapeType="1"/>
          </p:cNvSpPr>
          <p:nvPr/>
        </p:nvSpPr>
        <p:spPr bwMode="auto">
          <a:xfrm flipH="1">
            <a:off x="5427662" y="5684838"/>
            <a:ext cx="125413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6" name="Line 85"/>
          <p:cNvSpPr>
            <a:spLocks noChangeShapeType="1"/>
          </p:cNvSpPr>
          <p:nvPr/>
        </p:nvSpPr>
        <p:spPr bwMode="auto">
          <a:xfrm>
            <a:off x="5732462" y="5627688"/>
            <a:ext cx="230188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" name="Line 86"/>
          <p:cNvSpPr>
            <a:spLocks noChangeShapeType="1"/>
          </p:cNvSpPr>
          <p:nvPr/>
        </p:nvSpPr>
        <p:spPr bwMode="auto">
          <a:xfrm flipH="1">
            <a:off x="7010400" y="5703888"/>
            <a:ext cx="428625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8" name="Line 87"/>
          <p:cNvSpPr>
            <a:spLocks noChangeShapeType="1"/>
          </p:cNvSpPr>
          <p:nvPr/>
        </p:nvSpPr>
        <p:spPr bwMode="auto">
          <a:xfrm flipH="1">
            <a:off x="7513637" y="5675313"/>
            <a:ext cx="9525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9" name="Line 88"/>
          <p:cNvSpPr>
            <a:spLocks noChangeShapeType="1"/>
          </p:cNvSpPr>
          <p:nvPr/>
        </p:nvSpPr>
        <p:spPr bwMode="auto">
          <a:xfrm flipH="1">
            <a:off x="3857625" y="4953000"/>
            <a:ext cx="1517650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" name="Line 89"/>
          <p:cNvSpPr>
            <a:spLocks noChangeShapeType="1"/>
          </p:cNvSpPr>
          <p:nvPr/>
        </p:nvSpPr>
        <p:spPr bwMode="auto">
          <a:xfrm>
            <a:off x="5678487" y="4919663"/>
            <a:ext cx="0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1" name="Line 90"/>
          <p:cNvSpPr>
            <a:spLocks noChangeShapeType="1"/>
          </p:cNvSpPr>
          <p:nvPr/>
        </p:nvSpPr>
        <p:spPr bwMode="auto">
          <a:xfrm flipH="1" flipV="1">
            <a:off x="6100762" y="4870450"/>
            <a:ext cx="1233488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32" name="Group 91"/>
          <p:cNvGrpSpPr>
            <a:grpSpLocks/>
          </p:cNvGrpSpPr>
          <p:nvPr/>
        </p:nvGrpSpPr>
        <p:grpSpPr bwMode="auto">
          <a:xfrm>
            <a:off x="5348287" y="4745038"/>
            <a:ext cx="720725" cy="279400"/>
            <a:chOff x="3913" y="3140"/>
            <a:chExt cx="454" cy="176"/>
          </a:xfrm>
        </p:grpSpPr>
        <p:sp>
          <p:nvSpPr>
            <p:cNvPr id="33" name="Rectangle 92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4" name="Freeform 93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Freeform 94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6" name="Group 95"/>
          <p:cNvGrpSpPr>
            <a:grpSpLocks/>
          </p:cNvGrpSpPr>
          <p:nvPr/>
        </p:nvGrpSpPr>
        <p:grpSpPr bwMode="auto">
          <a:xfrm>
            <a:off x="7146925" y="5526088"/>
            <a:ext cx="720725" cy="279400"/>
            <a:chOff x="3913" y="3140"/>
            <a:chExt cx="454" cy="176"/>
          </a:xfrm>
        </p:grpSpPr>
        <p:sp>
          <p:nvSpPr>
            <p:cNvPr id="37" name="Rectangle 96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8" name="Freeform 97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Freeform 98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0" name="Group 99"/>
          <p:cNvGrpSpPr>
            <a:grpSpLocks/>
          </p:cNvGrpSpPr>
          <p:nvPr/>
        </p:nvGrpSpPr>
        <p:grpSpPr bwMode="auto">
          <a:xfrm>
            <a:off x="5299075" y="5484813"/>
            <a:ext cx="720725" cy="279400"/>
            <a:chOff x="3913" y="3140"/>
            <a:chExt cx="454" cy="176"/>
          </a:xfrm>
        </p:grpSpPr>
        <p:sp>
          <p:nvSpPr>
            <p:cNvPr id="41" name="Rectangle 100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2" name="Freeform 101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Freeform 102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4" name="Line 103"/>
          <p:cNvSpPr>
            <a:spLocks noChangeShapeType="1"/>
          </p:cNvSpPr>
          <p:nvPr/>
        </p:nvSpPr>
        <p:spPr bwMode="auto">
          <a:xfrm>
            <a:off x="7889875" y="5729288"/>
            <a:ext cx="28575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" name="Text Box 104"/>
          <p:cNvSpPr txBox="1">
            <a:spLocks noChangeArrowheads="1"/>
          </p:cNvSpPr>
          <p:nvPr/>
        </p:nvSpPr>
        <p:spPr bwMode="auto">
          <a:xfrm>
            <a:off x="5099050" y="581977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D</a:t>
            </a:r>
          </a:p>
        </p:txBody>
      </p:sp>
      <p:sp>
        <p:nvSpPr>
          <p:cNvPr id="46" name="Text Box 105"/>
          <p:cNvSpPr txBox="1">
            <a:spLocks noChangeArrowheads="1"/>
          </p:cNvSpPr>
          <p:nvPr/>
        </p:nvSpPr>
        <p:spPr bwMode="auto">
          <a:xfrm>
            <a:off x="5572125" y="6256338"/>
            <a:ext cx="32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E</a:t>
            </a:r>
          </a:p>
        </p:txBody>
      </p:sp>
      <p:sp>
        <p:nvSpPr>
          <p:cNvPr id="47" name="Text Box 106"/>
          <p:cNvSpPr txBox="1">
            <a:spLocks noChangeArrowheads="1"/>
          </p:cNvSpPr>
          <p:nvPr/>
        </p:nvSpPr>
        <p:spPr bwMode="auto">
          <a:xfrm>
            <a:off x="6045200" y="5654675"/>
            <a:ext cx="322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F</a:t>
            </a:r>
          </a:p>
        </p:txBody>
      </p:sp>
      <p:sp>
        <p:nvSpPr>
          <p:cNvPr id="48" name="Text Box 107"/>
          <p:cNvSpPr txBox="1">
            <a:spLocks noChangeArrowheads="1"/>
          </p:cNvSpPr>
          <p:nvPr/>
        </p:nvSpPr>
        <p:spPr bwMode="auto">
          <a:xfrm>
            <a:off x="4886325" y="5365750"/>
            <a:ext cx="43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S</a:t>
            </a:r>
            <a:r>
              <a:rPr lang="en-US" i="0" baseline="-25000"/>
              <a:t>2</a:t>
            </a:r>
          </a:p>
        </p:txBody>
      </p:sp>
      <p:sp>
        <p:nvSpPr>
          <p:cNvPr id="49" name="Text Box 108"/>
          <p:cNvSpPr txBox="1">
            <a:spLocks noChangeArrowheads="1"/>
          </p:cNvSpPr>
          <p:nvPr/>
        </p:nvSpPr>
        <p:spPr bwMode="auto">
          <a:xfrm>
            <a:off x="6113462" y="4581525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S</a:t>
            </a:r>
            <a:r>
              <a:rPr lang="en-US" i="0" baseline="-25000"/>
              <a:t>4</a:t>
            </a:r>
          </a:p>
        </p:txBody>
      </p:sp>
      <p:sp>
        <p:nvSpPr>
          <p:cNvPr id="50" name="Text Box 109"/>
          <p:cNvSpPr txBox="1">
            <a:spLocks noChangeArrowheads="1"/>
          </p:cNvSpPr>
          <p:nvPr/>
        </p:nvSpPr>
        <p:spPr bwMode="auto">
          <a:xfrm>
            <a:off x="7488237" y="5167313"/>
            <a:ext cx="436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S</a:t>
            </a:r>
            <a:r>
              <a:rPr lang="en-US" i="0" baseline="-25000"/>
              <a:t>3</a:t>
            </a:r>
          </a:p>
        </p:txBody>
      </p:sp>
      <p:sp>
        <p:nvSpPr>
          <p:cNvPr id="51" name="Text Box 110"/>
          <p:cNvSpPr txBox="1">
            <a:spLocks noChangeArrowheads="1"/>
          </p:cNvSpPr>
          <p:nvPr/>
        </p:nvSpPr>
        <p:spPr bwMode="auto">
          <a:xfrm>
            <a:off x="7718425" y="613886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H</a:t>
            </a:r>
          </a:p>
        </p:txBody>
      </p:sp>
      <p:sp>
        <p:nvSpPr>
          <p:cNvPr id="52" name="Text Box 111"/>
          <p:cNvSpPr txBox="1">
            <a:spLocks noChangeArrowheads="1"/>
          </p:cNvSpPr>
          <p:nvPr/>
        </p:nvSpPr>
        <p:spPr bwMode="auto">
          <a:xfrm>
            <a:off x="8464550" y="5776913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I</a:t>
            </a:r>
          </a:p>
        </p:txBody>
      </p:sp>
      <p:sp>
        <p:nvSpPr>
          <p:cNvPr id="53" name="Text Box 112"/>
          <p:cNvSpPr txBox="1">
            <a:spLocks noChangeArrowheads="1"/>
          </p:cNvSpPr>
          <p:nvPr/>
        </p:nvSpPr>
        <p:spPr bwMode="auto">
          <a:xfrm>
            <a:off x="6581775" y="619283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G</a:t>
            </a:r>
          </a:p>
        </p:txBody>
      </p:sp>
      <p:sp>
        <p:nvSpPr>
          <p:cNvPr id="54" name="Text Box 113"/>
          <p:cNvSpPr txBox="1">
            <a:spLocks noChangeArrowheads="1"/>
          </p:cNvSpPr>
          <p:nvPr/>
        </p:nvSpPr>
        <p:spPr bwMode="auto">
          <a:xfrm>
            <a:off x="5056187" y="466725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" name="Text Box 114"/>
          <p:cNvSpPr txBox="1">
            <a:spLocks noChangeArrowheads="1"/>
          </p:cNvSpPr>
          <p:nvPr/>
        </p:nvSpPr>
        <p:spPr bwMode="auto">
          <a:xfrm>
            <a:off x="5437187" y="50593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Virtual Local Area Networks (VLANs)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 breaks the physical LAN into several VLANs, possibly on the same switch. </a:t>
            </a:r>
          </a:p>
          <a:p>
            <a:r>
              <a:rPr lang="en-US" dirty="0" smtClean="0"/>
              <a:t>VLAN </a:t>
            </a:r>
            <a:r>
              <a:rPr lang="en-US" dirty="0" err="1" smtClean="0"/>
              <a:t>trunking</a:t>
            </a:r>
            <a:r>
              <a:rPr lang="en-US" dirty="0" smtClean="0"/>
              <a:t> across </a:t>
            </a:r>
            <a:r>
              <a:rPr lang="en-US" dirty="0" err="1" smtClean="0"/>
              <a:t>multipl</a:t>
            </a:r>
            <a:r>
              <a:rPr lang="en-US" dirty="0" smtClean="0"/>
              <a:t> switches</a:t>
            </a:r>
          </a:p>
          <a:p>
            <a:r>
              <a:rPr lang="en-US" dirty="0" smtClean="0"/>
              <a:t>What does VLAN look </a:t>
            </a:r>
            <a:r>
              <a:rPr lang="en-US" smtClean="0"/>
              <a:t>like?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DA3A813C-AB40-4D5E-A9BB-B8FEFE4D4826}" type="slidenum">
              <a:rPr lang="en-US"/>
              <a:pPr/>
              <a:t>2</a:t>
            </a:fld>
            <a:endParaRPr lang="en-US"/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1143000"/>
          </a:xfrm>
        </p:spPr>
        <p:txBody>
          <a:bodyPr/>
          <a:lstStyle/>
          <a:p>
            <a:r>
              <a:rPr lang="en-US" dirty="0"/>
              <a:t>Hubs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977900"/>
            <a:ext cx="7772400" cy="2319338"/>
          </a:xfrm>
        </p:spPr>
        <p:txBody>
          <a:bodyPr>
            <a:normAutofit fontScale="77500" lnSpcReduction="20000"/>
          </a:bodyPr>
          <a:lstStyle/>
          <a:p>
            <a:pPr>
              <a:buFont typeface="ZapfDingbats" pitchFamily="82" charset="2"/>
              <a:buNone/>
            </a:pPr>
            <a:r>
              <a:rPr lang="en-US" sz="2400"/>
              <a:t>… physical-layer (“dumb”) repeaters:</a:t>
            </a:r>
          </a:p>
          <a:p>
            <a:pPr lvl="1"/>
            <a:r>
              <a:rPr lang="en-US"/>
              <a:t>bits coming in one link go out </a:t>
            </a:r>
            <a:r>
              <a:rPr lang="en-US" i="1">
                <a:solidFill>
                  <a:srgbClr val="FF0000"/>
                </a:solidFill>
              </a:rPr>
              <a:t>all</a:t>
            </a:r>
            <a:r>
              <a:rPr lang="en-US"/>
              <a:t> other links at same rate</a:t>
            </a:r>
          </a:p>
          <a:p>
            <a:pPr lvl="1"/>
            <a:r>
              <a:rPr lang="en-US"/>
              <a:t>all nodes connected to hub can collide with one another</a:t>
            </a:r>
          </a:p>
          <a:p>
            <a:pPr lvl="1"/>
            <a:r>
              <a:rPr lang="en-US"/>
              <a:t>no frame buffering</a:t>
            </a:r>
          </a:p>
          <a:p>
            <a:pPr lvl="1"/>
            <a:r>
              <a:rPr lang="en-US"/>
              <a:t>no CSMA/CD at hub: host NICs detect collisions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344738" y="3763963"/>
            <a:ext cx="3432175" cy="2708275"/>
            <a:chOff x="1234" y="2136"/>
            <a:chExt cx="2578" cy="1982"/>
          </a:xfrm>
        </p:grpSpPr>
        <p:sp>
          <p:nvSpPr>
            <p:cNvPr id="676869" name="Rectangle 5"/>
            <p:cNvSpPr>
              <a:spLocks noChangeArrowheads="1"/>
            </p:cNvSpPr>
            <p:nvPr/>
          </p:nvSpPr>
          <p:spPr bwMode="auto">
            <a:xfrm>
              <a:off x="2304" y="3074"/>
              <a:ext cx="267" cy="65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aphicFrame>
          <p:nvGraphicFramePr>
            <p:cNvPr id="676870" name="Object 6"/>
            <p:cNvGraphicFramePr>
              <a:graphicFrameLocks noChangeAspect="1"/>
            </p:cNvGraphicFramePr>
            <p:nvPr/>
          </p:nvGraphicFramePr>
          <p:xfrm>
            <a:off x="2299" y="2136"/>
            <a:ext cx="385" cy="328"/>
          </p:xfrm>
          <a:graphic>
            <a:graphicData uri="http://schemas.openxmlformats.org/presentationml/2006/ole">
              <p:oleObj spid="_x0000_s1026" name="Clip" r:id="rId4" imgW="1305000" imgH="1085760" progId="MS_ClipArt_Gallery.2">
                <p:embed/>
              </p:oleObj>
            </a:graphicData>
          </a:graphic>
        </p:graphicFrame>
        <p:graphicFrame>
          <p:nvGraphicFramePr>
            <p:cNvPr id="676871" name="Object 7"/>
            <p:cNvGraphicFramePr>
              <a:graphicFrameLocks noChangeAspect="1"/>
            </p:cNvGraphicFramePr>
            <p:nvPr/>
          </p:nvGraphicFramePr>
          <p:xfrm>
            <a:off x="2322" y="3790"/>
            <a:ext cx="385" cy="328"/>
          </p:xfrm>
          <a:graphic>
            <a:graphicData uri="http://schemas.openxmlformats.org/presentationml/2006/ole">
              <p:oleObj spid="_x0000_s1027" name="Clip" r:id="rId5" imgW="1305000" imgH="1085760" progId="MS_ClipArt_Gallery.2">
                <p:embed/>
              </p:oleObj>
            </a:graphicData>
          </a:graphic>
        </p:graphicFrame>
        <p:graphicFrame>
          <p:nvGraphicFramePr>
            <p:cNvPr id="676872" name="Object 8"/>
            <p:cNvGraphicFramePr>
              <a:graphicFrameLocks noChangeAspect="1"/>
            </p:cNvGraphicFramePr>
            <p:nvPr/>
          </p:nvGraphicFramePr>
          <p:xfrm>
            <a:off x="3361" y="2889"/>
            <a:ext cx="385" cy="328"/>
          </p:xfrm>
          <a:graphic>
            <a:graphicData uri="http://schemas.openxmlformats.org/presentationml/2006/ole">
              <p:oleObj spid="_x0000_s1028" name="Clip" r:id="rId6" imgW="1305000" imgH="1085760" progId="MS_ClipArt_Gallery.2">
                <p:embed/>
              </p:oleObj>
            </a:graphicData>
          </a:graphic>
        </p:graphicFrame>
        <p:graphicFrame>
          <p:nvGraphicFramePr>
            <p:cNvPr id="676873" name="Object 9"/>
            <p:cNvGraphicFramePr>
              <a:graphicFrameLocks noChangeAspect="1"/>
            </p:cNvGraphicFramePr>
            <p:nvPr/>
          </p:nvGraphicFramePr>
          <p:xfrm>
            <a:off x="1234" y="2897"/>
            <a:ext cx="385" cy="328"/>
          </p:xfrm>
          <a:graphic>
            <a:graphicData uri="http://schemas.openxmlformats.org/presentationml/2006/ole">
              <p:oleObj spid="_x0000_s1029" name="Clip" r:id="rId7" imgW="1305000" imgH="1085760" progId="MS_ClipArt_Gallery.2">
                <p:embed/>
              </p:oleObj>
            </a:graphicData>
          </a:graphic>
        </p:graphicFrame>
        <p:sp>
          <p:nvSpPr>
            <p:cNvPr id="676874" name="Rectangle 10"/>
            <p:cNvSpPr>
              <a:spLocks noChangeArrowheads="1"/>
            </p:cNvSpPr>
            <p:nvPr/>
          </p:nvSpPr>
          <p:spPr bwMode="auto">
            <a:xfrm>
              <a:off x="1596" y="3002"/>
              <a:ext cx="11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75" name="Rectangle 11"/>
            <p:cNvSpPr>
              <a:spLocks noChangeArrowheads="1"/>
            </p:cNvSpPr>
            <p:nvPr/>
          </p:nvSpPr>
          <p:spPr bwMode="auto">
            <a:xfrm>
              <a:off x="3291" y="3002"/>
              <a:ext cx="11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76" name="Rectangle 12"/>
            <p:cNvSpPr>
              <a:spLocks noChangeArrowheads="1"/>
            </p:cNvSpPr>
            <p:nvPr/>
          </p:nvSpPr>
          <p:spPr bwMode="auto">
            <a:xfrm>
              <a:off x="2480" y="2458"/>
              <a:ext cx="91" cy="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77" name="Rectangle 13"/>
            <p:cNvSpPr>
              <a:spLocks noChangeArrowheads="1"/>
            </p:cNvSpPr>
            <p:nvPr/>
          </p:nvSpPr>
          <p:spPr bwMode="auto">
            <a:xfrm>
              <a:off x="2486" y="3649"/>
              <a:ext cx="91" cy="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78" name="Line 14"/>
            <p:cNvSpPr>
              <a:spLocks noChangeShapeType="1"/>
            </p:cNvSpPr>
            <p:nvPr/>
          </p:nvSpPr>
          <p:spPr bwMode="auto">
            <a:xfrm>
              <a:off x="1712" y="3042"/>
              <a:ext cx="6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6879" name="Line 15"/>
            <p:cNvSpPr>
              <a:spLocks noChangeShapeType="1"/>
            </p:cNvSpPr>
            <p:nvPr/>
          </p:nvSpPr>
          <p:spPr bwMode="auto">
            <a:xfrm>
              <a:off x="2515" y="2612"/>
              <a:ext cx="0" cy="3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6880" name="Line 16"/>
            <p:cNvSpPr>
              <a:spLocks noChangeShapeType="1"/>
            </p:cNvSpPr>
            <p:nvPr/>
          </p:nvSpPr>
          <p:spPr bwMode="auto">
            <a:xfrm flipH="1">
              <a:off x="2637" y="3042"/>
              <a:ext cx="6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6881" name="Line 17"/>
            <p:cNvSpPr>
              <a:spLocks noChangeShapeType="1"/>
            </p:cNvSpPr>
            <p:nvPr/>
          </p:nvSpPr>
          <p:spPr bwMode="auto">
            <a:xfrm flipV="1">
              <a:off x="2515" y="3131"/>
              <a:ext cx="8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6882" name="Text Box 18"/>
            <p:cNvSpPr txBox="1">
              <a:spLocks noChangeArrowheads="1"/>
            </p:cNvSpPr>
            <p:nvPr/>
          </p:nvSpPr>
          <p:spPr bwMode="auto">
            <a:xfrm>
              <a:off x="2814" y="2665"/>
              <a:ext cx="998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twisted pair</a:t>
              </a:r>
            </a:p>
          </p:txBody>
        </p:sp>
        <p:sp>
          <p:nvSpPr>
            <p:cNvPr id="676883" name="Line 19"/>
            <p:cNvSpPr>
              <a:spLocks noChangeShapeType="1"/>
            </p:cNvSpPr>
            <p:nvPr/>
          </p:nvSpPr>
          <p:spPr bwMode="auto">
            <a:xfrm flipH="1">
              <a:off x="2969" y="2839"/>
              <a:ext cx="187" cy="1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6884" name="Text Box 20"/>
            <p:cNvSpPr txBox="1">
              <a:spLocks noChangeArrowheads="1"/>
            </p:cNvSpPr>
            <p:nvPr/>
          </p:nvSpPr>
          <p:spPr bwMode="auto">
            <a:xfrm>
              <a:off x="1817" y="3297"/>
              <a:ext cx="397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hub</a:t>
              </a:r>
            </a:p>
          </p:txBody>
        </p:sp>
        <p:sp>
          <p:nvSpPr>
            <p:cNvPr id="676885" name="Line 21"/>
            <p:cNvSpPr>
              <a:spLocks noChangeShapeType="1"/>
            </p:cNvSpPr>
            <p:nvPr/>
          </p:nvSpPr>
          <p:spPr bwMode="auto">
            <a:xfrm flipV="1">
              <a:off x="2053" y="3148"/>
              <a:ext cx="267" cy="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BED64ACD-CD20-4699-AA03-0242D5CBA1C1}" type="slidenum">
              <a:rPr lang="en-US"/>
              <a:pPr/>
              <a:t>3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r>
              <a:rPr lang="en-US" dirty="0"/>
              <a:t>Switch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1231900"/>
            <a:ext cx="8001000" cy="3803650"/>
          </a:xfrm>
        </p:spPr>
        <p:txBody>
          <a:bodyPr>
            <a:normAutofit fontScale="85000" lnSpcReduction="20000"/>
          </a:bodyPr>
          <a:lstStyle/>
          <a:p>
            <a:r>
              <a:rPr lang="en-US">
                <a:solidFill>
                  <a:srgbClr val="FF0000"/>
                </a:solidFill>
              </a:rPr>
              <a:t>link-layer device: smarter than hubs, take </a:t>
            </a:r>
            <a:r>
              <a:rPr lang="en-US" i="1">
                <a:solidFill>
                  <a:srgbClr val="FF0000"/>
                </a:solidFill>
              </a:rPr>
              <a:t>active</a:t>
            </a:r>
            <a:r>
              <a:rPr lang="en-US">
                <a:solidFill>
                  <a:srgbClr val="FF0000"/>
                </a:solidFill>
              </a:rPr>
              <a:t> role</a:t>
            </a:r>
          </a:p>
          <a:p>
            <a:pPr lvl="1"/>
            <a:r>
              <a:rPr lang="en-US"/>
              <a:t>store, forward Ethernet frames</a:t>
            </a:r>
          </a:p>
          <a:p>
            <a:pPr lvl="1"/>
            <a:r>
              <a:rPr lang="en-US"/>
              <a:t>examine incoming frame’s MAC address, </a:t>
            </a:r>
            <a:r>
              <a:rPr lang="en-US">
                <a:solidFill>
                  <a:srgbClr val="FF0000"/>
                </a:solidFill>
              </a:rPr>
              <a:t>selectively</a:t>
            </a:r>
            <a:r>
              <a:rPr lang="en-US"/>
              <a:t> forward  frame to one-or-more outgoing links when frame is to be forwarded on segment, uses CSMA/CD to access segment</a:t>
            </a:r>
            <a:endParaRPr lang="en-US" sz="2000"/>
          </a:p>
          <a:p>
            <a:r>
              <a:rPr lang="en-US" i="1">
                <a:solidFill>
                  <a:srgbClr val="FF0000"/>
                </a:solidFill>
              </a:rPr>
              <a:t>transparent</a:t>
            </a:r>
          </a:p>
          <a:p>
            <a:pPr lvl="1"/>
            <a:r>
              <a:rPr lang="en-US"/>
              <a:t>hosts are unaware of presence of switches</a:t>
            </a:r>
            <a:endParaRPr lang="en-US" sz="2000"/>
          </a:p>
          <a:p>
            <a:r>
              <a:rPr lang="en-US" i="1">
                <a:solidFill>
                  <a:srgbClr val="FF0000"/>
                </a:solidFill>
              </a:rPr>
              <a:t>plug-and-play, self-learning</a:t>
            </a:r>
          </a:p>
          <a:p>
            <a:pPr lvl="1"/>
            <a:r>
              <a:rPr lang="en-US"/>
              <a:t>switches do not need to be configured</a:t>
            </a:r>
            <a:endParaRPr lang="en-US" sz="2000"/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7998A738-96CE-4975-8DAB-00AC4A802271}" type="slidenum">
              <a:rPr lang="en-US"/>
              <a:pPr/>
              <a:t>4</a:t>
            </a:fld>
            <a:endParaRPr lang="en-US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9563"/>
            <a:ext cx="7772400" cy="1143000"/>
          </a:xfrm>
        </p:spPr>
        <p:txBody>
          <a:bodyPr/>
          <a:lstStyle/>
          <a:p>
            <a:r>
              <a:rPr lang="en-US" sz="3200" dirty="0"/>
              <a:t>Switch:  allows </a:t>
            </a:r>
            <a:r>
              <a:rPr lang="en-US" sz="3200" i="1" dirty="0"/>
              <a:t>multiple</a:t>
            </a:r>
            <a:r>
              <a:rPr lang="en-US" sz="3200" dirty="0"/>
              <a:t> simultaneous transmissions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800225"/>
            <a:ext cx="4503737" cy="4576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hosts have dedicated, direct connection to switch</a:t>
            </a:r>
          </a:p>
          <a:p>
            <a:pPr>
              <a:lnSpc>
                <a:spcPct val="90000"/>
              </a:lnSpc>
            </a:pPr>
            <a:r>
              <a:rPr lang="en-US" sz="2400"/>
              <a:t>switches buffer packets</a:t>
            </a:r>
          </a:p>
          <a:p>
            <a:pPr>
              <a:lnSpc>
                <a:spcPct val="90000"/>
              </a:lnSpc>
            </a:pPr>
            <a:r>
              <a:rPr lang="en-US" sz="2400"/>
              <a:t>Ethernet protocol used on </a:t>
            </a:r>
            <a:r>
              <a:rPr lang="en-US" sz="2400" i="1"/>
              <a:t>each</a:t>
            </a:r>
            <a:r>
              <a:rPr lang="en-US" sz="2400"/>
              <a:t> incoming link, but no collisions; full duplex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each link is its own collision domain</a:t>
            </a:r>
          </a:p>
          <a:p>
            <a:pPr>
              <a:lnSpc>
                <a:spcPct val="90000"/>
              </a:lnSpc>
            </a:pPr>
            <a:r>
              <a:rPr lang="en-US" sz="2400" i="1">
                <a:solidFill>
                  <a:srgbClr val="FF0000"/>
                </a:solidFill>
              </a:rPr>
              <a:t>switching:</a:t>
            </a:r>
            <a:r>
              <a:rPr lang="en-US" sz="2400">
                <a:solidFill>
                  <a:schemeClr val="accent2"/>
                </a:solidFill>
              </a:rPr>
              <a:t> </a:t>
            </a:r>
            <a:r>
              <a:rPr lang="en-US" sz="2400"/>
              <a:t>A-to-A’ and B-to-B’ simultaneously, without collisions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not possible with dumb hub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2400"/>
          </a:p>
        </p:txBody>
      </p:sp>
      <p:graphicFrame>
        <p:nvGraphicFramePr>
          <p:cNvPr id="678923" name="Object 11"/>
          <p:cNvGraphicFramePr>
            <a:graphicFrameLocks noChangeAspect="1"/>
          </p:cNvGraphicFramePr>
          <p:nvPr/>
        </p:nvGraphicFramePr>
        <p:xfrm>
          <a:off x="5029200" y="2185988"/>
          <a:ext cx="611188" cy="520700"/>
        </p:xfrm>
        <a:graphic>
          <a:graphicData uri="http://schemas.openxmlformats.org/presentationml/2006/ole">
            <p:oleObj spid="_x0000_s2050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678924" name="Object 12"/>
          <p:cNvGraphicFramePr>
            <a:graphicFrameLocks noChangeAspect="1"/>
          </p:cNvGraphicFramePr>
          <p:nvPr/>
        </p:nvGraphicFramePr>
        <p:xfrm>
          <a:off x="7686675" y="3311525"/>
          <a:ext cx="611188" cy="520700"/>
        </p:xfrm>
        <a:graphic>
          <a:graphicData uri="http://schemas.openxmlformats.org/presentationml/2006/ole">
            <p:oleObj spid="_x0000_s2051" name="Clip" r:id="rId5" imgW="1305000" imgH="1085760" progId="MS_ClipArt_Gallery.2">
              <p:embed/>
            </p:oleObj>
          </a:graphicData>
        </a:graphic>
      </p:graphicFrame>
      <p:sp>
        <p:nvSpPr>
          <p:cNvPr id="678925" name="Line 13"/>
          <p:cNvSpPr>
            <a:spLocks noChangeShapeType="1"/>
          </p:cNvSpPr>
          <p:nvPr/>
        </p:nvSpPr>
        <p:spPr bwMode="auto">
          <a:xfrm>
            <a:off x="5575300" y="2582863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8926" name="Line 14"/>
          <p:cNvSpPr>
            <a:spLocks noChangeShapeType="1"/>
          </p:cNvSpPr>
          <p:nvPr/>
        </p:nvSpPr>
        <p:spPr bwMode="auto">
          <a:xfrm flipV="1">
            <a:off x="5637213" y="3200400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8927" name="Line 15"/>
          <p:cNvSpPr>
            <a:spLocks noChangeShapeType="1"/>
          </p:cNvSpPr>
          <p:nvPr/>
        </p:nvSpPr>
        <p:spPr bwMode="auto">
          <a:xfrm flipV="1">
            <a:off x="6761163" y="2533650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8928" name="Line 16"/>
          <p:cNvSpPr>
            <a:spLocks noChangeShapeType="1"/>
          </p:cNvSpPr>
          <p:nvPr/>
        </p:nvSpPr>
        <p:spPr bwMode="auto">
          <a:xfrm>
            <a:off x="6835775" y="3016250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78929" name="Object 17"/>
          <p:cNvGraphicFramePr>
            <a:graphicFrameLocks noChangeAspect="1"/>
          </p:cNvGraphicFramePr>
          <p:nvPr/>
        </p:nvGraphicFramePr>
        <p:xfrm>
          <a:off x="5365750" y="3836988"/>
          <a:ext cx="611188" cy="520700"/>
        </p:xfrm>
        <a:graphic>
          <a:graphicData uri="http://schemas.openxmlformats.org/presentationml/2006/ole">
            <p:oleObj spid="_x0000_s2052" name="Clip" r:id="rId6" imgW="1305000" imgH="1085760" progId="MS_ClipArt_Gallery.2">
              <p:embed/>
            </p:oleObj>
          </a:graphicData>
        </a:graphic>
      </p:graphicFrame>
      <p:graphicFrame>
        <p:nvGraphicFramePr>
          <p:cNvPr id="678930" name="Object 18"/>
          <p:cNvGraphicFramePr>
            <a:graphicFrameLocks noChangeAspect="1"/>
          </p:cNvGraphicFramePr>
          <p:nvPr/>
        </p:nvGraphicFramePr>
        <p:xfrm>
          <a:off x="7297738" y="2201863"/>
          <a:ext cx="611187" cy="520700"/>
        </p:xfrm>
        <a:graphic>
          <a:graphicData uri="http://schemas.openxmlformats.org/presentationml/2006/ole">
            <p:oleObj spid="_x0000_s2053" name="Clip" r:id="rId7" imgW="1305000" imgH="1085760" progId="MS_ClipArt_Gallery.2">
              <p:embed/>
            </p:oleObj>
          </a:graphicData>
        </a:graphic>
      </p:graphicFrame>
      <p:graphicFrame>
        <p:nvGraphicFramePr>
          <p:cNvPr id="678931" name="Object 19"/>
          <p:cNvGraphicFramePr>
            <a:graphicFrameLocks noChangeAspect="1"/>
          </p:cNvGraphicFramePr>
          <p:nvPr/>
        </p:nvGraphicFramePr>
        <p:xfrm>
          <a:off x="6203950" y="1622425"/>
          <a:ext cx="611188" cy="520700"/>
        </p:xfrm>
        <a:graphic>
          <a:graphicData uri="http://schemas.openxmlformats.org/presentationml/2006/ole">
            <p:oleObj spid="_x0000_s2054" name="Clip" r:id="rId8" imgW="1305000" imgH="1085760" progId="MS_ClipArt_Gallery.2">
              <p:embed/>
            </p:oleObj>
          </a:graphicData>
        </a:graphic>
      </p:graphicFrame>
      <p:sp>
        <p:nvSpPr>
          <p:cNvPr id="678932" name="Line 20"/>
          <p:cNvSpPr>
            <a:spLocks noChangeShapeType="1"/>
          </p:cNvSpPr>
          <p:nvPr/>
        </p:nvSpPr>
        <p:spPr bwMode="auto">
          <a:xfrm flipH="1" flipV="1">
            <a:off x="6529388" y="2132013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78933" name="Object 21"/>
          <p:cNvGraphicFramePr>
            <a:graphicFrameLocks noChangeAspect="1"/>
          </p:cNvGraphicFramePr>
          <p:nvPr/>
        </p:nvGraphicFramePr>
        <p:xfrm>
          <a:off x="6523038" y="3951288"/>
          <a:ext cx="611187" cy="520700"/>
        </p:xfrm>
        <a:graphic>
          <a:graphicData uri="http://schemas.openxmlformats.org/presentationml/2006/ole">
            <p:oleObj spid="_x0000_s2055" name="Clip" r:id="rId9" imgW="1305000" imgH="1085760" progId="MS_ClipArt_Gallery.2">
              <p:embed/>
            </p:oleObj>
          </a:graphicData>
        </a:graphic>
      </p:graphicFrame>
      <p:sp>
        <p:nvSpPr>
          <p:cNvPr id="678934" name="Line 22"/>
          <p:cNvSpPr>
            <a:spLocks noChangeShapeType="1"/>
          </p:cNvSpPr>
          <p:nvPr/>
        </p:nvSpPr>
        <p:spPr bwMode="auto">
          <a:xfrm flipH="1" flipV="1">
            <a:off x="6538913" y="3159125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8935" name="Text Box 23"/>
          <p:cNvSpPr txBox="1">
            <a:spLocks noChangeArrowheads="1"/>
          </p:cNvSpPr>
          <p:nvPr/>
        </p:nvSpPr>
        <p:spPr bwMode="auto">
          <a:xfrm>
            <a:off x="6411913" y="1243013"/>
            <a:ext cx="350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678936" name="Text Box 24"/>
          <p:cNvSpPr txBox="1">
            <a:spLocks noChangeArrowheads="1"/>
          </p:cNvSpPr>
          <p:nvPr/>
        </p:nvSpPr>
        <p:spPr bwMode="auto">
          <a:xfrm>
            <a:off x="6605588" y="4502150"/>
            <a:ext cx="392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A’</a:t>
            </a:r>
          </a:p>
        </p:txBody>
      </p:sp>
      <p:sp>
        <p:nvSpPr>
          <p:cNvPr id="678937" name="Text Box 25"/>
          <p:cNvSpPr txBox="1">
            <a:spLocks noChangeArrowheads="1"/>
          </p:cNvSpPr>
          <p:nvPr/>
        </p:nvSpPr>
        <p:spPr bwMode="auto">
          <a:xfrm>
            <a:off x="7827963" y="1912938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678938" name="Text Box 26"/>
          <p:cNvSpPr txBox="1">
            <a:spLocks noChangeArrowheads="1"/>
          </p:cNvSpPr>
          <p:nvPr/>
        </p:nvSpPr>
        <p:spPr bwMode="auto">
          <a:xfrm>
            <a:off x="5497513" y="4398963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B’</a:t>
            </a:r>
          </a:p>
        </p:txBody>
      </p:sp>
      <p:sp>
        <p:nvSpPr>
          <p:cNvPr id="678939" name="Text Box 27"/>
          <p:cNvSpPr txBox="1">
            <a:spLocks noChangeArrowheads="1"/>
          </p:cNvSpPr>
          <p:nvPr/>
        </p:nvSpPr>
        <p:spPr bwMode="auto">
          <a:xfrm>
            <a:off x="7918450" y="3779838"/>
            <a:ext cx="322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sp>
        <p:nvSpPr>
          <p:cNvPr id="678940" name="Text Box 28"/>
          <p:cNvSpPr txBox="1">
            <a:spLocks noChangeArrowheads="1"/>
          </p:cNvSpPr>
          <p:nvPr/>
        </p:nvSpPr>
        <p:spPr bwMode="auto">
          <a:xfrm>
            <a:off x="5006975" y="1860550"/>
            <a:ext cx="363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C’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6145213" y="2936875"/>
            <a:ext cx="720725" cy="279400"/>
            <a:chOff x="3913" y="3140"/>
            <a:chExt cx="454" cy="176"/>
          </a:xfrm>
        </p:grpSpPr>
        <p:sp>
          <p:nvSpPr>
            <p:cNvPr id="678941" name="Rectangle 29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78942" name="Freeform 30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8943" name="Freeform 31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78946" name="Text Box 34"/>
          <p:cNvSpPr txBox="1">
            <a:spLocks noChangeArrowheads="1"/>
          </p:cNvSpPr>
          <p:nvPr/>
        </p:nvSpPr>
        <p:spPr bwMode="auto">
          <a:xfrm>
            <a:off x="5702300" y="5062538"/>
            <a:ext cx="2960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switch with six interfaces</a:t>
            </a:r>
          </a:p>
          <a:p>
            <a:pPr algn="ctr"/>
            <a:r>
              <a:rPr lang="en-US"/>
              <a:t>(</a:t>
            </a:r>
            <a:r>
              <a:rPr lang="en-US">
                <a:solidFill>
                  <a:srgbClr val="FF0000"/>
                </a:solidFill>
              </a:rPr>
              <a:t>1,2,3,4,5,6</a:t>
            </a:r>
            <a:r>
              <a:rPr lang="en-US"/>
              <a:t>)</a:t>
            </a:r>
            <a:r>
              <a:rPr lang="en-US" i="0"/>
              <a:t>  </a:t>
            </a:r>
          </a:p>
        </p:txBody>
      </p:sp>
      <p:sp>
        <p:nvSpPr>
          <p:cNvPr id="678947" name="Text Box 35"/>
          <p:cNvSpPr txBox="1">
            <a:spLocks noChangeArrowheads="1"/>
          </p:cNvSpPr>
          <p:nvPr/>
        </p:nvSpPr>
        <p:spPr bwMode="auto">
          <a:xfrm>
            <a:off x="6286500" y="2606675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78948" name="Text Box 36"/>
          <p:cNvSpPr txBox="1">
            <a:spLocks noChangeArrowheads="1"/>
          </p:cNvSpPr>
          <p:nvPr/>
        </p:nvSpPr>
        <p:spPr bwMode="auto">
          <a:xfrm>
            <a:off x="6619875" y="26320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78949" name="Text Box 37"/>
          <p:cNvSpPr txBox="1">
            <a:spLocks noChangeArrowheads="1"/>
          </p:cNvSpPr>
          <p:nvPr/>
        </p:nvSpPr>
        <p:spPr bwMode="auto">
          <a:xfrm>
            <a:off x="6897688" y="27844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78950" name="Text Box 38"/>
          <p:cNvSpPr txBox="1">
            <a:spLocks noChangeArrowheads="1"/>
          </p:cNvSpPr>
          <p:nvPr/>
        </p:nvSpPr>
        <p:spPr bwMode="auto">
          <a:xfrm>
            <a:off x="6581775" y="31654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78951" name="Text Box 39"/>
          <p:cNvSpPr txBox="1">
            <a:spLocks noChangeArrowheads="1"/>
          </p:cNvSpPr>
          <p:nvPr/>
        </p:nvSpPr>
        <p:spPr bwMode="auto">
          <a:xfrm>
            <a:off x="6151563" y="32273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78952" name="Text Box 40"/>
          <p:cNvSpPr txBox="1">
            <a:spLocks noChangeArrowheads="1"/>
          </p:cNvSpPr>
          <p:nvPr/>
        </p:nvSpPr>
        <p:spPr bwMode="auto">
          <a:xfrm>
            <a:off x="5892800" y="28305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B940A28C-39E4-4EB8-BE81-1E0FA1F59AC2}" type="slidenum">
              <a:rPr lang="en-US"/>
              <a:pPr/>
              <a:t>5</a:t>
            </a:fld>
            <a:endParaRPr lang="en-US"/>
          </a:p>
        </p:txBody>
      </p:sp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9563"/>
            <a:ext cx="7772400" cy="1143000"/>
          </a:xfrm>
        </p:spPr>
        <p:txBody>
          <a:bodyPr/>
          <a:lstStyle/>
          <a:p>
            <a:r>
              <a:rPr lang="en-US" sz="3200" dirty="0"/>
              <a:t>Switch Table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549400"/>
            <a:ext cx="4835525" cy="4805363"/>
          </a:xfrm>
        </p:spPr>
        <p:txBody>
          <a:bodyPr/>
          <a:lstStyle/>
          <a:p>
            <a:r>
              <a:rPr lang="en-US" sz="2400" i="1" u="sng">
                <a:solidFill>
                  <a:srgbClr val="FF0000"/>
                </a:solidFill>
              </a:rPr>
              <a:t>Q:</a:t>
            </a:r>
            <a:r>
              <a:rPr lang="en-US" sz="2400"/>
              <a:t> how does switch know that A’ reachable via interface 4, B’ reachable via interface 5?</a:t>
            </a:r>
          </a:p>
          <a:p>
            <a:r>
              <a:rPr lang="en-US" sz="2400" i="1" u="sng">
                <a:solidFill>
                  <a:srgbClr val="FF0000"/>
                </a:solidFill>
              </a:rPr>
              <a:t>A:</a:t>
            </a:r>
            <a:r>
              <a:rPr lang="en-US" sz="2400"/>
              <a:t>  each switch has a </a:t>
            </a:r>
            <a:r>
              <a:rPr lang="en-US" sz="2400">
                <a:solidFill>
                  <a:srgbClr val="FF0000"/>
                </a:solidFill>
              </a:rPr>
              <a:t>switch table, </a:t>
            </a:r>
            <a:r>
              <a:rPr lang="en-US" sz="2400"/>
              <a:t>each entry:</a:t>
            </a:r>
          </a:p>
          <a:p>
            <a:pPr lvl="1"/>
            <a:r>
              <a:rPr lang="en-US" sz="2000"/>
              <a:t>(MAC address of host, interface to reach host, time stamp)</a:t>
            </a:r>
          </a:p>
          <a:p>
            <a:r>
              <a:rPr lang="en-US" sz="2400"/>
              <a:t>looks like a routing table!</a:t>
            </a:r>
          </a:p>
          <a:p>
            <a:r>
              <a:rPr lang="en-US" sz="2400" i="1" u="sng">
                <a:solidFill>
                  <a:srgbClr val="FF0000"/>
                </a:solidFill>
              </a:rPr>
              <a:t>Q:</a:t>
            </a:r>
            <a:r>
              <a:rPr lang="en-US" sz="2400"/>
              <a:t> how are entries created, maintained in switch table? </a:t>
            </a:r>
          </a:p>
          <a:p>
            <a:pPr lvl="1"/>
            <a:r>
              <a:rPr lang="en-US" sz="2000"/>
              <a:t>something like a routing protocol?</a:t>
            </a:r>
          </a:p>
        </p:txBody>
      </p:sp>
      <p:graphicFrame>
        <p:nvGraphicFramePr>
          <p:cNvPr id="683012" name="Object 4"/>
          <p:cNvGraphicFramePr>
            <a:graphicFrameLocks noChangeAspect="1"/>
          </p:cNvGraphicFramePr>
          <p:nvPr/>
        </p:nvGraphicFramePr>
        <p:xfrm>
          <a:off x="5029200" y="2185988"/>
          <a:ext cx="611188" cy="520700"/>
        </p:xfrm>
        <a:graphic>
          <a:graphicData uri="http://schemas.openxmlformats.org/presentationml/2006/ole">
            <p:oleObj spid="_x0000_s3074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683013" name="Object 5"/>
          <p:cNvGraphicFramePr>
            <a:graphicFrameLocks noChangeAspect="1"/>
          </p:cNvGraphicFramePr>
          <p:nvPr/>
        </p:nvGraphicFramePr>
        <p:xfrm>
          <a:off x="7686675" y="3311525"/>
          <a:ext cx="611188" cy="520700"/>
        </p:xfrm>
        <a:graphic>
          <a:graphicData uri="http://schemas.openxmlformats.org/presentationml/2006/ole">
            <p:oleObj spid="_x0000_s3075" name="Clip" r:id="rId5" imgW="1305000" imgH="1085760" progId="MS_ClipArt_Gallery.2">
              <p:embed/>
            </p:oleObj>
          </a:graphicData>
        </a:graphic>
      </p:graphicFrame>
      <p:sp>
        <p:nvSpPr>
          <p:cNvPr id="683014" name="Line 6"/>
          <p:cNvSpPr>
            <a:spLocks noChangeShapeType="1"/>
          </p:cNvSpPr>
          <p:nvPr/>
        </p:nvSpPr>
        <p:spPr bwMode="auto">
          <a:xfrm>
            <a:off x="5575300" y="2582863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3015" name="Line 7"/>
          <p:cNvSpPr>
            <a:spLocks noChangeShapeType="1"/>
          </p:cNvSpPr>
          <p:nvPr/>
        </p:nvSpPr>
        <p:spPr bwMode="auto">
          <a:xfrm flipV="1">
            <a:off x="5637213" y="3200400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3016" name="Line 8"/>
          <p:cNvSpPr>
            <a:spLocks noChangeShapeType="1"/>
          </p:cNvSpPr>
          <p:nvPr/>
        </p:nvSpPr>
        <p:spPr bwMode="auto">
          <a:xfrm flipV="1">
            <a:off x="6761163" y="2533650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3017" name="Line 9"/>
          <p:cNvSpPr>
            <a:spLocks noChangeShapeType="1"/>
          </p:cNvSpPr>
          <p:nvPr/>
        </p:nvSpPr>
        <p:spPr bwMode="auto">
          <a:xfrm>
            <a:off x="6835775" y="3016250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83018" name="Object 10"/>
          <p:cNvGraphicFramePr>
            <a:graphicFrameLocks noChangeAspect="1"/>
          </p:cNvGraphicFramePr>
          <p:nvPr/>
        </p:nvGraphicFramePr>
        <p:xfrm>
          <a:off x="5365750" y="3836988"/>
          <a:ext cx="611188" cy="520700"/>
        </p:xfrm>
        <a:graphic>
          <a:graphicData uri="http://schemas.openxmlformats.org/presentationml/2006/ole">
            <p:oleObj spid="_x0000_s3076" name="Clip" r:id="rId6" imgW="1305000" imgH="1085760" progId="MS_ClipArt_Gallery.2">
              <p:embed/>
            </p:oleObj>
          </a:graphicData>
        </a:graphic>
      </p:graphicFrame>
      <p:graphicFrame>
        <p:nvGraphicFramePr>
          <p:cNvPr id="683019" name="Object 11"/>
          <p:cNvGraphicFramePr>
            <a:graphicFrameLocks noChangeAspect="1"/>
          </p:cNvGraphicFramePr>
          <p:nvPr/>
        </p:nvGraphicFramePr>
        <p:xfrm>
          <a:off x="7297738" y="2201863"/>
          <a:ext cx="611187" cy="520700"/>
        </p:xfrm>
        <a:graphic>
          <a:graphicData uri="http://schemas.openxmlformats.org/presentationml/2006/ole">
            <p:oleObj spid="_x0000_s3077" name="Clip" r:id="rId7" imgW="1305000" imgH="1085760" progId="MS_ClipArt_Gallery.2">
              <p:embed/>
            </p:oleObj>
          </a:graphicData>
        </a:graphic>
      </p:graphicFrame>
      <p:graphicFrame>
        <p:nvGraphicFramePr>
          <p:cNvPr id="683020" name="Object 12"/>
          <p:cNvGraphicFramePr>
            <a:graphicFrameLocks noChangeAspect="1"/>
          </p:cNvGraphicFramePr>
          <p:nvPr/>
        </p:nvGraphicFramePr>
        <p:xfrm>
          <a:off x="6203950" y="1622425"/>
          <a:ext cx="611188" cy="520700"/>
        </p:xfrm>
        <a:graphic>
          <a:graphicData uri="http://schemas.openxmlformats.org/presentationml/2006/ole">
            <p:oleObj spid="_x0000_s3078" name="Clip" r:id="rId8" imgW="1305000" imgH="1085760" progId="MS_ClipArt_Gallery.2">
              <p:embed/>
            </p:oleObj>
          </a:graphicData>
        </a:graphic>
      </p:graphicFrame>
      <p:sp>
        <p:nvSpPr>
          <p:cNvPr id="683021" name="Line 13"/>
          <p:cNvSpPr>
            <a:spLocks noChangeShapeType="1"/>
          </p:cNvSpPr>
          <p:nvPr/>
        </p:nvSpPr>
        <p:spPr bwMode="auto">
          <a:xfrm flipH="1" flipV="1">
            <a:off x="6529388" y="2132013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83022" name="Object 14"/>
          <p:cNvGraphicFramePr>
            <a:graphicFrameLocks noChangeAspect="1"/>
          </p:cNvGraphicFramePr>
          <p:nvPr/>
        </p:nvGraphicFramePr>
        <p:xfrm>
          <a:off x="6523038" y="3951288"/>
          <a:ext cx="611187" cy="520700"/>
        </p:xfrm>
        <a:graphic>
          <a:graphicData uri="http://schemas.openxmlformats.org/presentationml/2006/ole">
            <p:oleObj spid="_x0000_s3079" name="Clip" r:id="rId9" imgW="1305000" imgH="1085760" progId="MS_ClipArt_Gallery.2">
              <p:embed/>
            </p:oleObj>
          </a:graphicData>
        </a:graphic>
      </p:graphicFrame>
      <p:sp>
        <p:nvSpPr>
          <p:cNvPr id="683023" name="Line 15"/>
          <p:cNvSpPr>
            <a:spLocks noChangeShapeType="1"/>
          </p:cNvSpPr>
          <p:nvPr/>
        </p:nvSpPr>
        <p:spPr bwMode="auto">
          <a:xfrm flipH="1" flipV="1">
            <a:off x="6538913" y="3159125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3024" name="Text Box 16"/>
          <p:cNvSpPr txBox="1">
            <a:spLocks noChangeArrowheads="1"/>
          </p:cNvSpPr>
          <p:nvPr/>
        </p:nvSpPr>
        <p:spPr bwMode="auto">
          <a:xfrm>
            <a:off x="6411913" y="1243013"/>
            <a:ext cx="350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683025" name="Text Box 17"/>
          <p:cNvSpPr txBox="1">
            <a:spLocks noChangeArrowheads="1"/>
          </p:cNvSpPr>
          <p:nvPr/>
        </p:nvSpPr>
        <p:spPr bwMode="auto">
          <a:xfrm>
            <a:off x="6605588" y="4502150"/>
            <a:ext cx="392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A’</a:t>
            </a:r>
          </a:p>
        </p:txBody>
      </p:sp>
      <p:sp>
        <p:nvSpPr>
          <p:cNvPr id="683026" name="Text Box 18"/>
          <p:cNvSpPr txBox="1">
            <a:spLocks noChangeArrowheads="1"/>
          </p:cNvSpPr>
          <p:nvPr/>
        </p:nvSpPr>
        <p:spPr bwMode="auto">
          <a:xfrm>
            <a:off x="7827963" y="1912938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683027" name="Text Box 19"/>
          <p:cNvSpPr txBox="1">
            <a:spLocks noChangeArrowheads="1"/>
          </p:cNvSpPr>
          <p:nvPr/>
        </p:nvSpPr>
        <p:spPr bwMode="auto">
          <a:xfrm>
            <a:off x="5497513" y="4398963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B’</a:t>
            </a:r>
          </a:p>
        </p:txBody>
      </p:sp>
      <p:sp>
        <p:nvSpPr>
          <p:cNvPr id="683028" name="Text Box 20"/>
          <p:cNvSpPr txBox="1">
            <a:spLocks noChangeArrowheads="1"/>
          </p:cNvSpPr>
          <p:nvPr/>
        </p:nvSpPr>
        <p:spPr bwMode="auto">
          <a:xfrm>
            <a:off x="7918450" y="3779838"/>
            <a:ext cx="322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sp>
        <p:nvSpPr>
          <p:cNvPr id="683029" name="Text Box 21"/>
          <p:cNvSpPr txBox="1">
            <a:spLocks noChangeArrowheads="1"/>
          </p:cNvSpPr>
          <p:nvPr/>
        </p:nvSpPr>
        <p:spPr bwMode="auto">
          <a:xfrm>
            <a:off x="5006975" y="1860550"/>
            <a:ext cx="363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C’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145213" y="2936875"/>
            <a:ext cx="720725" cy="279400"/>
            <a:chOff x="3913" y="3140"/>
            <a:chExt cx="454" cy="176"/>
          </a:xfrm>
        </p:grpSpPr>
        <p:sp>
          <p:nvSpPr>
            <p:cNvPr id="683031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3032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3033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3034" name="Text Box 26"/>
          <p:cNvSpPr txBox="1">
            <a:spLocks noChangeArrowheads="1"/>
          </p:cNvSpPr>
          <p:nvPr/>
        </p:nvSpPr>
        <p:spPr bwMode="auto">
          <a:xfrm>
            <a:off x="5702300" y="5062538"/>
            <a:ext cx="2960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switch with six interfaces</a:t>
            </a:r>
          </a:p>
          <a:p>
            <a:pPr algn="ctr"/>
            <a:r>
              <a:rPr lang="en-US"/>
              <a:t>(</a:t>
            </a:r>
            <a:r>
              <a:rPr lang="en-US">
                <a:solidFill>
                  <a:srgbClr val="FF0000"/>
                </a:solidFill>
              </a:rPr>
              <a:t>1,2,3,4,5,6</a:t>
            </a:r>
            <a:r>
              <a:rPr lang="en-US"/>
              <a:t>)</a:t>
            </a:r>
            <a:r>
              <a:rPr lang="en-US" i="0"/>
              <a:t>  </a:t>
            </a:r>
          </a:p>
        </p:txBody>
      </p:sp>
      <p:sp>
        <p:nvSpPr>
          <p:cNvPr id="683035" name="Text Box 27"/>
          <p:cNvSpPr txBox="1">
            <a:spLocks noChangeArrowheads="1"/>
          </p:cNvSpPr>
          <p:nvPr/>
        </p:nvSpPr>
        <p:spPr bwMode="auto">
          <a:xfrm>
            <a:off x="6286500" y="2606675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83036" name="Text Box 28"/>
          <p:cNvSpPr txBox="1">
            <a:spLocks noChangeArrowheads="1"/>
          </p:cNvSpPr>
          <p:nvPr/>
        </p:nvSpPr>
        <p:spPr bwMode="auto">
          <a:xfrm>
            <a:off x="6619875" y="26320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83037" name="Text Box 29"/>
          <p:cNvSpPr txBox="1">
            <a:spLocks noChangeArrowheads="1"/>
          </p:cNvSpPr>
          <p:nvPr/>
        </p:nvSpPr>
        <p:spPr bwMode="auto">
          <a:xfrm>
            <a:off x="6897688" y="27844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83038" name="Text Box 30"/>
          <p:cNvSpPr txBox="1">
            <a:spLocks noChangeArrowheads="1"/>
          </p:cNvSpPr>
          <p:nvPr/>
        </p:nvSpPr>
        <p:spPr bwMode="auto">
          <a:xfrm>
            <a:off x="6581775" y="31654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83039" name="Text Box 31"/>
          <p:cNvSpPr txBox="1">
            <a:spLocks noChangeArrowheads="1"/>
          </p:cNvSpPr>
          <p:nvPr/>
        </p:nvSpPr>
        <p:spPr bwMode="auto">
          <a:xfrm>
            <a:off x="6151563" y="32273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83040" name="Text Box 32"/>
          <p:cNvSpPr txBox="1">
            <a:spLocks noChangeArrowheads="1"/>
          </p:cNvSpPr>
          <p:nvPr/>
        </p:nvSpPr>
        <p:spPr bwMode="auto">
          <a:xfrm>
            <a:off x="5892800" y="28305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E0FA10F8-2917-4763-A896-9166B132313C}" type="slidenum">
              <a:rPr lang="en-US"/>
              <a:pPr/>
              <a:t>6</a:t>
            </a:fld>
            <a:endParaRPr 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Switch: self-learning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1547813"/>
            <a:ext cx="4202113" cy="4114800"/>
          </a:xfrm>
        </p:spPr>
        <p:txBody>
          <a:bodyPr/>
          <a:lstStyle/>
          <a:p>
            <a:r>
              <a:rPr lang="en-US" sz="2400"/>
              <a:t>switch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i="1">
                <a:solidFill>
                  <a:srgbClr val="FF0000"/>
                </a:solidFill>
              </a:rPr>
              <a:t>learns</a:t>
            </a:r>
            <a:r>
              <a:rPr lang="en-US" sz="2400"/>
              <a:t> which hosts can be reached through which interfaces</a:t>
            </a:r>
          </a:p>
          <a:p>
            <a:pPr lvl="1"/>
            <a:r>
              <a:rPr lang="en-US" sz="2000"/>
              <a:t>when frame received, switch “learns”  location of sender: incoming LAN segment</a:t>
            </a:r>
          </a:p>
          <a:p>
            <a:pPr lvl="1"/>
            <a:r>
              <a:rPr lang="en-US" sz="2000"/>
              <a:t>records sender/location pair in switch table</a:t>
            </a:r>
          </a:p>
        </p:txBody>
      </p:sp>
      <p:graphicFrame>
        <p:nvGraphicFramePr>
          <p:cNvPr id="420868" name="Object 4"/>
          <p:cNvGraphicFramePr>
            <a:graphicFrameLocks noChangeAspect="1"/>
          </p:cNvGraphicFramePr>
          <p:nvPr/>
        </p:nvGraphicFramePr>
        <p:xfrm>
          <a:off x="5029200" y="2185988"/>
          <a:ext cx="611188" cy="520700"/>
        </p:xfrm>
        <a:graphic>
          <a:graphicData uri="http://schemas.openxmlformats.org/presentationml/2006/ole">
            <p:oleObj spid="_x0000_s4098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420869" name="Object 5"/>
          <p:cNvGraphicFramePr>
            <a:graphicFrameLocks noChangeAspect="1"/>
          </p:cNvGraphicFramePr>
          <p:nvPr/>
        </p:nvGraphicFramePr>
        <p:xfrm>
          <a:off x="7686675" y="3311525"/>
          <a:ext cx="611188" cy="520700"/>
        </p:xfrm>
        <a:graphic>
          <a:graphicData uri="http://schemas.openxmlformats.org/presentationml/2006/ole">
            <p:oleObj spid="_x0000_s4099" name="Clip" r:id="rId5" imgW="1305000" imgH="1085760" progId="MS_ClipArt_Gallery.2">
              <p:embed/>
            </p:oleObj>
          </a:graphicData>
        </a:graphic>
      </p:graphicFrame>
      <p:sp>
        <p:nvSpPr>
          <p:cNvPr id="420870" name="Line 6"/>
          <p:cNvSpPr>
            <a:spLocks noChangeShapeType="1"/>
          </p:cNvSpPr>
          <p:nvPr/>
        </p:nvSpPr>
        <p:spPr bwMode="auto">
          <a:xfrm>
            <a:off x="5575300" y="2582863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871" name="Line 7"/>
          <p:cNvSpPr>
            <a:spLocks noChangeShapeType="1"/>
          </p:cNvSpPr>
          <p:nvPr/>
        </p:nvSpPr>
        <p:spPr bwMode="auto">
          <a:xfrm flipV="1">
            <a:off x="5637213" y="3200400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872" name="Line 8"/>
          <p:cNvSpPr>
            <a:spLocks noChangeShapeType="1"/>
          </p:cNvSpPr>
          <p:nvPr/>
        </p:nvSpPr>
        <p:spPr bwMode="auto">
          <a:xfrm flipV="1">
            <a:off x="6761163" y="2533650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873" name="Line 9"/>
          <p:cNvSpPr>
            <a:spLocks noChangeShapeType="1"/>
          </p:cNvSpPr>
          <p:nvPr/>
        </p:nvSpPr>
        <p:spPr bwMode="auto">
          <a:xfrm>
            <a:off x="6835775" y="3016250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420874" name="Object 10"/>
          <p:cNvGraphicFramePr>
            <a:graphicFrameLocks noChangeAspect="1"/>
          </p:cNvGraphicFramePr>
          <p:nvPr/>
        </p:nvGraphicFramePr>
        <p:xfrm>
          <a:off x="5365750" y="3836988"/>
          <a:ext cx="611188" cy="520700"/>
        </p:xfrm>
        <a:graphic>
          <a:graphicData uri="http://schemas.openxmlformats.org/presentationml/2006/ole">
            <p:oleObj spid="_x0000_s4100" name="Clip" r:id="rId6" imgW="1305000" imgH="1085760" progId="MS_ClipArt_Gallery.2">
              <p:embed/>
            </p:oleObj>
          </a:graphicData>
        </a:graphic>
      </p:graphicFrame>
      <p:graphicFrame>
        <p:nvGraphicFramePr>
          <p:cNvPr id="420875" name="Object 11"/>
          <p:cNvGraphicFramePr>
            <a:graphicFrameLocks noChangeAspect="1"/>
          </p:cNvGraphicFramePr>
          <p:nvPr/>
        </p:nvGraphicFramePr>
        <p:xfrm>
          <a:off x="7297738" y="2201863"/>
          <a:ext cx="611187" cy="520700"/>
        </p:xfrm>
        <a:graphic>
          <a:graphicData uri="http://schemas.openxmlformats.org/presentationml/2006/ole">
            <p:oleObj spid="_x0000_s4101" name="Clip" r:id="rId7" imgW="1305000" imgH="1085760" progId="MS_ClipArt_Gallery.2">
              <p:embed/>
            </p:oleObj>
          </a:graphicData>
        </a:graphic>
      </p:graphicFrame>
      <p:graphicFrame>
        <p:nvGraphicFramePr>
          <p:cNvPr id="420876" name="Object 12"/>
          <p:cNvGraphicFramePr>
            <a:graphicFrameLocks noChangeAspect="1"/>
          </p:cNvGraphicFramePr>
          <p:nvPr/>
        </p:nvGraphicFramePr>
        <p:xfrm>
          <a:off x="6203950" y="1622425"/>
          <a:ext cx="611188" cy="520700"/>
        </p:xfrm>
        <a:graphic>
          <a:graphicData uri="http://schemas.openxmlformats.org/presentationml/2006/ole">
            <p:oleObj spid="_x0000_s4102" name="Clip" r:id="rId8" imgW="1305000" imgH="1085760" progId="MS_ClipArt_Gallery.2">
              <p:embed/>
            </p:oleObj>
          </a:graphicData>
        </a:graphic>
      </p:graphicFrame>
      <p:sp>
        <p:nvSpPr>
          <p:cNvPr id="420877" name="Line 13"/>
          <p:cNvSpPr>
            <a:spLocks noChangeShapeType="1"/>
          </p:cNvSpPr>
          <p:nvPr/>
        </p:nvSpPr>
        <p:spPr bwMode="auto">
          <a:xfrm flipH="1" flipV="1">
            <a:off x="6529388" y="2132013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420878" name="Object 14"/>
          <p:cNvGraphicFramePr>
            <a:graphicFrameLocks noChangeAspect="1"/>
          </p:cNvGraphicFramePr>
          <p:nvPr/>
        </p:nvGraphicFramePr>
        <p:xfrm>
          <a:off x="6523038" y="3951288"/>
          <a:ext cx="611187" cy="520700"/>
        </p:xfrm>
        <a:graphic>
          <a:graphicData uri="http://schemas.openxmlformats.org/presentationml/2006/ole">
            <p:oleObj spid="_x0000_s4103" name="Clip" r:id="rId9" imgW="1305000" imgH="1085760" progId="MS_ClipArt_Gallery.2">
              <p:embed/>
            </p:oleObj>
          </a:graphicData>
        </a:graphic>
      </p:graphicFrame>
      <p:sp>
        <p:nvSpPr>
          <p:cNvPr id="420879" name="Line 15"/>
          <p:cNvSpPr>
            <a:spLocks noChangeShapeType="1"/>
          </p:cNvSpPr>
          <p:nvPr/>
        </p:nvSpPr>
        <p:spPr bwMode="auto">
          <a:xfrm flipH="1" flipV="1">
            <a:off x="6538913" y="3159125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880" name="Text Box 16"/>
          <p:cNvSpPr txBox="1">
            <a:spLocks noChangeArrowheads="1"/>
          </p:cNvSpPr>
          <p:nvPr/>
        </p:nvSpPr>
        <p:spPr bwMode="auto">
          <a:xfrm>
            <a:off x="6411913" y="1243013"/>
            <a:ext cx="350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420881" name="Text Box 17"/>
          <p:cNvSpPr txBox="1">
            <a:spLocks noChangeArrowheads="1"/>
          </p:cNvSpPr>
          <p:nvPr/>
        </p:nvSpPr>
        <p:spPr bwMode="auto">
          <a:xfrm>
            <a:off x="6605588" y="4502150"/>
            <a:ext cx="392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A’</a:t>
            </a:r>
          </a:p>
        </p:txBody>
      </p:sp>
      <p:sp>
        <p:nvSpPr>
          <p:cNvPr id="420882" name="Text Box 18"/>
          <p:cNvSpPr txBox="1">
            <a:spLocks noChangeArrowheads="1"/>
          </p:cNvSpPr>
          <p:nvPr/>
        </p:nvSpPr>
        <p:spPr bwMode="auto">
          <a:xfrm>
            <a:off x="7827963" y="1912938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420883" name="Text Box 19"/>
          <p:cNvSpPr txBox="1">
            <a:spLocks noChangeArrowheads="1"/>
          </p:cNvSpPr>
          <p:nvPr/>
        </p:nvSpPr>
        <p:spPr bwMode="auto">
          <a:xfrm>
            <a:off x="5497513" y="4398963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B’</a:t>
            </a:r>
          </a:p>
        </p:txBody>
      </p:sp>
      <p:sp>
        <p:nvSpPr>
          <p:cNvPr id="420884" name="Text Box 20"/>
          <p:cNvSpPr txBox="1">
            <a:spLocks noChangeArrowheads="1"/>
          </p:cNvSpPr>
          <p:nvPr/>
        </p:nvSpPr>
        <p:spPr bwMode="auto">
          <a:xfrm>
            <a:off x="7918450" y="3779838"/>
            <a:ext cx="322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sp>
        <p:nvSpPr>
          <p:cNvPr id="420885" name="Text Box 21"/>
          <p:cNvSpPr txBox="1">
            <a:spLocks noChangeArrowheads="1"/>
          </p:cNvSpPr>
          <p:nvPr/>
        </p:nvSpPr>
        <p:spPr bwMode="auto">
          <a:xfrm>
            <a:off x="5006975" y="1860550"/>
            <a:ext cx="363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C’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145213" y="2936875"/>
            <a:ext cx="720725" cy="279400"/>
            <a:chOff x="3913" y="3140"/>
            <a:chExt cx="454" cy="176"/>
          </a:xfrm>
        </p:grpSpPr>
        <p:sp>
          <p:nvSpPr>
            <p:cNvPr id="420887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20888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889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20890" name="Text Box 26"/>
          <p:cNvSpPr txBox="1">
            <a:spLocks noChangeArrowheads="1"/>
          </p:cNvSpPr>
          <p:nvPr/>
        </p:nvSpPr>
        <p:spPr bwMode="auto">
          <a:xfrm>
            <a:off x="6286500" y="2606675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20891" name="Text Box 27"/>
          <p:cNvSpPr txBox="1">
            <a:spLocks noChangeArrowheads="1"/>
          </p:cNvSpPr>
          <p:nvPr/>
        </p:nvSpPr>
        <p:spPr bwMode="auto">
          <a:xfrm>
            <a:off x="6619875" y="26320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20892" name="Text Box 28"/>
          <p:cNvSpPr txBox="1">
            <a:spLocks noChangeArrowheads="1"/>
          </p:cNvSpPr>
          <p:nvPr/>
        </p:nvSpPr>
        <p:spPr bwMode="auto">
          <a:xfrm>
            <a:off x="6897688" y="27844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20893" name="Text Box 29"/>
          <p:cNvSpPr txBox="1">
            <a:spLocks noChangeArrowheads="1"/>
          </p:cNvSpPr>
          <p:nvPr/>
        </p:nvSpPr>
        <p:spPr bwMode="auto">
          <a:xfrm>
            <a:off x="6581775" y="31654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20894" name="Text Box 30"/>
          <p:cNvSpPr txBox="1">
            <a:spLocks noChangeArrowheads="1"/>
          </p:cNvSpPr>
          <p:nvPr/>
        </p:nvSpPr>
        <p:spPr bwMode="auto">
          <a:xfrm>
            <a:off x="6151563" y="32273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20895" name="Text Box 31"/>
          <p:cNvSpPr txBox="1">
            <a:spLocks noChangeArrowheads="1"/>
          </p:cNvSpPr>
          <p:nvPr/>
        </p:nvSpPr>
        <p:spPr bwMode="auto">
          <a:xfrm>
            <a:off x="5892800" y="28305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6778625" y="1223963"/>
            <a:ext cx="1428750" cy="366712"/>
            <a:chOff x="1750" y="3514"/>
            <a:chExt cx="900" cy="231"/>
          </a:xfrm>
        </p:grpSpPr>
        <p:sp>
          <p:nvSpPr>
            <p:cNvPr id="420896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97" name="Text Box 33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420898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899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994525" y="525463"/>
            <a:ext cx="1498600" cy="714375"/>
            <a:chOff x="4406" y="331"/>
            <a:chExt cx="944" cy="450"/>
          </a:xfrm>
        </p:grpSpPr>
        <p:sp>
          <p:nvSpPr>
            <p:cNvPr id="420901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02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03" name="Text Box 39"/>
            <p:cNvSpPr txBox="1">
              <a:spLocks noChangeArrowheads="1"/>
            </p:cNvSpPr>
            <p:nvPr/>
          </p:nvSpPr>
          <p:spPr bwMode="auto">
            <a:xfrm>
              <a:off x="4643" y="331"/>
              <a:ext cx="70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Source: A</a:t>
              </a:r>
            </a:p>
          </p:txBody>
        </p:sp>
        <p:sp>
          <p:nvSpPr>
            <p:cNvPr id="420904" name="Text Box 40"/>
            <p:cNvSpPr txBox="1">
              <a:spLocks noChangeArrowheads="1"/>
            </p:cNvSpPr>
            <p:nvPr/>
          </p:nvSpPr>
          <p:spPr bwMode="auto">
            <a:xfrm>
              <a:off x="4660" y="492"/>
              <a:ext cx="5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Dest: A’</a:t>
              </a: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3336925" y="4937125"/>
            <a:ext cx="3035300" cy="1444625"/>
            <a:chOff x="3441" y="3154"/>
            <a:chExt cx="1912" cy="910"/>
          </a:xfrm>
        </p:grpSpPr>
        <p:sp>
          <p:nvSpPr>
            <p:cNvPr id="420907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906" name="Text Box 42"/>
            <p:cNvSpPr txBox="1">
              <a:spLocks noChangeArrowheads="1"/>
            </p:cNvSpPr>
            <p:nvPr/>
          </p:nvSpPr>
          <p:spPr bwMode="auto">
            <a:xfrm>
              <a:off x="3441" y="3175"/>
              <a:ext cx="1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/>
                <a:t>MAC addr  interface   TTL</a:t>
              </a:r>
            </a:p>
          </p:txBody>
        </p:sp>
        <p:sp>
          <p:nvSpPr>
            <p:cNvPr id="420908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09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10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6400800" y="5326063"/>
            <a:ext cx="1851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Switch table </a:t>
            </a:r>
          </a:p>
          <a:p>
            <a:pPr algn="ctr"/>
            <a:r>
              <a:rPr lang="en-US"/>
              <a:t>(initially empty)</a:t>
            </a: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771900" y="5370513"/>
            <a:ext cx="2493963" cy="374650"/>
            <a:chOff x="2376" y="3383"/>
            <a:chExt cx="1571" cy="236"/>
          </a:xfrm>
        </p:grpSpPr>
        <p:sp>
          <p:nvSpPr>
            <p:cNvPr id="420913" name="Text Box 49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420914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20915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707A2B4D-63BD-4E2F-AB15-0116A37188B2}" type="slidenum">
              <a:rPr lang="en-US"/>
              <a:pPr/>
              <a:t>7</a:t>
            </a:fld>
            <a:endParaRPr 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0"/>
            <a:ext cx="7772400" cy="1143000"/>
          </a:xfrm>
        </p:spPr>
        <p:txBody>
          <a:bodyPr/>
          <a:lstStyle/>
          <a:p>
            <a:r>
              <a:rPr lang="en-US" sz="3600" dirty="0"/>
              <a:t>Switch: frame filtering/forwarding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0238" y="1150938"/>
            <a:ext cx="8201025" cy="3748087"/>
          </a:xfrm>
        </p:spPr>
        <p:txBody>
          <a:bodyPr>
            <a:normAutofit fontScale="85000" lnSpcReduction="20000"/>
          </a:bodyPr>
          <a:lstStyle/>
          <a:p>
            <a:pPr>
              <a:buFont typeface="ZapfDingbats" pitchFamily="82" charset="2"/>
              <a:buNone/>
            </a:pPr>
            <a:r>
              <a:rPr lang="en-US" sz="2400" u="sng">
                <a:solidFill>
                  <a:srgbClr val="FF0000"/>
                </a:solidFill>
              </a:rPr>
              <a:t>When  frame received:</a:t>
            </a:r>
            <a:br>
              <a:rPr lang="en-US" sz="2400" u="sng">
                <a:solidFill>
                  <a:srgbClr val="FF0000"/>
                </a:solidFill>
              </a:rPr>
            </a:br>
            <a:endParaRPr lang="en-US" sz="2400" u="sng">
              <a:solidFill>
                <a:srgbClr val="FF0000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 sz="2400"/>
              <a:t>1. record link associated with sending host</a:t>
            </a:r>
          </a:p>
          <a:p>
            <a:pPr>
              <a:buFont typeface="ZapfDingbats" pitchFamily="82" charset="2"/>
              <a:buNone/>
            </a:pPr>
            <a:r>
              <a:rPr lang="en-US" sz="2400"/>
              <a:t>2. index switch table using MAC dest address</a:t>
            </a:r>
            <a:endParaRPr lang="en-US" sz="2400" b="1">
              <a:solidFill>
                <a:schemeClr val="accent2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 sz="2400" b="1">
                <a:solidFill>
                  <a:schemeClr val="accent2"/>
                </a:solidFill>
              </a:rPr>
              <a:t>3. if </a:t>
            </a:r>
            <a:r>
              <a:rPr lang="en-US" sz="2400"/>
              <a:t>entry found for destination</a:t>
            </a:r>
            <a:br>
              <a:rPr lang="en-US" sz="2400"/>
            </a:br>
            <a:r>
              <a:rPr lang="en-US" sz="2400"/>
              <a:t>  </a:t>
            </a:r>
            <a:r>
              <a:rPr lang="en-US" sz="2400" b="1">
                <a:solidFill>
                  <a:schemeClr val="accent2"/>
                </a:solidFill>
              </a:rPr>
              <a:t>then {</a:t>
            </a:r>
          </a:p>
          <a:p>
            <a:pPr>
              <a:buFont typeface="ZapfDingbats" pitchFamily="82" charset="2"/>
              <a:buNone/>
            </a:pPr>
            <a:r>
              <a:rPr lang="en-US" sz="2400" b="1">
                <a:solidFill>
                  <a:schemeClr val="accent2"/>
                </a:solidFill>
              </a:rPr>
              <a:t>     if </a:t>
            </a:r>
            <a:r>
              <a:rPr lang="en-US" sz="2400"/>
              <a:t>dest on segment from which frame arrived</a:t>
            </a:r>
            <a:br>
              <a:rPr lang="en-US" sz="2400"/>
            </a:br>
            <a:r>
              <a:rPr lang="en-US" sz="2400"/>
              <a:t>       </a:t>
            </a:r>
            <a:r>
              <a:rPr lang="en-US" sz="2400" b="1">
                <a:solidFill>
                  <a:schemeClr val="accent2"/>
                </a:solidFill>
              </a:rPr>
              <a:t>then</a:t>
            </a:r>
            <a:r>
              <a:rPr lang="en-US" sz="2400"/>
              <a:t> drop the frame</a:t>
            </a:r>
          </a:p>
          <a:p>
            <a:pPr>
              <a:buFont typeface="ZapfDingbats" pitchFamily="82" charset="2"/>
              <a:buNone/>
            </a:pPr>
            <a:r>
              <a:rPr lang="en-US" sz="2400"/>
              <a:t>           </a:t>
            </a:r>
            <a:r>
              <a:rPr lang="en-US" sz="2400" b="1">
                <a:solidFill>
                  <a:schemeClr val="accent2"/>
                </a:solidFill>
              </a:rPr>
              <a:t>else</a:t>
            </a:r>
            <a:r>
              <a:rPr lang="en-US" sz="2400"/>
              <a:t> forward the frame on interface indicated</a:t>
            </a:r>
          </a:p>
          <a:p>
            <a:pPr>
              <a:buFont typeface="ZapfDingbats" pitchFamily="82" charset="2"/>
              <a:buNone/>
            </a:pPr>
            <a:r>
              <a:rPr lang="en-US" sz="2400"/>
              <a:t>     </a:t>
            </a:r>
            <a:r>
              <a:rPr lang="en-US" sz="2400" b="1">
                <a:solidFill>
                  <a:schemeClr val="accent2"/>
                </a:solidFill>
              </a:rPr>
              <a:t>  }   </a:t>
            </a:r>
            <a:endParaRPr lang="en-US" sz="2400"/>
          </a:p>
          <a:p>
            <a:pPr>
              <a:buFont typeface="ZapfDingbats" pitchFamily="82" charset="2"/>
              <a:buNone/>
            </a:pPr>
            <a:r>
              <a:rPr lang="en-US" sz="2400"/>
              <a:t>      </a:t>
            </a:r>
            <a:r>
              <a:rPr lang="en-US" sz="2400" b="1">
                <a:solidFill>
                  <a:schemeClr val="accent2"/>
                </a:solidFill>
              </a:rPr>
              <a:t>else</a:t>
            </a:r>
            <a:r>
              <a:rPr lang="en-US" sz="2400"/>
              <a:t> flood</a:t>
            </a:r>
            <a:endParaRPr lang="en-US"/>
          </a:p>
          <a:p>
            <a:pPr lvl="3">
              <a:buFontTx/>
              <a:buNone/>
            </a:pPr>
            <a:r>
              <a:rPr lang="en-US"/>
              <a:t>  </a:t>
            </a:r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3094038" y="5453063"/>
            <a:ext cx="4840287" cy="8350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forward on all but the interface </a:t>
            </a:r>
          </a:p>
          <a:p>
            <a:r>
              <a:rPr lang="en-US" sz="2400">
                <a:solidFill>
                  <a:schemeClr val="accent2"/>
                </a:solidFill>
              </a:rPr>
              <a:t>on which the frame arrived</a:t>
            </a:r>
            <a:endParaRPr lang="en-US" sz="20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21893" name="Line 5"/>
          <p:cNvSpPr>
            <a:spLocks noChangeShapeType="1"/>
          </p:cNvSpPr>
          <p:nvPr/>
        </p:nvSpPr>
        <p:spPr bwMode="auto">
          <a:xfrm flipH="1" flipV="1">
            <a:off x="2514600" y="5641975"/>
            <a:ext cx="525463" cy="3175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A85542F9-76A9-4F47-9F38-04CC7EDC8279}" type="slidenum">
              <a:rPr lang="en-US"/>
              <a:pPr/>
              <a:t>8</a:t>
            </a:fld>
            <a:endParaRPr lang="en-US"/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696913"/>
            <a:ext cx="3108325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Self-learning, forwarding: example</a:t>
            </a:r>
          </a:p>
        </p:txBody>
      </p:sp>
      <p:graphicFrame>
        <p:nvGraphicFramePr>
          <p:cNvPr id="685060" name="Object 4"/>
          <p:cNvGraphicFramePr>
            <a:graphicFrameLocks noChangeAspect="1"/>
          </p:cNvGraphicFramePr>
          <p:nvPr/>
        </p:nvGraphicFramePr>
        <p:xfrm>
          <a:off x="5029200" y="2185988"/>
          <a:ext cx="611188" cy="520700"/>
        </p:xfrm>
        <a:graphic>
          <a:graphicData uri="http://schemas.openxmlformats.org/presentationml/2006/ole">
            <p:oleObj spid="_x0000_s5122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685061" name="Object 5"/>
          <p:cNvGraphicFramePr>
            <a:graphicFrameLocks noChangeAspect="1"/>
          </p:cNvGraphicFramePr>
          <p:nvPr/>
        </p:nvGraphicFramePr>
        <p:xfrm>
          <a:off x="7686675" y="3311525"/>
          <a:ext cx="611188" cy="520700"/>
        </p:xfrm>
        <a:graphic>
          <a:graphicData uri="http://schemas.openxmlformats.org/presentationml/2006/ole">
            <p:oleObj spid="_x0000_s5123" name="Clip" r:id="rId5" imgW="1305000" imgH="1085760" progId="MS_ClipArt_Gallery.2">
              <p:embed/>
            </p:oleObj>
          </a:graphicData>
        </a:graphic>
      </p:graphicFrame>
      <p:sp>
        <p:nvSpPr>
          <p:cNvPr id="685062" name="Line 6"/>
          <p:cNvSpPr>
            <a:spLocks noChangeShapeType="1"/>
          </p:cNvSpPr>
          <p:nvPr/>
        </p:nvSpPr>
        <p:spPr bwMode="auto">
          <a:xfrm>
            <a:off x="5575300" y="2582863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5063" name="Line 7"/>
          <p:cNvSpPr>
            <a:spLocks noChangeShapeType="1"/>
          </p:cNvSpPr>
          <p:nvPr/>
        </p:nvSpPr>
        <p:spPr bwMode="auto">
          <a:xfrm flipV="1">
            <a:off x="5637213" y="3200400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 flipV="1">
            <a:off x="6761163" y="2533650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5065" name="Line 9"/>
          <p:cNvSpPr>
            <a:spLocks noChangeShapeType="1"/>
          </p:cNvSpPr>
          <p:nvPr/>
        </p:nvSpPr>
        <p:spPr bwMode="auto">
          <a:xfrm>
            <a:off x="6835775" y="3016250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85066" name="Object 10"/>
          <p:cNvGraphicFramePr>
            <a:graphicFrameLocks noChangeAspect="1"/>
          </p:cNvGraphicFramePr>
          <p:nvPr/>
        </p:nvGraphicFramePr>
        <p:xfrm>
          <a:off x="5365750" y="3836988"/>
          <a:ext cx="611188" cy="520700"/>
        </p:xfrm>
        <a:graphic>
          <a:graphicData uri="http://schemas.openxmlformats.org/presentationml/2006/ole">
            <p:oleObj spid="_x0000_s5124" name="Clip" r:id="rId6" imgW="1305000" imgH="1085760" progId="MS_ClipArt_Gallery.2">
              <p:embed/>
            </p:oleObj>
          </a:graphicData>
        </a:graphic>
      </p:graphicFrame>
      <p:graphicFrame>
        <p:nvGraphicFramePr>
          <p:cNvPr id="685067" name="Object 11"/>
          <p:cNvGraphicFramePr>
            <a:graphicFrameLocks noChangeAspect="1"/>
          </p:cNvGraphicFramePr>
          <p:nvPr/>
        </p:nvGraphicFramePr>
        <p:xfrm>
          <a:off x="7297738" y="2201863"/>
          <a:ext cx="611187" cy="520700"/>
        </p:xfrm>
        <a:graphic>
          <a:graphicData uri="http://schemas.openxmlformats.org/presentationml/2006/ole">
            <p:oleObj spid="_x0000_s5125" name="Clip" r:id="rId7" imgW="1305000" imgH="1085760" progId="MS_ClipArt_Gallery.2">
              <p:embed/>
            </p:oleObj>
          </a:graphicData>
        </a:graphic>
      </p:graphicFrame>
      <p:graphicFrame>
        <p:nvGraphicFramePr>
          <p:cNvPr id="685068" name="Object 12"/>
          <p:cNvGraphicFramePr>
            <a:graphicFrameLocks noChangeAspect="1"/>
          </p:cNvGraphicFramePr>
          <p:nvPr/>
        </p:nvGraphicFramePr>
        <p:xfrm>
          <a:off x="6203950" y="1622425"/>
          <a:ext cx="611188" cy="520700"/>
        </p:xfrm>
        <a:graphic>
          <a:graphicData uri="http://schemas.openxmlformats.org/presentationml/2006/ole">
            <p:oleObj spid="_x0000_s5126" name="Clip" r:id="rId8" imgW="1305000" imgH="1085760" progId="MS_ClipArt_Gallery.2">
              <p:embed/>
            </p:oleObj>
          </a:graphicData>
        </a:graphic>
      </p:graphicFrame>
      <p:sp>
        <p:nvSpPr>
          <p:cNvPr id="685069" name="Line 13"/>
          <p:cNvSpPr>
            <a:spLocks noChangeShapeType="1"/>
          </p:cNvSpPr>
          <p:nvPr/>
        </p:nvSpPr>
        <p:spPr bwMode="auto">
          <a:xfrm flipH="1" flipV="1">
            <a:off x="6529388" y="2132013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85070" name="Object 14"/>
          <p:cNvGraphicFramePr>
            <a:graphicFrameLocks noChangeAspect="1"/>
          </p:cNvGraphicFramePr>
          <p:nvPr/>
        </p:nvGraphicFramePr>
        <p:xfrm>
          <a:off x="6523038" y="3951288"/>
          <a:ext cx="611187" cy="520700"/>
        </p:xfrm>
        <a:graphic>
          <a:graphicData uri="http://schemas.openxmlformats.org/presentationml/2006/ole">
            <p:oleObj spid="_x0000_s5127" name="Clip" r:id="rId9" imgW="1305000" imgH="1085760" progId="MS_ClipArt_Gallery.2">
              <p:embed/>
            </p:oleObj>
          </a:graphicData>
        </a:graphic>
      </p:graphicFrame>
      <p:sp>
        <p:nvSpPr>
          <p:cNvPr id="685071" name="Line 15"/>
          <p:cNvSpPr>
            <a:spLocks noChangeShapeType="1"/>
          </p:cNvSpPr>
          <p:nvPr/>
        </p:nvSpPr>
        <p:spPr bwMode="auto">
          <a:xfrm flipH="1" flipV="1">
            <a:off x="6538913" y="3159125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5072" name="Text Box 16"/>
          <p:cNvSpPr txBox="1">
            <a:spLocks noChangeArrowheads="1"/>
          </p:cNvSpPr>
          <p:nvPr/>
        </p:nvSpPr>
        <p:spPr bwMode="auto">
          <a:xfrm>
            <a:off x="6411913" y="1243013"/>
            <a:ext cx="350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685073" name="Text Box 17"/>
          <p:cNvSpPr txBox="1">
            <a:spLocks noChangeArrowheads="1"/>
          </p:cNvSpPr>
          <p:nvPr/>
        </p:nvSpPr>
        <p:spPr bwMode="auto">
          <a:xfrm>
            <a:off x="6605588" y="4502150"/>
            <a:ext cx="392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A’</a:t>
            </a:r>
          </a:p>
        </p:txBody>
      </p:sp>
      <p:sp>
        <p:nvSpPr>
          <p:cNvPr id="685074" name="Text Box 18"/>
          <p:cNvSpPr txBox="1">
            <a:spLocks noChangeArrowheads="1"/>
          </p:cNvSpPr>
          <p:nvPr/>
        </p:nvSpPr>
        <p:spPr bwMode="auto">
          <a:xfrm>
            <a:off x="7827963" y="1912938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685075" name="Text Box 19"/>
          <p:cNvSpPr txBox="1">
            <a:spLocks noChangeArrowheads="1"/>
          </p:cNvSpPr>
          <p:nvPr/>
        </p:nvSpPr>
        <p:spPr bwMode="auto">
          <a:xfrm>
            <a:off x="5497513" y="4398963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B’</a:t>
            </a:r>
          </a:p>
        </p:txBody>
      </p:sp>
      <p:sp>
        <p:nvSpPr>
          <p:cNvPr id="685076" name="Text Box 20"/>
          <p:cNvSpPr txBox="1">
            <a:spLocks noChangeArrowheads="1"/>
          </p:cNvSpPr>
          <p:nvPr/>
        </p:nvSpPr>
        <p:spPr bwMode="auto">
          <a:xfrm>
            <a:off x="7918450" y="3779838"/>
            <a:ext cx="322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sp>
        <p:nvSpPr>
          <p:cNvPr id="685077" name="Text Box 21"/>
          <p:cNvSpPr txBox="1">
            <a:spLocks noChangeArrowheads="1"/>
          </p:cNvSpPr>
          <p:nvPr/>
        </p:nvSpPr>
        <p:spPr bwMode="auto">
          <a:xfrm>
            <a:off x="5006975" y="1860550"/>
            <a:ext cx="363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C’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145213" y="2936875"/>
            <a:ext cx="720725" cy="279400"/>
            <a:chOff x="3913" y="3140"/>
            <a:chExt cx="454" cy="176"/>
          </a:xfrm>
        </p:grpSpPr>
        <p:sp>
          <p:nvSpPr>
            <p:cNvPr id="685079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5080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81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082" name="Text Box 26"/>
          <p:cNvSpPr txBox="1">
            <a:spLocks noChangeArrowheads="1"/>
          </p:cNvSpPr>
          <p:nvPr/>
        </p:nvSpPr>
        <p:spPr bwMode="auto">
          <a:xfrm>
            <a:off x="6286500" y="2606675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85083" name="Text Box 27"/>
          <p:cNvSpPr txBox="1">
            <a:spLocks noChangeArrowheads="1"/>
          </p:cNvSpPr>
          <p:nvPr/>
        </p:nvSpPr>
        <p:spPr bwMode="auto">
          <a:xfrm>
            <a:off x="6619875" y="26320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85084" name="Text Box 28"/>
          <p:cNvSpPr txBox="1">
            <a:spLocks noChangeArrowheads="1"/>
          </p:cNvSpPr>
          <p:nvPr/>
        </p:nvSpPr>
        <p:spPr bwMode="auto">
          <a:xfrm>
            <a:off x="6897688" y="27844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85085" name="Text Box 29"/>
          <p:cNvSpPr txBox="1">
            <a:spLocks noChangeArrowheads="1"/>
          </p:cNvSpPr>
          <p:nvPr/>
        </p:nvSpPr>
        <p:spPr bwMode="auto">
          <a:xfrm>
            <a:off x="6581775" y="31654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85086" name="Text Box 30"/>
          <p:cNvSpPr txBox="1">
            <a:spLocks noChangeArrowheads="1"/>
          </p:cNvSpPr>
          <p:nvPr/>
        </p:nvSpPr>
        <p:spPr bwMode="auto">
          <a:xfrm>
            <a:off x="6151563" y="32273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85087" name="Text Box 31"/>
          <p:cNvSpPr txBox="1">
            <a:spLocks noChangeArrowheads="1"/>
          </p:cNvSpPr>
          <p:nvPr/>
        </p:nvSpPr>
        <p:spPr bwMode="auto">
          <a:xfrm>
            <a:off x="5892800" y="28305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6778625" y="1223963"/>
            <a:ext cx="1428750" cy="366712"/>
            <a:chOff x="1750" y="3514"/>
            <a:chExt cx="900" cy="231"/>
          </a:xfrm>
        </p:grpSpPr>
        <p:sp>
          <p:nvSpPr>
            <p:cNvPr id="685089" name="Rectangle 33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090" name="Text Box 34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091" name="Line 35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92" name="Line 36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6994525" y="525463"/>
            <a:ext cx="1498600" cy="714375"/>
            <a:chOff x="4406" y="331"/>
            <a:chExt cx="944" cy="450"/>
          </a:xfrm>
        </p:grpSpPr>
        <p:sp>
          <p:nvSpPr>
            <p:cNvPr id="685094" name="Line 38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95" name="Line 39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96" name="Text Box 40"/>
            <p:cNvSpPr txBox="1">
              <a:spLocks noChangeArrowheads="1"/>
            </p:cNvSpPr>
            <p:nvPr/>
          </p:nvSpPr>
          <p:spPr bwMode="auto">
            <a:xfrm>
              <a:off x="4643" y="331"/>
              <a:ext cx="70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Source: A</a:t>
              </a:r>
            </a:p>
          </p:txBody>
        </p:sp>
        <p:sp>
          <p:nvSpPr>
            <p:cNvPr id="685097" name="Text Box 41"/>
            <p:cNvSpPr txBox="1">
              <a:spLocks noChangeArrowheads="1"/>
            </p:cNvSpPr>
            <p:nvPr/>
          </p:nvSpPr>
          <p:spPr bwMode="auto">
            <a:xfrm>
              <a:off x="4660" y="492"/>
              <a:ext cx="5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Dest: A’</a:t>
              </a: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3336925" y="4937125"/>
            <a:ext cx="3035300" cy="1444625"/>
            <a:chOff x="3441" y="3154"/>
            <a:chExt cx="1912" cy="910"/>
          </a:xfrm>
        </p:grpSpPr>
        <p:sp>
          <p:nvSpPr>
            <p:cNvPr id="685099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00" name="Text Box 44"/>
            <p:cNvSpPr txBox="1">
              <a:spLocks noChangeArrowheads="1"/>
            </p:cNvSpPr>
            <p:nvPr/>
          </p:nvSpPr>
          <p:spPr bwMode="auto">
            <a:xfrm>
              <a:off x="3441" y="3175"/>
              <a:ext cx="1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/>
                <a:t>MAC addr  interface   TTL</a:t>
              </a:r>
            </a:p>
          </p:txBody>
        </p:sp>
        <p:sp>
          <p:nvSpPr>
            <p:cNvPr id="685101" name="Line 45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02" name="Line 46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03" name="Line 47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6400800" y="5326063"/>
            <a:ext cx="1851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Switch table </a:t>
            </a:r>
          </a:p>
          <a:p>
            <a:pPr algn="ctr"/>
            <a:r>
              <a:rPr lang="en-US"/>
              <a:t>(initially empty)</a:t>
            </a:r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771900" y="5370513"/>
            <a:ext cx="2493963" cy="374650"/>
            <a:chOff x="2376" y="3383"/>
            <a:chExt cx="1571" cy="236"/>
          </a:xfrm>
        </p:grpSpPr>
        <p:sp>
          <p:nvSpPr>
            <p:cNvPr id="685106" name="Text Box 50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685107" name="Text Box 51"/>
            <p:cNvSpPr txBox="1">
              <a:spLocks noChangeArrowheads="1"/>
            </p:cNvSpPr>
            <p:nvPr/>
          </p:nvSpPr>
          <p:spPr bwMode="auto">
            <a:xfrm>
              <a:off x="3133" y="338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685108" name="Text Box 52"/>
            <p:cNvSpPr txBox="1">
              <a:spLocks noChangeArrowheads="1"/>
            </p:cNvSpPr>
            <p:nvPr/>
          </p:nvSpPr>
          <p:spPr bwMode="auto">
            <a:xfrm>
              <a:off x="3655" y="3383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5799138" y="2881313"/>
            <a:ext cx="1428750" cy="366712"/>
            <a:chOff x="1750" y="3514"/>
            <a:chExt cx="900" cy="231"/>
          </a:xfrm>
        </p:grpSpPr>
        <p:sp>
          <p:nvSpPr>
            <p:cNvPr id="685116" name="Rectangle 6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17" name="Text Box 61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18" name="Line 6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19" name="Line 6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5799138" y="2879725"/>
            <a:ext cx="1428750" cy="366713"/>
            <a:chOff x="1750" y="3514"/>
            <a:chExt cx="900" cy="231"/>
          </a:xfrm>
        </p:grpSpPr>
        <p:sp>
          <p:nvSpPr>
            <p:cNvPr id="685121" name="Rectangle 6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22" name="Text Box 66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23" name="Line 6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24" name="Line 6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69"/>
          <p:cNvGrpSpPr>
            <a:grpSpLocks/>
          </p:cNvGrpSpPr>
          <p:nvPr/>
        </p:nvGrpSpPr>
        <p:grpSpPr bwMode="auto">
          <a:xfrm>
            <a:off x="5799138" y="2882900"/>
            <a:ext cx="1428750" cy="366713"/>
            <a:chOff x="1750" y="3514"/>
            <a:chExt cx="900" cy="231"/>
          </a:xfrm>
        </p:grpSpPr>
        <p:sp>
          <p:nvSpPr>
            <p:cNvPr id="685126" name="Rectangle 7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27" name="Text Box 71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28" name="Line 7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29" name="Line 7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74"/>
          <p:cNvGrpSpPr>
            <a:grpSpLocks/>
          </p:cNvGrpSpPr>
          <p:nvPr/>
        </p:nvGrpSpPr>
        <p:grpSpPr bwMode="auto">
          <a:xfrm>
            <a:off x="5799138" y="2882900"/>
            <a:ext cx="1428750" cy="366713"/>
            <a:chOff x="1750" y="3514"/>
            <a:chExt cx="900" cy="231"/>
          </a:xfrm>
        </p:grpSpPr>
        <p:sp>
          <p:nvSpPr>
            <p:cNvPr id="685131" name="Rectangle 7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32" name="Text Box 76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33" name="Line 7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34" name="Line 7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" name="Group 79"/>
          <p:cNvGrpSpPr>
            <a:grpSpLocks/>
          </p:cNvGrpSpPr>
          <p:nvPr/>
        </p:nvGrpSpPr>
        <p:grpSpPr bwMode="auto">
          <a:xfrm>
            <a:off x="5795963" y="2879725"/>
            <a:ext cx="1428750" cy="366713"/>
            <a:chOff x="1750" y="3514"/>
            <a:chExt cx="900" cy="231"/>
          </a:xfrm>
        </p:grpSpPr>
        <p:sp>
          <p:nvSpPr>
            <p:cNvPr id="685136" name="Rectangle 8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37" name="Text Box 81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38" name="Line 8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39" name="Line 8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140" name="Rectangle 84"/>
          <p:cNvSpPr>
            <a:spLocks noGrp="1" noChangeArrowheads="1"/>
          </p:cNvSpPr>
          <p:nvPr>
            <p:ph type="body" idx="1"/>
          </p:nvPr>
        </p:nvSpPr>
        <p:spPr>
          <a:xfrm>
            <a:off x="350838" y="2411413"/>
            <a:ext cx="4044950" cy="94456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frame destination unknown:</a:t>
            </a:r>
            <a:endParaRPr lang="en-US" i="1"/>
          </a:p>
        </p:txBody>
      </p:sp>
      <p:sp>
        <p:nvSpPr>
          <p:cNvPr id="685142" name="Text Box 86"/>
          <p:cNvSpPr txBox="1">
            <a:spLocks noChangeArrowheads="1"/>
          </p:cNvSpPr>
          <p:nvPr/>
        </p:nvSpPr>
        <p:spPr bwMode="auto">
          <a:xfrm>
            <a:off x="2260600" y="2797175"/>
            <a:ext cx="92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flood</a:t>
            </a:r>
          </a:p>
        </p:txBody>
      </p:sp>
      <p:grpSp>
        <p:nvGrpSpPr>
          <p:cNvPr id="12" name="Group 92"/>
          <p:cNvGrpSpPr>
            <a:grpSpLocks/>
          </p:cNvGrpSpPr>
          <p:nvPr/>
        </p:nvGrpSpPr>
        <p:grpSpPr bwMode="auto">
          <a:xfrm>
            <a:off x="6130925" y="3981450"/>
            <a:ext cx="1428750" cy="366713"/>
            <a:chOff x="730" y="2472"/>
            <a:chExt cx="900" cy="231"/>
          </a:xfrm>
        </p:grpSpPr>
        <p:sp>
          <p:nvSpPr>
            <p:cNvPr id="685144" name="Rectangle 88"/>
            <p:cNvSpPr>
              <a:spLocks noChangeArrowheads="1"/>
            </p:cNvSpPr>
            <p:nvPr/>
          </p:nvSpPr>
          <p:spPr bwMode="auto">
            <a:xfrm>
              <a:off x="751" y="2500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45" name="Text Box 89"/>
            <p:cNvSpPr txBox="1">
              <a:spLocks noChangeArrowheads="1"/>
            </p:cNvSpPr>
            <p:nvPr/>
          </p:nvSpPr>
          <p:spPr bwMode="auto">
            <a:xfrm>
              <a:off x="730" y="2472"/>
              <a:ext cx="3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A’ A</a:t>
              </a:r>
            </a:p>
          </p:txBody>
        </p:sp>
        <p:sp>
          <p:nvSpPr>
            <p:cNvPr id="685146" name="Line 90"/>
            <p:cNvSpPr>
              <a:spLocks noChangeShapeType="1"/>
            </p:cNvSpPr>
            <p:nvPr/>
          </p:nvSpPr>
          <p:spPr bwMode="auto">
            <a:xfrm>
              <a:off x="937" y="2493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47" name="Line 91"/>
            <p:cNvSpPr>
              <a:spLocks noChangeShapeType="1"/>
            </p:cNvSpPr>
            <p:nvPr/>
          </p:nvSpPr>
          <p:spPr bwMode="auto">
            <a:xfrm>
              <a:off x="1096" y="2498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149" name="Rectangle 93"/>
          <p:cNvSpPr>
            <a:spLocks noChangeArrowheads="1"/>
          </p:cNvSpPr>
          <p:nvPr/>
        </p:nvSpPr>
        <p:spPr bwMode="auto">
          <a:xfrm>
            <a:off x="365125" y="3328988"/>
            <a:ext cx="404495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800" i="0"/>
              <a:t>destination A location known:</a:t>
            </a:r>
            <a:endParaRPr lang="en-US" sz="2800">
              <a:solidFill>
                <a:srgbClr val="FF0000"/>
              </a:solidFill>
            </a:endParaRPr>
          </a:p>
        </p:txBody>
      </p: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3768725" y="5656263"/>
            <a:ext cx="2493963" cy="374650"/>
            <a:chOff x="2376" y="3383"/>
            <a:chExt cx="1571" cy="236"/>
          </a:xfrm>
        </p:grpSpPr>
        <p:sp>
          <p:nvSpPr>
            <p:cNvPr id="685151" name="Text Box 95"/>
            <p:cNvSpPr txBox="1">
              <a:spLocks noChangeArrowheads="1"/>
            </p:cNvSpPr>
            <p:nvPr/>
          </p:nvSpPr>
          <p:spPr bwMode="auto">
            <a:xfrm>
              <a:off x="2376" y="3388"/>
              <a:ext cx="2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A’</a:t>
              </a:r>
            </a:p>
          </p:txBody>
        </p:sp>
        <p:sp>
          <p:nvSpPr>
            <p:cNvPr id="685152" name="Text Box 96"/>
            <p:cNvSpPr txBox="1">
              <a:spLocks noChangeArrowheads="1"/>
            </p:cNvSpPr>
            <p:nvPr/>
          </p:nvSpPr>
          <p:spPr bwMode="auto">
            <a:xfrm>
              <a:off x="3133" y="3387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685153" name="Text Box 97"/>
            <p:cNvSpPr txBox="1">
              <a:spLocks noChangeArrowheads="1"/>
            </p:cNvSpPr>
            <p:nvPr/>
          </p:nvSpPr>
          <p:spPr bwMode="auto">
            <a:xfrm>
              <a:off x="3655" y="3383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</p:grpSp>
      <p:sp>
        <p:nvSpPr>
          <p:cNvPr id="685154" name="Rectangle 98"/>
          <p:cNvSpPr>
            <a:spLocks noChangeArrowheads="1"/>
          </p:cNvSpPr>
          <p:nvPr/>
        </p:nvSpPr>
        <p:spPr bwMode="auto">
          <a:xfrm>
            <a:off x="660400" y="4076700"/>
            <a:ext cx="404495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800">
                <a:solidFill>
                  <a:srgbClr val="FF0000"/>
                </a:solidFill>
              </a:rPr>
              <a:t>selective send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2963E-6 L -0.12118 -0.09814 " pathEditMode="relative" ptsTypes="AA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-0.09532 0.1435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" y="72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03489 0.1550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78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16163 0.0666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3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11545 -0.1023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509 L -0.03767 -0.1701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-0.1588 L -0.03472 -0.32871 " pathEditMode="relative" ptsTypes="AA">
                                      <p:cBhvr>
                                        <p:cTn id="9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104" grpId="0"/>
      <p:bldP spid="685140" grpId="0" build="p"/>
      <p:bldP spid="685142" grpId="0"/>
      <p:bldP spid="685149" grpId="0" build="p"/>
      <p:bldP spid="68515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5: DataLink Layer</a:t>
            </a:r>
          </a:p>
        </p:txBody>
      </p:sp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8FA84FD9-8378-43AB-94C2-E1359B08F6F4}" type="slidenum">
              <a:rPr lang="en-US"/>
              <a:pPr/>
              <a:t>9</a:t>
            </a:fld>
            <a:endParaRPr lang="en-US"/>
          </a:p>
        </p:txBody>
      </p:sp>
      <p:sp>
        <p:nvSpPr>
          <p:cNvPr id="680965" name="Rectangle 5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r>
              <a:rPr lang="en-US" dirty="0"/>
              <a:t>Interconnecting switches</a:t>
            </a:r>
          </a:p>
        </p:txBody>
      </p:sp>
      <p:sp>
        <p:nvSpPr>
          <p:cNvPr id="6809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8500" y="1320800"/>
            <a:ext cx="7881938" cy="682625"/>
          </a:xfrm>
        </p:spPr>
        <p:txBody>
          <a:bodyPr/>
          <a:lstStyle/>
          <a:p>
            <a:r>
              <a:rPr lang="en-US" sz="2400"/>
              <a:t>switches can be connected together</a:t>
            </a:r>
          </a:p>
        </p:txBody>
      </p:sp>
      <p:graphicFrame>
        <p:nvGraphicFramePr>
          <p:cNvPr id="680969" name="Object 9"/>
          <p:cNvGraphicFramePr>
            <a:graphicFrameLocks noChangeAspect="1"/>
          </p:cNvGraphicFramePr>
          <p:nvPr/>
        </p:nvGraphicFramePr>
        <p:xfrm>
          <a:off x="1646238" y="3346450"/>
          <a:ext cx="415925" cy="339725"/>
        </p:xfrm>
        <a:graphic>
          <a:graphicData uri="http://schemas.openxmlformats.org/presentationml/2006/ole">
            <p:oleObj spid="_x0000_s6146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680972" name="Object 12"/>
          <p:cNvGraphicFramePr>
            <a:graphicFrameLocks noChangeAspect="1"/>
          </p:cNvGraphicFramePr>
          <p:nvPr/>
        </p:nvGraphicFramePr>
        <p:xfrm>
          <a:off x="2305050" y="3371850"/>
          <a:ext cx="417513" cy="339725"/>
        </p:xfrm>
        <a:graphic>
          <a:graphicData uri="http://schemas.openxmlformats.org/presentationml/2006/ole">
            <p:oleObj spid="_x0000_s6147" name="Clip" r:id="rId5" imgW="1305000" imgH="1085760" progId="MS_ClipArt_Gallery.2">
              <p:embed/>
            </p:oleObj>
          </a:graphicData>
        </a:graphic>
      </p:graphicFrame>
      <p:graphicFrame>
        <p:nvGraphicFramePr>
          <p:cNvPr id="680979" name="Object 19"/>
          <p:cNvGraphicFramePr>
            <a:graphicFrameLocks noChangeAspect="1"/>
          </p:cNvGraphicFramePr>
          <p:nvPr/>
        </p:nvGraphicFramePr>
        <p:xfrm>
          <a:off x="1206500" y="2867025"/>
          <a:ext cx="417513" cy="339725"/>
        </p:xfrm>
        <a:graphic>
          <a:graphicData uri="http://schemas.openxmlformats.org/presentationml/2006/ole">
            <p:oleObj spid="_x0000_s6148" name="Clip" r:id="rId6" imgW="1305000" imgH="1085760" progId="MS_ClipArt_Gallery.2">
              <p:embed/>
            </p:oleObj>
          </a:graphicData>
        </a:graphic>
      </p:graphicFrame>
      <p:sp>
        <p:nvSpPr>
          <p:cNvPr id="680980" name="Line 20"/>
          <p:cNvSpPr>
            <a:spLocks noChangeShapeType="1"/>
          </p:cNvSpPr>
          <p:nvPr/>
        </p:nvSpPr>
        <p:spPr bwMode="auto">
          <a:xfrm flipH="1">
            <a:off x="1582738" y="303053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80981" name="Line 21"/>
          <p:cNvSpPr>
            <a:spLocks noChangeShapeType="1"/>
          </p:cNvSpPr>
          <p:nvPr/>
        </p:nvSpPr>
        <p:spPr bwMode="auto">
          <a:xfrm flipH="1">
            <a:off x="1970088" y="3078163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80982" name="Line 22"/>
          <p:cNvSpPr>
            <a:spLocks noChangeShapeType="1"/>
          </p:cNvSpPr>
          <p:nvPr/>
        </p:nvSpPr>
        <p:spPr bwMode="auto">
          <a:xfrm>
            <a:off x="2389188" y="3106738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2006600" y="2822575"/>
            <a:ext cx="720725" cy="279400"/>
            <a:chOff x="3913" y="3140"/>
            <a:chExt cx="454" cy="176"/>
          </a:xfrm>
        </p:grpSpPr>
        <p:sp>
          <p:nvSpPr>
            <p:cNvPr id="681020" name="Rectangle 60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1021" name="Freeform 61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1022" name="Freeform 62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1024" name="Text Box 64"/>
          <p:cNvSpPr txBox="1">
            <a:spLocks noChangeArrowheads="1"/>
          </p:cNvSpPr>
          <p:nvPr/>
        </p:nvSpPr>
        <p:spPr bwMode="auto">
          <a:xfrm>
            <a:off x="958850" y="2844800"/>
            <a:ext cx="35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681025" name="Text Box 65"/>
          <p:cNvSpPr txBox="1">
            <a:spLocks noChangeArrowheads="1"/>
          </p:cNvSpPr>
          <p:nvPr/>
        </p:nvSpPr>
        <p:spPr bwMode="auto">
          <a:xfrm>
            <a:off x="1408113" y="3306763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681030" name="Rectangle 70"/>
          <p:cNvSpPr>
            <a:spLocks noChangeArrowheads="1"/>
          </p:cNvSpPr>
          <p:nvPr/>
        </p:nvSpPr>
        <p:spPr bwMode="auto">
          <a:xfrm>
            <a:off x="690563" y="4535488"/>
            <a:ext cx="788193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 u="sng">
                <a:solidFill>
                  <a:srgbClr val="FF0000"/>
                </a:solidFill>
              </a:rPr>
              <a:t>Q:</a:t>
            </a:r>
            <a:r>
              <a:rPr lang="en-US" sz="2400" i="0"/>
              <a:t> sending from A to G - how does S</a:t>
            </a:r>
            <a:r>
              <a:rPr lang="en-US" sz="2400" i="0" baseline="-25000"/>
              <a:t>1</a:t>
            </a:r>
            <a:r>
              <a:rPr lang="en-US" sz="2400" i="0"/>
              <a:t> know to forward frame destined to F via S</a:t>
            </a:r>
            <a:r>
              <a:rPr lang="en-US" sz="2400" i="0" baseline="-25000"/>
              <a:t>4</a:t>
            </a:r>
            <a:r>
              <a:rPr lang="en-US" sz="2400" i="0"/>
              <a:t> and S</a:t>
            </a:r>
            <a:r>
              <a:rPr lang="en-US" sz="2400" i="0" baseline="-25000"/>
              <a:t>3</a:t>
            </a:r>
            <a:r>
              <a:rPr lang="en-US" sz="2400" i="0"/>
              <a:t>?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 u="sng">
                <a:solidFill>
                  <a:srgbClr val="FF0000"/>
                </a:solidFill>
              </a:rPr>
              <a:t>A:</a:t>
            </a:r>
            <a:r>
              <a:rPr lang="en-US" sz="2400" i="0"/>
              <a:t> self learning! (works exactly the same as in single-switch case!)</a:t>
            </a:r>
          </a:p>
        </p:txBody>
      </p:sp>
      <p:sp>
        <p:nvSpPr>
          <p:cNvPr id="681033" name="Text Box 73"/>
          <p:cNvSpPr txBox="1">
            <a:spLocks noChangeArrowheads="1"/>
          </p:cNvSpPr>
          <p:nvPr/>
        </p:nvSpPr>
        <p:spPr bwMode="auto">
          <a:xfrm>
            <a:off x="2181225" y="2444750"/>
            <a:ext cx="41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S</a:t>
            </a:r>
            <a:r>
              <a:rPr lang="en-US" i="0" baseline="-25000"/>
              <a:t>1</a:t>
            </a:r>
          </a:p>
        </p:txBody>
      </p:sp>
      <p:sp>
        <p:nvSpPr>
          <p:cNvPr id="681026" name="Text Box 66"/>
          <p:cNvSpPr txBox="1">
            <a:spLocks noChangeArrowheads="1"/>
          </p:cNvSpPr>
          <p:nvPr/>
        </p:nvSpPr>
        <p:spPr bwMode="auto">
          <a:xfrm>
            <a:off x="2655888" y="3298825"/>
            <a:ext cx="322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grpSp>
        <p:nvGrpSpPr>
          <p:cNvPr id="3" name="Group 81"/>
          <p:cNvGrpSpPr>
            <a:grpSpLocks/>
          </p:cNvGrpSpPr>
          <p:nvPr/>
        </p:nvGrpSpPr>
        <p:grpSpPr bwMode="auto">
          <a:xfrm>
            <a:off x="2379663" y="1984375"/>
            <a:ext cx="4916487" cy="2041525"/>
            <a:chOff x="1499" y="1250"/>
            <a:chExt cx="3097" cy="1286"/>
          </a:xfrm>
        </p:grpSpPr>
        <p:graphicFrame>
          <p:nvGraphicFramePr>
            <p:cNvPr id="680970" name="Object 10"/>
            <p:cNvGraphicFramePr>
              <a:graphicFrameLocks noChangeAspect="1"/>
            </p:cNvGraphicFramePr>
            <p:nvPr/>
          </p:nvGraphicFramePr>
          <p:xfrm>
            <a:off x="2741" y="2116"/>
            <a:ext cx="263" cy="214"/>
          </p:xfrm>
          <a:graphic>
            <a:graphicData uri="http://schemas.openxmlformats.org/presentationml/2006/ole">
              <p:oleObj spid="_x0000_s6149" name="Clip" r:id="rId7" imgW="1305000" imgH="1085760" progId="MS_ClipArt_Gallery.2">
                <p:embed/>
              </p:oleObj>
            </a:graphicData>
          </a:graphic>
        </p:graphicFrame>
        <p:graphicFrame>
          <p:nvGraphicFramePr>
            <p:cNvPr id="680971" name="Object 11"/>
            <p:cNvGraphicFramePr>
              <a:graphicFrameLocks noChangeAspect="1"/>
            </p:cNvGraphicFramePr>
            <p:nvPr/>
          </p:nvGraphicFramePr>
          <p:xfrm>
            <a:off x="3253" y="2087"/>
            <a:ext cx="263" cy="214"/>
          </p:xfrm>
          <a:graphic>
            <a:graphicData uri="http://schemas.openxmlformats.org/presentationml/2006/ole">
              <p:oleObj spid="_x0000_s6150" name="Clip" r:id="rId8" imgW="1305000" imgH="1085760" progId="MS_ClipArt_Gallery.2">
                <p:embed/>
              </p:oleObj>
            </a:graphicData>
          </a:graphic>
        </p:graphicFrame>
        <p:graphicFrame>
          <p:nvGraphicFramePr>
            <p:cNvPr id="680975" name="Object 15"/>
            <p:cNvGraphicFramePr>
              <a:graphicFrameLocks noChangeAspect="1"/>
            </p:cNvGraphicFramePr>
            <p:nvPr/>
          </p:nvGraphicFramePr>
          <p:xfrm>
            <a:off x="2045" y="2020"/>
            <a:ext cx="263" cy="214"/>
          </p:xfrm>
          <a:graphic>
            <a:graphicData uri="http://schemas.openxmlformats.org/presentationml/2006/ole">
              <p:oleObj spid="_x0000_s6151" name="Clip" r:id="rId9" imgW="1305000" imgH="1085760" progId="MS_ClipArt_Gallery.2">
                <p:embed/>
              </p:oleObj>
            </a:graphicData>
          </a:graphic>
        </p:graphicFrame>
        <p:graphicFrame>
          <p:nvGraphicFramePr>
            <p:cNvPr id="680976" name="Object 16"/>
            <p:cNvGraphicFramePr>
              <a:graphicFrameLocks noChangeAspect="1"/>
            </p:cNvGraphicFramePr>
            <p:nvPr/>
          </p:nvGraphicFramePr>
          <p:xfrm>
            <a:off x="2321" y="2321"/>
            <a:ext cx="263" cy="214"/>
          </p:xfrm>
          <a:graphic>
            <a:graphicData uri="http://schemas.openxmlformats.org/presentationml/2006/ole">
              <p:oleObj spid="_x0000_s6152" name="Clip" r:id="rId10" imgW="1305000" imgH="1085760" progId="MS_ClipArt_Gallery.2">
                <p:embed/>
              </p:oleObj>
            </a:graphicData>
          </a:graphic>
        </p:graphicFrame>
        <p:graphicFrame>
          <p:nvGraphicFramePr>
            <p:cNvPr id="680977" name="Object 17"/>
            <p:cNvGraphicFramePr>
              <a:graphicFrameLocks noChangeAspect="1"/>
            </p:cNvGraphicFramePr>
            <p:nvPr/>
          </p:nvGraphicFramePr>
          <p:xfrm>
            <a:off x="4173" y="2000"/>
            <a:ext cx="263" cy="214"/>
          </p:xfrm>
          <a:graphic>
            <a:graphicData uri="http://schemas.openxmlformats.org/presentationml/2006/ole">
              <p:oleObj spid="_x0000_s6153" name="Clip" r:id="rId11" imgW="1305000" imgH="1085760" progId="MS_ClipArt_Gallery.2">
                <p:embed/>
              </p:oleObj>
            </a:graphicData>
          </a:graphic>
        </p:graphicFrame>
        <p:graphicFrame>
          <p:nvGraphicFramePr>
            <p:cNvPr id="680978" name="Object 18"/>
            <p:cNvGraphicFramePr>
              <a:graphicFrameLocks noChangeAspect="1"/>
            </p:cNvGraphicFramePr>
            <p:nvPr/>
          </p:nvGraphicFramePr>
          <p:xfrm>
            <a:off x="3698" y="2233"/>
            <a:ext cx="263" cy="214"/>
          </p:xfrm>
          <a:graphic>
            <a:graphicData uri="http://schemas.openxmlformats.org/presentationml/2006/ole">
              <p:oleObj spid="_x0000_s6154" name="Clip" r:id="rId12" imgW="1305000" imgH="1085760" progId="MS_ClipArt_Gallery.2">
                <p:embed/>
              </p:oleObj>
            </a:graphicData>
          </a:graphic>
        </p:graphicFrame>
        <p:sp>
          <p:nvSpPr>
            <p:cNvPr id="680983" name="Line 23"/>
            <p:cNvSpPr>
              <a:spLocks noChangeShapeType="1"/>
            </p:cNvSpPr>
            <p:nvPr/>
          </p:nvSpPr>
          <p:spPr bwMode="auto">
            <a:xfrm flipH="1">
              <a:off x="2290" y="1933"/>
              <a:ext cx="218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4" name="Line 24"/>
            <p:cNvSpPr>
              <a:spLocks noChangeShapeType="1"/>
            </p:cNvSpPr>
            <p:nvPr/>
          </p:nvSpPr>
          <p:spPr bwMode="auto">
            <a:xfrm flipH="1">
              <a:off x="2488" y="1945"/>
              <a:ext cx="79" cy="3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5" name="Line 25"/>
            <p:cNvSpPr>
              <a:spLocks noChangeShapeType="1"/>
            </p:cNvSpPr>
            <p:nvPr/>
          </p:nvSpPr>
          <p:spPr bwMode="auto">
            <a:xfrm>
              <a:off x="2680" y="1909"/>
              <a:ext cx="145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6" name="Line 26"/>
            <p:cNvSpPr>
              <a:spLocks noChangeShapeType="1"/>
            </p:cNvSpPr>
            <p:nvPr/>
          </p:nvSpPr>
          <p:spPr bwMode="auto">
            <a:xfrm flipH="1">
              <a:off x="3485" y="1957"/>
              <a:ext cx="27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7" name="Line 27"/>
            <p:cNvSpPr>
              <a:spLocks noChangeShapeType="1"/>
            </p:cNvSpPr>
            <p:nvPr/>
          </p:nvSpPr>
          <p:spPr bwMode="auto">
            <a:xfrm flipH="1">
              <a:off x="3802" y="1939"/>
              <a:ext cx="6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95" name="Line 35"/>
            <p:cNvSpPr>
              <a:spLocks noChangeShapeType="1"/>
            </p:cNvSpPr>
            <p:nvPr/>
          </p:nvSpPr>
          <p:spPr bwMode="auto">
            <a:xfrm flipH="1">
              <a:off x="1499" y="1484"/>
              <a:ext cx="956" cy="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96" name="Line 36"/>
            <p:cNvSpPr>
              <a:spLocks noChangeShapeType="1"/>
            </p:cNvSpPr>
            <p:nvPr/>
          </p:nvSpPr>
          <p:spPr bwMode="auto">
            <a:xfrm>
              <a:off x="2646" y="1463"/>
              <a:ext cx="0" cy="3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97" name="Line 37"/>
            <p:cNvSpPr>
              <a:spLocks noChangeShapeType="1"/>
            </p:cNvSpPr>
            <p:nvPr/>
          </p:nvSpPr>
          <p:spPr bwMode="auto">
            <a:xfrm flipH="1" flipV="1">
              <a:off x="2912" y="1432"/>
              <a:ext cx="777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" name="Group 47"/>
            <p:cNvGrpSpPr>
              <a:grpSpLocks/>
            </p:cNvGrpSpPr>
            <p:nvPr/>
          </p:nvGrpSpPr>
          <p:grpSpPr bwMode="auto">
            <a:xfrm>
              <a:off x="2438" y="1353"/>
              <a:ext cx="454" cy="176"/>
              <a:chOff x="3913" y="3140"/>
              <a:chExt cx="454" cy="176"/>
            </a:xfrm>
          </p:grpSpPr>
          <p:sp>
            <p:nvSpPr>
              <p:cNvPr id="681008" name="Rectangle 48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681009" name="Freeform 49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37" y="62"/>
                  </a:cxn>
                  <a:cxn ang="0">
                    <a:pos x="219" y="0"/>
                  </a:cxn>
                  <a:cxn ang="0">
                    <a:pos x="280" y="0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1010" name="Freeform 50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" y="0"/>
                  </a:cxn>
                  <a:cxn ang="0">
                    <a:pos x="102" y="74"/>
                  </a:cxn>
                  <a:cxn ang="0">
                    <a:pos x="148" y="74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" name="Group 51"/>
            <p:cNvGrpSpPr>
              <a:grpSpLocks/>
            </p:cNvGrpSpPr>
            <p:nvPr/>
          </p:nvGrpSpPr>
          <p:grpSpPr bwMode="auto">
            <a:xfrm>
              <a:off x="3571" y="1845"/>
              <a:ext cx="454" cy="176"/>
              <a:chOff x="3913" y="3140"/>
              <a:chExt cx="454" cy="176"/>
            </a:xfrm>
          </p:grpSpPr>
          <p:sp>
            <p:nvSpPr>
              <p:cNvPr id="681012" name="Rectangle 52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681013" name="Freeform 53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37" y="62"/>
                  </a:cxn>
                  <a:cxn ang="0">
                    <a:pos x="219" y="0"/>
                  </a:cxn>
                  <a:cxn ang="0">
                    <a:pos x="280" y="0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1014" name="Freeform 54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" y="0"/>
                  </a:cxn>
                  <a:cxn ang="0">
                    <a:pos x="102" y="74"/>
                  </a:cxn>
                  <a:cxn ang="0">
                    <a:pos x="148" y="74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" name="Group 55"/>
            <p:cNvGrpSpPr>
              <a:grpSpLocks/>
            </p:cNvGrpSpPr>
            <p:nvPr/>
          </p:nvGrpSpPr>
          <p:grpSpPr bwMode="auto">
            <a:xfrm>
              <a:off x="2407" y="1819"/>
              <a:ext cx="454" cy="176"/>
              <a:chOff x="3913" y="3140"/>
              <a:chExt cx="454" cy="176"/>
            </a:xfrm>
          </p:grpSpPr>
          <p:sp>
            <p:nvSpPr>
              <p:cNvPr id="681016" name="Rectangle 56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681017" name="Freeform 57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/>
                <a:ahLst/>
                <a:cxnLst>
                  <a:cxn ang="0">
                    <a:pos x="0" y="63"/>
                  </a:cxn>
                  <a:cxn ang="0">
                    <a:pos x="37" y="62"/>
                  </a:cxn>
                  <a:cxn ang="0">
                    <a:pos x="219" y="0"/>
                  </a:cxn>
                  <a:cxn ang="0">
                    <a:pos x="280" y="0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1018" name="Freeform 58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" y="0"/>
                  </a:cxn>
                  <a:cxn ang="0">
                    <a:pos x="102" y="74"/>
                  </a:cxn>
                  <a:cxn ang="0">
                    <a:pos x="148" y="74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81023" name="Line 63"/>
            <p:cNvSpPr>
              <a:spLocks noChangeShapeType="1"/>
            </p:cNvSpPr>
            <p:nvPr/>
          </p:nvSpPr>
          <p:spPr bwMode="auto">
            <a:xfrm>
              <a:off x="4039" y="1973"/>
              <a:ext cx="180" cy="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1027" name="Text Box 67"/>
            <p:cNvSpPr txBox="1">
              <a:spLocks noChangeArrowheads="1"/>
            </p:cNvSpPr>
            <p:nvPr/>
          </p:nvSpPr>
          <p:spPr bwMode="auto">
            <a:xfrm>
              <a:off x="2281" y="2030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/>
                <a:t>D</a:t>
              </a:r>
            </a:p>
          </p:txBody>
        </p:sp>
        <p:sp>
          <p:nvSpPr>
            <p:cNvPr id="681028" name="Text Box 68"/>
            <p:cNvSpPr txBox="1">
              <a:spLocks noChangeArrowheads="1"/>
            </p:cNvSpPr>
            <p:nvPr/>
          </p:nvSpPr>
          <p:spPr bwMode="auto">
            <a:xfrm>
              <a:off x="2579" y="2305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/>
                <a:t>E</a:t>
              </a:r>
            </a:p>
          </p:txBody>
        </p:sp>
        <p:sp>
          <p:nvSpPr>
            <p:cNvPr id="681029" name="Text Box 69"/>
            <p:cNvSpPr txBox="1">
              <a:spLocks noChangeArrowheads="1"/>
            </p:cNvSpPr>
            <p:nvPr/>
          </p:nvSpPr>
          <p:spPr bwMode="auto">
            <a:xfrm>
              <a:off x="2877" y="1926"/>
              <a:ext cx="2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/>
                <a:t>F</a:t>
              </a:r>
            </a:p>
          </p:txBody>
        </p:sp>
        <p:sp>
          <p:nvSpPr>
            <p:cNvPr id="681034" name="Text Box 74"/>
            <p:cNvSpPr txBox="1">
              <a:spLocks noChangeArrowheads="1"/>
            </p:cNvSpPr>
            <p:nvPr/>
          </p:nvSpPr>
          <p:spPr bwMode="auto">
            <a:xfrm>
              <a:off x="2147" y="1744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/>
                <a:t>S</a:t>
              </a:r>
              <a:r>
                <a:rPr lang="en-US" i="0" baseline="-25000"/>
                <a:t>2</a:t>
              </a:r>
            </a:p>
          </p:txBody>
        </p:sp>
        <p:sp>
          <p:nvSpPr>
            <p:cNvPr id="681035" name="Text Box 75"/>
            <p:cNvSpPr txBox="1">
              <a:spLocks noChangeArrowheads="1"/>
            </p:cNvSpPr>
            <p:nvPr/>
          </p:nvSpPr>
          <p:spPr bwMode="auto">
            <a:xfrm>
              <a:off x="2920" y="1250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/>
                <a:t>S</a:t>
              </a:r>
              <a:r>
                <a:rPr lang="en-US" i="0" baseline="-25000"/>
                <a:t>4</a:t>
              </a:r>
            </a:p>
          </p:txBody>
        </p:sp>
        <p:sp>
          <p:nvSpPr>
            <p:cNvPr id="681036" name="Text Box 76"/>
            <p:cNvSpPr txBox="1">
              <a:spLocks noChangeArrowheads="1"/>
            </p:cNvSpPr>
            <p:nvPr/>
          </p:nvSpPr>
          <p:spPr bwMode="auto">
            <a:xfrm>
              <a:off x="3786" y="1619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/>
                <a:t>S</a:t>
              </a:r>
              <a:r>
                <a:rPr lang="en-US" i="0" baseline="-25000"/>
                <a:t>3</a:t>
              </a:r>
            </a:p>
          </p:txBody>
        </p:sp>
        <p:sp>
          <p:nvSpPr>
            <p:cNvPr id="681038" name="Text Box 78"/>
            <p:cNvSpPr txBox="1">
              <a:spLocks noChangeArrowheads="1"/>
            </p:cNvSpPr>
            <p:nvPr/>
          </p:nvSpPr>
          <p:spPr bwMode="auto">
            <a:xfrm>
              <a:off x="3931" y="2231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/>
                <a:t>H</a:t>
              </a:r>
            </a:p>
          </p:txBody>
        </p:sp>
        <p:sp>
          <p:nvSpPr>
            <p:cNvPr id="681039" name="Text Box 79"/>
            <p:cNvSpPr txBox="1">
              <a:spLocks noChangeArrowheads="1"/>
            </p:cNvSpPr>
            <p:nvPr/>
          </p:nvSpPr>
          <p:spPr bwMode="auto">
            <a:xfrm>
              <a:off x="4401" y="2003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/>
                <a:t>I</a:t>
              </a:r>
            </a:p>
          </p:txBody>
        </p:sp>
        <p:sp>
          <p:nvSpPr>
            <p:cNvPr id="681040" name="Text Box 80"/>
            <p:cNvSpPr txBox="1">
              <a:spLocks noChangeArrowheads="1"/>
            </p:cNvSpPr>
            <p:nvPr/>
          </p:nvSpPr>
          <p:spPr bwMode="auto">
            <a:xfrm>
              <a:off x="3215" y="2265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0"/>
                <a:t>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0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834</Words>
  <Application>Microsoft Office PowerPoint</Application>
  <PresentationFormat>On-screen Show (4:3)</PresentationFormat>
  <Paragraphs>249</Paragraphs>
  <Slides>14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Microsoft Clip Gallery</vt:lpstr>
      <vt:lpstr>Link Layer</vt:lpstr>
      <vt:lpstr>Hubs</vt:lpstr>
      <vt:lpstr>Switch</vt:lpstr>
      <vt:lpstr>Switch:  allows multiple simultaneous transmissions</vt:lpstr>
      <vt:lpstr>Switch Table</vt:lpstr>
      <vt:lpstr>Switch: self-learning</vt:lpstr>
      <vt:lpstr>Switch: frame filtering/forwarding</vt:lpstr>
      <vt:lpstr>Self-learning, forwarding: example</vt:lpstr>
      <vt:lpstr>Interconnecting switches</vt:lpstr>
      <vt:lpstr>Self-learning multi-switch example</vt:lpstr>
      <vt:lpstr>Institutional network</vt:lpstr>
      <vt:lpstr>Switches vs. Routers</vt:lpstr>
      <vt:lpstr>Hierarchical Switch Problems</vt:lpstr>
      <vt:lpstr>Virtual Local Area Networks (VLANs)</vt:lpstr>
    </vt:vector>
  </TitlesOfParts>
  <Company>Southern Adventist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Layer</dc:title>
  <dc:creator>scot</dc:creator>
  <cp:lastModifiedBy>scot</cp:lastModifiedBy>
  <cp:revision>21</cp:revision>
  <dcterms:created xsi:type="dcterms:W3CDTF">2009-11-20T13:05:22Z</dcterms:created>
  <dcterms:modified xsi:type="dcterms:W3CDTF">2009-11-20T16:12:27Z</dcterms:modified>
</cp:coreProperties>
</file>