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F1D25-3218-4BF3-915E-0E41AD56B51A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384-D906-4116-9291-69FB519E2B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B3E95-A772-4B18-90CB-A651DEA06187}" type="slidenum">
              <a:rPr lang="en-US"/>
              <a:pPr/>
              <a:t>1</a:t>
            </a:fld>
            <a:endParaRPr lang="en-US"/>
          </a:p>
        </p:txBody>
      </p:sp>
      <p:sp>
        <p:nvSpPr>
          <p:cNvPr id="570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3D30E-C657-456D-BE69-EDC5ACF32487}" type="slidenum">
              <a:rPr lang="en-US"/>
              <a:pPr/>
              <a:t>10</a:t>
            </a:fld>
            <a:endParaRPr lang="en-US"/>
          </a:p>
        </p:txBody>
      </p:sp>
      <p:sp>
        <p:nvSpPr>
          <p:cNvPr id="579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25D5E-F564-4AFB-B3C8-108A1EC215DD}" type="slidenum">
              <a:rPr lang="en-US"/>
              <a:pPr/>
              <a:t>11</a:t>
            </a:fld>
            <a:endParaRPr lang="en-US"/>
          </a:p>
        </p:txBody>
      </p:sp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E6456-2251-4B94-A818-388EE75A5B05}" type="slidenum">
              <a:rPr lang="en-US"/>
              <a:pPr/>
              <a:t>12</a:t>
            </a:fld>
            <a:endParaRPr lang="en-US"/>
          </a:p>
        </p:txBody>
      </p:sp>
      <p:sp>
        <p:nvSpPr>
          <p:cNvPr id="581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43486-9555-4856-9268-7C799ABA25F1}" type="slidenum">
              <a:rPr lang="en-US"/>
              <a:pPr/>
              <a:t>13</a:t>
            </a:fld>
            <a:endParaRPr lang="en-US"/>
          </a:p>
        </p:txBody>
      </p:sp>
      <p:sp>
        <p:nvSpPr>
          <p:cNvPr id="582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05FB0-CB70-44B0-9039-2C03AE0C00E7}" type="slidenum">
              <a:rPr lang="en-US"/>
              <a:pPr/>
              <a:t>14</a:t>
            </a:fld>
            <a:endParaRPr lang="en-US"/>
          </a:p>
        </p:txBody>
      </p:sp>
      <p:sp>
        <p:nvSpPr>
          <p:cNvPr id="583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74EFD-8E3B-46BB-8BE0-BB62F147B514}" type="slidenum">
              <a:rPr lang="en-US"/>
              <a:pPr/>
              <a:t>15</a:t>
            </a:fld>
            <a:endParaRPr lang="en-US"/>
          </a:p>
        </p:txBody>
      </p:sp>
      <p:sp>
        <p:nvSpPr>
          <p:cNvPr id="584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3FE61-EEE9-415B-A25D-96592E7F49B0}" type="slidenum">
              <a:rPr lang="en-US"/>
              <a:pPr/>
              <a:t>16</a:t>
            </a:fld>
            <a:endParaRPr lang="en-US"/>
          </a:p>
        </p:txBody>
      </p:sp>
      <p:sp>
        <p:nvSpPr>
          <p:cNvPr id="585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DC351-B3D2-420F-913C-43FF8DD5AB78}" type="slidenum">
              <a:rPr lang="en-US"/>
              <a:pPr/>
              <a:t>17</a:t>
            </a:fld>
            <a:endParaRPr lang="en-US"/>
          </a:p>
        </p:txBody>
      </p:sp>
      <p:sp>
        <p:nvSpPr>
          <p:cNvPr id="586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94D08-EE90-4551-9631-63928D34709B}" type="slidenum">
              <a:rPr lang="en-US"/>
              <a:pPr/>
              <a:t>18</a:t>
            </a:fld>
            <a:endParaRPr lang="en-US"/>
          </a:p>
        </p:txBody>
      </p:sp>
      <p:sp>
        <p:nvSpPr>
          <p:cNvPr id="587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BB8A-4F7E-4E24-B5A4-CDCCC8E84CCA}" type="slidenum">
              <a:rPr lang="en-US"/>
              <a:pPr/>
              <a:t>19</a:t>
            </a:fld>
            <a:endParaRPr lang="en-US"/>
          </a:p>
        </p:txBody>
      </p:sp>
      <p:sp>
        <p:nvSpPr>
          <p:cNvPr id="588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4F6DA-EA35-40DC-A458-20774B9879BD}" type="slidenum">
              <a:rPr lang="en-US"/>
              <a:pPr/>
              <a:t>2</a:t>
            </a:fld>
            <a:endParaRPr lang="en-US"/>
          </a:p>
        </p:txBody>
      </p:sp>
      <p:sp>
        <p:nvSpPr>
          <p:cNvPr id="571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CCBC6-D4D9-475E-A3C1-43BE4A77B32C}" type="slidenum">
              <a:rPr lang="en-US"/>
              <a:pPr/>
              <a:t>20</a:t>
            </a:fld>
            <a:endParaRPr lang="en-US"/>
          </a:p>
        </p:txBody>
      </p:sp>
      <p:sp>
        <p:nvSpPr>
          <p:cNvPr id="67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23A95-1AE1-4E1A-BEAC-838F709C29DD}" type="slidenum">
              <a:rPr lang="en-US"/>
              <a:pPr/>
              <a:t>21</a:t>
            </a:fld>
            <a:endParaRPr lang="en-US"/>
          </a:p>
        </p:txBody>
      </p:sp>
      <p:sp>
        <p:nvSpPr>
          <p:cNvPr id="589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D05A6-BDE3-4A35-8DB7-A0B496571DC2}" type="slidenum">
              <a:rPr lang="en-US"/>
              <a:pPr/>
              <a:t>22</a:t>
            </a:fld>
            <a:endParaRPr lang="en-US"/>
          </a:p>
        </p:txBody>
      </p:sp>
      <p:sp>
        <p:nvSpPr>
          <p:cNvPr id="591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55A66-FD33-472C-A142-1C35CAE5F27A}" type="slidenum">
              <a:rPr lang="en-US"/>
              <a:pPr/>
              <a:t>23</a:t>
            </a:fld>
            <a:endParaRPr lang="en-US"/>
          </a:p>
        </p:txBody>
      </p:sp>
      <p:sp>
        <p:nvSpPr>
          <p:cNvPr id="592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8E339-6E2C-46A6-802E-3BBDD5EE15CA}" type="slidenum">
              <a:rPr lang="en-US"/>
              <a:pPr/>
              <a:t>24</a:t>
            </a:fld>
            <a:endParaRPr lang="en-US"/>
          </a:p>
        </p:txBody>
      </p:sp>
      <p:sp>
        <p:nvSpPr>
          <p:cNvPr id="593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0838D-231F-48FB-9B92-7FB8F6DA380F}" type="slidenum">
              <a:rPr lang="en-US"/>
              <a:pPr/>
              <a:t>25</a:t>
            </a:fld>
            <a:endParaRPr lang="en-US"/>
          </a:p>
        </p:txBody>
      </p:sp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012BD-D66C-4075-BC48-936800C8AB93}" type="slidenum">
              <a:rPr lang="en-US"/>
              <a:pPr/>
              <a:t>26</a:t>
            </a:fld>
            <a:endParaRPr lang="en-US"/>
          </a:p>
        </p:txBody>
      </p:sp>
      <p:sp>
        <p:nvSpPr>
          <p:cNvPr id="595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6BAE6-DB27-47C5-86DC-6C443BB69810}" type="slidenum">
              <a:rPr lang="en-US"/>
              <a:pPr/>
              <a:t>27</a:t>
            </a:fld>
            <a:endParaRPr lang="en-US"/>
          </a:p>
        </p:txBody>
      </p:sp>
      <p:sp>
        <p:nvSpPr>
          <p:cNvPr id="596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C531A-B1C1-4634-8DD5-67564D9B2260}" type="slidenum">
              <a:rPr lang="en-US"/>
              <a:pPr/>
              <a:t>28</a:t>
            </a:fld>
            <a:endParaRPr lang="en-US"/>
          </a:p>
        </p:txBody>
      </p:sp>
      <p:sp>
        <p:nvSpPr>
          <p:cNvPr id="598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0DC2E-C2D5-474B-869B-868585AD40A4}" type="slidenum">
              <a:rPr lang="en-US"/>
              <a:pPr/>
              <a:t>29</a:t>
            </a:fld>
            <a:endParaRPr lang="en-US"/>
          </a:p>
        </p:txBody>
      </p:sp>
      <p:sp>
        <p:nvSpPr>
          <p:cNvPr id="599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FF3D1-BE8B-4262-9207-5EE203B3CFCB}" type="slidenum">
              <a:rPr lang="en-US"/>
              <a:pPr/>
              <a:t>3</a:t>
            </a:fld>
            <a:endParaRPr lang="en-US"/>
          </a:p>
        </p:txBody>
      </p:sp>
      <p:sp>
        <p:nvSpPr>
          <p:cNvPr id="572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0C915-5EDF-44BB-A68F-249728BB8FA1}" type="slidenum">
              <a:rPr lang="en-US"/>
              <a:pPr/>
              <a:t>4</a:t>
            </a:fld>
            <a:endParaRPr lang="en-US"/>
          </a:p>
        </p:txBody>
      </p:sp>
      <p:sp>
        <p:nvSpPr>
          <p:cNvPr id="573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FD461-18D7-4148-911B-6C8C697FC07F}" type="slidenum">
              <a:rPr lang="en-US"/>
              <a:pPr/>
              <a:t>5</a:t>
            </a:fld>
            <a:endParaRPr lang="en-US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49472-9D17-4043-95ED-B3FC7EEC4665}" type="slidenum">
              <a:rPr lang="en-US"/>
              <a:pPr/>
              <a:t>6</a:t>
            </a:fld>
            <a:endParaRPr lang="en-US"/>
          </a:p>
        </p:txBody>
      </p:sp>
      <p:sp>
        <p:nvSpPr>
          <p:cNvPr id="575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5F586-FA09-4A03-92B1-6DE1A31181E2}" type="slidenum">
              <a:rPr lang="en-US"/>
              <a:pPr/>
              <a:t>7</a:t>
            </a:fld>
            <a:endParaRPr lang="en-US"/>
          </a:p>
        </p:txBody>
      </p:sp>
      <p:sp>
        <p:nvSpPr>
          <p:cNvPr id="576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7FA97-694A-4A49-819F-5F28FB705A46}" type="slidenum">
              <a:rPr lang="en-US"/>
              <a:pPr/>
              <a:t>8</a:t>
            </a:fld>
            <a:endParaRPr lang="en-US"/>
          </a:p>
        </p:txBody>
      </p:sp>
      <p:sp>
        <p:nvSpPr>
          <p:cNvPr id="577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62EC1-0E86-457D-8227-3B6AA4BD1F3E}" type="slidenum">
              <a:rPr lang="en-US"/>
              <a:pPr/>
              <a:t>9</a:t>
            </a:fld>
            <a:endParaRPr lang="en-US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C8B1-00BB-4267-9388-6F61F187BD0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7577-59EB-4626-959F-10FD942C6D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4.png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5.gi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0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EB4A25C-469E-4A46-9355-2438B86FDF6F}" type="slidenum">
              <a:rPr lang="en-US"/>
              <a:pPr/>
              <a:t>1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5.1 Introduction and services</a:t>
            </a:r>
          </a:p>
          <a:p>
            <a:r>
              <a:rPr lang="en-US" sz="2400"/>
              <a:t>5.2 Error detection and correction </a:t>
            </a:r>
          </a:p>
          <a:p>
            <a:r>
              <a:rPr lang="en-US" sz="2400">
                <a:solidFill>
                  <a:srgbClr val="FF0000"/>
                </a:solidFill>
              </a:rPr>
              <a:t>5.3Multiple access protocols</a:t>
            </a:r>
          </a:p>
          <a:p>
            <a:r>
              <a:rPr lang="en-US" sz="2400"/>
              <a:t>5.4 Link-layer Addressing</a:t>
            </a:r>
          </a:p>
          <a:p>
            <a:r>
              <a:rPr lang="en-US" sz="2400"/>
              <a:t>5.5 Ethernet</a:t>
            </a:r>
          </a:p>
        </p:txBody>
      </p:sp>
      <p:sp>
        <p:nvSpPr>
          <p:cNvPr id="513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/>
              <a:t>5.6 Link-layer switches</a:t>
            </a:r>
          </a:p>
          <a:p>
            <a:r>
              <a:rPr lang="en-US" sz="2400"/>
              <a:t>5.7 PPP</a:t>
            </a:r>
          </a:p>
          <a:p>
            <a:r>
              <a:rPr lang="en-US" sz="2400"/>
              <a:t>5.8 Link Virtualization: ATM, MPLS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599DC18-1D5B-46E0-800E-B318FF20FD00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772400" cy="1143000"/>
          </a:xfrm>
        </p:spPr>
        <p:txBody>
          <a:bodyPr/>
          <a:lstStyle/>
          <a:p>
            <a:r>
              <a:rPr lang="en-US"/>
              <a:t>Slotted ALOHA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255963"/>
            <a:ext cx="3810000" cy="32035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Pros</a:t>
            </a:r>
            <a:endParaRPr lang="en-US" sz="2400"/>
          </a:p>
          <a:p>
            <a:r>
              <a:rPr lang="en-US" sz="2400"/>
              <a:t>single active node can continuously transmit at full rate of channel</a:t>
            </a:r>
          </a:p>
          <a:p>
            <a:r>
              <a:rPr lang="en-US" sz="2400"/>
              <a:t>highly decentralized: only slots in nodes need to be in sync</a:t>
            </a:r>
          </a:p>
          <a:p>
            <a:r>
              <a:rPr lang="en-US" sz="2400"/>
              <a:t>simple</a:t>
            </a:r>
          </a:p>
          <a:p>
            <a:endParaRPr lang="en-US" sz="2400"/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255963"/>
            <a:ext cx="3810000" cy="32004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Cons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collisions, wasting slots</a:t>
            </a:r>
          </a:p>
          <a:p>
            <a:pPr>
              <a:lnSpc>
                <a:spcPct val="90000"/>
              </a:lnSpc>
            </a:pPr>
            <a:r>
              <a:rPr lang="en-US" sz="2400"/>
              <a:t>idle slots</a:t>
            </a:r>
          </a:p>
          <a:p>
            <a:pPr>
              <a:lnSpc>
                <a:spcPct val="90000"/>
              </a:lnSpc>
            </a:pPr>
            <a:r>
              <a:rPr lang="en-US" sz="2400"/>
              <a:t>nodes may be able to detect collision in less than time to transmit packet</a:t>
            </a:r>
          </a:p>
          <a:p>
            <a:pPr>
              <a:lnSpc>
                <a:spcPct val="90000"/>
              </a:lnSpc>
            </a:pPr>
            <a:r>
              <a:rPr lang="en-US" sz="2400"/>
              <a:t>clock synchronization</a:t>
            </a:r>
          </a:p>
        </p:txBody>
      </p:sp>
      <p:pic>
        <p:nvPicPr>
          <p:cNvPr id="312328" name="Picture 8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8089900" cy="1954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61FE814-0558-459F-8078-8881D2976E0B}" type="slidenum">
              <a:rPr lang="en-US"/>
              <a:pPr/>
              <a:t>11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/>
              <a:t>Slotted Aloha efficiency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1950" y="2986088"/>
            <a:ext cx="3810000" cy="3128962"/>
          </a:xfrm>
        </p:spPr>
        <p:txBody>
          <a:bodyPr/>
          <a:lstStyle/>
          <a:p>
            <a:r>
              <a:rPr lang="en-US" sz="2400" i="1"/>
              <a:t>suppose:</a:t>
            </a:r>
            <a:r>
              <a:rPr lang="en-US" sz="2400"/>
              <a:t> N nodes with many frames to send, each transmits in slot with probability </a:t>
            </a:r>
            <a:r>
              <a:rPr lang="en-US" sz="2400" i="1"/>
              <a:t>p</a:t>
            </a:r>
          </a:p>
          <a:p>
            <a:r>
              <a:rPr lang="en-US" sz="2400"/>
              <a:t>prob that given node has success in a slot</a:t>
            </a:r>
            <a:r>
              <a:rPr lang="en-US" sz="2000"/>
              <a:t>  = p(1-p)</a:t>
            </a:r>
            <a:r>
              <a:rPr lang="en-US" sz="2000" b="1" baseline="30000"/>
              <a:t>N-1</a:t>
            </a:r>
          </a:p>
          <a:p>
            <a:r>
              <a:rPr lang="en-US" sz="2400"/>
              <a:t>prob that </a:t>
            </a:r>
            <a:r>
              <a:rPr lang="en-US" sz="2400" i="1"/>
              <a:t>any</a:t>
            </a:r>
            <a:r>
              <a:rPr lang="en-US" sz="2400"/>
              <a:t> node has a success</a:t>
            </a:r>
            <a:r>
              <a:rPr lang="en-US" sz="2000"/>
              <a:t> = Np(1-p)</a:t>
            </a:r>
            <a:r>
              <a:rPr lang="en-US" sz="2000" b="1" baseline="30000"/>
              <a:t>N-1</a:t>
            </a:r>
          </a:p>
          <a:p>
            <a:endParaRPr lang="en-US" sz="2000" b="1" baseline="30000"/>
          </a:p>
          <a:p>
            <a:endParaRPr lang="en-US" sz="2000"/>
          </a:p>
          <a:p>
            <a:pPr>
              <a:buFont typeface="ZapfDingbats" pitchFamily="82" charset="2"/>
              <a:buNone/>
            </a:pPr>
            <a:r>
              <a:rPr lang="en-US" sz="2000"/>
              <a:t>          </a:t>
            </a:r>
            <a:endParaRPr lang="en-US" sz="2000" b="1" i="1"/>
          </a:p>
          <a:p>
            <a:pPr>
              <a:buFont typeface="ZapfDingbats" pitchFamily="82" charset="2"/>
              <a:buNone/>
            </a:pPr>
            <a:endParaRPr lang="en-US" sz="2000" i="1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1108075"/>
            <a:ext cx="3810000" cy="3238500"/>
          </a:xfrm>
        </p:spPr>
        <p:txBody>
          <a:bodyPr/>
          <a:lstStyle/>
          <a:p>
            <a:r>
              <a:rPr lang="en-US" sz="2400"/>
              <a:t>max efficiency: find p* that maximizes </a:t>
            </a:r>
            <a:br>
              <a:rPr lang="en-US" sz="2400"/>
            </a:br>
            <a:r>
              <a:rPr lang="en-US" sz="2400"/>
              <a:t>Np(1-p)</a:t>
            </a:r>
            <a:r>
              <a:rPr lang="en-US" sz="2400" b="1" baseline="30000"/>
              <a:t>N-1</a:t>
            </a:r>
            <a:endParaRPr lang="en-US" sz="2000" b="1" baseline="30000"/>
          </a:p>
          <a:p>
            <a:r>
              <a:rPr lang="en-US" sz="2400"/>
              <a:t>for many nodes, take limit of Np*(1-p*)</a:t>
            </a:r>
            <a:r>
              <a:rPr lang="en-US" sz="2400" b="1" baseline="30000"/>
              <a:t>N-1 </a:t>
            </a:r>
            <a:r>
              <a:rPr lang="en-US" sz="2400"/>
              <a:t>as N goes to infinity, gives:</a:t>
            </a:r>
          </a:p>
          <a:p>
            <a:pPr>
              <a:buFont typeface="ZapfDingbats" pitchFamily="82" charset="2"/>
              <a:buNone/>
            </a:pPr>
            <a:r>
              <a:rPr lang="en-US" sz="2000"/>
              <a:t>Max efficiency = 1/e = .37</a:t>
            </a:r>
            <a:endParaRPr lang="en-US" sz="2000" b="1" baseline="30000"/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361950" y="1143000"/>
            <a:ext cx="4171950" cy="15779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</a:rPr>
              <a:t>Efficiency</a:t>
            </a:r>
            <a:r>
              <a:rPr lang="en-US" sz="2400" i="0"/>
              <a:t> : long-run </a:t>
            </a:r>
            <a:br>
              <a:rPr lang="en-US" sz="2400" i="0"/>
            </a:br>
            <a:r>
              <a:rPr lang="en-US" sz="2400" i="0"/>
              <a:t>fraction of successful slots </a:t>
            </a:r>
            <a:br>
              <a:rPr lang="en-US" sz="2400" i="0"/>
            </a:br>
            <a:r>
              <a:rPr lang="en-US" sz="2400" i="0"/>
              <a:t>(many nodes, all with many frames to send)</a:t>
            </a:r>
            <a:endParaRPr lang="en-US" i="0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5106988" y="4529138"/>
            <a:ext cx="3143250" cy="15779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At best:</a:t>
            </a:r>
            <a:r>
              <a:rPr lang="en-US" sz="2400" i="0"/>
              <a:t> channel</a:t>
            </a:r>
          </a:p>
          <a:p>
            <a:r>
              <a:rPr lang="en-US" sz="2400" i="0"/>
              <a:t>used for useful </a:t>
            </a:r>
          </a:p>
          <a:p>
            <a:r>
              <a:rPr lang="en-US" sz="2400" i="0"/>
              <a:t>transmissions 37%</a:t>
            </a:r>
          </a:p>
          <a:p>
            <a:r>
              <a:rPr lang="en-US" sz="2400" i="0"/>
              <a:t>of time!</a:t>
            </a:r>
            <a:endParaRPr lang="en-US" i="0"/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8367713" y="4533900"/>
            <a:ext cx="4746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i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4CA6BEB-F6E6-4C12-894C-7FFE410F34B5}" type="slidenum">
              <a:rPr lang="en-US"/>
              <a:pPr/>
              <a:t>12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Pure (unslotted) ALOHA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343900" cy="4648200"/>
          </a:xfrm>
        </p:spPr>
        <p:txBody>
          <a:bodyPr/>
          <a:lstStyle/>
          <a:p>
            <a:r>
              <a:rPr lang="en-US" sz="2400"/>
              <a:t>unslotted Aloha: simpler, no synchronization</a:t>
            </a:r>
          </a:p>
          <a:p>
            <a:r>
              <a:rPr lang="en-US" sz="2400"/>
              <a:t>when frame first arrives</a:t>
            </a:r>
          </a:p>
          <a:p>
            <a:pPr lvl="1"/>
            <a:r>
              <a:rPr lang="en-US" sz="2000"/>
              <a:t> transmit immediately </a:t>
            </a:r>
          </a:p>
          <a:p>
            <a:r>
              <a:rPr lang="en-US" sz="2400"/>
              <a:t>collision probability increases:</a:t>
            </a:r>
          </a:p>
          <a:p>
            <a:pPr lvl="1"/>
            <a:r>
              <a:rPr lang="en-US" sz="2000"/>
              <a:t>frame sent at t</a:t>
            </a:r>
            <a:r>
              <a:rPr lang="en-US" sz="2000" baseline="-25000"/>
              <a:t>0</a:t>
            </a:r>
            <a:r>
              <a:rPr lang="en-US" sz="2000"/>
              <a:t> collides with other frames sent in [t</a:t>
            </a:r>
            <a:r>
              <a:rPr lang="en-US" sz="2000" baseline="-25000"/>
              <a:t>0</a:t>
            </a:r>
            <a:r>
              <a:rPr lang="en-US" sz="2000"/>
              <a:t>-1,t</a:t>
            </a:r>
            <a:r>
              <a:rPr lang="en-US" sz="2000" baseline="-25000"/>
              <a:t>0</a:t>
            </a:r>
            <a:r>
              <a:rPr lang="en-US" sz="2000"/>
              <a:t>+1]</a:t>
            </a:r>
          </a:p>
        </p:txBody>
      </p:sp>
      <p:pic>
        <p:nvPicPr>
          <p:cNvPr id="532484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38575"/>
            <a:ext cx="628015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5DCEA3E-E7CD-4D56-A769-DB0501B8E605}" type="slidenum">
              <a:rPr lang="en-US"/>
              <a:pPr/>
              <a:t>13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Pure Aloha efficiency</a:t>
            </a:r>
            <a:endParaRPr lang="en-US"/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28738"/>
            <a:ext cx="82645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/>
              <a:t>P(success by given node) = P(node transmits) </a:t>
            </a:r>
            <a:r>
              <a:rPr lang="en-US" baseline="16000"/>
              <a:t>.</a:t>
            </a:r>
            <a:endParaRPr lang="en-US" sz="2000"/>
          </a:p>
          <a:p>
            <a:pPr>
              <a:buFont typeface="ZapfDingbats" pitchFamily="82" charset="2"/>
              <a:buNone/>
            </a:pPr>
            <a:r>
              <a:rPr lang="en-US" sz="2000"/>
              <a:t>                                         P(no other node transmits in [p</a:t>
            </a:r>
            <a:r>
              <a:rPr lang="en-US" sz="2000" baseline="-25000"/>
              <a:t>0</a:t>
            </a:r>
            <a:r>
              <a:rPr lang="en-US" sz="2000"/>
              <a:t>-1,p</a:t>
            </a:r>
            <a:r>
              <a:rPr lang="en-US" sz="2000" baseline="-25000"/>
              <a:t>0</a:t>
            </a:r>
            <a:r>
              <a:rPr lang="en-US" sz="2000"/>
              <a:t>] </a:t>
            </a:r>
            <a:r>
              <a:rPr lang="en-US" baseline="16000"/>
              <a:t>.</a:t>
            </a:r>
            <a:endParaRPr lang="en-US" sz="2000"/>
          </a:p>
          <a:p>
            <a:pPr>
              <a:buFont typeface="ZapfDingbats" pitchFamily="82" charset="2"/>
              <a:buNone/>
            </a:pPr>
            <a:r>
              <a:rPr lang="en-US" sz="2000"/>
              <a:t>                                         P(no other node transmits in [p</a:t>
            </a:r>
            <a:r>
              <a:rPr lang="en-US" sz="2000" baseline="-25000"/>
              <a:t>0</a:t>
            </a:r>
            <a:r>
              <a:rPr lang="en-US" sz="2000"/>
              <a:t>-1,p</a:t>
            </a:r>
            <a:r>
              <a:rPr lang="en-US" sz="2000" baseline="-25000"/>
              <a:t>0</a:t>
            </a:r>
            <a:r>
              <a:rPr lang="en-US" sz="2000"/>
              <a:t>] </a:t>
            </a:r>
          </a:p>
          <a:p>
            <a:pPr>
              <a:buFont typeface="ZapfDingbats" pitchFamily="82" charset="2"/>
              <a:buNone/>
            </a:pPr>
            <a:r>
              <a:rPr lang="en-US" sz="2000"/>
              <a:t>                                      = p </a:t>
            </a:r>
            <a:r>
              <a:rPr lang="en-US" baseline="16000"/>
              <a:t>. </a:t>
            </a:r>
            <a:r>
              <a:rPr lang="en-US" sz="2000"/>
              <a:t>(1-p)</a:t>
            </a:r>
            <a:r>
              <a:rPr lang="en-US" sz="2000" b="1" baseline="30000"/>
              <a:t>N-1</a:t>
            </a:r>
            <a:r>
              <a:rPr lang="en-US" baseline="16000"/>
              <a:t> . </a:t>
            </a:r>
            <a:r>
              <a:rPr lang="en-US" sz="2000"/>
              <a:t>(1-p)</a:t>
            </a:r>
            <a:r>
              <a:rPr lang="en-US" sz="2000" b="1" baseline="30000"/>
              <a:t>N-1</a:t>
            </a:r>
          </a:p>
          <a:p>
            <a:pPr>
              <a:buFont typeface="ZapfDingbats" pitchFamily="82" charset="2"/>
              <a:buNone/>
            </a:pPr>
            <a:r>
              <a:rPr lang="en-US" sz="2000" b="1" baseline="30000"/>
              <a:t>                                        </a:t>
            </a:r>
            <a:r>
              <a:rPr lang="en-US" sz="2000" b="1"/>
              <a:t>= </a:t>
            </a:r>
            <a:r>
              <a:rPr lang="en-US" sz="2000"/>
              <a:t>p </a:t>
            </a:r>
            <a:r>
              <a:rPr lang="en-US" baseline="16000"/>
              <a:t>. </a:t>
            </a:r>
            <a:r>
              <a:rPr lang="en-US" sz="2000"/>
              <a:t>(1-p)</a:t>
            </a:r>
            <a:r>
              <a:rPr lang="en-US" sz="2000" b="1" baseline="30000"/>
              <a:t>2(N-1)</a:t>
            </a:r>
            <a:r>
              <a:rPr lang="en-US" baseline="16000"/>
              <a:t> </a:t>
            </a:r>
            <a:endParaRPr lang="en-US" sz="2000"/>
          </a:p>
          <a:p>
            <a:pPr>
              <a:buFont typeface="ZapfDingbats" pitchFamily="82" charset="2"/>
              <a:buNone/>
            </a:pPr>
            <a:endParaRPr lang="en-US" baseline="16000"/>
          </a:p>
          <a:p>
            <a:pPr>
              <a:buFont typeface="ZapfDingbats" pitchFamily="82" charset="2"/>
              <a:buNone/>
            </a:pPr>
            <a:r>
              <a:rPr lang="en-US" baseline="16000"/>
              <a:t>                              … choosing optimum p and then letting n -&gt; infty ...</a:t>
            </a:r>
          </a:p>
          <a:p>
            <a:pPr>
              <a:buFont typeface="ZapfDingbats" pitchFamily="82" charset="2"/>
              <a:buNone/>
            </a:pPr>
            <a:r>
              <a:rPr lang="en-US" baseline="16000"/>
              <a:t>                                        </a:t>
            </a:r>
            <a:br>
              <a:rPr lang="en-US" baseline="16000"/>
            </a:br>
            <a:r>
              <a:rPr lang="en-US" baseline="16000"/>
              <a:t>                                    = 1/(2e) = .18 </a:t>
            </a:r>
            <a:r>
              <a:rPr lang="en-US" sz="2000"/>
              <a:t>	</a:t>
            </a:r>
            <a:endParaRPr lang="en-US" sz="2400" b="1" i="1"/>
          </a:p>
          <a:p>
            <a:endParaRPr lang="en-US"/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2222500" y="5227638"/>
            <a:ext cx="454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0000"/>
                </a:solidFill>
              </a:rPr>
              <a:t>even </a:t>
            </a:r>
            <a:r>
              <a:rPr lang="en-US" sz="2400">
                <a:solidFill>
                  <a:srgbClr val="FF0000"/>
                </a:solidFill>
              </a:rPr>
              <a:t>worse</a:t>
            </a:r>
            <a:r>
              <a:rPr lang="en-US" sz="2400" i="0">
                <a:solidFill>
                  <a:srgbClr val="FF0000"/>
                </a:solidFill>
              </a:rPr>
              <a:t> than slotted Aloha!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67680B81-F0A9-4816-8CD9-407C0DD9DE14}" type="slidenum">
              <a:rPr lang="en-US"/>
              <a:pPr/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28600"/>
            <a:ext cx="8464550" cy="1143000"/>
          </a:xfrm>
        </p:spPr>
        <p:txBody>
          <a:bodyPr/>
          <a:lstStyle/>
          <a:p>
            <a:r>
              <a:rPr lang="en-US" sz="3600"/>
              <a:t>CSMA (Carrier Sense Multiple Access)</a:t>
            </a: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89113"/>
            <a:ext cx="8296275" cy="3246437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u="sng">
                <a:solidFill>
                  <a:srgbClr val="FF0000"/>
                </a:solidFill>
              </a:rPr>
              <a:t>CSMA</a:t>
            </a:r>
            <a:r>
              <a:rPr lang="en-US" sz="2400" u="sng">
                <a:solidFill>
                  <a:srgbClr val="FF0000"/>
                </a:solidFill>
              </a:rPr>
              <a:t>:</a:t>
            </a:r>
            <a:r>
              <a:rPr lang="en-US" sz="2400"/>
              <a:t> listen before transmit: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If channel sensed idle: transmit entire frame</a:t>
            </a:r>
          </a:p>
          <a:p>
            <a:r>
              <a:rPr lang="en-US" sz="2400"/>
              <a:t>If channel sensed busy, defer transmission 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r>
              <a:rPr lang="en-US" sz="2400"/>
              <a:t>human analogy: don’t interrupt others!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7FA35F2-3AFC-4EB4-9F28-67EFA6C4CAC7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 collisions</a:t>
            </a:r>
          </a:p>
        </p:txBody>
      </p:sp>
      <p:pic>
        <p:nvPicPr>
          <p:cNvPr id="180227" name="Picture 3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3413" y="1322388"/>
            <a:ext cx="4287837" cy="5049837"/>
          </a:xfrm>
          <a:prstGeom prst="rect">
            <a:avLst/>
          </a:prstGeom>
          <a:noFill/>
        </p:spPr>
      </p:pic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07975" y="1536700"/>
            <a:ext cx="3794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>
                <a:solidFill>
                  <a:schemeClr val="accent2"/>
                </a:solidFill>
              </a:rPr>
              <a:t>collisions </a:t>
            </a:r>
            <a:r>
              <a:rPr lang="en-US" sz="2400">
                <a:solidFill>
                  <a:schemeClr val="accent2"/>
                </a:solidFill>
              </a:rPr>
              <a:t>can</a:t>
            </a:r>
            <a:r>
              <a:rPr lang="en-US" sz="2400" i="0">
                <a:solidFill>
                  <a:schemeClr val="accent2"/>
                </a:solidFill>
              </a:rPr>
              <a:t> still occur:</a:t>
            </a:r>
            <a:endParaRPr lang="en-US" sz="2400" i="0"/>
          </a:p>
          <a:p>
            <a:r>
              <a:rPr lang="en-US" sz="2000" i="0"/>
              <a:t>propagation delay means </a:t>
            </a:r>
          </a:p>
          <a:p>
            <a:r>
              <a:rPr lang="en-US" sz="2000" i="0"/>
              <a:t>two nodes may not hear</a:t>
            </a:r>
          </a:p>
          <a:p>
            <a:r>
              <a:rPr lang="en-US" sz="2000" i="0"/>
              <a:t>each other’s transmission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307975" y="3059113"/>
            <a:ext cx="3498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>
                <a:solidFill>
                  <a:schemeClr val="accent2"/>
                </a:solidFill>
              </a:rPr>
              <a:t>collision:</a:t>
            </a:r>
            <a:endParaRPr lang="en-US" sz="2400" i="0"/>
          </a:p>
          <a:p>
            <a:r>
              <a:rPr lang="en-US" sz="2000" i="0"/>
              <a:t>entire packet transmission </a:t>
            </a:r>
          </a:p>
          <a:p>
            <a:r>
              <a:rPr lang="en-US" sz="2000" i="0"/>
              <a:t>time wasted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759325" y="874713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i="0"/>
              <a:t>spatial layout of nodes 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307975" y="4125913"/>
            <a:ext cx="41354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0">
                <a:solidFill>
                  <a:schemeClr val="accent2"/>
                </a:solidFill>
              </a:rPr>
              <a:t>note:</a:t>
            </a:r>
            <a:endParaRPr lang="en-US" sz="2400" i="0"/>
          </a:p>
          <a:p>
            <a:r>
              <a:rPr lang="en-US" sz="2000" i="0"/>
              <a:t>role of distance &amp; propagation delay in determining collision probability</a:t>
            </a:r>
            <a:endParaRPr lang="en-US" sz="2000" i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F9732DE-1A51-442C-AD88-F82F734224A8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CSMA/CD (Collision Detection)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82645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</a:rPr>
              <a:t>CSMA/CD:</a:t>
            </a:r>
            <a:r>
              <a:rPr lang="en-US"/>
              <a:t> carrier sensing, deferral as in CSMA</a:t>
            </a:r>
          </a:p>
          <a:p>
            <a:pPr lvl="1"/>
            <a:r>
              <a:rPr lang="en-US"/>
              <a:t>collisions </a:t>
            </a:r>
            <a:r>
              <a:rPr lang="en-US" i="1"/>
              <a:t>detected</a:t>
            </a:r>
            <a:r>
              <a:rPr lang="en-US"/>
              <a:t> within short time</a:t>
            </a:r>
          </a:p>
          <a:p>
            <a:pPr lvl="1"/>
            <a:r>
              <a:rPr lang="en-US"/>
              <a:t>colliding transmissions aborted, reducing channel wastage </a:t>
            </a:r>
          </a:p>
          <a:p>
            <a:r>
              <a:rPr lang="en-US"/>
              <a:t>collision detection:</a:t>
            </a:r>
            <a:r>
              <a:rPr lang="en-US" sz="2400"/>
              <a:t> </a:t>
            </a:r>
          </a:p>
          <a:p>
            <a:pPr lvl="1"/>
            <a:r>
              <a:rPr lang="en-US"/>
              <a:t>easy in wired LANs: measure signal strengths, compare transmitted, received signals</a:t>
            </a:r>
          </a:p>
          <a:p>
            <a:pPr lvl="1"/>
            <a:r>
              <a:rPr lang="en-US"/>
              <a:t>difficult in wireless LANs: received signal strength overwhelmed by local transmission strength </a:t>
            </a:r>
          </a:p>
          <a:p>
            <a:r>
              <a:rPr lang="en-US"/>
              <a:t>human analogy: the polite conversationalist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A5B19E4-F485-43BC-B4BA-447D899DD22A}" type="slidenum">
              <a:rPr lang="en-US"/>
              <a:pPr/>
              <a:t>17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CSMA/CD collision detection</a:t>
            </a:r>
          </a:p>
        </p:txBody>
      </p:sp>
      <p:pic>
        <p:nvPicPr>
          <p:cNvPr id="182275" name="Picture 3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5788" y="1531938"/>
            <a:ext cx="4433887" cy="387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A48AD75-9C69-43AA-A277-8DB57B7976FC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“Taking Turns” MAC protocols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channel partitioning MAC protocols:</a:t>
            </a:r>
            <a:endParaRPr lang="en-US"/>
          </a:p>
          <a:p>
            <a:pPr lvl="1"/>
            <a:r>
              <a:rPr lang="en-US"/>
              <a:t>share channel </a:t>
            </a:r>
            <a:r>
              <a:rPr lang="en-US" i="1"/>
              <a:t>efficiently</a:t>
            </a:r>
            <a:r>
              <a:rPr lang="en-US"/>
              <a:t> and </a:t>
            </a:r>
            <a:r>
              <a:rPr lang="en-US" i="1"/>
              <a:t>fairly</a:t>
            </a:r>
            <a:r>
              <a:rPr lang="en-US"/>
              <a:t> at high load</a:t>
            </a:r>
          </a:p>
          <a:p>
            <a:pPr lvl="1"/>
            <a:r>
              <a:rPr lang="en-US"/>
              <a:t>inefficient at low load: delay in channel access, 1/N bandwidth allocated even if only 1 active node! </a:t>
            </a:r>
          </a:p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Random access MAC protocols</a:t>
            </a:r>
            <a:endParaRPr lang="en-US"/>
          </a:p>
          <a:p>
            <a:pPr lvl="1"/>
            <a:r>
              <a:rPr lang="en-US"/>
              <a:t>efficient at low load: single node can fully utilize channel</a:t>
            </a:r>
          </a:p>
          <a:p>
            <a:pPr lvl="1"/>
            <a:r>
              <a:rPr lang="en-US"/>
              <a:t>high load: collision overhead</a:t>
            </a:r>
          </a:p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“taking turns” protocols</a:t>
            </a:r>
            <a:endParaRPr lang="en-US"/>
          </a:p>
          <a:p>
            <a:pPr lvl="1">
              <a:buFont typeface="ZapfDingbats" pitchFamily="82" charset="2"/>
              <a:buNone/>
            </a:pPr>
            <a:r>
              <a:rPr lang="en-US"/>
              <a:t>look for best of both worlds!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6E7FF0A0-3C61-482D-99BB-D1B7B94C780D}" type="slidenum">
              <a:rPr lang="en-US"/>
              <a:pPr/>
              <a:t>19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“Taking Turns” MAC protocols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485900"/>
            <a:ext cx="3460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Polling:</a:t>
            </a:r>
            <a:r>
              <a:rPr lang="en-US" sz="2400" b="1"/>
              <a:t> </a:t>
            </a:r>
            <a:endParaRPr lang="en-US" sz="2400"/>
          </a:p>
          <a:p>
            <a:r>
              <a:rPr lang="en-US" sz="2400"/>
              <a:t>master node “invites” slave nodes to transmit in turn</a:t>
            </a:r>
          </a:p>
          <a:p>
            <a:r>
              <a:rPr lang="en-US" sz="2400"/>
              <a:t>typically used with “dumb” slave devices</a:t>
            </a:r>
          </a:p>
          <a:p>
            <a:r>
              <a:rPr lang="en-US" sz="2400"/>
              <a:t>concerns:</a:t>
            </a:r>
          </a:p>
          <a:p>
            <a:pPr lvl="1"/>
            <a:r>
              <a:rPr lang="en-US" sz="2000"/>
              <a:t>polling overhead </a:t>
            </a:r>
          </a:p>
          <a:p>
            <a:pPr lvl="1"/>
            <a:r>
              <a:rPr lang="en-US" sz="2000"/>
              <a:t>latency</a:t>
            </a:r>
          </a:p>
          <a:p>
            <a:pPr lvl="1"/>
            <a:r>
              <a:rPr lang="en-US" sz="2000"/>
              <a:t>single point of failure (master)</a:t>
            </a:r>
            <a:endParaRPr lang="en-US"/>
          </a:p>
        </p:txBody>
      </p:sp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5426075" y="2446338"/>
          <a:ext cx="522288" cy="434975"/>
        </p:xfrm>
        <a:graphic>
          <a:graphicData uri="http://schemas.openxmlformats.org/presentationml/2006/ole">
            <p:oleObj spid="_x0000_s2050" name="Clip" r:id="rId4" imgW="1305000" imgH="1085760" progId="MS_ClipArt_Gallery.2">
              <p:embed/>
            </p:oleObj>
          </a:graphicData>
        </a:graphic>
      </p:graphicFrame>
      <p:sp>
        <p:nvSpPr>
          <p:cNvPr id="184344" name="Line 24"/>
          <p:cNvSpPr>
            <a:spLocks noChangeShapeType="1"/>
          </p:cNvSpPr>
          <p:nvPr/>
        </p:nvSpPr>
        <p:spPr bwMode="auto">
          <a:xfrm flipH="1">
            <a:off x="5286375" y="2717800"/>
            <a:ext cx="927100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>
            <a:off x="5927725" y="27686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1" name="Line 31"/>
          <p:cNvSpPr>
            <a:spLocks noChangeShapeType="1"/>
          </p:cNvSpPr>
          <p:nvPr/>
        </p:nvSpPr>
        <p:spPr bwMode="auto">
          <a:xfrm>
            <a:off x="6076950" y="2982913"/>
            <a:ext cx="85883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352" name="Object 32"/>
          <p:cNvGraphicFramePr>
            <a:graphicFrameLocks noChangeAspect="1"/>
          </p:cNvGraphicFramePr>
          <p:nvPr/>
        </p:nvGraphicFramePr>
        <p:xfrm>
          <a:off x="6835775" y="2679700"/>
          <a:ext cx="522288" cy="434975"/>
        </p:xfrm>
        <a:graphic>
          <a:graphicData uri="http://schemas.openxmlformats.org/presentationml/2006/ole">
            <p:oleObj spid="_x0000_s2051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184354" name="Object 34"/>
          <p:cNvGraphicFramePr>
            <a:graphicFrameLocks noChangeAspect="1"/>
          </p:cNvGraphicFramePr>
          <p:nvPr/>
        </p:nvGraphicFramePr>
        <p:xfrm>
          <a:off x="5154613" y="2974975"/>
          <a:ext cx="522287" cy="434975"/>
        </p:xfrm>
        <a:graphic>
          <a:graphicData uri="http://schemas.openxmlformats.org/presentationml/2006/ole">
            <p:oleObj spid="_x0000_s2052" name="Clip" r:id="rId6" imgW="1305000" imgH="1085760" progId="MS_ClipArt_Gallery.2">
              <p:embed/>
            </p:oleObj>
          </a:graphicData>
        </a:graphic>
      </p:graphicFrame>
      <p:sp>
        <p:nvSpPr>
          <p:cNvPr id="184355" name="Line 35"/>
          <p:cNvSpPr>
            <a:spLocks noChangeShapeType="1"/>
          </p:cNvSpPr>
          <p:nvPr/>
        </p:nvSpPr>
        <p:spPr bwMode="auto">
          <a:xfrm>
            <a:off x="5656263" y="32972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356" name="Object 36"/>
          <p:cNvGraphicFramePr>
            <a:graphicFrameLocks noChangeAspect="1"/>
          </p:cNvGraphicFramePr>
          <p:nvPr/>
        </p:nvGraphicFramePr>
        <p:xfrm>
          <a:off x="4883150" y="3503613"/>
          <a:ext cx="522288" cy="434975"/>
        </p:xfrm>
        <a:graphic>
          <a:graphicData uri="http://schemas.openxmlformats.org/presentationml/2006/ole">
            <p:oleObj spid="_x0000_s2053" name="Clip" r:id="rId7" imgW="1305000" imgH="1085760" progId="MS_ClipArt_Gallery.2">
              <p:embed/>
            </p:oleObj>
          </a:graphicData>
        </a:graphic>
      </p:graphicFrame>
      <p:sp>
        <p:nvSpPr>
          <p:cNvPr id="184357" name="Line 37"/>
          <p:cNvSpPr>
            <a:spLocks noChangeShapeType="1"/>
          </p:cNvSpPr>
          <p:nvPr/>
        </p:nvSpPr>
        <p:spPr bwMode="auto">
          <a:xfrm>
            <a:off x="5384800" y="382587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358" name="Object 38"/>
          <p:cNvGraphicFramePr>
            <a:graphicFrameLocks noChangeAspect="1"/>
          </p:cNvGraphicFramePr>
          <p:nvPr/>
        </p:nvGraphicFramePr>
        <p:xfrm>
          <a:off x="4611688" y="4032250"/>
          <a:ext cx="522287" cy="434975"/>
        </p:xfrm>
        <a:graphic>
          <a:graphicData uri="http://schemas.openxmlformats.org/presentationml/2006/ole">
            <p:oleObj spid="_x0000_s2054" name="Clip" r:id="rId8" imgW="1305000" imgH="1085760" progId="MS_ClipArt_Gallery.2">
              <p:embed/>
            </p:oleObj>
          </a:graphicData>
        </a:graphic>
      </p:graphicFrame>
      <p:sp>
        <p:nvSpPr>
          <p:cNvPr id="184359" name="Line 39"/>
          <p:cNvSpPr>
            <a:spLocks noChangeShapeType="1"/>
          </p:cNvSpPr>
          <p:nvPr/>
        </p:nvSpPr>
        <p:spPr bwMode="auto">
          <a:xfrm>
            <a:off x="5113338" y="4354513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0" name="Text Box 40"/>
          <p:cNvSpPr txBox="1">
            <a:spLocks noChangeArrowheads="1"/>
          </p:cNvSpPr>
          <p:nvPr/>
        </p:nvSpPr>
        <p:spPr bwMode="auto">
          <a:xfrm>
            <a:off x="6616700" y="314166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master</a:t>
            </a:r>
          </a:p>
        </p:txBody>
      </p:sp>
      <p:sp>
        <p:nvSpPr>
          <p:cNvPr id="184361" name="Text Box 41"/>
          <p:cNvSpPr txBox="1">
            <a:spLocks noChangeArrowheads="1"/>
          </p:cNvSpPr>
          <p:nvPr/>
        </p:nvSpPr>
        <p:spPr bwMode="auto">
          <a:xfrm>
            <a:off x="4379913" y="4711700"/>
            <a:ext cx="822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slaves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6823075" y="2641600"/>
            <a:ext cx="560388" cy="336550"/>
            <a:chOff x="4212" y="2867"/>
            <a:chExt cx="353" cy="212"/>
          </a:xfrm>
        </p:grpSpPr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4212" y="2916"/>
              <a:ext cx="353" cy="137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3" name="Text Box 43"/>
            <p:cNvSpPr txBox="1">
              <a:spLocks noChangeArrowheads="1"/>
            </p:cNvSpPr>
            <p:nvPr/>
          </p:nvSpPr>
          <p:spPr bwMode="auto">
            <a:xfrm>
              <a:off x="4227" y="2867"/>
              <a:ext cx="3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chemeClr val="bg1"/>
                  </a:solidFill>
                </a:rPr>
                <a:t>poll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872038" y="3563938"/>
            <a:ext cx="608012" cy="336550"/>
            <a:chOff x="4415" y="2367"/>
            <a:chExt cx="383" cy="212"/>
          </a:xfrm>
        </p:grpSpPr>
        <p:sp>
          <p:nvSpPr>
            <p:cNvPr id="184366" name="Rectangle 46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7" name="Text Box 47"/>
            <p:cNvSpPr txBox="1">
              <a:spLocks noChangeArrowheads="1"/>
            </p:cNvSpPr>
            <p:nvPr/>
          </p:nvSpPr>
          <p:spPr bwMode="auto">
            <a:xfrm>
              <a:off x="4415" y="2367"/>
              <a:ext cx="3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chemeClr val="bg1"/>
                  </a:solidFill>
                </a:rPr>
                <a:t>data</a:t>
              </a: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378450" y="2446338"/>
            <a:ext cx="608013" cy="336550"/>
            <a:chOff x="4415" y="2367"/>
            <a:chExt cx="383" cy="212"/>
          </a:xfrm>
        </p:grpSpPr>
        <p:sp>
          <p:nvSpPr>
            <p:cNvPr id="184370" name="Rectangle 50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71" name="Text Box 51"/>
            <p:cNvSpPr txBox="1">
              <a:spLocks noChangeArrowheads="1"/>
            </p:cNvSpPr>
            <p:nvPr/>
          </p:nvSpPr>
          <p:spPr bwMode="auto">
            <a:xfrm>
              <a:off x="4415" y="2367"/>
              <a:ext cx="3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>
                  <a:solidFill>
                    <a:schemeClr val="bg1"/>
                  </a:solidFill>
                </a:rPr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9254 -1.85185E-6 L -0.07882 -0.03495 L -0.1526 -0.03495 " pathEditMode="relative" ptsTypes="AA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7119 -0.00162 L 0.0599 0.03171 L 0.15122 0.03009 " pathEditMode="relative" ptsTypes="AA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8872 -1.85185E-6 L -0.14375 0.14167 L -0.21753 0.14167 " pathEditMode="relative" ptsTypes="AA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963E-6 L 0.07135 -0.00161 L 0.11754 -0.13171 L 0.21129 -0.13333 " pathEditMode="relative" ptsTypes="AAAA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0E283EEA-D260-467E-82DA-176178E8E406}" type="slidenum">
              <a:rPr lang="en-US"/>
              <a:pPr/>
              <a:t>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"/>
            <a:ext cx="7772400" cy="1143000"/>
          </a:xfrm>
        </p:spPr>
        <p:txBody>
          <a:bodyPr/>
          <a:lstStyle/>
          <a:p>
            <a:r>
              <a:rPr lang="en-US" sz="3200"/>
              <a:t>Multiple Access Links and Protocols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4100"/>
            <a:ext cx="7772400" cy="3292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/>
              <a:t>Two types of “links”:</a:t>
            </a:r>
          </a:p>
          <a:p>
            <a:r>
              <a:rPr lang="en-US" sz="2400"/>
              <a:t>point-to-point</a:t>
            </a:r>
          </a:p>
          <a:p>
            <a:pPr lvl="1"/>
            <a:r>
              <a:rPr lang="en-US" sz="2000"/>
              <a:t>PPP for dial-up access</a:t>
            </a:r>
          </a:p>
          <a:p>
            <a:pPr lvl="1"/>
            <a:r>
              <a:rPr lang="en-US" sz="2000"/>
              <a:t>point-to-point link between Ethernet switch and host</a:t>
            </a:r>
          </a:p>
          <a:p>
            <a:r>
              <a:rPr lang="en-US" sz="2400">
                <a:solidFill>
                  <a:srgbClr val="FF0000"/>
                </a:solidFill>
              </a:rPr>
              <a:t>broadcast</a:t>
            </a:r>
            <a:r>
              <a:rPr lang="en-US" sz="2400"/>
              <a:t> (shared wire or medium)</a:t>
            </a:r>
          </a:p>
          <a:p>
            <a:pPr lvl="1"/>
            <a:r>
              <a:rPr lang="en-US" sz="2000"/>
              <a:t>old-fashioned Ethernet</a:t>
            </a:r>
          </a:p>
          <a:p>
            <a:pPr lvl="1"/>
            <a:r>
              <a:rPr lang="en-US" sz="2000"/>
              <a:t>upstream HFC</a:t>
            </a:r>
          </a:p>
          <a:p>
            <a:pPr lvl="1"/>
            <a:r>
              <a:rPr lang="en-US" sz="2000"/>
              <a:t>802.11 wireless LAN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906463" y="5883275"/>
            <a:ext cx="1657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i="0"/>
              <a:t>shared wire (e.g., </a:t>
            </a:r>
          </a:p>
          <a:p>
            <a:pPr algn="ctr"/>
            <a:r>
              <a:rPr lang="en-US" sz="1400" i="0"/>
              <a:t>cabled Ethernet)</a:t>
            </a: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2863850" y="5897563"/>
            <a:ext cx="1717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i="0"/>
              <a:t>shared RF</a:t>
            </a:r>
          </a:p>
          <a:p>
            <a:pPr algn="ctr"/>
            <a:r>
              <a:rPr lang="en-US" sz="1400" i="0"/>
              <a:t> (e.g., 802.11 WiFi)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5049838" y="5957888"/>
            <a:ext cx="10541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i="0"/>
              <a:t>shared RF</a:t>
            </a:r>
          </a:p>
          <a:p>
            <a:pPr algn="ctr"/>
            <a:r>
              <a:rPr lang="en-US" sz="1400" i="0"/>
              <a:t>(satellite) </a:t>
            </a: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6500813" y="5667375"/>
            <a:ext cx="2082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i="0"/>
              <a:t>humans at a</a:t>
            </a:r>
          </a:p>
          <a:p>
            <a:pPr algn="ctr"/>
            <a:r>
              <a:rPr lang="en-US" sz="1400" i="0"/>
              <a:t>cocktail party </a:t>
            </a:r>
          </a:p>
          <a:p>
            <a:pPr algn="ctr"/>
            <a:r>
              <a:rPr lang="en-US" sz="1400" i="0"/>
              <a:t>(shared air, acoustical)</a:t>
            </a:r>
          </a:p>
        </p:txBody>
      </p:sp>
      <p:graphicFrame>
        <p:nvGraphicFramePr>
          <p:cNvPr id="167980" name="Object 44"/>
          <p:cNvGraphicFramePr>
            <a:graphicFrameLocks noChangeAspect="1"/>
          </p:cNvGraphicFramePr>
          <p:nvPr>
            <p:ph idx="1"/>
          </p:nvPr>
        </p:nvGraphicFramePr>
        <p:xfrm>
          <a:off x="982663" y="5314950"/>
          <a:ext cx="439737" cy="366713"/>
        </p:xfrm>
        <a:graphic>
          <a:graphicData uri="http://schemas.openxmlformats.org/presentationml/2006/ole">
            <p:oleObj spid="_x0000_s1026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167981" name="Object 45"/>
          <p:cNvGraphicFramePr>
            <a:graphicFrameLocks noChangeAspect="1"/>
          </p:cNvGraphicFramePr>
          <p:nvPr/>
        </p:nvGraphicFramePr>
        <p:xfrm>
          <a:off x="1138238" y="4930775"/>
          <a:ext cx="439737" cy="366713"/>
        </p:xfrm>
        <a:graphic>
          <a:graphicData uri="http://schemas.openxmlformats.org/presentationml/2006/ole">
            <p:oleObj spid="_x0000_s1027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167982" name="Object 46"/>
          <p:cNvGraphicFramePr>
            <a:graphicFrameLocks noChangeAspect="1"/>
          </p:cNvGraphicFramePr>
          <p:nvPr/>
        </p:nvGraphicFramePr>
        <p:xfrm>
          <a:off x="1971675" y="4826000"/>
          <a:ext cx="439738" cy="366713"/>
        </p:xfrm>
        <a:graphic>
          <a:graphicData uri="http://schemas.openxmlformats.org/presentationml/2006/ole">
            <p:oleObj spid="_x0000_s1028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167983" name="Object 47"/>
          <p:cNvGraphicFramePr>
            <a:graphicFrameLocks noChangeAspect="1"/>
          </p:cNvGraphicFramePr>
          <p:nvPr/>
        </p:nvGraphicFramePr>
        <p:xfrm>
          <a:off x="1792288" y="5295900"/>
          <a:ext cx="439737" cy="366713"/>
        </p:xfrm>
        <a:graphic>
          <a:graphicData uri="http://schemas.openxmlformats.org/presentationml/2006/ole">
            <p:oleObj spid="_x0000_s1029" name="Clip" r:id="rId7" imgW="1305000" imgH="1085760" progId="MS_ClipArt_Gallery.2">
              <p:embed/>
            </p:oleObj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976688" y="5238750"/>
            <a:ext cx="273050" cy="341313"/>
            <a:chOff x="2870" y="1518"/>
            <a:chExt cx="292" cy="320"/>
          </a:xfrm>
        </p:grpSpPr>
        <p:graphicFrame>
          <p:nvGraphicFramePr>
            <p:cNvPr id="167985" name="Object 49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1039" name="Clip" r:id="rId8" imgW="819000" imgH="847800" progId="MS_ClipArt_Gallery.2">
                <p:embed/>
              </p:oleObj>
            </a:graphicData>
          </a:graphic>
        </p:graphicFrame>
        <p:graphicFrame>
          <p:nvGraphicFramePr>
            <p:cNvPr id="167986" name="Object 50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1040" name="Clip" r:id="rId9" imgW="1266840" imgH="1200240" progId="MS_ClipArt_Gallery.2">
                <p:embed/>
              </p:oleObj>
            </a:graphicData>
          </a:graphic>
        </p:graphicFrame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719513" y="5575300"/>
            <a:ext cx="349250" cy="322263"/>
            <a:chOff x="2870" y="1518"/>
            <a:chExt cx="292" cy="320"/>
          </a:xfrm>
        </p:grpSpPr>
        <p:graphicFrame>
          <p:nvGraphicFramePr>
            <p:cNvPr id="167988" name="Object 5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1037" name="Clip" r:id="rId10" imgW="819000" imgH="847800" progId="MS_ClipArt_Gallery.2">
                <p:embed/>
              </p:oleObj>
            </a:graphicData>
          </a:graphic>
        </p:graphicFrame>
        <p:graphicFrame>
          <p:nvGraphicFramePr>
            <p:cNvPr id="167989" name="Object 5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1038" name="Clip" r:id="rId11" imgW="1266840" imgH="1200240" progId="MS_ClipArt_Gallery.2">
                <p:embed/>
              </p:oleObj>
            </a:graphicData>
          </a:graphic>
        </p:graphicFrame>
      </p:grpSp>
      <p:sp>
        <p:nvSpPr>
          <p:cNvPr id="168109" name="Line 173"/>
          <p:cNvSpPr>
            <a:spLocks noChangeShapeType="1"/>
          </p:cNvSpPr>
          <p:nvPr/>
        </p:nvSpPr>
        <p:spPr bwMode="auto">
          <a:xfrm flipH="1">
            <a:off x="1544638" y="4667250"/>
            <a:ext cx="466725" cy="89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110" name="Line 174"/>
          <p:cNvSpPr>
            <a:spLocks noChangeShapeType="1"/>
          </p:cNvSpPr>
          <p:nvPr/>
        </p:nvSpPr>
        <p:spPr bwMode="auto">
          <a:xfrm>
            <a:off x="1527175" y="5138738"/>
            <a:ext cx="2428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111" name="Line 175"/>
          <p:cNvSpPr>
            <a:spLocks noChangeShapeType="1"/>
          </p:cNvSpPr>
          <p:nvPr/>
        </p:nvSpPr>
        <p:spPr bwMode="auto">
          <a:xfrm>
            <a:off x="1392238" y="5475288"/>
            <a:ext cx="1905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112" name="Line 176"/>
          <p:cNvSpPr>
            <a:spLocks noChangeShapeType="1"/>
          </p:cNvSpPr>
          <p:nvPr/>
        </p:nvSpPr>
        <p:spPr bwMode="auto">
          <a:xfrm flipV="1">
            <a:off x="1836738" y="4999038"/>
            <a:ext cx="177800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80"/>
          <p:cNvGrpSpPr>
            <a:grpSpLocks/>
          </p:cNvGrpSpPr>
          <p:nvPr/>
        </p:nvGrpSpPr>
        <p:grpSpPr bwMode="auto">
          <a:xfrm>
            <a:off x="3598863" y="5027613"/>
            <a:ext cx="290512" cy="404812"/>
            <a:chOff x="2556" y="2689"/>
            <a:chExt cx="183" cy="255"/>
          </a:xfrm>
        </p:grpSpPr>
        <p:pic>
          <p:nvPicPr>
            <p:cNvPr id="168117" name="Picture 181" descr="31u_bnrz[1]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09" y="2770"/>
              <a:ext cx="121" cy="174"/>
            </a:xfrm>
            <a:prstGeom prst="rect">
              <a:avLst/>
            </a:prstGeom>
            <a:noFill/>
          </p:spPr>
        </p:pic>
        <p:sp>
          <p:nvSpPr>
            <p:cNvPr id="168118" name="Freeform 182"/>
            <p:cNvSpPr>
              <a:spLocks/>
            </p:cNvSpPr>
            <p:nvPr/>
          </p:nvSpPr>
          <p:spPr bwMode="auto">
            <a:xfrm>
              <a:off x="2605" y="2702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19" name="Freeform 183"/>
            <p:cNvSpPr>
              <a:spLocks/>
            </p:cNvSpPr>
            <p:nvPr/>
          </p:nvSpPr>
          <p:spPr bwMode="auto">
            <a:xfrm>
              <a:off x="2661" y="2701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0" name="Freeform 184"/>
            <p:cNvSpPr>
              <a:spLocks/>
            </p:cNvSpPr>
            <p:nvPr/>
          </p:nvSpPr>
          <p:spPr bwMode="auto">
            <a:xfrm>
              <a:off x="2584" y="2694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1" name="Freeform 185"/>
            <p:cNvSpPr>
              <a:spLocks/>
            </p:cNvSpPr>
            <p:nvPr/>
          </p:nvSpPr>
          <p:spPr bwMode="auto">
            <a:xfrm>
              <a:off x="2660" y="2692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2" name="Freeform 186"/>
            <p:cNvSpPr>
              <a:spLocks/>
            </p:cNvSpPr>
            <p:nvPr/>
          </p:nvSpPr>
          <p:spPr bwMode="auto">
            <a:xfrm>
              <a:off x="2564" y="2712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3" name="Freeform 187"/>
            <p:cNvSpPr>
              <a:spLocks/>
            </p:cNvSpPr>
            <p:nvPr/>
          </p:nvSpPr>
          <p:spPr bwMode="auto">
            <a:xfrm>
              <a:off x="2698" y="2689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4" name="Freeform 188"/>
            <p:cNvSpPr>
              <a:spLocks/>
            </p:cNvSpPr>
            <p:nvPr/>
          </p:nvSpPr>
          <p:spPr bwMode="auto">
            <a:xfrm>
              <a:off x="2653" y="2750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5" name="Freeform 189"/>
            <p:cNvSpPr>
              <a:spLocks/>
            </p:cNvSpPr>
            <p:nvPr/>
          </p:nvSpPr>
          <p:spPr bwMode="auto">
            <a:xfrm>
              <a:off x="2647" y="2733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6" name="Freeform 190"/>
            <p:cNvSpPr>
              <a:spLocks/>
            </p:cNvSpPr>
            <p:nvPr/>
          </p:nvSpPr>
          <p:spPr bwMode="auto">
            <a:xfrm>
              <a:off x="2641" y="2722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7" name="Freeform 191"/>
            <p:cNvSpPr>
              <a:spLocks/>
            </p:cNvSpPr>
            <p:nvPr/>
          </p:nvSpPr>
          <p:spPr bwMode="auto">
            <a:xfrm>
              <a:off x="2636" y="2714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8" name="Freeform 192"/>
            <p:cNvSpPr>
              <a:spLocks/>
            </p:cNvSpPr>
            <p:nvPr/>
          </p:nvSpPr>
          <p:spPr bwMode="auto">
            <a:xfrm>
              <a:off x="2596" y="2704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29" name="Freeform 193"/>
            <p:cNvSpPr>
              <a:spLocks/>
            </p:cNvSpPr>
            <p:nvPr/>
          </p:nvSpPr>
          <p:spPr bwMode="auto">
            <a:xfrm>
              <a:off x="2652" y="2704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30" name="Freeform 194"/>
            <p:cNvSpPr>
              <a:spLocks/>
            </p:cNvSpPr>
            <p:nvPr/>
          </p:nvSpPr>
          <p:spPr bwMode="auto">
            <a:xfrm>
              <a:off x="2575" y="2697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31" name="Freeform 195"/>
            <p:cNvSpPr>
              <a:spLocks/>
            </p:cNvSpPr>
            <p:nvPr/>
          </p:nvSpPr>
          <p:spPr bwMode="auto">
            <a:xfrm>
              <a:off x="2650" y="2695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32" name="Freeform 196"/>
            <p:cNvSpPr>
              <a:spLocks/>
            </p:cNvSpPr>
            <p:nvPr/>
          </p:nvSpPr>
          <p:spPr bwMode="auto">
            <a:xfrm>
              <a:off x="2556" y="2718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133" name="Freeform 197"/>
            <p:cNvSpPr>
              <a:spLocks/>
            </p:cNvSpPr>
            <p:nvPr/>
          </p:nvSpPr>
          <p:spPr bwMode="auto">
            <a:xfrm>
              <a:off x="2689" y="2692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27"/>
          <p:cNvGrpSpPr>
            <a:grpSpLocks/>
          </p:cNvGrpSpPr>
          <p:nvPr/>
        </p:nvGrpSpPr>
        <p:grpSpPr bwMode="auto">
          <a:xfrm>
            <a:off x="3149600" y="4864100"/>
            <a:ext cx="273050" cy="341313"/>
            <a:chOff x="2870" y="1518"/>
            <a:chExt cx="292" cy="320"/>
          </a:xfrm>
        </p:grpSpPr>
        <p:graphicFrame>
          <p:nvGraphicFramePr>
            <p:cNvPr id="168264" name="Object 328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1035" name="Clip" r:id="rId13" imgW="819000" imgH="847800" progId="MS_ClipArt_Gallery.2">
                <p:embed/>
              </p:oleObj>
            </a:graphicData>
          </a:graphic>
        </p:graphicFrame>
        <p:graphicFrame>
          <p:nvGraphicFramePr>
            <p:cNvPr id="168265" name="Object 329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1036" name="Clip" r:id="rId14" imgW="1266840" imgH="1200240" progId="MS_ClipArt_Gallery.2">
                <p:embed/>
              </p:oleObj>
            </a:graphicData>
          </a:graphic>
        </p:graphicFrame>
      </p:grpSp>
      <p:grpSp>
        <p:nvGrpSpPr>
          <p:cNvPr id="6" name="Group 330"/>
          <p:cNvGrpSpPr>
            <a:grpSpLocks/>
          </p:cNvGrpSpPr>
          <p:nvPr/>
        </p:nvGrpSpPr>
        <p:grpSpPr bwMode="auto">
          <a:xfrm>
            <a:off x="3265488" y="5414963"/>
            <a:ext cx="273050" cy="341312"/>
            <a:chOff x="2870" y="1518"/>
            <a:chExt cx="292" cy="320"/>
          </a:xfrm>
        </p:grpSpPr>
        <p:graphicFrame>
          <p:nvGraphicFramePr>
            <p:cNvPr id="168267" name="Object 331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1033" name="Clip" r:id="rId15" imgW="819000" imgH="847800" progId="MS_ClipArt_Gallery.2">
                <p:embed/>
              </p:oleObj>
            </a:graphicData>
          </a:graphic>
        </p:graphicFrame>
        <p:graphicFrame>
          <p:nvGraphicFramePr>
            <p:cNvPr id="168268" name="Object 332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1034" name="Clip" r:id="rId16" imgW="1266840" imgH="1200240" progId="MS_ClipArt_Gallery.2">
                <p:embed/>
              </p:oleObj>
            </a:graphicData>
          </a:graphic>
        </p:graphicFrame>
      </p:grpSp>
      <p:grpSp>
        <p:nvGrpSpPr>
          <p:cNvPr id="7" name="Group 333"/>
          <p:cNvGrpSpPr>
            <a:grpSpLocks/>
          </p:cNvGrpSpPr>
          <p:nvPr/>
        </p:nvGrpSpPr>
        <p:grpSpPr bwMode="auto">
          <a:xfrm>
            <a:off x="4041775" y="4887913"/>
            <a:ext cx="273050" cy="341312"/>
            <a:chOff x="2870" y="1518"/>
            <a:chExt cx="292" cy="320"/>
          </a:xfrm>
        </p:grpSpPr>
        <p:graphicFrame>
          <p:nvGraphicFramePr>
            <p:cNvPr id="168270" name="Object 334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p:oleObj spid="_x0000_s1031" name="Clip" r:id="rId17" imgW="819000" imgH="847800" progId="MS_ClipArt_Gallery.2">
                <p:embed/>
              </p:oleObj>
            </a:graphicData>
          </a:graphic>
        </p:graphicFrame>
        <p:graphicFrame>
          <p:nvGraphicFramePr>
            <p:cNvPr id="168271" name="Object 335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p:oleObj spid="_x0000_s1032" name="Clip" r:id="rId18" imgW="1266840" imgH="1200240" progId="MS_ClipArt_Gallery.2">
                <p:embed/>
              </p:oleObj>
            </a:graphicData>
          </a:graphic>
        </p:graphicFrame>
      </p:grpSp>
      <p:grpSp>
        <p:nvGrpSpPr>
          <p:cNvPr id="8" name="Group 382"/>
          <p:cNvGrpSpPr>
            <a:grpSpLocks/>
          </p:cNvGrpSpPr>
          <p:nvPr/>
        </p:nvGrpSpPr>
        <p:grpSpPr bwMode="auto">
          <a:xfrm>
            <a:off x="4894263" y="5780088"/>
            <a:ext cx="203200" cy="157162"/>
            <a:chOff x="2274" y="2821"/>
            <a:chExt cx="215" cy="238"/>
          </a:xfrm>
        </p:grpSpPr>
        <p:sp>
          <p:nvSpPr>
            <p:cNvPr id="168319" name="Freeform 383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0" y="18"/>
                </a:cxn>
                <a:cxn ang="0">
                  <a:pos x="0" y="50"/>
                </a:cxn>
                <a:cxn ang="0">
                  <a:pos x="430" y="50"/>
                </a:cxn>
                <a:cxn ang="0">
                  <a:pos x="430" y="18"/>
                </a:cxn>
                <a:cxn ang="0">
                  <a:pos x="376" y="18"/>
                </a:cxn>
                <a:cxn ang="0">
                  <a:pos x="376" y="0"/>
                </a:cxn>
                <a:cxn ang="0">
                  <a:pos x="26" y="0"/>
                </a:cxn>
                <a:cxn ang="0">
                  <a:pos x="26" y="18"/>
                </a:cxn>
                <a:cxn ang="0">
                  <a:pos x="376" y="18"/>
                </a:cxn>
                <a:cxn ang="0">
                  <a:pos x="33" y="18"/>
                </a:cxn>
                <a:cxn ang="0">
                  <a:pos x="376" y="18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0" name="Line 384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1" name="Freeform 385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/>
              <a:ahLst/>
              <a:cxnLst>
                <a:cxn ang="0">
                  <a:pos x="87" y="219"/>
                </a:cxn>
                <a:cxn ang="0">
                  <a:pos x="0" y="55"/>
                </a:cxn>
                <a:cxn ang="0">
                  <a:pos x="28" y="0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2" name="Line 386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3" name="Freeform 387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0" y="0"/>
                </a:cxn>
                <a:cxn ang="0">
                  <a:pos x="172" y="0"/>
                </a:cxn>
                <a:cxn ang="0">
                  <a:pos x="146" y="55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4" name="Line 388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5" name="Freeform 389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0" y="18"/>
                </a:cxn>
                <a:cxn ang="0">
                  <a:pos x="0" y="50"/>
                </a:cxn>
                <a:cxn ang="0">
                  <a:pos x="430" y="50"/>
                </a:cxn>
                <a:cxn ang="0">
                  <a:pos x="430" y="18"/>
                </a:cxn>
                <a:cxn ang="0">
                  <a:pos x="376" y="18"/>
                </a:cxn>
                <a:cxn ang="0">
                  <a:pos x="376" y="0"/>
                </a:cxn>
                <a:cxn ang="0">
                  <a:pos x="26" y="0"/>
                </a:cxn>
                <a:cxn ang="0">
                  <a:pos x="26" y="18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6" name="Freeform 390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/>
              <a:ahLst/>
              <a:cxnLst>
                <a:cxn ang="0">
                  <a:pos x="343" y="0"/>
                </a:cxn>
                <a:cxn ang="0">
                  <a:pos x="0" y="0"/>
                </a:cxn>
                <a:cxn ang="0">
                  <a:pos x="343" y="0"/>
                </a:cxn>
              </a:cxnLst>
              <a:rect l="0" t="0" r="r" b="b"/>
              <a:pathLst>
                <a:path w="343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7" name="Rectangle 391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8" name="Freeform 392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/>
              <a:ahLst/>
              <a:cxnLst>
                <a:cxn ang="0">
                  <a:pos x="1" y="32"/>
                </a:cxn>
                <a:cxn ang="0">
                  <a:pos x="3" y="78"/>
                </a:cxn>
                <a:cxn ang="0">
                  <a:pos x="18" y="130"/>
                </a:cxn>
                <a:cxn ang="0">
                  <a:pos x="51" y="185"/>
                </a:cxn>
                <a:cxn ang="0">
                  <a:pos x="97" y="236"/>
                </a:cxn>
                <a:cxn ang="0">
                  <a:pos x="151" y="282"/>
                </a:cxn>
                <a:cxn ang="0">
                  <a:pos x="212" y="318"/>
                </a:cxn>
                <a:cxn ang="0">
                  <a:pos x="270" y="341"/>
                </a:cxn>
                <a:cxn ang="0">
                  <a:pos x="325" y="350"/>
                </a:cxn>
                <a:cxn ang="0">
                  <a:pos x="371" y="341"/>
                </a:cxn>
                <a:cxn ang="0">
                  <a:pos x="402" y="318"/>
                </a:cxn>
                <a:cxn ang="0">
                  <a:pos x="406" y="309"/>
                </a:cxn>
                <a:cxn ang="0">
                  <a:pos x="382" y="316"/>
                </a:cxn>
                <a:cxn ang="0">
                  <a:pos x="343" y="307"/>
                </a:cxn>
                <a:cxn ang="0">
                  <a:pos x="295" y="288"/>
                </a:cxn>
                <a:cxn ang="0">
                  <a:pos x="239" y="259"/>
                </a:cxn>
                <a:cxn ang="0">
                  <a:pos x="182" y="220"/>
                </a:cxn>
                <a:cxn ang="0">
                  <a:pos x="126" y="178"/>
                </a:cxn>
                <a:cxn ang="0">
                  <a:pos x="76" y="131"/>
                </a:cxn>
                <a:cxn ang="0">
                  <a:pos x="38" y="89"/>
                </a:cxn>
                <a:cxn ang="0">
                  <a:pos x="14" y="51"/>
                </a:cxn>
                <a:cxn ang="0">
                  <a:pos x="5" y="23"/>
                </a:cxn>
                <a:cxn ang="0">
                  <a:pos x="8" y="12"/>
                </a:cxn>
                <a:cxn ang="0">
                  <a:pos x="24" y="0"/>
                </a:cxn>
                <a:cxn ang="0">
                  <a:pos x="56" y="2"/>
                </a:cxn>
                <a:cxn ang="0">
                  <a:pos x="100" y="16"/>
                </a:cxn>
                <a:cxn ang="0">
                  <a:pos x="153" y="41"/>
                </a:cxn>
                <a:cxn ang="0">
                  <a:pos x="210" y="74"/>
                </a:cxn>
                <a:cxn ang="0">
                  <a:pos x="268" y="115"/>
                </a:cxn>
                <a:cxn ang="0">
                  <a:pos x="321" y="160"/>
                </a:cxn>
                <a:cxn ang="0">
                  <a:pos x="365" y="204"/>
                </a:cxn>
                <a:cxn ang="0">
                  <a:pos x="396" y="245"/>
                </a:cxn>
                <a:cxn ang="0">
                  <a:pos x="412" y="279"/>
                </a:cxn>
                <a:cxn ang="0">
                  <a:pos x="412" y="302"/>
                </a:cxn>
                <a:cxn ang="0">
                  <a:pos x="396" y="314"/>
                </a:cxn>
                <a:cxn ang="0">
                  <a:pos x="365" y="313"/>
                </a:cxn>
                <a:cxn ang="0">
                  <a:pos x="321" y="300"/>
                </a:cxn>
                <a:cxn ang="0">
                  <a:pos x="268" y="275"/>
                </a:cxn>
                <a:cxn ang="0">
                  <a:pos x="210" y="240"/>
                </a:cxn>
                <a:cxn ang="0">
                  <a:pos x="153" y="199"/>
                </a:cxn>
                <a:cxn ang="0">
                  <a:pos x="100" y="154"/>
                </a:cxn>
                <a:cxn ang="0">
                  <a:pos x="56" y="110"/>
                </a:cxn>
                <a:cxn ang="0">
                  <a:pos x="24" y="69"/>
                </a:cxn>
                <a:cxn ang="0">
                  <a:pos x="8" y="35"/>
                </a:cxn>
                <a:cxn ang="0">
                  <a:pos x="8" y="12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29" name="Line 393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30" name="Line 394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31" name="Line 395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32" name="Freeform 396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13" y="1"/>
                </a:cxn>
                <a:cxn ang="0">
                  <a:pos x="24" y="3"/>
                </a:cxn>
                <a:cxn ang="0">
                  <a:pos x="37" y="10"/>
                </a:cxn>
                <a:cxn ang="0">
                  <a:pos x="51" y="19"/>
                </a:cxn>
                <a:cxn ang="0">
                  <a:pos x="66" y="30"/>
                </a:cxn>
                <a:cxn ang="0">
                  <a:pos x="79" y="40"/>
                </a:cxn>
                <a:cxn ang="0">
                  <a:pos x="90" y="51"/>
                </a:cxn>
                <a:cxn ang="0">
                  <a:pos x="97" y="62"/>
                </a:cxn>
                <a:cxn ang="0">
                  <a:pos x="101" y="71"/>
                </a:cxn>
                <a:cxn ang="0">
                  <a:pos x="101" y="76"/>
                </a:cxn>
                <a:cxn ang="0">
                  <a:pos x="97" y="80"/>
                </a:cxn>
                <a:cxn ang="0">
                  <a:pos x="90" y="78"/>
                </a:cxn>
                <a:cxn ang="0">
                  <a:pos x="79" y="74"/>
                </a:cxn>
                <a:cxn ang="0">
                  <a:pos x="66" y="69"/>
                </a:cxn>
                <a:cxn ang="0">
                  <a:pos x="51" y="60"/>
                </a:cxn>
                <a:cxn ang="0">
                  <a:pos x="37" y="49"/>
                </a:cxn>
                <a:cxn ang="0">
                  <a:pos x="23" y="39"/>
                </a:cxn>
                <a:cxn ang="0">
                  <a:pos x="13" y="28"/>
                </a:cxn>
                <a:cxn ang="0">
                  <a:pos x="4" y="17"/>
                </a:cxn>
                <a:cxn ang="0">
                  <a:pos x="0" y="8"/>
                </a:cxn>
                <a:cxn ang="0">
                  <a:pos x="0" y="3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98"/>
          <p:cNvGrpSpPr>
            <a:grpSpLocks/>
          </p:cNvGrpSpPr>
          <p:nvPr/>
        </p:nvGrpSpPr>
        <p:grpSpPr bwMode="auto">
          <a:xfrm>
            <a:off x="5314950" y="5784850"/>
            <a:ext cx="203200" cy="157163"/>
            <a:chOff x="2274" y="2821"/>
            <a:chExt cx="215" cy="238"/>
          </a:xfrm>
        </p:grpSpPr>
        <p:sp>
          <p:nvSpPr>
            <p:cNvPr id="168335" name="Freeform 399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0" y="18"/>
                </a:cxn>
                <a:cxn ang="0">
                  <a:pos x="0" y="50"/>
                </a:cxn>
                <a:cxn ang="0">
                  <a:pos x="430" y="50"/>
                </a:cxn>
                <a:cxn ang="0">
                  <a:pos x="430" y="18"/>
                </a:cxn>
                <a:cxn ang="0">
                  <a:pos x="376" y="18"/>
                </a:cxn>
                <a:cxn ang="0">
                  <a:pos x="376" y="0"/>
                </a:cxn>
                <a:cxn ang="0">
                  <a:pos x="26" y="0"/>
                </a:cxn>
                <a:cxn ang="0">
                  <a:pos x="26" y="18"/>
                </a:cxn>
                <a:cxn ang="0">
                  <a:pos x="376" y="18"/>
                </a:cxn>
                <a:cxn ang="0">
                  <a:pos x="33" y="18"/>
                </a:cxn>
                <a:cxn ang="0">
                  <a:pos x="376" y="18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36" name="Line 400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37" name="Freeform 401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/>
              <a:ahLst/>
              <a:cxnLst>
                <a:cxn ang="0">
                  <a:pos x="87" y="219"/>
                </a:cxn>
                <a:cxn ang="0">
                  <a:pos x="0" y="55"/>
                </a:cxn>
                <a:cxn ang="0">
                  <a:pos x="28" y="0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38" name="Line 402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39" name="Freeform 403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0" y="0"/>
                </a:cxn>
                <a:cxn ang="0">
                  <a:pos x="172" y="0"/>
                </a:cxn>
                <a:cxn ang="0">
                  <a:pos x="146" y="55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0" name="Line 404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1" name="Freeform 405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0" y="18"/>
                </a:cxn>
                <a:cxn ang="0">
                  <a:pos x="0" y="50"/>
                </a:cxn>
                <a:cxn ang="0">
                  <a:pos x="430" y="50"/>
                </a:cxn>
                <a:cxn ang="0">
                  <a:pos x="430" y="18"/>
                </a:cxn>
                <a:cxn ang="0">
                  <a:pos x="376" y="18"/>
                </a:cxn>
                <a:cxn ang="0">
                  <a:pos x="376" y="0"/>
                </a:cxn>
                <a:cxn ang="0">
                  <a:pos x="26" y="0"/>
                </a:cxn>
                <a:cxn ang="0">
                  <a:pos x="26" y="18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2" name="Freeform 406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/>
              <a:ahLst/>
              <a:cxnLst>
                <a:cxn ang="0">
                  <a:pos x="343" y="0"/>
                </a:cxn>
                <a:cxn ang="0">
                  <a:pos x="0" y="0"/>
                </a:cxn>
                <a:cxn ang="0">
                  <a:pos x="343" y="0"/>
                </a:cxn>
              </a:cxnLst>
              <a:rect l="0" t="0" r="r" b="b"/>
              <a:pathLst>
                <a:path w="343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3" name="Rectangle 407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4" name="Freeform 408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/>
              <a:ahLst/>
              <a:cxnLst>
                <a:cxn ang="0">
                  <a:pos x="1" y="32"/>
                </a:cxn>
                <a:cxn ang="0">
                  <a:pos x="3" y="78"/>
                </a:cxn>
                <a:cxn ang="0">
                  <a:pos x="18" y="130"/>
                </a:cxn>
                <a:cxn ang="0">
                  <a:pos x="51" y="185"/>
                </a:cxn>
                <a:cxn ang="0">
                  <a:pos x="97" y="236"/>
                </a:cxn>
                <a:cxn ang="0">
                  <a:pos x="151" y="282"/>
                </a:cxn>
                <a:cxn ang="0">
                  <a:pos x="212" y="318"/>
                </a:cxn>
                <a:cxn ang="0">
                  <a:pos x="270" y="341"/>
                </a:cxn>
                <a:cxn ang="0">
                  <a:pos x="325" y="350"/>
                </a:cxn>
                <a:cxn ang="0">
                  <a:pos x="371" y="341"/>
                </a:cxn>
                <a:cxn ang="0">
                  <a:pos x="402" y="318"/>
                </a:cxn>
                <a:cxn ang="0">
                  <a:pos x="406" y="309"/>
                </a:cxn>
                <a:cxn ang="0">
                  <a:pos x="382" y="316"/>
                </a:cxn>
                <a:cxn ang="0">
                  <a:pos x="343" y="307"/>
                </a:cxn>
                <a:cxn ang="0">
                  <a:pos x="295" y="288"/>
                </a:cxn>
                <a:cxn ang="0">
                  <a:pos x="239" y="259"/>
                </a:cxn>
                <a:cxn ang="0">
                  <a:pos x="182" y="220"/>
                </a:cxn>
                <a:cxn ang="0">
                  <a:pos x="126" y="178"/>
                </a:cxn>
                <a:cxn ang="0">
                  <a:pos x="76" y="131"/>
                </a:cxn>
                <a:cxn ang="0">
                  <a:pos x="38" y="89"/>
                </a:cxn>
                <a:cxn ang="0">
                  <a:pos x="14" y="51"/>
                </a:cxn>
                <a:cxn ang="0">
                  <a:pos x="5" y="23"/>
                </a:cxn>
                <a:cxn ang="0">
                  <a:pos x="8" y="12"/>
                </a:cxn>
                <a:cxn ang="0">
                  <a:pos x="24" y="0"/>
                </a:cxn>
                <a:cxn ang="0">
                  <a:pos x="56" y="2"/>
                </a:cxn>
                <a:cxn ang="0">
                  <a:pos x="100" y="16"/>
                </a:cxn>
                <a:cxn ang="0">
                  <a:pos x="153" y="41"/>
                </a:cxn>
                <a:cxn ang="0">
                  <a:pos x="210" y="74"/>
                </a:cxn>
                <a:cxn ang="0">
                  <a:pos x="268" y="115"/>
                </a:cxn>
                <a:cxn ang="0">
                  <a:pos x="321" y="160"/>
                </a:cxn>
                <a:cxn ang="0">
                  <a:pos x="365" y="204"/>
                </a:cxn>
                <a:cxn ang="0">
                  <a:pos x="396" y="245"/>
                </a:cxn>
                <a:cxn ang="0">
                  <a:pos x="412" y="279"/>
                </a:cxn>
                <a:cxn ang="0">
                  <a:pos x="412" y="302"/>
                </a:cxn>
                <a:cxn ang="0">
                  <a:pos x="396" y="314"/>
                </a:cxn>
                <a:cxn ang="0">
                  <a:pos x="365" y="313"/>
                </a:cxn>
                <a:cxn ang="0">
                  <a:pos x="321" y="300"/>
                </a:cxn>
                <a:cxn ang="0">
                  <a:pos x="268" y="275"/>
                </a:cxn>
                <a:cxn ang="0">
                  <a:pos x="210" y="240"/>
                </a:cxn>
                <a:cxn ang="0">
                  <a:pos x="153" y="199"/>
                </a:cxn>
                <a:cxn ang="0">
                  <a:pos x="100" y="154"/>
                </a:cxn>
                <a:cxn ang="0">
                  <a:pos x="56" y="110"/>
                </a:cxn>
                <a:cxn ang="0">
                  <a:pos x="24" y="69"/>
                </a:cxn>
                <a:cxn ang="0">
                  <a:pos x="8" y="35"/>
                </a:cxn>
                <a:cxn ang="0">
                  <a:pos x="8" y="12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5" name="Line 409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6" name="Line 410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7" name="Line 411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48" name="Freeform 412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13" y="1"/>
                </a:cxn>
                <a:cxn ang="0">
                  <a:pos x="24" y="3"/>
                </a:cxn>
                <a:cxn ang="0">
                  <a:pos x="37" y="10"/>
                </a:cxn>
                <a:cxn ang="0">
                  <a:pos x="51" y="19"/>
                </a:cxn>
                <a:cxn ang="0">
                  <a:pos x="66" y="30"/>
                </a:cxn>
                <a:cxn ang="0">
                  <a:pos x="79" y="40"/>
                </a:cxn>
                <a:cxn ang="0">
                  <a:pos x="90" y="51"/>
                </a:cxn>
                <a:cxn ang="0">
                  <a:pos x="97" y="62"/>
                </a:cxn>
                <a:cxn ang="0">
                  <a:pos x="101" y="71"/>
                </a:cxn>
                <a:cxn ang="0">
                  <a:pos x="101" y="76"/>
                </a:cxn>
                <a:cxn ang="0">
                  <a:pos x="97" y="80"/>
                </a:cxn>
                <a:cxn ang="0">
                  <a:pos x="90" y="78"/>
                </a:cxn>
                <a:cxn ang="0">
                  <a:pos x="79" y="74"/>
                </a:cxn>
                <a:cxn ang="0">
                  <a:pos x="66" y="69"/>
                </a:cxn>
                <a:cxn ang="0">
                  <a:pos x="51" y="60"/>
                </a:cxn>
                <a:cxn ang="0">
                  <a:pos x="37" y="49"/>
                </a:cxn>
                <a:cxn ang="0">
                  <a:pos x="23" y="39"/>
                </a:cxn>
                <a:cxn ang="0">
                  <a:pos x="13" y="28"/>
                </a:cxn>
                <a:cxn ang="0">
                  <a:pos x="4" y="17"/>
                </a:cxn>
                <a:cxn ang="0">
                  <a:pos x="0" y="8"/>
                </a:cxn>
                <a:cxn ang="0">
                  <a:pos x="0" y="3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13"/>
          <p:cNvGrpSpPr>
            <a:grpSpLocks/>
          </p:cNvGrpSpPr>
          <p:nvPr/>
        </p:nvGrpSpPr>
        <p:grpSpPr bwMode="auto">
          <a:xfrm flipH="1">
            <a:off x="5789613" y="5770563"/>
            <a:ext cx="203200" cy="157162"/>
            <a:chOff x="2274" y="2821"/>
            <a:chExt cx="215" cy="238"/>
          </a:xfrm>
        </p:grpSpPr>
        <p:sp>
          <p:nvSpPr>
            <p:cNvPr id="168350" name="Freeform 414"/>
            <p:cNvSpPr>
              <a:spLocks noEditPoints="1"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0" y="18"/>
                </a:cxn>
                <a:cxn ang="0">
                  <a:pos x="0" y="50"/>
                </a:cxn>
                <a:cxn ang="0">
                  <a:pos x="430" y="50"/>
                </a:cxn>
                <a:cxn ang="0">
                  <a:pos x="430" y="18"/>
                </a:cxn>
                <a:cxn ang="0">
                  <a:pos x="376" y="18"/>
                </a:cxn>
                <a:cxn ang="0">
                  <a:pos x="376" y="0"/>
                </a:cxn>
                <a:cxn ang="0">
                  <a:pos x="26" y="0"/>
                </a:cxn>
                <a:cxn ang="0">
                  <a:pos x="26" y="18"/>
                </a:cxn>
                <a:cxn ang="0">
                  <a:pos x="376" y="18"/>
                </a:cxn>
                <a:cxn ang="0">
                  <a:pos x="33" y="18"/>
                </a:cxn>
                <a:cxn ang="0">
                  <a:pos x="376" y="18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  <a:close/>
                  <a:moveTo>
                    <a:pt x="376" y="18"/>
                  </a:moveTo>
                  <a:lnTo>
                    <a:pt x="33" y="18"/>
                  </a:lnTo>
                  <a:lnTo>
                    <a:pt x="376" y="18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1" name="Line 415"/>
            <p:cNvSpPr>
              <a:spLocks noChangeShapeType="1"/>
            </p:cNvSpPr>
            <p:nvPr/>
          </p:nvSpPr>
          <p:spPr bwMode="auto">
            <a:xfrm>
              <a:off x="2317" y="2951"/>
              <a:ext cx="3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2" name="Freeform 416"/>
            <p:cNvSpPr>
              <a:spLocks/>
            </p:cNvSpPr>
            <p:nvPr/>
          </p:nvSpPr>
          <p:spPr bwMode="auto">
            <a:xfrm>
              <a:off x="2317" y="2923"/>
              <a:ext cx="44" cy="109"/>
            </a:xfrm>
            <a:custGeom>
              <a:avLst/>
              <a:gdLst/>
              <a:ahLst/>
              <a:cxnLst>
                <a:cxn ang="0">
                  <a:pos x="87" y="219"/>
                </a:cxn>
                <a:cxn ang="0">
                  <a:pos x="0" y="55"/>
                </a:cxn>
                <a:cxn ang="0">
                  <a:pos x="28" y="0"/>
                </a:cxn>
              </a:cxnLst>
              <a:rect l="0" t="0" r="r" b="b"/>
              <a:pathLst>
                <a:path w="87" h="219">
                  <a:moveTo>
                    <a:pt x="87" y="219"/>
                  </a:moveTo>
                  <a:lnTo>
                    <a:pt x="0" y="55"/>
                  </a:lnTo>
                  <a:lnTo>
                    <a:pt x="28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3" name="Line 417"/>
            <p:cNvSpPr>
              <a:spLocks noChangeShapeType="1"/>
            </p:cNvSpPr>
            <p:nvPr/>
          </p:nvSpPr>
          <p:spPr bwMode="auto">
            <a:xfrm flipV="1">
              <a:off x="2300" y="2951"/>
              <a:ext cx="47" cy="8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4" name="Freeform 418"/>
            <p:cNvSpPr>
              <a:spLocks/>
            </p:cNvSpPr>
            <p:nvPr/>
          </p:nvSpPr>
          <p:spPr bwMode="auto">
            <a:xfrm>
              <a:off x="2317" y="3005"/>
              <a:ext cx="86" cy="27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0" y="0"/>
                </a:cxn>
                <a:cxn ang="0">
                  <a:pos x="172" y="0"/>
                </a:cxn>
                <a:cxn ang="0">
                  <a:pos x="146" y="55"/>
                </a:cxn>
              </a:cxnLst>
              <a:rect l="0" t="0" r="r" b="b"/>
              <a:pathLst>
                <a:path w="172" h="55">
                  <a:moveTo>
                    <a:pt x="28" y="55"/>
                  </a:moveTo>
                  <a:lnTo>
                    <a:pt x="0" y="0"/>
                  </a:lnTo>
                  <a:lnTo>
                    <a:pt x="172" y="0"/>
                  </a:lnTo>
                  <a:lnTo>
                    <a:pt x="146" y="55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5" name="Line 419"/>
            <p:cNvSpPr>
              <a:spLocks noChangeShapeType="1"/>
            </p:cNvSpPr>
            <p:nvPr/>
          </p:nvSpPr>
          <p:spPr bwMode="auto">
            <a:xfrm flipH="1" flipV="1">
              <a:off x="2375" y="2960"/>
              <a:ext cx="46" cy="7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6" name="Freeform 420"/>
            <p:cNvSpPr>
              <a:spLocks/>
            </p:cNvSpPr>
            <p:nvPr/>
          </p:nvSpPr>
          <p:spPr bwMode="auto">
            <a:xfrm>
              <a:off x="2274" y="3034"/>
              <a:ext cx="215" cy="25"/>
            </a:xfrm>
            <a:custGeom>
              <a:avLst/>
              <a:gdLst/>
              <a:ahLst/>
              <a:cxnLst>
                <a:cxn ang="0">
                  <a:pos x="26" y="18"/>
                </a:cxn>
                <a:cxn ang="0">
                  <a:pos x="0" y="18"/>
                </a:cxn>
                <a:cxn ang="0">
                  <a:pos x="0" y="50"/>
                </a:cxn>
                <a:cxn ang="0">
                  <a:pos x="430" y="50"/>
                </a:cxn>
                <a:cxn ang="0">
                  <a:pos x="430" y="18"/>
                </a:cxn>
                <a:cxn ang="0">
                  <a:pos x="376" y="18"/>
                </a:cxn>
                <a:cxn ang="0">
                  <a:pos x="376" y="0"/>
                </a:cxn>
                <a:cxn ang="0">
                  <a:pos x="26" y="0"/>
                </a:cxn>
                <a:cxn ang="0">
                  <a:pos x="26" y="18"/>
                </a:cxn>
              </a:cxnLst>
              <a:rect l="0" t="0" r="r" b="b"/>
              <a:pathLst>
                <a:path w="430" h="50">
                  <a:moveTo>
                    <a:pt x="26" y="18"/>
                  </a:moveTo>
                  <a:lnTo>
                    <a:pt x="0" y="18"/>
                  </a:lnTo>
                  <a:lnTo>
                    <a:pt x="0" y="50"/>
                  </a:lnTo>
                  <a:lnTo>
                    <a:pt x="430" y="50"/>
                  </a:lnTo>
                  <a:lnTo>
                    <a:pt x="430" y="18"/>
                  </a:lnTo>
                  <a:lnTo>
                    <a:pt x="376" y="18"/>
                  </a:lnTo>
                  <a:lnTo>
                    <a:pt x="376" y="0"/>
                  </a:lnTo>
                  <a:lnTo>
                    <a:pt x="26" y="0"/>
                  </a:lnTo>
                  <a:lnTo>
                    <a:pt x="26" y="18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7" name="Freeform 421"/>
            <p:cNvSpPr>
              <a:spLocks/>
            </p:cNvSpPr>
            <p:nvPr/>
          </p:nvSpPr>
          <p:spPr bwMode="auto">
            <a:xfrm>
              <a:off x="2290" y="3043"/>
              <a:ext cx="171" cy="1"/>
            </a:xfrm>
            <a:custGeom>
              <a:avLst/>
              <a:gdLst/>
              <a:ahLst/>
              <a:cxnLst>
                <a:cxn ang="0">
                  <a:pos x="343" y="0"/>
                </a:cxn>
                <a:cxn ang="0">
                  <a:pos x="0" y="0"/>
                </a:cxn>
                <a:cxn ang="0">
                  <a:pos x="343" y="0"/>
                </a:cxn>
              </a:cxnLst>
              <a:rect l="0" t="0" r="r" b="b"/>
              <a:pathLst>
                <a:path w="343">
                  <a:moveTo>
                    <a:pt x="343" y="0"/>
                  </a:move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8" name="Rectangle 422"/>
            <p:cNvSpPr>
              <a:spLocks noChangeArrowheads="1"/>
            </p:cNvSpPr>
            <p:nvPr/>
          </p:nvSpPr>
          <p:spPr bwMode="auto">
            <a:xfrm>
              <a:off x="2347" y="2951"/>
              <a:ext cx="27" cy="83"/>
            </a:xfrm>
            <a:prstGeom prst="rect">
              <a:avLst/>
            </a:prstGeom>
            <a:solidFill>
              <a:srgbClr val="3333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59" name="Freeform 423"/>
            <p:cNvSpPr>
              <a:spLocks noEditPoints="1"/>
            </p:cNvSpPr>
            <p:nvPr/>
          </p:nvSpPr>
          <p:spPr bwMode="auto">
            <a:xfrm>
              <a:off x="2281" y="2821"/>
              <a:ext cx="208" cy="175"/>
            </a:xfrm>
            <a:custGeom>
              <a:avLst/>
              <a:gdLst/>
              <a:ahLst/>
              <a:cxnLst>
                <a:cxn ang="0">
                  <a:pos x="1" y="32"/>
                </a:cxn>
                <a:cxn ang="0">
                  <a:pos x="3" y="78"/>
                </a:cxn>
                <a:cxn ang="0">
                  <a:pos x="18" y="130"/>
                </a:cxn>
                <a:cxn ang="0">
                  <a:pos x="51" y="185"/>
                </a:cxn>
                <a:cxn ang="0">
                  <a:pos x="97" y="236"/>
                </a:cxn>
                <a:cxn ang="0">
                  <a:pos x="151" y="282"/>
                </a:cxn>
                <a:cxn ang="0">
                  <a:pos x="212" y="318"/>
                </a:cxn>
                <a:cxn ang="0">
                  <a:pos x="270" y="341"/>
                </a:cxn>
                <a:cxn ang="0">
                  <a:pos x="325" y="350"/>
                </a:cxn>
                <a:cxn ang="0">
                  <a:pos x="371" y="341"/>
                </a:cxn>
                <a:cxn ang="0">
                  <a:pos x="402" y="318"/>
                </a:cxn>
                <a:cxn ang="0">
                  <a:pos x="406" y="309"/>
                </a:cxn>
                <a:cxn ang="0">
                  <a:pos x="382" y="316"/>
                </a:cxn>
                <a:cxn ang="0">
                  <a:pos x="343" y="307"/>
                </a:cxn>
                <a:cxn ang="0">
                  <a:pos x="295" y="288"/>
                </a:cxn>
                <a:cxn ang="0">
                  <a:pos x="239" y="259"/>
                </a:cxn>
                <a:cxn ang="0">
                  <a:pos x="182" y="220"/>
                </a:cxn>
                <a:cxn ang="0">
                  <a:pos x="126" y="178"/>
                </a:cxn>
                <a:cxn ang="0">
                  <a:pos x="76" y="131"/>
                </a:cxn>
                <a:cxn ang="0">
                  <a:pos x="38" y="89"/>
                </a:cxn>
                <a:cxn ang="0">
                  <a:pos x="14" y="51"/>
                </a:cxn>
                <a:cxn ang="0">
                  <a:pos x="5" y="23"/>
                </a:cxn>
                <a:cxn ang="0">
                  <a:pos x="8" y="12"/>
                </a:cxn>
                <a:cxn ang="0">
                  <a:pos x="24" y="0"/>
                </a:cxn>
                <a:cxn ang="0">
                  <a:pos x="56" y="2"/>
                </a:cxn>
                <a:cxn ang="0">
                  <a:pos x="100" y="16"/>
                </a:cxn>
                <a:cxn ang="0">
                  <a:pos x="153" y="41"/>
                </a:cxn>
                <a:cxn ang="0">
                  <a:pos x="210" y="74"/>
                </a:cxn>
                <a:cxn ang="0">
                  <a:pos x="268" y="115"/>
                </a:cxn>
                <a:cxn ang="0">
                  <a:pos x="321" y="160"/>
                </a:cxn>
                <a:cxn ang="0">
                  <a:pos x="365" y="204"/>
                </a:cxn>
                <a:cxn ang="0">
                  <a:pos x="396" y="245"/>
                </a:cxn>
                <a:cxn ang="0">
                  <a:pos x="412" y="279"/>
                </a:cxn>
                <a:cxn ang="0">
                  <a:pos x="412" y="302"/>
                </a:cxn>
                <a:cxn ang="0">
                  <a:pos x="396" y="314"/>
                </a:cxn>
                <a:cxn ang="0">
                  <a:pos x="365" y="313"/>
                </a:cxn>
                <a:cxn ang="0">
                  <a:pos x="321" y="300"/>
                </a:cxn>
                <a:cxn ang="0">
                  <a:pos x="268" y="275"/>
                </a:cxn>
                <a:cxn ang="0">
                  <a:pos x="210" y="240"/>
                </a:cxn>
                <a:cxn ang="0">
                  <a:pos x="153" y="199"/>
                </a:cxn>
                <a:cxn ang="0">
                  <a:pos x="100" y="154"/>
                </a:cxn>
                <a:cxn ang="0">
                  <a:pos x="56" y="110"/>
                </a:cxn>
                <a:cxn ang="0">
                  <a:pos x="24" y="69"/>
                </a:cxn>
                <a:cxn ang="0">
                  <a:pos x="8" y="35"/>
                </a:cxn>
                <a:cxn ang="0">
                  <a:pos x="8" y="12"/>
                </a:cxn>
              </a:cxnLst>
              <a:rect l="0" t="0" r="r" b="b"/>
              <a:pathLst>
                <a:path w="415" h="350">
                  <a:moveTo>
                    <a:pt x="8" y="12"/>
                  </a:moveTo>
                  <a:lnTo>
                    <a:pt x="1" y="32"/>
                  </a:lnTo>
                  <a:lnTo>
                    <a:pt x="0" y="53"/>
                  </a:lnTo>
                  <a:lnTo>
                    <a:pt x="3" y="78"/>
                  </a:lnTo>
                  <a:lnTo>
                    <a:pt x="8" y="103"/>
                  </a:lnTo>
                  <a:lnTo>
                    <a:pt x="18" y="130"/>
                  </a:lnTo>
                  <a:lnTo>
                    <a:pt x="34" y="158"/>
                  </a:lnTo>
                  <a:lnTo>
                    <a:pt x="51" y="185"/>
                  </a:lnTo>
                  <a:lnTo>
                    <a:pt x="73" y="211"/>
                  </a:lnTo>
                  <a:lnTo>
                    <a:pt x="97" y="236"/>
                  </a:lnTo>
                  <a:lnTo>
                    <a:pt x="124" y="261"/>
                  </a:lnTo>
                  <a:lnTo>
                    <a:pt x="151" y="282"/>
                  </a:lnTo>
                  <a:lnTo>
                    <a:pt x="182" y="302"/>
                  </a:lnTo>
                  <a:lnTo>
                    <a:pt x="212" y="318"/>
                  </a:lnTo>
                  <a:lnTo>
                    <a:pt x="242" y="332"/>
                  </a:lnTo>
                  <a:lnTo>
                    <a:pt x="270" y="341"/>
                  </a:lnTo>
                  <a:lnTo>
                    <a:pt x="299" y="346"/>
                  </a:lnTo>
                  <a:lnTo>
                    <a:pt x="325" y="350"/>
                  </a:lnTo>
                  <a:lnTo>
                    <a:pt x="349" y="346"/>
                  </a:lnTo>
                  <a:lnTo>
                    <a:pt x="371" y="341"/>
                  </a:lnTo>
                  <a:lnTo>
                    <a:pt x="388" y="332"/>
                  </a:lnTo>
                  <a:lnTo>
                    <a:pt x="402" y="318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  <a:moveTo>
                    <a:pt x="8" y="12"/>
                  </a:moveTo>
                  <a:lnTo>
                    <a:pt x="14" y="5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56" y="2"/>
                  </a:lnTo>
                  <a:lnTo>
                    <a:pt x="77" y="7"/>
                  </a:lnTo>
                  <a:lnTo>
                    <a:pt x="100" y="16"/>
                  </a:lnTo>
                  <a:lnTo>
                    <a:pt x="126" y="26"/>
                  </a:lnTo>
                  <a:lnTo>
                    <a:pt x="153" y="41"/>
                  </a:lnTo>
                  <a:lnTo>
                    <a:pt x="182" y="57"/>
                  </a:lnTo>
                  <a:lnTo>
                    <a:pt x="210" y="74"/>
                  </a:lnTo>
                  <a:lnTo>
                    <a:pt x="239" y="94"/>
                  </a:lnTo>
                  <a:lnTo>
                    <a:pt x="268" y="115"/>
                  </a:lnTo>
                  <a:lnTo>
                    <a:pt x="295" y="138"/>
                  </a:lnTo>
                  <a:lnTo>
                    <a:pt x="321" y="160"/>
                  </a:lnTo>
                  <a:lnTo>
                    <a:pt x="345" y="183"/>
                  </a:lnTo>
                  <a:lnTo>
                    <a:pt x="365" y="204"/>
                  </a:lnTo>
                  <a:lnTo>
                    <a:pt x="382" y="226"/>
                  </a:lnTo>
                  <a:lnTo>
                    <a:pt x="396" y="245"/>
                  </a:lnTo>
                  <a:lnTo>
                    <a:pt x="406" y="263"/>
                  </a:lnTo>
                  <a:lnTo>
                    <a:pt x="412" y="279"/>
                  </a:lnTo>
                  <a:lnTo>
                    <a:pt x="415" y="291"/>
                  </a:lnTo>
                  <a:lnTo>
                    <a:pt x="412" y="302"/>
                  </a:lnTo>
                  <a:lnTo>
                    <a:pt x="406" y="309"/>
                  </a:lnTo>
                  <a:lnTo>
                    <a:pt x="396" y="314"/>
                  </a:lnTo>
                  <a:lnTo>
                    <a:pt x="382" y="316"/>
                  </a:lnTo>
                  <a:lnTo>
                    <a:pt x="365" y="313"/>
                  </a:lnTo>
                  <a:lnTo>
                    <a:pt x="343" y="307"/>
                  </a:lnTo>
                  <a:lnTo>
                    <a:pt x="321" y="300"/>
                  </a:lnTo>
                  <a:lnTo>
                    <a:pt x="295" y="288"/>
                  </a:lnTo>
                  <a:lnTo>
                    <a:pt x="268" y="275"/>
                  </a:lnTo>
                  <a:lnTo>
                    <a:pt x="239" y="259"/>
                  </a:lnTo>
                  <a:lnTo>
                    <a:pt x="210" y="240"/>
                  </a:lnTo>
                  <a:lnTo>
                    <a:pt x="182" y="220"/>
                  </a:lnTo>
                  <a:lnTo>
                    <a:pt x="153" y="199"/>
                  </a:lnTo>
                  <a:lnTo>
                    <a:pt x="126" y="178"/>
                  </a:lnTo>
                  <a:lnTo>
                    <a:pt x="100" y="154"/>
                  </a:lnTo>
                  <a:lnTo>
                    <a:pt x="76" y="131"/>
                  </a:lnTo>
                  <a:lnTo>
                    <a:pt x="56" y="110"/>
                  </a:lnTo>
                  <a:lnTo>
                    <a:pt x="38" y="89"/>
                  </a:lnTo>
                  <a:lnTo>
                    <a:pt x="24" y="69"/>
                  </a:lnTo>
                  <a:lnTo>
                    <a:pt x="14" y="51"/>
                  </a:lnTo>
                  <a:lnTo>
                    <a:pt x="8" y="35"/>
                  </a:lnTo>
                  <a:lnTo>
                    <a:pt x="5" y="23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60" name="Line 424"/>
            <p:cNvSpPr>
              <a:spLocks noChangeShapeType="1"/>
            </p:cNvSpPr>
            <p:nvPr/>
          </p:nvSpPr>
          <p:spPr bwMode="auto">
            <a:xfrm flipH="1" flipV="1">
              <a:off x="2285" y="2824"/>
              <a:ext cx="136" cy="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61" name="Line 425"/>
            <p:cNvSpPr>
              <a:spLocks noChangeShapeType="1"/>
            </p:cNvSpPr>
            <p:nvPr/>
          </p:nvSpPr>
          <p:spPr bwMode="auto">
            <a:xfrm flipH="1">
              <a:off x="2372" y="2826"/>
              <a:ext cx="49" cy="10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62" name="Line 426"/>
            <p:cNvSpPr>
              <a:spLocks noChangeShapeType="1"/>
            </p:cNvSpPr>
            <p:nvPr/>
          </p:nvSpPr>
          <p:spPr bwMode="auto">
            <a:xfrm>
              <a:off x="2421" y="2826"/>
              <a:ext cx="67" cy="14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363" name="Freeform 427"/>
            <p:cNvSpPr>
              <a:spLocks/>
            </p:cNvSpPr>
            <p:nvPr/>
          </p:nvSpPr>
          <p:spPr bwMode="auto">
            <a:xfrm>
              <a:off x="2349" y="2902"/>
              <a:ext cx="51" cy="4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13" y="1"/>
                </a:cxn>
                <a:cxn ang="0">
                  <a:pos x="24" y="3"/>
                </a:cxn>
                <a:cxn ang="0">
                  <a:pos x="37" y="10"/>
                </a:cxn>
                <a:cxn ang="0">
                  <a:pos x="51" y="19"/>
                </a:cxn>
                <a:cxn ang="0">
                  <a:pos x="66" y="30"/>
                </a:cxn>
                <a:cxn ang="0">
                  <a:pos x="79" y="40"/>
                </a:cxn>
                <a:cxn ang="0">
                  <a:pos x="90" y="51"/>
                </a:cxn>
                <a:cxn ang="0">
                  <a:pos x="97" y="62"/>
                </a:cxn>
                <a:cxn ang="0">
                  <a:pos x="101" y="71"/>
                </a:cxn>
                <a:cxn ang="0">
                  <a:pos x="101" y="76"/>
                </a:cxn>
                <a:cxn ang="0">
                  <a:pos x="97" y="80"/>
                </a:cxn>
                <a:cxn ang="0">
                  <a:pos x="90" y="78"/>
                </a:cxn>
                <a:cxn ang="0">
                  <a:pos x="79" y="74"/>
                </a:cxn>
                <a:cxn ang="0">
                  <a:pos x="66" y="69"/>
                </a:cxn>
                <a:cxn ang="0">
                  <a:pos x="51" y="60"/>
                </a:cxn>
                <a:cxn ang="0">
                  <a:pos x="37" y="49"/>
                </a:cxn>
                <a:cxn ang="0">
                  <a:pos x="23" y="39"/>
                </a:cxn>
                <a:cxn ang="0">
                  <a:pos x="13" y="28"/>
                </a:cxn>
                <a:cxn ang="0">
                  <a:pos x="4" y="17"/>
                </a:cxn>
                <a:cxn ang="0">
                  <a:pos x="0" y="8"/>
                </a:cxn>
                <a:cxn ang="0">
                  <a:pos x="0" y="3"/>
                </a:cxn>
              </a:cxnLst>
              <a:rect l="0" t="0" r="r" b="b"/>
              <a:pathLst>
                <a:path w="101" h="80">
                  <a:moveTo>
                    <a:pt x="0" y="3"/>
                  </a:moveTo>
                  <a:lnTo>
                    <a:pt x="4" y="0"/>
                  </a:lnTo>
                  <a:lnTo>
                    <a:pt x="13" y="1"/>
                  </a:lnTo>
                  <a:lnTo>
                    <a:pt x="24" y="3"/>
                  </a:lnTo>
                  <a:lnTo>
                    <a:pt x="37" y="10"/>
                  </a:lnTo>
                  <a:lnTo>
                    <a:pt x="51" y="19"/>
                  </a:lnTo>
                  <a:lnTo>
                    <a:pt x="66" y="30"/>
                  </a:lnTo>
                  <a:lnTo>
                    <a:pt x="79" y="40"/>
                  </a:lnTo>
                  <a:lnTo>
                    <a:pt x="90" y="51"/>
                  </a:lnTo>
                  <a:lnTo>
                    <a:pt x="97" y="62"/>
                  </a:lnTo>
                  <a:lnTo>
                    <a:pt x="101" y="71"/>
                  </a:lnTo>
                  <a:lnTo>
                    <a:pt x="101" y="76"/>
                  </a:lnTo>
                  <a:lnTo>
                    <a:pt x="97" y="80"/>
                  </a:lnTo>
                  <a:lnTo>
                    <a:pt x="90" y="78"/>
                  </a:lnTo>
                  <a:lnTo>
                    <a:pt x="79" y="74"/>
                  </a:lnTo>
                  <a:lnTo>
                    <a:pt x="66" y="69"/>
                  </a:lnTo>
                  <a:lnTo>
                    <a:pt x="51" y="60"/>
                  </a:lnTo>
                  <a:lnTo>
                    <a:pt x="37" y="49"/>
                  </a:lnTo>
                  <a:lnTo>
                    <a:pt x="23" y="39"/>
                  </a:lnTo>
                  <a:lnTo>
                    <a:pt x="13" y="28"/>
                  </a:lnTo>
                  <a:lnTo>
                    <a:pt x="4" y="17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333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68365" name="Picture 429" descr="MMj03957750000[1]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240338" y="4905375"/>
            <a:ext cx="387350" cy="330200"/>
          </a:xfrm>
          <a:prstGeom prst="rect">
            <a:avLst/>
          </a:prstGeom>
          <a:noFill/>
        </p:spPr>
      </p:pic>
      <p:pic>
        <p:nvPicPr>
          <p:cNvPr id="168368" name="Picture 432" descr="cocktail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469063" y="4668838"/>
            <a:ext cx="2030412" cy="1041400"/>
          </a:xfrm>
          <a:prstGeom prst="rect">
            <a:avLst/>
          </a:prstGeom>
          <a:noFill/>
        </p:spPr>
      </p:pic>
      <p:graphicFrame>
        <p:nvGraphicFramePr>
          <p:cNvPr id="168369" name="Object 433"/>
          <p:cNvGraphicFramePr>
            <a:graphicFrameLocks noChangeAspect="1"/>
          </p:cNvGraphicFramePr>
          <p:nvPr/>
        </p:nvGraphicFramePr>
        <p:xfrm>
          <a:off x="1309688" y="4502150"/>
          <a:ext cx="439737" cy="366713"/>
        </p:xfrm>
        <a:graphic>
          <a:graphicData uri="http://schemas.openxmlformats.org/presentationml/2006/ole">
            <p:oleObj spid="_x0000_s1030" name="Clip" r:id="rId21" imgW="1305000" imgH="1085760" progId="MS_ClipArt_Gallery.2">
              <p:embed/>
            </p:oleObj>
          </a:graphicData>
        </a:graphic>
      </p:graphicFrame>
      <p:sp>
        <p:nvSpPr>
          <p:cNvPr id="168370" name="Line 434"/>
          <p:cNvSpPr>
            <a:spLocks noChangeShapeType="1"/>
          </p:cNvSpPr>
          <p:nvPr/>
        </p:nvSpPr>
        <p:spPr bwMode="auto">
          <a:xfrm>
            <a:off x="1708150" y="4772025"/>
            <a:ext cx="2428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371" name="Line 435"/>
          <p:cNvSpPr>
            <a:spLocks noChangeShapeType="1"/>
          </p:cNvSpPr>
          <p:nvPr/>
        </p:nvSpPr>
        <p:spPr bwMode="auto">
          <a:xfrm>
            <a:off x="1708150" y="4772025"/>
            <a:ext cx="2428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372" name="Line 436"/>
          <p:cNvSpPr>
            <a:spLocks noChangeShapeType="1"/>
          </p:cNvSpPr>
          <p:nvPr/>
        </p:nvSpPr>
        <p:spPr bwMode="auto">
          <a:xfrm>
            <a:off x="1639888" y="5408613"/>
            <a:ext cx="1905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FF42DB5-AAAC-4FA3-9C99-A7723CF34A04}" type="slidenum">
              <a:rPr lang="en-US"/>
              <a:pPr/>
              <a:t>20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“Taking Turns” MAC protocols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600075" y="1376363"/>
            <a:ext cx="37544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i="0">
                <a:solidFill>
                  <a:srgbClr val="FF0000"/>
                </a:solidFill>
              </a:rPr>
              <a:t>Token passing:</a:t>
            </a:r>
            <a:endParaRPr lang="en-US" sz="2800" b="1" i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0"/>
              <a:t>control </a:t>
            </a:r>
            <a:r>
              <a:rPr lang="en-US" sz="2400" b="1" i="0"/>
              <a:t>token </a:t>
            </a:r>
            <a:r>
              <a:rPr lang="en-US" sz="2400" i="0"/>
              <a:t>passed from one node to next sequentially.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0"/>
              <a:t>token message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0"/>
              <a:t>concerns: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i="0"/>
              <a:t>token overhead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i="0"/>
              <a:t>latency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i="0"/>
              <a:t>single point of failure (token)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i="0"/>
              <a:t> </a:t>
            </a:r>
          </a:p>
        </p:txBody>
      </p:sp>
      <p:graphicFrame>
        <p:nvGraphicFramePr>
          <p:cNvPr id="672775" name="Object 7"/>
          <p:cNvGraphicFramePr>
            <a:graphicFrameLocks noChangeAspect="1"/>
          </p:cNvGraphicFramePr>
          <p:nvPr/>
        </p:nvGraphicFramePr>
        <p:xfrm>
          <a:off x="6057900" y="2106613"/>
          <a:ext cx="522288" cy="434975"/>
        </p:xfrm>
        <a:graphic>
          <a:graphicData uri="http://schemas.openxmlformats.org/presentationml/2006/ole">
            <p:oleObj spid="_x0000_s3074" name="Clip" r:id="rId4" imgW="1305000" imgH="1085760" progId="MS_ClipArt_Gallery.2">
              <p:embed/>
            </p:oleObj>
          </a:graphicData>
        </a:graphic>
      </p:graphicFrame>
      <p:sp>
        <p:nvSpPr>
          <p:cNvPr id="672776" name="Oval 8"/>
          <p:cNvSpPr>
            <a:spLocks noChangeArrowheads="1"/>
          </p:cNvSpPr>
          <p:nvPr/>
        </p:nvSpPr>
        <p:spPr bwMode="auto">
          <a:xfrm>
            <a:off x="5360988" y="2617788"/>
            <a:ext cx="2046287" cy="2778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72777" name="Object 9"/>
          <p:cNvGraphicFramePr>
            <a:graphicFrameLocks noChangeAspect="1"/>
          </p:cNvGraphicFramePr>
          <p:nvPr/>
        </p:nvGraphicFramePr>
        <p:xfrm>
          <a:off x="6175375" y="5527675"/>
          <a:ext cx="522288" cy="434975"/>
        </p:xfrm>
        <a:graphic>
          <a:graphicData uri="http://schemas.openxmlformats.org/presentationml/2006/ole">
            <p:oleObj spid="_x0000_s3075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672778" name="Object 10"/>
          <p:cNvGraphicFramePr>
            <a:graphicFrameLocks noChangeAspect="1"/>
          </p:cNvGraphicFramePr>
          <p:nvPr/>
        </p:nvGraphicFramePr>
        <p:xfrm>
          <a:off x="4714875" y="3724275"/>
          <a:ext cx="522288" cy="434975"/>
        </p:xfrm>
        <a:graphic>
          <a:graphicData uri="http://schemas.openxmlformats.org/presentationml/2006/ole">
            <p:oleObj spid="_x0000_s3076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672779" name="Object 11"/>
          <p:cNvGraphicFramePr>
            <a:graphicFrameLocks noChangeAspect="1"/>
          </p:cNvGraphicFramePr>
          <p:nvPr/>
        </p:nvGraphicFramePr>
        <p:xfrm>
          <a:off x="7551738" y="3681413"/>
          <a:ext cx="522287" cy="434975"/>
        </p:xfrm>
        <a:graphic>
          <a:graphicData uri="http://schemas.openxmlformats.org/presentationml/2006/ole">
            <p:oleObj spid="_x0000_s3077" name="Clip" r:id="rId7" imgW="1305000" imgH="1085760" progId="MS_ClipArt_Gallery.2">
              <p:embed/>
            </p:oleObj>
          </a:graphicData>
        </a:graphic>
      </p:graphicFrame>
      <p:sp>
        <p:nvSpPr>
          <p:cNvPr id="672780" name="Rectangle 12"/>
          <p:cNvSpPr>
            <a:spLocks noChangeArrowheads="1"/>
          </p:cNvSpPr>
          <p:nvPr/>
        </p:nvSpPr>
        <p:spPr bwMode="auto">
          <a:xfrm>
            <a:off x="6205538" y="1725613"/>
            <a:ext cx="274637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672783" name="Rectangle 15"/>
          <p:cNvSpPr>
            <a:spLocks noChangeArrowheads="1"/>
          </p:cNvSpPr>
          <p:nvPr/>
        </p:nvSpPr>
        <p:spPr bwMode="auto">
          <a:xfrm>
            <a:off x="5949950" y="6008688"/>
            <a:ext cx="811213" cy="320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672784" name="Text Box 16"/>
          <p:cNvSpPr txBox="1">
            <a:spLocks noChangeArrowheads="1"/>
          </p:cNvSpPr>
          <p:nvPr/>
        </p:nvSpPr>
        <p:spPr bwMode="auto">
          <a:xfrm>
            <a:off x="4341813" y="3084513"/>
            <a:ext cx="1055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(nothing</a:t>
            </a:r>
          </a:p>
          <a:p>
            <a:r>
              <a:rPr lang="en-US" i="0"/>
              <a:t>to send)</a:t>
            </a:r>
          </a:p>
        </p:txBody>
      </p:sp>
      <p:sp>
        <p:nvSpPr>
          <p:cNvPr id="672785" name="Rectangle 17"/>
          <p:cNvSpPr>
            <a:spLocks noChangeArrowheads="1"/>
          </p:cNvSpPr>
          <p:nvPr/>
        </p:nvSpPr>
        <p:spPr bwMode="auto">
          <a:xfrm>
            <a:off x="4838700" y="3743325"/>
            <a:ext cx="274638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3657 C 0.00694 0.06435 0.00121 0.09282 0.00139 0.10509 C 0.00156 0.11736 0.00659 0.10694 0.00017 0.10995 C -0.00625 0.11296 -0.02361 0.11273 -0.03733 0.12338 C -0.05105 0.13403 -0.06945 0.14444 -0.0823 0.17338 C -0.09514 0.20231 -0.1033 0.27847 -0.11476 0.29676 C -0.12622 0.31505 -0.14341 0.28611 -0.15105 0.28333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354 -0.0044 0.02708 -0.0088 0.03506 0.00671 C 0.04305 0.02222 0.04236 0.06875 0.04756 0.09328 C 0.05277 0.11782 0.05538 0.13402 0.06631 0.15347 C 0.07725 0.17291 0.09982 0.19861 0.11371 0.20995 C 0.1276 0.22129 0.1434 0.20926 0.15 0.22176 C 0.15659 0.23426 0.1552 0.25949 0.15381 0.28495 " pathEditMode="relative" ptsTypes="aaaaaaA">
                                      <p:cBhvr>
                                        <p:cTn id="19" dur="2000" fill="hold"/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02431 C 0.01319 -0.0581 0.00763 -0.09167 0.01371 -0.10926 C 0.01979 -0.12685 0.04114 -0.11273 0.05503 -0.1294 C 0.06892 -0.14607 0.0875 -0.1794 0.09756 -0.20926 C 0.10763 -0.23912 0.11371 -0.27824 0.1151 -0.30926 C 0.11649 -0.34028 0.11371 -0.36783 0.10625 -0.39607 C 0.09878 -0.42431 0.08454 -0.45949 0.06996 -0.4794 C 0.05538 -0.49931 0.03142 -0.50996 0.01875 -0.51598 C 0.00607 -0.52199 0.0052 -0.51875 -0.00625 -0.51598 C -0.01771 -0.5132 -0.03698 -0.51135 -0.05 -0.49931 C -0.06303 -0.48727 -0.07605 -0.46343 -0.0849 -0.44422 C -0.09375 -0.425 -0.10018 -0.4044 -0.10365 -0.38426 C -0.10712 -0.36412 -0.10556 -0.34375 -0.10625 -0.32269 C -0.10695 -0.30162 -0.11025 -0.27801 -0.10747 -0.25764 C -0.10469 -0.23727 -0.09705 -0.21852 -0.08994 -0.20093 C -0.08282 -0.18334 -0.07553 -0.1669 -0.06494 -0.15255 C -0.05434 -0.1382 -0.03768 -0.12107 -0.02622 -0.11435 C -0.01476 -0.10764 -0.00174 -0.11806 0.00381 -0.11273 C 0.00937 -0.10741 0.00677 -0.09931 0.00746 -0.08264 C 0.00816 -0.06598 0.00781 -0.03935 0.00746 -0.01273 " pathEditMode="relative" rAng="0" ptsTypes="aaaaaaaaaaaaaaaaaaaA">
                                      <p:cBhvr>
                                        <p:cTn id="23" dur="2000" fill="hold"/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80" grpId="0" animBg="1"/>
      <p:bldP spid="672780" grpId="1" animBg="1"/>
      <p:bldP spid="672783" grpId="0" animBg="1"/>
      <p:bldP spid="672783" grpId="1" animBg="1"/>
      <p:bldP spid="672784" grpId="0"/>
      <p:bldP spid="672785" grpId="0" animBg="1"/>
      <p:bldP spid="67278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B75FA78-5E31-45A2-AB34-45E334A41DD5}" type="slidenum">
              <a:rPr lang="en-US"/>
              <a:pPr/>
              <a:t>21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Summary of MAC protocols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06963"/>
          </a:xfrm>
        </p:spPr>
        <p:txBody>
          <a:bodyPr/>
          <a:lstStyle/>
          <a:p>
            <a:r>
              <a:rPr lang="en-US" sz="2400" i="1">
                <a:solidFill>
                  <a:srgbClr val="FF0000"/>
                </a:solidFill>
              </a:rPr>
              <a:t>channel partitioning,</a:t>
            </a:r>
            <a:r>
              <a:rPr lang="en-US" sz="2400"/>
              <a:t> by time, frequency or code</a:t>
            </a:r>
          </a:p>
          <a:p>
            <a:pPr lvl="1"/>
            <a:r>
              <a:rPr lang="en-US" sz="2000"/>
              <a:t>Time Division, Frequency Division</a:t>
            </a:r>
          </a:p>
          <a:p>
            <a:r>
              <a:rPr lang="en-US" sz="2400" i="1">
                <a:solidFill>
                  <a:srgbClr val="FF0000"/>
                </a:solidFill>
              </a:rPr>
              <a:t>random access </a:t>
            </a:r>
            <a:r>
              <a:rPr lang="en-US" sz="2400"/>
              <a:t>(dynamic), </a:t>
            </a:r>
          </a:p>
          <a:p>
            <a:pPr lvl="1"/>
            <a:r>
              <a:rPr lang="en-US" sz="2000"/>
              <a:t>ALOHA, S-ALOHA, CSMA, CSMA/CD</a:t>
            </a:r>
          </a:p>
          <a:p>
            <a:pPr lvl="1"/>
            <a:r>
              <a:rPr lang="en-US" sz="2000"/>
              <a:t>carrier sensing: easy in some technologies (wire), hard in others (wireless)</a:t>
            </a:r>
          </a:p>
          <a:p>
            <a:pPr lvl="1"/>
            <a:r>
              <a:rPr lang="en-US" sz="2000"/>
              <a:t>CSMA/CD used in Ethernet</a:t>
            </a:r>
          </a:p>
          <a:p>
            <a:pPr lvl="1"/>
            <a:r>
              <a:rPr lang="en-US" sz="2000"/>
              <a:t>CSMA/CA used in 802.11</a:t>
            </a:r>
          </a:p>
          <a:p>
            <a:r>
              <a:rPr lang="en-US" sz="2400" i="1">
                <a:solidFill>
                  <a:srgbClr val="FF0000"/>
                </a:solidFill>
              </a:rPr>
              <a:t>taking turns</a:t>
            </a:r>
          </a:p>
          <a:p>
            <a:pPr lvl="1"/>
            <a:r>
              <a:rPr lang="en-US" sz="2000"/>
              <a:t>polling from central site, token passing</a:t>
            </a:r>
          </a:p>
          <a:p>
            <a:pPr lvl="1"/>
            <a:r>
              <a:rPr lang="en-US" sz="2000"/>
              <a:t>Bluetooth, FDDI, IBM Token Ring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0CEB6465-6176-40C5-B6F8-AB69F14F8605}" type="slidenum">
              <a:rPr lang="en-US"/>
              <a:pPr/>
              <a:t>22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5.1 Introduction and services</a:t>
            </a:r>
          </a:p>
          <a:p>
            <a:r>
              <a:rPr lang="en-US" sz="2400"/>
              <a:t>5.2 Error detection and correction </a:t>
            </a:r>
          </a:p>
          <a:p>
            <a:r>
              <a:rPr lang="en-US" sz="2400"/>
              <a:t>5.3Multiple access protocols</a:t>
            </a:r>
          </a:p>
          <a:p>
            <a:r>
              <a:rPr lang="en-US" sz="2400">
                <a:solidFill>
                  <a:srgbClr val="FF0000"/>
                </a:solidFill>
              </a:rPr>
              <a:t>5.4 Link-Layer Addressing</a:t>
            </a:r>
          </a:p>
          <a:p>
            <a:r>
              <a:rPr lang="en-US" sz="2400"/>
              <a:t>5.5 Ethernet</a:t>
            </a:r>
          </a:p>
        </p:txBody>
      </p:sp>
      <p:sp>
        <p:nvSpPr>
          <p:cNvPr id="520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/>
              <a:t>5.6 Link-layer switches</a:t>
            </a:r>
          </a:p>
          <a:p>
            <a:r>
              <a:rPr lang="en-US" sz="2400"/>
              <a:t>5.7 PPP</a:t>
            </a:r>
          </a:p>
          <a:p>
            <a:r>
              <a:rPr lang="en-US" sz="2400"/>
              <a:t>5.8 Link Virtualization: ATM, MPLS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D89916C-395C-4CDC-9892-7D2632A3E174}" type="slidenum">
              <a:rPr lang="en-US"/>
              <a:pPr/>
              <a:t>23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 Addresses and ARP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47063" cy="4648200"/>
          </a:xfrm>
        </p:spPr>
        <p:txBody>
          <a:bodyPr/>
          <a:lstStyle/>
          <a:p>
            <a:r>
              <a:rPr lang="en-US" sz="3200"/>
              <a:t>32-bit IP address: </a:t>
            </a:r>
          </a:p>
          <a:p>
            <a:pPr lvl="1"/>
            <a:r>
              <a:rPr lang="en-US" i="1"/>
              <a:t>network-layer</a:t>
            </a:r>
            <a:r>
              <a:rPr lang="en-US"/>
              <a:t> address</a:t>
            </a:r>
          </a:p>
          <a:p>
            <a:pPr lvl="1"/>
            <a:r>
              <a:rPr lang="en-US"/>
              <a:t>used to get datagram to destination IP subnet </a:t>
            </a:r>
          </a:p>
          <a:p>
            <a:r>
              <a:rPr lang="en-US" sz="3200"/>
              <a:t>MAC (or LAN or physical or Ethernet) address:</a:t>
            </a:r>
            <a:r>
              <a:rPr lang="en-US" sz="320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/>
              <a:t>function: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get frame from one interface to another physically-connected interface (same network)</a:t>
            </a:r>
          </a:p>
          <a:p>
            <a:pPr lvl="1"/>
            <a:r>
              <a:rPr lang="en-US"/>
              <a:t>48 bit MAC address (for most LANs)</a:t>
            </a:r>
          </a:p>
          <a:p>
            <a:pPr lvl="2"/>
            <a:r>
              <a:rPr lang="en-US"/>
              <a:t> burned in NIC ROM, also sometimes software settable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B5049E1-1410-486C-864F-8865A65188AF}" type="slidenum">
              <a:rPr lang="en-US"/>
              <a:pPr/>
              <a:t>24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 Addresses and ARP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766763" y="1314450"/>
            <a:ext cx="5611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FF0000"/>
                </a:solidFill>
              </a:rPr>
              <a:t>Each adapter on LAN has unique LAN address</a:t>
            </a:r>
          </a:p>
        </p:txBody>
      </p:sp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6230938" y="2490788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Broadcast address =</a:t>
            </a:r>
          </a:p>
          <a:p>
            <a:r>
              <a:rPr lang="en-US" i="0">
                <a:solidFill>
                  <a:srgbClr val="FF0000"/>
                </a:solidFill>
              </a:rPr>
              <a:t>FF-FF-FF-FF-FF-FF</a:t>
            </a:r>
          </a:p>
        </p:txBody>
      </p:sp>
      <p:sp>
        <p:nvSpPr>
          <p:cNvPr id="526353" name="Rectangle 17"/>
          <p:cNvSpPr>
            <a:spLocks noChangeArrowheads="1"/>
          </p:cNvSpPr>
          <p:nvPr/>
        </p:nvSpPr>
        <p:spPr bwMode="auto">
          <a:xfrm>
            <a:off x="6642100" y="3989388"/>
            <a:ext cx="269875" cy="204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4" name="Text Box 18"/>
          <p:cNvSpPr txBox="1">
            <a:spLocks noChangeArrowheads="1"/>
          </p:cNvSpPr>
          <p:nvPr/>
        </p:nvSpPr>
        <p:spPr bwMode="auto">
          <a:xfrm>
            <a:off x="6862763" y="3895725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= adapter</a:t>
            </a:r>
          </a:p>
        </p:txBody>
      </p:sp>
      <p:graphicFrame>
        <p:nvGraphicFramePr>
          <p:cNvPr id="526343" name="Object 7"/>
          <p:cNvGraphicFramePr>
            <a:graphicFrameLocks noChangeAspect="1"/>
          </p:cNvGraphicFramePr>
          <p:nvPr/>
        </p:nvGraphicFramePr>
        <p:xfrm>
          <a:off x="2967038" y="2052638"/>
          <a:ext cx="611187" cy="520700"/>
        </p:xfrm>
        <a:graphic>
          <a:graphicData uri="http://schemas.openxmlformats.org/presentationml/2006/ole">
            <p:oleObj spid="_x0000_s4098" name="Clip" r:id="rId4" imgW="1305000" imgH="1085760" progId="MS_ClipArt_Gallery.2">
              <p:embed/>
            </p:oleObj>
          </a:graphicData>
        </a:graphic>
      </p:graphicFrame>
      <p:sp>
        <p:nvSpPr>
          <p:cNvPr id="526344" name="Freeform 8"/>
          <p:cNvSpPr>
            <a:spLocks/>
          </p:cNvSpPr>
          <p:nvPr/>
        </p:nvSpPr>
        <p:spPr bwMode="auto">
          <a:xfrm>
            <a:off x="2152650" y="3262313"/>
            <a:ext cx="2046288" cy="20494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6345" name="Object 9"/>
          <p:cNvGraphicFramePr>
            <a:graphicFrameLocks noChangeAspect="1"/>
          </p:cNvGraphicFramePr>
          <p:nvPr/>
        </p:nvGraphicFramePr>
        <p:xfrm>
          <a:off x="5167313" y="3868738"/>
          <a:ext cx="611187" cy="520700"/>
        </p:xfrm>
        <a:graphic>
          <a:graphicData uri="http://schemas.openxmlformats.org/presentationml/2006/ole">
            <p:oleObj spid="_x0000_s4099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26346" name="Object 10"/>
          <p:cNvGraphicFramePr>
            <a:graphicFrameLocks noChangeAspect="1"/>
          </p:cNvGraphicFramePr>
          <p:nvPr/>
        </p:nvGraphicFramePr>
        <p:xfrm>
          <a:off x="2952750" y="5811838"/>
          <a:ext cx="611188" cy="520700"/>
        </p:xfrm>
        <a:graphic>
          <a:graphicData uri="http://schemas.openxmlformats.org/presentationml/2006/ole">
            <p:oleObj spid="_x0000_s4100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526347" name="Object 11"/>
          <p:cNvGraphicFramePr>
            <a:graphicFrameLocks noChangeAspect="1"/>
          </p:cNvGraphicFramePr>
          <p:nvPr/>
        </p:nvGraphicFramePr>
        <p:xfrm>
          <a:off x="492125" y="3711575"/>
          <a:ext cx="611188" cy="520700"/>
        </p:xfrm>
        <a:graphic>
          <a:graphicData uri="http://schemas.openxmlformats.org/presentationml/2006/ole">
            <p:oleObj spid="_x0000_s4101" name="Clip" r:id="rId7" imgW="1305000" imgH="1085760" progId="MS_ClipArt_Gallery.2">
              <p:embed/>
            </p:oleObj>
          </a:graphicData>
        </a:graphic>
      </p:graphicFrame>
      <p:sp>
        <p:nvSpPr>
          <p:cNvPr id="526348" name="Rectangle 12"/>
          <p:cNvSpPr>
            <a:spLocks noChangeArrowheads="1"/>
          </p:cNvSpPr>
          <p:nvPr/>
        </p:nvSpPr>
        <p:spPr bwMode="auto">
          <a:xfrm>
            <a:off x="4968875" y="4017963"/>
            <a:ext cx="269875" cy="204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49" name="Rectangle 13"/>
          <p:cNvSpPr>
            <a:spLocks noChangeArrowheads="1"/>
          </p:cNvSpPr>
          <p:nvPr/>
        </p:nvSpPr>
        <p:spPr bwMode="auto">
          <a:xfrm>
            <a:off x="1038225" y="3835400"/>
            <a:ext cx="269875" cy="204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0" name="Rectangle 14"/>
          <p:cNvSpPr>
            <a:spLocks noChangeArrowheads="1"/>
          </p:cNvSpPr>
          <p:nvPr/>
        </p:nvSpPr>
        <p:spPr bwMode="auto">
          <a:xfrm>
            <a:off x="3238500" y="2546350"/>
            <a:ext cx="192088" cy="255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2" name="Rectangle 16"/>
          <p:cNvSpPr>
            <a:spLocks noChangeArrowheads="1"/>
          </p:cNvSpPr>
          <p:nvPr/>
        </p:nvSpPr>
        <p:spPr bwMode="auto">
          <a:xfrm>
            <a:off x="3171825" y="5557838"/>
            <a:ext cx="192088" cy="255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6355" name="Line 19"/>
          <p:cNvSpPr>
            <a:spLocks noChangeShapeType="1"/>
          </p:cNvSpPr>
          <p:nvPr/>
        </p:nvSpPr>
        <p:spPr bwMode="auto">
          <a:xfrm>
            <a:off x="1300163" y="3940175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56" name="Line 20"/>
          <p:cNvSpPr>
            <a:spLocks noChangeShapeType="1"/>
          </p:cNvSpPr>
          <p:nvPr/>
        </p:nvSpPr>
        <p:spPr bwMode="auto">
          <a:xfrm>
            <a:off x="3309938" y="2808288"/>
            <a:ext cx="0" cy="65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57" name="Line 21"/>
          <p:cNvSpPr>
            <a:spLocks noChangeShapeType="1"/>
          </p:cNvSpPr>
          <p:nvPr/>
        </p:nvSpPr>
        <p:spPr bwMode="auto">
          <a:xfrm flipH="1">
            <a:off x="4173538" y="4108450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58" name="Line 22"/>
          <p:cNvSpPr>
            <a:spLocks noChangeShapeType="1"/>
          </p:cNvSpPr>
          <p:nvPr/>
        </p:nvSpPr>
        <p:spPr bwMode="auto">
          <a:xfrm flipV="1">
            <a:off x="3271838" y="5113338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60" name="Text Box 24"/>
          <p:cNvSpPr txBox="1">
            <a:spLocks noChangeArrowheads="1"/>
          </p:cNvSpPr>
          <p:nvPr/>
        </p:nvSpPr>
        <p:spPr bwMode="auto">
          <a:xfrm>
            <a:off x="3630613" y="2516188"/>
            <a:ext cx="189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1A-2F-BB-76-09-AD</a:t>
            </a:r>
          </a:p>
        </p:txBody>
      </p:sp>
      <p:sp>
        <p:nvSpPr>
          <p:cNvPr id="526361" name="Line 25"/>
          <p:cNvSpPr>
            <a:spLocks noChangeShapeType="1"/>
          </p:cNvSpPr>
          <p:nvPr/>
        </p:nvSpPr>
        <p:spPr bwMode="auto">
          <a:xfrm flipH="1" flipV="1">
            <a:off x="3438525" y="2652713"/>
            <a:ext cx="2571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62" name="Line 26"/>
          <p:cNvSpPr>
            <a:spLocks noChangeShapeType="1"/>
          </p:cNvSpPr>
          <p:nvPr/>
        </p:nvSpPr>
        <p:spPr bwMode="auto">
          <a:xfrm flipV="1">
            <a:off x="5087938" y="4211638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63" name="Text Box 27"/>
          <p:cNvSpPr txBox="1">
            <a:spLocks noChangeArrowheads="1"/>
          </p:cNvSpPr>
          <p:nvPr/>
        </p:nvSpPr>
        <p:spPr bwMode="auto">
          <a:xfrm>
            <a:off x="4479925" y="4602163"/>
            <a:ext cx="1900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58-23-D7-FA-20-B0</a:t>
            </a:r>
          </a:p>
        </p:txBody>
      </p:sp>
      <p:sp>
        <p:nvSpPr>
          <p:cNvPr id="526364" name="Line 28"/>
          <p:cNvSpPr>
            <a:spLocks noChangeShapeType="1"/>
          </p:cNvSpPr>
          <p:nvPr/>
        </p:nvSpPr>
        <p:spPr bwMode="auto">
          <a:xfrm flipH="1">
            <a:off x="3375025" y="56673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65" name="Text Box 29"/>
          <p:cNvSpPr txBox="1">
            <a:spLocks noChangeArrowheads="1"/>
          </p:cNvSpPr>
          <p:nvPr/>
        </p:nvSpPr>
        <p:spPr bwMode="auto">
          <a:xfrm>
            <a:off x="3797300" y="5554663"/>
            <a:ext cx="1795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0C-C4-11-6F-E3-98</a:t>
            </a:r>
          </a:p>
        </p:txBody>
      </p:sp>
      <p:sp>
        <p:nvSpPr>
          <p:cNvPr id="526366" name="Line 30"/>
          <p:cNvSpPr>
            <a:spLocks noChangeShapeType="1"/>
          </p:cNvSpPr>
          <p:nvPr/>
        </p:nvSpPr>
        <p:spPr bwMode="auto">
          <a:xfrm flipV="1">
            <a:off x="1169988" y="4040188"/>
            <a:ext cx="0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6367" name="Text Box 31"/>
          <p:cNvSpPr txBox="1">
            <a:spLocks noChangeArrowheads="1"/>
          </p:cNvSpPr>
          <p:nvPr/>
        </p:nvSpPr>
        <p:spPr bwMode="auto">
          <a:xfrm>
            <a:off x="319088" y="4473575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71-65-F7-2B-08-53</a:t>
            </a:r>
          </a:p>
        </p:txBody>
      </p:sp>
      <p:sp>
        <p:nvSpPr>
          <p:cNvPr id="526368" name="Text Box 32"/>
          <p:cNvSpPr txBox="1">
            <a:spLocks noChangeArrowheads="1"/>
          </p:cNvSpPr>
          <p:nvPr/>
        </p:nvSpPr>
        <p:spPr bwMode="auto">
          <a:xfrm>
            <a:off x="2636838" y="3625850"/>
            <a:ext cx="11572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   LAN</a:t>
            </a:r>
          </a:p>
          <a:p>
            <a:r>
              <a:rPr lang="en-US" i="0"/>
              <a:t>(wired or</a:t>
            </a:r>
          </a:p>
          <a:p>
            <a:r>
              <a:rPr lang="en-US" i="0"/>
              <a:t>wireless)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96650E72-283B-4AF3-A7E1-A30E33C4B217}" type="slidenum">
              <a:rPr lang="en-US"/>
              <a:pPr/>
              <a:t>25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 Address (more)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MAC address allocation administered by IEEE</a:t>
            </a:r>
          </a:p>
          <a:p>
            <a:r>
              <a:rPr lang="en-US" sz="2400"/>
              <a:t>manufacturer buys portion of MAC address space (to assure uniqueness)</a:t>
            </a:r>
          </a:p>
          <a:p>
            <a:r>
              <a:rPr lang="en-US" sz="2400"/>
              <a:t>analogy: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    (a) MAC address: like Social Security Number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     (b) IP address: like postal address</a:t>
            </a:r>
          </a:p>
          <a:p>
            <a:r>
              <a:rPr lang="en-US" sz="2400"/>
              <a:t> MAC flat address  </a:t>
            </a:r>
            <a:r>
              <a:rPr lang="en-US" sz="2400">
                <a:latin typeface="MS Mincho" pitchFamily="49" charset="-128"/>
                <a:ea typeface="MS Mincho" pitchFamily="49" charset="-128"/>
              </a:rPr>
              <a:t>➜</a:t>
            </a:r>
            <a:r>
              <a:rPr lang="en-US" sz="2400"/>
              <a:t> portability </a:t>
            </a:r>
          </a:p>
          <a:p>
            <a:pPr lvl="1"/>
            <a:r>
              <a:rPr lang="en-US" sz="2000"/>
              <a:t>can move LAN card from one LAN to another</a:t>
            </a:r>
          </a:p>
          <a:p>
            <a:r>
              <a:rPr lang="en-US" sz="2400"/>
              <a:t>IP hierarchical address NOT portable</a:t>
            </a:r>
          </a:p>
          <a:p>
            <a:pPr lvl="1"/>
            <a:r>
              <a:rPr lang="en-US" sz="2000"/>
              <a:t> address depends on IP subnet to which node is attached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66C6B791-6400-48E0-A8CE-6884CBE0CB5E}" type="slidenum">
              <a:rPr lang="en-US"/>
              <a:pPr/>
              <a:t>26</a:t>
            </a:fld>
            <a:endParaRPr lang="en-US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title"/>
          </p:nvPr>
        </p:nvSpPr>
        <p:spPr>
          <a:xfrm>
            <a:off x="501650" y="241300"/>
            <a:ext cx="8191500" cy="901700"/>
          </a:xfrm>
        </p:spPr>
        <p:txBody>
          <a:bodyPr/>
          <a:lstStyle/>
          <a:p>
            <a:r>
              <a:rPr lang="en-US" sz="3600"/>
              <a:t>ARP: Address Resolution Protocol</a:t>
            </a:r>
            <a:endParaRPr lang="en-US"/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08550" y="1474788"/>
            <a:ext cx="3990975" cy="4648200"/>
          </a:xfrm>
        </p:spPr>
        <p:txBody>
          <a:bodyPr/>
          <a:lstStyle/>
          <a:p>
            <a:r>
              <a:rPr lang="en-US" sz="2400"/>
              <a:t>Each IP node (host, router) on LAN has  </a:t>
            </a:r>
            <a:r>
              <a:rPr lang="en-US" sz="2400">
                <a:solidFill>
                  <a:srgbClr val="FF0000"/>
                </a:solidFill>
              </a:rPr>
              <a:t>ARP </a:t>
            </a:r>
            <a:r>
              <a:rPr lang="en-US" sz="2400"/>
              <a:t>table</a:t>
            </a:r>
          </a:p>
          <a:p>
            <a:r>
              <a:rPr lang="en-US" sz="2400"/>
              <a:t>ARP table: IP/MAC address mappings for some LAN nodes</a:t>
            </a:r>
          </a:p>
          <a:p>
            <a:pPr>
              <a:buFont typeface="ZapfDingbats" pitchFamily="82" charset="2"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&lt; IP address; MAC address; TTL&gt;</a:t>
            </a:r>
          </a:p>
          <a:p>
            <a:pPr lvl="1"/>
            <a:r>
              <a:rPr lang="en-US" sz="1600"/>
              <a:t> </a:t>
            </a:r>
            <a:r>
              <a:rPr lang="en-US" sz="2000"/>
              <a:t>TTL (Time To Live): time after which address mapping will be forgotten (typically 20 min)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0188" y="1487488"/>
            <a:ext cx="4343400" cy="1277937"/>
            <a:chOff x="297" y="3336"/>
            <a:chExt cx="2788" cy="805"/>
          </a:xfrm>
        </p:grpSpPr>
        <p:sp>
          <p:nvSpPr>
            <p:cNvPr id="399366" name="Text Box 6"/>
            <p:cNvSpPr txBox="1">
              <a:spLocks noChangeArrowheads="1"/>
            </p:cNvSpPr>
            <p:nvPr/>
          </p:nvSpPr>
          <p:spPr bwMode="auto">
            <a:xfrm>
              <a:off x="390" y="3350"/>
              <a:ext cx="265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u="sng"/>
                <a:t>Question:</a:t>
              </a:r>
              <a:r>
                <a:rPr lang="en-US" sz="2400" i="0"/>
                <a:t> how to determine</a:t>
              </a:r>
            </a:p>
            <a:p>
              <a:r>
                <a:rPr lang="en-US" sz="2400" i="0"/>
                <a:t>MAC address of B</a:t>
              </a:r>
            </a:p>
            <a:p>
              <a:r>
                <a:rPr lang="en-US" sz="2400" i="0"/>
                <a:t>knowing B’s IP address?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399367" name="Rectangle 7"/>
            <p:cNvSpPr>
              <a:spLocks noChangeArrowheads="1"/>
            </p:cNvSpPr>
            <p:nvPr/>
          </p:nvSpPr>
          <p:spPr bwMode="auto">
            <a:xfrm>
              <a:off x="297" y="3336"/>
              <a:ext cx="2788" cy="8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99369" name="Object 9"/>
          <p:cNvGraphicFramePr>
            <a:graphicFrameLocks noChangeAspect="1"/>
          </p:cNvGraphicFramePr>
          <p:nvPr/>
        </p:nvGraphicFramePr>
        <p:xfrm>
          <a:off x="2354263" y="3044825"/>
          <a:ext cx="415925" cy="387350"/>
        </p:xfrm>
        <a:graphic>
          <a:graphicData uri="http://schemas.openxmlformats.org/presentationml/2006/ole">
            <p:oleObj spid="_x0000_s5122" name="Clip" r:id="rId4" imgW="1305000" imgH="1085760" progId="MS_ClipArt_Gallery.2">
              <p:embed/>
            </p:oleObj>
          </a:graphicData>
        </a:graphic>
      </p:graphicFrame>
      <p:sp>
        <p:nvSpPr>
          <p:cNvPr id="399370" name="Freeform 10"/>
          <p:cNvSpPr>
            <a:spLocks/>
          </p:cNvSpPr>
          <p:nvPr/>
        </p:nvSpPr>
        <p:spPr bwMode="auto">
          <a:xfrm>
            <a:off x="1800225" y="3944938"/>
            <a:ext cx="1393825" cy="1525587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371" name="Object 11"/>
          <p:cNvGraphicFramePr>
            <a:graphicFrameLocks noChangeAspect="1"/>
          </p:cNvGraphicFramePr>
          <p:nvPr/>
        </p:nvGraphicFramePr>
        <p:xfrm>
          <a:off x="3852863" y="4397375"/>
          <a:ext cx="415925" cy="387350"/>
        </p:xfrm>
        <a:graphic>
          <a:graphicData uri="http://schemas.openxmlformats.org/presentationml/2006/ole">
            <p:oleObj spid="_x0000_s5123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399372" name="Object 12"/>
          <p:cNvGraphicFramePr>
            <a:graphicFrameLocks noChangeAspect="1"/>
          </p:cNvGraphicFramePr>
          <p:nvPr/>
        </p:nvGraphicFramePr>
        <p:xfrm>
          <a:off x="2344738" y="5843588"/>
          <a:ext cx="415925" cy="387350"/>
        </p:xfrm>
        <a:graphic>
          <a:graphicData uri="http://schemas.openxmlformats.org/presentationml/2006/ole">
            <p:oleObj spid="_x0000_s5124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399373" name="Object 13"/>
          <p:cNvGraphicFramePr>
            <a:graphicFrameLocks noChangeAspect="1"/>
          </p:cNvGraphicFramePr>
          <p:nvPr/>
        </p:nvGraphicFramePr>
        <p:xfrm>
          <a:off x="668338" y="4279900"/>
          <a:ext cx="415925" cy="387350"/>
        </p:xfrm>
        <a:graphic>
          <a:graphicData uri="http://schemas.openxmlformats.org/presentationml/2006/ole">
            <p:oleObj spid="_x0000_s5125" name="Clip" r:id="rId7" imgW="1305000" imgH="1085760" progId="MS_ClipArt_Gallery.2">
              <p:embed/>
            </p:oleObj>
          </a:graphicData>
        </a:graphic>
      </p:graphicFrame>
      <p:sp>
        <p:nvSpPr>
          <p:cNvPr id="399374" name="Rectangle 14"/>
          <p:cNvSpPr>
            <a:spLocks noChangeArrowheads="1"/>
          </p:cNvSpPr>
          <p:nvPr/>
        </p:nvSpPr>
        <p:spPr bwMode="auto">
          <a:xfrm>
            <a:off x="3717925" y="4508500"/>
            <a:ext cx="18415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1041400" y="4371975"/>
            <a:ext cx="182563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6" name="Rectangle 16"/>
          <p:cNvSpPr>
            <a:spLocks noChangeArrowheads="1"/>
          </p:cNvSpPr>
          <p:nvPr/>
        </p:nvSpPr>
        <p:spPr bwMode="auto">
          <a:xfrm>
            <a:off x="2540000" y="3413125"/>
            <a:ext cx="130175" cy="188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7" name="Rectangle 17"/>
          <p:cNvSpPr>
            <a:spLocks noChangeArrowheads="1"/>
          </p:cNvSpPr>
          <p:nvPr/>
        </p:nvSpPr>
        <p:spPr bwMode="auto">
          <a:xfrm>
            <a:off x="2493963" y="5654675"/>
            <a:ext cx="130175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8" name="Line 18"/>
          <p:cNvSpPr>
            <a:spLocks noChangeShapeType="1"/>
          </p:cNvSpPr>
          <p:nvPr/>
        </p:nvSpPr>
        <p:spPr bwMode="auto">
          <a:xfrm>
            <a:off x="1219200" y="4449763"/>
            <a:ext cx="614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79" name="Line 19"/>
          <p:cNvSpPr>
            <a:spLocks noChangeShapeType="1"/>
          </p:cNvSpPr>
          <p:nvPr/>
        </p:nvSpPr>
        <p:spPr bwMode="auto">
          <a:xfrm>
            <a:off x="2587625" y="3606800"/>
            <a:ext cx="0" cy="48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80" name="Line 20"/>
          <p:cNvSpPr>
            <a:spLocks noChangeShapeType="1"/>
          </p:cNvSpPr>
          <p:nvPr/>
        </p:nvSpPr>
        <p:spPr bwMode="auto">
          <a:xfrm flipH="1">
            <a:off x="3176588" y="4575175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81" name="Line 21"/>
          <p:cNvSpPr>
            <a:spLocks noChangeShapeType="1"/>
          </p:cNvSpPr>
          <p:nvPr/>
        </p:nvSpPr>
        <p:spPr bwMode="auto">
          <a:xfrm flipV="1">
            <a:off x="2562225" y="5322888"/>
            <a:ext cx="0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82" name="Text Box 22"/>
          <p:cNvSpPr txBox="1">
            <a:spLocks noChangeArrowheads="1"/>
          </p:cNvSpPr>
          <p:nvPr/>
        </p:nvSpPr>
        <p:spPr bwMode="auto">
          <a:xfrm>
            <a:off x="2806700" y="3389313"/>
            <a:ext cx="189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1A-2F-BB-76-09-AD</a:t>
            </a:r>
          </a:p>
        </p:txBody>
      </p:sp>
      <p:sp>
        <p:nvSpPr>
          <p:cNvPr id="399383" name="Line 23"/>
          <p:cNvSpPr>
            <a:spLocks noChangeShapeType="1"/>
          </p:cNvSpPr>
          <p:nvPr/>
        </p:nvSpPr>
        <p:spPr bwMode="auto">
          <a:xfrm flipH="1" flipV="1">
            <a:off x="2674938" y="3490913"/>
            <a:ext cx="176212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84" name="Line 24"/>
          <p:cNvSpPr>
            <a:spLocks noChangeShapeType="1"/>
          </p:cNvSpPr>
          <p:nvPr/>
        </p:nvSpPr>
        <p:spPr bwMode="auto">
          <a:xfrm flipV="1">
            <a:off x="3798888" y="4651375"/>
            <a:ext cx="0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85" name="Text Box 25"/>
          <p:cNvSpPr txBox="1">
            <a:spLocks noChangeArrowheads="1"/>
          </p:cNvSpPr>
          <p:nvPr/>
        </p:nvSpPr>
        <p:spPr bwMode="auto">
          <a:xfrm>
            <a:off x="3384550" y="4943475"/>
            <a:ext cx="1900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58-23-D7-FA-20-B0</a:t>
            </a:r>
          </a:p>
        </p:txBody>
      </p:sp>
      <p:sp>
        <p:nvSpPr>
          <p:cNvPr id="399386" name="Line 26"/>
          <p:cNvSpPr>
            <a:spLocks noChangeShapeType="1"/>
          </p:cNvSpPr>
          <p:nvPr/>
        </p:nvSpPr>
        <p:spPr bwMode="auto">
          <a:xfrm flipH="1">
            <a:off x="2632075" y="573563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87" name="Text Box 27"/>
          <p:cNvSpPr txBox="1">
            <a:spLocks noChangeArrowheads="1"/>
          </p:cNvSpPr>
          <p:nvPr/>
        </p:nvSpPr>
        <p:spPr bwMode="auto">
          <a:xfrm>
            <a:off x="2921000" y="5651500"/>
            <a:ext cx="1795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0C-C4-11-6F-E3-98</a:t>
            </a:r>
          </a:p>
        </p:txBody>
      </p:sp>
      <p:sp>
        <p:nvSpPr>
          <p:cNvPr id="399388" name="Line 28"/>
          <p:cNvSpPr>
            <a:spLocks noChangeShapeType="1"/>
          </p:cNvSpPr>
          <p:nvPr/>
        </p:nvSpPr>
        <p:spPr bwMode="auto">
          <a:xfrm flipV="1">
            <a:off x="1130300" y="4524375"/>
            <a:ext cx="0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89" name="Text Box 29"/>
          <p:cNvSpPr txBox="1">
            <a:spLocks noChangeArrowheads="1"/>
          </p:cNvSpPr>
          <p:nvPr/>
        </p:nvSpPr>
        <p:spPr bwMode="auto">
          <a:xfrm>
            <a:off x="0" y="483393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71-65-F7-2B-08-53</a:t>
            </a:r>
          </a:p>
        </p:txBody>
      </p:sp>
      <p:sp>
        <p:nvSpPr>
          <p:cNvPr id="399390" name="Text Box 30"/>
          <p:cNvSpPr txBox="1">
            <a:spLocks noChangeArrowheads="1"/>
          </p:cNvSpPr>
          <p:nvPr/>
        </p:nvSpPr>
        <p:spPr bwMode="auto">
          <a:xfrm>
            <a:off x="2012950" y="443547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   LAN</a:t>
            </a:r>
          </a:p>
        </p:txBody>
      </p:sp>
      <p:sp>
        <p:nvSpPr>
          <p:cNvPr id="399391" name="Text Box 31"/>
          <p:cNvSpPr txBox="1">
            <a:spLocks noChangeArrowheads="1"/>
          </p:cNvSpPr>
          <p:nvPr/>
        </p:nvSpPr>
        <p:spPr bwMode="auto">
          <a:xfrm>
            <a:off x="230188" y="3790950"/>
            <a:ext cx="1231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137.196.7.23</a:t>
            </a:r>
          </a:p>
        </p:txBody>
      </p:sp>
      <p:sp>
        <p:nvSpPr>
          <p:cNvPr id="399392" name="Line 32"/>
          <p:cNvSpPr>
            <a:spLocks noChangeShapeType="1"/>
          </p:cNvSpPr>
          <p:nvPr/>
        </p:nvSpPr>
        <p:spPr bwMode="auto">
          <a:xfrm>
            <a:off x="876300" y="4043363"/>
            <a:ext cx="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93" name="Text Box 33"/>
          <p:cNvSpPr txBox="1">
            <a:spLocks noChangeArrowheads="1"/>
          </p:cNvSpPr>
          <p:nvPr/>
        </p:nvSpPr>
        <p:spPr bwMode="auto">
          <a:xfrm>
            <a:off x="2944813" y="2990850"/>
            <a:ext cx="1231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137.196.7.78</a:t>
            </a:r>
          </a:p>
        </p:txBody>
      </p:sp>
      <p:sp>
        <p:nvSpPr>
          <p:cNvPr id="399394" name="Line 34"/>
          <p:cNvSpPr>
            <a:spLocks noChangeShapeType="1"/>
          </p:cNvSpPr>
          <p:nvPr/>
        </p:nvSpPr>
        <p:spPr bwMode="auto">
          <a:xfrm flipH="1" flipV="1">
            <a:off x="2705100" y="3116263"/>
            <a:ext cx="2825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95" name="Line 35"/>
          <p:cNvSpPr>
            <a:spLocks noChangeShapeType="1"/>
          </p:cNvSpPr>
          <p:nvPr/>
        </p:nvSpPr>
        <p:spPr bwMode="auto">
          <a:xfrm>
            <a:off x="4054475" y="4156075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96" name="Text Box 36"/>
          <p:cNvSpPr txBox="1">
            <a:spLocks noChangeArrowheads="1"/>
          </p:cNvSpPr>
          <p:nvPr/>
        </p:nvSpPr>
        <p:spPr bwMode="auto">
          <a:xfrm>
            <a:off x="3444875" y="3890963"/>
            <a:ext cx="120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137.196.7.14</a:t>
            </a:r>
          </a:p>
        </p:txBody>
      </p:sp>
      <p:sp>
        <p:nvSpPr>
          <p:cNvPr id="399398" name="Line 38"/>
          <p:cNvSpPr>
            <a:spLocks noChangeShapeType="1"/>
          </p:cNvSpPr>
          <p:nvPr/>
        </p:nvSpPr>
        <p:spPr bwMode="auto">
          <a:xfrm>
            <a:off x="2136775" y="6002338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9399" name="Text Box 39"/>
          <p:cNvSpPr txBox="1">
            <a:spLocks noChangeArrowheads="1"/>
          </p:cNvSpPr>
          <p:nvPr/>
        </p:nvSpPr>
        <p:spPr bwMode="auto">
          <a:xfrm>
            <a:off x="898525" y="5861050"/>
            <a:ext cx="1231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0"/>
              <a:t>137.196.7.88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9018D17-895C-4C0A-B912-1031BB8B220E}" type="slidenum">
              <a:rPr lang="en-US"/>
              <a:pPr/>
              <a:t>27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/>
              <a:t>ARP protocol: Same LAN (network)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413" y="1277938"/>
            <a:ext cx="3810000" cy="4648200"/>
          </a:xfrm>
        </p:spPr>
        <p:txBody>
          <a:bodyPr/>
          <a:lstStyle/>
          <a:p>
            <a:r>
              <a:rPr lang="en-US" sz="2000"/>
              <a:t>A wants to send datagram to B, and B’s MAC address not in A’s ARP table.</a:t>
            </a:r>
          </a:p>
          <a:p>
            <a:r>
              <a:rPr lang="en-US" sz="2000"/>
              <a:t>A </a:t>
            </a:r>
            <a:r>
              <a:rPr lang="en-US" sz="2000">
                <a:solidFill>
                  <a:srgbClr val="FF0000"/>
                </a:solidFill>
              </a:rPr>
              <a:t>broadcasts</a:t>
            </a:r>
            <a:r>
              <a:rPr lang="en-US" sz="2000"/>
              <a:t> ARP query packet, containing B's IP address </a:t>
            </a:r>
          </a:p>
          <a:p>
            <a:pPr lvl="1"/>
            <a:r>
              <a:rPr lang="en-US" sz="2000"/>
              <a:t>dest MAC address = FF-FF-FF-FF-FF-FF</a:t>
            </a:r>
          </a:p>
          <a:p>
            <a:pPr lvl="1"/>
            <a:r>
              <a:rPr lang="en-US" sz="2000"/>
              <a:t>all machines on LAN receive ARP query</a:t>
            </a:r>
            <a:r>
              <a:rPr lang="en-US" sz="1800"/>
              <a:t> </a:t>
            </a:r>
          </a:p>
          <a:p>
            <a:r>
              <a:rPr lang="en-US" sz="2000"/>
              <a:t>B receives ARP packet, replies to A with its (B's) MAC address</a:t>
            </a:r>
          </a:p>
          <a:p>
            <a:pPr lvl="1"/>
            <a:r>
              <a:rPr lang="en-US" sz="1800"/>
              <a:t>frame sent to A’s MAC address (unicast)</a:t>
            </a:r>
          </a:p>
          <a:p>
            <a:endParaRPr lang="en-US" sz="2000"/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A caches (saves) IP-to-MAC address pair in its ARP table until information becomes old (times out) </a:t>
            </a:r>
          </a:p>
          <a:p>
            <a:pPr lvl="1"/>
            <a:r>
              <a:rPr lang="en-US" sz="2000"/>
              <a:t>soft state: information that times out (goes away) unless refreshed</a:t>
            </a:r>
          </a:p>
          <a:p>
            <a:r>
              <a:rPr lang="en-US" sz="2400"/>
              <a:t>ARP is “plug-and-play”:</a:t>
            </a:r>
          </a:p>
          <a:p>
            <a:pPr lvl="1"/>
            <a:r>
              <a:rPr lang="en-US" sz="2000"/>
              <a:t>nodes create their ARP tables </a:t>
            </a:r>
            <a:r>
              <a:rPr lang="en-US" sz="2000" i="1"/>
              <a:t>without intervention from net administrator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AEFA700-9F9B-4805-9D76-B075996D6D17}" type="slidenum">
              <a:rPr lang="en-US"/>
              <a:pPr/>
              <a:t>28</a:t>
            </a:fld>
            <a:endParaRPr lang="en-U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r>
              <a:rPr lang="en-US" sz="3600"/>
              <a:t>Addressing: routing to another LAN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98513" y="2027238"/>
            <a:ext cx="7321550" cy="2744787"/>
            <a:chOff x="449" y="1367"/>
            <a:chExt cx="4918" cy="2016"/>
          </a:xfrm>
        </p:grpSpPr>
        <p:sp>
          <p:nvSpPr>
            <p:cNvPr id="401414" name="Text Box 6"/>
            <p:cNvSpPr txBox="1">
              <a:spLocks noChangeArrowheads="1"/>
            </p:cNvSpPr>
            <p:nvPr/>
          </p:nvSpPr>
          <p:spPr bwMode="auto">
            <a:xfrm>
              <a:off x="2693" y="2770"/>
              <a:ext cx="25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0">
                  <a:solidFill>
                    <a:srgbClr val="FF0000"/>
                  </a:solidFill>
                </a:rPr>
                <a:t>R</a:t>
              </a:r>
              <a:endParaRPr lang="en-US" i="0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89" y="2157"/>
              <a:ext cx="620" cy="254"/>
              <a:chOff x="3600" y="219"/>
              <a:chExt cx="360" cy="175"/>
            </a:xfrm>
          </p:grpSpPr>
          <p:sp>
            <p:nvSpPr>
              <p:cNvPr id="401417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18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19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20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401421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142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424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425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142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428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1429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01430" name="Rectangle 22"/>
            <p:cNvSpPr>
              <a:spLocks noChangeArrowheads="1"/>
            </p:cNvSpPr>
            <p:nvPr/>
          </p:nvSpPr>
          <p:spPr bwMode="auto">
            <a:xfrm rot="-5400000">
              <a:off x="3126" y="2222"/>
              <a:ext cx="8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31" name="Rectangle 23"/>
            <p:cNvSpPr>
              <a:spLocks noChangeArrowheads="1"/>
            </p:cNvSpPr>
            <p:nvPr/>
          </p:nvSpPr>
          <p:spPr bwMode="auto">
            <a:xfrm rot="-5400000">
              <a:off x="2387" y="2232"/>
              <a:ext cx="8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32" name="Text Box 24"/>
            <p:cNvSpPr txBox="1">
              <a:spLocks noChangeArrowheads="1"/>
            </p:cNvSpPr>
            <p:nvPr/>
          </p:nvSpPr>
          <p:spPr bwMode="auto">
            <a:xfrm>
              <a:off x="2678" y="1921"/>
              <a:ext cx="1036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1A-23-F9-CD-06-9B</a:t>
              </a:r>
            </a:p>
          </p:txBody>
        </p:sp>
        <p:sp>
          <p:nvSpPr>
            <p:cNvPr id="401433" name="Text Box 25"/>
            <p:cNvSpPr txBox="1">
              <a:spLocks noChangeArrowheads="1"/>
            </p:cNvSpPr>
            <p:nvPr/>
          </p:nvSpPr>
          <p:spPr bwMode="auto">
            <a:xfrm>
              <a:off x="2725" y="2423"/>
              <a:ext cx="8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222.222.222.220</a:t>
              </a:r>
            </a:p>
          </p:txBody>
        </p:sp>
        <p:sp>
          <p:nvSpPr>
            <p:cNvPr id="401435" name="Text Box 27"/>
            <p:cNvSpPr txBox="1">
              <a:spLocks noChangeArrowheads="1"/>
            </p:cNvSpPr>
            <p:nvPr/>
          </p:nvSpPr>
          <p:spPr bwMode="auto">
            <a:xfrm>
              <a:off x="2083" y="2573"/>
              <a:ext cx="88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111.111.111.110</a:t>
              </a:r>
            </a:p>
          </p:txBody>
        </p:sp>
        <p:sp>
          <p:nvSpPr>
            <p:cNvPr id="401436" name="Text Box 28"/>
            <p:cNvSpPr txBox="1">
              <a:spLocks noChangeArrowheads="1"/>
            </p:cNvSpPr>
            <p:nvPr/>
          </p:nvSpPr>
          <p:spPr bwMode="auto">
            <a:xfrm>
              <a:off x="2061" y="1756"/>
              <a:ext cx="103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E6-E9-00-17-BB-4B</a:t>
              </a:r>
            </a:p>
          </p:txBody>
        </p:sp>
        <p:sp>
          <p:nvSpPr>
            <p:cNvPr id="401437" name="Text Box 29"/>
            <p:cNvSpPr txBox="1">
              <a:spLocks noChangeArrowheads="1"/>
            </p:cNvSpPr>
            <p:nvPr/>
          </p:nvSpPr>
          <p:spPr bwMode="auto">
            <a:xfrm>
              <a:off x="846" y="3181"/>
              <a:ext cx="109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CC-49-DE-D0-AB-7D</a:t>
              </a:r>
            </a:p>
          </p:txBody>
        </p:sp>
        <p:sp>
          <p:nvSpPr>
            <p:cNvPr id="401438" name="Text Box 30"/>
            <p:cNvSpPr txBox="1">
              <a:spLocks noChangeArrowheads="1"/>
            </p:cNvSpPr>
            <p:nvPr/>
          </p:nvSpPr>
          <p:spPr bwMode="auto">
            <a:xfrm>
              <a:off x="449" y="2774"/>
              <a:ext cx="8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111.111.111.112</a:t>
              </a:r>
            </a:p>
          </p:txBody>
        </p:sp>
        <p:graphicFrame>
          <p:nvGraphicFramePr>
            <p:cNvPr id="401439" name="Object 31"/>
            <p:cNvGraphicFramePr>
              <a:graphicFrameLocks noChangeAspect="1"/>
            </p:cNvGraphicFramePr>
            <p:nvPr/>
          </p:nvGraphicFramePr>
          <p:xfrm>
            <a:off x="830" y="2916"/>
            <a:ext cx="301" cy="239"/>
          </p:xfrm>
          <a:graphic>
            <a:graphicData uri="http://schemas.openxmlformats.org/presentationml/2006/ole">
              <p:oleObj spid="_x0000_s6146" name="Clip" r:id="rId4" imgW="1305000" imgH="1085760" progId="MS_ClipArt_Gallery.2">
                <p:embed/>
              </p:oleObj>
            </a:graphicData>
          </a:graphic>
        </p:graphicFrame>
        <p:sp>
          <p:nvSpPr>
            <p:cNvPr id="401440" name="Rectangle 32"/>
            <p:cNvSpPr>
              <a:spLocks noChangeArrowheads="1"/>
            </p:cNvSpPr>
            <p:nvPr/>
          </p:nvSpPr>
          <p:spPr bwMode="auto">
            <a:xfrm rot="-5400000">
              <a:off x="1130" y="2961"/>
              <a:ext cx="8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41" name="Text Box 33"/>
            <p:cNvSpPr txBox="1">
              <a:spLocks noChangeArrowheads="1"/>
            </p:cNvSpPr>
            <p:nvPr/>
          </p:nvSpPr>
          <p:spPr bwMode="auto">
            <a:xfrm>
              <a:off x="498" y="2007"/>
              <a:ext cx="8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111.111.111.111</a:t>
              </a:r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513" y="1554"/>
              <a:ext cx="567" cy="463"/>
              <a:chOff x="1910" y="3474"/>
              <a:chExt cx="567" cy="463"/>
            </a:xfrm>
          </p:grpSpPr>
          <p:graphicFrame>
            <p:nvGraphicFramePr>
              <p:cNvPr id="401442" name="Object 34"/>
              <p:cNvGraphicFramePr>
                <a:graphicFrameLocks noChangeAspect="1"/>
              </p:cNvGraphicFramePr>
              <p:nvPr/>
            </p:nvGraphicFramePr>
            <p:xfrm>
              <a:off x="1910" y="3487"/>
              <a:ext cx="567" cy="450"/>
            </p:xfrm>
            <a:graphic>
              <a:graphicData uri="http://schemas.openxmlformats.org/presentationml/2006/ole">
                <p:oleObj spid="_x0000_s6149" name="Clip" r:id="rId5" imgW="1305000" imgH="1085760" progId="MS_ClipArt_Gallery.2">
                  <p:embed/>
                </p:oleObj>
              </a:graphicData>
            </a:graphic>
          </p:graphicFrame>
          <p:sp>
            <p:nvSpPr>
              <p:cNvPr id="401413" name="Text Box 5"/>
              <p:cNvSpPr txBox="1">
                <a:spLocks noChangeArrowheads="1"/>
              </p:cNvSpPr>
              <p:nvPr/>
            </p:nvSpPr>
            <p:spPr bwMode="auto">
              <a:xfrm>
                <a:off x="2063" y="3474"/>
                <a:ext cx="273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0">
                    <a:solidFill>
                      <a:srgbClr val="FF0000"/>
                    </a:solidFill>
                  </a:rPr>
                  <a:t>A</a:t>
                </a:r>
                <a:endParaRPr lang="en-US" i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01444" name="Rectangle 36"/>
            <p:cNvSpPr>
              <a:spLocks noChangeArrowheads="1"/>
            </p:cNvSpPr>
            <p:nvPr/>
          </p:nvSpPr>
          <p:spPr bwMode="auto">
            <a:xfrm rot="-5400000">
              <a:off x="1075" y="1689"/>
              <a:ext cx="8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45" name="Text Box 37"/>
            <p:cNvSpPr txBox="1">
              <a:spLocks noChangeArrowheads="1"/>
            </p:cNvSpPr>
            <p:nvPr/>
          </p:nvSpPr>
          <p:spPr bwMode="auto">
            <a:xfrm>
              <a:off x="717" y="1402"/>
              <a:ext cx="101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74-29-9C-E8-FF-55</a:t>
              </a:r>
            </a:p>
          </p:txBody>
        </p:sp>
        <p:graphicFrame>
          <p:nvGraphicFramePr>
            <p:cNvPr id="401446" name="Object 38"/>
            <p:cNvGraphicFramePr>
              <a:graphicFrameLocks noChangeAspect="1"/>
            </p:cNvGraphicFramePr>
            <p:nvPr/>
          </p:nvGraphicFramePr>
          <p:xfrm>
            <a:off x="4596" y="1572"/>
            <a:ext cx="301" cy="239"/>
          </p:xfrm>
          <a:graphic>
            <a:graphicData uri="http://schemas.openxmlformats.org/presentationml/2006/ole">
              <p:oleObj spid="_x0000_s6147" name="Clip" r:id="rId6" imgW="1305000" imgH="1085760" progId="MS_ClipArt_Gallery.2">
                <p:embed/>
              </p:oleObj>
            </a:graphicData>
          </a:graphic>
        </p:graphicFrame>
        <p:sp>
          <p:nvSpPr>
            <p:cNvPr id="401447" name="Rectangle 39"/>
            <p:cNvSpPr>
              <a:spLocks noChangeArrowheads="1"/>
            </p:cNvSpPr>
            <p:nvPr/>
          </p:nvSpPr>
          <p:spPr bwMode="auto">
            <a:xfrm rot="-5400000">
              <a:off x="4523" y="1639"/>
              <a:ext cx="8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48" name="Text Box 40"/>
            <p:cNvSpPr txBox="1">
              <a:spLocks noChangeArrowheads="1"/>
            </p:cNvSpPr>
            <p:nvPr/>
          </p:nvSpPr>
          <p:spPr bwMode="auto">
            <a:xfrm>
              <a:off x="4462" y="1825"/>
              <a:ext cx="8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222.222.222.221</a:t>
              </a:r>
            </a:p>
          </p:txBody>
        </p:sp>
        <p:sp>
          <p:nvSpPr>
            <p:cNvPr id="401449" name="Text Box 41"/>
            <p:cNvSpPr txBox="1">
              <a:spLocks noChangeArrowheads="1"/>
            </p:cNvSpPr>
            <p:nvPr/>
          </p:nvSpPr>
          <p:spPr bwMode="auto">
            <a:xfrm>
              <a:off x="4126" y="1367"/>
              <a:ext cx="100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88-B2-2F-54-1A-0F</a:t>
              </a:r>
            </a:p>
          </p:txBody>
        </p: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4598" y="2532"/>
              <a:ext cx="567" cy="463"/>
              <a:chOff x="1910" y="3474"/>
              <a:chExt cx="567" cy="463"/>
            </a:xfrm>
          </p:grpSpPr>
          <p:graphicFrame>
            <p:nvGraphicFramePr>
              <p:cNvPr id="401451" name="Object 43"/>
              <p:cNvGraphicFramePr>
                <a:graphicFrameLocks noChangeAspect="1"/>
              </p:cNvGraphicFramePr>
              <p:nvPr/>
            </p:nvGraphicFramePr>
            <p:xfrm>
              <a:off x="1910" y="3487"/>
              <a:ext cx="567" cy="450"/>
            </p:xfrm>
            <a:graphic>
              <a:graphicData uri="http://schemas.openxmlformats.org/presentationml/2006/ole">
                <p:oleObj spid="_x0000_s6148" name="Clip" r:id="rId7" imgW="1305000" imgH="1085760" progId="MS_ClipArt_Gallery.2">
                  <p:embed/>
                </p:oleObj>
              </a:graphicData>
            </a:graphic>
          </p:graphicFrame>
          <p:sp>
            <p:nvSpPr>
              <p:cNvPr id="401452" name="Text Box 44"/>
              <p:cNvSpPr txBox="1">
                <a:spLocks noChangeArrowheads="1"/>
              </p:cNvSpPr>
              <p:nvPr/>
            </p:nvSpPr>
            <p:spPr bwMode="auto">
              <a:xfrm>
                <a:off x="2063" y="3474"/>
                <a:ext cx="253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0">
                    <a:solidFill>
                      <a:srgbClr val="FF0000"/>
                    </a:solidFill>
                  </a:rPr>
                  <a:t>B</a:t>
                </a:r>
                <a:endParaRPr lang="en-US" i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01453" name="Text Box 45"/>
            <p:cNvSpPr txBox="1">
              <a:spLocks noChangeArrowheads="1"/>
            </p:cNvSpPr>
            <p:nvPr/>
          </p:nvSpPr>
          <p:spPr bwMode="auto">
            <a:xfrm>
              <a:off x="4479" y="2394"/>
              <a:ext cx="88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222.222.222.222</a:t>
              </a:r>
            </a:p>
          </p:txBody>
        </p:sp>
        <p:sp>
          <p:nvSpPr>
            <p:cNvPr id="401454" name="Text Box 46"/>
            <p:cNvSpPr txBox="1">
              <a:spLocks noChangeArrowheads="1"/>
            </p:cNvSpPr>
            <p:nvPr/>
          </p:nvSpPr>
          <p:spPr bwMode="auto">
            <a:xfrm>
              <a:off x="4199" y="2972"/>
              <a:ext cx="104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charset="0"/>
                </a:rPr>
                <a:t>49-BD-D2-C7-56-2A</a:t>
              </a:r>
            </a:p>
          </p:txBody>
        </p:sp>
        <p:sp>
          <p:nvSpPr>
            <p:cNvPr id="401455" name="Rectangle 47"/>
            <p:cNvSpPr>
              <a:spLocks noChangeArrowheads="1"/>
            </p:cNvSpPr>
            <p:nvPr/>
          </p:nvSpPr>
          <p:spPr bwMode="auto">
            <a:xfrm rot="-5400000">
              <a:off x="4554" y="2656"/>
              <a:ext cx="8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456" name="Freeform 48"/>
            <p:cNvSpPr>
              <a:spLocks/>
            </p:cNvSpPr>
            <p:nvPr/>
          </p:nvSpPr>
          <p:spPr bwMode="auto">
            <a:xfrm>
              <a:off x="1277" y="1775"/>
              <a:ext cx="903" cy="996"/>
            </a:xfrm>
            <a:custGeom>
              <a:avLst/>
              <a:gdLst/>
              <a:ahLst/>
              <a:cxnLst>
                <a:cxn ang="0">
                  <a:pos x="307" y="83"/>
                </a:cxn>
                <a:cxn ang="0">
                  <a:pos x="134" y="227"/>
                </a:cxn>
                <a:cxn ang="0">
                  <a:pos x="19" y="507"/>
                </a:cxn>
                <a:cxn ang="0">
                  <a:pos x="19" y="716"/>
                </a:cxn>
                <a:cxn ang="0">
                  <a:pos x="84" y="918"/>
                </a:cxn>
                <a:cxn ang="0">
                  <a:pos x="199" y="990"/>
                </a:cxn>
                <a:cxn ang="0">
                  <a:pos x="393" y="954"/>
                </a:cxn>
                <a:cxn ang="0">
                  <a:pos x="696" y="947"/>
                </a:cxn>
                <a:cxn ang="0">
                  <a:pos x="883" y="831"/>
                </a:cxn>
                <a:cxn ang="0">
                  <a:pos x="998" y="543"/>
                </a:cxn>
                <a:cxn ang="0">
                  <a:pos x="926" y="227"/>
                </a:cxn>
                <a:cxn ang="0">
                  <a:pos x="667" y="25"/>
                </a:cxn>
                <a:cxn ang="0">
                  <a:pos x="307" y="83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57" name="Freeform 49"/>
            <p:cNvSpPr>
              <a:spLocks/>
            </p:cNvSpPr>
            <p:nvPr/>
          </p:nvSpPr>
          <p:spPr bwMode="auto">
            <a:xfrm>
              <a:off x="3502" y="1812"/>
              <a:ext cx="1005" cy="996"/>
            </a:xfrm>
            <a:custGeom>
              <a:avLst/>
              <a:gdLst/>
              <a:ahLst/>
              <a:cxnLst>
                <a:cxn ang="0">
                  <a:pos x="307" y="83"/>
                </a:cxn>
                <a:cxn ang="0">
                  <a:pos x="134" y="227"/>
                </a:cxn>
                <a:cxn ang="0">
                  <a:pos x="19" y="507"/>
                </a:cxn>
                <a:cxn ang="0">
                  <a:pos x="19" y="716"/>
                </a:cxn>
                <a:cxn ang="0">
                  <a:pos x="84" y="918"/>
                </a:cxn>
                <a:cxn ang="0">
                  <a:pos x="199" y="990"/>
                </a:cxn>
                <a:cxn ang="0">
                  <a:pos x="393" y="954"/>
                </a:cxn>
                <a:cxn ang="0">
                  <a:pos x="696" y="947"/>
                </a:cxn>
                <a:cxn ang="0">
                  <a:pos x="883" y="831"/>
                </a:cxn>
                <a:cxn ang="0">
                  <a:pos x="998" y="543"/>
                </a:cxn>
                <a:cxn ang="0">
                  <a:pos x="926" y="227"/>
                </a:cxn>
                <a:cxn ang="0">
                  <a:pos x="667" y="25"/>
                </a:cxn>
                <a:cxn ang="0">
                  <a:pos x="307" y="83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58" name="Line 50"/>
            <p:cNvSpPr>
              <a:spLocks noChangeShapeType="1"/>
            </p:cNvSpPr>
            <p:nvPr/>
          </p:nvSpPr>
          <p:spPr bwMode="auto">
            <a:xfrm>
              <a:off x="1175" y="1753"/>
              <a:ext cx="294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59" name="Line 51"/>
            <p:cNvSpPr>
              <a:spLocks noChangeShapeType="1"/>
            </p:cNvSpPr>
            <p:nvPr/>
          </p:nvSpPr>
          <p:spPr bwMode="auto">
            <a:xfrm flipV="1">
              <a:off x="1226" y="2754"/>
              <a:ext cx="207" cy="2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0" name="Line 52"/>
            <p:cNvSpPr>
              <a:spLocks noChangeShapeType="1"/>
            </p:cNvSpPr>
            <p:nvPr/>
          </p:nvSpPr>
          <p:spPr bwMode="auto">
            <a:xfrm>
              <a:off x="2172" y="2302"/>
              <a:ext cx="19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1" name="Line 53"/>
            <p:cNvSpPr>
              <a:spLocks noChangeShapeType="1"/>
            </p:cNvSpPr>
            <p:nvPr/>
          </p:nvSpPr>
          <p:spPr bwMode="auto">
            <a:xfrm flipV="1">
              <a:off x="3228" y="2293"/>
              <a:ext cx="302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2" name="Line 54"/>
            <p:cNvSpPr>
              <a:spLocks noChangeShapeType="1"/>
            </p:cNvSpPr>
            <p:nvPr/>
          </p:nvSpPr>
          <p:spPr bwMode="auto">
            <a:xfrm>
              <a:off x="4398" y="2618"/>
              <a:ext cx="1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3" name="Line 55"/>
            <p:cNvSpPr>
              <a:spLocks noChangeShapeType="1"/>
            </p:cNvSpPr>
            <p:nvPr/>
          </p:nvSpPr>
          <p:spPr bwMode="auto">
            <a:xfrm flipH="1">
              <a:off x="4273" y="1706"/>
              <a:ext cx="22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4" name="Line 56"/>
            <p:cNvSpPr>
              <a:spLocks noChangeShapeType="1"/>
            </p:cNvSpPr>
            <p:nvPr/>
          </p:nvSpPr>
          <p:spPr bwMode="auto">
            <a:xfrm flipV="1">
              <a:off x="1170" y="3075"/>
              <a:ext cx="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5" name="Line 57"/>
            <p:cNvSpPr>
              <a:spLocks noChangeShapeType="1"/>
            </p:cNvSpPr>
            <p:nvPr/>
          </p:nvSpPr>
          <p:spPr bwMode="auto">
            <a:xfrm>
              <a:off x="1110" y="1563"/>
              <a:ext cx="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6" name="Line 58"/>
            <p:cNvSpPr>
              <a:spLocks noChangeShapeType="1"/>
            </p:cNvSpPr>
            <p:nvPr/>
          </p:nvSpPr>
          <p:spPr bwMode="auto">
            <a:xfrm>
              <a:off x="2424" y="1911"/>
              <a:ext cx="0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7" name="Line 59"/>
            <p:cNvSpPr>
              <a:spLocks noChangeShapeType="1"/>
            </p:cNvSpPr>
            <p:nvPr/>
          </p:nvSpPr>
          <p:spPr bwMode="auto">
            <a:xfrm>
              <a:off x="3144" y="2058"/>
              <a:ext cx="0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8" name="Line 60"/>
            <p:cNvSpPr>
              <a:spLocks noChangeShapeType="1"/>
            </p:cNvSpPr>
            <p:nvPr/>
          </p:nvSpPr>
          <p:spPr bwMode="auto">
            <a:xfrm flipV="1">
              <a:off x="4572" y="2787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469" name="Line 61"/>
            <p:cNvSpPr>
              <a:spLocks noChangeShapeType="1"/>
            </p:cNvSpPr>
            <p:nvPr/>
          </p:nvSpPr>
          <p:spPr bwMode="auto">
            <a:xfrm flipH="1">
              <a:off x="4560" y="1497"/>
              <a:ext cx="3" cy="1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01473" name="Rectangle 65"/>
          <p:cNvSpPr>
            <a:spLocks noGrp="1" noChangeArrowheads="1"/>
          </p:cNvSpPr>
          <p:nvPr>
            <p:ph type="body" idx="1"/>
          </p:nvPr>
        </p:nvSpPr>
        <p:spPr>
          <a:xfrm>
            <a:off x="533400" y="1095375"/>
            <a:ext cx="7772400" cy="4648200"/>
          </a:xfrm>
          <a:noFill/>
          <a:ln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walkthrough: </a:t>
            </a:r>
            <a:r>
              <a:rPr lang="en-US" sz="2400">
                <a:solidFill>
                  <a:srgbClr val="FF0000"/>
                </a:solidFill>
              </a:rPr>
              <a:t>send datagram from A to B via R</a:t>
            </a:r>
            <a:endParaRPr lang="en-US" sz="2400"/>
          </a:p>
          <a:p>
            <a:pPr>
              <a:buFont typeface="ZapfDingbats" pitchFamily="82" charset="2"/>
              <a:buNone/>
            </a:pPr>
            <a:r>
              <a:rPr lang="en-US" sz="2400"/>
              <a:t>                     assume  A knows B’s IP address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sz="2400"/>
          </a:p>
          <a:p>
            <a:r>
              <a:rPr lang="en-US" sz="2400"/>
              <a:t>two ARP tables in  router R, one for each IP network (LAN)</a:t>
            </a:r>
            <a:endParaRPr lang="en-US"/>
          </a:p>
          <a:p>
            <a:pPr>
              <a:buFont typeface="ZapfDingbats" pitchFamily="82" charset="2"/>
              <a:buNone/>
            </a:pPr>
            <a:endParaRPr lang="en-US" sz="20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D34B39AE-5F39-40CE-BECC-320E3E967D0E}" type="slidenum">
              <a:rPr lang="en-US"/>
              <a:pPr/>
              <a:t>29</a:t>
            </a:fld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280988"/>
            <a:ext cx="7772400" cy="3476625"/>
          </a:xfrm>
        </p:spPr>
        <p:txBody>
          <a:bodyPr/>
          <a:lstStyle/>
          <a:p>
            <a:r>
              <a:rPr lang="en-US" sz="2000"/>
              <a:t>A creates IP datagram with source A, destination B </a:t>
            </a:r>
          </a:p>
          <a:p>
            <a:r>
              <a:rPr lang="en-US" sz="2000"/>
              <a:t>A uses ARP to get R’s MAC address for </a:t>
            </a:r>
            <a:r>
              <a:rPr lang="en-US" sz="1800"/>
              <a:t>111.111.111.110</a:t>
            </a:r>
            <a:endParaRPr lang="en-US" sz="2000"/>
          </a:p>
          <a:p>
            <a:r>
              <a:rPr lang="en-US" sz="2000"/>
              <a:t>A creates link-layer frame with R's MAC address as dest, frame contains A-to-B IP datagram</a:t>
            </a:r>
          </a:p>
          <a:p>
            <a:r>
              <a:rPr lang="en-US" sz="2000"/>
              <a:t>A’s NIC sends frame </a:t>
            </a:r>
          </a:p>
          <a:p>
            <a:r>
              <a:rPr lang="en-US" sz="2000"/>
              <a:t>R’s NIC receives frame </a:t>
            </a:r>
          </a:p>
          <a:p>
            <a:r>
              <a:rPr lang="en-US" sz="2000"/>
              <a:t>R removes IP datagram from Ethernet frame, sees its destined to B</a:t>
            </a:r>
          </a:p>
          <a:p>
            <a:r>
              <a:rPr lang="en-US" sz="2000"/>
              <a:t>R uses ARP to get B’s MAC address </a:t>
            </a:r>
          </a:p>
          <a:p>
            <a:r>
              <a:rPr lang="en-US" sz="2000"/>
              <a:t>R creates frame containing A-to-B IP datagram sends to B</a:t>
            </a:r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927100" y="3908425"/>
            <a:ext cx="6894513" cy="2546350"/>
            <a:chOff x="410" y="2462"/>
            <a:chExt cx="4518" cy="1721"/>
          </a:xfrm>
        </p:grpSpPr>
        <p:sp>
          <p:nvSpPr>
            <p:cNvPr id="402440" name="Text Box 8"/>
            <p:cNvSpPr txBox="1">
              <a:spLocks noChangeArrowheads="1"/>
            </p:cNvSpPr>
            <p:nvPr/>
          </p:nvSpPr>
          <p:spPr bwMode="auto">
            <a:xfrm>
              <a:off x="2515" y="3649"/>
              <a:ext cx="24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0">
                  <a:solidFill>
                    <a:srgbClr val="FF0000"/>
                  </a:solidFill>
                </a:rPr>
                <a:t>R</a:t>
              </a:r>
              <a:endParaRPr lang="en-US" i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323" y="3124"/>
              <a:ext cx="581" cy="217"/>
              <a:chOff x="3600" y="219"/>
              <a:chExt cx="360" cy="175"/>
            </a:xfrm>
          </p:grpSpPr>
          <p:sp>
            <p:nvSpPr>
              <p:cNvPr id="402442" name="Oval 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43" name="Line 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44" name="Line 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45" name="Rectangle 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402446" name="Oval 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0244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4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5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024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53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54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02455" name="Rectangle 23"/>
            <p:cNvSpPr>
              <a:spLocks noChangeArrowheads="1"/>
            </p:cNvSpPr>
            <p:nvPr/>
          </p:nvSpPr>
          <p:spPr bwMode="auto">
            <a:xfrm rot="-5400000">
              <a:off x="2924" y="3175"/>
              <a:ext cx="70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6" name="Rectangle 24"/>
            <p:cNvSpPr>
              <a:spLocks noChangeArrowheads="1"/>
            </p:cNvSpPr>
            <p:nvPr/>
          </p:nvSpPr>
          <p:spPr bwMode="auto">
            <a:xfrm rot="-5400000">
              <a:off x="2231" y="3183"/>
              <a:ext cx="70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7" name="Text Box 25"/>
            <p:cNvSpPr txBox="1">
              <a:spLocks noChangeArrowheads="1"/>
            </p:cNvSpPr>
            <p:nvPr/>
          </p:nvSpPr>
          <p:spPr bwMode="auto">
            <a:xfrm>
              <a:off x="2500" y="2937"/>
              <a:ext cx="86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1A-23-F9-CD-06-9B</a:t>
              </a:r>
            </a:p>
          </p:txBody>
        </p:sp>
        <p:sp>
          <p:nvSpPr>
            <p:cNvPr id="402458" name="Text Box 26"/>
            <p:cNvSpPr txBox="1">
              <a:spLocks noChangeArrowheads="1"/>
            </p:cNvSpPr>
            <p:nvPr/>
          </p:nvSpPr>
          <p:spPr bwMode="auto">
            <a:xfrm>
              <a:off x="2544" y="3368"/>
              <a:ext cx="73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222.222.222.220</a:t>
              </a:r>
            </a:p>
          </p:txBody>
        </p:sp>
        <p:sp>
          <p:nvSpPr>
            <p:cNvPr id="402459" name="Text Box 27"/>
            <p:cNvSpPr txBox="1">
              <a:spLocks noChangeArrowheads="1"/>
            </p:cNvSpPr>
            <p:nvPr/>
          </p:nvSpPr>
          <p:spPr bwMode="auto">
            <a:xfrm>
              <a:off x="1942" y="3496"/>
              <a:ext cx="739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111.111.111.110</a:t>
              </a:r>
            </a:p>
          </p:txBody>
        </p:sp>
        <p:sp>
          <p:nvSpPr>
            <p:cNvPr id="402460" name="Text Box 28"/>
            <p:cNvSpPr txBox="1">
              <a:spLocks noChangeArrowheads="1"/>
            </p:cNvSpPr>
            <p:nvPr/>
          </p:nvSpPr>
          <p:spPr bwMode="auto">
            <a:xfrm>
              <a:off x="1922" y="2796"/>
              <a:ext cx="85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E6-E9-00-17-BB-4B</a:t>
              </a:r>
            </a:p>
          </p:txBody>
        </p:sp>
        <p:sp>
          <p:nvSpPr>
            <p:cNvPr id="402461" name="Text Box 29"/>
            <p:cNvSpPr txBox="1">
              <a:spLocks noChangeArrowheads="1"/>
            </p:cNvSpPr>
            <p:nvPr/>
          </p:nvSpPr>
          <p:spPr bwMode="auto">
            <a:xfrm>
              <a:off x="782" y="4018"/>
              <a:ext cx="91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CC-49-DE-D0-AB-7D</a:t>
              </a:r>
            </a:p>
          </p:txBody>
        </p:sp>
        <p:sp>
          <p:nvSpPr>
            <p:cNvPr id="402462" name="Text Box 30"/>
            <p:cNvSpPr txBox="1">
              <a:spLocks noChangeArrowheads="1"/>
            </p:cNvSpPr>
            <p:nvPr/>
          </p:nvSpPr>
          <p:spPr bwMode="auto">
            <a:xfrm>
              <a:off x="410" y="3669"/>
              <a:ext cx="73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111.111.111.112</a:t>
              </a:r>
            </a:p>
          </p:txBody>
        </p:sp>
        <p:graphicFrame>
          <p:nvGraphicFramePr>
            <p:cNvPr id="402463" name="Object 31"/>
            <p:cNvGraphicFramePr>
              <a:graphicFrameLocks noChangeAspect="1"/>
            </p:cNvGraphicFramePr>
            <p:nvPr/>
          </p:nvGraphicFramePr>
          <p:xfrm>
            <a:off x="767" y="3774"/>
            <a:ext cx="283" cy="205"/>
          </p:xfrm>
          <a:graphic>
            <a:graphicData uri="http://schemas.openxmlformats.org/presentationml/2006/ole">
              <p:oleObj spid="_x0000_s7170" name="Clip" r:id="rId4" imgW="1305000" imgH="1085760" progId="MS_ClipArt_Gallery.2">
                <p:embed/>
              </p:oleObj>
            </a:graphicData>
          </a:graphic>
        </p:graphicFrame>
        <p:sp>
          <p:nvSpPr>
            <p:cNvPr id="402464" name="Rectangle 32"/>
            <p:cNvSpPr>
              <a:spLocks noChangeArrowheads="1"/>
            </p:cNvSpPr>
            <p:nvPr/>
          </p:nvSpPr>
          <p:spPr bwMode="auto">
            <a:xfrm rot="-5400000">
              <a:off x="1051" y="3809"/>
              <a:ext cx="71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65" name="Text Box 33"/>
            <p:cNvSpPr txBox="1">
              <a:spLocks noChangeArrowheads="1"/>
            </p:cNvSpPr>
            <p:nvPr/>
          </p:nvSpPr>
          <p:spPr bwMode="auto">
            <a:xfrm>
              <a:off x="456" y="3011"/>
              <a:ext cx="73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111.111.111.111</a:t>
              </a:r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470" y="2606"/>
              <a:ext cx="532" cy="397"/>
              <a:chOff x="1910" y="3474"/>
              <a:chExt cx="567" cy="463"/>
            </a:xfrm>
          </p:grpSpPr>
          <p:graphicFrame>
            <p:nvGraphicFramePr>
              <p:cNvPr id="402467" name="Object 35"/>
              <p:cNvGraphicFramePr>
                <a:graphicFrameLocks noChangeAspect="1"/>
              </p:cNvGraphicFramePr>
              <p:nvPr/>
            </p:nvGraphicFramePr>
            <p:xfrm>
              <a:off x="1910" y="3487"/>
              <a:ext cx="567" cy="450"/>
            </p:xfrm>
            <a:graphic>
              <a:graphicData uri="http://schemas.openxmlformats.org/presentationml/2006/ole">
                <p:oleObj spid="_x0000_s7173" name="Clip" r:id="rId5" imgW="1305000" imgH="1085760" progId="MS_ClipArt_Gallery.2">
                  <p:embed/>
                </p:oleObj>
              </a:graphicData>
            </a:graphic>
          </p:graphicFrame>
          <p:sp>
            <p:nvSpPr>
              <p:cNvPr id="402468" name="Text Box 36"/>
              <p:cNvSpPr txBox="1">
                <a:spLocks noChangeArrowheads="1"/>
              </p:cNvSpPr>
              <p:nvPr/>
            </p:nvSpPr>
            <p:spPr bwMode="auto">
              <a:xfrm>
                <a:off x="2063" y="3474"/>
                <a:ext cx="259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0">
                    <a:solidFill>
                      <a:srgbClr val="FF0000"/>
                    </a:solidFill>
                  </a:rPr>
                  <a:t>A</a:t>
                </a:r>
              </a:p>
            </p:txBody>
          </p:sp>
        </p:grpSp>
        <p:sp>
          <p:nvSpPr>
            <p:cNvPr id="402469" name="Rectangle 37"/>
            <p:cNvSpPr>
              <a:spLocks noChangeArrowheads="1"/>
            </p:cNvSpPr>
            <p:nvPr/>
          </p:nvSpPr>
          <p:spPr bwMode="auto">
            <a:xfrm rot="-5400000">
              <a:off x="999" y="2718"/>
              <a:ext cx="71" cy="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70" name="Text Box 38"/>
            <p:cNvSpPr txBox="1">
              <a:spLocks noChangeArrowheads="1"/>
            </p:cNvSpPr>
            <p:nvPr/>
          </p:nvSpPr>
          <p:spPr bwMode="auto">
            <a:xfrm>
              <a:off x="661" y="2492"/>
              <a:ext cx="84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74-29-9C-E8-FF-55</a:t>
              </a:r>
            </a:p>
          </p:txBody>
        </p:sp>
        <p:graphicFrame>
          <p:nvGraphicFramePr>
            <p:cNvPr id="402471" name="Object 39"/>
            <p:cNvGraphicFramePr>
              <a:graphicFrameLocks noChangeAspect="1"/>
            </p:cNvGraphicFramePr>
            <p:nvPr/>
          </p:nvGraphicFramePr>
          <p:xfrm>
            <a:off x="4299" y="2622"/>
            <a:ext cx="282" cy="205"/>
          </p:xfrm>
          <a:graphic>
            <a:graphicData uri="http://schemas.openxmlformats.org/presentationml/2006/ole">
              <p:oleObj spid="_x0000_s7171" name="Clip" r:id="rId6" imgW="1305000" imgH="1085760" progId="MS_ClipArt_Gallery.2">
                <p:embed/>
              </p:oleObj>
            </a:graphicData>
          </a:graphic>
        </p:graphicFrame>
        <p:sp>
          <p:nvSpPr>
            <p:cNvPr id="402472" name="Rectangle 40"/>
            <p:cNvSpPr>
              <a:spLocks noChangeArrowheads="1"/>
            </p:cNvSpPr>
            <p:nvPr/>
          </p:nvSpPr>
          <p:spPr bwMode="auto">
            <a:xfrm rot="-5400000">
              <a:off x="4234" y="2675"/>
              <a:ext cx="70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73" name="Text Box 41"/>
            <p:cNvSpPr txBox="1">
              <a:spLocks noChangeArrowheads="1"/>
            </p:cNvSpPr>
            <p:nvPr/>
          </p:nvSpPr>
          <p:spPr bwMode="auto">
            <a:xfrm>
              <a:off x="4173" y="2855"/>
              <a:ext cx="73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222.222.222.221</a:t>
              </a:r>
            </a:p>
          </p:txBody>
        </p:sp>
        <p:sp>
          <p:nvSpPr>
            <p:cNvPr id="402474" name="Text Box 42"/>
            <p:cNvSpPr txBox="1">
              <a:spLocks noChangeArrowheads="1"/>
            </p:cNvSpPr>
            <p:nvPr/>
          </p:nvSpPr>
          <p:spPr bwMode="auto">
            <a:xfrm>
              <a:off x="3858" y="2462"/>
              <a:ext cx="83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88-B2-2F-54-1A-0F</a:t>
              </a:r>
            </a:p>
          </p:txBody>
        </p: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4301" y="3445"/>
              <a:ext cx="532" cy="397"/>
              <a:chOff x="1910" y="3474"/>
              <a:chExt cx="567" cy="463"/>
            </a:xfrm>
          </p:grpSpPr>
          <p:graphicFrame>
            <p:nvGraphicFramePr>
              <p:cNvPr id="402476" name="Object 44"/>
              <p:cNvGraphicFramePr>
                <a:graphicFrameLocks noChangeAspect="1"/>
              </p:cNvGraphicFramePr>
              <p:nvPr/>
            </p:nvGraphicFramePr>
            <p:xfrm>
              <a:off x="1910" y="3487"/>
              <a:ext cx="567" cy="450"/>
            </p:xfrm>
            <a:graphic>
              <a:graphicData uri="http://schemas.openxmlformats.org/presentationml/2006/ole">
                <p:oleObj spid="_x0000_s7172" name="Clip" r:id="rId7" imgW="1305000" imgH="1085760" progId="MS_ClipArt_Gallery.2">
                  <p:embed/>
                </p:oleObj>
              </a:graphicData>
            </a:graphic>
          </p:graphicFrame>
          <p:sp>
            <p:nvSpPr>
              <p:cNvPr id="402477" name="Text Box 45"/>
              <p:cNvSpPr txBox="1">
                <a:spLocks noChangeArrowheads="1"/>
              </p:cNvSpPr>
              <p:nvPr/>
            </p:nvSpPr>
            <p:spPr bwMode="auto">
              <a:xfrm>
                <a:off x="2063" y="3474"/>
                <a:ext cx="240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402478" name="Text Box 46"/>
            <p:cNvSpPr txBox="1">
              <a:spLocks noChangeArrowheads="1"/>
            </p:cNvSpPr>
            <p:nvPr/>
          </p:nvSpPr>
          <p:spPr bwMode="auto">
            <a:xfrm>
              <a:off x="4189" y="3343"/>
              <a:ext cx="73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222.222.222.222</a:t>
              </a:r>
            </a:p>
          </p:txBody>
        </p:sp>
        <p:sp>
          <p:nvSpPr>
            <p:cNvPr id="402479" name="Text Box 47"/>
            <p:cNvSpPr txBox="1">
              <a:spLocks noChangeArrowheads="1"/>
            </p:cNvSpPr>
            <p:nvPr/>
          </p:nvSpPr>
          <p:spPr bwMode="auto">
            <a:xfrm>
              <a:off x="3927" y="3839"/>
              <a:ext cx="873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i="0">
                  <a:latin typeface="Arial" charset="0"/>
                </a:rPr>
                <a:t>49-BD-D2-C7-56-2A</a:t>
              </a:r>
            </a:p>
          </p:txBody>
        </p:sp>
        <p:sp>
          <p:nvSpPr>
            <p:cNvPr id="402480" name="Rectangle 48"/>
            <p:cNvSpPr>
              <a:spLocks noChangeArrowheads="1"/>
            </p:cNvSpPr>
            <p:nvPr/>
          </p:nvSpPr>
          <p:spPr bwMode="auto">
            <a:xfrm rot="-5400000">
              <a:off x="4263" y="3547"/>
              <a:ext cx="70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81" name="Freeform 49"/>
            <p:cNvSpPr>
              <a:spLocks/>
            </p:cNvSpPr>
            <p:nvPr/>
          </p:nvSpPr>
          <p:spPr bwMode="auto">
            <a:xfrm>
              <a:off x="1186" y="2796"/>
              <a:ext cx="847" cy="854"/>
            </a:xfrm>
            <a:custGeom>
              <a:avLst/>
              <a:gdLst/>
              <a:ahLst/>
              <a:cxnLst>
                <a:cxn ang="0">
                  <a:pos x="307" y="83"/>
                </a:cxn>
                <a:cxn ang="0">
                  <a:pos x="134" y="227"/>
                </a:cxn>
                <a:cxn ang="0">
                  <a:pos x="19" y="507"/>
                </a:cxn>
                <a:cxn ang="0">
                  <a:pos x="19" y="716"/>
                </a:cxn>
                <a:cxn ang="0">
                  <a:pos x="84" y="918"/>
                </a:cxn>
                <a:cxn ang="0">
                  <a:pos x="199" y="990"/>
                </a:cxn>
                <a:cxn ang="0">
                  <a:pos x="393" y="954"/>
                </a:cxn>
                <a:cxn ang="0">
                  <a:pos x="696" y="947"/>
                </a:cxn>
                <a:cxn ang="0">
                  <a:pos x="883" y="831"/>
                </a:cxn>
                <a:cxn ang="0">
                  <a:pos x="998" y="543"/>
                </a:cxn>
                <a:cxn ang="0">
                  <a:pos x="926" y="227"/>
                </a:cxn>
                <a:cxn ang="0">
                  <a:pos x="667" y="25"/>
                </a:cxn>
                <a:cxn ang="0">
                  <a:pos x="307" y="83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2" name="Freeform 50"/>
            <p:cNvSpPr>
              <a:spLocks/>
            </p:cNvSpPr>
            <p:nvPr/>
          </p:nvSpPr>
          <p:spPr bwMode="auto">
            <a:xfrm>
              <a:off x="3273" y="2828"/>
              <a:ext cx="943" cy="854"/>
            </a:xfrm>
            <a:custGeom>
              <a:avLst/>
              <a:gdLst/>
              <a:ahLst/>
              <a:cxnLst>
                <a:cxn ang="0">
                  <a:pos x="307" y="83"/>
                </a:cxn>
                <a:cxn ang="0">
                  <a:pos x="134" y="227"/>
                </a:cxn>
                <a:cxn ang="0">
                  <a:pos x="19" y="507"/>
                </a:cxn>
                <a:cxn ang="0">
                  <a:pos x="19" y="716"/>
                </a:cxn>
                <a:cxn ang="0">
                  <a:pos x="84" y="918"/>
                </a:cxn>
                <a:cxn ang="0">
                  <a:pos x="199" y="990"/>
                </a:cxn>
                <a:cxn ang="0">
                  <a:pos x="393" y="954"/>
                </a:cxn>
                <a:cxn ang="0">
                  <a:pos x="696" y="947"/>
                </a:cxn>
                <a:cxn ang="0">
                  <a:pos x="883" y="831"/>
                </a:cxn>
                <a:cxn ang="0">
                  <a:pos x="998" y="543"/>
                </a:cxn>
                <a:cxn ang="0">
                  <a:pos x="926" y="227"/>
                </a:cxn>
                <a:cxn ang="0">
                  <a:pos x="667" y="25"/>
                </a:cxn>
                <a:cxn ang="0">
                  <a:pos x="307" y="83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3" name="Line 51"/>
            <p:cNvSpPr>
              <a:spLocks noChangeShapeType="1"/>
            </p:cNvSpPr>
            <p:nvPr/>
          </p:nvSpPr>
          <p:spPr bwMode="auto">
            <a:xfrm>
              <a:off x="1091" y="2777"/>
              <a:ext cx="276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4" name="Line 52"/>
            <p:cNvSpPr>
              <a:spLocks noChangeShapeType="1"/>
            </p:cNvSpPr>
            <p:nvPr/>
          </p:nvSpPr>
          <p:spPr bwMode="auto">
            <a:xfrm flipV="1">
              <a:off x="1139" y="3636"/>
              <a:ext cx="194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5" name="Line 53"/>
            <p:cNvSpPr>
              <a:spLocks noChangeShapeType="1"/>
            </p:cNvSpPr>
            <p:nvPr/>
          </p:nvSpPr>
          <p:spPr bwMode="auto">
            <a:xfrm>
              <a:off x="2026" y="3248"/>
              <a:ext cx="182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6" name="Line 54"/>
            <p:cNvSpPr>
              <a:spLocks noChangeShapeType="1"/>
            </p:cNvSpPr>
            <p:nvPr/>
          </p:nvSpPr>
          <p:spPr bwMode="auto">
            <a:xfrm flipV="1">
              <a:off x="3016" y="3240"/>
              <a:ext cx="28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7" name="Line 55"/>
            <p:cNvSpPr>
              <a:spLocks noChangeShapeType="1"/>
            </p:cNvSpPr>
            <p:nvPr/>
          </p:nvSpPr>
          <p:spPr bwMode="auto">
            <a:xfrm>
              <a:off x="4113" y="3519"/>
              <a:ext cx="124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8" name="Line 56"/>
            <p:cNvSpPr>
              <a:spLocks noChangeShapeType="1"/>
            </p:cNvSpPr>
            <p:nvPr/>
          </p:nvSpPr>
          <p:spPr bwMode="auto">
            <a:xfrm flipH="1">
              <a:off x="3996" y="2737"/>
              <a:ext cx="211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89" name="Line 57"/>
            <p:cNvSpPr>
              <a:spLocks noChangeShapeType="1"/>
            </p:cNvSpPr>
            <p:nvPr/>
          </p:nvSpPr>
          <p:spPr bwMode="auto">
            <a:xfrm flipV="1">
              <a:off x="1086" y="3911"/>
              <a:ext cx="0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90" name="Line 58"/>
            <p:cNvSpPr>
              <a:spLocks noChangeShapeType="1"/>
            </p:cNvSpPr>
            <p:nvPr/>
          </p:nvSpPr>
          <p:spPr bwMode="auto">
            <a:xfrm>
              <a:off x="1030" y="2614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91" name="Line 59"/>
            <p:cNvSpPr>
              <a:spLocks noChangeShapeType="1"/>
            </p:cNvSpPr>
            <p:nvPr/>
          </p:nvSpPr>
          <p:spPr bwMode="auto">
            <a:xfrm>
              <a:off x="2262" y="2913"/>
              <a:ext cx="0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92" name="Line 60"/>
            <p:cNvSpPr>
              <a:spLocks noChangeShapeType="1"/>
            </p:cNvSpPr>
            <p:nvPr/>
          </p:nvSpPr>
          <p:spPr bwMode="auto">
            <a:xfrm>
              <a:off x="2937" y="3039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93" name="Line 61"/>
            <p:cNvSpPr>
              <a:spLocks noChangeShapeType="1"/>
            </p:cNvSpPr>
            <p:nvPr/>
          </p:nvSpPr>
          <p:spPr bwMode="auto">
            <a:xfrm flipV="1">
              <a:off x="4276" y="3664"/>
              <a:ext cx="0" cy="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494" name="Line 62"/>
            <p:cNvSpPr>
              <a:spLocks noChangeShapeType="1"/>
            </p:cNvSpPr>
            <p:nvPr/>
          </p:nvSpPr>
          <p:spPr bwMode="auto">
            <a:xfrm flipH="1">
              <a:off x="4265" y="2557"/>
              <a:ext cx="3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02496" name="Text Box 64"/>
          <p:cNvSpPr txBox="1">
            <a:spLocks noChangeArrowheads="1"/>
          </p:cNvSpPr>
          <p:nvPr/>
        </p:nvSpPr>
        <p:spPr bwMode="auto">
          <a:xfrm>
            <a:off x="5781675" y="1473200"/>
            <a:ext cx="2862263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accent2"/>
                </a:solidFill>
              </a:rPr>
              <a:t>This is a </a:t>
            </a:r>
            <a:r>
              <a:rPr lang="en-US" i="0">
                <a:solidFill>
                  <a:srgbClr val="FF0000"/>
                </a:solidFill>
              </a:rPr>
              <a:t>really</a:t>
            </a:r>
            <a:r>
              <a:rPr lang="en-US" i="0">
                <a:solidFill>
                  <a:schemeClr val="accent2"/>
                </a:solidFill>
              </a:rPr>
              <a:t> important</a:t>
            </a:r>
          </a:p>
          <a:p>
            <a:r>
              <a:rPr lang="en-US" i="0">
                <a:solidFill>
                  <a:schemeClr val="accent2"/>
                </a:solidFill>
              </a:rPr>
              <a:t>example – make sure you</a:t>
            </a:r>
          </a:p>
          <a:p>
            <a:r>
              <a:rPr lang="en-US" i="0">
                <a:solidFill>
                  <a:schemeClr val="accent2"/>
                </a:solidFill>
              </a:rPr>
              <a:t>understand!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0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96" grpId="0" animBg="1"/>
      <p:bldP spid="40249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10479C7-B259-43F7-BB79-D58437A3A83E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Access protocols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95413"/>
            <a:ext cx="8396287" cy="4648200"/>
          </a:xfrm>
        </p:spPr>
        <p:txBody>
          <a:bodyPr/>
          <a:lstStyle/>
          <a:p>
            <a:r>
              <a:rPr lang="en-US" sz="2400"/>
              <a:t>single shared broadcast channel </a:t>
            </a:r>
          </a:p>
          <a:p>
            <a:r>
              <a:rPr lang="en-US" sz="2400"/>
              <a:t>two or more simultaneous transmissions by nodes: interference </a:t>
            </a:r>
          </a:p>
          <a:p>
            <a:pPr lvl="1"/>
            <a:r>
              <a:rPr lang="en-US" sz="2000">
                <a:solidFill>
                  <a:srgbClr val="FF0000"/>
                </a:solidFill>
              </a:rPr>
              <a:t>collision</a:t>
            </a:r>
            <a:r>
              <a:rPr lang="en-US" sz="2000"/>
              <a:t> if node receives two or more signals at the same time</a:t>
            </a:r>
          </a:p>
          <a:p>
            <a:pPr>
              <a:buFont typeface="ZapfDingbats" pitchFamily="82" charset="2"/>
              <a:buNone/>
            </a:pPr>
            <a:r>
              <a:rPr lang="en-US" sz="2400" i="1" u="sng">
                <a:solidFill>
                  <a:srgbClr val="FF0000"/>
                </a:solidFill>
              </a:rPr>
              <a:t>multiple access protocol</a:t>
            </a:r>
            <a:endParaRPr lang="en-US" sz="2400"/>
          </a:p>
          <a:p>
            <a:r>
              <a:rPr lang="en-US" sz="2400"/>
              <a:t>distributed algorithm that determines how nodes share channel, i.e., determine when node can transmit</a:t>
            </a:r>
          </a:p>
          <a:p>
            <a:r>
              <a:rPr lang="en-US" sz="2400"/>
              <a:t>communication about channel sharing must use channel itself! </a:t>
            </a:r>
          </a:p>
          <a:p>
            <a:pPr lvl="1"/>
            <a:r>
              <a:rPr lang="en-US" sz="2000"/>
              <a:t>no out-of-band channel for coordination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B6D32C2-5978-4241-AF23-68BA8AB32E98}" type="slidenum">
              <a:rPr lang="en-US"/>
              <a:pPr/>
              <a:t>4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Multiple Access Protocol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Broadcast channel of rate R bps</a:t>
            </a:r>
            <a:endParaRPr lang="en-US" sz="2400"/>
          </a:p>
          <a:p>
            <a:pPr>
              <a:buFont typeface="ZapfDingbats" pitchFamily="82" charset="2"/>
              <a:buNone/>
            </a:pPr>
            <a:r>
              <a:rPr lang="en-US" sz="2400"/>
              <a:t>1. when one node wants to transmit, it can send at rate R.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2. when M nodes want to transmit, each can send at average rate R/M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3. fully decentralized:</a:t>
            </a:r>
          </a:p>
          <a:p>
            <a:pPr lvl="1"/>
            <a:r>
              <a:rPr lang="en-US" sz="2000"/>
              <a:t>no special node to coordinate transmissions</a:t>
            </a:r>
          </a:p>
          <a:p>
            <a:pPr lvl="1"/>
            <a:r>
              <a:rPr lang="en-US" sz="2000"/>
              <a:t>no synchronization of clocks, slots</a:t>
            </a:r>
            <a:endParaRPr lang="en-US"/>
          </a:p>
          <a:p>
            <a:pPr>
              <a:buFont typeface="ZapfDingbats" pitchFamily="82" charset="2"/>
              <a:buNone/>
            </a:pPr>
            <a:r>
              <a:rPr lang="en-US" sz="2400"/>
              <a:t>4. simple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9C8E2B0F-5DC9-4FEC-B21E-E22EE3BF62C6}" type="slidenum">
              <a:rPr lang="en-US"/>
              <a:pPr/>
              <a:t>5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01013" cy="1143000"/>
          </a:xfrm>
        </p:spPr>
        <p:txBody>
          <a:bodyPr/>
          <a:lstStyle/>
          <a:p>
            <a:r>
              <a:rPr lang="en-US" sz="3200"/>
              <a:t>MAC Protocols: a taxonomy</a:t>
            </a: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1588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Three broad classes:</a:t>
            </a:r>
          </a:p>
          <a:p>
            <a:r>
              <a:rPr lang="en-US" sz="2400">
                <a:solidFill>
                  <a:srgbClr val="FF0000"/>
                </a:solidFill>
              </a:rPr>
              <a:t>Channel Partitioning</a:t>
            </a:r>
            <a:endParaRPr lang="en-US"/>
          </a:p>
          <a:p>
            <a:pPr lvl="1"/>
            <a:r>
              <a:rPr lang="en-US" sz="2000"/>
              <a:t>divide channel into smaller “pieces” (time slots, frequency, code)</a:t>
            </a:r>
          </a:p>
          <a:p>
            <a:pPr lvl="1"/>
            <a:r>
              <a:rPr lang="en-US" sz="2000"/>
              <a:t>allocate piece to node for exclusive use</a:t>
            </a:r>
            <a:endParaRPr lang="en-US"/>
          </a:p>
          <a:p>
            <a:r>
              <a:rPr lang="en-US" sz="2400">
                <a:solidFill>
                  <a:srgbClr val="FF0000"/>
                </a:solidFill>
              </a:rPr>
              <a:t>Random Access</a:t>
            </a:r>
            <a:endParaRPr lang="en-US"/>
          </a:p>
          <a:p>
            <a:pPr lvl="1"/>
            <a:r>
              <a:rPr lang="en-US" sz="2000"/>
              <a:t>channel not divided, allow collisions</a:t>
            </a:r>
          </a:p>
          <a:p>
            <a:pPr lvl="1"/>
            <a:r>
              <a:rPr lang="en-US" sz="2000"/>
              <a:t>“recover” from collisions</a:t>
            </a:r>
            <a:endParaRPr lang="en-US"/>
          </a:p>
          <a:p>
            <a:r>
              <a:rPr lang="en-US" sz="2400">
                <a:solidFill>
                  <a:srgbClr val="FF0000"/>
                </a:solidFill>
              </a:rPr>
              <a:t>“Taking turns”</a:t>
            </a:r>
            <a:endParaRPr lang="en-US"/>
          </a:p>
          <a:p>
            <a:pPr lvl="1"/>
            <a:r>
              <a:rPr lang="en-US" sz="2000"/>
              <a:t>nodes take turns, but nodes with more to send can take longer turns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ACCA9FC-2974-4671-AE65-6AB233D3F1EE}" type="slidenum">
              <a:rPr lang="en-US"/>
              <a:pPr/>
              <a:t>6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28600"/>
            <a:ext cx="8629650" cy="1143000"/>
          </a:xfrm>
        </p:spPr>
        <p:txBody>
          <a:bodyPr/>
          <a:lstStyle/>
          <a:p>
            <a:r>
              <a:rPr lang="en-US" sz="3200"/>
              <a:t>Channel Partitioning MAC protocols: TDMA</a:t>
            </a:r>
            <a:endParaRPr lang="en-US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422400"/>
            <a:ext cx="7772400" cy="2930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</a:rPr>
              <a:t>TDMA: time division multiple access</a:t>
            </a:r>
            <a:r>
              <a:rPr lang="en-US"/>
              <a:t> </a:t>
            </a:r>
          </a:p>
          <a:p>
            <a:r>
              <a:rPr lang="en-US" sz="2400"/>
              <a:t>access to channel in "rounds" </a:t>
            </a:r>
          </a:p>
          <a:p>
            <a:r>
              <a:rPr lang="en-US" sz="2400"/>
              <a:t>each station gets fixed length slot (length = pkt trans time) in each round </a:t>
            </a:r>
          </a:p>
          <a:p>
            <a:r>
              <a:rPr lang="en-US" sz="2400"/>
              <a:t>unused slots go idle </a:t>
            </a:r>
          </a:p>
          <a:p>
            <a:r>
              <a:rPr lang="en-US" sz="2400"/>
              <a:t>example: 6-station LAN, 1,3,4 have pkt, slots 2,5,6 idle </a:t>
            </a:r>
            <a:endParaRPr lang="en-US"/>
          </a:p>
        </p:txBody>
      </p:sp>
      <p:sp>
        <p:nvSpPr>
          <p:cNvPr id="534535" name="Line 7"/>
          <p:cNvSpPr>
            <a:spLocks noChangeShapeType="1"/>
          </p:cNvSpPr>
          <p:nvPr/>
        </p:nvSpPr>
        <p:spPr bwMode="auto">
          <a:xfrm>
            <a:off x="1052513" y="54403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36" name="Rectangle 8"/>
          <p:cNvSpPr>
            <a:spLocks noChangeArrowheads="1"/>
          </p:cNvSpPr>
          <p:nvPr/>
        </p:nvSpPr>
        <p:spPr bwMode="auto">
          <a:xfrm>
            <a:off x="1274763" y="5213350"/>
            <a:ext cx="479425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38" name="Rectangle 10"/>
          <p:cNvSpPr>
            <a:spLocks noChangeArrowheads="1"/>
          </p:cNvSpPr>
          <p:nvPr/>
        </p:nvSpPr>
        <p:spPr bwMode="auto">
          <a:xfrm>
            <a:off x="2233613" y="5213350"/>
            <a:ext cx="479425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39" name="Rectangle 11"/>
          <p:cNvSpPr>
            <a:spLocks noChangeArrowheads="1"/>
          </p:cNvSpPr>
          <p:nvPr/>
        </p:nvSpPr>
        <p:spPr bwMode="auto">
          <a:xfrm>
            <a:off x="2708275" y="5213350"/>
            <a:ext cx="479425" cy="230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41" name="Line 13"/>
          <p:cNvSpPr>
            <a:spLocks noChangeShapeType="1"/>
          </p:cNvSpPr>
          <p:nvPr/>
        </p:nvSpPr>
        <p:spPr bwMode="auto">
          <a:xfrm>
            <a:off x="1276350" y="5100638"/>
            <a:ext cx="0" cy="338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44" name="Line 16"/>
          <p:cNvSpPr>
            <a:spLocks noChangeShapeType="1"/>
          </p:cNvSpPr>
          <p:nvPr/>
        </p:nvSpPr>
        <p:spPr bwMode="auto">
          <a:xfrm>
            <a:off x="4141788" y="5103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51" name="Text Box 23"/>
          <p:cNvSpPr txBox="1">
            <a:spLocks noChangeArrowheads="1"/>
          </p:cNvSpPr>
          <p:nvPr/>
        </p:nvSpPr>
        <p:spPr bwMode="auto">
          <a:xfrm>
            <a:off x="1374775" y="5184775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34552" name="Text Box 24"/>
          <p:cNvSpPr txBox="1">
            <a:spLocks noChangeArrowheads="1"/>
          </p:cNvSpPr>
          <p:nvPr/>
        </p:nvSpPr>
        <p:spPr bwMode="auto">
          <a:xfrm>
            <a:off x="2320925" y="5170488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34553" name="Text Box 25"/>
          <p:cNvSpPr txBox="1">
            <a:spLocks noChangeArrowheads="1"/>
          </p:cNvSpPr>
          <p:nvPr/>
        </p:nvSpPr>
        <p:spPr bwMode="auto">
          <a:xfrm>
            <a:off x="2786063" y="5176838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34554" name="Rectangle 26"/>
          <p:cNvSpPr>
            <a:spLocks noChangeArrowheads="1"/>
          </p:cNvSpPr>
          <p:nvPr/>
        </p:nvSpPr>
        <p:spPr bwMode="auto">
          <a:xfrm>
            <a:off x="4132263" y="5208588"/>
            <a:ext cx="479425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55" name="Rectangle 27"/>
          <p:cNvSpPr>
            <a:spLocks noChangeArrowheads="1"/>
          </p:cNvSpPr>
          <p:nvPr/>
        </p:nvSpPr>
        <p:spPr bwMode="auto">
          <a:xfrm>
            <a:off x="5091113" y="5208588"/>
            <a:ext cx="479425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56" name="Rectangle 28"/>
          <p:cNvSpPr>
            <a:spLocks noChangeArrowheads="1"/>
          </p:cNvSpPr>
          <p:nvPr/>
        </p:nvSpPr>
        <p:spPr bwMode="auto">
          <a:xfrm>
            <a:off x="5565775" y="5208588"/>
            <a:ext cx="479425" cy="230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57" name="Line 29"/>
          <p:cNvSpPr>
            <a:spLocks noChangeShapeType="1"/>
          </p:cNvSpPr>
          <p:nvPr/>
        </p:nvSpPr>
        <p:spPr bwMode="auto">
          <a:xfrm>
            <a:off x="4133850" y="5095875"/>
            <a:ext cx="0" cy="33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58" name="Text Box 30"/>
          <p:cNvSpPr txBox="1">
            <a:spLocks noChangeArrowheads="1"/>
          </p:cNvSpPr>
          <p:nvPr/>
        </p:nvSpPr>
        <p:spPr bwMode="auto">
          <a:xfrm>
            <a:off x="4232275" y="5180013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34559" name="Text Box 31"/>
          <p:cNvSpPr txBox="1">
            <a:spLocks noChangeArrowheads="1"/>
          </p:cNvSpPr>
          <p:nvPr/>
        </p:nvSpPr>
        <p:spPr bwMode="auto">
          <a:xfrm>
            <a:off x="5178425" y="5165725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34560" name="Text Box 32"/>
          <p:cNvSpPr txBox="1">
            <a:spLocks noChangeArrowheads="1"/>
          </p:cNvSpPr>
          <p:nvPr/>
        </p:nvSpPr>
        <p:spPr bwMode="auto">
          <a:xfrm>
            <a:off x="5643563" y="5172075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34562" name="Line 34"/>
          <p:cNvSpPr>
            <a:spLocks noChangeShapeType="1"/>
          </p:cNvSpPr>
          <p:nvPr/>
        </p:nvSpPr>
        <p:spPr bwMode="auto">
          <a:xfrm>
            <a:off x="17573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63" name="Line 35"/>
          <p:cNvSpPr>
            <a:spLocks noChangeShapeType="1"/>
          </p:cNvSpPr>
          <p:nvPr/>
        </p:nvSpPr>
        <p:spPr bwMode="auto">
          <a:xfrm>
            <a:off x="22336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64" name="Line 36"/>
          <p:cNvSpPr>
            <a:spLocks noChangeShapeType="1"/>
          </p:cNvSpPr>
          <p:nvPr/>
        </p:nvSpPr>
        <p:spPr bwMode="auto">
          <a:xfrm>
            <a:off x="270986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65" name="Line 37"/>
          <p:cNvSpPr>
            <a:spLocks noChangeShapeType="1"/>
          </p:cNvSpPr>
          <p:nvPr/>
        </p:nvSpPr>
        <p:spPr bwMode="auto">
          <a:xfrm>
            <a:off x="31861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66" name="Line 38"/>
          <p:cNvSpPr>
            <a:spLocks noChangeShapeType="1"/>
          </p:cNvSpPr>
          <p:nvPr/>
        </p:nvSpPr>
        <p:spPr bwMode="auto">
          <a:xfrm>
            <a:off x="3667125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67" name="Line 39"/>
          <p:cNvSpPr>
            <a:spLocks noChangeShapeType="1"/>
          </p:cNvSpPr>
          <p:nvPr/>
        </p:nvSpPr>
        <p:spPr bwMode="auto">
          <a:xfrm>
            <a:off x="46148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68" name="Line 40"/>
          <p:cNvSpPr>
            <a:spLocks noChangeShapeType="1"/>
          </p:cNvSpPr>
          <p:nvPr/>
        </p:nvSpPr>
        <p:spPr bwMode="auto">
          <a:xfrm>
            <a:off x="5562600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69" name="Line 41"/>
          <p:cNvSpPr>
            <a:spLocks noChangeShapeType="1"/>
          </p:cNvSpPr>
          <p:nvPr/>
        </p:nvSpPr>
        <p:spPr bwMode="auto">
          <a:xfrm>
            <a:off x="6510338" y="5195888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70" name="Line 42"/>
          <p:cNvSpPr>
            <a:spLocks noChangeShapeType="1"/>
          </p:cNvSpPr>
          <p:nvPr/>
        </p:nvSpPr>
        <p:spPr bwMode="auto">
          <a:xfrm>
            <a:off x="60436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71" name="Line 43"/>
          <p:cNvSpPr>
            <a:spLocks noChangeShapeType="1"/>
          </p:cNvSpPr>
          <p:nvPr/>
        </p:nvSpPr>
        <p:spPr bwMode="auto">
          <a:xfrm>
            <a:off x="6991350" y="5110163"/>
            <a:ext cx="0" cy="33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72" name="Line 44"/>
          <p:cNvSpPr>
            <a:spLocks noChangeShapeType="1"/>
          </p:cNvSpPr>
          <p:nvPr/>
        </p:nvSpPr>
        <p:spPr bwMode="auto">
          <a:xfrm>
            <a:off x="50911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73" name="Text Box 45"/>
          <p:cNvSpPr txBox="1">
            <a:spLocks noChangeArrowheads="1"/>
          </p:cNvSpPr>
          <p:nvPr/>
        </p:nvSpPr>
        <p:spPr bwMode="auto">
          <a:xfrm>
            <a:off x="2320925" y="4586288"/>
            <a:ext cx="758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0"/>
              <a:t>6-slot</a:t>
            </a:r>
          </a:p>
          <a:p>
            <a:r>
              <a:rPr lang="en-US" sz="1600" i="0"/>
              <a:t>frame</a:t>
            </a:r>
          </a:p>
        </p:txBody>
      </p:sp>
      <p:sp>
        <p:nvSpPr>
          <p:cNvPr id="534574" name="Line 46"/>
          <p:cNvSpPr>
            <a:spLocks noChangeShapeType="1"/>
          </p:cNvSpPr>
          <p:nvPr/>
        </p:nvSpPr>
        <p:spPr bwMode="auto">
          <a:xfrm>
            <a:off x="3132138" y="4918075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75" name="Line 47"/>
          <p:cNvSpPr>
            <a:spLocks noChangeShapeType="1"/>
          </p:cNvSpPr>
          <p:nvPr/>
        </p:nvSpPr>
        <p:spPr bwMode="auto">
          <a:xfrm flipH="1">
            <a:off x="1287463" y="4913313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76" name="Line 48"/>
          <p:cNvSpPr>
            <a:spLocks noChangeShapeType="1"/>
          </p:cNvSpPr>
          <p:nvPr/>
        </p:nvSpPr>
        <p:spPr bwMode="auto">
          <a:xfrm>
            <a:off x="1266825" y="482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4577" name="Line 49"/>
          <p:cNvSpPr>
            <a:spLocks noChangeShapeType="1"/>
          </p:cNvSpPr>
          <p:nvPr/>
        </p:nvSpPr>
        <p:spPr bwMode="auto">
          <a:xfrm>
            <a:off x="4125913" y="47831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0A17486B-220D-4E87-9C5A-6A72D088C99A}" type="slidenum">
              <a:rPr lang="en-US"/>
              <a:pPr/>
              <a:t>7</a:t>
            </a:fld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28600"/>
            <a:ext cx="8629650" cy="1143000"/>
          </a:xfrm>
        </p:spPr>
        <p:txBody>
          <a:bodyPr/>
          <a:lstStyle/>
          <a:p>
            <a:r>
              <a:rPr lang="en-US" sz="3200"/>
              <a:t>Channel Partitioning MAC protocols: FDMA</a:t>
            </a:r>
            <a:endParaRPr lang="en-US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370013"/>
            <a:ext cx="82232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</a:rPr>
              <a:t>FDMA: frequency division multiple access</a:t>
            </a:r>
            <a:r>
              <a:rPr lang="en-US"/>
              <a:t> </a:t>
            </a:r>
          </a:p>
          <a:p>
            <a:r>
              <a:rPr lang="en-US" sz="2400"/>
              <a:t>channel spectrum divided into frequency bands</a:t>
            </a:r>
          </a:p>
          <a:p>
            <a:r>
              <a:rPr lang="en-US" sz="2400"/>
              <a:t>each station assigned fixed frequency band</a:t>
            </a:r>
          </a:p>
          <a:p>
            <a:r>
              <a:rPr lang="en-US" sz="2400"/>
              <a:t>unused transmission time in frequency bands go idle </a:t>
            </a:r>
          </a:p>
          <a:p>
            <a:r>
              <a:rPr lang="en-US" sz="2400"/>
              <a:t>example: 6-station LAN, 1,3,4 have pkt, frequency bands 2,5,6 idle </a:t>
            </a:r>
            <a:endParaRPr lang="en-US"/>
          </a:p>
        </p:txBody>
      </p:sp>
      <p:sp>
        <p:nvSpPr>
          <p:cNvPr id="535556" name="Rectangle 4"/>
          <p:cNvSpPr>
            <a:spLocks noChangeArrowheads="1"/>
          </p:cNvSpPr>
          <p:nvPr/>
        </p:nvSpPr>
        <p:spPr bwMode="auto">
          <a:xfrm>
            <a:off x="4627563" y="4138613"/>
            <a:ext cx="627062" cy="22510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57" name="Line 5"/>
          <p:cNvSpPr>
            <a:spLocks noChangeShapeType="1"/>
          </p:cNvSpPr>
          <p:nvPr/>
        </p:nvSpPr>
        <p:spPr bwMode="auto">
          <a:xfrm flipV="1">
            <a:off x="4625975" y="5243513"/>
            <a:ext cx="6223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58" name="Line 6"/>
          <p:cNvSpPr>
            <a:spLocks noChangeShapeType="1"/>
          </p:cNvSpPr>
          <p:nvPr/>
        </p:nvSpPr>
        <p:spPr bwMode="auto">
          <a:xfrm flipV="1">
            <a:off x="4621213" y="5635625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59" name="Line 7"/>
          <p:cNvSpPr>
            <a:spLocks noChangeShapeType="1"/>
          </p:cNvSpPr>
          <p:nvPr/>
        </p:nvSpPr>
        <p:spPr bwMode="auto">
          <a:xfrm flipV="1">
            <a:off x="4625975" y="6021388"/>
            <a:ext cx="6270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60" name="Line 8"/>
          <p:cNvSpPr>
            <a:spLocks noChangeShapeType="1"/>
          </p:cNvSpPr>
          <p:nvPr/>
        </p:nvSpPr>
        <p:spPr bwMode="auto">
          <a:xfrm flipV="1">
            <a:off x="4621213" y="4857750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61" name="Line 9"/>
          <p:cNvSpPr>
            <a:spLocks noChangeShapeType="1"/>
          </p:cNvSpPr>
          <p:nvPr/>
        </p:nvSpPr>
        <p:spPr bwMode="auto">
          <a:xfrm flipV="1">
            <a:off x="4625975" y="4471988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63" name="Line 11"/>
          <p:cNvSpPr>
            <a:spLocks noChangeShapeType="1"/>
          </p:cNvSpPr>
          <p:nvPr/>
        </p:nvSpPr>
        <p:spPr bwMode="auto">
          <a:xfrm>
            <a:off x="5346700" y="44116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64" name="Freeform 12"/>
          <p:cNvSpPr>
            <a:spLocks/>
          </p:cNvSpPr>
          <p:nvPr/>
        </p:nvSpPr>
        <p:spPr bwMode="auto">
          <a:xfrm>
            <a:off x="5494338" y="4292600"/>
            <a:ext cx="1728787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0" y="3"/>
              </a:cxn>
              <a:cxn ang="0">
                <a:pos x="1089" y="0"/>
              </a:cxn>
              <a:cxn ang="0">
                <a:pos x="1089" y="72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chemeClr val="accent2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65" name="Line 13"/>
          <p:cNvSpPr>
            <a:spLocks noChangeShapeType="1"/>
          </p:cNvSpPr>
          <p:nvPr/>
        </p:nvSpPr>
        <p:spPr bwMode="auto">
          <a:xfrm>
            <a:off x="5394325" y="4814888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67" name="Line 15"/>
          <p:cNvSpPr>
            <a:spLocks noChangeShapeType="1"/>
          </p:cNvSpPr>
          <p:nvPr/>
        </p:nvSpPr>
        <p:spPr bwMode="auto">
          <a:xfrm>
            <a:off x="5394325" y="5213350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68" name="Freeform 16"/>
          <p:cNvSpPr>
            <a:spLocks/>
          </p:cNvSpPr>
          <p:nvPr/>
        </p:nvSpPr>
        <p:spPr bwMode="auto">
          <a:xfrm>
            <a:off x="5541963" y="5094288"/>
            <a:ext cx="1728787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0" y="3"/>
              </a:cxn>
              <a:cxn ang="0">
                <a:pos x="1089" y="0"/>
              </a:cxn>
              <a:cxn ang="0">
                <a:pos x="1089" y="72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411788" y="5499100"/>
            <a:ext cx="2228850" cy="119063"/>
            <a:chOff x="1884" y="2826"/>
            <a:chExt cx="1404" cy="75"/>
          </a:xfrm>
        </p:grpSpPr>
        <p:sp>
          <p:nvSpPr>
            <p:cNvPr id="535570" name="Line 18"/>
            <p:cNvSpPr>
              <a:spLocks noChangeShapeType="1"/>
            </p:cNvSpPr>
            <p:nvPr/>
          </p:nvSpPr>
          <p:spPr bwMode="auto">
            <a:xfrm>
              <a:off x="1884" y="2901"/>
              <a:ext cx="14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571" name="Freeform 19"/>
            <p:cNvSpPr>
              <a:spLocks/>
            </p:cNvSpPr>
            <p:nvPr/>
          </p:nvSpPr>
          <p:spPr bwMode="auto">
            <a:xfrm>
              <a:off x="1977" y="2826"/>
              <a:ext cx="1089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0" y="3"/>
                </a:cxn>
                <a:cxn ang="0">
                  <a:pos x="1089" y="0"/>
                </a:cxn>
                <a:cxn ang="0">
                  <a:pos x="1089" y="72"/>
                </a:cxn>
              </a:cxnLst>
              <a:rect l="0" t="0" r="r" b="b"/>
              <a:pathLst>
                <a:path w="1089" h="72">
                  <a:moveTo>
                    <a:pt x="0" y="72"/>
                  </a:moveTo>
                  <a:lnTo>
                    <a:pt x="0" y="3"/>
                  </a:lnTo>
                  <a:lnTo>
                    <a:pt x="1089" y="0"/>
                  </a:lnTo>
                  <a:lnTo>
                    <a:pt x="1089" y="72"/>
                  </a:lnTo>
                </a:path>
              </a:pathLst>
            </a:custGeom>
            <a:solidFill>
              <a:srgbClr val="00CC66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5572" name="Line 20"/>
          <p:cNvSpPr>
            <a:spLocks noChangeShapeType="1"/>
          </p:cNvSpPr>
          <p:nvPr/>
        </p:nvSpPr>
        <p:spPr bwMode="auto">
          <a:xfrm>
            <a:off x="5441950" y="60245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73" name="Line 21"/>
          <p:cNvSpPr>
            <a:spLocks noChangeShapeType="1"/>
          </p:cNvSpPr>
          <p:nvPr/>
        </p:nvSpPr>
        <p:spPr bwMode="auto">
          <a:xfrm>
            <a:off x="5448300" y="63547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5574" name="Text Box 22"/>
          <p:cNvSpPr txBox="1">
            <a:spLocks noChangeArrowheads="1"/>
          </p:cNvSpPr>
          <p:nvPr/>
        </p:nvSpPr>
        <p:spPr bwMode="auto">
          <a:xfrm rot="-5400000">
            <a:off x="3393281" y="4987132"/>
            <a:ext cx="193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frequency bands</a:t>
            </a:r>
          </a:p>
        </p:txBody>
      </p:sp>
      <p:sp>
        <p:nvSpPr>
          <p:cNvPr id="535575" name="Text Box 23"/>
          <p:cNvSpPr txBox="1">
            <a:spLocks noChangeArrowheads="1"/>
          </p:cNvSpPr>
          <p:nvPr/>
        </p:nvSpPr>
        <p:spPr bwMode="auto">
          <a:xfrm rot="67766">
            <a:off x="7332663" y="3965575"/>
            <a:ext cx="658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time</a:t>
            </a:r>
          </a:p>
        </p:txBody>
      </p:sp>
      <p:sp>
        <p:nvSpPr>
          <p:cNvPr id="535606" name="Freeform 54"/>
          <p:cNvSpPr>
            <a:spLocks/>
          </p:cNvSpPr>
          <p:nvPr/>
        </p:nvSpPr>
        <p:spPr bwMode="auto">
          <a:xfrm>
            <a:off x="2032000" y="4348163"/>
            <a:ext cx="595313" cy="1538287"/>
          </a:xfrm>
          <a:custGeom>
            <a:avLst/>
            <a:gdLst/>
            <a:ahLst/>
            <a:cxnLst>
              <a:cxn ang="0">
                <a:pos x="375" y="0"/>
              </a:cxn>
              <a:cxn ang="0">
                <a:pos x="0" y="485"/>
              </a:cxn>
              <a:cxn ang="0">
                <a:pos x="375" y="969"/>
              </a:cxn>
              <a:cxn ang="0">
                <a:pos x="375" y="0"/>
              </a:cxn>
            </a:cxnLst>
            <a:rect l="0" t="0" r="r" b="b"/>
            <a:pathLst>
              <a:path w="375" h="969">
                <a:moveTo>
                  <a:pt x="375" y="0"/>
                </a:moveTo>
                <a:lnTo>
                  <a:pt x="0" y="485"/>
                </a:lnTo>
                <a:lnTo>
                  <a:pt x="375" y="969"/>
                </a:lnTo>
                <a:lnTo>
                  <a:pt x="375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3175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293688" y="4986338"/>
            <a:ext cx="1666875" cy="314325"/>
            <a:chOff x="1614" y="1494"/>
            <a:chExt cx="1050" cy="198"/>
          </a:xfrm>
        </p:grpSpPr>
        <p:sp>
          <p:nvSpPr>
            <p:cNvPr id="535609" name="Rectangle 57"/>
            <p:cNvSpPr>
              <a:spLocks noChangeArrowheads="1"/>
            </p:cNvSpPr>
            <p:nvPr/>
          </p:nvSpPr>
          <p:spPr bwMode="auto">
            <a:xfrm>
              <a:off x="2358" y="1500"/>
              <a:ext cx="168" cy="1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10" name="Freeform 58"/>
            <p:cNvSpPr>
              <a:spLocks/>
            </p:cNvSpPr>
            <p:nvPr/>
          </p:nvSpPr>
          <p:spPr bwMode="auto">
            <a:xfrm>
              <a:off x="1614" y="1494"/>
              <a:ext cx="896" cy="19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96"/>
                </a:cxn>
                <a:cxn ang="0">
                  <a:pos x="18" y="198"/>
                </a:cxn>
                <a:cxn ang="0">
                  <a:pos x="774" y="198"/>
                </a:cxn>
                <a:cxn ang="0">
                  <a:pos x="750" y="90"/>
                </a:cxn>
                <a:cxn ang="0">
                  <a:pos x="774" y="0"/>
                </a:cxn>
                <a:cxn ang="0">
                  <a:pos x="18" y="0"/>
                </a:cxn>
              </a:cxnLst>
              <a:rect l="0" t="0" r="r" b="b"/>
              <a:pathLst>
                <a:path w="896" h="198">
                  <a:moveTo>
                    <a:pt x="18" y="0"/>
                  </a:moveTo>
                  <a:lnTo>
                    <a:pt x="0" y="96"/>
                  </a:lnTo>
                  <a:lnTo>
                    <a:pt x="18" y="198"/>
                  </a:lnTo>
                  <a:lnTo>
                    <a:pt x="774" y="198"/>
                  </a:lnTo>
                  <a:cubicBezTo>
                    <a:pt x="896" y="180"/>
                    <a:pt x="750" y="123"/>
                    <a:pt x="750" y="90"/>
                  </a:cubicBezTo>
                  <a:cubicBezTo>
                    <a:pt x="750" y="57"/>
                    <a:pt x="896" y="15"/>
                    <a:pt x="774" y="0"/>
                  </a:cubicBezTo>
                  <a:lnTo>
                    <a:pt x="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5611" name="Oval 59"/>
            <p:cNvSpPr>
              <a:spLocks noChangeArrowheads="1"/>
            </p:cNvSpPr>
            <p:nvPr/>
          </p:nvSpPr>
          <p:spPr bwMode="auto">
            <a:xfrm>
              <a:off x="2502" y="1506"/>
              <a:ext cx="62" cy="1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612" name="Line 60"/>
            <p:cNvSpPr>
              <a:spLocks noChangeShapeType="1"/>
            </p:cNvSpPr>
            <p:nvPr/>
          </p:nvSpPr>
          <p:spPr bwMode="auto">
            <a:xfrm>
              <a:off x="2526" y="1584"/>
              <a:ext cx="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5617" name="Freeform 65"/>
          <p:cNvSpPr>
            <a:spLocks/>
          </p:cNvSpPr>
          <p:nvPr/>
        </p:nvSpPr>
        <p:spPr bwMode="auto">
          <a:xfrm>
            <a:off x="2803525" y="5040313"/>
            <a:ext cx="892175" cy="173037"/>
          </a:xfrm>
          <a:custGeom>
            <a:avLst/>
            <a:gdLst/>
            <a:ahLst/>
            <a:cxnLst>
              <a:cxn ang="0">
                <a:pos x="4" y="264"/>
              </a:cxn>
              <a:cxn ang="0">
                <a:pos x="52" y="6"/>
              </a:cxn>
              <a:cxn ang="0">
                <a:pos x="108" y="266"/>
              </a:cxn>
              <a:cxn ang="0">
                <a:pos x="174" y="0"/>
              </a:cxn>
              <a:cxn ang="0">
                <a:pos x="228" y="264"/>
              </a:cxn>
              <a:cxn ang="0">
                <a:pos x="288" y="8"/>
              </a:cxn>
              <a:cxn ang="0">
                <a:pos x="354" y="266"/>
              </a:cxn>
              <a:cxn ang="0">
                <a:pos x="402" y="8"/>
              </a:cxn>
              <a:cxn ang="0">
                <a:pos x="464" y="264"/>
              </a:cxn>
              <a:cxn ang="0">
                <a:pos x="506" y="6"/>
              </a:cxn>
              <a:cxn ang="0">
                <a:pos x="556" y="266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5618" name="Freeform 66"/>
          <p:cNvSpPr>
            <a:spLocks/>
          </p:cNvSpPr>
          <p:nvPr/>
        </p:nvSpPr>
        <p:spPr bwMode="auto">
          <a:xfrm>
            <a:off x="2846388" y="4270375"/>
            <a:ext cx="427037" cy="219075"/>
          </a:xfrm>
          <a:custGeom>
            <a:avLst/>
            <a:gdLst/>
            <a:ahLst/>
            <a:cxnLst>
              <a:cxn ang="0">
                <a:pos x="4" y="264"/>
              </a:cxn>
              <a:cxn ang="0">
                <a:pos x="52" y="6"/>
              </a:cxn>
              <a:cxn ang="0">
                <a:pos x="108" y="266"/>
              </a:cxn>
              <a:cxn ang="0">
                <a:pos x="174" y="0"/>
              </a:cxn>
              <a:cxn ang="0">
                <a:pos x="228" y="264"/>
              </a:cxn>
              <a:cxn ang="0">
                <a:pos x="288" y="8"/>
              </a:cxn>
              <a:cxn ang="0">
                <a:pos x="354" y="266"/>
              </a:cxn>
              <a:cxn ang="0">
                <a:pos x="402" y="8"/>
              </a:cxn>
              <a:cxn ang="0">
                <a:pos x="464" y="264"/>
              </a:cxn>
              <a:cxn ang="0">
                <a:pos x="506" y="6"/>
              </a:cxn>
              <a:cxn ang="0">
                <a:pos x="556" y="266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5620" name="Freeform 68"/>
          <p:cNvSpPr>
            <a:spLocks/>
          </p:cNvSpPr>
          <p:nvPr/>
        </p:nvSpPr>
        <p:spPr bwMode="auto">
          <a:xfrm>
            <a:off x="2755900" y="6069013"/>
            <a:ext cx="989013" cy="185737"/>
          </a:xfrm>
          <a:custGeom>
            <a:avLst/>
            <a:gdLst/>
            <a:ahLst/>
            <a:cxnLst>
              <a:cxn ang="0">
                <a:pos x="20" y="113"/>
              </a:cxn>
              <a:cxn ang="0">
                <a:pos x="114" y="2"/>
              </a:cxn>
              <a:cxn ang="0">
                <a:pos x="256" y="114"/>
              </a:cxn>
              <a:cxn ang="0">
                <a:pos x="394" y="0"/>
              </a:cxn>
              <a:cxn ang="0">
                <a:pos x="522" y="116"/>
              </a:cxn>
              <a:cxn ang="0">
                <a:pos x="616" y="14"/>
              </a:cxn>
            </a:cxnLst>
            <a:rect l="0" t="0" r="r" b="b"/>
            <a:pathLst>
              <a:path w="623" h="117">
                <a:moveTo>
                  <a:pt x="20" y="113"/>
                </a:moveTo>
                <a:cubicBezTo>
                  <a:pt x="44" y="68"/>
                  <a:pt x="0" y="1"/>
                  <a:pt x="114" y="2"/>
                </a:cubicBezTo>
                <a:cubicBezTo>
                  <a:pt x="233" y="1"/>
                  <a:pt x="144" y="114"/>
                  <a:pt x="256" y="114"/>
                </a:cubicBezTo>
                <a:cubicBezTo>
                  <a:pt x="368" y="114"/>
                  <a:pt x="288" y="0"/>
                  <a:pt x="394" y="0"/>
                </a:cubicBezTo>
                <a:cubicBezTo>
                  <a:pt x="500" y="0"/>
                  <a:pt x="421" y="117"/>
                  <a:pt x="522" y="116"/>
                </a:cubicBezTo>
                <a:cubicBezTo>
                  <a:pt x="623" y="115"/>
                  <a:pt x="570" y="64"/>
                  <a:pt x="616" y="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5621" name="Text Box 69"/>
          <p:cNvSpPr txBox="1">
            <a:spLocks noChangeArrowheads="1"/>
          </p:cNvSpPr>
          <p:nvPr/>
        </p:nvSpPr>
        <p:spPr bwMode="auto">
          <a:xfrm>
            <a:off x="442913" y="57038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FDM cable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DB21D2E-CE7E-4230-B8DD-21EEF504F48B}" type="slidenum">
              <a:rPr lang="en-US"/>
              <a:pPr/>
              <a:t>8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Access Protocols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When node has packet to send</a:t>
            </a:r>
          </a:p>
          <a:p>
            <a:pPr lvl="1"/>
            <a:r>
              <a:rPr lang="en-US" sz="2000"/>
              <a:t>transmit at full channel data rate R.</a:t>
            </a:r>
          </a:p>
          <a:p>
            <a:pPr lvl="1"/>
            <a:r>
              <a:rPr lang="en-US" sz="2000"/>
              <a:t>no </a:t>
            </a:r>
            <a:r>
              <a:rPr lang="en-US" sz="2000" i="1"/>
              <a:t>a priori</a:t>
            </a:r>
            <a:r>
              <a:rPr lang="en-US" sz="2000"/>
              <a:t> coordination among nodes</a:t>
            </a:r>
          </a:p>
          <a:p>
            <a:r>
              <a:rPr lang="en-US" sz="2400"/>
              <a:t>two or more transmitting nodes </a:t>
            </a:r>
            <a:r>
              <a:rPr lang="en-US" sz="2400">
                <a:latin typeface="MS Mincho" pitchFamily="49" charset="-128"/>
                <a:ea typeface="MS Mincho" pitchFamily="49" charset="-128"/>
              </a:rPr>
              <a:t>➜</a:t>
            </a:r>
            <a:r>
              <a:rPr lang="en-US" sz="2400"/>
              <a:t> “collision”,</a:t>
            </a:r>
          </a:p>
          <a:p>
            <a:r>
              <a:rPr lang="en-US" sz="2400">
                <a:solidFill>
                  <a:srgbClr val="FF0000"/>
                </a:solidFill>
              </a:rPr>
              <a:t>random access MAC protocol</a:t>
            </a:r>
            <a:r>
              <a:rPr lang="en-US" sz="2400"/>
              <a:t> specifies: </a:t>
            </a:r>
          </a:p>
          <a:p>
            <a:pPr lvl="1"/>
            <a:r>
              <a:rPr lang="en-US" sz="2000"/>
              <a:t>how to detect collisions</a:t>
            </a:r>
          </a:p>
          <a:p>
            <a:pPr lvl="1"/>
            <a:r>
              <a:rPr lang="en-US" sz="2000"/>
              <a:t>how to recover from collisions (e.g., via delayed retransmissions)</a:t>
            </a:r>
          </a:p>
          <a:p>
            <a:r>
              <a:rPr lang="en-US" sz="2400"/>
              <a:t>Examples of random access MAC protocols:</a:t>
            </a:r>
          </a:p>
          <a:p>
            <a:pPr lvl="1"/>
            <a:r>
              <a:rPr lang="en-US" sz="2000"/>
              <a:t>slotted ALOHA</a:t>
            </a:r>
          </a:p>
          <a:p>
            <a:pPr lvl="1"/>
            <a:r>
              <a:rPr lang="en-US" sz="2000"/>
              <a:t>ALOHA</a:t>
            </a:r>
          </a:p>
          <a:p>
            <a:pPr lvl="1"/>
            <a:r>
              <a:rPr lang="en-US" sz="2000"/>
              <a:t>CSMA, CSMA/CD, CSMA/CA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D951BB1-0E39-4AEC-A0AC-49F469DD931C}" type="slidenum">
              <a:rPr lang="en-US"/>
              <a:pPr/>
              <a:t>9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Slotted ALOHA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013" y="1600200"/>
            <a:ext cx="3989387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Assumptions: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all frames same size</a:t>
            </a:r>
          </a:p>
          <a:p>
            <a:pPr>
              <a:lnSpc>
                <a:spcPct val="90000"/>
              </a:lnSpc>
            </a:pPr>
            <a:r>
              <a:rPr lang="en-US" sz="2400"/>
              <a:t>time divided into equal size slots (time to transmit 1 frame)</a:t>
            </a:r>
          </a:p>
          <a:p>
            <a:pPr>
              <a:lnSpc>
                <a:spcPct val="90000"/>
              </a:lnSpc>
            </a:pPr>
            <a:r>
              <a:rPr lang="en-US" sz="2400"/>
              <a:t>nodes start to transmit only slot beginning </a:t>
            </a:r>
          </a:p>
          <a:p>
            <a:pPr>
              <a:lnSpc>
                <a:spcPct val="90000"/>
              </a:lnSpc>
            </a:pPr>
            <a:r>
              <a:rPr lang="en-US" sz="2400"/>
              <a:t>nodes are synchronized</a:t>
            </a:r>
          </a:p>
          <a:p>
            <a:pPr>
              <a:lnSpc>
                <a:spcPct val="90000"/>
              </a:lnSpc>
            </a:pPr>
            <a:r>
              <a:rPr lang="en-US" sz="2400"/>
              <a:t>if 2 or more nodes transmit in slot, all nodes detect collision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Operation: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when node obtains fresh frame, transmits in next slot</a:t>
            </a:r>
          </a:p>
          <a:p>
            <a:pPr lvl="1">
              <a:lnSpc>
                <a:spcPct val="90000"/>
              </a:lnSpc>
            </a:pPr>
            <a:r>
              <a:rPr lang="en-US" i="1"/>
              <a:t>if no collision:</a:t>
            </a:r>
            <a:r>
              <a:rPr lang="en-US"/>
              <a:t> node can send new frame in next slot</a:t>
            </a:r>
          </a:p>
          <a:p>
            <a:pPr lvl="1">
              <a:lnSpc>
                <a:spcPct val="90000"/>
              </a:lnSpc>
            </a:pPr>
            <a:r>
              <a:rPr lang="en-US" i="1"/>
              <a:t>if collision:</a:t>
            </a:r>
            <a:r>
              <a:rPr lang="en-US"/>
              <a:t> node retransmits frame in each subsequent slot with prob. p until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1862</Words>
  <Application>Microsoft Office PowerPoint</Application>
  <PresentationFormat>On-screen Show (4:3)</PresentationFormat>
  <Paragraphs>420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Microsoft Clip Gallery</vt:lpstr>
      <vt:lpstr>Link Layer</vt:lpstr>
      <vt:lpstr>Multiple Access Links and Protocols</vt:lpstr>
      <vt:lpstr>Multiple Access protocols</vt:lpstr>
      <vt:lpstr>Ideal Multiple Access Protocol</vt:lpstr>
      <vt:lpstr>MAC Protocols: a taxonomy</vt:lpstr>
      <vt:lpstr>Channel Partitioning MAC protocols: TDMA</vt:lpstr>
      <vt:lpstr>Channel Partitioning MAC protocols: FDMA</vt:lpstr>
      <vt:lpstr>Random Access Protocols</vt:lpstr>
      <vt:lpstr>Slotted ALOHA</vt:lpstr>
      <vt:lpstr>Slotted ALOHA</vt:lpstr>
      <vt:lpstr>Slotted Aloha efficiency</vt:lpstr>
      <vt:lpstr>Pure (unslotted) ALOHA</vt:lpstr>
      <vt:lpstr>Pure Aloha efficiency</vt:lpstr>
      <vt:lpstr>CSMA (Carrier Sense Multiple Access)</vt:lpstr>
      <vt:lpstr>CSMA collisions</vt:lpstr>
      <vt:lpstr>CSMA/CD (Collision Detection)</vt:lpstr>
      <vt:lpstr>CSMA/CD collision detection</vt:lpstr>
      <vt:lpstr>“Taking Turns” MAC protocols</vt:lpstr>
      <vt:lpstr>“Taking Turns” MAC protocols</vt:lpstr>
      <vt:lpstr>“Taking Turns” MAC protocols</vt:lpstr>
      <vt:lpstr> Summary of MAC protocols</vt:lpstr>
      <vt:lpstr>Link Layer</vt:lpstr>
      <vt:lpstr>MAC Addresses and ARP</vt:lpstr>
      <vt:lpstr>LAN Addresses and ARP</vt:lpstr>
      <vt:lpstr>LAN Address (more)</vt:lpstr>
      <vt:lpstr>ARP: Address Resolution Protocol</vt:lpstr>
      <vt:lpstr>ARP protocol: Same LAN (network)</vt:lpstr>
      <vt:lpstr>Addressing: routing to another LAN</vt:lpstr>
      <vt:lpstr>Slide 29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Layer</dc:title>
  <dc:creator>scot</dc:creator>
  <cp:lastModifiedBy>scot</cp:lastModifiedBy>
  <cp:revision>1</cp:revision>
  <dcterms:created xsi:type="dcterms:W3CDTF">2009-11-23T00:20:40Z</dcterms:created>
  <dcterms:modified xsi:type="dcterms:W3CDTF">2009-11-23T00:22:26Z</dcterms:modified>
</cp:coreProperties>
</file>