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657" r:id="rId2"/>
    <p:sldId id="591" r:id="rId3"/>
    <p:sldId id="660" r:id="rId4"/>
    <p:sldId id="662" r:id="rId5"/>
    <p:sldId id="663" r:id="rId6"/>
    <p:sldId id="664" r:id="rId7"/>
    <p:sldId id="596" r:id="rId8"/>
    <p:sldId id="593" r:id="rId9"/>
    <p:sldId id="594" r:id="rId10"/>
    <p:sldId id="597" r:id="rId11"/>
    <p:sldId id="617" r:id="rId12"/>
    <p:sldId id="665" r:id="rId13"/>
    <p:sldId id="669" r:id="rId14"/>
    <p:sldId id="667" r:id="rId15"/>
    <p:sldId id="668" r:id="rId16"/>
    <p:sldId id="618" r:id="rId17"/>
    <p:sldId id="619" r:id="rId18"/>
    <p:sldId id="620" r:id="rId19"/>
    <p:sldId id="621" r:id="rId20"/>
    <p:sldId id="622" r:id="rId21"/>
    <p:sldId id="623" r:id="rId22"/>
    <p:sldId id="624" r:id="rId23"/>
    <p:sldId id="625" r:id="rId24"/>
    <p:sldId id="626" r:id="rId25"/>
    <p:sldId id="627" r:id="rId26"/>
    <p:sldId id="628" r:id="rId27"/>
    <p:sldId id="629" r:id="rId28"/>
    <p:sldId id="630" r:id="rId29"/>
    <p:sldId id="631" r:id="rId30"/>
    <p:sldId id="632" r:id="rId31"/>
    <p:sldId id="633" r:id="rId32"/>
    <p:sldId id="634" r:id="rId33"/>
    <p:sldId id="677" r:id="rId34"/>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DDDDDD"/>
    <a:srgbClr val="FFCCFF"/>
    <a:srgbClr val="FF99CC"/>
    <a:srgbClr val="CCFFFF"/>
    <a:srgbClr val="FF0000"/>
    <a:srgbClr val="99CCFF"/>
    <a:srgbClr val="33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autoAdjust="0"/>
    <p:restoredTop sz="94698" autoAdjust="0"/>
  </p:normalViewPr>
  <p:slideViewPr>
    <p:cSldViewPr snapToGrid="0">
      <p:cViewPr varScale="1">
        <p:scale>
          <a:sx n="71" d="100"/>
          <a:sy n="71" d="100"/>
        </p:scale>
        <p:origin x="-69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259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imes New Roman" pitchFamily="18" charset="0"/>
              </a:defRPr>
            </a:lvl1pPr>
          </a:lstStyle>
          <a:p>
            <a:endParaRPr lang="en-US"/>
          </a:p>
        </p:txBody>
      </p:sp>
      <p:sp>
        <p:nvSpPr>
          <p:cNvPr id="622595" name="Rectangle 3"/>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imes New Roman" pitchFamily="18" charset="0"/>
              </a:defRPr>
            </a:lvl1pPr>
          </a:lstStyle>
          <a:p>
            <a:endParaRPr lang="en-US"/>
          </a:p>
        </p:txBody>
      </p:sp>
      <p:sp>
        <p:nvSpPr>
          <p:cNvPr id="622596" name="Rectangle 4"/>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imes New Roman" pitchFamily="18" charset="0"/>
              </a:defRPr>
            </a:lvl1pPr>
          </a:lstStyle>
          <a:p>
            <a:endParaRPr lang="en-US"/>
          </a:p>
        </p:txBody>
      </p:sp>
      <p:sp>
        <p:nvSpPr>
          <p:cNvPr id="622597" name="Rectangle 5"/>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imes New Roman" pitchFamily="18" charset="0"/>
              </a:defRPr>
            </a:lvl1pPr>
          </a:lstStyle>
          <a:p>
            <a:fld id="{A6778EFF-E514-4DA3-8D77-66D978AED2E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atin typeface="Times New Roman" pitchFamily="18" charset="0"/>
              </a:defRPr>
            </a:lvl1pPr>
          </a:lstStyle>
          <a:p>
            <a:endParaRPr lang="en-US"/>
          </a:p>
        </p:txBody>
      </p:sp>
      <p:sp>
        <p:nvSpPr>
          <p:cNvPr id="3075" name="Rectangle 3"/>
          <p:cNvSpPr>
            <a:spLocks noGrp="1" noChangeArrowheads="1"/>
          </p:cNvSpPr>
          <p:nvPr>
            <p:ph type="dt"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atin typeface="Times New Roman" pitchFamily="18" charset="0"/>
              </a:defRPr>
            </a:lvl1pPr>
          </a:lstStyle>
          <a:p>
            <a:endParaRPr lang="en-US"/>
          </a:p>
        </p:txBody>
      </p:sp>
      <p:sp>
        <p:nvSpPr>
          <p:cNvPr id="3076" name="Rectangle 4"/>
          <p:cNvSpPr>
            <a:spLocks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74725" y="4560888"/>
            <a:ext cx="5365750"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atin typeface="Times New Roman" pitchFamily="18" charset="0"/>
              </a:defRPr>
            </a:lvl1pPr>
          </a:lstStyle>
          <a:p>
            <a:endParaRPr lang="en-US"/>
          </a:p>
        </p:txBody>
      </p:sp>
      <p:sp>
        <p:nvSpPr>
          <p:cNvPr id="3079" name="Rectangle 7"/>
          <p:cNvSpPr>
            <a:spLocks noGrp="1" noChangeArrowheads="1"/>
          </p:cNvSpPr>
          <p:nvPr>
            <p:ph type="sldNum" sz="quarter" idx="5"/>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atin typeface="Times New Roman" pitchFamily="18" charset="0"/>
              </a:defRPr>
            </a:lvl1pPr>
          </a:lstStyle>
          <a:p>
            <a:fld id="{C44B5146-0550-4D8B-936A-20AB5FA0D95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9C63BAA-848D-41F2-87A0-4A152704035B}" type="slidenum">
              <a:rPr lang="en-US"/>
              <a:pPr/>
              <a:t>16</a:t>
            </a:fld>
            <a:endParaRPr lang="en-US"/>
          </a:p>
        </p:txBody>
      </p:sp>
      <p:sp>
        <p:nvSpPr>
          <p:cNvPr id="531458" name="Rectangle 2"/>
          <p:cNvSpPr>
            <a:spLocks noChangeArrowheads="1" noTextEdit="1"/>
          </p:cNvSpPr>
          <p:nvPr>
            <p:ph type="sldImg"/>
          </p:nvPr>
        </p:nvSpPr>
        <p:spPr>
          <a:xfrm>
            <a:off x="1177925" y="531813"/>
            <a:ext cx="5041900" cy="3781425"/>
          </a:xfrm>
          <a:ln w="12700" cap="flat">
            <a:solidFill>
              <a:schemeClr val="tx1"/>
            </a:solidFill>
          </a:ln>
        </p:spPr>
      </p:sp>
      <p:sp>
        <p:nvSpPr>
          <p:cNvPr id="531459"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3-9</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F2173F-4F31-4C92-A0EA-7B0C8920863A}" type="slidenum">
              <a:rPr lang="en-US"/>
              <a:pPr/>
              <a:t>25</a:t>
            </a:fld>
            <a:endParaRPr lang="en-US"/>
          </a:p>
        </p:txBody>
      </p:sp>
      <p:sp>
        <p:nvSpPr>
          <p:cNvPr id="549890" name="Rectangle 2"/>
          <p:cNvSpPr>
            <a:spLocks noChangeArrowheads="1" noTextEdit="1"/>
          </p:cNvSpPr>
          <p:nvPr>
            <p:ph type="sldImg"/>
          </p:nvPr>
        </p:nvSpPr>
        <p:spPr>
          <a:xfrm>
            <a:off x="1177925" y="531813"/>
            <a:ext cx="5041900" cy="3781425"/>
          </a:xfrm>
          <a:ln w="12700" cap="flat">
            <a:solidFill>
              <a:schemeClr val="tx1"/>
            </a:solidFill>
          </a:ln>
        </p:spPr>
      </p:sp>
      <p:sp>
        <p:nvSpPr>
          <p:cNvPr id="549891"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r>
              <a:rPr lang="en-US" b="1" u="sng"/>
              <a:t> </a:t>
            </a:r>
          </a:p>
          <a:p>
            <a:pPr>
              <a:buFontTx/>
              <a:buChar char="•"/>
            </a:pPr>
            <a:r>
              <a:rPr lang="en-US"/>
              <a:t>D. Waitzman, S. Deering, C. Partridge, “Distance Vector Multicast Routing Protocol,” RFC 1075, Nov. 1988.  The version of DVMRP in use today is considerably enhanced over the RFC1075 spec.</a:t>
            </a:r>
          </a:p>
          <a:p>
            <a:pPr>
              <a:buFontTx/>
              <a:buChar char="•"/>
            </a:pPr>
            <a:r>
              <a:rPr lang="en-US"/>
              <a:t>A more up-to-date “work-in-progress” defines a version 3 of DVMRP: T. Pusateri, “Distance Vector Multicast Routing Protocol,” work-in-progress, draft-ietf-idmr-v3-05.ps</a:t>
            </a:r>
          </a:p>
          <a:p>
            <a:endParaRPr lang="en-US"/>
          </a:p>
          <a:p>
            <a:endParaRPr lang="en-US"/>
          </a:p>
          <a:p>
            <a:endParaRPr lang="en-US"/>
          </a:p>
          <a:p>
            <a:endParaRPr lang="en-US"/>
          </a:p>
          <a:p>
            <a:endParaRPr lang="en-US"/>
          </a:p>
          <a:p>
            <a:endParaRPr lang="en-US"/>
          </a:p>
          <a:p>
            <a:endParaRPr lang="en-US"/>
          </a:p>
          <a:p>
            <a:endParaRPr lang="en-US"/>
          </a:p>
          <a:p>
            <a:endParaRPr lang="en-US"/>
          </a:p>
          <a:p>
            <a:r>
              <a:rPr lang="en-US" i="1"/>
              <a:t>3.4 Network Layer: Internet Multicast Routing Algorithms                                        3-20</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099C0FB-FD23-4E35-A041-E5C2D480DD6D}" type="slidenum">
              <a:rPr lang="en-US"/>
              <a:pPr/>
              <a:t>26</a:t>
            </a:fld>
            <a:endParaRPr lang="en-US"/>
          </a:p>
        </p:txBody>
      </p:sp>
      <p:sp>
        <p:nvSpPr>
          <p:cNvPr id="551938" name="Rectangle 2"/>
          <p:cNvSpPr>
            <a:spLocks noChangeArrowheads="1" noTextEdit="1"/>
          </p:cNvSpPr>
          <p:nvPr>
            <p:ph type="sldImg"/>
          </p:nvPr>
        </p:nvSpPr>
        <p:spPr>
          <a:xfrm>
            <a:off x="1177925" y="531813"/>
            <a:ext cx="5041900" cy="3781425"/>
          </a:xfrm>
          <a:ln w="12700" cap="flat">
            <a:solidFill>
              <a:schemeClr val="tx1"/>
            </a:solidFill>
          </a:ln>
        </p:spPr>
      </p:sp>
      <p:sp>
        <p:nvSpPr>
          <p:cNvPr id="551939"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r>
              <a:rPr lang="en-US" b="1" u="sng"/>
              <a:t> </a:t>
            </a:r>
            <a:endParaRPr lang="en-US"/>
          </a:p>
          <a:p>
            <a:endParaRPr lang="en-US"/>
          </a:p>
          <a:p>
            <a:r>
              <a:rPr lang="en-US"/>
              <a:t>1. See www.mbone.com/mbone/routers.html for a (slightly outdatet) list of multicast capable routers (supporting DVMPR as well as other protocols) from various vendors.</a:t>
            </a:r>
          </a:p>
          <a:p>
            <a:r>
              <a:rPr lang="en-US"/>
              <a:t>2. ftp://parcftp.xerox.com/pub/net-research/ipmulti for circa 1996 public copy “mrouted” v3.8 of DVMRP routing software for various workstation routing platforms. </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i="1"/>
              <a:t>3.4 Network Layer: Internet Multicast Routing Algorithms                                        3-21</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7909805-83B6-46B2-BBDF-00636F137664}" type="slidenum">
              <a:rPr lang="en-US"/>
              <a:pPr/>
              <a:t>27</a:t>
            </a:fld>
            <a:endParaRPr lang="en-US"/>
          </a:p>
        </p:txBody>
      </p:sp>
      <p:sp>
        <p:nvSpPr>
          <p:cNvPr id="553986" name="Rectangle 2"/>
          <p:cNvSpPr>
            <a:spLocks noChangeArrowheads="1" noTextEdit="1"/>
          </p:cNvSpPr>
          <p:nvPr>
            <p:ph type="sldImg"/>
          </p:nvPr>
        </p:nvSpPr>
        <p:spPr>
          <a:xfrm>
            <a:off x="1177925" y="531813"/>
            <a:ext cx="5041900" cy="3781425"/>
          </a:xfrm>
          <a:ln w="12700" cap="flat">
            <a:solidFill>
              <a:schemeClr val="tx1"/>
            </a:solidFill>
          </a:ln>
        </p:spPr>
      </p:sp>
      <p:sp>
        <p:nvSpPr>
          <p:cNvPr id="553987"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r>
              <a:rPr lang="en-US" b="1" u="sng"/>
              <a:t> </a:t>
            </a:r>
            <a:endParaRPr lang="en-US"/>
          </a:p>
          <a:p>
            <a:r>
              <a:rPr lang="en-US"/>
              <a:t>For a general discussion of IP encapsulation, see C. Perkins, “IP Encapsulation within IP,” RFC 2003, Oct. 1996.</a:t>
            </a:r>
          </a:p>
          <a:p>
            <a:r>
              <a:rPr lang="en-US"/>
              <a:t>The book S. Bradner, A Mankin, “Ipng: Internet protocol next generation,” Addison Wesley, 1995 has a very nice discussion of tunneling</a:t>
            </a:r>
          </a:p>
          <a:p>
            <a:r>
              <a:rPr lang="en-US"/>
              <a:t>Tunneling can also be used to connect islands of IPv6 capable routers in a sea IPv4 capable routers.  The long term hope is that the sea evaporates leaving only lands of IPv6!</a:t>
            </a:r>
          </a:p>
          <a:p>
            <a:endParaRPr lang="en-US"/>
          </a:p>
          <a:p>
            <a:endParaRPr lang="en-US"/>
          </a:p>
          <a:p>
            <a:endParaRPr lang="en-US"/>
          </a:p>
          <a:p>
            <a:endParaRPr lang="en-US"/>
          </a:p>
          <a:p>
            <a:endParaRPr lang="en-US"/>
          </a:p>
          <a:p>
            <a:endParaRPr lang="en-US"/>
          </a:p>
          <a:p>
            <a:endParaRPr lang="en-US"/>
          </a:p>
          <a:p>
            <a:endParaRPr lang="en-US"/>
          </a:p>
          <a:p>
            <a:r>
              <a:rPr lang="en-US" i="1"/>
              <a:t>3.4 Network Layer: Internet Multicast Routing Algorithms                                        3-22</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CF4591-B6BF-4B95-907D-5043D92285E8}" type="slidenum">
              <a:rPr lang="en-US"/>
              <a:pPr/>
              <a:t>28</a:t>
            </a:fld>
            <a:endParaRPr lang="en-US"/>
          </a:p>
        </p:txBody>
      </p:sp>
      <p:sp>
        <p:nvSpPr>
          <p:cNvPr id="556034" name="Rectangle 2"/>
          <p:cNvSpPr>
            <a:spLocks noChangeArrowheads="1" noTextEdit="1"/>
          </p:cNvSpPr>
          <p:nvPr>
            <p:ph type="sldImg"/>
          </p:nvPr>
        </p:nvSpPr>
        <p:spPr>
          <a:xfrm>
            <a:off x="1177925" y="531813"/>
            <a:ext cx="5041900" cy="3781425"/>
          </a:xfrm>
          <a:ln w="12700" cap="flat">
            <a:solidFill>
              <a:schemeClr val="tx1"/>
            </a:solidFill>
          </a:ln>
        </p:spPr>
      </p:sp>
      <p:sp>
        <p:nvSpPr>
          <p:cNvPr id="556035"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r>
              <a:rPr lang="en-US" b="1" u="sng"/>
              <a:t> </a:t>
            </a:r>
            <a:endParaRPr lang="en-US"/>
          </a:p>
          <a:p>
            <a:endParaRPr lang="en-US"/>
          </a:p>
          <a:p>
            <a:pPr>
              <a:buFontTx/>
              <a:buChar char="•"/>
            </a:pPr>
            <a:r>
              <a:rPr lang="en-US"/>
              <a:t>a very readable discussion of the PIM architecture is  S. Deering, D. Estrin, D. Faranacci, V. Jacobson, C. Liu, L. Wei, “The PIM Architecture for Wide Area Multicasting,” IEEE/ACM Transactions on Networking, Vol. 4, No. 2, April 1996.</a:t>
            </a:r>
          </a:p>
          <a:p>
            <a:pPr>
              <a:buFontTx/>
              <a:buChar char="•"/>
            </a:pPr>
            <a:r>
              <a:rPr lang="en-US"/>
              <a:t>D. Estrin et al, PIM-SM: Protocol Specification, RFC 2117, June 1997</a:t>
            </a:r>
          </a:p>
          <a:p>
            <a:pPr>
              <a:buFontTx/>
              <a:buChar char="•"/>
            </a:pPr>
            <a:r>
              <a:rPr lang="en-US"/>
              <a:t>S. Deering et al, PIM Version 2, Dense Mode Specification, work in progress, draft-ietf-idmr-pim-dm-05.txt</a:t>
            </a:r>
          </a:p>
          <a:p>
            <a:pPr>
              <a:buFontTx/>
              <a:buChar char="•"/>
            </a:pPr>
            <a:r>
              <a:rPr lang="en-US"/>
              <a:t> PIM is implemented in Cisco routers and has been deployed in UUnet as part of their streaming multimedia delivery effort. See S. LaPolla, “IP Multicast makes headway among ISPs,” PC Week On-Line, http://www.zdnet.com/pcweek/news/1006/06isp.html</a:t>
            </a:r>
          </a:p>
          <a:p>
            <a:endParaRPr lang="en-US"/>
          </a:p>
          <a:p>
            <a:endParaRPr lang="en-US"/>
          </a:p>
          <a:p>
            <a:endParaRPr lang="en-US"/>
          </a:p>
          <a:p>
            <a:endParaRPr lang="en-US"/>
          </a:p>
          <a:p>
            <a:endParaRPr lang="en-US"/>
          </a:p>
          <a:p>
            <a:endParaRPr lang="en-US"/>
          </a:p>
          <a:p>
            <a:r>
              <a:rPr lang="en-US" i="1"/>
              <a:t>3.4 Network Layer: Internet Multicast Routing Algorithms                                        3-25</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294C95-6352-4A8A-BC3F-2AD9383C8F9F}" type="slidenum">
              <a:rPr lang="en-US"/>
              <a:pPr/>
              <a:t>29</a:t>
            </a:fld>
            <a:endParaRPr lang="en-US"/>
          </a:p>
        </p:txBody>
      </p:sp>
      <p:sp>
        <p:nvSpPr>
          <p:cNvPr id="558082" name="Rectangle 2"/>
          <p:cNvSpPr>
            <a:spLocks noChangeArrowheads="1" noTextEdit="1"/>
          </p:cNvSpPr>
          <p:nvPr>
            <p:ph type="sldImg"/>
          </p:nvPr>
        </p:nvSpPr>
        <p:spPr>
          <a:xfrm>
            <a:off x="1177925" y="531813"/>
            <a:ext cx="5041900" cy="3781425"/>
          </a:xfrm>
          <a:ln w="12700" cap="flat">
            <a:solidFill>
              <a:schemeClr val="tx1"/>
            </a:solidFill>
          </a:ln>
        </p:spPr>
      </p:sp>
      <p:sp>
        <p:nvSpPr>
          <p:cNvPr id="558083"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3.4 Network Layer: Internet Multicast Routing Algorithms                                        3-26</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A030D6-4F10-4C37-8F4D-1A898267F455}" type="slidenum">
              <a:rPr lang="en-US"/>
              <a:pPr/>
              <a:t>30</a:t>
            </a:fld>
            <a:endParaRPr lang="en-US"/>
          </a:p>
        </p:txBody>
      </p:sp>
      <p:sp>
        <p:nvSpPr>
          <p:cNvPr id="560130" name="Rectangle 2"/>
          <p:cNvSpPr>
            <a:spLocks noChangeArrowheads="1" noTextEdit="1"/>
          </p:cNvSpPr>
          <p:nvPr>
            <p:ph type="sldImg"/>
          </p:nvPr>
        </p:nvSpPr>
        <p:spPr>
          <a:xfrm>
            <a:off x="1177925" y="531813"/>
            <a:ext cx="5041900" cy="3781425"/>
          </a:xfrm>
          <a:ln w="12700" cap="flat">
            <a:solidFill>
              <a:schemeClr val="tx1"/>
            </a:solidFill>
          </a:ln>
        </p:spPr>
      </p:sp>
      <p:sp>
        <p:nvSpPr>
          <p:cNvPr id="560131"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3.4 Network Layer: Internet Multicast Routing Algorithms                                        3-27</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FCDD0D-F4F1-48D0-A876-528545A0AE1E}" type="slidenum">
              <a:rPr lang="en-US"/>
              <a:pPr/>
              <a:t>31</a:t>
            </a:fld>
            <a:endParaRPr lang="en-US"/>
          </a:p>
        </p:txBody>
      </p:sp>
      <p:sp>
        <p:nvSpPr>
          <p:cNvPr id="562178" name="Rectangle 2"/>
          <p:cNvSpPr>
            <a:spLocks noChangeArrowheads="1" noTextEdit="1"/>
          </p:cNvSpPr>
          <p:nvPr>
            <p:ph type="sldImg"/>
          </p:nvPr>
        </p:nvSpPr>
        <p:spPr>
          <a:xfrm>
            <a:off x="1177925" y="531813"/>
            <a:ext cx="5041900" cy="3781425"/>
          </a:xfrm>
          <a:ln w="12700" cap="flat">
            <a:solidFill>
              <a:schemeClr val="tx1"/>
            </a:solidFill>
          </a:ln>
        </p:spPr>
      </p:sp>
      <p:sp>
        <p:nvSpPr>
          <p:cNvPr id="562179"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3.4 Network Layer: Internet Multicast Routing Algorithms                                        3-28</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AC7209-5514-43AC-A4F8-10D1DAB85147}" type="slidenum">
              <a:rPr lang="en-US"/>
              <a:pPr/>
              <a:t>32</a:t>
            </a:fld>
            <a:endParaRPr lang="en-US"/>
          </a:p>
        </p:txBody>
      </p:sp>
      <p:sp>
        <p:nvSpPr>
          <p:cNvPr id="564226" name="Rectangle 2"/>
          <p:cNvSpPr>
            <a:spLocks noChangeArrowheads="1" noTextEdit="1"/>
          </p:cNvSpPr>
          <p:nvPr>
            <p:ph type="sldImg"/>
          </p:nvPr>
        </p:nvSpPr>
        <p:spPr>
          <a:xfrm>
            <a:off x="1177925" y="531813"/>
            <a:ext cx="5041900" cy="3781425"/>
          </a:xfrm>
          <a:ln w="12700" cap="flat">
            <a:solidFill>
              <a:schemeClr val="tx1"/>
            </a:solidFill>
          </a:ln>
        </p:spPr>
      </p:sp>
      <p:sp>
        <p:nvSpPr>
          <p:cNvPr id="564227"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3.4 Network Layer: Internet Multicast Routing Algorithms                                        3-29</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61EF76-C37A-4207-AED2-8E73AB42A05F}" type="slidenum">
              <a:rPr lang="en-US"/>
              <a:pPr/>
              <a:t>17</a:t>
            </a:fld>
            <a:endParaRPr lang="en-US"/>
          </a:p>
        </p:txBody>
      </p:sp>
      <p:sp>
        <p:nvSpPr>
          <p:cNvPr id="533506" name="Rectangle 2"/>
          <p:cNvSpPr>
            <a:spLocks noChangeArrowheads="1" noTextEdit="1"/>
          </p:cNvSpPr>
          <p:nvPr>
            <p:ph type="sldImg"/>
          </p:nvPr>
        </p:nvSpPr>
        <p:spPr>
          <a:xfrm>
            <a:off x="1177925" y="531813"/>
            <a:ext cx="5041900" cy="3781425"/>
          </a:xfrm>
          <a:ln w="12700" cap="flat">
            <a:solidFill>
              <a:schemeClr val="tx1"/>
            </a:solidFill>
          </a:ln>
        </p:spPr>
      </p:sp>
      <p:sp>
        <p:nvSpPr>
          <p:cNvPr id="533507"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3-11</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1EFDB1-3BA0-41CF-ABEB-816D43A6B46E}" type="slidenum">
              <a:rPr lang="en-US"/>
              <a:pPr/>
              <a:t>18</a:t>
            </a:fld>
            <a:endParaRPr lang="en-US"/>
          </a:p>
        </p:txBody>
      </p:sp>
      <p:sp>
        <p:nvSpPr>
          <p:cNvPr id="535554" name="Rectangle 2"/>
          <p:cNvSpPr>
            <a:spLocks noChangeArrowheads="1" noTextEdit="1"/>
          </p:cNvSpPr>
          <p:nvPr>
            <p:ph type="sldImg"/>
          </p:nvPr>
        </p:nvSpPr>
        <p:spPr>
          <a:xfrm>
            <a:off x="1177925" y="531813"/>
            <a:ext cx="5041900" cy="3781425"/>
          </a:xfrm>
          <a:ln w="12700" cap="flat">
            <a:solidFill>
              <a:schemeClr val="tx1"/>
            </a:solidFill>
          </a:ln>
        </p:spPr>
      </p:sp>
      <p:sp>
        <p:nvSpPr>
          <p:cNvPr id="535555"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3-12</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A7F3A5-ACB5-4E34-90F8-3BE68209CDD0}" type="slidenum">
              <a:rPr lang="en-US"/>
              <a:pPr/>
              <a:t>19</a:t>
            </a:fld>
            <a:endParaRPr lang="en-US"/>
          </a:p>
        </p:txBody>
      </p:sp>
      <p:sp>
        <p:nvSpPr>
          <p:cNvPr id="537602" name="Rectangle 2"/>
          <p:cNvSpPr>
            <a:spLocks noChangeArrowheads="1" noTextEdit="1"/>
          </p:cNvSpPr>
          <p:nvPr>
            <p:ph type="sldImg"/>
          </p:nvPr>
        </p:nvSpPr>
        <p:spPr>
          <a:xfrm>
            <a:off x="1177925" y="531813"/>
            <a:ext cx="5041900" cy="3781425"/>
          </a:xfrm>
          <a:ln w="12700" cap="flat">
            <a:solidFill>
              <a:schemeClr val="tx1"/>
            </a:solidFill>
          </a:ln>
        </p:spPr>
      </p:sp>
      <p:sp>
        <p:nvSpPr>
          <p:cNvPr id="537603"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3-13</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BED1D9-4F8E-4D10-8150-19359D03BD2A}" type="slidenum">
              <a:rPr lang="en-US"/>
              <a:pPr/>
              <a:t>20</a:t>
            </a:fld>
            <a:endParaRPr lang="en-US"/>
          </a:p>
        </p:txBody>
      </p:sp>
      <p:sp>
        <p:nvSpPr>
          <p:cNvPr id="539650" name="Rectangle 2"/>
          <p:cNvSpPr>
            <a:spLocks noChangeArrowheads="1" noTextEdit="1"/>
          </p:cNvSpPr>
          <p:nvPr>
            <p:ph type="sldImg"/>
          </p:nvPr>
        </p:nvSpPr>
        <p:spPr>
          <a:xfrm>
            <a:off x="1177925" y="531813"/>
            <a:ext cx="5041900" cy="3781425"/>
          </a:xfrm>
          <a:ln w="12700" cap="flat">
            <a:solidFill>
              <a:schemeClr val="tx1"/>
            </a:solidFill>
          </a:ln>
        </p:spPr>
      </p:sp>
      <p:sp>
        <p:nvSpPr>
          <p:cNvPr id="539651"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3-14</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8629450-0265-462A-8E39-4A1FB292CF01}" type="slidenum">
              <a:rPr lang="en-US"/>
              <a:pPr/>
              <a:t>21</a:t>
            </a:fld>
            <a:endParaRPr lang="en-US"/>
          </a:p>
        </p:txBody>
      </p:sp>
      <p:sp>
        <p:nvSpPr>
          <p:cNvPr id="541698" name="Rectangle 2"/>
          <p:cNvSpPr>
            <a:spLocks noChangeArrowheads="1" noTextEdit="1"/>
          </p:cNvSpPr>
          <p:nvPr>
            <p:ph type="sldImg"/>
          </p:nvPr>
        </p:nvSpPr>
        <p:spPr>
          <a:xfrm>
            <a:off x="1177925" y="531813"/>
            <a:ext cx="5041900" cy="3781425"/>
          </a:xfrm>
          <a:ln w="12700" cap="flat">
            <a:solidFill>
              <a:schemeClr val="tx1"/>
            </a:solidFill>
          </a:ln>
        </p:spPr>
      </p:sp>
      <p:sp>
        <p:nvSpPr>
          <p:cNvPr id="541699"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endParaRPr lang="en-US" sz="1400" b="1" u="sng"/>
          </a:p>
          <a:p>
            <a:r>
              <a:rPr lang="en-US" i="1"/>
              <a:t>3.3 Network Layer: Multicast Routing Algorithms                                                      3-15</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C0B63D-DD2C-41D9-B827-DE19CEE6A452}" type="slidenum">
              <a:rPr lang="en-US"/>
              <a:pPr/>
              <a:t>22</a:t>
            </a:fld>
            <a:endParaRPr lang="en-US"/>
          </a:p>
        </p:txBody>
      </p:sp>
      <p:sp>
        <p:nvSpPr>
          <p:cNvPr id="543746" name="Rectangle 2"/>
          <p:cNvSpPr>
            <a:spLocks noChangeArrowheads="1" noTextEdit="1"/>
          </p:cNvSpPr>
          <p:nvPr>
            <p:ph type="sldImg"/>
          </p:nvPr>
        </p:nvSpPr>
        <p:spPr>
          <a:xfrm>
            <a:off x="1177925" y="531813"/>
            <a:ext cx="5041900" cy="3781425"/>
          </a:xfrm>
          <a:ln w="12700" cap="flat">
            <a:solidFill>
              <a:schemeClr val="tx1"/>
            </a:solidFill>
          </a:ln>
        </p:spPr>
      </p:sp>
      <p:sp>
        <p:nvSpPr>
          <p:cNvPr id="543747"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endParaRPr lang="en-US"/>
          </a:p>
          <a:p>
            <a:endParaRPr lang="en-US"/>
          </a:p>
          <a:p>
            <a:r>
              <a:rPr lang="en-US"/>
              <a:t>1. See L. Wei and D. Estrin, “A Comparison of multicast trees and algorithms,”  TR USC-CD-93-560, Dept. Computer Science, University of California, Sept 1993 for a comparison of heuristic approaches.</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i="1"/>
              <a:t>3.3 Network Layer: Multicast Routing Algorithms                                                      3-16</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3918A7-5AAB-463F-BE4C-B7310C4457FA}" type="slidenum">
              <a:rPr lang="en-US"/>
              <a:pPr/>
              <a:t>23</a:t>
            </a:fld>
            <a:endParaRPr lang="en-US"/>
          </a:p>
        </p:txBody>
      </p:sp>
      <p:sp>
        <p:nvSpPr>
          <p:cNvPr id="545794" name="Rectangle 2"/>
          <p:cNvSpPr>
            <a:spLocks noChangeArrowheads="1" noTextEdit="1"/>
          </p:cNvSpPr>
          <p:nvPr>
            <p:ph type="sldImg"/>
          </p:nvPr>
        </p:nvSpPr>
        <p:spPr>
          <a:xfrm>
            <a:off x="1177925" y="531813"/>
            <a:ext cx="5041900" cy="3781425"/>
          </a:xfrm>
          <a:ln w="12700" cap="flat">
            <a:solidFill>
              <a:schemeClr val="tx1"/>
            </a:solidFill>
          </a:ln>
        </p:spPr>
      </p:sp>
      <p:sp>
        <p:nvSpPr>
          <p:cNvPr id="545795"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r>
              <a:rPr lang="en-US" b="1" u="sng"/>
              <a:t> </a:t>
            </a:r>
          </a:p>
          <a:p>
            <a:endParaRPr lang="en-US"/>
          </a:p>
          <a:p>
            <a:r>
              <a:rPr lang="en-US"/>
              <a:t>1. It’s always nice to see a PhD dissertation with impact.  The earliest discussion of center-based trees for multicast appears to be D. Wall, “Mechanisms for Broadcast and Selective Broadcast,” PhD dissertation, Stanford U., June 1980.</a:t>
            </a:r>
          </a:p>
          <a:p>
            <a:endParaRPr lang="en-US"/>
          </a:p>
          <a:p>
            <a:endParaRPr lang="en-US"/>
          </a:p>
          <a:p>
            <a:endParaRPr lang="en-US"/>
          </a:p>
          <a:p>
            <a:endParaRPr lang="en-US"/>
          </a:p>
          <a:p>
            <a:endParaRPr lang="en-US"/>
          </a:p>
          <a:p>
            <a:endParaRPr lang="en-US"/>
          </a:p>
          <a:p>
            <a:endParaRPr lang="en-US"/>
          </a:p>
          <a:p>
            <a:endParaRPr lang="en-US"/>
          </a:p>
          <a:p>
            <a:endParaRPr lang="en-US"/>
          </a:p>
          <a:p>
            <a:endParaRPr lang="en-US"/>
          </a:p>
          <a:p>
            <a:endParaRPr lang="en-US"/>
          </a:p>
          <a:p>
            <a:r>
              <a:rPr lang="en-US" i="1"/>
              <a:t>3.3 Network Layer: Multicast Routing Algorithms                                                      3-17</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4151D3D-0DB3-4B16-BCB6-D092075EE62B}" type="slidenum">
              <a:rPr lang="en-US"/>
              <a:pPr/>
              <a:t>24</a:t>
            </a:fld>
            <a:endParaRPr lang="en-US"/>
          </a:p>
        </p:txBody>
      </p:sp>
      <p:sp>
        <p:nvSpPr>
          <p:cNvPr id="547842" name="Rectangle 2"/>
          <p:cNvSpPr>
            <a:spLocks noChangeArrowheads="1" noTextEdit="1"/>
          </p:cNvSpPr>
          <p:nvPr>
            <p:ph type="sldImg"/>
          </p:nvPr>
        </p:nvSpPr>
        <p:spPr>
          <a:xfrm>
            <a:off x="1177925" y="531813"/>
            <a:ext cx="5041900" cy="3781425"/>
          </a:xfrm>
          <a:ln w="12700" cap="flat">
            <a:solidFill>
              <a:schemeClr val="tx1"/>
            </a:solidFill>
          </a:ln>
        </p:spPr>
      </p:sp>
      <p:sp>
        <p:nvSpPr>
          <p:cNvPr id="547843" name="Rectangle 3"/>
          <p:cNvSpPr>
            <a:spLocks noGrp="1" noChangeArrowheads="1"/>
          </p:cNvSpPr>
          <p:nvPr>
            <p:ph type="body" idx="1"/>
          </p:nvPr>
        </p:nvSpPr>
        <p:spPr>
          <a:xfrm>
            <a:off x="765175" y="4948238"/>
            <a:ext cx="6034088" cy="3765550"/>
          </a:xfrm>
          <a:noFill/>
          <a:ln/>
        </p:spPr>
        <p:txBody>
          <a:bodyPr lIns="97332" tIns="48667" rIns="97332" bIns="48667"/>
          <a:lstStyle/>
          <a:p>
            <a:r>
              <a:rPr lang="en-US" sz="1400" b="1" u="sng"/>
              <a:t>Notes:</a:t>
            </a:r>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endParaRPr lang="en-US" b="1" u="sng"/>
          </a:p>
          <a:p>
            <a:r>
              <a:rPr lang="en-US" i="1"/>
              <a:t>3.3 Network Layer: Multicast Routing Algorithms                                                      3-18</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lvl1pPr>
              <a:defRPr/>
            </a:lvl1pPr>
          </a:lstStyle>
          <a:p>
            <a:r>
              <a:rPr lang="en-US"/>
              <a:t>4-</a:t>
            </a:r>
            <a:fld id="{E4683146-0707-4859-96DE-AF000EE2CE8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lvl1pPr>
              <a:defRPr/>
            </a:lvl1pPr>
          </a:lstStyle>
          <a:p>
            <a:r>
              <a:rPr lang="en-US"/>
              <a:t>4-</a:t>
            </a:r>
            <a:fld id="{DAB819D0-6395-4C40-9D1C-0F11A3FC546C}"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228600"/>
            <a:ext cx="19431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228600"/>
            <a:ext cx="56769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lvl1pPr>
              <a:defRPr/>
            </a:lvl1pPr>
          </a:lstStyle>
          <a:p>
            <a:r>
              <a:rPr lang="en-US"/>
              <a:t>4-</a:t>
            </a:r>
            <a:fld id="{A19246F9-22AD-46CA-8063-E413B1171CB0}"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334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p>
        </p:txBody>
      </p:sp>
      <p:sp>
        <p:nvSpPr>
          <p:cNvPr id="6" name="Footer Placeholder 5"/>
          <p:cNvSpPr>
            <a:spLocks noGrp="1"/>
          </p:cNvSpPr>
          <p:nvPr>
            <p:ph type="ftr" sz="quarter" idx="11"/>
          </p:nvPr>
        </p:nvSpPr>
        <p:spPr>
          <a:xfrm>
            <a:off x="5410200" y="6400800"/>
            <a:ext cx="2895600" cy="457200"/>
          </a:xfrm>
        </p:spPr>
        <p:txBody>
          <a:bodyPr/>
          <a:lstStyle>
            <a:lvl1pPr>
              <a:defRPr/>
            </a:lvl1pPr>
          </a:lstStyle>
          <a:p>
            <a:r>
              <a:rPr lang="en-US"/>
              <a:t>Network Layer</a:t>
            </a:r>
            <a:endParaRPr lang="en-US">
              <a:latin typeface="Times New Roman" pitchFamily="18" charset="0"/>
            </a:endParaRPr>
          </a:p>
        </p:txBody>
      </p:sp>
      <p:sp>
        <p:nvSpPr>
          <p:cNvPr id="7" name="Slide Number Placeholder 6"/>
          <p:cNvSpPr>
            <a:spLocks noGrp="1"/>
          </p:cNvSpPr>
          <p:nvPr>
            <p:ph type="sldNum" sz="quarter" idx="12"/>
          </p:nvPr>
        </p:nvSpPr>
        <p:spPr>
          <a:xfrm>
            <a:off x="8162925" y="6400800"/>
            <a:ext cx="676275" cy="457200"/>
          </a:xfrm>
        </p:spPr>
        <p:txBody>
          <a:bodyPr/>
          <a:lstStyle>
            <a:lvl1pPr>
              <a:defRPr/>
            </a:lvl1pPr>
          </a:lstStyle>
          <a:p>
            <a:r>
              <a:rPr lang="en-US"/>
              <a:t>4-</a:t>
            </a:r>
            <a:fld id="{44431CB6-5A7B-4ABC-A6C5-86F63A47E71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lvl1pPr>
              <a:defRPr/>
            </a:lvl1pPr>
          </a:lstStyle>
          <a:p>
            <a:r>
              <a:rPr lang="en-US"/>
              <a:t>4-</a:t>
            </a:r>
            <a:fld id="{A0CB514C-B63D-4388-B7EB-A87D451B564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6" name="Slide Number Placeholder 5"/>
          <p:cNvSpPr>
            <a:spLocks noGrp="1"/>
          </p:cNvSpPr>
          <p:nvPr>
            <p:ph type="sldNum" sz="quarter" idx="12"/>
          </p:nvPr>
        </p:nvSpPr>
        <p:spPr/>
        <p:txBody>
          <a:bodyPr/>
          <a:lstStyle>
            <a:lvl1pPr>
              <a:defRPr/>
            </a:lvl1pPr>
          </a:lstStyle>
          <a:p>
            <a:r>
              <a:rPr lang="en-US"/>
              <a:t>4-</a:t>
            </a:r>
            <a:fld id="{209DA913-17BC-4407-A86F-4098182A1B5C}"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1600200"/>
            <a:ext cx="38100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7" name="Slide Number Placeholder 6"/>
          <p:cNvSpPr>
            <a:spLocks noGrp="1"/>
          </p:cNvSpPr>
          <p:nvPr>
            <p:ph type="sldNum" sz="quarter" idx="12"/>
          </p:nvPr>
        </p:nvSpPr>
        <p:spPr/>
        <p:txBody>
          <a:bodyPr/>
          <a:lstStyle>
            <a:lvl1pPr>
              <a:defRPr/>
            </a:lvl1pPr>
          </a:lstStyle>
          <a:p>
            <a:r>
              <a:rPr lang="en-US"/>
              <a:t>4-</a:t>
            </a:r>
            <a:fld id="{2FE83C45-8010-42E2-847A-FD04CF997D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9" name="Slide Number Placeholder 8"/>
          <p:cNvSpPr>
            <a:spLocks noGrp="1"/>
          </p:cNvSpPr>
          <p:nvPr>
            <p:ph type="sldNum" sz="quarter" idx="12"/>
          </p:nvPr>
        </p:nvSpPr>
        <p:spPr/>
        <p:txBody>
          <a:bodyPr/>
          <a:lstStyle>
            <a:lvl1pPr>
              <a:defRPr/>
            </a:lvl1pPr>
          </a:lstStyle>
          <a:p>
            <a:r>
              <a:rPr lang="en-US"/>
              <a:t>4-</a:t>
            </a:r>
            <a:fld id="{B07F54A8-3584-423D-87D0-BEEB0D87431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5" name="Slide Number Placeholder 4"/>
          <p:cNvSpPr>
            <a:spLocks noGrp="1"/>
          </p:cNvSpPr>
          <p:nvPr>
            <p:ph type="sldNum" sz="quarter" idx="12"/>
          </p:nvPr>
        </p:nvSpPr>
        <p:spPr/>
        <p:txBody>
          <a:bodyPr/>
          <a:lstStyle>
            <a:lvl1pPr>
              <a:defRPr/>
            </a:lvl1pPr>
          </a:lstStyle>
          <a:p>
            <a:r>
              <a:rPr lang="en-US"/>
              <a:t>4-</a:t>
            </a:r>
            <a:fld id="{950E07D3-5F9E-4C64-A25D-D23690C77D0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4" name="Slide Number Placeholder 3"/>
          <p:cNvSpPr>
            <a:spLocks noGrp="1"/>
          </p:cNvSpPr>
          <p:nvPr>
            <p:ph type="sldNum" sz="quarter" idx="12"/>
          </p:nvPr>
        </p:nvSpPr>
        <p:spPr/>
        <p:txBody>
          <a:bodyPr/>
          <a:lstStyle>
            <a:lvl1pPr>
              <a:defRPr/>
            </a:lvl1pPr>
          </a:lstStyle>
          <a:p>
            <a:r>
              <a:rPr lang="en-US"/>
              <a:t>4-</a:t>
            </a:r>
            <a:fld id="{E2664135-37A2-41A0-9477-D4EB6F8539D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7" name="Slide Number Placeholder 6"/>
          <p:cNvSpPr>
            <a:spLocks noGrp="1"/>
          </p:cNvSpPr>
          <p:nvPr>
            <p:ph type="sldNum" sz="quarter" idx="12"/>
          </p:nvPr>
        </p:nvSpPr>
        <p:spPr/>
        <p:txBody>
          <a:bodyPr/>
          <a:lstStyle>
            <a:lvl1pPr>
              <a:defRPr/>
            </a:lvl1pPr>
          </a:lstStyle>
          <a:p>
            <a:r>
              <a:rPr lang="en-US"/>
              <a:t>4-</a:t>
            </a:r>
            <a:fld id="{626F4115-8445-4D64-B0D4-A5F2D26F9A8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r>
              <a:rPr lang="en-US"/>
              <a:t>Network Layer</a:t>
            </a:r>
            <a:endParaRPr lang="en-US">
              <a:latin typeface="Times New Roman" pitchFamily="18" charset="0"/>
            </a:endParaRPr>
          </a:p>
        </p:txBody>
      </p:sp>
      <p:sp>
        <p:nvSpPr>
          <p:cNvPr id="7" name="Slide Number Placeholder 6"/>
          <p:cNvSpPr>
            <a:spLocks noGrp="1"/>
          </p:cNvSpPr>
          <p:nvPr>
            <p:ph type="sldNum" sz="quarter" idx="12"/>
          </p:nvPr>
        </p:nvSpPr>
        <p:spPr/>
        <p:txBody>
          <a:bodyPr/>
          <a:lstStyle>
            <a:lvl1pPr>
              <a:defRPr/>
            </a:lvl1pPr>
          </a:lstStyle>
          <a:p>
            <a:r>
              <a:rPr lang="en-US"/>
              <a:t>4-</a:t>
            </a:r>
            <a:fld id="{E8812F63-FE6E-4590-A23E-02CD8C0949CE}"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228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533400" y="1600200"/>
            <a:ext cx="77724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defRPr>
            </a:lvl1pPr>
          </a:lstStyle>
          <a:p>
            <a:endParaRPr lang="en-US"/>
          </a:p>
        </p:txBody>
      </p:sp>
      <p:sp>
        <p:nvSpPr>
          <p:cNvPr id="1029" name="Rectangle 5"/>
          <p:cNvSpPr>
            <a:spLocks noGrp="1" noChangeArrowheads="1"/>
          </p:cNvSpPr>
          <p:nvPr>
            <p:ph type="ftr" sz="quarter" idx="3"/>
          </p:nvPr>
        </p:nvSpPr>
        <p:spPr bwMode="auto">
          <a:xfrm>
            <a:off x="5410200" y="64008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Network Layer</a:t>
            </a:r>
            <a:endParaRPr lang="en-US">
              <a:latin typeface="Times New Roman" pitchFamily="18" charset="0"/>
            </a:endParaRPr>
          </a:p>
        </p:txBody>
      </p:sp>
      <p:sp>
        <p:nvSpPr>
          <p:cNvPr id="1030" name="Rectangle 6"/>
          <p:cNvSpPr>
            <a:spLocks noGrp="1" noChangeArrowheads="1"/>
          </p:cNvSpPr>
          <p:nvPr>
            <p:ph type="sldNum" sz="quarter" idx="4"/>
          </p:nvPr>
        </p:nvSpPr>
        <p:spPr bwMode="auto">
          <a:xfrm>
            <a:off x="8162925" y="6400800"/>
            <a:ext cx="676275"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r>
              <a:rPr lang="en-US"/>
              <a:t>4-</a:t>
            </a:r>
            <a:fld id="{6A76646D-56E7-40BD-A2E5-9A40A5481D9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rtl="0" eaLnBrk="0" fontAlgn="base" hangingPunct="0">
        <a:spcBef>
          <a:spcPct val="0"/>
        </a:spcBef>
        <a:spcAft>
          <a:spcPct val="0"/>
        </a:spcAft>
        <a:defRPr sz="4000" u="sng">
          <a:solidFill>
            <a:schemeClr val="accent2"/>
          </a:solidFill>
          <a:latin typeface="+mj-lt"/>
          <a:ea typeface="+mj-ea"/>
          <a:cs typeface="+mj-cs"/>
        </a:defRPr>
      </a:lvl1pPr>
      <a:lvl2pPr algn="l" rtl="0" eaLnBrk="0" fontAlgn="base" hangingPunct="0">
        <a:spcBef>
          <a:spcPct val="0"/>
        </a:spcBef>
        <a:spcAft>
          <a:spcPct val="0"/>
        </a:spcAft>
        <a:defRPr sz="4000" u="sng">
          <a:solidFill>
            <a:schemeClr val="accent2"/>
          </a:solidFill>
          <a:latin typeface="Comic Sans MS" pitchFamily="66" charset="0"/>
        </a:defRPr>
      </a:lvl2pPr>
      <a:lvl3pPr algn="l" rtl="0" eaLnBrk="0" fontAlgn="base" hangingPunct="0">
        <a:spcBef>
          <a:spcPct val="0"/>
        </a:spcBef>
        <a:spcAft>
          <a:spcPct val="0"/>
        </a:spcAft>
        <a:defRPr sz="4000" u="sng">
          <a:solidFill>
            <a:schemeClr val="accent2"/>
          </a:solidFill>
          <a:latin typeface="Comic Sans MS" pitchFamily="66" charset="0"/>
        </a:defRPr>
      </a:lvl3pPr>
      <a:lvl4pPr algn="l" rtl="0" eaLnBrk="0" fontAlgn="base" hangingPunct="0">
        <a:spcBef>
          <a:spcPct val="0"/>
        </a:spcBef>
        <a:spcAft>
          <a:spcPct val="0"/>
        </a:spcAft>
        <a:defRPr sz="4000" u="sng">
          <a:solidFill>
            <a:schemeClr val="accent2"/>
          </a:solidFill>
          <a:latin typeface="Comic Sans MS" pitchFamily="66" charset="0"/>
        </a:defRPr>
      </a:lvl4pPr>
      <a:lvl5pPr algn="l" rtl="0" eaLnBrk="0" fontAlgn="base" hangingPunct="0">
        <a:spcBef>
          <a:spcPct val="0"/>
        </a:spcBef>
        <a:spcAft>
          <a:spcPct val="0"/>
        </a:spcAft>
        <a:defRPr sz="4000" u="sng">
          <a:solidFill>
            <a:schemeClr val="accent2"/>
          </a:solidFill>
          <a:latin typeface="Comic Sans MS" pitchFamily="66" charset="0"/>
        </a:defRPr>
      </a:lvl5pPr>
      <a:lvl6pPr marL="457200" algn="l" rtl="0" eaLnBrk="0" fontAlgn="base" hangingPunct="0">
        <a:spcBef>
          <a:spcPct val="0"/>
        </a:spcBef>
        <a:spcAft>
          <a:spcPct val="0"/>
        </a:spcAft>
        <a:defRPr sz="4000" u="sng">
          <a:solidFill>
            <a:schemeClr val="accent2"/>
          </a:solidFill>
          <a:latin typeface="Comic Sans MS" pitchFamily="66" charset="0"/>
        </a:defRPr>
      </a:lvl6pPr>
      <a:lvl7pPr marL="914400" algn="l" rtl="0" eaLnBrk="0" fontAlgn="base" hangingPunct="0">
        <a:spcBef>
          <a:spcPct val="0"/>
        </a:spcBef>
        <a:spcAft>
          <a:spcPct val="0"/>
        </a:spcAft>
        <a:defRPr sz="4000" u="sng">
          <a:solidFill>
            <a:schemeClr val="accent2"/>
          </a:solidFill>
          <a:latin typeface="Comic Sans MS" pitchFamily="66" charset="0"/>
        </a:defRPr>
      </a:lvl7pPr>
      <a:lvl8pPr marL="1371600" algn="l" rtl="0" eaLnBrk="0" fontAlgn="base" hangingPunct="0">
        <a:spcBef>
          <a:spcPct val="0"/>
        </a:spcBef>
        <a:spcAft>
          <a:spcPct val="0"/>
        </a:spcAft>
        <a:defRPr sz="4000" u="sng">
          <a:solidFill>
            <a:schemeClr val="accent2"/>
          </a:solidFill>
          <a:latin typeface="Comic Sans MS" pitchFamily="66" charset="0"/>
        </a:defRPr>
      </a:lvl8pPr>
      <a:lvl9pPr marL="1828800" algn="l" rtl="0" eaLnBrk="0" fontAlgn="base" hangingPunct="0">
        <a:spcBef>
          <a:spcPct val="0"/>
        </a:spcBef>
        <a:spcAft>
          <a:spcPct val="0"/>
        </a:spcAft>
        <a:defRPr sz="4000" u="sng">
          <a:solidFill>
            <a:schemeClr val="accent2"/>
          </a:solidFill>
          <a:latin typeface="Comic Sans MS" pitchFamily="66" charset="0"/>
        </a:defRPr>
      </a:lvl9pPr>
    </p:titleStyle>
    <p:bodyStyle>
      <a:lvl1pPr marL="342900" indent="-342900" algn="l" rtl="0" eaLnBrk="0" fontAlgn="base" hangingPunct="0">
        <a:spcBef>
          <a:spcPct val="20000"/>
        </a:spcBef>
        <a:spcAft>
          <a:spcPct val="0"/>
        </a:spcAft>
        <a:buClr>
          <a:schemeClr val="accent2"/>
        </a:buClr>
        <a:buSzPct val="85000"/>
        <a:buFont typeface="ZapfDingbats" pitchFamily="82" charset="2"/>
        <a:buChar char="r"/>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5000"/>
        <a:buFont typeface="ZapfDingbats" pitchFamily="82" charset="2"/>
        <a:buChar char="m"/>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Network Layer</a:t>
            </a:r>
            <a:endParaRPr lang="en-US">
              <a:latin typeface="Times New Roman" pitchFamily="18" charset="0"/>
            </a:endParaRPr>
          </a:p>
        </p:txBody>
      </p:sp>
      <p:sp>
        <p:nvSpPr>
          <p:cNvPr id="6" name="Slide Number Placeholder 6"/>
          <p:cNvSpPr>
            <a:spLocks noGrp="1"/>
          </p:cNvSpPr>
          <p:nvPr>
            <p:ph type="sldNum" sz="quarter" idx="12"/>
          </p:nvPr>
        </p:nvSpPr>
        <p:spPr/>
        <p:txBody>
          <a:bodyPr/>
          <a:lstStyle/>
          <a:p>
            <a:r>
              <a:rPr lang="en-US"/>
              <a:t>4-</a:t>
            </a:r>
            <a:fld id="{FD094F5C-4F80-47C4-A2CD-62E86F5638F4}" type="slidenum">
              <a:rPr lang="en-US"/>
              <a:pPr/>
              <a:t>1</a:t>
            </a:fld>
            <a:endParaRPr lang="en-US"/>
          </a:p>
        </p:txBody>
      </p:sp>
      <p:sp>
        <p:nvSpPr>
          <p:cNvPr id="599042" name="Rectangle 2"/>
          <p:cNvSpPr>
            <a:spLocks noGrp="1" noChangeArrowheads="1"/>
          </p:cNvSpPr>
          <p:nvPr>
            <p:ph type="title"/>
          </p:nvPr>
        </p:nvSpPr>
        <p:spPr/>
        <p:txBody>
          <a:bodyPr/>
          <a:lstStyle/>
          <a:p>
            <a:r>
              <a:rPr lang="en-US"/>
              <a:t>Chapter 4: Network Layer</a:t>
            </a:r>
          </a:p>
        </p:txBody>
      </p:sp>
      <p:sp>
        <p:nvSpPr>
          <p:cNvPr id="599043" name="Rectangle 3"/>
          <p:cNvSpPr>
            <a:spLocks noGrp="1" noChangeArrowheads="1"/>
          </p:cNvSpPr>
          <p:nvPr>
            <p:ph type="body" sz="half" idx="1"/>
          </p:nvPr>
        </p:nvSpPr>
        <p:spPr/>
        <p:txBody>
          <a:bodyPr/>
          <a:lstStyle/>
          <a:p>
            <a:r>
              <a:rPr lang="en-US" sz="2400"/>
              <a:t>4. 1 Introduction</a:t>
            </a:r>
          </a:p>
          <a:p>
            <a:r>
              <a:rPr lang="en-US" sz="2400"/>
              <a:t>4.2 Virtual circuit and datagram networks</a:t>
            </a:r>
          </a:p>
          <a:p>
            <a:r>
              <a:rPr lang="en-US" sz="2400"/>
              <a:t>4.3 What’s inside a router</a:t>
            </a:r>
          </a:p>
          <a:p>
            <a:r>
              <a:rPr lang="en-US" sz="2400"/>
              <a:t>4.4 IP: Internet Protocol</a:t>
            </a:r>
          </a:p>
          <a:p>
            <a:pPr lvl="1"/>
            <a:r>
              <a:rPr lang="en-US" sz="2000"/>
              <a:t>Datagram format</a:t>
            </a:r>
          </a:p>
          <a:p>
            <a:pPr lvl="1"/>
            <a:r>
              <a:rPr lang="en-US" sz="2000"/>
              <a:t>IPv4 addressing</a:t>
            </a:r>
          </a:p>
          <a:p>
            <a:pPr lvl="1"/>
            <a:r>
              <a:rPr lang="en-US" sz="2000"/>
              <a:t>ICMP</a:t>
            </a:r>
          </a:p>
          <a:p>
            <a:pPr lvl="1"/>
            <a:r>
              <a:rPr lang="en-US" sz="2000"/>
              <a:t>IPv6</a:t>
            </a:r>
          </a:p>
        </p:txBody>
      </p:sp>
      <p:sp>
        <p:nvSpPr>
          <p:cNvPr id="599044" name="Rectangle 4"/>
          <p:cNvSpPr>
            <a:spLocks noGrp="1" noChangeArrowheads="1"/>
          </p:cNvSpPr>
          <p:nvPr>
            <p:ph type="body" sz="half" idx="2"/>
          </p:nvPr>
        </p:nvSpPr>
        <p:spPr/>
        <p:txBody>
          <a:bodyPr/>
          <a:lstStyle/>
          <a:p>
            <a:r>
              <a:rPr lang="en-US" sz="2400"/>
              <a:t>4.5 Routing algorithms</a:t>
            </a:r>
          </a:p>
          <a:p>
            <a:pPr lvl="1"/>
            <a:r>
              <a:rPr lang="en-US" sz="2000"/>
              <a:t>Link state</a:t>
            </a:r>
          </a:p>
          <a:p>
            <a:pPr lvl="1"/>
            <a:r>
              <a:rPr lang="en-US" sz="2000"/>
              <a:t>Distance Vector</a:t>
            </a:r>
          </a:p>
          <a:p>
            <a:pPr lvl="1"/>
            <a:r>
              <a:rPr lang="en-US" sz="2000"/>
              <a:t>Hierarchical routing</a:t>
            </a:r>
          </a:p>
          <a:p>
            <a:r>
              <a:rPr lang="en-US" sz="2400">
                <a:solidFill>
                  <a:srgbClr val="FF0000"/>
                </a:solidFill>
              </a:rPr>
              <a:t>4.6 Routing in the Internet</a:t>
            </a:r>
          </a:p>
          <a:p>
            <a:pPr lvl="1"/>
            <a:r>
              <a:rPr lang="en-US" sz="2000"/>
              <a:t>RIP</a:t>
            </a:r>
          </a:p>
          <a:p>
            <a:pPr lvl="1"/>
            <a:r>
              <a:rPr lang="en-US" sz="2000"/>
              <a:t>OSPF</a:t>
            </a:r>
          </a:p>
          <a:p>
            <a:pPr lvl="1"/>
            <a:r>
              <a:rPr lang="en-US" sz="2000">
                <a:solidFill>
                  <a:srgbClr val="FF0000"/>
                </a:solidFill>
              </a:rPr>
              <a:t>BGP</a:t>
            </a:r>
          </a:p>
          <a:p>
            <a:r>
              <a:rPr lang="en-US" sz="2400"/>
              <a:t>4.7 Broadcast and multicast routing</a:t>
            </a:r>
          </a:p>
          <a:p>
            <a:endParaRPr lang="en-US" sz="24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4D3C2571-97A1-43E7-A442-EE63BAA6794C}" type="slidenum">
              <a:rPr lang="en-US"/>
              <a:pPr/>
              <a:t>10</a:t>
            </a:fld>
            <a:endParaRPr lang="en-US"/>
          </a:p>
        </p:txBody>
      </p:sp>
      <p:sp>
        <p:nvSpPr>
          <p:cNvPr id="504834" name="Rectangle 2"/>
          <p:cNvSpPr>
            <a:spLocks noGrp="1" noChangeArrowheads="1"/>
          </p:cNvSpPr>
          <p:nvPr>
            <p:ph type="title"/>
          </p:nvPr>
        </p:nvSpPr>
        <p:spPr/>
        <p:txBody>
          <a:bodyPr/>
          <a:lstStyle/>
          <a:p>
            <a:r>
              <a:rPr lang="en-US" sz="2800"/>
              <a:t>Why different Intra- and Inter-AS routing ?</a:t>
            </a:r>
            <a:r>
              <a:rPr lang="en-US"/>
              <a:t> </a:t>
            </a:r>
          </a:p>
        </p:txBody>
      </p:sp>
      <p:sp>
        <p:nvSpPr>
          <p:cNvPr id="504835" name="Rectangle 3"/>
          <p:cNvSpPr>
            <a:spLocks noGrp="1" noChangeArrowheads="1"/>
          </p:cNvSpPr>
          <p:nvPr>
            <p:ph type="body" idx="1"/>
          </p:nvPr>
        </p:nvSpPr>
        <p:spPr>
          <a:xfrm>
            <a:off x="557213" y="1393825"/>
            <a:ext cx="8229600" cy="4572000"/>
          </a:xfrm>
        </p:spPr>
        <p:txBody>
          <a:bodyPr/>
          <a:lstStyle/>
          <a:p>
            <a:pPr>
              <a:buFont typeface="ZapfDingbats" pitchFamily="82" charset="2"/>
              <a:buNone/>
            </a:pPr>
            <a:r>
              <a:rPr lang="en-US">
                <a:solidFill>
                  <a:srgbClr val="FF0000"/>
                </a:solidFill>
              </a:rPr>
              <a:t>Policy:</a:t>
            </a:r>
            <a:r>
              <a:rPr lang="en-US" sz="2400"/>
              <a:t> </a:t>
            </a:r>
          </a:p>
          <a:p>
            <a:r>
              <a:rPr lang="en-US" sz="2400"/>
              <a:t>Inter-AS: admin wants control over how its traffic routed, who routes through its net. </a:t>
            </a:r>
          </a:p>
          <a:p>
            <a:r>
              <a:rPr lang="en-US" sz="2400"/>
              <a:t>Intra-AS: single admin, so no policy decisions needed</a:t>
            </a:r>
          </a:p>
          <a:p>
            <a:pPr>
              <a:buFont typeface="ZapfDingbats" pitchFamily="82" charset="2"/>
              <a:buNone/>
            </a:pPr>
            <a:r>
              <a:rPr lang="en-US">
                <a:solidFill>
                  <a:srgbClr val="FF0000"/>
                </a:solidFill>
              </a:rPr>
              <a:t>Scale:</a:t>
            </a:r>
            <a:endParaRPr lang="en-US" sz="2400"/>
          </a:p>
          <a:p>
            <a:r>
              <a:rPr lang="en-US" sz="2400"/>
              <a:t>hierarchical routing saves table size, reduced update traffic</a:t>
            </a:r>
          </a:p>
          <a:p>
            <a:pPr>
              <a:buFont typeface="ZapfDingbats" pitchFamily="82" charset="2"/>
              <a:buNone/>
            </a:pPr>
            <a:r>
              <a:rPr lang="en-US" sz="2400">
                <a:solidFill>
                  <a:srgbClr val="FF0000"/>
                </a:solidFill>
              </a:rPr>
              <a:t>Performance:</a:t>
            </a:r>
            <a:r>
              <a:rPr lang="en-US" sz="2400"/>
              <a:t> </a:t>
            </a:r>
          </a:p>
          <a:p>
            <a:r>
              <a:rPr lang="en-US" sz="2400"/>
              <a:t>Intra-AS: can focus on performance</a:t>
            </a:r>
          </a:p>
          <a:p>
            <a:r>
              <a:rPr lang="en-US" sz="2400"/>
              <a:t>Inter-AS: policy may dominate over performance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Network Layer</a:t>
            </a:r>
            <a:endParaRPr lang="en-US">
              <a:latin typeface="Times New Roman" pitchFamily="18" charset="0"/>
            </a:endParaRPr>
          </a:p>
        </p:txBody>
      </p:sp>
      <p:sp>
        <p:nvSpPr>
          <p:cNvPr id="6" name="Slide Number Placeholder 6"/>
          <p:cNvSpPr>
            <a:spLocks noGrp="1"/>
          </p:cNvSpPr>
          <p:nvPr>
            <p:ph type="sldNum" sz="quarter" idx="12"/>
          </p:nvPr>
        </p:nvSpPr>
        <p:spPr/>
        <p:txBody>
          <a:bodyPr/>
          <a:lstStyle/>
          <a:p>
            <a:r>
              <a:rPr lang="en-US"/>
              <a:t>4-</a:t>
            </a:r>
            <a:fld id="{7011CD4C-1D1B-45DA-952F-8729D89EF240}" type="slidenum">
              <a:rPr lang="en-US"/>
              <a:pPr/>
              <a:t>11</a:t>
            </a:fld>
            <a:endParaRPr lang="en-US"/>
          </a:p>
        </p:txBody>
      </p:sp>
      <p:sp>
        <p:nvSpPr>
          <p:cNvPr id="528386" name="Rectangle 2"/>
          <p:cNvSpPr>
            <a:spLocks noGrp="1" noChangeArrowheads="1"/>
          </p:cNvSpPr>
          <p:nvPr>
            <p:ph type="title"/>
          </p:nvPr>
        </p:nvSpPr>
        <p:spPr/>
        <p:txBody>
          <a:bodyPr/>
          <a:lstStyle/>
          <a:p>
            <a:r>
              <a:rPr lang="en-US"/>
              <a:t>Chapter 4: Network Layer</a:t>
            </a:r>
          </a:p>
        </p:txBody>
      </p:sp>
      <p:sp>
        <p:nvSpPr>
          <p:cNvPr id="528387" name="Rectangle 3"/>
          <p:cNvSpPr>
            <a:spLocks noGrp="1" noChangeArrowheads="1"/>
          </p:cNvSpPr>
          <p:nvPr>
            <p:ph type="body" sz="half" idx="1"/>
          </p:nvPr>
        </p:nvSpPr>
        <p:spPr/>
        <p:txBody>
          <a:bodyPr/>
          <a:lstStyle/>
          <a:p>
            <a:r>
              <a:rPr lang="en-US" sz="2400"/>
              <a:t>4. 1 Introduction</a:t>
            </a:r>
          </a:p>
          <a:p>
            <a:r>
              <a:rPr lang="en-US" sz="2400"/>
              <a:t>4.2 Virtual circuit and datagram networks</a:t>
            </a:r>
          </a:p>
          <a:p>
            <a:r>
              <a:rPr lang="en-US" sz="2400"/>
              <a:t>4.3 What’s inside a router</a:t>
            </a:r>
          </a:p>
          <a:p>
            <a:r>
              <a:rPr lang="en-US" sz="2400"/>
              <a:t>4.4 IP: Internet Protocol</a:t>
            </a:r>
          </a:p>
          <a:p>
            <a:pPr lvl="1"/>
            <a:r>
              <a:rPr lang="en-US" sz="2000"/>
              <a:t>Datagram format</a:t>
            </a:r>
          </a:p>
          <a:p>
            <a:pPr lvl="1"/>
            <a:r>
              <a:rPr lang="en-US" sz="2000"/>
              <a:t>IPv4 addressing</a:t>
            </a:r>
          </a:p>
          <a:p>
            <a:pPr lvl="1"/>
            <a:r>
              <a:rPr lang="en-US" sz="2000"/>
              <a:t>ICMP</a:t>
            </a:r>
          </a:p>
          <a:p>
            <a:pPr lvl="1"/>
            <a:r>
              <a:rPr lang="en-US" sz="2000"/>
              <a:t>IPv6</a:t>
            </a:r>
          </a:p>
        </p:txBody>
      </p:sp>
      <p:sp>
        <p:nvSpPr>
          <p:cNvPr id="528388" name="Rectangle 4"/>
          <p:cNvSpPr>
            <a:spLocks noGrp="1" noChangeArrowheads="1"/>
          </p:cNvSpPr>
          <p:nvPr>
            <p:ph type="body" sz="half" idx="2"/>
          </p:nvPr>
        </p:nvSpPr>
        <p:spPr/>
        <p:txBody>
          <a:bodyPr/>
          <a:lstStyle/>
          <a:p>
            <a:r>
              <a:rPr lang="en-US" sz="2400"/>
              <a:t>4.5 Routing algorithms</a:t>
            </a:r>
          </a:p>
          <a:p>
            <a:pPr lvl="1"/>
            <a:r>
              <a:rPr lang="en-US" sz="2000"/>
              <a:t>Link state</a:t>
            </a:r>
          </a:p>
          <a:p>
            <a:pPr lvl="1"/>
            <a:r>
              <a:rPr lang="en-US" sz="2000"/>
              <a:t>Distance Vector</a:t>
            </a:r>
          </a:p>
          <a:p>
            <a:pPr lvl="1"/>
            <a:r>
              <a:rPr lang="en-US" sz="2000"/>
              <a:t>Hierarchical routing</a:t>
            </a:r>
          </a:p>
          <a:p>
            <a:r>
              <a:rPr lang="en-US" sz="2400"/>
              <a:t>4.6 Routing in the Internet</a:t>
            </a:r>
          </a:p>
          <a:p>
            <a:pPr lvl="1"/>
            <a:r>
              <a:rPr lang="en-US" sz="2000"/>
              <a:t>RIP</a:t>
            </a:r>
          </a:p>
          <a:p>
            <a:pPr lvl="1"/>
            <a:r>
              <a:rPr lang="en-US" sz="2000"/>
              <a:t>OSPF</a:t>
            </a:r>
          </a:p>
          <a:p>
            <a:pPr lvl="1"/>
            <a:r>
              <a:rPr lang="en-US" sz="2000"/>
              <a:t>BGP</a:t>
            </a:r>
          </a:p>
          <a:p>
            <a:r>
              <a:rPr lang="en-US" sz="2400">
                <a:solidFill>
                  <a:srgbClr val="FF0000"/>
                </a:solidFill>
              </a:rPr>
              <a:t>4.7 Broadcast and multicast routing</a:t>
            </a:r>
          </a:p>
          <a:p>
            <a:endParaRPr lang="en-US" sz="24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105" name="Slide Number Placeholder 5"/>
          <p:cNvSpPr>
            <a:spLocks noGrp="1"/>
          </p:cNvSpPr>
          <p:nvPr>
            <p:ph type="sldNum" sz="quarter" idx="12"/>
          </p:nvPr>
        </p:nvSpPr>
        <p:spPr/>
        <p:txBody>
          <a:bodyPr/>
          <a:lstStyle/>
          <a:p>
            <a:r>
              <a:rPr lang="en-US"/>
              <a:t>4-</a:t>
            </a:r>
            <a:fld id="{FCE08B63-7325-4907-AB7B-670014AA4869}" type="slidenum">
              <a:rPr lang="en-US"/>
              <a:pPr/>
              <a:t>12</a:t>
            </a:fld>
            <a:endParaRPr lang="en-US"/>
          </a:p>
        </p:txBody>
      </p:sp>
      <p:grpSp>
        <p:nvGrpSpPr>
          <p:cNvPr id="608359" name="Group 103"/>
          <p:cNvGrpSpPr>
            <a:grpSpLocks/>
          </p:cNvGrpSpPr>
          <p:nvPr/>
        </p:nvGrpSpPr>
        <p:grpSpPr bwMode="auto">
          <a:xfrm>
            <a:off x="917575" y="2374900"/>
            <a:ext cx="5691188" cy="2765425"/>
            <a:chOff x="651" y="1471"/>
            <a:chExt cx="3585" cy="1742"/>
          </a:xfrm>
        </p:grpSpPr>
        <p:sp>
          <p:nvSpPr>
            <p:cNvPr id="608346" name="AutoShape 90"/>
            <p:cNvSpPr>
              <a:spLocks noChangeArrowheads="1"/>
            </p:cNvSpPr>
            <p:nvPr/>
          </p:nvSpPr>
          <p:spPr bwMode="auto">
            <a:xfrm>
              <a:off x="651" y="1471"/>
              <a:ext cx="717" cy="329"/>
            </a:xfrm>
            <a:prstGeom prst="irregularSeal1">
              <a:avLst/>
            </a:prstGeom>
            <a:noFill/>
            <a:ln w="9525">
              <a:solidFill>
                <a:srgbClr val="FF0000"/>
              </a:solidFill>
              <a:miter lim="800000"/>
              <a:headEnd/>
              <a:tailEnd/>
            </a:ln>
            <a:effectLst/>
          </p:spPr>
          <p:txBody>
            <a:bodyPr wrap="none" anchor="ctr"/>
            <a:lstStyle/>
            <a:p>
              <a:endParaRPr lang="en-US"/>
            </a:p>
          </p:txBody>
        </p:sp>
        <p:grpSp>
          <p:nvGrpSpPr>
            <p:cNvPr id="608358" name="Group 102"/>
            <p:cNvGrpSpPr>
              <a:grpSpLocks/>
            </p:cNvGrpSpPr>
            <p:nvPr/>
          </p:nvGrpSpPr>
          <p:grpSpPr bwMode="auto">
            <a:xfrm>
              <a:off x="714" y="1485"/>
              <a:ext cx="3522" cy="1728"/>
              <a:chOff x="535" y="738"/>
              <a:chExt cx="3522" cy="1728"/>
            </a:xfrm>
          </p:grpSpPr>
          <p:grpSp>
            <p:nvGrpSpPr>
              <p:cNvPr id="608258" name="Group 2"/>
              <p:cNvGrpSpPr>
                <a:grpSpLocks/>
              </p:cNvGrpSpPr>
              <p:nvPr/>
            </p:nvGrpSpPr>
            <p:grpSpPr bwMode="auto">
              <a:xfrm>
                <a:off x="1248" y="832"/>
                <a:ext cx="316" cy="212"/>
                <a:chOff x="2089" y="1715"/>
                <a:chExt cx="316" cy="212"/>
              </a:xfrm>
            </p:grpSpPr>
            <p:sp>
              <p:nvSpPr>
                <p:cNvPr id="608259" name="Oval 3"/>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260" name="Line 4"/>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261" name="Line 5"/>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262" name="Rectangle 6"/>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263" name="Oval 7"/>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264" name="Group 8"/>
                <p:cNvGrpSpPr>
                  <a:grpSpLocks/>
                </p:cNvGrpSpPr>
                <p:nvPr/>
              </p:nvGrpSpPr>
              <p:grpSpPr bwMode="auto">
                <a:xfrm>
                  <a:off x="2116" y="1715"/>
                  <a:ext cx="254" cy="212"/>
                  <a:chOff x="2929" y="2459"/>
                  <a:chExt cx="257" cy="212"/>
                </a:xfrm>
              </p:grpSpPr>
              <p:sp>
                <p:nvSpPr>
                  <p:cNvPr id="608265" name="Rectangle 9"/>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266" name="Text Box 10"/>
                  <p:cNvSpPr txBox="1">
                    <a:spLocks noChangeArrowheads="1"/>
                  </p:cNvSpPr>
                  <p:nvPr/>
                </p:nvSpPr>
                <p:spPr bwMode="auto">
                  <a:xfrm>
                    <a:off x="2929" y="2459"/>
                    <a:ext cx="257" cy="212"/>
                  </a:xfrm>
                  <a:prstGeom prst="rect">
                    <a:avLst/>
                  </a:prstGeom>
                  <a:noFill/>
                  <a:ln w="9525">
                    <a:noFill/>
                    <a:miter lim="800000"/>
                    <a:headEnd/>
                    <a:tailEnd/>
                  </a:ln>
                  <a:effectLst/>
                </p:spPr>
                <p:txBody>
                  <a:bodyPr wrap="none">
                    <a:spAutoFit/>
                  </a:bodyPr>
                  <a:lstStyle/>
                  <a:p>
                    <a:pPr algn="ctr"/>
                    <a:r>
                      <a:rPr lang="en-US" sz="1600"/>
                      <a:t>R1</a:t>
                    </a:r>
                    <a:endParaRPr lang="en-US" sz="1600">
                      <a:latin typeface="Times New Roman" pitchFamily="18" charset="0"/>
                    </a:endParaRPr>
                  </a:p>
                </p:txBody>
              </p:sp>
            </p:grpSp>
          </p:grpSp>
          <p:grpSp>
            <p:nvGrpSpPr>
              <p:cNvPr id="608268" name="Group 12"/>
              <p:cNvGrpSpPr>
                <a:grpSpLocks/>
              </p:cNvGrpSpPr>
              <p:nvPr/>
            </p:nvGrpSpPr>
            <p:grpSpPr bwMode="auto">
              <a:xfrm>
                <a:off x="1248" y="1238"/>
                <a:ext cx="316" cy="212"/>
                <a:chOff x="2089" y="1715"/>
                <a:chExt cx="316" cy="212"/>
              </a:xfrm>
            </p:grpSpPr>
            <p:sp>
              <p:nvSpPr>
                <p:cNvPr id="608269" name="Oval 13"/>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270" name="Line 14"/>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271" name="Line 15"/>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272" name="Rectangle 16"/>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273" name="Oval 17"/>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274" name="Group 18"/>
                <p:cNvGrpSpPr>
                  <a:grpSpLocks/>
                </p:cNvGrpSpPr>
                <p:nvPr/>
              </p:nvGrpSpPr>
              <p:grpSpPr bwMode="auto">
                <a:xfrm>
                  <a:off x="2106" y="1715"/>
                  <a:ext cx="274" cy="212"/>
                  <a:chOff x="2919" y="2459"/>
                  <a:chExt cx="277" cy="212"/>
                </a:xfrm>
              </p:grpSpPr>
              <p:sp>
                <p:nvSpPr>
                  <p:cNvPr id="608275" name="Rectangle 19"/>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276" name="Text Box 20"/>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R2</a:t>
                    </a:r>
                    <a:endParaRPr lang="en-US" sz="1600">
                      <a:latin typeface="Times New Roman" pitchFamily="18" charset="0"/>
                    </a:endParaRPr>
                  </a:p>
                </p:txBody>
              </p:sp>
            </p:grpSp>
          </p:grpSp>
          <p:grpSp>
            <p:nvGrpSpPr>
              <p:cNvPr id="608277" name="Group 21"/>
              <p:cNvGrpSpPr>
                <a:grpSpLocks/>
              </p:cNvGrpSpPr>
              <p:nvPr/>
            </p:nvGrpSpPr>
            <p:grpSpPr bwMode="auto">
              <a:xfrm>
                <a:off x="912" y="1728"/>
                <a:ext cx="316" cy="212"/>
                <a:chOff x="2089" y="1715"/>
                <a:chExt cx="316" cy="212"/>
              </a:xfrm>
            </p:grpSpPr>
            <p:sp>
              <p:nvSpPr>
                <p:cNvPr id="608278" name="Oval 22"/>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279" name="Line 23"/>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280" name="Line 24"/>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281" name="Rectangle 25"/>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282" name="Oval 26"/>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283" name="Group 27"/>
                <p:cNvGrpSpPr>
                  <a:grpSpLocks/>
                </p:cNvGrpSpPr>
                <p:nvPr/>
              </p:nvGrpSpPr>
              <p:grpSpPr bwMode="auto">
                <a:xfrm>
                  <a:off x="2106" y="1715"/>
                  <a:ext cx="274" cy="212"/>
                  <a:chOff x="2919" y="2459"/>
                  <a:chExt cx="277" cy="212"/>
                </a:xfrm>
              </p:grpSpPr>
              <p:sp>
                <p:nvSpPr>
                  <p:cNvPr id="608284" name="Rectangle 28"/>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285" name="Text Box 29"/>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R3</a:t>
                    </a:r>
                    <a:endParaRPr lang="en-US" sz="1600">
                      <a:latin typeface="Times New Roman" pitchFamily="18" charset="0"/>
                    </a:endParaRPr>
                  </a:p>
                </p:txBody>
              </p:sp>
            </p:grpSp>
          </p:grpSp>
          <p:grpSp>
            <p:nvGrpSpPr>
              <p:cNvPr id="608286" name="Group 30"/>
              <p:cNvGrpSpPr>
                <a:grpSpLocks/>
              </p:cNvGrpSpPr>
              <p:nvPr/>
            </p:nvGrpSpPr>
            <p:grpSpPr bwMode="auto">
              <a:xfrm>
                <a:off x="1581" y="1728"/>
                <a:ext cx="316" cy="212"/>
                <a:chOff x="2089" y="1715"/>
                <a:chExt cx="316" cy="212"/>
              </a:xfrm>
            </p:grpSpPr>
            <p:sp>
              <p:nvSpPr>
                <p:cNvPr id="608287" name="Oval 31"/>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288" name="Line 32"/>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289" name="Line 33"/>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290" name="Rectangle 34"/>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291" name="Oval 35"/>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292" name="Group 36"/>
                <p:cNvGrpSpPr>
                  <a:grpSpLocks/>
                </p:cNvGrpSpPr>
                <p:nvPr/>
              </p:nvGrpSpPr>
              <p:grpSpPr bwMode="auto">
                <a:xfrm>
                  <a:off x="2106" y="1715"/>
                  <a:ext cx="274" cy="212"/>
                  <a:chOff x="2919" y="2459"/>
                  <a:chExt cx="277" cy="212"/>
                </a:xfrm>
              </p:grpSpPr>
              <p:sp>
                <p:nvSpPr>
                  <p:cNvPr id="608293" name="Rectangle 37"/>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294" name="Text Box 38"/>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R4</a:t>
                    </a:r>
                    <a:endParaRPr lang="en-US" sz="1600">
                      <a:latin typeface="Times New Roman" pitchFamily="18" charset="0"/>
                    </a:endParaRPr>
                  </a:p>
                </p:txBody>
              </p:sp>
            </p:grpSp>
          </p:grpSp>
          <p:sp>
            <p:nvSpPr>
              <p:cNvPr id="608295" name="Line 39"/>
              <p:cNvSpPr>
                <a:spLocks noChangeShapeType="1"/>
              </p:cNvSpPr>
              <p:nvPr/>
            </p:nvSpPr>
            <p:spPr bwMode="auto">
              <a:xfrm>
                <a:off x="1404" y="984"/>
                <a:ext cx="0" cy="274"/>
              </a:xfrm>
              <a:prstGeom prst="line">
                <a:avLst/>
              </a:prstGeom>
              <a:noFill/>
              <a:ln w="9525">
                <a:solidFill>
                  <a:schemeClr val="tx1"/>
                </a:solidFill>
                <a:round/>
                <a:headEnd/>
                <a:tailEnd/>
              </a:ln>
              <a:effectLst/>
            </p:spPr>
            <p:txBody>
              <a:bodyPr/>
              <a:lstStyle/>
              <a:p>
                <a:endParaRPr lang="en-US"/>
              </a:p>
            </p:txBody>
          </p:sp>
          <p:sp>
            <p:nvSpPr>
              <p:cNvPr id="608296" name="Line 40"/>
              <p:cNvSpPr>
                <a:spLocks noChangeShapeType="1"/>
              </p:cNvSpPr>
              <p:nvPr/>
            </p:nvSpPr>
            <p:spPr bwMode="auto">
              <a:xfrm flipH="1">
                <a:off x="1097" y="1410"/>
                <a:ext cx="297" cy="325"/>
              </a:xfrm>
              <a:prstGeom prst="line">
                <a:avLst/>
              </a:prstGeom>
              <a:noFill/>
              <a:ln w="9525">
                <a:solidFill>
                  <a:schemeClr val="tx1"/>
                </a:solidFill>
                <a:round/>
                <a:headEnd/>
                <a:tailEnd/>
              </a:ln>
              <a:effectLst/>
            </p:spPr>
            <p:txBody>
              <a:bodyPr/>
              <a:lstStyle/>
              <a:p>
                <a:endParaRPr lang="en-US"/>
              </a:p>
            </p:txBody>
          </p:sp>
          <p:sp>
            <p:nvSpPr>
              <p:cNvPr id="608297" name="Line 41"/>
              <p:cNvSpPr>
                <a:spLocks noChangeShapeType="1"/>
              </p:cNvSpPr>
              <p:nvPr/>
            </p:nvSpPr>
            <p:spPr bwMode="auto">
              <a:xfrm>
                <a:off x="1423" y="1416"/>
                <a:ext cx="297" cy="325"/>
              </a:xfrm>
              <a:prstGeom prst="line">
                <a:avLst/>
              </a:prstGeom>
              <a:noFill/>
              <a:ln w="9525">
                <a:solidFill>
                  <a:schemeClr val="tx1"/>
                </a:solidFill>
                <a:round/>
                <a:headEnd/>
                <a:tailEnd/>
              </a:ln>
              <a:effectLst/>
            </p:spPr>
            <p:txBody>
              <a:bodyPr/>
              <a:lstStyle/>
              <a:p>
                <a:endParaRPr lang="en-US"/>
              </a:p>
            </p:txBody>
          </p:sp>
          <p:sp>
            <p:nvSpPr>
              <p:cNvPr id="608298" name="Text Box 42"/>
              <p:cNvSpPr txBox="1">
                <a:spLocks noChangeArrowheads="1"/>
              </p:cNvSpPr>
              <p:nvPr/>
            </p:nvSpPr>
            <p:spPr bwMode="auto">
              <a:xfrm>
                <a:off x="947" y="2062"/>
                <a:ext cx="804" cy="404"/>
              </a:xfrm>
              <a:prstGeom prst="rect">
                <a:avLst/>
              </a:prstGeom>
              <a:noFill/>
              <a:ln w="9525">
                <a:noFill/>
                <a:miter lim="800000"/>
                <a:headEnd/>
                <a:tailEnd/>
              </a:ln>
              <a:effectLst/>
            </p:spPr>
            <p:txBody>
              <a:bodyPr wrap="none">
                <a:spAutoFit/>
              </a:bodyPr>
              <a:lstStyle/>
              <a:p>
                <a:pPr algn="ctr" eaLnBrk="1" hangingPunct="1"/>
                <a:r>
                  <a:rPr lang="en-US">
                    <a:latin typeface="Arial" charset="0"/>
                  </a:rPr>
                  <a:t>source</a:t>
                </a:r>
                <a:br>
                  <a:rPr lang="en-US">
                    <a:latin typeface="Arial" charset="0"/>
                  </a:rPr>
                </a:br>
                <a:r>
                  <a:rPr lang="en-US">
                    <a:latin typeface="Arial" charset="0"/>
                  </a:rPr>
                  <a:t>duplication</a:t>
                </a:r>
              </a:p>
            </p:txBody>
          </p:sp>
          <p:sp>
            <p:nvSpPr>
              <p:cNvPr id="608299" name="Line 43"/>
              <p:cNvSpPr>
                <a:spLocks noChangeShapeType="1"/>
              </p:cNvSpPr>
              <p:nvPr/>
            </p:nvSpPr>
            <p:spPr bwMode="auto">
              <a:xfrm flipH="1">
                <a:off x="1442" y="1012"/>
                <a:ext cx="5" cy="240"/>
              </a:xfrm>
              <a:prstGeom prst="line">
                <a:avLst/>
              </a:prstGeom>
              <a:noFill/>
              <a:ln w="57150">
                <a:solidFill>
                  <a:schemeClr val="tx1"/>
                </a:solidFill>
                <a:round/>
                <a:headEnd/>
                <a:tailEnd type="triangle" w="med" len="med"/>
              </a:ln>
              <a:effectLst/>
            </p:spPr>
            <p:txBody>
              <a:bodyPr/>
              <a:lstStyle/>
              <a:p>
                <a:endParaRPr lang="en-US"/>
              </a:p>
            </p:txBody>
          </p:sp>
          <p:sp>
            <p:nvSpPr>
              <p:cNvPr id="608300" name="Freeform 44"/>
              <p:cNvSpPr>
                <a:spLocks/>
              </p:cNvSpPr>
              <p:nvPr/>
            </p:nvSpPr>
            <p:spPr bwMode="auto">
              <a:xfrm>
                <a:off x="1510" y="1006"/>
                <a:ext cx="286" cy="744"/>
              </a:xfrm>
              <a:custGeom>
                <a:avLst/>
                <a:gdLst/>
                <a:ahLst/>
                <a:cxnLst>
                  <a:cxn ang="0">
                    <a:pos x="0" y="0"/>
                  </a:cxn>
                  <a:cxn ang="0">
                    <a:pos x="11" y="425"/>
                  </a:cxn>
                  <a:cxn ang="0">
                    <a:pos x="286" y="744"/>
                  </a:cxn>
                </a:cxnLst>
                <a:rect l="0" t="0" r="r" b="b"/>
                <a:pathLst>
                  <a:path w="286" h="744">
                    <a:moveTo>
                      <a:pt x="0" y="0"/>
                    </a:moveTo>
                    <a:lnTo>
                      <a:pt x="11" y="425"/>
                    </a:lnTo>
                    <a:lnTo>
                      <a:pt x="286" y="744"/>
                    </a:lnTo>
                  </a:path>
                </a:pathLst>
              </a:custGeom>
              <a:noFill/>
              <a:ln w="57150" cmpd="sng">
                <a:solidFill>
                  <a:schemeClr val="tx1"/>
                </a:solidFill>
                <a:round/>
                <a:headEnd type="none" w="med" len="med"/>
                <a:tailEnd type="triangle" w="med" len="med"/>
              </a:ln>
              <a:effectLst/>
            </p:spPr>
            <p:txBody>
              <a:bodyPr/>
              <a:lstStyle/>
              <a:p>
                <a:endParaRPr lang="en-US"/>
              </a:p>
            </p:txBody>
          </p:sp>
          <p:sp>
            <p:nvSpPr>
              <p:cNvPr id="608301" name="Freeform 45"/>
              <p:cNvSpPr>
                <a:spLocks/>
              </p:cNvSpPr>
              <p:nvPr/>
            </p:nvSpPr>
            <p:spPr bwMode="auto">
              <a:xfrm flipH="1">
                <a:off x="1013" y="1001"/>
                <a:ext cx="286" cy="744"/>
              </a:xfrm>
              <a:custGeom>
                <a:avLst/>
                <a:gdLst/>
                <a:ahLst/>
                <a:cxnLst>
                  <a:cxn ang="0">
                    <a:pos x="0" y="0"/>
                  </a:cxn>
                  <a:cxn ang="0">
                    <a:pos x="11" y="425"/>
                  </a:cxn>
                  <a:cxn ang="0">
                    <a:pos x="286" y="744"/>
                  </a:cxn>
                </a:cxnLst>
                <a:rect l="0" t="0" r="r" b="b"/>
                <a:pathLst>
                  <a:path w="286" h="744">
                    <a:moveTo>
                      <a:pt x="0" y="0"/>
                    </a:moveTo>
                    <a:lnTo>
                      <a:pt x="11" y="425"/>
                    </a:lnTo>
                    <a:lnTo>
                      <a:pt x="286" y="744"/>
                    </a:lnTo>
                  </a:path>
                </a:pathLst>
              </a:custGeom>
              <a:noFill/>
              <a:ln w="57150" cmpd="sng">
                <a:solidFill>
                  <a:schemeClr val="tx1"/>
                </a:solidFill>
                <a:round/>
                <a:headEnd type="none" w="med" len="med"/>
                <a:tailEnd type="triangle" w="med" len="med"/>
              </a:ln>
              <a:effectLst/>
            </p:spPr>
            <p:txBody>
              <a:bodyPr/>
              <a:lstStyle/>
              <a:p>
                <a:endParaRPr lang="en-US"/>
              </a:p>
            </p:txBody>
          </p:sp>
          <p:grpSp>
            <p:nvGrpSpPr>
              <p:cNvPr id="608302" name="Group 46"/>
              <p:cNvGrpSpPr>
                <a:grpSpLocks/>
              </p:cNvGrpSpPr>
              <p:nvPr/>
            </p:nvGrpSpPr>
            <p:grpSpPr bwMode="auto">
              <a:xfrm>
                <a:off x="2837" y="834"/>
                <a:ext cx="316" cy="212"/>
                <a:chOff x="2089" y="1715"/>
                <a:chExt cx="316" cy="212"/>
              </a:xfrm>
            </p:grpSpPr>
            <p:sp>
              <p:nvSpPr>
                <p:cNvPr id="608303" name="Oval 47"/>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304" name="Line 48"/>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305" name="Line 49"/>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306" name="Rectangle 50"/>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307" name="Oval 51"/>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308" name="Group 52"/>
                <p:cNvGrpSpPr>
                  <a:grpSpLocks/>
                </p:cNvGrpSpPr>
                <p:nvPr/>
              </p:nvGrpSpPr>
              <p:grpSpPr bwMode="auto">
                <a:xfrm>
                  <a:off x="2116" y="1715"/>
                  <a:ext cx="254" cy="212"/>
                  <a:chOff x="2929" y="2459"/>
                  <a:chExt cx="257" cy="212"/>
                </a:xfrm>
              </p:grpSpPr>
              <p:sp>
                <p:nvSpPr>
                  <p:cNvPr id="608309" name="Rectangle 5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310" name="Text Box 54"/>
                  <p:cNvSpPr txBox="1">
                    <a:spLocks noChangeArrowheads="1"/>
                  </p:cNvSpPr>
                  <p:nvPr/>
                </p:nvSpPr>
                <p:spPr bwMode="auto">
                  <a:xfrm>
                    <a:off x="2929" y="2459"/>
                    <a:ext cx="257" cy="212"/>
                  </a:xfrm>
                  <a:prstGeom prst="rect">
                    <a:avLst/>
                  </a:prstGeom>
                  <a:noFill/>
                  <a:ln w="9525">
                    <a:noFill/>
                    <a:miter lim="800000"/>
                    <a:headEnd/>
                    <a:tailEnd/>
                  </a:ln>
                  <a:effectLst/>
                </p:spPr>
                <p:txBody>
                  <a:bodyPr wrap="none">
                    <a:spAutoFit/>
                  </a:bodyPr>
                  <a:lstStyle/>
                  <a:p>
                    <a:pPr algn="ctr"/>
                    <a:r>
                      <a:rPr lang="en-US" sz="1600"/>
                      <a:t>R1</a:t>
                    </a:r>
                    <a:endParaRPr lang="en-US" sz="1600">
                      <a:latin typeface="Times New Roman" pitchFamily="18" charset="0"/>
                    </a:endParaRPr>
                  </a:p>
                </p:txBody>
              </p:sp>
            </p:grpSp>
          </p:grpSp>
          <p:grpSp>
            <p:nvGrpSpPr>
              <p:cNvPr id="608311" name="Group 55"/>
              <p:cNvGrpSpPr>
                <a:grpSpLocks/>
              </p:cNvGrpSpPr>
              <p:nvPr/>
            </p:nvGrpSpPr>
            <p:grpSpPr bwMode="auto">
              <a:xfrm>
                <a:off x="2837" y="1234"/>
                <a:ext cx="316" cy="212"/>
                <a:chOff x="2089" y="1715"/>
                <a:chExt cx="316" cy="212"/>
              </a:xfrm>
            </p:grpSpPr>
            <p:sp>
              <p:nvSpPr>
                <p:cNvPr id="608312" name="Oval 56"/>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313" name="Line 57"/>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314" name="Line 58"/>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315" name="Rectangle 59"/>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316" name="Oval 60"/>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317" name="Group 61"/>
                <p:cNvGrpSpPr>
                  <a:grpSpLocks/>
                </p:cNvGrpSpPr>
                <p:nvPr/>
              </p:nvGrpSpPr>
              <p:grpSpPr bwMode="auto">
                <a:xfrm>
                  <a:off x="2106" y="1715"/>
                  <a:ext cx="274" cy="212"/>
                  <a:chOff x="2919" y="2459"/>
                  <a:chExt cx="277" cy="212"/>
                </a:xfrm>
              </p:grpSpPr>
              <p:sp>
                <p:nvSpPr>
                  <p:cNvPr id="608318" name="Rectangle 62"/>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319" name="Text Box 63"/>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R2</a:t>
                    </a:r>
                    <a:endParaRPr lang="en-US" sz="1600">
                      <a:latin typeface="Times New Roman" pitchFamily="18" charset="0"/>
                    </a:endParaRPr>
                  </a:p>
                </p:txBody>
              </p:sp>
            </p:grpSp>
          </p:grpSp>
          <p:grpSp>
            <p:nvGrpSpPr>
              <p:cNvPr id="608320" name="Group 64"/>
              <p:cNvGrpSpPr>
                <a:grpSpLocks/>
              </p:cNvGrpSpPr>
              <p:nvPr/>
            </p:nvGrpSpPr>
            <p:grpSpPr bwMode="auto">
              <a:xfrm>
                <a:off x="2501" y="1724"/>
                <a:ext cx="316" cy="212"/>
                <a:chOff x="2089" y="1715"/>
                <a:chExt cx="316" cy="212"/>
              </a:xfrm>
            </p:grpSpPr>
            <p:sp>
              <p:nvSpPr>
                <p:cNvPr id="608321" name="Oval 65"/>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322" name="Line 66"/>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323" name="Line 67"/>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324" name="Rectangle 68"/>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325" name="Oval 69"/>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326" name="Group 70"/>
                <p:cNvGrpSpPr>
                  <a:grpSpLocks/>
                </p:cNvGrpSpPr>
                <p:nvPr/>
              </p:nvGrpSpPr>
              <p:grpSpPr bwMode="auto">
                <a:xfrm>
                  <a:off x="2106" y="1715"/>
                  <a:ext cx="274" cy="212"/>
                  <a:chOff x="2919" y="2459"/>
                  <a:chExt cx="277" cy="212"/>
                </a:xfrm>
              </p:grpSpPr>
              <p:sp>
                <p:nvSpPr>
                  <p:cNvPr id="608327" name="Rectangle 71"/>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328" name="Text Box 72"/>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R3</a:t>
                    </a:r>
                    <a:endParaRPr lang="en-US" sz="1600">
                      <a:latin typeface="Times New Roman" pitchFamily="18" charset="0"/>
                    </a:endParaRPr>
                  </a:p>
                </p:txBody>
              </p:sp>
            </p:grpSp>
          </p:grpSp>
          <p:grpSp>
            <p:nvGrpSpPr>
              <p:cNvPr id="608329" name="Group 73"/>
              <p:cNvGrpSpPr>
                <a:grpSpLocks/>
              </p:cNvGrpSpPr>
              <p:nvPr/>
            </p:nvGrpSpPr>
            <p:grpSpPr bwMode="auto">
              <a:xfrm>
                <a:off x="3170" y="1724"/>
                <a:ext cx="316" cy="212"/>
                <a:chOff x="2089" y="1715"/>
                <a:chExt cx="316" cy="212"/>
              </a:xfrm>
            </p:grpSpPr>
            <p:sp>
              <p:nvSpPr>
                <p:cNvPr id="608330" name="Oval 74"/>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8331" name="Line 75"/>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08332" name="Line 76"/>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08333" name="Rectangle 77"/>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8334" name="Oval 78"/>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8335" name="Group 79"/>
                <p:cNvGrpSpPr>
                  <a:grpSpLocks/>
                </p:cNvGrpSpPr>
                <p:nvPr/>
              </p:nvGrpSpPr>
              <p:grpSpPr bwMode="auto">
                <a:xfrm>
                  <a:off x="2106" y="1715"/>
                  <a:ext cx="274" cy="212"/>
                  <a:chOff x="2919" y="2459"/>
                  <a:chExt cx="277" cy="212"/>
                </a:xfrm>
              </p:grpSpPr>
              <p:sp>
                <p:nvSpPr>
                  <p:cNvPr id="608336" name="Rectangle 80"/>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8337" name="Text Box 81"/>
                  <p:cNvSpPr txBox="1">
                    <a:spLocks noChangeArrowheads="1"/>
                  </p:cNvSpPr>
                  <p:nvPr/>
                </p:nvSpPr>
                <p:spPr bwMode="auto">
                  <a:xfrm>
                    <a:off x="2919" y="2459"/>
                    <a:ext cx="277" cy="212"/>
                  </a:xfrm>
                  <a:prstGeom prst="rect">
                    <a:avLst/>
                  </a:prstGeom>
                  <a:noFill/>
                  <a:ln w="9525">
                    <a:noFill/>
                    <a:miter lim="800000"/>
                    <a:headEnd/>
                    <a:tailEnd/>
                  </a:ln>
                  <a:effectLst/>
                </p:spPr>
                <p:txBody>
                  <a:bodyPr wrap="none">
                    <a:spAutoFit/>
                  </a:bodyPr>
                  <a:lstStyle/>
                  <a:p>
                    <a:pPr algn="ctr"/>
                    <a:r>
                      <a:rPr lang="en-US" sz="1600"/>
                      <a:t>R4</a:t>
                    </a:r>
                    <a:endParaRPr lang="en-US" sz="1600">
                      <a:latin typeface="Times New Roman" pitchFamily="18" charset="0"/>
                    </a:endParaRPr>
                  </a:p>
                </p:txBody>
              </p:sp>
            </p:grpSp>
          </p:grpSp>
          <p:sp>
            <p:nvSpPr>
              <p:cNvPr id="608338" name="Line 82"/>
              <p:cNvSpPr>
                <a:spLocks noChangeShapeType="1"/>
              </p:cNvSpPr>
              <p:nvPr/>
            </p:nvSpPr>
            <p:spPr bwMode="auto">
              <a:xfrm>
                <a:off x="2993" y="980"/>
                <a:ext cx="0" cy="274"/>
              </a:xfrm>
              <a:prstGeom prst="line">
                <a:avLst/>
              </a:prstGeom>
              <a:noFill/>
              <a:ln w="9525">
                <a:solidFill>
                  <a:schemeClr val="tx1"/>
                </a:solidFill>
                <a:round/>
                <a:headEnd/>
                <a:tailEnd/>
              </a:ln>
              <a:effectLst/>
            </p:spPr>
            <p:txBody>
              <a:bodyPr/>
              <a:lstStyle/>
              <a:p>
                <a:endParaRPr lang="en-US"/>
              </a:p>
            </p:txBody>
          </p:sp>
          <p:sp>
            <p:nvSpPr>
              <p:cNvPr id="608339" name="Line 83"/>
              <p:cNvSpPr>
                <a:spLocks noChangeShapeType="1"/>
              </p:cNvSpPr>
              <p:nvPr/>
            </p:nvSpPr>
            <p:spPr bwMode="auto">
              <a:xfrm flipH="1">
                <a:off x="2686" y="1406"/>
                <a:ext cx="297" cy="325"/>
              </a:xfrm>
              <a:prstGeom prst="line">
                <a:avLst/>
              </a:prstGeom>
              <a:noFill/>
              <a:ln w="9525">
                <a:solidFill>
                  <a:schemeClr val="tx1"/>
                </a:solidFill>
                <a:round/>
                <a:headEnd/>
                <a:tailEnd/>
              </a:ln>
              <a:effectLst/>
            </p:spPr>
            <p:txBody>
              <a:bodyPr/>
              <a:lstStyle/>
              <a:p>
                <a:endParaRPr lang="en-US"/>
              </a:p>
            </p:txBody>
          </p:sp>
          <p:sp>
            <p:nvSpPr>
              <p:cNvPr id="608340" name="Line 84"/>
              <p:cNvSpPr>
                <a:spLocks noChangeShapeType="1"/>
              </p:cNvSpPr>
              <p:nvPr/>
            </p:nvSpPr>
            <p:spPr bwMode="auto">
              <a:xfrm>
                <a:off x="3012" y="1412"/>
                <a:ext cx="297" cy="325"/>
              </a:xfrm>
              <a:prstGeom prst="line">
                <a:avLst/>
              </a:prstGeom>
              <a:noFill/>
              <a:ln w="9525">
                <a:solidFill>
                  <a:schemeClr val="tx1"/>
                </a:solidFill>
                <a:round/>
                <a:headEnd/>
                <a:tailEnd/>
              </a:ln>
              <a:effectLst/>
            </p:spPr>
            <p:txBody>
              <a:bodyPr/>
              <a:lstStyle/>
              <a:p>
                <a:endParaRPr lang="en-US"/>
              </a:p>
            </p:txBody>
          </p:sp>
          <p:sp>
            <p:nvSpPr>
              <p:cNvPr id="608341" name="Text Box 85"/>
              <p:cNvSpPr txBox="1">
                <a:spLocks noChangeArrowheads="1"/>
              </p:cNvSpPr>
              <p:nvPr/>
            </p:nvSpPr>
            <p:spPr bwMode="auto">
              <a:xfrm>
                <a:off x="2880" y="2058"/>
                <a:ext cx="804" cy="404"/>
              </a:xfrm>
              <a:prstGeom prst="rect">
                <a:avLst/>
              </a:prstGeom>
              <a:noFill/>
              <a:ln w="9525">
                <a:noFill/>
                <a:miter lim="800000"/>
                <a:headEnd/>
                <a:tailEnd/>
              </a:ln>
              <a:effectLst/>
            </p:spPr>
            <p:txBody>
              <a:bodyPr wrap="none">
                <a:spAutoFit/>
              </a:bodyPr>
              <a:lstStyle/>
              <a:p>
                <a:pPr algn="ctr" eaLnBrk="1" hangingPunct="1"/>
                <a:r>
                  <a:rPr lang="en-US">
                    <a:latin typeface="Arial" charset="0"/>
                  </a:rPr>
                  <a:t>in-network</a:t>
                </a:r>
              </a:p>
              <a:p>
                <a:pPr algn="ctr" eaLnBrk="1" hangingPunct="1"/>
                <a:r>
                  <a:rPr lang="en-US">
                    <a:latin typeface="Arial" charset="0"/>
                  </a:rPr>
                  <a:t>duplication</a:t>
                </a:r>
              </a:p>
            </p:txBody>
          </p:sp>
          <p:sp>
            <p:nvSpPr>
              <p:cNvPr id="608342" name="Line 86"/>
              <p:cNvSpPr>
                <a:spLocks noChangeShapeType="1"/>
              </p:cNvSpPr>
              <p:nvPr/>
            </p:nvSpPr>
            <p:spPr bwMode="auto">
              <a:xfrm flipH="1">
                <a:off x="3031" y="1008"/>
                <a:ext cx="5" cy="240"/>
              </a:xfrm>
              <a:prstGeom prst="line">
                <a:avLst/>
              </a:prstGeom>
              <a:noFill/>
              <a:ln w="57150">
                <a:solidFill>
                  <a:schemeClr val="tx1"/>
                </a:solidFill>
                <a:round/>
                <a:headEnd/>
                <a:tailEnd type="triangle" w="med" len="med"/>
              </a:ln>
              <a:effectLst/>
            </p:spPr>
            <p:txBody>
              <a:bodyPr/>
              <a:lstStyle/>
              <a:p>
                <a:endParaRPr lang="en-US"/>
              </a:p>
            </p:txBody>
          </p:sp>
          <p:sp>
            <p:nvSpPr>
              <p:cNvPr id="608343" name="Freeform 87"/>
              <p:cNvSpPr>
                <a:spLocks/>
              </p:cNvSpPr>
              <p:nvPr/>
            </p:nvSpPr>
            <p:spPr bwMode="auto">
              <a:xfrm>
                <a:off x="3104" y="1405"/>
                <a:ext cx="275" cy="319"/>
              </a:xfrm>
              <a:custGeom>
                <a:avLst/>
                <a:gdLst/>
                <a:ahLst/>
                <a:cxnLst>
                  <a:cxn ang="0">
                    <a:pos x="0" y="0"/>
                  </a:cxn>
                  <a:cxn ang="0">
                    <a:pos x="275" y="319"/>
                  </a:cxn>
                </a:cxnLst>
                <a:rect l="0" t="0" r="r" b="b"/>
                <a:pathLst>
                  <a:path w="275" h="319">
                    <a:moveTo>
                      <a:pt x="0" y="0"/>
                    </a:moveTo>
                    <a:lnTo>
                      <a:pt x="275" y="319"/>
                    </a:lnTo>
                  </a:path>
                </a:pathLst>
              </a:custGeom>
              <a:noFill/>
              <a:ln w="57150" cmpd="sng">
                <a:solidFill>
                  <a:schemeClr val="tx1"/>
                </a:solidFill>
                <a:round/>
                <a:headEnd type="none" w="med" len="med"/>
                <a:tailEnd type="triangle" w="med" len="med"/>
              </a:ln>
              <a:effectLst/>
            </p:spPr>
            <p:txBody>
              <a:bodyPr/>
              <a:lstStyle/>
              <a:p>
                <a:endParaRPr lang="en-US"/>
              </a:p>
            </p:txBody>
          </p:sp>
          <p:sp>
            <p:nvSpPr>
              <p:cNvPr id="608344" name="Freeform 88"/>
              <p:cNvSpPr>
                <a:spLocks/>
              </p:cNvSpPr>
              <p:nvPr/>
            </p:nvSpPr>
            <p:spPr bwMode="auto">
              <a:xfrm>
                <a:off x="2602" y="1422"/>
                <a:ext cx="275" cy="319"/>
              </a:xfrm>
              <a:custGeom>
                <a:avLst/>
                <a:gdLst/>
                <a:ahLst/>
                <a:cxnLst>
                  <a:cxn ang="0">
                    <a:pos x="275" y="0"/>
                  </a:cxn>
                  <a:cxn ang="0">
                    <a:pos x="0" y="319"/>
                  </a:cxn>
                </a:cxnLst>
                <a:rect l="0" t="0" r="r" b="b"/>
                <a:pathLst>
                  <a:path w="275" h="319">
                    <a:moveTo>
                      <a:pt x="275" y="0"/>
                    </a:moveTo>
                    <a:lnTo>
                      <a:pt x="0" y="319"/>
                    </a:lnTo>
                  </a:path>
                </a:pathLst>
              </a:custGeom>
              <a:noFill/>
              <a:ln w="57150" cmpd="sng">
                <a:solidFill>
                  <a:schemeClr val="tx1"/>
                </a:solidFill>
                <a:round/>
                <a:headEnd type="none" w="med" len="med"/>
                <a:tailEnd type="triangle" w="med" len="med"/>
              </a:ln>
              <a:effectLst/>
            </p:spPr>
            <p:txBody>
              <a:bodyPr/>
              <a:lstStyle/>
              <a:p>
                <a:endParaRPr lang="en-US"/>
              </a:p>
            </p:txBody>
          </p:sp>
          <p:sp>
            <p:nvSpPr>
              <p:cNvPr id="608345" name="Text Box 89"/>
              <p:cNvSpPr txBox="1">
                <a:spLocks noChangeArrowheads="1"/>
              </p:cNvSpPr>
              <p:nvPr/>
            </p:nvSpPr>
            <p:spPr bwMode="auto">
              <a:xfrm>
                <a:off x="1701" y="738"/>
                <a:ext cx="1020" cy="288"/>
              </a:xfrm>
              <a:prstGeom prst="rect">
                <a:avLst/>
              </a:prstGeom>
              <a:noFill/>
              <a:ln w="9525">
                <a:noFill/>
                <a:miter lim="800000"/>
                <a:headEnd/>
                <a:tailEnd/>
              </a:ln>
              <a:effectLst/>
            </p:spPr>
            <p:txBody>
              <a:bodyPr wrap="none">
                <a:spAutoFit/>
              </a:bodyPr>
              <a:lstStyle/>
              <a:p>
                <a:pPr algn="ctr" eaLnBrk="1" hangingPunct="1"/>
                <a:r>
                  <a:rPr lang="en-US" sz="1200">
                    <a:latin typeface="Arial" charset="0"/>
                  </a:rPr>
                  <a:t>duplicate</a:t>
                </a:r>
              </a:p>
              <a:p>
                <a:pPr algn="ctr" eaLnBrk="1" hangingPunct="1"/>
                <a:r>
                  <a:rPr lang="en-US" sz="1200">
                    <a:latin typeface="Arial" charset="0"/>
                  </a:rPr>
                  <a:t>creation/transmission</a:t>
                </a:r>
              </a:p>
            </p:txBody>
          </p:sp>
          <p:sp>
            <p:nvSpPr>
              <p:cNvPr id="608347" name="Text Box 91"/>
              <p:cNvSpPr txBox="1">
                <a:spLocks noChangeArrowheads="1"/>
              </p:cNvSpPr>
              <p:nvPr/>
            </p:nvSpPr>
            <p:spPr bwMode="auto">
              <a:xfrm>
                <a:off x="535" y="791"/>
                <a:ext cx="563" cy="192"/>
              </a:xfrm>
              <a:prstGeom prst="rect">
                <a:avLst/>
              </a:prstGeom>
              <a:noFill/>
              <a:ln w="9525">
                <a:noFill/>
                <a:miter lim="800000"/>
                <a:headEnd/>
                <a:tailEnd/>
              </a:ln>
              <a:effectLst/>
            </p:spPr>
            <p:txBody>
              <a:bodyPr wrap="none">
                <a:spAutoFit/>
              </a:bodyPr>
              <a:lstStyle/>
              <a:p>
                <a:pPr eaLnBrk="1" hangingPunct="1"/>
                <a:r>
                  <a:rPr lang="en-US" sz="1400">
                    <a:solidFill>
                      <a:srgbClr val="FF0000"/>
                    </a:solidFill>
                    <a:latin typeface="Arial" charset="0"/>
                  </a:rPr>
                  <a:t>duplicate</a:t>
                </a:r>
              </a:p>
            </p:txBody>
          </p:sp>
          <p:sp>
            <p:nvSpPr>
              <p:cNvPr id="608348" name="Oval 92"/>
              <p:cNvSpPr>
                <a:spLocks noChangeArrowheads="1"/>
              </p:cNvSpPr>
              <p:nvPr/>
            </p:nvSpPr>
            <p:spPr bwMode="auto">
              <a:xfrm>
                <a:off x="1179" y="980"/>
                <a:ext cx="442" cy="56"/>
              </a:xfrm>
              <a:prstGeom prst="ellipse">
                <a:avLst/>
              </a:prstGeom>
              <a:noFill/>
              <a:ln w="9525">
                <a:solidFill>
                  <a:srgbClr val="FF0000"/>
                </a:solidFill>
                <a:round/>
                <a:headEnd/>
                <a:tailEnd/>
              </a:ln>
              <a:effectLst/>
            </p:spPr>
            <p:txBody>
              <a:bodyPr wrap="none" anchor="ctr"/>
              <a:lstStyle/>
              <a:p>
                <a:endParaRPr lang="en-US"/>
              </a:p>
            </p:txBody>
          </p:sp>
          <p:sp>
            <p:nvSpPr>
              <p:cNvPr id="608349" name="Line 93"/>
              <p:cNvSpPr>
                <a:spLocks noChangeShapeType="1"/>
              </p:cNvSpPr>
              <p:nvPr/>
            </p:nvSpPr>
            <p:spPr bwMode="auto">
              <a:xfrm flipH="1" flipV="1">
                <a:off x="1035" y="946"/>
                <a:ext cx="145" cy="61"/>
              </a:xfrm>
              <a:prstGeom prst="line">
                <a:avLst/>
              </a:prstGeom>
              <a:noFill/>
              <a:ln w="9525">
                <a:solidFill>
                  <a:srgbClr val="FF0000"/>
                </a:solidFill>
                <a:round/>
                <a:headEnd/>
                <a:tailEnd/>
              </a:ln>
              <a:effectLst/>
            </p:spPr>
            <p:txBody>
              <a:bodyPr/>
              <a:lstStyle/>
              <a:p>
                <a:endParaRPr lang="en-US"/>
              </a:p>
            </p:txBody>
          </p:sp>
          <p:sp>
            <p:nvSpPr>
              <p:cNvPr id="608350" name="AutoShape 94"/>
              <p:cNvSpPr>
                <a:spLocks noChangeArrowheads="1"/>
              </p:cNvSpPr>
              <p:nvPr/>
            </p:nvSpPr>
            <p:spPr bwMode="auto">
              <a:xfrm>
                <a:off x="3340" y="1020"/>
                <a:ext cx="717" cy="329"/>
              </a:xfrm>
              <a:prstGeom prst="irregularSeal1">
                <a:avLst/>
              </a:prstGeom>
              <a:noFill/>
              <a:ln w="9525">
                <a:solidFill>
                  <a:srgbClr val="FF0000"/>
                </a:solidFill>
                <a:miter lim="800000"/>
                <a:headEnd/>
                <a:tailEnd/>
              </a:ln>
              <a:effectLst/>
            </p:spPr>
            <p:txBody>
              <a:bodyPr wrap="none" anchor="ctr"/>
              <a:lstStyle/>
              <a:p>
                <a:endParaRPr lang="en-US"/>
              </a:p>
            </p:txBody>
          </p:sp>
          <p:sp>
            <p:nvSpPr>
              <p:cNvPr id="608351" name="Text Box 95"/>
              <p:cNvSpPr txBox="1">
                <a:spLocks noChangeArrowheads="1"/>
              </p:cNvSpPr>
              <p:nvPr/>
            </p:nvSpPr>
            <p:spPr bwMode="auto">
              <a:xfrm>
                <a:off x="3421" y="1083"/>
                <a:ext cx="563" cy="192"/>
              </a:xfrm>
              <a:prstGeom prst="rect">
                <a:avLst/>
              </a:prstGeom>
              <a:noFill/>
              <a:ln w="9525">
                <a:noFill/>
                <a:miter lim="800000"/>
                <a:headEnd/>
                <a:tailEnd/>
              </a:ln>
              <a:effectLst/>
            </p:spPr>
            <p:txBody>
              <a:bodyPr wrap="none">
                <a:spAutoFit/>
              </a:bodyPr>
              <a:lstStyle/>
              <a:p>
                <a:pPr eaLnBrk="1" hangingPunct="1"/>
                <a:r>
                  <a:rPr lang="en-US" sz="1400">
                    <a:solidFill>
                      <a:srgbClr val="FF0000"/>
                    </a:solidFill>
                    <a:latin typeface="Arial" charset="0"/>
                  </a:rPr>
                  <a:t>duplicate</a:t>
                </a:r>
              </a:p>
            </p:txBody>
          </p:sp>
          <p:sp>
            <p:nvSpPr>
              <p:cNvPr id="608352" name="Oval 96"/>
              <p:cNvSpPr>
                <a:spLocks noChangeArrowheads="1"/>
              </p:cNvSpPr>
              <p:nvPr/>
            </p:nvSpPr>
            <p:spPr bwMode="auto">
              <a:xfrm>
                <a:off x="2662" y="1389"/>
                <a:ext cx="694" cy="56"/>
              </a:xfrm>
              <a:prstGeom prst="ellipse">
                <a:avLst/>
              </a:prstGeom>
              <a:noFill/>
              <a:ln w="9525">
                <a:solidFill>
                  <a:srgbClr val="FF0000"/>
                </a:solidFill>
                <a:round/>
                <a:headEnd/>
                <a:tailEnd/>
              </a:ln>
              <a:effectLst/>
            </p:spPr>
            <p:txBody>
              <a:bodyPr wrap="none" anchor="ctr"/>
              <a:lstStyle/>
              <a:p>
                <a:endParaRPr lang="en-US"/>
              </a:p>
            </p:txBody>
          </p:sp>
          <p:sp>
            <p:nvSpPr>
              <p:cNvPr id="608353" name="Line 97"/>
              <p:cNvSpPr>
                <a:spLocks noChangeShapeType="1"/>
              </p:cNvSpPr>
              <p:nvPr/>
            </p:nvSpPr>
            <p:spPr bwMode="auto">
              <a:xfrm flipH="1">
                <a:off x="3334" y="1294"/>
                <a:ext cx="161" cy="140"/>
              </a:xfrm>
              <a:prstGeom prst="line">
                <a:avLst/>
              </a:prstGeom>
              <a:noFill/>
              <a:ln w="9525">
                <a:solidFill>
                  <a:srgbClr val="FF0000"/>
                </a:solidFill>
                <a:round/>
                <a:headEnd/>
                <a:tailEnd/>
              </a:ln>
              <a:effectLst/>
            </p:spPr>
            <p:txBody>
              <a:bodyPr/>
              <a:lstStyle/>
              <a:p>
                <a:endParaRPr lang="en-US"/>
              </a:p>
            </p:txBody>
          </p:sp>
          <p:sp>
            <p:nvSpPr>
              <p:cNvPr id="608354" name="Line 98"/>
              <p:cNvSpPr>
                <a:spLocks noChangeShapeType="1"/>
              </p:cNvSpPr>
              <p:nvPr/>
            </p:nvSpPr>
            <p:spPr bwMode="auto">
              <a:xfrm>
                <a:off x="1226" y="1825"/>
                <a:ext cx="359" cy="0"/>
              </a:xfrm>
              <a:prstGeom prst="line">
                <a:avLst/>
              </a:prstGeom>
              <a:noFill/>
              <a:ln w="9525">
                <a:solidFill>
                  <a:schemeClr val="tx1"/>
                </a:solidFill>
                <a:round/>
                <a:headEnd/>
                <a:tailEnd/>
              </a:ln>
              <a:effectLst/>
            </p:spPr>
            <p:txBody>
              <a:bodyPr/>
              <a:lstStyle/>
              <a:p>
                <a:endParaRPr lang="en-US"/>
              </a:p>
            </p:txBody>
          </p:sp>
          <p:sp>
            <p:nvSpPr>
              <p:cNvPr id="608355" name="Line 99"/>
              <p:cNvSpPr>
                <a:spLocks noChangeShapeType="1"/>
              </p:cNvSpPr>
              <p:nvPr/>
            </p:nvSpPr>
            <p:spPr bwMode="auto">
              <a:xfrm>
                <a:off x="2816" y="1824"/>
                <a:ext cx="359" cy="0"/>
              </a:xfrm>
              <a:prstGeom prst="line">
                <a:avLst/>
              </a:prstGeom>
              <a:noFill/>
              <a:ln w="9525">
                <a:solidFill>
                  <a:schemeClr val="tx1"/>
                </a:solidFill>
                <a:round/>
                <a:headEnd/>
                <a:tailEnd/>
              </a:ln>
              <a:effectLst/>
            </p:spPr>
            <p:txBody>
              <a:bodyPr/>
              <a:lstStyle/>
              <a:p>
                <a:endParaRPr lang="en-US"/>
              </a:p>
            </p:txBody>
          </p:sp>
        </p:grpSp>
      </p:grpSp>
      <p:sp>
        <p:nvSpPr>
          <p:cNvPr id="608356" name="Rectangle 100"/>
          <p:cNvSpPr>
            <a:spLocks noGrp="1" noChangeArrowheads="1"/>
          </p:cNvSpPr>
          <p:nvPr>
            <p:ph type="title"/>
          </p:nvPr>
        </p:nvSpPr>
        <p:spPr>
          <a:xfrm>
            <a:off x="533400" y="0"/>
            <a:ext cx="7772400" cy="1143000"/>
          </a:xfrm>
        </p:spPr>
        <p:txBody>
          <a:bodyPr/>
          <a:lstStyle/>
          <a:p>
            <a:r>
              <a:rPr lang="en-US"/>
              <a:t>Broadcast Routing</a:t>
            </a:r>
          </a:p>
        </p:txBody>
      </p:sp>
      <p:sp>
        <p:nvSpPr>
          <p:cNvPr id="608357" name="Rectangle 101"/>
          <p:cNvSpPr>
            <a:spLocks noGrp="1" noChangeArrowheads="1"/>
          </p:cNvSpPr>
          <p:nvPr>
            <p:ph type="body" idx="1"/>
          </p:nvPr>
        </p:nvSpPr>
        <p:spPr>
          <a:xfrm>
            <a:off x="274638" y="1109663"/>
            <a:ext cx="8577262" cy="965200"/>
          </a:xfrm>
        </p:spPr>
        <p:txBody>
          <a:bodyPr/>
          <a:lstStyle/>
          <a:p>
            <a:pPr>
              <a:lnSpc>
                <a:spcPct val="90000"/>
              </a:lnSpc>
            </a:pPr>
            <a:r>
              <a:rPr lang="en-US"/>
              <a:t>deliver packets from source to all other nodes</a:t>
            </a:r>
          </a:p>
          <a:p>
            <a:pPr>
              <a:lnSpc>
                <a:spcPct val="90000"/>
              </a:lnSpc>
            </a:pPr>
            <a:r>
              <a:rPr lang="en-US"/>
              <a:t>source duplication is inefficient:</a:t>
            </a:r>
          </a:p>
        </p:txBody>
      </p:sp>
      <p:sp>
        <p:nvSpPr>
          <p:cNvPr id="608360" name="Rectangle 104"/>
          <p:cNvSpPr>
            <a:spLocks noChangeArrowheads="1"/>
          </p:cNvSpPr>
          <p:nvPr/>
        </p:nvSpPr>
        <p:spPr bwMode="auto">
          <a:xfrm>
            <a:off x="290513" y="5249863"/>
            <a:ext cx="8120062" cy="965200"/>
          </a:xfrm>
          <a:prstGeom prst="rect">
            <a:avLst/>
          </a:prstGeom>
          <a:noFill/>
          <a:ln w="9525">
            <a:noFill/>
            <a:miter lim="800000"/>
            <a:headEnd/>
            <a:tailEnd/>
          </a:ln>
          <a:effectLst/>
        </p:spPr>
        <p:txBody>
          <a:bodyPr/>
          <a:lstStyle/>
          <a:p>
            <a:pPr marL="342900" indent="-342900">
              <a:lnSpc>
                <a:spcPct val="90000"/>
              </a:lnSpc>
              <a:spcBef>
                <a:spcPct val="20000"/>
              </a:spcBef>
              <a:buClr>
                <a:schemeClr val="accent2"/>
              </a:buClr>
              <a:buSzPct val="85000"/>
              <a:buFont typeface="ZapfDingbats" pitchFamily="82" charset="2"/>
              <a:buChar char="r"/>
            </a:pPr>
            <a:r>
              <a:rPr lang="en-US" sz="2800"/>
              <a:t>source duplication: how does source determine recipient addresses?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5326A797-03B5-45D5-83C3-5B84D742EE55}" type="slidenum">
              <a:rPr lang="en-US"/>
              <a:pPr/>
              <a:t>13</a:t>
            </a:fld>
            <a:endParaRPr lang="en-US"/>
          </a:p>
        </p:txBody>
      </p:sp>
      <p:sp>
        <p:nvSpPr>
          <p:cNvPr id="614402" name="Rectangle 2"/>
          <p:cNvSpPr>
            <a:spLocks noGrp="1" noChangeArrowheads="1"/>
          </p:cNvSpPr>
          <p:nvPr>
            <p:ph type="title"/>
          </p:nvPr>
        </p:nvSpPr>
        <p:spPr/>
        <p:txBody>
          <a:bodyPr/>
          <a:lstStyle/>
          <a:p>
            <a:r>
              <a:rPr lang="en-US"/>
              <a:t>In-network duplication</a:t>
            </a:r>
          </a:p>
        </p:txBody>
      </p:sp>
      <p:sp>
        <p:nvSpPr>
          <p:cNvPr id="614403" name="Rectangle 3"/>
          <p:cNvSpPr>
            <a:spLocks noGrp="1" noChangeArrowheads="1"/>
          </p:cNvSpPr>
          <p:nvPr>
            <p:ph type="body" idx="1"/>
          </p:nvPr>
        </p:nvSpPr>
        <p:spPr/>
        <p:txBody>
          <a:bodyPr/>
          <a:lstStyle/>
          <a:p>
            <a:pPr>
              <a:lnSpc>
                <a:spcPct val="90000"/>
              </a:lnSpc>
            </a:pPr>
            <a:r>
              <a:rPr lang="en-US"/>
              <a:t>flooding: when node receives brdcst pckt, sends copy to all neighbors</a:t>
            </a:r>
          </a:p>
          <a:p>
            <a:pPr lvl="1">
              <a:lnSpc>
                <a:spcPct val="90000"/>
              </a:lnSpc>
            </a:pPr>
            <a:r>
              <a:rPr lang="en-US">
                <a:solidFill>
                  <a:schemeClr val="accent2"/>
                </a:solidFill>
              </a:rPr>
              <a:t>Problems: cycles &amp; broadcast storm</a:t>
            </a:r>
          </a:p>
          <a:p>
            <a:pPr>
              <a:lnSpc>
                <a:spcPct val="90000"/>
              </a:lnSpc>
            </a:pPr>
            <a:r>
              <a:rPr lang="en-US"/>
              <a:t>controlled flooding: node only brdcsts pkt if it hasn’t brdcst same packet before</a:t>
            </a:r>
          </a:p>
          <a:p>
            <a:pPr lvl="1">
              <a:lnSpc>
                <a:spcPct val="90000"/>
              </a:lnSpc>
            </a:pPr>
            <a:r>
              <a:rPr lang="en-US">
                <a:solidFill>
                  <a:schemeClr val="accent2"/>
                </a:solidFill>
              </a:rPr>
              <a:t>Node keeps track of pckt ids already brdcsted</a:t>
            </a:r>
          </a:p>
          <a:p>
            <a:pPr lvl="1">
              <a:lnSpc>
                <a:spcPct val="90000"/>
              </a:lnSpc>
            </a:pPr>
            <a:r>
              <a:rPr lang="en-US">
                <a:solidFill>
                  <a:schemeClr val="accent2"/>
                </a:solidFill>
              </a:rPr>
              <a:t>Or reverse path forwarding (RPF): only forward pckt if it arrived on shortest path between node and source</a:t>
            </a:r>
          </a:p>
          <a:p>
            <a:pPr>
              <a:lnSpc>
                <a:spcPct val="90000"/>
              </a:lnSpc>
            </a:pPr>
            <a:r>
              <a:rPr lang="en-US"/>
              <a:t>spanning tree</a:t>
            </a:r>
          </a:p>
          <a:p>
            <a:pPr lvl="1">
              <a:lnSpc>
                <a:spcPct val="90000"/>
              </a:lnSpc>
            </a:pPr>
            <a:r>
              <a:rPr lang="en-US">
                <a:solidFill>
                  <a:schemeClr val="accent2"/>
                </a:solidFill>
              </a:rPr>
              <a:t>No redundant packets received by any node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163" name="Slide Number Placeholder 5"/>
          <p:cNvSpPr>
            <a:spLocks noGrp="1"/>
          </p:cNvSpPr>
          <p:nvPr>
            <p:ph type="sldNum" sz="quarter" idx="12"/>
          </p:nvPr>
        </p:nvSpPr>
        <p:spPr/>
        <p:txBody>
          <a:bodyPr/>
          <a:lstStyle/>
          <a:p>
            <a:r>
              <a:rPr lang="en-US"/>
              <a:t>4-</a:t>
            </a:r>
            <a:fld id="{3D6BB995-5B1B-4B38-9C98-42524711315D}" type="slidenum">
              <a:rPr lang="en-US"/>
              <a:pPr/>
              <a:t>14</a:t>
            </a:fld>
            <a:endParaRPr lang="en-US"/>
          </a:p>
        </p:txBody>
      </p:sp>
      <p:grpSp>
        <p:nvGrpSpPr>
          <p:cNvPr id="610464" name="Group 160"/>
          <p:cNvGrpSpPr>
            <a:grpSpLocks/>
          </p:cNvGrpSpPr>
          <p:nvPr/>
        </p:nvGrpSpPr>
        <p:grpSpPr bwMode="auto">
          <a:xfrm>
            <a:off x="1049338" y="3216275"/>
            <a:ext cx="7016750" cy="2749550"/>
            <a:chOff x="547" y="639"/>
            <a:chExt cx="4420" cy="1732"/>
          </a:xfrm>
        </p:grpSpPr>
        <p:grpSp>
          <p:nvGrpSpPr>
            <p:cNvPr id="610307" name="Group 3"/>
            <p:cNvGrpSpPr>
              <a:grpSpLocks/>
            </p:cNvGrpSpPr>
            <p:nvPr/>
          </p:nvGrpSpPr>
          <p:grpSpPr bwMode="auto">
            <a:xfrm>
              <a:off x="669" y="639"/>
              <a:ext cx="1796" cy="1482"/>
              <a:chOff x="1383" y="765"/>
              <a:chExt cx="1796" cy="1482"/>
            </a:xfrm>
          </p:grpSpPr>
          <p:sp>
            <p:nvSpPr>
              <p:cNvPr id="610308" name="Line 4"/>
              <p:cNvSpPr>
                <a:spLocks noChangeShapeType="1"/>
              </p:cNvSpPr>
              <p:nvPr/>
            </p:nvSpPr>
            <p:spPr bwMode="auto">
              <a:xfrm>
                <a:off x="2550" y="1192"/>
                <a:ext cx="213" cy="427"/>
              </a:xfrm>
              <a:prstGeom prst="line">
                <a:avLst/>
              </a:prstGeom>
              <a:noFill/>
              <a:ln w="57150">
                <a:solidFill>
                  <a:schemeClr val="tx1"/>
                </a:solidFill>
                <a:round/>
                <a:headEnd/>
                <a:tailEnd/>
              </a:ln>
              <a:effectLst/>
            </p:spPr>
            <p:txBody>
              <a:bodyPr/>
              <a:lstStyle/>
              <a:p>
                <a:endParaRPr lang="en-US"/>
              </a:p>
            </p:txBody>
          </p:sp>
          <p:sp>
            <p:nvSpPr>
              <p:cNvPr id="610309" name="Line 5"/>
              <p:cNvSpPr>
                <a:spLocks noChangeShapeType="1"/>
              </p:cNvSpPr>
              <p:nvPr/>
            </p:nvSpPr>
            <p:spPr bwMode="auto">
              <a:xfrm>
                <a:off x="2774" y="1633"/>
                <a:ext cx="216" cy="477"/>
              </a:xfrm>
              <a:prstGeom prst="line">
                <a:avLst/>
              </a:prstGeom>
              <a:noFill/>
              <a:ln w="57150">
                <a:solidFill>
                  <a:schemeClr val="tx1"/>
                </a:solidFill>
                <a:round/>
                <a:headEnd/>
                <a:tailEnd/>
              </a:ln>
              <a:effectLst/>
            </p:spPr>
            <p:txBody>
              <a:bodyPr/>
              <a:lstStyle/>
              <a:p>
                <a:endParaRPr lang="en-US"/>
              </a:p>
            </p:txBody>
          </p:sp>
          <p:sp>
            <p:nvSpPr>
              <p:cNvPr id="610310" name="Line 6"/>
              <p:cNvSpPr>
                <a:spLocks noChangeShapeType="1"/>
              </p:cNvSpPr>
              <p:nvPr/>
            </p:nvSpPr>
            <p:spPr bwMode="auto">
              <a:xfrm flipH="1">
                <a:off x="2287" y="1679"/>
                <a:ext cx="379" cy="122"/>
              </a:xfrm>
              <a:prstGeom prst="line">
                <a:avLst/>
              </a:prstGeom>
              <a:noFill/>
              <a:ln w="9525">
                <a:solidFill>
                  <a:schemeClr val="tx1"/>
                </a:solidFill>
                <a:round/>
                <a:headEnd/>
                <a:tailEnd/>
              </a:ln>
              <a:effectLst/>
            </p:spPr>
            <p:txBody>
              <a:bodyPr/>
              <a:lstStyle/>
              <a:p>
                <a:endParaRPr lang="en-US"/>
              </a:p>
            </p:txBody>
          </p:sp>
          <p:sp>
            <p:nvSpPr>
              <p:cNvPr id="610311" name="Line 7"/>
              <p:cNvSpPr>
                <a:spLocks noChangeShapeType="1"/>
              </p:cNvSpPr>
              <p:nvPr/>
            </p:nvSpPr>
            <p:spPr bwMode="auto">
              <a:xfrm flipH="1">
                <a:off x="1622" y="1851"/>
                <a:ext cx="463" cy="0"/>
              </a:xfrm>
              <a:prstGeom prst="line">
                <a:avLst/>
              </a:prstGeom>
              <a:noFill/>
              <a:ln w="9525">
                <a:solidFill>
                  <a:schemeClr val="tx1"/>
                </a:solidFill>
                <a:round/>
                <a:headEnd/>
                <a:tailEnd/>
              </a:ln>
              <a:effectLst/>
            </p:spPr>
            <p:txBody>
              <a:bodyPr/>
              <a:lstStyle/>
              <a:p>
                <a:endParaRPr lang="en-US"/>
              </a:p>
            </p:txBody>
          </p:sp>
          <p:sp>
            <p:nvSpPr>
              <p:cNvPr id="610312" name="Line 8"/>
              <p:cNvSpPr>
                <a:spLocks noChangeShapeType="1"/>
              </p:cNvSpPr>
              <p:nvPr/>
            </p:nvSpPr>
            <p:spPr bwMode="auto">
              <a:xfrm flipH="1" flipV="1">
                <a:off x="1896" y="1339"/>
                <a:ext cx="171" cy="453"/>
              </a:xfrm>
              <a:prstGeom prst="line">
                <a:avLst/>
              </a:prstGeom>
              <a:noFill/>
              <a:ln w="57150">
                <a:solidFill>
                  <a:schemeClr val="tx1"/>
                </a:solidFill>
                <a:round/>
                <a:headEnd/>
                <a:tailEnd/>
              </a:ln>
              <a:effectLst/>
            </p:spPr>
            <p:txBody>
              <a:bodyPr/>
              <a:lstStyle/>
              <a:p>
                <a:endParaRPr lang="en-US"/>
              </a:p>
            </p:txBody>
          </p:sp>
          <p:sp>
            <p:nvSpPr>
              <p:cNvPr id="610313" name="Line 9"/>
              <p:cNvSpPr>
                <a:spLocks noChangeShapeType="1"/>
              </p:cNvSpPr>
              <p:nvPr/>
            </p:nvSpPr>
            <p:spPr bwMode="auto">
              <a:xfrm flipV="1">
                <a:off x="2004" y="1187"/>
                <a:ext cx="422" cy="122"/>
              </a:xfrm>
              <a:prstGeom prst="line">
                <a:avLst/>
              </a:prstGeom>
              <a:noFill/>
              <a:ln w="9525">
                <a:solidFill>
                  <a:schemeClr val="tx1"/>
                </a:solidFill>
                <a:round/>
                <a:headEnd/>
                <a:tailEnd/>
              </a:ln>
              <a:effectLst/>
            </p:spPr>
            <p:txBody>
              <a:bodyPr/>
              <a:lstStyle/>
              <a:p>
                <a:endParaRPr lang="en-US"/>
              </a:p>
            </p:txBody>
          </p:sp>
          <p:sp>
            <p:nvSpPr>
              <p:cNvPr id="610314" name="Line 10"/>
              <p:cNvSpPr>
                <a:spLocks noChangeShapeType="1"/>
              </p:cNvSpPr>
              <p:nvPr/>
            </p:nvSpPr>
            <p:spPr bwMode="auto">
              <a:xfrm>
                <a:off x="2226" y="900"/>
                <a:ext cx="279" cy="258"/>
              </a:xfrm>
              <a:prstGeom prst="line">
                <a:avLst/>
              </a:prstGeom>
              <a:noFill/>
              <a:ln w="57150">
                <a:solidFill>
                  <a:schemeClr val="tx1"/>
                </a:solidFill>
                <a:round/>
                <a:headEnd/>
                <a:tailEnd/>
              </a:ln>
              <a:effectLst/>
            </p:spPr>
            <p:txBody>
              <a:bodyPr/>
              <a:lstStyle/>
              <a:p>
                <a:endParaRPr lang="en-US"/>
              </a:p>
            </p:txBody>
          </p:sp>
          <p:grpSp>
            <p:nvGrpSpPr>
              <p:cNvPr id="610315" name="Group 11"/>
              <p:cNvGrpSpPr>
                <a:grpSpLocks/>
              </p:cNvGrpSpPr>
              <p:nvPr/>
            </p:nvGrpSpPr>
            <p:grpSpPr bwMode="auto">
              <a:xfrm>
                <a:off x="1941" y="765"/>
                <a:ext cx="316" cy="212"/>
                <a:chOff x="2089" y="1715"/>
                <a:chExt cx="316" cy="212"/>
              </a:xfrm>
            </p:grpSpPr>
            <p:sp>
              <p:nvSpPr>
                <p:cNvPr id="610316" name="Oval 12"/>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17" name="Line 13"/>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18" name="Line 14"/>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19" name="Rectangle 15"/>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20" name="Oval 16"/>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21" name="Group 17"/>
                <p:cNvGrpSpPr>
                  <a:grpSpLocks/>
                </p:cNvGrpSpPr>
                <p:nvPr/>
              </p:nvGrpSpPr>
              <p:grpSpPr bwMode="auto">
                <a:xfrm>
                  <a:off x="2138" y="1715"/>
                  <a:ext cx="210" cy="212"/>
                  <a:chOff x="2951" y="2459"/>
                  <a:chExt cx="213" cy="212"/>
                </a:xfrm>
              </p:grpSpPr>
              <p:sp>
                <p:nvSpPr>
                  <p:cNvPr id="610322" name="Rectangle 18"/>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23" name="Text Box 19"/>
                  <p:cNvSpPr txBox="1">
                    <a:spLocks noChangeArrowheads="1"/>
                  </p:cNvSpPr>
                  <p:nvPr/>
                </p:nvSpPr>
                <p:spPr bwMode="auto">
                  <a:xfrm>
                    <a:off x="2951" y="2459"/>
                    <a:ext cx="213" cy="212"/>
                  </a:xfrm>
                  <a:prstGeom prst="rect">
                    <a:avLst/>
                  </a:prstGeom>
                  <a:noFill/>
                  <a:ln w="9525">
                    <a:noFill/>
                    <a:miter lim="800000"/>
                    <a:headEnd/>
                    <a:tailEnd/>
                  </a:ln>
                  <a:effectLst/>
                </p:spPr>
                <p:txBody>
                  <a:bodyPr wrap="none">
                    <a:spAutoFit/>
                  </a:bodyPr>
                  <a:lstStyle/>
                  <a:p>
                    <a:pPr algn="ctr"/>
                    <a:r>
                      <a:rPr lang="en-US" sz="1600"/>
                      <a:t>A</a:t>
                    </a:r>
                    <a:endParaRPr lang="en-US" sz="1600">
                      <a:latin typeface="Times New Roman" pitchFamily="18" charset="0"/>
                    </a:endParaRPr>
                  </a:p>
                </p:txBody>
              </p:sp>
            </p:grpSp>
          </p:grpSp>
          <p:grpSp>
            <p:nvGrpSpPr>
              <p:cNvPr id="610324" name="Group 20"/>
              <p:cNvGrpSpPr>
                <a:grpSpLocks/>
              </p:cNvGrpSpPr>
              <p:nvPr/>
            </p:nvGrpSpPr>
            <p:grpSpPr bwMode="auto">
              <a:xfrm>
                <a:off x="2389" y="1085"/>
                <a:ext cx="316" cy="212"/>
                <a:chOff x="2089" y="1715"/>
                <a:chExt cx="316" cy="212"/>
              </a:xfrm>
            </p:grpSpPr>
            <p:sp>
              <p:nvSpPr>
                <p:cNvPr id="610325" name="Oval 21"/>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26" name="Line 22"/>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27" name="Line 23"/>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28" name="Rectangle 24"/>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29" name="Oval 25"/>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30" name="Group 26"/>
                <p:cNvGrpSpPr>
                  <a:grpSpLocks/>
                </p:cNvGrpSpPr>
                <p:nvPr/>
              </p:nvGrpSpPr>
              <p:grpSpPr bwMode="auto">
                <a:xfrm>
                  <a:off x="2144" y="1715"/>
                  <a:ext cx="197" cy="212"/>
                  <a:chOff x="2957" y="2459"/>
                  <a:chExt cx="200" cy="212"/>
                </a:xfrm>
              </p:grpSpPr>
              <p:sp>
                <p:nvSpPr>
                  <p:cNvPr id="610331" name="Rectangle 27"/>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32" name="Text Box 28"/>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B</a:t>
                    </a:r>
                    <a:endParaRPr lang="en-US" sz="1600">
                      <a:latin typeface="Times New Roman" pitchFamily="18" charset="0"/>
                    </a:endParaRPr>
                  </a:p>
                </p:txBody>
              </p:sp>
            </p:grpSp>
          </p:grpSp>
          <p:grpSp>
            <p:nvGrpSpPr>
              <p:cNvPr id="610333" name="Group 29"/>
              <p:cNvGrpSpPr>
                <a:grpSpLocks/>
              </p:cNvGrpSpPr>
              <p:nvPr/>
            </p:nvGrpSpPr>
            <p:grpSpPr bwMode="auto">
              <a:xfrm>
                <a:off x="2863" y="2035"/>
                <a:ext cx="316" cy="212"/>
                <a:chOff x="2089" y="1715"/>
                <a:chExt cx="316" cy="212"/>
              </a:xfrm>
            </p:grpSpPr>
            <p:sp>
              <p:nvSpPr>
                <p:cNvPr id="610334" name="Oval 30"/>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35" name="Line 31"/>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36" name="Line 32"/>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37" name="Rectangle 33"/>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38" name="Oval 34"/>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39" name="Group 35"/>
                <p:cNvGrpSpPr>
                  <a:grpSpLocks/>
                </p:cNvGrpSpPr>
                <p:nvPr/>
              </p:nvGrpSpPr>
              <p:grpSpPr bwMode="auto">
                <a:xfrm>
                  <a:off x="2141" y="1715"/>
                  <a:ext cx="203" cy="212"/>
                  <a:chOff x="2954" y="2459"/>
                  <a:chExt cx="206" cy="212"/>
                </a:xfrm>
              </p:grpSpPr>
              <p:sp>
                <p:nvSpPr>
                  <p:cNvPr id="610340" name="Rectangle 3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41" name="Text Box 37"/>
                  <p:cNvSpPr txBox="1">
                    <a:spLocks noChangeArrowheads="1"/>
                  </p:cNvSpPr>
                  <p:nvPr/>
                </p:nvSpPr>
                <p:spPr bwMode="auto">
                  <a:xfrm>
                    <a:off x="2954" y="2459"/>
                    <a:ext cx="206" cy="212"/>
                  </a:xfrm>
                  <a:prstGeom prst="rect">
                    <a:avLst/>
                  </a:prstGeom>
                  <a:noFill/>
                  <a:ln w="9525">
                    <a:noFill/>
                    <a:miter lim="800000"/>
                    <a:headEnd/>
                    <a:tailEnd/>
                  </a:ln>
                  <a:effectLst/>
                </p:spPr>
                <p:txBody>
                  <a:bodyPr wrap="none">
                    <a:spAutoFit/>
                  </a:bodyPr>
                  <a:lstStyle/>
                  <a:p>
                    <a:pPr algn="ctr"/>
                    <a:r>
                      <a:rPr lang="en-US" sz="1600"/>
                      <a:t>G</a:t>
                    </a:r>
                    <a:endParaRPr lang="en-US" sz="1600">
                      <a:latin typeface="Times New Roman" pitchFamily="18" charset="0"/>
                    </a:endParaRPr>
                  </a:p>
                </p:txBody>
              </p:sp>
            </p:grpSp>
          </p:grpSp>
          <p:grpSp>
            <p:nvGrpSpPr>
              <p:cNvPr id="610342" name="Group 38"/>
              <p:cNvGrpSpPr>
                <a:grpSpLocks/>
              </p:cNvGrpSpPr>
              <p:nvPr/>
            </p:nvGrpSpPr>
            <p:grpSpPr bwMode="auto">
              <a:xfrm>
                <a:off x="2651" y="1577"/>
                <a:ext cx="316" cy="212"/>
                <a:chOff x="2089" y="1715"/>
                <a:chExt cx="316" cy="212"/>
              </a:xfrm>
            </p:grpSpPr>
            <p:sp>
              <p:nvSpPr>
                <p:cNvPr id="610343" name="Oval 39"/>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44" name="Line 40"/>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45" name="Line 41"/>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46" name="Rectangle 42"/>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47" name="Oval 43"/>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48" name="Group 44"/>
                <p:cNvGrpSpPr>
                  <a:grpSpLocks/>
                </p:cNvGrpSpPr>
                <p:nvPr/>
              </p:nvGrpSpPr>
              <p:grpSpPr bwMode="auto">
                <a:xfrm>
                  <a:off x="2139" y="1715"/>
                  <a:ext cx="208" cy="212"/>
                  <a:chOff x="2952" y="2459"/>
                  <a:chExt cx="211" cy="212"/>
                </a:xfrm>
              </p:grpSpPr>
              <p:sp>
                <p:nvSpPr>
                  <p:cNvPr id="610349" name="Rectangle 45"/>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50" name="Text Box 46"/>
                  <p:cNvSpPr txBox="1">
                    <a:spLocks noChangeArrowheads="1"/>
                  </p:cNvSpPr>
                  <p:nvPr/>
                </p:nvSpPr>
                <p:spPr bwMode="auto">
                  <a:xfrm>
                    <a:off x="2952" y="2459"/>
                    <a:ext cx="211" cy="212"/>
                  </a:xfrm>
                  <a:prstGeom prst="rect">
                    <a:avLst/>
                  </a:prstGeom>
                  <a:noFill/>
                  <a:ln w="9525">
                    <a:noFill/>
                    <a:miter lim="800000"/>
                    <a:headEnd/>
                    <a:tailEnd/>
                  </a:ln>
                  <a:effectLst/>
                </p:spPr>
                <p:txBody>
                  <a:bodyPr wrap="none">
                    <a:spAutoFit/>
                  </a:bodyPr>
                  <a:lstStyle/>
                  <a:p>
                    <a:pPr algn="ctr"/>
                    <a:r>
                      <a:rPr lang="en-US" sz="1600"/>
                      <a:t>D</a:t>
                    </a:r>
                    <a:endParaRPr lang="en-US" sz="1600">
                      <a:latin typeface="Times New Roman" pitchFamily="18" charset="0"/>
                    </a:endParaRPr>
                  </a:p>
                </p:txBody>
              </p:sp>
            </p:grpSp>
          </p:grpSp>
          <p:grpSp>
            <p:nvGrpSpPr>
              <p:cNvPr id="610351" name="Group 47"/>
              <p:cNvGrpSpPr>
                <a:grpSpLocks/>
              </p:cNvGrpSpPr>
              <p:nvPr/>
            </p:nvGrpSpPr>
            <p:grpSpPr bwMode="auto">
              <a:xfrm>
                <a:off x="1989" y="1742"/>
                <a:ext cx="316" cy="212"/>
                <a:chOff x="2089" y="1715"/>
                <a:chExt cx="316" cy="212"/>
              </a:xfrm>
            </p:grpSpPr>
            <p:sp>
              <p:nvSpPr>
                <p:cNvPr id="610352" name="Oval 48"/>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53" name="Line 49"/>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54" name="Line 50"/>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55" name="Rectangle 51"/>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56" name="Oval 52"/>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57" name="Group 53"/>
                <p:cNvGrpSpPr>
                  <a:grpSpLocks/>
                </p:cNvGrpSpPr>
                <p:nvPr/>
              </p:nvGrpSpPr>
              <p:grpSpPr bwMode="auto">
                <a:xfrm>
                  <a:off x="2144" y="1715"/>
                  <a:ext cx="197" cy="212"/>
                  <a:chOff x="2957" y="2459"/>
                  <a:chExt cx="200" cy="212"/>
                </a:xfrm>
              </p:grpSpPr>
              <p:sp>
                <p:nvSpPr>
                  <p:cNvPr id="610358" name="Rectangle 5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59" name="Text Box 55"/>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E</a:t>
                    </a:r>
                    <a:endParaRPr lang="en-US" sz="1600">
                      <a:latin typeface="Times New Roman" pitchFamily="18" charset="0"/>
                    </a:endParaRPr>
                  </a:p>
                </p:txBody>
              </p:sp>
            </p:grpSp>
          </p:grpSp>
          <p:sp>
            <p:nvSpPr>
              <p:cNvPr id="610360" name="Line 56"/>
              <p:cNvSpPr>
                <a:spLocks noChangeShapeType="1"/>
              </p:cNvSpPr>
              <p:nvPr/>
            </p:nvSpPr>
            <p:spPr bwMode="auto">
              <a:xfrm flipH="1">
                <a:off x="1616" y="939"/>
                <a:ext cx="425" cy="873"/>
              </a:xfrm>
              <a:prstGeom prst="line">
                <a:avLst/>
              </a:prstGeom>
              <a:noFill/>
              <a:ln w="57150">
                <a:solidFill>
                  <a:schemeClr val="tx1"/>
                </a:solidFill>
                <a:round/>
                <a:headEnd/>
                <a:tailEnd/>
              </a:ln>
              <a:effectLst/>
            </p:spPr>
            <p:txBody>
              <a:bodyPr/>
              <a:lstStyle/>
              <a:p>
                <a:endParaRPr lang="en-US"/>
              </a:p>
            </p:txBody>
          </p:sp>
          <p:grpSp>
            <p:nvGrpSpPr>
              <p:cNvPr id="610361" name="Group 57"/>
              <p:cNvGrpSpPr>
                <a:grpSpLocks/>
              </p:cNvGrpSpPr>
              <p:nvPr/>
            </p:nvGrpSpPr>
            <p:grpSpPr bwMode="auto">
              <a:xfrm>
                <a:off x="1717" y="1207"/>
                <a:ext cx="316" cy="212"/>
                <a:chOff x="2089" y="1715"/>
                <a:chExt cx="316" cy="212"/>
              </a:xfrm>
            </p:grpSpPr>
            <p:sp>
              <p:nvSpPr>
                <p:cNvPr id="610362" name="Oval 58"/>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63" name="Line 59"/>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64" name="Line 60"/>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65" name="Rectangle 61"/>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66" name="Oval 62"/>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67" name="Group 63"/>
                <p:cNvGrpSpPr>
                  <a:grpSpLocks/>
                </p:cNvGrpSpPr>
                <p:nvPr/>
              </p:nvGrpSpPr>
              <p:grpSpPr bwMode="auto">
                <a:xfrm>
                  <a:off x="2151" y="1715"/>
                  <a:ext cx="182" cy="212"/>
                  <a:chOff x="2964" y="2459"/>
                  <a:chExt cx="185" cy="212"/>
                </a:xfrm>
              </p:grpSpPr>
              <p:sp>
                <p:nvSpPr>
                  <p:cNvPr id="610368" name="Rectangle 6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69" name="Text Box 65"/>
                  <p:cNvSpPr txBox="1">
                    <a:spLocks noChangeArrowheads="1"/>
                  </p:cNvSpPr>
                  <p:nvPr/>
                </p:nvSpPr>
                <p:spPr bwMode="auto">
                  <a:xfrm>
                    <a:off x="2964" y="2459"/>
                    <a:ext cx="185" cy="212"/>
                  </a:xfrm>
                  <a:prstGeom prst="rect">
                    <a:avLst/>
                  </a:prstGeom>
                  <a:noFill/>
                  <a:ln w="9525">
                    <a:noFill/>
                    <a:miter lim="800000"/>
                    <a:headEnd/>
                    <a:tailEnd/>
                  </a:ln>
                  <a:effectLst/>
                </p:spPr>
                <p:txBody>
                  <a:bodyPr wrap="none">
                    <a:spAutoFit/>
                  </a:bodyPr>
                  <a:lstStyle/>
                  <a:p>
                    <a:pPr algn="ctr"/>
                    <a:r>
                      <a:rPr lang="en-US" sz="1600"/>
                      <a:t>c</a:t>
                    </a:r>
                    <a:endParaRPr lang="en-US" sz="1600">
                      <a:latin typeface="Times New Roman" pitchFamily="18" charset="0"/>
                    </a:endParaRPr>
                  </a:p>
                </p:txBody>
              </p:sp>
            </p:grpSp>
          </p:grpSp>
          <p:grpSp>
            <p:nvGrpSpPr>
              <p:cNvPr id="610370" name="Group 66"/>
              <p:cNvGrpSpPr>
                <a:grpSpLocks/>
              </p:cNvGrpSpPr>
              <p:nvPr/>
            </p:nvGrpSpPr>
            <p:grpSpPr bwMode="auto">
              <a:xfrm>
                <a:off x="1383" y="1746"/>
                <a:ext cx="316" cy="212"/>
                <a:chOff x="2089" y="1715"/>
                <a:chExt cx="316" cy="212"/>
              </a:xfrm>
            </p:grpSpPr>
            <p:sp>
              <p:nvSpPr>
                <p:cNvPr id="610371" name="Oval 67"/>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72" name="Line 68"/>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73" name="Line 69"/>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74" name="Rectangle 70"/>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75" name="Oval 71"/>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76" name="Group 72"/>
                <p:cNvGrpSpPr>
                  <a:grpSpLocks/>
                </p:cNvGrpSpPr>
                <p:nvPr/>
              </p:nvGrpSpPr>
              <p:grpSpPr bwMode="auto">
                <a:xfrm>
                  <a:off x="2145" y="1715"/>
                  <a:ext cx="194" cy="212"/>
                  <a:chOff x="2958" y="2459"/>
                  <a:chExt cx="197" cy="212"/>
                </a:xfrm>
              </p:grpSpPr>
              <p:sp>
                <p:nvSpPr>
                  <p:cNvPr id="610377" name="Rectangle 7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378" name="Text Box 74"/>
                  <p:cNvSpPr txBox="1">
                    <a:spLocks noChangeArrowheads="1"/>
                  </p:cNvSpPr>
                  <p:nvPr/>
                </p:nvSpPr>
                <p:spPr bwMode="auto">
                  <a:xfrm>
                    <a:off x="2958" y="2459"/>
                    <a:ext cx="197" cy="212"/>
                  </a:xfrm>
                  <a:prstGeom prst="rect">
                    <a:avLst/>
                  </a:prstGeom>
                  <a:noFill/>
                  <a:ln w="9525">
                    <a:noFill/>
                    <a:miter lim="800000"/>
                    <a:headEnd/>
                    <a:tailEnd/>
                  </a:ln>
                  <a:effectLst/>
                </p:spPr>
                <p:txBody>
                  <a:bodyPr wrap="none">
                    <a:spAutoFit/>
                  </a:bodyPr>
                  <a:lstStyle/>
                  <a:p>
                    <a:pPr algn="ctr"/>
                    <a:r>
                      <a:rPr lang="en-US" sz="1600"/>
                      <a:t>F</a:t>
                    </a:r>
                    <a:endParaRPr lang="en-US" sz="1600">
                      <a:latin typeface="Times New Roman" pitchFamily="18" charset="0"/>
                    </a:endParaRPr>
                  </a:p>
                </p:txBody>
              </p:sp>
            </p:grpSp>
          </p:grpSp>
          <p:sp>
            <p:nvSpPr>
              <p:cNvPr id="610379" name="Line 75"/>
              <p:cNvSpPr>
                <a:spLocks noChangeShapeType="1"/>
              </p:cNvSpPr>
              <p:nvPr/>
            </p:nvSpPr>
            <p:spPr bwMode="auto">
              <a:xfrm flipH="1">
                <a:off x="1862" y="951"/>
                <a:ext cx="101" cy="235"/>
              </a:xfrm>
              <a:prstGeom prst="line">
                <a:avLst/>
              </a:prstGeom>
              <a:noFill/>
              <a:ln w="9525">
                <a:solidFill>
                  <a:schemeClr val="tx1"/>
                </a:solidFill>
                <a:round/>
                <a:headEnd/>
                <a:tailEnd type="triangle" w="med" len="med"/>
              </a:ln>
              <a:effectLst/>
            </p:spPr>
            <p:txBody>
              <a:bodyPr/>
              <a:lstStyle/>
              <a:p>
                <a:endParaRPr lang="en-US"/>
              </a:p>
            </p:txBody>
          </p:sp>
          <p:sp>
            <p:nvSpPr>
              <p:cNvPr id="610380" name="Line 76"/>
              <p:cNvSpPr>
                <a:spLocks noChangeShapeType="1"/>
              </p:cNvSpPr>
              <p:nvPr/>
            </p:nvSpPr>
            <p:spPr bwMode="auto">
              <a:xfrm flipH="1">
                <a:off x="1622" y="1439"/>
                <a:ext cx="101" cy="235"/>
              </a:xfrm>
              <a:prstGeom prst="line">
                <a:avLst/>
              </a:prstGeom>
              <a:noFill/>
              <a:ln w="9525">
                <a:solidFill>
                  <a:schemeClr val="tx1"/>
                </a:solidFill>
                <a:round/>
                <a:headEnd/>
                <a:tailEnd type="triangle" w="med" len="med"/>
              </a:ln>
              <a:effectLst/>
            </p:spPr>
            <p:txBody>
              <a:bodyPr/>
              <a:lstStyle/>
              <a:p>
                <a:endParaRPr lang="en-US"/>
              </a:p>
            </p:txBody>
          </p:sp>
          <p:sp>
            <p:nvSpPr>
              <p:cNvPr id="610381" name="Line 77"/>
              <p:cNvSpPr>
                <a:spLocks noChangeShapeType="1"/>
              </p:cNvSpPr>
              <p:nvPr/>
            </p:nvSpPr>
            <p:spPr bwMode="auto">
              <a:xfrm>
                <a:off x="2283" y="881"/>
                <a:ext cx="179" cy="184"/>
              </a:xfrm>
              <a:prstGeom prst="line">
                <a:avLst/>
              </a:prstGeom>
              <a:noFill/>
              <a:ln w="9525">
                <a:solidFill>
                  <a:schemeClr val="tx1"/>
                </a:solidFill>
                <a:round/>
                <a:headEnd/>
                <a:tailEnd type="triangle" w="med" len="med"/>
              </a:ln>
              <a:effectLst/>
            </p:spPr>
            <p:txBody>
              <a:bodyPr/>
              <a:lstStyle/>
              <a:p>
                <a:endParaRPr lang="en-US"/>
              </a:p>
            </p:txBody>
          </p:sp>
          <p:sp>
            <p:nvSpPr>
              <p:cNvPr id="610382" name="Line 78"/>
              <p:cNvSpPr>
                <a:spLocks noChangeShapeType="1"/>
              </p:cNvSpPr>
              <p:nvPr/>
            </p:nvSpPr>
            <p:spPr bwMode="auto">
              <a:xfrm>
                <a:off x="2647" y="1274"/>
                <a:ext cx="142" cy="278"/>
              </a:xfrm>
              <a:prstGeom prst="line">
                <a:avLst/>
              </a:prstGeom>
              <a:noFill/>
              <a:ln w="9525">
                <a:solidFill>
                  <a:schemeClr val="tx1"/>
                </a:solidFill>
                <a:round/>
                <a:headEnd/>
                <a:tailEnd type="triangle" w="med" len="med"/>
              </a:ln>
              <a:effectLst/>
            </p:spPr>
            <p:txBody>
              <a:bodyPr/>
              <a:lstStyle/>
              <a:p>
                <a:endParaRPr lang="en-US"/>
              </a:p>
            </p:txBody>
          </p:sp>
          <p:sp>
            <p:nvSpPr>
              <p:cNvPr id="610383" name="Line 79"/>
              <p:cNvSpPr>
                <a:spLocks noChangeShapeType="1"/>
              </p:cNvSpPr>
              <p:nvPr/>
            </p:nvSpPr>
            <p:spPr bwMode="auto">
              <a:xfrm>
                <a:off x="2899" y="1782"/>
                <a:ext cx="112" cy="223"/>
              </a:xfrm>
              <a:prstGeom prst="line">
                <a:avLst/>
              </a:prstGeom>
              <a:noFill/>
              <a:ln w="9525">
                <a:solidFill>
                  <a:schemeClr val="tx1"/>
                </a:solidFill>
                <a:round/>
                <a:headEnd/>
                <a:tailEnd type="triangle" w="med" len="med"/>
              </a:ln>
              <a:effectLst/>
            </p:spPr>
            <p:txBody>
              <a:bodyPr/>
              <a:lstStyle/>
              <a:p>
                <a:endParaRPr lang="en-US"/>
              </a:p>
            </p:txBody>
          </p:sp>
          <p:sp>
            <p:nvSpPr>
              <p:cNvPr id="610384" name="Line 80"/>
              <p:cNvSpPr>
                <a:spLocks noChangeShapeType="1"/>
              </p:cNvSpPr>
              <p:nvPr/>
            </p:nvSpPr>
            <p:spPr bwMode="auto">
              <a:xfrm>
                <a:off x="1987" y="1427"/>
                <a:ext cx="109" cy="265"/>
              </a:xfrm>
              <a:prstGeom prst="line">
                <a:avLst/>
              </a:prstGeom>
              <a:noFill/>
              <a:ln w="9525">
                <a:solidFill>
                  <a:schemeClr val="tx1"/>
                </a:solidFill>
                <a:round/>
                <a:headEnd/>
                <a:tailEnd type="triangle" w="med" len="med"/>
              </a:ln>
              <a:effectLst/>
            </p:spPr>
            <p:txBody>
              <a:bodyPr/>
              <a:lstStyle/>
              <a:p>
                <a:endParaRPr lang="en-US"/>
              </a:p>
            </p:txBody>
          </p:sp>
        </p:grpSp>
        <p:sp>
          <p:nvSpPr>
            <p:cNvPr id="610385" name="Line 81"/>
            <p:cNvSpPr>
              <a:spLocks noChangeShapeType="1"/>
            </p:cNvSpPr>
            <p:nvPr/>
          </p:nvSpPr>
          <p:spPr bwMode="auto">
            <a:xfrm>
              <a:off x="4188" y="1078"/>
              <a:ext cx="213" cy="427"/>
            </a:xfrm>
            <a:prstGeom prst="line">
              <a:avLst/>
            </a:prstGeom>
            <a:noFill/>
            <a:ln w="57150">
              <a:solidFill>
                <a:schemeClr val="tx1"/>
              </a:solidFill>
              <a:round/>
              <a:headEnd/>
              <a:tailEnd/>
            </a:ln>
            <a:effectLst/>
          </p:spPr>
          <p:txBody>
            <a:bodyPr/>
            <a:lstStyle/>
            <a:p>
              <a:endParaRPr lang="en-US"/>
            </a:p>
          </p:txBody>
        </p:sp>
        <p:sp>
          <p:nvSpPr>
            <p:cNvPr id="610386" name="Line 82"/>
            <p:cNvSpPr>
              <a:spLocks noChangeShapeType="1"/>
            </p:cNvSpPr>
            <p:nvPr/>
          </p:nvSpPr>
          <p:spPr bwMode="auto">
            <a:xfrm>
              <a:off x="4412" y="1519"/>
              <a:ext cx="216" cy="477"/>
            </a:xfrm>
            <a:prstGeom prst="line">
              <a:avLst/>
            </a:prstGeom>
            <a:noFill/>
            <a:ln w="57150">
              <a:solidFill>
                <a:schemeClr val="tx1"/>
              </a:solidFill>
              <a:round/>
              <a:headEnd/>
              <a:tailEnd/>
            </a:ln>
            <a:effectLst/>
          </p:spPr>
          <p:txBody>
            <a:bodyPr/>
            <a:lstStyle/>
            <a:p>
              <a:endParaRPr lang="en-US"/>
            </a:p>
          </p:txBody>
        </p:sp>
        <p:sp>
          <p:nvSpPr>
            <p:cNvPr id="610387" name="Line 83"/>
            <p:cNvSpPr>
              <a:spLocks noChangeShapeType="1"/>
            </p:cNvSpPr>
            <p:nvPr/>
          </p:nvSpPr>
          <p:spPr bwMode="auto">
            <a:xfrm flipH="1">
              <a:off x="3925" y="1565"/>
              <a:ext cx="379" cy="122"/>
            </a:xfrm>
            <a:prstGeom prst="line">
              <a:avLst/>
            </a:prstGeom>
            <a:noFill/>
            <a:ln w="9525">
              <a:solidFill>
                <a:schemeClr val="tx1"/>
              </a:solidFill>
              <a:round/>
              <a:headEnd/>
              <a:tailEnd/>
            </a:ln>
            <a:effectLst/>
          </p:spPr>
          <p:txBody>
            <a:bodyPr/>
            <a:lstStyle/>
            <a:p>
              <a:endParaRPr lang="en-US"/>
            </a:p>
          </p:txBody>
        </p:sp>
        <p:sp>
          <p:nvSpPr>
            <p:cNvPr id="610388" name="Line 84"/>
            <p:cNvSpPr>
              <a:spLocks noChangeShapeType="1"/>
            </p:cNvSpPr>
            <p:nvPr/>
          </p:nvSpPr>
          <p:spPr bwMode="auto">
            <a:xfrm flipH="1">
              <a:off x="3260" y="1737"/>
              <a:ext cx="463" cy="0"/>
            </a:xfrm>
            <a:prstGeom prst="line">
              <a:avLst/>
            </a:prstGeom>
            <a:noFill/>
            <a:ln w="9525">
              <a:solidFill>
                <a:schemeClr val="tx1"/>
              </a:solidFill>
              <a:round/>
              <a:headEnd/>
              <a:tailEnd/>
            </a:ln>
            <a:effectLst/>
          </p:spPr>
          <p:txBody>
            <a:bodyPr/>
            <a:lstStyle/>
            <a:p>
              <a:endParaRPr lang="en-US"/>
            </a:p>
          </p:txBody>
        </p:sp>
        <p:sp>
          <p:nvSpPr>
            <p:cNvPr id="610389" name="Line 85"/>
            <p:cNvSpPr>
              <a:spLocks noChangeShapeType="1"/>
            </p:cNvSpPr>
            <p:nvPr/>
          </p:nvSpPr>
          <p:spPr bwMode="auto">
            <a:xfrm flipH="1" flipV="1">
              <a:off x="3534" y="1225"/>
              <a:ext cx="171" cy="453"/>
            </a:xfrm>
            <a:prstGeom prst="line">
              <a:avLst/>
            </a:prstGeom>
            <a:noFill/>
            <a:ln w="57150">
              <a:solidFill>
                <a:schemeClr val="tx1"/>
              </a:solidFill>
              <a:round/>
              <a:headEnd/>
              <a:tailEnd/>
            </a:ln>
            <a:effectLst/>
          </p:spPr>
          <p:txBody>
            <a:bodyPr/>
            <a:lstStyle/>
            <a:p>
              <a:endParaRPr lang="en-US"/>
            </a:p>
          </p:txBody>
        </p:sp>
        <p:sp>
          <p:nvSpPr>
            <p:cNvPr id="610390" name="Line 86"/>
            <p:cNvSpPr>
              <a:spLocks noChangeShapeType="1"/>
            </p:cNvSpPr>
            <p:nvPr/>
          </p:nvSpPr>
          <p:spPr bwMode="auto">
            <a:xfrm flipV="1">
              <a:off x="3642" y="1073"/>
              <a:ext cx="422" cy="122"/>
            </a:xfrm>
            <a:prstGeom prst="line">
              <a:avLst/>
            </a:prstGeom>
            <a:noFill/>
            <a:ln w="9525">
              <a:solidFill>
                <a:schemeClr val="tx1"/>
              </a:solidFill>
              <a:round/>
              <a:headEnd/>
              <a:tailEnd/>
            </a:ln>
            <a:effectLst/>
          </p:spPr>
          <p:txBody>
            <a:bodyPr/>
            <a:lstStyle/>
            <a:p>
              <a:endParaRPr lang="en-US"/>
            </a:p>
          </p:txBody>
        </p:sp>
        <p:sp>
          <p:nvSpPr>
            <p:cNvPr id="610391" name="Line 87"/>
            <p:cNvSpPr>
              <a:spLocks noChangeShapeType="1"/>
            </p:cNvSpPr>
            <p:nvPr/>
          </p:nvSpPr>
          <p:spPr bwMode="auto">
            <a:xfrm>
              <a:off x="3864" y="786"/>
              <a:ext cx="279" cy="258"/>
            </a:xfrm>
            <a:prstGeom prst="line">
              <a:avLst/>
            </a:prstGeom>
            <a:noFill/>
            <a:ln w="57150">
              <a:solidFill>
                <a:schemeClr val="tx1"/>
              </a:solidFill>
              <a:round/>
              <a:headEnd/>
              <a:tailEnd/>
            </a:ln>
            <a:effectLst/>
          </p:spPr>
          <p:txBody>
            <a:bodyPr/>
            <a:lstStyle/>
            <a:p>
              <a:endParaRPr lang="en-US"/>
            </a:p>
          </p:txBody>
        </p:sp>
        <p:grpSp>
          <p:nvGrpSpPr>
            <p:cNvPr id="610392" name="Group 88"/>
            <p:cNvGrpSpPr>
              <a:grpSpLocks/>
            </p:cNvGrpSpPr>
            <p:nvPr/>
          </p:nvGrpSpPr>
          <p:grpSpPr bwMode="auto">
            <a:xfrm>
              <a:off x="3579" y="651"/>
              <a:ext cx="316" cy="212"/>
              <a:chOff x="2089" y="1715"/>
              <a:chExt cx="316" cy="212"/>
            </a:xfrm>
          </p:grpSpPr>
          <p:sp>
            <p:nvSpPr>
              <p:cNvPr id="610393" name="Oval 89"/>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394" name="Line 90"/>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395" name="Line 91"/>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396" name="Rectangle 92"/>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397" name="Oval 93"/>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398" name="Group 94"/>
              <p:cNvGrpSpPr>
                <a:grpSpLocks/>
              </p:cNvGrpSpPr>
              <p:nvPr/>
            </p:nvGrpSpPr>
            <p:grpSpPr bwMode="auto">
              <a:xfrm>
                <a:off x="2138" y="1715"/>
                <a:ext cx="210" cy="212"/>
                <a:chOff x="2951" y="2459"/>
                <a:chExt cx="213" cy="212"/>
              </a:xfrm>
            </p:grpSpPr>
            <p:sp>
              <p:nvSpPr>
                <p:cNvPr id="610399" name="Rectangle 95"/>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00" name="Text Box 96"/>
                <p:cNvSpPr txBox="1">
                  <a:spLocks noChangeArrowheads="1"/>
                </p:cNvSpPr>
                <p:nvPr/>
              </p:nvSpPr>
              <p:spPr bwMode="auto">
                <a:xfrm>
                  <a:off x="2951" y="2459"/>
                  <a:ext cx="213" cy="212"/>
                </a:xfrm>
                <a:prstGeom prst="rect">
                  <a:avLst/>
                </a:prstGeom>
                <a:noFill/>
                <a:ln w="9525">
                  <a:noFill/>
                  <a:miter lim="800000"/>
                  <a:headEnd/>
                  <a:tailEnd/>
                </a:ln>
                <a:effectLst/>
              </p:spPr>
              <p:txBody>
                <a:bodyPr wrap="none">
                  <a:spAutoFit/>
                </a:bodyPr>
                <a:lstStyle/>
                <a:p>
                  <a:pPr algn="ctr"/>
                  <a:r>
                    <a:rPr lang="en-US" sz="1600"/>
                    <a:t>A</a:t>
                  </a:r>
                  <a:endParaRPr lang="en-US" sz="1600">
                    <a:latin typeface="Times New Roman" pitchFamily="18" charset="0"/>
                  </a:endParaRPr>
                </a:p>
              </p:txBody>
            </p:sp>
          </p:grpSp>
        </p:grpSp>
        <p:grpSp>
          <p:nvGrpSpPr>
            <p:cNvPr id="610401" name="Group 97"/>
            <p:cNvGrpSpPr>
              <a:grpSpLocks/>
            </p:cNvGrpSpPr>
            <p:nvPr/>
          </p:nvGrpSpPr>
          <p:grpSpPr bwMode="auto">
            <a:xfrm>
              <a:off x="4027" y="971"/>
              <a:ext cx="316" cy="212"/>
              <a:chOff x="2089" y="1715"/>
              <a:chExt cx="316" cy="212"/>
            </a:xfrm>
          </p:grpSpPr>
          <p:sp>
            <p:nvSpPr>
              <p:cNvPr id="610402" name="Oval 98"/>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03" name="Line 99"/>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04" name="Line 100"/>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05" name="Rectangle 101"/>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06" name="Oval 102"/>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07" name="Group 103"/>
              <p:cNvGrpSpPr>
                <a:grpSpLocks/>
              </p:cNvGrpSpPr>
              <p:nvPr/>
            </p:nvGrpSpPr>
            <p:grpSpPr bwMode="auto">
              <a:xfrm>
                <a:off x="2144" y="1715"/>
                <a:ext cx="197" cy="212"/>
                <a:chOff x="2957" y="2459"/>
                <a:chExt cx="200" cy="212"/>
              </a:xfrm>
            </p:grpSpPr>
            <p:sp>
              <p:nvSpPr>
                <p:cNvPr id="610408" name="Rectangle 10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09" name="Text Box 105"/>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B</a:t>
                  </a:r>
                  <a:endParaRPr lang="en-US" sz="1600">
                    <a:latin typeface="Times New Roman" pitchFamily="18" charset="0"/>
                  </a:endParaRPr>
                </a:p>
              </p:txBody>
            </p:sp>
          </p:grpSp>
        </p:grpSp>
        <p:grpSp>
          <p:nvGrpSpPr>
            <p:cNvPr id="610410" name="Group 106"/>
            <p:cNvGrpSpPr>
              <a:grpSpLocks/>
            </p:cNvGrpSpPr>
            <p:nvPr/>
          </p:nvGrpSpPr>
          <p:grpSpPr bwMode="auto">
            <a:xfrm>
              <a:off x="4501" y="1921"/>
              <a:ext cx="316" cy="212"/>
              <a:chOff x="2089" y="1715"/>
              <a:chExt cx="316" cy="212"/>
            </a:xfrm>
          </p:grpSpPr>
          <p:sp>
            <p:nvSpPr>
              <p:cNvPr id="610411" name="Oval 107"/>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12" name="Line 108"/>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13" name="Line 109"/>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14" name="Rectangle 110"/>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15" name="Oval 111"/>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16" name="Group 112"/>
              <p:cNvGrpSpPr>
                <a:grpSpLocks/>
              </p:cNvGrpSpPr>
              <p:nvPr/>
            </p:nvGrpSpPr>
            <p:grpSpPr bwMode="auto">
              <a:xfrm>
                <a:off x="2141" y="1715"/>
                <a:ext cx="203" cy="212"/>
                <a:chOff x="2954" y="2459"/>
                <a:chExt cx="206" cy="212"/>
              </a:xfrm>
            </p:grpSpPr>
            <p:sp>
              <p:nvSpPr>
                <p:cNvPr id="610417" name="Rectangle 11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18" name="Text Box 114"/>
                <p:cNvSpPr txBox="1">
                  <a:spLocks noChangeArrowheads="1"/>
                </p:cNvSpPr>
                <p:nvPr/>
              </p:nvSpPr>
              <p:spPr bwMode="auto">
                <a:xfrm>
                  <a:off x="2954" y="2459"/>
                  <a:ext cx="206" cy="212"/>
                </a:xfrm>
                <a:prstGeom prst="rect">
                  <a:avLst/>
                </a:prstGeom>
                <a:noFill/>
                <a:ln w="9525">
                  <a:noFill/>
                  <a:miter lim="800000"/>
                  <a:headEnd/>
                  <a:tailEnd/>
                </a:ln>
                <a:effectLst/>
              </p:spPr>
              <p:txBody>
                <a:bodyPr wrap="none">
                  <a:spAutoFit/>
                </a:bodyPr>
                <a:lstStyle/>
                <a:p>
                  <a:pPr algn="ctr"/>
                  <a:r>
                    <a:rPr lang="en-US" sz="1600"/>
                    <a:t>G</a:t>
                  </a:r>
                  <a:endParaRPr lang="en-US" sz="1600">
                    <a:latin typeface="Times New Roman" pitchFamily="18" charset="0"/>
                  </a:endParaRPr>
                </a:p>
              </p:txBody>
            </p:sp>
          </p:grpSp>
        </p:grpSp>
        <p:grpSp>
          <p:nvGrpSpPr>
            <p:cNvPr id="610419" name="Group 115"/>
            <p:cNvGrpSpPr>
              <a:grpSpLocks/>
            </p:cNvGrpSpPr>
            <p:nvPr/>
          </p:nvGrpSpPr>
          <p:grpSpPr bwMode="auto">
            <a:xfrm>
              <a:off x="4289" y="1463"/>
              <a:ext cx="316" cy="212"/>
              <a:chOff x="2089" y="1715"/>
              <a:chExt cx="316" cy="212"/>
            </a:xfrm>
          </p:grpSpPr>
          <p:sp>
            <p:nvSpPr>
              <p:cNvPr id="610420" name="Oval 116"/>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21" name="Line 117"/>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22" name="Line 118"/>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23" name="Rectangle 119"/>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24" name="Oval 120"/>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25" name="Group 121"/>
              <p:cNvGrpSpPr>
                <a:grpSpLocks/>
              </p:cNvGrpSpPr>
              <p:nvPr/>
            </p:nvGrpSpPr>
            <p:grpSpPr bwMode="auto">
              <a:xfrm>
                <a:off x="2139" y="1715"/>
                <a:ext cx="208" cy="212"/>
                <a:chOff x="2952" y="2459"/>
                <a:chExt cx="211" cy="212"/>
              </a:xfrm>
            </p:grpSpPr>
            <p:sp>
              <p:nvSpPr>
                <p:cNvPr id="610426" name="Rectangle 122"/>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27" name="Text Box 123"/>
                <p:cNvSpPr txBox="1">
                  <a:spLocks noChangeArrowheads="1"/>
                </p:cNvSpPr>
                <p:nvPr/>
              </p:nvSpPr>
              <p:spPr bwMode="auto">
                <a:xfrm>
                  <a:off x="2952" y="2459"/>
                  <a:ext cx="211" cy="212"/>
                </a:xfrm>
                <a:prstGeom prst="rect">
                  <a:avLst/>
                </a:prstGeom>
                <a:noFill/>
                <a:ln w="9525">
                  <a:noFill/>
                  <a:miter lim="800000"/>
                  <a:headEnd/>
                  <a:tailEnd/>
                </a:ln>
                <a:effectLst/>
              </p:spPr>
              <p:txBody>
                <a:bodyPr wrap="none">
                  <a:spAutoFit/>
                </a:bodyPr>
                <a:lstStyle/>
                <a:p>
                  <a:pPr algn="ctr"/>
                  <a:r>
                    <a:rPr lang="en-US" sz="1600"/>
                    <a:t>D</a:t>
                  </a:r>
                  <a:endParaRPr lang="en-US" sz="1600">
                    <a:latin typeface="Times New Roman" pitchFamily="18" charset="0"/>
                  </a:endParaRPr>
                </a:p>
              </p:txBody>
            </p:sp>
          </p:grpSp>
        </p:grpSp>
        <p:grpSp>
          <p:nvGrpSpPr>
            <p:cNvPr id="610428" name="Group 124"/>
            <p:cNvGrpSpPr>
              <a:grpSpLocks/>
            </p:cNvGrpSpPr>
            <p:nvPr/>
          </p:nvGrpSpPr>
          <p:grpSpPr bwMode="auto">
            <a:xfrm>
              <a:off x="3627" y="1628"/>
              <a:ext cx="316" cy="212"/>
              <a:chOff x="2089" y="1715"/>
              <a:chExt cx="316" cy="212"/>
            </a:xfrm>
          </p:grpSpPr>
          <p:sp>
            <p:nvSpPr>
              <p:cNvPr id="610429" name="Oval 125"/>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30" name="Line 126"/>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31" name="Line 127"/>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32" name="Rectangle 128"/>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33" name="Oval 129"/>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34" name="Group 130"/>
              <p:cNvGrpSpPr>
                <a:grpSpLocks/>
              </p:cNvGrpSpPr>
              <p:nvPr/>
            </p:nvGrpSpPr>
            <p:grpSpPr bwMode="auto">
              <a:xfrm>
                <a:off x="2144" y="1715"/>
                <a:ext cx="197" cy="212"/>
                <a:chOff x="2957" y="2459"/>
                <a:chExt cx="200" cy="212"/>
              </a:xfrm>
            </p:grpSpPr>
            <p:sp>
              <p:nvSpPr>
                <p:cNvPr id="610435" name="Rectangle 131"/>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36" name="Text Box 132"/>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E</a:t>
                  </a:r>
                  <a:endParaRPr lang="en-US" sz="1600">
                    <a:latin typeface="Times New Roman" pitchFamily="18" charset="0"/>
                  </a:endParaRPr>
                </a:p>
              </p:txBody>
            </p:sp>
          </p:grpSp>
        </p:grpSp>
        <p:sp>
          <p:nvSpPr>
            <p:cNvPr id="610437" name="Line 133"/>
            <p:cNvSpPr>
              <a:spLocks noChangeShapeType="1"/>
            </p:cNvSpPr>
            <p:nvPr/>
          </p:nvSpPr>
          <p:spPr bwMode="auto">
            <a:xfrm flipH="1">
              <a:off x="3254" y="825"/>
              <a:ext cx="425" cy="873"/>
            </a:xfrm>
            <a:prstGeom prst="line">
              <a:avLst/>
            </a:prstGeom>
            <a:noFill/>
            <a:ln w="57150">
              <a:solidFill>
                <a:schemeClr val="tx1"/>
              </a:solidFill>
              <a:round/>
              <a:headEnd/>
              <a:tailEnd/>
            </a:ln>
            <a:effectLst/>
          </p:spPr>
          <p:txBody>
            <a:bodyPr/>
            <a:lstStyle/>
            <a:p>
              <a:endParaRPr lang="en-US"/>
            </a:p>
          </p:txBody>
        </p:sp>
        <p:grpSp>
          <p:nvGrpSpPr>
            <p:cNvPr id="610438" name="Group 134"/>
            <p:cNvGrpSpPr>
              <a:grpSpLocks/>
            </p:cNvGrpSpPr>
            <p:nvPr/>
          </p:nvGrpSpPr>
          <p:grpSpPr bwMode="auto">
            <a:xfrm>
              <a:off x="3355" y="1093"/>
              <a:ext cx="316" cy="212"/>
              <a:chOff x="2089" y="1715"/>
              <a:chExt cx="316" cy="212"/>
            </a:xfrm>
          </p:grpSpPr>
          <p:sp>
            <p:nvSpPr>
              <p:cNvPr id="610439" name="Oval 135"/>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40" name="Line 136"/>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41" name="Line 137"/>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42" name="Rectangle 138"/>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43" name="Oval 139"/>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44" name="Group 140"/>
              <p:cNvGrpSpPr>
                <a:grpSpLocks/>
              </p:cNvGrpSpPr>
              <p:nvPr/>
            </p:nvGrpSpPr>
            <p:grpSpPr bwMode="auto">
              <a:xfrm>
                <a:off x="2151" y="1715"/>
                <a:ext cx="182" cy="212"/>
                <a:chOff x="2964" y="2459"/>
                <a:chExt cx="185" cy="212"/>
              </a:xfrm>
            </p:grpSpPr>
            <p:sp>
              <p:nvSpPr>
                <p:cNvPr id="610445" name="Rectangle 141"/>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46" name="Text Box 142"/>
                <p:cNvSpPr txBox="1">
                  <a:spLocks noChangeArrowheads="1"/>
                </p:cNvSpPr>
                <p:nvPr/>
              </p:nvSpPr>
              <p:spPr bwMode="auto">
                <a:xfrm>
                  <a:off x="2964" y="2459"/>
                  <a:ext cx="185" cy="212"/>
                </a:xfrm>
                <a:prstGeom prst="rect">
                  <a:avLst/>
                </a:prstGeom>
                <a:noFill/>
                <a:ln w="9525">
                  <a:noFill/>
                  <a:miter lim="800000"/>
                  <a:headEnd/>
                  <a:tailEnd/>
                </a:ln>
                <a:effectLst/>
              </p:spPr>
              <p:txBody>
                <a:bodyPr wrap="none">
                  <a:spAutoFit/>
                </a:bodyPr>
                <a:lstStyle/>
                <a:p>
                  <a:pPr algn="ctr"/>
                  <a:r>
                    <a:rPr lang="en-US" sz="1600"/>
                    <a:t>c</a:t>
                  </a:r>
                  <a:endParaRPr lang="en-US" sz="1600">
                    <a:latin typeface="Times New Roman" pitchFamily="18" charset="0"/>
                  </a:endParaRPr>
                </a:p>
              </p:txBody>
            </p:sp>
          </p:grpSp>
        </p:grpSp>
        <p:grpSp>
          <p:nvGrpSpPr>
            <p:cNvPr id="610447" name="Group 143"/>
            <p:cNvGrpSpPr>
              <a:grpSpLocks/>
            </p:cNvGrpSpPr>
            <p:nvPr/>
          </p:nvGrpSpPr>
          <p:grpSpPr bwMode="auto">
            <a:xfrm>
              <a:off x="3021" y="1632"/>
              <a:ext cx="316" cy="212"/>
              <a:chOff x="2089" y="1715"/>
              <a:chExt cx="316" cy="212"/>
            </a:xfrm>
          </p:grpSpPr>
          <p:sp>
            <p:nvSpPr>
              <p:cNvPr id="610448" name="Oval 144"/>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0449" name="Line 145"/>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0450" name="Line 146"/>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0451" name="Rectangle 147"/>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0452" name="Oval 148"/>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0453" name="Group 149"/>
              <p:cNvGrpSpPr>
                <a:grpSpLocks/>
              </p:cNvGrpSpPr>
              <p:nvPr/>
            </p:nvGrpSpPr>
            <p:grpSpPr bwMode="auto">
              <a:xfrm>
                <a:off x="2145" y="1715"/>
                <a:ext cx="194" cy="212"/>
                <a:chOff x="2958" y="2459"/>
                <a:chExt cx="197" cy="212"/>
              </a:xfrm>
            </p:grpSpPr>
            <p:sp>
              <p:nvSpPr>
                <p:cNvPr id="610454" name="Rectangle 150"/>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0455" name="Text Box 151"/>
                <p:cNvSpPr txBox="1">
                  <a:spLocks noChangeArrowheads="1"/>
                </p:cNvSpPr>
                <p:nvPr/>
              </p:nvSpPr>
              <p:spPr bwMode="auto">
                <a:xfrm>
                  <a:off x="2958" y="2459"/>
                  <a:ext cx="197" cy="212"/>
                </a:xfrm>
                <a:prstGeom prst="rect">
                  <a:avLst/>
                </a:prstGeom>
                <a:noFill/>
                <a:ln w="9525">
                  <a:noFill/>
                  <a:miter lim="800000"/>
                  <a:headEnd/>
                  <a:tailEnd/>
                </a:ln>
                <a:effectLst/>
              </p:spPr>
              <p:txBody>
                <a:bodyPr wrap="none">
                  <a:spAutoFit/>
                </a:bodyPr>
                <a:lstStyle/>
                <a:p>
                  <a:pPr algn="ctr"/>
                  <a:r>
                    <a:rPr lang="en-US" sz="1600"/>
                    <a:t>F</a:t>
                  </a:r>
                  <a:endParaRPr lang="en-US" sz="1600">
                    <a:latin typeface="Times New Roman" pitchFamily="18" charset="0"/>
                  </a:endParaRPr>
                </a:p>
              </p:txBody>
            </p:sp>
          </p:grpSp>
        </p:grpSp>
        <p:sp>
          <p:nvSpPr>
            <p:cNvPr id="610456" name="Line 152"/>
            <p:cNvSpPr>
              <a:spLocks noChangeShapeType="1"/>
            </p:cNvSpPr>
            <p:nvPr/>
          </p:nvSpPr>
          <p:spPr bwMode="auto">
            <a:xfrm flipH="1">
              <a:off x="3500" y="837"/>
              <a:ext cx="101" cy="235"/>
            </a:xfrm>
            <a:prstGeom prst="line">
              <a:avLst/>
            </a:prstGeom>
            <a:noFill/>
            <a:ln w="9525">
              <a:solidFill>
                <a:schemeClr val="tx1"/>
              </a:solidFill>
              <a:round/>
              <a:headEnd/>
              <a:tailEnd type="triangle" w="med" len="med"/>
            </a:ln>
            <a:effectLst/>
          </p:spPr>
          <p:txBody>
            <a:bodyPr/>
            <a:lstStyle/>
            <a:p>
              <a:endParaRPr lang="en-US"/>
            </a:p>
          </p:txBody>
        </p:sp>
        <p:sp>
          <p:nvSpPr>
            <p:cNvPr id="610457" name="Line 153"/>
            <p:cNvSpPr>
              <a:spLocks noChangeShapeType="1"/>
            </p:cNvSpPr>
            <p:nvPr/>
          </p:nvSpPr>
          <p:spPr bwMode="auto">
            <a:xfrm flipH="1">
              <a:off x="3260" y="1325"/>
              <a:ext cx="101" cy="235"/>
            </a:xfrm>
            <a:prstGeom prst="line">
              <a:avLst/>
            </a:prstGeom>
            <a:noFill/>
            <a:ln w="9525">
              <a:solidFill>
                <a:schemeClr val="tx1"/>
              </a:solidFill>
              <a:round/>
              <a:headEnd/>
              <a:tailEnd type="triangle" w="med" len="med"/>
            </a:ln>
            <a:effectLst/>
          </p:spPr>
          <p:txBody>
            <a:bodyPr/>
            <a:lstStyle/>
            <a:p>
              <a:endParaRPr lang="en-US"/>
            </a:p>
          </p:txBody>
        </p:sp>
        <p:sp>
          <p:nvSpPr>
            <p:cNvPr id="610458" name="Line 154"/>
            <p:cNvSpPr>
              <a:spLocks noChangeShapeType="1"/>
            </p:cNvSpPr>
            <p:nvPr/>
          </p:nvSpPr>
          <p:spPr bwMode="auto">
            <a:xfrm>
              <a:off x="3921" y="767"/>
              <a:ext cx="179" cy="184"/>
            </a:xfrm>
            <a:prstGeom prst="line">
              <a:avLst/>
            </a:prstGeom>
            <a:noFill/>
            <a:ln w="9525">
              <a:solidFill>
                <a:schemeClr val="tx1"/>
              </a:solidFill>
              <a:round/>
              <a:headEnd type="triangle" w="med" len="med"/>
              <a:tailEnd/>
            </a:ln>
            <a:effectLst/>
          </p:spPr>
          <p:txBody>
            <a:bodyPr/>
            <a:lstStyle/>
            <a:p>
              <a:endParaRPr lang="en-US"/>
            </a:p>
          </p:txBody>
        </p:sp>
        <p:sp>
          <p:nvSpPr>
            <p:cNvPr id="610459" name="Line 155"/>
            <p:cNvSpPr>
              <a:spLocks noChangeShapeType="1"/>
            </p:cNvSpPr>
            <p:nvPr/>
          </p:nvSpPr>
          <p:spPr bwMode="auto">
            <a:xfrm>
              <a:off x="4285" y="1160"/>
              <a:ext cx="142" cy="278"/>
            </a:xfrm>
            <a:prstGeom prst="line">
              <a:avLst/>
            </a:prstGeom>
            <a:noFill/>
            <a:ln w="9525">
              <a:solidFill>
                <a:schemeClr val="tx1"/>
              </a:solidFill>
              <a:round/>
              <a:headEnd type="triangle" w="med" len="med"/>
              <a:tailEnd/>
            </a:ln>
            <a:effectLst/>
          </p:spPr>
          <p:txBody>
            <a:bodyPr/>
            <a:lstStyle/>
            <a:p>
              <a:endParaRPr lang="en-US"/>
            </a:p>
          </p:txBody>
        </p:sp>
        <p:sp>
          <p:nvSpPr>
            <p:cNvPr id="610460" name="Line 156"/>
            <p:cNvSpPr>
              <a:spLocks noChangeShapeType="1"/>
            </p:cNvSpPr>
            <p:nvPr/>
          </p:nvSpPr>
          <p:spPr bwMode="auto">
            <a:xfrm>
              <a:off x="4537" y="1668"/>
              <a:ext cx="112" cy="223"/>
            </a:xfrm>
            <a:prstGeom prst="line">
              <a:avLst/>
            </a:prstGeom>
            <a:noFill/>
            <a:ln w="9525">
              <a:solidFill>
                <a:schemeClr val="tx1"/>
              </a:solidFill>
              <a:round/>
              <a:headEnd/>
              <a:tailEnd type="triangle" w="med" len="med"/>
            </a:ln>
            <a:effectLst/>
          </p:spPr>
          <p:txBody>
            <a:bodyPr/>
            <a:lstStyle/>
            <a:p>
              <a:endParaRPr lang="en-US"/>
            </a:p>
          </p:txBody>
        </p:sp>
        <p:sp>
          <p:nvSpPr>
            <p:cNvPr id="610461" name="Line 157"/>
            <p:cNvSpPr>
              <a:spLocks noChangeShapeType="1"/>
            </p:cNvSpPr>
            <p:nvPr/>
          </p:nvSpPr>
          <p:spPr bwMode="auto">
            <a:xfrm>
              <a:off x="3625" y="1313"/>
              <a:ext cx="109" cy="265"/>
            </a:xfrm>
            <a:prstGeom prst="line">
              <a:avLst/>
            </a:prstGeom>
            <a:noFill/>
            <a:ln w="9525">
              <a:solidFill>
                <a:schemeClr val="tx1"/>
              </a:solidFill>
              <a:round/>
              <a:headEnd/>
              <a:tailEnd type="triangle" w="med" len="med"/>
            </a:ln>
            <a:effectLst/>
          </p:spPr>
          <p:txBody>
            <a:bodyPr/>
            <a:lstStyle/>
            <a:p>
              <a:endParaRPr lang="en-US"/>
            </a:p>
          </p:txBody>
        </p:sp>
        <p:sp>
          <p:nvSpPr>
            <p:cNvPr id="610462" name="Text Box 158"/>
            <p:cNvSpPr txBox="1">
              <a:spLocks noChangeArrowheads="1"/>
            </p:cNvSpPr>
            <p:nvPr/>
          </p:nvSpPr>
          <p:spPr bwMode="auto">
            <a:xfrm>
              <a:off x="547" y="2140"/>
              <a:ext cx="1940" cy="231"/>
            </a:xfrm>
            <a:prstGeom prst="rect">
              <a:avLst/>
            </a:prstGeom>
            <a:noFill/>
            <a:ln w="9525">
              <a:noFill/>
              <a:miter lim="800000"/>
              <a:headEnd/>
              <a:tailEnd/>
            </a:ln>
            <a:effectLst/>
          </p:spPr>
          <p:txBody>
            <a:bodyPr wrap="none">
              <a:spAutoFit/>
            </a:bodyPr>
            <a:lstStyle/>
            <a:p>
              <a:pPr eaLnBrk="1" hangingPunct="1"/>
              <a:r>
                <a:rPr lang="en-US" b="1">
                  <a:latin typeface="Arial" charset="0"/>
                </a:rPr>
                <a:t>(a) Broadcast initiated at A</a:t>
              </a:r>
              <a:endParaRPr lang="en-US">
                <a:latin typeface="Arial" charset="0"/>
              </a:endParaRPr>
            </a:p>
          </p:txBody>
        </p:sp>
        <p:sp>
          <p:nvSpPr>
            <p:cNvPr id="610463" name="Text Box 159"/>
            <p:cNvSpPr txBox="1">
              <a:spLocks noChangeArrowheads="1"/>
            </p:cNvSpPr>
            <p:nvPr/>
          </p:nvSpPr>
          <p:spPr bwMode="auto">
            <a:xfrm>
              <a:off x="3019" y="2116"/>
              <a:ext cx="1948" cy="231"/>
            </a:xfrm>
            <a:prstGeom prst="rect">
              <a:avLst/>
            </a:prstGeom>
            <a:noFill/>
            <a:ln w="9525">
              <a:noFill/>
              <a:miter lim="800000"/>
              <a:headEnd/>
              <a:tailEnd/>
            </a:ln>
            <a:effectLst/>
          </p:spPr>
          <p:txBody>
            <a:bodyPr wrap="none">
              <a:spAutoFit/>
            </a:bodyPr>
            <a:lstStyle/>
            <a:p>
              <a:pPr eaLnBrk="1" hangingPunct="1"/>
              <a:r>
                <a:rPr lang="en-US" b="1">
                  <a:latin typeface="Arial" charset="0"/>
                </a:rPr>
                <a:t>(b) Broadcast initiated at D</a:t>
              </a:r>
              <a:endParaRPr lang="en-US">
                <a:latin typeface="Arial" charset="0"/>
              </a:endParaRPr>
            </a:p>
          </p:txBody>
        </p:sp>
      </p:grpSp>
      <p:sp>
        <p:nvSpPr>
          <p:cNvPr id="610465" name="Rectangle 161"/>
          <p:cNvSpPr>
            <a:spLocks noGrp="1" noChangeArrowheads="1"/>
          </p:cNvSpPr>
          <p:nvPr>
            <p:ph type="title"/>
          </p:nvPr>
        </p:nvSpPr>
        <p:spPr/>
        <p:txBody>
          <a:bodyPr/>
          <a:lstStyle/>
          <a:p>
            <a:r>
              <a:rPr lang="en-US"/>
              <a:t>Spanning Tree</a:t>
            </a:r>
          </a:p>
        </p:txBody>
      </p:sp>
      <p:sp>
        <p:nvSpPr>
          <p:cNvPr id="610466" name="Rectangle 162"/>
          <p:cNvSpPr>
            <a:spLocks noGrp="1" noChangeArrowheads="1"/>
          </p:cNvSpPr>
          <p:nvPr>
            <p:ph type="body" idx="1"/>
          </p:nvPr>
        </p:nvSpPr>
        <p:spPr>
          <a:xfrm>
            <a:off x="533400" y="1600200"/>
            <a:ext cx="7772400" cy="1854200"/>
          </a:xfrm>
        </p:spPr>
        <p:txBody>
          <a:bodyPr/>
          <a:lstStyle/>
          <a:p>
            <a:r>
              <a:rPr lang="en-US"/>
              <a:t>First construct a spanning tree</a:t>
            </a:r>
          </a:p>
          <a:p>
            <a:r>
              <a:rPr lang="en-US"/>
              <a:t>Nodes forward copies only along spanning tree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165" name="Slide Number Placeholder 5"/>
          <p:cNvSpPr>
            <a:spLocks noGrp="1"/>
          </p:cNvSpPr>
          <p:nvPr>
            <p:ph type="sldNum" sz="quarter" idx="12"/>
          </p:nvPr>
        </p:nvSpPr>
        <p:spPr/>
        <p:txBody>
          <a:bodyPr/>
          <a:lstStyle/>
          <a:p>
            <a:r>
              <a:rPr lang="en-US"/>
              <a:t>4-</a:t>
            </a:r>
            <a:fld id="{5F24E3AD-A8B9-4910-BD21-165264B7FA14}" type="slidenum">
              <a:rPr lang="en-US"/>
              <a:pPr/>
              <a:t>15</a:t>
            </a:fld>
            <a:endParaRPr lang="en-US"/>
          </a:p>
        </p:txBody>
      </p:sp>
      <p:sp>
        <p:nvSpPr>
          <p:cNvPr id="611332" name="Line 4"/>
          <p:cNvSpPr>
            <a:spLocks noChangeShapeType="1"/>
          </p:cNvSpPr>
          <p:nvPr/>
        </p:nvSpPr>
        <p:spPr bwMode="auto">
          <a:xfrm>
            <a:off x="2949575" y="4105275"/>
            <a:ext cx="338138" cy="677863"/>
          </a:xfrm>
          <a:prstGeom prst="line">
            <a:avLst/>
          </a:prstGeom>
          <a:noFill/>
          <a:ln w="12700">
            <a:solidFill>
              <a:schemeClr val="tx1"/>
            </a:solidFill>
            <a:round/>
            <a:headEnd/>
            <a:tailEnd/>
          </a:ln>
          <a:effectLst/>
        </p:spPr>
        <p:txBody>
          <a:bodyPr/>
          <a:lstStyle/>
          <a:p>
            <a:endParaRPr lang="en-US"/>
          </a:p>
        </p:txBody>
      </p:sp>
      <p:sp>
        <p:nvSpPr>
          <p:cNvPr id="611333" name="Line 5"/>
          <p:cNvSpPr>
            <a:spLocks noChangeShapeType="1"/>
          </p:cNvSpPr>
          <p:nvPr/>
        </p:nvSpPr>
        <p:spPr bwMode="auto">
          <a:xfrm>
            <a:off x="3305175" y="4805363"/>
            <a:ext cx="342900" cy="757237"/>
          </a:xfrm>
          <a:prstGeom prst="line">
            <a:avLst/>
          </a:prstGeom>
          <a:noFill/>
          <a:ln w="12700">
            <a:solidFill>
              <a:schemeClr val="tx1"/>
            </a:solidFill>
            <a:round/>
            <a:headEnd/>
            <a:tailEnd/>
          </a:ln>
          <a:effectLst/>
        </p:spPr>
        <p:txBody>
          <a:bodyPr/>
          <a:lstStyle/>
          <a:p>
            <a:endParaRPr lang="en-US"/>
          </a:p>
        </p:txBody>
      </p:sp>
      <p:sp>
        <p:nvSpPr>
          <p:cNvPr id="611334" name="Line 6"/>
          <p:cNvSpPr>
            <a:spLocks noChangeShapeType="1"/>
          </p:cNvSpPr>
          <p:nvPr/>
        </p:nvSpPr>
        <p:spPr bwMode="auto">
          <a:xfrm flipH="1">
            <a:off x="2532063" y="4878388"/>
            <a:ext cx="601662" cy="193675"/>
          </a:xfrm>
          <a:prstGeom prst="line">
            <a:avLst/>
          </a:prstGeom>
          <a:noFill/>
          <a:ln w="12700">
            <a:solidFill>
              <a:schemeClr val="tx1"/>
            </a:solidFill>
            <a:round/>
            <a:headEnd/>
            <a:tailEnd/>
          </a:ln>
          <a:effectLst/>
        </p:spPr>
        <p:txBody>
          <a:bodyPr/>
          <a:lstStyle/>
          <a:p>
            <a:endParaRPr lang="en-US"/>
          </a:p>
        </p:txBody>
      </p:sp>
      <p:sp>
        <p:nvSpPr>
          <p:cNvPr id="611335" name="Line 7"/>
          <p:cNvSpPr>
            <a:spLocks noChangeShapeType="1"/>
          </p:cNvSpPr>
          <p:nvPr/>
        </p:nvSpPr>
        <p:spPr bwMode="auto">
          <a:xfrm flipH="1">
            <a:off x="1476375" y="5151438"/>
            <a:ext cx="735013" cy="0"/>
          </a:xfrm>
          <a:prstGeom prst="line">
            <a:avLst/>
          </a:prstGeom>
          <a:noFill/>
          <a:ln w="12700">
            <a:solidFill>
              <a:schemeClr val="tx1"/>
            </a:solidFill>
            <a:round/>
            <a:headEnd/>
            <a:tailEnd/>
          </a:ln>
          <a:effectLst/>
        </p:spPr>
        <p:txBody>
          <a:bodyPr/>
          <a:lstStyle/>
          <a:p>
            <a:endParaRPr lang="en-US"/>
          </a:p>
        </p:txBody>
      </p:sp>
      <p:sp>
        <p:nvSpPr>
          <p:cNvPr id="611336" name="Line 8"/>
          <p:cNvSpPr>
            <a:spLocks noChangeShapeType="1"/>
          </p:cNvSpPr>
          <p:nvPr/>
        </p:nvSpPr>
        <p:spPr bwMode="auto">
          <a:xfrm flipH="1" flipV="1">
            <a:off x="1911350" y="4338638"/>
            <a:ext cx="271463" cy="719137"/>
          </a:xfrm>
          <a:prstGeom prst="line">
            <a:avLst/>
          </a:prstGeom>
          <a:noFill/>
          <a:ln w="12700">
            <a:solidFill>
              <a:schemeClr val="tx1"/>
            </a:solidFill>
            <a:round/>
            <a:headEnd/>
            <a:tailEnd/>
          </a:ln>
          <a:effectLst/>
        </p:spPr>
        <p:txBody>
          <a:bodyPr/>
          <a:lstStyle/>
          <a:p>
            <a:endParaRPr lang="en-US"/>
          </a:p>
        </p:txBody>
      </p:sp>
      <p:sp>
        <p:nvSpPr>
          <p:cNvPr id="611337" name="Line 9"/>
          <p:cNvSpPr>
            <a:spLocks noChangeShapeType="1"/>
          </p:cNvSpPr>
          <p:nvPr/>
        </p:nvSpPr>
        <p:spPr bwMode="auto">
          <a:xfrm flipV="1">
            <a:off x="2082800" y="4097338"/>
            <a:ext cx="669925" cy="193675"/>
          </a:xfrm>
          <a:prstGeom prst="line">
            <a:avLst/>
          </a:prstGeom>
          <a:noFill/>
          <a:ln w="12700">
            <a:solidFill>
              <a:schemeClr val="tx1"/>
            </a:solidFill>
            <a:round/>
            <a:headEnd/>
            <a:tailEnd/>
          </a:ln>
          <a:effectLst/>
        </p:spPr>
        <p:txBody>
          <a:bodyPr/>
          <a:lstStyle/>
          <a:p>
            <a:endParaRPr lang="en-US"/>
          </a:p>
        </p:txBody>
      </p:sp>
      <p:sp>
        <p:nvSpPr>
          <p:cNvPr id="611338" name="Line 10"/>
          <p:cNvSpPr>
            <a:spLocks noChangeShapeType="1"/>
          </p:cNvSpPr>
          <p:nvPr/>
        </p:nvSpPr>
        <p:spPr bwMode="auto">
          <a:xfrm>
            <a:off x="2435225" y="3641725"/>
            <a:ext cx="442913" cy="409575"/>
          </a:xfrm>
          <a:prstGeom prst="line">
            <a:avLst/>
          </a:prstGeom>
          <a:noFill/>
          <a:ln w="12700">
            <a:solidFill>
              <a:schemeClr val="tx1"/>
            </a:solidFill>
            <a:round/>
            <a:headEnd/>
            <a:tailEnd/>
          </a:ln>
          <a:effectLst/>
        </p:spPr>
        <p:txBody>
          <a:bodyPr/>
          <a:lstStyle/>
          <a:p>
            <a:endParaRPr lang="en-US"/>
          </a:p>
        </p:txBody>
      </p:sp>
      <p:grpSp>
        <p:nvGrpSpPr>
          <p:cNvPr id="611339" name="Group 11"/>
          <p:cNvGrpSpPr>
            <a:grpSpLocks/>
          </p:cNvGrpSpPr>
          <p:nvPr/>
        </p:nvGrpSpPr>
        <p:grpSpPr bwMode="auto">
          <a:xfrm>
            <a:off x="1982788" y="3427413"/>
            <a:ext cx="501650" cy="336550"/>
            <a:chOff x="2089" y="1715"/>
            <a:chExt cx="316" cy="212"/>
          </a:xfrm>
        </p:grpSpPr>
        <p:sp>
          <p:nvSpPr>
            <p:cNvPr id="611340" name="Oval 12"/>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41" name="Line 13"/>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42" name="Line 14"/>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43" name="Rectangle 15"/>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44" name="Oval 16"/>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45" name="Group 17"/>
            <p:cNvGrpSpPr>
              <a:grpSpLocks/>
            </p:cNvGrpSpPr>
            <p:nvPr/>
          </p:nvGrpSpPr>
          <p:grpSpPr bwMode="auto">
            <a:xfrm>
              <a:off x="2138" y="1715"/>
              <a:ext cx="210" cy="212"/>
              <a:chOff x="2951" y="2459"/>
              <a:chExt cx="213" cy="212"/>
            </a:xfrm>
          </p:grpSpPr>
          <p:sp>
            <p:nvSpPr>
              <p:cNvPr id="611346" name="Rectangle 18"/>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47" name="Text Box 19"/>
              <p:cNvSpPr txBox="1">
                <a:spLocks noChangeArrowheads="1"/>
              </p:cNvSpPr>
              <p:nvPr/>
            </p:nvSpPr>
            <p:spPr bwMode="auto">
              <a:xfrm>
                <a:off x="2951" y="2459"/>
                <a:ext cx="213" cy="212"/>
              </a:xfrm>
              <a:prstGeom prst="rect">
                <a:avLst/>
              </a:prstGeom>
              <a:noFill/>
              <a:ln w="9525">
                <a:noFill/>
                <a:miter lim="800000"/>
                <a:headEnd/>
                <a:tailEnd/>
              </a:ln>
              <a:effectLst/>
            </p:spPr>
            <p:txBody>
              <a:bodyPr wrap="none">
                <a:spAutoFit/>
              </a:bodyPr>
              <a:lstStyle/>
              <a:p>
                <a:pPr algn="ctr"/>
                <a:r>
                  <a:rPr lang="en-US" sz="1600"/>
                  <a:t>A</a:t>
                </a:r>
                <a:endParaRPr lang="en-US" sz="1600">
                  <a:latin typeface="Times New Roman" pitchFamily="18" charset="0"/>
                </a:endParaRPr>
              </a:p>
            </p:txBody>
          </p:sp>
        </p:grpSp>
      </p:grpSp>
      <p:grpSp>
        <p:nvGrpSpPr>
          <p:cNvPr id="611348" name="Group 20"/>
          <p:cNvGrpSpPr>
            <a:grpSpLocks/>
          </p:cNvGrpSpPr>
          <p:nvPr/>
        </p:nvGrpSpPr>
        <p:grpSpPr bwMode="auto">
          <a:xfrm>
            <a:off x="2693988" y="3935413"/>
            <a:ext cx="501650" cy="336550"/>
            <a:chOff x="2089" y="1715"/>
            <a:chExt cx="316" cy="212"/>
          </a:xfrm>
        </p:grpSpPr>
        <p:sp>
          <p:nvSpPr>
            <p:cNvPr id="611349" name="Oval 21"/>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50" name="Line 22"/>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51" name="Line 23"/>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52" name="Rectangle 24"/>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53" name="Oval 25"/>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54" name="Group 26"/>
            <p:cNvGrpSpPr>
              <a:grpSpLocks/>
            </p:cNvGrpSpPr>
            <p:nvPr/>
          </p:nvGrpSpPr>
          <p:grpSpPr bwMode="auto">
            <a:xfrm>
              <a:off x="2144" y="1715"/>
              <a:ext cx="197" cy="212"/>
              <a:chOff x="2957" y="2459"/>
              <a:chExt cx="200" cy="212"/>
            </a:xfrm>
          </p:grpSpPr>
          <p:sp>
            <p:nvSpPr>
              <p:cNvPr id="611355" name="Rectangle 27"/>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56" name="Text Box 28"/>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B</a:t>
                </a:r>
                <a:endParaRPr lang="en-US" sz="1600">
                  <a:latin typeface="Times New Roman" pitchFamily="18" charset="0"/>
                </a:endParaRPr>
              </a:p>
            </p:txBody>
          </p:sp>
        </p:grpSp>
      </p:grpSp>
      <p:grpSp>
        <p:nvGrpSpPr>
          <p:cNvPr id="611357" name="Group 29"/>
          <p:cNvGrpSpPr>
            <a:grpSpLocks/>
          </p:cNvGrpSpPr>
          <p:nvPr/>
        </p:nvGrpSpPr>
        <p:grpSpPr bwMode="auto">
          <a:xfrm>
            <a:off x="3446463" y="5443538"/>
            <a:ext cx="501650" cy="336550"/>
            <a:chOff x="2089" y="1715"/>
            <a:chExt cx="316" cy="212"/>
          </a:xfrm>
        </p:grpSpPr>
        <p:sp>
          <p:nvSpPr>
            <p:cNvPr id="611358" name="Oval 30"/>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59" name="Line 31"/>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60" name="Line 32"/>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61" name="Rectangle 33"/>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62" name="Oval 34"/>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63" name="Group 35"/>
            <p:cNvGrpSpPr>
              <a:grpSpLocks/>
            </p:cNvGrpSpPr>
            <p:nvPr/>
          </p:nvGrpSpPr>
          <p:grpSpPr bwMode="auto">
            <a:xfrm>
              <a:off x="2141" y="1715"/>
              <a:ext cx="203" cy="212"/>
              <a:chOff x="2954" y="2459"/>
              <a:chExt cx="206" cy="212"/>
            </a:xfrm>
          </p:grpSpPr>
          <p:sp>
            <p:nvSpPr>
              <p:cNvPr id="611364" name="Rectangle 3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65" name="Text Box 37"/>
              <p:cNvSpPr txBox="1">
                <a:spLocks noChangeArrowheads="1"/>
              </p:cNvSpPr>
              <p:nvPr/>
            </p:nvSpPr>
            <p:spPr bwMode="auto">
              <a:xfrm>
                <a:off x="2954" y="2459"/>
                <a:ext cx="206" cy="212"/>
              </a:xfrm>
              <a:prstGeom prst="rect">
                <a:avLst/>
              </a:prstGeom>
              <a:noFill/>
              <a:ln w="9525">
                <a:noFill/>
                <a:miter lim="800000"/>
                <a:headEnd/>
                <a:tailEnd/>
              </a:ln>
              <a:effectLst/>
            </p:spPr>
            <p:txBody>
              <a:bodyPr wrap="none">
                <a:spAutoFit/>
              </a:bodyPr>
              <a:lstStyle/>
              <a:p>
                <a:pPr algn="ctr"/>
                <a:r>
                  <a:rPr lang="en-US" sz="1600"/>
                  <a:t>G</a:t>
                </a:r>
                <a:endParaRPr lang="en-US" sz="1600">
                  <a:latin typeface="Times New Roman" pitchFamily="18" charset="0"/>
                </a:endParaRPr>
              </a:p>
            </p:txBody>
          </p:sp>
        </p:grpSp>
      </p:grpSp>
      <p:grpSp>
        <p:nvGrpSpPr>
          <p:cNvPr id="611366" name="Group 38"/>
          <p:cNvGrpSpPr>
            <a:grpSpLocks/>
          </p:cNvGrpSpPr>
          <p:nvPr/>
        </p:nvGrpSpPr>
        <p:grpSpPr bwMode="auto">
          <a:xfrm>
            <a:off x="3109913" y="4716463"/>
            <a:ext cx="501650" cy="336550"/>
            <a:chOff x="2089" y="1715"/>
            <a:chExt cx="316" cy="212"/>
          </a:xfrm>
        </p:grpSpPr>
        <p:sp>
          <p:nvSpPr>
            <p:cNvPr id="611367" name="Oval 39"/>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68" name="Line 40"/>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69" name="Line 41"/>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70" name="Rectangle 42"/>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71" name="Oval 43"/>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72" name="Group 44"/>
            <p:cNvGrpSpPr>
              <a:grpSpLocks/>
            </p:cNvGrpSpPr>
            <p:nvPr/>
          </p:nvGrpSpPr>
          <p:grpSpPr bwMode="auto">
            <a:xfrm>
              <a:off x="2139" y="1715"/>
              <a:ext cx="208" cy="212"/>
              <a:chOff x="2952" y="2459"/>
              <a:chExt cx="211" cy="212"/>
            </a:xfrm>
          </p:grpSpPr>
          <p:sp>
            <p:nvSpPr>
              <p:cNvPr id="611373" name="Rectangle 45"/>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74" name="Text Box 46"/>
              <p:cNvSpPr txBox="1">
                <a:spLocks noChangeArrowheads="1"/>
              </p:cNvSpPr>
              <p:nvPr/>
            </p:nvSpPr>
            <p:spPr bwMode="auto">
              <a:xfrm>
                <a:off x="2952" y="2459"/>
                <a:ext cx="211" cy="212"/>
              </a:xfrm>
              <a:prstGeom prst="rect">
                <a:avLst/>
              </a:prstGeom>
              <a:noFill/>
              <a:ln w="9525">
                <a:noFill/>
                <a:miter lim="800000"/>
                <a:headEnd/>
                <a:tailEnd/>
              </a:ln>
              <a:effectLst/>
            </p:spPr>
            <p:txBody>
              <a:bodyPr wrap="none">
                <a:spAutoFit/>
              </a:bodyPr>
              <a:lstStyle/>
              <a:p>
                <a:pPr algn="ctr"/>
                <a:r>
                  <a:rPr lang="en-US" sz="1600"/>
                  <a:t>D</a:t>
                </a:r>
                <a:endParaRPr lang="en-US" sz="1600">
                  <a:latin typeface="Times New Roman" pitchFamily="18" charset="0"/>
                </a:endParaRPr>
              </a:p>
            </p:txBody>
          </p:sp>
        </p:grpSp>
      </p:grpSp>
      <p:grpSp>
        <p:nvGrpSpPr>
          <p:cNvPr id="611375" name="Group 47"/>
          <p:cNvGrpSpPr>
            <a:grpSpLocks/>
          </p:cNvGrpSpPr>
          <p:nvPr/>
        </p:nvGrpSpPr>
        <p:grpSpPr bwMode="auto">
          <a:xfrm>
            <a:off x="2058988" y="4978400"/>
            <a:ext cx="501650" cy="336550"/>
            <a:chOff x="2089" y="1715"/>
            <a:chExt cx="316" cy="212"/>
          </a:xfrm>
        </p:grpSpPr>
        <p:sp>
          <p:nvSpPr>
            <p:cNvPr id="611376" name="Oval 48"/>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77" name="Line 49"/>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78" name="Line 50"/>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79" name="Rectangle 51"/>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80" name="Oval 52"/>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81" name="Group 53"/>
            <p:cNvGrpSpPr>
              <a:grpSpLocks/>
            </p:cNvGrpSpPr>
            <p:nvPr/>
          </p:nvGrpSpPr>
          <p:grpSpPr bwMode="auto">
            <a:xfrm>
              <a:off x="2144" y="1715"/>
              <a:ext cx="197" cy="212"/>
              <a:chOff x="2957" y="2459"/>
              <a:chExt cx="200" cy="212"/>
            </a:xfrm>
          </p:grpSpPr>
          <p:sp>
            <p:nvSpPr>
              <p:cNvPr id="611382" name="Rectangle 5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83" name="Text Box 55"/>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E</a:t>
                </a:r>
                <a:endParaRPr lang="en-US" sz="1600">
                  <a:latin typeface="Times New Roman" pitchFamily="18" charset="0"/>
                </a:endParaRPr>
              </a:p>
            </p:txBody>
          </p:sp>
        </p:grpSp>
      </p:grpSp>
      <p:sp>
        <p:nvSpPr>
          <p:cNvPr id="611384" name="Line 56"/>
          <p:cNvSpPr>
            <a:spLocks noChangeShapeType="1"/>
          </p:cNvSpPr>
          <p:nvPr/>
        </p:nvSpPr>
        <p:spPr bwMode="auto">
          <a:xfrm flipH="1">
            <a:off x="1466850" y="3703638"/>
            <a:ext cx="674688" cy="1385887"/>
          </a:xfrm>
          <a:prstGeom prst="line">
            <a:avLst/>
          </a:prstGeom>
          <a:noFill/>
          <a:ln w="12700">
            <a:solidFill>
              <a:schemeClr val="tx1"/>
            </a:solidFill>
            <a:round/>
            <a:headEnd/>
            <a:tailEnd/>
          </a:ln>
          <a:effectLst/>
        </p:spPr>
        <p:txBody>
          <a:bodyPr/>
          <a:lstStyle/>
          <a:p>
            <a:endParaRPr lang="en-US"/>
          </a:p>
        </p:txBody>
      </p:sp>
      <p:grpSp>
        <p:nvGrpSpPr>
          <p:cNvPr id="611385" name="Group 57"/>
          <p:cNvGrpSpPr>
            <a:grpSpLocks/>
          </p:cNvGrpSpPr>
          <p:nvPr/>
        </p:nvGrpSpPr>
        <p:grpSpPr bwMode="auto">
          <a:xfrm>
            <a:off x="1627188" y="4129088"/>
            <a:ext cx="501650" cy="336550"/>
            <a:chOff x="2089" y="1715"/>
            <a:chExt cx="316" cy="212"/>
          </a:xfrm>
        </p:grpSpPr>
        <p:sp>
          <p:nvSpPr>
            <p:cNvPr id="611386" name="Oval 58"/>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87" name="Line 59"/>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88" name="Line 60"/>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89" name="Rectangle 61"/>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90" name="Oval 62"/>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391" name="Group 63"/>
            <p:cNvGrpSpPr>
              <a:grpSpLocks/>
            </p:cNvGrpSpPr>
            <p:nvPr/>
          </p:nvGrpSpPr>
          <p:grpSpPr bwMode="auto">
            <a:xfrm>
              <a:off x="2151" y="1715"/>
              <a:ext cx="182" cy="212"/>
              <a:chOff x="2964" y="2459"/>
              <a:chExt cx="185" cy="212"/>
            </a:xfrm>
          </p:grpSpPr>
          <p:sp>
            <p:nvSpPr>
              <p:cNvPr id="611392" name="Rectangle 6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393" name="Text Box 65"/>
              <p:cNvSpPr txBox="1">
                <a:spLocks noChangeArrowheads="1"/>
              </p:cNvSpPr>
              <p:nvPr/>
            </p:nvSpPr>
            <p:spPr bwMode="auto">
              <a:xfrm>
                <a:off x="2964" y="2459"/>
                <a:ext cx="185" cy="212"/>
              </a:xfrm>
              <a:prstGeom prst="rect">
                <a:avLst/>
              </a:prstGeom>
              <a:noFill/>
              <a:ln w="9525">
                <a:noFill/>
                <a:miter lim="800000"/>
                <a:headEnd/>
                <a:tailEnd/>
              </a:ln>
              <a:effectLst/>
            </p:spPr>
            <p:txBody>
              <a:bodyPr wrap="none">
                <a:spAutoFit/>
              </a:bodyPr>
              <a:lstStyle/>
              <a:p>
                <a:pPr algn="ctr"/>
                <a:r>
                  <a:rPr lang="en-US" sz="1600"/>
                  <a:t>c</a:t>
                </a:r>
                <a:endParaRPr lang="en-US" sz="1600">
                  <a:latin typeface="Times New Roman" pitchFamily="18" charset="0"/>
                </a:endParaRPr>
              </a:p>
            </p:txBody>
          </p:sp>
        </p:grpSp>
      </p:grpSp>
      <p:grpSp>
        <p:nvGrpSpPr>
          <p:cNvPr id="611394" name="Group 66"/>
          <p:cNvGrpSpPr>
            <a:grpSpLocks/>
          </p:cNvGrpSpPr>
          <p:nvPr/>
        </p:nvGrpSpPr>
        <p:grpSpPr bwMode="auto">
          <a:xfrm>
            <a:off x="1096963" y="4984750"/>
            <a:ext cx="501650" cy="336550"/>
            <a:chOff x="2089" y="1715"/>
            <a:chExt cx="316" cy="212"/>
          </a:xfrm>
        </p:grpSpPr>
        <p:sp>
          <p:nvSpPr>
            <p:cNvPr id="611395" name="Oval 67"/>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396" name="Line 68"/>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397" name="Line 69"/>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398" name="Rectangle 70"/>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399" name="Oval 71"/>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00" name="Group 72"/>
            <p:cNvGrpSpPr>
              <a:grpSpLocks/>
            </p:cNvGrpSpPr>
            <p:nvPr/>
          </p:nvGrpSpPr>
          <p:grpSpPr bwMode="auto">
            <a:xfrm>
              <a:off x="2145" y="1715"/>
              <a:ext cx="194" cy="212"/>
              <a:chOff x="2958" y="2459"/>
              <a:chExt cx="197" cy="212"/>
            </a:xfrm>
          </p:grpSpPr>
          <p:sp>
            <p:nvSpPr>
              <p:cNvPr id="611401" name="Rectangle 7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02" name="Text Box 74"/>
              <p:cNvSpPr txBox="1">
                <a:spLocks noChangeArrowheads="1"/>
              </p:cNvSpPr>
              <p:nvPr/>
            </p:nvSpPr>
            <p:spPr bwMode="auto">
              <a:xfrm>
                <a:off x="2958" y="2459"/>
                <a:ext cx="197" cy="212"/>
              </a:xfrm>
              <a:prstGeom prst="rect">
                <a:avLst/>
              </a:prstGeom>
              <a:noFill/>
              <a:ln w="9525">
                <a:noFill/>
                <a:miter lim="800000"/>
                <a:headEnd/>
                <a:tailEnd/>
              </a:ln>
              <a:effectLst/>
            </p:spPr>
            <p:txBody>
              <a:bodyPr wrap="none">
                <a:spAutoFit/>
              </a:bodyPr>
              <a:lstStyle/>
              <a:p>
                <a:pPr algn="ctr"/>
                <a:r>
                  <a:rPr lang="en-US" sz="1600"/>
                  <a:t>F</a:t>
                </a:r>
                <a:endParaRPr lang="en-US" sz="1600">
                  <a:latin typeface="Times New Roman" pitchFamily="18" charset="0"/>
                </a:endParaRPr>
              </a:p>
            </p:txBody>
          </p:sp>
        </p:grpSp>
      </p:grpSp>
      <p:sp>
        <p:nvSpPr>
          <p:cNvPr id="611403" name="Line 75"/>
          <p:cNvSpPr>
            <a:spLocks noChangeShapeType="1"/>
          </p:cNvSpPr>
          <p:nvPr/>
        </p:nvSpPr>
        <p:spPr bwMode="auto">
          <a:xfrm>
            <a:off x="1627188" y="5221288"/>
            <a:ext cx="401637" cy="1587"/>
          </a:xfrm>
          <a:prstGeom prst="line">
            <a:avLst/>
          </a:prstGeom>
          <a:noFill/>
          <a:ln w="38100">
            <a:pattFill prst="pct50">
              <a:fgClr>
                <a:schemeClr val="tx1"/>
              </a:fgClr>
              <a:bgClr>
                <a:srgbClr val="FFFFFF"/>
              </a:bgClr>
            </a:pattFill>
            <a:round/>
            <a:headEnd/>
            <a:tailEnd type="triangle" w="med" len="med"/>
          </a:ln>
          <a:effectLst/>
        </p:spPr>
        <p:txBody>
          <a:bodyPr/>
          <a:lstStyle/>
          <a:p>
            <a:endParaRPr lang="en-US"/>
          </a:p>
        </p:txBody>
      </p:sp>
      <p:sp>
        <p:nvSpPr>
          <p:cNvPr id="611404" name="Text Box 76"/>
          <p:cNvSpPr txBox="1">
            <a:spLocks noChangeArrowheads="1"/>
          </p:cNvSpPr>
          <p:nvPr/>
        </p:nvSpPr>
        <p:spPr bwMode="auto">
          <a:xfrm>
            <a:off x="1652588" y="5200650"/>
            <a:ext cx="282575" cy="304800"/>
          </a:xfrm>
          <a:prstGeom prst="rect">
            <a:avLst/>
          </a:prstGeom>
          <a:noFill/>
          <a:ln w="9525">
            <a:noFill/>
            <a:miter lim="800000"/>
            <a:headEnd/>
            <a:tailEnd/>
          </a:ln>
          <a:effectLst/>
        </p:spPr>
        <p:txBody>
          <a:bodyPr wrap="none">
            <a:spAutoFit/>
          </a:bodyPr>
          <a:lstStyle/>
          <a:p>
            <a:pPr eaLnBrk="1" hangingPunct="1"/>
            <a:r>
              <a:rPr lang="en-US" sz="1400">
                <a:solidFill>
                  <a:schemeClr val="bg2"/>
                </a:solidFill>
                <a:latin typeface="Arial" charset="0"/>
              </a:rPr>
              <a:t>1</a:t>
            </a:r>
          </a:p>
        </p:txBody>
      </p:sp>
      <p:sp>
        <p:nvSpPr>
          <p:cNvPr id="611405" name="Freeform 77"/>
          <p:cNvSpPr>
            <a:spLocks/>
          </p:cNvSpPr>
          <p:nvPr/>
        </p:nvSpPr>
        <p:spPr bwMode="auto">
          <a:xfrm>
            <a:off x="2511425" y="4241800"/>
            <a:ext cx="628650" cy="738188"/>
          </a:xfrm>
          <a:custGeom>
            <a:avLst/>
            <a:gdLst/>
            <a:ahLst/>
            <a:cxnLst>
              <a:cxn ang="0">
                <a:pos x="246" y="0"/>
              </a:cxn>
              <a:cxn ang="0">
                <a:pos x="396" y="321"/>
              </a:cxn>
              <a:cxn ang="0">
                <a:pos x="0" y="465"/>
              </a:cxn>
            </a:cxnLst>
            <a:rect l="0" t="0" r="r" b="b"/>
            <a:pathLst>
              <a:path w="396" h="465">
                <a:moveTo>
                  <a:pt x="246" y="0"/>
                </a:moveTo>
                <a:lnTo>
                  <a:pt x="396" y="321"/>
                </a:lnTo>
                <a:lnTo>
                  <a:pt x="0" y="465"/>
                </a:lnTo>
              </a:path>
            </a:pathLst>
          </a:custGeom>
          <a:noFill/>
          <a:ln w="38100" cmpd="sng">
            <a:pattFill prst="pct50">
              <a:fgClr>
                <a:schemeClr val="tx1"/>
              </a:fgClr>
              <a:bgClr>
                <a:srgbClr val="FFFFFF"/>
              </a:bgClr>
            </a:pattFill>
            <a:prstDash val="solid"/>
            <a:round/>
            <a:headEnd type="none" w="med" len="med"/>
            <a:tailEnd type="triangle" w="med" len="med"/>
          </a:ln>
          <a:effectLst/>
        </p:spPr>
        <p:txBody>
          <a:bodyPr/>
          <a:lstStyle/>
          <a:p>
            <a:endParaRPr lang="en-US"/>
          </a:p>
        </p:txBody>
      </p:sp>
      <p:sp>
        <p:nvSpPr>
          <p:cNvPr id="611406" name="Text Box 78"/>
          <p:cNvSpPr txBox="1">
            <a:spLocks noChangeArrowheads="1"/>
          </p:cNvSpPr>
          <p:nvPr/>
        </p:nvSpPr>
        <p:spPr bwMode="auto">
          <a:xfrm>
            <a:off x="2657475" y="4591050"/>
            <a:ext cx="282575" cy="304800"/>
          </a:xfrm>
          <a:prstGeom prst="rect">
            <a:avLst/>
          </a:prstGeom>
          <a:noFill/>
          <a:ln w="9525">
            <a:noFill/>
            <a:miter lim="800000"/>
            <a:headEnd/>
            <a:tailEnd/>
          </a:ln>
          <a:effectLst/>
        </p:spPr>
        <p:txBody>
          <a:bodyPr wrap="none">
            <a:spAutoFit/>
          </a:bodyPr>
          <a:lstStyle/>
          <a:p>
            <a:pPr eaLnBrk="1" hangingPunct="1"/>
            <a:r>
              <a:rPr lang="en-US" sz="1400">
                <a:solidFill>
                  <a:schemeClr val="bg2"/>
                </a:solidFill>
                <a:latin typeface="Arial" charset="0"/>
              </a:rPr>
              <a:t>2</a:t>
            </a:r>
          </a:p>
        </p:txBody>
      </p:sp>
      <p:sp>
        <p:nvSpPr>
          <p:cNvPr id="611407" name="Line 79"/>
          <p:cNvSpPr>
            <a:spLocks noChangeShapeType="1"/>
          </p:cNvSpPr>
          <p:nvPr/>
        </p:nvSpPr>
        <p:spPr bwMode="auto">
          <a:xfrm>
            <a:off x="2398713" y="3702050"/>
            <a:ext cx="273050" cy="273050"/>
          </a:xfrm>
          <a:prstGeom prst="line">
            <a:avLst/>
          </a:prstGeom>
          <a:noFill/>
          <a:ln w="38100">
            <a:pattFill prst="pct50">
              <a:fgClr>
                <a:schemeClr val="tx1"/>
              </a:fgClr>
              <a:bgClr>
                <a:srgbClr val="FFFFFF"/>
              </a:bgClr>
            </a:pattFill>
            <a:round/>
            <a:headEnd/>
            <a:tailEnd type="triangle" w="med" len="med"/>
          </a:ln>
          <a:effectLst/>
        </p:spPr>
        <p:txBody>
          <a:bodyPr/>
          <a:lstStyle/>
          <a:p>
            <a:endParaRPr lang="en-US"/>
          </a:p>
        </p:txBody>
      </p:sp>
      <p:sp>
        <p:nvSpPr>
          <p:cNvPr id="611408" name="Text Box 80"/>
          <p:cNvSpPr txBox="1">
            <a:spLocks noChangeArrowheads="1"/>
          </p:cNvSpPr>
          <p:nvPr/>
        </p:nvSpPr>
        <p:spPr bwMode="auto">
          <a:xfrm>
            <a:off x="2286000" y="3719513"/>
            <a:ext cx="282575" cy="304800"/>
          </a:xfrm>
          <a:prstGeom prst="rect">
            <a:avLst/>
          </a:prstGeom>
          <a:noFill/>
          <a:ln w="9525">
            <a:noFill/>
            <a:miter lim="800000"/>
            <a:headEnd/>
            <a:tailEnd/>
          </a:ln>
          <a:effectLst/>
        </p:spPr>
        <p:txBody>
          <a:bodyPr wrap="none">
            <a:spAutoFit/>
          </a:bodyPr>
          <a:lstStyle/>
          <a:p>
            <a:pPr eaLnBrk="1" hangingPunct="1"/>
            <a:r>
              <a:rPr lang="en-US" sz="1400">
                <a:solidFill>
                  <a:schemeClr val="bg2"/>
                </a:solidFill>
                <a:latin typeface="Arial" charset="0"/>
              </a:rPr>
              <a:t>3</a:t>
            </a:r>
          </a:p>
        </p:txBody>
      </p:sp>
      <p:sp>
        <p:nvSpPr>
          <p:cNvPr id="611409" name="Line 81"/>
          <p:cNvSpPr>
            <a:spLocks noChangeShapeType="1"/>
          </p:cNvSpPr>
          <p:nvPr/>
        </p:nvSpPr>
        <p:spPr bwMode="auto">
          <a:xfrm>
            <a:off x="2017713" y="4435475"/>
            <a:ext cx="206375" cy="511175"/>
          </a:xfrm>
          <a:prstGeom prst="line">
            <a:avLst/>
          </a:prstGeom>
          <a:noFill/>
          <a:ln w="38100">
            <a:pattFill prst="pct50">
              <a:fgClr>
                <a:schemeClr val="tx1"/>
              </a:fgClr>
              <a:bgClr>
                <a:srgbClr val="FFFFFF"/>
              </a:bgClr>
            </a:pattFill>
            <a:round/>
            <a:headEnd/>
            <a:tailEnd type="triangle" w="med" len="med"/>
          </a:ln>
          <a:effectLst/>
        </p:spPr>
        <p:txBody>
          <a:bodyPr/>
          <a:lstStyle/>
          <a:p>
            <a:endParaRPr lang="en-US"/>
          </a:p>
        </p:txBody>
      </p:sp>
      <p:sp>
        <p:nvSpPr>
          <p:cNvPr id="611410" name="Line 82"/>
          <p:cNvSpPr>
            <a:spLocks noChangeShapeType="1"/>
          </p:cNvSpPr>
          <p:nvPr/>
        </p:nvSpPr>
        <p:spPr bwMode="auto">
          <a:xfrm flipH="1" flipV="1">
            <a:off x="3333750" y="5046663"/>
            <a:ext cx="165100" cy="384175"/>
          </a:xfrm>
          <a:prstGeom prst="line">
            <a:avLst/>
          </a:prstGeom>
          <a:noFill/>
          <a:ln w="38100">
            <a:pattFill prst="pct50">
              <a:fgClr>
                <a:schemeClr val="tx1"/>
              </a:fgClr>
              <a:bgClr>
                <a:srgbClr val="FFFFFF"/>
              </a:bgClr>
            </a:pattFill>
            <a:round/>
            <a:headEnd/>
            <a:tailEnd type="triangle" w="med" len="med"/>
          </a:ln>
          <a:effectLst/>
        </p:spPr>
        <p:txBody>
          <a:bodyPr/>
          <a:lstStyle/>
          <a:p>
            <a:endParaRPr lang="en-US"/>
          </a:p>
        </p:txBody>
      </p:sp>
      <p:sp>
        <p:nvSpPr>
          <p:cNvPr id="611411" name="Text Box 83"/>
          <p:cNvSpPr txBox="1">
            <a:spLocks noChangeArrowheads="1"/>
          </p:cNvSpPr>
          <p:nvPr/>
        </p:nvSpPr>
        <p:spPr bwMode="auto">
          <a:xfrm>
            <a:off x="2047875" y="4462463"/>
            <a:ext cx="282575" cy="304800"/>
          </a:xfrm>
          <a:prstGeom prst="rect">
            <a:avLst/>
          </a:prstGeom>
          <a:noFill/>
          <a:ln w="9525">
            <a:noFill/>
            <a:miter lim="800000"/>
            <a:headEnd/>
            <a:tailEnd/>
          </a:ln>
          <a:effectLst/>
        </p:spPr>
        <p:txBody>
          <a:bodyPr wrap="none">
            <a:spAutoFit/>
          </a:bodyPr>
          <a:lstStyle/>
          <a:p>
            <a:pPr eaLnBrk="1" hangingPunct="1"/>
            <a:r>
              <a:rPr lang="en-US" sz="1400">
                <a:solidFill>
                  <a:schemeClr val="bg2"/>
                </a:solidFill>
                <a:latin typeface="Arial" charset="0"/>
              </a:rPr>
              <a:t>4</a:t>
            </a:r>
          </a:p>
        </p:txBody>
      </p:sp>
      <p:sp>
        <p:nvSpPr>
          <p:cNvPr id="611412" name="Text Box 84"/>
          <p:cNvSpPr txBox="1">
            <a:spLocks noChangeArrowheads="1"/>
          </p:cNvSpPr>
          <p:nvPr/>
        </p:nvSpPr>
        <p:spPr bwMode="auto">
          <a:xfrm>
            <a:off x="3186113" y="5157788"/>
            <a:ext cx="282575" cy="304800"/>
          </a:xfrm>
          <a:prstGeom prst="rect">
            <a:avLst/>
          </a:prstGeom>
          <a:noFill/>
          <a:ln w="9525">
            <a:noFill/>
            <a:miter lim="800000"/>
            <a:headEnd/>
            <a:tailEnd/>
          </a:ln>
          <a:effectLst/>
        </p:spPr>
        <p:txBody>
          <a:bodyPr wrap="none">
            <a:spAutoFit/>
          </a:bodyPr>
          <a:lstStyle/>
          <a:p>
            <a:pPr eaLnBrk="1" hangingPunct="1"/>
            <a:r>
              <a:rPr lang="en-US" sz="1400">
                <a:solidFill>
                  <a:schemeClr val="bg2"/>
                </a:solidFill>
                <a:latin typeface="Arial" charset="0"/>
              </a:rPr>
              <a:t>5</a:t>
            </a:r>
          </a:p>
        </p:txBody>
      </p:sp>
      <p:sp>
        <p:nvSpPr>
          <p:cNvPr id="611413" name="Text Box 85"/>
          <p:cNvSpPr txBox="1">
            <a:spLocks noChangeArrowheads="1"/>
          </p:cNvSpPr>
          <p:nvPr/>
        </p:nvSpPr>
        <p:spPr bwMode="auto">
          <a:xfrm>
            <a:off x="860425" y="5792788"/>
            <a:ext cx="3030538" cy="641350"/>
          </a:xfrm>
          <a:prstGeom prst="rect">
            <a:avLst/>
          </a:prstGeom>
          <a:noFill/>
          <a:ln w="9525">
            <a:noFill/>
            <a:miter lim="800000"/>
            <a:headEnd/>
            <a:tailEnd/>
          </a:ln>
          <a:effectLst/>
        </p:spPr>
        <p:txBody>
          <a:bodyPr>
            <a:spAutoFit/>
          </a:bodyPr>
          <a:lstStyle/>
          <a:p>
            <a:pPr marL="342900" indent="-342900" eaLnBrk="1" hangingPunct="1">
              <a:buFontTx/>
              <a:buAutoNum type="alphaLcParenBoth"/>
            </a:pPr>
            <a:r>
              <a:rPr lang="en-US" b="1">
                <a:latin typeface="Arial" charset="0"/>
              </a:rPr>
              <a:t>Stepwise construction of spanning tree</a:t>
            </a:r>
            <a:endParaRPr lang="en-US">
              <a:latin typeface="Arial" charset="0"/>
            </a:endParaRPr>
          </a:p>
        </p:txBody>
      </p:sp>
      <p:sp>
        <p:nvSpPr>
          <p:cNvPr id="611414" name="Line 86"/>
          <p:cNvSpPr>
            <a:spLocks noChangeShapeType="1"/>
          </p:cNvSpPr>
          <p:nvPr/>
        </p:nvSpPr>
        <p:spPr bwMode="auto">
          <a:xfrm>
            <a:off x="6767513" y="4106863"/>
            <a:ext cx="338137" cy="677862"/>
          </a:xfrm>
          <a:prstGeom prst="line">
            <a:avLst/>
          </a:prstGeom>
          <a:noFill/>
          <a:ln w="57150">
            <a:solidFill>
              <a:schemeClr val="tx1"/>
            </a:solidFill>
            <a:round/>
            <a:headEnd/>
            <a:tailEnd/>
          </a:ln>
          <a:effectLst/>
        </p:spPr>
        <p:txBody>
          <a:bodyPr/>
          <a:lstStyle/>
          <a:p>
            <a:endParaRPr lang="en-US"/>
          </a:p>
        </p:txBody>
      </p:sp>
      <p:sp>
        <p:nvSpPr>
          <p:cNvPr id="611415" name="Line 87"/>
          <p:cNvSpPr>
            <a:spLocks noChangeShapeType="1"/>
          </p:cNvSpPr>
          <p:nvPr/>
        </p:nvSpPr>
        <p:spPr bwMode="auto">
          <a:xfrm>
            <a:off x="7123113" y="4806950"/>
            <a:ext cx="342900" cy="757238"/>
          </a:xfrm>
          <a:prstGeom prst="line">
            <a:avLst/>
          </a:prstGeom>
          <a:noFill/>
          <a:ln w="57150">
            <a:solidFill>
              <a:schemeClr val="tx1"/>
            </a:solidFill>
            <a:round/>
            <a:headEnd/>
            <a:tailEnd/>
          </a:ln>
          <a:effectLst/>
        </p:spPr>
        <p:txBody>
          <a:bodyPr/>
          <a:lstStyle/>
          <a:p>
            <a:endParaRPr lang="en-US"/>
          </a:p>
        </p:txBody>
      </p:sp>
      <p:sp>
        <p:nvSpPr>
          <p:cNvPr id="611416" name="Line 88"/>
          <p:cNvSpPr>
            <a:spLocks noChangeShapeType="1"/>
          </p:cNvSpPr>
          <p:nvPr/>
        </p:nvSpPr>
        <p:spPr bwMode="auto">
          <a:xfrm flipH="1">
            <a:off x="6350000" y="4879975"/>
            <a:ext cx="601663" cy="193675"/>
          </a:xfrm>
          <a:prstGeom prst="line">
            <a:avLst/>
          </a:prstGeom>
          <a:noFill/>
          <a:ln w="57150">
            <a:solidFill>
              <a:schemeClr val="tx1"/>
            </a:solidFill>
            <a:round/>
            <a:headEnd/>
            <a:tailEnd/>
          </a:ln>
          <a:effectLst/>
        </p:spPr>
        <p:txBody>
          <a:bodyPr/>
          <a:lstStyle/>
          <a:p>
            <a:endParaRPr lang="en-US"/>
          </a:p>
        </p:txBody>
      </p:sp>
      <p:sp>
        <p:nvSpPr>
          <p:cNvPr id="611417" name="Line 89"/>
          <p:cNvSpPr>
            <a:spLocks noChangeShapeType="1"/>
          </p:cNvSpPr>
          <p:nvPr/>
        </p:nvSpPr>
        <p:spPr bwMode="auto">
          <a:xfrm flipH="1">
            <a:off x="5294313" y="5153025"/>
            <a:ext cx="735012" cy="0"/>
          </a:xfrm>
          <a:prstGeom prst="line">
            <a:avLst/>
          </a:prstGeom>
          <a:noFill/>
          <a:ln w="57150">
            <a:solidFill>
              <a:schemeClr val="tx1"/>
            </a:solidFill>
            <a:round/>
            <a:headEnd/>
            <a:tailEnd/>
          </a:ln>
          <a:effectLst/>
        </p:spPr>
        <p:txBody>
          <a:bodyPr/>
          <a:lstStyle/>
          <a:p>
            <a:endParaRPr lang="en-US"/>
          </a:p>
        </p:txBody>
      </p:sp>
      <p:sp>
        <p:nvSpPr>
          <p:cNvPr id="611418" name="Line 90"/>
          <p:cNvSpPr>
            <a:spLocks noChangeShapeType="1"/>
          </p:cNvSpPr>
          <p:nvPr/>
        </p:nvSpPr>
        <p:spPr bwMode="auto">
          <a:xfrm flipH="1" flipV="1">
            <a:off x="5729288" y="4340225"/>
            <a:ext cx="271462" cy="719138"/>
          </a:xfrm>
          <a:prstGeom prst="line">
            <a:avLst/>
          </a:prstGeom>
          <a:noFill/>
          <a:ln w="57150">
            <a:solidFill>
              <a:schemeClr val="tx1"/>
            </a:solidFill>
            <a:round/>
            <a:headEnd/>
            <a:tailEnd/>
          </a:ln>
          <a:effectLst/>
        </p:spPr>
        <p:txBody>
          <a:bodyPr/>
          <a:lstStyle/>
          <a:p>
            <a:endParaRPr lang="en-US"/>
          </a:p>
        </p:txBody>
      </p:sp>
      <p:sp>
        <p:nvSpPr>
          <p:cNvPr id="611419" name="Line 91"/>
          <p:cNvSpPr>
            <a:spLocks noChangeShapeType="1"/>
          </p:cNvSpPr>
          <p:nvPr/>
        </p:nvSpPr>
        <p:spPr bwMode="auto">
          <a:xfrm flipV="1">
            <a:off x="5900738" y="4098925"/>
            <a:ext cx="669925" cy="193675"/>
          </a:xfrm>
          <a:prstGeom prst="line">
            <a:avLst/>
          </a:prstGeom>
          <a:noFill/>
          <a:ln w="12700">
            <a:solidFill>
              <a:schemeClr val="tx1"/>
            </a:solidFill>
            <a:round/>
            <a:headEnd/>
            <a:tailEnd/>
          </a:ln>
          <a:effectLst/>
        </p:spPr>
        <p:txBody>
          <a:bodyPr/>
          <a:lstStyle/>
          <a:p>
            <a:endParaRPr lang="en-US"/>
          </a:p>
        </p:txBody>
      </p:sp>
      <p:sp>
        <p:nvSpPr>
          <p:cNvPr id="611420" name="Line 92"/>
          <p:cNvSpPr>
            <a:spLocks noChangeShapeType="1"/>
          </p:cNvSpPr>
          <p:nvPr/>
        </p:nvSpPr>
        <p:spPr bwMode="auto">
          <a:xfrm>
            <a:off x="6253163" y="3643313"/>
            <a:ext cx="442912" cy="409575"/>
          </a:xfrm>
          <a:prstGeom prst="line">
            <a:avLst/>
          </a:prstGeom>
          <a:noFill/>
          <a:ln w="57150">
            <a:solidFill>
              <a:schemeClr val="tx1"/>
            </a:solidFill>
            <a:round/>
            <a:headEnd/>
            <a:tailEnd/>
          </a:ln>
          <a:effectLst/>
        </p:spPr>
        <p:txBody>
          <a:bodyPr/>
          <a:lstStyle/>
          <a:p>
            <a:endParaRPr lang="en-US"/>
          </a:p>
        </p:txBody>
      </p:sp>
      <p:grpSp>
        <p:nvGrpSpPr>
          <p:cNvPr id="611421" name="Group 93"/>
          <p:cNvGrpSpPr>
            <a:grpSpLocks/>
          </p:cNvGrpSpPr>
          <p:nvPr/>
        </p:nvGrpSpPr>
        <p:grpSpPr bwMode="auto">
          <a:xfrm>
            <a:off x="5800725" y="3429000"/>
            <a:ext cx="501650" cy="336550"/>
            <a:chOff x="2089" y="1715"/>
            <a:chExt cx="316" cy="212"/>
          </a:xfrm>
        </p:grpSpPr>
        <p:sp>
          <p:nvSpPr>
            <p:cNvPr id="611422" name="Oval 94"/>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23" name="Line 95"/>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24" name="Line 96"/>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25" name="Rectangle 97"/>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26" name="Oval 98"/>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27" name="Group 99"/>
            <p:cNvGrpSpPr>
              <a:grpSpLocks/>
            </p:cNvGrpSpPr>
            <p:nvPr/>
          </p:nvGrpSpPr>
          <p:grpSpPr bwMode="auto">
            <a:xfrm>
              <a:off x="2138" y="1715"/>
              <a:ext cx="210" cy="212"/>
              <a:chOff x="2951" y="2459"/>
              <a:chExt cx="213" cy="212"/>
            </a:xfrm>
          </p:grpSpPr>
          <p:sp>
            <p:nvSpPr>
              <p:cNvPr id="611428" name="Rectangle 100"/>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29" name="Text Box 101"/>
              <p:cNvSpPr txBox="1">
                <a:spLocks noChangeArrowheads="1"/>
              </p:cNvSpPr>
              <p:nvPr/>
            </p:nvSpPr>
            <p:spPr bwMode="auto">
              <a:xfrm>
                <a:off x="2951" y="2459"/>
                <a:ext cx="213" cy="212"/>
              </a:xfrm>
              <a:prstGeom prst="rect">
                <a:avLst/>
              </a:prstGeom>
              <a:noFill/>
              <a:ln w="9525">
                <a:noFill/>
                <a:miter lim="800000"/>
                <a:headEnd/>
                <a:tailEnd/>
              </a:ln>
              <a:effectLst/>
            </p:spPr>
            <p:txBody>
              <a:bodyPr wrap="none">
                <a:spAutoFit/>
              </a:bodyPr>
              <a:lstStyle/>
              <a:p>
                <a:pPr algn="ctr"/>
                <a:r>
                  <a:rPr lang="en-US" sz="1600"/>
                  <a:t>A</a:t>
                </a:r>
                <a:endParaRPr lang="en-US" sz="1600">
                  <a:latin typeface="Times New Roman" pitchFamily="18" charset="0"/>
                </a:endParaRPr>
              </a:p>
            </p:txBody>
          </p:sp>
        </p:grpSp>
      </p:grpSp>
      <p:grpSp>
        <p:nvGrpSpPr>
          <p:cNvPr id="611430" name="Group 102"/>
          <p:cNvGrpSpPr>
            <a:grpSpLocks/>
          </p:cNvGrpSpPr>
          <p:nvPr/>
        </p:nvGrpSpPr>
        <p:grpSpPr bwMode="auto">
          <a:xfrm>
            <a:off x="6511925" y="3937000"/>
            <a:ext cx="501650" cy="336550"/>
            <a:chOff x="2089" y="1715"/>
            <a:chExt cx="316" cy="212"/>
          </a:xfrm>
        </p:grpSpPr>
        <p:sp>
          <p:nvSpPr>
            <p:cNvPr id="611431" name="Oval 103"/>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32" name="Line 104"/>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33" name="Line 105"/>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34" name="Rectangle 106"/>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35" name="Oval 107"/>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36" name="Group 108"/>
            <p:cNvGrpSpPr>
              <a:grpSpLocks/>
            </p:cNvGrpSpPr>
            <p:nvPr/>
          </p:nvGrpSpPr>
          <p:grpSpPr bwMode="auto">
            <a:xfrm>
              <a:off x="2144" y="1715"/>
              <a:ext cx="197" cy="212"/>
              <a:chOff x="2957" y="2459"/>
              <a:chExt cx="200" cy="212"/>
            </a:xfrm>
          </p:grpSpPr>
          <p:sp>
            <p:nvSpPr>
              <p:cNvPr id="611437" name="Rectangle 109"/>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38" name="Text Box 110"/>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B</a:t>
                </a:r>
                <a:endParaRPr lang="en-US" sz="1600">
                  <a:latin typeface="Times New Roman" pitchFamily="18" charset="0"/>
                </a:endParaRPr>
              </a:p>
            </p:txBody>
          </p:sp>
        </p:grpSp>
      </p:grpSp>
      <p:grpSp>
        <p:nvGrpSpPr>
          <p:cNvPr id="611439" name="Group 111"/>
          <p:cNvGrpSpPr>
            <a:grpSpLocks/>
          </p:cNvGrpSpPr>
          <p:nvPr/>
        </p:nvGrpSpPr>
        <p:grpSpPr bwMode="auto">
          <a:xfrm>
            <a:off x="7264400" y="5445125"/>
            <a:ext cx="501650" cy="336550"/>
            <a:chOff x="2089" y="1715"/>
            <a:chExt cx="316" cy="212"/>
          </a:xfrm>
        </p:grpSpPr>
        <p:sp>
          <p:nvSpPr>
            <p:cNvPr id="611440" name="Oval 112"/>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41" name="Line 113"/>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42" name="Line 114"/>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43" name="Rectangle 115"/>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44" name="Oval 116"/>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45" name="Group 117"/>
            <p:cNvGrpSpPr>
              <a:grpSpLocks/>
            </p:cNvGrpSpPr>
            <p:nvPr/>
          </p:nvGrpSpPr>
          <p:grpSpPr bwMode="auto">
            <a:xfrm>
              <a:off x="2141" y="1715"/>
              <a:ext cx="203" cy="212"/>
              <a:chOff x="2954" y="2459"/>
              <a:chExt cx="206" cy="212"/>
            </a:xfrm>
          </p:grpSpPr>
          <p:sp>
            <p:nvSpPr>
              <p:cNvPr id="611446" name="Rectangle 118"/>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47" name="Text Box 119"/>
              <p:cNvSpPr txBox="1">
                <a:spLocks noChangeArrowheads="1"/>
              </p:cNvSpPr>
              <p:nvPr/>
            </p:nvSpPr>
            <p:spPr bwMode="auto">
              <a:xfrm>
                <a:off x="2954" y="2459"/>
                <a:ext cx="206" cy="212"/>
              </a:xfrm>
              <a:prstGeom prst="rect">
                <a:avLst/>
              </a:prstGeom>
              <a:noFill/>
              <a:ln w="9525">
                <a:noFill/>
                <a:miter lim="800000"/>
                <a:headEnd/>
                <a:tailEnd/>
              </a:ln>
              <a:effectLst/>
            </p:spPr>
            <p:txBody>
              <a:bodyPr wrap="none">
                <a:spAutoFit/>
              </a:bodyPr>
              <a:lstStyle/>
              <a:p>
                <a:pPr algn="ctr"/>
                <a:r>
                  <a:rPr lang="en-US" sz="1600"/>
                  <a:t>G</a:t>
                </a:r>
                <a:endParaRPr lang="en-US" sz="1600">
                  <a:latin typeface="Times New Roman" pitchFamily="18" charset="0"/>
                </a:endParaRPr>
              </a:p>
            </p:txBody>
          </p:sp>
        </p:grpSp>
      </p:grpSp>
      <p:grpSp>
        <p:nvGrpSpPr>
          <p:cNvPr id="611448" name="Group 120"/>
          <p:cNvGrpSpPr>
            <a:grpSpLocks/>
          </p:cNvGrpSpPr>
          <p:nvPr/>
        </p:nvGrpSpPr>
        <p:grpSpPr bwMode="auto">
          <a:xfrm>
            <a:off x="6927850" y="4718050"/>
            <a:ext cx="501650" cy="336550"/>
            <a:chOff x="2089" y="1715"/>
            <a:chExt cx="316" cy="212"/>
          </a:xfrm>
        </p:grpSpPr>
        <p:sp>
          <p:nvSpPr>
            <p:cNvPr id="611449" name="Oval 121"/>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50" name="Line 122"/>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51" name="Line 123"/>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52" name="Rectangle 124"/>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53" name="Oval 125"/>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54" name="Group 126"/>
            <p:cNvGrpSpPr>
              <a:grpSpLocks/>
            </p:cNvGrpSpPr>
            <p:nvPr/>
          </p:nvGrpSpPr>
          <p:grpSpPr bwMode="auto">
            <a:xfrm>
              <a:off x="2139" y="1715"/>
              <a:ext cx="208" cy="212"/>
              <a:chOff x="2952" y="2459"/>
              <a:chExt cx="211" cy="212"/>
            </a:xfrm>
          </p:grpSpPr>
          <p:sp>
            <p:nvSpPr>
              <p:cNvPr id="611455" name="Rectangle 127"/>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56" name="Text Box 128"/>
              <p:cNvSpPr txBox="1">
                <a:spLocks noChangeArrowheads="1"/>
              </p:cNvSpPr>
              <p:nvPr/>
            </p:nvSpPr>
            <p:spPr bwMode="auto">
              <a:xfrm>
                <a:off x="2952" y="2459"/>
                <a:ext cx="211" cy="212"/>
              </a:xfrm>
              <a:prstGeom prst="rect">
                <a:avLst/>
              </a:prstGeom>
              <a:noFill/>
              <a:ln w="9525">
                <a:noFill/>
                <a:miter lim="800000"/>
                <a:headEnd/>
                <a:tailEnd/>
              </a:ln>
              <a:effectLst/>
            </p:spPr>
            <p:txBody>
              <a:bodyPr wrap="none">
                <a:spAutoFit/>
              </a:bodyPr>
              <a:lstStyle/>
              <a:p>
                <a:pPr algn="ctr"/>
                <a:r>
                  <a:rPr lang="en-US" sz="1600"/>
                  <a:t>D</a:t>
                </a:r>
                <a:endParaRPr lang="en-US" sz="1600">
                  <a:latin typeface="Times New Roman" pitchFamily="18" charset="0"/>
                </a:endParaRPr>
              </a:p>
            </p:txBody>
          </p:sp>
        </p:grpSp>
      </p:grpSp>
      <p:grpSp>
        <p:nvGrpSpPr>
          <p:cNvPr id="611457" name="Group 129"/>
          <p:cNvGrpSpPr>
            <a:grpSpLocks/>
          </p:cNvGrpSpPr>
          <p:nvPr/>
        </p:nvGrpSpPr>
        <p:grpSpPr bwMode="auto">
          <a:xfrm>
            <a:off x="5876925" y="4979988"/>
            <a:ext cx="501650" cy="336550"/>
            <a:chOff x="2089" y="1715"/>
            <a:chExt cx="316" cy="212"/>
          </a:xfrm>
        </p:grpSpPr>
        <p:sp>
          <p:nvSpPr>
            <p:cNvPr id="611458" name="Oval 130"/>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59" name="Line 131"/>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60" name="Line 132"/>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61" name="Rectangle 133"/>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62" name="Oval 134"/>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63" name="Group 135"/>
            <p:cNvGrpSpPr>
              <a:grpSpLocks/>
            </p:cNvGrpSpPr>
            <p:nvPr/>
          </p:nvGrpSpPr>
          <p:grpSpPr bwMode="auto">
            <a:xfrm>
              <a:off x="2144" y="1715"/>
              <a:ext cx="197" cy="212"/>
              <a:chOff x="2957" y="2459"/>
              <a:chExt cx="200" cy="212"/>
            </a:xfrm>
          </p:grpSpPr>
          <p:sp>
            <p:nvSpPr>
              <p:cNvPr id="611464" name="Rectangle 13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65" name="Text Box 137"/>
              <p:cNvSpPr txBox="1">
                <a:spLocks noChangeArrowheads="1"/>
              </p:cNvSpPr>
              <p:nvPr/>
            </p:nvSpPr>
            <p:spPr bwMode="auto">
              <a:xfrm>
                <a:off x="2957" y="2459"/>
                <a:ext cx="200" cy="212"/>
              </a:xfrm>
              <a:prstGeom prst="rect">
                <a:avLst/>
              </a:prstGeom>
              <a:noFill/>
              <a:ln w="9525">
                <a:noFill/>
                <a:miter lim="800000"/>
                <a:headEnd/>
                <a:tailEnd/>
              </a:ln>
              <a:effectLst/>
            </p:spPr>
            <p:txBody>
              <a:bodyPr wrap="none">
                <a:spAutoFit/>
              </a:bodyPr>
              <a:lstStyle/>
              <a:p>
                <a:pPr algn="ctr"/>
                <a:r>
                  <a:rPr lang="en-US" sz="1600"/>
                  <a:t>E</a:t>
                </a:r>
                <a:endParaRPr lang="en-US" sz="1600">
                  <a:latin typeface="Times New Roman" pitchFamily="18" charset="0"/>
                </a:endParaRPr>
              </a:p>
            </p:txBody>
          </p:sp>
        </p:grpSp>
      </p:grpSp>
      <p:sp>
        <p:nvSpPr>
          <p:cNvPr id="611466" name="Line 138"/>
          <p:cNvSpPr>
            <a:spLocks noChangeShapeType="1"/>
          </p:cNvSpPr>
          <p:nvPr/>
        </p:nvSpPr>
        <p:spPr bwMode="auto">
          <a:xfrm flipH="1">
            <a:off x="5284788" y="3705225"/>
            <a:ext cx="674687" cy="1385888"/>
          </a:xfrm>
          <a:prstGeom prst="line">
            <a:avLst/>
          </a:prstGeom>
          <a:noFill/>
          <a:ln w="12700">
            <a:solidFill>
              <a:schemeClr val="tx1"/>
            </a:solidFill>
            <a:round/>
            <a:headEnd/>
            <a:tailEnd/>
          </a:ln>
          <a:effectLst/>
        </p:spPr>
        <p:txBody>
          <a:bodyPr/>
          <a:lstStyle/>
          <a:p>
            <a:endParaRPr lang="en-US"/>
          </a:p>
        </p:txBody>
      </p:sp>
      <p:grpSp>
        <p:nvGrpSpPr>
          <p:cNvPr id="611467" name="Group 139"/>
          <p:cNvGrpSpPr>
            <a:grpSpLocks/>
          </p:cNvGrpSpPr>
          <p:nvPr/>
        </p:nvGrpSpPr>
        <p:grpSpPr bwMode="auto">
          <a:xfrm>
            <a:off x="5445125" y="4130675"/>
            <a:ext cx="501650" cy="336550"/>
            <a:chOff x="2089" y="1715"/>
            <a:chExt cx="316" cy="212"/>
          </a:xfrm>
        </p:grpSpPr>
        <p:sp>
          <p:nvSpPr>
            <p:cNvPr id="611468" name="Oval 140"/>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69" name="Line 141"/>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70" name="Line 142"/>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71" name="Rectangle 143"/>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72" name="Oval 144"/>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73" name="Group 145"/>
            <p:cNvGrpSpPr>
              <a:grpSpLocks/>
            </p:cNvGrpSpPr>
            <p:nvPr/>
          </p:nvGrpSpPr>
          <p:grpSpPr bwMode="auto">
            <a:xfrm>
              <a:off x="2151" y="1715"/>
              <a:ext cx="182" cy="212"/>
              <a:chOff x="2964" y="2459"/>
              <a:chExt cx="185" cy="212"/>
            </a:xfrm>
          </p:grpSpPr>
          <p:sp>
            <p:nvSpPr>
              <p:cNvPr id="611474" name="Rectangle 14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75" name="Text Box 147"/>
              <p:cNvSpPr txBox="1">
                <a:spLocks noChangeArrowheads="1"/>
              </p:cNvSpPr>
              <p:nvPr/>
            </p:nvSpPr>
            <p:spPr bwMode="auto">
              <a:xfrm>
                <a:off x="2964" y="2459"/>
                <a:ext cx="185" cy="212"/>
              </a:xfrm>
              <a:prstGeom prst="rect">
                <a:avLst/>
              </a:prstGeom>
              <a:noFill/>
              <a:ln w="9525">
                <a:noFill/>
                <a:miter lim="800000"/>
                <a:headEnd/>
                <a:tailEnd/>
              </a:ln>
              <a:effectLst/>
            </p:spPr>
            <p:txBody>
              <a:bodyPr wrap="none">
                <a:spAutoFit/>
              </a:bodyPr>
              <a:lstStyle/>
              <a:p>
                <a:pPr algn="ctr"/>
                <a:r>
                  <a:rPr lang="en-US" sz="1600"/>
                  <a:t>c</a:t>
                </a:r>
                <a:endParaRPr lang="en-US" sz="1600">
                  <a:latin typeface="Times New Roman" pitchFamily="18" charset="0"/>
                </a:endParaRPr>
              </a:p>
            </p:txBody>
          </p:sp>
        </p:grpSp>
      </p:grpSp>
      <p:grpSp>
        <p:nvGrpSpPr>
          <p:cNvPr id="611476" name="Group 148"/>
          <p:cNvGrpSpPr>
            <a:grpSpLocks/>
          </p:cNvGrpSpPr>
          <p:nvPr/>
        </p:nvGrpSpPr>
        <p:grpSpPr bwMode="auto">
          <a:xfrm>
            <a:off x="4914900" y="4986338"/>
            <a:ext cx="501650" cy="336550"/>
            <a:chOff x="2089" y="1715"/>
            <a:chExt cx="316" cy="212"/>
          </a:xfrm>
        </p:grpSpPr>
        <p:sp>
          <p:nvSpPr>
            <p:cNvPr id="611477" name="Oval 149"/>
            <p:cNvSpPr>
              <a:spLocks noChangeArrowheads="1"/>
            </p:cNvSpPr>
            <p:nvPr/>
          </p:nvSpPr>
          <p:spPr bwMode="auto">
            <a:xfrm>
              <a:off x="2092" y="1799"/>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11478" name="Line 150"/>
            <p:cNvSpPr>
              <a:spLocks noChangeShapeType="1"/>
            </p:cNvSpPr>
            <p:nvPr/>
          </p:nvSpPr>
          <p:spPr bwMode="auto">
            <a:xfrm>
              <a:off x="2092" y="1792"/>
              <a:ext cx="0" cy="50"/>
            </a:xfrm>
            <a:prstGeom prst="line">
              <a:avLst/>
            </a:prstGeom>
            <a:noFill/>
            <a:ln w="12700">
              <a:solidFill>
                <a:schemeClr val="tx1"/>
              </a:solidFill>
              <a:round/>
              <a:headEnd/>
              <a:tailEnd/>
            </a:ln>
            <a:effectLst/>
          </p:spPr>
          <p:txBody>
            <a:bodyPr wrap="none" anchor="ctr"/>
            <a:lstStyle/>
            <a:p>
              <a:endParaRPr lang="en-US"/>
            </a:p>
          </p:txBody>
        </p:sp>
        <p:sp>
          <p:nvSpPr>
            <p:cNvPr id="611479" name="Line 151"/>
            <p:cNvSpPr>
              <a:spLocks noChangeShapeType="1"/>
            </p:cNvSpPr>
            <p:nvPr/>
          </p:nvSpPr>
          <p:spPr bwMode="auto">
            <a:xfrm>
              <a:off x="2405" y="1792"/>
              <a:ext cx="0" cy="50"/>
            </a:xfrm>
            <a:prstGeom prst="line">
              <a:avLst/>
            </a:prstGeom>
            <a:noFill/>
            <a:ln w="12700">
              <a:solidFill>
                <a:schemeClr val="tx1"/>
              </a:solidFill>
              <a:round/>
              <a:headEnd/>
              <a:tailEnd/>
            </a:ln>
            <a:effectLst/>
          </p:spPr>
          <p:txBody>
            <a:bodyPr wrap="none" anchor="ctr"/>
            <a:lstStyle/>
            <a:p>
              <a:endParaRPr lang="en-US"/>
            </a:p>
          </p:txBody>
        </p:sp>
        <p:sp>
          <p:nvSpPr>
            <p:cNvPr id="611480" name="Rectangle 152"/>
            <p:cNvSpPr>
              <a:spLocks noChangeArrowheads="1"/>
            </p:cNvSpPr>
            <p:nvPr/>
          </p:nvSpPr>
          <p:spPr bwMode="auto">
            <a:xfrm>
              <a:off x="2092" y="1792"/>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11481" name="Oval 153"/>
            <p:cNvSpPr>
              <a:spLocks noChangeArrowheads="1"/>
            </p:cNvSpPr>
            <p:nvPr/>
          </p:nvSpPr>
          <p:spPr bwMode="auto">
            <a:xfrm>
              <a:off x="2089" y="1733"/>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11482" name="Group 154"/>
            <p:cNvGrpSpPr>
              <a:grpSpLocks/>
            </p:cNvGrpSpPr>
            <p:nvPr/>
          </p:nvGrpSpPr>
          <p:grpSpPr bwMode="auto">
            <a:xfrm>
              <a:off x="2145" y="1715"/>
              <a:ext cx="194" cy="212"/>
              <a:chOff x="2958" y="2459"/>
              <a:chExt cx="197" cy="212"/>
            </a:xfrm>
          </p:grpSpPr>
          <p:sp>
            <p:nvSpPr>
              <p:cNvPr id="611483" name="Rectangle 155"/>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11484" name="Text Box 156"/>
              <p:cNvSpPr txBox="1">
                <a:spLocks noChangeArrowheads="1"/>
              </p:cNvSpPr>
              <p:nvPr/>
            </p:nvSpPr>
            <p:spPr bwMode="auto">
              <a:xfrm>
                <a:off x="2958" y="2459"/>
                <a:ext cx="197" cy="212"/>
              </a:xfrm>
              <a:prstGeom prst="rect">
                <a:avLst/>
              </a:prstGeom>
              <a:noFill/>
              <a:ln w="9525">
                <a:noFill/>
                <a:miter lim="800000"/>
                <a:headEnd/>
                <a:tailEnd/>
              </a:ln>
              <a:effectLst/>
            </p:spPr>
            <p:txBody>
              <a:bodyPr wrap="none">
                <a:spAutoFit/>
              </a:bodyPr>
              <a:lstStyle/>
              <a:p>
                <a:pPr algn="ctr"/>
                <a:r>
                  <a:rPr lang="en-US" sz="1600"/>
                  <a:t>F</a:t>
                </a:r>
                <a:endParaRPr lang="en-US" sz="1600">
                  <a:latin typeface="Times New Roman" pitchFamily="18" charset="0"/>
                </a:endParaRPr>
              </a:p>
            </p:txBody>
          </p:sp>
        </p:grpSp>
      </p:grpSp>
      <p:sp>
        <p:nvSpPr>
          <p:cNvPr id="611485" name="Text Box 157"/>
          <p:cNvSpPr txBox="1">
            <a:spLocks noChangeArrowheads="1"/>
          </p:cNvSpPr>
          <p:nvPr/>
        </p:nvSpPr>
        <p:spPr bwMode="auto">
          <a:xfrm>
            <a:off x="4678363" y="5794375"/>
            <a:ext cx="3030537" cy="641350"/>
          </a:xfrm>
          <a:prstGeom prst="rect">
            <a:avLst/>
          </a:prstGeom>
          <a:noFill/>
          <a:ln w="9525">
            <a:noFill/>
            <a:miter lim="800000"/>
            <a:headEnd/>
            <a:tailEnd/>
          </a:ln>
          <a:effectLst/>
        </p:spPr>
        <p:txBody>
          <a:bodyPr>
            <a:spAutoFit/>
          </a:bodyPr>
          <a:lstStyle/>
          <a:p>
            <a:pPr marL="342900" indent="-342900" eaLnBrk="1" hangingPunct="1"/>
            <a:r>
              <a:rPr lang="en-US" b="1">
                <a:latin typeface="Arial" charset="0"/>
              </a:rPr>
              <a:t>(b) Constructed spanning tree</a:t>
            </a:r>
            <a:endParaRPr lang="en-US">
              <a:latin typeface="Arial" charset="0"/>
            </a:endParaRPr>
          </a:p>
        </p:txBody>
      </p:sp>
      <p:sp>
        <p:nvSpPr>
          <p:cNvPr id="611487" name="Rectangle 159"/>
          <p:cNvSpPr>
            <a:spLocks noGrp="1" noChangeArrowheads="1"/>
          </p:cNvSpPr>
          <p:nvPr>
            <p:ph type="title"/>
          </p:nvPr>
        </p:nvSpPr>
        <p:spPr>
          <a:xfrm>
            <a:off x="533400" y="0"/>
            <a:ext cx="7772400" cy="1143000"/>
          </a:xfrm>
        </p:spPr>
        <p:txBody>
          <a:bodyPr/>
          <a:lstStyle/>
          <a:p>
            <a:r>
              <a:rPr lang="en-US"/>
              <a:t>Spanning Tree: Creation</a:t>
            </a:r>
          </a:p>
        </p:txBody>
      </p:sp>
      <p:sp>
        <p:nvSpPr>
          <p:cNvPr id="611488" name="Rectangle 160"/>
          <p:cNvSpPr>
            <a:spLocks noGrp="1" noChangeArrowheads="1"/>
          </p:cNvSpPr>
          <p:nvPr>
            <p:ph type="body" idx="1"/>
          </p:nvPr>
        </p:nvSpPr>
        <p:spPr>
          <a:xfrm>
            <a:off x="520700" y="1187450"/>
            <a:ext cx="7772400" cy="2008188"/>
          </a:xfrm>
        </p:spPr>
        <p:txBody>
          <a:bodyPr/>
          <a:lstStyle/>
          <a:p>
            <a:r>
              <a:rPr lang="en-US" sz="2400"/>
              <a:t>Center node</a:t>
            </a:r>
          </a:p>
          <a:p>
            <a:r>
              <a:rPr lang="en-US" sz="2400"/>
              <a:t>Each node sends unicast join message to center node</a:t>
            </a:r>
          </a:p>
          <a:p>
            <a:pPr lvl="1"/>
            <a:r>
              <a:rPr lang="en-US" sz="2000">
                <a:solidFill>
                  <a:schemeClr val="accent2"/>
                </a:solidFill>
              </a:rPr>
              <a:t>Message forwarded until it arrives at a node already belonging to spanning tree</a:t>
            </a:r>
          </a:p>
        </p:txBody>
      </p:sp>
      <p:sp>
        <p:nvSpPr>
          <p:cNvPr id="611489" name="Line 161"/>
          <p:cNvSpPr>
            <a:spLocks noChangeShapeType="1"/>
          </p:cNvSpPr>
          <p:nvPr/>
        </p:nvSpPr>
        <p:spPr bwMode="auto">
          <a:xfrm>
            <a:off x="6246813" y="3632200"/>
            <a:ext cx="373062" cy="347663"/>
          </a:xfrm>
          <a:prstGeom prst="line">
            <a:avLst/>
          </a:prstGeom>
          <a:noFill/>
          <a:ln w="9525">
            <a:solidFill>
              <a:schemeClr val="tx1"/>
            </a:solidFill>
            <a:round/>
            <a:headEnd/>
            <a:tailEnd/>
          </a:ln>
          <a:effectLst/>
        </p:spPr>
        <p:txBody>
          <a:bodyPr wrap="none"/>
          <a:lstStyle/>
          <a:p>
            <a:endParaRPr lang="en-US"/>
          </a:p>
        </p:txBody>
      </p:sp>
      <p:sp>
        <p:nvSpPr>
          <p:cNvPr id="611490" name="Line 162"/>
          <p:cNvSpPr>
            <a:spLocks noChangeShapeType="1"/>
          </p:cNvSpPr>
          <p:nvPr/>
        </p:nvSpPr>
        <p:spPr bwMode="auto">
          <a:xfrm>
            <a:off x="5756275" y="4391025"/>
            <a:ext cx="246063" cy="682625"/>
          </a:xfrm>
          <a:prstGeom prst="line">
            <a:avLst/>
          </a:prstGeom>
          <a:noFill/>
          <a:ln w="9525">
            <a:solidFill>
              <a:schemeClr val="tx1"/>
            </a:solidFill>
            <a:round/>
            <a:headEnd/>
            <a:tailEnd/>
          </a:ln>
          <a:effectLst/>
        </p:spPr>
        <p:txBody>
          <a:bodyPr wrap="none"/>
          <a:lstStyle/>
          <a:p>
            <a:endParaRPr lang="en-US"/>
          </a:p>
        </p:txBody>
      </p:sp>
      <p:sp>
        <p:nvSpPr>
          <p:cNvPr id="611491" name="Line 163"/>
          <p:cNvSpPr>
            <a:spLocks noChangeShapeType="1"/>
          </p:cNvSpPr>
          <p:nvPr/>
        </p:nvSpPr>
        <p:spPr bwMode="auto">
          <a:xfrm>
            <a:off x="6813550" y="4173538"/>
            <a:ext cx="307975" cy="642937"/>
          </a:xfrm>
          <a:prstGeom prst="line">
            <a:avLst/>
          </a:prstGeom>
          <a:noFill/>
          <a:ln w="9525">
            <a:solidFill>
              <a:schemeClr val="tx1"/>
            </a:solidFill>
            <a:round/>
            <a:headEnd/>
            <a:tailEnd/>
          </a:ln>
          <a:effectLst/>
        </p:spPr>
        <p:txBody>
          <a:bodyPr wrap="none"/>
          <a:lstStyle/>
          <a:p>
            <a:endParaRPr lang="en-US"/>
          </a:p>
        </p:txBody>
      </p:sp>
      <p:sp>
        <p:nvSpPr>
          <p:cNvPr id="611492" name="Line 164"/>
          <p:cNvSpPr>
            <a:spLocks noChangeShapeType="1"/>
          </p:cNvSpPr>
          <p:nvPr/>
        </p:nvSpPr>
        <p:spPr bwMode="auto">
          <a:xfrm>
            <a:off x="7199313" y="4957763"/>
            <a:ext cx="219075" cy="528637"/>
          </a:xfrm>
          <a:prstGeom prst="line">
            <a:avLst/>
          </a:prstGeom>
          <a:noFill/>
          <a:ln w="9525">
            <a:solidFill>
              <a:schemeClr val="tx1"/>
            </a:solidFill>
            <a:round/>
            <a:headEnd/>
            <a:tailEnd/>
          </a:ln>
          <a:effectLst/>
        </p:spPr>
        <p:txBody>
          <a:bodyPr wrap="none"/>
          <a:lstStyle/>
          <a:p>
            <a:endParaRPr lang="en-US"/>
          </a:p>
        </p:txBody>
      </p:sp>
      <p:sp>
        <p:nvSpPr>
          <p:cNvPr id="611493" name="Line 165"/>
          <p:cNvSpPr>
            <a:spLocks noChangeShapeType="1"/>
          </p:cNvSpPr>
          <p:nvPr/>
        </p:nvSpPr>
        <p:spPr bwMode="auto">
          <a:xfrm flipV="1">
            <a:off x="5408613" y="5151438"/>
            <a:ext cx="503237" cy="12700"/>
          </a:xfrm>
          <a:prstGeom prst="line">
            <a:avLst/>
          </a:prstGeom>
          <a:noFill/>
          <a:ln w="9525">
            <a:solidFill>
              <a:schemeClr val="tx1"/>
            </a:solidFill>
            <a:round/>
            <a:headEnd/>
            <a:tailEnd/>
          </a:ln>
          <a:effectLst/>
        </p:spPr>
        <p:txBody>
          <a:bodyPr wrap="none"/>
          <a:lstStyle/>
          <a:p>
            <a:endParaRPr lang="en-US"/>
          </a:p>
        </p:txBody>
      </p:sp>
      <p:sp>
        <p:nvSpPr>
          <p:cNvPr id="611494" name="Line 166"/>
          <p:cNvSpPr>
            <a:spLocks noChangeShapeType="1"/>
          </p:cNvSpPr>
          <p:nvPr/>
        </p:nvSpPr>
        <p:spPr bwMode="auto">
          <a:xfrm flipV="1">
            <a:off x="6375400" y="4881563"/>
            <a:ext cx="642938" cy="206375"/>
          </a:xfrm>
          <a:prstGeom prst="line">
            <a:avLst/>
          </a:prstGeom>
          <a:noFill/>
          <a:ln w="9525">
            <a:solidFill>
              <a:schemeClr val="tx1"/>
            </a:solidFill>
            <a:round/>
            <a:headEnd/>
            <a:tailEnd/>
          </a:ln>
          <a:effectLst/>
        </p:spPr>
        <p:txBody>
          <a:bodyPr wrap="none"/>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140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140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14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140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61140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114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14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1140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140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142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1140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1141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114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1141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1141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14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403" grpId="0" animBg="1"/>
      <p:bldP spid="611404" grpId="0"/>
      <p:bldP spid="611405" grpId="0" animBg="1"/>
      <p:bldP spid="611406" grpId="0"/>
      <p:bldP spid="611407" grpId="0" animBg="1"/>
      <p:bldP spid="611408" grpId="0"/>
      <p:bldP spid="611409" grpId="0" animBg="1"/>
      <p:bldP spid="611410" grpId="0" animBg="1"/>
      <p:bldP spid="611411" grpId="0"/>
      <p:bldP spid="611412" grpId="0"/>
      <p:bldP spid="611414" grpId="0" animBg="1"/>
      <p:bldP spid="611415" grpId="0" animBg="1"/>
      <p:bldP spid="611416" grpId="0" animBg="1"/>
      <p:bldP spid="611417" grpId="0" animBg="1"/>
      <p:bldP spid="611418" grpId="0" animBg="1"/>
      <p:bldP spid="6114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Rectangle 2"/>
          <p:cNvSpPr>
            <a:spLocks noGrp="1" noChangeArrowheads="1"/>
          </p:cNvSpPr>
          <p:nvPr>
            <p:ph type="title"/>
          </p:nvPr>
        </p:nvSpPr>
        <p:spPr>
          <a:xfrm>
            <a:off x="438150" y="476250"/>
            <a:ext cx="8394700" cy="685800"/>
          </a:xfrm>
          <a:noFill/>
          <a:ln/>
        </p:spPr>
        <p:txBody>
          <a:bodyPr lIns="92075" tIns="46038" rIns="92075" bIns="46038"/>
          <a:lstStyle/>
          <a:p>
            <a:r>
              <a:rPr lang="en-US" sz="3600"/>
              <a:t>Multicast Routing: Problem Statement</a:t>
            </a:r>
          </a:p>
        </p:txBody>
      </p:sp>
      <p:sp>
        <p:nvSpPr>
          <p:cNvPr id="529411" name="Rectangle 3"/>
          <p:cNvSpPr>
            <a:spLocks noGrp="1" noChangeArrowheads="1"/>
          </p:cNvSpPr>
          <p:nvPr>
            <p:ph type="body" idx="1"/>
          </p:nvPr>
        </p:nvSpPr>
        <p:spPr>
          <a:xfrm>
            <a:off x="569913" y="1335088"/>
            <a:ext cx="8229600" cy="2819400"/>
          </a:xfrm>
          <a:noFill/>
          <a:ln/>
        </p:spPr>
        <p:txBody>
          <a:bodyPr lIns="92075" tIns="46038" rIns="92075" bIns="46038"/>
          <a:lstStyle/>
          <a:p>
            <a:r>
              <a:rPr lang="en-US" b="1" i="1" u="sng">
                <a:solidFill>
                  <a:srgbClr val="FF0000"/>
                </a:solidFill>
              </a:rPr>
              <a:t>Goal:</a:t>
            </a:r>
            <a:r>
              <a:rPr lang="en-US"/>
              <a:t> find a tree (or trees) connecting routers having local mcast group members </a:t>
            </a:r>
          </a:p>
          <a:p>
            <a:pPr lvl="1"/>
            <a:r>
              <a:rPr lang="en-US" sz="2000" i="1" u="sng">
                <a:solidFill>
                  <a:srgbClr val="FF0000"/>
                </a:solidFill>
              </a:rPr>
              <a:t>tree:</a:t>
            </a:r>
            <a:r>
              <a:rPr lang="en-US" sz="2000"/>
              <a:t> not all paths between routers used</a:t>
            </a:r>
          </a:p>
          <a:p>
            <a:pPr lvl="1"/>
            <a:r>
              <a:rPr lang="en-US" sz="2000" i="1" u="sng">
                <a:solidFill>
                  <a:srgbClr val="FF0000"/>
                </a:solidFill>
              </a:rPr>
              <a:t>source-based:</a:t>
            </a:r>
            <a:r>
              <a:rPr lang="en-US" sz="2000"/>
              <a:t> different tree from each sender to rcvrs</a:t>
            </a:r>
          </a:p>
          <a:p>
            <a:pPr lvl="1"/>
            <a:r>
              <a:rPr lang="en-US" sz="2000" i="1" u="sng">
                <a:solidFill>
                  <a:srgbClr val="FF0000"/>
                </a:solidFill>
              </a:rPr>
              <a:t>shared-tree:</a:t>
            </a:r>
            <a:r>
              <a:rPr lang="en-US" sz="2000"/>
              <a:t> same tree used by all group members</a:t>
            </a:r>
          </a:p>
        </p:txBody>
      </p:sp>
      <p:sp>
        <p:nvSpPr>
          <p:cNvPr id="529412" name="Line 4"/>
          <p:cNvSpPr>
            <a:spLocks noChangeShapeType="1"/>
          </p:cNvSpPr>
          <p:nvPr/>
        </p:nvSpPr>
        <p:spPr bwMode="auto">
          <a:xfrm flipV="1">
            <a:off x="2135188" y="4540250"/>
            <a:ext cx="1047750" cy="292100"/>
          </a:xfrm>
          <a:prstGeom prst="line">
            <a:avLst/>
          </a:prstGeom>
          <a:noFill/>
          <a:ln w="19050">
            <a:solidFill>
              <a:schemeClr val="tx1"/>
            </a:solidFill>
            <a:round/>
            <a:headEnd/>
            <a:tailEnd/>
          </a:ln>
          <a:effectLst/>
        </p:spPr>
        <p:txBody>
          <a:bodyPr wrap="none"/>
          <a:lstStyle/>
          <a:p>
            <a:endParaRPr lang="en-US"/>
          </a:p>
        </p:txBody>
      </p:sp>
      <p:sp>
        <p:nvSpPr>
          <p:cNvPr id="529413" name="Line 5"/>
          <p:cNvSpPr>
            <a:spLocks noChangeShapeType="1"/>
          </p:cNvSpPr>
          <p:nvPr/>
        </p:nvSpPr>
        <p:spPr bwMode="auto">
          <a:xfrm>
            <a:off x="1931988" y="4806950"/>
            <a:ext cx="654050" cy="819150"/>
          </a:xfrm>
          <a:prstGeom prst="line">
            <a:avLst/>
          </a:prstGeom>
          <a:noFill/>
          <a:ln w="57150">
            <a:solidFill>
              <a:srgbClr val="FF0000"/>
            </a:solidFill>
            <a:round/>
            <a:headEnd/>
            <a:tailEnd/>
          </a:ln>
          <a:effectLst/>
        </p:spPr>
        <p:txBody>
          <a:bodyPr wrap="none"/>
          <a:lstStyle/>
          <a:p>
            <a:endParaRPr lang="en-US"/>
          </a:p>
        </p:txBody>
      </p:sp>
      <p:sp>
        <p:nvSpPr>
          <p:cNvPr id="529414" name="Line 6"/>
          <p:cNvSpPr>
            <a:spLocks noChangeShapeType="1"/>
          </p:cNvSpPr>
          <p:nvPr/>
        </p:nvSpPr>
        <p:spPr bwMode="auto">
          <a:xfrm>
            <a:off x="2382838" y="4171950"/>
            <a:ext cx="762000" cy="374650"/>
          </a:xfrm>
          <a:prstGeom prst="line">
            <a:avLst/>
          </a:prstGeom>
          <a:noFill/>
          <a:ln w="57150">
            <a:solidFill>
              <a:srgbClr val="FF0000"/>
            </a:solidFill>
            <a:round/>
            <a:headEnd/>
            <a:tailEnd/>
          </a:ln>
          <a:effectLst/>
        </p:spPr>
        <p:txBody>
          <a:bodyPr wrap="none"/>
          <a:lstStyle/>
          <a:p>
            <a:endParaRPr lang="en-US"/>
          </a:p>
        </p:txBody>
      </p:sp>
      <p:sp>
        <p:nvSpPr>
          <p:cNvPr id="529415" name="Line 7"/>
          <p:cNvSpPr>
            <a:spLocks noChangeShapeType="1"/>
          </p:cNvSpPr>
          <p:nvPr/>
        </p:nvSpPr>
        <p:spPr bwMode="auto">
          <a:xfrm flipV="1">
            <a:off x="2789238" y="5283200"/>
            <a:ext cx="412750" cy="393700"/>
          </a:xfrm>
          <a:prstGeom prst="line">
            <a:avLst/>
          </a:prstGeom>
          <a:noFill/>
          <a:ln w="19050">
            <a:solidFill>
              <a:schemeClr val="tx1"/>
            </a:solidFill>
            <a:round/>
            <a:headEnd/>
            <a:tailEnd/>
          </a:ln>
          <a:effectLst/>
        </p:spPr>
        <p:txBody>
          <a:bodyPr wrap="none"/>
          <a:lstStyle/>
          <a:p>
            <a:endParaRPr lang="en-US"/>
          </a:p>
        </p:txBody>
      </p:sp>
      <p:sp>
        <p:nvSpPr>
          <p:cNvPr id="529416" name="Line 8"/>
          <p:cNvSpPr>
            <a:spLocks noChangeShapeType="1"/>
          </p:cNvSpPr>
          <p:nvPr/>
        </p:nvSpPr>
        <p:spPr bwMode="auto">
          <a:xfrm>
            <a:off x="3189288" y="4629150"/>
            <a:ext cx="0" cy="603250"/>
          </a:xfrm>
          <a:prstGeom prst="line">
            <a:avLst/>
          </a:prstGeom>
          <a:noFill/>
          <a:ln w="19050">
            <a:solidFill>
              <a:schemeClr val="tx1"/>
            </a:solidFill>
            <a:round/>
            <a:headEnd/>
            <a:tailEnd/>
          </a:ln>
          <a:effectLst/>
        </p:spPr>
        <p:txBody>
          <a:bodyPr wrap="none"/>
          <a:lstStyle/>
          <a:p>
            <a:endParaRPr lang="en-US"/>
          </a:p>
        </p:txBody>
      </p:sp>
      <p:sp>
        <p:nvSpPr>
          <p:cNvPr id="529417" name="Line 9"/>
          <p:cNvSpPr>
            <a:spLocks noChangeShapeType="1"/>
          </p:cNvSpPr>
          <p:nvPr/>
        </p:nvSpPr>
        <p:spPr bwMode="auto">
          <a:xfrm>
            <a:off x="1684338" y="5670550"/>
            <a:ext cx="787400" cy="0"/>
          </a:xfrm>
          <a:prstGeom prst="line">
            <a:avLst/>
          </a:prstGeom>
          <a:noFill/>
          <a:ln w="19050">
            <a:solidFill>
              <a:schemeClr val="tx1"/>
            </a:solidFill>
            <a:round/>
            <a:headEnd/>
            <a:tailEnd/>
          </a:ln>
          <a:effectLst/>
        </p:spPr>
        <p:txBody>
          <a:bodyPr wrap="none"/>
          <a:lstStyle/>
          <a:p>
            <a:endParaRPr lang="en-US"/>
          </a:p>
        </p:txBody>
      </p:sp>
      <p:sp>
        <p:nvSpPr>
          <p:cNvPr id="529418" name="Line 10"/>
          <p:cNvSpPr>
            <a:spLocks noChangeShapeType="1"/>
          </p:cNvSpPr>
          <p:nvPr/>
        </p:nvSpPr>
        <p:spPr bwMode="auto">
          <a:xfrm flipH="1">
            <a:off x="1582738" y="4895850"/>
            <a:ext cx="285750" cy="711200"/>
          </a:xfrm>
          <a:prstGeom prst="line">
            <a:avLst/>
          </a:prstGeom>
          <a:noFill/>
          <a:ln w="57150">
            <a:solidFill>
              <a:srgbClr val="FF0000"/>
            </a:solidFill>
            <a:round/>
            <a:headEnd/>
            <a:tailEnd/>
          </a:ln>
          <a:effectLst/>
        </p:spPr>
        <p:txBody>
          <a:bodyPr wrap="none"/>
          <a:lstStyle/>
          <a:p>
            <a:endParaRPr lang="en-US"/>
          </a:p>
        </p:txBody>
      </p:sp>
      <p:sp>
        <p:nvSpPr>
          <p:cNvPr id="529419" name="Line 11"/>
          <p:cNvSpPr>
            <a:spLocks noChangeShapeType="1"/>
          </p:cNvSpPr>
          <p:nvPr/>
        </p:nvSpPr>
        <p:spPr bwMode="auto">
          <a:xfrm flipH="1">
            <a:off x="1925638" y="4184650"/>
            <a:ext cx="266700" cy="628650"/>
          </a:xfrm>
          <a:prstGeom prst="line">
            <a:avLst/>
          </a:prstGeom>
          <a:noFill/>
          <a:ln w="57150">
            <a:solidFill>
              <a:srgbClr val="FF0000"/>
            </a:solidFill>
            <a:round/>
            <a:headEnd/>
            <a:tailEnd/>
          </a:ln>
          <a:effectLst/>
        </p:spPr>
        <p:txBody>
          <a:bodyPr wrap="none"/>
          <a:lstStyle/>
          <a:p>
            <a:endParaRPr lang="en-US"/>
          </a:p>
        </p:txBody>
      </p:sp>
      <p:grpSp>
        <p:nvGrpSpPr>
          <p:cNvPr id="529420" name="Group 12"/>
          <p:cNvGrpSpPr>
            <a:grpSpLocks/>
          </p:cNvGrpSpPr>
          <p:nvPr/>
        </p:nvGrpSpPr>
        <p:grpSpPr bwMode="auto">
          <a:xfrm>
            <a:off x="2155825" y="5565775"/>
            <a:ext cx="863600" cy="500063"/>
            <a:chOff x="1659" y="3364"/>
            <a:chExt cx="544" cy="315"/>
          </a:xfrm>
        </p:grpSpPr>
        <p:grpSp>
          <p:nvGrpSpPr>
            <p:cNvPr id="529421" name="Group 13"/>
            <p:cNvGrpSpPr>
              <a:grpSpLocks/>
            </p:cNvGrpSpPr>
            <p:nvPr/>
          </p:nvGrpSpPr>
          <p:grpSpPr bwMode="auto">
            <a:xfrm>
              <a:off x="2044" y="3533"/>
              <a:ext cx="159" cy="146"/>
              <a:chOff x="4781" y="1833"/>
              <a:chExt cx="318" cy="262"/>
            </a:xfrm>
          </p:grpSpPr>
          <p:sp>
            <p:nvSpPr>
              <p:cNvPr id="529422" name="AutoShape 14"/>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29423" name="Freeform 15"/>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29424" name="Freeform 16"/>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29425" name="Freeform 17"/>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29426" name="Freeform 18"/>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29427" name="Freeform 19"/>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29428" name="Freeform 20"/>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29429" name="Freeform 21"/>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29430" name="Freeform 22"/>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29431" name="Freeform 23"/>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29432" name="Freeform 24"/>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29433" name="Freeform 25"/>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29434" name="Freeform 26"/>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29435" name="Freeform 27"/>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29436" name="Freeform 28"/>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29437" name="Freeform 29"/>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29438" name="Freeform 30"/>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439" name="Freeform 31"/>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440" name="Freeform 32"/>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29441" name="Freeform 33"/>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29442" name="Freeform 34"/>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29443" name="Freeform 35"/>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29444" name="Freeform 36"/>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29445" name="Freeform 37"/>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29446" name="Freeform 38"/>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29447" name="Freeform 39"/>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29448" name="Freeform 40"/>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29449" name="Freeform 41"/>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29450" name="Freeform 42"/>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29451" name="Freeform 43"/>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29452" name="Rectangle 44"/>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29453" name="Freeform 45"/>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29454" name="Freeform 46"/>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455" name="Freeform 47"/>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456" name="Freeform 48"/>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29457" name="Freeform 49"/>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29458" name="Freeform 50"/>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29459" name="Freeform 51"/>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460" name="Freeform 52"/>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461" name="Freeform 53"/>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462" name="Group 54"/>
            <p:cNvGrpSpPr>
              <a:grpSpLocks/>
            </p:cNvGrpSpPr>
            <p:nvPr/>
          </p:nvGrpSpPr>
          <p:grpSpPr bwMode="auto">
            <a:xfrm>
              <a:off x="1659" y="3525"/>
              <a:ext cx="176" cy="150"/>
              <a:chOff x="4765" y="1531"/>
              <a:chExt cx="312" cy="261"/>
            </a:xfrm>
          </p:grpSpPr>
          <p:sp>
            <p:nvSpPr>
              <p:cNvPr id="529463" name="AutoShape 55"/>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464" name="Freeform 56"/>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465" name="Freeform 57"/>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466" name="Freeform 58"/>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467" name="Freeform 59"/>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468" name="Freeform 60"/>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469" name="Freeform 61"/>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470" name="Freeform 62"/>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471" name="Freeform 63"/>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472" name="Freeform 64"/>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473" name="Freeform 65"/>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474" name="Freeform 66"/>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475" name="Freeform 67"/>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476" name="Freeform 68"/>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477" name="Freeform 69"/>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478" name="Freeform 70"/>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479" name="Freeform 71"/>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480" name="Freeform 72"/>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481" name="Freeform 73"/>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482" name="Freeform 74"/>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483" name="Freeform 75"/>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484" name="Freeform 76"/>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485" name="Freeform 77"/>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486" name="Freeform 78"/>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487" name="Freeform 79"/>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488" name="Freeform 80"/>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489" name="Freeform 81"/>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490" name="Freeform 82"/>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491" name="Freeform 83"/>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492" name="Rectangle 84"/>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493" name="Freeform 85"/>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494" name="Freeform 86"/>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495" name="Freeform 87"/>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496" name="Freeform 88"/>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497" name="Freeform 89"/>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498" name="Freeform 90"/>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499" name="Freeform 91"/>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500" name="Freeform 92"/>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501" name="Freeform 93"/>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sp>
          <p:nvSpPr>
            <p:cNvPr id="529502" name="Freeform 94"/>
            <p:cNvSpPr>
              <a:spLocks/>
            </p:cNvSpPr>
            <p:nvPr/>
          </p:nvSpPr>
          <p:spPr bwMode="auto">
            <a:xfrm flipV="1">
              <a:off x="1740" y="3512"/>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503" name="Line 95"/>
            <p:cNvSpPr>
              <a:spLocks noChangeShapeType="1"/>
            </p:cNvSpPr>
            <p:nvPr/>
          </p:nvSpPr>
          <p:spPr bwMode="auto">
            <a:xfrm>
              <a:off x="1932" y="3451"/>
              <a:ext cx="0" cy="60"/>
            </a:xfrm>
            <a:prstGeom prst="line">
              <a:avLst/>
            </a:prstGeom>
            <a:noFill/>
            <a:ln w="19050">
              <a:solidFill>
                <a:schemeClr val="tx1"/>
              </a:solidFill>
              <a:round/>
              <a:headEnd/>
              <a:tailEnd/>
            </a:ln>
            <a:effectLst/>
          </p:spPr>
          <p:txBody>
            <a:bodyPr wrap="none"/>
            <a:lstStyle/>
            <a:p>
              <a:endParaRPr lang="en-US"/>
            </a:p>
          </p:txBody>
        </p:sp>
        <p:grpSp>
          <p:nvGrpSpPr>
            <p:cNvPr id="529504" name="Group 96"/>
            <p:cNvGrpSpPr>
              <a:grpSpLocks/>
            </p:cNvGrpSpPr>
            <p:nvPr/>
          </p:nvGrpSpPr>
          <p:grpSpPr bwMode="auto">
            <a:xfrm>
              <a:off x="1791" y="3364"/>
              <a:ext cx="275" cy="118"/>
              <a:chOff x="3600" y="219"/>
              <a:chExt cx="360" cy="175"/>
            </a:xfrm>
          </p:grpSpPr>
          <p:sp>
            <p:nvSpPr>
              <p:cNvPr id="529505" name="Oval 97"/>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29506" name="Line 98"/>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507" name="Line 99"/>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29508" name="Rectangle 100"/>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29509" name="Oval 101"/>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29510" name="Group 102"/>
              <p:cNvGrpSpPr>
                <a:grpSpLocks/>
              </p:cNvGrpSpPr>
              <p:nvPr/>
            </p:nvGrpSpPr>
            <p:grpSpPr bwMode="auto">
              <a:xfrm>
                <a:off x="3686" y="244"/>
                <a:ext cx="177" cy="66"/>
                <a:chOff x="2848" y="848"/>
                <a:chExt cx="140" cy="98"/>
              </a:xfrm>
            </p:grpSpPr>
            <p:sp>
              <p:nvSpPr>
                <p:cNvPr id="529511" name="Line 103"/>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512" name="Line 104"/>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513" name="Line 105"/>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29514" name="Group 106"/>
              <p:cNvGrpSpPr>
                <a:grpSpLocks/>
              </p:cNvGrpSpPr>
              <p:nvPr/>
            </p:nvGrpSpPr>
            <p:grpSpPr bwMode="auto">
              <a:xfrm flipV="1">
                <a:off x="3686" y="243"/>
                <a:ext cx="177" cy="66"/>
                <a:chOff x="2848" y="848"/>
                <a:chExt cx="140" cy="98"/>
              </a:xfrm>
            </p:grpSpPr>
            <p:sp>
              <p:nvSpPr>
                <p:cNvPr id="529515" name="Line 10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516" name="Line 10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517" name="Line 10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29518" name="Group 110"/>
          <p:cNvGrpSpPr>
            <a:grpSpLocks/>
          </p:cNvGrpSpPr>
          <p:nvPr/>
        </p:nvGrpSpPr>
        <p:grpSpPr bwMode="auto">
          <a:xfrm>
            <a:off x="2968625" y="4170363"/>
            <a:ext cx="781050" cy="790575"/>
            <a:chOff x="1533" y="3235"/>
            <a:chExt cx="492" cy="498"/>
          </a:xfrm>
        </p:grpSpPr>
        <p:grpSp>
          <p:nvGrpSpPr>
            <p:cNvPr id="529519" name="Group 111"/>
            <p:cNvGrpSpPr>
              <a:grpSpLocks/>
            </p:cNvGrpSpPr>
            <p:nvPr/>
          </p:nvGrpSpPr>
          <p:grpSpPr bwMode="auto">
            <a:xfrm>
              <a:off x="1850" y="3235"/>
              <a:ext cx="159" cy="146"/>
              <a:chOff x="4781" y="1833"/>
              <a:chExt cx="318" cy="262"/>
            </a:xfrm>
          </p:grpSpPr>
          <p:sp>
            <p:nvSpPr>
              <p:cNvPr id="529520" name="AutoShape 112"/>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29521" name="Freeform 113"/>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29522" name="Freeform 114"/>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29523" name="Freeform 115"/>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29524" name="Freeform 116"/>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29525" name="Freeform 117"/>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29526" name="Freeform 118"/>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29527" name="Freeform 119"/>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29528" name="Freeform 120"/>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29529" name="Freeform 121"/>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29530" name="Freeform 122"/>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29531" name="Freeform 123"/>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29532" name="Freeform 124"/>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29533" name="Freeform 125"/>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29534" name="Freeform 126"/>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29535" name="Freeform 127"/>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29536" name="Freeform 128"/>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537" name="Freeform 129"/>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538" name="Freeform 130"/>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29539" name="Freeform 131"/>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29540" name="Freeform 132"/>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29541" name="Freeform 133"/>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29542" name="Freeform 134"/>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29543" name="Freeform 135"/>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29544" name="Freeform 136"/>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29545" name="Freeform 137"/>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29546" name="Freeform 138"/>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29547" name="Freeform 139"/>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29548" name="Freeform 140"/>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29549" name="Freeform 141"/>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29550" name="Rectangle 142"/>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29551" name="Freeform 143"/>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29552" name="Freeform 144"/>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553" name="Freeform 145"/>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554" name="Freeform 146"/>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29555" name="Freeform 147"/>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29556" name="Freeform 148"/>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29557" name="Freeform 149"/>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558" name="Freeform 150"/>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559" name="Freeform 151"/>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560" name="Group 152"/>
            <p:cNvGrpSpPr>
              <a:grpSpLocks/>
            </p:cNvGrpSpPr>
            <p:nvPr/>
          </p:nvGrpSpPr>
          <p:grpSpPr bwMode="auto">
            <a:xfrm>
              <a:off x="1849" y="3583"/>
              <a:ext cx="176" cy="150"/>
              <a:chOff x="4765" y="1531"/>
              <a:chExt cx="312" cy="261"/>
            </a:xfrm>
          </p:grpSpPr>
          <p:sp>
            <p:nvSpPr>
              <p:cNvPr id="529561" name="AutoShape 153"/>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562" name="Freeform 154"/>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563" name="Freeform 155"/>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564" name="Freeform 156"/>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565" name="Freeform 157"/>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566" name="Freeform 158"/>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567" name="Freeform 159"/>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568" name="Freeform 160"/>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569" name="Freeform 161"/>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570" name="Freeform 162"/>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571" name="Freeform 163"/>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572" name="Freeform 164"/>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573" name="Freeform 165"/>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574" name="Freeform 166"/>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575" name="Freeform 167"/>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576" name="Freeform 168"/>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577" name="Freeform 169"/>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578" name="Freeform 170"/>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579" name="Freeform 171"/>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580" name="Freeform 172"/>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581" name="Freeform 173"/>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582" name="Freeform 174"/>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583" name="Freeform 175"/>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584" name="Freeform 176"/>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585" name="Freeform 177"/>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586" name="Freeform 178"/>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587" name="Freeform 179"/>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588" name="Freeform 180"/>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589" name="Freeform 181"/>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590" name="Rectangle 182"/>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591" name="Freeform 183"/>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592" name="Freeform 184"/>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593" name="Freeform 185"/>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594" name="Freeform 186"/>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595" name="Freeform 187"/>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596" name="Freeform 188"/>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597" name="Freeform 189"/>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598" name="Freeform 190"/>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599" name="Freeform 191"/>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600" name="Group 192"/>
            <p:cNvGrpSpPr>
              <a:grpSpLocks/>
            </p:cNvGrpSpPr>
            <p:nvPr/>
          </p:nvGrpSpPr>
          <p:grpSpPr bwMode="auto">
            <a:xfrm rot="16200000">
              <a:off x="1626" y="3445"/>
              <a:ext cx="391" cy="88"/>
              <a:chOff x="1450" y="3513"/>
              <a:chExt cx="391" cy="88"/>
            </a:xfrm>
          </p:grpSpPr>
          <p:sp>
            <p:nvSpPr>
              <p:cNvPr id="529601" name="Freeform 193"/>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602" name="Line 194"/>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29603" name="Group 195"/>
            <p:cNvGrpSpPr>
              <a:grpSpLocks/>
            </p:cNvGrpSpPr>
            <p:nvPr/>
          </p:nvGrpSpPr>
          <p:grpSpPr bwMode="auto">
            <a:xfrm>
              <a:off x="1533" y="3422"/>
              <a:ext cx="275" cy="118"/>
              <a:chOff x="3600" y="219"/>
              <a:chExt cx="360" cy="175"/>
            </a:xfrm>
          </p:grpSpPr>
          <p:sp>
            <p:nvSpPr>
              <p:cNvPr id="529604" name="Oval 196"/>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29605" name="Line 19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606" name="Line 19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29607" name="Rectangle 199"/>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29608" name="Oval 200"/>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29609" name="Group 201"/>
              <p:cNvGrpSpPr>
                <a:grpSpLocks/>
              </p:cNvGrpSpPr>
              <p:nvPr/>
            </p:nvGrpSpPr>
            <p:grpSpPr bwMode="auto">
              <a:xfrm>
                <a:off x="3686" y="244"/>
                <a:ext cx="177" cy="66"/>
                <a:chOff x="2848" y="848"/>
                <a:chExt cx="140" cy="98"/>
              </a:xfrm>
            </p:grpSpPr>
            <p:sp>
              <p:nvSpPr>
                <p:cNvPr id="529610" name="Line 20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611" name="Line 20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612" name="Line 20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29613" name="Group 205"/>
              <p:cNvGrpSpPr>
                <a:grpSpLocks/>
              </p:cNvGrpSpPr>
              <p:nvPr/>
            </p:nvGrpSpPr>
            <p:grpSpPr bwMode="auto">
              <a:xfrm flipV="1">
                <a:off x="3686" y="243"/>
                <a:ext cx="177" cy="66"/>
                <a:chOff x="2848" y="848"/>
                <a:chExt cx="140" cy="98"/>
              </a:xfrm>
            </p:grpSpPr>
            <p:sp>
              <p:nvSpPr>
                <p:cNvPr id="529614" name="Line 20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615" name="Line 20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616" name="Line 20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29617" name="Group 209"/>
          <p:cNvGrpSpPr>
            <a:grpSpLocks/>
          </p:cNvGrpSpPr>
          <p:nvPr/>
        </p:nvGrpSpPr>
        <p:grpSpPr bwMode="auto">
          <a:xfrm>
            <a:off x="1120775" y="5559425"/>
            <a:ext cx="863600" cy="500063"/>
            <a:chOff x="1659" y="3364"/>
            <a:chExt cx="544" cy="315"/>
          </a:xfrm>
        </p:grpSpPr>
        <p:grpSp>
          <p:nvGrpSpPr>
            <p:cNvPr id="529618" name="Group 210"/>
            <p:cNvGrpSpPr>
              <a:grpSpLocks/>
            </p:cNvGrpSpPr>
            <p:nvPr/>
          </p:nvGrpSpPr>
          <p:grpSpPr bwMode="auto">
            <a:xfrm>
              <a:off x="2044" y="3533"/>
              <a:ext cx="159" cy="146"/>
              <a:chOff x="4781" y="1833"/>
              <a:chExt cx="318" cy="262"/>
            </a:xfrm>
          </p:grpSpPr>
          <p:sp>
            <p:nvSpPr>
              <p:cNvPr id="529619" name="AutoShape 211"/>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29620" name="Freeform 212"/>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29621" name="Freeform 213"/>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29622" name="Freeform 214"/>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29623" name="Freeform 215"/>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29624" name="Freeform 216"/>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29625" name="Freeform 217"/>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29626" name="Freeform 218"/>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29627" name="Freeform 219"/>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29628" name="Freeform 220"/>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29629" name="Freeform 221"/>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29630" name="Freeform 222"/>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29631" name="Freeform 223"/>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29632" name="Freeform 224"/>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29633" name="Freeform 225"/>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29634" name="Freeform 226"/>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29635" name="Freeform 227"/>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636" name="Freeform 228"/>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637" name="Freeform 229"/>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29638" name="Freeform 230"/>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29639" name="Freeform 231"/>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29640" name="Freeform 232"/>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29641" name="Freeform 233"/>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29642" name="Freeform 234"/>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29643" name="Freeform 235"/>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29644" name="Freeform 236"/>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29645" name="Freeform 237"/>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29646" name="Freeform 238"/>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29647" name="Freeform 239"/>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29648" name="Freeform 240"/>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29649" name="Rectangle 241"/>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29650" name="Freeform 242"/>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29651" name="Freeform 243"/>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652" name="Freeform 244"/>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653" name="Freeform 245"/>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29654" name="Freeform 246"/>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29655" name="Freeform 247"/>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29656" name="Freeform 248"/>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657" name="Freeform 249"/>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658" name="Freeform 250"/>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659" name="Group 251"/>
            <p:cNvGrpSpPr>
              <a:grpSpLocks/>
            </p:cNvGrpSpPr>
            <p:nvPr/>
          </p:nvGrpSpPr>
          <p:grpSpPr bwMode="auto">
            <a:xfrm>
              <a:off x="1659" y="3525"/>
              <a:ext cx="176" cy="150"/>
              <a:chOff x="4765" y="1531"/>
              <a:chExt cx="312" cy="261"/>
            </a:xfrm>
          </p:grpSpPr>
          <p:sp>
            <p:nvSpPr>
              <p:cNvPr id="529660" name="AutoShape 252"/>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661" name="Freeform 253"/>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662" name="Freeform 254"/>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663" name="Freeform 255"/>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664" name="Freeform 256"/>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665" name="Freeform 257"/>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666" name="Freeform 258"/>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667" name="Freeform 259"/>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668" name="Freeform 260"/>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669" name="Freeform 261"/>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670" name="Freeform 262"/>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671" name="Freeform 263"/>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672" name="Freeform 264"/>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673" name="Freeform 265"/>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674" name="Freeform 266"/>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675" name="Freeform 267"/>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676" name="Freeform 268"/>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677" name="Freeform 269"/>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678" name="Freeform 270"/>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679" name="Freeform 271"/>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680" name="Freeform 272"/>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681" name="Freeform 273"/>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682" name="Freeform 274"/>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683" name="Freeform 275"/>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684" name="Freeform 276"/>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685" name="Freeform 277"/>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686" name="Freeform 278"/>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687" name="Freeform 279"/>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688" name="Freeform 280"/>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689" name="Rectangle 281"/>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690" name="Freeform 282"/>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691" name="Freeform 283"/>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692" name="Freeform 284"/>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693" name="Freeform 285"/>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694" name="Freeform 286"/>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695" name="Freeform 287"/>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696" name="Freeform 288"/>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697" name="Freeform 289"/>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698" name="Freeform 290"/>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sp>
          <p:nvSpPr>
            <p:cNvPr id="529699" name="Freeform 291"/>
            <p:cNvSpPr>
              <a:spLocks/>
            </p:cNvSpPr>
            <p:nvPr/>
          </p:nvSpPr>
          <p:spPr bwMode="auto">
            <a:xfrm flipV="1">
              <a:off x="1740" y="3512"/>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700" name="Line 292"/>
            <p:cNvSpPr>
              <a:spLocks noChangeShapeType="1"/>
            </p:cNvSpPr>
            <p:nvPr/>
          </p:nvSpPr>
          <p:spPr bwMode="auto">
            <a:xfrm>
              <a:off x="1932" y="3451"/>
              <a:ext cx="0" cy="60"/>
            </a:xfrm>
            <a:prstGeom prst="line">
              <a:avLst/>
            </a:prstGeom>
            <a:noFill/>
            <a:ln w="19050">
              <a:solidFill>
                <a:schemeClr val="tx1"/>
              </a:solidFill>
              <a:round/>
              <a:headEnd/>
              <a:tailEnd/>
            </a:ln>
            <a:effectLst/>
          </p:spPr>
          <p:txBody>
            <a:bodyPr wrap="none"/>
            <a:lstStyle/>
            <a:p>
              <a:endParaRPr lang="en-US"/>
            </a:p>
          </p:txBody>
        </p:sp>
        <p:grpSp>
          <p:nvGrpSpPr>
            <p:cNvPr id="529701" name="Group 293"/>
            <p:cNvGrpSpPr>
              <a:grpSpLocks/>
            </p:cNvGrpSpPr>
            <p:nvPr/>
          </p:nvGrpSpPr>
          <p:grpSpPr bwMode="auto">
            <a:xfrm>
              <a:off x="1791" y="3364"/>
              <a:ext cx="275" cy="118"/>
              <a:chOff x="3600" y="219"/>
              <a:chExt cx="360" cy="175"/>
            </a:xfrm>
          </p:grpSpPr>
          <p:sp>
            <p:nvSpPr>
              <p:cNvPr id="529702" name="Oval 29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29703" name="Line 29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704" name="Line 29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29705" name="Rectangle 29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29706" name="Oval 29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29707" name="Group 299"/>
              <p:cNvGrpSpPr>
                <a:grpSpLocks/>
              </p:cNvGrpSpPr>
              <p:nvPr/>
            </p:nvGrpSpPr>
            <p:grpSpPr bwMode="auto">
              <a:xfrm>
                <a:off x="3686" y="244"/>
                <a:ext cx="177" cy="66"/>
                <a:chOff x="2848" y="848"/>
                <a:chExt cx="140" cy="98"/>
              </a:xfrm>
            </p:grpSpPr>
            <p:sp>
              <p:nvSpPr>
                <p:cNvPr id="529708" name="Line 30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709" name="Line 30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710" name="Line 30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29711" name="Group 303"/>
              <p:cNvGrpSpPr>
                <a:grpSpLocks/>
              </p:cNvGrpSpPr>
              <p:nvPr/>
            </p:nvGrpSpPr>
            <p:grpSpPr bwMode="auto">
              <a:xfrm flipV="1">
                <a:off x="3686" y="243"/>
                <a:ext cx="177" cy="66"/>
                <a:chOff x="2848" y="848"/>
                <a:chExt cx="140" cy="98"/>
              </a:xfrm>
            </p:grpSpPr>
            <p:sp>
              <p:nvSpPr>
                <p:cNvPr id="529712" name="Line 30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713" name="Line 30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714" name="Line 30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29715" name="Group 307"/>
          <p:cNvGrpSpPr>
            <a:grpSpLocks/>
          </p:cNvGrpSpPr>
          <p:nvPr/>
        </p:nvGrpSpPr>
        <p:grpSpPr bwMode="auto">
          <a:xfrm>
            <a:off x="2986088" y="5116513"/>
            <a:ext cx="922337" cy="676275"/>
            <a:chOff x="2408" y="3183"/>
            <a:chExt cx="581" cy="426"/>
          </a:xfrm>
        </p:grpSpPr>
        <p:grpSp>
          <p:nvGrpSpPr>
            <p:cNvPr id="529716" name="Group 308"/>
            <p:cNvGrpSpPr>
              <a:grpSpLocks/>
            </p:cNvGrpSpPr>
            <p:nvPr/>
          </p:nvGrpSpPr>
          <p:grpSpPr bwMode="auto">
            <a:xfrm>
              <a:off x="2517" y="3459"/>
              <a:ext cx="176" cy="150"/>
              <a:chOff x="4765" y="1531"/>
              <a:chExt cx="312" cy="261"/>
            </a:xfrm>
          </p:grpSpPr>
          <p:sp>
            <p:nvSpPr>
              <p:cNvPr id="529717" name="AutoShape 309"/>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718" name="Freeform 310"/>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719" name="Freeform 311"/>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720" name="Freeform 312"/>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721" name="Freeform 313"/>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722" name="Freeform 314"/>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723" name="Freeform 315"/>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724" name="Freeform 316"/>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725" name="Freeform 317"/>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726" name="Freeform 318"/>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727" name="Freeform 319"/>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728" name="Freeform 320"/>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729" name="Freeform 321"/>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730" name="Freeform 322"/>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731" name="Freeform 323"/>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732" name="Freeform 324"/>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733" name="Freeform 325"/>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734" name="Freeform 326"/>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735" name="Freeform 327"/>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736" name="Freeform 328"/>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737" name="Freeform 329"/>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738" name="Freeform 330"/>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739" name="Freeform 331"/>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740" name="Freeform 332"/>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741" name="Freeform 333"/>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742" name="Freeform 334"/>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743" name="Freeform 335"/>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744" name="Freeform 336"/>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745" name="Freeform 337"/>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746" name="Rectangle 338"/>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747" name="Freeform 339"/>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748" name="Freeform 340"/>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749" name="Freeform 341"/>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750" name="Freeform 342"/>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751" name="Freeform 343"/>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752" name="Freeform 344"/>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753" name="Freeform 345"/>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754" name="Freeform 346"/>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755" name="Freeform 347"/>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756" name="Group 348"/>
            <p:cNvGrpSpPr>
              <a:grpSpLocks/>
            </p:cNvGrpSpPr>
            <p:nvPr/>
          </p:nvGrpSpPr>
          <p:grpSpPr bwMode="auto">
            <a:xfrm rot="19000869">
              <a:off x="2482" y="3285"/>
              <a:ext cx="391" cy="88"/>
              <a:chOff x="1450" y="3513"/>
              <a:chExt cx="391" cy="88"/>
            </a:xfrm>
          </p:grpSpPr>
          <p:sp>
            <p:nvSpPr>
              <p:cNvPr id="529757" name="Freeform 349"/>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758" name="Line 350"/>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29759" name="Group 351"/>
            <p:cNvGrpSpPr>
              <a:grpSpLocks/>
            </p:cNvGrpSpPr>
            <p:nvPr/>
          </p:nvGrpSpPr>
          <p:grpSpPr bwMode="auto">
            <a:xfrm>
              <a:off x="2408" y="3217"/>
              <a:ext cx="265" cy="123"/>
              <a:chOff x="3600" y="219"/>
              <a:chExt cx="360" cy="175"/>
            </a:xfrm>
          </p:grpSpPr>
          <p:sp>
            <p:nvSpPr>
              <p:cNvPr id="529760" name="Oval 352"/>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29761" name="Line 35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762" name="Line 35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29763" name="Rectangle 355"/>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29764" name="Oval 356"/>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29765" name="Group 357"/>
              <p:cNvGrpSpPr>
                <a:grpSpLocks/>
              </p:cNvGrpSpPr>
              <p:nvPr/>
            </p:nvGrpSpPr>
            <p:grpSpPr bwMode="auto">
              <a:xfrm>
                <a:off x="3686" y="244"/>
                <a:ext cx="177" cy="66"/>
                <a:chOff x="2848" y="848"/>
                <a:chExt cx="140" cy="98"/>
              </a:xfrm>
            </p:grpSpPr>
            <p:sp>
              <p:nvSpPr>
                <p:cNvPr id="529766" name="Line 35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767" name="Line 35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768" name="Line 36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29769" name="Group 361"/>
              <p:cNvGrpSpPr>
                <a:grpSpLocks/>
              </p:cNvGrpSpPr>
              <p:nvPr/>
            </p:nvGrpSpPr>
            <p:grpSpPr bwMode="auto">
              <a:xfrm flipV="1">
                <a:off x="3686" y="243"/>
                <a:ext cx="177" cy="66"/>
                <a:chOff x="2848" y="848"/>
                <a:chExt cx="140" cy="98"/>
              </a:xfrm>
            </p:grpSpPr>
            <p:sp>
              <p:nvSpPr>
                <p:cNvPr id="529770" name="Line 3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771" name="Line 3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772" name="Line 3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29773" name="Group 365"/>
            <p:cNvGrpSpPr>
              <a:grpSpLocks/>
            </p:cNvGrpSpPr>
            <p:nvPr/>
          </p:nvGrpSpPr>
          <p:grpSpPr bwMode="auto">
            <a:xfrm>
              <a:off x="2813" y="3183"/>
              <a:ext cx="176" cy="150"/>
              <a:chOff x="4765" y="1531"/>
              <a:chExt cx="312" cy="261"/>
            </a:xfrm>
          </p:grpSpPr>
          <p:sp>
            <p:nvSpPr>
              <p:cNvPr id="529774" name="AutoShape 36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775" name="Freeform 36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776" name="Freeform 36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777" name="Freeform 36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778" name="Freeform 37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779" name="Freeform 37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780" name="Freeform 37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781" name="Freeform 37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782" name="Freeform 37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783" name="Freeform 37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784" name="Freeform 37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785" name="Freeform 37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786" name="Freeform 37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787" name="Freeform 37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788" name="Freeform 38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789" name="Freeform 38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790" name="Freeform 38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791" name="Freeform 38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792" name="Freeform 38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793" name="Freeform 38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794" name="Freeform 38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795" name="Freeform 38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796" name="Freeform 38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797" name="Freeform 38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798" name="Freeform 39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799" name="Freeform 39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800" name="Freeform 39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801" name="Freeform 39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802" name="Freeform 39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803" name="Rectangle 39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804" name="Freeform 39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805" name="Freeform 39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806" name="Freeform 39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807" name="Freeform 39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808" name="Freeform 40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809" name="Freeform 40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810" name="Freeform 40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811" name="Freeform 40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812" name="Freeform 40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grpSp>
        <p:nvGrpSpPr>
          <p:cNvPr id="529813" name="Group 405"/>
          <p:cNvGrpSpPr>
            <a:grpSpLocks/>
          </p:cNvGrpSpPr>
          <p:nvPr/>
        </p:nvGrpSpPr>
        <p:grpSpPr bwMode="auto">
          <a:xfrm>
            <a:off x="1349375" y="4443413"/>
            <a:ext cx="787400" cy="841375"/>
            <a:chOff x="521" y="3063"/>
            <a:chExt cx="496" cy="530"/>
          </a:xfrm>
        </p:grpSpPr>
        <p:grpSp>
          <p:nvGrpSpPr>
            <p:cNvPr id="529814" name="Group 406"/>
            <p:cNvGrpSpPr>
              <a:grpSpLocks/>
            </p:cNvGrpSpPr>
            <p:nvPr/>
          </p:nvGrpSpPr>
          <p:grpSpPr bwMode="auto">
            <a:xfrm>
              <a:off x="537" y="3443"/>
              <a:ext cx="176" cy="150"/>
              <a:chOff x="4765" y="1531"/>
              <a:chExt cx="312" cy="261"/>
            </a:xfrm>
          </p:grpSpPr>
          <p:sp>
            <p:nvSpPr>
              <p:cNvPr id="529815" name="AutoShape 407"/>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816" name="Freeform 408"/>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817" name="Freeform 409"/>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818" name="Freeform 410"/>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819" name="Freeform 411"/>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820" name="Freeform 412"/>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821" name="Freeform 413"/>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822" name="Freeform 414"/>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823" name="Freeform 415"/>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824" name="Freeform 416"/>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825" name="Freeform 417"/>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826" name="Freeform 418"/>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827" name="Freeform 419"/>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828" name="Freeform 420"/>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829" name="Freeform 421"/>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830" name="Freeform 422"/>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831" name="Freeform 423"/>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832" name="Freeform 424"/>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833" name="Freeform 425"/>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834" name="Freeform 426"/>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835" name="Freeform 427"/>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836" name="Freeform 428"/>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837" name="Freeform 429"/>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838" name="Freeform 430"/>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839" name="Freeform 431"/>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840" name="Freeform 432"/>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841" name="Freeform 433"/>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842" name="Freeform 434"/>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843" name="Freeform 435"/>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844" name="Rectangle 436"/>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845" name="Freeform 437"/>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846" name="Freeform 438"/>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847" name="Freeform 439"/>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848" name="Freeform 440"/>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849" name="Freeform 441"/>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850" name="Freeform 442"/>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851" name="Freeform 443"/>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852" name="Freeform 444"/>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853" name="Freeform 445"/>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854" name="Group 446"/>
            <p:cNvGrpSpPr>
              <a:grpSpLocks/>
            </p:cNvGrpSpPr>
            <p:nvPr/>
          </p:nvGrpSpPr>
          <p:grpSpPr bwMode="auto">
            <a:xfrm rot="5400000">
              <a:off x="534" y="3281"/>
              <a:ext cx="391" cy="88"/>
              <a:chOff x="1450" y="3513"/>
              <a:chExt cx="391" cy="88"/>
            </a:xfrm>
          </p:grpSpPr>
          <p:sp>
            <p:nvSpPr>
              <p:cNvPr id="529855" name="Freeform 447"/>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856" name="Line 448"/>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29857" name="Group 449"/>
            <p:cNvGrpSpPr>
              <a:grpSpLocks/>
            </p:cNvGrpSpPr>
            <p:nvPr/>
          </p:nvGrpSpPr>
          <p:grpSpPr bwMode="auto">
            <a:xfrm>
              <a:off x="752" y="3249"/>
              <a:ext cx="265" cy="123"/>
              <a:chOff x="3600" y="219"/>
              <a:chExt cx="360" cy="175"/>
            </a:xfrm>
          </p:grpSpPr>
          <p:sp>
            <p:nvSpPr>
              <p:cNvPr id="529858" name="Oval 45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29859" name="Line 45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860" name="Line 45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29861" name="Rectangle 45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29862" name="Oval 45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29863" name="Group 455"/>
              <p:cNvGrpSpPr>
                <a:grpSpLocks/>
              </p:cNvGrpSpPr>
              <p:nvPr/>
            </p:nvGrpSpPr>
            <p:grpSpPr bwMode="auto">
              <a:xfrm>
                <a:off x="3686" y="244"/>
                <a:ext cx="177" cy="66"/>
                <a:chOff x="2848" y="848"/>
                <a:chExt cx="140" cy="98"/>
              </a:xfrm>
            </p:grpSpPr>
            <p:sp>
              <p:nvSpPr>
                <p:cNvPr id="529864" name="Line 45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865" name="Line 45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866" name="Line 45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29867" name="Group 459"/>
              <p:cNvGrpSpPr>
                <a:grpSpLocks/>
              </p:cNvGrpSpPr>
              <p:nvPr/>
            </p:nvGrpSpPr>
            <p:grpSpPr bwMode="auto">
              <a:xfrm flipV="1">
                <a:off x="3686" y="243"/>
                <a:ext cx="177" cy="66"/>
                <a:chOff x="2848" y="848"/>
                <a:chExt cx="140" cy="98"/>
              </a:xfrm>
            </p:grpSpPr>
            <p:sp>
              <p:nvSpPr>
                <p:cNvPr id="529868" name="Line 46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29869" name="Line 46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29870" name="Line 46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29871" name="Group 463"/>
            <p:cNvGrpSpPr>
              <a:grpSpLocks/>
            </p:cNvGrpSpPr>
            <p:nvPr/>
          </p:nvGrpSpPr>
          <p:grpSpPr bwMode="auto">
            <a:xfrm>
              <a:off x="521" y="3063"/>
              <a:ext cx="176" cy="150"/>
              <a:chOff x="4765" y="1531"/>
              <a:chExt cx="312" cy="261"/>
            </a:xfrm>
          </p:grpSpPr>
          <p:sp>
            <p:nvSpPr>
              <p:cNvPr id="529872" name="AutoShape 464"/>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873" name="Freeform 465"/>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874" name="Freeform 466"/>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875" name="Freeform 467"/>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876" name="Freeform 468"/>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877" name="Freeform 469"/>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878" name="Freeform 470"/>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879" name="Freeform 471"/>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880" name="Freeform 472"/>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881" name="Freeform 473"/>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882" name="Freeform 474"/>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883" name="Freeform 475"/>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884" name="Freeform 476"/>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885" name="Freeform 477"/>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886" name="Freeform 478"/>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887" name="Freeform 479"/>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888" name="Freeform 480"/>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889" name="Freeform 481"/>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890" name="Freeform 482"/>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891" name="Freeform 483"/>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892" name="Freeform 484"/>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893" name="Freeform 485"/>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894" name="Freeform 486"/>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895" name="Freeform 487"/>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896" name="Freeform 488"/>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897" name="Freeform 489"/>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898" name="Freeform 490"/>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899" name="Freeform 491"/>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900" name="Freeform 492"/>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901" name="Rectangle 493"/>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902" name="Freeform 494"/>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903" name="Freeform 495"/>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904" name="Freeform 496"/>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905" name="Freeform 497"/>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906" name="Freeform 498"/>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907" name="Freeform 499"/>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908" name="Freeform 500"/>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909" name="Freeform 501"/>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910" name="Freeform 502"/>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grpSp>
        <p:nvGrpSpPr>
          <p:cNvPr id="529911" name="Group 503"/>
          <p:cNvGrpSpPr>
            <a:grpSpLocks/>
          </p:cNvGrpSpPr>
          <p:nvPr/>
        </p:nvGrpSpPr>
        <p:grpSpPr bwMode="auto">
          <a:xfrm>
            <a:off x="1776413" y="3738563"/>
            <a:ext cx="887412" cy="490537"/>
            <a:chOff x="1170" y="3095"/>
            <a:chExt cx="559" cy="309"/>
          </a:xfrm>
        </p:grpSpPr>
        <p:grpSp>
          <p:nvGrpSpPr>
            <p:cNvPr id="529912" name="Group 504"/>
            <p:cNvGrpSpPr>
              <a:grpSpLocks/>
            </p:cNvGrpSpPr>
            <p:nvPr/>
          </p:nvGrpSpPr>
          <p:grpSpPr bwMode="auto">
            <a:xfrm>
              <a:off x="1170" y="3095"/>
              <a:ext cx="159" cy="146"/>
              <a:chOff x="4781" y="1833"/>
              <a:chExt cx="318" cy="262"/>
            </a:xfrm>
          </p:grpSpPr>
          <p:sp>
            <p:nvSpPr>
              <p:cNvPr id="529913" name="AutoShape 505"/>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29914" name="Freeform 506"/>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29915" name="Freeform 507"/>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29916" name="Freeform 508"/>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29917" name="Freeform 509"/>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29918" name="Freeform 510"/>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29919" name="Freeform 511"/>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29920" name="Freeform 512"/>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29921" name="Freeform 513"/>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29922" name="Freeform 514"/>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29923" name="Freeform 515"/>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29924" name="Freeform 516"/>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29925" name="Freeform 517"/>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29926" name="Freeform 518"/>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29927" name="Freeform 519"/>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29928" name="Freeform 520"/>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29929" name="Freeform 521"/>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930" name="Freeform 522"/>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931" name="Freeform 523"/>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29932" name="Freeform 524"/>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29933" name="Freeform 525"/>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29934" name="Freeform 526"/>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29935" name="Freeform 527"/>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29936" name="Freeform 528"/>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29937" name="Freeform 529"/>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29938" name="Freeform 530"/>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29939" name="Freeform 531"/>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29940" name="Freeform 532"/>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29941" name="Freeform 533"/>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29942" name="Freeform 534"/>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29943" name="Rectangle 535"/>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29944" name="Freeform 536"/>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29945" name="Freeform 537"/>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946" name="Freeform 538"/>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947" name="Freeform 539"/>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29948" name="Freeform 540"/>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29949" name="Freeform 541"/>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29950" name="Freeform 542"/>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951" name="Freeform 543"/>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952" name="Freeform 544"/>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953" name="Group 545"/>
            <p:cNvGrpSpPr>
              <a:grpSpLocks/>
            </p:cNvGrpSpPr>
            <p:nvPr/>
          </p:nvGrpSpPr>
          <p:grpSpPr bwMode="auto">
            <a:xfrm>
              <a:off x="1553" y="3099"/>
              <a:ext cx="176" cy="150"/>
              <a:chOff x="4765" y="1531"/>
              <a:chExt cx="312" cy="261"/>
            </a:xfrm>
          </p:grpSpPr>
          <p:sp>
            <p:nvSpPr>
              <p:cNvPr id="529954" name="AutoShape 54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29955" name="Freeform 54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29956" name="Freeform 54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29957" name="Freeform 54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29958" name="Freeform 55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29959" name="Freeform 55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29960" name="Freeform 55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29961" name="Freeform 55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29962" name="Freeform 55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29963" name="Freeform 55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29964" name="Freeform 55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29965" name="Freeform 55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29966" name="Freeform 55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29967" name="Freeform 55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29968" name="Freeform 56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29969" name="Freeform 56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29970" name="Freeform 56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29971" name="Freeform 56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29972" name="Freeform 56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29973" name="Freeform 56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29974" name="Freeform 56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29975" name="Freeform 56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29976" name="Freeform 56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29977" name="Freeform 56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29978" name="Freeform 57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29979" name="Freeform 57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29980" name="Freeform 57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29981" name="Freeform 57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29982" name="Freeform 57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29983" name="Rectangle 57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29984" name="Freeform 57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29985" name="Freeform 57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29986" name="Freeform 57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29987" name="Freeform 57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29988" name="Freeform 58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29989" name="Freeform 58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29990" name="Freeform 58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29991" name="Freeform 58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29992" name="Freeform 58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29993" name="Group 585"/>
            <p:cNvGrpSpPr>
              <a:grpSpLocks/>
            </p:cNvGrpSpPr>
            <p:nvPr/>
          </p:nvGrpSpPr>
          <p:grpSpPr bwMode="auto">
            <a:xfrm rot="10800000">
              <a:off x="1234" y="3229"/>
              <a:ext cx="391" cy="88"/>
              <a:chOff x="1450" y="3513"/>
              <a:chExt cx="391" cy="88"/>
            </a:xfrm>
          </p:grpSpPr>
          <p:sp>
            <p:nvSpPr>
              <p:cNvPr id="529994" name="Freeform 586"/>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29995" name="Line 587"/>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29996" name="Group 588"/>
            <p:cNvGrpSpPr>
              <a:grpSpLocks/>
            </p:cNvGrpSpPr>
            <p:nvPr/>
          </p:nvGrpSpPr>
          <p:grpSpPr bwMode="auto">
            <a:xfrm>
              <a:off x="1305" y="3286"/>
              <a:ext cx="275" cy="118"/>
              <a:chOff x="3600" y="219"/>
              <a:chExt cx="360" cy="175"/>
            </a:xfrm>
          </p:grpSpPr>
          <p:sp>
            <p:nvSpPr>
              <p:cNvPr id="529997" name="Oval 58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29998" name="Line 59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29999" name="Line 59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000" name="Rectangle 59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001" name="Oval 59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0002" name="Group 594"/>
              <p:cNvGrpSpPr>
                <a:grpSpLocks/>
              </p:cNvGrpSpPr>
              <p:nvPr/>
            </p:nvGrpSpPr>
            <p:grpSpPr bwMode="auto">
              <a:xfrm>
                <a:off x="3686" y="244"/>
                <a:ext cx="177" cy="66"/>
                <a:chOff x="2848" y="848"/>
                <a:chExt cx="140" cy="98"/>
              </a:xfrm>
            </p:grpSpPr>
            <p:sp>
              <p:nvSpPr>
                <p:cNvPr id="530003" name="Line 59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004" name="Line 59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005" name="Line 59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006" name="Group 598"/>
              <p:cNvGrpSpPr>
                <a:grpSpLocks/>
              </p:cNvGrpSpPr>
              <p:nvPr/>
            </p:nvGrpSpPr>
            <p:grpSpPr bwMode="auto">
              <a:xfrm flipV="1">
                <a:off x="3686" y="243"/>
                <a:ext cx="177" cy="66"/>
                <a:chOff x="2848" y="848"/>
                <a:chExt cx="140" cy="98"/>
              </a:xfrm>
            </p:grpSpPr>
            <p:sp>
              <p:nvSpPr>
                <p:cNvPr id="530007" name="Line 59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008" name="Line 60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009" name="Line 60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sp>
        <p:nvSpPr>
          <p:cNvPr id="530010" name="Text Box 602"/>
          <p:cNvSpPr txBox="1">
            <a:spLocks noChangeArrowheads="1"/>
          </p:cNvSpPr>
          <p:nvPr/>
        </p:nvSpPr>
        <p:spPr bwMode="auto">
          <a:xfrm>
            <a:off x="1763713" y="6218238"/>
            <a:ext cx="1498600" cy="366712"/>
          </a:xfrm>
          <a:prstGeom prst="rect">
            <a:avLst/>
          </a:prstGeom>
          <a:noFill/>
          <a:ln w="9525">
            <a:noFill/>
            <a:miter lim="800000"/>
            <a:headEnd/>
            <a:tailEnd/>
          </a:ln>
          <a:effectLst/>
        </p:spPr>
        <p:txBody>
          <a:bodyPr wrap="none">
            <a:spAutoFit/>
          </a:bodyPr>
          <a:lstStyle/>
          <a:p>
            <a:r>
              <a:rPr lang="en-US"/>
              <a:t>Shared tree</a:t>
            </a:r>
          </a:p>
        </p:txBody>
      </p:sp>
      <p:grpSp>
        <p:nvGrpSpPr>
          <p:cNvPr id="530011" name="Group 603"/>
          <p:cNvGrpSpPr>
            <a:grpSpLocks/>
          </p:cNvGrpSpPr>
          <p:nvPr/>
        </p:nvGrpSpPr>
        <p:grpSpPr bwMode="auto">
          <a:xfrm>
            <a:off x="4119563" y="3736975"/>
            <a:ext cx="2787650" cy="2846388"/>
            <a:chOff x="2860" y="1420"/>
            <a:chExt cx="1756" cy="1793"/>
          </a:xfrm>
        </p:grpSpPr>
        <p:sp>
          <p:nvSpPr>
            <p:cNvPr id="530012" name="Line 604"/>
            <p:cNvSpPr>
              <a:spLocks noChangeShapeType="1"/>
            </p:cNvSpPr>
            <p:nvPr/>
          </p:nvSpPr>
          <p:spPr bwMode="auto">
            <a:xfrm flipV="1">
              <a:off x="3492" y="1932"/>
              <a:ext cx="660" cy="184"/>
            </a:xfrm>
            <a:prstGeom prst="line">
              <a:avLst/>
            </a:prstGeom>
            <a:noFill/>
            <a:ln w="19050">
              <a:solidFill>
                <a:schemeClr val="tx1"/>
              </a:solidFill>
              <a:round/>
              <a:headEnd/>
              <a:tailEnd/>
            </a:ln>
            <a:effectLst/>
          </p:spPr>
          <p:txBody>
            <a:bodyPr wrap="none"/>
            <a:lstStyle/>
            <a:p>
              <a:endParaRPr lang="en-US"/>
            </a:p>
          </p:txBody>
        </p:sp>
        <p:sp>
          <p:nvSpPr>
            <p:cNvPr id="530013" name="Line 605"/>
            <p:cNvSpPr>
              <a:spLocks noChangeShapeType="1"/>
            </p:cNvSpPr>
            <p:nvPr/>
          </p:nvSpPr>
          <p:spPr bwMode="auto">
            <a:xfrm flipH="1">
              <a:off x="3208" y="1716"/>
              <a:ext cx="356" cy="844"/>
            </a:xfrm>
            <a:prstGeom prst="line">
              <a:avLst/>
            </a:prstGeom>
            <a:noFill/>
            <a:ln w="38100">
              <a:solidFill>
                <a:schemeClr val="accent2"/>
              </a:solidFill>
              <a:round/>
              <a:headEnd/>
              <a:tailEnd type="triangle" w="med" len="med"/>
            </a:ln>
            <a:effectLst/>
          </p:spPr>
          <p:txBody>
            <a:bodyPr wrap="none"/>
            <a:lstStyle/>
            <a:p>
              <a:endParaRPr lang="en-US"/>
            </a:p>
          </p:txBody>
        </p:sp>
        <p:sp>
          <p:nvSpPr>
            <p:cNvPr id="530014" name="Line 606"/>
            <p:cNvSpPr>
              <a:spLocks noChangeShapeType="1"/>
            </p:cNvSpPr>
            <p:nvPr/>
          </p:nvSpPr>
          <p:spPr bwMode="auto">
            <a:xfrm>
              <a:off x="3371" y="2093"/>
              <a:ext cx="412" cy="516"/>
            </a:xfrm>
            <a:prstGeom prst="line">
              <a:avLst/>
            </a:prstGeom>
            <a:noFill/>
            <a:ln w="19050">
              <a:solidFill>
                <a:schemeClr val="tx1"/>
              </a:solidFill>
              <a:round/>
              <a:headEnd/>
              <a:tailEnd/>
            </a:ln>
            <a:effectLst/>
          </p:spPr>
          <p:txBody>
            <a:bodyPr wrap="none"/>
            <a:lstStyle/>
            <a:p>
              <a:endParaRPr lang="en-US"/>
            </a:p>
          </p:txBody>
        </p:sp>
        <p:sp>
          <p:nvSpPr>
            <p:cNvPr id="530015" name="Line 607"/>
            <p:cNvSpPr>
              <a:spLocks noChangeShapeType="1"/>
            </p:cNvSpPr>
            <p:nvPr/>
          </p:nvSpPr>
          <p:spPr bwMode="auto">
            <a:xfrm>
              <a:off x="3655" y="1693"/>
              <a:ext cx="480" cy="236"/>
            </a:xfrm>
            <a:prstGeom prst="line">
              <a:avLst/>
            </a:prstGeom>
            <a:noFill/>
            <a:ln w="19050">
              <a:solidFill>
                <a:schemeClr val="tx1"/>
              </a:solidFill>
              <a:round/>
              <a:headEnd/>
              <a:tailEnd/>
            </a:ln>
            <a:effectLst/>
          </p:spPr>
          <p:txBody>
            <a:bodyPr wrap="none"/>
            <a:lstStyle/>
            <a:p>
              <a:endParaRPr lang="en-US"/>
            </a:p>
          </p:txBody>
        </p:sp>
        <p:sp>
          <p:nvSpPr>
            <p:cNvPr id="530016" name="Line 608"/>
            <p:cNvSpPr>
              <a:spLocks noChangeShapeType="1"/>
            </p:cNvSpPr>
            <p:nvPr/>
          </p:nvSpPr>
          <p:spPr bwMode="auto">
            <a:xfrm flipV="1">
              <a:off x="3911" y="2393"/>
              <a:ext cx="260" cy="248"/>
            </a:xfrm>
            <a:prstGeom prst="line">
              <a:avLst/>
            </a:prstGeom>
            <a:noFill/>
            <a:ln w="19050">
              <a:solidFill>
                <a:schemeClr val="tx1"/>
              </a:solidFill>
              <a:round/>
              <a:headEnd/>
              <a:tailEnd/>
            </a:ln>
            <a:effectLst/>
          </p:spPr>
          <p:txBody>
            <a:bodyPr wrap="none"/>
            <a:lstStyle/>
            <a:p>
              <a:endParaRPr lang="en-US"/>
            </a:p>
          </p:txBody>
        </p:sp>
        <p:sp>
          <p:nvSpPr>
            <p:cNvPr id="530017" name="Line 609"/>
            <p:cNvSpPr>
              <a:spLocks noChangeShapeType="1"/>
            </p:cNvSpPr>
            <p:nvPr/>
          </p:nvSpPr>
          <p:spPr bwMode="auto">
            <a:xfrm>
              <a:off x="4163" y="1981"/>
              <a:ext cx="0" cy="380"/>
            </a:xfrm>
            <a:prstGeom prst="line">
              <a:avLst/>
            </a:prstGeom>
            <a:noFill/>
            <a:ln w="19050">
              <a:solidFill>
                <a:schemeClr val="tx1"/>
              </a:solidFill>
              <a:round/>
              <a:headEnd/>
              <a:tailEnd/>
            </a:ln>
            <a:effectLst/>
          </p:spPr>
          <p:txBody>
            <a:bodyPr wrap="none"/>
            <a:lstStyle/>
            <a:p>
              <a:endParaRPr lang="en-US"/>
            </a:p>
          </p:txBody>
        </p:sp>
        <p:sp>
          <p:nvSpPr>
            <p:cNvPr id="530018" name="Line 610"/>
            <p:cNvSpPr>
              <a:spLocks noChangeShapeType="1"/>
            </p:cNvSpPr>
            <p:nvPr/>
          </p:nvSpPr>
          <p:spPr bwMode="auto">
            <a:xfrm>
              <a:off x="3215" y="2637"/>
              <a:ext cx="496" cy="0"/>
            </a:xfrm>
            <a:prstGeom prst="line">
              <a:avLst/>
            </a:prstGeom>
            <a:noFill/>
            <a:ln w="19050">
              <a:solidFill>
                <a:schemeClr val="tx1"/>
              </a:solidFill>
              <a:round/>
              <a:headEnd/>
              <a:tailEnd/>
            </a:ln>
            <a:effectLst/>
          </p:spPr>
          <p:txBody>
            <a:bodyPr wrap="none"/>
            <a:lstStyle/>
            <a:p>
              <a:endParaRPr lang="en-US"/>
            </a:p>
          </p:txBody>
        </p:sp>
        <p:sp>
          <p:nvSpPr>
            <p:cNvPr id="530019" name="Line 611"/>
            <p:cNvSpPr>
              <a:spLocks noChangeShapeType="1"/>
            </p:cNvSpPr>
            <p:nvPr/>
          </p:nvSpPr>
          <p:spPr bwMode="auto">
            <a:xfrm flipH="1">
              <a:off x="3151" y="2149"/>
              <a:ext cx="180" cy="448"/>
            </a:xfrm>
            <a:prstGeom prst="line">
              <a:avLst/>
            </a:prstGeom>
            <a:noFill/>
            <a:ln w="19050">
              <a:solidFill>
                <a:schemeClr val="tx1"/>
              </a:solidFill>
              <a:round/>
              <a:headEnd/>
              <a:tailEnd/>
            </a:ln>
            <a:effectLst/>
          </p:spPr>
          <p:txBody>
            <a:bodyPr wrap="none"/>
            <a:lstStyle/>
            <a:p>
              <a:endParaRPr lang="en-US"/>
            </a:p>
          </p:txBody>
        </p:sp>
        <p:sp>
          <p:nvSpPr>
            <p:cNvPr id="530020" name="Line 612"/>
            <p:cNvSpPr>
              <a:spLocks noChangeShapeType="1"/>
            </p:cNvSpPr>
            <p:nvPr/>
          </p:nvSpPr>
          <p:spPr bwMode="auto">
            <a:xfrm flipH="1">
              <a:off x="3367" y="1701"/>
              <a:ext cx="168" cy="396"/>
            </a:xfrm>
            <a:prstGeom prst="line">
              <a:avLst/>
            </a:prstGeom>
            <a:noFill/>
            <a:ln w="19050">
              <a:solidFill>
                <a:schemeClr val="tx1"/>
              </a:solidFill>
              <a:round/>
              <a:headEnd/>
              <a:tailEnd/>
            </a:ln>
            <a:effectLst/>
          </p:spPr>
          <p:txBody>
            <a:bodyPr wrap="none"/>
            <a:lstStyle/>
            <a:p>
              <a:endParaRPr lang="en-US"/>
            </a:p>
          </p:txBody>
        </p:sp>
        <p:grpSp>
          <p:nvGrpSpPr>
            <p:cNvPr id="530021" name="Group 613"/>
            <p:cNvGrpSpPr>
              <a:grpSpLocks/>
            </p:cNvGrpSpPr>
            <p:nvPr/>
          </p:nvGrpSpPr>
          <p:grpSpPr bwMode="auto">
            <a:xfrm>
              <a:off x="3512" y="2571"/>
              <a:ext cx="544" cy="315"/>
              <a:chOff x="1659" y="3364"/>
              <a:chExt cx="544" cy="315"/>
            </a:xfrm>
          </p:grpSpPr>
          <p:grpSp>
            <p:nvGrpSpPr>
              <p:cNvPr id="530022" name="Group 614"/>
              <p:cNvGrpSpPr>
                <a:grpSpLocks/>
              </p:cNvGrpSpPr>
              <p:nvPr/>
            </p:nvGrpSpPr>
            <p:grpSpPr bwMode="auto">
              <a:xfrm>
                <a:off x="2044" y="3533"/>
                <a:ext cx="159" cy="146"/>
                <a:chOff x="4781" y="1833"/>
                <a:chExt cx="318" cy="262"/>
              </a:xfrm>
            </p:grpSpPr>
            <p:sp>
              <p:nvSpPr>
                <p:cNvPr id="530023" name="AutoShape 615"/>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0024" name="Freeform 616"/>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0025" name="Freeform 617"/>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0026" name="Freeform 618"/>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0027" name="Freeform 619"/>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0028" name="Freeform 620"/>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0029" name="Freeform 621"/>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0030" name="Freeform 622"/>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0031" name="Freeform 623"/>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0032" name="Freeform 624"/>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0033" name="Freeform 625"/>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0034" name="Freeform 626"/>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0035" name="Freeform 627"/>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0036" name="Freeform 628"/>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0037" name="Freeform 629"/>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0038" name="Freeform 630"/>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0039" name="Freeform 631"/>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040" name="Freeform 632"/>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041" name="Freeform 633"/>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0042" name="Freeform 634"/>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0043" name="Freeform 635"/>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0044" name="Freeform 636"/>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0045" name="Freeform 637"/>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0046" name="Freeform 638"/>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0047" name="Freeform 639"/>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0048" name="Freeform 640"/>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0049" name="Freeform 641"/>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0050" name="Freeform 642"/>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0051" name="Freeform 643"/>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0052" name="Freeform 644"/>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0053" name="Rectangle 645"/>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0054" name="Freeform 646"/>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0055" name="Freeform 647"/>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056" name="Freeform 648"/>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057" name="Freeform 649"/>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0058" name="Freeform 650"/>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0059" name="Freeform 651"/>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0060" name="Freeform 652"/>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061" name="Freeform 653"/>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062" name="Freeform 654"/>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063" name="Group 655"/>
              <p:cNvGrpSpPr>
                <a:grpSpLocks/>
              </p:cNvGrpSpPr>
              <p:nvPr/>
            </p:nvGrpSpPr>
            <p:grpSpPr bwMode="auto">
              <a:xfrm>
                <a:off x="1659" y="3525"/>
                <a:ext cx="176" cy="150"/>
                <a:chOff x="4765" y="1531"/>
                <a:chExt cx="312" cy="261"/>
              </a:xfrm>
            </p:grpSpPr>
            <p:sp>
              <p:nvSpPr>
                <p:cNvPr id="530064" name="AutoShape 65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065" name="Freeform 65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066" name="Freeform 65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067" name="Freeform 65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068" name="Freeform 66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069" name="Freeform 66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070" name="Freeform 66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071" name="Freeform 66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072" name="Freeform 66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073" name="Freeform 66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074" name="Freeform 66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075" name="Freeform 66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076" name="Freeform 66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077" name="Freeform 66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078" name="Freeform 67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079" name="Freeform 67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080" name="Freeform 67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081" name="Freeform 67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082" name="Freeform 67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083" name="Freeform 67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084" name="Freeform 67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085" name="Freeform 67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086" name="Freeform 67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087" name="Freeform 67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088" name="Freeform 68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089" name="Freeform 68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090" name="Freeform 68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091" name="Freeform 68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092" name="Freeform 68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093" name="Rectangle 68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094" name="Freeform 68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095" name="Freeform 68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096" name="Freeform 68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097" name="Freeform 68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098" name="Freeform 69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099" name="Freeform 69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100" name="Freeform 69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101" name="Freeform 69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102" name="Freeform 69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sp>
            <p:nvSpPr>
              <p:cNvPr id="530103" name="Freeform 695"/>
              <p:cNvSpPr>
                <a:spLocks/>
              </p:cNvSpPr>
              <p:nvPr/>
            </p:nvSpPr>
            <p:spPr bwMode="auto">
              <a:xfrm flipV="1">
                <a:off x="1740" y="3512"/>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104" name="Line 696"/>
              <p:cNvSpPr>
                <a:spLocks noChangeShapeType="1"/>
              </p:cNvSpPr>
              <p:nvPr/>
            </p:nvSpPr>
            <p:spPr bwMode="auto">
              <a:xfrm>
                <a:off x="1932" y="3451"/>
                <a:ext cx="0" cy="60"/>
              </a:xfrm>
              <a:prstGeom prst="line">
                <a:avLst/>
              </a:prstGeom>
              <a:noFill/>
              <a:ln w="19050">
                <a:solidFill>
                  <a:schemeClr val="tx1"/>
                </a:solidFill>
                <a:round/>
                <a:headEnd/>
                <a:tailEnd/>
              </a:ln>
              <a:effectLst/>
            </p:spPr>
            <p:txBody>
              <a:bodyPr wrap="none"/>
              <a:lstStyle/>
              <a:p>
                <a:endParaRPr lang="en-US"/>
              </a:p>
            </p:txBody>
          </p:sp>
          <p:grpSp>
            <p:nvGrpSpPr>
              <p:cNvPr id="530105" name="Group 697"/>
              <p:cNvGrpSpPr>
                <a:grpSpLocks/>
              </p:cNvGrpSpPr>
              <p:nvPr/>
            </p:nvGrpSpPr>
            <p:grpSpPr bwMode="auto">
              <a:xfrm>
                <a:off x="1791" y="3364"/>
                <a:ext cx="275" cy="118"/>
                <a:chOff x="3600" y="219"/>
                <a:chExt cx="360" cy="175"/>
              </a:xfrm>
            </p:grpSpPr>
            <p:sp>
              <p:nvSpPr>
                <p:cNvPr id="530106" name="Oval 69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0107" name="Line 69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108" name="Line 70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109" name="Rectangle 70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110" name="Oval 70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0111" name="Group 703"/>
                <p:cNvGrpSpPr>
                  <a:grpSpLocks/>
                </p:cNvGrpSpPr>
                <p:nvPr/>
              </p:nvGrpSpPr>
              <p:grpSpPr bwMode="auto">
                <a:xfrm>
                  <a:off x="3686" y="244"/>
                  <a:ext cx="177" cy="66"/>
                  <a:chOff x="2848" y="848"/>
                  <a:chExt cx="140" cy="98"/>
                </a:xfrm>
              </p:grpSpPr>
              <p:sp>
                <p:nvSpPr>
                  <p:cNvPr id="530112" name="Line 70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113" name="Line 70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114" name="Line 70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115" name="Group 707"/>
                <p:cNvGrpSpPr>
                  <a:grpSpLocks/>
                </p:cNvGrpSpPr>
                <p:nvPr/>
              </p:nvGrpSpPr>
              <p:grpSpPr bwMode="auto">
                <a:xfrm flipV="1">
                  <a:off x="3686" y="243"/>
                  <a:ext cx="177" cy="66"/>
                  <a:chOff x="2848" y="848"/>
                  <a:chExt cx="140" cy="98"/>
                </a:xfrm>
              </p:grpSpPr>
              <p:sp>
                <p:nvSpPr>
                  <p:cNvPr id="530116" name="Line 70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117" name="Line 70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118" name="Line 71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30119" name="Group 711"/>
            <p:cNvGrpSpPr>
              <a:grpSpLocks/>
            </p:cNvGrpSpPr>
            <p:nvPr/>
          </p:nvGrpSpPr>
          <p:grpSpPr bwMode="auto">
            <a:xfrm>
              <a:off x="4024" y="1692"/>
              <a:ext cx="492" cy="498"/>
              <a:chOff x="1533" y="3235"/>
              <a:chExt cx="492" cy="498"/>
            </a:xfrm>
          </p:grpSpPr>
          <p:grpSp>
            <p:nvGrpSpPr>
              <p:cNvPr id="530120" name="Group 712"/>
              <p:cNvGrpSpPr>
                <a:grpSpLocks/>
              </p:cNvGrpSpPr>
              <p:nvPr/>
            </p:nvGrpSpPr>
            <p:grpSpPr bwMode="auto">
              <a:xfrm>
                <a:off x="1850" y="3235"/>
                <a:ext cx="159" cy="146"/>
                <a:chOff x="4781" y="1833"/>
                <a:chExt cx="318" cy="262"/>
              </a:xfrm>
            </p:grpSpPr>
            <p:sp>
              <p:nvSpPr>
                <p:cNvPr id="530121" name="AutoShape 713"/>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0122" name="Freeform 714"/>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0123" name="Freeform 715"/>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0124" name="Freeform 716"/>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0125" name="Freeform 717"/>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0126" name="Freeform 718"/>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0127" name="Freeform 719"/>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0128" name="Freeform 720"/>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0129" name="Freeform 721"/>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0130" name="Freeform 722"/>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0131" name="Freeform 723"/>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0132" name="Freeform 724"/>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0133" name="Freeform 725"/>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0134" name="Freeform 726"/>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0135" name="Freeform 727"/>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0136" name="Freeform 728"/>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0137" name="Freeform 729"/>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138" name="Freeform 730"/>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139" name="Freeform 731"/>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0140" name="Freeform 732"/>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0141" name="Freeform 733"/>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0142" name="Freeform 734"/>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0143" name="Freeform 735"/>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0144" name="Freeform 736"/>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0145" name="Freeform 737"/>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0146" name="Freeform 738"/>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0147" name="Freeform 739"/>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0148" name="Freeform 740"/>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0149" name="Freeform 741"/>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0150" name="Freeform 742"/>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0151" name="Rectangle 743"/>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0152" name="Freeform 744"/>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0153" name="Freeform 745"/>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154" name="Freeform 746"/>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155" name="Freeform 747"/>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0156" name="Freeform 748"/>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0157" name="Freeform 749"/>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0158" name="Freeform 750"/>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159" name="Freeform 751"/>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160" name="Freeform 752"/>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161" name="Group 753"/>
              <p:cNvGrpSpPr>
                <a:grpSpLocks/>
              </p:cNvGrpSpPr>
              <p:nvPr/>
            </p:nvGrpSpPr>
            <p:grpSpPr bwMode="auto">
              <a:xfrm>
                <a:off x="1849" y="3583"/>
                <a:ext cx="176" cy="150"/>
                <a:chOff x="4765" y="1531"/>
                <a:chExt cx="312" cy="261"/>
              </a:xfrm>
            </p:grpSpPr>
            <p:sp>
              <p:nvSpPr>
                <p:cNvPr id="530162" name="AutoShape 754"/>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163" name="Freeform 755"/>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164" name="Freeform 756"/>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165" name="Freeform 757"/>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166" name="Freeform 758"/>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167" name="Freeform 759"/>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168" name="Freeform 760"/>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169" name="Freeform 761"/>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170" name="Freeform 762"/>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171" name="Freeform 763"/>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172" name="Freeform 764"/>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173" name="Freeform 765"/>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174" name="Freeform 766"/>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175" name="Freeform 767"/>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176" name="Freeform 768"/>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177" name="Freeform 769"/>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178" name="Freeform 770"/>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179" name="Freeform 771"/>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180" name="Freeform 772"/>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181" name="Freeform 773"/>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182" name="Freeform 774"/>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183" name="Freeform 775"/>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184" name="Freeform 776"/>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185" name="Freeform 777"/>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186" name="Freeform 778"/>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187" name="Freeform 779"/>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188" name="Freeform 780"/>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189" name="Freeform 781"/>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190" name="Freeform 782"/>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191" name="Rectangle 783"/>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192" name="Freeform 784"/>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193" name="Freeform 785"/>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194" name="Freeform 786"/>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195" name="Freeform 787"/>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196" name="Freeform 788"/>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197" name="Freeform 789"/>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198" name="Freeform 790"/>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199" name="Freeform 791"/>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200" name="Freeform 792"/>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201" name="Group 793"/>
              <p:cNvGrpSpPr>
                <a:grpSpLocks/>
              </p:cNvGrpSpPr>
              <p:nvPr/>
            </p:nvGrpSpPr>
            <p:grpSpPr bwMode="auto">
              <a:xfrm rot="16200000">
                <a:off x="1626" y="3445"/>
                <a:ext cx="391" cy="88"/>
                <a:chOff x="1450" y="3513"/>
                <a:chExt cx="391" cy="88"/>
              </a:xfrm>
            </p:grpSpPr>
            <p:sp>
              <p:nvSpPr>
                <p:cNvPr id="530202" name="Freeform 794"/>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203" name="Line 795"/>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0204" name="Group 796"/>
              <p:cNvGrpSpPr>
                <a:grpSpLocks/>
              </p:cNvGrpSpPr>
              <p:nvPr/>
            </p:nvGrpSpPr>
            <p:grpSpPr bwMode="auto">
              <a:xfrm>
                <a:off x="1533" y="3422"/>
                <a:ext cx="275" cy="118"/>
                <a:chOff x="3600" y="219"/>
                <a:chExt cx="360" cy="175"/>
              </a:xfrm>
            </p:grpSpPr>
            <p:sp>
              <p:nvSpPr>
                <p:cNvPr id="530205" name="Oval 797"/>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0206" name="Line 798"/>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207" name="Line 799"/>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208" name="Rectangle 800"/>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209" name="Oval 801"/>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0210" name="Group 802"/>
                <p:cNvGrpSpPr>
                  <a:grpSpLocks/>
                </p:cNvGrpSpPr>
                <p:nvPr/>
              </p:nvGrpSpPr>
              <p:grpSpPr bwMode="auto">
                <a:xfrm>
                  <a:off x="3686" y="244"/>
                  <a:ext cx="177" cy="66"/>
                  <a:chOff x="2848" y="848"/>
                  <a:chExt cx="140" cy="98"/>
                </a:xfrm>
              </p:grpSpPr>
              <p:sp>
                <p:nvSpPr>
                  <p:cNvPr id="530211" name="Line 803"/>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212" name="Line 804"/>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213" name="Line 805"/>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214" name="Group 806"/>
                <p:cNvGrpSpPr>
                  <a:grpSpLocks/>
                </p:cNvGrpSpPr>
                <p:nvPr/>
              </p:nvGrpSpPr>
              <p:grpSpPr bwMode="auto">
                <a:xfrm flipV="1">
                  <a:off x="3686" y="243"/>
                  <a:ext cx="177" cy="66"/>
                  <a:chOff x="2848" y="848"/>
                  <a:chExt cx="140" cy="98"/>
                </a:xfrm>
              </p:grpSpPr>
              <p:sp>
                <p:nvSpPr>
                  <p:cNvPr id="530215" name="Line 80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216" name="Line 80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217" name="Line 80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30218" name="Group 810"/>
            <p:cNvGrpSpPr>
              <a:grpSpLocks/>
            </p:cNvGrpSpPr>
            <p:nvPr/>
          </p:nvGrpSpPr>
          <p:grpSpPr bwMode="auto">
            <a:xfrm>
              <a:off x="2860" y="2567"/>
              <a:ext cx="544" cy="315"/>
              <a:chOff x="1659" y="3364"/>
              <a:chExt cx="544" cy="315"/>
            </a:xfrm>
          </p:grpSpPr>
          <p:grpSp>
            <p:nvGrpSpPr>
              <p:cNvPr id="530219" name="Group 811"/>
              <p:cNvGrpSpPr>
                <a:grpSpLocks/>
              </p:cNvGrpSpPr>
              <p:nvPr/>
            </p:nvGrpSpPr>
            <p:grpSpPr bwMode="auto">
              <a:xfrm>
                <a:off x="2044" y="3533"/>
                <a:ext cx="159" cy="146"/>
                <a:chOff x="4781" y="1833"/>
                <a:chExt cx="318" cy="262"/>
              </a:xfrm>
            </p:grpSpPr>
            <p:sp>
              <p:nvSpPr>
                <p:cNvPr id="530220" name="AutoShape 812"/>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0221" name="Freeform 813"/>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0222" name="Freeform 814"/>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0223" name="Freeform 815"/>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0224" name="Freeform 816"/>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0225" name="Freeform 817"/>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0226" name="Freeform 818"/>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0227" name="Freeform 819"/>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0228" name="Freeform 820"/>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0229" name="Freeform 821"/>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0230" name="Freeform 822"/>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0231" name="Freeform 823"/>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0232" name="Freeform 824"/>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0233" name="Freeform 825"/>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0234" name="Freeform 826"/>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0235" name="Freeform 827"/>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0236" name="Freeform 828"/>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237" name="Freeform 829"/>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238" name="Freeform 830"/>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0239" name="Freeform 831"/>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0240" name="Freeform 832"/>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0241" name="Freeform 833"/>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0242" name="Freeform 834"/>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0243" name="Freeform 835"/>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0244" name="Freeform 836"/>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0245" name="Freeform 837"/>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0246" name="Freeform 838"/>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0247" name="Freeform 839"/>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0248" name="Freeform 840"/>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0249" name="Freeform 841"/>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0250" name="Rectangle 842"/>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0251" name="Freeform 843"/>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0252" name="Freeform 844"/>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253" name="Freeform 845"/>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254" name="Freeform 846"/>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0255" name="Freeform 847"/>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0256" name="Freeform 848"/>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0257" name="Freeform 849"/>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258" name="Freeform 850"/>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259" name="Freeform 851"/>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260" name="Group 852"/>
              <p:cNvGrpSpPr>
                <a:grpSpLocks/>
              </p:cNvGrpSpPr>
              <p:nvPr/>
            </p:nvGrpSpPr>
            <p:grpSpPr bwMode="auto">
              <a:xfrm>
                <a:off x="1659" y="3525"/>
                <a:ext cx="176" cy="150"/>
                <a:chOff x="4765" y="1531"/>
                <a:chExt cx="312" cy="261"/>
              </a:xfrm>
            </p:grpSpPr>
            <p:sp>
              <p:nvSpPr>
                <p:cNvPr id="530261" name="AutoShape 853"/>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262" name="Freeform 854"/>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263" name="Freeform 855"/>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264" name="Freeform 856"/>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265" name="Freeform 857"/>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266" name="Freeform 858"/>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267" name="Freeform 859"/>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268" name="Freeform 860"/>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269" name="Freeform 861"/>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270" name="Freeform 862"/>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271" name="Freeform 863"/>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272" name="Freeform 864"/>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273" name="Freeform 865"/>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274" name="Freeform 866"/>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275" name="Freeform 867"/>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276" name="Freeform 868"/>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277" name="Freeform 869"/>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278" name="Freeform 870"/>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279" name="Freeform 871"/>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280" name="Freeform 872"/>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281" name="Freeform 873"/>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282" name="Freeform 874"/>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283" name="Freeform 875"/>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284" name="Freeform 876"/>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285" name="Freeform 877"/>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286" name="Freeform 878"/>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287" name="Freeform 879"/>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288" name="Freeform 880"/>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289" name="Freeform 881"/>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290" name="Rectangle 882"/>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291" name="Freeform 883"/>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292" name="Freeform 884"/>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293" name="Freeform 885"/>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294" name="Freeform 886"/>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295" name="Freeform 887"/>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296" name="Freeform 888"/>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297" name="Freeform 889"/>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298" name="Freeform 890"/>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299" name="Freeform 891"/>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sp>
            <p:nvSpPr>
              <p:cNvPr id="530300" name="Freeform 892"/>
              <p:cNvSpPr>
                <a:spLocks/>
              </p:cNvSpPr>
              <p:nvPr/>
            </p:nvSpPr>
            <p:spPr bwMode="auto">
              <a:xfrm flipV="1">
                <a:off x="1740" y="3512"/>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301" name="Line 893"/>
              <p:cNvSpPr>
                <a:spLocks noChangeShapeType="1"/>
              </p:cNvSpPr>
              <p:nvPr/>
            </p:nvSpPr>
            <p:spPr bwMode="auto">
              <a:xfrm>
                <a:off x="1932" y="3451"/>
                <a:ext cx="0" cy="60"/>
              </a:xfrm>
              <a:prstGeom prst="line">
                <a:avLst/>
              </a:prstGeom>
              <a:noFill/>
              <a:ln w="19050">
                <a:solidFill>
                  <a:schemeClr val="tx1"/>
                </a:solidFill>
                <a:round/>
                <a:headEnd/>
                <a:tailEnd/>
              </a:ln>
              <a:effectLst/>
            </p:spPr>
            <p:txBody>
              <a:bodyPr wrap="none"/>
              <a:lstStyle/>
              <a:p>
                <a:endParaRPr lang="en-US"/>
              </a:p>
            </p:txBody>
          </p:sp>
          <p:grpSp>
            <p:nvGrpSpPr>
              <p:cNvPr id="530302" name="Group 894"/>
              <p:cNvGrpSpPr>
                <a:grpSpLocks/>
              </p:cNvGrpSpPr>
              <p:nvPr/>
            </p:nvGrpSpPr>
            <p:grpSpPr bwMode="auto">
              <a:xfrm>
                <a:off x="1791" y="3364"/>
                <a:ext cx="275" cy="118"/>
                <a:chOff x="3600" y="219"/>
                <a:chExt cx="360" cy="175"/>
              </a:xfrm>
            </p:grpSpPr>
            <p:sp>
              <p:nvSpPr>
                <p:cNvPr id="530303" name="Oval 895"/>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0304" name="Line 896"/>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305" name="Line 897"/>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306" name="Rectangle 898"/>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307" name="Oval 899"/>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0308" name="Group 900"/>
                <p:cNvGrpSpPr>
                  <a:grpSpLocks/>
                </p:cNvGrpSpPr>
                <p:nvPr/>
              </p:nvGrpSpPr>
              <p:grpSpPr bwMode="auto">
                <a:xfrm>
                  <a:off x="3686" y="244"/>
                  <a:ext cx="177" cy="66"/>
                  <a:chOff x="2848" y="848"/>
                  <a:chExt cx="140" cy="98"/>
                </a:xfrm>
              </p:grpSpPr>
              <p:sp>
                <p:nvSpPr>
                  <p:cNvPr id="530309" name="Line 90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310" name="Line 90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311" name="Line 90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312" name="Group 904"/>
                <p:cNvGrpSpPr>
                  <a:grpSpLocks/>
                </p:cNvGrpSpPr>
                <p:nvPr/>
              </p:nvGrpSpPr>
              <p:grpSpPr bwMode="auto">
                <a:xfrm flipV="1">
                  <a:off x="3686" y="243"/>
                  <a:ext cx="177" cy="66"/>
                  <a:chOff x="2848" y="848"/>
                  <a:chExt cx="140" cy="98"/>
                </a:xfrm>
              </p:grpSpPr>
              <p:sp>
                <p:nvSpPr>
                  <p:cNvPr id="530313" name="Line 90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314" name="Line 90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315" name="Line 90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grpSp>
          <p:nvGrpSpPr>
            <p:cNvPr id="530316" name="Group 908"/>
            <p:cNvGrpSpPr>
              <a:grpSpLocks/>
            </p:cNvGrpSpPr>
            <p:nvPr/>
          </p:nvGrpSpPr>
          <p:grpSpPr bwMode="auto">
            <a:xfrm>
              <a:off x="4035" y="2288"/>
              <a:ext cx="581" cy="426"/>
              <a:chOff x="2408" y="3183"/>
              <a:chExt cx="581" cy="426"/>
            </a:xfrm>
          </p:grpSpPr>
          <p:grpSp>
            <p:nvGrpSpPr>
              <p:cNvPr id="530317" name="Group 909"/>
              <p:cNvGrpSpPr>
                <a:grpSpLocks/>
              </p:cNvGrpSpPr>
              <p:nvPr/>
            </p:nvGrpSpPr>
            <p:grpSpPr bwMode="auto">
              <a:xfrm>
                <a:off x="2517" y="3459"/>
                <a:ext cx="176" cy="150"/>
                <a:chOff x="4765" y="1531"/>
                <a:chExt cx="312" cy="261"/>
              </a:xfrm>
            </p:grpSpPr>
            <p:sp>
              <p:nvSpPr>
                <p:cNvPr id="530318" name="AutoShape 910"/>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319" name="Freeform 911"/>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320" name="Freeform 912"/>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321" name="Freeform 913"/>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322" name="Freeform 914"/>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323" name="Freeform 915"/>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324" name="Freeform 916"/>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325" name="Freeform 917"/>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326" name="Freeform 918"/>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327" name="Freeform 919"/>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328" name="Freeform 920"/>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329" name="Freeform 921"/>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330" name="Freeform 922"/>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331" name="Freeform 923"/>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332" name="Freeform 924"/>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333" name="Freeform 925"/>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334" name="Freeform 926"/>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335" name="Freeform 927"/>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336" name="Freeform 928"/>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337" name="Freeform 929"/>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338" name="Freeform 930"/>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339" name="Freeform 931"/>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340" name="Freeform 932"/>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341" name="Freeform 933"/>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342" name="Freeform 934"/>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343" name="Freeform 935"/>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344" name="Freeform 936"/>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345" name="Freeform 937"/>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346" name="Freeform 938"/>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347" name="Rectangle 939"/>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348" name="Freeform 940"/>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349" name="Freeform 941"/>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350" name="Freeform 942"/>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351" name="Freeform 943"/>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352" name="Freeform 944"/>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353" name="Freeform 945"/>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354" name="Freeform 946"/>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355" name="Freeform 947"/>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356" name="Freeform 948"/>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357" name="Group 949"/>
              <p:cNvGrpSpPr>
                <a:grpSpLocks/>
              </p:cNvGrpSpPr>
              <p:nvPr/>
            </p:nvGrpSpPr>
            <p:grpSpPr bwMode="auto">
              <a:xfrm rot="19000869">
                <a:off x="2482" y="3285"/>
                <a:ext cx="391" cy="88"/>
                <a:chOff x="1450" y="3513"/>
                <a:chExt cx="391" cy="88"/>
              </a:xfrm>
            </p:grpSpPr>
            <p:sp>
              <p:nvSpPr>
                <p:cNvPr id="530358" name="Freeform 950"/>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359" name="Line 951"/>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0360" name="Group 952"/>
              <p:cNvGrpSpPr>
                <a:grpSpLocks/>
              </p:cNvGrpSpPr>
              <p:nvPr/>
            </p:nvGrpSpPr>
            <p:grpSpPr bwMode="auto">
              <a:xfrm>
                <a:off x="2408" y="3217"/>
                <a:ext cx="265" cy="123"/>
                <a:chOff x="3600" y="219"/>
                <a:chExt cx="360" cy="175"/>
              </a:xfrm>
            </p:grpSpPr>
            <p:sp>
              <p:nvSpPr>
                <p:cNvPr id="530361" name="Oval 953"/>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0362" name="Line 954"/>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363" name="Line 955"/>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364" name="Rectangle 956"/>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365" name="Oval 957"/>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0366" name="Group 958"/>
                <p:cNvGrpSpPr>
                  <a:grpSpLocks/>
                </p:cNvGrpSpPr>
                <p:nvPr/>
              </p:nvGrpSpPr>
              <p:grpSpPr bwMode="auto">
                <a:xfrm>
                  <a:off x="3686" y="244"/>
                  <a:ext cx="177" cy="66"/>
                  <a:chOff x="2848" y="848"/>
                  <a:chExt cx="140" cy="98"/>
                </a:xfrm>
              </p:grpSpPr>
              <p:sp>
                <p:nvSpPr>
                  <p:cNvPr id="530367" name="Line 95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368" name="Line 96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369" name="Line 96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370" name="Group 962"/>
                <p:cNvGrpSpPr>
                  <a:grpSpLocks/>
                </p:cNvGrpSpPr>
                <p:nvPr/>
              </p:nvGrpSpPr>
              <p:grpSpPr bwMode="auto">
                <a:xfrm flipV="1">
                  <a:off x="3686" y="243"/>
                  <a:ext cx="177" cy="66"/>
                  <a:chOff x="2848" y="848"/>
                  <a:chExt cx="140" cy="98"/>
                </a:xfrm>
              </p:grpSpPr>
              <p:sp>
                <p:nvSpPr>
                  <p:cNvPr id="530371" name="Line 963"/>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372" name="Line 964"/>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373" name="Line 965"/>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0374" name="Group 966"/>
              <p:cNvGrpSpPr>
                <a:grpSpLocks/>
              </p:cNvGrpSpPr>
              <p:nvPr/>
            </p:nvGrpSpPr>
            <p:grpSpPr bwMode="auto">
              <a:xfrm>
                <a:off x="2813" y="3183"/>
                <a:ext cx="176" cy="150"/>
                <a:chOff x="4765" y="1531"/>
                <a:chExt cx="312" cy="261"/>
              </a:xfrm>
            </p:grpSpPr>
            <p:sp>
              <p:nvSpPr>
                <p:cNvPr id="530375" name="AutoShape 967"/>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376" name="Freeform 968"/>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377" name="Freeform 969"/>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378" name="Freeform 970"/>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379" name="Freeform 971"/>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380" name="Freeform 972"/>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381" name="Freeform 973"/>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382" name="Freeform 974"/>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383" name="Freeform 975"/>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384" name="Freeform 976"/>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385" name="Freeform 977"/>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386" name="Freeform 978"/>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387" name="Freeform 979"/>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388" name="Freeform 980"/>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389" name="Freeform 981"/>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390" name="Freeform 982"/>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391" name="Freeform 983"/>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392" name="Freeform 984"/>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393" name="Freeform 985"/>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394" name="Freeform 986"/>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395" name="Freeform 987"/>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396" name="Freeform 988"/>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397" name="Freeform 989"/>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398" name="Freeform 990"/>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399" name="Freeform 991"/>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400" name="Freeform 992"/>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401" name="Freeform 993"/>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402" name="Freeform 994"/>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403" name="Freeform 995"/>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404" name="Rectangle 996"/>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405" name="Freeform 997"/>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406" name="Freeform 998"/>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407" name="Freeform 999"/>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408" name="Freeform 1000"/>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409" name="Freeform 1001"/>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410" name="Freeform 1002"/>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411" name="Freeform 1003"/>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412" name="Freeform 1004"/>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413" name="Freeform 1005"/>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grpSp>
          <p:nvGrpSpPr>
            <p:cNvPr id="530414" name="Group 1006"/>
            <p:cNvGrpSpPr>
              <a:grpSpLocks/>
            </p:cNvGrpSpPr>
            <p:nvPr/>
          </p:nvGrpSpPr>
          <p:grpSpPr bwMode="auto">
            <a:xfrm>
              <a:off x="3004" y="1864"/>
              <a:ext cx="496" cy="530"/>
              <a:chOff x="521" y="3063"/>
              <a:chExt cx="496" cy="530"/>
            </a:xfrm>
          </p:grpSpPr>
          <p:grpSp>
            <p:nvGrpSpPr>
              <p:cNvPr id="530415" name="Group 1007"/>
              <p:cNvGrpSpPr>
                <a:grpSpLocks/>
              </p:cNvGrpSpPr>
              <p:nvPr/>
            </p:nvGrpSpPr>
            <p:grpSpPr bwMode="auto">
              <a:xfrm>
                <a:off x="537" y="3443"/>
                <a:ext cx="176" cy="150"/>
                <a:chOff x="4765" y="1531"/>
                <a:chExt cx="312" cy="261"/>
              </a:xfrm>
            </p:grpSpPr>
            <p:sp>
              <p:nvSpPr>
                <p:cNvPr id="530416" name="AutoShape 1008"/>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417" name="Freeform 1009"/>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418" name="Freeform 1010"/>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419" name="Freeform 1011"/>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420" name="Freeform 1012"/>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421" name="Freeform 1013"/>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422" name="Freeform 1014"/>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423" name="Freeform 1015"/>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424" name="Freeform 1016"/>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425" name="Freeform 1017"/>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426" name="Freeform 1018"/>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427" name="Freeform 1019"/>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428" name="Freeform 1020"/>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429" name="Freeform 1021"/>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430" name="Freeform 1022"/>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431" name="Freeform 1023"/>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432" name="Freeform 1024"/>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433" name="Freeform 1025"/>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434" name="Freeform 1026"/>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435" name="Freeform 1027"/>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436" name="Freeform 1028"/>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437" name="Freeform 1029"/>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438" name="Freeform 1030"/>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439" name="Freeform 1031"/>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440" name="Freeform 1032"/>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441" name="Freeform 1033"/>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442" name="Freeform 1034"/>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443" name="Freeform 1035"/>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444" name="Freeform 1036"/>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445" name="Rectangle 1037"/>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446" name="Freeform 1038"/>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447" name="Freeform 1039"/>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448" name="Freeform 1040"/>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449" name="Freeform 1041"/>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450" name="Freeform 1042"/>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451" name="Freeform 1043"/>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452" name="Freeform 1044"/>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453" name="Freeform 1045"/>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454" name="Freeform 1046"/>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455" name="Group 1047"/>
              <p:cNvGrpSpPr>
                <a:grpSpLocks/>
              </p:cNvGrpSpPr>
              <p:nvPr/>
            </p:nvGrpSpPr>
            <p:grpSpPr bwMode="auto">
              <a:xfrm rot="5400000">
                <a:off x="534" y="3281"/>
                <a:ext cx="391" cy="88"/>
                <a:chOff x="1450" y="3513"/>
                <a:chExt cx="391" cy="88"/>
              </a:xfrm>
            </p:grpSpPr>
            <p:sp>
              <p:nvSpPr>
                <p:cNvPr id="530456" name="Freeform 1048"/>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457" name="Line 1049"/>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0458" name="Group 1050"/>
              <p:cNvGrpSpPr>
                <a:grpSpLocks/>
              </p:cNvGrpSpPr>
              <p:nvPr/>
            </p:nvGrpSpPr>
            <p:grpSpPr bwMode="auto">
              <a:xfrm>
                <a:off x="752" y="3249"/>
                <a:ext cx="265" cy="123"/>
                <a:chOff x="3600" y="219"/>
                <a:chExt cx="360" cy="175"/>
              </a:xfrm>
            </p:grpSpPr>
            <p:sp>
              <p:nvSpPr>
                <p:cNvPr id="530459" name="Oval 1051"/>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0460" name="Line 1052"/>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461" name="Line 1053"/>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462" name="Rectangle 1054"/>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463" name="Oval 1055"/>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0464" name="Group 1056"/>
                <p:cNvGrpSpPr>
                  <a:grpSpLocks/>
                </p:cNvGrpSpPr>
                <p:nvPr/>
              </p:nvGrpSpPr>
              <p:grpSpPr bwMode="auto">
                <a:xfrm>
                  <a:off x="3686" y="244"/>
                  <a:ext cx="177" cy="66"/>
                  <a:chOff x="2848" y="848"/>
                  <a:chExt cx="140" cy="98"/>
                </a:xfrm>
              </p:grpSpPr>
              <p:sp>
                <p:nvSpPr>
                  <p:cNvPr id="530465" name="Line 1057"/>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466" name="Line 1058"/>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467" name="Line 1059"/>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468" name="Group 1060"/>
                <p:cNvGrpSpPr>
                  <a:grpSpLocks/>
                </p:cNvGrpSpPr>
                <p:nvPr/>
              </p:nvGrpSpPr>
              <p:grpSpPr bwMode="auto">
                <a:xfrm flipV="1">
                  <a:off x="3686" y="243"/>
                  <a:ext cx="177" cy="66"/>
                  <a:chOff x="2848" y="848"/>
                  <a:chExt cx="140" cy="98"/>
                </a:xfrm>
              </p:grpSpPr>
              <p:sp>
                <p:nvSpPr>
                  <p:cNvPr id="530469" name="Line 1061"/>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470" name="Line 1062"/>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471" name="Line 1063"/>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0472" name="Group 1064"/>
              <p:cNvGrpSpPr>
                <a:grpSpLocks/>
              </p:cNvGrpSpPr>
              <p:nvPr/>
            </p:nvGrpSpPr>
            <p:grpSpPr bwMode="auto">
              <a:xfrm>
                <a:off x="521" y="3063"/>
                <a:ext cx="176" cy="150"/>
                <a:chOff x="4765" y="1531"/>
                <a:chExt cx="312" cy="261"/>
              </a:xfrm>
            </p:grpSpPr>
            <p:sp>
              <p:nvSpPr>
                <p:cNvPr id="530473" name="AutoShape 1065"/>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474" name="Freeform 1066"/>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475" name="Freeform 1067"/>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476" name="Freeform 1068"/>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477" name="Freeform 1069"/>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478" name="Freeform 1070"/>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479" name="Freeform 1071"/>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480" name="Freeform 1072"/>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481" name="Freeform 1073"/>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482" name="Freeform 1074"/>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483" name="Freeform 1075"/>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484" name="Freeform 1076"/>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485" name="Freeform 1077"/>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486" name="Freeform 1078"/>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487" name="Freeform 1079"/>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488" name="Freeform 1080"/>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489" name="Freeform 1081"/>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490" name="Freeform 1082"/>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491" name="Freeform 1083"/>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492" name="Freeform 1084"/>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493" name="Freeform 1085"/>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494" name="Freeform 1086"/>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495" name="Freeform 1087"/>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496" name="Freeform 1088"/>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497" name="Freeform 1089"/>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498" name="Freeform 1090"/>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499" name="Freeform 1091"/>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500" name="Freeform 1092"/>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501" name="Freeform 1093"/>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502" name="Rectangle 1094"/>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503" name="Freeform 1095"/>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504" name="Freeform 1096"/>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505" name="Freeform 1097"/>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506" name="Freeform 1098"/>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507" name="Freeform 1099"/>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508" name="Freeform 1100"/>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509" name="Freeform 1101"/>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510" name="Freeform 1102"/>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511" name="Freeform 1103"/>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grpSp>
          <p:nvGrpSpPr>
            <p:cNvPr id="530512" name="Group 1104"/>
            <p:cNvGrpSpPr>
              <a:grpSpLocks/>
            </p:cNvGrpSpPr>
            <p:nvPr/>
          </p:nvGrpSpPr>
          <p:grpSpPr bwMode="auto">
            <a:xfrm>
              <a:off x="3273" y="1420"/>
              <a:ext cx="559" cy="309"/>
              <a:chOff x="1170" y="3095"/>
              <a:chExt cx="559" cy="309"/>
            </a:xfrm>
          </p:grpSpPr>
          <p:grpSp>
            <p:nvGrpSpPr>
              <p:cNvPr id="530513" name="Group 1105"/>
              <p:cNvGrpSpPr>
                <a:grpSpLocks/>
              </p:cNvGrpSpPr>
              <p:nvPr/>
            </p:nvGrpSpPr>
            <p:grpSpPr bwMode="auto">
              <a:xfrm>
                <a:off x="1170" y="3095"/>
                <a:ext cx="159" cy="146"/>
                <a:chOff x="4781" y="1833"/>
                <a:chExt cx="318" cy="262"/>
              </a:xfrm>
            </p:grpSpPr>
            <p:sp>
              <p:nvSpPr>
                <p:cNvPr id="530514" name="AutoShape 1106"/>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0515" name="Freeform 1107"/>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0516" name="Freeform 1108"/>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0517" name="Freeform 1109"/>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0518" name="Freeform 1110"/>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0519" name="Freeform 1111"/>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0520" name="Freeform 1112"/>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0521" name="Freeform 1113"/>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0522" name="Freeform 1114"/>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0523" name="Freeform 1115"/>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0524" name="Freeform 1116"/>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0525" name="Freeform 1117"/>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0526" name="Freeform 1118"/>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0527" name="Freeform 1119"/>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0528" name="Freeform 1120"/>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0529" name="Freeform 1121"/>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0530" name="Freeform 1122"/>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531" name="Freeform 1123"/>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532" name="Freeform 1124"/>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0533" name="Freeform 1125"/>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0534" name="Freeform 1126"/>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0535" name="Freeform 1127"/>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0536" name="Freeform 1128"/>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0537" name="Freeform 1129"/>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0538" name="Freeform 1130"/>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0539" name="Freeform 1131"/>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0540" name="Freeform 1132"/>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0541" name="Freeform 1133"/>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0542" name="Freeform 1134"/>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0543" name="Freeform 1135"/>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0544" name="Rectangle 1136"/>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0545" name="Freeform 1137"/>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0546" name="Freeform 1138"/>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547" name="Freeform 1139"/>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548" name="Freeform 1140"/>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0549" name="Freeform 1141"/>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0550" name="Freeform 1142"/>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0551" name="Freeform 1143"/>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552" name="Freeform 1144"/>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553" name="Freeform 1145"/>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554" name="Group 1146"/>
              <p:cNvGrpSpPr>
                <a:grpSpLocks/>
              </p:cNvGrpSpPr>
              <p:nvPr/>
            </p:nvGrpSpPr>
            <p:grpSpPr bwMode="auto">
              <a:xfrm>
                <a:off x="1553" y="3099"/>
                <a:ext cx="176" cy="150"/>
                <a:chOff x="4765" y="1531"/>
                <a:chExt cx="312" cy="261"/>
              </a:xfrm>
            </p:grpSpPr>
            <p:sp>
              <p:nvSpPr>
                <p:cNvPr id="530555" name="AutoShape 1147"/>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0556" name="Freeform 1148"/>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0557" name="Freeform 1149"/>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0558" name="Freeform 1150"/>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0559" name="Freeform 1151"/>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0560" name="Freeform 1152"/>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0561" name="Freeform 1153"/>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0562" name="Freeform 1154"/>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0563" name="Freeform 1155"/>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0564" name="Freeform 1156"/>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0565" name="Freeform 1157"/>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0566" name="Freeform 1158"/>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0567" name="Freeform 1159"/>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0568" name="Freeform 1160"/>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0569" name="Freeform 1161"/>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0570" name="Freeform 1162"/>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0571" name="Freeform 1163"/>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0572" name="Freeform 1164"/>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0573" name="Freeform 1165"/>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0574" name="Freeform 1166"/>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0575" name="Freeform 1167"/>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0576" name="Freeform 1168"/>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0577" name="Freeform 1169"/>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0578" name="Freeform 1170"/>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0579" name="Freeform 1171"/>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0580" name="Freeform 1172"/>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0581" name="Freeform 1173"/>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0582" name="Freeform 1174"/>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0583" name="Freeform 1175"/>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0584" name="Rectangle 1176"/>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0585" name="Freeform 1177"/>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0586" name="Freeform 1178"/>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0587" name="Freeform 1179"/>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0588" name="Freeform 1180"/>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0589" name="Freeform 1181"/>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0590" name="Freeform 1182"/>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0591" name="Freeform 1183"/>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0592" name="Freeform 1184"/>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0593" name="Freeform 1185"/>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0594" name="Group 1186"/>
              <p:cNvGrpSpPr>
                <a:grpSpLocks/>
              </p:cNvGrpSpPr>
              <p:nvPr/>
            </p:nvGrpSpPr>
            <p:grpSpPr bwMode="auto">
              <a:xfrm rot="10800000">
                <a:off x="1234" y="3229"/>
                <a:ext cx="391" cy="88"/>
                <a:chOff x="1450" y="3513"/>
                <a:chExt cx="391" cy="88"/>
              </a:xfrm>
            </p:grpSpPr>
            <p:sp>
              <p:nvSpPr>
                <p:cNvPr id="530595" name="Freeform 1187"/>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0596" name="Line 1188"/>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0597" name="Group 1189"/>
              <p:cNvGrpSpPr>
                <a:grpSpLocks/>
              </p:cNvGrpSpPr>
              <p:nvPr/>
            </p:nvGrpSpPr>
            <p:grpSpPr bwMode="auto">
              <a:xfrm>
                <a:off x="1305" y="3286"/>
                <a:ext cx="275" cy="118"/>
                <a:chOff x="3600" y="219"/>
                <a:chExt cx="360" cy="175"/>
              </a:xfrm>
            </p:grpSpPr>
            <p:sp>
              <p:nvSpPr>
                <p:cNvPr id="530598" name="Oval 1190"/>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0599" name="Line 119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0600" name="Line 119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0601" name="Rectangle 1193"/>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0602" name="Oval 1194"/>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0603" name="Group 1195"/>
                <p:cNvGrpSpPr>
                  <a:grpSpLocks/>
                </p:cNvGrpSpPr>
                <p:nvPr/>
              </p:nvGrpSpPr>
              <p:grpSpPr bwMode="auto">
                <a:xfrm>
                  <a:off x="3686" y="244"/>
                  <a:ext cx="177" cy="66"/>
                  <a:chOff x="2848" y="848"/>
                  <a:chExt cx="140" cy="98"/>
                </a:xfrm>
              </p:grpSpPr>
              <p:sp>
                <p:nvSpPr>
                  <p:cNvPr id="530604" name="Line 119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605" name="Line 119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606" name="Line 119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0607" name="Group 1199"/>
                <p:cNvGrpSpPr>
                  <a:grpSpLocks/>
                </p:cNvGrpSpPr>
                <p:nvPr/>
              </p:nvGrpSpPr>
              <p:grpSpPr bwMode="auto">
                <a:xfrm flipV="1">
                  <a:off x="3686" y="243"/>
                  <a:ext cx="177" cy="66"/>
                  <a:chOff x="2848" y="848"/>
                  <a:chExt cx="140" cy="98"/>
                </a:xfrm>
              </p:grpSpPr>
              <p:sp>
                <p:nvSpPr>
                  <p:cNvPr id="530608" name="Line 120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0609" name="Line 120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0610" name="Line 120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sp>
          <p:nvSpPr>
            <p:cNvPr id="530611" name="Text Box 1203"/>
            <p:cNvSpPr txBox="1">
              <a:spLocks noChangeArrowheads="1"/>
            </p:cNvSpPr>
            <p:nvPr/>
          </p:nvSpPr>
          <p:spPr bwMode="auto">
            <a:xfrm>
              <a:off x="3036" y="2982"/>
              <a:ext cx="1450" cy="231"/>
            </a:xfrm>
            <a:prstGeom prst="rect">
              <a:avLst/>
            </a:prstGeom>
            <a:noFill/>
            <a:ln w="9525">
              <a:noFill/>
              <a:miter lim="800000"/>
              <a:headEnd/>
              <a:tailEnd/>
            </a:ln>
            <a:effectLst/>
          </p:spPr>
          <p:txBody>
            <a:bodyPr wrap="none">
              <a:spAutoFit/>
            </a:bodyPr>
            <a:lstStyle/>
            <a:p>
              <a:r>
                <a:rPr lang="en-US"/>
                <a:t>Source-based trees</a:t>
              </a:r>
            </a:p>
          </p:txBody>
        </p:sp>
        <p:sp>
          <p:nvSpPr>
            <p:cNvPr id="530612" name="Line 1204"/>
            <p:cNvSpPr>
              <a:spLocks noChangeShapeType="1"/>
            </p:cNvSpPr>
            <p:nvPr/>
          </p:nvSpPr>
          <p:spPr bwMode="auto">
            <a:xfrm>
              <a:off x="3552" y="1728"/>
              <a:ext cx="484" cy="228"/>
            </a:xfrm>
            <a:prstGeom prst="line">
              <a:avLst/>
            </a:prstGeom>
            <a:noFill/>
            <a:ln w="38100">
              <a:solidFill>
                <a:schemeClr val="accent2"/>
              </a:solidFill>
              <a:round/>
              <a:headEnd/>
              <a:tailEnd type="triangle" w="med" len="med"/>
            </a:ln>
            <a:effectLst/>
          </p:spPr>
          <p:txBody>
            <a:bodyPr wrap="none"/>
            <a:lstStyle/>
            <a:p>
              <a:endParaRPr lang="en-US"/>
            </a:p>
          </p:txBody>
        </p:sp>
        <p:sp>
          <p:nvSpPr>
            <p:cNvPr id="530613" name="Line 1205"/>
            <p:cNvSpPr>
              <a:spLocks noChangeShapeType="1"/>
            </p:cNvSpPr>
            <p:nvPr/>
          </p:nvSpPr>
          <p:spPr bwMode="auto">
            <a:xfrm>
              <a:off x="3380" y="2176"/>
              <a:ext cx="292" cy="372"/>
            </a:xfrm>
            <a:prstGeom prst="line">
              <a:avLst/>
            </a:prstGeom>
            <a:noFill/>
            <a:ln w="38100">
              <a:solidFill>
                <a:schemeClr val="accent2"/>
              </a:solidFill>
              <a:round/>
              <a:headEnd/>
              <a:tailEnd type="triangle" w="med" len="med"/>
            </a:ln>
            <a:effectLst/>
          </p:spPr>
          <p:txBody>
            <a:bodyPr wrap="none"/>
            <a:lstStyle/>
            <a:p>
              <a:endParaRPr lang="en-US"/>
            </a:p>
          </p:txBody>
        </p:sp>
        <p:sp>
          <p:nvSpPr>
            <p:cNvPr id="530614" name="Line 1206"/>
            <p:cNvSpPr>
              <a:spLocks noChangeShapeType="1"/>
            </p:cNvSpPr>
            <p:nvPr/>
          </p:nvSpPr>
          <p:spPr bwMode="auto">
            <a:xfrm flipH="1">
              <a:off x="3484" y="1996"/>
              <a:ext cx="584" cy="152"/>
            </a:xfrm>
            <a:prstGeom prst="line">
              <a:avLst/>
            </a:prstGeom>
            <a:noFill/>
            <a:ln w="38100">
              <a:solidFill>
                <a:schemeClr val="accent1"/>
              </a:solidFill>
              <a:round/>
              <a:headEnd/>
              <a:tailEnd/>
            </a:ln>
            <a:effectLst/>
          </p:spPr>
          <p:txBody>
            <a:bodyPr wrap="none"/>
            <a:lstStyle/>
            <a:p>
              <a:endParaRPr lang="en-US"/>
            </a:p>
          </p:txBody>
        </p:sp>
        <p:sp>
          <p:nvSpPr>
            <p:cNvPr id="530615" name="Line 1207"/>
            <p:cNvSpPr>
              <a:spLocks noChangeShapeType="1"/>
            </p:cNvSpPr>
            <p:nvPr/>
          </p:nvSpPr>
          <p:spPr bwMode="auto">
            <a:xfrm flipH="1">
              <a:off x="3336" y="2144"/>
              <a:ext cx="152" cy="336"/>
            </a:xfrm>
            <a:prstGeom prst="line">
              <a:avLst/>
            </a:prstGeom>
            <a:noFill/>
            <a:ln w="38100">
              <a:solidFill>
                <a:schemeClr val="accent1"/>
              </a:solidFill>
              <a:round/>
              <a:headEnd/>
              <a:tailEnd type="triangle" w="med" len="med"/>
            </a:ln>
            <a:effectLst/>
          </p:spPr>
          <p:txBody>
            <a:bodyPr wrap="none"/>
            <a:lstStyle/>
            <a:p>
              <a:endParaRPr lang="en-US"/>
            </a:p>
          </p:txBody>
        </p:sp>
        <p:sp>
          <p:nvSpPr>
            <p:cNvPr id="530616" name="Line 1208"/>
            <p:cNvSpPr>
              <a:spLocks noChangeShapeType="1"/>
            </p:cNvSpPr>
            <p:nvPr/>
          </p:nvSpPr>
          <p:spPr bwMode="auto">
            <a:xfrm>
              <a:off x="3484" y="2144"/>
              <a:ext cx="232" cy="288"/>
            </a:xfrm>
            <a:prstGeom prst="line">
              <a:avLst/>
            </a:prstGeom>
            <a:noFill/>
            <a:ln w="38100">
              <a:solidFill>
                <a:schemeClr val="accent1"/>
              </a:solidFill>
              <a:round/>
              <a:headEnd/>
              <a:tailEnd type="triangle" w="med" len="med"/>
            </a:ln>
            <a:effectLst/>
          </p:spPr>
          <p:txBody>
            <a:bodyPr wrap="none"/>
            <a:lstStyle/>
            <a:p>
              <a:endParaRPr lang="en-US"/>
            </a:p>
          </p:txBody>
        </p:sp>
        <p:sp>
          <p:nvSpPr>
            <p:cNvPr id="530617" name="Line 1209"/>
            <p:cNvSpPr>
              <a:spLocks noChangeShapeType="1"/>
            </p:cNvSpPr>
            <p:nvPr/>
          </p:nvSpPr>
          <p:spPr bwMode="auto">
            <a:xfrm flipV="1">
              <a:off x="3488" y="1868"/>
              <a:ext cx="112" cy="276"/>
            </a:xfrm>
            <a:prstGeom prst="line">
              <a:avLst/>
            </a:prstGeom>
            <a:noFill/>
            <a:ln w="38100">
              <a:solidFill>
                <a:schemeClr val="accent1"/>
              </a:solidFill>
              <a:round/>
              <a:headEnd/>
              <a:tailEnd type="triangle" w="med" len="med"/>
            </a:ln>
            <a:effectLst/>
          </p:spPr>
          <p:txBody>
            <a:bodyPr wrap="none"/>
            <a:lstStyle/>
            <a:p>
              <a:endParaRPr lang="en-US"/>
            </a:p>
          </p:txBody>
        </p:sp>
        <p:sp>
          <p:nvSpPr>
            <p:cNvPr id="530618" name="Oval 1210"/>
            <p:cNvSpPr>
              <a:spLocks noChangeArrowheads="1"/>
            </p:cNvSpPr>
            <p:nvPr/>
          </p:nvSpPr>
          <p:spPr bwMode="auto">
            <a:xfrm>
              <a:off x="3994" y="1972"/>
              <a:ext cx="78" cy="66"/>
            </a:xfrm>
            <a:prstGeom prst="ellipse">
              <a:avLst/>
            </a:prstGeom>
            <a:solidFill>
              <a:schemeClr val="accent1"/>
            </a:solidFill>
            <a:ln w="9525">
              <a:solidFill>
                <a:schemeClr val="accent1"/>
              </a:solidFill>
              <a:round/>
              <a:headEnd/>
              <a:tailEnd/>
            </a:ln>
            <a:effectLst/>
          </p:spPr>
          <p:txBody>
            <a:bodyPr wrap="none" anchor="ctr"/>
            <a:lstStyle/>
            <a:p>
              <a:endParaRPr lang="en-US"/>
            </a:p>
          </p:txBody>
        </p:sp>
        <p:sp>
          <p:nvSpPr>
            <p:cNvPr id="530619" name="Oval 1211"/>
            <p:cNvSpPr>
              <a:spLocks noChangeArrowheads="1"/>
            </p:cNvSpPr>
            <p:nvPr/>
          </p:nvSpPr>
          <p:spPr bwMode="auto">
            <a:xfrm>
              <a:off x="3526" y="1702"/>
              <a:ext cx="78" cy="66"/>
            </a:xfrm>
            <a:prstGeom prst="ellipse">
              <a:avLst/>
            </a:prstGeom>
            <a:solidFill>
              <a:schemeClr val="accent2"/>
            </a:solidFill>
            <a:ln w="9525">
              <a:solidFill>
                <a:schemeClr val="accent2"/>
              </a:solidFill>
              <a:round/>
              <a:headEnd/>
              <a:tailEn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ChangeArrowheads="1"/>
          </p:cNvSpPr>
          <p:nvPr>
            <p:ph type="title"/>
          </p:nvPr>
        </p:nvSpPr>
        <p:spPr>
          <a:xfrm>
            <a:off x="533400" y="609600"/>
            <a:ext cx="8229600" cy="685800"/>
          </a:xfrm>
          <a:noFill/>
          <a:ln/>
        </p:spPr>
        <p:txBody>
          <a:bodyPr lIns="92075" tIns="46038" rIns="92075" bIns="46038"/>
          <a:lstStyle/>
          <a:p>
            <a:r>
              <a:rPr lang="en-US" sz="3600"/>
              <a:t>Approaches for building mcast trees</a:t>
            </a:r>
          </a:p>
        </p:txBody>
      </p:sp>
      <p:sp>
        <p:nvSpPr>
          <p:cNvPr id="532483" name="Rectangle 3"/>
          <p:cNvSpPr>
            <a:spLocks noGrp="1" noChangeArrowheads="1"/>
          </p:cNvSpPr>
          <p:nvPr>
            <p:ph type="body" idx="1"/>
          </p:nvPr>
        </p:nvSpPr>
        <p:spPr>
          <a:xfrm>
            <a:off x="533400" y="1600200"/>
            <a:ext cx="7772400" cy="3048000"/>
          </a:xfrm>
          <a:noFill/>
          <a:ln/>
        </p:spPr>
        <p:txBody>
          <a:bodyPr lIns="92075" tIns="46038" rIns="92075" bIns="46038"/>
          <a:lstStyle/>
          <a:p>
            <a:pPr>
              <a:buFont typeface="ZapfDingbats" pitchFamily="82" charset="2"/>
              <a:buNone/>
            </a:pPr>
            <a:r>
              <a:rPr lang="en-US"/>
              <a:t>Approaches:</a:t>
            </a:r>
          </a:p>
          <a:p>
            <a:r>
              <a:rPr lang="en-US">
                <a:solidFill>
                  <a:srgbClr val="FF0000"/>
                </a:solidFill>
              </a:rPr>
              <a:t>source-based tree:</a:t>
            </a:r>
            <a:r>
              <a:rPr lang="en-US"/>
              <a:t> one tree per source</a:t>
            </a:r>
          </a:p>
          <a:p>
            <a:pPr lvl="1"/>
            <a:r>
              <a:rPr lang="en-US"/>
              <a:t>shortest path trees</a:t>
            </a:r>
          </a:p>
          <a:p>
            <a:pPr lvl="1"/>
            <a:r>
              <a:rPr lang="en-US"/>
              <a:t>reverse path forwarding</a:t>
            </a:r>
          </a:p>
          <a:p>
            <a:r>
              <a:rPr lang="en-US">
                <a:solidFill>
                  <a:srgbClr val="FF0000"/>
                </a:solidFill>
              </a:rPr>
              <a:t>group-shared tree:</a:t>
            </a:r>
            <a:r>
              <a:rPr lang="en-US"/>
              <a:t> group uses one tree</a:t>
            </a:r>
          </a:p>
          <a:p>
            <a:pPr lvl="1"/>
            <a:r>
              <a:rPr lang="en-US"/>
              <a:t>minimal spanning (Steiner) </a:t>
            </a:r>
          </a:p>
          <a:p>
            <a:pPr lvl="1"/>
            <a:r>
              <a:rPr lang="en-US"/>
              <a:t>center-based trees</a:t>
            </a:r>
          </a:p>
        </p:txBody>
      </p:sp>
      <p:sp>
        <p:nvSpPr>
          <p:cNvPr id="532484" name="Rectangle 4"/>
          <p:cNvSpPr>
            <a:spLocks noChangeArrowheads="1"/>
          </p:cNvSpPr>
          <p:nvPr/>
        </p:nvSpPr>
        <p:spPr bwMode="auto">
          <a:xfrm>
            <a:off x="533400" y="5178425"/>
            <a:ext cx="8305800" cy="1373188"/>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400"/>
              <a:t>…we first look at basic approaches, then specific protocols adopting these approaches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Line 2"/>
          <p:cNvSpPr>
            <a:spLocks noChangeShapeType="1"/>
          </p:cNvSpPr>
          <p:nvPr/>
        </p:nvSpPr>
        <p:spPr bwMode="auto">
          <a:xfrm>
            <a:off x="3963988" y="5087938"/>
            <a:ext cx="401637" cy="690562"/>
          </a:xfrm>
          <a:prstGeom prst="line">
            <a:avLst/>
          </a:prstGeom>
          <a:noFill/>
          <a:ln w="57150">
            <a:solidFill>
              <a:srgbClr val="FF0000"/>
            </a:solidFill>
            <a:round/>
            <a:headEnd/>
            <a:tailEnd/>
          </a:ln>
          <a:effectLst/>
        </p:spPr>
        <p:txBody>
          <a:bodyPr wrap="none"/>
          <a:lstStyle/>
          <a:p>
            <a:endParaRPr lang="en-US"/>
          </a:p>
        </p:txBody>
      </p:sp>
      <p:sp>
        <p:nvSpPr>
          <p:cNvPr id="534531" name="Rectangle 3"/>
          <p:cNvSpPr>
            <a:spLocks noGrp="1" noChangeArrowheads="1"/>
          </p:cNvSpPr>
          <p:nvPr>
            <p:ph type="title"/>
          </p:nvPr>
        </p:nvSpPr>
        <p:spPr>
          <a:noFill/>
          <a:ln/>
        </p:spPr>
        <p:txBody>
          <a:bodyPr lIns="92075" tIns="46038" rIns="92075" bIns="46038"/>
          <a:lstStyle/>
          <a:p>
            <a:r>
              <a:rPr lang="en-US"/>
              <a:t>Shortest Path Tree</a:t>
            </a:r>
          </a:p>
        </p:txBody>
      </p:sp>
      <p:sp>
        <p:nvSpPr>
          <p:cNvPr id="534532" name="Rectangle 4"/>
          <p:cNvSpPr>
            <a:spLocks noGrp="1" noChangeArrowheads="1"/>
          </p:cNvSpPr>
          <p:nvPr>
            <p:ph type="body" idx="1"/>
          </p:nvPr>
        </p:nvSpPr>
        <p:spPr>
          <a:xfrm>
            <a:off x="533400" y="1524000"/>
            <a:ext cx="7924800" cy="1447800"/>
          </a:xfrm>
          <a:noFill/>
          <a:ln/>
        </p:spPr>
        <p:txBody>
          <a:bodyPr lIns="92075" tIns="46038" rIns="92075" bIns="46038"/>
          <a:lstStyle/>
          <a:p>
            <a:r>
              <a:rPr lang="en-US"/>
              <a:t>mcast forwarding tree: tree of shortest path routes from source to all receivers</a:t>
            </a:r>
          </a:p>
          <a:p>
            <a:pPr lvl="1"/>
            <a:r>
              <a:rPr lang="en-US"/>
              <a:t>Dijkstra’s algorithm</a:t>
            </a:r>
          </a:p>
        </p:txBody>
      </p:sp>
      <p:sp>
        <p:nvSpPr>
          <p:cNvPr id="534533" name="Line 5"/>
          <p:cNvSpPr>
            <a:spLocks noChangeShapeType="1"/>
          </p:cNvSpPr>
          <p:nvPr/>
        </p:nvSpPr>
        <p:spPr bwMode="auto">
          <a:xfrm flipV="1">
            <a:off x="2562225" y="4232275"/>
            <a:ext cx="1365250" cy="347663"/>
          </a:xfrm>
          <a:prstGeom prst="line">
            <a:avLst/>
          </a:prstGeom>
          <a:noFill/>
          <a:ln w="19050">
            <a:solidFill>
              <a:schemeClr val="tx1"/>
            </a:solidFill>
            <a:round/>
            <a:headEnd/>
            <a:tailEnd/>
          </a:ln>
          <a:effectLst/>
        </p:spPr>
        <p:txBody>
          <a:bodyPr wrap="none"/>
          <a:lstStyle/>
          <a:p>
            <a:endParaRPr lang="en-US"/>
          </a:p>
        </p:txBody>
      </p:sp>
      <p:sp>
        <p:nvSpPr>
          <p:cNvPr id="534534" name="Line 6"/>
          <p:cNvSpPr>
            <a:spLocks noChangeShapeType="1"/>
          </p:cNvSpPr>
          <p:nvPr/>
        </p:nvSpPr>
        <p:spPr bwMode="auto">
          <a:xfrm>
            <a:off x="2297113" y="4549775"/>
            <a:ext cx="852487" cy="974725"/>
          </a:xfrm>
          <a:prstGeom prst="line">
            <a:avLst/>
          </a:prstGeom>
          <a:noFill/>
          <a:ln w="57150">
            <a:solidFill>
              <a:srgbClr val="FF0000"/>
            </a:solidFill>
            <a:round/>
            <a:headEnd/>
            <a:tailEnd/>
          </a:ln>
          <a:effectLst/>
        </p:spPr>
        <p:txBody>
          <a:bodyPr wrap="none"/>
          <a:lstStyle/>
          <a:p>
            <a:endParaRPr lang="en-US"/>
          </a:p>
        </p:txBody>
      </p:sp>
      <p:sp>
        <p:nvSpPr>
          <p:cNvPr id="534535" name="Line 7"/>
          <p:cNvSpPr>
            <a:spLocks noChangeShapeType="1"/>
          </p:cNvSpPr>
          <p:nvPr/>
        </p:nvSpPr>
        <p:spPr bwMode="auto">
          <a:xfrm>
            <a:off x="2884488" y="3794125"/>
            <a:ext cx="993775" cy="446088"/>
          </a:xfrm>
          <a:prstGeom prst="line">
            <a:avLst/>
          </a:prstGeom>
          <a:noFill/>
          <a:ln w="57150">
            <a:solidFill>
              <a:srgbClr val="FF0000"/>
            </a:solidFill>
            <a:round/>
            <a:headEnd/>
            <a:tailEnd/>
          </a:ln>
          <a:effectLst/>
        </p:spPr>
        <p:txBody>
          <a:bodyPr wrap="none"/>
          <a:lstStyle/>
          <a:p>
            <a:endParaRPr lang="en-US"/>
          </a:p>
        </p:txBody>
      </p:sp>
      <p:sp>
        <p:nvSpPr>
          <p:cNvPr id="534536" name="Line 8"/>
          <p:cNvSpPr>
            <a:spLocks noChangeShapeType="1"/>
          </p:cNvSpPr>
          <p:nvPr/>
        </p:nvSpPr>
        <p:spPr bwMode="auto">
          <a:xfrm flipV="1">
            <a:off x="3414713" y="5116513"/>
            <a:ext cx="538162" cy="468312"/>
          </a:xfrm>
          <a:prstGeom prst="line">
            <a:avLst/>
          </a:prstGeom>
          <a:noFill/>
          <a:ln w="19050">
            <a:solidFill>
              <a:schemeClr val="tx1"/>
            </a:solidFill>
            <a:round/>
            <a:headEnd/>
            <a:tailEnd/>
          </a:ln>
          <a:effectLst/>
        </p:spPr>
        <p:txBody>
          <a:bodyPr wrap="none"/>
          <a:lstStyle/>
          <a:p>
            <a:endParaRPr lang="en-US"/>
          </a:p>
        </p:txBody>
      </p:sp>
      <p:sp>
        <p:nvSpPr>
          <p:cNvPr id="534537" name="Line 9"/>
          <p:cNvSpPr>
            <a:spLocks noChangeShapeType="1"/>
          </p:cNvSpPr>
          <p:nvPr/>
        </p:nvSpPr>
        <p:spPr bwMode="auto">
          <a:xfrm>
            <a:off x="3937000" y="4338638"/>
            <a:ext cx="0" cy="717550"/>
          </a:xfrm>
          <a:prstGeom prst="line">
            <a:avLst/>
          </a:prstGeom>
          <a:noFill/>
          <a:ln w="57150">
            <a:solidFill>
              <a:srgbClr val="FF0000"/>
            </a:solidFill>
            <a:round/>
            <a:headEnd/>
            <a:tailEnd/>
          </a:ln>
          <a:effectLst/>
        </p:spPr>
        <p:txBody>
          <a:bodyPr wrap="none"/>
          <a:lstStyle/>
          <a:p>
            <a:endParaRPr lang="en-US"/>
          </a:p>
        </p:txBody>
      </p:sp>
      <p:sp>
        <p:nvSpPr>
          <p:cNvPr id="534538" name="Line 10"/>
          <p:cNvSpPr>
            <a:spLocks noChangeShapeType="1"/>
          </p:cNvSpPr>
          <p:nvPr/>
        </p:nvSpPr>
        <p:spPr bwMode="auto">
          <a:xfrm>
            <a:off x="1974850" y="5578475"/>
            <a:ext cx="1025525" cy="0"/>
          </a:xfrm>
          <a:prstGeom prst="line">
            <a:avLst/>
          </a:prstGeom>
          <a:noFill/>
          <a:ln w="19050">
            <a:solidFill>
              <a:schemeClr val="tx1"/>
            </a:solidFill>
            <a:round/>
            <a:headEnd/>
            <a:tailEnd/>
          </a:ln>
          <a:effectLst/>
        </p:spPr>
        <p:txBody>
          <a:bodyPr wrap="none"/>
          <a:lstStyle/>
          <a:p>
            <a:endParaRPr lang="en-US"/>
          </a:p>
        </p:txBody>
      </p:sp>
      <p:sp>
        <p:nvSpPr>
          <p:cNvPr id="534539" name="Line 11"/>
          <p:cNvSpPr>
            <a:spLocks noChangeShapeType="1"/>
          </p:cNvSpPr>
          <p:nvPr/>
        </p:nvSpPr>
        <p:spPr bwMode="auto">
          <a:xfrm flipH="1">
            <a:off x="1841500" y="4656138"/>
            <a:ext cx="373063" cy="846137"/>
          </a:xfrm>
          <a:prstGeom prst="line">
            <a:avLst/>
          </a:prstGeom>
          <a:noFill/>
          <a:ln w="57150">
            <a:solidFill>
              <a:srgbClr val="FF0000"/>
            </a:solidFill>
            <a:round/>
            <a:headEnd/>
            <a:tailEnd/>
          </a:ln>
          <a:effectLst/>
        </p:spPr>
        <p:txBody>
          <a:bodyPr wrap="none"/>
          <a:lstStyle/>
          <a:p>
            <a:endParaRPr lang="en-US"/>
          </a:p>
        </p:txBody>
      </p:sp>
      <p:sp>
        <p:nvSpPr>
          <p:cNvPr id="534540" name="Line 12"/>
          <p:cNvSpPr>
            <a:spLocks noChangeShapeType="1"/>
          </p:cNvSpPr>
          <p:nvPr/>
        </p:nvSpPr>
        <p:spPr bwMode="auto">
          <a:xfrm flipH="1">
            <a:off x="2289175" y="3808413"/>
            <a:ext cx="347663" cy="749300"/>
          </a:xfrm>
          <a:prstGeom prst="line">
            <a:avLst/>
          </a:prstGeom>
          <a:noFill/>
          <a:ln w="57150">
            <a:solidFill>
              <a:srgbClr val="FF0000"/>
            </a:solidFill>
            <a:round/>
            <a:headEnd/>
            <a:tailEnd/>
          </a:ln>
          <a:effectLst/>
        </p:spPr>
        <p:txBody>
          <a:bodyPr wrap="none"/>
          <a:lstStyle/>
          <a:p>
            <a:endParaRPr lang="en-US"/>
          </a:p>
        </p:txBody>
      </p:sp>
      <p:grpSp>
        <p:nvGrpSpPr>
          <p:cNvPr id="534541" name="Group 13"/>
          <p:cNvGrpSpPr>
            <a:grpSpLocks/>
          </p:cNvGrpSpPr>
          <p:nvPr/>
        </p:nvGrpSpPr>
        <p:grpSpPr bwMode="auto">
          <a:xfrm>
            <a:off x="2862263" y="5453063"/>
            <a:ext cx="568325" cy="222250"/>
            <a:chOff x="3600" y="219"/>
            <a:chExt cx="360" cy="175"/>
          </a:xfrm>
        </p:grpSpPr>
        <p:sp>
          <p:nvSpPr>
            <p:cNvPr id="534542"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4543"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544"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545"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546"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4547" name="Group 19"/>
            <p:cNvGrpSpPr>
              <a:grpSpLocks/>
            </p:cNvGrpSpPr>
            <p:nvPr/>
          </p:nvGrpSpPr>
          <p:grpSpPr bwMode="auto">
            <a:xfrm>
              <a:off x="3686" y="244"/>
              <a:ext cx="177" cy="66"/>
              <a:chOff x="2848" y="848"/>
              <a:chExt cx="140" cy="98"/>
            </a:xfrm>
          </p:grpSpPr>
          <p:sp>
            <p:nvSpPr>
              <p:cNvPr id="534548"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49"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50"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551" name="Group 23"/>
            <p:cNvGrpSpPr>
              <a:grpSpLocks/>
            </p:cNvGrpSpPr>
            <p:nvPr/>
          </p:nvGrpSpPr>
          <p:grpSpPr bwMode="auto">
            <a:xfrm flipV="1">
              <a:off x="3686" y="243"/>
              <a:ext cx="177" cy="66"/>
              <a:chOff x="2848" y="848"/>
              <a:chExt cx="140" cy="98"/>
            </a:xfrm>
          </p:grpSpPr>
          <p:sp>
            <p:nvSpPr>
              <p:cNvPr id="534552"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53"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54"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555" name="Group 27"/>
          <p:cNvGrpSpPr>
            <a:grpSpLocks/>
          </p:cNvGrpSpPr>
          <p:nvPr/>
        </p:nvGrpSpPr>
        <p:grpSpPr bwMode="auto">
          <a:xfrm>
            <a:off x="3648075" y="4146550"/>
            <a:ext cx="569913" cy="222250"/>
            <a:chOff x="3600" y="219"/>
            <a:chExt cx="360" cy="175"/>
          </a:xfrm>
        </p:grpSpPr>
        <p:sp>
          <p:nvSpPr>
            <p:cNvPr id="534556"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4557"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558"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559"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560"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4561" name="Group 33"/>
            <p:cNvGrpSpPr>
              <a:grpSpLocks/>
            </p:cNvGrpSpPr>
            <p:nvPr/>
          </p:nvGrpSpPr>
          <p:grpSpPr bwMode="auto">
            <a:xfrm>
              <a:off x="3686" y="244"/>
              <a:ext cx="177" cy="66"/>
              <a:chOff x="2848" y="848"/>
              <a:chExt cx="140" cy="98"/>
            </a:xfrm>
          </p:grpSpPr>
          <p:sp>
            <p:nvSpPr>
              <p:cNvPr id="534562"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63"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64"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565" name="Group 37"/>
            <p:cNvGrpSpPr>
              <a:grpSpLocks/>
            </p:cNvGrpSpPr>
            <p:nvPr/>
          </p:nvGrpSpPr>
          <p:grpSpPr bwMode="auto">
            <a:xfrm flipV="1">
              <a:off x="3686" y="243"/>
              <a:ext cx="177" cy="66"/>
              <a:chOff x="2848" y="848"/>
              <a:chExt cx="140" cy="98"/>
            </a:xfrm>
          </p:grpSpPr>
          <p:sp>
            <p:nvSpPr>
              <p:cNvPr id="534566"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67"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68"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569" name="Group 41"/>
          <p:cNvGrpSpPr>
            <a:grpSpLocks/>
          </p:cNvGrpSpPr>
          <p:nvPr/>
        </p:nvGrpSpPr>
        <p:grpSpPr bwMode="auto">
          <a:xfrm>
            <a:off x="1512888" y="5445125"/>
            <a:ext cx="568325" cy="222250"/>
            <a:chOff x="3600" y="219"/>
            <a:chExt cx="360" cy="175"/>
          </a:xfrm>
        </p:grpSpPr>
        <p:sp>
          <p:nvSpPr>
            <p:cNvPr id="534570"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4571"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572"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573"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574"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4575" name="Group 47"/>
            <p:cNvGrpSpPr>
              <a:grpSpLocks/>
            </p:cNvGrpSpPr>
            <p:nvPr/>
          </p:nvGrpSpPr>
          <p:grpSpPr bwMode="auto">
            <a:xfrm>
              <a:off x="3686" y="244"/>
              <a:ext cx="177" cy="66"/>
              <a:chOff x="2848" y="848"/>
              <a:chExt cx="140" cy="98"/>
            </a:xfrm>
          </p:grpSpPr>
          <p:sp>
            <p:nvSpPr>
              <p:cNvPr id="534576"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77"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78"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579" name="Group 51"/>
            <p:cNvGrpSpPr>
              <a:grpSpLocks/>
            </p:cNvGrpSpPr>
            <p:nvPr/>
          </p:nvGrpSpPr>
          <p:grpSpPr bwMode="auto">
            <a:xfrm flipV="1">
              <a:off x="3686" y="243"/>
              <a:ext cx="177" cy="66"/>
              <a:chOff x="2848" y="848"/>
              <a:chExt cx="140" cy="98"/>
            </a:xfrm>
          </p:grpSpPr>
          <p:sp>
            <p:nvSpPr>
              <p:cNvPr id="534580"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81"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82"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583" name="Group 55"/>
          <p:cNvGrpSpPr>
            <a:grpSpLocks/>
          </p:cNvGrpSpPr>
          <p:nvPr/>
        </p:nvGrpSpPr>
        <p:grpSpPr bwMode="auto">
          <a:xfrm>
            <a:off x="3671888" y="4981575"/>
            <a:ext cx="547687" cy="233363"/>
            <a:chOff x="3600" y="219"/>
            <a:chExt cx="360" cy="175"/>
          </a:xfrm>
        </p:grpSpPr>
        <p:sp>
          <p:nvSpPr>
            <p:cNvPr id="534584"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4585"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586"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587"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588"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4589" name="Group 61"/>
            <p:cNvGrpSpPr>
              <a:grpSpLocks/>
            </p:cNvGrpSpPr>
            <p:nvPr/>
          </p:nvGrpSpPr>
          <p:grpSpPr bwMode="auto">
            <a:xfrm>
              <a:off x="3686" y="244"/>
              <a:ext cx="177" cy="66"/>
              <a:chOff x="2848" y="848"/>
              <a:chExt cx="140" cy="98"/>
            </a:xfrm>
          </p:grpSpPr>
          <p:sp>
            <p:nvSpPr>
              <p:cNvPr id="534590"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91"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92"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593" name="Group 65"/>
            <p:cNvGrpSpPr>
              <a:grpSpLocks/>
            </p:cNvGrpSpPr>
            <p:nvPr/>
          </p:nvGrpSpPr>
          <p:grpSpPr bwMode="auto">
            <a:xfrm flipV="1">
              <a:off x="3686" y="243"/>
              <a:ext cx="177" cy="66"/>
              <a:chOff x="2848" y="848"/>
              <a:chExt cx="140" cy="98"/>
            </a:xfrm>
          </p:grpSpPr>
          <p:sp>
            <p:nvSpPr>
              <p:cNvPr id="534594"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595"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596"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597" name="Group 69"/>
          <p:cNvGrpSpPr>
            <a:grpSpLocks/>
          </p:cNvGrpSpPr>
          <p:nvPr/>
        </p:nvGrpSpPr>
        <p:grpSpPr bwMode="auto">
          <a:xfrm>
            <a:off x="2016125" y="4467225"/>
            <a:ext cx="547688" cy="233363"/>
            <a:chOff x="3600" y="219"/>
            <a:chExt cx="360" cy="175"/>
          </a:xfrm>
        </p:grpSpPr>
        <p:sp>
          <p:nvSpPr>
            <p:cNvPr id="534598"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4599"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600"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601"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602"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4603" name="Group 75"/>
            <p:cNvGrpSpPr>
              <a:grpSpLocks/>
            </p:cNvGrpSpPr>
            <p:nvPr/>
          </p:nvGrpSpPr>
          <p:grpSpPr bwMode="auto">
            <a:xfrm>
              <a:off x="3686" y="244"/>
              <a:ext cx="177" cy="66"/>
              <a:chOff x="2848" y="848"/>
              <a:chExt cx="140" cy="98"/>
            </a:xfrm>
          </p:grpSpPr>
          <p:sp>
            <p:nvSpPr>
              <p:cNvPr id="534604"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605"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606"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607" name="Group 79"/>
            <p:cNvGrpSpPr>
              <a:grpSpLocks/>
            </p:cNvGrpSpPr>
            <p:nvPr/>
          </p:nvGrpSpPr>
          <p:grpSpPr bwMode="auto">
            <a:xfrm flipV="1">
              <a:off x="3686" y="243"/>
              <a:ext cx="177" cy="66"/>
              <a:chOff x="2848" y="848"/>
              <a:chExt cx="140" cy="98"/>
            </a:xfrm>
          </p:grpSpPr>
          <p:sp>
            <p:nvSpPr>
              <p:cNvPr id="534608"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609"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610"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611" name="Group 83"/>
          <p:cNvGrpSpPr>
            <a:grpSpLocks/>
          </p:cNvGrpSpPr>
          <p:nvPr/>
        </p:nvGrpSpPr>
        <p:grpSpPr bwMode="auto">
          <a:xfrm>
            <a:off x="2093913" y="3278188"/>
            <a:ext cx="1157287" cy="584200"/>
            <a:chOff x="1170" y="3095"/>
            <a:chExt cx="559" cy="309"/>
          </a:xfrm>
        </p:grpSpPr>
        <p:grpSp>
          <p:nvGrpSpPr>
            <p:cNvPr id="534612" name="Group 84"/>
            <p:cNvGrpSpPr>
              <a:grpSpLocks/>
            </p:cNvGrpSpPr>
            <p:nvPr/>
          </p:nvGrpSpPr>
          <p:grpSpPr bwMode="auto">
            <a:xfrm>
              <a:off x="1170" y="3095"/>
              <a:ext cx="159" cy="146"/>
              <a:chOff x="4781" y="1833"/>
              <a:chExt cx="318" cy="262"/>
            </a:xfrm>
          </p:grpSpPr>
          <p:sp>
            <p:nvSpPr>
              <p:cNvPr id="534613" name="AutoShape 85"/>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4614" name="Freeform 86"/>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4615" name="Freeform 87"/>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4616" name="Freeform 88"/>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4617" name="Freeform 89"/>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4618" name="Freeform 90"/>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4619" name="Freeform 91"/>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4620" name="Freeform 92"/>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4621" name="Freeform 93"/>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4622" name="Freeform 94"/>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4623" name="Freeform 95"/>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4624" name="Freeform 96"/>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4625" name="Freeform 97"/>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4626" name="Freeform 98"/>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4627" name="Freeform 99"/>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4628" name="Freeform 100"/>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4629" name="Freeform 101"/>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4630" name="Freeform 102"/>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4631" name="Freeform 103"/>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4632" name="Freeform 104"/>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4633" name="Freeform 105"/>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4634" name="Freeform 106"/>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4635" name="Freeform 107"/>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4636" name="Freeform 108"/>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4637" name="Freeform 109"/>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4638" name="Freeform 110"/>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4639" name="Freeform 111"/>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4640" name="Freeform 112"/>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4641" name="Freeform 113"/>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4642" name="Freeform 114"/>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4643" name="Rectangle 115"/>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4644" name="Freeform 116"/>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4645" name="Freeform 117"/>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4646" name="Freeform 118"/>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4647" name="Freeform 119"/>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4648" name="Freeform 120"/>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4649" name="Freeform 121"/>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4650" name="Freeform 122"/>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4651" name="Freeform 123"/>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4652" name="Freeform 124"/>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4653" name="Group 125"/>
            <p:cNvGrpSpPr>
              <a:grpSpLocks/>
            </p:cNvGrpSpPr>
            <p:nvPr/>
          </p:nvGrpSpPr>
          <p:grpSpPr bwMode="auto">
            <a:xfrm>
              <a:off x="1553" y="3099"/>
              <a:ext cx="176" cy="150"/>
              <a:chOff x="4765" y="1531"/>
              <a:chExt cx="312" cy="261"/>
            </a:xfrm>
          </p:grpSpPr>
          <p:sp>
            <p:nvSpPr>
              <p:cNvPr id="534654" name="AutoShape 12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4655" name="Freeform 12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4656" name="Freeform 12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4657" name="Freeform 12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4658" name="Freeform 13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4659" name="Freeform 13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4660" name="Freeform 13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4661" name="Freeform 13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4662" name="Freeform 13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4663" name="Freeform 13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4664" name="Freeform 13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4665" name="Freeform 13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4666" name="Freeform 13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4667" name="Freeform 13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4668" name="Freeform 14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4669" name="Freeform 14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4670" name="Freeform 14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4671" name="Freeform 14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4672" name="Freeform 14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4673" name="Freeform 14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4674" name="Freeform 14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4675" name="Freeform 14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4676" name="Freeform 14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4677" name="Freeform 14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4678" name="Freeform 15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4679" name="Freeform 15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4680" name="Freeform 15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4681" name="Freeform 15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4682" name="Freeform 15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4683" name="Rectangle 15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4684" name="Freeform 15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4685" name="Freeform 15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4686" name="Freeform 15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4687" name="Freeform 15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4688" name="Freeform 16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4689" name="Freeform 16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4690" name="Freeform 16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4691" name="Freeform 16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4692" name="Freeform 16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4693" name="Group 165"/>
            <p:cNvGrpSpPr>
              <a:grpSpLocks/>
            </p:cNvGrpSpPr>
            <p:nvPr/>
          </p:nvGrpSpPr>
          <p:grpSpPr bwMode="auto">
            <a:xfrm rot="10800000">
              <a:off x="1234" y="3229"/>
              <a:ext cx="391" cy="88"/>
              <a:chOff x="1450" y="3513"/>
              <a:chExt cx="391" cy="88"/>
            </a:xfrm>
          </p:grpSpPr>
          <p:sp>
            <p:nvSpPr>
              <p:cNvPr id="534694" name="Freeform 166"/>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4695" name="Line 167"/>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4696" name="Group 168"/>
            <p:cNvGrpSpPr>
              <a:grpSpLocks/>
            </p:cNvGrpSpPr>
            <p:nvPr/>
          </p:nvGrpSpPr>
          <p:grpSpPr bwMode="auto">
            <a:xfrm>
              <a:off x="1305" y="3286"/>
              <a:ext cx="275" cy="118"/>
              <a:chOff x="3600" y="219"/>
              <a:chExt cx="360" cy="175"/>
            </a:xfrm>
          </p:grpSpPr>
          <p:sp>
            <p:nvSpPr>
              <p:cNvPr id="534697" name="Oval 16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4698" name="Line 17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699" name="Line 17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700" name="Rectangle 17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701" name="Oval 17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4702" name="Group 174"/>
              <p:cNvGrpSpPr>
                <a:grpSpLocks/>
              </p:cNvGrpSpPr>
              <p:nvPr/>
            </p:nvGrpSpPr>
            <p:grpSpPr bwMode="auto">
              <a:xfrm>
                <a:off x="3686" y="244"/>
                <a:ext cx="177" cy="66"/>
                <a:chOff x="2848" y="848"/>
                <a:chExt cx="140" cy="98"/>
              </a:xfrm>
            </p:grpSpPr>
            <p:sp>
              <p:nvSpPr>
                <p:cNvPr id="534703" name="Line 17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04" name="Line 17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05" name="Line 17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706" name="Group 178"/>
              <p:cNvGrpSpPr>
                <a:grpSpLocks/>
              </p:cNvGrpSpPr>
              <p:nvPr/>
            </p:nvGrpSpPr>
            <p:grpSpPr bwMode="auto">
              <a:xfrm flipV="1">
                <a:off x="3686" y="243"/>
                <a:ext cx="177" cy="66"/>
                <a:chOff x="2848" y="848"/>
                <a:chExt cx="140" cy="98"/>
              </a:xfrm>
            </p:grpSpPr>
            <p:sp>
              <p:nvSpPr>
                <p:cNvPr id="534707" name="Line 17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08" name="Line 18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09" name="Line 18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sp>
        <p:nvSpPr>
          <p:cNvPr id="534710" name="Text Box 182"/>
          <p:cNvSpPr txBox="1">
            <a:spLocks noChangeArrowheads="1"/>
          </p:cNvSpPr>
          <p:nvPr/>
        </p:nvSpPr>
        <p:spPr bwMode="auto">
          <a:xfrm>
            <a:off x="1993900" y="3597275"/>
            <a:ext cx="430213" cy="366713"/>
          </a:xfrm>
          <a:prstGeom prst="rect">
            <a:avLst/>
          </a:prstGeom>
          <a:noFill/>
          <a:ln w="9525">
            <a:noFill/>
            <a:miter lim="800000"/>
            <a:headEnd/>
            <a:tailEnd/>
          </a:ln>
          <a:effectLst/>
        </p:spPr>
        <p:txBody>
          <a:bodyPr wrap="none">
            <a:spAutoFit/>
          </a:bodyPr>
          <a:lstStyle/>
          <a:p>
            <a:r>
              <a:rPr lang="en-US"/>
              <a:t>R1</a:t>
            </a:r>
          </a:p>
        </p:txBody>
      </p:sp>
      <p:grpSp>
        <p:nvGrpSpPr>
          <p:cNvPr id="534711" name="Group 183"/>
          <p:cNvGrpSpPr>
            <a:grpSpLocks/>
          </p:cNvGrpSpPr>
          <p:nvPr/>
        </p:nvGrpSpPr>
        <p:grpSpPr bwMode="auto">
          <a:xfrm>
            <a:off x="4114800" y="5688013"/>
            <a:ext cx="547688" cy="233362"/>
            <a:chOff x="3600" y="219"/>
            <a:chExt cx="360" cy="175"/>
          </a:xfrm>
        </p:grpSpPr>
        <p:sp>
          <p:nvSpPr>
            <p:cNvPr id="534712" name="Oval 184"/>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4713" name="Line 1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714" name="Line 1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715" name="Rectangle 187"/>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716" name="Oval 188"/>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4717" name="Group 189"/>
            <p:cNvGrpSpPr>
              <a:grpSpLocks/>
            </p:cNvGrpSpPr>
            <p:nvPr/>
          </p:nvGrpSpPr>
          <p:grpSpPr bwMode="auto">
            <a:xfrm>
              <a:off x="3686" y="244"/>
              <a:ext cx="177" cy="66"/>
              <a:chOff x="2848" y="848"/>
              <a:chExt cx="140" cy="98"/>
            </a:xfrm>
          </p:grpSpPr>
          <p:sp>
            <p:nvSpPr>
              <p:cNvPr id="534718" name="Line 1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19" name="Line 1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20" name="Line 1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721" name="Group 193"/>
            <p:cNvGrpSpPr>
              <a:grpSpLocks/>
            </p:cNvGrpSpPr>
            <p:nvPr/>
          </p:nvGrpSpPr>
          <p:grpSpPr bwMode="auto">
            <a:xfrm flipV="1">
              <a:off x="3686" y="243"/>
              <a:ext cx="177" cy="66"/>
              <a:chOff x="2848" y="848"/>
              <a:chExt cx="140" cy="98"/>
            </a:xfrm>
          </p:grpSpPr>
          <p:sp>
            <p:nvSpPr>
              <p:cNvPr id="534722" name="Line 1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23" name="Line 1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24" name="Line 1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34725" name="Text Box 197"/>
          <p:cNvSpPr txBox="1">
            <a:spLocks noChangeArrowheads="1"/>
          </p:cNvSpPr>
          <p:nvPr/>
        </p:nvSpPr>
        <p:spPr bwMode="auto">
          <a:xfrm>
            <a:off x="1604963" y="4386263"/>
            <a:ext cx="466725" cy="366712"/>
          </a:xfrm>
          <a:prstGeom prst="rect">
            <a:avLst/>
          </a:prstGeom>
          <a:noFill/>
          <a:ln w="9525">
            <a:noFill/>
            <a:miter lim="800000"/>
            <a:headEnd/>
            <a:tailEnd/>
          </a:ln>
          <a:effectLst/>
        </p:spPr>
        <p:txBody>
          <a:bodyPr wrap="none">
            <a:spAutoFit/>
          </a:bodyPr>
          <a:lstStyle/>
          <a:p>
            <a:r>
              <a:rPr lang="en-US"/>
              <a:t>R2</a:t>
            </a:r>
          </a:p>
        </p:txBody>
      </p:sp>
      <p:sp>
        <p:nvSpPr>
          <p:cNvPr id="534726" name="Text Box 198"/>
          <p:cNvSpPr txBox="1">
            <a:spLocks noChangeArrowheads="1"/>
          </p:cNvSpPr>
          <p:nvPr/>
        </p:nvSpPr>
        <p:spPr bwMode="auto">
          <a:xfrm>
            <a:off x="1092200" y="5383213"/>
            <a:ext cx="466725" cy="366712"/>
          </a:xfrm>
          <a:prstGeom prst="rect">
            <a:avLst/>
          </a:prstGeom>
          <a:noFill/>
          <a:ln w="9525">
            <a:noFill/>
            <a:miter lim="800000"/>
            <a:headEnd/>
            <a:tailEnd/>
          </a:ln>
          <a:effectLst/>
        </p:spPr>
        <p:txBody>
          <a:bodyPr wrap="none">
            <a:spAutoFit/>
          </a:bodyPr>
          <a:lstStyle/>
          <a:p>
            <a:r>
              <a:rPr lang="en-US"/>
              <a:t>R3</a:t>
            </a:r>
          </a:p>
        </p:txBody>
      </p:sp>
      <p:sp>
        <p:nvSpPr>
          <p:cNvPr id="534727" name="Text Box 199"/>
          <p:cNvSpPr txBox="1">
            <a:spLocks noChangeArrowheads="1"/>
          </p:cNvSpPr>
          <p:nvPr/>
        </p:nvSpPr>
        <p:spPr bwMode="auto">
          <a:xfrm>
            <a:off x="3738563" y="3803650"/>
            <a:ext cx="466725" cy="366713"/>
          </a:xfrm>
          <a:prstGeom prst="rect">
            <a:avLst/>
          </a:prstGeom>
          <a:noFill/>
          <a:ln w="9525">
            <a:noFill/>
            <a:miter lim="800000"/>
            <a:headEnd/>
            <a:tailEnd/>
          </a:ln>
          <a:effectLst/>
        </p:spPr>
        <p:txBody>
          <a:bodyPr wrap="none">
            <a:spAutoFit/>
          </a:bodyPr>
          <a:lstStyle/>
          <a:p>
            <a:r>
              <a:rPr lang="en-US"/>
              <a:t>R4</a:t>
            </a:r>
          </a:p>
        </p:txBody>
      </p:sp>
      <p:sp>
        <p:nvSpPr>
          <p:cNvPr id="534728" name="Text Box 200"/>
          <p:cNvSpPr txBox="1">
            <a:spLocks noChangeArrowheads="1"/>
          </p:cNvSpPr>
          <p:nvPr/>
        </p:nvSpPr>
        <p:spPr bwMode="auto">
          <a:xfrm>
            <a:off x="4181475" y="4941888"/>
            <a:ext cx="466725" cy="366712"/>
          </a:xfrm>
          <a:prstGeom prst="rect">
            <a:avLst/>
          </a:prstGeom>
          <a:noFill/>
          <a:ln w="9525">
            <a:noFill/>
            <a:miter lim="800000"/>
            <a:headEnd/>
            <a:tailEnd/>
          </a:ln>
          <a:effectLst/>
        </p:spPr>
        <p:txBody>
          <a:bodyPr wrap="none">
            <a:spAutoFit/>
          </a:bodyPr>
          <a:lstStyle/>
          <a:p>
            <a:r>
              <a:rPr lang="en-US"/>
              <a:t>R5</a:t>
            </a:r>
          </a:p>
        </p:txBody>
      </p:sp>
      <p:sp>
        <p:nvSpPr>
          <p:cNvPr id="534729" name="Text Box 201"/>
          <p:cNvSpPr txBox="1">
            <a:spLocks noChangeArrowheads="1"/>
          </p:cNvSpPr>
          <p:nvPr/>
        </p:nvSpPr>
        <p:spPr bwMode="auto">
          <a:xfrm>
            <a:off x="2946400" y="5675313"/>
            <a:ext cx="466725" cy="366712"/>
          </a:xfrm>
          <a:prstGeom prst="rect">
            <a:avLst/>
          </a:prstGeom>
          <a:noFill/>
          <a:ln w="9525">
            <a:noFill/>
            <a:miter lim="800000"/>
            <a:headEnd/>
            <a:tailEnd/>
          </a:ln>
          <a:effectLst/>
        </p:spPr>
        <p:txBody>
          <a:bodyPr wrap="none">
            <a:spAutoFit/>
          </a:bodyPr>
          <a:lstStyle/>
          <a:p>
            <a:r>
              <a:rPr lang="en-US"/>
              <a:t>R6</a:t>
            </a:r>
          </a:p>
        </p:txBody>
      </p:sp>
      <p:sp>
        <p:nvSpPr>
          <p:cNvPr id="534730" name="Text Box 202"/>
          <p:cNvSpPr txBox="1">
            <a:spLocks noChangeArrowheads="1"/>
          </p:cNvSpPr>
          <p:nvPr/>
        </p:nvSpPr>
        <p:spPr bwMode="auto">
          <a:xfrm>
            <a:off x="3667125" y="5632450"/>
            <a:ext cx="466725" cy="366713"/>
          </a:xfrm>
          <a:prstGeom prst="rect">
            <a:avLst/>
          </a:prstGeom>
          <a:noFill/>
          <a:ln w="9525">
            <a:noFill/>
            <a:miter lim="800000"/>
            <a:headEnd/>
            <a:tailEnd/>
          </a:ln>
          <a:effectLst/>
        </p:spPr>
        <p:txBody>
          <a:bodyPr wrap="none">
            <a:spAutoFit/>
          </a:bodyPr>
          <a:lstStyle/>
          <a:p>
            <a:r>
              <a:rPr lang="en-US"/>
              <a:t>R7</a:t>
            </a:r>
          </a:p>
        </p:txBody>
      </p:sp>
      <p:grpSp>
        <p:nvGrpSpPr>
          <p:cNvPr id="534731" name="Group 203"/>
          <p:cNvGrpSpPr>
            <a:grpSpLocks/>
          </p:cNvGrpSpPr>
          <p:nvPr/>
        </p:nvGrpSpPr>
        <p:grpSpPr bwMode="auto">
          <a:xfrm>
            <a:off x="3279775" y="3638550"/>
            <a:ext cx="339725" cy="366713"/>
            <a:chOff x="2619" y="2443"/>
            <a:chExt cx="214" cy="231"/>
          </a:xfrm>
        </p:grpSpPr>
        <p:sp>
          <p:nvSpPr>
            <p:cNvPr id="534732" name="Text Box 204"/>
            <p:cNvSpPr txBox="1">
              <a:spLocks noChangeArrowheads="1"/>
            </p:cNvSpPr>
            <p:nvPr/>
          </p:nvSpPr>
          <p:spPr bwMode="auto">
            <a:xfrm>
              <a:off x="2629" y="2443"/>
              <a:ext cx="204" cy="231"/>
            </a:xfrm>
            <a:prstGeom prst="rect">
              <a:avLst/>
            </a:prstGeom>
            <a:noFill/>
            <a:ln w="9525">
              <a:noFill/>
              <a:miter lim="800000"/>
              <a:headEnd/>
              <a:tailEnd/>
            </a:ln>
            <a:effectLst/>
          </p:spPr>
          <p:txBody>
            <a:bodyPr wrap="none">
              <a:spAutoFit/>
            </a:bodyPr>
            <a:lstStyle/>
            <a:p>
              <a:r>
                <a:rPr lang="en-US">
                  <a:solidFill>
                    <a:srgbClr val="FF0000"/>
                  </a:solidFill>
                </a:rPr>
                <a:t>2</a:t>
              </a:r>
            </a:p>
          </p:txBody>
        </p:sp>
        <p:sp>
          <p:nvSpPr>
            <p:cNvPr id="534733" name="Oval 205"/>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34" name="Group 206"/>
          <p:cNvGrpSpPr>
            <a:grpSpLocks/>
          </p:cNvGrpSpPr>
          <p:nvPr/>
        </p:nvGrpSpPr>
        <p:grpSpPr bwMode="auto">
          <a:xfrm>
            <a:off x="2128838" y="3914775"/>
            <a:ext cx="317500" cy="366713"/>
            <a:chOff x="2619" y="2443"/>
            <a:chExt cx="200" cy="231"/>
          </a:xfrm>
        </p:grpSpPr>
        <p:sp>
          <p:nvSpPr>
            <p:cNvPr id="534735" name="Text Box 207"/>
            <p:cNvSpPr txBox="1">
              <a:spLocks noChangeArrowheads="1"/>
            </p:cNvSpPr>
            <p:nvPr/>
          </p:nvSpPr>
          <p:spPr bwMode="auto">
            <a:xfrm>
              <a:off x="2629" y="2443"/>
              <a:ext cx="181" cy="231"/>
            </a:xfrm>
            <a:prstGeom prst="rect">
              <a:avLst/>
            </a:prstGeom>
            <a:noFill/>
            <a:ln w="9525">
              <a:noFill/>
              <a:miter lim="800000"/>
              <a:headEnd/>
              <a:tailEnd/>
            </a:ln>
            <a:effectLst/>
          </p:spPr>
          <p:txBody>
            <a:bodyPr wrap="none">
              <a:spAutoFit/>
            </a:bodyPr>
            <a:lstStyle/>
            <a:p>
              <a:r>
                <a:rPr lang="en-US">
                  <a:solidFill>
                    <a:srgbClr val="FF0000"/>
                  </a:solidFill>
                </a:rPr>
                <a:t>1</a:t>
              </a:r>
            </a:p>
          </p:txBody>
        </p:sp>
        <p:sp>
          <p:nvSpPr>
            <p:cNvPr id="534736" name="Oval 208"/>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37" name="Group 209"/>
          <p:cNvGrpSpPr>
            <a:grpSpLocks/>
          </p:cNvGrpSpPr>
          <p:nvPr/>
        </p:nvGrpSpPr>
        <p:grpSpPr bwMode="auto">
          <a:xfrm>
            <a:off x="3795713" y="5300663"/>
            <a:ext cx="339725" cy="366712"/>
            <a:chOff x="2619" y="2443"/>
            <a:chExt cx="206" cy="231"/>
          </a:xfrm>
        </p:grpSpPr>
        <p:sp>
          <p:nvSpPr>
            <p:cNvPr id="534738" name="Text Box 210"/>
            <p:cNvSpPr txBox="1">
              <a:spLocks noChangeArrowheads="1"/>
            </p:cNvSpPr>
            <p:nvPr/>
          </p:nvSpPr>
          <p:spPr bwMode="auto">
            <a:xfrm>
              <a:off x="2629" y="2443"/>
              <a:ext cx="196" cy="231"/>
            </a:xfrm>
            <a:prstGeom prst="rect">
              <a:avLst/>
            </a:prstGeom>
            <a:noFill/>
            <a:ln w="9525">
              <a:noFill/>
              <a:miter lim="800000"/>
              <a:headEnd/>
              <a:tailEnd/>
            </a:ln>
            <a:effectLst/>
          </p:spPr>
          <p:txBody>
            <a:bodyPr wrap="none">
              <a:spAutoFit/>
            </a:bodyPr>
            <a:lstStyle/>
            <a:p>
              <a:r>
                <a:rPr lang="en-US">
                  <a:solidFill>
                    <a:srgbClr val="FF0000"/>
                  </a:solidFill>
                </a:rPr>
                <a:t>6</a:t>
              </a:r>
            </a:p>
          </p:txBody>
        </p:sp>
        <p:sp>
          <p:nvSpPr>
            <p:cNvPr id="534739" name="Oval 211"/>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40" name="Group 212"/>
          <p:cNvGrpSpPr>
            <a:grpSpLocks/>
          </p:cNvGrpSpPr>
          <p:nvPr/>
        </p:nvGrpSpPr>
        <p:grpSpPr bwMode="auto">
          <a:xfrm>
            <a:off x="1714500" y="4791075"/>
            <a:ext cx="339725" cy="366713"/>
            <a:chOff x="2619" y="2443"/>
            <a:chExt cx="214" cy="231"/>
          </a:xfrm>
        </p:grpSpPr>
        <p:sp>
          <p:nvSpPr>
            <p:cNvPr id="534741" name="Text Box 213"/>
            <p:cNvSpPr txBox="1">
              <a:spLocks noChangeArrowheads="1"/>
            </p:cNvSpPr>
            <p:nvPr/>
          </p:nvSpPr>
          <p:spPr bwMode="auto">
            <a:xfrm>
              <a:off x="2629" y="2443"/>
              <a:ext cx="204" cy="231"/>
            </a:xfrm>
            <a:prstGeom prst="rect">
              <a:avLst/>
            </a:prstGeom>
            <a:noFill/>
            <a:ln w="9525">
              <a:noFill/>
              <a:miter lim="800000"/>
              <a:headEnd/>
              <a:tailEnd/>
            </a:ln>
            <a:effectLst/>
          </p:spPr>
          <p:txBody>
            <a:bodyPr wrap="none">
              <a:spAutoFit/>
            </a:bodyPr>
            <a:lstStyle/>
            <a:p>
              <a:r>
                <a:rPr lang="en-US">
                  <a:solidFill>
                    <a:srgbClr val="FF0000"/>
                  </a:solidFill>
                </a:rPr>
                <a:t>3</a:t>
              </a:r>
            </a:p>
          </p:txBody>
        </p:sp>
        <p:sp>
          <p:nvSpPr>
            <p:cNvPr id="534742" name="Oval 214"/>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43" name="Group 215"/>
          <p:cNvGrpSpPr>
            <a:grpSpLocks/>
          </p:cNvGrpSpPr>
          <p:nvPr/>
        </p:nvGrpSpPr>
        <p:grpSpPr bwMode="auto">
          <a:xfrm>
            <a:off x="2836863" y="4816475"/>
            <a:ext cx="339725" cy="366713"/>
            <a:chOff x="2619" y="2443"/>
            <a:chExt cx="214" cy="231"/>
          </a:xfrm>
        </p:grpSpPr>
        <p:sp>
          <p:nvSpPr>
            <p:cNvPr id="534744" name="Text Box 216"/>
            <p:cNvSpPr txBox="1">
              <a:spLocks noChangeArrowheads="1"/>
            </p:cNvSpPr>
            <p:nvPr/>
          </p:nvSpPr>
          <p:spPr bwMode="auto">
            <a:xfrm>
              <a:off x="2629" y="2443"/>
              <a:ext cx="204" cy="231"/>
            </a:xfrm>
            <a:prstGeom prst="rect">
              <a:avLst/>
            </a:prstGeom>
            <a:noFill/>
            <a:ln w="9525">
              <a:noFill/>
              <a:miter lim="800000"/>
              <a:headEnd/>
              <a:tailEnd/>
            </a:ln>
            <a:effectLst/>
          </p:spPr>
          <p:txBody>
            <a:bodyPr wrap="none">
              <a:spAutoFit/>
            </a:bodyPr>
            <a:lstStyle/>
            <a:p>
              <a:r>
                <a:rPr lang="en-US">
                  <a:solidFill>
                    <a:srgbClr val="FF0000"/>
                  </a:solidFill>
                </a:rPr>
                <a:t>4</a:t>
              </a:r>
            </a:p>
          </p:txBody>
        </p:sp>
        <p:sp>
          <p:nvSpPr>
            <p:cNvPr id="534745" name="Oval 217"/>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46" name="Group 218"/>
          <p:cNvGrpSpPr>
            <a:grpSpLocks/>
          </p:cNvGrpSpPr>
          <p:nvPr/>
        </p:nvGrpSpPr>
        <p:grpSpPr bwMode="auto">
          <a:xfrm>
            <a:off x="3971925" y="4457700"/>
            <a:ext cx="339725" cy="366713"/>
            <a:chOff x="2619" y="2443"/>
            <a:chExt cx="206" cy="231"/>
          </a:xfrm>
        </p:grpSpPr>
        <p:sp>
          <p:nvSpPr>
            <p:cNvPr id="534747" name="Text Box 219"/>
            <p:cNvSpPr txBox="1">
              <a:spLocks noChangeArrowheads="1"/>
            </p:cNvSpPr>
            <p:nvPr/>
          </p:nvSpPr>
          <p:spPr bwMode="auto">
            <a:xfrm>
              <a:off x="2629" y="2443"/>
              <a:ext cx="196" cy="231"/>
            </a:xfrm>
            <a:prstGeom prst="rect">
              <a:avLst/>
            </a:prstGeom>
            <a:noFill/>
            <a:ln w="9525">
              <a:noFill/>
              <a:miter lim="800000"/>
              <a:headEnd/>
              <a:tailEnd/>
            </a:ln>
            <a:effectLst/>
          </p:spPr>
          <p:txBody>
            <a:bodyPr wrap="none">
              <a:spAutoFit/>
            </a:bodyPr>
            <a:lstStyle/>
            <a:p>
              <a:r>
                <a:rPr lang="en-US">
                  <a:solidFill>
                    <a:srgbClr val="FF0000"/>
                  </a:solidFill>
                </a:rPr>
                <a:t>5</a:t>
              </a:r>
            </a:p>
          </p:txBody>
        </p:sp>
        <p:sp>
          <p:nvSpPr>
            <p:cNvPr id="534748" name="Oval 220"/>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grpSp>
        <p:nvGrpSpPr>
          <p:cNvPr id="534749" name="Group 221"/>
          <p:cNvGrpSpPr>
            <a:grpSpLocks/>
          </p:cNvGrpSpPr>
          <p:nvPr/>
        </p:nvGrpSpPr>
        <p:grpSpPr bwMode="auto">
          <a:xfrm>
            <a:off x="5067300" y="4046538"/>
            <a:ext cx="569913" cy="222250"/>
            <a:chOff x="3600" y="219"/>
            <a:chExt cx="360" cy="175"/>
          </a:xfrm>
        </p:grpSpPr>
        <p:sp>
          <p:nvSpPr>
            <p:cNvPr id="534750" name="Oval 22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4751" name="Line 22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752" name="Line 22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753" name="Rectangle 22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754" name="Oval 22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4755" name="Group 227"/>
            <p:cNvGrpSpPr>
              <a:grpSpLocks/>
            </p:cNvGrpSpPr>
            <p:nvPr/>
          </p:nvGrpSpPr>
          <p:grpSpPr bwMode="auto">
            <a:xfrm>
              <a:off x="3686" y="244"/>
              <a:ext cx="177" cy="66"/>
              <a:chOff x="2848" y="848"/>
              <a:chExt cx="140" cy="98"/>
            </a:xfrm>
          </p:grpSpPr>
          <p:sp>
            <p:nvSpPr>
              <p:cNvPr id="534756" name="Line 22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57" name="Line 22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58" name="Line 23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759" name="Group 231"/>
            <p:cNvGrpSpPr>
              <a:grpSpLocks/>
            </p:cNvGrpSpPr>
            <p:nvPr/>
          </p:nvGrpSpPr>
          <p:grpSpPr bwMode="auto">
            <a:xfrm flipV="1">
              <a:off x="3686" y="243"/>
              <a:ext cx="177" cy="66"/>
              <a:chOff x="2848" y="848"/>
              <a:chExt cx="140" cy="98"/>
            </a:xfrm>
          </p:grpSpPr>
          <p:sp>
            <p:nvSpPr>
              <p:cNvPr id="534760" name="Line 23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61" name="Line 23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62" name="Line 23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4763" name="Group 235"/>
          <p:cNvGrpSpPr>
            <a:grpSpLocks/>
          </p:cNvGrpSpPr>
          <p:nvPr/>
        </p:nvGrpSpPr>
        <p:grpSpPr bwMode="auto">
          <a:xfrm>
            <a:off x="5076825" y="4840288"/>
            <a:ext cx="547688" cy="233362"/>
            <a:chOff x="3600" y="219"/>
            <a:chExt cx="360" cy="175"/>
          </a:xfrm>
        </p:grpSpPr>
        <p:sp>
          <p:nvSpPr>
            <p:cNvPr id="534764" name="Oval 23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4765" name="Line 23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4766" name="Line 23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4767" name="Rectangle 23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4768" name="Oval 24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4769" name="Group 241"/>
            <p:cNvGrpSpPr>
              <a:grpSpLocks/>
            </p:cNvGrpSpPr>
            <p:nvPr/>
          </p:nvGrpSpPr>
          <p:grpSpPr bwMode="auto">
            <a:xfrm>
              <a:off x="3686" y="244"/>
              <a:ext cx="177" cy="66"/>
              <a:chOff x="2848" y="848"/>
              <a:chExt cx="140" cy="98"/>
            </a:xfrm>
          </p:grpSpPr>
          <p:sp>
            <p:nvSpPr>
              <p:cNvPr id="534770" name="Line 24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71" name="Line 24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72" name="Line 24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4773" name="Group 245"/>
            <p:cNvGrpSpPr>
              <a:grpSpLocks/>
            </p:cNvGrpSpPr>
            <p:nvPr/>
          </p:nvGrpSpPr>
          <p:grpSpPr bwMode="auto">
            <a:xfrm flipV="1">
              <a:off x="3686" y="243"/>
              <a:ext cx="177" cy="66"/>
              <a:chOff x="2848" y="848"/>
              <a:chExt cx="140" cy="98"/>
            </a:xfrm>
          </p:grpSpPr>
          <p:sp>
            <p:nvSpPr>
              <p:cNvPr id="534774" name="Line 24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4775" name="Line 24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4776" name="Line 24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34777" name="Line 249"/>
          <p:cNvSpPr>
            <a:spLocks noChangeShapeType="1"/>
          </p:cNvSpPr>
          <p:nvPr/>
        </p:nvSpPr>
        <p:spPr bwMode="auto">
          <a:xfrm>
            <a:off x="5018088" y="5783263"/>
            <a:ext cx="596900" cy="0"/>
          </a:xfrm>
          <a:prstGeom prst="line">
            <a:avLst/>
          </a:prstGeom>
          <a:noFill/>
          <a:ln w="28575">
            <a:solidFill>
              <a:srgbClr val="FF0000"/>
            </a:solidFill>
            <a:round/>
            <a:headEnd/>
            <a:tailEnd/>
          </a:ln>
          <a:effectLst/>
        </p:spPr>
        <p:txBody>
          <a:bodyPr wrap="none"/>
          <a:lstStyle/>
          <a:p>
            <a:endParaRPr lang="en-US"/>
          </a:p>
        </p:txBody>
      </p:sp>
      <p:grpSp>
        <p:nvGrpSpPr>
          <p:cNvPr id="534778" name="Group 250"/>
          <p:cNvGrpSpPr>
            <a:grpSpLocks/>
          </p:cNvGrpSpPr>
          <p:nvPr/>
        </p:nvGrpSpPr>
        <p:grpSpPr bwMode="auto">
          <a:xfrm>
            <a:off x="5184775" y="5411788"/>
            <a:ext cx="317500" cy="366712"/>
            <a:chOff x="2619" y="2443"/>
            <a:chExt cx="200" cy="231"/>
          </a:xfrm>
        </p:grpSpPr>
        <p:sp>
          <p:nvSpPr>
            <p:cNvPr id="534779" name="Text Box 251"/>
            <p:cNvSpPr txBox="1">
              <a:spLocks noChangeArrowheads="1"/>
            </p:cNvSpPr>
            <p:nvPr/>
          </p:nvSpPr>
          <p:spPr bwMode="auto">
            <a:xfrm>
              <a:off x="2629" y="2443"/>
              <a:ext cx="156" cy="231"/>
            </a:xfrm>
            <a:prstGeom prst="rect">
              <a:avLst/>
            </a:prstGeom>
            <a:noFill/>
            <a:ln w="9525">
              <a:noFill/>
              <a:miter lim="800000"/>
              <a:headEnd/>
              <a:tailEnd/>
            </a:ln>
            <a:effectLst/>
          </p:spPr>
          <p:txBody>
            <a:bodyPr wrap="none">
              <a:spAutoFit/>
            </a:bodyPr>
            <a:lstStyle/>
            <a:p>
              <a:r>
                <a:rPr lang="en-US">
                  <a:solidFill>
                    <a:srgbClr val="FF0000"/>
                  </a:solidFill>
                </a:rPr>
                <a:t>i</a:t>
              </a:r>
            </a:p>
          </p:txBody>
        </p:sp>
        <p:sp>
          <p:nvSpPr>
            <p:cNvPr id="534780" name="Oval 252"/>
            <p:cNvSpPr>
              <a:spLocks noChangeArrowheads="1"/>
            </p:cNvSpPr>
            <p:nvPr/>
          </p:nvSpPr>
          <p:spPr bwMode="auto">
            <a:xfrm>
              <a:off x="2619" y="2461"/>
              <a:ext cx="200" cy="200"/>
            </a:xfrm>
            <a:prstGeom prst="ellipse">
              <a:avLst/>
            </a:prstGeom>
            <a:noFill/>
            <a:ln w="9525">
              <a:solidFill>
                <a:srgbClr val="FF0000"/>
              </a:solidFill>
              <a:round/>
              <a:headEnd/>
              <a:tailEnd/>
            </a:ln>
            <a:effectLst/>
          </p:spPr>
          <p:txBody>
            <a:bodyPr wrap="none" anchor="ctr"/>
            <a:lstStyle/>
            <a:p>
              <a:endParaRPr lang="en-US"/>
            </a:p>
          </p:txBody>
        </p:sp>
      </p:grpSp>
      <p:sp>
        <p:nvSpPr>
          <p:cNvPr id="534781" name="Text Box 253"/>
          <p:cNvSpPr txBox="1">
            <a:spLocks noChangeArrowheads="1"/>
          </p:cNvSpPr>
          <p:nvPr/>
        </p:nvSpPr>
        <p:spPr bwMode="auto">
          <a:xfrm>
            <a:off x="5668963" y="3814763"/>
            <a:ext cx="2433637" cy="641350"/>
          </a:xfrm>
          <a:prstGeom prst="rect">
            <a:avLst/>
          </a:prstGeom>
          <a:noFill/>
          <a:ln w="9525">
            <a:noFill/>
            <a:miter lim="800000"/>
            <a:headEnd/>
            <a:tailEnd/>
          </a:ln>
          <a:effectLst/>
        </p:spPr>
        <p:txBody>
          <a:bodyPr wrap="none">
            <a:spAutoFit/>
          </a:bodyPr>
          <a:lstStyle/>
          <a:p>
            <a:r>
              <a:rPr lang="en-US"/>
              <a:t>router with attached</a:t>
            </a:r>
          </a:p>
          <a:p>
            <a:r>
              <a:rPr lang="en-US"/>
              <a:t>group member</a:t>
            </a:r>
          </a:p>
        </p:txBody>
      </p:sp>
      <p:sp>
        <p:nvSpPr>
          <p:cNvPr id="534782" name="Text Box 254"/>
          <p:cNvSpPr txBox="1">
            <a:spLocks noChangeArrowheads="1"/>
          </p:cNvSpPr>
          <p:nvPr/>
        </p:nvSpPr>
        <p:spPr bwMode="auto">
          <a:xfrm>
            <a:off x="5656263" y="4659313"/>
            <a:ext cx="2741612" cy="641350"/>
          </a:xfrm>
          <a:prstGeom prst="rect">
            <a:avLst/>
          </a:prstGeom>
          <a:noFill/>
          <a:ln w="9525">
            <a:noFill/>
            <a:miter lim="800000"/>
            <a:headEnd/>
            <a:tailEnd/>
          </a:ln>
          <a:effectLst/>
        </p:spPr>
        <p:txBody>
          <a:bodyPr wrap="none">
            <a:spAutoFit/>
          </a:bodyPr>
          <a:lstStyle/>
          <a:p>
            <a:r>
              <a:rPr lang="en-US"/>
              <a:t>router with no attached</a:t>
            </a:r>
          </a:p>
          <a:p>
            <a:r>
              <a:rPr lang="en-US"/>
              <a:t>group member</a:t>
            </a:r>
          </a:p>
        </p:txBody>
      </p:sp>
      <p:sp>
        <p:nvSpPr>
          <p:cNvPr id="534783" name="Text Box 255"/>
          <p:cNvSpPr txBox="1">
            <a:spLocks noChangeArrowheads="1"/>
          </p:cNvSpPr>
          <p:nvPr/>
        </p:nvSpPr>
        <p:spPr bwMode="auto">
          <a:xfrm>
            <a:off x="5630863" y="5322888"/>
            <a:ext cx="2825750" cy="915987"/>
          </a:xfrm>
          <a:prstGeom prst="rect">
            <a:avLst/>
          </a:prstGeom>
          <a:noFill/>
          <a:ln w="9525">
            <a:noFill/>
            <a:miter lim="800000"/>
            <a:headEnd/>
            <a:tailEnd/>
          </a:ln>
          <a:effectLst/>
        </p:spPr>
        <p:txBody>
          <a:bodyPr wrap="none">
            <a:spAutoFit/>
          </a:bodyPr>
          <a:lstStyle/>
          <a:p>
            <a:r>
              <a:rPr lang="en-US"/>
              <a:t>link used for forwarding,</a:t>
            </a:r>
          </a:p>
          <a:p>
            <a:r>
              <a:rPr lang="en-US"/>
              <a:t>i indicates order link</a:t>
            </a:r>
          </a:p>
          <a:p>
            <a:r>
              <a:rPr lang="en-US"/>
              <a:t>added by algorithm</a:t>
            </a:r>
          </a:p>
        </p:txBody>
      </p:sp>
      <p:sp>
        <p:nvSpPr>
          <p:cNvPr id="534784" name="Text Box 256"/>
          <p:cNvSpPr txBox="1">
            <a:spLocks noChangeArrowheads="1"/>
          </p:cNvSpPr>
          <p:nvPr/>
        </p:nvSpPr>
        <p:spPr bwMode="auto">
          <a:xfrm>
            <a:off x="4964113" y="3300413"/>
            <a:ext cx="1098550" cy="366712"/>
          </a:xfrm>
          <a:prstGeom prst="rect">
            <a:avLst/>
          </a:prstGeom>
          <a:noFill/>
          <a:ln w="9525">
            <a:noFill/>
            <a:miter lim="800000"/>
            <a:headEnd/>
            <a:tailEnd/>
          </a:ln>
          <a:effectLst/>
        </p:spPr>
        <p:txBody>
          <a:bodyPr wrap="none">
            <a:spAutoFit/>
          </a:bodyPr>
          <a:lstStyle/>
          <a:p>
            <a:r>
              <a:rPr lang="en-US"/>
              <a:t>LEGEND</a:t>
            </a:r>
          </a:p>
        </p:txBody>
      </p:sp>
      <p:sp>
        <p:nvSpPr>
          <p:cNvPr id="534785" name="Text Box 257"/>
          <p:cNvSpPr txBox="1">
            <a:spLocks noChangeArrowheads="1"/>
          </p:cNvSpPr>
          <p:nvPr/>
        </p:nvSpPr>
        <p:spPr bwMode="auto">
          <a:xfrm>
            <a:off x="893763" y="3235325"/>
            <a:ext cx="1182687" cy="366713"/>
          </a:xfrm>
          <a:prstGeom prst="rect">
            <a:avLst/>
          </a:prstGeom>
          <a:noFill/>
          <a:ln w="9525">
            <a:noFill/>
            <a:miter lim="800000"/>
            <a:headEnd/>
            <a:tailEnd/>
          </a:ln>
          <a:effectLst/>
        </p:spPr>
        <p:txBody>
          <a:bodyPr wrap="none">
            <a:spAutoFit/>
          </a:bodyPr>
          <a:lstStyle/>
          <a:p>
            <a:r>
              <a:rPr lang="en-US">
                <a:solidFill>
                  <a:srgbClr val="FF0000"/>
                </a:solidFill>
              </a:rPr>
              <a:t>S: source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6578" name="Rectangle 2"/>
          <p:cNvSpPr>
            <a:spLocks noGrp="1" noChangeArrowheads="1"/>
          </p:cNvSpPr>
          <p:nvPr>
            <p:ph type="title"/>
          </p:nvPr>
        </p:nvSpPr>
        <p:spPr>
          <a:noFill/>
          <a:ln/>
        </p:spPr>
        <p:txBody>
          <a:bodyPr lIns="92075" tIns="46038" rIns="92075" bIns="46038"/>
          <a:lstStyle/>
          <a:p>
            <a:r>
              <a:rPr lang="en-US"/>
              <a:t>Reverse Path Forwarding</a:t>
            </a:r>
          </a:p>
        </p:txBody>
      </p:sp>
      <p:sp>
        <p:nvSpPr>
          <p:cNvPr id="536579" name="Rectangle 3"/>
          <p:cNvSpPr>
            <a:spLocks noGrp="1" noChangeArrowheads="1"/>
          </p:cNvSpPr>
          <p:nvPr>
            <p:ph type="body" idx="1"/>
          </p:nvPr>
        </p:nvSpPr>
        <p:spPr>
          <a:xfrm>
            <a:off x="1200150" y="3657600"/>
            <a:ext cx="6683375" cy="1752600"/>
          </a:xfrm>
          <a:noFill/>
          <a:ln/>
        </p:spPr>
        <p:txBody>
          <a:bodyPr lIns="92075" tIns="46038" rIns="92075" bIns="46038"/>
          <a:lstStyle/>
          <a:p>
            <a:pPr>
              <a:buFont typeface="ZapfDingbats" pitchFamily="82" charset="2"/>
              <a:buNone/>
            </a:pPr>
            <a:r>
              <a:rPr lang="en-US" sz="2400" b="1" i="1"/>
              <a:t>if </a:t>
            </a:r>
            <a:r>
              <a:rPr lang="en-US" sz="2400"/>
              <a:t>(mcast datagram received on incoming link on shortest path back to center)</a:t>
            </a:r>
          </a:p>
          <a:p>
            <a:pPr>
              <a:buFont typeface="ZapfDingbats" pitchFamily="82" charset="2"/>
              <a:buNone/>
            </a:pPr>
            <a:r>
              <a:rPr lang="en-US" sz="2400" b="1" i="1"/>
              <a:t>   then</a:t>
            </a:r>
            <a:r>
              <a:rPr lang="en-US" sz="2400"/>
              <a:t> flood datagram onto all outgoing links</a:t>
            </a:r>
          </a:p>
          <a:p>
            <a:pPr>
              <a:buFont typeface="ZapfDingbats" pitchFamily="82" charset="2"/>
              <a:buNone/>
            </a:pPr>
            <a:r>
              <a:rPr lang="en-US" sz="2400"/>
              <a:t>   </a:t>
            </a:r>
            <a:r>
              <a:rPr lang="en-US" sz="2400" b="1" i="1"/>
              <a:t>else</a:t>
            </a:r>
            <a:r>
              <a:rPr lang="en-US" sz="2400"/>
              <a:t> ignore datagram</a:t>
            </a:r>
          </a:p>
        </p:txBody>
      </p:sp>
      <p:sp>
        <p:nvSpPr>
          <p:cNvPr id="536580" name="Rectangle 4"/>
          <p:cNvSpPr>
            <a:spLocks noChangeArrowheads="1"/>
          </p:cNvSpPr>
          <p:nvPr/>
        </p:nvSpPr>
        <p:spPr bwMode="auto">
          <a:xfrm>
            <a:off x="762000" y="1828800"/>
            <a:ext cx="7924800" cy="1371600"/>
          </a:xfrm>
          <a:prstGeom prst="rect">
            <a:avLst/>
          </a:prstGeom>
          <a:noFill/>
          <a:ln w="9525">
            <a:noFill/>
            <a:miter lim="800000"/>
            <a:headEnd/>
            <a:tailEnd/>
          </a:ln>
          <a:effectLst/>
        </p:spPr>
        <p:txBody>
          <a:bodyPr lIns="92075" tIns="46038" rIns="92075" bIns="46038"/>
          <a:lstStyle/>
          <a:p>
            <a:pPr marL="342900" indent="-342900">
              <a:spcBef>
                <a:spcPct val="20000"/>
              </a:spcBef>
              <a:buClr>
                <a:schemeClr val="accent2"/>
              </a:buClr>
              <a:buSzPct val="85000"/>
              <a:buFont typeface="Wingdings" pitchFamily="2" charset="2"/>
              <a:buChar char="q"/>
            </a:pPr>
            <a:r>
              <a:rPr lang="en-US" sz="2800"/>
              <a:t>rely on router’s knowledge of unicast shortest path from it  to sender</a:t>
            </a:r>
          </a:p>
          <a:p>
            <a:pPr marL="342900" indent="-342900">
              <a:spcBef>
                <a:spcPct val="20000"/>
              </a:spcBef>
              <a:buClr>
                <a:schemeClr val="accent2"/>
              </a:buClr>
              <a:buSzPct val="85000"/>
              <a:buFont typeface="Wingdings" pitchFamily="2" charset="2"/>
              <a:buChar char="q"/>
            </a:pPr>
            <a:r>
              <a:rPr lang="en-US" sz="2800"/>
              <a:t>each router has simple forwarding behavior:</a:t>
            </a:r>
          </a:p>
        </p:txBody>
      </p:sp>
      <p:sp>
        <p:nvSpPr>
          <p:cNvPr id="536581" name="Rectangle 5"/>
          <p:cNvSpPr>
            <a:spLocks noChangeArrowheads="1"/>
          </p:cNvSpPr>
          <p:nvPr/>
        </p:nvSpPr>
        <p:spPr bwMode="auto">
          <a:xfrm>
            <a:off x="1168400" y="3556000"/>
            <a:ext cx="6858000" cy="2032000"/>
          </a:xfrm>
          <a:prstGeom prst="rect">
            <a:avLst/>
          </a:prstGeom>
          <a:noFill/>
          <a:ln w="25400">
            <a:solidFill>
              <a:srgbClr val="FF00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7EAB4C92-CF51-4DFC-8258-46FE2E0D11E8}" type="slidenum">
              <a:rPr lang="en-US"/>
              <a:pPr/>
              <a:t>2</a:t>
            </a:fld>
            <a:endParaRPr lang="en-US"/>
          </a:p>
        </p:txBody>
      </p:sp>
      <p:sp>
        <p:nvSpPr>
          <p:cNvPr id="498690" name="Rectangle 2"/>
          <p:cNvSpPr>
            <a:spLocks noGrp="1" noChangeArrowheads="1"/>
          </p:cNvSpPr>
          <p:nvPr>
            <p:ph type="title"/>
          </p:nvPr>
        </p:nvSpPr>
        <p:spPr/>
        <p:txBody>
          <a:bodyPr/>
          <a:lstStyle/>
          <a:p>
            <a:r>
              <a:rPr lang="en-US" sz="3600"/>
              <a:t>Internet inter-AS routing: BGP</a:t>
            </a:r>
            <a:endParaRPr lang="en-US" sz="2800"/>
          </a:p>
        </p:txBody>
      </p:sp>
      <p:sp>
        <p:nvSpPr>
          <p:cNvPr id="498691" name="Rectangle 3"/>
          <p:cNvSpPr>
            <a:spLocks noGrp="1" noChangeArrowheads="1"/>
          </p:cNvSpPr>
          <p:nvPr>
            <p:ph type="body" idx="1"/>
          </p:nvPr>
        </p:nvSpPr>
        <p:spPr/>
        <p:txBody>
          <a:bodyPr/>
          <a:lstStyle/>
          <a:p>
            <a:pPr marL="381000" indent="-381000">
              <a:lnSpc>
                <a:spcPct val="90000"/>
              </a:lnSpc>
            </a:pPr>
            <a:r>
              <a:rPr lang="en-US">
                <a:solidFill>
                  <a:srgbClr val="FF0000"/>
                </a:solidFill>
              </a:rPr>
              <a:t>BGP (Border Gateway Protocol):</a:t>
            </a:r>
            <a:r>
              <a:rPr lang="en-US"/>
              <a:t> </a:t>
            </a:r>
            <a:r>
              <a:rPr lang="en-US" i="1"/>
              <a:t>the</a:t>
            </a:r>
            <a:r>
              <a:rPr lang="en-US"/>
              <a:t> de facto standard</a:t>
            </a:r>
          </a:p>
          <a:p>
            <a:pPr marL="381000" indent="-381000">
              <a:lnSpc>
                <a:spcPct val="90000"/>
              </a:lnSpc>
            </a:pPr>
            <a:r>
              <a:rPr lang="en-US"/>
              <a:t>BGP provides each AS a means to:</a:t>
            </a:r>
          </a:p>
          <a:p>
            <a:pPr marL="800100" lvl="1" indent="-342900">
              <a:lnSpc>
                <a:spcPct val="90000"/>
              </a:lnSpc>
              <a:buFont typeface="ZapfDingbats" pitchFamily="82" charset="2"/>
              <a:buAutoNum type="arabicPeriod"/>
            </a:pPr>
            <a:r>
              <a:rPr lang="en-US"/>
              <a:t>Obtain subnet reachability information from neighboring ASs.</a:t>
            </a:r>
          </a:p>
          <a:p>
            <a:pPr marL="800100" lvl="1" indent="-342900">
              <a:lnSpc>
                <a:spcPct val="90000"/>
              </a:lnSpc>
              <a:buFont typeface="ZapfDingbats" pitchFamily="82" charset="2"/>
              <a:buAutoNum type="arabicPeriod"/>
            </a:pPr>
            <a:r>
              <a:rPr lang="en-US"/>
              <a:t>Propagate reachability information to all AS-internal routers.</a:t>
            </a:r>
          </a:p>
          <a:p>
            <a:pPr marL="800100" lvl="1" indent="-342900">
              <a:lnSpc>
                <a:spcPct val="90000"/>
              </a:lnSpc>
              <a:buFont typeface="ZapfDingbats" pitchFamily="82" charset="2"/>
              <a:buAutoNum type="arabicPeriod"/>
            </a:pPr>
            <a:r>
              <a:rPr lang="en-US"/>
              <a:t>Determine “good” routes to subnets based on reachability information and policy.</a:t>
            </a:r>
          </a:p>
          <a:p>
            <a:pPr marL="381000" indent="-381000">
              <a:lnSpc>
                <a:spcPct val="90000"/>
              </a:lnSpc>
            </a:pPr>
            <a:r>
              <a:rPr lang="en-US"/>
              <a:t>allows subnet to advertise its existence to rest of Internet: </a:t>
            </a:r>
            <a:r>
              <a:rPr lang="en-US" i="1">
                <a:solidFill>
                  <a:schemeClr val="accent2"/>
                </a:solidFill>
              </a:rPr>
              <a:t>“I am here”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a:noFill/>
          <a:ln/>
        </p:spPr>
        <p:txBody>
          <a:bodyPr lIns="92075" tIns="46038" rIns="92075" bIns="46038"/>
          <a:lstStyle/>
          <a:p>
            <a:r>
              <a:rPr lang="en-US" sz="3600"/>
              <a:t>Reverse Path Forwarding: example</a:t>
            </a:r>
          </a:p>
        </p:txBody>
      </p:sp>
      <p:sp>
        <p:nvSpPr>
          <p:cNvPr id="538627" name="Rectangle 3"/>
          <p:cNvSpPr>
            <a:spLocks noChangeArrowheads="1"/>
          </p:cNvSpPr>
          <p:nvPr/>
        </p:nvSpPr>
        <p:spPr bwMode="auto">
          <a:xfrm>
            <a:off x="636588" y="4889500"/>
            <a:ext cx="8001000" cy="990600"/>
          </a:xfrm>
          <a:prstGeom prst="rect">
            <a:avLst/>
          </a:prstGeom>
          <a:noFill/>
          <a:ln w="9525">
            <a:noFill/>
            <a:miter lim="800000"/>
            <a:headEnd/>
            <a:tailEnd/>
          </a:ln>
          <a:effectLst/>
        </p:spPr>
        <p:txBody>
          <a:bodyPr lIns="92075" tIns="46038" rIns="92075" bIns="46038"/>
          <a:lstStyle/>
          <a:p>
            <a:pPr marL="342900" indent="-342900">
              <a:spcBef>
                <a:spcPct val="20000"/>
              </a:spcBef>
              <a:buFontTx/>
              <a:buChar char="•"/>
            </a:pPr>
            <a:r>
              <a:rPr lang="en-US" sz="2400"/>
              <a:t>result is a source-specific </a:t>
            </a:r>
            <a:r>
              <a:rPr lang="en-US" sz="2400" i="1"/>
              <a:t>reverse</a:t>
            </a:r>
            <a:r>
              <a:rPr lang="en-US" sz="2400"/>
              <a:t> SPT</a:t>
            </a:r>
          </a:p>
          <a:p>
            <a:pPr marL="742950" lvl="1" indent="-285750">
              <a:spcBef>
                <a:spcPct val="20000"/>
              </a:spcBef>
              <a:buFontTx/>
              <a:buChar char="–"/>
            </a:pPr>
            <a:r>
              <a:rPr lang="en-US" sz="2400"/>
              <a:t>may be a bad choice with asymmetric links</a:t>
            </a:r>
          </a:p>
        </p:txBody>
      </p:sp>
      <p:sp>
        <p:nvSpPr>
          <p:cNvPr id="538628" name="Line 4"/>
          <p:cNvSpPr>
            <a:spLocks noChangeShapeType="1"/>
          </p:cNvSpPr>
          <p:nvPr/>
        </p:nvSpPr>
        <p:spPr bwMode="auto">
          <a:xfrm>
            <a:off x="3613150" y="3302000"/>
            <a:ext cx="401638" cy="690563"/>
          </a:xfrm>
          <a:prstGeom prst="line">
            <a:avLst/>
          </a:prstGeom>
          <a:noFill/>
          <a:ln w="57150">
            <a:solidFill>
              <a:srgbClr val="FF0000"/>
            </a:solidFill>
            <a:round/>
            <a:headEnd/>
            <a:tailEnd/>
          </a:ln>
          <a:effectLst/>
        </p:spPr>
        <p:txBody>
          <a:bodyPr wrap="none"/>
          <a:lstStyle/>
          <a:p>
            <a:endParaRPr lang="en-US"/>
          </a:p>
        </p:txBody>
      </p:sp>
      <p:sp>
        <p:nvSpPr>
          <p:cNvPr id="538629" name="Line 5"/>
          <p:cNvSpPr>
            <a:spLocks noChangeShapeType="1"/>
          </p:cNvSpPr>
          <p:nvPr/>
        </p:nvSpPr>
        <p:spPr bwMode="auto">
          <a:xfrm flipV="1">
            <a:off x="2211388" y="2446338"/>
            <a:ext cx="1365250" cy="347662"/>
          </a:xfrm>
          <a:prstGeom prst="line">
            <a:avLst/>
          </a:prstGeom>
          <a:noFill/>
          <a:ln w="19050">
            <a:solidFill>
              <a:schemeClr val="tx1"/>
            </a:solidFill>
            <a:round/>
            <a:headEnd/>
            <a:tailEnd/>
          </a:ln>
          <a:effectLst/>
        </p:spPr>
        <p:txBody>
          <a:bodyPr wrap="none"/>
          <a:lstStyle/>
          <a:p>
            <a:endParaRPr lang="en-US"/>
          </a:p>
        </p:txBody>
      </p:sp>
      <p:sp>
        <p:nvSpPr>
          <p:cNvPr id="538630" name="Line 6"/>
          <p:cNvSpPr>
            <a:spLocks noChangeShapeType="1"/>
          </p:cNvSpPr>
          <p:nvPr/>
        </p:nvSpPr>
        <p:spPr bwMode="auto">
          <a:xfrm>
            <a:off x="1946275" y="2763838"/>
            <a:ext cx="852488" cy="974725"/>
          </a:xfrm>
          <a:prstGeom prst="line">
            <a:avLst/>
          </a:prstGeom>
          <a:noFill/>
          <a:ln w="57150">
            <a:solidFill>
              <a:srgbClr val="FF0000"/>
            </a:solidFill>
            <a:round/>
            <a:headEnd/>
            <a:tailEnd/>
          </a:ln>
          <a:effectLst/>
        </p:spPr>
        <p:txBody>
          <a:bodyPr wrap="none"/>
          <a:lstStyle/>
          <a:p>
            <a:endParaRPr lang="en-US"/>
          </a:p>
        </p:txBody>
      </p:sp>
      <p:sp>
        <p:nvSpPr>
          <p:cNvPr id="538631" name="Line 7"/>
          <p:cNvSpPr>
            <a:spLocks noChangeShapeType="1"/>
          </p:cNvSpPr>
          <p:nvPr/>
        </p:nvSpPr>
        <p:spPr bwMode="auto">
          <a:xfrm>
            <a:off x="2533650" y="2008188"/>
            <a:ext cx="993775" cy="446087"/>
          </a:xfrm>
          <a:prstGeom prst="line">
            <a:avLst/>
          </a:prstGeom>
          <a:noFill/>
          <a:ln w="57150">
            <a:solidFill>
              <a:srgbClr val="FF0000"/>
            </a:solidFill>
            <a:round/>
            <a:headEnd/>
            <a:tailEnd/>
          </a:ln>
          <a:effectLst/>
        </p:spPr>
        <p:txBody>
          <a:bodyPr wrap="none"/>
          <a:lstStyle/>
          <a:p>
            <a:endParaRPr lang="en-US"/>
          </a:p>
        </p:txBody>
      </p:sp>
      <p:sp>
        <p:nvSpPr>
          <p:cNvPr id="538632" name="Line 8"/>
          <p:cNvSpPr>
            <a:spLocks noChangeShapeType="1"/>
          </p:cNvSpPr>
          <p:nvPr/>
        </p:nvSpPr>
        <p:spPr bwMode="auto">
          <a:xfrm flipV="1">
            <a:off x="3063875" y="3330575"/>
            <a:ext cx="538163" cy="468313"/>
          </a:xfrm>
          <a:prstGeom prst="line">
            <a:avLst/>
          </a:prstGeom>
          <a:noFill/>
          <a:ln w="19050">
            <a:solidFill>
              <a:schemeClr val="tx1"/>
            </a:solidFill>
            <a:round/>
            <a:headEnd/>
            <a:tailEnd/>
          </a:ln>
          <a:effectLst/>
        </p:spPr>
        <p:txBody>
          <a:bodyPr wrap="none"/>
          <a:lstStyle/>
          <a:p>
            <a:endParaRPr lang="en-US"/>
          </a:p>
        </p:txBody>
      </p:sp>
      <p:sp>
        <p:nvSpPr>
          <p:cNvPr id="538633" name="Line 9"/>
          <p:cNvSpPr>
            <a:spLocks noChangeShapeType="1"/>
          </p:cNvSpPr>
          <p:nvPr/>
        </p:nvSpPr>
        <p:spPr bwMode="auto">
          <a:xfrm>
            <a:off x="3586163" y="2552700"/>
            <a:ext cx="0" cy="717550"/>
          </a:xfrm>
          <a:prstGeom prst="line">
            <a:avLst/>
          </a:prstGeom>
          <a:noFill/>
          <a:ln w="57150">
            <a:solidFill>
              <a:srgbClr val="FF0000"/>
            </a:solidFill>
            <a:round/>
            <a:headEnd/>
            <a:tailEnd/>
          </a:ln>
          <a:effectLst/>
        </p:spPr>
        <p:txBody>
          <a:bodyPr wrap="none"/>
          <a:lstStyle/>
          <a:p>
            <a:endParaRPr lang="en-US"/>
          </a:p>
        </p:txBody>
      </p:sp>
      <p:sp>
        <p:nvSpPr>
          <p:cNvPr id="538634" name="Line 10"/>
          <p:cNvSpPr>
            <a:spLocks noChangeShapeType="1"/>
          </p:cNvSpPr>
          <p:nvPr/>
        </p:nvSpPr>
        <p:spPr bwMode="auto">
          <a:xfrm>
            <a:off x="1611313" y="3767138"/>
            <a:ext cx="1025525" cy="0"/>
          </a:xfrm>
          <a:prstGeom prst="line">
            <a:avLst/>
          </a:prstGeom>
          <a:noFill/>
          <a:ln w="19050">
            <a:solidFill>
              <a:schemeClr val="tx1"/>
            </a:solidFill>
            <a:round/>
            <a:headEnd/>
            <a:tailEnd/>
          </a:ln>
          <a:effectLst/>
        </p:spPr>
        <p:txBody>
          <a:bodyPr wrap="none"/>
          <a:lstStyle/>
          <a:p>
            <a:endParaRPr lang="en-US"/>
          </a:p>
        </p:txBody>
      </p:sp>
      <p:sp>
        <p:nvSpPr>
          <p:cNvPr id="538635" name="Line 11"/>
          <p:cNvSpPr>
            <a:spLocks noChangeShapeType="1"/>
          </p:cNvSpPr>
          <p:nvPr/>
        </p:nvSpPr>
        <p:spPr bwMode="auto">
          <a:xfrm flipH="1">
            <a:off x="1490663" y="2870200"/>
            <a:ext cx="373062" cy="846138"/>
          </a:xfrm>
          <a:prstGeom prst="line">
            <a:avLst/>
          </a:prstGeom>
          <a:noFill/>
          <a:ln w="57150">
            <a:solidFill>
              <a:srgbClr val="FF0000"/>
            </a:solidFill>
            <a:round/>
            <a:headEnd/>
            <a:tailEnd/>
          </a:ln>
          <a:effectLst/>
        </p:spPr>
        <p:txBody>
          <a:bodyPr wrap="none"/>
          <a:lstStyle/>
          <a:p>
            <a:endParaRPr lang="en-US"/>
          </a:p>
        </p:txBody>
      </p:sp>
      <p:sp>
        <p:nvSpPr>
          <p:cNvPr id="538636" name="Line 12"/>
          <p:cNvSpPr>
            <a:spLocks noChangeShapeType="1"/>
          </p:cNvSpPr>
          <p:nvPr/>
        </p:nvSpPr>
        <p:spPr bwMode="auto">
          <a:xfrm flipH="1">
            <a:off x="1938338" y="2022475"/>
            <a:ext cx="347662" cy="749300"/>
          </a:xfrm>
          <a:prstGeom prst="line">
            <a:avLst/>
          </a:prstGeom>
          <a:noFill/>
          <a:ln w="57150">
            <a:solidFill>
              <a:srgbClr val="FF0000"/>
            </a:solidFill>
            <a:round/>
            <a:headEnd/>
            <a:tailEnd/>
          </a:ln>
          <a:effectLst/>
        </p:spPr>
        <p:txBody>
          <a:bodyPr wrap="none"/>
          <a:lstStyle/>
          <a:p>
            <a:endParaRPr lang="en-US"/>
          </a:p>
        </p:txBody>
      </p:sp>
      <p:grpSp>
        <p:nvGrpSpPr>
          <p:cNvPr id="538637" name="Group 13"/>
          <p:cNvGrpSpPr>
            <a:grpSpLocks/>
          </p:cNvGrpSpPr>
          <p:nvPr/>
        </p:nvGrpSpPr>
        <p:grpSpPr bwMode="auto">
          <a:xfrm>
            <a:off x="2511425" y="3679825"/>
            <a:ext cx="568325" cy="222250"/>
            <a:chOff x="3600" y="219"/>
            <a:chExt cx="360" cy="175"/>
          </a:xfrm>
        </p:grpSpPr>
        <p:sp>
          <p:nvSpPr>
            <p:cNvPr id="538638"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8639"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640"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641"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642"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8643" name="Group 19"/>
            <p:cNvGrpSpPr>
              <a:grpSpLocks/>
            </p:cNvGrpSpPr>
            <p:nvPr/>
          </p:nvGrpSpPr>
          <p:grpSpPr bwMode="auto">
            <a:xfrm>
              <a:off x="3686" y="244"/>
              <a:ext cx="177" cy="66"/>
              <a:chOff x="2848" y="848"/>
              <a:chExt cx="140" cy="98"/>
            </a:xfrm>
          </p:grpSpPr>
          <p:sp>
            <p:nvSpPr>
              <p:cNvPr id="538644"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45"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46"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647" name="Group 23"/>
            <p:cNvGrpSpPr>
              <a:grpSpLocks/>
            </p:cNvGrpSpPr>
            <p:nvPr/>
          </p:nvGrpSpPr>
          <p:grpSpPr bwMode="auto">
            <a:xfrm flipV="1">
              <a:off x="3686" y="243"/>
              <a:ext cx="177" cy="66"/>
              <a:chOff x="2848" y="848"/>
              <a:chExt cx="140" cy="98"/>
            </a:xfrm>
          </p:grpSpPr>
          <p:sp>
            <p:nvSpPr>
              <p:cNvPr id="538648"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49"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50"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651" name="Group 27"/>
          <p:cNvGrpSpPr>
            <a:grpSpLocks/>
          </p:cNvGrpSpPr>
          <p:nvPr/>
        </p:nvGrpSpPr>
        <p:grpSpPr bwMode="auto">
          <a:xfrm>
            <a:off x="3297238" y="2360613"/>
            <a:ext cx="569912" cy="222250"/>
            <a:chOff x="3600" y="219"/>
            <a:chExt cx="360" cy="175"/>
          </a:xfrm>
        </p:grpSpPr>
        <p:sp>
          <p:nvSpPr>
            <p:cNvPr id="538652"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8653"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654"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655"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656"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8657" name="Group 33"/>
            <p:cNvGrpSpPr>
              <a:grpSpLocks/>
            </p:cNvGrpSpPr>
            <p:nvPr/>
          </p:nvGrpSpPr>
          <p:grpSpPr bwMode="auto">
            <a:xfrm>
              <a:off x="3686" y="244"/>
              <a:ext cx="177" cy="66"/>
              <a:chOff x="2848" y="848"/>
              <a:chExt cx="140" cy="98"/>
            </a:xfrm>
          </p:grpSpPr>
          <p:sp>
            <p:nvSpPr>
              <p:cNvPr id="538658"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59"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60"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661" name="Group 37"/>
            <p:cNvGrpSpPr>
              <a:grpSpLocks/>
            </p:cNvGrpSpPr>
            <p:nvPr/>
          </p:nvGrpSpPr>
          <p:grpSpPr bwMode="auto">
            <a:xfrm flipV="1">
              <a:off x="3686" y="243"/>
              <a:ext cx="177" cy="66"/>
              <a:chOff x="2848" y="848"/>
              <a:chExt cx="140" cy="98"/>
            </a:xfrm>
          </p:grpSpPr>
          <p:sp>
            <p:nvSpPr>
              <p:cNvPr id="538662"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63"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64"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665" name="Group 41"/>
          <p:cNvGrpSpPr>
            <a:grpSpLocks/>
          </p:cNvGrpSpPr>
          <p:nvPr/>
        </p:nvGrpSpPr>
        <p:grpSpPr bwMode="auto">
          <a:xfrm>
            <a:off x="1162050" y="3659188"/>
            <a:ext cx="568325" cy="222250"/>
            <a:chOff x="3600" y="219"/>
            <a:chExt cx="360" cy="175"/>
          </a:xfrm>
        </p:grpSpPr>
        <p:sp>
          <p:nvSpPr>
            <p:cNvPr id="538666"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8667"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668"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669"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670"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8671" name="Group 47"/>
            <p:cNvGrpSpPr>
              <a:grpSpLocks/>
            </p:cNvGrpSpPr>
            <p:nvPr/>
          </p:nvGrpSpPr>
          <p:grpSpPr bwMode="auto">
            <a:xfrm>
              <a:off x="3686" y="244"/>
              <a:ext cx="177" cy="66"/>
              <a:chOff x="2848" y="848"/>
              <a:chExt cx="140" cy="98"/>
            </a:xfrm>
          </p:grpSpPr>
          <p:sp>
            <p:nvSpPr>
              <p:cNvPr id="538672"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73"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74"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675" name="Group 51"/>
            <p:cNvGrpSpPr>
              <a:grpSpLocks/>
            </p:cNvGrpSpPr>
            <p:nvPr/>
          </p:nvGrpSpPr>
          <p:grpSpPr bwMode="auto">
            <a:xfrm flipV="1">
              <a:off x="3686" y="243"/>
              <a:ext cx="177" cy="66"/>
              <a:chOff x="2848" y="848"/>
              <a:chExt cx="140" cy="98"/>
            </a:xfrm>
          </p:grpSpPr>
          <p:sp>
            <p:nvSpPr>
              <p:cNvPr id="538676"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77"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78"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679" name="Group 55"/>
          <p:cNvGrpSpPr>
            <a:grpSpLocks/>
          </p:cNvGrpSpPr>
          <p:nvPr/>
        </p:nvGrpSpPr>
        <p:grpSpPr bwMode="auto">
          <a:xfrm>
            <a:off x="3321050" y="3195638"/>
            <a:ext cx="547688" cy="233362"/>
            <a:chOff x="3600" y="219"/>
            <a:chExt cx="360" cy="175"/>
          </a:xfrm>
        </p:grpSpPr>
        <p:sp>
          <p:nvSpPr>
            <p:cNvPr id="538680"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8681"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682"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683"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684"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8685" name="Group 61"/>
            <p:cNvGrpSpPr>
              <a:grpSpLocks/>
            </p:cNvGrpSpPr>
            <p:nvPr/>
          </p:nvGrpSpPr>
          <p:grpSpPr bwMode="auto">
            <a:xfrm>
              <a:off x="3686" y="244"/>
              <a:ext cx="177" cy="66"/>
              <a:chOff x="2848" y="848"/>
              <a:chExt cx="140" cy="98"/>
            </a:xfrm>
          </p:grpSpPr>
          <p:sp>
            <p:nvSpPr>
              <p:cNvPr id="538686"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87"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88"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689" name="Group 65"/>
            <p:cNvGrpSpPr>
              <a:grpSpLocks/>
            </p:cNvGrpSpPr>
            <p:nvPr/>
          </p:nvGrpSpPr>
          <p:grpSpPr bwMode="auto">
            <a:xfrm flipV="1">
              <a:off x="3686" y="243"/>
              <a:ext cx="177" cy="66"/>
              <a:chOff x="2848" y="848"/>
              <a:chExt cx="140" cy="98"/>
            </a:xfrm>
          </p:grpSpPr>
          <p:sp>
            <p:nvSpPr>
              <p:cNvPr id="538690"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691"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692"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693" name="Group 69"/>
          <p:cNvGrpSpPr>
            <a:grpSpLocks/>
          </p:cNvGrpSpPr>
          <p:nvPr/>
        </p:nvGrpSpPr>
        <p:grpSpPr bwMode="auto">
          <a:xfrm>
            <a:off x="1665288" y="2681288"/>
            <a:ext cx="547687" cy="233362"/>
            <a:chOff x="3600" y="219"/>
            <a:chExt cx="360" cy="175"/>
          </a:xfrm>
        </p:grpSpPr>
        <p:sp>
          <p:nvSpPr>
            <p:cNvPr id="538694"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8695"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696"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697"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698"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8699" name="Group 75"/>
            <p:cNvGrpSpPr>
              <a:grpSpLocks/>
            </p:cNvGrpSpPr>
            <p:nvPr/>
          </p:nvGrpSpPr>
          <p:grpSpPr bwMode="auto">
            <a:xfrm>
              <a:off x="3686" y="244"/>
              <a:ext cx="177" cy="66"/>
              <a:chOff x="2848" y="848"/>
              <a:chExt cx="140" cy="98"/>
            </a:xfrm>
          </p:grpSpPr>
          <p:sp>
            <p:nvSpPr>
              <p:cNvPr id="538700"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701"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702"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703" name="Group 79"/>
            <p:cNvGrpSpPr>
              <a:grpSpLocks/>
            </p:cNvGrpSpPr>
            <p:nvPr/>
          </p:nvGrpSpPr>
          <p:grpSpPr bwMode="auto">
            <a:xfrm flipV="1">
              <a:off x="3686" y="243"/>
              <a:ext cx="177" cy="66"/>
              <a:chOff x="2848" y="848"/>
              <a:chExt cx="140" cy="98"/>
            </a:xfrm>
          </p:grpSpPr>
          <p:sp>
            <p:nvSpPr>
              <p:cNvPr id="538704"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705"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706"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707" name="Group 83"/>
          <p:cNvGrpSpPr>
            <a:grpSpLocks/>
          </p:cNvGrpSpPr>
          <p:nvPr/>
        </p:nvGrpSpPr>
        <p:grpSpPr bwMode="auto">
          <a:xfrm>
            <a:off x="1743075" y="1492250"/>
            <a:ext cx="1157288" cy="584200"/>
            <a:chOff x="1170" y="3095"/>
            <a:chExt cx="559" cy="309"/>
          </a:xfrm>
        </p:grpSpPr>
        <p:grpSp>
          <p:nvGrpSpPr>
            <p:cNvPr id="538708" name="Group 84"/>
            <p:cNvGrpSpPr>
              <a:grpSpLocks/>
            </p:cNvGrpSpPr>
            <p:nvPr/>
          </p:nvGrpSpPr>
          <p:grpSpPr bwMode="auto">
            <a:xfrm>
              <a:off x="1170" y="3095"/>
              <a:ext cx="159" cy="146"/>
              <a:chOff x="4781" y="1833"/>
              <a:chExt cx="318" cy="262"/>
            </a:xfrm>
          </p:grpSpPr>
          <p:sp>
            <p:nvSpPr>
              <p:cNvPr id="538709" name="AutoShape 85"/>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38710" name="Freeform 86"/>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38711" name="Freeform 87"/>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38712" name="Freeform 88"/>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38713" name="Freeform 89"/>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38714" name="Freeform 90"/>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38715" name="Freeform 91"/>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38716" name="Freeform 92"/>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38717" name="Freeform 93"/>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38718" name="Freeform 94"/>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38719" name="Freeform 95"/>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38720" name="Freeform 96"/>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38721" name="Freeform 97"/>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38722" name="Freeform 98"/>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38723" name="Freeform 99"/>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38724" name="Freeform 100"/>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38725" name="Freeform 101"/>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8726" name="Freeform 102"/>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8727" name="Freeform 103"/>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38728" name="Freeform 104"/>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38729" name="Freeform 105"/>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38730" name="Freeform 106"/>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38731" name="Freeform 107"/>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38732" name="Freeform 108"/>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38733" name="Freeform 109"/>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38734" name="Freeform 110"/>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38735" name="Freeform 111"/>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38736" name="Freeform 112"/>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38737" name="Freeform 113"/>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38738" name="Freeform 114"/>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38739" name="Rectangle 115"/>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38740" name="Freeform 116"/>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38741" name="Freeform 117"/>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8742" name="Freeform 118"/>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8743" name="Freeform 119"/>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38744" name="Freeform 120"/>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38745" name="Freeform 121"/>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38746" name="Freeform 122"/>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8747" name="Freeform 123"/>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8748" name="Freeform 124"/>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8749" name="Group 125"/>
            <p:cNvGrpSpPr>
              <a:grpSpLocks/>
            </p:cNvGrpSpPr>
            <p:nvPr/>
          </p:nvGrpSpPr>
          <p:grpSpPr bwMode="auto">
            <a:xfrm>
              <a:off x="1553" y="3099"/>
              <a:ext cx="176" cy="150"/>
              <a:chOff x="4765" y="1531"/>
              <a:chExt cx="312" cy="261"/>
            </a:xfrm>
          </p:grpSpPr>
          <p:sp>
            <p:nvSpPr>
              <p:cNvPr id="538750" name="AutoShape 12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38751" name="Freeform 12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38752" name="Freeform 12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38753" name="Freeform 12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38754" name="Freeform 13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38755" name="Freeform 13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38756" name="Freeform 13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38757" name="Freeform 13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38758" name="Freeform 13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38759" name="Freeform 13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38760" name="Freeform 13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38761" name="Freeform 13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38762" name="Freeform 13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38763" name="Freeform 13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38764" name="Freeform 14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38765" name="Freeform 14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38766" name="Freeform 14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38767" name="Freeform 14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38768" name="Freeform 14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38769" name="Freeform 14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38770" name="Freeform 14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38771" name="Freeform 14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38772" name="Freeform 14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38773" name="Freeform 14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38774" name="Freeform 15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38775" name="Freeform 15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38776" name="Freeform 15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38777" name="Freeform 15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38778" name="Freeform 15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38779" name="Rectangle 15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38780" name="Freeform 15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38781" name="Freeform 15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38782" name="Freeform 15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38783" name="Freeform 15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38784" name="Freeform 16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38785" name="Freeform 16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38786" name="Freeform 16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38787" name="Freeform 16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38788" name="Freeform 16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38789" name="Group 165"/>
            <p:cNvGrpSpPr>
              <a:grpSpLocks/>
            </p:cNvGrpSpPr>
            <p:nvPr/>
          </p:nvGrpSpPr>
          <p:grpSpPr bwMode="auto">
            <a:xfrm rot="10800000">
              <a:off x="1234" y="3229"/>
              <a:ext cx="391" cy="88"/>
              <a:chOff x="1450" y="3513"/>
              <a:chExt cx="391" cy="88"/>
            </a:xfrm>
          </p:grpSpPr>
          <p:sp>
            <p:nvSpPr>
              <p:cNvPr id="538790" name="Freeform 166"/>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38791" name="Line 167"/>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38792" name="Group 168"/>
            <p:cNvGrpSpPr>
              <a:grpSpLocks/>
            </p:cNvGrpSpPr>
            <p:nvPr/>
          </p:nvGrpSpPr>
          <p:grpSpPr bwMode="auto">
            <a:xfrm>
              <a:off x="1305" y="3286"/>
              <a:ext cx="275" cy="118"/>
              <a:chOff x="3600" y="219"/>
              <a:chExt cx="360" cy="175"/>
            </a:xfrm>
          </p:grpSpPr>
          <p:sp>
            <p:nvSpPr>
              <p:cNvPr id="538793" name="Oval 16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8794" name="Line 17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795" name="Line 17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796" name="Rectangle 17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797" name="Oval 17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8798" name="Group 174"/>
              <p:cNvGrpSpPr>
                <a:grpSpLocks/>
              </p:cNvGrpSpPr>
              <p:nvPr/>
            </p:nvGrpSpPr>
            <p:grpSpPr bwMode="auto">
              <a:xfrm>
                <a:off x="3686" y="244"/>
                <a:ext cx="177" cy="66"/>
                <a:chOff x="2848" y="848"/>
                <a:chExt cx="140" cy="98"/>
              </a:xfrm>
            </p:grpSpPr>
            <p:sp>
              <p:nvSpPr>
                <p:cNvPr id="538799" name="Line 17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00" name="Line 17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01" name="Line 17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802" name="Group 178"/>
              <p:cNvGrpSpPr>
                <a:grpSpLocks/>
              </p:cNvGrpSpPr>
              <p:nvPr/>
            </p:nvGrpSpPr>
            <p:grpSpPr bwMode="auto">
              <a:xfrm flipV="1">
                <a:off x="3686" y="243"/>
                <a:ext cx="177" cy="66"/>
                <a:chOff x="2848" y="848"/>
                <a:chExt cx="140" cy="98"/>
              </a:xfrm>
            </p:grpSpPr>
            <p:sp>
              <p:nvSpPr>
                <p:cNvPr id="538803" name="Line 17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04" name="Line 18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05" name="Line 18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sp>
        <p:nvSpPr>
          <p:cNvPr id="538806" name="Text Box 182"/>
          <p:cNvSpPr txBox="1">
            <a:spLocks noChangeArrowheads="1"/>
          </p:cNvSpPr>
          <p:nvPr/>
        </p:nvSpPr>
        <p:spPr bwMode="auto">
          <a:xfrm>
            <a:off x="1643063" y="1811338"/>
            <a:ext cx="430212" cy="366712"/>
          </a:xfrm>
          <a:prstGeom prst="rect">
            <a:avLst/>
          </a:prstGeom>
          <a:noFill/>
          <a:ln w="9525">
            <a:noFill/>
            <a:miter lim="800000"/>
            <a:headEnd/>
            <a:tailEnd/>
          </a:ln>
          <a:effectLst/>
        </p:spPr>
        <p:txBody>
          <a:bodyPr wrap="none">
            <a:spAutoFit/>
          </a:bodyPr>
          <a:lstStyle/>
          <a:p>
            <a:r>
              <a:rPr lang="en-US"/>
              <a:t>R1</a:t>
            </a:r>
          </a:p>
        </p:txBody>
      </p:sp>
      <p:grpSp>
        <p:nvGrpSpPr>
          <p:cNvPr id="538807" name="Group 183"/>
          <p:cNvGrpSpPr>
            <a:grpSpLocks/>
          </p:cNvGrpSpPr>
          <p:nvPr/>
        </p:nvGrpSpPr>
        <p:grpSpPr bwMode="auto">
          <a:xfrm>
            <a:off x="3763963" y="3902075"/>
            <a:ext cx="547687" cy="233363"/>
            <a:chOff x="3600" y="219"/>
            <a:chExt cx="360" cy="175"/>
          </a:xfrm>
        </p:grpSpPr>
        <p:sp>
          <p:nvSpPr>
            <p:cNvPr id="538808" name="Oval 184"/>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8809" name="Line 1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810" name="Line 1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811" name="Rectangle 187"/>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812" name="Oval 188"/>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8813" name="Group 189"/>
            <p:cNvGrpSpPr>
              <a:grpSpLocks/>
            </p:cNvGrpSpPr>
            <p:nvPr/>
          </p:nvGrpSpPr>
          <p:grpSpPr bwMode="auto">
            <a:xfrm>
              <a:off x="3686" y="244"/>
              <a:ext cx="177" cy="66"/>
              <a:chOff x="2848" y="848"/>
              <a:chExt cx="140" cy="98"/>
            </a:xfrm>
          </p:grpSpPr>
          <p:sp>
            <p:nvSpPr>
              <p:cNvPr id="538814" name="Line 1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15" name="Line 1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16" name="Line 1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817" name="Group 193"/>
            <p:cNvGrpSpPr>
              <a:grpSpLocks/>
            </p:cNvGrpSpPr>
            <p:nvPr/>
          </p:nvGrpSpPr>
          <p:grpSpPr bwMode="auto">
            <a:xfrm flipV="1">
              <a:off x="3686" y="243"/>
              <a:ext cx="177" cy="66"/>
              <a:chOff x="2848" y="848"/>
              <a:chExt cx="140" cy="98"/>
            </a:xfrm>
          </p:grpSpPr>
          <p:sp>
            <p:nvSpPr>
              <p:cNvPr id="538818" name="Line 1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19" name="Line 1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20" name="Line 1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38821" name="Text Box 197"/>
          <p:cNvSpPr txBox="1">
            <a:spLocks noChangeArrowheads="1"/>
          </p:cNvSpPr>
          <p:nvPr/>
        </p:nvSpPr>
        <p:spPr bwMode="auto">
          <a:xfrm>
            <a:off x="1254125" y="2600325"/>
            <a:ext cx="466725" cy="366713"/>
          </a:xfrm>
          <a:prstGeom prst="rect">
            <a:avLst/>
          </a:prstGeom>
          <a:noFill/>
          <a:ln w="9525">
            <a:noFill/>
            <a:miter lim="800000"/>
            <a:headEnd/>
            <a:tailEnd/>
          </a:ln>
          <a:effectLst/>
        </p:spPr>
        <p:txBody>
          <a:bodyPr wrap="none">
            <a:spAutoFit/>
          </a:bodyPr>
          <a:lstStyle/>
          <a:p>
            <a:r>
              <a:rPr lang="en-US"/>
              <a:t>R2</a:t>
            </a:r>
          </a:p>
        </p:txBody>
      </p:sp>
      <p:sp>
        <p:nvSpPr>
          <p:cNvPr id="538822" name="Text Box 198"/>
          <p:cNvSpPr txBox="1">
            <a:spLocks noChangeArrowheads="1"/>
          </p:cNvSpPr>
          <p:nvPr/>
        </p:nvSpPr>
        <p:spPr bwMode="auto">
          <a:xfrm>
            <a:off x="741363" y="3597275"/>
            <a:ext cx="466725" cy="366713"/>
          </a:xfrm>
          <a:prstGeom prst="rect">
            <a:avLst/>
          </a:prstGeom>
          <a:noFill/>
          <a:ln w="9525">
            <a:noFill/>
            <a:miter lim="800000"/>
            <a:headEnd/>
            <a:tailEnd/>
          </a:ln>
          <a:effectLst/>
        </p:spPr>
        <p:txBody>
          <a:bodyPr wrap="none">
            <a:spAutoFit/>
          </a:bodyPr>
          <a:lstStyle/>
          <a:p>
            <a:r>
              <a:rPr lang="en-US"/>
              <a:t>R3</a:t>
            </a:r>
          </a:p>
        </p:txBody>
      </p:sp>
      <p:sp>
        <p:nvSpPr>
          <p:cNvPr id="538823" name="Text Box 199"/>
          <p:cNvSpPr txBox="1">
            <a:spLocks noChangeArrowheads="1"/>
          </p:cNvSpPr>
          <p:nvPr/>
        </p:nvSpPr>
        <p:spPr bwMode="auto">
          <a:xfrm>
            <a:off x="3387725" y="2017713"/>
            <a:ext cx="466725" cy="366712"/>
          </a:xfrm>
          <a:prstGeom prst="rect">
            <a:avLst/>
          </a:prstGeom>
          <a:noFill/>
          <a:ln w="9525">
            <a:noFill/>
            <a:miter lim="800000"/>
            <a:headEnd/>
            <a:tailEnd/>
          </a:ln>
          <a:effectLst/>
        </p:spPr>
        <p:txBody>
          <a:bodyPr wrap="none">
            <a:spAutoFit/>
          </a:bodyPr>
          <a:lstStyle/>
          <a:p>
            <a:r>
              <a:rPr lang="en-US"/>
              <a:t>R4</a:t>
            </a:r>
          </a:p>
        </p:txBody>
      </p:sp>
      <p:sp>
        <p:nvSpPr>
          <p:cNvPr id="538824" name="Text Box 200"/>
          <p:cNvSpPr txBox="1">
            <a:spLocks noChangeArrowheads="1"/>
          </p:cNvSpPr>
          <p:nvPr/>
        </p:nvSpPr>
        <p:spPr bwMode="auto">
          <a:xfrm>
            <a:off x="3830638" y="3155950"/>
            <a:ext cx="466725" cy="366713"/>
          </a:xfrm>
          <a:prstGeom prst="rect">
            <a:avLst/>
          </a:prstGeom>
          <a:noFill/>
          <a:ln w="9525">
            <a:noFill/>
            <a:miter lim="800000"/>
            <a:headEnd/>
            <a:tailEnd/>
          </a:ln>
          <a:effectLst/>
        </p:spPr>
        <p:txBody>
          <a:bodyPr wrap="none">
            <a:spAutoFit/>
          </a:bodyPr>
          <a:lstStyle/>
          <a:p>
            <a:r>
              <a:rPr lang="en-US"/>
              <a:t>R5</a:t>
            </a:r>
          </a:p>
        </p:txBody>
      </p:sp>
      <p:sp>
        <p:nvSpPr>
          <p:cNvPr id="538825" name="Text Box 201"/>
          <p:cNvSpPr txBox="1">
            <a:spLocks noChangeArrowheads="1"/>
          </p:cNvSpPr>
          <p:nvPr/>
        </p:nvSpPr>
        <p:spPr bwMode="auto">
          <a:xfrm>
            <a:off x="2595563" y="3889375"/>
            <a:ext cx="466725" cy="366713"/>
          </a:xfrm>
          <a:prstGeom prst="rect">
            <a:avLst/>
          </a:prstGeom>
          <a:noFill/>
          <a:ln w="9525">
            <a:noFill/>
            <a:miter lim="800000"/>
            <a:headEnd/>
            <a:tailEnd/>
          </a:ln>
          <a:effectLst/>
        </p:spPr>
        <p:txBody>
          <a:bodyPr wrap="none">
            <a:spAutoFit/>
          </a:bodyPr>
          <a:lstStyle/>
          <a:p>
            <a:r>
              <a:rPr lang="en-US"/>
              <a:t>R6</a:t>
            </a:r>
          </a:p>
        </p:txBody>
      </p:sp>
      <p:sp>
        <p:nvSpPr>
          <p:cNvPr id="538826" name="Text Box 202"/>
          <p:cNvSpPr txBox="1">
            <a:spLocks noChangeArrowheads="1"/>
          </p:cNvSpPr>
          <p:nvPr/>
        </p:nvSpPr>
        <p:spPr bwMode="auto">
          <a:xfrm>
            <a:off x="3316288" y="3846513"/>
            <a:ext cx="466725" cy="366712"/>
          </a:xfrm>
          <a:prstGeom prst="rect">
            <a:avLst/>
          </a:prstGeom>
          <a:noFill/>
          <a:ln w="9525">
            <a:noFill/>
            <a:miter lim="800000"/>
            <a:headEnd/>
            <a:tailEnd/>
          </a:ln>
          <a:effectLst/>
        </p:spPr>
        <p:txBody>
          <a:bodyPr wrap="none">
            <a:spAutoFit/>
          </a:bodyPr>
          <a:lstStyle/>
          <a:p>
            <a:r>
              <a:rPr lang="en-US"/>
              <a:t>R7</a:t>
            </a:r>
          </a:p>
        </p:txBody>
      </p:sp>
      <p:grpSp>
        <p:nvGrpSpPr>
          <p:cNvPr id="538827" name="Group 203"/>
          <p:cNvGrpSpPr>
            <a:grpSpLocks/>
          </p:cNvGrpSpPr>
          <p:nvPr/>
        </p:nvGrpSpPr>
        <p:grpSpPr bwMode="auto">
          <a:xfrm>
            <a:off x="5389563" y="2311400"/>
            <a:ext cx="569912" cy="222250"/>
            <a:chOff x="3600" y="219"/>
            <a:chExt cx="360" cy="175"/>
          </a:xfrm>
        </p:grpSpPr>
        <p:sp>
          <p:nvSpPr>
            <p:cNvPr id="538828" name="Oval 20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38829" name="Line 20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830" name="Line 20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831" name="Rectangle 20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832" name="Oval 20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38833" name="Group 209"/>
            <p:cNvGrpSpPr>
              <a:grpSpLocks/>
            </p:cNvGrpSpPr>
            <p:nvPr/>
          </p:nvGrpSpPr>
          <p:grpSpPr bwMode="auto">
            <a:xfrm>
              <a:off x="3686" y="244"/>
              <a:ext cx="177" cy="66"/>
              <a:chOff x="2848" y="848"/>
              <a:chExt cx="140" cy="98"/>
            </a:xfrm>
          </p:grpSpPr>
          <p:sp>
            <p:nvSpPr>
              <p:cNvPr id="538834" name="Line 21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35" name="Line 21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36" name="Line 21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837" name="Group 213"/>
            <p:cNvGrpSpPr>
              <a:grpSpLocks/>
            </p:cNvGrpSpPr>
            <p:nvPr/>
          </p:nvGrpSpPr>
          <p:grpSpPr bwMode="auto">
            <a:xfrm flipV="1">
              <a:off x="3686" y="243"/>
              <a:ext cx="177" cy="66"/>
              <a:chOff x="2848" y="848"/>
              <a:chExt cx="140" cy="98"/>
            </a:xfrm>
          </p:grpSpPr>
          <p:sp>
            <p:nvSpPr>
              <p:cNvPr id="538838" name="Line 21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39" name="Line 21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40" name="Line 21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38841" name="Group 217"/>
          <p:cNvGrpSpPr>
            <a:grpSpLocks/>
          </p:cNvGrpSpPr>
          <p:nvPr/>
        </p:nvGrpSpPr>
        <p:grpSpPr bwMode="auto">
          <a:xfrm>
            <a:off x="5399088" y="3105150"/>
            <a:ext cx="547687" cy="233363"/>
            <a:chOff x="3600" y="219"/>
            <a:chExt cx="360" cy="175"/>
          </a:xfrm>
        </p:grpSpPr>
        <p:sp>
          <p:nvSpPr>
            <p:cNvPr id="538842" name="Oval 218"/>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38843" name="Line 21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38844" name="Line 22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38845" name="Rectangle 221"/>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38846" name="Oval 222"/>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38847" name="Group 223"/>
            <p:cNvGrpSpPr>
              <a:grpSpLocks/>
            </p:cNvGrpSpPr>
            <p:nvPr/>
          </p:nvGrpSpPr>
          <p:grpSpPr bwMode="auto">
            <a:xfrm>
              <a:off x="3686" y="244"/>
              <a:ext cx="177" cy="66"/>
              <a:chOff x="2848" y="848"/>
              <a:chExt cx="140" cy="98"/>
            </a:xfrm>
          </p:grpSpPr>
          <p:sp>
            <p:nvSpPr>
              <p:cNvPr id="538848" name="Line 2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49" name="Line 2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50" name="Line 2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38851" name="Group 227"/>
            <p:cNvGrpSpPr>
              <a:grpSpLocks/>
            </p:cNvGrpSpPr>
            <p:nvPr/>
          </p:nvGrpSpPr>
          <p:grpSpPr bwMode="auto">
            <a:xfrm flipV="1">
              <a:off x="3686" y="243"/>
              <a:ext cx="177" cy="66"/>
              <a:chOff x="2848" y="848"/>
              <a:chExt cx="140" cy="98"/>
            </a:xfrm>
          </p:grpSpPr>
          <p:sp>
            <p:nvSpPr>
              <p:cNvPr id="538852" name="Line 22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38853" name="Line 22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38854" name="Line 23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38855" name="Line 231"/>
          <p:cNvSpPr>
            <a:spLocks noChangeShapeType="1"/>
          </p:cNvSpPr>
          <p:nvPr/>
        </p:nvSpPr>
        <p:spPr bwMode="auto">
          <a:xfrm>
            <a:off x="5365750" y="3781425"/>
            <a:ext cx="596900" cy="0"/>
          </a:xfrm>
          <a:prstGeom prst="line">
            <a:avLst/>
          </a:prstGeom>
          <a:noFill/>
          <a:ln w="28575">
            <a:solidFill>
              <a:srgbClr val="FF0000"/>
            </a:solidFill>
            <a:round/>
            <a:headEnd/>
            <a:tailEnd type="triangle" w="med" len="med"/>
          </a:ln>
          <a:effectLst/>
        </p:spPr>
        <p:txBody>
          <a:bodyPr wrap="none"/>
          <a:lstStyle/>
          <a:p>
            <a:endParaRPr lang="en-US"/>
          </a:p>
        </p:txBody>
      </p:sp>
      <p:sp>
        <p:nvSpPr>
          <p:cNvPr id="538856" name="Text Box 232"/>
          <p:cNvSpPr txBox="1">
            <a:spLocks noChangeArrowheads="1"/>
          </p:cNvSpPr>
          <p:nvPr/>
        </p:nvSpPr>
        <p:spPr bwMode="auto">
          <a:xfrm>
            <a:off x="5991225" y="2079625"/>
            <a:ext cx="2433638" cy="641350"/>
          </a:xfrm>
          <a:prstGeom prst="rect">
            <a:avLst/>
          </a:prstGeom>
          <a:noFill/>
          <a:ln w="9525">
            <a:noFill/>
            <a:miter lim="800000"/>
            <a:headEnd/>
            <a:tailEnd/>
          </a:ln>
          <a:effectLst/>
        </p:spPr>
        <p:txBody>
          <a:bodyPr wrap="none">
            <a:spAutoFit/>
          </a:bodyPr>
          <a:lstStyle/>
          <a:p>
            <a:r>
              <a:rPr lang="en-US"/>
              <a:t>router with attached</a:t>
            </a:r>
          </a:p>
          <a:p>
            <a:r>
              <a:rPr lang="en-US"/>
              <a:t>group member</a:t>
            </a:r>
          </a:p>
        </p:txBody>
      </p:sp>
      <p:sp>
        <p:nvSpPr>
          <p:cNvPr id="538857" name="Text Box 233"/>
          <p:cNvSpPr txBox="1">
            <a:spLocks noChangeArrowheads="1"/>
          </p:cNvSpPr>
          <p:nvPr/>
        </p:nvSpPr>
        <p:spPr bwMode="auto">
          <a:xfrm>
            <a:off x="5978525" y="2924175"/>
            <a:ext cx="2741613" cy="641350"/>
          </a:xfrm>
          <a:prstGeom prst="rect">
            <a:avLst/>
          </a:prstGeom>
          <a:noFill/>
          <a:ln w="9525">
            <a:noFill/>
            <a:miter lim="800000"/>
            <a:headEnd/>
            <a:tailEnd/>
          </a:ln>
          <a:effectLst/>
        </p:spPr>
        <p:txBody>
          <a:bodyPr wrap="none">
            <a:spAutoFit/>
          </a:bodyPr>
          <a:lstStyle/>
          <a:p>
            <a:r>
              <a:rPr lang="en-US"/>
              <a:t>router with no attached</a:t>
            </a:r>
          </a:p>
          <a:p>
            <a:r>
              <a:rPr lang="en-US"/>
              <a:t>group member</a:t>
            </a:r>
          </a:p>
        </p:txBody>
      </p:sp>
      <p:sp>
        <p:nvSpPr>
          <p:cNvPr id="538858" name="Text Box 234"/>
          <p:cNvSpPr txBox="1">
            <a:spLocks noChangeArrowheads="1"/>
          </p:cNvSpPr>
          <p:nvPr/>
        </p:nvSpPr>
        <p:spPr bwMode="auto">
          <a:xfrm>
            <a:off x="5953125" y="3587750"/>
            <a:ext cx="3028950" cy="641350"/>
          </a:xfrm>
          <a:prstGeom prst="rect">
            <a:avLst/>
          </a:prstGeom>
          <a:noFill/>
          <a:ln w="9525">
            <a:noFill/>
            <a:miter lim="800000"/>
            <a:headEnd/>
            <a:tailEnd/>
          </a:ln>
          <a:effectLst/>
        </p:spPr>
        <p:txBody>
          <a:bodyPr>
            <a:spAutoFit/>
          </a:bodyPr>
          <a:lstStyle/>
          <a:p>
            <a:r>
              <a:rPr lang="en-US"/>
              <a:t>datagram will be  forwarded</a:t>
            </a:r>
          </a:p>
        </p:txBody>
      </p:sp>
      <p:sp>
        <p:nvSpPr>
          <p:cNvPr id="538859" name="Text Box 235"/>
          <p:cNvSpPr txBox="1">
            <a:spLocks noChangeArrowheads="1"/>
          </p:cNvSpPr>
          <p:nvPr/>
        </p:nvSpPr>
        <p:spPr bwMode="auto">
          <a:xfrm>
            <a:off x="5286375" y="1565275"/>
            <a:ext cx="1098550" cy="366713"/>
          </a:xfrm>
          <a:prstGeom prst="rect">
            <a:avLst/>
          </a:prstGeom>
          <a:noFill/>
          <a:ln w="9525">
            <a:noFill/>
            <a:miter lim="800000"/>
            <a:headEnd/>
            <a:tailEnd/>
          </a:ln>
          <a:effectLst/>
        </p:spPr>
        <p:txBody>
          <a:bodyPr wrap="none">
            <a:spAutoFit/>
          </a:bodyPr>
          <a:lstStyle/>
          <a:p>
            <a:r>
              <a:rPr lang="en-US"/>
              <a:t>LEGEND</a:t>
            </a:r>
          </a:p>
        </p:txBody>
      </p:sp>
      <p:sp>
        <p:nvSpPr>
          <p:cNvPr id="538860" name="Text Box 236"/>
          <p:cNvSpPr txBox="1">
            <a:spLocks noChangeArrowheads="1"/>
          </p:cNvSpPr>
          <p:nvPr/>
        </p:nvSpPr>
        <p:spPr bwMode="auto">
          <a:xfrm>
            <a:off x="542925" y="1449388"/>
            <a:ext cx="1182688" cy="366712"/>
          </a:xfrm>
          <a:prstGeom prst="rect">
            <a:avLst/>
          </a:prstGeom>
          <a:noFill/>
          <a:ln w="9525">
            <a:noFill/>
            <a:miter lim="800000"/>
            <a:headEnd/>
            <a:tailEnd/>
          </a:ln>
          <a:effectLst/>
        </p:spPr>
        <p:txBody>
          <a:bodyPr wrap="none">
            <a:spAutoFit/>
          </a:bodyPr>
          <a:lstStyle/>
          <a:p>
            <a:r>
              <a:rPr lang="en-US">
                <a:solidFill>
                  <a:srgbClr val="FF0000"/>
                </a:solidFill>
              </a:rPr>
              <a:t>S: source</a:t>
            </a:r>
          </a:p>
        </p:txBody>
      </p:sp>
      <p:sp>
        <p:nvSpPr>
          <p:cNvPr id="538861" name="Line 237"/>
          <p:cNvSpPr>
            <a:spLocks noChangeShapeType="1"/>
          </p:cNvSpPr>
          <p:nvPr/>
        </p:nvSpPr>
        <p:spPr bwMode="auto">
          <a:xfrm flipH="1">
            <a:off x="1868488" y="2138363"/>
            <a:ext cx="228600" cy="511175"/>
          </a:xfrm>
          <a:prstGeom prst="line">
            <a:avLst/>
          </a:prstGeom>
          <a:noFill/>
          <a:ln w="19050">
            <a:solidFill>
              <a:srgbClr val="FF0000"/>
            </a:solidFill>
            <a:round/>
            <a:headEnd/>
            <a:tailEnd type="triangle" w="med" len="med"/>
          </a:ln>
          <a:effectLst/>
        </p:spPr>
        <p:txBody>
          <a:bodyPr wrap="none"/>
          <a:lstStyle/>
          <a:p>
            <a:endParaRPr lang="en-US"/>
          </a:p>
        </p:txBody>
      </p:sp>
      <p:sp>
        <p:nvSpPr>
          <p:cNvPr id="538862" name="Line 238"/>
          <p:cNvSpPr>
            <a:spLocks noChangeShapeType="1"/>
          </p:cNvSpPr>
          <p:nvPr/>
        </p:nvSpPr>
        <p:spPr bwMode="auto">
          <a:xfrm flipH="1">
            <a:off x="1455738" y="3030538"/>
            <a:ext cx="228600" cy="511175"/>
          </a:xfrm>
          <a:prstGeom prst="line">
            <a:avLst/>
          </a:prstGeom>
          <a:noFill/>
          <a:ln w="19050">
            <a:solidFill>
              <a:srgbClr val="FF0000"/>
            </a:solidFill>
            <a:round/>
            <a:headEnd/>
            <a:tailEnd type="triangle" w="med" len="med"/>
          </a:ln>
          <a:effectLst/>
        </p:spPr>
        <p:txBody>
          <a:bodyPr wrap="none"/>
          <a:lstStyle/>
          <a:p>
            <a:endParaRPr lang="en-US"/>
          </a:p>
        </p:txBody>
      </p:sp>
      <p:sp>
        <p:nvSpPr>
          <p:cNvPr id="538863" name="Line 239"/>
          <p:cNvSpPr>
            <a:spLocks noChangeShapeType="1"/>
          </p:cNvSpPr>
          <p:nvPr/>
        </p:nvSpPr>
        <p:spPr bwMode="auto">
          <a:xfrm>
            <a:off x="2025650" y="2995613"/>
            <a:ext cx="511175" cy="592137"/>
          </a:xfrm>
          <a:prstGeom prst="line">
            <a:avLst/>
          </a:prstGeom>
          <a:noFill/>
          <a:ln w="19050">
            <a:solidFill>
              <a:srgbClr val="FF0000"/>
            </a:solidFill>
            <a:round/>
            <a:headEnd/>
            <a:tailEnd type="triangle" w="med" len="med"/>
          </a:ln>
          <a:effectLst/>
        </p:spPr>
        <p:txBody>
          <a:bodyPr wrap="none"/>
          <a:lstStyle/>
          <a:p>
            <a:endParaRPr lang="en-US"/>
          </a:p>
        </p:txBody>
      </p:sp>
      <p:sp>
        <p:nvSpPr>
          <p:cNvPr id="538864" name="Line 240"/>
          <p:cNvSpPr>
            <a:spLocks noChangeShapeType="1"/>
          </p:cNvSpPr>
          <p:nvPr/>
        </p:nvSpPr>
        <p:spPr bwMode="auto">
          <a:xfrm>
            <a:off x="2527300" y="2100263"/>
            <a:ext cx="698500" cy="336550"/>
          </a:xfrm>
          <a:prstGeom prst="line">
            <a:avLst/>
          </a:prstGeom>
          <a:noFill/>
          <a:ln w="19050">
            <a:solidFill>
              <a:srgbClr val="FF0000"/>
            </a:solidFill>
            <a:round/>
            <a:headEnd/>
            <a:tailEnd type="triangle" w="med" len="med"/>
          </a:ln>
          <a:effectLst/>
        </p:spPr>
        <p:txBody>
          <a:bodyPr wrap="none"/>
          <a:lstStyle/>
          <a:p>
            <a:endParaRPr lang="en-US"/>
          </a:p>
        </p:txBody>
      </p:sp>
      <p:sp>
        <p:nvSpPr>
          <p:cNvPr id="538865" name="Line 241"/>
          <p:cNvSpPr>
            <a:spLocks noChangeShapeType="1"/>
          </p:cNvSpPr>
          <p:nvPr/>
        </p:nvSpPr>
        <p:spPr bwMode="auto">
          <a:xfrm>
            <a:off x="3473450" y="2630488"/>
            <a:ext cx="12700" cy="498475"/>
          </a:xfrm>
          <a:prstGeom prst="line">
            <a:avLst/>
          </a:prstGeom>
          <a:noFill/>
          <a:ln w="19050">
            <a:solidFill>
              <a:srgbClr val="FF0000"/>
            </a:solidFill>
            <a:round/>
            <a:headEnd/>
            <a:tailEnd type="triangle" w="med" len="med"/>
          </a:ln>
          <a:effectLst/>
        </p:spPr>
        <p:txBody>
          <a:bodyPr wrap="none"/>
          <a:lstStyle/>
          <a:p>
            <a:endParaRPr lang="en-US"/>
          </a:p>
        </p:txBody>
      </p:sp>
      <p:sp>
        <p:nvSpPr>
          <p:cNvPr id="538866" name="Line 242"/>
          <p:cNvSpPr>
            <a:spLocks noChangeShapeType="1"/>
          </p:cNvSpPr>
          <p:nvPr/>
        </p:nvSpPr>
        <p:spPr bwMode="auto">
          <a:xfrm>
            <a:off x="3600450" y="3455988"/>
            <a:ext cx="241300" cy="419100"/>
          </a:xfrm>
          <a:prstGeom prst="line">
            <a:avLst/>
          </a:prstGeom>
          <a:noFill/>
          <a:ln w="19050">
            <a:solidFill>
              <a:srgbClr val="FF0000"/>
            </a:solidFill>
            <a:round/>
            <a:headEnd/>
            <a:tailEnd type="triangle" w="med" len="med"/>
          </a:ln>
          <a:effectLst/>
        </p:spPr>
        <p:txBody>
          <a:bodyPr wrap="none"/>
          <a:lstStyle/>
          <a:p>
            <a:endParaRPr lang="en-US"/>
          </a:p>
        </p:txBody>
      </p:sp>
      <p:grpSp>
        <p:nvGrpSpPr>
          <p:cNvPr id="538867" name="Group 243"/>
          <p:cNvGrpSpPr>
            <a:grpSpLocks/>
          </p:cNvGrpSpPr>
          <p:nvPr/>
        </p:nvGrpSpPr>
        <p:grpSpPr bwMode="auto">
          <a:xfrm rot="4749582">
            <a:off x="3075782" y="3410744"/>
            <a:ext cx="254000" cy="344487"/>
            <a:chOff x="2356" y="2709"/>
            <a:chExt cx="200" cy="287"/>
          </a:xfrm>
        </p:grpSpPr>
        <p:sp>
          <p:nvSpPr>
            <p:cNvPr id="538868" name="Line 244"/>
            <p:cNvSpPr>
              <a:spLocks noChangeShapeType="1"/>
            </p:cNvSpPr>
            <p:nvPr/>
          </p:nvSpPr>
          <p:spPr bwMode="auto">
            <a:xfrm>
              <a:off x="2356" y="2709"/>
              <a:ext cx="152" cy="264"/>
            </a:xfrm>
            <a:prstGeom prst="line">
              <a:avLst/>
            </a:prstGeom>
            <a:noFill/>
            <a:ln w="19050">
              <a:solidFill>
                <a:schemeClr val="bg2"/>
              </a:solidFill>
              <a:round/>
              <a:headEnd/>
              <a:tailEnd type="triangle" w="med" len="med"/>
            </a:ln>
            <a:effectLst/>
          </p:spPr>
          <p:txBody>
            <a:bodyPr wrap="none"/>
            <a:lstStyle/>
            <a:p>
              <a:endParaRPr lang="en-US"/>
            </a:p>
          </p:txBody>
        </p:sp>
        <p:sp>
          <p:nvSpPr>
            <p:cNvPr id="538869" name="Line 245"/>
            <p:cNvSpPr>
              <a:spLocks noChangeShapeType="1"/>
            </p:cNvSpPr>
            <p:nvPr/>
          </p:nvSpPr>
          <p:spPr bwMode="auto">
            <a:xfrm flipV="1">
              <a:off x="2464" y="2944"/>
              <a:ext cx="92" cy="52"/>
            </a:xfrm>
            <a:prstGeom prst="line">
              <a:avLst/>
            </a:prstGeom>
            <a:noFill/>
            <a:ln w="38100">
              <a:solidFill>
                <a:schemeClr val="bg2"/>
              </a:solidFill>
              <a:round/>
              <a:headEnd/>
              <a:tailEnd/>
            </a:ln>
            <a:effectLst/>
          </p:spPr>
          <p:txBody>
            <a:bodyPr wrap="none"/>
            <a:lstStyle/>
            <a:p>
              <a:endParaRPr lang="en-US"/>
            </a:p>
          </p:txBody>
        </p:sp>
      </p:grpSp>
      <p:grpSp>
        <p:nvGrpSpPr>
          <p:cNvPr id="538870" name="Group 246"/>
          <p:cNvGrpSpPr>
            <a:grpSpLocks/>
          </p:cNvGrpSpPr>
          <p:nvPr/>
        </p:nvGrpSpPr>
        <p:grpSpPr bwMode="auto">
          <a:xfrm rot="-6022826">
            <a:off x="3253582" y="3436144"/>
            <a:ext cx="254000" cy="344487"/>
            <a:chOff x="2356" y="2709"/>
            <a:chExt cx="200" cy="287"/>
          </a:xfrm>
        </p:grpSpPr>
        <p:sp>
          <p:nvSpPr>
            <p:cNvPr id="538871" name="Line 247"/>
            <p:cNvSpPr>
              <a:spLocks noChangeShapeType="1"/>
            </p:cNvSpPr>
            <p:nvPr/>
          </p:nvSpPr>
          <p:spPr bwMode="auto">
            <a:xfrm>
              <a:off x="2356" y="2709"/>
              <a:ext cx="152" cy="264"/>
            </a:xfrm>
            <a:prstGeom prst="line">
              <a:avLst/>
            </a:prstGeom>
            <a:noFill/>
            <a:ln w="19050">
              <a:solidFill>
                <a:schemeClr val="bg2"/>
              </a:solidFill>
              <a:round/>
              <a:headEnd/>
              <a:tailEnd type="triangle" w="med" len="med"/>
            </a:ln>
            <a:effectLst/>
          </p:spPr>
          <p:txBody>
            <a:bodyPr wrap="none"/>
            <a:lstStyle/>
            <a:p>
              <a:endParaRPr lang="en-US"/>
            </a:p>
          </p:txBody>
        </p:sp>
        <p:sp>
          <p:nvSpPr>
            <p:cNvPr id="538872" name="Line 248"/>
            <p:cNvSpPr>
              <a:spLocks noChangeShapeType="1"/>
            </p:cNvSpPr>
            <p:nvPr/>
          </p:nvSpPr>
          <p:spPr bwMode="auto">
            <a:xfrm flipV="1">
              <a:off x="2464" y="2944"/>
              <a:ext cx="92" cy="52"/>
            </a:xfrm>
            <a:prstGeom prst="line">
              <a:avLst/>
            </a:prstGeom>
            <a:noFill/>
            <a:ln w="38100">
              <a:solidFill>
                <a:schemeClr val="bg2"/>
              </a:solidFill>
              <a:round/>
              <a:headEnd/>
              <a:tailEnd/>
            </a:ln>
            <a:effectLst/>
          </p:spPr>
          <p:txBody>
            <a:bodyPr wrap="none"/>
            <a:lstStyle/>
            <a:p>
              <a:endParaRPr lang="en-US"/>
            </a:p>
          </p:txBody>
        </p:sp>
      </p:grpSp>
      <p:sp>
        <p:nvSpPr>
          <p:cNvPr id="538873" name="Line 249"/>
          <p:cNvSpPr>
            <a:spLocks noChangeShapeType="1"/>
          </p:cNvSpPr>
          <p:nvPr/>
        </p:nvSpPr>
        <p:spPr bwMode="auto">
          <a:xfrm rot="16936177">
            <a:off x="2569369" y="2256632"/>
            <a:ext cx="466725" cy="941387"/>
          </a:xfrm>
          <a:prstGeom prst="line">
            <a:avLst/>
          </a:prstGeom>
          <a:noFill/>
          <a:ln w="19050">
            <a:solidFill>
              <a:schemeClr val="bg2"/>
            </a:solidFill>
            <a:round/>
            <a:headEnd/>
            <a:tailEnd type="triangle" w="med" len="med"/>
          </a:ln>
          <a:effectLst/>
        </p:spPr>
        <p:txBody>
          <a:bodyPr wrap="none"/>
          <a:lstStyle/>
          <a:p>
            <a:endParaRPr lang="en-US"/>
          </a:p>
        </p:txBody>
      </p:sp>
      <p:sp>
        <p:nvSpPr>
          <p:cNvPr id="538874" name="Line 250"/>
          <p:cNvSpPr>
            <a:spLocks noChangeShapeType="1"/>
          </p:cNvSpPr>
          <p:nvPr/>
        </p:nvSpPr>
        <p:spPr bwMode="auto">
          <a:xfrm rot="16936177" flipV="1">
            <a:off x="3236120" y="2583656"/>
            <a:ext cx="119062" cy="60325"/>
          </a:xfrm>
          <a:prstGeom prst="line">
            <a:avLst/>
          </a:prstGeom>
          <a:noFill/>
          <a:ln w="38100">
            <a:solidFill>
              <a:schemeClr val="bg2"/>
            </a:solidFill>
            <a:round/>
            <a:headEnd/>
            <a:tailEnd/>
          </a:ln>
          <a:effectLst/>
        </p:spPr>
        <p:txBody>
          <a:bodyPr wrap="none"/>
          <a:lstStyle/>
          <a:p>
            <a:endParaRPr lang="en-US"/>
          </a:p>
        </p:txBody>
      </p:sp>
      <p:sp>
        <p:nvSpPr>
          <p:cNvPr id="538875" name="Line 251"/>
          <p:cNvSpPr>
            <a:spLocks noChangeShapeType="1"/>
          </p:cNvSpPr>
          <p:nvPr/>
        </p:nvSpPr>
        <p:spPr bwMode="auto">
          <a:xfrm rot="16936177">
            <a:off x="2526507" y="2124869"/>
            <a:ext cx="452437" cy="904875"/>
          </a:xfrm>
          <a:prstGeom prst="line">
            <a:avLst/>
          </a:prstGeom>
          <a:noFill/>
          <a:ln w="19050">
            <a:solidFill>
              <a:schemeClr val="bg2"/>
            </a:solidFill>
            <a:round/>
            <a:headEnd type="triangle" w="med" len="med"/>
            <a:tailEnd/>
          </a:ln>
          <a:effectLst/>
        </p:spPr>
        <p:txBody>
          <a:bodyPr wrap="none"/>
          <a:lstStyle/>
          <a:p>
            <a:endParaRPr lang="en-US"/>
          </a:p>
        </p:txBody>
      </p:sp>
      <p:sp>
        <p:nvSpPr>
          <p:cNvPr id="538876" name="Line 252"/>
          <p:cNvSpPr>
            <a:spLocks noChangeShapeType="1"/>
          </p:cNvSpPr>
          <p:nvPr/>
        </p:nvSpPr>
        <p:spPr bwMode="auto">
          <a:xfrm rot="16936177" flipV="1">
            <a:off x="2201070" y="2659856"/>
            <a:ext cx="119062" cy="60325"/>
          </a:xfrm>
          <a:prstGeom prst="line">
            <a:avLst/>
          </a:prstGeom>
          <a:noFill/>
          <a:ln w="38100">
            <a:solidFill>
              <a:schemeClr val="bg2"/>
            </a:solidFill>
            <a:round/>
            <a:headEnd/>
            <a:tailEnd/>
          </a:ln>
          <a:effectLst/>
        </p:spPr>
        <p:txBody>
          <a:bodyPr wrap="none"/>
          <a:lstStyle/>
          <a:p>
            <a:endParaRPr lang="en-US"/>
          </a:p>
        </p:txBody>
      </p:sp>
      <p:sp>
        <p:nvSpPr>
          <p:cNvPr id="538877" name="Line 253"/>
          <p:cNvSpPr>
            <a:spLocks noChangeShapeType="1"/>
          </p:cNvSpPr>
          <p:nvPr/>
        </p:nvSpPr>
        <p:spPr bwMode="auto">
          <a:xfrm rot="16936177">
            <a:off x="2044700" y="3382963"/>
            <a:ext cx="130175" cy="619125"/>
          </a:xfrm>
          <a:prstGeom prst="line">
            <a:avLst/>
          </a:prstGeom>
          <a:noFill/>
          <a:ln w="19050">
            <a:solidFill>
              <a:schemeClr val="bg2"/>
            </a:solidFill>
            <a:round/>
            <a:headEnd/>
            <a:tailEnd type="triangle" w="med" len="med"/>
          </a:ln>
          <a:effectLst/>
        </p:spPr>
        <p:txBody>
          <a:bodyPr wrap="none"/>
          <a:lstStyle/>
          <a:p>
            <a:endParaRPr lang="en-US"/>
          </a:p>
        </p:txBody>
      </p:sp>
      <p:sp>
        <p:nvSpPr>
          <p:cNvPr id="538878" name="Line 254"/>
          <p:cNvSpPr>
            <a:spLocks noChangeShapeType="1"/>
          </p:cNvSpPr>
          <p:nvPr/>
        </p:nvSpPr>
        <p:spPr bwMode="auto">
          <a:xfrm rot="16936177" flipV="1">
            <a:off x="2371725" y="3668713"/>
            <a:ext cx="144463" cy="39687"/>
          </a:xfrm>
          <a:prstGeom prst="line">
            <a:avLst/>
          </a:prstGeom>
          <a:noFill/>
          <a:ln w="38100">
            <a:solidFill>
              <a:schemeClr val="bg2"/>
            </a:solidFill>
            <a:round/>
            <a:headEnd/>
            <a:tailEnd/>
          </a:ln>
          <a:effectLst/>
        </p:spPr>
        <p:txBody>
          <a:bodyPr wrap="none"/>
          <a:lstStyle/>
          <a:p>
            <a:endParaRPr lang="en-US"/>
          </a:p>
        </p:txBody>
      </p:sp>
      <p:sp>
        <p:nvSpPr>
          <p:cNvPr id="538879" name="Line 255"/>
          <p:cNvSpPr>
            <a:spLocks noChangeShapeType="1"/>
          </p:cNvSpPr>
          <p:nvPr/>
        </p:nvSpPr>
        <p:spPr bwMode="auto">
          <a:xfrm rot="16936177">
            <a:off x="2093912" y="3573463"/>
            <a:ext cx="138113" cy="623888"/>
          </a:xfrm>
          <a:prstGeom prst="line">
            <a:avLst/>
          </a:prstGeom>
          <a:noFill/>
          <a:ln w="19050">
            <a:solidFill>
              <a:schemeClr val="bg2"/>
            </a:solidFill>
            <a:round/>
            <a:headEnd type="triangle" w="med" len="med"/>
            <a:tailEnd/>
          </a:ln>
          <a:effectLst/>
        </p:spPr>
        <p:txBody>
          <a:bodyPr wrap="none"/>
          <a:lstStyle/>
          <a:p>
            <a:endParaRPr lang="en-US"/>
          </a:p>
        </p:txBody>
      </p:sp>
      <p:sp>
        <p:nvSpPr>
          <p:cNvPr id="538880" name="Line 256"/>
          <p:cNvSpPr>
            <a:spLocks noChangeShapeType="1"/>
          </p:cNvSpPr>
          <p:nvPr/>
        </p:nvSpPr>
        <p:spPr bwMode="auto">
          <a:xfrm rot="16936177" flipV="1">
            <a:off x="1755775" y="3871913"/>
            <a:ext cx="144463" cy="39687"/>
          </a:xfrm>
          <a:prstGeom prst="line">
            <a:avLst/>
          </a:prstGeom>
          <a:noFill/>
          <a:ln w="38100">
            <a:solidFill>
              <a:schemeClr val="bg2"/>
            </a:solidFill>
            <a:round/>
            <a:headEnd/>
            <a:tailEnd/>
          </a:ln>
          <a:effectLst/>
        </p:spPr>
        <p:txBody>
          <a:bodyPr wrap="none"/>
          <a:lstStyle/>
          <a:p>
            <a:endParaRPr lang="en-US"/>
          </a:p>
        </p:txBody>
      </p:sp>
      <p:sp>
        <p:nvSpPr>
          <p:cNvPr id="538881" name="Text Box 257"/>
          <p:cNvSpPr txBox="1">
            <a:spLocks noChangeArrowheads="1"/>
          </p:cNvSpPr>
          <p:nvPr/>
        </p:nvSpPr>
        <p:spPr bwMode="auto">
          <a:xfrm>
            <a:off x="5953125" y="4133850"/>
            <a:ext cx="2413000" cy="641350"/>
          </a:xfrm>
          <a:prstGeom prst="rect">
            <a:avLst/>
          </a:prstGeom>
          <a:noFill/>
          <a:ln w="9525">
            <a:noFill/>
            <a:miter lim="800000"/>
            <a:headEnd/>
            <a:tailEnd/>
          </a:ln>
          <a:effectLst/>
        </p:spPr>
        <p:txBody>
          <a:bodyPr wrap="none">
            <a:spAutoFit/>
          </a:bodyPr>
          <a:lstStyle/>
          <a:p>
            <a:r>
              <a:rPr lang="en-US"/>
              <a:t>datagram will not be </a:t>
            </a:r>
          </a:p>
          <a:p>
            <a:r>
              <a:rPr lang="en-US"/>
              <a:t>forwarded</a:t>
            </a:r>
          </a:p>
        </p:txBody>
      </p:sp>
      <p:sp>
        <p:nvSpPr>
          <p:cNvPr id="538882" name="Line 258"/>
          <p:cNvSpPr>
            <a:spLocks noChangeShapeType="1"/>
          </p:cNvSpPr>
          <p:nvPr/>
        </p:nvSpPr>
        <p:spPr bwMode="auto">
          <a:xfrm rot="16936177">
            <a:off x="5562600" y="4030663"/>
            <a:ext cx="130175" cy="619125"/>
          </a:xfrm>
          <a:prstGeom prst="line">
            <a:avLst/>
          </a:prstGeom>
          <a:noFill/>
          <a:ln w="19050">
            <a:solidFill>
              <a:schemeClr val="bg2"/>
            </a:solidFill>
            <a:round/>
            <a:headEnd/>
            <a:tailEnd type="triangle" w="med" len="med"/>
          </a:ln>
          <a:effectLst/>
        </p:spPr>
        <p:txBody>
          <a:bodyPr wrap="none"/>
          <a:lstStyle/>
          <a:p>
            <a:endParaRPr lang="en-US"/>
          </a:p>
        </p:txBody>
      </p:sp>
      <p:sp>
        <p:nvSpPr>
          <p:cNvPr id="538883" name="Line 259"/>
          <p:cNvSpPr>
            <a:spLocks noChangeShapeType="1"/>
          </p:cNvSpPr>
          <p:nvPr/>
        </p:nvSpPr>
        <p:spPr bwMode="auto">
          <a:xfrm rot="16936177" flipV="1">
            <a:off x="5889625" y="4303713"/>
            <a:ext cx="144463" cy="39687"/>
          </a:xfrm>
          <a:prstGeom prst="line">
            <a:avLst/>
          </a:prstGeom>
          <a:noFill/>
          <a:ln w="38100">
            <a:solidFill>
              <a:schemeClr val="bg2"/>
            </a:solidFill>
            <a:round/>
            <a:headEnd/>
            <a:tailEnd/>
          </a:ln>
          <a:effectLst/>
        </p:spPr>
        <p:txBody>
          <a:bodyPr wrap="none"/>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a:xfrm>
            <a:off x="469900" y="304800"/>
            <a:ext cx="7620000" cy="685800"/>
          </a:xfrm>
          <a:noFill/>
          <a:ln/>
        </p:spPr>
        <p:txBody>
          <a:bodyPr lIns="92075" tIns="46038" rIns="92075" bIns="46038"/>
          <a:lstStyle/>
          <a:p>
            <a:r>
              <a:rPr lang="en-US" sz="3600"/>
              <a:t>Reverse Path Forwarding: pruning</a:t>
            </a:r>
          </a:p>
        </p:txBody>
      </p:sp>
      <p:sp>
        <p:nvSpPr>
          <p:cNvPr id="540675" name="Rectangle 3"/>
          <p:cNvSpPr>
            <a:spLocks noGrp="1" noChangeArrowheads="1"/>
          </p:cNvSpPr>
          <p:nvPr>
            <p:ph type="body" idx="1"/>
          </p:nvPr>
        </p:nvSpPr>
        <p:spPr>
          <a:xfrm>
            <a:off x="520700" y="1155700"/>
            <a:ext cx="8077200" cy="2438400"/>
          </a:xfrm>
          <a:noFill/>
          <a:ln/>
        </p:spPr>
        <p:txBody>
          <a:bodyPr lIns="92075" tIns="46038" rIns="92075" bIns="46038"/>
          <a:lstStyle/>
          <a:p>
            <a:r>
              <a:rPr lang="en-US" sz="2400"/>
              <a:t>forwarding tree contains subtrees with no mcast group members</a:t>
            </a:r>
          </a:p>
          <a:p>
            <a:pPr lvl="1"/>
            <a:r>
              <a:rPr lang="en-US"/>
              <a:t>no need to forward datagrams down subtree</a:t>
            </a:r>
          </a:p>
          <a:p>
            <a:pPr lvl="1"/>
            <a:r>
              <a:rPr lang="en-US"/>
              <a:t>“prune” msgs sent upstream by router with no downstream group members</a:t>
            </a:r>
          </a:p>
        </p:txBody>
      </p:sp>
      <p:sp>
        <p:nvSpPr>
          <p:cNvPr id="540676" name="Line 4"/>
          <p:cNvSpPr>
            <a:spLocks noChangeShapeType="1"/>
          </p:cNvSpPr>
          <p:nvPr/>
        </p:nvSpPr>
        <p:spPr bwMode="auto">
          <a:xfrm>
            <a:off x="3549650" y="5321300"/>
            <a:ext cx="401638" cy="690563"/>
          </a:xfrm>
          <a:prstGeom prst="line">
            <a:avLst/>
          </a:prstGeom>
          <a:noFill/>
          <a:ln w="19050">
            <a:solidFill>
              <a:schemeClr val="tx1"/>
            </a:solidFill>
            <a:round/>
            <a:headEnd/>
            <a:tailEnd/>
          </a:ln>
          <a:effectLst/>
        </p:spPr>
        <p:txBody>
          <a:bodyPr wrap="none"/>
          <a:lstStyle/>
          <a:p>
            <a:endParaRPr lang="en-US"/>
          </a:p>
        </p:txBody>
      </p:sp>
      <p:sp>
        <p:nvSpPr>
          <p:cNvPr id="540677" name="Line 5"/>
          <p:cNvSpPr>
            <a:spLocks noChangeShapeType="1"/>
          </p:cNvSpPr>
          <p:nvPr/>
        </p:nvSpPr>
        <p:spPr bwMode="auto">
          <a:xfrm flipV="1">
            <a:off x="2147888" y="4465638"/>
            <a:ext cx="1365250" cy="347662"/>
          </a:xfrm>
          <a:prstGeom prst="line">
            <a:avLst/>
          </a:prstGeom>
          <a:noFill/>
          <a:ln w="19050">
            <a:solidFill>
              <a:schemeClr val="tx1"/>
            </a:solidFill>
            <a:round/>
            <a:headEnd/>
            <a:tailEnd/>
          </a:ln>
          <a:effectLst/>
        </p:spPr>
        <p:txBody>
          <a:bodyPr wrap="none"/>
          <a:lstStyle/>
          <a:p>
            <a:endParaRPr lang="en-US"/>
          </a:p>
        </p:txBody>
      </p:sp>
      <p:sp>
        <p:nvSpPr>
          <p:cNvPr id="540678" name="Line 6"/>
          <p:cNvSpPr>
            <a:spLocks noChangeShapeType="1"/>
          </p:cNvSpPr>
          <p:nvPr/>
        </p:nvSpPr>
        <p:spPr bwMode="auto">
          <a:xfrm>
            <a:off x="1882775" y="4783138"/>
            <a:ext cx="852488" cy="974725"/>
          </a:xfrm>
          <a:prstGeom prst="line">
            <a:avLst/>
          </a:prstGeom>
          <a:noFill/>
          <a:ln w="57150">
            <a:solidFill>
              <a:srgbClr val="FF0000"/>
            </a:solidFill>
            <a:round/>
            <a:headEnd/>
            <a:tailEnd/>
          </a:ln>
          <a:effectLst/>
        </p:spPr>
        <p:txBody>
          <a:bodyPr wrap="none"/>
          <a:lstStyle/>
          <a:p>
            <a:endParaRPr lang="en-US"/>
          </a:p>
        </p:txBody>
      </p:sp>
      <p:sp>
        <p:nvSpPr>
          <p:cNvPr id="540679" name="Line 7"/>
          <p:cNvSpPr>
            <a:spLocks noChangeShapeType="1"/>
          </p:cNvSpPr>
          <p:nvPr/>
        </p:nvSpPr>
        <p:spPr bwMode="auto">
          <a:xfrm>
            <a:off x="2470150" y="4027488"/>
            <a:ext cx="993775" cy="446087"/>
          </a:xfrm>
          <a:prstGeom prst="line">
            <a:avLst/>
          </a:prstGeom>
          <a:noFill/>
          <a:ln w="57150">
            <a:solidFill>
              <a:srgbClr val="FF0000"/>
            </a:solidFill>
            <a:round/>
            <a:headEnd/>
            <a:tailEnd/>
          </a:ln>
          <a:effectLst/>
        </p:spPr>
        <p:txBody>
          <a:bodyPr wrap="none"/>
          <a:lstStyle/>
          <a:p>
            <a:endParaRPr lang="en-US"/>
          </a:p>
        </p:txBody>
      </p:sp>
      <p:sp>
        <p:nvSpPr>
          <p:cNvPr id="540680" name="Line 8"/>
          <p:cNvSpPr>
            <a:spLocks noChangeShapeType="1"/>
          </p:cNvSpPr>
          <p:nvPr/>
        </p:nvSpPr>
        <p:spPr bwMode="auto">
          <a:xfrm flipV="1">
            <a:off x="3000375" y="5349875"/>
            <a:ext cx="538163" cy="468313"/>
          </a:xfrm>
          <a:prstGeom prst="line">
            <a:avLst/>
          </a:prstGeom>
          <a:noFill/>
          <a:ln w="19050">
            <a:solidFill>
              <a:schemeClr val="tx1"/>
            </a:solidFill>
            <a:round/>
            <a:headEnd/>
            <a:tailEnd/>
          </a:ln>
          <a:effectLst/>
        </p:spPr>
        <p:txBody>
          <a:bodyPr wrap="none"/>
          <a:lstStyle/>
          <a:p>
            <a:endParaRPr lang="en-US"/>
          </a:p>
        </p:txBody>
      </p:sp>
      <p:sp>
        <p:nvSpPr>
          <p:cNvPr id="540681" name="Line 9"/>
          <p:cNvSpPr>
            <a:spLocks noChangeShapeType="1"/>
          </p:cNvSpPr>
          <p:nvPr/>
        </p:nvSpPr>
        <p:spPr bwMode="auto">
          <a:xfrm>
            <a:off x="3522663" y="4572000"/>
            <a:ext cx="0" cy="717550"/>
          </a:xfrm>
          <a:prstGeom prst="line">
            <a:avLst/>
          </a:prstGeom>
          <a:noFill/>
          <a:ln w="19050">
            <a:solidFill>
              <a:schemeClr val="tx1"/>
            </a:solidFill>
            <a:round/>
            <a:headEnd/>
            <a:tailEnd/>
          </a:ln>
          <a:effectLst/>
        </p:spPr>
        <p:txBody>
          <a:bodyPr wrap="none"/>
          <a:lstStyle/>
          <a:p>
            <a:endParaRPr lang="en-US"/>
          </a:p>
        </p:txBody>
      </p:sp>
      <p:sp>
        <p:nvSpPr>
          <p:cNvPr id="540682" name="Line 10"/>
          <p:cNvSpPr>
            <a:spLocks noChangeShapeType="1"/>
          </p:cNvSpPr>
          <p:nvPr/>
        </p:nvSpPr>
        <p:spPr bwMode="auto">
          <a:xfrm>
            <a:off x="1547813" y="5786438"/>
            <a:ext cx="1025525" cy="0"/>
          </a:xfrm>
          <a:prstGeom prst="line">
            <a:avLst/>
          </a:prstGeom>
          <a:noFill/>
          <a:ln w="19050">
            <a:solidFill>
              <a:schemeClr val="tx1"/>
            </a:solidFill>
            <a:round/>
            <a:headEnd/>
            <a:tailEnd/>
          </a:ln>
          <a:effectLst/>
        </p:spPr>
        <p:txBody>
          <a:bodyPr wrap="none"/>
          <a:lstStyle/>
          <a:p>
            <a:endParaRPr lang="en-US"/>
          </a:p>
        </p:txBody>
      </p:sp>
      <p:sp>
        <p:nvSpPr>
          <p:cNvPr id="540683" name="Line 11"/>
          <p:cNvSpPr>
            <a:spLocks noChangeShapeType="1"/>
          </p:cNvSpPr>
          <p:nvPr/>
        </p:nvSpPr>
        <p:spPr bwMode="auto">
          <a:xfrm flipH="1">
            <a:off x="1427163" y="4889500"/>
            <a:ext cx="373062" cy="846138"/>
          </a:xfrm>
          <a:prstGeom prst="line">
            <a:avLst/>
          </a:prstGeom>
          <a:noFill/>
          <a:ln w="57150">
            <a:solidFill>
              <a:srgbClr val="FF0000"/>
            </a:solidFill>
            <a:round/>
            <a:headEnd/>
            <a:tailEnd/>
          </a:ln>
          <a:effectLst/>
        </p:spPr>
        <p:txBody>
          <a:bodyPr wrap="none"/>
          <a:lstStyle/>
          <a:p>
            <a:endParaRPr lang="en-US"/>
          </a:p>
        </p:txBody>
      </p:sp>
      <p:sp>
        <p:nvSpPr>
          <p:cNvPr id="540684" name="Line 12"/>
          <p:cNvSpPr>
            <a:spLocks noChangeShapeType="1"/>
          </p:cNvSpPr>
          <p:nvPr/>
        </p:nvSpPr>
        <p:spPr bwMode="auto">
          <a:xfrm flipH="1">
            <a:off x="1874838" y="4041775"/>
            <a:ext cx="347662" cy="749300"/>
          </a:xfrm>
          <a:prstGeom prst="line">
            <a:avLst/>
          </a:prstGeom>
          <a:noFill/>
          <a:ln w="57150">
            <a:solidFill>
              <a:srgbClr val="FF0000"/>
            </a:solidFill>
            <a:round/>
            <a:headEnd/>
            <a:tailEnd/>
          </a:ln>
          <a:effectLst/>
        </p:spPr>
        <p:txBody>
          <a:bodyPr wrap="none"/>
          <a:lstStyle/>
          <a:p>
            <a:endParaRPr lang="en-US"/>
          </a:p>
        </p:txBody>
      </p:sp>
      <p:grpSp>
        <p:nvGrpSpPr>
          <p:cNvPr id="540685" name="Group 13"/>
          <p:cNvGrpSpPr>
            <a:grpSpLocks/>
          </p:cNvGrpSpPr>
          <p:nvPr/>
        </p:nvGrpSpPr>
        <p:grpSpPr bwMode="auto">
          <a:xfrm>
            <a:off x="2447925" y="5699125"/>
            <a:ext cx="568325" cy="222250"/>
            <a:chOff x="3600" y="219"/>
            <a:chExt cx="360" cy="175"/>
          </a:xfrm>
        </p:grpSpPr>
        <p:sp>
          <p:nvSpPr>
            <p:cNvPr id="540686"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0687"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688"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689"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690"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0691" name="Group 19"/>
            <p:cNvGrpSpPr>
              <a:grpSpLocks/>
            </p:cNvGrpSpPr>
            <p:nvPr/>
          </p:nvGrpSpPr>
          <p:grpSpPr bwMode="auto">
            <a:xfrm>
              <a:off x="3686" y="244"/>
              <a:ext cx="177" cy="66"/>
              <a:chOff x="2848" y="848"/>
              <a:chExt cx="140" cy="98"/>
            </a:xfrm>
          </p:grpSpPr>
          <p:sp>
            <p:nvSpPr>
              <p:cNvPr id="540692"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693"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694"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695" name="Group 23"/>
            <p:cNvGrpSpPr>
              <a:grpSpLocks/>
            </p:cNvGrpSpPr>
            <p:nvPr/>
          </p:nvGrpSpPr>
          <p:grpSpPr bwMode="auto">
            <a:xfrm flipV="1">
              <a:off x="3686" y="243"/>
              <a:ext cx="177" cy="66"/>
              <a:chOff x="2848" y="848"/>
              <a:chExt cx="140" cy="98"/>
            </a:xfrm>
          </p:grpSpPr>
          <p:sp>
            <p:nvSpPr>
              <p:cNvPr id="540696"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697"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698"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699" name="Group 27"/>
          <p:cNvGrpSpPr>
            <a:grpSpLocks/>
          </p:cNvGrpSpPr>
          <p:nvPr/>
        </p:nvGrpSpPr>
        <p:grpSpPr bwMode="auto">
          <a:xfrm>
            <a:off x="3233738" y="4379913"/>
            <a:ext cx="569912" cy="222250"/>
            <a:chOff x="3600" y="219"/>
            <a:chExt cx="360" cy="175"/>
          </a:xfrm>
        </p:grpSpPr>
        <p:sp>
          <p:nvSpPr>
            <p:cNvPr id="540700"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0701"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702"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703"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704"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0705" name="Group 33"/>
            <p:cNvGrpSpPr>
              <a:grpSpLocks/>
            </p:cNvGrpSpPr>
            <p:nvPr/>
          </p:nvGrpSpPr>
          <p:grpSpPr bwMode="auto">
            <a:xfrm>
              <a:off x="3686" y="244"/>
              <a:ext cx="177" cy="66"/>
              <a:chOff x="2848" y="848"/>
              <a:chExt cx="140" cy="98"/>
            </a:xfrm>
          </p:grpSpPr>
          <p:sp>
            <p:nvSpPr>
              <p:cNvPr id="540706"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07"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08"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709" name="Group 37"/>
            <p:cNvGrpSpPr>
              <a:grpSpLocks/>
            </p:cNvGrpSpPr>
            <p:nvPr/>
          </p:nvGrpSpPr>
          <p:grpSpPr bwMode="auto">
            <a:xfrm flipV="1">
              <a:off x="3686" y="243"/>
              <a:ext cx="177" cy="66"/>
              <a:chOff x="2848" y="848"/>
              <a:chExt cx="140" cy="98"/>
            </a:xfrm>
          </p:grpSpPr>
          <p:sp>
            <p:nvSpPr>
              <p:cNvPr id="540710"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11"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12"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713" name="Group 41"/>
          <p:cNvGrpSpPr>
            <a:grpSpLocks/>
          </p:cNvGrpSpPr>
          <p:nvPr/>
        </p:nvGrpSpPr>
        <p:grpSpPr bwMode="auto">
          <a:xfrm>
            <a:off x="1098550" y="5678488"/>
            <a:ext cx="568325" cy="222250"/>
            <a:chOff x="3600" y="219"/>
            <a:chExt cx="360" cy="175"/>
          </a:xfrm>
        </p:grpSpPr>
        <p:sp>
          <p:nvSpPr>
            <p:cNvPr id="540714"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0715"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716"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717"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718"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0719" name="Group 47"/>
            <p:cNvGrpSpPr>
              <a:grpSpLocks/>
            </p:cNvGrpSpPr>
            <p:nvPr/>
          </p:nvGrpSpPr>
          <p:grpSpPr bwMode="auto">
            <a:xfrm>
              <a:off x="3686" y="244"/>
              <a:ext cx="177" cy="66"/>
              <a:chOff x="2848" y="848"/>
              <a:chExt cx="140" cy="98"/>
            </a:xfrm>
          </p:grpSpPr>
          <p:sp>
            <p:nvSpPr>
              <p:cNvPr id="540720"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21"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22"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723" name="Group 51"/>
            <p:cNvGrpSpPr>
              <a:grpSpLocks/>
            </p:cNvGrpSpPr>
            <p:nvPr/>
          </p:nvGrpSpPr>
          <p:grpSpPr bwMode="auto">
            <a:xfrm flipV="1">
              <a:off x="3686" y="243"/>
              <a:ext cx="177" cy="66"/>
              <a:chOff x="2848" y="848"/>
              <a:chExt cx="140" cy="98"/>
            </a:xfrm>
          </p:grpSpPr>
          <p:sp>
            <p:nvSpPr>
              <p:cNvPr id="540724"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25"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26"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727" name="Group 55"/>
          <p:cNvGrpSpPr>
            <a:grpSpLocks/>
          </p:cNvGrpSpPr>
          <p:nvPr/>
        </p:nvGrpSpPr>
        <p:grpSpPr bwMode="auto">
          <a:xfrm>
            <a:off x="3257550" y="5214938"/>
            <a:ext cx="547688" cy="233362"/>
            <a:chOff x="3600" y="219"/>
            <a:chExt cx="360" cy="175"/>
          </a:xfrm>
        </p:grpSpPr>
        <p:sp>
          <p:nvSpPr>
            <p:cNvPr id="540728"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0729"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730"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731"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732"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0733" name="Group 61"/>
            <p:cNvGrpSpPr>
              <a:grpSpLocks/>
            </p:cNvGrpSpPr>
            <p:nvPr/>
          </p:nvGrpSpPr>
          <p:grpSpPr bwMode="auto">
            <a:xfrm>
              <a:off x="3686" y="244"/>
              <a:ext cx="177" cy="66"/>
              <a:chOff x="2848" y="848"/>
              <a:chExt cx="140" cy="98"/>
            </a:xfrm>
          </p:grpSpPr>
          <p:sp>
            <p:nvSpPr>
              <p:cNvPr id="540734"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35"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36"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737" name="Group 65"/>
            <p:cNvGrpSpPr>
              <a:grpSpLocks/>
            </p:cNvGrpSpPr>
            <p:nvPr/>
          </p:nvGrpSpPr>
          <p:grpSpPr bwMode="auto">
            <a:xfrm flipV="1">
              <a:off x="3686" y="243"/>
              <a:ext cx="177" cy="66"/>
              <a:chOff x="2848" y="848"/>
              <a:chExt cx="140" cy="98"/>
            </a:xfrm>
          </p:grpSpPr>
          <p:sp>
            <p:nvSpPr>
              <p:cNvPr id="540738"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39"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40"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741" name="Group 69"/>
          <p:cNvGrpSpPr>
            <a:grpSpLocks/>
          </p:cNvGrpSpPr>
          <p:nvPr/>
        </p:nvGrpSpPr>
        <p:grpSpPr bwMode="auto">
          <a:xfrm>
            <a:off x="1601788" y="4700588"/>
            <a:ext cx="547687" cy="233362"/>
            <a:chOff x="3600" y="219"/>
            <a:chExt cx="360" cy="175"/>
          </a:xfrm>
        </p:grpSpPr>
        <p:sp>
          <p:nvSpPr>
            <p:cNvPr id="540742"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0743"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744"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745"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746"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0747" name="Group 75"/>
            <p:cNvGrpSpPr>
              <a:grpSpLocks/>
            </p:cNvGrpSpPr>
            <p:nvPr/>
          </p:nvGrpSpPr>
          <p:grpSpPr bwMode="auto">
            <a:xfrm>
              <a:off x="3686" y="244"/>
              <a:ext cx="177" cy="66"/>
              <a:chOff x="2848" y="848"/>
              <a:chExt cx="140" cy="98"/>
            </a:xfrm>
          </p:grpSpPr>
          <p:sp>
            <p:nvSpPr>
              <p:cNvPr id="540748"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49"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50"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751" name="Group 79"/>
            <p:cNvGrpSpPr>
              <a:grpSpLocks/>
            </p:cNvGrpSpPr>
            <p:nvPr/>
          </p:nvGrpSpPr>
          <p:grpSpPr bwMode="auto">
            <a:xfrm flipV="1">
              <a:off x="3686" y="243"/>
              <a:ext cx="177" cy="66"/>
              <a:chOff x="2848" y="848"/>
              <a:chExt cx="140" cy="98"/>
            </a:xfrm>
          </p:grpSpPr>
          <p:sp>
            <p:nvSpPr>
              <p:cNvPr id="540752"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753"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754"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755" name="Group 83"/>
          <p:cNvGrpSpPr>
            <a:grpSpLocks/>
          </p:cNvGrpSpPr>
          <p:nvPr/>
        </p:nvGrpSpPr>
        <p:grpSpPr bwMode="auto">
          <a:xfrm>
            <a:off x="1679575" y="3511550"/>
            <a:ext cx="1157288" cy="584200"/>
            <a:chOff x="1170" y="3095"/>
            <a:chExt cx="559" cy="309"/>
          </a:xfrm>
        </p:grpSpPr>
        <p:grpSp>
          <p:nvGrpSpPr>
            <p:cNvPr id="540756" name="Group 84"/>
            <p:cNvGrpSpPr>
              <a:grpSpLocks/>
            </p:cNvGrpSpPr>
            <p:nvPr/>
          </p:nvGrpSpPr>
          <p:grpSpPr bwMode="auto">
            <a:xfrm>
              <a:off x="1170" y="3095"/>
              <a:ext cx="159" cy="146"/>
              <a:chOff x="4781" y="1833"/>
              <a:chExt cx="318" cy="262"/>
            </a:xfrm>
          </p:grpSpPr>
          <p:sp>
            <p:nvSpPr>
              <p:cNvPr id="540757" name="AutoShape 85"/>
              <p:cNvSpPr>
                <a:spLocks noChangeAspect="1" noChangeArrowheads="1" noTextEdit="1"/>
              </p:cNvSpPr>
              <p:nvPr/>
            </p:nvSpPr>
            <p:spPr bwMode="auto">
              <a:xfrm>
                <a:off x="4787" y="1835"/>
                <a:ext cx="312" cy="260"/>
              </a:xfrm>
              <a:prstGeom prst="rect">
                <a:avLst/>
              </a:prstGeom>
              <a:noFill/>
              <a:ln w="9525">
                <a:noFill/>
                <a:miter lim="800000"/>
                <a:headEnd/>
                <a:tailEnd/>
              </a:ln>
            </p:spPr>
            <p:txBody>
              <a:bodyPr/>
              <a:lstStyle/>
              <a:p>
                <a:endParaRPr lang="en-US"/>
              </a:p>
            </p:txBody>
          </p:sp>
          <p:sp>
            <p:nvSpPr>
              <p:cNvPr id="540758" name="Freeform 86"/>
              <p:cNvSpPr>
                <a:spLocks/>
              </p:cNvSpPr>
              <p:nvPr/>
            </p:nvSpPr>
            <p:spPr bwMode="auto">
              <a:xfrm>
                <a:off x="4781" y="1833"/>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FF0000"/>
              </a:solidFill>
              <a:ln w="9525">
                <a:noFill/>
                <a:round/>
                <a:headEnd/>
                <a:tailEnd/>
              </a:ln>
            </p:spPr>
            <p:txBody>
              <a:bodyPr/>
              <a:lstStyle/>
              <a:p>
                <a:endParaRPr lang="en-US"/>
              </a:p>
            </p:txBody>
          </p:sp>
          <p:sp>
            <p:nvSpPr>
              <p:cNvPr id="540759" name="Freeform 87"/>
              <p:cNvSpPr>
                <a:spLocks/>
              </p:cNvSpPr>
              <p:nvPr/>
            </p:nvSpPr>
            <p:spPr bwMode="auto">
              <a:xfrm>
                <a:off x="4894" y="1857"/>
                <a:ext cx="98" cy="112"/>
              </a:xfrm>
              <a:custGeom>
                <a:avLst/>
                <a:gdLst/>
                <a:ahLst/>
                <a:cxnLst>
                  <a:cxn ang="0">
                    <a:pos x="684" y="29"/>
                  </a:cxn>
                  <a:cxn ang="0">
                    <a:pos x="681" y="28"/>
                  </a:cxn>
                  <a:cxn ang="0">
                    <a:pos x="670" y="25"/>
                  </a:cxn>
                  <a:cxn ang="0">
                    <a:pos x="652" y="21"/>
                  </a:cxn>
                  <a:cxn ang="0">
                    <a:pos x="628" y="16"/>
                  </a:cxn>
                  <a:cxn ang="0">
                    <a:pos x="600" y="11"/>
                  </a:cxn>
                  <a:cxn ang="0">
                    <a:pos x="566" y="7"/>
                  </a:cxn>
                  <a:cxn ang="0">
                    <a:pos x="527" y="3"/>
                  </a:cxn>
                  <a:cxn ang="0">
                    <a:pos x="483" y="1"/>
                  </a:cxn>
                  <a:cxn ang="0">
                    <a:pos x="436" y="0"/>
                  </a:cxn>
                  <a:cxn ang="0">
                    <a:pos x="386" y="2"/>
                  </a:cxn>
                  <a:cxn ang="0">
                    <a:pos x="333" y="7"/>
                  </a:cxn>
                  <a:cxn ang="0">
                    <a:pos x="277" y="16"/>
                  </a:cxn>
                  <a:cxn ang="0">
                    <a:pos x="221" y="28"/>
                  </a:cxn>
                  <a:cxn ang="0">
                    <a:pos x="163" y="45"/>
                  </a:cxn>
                  <a:cxn ang="0">
                    <a:pos x="104" y="65"/>
                  </a:cxn>
                  <a:cxn ang="0">
                    <a:pos x="44" y="93"/>
                  </a:cxn>
                  <a:cxn ang="0">
                    <a:pos x="40" y="108"/>
                  </a:cxn>
                  <a:cxn ang="0">
                    <a:pos x="29" y="150"/>
                  </a:cxn>
                  <a:cxn ang="0">
                    <a:pos x="17" y="216"/>
                  </a:cxn>
                  <a:cxn ang="0">
                    <a:pos x="5" y="301"/>
                  </a:cxn>
                  <a:cxn ang="0">
                    <a:pos x="0" y="402"/>
                  </a:cxn>
                  <a:cxn ang="0">
                    <a:pos x="4" y="516"/>
                  </a:cxn>
                  <a:cxn ang="0">
                    <a:pos x="21" y="638"/>
                  </a:cxn>
                  <a:cxn ang="0">
                    <a:pos x="57" y="763"/>
                  </a:cxn>
                  <a:cxn ang="0">
                    <a:pos x="60" y="763"/>
                  </a:cxn>
                  <a:cxn ang="0">
                    <a:pos x="69" y="762"/>
                  </a:cxn>
                  <a:cxn ang="0">
                    <a:pos x="84" y="759"/>
                  </a:cxn>
                  <a:cxn ang="0">
                    <a:pos x="105" y="758"/>
                  </a:cxn>
                  <a:cxn ang="0">
                    <a:pos x="131" y="756"/>
                  </a:cxn>
                  <a:cxn ang="0">
                    <a:pos x="162" y="754"/>
                  </a:cxn>
                  <a:cxn ang="0">
                    <a:pos x="198" y="753"/>
                  </a:cxn>
                  <a:cxn ang="0">
                    <a:pos x="239" y="751"/>
                  </a:cxn>
                  <a:cxn ang="0">
                    <a:pos x="283" y="750"/>
                  </a:cxn>
                  <a:cxn ang="0">
                    <a:pos x="331" y="751"/>
                  </a:cxn>
                  <a:cxn ang="0">
                    <a:pos x="384" y="753"/>
                  </a:cxn>
                  <a:cxn ang="0">
                    <a:pos x="440" y="755"/>
                  </a:cxn>
                  <a:cxn ang="0">
                    <a:pos x="498" y="759"/>
                  </a:cxn>
                  <a:cxn ang="0">
                    <a:pos x="560" y="765"/>
                  </a:cxn>
                  <a:cxn ang="0">
                    <a:pos x="624" y="773"/>
                  </a:cxn>
                  <a:cxn ang="0">
                    <a:pos x="690" y="782"/>
                  </a:cxn>
                  <a:cxn ang="0">
                    <a:pos x="687" y="759"/>
                  </a:cxn>
                  <a:cxn ang="0">
                    <a:pos x="680" y="697"/>
                  </a:cxn>
                  <a:cxn ang="0">
                    <a:pos x="670" y="604"/>
                  </a:cxn>
                  <a:cxn ang="0">
                    <a:pos x="662" y="492"/>
                  </a:cxn>
                  <a:cxn ang="0">
                    <a:pos x="656" y="368"/>
                  </a:cxn>
                  <a:cxn ang="0">
                    <a:pos x="656" y="244"/>
                  </a:cxn>
                  <a:cxn ang="0">
                    <a:pos x="665" y="128"/>
                  </a:cxn>
                  <a:cxn ang="0">
                    <a:pos x="684" y="29"/>
                  </a:cxn>
                </a:cxnLst>
                <a:rect l="0" t="0" r="r" b="b"/>
                <a:pathLst>
                  <a:path w="690" h="782">
                    <a:moveTo>
                      <a:pt x="684" y="29"/>
                    </a:moveTo>
                    <a:lnTo>
                      <a:pt x="681" y="28"/>
                    </a:lnTo>
                    <a:lnTo>
                      <a:pt x="670" y="25"/>
                    </a:lnTo>
                    <a:lnTo>
                      <a:pt x="652" y="21"/>
                    </a:lnTo>
                    <a:lnTo>
                      <a:pt x="628" y="16"/>
                    </a:lnTo>
                    <a:lnTo>
                      <a:pt x="600" y="11"/>
                    </a:lnTo>
                    <a:lnTo>
                      <a:pt x="566" y="7"/>
                    </a:lnTo>
                    <a:lnTo>
                      <a:pt x="527" y="3"/>
                    </a:lnTo>
                    <a:lnTo>
                      <a:pt x="483" y="1"/>
                    </a:lnTo>
                    <a:lnTo>
                      <a:pt x="436" y="0"/>
                    </a:lnTo>
                    <a:lnTo>
                      <a:pt x="386" y="2"/>
                    </a:lnTo>
                    <a:lnTo>
                      <a:pt x="333" y="7"/>
                    </a:lnTo>
                    <a:lnTo>
                      <a:pt x="277" y="16"/>
                    </a:lnTo>
                    <a:lnTo>
                      <a:pt x="221" y="28"/>
                    </a:lnTo>
                    <a:lnTo>
                      <a:pt x="163" y="45"/>
                    </a:lnTo>
                    <a:lnTo>
                      <a:pt x="104" y="65"/>
                    </a:lnTo>
                    <a:lnTo>
                      <a:pt x="44" y="93"/>
                    </a:lnTo>
                    <a:lnTo>
                      <a:pt x="40" y="108"/>
                    </a:lnTo>
                    <a:lnTo>
                      <a:pt x="29" y="150"/>
                    </a:lnTo>
                    <a:lnTo>
                      <a:pt x="17" y="216"/>
                    </a:lnTo>
                    <a:lnTo>
                      <a:pt x="5" y="301"/>
                    </a:lnTo>
                    <a:lnTo>
                      <a:pt x="0" y="402"/>
                    </a:lnTo>
                    <a:lnTo>
                      <a:pt x="4" y="516"/>
                    </a:lnTo>
                    <a:lnTo>
                      <a:pt x="21" y="638"/>
                    </a:lnTo>
                    <a:lnTo>
                      <a:pt x="57" y="763"/>
                    </a:lnTo>
                    <a:lnTo>
                      <a:pt x="60" y="763"/>
                    </a:lnTo>
                    <a:lnTo>
                      <a:pt x="69" y="762"/>
                    </a:lnTo>
                    <a:lnTo>
                      <a:pt x="84" y="759"/>
                    </a:lnTo>
                    <a:lnTo>
                      <a:pt x="105" y="758"/>
                    </a:lnTo>
                    <a:lnTo>
                      <a:pt x="131" y="756"/>
                    </a:lnTo>
                    <a:lnTo>
                      <a:pt x="162" y="754"/>
                    </a:lnTo>
                    <a:lnTo>
                      <a:pt x="198" y="753"/>
                    </a:lnTo>
                    <a:lnTo>
                      <a:pt x="239" y="751"/>
                    </a:lnTo>
                    <a:lnTo>
                      <a:pt x="283" y="750"/>
                    </a:lnTo>
                    <a:lnTo>
                      <a:pt x="331" y="751"/>
                    </a:lnTo>
                    <a:lnTo>
                      <a:pt x="384" y="753"/>
                    </a:lnTo>
                    <a:lnTo>
                      <a:pt x="440" y="755"/>
                    </a:lnTo>
                    <a:lnTo>
                      <a:pt x="498" y="759"/>
                    </a:lnTo>
                    <a:lnTo>
                      <a:pt x="560" y="765"/>
                    </a:lnTo>
                    <a:lnTo>
                      <a:pt x="624" y="773"/>
                    </a:lnTo>
                    <a:lnTo>
                      <a:pt x="690" y="782"/>
                    </a:lnTo>
                    <a:lnTo>
                      <a:pt x="687" y="759"/>
                    </a:lnTo>
                    <a:lnTo>
                      <a:pt x="680" y="697"/>
                    </a:lnTo>
                    <a:lnTo>
                      <a:pt x="670" y="604"/>
                    </a:lnTo>
                    <a:lnTo>
                      <a:pt x="662" y="492"/>
                    </a:lnTo>
                    <a:lnTo>
                      <a:pt x="656" y="368"/>
                    </a:lnTo>
                    <a:lnTo>
                      <a:pt x="656" y="244"/>
                    </a:lnTo>
                    <a:lnTo>
                      <a:pt x="665" y="128"/>
                    </a:lnTo>
                    <a:lnTo>
                      <a:pt x="684" y="29"/>
                    </a:lnTo>
                    <a:close/>
                  </a:path>
                </a:pathLst>
              </a:custGeom>
              <a:solidFill>
                <a:srgbClr val="FF0000"/>
              </a:solidFill>
              <a:ln w="9525">
                <a:noFill/>
                <a:round/>
                <a:headEnd/>
                <a:tailEnd/>
              </a:ln>
            </p:spPr>
            <p:txBody>
              <a:bodyPr/>
              <a:lstStyle/>
              <a:p>
                <a:endParaRPr lang="en-US"/>
              </a:p>
            </p:txBody>
          </p:sp>
          <p:sp>
            <p:nvSpPr>
              <p:cNvPr id="540760" name="Freeform 88"/>
              <p:cNvSpPr>
                <a:spLocks/>
              </p:cNvSpPr>
              <p:nvPr/>
            </p:nvSpPr>
            <p:spPr bwMode="auto">
              <a:xfrm>
                <a:off x="4904" y="1888"/>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1"/>
              </a:solidFill>
              <a:ln w="9525">
                <a:noFill/>
                <a:round/>
                <a:headEnd/>
                <a:tailEnd/>
              </a:ln>
            </p:spPr>
            <p:txBody>
              <a:bodyPr/>
              <a:lstStyle/>
              <a:p>
                <a:endParaRPr lang="en-US"/>
              </a:p>
            </p:txBody>
          </p:sp>
          <p:sp>
            <p:nvSpPr>
              <p:cNvPr id="540761" name="Freeform 89"/>
              <p:cNvSpPr>
                <a:spLocks/>
              </p:cNvSpPr>
              <p:nvPr/>
            </p:nvSpPr>
            <p:spPr bwMode="auto">
              <a:xfrm>
                <a:off x="4884" y="1997"/>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1"/>
              </a:solidFill>
              <a:ln w="9525">
                <a:noFill/>
                <a:round/>
                <a:headEnd/>
                <a:tailEnd/>
              </a:ln>
            </p:spPr>
            <p:txBody>
              <a:bodyPr/>
              <a:lstStyle/>
              <a:p>
                <a:endParaRPr lang="en-US"/>
              </a:p>
            </p:txBody>
          </p:sp>
          <p:sp>
            <p:nvSpPr>
              <p:cNvPr id="540762" name="Freeform 90"/>
              <p:cNvSpPr>
                <a:spLocks/>
              </p:cNvSpPr>
              <p:nvPr/>
            </p:nvSpPr>
            <p:spPr bwMode="auto">
              <a:xfrm>
                <a:off x="4943" y="2009"/>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rgbClr val="FFCCFF"/>
              </a:solidFill>
              <a:ln w="9525">
                <a:noFill/>
                <a:round/>
                <a:headEnd/>
                <a:tailEnd/>
              </a:ln>
            </p:spPr>
            <p:txBody>
              <a:bodyPr/>
              <a:lstStyle/>
              <a:p>
                <a:endParaRPr lang="en-US"/>
              </a:p>
            </p:txBody>
          </p:sp>
          <p:sp>
            <p:nvSpPr>
              <p:cNvPr id="540763" name="Freeform 91"/>
              <p:cNvSpPr>
                <a:spLocks/>
              </p:cNvSpPr>
              <p:nvPr/>
            </p:nvSpPr>
            <p:spPr bwMode="auto">
              <a:xfrm>
                <a:off x="4891" y="2000"/>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rgbClr val="FFCCFF"/>
              </a:solidFill>
              <a:ln w="9525">
                <a:noFill/>
                <a:round/>
                <a:headEnd/>
                <a:tailEnd/>
              </a:ln>
            </p:spPr>
            <p:txBody>
              <a:bodyPr/>
              <a:lstStyle/>
              <a:p>
                <a:endParaRPr lang="en-US"/>
              </a:p>
            </p:txBody>
          </p:sp>
          <p:sp>
            <p:nvSpPr>
              <p:cNvPr id="540764" name="Freeform 92"/>
              <p:cNvSpPr>
                <a:spLocks/>
              </p:cNvSpPr>
              <p:nvPr/>
            </p:nvSpPr>
            <p:spPr bwMode="auto">
              <a:xfrm>
                <a:off x="4805" y="2013"/>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rgbClr val="FFCCFF"/>
              </a:solidFill>
              <a:ln w="9525">
                <a:noFill/>
                <a:round/>
                <a:headEnd/>
                <a:tailEnd/>
              </a:ln>
            </p:spPr>
            <p:txBody>
              <a:bodyPr/>
              <a:lstStyle/>
              <a:p>
                <a:endParaRPr lang="en-US"/>
              </a:p>
            </p:txBody>
          </p:sp>
          <p:sp>
            <p:nvSpPr>
              <p:cNvPr id="540765" name="Freeform 93"/>
              <p:cNvSpPr>
                <a:spLocks/>
              </p:cNvSpPr>
              <p:nvPr/>
            </p:nvSpPr>
            <p:spPr bwMode="auto">
              <a:xfrm>
                <a:off x="5006" y="2006"/>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1"/>
              </a:solidFill>
              <a:ln w="9525">
                <a:noFill/>
                <a:round/>
                <a:headEnd/>
                <a:tailEnd/>
              </a:ln>
            </p:spPr>
            <p:txBody>
              <a:bodyPr/>
              <a:lstStyle/>
              <a:p>
                <a:endParaRPr lang="en-US"/>
              </a:p>
            </p:txBody>
          </p:sp>
          <p:sp>
            <p:nvSpPr>
              <p:cNvPr id="540766" name="Freeform 94"/>
              <p:cNvSpPr>
                <a:spLocks/>
              </p:cNvSpPr>
              <p:nvPr/>
            </p:nvSpPr>
            <p:spPr bwMode="auto">
              <a:xfrm>
                <a:off x="4821" y="1869"/>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1"/>
              </a:solidFill>
              <a:ln w="9525">
                <a:noFill/>
                <a:round/>
                <a:headEnd/>
                <a:tailEnd/>
              </a:ln>
            </p:spPr>
            <p:txBody>
              <a:bodyPr/>
              <a:lstStyle/>
              <a:p>
                <a:endParaRPr lang="en-US"/>
              </a:p>
            </p:txBody>
          </p:sp>
          <p:sp>
            <p:nvSpPr>
              <p:cNvPr id="540767" name="Freeform 95"/>
              <p:cNvSpPr>
                <a:spLocks/>
              </p:cNvSpPr>
              <p:nvPr/>
            </p:nvSpPr>
            <p:spPr bwMode="auto">
              <a:xfrm>
                <a:off x="4822" y="1871"/>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rgbClr val="FFCCFF"/>
              </a:solidFill>
              <a:ln w="9525">
                <a:noFill/>
                <a:round/>
                <a:headEnd/>
                <a:tailEnd/>
              </a:ln>
            </p:spPr>
            <p:txBody>
              <a:bodyPr/>
              <a:lstStyle/>
              <a:p>
                <a:endParaRPr lang="en-US"/>
              </a:p>
            </p:txBody>
          </p:sp>
          <p:sp>
            <p:nvSpPr>
              <p:cNvPr id="540768" name="Freeform 96"/>
              <p:cNvSpPr>
                <a:spLocks/>
              </p:cNvSpPr>
              <p:nvPr/>
            </p:nvSpPr>
            <p:spPr bwMode="auto">
              <a:xfrm>
                <a:off x="4823" y="1872"/>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chemeClr val="bg1"/>
              </a:solidFill>
              <a:ln w="9525">
                <a:noFill/>
                <a:round/>
                <a:headEnd/>
                <a:tailEnd/>
              </a:ln>
            </p:spPr>
            <p:txBody>
              <a:bodyPr/>
              <a:lstStyle/>
              <a:p>
                <a:endParaRPr lang="en-US"/>
              </a:p>
            </p:txBody>
          </p:sp>
          <p:sp>
            <p:nvSpPr>
              <p:cNvPr id="540769" name="Freeform 97"/>
              <p:cNvSpPr>
                <a:spLocks/>
              </p:cNvSpPr>
              <p:nvPr/>
            </p:nvSpPr>
            <p:spPr bwMode="auto">
              <a:xfrm>
                <a:off x="4824" y="1873"/>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1"/>
              </a:solidFill>
              <a:ln w="9525">
                <a:noFill/>
                <a:round/>
                <a:headEnd/>
                <a:tailEnd/>
              </a:ln>
            </p:spPr>
            <p:txBody>
              <a:bodyPr/>
              <a:lstStyle/>
              <a:p>
                <a:endParaRPr lang="en-US"/>
              </a:p>
            </p:txBody>
          </p:sp>
          <p:sp>
            <p:nvSpPr>
              <p:cNvPr id="540770" name="Freeform 98"/>
              <p:cNvSpPr>
                <a:spLocks/>
              </p:cNvSpPr>
              <p:nvPr/>
            </p:nvSpPr>
            <p:spPr bwMode="auto">
              <a:xfrm>
                <a:off x="4825" y="1875"/>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rgbClr val="FFCCFF"/>
              </a:solidFill>
              <a:ln w="9525">
                <a:noFill/>
                <a:round/>
                <a:headEnd/>
                <a:tailEnd/>
              </a:ln>
            </p:spPr>
            <p:txBody>
              <a:bodyPr/>
              <a:lstStyle/>
              <a:p>
                <a:endParaRPr lang="en-US"/>
              </a:p>
            </p:txBody>
          </p:sp>
          <p:sp>
            <p:nvSpPr>
              <p:cNvPr id="540771" name="Freeform 99"/>
              <p:cNvSpPr>
                <a:spLocks/>
              </p:cNvSpPr>
              <p:nvPr/>
            </p:nvSpPr>
            <p:spPr bwMode="auto">
              <a:xfrm>
                <a:off x="4826" y="1876"/>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rgbClr val="FFCCFF"/>
              </a:solidFill>
              <a:ln w="9525">
                <a:noFill/>
                <a:round/>
                <a:headEnd/>
                <a:tailEnd/>
              </a:ln>
            </p:spPr>
            <p:txBody>
              <a:bodyPr/>
              <a:lstStyle/>
              <a:p>
                <a:endParaRPr lang="en-US"/>
              </a:p>
            </p:txBody>
          </p:sp>
          <p:sp>
            <p:nvSpPr>
              <p:cNvPr id="540772" name="Freeform 100"/>
              <p:cNvSpPr>
                <a:spLocks/>
              </p:cNvSpPr>
              <p:nvPr/>
            </p:nvSpPr>
            <p:spPr bwMode="auto">
              <a:xfrm>
                <a:off x="4964" y="1970"/>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rgbClr val="FFFFFF"/>
              </a:solidFill>
              <a:ln w="9525">
                <a:noFill/>
                <a:round/>
                <a:headEnd/>
                <a:tailEnd/>
              </a:ln>
            </p:spPr>
            <p:txBody>
              <a:bodyPr/>
              <a:lstStyle/>
              <a:p>
                <a:endParaRPr lang="en-US"/>
              </a:p>
            </p:txBody>
          </p:sp>
          <p:sp>
            <p:nvSpPr>
              <p:cNvPr id="540773" name="Freeform 101"/>
              <p:cNvSpPr>
                <a:spLocks/>
              </p:cNvSpPr>
              <p:nvPr/>
            </p:nvSpPr>
            <p:spPr bwMode="auto">
              <a:xfrm>
                <a:off x="4912" y="1970"/>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40774" name="Freeform 102"/>
              <p:cNvSpPr>
                <a:spLocks/>
              </p:cNvSpPr>
              <p:nvPr/>
            </p:nvSpPr>
            <p:spPr bwMode="auto">
              <a:xfrm>
                <a:off x="4927" y="1971"/>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40775" name="Freeform 103"/>
              <p:cNvSpPr>
                <a:spLocks/>
              </p:cNvSpPr>
              <p:nvPr/>
            </p:nvSpPr>
            <p:spPr bwMode="auto">
              <a:xfrm>
                <a:off x="4871" y="1856"/>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1"/>
              </a:solidFill>
              <a:ln w="9525">
                <a:noFill/>
                <a:round/>
                <a:headEnd/>
                <a:tailEnd/>
              </a:ln>
            </p:spPr>
            <p:txBody>
              <a:bodyPr/>
              <a:lstStyle/>
              <a:p>
                <a:endParaRPr lang="en-US"/>
              </a:p>
            </p:txBody>
          </p:sp>
          <p:sp>
            <p:nvSpPr>
              <p:cNvPr id="540776" name="Freeform 104"/>
              <p:cNvSpPr>
                <a:spLocks/>
              </p:cNvSpPr>
              <p:nvPr/>
            </p:nvSpPr>
            <p:spPr bwMode="auto">
              <a:xfrm>
                <a:off x="4993" y="1842"/>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1"/>
              </a:solidFill>
              <a:ln w="9525">
                <a:noFill/>
                <a:round/>
                <a:headEnd/>
                <a:tailEnd/>
              </a:ln>
            </p:spPr>
            <p:txBody>
              <a:bodyPr/>
              <a:lstStyle/>
              <a:p>
                <a:endParaRPr lang="en-US"/>
              </a:p>
            </p:txBody>
          </p:sp>
          <p:sp>
            <p:nvSpPr>
              <p:cNvPr id="540777" name="Freeform 105"/>
              <p:cNvSpPr>
                <a:spLocks/>
              </p:cNvSpPr>
              <p:nvPr/>
            </p:nvSpPr>
            <p:spPr bwMode="auto">
              <a:xfrm>
                <a:off x="4871" y="1863"/>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1"/>
              </a:solidFill>
              <a:ln w="9525">
                <a:noFill/>
                <a:round/>
                <a:headEnd/>
                <a:tailEnd/>
              </a:ln>
            </p:spPr>
            <p:txBody>
              <a:bodyPr/>
              <a:lstStyle/>
              <a:p>
                <a:endParaRPr lang="en-US"/>
              </a:p>
            </p:txBody>
          </p:sp>
          <p:sp>
            <p:nvSpPr>
              <p:cNvPr id="540778" name="Freeform 106"/>
              <p:cNvSpPr>
                <a:spLocks/>
              </p:cNvSpPr>
              <p:nvPr/>
            </p:nvSpPr>
            <p:spPr bwMode="auto">
              <a:xfrm>
                <a:off x="4872" y="1870"/>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1"/>
              </a:solidFill>
              <a:ln w="9525">
                <a:noFill/>
                <a:round/>
                <a:headEnd/>
                <a:tailEnd/>
              </a:ln>
            </p:spPr>
            <p:txBody>
              <a:bodyPr/>
              <a:lstStyle/>
              <a:p>
                <a:endParaRPr lang="en-US"/>
              </a:p>
            </p:txBody>
          </p:sp>
          <p:sp>
            <p:nvSpPr>
              <p:cNvPr id="540779" name="Freeform 107"/>
              <p:cNvSpPr>
                <a:spLocks/>
              </p:cNvSpPr>
              <p:nvPr/>
            </p:nvSpPr>
            <p:spPr bwMode="auto">
              <a:xfrm>
                <a:off x="4873" y="1876"/>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1"/>
              </a:solidFill>
              <a:ln w="9525">
                <a:noFill/>
                <a:round/>
                <a:headEnd/>
                <a:tailEnd/>
              </a:ln>
            </p:spPr>
            <p:txBody>
              <a:bodyPr/>
              <a:lstStyle/>
              <a:p>
                <a:endParaRPr lang="en-US"/>
              </a:p>
            </p:txBody>
          </p:sp>
          <p:sp>
            <p:nvSpPr>
              <p:cNvPr id="540780" name="Freeform 108"/>
              <p:cNvSpPr>
                <a:spLocks/>
              </p:cNvSpPr>
              <p:nvPr/>
            </p:nvSpPr>
            <p:spPr bwMode="auto">
              <a:xfrm>
                <a:off x="4874" y="1883"/>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1"/>
              </a:solidFill>
              <a:ln w="9525">
                <a:noFill/>
                <a:round/>
                <a:headEnd/>
                <a:tailEnd/>
              </a:ln>
            </p:spPr>
            <p:txBody>
              <a:bodyPr/>
              <a:lstStyle/>
              <a:p>
                <a:endParaRPr lang="en-US"/>
              </a:p>
            </p:txBody>
          </p:sp>
          <p:sp>
            <p:nvSpPr>
              <p:cNvPr id="540781" name="Freeform 109"/>
              <p:cNvSpPr>
                <a:spLocks/>
              </p:cNvSpPr>
              <p:nvPr/>
            </p:nvSpPr>
            <p:spPr bwMode="auto">
              <a:xfrm>
                <a:off x="4875" y="1890"/>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1"/>
              </a:solidFill>
              <a:ln w="9525">
                <a:noFill/>
                <a:round/>
                <a:headEnd/>
                <a:tailEnd/>
              </a:ln>
            </p:spPr>
            <p:txBody>
              <a:bodyPr/>
              <a:lstStyle/>
              <a:p>
                <a:endParaRPr lang="en-US"/>
              </a:p>
            </p:txBody>
          </p:sp>
          <p:sp>
            <p:nvSpPr>
              <p:cNvPr id="540782" name="Freeform 110"/>
              <p:cNvSpPr>
                <a:spLocks/>
              </p:cNvSpPr>
              <p:nvPr/>
            </p:nvSpPr>
            <p:spPr bwMode="auto">
              <a:xfrm>
                <a:off x="4994" y="1850"/>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1"/>
              </a:solidFill>
              <a:ln w="9525">
                <a:noFill/>
                <a:round/>
                <a:headEnd/>
                <a:tailEnd/>
              </a:ln>
            </p:spPr>
            <p:txBody>
              <a:bodyPr/>
              <a:lstStyle/>
              <a:p>
                <a:endParaRPr lang="en-US"/>
              </a:p>
            </p:txBody>
          </p:sp>
          <p:sp>
            <p:nvSpPr>
              <p:cNvPr id="540783" name="Freeform 111"/>
              <p:cNvSpPr>
                <a:spLocks/>
              </p:cNvSpPr>
              <p:nvPr/>
            </p:nvSpPr>
            <p:spPr bwMode="auto">
              <a:xfrm>
                <a:off x="4995" y="1857"/>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1"/>
              </a:solidFill>
              <a:ln w="9525">
                <a:noFill/>
                <a:round/>
                <a:headEnd/>
                <a:tailEnd/>
              </a:ln>
            </p:spPr>
            <p:txBody>
              <a:bodyPr/>
              <a:lstStyle/>
              <a:p>
                <a:endParaRPr lang="en-US"/>
              </a:p>
            </p:txBody>
          </p:sp>
          <p:sp>
            <p:nvSpPr>
              <p:cNvPr id="540784" name="Freeform 112"/>
              <p:cNvSpPr>
                <a:spLocks/>
              </p:cNvSpPr>
              <p:nvPr/>
            </p:nvSpPr>
            <p:spPr bwMode="auto">
              <a:xfrm>
                <a:off x="4996" y="1865"/>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1"/>
              </a:solidFill>
              <a:ln w="9525">
                <a:noFill/>
                <a:round/>
                <a:headEnd/>
                <a:tailEnd/>
              </a:ln>
            </p:spPr>
            <p:txBody>
              <a:bodyPr/>
              <a:lstStyle/>
              <a:p>
                <a:endParaRPr lang="en-US"/>
              </a:p>
            </p:txBody>
          </p:sp>
          <p:sp>
            <p:nvSpPr>
              <p:cNvPr id="540785" name="Freeform 113"/>
              <p:cNvSpPr>
                <a:spLocks/>
              </p:cNvSpPr>
              <p:nvPr/>
            </p:nvSpPr>
            <p:spPr bwMode="auto">
              <a:xfrm>
                <a:off x="4997" y="1873"/>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1"/>
              </a:solidFill>
              <a:ln w="9525">
                <a:noFill/>
                <a:round/>
                <a:headEnd/>
                <a:tailEnd/>
              </a:ln>
            </p:spPr>
            <p:txBody>
              <a:bodyPr/>
              <a:lstStyle/>
              <a:p>
                <a:endParaRPr lang="en-US"/>
              </a:p>
            </p:txBody>
          </p:sp>
          <p:sp>
            <p:nvSpPr>
              <p:cNvPr id="540786" name="Freeform 114"/>
              <p:cNvSpPr>
                <a:spLocks/>
              </p:cNvSpPr>
              <p:nvPr/>
            </p:nvSpPr>
            <p:spPr bwMode="auto">
              <a:xfrm>
                <a:off x="4998" y="1881"/>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1"/>
              </a:solidFill>
              <a:ln w="9525">
                <a:noFill/>
                <a:round/>
                <a:headEnd/>
                <a:tailEnd/>
              </a:ln>
            </p:spPr>
            <p:txBody>
              <a:bodyPr/>
              <a:lstStyle/>
              <a:p>
                <a:endParaRPr lang="en-US"/>
              </a:p>
            </p:txBody>
          </p:sp>
          <p:sp>
            <p:nvSpPr>
              <p:cNvPr id="540787" name="Rectangle 115"/>
              <p:cNvSpPr>
                <a:spLocks noChangeArrowheads="1"/>
              </p:cNvSpPr>
              <p:nvPr/>
            </p:nvSpPr>
            <p:spPr bwMode="auto">
              <a:xfrm>
                <a:off x="4846" y="1869"/>
                <a:ext cx="4" cy="146"/>
              </a:xfrm>
              <a:prstGeom prst="rect">
                <a:avLst/>
              </a:prstGeom>
              <a:solidFill>
                <a:srgbClr val="FFCCFF"/>
              </a:solidFill>
              <a:ln w="9525">
                <a:noFill/>
                <a:miter lim="800000"/>
                <a:headEnd/>
                <a:tailEnd/>
              </a:ln>
            </p:spPr>
            <p:txBody>
              <a:bodyPr/>
              <a:lstStyle/>
              <a:p>
                <a:endParaRPr lang="en-US"/>
              </a:p>
            </p:txBody>
          </p:sp>
          <p:sp>
            <p:nvSpPr>
              <p:cNvPr id="540788" name="Freeform 116"/>
              <p:cNvSpPr>
                <a:spLocks/>
              </p:cNvSpPr>
              <p:nvPr/>
            </p:nvSpPr>
            <p:spPr bwMode="auto">
              <a:xfrm>
                <a:off x="4898" y="1867"/>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FFCCFF"/>
              </a:solidFill>
              <a:ln w="9525">
                <a:noFill/>
                <a:round/>
                <a:headEnd/>
                <a:tailEnd/>
              </a:ln>
            </p:spPr>
            <p:txBody>
              <a:bodyPr/>
              <a:lstStyle/>
              <a:p>
                <a:endParaRPr lang="en-US"/>
              </a:p>
            </p:txBody>
          </p:sp>
          <p:sp>
            <p:nvSpPr>
              <p:cNvPr id="540789" name="Freeform 117"/>
              <p:cNvSpPr>
                <a:spLocks/>
              </p:cNvSpPr>
              <p:nvPr/>
            </p:nvSpPr>
            <p:spPr bwMode="auto">
              <a:xfrm>
                <a:off x="4819" y="1917"/>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40790" name="Freeform 118"/>
              <p:cNvSpPr>
                <a:spLocks/>
              </p:cNvSpPr>
              <p:nvPr/>
            </p:nvSpPr>
            <p:spPr bwMode="auto">
              <a:xfrm>
                <a:off x="4819" y="1887"/>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40791" name="Freeform 119"/>
              <p:cNvSpPr>
                <a:spLocks/>
              </p:cNvSpPr>
              <p:nvPr/>
            </p:nvSpPr>
            <p:spPr bwMode="auto">
              <a:xfrm>
                <a:off x="4863" y="1872"/>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1"/>
              </a:solidFill>
              <a:ln w="9525">
                <a:noFill/>
                <a:round/>
                <a:headEnd/>
                <a:tailEnd/>
              </a:ln>
            </p:spPr>
            <p:txBody>
              <a:bodyPr/>
              <a:lstStyle/>
              <a:p>
                <a:endParaRPr lang="en-US"/>
              </a:p>
            </p:txBody>
          </p:sp>
          <p:sp>
            <p:nvSpPr>
              <p:cNvPr id="540792" name="Freeform 120"/>
              <p:cNvSpPr>
                <a:spLocks/>
              </p:cNvSpPr>
              <p:nvPr/>
            </p:nvSpPr>
            <p:spPr bwMode="auto">
              <a:xfrm>
                <a:off x="4900" y="1840"/>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1"/>
              </a:solidFill>
              <a:ln w="9525">
                <a:noFill/>
                <a:round/>
                <a:headEnd/>
                <a:tailEnd/>
              </a:ln>
            </p:spPr>
            <p:txBody>
              <a:bodyPr/>
              <a:lstStyle/>
              <a:p>
                <a:endParaRPr lang="en-US"/>
              </a:p>
            </p:txBody>
          </p:sp>
          <p:sp>
            <p:nvSpPr>
              <p:cNvPr id="540793" name="Freeform 121"/>
              <p:cNvSpPr>
                <a:spLocks/>
              </p:cNvSpPr>
              <p:nvPr/>
            </p:nvSpPr>
            <p:spPr bwMode="auto">
              <a:xfrm>
                <a:off x="4843" y="2015"/>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chemeClr val="bg1"/>
              </a:solidFill>
              <a:ln w="9525">
                <a:noFill/>
                <a:round/>
                <a:headEnd/>
                <a:tailEnd/>
              </a:ln>
            </p:spPr>
            <p:txBody>
              <a:bodyPr/>
              <a:lstStyle/>
              <a:p>
                <a:endParaRPr lang="en-US"/>
              </a:p>
            </p:txBody>
          </p:sp>
          <p:sp>
            <p:nvSpPr>
              <p:cNvPr id="540794" name="Freeform 122"/>
              <p:cNvSpPr>
                <a:spLocks/>
              </p:cNvSpPr>
              <p:nvPr/>
            </p:nvSpPr>
            <p:spPr bwMode="auto">
              <a:xfrm>
                <a:off x="4809" y="2029"/>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40795" name="Freeform 123"/>
              <p:cNvSpPr>
                <a:spLocks/>
              </p:cNvSpPr>
              <p:nvPr/>
            </p:nvSpPr>
            <p:spPr bwMode="auto">
              <a:xfrm>
                <a:off x="4837" y="2022"/>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40796" name="Freeform 124"/>
              <p:cNvSpPr>
                <a:spLocks/>
              </p:cNvSpPr>
              <p:nvPr/>
            </p:nvSpPr>
            <p:spPr bwMode="auto">
              <a:xfrm>
                <a:off x="4824" y="2025"/>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40797" name="Group 125"/>
            <p:cNvGrpSpPr>
              <a:grpSpLocks/>
            </p:cNvGrpSpPr>
            <p:nvPr/>
          </p:nvGrpSpPr>
          <p:grpSpPr bwMode="auto">
            <a:xfrm>
              <a:off x="1553" y="3099"/>
              <a:ext cx="176" cy="150"/>
              <a:chOff x="4765" y="1531"/>
              <a:chExt cx="312" cy="261"/>
            </a:xfrm>
          </p:grpSpPr>
          <p:sp>
            <p:nvSpPr>
              <p:cNvPr id="540798" name="AutoShape 126"/>
              <p:cNvSpPr>
                <a:spLocks noChangeAspect="1" noChangeArrowheads="1" noTextEdit="1"/>
              </p:cNvSpPr>
              <p:nvPr/>
            </p:nvSpPr>
            <p:spPr bwMode="auto">
              <a:xfrm>
                <a:off x="4765" y="1531"/>
                <a:ext cx="312" cy="260"/>
              </a:xfrm>
              <a:prstGeom prst="rect">
                <a:avLst/>
              </a:prstGeom>
              <a:noFill/>
              <a:ln w="9525">
                <a:noFill/>
                <a:miter lim="800000"/>
                <a:headEnd/>
                <a:tailEnd/>
              </a:ln>
            </p:spPr>
            <p:txBody>
              <a:bodyPr/>
              <a:lstStyle/>
              <a:p>
                <a:endParaRPr lang="en-US"/>
              </a:p>
            </p:txBody>
          </p:sp>
          <p:sp>
            <p:nvSpPr>
              <p:cNvPr id="540799" name="Freeform 127"/>
              <p:cNvSpPr>
                <a:spLocks/>
              </p:cNvSpPr>
              <p:nvPr/>
            </p:nvSpPr>
            <p:spPr bwMode="auto">
              <a:xfrm>
                <a:off x="4765" y="1534"/>
                <a:ext cx="307" cy="258"/>
              </a:xfrm>
              <a:custGeom>
                <a:avLst/>
                <a:gdLst/>
                <a:ahLst/>
                <a:cxnLst>
                  <a:cxn ang="0">
                    <a:pos x="606" y="129"/>
                  </a:cxn>
                  <a:cxn ang="0">
                    <a:pos x="611" y="128"/>
                  </a:cxn>
                  <a:cxn ang="0">
                    <a:pos x="623" y="123"/>
                  </a:cxn>
                  <a:cxn ang="0">
                    <a:pos x="645" y="115"/>
                  </a:cxn>
                  <a:cxn ang="0">
                    <a:pos x="676" y="107"/>
                  </a:cxn>
                  <a:cxn ang="0">
                    <a:pos x="715" y="95"/>
                  </a:cxn>
                  <a:cxn ang="0">
                    <a:pos x="763" y="84"/>
                  </a:cxn>
                  <a:cxn ang="0">
                    <a:pos x="820" y="71"/>
                  </a:cxn>
                  <a:cxn ang="0">
                    <a:pos x="886" y="59"/>
                  </a:cxn>
                  <a:cxn ang="0">
                    <a:pos x="961" y="46"/>
                  </a:cxn>
                  <a:cxn ang="0">
                    <a:pos x="1044" y="35"/>
                  </a:cxn>
                  <a:cxn ang="0">
                    <a:pos x="1138" y="23"/>
                  </a:cxn>
                  <a:cxn ang="0">
                    <a:pos x="1240" y="14"/>
                  </a:cxn>
                  <a:cxn ang="0">
                    <a:pos x="1350" y="7"/>
                  </a:cxn>
                  <a:cxn ang="0">
                    <a:pos x="1470" y="1"/>
                  </a:cxn>
                  <a:cxn ang="0">
                    <a:pos x="1601" y="0"/>
                  </a:cxn>
                  <a:cxn ang="0">
                    <a:pos x="1739" y="1"/>
                  </a:cxn>
                  <a:cxn ang="0">
                    <a:pos x="1799" y="248"/>
                  </a:cxn>
                  <a:cxn ang="0">
                    <a:pos x="1820" y="259"/>
                  </a:cxn>
                  <a:cxn ang="0">
                    <a:pos x="1868" y="292"/>
                  </a:cxn>
                  <a:cxn ang="0">
                    <a:pos x="1920" y="351"/>
                  </a:cxn>
                  <a:cxn ang="0">
                    <a:pos x="1951" y="436"/>
                  </a:cxn>
                  <a:cxn ang="0">
                    <a:pos x="2078" y="1009"/>
                  </a:cxn>
                  <a:cxn ang="0">
                    <a:pos x="2129" y="1247"/>
                  </a:cxn>
                  <a:cxn ang="0">
                    <a:pos x="2137" y="1264"/>
                  </a:cxn>
                  <a:cxn ang="0">
                    <a:pos x="2149" y="1310"/>
                  </a:cxn>
                  <a:cxn ang="0">
                    <a:pos x="2147" y="1380"/>
                  </a:cxn>
                  <a:cxn ang="0">
                    <a:pos x="2117" y="1468"/>
                  </a:cxn>
                  <a:cxn ang="0">
                    <a:pos x="0" y="1413"/>
                  </a:cxn>
                  <a:cxn ang="0">
                    <a:pos x="212" y="1302"/>
                  </a:cxn>
                  <a:cxn ang="0">
                    <a:pos x="213" y="247"/>
                  </a:cxn>
                  <a:cxn ang="0">
                    <a:pos x="223" y="240"/>
                  </a:cxn>
                  <a:cxn ang="0">
                    <a:pos x="245" y="228"/>
                  </a:cxn>
                  <a:cxn ang="0">
                    <a:pos x="276" y="214"/>
                  </a:cxn>
                  <a:cxn ang="0">
                    <a:pos x="316" y="201"/>
                  </a:cxn>
                  <a:cxn ang="0">
                    <a:pos x="366" y="194"/>
                  </a:cxn>
                  <a:cxn ang="0">
                    <a:pos x="424" y="193"/>
                  </a:cxn>
                  <a:cxn ang="0">
                    <a:pos x="493" y="203"/>
                  </a:cxn>
                  <a:cxn ang="0">
                    <a:pos x="582" y="239"/>
                  </a:cxn>
                </a:cxnLst>
                <a:rect l="0" t="0" r="r" b="b"/>
                <a:pathLst>
                  <a:path w="2150" h="1804">
                    <a:moveTo>
                      <a:pt x="582" y="239"/>
                    </a:moveTo>
                    <a:lnTo>
                      <a:pt x="606" y="129"/>
                    </a:lnTo>
                    <a:lnTo>
                      <a:pt x="607" y="129"/>
                    </a:lnTo>
                    <a:lnTo>
                      <a:pt x="611" y="128"/>
                    </a:lnTo>
                    <a:lnTo>
                      <a:pt x="616" y="125"/>
                    </a:lnTo>
                    <a:lnTo>
                      <a:pt x="623" y="123"/>
                    </a:lnTo>
                    <a:lnTo>
                      <a:pt x="633" y="120"/>
                    </a:lnTo>
                    <a:lnTo>
                      <a:pt x="645" y="115"/>
                    </a:lnTo>
                    <a:lnTo>
                      <a:pt x="659" y="112"/>
                    </a:lnTo>
                    <a:lnTo>
                      <a:pt x="676" y="107"/>
                    </a:lnTo>
                    <a:lnTo>
                      <a:pt x="694" y="101"/>
                    </a:lnTo>
                    <a:lnTo>
                      <a:pt x="715" y="95"/>
                    </a:lnTo>
                    <a:lnTo>
                      <a:pt x="738" y="90"/>
                    </a:lnTo>
                    <a:lnTo>
                      <a:pt x="763" y="84"/>
                    </a:lnTo>
                    <a:lnTo>
                      <a:pt x="790" y="78"/>
                    </a:lnTo>
                    <a:lnTo>
                      <a:pt x="820" y="71"/>
                    </a:lnTo>
                    <a:lnTo>
                      <a:pt x="852" y="64"/>
                    </a:lnTo>
                    <a:lnTo>
                      <a:pt x="886" y="59"/>
                    </a:lnTo>
                    <a:lnTo>
                      <a:pt x="922" y="52"/>
                    </a:lnTo>
                    <a:lnTo>
                      <a:pt x="961" y="46"/>
                    </a:lnTo>
                    <a:lnTo>
                      <a:pt x="1002" y="40"/>
                    </a:lnTo>
                    <a:lnTo>
                      <a:pt x="1044" y="35"/>
                    </a:lnTo>
                    <a:lnTo>
                      <a:pt x="1090" y="29"/>
                    </a:lnTo>
                    <a:lnTo>
                      <a:pt x="1138" y="23"/>
                    </a:lnTo>
                    <a:lnTo>
                      <a:pt x="1187" y="18"/>
                    </a:lnTo>
                    <a:lnTo>
                      <a:pt x="1240" y="14"/>
                    </a:lnTo>
                    <a:lnTo>
                      <a:pt x="1294" y="10"/>
                    </a:lnTo>
                    <a:lnTo>
                      <a:pt x="1350" y="7"/>
                    </a:lnTo>
                    <a:lnTo>
                      <a:pt x="1410" y="4"/>
                    </a:lnTo>
                    <a:lnTo>
                      <a:pt x="1470" y="1"/>
                    </a:lnTo>
                    <a:lnTo>
                      <a:pt x="1535" y="0"/>
                    </a:lnTo>
                    <a:lnTo>
                      <a:pt x="1601" y="0"/>
                    </a:lnTo>
                    <a:lnTo>
                      <a:pt x="1668" y="0"/>
                    </a:lnTo>
                    <a:lnTo>
                      <a:pt x="1739" y="1"/>
                    </a:lnTo>
                    <a:lnTo>
                      <a:pt x="1816" y="44"/>
                    </a:lnTo>
                    <a:lnTo>
                      <a:pt x="1799" y="248"/>
                    </a:lnTo>
                    <a:lnTo>
                      <a:pt x="1804" y="251"/>
                    </a:lnTo>
                    <a:lnTo>
                      <a:pt x="1820" y="259"/>
                    </a:lnTo>
                    <a:lnTo>
                      <a:pt x="1842" y="272"/>
                    </a:lnTo>
                    <a:lnTo>
                      <a:pt x="1868" y="292"/>
                    </a:lnTo>
                    <a:lnTo>
                      <a:pt x="1896" y="318"/>
                    </a:lnTo>
                    <a:lnTo>
                      <a:pt x="1920" y="351"/>
                    </a:lnTo>
                    <a:lnTo>
                      <a:pt x="1939" y="390"/>
                    </a:lnTo>
                    <a:lnTo>
                      <a:pt x="1951" y="436"/>
                    </a:lnTo>
                    <a:lnTo>
                      <a:pt x="2125" y="593"/>
                    </a:lnTo>
                    <a:lnTo>
                      <a:pt x="2078" y="1009"/>
                    </a:lnTo>
                    <a:lnTo>
                      <a:pt x="1799" y="1149"/>
                    </a:lnTo>
                    <a:lnTo>
                      <a:pt x="2129" y="1247"/>
                    </a:lnTo>
                    <a:lnTo>
                      <a:pt x="2131" y="1251"/>
                    </a:lnTo>
                    <a:lnTo>
                      <a:pt x="2137" y="1264"/>
                    </a:lnTo>
                    <a:lnTo>
                      <a:pt x="2143" y="1284"/>
                    </a:lnTo>
                    <a:lnTo>
                      <a:pt x="2149" y="1310"/>
                    </a:lnTo>
                    <a:lnTo>
                      <a:pt x="2150" y="1342"/>
                    </a:lnTo>
                    <a:lnTo>
                      <a:pt x="2147" y="1380"/>
                    </a:lnTo>
                    <a:lnTo>
                      <a:pt x="2136" y="1423"/>
                    </a:lnTo>
                    <a:lnTo>
                      <a:pt x="2117" y="1468"/>
                    </a:lnTo>
                    <a:lnTo>
                      <a:pt x="1244" y="1804"/>
                    </a:lnTo>
                    <a:lnTo>
                      <a:pt x="0" y="1413"/>
                    </a:lnTo>
                    <a:lnTo>
                      <a:pt x="22" y="1367"/>
                    </a:lnTo>
                    <a:lnTo>
                      <a:pt x="212" y="1302"/>
                    </a:lnTo>
                    <a:lnTo>
                      <a:pt x="212" y="248"/>
                    </a:lnTo>
                    <a:lnTo>
                      <a:pt x="213" y="247"/>
                    </a:lnTo>
                    <a:lnTo>
                      <a:pt x="217" y="244"/>
                    </a:lnTo>
                    <a:lnTo>
                      <a:pt x="223" y="240"/>
                    </a:lnTo>
                    <a:lnTo>
                      <a:pt x="232" y="234"/>
                    </a:lnTo>
                    <a:lnTo>
                      <a:pt x="245" y="228"/>
                    </a:lnTo>
                    <a:lnTo>
                      <a:pt x="258" y="221"/>
                    </a:lnTo>
                    <a:lnTo>
                      <a:pt x="276" y="214"/>
                    </a:lnTo>
                    <a:lnTo>
                      <a:pt x="294" y="207"/>
                    </a:lnTo>
                    <a:lnTo>
                      <a:pt x="316" y="201"/>
                    </a:lnTo>
                    <a:lnTo>
                      <a:pt x="340" y="197"/>
                    </a:lnTo>
                    <a:lnTo>
                      <a:pt x="366" y="194"/>
                    </a:lnTo>
                    <a:lnTo>
                      <a:pt x="393" y="192"/>
                    </a:lnTo>
                    <a:lnTo>
                      <a:pt x="424" y="193"/>
                    </a:lnTo>
                    <a:lnTo>
                      <a:pt x="457" y="197"/>
                    </a:lnTo>
                    <a:lnTo>
                      <a:pt x="493" y="203"/>
                    </a:lnTo>
                    <a:lnTo>
                      <a:pt x="529" y="214"/>
                    </a:lnTo>
                    <a:lnTo>
                      <a:pt x="582" y="239"/>
                    </a:lnTo>
                    <a:close/>
                  </a:path>
                </a:pathLst>
              </a:custGeom>
              <a:solidFill>
                <a:srgbClr val="DDDDDD"/>
              </a:solidFill>
              <a:ln w="9525">
                <a:noFill/>
                <a:round/>
                <a:headEnd/>
                <a:tailEnd/>
              </a:ln>
            </p:spPr>
            <p:txBody>
              <a:bodyPr/>
              <a:lstStyle/>
              <a:p>
                <a:endParaRPr lang="en-US"/>
              </a:p>
            </p:txBody>
          </p:sp>
          <p:sp>
            <p:nvSpPr>
              <p:cNvPr id="540800" name="Freeform 128"/>
              <p:cNvSpPr>
                <a:spLocks/>
              </p:cNvSpPr>
              <p:nvPr/>
            </p:nvSpPr>
            <p:spPr bwMode="auto">
              <a:xfrm>
                <a:off x="4882" y="1584"/>
                <a:ext cx="163" cy="111"/>
              </a:xfrm>
              <a:custGeom>
                <a:avLst/>
                <a:gdLst/>
                <a:ahLst/>
                <a:cxnLst>
                  <a:cxn ang="0">
                    <a:pos x="7" y="587"/>
                  </a:cxn>
                  <a:cxn ang="0">
                    <a:pos x="0" y="682"/>
                  </a:cxn>
                  <a:cxn ang="0">
                    <a:pos x="742" y="778"/>
                  </a:cxn>
                  <a:cxn ang="0">
                    <a:pos x="748" y="775"/>
                  </a:cxn>
                  <a:cxn ang="0">
                    <a:pos x="763" y="767"/>
                  </a:cxn>
                  <a:cxn ang="0">
                    <a:pos x="787" y="755"/>
                  </a:cxn>
                  <a:cxn ang="0">
                    <a:pos x="816" y="737"/>
                  </a:cxn>
                  <a:cxn ang="0">
                    <a:pos x="852" y="714"/>
                  </a:cxn>
                  <a:cxn ang="0">
                    <a:pos x="891" y="686"/>
                  </a:cxn>
                  <a:cxn ang="0">
                    <a:pos x="932" y="652"/>
                  </a:cxn>
                  <a:cxn ang="0">
                    <a:pos x="973" y="613"/>
                  </a:cxn>
                  <a:cxn ang="0">
                    <a:pos x="1013" y="570"/>
                  </a:cxn>
                  <a:cxn ang="0">
                    <a:pos x="1051" y="521"/>
                  </a:cxn>
                  <a:cxn ang="0">
                    <a:pos x="1083" y="466"/>
                  </a:cxn>
                  <a:cxn ang="0">
                    <a:pos x="1109" y="406"/>
                  </a:cxn>
                  <a:cxn ang="0">
                    <a:pos x="1129" y="342"/>
                  </a:cxn>
                  <a:cxn ang="0">
                    <a:pos x="1139" y="271"/>
                  </a:cxn>
                  <a:cxn ang="0">
                    <a:pos x="1138" y="196"/>
                  </a:cxn>
                  <a:cxn ang="0">
                    <a:pos x="1124" y="115"/>
                  </a:cxn>
                  <a:cxn ang="0">
                    <a:pos x="1122" y="110"/>
                  </a:cxn>
                  <a:cxn ang="0">
                    <a:pos x="1115" y="97"/>
                  </a:cxn>
                  <a:cxn ang="0">
                    <a:pos x="1102" y="80"/>
                  </a:cxn>
                  <a:cxn ang="0">
                    <a:pos x="1086" y="59"/>
                  </a:cxn>
                  <a:cxn ang="0">
                    <a:pos x="1066" y="39"/>
                  </a:cxn>
                  <a:cxn ang="0">
                    <a:pos x="1041" y="20"/>
                  </a:cxn>
                  <a:cxn ang="0">
                    <a:pos x="1011" y="7"/>
                  </a:cxn>
                  <a:cxn ang="0">
                    <a:pos x="978" y="0"/>
                  </a:cxn>
                  <a:cxn ang="0">
                    <a:pos x="982" y="12"/>
                  </a:cxn>
                  <a:cxn ang="0">
                    <a:pos x="994" y="46"/>
                  </a:cxn>
                  <a:cxn ang="0">
                    <a:pos x="1007" y="100"/>
                  </a:cxn>
                  <a:cxn ang="0">
                    <a:pos x="1019" y="169"/>
                  </a:cxn>
                  <a:cxn ang="0">
                    <a:pos x="1022" y="252"/>
                  </a:cxn>
                  <a:cxn ang="0">
                    <a:pos x="1013" y="344"/>
                  </a:cxn>
                  <a:cxn ang="0">
                    <a:pos x="987" y="444"/>
                  </a:cxn>
                  <a:cxn ang="0">
                    <a:pos x="940" y="549"/>
                  </a:cxn>
                  <a:cxn ang="0">
                    <a:pos x="939" y="550"/>
                  </a:cxn>
                  <a:cxn ang="0">
                    <a:pos x="934" y="553"/>
                  </a:cxn>
                  <a:cxn ang="0">
                    <a:pos x="927" y="559"/>
                  </a:cxn>
                  <a:cxn ang="0">
                    <a:pos x="917" y="567"/>
                  </a:cxn>
                  <a:cxn ang="0">
                    <a:pos x="904" y="575"/>
                  </a:cxn>
                  <a:cxn ang="0">
                    <a:pos x="890" y="585"/>
                  </a:cxn>
                  <a:cxn ang="0">
                    <a:pos x="871" y="594"/>
                  </a:cxn>
                  <a:cxn ang="0">
                    <a:pos x="851" y="603"/>
                  </a:cxn>
                  <a:cxn ang="0">
                    <a:pos x="828" y="611"/>
                  </a:cxn>
                  <a:cxn ang="0">
                    <a:pos x="802" y="619"/>
                  </a:cxn>
                  <a:cxn ang="0">
                    <a:pos x="773" y="625"/>
                  </a:cxn>
                  <a:cxn ang="0">
                    <a:pos x="741" y="629"/>
                  </a:cxn>
                  <a:cxn ang="0">
                    <a:pos x="708" y="630"/>
                  </a:cxn>
                  <a:cxn ang="0">
                    <a:pos x="671" y="629"/>
                  </a:cxn>
                  <a:cxn ang="0">
                    <a:pos x="631" y="626"/>
                  </a:cxn>
                  <a:cxn ang="0">
                    <a:pos x="590" y="618"/>
                  </a:cxn>
                  <a:cxn ang="0">
                    <a:pos x="590" y="720"/>
                  </a:cxn>
                  <a:cxn ang="0">
                    <a:pos x="26" y="663"/>
                  </a:cxn>
                  <a:cxn ang="0">
                    <a:pos x="7" y="587"/>
                  </a:cxn>
                </a:cxnLst>
                <a:rect l="0" t="0" r="r" b="b"/>
                <a:pathLst>
                  <a:path w="1139" h="778">
                    <a:moveTo>
                      <a:pt x="7" y="587"/>
                    </a:moveTo>
                    <a:lnTo>
                      <a:pt x="0" y="682"/>
                    </a:lnTo>
                    <a:lnTo>
                      <a:pt x="742" y="778"/>
                    </a:lnTo>
                    <a:lnTo>
                      <a:pt x="748" y="775"/>
                    </a:lnTo>
                    <a:lnTo>
                      <a:pt x="763" y="767"/>
                    </a:lnTo>
                    <a:lnTo>
                      <a:pt x="787" y="755"/>
                    </a:lnTo>
                    <a:lnTo>
                      <a:pt x="816" y="737"/>
                    </a:lnTo>
                    <a:lnTo>
                      <a:pt x="852" y="714"/>
                    </a:lnTo>
                    <a:lnTo>
                      <a:pt x="891" y="686"/>
                    </a:lnTo>
                    <a:lnTo>
                      <a:pt x="932" y="652"/>
                    </a:lnTo>
                    <a:lnTo>
                      <a:pt x="973" y="613"/>
                    </a:lnTo>
                    <a:lnTo>
                      <a:pt x="1013" y="570"/>
                    </a:lnTo>
                    <a:lnTo>
                      <a:pt x="1051" y="521"/>
                    </a:lnTo>
                    <a:lnTo>
                      <a:pt x="1083" y="466"/>
                    </a:lnTo>
                    <a:lnTo>
                      <a:pt x="1109" y="406"/>
                    </a:lnTo>
                    <a:lnTo>
                      <a:pt x="1129" y="342"/>
                    </a:lnTo>
                    <a:lnTo>
                      <a:pt x="1139" y="271"/>
                    </a:lnTo>
                    <a:lnTo>
                      <a:pt x="1138" y="196"/>
                    </a:lnTo>
                    <a:lnTo>
                      <a:pt x="1124" y="115"/>
                    </a:lnTo>
                    <a:lnTo>
                      <a:pt x="1122" y="110"/>
                    </a:lnTo>
                    <a:lnTo>
                      <a:pt x="1115" y="97"/>
                    </a:lnTo>
                    <a:lnTo>
                      <a:pt x="1102" y="80"/>
                    </a:lnTo>
                    <a:lnTo>
                      <a:pt x="1086" y="59"/>
                    </a:lnTo>
                    <a:lnTo>
                      <a:pt x="1066" y="39"/>
                    </a:lnTo>
                    <a:lnTo>
                      <a:pt x="1041" y="20"/>
                    </a:lnTo>
                    <a:lnTo>
                      <a:pt x="1011" y="7"/>
                    </a:lnTo>
                    <a:lnTo>
                      <a:pt x="978" y="0"/>
                    </a:lnTo>
                    <a:lnTo>
                      <a:pt x="982" y="12"/>
                    </a:lnTo>
                    <a:lnTo>
                      <a:pt x="994" y="46"/>
                    </a:lnTo>
                    <a:lnTo>
                      <a:pt x="1007" y="100"/>
                    </a:lnTo>
                    <a:lnTo>
                      <a:pt x="1019" y="169"/>
                    </a:lnTo>
                    <a:lnTo>
                      <a:pt x="1022" y="252"/>
                    </a:lnTo>
                    <a:lnTo>
                      <a:pt x="1013" y="344"/>
                    </a:lnTo>
                    <a:lnTo>
                      <a:pt x="987" y="444"/>
                    </a:lnTo>
                    <a:lnTo>
                      <a:pt x="940" y="549"/>
                    </a:lnTo>
                    <a:lnTo>
                      <a:pt x="939" y="550"/>
                    </a:lnTo>
                    <a:lnTo>
                      <a:pt x="934" y="553"/>
                    </a:lnTo>
                    <a:lnTo>
                      <a:pt x="927" y="559"/>
                    </a:lnTo>
                    <a:lnTo>
                      <a:pt x="917" y="567"/>
                    </a:lnTo>
                    <a:lnTo>
                      <a:pt x="904" y="575"/>
                    </a:lnTo>
                    <a:lnTo>
                      <a:pt x="890" y="585"/>
                    </a:lnTo>
                    <a:lnTo>
                      <a:pt x="871" y="594"/>
                    </a:lnTo>
                    <a:lnTo>
                      <a:pt x="851" y="603"/>
                    </a:lnTo>
                    <a:lnTo>
                      <a:pt x="828" y="611"/>
                    </a:lnTo>
                    <a:lnTo>
                      <a:pt x="802" y="619"/>
                    </a:lnTo>
                    <a:lnTo>
                      <a:pt x="773" y="625"/>
                    </a:lnTo>
                    <a:lnTo>
                      <a:pt x="741" y="629"/>
                    </a:lnTo>
                    <a:lnTo>
                      <a:pt x="708" y="630"/>
                    </a:lnTo>
                    <a:lnTo>
                      <a:pt x="671" y="629"/>
                    </a:lnTo>
                    <a:lnTo>
                      <a:pt x="631" y="626"/>
                    </a:lnTo>
                    <a:lnTo>
                      <a:pt x="590" y="618"/>
                    </a:lnTo>
                    <a:lnTo>
                      <a:pt x="590" y="720"/>
                    </a:lnTo>
                    <a:lnTo>
                      <a:pt x="26" y="663"/>
                    </a:lnTo>
                    <a:lnTo>
                      <a:pt x="7" y="587"/>
                    </a:lnTo>
                    <a:close/>
                  </a:path>
                </a:pathLst>
              </a:custGeom>
              <a:solidFill>
                <a:schemeClr val="bg2"/>
              </a:solidFill>
              <a:ln w="9525">
                <a:noFill/>
                <a:round/>
                <a:headEnd/>
                <a:tailEnd/>
              </a:ln>
            </p:spPr>
            <p:txBody>
              <a:bodyPr/>
              <a:lstStyle/>
              <a:p>
                <a:endParaRPr lang="en-US"/>
              </a:p>
            </p:txBody>
          </p:sp>
          <p:sp>
            <p:nvSpPr>
              <p:cNvPr id="540801" name="Freeform 129"/>
              <p:cNvSpPr>
                <a:spLocks/>
              </p:cNvSpPr>
              <p:nvPr/>
            </p:nvSpPr>
            <p:spPr bwMode="auto">
              <a:xfrm>
                <a:off x="4862" y="1693"/>
                <a:ext cx="119" cy="38"/>
              </a:xfrm>
              <a:custGeom>
                <a:avLst/>
                <a:gdLst/>
                <a:ahLst/>
                <a:cxnLst>
                  <a:cxn ang="0">
                    <a:pos x="837" y="96"/>
                  </a:cxn>
                  <a:cxn ang="0">
                    <a:pos x="12" y="0"/>
                  </a:cxn>
                  <a:cxn ang="0">
                    <a:pos x="0" y="96"/>
                  </a:cxn>
                  <a:cxn ang="0">
                    <a:pos x="812" y="269"/>
                  </a:cxn>
                  <a:cxn ang="0">
                    <a:pos x="837" y="96"/>
                  </a:cxn>
                </a:cxnLst>
                <a:rect l="0" t="0" r="r" b="b"/>
                <a:pathLst>
                  <a:path w="837" h="269">
                    <a:moveTo>
                      <a:pt x="837" y="96"/>
                    </a:moveTo>
                    <a:lnTo>
                      <a:pt x="12" y="0"/>
                    </a:lnTo>
                    <a:lnTo>
                      <a:pt x="0" y="96"/>
                    </a:lnTo>
                    <a:lnTo>
                      <a:pt x="812" y="269"/>
                    </a:lnTo>
                    <a:lnTo>
                      <a:pt x="837" y="96"/>
                    </a:lnTo>
                    <a:close/>
                  </a:path>
                </a:pathLst>
              </a:custGeom>
              <a:solidFill>
                <a:schemeClr val="bg2"/>
              </a:solidFill>
              <a:ln w="9525">
                <a:noFill/>
                <a:round/>
                <a:headEnd/>
                <a:tailEnd/>
              </a:ln>
            </p:spPr>
            <p:txBody>
              <a:bodyPr/>
              <a:lstStyle/>
              <a:p>
                <a:endParaRPr lang="en-US"/>
              </a:p>
            </p:txBody>
          </p:sp>
          <p:sp>
            <p:nvSpPr>
              <p:cNvPr id="540802" name="Freeform 130"/>
              <p:cNvSpPr>
                <a:spLocks/>
              </p:cNvSpPr>
              <p:nvPr/>
            </p:nvSpPr>
            <p:spPr bwMode="auto">
              <a:xfrm>
                <a:off x="4921" y="1705"/>
                <a:ext cx="51" cy="18"/>
              </a:xfrm>
              <a:custGeom>
                <a:avLst/>
                <a:gdLst/>
                <a:ahLst/>
                <a:cxnLst>
                  <a:cxn ang="0">
                    <a:pos x="358" y="53"/>
                  </a:cxn>
                  <a:cxn ang="0">
                    <a:pos x="5" y="0"/>
                  </a:cxn>
                  <a:cxn ang="0">
                    <a:pos x="0" y="51"/>
                  </a:cxn>
                  <a:cxn ang="0">
                    <a:pos x="348" y="122"/>
                  </a:cxn>
                  <a:cxn ang="0">
                    <a:pos x="358" y="53"/>
                  </a:cxn>
                </a:cxnLst>
                <a:rect l="0" t="0" r="r" b="b"/>
                <a:pathLst>
                  <a:path w="358" h="122">
                    <a:moveTo>
                      <a:pt x="358" y="53"/>
                    </a:moveTo>
                    <a:lnTo>
                      <a:pt x="5" y="0"/>
                    </a:lnTo>
                    <a:lnTo>
                      <a:pt x="0" y="51"/>
                    </a:lnTo>
                    <a:lnTo>
                      <a:pt x="348" y="122"/>
                    </a:lnTo>
                    <a:lnTo>
                      <a:pt x="358" y="53"/>
                    </a:lnTo>
                    <a:close/>
                  </a:path>
                </a:pathLst>
              </a:custGeom>
              <a:solidFill>
                <a:schemeClr val="folHlink"/>
              </a:solidFill>
              <a:ln w="9525">
                <a:noFill/>
                <a:round/>
                <a:headEnd/>
                <a:tailEnd/>
              </a:ln>
            </p:spPr>
            <p:txBody>
              <a:bodyPr/>
              <a:lstStyle/>
              <a:p>
                <a:endParaRPr lang="en-US"/>
              </a:p>
            </p:txBody>
          </p:sp>
          <p:sp>
            <p:nvSpPr>
              <p:cNvPr id="540803" name="Freeform 131"/>
              <p:cNvSpPr>
                <a:spLocks/>
              </p:cNvSpPr>
              <p:nvPr/>
            </p:nvSpPr>
            <p:spPr bwMode="auto">
              <a:xfrm>
                <a:off x="4869" y="1696"/>
                <a:ext cx="34" cy="13"/>
              </a:xfrm>
              <a:custGeom>
                <a:avLst/>
                <a:gdLst/>
                <a:ahLst/>
                <a:cxnLst>
                  <a:cxn ang="0">
                    <a:pos x="239" y="42"/>
                  </a:cxn>
                  <a:cxn ang="0">
                    <a:pos x="0" y="0"/>
                  </a:cxn>
                  <a:cxn ang="0">
                    <a:pos x="2" y="44"/>
                  </a:cxn>
                  <a:cxn ang="0">
                    <a:pos x="231" y="91"/>
                  </a:cxn>
                  <a:cxn ang="0">
                    <a:pos x="239" y="42"/>
                  </a:cxn>
                </a:cxnLst>
                <a:rect l="0" t="0" r="r" b="b"/>
                <a:pathLst>
                  <a:path w="239" h="91">
                    <a:moveTo>
                      <a:pt x="239" y="42"/>
                    </a:moveTo>
                    <a:lnTo>
                      <a:pt x="0" y="0"/>
                    </a:lnTo>
                    <a:lnTo>
                      <a:pt x="2" y="44"/>
                    </a:lnTo>
                    <a:lnTo>
                      <a:pt x="231" y="91"/>
                    </a:lnTo>
                    <a:lnTo>
                      <a:pt x="239" y="42"/>
                    </a:lnTo>
                    <a:close/>
                  </a:path>
                </a:pathLst>
              </a:custGeom>
              <a:solidFill>
                <a:schemeClr val="folHlink"/>
              </a:solidFill>
              <a:ln w="9525">
                <a:noFill/>
                <a:round/>
                <a:headEnd/>
                <a:tailEnd/>
              </a:ln>
            </p:spPr>
            <p:txBody>
              <a:bodyPr/>
              <a:lstStyle/>
              <a:p>
                <a:endParaRPr lang="en-US"/>
              </a:p>
            </p:txBody>
          </p:sp>
          <p:sp>
            <p:nvSpPr>
              <p:cNvPr id="540804" name="Freeform 132"/>
              <p:cNvSpPr>
                <a:spLocks/>
              </p:cNvSpPr>
              <p:nvPr/>
            </p:nvSpPr>
            <p:spPr bwMode="auto">
              <a:xfrm>
                <a:off x="4783" y="1709"/>
                <a:ext cx="202" cy="67"/>
              </a:xfrm>
              <a:custGeom>
                <a:avLst/>
                <a:gdLst/>
                <a:ahLst/>
                <a:cxnLst>
                  <a:cxn ang="0">
                    <a:pos x="0" y="140"/>
                  </a:cxn>
                  <a:cxn ang="0">
                    <a:pos x="4" y="140"/>
                  </a:cxn>
                  <a:cxn ang="0">
                    <a:pos x="12" y="138"/>
                  </a:cxn>
                  <a:cxn ang="0">
                    <a:pos x="27" y="135"/>
                  </a:cxn>
                  <a:cxn ang="0">
                    <a:pos x="45" y="132"/>
                  </a:cxn>
                  <a:cxn ang="0">
                    <a:pos x="67" y="128"/>
                  </a:cxn>
                  <a:cxn ang="0">
                    <a:pos x="92" y="123"/>
                  </a:cxn>
                  <a:cxn ang="0">
                    <a:pos x="120" y="116"/>
                  </a:cxn>
                  <a:cxn ang="0">
                    <a:pos x="150" y="108"/>
                  </a:cxn>
                  <a:cxn ang="0">
                    <a:pos x="181" y="100"/>
                  </a:cxn>
                  <a:cxn ang="0">
                    <a:pos x="212" y="89"/>
                  </a:cxn>
                  <a:cxn ang="0">
                    <a:pos x="243" y="78"/>
                  </a:cxn>
                  <a:cxn ang="0">
                    <a:pos x="273" y="65"/>
                  </a:cxn>
                  <a:cxn ang="0">
                    <a:pos x="303" y="50"/>
                  </a:cxn>
                  <a:cxn ang="0">
                    <a:pos x="330" y="35"/>
                  </a:cxn>
                  <a:cxn ang="0">
                    <a:pos x="355" y="18"/>
                  </a:cxn>
                  <a:cxn ang="0">
                    <a:pos x="375" y="0"/>
                  </a:cxn>
                  <a:cxn ang="0">
                    <a:pos x="1409" y="236"/>
                  </a:cxn>
                  <a:cxn ang="0">
                    <a:pos x="1407" y="239"/>
                  </a:cxn>
                  <a:cxn ang="0">
                    <a:pos x="1401" y="245"/>
                  </a:cxn>
                  <a:cxn ang="0">
                    <a:pos x="1392" y="254"/>
                  </a:cxn>
                  <a:cxn ang="0">
                    <a:pos x="1379" y="265"/>
                  </a:cxn>
                  <a:cxn ang="0">
                    <a:pos x="1363" y="279"/>
                  </a:cxn>
                  <a:cxn ang="0">
                    <a:pos x="1345" y="295"/>
                  </a:cxn>
                  <a:cxn ang="0">
                    <a:pos x="1325" y="313"/>
                  </a:cxn>
                  <a:cxn ang="0">
                    <a:pos x="1303" y="332"/>
                  </a:cxn>
                  <a:cxn ang="0">
                    <a:pos x="1279" y="351"/>
                  </a:cxn>
                  <a:cxn ang="0">
                    <a:pos x="1253" y="371"/>
                  </a:cxn>
                  <a:cxn ang="0">
                    <a:pos x="1227" y="390"/>
                  </a:cxn>
                  <a:cxn ang="0">
                    <a:pos x="1200" y="409"/>
                  </a:cxn>
                  <a:cxn ang="0">
                    <a:pos x="1172" y="426"/>
                  </a:cxn>
                  <a:cxn ang="0">
                    <a:pos x="1145" y="441"/>
                  </a:cxn>
                  <a:cxn ang="0">
                    <a:pos x="1117" y="455"/>
                  </a:cxn>
                  <a:cxn ang="0">
                    <a:pos x="1091" y="466"/>
                  </a:cxn>
                  <a:cxn ang="0">
                    <a:pos x="0" y="140"/>
                  </a:cxn>
                </a:cxnLst>
                <a:rect l="0" t="0" r="r" b="b"/>
                <a:pathLst>
                  <a:path w="1409" h="466">
                    <a:moveTo>
                      <a:pt x="0" y="140"/>
                    </a:moveTo>
                    <a:lnTo>
                      <a:pt x="4" y="140"/>
                    </a:lnTo>
                    <a:lnTo>
                      <a:pt x="12" y="138"/>
                    </a:lnTo>
                    <a:lnTo>
                      <a:pt x="27" y="135"/>
                    </a:lnTo>
                    <a:lnTo>
                      <a:pt x="45" y="132"/>
                    </a:lnTo>
                    <a:lnTo>
                      <a:pt x="67" y="128"/>
                    </a:lnTo>
                    <a:lnTo>
                      <a:pt x="92" y="123"/>
                    </a:lnTo>
                    <a:lnTo>
                      <a:pt x="120" y="116"/>
                    </a:lnTo>
                    <a:lnTo>
                      <a:pt x="150" y="108"/>
                    </a:lnTo>
                    <a:lnTo>
                      <a:pt x="181" y="100"/>
                    </a:lnTo>
                    <a:lnTo>
                      <a:pt x="212" y="89"/>
                    </a:lnTo>
                    <a:lnTo>
                      <a:pt x="243" y="78"/>
                    </a:lnTo>
                    <a:lnTo>
                      <a:pt x="273" y="65"/>
                    </a:lnTo>
                    <a:lnTo>
                      <a:pt x="303" y="50"/>
                    </a:lnTo>
                    <a:lnTo>
                      <a:pt x="330" y="35"/>
                    </a:lnTo>
                    <a:lnTo>
                      <a:pt x="355" y="18"/>
                    </a:lnTo>
                    <a:lnTo>
                      <a:pt x="375" y="0"/>
                    </a:lnTo>
                    <a:lnTo>
                      <a:pt x="1409" y="236"/>
                    </a:lnTo>
                    <a:lnTo>
                      <a:pt x="1407" y="239"/>
                    </a:lnTo>
                    <a:lnTo>
                      <a:pt x="1401" y="245"/>
                    </a:lnTo>
                    <a:lnTo>
                      <a:pt x="1392" y="254"/>
                    </a:lnTo>
                    <a:lnTo>
                      <a:pt x="1379" y="265"/>
                    </a:lnTo>
                    <a:lnTo>
                      <a:pt x="1363" y="279"/>
                    </a:lnTo>
                    <a:lnTo>
                      <a:pt x="1345" y="295"/>
                    </a:lnTo>
                    <a:lnTo>
                      <a:pt x="1325" y="313"/>
                    </a:lnTo>
                    <a:lnTo>
                      <a:pt x="1303" y="332"/>
                    </a:lnTo>
                    <a:lnTo>
                      <a:pt x="1279" y="351"/>
                    </a:lnTo>
                    <a:lnTo>
                      <a:pt x="1253" y="371"/>
                    </a:lnTo>
                    <a:lnTo>
                      <a:pt x="1227" y="390"/>
                    </a:lnTo>
                    <a:lnTo>
                      <a:pt x="1200" y="409"/>
                    </a:lnTo>
                    <a:lnTo>
                      <a:pt x="1172" y="426"/>
                    </a:lnTo>
                    <a:lnTo>
                      <a:pt x="1145" y="441"/>
                    </a:lnTo>
                    <a:lnTo>
                      <a:pt x="1117" y="455"/>
                    </a:lnTo>
                    <a:lnTo>
                      <a:pt x="1091" y="466"/>
                    </a:lnTo>
                    <a:lnTo>
                      <a:pt x="0" y="140"/>
                    </a:lnTo>
                    <a:close/>
                  </a:path>
                </a:pathLst>
              </a:custGeom>
              <a:solidFill>
                <a:schemeClr val="bg2"/>
              </a:solidFill>
              <a:ln w="9525">
                <a:noFill/>
                <a:round/>
                <a:headEnd/>
                <a:tailEnd/>
              </a:ln>
            </p:spPr>
            <p:txBody>
              <a:bodyPr/>
              <a:lstStyle/>
              <a:p>
                <a:endParaRPr lang="en-US"/>
              </a:p>
            </p:txBody>
          </p:sp>
          <p:sp>
            <p:nvSpPr>
              <p:cNvPr id="540805" name="Freeform 133"/>
              <p:cNvSpPr>
                <a:spLocks/>
              </p:cNvSpPr>
              <p:nvPr/>
            </p:nvSpPr>
            <p:spPr bwMode="auto">
              <a:xfrm>
                <a:off x="4984" y="1702"/>
                <a:ext cx="72" cy="32"/>
              </a:xfrm>
              <a:custGeom>
                <a:avLst/>
                <a:gdLst/>
                <a:ahLst/>
                <a:cxnLst>
                  <a:cxn ang="0">
                    <a:pos x="51" y="223"/>
                  </a:cxn>
                  <a:cxn ang="0">
                    <a:pos x="502" y="90"/>
                  </a:cxn>
                  <a:cxn ang="0">
                    <a:pos x="229" y="0"/>
                  </a:cxn>
                  <a:cxn ang="0">
                    <a:pos x="6" y="26"/>
                  </a:cxn>
                  <a:cxn ang="0">
                    <a:pos x="0" y="211"/>
                  </a:cxn>
                  <a:cxn ang="0">
                    <a:pos x="51" y="223"/>
                  </a:cxn>
                </a:cxnLst>
                <a:rect l="0" t="0" r="r" b="b"/>
                <a:pathLst>
                  <a:path w="502" h="223">
                    <a:moveTo>
                      <a:pt x="51" y="223"/>
                    </a:moveTo>
                    <a:lnTo>
                      <a:pt x="502" y="90"/>
                    </a:lnTo>
                    <a:lnTo>
                      <a:pt x="229" y="0"/>
                    </a:lnTo>
                    <a:lnTo>
                      <a:pt x="6" y="26"/>
                    </a:lnTo>
                    <a:lnTo>
                      <a:pt x="0" y="211"/>
                    </a:lnTo>
                    <a:lnTo>
                      <a:pt x="51" y="223"/>
                    </a:lnTo>
                    <a:close/>
                  </a:path>
                </a:pathLst>
              </a:custGeom>
              <a:solidFill>
                <a:schemeClr val="bg2"/>
              </a:solidFill>
              <a:ln w="9525">
                <a:noFill/>
                <a:round/>
                <a:headEnd/>
                <a:tailEnd/>
              </a:ln>
            </p:spPr>
            <p:txBody>
              <a:bodyPr/>
              <a:lstStyle/>
              <a:p>
                <a:endParaRPr lang="en-US"/>
              </a:p>
            </p:txBody>
          </p:sp>
          <p:sp>
            <p:nvSpPr>
              <p:cNvPr id="540806" name="Freeform 134"/>
              <p:cNvSpPr>
                <a:spLocks/>
              </p:cNvSpPr>
              <p:nvPr/>
            </p:nvSpPr>
            <p:spPr bwMode="auto">
              <a:xfrm>
                <a:off x="4799" y="1565"/>
                <a:ext cx="38" cy="152"/>
              </a:xfrm>
              <a:custGeom>
                <a:avLst/>
                <a:gdLst/>
                <a:ahLst/>
                <a:cxnLst>
                  <a:cxn ang="0">
                    <a:pos x="267" y="26"/>
                  </a:cxn>
                  <a:cxn ang="0">
                    <a:pos x="266" y="24"/>
                  </a:cxn>
                  <a:cxn ang="0">
                    <a:pos x="262" y="22"/>
                  </a:cxn>
                  <a:cxn ang="0">
                    <a:pos x="254" y="20"/>
                  </a:cxn>
                  <a:cxn ang="0">
                    <a:pos x="244" y="16"/>
                  </a:cxn>
                  <a:cxn ang="0">
                    <a:pos x="232" y="12"/>
                  </a:cxn>
                  <a:cxn ang="0">
                    <a:pos x="218" y="8"/>
                  </a:cxn>
                  <a:cxn ang="0">
                    <a:pos x="202" y="5"/>
                  </a:cxn>
                  <a:cxn ang="0">
                    <a:pos x="184" y="1"/>
                  </a:cxn>
                  <a:cxn ang="0">
                    <a:pos x="164" y="0"/>
                  </a:cxn>
                  <a:cxn ang="0">
                    <a:pos x="143" y="0"/>
                  </a:cxn>
                  <a:cxn ang="0">
                    <a:pos x="121" y="3"/>
                  </a:cxn>
                  <a:cxn ang="0">
                    <a:pos x="98" y="6"/>
                  </a:cxn>
                  <a:cxn ang="0">
                    <a:pos x="74" y="13"/>
                  </a:cxn>
                  <a:cxn ang="0">
                    <a:pos x="50" y="22"/>
                  </a:cxn>
                  <a:cxn ang="0">
                    <a:pos x="25" y="35"/>
                  </a:cxn>
                  <a:cxn ang="0">
                    <a:pos x="0" y="51"/>
                  </a:cxn>
                  <a:cxn ang="0">
                    <a:pos x="0" y="1064"/>
                  </a:cxn>
                  <a:cxn ang="0">
                    <a:pos x="1" y="1064"/>
                  </a:cxn>
                  <a:cxn ang="0">
                    <a:pos x="7" y="1064"/>
                  </a:cxn>
                  <a:cxn ang="0">
                    <a:pos x="15" y="1063"/>
                  </a:cxn>
                  <a:cxn ang="0">
                    <a:pos x="25" y="1062"/>
                  </a:cxn>
                  <a:cxn ang="0">
                    <a:pos x="37" y="1060"/>
                  </a:cxn>
                  <a:cxn ang="0">
                    <a:pos x="52" y="1057"/>
                  </a:cxn>
                  <a:cxn ang="0">
                    <a:pos x="69" y="1054"/>
                  </a:cxn>
                  <a:cxn ang="0">
                    <a:pos x="88" y="1049"/>
                  </a:cxn>
                  <a:cxn ang="0">
                    <a:pos x="108" y="1044"/>
                  </a:cxn>
                  <a:cxn ang="0">
                    <a:pos x="129" y="1037"/>
                  </a:cxn>
                  <a:cxn ang="0">
                    <a:pos x="152" y="1029"/>
                  </a:cxn>
                  <a:cxn ang="0">
                    <a:pos x="175" y="1018"/>
                  </a:cxn>
                  <a:cxn ang="0">
                    <a:pos x="198" y="1007"/>
                  </a:cxn>
                  <a:cxn ang="0">
                    <a:pos x="222" y="994"/>
                  </a:cxn>
                  <a:cxn ang="0">
                    <a:pos x="244" y="979"/>
                  </a:cxn>
                  <a:cxn ang="0">
                    <a:pos x="267" y="962"/>
                  </a:cxn>
                  <a:cxn ang="0">
                    <a:pos x="267" y="26"/>
                  </a:cxn>
                </a:cxnLst>
                <a:rect l="0" t="0" r="r" b="b"/>
                <a:pathLst>
                  <a:path w="267" h="1064">
                    <a:moveTo>
                      <a:pt x="267" y="26"/>
                    </a:moveTo>
                    <a:lnTo>
                      <a:pt x="266" y="24"/>
                    </a:lnTo>
                    <a:lnTo>
                      <a:pt x="262" y="22"/>
                    </a:lnTo>
                    <a:lnTo>
                      <a:pt x="254" y="20"/>
                    </a:lnTo>
                    <a:lnTo>
                      <a:pt x="244" y="16"/>
                    </a:lnTo>
                    <a:lnTo>
                      <a:pt x="232" y="12"/>
                    </a:lnTo>
                    <a:lnTo>
                      <a:pt x="218" y="8"/>
                    </a:lnTo>
                    <a:lnTo>
                      <a:pt x="202" y="5"/>
                    </a:lnTo>
                    <a:lnTo>
                      <a:pt x="184" y="1"/>
                    </a:lnTo>
                    <a:lnTo>
                      <a:pt x="164" y="0"/>
                    </a:lnTo>
                    <a:lnTo>
                      <a:pt x="143" y="0"/>
                    </a:lnTo>
                    <a:lnTo>
                      <a:pt x="121" y="3"/>
                    </a:lnTo>
                    <a:lnTo>
                      <a:pt x="98" y="6"/>
                    </a:lnTo>
                    <a:lnTo>
                      <a:pt x="74" y="13"/>
                    </a:lnTo>
                    <a:lnTo>
                      <a:pt x="50" y="22"/>
                    </a:lnTo>
                    <a:lnTo>
                      <a:pt x="25" y="35"/>
                    </a:lnTo>
                    <a:lnTo>
                      <a:pt x="0" y="51"/>
                    </a:lnTo>
                    <a:lnTo>
                      <a:pt x="0" y="1064"/>
                    </a:lnTo>
                    <a:lnTo>
                      <a:pt x="1" y="1064"/>
                    </a:lnTo>
                    <a:lnTo>
                      <a:pt x="7" y="1064"/>
                    </a:lnTo>
                    <a:lnTo>
                      <a:pt x="15" y="1063"/>
                    </a:lnTo>
                    <a:lnTo>
                      <a:pt x="25" y="1062"/>
                    </a:lnTo>
                    <a:lnTo>
                      <a:pt x="37" y="1060"/>
                    </a:lnTo>
                    <a:lnTo>
                      <a:pt x="52" y="1057"/>
                    </a:lnTo>
                    <a:lnTo>
                      <a:pt x="69" y="1054"/>
                    </a:lnTo>
                    <a:lnTo>
                      <a:pt x="88" y="1049"/>
                    </a:lnTo>
                    <a:lnTo>
                      <a:pt x="108" y="1044"/>
                    </a:lnTo>
                    <a:lnTo>
                      <a:pt x="129" y="1037"/>
                    </a:lnTo>
                    <a:lnTo>
                      <a:pt x="152" y="1029"/>
                    </a:lnTo>
                    <a:lnTo>
                      <a:pt x="175" y="1018"/>
                    </a:lnTo>
                    <a:lnTo>
                      <a:pt x="198" y="1007"/>
                    </a:lnTo>
                    <a:lnTo>
                      <a:pt x="222" y="994"/>
                    </a:lnTo>
                    <a:lnTo>
                      <a:pt x="244" y="979"/>
                    </a:lnTo>
                    <a:lnTo>
                      <a:pt x="267" y="962"/>
                    </a:lnTo>
                    <a:lnTo>
                      <a:pt x="267" y="26"/>
                    </a:lnTo>
                    <a:close/>
                  </a:path>
                </a:pathLst>
              </a:custGeom>
              <a:solidFill>
                <a:schemeClr val="bg2"/>
              </a:solidFill>
              <a:ln w="9525">
                <a:noFill/>
                <a:round/>
                <a:headEnd/>
                <a:tailEnd/>
              </a:ln>
            </p:spPr>
            <p:txBody>
              <a:bodyPr/>
              <a:lstStyle/>
              <a:p>
                <a:endParaRPr lang="en-US"/>
              </a:p>
            </p:txBody>
          </p:sp>
          <p:sp>
            <p:nvSpPr>
              <p:cNvPr id="540807" name="Freeform 135"/>
              <p:cNvSpPr>
                <a:spLocks/>
              </p:cNvSpPr>
              <p:nvPr/>
            </p:nvSpPr>
            <p:spPr bwMode="auto">
              <a:xfrm>
                <a:off x="4800" y="1567"/>
                <a:ext cx="33" cy="128"/>
              </a:xfrm>
              <a:custGeom>
                <a:avLst/>
                <a:gdLst/>
                <a:ahLst/>
                <a:cxnLst>
                  <a:cxn ang="0">
                    <a:pos x="228" y="21"/>
                  </a:cxn>
                  <a:cxn ang="0">
                    <a:pos x="227" y="20"/>
                  </a:cxn>
                  <a:cxn ang="0">
                    <a:pos x="224" y="19"/>
                  </a:cxn>
                  <a:cxn ang="0">
                    <a:pos x="217" y="17"/>
                  </a:cxn>
                  <a:cxn ang="0">
                    <a:pos x="209" y="13"/>
                  </a:cxn>
                  <a:cxn ang="0">
                    <a:pos x="199" y="10"/>
                  </a:cxn>
                  <a:cxn ang="0">
                    <a:pos x="186" y="6"/>
                  </a:cxn>
                  <a:cxn ang="0">
                    <a:pos x="172" y="4"/>
                  </a:cxn>
                  <a:cxn ang="0">
                    <a:pos x="157" y="2"/>
                  </a:cxn>
                  <a:cxn ang="0">
                    <a:pos x="140" y="0"/>
                  </a:cxn>
                  <a:cxn ang="0">
                    <a:pos x="122" y="0"/>
                  </a:cxn>
                  <a:cxn ang="0">
                    <a:pos x="104" y="2"/>
                  </a:cxn>
                  <a:cxn ang="0">
                    <a:pos x="83" y="5"/>
                  </a:cxn>
                  <a:cxn ang="0">
                    <a:pos x="64" y="11"/>
                  </a:cxn>
                  <a:cxn ang="0">
                    <a:pos x="42" y="19"/>
                  </a:cxn>
                  <a:cxn ang="0">
                    <a:pos x="21" y="29"/>
                  </a:cxn>
                  <a:cxn ang="0">
                    <a:pos x="0" y="43"/>
                  </a:cxn>
                  <a:cxn ang="0">
                    <a:pos x="0" y="898"/>
                  </a:cxn>
                  <a:cxn ang="0">
                    <a:pos x="1" y="898"/>
                  </a:cxn>
                  <a:cxn ang="0">
                    <a:pos x="5" y="898"/>
                  </a:cxn>
                  <a:cxn ang="0">
                    <a:pos x="12" y="897"/>
                  </a:cxn>
                  <a:cxn ang="0">
                    <a:pos x="21" y="896"/>
                  </a:cxn>
                  <a:cxn ang="0">
                    <a:pos x="32" y="894"/>
                  </a:cxn>
                  <a:cxn ang="0">
                    <a:pos x="45" y="892"/>
                  </a:cxn>
                  <a:cxn ang="0">
                    <a:pos x="59" y="889"/>
                  </a:cxn>
                  <a:cxn ang="0">
                    <a:pos x="75" y="884"/>
                  </a:cxn>
                  <a:cxn ang="0">
                    <a:pos x="92" y="879"/>
                  </a:cxn>
                  <a:cxn ang="0">
                    <a:pos x="111" y="874"/>
                  </a:cxn>
                  <a:cxn ang="0">
                    <a:pos x="130" y="867"/>
                  </a:cxn>
                  <a:cxn ang="0">
                    <a:pos x="149" y="858"/>
                  </a:cxn>
                  <a:cxn ang="0">
                    <a:pos x="169" y="848"/>
                  </a:cxn>
                  <a:cxn ang="0">
                    <a:pos x="190" y="837"/>
                  </a:cxn>
                  <a:cxn ang="0">
                    <a:pos x="209" y="824"/>
                  </a:cxn>
                  <a:cxn ang="0">
                    <a:pos x="228" y="809"/>
                  </a:cxn>
                  <a:cxn ang="0">
                    <a:pos x="228" y="21"/>
                  </a:cxn>
                </a:cxnLst>
                <a:rect l="0" t="0" r="r" b="b"/>
                <a:pathLst>
                  <a:path w="228" h="898">
                    <a:moveTo>
                      <a:pt x="228" y="21"/>
                    </a:moveTo>
                    <a:lnTo>
                      <a:pt x="227" y="20"/>
                    </a:lnTo>
                    <a:lnTo>
                      <a:pt x="224" y="19"/>
                    </a:lnTo>
                    <a:lnTo>
                      <a:pt x="217" y="17"/>
                    </a:lnTo>
                    <a:lnTo>
                      <a:pt x="209" y="13"/>
                    </a:lnTo>
                    <a:lnTo>
                      <a:pt x="199" y="10"/>
                    </a:lnTo>
                    <a:lnTo>
                      <a:pt x="186" y="6"/>
                    </a:lnTo>
                    <a:lnTo>
                      <a:pt x="172" y="4"/>
                    </a:lnTo>
                    <a:lnTo>
                      <a:pt x="157" y="2"/>
                    </a:lnTo>
                    <a:lnTo>
                      <a:pt x="140" y="0"/>
                    </a:lnTo>
                    <a:lnTo>
                      <a:pt x="122" y="0"/>
                    </a:lnTo>
                    <a:lnTo>
                      <a:pt x="104" y="2"/>
                    </a:lnTo>
                    <a:lnTo>
                      <a:pt x="83" y="5"/>
                    </a:lnTo>
                    <a:lnTo>
                      <a:pt x="64" y="11"/>
                    </a:lnTo>
                    <a:lnTo>
                      <a:pt x="42" y="19"/>
                    </a:lnTo>
                    <a:lnTo>
                      <a:pt x="21" y="29"/>
                    </a:lnTo>
                    <a:lnTo>
                      <a:pt x="0" y="43"/>
                    </a:lnTo>
                    <a:lnTo>
                      <a:pt x="0" y="898"/>
                    </a:lnTo>
                    <a:lnTo>
                      <a:pt x="1" y="898"/>
                    </a:lnTo>
                    <a:lnTo>
                      <a:pt x="5" y="898"/>
                    </a:lnTo>
                    <a:lnTo>
                      <a:pt x="12" y="897"/>
                    </a:lnTo>
                    <a:lnTo>
                      <a:pt x="21" y="896"/>
                    </a:lnTo>
                    <a:lnTo>
                      <a:pt x="32" y="894"/>
                    </a:lnTo>
                    <a:lnTo>
                      <a:pt x="45" y="892"/>
                    </a:lnTo>
                    <a:lnTo>
                      <a:pt x="59" y="889"/>
                    </a:lnTo>
                    <a:lnTo>
                      <a:pt x="75" y="884"/>
                    </a:lnTo>
                    <a:lnTo>
                      <a:pt x="92" y="879"/>
                    </a:lnTo>
                    <a:lnTo>
                      <a:pt x="111" y="874"/>
                    </a:lnTo>
                    <a:lnTo>
                      <a:pt x="130" y="867"/>
                    </a:lnTo>
                    <a:lnTo>
                      <a:pt x="149" y="858"/>
                    </a:lnTo>
                    <a:lnTo>
                      <a:pt x="169" y="848"/>
                    </a:lnTo>
                    <a:lnTo>
                      <a:pt x="190" y="837"/>
                    </a:lnTo>
                    <a:lnTo>
                      <a:pt x="209" y="824"/>
                    </a:lnTo>
                    <a:lnTo>
                      <a:pt x="228" y="809"/>
                    </a:lnTo>
                    <a:lnTo>
                      <a:pt x="228" y="21"/>
                    </a:lnTo>
                    <a:close/>
                  </a:path>
                </a:pathLst>
              </a:custGeom>
              <a:solidFill>
                <a:schemeClr val="bg2"/>
              </a:solidFill>
              <a:ln w="9525">
                <a:noFill/>
                <a:round/>
                <a:headEnd/>
                <a:tailEnd/>
              </a:ln>
            </p:spPr>
            <p:txBody>
              <a:bodyPr/>
              <a:lstStyle/>
              <a:p>
                <a:endParaRPr lang="en-US"/>
              </a:p>
            </p:txBody>
          </p:sp>
          <p:sp>
            <p:nvSpPr>
              <p:cNvPr id="540808" name="Freeform 136"/>
              <p:cNvSpPr>
                <a:spLocks/>
              </p:cNvSpPr>
              <p:nvPr/>
            </p:nvSpPr>
            <p:spPr bwMode="auto">
              <a:xfrm>
                <a:off x="4801" y="1568"/>
                <a:ext cx="27" cy="104"/>
              </a:xfrm>
              <a:custGeom>
                <a:avLst/>
                <a:gdLst/>
                <a:ahLst/>
                <a:cxnLst>
                  <a:cxn ang="0">
                    <a:pos x="192" y="17"/>
                  </a:cxn>
                  <a:cxn ang="0">
                    <a:pos x="191" y="17"/>
                  </a:cxn>
                  <a:cxn ang="0">
                    <a:pos x="187" y="15"/>
                  </a:cxn>
                  <a:cxn ang="0">
                    <a:pos x="183" y="12"/>
                  </a:cxn>
                  <a:cxn ang="0">
                    <a:pos x="176" y="10"/>
                  </a:cxn>
                  <a:cxn ang="0">
                    <a:pos x="167" y="8"/>
                  </a:cxn>
                  <a:cxn ang="0">
                    <a:pos x="156" y="4"/>
                  </a:cxn>
                  <a:cxn ang="0">
                    <a:pos x="145" y="2"/>
                  </a:cxn>
                  <a:cxn ang="0">
                    <a:pos x="132" y="0"/>
                  </a:cxn>
                  <a:cxn ang="0">
                    <a:pos x="117" y="0"/>
                  </a:cxn>
                  <a:cxn ang="0">
                    <a:pos x="102" y="0"/>
                  </a:cxn>
                  <a:cxn ang="0">
                    <a:pos x="86" y="1"/>
                  </a:cxn>
                  <a:cxn ang="0">
                    <a:pos x="70" y="3"/>
                  </a:cxn>
                  <a:cxn ang="0">
                    <a:pos x="53" y="8"/>
                  </a:cxn>
                  <a:cxn ang="0">
                    <a:pos x="35" y="15"/>
                  </a:cxn>
                  <a:cxn ang="0">
                    <a:pos x="18" y="24"/>
                  </a:cxn>
                  <a:cxn ang="0">
                    <a:pos x="0" y="35"/>
                  </a:cxn>
                  <a:cxn ang="0">
                    <a:pos x="0" y="729"/>
                  </a:cxn>
                  <a:cxn ang="0">
                    <a:pos x="1" y="729"/>
                  </a:cxn>
                  <a:cxn ang="0">
                    <a:pos x="4" y="729"/>
                  </a:cxn>
                  <a:cxn ang="0">
                    <a:pos x="10" y="728"/>
                  </a:cxn>
                  <a:cxn ang="0">
                    <a:pos x="18" y="727"/>
                  </a:cxn>
                  <a:cxn ang="0">
                    <a:pos x="27" y="726"/>
                  </a:cxn>
                  <a:cxn ang="0">
                    <a:pos x="37" y="725"/>
                  </a:cxn>
                  <a:cxn ang="0">
                    <a:pos x="50" y="721"/>
                  </a:cxn>
                  <a:cxn ang="0">
                    <a:pos x="64" y="719"/>
                  </a:cxn>
                  <a:cxn ang="0">
                    <a:pos x="77" y="714"/>
                  </a:cxn>
                  <a:cxn ang="0">
                    <a:pos x="92" y="710"/>
                  </a:cxn>
                  <a:cxn ang="0">
                    <a:pos x="108" y="704"/>
                  </a:cxn>
                  <a:cxn ang="0">
                    <a:pos x="125" y="697"/>
                  </a:cxn>
                  <a:cxn ang="0">
                    <a:pos x="141" y="689"/>
                  </a:cxn>
                  <a:cxn ang="0">
                    <a:pos x="159" y="680"/>
                  </a:cxn>
                  <a:cxn ang="0">
                    <a:pos x="176" y="668"/>
                  </a:cxn>
                  <a:cxn ang="0">
                    <a:pos x="192" y="657"/>
                  </a:cxn>
                  <a:cxn ang="0">
                    <a:pos x="192" y="17"/>
                  </a:cxn>
                </a:cxnLst>
                <a:rect l="0" t="0" r="r" b="b"/>
                <a:pathLst>
                  <a:path w="192" h="729">
                    <a:moveTo>
                      <a:pt x="192" y="17"/>
                    </a:moveTo>
                    <a:lnTo>
                      <a:pt x="191" y="17"/>
                    </a:lnTo>
                    <a:lnTo>
                      <a:pt x="187" y="15"/>
                    </a:lnTo>
                    <a:lnTo>
                      <a:pt x="183" y="12"/>
                    </a:lnTo>
                    <a:lnTo>
                      <a:pt x="176" y="10"/>
                    </a:lnTo>
                    <a:lnTo>
                      <a:pt x="167" y="8"/>
                    </a:lnTo>
                    <a:lnTo>
                      <a:pt x="156" y="4"/>
                    </a:lnTo>
                    <a:lnTo>
                      <a:pt x="145" y="2"/>
                    </a:lnTo>
                    <a:lnTo>
                      <a:pt x="132" y="0"/>
                    </a:lnTo>
                    <a:lnTo>
                      <a:pt x="117" y="0"/>
                    </a:lnTo>
                    <a:lnTo>
                      <a:pt x="102" y="0"/>
                    </a:lnTo>
                    <a:lnTo>
                      <a:pt x="86" y="1"/>
                    </a:lnTo>
                    <a:lnTo>
                      <a:pt x="70" y="3"/>
                    </a:lnTo>
                    <a:lnTo>
                      <a:pt x="53" y="8"/>
                    </a:lnTo>
                    <a:lnTo>
                      <a:pt x="35" y="15"/>
                    </a:lnTo>
                    <a:lnTo>
                      <a:pt x="18" y="24"/>
                    </a:lnTo>
                    <a:lnTo>
                      <a:pt x="0" y="35"/>
                    </a:lnTo>
                    <a:lnTo>
                      <a:pt x="0" y="729"/>
                    </a:lnTo>
                    <a:lnTo>
                      <a:pt x="1" y="729"/>
                    </a:lnTo>
                    <a:lnTo>
                      <a:pt x="4" y="729"/>
                    </a:lnTo>
                    <a:lnTo>
                      <a:pt x="10" y="728"/>
                    </a:lnTo>
                    <a:lnTo>
                      <a:pt x="18" y="727"/>
                    </a:lnTo>
                    <a:lnTo>
                      <a:pt x="27" y="726"/>
                    </a:lnTo>
                    <a:lnTo>
                      <a:pt x="37" y="725"/>
                    </a:lnTo>
                    <a:lnTo>
                      <a:pt x="50" y="721"/>
                    </a:lnTo>
                    <a:lnTo>
                      <a:pt x="64" y="719"/>
                    </a:lnTo>
                    <a:lnTo>
                      <a:pt x="77" y="714"/>
                    </a:lnTo>
                    <a:lnTo>
                      <a:pt x="92" y="710"/>
                    </a:lnTo>
                    <a:lnTo>
                      <a:pt x="108" y="704"/>
                    </a:lnTo>
                    <a:lnTo>
                      <a:pt x="125" y="697"/>
                    </a:lnTo>
                    <a:lnTo>
                      <a:pt x="141" y="689"/>
                    </a:lnTo>
                    <a:lnTo>
                      <a:pt x="159" y="680"/>
                    </a:lnTo>
                    <a:lnTo>
                      <a:pt x="176" y="668"/>
                    </a:lnTo>
                    <a:lnTo>
                      <a:pt x="192" y="657"/>
                    </a:lnTo>
                    <a:lnTo>
                      <a:pt x="192" y="17"/>
                    </a:lnTo>
                    <a:close/>
                  </a:path>
                </a:pathLst>
              </a:custGeom>
              <a:solidFill>
                <a:srgbClr val="DDDDDD"/>
              </a:solidFill>
              <a:ln w="9525">
                <a:noFill/>
                <a:round/>
                <a:headEnd/>
                <a:tailEnd/>
              </a:ln>
            </p:spPr>
            <p:txBody>
              <a:bodyPr/>
              <a:lstStyle/>
              <a:p>
                <a:endParaRPr lang="en-US"/>
              </a:p>
            </p:txBody>
          </p:sp>
          <p:sp>
            <p:nvSpPr>
              <p:cNvPr id="540809" name="Freeform 137"/>
              <p:cNvSpPr>
                <a:spLocks/>
              </p:cNvSpPr>
              <p:nvPr/>
            </p:nvSpPr>
            <p:spPr bwMode="auto">
              <a:xfrm>
                <a:off x="4802" y="1569"/>
                <a:ext cx="22" cy="81"/>
              </a:xfrm>
              <a:custGeom>
                <a:avLst/>
                <a:gdLst/>
                <a:ahLst/>
                <a:cxnLst>
                  <a:cxn ang="0">
                    <a:pos x="156" y="15"/>
                  </a:cxn>
                  <a:cxn ang="0">
                    <a:pos x="153" y="14"/>
                  </a:cxn>
                  <a:cxn ang="0">
                    <a:pos x="142" y="9"/>
                  </a:cxn>
                  <a:cxn ang="0">
                    <a:pos x="127" y="4"/>
                  </a:cxn>
                  <a:cxn ang="0">
                    <a:pos x="108" y="1"/>
                  </a:cxn>
                  <a:cxn ang="0">
                    <a:pos x="84" y="0"/>
                  </a:cxn>
                  <a:cxn ang="0">
                    <a:pos x="58" y="3"/>
                  </a:cxn>
                  <a:cxn ang="0">
                    <a:pos x="29" y="12"/>
                  </a:cxn>
                  <a:cxn ang="0">
                    <a:pos x="0" y="28"/>
                  </a:cxn>
                  <a:cxn ang="0">
                    <a:pos x="0" y="564"/>
                  </a:cxn>
                  <a:cxn ang="0">
                    <a:pos x="4" y="564"/>
                  </a:cxn>
                  <a:cxn ang="0">
                    <a:pos x="15" y="563"/>
                  </a:cxn>
                  <a:cxn ang="0">
                    <a:pos x="31" y="560"/>
                  </a:cxn>
                  <a:cxn ang="0">
                    <a:pos x="52" y="555"/>
                  </a:cxn>
                  <a:cxn ang="0">
                    <a:pos x="76" y="548"/>
                  </a:cxn>
                  <a:cxn ang="0">
                    <a:pos x="102" y="537"/>
                  </a:cxn>
                  <a:cxn ang="0">
                    <a:pos x="128" y="524"/>
                  </a:cxn>
                  <a:cxn ang="0">
                    <a:pos x="156" y="505"/>
                  </a:cxn>
                  <a:cxn ang="0">
                    <a:pos x="156" y="15"/>
                  </a:cxn>
                </a:cxnLst>
                <a:rect l="0" t="0" r="r" b="b"/>
                <a:pathLst>
                  <a:path w="156" h="564">
                    <a:moveTo>
                      <a:pt x="156" y="15"/>
                    </a:moveTo>
                    <a:lnTo>
                      <a:pt x="153" y="14"/>
                    </a:lnTo>
                    <a:lnTo>
                      <a:pt x="142" y="9"/>
                    </a:lnTo>
                    <a:lnTo>
                      <a:pt x="127" y="4"/>
                    </a:lnTo>
                    <a:lnTo>
                      <a:pt x="108" y="1"/>
                    </a:lnTo>
                    <a:lnTo>
                      <a:pt x="84" y="0"/>
                    </a:lnTo>
                    <a:lnTo>
                      <a:pt x="58" y="3"/>
                    </a:lnTo>
                    <a:lnTo>
                      <a:pt x="29" y="12"/>
                    </a:lnTo>
                    <a:lnTo>
                      <a:pt x="0" y="28"/>
                    </a:lnTo>
                    <a:lnTo>
                      <a:pt x="0" y="564"/>
                    </a:lnTo>
                    <a:lnTo>
                      <a:pt x="4" y="564"/>
                    </a:lnTo>
                    <a:lnTo>
                      <a:pt x="15" y="563"/>
                    </a:lnTo>
                    <a:lnTo>
                      <a:pt x="31" y="560"/>
                    </a:lnTo>
                    <a:lnTo>
                      <a:pt x="52" y="555"/>
                    </a:lnTo>
                    <a:lnTo>
                      <a:pt x="76" y="548"/>
                    </a:lnTo>
                    <a:lnTo>
                      <a:pt x="102" y="537"/>
                    </a:lnTo>
                    <a:lnTo>
                      <a:pt x="128" y="524"/>
                    </a:lnTo>
                    <a:lnTo>
                      <a:pt x="156" y="505"/>
                    </a:lnTo>
                    <a:lnTo>
                      <a:pt x="156" y="15"/>
                    </a:lnTo>
                    <a:close/>
                  </a:path>
                </a:pathLst>
              </a:custGeom>
              <a:solidFill>
                <a:schemeClr val="bg2"/>
              </a:solidFill>
              <a:ln w="9525">
                <a:noFill/>
                <a:round/>
                <a:headEnd/>
                <a:tailEnd/>
              </a:ln>
            </p:spPr>
            <p:txBody>
              <a:bodyPr/>
              <a:lstStyle/>
              <a:p>
                <a:endParaRPr lang="en-US"/>
              </a:p>
            </p:txBody>
          </p:sp>
          <p:sp>
            <p:nvSpPr>
              <p:cNvPr id="540810" name="Freeform 138"/>
              <p:cNvSpPr>
                <a:spLocks/>
              </p:cNvSpPr>
              <p:nvPr/>
            </p:nvSpPr>
            <p:spPr bwMode="auto">
              <a:xfrm>
                <a:off x="4803" y="1571"/>
                <a:ext cx="17" cy="56"/>
              </a:xfrm>
              <a:custGeom>
                <a:avLst/>
                <a:gdLst/>
                <a:ahLst/>
                <a:cxnLst>
                  <a:cxn ang="0">
                    <a:pos x="117" y="10"/>
                  </a:cxn>
                  <a:cxn ang="0">
                    <a:pos x="115" y="9"/>
                  </a:cxn>
                  <a:cxn ang="0">
                    <a:pos x="107" y="6"/>
                  </a:cxn>
                  <a:cxn ang="0">
                    <a:pos x="95" y="2"/>
                  </a:cxn>
                  <a:cxn ang="0">
                    <a:pos x="80" y="0"/>
                  </a:cxn>
                  <a:cxn ang="0">
                    <a:pos x="63" y="0"/>
                  </a:cxn>
                  <a:cxn ang="0">
                    <a:pos x="43" y="2"/>
                  </a:cxn>
                  <a:cxn ang="0">
                    <a:pos x="22" y="9"/>
                  </a:cxn>
                  <a:cxn ang="0">
                    <a:pos x="0" y="22"/>
                  </a:cxn>
                  <a:cxn ang="0">
                    <a:pos x="0" y="396"/>
                  </a:cxn>
                  <a:cxn ang="0">
                    <a:pos x="3" y="396"/>
                  </a:cxn>
                  <a:cxn ang="0">
                    <a:pos x="11" y="395"/>
                  </a:cxn>
                  <a:cxn ang="0">
                    <a:pos x="23" y="393"/>
                  </a:cxn>
                  <a:cxn ang="0">
                    <a:pos x="39" y="389"/>
                  </a:cxn>
                  <a:cxn ang="0">
                    <a:pos x="58" y="385"/>
                  </a:cxn>
                  <a:cxn ang="0">
                    <a:pos x="77" y="377"/>
                  </a:cxn>
                  <a:cxn ang="0">
                    <a:pos x="96" y="365"/>
                  </a:cxn>
                  <a:cxn ang="0">
                    <a:pos x="117" y="351"/>
                  </a:cxn>
                  <a:cxn ang="0">
                    <a:pos x="117" y="10"/>
                  </a:cxn>
                </a:cxnLst>
                <a:rect l="0" t="0" r="r" b="b"/>
                <a:pathLst>
                  <a:path w="117" h="396">
                    <a:moveTo>
                      <a:pt x="117" y="10"/>
                    </a:moveTo>
                    <a:lnTo>
                      <a:pt x="115" y="9"/>
                    </a:lnTo>
                    <a:lnTo>
                      <a:pt x="107" y="6"/>
                    </a:lnTo>
                    <a:lnTo>
                      <a:pt x="95" y="2"/>
                    </a:lnTo>
                    <a:lnTo>
                      <a:pt x="80" y="0"/>
                    </a:lnTo>
                    <a:lnTo>
                      <a:pt x="63" y="0"/>
                    </a:lnTo>
                    <a:lnTo>
                      <a:pt x="43" y="2"/>
                    </a:lnTo>
                    <a:lnTo>
                      <a:pt x="22" y="9"/>
                    </a:lnTo>
                    <a:lnTo>
                      <a:pt x="0" y="22"/>
                    </a:lnTo>
                    <a:lnTo>
                      <a:pt x="0" y="396"/>
                    </a:lnTo>
                    <a:lnTo>
                      <a:pt x="3" y="396"/>
                    </a:lnTo>
                    <a:lnTo>
                      <a:pt x="11" y="395"/>
                    </a:lnTo>
                    <a:lnTo>
                      <a:pt x="23" y="393"/>
                    </a:lnTo>
                    <a:lnTo>
                      <a:pt x="39" y="389"/>
                    </a:lnTo>
                    <a:lnTo>
                      <a:pt x="58" y="385"/>
                    </a:lnTo>
                    <a:lnTo>
                      <a:pt x="77" y="377"/>
                    </a:lnTo>
                    <a:lnTo>
                      <a:pt x="96" y="365"/>
                    </a:lnTo>
                    <a:lnTo>
                      <a:pt x="117" y="351"/>
                    </a:lnTo>
                    <a:lnTo>
                      <a:pt x="117" y="10"/>
                    </a:lnTo>
                    <a:close/>
                  </a:path>
                </a:pathLst>
              </a:custGeom>
              <a:solidFill>
                <a:schemeClr val="bg2"/>
              </a:solidFill>
              <a:ln w="9525">
                <a:noFill/>
                <a:round/>
                <a:headEnd/>
                <a:tailEnd/>
              </a:ln>
            </p:spPr>
            <p:txBody>
              <a:bodyPr/>
              <a:lstStyle/>
              <a:p>
                <a:endParaRPr lang="en-US"/>
              </a:p>
            </p:txBody>
          </p:sp>
          <p:sp>
            <p:nvSpPr>
              <p:cNvPr id="540811" name="Freeform 139"/>
              <p:cNvSpPr>
                <a:spLocks/>
              </p:cNvSpPr>
              <p:nvPr/>
            </p:nvSpPr>
            <p:spPr bwMode="auto">
              <a:xfrm>
                <a:off x="4804" y="1572"/>
                <a:ext cx="11" cy="33"/>
              </a:xfrm>
              <a:custGeom>
                <a:avLst/>
                <a:gdLst/>
                <a:ahLst/>
                <a:cxnLst>
                  <a:cxn ang="0">
                    <a:pos x="80" y="7"/>
                  </a:cxn>
                  <a:cxn ang="0">
                    <a:pos x="78" y="6"/>
                  </a:cxn>
                  <a:cxn ang="0">
                    <a:pos x="73" y="5"/>
                  </a:cxn>
                  <a:cxn ang="0">
                    <a:pos x="65" y="2"/>
                  </a:cxn>
                  <a:cxn ang="0">
                    <a:pos x="55" y="0"/>
                  </a:cxn>
                  <a:cxn ang="0">
                    <a:pos x="44" y="0"/>
                  </a:cxn>
                  <a:cxn ang="0">
                    <a:pos x="30" y="1"/>
                  </a:cxn>
                  <a:cxn ang="0">
                    <a:pos x="15" y="7"/>
                  </a:cxn>
                  <a:cxn ang="0">
                    <a:pos x="0" y="15"/>
                  </a:cxn>
                  <a:cxn ang="0">
                    <a:pos x="0" y="230"/>
                  </a:cxn>
                  <a:cxn ang="0">
                    <a:pos x="3" y="230"/>
                  </a:cxn>
                  <a:cxn ang="0">
                    <a:pos x="7" y="229"/>
                  </a:cxn>
                  <a:cxn ang="0">
                    <a:pos x="16" y="228"/>
                  </a:cxn>
                  <a:cxn ang="0">
                    <a:pos x="27" y="225"/>
                  </a:cxn>
                  <a:cxn ang="0">
                    <a:pos x="39" y="222"/>
                  </a:cxn>
                  <a:cxn ang="0">
                    <a:pos x="53" y="216"/>
                  </a:cxn>
                  <a:cxn ang="0">
                    <a:pos x="67" y="208"/>
                  </a:cxn>
                  <a:cxn ang="0">
                    <a:pos x="80" y="199"/>
                  </a:cxn>
                  <a:cxn ang="0">
                    <a:pos x="80" y="7"/>
                  </a:cxn>
                </a:cxnLst>
                <a:rect l="0" t="0" r="r" b="b"/>
                <a:pathLst>
                  <a:path w="80" h="230">
                    <a:moveTo>
                      <a:pt x="80" y="7"/>
                    </a:moveTo>
                    <a:lnTo>
                      <a:pt x="78" y="6"/>
                    </a:lnTo>
                    <a:lnTo>
                      <a:pt x="73" y="5"/>
                    </a:lnTo>
                    <a:lnTo>
                      <a:pt x="65" y="2"/>
                    </a:lnTo>
                    <a:lnTo>
                      <a:pt x="55" y="0"/>
                    </a:lnTo>
                    <a:lnTo>
                      <a:pt x="44" y="0"/>
                    </a:lnTo>
                    <a:lnTo>
                      <a:pt x="30" y="1"/>
                    </a:lnTo>
                    <a:lnTo>
                      <a:pt x="15" y="7"/>
                    </a:lnTo>
                    <a:lnTo>
                      <a:pt x="0" y="15"/>
                    </a:lnTo>
                    <a:lnTo>
                      <a:pt x="0" y="230"/>
                    </a:lnTo>
                    <a:lnTo>
                      <a:pt x="3" y="230"/>
                    </a:lnTo>
                    <a:lnTo>
                      <a:pt x="7" y="229"/>
                    </a:lnTo>
                    <a:lnTo>
                      <a:pt x="16" y="228"/>
                    </a:lnTo>
                    <a:lnTo>
                      <a:pt x="27" y="225"/>
                    </a:lnTo>
                    <a:lnTo>
                      <a:pt x="39" y="222"/>
                    </a:lnTo>
                    <a:lnTo>
                      <a:pt x="53" y="216"/>
                    </a:lnTo>
                    <a:lnTo>
                      <a:pt x="67" y="208"/>
                    </a:lnTo>
                    <a:lnTo>
                      <a:pt x="80" y="199"/>
                    </a:lnTo>
                    <a:lnTo>
                      <a:pt x="80" y="7"/>
                    </a:lnTo>
                    <a:close/>
                  </a:path>
                </a:pathLst>
              </a:custGeom>
              <a:solidFill>
                <a:schemeClr val="bg2"/>
              </a:solidFill>
              <a:ln w="9525">
                <a:noFill/>
                <a:round/>
                <a:headEnd/>
                <a:tailEnd/>
              </a:ln>
            </p:spPr>
            <p:txBody>
              <a:bodyPr/>
              <a:lstStyle/>
              <a:p>
                <a:endParaRPr lang="en-US"/>
              </a:p>
            </p:txBody>
          </p:sp>
          <p:sp>
            <p:nvSpPr>
              <p:cNvPr id="540812" name="Freeform 140"/>
              <p:cNvSpPr>
                <a:spLocks/>
              </p:cNvSpPr>
              <p:nvPr/>
            </p:nvSpPr>
            <p:spPr bwMode="auto">
              <a:xfrm>
                <a:off x="4942" y="1666"/>
                <a:ext cx="16" cy="17"/>
              </a:xfrm>
              <a:custGeom>
                <a:avLst/>
                <a:gdLst/>
                <a:ahLst/>
                <a:cxnLst>
                  <a:cxn ang="0">
                    <a:pos x="58" y="117"/>
                  </a:cxn>
                  <a:cxn ang="0">
                    <a:pos x="70" y="116"/>
                  </a:cxn>
                  <a:cxn ang="0">
                    <a:pos x="81" y="112"/>
                  </a:cxn>
                  <a:cxn ang="0">
                    <a:pos x="90" y="106"/>
                  </a:cxn>
                  <a:cxn ang="0">
                    <a:pos x="100" y="100"/>
                  </a:cxn>
                  <a:cxn ang="0">
                    <a:pos x="106" y="90"/>
                  </a:cxn>
                  <a:cxn ang="0">
                    <a:pos x="112" y="81"/>
                  </a:cxn>
                  <a:cxn ang="0">
                    <a:pos x="116" y="70"/>
                  </a:cxn>
                  <a:cxn ang="0">
                    <a:pos x="117" y="58"/>
                  </a:cxn>
                  <a:cxn ang="0">
                    <a:pos x="116" y="46"/>
                  </a:cxn>
                  <a:cxn ang="0">
                    <a:pos x="112" y="35"/>
                  </a:cxn>
                  <a:cxn ang="0">
                    <a:pos x="106" y="25"/>
                  </a:cxn>
                  <a:cxn ang="0">
                    <a:pos x="100" y="17"/>
                  </a:cxn>
                  <a:cxn ang="0">
                    <a:pos x="90" y="9"/>
                  </a:cxn>
                  <a:cxn ang="0">
                    <a:pos x="81" y="4"/>
                  </a:cxn>
                  <a:cxn ang="0">
                    <a:pos x="70" y="1"/>
                  </a:cxn>
                  <a:cxn ang="0">
                    <a:pos x="58" y="0"/>
                  </a:cxn>
                  <a:cxn ang="0">
                    <a:pos x="47" y="1"/>
                  </a:cxn>
                  <a:cxn ang="0">
                    <a:pos x="36" y="4"/>
                  </a:cxn>
                  <a:cxn ang="0">
                    <a:pos x="26" y="9"/>
                  </a:cxn>
                  <a:cxn ang="0">
                    <a:pos x="17" y="17"/>
                  </a:cxn>
                  <a:cxn ang="0">
                    <a:pos x="10" y="25"/>
                  </a:cxn>
                  <a:cxn ang="0">
                    <a:pos x="5" y="35"/>
                  </a:cxn>
                  <a:cxn ang="0">
                    <a:pos x="1" y="46"/>
                  </a:cxn>
                  <a:cxn ang="0">
                    <a:pos x="0" y="58"/>
                  </a:cxn>
                  <a:cxn ang="0">
                    <a:pos x="1" y="70"/>
                  </a:cxn>
                  <a:cxn ang="0">
                    <a:pos x="5" y="81"/>
                  </a:cxn>
                  <a:cxn ang="0">
                    <a:pos x="10" y="90"/>
                  </a:cxn>
                  <a:cxn ang="0">
                    <a:pos x="17" y="100"/>
                  </a:cxn>
                  <a:cxn ang="0">
                    <a:pos x="26" y="106"/>
                  </a:cxn>
                  <a:cxn ang="0">
                    <a:pos x="36" y="112"/>
                  </a:cxn>
                  <a:cxn ang="0">
                    <a:pos x="47" y="116"/>
                  </a:cxn>
                  <a:cxn ang="0">
                    <a:pos x="58" y="117"/>
                  </a:cxn>
                </a:cxnLst>
                <a:rect l="0" t="0" r="r" b="b"/>
                <a:pathLst>
                  <a:path w="117" h="117">
                    <a:moveTo>
                      <a:pt x="58" y="117"/>
                    </a:moveTo>
                    <a:lnTo>
                      <a:pt x="70" y="116"/>
                    </a:lnTo>
                    <a:lnTo>
                      <a:pt x="81" y="112"/>
                    </a:lnTo>
                    <a:lnTo>
                      <a:pt x="90" y="106"/>
                    </a:lnTo>
                    <a:lnTo>
                      <a:pt x="100" y="100"/>
                    </a:lnTo>
                    <a:lnTo>
                      <a:pt x="106" y="90"/>
                    </a:lnTo>
                    <a:lnTo>
                      <a:pt x="112" y="81"/>
                    </a:lnTo>
                    <a:lnTo>
                      <a:pt x="116" y="70"/>
                    </a:lnTo>
                    <a:lnTo>
                      <a:pt x="117" y="58"/>
                    </a:lnTo>
                    <a:lnTo>
                      <a:pt x="116" y="46"/>
                    </a:lnTo>
                    <a:lnTo>
                      <a:pt x="112" y="35"/>
                    </a:lnTo>
                    <a:lnTo>
                      <a:pt x="106" y="25"/>
                    </a:lnTo>
                    <a:lnTo>
                      <a:pt x="100" y="17"/>
                    </a:lnTo>
                    <a:lnTo>
                      <a:pt x="90" y="9"/>
                    </a:lnTo>
                    <a:lnTo>
                      <a:pt x="81" y="4"/>
                    </a:lnTo>
                    <a:lnTo>
                      <a:pt x="70" y="1"/>
                    </a:lnTo>
                    <a:lnTo>
                      <a:pt x="58" y="0"/>
                    </a:lnTo>
                    <a:lnTo>
                      <a:pt x="47" y="1"/>
                    </a:lnTo>
                    <a:lnTo>
                      <a:pt x="36" y="4"/>
                    </a:lnTo>
                    <a:lnTo>
                      <a:pt x="26" y="9"/>
                    </a:lnTo>
                    <a:lnTo>
                      <a:pt x="17" y="17"/>
                    </a:lnTo>
                    <a:lnTo>
                      <a:pt x="10" y="25"/>
                    </a:lnTo>
                    <a:lnTo>
                      <a:pt x="5" y="35"/>
                    </a:lnTo>
                    <a:lnTo>
                      <a:pt x="1" y="46"/>
                    </a:lnTo>
                    <a:lnTo>
                      <a:pt x="0" y="58"/>
                    </a:lnTo>
                    <a:lnTo>
                      <a:pt x="1" y="70"/>
                    </a:lnTo>
                    <a:lnTo>
                      <a:pt x="5" y="81"/>
                    </a:lnTo>
                    <a:lnTo>
                      <a:pt x="10" y="90"/>
                    </a:lnTo>
                    <a:lnTo>
                      <a:pt x="17" y="100"/>
                    </a:lnTo>
                    <a:lnTo>
                      <a:pt x="26" y="106"/>
                    </a:lnTo>
                    <a:lnTo>
                      <a:pt x="36" y="112"/>
                    </a:lnTo>
                    <a:lnTo>
                      <a:pt x="47" y="116"/>
                    </a:lnTo>
                    <a:lnTo>
                      <a:pt x="58" y="117"/>
                    </a:lnTo>
                    <a:close/>
                  </a:path>
                </a:pathLst>
              </a:custGeom>
              <a:solidFill>
                <a:schemeClr val="bg2"/>
              </a:solidFill>
              <a:ln w="9525">
                <a:noFill/>
                <a:round/>
                <a:headEnd/>
                <a:tailEnd/>
              </a:ln>
            </p:spPr>
            <p:txBody>
              <a:bodyPr/>
              <a:lstStyle/>
              <a:p>
                <a:endParaRPr lang="en-US"/>
              </a:p>
            </p:txBody>
          </p:sp>
          <p:sp>
            <p:nvSpPr>
              <p:cNvPr id="540813" name="Freeform 141"/>
              <p:cNvSpPr>
                <a:spLocks/>
              </p:cNvSpPr>
              <p:nvPr/>
            </p:nvSpPr>
            <p:spPr bwMode="auto">
              <a:xfrm>
                <a:off x="4890" y="1666"/>
                <a:ext cx="9" cy="9"/>
              </a:xfrm>
              <a:custGeom>
                <a:avLst/>
                <a:gdLst/>
                <a:ahLst/>
                <a:cxnLst>
                  <a:cxn ang="0">
                    <a:pos x="29" y="59"/>
                  </a:cxn>
                  <a:cxn ang="0">
                    <a:pos x="40" y="56"/>
                  </a:cxn>
                  <a:cxn ang="0">
                    <a:pos x="50" y="49"/>
                  </a:cxn>
                  <a:cxn ang="0">
                    <a:pos x="56" y="40"/>
                  </a:cxn>
                  <a:cxn ang="0">
                    <a:pos x="58" y="29"/>
                  </a:cxn>
                  <a:cxn ang="0">
                    <a:pos x="56" y="17"/>
                  </a:cxn>
                  <a:cxn ang="0">
                    <a:pos x="50" y="8"/>
                  </a:cxn>
                  <a:cxn ang="0">
                    <a:pos x="40" y="2"/>
                  </a:cxn>
                  <a:cxn ang="0">
                    <a:pos x="29" y="0"/>
                  </a:cxn>
                  <a:cxn ang="0">
                    <a:pos x="17" y="2"/>
                  </a:cxn>
                  <a:cxn ang="0">
                    <a:pos x="8" y="8"/>
                  </a:cxn>
                  <a:cxn ang="0">
                    <a:pos x="2" y="17"/>
                  </a:cxn>
                  <a:cxn ang="0">
                    <a:pos x="0" y="29"/>
                  </a:cxn>
                  <a:cxn ang="0">
                    <a:pos x="2" y="40"/>
                  </a:cxn>
                  <a:cxn ang="0">
                    <a:pos x="8" y="49"/>
                  </a:cxn>
                  <a:cxn ang="0">
                    <a:pos x="17" y="56"/>
                  </a:cxn>
                  <a:cxn ang="0">
                    <a:pos x="29" y="59"/>
                  </a:cxn>
                </a:cxnLst>
                <a:rect l="0" t="0" r="r" b="b"/>
                <a:pathLst>
                  <a:path w="58" h="59">
                    <a:moveTo>
                      <a:pt x="29" y="59"/>
                    </a:moveTo>
                    <a:lnTo>
                      <a:pt x="40" y="56"/>
                    </a:lnTo>
                    <a:lnTo>
                      <a:pt x="50" y="49"/>
                    </a:lnTo>
                    <a:lnTo>
                      <a:pt x="56" y="40"/>
                    </a:lnTo>
                    <a:lnTo>
                      <a:pt x="58" y="29"/>
                    </a:lnTo>
                    <a:lnTo>
                      <a:pt x="56" y="17"/>
                    </a:lnTo>
                    <a:lnTo>
                      <a:pt x="50" y="8"/>
                    </a:lnTo>
                    <a:lnTo>
                      <a:pt x="40" y="2"/>
                    </a:lnTo>
                    <a:lnTo>
                      <a:pt x="29" y="0"/>
                    </a:lnTo>
                    <a:lnTo>
                      <a:pt x="17" y="2"/>
                    </a:lnTo>
                    <a:lnTo>
                      <a:pt x="8" y="8"/>
                    </a:lnTo>
                    <a:lnTo>
                      <a:pt x="2" y="17"/>
                    </a:lnTo>
                    <a:lnTo>
                      <a:pt x="0" y="29"/>
                    </a:lnTo>
                    <a:lnTo>
                      <a:pt x="2" y="40"/>
                    </a:lnTo>
                    <a:lnTo>
                      <a:pt x="8" y="49"/>
                    </a:lnTo>
                    <a:lnTo>
                      <a:pt x="17" y="56"/>
                    </a:lnTo>
                    <a:lnTo>
                      <a:pt x="29" y="59"/>
                    </a:lnTo>
                    <a:close/>
                  </a:path>
                </a:pathLst>
              </a:custGeom>
              <a:solidFill>
                <a:srgbClr val="FFFFFF"/>
              </a:solidFill>
              <a:ln w="9525">
                <a:noFill/>
                <a:round/>
                <a:headEnd/>
                <a:tailEnd/>
              </a:ln>
            </p:spPr>
            <p:txBody>
              <a:bodyPr/>
              <a:lstStyle/>
              <a:p>
                <a:endParaRPr lang="en-US"/>
              </a:p>
            </p:txBody>
          </p:sp>
          <p:sp>
            <p:nvSpPr>
              <p:cNvPr id="540814" name="Freeform 142"/>
              <p:cNvSpPr>
                <a:spLocks/>
              </p:cNvSpPr>
              <p:nvPr/>
            </p:nvSpPr>
            <p:spPr bwMode="auto">
              <a:xfrm>
                <a:off x="4905" y="1667"/>
                <a:ext cx="8" cy="8"/>
              </a:xfrm>
              <a:custGeom>
                <a:avLst/>
                <a:gdLst/>
                <a:ahLst/>
                <a:cxnLst>
                  <a:cxn ang="0">
                    <a:pos x="29" y="59"/>
                  </a:cxn>
                  <a:cxn ang="0">
                    <a:pos x="41" y="57"/>
                  </a:cxn>
                  <a:cxn ang="0">
                    <a:pos x="50" y="51"/>
                  </a:cxn>
                  <a:cxn ang="0">
                    <a:pos x="56" y="42"/>
                  </a:cxn>
                  <a:cxn ang="0">
                    <a:pos x="58" y="30"/>
                  </a:cxn>
                  <a:cxn ang="0">
                    <a:pos x="56" y="19"/>
                  </a:cxn>
                  <a:cxn ang="0">
                    <a:pos x="50" y="9"/>
                  </a:cxn>
                  <a:cxn ang="0">
                    <a:pos x="41" y="3"/>
                  </a:cxn>
                  <a:cxn ang="0">
                    <a:pos x="29" y="0"/>
                  </a:cxn>
                  <a:cxn ang="0">
                    <a:pos x="18" y="3"/>
                  </a:cxn>
                  <a:cxn ang="0">
                    <a:pos x="9" y="9"/>
                  </a:cxn>
                  <a:cxn ang="0">
                    <a:pos x="2" y="19"/>
                  </a:cxn>
                  <a:cxn ang="0">
                    <a:pos x="0" y="30"/>
                  </a:cxn>
                  <a:cxn ang="0">
                    <a:pos x="2" y="42"/>
                  </a:cxn>
                  <a:cxn ang="0">
                    <a:pos x="9" y="51"/>
                  </a:cxn>
                  <a:cxn ang="0">
                    <a:pos x="18" y="57"/>
                  </a:cxn>
                  <a:cxn ang="0">
                    <a:pos x="29" y="59"/>
                  </a:cxn>
                </a:cxnLst>
                <a:rect l="0" t="0" r="r" b="b"/>
                <a:pathLst>
                  <a:path w="58" h="59">
                    <a:moveTo>
                      <a:pt x="29" y="59"/>
                    </a:moveTo>
                    <a:lnTo>
                      <a:pt x="41" y="57"/>
                    </a:lnTo>
                    <a:lnTo>
                      <a:pt x="50" y="51"/>
                    </a:lnTo>
                    <a:lnTo>
                      <a:pt x="56" y="42"/>
                    </a:lnTo>
                    <a:lnTo>
                      <a:pt x="58" y="30"/>
                    </a:lnTo>
                    <a:lnTo>
                      <a:pt x="56" y="19"/>
                    </a:lnTo>
                    <a:lnTo>
                      <a:pt x="50" y="9"/>
                    </a:lnTo>
                    <a:lnTo>
                      <a:pt x="41" y="3"/>
                    </a:lnTo>
                    <a:lnTo>
                      <a:pt x="29" y="0"/>
                    </a:lnTo>
                    <a:lnTo>
                      <a:pt x="18" y="3"/>
                    </a:lnTo>
                    <a:lnTo>
                      <a:pt x="9" y="9"/>
                    </a:lnTo>
                    <a:lnTo>
                      <a:pt x="2" y="19"/>
                    </a:lnTo>
                    <a:lnTo>
                      <a:pt x="0" y="30"/>
                    </a:lnTo>
                    <a:lnTo>
                      <a:pt x="2" y="42"/>
                    </a:lnTo>
                    <a:lnTo>
                      <a:pt x="9" y="51"/>
                    </a:lnTo>
                    <a:lnTo>
                      <a:pt x="18" y="57"/>
                    </a:lnTo>
                    <a:lnTo>
                      <a:pt x="29" y="59"/>
                    </a:lnTo>
                    <a:close/>
                  </a:path>
                </a:pathLst>
              </a:custGeom>
              <a:solidFill>
                <a:srgbClr val="FFFFFF"/>
              </a:solidFill>
              <a:ln w="9525">
                <a:noFill/>
                <a:round/>
                <a:headEnd/>
                <a:tailEnd/>
              </a:ln>
            </p:spPr>
            <p:txBody>
              <a:bodyPr/>
              <a:lstStyle/>
              <a:p>
                <a:endParaRPr lang="en-US"/>
              </a:p>
            </p:txBody>
          </p:sp>
          <p:sp>
            <p:nvSpPr>
              <p:cNvPr id="540815" name="Freeform 143"/>
              <p:cNvSpPr>
                <a:spLocks/>
              </p:cNvSpPr>
              <p:nvPr/>
            </p:nvSpPr>
            <p:spPr bwMode="auto">
              <a:xfrm>
                <a:off x="4849" y="1552"/>
                <a:ext cx="23" cy="114"/>
              </a:xfrm>
              <a:custGeom>
                <a:avLst/>
                <a:gdLst/>
                <a:ahLst/>
                <a:cxnLst>
                  <a:cxn ang="0">
                    <a:pos x="52" y="16"/>
                  </a:cxn>
                  <a:cxn ang="0">
                    <a:pos x="47" y="32"/>
                  </a:cxn>
                  <a:cxn ang="0">
                    <a:pos x="36" y="77"/>
                  </a:cxn>
                  <a:cxn ang="0">
                    <a:pos x="21" y="148"/>
                  </a:cxn>
                  <a:cxn ang="0">
                    <a:pos x="8" y="244"/>
                  </a:cxn>
                  <a:cxn ang="0">
                    <a:pos x="0" y="359"/>
                  </a:cxn>
                  <a:cxn ang="0">
                    <a:pos x="2" y="492"/>
                  </a:cxn>
                  <a:cxn ang="0">
                    <a:pos x="15" y="640"/>
                  </a:cxn>
                  <a:cxn ang="0">
                    <a:pos x="46" y="800"/>
                  </a:cxn>
                  <a:cxn ang="0">
                    <a:pos x="161" y="794"/>
                  </a:cxn>
                  <a:cxn ang="0">
                    <a:pos x="156" y="770"/>
                  </a:cxn>
                  <a:cxn ang="0">
                    <a:pos x="145" y="706"/>
                  </a:cxn>
                  <a:cxn ang="0">
                    <a:pos x="131" y="610"/>
                  </a:cxn>
                  <a:cxn ang="0">
                    <a:pos x="118" y="493"/>
                  </a:cxn>
                  <a:cxn ang="0">
                    <a:pos x="111" y="364"/>
                  </a:cxn>
                  <a:cxn ang="0">
                    <a:pos x="115" y="235"/>
                  </a:cxn>
                  <a:cxn ang="0">
                    <a:pos x="132" y="113"/>
                  </a:cxn>
                  <a:cxn ang="0">
                    <a:pos x="166" y="9"/>
                  </a:cxn>
                  <a:cxn ang="0">
                    <a:pos x="166" y="8"/>
                  </a:cxn>
                  <a:cxn ang="0">
                    <a:pos x="166" y="6"/>
                  </a:cxn>
                  <a:cxn ang="0">
                    <a:pos x="164" y="4"/>
                  </a:cxn>
                  <a:cxn ang="0">
                    <a:pos x="157" y="0"/>
                  </a:cxn>
                  <a:cxn ang="0">
                    <a:pos x="143" y="0"/>
                  </a:cxn>
                  <a:cxn ang="0">
                    <a:pos x="123" y="1"/>
                  </a:cxn>
                  <a:cxn ang="0">
                    <a:pos x="93" y="7"/>
                  </a:cxn>
                  <a:cxn ang="0">
                    <a:pos x="52" y="16"/>
                  </a:cxn>
                </a:cxnLst>
                <a:rect l="0" t="0" r="r" b="b"/>
                <a:pathLst>
                  <a:path w="166" h="800">
                    <a:moveTo>
                      <a:pt x="52" y="16"/>
                    </a:moveTo>
                    <a:lnTo>
                      <a:pt x="47" y="32"/>
                    </a:lnTo>
                    <a:lnTo>
                      <a:pt x="36" y="77"/>
                    </a:lnTo>
                    <a:lnTo>
                      <a:pt x="21" y="148"/>
                    </a:lnTo>
                    <a:lnTo>
                      <a:pt x="8" y="244"/>
                    </a:lnTo>
                    <a:lnTo>
                      <a:pt x="0" y="359"/>
                    </a:lnTo>
                    <a:lnTo>
                      <a:pt x="2" y="492"/>
                    </a:lnTo>
                    <a:lnTo>
                      <a:pt x="15" y="640"/>
                    </a:lnTo>
                    <a:lnTo>
                      <a:pt x="46" y="800"/>
                    </a:lnTo>
                    <a:lnTo>
                      <a:pt x="161" y="794"/>
                    </a:lnTo>
                    <a:lnTo>
                      <a:pt x="156" y="770"/>
                    </a:lnTo>
                    <a:lnTo>
                      <a:pt x="145" y="706"/>
                    </a:lnTo>
                    <a:lnTo>
                      <a:pt x="131" y="610"/>
                    </a:lnTo>
                    <a:lnTo>
                      <a:pt x="118" y="493"/>
                    </a:lnTo>
                    <a:lnTo>
                      <a:pt x="111" y="364"/>
                    </a:lnTo>
                    <a:lnTo>
                      <a:pt x="115" y="235"/>
                    </a:lnTo>
                    <a:lnTo>
                      <a:pt x="132" y="113"/>
                    </a:lnTo>
                    <a:lnTo>
                      <a:pt x="166" y="9"/>
                    </a:lnTo>
                    <a:lnTo>
                      <a:pt x="166" y="8"/>
                    </a:lnTo>
                    <a:lnTo>
                      <a:pt x="166" y="6"/>
                    </a:lnTo>
                    <a:lnTo>
                      <a:pt x="164" y="4"/>
                    </a:lnTo>
                    <a:lnTo>
                      <a:pt x="157" y="0"/>
                    </a:lnTo>
                    <a:lnTo>
                      <a:pt x="143" y="0"/>
                    </a:lnTo>
                    <a:lnTo>
                      <a:pt x="123" y="1"/>
                    </a:lnTo>
                    <a:lnTo>
                      <a:pt x="93" y="7"/>
                    </a:lnTo>
                    <a:lnTo>
                      <a:pt x="52" y="16"/>
                    </a:lnTo>
                    <a:close/>
                  </a:path>
                </a:pathLst>
              </a:custGeom>
              <a:solidFill>
                <a:schemeClr val="bg2"/>
              </a:solidFill>
              <a:ln w="9525">
                <a:noFill/>
                <a:round/>
                <a:headEnd/>
                <a:tailEnd/>
              </a:ln>
            </p:spPr>
            <p:txBody>
              <a:bodyPr/>
              <a:lstStyle/>
              <a:p>
                <a:endParaRPr lang="en-US"/>
              </a:p>
            </p:txBody>
          </p:sp>
          <p:sp>
            <p:nvSpPr>
              <p:cNvPr id="540816" name="Freeform 144"/>
              <p:cNvSpPr>
                <a:spLocks/>
              </p:cNvSpPr>
              <p:nvPr/>
            </p:nvSpPr>
            <p:spPr bwMode="auto">
              <a:xfrm>
                <a:off x="4971" y="1538"/>
                <a:ext cx="32" cy="128"/>
              </a:xfrm>
              <a:custGeom>
                <a:avLst/>
                <a:gdLst/>
                <a:ahLst/>
                <a:cxnLst>
                  <a:cxn ang="0">
                    <a:pos x="225" y="6"/>
                  </a:cxn>
                  <a:cxn ang="0">
                    <a:pos x="219" y="12"/>
                  </a:cxn>
                  <a:cxn ang="0">
                    <a:pos x="204" y="35"/>
                  </a:cxn>
                  <a:cxn ang="0">
                    <a:pos x="185" y="82"/>
                  </a:cxn>
                  <a:cxn ang="0">
                    <a:pos x="165" y="158"/>
                  </a:cxn>
                  <a:cxn ang="0">
                    <a:pos x="149" y="270"/>
                  </a:cxn>
                  <a:cxn ang="0">
                    <a:pos x="141" y="427"/>
                  </a:cxn>
                  <a:cxn ang="0">
                    <a:pos x="146" y="631"/>
                  </a:cxn>
                  <a:cxn ang="0">
                    <a:pos x="168" y="893"/>
                  </a:cxn>
                  <a:cxn ang="0">
                    <a:pos x="41" y="893"/>
                  </a:cxn>
                  <a:cxn ang="0">
                    <a:pos x="36" y="867"/>
                  </a:cxn>
                  <a:cxn ang="0">
                    <a:pos x="26" y="794"/>
                  </a:cxn>
                  <a:cxn ang="0">
                    <a:pos x="13" y="686"/>
                  </a:cxn>
                  <a:cxn ang="0">
                    <a:pos x="3" y="554"/>
                  </a:cxn>
                  <a:cxn ang="0">
                    <a:pos x="0" y="408"/>
                  </a:cxn>
                  <a:cxn ang="0">
                    <a:pos x="6" y="260"/>
                  </a:cxn>
                  <a:cxn ang="0">
                    <a:pos x="30" y="121"/>
                  </a:cxn>
                  <a:cxn ang="0">
                    <a:pos x="73" y="0"/>
                  </a:cxn>
                  <a:cxn ang="0">
                    <a:pos x="225" y="6"/>
                  </a:cxn>
                </a:cxnLst>
                <a:rect l="0" t="0" r="r" b="b"/>
                <a:pathLst>
                  <a:path w="225" h="893">
                    <a:moveTo>
                      <a:pt x="225" y="6"/>
                    </a:moveTo>
                    <a:lnTo>
                      <a:pt x="219" y="12"/>
                    </a:lnTo>
                    <a:lnTo>
                      <a:pt x="204" y="35"/>
                    </a:lnTo>
                    <a:lnTo>
                      <a:pt x="185" y="82"/>
                    </a:lnTo>
                    <a:lnTo>
                      <a:pt x="165" y="158"/>
                    </a:lnTo>
                    <a:lnTo>
                      <a:pt x="149" y="270"/>
                    </a:lnTo>
                    <a:lnTo>
                      <a:pt x="141" y="427"/>
                    </a:lnTo>
                    <a:lnTo>
                      <a:pt x="146" y="631"/>
                    </a:lnTo>
                    <a:lnTo>
                      <a:pt x="168" y="893"/>
                    </a:lnTo>
                    <a:lnTo>
                      <a:pt x="41" y="893"/>
                    </a:lnTo>
                    <a:lnTo>
                      <a:pt x="36" y="867"/>
                    </a:lnTo>
                    <a:lnTo>
                      <a:pt x="26" y="794"/>
                    </a:lnTo>
                    <a:lnTo>
                      <a:pt x="13" y="686"/>
                    </a:lnTo>
                    <a:lnTo>
                      <a:pt x="3" y="554"/>
                    </a:lnTo>
                    <a:lnTo>
                      <a:pt x="0" y="408"/>
                    </a:lnTo>
                    <a:lnTo>
                      <a:pt x="6" y="260"/>
                    </a:lnTo>
                    <a:lnTo>
                      <a:pt x="30" y="121"/>
                    </a:lnTo>
                    <a:lnTo>
                      <a:pt x="73" y="0"/>
                    </a:lnTo>
                    <a:lnTo>
                      <a:pt x="225" y="6"/>
                    </a:lnTo>
                    <a:close/>
                  </a:path>
                </a:pathLst>
              </a:custGeom>
              <a:solidFill>
                <a:schemeClr val="bg2"/>
              </a:solidFill>
              <a:ln w="9525">
                <a:noFill/>
                <a:round/>
                <a:headEnd/>
                <a:tailEnd/>
              </a:ln>
            </p:spPr>
            <p:txBody>
              <a:bodyPr/>
              <a:lstStyle/>
              <a:p>
                <a:endParaRPr lang="en-US"/>
              </a:p>
            </p:txBody>
          </p:sp>
          <p:sp>
            <p:nvSpPr>
              <p:cNvPr id="540817" name="Freeform 145"/>
              <p:cNvSpPr>
                <a:spLocks/>
              </p:cNvSpPr>
              <p:nvPr/>
            </p:nvSpPr>
            <p:spPr bwMode="auto">
              <a:xfrm>
                <a:off x="4849" y="1559"/>
                <a:ext cx="21" cy="100"/>
              </a:xfrm>
              <a:custGeom>
                <a:avLst/>
                <a:gdLst/>
                <a:ahLst/>
                <a:cxnLst>
                  <a:cxn ang="0">
                    <a:pos x="46" y="14"/>
                  </a:cxn>
                  <a:cxn ang="0">
                    <a:pos x="41" y="28"/>
                  </a:cxn>
                  <a:cxn ang="0">
                    <a:pos x="32" y="67"/>
                  </a:cxn>
                  <a:cxn ang="0">
                    <a:pos x="20" y="130"/>
                  </a:cxn>
                  <a:cxn ang="0">
                    <a:pos x="7" y="213"/>
                  </a:cxn>
                  <a:cxn ang="0">
                    <a:pos x="0" y="314"/>
                  </a:cxn>
                  <a:cxn ang="0">
                    <a:pos x="1" y="430"/>
                  </a:cxn>
                  <a:cxn ang="0">
                    <a:pos x="13" y="559"/>
                  </a:cxn>
                  <a:cxn ang="0">
                    <a:pos x="40" y="699"/>
                  </a:cxn>
                  <a:cxn ang="0">
                    <a:pos x="140" y="693"/>
                  </a:cxn>
                  <a:cxn ang="0">
                    <a:pos x="135" y="672"/>
                  </a:cxn>
                  <a:cxn ang="0">
                    <a:pos x="126" y="616"/>
                  </a:cxn>
                  <a:cxn ang="0">
                    <a:pos x="113" y="532"/>
                  </a:cxn>
                  <a:cxn ang="0">
                    <a:pos x="103" y="430"/>
                  </a:cxn>
                  <a:cxn ang="0">
                    <a:pos x="97" y="317"/>
                  </a:cxn>
                  <a:cxn ang="0">
                    <a:pos x="100" y="205"/>
                  </a:cxn>
                  <a:cxn ang="0">
                    <a:pos x="115" y="98"/>
                  </a:cxn>
                  <a:cxn ang="0">
                    <a:pos x="145" y="8"/>
                  </a:cxn>
                  <a:cxn ang="0">
                    <a:pos x="145" y="7"/>
                  </a:cxn>
                  <a:cxn ang="0">
                    <a:pos x="145" y="5"/>
                  </a:cxn>
                  <a:cxn ang="0">
                    <a:pos x="143" y="3"/>
                  </a:cxn>
                  <a:cxn ang="0">
                    <a:pos x="137" y="0"/>
                  </a:cxn>
                  <a:cxn ang="0">
                    <a:pos x="126" y="0"/>
                  </a:cxn>
                  <a:cxn ang="0">
                    <a:pos x="108" y="1"/>
                  </a:cxn>
                  <a:cxn ang="0">
                    <a:pos x="81" y="6"/>
                  </a:cxn>
                  <a:cxn ang="0">
                    <a:pos x="46" y="14"/>
                  </a:cxn>
                </a:cxnLst>
                <a:rect l="0" t="0" r="r" b="b"/>
                <a:pathLst>
                  <a:path w="145" h="699">
                    <a:moveTo>
                      <a:pt x="46" y="14"/>
                    </a:moveTo>
                    <a:lnTo>
                      <a:pt x="41" y="28"/>
                    </a:lnTo>
                    <a:lnTo>
                      <a:pt x="32" y="67"/>
                    </a:lnTo>
                    <a:lnTo>
                      <a:pt x="20" y="130"/>
                    </a:lnTo>
                    <a:lnTo>
                      <a:pt x="7" y="213"/>
                    </a:lnTo>
                    <a:lnTo>
                      <a:pt x="0" y="314"/>
                    </a:lnTo>
                    <a:lnTo>
                      <a:pt x="1" y="430"/>
                    </a:lnTo>
                    <a:lnTo>
                      <a:pt x="13" y="559"/>
                    </a:lnTo>
                    <a:lnTo>
                      <a:pt x="40" y="699"/>
                    </a:lnTo>
                    <a:lnTo>
                      <a:pt x="140" y="693"/>
                    </a:lnTo>
                    <a:lnTo>
                      <a:pt x="135" y="672"/>
                    </a:lnTo>
                    <a:lnTo>
                      <a:pt x="126" y="616"/>
                    </a:lnTo>
                    <a:lnTo>
                      <a:pt x="113" y="532"/>
                    </a:lnTo>
                    <a:lnTo>
                      <a:pt x="103" y="430"/>
                    </a:lnTo>
                    <a:lnTo>
                      <a:pt x="97" y="317"/>
                    </a:lnTo>
                    <a:lnTo>
                      <a:pt x="100" y="205"/>
                    </a:lnTo>
                    <a:lnTo>
                      <a:pt x="115" y="98"/>
                    </a:lnTo>
                    <a:lnTo>
                      <a:pt x="145" y="8"/>
                    </a:lnTo>
                    <a:lnTo>
                      <a:pt x="145" y="7"/>
                    </a:lnTo>
                    <a:lnTo>
                      <a:pt x="145" y="5"/>
                    </a:lnTo>
                    <a:lnTo>
                      <a:pt x="143" y="3"/>
                    </a:lnTo>
                    <a:lnTo>
                      <a:pt x="137" y="0"/>
                    </a:lnTo>
                    <a:lnTo>
                      <a:pt x="126" y="0"/>
                    </a:lnTo>
                    <a:lnTo>
                      <a:pt x="108" y="1"/>
                    </a:lnTo>
                    <a:lnTo>
                      <a:pt x="81" y="6"/>
                    </a:lnTo>
                    <a:lnTo>
                      <a:pt x="46" y="14"/>
                    </a:lnTo>
                    <a:close/>
                  </a:path>
                </a:pathLst>
              </a:custGeom>
              <a:solidFill>
                <a:schemeClr val="bg2"/>
              </a:solidFill>
              <a:ln w="9525">
                <a:noFill/>
                <a:round/>
                <a:headEnd/>
                <a:tailEnd/>
              </a:ln>
            </p:spPr>
            <p:txBody>
              <a:bodyPr/>
              <a:lstStyle/>
              <a:p>
                <a:endParaRPr lang="en-US"/>
              </a:p>
            </p:txBody>
          </p:sp>
          <p:sp>
            <p:nvSpPr>
              <p:cNvPr id="540818" name="Freeform 146"/>
              <p:cNvSpPr>
                <a:spLocks/>
              </p:cNvSpPr>
              <p:nvPr/>
            </p:nvSpPr>
            <p:spPr bwMode="auto">
              <a:xfrm>
                <a:off x="4850" y="1566"/>
                <a:ext cx="18" cy="85"/>
              </a:xfrm>
              <a:custGeom>
                <a:avLst/>
                <a:gdLst/>
                <a:ahLst/>
                <a:cxnLst>
                  <a:cxn ang="0">
                    <a:pos x="39" y="12"/>
                  </a:cxn>
                  <a:cxn ang="0">
                    <a:pos x="35" y="23"/>
                  </a:cxn>
                  <a:cxn ang="0">
                    <a:pos x="26" y="57"/>
                  </a:cxn>
                  <a:cxn ang="0">
                    <a:pos x="16" y="111"/>
                  </a:cxn>
                  <a:cxn ang="0">
                    <a:pos x="6" y="181"/>
                  </a:cxn>
                  <a:cxn ang="0">
                    <a:pos x="0" y="267"/>
                  </a:cxn>
                  <a:cxn ang="0">
                    <a:pos x="1" y="367"/>
                  </a:cxn>
                  <a:cxn ang="0">
                    <a:pos x="11" y="477"/>
                  </a:cxn>
                  <a:cxn ang="0">
                    <a:pos x="34" y="597"/>
                  </a:cxn>
                  <a:cxn ang="0">
                    <a:pos x="119" y="591"/>
                  </a:cxn>
                  <a:cxn ang="0">
                    <a:pos x="115" y="574"/>
                  </a:cxn>
                  <a:cxn ang="0">
                    <a:pos x="107" y="526"/>
                  </a:cxn>
                  <a:cxn ang="0">
                    <a:pos x="97" y="454"/>
                  </a:cxn>
                  <a:cxn ang="0">
                    <a:pos x="88" y="367"/>
                  </a:cxn>
                  <a:cxn ang="0">
                    <a:pos x="82" y="272"/>
                  </a:cxn>
                  <a:cxn ang="0">
                    <a:pos x="84" y="175"/>
                  </a:cxn>
                  <a:cxn ang="0">
                    <a:pos x="97" y="84"/>
                  </a:cxn>
                  <a:cxn ang="0">
                    <a:pos x="123" y="7"/>
                  </a:cxn>
                  <a:cxn ang="0">
                    <a:pos x="123" y="6"/>
                  </a:cxn>
                  <a:cxn ang="0">
                    <a:pos x="123" y="5"/>
                  </a:cxn>
                  <a:cxn ang="0">
                    <a:pos x="121" y="3"/>
                  </a:cxn>
                  <a:cxn ang="0">
                    <a:pos x="117" y="0"/>
                  </a:cxn>
                  <a:cxn ang="0">
                    <a:pos x="106" y="0"/>
                  </a:cxn>
                  <a:cxn ang="0">
                    <a:pos x="91" y="2"/>
                  </a:cxn>
                  <a:cxn ang="0">
                    <a:pos x="70" y="5"/>
                  </a:cxn>
                  <a:cxn ang="0">
                    <a:pos x="39" y="12"/>
                  </a:cxn>
                </a:cxnLst>
                <a:rect l="0" t="0" r="r" b="b"/>
                <a:pathLst>
                  <a:path w="123" h="597">
                    <a:moveTo>
                      <a:pt x="39" y="12"/>
                    </a:moveTo>
                    <a:lnTo>
                      <a:pt x="35" y="23"/>
                    </a:lnTo>
                    <a:lnTo>
                      <a:pt x="26" y="57"/>
                    </a:lnTo>
                    <a:lnTo>
                      <a:pt x="16" y="111"/>
                    </a:lnTo>
                    <a:lnTo>
                      <a:pt x="6" y="181"/>
                    </a:lnTo>
                    <a:lnTo>
                      <a:pt x="0" y="267"/>
                    </a:lnTo>
                    <a:lnTo>
                      <a:pt x="1" y="367"/>
                    </a:lnTo>
                    <a:lnTo>
                      <a:pt x="11" y="477"/>
                    </a:lnTo>
                    <a:lnTo>
                      <a:pt x="34" y="597"/>
                    </a:lnTo>
                    <a:lnTo>
                      <a:pt x="119" y="591"/>
                    </a:lnTo>
                    <a:lnTo>
                      <a:pt x="115" y="574"/>
                    </a:lnTo>
                    <a:lnTo>
                      <a:pt x="107" y="526"/>
                    </a:lnTo>
                    <a:lnTo>
                      <a:pt x="97" y="454"/>
                    </a:lnTo>
                    <a:lnTo>
                      <a:pt x="88" y="367"/>
                    </a:lnTo>
                    <a:lnTo>
                      <a:pt x="82" y="272"/>
                    </a:lnTo>
                    <a:lnTo>
                      <a:pt x="84" y="175"/>
                    </a:lnTo>
                    <a:lnTo>
                      <a:pt x="97" y="84"/>
                    </a:lnTo>
                    <a:lnTo>
                      <a:pt x="123" y="7"/>
                    </a:lnTo>
                    <a:lnTo>
                      <a:pt x="123" y="6"/>
                    </a:lnTo>
                    <a:lnTo>
                      <a:pt x="123" y="5"/>
                    </a:lnTo>
                    <a:lnTo>
                      <a:pt x="121" y="3"/>
                    </a:lnTo>
                    <a:lnTo>
                      <a:pt x="117" y="0"/>
                    </a:lnTo>
                    <a:lnTo>
                      <a:pt x="106" y="0"/>
                    </a:lnTo>
                    <a:lnTo>
                      <a:pt x="91" y="2"/>
                    </a:lnTo>
                    <a:lnTo>
                      <a:pt x="70" y="5"/>
                    </a:lnTo>
                    <a:lnTo>
                      <a:pt x="39" y="12"/>
                    </a:lnTo>
                    <a:close/>
                  </a:path>
                </a:pathLst>
              </a:custGeom>
              <a:solidFill>
                <a:schemeClr val="bg2"/>
              </a:solidFill>
              <a:ln w="9525">
                <a:noFill/>
                <a:round/>
                <a:headEnd/>
                <a:tailEnd/>
              </a:ln>
            </p:spPr>
            <p:txBody>
              <a:bodyPr/>
              <a:lstStyle/>
              <a:p>
                <a:endParaRPr lang="en-US"/>
              </a:p>
            </p:txBody>
          </p:sp>
          <p:sp>
            <p:nvSpPr>
              <p:cNvPr id="540819" name="Freeform 147"/>
              <p:cNvSpPr>
                <a:spLocks/>
              </p:cNvSpPr>
              <p:nvPr/>
            </p:nvSpPr>
            <p:spPr bwMode="auto">
              <a:xfrm>
                <a:off x="4851" y="1572"/>
                <a:ext cx="15" cy="71"/>
              </a:xfrm>
              <a:custGeom>
                <a:avLst/>
                <a:gdLst/>
                <a:ahLst/>
                <a:cxnLst>
                  <a:cxn ang="0">
                    <a:pos x="32" y="9"/>
                  </a:cxn>
                  <a:cxn ang="0">
                    <a:pos x="28" y="18"/>
                  </a:cxn>
                  <a:cxn ang="0">
                    <a:pos x="21" y="47"/>
                  </a:cxn>
                  <a:cxn ang="0">
                    <a:pos x="12" y="90"/>
                  </a:cxn>
                  <a:cxn ang="0">
                    <a:pos x="4" y="149"/>
                  </a:cxn>
                  <a:cxn ang="0">
                    <a:pos x="0" y="220"/>
                  </a:cxn>
                  <a:cxn ang="0">
                    <a:pos x="0" y="303"/>
                  </a:cxn>
                  <a:cxn ang="0">
                    <a:pos x="9" y="394"/>
                  </a:cxn>
                  <a:cxn ang="0">
                    <a:pos x="27" y="492"/>
                  </a:cxn>
                  <a:cxn ang="0">
                    <a:pos x="98" y="489"/>
                  </a:cxn>
                  <a:cxn ang="0">
                    <a:pos x="95" y="474"/>
                  </a:cxn>
                  <a:cxn ang="0">
                    <a:pos x="88" y="434"/>
                  </a:cxn>
                  <a:cxn ang="0">
                    <a:pos x="80" y="375"/>
                  </a:cxn>
                  <a:cxn ang="0">
                    <a:pos x="72" y="303"/>
                  </a:cxn>
                  <a:cxn ang="0">
                    <a:pos x="68" y="224"/>
                  </a:cxn>
                  <a:cxn ang="0">
                    <a:pos x="70" y="144"/>
                  </a:cxn>
                  <a:cxn ang="0">
                    <a:pos x="81" y="68"/>
                  </a:cxn>
                  <a:cxn ang="0">
                    <a:pos x="103" y="5"/>
                  </a:cxn>
                  <a:cxn ang="0">
                    <a:pos x="103" y="4"/>
                  </a:cxn>
                  <a:cxn ang="0">
                    <a:pos x="103" y="3"/>
                  </a:cxn>
                  <a:cxn ang="0">
                    <a:pos x="100" y="1"/>
                  </a:cxn>
                  <a:cxn ang="0">
                    <a:pos x="97" y="0"/>
                  </a:cxn>
                  <a:cxn ang="0">
                    <a:pos x="89" y="0"/>
                  </a:cxn>
                  <a:cxn ang="0">
                    <a:pos x="75" y="0"/>
                  </a:cxn>
                  <a:cxn ang="0">
                    <a:pos x="57" y="3"/>
                  </a:cxn>
                  <a:cxn ang="0">
                    <a:pos x="32" y="9"/>
                  </a:cxn>
                </a:cxnLst>
                <a:rect l="0" t="0" r="r" b="b"/>
                <a:pathLst>
                  <a:path w="103" h="492">
                    <a:moveTo>
                      <a:pt x="32" y="9"/>
                    </a:moveTo>
                    <a:lnTo>
                      <a:pt x="28" y="18"/>
                    </a:lnTo>
                    <a:lnTo>
                      <a:pt x="21" y="47"/>
                    </a:lnTo>
                    <a:lnTo>
                      <a:pt x="12" y="90"/>
                    </a:lnTo>
                    <a:lnTo>
                      <a:pt x="4" y="149"/>
                    </a:lnTo>
                    <a:lnTo>
                      <a:pt x="0" y="220"/>
                    </a:lnTo>
                    <a:lnTo>
                      <a:pt x="0" y="303"/>
                    </a:lnTo>
                    <a:lnTo>
                      <a:pt x="9" y="394"/>
                    </a:lnTo>
                    <a:lnTo>
                      <a:pt x="27" y="492"/>
                    </a:lnTo>
                    <a:lnTo>
                      <a:pt x="98" y="489"/>
                    </a:lnTo>
                    <a:lnTo>
                      <a:pt x="95" y="474"/>
                    </a:lnTo>
                    <a:lnTo>
                      <a:pt x="88" y="434"/>
                    </a:lnTo>
                    <a:lnTo>
                      <a:pt x="80" y="375"/>
                    </a:lnTo>
                    <a:lnTo>
                      <a:pt x="72" y="303"/>
                    </a:lnTo>
                    <a:lnTo>
                      <a:pt x="68" y="224"/>
                    </a:lnTo>
                    <a:lnTo>
                      <a:pt x="70" y="144"/>
                    </a:lnTo>
                    <a:lnTo>
                      <a:pt x="81" y="68"/>
                    </a:lnTo>
                    <a:lnTo>
                      <a:pt x="103" y="5"/>
                    </a:lnTo>
                    <a:lnTo>
                      <a:pt x="103" y="4"/>
                    </a:lnTo>
                    <a:lnTo>
                      <a:pt x="103" y="3"/>
                    </a:lnTo>
                    <a:lnTo>
                      <a:pt x="100" y="1"/>
                    </a:lnTo>
                    <a:lnTo>
                      <a:pt x="97" y="0"/>
                    </a:lnTo>
                    <a:lnTo>
                      <a:pt x="89" y="0"/>
                    </a:lnTo>
                    <a:lnTo>
                      <a:pt x="75" y="0"/>
                    </a:lnTo>
                    <a:lnTo>
                      <a:pt x="57" y="3"/>
                    </a:lnTo>
                    <a:lnTo>
                      <a:pt x="32" y="9"/>
                    </a:lnTo>
                    <a:close/>
                  </a:path>
                </a:pathLst>
              </a:custGeom>
              <a:solidFill>
                <a:schemeClr val="bg2"/>
              </a:solidFill>
              <a:ln w="9525">
                <a:noFill/>
                <a:round/>
                <a:headEnd/>
                <a:tailEnd/>
              </a:ln>
            </p:spPr>
            <p:txBody>
              <a:bodyPr/>
              <a:lstStyle/>
              <a:p>
                <a:endParaRPr lang="en-US"/>
              </a:p>
            </p:txBody>
          </p:sp>
          <p:sp>
            <p:nvSpPr>
              <p:cNvPr id="540820" name="Freeform 148"/>
              <p:cNvSpPr>
                <a:spLocks/>
              </p:cNvSpPr>
              <p:nvPr/>
            </p:nvSpPr>
            <p:spPr bwMode="auto">
              <a:xfrm>
                <a:off x="4852" y="1579"/>
                <a:ext cx="12" cy="56"/>
              </a:xfrm>
              <a:custGeom>
                <a:avLst/>
                <a:gdLst/>
                <a:ahLst/>
                <a:cxnLst>
                  <a:cxn ang="0">
                    <a:pos x="25" y="8"/>
                  </a:cxn>
                  <a:cxn ang="0">
                    <a:pos x="23" y="16"/>
                  </a:cxn>
                  <a:cxn ang="0">
                    <a:pos x="17" y="38"/>
                  </a:cxn>
                  <a:cxn ang="0">
                    <a:pos x="11" y="72"/>
                  </a:cxn>
                  <a:cxn ang="0">
                    <a:pos x="4" y="118"/>
                  </a:cxn>
                  <a:cxn ang="0">
                    <a:pos x="0" y="174"/>
                  </a:cxn>
                  <a:cxn ang="0">
                    <a:pos x="0" y="240"/>
                  </a:cxn>
                  <a:cxn ang="0">
                    <a:pos x="7" y="312"/>
                  </a:cxn>
                  <a:cxn ang="0">
                    <a:pos x="22" y="390"/>
                  </a:cxn>
                  <a:cxn ang="0">
                    <a:pos x="78" y="387"/>
                  </a:cxn>
                  <a:cxn ang="0">
                    <a:pos x="76" y="375"/>
                  </a:cxn>
                  <a:cxn ang="0">
                    <a:pos x="70" y="343"/>
                  </a:cxn>
                  <a:cxn ang="0">
                    <a:pos x="63" y="297"/>
                  </a:cxn>
                  <a:cxn ang="0">
                    <a:pos x="57" y="240"/>
                  </a:cxn>
                  <a:cxn ang="0">
                    <a:pos x="54" y="178"/>
                  </a:cxn>
                  <a:cxn ang="0">
                    <a:pos x="56" y="113"/>
                  </a:cxn>
                  <a:cxn ang="0">
                    <a:pos x="64" y="55"/>
                  </a:cxn>
                  <a:cxn ang="0">
                    <a:pos x="82" y="4"/>
                  </a:cxn>
                  <a:cxn ang="0">
                    <a:pos x="82" y="4"/>
                  </a:cxn>
                  <a:cxn ang="0">
                    <a:pos x="82" y="2"/>
                  </a:cxn>
                  <a:cxn ang="0">
                    <a:pos x="80" y="1"/>
                  </a:cxn>
                  <a:cxn ang="0">
                    <a:pos x="77" y="0"/>
                  </a:cxn>
                  <a:cxn ang="0">
                    <a:pos x="70" y="0"/>
                  </a:cxn>
                  <a:cxn ang="0">
                    <a:pos x="60" y="1"/>
                  </a:cxn>
                  <a:cxn ang="0">
                    <a:pos x="46" y="3"/>
                  </a:cxn>
                  <a:cxn ang="0">
                    <a:pos x="25" y="8"/>
                  </a:cxn>
                </a:cxnLst>
                <a:rect l="0" t="0" r="r" b="b"/>
                <a:pathLst>
                  <a:path w="82" h="390">
                    <a:moveTo>
                      <a:pt x="25" y="8"/>
                    </a:moveTo>
                    <a:lnTo>
                      <a:pt x="23" y="16"/>
                    </a:lnTo>
                    <a:lnTo>
                      <a:pt x="17" y="38"/>
                    </a:lnTo>
                    <a:lnTo>
                      <a:pt x="11" y="72"/>
                    </a:lnTo>
                    <a:lnTo>
                      <a:pt x="4" y="118"/>
                    </a:lnTo>
                    <a:lnTo>
                      <a:pt x="0" y="174"/>
                    </a:lnTo>
                    <a:lnTo>
                      <a:pt x="0" y="240"/>
                    </a:lnTo>
                    <a:lnTo>
                      <a:pt x="7" y="312"/>
                    </a:lnTo>
                    <a:lnTo>
                      <a:pt x="22" y="390"/>
                    </a:lnTo>
                    <a:lnTo>
                      <a:pt x="78" y="387"/>
                    </a:lnTo>
                    <a:lnTo>
                      <a:pt x="76" y="375"/>
                    </a:lnTo>
                    <a:lnTo>
                      <a:pt x="70" y="343"/>
                    </a:lnTo>
                    <a:lnTo>
                      <a:pt x="63" y="297"/>
                    </a:lnTo>
                    <a:lnTo>
                      <a:pt x="57" y="240"/>
                    </a:lnTo>
                    <a:lnTo>
                      <a:pt x="54" y="178"/>
                    </a:lnTo>
                    <a:lnTo>
                      <a:pt x="56" y="113"/>
                    </a:lnTo>
                    <a:lnTo>
                      <a:pt x="64" y="55"/>
                    </a:lnTo>
                    <a:lnTo>
                      <a:pt x="82" y="4"/>
                    </a:lnTo>
                    <a:lnTo>
                      <a:pt x="82" y="4"/>
                    </a:lnTo>
                    <a:lnTo>
                      <a:pt x="82" y="2"/>
                    </a:lnTo>
                    <a:lnTo>
                      <a:pt x="80" y="1"/>
                    </a:lnTo>
                    <a:lnTo>
                      <a:pt x="77" y="0"/>
                    </a:lnTo>
                    <a:lnTo>
                      <a:pt x="70" y="0"/>
                    </a:lnTo>
                    <a:lnTo>
                      <a:pt x="60" y="1"/>
                    </a:lnTo>
                    <a:lnTo>
                      <a:pt x="46" y="3"/>
                    </a:lnTo>
                    <a:lnTo>
                      <a:pt x="25" y="8"/>
                    </a:lnTo>
                    <a:close/>
                  </a:path>
                </a:pathLst>
              </a:custGeom>
              <a:solidFill>
                <a:schemeClr val="bg2"/>
              </a:solidFill>
              <a:ln w="9525">
                <a:noFill/>
                <a:round/>
                <a:headEnd/>
                <a:tailEnd/>
              </a:ln>
            </p:spPr>
            <p:txBody>
              <a:bodyPr/>
              <a:lstStyle/>
              <a:p>
                <a:endParaRPr lang="en-US"/>
              </a:p>
            </p:txBody>
          </p:sp>
          <p:sp>
            <p:nvSpPr>
              <p:cNvPr id="540821" name="Freeform 149"/>
              <p:cNvSpPr>
                <a:spLocks/>
              </p:cNvSpPr>
              <p:nvPr/>
            </p:nvSpPr>
            <p:spPr bwMode="auto">
              <a:xfrm>
                <a:off x="4853" y="1586"/>
                <a:ext cx="8" cy="41"/>
              </a:xfrm>
              <a:custGeom>
                <a:avLst/>
                <a:gdLst/>
                <a:ahLst/>
                <a:cxnLst>
                  <a:cxn ang="0">
                    <a:pos x="18" y="6"/>
                  </a:cxn>
                  <a:cxn ang="0">
                    <a:pos x="17" y="11"/>
                  </a:cxn>
                  <a:cxn ang="0">
                    <a:pos x="13" y="27"/>
                  </a:cxn>
                  <a:cxn ang="0">
                    <a:pos x="7" y="53"/>
                  </a:cxn>
                  <a:cxn ang="0">
                    <a:pos x="2" y="87"/>
                  </a:cxn>
                  <a:cxn ang="0">
                    <a:pos x="0" y="130"/>
                  </a:cxn>
                  <a:cxn ang="0">
                    <a:pos x="0" y="177"/>
                  </a:cxn>
                  <a:cxn ang="0">
                    <a:pos x="5" y="231"/>
                  </a:cxn>
                  <a:cxn ang="0">
                    <a:pos x="16" y="288"/>
                  </a:cxn>
                  <a:cxn ang="0">
                    <a:pos x="57" y="286"/>
                  </a:cxn>
                  <a:cxn ang="0">
                    <a:pos x="56" y="278"/>
                  </a:cxn>
                  <a:cxn ang="0">
                    <a:pos x="51" y="254"/>
                  </a:cxn>
                  <a:cxn ang="0">
                    <a:pos x="47" y="219"/>
                  </a:cxn>
                  <a:cxn ang="0">
                    <a:pos x="42" y="177"/>
                  </a:cxn>
                  <a:cxn ang="0">
                    <a:pos x="40" y="131"/>
                  </a:cxn>
                  <a:cxn ang="0">
                    <a:pos x="41" y="84"/>
                  </a:cxn>
                  <a:cxn ang="0">
                    <a:pos x="47" y="40"/>
                  </a:cxn>
                  <a:cxn ang="0">
                    <a:pos x="59" y="3"/>
                  </a:cxn>
                  <a:cxn ang="0">
                    <a:pos x="59" y="3"/>
                  </a:cxn>
                  <a:cxn ang="0">
                    <a:pos x="59" y="2"/>
                  </a:cxn>
                  <a:cxn ang="0">
                    <a:pos x="58" y="1"/>
                  </a:cxn>
                  <a:cxn ang="0">
                    <a:pos x="56" y="0"/>
                  </a:cxn>
                  <a:cxn ang="0">
                    <a:pos x="51" y="0"/>
                  </a:cxn>
                  <a:cxn ang="0">
                    <a:pos x="45" y="0"/>
                  </a:cxn>
                  <a:cxn ang="0">
                    <a:pos x="33" y="2"/>
                  </a:cxn>
                  <a:cxn ang="0">
                    <a:pos x="18" y="6"/>
                  </a:cxn>
                </a:cxnLst>
                <a:rect l="0" t="0" r="r" b="b"/>
                <a:pathLst>
                  <a:path w="59" h="288">
                    <a:moveTo>
                      <a:pt x="18" y="6"/>
                    </a:moveTo>
                    <a:lnTo>
                      <a:pt x="17" y="11"/>
                    </a:lnTo>
                    <a:lnTo>
                      <a:pt x="13" y="27"/>
                    </a:lnTo>
                    <a:lnTo>
                      <a:pt x="7" y="53"/>
                    </a:lnTo>
                    <a:lnTo>
                      <a:pt x="2" y="87"/>
                    </a:lnTo>
                    <a:lnTo>
                      <a:pt x="0" y="130"/>
                    </a:lnTo>
                    <a:lnTo>
                      <a:pt x="0" y="177"/>
                    </a:lnTo>
                    <a:lnTo>
                      <a:pt x="5" y="231"/>
                    </a:lnTo>
                    <a:lnTo>
                      <a:pt x="16" y="288"/>
                    </a:lnTo>
                    <a:lnTo>
                      <a:pt x="57" y="286"/>
                    </a:lnTo>
                    <a:lnTo>
                      <a:pt x="56" y="278"/>
                    </a:lnTo>
                    <a:lnTo>
                      <a:pt x="51" y="254"/>
                    </a:lnTo>
                    <a:lnTo>
                      <a:pt x="47" y="219"/>
                    </a:lnTo>
                    <a:lnTo>
                      <a:pt x="42" y="177"/>
                    </a:lnTo>
                    <a:lnTo>
                      <a:pt x="40" y="131"/>
                    </a:lnTo>
                    <a:lnTo>
                      <a:pt x="41" y="84"/>
                    </a:lnTo>
                    <a:lnTo>
                      <a:pt x="47" y="40"/>
                    </a:lnTo>
                    <a:lnTo>
                      <a:pt x="59" y="3"/>
                    </a:lnTo>
                    <a:lnTo>
                      <a:pt x="59" y="3"/>
                    </a:lnTo>
                    <a:lnTo>
                      <a:pt x="59" y="2"/>
                    </a:lnTo>
                    <a:lnTo>
                      <a:pt x="58" y="1"/>
                    </a:lnTo>
                    <a:lnTo>
                      <a:pt x="56" y="0"/>
                    </a:lnTo>
                    <a:lnTo>
                      <a:pt x="51" y="0"/>
                    </a:lnTo>
                    <a:lnTo>
                      <a:pt x="45" y="0"/>
                    </a:lnTo>
                    <a:lnTo>
                      <a:pt x="33" y="2"/>
                    </a:lnTo>
                    <a:lnTo>
                      <a:pt x="18" y="6"/>
                    </a:lnTo>
                    <a:close/>
                  </a:path>
                </a:pathLst>
              </a:custGeom>
              <a:solidFill>
                <a:schemeClr val="bg2"/>
              </a:solidFill>
              <a:ln w="9525">
                <a:noFill/>
                <a:round/>
                <a:headEnd/>
                <a:tailEnd/>
              </a:ln>
            </p:spPr>
            <p:txBody>
              <a:bodyPr/>
              <a:lstStyle/>
              <a:p>
                <a:endParaRPr lang="en-US"/>
              </a:p>
            </p:txBody>
          </p:sp>
          <p:sp>
            <p:nvSpPr>
              <p:cNvPr id="540822" name="Freeform 150"/>
              <p:cNvSpPr>
                <a:spLocks/>
              </p:cNvSpPr>
              <p:nvPr/>
            </p:nvSpPr>
            <p:spPr bwMode="auto">
              <a:xfrm>
                <a:off x="4972" y="1546"/>
                <a:ext cx="28" cy="111"/>
              </a:xfrm>
              <a:custGeom>
                <a:avLst/>
                <a:gdLst/>
                <a:ahLst/>
                <a:cxnLst>
                  <a:cxn ang="0">
                    <a:pos x="198" y="6"/>
                  </a:cxn>
                  <a:cxn ang="0">
                    <a:pos x="194" y="12"/>
                  </a:cxn>
                  <a:cxn ang="0">
                    <a:pos x="180" y="31"/>
                  </a:cxn>
                  <a:cxn ang="0">
                    <a:pos x="163" y="72"/>
                  </a:cxn>
                  <a:cxn ang="0">
                    <a:pos x="146" y="138"/>
                  </a:cxn>
                  <a:cxn ang="0">
                    <a:pos x="132" y="236"/>
                  </a:cxn>
                  <a:cxn ang="0">
                    <a:pos x="125" y="373"/>
                  </a:cxn>
                  <a:cxn ang="0">
                    <a:pos x="130" y="551"/>
                  </a:cxn>
                  <a:cxn ang="0">
                    <a:pos x="148" y="779"/>
                  </a:cxn>
                  <a:cxn ang="0">
                    <a:pos x="37" y="779"/>
                  </a:cxn>
                  <a:cxn ang="0">
                    <a:pos x="34" y="756"/>
                  </a:cxn>
                  <a:cxn ang="0">
                    <a:pos x="23" y="693"/>
                  </a:cxn>
                  <a:cxn ang="0">
                    <a:pos x="13" y="599"/>
                  </a:cxn>
                  <a:cxn ang="0">
                    <a:pos x="4" y="483"/>
                  </a:cxn>
                  <a:cxn ang="0">
                    <a:pos x="0" y="357"/>
                  </a:cxn>
                  <a:cxn ang="0">
                    <a:pos x="7" y="227"/>
                  </a:cxn>
                  <a:cxn ang="0">
                    <a:pos x="27" y="105"/>
                  </a:cxn>
                  <a:cxn ang="0">
                    <a:pos x="65" y="0"/>
                  </a:cxn>
                  <a:cxn ang="0">
                    <a:pos x="198" y="6"/>
                  </a:cxn>
                </a:cxnLst>
                <a:rect l="0" t="0" r="r" b="b"/>
                <a:pathLst>
                  <a:path w="198" h="779">
                    <a:moveTo>
                      <a:pt x="198" y="6"/>
                    </a:moveTo>
                    <a:lnTo>
                      <a:pt x="194" y="12"/>
                    </a:lnTo>
                    <a:lnTo>
                      <a:pt x="180" y="31"/>
                    </a:lnTo>
                    <a:lnTo>
                      <a:pt x="163" y="72"/>
                    </a:lnTo>
                    <a:lnTo>
                      <a:pt x="146" y="138"/>
                    </a:lnTo>
                    <a:lnTo>
                      <a:pt x="132" y="236"/>
                    </a:lnTo>
                    <a:lnTo>
                      <a:pt x="125" y="373"/>
                    </a:lnTo>
                    <a:lnTo>
                      <a:pt x="130" y="551"/>
                    </a:lnTo>
                    <a:lnTo>
                      <a:pt x="148" y="779"/>
                    </a:lnTo>
                    <a:lnTo>
                      <a:pt x="37" y="779"/>
                    </a:lnTo>
                    <a:lnTo>
                      <a:pt x="34" y="756"/>
                    </a:lnTo>
                    <a:lnTo>
                      <a:pt x="23" y="693"/>
                    </a:lnTo>
                    <a:lnTo>
                      <a:pt x="13" y="599"/>
                    </a:lnTo>
                    <a:lnTo>
                      <a:pt x="4" y="483"/>
                    </a:lnTo>
                    <a:lnTo>
                      <a:pt x="0" y="357"/>
                    </a:lnTo>
                    <a:lnTo>
                      <a:pt x="7" y="227"/>
                    </a:lnTo>
                    <a:lnTo>
                      <a:pt x="27" y="105"/>
                    </a:lnTo>
                    <a:lnTo>
                      <a:pt x="65" y="0"/>
                    </a:lnTo>
                    <a:lnTo>
                      <a:pt x="198" y="6"/>
                    </a:lnTo>
                    <a:close/>
                  </a:path>
                </a:pathLst>
              </a:custGeom>
              <a:solidFill>
                <a:schemeClr val="bg2"/>
              </a:solidFill>
              <a:ln w="9525">
                <a:noFill/>
                <a:round/>
                <a:headEnd/>
                <a:tailEnd/>
              </a:ln>
            </p:spPr>
            <p:txBody>
              <a:bodyPr/>
              <a:lstStyle/>
              <a:p>
                <a:endParaRPr lang="en-US"/>
              </a:p>
            </p:txBody>
          </p:sp>
          <p:sp>
            <p:nvSpPr>
              <p:cNvPr id="540823" name="Freeform 151"/>
              <p:cNvSpPr>
                <a:spLocks/>
              </p:cNvSpPr>
              <p:nvPr/>
            </p:nvSpPr>
            <p:spPr bwMode="auto">
              <a:xfrm>
                <a:off x="4973" y="1553"/>
                <a:ext cx="24" cy="96"/>
              </a:xfrm>
              <a:custGeom>
                <a:avLst/>
                <a:gdLst/>
                <a:ahLst/>
                <a:cxnLst>
                  <a:cxn ang="0">
                    <a:pos x="169" y="5"/>
                  </a:cxn>
                  <a:cxn ang="0">
                    <a:pos x="164" y="10"/>
                  </a:cxn>
                  <a:cxn ang="0">
                    <a:pos x="154" y="27"/>
                  </a:cxn>
                  <a:cxn ang="0">
                    <a:pos x="139" y="61"/>
                  </a:cxn>
                  <a:cxn ang="0">
                    <a:pos x="124" y="118"/>
                  </a:cxn>
                  <a:cxn ang="0">
                    <a:pos x="113" y="201"/>
                  </a:cxn>
                  <a:cxn ang="0">
                    <a:pos x="107" y="318"/>
                  </a:cxn>
                  <a:cxn ang="0">
                    <a:pos x="110" y="470"/>
                  </a:cxn>
                  <a:cxn ang="0">
                    <a:pos x="126" y="666"/>
                  </a:cxn>
                  <a:cxn ang="0">
                    <a:pos x="31" y="666"/>
                  </a:cxn>
                  <a:cxn ang="0">
                    <a:pos x="28" y="646"/>
                  </a:cxn>
                  <a:cxn ang="0">
                    <a:pos x="20" y="592"/>
                  </a:cxn>
                  <a:cxn ang="0">
                    <a:pos x="11" y="512"/>
                  </a:cxn>
                  <a:cxn ang="0">
                    <a:pos x="3" y="413"/>
                  </a:cxn>
                  <a:cxn ang="0">
                    <a:pos x="0" y="305"/>
                  </a:cxn>
                  <a:cxn ang="0">
                    <a:pos x="6" y="195"/>
                  </a:cxn>
                  <a:cxn ang="0">
                    <a:pos x="23" y="90"/>
                  </a:cxn>
                  <a:cxn ang="0">
                    <a:pos x="55" y="0"/>
                  </a:cxn>
                  <a:cxn ang="0">
                    <a:pos x="169" y="5"/>
                  </a:cxn>
                </a:cxnLst>
                <a:rect l="0" t="0" r="r" b="b"/>
                <a:pathLst>
                  <a:path w="169" h="666">
                    <a:moveTo>
                      <a:pt x="169" y="5"/>
                    </a:moveTo>
                    <a:lnTo>
                      <a:pt x="164" y="10"/>
                    </a:lnTo>
                    <a:lnTo>
                      <a:pt x="154" y="27"/>
                    </a:lnTo>
                    <a:lnTo>
                      <a:pt x="139" y="61"/>
                    </a:lnTo>
                    <a:lnTo>
                      <a:pt x="124" y="118"/>
                    </a:lnTo>
                    <a:lnTo>
                      <a:pt x="113" y="201"/>
                    </a:lnTo>
                    <a:lnTo>
                      <a:pt x="107" y="318"/>
                    </a:lnTo>
                    <a:lnTo>
                      <a:pt x="110" y="470"/>
                    </a:lnTo>
                    <a:lnTo>
                      <a:pt x="126" y="666"/>
                    </a:lnTo>
                    <a:lnTo>
                      <a:pt x="31" y="666"/>
                    </a:lnTo>
                    <a:lnTo>
                      <a:pt x="28" y="646"/>
                    </a:lnTo>
                    <a:lnTo>
                      <a:pt x="20" y="592"/>
                    </a:lnTo>
                    <a:lnTo>
                      <a:pt x="11" y="512"/>
                    </a:lnTo>
                    <a:lnTo>
                      <a:pt x="3" y="413"/>
                    </a:lnTo>
                    <a:lnTo>
                      <a:pt x="0" y="305"/>
                    </a:lnTo>
                    <a:lnTo>
                      <a:pt x="6" y="195"/>
                    </a:lnTo>
                    <a:lnTo>
                      <a:pt x="23" y="90"/>
                    </a:lnTo>
                    <a:lnTo>
                      <a:pt x="55" y="0"/>
                    </a:lnTo>
                    <a:lnTo>
                      <a:pt x="169" y="5"/>
                    </a:lnTo>
                    <a:close/>
                  </a:path>
                </a:pathLst>
              </a:custGeom>
              <a:solidFill>
                <a:schemeClr val="bg2"/>
              </a:solidFill>
              <a:ln w="9525">
                <a:noFill/>
                <a:round/>
                <a:headEnd/>
                <a:tailEnd/>
              </a:ln>
            </p:spPr>
            <p:txBody>
              <a:bodyPr/>
              <a:lstStyle/>
              <a:p>
                <a:endParaRPr lang="en-US"/>
              </a:p>
            </p:txBody>
          </p:sp>
          <p:sp>
            <p:nvSpPr>
              <p:cNvPr id="540824" name="Freeform 152"/>
              <p:cNvSpPr>
                <a:spLocks/>
              </p:cNvSpPr>
              <p:nvPr/>
            </p:nvSpPr>
            <p:spPr bwMode="auto">
              <a:xfrm>
                <a:off x="4974" y="1561"/>
                <a:ext cx="20" cy="79"/>
              </a:xfrm>
              <a:custGeom>
                <a:avLst/>
                <a:gdLst/>
                <a:ahLst/>
                <a:cxnLst>
                  <a:cxn ang="0">
                    <a:pos x="140" y="5"/>
                  </a:cxn>
                  <a:cxn ang="0">
                    <a:pos x="136" y="8"/>
                  </a:cxn>
                  <a:cxn ang="0">
                    <a:pos x="127" y="23"/>
                  </a:cxn>
                  <a:cxn ang="0">
                    <a:pos x="116" y="51"/>
                  </a:cxn>
                  <a:cxn ang="0">
                    <a:pos x="103" y="98"/>
                  </a:cxn>
                  <a:cxn ang="0">
                    <a:pos x="94" y="167"/>
                  </a:cxn>
                  <a:cxn ang="0">
                    <a:pos x="90" y="264"/>
                  </a:cxn>
                  <a:cxn ang="0">
                    <a:pos x="92" y="390"/>
                  </a:cxn>
                  <a:cxn ang="0">
                    <a:pos x="106" y="551"/>
                  </a:cxn>
                  <a:cxn ang="0">
                    <a:pos x="27" y="551"/>
                  </a:cxn>
                  <a:cxn ang="0">
                    <a:pos x="24" y="535"/>
                  </a:cxn>
                  <a:cxn ang="0">
                    <a:pos x="17" y="490"/>
                  </a:cxn>
                  <a:cxn ang="0">
                    <a:pos x="9" y="423"/>
                  </a:cxn>
                  <a:cxn ang="0">
                    <a:pos x="3" y="342"/>
                  </a:cxn>
                  <a:cxn ang="0">
                    <a:pos x="0" y="252"/>
                  </a:cxn>
                  <a:cxn ang="0">
                    <a:pos x="5" y="161"/>
                  </a:cxn>
                  <a:cxn ang="0">
                    <a:pos x="20" y="75"/>
                  </a:cxn>
                  <a:cxn ang="0">
                    <a:pos x="46" y="0"/>
                  </a:cxn>
                  <a:cxn ang="0">
                    <a:pos x="140" y="5"/>
                  </a:cxn>
                </a:cxnLst>
                <a:rect l="0" t="0" r="r" b="b"/>
                <a:pathLst>
                  <a:path w="140" h="551">
                    <a:moveTo>
                      <a:pt x="140" y="5"/>
                    </a:moveTo>
                    <a:lnTo>
                      <a:pt x="136" y="8"/>
                    </a:lnTo>
                    <a:lnTo>
                      <a:pt x="127" y="23"/>
                    </a:lnTo>
                    <a:lnTo>
                      <a:pt x="116" y="51"/>
                    </a:lnTo>
                    <a:lnTo>
                      <a:pt x="103" y="98"/>
                    </a:lnTo>
                    <a:lnTo>
                      <a:pt x="94" y="167"/>
                    </a:lnTo>
                    <a:lnTo>
                      <a:pt x="90" y="264"/>
                    </a:lnTo>
                    <a:lnTo>
                      <a:pt x="92" y="390"/>
                    </a:lnTo>
                    <a:lnTo>
                      <a:pt x="106" y="551"/>
                    </a:lnTo>
                    <a:lnTo>
                      <a:pt x="27" y="551"/>
                    </a:lnTo>
                    <a:lnTo>
                      <a:pt x="24" y="535"/>
                    </a:lnTo>
                    <a:lnTo>
                      <a:pt x="17" y="490"/>
                    </a:lnTo>
                    <a:lnTo>
                      <a:pt x="9" y="423"/>
                    </a:lnTo>
                    <a:lnTo>
                      <a:pt x="3" y="342"/>
                    </a:lnTo>
                    <a:lnTo>
                      <a:pt x="0" y="252"/>
                    </a:lnTo>
                    <a:lnTo>
                      <a:pt x="5" y="161"/>
                    </a:lnTo>
                    <a:lnTo>
                      <a:pt x="20" y="75"/>
                    </a:lnTo>
                    <a:lnTo>
                      <a:pt x="46" y="0"/>
                    </a:lnTo>
                    <a:lnTo>
                      <a:pt x="140" y="5"/>
                    </a:lnTo>
                    <a:close/>
                  </a:path>
                </a:pathLst>
              </a:custGeom>
              <a:solidFill>
                <a:schemeClr val="bg2"/>
              </a:solidFill>
              <a:ln w="9525">
                <a:noFill/>
                <a:round/>
                <a:headEnd/>
                <a:tailEnd/>
              </a:ln>
            </p:spPr>
            <p:txBody>
              <a:bodyPr/>
              <a:lstStyle/>
              <a:p>
                <a:endParaRPr lang="en-US"/>
              </a:p>
            </p:txBody>
          </p:sp>
          <p:sp>
            <p:nvSpPr>
              <p:cNvPr id="540825" name="Freeform 153"/>
              <p:cNvSpPr>
                <a:spLocks/>
              </p:cNvSpPr>
              <p:nvPr/>
            </p:nvSpPr>
            <p:spPr bwMode="auto">
              <a:xfrm>
                <a:off x="4975" y="1569"/>
                <a:ext cx="16" cy="62"/>
              </a:xfrm>
              <a:custGeom>
                <a:avLst/>
                <a:gdLst/>
                <a:ahLst/>
                <a:cxnLst>
                  <a:cxn ang="0">
                    <a:pos x="111" y="4"/>
                  </a:cxn>
                  <a:cxn ang="0">
                    <a:pos x="108" y="7"/>
                  </a:cxn>
                  <a:cxn ang="0">
                    <a:pos x="101" y="18"/>
                  </a:cxn>
                  <a:cxn ang="0">
                    <a:pos x="92" y="41"/>
                  </a:cxn>
                  <a:cxn ang="0">
                    <a:pos x="82" y="77"/>
                  </a:cxn>
                  <a:cxn ang="0">
                    <a:pos x="75" y="133"/>
                  </a:cxn>
                  <a:cxn ang="0">
                    <a:pos x="70" y="208"/>
                  </a:cxn>
                  <a:cxn ang="0">
                    <a:pos x="72" y="309"/>
                  </a:cxn>
                  <a:cxn ang="0">
                    <a:pos x="83" y="437"/>
                  </a:cxn>
                  <a:cxn ang="0">
                    <a:pos x="21" y="437"/>
                  </a:cxn>
                  <a:cxn ang="0">
                    <a:pos x="19" y="424"/>
                  </a:cxn>
                  <a:cxn ang="0">
                    <a:pos x="13" y="389"/>
                  </a:cxn>
                  <a:cxn ang="0">
                    <a:pos x="7" y="336"/>
                  </a:cxn>
                  <a:cxn ang="0">
                    <a:pos x="3" y="272"/>
                  </a:cxn>
                  <a:cxn ang="0">
                    <a:pos x="0" y="200"/>
                  </a:cxn>
                  <a:cxn ang="0">
                    <a:pos x="5" y="128"/>
                  </a:cxn>
                  <a:cxn ang="0">
                    <a:pos x="16" y="59"/>
                  </a:cxn>
                  <a:cxn ang="0">
                    <a:pos x="37" y="0"/>
                  </a:cxn>
                  <a:cxn ang="0">
                    <a:pos x="111" y="4"/>
                  </a:cxn>
                </a:cxnLst>
                <a:rect l="0" t="0" r="r" b="b"/>
                <a:pathLst>
                  <a:path w="111" h="437">
                    <a:moveTo>
                      <a:pt x="111" y="4"/>
                    </a:moveTo>
                    <a:lnTo>
                      <a:pt x="108" y="7"/>
                    </a:lnTo>
                    <a:lnTo>
                      <a:pt x="101" y="18"/>
                    </a:lnTo>
                    <a:lnTo>
                      <a:pt x="92" y="41"/>
                    </a:lnTo>
                    <a:lnTo>
                      <a:pt x="82" y="77"/>
                    </a:lnTo>
                    <a:lnTo>
                      <a:pt x="75" y="133"/>
                    </a:lnTo>
                    <a:lnTo>
                      <a:pt x="70" y="208"/>
                    </a:lnTo>
                    <a:lnTo>
                      <a:pt x="72" y="309"/>
                    </a:lnTo>
                    <a:lnTo>
                      <a:pt x="83" y="437"/>
                    </a:lnTo>
                    <a:lnTo>
                      <a:pt x="21" y="437"/>
                    </a:lnTo>
                    <a:lnTo>
                      <a:pt x="19" y="424"/>
                    </a:lnTo>
                    <a:lnTo>
                      <a:pt x="13" y="389"/>
                    </a:lnTo>
                    <a:lnTo>
                      <a:pt x="7" y="336"/>
                    </a:lnTo>
                    <a:lnTo>
                      <a:pt x="3" y="272"/>
                    </a:lnTo>
                    <a:lnTo>
                      <a:pt x="0" y="200"/>
                    </a:lnTo>
                    <a:lnTo>
                      <a:pt x="5" y="128"/>
                    </a:lnTo>
                    <a:lnTo>
                      <a:pt x="16" y="59"/>
                    </a:lnTo>
                    <a:lnTo>
                      <a:pt x="37" y="0"/>
                    </a:lnTo>
                    <a:lnTo>
                      <a:pt x="111" y="4"/>
                    </a:lnTo>
                    <a:close/>
                  </a:path>
                </a:pathLst>
              </a:custGeom>
              <a:solidFill>
                <a:schemeClr val="bg2"/>
              </a:solidFill>
              <a:ln w="9525">
                <a:noFill/>
                <a:round/>
                <a:headEnd/>
                <a:tailEnd/>
              </a:ln>
            </p:spPr>
            <p:txBody>
              <a:bodyPr/>
              <a:lstStyle/>
              <a:p>
                <a:endParaRPr lang="en-US"/>
              </a:p>
            </p:txBody>
          </p:sp>
          <p:sp>
            <p:nvSpPr>
              <p:cNvPr id="540826" name="Freeform 154"/>
              <p:cNvSpPr>
                <a:spLocks/>
              </p:cNvSpPr>
              <p:nvPr/>
            </p:nvSpPr>
            <p:spPr bwMode="auto">
              <a:xfrm>
                <a:off x="4976" y="1577"/>
                <a:ext cx="12" cy="46"/>
              </a:xfrm>
              <a:custGeom>
                <a:avLst/>
                <a:gdLst/>
                <a:ahLst/>
                <a:cxnLst>
                  <a:cxn ang="0">
                    <a:pos x="82" y="3"/>
                  </a:cxn>
                  <a:cxn ang="0">
                    <a:pos x="79" y="5"/>
                  </a:cxn>
                  <a:cxn ang="0">
                    <a:pos x="75" y="13"/>
                  </a:cxn>
                  <a:cxn ang="0">
                    <a:pos x="67" y="30"/>
                  </a:cxn>
                  <a:cxn ang="0">
                    <a:pos x="60" y="57"/>
                  </a:cxn>
                  <a:cxn ang="0">
                    <a:pos x="54" y="98"/>
                  </a:cxn>
                  <a:cxn ang="0">
                    <a:pos x="52" y="154"/>
                  </a:cxn>
                  <a:cxn ang="0">
                    <a:pos x="53" y="228"/>
                  </a:cxn>
                  <a:cxn ang="0">
                    <a:pos x="61" y="322"/>
                  </a:cxn>
                  <a:cxn ang="0">
                    <a:pos x="15" y="322"/>
                  </a:cxn>
                  <a:cxn ang="0">
                    <a:pos x="14" y="313"/>
                  </a:cxn>
                  <a:cxn ang="0">
                    <a:pos x="9" y="287"/>
                  </a:cxn>
                  <a:cxn ang="0">
                    <a:pos x="5" y="247"/>
                  </a:cxn>
                  <a:cxn ang="0">
                    <a:pos x="1" y="200"/>
                  </a:cxn>
                  <a:cxn ang="0">
                    <a:pos x="0" y="147"/>
                  </a:cxn>
                  <a:cxn ang="0">
                    <a:pos x="3" y="95"/>
                  </a:cxn>
                  <a:cxn ang="0">
                    <a:pos x="11" y="44"/>
                  </a:cxn>
                  <a:cxn ang="0">
                    <a:pos x="27" y="0"/>
                  </a:cxn>
                  <a:cxn ang="0">
                    <a:pos x="82" y="3"/>
                  </a:cxn>
                </a:cxnLst>
                <a:rect l="0" t="0" r="r" b="b"/>
                <a:pathLst>
                  <a:path w="82" h="322">
                    <a:moveTo>
                      <a:pt x="82" y="3"/>
                    </a:moveTo>
                    <a:lnTo>
                      <a:pt x="79" y="5"/>
                    </a:lnTo>
                    <a:lnTo>
                      <a:pt x="75" y="13"/>
                    </a:lnTo>
                    <a:lnTo>
                      <a:pt x="67" y="30"/>
                    </a:lnTo>
                    <a:lnTo>
                      <a:pt x="60" y="57"/>
                    </a:lnTo>
                    <a:lnTo>
                      <a:pt x="54" y="98"/>
                    </a:lnTo>
                    <a:lnTo>
                      <a:pt x="52" y="154"/>
                    </a:lnTo>
                    <a:lnTo>
                      <a:pt x="53" y="228"/>
                    </a:lnTo>
                    <a:lnTo>
                      <a:pt x="61" y="322"/>
                    </a:lnTo>
                    <a:lnTo>
                      <a:pt x="15" y="322"/>
                    </a:lnTo>
                    <a:lnTo>
                      <a:pt x="14" y="313"/>
                    </a:lnTo>
                    <a:lnTo>
                      <a:pt x="9" y="287"/>
                    </a:lnTo>
                    <a:lnTo>
                      <a:pt x="5" y="247"/>
                    </a:lnTo>
                    <a:lnTo>
                      <a:pt x="1" y="200"/>
                    </a:lnTo>
                    <a:lnTo>
                      <a:pt x="0" y="147"/>
                    </a:lnTo>
                    <a:lnTo>
                      <a:pt x="3" y="95"/>
                    </a:lnTo>
                    <a:lnTo>
                      <a:pt x="11" y="44"/>
                    </a:lnTo>
                    <a:lnTo>
                      <a:pt x="27" y="0"/>
                    </a:lnTo>
                    <a:lnTo>
                      <a:pt x="82" y="3"/>
                    </a:lnTo>
                    <a:close/>
                  </a:path>
                </a:pathLst>
              </a:custGeom>
              <a:solidFill>
                <a:schemeClr val="bg2"/>
              </a:solidFill>
              <a:ln w="9525">
                <a:noFill/>
                <a:round/>
                <a:headEnd/>
                <a:tailEnd/>
              </a:ln>
            </p:spPr>
            <p:txBody>
              <a:bodyPr/>
              <a:lstStyle/>
              <a:p>
                <a:endParaRPr lang="en-US"/>
              </a:p>
            </p:txBody>
          </p:sp>
          <p:sp>
            <p:nvSpPr>
              <p:cNvPr id="540827" name="Rectangle 155"/>
              <p:cNvSpPr>
                <a:spLocks noChangeArrowheads="1"/>
              </p:cNvSpPr>
              <p:nvPr/>
            </p:nvSpPr>
            <p:spPr bwMode="auto">
              <a:xfrm>
                <a:off x="4824" y="1565"/>
                <a:ext cx="4" cy="146"/>
              </a:xfrm>
              <a:prstGeom prst="rect">
                <a:avLst/>
              </a:prstGeom>
              <a:solidFill>
                <a:srgbClr val="DDDDDD"/>
              </a:solidFill>
              <a:ln w="9525">
                <a:noFill/>
                <a:miter lim="800000"/>
                <a:headEnd/>
                <a:tailEnd/>
              </a:ln>
            </p:spPr>
            <p:txBody>
              <a:bodyPr/>
              <a:lstStyle/>
              <a:p>
                <a:endParaRPr lang="en-US"/>
              </a:p>
            </p:txBody>
          </p:sp>
          <p:sp>
            <p:nvSpPr>
              <p:cNvPr id="540828" name="Freeform 156"/>
              <p:cNvSpPr>
                <a:spLocks/>
              </p:cNvSpPr>
              <p:nvPr/>
            </p:nvSpPr>
            <p:spPr bwMode="auto">
              <a:xfrm>
                <a:off x="4876" y="1563"/>
                <a:ext cx="57" cy="67"/>
              </a:xfrm>
              <a:custGeom>
                <a:avLst/>
                <a:gdLst/>
                <a:ahLst/>
                <a:cxnLst>
                  <a:cxn ang="0">
                    <a:pos x="37" y="44"/>
                  </a:cxn>
                  <a:cxn ang="0">
                    <a:pos x="33" y="53"/>
                  </a:cxn>
                  <a:cxn ang="0">
                    <a:pos x="27" y="79"/>
                  </a:cxn>
                  <a:cxn ang="0">
                    <a:pos x="17" y="120"/>
                  </a:cxn>
                  <a:cxn ang="0">
                    <a:pos x="8" y="174"/>
                  </a:cxn>
                  <a:cxn ang="0">
                    <a:pos x="1" y="238"/>
                  </a:cxn>
                  <a:cxn ang="0">
                    <a:pos x="0" y="309"/>
                  </a:cxn>
                  <a:cxn ang="0">
                    <a:pos x="7" y="387"/>
                  </a:cxn>
                  <a:cxn ang="0">
                    <a:pos x="24" y="469"/>
                  </a:cxn>
                  <a:cxn ang="0">
                    <a:pos x="24" y="466"/>
                  </a:cxn>
                  <a:cxn ang="0">
                    <a:pos x="24" y="455"/>
                  </a:cxn>
                  <a:cxn ang="0">
                    <a:pos x="24" y="438"/>
                  </a:cxn>
                  <a:cxn ang="0">
                    <a:pos x="24" y="417"/>
                  </a:cxn>
                  <a:cxn ang="0">
                    <a:pos x="27" y="391"/>
                  </a:cxn>
                  <a:cxn ang="0">
                    <a:pos x="30" y="363"/>
                  </a:cxn>
                  <a:cxn ang="0">
                    <a:pos x="35" y="332"/>
                  </a:cxn>
                  <a:cxn ang="0">
                    <a:pos x="41" y="300"/>
                  </a:cxn>
                  <a:cxn ang="0">
                    <a:pos x="52" y="268"/>
                  </a:cxn>
                  <a:cxn ang="0">
                    <a:pos x="64" y="237"/>
                  </a:cxn>
                  <a:cxn ang="0">
                    <a:pos x="79" y="207"/>
                  </a:cxn>
                  <a:cxn ang="0">
                    <a:pos x="99" y="179"/>
                  </a:cxn>
                  <a:cxn ang="0">
                    <a:pos x="123" y="155"/>
                  </a:cxn>
                  <a:cxn ang="0">
                    <a:pos x="150" y="136"/>
                  </a:cxn>
                  <a:cxn ang="0">
                    <a:pos x="183" y="122"/>
                  </a:cxn>
                  <a:cxn ang="0">
                    <a:pos x="221" y="114"/>
                  </a:cxn>
                  <a:cxn ang="0">
                    <a:pos x="223" y="112"/>
                  </a:cxn>
                  <a:cxn ang="0">
                    <a:pos x="230" y="107"/>
                  </a:cxn>
                  <a:cxn ang="0">
                    <a:pos x="242" y="99"/>
                  </a:cxn>
                  <a:cxn ang="0">
                    <a:pos x="260" y="88"/>
                  </a:cxn>
                  <a:cxn ang="0">
                    <a:pos x="284" y="74"/>
                  </a:cxn>
                  <a:cxn ang="0">
                    <a:pos x="315" y="58"/>
                  </a:cxn>
                  <a:cxn ang="0">
                    <a:pos x="352" y="39"/>
                  </a:cxn>
                  <a:cxn ang="0">
                    <a:pos x="398" y="19"/>
                  </a:cxn>
                  <a:cxn ang="0">
                    <a:pos x="396" y="17"/>
                  </a:cxn>
                  <a:cxn ang="0">
                    <a:pos x="389" y="16"/>
                  </a:cxn>
                  <a:cxn ang="0">
                    <a:pos x="379" y="14"/>
                  </a:cxn>
                  <a:cxn ang="0">
                    <a:pos x="364" y="12"/>
                  </a:cxn>
                  <a:cxn ang="0">
                    <a:pos x="347" y="8"/>
                  </a:cxn>
                  <a:cxn ang="0">
                    <a:pos x="326" y="6"/>
                  </a:cxn>
                  <a:cxn ang="0">
                    <a:pos x="302" y="4"/>
                  </a:cxn>
                  <a:cxn ang="0">
                    <a:pos x="277" y="1"/>
                  </a:cxn>
                  <a:cxn ang="0">
                    <a:pos x="250" y="0"/>
                  </a:cxn>
                  <a:cxn ang="0">
                    <a:pos x="221" y="1"/>
                  </a:cxn>
                  <a:cxn ang="0">
                    <a:pos x="191" y="3"/>
                  </a:cxn>
                  <a:cxn ang="0">
                    <a:pos x="160" y="6"/>
                  </a:cxn>
                  <a:cxn ang="0">
                    <a:pos x="129" y="12"/>
                  </a:cxn>
                  <a:cxn ang="0">
                    <a:pos x="97" y="20"/>
                  </a:cxn>
                  <a:cxn ang="0">
                    <a:pos x="67" y="30"/>
                  </a:cxn>
                  <a:cxn ang="0">
                    <a:pos x="37" y="44"/>
                  </a:cxn>
                </a:cxnLst>
                <a:rect l="0" t="0" r="r" b="b"/>
                <a:pathLst>
                  <a:path w="398" h="469">
                    <a:moveTo>
                      <a:pt x="37" y="44"/>
                    </a:moveTo>
                    <a:lnTo>
                      <a:pt x="33" y="53"/>
                    </a:lnTo>
                    <a:lnTo>
                      <a:pt x="27" y="79"/>
                    </a:lnTo>
                    <a:lnTo>
                      <a:pt x="17" y="120"/>
                    </a:lnTo>
                    <a:lnTo>
                      <a:pt x="8" y="174"/>
                    </a:lnTo>
                    <a:lnTo>
                      <a:pt x="1" y="238"/>
                    </a:lnTo>
                    <a:lnTo>
                      <a:pt x="0" y="309"/>
                    </a:lnTo>
                    <a:lnTo>
                      <a:pt x="7" y="387"/>
                    </a:lnTo>
                    <a:lnTo>
                      <a:pt x="24" y="469"/>
                    </a:lnTo>
                    <a:lnTo>
                      <a:pt x="24" y="466"/>
                    </a:lnTo>
                    <a:lnTo>
                      <a:pt x="24" y="455"/>
                    </a:lnTo>
                    <a:lnTo>
                      <a:pt x="24" y="438"/>
                    </a:lnTo>
                    <a:lnTo>
                      <a:pt x="24" y="417"/>
                    </a:lnTo>
                    <a:lnTo>
                      <a:pt x="27" y="391"/>
                    </a:lnTo>
                    <a:lnTo>
                      <a:pt x="30" y="363"/>
                    </a:lnTo>
                    <a:lnTo>
                      <a:pt x="35" y="332"/>
                    </a:lnTo>
                    <a:lnTo>
                      <a:pt x="41" y="300"/>
                    </a:lnTo>
                    <a:lnTo>
                      <a:pt x="52" y="268"/>
                    </a:lnTo>
                    <a:lnTo>
                      <a:pt x="64" y="237"/>
                    </a:lnTo>
                    <a:lnTo>
                      <a:pt x="79" y="207"/>
                    </a:lnTo>
                    <a:lnTo>
                      <a:pt x="99" y="179"/>
                    </a:lnTo>
                    <a:lnTo>
                      <a:pt x="123" y="155"/>
                    </a:lnTo>
                    <a:lnTo>
                      <a:pt x="150" y="136"/>
                    </a:lnTo>
                    <a:lnTo>
                      <a:pt x="183" y="122"/>
                    </a:lnTo>
                    <a:lnTo>
                      <a:pt x="221" y="114"/>
                    </a:lnTo>
                    <a:lnTo>
                      <a:pt x="223" y="112"/>
                    </a:lnTo>
                    <a:lnTo>
                      <a:pt x="230" y="107"/>
                    </a:lnTo>
                    <a:lnTo>
                      <a:pt x="242" y="99"/>
                    </a:lnTo>
                    <a:lnTo>
                      <a:pt x="260" y="88"/>
                    </a:lnTo>
                    <a:lnTo>
                      <a:pt x="284" y="74"/>
                    </a:lnTo>
                    <a:lnTo>
                      <a:pt x="315" y="58"/>
                    </a:lnTo>
                    <a:lnTo>
                      <a:pt x="352" y="39"/>
                    </a:lnTo>
                    <a:lnTo>
                      <a:pt x="398" y="19"/>
                    </a:lnTo>
                    <a:lnTo>
                      <a:pt x="396" y="17"/>
                    </a:lnTo>
                    <a:lnTo>
                      <a:pt x="389" y="16"/>
                    </a:lnTo>
                    <a:lnTo>
                      <a:pt x="379" y="14"/>
                    </a:lnTo>
                    <a:lnTo>
                      <a:pt x="364" y="12"/>
                    </a:lnTo>
                    <a:lnTo>
                      <a:pt x="347" y="8"/>
                    </a:lnTo>
                    <a:lnTo>
                      <a:pt x="326" y="6"/>
                    </a:lnTo>
                    <a:lnTo>
                      <a:pt x="302" y="4"/>
                    </a:lnTo>
                    <a:lnTo>
                      <a:pt x="277" y="1"/>
                    </a:lnTo>
                    <a:lnTo>
                      <a:pt x="250" y="0"/>
                    </a:lnTo>
                    <a:lnTo>
                      <a:pt x="221" y="1"/>
                    </a:lnTo>
                    <a:lnTo>
                      <a:pt x="191" y="3"/>
                    </a:lnTo>
                    <a:lnTo>
                      <a:pt x="160" y="6"/>
                    </a:lnTo>
                    <a:lnTo>
                      <a:pt x="129" y="12"/>
                    </a:lnTo>
                    <a:lnTo>
                      <a:pt x="97" y="20"/>
                    </a:lnTo>
                    <a:lnTo>
                      <a:pt x="67" y="30"/>
                    </a:lnTo>
                    <a:lnTo>
                      <a:pt x="37" y="44"/>
                    </a:lnTo>
                    <a:close/>
                  </a:path>
                </a:pathLst>
              </a:custGeom>
              <a:solidFill>
                <a:srgbClr val="999999"/>
              </a:solidFill>
              <a:ln w="9525">
                <a:noFill/>
                <a:round/>
                <a:headEnd/>
                <a:tailEnd/>
              </a:ln>
            </p:spPr>
            <p:txBody>
              <a:bodyPr/>
              <a:lstStyle/>
              <a:p>
                <a:endParaRPr lang="en-US"/>
              </a:p>
            </p:txBody>
          </p:sp>
          <p:sp>
            <p:nvSpPr>
              <p:cNvPr id="540829" name="Freeform 157"/>
              <p:cNvSpPr>
                <a:spLocks/>
              </p:cNvSpPr>
              <p:nvPr/>
            </p:nvSpPr>
            <p:spPr bwMode="auto">
              <a:xfrm>
                <a:off x="4797" y="1613"/>
                <a:ext cx="46" cy="13"/>
              </a:xfrm>
              <a:custGeom>
                <a:avLst/>
                <a:gdLst/>
                <a:ahLst/>
                <a:cxnLst>
                  <a:cxn ang="0">
                    <a:pos x="0" y="57"/>
                  </a:cxn>
                  <a:cxn ang="0">
                    <a:pos x="0" y="55"/>
                  </a:cxn>
                  <a:cxn ang="0">
                    <a:pos x="2" y="52"/>
                  </a:cxn>
                  <a:cxn ang="0">
                    <a:pos x="6" y="47"/>
                  </a:cxn>
                  <a:cxn ang="0">
                    <a:pos x="12" y="41"/>
                  </a:cxn>
                  <a:cxn ang="0">
                    <a:pos x="20" y="34"/>
                  </a:cxn>
                  <a:cxn ang="0">
                    <a:pos x="29" y="27"/>
                  </a:cxn>
                  <a:cxn ang="0">
                    <a:pos x="41" y="20"/>
                  </a:cxn>
                  <a:cxn ang="0">
                    <a:pos x="57" y="13"/>
                  </a:cxn>
                  <a:cxn ang="0">
                    <a:pos x="77" y="7"/>
                  </a:cxn>
                  <a:cxn ang="0">
                    <a:pos x="98" y="3"/>
                  </a:cxn>
                  <a:cxn ang="0">
                    <a:pos x="126" y="0"/>
                  </a:cxn>
                  <a:cxn ang="0">
                    <a:pos x="156" y="0"/>
                  </a:cxn>
                  <a:cxn ang="0">
                    <a:pos x="191" y="3"/>
                  </a:cxn>
                  <a:cxn ang="0">
                    <a:pos x="230" y="8"/>
                  </a:cxn>
                  <a:cxn ang="0">
                    <a:pos x="275" y="18"/>
                  </a:cxn>
                  <a:cxn ang="0">
                    <a:pos x="325" y="31"/>
                  </a:cxn>
                  <a:cxn ang="0">
                    <a:pos x="318" y="51"/>
                  </a:cxn>
                  <a:cxn ang="0">
                    <a:pos x="316" y="50"/>
                  </a:cxn>
                  <a:cxn ang="0">
                    <a:pos x="308" y="47"/>
                  </a:cxn>
                  <a:cxn ang="0">
                    <a:pos x="295" y="44"/>
                  </a:cxn>
                  <a:cxn ang="0">
                    <a:pos x="279" y="39"/>
                  </a:cxn>
                  <a:cxn ang="0">
                    <a:pos x="260" y="35"/>
                  </a:cxn>
                  <a:cxn ang="0">
                    <a:pos x="238" y="30"/>
                  </a:cxn>
                  <a:cxn ang="0">
                    <a:pos x="214" y="27"/>
                  </a:cxn>
                  <a:cxn ang="0">
                    <a:pos x="188" y="24"/>
                  </a:cxn>
                  <a:cxn ang="0">
                    <a:pos x="161" y="23"/>
                  </a:cxn>
                  <a:cxn ang="0">
                    <a:pos x="134" y="23"/>
                  </a:cxn>
                  <a:cxn ang="0">
                    <a:pos x="108" y="26"/>
                  </a:cxn>
                  <a:cxn ang="0">
                    <a:pos x="82" y="31"/>
                  </a:cxn>
                  <a:cxn ang="0">
                    <a:pos x="58" y="41"/>
                  </a:cxn>
                  <a:cxn ang="0">
                    <a:pos x="36" y="52"/>
                  </a:cxn>
                  <a:cxn ang="0">
                    <a:pos x="16" y="68"/>
                  </a:cxn>
                  <a:cxn ang="0">
                    <a:pos x="0" y="89"/>
                  </a:cxn>
                  <a:cxn ang="0">
                    <a:pos x="0" y="57"/>
                  </a:cxn>
                </a:cxnLst>
                <a:rect l="0" t="0" r="r" b="b"/>
                <a:pathLst>
                  <a:path w="325" h="89">
                    <a:moveTo>
                      <a:pt x="0" y="57"/>
                    </a:moveTo>
                    <a:lnTo>
                      <a:pt x="0" y="55"/>
                    </a:lnTo>
                    <a:lnTo>
                      <a:pt x="2" y="52"/>
                    </a:lnTo>
                    <a:lnTo>
                      <a:pt x="6" y="47"/>
                    </a:lnTo>
                    <a:lnTo>
                      <a:pt x="12" y="41"/>
                    </a:lnTo>
                    <a:lnTo>
                      <a:pt x="20" y="34"/>
                    </a:lnTo>
                    <a:lnTo>
                      <a:pt x="29" y="27"/>
                    </a:lnTo>
                    <a:lnTo>
                      <a:pt x="41" y="20"/>
                    </a:lnTo>
                    <a:lnTo>
                      <a:pt x="57" y="13"/>
                    </a:lnTo>
                    <a:lnTo>
                      <a:pt x="77" y="7"/>
                    </a:lnTo>
                    <a:lnTo>
                      <a:pt x="98" y="3"/>
                    </a:lnTo>
                    <a:lnTo>
                      <a:pt x="126" y="0"/>
                    </a:lnTo>
                    <a:lnTo>
                      <a:pt x="156" y="0"/>
                    </a:lnTo>
                    <a:lnTo>
                      <a:pt x="191" y="3"/>
                    </a:lnTo>
                    <a:lnTo>
                      <a:pt x="230" y="8"/>
                    </a:lnTo>
                    <a:lnTo>
                      <a:pt x="275" y="18"/>
                    </a:lnTo>
                    <a:lnTo>
                      <a:pt x="325" y="31"/>
                    </a:lnTo>
                    <a:lnTo>
                      <a:pt x="318" y="51"/>
                    </a:lnTo>
                    <a:lnTo>
                      <a:pt x="316" y="50"/>
                    </a:lnTo>
                    <a:lnTo>
                      <a:pt x="308" y="47"/>
                    </a:lnTo>
                    <a:lnTo>
                      <a:pt x="295" y="44"/>
                    </a:lnTo>
                    <a:lnTo>
                      <a:pt x="279" y="39"/>
                    </a:lnTo>
                    <a:lnTo>
                      <a:pt x="260" y="35"/>
                    </a:lnTo>
                    <a:lnTo>
                      <a:pt x="238" y="30"/>
                    </a:lnTo>
                    <a:lnTo>
                      <a:pt x="214" y="27"/>
                    </a:lnTo>
                    <a:lnTo>
                      <a:pt x="188" y="24"/>
                    </a:lnTo>
                    <a:lnTo>
                      <a:pt x="161" y="23"/>
                    </a:lnTo>
                    <a:lnTo>
                      <a:pt x="134" y="23"/>
                    </a:lnTo>
                    <a:lnTo>
                      <a:pt x="108" y="26"/>
                    </a:lnTo>
                    <a:lnTo>
                      <a:pt x="82" y="31"/>
                    </a:lnTo>
                    <a:lnTo>
                      <a:pt x="58" y="41"/>
                    </a:lnTo>
                    <a:lnTo>
                      <a:pt x="36" y="52"/>
                    </a:lnTo>
                    <a:lnTo>
                      <a:pt x="16" y="68"/>
                    </a:lnTo>
                    <a:lnTo>
                      <a:pt x="0" y="89"/>
                    </a:lnTo>
                    <a:lnTo>
                      <a:pt x="0" y="57"/>
                    </a:lnTo>
                    <a:close/>
                  </a:path>
                </a:pathLst>
              </a:custGeom>
              <a:solidFill>
                <a:srgbClr val="000000"/>
              </a:solidFill>
              <a:ln w="9525">
                <a:noFill/>
                <a:round/>
                <a:headEnd/>
                <a:tailEnd/>
              </a:ln>
            </p:spPr>
            <p:txBody>
              <a:bodyPr/>
              <a:lstStyle/>
              <a:p>
                <a:endParaRPr lang="en-US"/>
              </a:p>
            </p:txBody>
          </p:sp>
          <p:sp>
            <p:nvSpPr>
              <p:cNvPr id="540830" name="Freeform 158"/>
              <p:cNvSpPr>
                <a:spLocks/>
              </p:cNvSpPr>
              <p:nvPr/>
            </p:nvSpPr>
            <p:spPr bwMode="auto">
              <a:xfrm>
                <a:off x="4797" y="1583"/>
                <a:ext cx="46" cy="13"/>
              </a:xfrm>
              <a:custGeom>
                <a:avLst/>
                <a:gdLst/>
                <a:ahLst/>
                <a:cxnLst>
                  <a:cxn ang="0">
                    <a:pos x="0" y="56"/>
                  </a:cxn>
                  <a:cxn ang="0">
                    <a:pos x="0" y="55"/>
                  </a:cxn>
                  <a:cxn ang="0">
                    <a:pos x="2" y="52"/>
                  </a:cxn>
                  <a:cxn ang="0">
                    <a:pos x="6" y="47"/>
                  </a:cxn>
                  <a:cxn ang="0">
                    <a:pos x="12" y="40"/>
                  </a:cxn>
                  <a:cxn ang="0">
                    <a:pos x="20" y="33"/>
                  </a:cxn>
                  <a:cxn ang="0">
                    <a:pos x="29" y="27"/>
                  </a:cxn>
                  <a:cxn ang="0">
                    <a:pos x="41" y="18"/>
                  </a:cxn>
                  <a:cxn ang="0">
                    <a:pos x="57" y="13"/>
                  </a:cxn>
                  <a:cxn ang="0">
                    <a:pos x="77" y="7"/>
                  </a:cxn>
                  <a:cxn ang="0">
                    <a:pos x="98" y="2"/>
                  </a:cxn>
                  <a:cxn ang="0">
                    <a:pos x="126" y="0"/>
                  </a:cxn>
                  <a:cxn ang="0">
                    <a:pos x="156" y="0"/>
                  </a:cxn>
                  <a:cxn ang="0">
                    <a:pos x="191" y="2"/>
                  </a:cxn>
                  <a:cxn ang="0">
                    <a:pos x="230" y="8"/>
                  </a:cxn>
                  <a:cxn ang="0">
                    <a:pos x="275" y="17"/>
                  </a:cxn>
                  <a:cxn ang="0">
                    <a:pos x="325" y="31"/>
                  </a:cxn>
                  <a:cxn ang="0">
                    <a:pos x="318" y="49"/>
                  </a:cxn>
                  <a:cxn ang="0">
                    <a:pos x="316" y="48"/>
                  </a:cxn>
                  <a:cxn ang="0">
                    <a:pos x="308" y="46"/>
                  </a:cxn>
                  <a:cxn ang="0">
                    <a:pos x="295" y="43"/>
                  </a:cxn>
                  <a:cxn ang="0">
                    <a:pos x="279" y="38"/>
                  </a:cxn>
                  <a:cxn ang="0">
                    <a:pos x="260" y="35"/>
                  </a:cxn>
                  <a:cxn ang="0">
                    <a:pos x="238" y="30"/>
                  </a:cxn>
                  <a:cxn ang="0">
                    <a:pos x="214" y="27"/>
                  </a:cxn>
                  <a:cxn ang="0">
                    <a:pos x="188" y="23"/>
                  </a:cxn>
                  <a:cxn ang="0">
                    <a:pos x="161" y="22"/>
                  </a:cxn>
                  <a:cxn ang="0">
                    <a:pos x="134" y="23"/>
                  </a:cxn>
                  <a:cxn ang="0">
                    <a:pos x="108" y="25"/>
                  </a:cxn>
                  <a:cxn ang="0">
                    <a:pos x="82" y="31"/>
                  </a:cxn>
                  <a:cxn ang="0">
                    <a:pos x="58" y="40"/>
                  </a:cxn>
                  <a:cxn ang="0">
                    <a:pos x="36" y="52"/>
                  </a:cxn>
                  <a:cxn ang="0">
                    <a:pos x="16" y="68"/>
                  </a:cxn>
                  <a:cxn ang="0">
                    <a:pos x="0" y="89"/>
                  </a:cxn>
                  <a:cxn ang="0">
                    <a:pos x="0" y="56"/>
                  </a:cxn>
                </a:cxnLst>
                <a:rect l="0" t="0" r="r" b="b"/>
                <a:pathLst>
                  <a:path w="325" h="89">
                    <a:moveTo>
                      <a:pt x="0" y="56"/>
                    </a:moveTo>
                    <a:lnTo>
                      <a:pt x="0" y="55"/>
                    </a:lnTo>
                    <a:lnTo>
                      <a:pt x="2" y="52"/>
                    </a:lnTo>
                    <a:lnTo>
                      <a:pt x="6" y="47"/>
                    </a:lnTo>
                    <a:lnTo>
                      <a:pt x="12" y="40"/>
                    </a:lnTo>
                    <a:lnTo>
                      <a:pt x="20" y="33"/>
                    </a:lnTo>
                    <a:lnTo>
                      <a:pt x="29" y="27"/>
                    </a:lnTo>
                    <a:lnTo>
                      <a:pt x="41" y="18"/>
                    </a:lnTo>
                    <a:lnTo>
                      <a:pt x="57" y="13"/>
                    </a:lnTo>
                    <a:lnTo>
                      <a:pt x="77" y="7"/>
                    </a:lnTo>
                    <a:lnTo>
                      <a:pt x="98" y="2"/>
                    </a:lnTo>
                    <a:lnTo>
                      <a:pt x="126" y="0"/>
                    </a:lnTo>
                    <a:lnTo>
                      <a:pt x="156" y="0"/>
                    </a:lnTo>
                    <a:lnTo>
                      <a:pt x="191" y="2"/>
                    </a:lnTo>
                    <a:lnTo>
                      <a:pt x="230" y="8"/>
                    </a:lnTo>
                    <a:lnTo>
                      <a:pt x="275" y="17"/>
                    </a:lnTo>
                    <a:lnTo>
                      <a:pt x="325" y="31"/>
                    </a:lnTo>
                    <a:lnTo>
                      <a:pt x="318" y="49"/>
                    </a:lnTo>
                    <a:lnTo>
                      <a:pt x="316" y="48"/>
                    </a:lnTo>
                    <a:lnTo>
                      <a:pt x="308" y="46"/>
                    </a:lnTo>
                    <a:lnTo>
                      <a:pt x="295" y="43"/>
                    </a:lnTo>
                    <a:lnTo>
                      <a:pt x="279" y="38"/>
                    </a:lnTo>
                    <a:lnTo>
                      <a:pt x="260" y="35"/>
                    </a:lnTo>
                    <a:lnTo>
                      <a:pt x="238" y="30"/>
                    </a:lnTo>
                    <a:lnTo>
                      <a:pt x="214" y="27"/>
                    </a:lnTo>
                    <a:lnTo>
                      <a:pt x="188" y="23"/>
                    </a:lnTo>
                    <a:lnTo>
                      <a:pt x="161" y="22"/>
                    </a:lnTo>
                    <a:lnTo>
                      <a:pt x="134" y="23"/>
                    </a:lnTo>
                    <a:lnTo>
                      <a:pt x="108" y="25"/>
                    </a:lnTo>
                    <a:lnTo>
                      <a:pt x="82" y="31"/>
                    </a:lnTo>
                    <a:lnTo>
                      <a:pt x="58" y="40"/>
                    </a:lnTo>
                    <a:lnTo>
                      <a:pt x="36" y="52"/>
                    </a:lnTo>
                    <a:lnTo>
                      <a:pt x="16" y="68"/>
                    </a:lnTo>
                    <a:lnTo>
                      <a:pt x="0" y="89"/>
                    </a:lnTo>
                    <a:lnTo>
                      <a:pt x="0" y="56"/>
                    </a:lnTo>
                    <a:close/>
                  </a:path>
                </a:pathLst>
              </a:custGeom>
              <a:solidFill>
                <a:srgbClr val="000000"/>
              </a:solidFill>
              <a:ln w="9525">
                <a:noFill/>
                <a:round/>
                <a:headEnd/>
                <a:tailEnd/>
              </a:ln>
            </p:spPr>
            <p:txBody>
              <a:bodyPr/>
              <a:lstStyle/>
              <a:p>
                <a:endParaRPr lang="en-US"/>
              </a:p>
            </p:txBody>
          </p:sp>
          <p:sp>
            <p:nvSpPr>
              <p:cNvPr id="540831" name="Freeform 159"/>
              <p:cNvSpPr>
                <a:spLocks/>
              </p:cNvSpPr>
              <p:nvPr/>
            </p:nvSpPr>
            <p:spPr bwMode="auto">
              <a:xfrm>
                <a:off x="4841" y="1568"/>
                <a:ext cx="75" cy="139"/>
              </a:xfrm>
              <a:custGeom>
                <a:avLst/>
                <a:gdLst/>
                <a:ahLst/>
                <a:cxnLst>
                  <a:cxn ang="0">
                    <a:pos x="0" y="0"/>
                  </a:cxn>
                  <a:cxn ang="0">
                    <a:pos x="0" y="943"/>
                  </a:cxn>
                  <a:cxn ang="0">
                    <a:pos x="159" y="975"/>
                  </a:cxn>
                  <a:cxn ang="0">
                    <a:pos x="152" y="848"/>
                  </a:cxn>
                  <a:cxn ang="0">
                    <a:pos x="528" y="905"/>
                  </a:cxn>
                  <a:cxn ang="0">
                    <a:pos x="521" y="855"/>
                  </a:cxn>
                  <a:cxn ang="0">
                    <a:pos x="261" y="822"/>
                  </a:cxn>
                  <a:cxn ang="0">
                    <a:pos x="254" y="713"/>
                  </a:cxn>
                  <a:cxn ang="0">
                    <a:pos x="77" y="713"/>
                  </a:cxn>
                  <a:cxn ang="0">
                    <a:pos x="72" y="699"/>
                  </a:cxn>
                  <a:cxn ang="0">
                    <a:pos x="60" y="659"/>
                  </a:cxn>
                  <a:cxn ang="0">
                    <a:pos x="44" y="595"/>
                  </a:cxn>
                  <a:cxn ang="0">
                    <a:pos x="28" y="511"/>
                  </a:cxn>
                  <a:cxn ang="0">
                    <a:pos x="16" y="410"/>
                  </a:cxn>
                  <a:cxn ang="0">
                    <a:pos x="12" y="294"/>
                  </a:cxn>
                  <a:cxn ang="0">
                    <a:pos x="21" y="167"/>
                  </a:cxn>
                  <a:cxn ang="0">
                    <a:pos x="45" y="32"/>
                  </a:cxn>
                  <a:cxn ang="0">
                    <a:pos x="0" y="0"/>
                  </a:cxn>
                </a:cxnLst>
                <a:rect l="0" t="0" r="r" b="b"/>
                <a:pathLst>
                  <a:path w="528" h="975">
                    <a:moveTo>
                      <a:pt x="0" y="0"/>
                    </a:moveTo>
                    <a:lnTo>
                      <a:pt x="0" y="943"/>
                    </a:lnTo>
                    <a:lnTo>
                      <a:pt x="159" y="975"/>
                    </a:lnTo>
                    <a:lnTo>
                      <a:pt x="152" y="848"/>
                    </a:lnTo>
                    <a:lnTo>
                      <a:pt x="528" y="905"/>
                    </a:lnTo>
                    <a:lnTo>
                      <a:pt x="521" y="855"/>
                    </a:lnTo>
                    <a:lnTo>
                      <a:pt x="261" y="822"/>
                    </a:lnTo>
                    <a:lnTo>
                      <a:pt x="254" y="713"/>
                    </a:lnTo>
                    <a:lnTo>
                      <a:pt x="77" y="713"/>
                    </a:lnTo>
                    <a:lnTo>
                      <a:pt x="72" y="699"/>
                    </a:lnTo>
                    <a:lnTo>
                      <a:pt x="60" y="659"/>
                    </a:lnTo>
                    <a:lnTo>
                      <a:pt x="44" y="595"/>
                    </a:lnTo>
                    <a:lnTo>
                      <a:pt x="28" y="511"/>
                    </a:lnTo>
                    <a:lnTo>
                      <a:pt x="16" y="410"/>
                    </a:lnTo>
                    <a:lnTo>
                      <a:pt x="12" y="294"/>
                    </a:lnTo>
                    <a:lnTo>
                      <a:pt x="21" y="167"/>
                    </a:lnTo>
                    <a:lnTo>
                      <a:pt x="45" y="32"/>
                    </a:lnTo>
                    <a:lnTo>
                      <a:pt x="0" y="0"/>
                    </a:lnTo>
                    <a:close/>
                  </a:path>
                </a:pathLst>
              </a:custGeom>
              <a:solidFill>
                <a:schemeClr val="bg2"/>
              </a:solidFill>
              <a:ln w="9525">
                <a:noFill/>
                <a:round/>
                <a:headEnd/>
                <a:tailEnd/>
              </a:ln>
            </p:spPr>
            <p:txBody>
              <a:bodyPr/>
              <a:lstStyle/>
              <a:p>
                <a:endParaRPr lang="en-US"/>
              </a:p>
            </p:txBody>
          </p:sp>
          <p:sp>
            <p:nvSpPr>
              <p:cNvPr id="540832" name="Freeform 160"/>
              <p:cNvSpPr>
                <a:spLocks/>
              </p:cNvSpPr>
              <p:nvPr/>
            </p:nvSpPr>
            <p:spPr bwMode="auto">
              <a:xfrm>
                <a:off x="4878" y="1536"/>
                <a:ext cx="97" cy="19"/>
              </a:xfrm>
              <a:custGeom>
                <a:avLst/>
                <a:gdLst/>
                <a:ahLst/>
                <a:cxnLst>
                  <a:cxn ang="0">
                    <a:pos x="0" y="133"/>
                  </a:cxn>
                  <a:cxn ang="0">
                    <a:pos x="4" y="132"/>
                  </a:cxn>
                  <a:cxn ang="0">
                    <a:pos x="15" y="127"/>
                  </a:cxn>
                  <a:cxn ang="0">
                    <a:pos x="32" y="122"/>
                  </a:cxn>
                  <a:cxn ang="0">
                    <a:pos x="56" y="114"/>
                  </a:cxn>
                  <a:cxn ang="0">
                    <a:pos x="86" y="104"/>
                  </a:cxn>
                  <a:cxn ang="0">
                    <a:pos x="120" y="95"/>
                  </a:cxn>
                  <a:cxn ang="0">
                    <a:pos x="160" y="86"/>
                  </a:cxn>
                  <a:cxn ang="0">
                    <a:pos x="204" y="78"/>
                  </a:cxn>
                  <a:cxn ang="0">
                    <a:pos x="252" y="70"/>
                  </a:cxn>
                  <a:cxn ang="0">
                    <a:pos x="303" y="64"/>
                  </a:cxn>
                  <a:cxn ang="0">
                    <a:pos x="358" y="60"/>
                  </a:cxn>
                  <a:cxn ang="0">
                    <a:pos x="414" y="58"/>
                  </a:cxn>
                  <a:cxn ang="0">
                    <a:pos x="474" y="60"/>
                  </a:cxn>
                  <a:cxn ang="0">
                    <a:pos x="534" y="65"/>
                  </a:cxn>
                  <a:cxn ang="0">
                    <a:pos x="596" y="74"/>
                  </a:cxn>
                  <a:cxn ang="0">
                    <a:pos x="659" y="88"/>
                  </a:cxn>
                  <a:cxn ang="0">
                    <a:pos x="678" y="0"/>
                  </a:cxn>
                  <a:cxn ang="0">
                    <a:pos x="674" y="0"/>
                  </a:cxn>
                  <a:cxn ang="0">
                    <a:pos x="659" y="0"/>
                  </a:cxn>
                  <a:cxn ang="0">
                    <a:pos x="636" y="0"/>
                  </a:cxn>
                  <a:cxn ang="0">
                    <a:pos x="606" y="1"/>
                  </a:cxn>
                  <a:cxn ang="0">
                    <a:pos x="570" y="2"/>
                  </a:cxn>
                  <a:cxn ang="0">
                    <a:pos x="527" y="3"/>
                  </a:cxn>
                  <a:cxn ang="0">
                    <a:pos x="480" y="7"/>
                  </a:cxn>
                  <a:cxn ang="0">
                    <a:pos x="430" y="9"/>
                  </a:cxn>
                  <a:cxn ang="0">
                    <a:pos x="376" y="14"/>
                  </a:cxn>
                  <a:cxn ang="0">
                    <a:pos x="320" y="18"/>
                  </a:cxn>
                  <a:cxn ang="0">
                    <a:pos x="264" y="24"/>
                  </a:cxn>
                  <a:cxn ang="0">
                    <a:pos x="208" y="32"/>
                  </a:cxn>
                  <a:cxn ang="0">
                    <a:pos x="152" y="40"/>
                  </a:cxn>
                  <a:cxn ang="0">
                    <a:pos x="98" y="50"/>
                  </a:cxn>
                  <a:cxn ang="0">
                    <a:pos x="47" y="62"/>
                  </a:cxn>
                  <a:cxn ang="0">
                    <a:pos x="0" y="76"/>
                  </a:cxn>
                  <a:cxn ang="0">
                    <a:pos x="0" y="133"/>
                  </a:cxn>
                </a:cxnLst>
                <a:rect l="0" t="0" r="r" b="b"/>
                <a:pathLst>
                  <a:path w="678" h="133">
                    <a:moveTo>
                      <a:pt x="0" y="133"/>
                    </a:moveTo>
                    <a:lnTo>
                      <a:pt x="4" y="132"/>
                    </a:lnTo>
                    <a:lnTo>
                      <a:pt x="15" y="127"/>
                    </a:lnTo>
                    <a:lnTo>
                      <a:pt x="32" y="122"/>
                    </a:lnTo>
                    <a:lnTo>
                      <a:pt x="56" y="114"/>
                    </a:lnTo>
                    <a:lnTo>
                      <a:pt x="86" y="104"/>
                    </a:lnTo>
                    <a:lnTo>
                      <a:pt x="120" y="95"/>
                    </a:lnTo>
                    <a:lnTo>
                      <a:pt x="160" y="86"/>
                    </a:lnTo>
                    <a:lnTo>
                      <a:pt x="204" y="78"/>
                    </a:lnTo>
                    <a:lnTo>
                      <a:pt x="252" y="70"/>
                    </a:lnTo>
                    <a:lnTo>
                      <a:pt x="303" y="64"/>
                    </a:lnTo>
                    <a:lnTo>
                      <a:pt x="358" y="60"/>
                    </a:lnTo>
                    <a:lnTo>
                      <a:pt x="414" y="58"/>
                    </a:lnTo>
                    <a:lnTo>
                      <a:pt x="474" y="60"/>
                    </a:lnTo>
                    <a:lnTo>
                      <a:pt x="534" y="65"/>
                    </a:lnTo>
                    <a:lnTo>
                      <a:pt x="596" y="74"/>
                    </a:lnTo>
                    <a:lnTo>
                      <a:pt x="659" y="88"/>
                    </a:lnTo>
                    <a:lnTo>
                      <a:pt x="678" y="0"/>
                    </a:lnTo>
                    <a:lnTo>
                      <a:pt x="674" y="0"/>
                    </a:lnTo>
                    <a:lnTo>
                      <a:pt x="659" y="0"/>
                    </a:lnTo>
                    <a:lnTo>
                      <a:pt x="636" y="0"/>
                    </a:lnTo>
                    <a:lnTo>
                      <a:pt x="606" y="1"/>
                    </a:lnTo>
                    <a:lnTo>
                      <a:pt x="570" y="2"/>
                    </a:lnTo>
                    <a:lnTo>
                      <a:pt x="527" y="3"/>
                    </a:lnTo>
                    <a:lnTo>
                      <a:pt x="480" y="7"/>
                    </a:lnTo>
                    <a:lnTo>
                      <a:pt x="430" y="9"/>
                    </a:lnTo>
                    <a:lnTo>
                      <a:pt x="376" y="14"/>
                    </a:lnTo>
                    <a:lnTo>
                      <a:pt x="320" y="18"/>
                    </a:lnTo>
                    <a:lnTo>
                      <a:pt x="264" y="24"/>
                    </a:lnTo>
                    <a:lnTo>
                      <a:pt x="208" y="32"/>
                    </a:lnTo>
                    <a:lnTo>
                      <a:pt x="152" y="40"/>
                    </a:lnTo>
                    <a:lnTo>
                      <a:pt x="98" y="50"/>
                    </a:lnTo>
                    <a:lnTo>
                      <a:pt x="47" y="62"/>
                    </a:lnTo>
                    <a:lnTo>
                      <a:pt x="0" y="76"/>
                    </a:lnTo>
                    <a:lnTo>
                      <a:pt x="0" y="133"/>
                    </a:lnTo>
                    <a:close/>
                  </a:path>
                </a:pathLst>
              </a:custGeom>
              <a:solidFill>
                <a:schemeClr val="bg2"/>
              </a:solidFill>
              <a:ln w="9525">
                <a:noFill/>
                <a:round/>
                <a:headEnd/>
                <a:tailEnd/>
              </a:ln>
            </p:spPr>
            <p:txBody>
              <a:bodyPr/>
              <a:lstStyle/>
              <a:p>
                <a:endParaRPr lang="en-US"/>
              </a:p>
            </p:txBody>
          </p:sp>
          <p:sp>
            <p:nvSpPr>
              <p:cNvPr id="540833" name="Freeform 161"/>
              <p:cNvSpPr>
                <a:spLocks/>
              </p:cNvSpPr>
              <p:nvPr/>
            </p:nvSpPr>
            <p:spPr bwMode="auto">
              <a:xfrm>
                <a:off x="4821" y="1711"/>
                <a:ext cx="163" cy="54"/>
              </a:xfrm>
              <a:custGeom>
                <a:avLst/>
                <a:gdLst/>
                <a:ahLst/>
                <a:cxnLst>
                  <a:cxn ang="0">
                    <a:pos x="482" y="367"/>
                  </a:cxn>
                  <a:cxn ang="0">
                    <a:pos x="485" y="366"/>
                  </a:cxn>
                  <a:cxn ang="0">
                    <a:pos x="492" y="363"/>
                  </a:cxn>
                  <a:cxn ang="0">
                    <a:pos x="502" y="359"/>
                  </a:cxn>
                  <a:cxn ang="0">
                    <a:pos x="516" y="353"/>
                  </a:cxn>
                  <a:cxn ang="0">
                    <a:pos x="533" y="346"/>
                  </a:cxn>
                  <a:cxn ang="0">
                    <a:pos x="551" y="338"/>
                  </a:cxn>
                  <a:cxn ang="0">
                    <a:pos x="572" y="328"/>
                  </a:cxn>
                  <a:cxn ang="0">
                    <a:pos x="593" y="317"/>
                  </a:cxn>
                  <a:cxn ang="0">
                    <a:pos x="616" y="306"/>
                  </a:cxn>
                  <a:cxn ang="0">
                    <a:pos x="638" y="292"/>
                  </a:cxn>
                  <a:cxn ang="0">
                    <a:pos x="660" y="279"/>
                  </a:cxn>
                  <a:cxn ang="0">
                    <a:pos x="680" y="264"/>
                  </a:cxn>
                  <a:cxn ang="0">
                    <a:pos x="700" y="249"/>
                  </a:cxn>
                  <a:cxn ang="0">
                    <a:pos x="717" y="233"/>
                  </a:cxn>
                  <a:cxn ang="0">
                    <a:pos x="732" y="217"/>
                  </a:cxn>
                  <a:cxn ang="0">
                    <a:pos x="743" y="201"/>
                  </a:cxn>
                  <a:cxn ang="0">
                    <a:pos x="0" y="20"/>
                  </a:cxn>
                  <a:cxn ang="0">
                    <a:pos x="57" y="0"/>
                  </a:cxn>
                  <a:cxn ang="0">
                    <a:pos x="1142" y="267"/>
                  </a:cxn>
                  <a:cxn ang="0">
                    <a:pos x="1098" y="292"/>
                  </a:cxn>
                  <a:cxn ang="0">
                    <a:pos x="784" y="212"/>
                  </a:cxn>
                  <a:cxn ang="0">
                    <a:pos x="783" y="213"/>
                  </a:cxn>
                  <a:cxn ang="0">
                    <a:pos x="781" y="216"/>
                  </a:cxn>
                  <a:cxn ang="0">
                    <a:pos x="776" y="221"/>
                  </a:cxn>
                  <a:cxn ang="0">
                    <a:pos x="769" y="228"/>
                  </a:cxn>
                  <a:cxn ang="0">
                    <a:pos x="761" y="237"/>
                  </a:cxn>
                  <a:cxn ang="0">
                    <a:pos x="750" y="246"/>
                  </a:cxn>
                  <a:cxn ang="0">
                    <a:pos x="737" y="258"/>
                  </a:cxn>
                  <a:cxn ang="0">
                    <a:pos x="721" y="269"/>
                  </a:cxn>
                  <a:cxn ang="0">
                    <a:pos x="703" y="282"/>
                  </a:cxn>
                  <a:cxn ang="0">
                    <a:pos x="684" y="295"/>
                  </a:cxn>
                  <a:cxn ang="0">
                    <a:pos x="660" y="309"/>
                  </a:cxn>
                  <a:cxn ang="0">
                    <a:pos x="635" y="323"/>
                  </a:cxn>
                  <a:cxn ang="0">
                    <a:pos x="606" y="338"/>
                  </a:cxn>
                  <a:cxn ang="0">
                    <a:pos x="574" y="352"/>
                  </a:cxn>
                  <a:cxn ang="0">
                    <a:pos x="540" y="366"/>
                  </a:cxn>
                  <a:cxn ang="0">
                    <a:pos x="502" y="379"/>
                  </a:cxn>
                  <a:cxn ang="0">
                    <a:pos x="482" y="367"/>
                  </a:cxn>
                </a:cxnLst>
                <a:rect l="0" t="0" r="r" b="b"/>
                <a:pathLst>
                  <a:path w="1142" h="379">
                    <a:moveTo>
                      <a:pt x="482" y="367"/>
                    </a:moveTo>
                    <a:lnTo>
                      <a:pt x="485" y="366"/>
                    </a:lnTo>
                    <a:lnTo>
                      <a:pt x="492" y="363"/>
                    </a:lnTo>
                    <a:lnTo>
                      <a:pt x="502" y="359"/>
                    </a:lnTo>
                    <a:lnTo>
                      <a:pt x="516" y="353"/>
                    </a:lnTo>
                    <a:lnTo>
                      <a:pt x="533" y="346"/>
                    </a:lnTo>
                    <a:lnTo>
                      <a:pt x="551" y="338"/>
                    </a:lnTo>
                    <a:lnTo>
                      <a:pt x="572" y="328"/>
                    </a:lnTo>
                    <a:lnTo>
                      <a:pt x="593" y="317"/>
                    </a:lnTo>
                    <a:lnTo>
                      <a:pt x="616" y="306"/>
                    </a:lnTo>
                    <a:lnTo>
                      <a:pt x="638" y="292"/>
                    </a:lnTo>
                    <a:lnTo>
                      <a:pt x="660" y="279"/>
                    </a:lnTo>
                    <a:lnTo>
                      <a:pt x="680" y="264"/>
                    </a:lnTo>
                    <a:lnTo>
                      <a:pt x="700" y="249"/>
                    </a:lnTo>
                    <a:lnTo>
                      <a:pt x="717" y="233"/>
                    </a:lnTo>
                    <a:lnTo>
                      <a:pt x="732" y="217"/>
                    </a:lnTo>
                    <a:lnTo>
                      <a:pt x="743" y="201"/>
                    </a:lnTo>
                    <a:lnTo>
                      <a:pt x="0" y="20"/>
                    </a:lnTo>
                    <a:lnTo>
                      <a:pt x="57" y="0"/>
                    </a:lnTo>
                    <a:lnTo>
                      <a:pt x="1142" y="267"/>
                    </a:lnTo>
                    <a:lnTo>
                      <a:pt x="1098" y="292"/>
                    </a:lnTo>
                    <a:lnTo>
                      <a:pt x="784" y="212"/>
                    </a:lnTo>
                    <a:lnTo>
                      <a:pt x="783" y="213"/>
                    </a:lnTo>
                    <a:lnTo>
                      <a:pt x="781" y="216"/>
                    </a:lnTo>
                    <a:lnTo>
                      <a:pt x="776" y="221"/>
                    </a:lnTo>
                    <a:lnTo>
                      <a:pt x="769" y="228"/>
                    </a:lnTo>
                    <a:lnTo>
                      <a:pt x="761" y="237"/>
                    </a:lnTo>
                    <a:lnTo>
                      <a:pt x="750" y="246"/>
                    </a:lnTo>
                    <a:lnTo>
                      <a:pt x="737" y="258"/>
                    </a:lnTo>
                    <a:lnTo>
                      <a:pt x="721" y="269"/>
                    </a:lnTo>
                    <a:lnTo>
                      <a:pt x="703" y="282"/>
                    </a:lnTo>
                    <a:lnTo>
                      <a:pt x="684" y="295"/>
                    </a:lnTo>
                    <a:lnTo>
                      <a:pt x="660" y="309"/>
                    </a:lnTo>
                    <a:lnTo>
                      <a:pt x="635" y="323"/>
                    </a:lnTo>
                    <a:lnTo>
                      <a:pt x="606" y="338"/>
                    </a:lnTo>
                    <a:lnTo>
                      <a:pt x="574" y="352"/>
                    </a:lnTo>
                    <a:lnTo>
                      <a:pt x="540" y="366"/>
                    </a:lnTo>
                    <a:lnTo>
                      <a:pt x="502" y="379"/>
                    </a:lnTo>
                    <a:lnTo>
                      <a:pt x="482" y="367"/>
                    </a:lnTo>
                    <a:close/>
                  </a:path>
                </a:pathLst>
              </a:custGeom>
              <a:solidFill>
                <a:srgbClr val="000000"/>
              </a:solidFill>
              <a:ln w="9525">
                <a:noFill/>
                <a:round/>
                <a:headEnd/>
                <a:tailEnd/>
              </a:ln>
            </p:spPr>
            <p:txBody>
              <a:bodyPr/>
              <a:lstStyle/>
              <a:p>
                <a:endParaRPr lang="en-US"/>
              </a:p>
            </p:txBody>
          </p:sp>
          <p:sp>
            <p:nvSpPr>
              <p:cNvPr id="540834" name="Freeform 162"/>
              <p:cNvSpPr>
                <a:spLocks/>
              </p:cNvSpPr>
              <p:nvPr/>
            </p:nvSpPr>
            <p:spPr bwMode="auto">
              <a:xfrm>
                <a:off x="4787" y="1725"/>
                <a:ext cx="167" cy="48"/>
              </a:xfrm>
              <a:custGeom>
                <a:avLst/>
                <a:gdLst/>
                <a:ahLst/>
                <a:cxnLst>
                  <a:cxn ang="0">
                    <a:pos x="0" y="0"/>
                  </a:cxn>
                  <a:cxn ang="0">
                    <a:pos x="1137" y="340"/>
                  </a:cxn>
                  <a:cxn ang="0">
                    <a:pos x="1163" y="340"/>
                  </a:cxn>
                  <a:cxn ang="0">
                    <a:pos x="34" y="0"/>
                  </a:cxn>
                  <a:cxn ang="0">
                    <a:pos x="0" y="0"/>
                  </a:cxn>
                </a:cxnLst>
                <a:rect l="0" t="0" r="r" b="b"/>
                <a:pathLst>
                  <a:path w="1163" h="340">
                    <a:moveTo>
                      <a:pt x="0" y="0"/>
                    </a:moveTo>
                    <a:lnTo>
                      <a:pt x="1137" y="340"/>
                    </a:lnTo>
                    <a:lnTo>
                      <a:pt x="1163" y="340"/>
                    </a:lnTo>
                    <a:lnTo>
                      <a:pt x="34" y="0"/>
                    </a:lnTo>
                    <a:lnTo>
                      <a:pt x="0" y="0"/>
                    </a:lnTo>
                    <a:close/>
                  </a:path>
                </a:pathLst>
              </a:custGeom>
              <a:solidFill>
                <a:srgbClr val="000000"/>
              </a:solidFill>
              <a:ln w="9525">
                <a:noFill/>
                <a:round/>
                <a:headEnd/>
                <a:tailEnd/>
              </a:ln>
            </p:spPr>
            <p:txBody>
              <a:bodyPr/>
              <a:lstStyle/>
              <a:p>
                <a:endParaRPr lang="en-US"/>
              </a:p>
            </p:txBody>
          </p:sp>
          <p:sp>
            <p:nvSpPr>
              <p:cNvPr id="540835" name="Freeform 163"/>
              <p:cNvSpPr>
                <a:spLocks/>
              </p:cNvSpPr>
              <p:nvPr/>
            </p:nvSpPr>
            <p:spPr bwMode="auto">
              <a:xfrm>
                <a:off x="4815" y="1718"/>
                <a:ext cx="164" cy="44"/>
              </a:xfrm>
              <a:custGeom>
                <a:avLst/>
                <a:gdLst/>
                <a:ahLst/>
                <a:cxnLst>
                  <a:cxn ang="0">
                    <a:pos x="0" y="1"/>
                  </a:cxn>
                  <a:cxn ang="0">
                    <a:pos x="1124" y="303"/>
                  </a:cxn>
                  <a:cxn ang="0">
                    <a:pos x="1149" y="302"/>
                  </a:cxn>
                  <a:cxn ang="0">
                    <a:pos x="34" y="0"/>
                  </a:cxn>
                  <a:cxn ang="0">
                    <a:pos x="0" y="1"/>
                  </a:cxn>
                </a:cxnLst>
                <a:rect l="0" t="0" r="r" b="b"/>
                <a:pathLst>
                  <a:path w="1149" h="303">
                    <a:moveTo>
                      <a:pt x="0" y="1"/>
                    </a:moveTo>
                    <a:lnTo>
                      <a:pt x="1124" y="303"/>
                    </a:lnTo>
                    <a:lnTo>
                      <a:pt x="1149" y="302"/>
                    </a:lnTo>
                    <a:lnTo>
                      <a:pt x="34" y="0"/>
                    </a:lnTo>
                    <a:lnTo>
                      <a:pt x="0" y="1"/>
                    </a:lnTo>
                    <a:close/>
                  </a:path>
                </a:pathLst>
              </a:custGeom>
              <a:solidFill>
                <a:srgbClr val="000000"/>
              </a:solidFill>
              <a:ln w="9525">
                <a:noFill/>
                <a:round/>
                <a:headEnd/>
                <a:tailEnd/>
              </a:ln>
            </p:spPr>
            <p:txBody>
              <a:bodyPr/>
              <a:lstStyle/>
              <a:p>
                <a:endParaRPr lang="en-US"/>
              </a:p>
            </p:txBody>
          </p:sp>
          <p:sp>
            <p:nvSpPr>
              <p:cNvPr id="540836" name="Freeform 164"/>
              <p:cNvSpPr>
                <a:spLocks/>
              </p:cNvSpPr>
              <p:nvPr/>
            </p:nvSpPr>
            <p:spPr bwMode="auto">
              <a:xfrm>
                <a:off x="4802" y="1721"/>
                <a:ext cx="165" cy="48"/>
              </a:xfrm>
              <a:custGeom>
                <a:avLst/>
                <a:gdLst/>
                <a:ahLst/>
                <a:cxnLst>
                  <a:cxn ang="0">
                    <a:pos x="0" y="0"/>
                  </a:cxn>
                  <a:cxn ang="0">
                    <a:pos x="1134" y="336"/>
                  </a:cxn>
                  <a:cxn ang="0">
                    <a:pos x="1155" y="328"/>
                  </a:cxn>
                  <a:cxn ang="0">
                    <a:pos x="34" y="0"/>
                  </a:cxn>
                  <a:cxn ang="0">
                    <a:pos x="0" y="0"/>
                  </a:cxn>
                </a:cxnLst>
                <a:rect l="0" t="0" r="r" b="b"/>
                <a:pathLst>
                  <a:path w="1155" h="336">
                    <a:moveTo>
                      <a:pt x="0" y="0"/>
                    </a:moveTo>
                    <a:lnTo>
                      <a:pt x="1134" y="336"/>
                    </a:lnTo>
                    <a:lnTo>
                      <a:pt x="1155" y="328"/>
                    </a:lnTo>
                    <a:lnTo>
                      <a:pt x="34" y="0"/>
                    </a:lnTo>
                    <a:lnTo>
                      <a:pt x="0" y="0"/>
                    </a:lnTo>
                    <a:close/>
                  </a:path>
                </a:pathLst>
              </a:custGeom>
              <a:solidFill>
                <a:srgbClr val="000000"/>
              </a:solidFill>
              <a:ln w="9525">
                <a:noFill/>
                <a:round/>
                <a:headEnd/>
                <a:tailEnd/>
              </a:ln>
            </p:spPr>
            <p:txBody>
              <a:bodyPr/>
              <a:lstStyle/>
              <a:p>
                <a:endParaRPr lang="en-US"/>
              </a:p>
            </p:txBody>
          </p:sp>
        </p:grpSp>
        <p:grpSp>
          <p:nvGrpSpPr>
            <p:cNvPr id="540837" name="Group 165"/>
            <p:cNvGrpSpPr>
              <a:grpSpLocks/>
            </p:cNvGrpSpPr>
            <p:nvPr/>
          </p:nvGrpSpPr>
          <p:grpSpPr bwMode="auto">
            <a:xfrm rot="10800000">
              <a:off x="1234" y="3229"/>
              <a:ext cx="391" cy="88"/>
              <a:chOff x="1450" y="3513"/>
              <a:chExt cx="391" cy="88"/>
            </a:xfrm>
          </p:grpSpPr>
          <p:sp>
            <p:nvSpPr>
              <p:cNvPr id="540838" name="Freeform 166"/>
              <p:cNvSpPr>
                <a:spLocks/>
              </p:cNvSpPr>
              <p:nvPr/>
            </p:nvSpPr>
            <p:spPr bwMode="auto">
              <a:xfrm flipV="1">
                <a:off x="1450" y="3574"/>
                <a:ext cx="391" cy="27"/>
              </a:xfrm>
              <a:custGeom>
                <a:avLst/>
                <a:gdLst/>
                <a:ahLst/>
                <a:cxnLst>
                  <a:cxn ang="0">
                    <a:pos x="0" y="0"/>
                  </a:cxn>
                  <a:cxn ang="0">
                    <a:pos x="0" y="56"/>
                  </a:cxn>
                  <a:cxn ang="0">
                    <a:pos x="720" y="56"/>
                  </a:cxn>
                  <a:cxn ang="0">
                    <a:pos x="720" y="8"/>
                  </a:cxn>
                </a:cxnLst>
                <a:rect l="0" t="0" r="r" b="b"/>
                <a:pathLst>
                  <a:path w="720" h="56">
                    <a:moveTo>
                      <a:pt x="0" y="0"/>
                    </a:moveTo>
                    <a:lnTo>
                      <a:pt x="0" y="56"/>
                    </a:lnTo>
                    <a:lnTo>
                      <a:pt x="720" y="56"/>
                    </a:lnTo>
                    <a:lnTo>
                      <a:pt x="720" y="8"/>
                    </a:lnTo>
                  </a:path>
                </a:pathLst>
              </a:custGeom>
              <a:noFill/>
              <a:ln w="12700" cap="flat" cmpd="sng">
                <a:solidFill>
                  <a:schemeClr val="tx1"/>
                </a:solidFill>
                <a:prstDash val="solid"/>
                <a:round/>
                <a:headEnd/>
                <a:tailEnd/>
              </a:ln>
              <a:effectLst/>
            </p:spPr>
            <p:txBody>
              <a:bodyPr wrap="none"/>
              <a:lstStyle/>
              <a:p>
                <a:endParaRPr lang="en-US"/>
              </a:p>
            </p:txBody>
          </p:sp>
          <p:sp>
            <p:nvSpPr>
              <p:cNvPr id="540839" name="Line 167"/>
              <p:cNvSpPr>
                <a:spLocks noChangeShapeType="1"/>
              </p:cNvSpPr>
              <p:nvPr/>
            </p:nvSpPr>
            <p:spPr bwMode="auto">
              <a:xfrm>
                <a:off x="1642" y="3513"/>
                <a:ext cx="0" cy="60"/>
              </a:xfrm>
              <a:prstGeom prst="line">
                <a:avLst/>
              </a:prstGeom>
              <a:noFill/>
              <a:ln w="19050">
                <a:solidFill>
                  <a:schemeClr val="tx1"/>
                </a:solidFill>
                <a:round/>
                <a:headEnd/>
                <a:tailEnd/>
              </a:ln>
              <a:effectLst/>
            </p:spPr>
            <p:txBody>
              <a:bodyPr wrap="none"/>
              <a:lstStyle/>
              <a:p>
                <a:endParaRPr lang="en-US"/>
              </a:p>
            </p:txBody>
          </p:sp>
        </p:grpSp>
        <p:grpSp>
          <p:nvGrpSpPr>
            <p:cNvPr id="540840" name="Group 168"/>
            <p:cNvGrpSpPr>
              <a:grpSpLocks/>
            </p:cNvGrpSpPr>
            <p:nvPr/>
          </p:nvGrpSpPr>
          <p:grpSpPr bwMode="auto">
            <a:xfrm>
              <a:off x="1305" y="3286"/>
              <a:ext cx="275" cy="118"/>
              <a:chOff x="3600" y="219"/>
              <a:chExt cx="360" cy="175"/>
            </a:xfrm>
          </p:grpSpPr>
          <p:sp>
            <p:nvSpPr>
              <p:cNvPr id="540841" name="Oval 16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0842" name="Line 17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843" name="Line 17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844" name="Rectangle 17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845" name="Oval 17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0846" name="Group 174"/>
              <p:cNvGrpSpPr>
                <a:grpSpLocks/>
              </p:cNvGrpSpPr>
              <p:nvPr/>
            </p:nvGrpSpPr>
            <p:grpSpPr bwMode="auto">
              <a:xfrm>
                <a:off x="3686" y="244"/>
                <a:ext cx="177" cy="66"/>
                <a:chOff x="2848" y="848"/>
                <a:chExt cx="140" cy="98"/>
              </a:xfrm>
            </p:grpSpPr>
            <p:sp>
              <p:nvSpPr>
                <p:cNvPr id="540847" name="Line 17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48" name="Line 17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49" name="Line 17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850" name="Group 178"/>
              <p:cNvGrpSpPr>
                <a:grpSpLocks/>
              </p:cNvGrpSpPr>
              <p:nvPr/>
            </p:nvGrpSpPr>
            <p:grpSpPr bwMode="auto">
              <a:xfrm flipV="1">
                <a:off x="3686" y="243"/>
                <a:ext cx="177" cy="66"/>
                <a:chOff x="2848" y="848"/>
                <a:chExt cx="140" cy="98"/>
              </a:xfrm>
            </p:grpSpPr>
            <p:sp>
              <p:nvSpPr>
                <p:cNvPr id="540851" name="Line 17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52" name="Line 18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53" name="Line 18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sp>
        <p:nvSpPr>
          <p:cNvPr id="540854" name="Text Box 182"/>
          <p:cNvSpPr txBox="1">
            <a:spLocks noChangeArrowheads="1"/>
          </p:cNvSpPr>
          <p:nvPr/>
        </p:nvSpPr>
        <p:spPr bwMode="auto">
          <a:xfrm>
            <a:off x="1579563" y="3830638"/>
            <a:ext cx="430212" cy="366712"/>
          </a:xfrm>
          <a:prstGeom prst="rect">
            <a:avLst/>
          </a:prstGeom>
          <a:noFill/>
          <a:ln w="9525">
            <a:noFill/>
            <a:miter lim="800000"/>
            <a:headEnd/>
            <a:tailEnd/>
          </a:ln>
          <a:effectLst/>
        </p:spPr>
        <p:txBody>
          <a:bodyPr wrap="none">
            <a:spAutoFit/>
          </a:bodyPr>
          <a:lstStyle/>
          <a:p>
            <a:r>
              <a:rPr lang="en-US"/>
              <a:t>R1</a:t>
            </a:r>
          </a:p>
        </p:txBody>
      </p:sp>
      <p:grpSp>
        <p:nvGrpSpPr>
          <p:cNvPr id="540855" name="Group 183"/>
          <p:cNvGrpSpPr>
            <a:grpSpLocks/>
          </p:cNvGrpSpPr>
          <p:nvPr/>
        </p:nvGrpSpPr>
        <p:grpSpPr bwMode="auto">
          <a:xfrm>
            <a:off x="3700463" y="5921375"/>
            <a:ext cx="547687" cy="233363"/>
            <a:chOff x="3600" y="219"/>
            <a:chExt cx="360" cy="175"/>
          </a:xfrm>
        </p:grpSpPr>
        <p:sp>
          <p:nvSpPr>
            <p:cNvPr id="540856" name="Oval 184"/>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0857" name="Line 1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858" name="Line 1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859" name="Rectangle 187"/>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860" name="Oval 188"/>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0861" name="Group 189"/>
            <p:cNvGrpSpPr>
              <a:grpSpLocks/>
            </p:cNvGrpSpPr>
            <p:nvPr/>
          </p:nvGrpSpPr>
          <p:grpSpPr bwMode="auto">
            <a:xfrm>
              <a:off x="3686" y="244"/>
              <a:ext cx="177" cy="66"/>
              <a:chOff x="2848" y="848"/>
              <a:chExt cx="140" cy="98"/>
            </a:xfrm>
          </p:grpSpPr>
          <p:sp>
            <p:nvSpPr>
              <p:cNvPr id="540862" name="Line 1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63" name="Line 1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64" name="Line 1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865" name="Group 193"/>
            <p:cNvGrpSpPr>
              <a:grpSpLocks/>
            </p:cNvGrpSpPr>
            <p:nvPr/>
          </p:nvGrpSpPr>
          <p:grpSpPr bwMode="auto">
            <a:xfrm flipV="1">
              <a:off x="3686" y="243"/>
              <a:ext cx="177" cy="66"/>
              <a:chOff x="2848" y="848"/>
              <a:chExt cx="140" cy="98"/>
            </a:xfrm>
          </p:grpSpPr>
          <p:sp>
            <p:nvSpPr>
              <p:cNvPr id="540866" name="Line 1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67" name="Line 1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68" name="Line 1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40869" name="Text Box 197"/>
          <p:cNvSpPr txBox="1">
            <a:spLocks noChangeArrowheads="1"/>
          </p:cNvSpPr>
          <p:nvPr/>
        </p:nvSpPr>
        <p:spPr bwMode="auto">
          <a:xfrm>
            <a:off x="1190625" y="4619625"/>
            <a:ext cx="466725" cy="366713"/>
          </a:xfrm>
          <a:prstGeom prst="rect">
            <a:avLst/>
          </a:prstGeom>
          <a:noFill/>
          <a:ln w="9525">
            <a:noFill/>
            <a:miter lim="800000"/>
            <a:headEnd/>
            <a:tailEnd/>
          </a:ln>
          <a:effectLst/>
        </p:spPr>
        <p:txBody>
          <a:bodyPr wrap="none">
            <a:spAutoFit/>
          </a:bodyPr>
          <a:lstStyle/>
          <a:p>
            <a:r>
              <a:rPr lang="en-US"/>
              <a:t>R2</a:t>
            </a:r>
          </a:p>
        </p:txBody>
      </p:sp>
      <p:sp>
        <p:nvSpPr>
          <p:cNvPr id="540870" name="Text Box 198"/>
          <p:cNvSpPr txBox="1">
            <a:spLocks noChangeArrowheads="1"/>
          </p:cNvSpPr>
          <p:nvPr/>
        </p:nvSpPr>
        <p:spPr bwMode="auto">
          <a:xfrm>
            <a:off x="677863" y="5616575"/>
            <a:ext cx="466725" cy="366713"/>
          </a:xfrm>
          <a:prstGeom prst="rect">
            <a:avLst/>
          </a:prstGeom>
          <a:noFill/>
          <a:ln w="9525">
            <a:noFill/>
            <a:miter lim="800000"/>
            <a:headEnd/>
            <a:tailEnd/>
          </a:ln>
          <a:effectLst/>
        </p:spPr>
        <p:txBody>
          <a:bodyPr wrap="none">
            <a:spAutoFit/>
          </a:bodyPr>
          <a:lstStyle/>
          <a:p>
            <a:r>
              <a:rPr lang="en-US"/>
              <a:t>R3</a:t>
            </a:r>
          </a:p>
        </p:txBody>
      </p:sp>
      <p:sp>
        <p:nvSpPr>
          <p:cNvPr id="540871" name="Text Box 199"/>
          <p:cNvSpPr txBox="1">
            <a:spLocks noChangeArrowheads="1"/>
          </p:cNvSpPr>
          <p:nvPr/>
        </p:nvSpPr>
        <p:spPr bwMode="auto">
          <a:xfrm>
            <a:off x="3324225" y="4037013"/>
            <a:ext cx="466725" cy="366712"/>
          </a:xfrm>
          <a:prstGeom prst="rect">
            <a:avLst/>
          </a:prstGeom>
          <a:noFill/>
          <a:ln w="9525">
            <a:noFill/>
            <a:miter lim="800000"/>
            <a:headEnd/>
            <a:tailEnd/>
          </a:ln>
          <a:effectLst/>
        </p:spPr>
        <p:txBody>
          <a:bodyPr wrap="none">
            <a:spAutoFit/>
          </a:bodyPr>
          <a:lstStyle/>
          <a:p>
            <a:r>
              <a:rPr lang="en-US"/>
              <a:t>R4</a:t>
            </a:r>
          </a:p>
        </p:txBody>
      </p:sp>
      <p:sp>
        <p:nvSpPr>
          <p:cNvPr id="540872" name="Text Box 200"/>
          <p:cNvSpPr txBox="1">
            <a:spLocks noChangeArrowheads="1"/>
          </p:cNvSpPr>
          <p:nvPr/>
        </p:nvSpPr>
        <p:spPr bwMode="auto">
          <a:xfrm>
            <a:off x="3767138" y="5175250"/>
            <a:ext cx="466725" cy="366713"/>
          </a:xfrm>
          <a:prstGeom prst="rect">
            <a:avLst/>
          </a:prstGeom>
          <a:noFill/>
          <a:ln w="9525">
            <a:noFill/>
            <a:miter lim="800000"/>
            <a:headEnd/>
            <a:tailEnd/>
          </a:ln>
          <a:effectLst/>
        </p:spPr>
        <p:txBody>
          <a:bodyPr wrap="none">
            <a:spAutoFit/>
          </a:bodyPr>
          <a:lstStyle/>
          <a:p>
            <a:r>
              <a:rPr lang="en-US"/>
              <a:t>R5</a:t>
            </a:r>
          </a:p>
        </p:txBody>
      </p:sp>
      <p:sp>
        <p:nvSpPr>
          <p:cNvPr id="540873" name="Text Box 201"/>
          <p:cNvSpPr txBox="1">
            <a:spLocks noChangeArrowheads="1"/>
          </p:cNvSpPr>
          <p:nvPr/>
        </p:nvSpPr>
        <p:spPr bwMode="auto">
          <a:xfrm>
            <a:off x="2532063" y="5908675"/>
            <a:ext cx="466725" cy="366713"/>
          </a:xfrm>
          <a:prstGeom prst="rect">
            <a:avLst/>
          </a:prstGeom>
          <a:noFill/>
          <a:ln w="9525">
            <a:noFill/>
            <a:miter lim="800000"/>
            <a:headEnd/>
            <a:tailEnd/>
          </a:ln>
          <a:effectLst/>
        </p:spPr>
        <p:txBody>
          <a:bodyPr wrap="none">
            <a:spAutoFit/>
          </a:bodyPr>
          <a:lstStyle/>
          <a:p>
            <a:r>
              <a:rPr lang="en-US"/>
              <a:t>R6</a:t>
            </a:r>
          </a:p>
        </p:txBody>
      </p:sp>
      <p:sp>
        <p:nvSpPr>
          <p:cNvPr id="540874" name="Text Box 202"/>
          <p:cNvSpPr txBox="1">
            <a:spLocks noChangeArrowheads="1"/>
          </p:cNvSpPr>
          <p:nvPr/>
        </p:nvSpPr>
        <p:spPr bwMode="auto">
          <a:xfrm>
            <a:off x="3252788" y="5865813"/>
            <a:ext cx="466725" cy="366712"/>
          </a:xfrm>
          <a:prstGeom prst="rect">
            <a:avLst/>
          </a:prstGeom>
          <a:noFill/>
          <a:ln w="9525">
            <a:noFill/>
            <a:miter lim="800000"/>
            <a:headEnd/>
            <a:tailEnd/>
          </a:ln>
          <a:effectLst/>
        </p:spPr>
        <p:txBody>
          <a:bodyPr wrap="none">
            <a:spAutoFit/>
          </a:bodyPr>
          <a:lstStyle/>
          <a:p>
            <a:r>
              <a:rPr lang="en-US"/>
              <a:t>R7</a:t>
            </a:r>
          </a:p>
        </p:txBody>
      </p:sp>
      <p:grpSp>
        <p:nvGrpSpPr>
          <p:cNvPr id="540875" name="Group 203"/>
          <p:cNvGrpSpPr>
            <a:grpSpLocks/>
          </p:cNvGrpSpPr>
          <p:nvPr/>
        </p:nvGrpSpPr>
        <p:grpSpPr bwMode="auto">
          <a:xfrm>
            <a:off x="4767263" y="4114800"/>
            <a:ext cx="569912" cy="222250"/>
            <a:chOff x="3600" y="219"/>
            <a:chExt cx="360" cy="175"/>
          </a:xfrm>
        </p:grpSpPr>
        <p:sp>
          <p:nvSpPr>
            <p:cNvPr id="540876" name="Oval 20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0877" name="Line 20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878" name="Line 20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879" name="Rectangle 20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880" name="Oval 20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0881" name="Group 209"/>
            <p:cNvGrpSpPr>
              <a:grpSpLocks/>
            </p:cNvGrpSpPr>
            <p:nvPr/>
          </p:nvGrpSpPr>
          <p:grpSpPr bwMode="auto">
            <a:xfrm>
              <a:off x="3686" y="244"/>
              <a:ext cx="177" cy="66"/>
              <a:chOff x="2848" y="848"/>
              <a:chExt cx="140" cy="98"/>
            </a:xfrm>
          </p:grpSpPr>
          <p:sp>
            <p:nvSpPr>
              <p:cNvPr id="540882" name="Line 21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83" name="Line 21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84" name="Line 21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885" name="Group 213"/>
            <p:cNvGrpSpPr>
              <a:grpSpLocks/>
            </p:cNvGrpSpPr>
            <p:nvPr/>
          </p:nvGrpSpPr>
          <p:grpSpPr bwMode="auto">
            <a:xfrm flipV="1">
              <a:off x="3686" y="243"/>
              <a:ext cx="177" cy="66"/>
              <a:chOff x="2848" y="848"/>
              <a:chExt cx="140" cy="98"/>
            </a:xfrm>
          </p:grpSpPr>
          <p:sp>
            <p:nvSpPr>
              <p:cNvPr id="540886" name="Line 21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87" name="Line 21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88" name="Line 21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0889" name="Group 217"/>
          <p:cNvGrpSpPr>
            <a:grpSpLocks/>
          </p:cNvGrpSpPr>
          <p:nvPr/>
        </p:nvGrpSpPr>
        <p:grpSpPr bwMode="auto">
          <a:xfrm>
            <a:off x="4789488" y="4679950"/>
            <a:ext cx="547687" cy="233363"/>
            <a:chOff x="3600" y="219"/>
            <a:chExt cx="360" cy="175"/>
          </a:xfrm>
        </p:grpSpPr>
        <p:sp>
          <p:nvSpPr>
            <p:cNvPr id="540890" name="Oval 218"/>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0891" name="Line 21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0892" name="Line 22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0893" name="Rectangle 221"/>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0894" name="Oval 222"/>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0895" name="Group 223"/>
            <p:cNvGrpSpPr>
              <a:grpSpLocks/>
            </p:cNvGrpSpPr>
            <p:nvPr/>
          </p:nvGrpSpPr>
          <p:grpSpPr bwMode="auto">
            <a:xfrm>
              <a:off x="3686" y="244"/>
              <a:ext cx="177" cy="66"/>
              <a:chOff x="2848" y="848"/>
              <a:chExt cx="140" cy="98"/>
            </a:xfrm>
          </p:grpSpPr>
          <p:sp>
            <p:nvSpPr>
              <p:cNvPr id="540896" name="Line 2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897" name="Line 2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898" name="Line 2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0899" name="Group 227"/>
            <p:cNvGrpSpPr>
              <a:grpSpLocks/>
            </p:cNvGrpSpPr>
            <p:nvPr/>
          </p:nvGrpSpPr>
          <p:grpSpPr bwMode="auto">
            <a:xfrm flipV="1">
              <a:off x="3686" y="243"/>
              <a:ext cx="177" cy="66"/>
              <a:chOff x="2848" y="848"/>
              <a:chExt cx="140" cy="98"/>
            </a:xfrm>
          </p:grpSpPr>
          <p:sp>
            <p:nvSpPr>
              <p:cNvPr id="540900" name="Line 22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0901" name="Line 22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0902" name="Line 23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40903" name="Line 231"/>
          <p:cNvSpPr>
            <a:spLocks noChangeShapeType="1"/>
          </p:cNvSpPr>
          <p:nvPr/>
        </p:nvSpPr>
        <p:spPr bwMode="auto">
          <a:xfrm>
            <a:off x="4756150" y="5356225"/>
            <a:ext cx="596900" cy="0"/>
          </a:xfrm>
          <a:prstGeom prst="line">
            <a:avLst/>
          </a:prstGeom>
          <a:noFill/>
          <a:ln w="28575">
            <a:solidFill>
              <a:srgbClr val="FF0000"/>
            </a:solidFill>
            <a:round/>
            <a:headEnd/>
            <a:tailEnd type="triangle" w="med" len="med"/>
          </a:ln>
          <a:effectLst/>
        </p:spPr>
        <p:txBody>
          <a:bodyPr wrap="none"/>
          <a:lstStyle/>
          <a:p>
            <a:endParaRPr lang="en-US"/>
          </a:p>
        </p:txBody>
      </p:sp>
      <p:sp>
        <p:nvSpPr>
          <p:cNvPr id="540904" name="Text Box 232"/>
          <p:cNvSpPr txBox="1">
            <a:spLocks noChangeArrowheads="1"/>
          </p:cNvSpPr>
          <p:nvPr/>
        </p:nvSpPr>
        <p:spPr bwMode="auto">
          <a:xfrm>
            <a:off x="5368925" y="3883025"/>
            <a:ext cx="2433638" cy="641350"/>
          </a:xfrm>
          <a:prstGeom prst="rect">
            <a:avLst/>
          </a:prstGeom>
          <a:noFill/>
          <a:ln w="9525">
            <a:noFill/>
            <a:miter lim="800000"/>
            <a:headEnd/>
            <a:tailEnd/>
          </a:ln>
          <a:effectLst/>
        </p:spPr>
        <p:txBody>
          <a:bodyPr wrap="none">
            <a:spAutoFit/>
          </a:bodyPr>
          <a:lstStyle/>
          <a:p>
            <a:r>
              <a:rPr lang="en-US"/>
              <a:t>router with attached</a:t>
            </a:r>
          </a:p>
          <a:p>
            <a:r>
              <a:rPr lang="en-US"/>
              <a:t>group member</a:t>
            </a:r>
          </a:p>
        </p:txBody>
      </p:sp>
      <p:sp>
        <p:nvSpPr>
          <p:cNvPr id="540905" name="Text Box 233"/>
          <p:cNvSpPr txBox="1">
            <a:spLocks noChangeArrowheads="1"/>
          </p:cNvSpPr>
          <p:nvPr/>
        </p:nvSpPr>
        <p:spPr bwMode="auto">
          <a:xfrm>
            <a:off x="5470525" y="4549775"/>
            <a:ext cx="2741613" cy="641350"/>
          </a:xfrm>
          <a:prstGeom prst="rect">
            <a:avLst/>
          </a:prstGeom>
          <a:noFill/>
          <a:ln w="9525">
            <a:noFill/>
            <a:miter lim="800000"/>
            <a:headEnd/>
            <a:tailEnd/>
          </a:ln>
          <a:effectLst/>
        </p:spPr>
        <p:txBody>
          <a:bodyPr wrap="none">
            <a:spAutoFit/>
          </a:bodyPr>
          <a:lstStyle/>
          <a:p>
            <a:r>
              <a:rPr lang="en-US"/>
              <a:t>router with no attached</a:t>
            </a:r>
          </a:p>
          <a:p>
            <a:r>
              <a:rPr lang="en-US"/>
              <a:t>group member</a:t>
            </a:r>
          </a:p>
        </p:txBody>
      </p:sp>
      <p:sp>
        <p:nvSpPr>
          <p:cNvPr id="540906" name="Text Box 234"/>
          <p:cNvSpPr txBox="1">
            <a:spLocks noChangeArrowheads="1"/>
          </p:cNvSpPr>
          <p:nvPr/>
        </p:nvSpPr>
        <p:spPr bwMode="auto">
          <a:xfrm>
            <a:off x="5445125" y="5213350"/>
            <a:ext cx="3028950" cy="366713"/>
          </a:xfrm>
          <a:prstGeom prst="rect">
            <a:avLst/>
          </a:prstGeom>
          <a:noFill/>
          <a:ln w="9525">
            <a:noFill/>
            <a:miter lim="800000"/>
            <a:headEnd/>
            <a:tailEnd/>
          </a:ln>
          <a:effectLst/>
        </p:spPr>
        <p:txBody>
          <a:bodyPr>
            <a:spAutoFit/>
          </a:bodyPr>
          <a:lstStyle/>
          <a:p>
            <a:r>
              <a:rPr lang="en-US"/>
              <a:t>prune message</a:t>
            </a:r>
          </a:p>
        </p:txBody>
      </p:sp>
      <p:sp>
        <p:nvSpPr>
          <p:cNvPr id="540907" name="Text Box 235"/>
          <p:cNvSpPr txBox="1">
            <a:spLocks noChangeArrowheads="1"/>
          </p:cNvSpPr>
          <p:nvPr/>
        </p:nvSpPr>
        <p:spPr bwMode="auto">
          <a:xfrm>
            <a:off x="4664075" y="3368675"/>
            <a:ext cx="1098550" cy="366713"/>
          </a:xfrm>
          <a:prstGeom prst="rect">
            <a:avLst/>
          </a:prstGeom>
          <a:noFill/>
          <a:ln w="9525">
            <a:noFill/>
            <a:miter lim="800000"/>
            <a:headEnd/>
            <a:tailEnd/>
          </a:ln>
          <a:effectLst/>
        </p:spPr>
        <p:txBody>
          <a:bodyPr wrap="none">
            <a:spAutoFit/>
          </a:bodyPr>
          <a:lstStyle/>
          <a:p>
            <a:r>
              <a:rPr lang="en-US"/>
              <a:t>LEGEND</a:t>
            </a:r>
          </a:p>
        </p:txBody>
      </p:sp>
      <p:sp>
        <p:nvSpPr>
          <p:cNvPr id="540908" name="Text Box 236"/>
          <p:cNvSpPr txBox="1">
            <a:spLocks noChangeArrowheads="1"/>
          </p:cNvSpPr>
          <p:nvPr/>
        </p:nvSpPr>
        <p:spPr bwMode="auto">
          <a:xfrm>
            <a:off x="479425" y="3468688"/>
            <a:ext cx="1182688" cy="366712"/>
          </a:xfrm>
          <a:prstGeom prst="rect">
            <a:avLst/>
          </a:prstGeom>
          <a:noFill/>
          <a:ln w="9525">
            <a:noFill/>
            <a:miter lim="800000"/>
            <a:headEnd/>
            <a:tailEnd/>
          </a:ln>
          <a:effectLst/>
        </p:spPr>
        <p:txBody>
          <a:bodyPr wrap="none">
            <a:spAutoFit/>
          </a:bodyPr>
          <a:lstStyle/>
          <a:p>
            <a:r>
              <a:rPr lang="en-US">
                <a:solidFill>
                  <a:srgbClr val="FF0000"/>
                </a:solidFill>
              </a:rPr>
              <a:t>S: source</a:t>
            </a:r>
          </a:p>
        </p:txBody>
      </p:sp>
      <p:sp>
        <p:nvSpPr>
          <p:cNvPr id="540909" name="Line 237"/>
          <p:cNvSpPr>
            <a:spLocks noChangeShapeType="1"/>
          </p:cNvSpPr>
          <p:nvPr/>
        </p:nvSpPr>
        <p:spPr bwMode="auto">
          <a:xfrm>
            <a:off x="3422650" y="4637088"/>
            <a:ext cx="0" cy="511175"/>
          </a:xfrm>
          <a:prstGeom prst="line">
            <a:avLst/>
          </a:prstGeom>
          <a:noFill/>
          <a:ln w="19050">
            <a:solidFill>
              <a:srgbClr val="FF0000"/>
            </a:solidFill>
            <a:round/>
            <a:headEnd type="triangle" w="med" len="med"/>
            <a:tailEnd/>
          </a:ln>
          <a:effectLst/>
        </p:spPr>
        <p:txBody>
          <a:bodyPr wrap="none"/>
          <a:lstStyle/>
          <a:p>
            <a:endParaRPr lang="en-US"/>
          </a:p>
        </p:txBody>
      </p:sp>
      <p:sp>
        <p:nvSpPr>
          <p:cNvPr id="540910" name="Line 238"/>
          <p:cNvSpPr>
            <a:spLocks noChangeShapeType="1"/>
          </p:cNvSpPr>
          <p:nvPr/>
        </p:nvSpPr>
        <p:spPr bwMode="auto">
          <a:xfrm>
            <a:off x="3536950" y="5475288"/>
            <a:ext cx="241300" cy="419100"/>
          </a:xfrm>
          <a:prstGeom prst="line">
            <a:avLst/>
          </a:prstGeom>
          <a:noFill/>
          <a:ln w="19050">
            <a:solidFill>
              <a:srgbClr val="FF0000"/>
            </a:solidFill>
            <a:round/>
            <a:headEnd type="triangle" w="med" len="med"/>
            <a:tailEnd/>
          </a:ln>
          <a:effectLst/>
        </p:spPr>
        <p:txBody>
          <a:bodyPr wrap="none"/>
          <a:lstStyle/>
          <a:p>
            <a:endParaRPr lang="en-US"/>
          </a:p>
        </p:txBody>
      </p:sp>
      <p:sp>
        <p:nvSpPr>
          <p:cNvPr id="540911" name="Text Box 239"/>
          <p:cNvSpPr txBox="1">
            <a:spLocks noChangeArrowheads="1"/>
          </p:cNvSpPr>
          <p:nvPr/>
        </p:nvSpPr>
        <p:spPr bwMode="auto">
          <a:xfrm>
            <a:off x="5368925" y="5530850"/>
            <a:ext cx="2244725" cy="641350"/>
          </a:xfrm>
          <a:prstGeom prst="rect">
            <a:avLst/>
          </a:prstGeom>
          <a:noFill/>
          <a:ln w="9525">
            <a:noFill/>
            <a:miter lim="800000"/>
            <a:headEnd/>
            <a:tailEnd/>
          </a:ln>
          <a:effectLst/>
        </p:spPr>
        <p:txBody>
          <a:bodyPr wrap="none">
            <a:spAutoFit/>
          </a:bodyPr>
          <a:lstStyle/>
          <a:p>
            <a:r>
              <a:rPr lang="en-US"/>
              <a:t>links with multicast</a:t>
            </a:r>
          </a:p>
          <a:p>
            <a:r>
              <a:rPr lang="en-US"/>
              <a:t>forwarding</a:t>
            </a:r>
          </a:p>
        </p:txBody>
      </p:sp>
      <p:sp>
        <p:nvSpPr>
          <p:cNvPr id="540912" name="Line 240"/>
          <p:cNvSpPr>
            <a:spLocks noChangeShapeType="1"/>
          </p:cNvSpPr>
          <p:nvPr/>
        </p:nvSpPr>
        <p:spPr bwMode="auto">
          <a:xfrm rot="16936177">
            <a:off x="4964112" y="5427663"/>
            <a:ext cx="144463" cy="630238"/>
          </a:xfrm>
          <a:prstGeom prst="line">
            <a:avLst/>
          </a:prstGeom>
          <a:noFill/>
          <a:ln w="57150">
            <a:solidFill>
              <a:srgbClr val="FF0000"/>
            </a:solidFill>
            <a:round/>
            <a:headEnd/>
            <a:tailEnd/>
          </a:ln>
          <a:effectLst/>
        </p:spPr>
        <p:txBody>
          <a:bodyPr wrap="none"/>
          <a:lstStyle/>
          <a:p>
            <a:endParaRPr lang="en-US"/>
          </a:p>
        </p:txBody>
      </p:sp>
      <p:sp>
        <p:nvSpPr>
          <p:cNvPr id="540913" name="Text Box 241"/>
          <p:cNvSpPr txBox="1">
            <a:spLocks noChangeArrowheads="1"/>
          </p:cNvSpPr>
          <p:nvPr/>
        </p:nvSpPr>
        <p:spPr bwMode="auto">
          <a:xfrm>
            <a:off x="3170238" y="4718050"/>
            <a:ext cx="303212" cy="366713"/>
          </a:xfrm>
          <a:prstGeom prst="rect">
            <a:avLst/>
          </a:prstGeom>
          <a:noFill/>
          <a:ln w="9525">
            <a:noFill/>
            <a:miter lim="800000"/>
            <a:headEnd/>
            <a:tailEnd/>
          </a:ln>
          <a:effectLst/>
        </p:spPr>
        <p:txBody>
          <a:bodyPr wrap="none">
            <a:spAutoFit/>
          </a:bodyPr>
          <a:lstStyle/>
          <a:p>
            <a:r>
              <a:rPr lang="en-US">
                <a:solidFill>
                  <a:srgbClr val="FF0000"/>
                </a:solidFill>
              </a:rPr>
              <a:t>P</a:t>
            </a:r>
          </a:p>
        </p:txBody>
      </p:sp>
      <p:sp>
        <p:nvSpPr>
          <p:cNvPr id="540914" name="Text Box 242"/>
          <p:cNvSpPr txBox="1">
            <a:spLocks noChangeArrowheads="1"/>
          </p:cNvSpPr>
          <p:nvPr/>
        </p:nvSpPr>
        <p:spPr bwMode="auto">
          <a:xfrm>
            <a:off x="3398838" y="5543550"/>
            <a:ext cx="303212" cy="366713"/>
          </a:xfrm>
          <a:prstGeom prst="rect">
            <a:avLst/>
          </a:prstGeom>
          <a:noFill/>
          <a:ln w="9525">
            <a:noFill/>
            <a:miter lim="800000"/>
            <a:headEnd/>
            <a:tailEnd/>
          </a:ln>
          <a:effectLst/>
        </p:spPr>
        <p:txBody>
          <a:bodyPr wrap="none">
            <a:spAutoFit/>
          </a:bodyPr>
          <a:lstStyle/>
          <a:p>
            <a:r>
              <a:rPr lang="en-US">
                <a:solidFill>
                  <a:srgbClr val="FF0000"/>
                </a:solidFill>
              </a:rPr>
              <a:t>P</a:t>
            </a:r>
          </a:p>
        </p:txBody>
      </p:sp>
      <p:sp>
        <p:nvSpPr>
          <p:cNvPr id="540915" name="Text Box 243"/>
          <p:cNvSpPr txBox="1">
            <a:spLocks noChangeArrowheads="1"/>
          </p:cNvSpPr>
          <p:nvPr/>
        </p:nvSpPr>
        <p:spPr bwMode="auto">
          <a:xfrm>
            <a:off x="4872038" y="5048250"/>
            <a:ext cx="303212" cy="366713"/>
          </a:xfrm>
          <a:prstGeom prst="rect">
            <a:avLst/>
          </a:prstGeom>
          <a:noFill/>
          <a:ln w="9525">
            <a:noFill/>
            <a:miter lim="800000"/>
            <a:headEnd/>
            <a:tailEnd/>
          </a:ln>
          <a:effectLst/>
        </p:spPr>
        <p:txBody>
          <a:bodyPr wrap="none">
            <a:spAutoFit/>
          </a:bodyPr>
          <a:lstStyle/>
          <a:p>
            <a:r>
              <a:rPr lang="en-US">
                <a:solidFill>
                  <a:srgbClr val="FF0000"/>
                </a:solidFill>
              </a:rPr>
              <a:t>P</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22" name="Rectangle 2"/>
          <p:cNvSpPr>
            <a:spLocks noGrp="1" noChangeArrowheads="1"/>
          </p:cNvSpPr>
          <p:nvPr>
            <p:ph type="title"/>
          </p:nvPr>
        </p:nvSpPr>
        <p:spPr>
          <a:noFill/>
          <a:ln/>
        </p:spPr>
        <p:txBody>
          <a:bodyPr lIns="92075" tIns="46038" rIns="92075" bIns="46038"/>
          <a:lstStyle/>
          <a:p>
            <a:r>
              <a:rPr lang="en-US" sz="3200"/>
              <a:t>Shared-Tree: Steiner Tree</a:t>
            </a:r>
          </a:p>
        </p:txBody>
      </p:sp>
      <p:sp>
        <p:nvSpPr>
          <p:cNvPr id="542723" name="Rectangle 3"/>
          <p:cNvSpPr>
            <a:spLocks noGrp="1" noChangeArrowheads="1"/>
          </p:cNvSpPr>
          <p:nvPr>
            <p:ph type="body" idx="1"/>
          </p:nvPr>
        </p:nvSpPr>
        <p:spPr>
          <a:noFill/>
          <a:ln/>
        </p:spPr>
        <p:txBody>
          <a:bodyPr lIns="92075" tIns="46038" rIns="92075" bIns="46038"/>
          <a:lstStyle/>
          <a:p>
            <a:r>
              <a:rPr lang="en-US">
                <a:solidFill>
                  <a:srgbClr val="FF0000"/>
                </a:solidFill>
              </a:rPr>
              <a:t>Steiner Tree:</a:t>
            </a:r>
            <a:r>
              <a:rPr lang="en-US"/>
              <a:t> minimum cost tree connecting all routers with attached group members</a:t>
            </a:r>
          </a:p>
          <a:p>
            <a:r>
              <a:rPr lang="en-US"/>
              <a:t>problem is NP-complete</a:t>
            </a:r>
          </a:p>
          <a:p>
            <a:r>
              <a:rPr lang="en-US"/>
              <a:t>excellent heuristics exists</a:t>
            </a:r>
          </a:p>
          <a:p>
            <a:r>
              <a:rPr lang="en-US"/>
              <a:t>not used in practice:</a:t>
            </a:r>
          </a:p>
          <a:p>
            <a:pPr lvl="1"/>
            <a:r>
              <a:rPr lang="en-US"/>
              <a:t>computational complexity</a:t>
            </a:r>
          </a:p>
          <a:p>
            <a:pPr lvl="1"/>
            <a:r>
              <a:rPr lang="en-US"/>
              <a:t>information about entire network needed</a:t>
            </a:r>
          </a:p>
          <a:p>
            <a:pPr lvl="1"/>
            <a:r>
              <a:rPr lang="en-US"/>
              <a:t>monolithic: rerun whenever a router needs to join/leave</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70" name="Rectangle 2"/>
          <p:cNvSpPr>
            <a:spLocks noGrp="1" noChangeArrowheads="1"/>
          </p:cNvSpPr>
          <p:nvPr>
            <p:ph type="title"/>
          </p:nvPr>
        </p:nvSpPr>
        <p:spPr>
          <a:noFill/>
          <a:ln/>
        </p:spPr>
        <p:txBody>
          <a:bodyPr lIns="92075" tIns="46038" rIns="92075" bIns="46038"/>
          <a:lstStyle/>
          <a:p>
            <a:r>
              <a:rPr lang="en-US"/>
              <a:t>Center-based trees</a:t>
            </a:r>
          </a:p>
        </p:txBody>
      </p:sp>
      <p:sp>
        <p:nvSpPr>
          <p:cNvPr id="544771" name="Rectangle 3"/>
          <p:cNvSpPr>
            <a:spLocks noGrp="1" noChangeArrowheads="1"/>
          </p:cNvSpPr>
          <p:nvPr>
            <p:ph type="body" idx="1"/>
          </p:nvPr>
        </p:nvSpPr>
        <p:spPr>
          <a:noFill/>
          <a:ln/>
        </p:spPr>
        <p:txBody>
          <a:bodyPr lIns="92075" tIns="46038" rIns="92075" bIns="46038"/>
          <a:lstStyle/>
          <a:p>
            <a:r>
              <a:rPr lang="en-US"/>
              <a:t>single delivery tree shared by all</a:t>
            </a:r>
          </a:p>
          <a:p>
            <a:r>
              <a:rPr lang="en-US"/>
              <a:t>one router identified as </a:t>
            </a:r>
            <a:r>
              <a:rPr lang="en-US" i="1">
                <a:solidFill>
                  <a:srgbClr val="FF0000"/>
                </a:solidFill>
              </a:rPr>
              <a:t>“center”</a:t>
            </a:r>
            <a:r>
              <a:rPr lang="en-US"/>
              <a:t> of tree</a:t>
            </a:r>
          </a:p>
          <a:p>
            <a:r>
              <a:rPr lang="en-US"/>
              <a:t>to join:</a:t>
            </a:r>
          </a:p>
          <a:p>
            <a:pPr lvl="1"/>
            <a:r>
              <a:rPr lang="en-US"/>
              <a:t>edge router sends unicast </a:t>
            </a:r>
            <a:r>
              <a:rPr lang="en-US" i="1"/>
              <a:t>join-msg</a:t>
            </a:r>
            <a:r>
              <a:rPr lang="en-US"/>
              <a:t> addressed to center router</a:t>
            </a:r>
          </a:p>
          <a:p>
            <a:pPr lvl="1"/>
            <a:r>
              <a:rPr lang="en-US" i="1"/>
              <a:t>join-msg </a:t>
            </a:r>
            <a:r>
              <a:rPr lang="en-US"/>
              <a:t>“processed” by intermediate routers and forwarded towards center</a:t>
            </a:r>
          </a:p>
          <a:p>
            <a:pPr lvl="1"/>
            <a:r>
              <a:rPr lang="en-US" i="1"/>
              <a:t>join-msg</a:t>
            </a:r>
            <a:r>
              <a:rPr lang="en-US"/>
              <a:t> either hits existing tree branch for this center, or arrives at center</a:t>
            </a:r>
          </a:p>
          <a:p>
            <a:pPr lvl="1"/>
            <a:r>
              <a:rPr lang="en-US"/>
              <a:t>path taken by </a:t>
            </a:r>
            <a:r>
              <a:rPr lang="en-US" i="1"/>
              <a:t>join-msg</a:t>
            </a:r>
            <a:r>
              <a:rPr lang="en-US"/>
              <a:t> becomes new branch of tree for this router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6818" name="Rectangle 2"/>
          <p:cNvSpPr>
            <a:spLocks noGrp="1" noChangeArrowheads="1"/>
          </p:cNvSpPr>
          <p:nvPr>
            <p:ph type="title"/>
          </p:nvPr>
        </p:nvSpPr>
        <p:spPr>
          <a:noFill/>
          <a:ln/>
        </p:spPr>
        <p:txBody>
          <a:bodyPr lIns="92075" tIns="46038" rIns="92075" bIns="46038"/>
          <a:lstStyle/>
          <a:p>
            <a:r>
              <a:rPr lang="en-US"/>
              <a:t>Center-based trees: an example</a:t>
            </a:r>
          </a:p>
        </p:txBody>
      </p:sp>
      <p:sp>
        <p:nvSpPr>
          <p:cNvPr id="546819" name="Rectangle 3"/>
          <p:cNvSpPr>
            <a:spLocks noChangeArrowheads="1"/>
          </p:cNvSpPr>
          <p:nvPr/>
        </p:nvSpPr>
        <p:spPr bwMode="auto">
          <a:xfrm>
            <a:off x="609600" y="1676400"/>
            <a:ext cx="8001000" cy="46482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800"/>
              <a:t>Suppose R6 chosen as center:</a:t>
            </a:r>
          </a:p>
        </p:txBody>
      </p:sp>
      <p:sp>
        <p:nvSpPr>
          <p:cNvPr id="546820" name="Line 4"/>
          <p:cNvSpPr>
            <a:spLocks noChangeShapeType="1"/>
          </p:cNvSpPr>
          <p:nvPr/>
        </p:nvSpPr>
        <p:spPr bwMode="auto">
          <a:xfrm>
            <a:off x="3727450" y="4533900"/>
            <a:ext cx="401638" cy="690563"/>
          </a:xfrm>
          <a:prstGeom prst="line">
            <a:avLst/>
          </a:prstGeom>
          <a:noFill/>
          <a:ln w="19050">
            <a:solidFill>
              <a:schemeClr val="tx1"/>
            </a:solidFill>
            <a:round/>
            <a:headEnd/>
            <a:tailEnd/>
          </a:ln>
          <a:effectLst/>
        </p:spPr>
        <p:txBody>
          <a:bodyPr wrap="none"/>
          <a:lstStyle/>
          <a:p>
            <a:endParaRPr lang="en-US"/>
          </a:p>
        </p:txBody>
      </p:sp>
      <p:sp>
        <p:nvSpPr>
          <p:cNvPr id="546821" name="Line 5"/>
          <p:cNvSpPr>
            <a:spLocks noChangeShapeType="1"/>
          </p:cNvSpPr>
          <p:nvPr/>
        </p:nvSpPr>
        <p:spPr bwMode="auto">
          <a:xfrm flipV="1">
            <a:off x="2325688" y="3678238"/>
            <a:ext cx="1365250" cy="347662"/>
          </a:xfrm>
          <a:prstGeom prst="line">
            <a:avLst/>
          </a:prstGeom>
          <a:noFill/>
          <a:ln w="19050">
            <a:solidFill>
              <a:schemeClr val="tx1"/>
            </a:solidFill>
            <a:round/>
            <a:headEnd/>
            <a:tailEnd/>
          </a:ln>
          <a:effectLst/>
        </p:spPr>
        <p:txBody>
          <a:bodyPr wrap="none"/>
          <a:lstStyle/>
          <a:p>
            <a:endParaRPr lang="en-US"/>
          </a:p>
        </p:txBody>
      </p:sp>
      <p:sp>
        <p:nvSpPr>
          <p:cNvPr id="546822" name="Line 6"/>
          <p:cNvSpPr>
            <a:spLocks noChangeShapeType="1"/>
          </p:cNvSpPr>
          <p:nvPr/>
        </p:nvSpPr>
        <p:spPr bwMode="auto">
          <a:xfrm>
            <a:off x="2060575" y="3995738"/>
            <a:ext cx="852488" cy="974725"/>
          </a:xfrm>
          <a:prstGeom prst="line">
            <a:avLst/>
          </a:prstGeom>
          <a:noFill/>
          <a:ln w="19050">
            <a:solidFill>
              <a:schemeClr val="tx1"/>
            </a:solidFill>
            <a:round/>
            <a:headEnd/>
            <a:tailEnd/>
          </a:ln>
          <a:effectLst/>
        </p:spPr>
        <p:txBody>
          <a:bodyPr wrap="none"/>
          <a:lstStyle/>
          <a:p>
            <a:endParaRPr lang="en-US"/>
          </a:p>
        </p:txBody>
      </p:sp>
      <p:sp>
        <p:nvSpPr>
          <p:cNvPr id="546823" name="Line 7"/>
          <p:cNvSpPr>
            <a:spLocks noChangeShapeType="1"/>
          </p:cNvSpPr>
          <p:nvPr/>
        </p:nvSpPr>
        <p:spPr bwMode="auto">
          <a:xfrm>
            <a:off x="2647950" y="3240088"/>
            <a:ext cx="993775" cy="446087"/>
          </a:xfrm>
          <a:prstGeom prst="line">
            <a:avLst/>
          </a:prstGeom>
          <a:noFill/>
          <a:ln w="19050">
            <a:solidFill>
              <a:schemeClr val="tx1"/>
            </a:solidFill>
            <a:round/>
            <a:headEnd/>
            <a:tailEnd/>
          </a:ln>
          <a:effectLst/>
        </p:spPr>
        <p:txBody>
          <a:bodyPr wrap="none"/>
          <a:lstStyle/>
          <a:p>
            <a:endParaRPr lang="en-US"/>
          </a:p>
        </p:txBody>
      </p:sp>
      <p:sp>
        <p:nvSpPr>
          <p:cNvPr id="546824" name="Line 8"/>
          <p:cNvSpPr>
            <a:spLocks noChangeShapeType="1"/>
          </p:cNvSpPr>
          <p:nvPr/>
        </p:nvSpPr>
        <p:spPr bwMode="auto">
          <a:xfrm flipV="1">
            <a:off x="3178175" y="4562475"/>
            <a:ext cx="538163" cy="468313"/>
          </a:xfrm>
          <a:prstGeom prst="line">
            <a:avLst/>
          </a:prstGeom>
          <a:noFill/>
          <a:ln w="19050">
            <a:solidFill>
              <a:schemeClr val="tx1"/>
            </a:solidFill>
            <a:round/>
            <a:headEnd/>
            <a:tailEnd/>
          </a:ln>
          <a:effectLst/>
        </p:spPr>
        <p:txBody>
          <a:bodyPr wrap="none"/>
          <a:lstStyle/>
          <a:p>
            <a:endParaRPr lang="en-US"/>
          </a:p>
        </p:txBody>
      </p:sp>
      <p:sp>
        <p:nvSpPr>
          <p:cNvPr id="546825" name="Line 9"/>
          <p:cNvSpPr>
            <a:spLocks noChangeShapeType="1"/>
          </p:cNvSpPr>
          <p:nvPr/>
        </p:nvSpPr>
        <p:spPr bwMode="auto">
          <a:xfrm>
            <a:off x="3700463" y="3784600"/>
            <a:ext cx="0" cy="717550"/>
          </a:xfrm>
          <a:prstGeom prst="line">
            <a:avLst/>
          </a:prstGeom>
          <a:noFill/>
          <a:ln w="19050">
            <a:solidFill>
              <a:schemeClr val="tx1"/>
            </a:solidFill>
            <a:round/>
            <a:headEnd/>
            <a:tailEnd/>
          </a:ln>
          <a:effectLst/>
        </p:spPr>
        <p:txBody>
          <a:bodyPr wrap="none"/>
          <a:lstStyle/>
          <a:p>
            <a:endParaRPr lang="en-US"/>
          </a:p>
        </p:txBody>
      </p:sp>
      <p:sp>
        <p:nvSpPr>
          <p:cNvPr id="546826" name="Line 10"/>
          <p:cNvSpPr>
            <a:spLocks noChangeShapeType="1"/>
          </p:cNvSpPr>
          <p:nvPr/>
        </p:nvSpPr>
        <p:spPr bwMode="auto">
          <a:xfrm>
            <a:off x="1725613" y="4999038"/>
            <a:ext cx="1025525" cy="0"/>
          </a:xfrm>
          <a:prstGeom prst="line">
            <a:avLst/>
          </a:prstGeom>
          <a:noFill/>
          <a:ln w="19050">
            <a:solidFill>
              <a:schemeClr val="tx1"/>
            </a:solidFill>
            <a:round/>
            <a:headEnd/>
            <a:tailEnd/>
          </a:ln>
          <a:effectLst/>
        </p:spPr>
        <p:txBody>
          <a:bodyPr wrap="none"/>
          <a:lstStyle/>
          <a:p>
            <a:endParaRPr lang="en-US"/>
          </a:p>
        </p:txBody>
      </p:sp>
      <p:sp>
        <p:nvSpPr>
          <p:cNvPr id="546827" name="Line 11"/>
          <p:cNvSpPr>
            <a:spLocks noChangeShapeType="1"/>
          </p:cNvSpPr>
          <p:nvPr/>
        </p:nvSpPr>
        <p:spPr bwMode="auto">
          <a:xfrm flipH="1">
            <a:off x="1604963" y="4102100"/>
            <a:ext cx="373062" cy="846138"/>
          </a:xfrm>
          <a:prstGeom prst="line">
            <a:avLst/>
          </a:prstGeom>
          <a:noFill/>
          <a:ln w="19050">
            <a:solidFill>
              <a:srgbClr val="FF0000"/>
            </a:solidFill>
            <a:round/>
            <a:headEnd/>
            <a:tailEnd/>
          </a:ln>
          <a:effectLst/>
        </p:spPr>
        <p:txBody>
          <a:bodyPr wrap="none"/>
          <a:lstStyle/>
          <a:p>
            <a:endParaRPr lang="en-US"/>
          </a:p>
        </p:txBody>
      </p:sp>
      <p:sp>
        <p:nvSpPr>
          <p:cNvPr id="546828" name="Line 12"/>
          <p:cNvSpPr>
            <a:spLocks noChangeShapeType="1"/>
          </p:cNvSpPr>
          <p:nvPr/>
        </p:nvSpPr>
        <p:spPr bwMode="auto">
          <a:xfrm flipH="1">
            <a:off x="2052638" y="3254375"/>
            <a:ext cx="347662" cy="749300"/>
          </a:xfrm>
          <a:prstGeom prst="line">
            <a:avLst/>
          </a:prstGeom>
          <a:noFill/>
          <a:ln w="19050">
            <a:solidFill>
              <a:schemeClr val="tx1"/>
            </a:solidFill>
            <a:round/>
            <a:headEnd/>
            <a:tailEnd/>
          </a:ln>
          <a:effectLst/>
        </p:spPr>
        <p:txBody>
          <a:bodyPr wrap="none"/>
          <a:lstStyle/>
          <a:p>
            <a:endParaRPr lang="en-US"/>
          </a:p>
        </p:txBody>
      </p:sp>
      <p:grpSp>
        <p:nvGrpSpPr>
          <p:cNvPr id="546829" name="Group 13"/>
          <p:cNvGrpSpPr>
            <a:grpSpLocks/>
          </p:cNvGrpSpPr>
          <p:nvPr/>
        </p:nvGrpSpPr>
        <p:grpSpPr bwMode="auto">
          <a:xfrm>
            <a:off x="2625725" y="4911725"/>
            <a:ext cx="568325" cy="222250"/>
            <a:chOff x="3600" y="219"/>
            <a:chExt cx="360" cy="175"/>
          </a:xfrm>
        </p:grpSpPr>
        <p:sp>
          <p:nvSpPr>
            <p:cNvPr id="546830"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6831"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832"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833"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834"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6835" name="Group 19"/>
            <p:cNvGrpSpPr>
              <a:grpSpLocks/>
            </p:cNvGrpSpPr>
            <p:nvPr/>
          </p:nvGrpSpPr>
          <p:grpSpPr bwMode="auto">
            <a:xfrm>
              <a:off x="3686" y="244"/>
              <a:ext cx="177" cy="66"/>
              <a:chOff x="2848" y="848"/>
              <a:chExt cx="140" cy="98"/>
            </a:xfrm>
          </p:grpSpPr>
          <p:sp>
            <p:nvSpPr>
              <p:cNvPr id="546836"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37"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38"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839" name="Group 23"/>
            <p:cNvGrpSpPr>
              <a:grpSpLocks/>
            </p:cNvGrpSpPr>
            <p:nvPr/>
          </p:nvGrpSpPr>
          <p:grpSpPr bwMode="auto">
            <a:xfrm flipV="1">
              <a:off x="3686" y="243"/>
              <a:ext cx="177" cy="66"/>
              <a:chOff x="2848" y="848"/>
              <a:chExt cx="140" cy="98"/>
            </a:xfrm>
          </p:grpSpPr>
          <p:sp>
            <p:nvSpPr>
              <p:cNvPr id="546840"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41"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42"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843" name="Group 27"/>
          <p:cNvGrpSpPr>
            <a:grpSpLocks/>
          </p:cNvGrpSpPr>
          <p:nvPr/>
        </p:nvGrpSpPr>
        <p:grpSpPr bwMode="auto">
          <a:xfrm>
            <a:off x="3411538" y="3592513"/>
            <a:ext cx="569912" cy="222250"/>
            <a:chOff x="3600" y="219"/>
            <a:chExt cx="360" cy="175"/>
          </a:xfrm>
        </p:grpSpPr>
        <p:sp>
          <p:nvSpPr>
            <p:cNvPr id="546844"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6845"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846"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847"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848"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6849" name="Group 33"/>
            <p:cNvGrpSpPr>
              <a:grpSpLocks/>
            </p:cNvGrpSpPr>
            <p:nvPr/>
          </p:nvGrpSpPr>
          <p:grpSpPr bwMode="auto">
            <a:xfrm>
              <a:off x="3686" y="244"/>
              <a:ext cx="177" cy="66"/>
              <a:chOff x="2848" y="848"/>
              <a:chExt cx="140" cy="98"/>
            </a:xfrm>
          </p:grpSpPr>
          <p:sp>
            <p:nvSpPr>
              <p:cNvPr id="546850"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51"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52"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853" name="Group 37"/>
            <p:cNvGrpSpPr>
              <a:grpSpLocks/>
            </p:cNvGrpSpPr>
            <p:nvPr/>
          </p:nvGrpSpPr>
          <p:grpSpPr bwMode="auto">
            <a:xfrm flipV="1">
              <a:off x="3686" y="243"/>
              <a:ext cx="177" cy="66"/>
              <a:chOff x="2848" y="848"/>
              <a:chExt cx="140" cy="98"/>
            </a:xfrm>
          </p:grpSpPr>
          <p:sp>
            <p:nvSpPr>
              <p:cNvPr id="546854"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55"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56"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857" name="Group 41"/>
          <p:cNvGrpSpPr>
            <a:grpSpLocks/>
          </p:cNvGrpSpPr>
          <p:nvPr/>
        </p:nvGrpSpPr>
        <p:grpSpPr bwMode="auto">
          <a:xfrm>
            <a:off x="1276350" y="4891088"/>
            <a:ext cx="568325" cy="222250"/>
            <a:chOff x="3600" y="219"/>
            <a:chExt cx="360" cy="175"/>
          </a:xfrm>
        </p:grpSpPr>
        <p:sp>
          <p:nvSpPr>
            <p:cNvPr id="546858"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6859"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860"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861"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862"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6863" name="Group 47"/>
            <p:cNvGrpSpPr>
              <a:grpSpLocks/>
            </p:cNvGrpSpPr>
            <p:nvPr/>
          </p:nvGrpSpPr>
          <p:grpSpPr bwMode="auto">
            <a:xfrm>
              <a:off x="3686" y="244"/>
              <a:ext cx="177" cy="66"/>
              <a:chOff x="2848" y="848"/>
              <a:chExt cx="140" cy="98"/>
            </a:xfrm>
          </p:grpSpPr>
          <p:sp>
            <p:nvSpPr>
              <p:cNvPr id="546864"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65"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66"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867" name="Group 51"/>
            <p:cNvGrpSpPr>
              <a:grpSpLocks/>
            </p:cNvGrpSpPr>
            <p:nvPr/>
          </p:nvGrpSpPr>
          <p:grpSpPr bwMode="auto">
            <a:xfrm flipV="1">
              <a:off x="3686" y="243"/>
              <a:ext cx="177" cy="66"/>
              <a:chOff x="2848" y="848"/>
              <a:chExt cx="140" cy="98"/>
            </a:xfrm>
          </p:grpSpPr>
          <p:sp>
            <p:nvSpPr>
              <p:cNvPr id="546868"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69"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70"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871" name="Group 55"/>
          <p:cNvGrpSpPr>
            <a:grpSpLocks/>
          </p:cNvGrpSpPr>
          <p:nvPr/>
        </p:nvGrpSpPr>
        <p:grpSpPr bwMode="auto">
          <a:xfrm>
            <a:off x="3435350" y="4427538"/>
            <a:ext cx="547688" cy="233362"/>
            <a:chOff x="3600" y="219"/>
            <a:chExt cx="360" cy="175"/>
          </a:xfrm>
        </p:grpSpPr>
        <p:sp>
          <p:nvSpPr>
            <p:cNvPr id="546872"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6873"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874"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875"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876"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6877" name="Group 61"/>
            <p:cNvGrpSpPr>
              <a:grpSpLocks/>
            </p:cNvGrpSpPr>
            <p:nvPr/>
          </p:nvGrpSpPr>
          <p:grpSpPr bwMode="auto">
            <a:xfrm>
              <a:off x="3686" y="244"/>
              <a:ext cx="177" cy="66"/>
              <a:chOff x="2848" y="848"/>
              <a:chExt cx="140" cy="98"/>
            </a:xfrm>
          </p:grpSpPr>
          <p:sp>
            <p:nvSpPr>
              <p:cNvPr id="546878"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79"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80"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881" name="Group 65"/>
            <p:cNvGrpSpPr>
              <a:grpSpLocks/>
            </p:cNvGrpSpPr>
            <p:nvPr/>
          </p:nvGrpSpPr>
          <p:grpSpPr bwMode="auto">
            <a:xfrm flipV="1">
              <a:off x="3686" y="243"/>
              <a:ext cx="177" cy="66"/>
              <a:chOff x="2848" y="848"/>
              <a:chExt cx="140" cy="98"/>
            </a:xfrm>
          </p:grpSpPr>
          <p:sp>
            <p:nvSpPr>
              <p:cNvPr id="546882"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83"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84"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885" name="Group 69"/>
          <p:cNvGrpSpPr>
            <a:grpSpLocks/>
          </p:cNvGrpSpPr>
          <p:nvPr/>
        </p:nvGrpSpPr>
        <p:grpSpPr bwMode="auto">
          <a:xfrm>
            <a:off x="1779588" y="3913188"/>
            <a:ext cx="547687" cy="233362"/>
            <a:chOff x="3600" y="219"/>
            <a:chExt cx="360" cy="175"/>
          </a:xfrm>
        </p:grpSpPr>
        <p:sp>
          <p:nvSpPr>
            <p:cNvPr id="546886"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6887"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888"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889"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890"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6891" name="Group 75"/>
            <p:cNvGrpSpPr>
              <a:grpSpLocks/>
            </p:cNvGrpSpPr>
            <p:nvPr/>
          </p:nvGrpSpPr>
          <p:grpSpPr bwMode="auto">
            <a:xfrm>
              <a:off x="3686" y="244"/>
              <a:ext cx="177" cy="66"/>
              <a:chOff x="2848" y="848"/>
              <a:chExt cx="140" cy="98"/>
            </a:xfrm>
          </p:grpSpPr>
          <p:sp>
            <p:nvSpPr>
              <p:cNvPr id="546892"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93"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94"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895" name="Group 79"/>
            <p:cNvGrpSpPr>
              <a:grpSpLocks/>
            </p:cNvGrpSpPr>
            <p:nvPr/>
          </p:nvGrpSpPr>
          <p:grpSpPr bwMode="auto">
            <a:xfrm flipV="1">
              <a:off x="3686" y="243"/>
              <a:ext cx="177" cy="66"/>
              <a:chOff x="2848" y="848"/>
              <a:chExt cx="140" cy="98"/>
            </a:xfrm>
          </p:grpSpPr>
          <p:sp>
            <p:nvSpPr>
              <p:cNvPr id="546896"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897"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898"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899" name="Group 83"/>
          <p:cNvGrpSpPr>
            <a:grpSpLocks/>
          </p:cNvGrpSpPr>
          <p:nvPr/>
        </p:nvGrpSpPr>
        <p:grpSpPr bwMode="auto">
          <a:xfrm>
            <a:off x="2136775" y="3084513"/>
            <a:ext cx="569913" cy="223837"/>
            <a:chOff x="3600" y="219"/>
            <a:chExt cx="360" cy="175"/>
          </a:xfrm>
        </p:grpSpPr>
        <p:sp>
          <p:nvSpPr>
            <p:cNvPr id="546900" name="Oval 8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6901" name="Line 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902" name="Line 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903" name="Rectangle 8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904" name="Oval 8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6905" name="Group 89"/>
            <p:cNvGrpSpPr>
              <a:grpSpLocks/>
            </p:cNvGrpSpPr>
            <p:nvPr/>
          </p:nvGrpSpPr>
          <p:grpSpPr bwMode="auto">
            <a:xfrm>
              <a:off x="3686" y="244"/>
              <a:ext cx="177" cy="66"/>
              <a:chOff x="2848" y="848"/>
              <a:chExt cx="140" cy="98"/>
            </a:xfrm>
          </p:grpSpPr>
          <p:sp>
            <p:nvSpPr>
              <p:cNvPr id="546906" name="Line 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07" name="Line 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08" name="Line 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909" name="Group 93"/>
            <p:cNvGrpSpPr>
              <a:grpSpLocks/>
            </p:cNvGrpSpPr>
            <p:nvPr/>
          </p:nvGrpSpPr>
          <p:grpSpPr bwMode="auto">
            <a:xfrm flipV="1">
              <a:off x="3686" y="243"/>
              <a:ext cx="177" cy="66"/>
              <a:chOff x="2848" y="848"/>
              <a:chExt cx="140" cy="98"/>
            </a:xfrm>
          </p:grpSpPr>
          <p:sp>
            <p:nvSpPr>
              <p:cNvPr id="546910" name="Line 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11" name="Line 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12" name="Line 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46913" name="Text Box 97"/>
          <p:cNvSpPr txBox="1">
            <a:spLocks noChangeArrowheads="1"/>
          </p:cNvSpPr>
          <p:nvPr/>
        </p:nvSpPr>
        <p:spPr bwMode="auto">
          <a:xfrm>
            <a:off x="1757363" y="3043238"/>
            <a:ext cx="430212" cy="366712"/>
          </a:xfrm>
          <a:prstGeom prst="rect">
            <a:avLst/>
          </a:prstGeom>
          <a:noFill/>
          <a:ln w="9525">
            <a:noFill/>
            <a:miter lim="800000"/>
            <a:headEnd/>
            <a:tailEnd/>
          </a:ln>
          <a:effectLst/>
        </p:spPr>
        <p:txBody>
          <a:bodyPr wrap="none">
            <a:spAutoFit/>
          </a:bodyPr>
          <a:lstStyle/>
          <a:p>
            <a:r>
              <a:rPr lang="en-US"/>
              <a:t>R1</a:t>
            </a:r>
          </a:p>
        </p:txBody>
      </p:sp>
      <p:grpSp>
        <p:nvGrpSpPr>
          <p:cNvPr id="546914" name="Group 98"/>
          <p:cNvGrpSpPr>
            <a:grpSpLocks/>
          </p:cNvGrpSpPr>
          <p:nvPr/>
        </p:nvGrpSpPr>
        <p:grpSpPr bwMode="auto">
          <a:xfrm>
            <a:off x="3878263" y="5133975"/>
            <a:ext cx="547687" cy="233363"/>
            <a:chOff x="3600" y="219"/>
            <a:chExt cx="360" cy="175"/>
          </a:xfrm>
        </p:grpSpPr>
        <p:sp>
          <p:nvSpPr>
            <p:cNvPr id="546915" name="Oval 99"/>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6916" name="Line 10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917" name="Line 10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918" name="Rectangle 102"/>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919" name="Oval 103"/>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6920" name="Group 104"/>
            <p:cNvGrpSpPr>
              <a:grpSpLocks/>
            </p:cNvGrpSpPr>
            <p:nvPr/>
          </p:nvGrpSpPr>
          <p:grpSpPr bwMode="auto">
            <a:xfrm>
              <a:off x="3686" y="244"/>
              <a:ext cx="177" cy="66"/>
              <a:chOff x="2848" y="848"/>
              <a:chExt cx="140" cy="98"/>
            </a:xfrm>
          </p:grpSpPr>
          <p:sp>
            <p:nvSpPr>
              <p:cNvPr id="546921" name="Line 10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22" name="Line 10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23" name="Line 10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924" name="Group 108"/>
            <p:cNvGrpSpPr>
              <a:grpSpLocks/>
            </p:cNvGrpSpPr>
            <p:nvPr/>
          </p:nvGrpSpPr>
          <p:grpSpPr bwMode="auto">
            <a:xfrm flipV="1">
              <a:off x="3686" y="243"/>
              <a:ext cx="177" cy="66"/>
              <a:chOff x="2848" y="848"/>
              <a:chExt cx="140" cy="98"/>
            </a:xfrm>
          </p:grpSpPr>
          <p:sp>
            <p:nvSpPr>
              <p:cNvPr id="546925" name="Line 10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26" name="Line 11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27" name="Line 11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46928" name="Text Box 112"/>
          <p:cNvSpPr txBox="1">
            <a:spLocks noChangeArrowheads="1"/>
          </p:cNvSpPr>
          <p:nvPr/>
        </p:nvSpPr>
        <p:spPr bwMode="auto">
          <a:xfrm>
            <a:off x="1368425" y="3832225"/>
            <a:ext cx="466725" cy="366713"/>
          </a:xfrm>
          <a:prstGeom prst="rect">
            <a:avLst/>
          </a:prstGeom>
          <a:noFill/>
          <a:ln w="9525">
            <a:noFill/>
            <a:miter lim="800000"/>
            <a:headEnd/>
            <a:tailEnd/>
          </a:ln>
          <a:effectLst/>
        </p:spPr>
        <p:txBody>
          <a:bodyPr wrap="none">
            <a:spAutoFit/>
          </a:bodyPr>
          <a:lstStyle/>
          <a:p>
            <a:r>
              <a:rPr lang="en-US"/>
              <a:t>R2</a:t>
            </a:r>
          </a:p>
        </p:txBody>
      </p:sp>
      <p:sp>
        <p:nvSpPr>
          <p:cNvPr id="546929" name="Text Box 113"/>
          <p:cNvSpPr txBox="1">
            <a:spLocks noChangeArrowheads="1"/>
          </p:cNvSpPr>
          <p:nvPr/>
        </p:nvSpPr>
        <p:spPr bwMode="auto">
          <a:xfrm>
            <a:off x="855663" y="4829175"/>
            <a:ext cx="466725" cy="366713"/>
          </a:xfrm>
          <a:prstGeom prst="rect">
            <a:avLst/>
          </a:prstGeom>
          <a:noFill/>
          <a:ln w="9525">
            <a:noFill/>
            <a:miter lim="800000"/>
            <a:headEnd/>
            <a:tailEnd/>
          </a:ln>
          <a:effectLst/>
        </p:spPr>
        <p:txBody>
          <a:bodyPr wrap="none">
            <a:spAutoFit/>
          </a:bodyPr>
          <a:lstStyle/>
          <a:p>
            <a:r>
              <a:rPr lang="en-US"/>
              <a:t>R3</a:t>
            </a:r>
          </a:p>
        </p:txBody>
      </p:sp>
      <p:sp>
        <p:nvSpPr>
          <p:cNvPr id="546930" name="Text Box 114"/>
          <p:cNvSpPr txBox="1">
            <a:spLocks noChangeArrowheads="1"/>
          </p:cNvSpPr>
          <p:nvPr/>
        </p:nvSpPr>
        <p:spPr bwMode="auto">
          <a:xfrm>
            <a:off x="3502025" y="3249613"/>
            <a:ext cx="466725" cy="366712"/>
          </a:xfrm>
          <a:prstGeom prst="rect">
            <a:avLst/>
          </a:prstGeom>
          <a:noFill/>
          <a:ln w="9525">
            <a:noFill/>
            <a:miter lim="800000"/>
            <a:headEnd/>
            <a:tailEnd/>
          </a:ln>
          <a:effectLst/>
        </p:spPr>
        <p:txBody>
          <a:bodyPr wrap="none">
            <a:spAutoFit/>
          </a:bodyPr>
          <a:lstStyle/>
          <a:p>
            <a:r>
              <a:rPr lang="en-US"/>
              <a:t>R4</a:t>
            </a:r>
          </a:p>
        </p:txBody>
      </p:sp>
      <p:sp>
        <p:nvSpPr>
          <p:cNvPr id="546931" name="Text Box 115"/>
          <p:cNvSpPr txBox="1">
            <a:spLocks noChangeArrowheads="1"/>
          </p:cNvSpPr>
          <p:nvPr/>
        </p:nvSpPr>
        <p:spPr bwMode="auto">
          <a:xfrm>
            <a:off x="3944938" y="4387850"/>
            <a:ext cx="466725" cy="366713"/>
          </a:xfrm>
          <a:prstGeom prst="rect">
            <a:avLst/>
          </a:prstGeom>
          <a:noFill/>
          <a:ln w="9525">
            <a:noFill/>
            <a:miter lim="800000"/>
            <a:headEnd/>
            <a:tailEnd/>
          </a:ln>
          <a:effectLst/>
        </p:spPr>
        <p:txBody>
          <a:bodyPr wrap="none">
            <a:spAutoFit/>
          </a:bodyPr>
          <a:lstStyle/>
          <a:p>
            <a:r>
              <a:rPr lang="en-US"/>
              <a:t>R5</a:t>
            </a:r>
          </a:p>
        </p:txBody>
      </p:sp>
      <p:sp>
        <p:nvSpPr>
          <p:cNvPr id="546932" name="Text Box 116"/>
          <p:cNvSpPr txBox="1">
            <a:spLocks noChangeArrowheads="1"/>
          </p:cNvSpPr>
          <p:nvPr/>
        </p:nvSpPr>
        <p:spPr bwMode="auto">
          <a:xfrm>
            <a:off x="2709863" y="5121275"/>
            <a:ext cx="466725" cy="366713"/>
          </a:xfrm>
          <a:prstGeom prst="rect">
            <a:avLst/>
          </a:prstGeom>
          <a:noFill/>
          <a:ln w="9525">
            <a:noFill/>
            <a:miter lim="800000"/>
            <a:headEnd/>
            <a:tailEnd/>
          </a:ln>
          <a:effectLst/>
        </p:spPr>
        <p:txBody>
          <a:bodyPr wrap="none">
            <a:spAutoFit/>
          </a:bodyPr>
          <a:lstStyle/>
          <a:p>
            <a:r>
              <a:rPr lang="en-US"/>
              <a:t>R6</a:t>
            </a:r>
          </a:p>
        </p:txBody>
      </p:sp>
      <p:sp>
        <p:nvSpPr>
          <p:cNvPr id="546933" name="Text Box 117"/>
          <p:cNvSpPr txBox="1">
            <a:spLocks noChangeArrowheads="1"/>
          </p:cNvSpPr>
          <p:nvPr/>
        </p:nvSpPr>
        <p:spPr bwMode="auto">
          <a:xfrm>
            <a:off x="3430588" y="5078413"/>
            <a:ext cx="466725" cy="366712"/>
          </a:xfrm>
          <a:prstGeom prst="rect">
            <a:avLst/>
          </a:prstGeom>
          <a:noFill/>
          <a:ln w="9525">
            <a:noFill/>
            <a:miter lim="800000"/>
            <a:headEnd/>
            <a:tailEnd/>
          </a:ln>
          <a:effectLst/>
        </p:spPr>
        <p:txBody>
          <a:bodyPr wrap="none">
            <a:spAutoFit/>
          </a:bodyPr>
          <a:lstStyle/>
          <a:p>
            <a:r>
              <a:rPr lang="en-US"/>
              <a:t>R7</a:t>
            </a:r>
          </a:p>
        </p:txBody>
      </p:sp>
      <p:grpSp>
        <p:nvGrpSpPr>
          <p:cNvPr id="546934" name="Group 118"/>
          <p:cNvGrpSpPr>
            <a:grpSpLocks/>
          </p:cNvGrpSpPr>
          <p:nvPr/>
        </p:nvGrpSpPr>
        <p:grpSpPr bwMode="auto">
          <a:xfrm>
            <a:off x="4945063" y="3327400"/>
            <a:ext cx="569912" cy="222250"/>
            <a:chOff x="3600" y="219"/>
            <a:chExt cx="360" cy="175"/>
          </a:xfrm>
        </p:grpSpPr>
        <p:sp>
          <p:nvSpPr>
            <p:cNvPr id="546935" name="Oval 11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46936" name="Line 12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937" name="Line 12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938" name="Rectangle 12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939" name="Oval 12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46940" name="Group 124"/>
            <p:cNvGrpSpPr>
              <a:grpSpLocks/>
            </p:cNvGrpSpPr>
            <p:nvPr/>
          </p:nvGrpSpPr>
          <p:grpSpPr bwMode="auto">
            <a:xfrm>
              <a:off x="3686" y="244"/>
              <a:ext cx="177" cy="66"/>
              <a:chOff x="2848" y="848"/>
              <a:chExt cx="140" cy="98"/>
            </a:xfrm>
          </p:grpSpPr>
          <p:sp>
            <p:nvSpPr>
              <p:cNvPr id="546941" name="Line 12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42" name="Line 12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43" name="Line 12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944" name="Group 128"/>
            <p:cNvGrpSpPr>
              <a:grpSpLocks/>
            </p:cNvGrpSpPr>
            <p:nvPr/>
          </p:nvGrpSpPr>
          <p:grpSpPr bwMode="auto">
            <a:xfrm flipV="1">
              <a:off x="3686" y="243"/>
              <a:ext cx="177" cy="66"/>
              <a:chOff x="2848" y="848"/>
              <a:chExt cx="140" cy="98"/>
            </a:xfrm>
          </p:grpSpPr>
          <p:sp>
            <p:nvSpPr>
              <p:cNvPr id="546945" name="Line 12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46" name="Line 13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47" name="Line 13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46948" name="Group 132"/>
          <p:cNvGrpSpPr>
            <a:grpSpLocks/>
          </p:cNvGrpSpPr>
          <p:nvPr/>
        </p:nvGrpSpPr>
        <p:grpSpPr bwMode="auto">
          <a:xfrm>
            <a:off x="4967288" y="3892550"/>
            <a:ext cx="547687" cy="233363"/>
            <a:chOff x="3600" y="219"/>
            <a:chExt cx="360" cy="175"/>
          </a:xfrm>
        </p:grpSpPr>
        <p:sp>
          <p:nvSpPr>
            <p:cNvPr id="546949" name="Oval 133"/>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46950" name="Line 134"/>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46951" name="Line 135"/>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46952" name="Rectangle 136"/>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46953" name="Oval 137"/>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46954" name="Group 138"/>
            <p:cNvGrpSpPr>
              <a:grpSpLocks/>
            </p:cNvGrpSpPr>
            <p:nvPr/>
          </p:nvGrpSpPr>
          <p:grpSpPr bwMode="auto">
            <a:xfrm>
              <a:off x="3686" y="244"/>
              <a:ext cx="177" cy="66"/>
              <a:chOff x="2848" y="848"/>
              <a:chExt cx="140" cy="98"/>
            </a:xfrm>
          </p:grpSpPr>
          <p:sp>
            <p:nvSpPr>
              <p:cNvPr id="546955" name="Line 13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56" name="Line 14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57" name="Line 14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46958" name="Group 142"/>
            <p:cNvGrpSpPr>
              <a:grpSpLocks/>
            </p:cNvGrpSpPr>
            <p:nvPr/>
          </p:nvGrpSpPr>
          <p:grpSpPr bwMode="auto">
            <a:xfrm flipV="1">
              <a:off x="3686" y="243"/>
              <a:ext cx="177" cy="66"/>
              <a:chOff x="2848" y="848"/>
              <a:chExt cx="140" cy="98"/>
            </a:xfrm>
          </p:grpSpPr>
          <p:sp>
            <p:nvSpPr>
              <p:cNvPr id="546959" name="Line 143"/>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46960" name="Line 144"/>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46961" name="Line 145"/>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46962" name="Line 146"/>
          <p:cNvSpPr>
            <a:spLocks noChangeShapeType="1"/>
          </p:cNvSpPr>
          <p:nvPr/>
        </p:nvSpPr>
        <p:spPr bwMode="auto">
          <a:xfrm>
            <a:off x="4933950" y="4568825"/>
            <a:ext cx="596900" cy="0"/>
          </a:xfrm>
          <a:prstGeom prst="line">
            <a:avLst/>
          </a:prstGeom>
          <a:noFill/>
          <a:ln w="28575">
            <a:solidFill>
              <a:srgbClr val="FF0000"/>
            </a:solidFill>
            <a:round/>
            <a:headEnd/>
            <a:tailEnd type="triangle" w="med" len="med"/>
          </a:ln>
          <a:effectLst/>
        </p:spPr>
        <p:txBody>
          <a:bodyPr wrap="none"/>
          <a:lstStyle/>
          <a:p>
            <a:endParaRPr lang="en-US"/>
          </a:p>
        </p:txBody>
      </p:sp>
      <p:sp>
        <p:nvSpPr>
          <p:cNvPr id="546963" name="Text Box 147"/>
          <p:cNvSpPr txBox="1">
            <a:spLocks noChangeArrowheads="1"/>
          </p:cNvSpPr>
          <p:nvPr/>
        </p:nvSpPr>
        <p:spPr bwMode="auto">
          <a:xfrm>
            <a:off x="5546725" y="3095625"/>
            <a:ext cx="2433638" cy="641350"/>
          </a:xfrm>
          <a:prstGeom prst="rect">
            <a:avLst/>
          </a:prstGeom>
          <a:noFill/>
          <a:ln w="9525">
            <a:noFill/>
            <a:miter lim="800000"/>
            <a:headEnd/>
            <a:tailEnd/>
          </a:ln>
          <a:effectLst/>
        </p:spPr>
        <p:txBody>
          <a:bodyPr wrap="none">
            <a:spAutoFit/>
          </a:bodyPr>
          <a:lstStyle/>
          <a:p>
            <a:r>
              <a:rPr lang="en-US"/>
              <a:t>router with attached</a:t>
            </a:r>
          </a:p>
          <a:p>
            <a:r>
              <a:rPr lang="en-US"/>
              <a:t>group member</a:t>
            </a:r>
          </a:p>
        </p:txBody>
      </p:sp>
      <p:sp>
        <p:nvSpPr>
          <p:cNvPr id="546964" name="Text Box 148"/>
          <p:cNvSpPr txBox="1">
            <a:spLocks noChangeArrowheads="1"/>
          </p:cNvSpPr>
          <p:nvPr/>
        </p:nvSpPr>
        <p:spPr bwMode="auto">
          <a:xfrm>
            <a:off x="5648325" y="3762375"/>
            <a:ext cx="2741613" cy="641350"/>
          </a:xfrm>
          <a:prstGeom prst="rect">
            <a:avLst/>
          </a:prstGeom>
          <a:noFill/>
          <a:ln w="9525">
            <a:noFill/>
            <a:miter lim="800000"/>
            <a:headEnd/>
            <a:tailEnd/>
          </a:ln>
          <a:effectLst/>
        </p:spPr>
        <p:txBody>
          <a:bodyPr wrap="none">
            <a:spAutoFit/>
          </a:bodyPr>
          <a:lstStyle/>
          <a:p>
            <a:r>
              <a:rPr lang="en-US"/>
              <a:t>router with no attached</a:t>
            </a:r>
          </a:p>
          <a:p>
            <a:r>
              <a:rPr lang="en-US"/>
              <a:t>group member</a:t>
            </a:r>
          </a:p>
        </p:txBody>
      </p:sp>
      <p:sp>
        <p:nvSpPr>
          <p:cNvPr id="546965" name="Text Box 149"/>
          <p:cNvSpPr txBox="1">
            <a:spLocks noChangeArrowheads="1"/>
          </p:cNvSpPr>
          <p:nvPr/>
        </p:nvSpPr>
        <p:spPr bwMode="auto">
          <a:xfrm>
            <a:off x="5622925" y="4425950"/>
            <a:ext cx="3028950" cy="641350"/>
          </a:xfrm>
          <a:prstGeom prst="rect">
            <a:avLst/>
          </a:prstGeom>
          <a:noFill/>
          <a:ln w="9525">
            <a:noFill/>
            <a:miter lim="800000"/>
            <a:headEnd/>
            <a:tailEnd/>
          </a:ln>
          <a:effectLst/>
        </p:spPr>
        <p:txBody>
          <a:bodyPr>
            <a:spAutoFit/>
          </a:bodyPr>
          <a:lstStyle/>
          <a:p>
            <a:r>
              <a:rPr lang="en-US"/>
              <a:t>path order in which join messages generated</a:t>
            </a:r>
          </a:p>
        </p:txBody>
      </p:sp>
      <p:sp>
        <p:nvSpPr>
          <p:cNvPr id="546966" name="Text Box 150"/>
          <p:cNvSpPr txBox="1">
            <a:spLocks noChangeArrowheads="1"/>
          </p:cNvSpPr>
          <p:nvPr/>
        </p:nvSpPr>
        <p:spPr bwMode="auto">
          <a:xfrm>
            <a:off x="4841875" y="2581275"/>
            <a:ext cx="1098550" cy="366713"/>
          </a:xfrm>
          <a:prstGeom prst="rect">
            <a:avLst/>
          </a:prstGeom>
          <a:noFill/>
          <a:ln w="9525">
            <a:noFill/>
            <a:miter lim="800000"/>
            <a:headEnd/>
            <a:tailEnd/>
          </a:ln>
          <a:effectLst/>
        </p:spPr>
        <p:txBody>
          <a:bodyPr wrap="none">
            <a:spAutoFit/>
          </a:bodyPr>
          <a:lstStyle/>
          <a:p>
            <a:r>
              <a:rPr lang="en-US"/>
              <a:t>LEGEND</a:t>
            </a:r>
          </a:p>
        </p:txBody>
      </p:sp>
      <p:sp>
        <p:nvSpPr>
          <p:cNvPr id="546967" name="Freeform 151"/>
          <p:cNvSpPr>
            <a:spLocks/>
          </p:cNvSpPr>
          <p:nvPr/>
        </p:nvSpPr>
        <p:spPr bwMode="auto">
          <a:xfrm>
            <a:off x="3225800" y="3836988"/>
            <a:ext cx="419100" cy="1052512"/>
          </a:xfrm>
          <a:custGeom>
            <a:avLst/>
            <a:gdLst/>
            <a:ahLst/>
            <a:cxnLst>
              <a:cxn ang="0">
                <a:pos x="260" y="0"/>
              </a:cxn>
              <a:cxn ang="0">
                <a:pos x="264" y="431"/>
              </a:cxn>
              <a:cxn ang="0">
                <a:pos x="0" y="663"/>
              </a:cxn>
            </a:cxnLst>
            <a:rect l="0" t="0" r="r" b="b"/>
            <a:pathLst>
              <a:path w="264" h="663">
                <a:moveTo>
                  <a:pt x="260" y="0"/>
                </a:moveTo>
                <a:lnTo>
                  <a:pt x="264" y="431"/>
                </a:lnTo>
                <a:lnTo>
                  <a:pt x="0" y="663"/>
                </a:lnTo>
              </a:path>
            </a:pathLst>
          </a:custGeom>
          <a:noFill/>
          <a:ln w="19050" cap="flat" cmpd="sng">
            <a:solidFill>
              <a:srgbClr val="FF0000"/>
            </a:solidFill>
            <a:prstDash val="solid"/>
            <a:round/>
            <a:headEnd type="none" w="med" len="med"/>
            <a:tailEnd type="triangle" w="med" len="med"/>
          </a:ln>
          <a:effectLst/>
        </p:spPr>
        <p:txBody>
          <a:bodyPr wrap="none"/>
          <a:lstStyle/>
          <a:p>
            <a:endParaRPr lang="en-US"/>
          </a:p>
        </p:txBody>
      </p:sp>
      <p:sp>
        <p:nvSpPr>
          <p:cNvPr id="546968" name="Text Box 152"/>
          <p:cNvSpPr txBox="1">
            <a:spLocks noChangeArrowheads="1"/>
          </p:cNvSpPr>
          <p:nvPr/>
        </p:nvSpPr>
        <p:spPr bwMode="auto">
          <a:xfrm>
            <a:off x="3335338" y="3994150"/>
            <a:ext cx="323850" cy="366713"/>
          </a:xfrm>
          <a:prstGeom prst="rect">
            <a:avLst/>
          </a:prstGeom>
          <a:noFill/>
          <a:ln w="9525">
            <a:noFill/>
            <a:miter lim="800000"/>
            <a:headEnd/>
            <a:tailEnd/>
          </a:ln>
          <a:effectLst/>
        </p:spPr>
        <p:txBody>
          <a:bodyPr wrap="none">
            <a:spAutoFit/>
          </a:bodyPr>
          <a:lstStyle/>
          <a:p>
            <a:r>
              <a:rPr lang="en-US">
                <a:solidFill>
                  <a:srgbClr val="FF0000"/>
                </a:solidFill>
              </a:rPr>
              <a:t>2</a:t>
            </a:r>
          </a:p>
        </p:txBody>
      </p:sp>
      <p:sp>
        <p:nvSpPr>
          <p:cNvPr id="546969" name="Text Box 153"/>
          <p:cNvSpPr txBox="1">
            <a:spLocks noChangeArrowheads="1"/>
          </p:cNvSpPr>
          <p:nvPr/>
        </p:nvSpPr>
        <p:spPr bwMode="auto">
          <a:xfrm>
            <a:off x="5049838" y="4260850"/>
            <a:ext cx="287337" cy="366713"/>
          </a:xfrm>
          <a:prstGeom prst="rect">
            <a:avLst/>
          </a:prstGeom>
          <a:noFill/>
          <a:ln w="9525">
            <a:noFill/>
            <a:miter lim="800000"/>
            <a:headEnd/>
            <a:tailEnd/>
          </a:ln>
          <a:effectLst/>
        </p:spPr>
        <p:txBody>
          <a:bodyPr wrap="none">
            <a:spAutoFit/>
          </a:bodyPr>
          <a:lstStyle/>
          <a:p>
            <a:r>
              <a:rPr lang="en-US">
                <a:solidFill>
                  <a:srgbClr val="FF0000"/>
                </a:solidFill>
              </a:rPr>
              <a:t>1</a:t>
            </a:r>
          </a:p>
        </p:txBody>
      </p:sp>
      <p:sp>
        <p:nvSpPr>
          <p:cNvPr id="546970" name="Line 154"/>
          <p:cNvSpPr>
            <a:spLocks noChangeShapeType="1"/>
          </p:cNvSpPr>
          <p:nvPr/>
        </p:nvSpPr>
        <p:spPr bwMode="auto">
          <a:xfrm>
            <a:off x="1924050" y="5076825"/>
            <a:ext cx="685800" cy="0"/>
          </a:xfrm>
          <a:prstGeom prst="line">
            <a:avLst/>
          </a:prstGeom>
          <a:noFill/>
          <a:ln w="28575">
            <a:solidFill>
              <a:srgbClr val="FF0000"/>
            </a:solidFill>
            <a:round/>
            <a:headEnd/>
            <a:tailEnd type="triangle" w="med" len="med"/>
          </a:ln>
          <a:effectLst/>
        </p:spPr>
        <p:txBody>
          <a:bodyPr wrap="none"/>
          <a:lstStyle/>
          <a:p>
            <a:endParaRPr lang="en-US"/>
          </a:p>
        </p:txBody>
      </p:sp>
      <p:sp>
        <p:nvSpPr>
          <p:cNvPr id="546971" name="Line 155"/>
          <p:cNvSpPr>
            <a:spLocks noChangeShapeType="1"/>
          </p:cNvSpPr>
          <p:nvPr/>
        </p:nvSpPr>
        <p:spPr bwMode="auto">
          <a:xfrm>
            <a:off x="2622550" y="3324225"/>
            <a:ext cx="736600" cy="330200"/>
          </a:xfrm>
          <a:prstGeom prst="line">
            <a:avLst/>
          </a:prstGeom>
          <a:noFill/>
          <a:ln w="28575">
            <a:solidFill>
              <a:srgbClr val="FF0000"/>
            </a:solidFill>
            <a:round/>
            <a:headEnd/>
            <a:tailEnd type="triangle" w="med" len="med"/>
          </a:ln>
          <a:effectLst/>
        </p:spPr>
        <p:txBody>
          <a:bodyPr wrap="none"/>
          <a:lstStyle/>
          <a:p>
            <a:endParaRPr lang="en-US"/>
          </a:p>
        </p:txBody>
      </p:sp>
      <p:sp>
        <p:nvSpPr>
          <p:cNvPr id="546972" name="Text Box 156"/>
          <p:cNvSpPr txBox="1">
            <a:spLocks noChangeArrowheads="1"/>
          </p:cNvSpPr>
          <p:nvPr/>
        </p:nvSpPr>
        <p:spPr bwMode="auto">
          <a:xfrm>
            <a:off x="2674938" y="3397250"/>
            <a:ext cx="323850" cy="366713"/>
          </a:xfrm>
          <a:prstGeom prst="rect">
            <a:avLst/>
          </a:prstGeom>
          <a:noFill/>
          <a:ln w="9525">
            <a:noFill/>
            <a:miter lim="800000"/>
            <a:headEnd/>
            <a:tailEnd/>
          </a:ln>
          <a:effectLst/>
        </p:spPr>
        <p:txBody>
          <a:bodyPr wrap="none">
            <a:spAutoFit/>
          </a:bodyPr>
          <a:lstStyle/>
          <a:p>
            <a:r>
              <a:rPr lang="en-US">
                <a:solidFill>
                  <a:srgbClr val="FF0000"/>
                </a:solidFill>
              </a:rPr>
              <a:t>3</a:t>
            </a:r>
          </a:p>
        </p:txBody>
      </p:sp>
      <p:sp>
        <p:nvSpPr>
          <p:cNvPr id="546973" name="Text Box 157"/>
          <p:cNvSpPr txBox="1">
            <a:spLocks noChangeArrowheads="1"/>
          </p:cNvSpPr>
          <p:nvPr/>
        </p:nvSpPr>
        <p:spPr bwMode="auto">
          <a:xfrm>
            <a:off x="2090738" y="5048250"/>
            <a:ext cx="287337" cy="366713"/>
          </a:xfrm>
          <a:prstGeom prst="rect">
            <a:avLst/>
          </a:prstGeom>
          <a:noFill/>
          <a:ln w="9525">
            <a:noFill/>
            <a:miter lim="800000"/>
            <a:headEnd/>
            <a:tailEnd/>
          </a:ln>
          <a:effectLst/>
        </p:spPr>
        <p:txBody>
          <a:bodyPr wrap="none">
            <a:spAutoFit/>
          </a:bodyPr>
          <a:lstStyle/>
          <a:p>
            <a:r>
              <a:rPr lang="en-US">
                <a:solidFill>
                  <a:srgbClr val="FF0000"/>
                </a:solidFill>
              </a:rPr>
              <a:t>1</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a:xfrm>
            <a:off x="533400" y="609600"/>
            <a:ext cx="8229600" cy="685800"/>
          </a:xfrm>
          <a:noFill/>
          <a:ln/>
        </p:spPr>
        <p:txBody>
          <a:bodyPr lIns="92075" tIns="46038" rIns="92075" bIns="46038"/>
          <a:lstStyle/>
          <a:p>
            <a:r>
              <a:rPr lang="en-US" sz="3200"/>
              <a:t>Internet Multicasting Routing: DVMRP</a:t>
            </a:r>
          </a:p>
        </p:txBody>
      </p:sp>
      <p:sp>
        <p:nvSpPr>
          <p:cNvPr id="548867" name="Rectangle 3"/>
          <p:cNvSpPr>
            <a:spLocks noGrp="1" noChangeArrowheads="1"/>
          </p:cNvSpPr>
          <p:nvPr>
            <p:ph type="body" idx="1"/>
          </p:nvPr>
        </p:nvSpPr>
        <p:spPr>
          <a:noFill/>
          <a:ln/>
        </p:spPr>
        <p:txBody>
          <a:bodyPr lIns="92075" tIns="46038" rIns="92075" bIns="46038"/>
          <a:lstStyle/>
          <a:p>
            <a:r>
              <a:rPr lang="en-US">
                <a:solidFill>
                  <a:srgbClr val="FF0000"/>
                </a:solidFill>
              </a:rPr>
              <a:t>DVMRP:</a:t>
            </a:r>
            <a:r>
              <a:rPr lang="en-US"/>
              <a:t> distance vector multicast routing protocol, RFC1075</a:t>
            </a:r>
          </a:p>
          <a:p>
            <a:r>
              <a:rPr lang="en-US" i="1">
                <a:solidFill>
                  <a:srgbClr val="FF0000"/>
                </a:solidFill>
              </a:rPr>
              <a:t>flood and prune:</a:t>
            </a:r>
            <a:r>
              <a:rPr lang="en-US"/>
              <a:t>  reverse path forwarding, source-based tree</a:t>
            </a:r>
          </a:p>
          <a:p>
            <a:pPr lvl="1"/>
            <a:r>
              <a:rPr lang="en-US"/>
              <a:t>RPF tree based on DVMRP’s own routing tables constructed by communicating DVMRP routers </a:t>
            </a:r>
          </a:p>
          <a:p>
            <a:pPr lvl="1"/>
            <a:r>
              <a:rPr lang="en-US"/>
              <a:t>no assumptions about underlying unicast</a:t>
            </a:r>
          </a:p>
          <a:p>
            <a:pPr lvl="1"/>
            <a:r>
              <a:rPr lang="en-US"/>
              <a:t>initial datagram to mcast group flooded  everywhere via RPF</a:t>
            </a:r>
          </a:p>
          <a:p>
            <a:pPr lvl="1"/>
            <a:r>
              <a:rPr lang="en-US"/>
              <a:t>routers not wanting group: send upstream prune msgs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0914" name="Rectangle 2"/>
          <p:cNvSpPr>
            <a:spLocks noGrp="1" noChangeArrowheads="1"/>
          </p:cNvSpPr>
          <p:nvPr>
            <p:ph type="title"/>
          </p:nvPr>
        </p:nvSpPr>
        <p:spPr>
          <a:noFill/>
          <a:ln/>
        </p:spPr>
        <p:txBody>
          <a:bodyPr lIns="92075" tIns="46038" rIns="92075" bIns="46038"/>
          <a:lstStyle/>
          <a:p>
            <a:r>
              <a:rPr lang="en-US"/>
              <a:t>DVMRP: continued…</a:t>
            </a:r>
          </a:p>
        </p:txBody>
      </p:sp>
      <p:sp>
        <p:nvSpPr>
          <p:cNvPr id="550915" name="Rectangle 3"/>
          <p:cNvSpPr>
            <a:spLocks noGrp="1" noChangeArrowheads="1"/>
          </p:cNvSpPr>
          <p:nvPr>
            <p:ph type="body" idx="1"/>
          </p:nvPr>
        </p:nvSpPr>
        <p:spPr>
          <a:xfrm>
            <a:off x="508000" y="1435100"/>
            <a:ext cx="8204200" cy="4648200"/>
          </a:xfrm>
          <a:noFill/>
          <a:ln/>
        </p:spPr>
        <p:txBody>
          <a:bodyPr lIns="92075" tIns="46038" rIns="92075" bIns="46038"/>
          <a:lstStyle/>
          <a:p>
            <a:r>
              <a:rPr lang="en-US" i="1" u="sng">
                <a:solidFill>
                  <a:srgbClr val="FF0000"/>
                </a:solidFill>
              </a:rPr>
              <a:t>soft state:</a:t>
            </a:r>
            <a:r>
              <a:rPr lang="en-US"/>
              <a:t> DVMRP router periodically (1 min.) “forgets”  branches are pruned: </a:t>
            </a:r>
          </a:p>
          <a:p>
            <a:pPr lvl="1"/>
            <a:r>
              <a:rPr lang="en-US"/>
              <a:t>mcast data again flows down unpruned branch</a:t>
            </a:r>
          </a:p>
          <a:p>
            <a:pPr lvl="1"/>
            <a:r>
              <a:rPr lang="en-US"/>
              <a:t>downstream router: reprune or else continue to receive data</a:t>
            </a:r>
          </a:p>
          <a:p>
            <a:r>
              <a:rPr lang="en-US"/>
              <a:t>routers can quickly regraft to tree </a:t>
            </a:r>
          </a:p>
          <a:p>
            <a:pPr lvl="1"/>
            <a:r>
              <a:rPr lang="en-US"/>
              <a:t>following IGMP join at leaf</a:t>
            </a:r>
          </a:p>
          <a:p>
            <a:r>
              <a:rPr lang="en-US"/>
              <a:t>odds and ends</a:t>
            </a:r>
          </a:p>
          <a:p>
            <a:pPr lvl="1"/>
            <a:r>
              <a:rPr lang="en-US"/>
              <a:t>commonly implemented in commercial routers</a:t>
            </a:r>
          </a:p>
          <a:p>
            <a:pPr lvl="1"/>
            <a:r>
              <a:rPr lang="en-US"/>
              <a:t>Mbone routing done using DVMRP</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2" name="Line 2"/>
          <p:cNvSpPr>
            <a:spLocks noChangeShapeType="1"/>
          </p:cNvSpPr>
          <p:nvPr/>
        </p:nvSpPr>
        <p:spPr bwMode="auto">
          <a:xfrm flipV="1">
            <a:off x="3251200" y="3079750"/>
            <a:ext cx="654050" cy="495300"/>
          </a:xfrm>
          <a:prstGeom prst="line">
            <a:avLst/>
          </a:prstGeom>
          <a:noFill/>
          <a:ln w="57150">
            <a:solidFill>
              <a:srgbClr val="FF0000"/>
            </a:solidFill>
            <a:round/>
            <a:headEnd/>
            <a:tailEnd/>
          </a:ln>
          <a:effectLst/>
        </p:spPr>
        <p:txBody>
          <a:bodyPr wrap="none"/>
          <a:lstStyle/>
          <a:p>
            <a:endParaRPr lang="en-US"/>
          </a:p>
        </p:txBody>
      </p:sp>
      <p:sp>
        <p:nvSpPr>
          <p:cNvPr id="552963" name="Line 3"/>
          <p:cNvSpPr>
            <a:spLocks noChangeShapeType="1"/>
          </p:cNvSpPr>
          <p:nvPr/>
        </p:nvSpPr>
        <p:spPr bwMode="auto">
          <a:xfrm>
            <a:off x="2552700" y="3238500"/>
            <a:ext cx="603250" cy="342900"/>
          </a:xfrm>
          <a:prstGeom prst="line">
            <a:avLst/>
          </a:prstGeom>
          <a:noFill/>
          <a:ln w="9525">
            <a:solidFill>
              <a:schemeClr val="tx1"/>
            </a:solidFill>
            <a:round/>
            <a:headEnd/>
            <a:tailEnd/>
          </a:ln>
          <a:effectLst/>
        </p:spPr>
        <p:txBody>
          <a:bodyPr wrap="none"/>
          <a:lstStyle/>
          <a:p>
            <a:endParaRPr lang="en-US"/>
          </a:p>
        </p:txBody>
      </p:sp>
      <p:sp>
        <p:nvSpPr>
          <p:cNvPr id="552964" name="Line 4"/>
          <p:cNvSpPr>
            <a:spLocks noChangeShapeType="1"/>
          </p:cNvSpPr>
          <p:nvPr/>
        </p:nvSpPr>
        <p:spPr bwMode="auto">
          <a:xfrm>
            <a:off x="1968500" y="2673350"/>
            <a:ext cx="552450" cy="546100"/>
          </a:xfrm>
          <a:prstGeom prst="line">
            <a:avLst/>
          </a:prstGeom>
          <a:noFill/>
          <a:ln w="9525">
            <a:solidFill>
              <a:schemeClr val="tx1"/>
            </a:solidFill>
            <a:round/>
            <a:headEnd/>
            <a:tailEnd/>
          </a:ln>
          <a:effectLst/>
        </p:spPr>
        <p:txBody>
          <a:bodyPr wrap="none"/>
          <a:lstStyle/>
          <a:p>
            <a:endParaRPr lang="en-US"/>
          </a:p>
        </p:txBody>
      </p:sp>
      <p:sp>
        <p:nvSpPr>
          <p:cNvPr id="552965" name="Line 5"/>
          <p:cNvSpPr>
            <a:spLocks noChangeShapeType="1"/>
          </p:cNvSpPr>
          <p:nvPr/>
        </p:nvSpPr>
        <p:spPr bwMode="auto">
          <a:xfrm>
            <a:off x="3956050" y="3067050"/>
            <a:ext cx="279400" cy="298450"/>
          </a:xfrm>
          <a:prstGeom prst="line">
            <a:avLst/>
          </a:prstGeom>
          <a:noFill/>
          <a:ln w="9525">
            <a:solidFill>
              <a:schemeClr val="tx1"/>
            </a:solidFill>
            <a:round/>
            <a:headEnd/>
            <a:tailEnd/>
          </a:ln>
          <a:effectLst/>
        </p:spPr>
        <p:txBody>
          <a:bodyPr wrap="none"/>
          <a:lstStyle/>
          <a:p>
            <a:endParaRPr lang="en-US"/>
          </a:p>
        </p:txBody>
      </p:sp>
      <p:sp>
        <p:nvSpPr>
          <p:cNvPr id="552966" name="Line 6"/>
          <p:cNvSpPr>
            <a:spLocks noChangeShapeType="1"/>
          </p:cNvSpPr>
          <p:nvPr/>
        </p:nvSpPr>
        <p:spPr bwMode="auto">
          <a:xfrm>
            <a:off x="2774950" y="2609850"/>
            <a:ext cx="768350" cy="44450"/>
          </a:xfrm>
          <a:prstGeom prst="line">
            <a:avLst/>
          </a:prstGeom>
          <a:noFill/>
          <a:ln w="9525">
            <a:solidFill>
              <a:schemeClr val="tx1"/>
            </a:solidFill>
            <a:round/>
            <a:headEnd/>
            <a:tailEnd/>
          </a:ln>
          <a:effectLst/>
        </p:spPr>
        <p:txBody>
          <a:bodyPr wrap="none"/>
          <a:lstStyle/>
          <a:p>
            <a:endParaRPr lang="en-US"/>
          </a:p>
        </p:txBody>
      </p:sp>
      <p:sp>
        <p:nvSpPr>
          <p:cNvPr id="552967" name="Line 7"/>
          <p:cNvSpPr>
            <a:spLocks noChangeShapeType="1"/>
          </p:cNvSpPr>
          <p:nvPr/>
        </p:nvSpPr>
        <p:spPr bwMode="auto">
          <a:xfrm flipV="1">
            <a:off x="1993900" y="2622550"/>
            <a:ext cx="793750" cy="107950"/>
          </a:xfrm>
          <a:prstGeom prst="line">
            <a:avLst/>
          </a:prstGeom>
          <a:noFill/>
          <a:ln w="9525">
            <a:solidFill>
              <a:schemeClr val="tx1"/>
            </a:solidFill>
            <a:round/>
            <a:headEnd/>
            <a:tailEnd/>
          </a:ln>
          <a:effectLst/>
        </p:spPr>
        <p:txBody>
          <a:bodyPr wrap="none"/>
          <a:lstStyle/>
          <a:p>
            <a:endParaRPr lang="en-US"/>
          </a:p>
        </p:txBody>
      </p:sp>
      <p:sp>
        <p:nvSpPr>
          <p:cNvPr id="552968" name="Line 8"/>
          <p:cNvSpPr>
            <a:spLocks noChangeShapeType="1"/>
          </p:cNvSpPr>
          <p:nvPr/>
        </p:nvSpPr>
        <p:spPr bwMode="auto">
          <a:xfrm>
            <a:off x="2774950" y="2622550"/>
            <a:ext cx="431800" cy="431800"/>
          </a:xfrm>
          <a:prstGeom prst="line">
            <a:avLst/>
          </a:prstGeom>
          <a:noFill/>
          <a:ln w="9525">
            <a:solidFill>
              <a:schemeClr val="tx1"/>
            </a:solidFill>
            <a:round/>
            <a:headEnd/>
            <a:tailEnd/>
          </a:ln>
          <a:effectLst/>
        </p:spPr>
        <p:txBody>
          <a:bodyPr wrap="none"/>
          <a:lstStyle/>
          <a:p>
            <a:endParaRPr lang="en-US"/>
          </a:p>
        </p:txBody>
      </p:sp>
      <p:sp>
        <p:nvSpPr>
          <p:cNvPr id="552969" name="Line 9"/>
          <p:cNvSpPr>
            <a:spLocks noChangeShapeType="1"/>
          </p:cNvSpPr>
          <p:nvPr/>
        </p:nvSpPr>
        <p:spPr bwMode="auto">
          <a:xfrm flipV="1">
            <a:off x="1905000" y="3238500"/>
            <a:ext cx="647700" cy="292100"/>
          </a:xfrm>
          <a:prstGeom prst="line">
            <a:avLst/>
          </a:prstGeom>
          <a:noFill/>
          <a:ln w="9525">
            <a:solidFill>
              <a:schemeClr val="tx1"/>
            </a:solidFill>
            <a:round/>
            <a:headEnd/>
            <a:tailEnd/>
          </a:ln>
          <a:effectLst/>
        </p:spPr>
        <p:txBody>
          <a:bodyPr wrap="none"/>
          <a:lstStyle/>
          <a:p>
            <a:endParaRPr lang="en-US"/>
          </a:p>
        </p:txBody>
      </p:sp>
      <p:sp>
        <p:nvSpPr>
          <p:cNvPr id="552970" name="Line 10"/>
          <p:cNvSpPr>
            <a:spLocks noChangeShapeType="1"/>
          </p:cNvSpPr>
          <p:nvPr/>
        </p:nvSpPr>
        <p:spPr bwMode="auto">
          <a:xfrm flipV="1">
            <a:off x="2679700" y="3073400"/>
            <a:ext cx="431800" cy="133350"/>
          </a:xfrm>
          <a:prstGeom prst="line">
            <a:avLst/>
          </a:prstGeom>
          <a:noFill/>
          <a:ln w="9525">
            <a:solidFill>
              <a:schemeClr val="tx1"/>
            </a:solidFill>
            <a:round/>
            <a:headEnd/>
            <a:tailEnd/>
          </a:ln>
          <a:effectLst/>
        </p:spPr>
        <p:txBody>
          <a:bodyPr wrap="none"/>
          <a:lstStyle/>
          <a:p>
            <a:endParaRPr lang="en-US"/>
          </a:p>
        </p:txBody>
      </p:sp>
      <p:sp>
        <p:nvSpPr>
          <p:cNvPr id="552971" name="Line 11"/>
          <p:cNvSpPr>
            <a:spLocks noChangeShapeType="1"/>
          </p:cNvSpPr>
          <p:nvPr/>
        </p:nvSpPr>
        <p:spPr bwMode="auto">
          <a:xfrm>
            <a:off x="2241550" y="3543300"/>
            <a:ext cx="889000" cy="101600"/>
          </a:xfrm>
          <a:prstGeom prst="line">
            <a:avLst/>
          </a:prstGeom>
          <a:noFill/>
          <a:ln w="9525">
            <a:solidFill>
              <a:schemeClr val="tx1"/>
            </a:solidFill>
            <a:round/>
            <a:headEnd/>
            <a:tailEnd/>
          </a:ln>
          <a:effectLst/>
        </p:spPr>
        <p:txBody>
          <a:bodyPr wrap="none"/>
          <a:lstStyle/>
          <a:p>
            <a:endParaRPr lang="en-US"/>
          </a:p>
        </p:txBody>
      </p:sp>
      <p:sp>
        <p:nvSpPr>
          <p:cNvPr id="552972" name="Rectangle 12"/>
          <p:cNvSpPr>
            <a:spLocks noGrp="1" noChangeArrowheads="1"/>
          </p:cNvSpPr>
          <p:nvPr>
            <p:ph type="title"/>
          </p:nvPr>
        </p:nvSpPr>
        <p:spPr>
          <a:noFill/>
          <a:ln/>
        </p:spPr>
        <p:txBody>
          <a:bodyPr lIns="92075" tIns="46038" rIns="92075" bIns="46038"/>
          <a:lstStyle/>
          <a:p>
            <a:r>
              <a:rPr lang="en-US"/>
              <a:t>Tunneling</a:t>
            </a:r>
          </a:p>
        </p:txBody>
      </p:sp>
      <p:sp>
        <p:nvSpPr>
          <p:cNvPr id="552973" name="Rectangle 13"/>
          <p:cNvSpPr>
            <a:spLocks noGrp="1" noChangeArrowheads="1"/>
          </p:cNvSpPr>
          <p:nvPr>
            <p:ph type="body" idx="1"/>
          </p:nvPr>
        </p:nvSpPr>
        <p:spPr>
          <a:xfrm>
            <a:off x="609600" y="1447800"/>
            <a:ext cx="8001000" cy="990600"/>
          </a:xfrm>
          <a:noFill/>
          <a:ln/>
        </p:spPr>
        <p:txBody>
          <a:bodyPr lIns="92075" tIns="46038" rIns="92075" bIns="46038"/>
          <a:lstStyle/>
          <a:p>
            <a:pPr>
              <a:buFont typeface="ZapfDingbats" pitchFamily="82" charset="2"/>
              <a:buNone/>
            </a:pPr>
            <a:r>
              <a:rPr lang="en-US" b="1" u="sng">
                <a:solidFill>
                  <a:schemeClr val="accent2"/>
                </a:solidFill>
              </a:rPr>
              <a:t>Q:</a:t>
            </a:r>
            <a:r>
              <a:rPr lang="en-US"/>
              <a:t> How to connect “islands” of multicast  routers in a “sea” of unicast routers? </a:t>
            </a:r>
          </a:p>
        </p:txBody>
      </p:sp>
      <p:sp>
        <p:nvSpPr>
          <p:cNvPr id="552974" name="Rectangle 14"/>
          <p:cNvSpPr>
            <a:spLocks noChangeArrowheads="1"/>
          </p:cNvSpPr>
          <p:nvPr/>
        </p:nvSpPr>
        <p:spPr bwMode="auto">
          <a:xfrm>
            <a:off x="495300" y="4533900"/>
            <a:ext cx="8001000" cy="990600"/>
          </a:xfrm>
          <a:prstGeom prst="rect">
            <a:avLst/>
          </a:prstGeom>
          <a:noFill/>
          <a:ln w="9525">
            <a:noFill/>
            <a:miter lim="800000"/>
            <a:headEnd/>
            <a:tailEnd/>
          </a:ln>
          <a:effectLst/>
        </p:spPr>
        <p:txBody>
          <a:bodyPr lIns="92075" tIns="46038" rIns="92075" bIns="46038"/>
          <a:lstStyle/>
          <a:p>
            <a:pPr marL="342900" indent="-342900">
              <a:spcBef>
                <a:spcPct val="20000"/>
              </a:spcBef>
              <a:buClr>
                <a:schemeClr val="accent2"/>
              </a:buClr>
              <a:buSzPct val="85000"/>
              <a:buFont typeface="Wingdings" pitchFamily="2" charset="2"/>
              <a:buChar char="q"/>
            </a:pPr>
            <a:r>
              <a:rPr lang="en-US" sz="2000"/>
              <a:t>mcast datagram encapsulated inside “normal” (non-multicast-addressed) datagram</a:t>
            </a:r>
          </a:p>
          <a:p>
            <a:pPr marL="342900" indent="-342900">
              <a:spcBef>
                <a:spcPct val="20000"/>
              </a:spcBef>
              <a:buClr>
                <a:schemeClr val="accent2"/>
              </a:buClr>
              <a:buSzPct val="85000"/>
              <a:buFont typeface="Wingdings" pitchFamily="2" charset="2"/>
              <a:buChar char="q"/>
            </a:pPr>
            <a:r>
              <a:rPr lang="en-US" sz="2000"/>
              <a:t>normal IP datagram sent thru “tunnel” via regular IP unicast to receiving mcast router</a:t>
            </a:r>
          </a:p>
          <a:p>
            <a:pPr marL="342900" indent="-342900">
              <a:spcBef>
                <a:spcPct val="20000"/>
              </a:spcBef>
              <a:buClr>
                <a:schemeClr val="accent2"/>
              </a:buClr>
              <a:buSzPct val="85000"/>
              <a:buFont typeface="Wingdings" pitchFamily="2" charset="2"/>
              <a:buChar char="q"/>
            </a:pPr>
            <a:r>
              <a:rPr lang="en-US" sz="2000"/>
              <a:t>receiving mcast router unencapsulates to get mcast datagram</a:t>
            </a:r>
          </a:p>
        </p:txBody>
      </p:sp>
      <p:grpSp>
        <p:nvGrpSpPr>
          <p:cNvPr id="552975" name="Group 15"/>
          <p:cNvGrpSpPr>
            <a:grpSpLocks/>
          </p:cNvGrpSpPr>
          <p:nvPr/>
        </p:nvGrpSpPr>
        <p:grpSpPr bwMode="auto">
          <a:xfrm>
            <a:off x="2522538" y="2527300"/>
            <a:ext cx="547687" cy="233363"/>
            <a:chOff x="3600" y="219"/>
            <a:chExt cx="360" cy="175"/>
          </a:xfrm>
        </p:grpSpPr>
        <p:sp>
          <p:nvSpPr>
            <p:cNvPr id="552976" name="Oval 1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2977" name="Line 1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2978" name="Line 1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2979" name="Rectangle 1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2980" name="Oval 2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2981" name="Group 21"/>
            <p:cNvGrpSpPr>
              <a:grpSpLocks/>
            </p:cNvGrpSpPr>
            <p:nvPr/>
          </p:nvGrpSpPr>
          <p:grpSpPr bwMode="auto">
            <a:xfrm>
              <a:off x="3686" y="244"/>
              <a:ext cx="177" cy="66"/>
              <a:chOff x="2848" y="848"/>
              <a:chExt cx="140" cy="98"/>
            </a:xfrm>
          </p:grpSpPr>
          <p:sp>
            <p:nvSpPr>
              <p:cNvPr id="552982" name="Line 2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2983" name="Line 2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2984" name="Line 2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2985" name="Group 25"/>
            <p:cNvGrpSpPr>
              <a:grpSpLocks/>
            </p:cNvGrpSpPr>
            <p:nvPr/>
          </p:nvGrpSpPr>
          <p:grpSpPr bwMode="auto">
            <a:xfrm flipV="1">
              <a:off x="3686" y="243"/>
              <a:ext cx="177" cy="66"/>
              <a:chOff x="2848" y="848"/>
              <a:chExt cx="140" cy="98"/>
            </a:xfrm>
          </p:grpSpPr>
          <p:sp>
            <p:nvSpPr>
              <p:cNvPr id="552986" name="Line 2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2987" name="Line 2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2988" name="Line 2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2989" name="Group 29"/>
          <p:cNvGrpSpPr>
            <a:grpSpLocks/>
          </p:cNvGrpSpPr>
          <p:nvPr/>
        </p:nvGrpSpPr>
        <p:grpSpPr bwMode="auto">
          <a:xfrm>
            <a:off x="3271838" y="2559050"/>
            <a:ext cx="547687" cy="233363"/>
            <a:chOff x="3600" y="219"/>
            <a:chExt cx="360" cy="175"/>
          </a:xfrm>
        </p:grpSpPr>
        <p:sp>
          <p:nvSpPr>
            <p:cNvPr id="552990" name="Oval 3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2991" name="Line 3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2992" name="Line 3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2993" name="Rectangle 3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2994" name="Oval 3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2995" name="Group 35"/>
            <p:cNvGrpSpPr>
              <a:grpSpLocks/>
            </p:cNvGrpSpPr>
            <p:nvPr/>
          </p:nvGrpSpPr>
          <p:grpSpPr bwMode="auto">
            <a:xfrm>
              <a:off x="3686" y="244"/>
              <a:ext cx="177" cy="66"/>
              <a:chOff x="2848" y="848"/>
              <a:chExt cx="140" cy="98"/>
            </a:xfrm>
          </p:grpSpPr>
          <p:sp>
            <p:nvSpPr>
              <p:cNvPr id="552996" name="Line 3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2997" name="Line 3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2998" name="Line 3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2999" name="Group 39"/>
            <p:cNvGrpSpPr>
              <a:grpSpLocks/>
            </p:cNvGrpSpPr>
            <p:nvPr/>
          </p:nvGrpSpPr>
          <p:grpSpPr bwMode="auto">
            <a:xfrm flipV="1">
              <a:off x="3686" y="243"/>
              <a:ext cx="177" cy="66"/>
              <a:chOff x="2848" y="848"/>
              <a:chExt cx="140" cy="98"/>
            </a:xfrm>
          </p:grpSpPr>
          <p:sp>
            <p:nvSpPr>
              <p:cNvPr id="553000" name="Line 4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01" name="Line 4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02" name="Line 4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003" name="Group 43"/>
          <p:cNvGrpSpPr>
            <a:grpSpLocks/>
          </p:cNvGrpSpPr>
          <p:nvPr/>
        </p:nvGrpSpPr>
        <p:grpSpPr bwMode="auto">
          <a:xfrm>
            <a:off x="3989388" y="3308350"/>
            <a:ext cx="547687" cy="233363"/>
            <a:chOff x="3600" y="219"/>
            <a:chExt cx="360" cy="175"/>
          </a:xfrm>
        </p:grpSpPr>
        <p:sp>
          <p:nvSpPr>
            <p:cNvPr id="553004" name="Oval 44"/>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3005" name="Line 4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06" name="Line 4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07" name="Rectangle 47"/>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08" name="Oval 48"/>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3009" name="Group 49"/>
            <p:cNvGrpSpPr>
              <a:grpSpLocks/>
            </p:cNvGrpSpPr>
            <p:nvPr/>
          </p:nvGrpSpPr>
          <p:grpSpPr bwMode="auto">
            <a:xfrm>
              <a:off x="3686" y="244"/>
              <a:ext cx="177" cy="66"/>
              <a:chOff x="2848" y="848"/>
              <a:chExt cx="140" cy="98"/>
            </a:xfrm>
          </p:grpSpPr>
          <p:sp>
            <p:nvSpPr>
              <p:cNvPr id="553010" name="Line 5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11" name="Line 5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12" name="Line 5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13" name="Group 53"/>
            <p:cNvGrpSpPr>
              <a:grpSpLocks/>
            </p:cNvGrpSpPr>
            <p:nvPr/>
          </p:nvGrpSpPr>
          <p:grpSpPr bwMode="auto">
            <a:xfrm flipV="1">
              <a:off x="3686" y="243"/>
              <a:ext cx="177" cy="66"/>
              <a:chOff x="2848" y="848"/>
              <a:chExt cx="140" cy="98"/>
            </a:xfrm>
          </p:grpSpPr>
          <p:sp>
            <p:nvSpPr>
              <p:cNvPr id="553014" name="Line 5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15" name="Line 5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16" name="Line 5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017" name="Group 57"/>
          <p:cNvGrpSpPr>
            <a:grpSpLocks/>
          </p:cNvGrpSpPr>
          <p:nvPr/>
        </p:nvGrpSpPr>
        <p:grpSpPr bwMode="auto">
          <a:xfrm>
            <a:off x="2935288" y="2965450"/>
            <a:ext cx="547687" cy="233363"/>
            <a:chOff x="3600" y="219"/>
            <a:chExt cx="360" cy="175"/>
          </a:xfrm>
        </p:grpSpPr>
        <p:sp>
          <p:nvSpPr>
            <p:cNvPr id="553018" name="Oval 58"/>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3019" name="Line 5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20" name="Line 6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21" name="Rectangle 61"/>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22" name="Oval 62"/>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3023" name="Group 63"/>
            <p:cNvGrpSpPr>
              <a:grpSpLocks/>
            </p:cNvGrpSpPr>
            <p:nvPr/>
          </p:nvGrpSpPr>
          <p:grpSpPr bwMode="auto">
            <a:xfrm>
              <a:off x="3686" y="244"/>
              <a:ext cx="177" cy="66"/>
              <a:chOff x="2848" y="848"/>
              <a:chExt cx="140" cy="98"/>
            </a:xfrm>
          </p:grpSpPr>
          <p:sp>
            <p:nvSpPr>
              <p:cNvPr id="553024" name="Line 6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25" name="Line 6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26" name="Line 6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27" name="Group 67"/>
            <p:cNvGrpSpPr>
              <a:grpSpLocks/>
            </p:cNvGrpSpPr>
            <p:nvPr/>
          </p:nvGrpSpPr>
          <p:grpSpPr bwMode="auto">
            <a:xfrm flipV="1">
              <a:off x="3686" y="243"/>
              <a:ext cx="177" cy="66"/>
              <a:chOff x="2848" y="848"/>
              <a:chExt cx="140" cy="98"/>
            </a:xfrm>
          </p:grpSpPr>
          <p:sp>
            <p:nvSpPr>
              <p:cNvPr id="553028" name="Line 6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29" name="Line 6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30" name="Line 7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031" name="Group 71"/>
          <p:cNvGrpSpPr>
            <a:grpSpLocks/>
          </p:cNvGrpSpPr>
          <p:nvPr/>
        </p:nvGrpSpPr>
        <p:grpSpPr bwMode="auto">
          <a:xfrm>
            <a:off x="2274888" y="3155950"/>
            <a:ext cx="547687" cy="233363"/>
            <a:chOff x="3600" y="219"/>
            <a:chExt cx="360" cy="175"/>
          </a:xfrm>
        </p:grpSpPr>
        <p:sp>
          <p:nvSpPr>
            <p:cNvPr id="553032" name="Oval 72"/>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3033" name="Line 7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34" name="Line 7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35" name="Rectangle 75"/>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36" name="Oval 76"/>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3037" name="Group 77"/>
            <p:cNvGrpSpPr>
              <a:grpSpLocks/>
            </p:cNvGrpSpPr>
            <p:nvPr/>
          </p:nvGrpSpPr>
          <p:grpSpPr bwMode="auto">
            <a:xfrm>
              <a:off x="3686" y="244"/>
              <a:ext cx="177" cy="66"/>
              <a:chOff x="2848" y="848"/>
              <a:chExt cx="140" cy="98"/>
            </a:xfrm>
          </p:grpSpPr>
          <p:sp>
            <p:nvSpPr>
              <p:cNvPr id="553038" name="Line 7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39" name="Line 7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40" name="Line 8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41" name="Group 81"/>
            <p:cNvGrpSpPr>
              <a:grpSpLocks/>
            </p:cNvGrpSpPr>
            <p:nvPr/>
          </p:nvGrpSpPr>
          <p:grpSpPr bwMode="auto">
            <a:xfrm flipV="1">
              <a:off x="3686" y="243"/>
              <a:ext cx="177" cy="66"/>
              <a:chOff x="2848" y="848"/>
              <a:chExt cx="140" cy="98"/>
            </a:xfrm>
          </p:grpSpPr>
          <p:sp>
            <p:nvSpPr>
              <p:cNvPr id="553042" name="Line 8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43" name="Line 8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44" name="Line 8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045" name="Group 85"/>
          <p:cNvGrpSpPr>
            <a:grpSpLocks/>
          </p:cNvGrpSpPr>
          <p:nvPr/>
        </p:nvGrpSpPr>
        <p:grpSpPr bwMode="auto">
          <a:xfrm>
            <a:off x="1703388" y="3422650"/>
            <a:ext cx="547687" cy="233363"/>
            <a:chOff x="3600" y="219"/>
            <a:chExt cx="360" cy="175"/>
          </a:xfrm>
        </p:grpSpPr>
        <p:sp>
          <p:nvSpPr>
            <p:cNvPr id="553046" name="Oval 8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53047" name="Line 8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48" name="Line 8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49" name="Rectangle 8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50" name="Oval 9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53051" name="Group 91"/>
            <p:cNvGrpSpPr>
              <a:grpSpLocks/>
            </p:cNvGrpSpPr>
            <p:nvPr/>
          </p:nvGrpSpPr>
          <p:grpSpPr bwMode="auto">
            <a:xfrm>
              <a:off x="3686" y="244"/>
              <a:ext cx="177" cy="66"/>
              <a:chOff x="2848" y="848"/>
              <a:chExt cx="140" cy="98"/>
            </a:xfrm>
          </p:grpSpPr>
          <p:sp>
            <p:nvSpPr>
              <p:cNvPr id="553052" name="Line 9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53" name="Line 9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54" name="Line 9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55" name="Group 95"/>
            <p:cNvGrpSpPr>
              <a:grpSpLocks/>
            </p:cNvGrpSpPr>
            <p:nvPr/>
          </p:nvGrpSpPr>
          <p:grpSpPr bwMode="auto">
            <a:xfrm flipV="1">
              <a:off x="3686" y="243"/>
              <a:ext cx="177" cy="66"/>
              <a:chOff x="2848" y="848"/>
              <a:chExt cx="140" cy="98"/>
            </a:xfrm>
          </p:grpSpPr>
          <p:sp>
            <p:nvSpPr>
              <p:cNvPr id="553056" name="Line 9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57" name="Line 9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58" name="Line 9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53059" name="Line 99"/>
          <p:cNvSpPr>
            <a:spLocks noChangeShapeType="1"/>
          </p:cNvSpPr>
          <p:nvPr/>
        </p:nvSpPr>
        <p:spPr bwMode="auto">
          <a:xfrm flipV="1">
            <a:off x="3467100" y="3441700"/>
            <a:ext cx="527050" cy="196850"/>
          </a:xfrm>
          <a:prstGeom prst="line">
            <a:avLst/>
          </a:prstGeom>
          <a:noFill/>
          <a:ln w="9525">
            <a:solidFill>
              <a:schemeClr val="tx1"/>
            </a:solidFill>
            <a:round/>
            <a:headEnd/>
            <a:tailEnd/>
          </a:ln>
          <a:effectLst/>
        </p:spPr>
        <p:txBody>
          <a:bodyPr wrap="none"/>
          <a:lstStyle/>
          <a:p>
            <a:endParaRPr lang="en-US"/>
          </a:p>
        </p:txBody>
      </p:sp>
      <p:sp>
        <p:nvSpPr>
          <p:cNvPr id="553060" name="Line 100"/>
          <p:cNvSpPr>
            <a:spLocks noChangeShapeType="1"/>
          </p:cNvSpPr>
          <p:nvPr/>
        </p:nvSpPr>
        <p:spPr bwMode="auto">
          <a:xfrm flipH="1" flipV="1">
            <a:off x="3187700" y="3206750"/>
            <a:ext cx="0" cy="298450"/>
          </a:xfrm>
          <a:prstGeom prst="line">
            <a:avLst/>
          </a:prstGeom>
          <a:noFill/>
          <a:ln w="9525">
            <a:solidFill>
              <a:schemeClr val="tx1"/>
            </a:solidFill>
            <a:round/>
            <a:headEnd/>
            <a:tailEnd/>
          </a:ln>
          <a:effectLst/>
        </p:spPr>
        <p:txBody>
          <a:bodyPr wrap="none"/>
          <a:lstStyle/>
          <a:p>
            <a:endParaRPr lang="en-US"/>
          </a:p>
        </p:txBody>
      </p:sp>
      <p:sp>
        <p:nvSpPr>
          <p:cNvPr id="553061" name="Line 101"/>
          <p:cNvSpPr>
            <a:spLocks noChangeShapeType="1"/>
          </p:cNvSpPr>
          <p:nvPr/>
        </p:nvSpPr>
        <p:spPr bwMode="auto">
          <a:xfrm>
            <a:off x="1536700" y="3263900"/>
            <a:ext cx="209550" cy="184150"/>
          </a:xfrm>
          <a:prstGeom prst="line">
            <a:avLst/>
          </a:prstGeom>
          <a:noFill/>
          <a:ln w="9525">
            <a:solidFill>
              <a:schemeClr val="tx1"/>
            </a:solidFill>
            <a:round/>
            <a:headEnd/>
            <a:tailEnd/>
          </a:ln>
          <a:effectLst/>
        </p:spPr>
        <p:txBody>
          <a:bodyPr wrap="none"/>
          <a:lstStyle/>
          <a:p>
            <a:endParaRPr lang="en-US"/>
          </a:p>
        </p:txBody>
      </p:sp>
      <p:sp>
        <p:nvSpPr>
          <p:cNvPr id="553062" name="Line 102"/>
          <p:cNvSpPr>
            <a:spLocks noChangeShapeType="1"/>
          </p:cNvSpPr>
          <p:nvPr/>
        </p:nvSpPr>
        <p:spPr bwMode="auto">
          <a:xfrm flipH="1">
            <a:off x="1676400" y="2863850"/>
            <a:ext cx="241300" cy="76200"/>
          </a:xfrm>
          <a:prstGeom prst="line">
            <a:avLst/>
          </a:prstGeom>
          <a:noFill/>
          <a:ln w="9525">
            <a:solidFill>
              <a:schemeClr val="tx1"/>
            </a:solidFill>
            <a:round/>
            <a:headEnd/>
            <a:tailEnd/>
          </a:ln>
          <a:effectLst/>
        </p:spPr>
        <p:txBody>
          <a:bodyPr wrap="none"/>
          <a:lstStyle/>
          <a:p>
            <a:endParaRPr lang="en-US"/>
          </a:p>
        </p:txBody>
      </p:sp>
      <p:sp>
        <p:nvSpPr>
          <p:cNvPr id="553063" name="Line 103"/>
          <p:cNvSpPr>
            <a:spLocks noChangeShapeType="1"/>
          </p:cNvSpPr>
          <p:nvPr/>
        </p:nvSpPr>
        <p:spPr bwMode="auto">
          <a:xfrm flipH="1">
            <a:off x="3797300" y="2622550"/>
            <a:ext cx="241300" cy="76200"/>
          </a:xfrm>
          <a:prstGeom prst="line">
            <a:avLst/>
          </a:prstGeom>
          <a:noFill/>
          <a:ln w="9525">
            <a:solidFill>
              <a:schemeClr val="tx1"/>
            </a:solidFill>
            <a:round/>
            <a:headEnd/>
            <a:tailEnd/>
          </a:ln>
          <a:effectLst/>
        </p:spPr>
        <p:txBody>
          <a:bodyPr wrap="none"/>
          <a:lstStyle/>
          <a:p>
            <a:endParaRPr lang="en-US"/>
          </a:p>
        </p:txBody>
      </p:sp>
      <p:sp>
        <p:nvSpPr>
          <p:cNvPr id="553064" name="Freeform 104"/>
          <p:cNvSpPr>
            <a:spLocks/>
          </p:cNvSpPr>
          <p:nvPr/>
        </p:nvSpPr>
        <p:spPr bwMode="auto">
          <a:xfrm>
            <a:off x="2127250" y="2813050"/>
            <a:ext cx="933450" cy="723900"/>
          </a:xfrm>
          <a:custGeom>
            <a:avLst/>
            <a:gdLst/>
            <a:ahLst/>
            <a:cxnLst>
              <a:cxn ang="0">
                <a:pos x="0" y="0"/>
              </a:cxn>
              <a:cxn ang="0">
                <a:pos x="252" y="240"/>
              </a:cxn>
              <a:cxn ang="0">
                <a:pos x="548" y="420"/>
              </a:cxn>
            </a:cxnLst>
            <a:rect l="0" t="0" r="r" b="b"/>
            <a:pathLst>
              <a:path w="548" h="420">
                <a:moveTo>
                  <a:pt x="0" y="0"/>
                </a:moveTo>
                <a:cubicBezTo>
                  <a:pt x="42" y="40"/>
                  <a:pt x="161" y="170"/>
                  <a:pt x="252" y="240"/>
                </a:cubicBezTo>
                <a:cubicBezTo>
                  <a:pt x="343" y="310"/>
                  <a:pt x="486" y="382"/>
                  <a:pt x="548" y="420"/>
                </a:cubicBezTo>
              </a:path>
            </a:pathLst>
          </a:custGeom>
          <a:noFill/>
          <a:ln w="76200" cap="flat" cmpd="sng">
            <a:solidFill>
              <a:srgbClr val="FF0000"/>
            </a:solidFill>
            <a:prstDash val="solid"/>
            <a:round/>
            <a:headEnd type="none" w="med" len="med"/>
            <a:tailEnd type="none" w="med" len="med"/>
          </a:ln>
          <a:effectLst/>
        </p:spPr>
        <p:txBody>
          <a:bodyPr wrap="none"/>
          <a:lstStyle/>
          <a:p>
            <a:endParaRPr lang="en-US"/>
          </a:p>
        </p:txBody>
      </p:sp>
      <p:sp>
        <p:nvSpPr>
          <p:cNvPr id="553065" name="Line 105"/>
          <p:cNvSpPr>
            <a:spLocks noChangeShapeType="1"/>
          </p:cNvSpPr>
          <p:nvPr/>
        </p:nvSpPr>
        <p:spPr bwMode="auto">
          <a:xfrm>
            <a:off x="2197100" y="2882900"/>
            <a:ext cx="247650" cy="260350"/>
          </a:xfrm>
          <a:prstGeom prst="line">
            <a:avLst/>
          </a:prstGeom>
          <a:noFill/>
          <a:ln w="9525">
            <a:solidFill>
              <a:schemeClr val="tx1"/>
            </a:solidFill>
            <a:round/>
            <a:headEnd/>
            <a:tailEnd/>
          </a:ln>
          <a:effectLst/>
        </p:spPr>
        <p:txBody>
          <a:bodyPr wrap="none"/>
          <a:lstStyle/>
          <a:p>
            <a:endParaRPr lang="en-US"/>
          </a:p>
        </p:txBody>
      </p:sp>
      <p:sp>
        <p:nvSpPr>
          <p:cNvPr id="553066" name="Line 106"/>
          <p:cNvSpPr>
            <a:spLocks noChangeShapeType="1"/>
          </p:cNvSpPr>
          <p:nvPr/>
        </p:nvSpPr>
        <p:spPr bwMode="auto">
          <a:xfrm>
            <a:off x="2787650" y="3378200"/>
            <a:ext cx="228600" cy="139700"/>
          </a:xfrm>
          <a:prstGeom prst="line">
            <a:avLst/>
          </a:prstGeom>
          <a:noFill/>
          <a:ln w="9525">
            <a:solidFill>
              <a:schemeClr val="tx1"/>
            </a:solidFill>
            <a:round/>
            <a:headEnd/>
            <a:tailEnd/>
          </a:ln>
          <a:effectLst/>
        </p:spPr>
        <p:txBody>
          <a:bodyPr wrap="none"/>
          <a:lstStyle/>
          <a:p>
            <a:endParaRPr lang="en-US"/>
          </a:p>
        </p:txBody>
      </p:sp>
      <p:sp>
        <p:nvSpPr>
          <p:cNvPr id="553067" name="Freeform 107"/>
          <p:cNvSpPr>
            <a:spLocks/>
          </p:cNvSpPr>
          <p:nvPr/>
        </p:nvSpPr>
        <p:spPr bwMode="auto">
          <a:xfrm>
            <a:off x="2228850" y="2616200"/>
            <a:ext cx="1638300" cy="368300"/>
          </a:xfrm>
          <a:custGeom>
            <a:avLst/>
            <a:gdLst/>
            <a:ahLst/>
            <a:cxnLst>
              <a:cxn ang="0">
                <a:pos x="0" y="72"/>
              </a:cxn>
              <a:cxn ang="0">
                <a:pos x="372" y="0"/>
              </a:cxn>
              <a:cxn ang="0">
                <a:pos x="796" y="40"/>
              </a:cxn>
              <a:cxn ang="0">
                <a:pos x="1032" y="232"/>
              </a:cxn>
            </a:cxnLst>
            <a:rect l="0" t="0" r="r" b="b"/>
            <a:pathLst>
              <a:path w="1032" h="232">
                <a:moveTo>
                  <a:pt x="0" y="72"/>
                </a:moveTo>
                <a:cubicBezTo>
                  <a:pt x="61" y="60"/>
                  <a:pt x="239" y="5"/>
                  <a:pt x="372" y="0"/>
                </a:cubicBezTo>
                <a:cubicBezTo>
                  <a:pt x="480" y="10"/>
                  <a:pt x="686" y="1"/>
                  <a:pt x="796" y="40"/>
                </a:cubicBezTo>
                <a:cubicBezTo>
                  <a:pt x="906" y="79"/>
                  <a:pt x="983" y="192"/>
                  <a:pt x="1032" y="232"/>
                </a:cubicBezTo>
              </a:path>
            </a:pathLst>
          </a:custGeom>
          <a:noFill/>
          <a:ln w="76200" cap="flat" cmpd="sng">
            <a:solidFill>
              <a:srgbClr val="FF0000"/>
            </a:solidFill>
            <a:prstDash val="solid"/>
            <a:round/>
            <a:headEnd type="none" w="med" len="med"/>
            <a:tailEnd type="none" w="med" len="med"/>
          </a:ln>
          <a:effectLst/>
        </p:spPr>
        <p:txBody>
          <a:bodyPr wrap="none"/>
          <a:lstStyle/>
          <a:p>
            <a:endParaRPr lang="en-US"/>
          </a:p>
        </p:txBody>
      </p:sp>
      <p:grpSp>
        <p:nvGrpSpPr>
          <p:cNvPr id="553068" name="Group 108"/>
          <p:cNvGrpSpPr>
            <a:grpSpLocks/>
          </p:cNvGrpSpPr>
          <p:nvPr/>
        </p:nvGrpSpPr>
        <p:grpSpPr bwMode="auto">
          <a:xfrm>
            <a:off x="2894013" y="3498850"/>
            <a:ext cx="569912" cy="222250"/>
            <a:chOff x="3600" y="219"/>
            <a:chExt cx="360" cy="175"/>
          </a:xfrm>
        </p:grpSpPr>
        <p:sp>
          <p:nvSpPr>
            <p:cNvPr id="553069" name="Oval 10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070" name="Line 11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71" name="Line 11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72" name="Rectangle 11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73" name="Oval 11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074" name="Group 114"/>
            <p:cNvGrpSpPr>
              <a:grpSpLocks/>
            </p:cNvGrpSpPr>
            <p:nvPr/>
          </p:nvGrpSpPr>
          <p:grpSpPr bwMode="auto">
            <a:xfrm>
              <a:off x="3686" y="244"/>
              <a:ext cx="177" cy="66"/>
              <a:chOff x="2848" y="848"/>
              <a:chExt cx="140" cy="98"/>
            </a:xfrm>
          </p:grpSpPr>
          <p:sp>
            <p:nvSpPr>
              <p:cNvPr id="553075" name="Line 11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76" name="Line 11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77" name="Line 11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78" name="Group 118"/>
            <p:cNvGrpSpPr>
              <a:grpSpLocks/>
            </p:cNvGrpSpPr>
            <p:nvPr/>
          </p:nvGrpSpPr>
          <p:grpSpPr bwMode="auto">
            <a:xfrm flipV="1">
              <a:off x="3686" y="243"/>
              <a:ext cx="177" cy="66"/>
              <a:chOff x="2848" y="848"/>
              <a:chExt cx="140" cy="98"/>
            </a:xfrm>
          </p:grpSpPr>
          <p:sp>
            <p:nvSpPr>
              <p:cNvPr id="553079" name="Line 11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80" name="Line 12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81" name="Line 12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082" name="Group 122"/>
          <p:cNvGrpSpPr>
            <a:grpSpLocks/>
          </p:cNvGrpSpPr>
          <p:nvPr/>
        </p:nvGrpSpPr>
        <p:grpSpPr bwMode="auto">
          <a:xfrm>
            <a:off x="1731963" y="2641600"/>
            <a:ext cx="569912" cy="222250"/>
            <a:chOff x="3600" y="219"/>
            <a:chExt cx="360" cy="175"/>
          </a:xfrm>
        </p:grpSpPr>
        <p:sp>
          <p:nvSpPr>
            <p:cNvPr id="553083" name="Oval 123"/>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084" name="Line 124"/>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085" name="Line 125"/>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086" name="Rectangle 126"/>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087" name="Oval 127"/>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088" name="Group 128"/>
            <p:cNvGrpSpPr>
              <a:grpSpLocks/>
            </p:cNvGrpSpPr>
            <p:nvPr/>
          </p:nvGrpSpPr>
          <p:grpSpPr bwMode="auto">
            <a:xfrm>
              <a:off x="3686" y="244"/>
              <a:ext cx="177" cy="66"/>
              <a:chOff x="2848" y="848"/>
              <a:chExt cx="140" cy="98"/>
            </a:xfrm>
          </p:grpSpPr>
          <p:sp>
            <p:nvSpPr>
              <p:cNvPr id="553089" name="Line 12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90" name="Line 13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91" name="Line 13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092" name="Group 132"/>
            <p:cNvGrpSpPr>
              <a:grpSpLocks/>
            </p:cNvGrpSpPr>
            <p:nvPr/>
          </p:nvGrpSpPr>
          <p:grpSpPr bwMode="auto">
            <a:xfrm flipV="1">
              <a:off x="3686" y="243"/>
              <a:ext cx="177" cy="66"/>
              <a:chOff x="2848" y="848"/>
              <a:chExt cx="140" cy="98"/>
            </a:xfrm>
          </p:grpSpPr>
          <p:sp>
            <p:nvSpPr>
              <p:cNvPr id="553093" name="Line 133"/>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094" name="Line 134"/>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095" name="Line 135"/>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53096" name="Line 136"/>
          <p:cNvSpPr>
            <a:spLocks noChangeShapeType="1"/>
          </p:cNvSpPr>
          <p:nvPr/>
        </p:nvSpPr>
        <p:spPr bwMode="auto">
          <a:xfrm flipH="1" flipV="1">
            <a:off x="3651250" y="2774950"/>
            <a:ext cx="177800" cy="190500"/>
          </a:xfrm>
          <a:prstGeom prst="line">
            <a:avLst/>
          </a:prstGeom>
          <a:noFill/>
          <a:ln w="9525">
            <a:solidFill>
              <a:schemeClr val="tx1"/>
            </a:solidFill>
            <a:round/>
            <a:headEnd/>
            <a:tailEnd/>
          </a:ln>
          <a:effectLst/>
        </p:spPr>
        <p:txBody>
          <a:bodyPr wrap="none"/>
          <a:lstStyle/>
          <a:p>
            <a:endParaRPr lang="en-US"/>
          </a:p>
        </p:txBody>
      </p:sp>
      <p:sp>
        <p:nvSpPr>
          <p:cNvPr id="553097" name="Line 137"/>
          <p:cNvSpPr>
            <a:spLocks noChangeShapeType="1"/>
          </p:cNvSpPr>
          <p:nvPr/>
        </p:nvSpPr>
        <p:spPr bwMode="auto">
          <a:xfrm flipH="1" flipV="1">
            <a:off x="3803650" y="2927350"/>
            <a:ext cx="177800" cy="190500"/>
          </a:xfrm>
          <a:prstGeom prst="line">
            <a:avLst/>
          </a:prstGeom>
          <a:noFill/>
          <a:ln w="9525">
            <a:solidFill>
              <a:schemeClr val="tx1"/>
            </a:solidFill>
            <a:round/>
            <a:headEnd/>
            <a:tailEnd/>
          </a:ln>
          <a:effectLst/>
        </p:spPr>
        <p:txBody>
          <a:bodyPr wrap="none"/>
          <a:lstStyle/>
          <a:p>
            <a:endParaRPr lang="en-US"/>
          </a:p>
        </p:txBody>
      </p:sp>
      <p:grpSp>
        <p:nvGrpSpPr>
          <p:cNvPr id="553098" name="Group 138"/>
          <p:cNvGrpSpPr>
            <a:grpSpLocks/>
          </p:cNvGrpSpPr>
          <p:nvPr/>
        </p:nvGrpSpPr>
        <p:grpSpPr bwMode="auto">
          <a:xfrm>
            <a:off x="3656013" y="2940050"/>
            <a:ext cx="569912" cy="222250"/>
            <a:chOff x="3600" y="219"/>
            <a:chExt cx="360" cy="175"/>
          </a:xfrm>
        </p:grpSpPr>
        <p:sp>
          <p:nvSpPr>
            <p:cNvPr id="553099" name="Oval 139"/>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100" name="Line 14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101" name="Line 14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102" name="Rectangle 142"/>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103" name="Oval 143"/>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104" name="Group 144"/>
            <p:cNvGrpSpPr>
              <a:grpSpLocks/>
            </p:cNvGrpSpPr>
            <p:nvPr/>
          </p:nvGrpSpPr>
          <p:grpSpPr bwMode="auto">
            <a:xfrm>
              <a:off x="3686" y="244"/>
              <a:ext cx="177" cy="66"/>
              <a:chOff x="2848" y="848"/>
              <a:chExt cx="140" cy="98"/>
            </a:xfrm>
          </p:grpSpPr>
          <p:sp>
            <p:nvSpPr>
              <p:cNvPr id="553105" name="Line 14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06" name="Line 14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07" name="Line 14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108" name="Group 148"/>
            <p:cNvGrpSpPr>
              <a:grpSpLocks/>
            </p:cNvGrpSpPr>
            <p:nvPr/>
          </p:nvGrpSpPr>
          <p:grpSpPr bwMode="auto">
            <a:xfrm flipV="1">
              <a:off x="3686" y="243"/>
              <a:ext cx="177" cy="66"/>
              <a:chOff x="2848" y="848"/>
              <a:chExt cx="140" cy="98"/>
            </a:xfrm>
          </p:grpSpPr>
          <p:sp>
            <p:nvSpPr>
              <p:cNvPr id="553109" name="Line 14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10" name="Line 15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11" name="Line 15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53112" name="Line 152"/>
          <p:cNvSpPr>
            <a:spLocks noChangeShapeType="1"/>
          </p:cNvSpPr>
          <p:nvPr/>
        </p:nvSpPr>
        <p:spPr bwMode="auto">
          <a:xfrm>
            <a:off x="3060700" y="2628900"/>
            <a:ext cx="228600" cy="12700"/>
          </a:xfrm>
          <a:prstGeom prst="line">
            <a:avLst/>
          </a:prstGeom>
          <a:noFill/>
          <a:ln w="9525">
            <a:solidFill>
              <a:schemeClr val="tx1"/>
            </a:solidFill>
            <a:round/>
            <a:headEnd/>
            <a:tailEnd/>
          </a:ln>
          <a:effectLst/>
        </p:spPr>
        <p:txBody>
          <a:bodyPr wrap="none"/>
          <a:lstStyle/>
          <a:p>
            <a:endParaRPr lang="en-US"/>
          </a:p>
        </p:txBody>
      </p:sp>
      <p:sp>
        <p:nvSpPr>
          <p:cNvPr id="553113" name="Line 153"/>
          <p:cNvSpPr>
            <a:spLocks noChangeShapeType="1"/>
          </p:cNvSpPr>
          <p:nvPr/>
        </p:nvSpPr>
        <p:spPr bwMode="auto">
          <a:xfrm flipV="1">
            <a:off x="2324100" y="2654300"/>
            <a:ext cx="209550" cy="57150"/>
          </a:xfrm>
          <a:prstGeom prst="line">
            <a:avLst/>
          </a:prstGeom>
          <a:noFill/>
          <a:ln w="9525">
            <a:solidFill>
              <a:schemeClr val="tx1"/>
            </a:solidFill>
            <a:round/>
            <a:headEnd/>
            <a:tailEnd/>
          </a:ln>
          <a:effectLst/>
        </p:spPr>
        <p:txBody>
          <a:bodyPr wrap="none"/>
          <a:lstStyle/>
          <a:p>
            <a:endParaRPr lang="en-US"/>
          </a:p>
        </p:txBody>
      </p:sp>
      <p:sp>
        <p:nvSpPr>
          <p:cNvPr id="553114" name="Line 154"/>
          <p:cNvSpPr>
            <a:spLocks noChangeShapeType="1"/>
          </p:cNvSpPr>
          <p:nvPr/>
        </p:nvSpPr>
        <p:spPr bwMode="auto">
          <a:xfrm flipV="1">
            <a:off x="6108700" y="2952750"/>
            <a:ext cx="501650" cy="482600"/>
          </a:xfrm>
          <a:prstGeom prst="line">
            <a:avLst/>
          </a:prstGeom>
          <a:noFill/>
          <a:ln w="57150">
            <a:solidFill>
              <a:srgbClr val="FF0000"/>
            </a:solidFill>
            <a:round/>
            <a:headEnd/>
            <a:tailEnd/>
          </a:ln>
          <a:effectLst/>
        </p:spPr>
        <p:txBody>
          <a:bodyPr wrap="none"/>
          <a:lstStyle/>
          <a:p>
            <a:endParaRPr lang="en-US"/>
          </a:p>
        </p:txBody>
      </p:sp>
      <p:sp>
        <p:nvSpPr>
          <p:cNvPr id="553115" name="Line 155"/>
          <p:cNvSpPr>
            <a:spLocks noChangeShapeType="1"/>
          </p:cNvSpPr>
          <p:nvPr/>
        </p:nvSpPr>
        <p:spPr bwMode="auto">
          <a:xfrm flipH="1" flipV="1">
            <a:off x="5289550" y="2774950"/>
            <a:ext cx="1263650" cy="114300"/>
          </a:xfrm>
          <a:prstGeom prst="line">
            <a:avLst/>
          </a:prstGeom>
          <a:noFill/>
          <a:ln w="57150">
            <a:solidFill>
              <a:srgbClr val="FF0000"/>
            </a:solidFill>
            <a:round/>
            <a:headEnd/>
            <a:tailEnd/>
          </a:ln>
          <a:effectLst/>
        </p:spPr>
        <p:txBody>
          <a:bodyPr wrap="none"/>
          <a:lstStyle/>
          <a:p>
            <a:endParaRPr lang="en-US"/>
          </a:p>
        </p:txBody>
      </p:sp>
      <p:sp>
        <p:nvSpPr>
          <p:cNvPr id="553116" name="Line 156"/>
          <p:cNvSpPr>
            <a:spLocks noChangeShapeType="1"/>
          </p:cNvSpPr>
          <p:nvPr/>
        </p:nvSpPr>
        <p:spPr bwMode="auto">
          <a:xfrm flipH="1" flipV="1">
            <a:off x="5270500" y="2787650"/>
            <a:ext cx="844550" cy="660400"/>
          </a:xfrm>
          <a:prstGeom prst="line">
            <a:avLst/>
          </a:prstGeom>
          <a:noFill/>
          <a:ln w="57150">
            <a:solidFill>
              <a:srgbClr val="FF0000"/>
            </a:solidFill>
            <a:round/>
            <a:headEnd/>
            <a:tailEnd/>
          </a:ln>
          <a:effectLst/>
        </p:spPr>
        <p:txBody>
          <a:bodyPr wrap="none"/>
          <a:lstStyle/>
          <a:p>
            <a:endParaRPr lang="en-US"/>
          </a:p>
        </p:txBody>
      </p:sp>
      <p:grpSp>
        <p:nvGrpSpPr>
          <p:cNvPr id="553117" name="Group 157"/>
          <p:cNvGrpSpPr>
            <a:grpSpLocks/>
          </p:cNvGrpSpPr>
          <p:nvPr/>
        </p:nvGrpSpPr>
        <p:grpSpPr bwMode="auto">
          <a:xfrm>
            <a:off x="5021263" y="2705100"/>
            <a:ext cx="569912" cy="222250"/>
            <a:chOff x="3600" y="219"/>
            <a:chExt cx="360" cy="175"/>
          </a:xfrm>
        </p:grpSpPr>
        <p:sp>
          <p:nvSpPr>
            <p:cNvPr id="553118" name="Oval 15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119" name="Line 15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120" name="Line 16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121" name="Rectangle 16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122" name="Oval 16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123" name="Group 163"/>
            <p:cNvGrpSpPr>
              <a:grpSpLocks/>
            </p:cNvGrpSpPr>
            <p:nvPr/>
          </p:nvGrpSpPr>
          <p:grpSpPr bwMode="auto">
            <a:xfrm>
              <a:off x="3686" y="244"/>
              <a:ext cx="177" cy="66"/>
              <a:chOff x="2848" y="848"/>
              <a:chExt cx="140" cy="98"/>
            </a:xfrm>
          </p:grpSpPr>
          <p:sp>
            <p:nvSpPr>
              <p:cNvPr id="553124" name="Line 16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25" name="Line 16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26" name="Line 16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127" name="Group 167"/>
            <p:cNvGrpSpPr>
              <a:grpSpLocks/>
            </p:cNvGrpSpPr>
            <p:nvPr/>
          </p:nvGrpSpPr>
          <p:grpSpPr bwMode="auto">
            <a:xfrm flipV="1">
              <a:off x="3686" y="243"/>
              <a:ext cx="177" cy="66"/>
              <a:chOff x="2848" y="848"/>
              <a:chExt cx="140" cy="98"/>
            </a:xfrm>
          </p:grpSpPr>
          <p:sp>
            <p:nvSpPr>
              <p:cNvPr id="553128" name="Line 16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29" name="Line 16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30" name="Line 17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131" name="Group 171"/>
          <p:cNvGrpSpPr>
            <a:grpSpLocks/>
          </p:cNvGrpSpPr>
          <p:nvPr/>
        </p:nvGrpSpPr>
        <p:grpSpPr bwMode="auto">
          <a:xfrm>
            <a:off x="6329363" y="2806700"/>
            <a:ext cx="569912" cy="222250"/>
            <a:chOff x="3600" y="219"/>
            <a:chExt cx="360" cy="175"/>
          </a:xfrm>
        </p:grpSpPr>
        <p:sp>
          <p:nvSpPr>
            <p:cNvPr id="553132" name="Oval 17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133" name="Line 17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134" name="Line 17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135" name="Rectangle 17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136" name="Oval 17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137" name="Group 177"/>
            <p:cNvGrpSpPr>
              <a:grpSpLocks/>
            </p:cNvGrpSpPr>
            <p:nvPr/>
          </p:nvGrpSpPr>
          <p:grpSpPr bwMode="auto">
            <a:xfrm>
              <a:off x="3686" y="244"/>
              <a:ext cx="177" cy="66"/>
              <a:chOff x="2848" y="848"/>
              <a:chExt cx="140" cy="98"/>
            </a:xfrm>
          </p:grpSpPr>
          <p:sp>
            <p:nvSpPr>
              <p:cNvPr id="553138" name="Line 17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39" name="Line 17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40" name="Line 18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141" name="Group 181"/>
            <p:cNvGrpSpPr>
              <a:grpSpLocks/>
            </p:cNvGrpSpPr>
            <p:nvPr/>
          </p:nvGrpSpPr>
          <p:grpSpPr bwMode="auto">
            <a:xfrm flipV="1">
              <a:off x="3686" y="243"/>
              <a:ext cx="177" cy="66"/>
              <a:chOff x="2848" y="848"/>
              <a:chExt cx="140" cy="98"/>
            </a:xfrm>
          </p:grpSpPr>
          <p:sp>
            <p:nvSpPr>
              <p:cNvPr id="553142" name="Line 18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43" name="Line 18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44" name="Line 18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53145" name="Group 185"/>
          <p:cNvGrpSpPr>
            <a:grpSpLocks/>
          </p:cNvGrpSpPr>
          <p:nvPr/>
        </p:nvGrpSpPr>
        <p:grpSpPr bwMode="auto">
          <a:xfrm>
            <a:off x="5846763" y="3365500"/>
            <a:ext cx="569912" cy="222250"/>
            <a:chOff x="3600" y="219"/>
            <a:chExt cx="360" cy="175"/>
          </a:xfrm>
        </p:grpSpPr>
        <p:sp>
          <p:nvSpPr>
            <p:cNvPr id="553146" name="Oval 186"/>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53147" name="Line 18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53148" name="Line 18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53149" name="Rectangle 189"/>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53150" name="Oval 190"/>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53151" name="Group 191"/>
            <p:cNvGrpSpPr>
              <a:grpSpLocks/>
            </p:cNvGrpSpPr>
            <p:nvPr/>
          </p:nvGrpSpPr>
          <p:grpSpPr bwMode="auto">
            <a:xfrm>
              <a:off x="3686" y="244"/>
              <a:ext cx="177" cy="66"/>
              <a:chOff x="2848" y="848"/>
              <a:chExt cx="140" cy="98"/>
            </a:xfrm>
          </p:grpSpPr>
          <p:sp>
            <p:nvSpPr>
              <p:cNvPr id="553152" name="Line 19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53" name="Line 19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54" name="Line 19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53155" name="Group 195"/>
            <p:cNvGrpSpPr>
              <a:grpSpLocks/>
            </p:cNvGrpSpPr>
            <p:nvPr/>
          </p:nvGrpSpPr>
          <p:grpSpPr bwMode="auto">
            <a:xfrm flipV="1">
              <a:off x="3686" y="243"/>
              <a:ext cx="177" cy="66"/>
              <a:chOff x="2848" y="848"/>
              <a:chExt cx="140" cy="98"/>
            </a:xfrm>
          </p:grpSpPr>
          <p:sp>
            <p:nvSpPr>
              <p:cNvPr id="553156" name="Line 19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53157" name="Line 19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53158" name="Line 19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53159" name="Text Box 199"/>
          <p:cNvSpPr txBox="1">
            <a:spLocks noChangeArrowheads="1"/>
          </p:cNvSpPr>
          <p:nvPr/>
        </p:nvSpPr>
        <p:spPr bwMode="auto">
          <a:xfrm>
            <a:off x="1990725" y="3889375"/>
            <a:ext cx="1990725" cy="366713"/>
          </a:xfrm>
          <a:prstGeom prst="rect">
            <a:avLst/>
          </a:prstGeom>
          <a:noFill/>
          <a:ln w="9525">
            <a:noFill/>
            <a:miter lim="800000"/>
            <a:headEnd/>
            <a:tailEnd/>
          </a:ln>
          <a:effectLst/>
        </p:spPr>
        <p:txBody>
          <a:bodyPr wrap="none">
            <a:spAutoFit/>
          </a:bodyPr>
          <a:lstStyle/>
          <a:p>
            <a:r>
              <a:rPr lang="en-US"/>
              <a:t>physical topology</a:t>
            </a:r>
          </a:p>
        </p:txBody>
      </p:sp>
      <p:sp>
        <p:nvSpPr>
          <p:cNvPr id="553160" name="Text Box 200"/>
          <p:cNvSpPr txBox="1">
            <a:spLocks noChangeArrowheads="1"/>
          </p:cNvSpPr>
          <p:nvPr/>
        </p:nvSpPr>
        <p:spPr bwMode="auto">
          <a:xfrm>
            <a:off x="5153025" y="3876675"/>
            <a:ext cx="1809750" cy="366713"/>
          </a:xfrm>
          <a:prstGeom prst="rect">
            <a:avLst/>
          </a:prstGeom>
          <a:noFill/>
          <a:ln w="9525">
            <a:noFill/>
            <a:miter lim="800000"/>
            <a:headEnd/>
            <a:tailEnd/>
          </a:ln>
          <a:effectLst/>
        </p:spPr>
        <p:txBody>
          <a:bodyPr wrap="none">
            <a:spAutoFit/>
          </a:bodyPr>
          <a:lstStyle/>
          <a:p>
            <a:r>
              <a:rPr lang="en-US"/>
              <a:t>logical topology</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010" name="Rectangle 2"/>
          <p:cNvSpPr>
            <a:spLocks noGrp="1" noChangeArrowheads="1"/>
          </p:cNvSpPr>
          <p:nvPr>
            <p:ph type="title"/>
          </p:nvPr>
        </p:nvSpPr>
        <p:spPr>
          <a:xfrm>
            <a:off x="533400" y="609600"/>
            <a:ext cx="8001000" cy="685800"/>
          </a:xfrm>
          <a:noFill/>
          <a:ln/>
        </p:spPr>
        <p:txBody>
          <a:bodyPr lIns="92075" tIns="46038" rIns="92075" bIns="46038"/>
          <a:lstStyle/>
          <a:p>
            <a:r>
              <a:rPr lang="en-US" sz="3200"/>
              <a:t>PIM: Protocol Independent Multicast</a:t>
            </a:r>
          </a:p>
        </p:txBody>
      </p:sp>
      <p:sp>
        <p:nvSpPr>
          <p:cNvPr id="555011" name="Rectangle 3"/>
          <p:cNvSpPr>
            <a:spLocks noGrp="1" noChangeArrowheads="1"/>
          </p:cNvSpPr>
          <p:nvPr>
            <p:ph type="body" sz="half" idx="1"/>
          </p:nvPr>
        </p:nvSpPr>
        <p:spPr>
          <a:xfrm>
            <a:off x="381000" y="1524000"/>
            <a:ext cx="7772400" cy="1600200"/>
          </a:xfrm>
          <a:noFill/>
          <a:ln/>
        </p:spPr>
        <p:txBody>
          <a:bodyPr lIns="92075" tIns="46038" rIns="92075" bIns="46038"/>
          <a:lstStyle/>
          <a:p>
            <a:pPr>
              <a:spcAft>
                <a:spcPct val="45000"/>
              </a:spcAft>
            </a:pPr>
            <a:r>
              <a:rPr lang="en-US" sz="2400"/>
              <a:t>not dependent on any specific underlying unicast routing algorithm (works with all)</a:t>
            </a:r>
          </a:p>
          <a:p>
            <a:r>
              <a:rPr lang="en-US" sz="2400"/>
              <a:t>two different multicast distribution scenarios :</a:t>
            </a:r>
          </a:p>
        </p:txBody>
      </p:sp>
      <p:sp>
        <p:nvSpPr>
          <p:cNvPr id="555012" name="Rectangle 4"/>
          <p:cNvSpPr>
            <a:spLocks noChangeArrowheads="1"/>
          </p:cNvSpPr>
          <p:nvPr/>
        </p:nvSpPr>
        <p:spPr bwMode="auto">
          <a:xfrm>
            <a:off x="609600" y="2286000"/>
            <a:ext cx="3886200" cy="3886200"/>
          </a:xfrm>
          <a:prstGeom prst="rect">
            <a:avLst/>
          </a:prstGeom>
          <a:noFill/>
          <a:ln w="9525">
            <a:noFill/>
            <a:miter lim="800000"/>
            <a:headEnd/>
            <a:tailEnd/>
          </a:ln>
          <a:effectLst/>
        </p:spPr>
        <p:txBody>
          <a:bodyPr wrap="none" anchor="ctr"/>
          <a:lstStyle/>
          <a:p>
            <a:endParaRPr lang="en-US"/>
          </a:p>
        </p:txBody>
      </p:sp>
      <p:sp>
        <p:nvSpPr>
          <p:cNvPr id="555013" name="Rectangle 5"/>
          <p:cNvSpPr>
            <a:spLocks noChangeArrowheads="1"/>
          </p:cNvSpPr>
          <p:nvPr/>
        </p:nvSpPr>
        <p:spPr bwMode="auto">
          <a:xfrm>
            <a:off x="571500" y="3111500"/>
            <a:ext cx="3708400" cy="25908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800" i="1" u="sng">
                <a:solidFill>
                  <a:srgbClr val="FF0000"/>
                </a:solidFill>
              </a:rPr>
              <a:t>Dense</a:t>
            </a:r>
            <a:r>
              <a:rPr lang="en-US" sz="2800" u="sng">
                <a:solidFill>
                  <a:srgbClr val="FF0000"/>
                </a:solidFill>
              </a:rPr>
              <a:t>:</a:t>
            </a:r>
            <a:endParaRPr lang="en-US" sz="2400">
              <a:solidFill>
                <a:srgbClr val="FF0000"/>
              </a:solidFill>
            </a:endParaRPr>
          </a:p>
          <a:p>
            <a:pPr marL="342900" indent="-342900">
              <a:spcBef>
                <a:spcPct val="20000"/>
              </a:spcBef>
              <a:buClr>
                <a:schemeClr val="accent2"/>
              </a:buClr>
              <a:buSzPct val="85000"/>
              <a:buFont typeface="Wingdings" pitchFamily="2" charset="2"/>
              <a:buChar char="q"/>
            </a:pPr>
            <a:r>
              <a:rPr lang="en-US" sz="2400"/>
              <a:t>group members densely packed, in “close” proximity.</a:t>
            </a:r>
          </a:p>
          <a:p>
            <a:pPr marL="342900" indent="-342900">
              <a:spcBef>
                <a:spcPct val="20000"/>
              </a:spcBef>
              <a:buClr>
                <a:schemeClr val="accent2"/>
              </a:buClr>
              <a:buSzPct val="85000"/>
              <a:buFont typeface="Wingdings" pitchFamily="2" charset="2"/>
              <a:buChar char="q"/>
            </a:pPr>
            <a:r>
              <a:rPr lang="en-US" sz="2400"/>
              <a:t>bandwidth more plentiful</a:t>
            </a:r>
          </a:p>
        </p:txBody>
      </p:sp>
      <p:sp>
        <p:nvSpPr>
          <p:cNvPr id="555014" name="Rectangle 6"/>
          <p:cNvSpPr>
            <a:spLocks noChangeArrowheads="1"/>
          </p:cNvSpPr>
          <p:nvPr/>
        </p:nvSpPr>
        <p:spPr bwMode="auto">
          <a:xfrm>
            <a:off x="4178300" y="3111500"/>
            <a:ext cx="4508500" cy="32766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800" i="1" u="sng">
                <a:solidFill>
                  <a:srgbClr val="FF0000"/>
                </a:solidFill>
              </a:rPr>
              <a:t>Sparse:</a:t>
            </a:r>
          </a:p>
          <a:p>
            <a:pPr marL="342900" indent="-342900">
              <a:spcBef>
                <a:spcPct val="20000"/>
              </a:spcBef>
              <a:buClr>
                <a:schemeClr val="accent2"/>
              </a:buClr>
              <a:buSzPct val="85000"/>
              <a:buFont typeface="Wingdings" pitchFamily="2" charset="2"/>
              <a:buChar char="q"/>
            </a:pPr>
            <a:r>
              <a:rPr lang="en-US" sz="2400"/>
              <a:t># networks with group members small wrt # interconnected networks</a:t>
            </a:r>
          </a:p>
          <a:p>
            <a:pPr marL="342900" indent="-342900">
              <a:spcBef>
                <a:spcPct val="20000"/>
              </a:spcBef>
              <a:buClr>
                <a:schemeClr val="accent2"/>
              </a:buClr>
              <a:buSzPct val="85000"/>
              <a:buFont typeface="Wingdings" pitchFamily="2" charset="2"/>
              <a:buChar char="q"/>
            </a:pPr>
            <a:r>
              <a:rPr lang="en-US" sz="2400"/>
              <a:t>group members “widely dispersed”</a:t>
            </a:r>
          </a:p>
          <a:p>
            <a:pPr marL="342900" indent="-342900">
              <a:spcBef>
                <a:spcPct val="20000"/>
              </a:spcBef>
              <a:buClr>
                <a:schemeClr val="accent2"/>
              </a:buClr>
              <a:buSzPct val="85000"/>
              <a:buFont typeface="Wingdings" pitchFamily="2" charset="2"/>
              <a:buChar char="q"/>
            </a:pPr>
            <a:r>
              <a:rPr lang="en-US" sz="2400"/>
              <a:t>bandwidth not plentiful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8" name="Rectangle 2"/>
          <p:cNvSpPr>
            <a:spLocks noGrp="1" noChangeArrowheads="1"/>
          </p:cNvSpPr>
          <p:nvPr>
            <p:ph type="title"/>
          </p:nvPr>
        </p:nvSpPr>
        <p:spPr>
          <a:xfrm>
            <a:off x="533400" y="609600"/>
            <a:ext cx="8534400" cy="685800"/>
          </a:xfrm>
          <a:noFill/>
          <a:ln/>
        </p:spPr>
        <p:txBody>
          <a:bodyPr lIns="92075" tIns="46038" rIns="92075" bIns="46038"/>
          <a:lstStyle/>
          <a:p>
            <a:r>
              <a:rPr lang="en-US" sz="3200"/>
              <a:t>Consequences of Sparse-Dense Dichotomy:</a:t>
            </a:r>
            <a:r>
              <a:rPr lang="en-US"/>
              <a:t> </a:t>
            </a:r>
          </a:p>
        </p:txBody>
      </p:sp>
      <p:sp>
        <p:nvSpPr>
          <p:cNvPr id="557059" name="Rectangle 3"/>
          <p:cNvSpPr>
            <a:spLocks noGrp="1" noChangeArrowheads="1"/>
          </p:cNvSpPr>
          <p:nvPr>
            <p:ph type="body" sz="half" idx="1"/>
          </p:nvPr>
        </p:nvSpPr>
        <p:spPr>
          <a:xfrm>
            <a:off x="533400" y="1600200"/>
            <a:ext cx="4071938" cy="4648200"/>
          </a:xfrm>
          <a:noFill/>
          <a:ln/>
        </p:spPr>
        <p:txBody>
          <a:bodyPr lIns="92075" tIns="46038" rIns="92075" bIns="46038"/>
          <a:lstStyle/>
          <a:p>
            <a:pPr>
              <a:buFont typeface="ZapfDingbats" pitchFamily="82" charset="2"/>
              <a:buNone/>
            </a:pPr>
            <a:r>
              <a:rPr lang="en-US" i="1" u="sng">
                <a:solidFill>
                  <a:srgbClr val="FF0000"/>
                </a:solidFill>
              </a:rPr>
              <a:t>Dense</a:t>
            </a:r>
            <a:endParaRPr lang="en-US" sz="2400">
              <a:solidFill>
                <a:srgbClr val="FF0000"/>
              </a:solidFill>
            </a:endParaRPr>
          </a:p>
          <a:p>
            <a:pPr>
              <a:spcBef>
                <a:spcPct val="10000"/>
              </a:spcBef>
            </a:pPr>
            <a:r>
              <a:rPr lang="en-US" sz="2400"/>
              <a:t>group membership by routers </a:t>
            </a:r>
            <a:r>
              <a:rPr lang="en-US" sz="2400" i="1"/>
              <a:t>assumed </a:t>
            </a:r>
            <a:r>
              <a:rPr lang="en-US" sz="2400"/>
              <a:t>until routers explicitly prune</a:t>
            </a:r>
          </a:p>
          <a:p>
            <a:pPr>
              <a:spcBef>
                <a:spcPct val="10000"/>
              </a:spcBef>
            </a:pPr>
            <a:r>
              <a:rPr lang="en-US" sz="2400" i="1"/>
              <a:t>data-driven</a:t>
            </a:r>
            <a:r>
              <a:rPr lang="en-US" sz="2400"/>
              <a:t> construction on mcast tree (e.g., RPF)</a:t>
            </a:r>
          </a:p>
          <a:p>
            <a:pPr>
              <a:spcBef>
                <a:spcPct val="10000"/>
              </a:spcBef>
            </a:pPr>
            <a:r>
              <a:rPr lang="en-US" sz="2400"/>
              <a:t>bandwidth and non-group-router processing </a:t>
            </a:r>
            <a:r>
              <a:rPr lang="en-US" sz="2400" i="1"/>
              <a:t>profligate</a:t>
            </a:r>
          </a:p>
        </p:txBody>
      </p:sp>
      <p:sp>
        <p:nvSpPr>
          <p:cNvPr id="557060" name="Rectangle 4"/>
          <p:cNvSpPr>
            <a:spLocks noGrp="1" noChangeArrowheads="1"/>
          </p:cNvSpPr>
          <p:nvPr>
            <p:ph type="body" sz="half" idx="2"/>
          </p:nvPr>
        </p:nvSpPr>
        <p:spPr>
          <a:xfrm>
            <a:off x="4494213" y="1600200"/>
            <a:ext cx="4205287" cy="4648200"/>
          </a:xfrm>
          <a:noFill/>
          <a:ln/>
        </p:spPr>
        <p:txBody>
          <a:bodyPr lIns="92075" tIns="46038" rIns="92075" bIns="46038"/>
          <a:lstStyle/>
          <a:p>
            <a:pPr>
              <a:buFont typeface="ZapfDingbats" pitchFamily="82" charset="2"/>
              <a:buNone/>
            </a:pPr>
            <a:r>
              <a:rPr lang="en-US" i="1" u="sng">
                <a:solidFill>
                  <a:srgbClr val="FF0000"/>
                </a:solidFill>
              </a:rPr>
              <a:t>Sparse</a:t>
            </a:r>
            <a:r>
              <a:rPr lang="en-US" sz="2400">
                <a:solidFill>
                  <a:srgbClr val="FF0000"/>
                </a:solidFill>
              </a:rPr>
              <a:t>:</a:t>
            </a:r>
          </a:p>
          <a:p>
            <a:pPr>
              <a:spcBef>
                <a:spcPct val="10000"/>
              </a:spcBef>
            </a:pPr>
            <a:r>
              <a:rPr lang="en-US" sz="2400"/>
              <a:t>no membership until routers explicitly join</a:t>
            </a:r>
          </a:p>
          <a:p>
            <a:pPr>
              <a:spcBef>
                <a:spcPct val="10000"/>
              </a:spcBef>
            </a:pPr>
            <a:r>
              <a:rPr lang="en-US" sz="2400" i="1"/>
              <a:t>receiver- driven</a:t>
            </a:r>
            <a:r>
              <a:rPr lang="en-US" sz="2400"/>
              <a:t> construction of mcast tree (e.g., center-based)</a:t>
            </a:r>
          </a:p>
          <a:p>
            <a:pPr>
              <a:spcBef>
                <a:spcPct val="10000"/>
              </a:spcBef>
            </a:pPr>
            <a:r>
              <a:rPr lang="en-US" sz="2400"/>
              <a:t>bandwidth and non-group-router processing </a:t>
            </a:r>
            <a:r>
              <a:rPr lang="en-US" sz="2400" i="1"/>
              <a:t>conservative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107" name="Slide Number Placeholder 5"/>
          <p:cNvSpPr>
            <a:spLocks noGrp="1"/>
          </p:cNvSpPr>
          <p:nvPr>
            <p:ph type="sldNum" sz="quarter" idx="12"/>
          </p:nvPr>
        </p:nvSpPr>
        <p:spPr/>
        <p:txBody>
          <a:bodyPr/>
          <a:lstStyle/>
          <a:p>
            <a:r>
              <a:rPr lang="en-US"/>
              <a:t>4-</a:t>
            </a:r>
            <a:fld id="{D785775D-01DB-48BD-8403-8F5F3EF0A071}" type="slidenum">
              <a:rPr lang="en-US"/>
              <a:pPr/>
              <a:t>3</a:t>
            </a:fld>
            <a:endParaRPr lang="en-US"/>
          </a:p>
        </p:txBody>
      </p:sp>
      <p:sp>
        <p:nvSpPr>
          <p:cNvPr id="602114" name="Rectangle 2"/>
          <p:cNvSpPr>
            <a:spLocks noGrp="1" noChangeArrowheads="1"/>
          </p:cNvSpPr>
          <p:nvPr>
            <p:ph type="title"/>
          </p:nvPr>
        </p:nvSpPr>
        <p:spPr>
          <a:xfrm>
            <a:off x="533400" y="0"/>
            <a:ext cx="7772400" cy="1143000"/>
          </a:xfrm>
        </p:spPr>
        <p:txBody>
          <a:bodyPr/>
          <a:lstStyle/>
          <a:p>
            <a:r>
              <a:rPr lang="en-US"/>
              <a:t>BGP basics</a:t>
            </a:r>
          </a:p>
        </p:txBody>
      </p:sp>
      <p:sp>
        <p:nvSpPr>
          <p:cNvPr id="602115" name="Rectangle 3"/>
          <p:cNvSpPr>
            <a:spLocks noGrp="1" noChangeArrowheads="1"/>
          </p:cNvSpPr>
          <p:nvPr>
            <p:ph type="body" idx="1"/>
          </p:nvPr>
        </p:nvSpPr>
        <p:spPr>
          <a:xfrm>
            <a:off x="401638" y="995363"/>
            <a:ext cx="7902575" cy="2316162"/>
          </a:xfrm>
        </p:spPr>
        <p:txBody>
          <a:bodyPr/>
          <a:lstStyle/>
          <a:p>
            <a:pPr>
              <a:lnSpc>
                <a:spcPct val="80000"/>
              </a:lnSpc>
            </a:pPr>
            <a:r>
              <a:rPr lang="en-US" sz="2400"/>
              <a:t>pairs of routers (BGP peers) exchange routing info over semi-permanent TCP connections: </a:t>
            </a:r>
            <a:r>
              <a:rPr lang="en-US" sz="2400">
                <a:solidFill>
                  <a:srgbClr val="FF0000"/>
                </a:solidFill>
              </a:rPr>
              <a:t>BGP sessions</a:t>
            </a:r>
          </a:p>
          <a:p>
            <a:pPr lvl="1">
              <a:lnSpc>
                <a:spcPct val="80000"/>
              </a:lnSpc>
            </a:pPr>
            <a:r>
              <a:rPr lang="en-US"/>
              <a:t>BGP sessions need not correspond to physical links.</a:t>
            </a:r>
          </a:p>
          <a:p>
            <a:pPr>
              <a:lnSpc>
                <a:spcPct val="80000"/>
              </a:lnSpc>
            </a:pPr>
            <a:r>
              <a:rPr lang="en-US" sz="2400"/>
              <a:t>when AS2 advertises a prefix to AS1:</a:t>
            </a:r>
          </a:p>
          <a:p>
            <a:pPr lvl="1">
              <a:lnSpc>
                <a:spcPct val="80000"/>
              </a:lnSpc>
            </a:pPr>
            <a:r>
              <a:rPr lang="en-US"/>
              <a:t>AS2 </a:t>
            </a:r>
            <a:r>
              <a:rPr lang="en-US" i="1">
                <a:solidFill>
                  <a:srgbClr val="FF0000"/>
                </a:solidFill>
              </a:rPr>
              <a:t>promises</a:t>
            </a:r>
            <a:r>
              <a:rPr lang="en-US"/>
              <a:t> it will forward datagrams towards that prefix.</a:t>
            </a:r>
          </a:p>
          <a:p>
            <a:pPr lvl="1">
              <a:lnSpc>
                <a:spcPct val="80000"/>
              </a:lnSpc>
            </a:pPr>
            <a:r>
              <a:rPr lang="en-US"/>
              <a:t>AS2 can aggregate prefixes in its advertisement</a:t>
            </a:r>
          </a:p>
          <a:p>
            <a:pPr>
              <a:lnSpc>
                <a:spcPct val="80000"/>
              </a:lnSpc>
            </a:pPr>
            <a:endParaRPr lang="en-US" sz="2400"/>
          </a:p>
        </p:txBody>
      </p:sp>
      <p:sp>
        <p:nvSpPr>
          <p:cNvPr id="602117" name="Freeform 5"/>
          <p:cNvSpPr>
            <a:spLocks/>
          </p:cNvSpPr>
          <p:nvPr/>
        </p:nvSpPr>
        <p:spPr bwMode="auto">
          <a:xfrm>
            <a:off x="5248275" y="4511675"/>
            <a:ext cx="2557463" cy="1627188"/>
          </a:xfrm>
          <a:custGeom>
            <a:avLst/>
            <a:gdLst/>
            <a:ahLst/>
            <a:cxnLst>
              <a:cxn ang="0">
                <a:pos x="56" y="162"/>
              </a:cxn>
              <a:cxn ang="0">
                <a:pos x="368" y="14"/>
              </a:cxn>
              <a:cxn ang="0">
                <a:pos x="940" y="79"/>
              </a:cxn>
              <a:cxn ang="0">
                <a:pos x="1144" y="239"/>
              </a:cxn>
              <a:cxn ang="0">
                <a:pos x="1048" y="451"/>
              </a:cxn>
              <a:cxn ang="0">
                <a:pos x="586" y="541"/>
              </a:cxn>
              <a:cxn ang="0">
                <a:pos x="88" y="439"/>
              </a:cxn>
              <a:cxn ang="0">
                <a:pos x="56" y="162"/>
              </a:cxn>
            </a:cxnLst>
            <a:rect l="0" t="0" r="r" b="b"/>
            <a:pathLst>
              <a:path w="1162" h="543">
                <a:moveTo>
                  <a:pt x="56" y="162"/>
                </a:moveTo>
                <a:cubicBezTo>
                  <a:pt x="115" y="100"/>
                  <a:pt x="221" y="28"/>
                  <a:pt x="368" y="14"/>
                </a:cubicBezTo>
                <a:cubicBezTo>
                  <a:pt x="515" y="0"/>
                  <a:pt x="811" y="42"/>
                  <a:pt x="940" y="79"/>
                </a:cubicBezTo>
                <a:cubicBezTo>
                  <a:pt x="1069" y="116"/>
                  <a:pt x="1126" y="177"/>
                  <a:pt x="1144" y="239"/>
                </a:cubicBezTo>
                <a:cubicBezTo>
                  <a:pt x="1162" y="301"/>
                  <a:pt x="1141" y="401"/>
                  <a:pt x="1048" y="451"/>
                </a:cubicBezTo>
                <a:cubicBezTo>
                  <a:pt x="955" y="501"/>
                  <a:pt x="746" y="543"/>
                  <a:pt x="586" y="541"/>
                </a:cubicBezTo>
                <a:cubicBezTo>
                  <a:pt x="426" y="539"/>
                  <a:pt x="176" y="502"/>
                  <a:pt x="88" y="439"/>
                </a:cubicBezTo>
                <a:cubicBezTo>
                  <a:pt x="0" y="376"/>
                  <a:pt x="63" y="220"/>
                  <a:pt x="56" y="162"/>
                </a:cubicBezTo>
                <a:close/>
              </a:path>
            </a:pathLst>
          </a:custGeom>
          <a:solidFill>
            <a:srgbClr val="66CCFF"/>
          </a:solidFill>
          <a:ln w="9525">
            <a:noFill/>
            <a:round/>
            <a:headEnd/>
            <a:tailEnd/>
          </a:ln>
          <a:effectLst/>
        </p:spPr>
        <p:txBody>
          <a:bodyPr wrap="none" anchor="ctr"/>
          <a:lstStyle/>
          <a:p>
            <a:endParaRPr lang="en-US"/>
          </a:p>
        </p:txBody>
      </p:sp>
      <p:sp>
        <p:nvSpPr>
          <p:cNvPr id="602118" name="Freeform 6"/>
          <p:cNvSpPr>
            <a:spLocks/>
          </p:cNvSpPr>
          <p:nvPr/>
        </p:nvSpPr>
        <p:spPr bwMode="auto">
          <a:xfrm>
            <a:off x="976313" y="4173538"/>
            <a:ext cx="1992312" cy="1612900"/>
          </a:xfrm>
          <a:custGeom>
            <a:avLst/>
            <a:gdLst/>
            <a:ahLst/>
            <a:cxnLst>
              <a:cxn ang="0">
                <a:pos x="88" y="181"/>
              </a:cxn>
              <a:cxn ang="0">
                <a:pos x="180" y="89"/>
              </a:cxn>
              <a:cxn ang="0">
                <a:pos x="448" y="49"/>
              </a:cxn>
              <a:cxn ang="0">
                <a:pos x="988" y="25"/>
              </a:cxn>
              <a:cxn ang="0">
                <a:pos x="1181" y="197"/>
              </a:cxn>
              <a:cxn ang="0">
                <a:pos x="889" y="413"/>
              </a:cxn>
              <a:cxn ang="0">
                <a:pos x="307" y="425"/>
              </a:cxn>
              <a:cxn ang="0">
                <a:pos x="36" y="337"/>
              </a:cxn>
              <a:cxn ang="0">
                <a:pos x="88" y="181"/>
              </a:cxn>
            </a:cxnLst>
            <a:rect l="0" t="0" r="r" b="b"/>
            <a:pathLst>
              <a:path w="1198" h="451">
                <a:moveTo>
                  <a:pt x="88" y="181"/>
                </a:moveTo>
                <a:cubicBezTo>
                  <a:pt x="159" y="143"/>
                  <a:pt x="120" y="111"/>
                  <a:pt x="180" y="89"/>
                </a:cubicBezTo>
                <a:cubicBezTo>
                  <a:pt x="240" y="67"/>
                  <a:pt x="313" y="60"/>
                  <a:pt x="448" y="49"/>
                </a:cubicBezTo>
                <a:cubicBezTo>
                  <a:pt x="583" y="38"/>
                  <a:pt x="866" y="0"/>
                  <a:pt x="988" y="25"/>
                </a:cubicBezTo>
                <a:cubicBezTo>
                  <a:pt x="1110" y="50"/>
                  <a:pt x="1198" y="132"/>
                  <a:pt x="1181" y="197"/>
                </a:cubicBezTo>
                <a:cubicBezTo>
                  <a:pt x="1164" y="262"/>
                  <a:pt x="1034" y="375"/>
                  <a:pt x="889" y="413"/>
                </a:cubicBezTo>
                <a:cubicBezTo>
                  <a:pt x="744" y="451"/>
                  <a:pt x="449" y="438"/>
                  <a:pt x="307" y="425"/>
                </a:cubicBezTo>
                <a:cubicBezTo>
                  <a:pt x="165" y="412"/>
                  <a:pt x="72" y="378"/>
                  <a:pt x="36" y="337"/>
                </a:cubicBezTo>
                <a:cubicBezTo>
                  <a:pt x="0" y="296"/>
                  <a:pt x="77" y="213"/>
                  <a:pt x="88" y="181"/>
                </a:cubicBezTo>
                <a:close/>
              </a:path>
            </a:pathLst>
          </a:custGeom>
          <a:solidFill>
            <a:srgbClr val="66CCFF"/>
          </a:solidFill>
          <a:ln w="9525">
            <a:noFill/>
            <a:round/>
            <a:headEnd/>
            <a:tailEnd/>
          </a:ln>
          <a:effectLst/>
        </p:spPr>
        <p:txBody>
          <a:bodyPr wrap="none" anchor="ctr"/>
          <a:lstStyle/>
          <a:p>
            <a:endParaRPr lang="en-US"/>
          </a:p>
        </p:txBody>
      </p:sp>
      <p:sp>
        <p:nvSpPr>
          <p:cNvPr id="602119" name="Freeform 7"/>
          <p:cNvSpPr>
            <a:spLocks/>
          </p:cNvSpPr>
          <p:nvPr/>
        </p:nvSpPr>
        <p:spPr bwMode="auto">
          <a:xfrm>
            <a:off x="2262188" y="5472113"/>
            <a:ext cx="2660650" cy="1122362"/>
          </a:xfrm>
          <a:custGeom>
            <a:avLst/>
            <a:gdLst/>
            <a:ahLst/>
            <a:cxnLst>
              <a:cxn ang="0">
                <a:pos x="155" y="224"/>
              </a:cxn>
              <a:cxn ang="0">
                <a:pos x="407" y="74"/>
              </a:cxn>
              <a:cxn ang="0">
                <a:pos x="785" y="20"/>
              </a:cxn>
              <a:cxn ang="0">
                <a:pos x="1157" y="194"/>
              </a:cxn>
              <a:cxn ang="0">
                <a:pos x="1564" y="428"/>
              </a:cxn>
              <a:cxn ang="0">
                <a:pos x="1272" y="644"/>
              </a:cxn>
              <a:cxn ang="0">
                <a:pos x="690" y="656"/>
              </a:cxn>
              <a:cxn ang="0">
                <a:pos x="89" y="596"/>
              </a:cxn>
              <a:cxn ang="0">
                <a:pos x="155" y="224"/>
              </a:cxn>
            </a:cxnLst>
            <a:rect l="0" t="0" r="r" b="b"/>
            <a:pathLst>
              <a:path w="1583" h="682">
                <a:moveTo>
                  <a:pt x="155" y="224"/>
                </a:moveTo>
                <a:cubicBezTo>
                  <a:pt x="208" y="137"/>
                  <a:pt x="302" y="108"/>
                  <a:pt x="407" y="74"/>
                </a:cubicBezTo>
                <a:cubicBezTo>
                  <a:pt x="512" y="40"/>
                  <a:pt x="660" y="0"/>
                  <a:pt x="785" y="20"/>
                </a:cubicBezTo>
                <a:cubicBezTo>
                  <a:pt x="910" y="40"/>
                  <a:pt x="1027" y="126"/>
                  <a:pt x="1157" y="194"/>
                </a:cubicBezTo>
                <a:cubicBezTo>
                  <a:pt x="1287" y="262"/>
                  <a:pt x="1545" y="353"/>
                  <a:pt x="1564" y="428"/>
                </a:cubicBezTo>
                <a:cubicBezTo>
                  <a:pt x="1583" y="503"/>
                  <a:pt x="1417" y="606"/>
                  <a:pt x="1272" y="644"/>
                </a:cubicBezTo>
                <a:cubicBezTo>
                  <a:pt x="1127" y="682"/>
                  <a:pt x="887" y="664"/>
                  <a:pt x="690" y="656"/>
                </a:cubicBezTo>
                <a:cubicBezTo>
                  <a:pt x="493" y="648"/>
                  <a:pt x="178" y="668"/>
                  <a:pt x="89" y="596"/>
                </a:cubicBezTo>
                <a:cubicBezTo>
                  <a:pt x="0" y="524"/>
                  <a:pt x="102" y="311"/>
                  <a:pt x="155" y="224"/>
                </a:cubicBezTo>
                <a:close/>
              </a:path>
            </a:pathLst>
          </a:custGeom>
          <a:solidFill>
            <a:srgbClr val="66CCFF"/>
          </a:solidFill>
          <a:ln w="9525">
            <a:noFill/>
            <a:round/>
            <a:headEnd/>
            <a:tailEnd/>
          </a:ln>
          <a:effectLst/>
        </p:spPr>
        <p:txBody>
          <a:bodyPr wrap="none" anchor="ctr"/>
          <a:lstStyle/>
          <a:p>
            <a:endParaRPr lang="en-US"/>
          </a:p>
        </p:txBody>
      </p:sp>
      <p:sp>
        <p:nvSpPr>
          <p:cNvPr id="602120" name="Oval 8"/>
          <p:cNvSpPr>
            <a:spLocks noChangeArrowheads="1"/>
          </p:cNvSpPr>
          <p:nvPr/>
        </p:nvSpPr>
        <p:spPr bwMode="auto">
          <a:xfrm>
            <a:off x="1390650" y="5335588"/>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21" name="Line 9"/>
          <p:cNvSpPr>
            <a:spLocks noChangeShapeType="1"/>
          </p:cNvSpPr>
          <p:nvPr/>
        </p:nvSpPr>
        <p:spPr bwMode="auto">
          <a:xfrm>
            <a:off x="1390650" y="5324475"/>
            <a:ext cx="0" cy="79375"/>
          </a:xfrm>
          <a:prstGeom prst="line">
            <a:avLst/>
          </a:prstGeom>
          <a:noFill/>
          <a:ln w="12700">
            <a:solidFill>
              <a:schemeClr val="tx1"/>
            </a:solidFill>
            <a:round/>
            <a:headEnd/>
            <a:tailEnd/>
          </a:ln>
          <a:effectLst/>
        </p:spPr>
        <p:txBody>
          <a:bodyPr wrap="none" anchor="ctr"/>
          <a:lstStyle/>
          <a:p>
            <a:endParaRPr lang="en-US"/>
          </a:p>
        </p:txBody>
      </p:sp>
      <p:sp>
        <p:nvSpPr>
          <p:cNvPr id="602122" name="Line 10"/>
          <p:cNvSpPr>
            <a:spLocks noChangeShapeType="1"/>
          </p:cNvSpPr>
          <p:nvPr/>
        </p:nvSpPr>
        <p:spPr bwMode="auto">
          <a:xfrm>
            <a:off x="1887538" y="5324475"/>
            <a:ext cx="0" cy="79375"/>
          </a:xfrm>
          <a:prstGeom prst="line">
            <a:avLst/>
          </a:prstGeom>
          <a:noFill/>
          <a:ln w="12700">
            <a:solidFill>
              <a:schemeClr val="tx1"/>
            </a:solidFill>
            <a:round/>
            <a:headEnd/>
            <a:tailEnd/>
          </a:ln>
          <a:effectLst/>
        </p:spPr>
        <p:txBody>
          <a:bodyPr wrap="none" anchor="ctr"/>
          <a:lstStyle/>
          <a:p>
            <a:endParaRPr lang="en-US"/>
          </a:p>
        </p:txBody>
      </p:sp>
      <p:sp>
        <p:nvSpPr>
          <p:cNvPr id="602123" name="Rectangle 11"/>
          <p:cNvSpPr>
            <a:spLocks noChangeArrowheads="1"/>
          </p:cNvSpPr>
          <p:nvPr/>
        </p:nvSpPr>
        <p:spPr bwMode="auto">
          <a:xfrm>
            <a:off x="1390650" y="532447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24" name="Oval 12"/>
          <p:cNvSpPr>
            <a:spLocks noChangeArrowheads="1"/>
          </p:cNvSpPr>
          <p:nvPr/>
        </p:nvSpPr>
        <p:spPr bwMode="auto">
          <a:xfrm>
            <a:off x="1385888" y="5230813"/>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25" name="Rectangle 13"/>
          <p:cNvSpPr>
            <a:spLocks noChangeArrowheads="1"/>
          </p:cNvSpPr>
          <p:nvPr/>
        </p:nvSpPr>
        <p:spPr bwMode="auto">
          <a:xfrm>
            <a:off x="1524000" y="5251450"/>
            <a:ext cx="223838" cy="196850"/>
          </a:xfrm>
          <a:prstGeom prst="rect">
            <a:avLst/>
          </a:prstGeom>
          <a:solidFill>
            <a:schemeClr val="hlink"/>
          </a:solidFill>
          <a:ln w="9525">
            <a:noFill/>
            <a:miter lim="800000"/>
            <a:headEnd/>
            <a:tailEnd/>
          </a:ln>
          <a:effectLst/>
        </p:spPr>
        <p:txBody>
          <a:bodyPr wrap="none" anchor="ctr"/>
          <a:lstStyle/>
          <a:p>
            <a:endParaRPr lang="en-US"/>
          </a:p>
        </p:txBody>
      </p:sp>
      <p:sp>
        <p:nvSpPr>
          <p:cNvPr id="602126" name="Text Box 14"/>
          <p:cNvSpPr txBox="1">
            <a:spLocks noChangeArrowheads="1"/>
          </p:cNvSpPr>
          <p:nvPr/>
        </p:nvSpPr>
        <p:spPr bwMode="auto">
          <a:xfrm>
            <a:off x="1397000" y="5154613"/>
            <a:ext cx="490538" cy="396875"/>
          </a:xfrm>
          <a:prstGeom prst="rect">
            <a:avLst/>
          </a:prstGeom>
          <a:noFill/>
          <a:ln w="9525">
            <a:noFill/>
            <a:miter lim="800000"/>
            <a:headEnd/>
            <a:tailEnd/>
          </a:ln>
          <a:effectLst/>
        </p:spPr>
        <p:txBody>
          <a:bodyPr wrap="none">
            <a:spAutoFit/>
          </a:bodyPr>
          <a:lstStyle/>
          <a:p>
            <a:pPr algn="ctr"/>
            <a:r>
              <a:rPr lang="en-US" sz="2000"/>
              <a:t>3b</a:t>
            </a:r>
            <a:endParaRPr lang="en-US" sz="2400">
              <a:latin typeface="Times New Roman" pitchFamily="18" charset="0"/>
            </a:endParaRPr>
          </a:p>
        </p:txBody>
      </p:sp>
      <p:sp>
        <p:nvSpPr>
          <p:cNvPr id="602127" name="Oval 15"/>
          <p:cNvSpPr>
            <a:spLocks noChangeArrowheads="1"/>
          </p:cNvSpPr>
          <p:nvPr/>
        </p:nvSpPr>
        <p:spPr bwMode="auto">
          <a:xfrm>
            <a:off x="3324225" y="629761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28" name="Line 16"/>
          <p:cNvSpPr>
            <a:spLocks noChangeShapeType="1"/>
          </p:cNvSpPr>
          <p:nvPr/>
        </p:nvSpPr>
        <p:spPr bwMode="auto">
          <a:xfrm>
            <a:off x="3324225" y="6286500"/>
            <a:ext cx="0" cy="79375"/>
          </a:xfrm>
          <a:prstGeom prst="line">
            <a:avLst/>
          </a:prstGeom>
          <a:noFill/>
          <a:ln w="12700">
            <a:solidFill>
              <a:schemeClr val="tx1"/>
            </a:solidFill>
            <a:round/>
            <a:headEnd/>
            <a:tailEnd/>
          </a:ln>
          <a:effectLst/>
        </p:spPr>
        <p:txBody>
          <a:bodyPr wrap="none" anchor="ctr"/>
          <a:lstStyle/>
          <a:p>
            <a:endParaRPr lang="en-US"/>
          </a:p>
        </p:txBody>
      </p:sp>
      <p:sp>
        <p:nvSpPr>
          <p:cNvPr id="602129" name="Line 17"/>
          <p:cNvSpPr>
            <a:spLocks noChangeShapeType="1"/>
          </p:cNvSpPr>
          <p:nvPr/>
        </p:nvSpPr>
        <p:spPr bwMode="auto">
          <a:xfrm>
            <a:off x="3821113" y="6286500"/>
            <a:ext cx="0" cy="79375"/>
          </a:xfrm>
          <a:prstGeom prst="line">
            <a:avLst/>
          </a:prstGeom>
          <a:noFill/>
          <a:ln w="12700">
            <a:solidFill>
              <a:schemeClr val="tx1"/>
            </a:solidFill>
            <a:round/>
            <a:headEnd/>
            <a:tailEnd/>
          </a:ln>
          <a:effectLst/>
        </p:spPr>
        <p:txBody>
          <a:bodyPr wrap="none" anchor="ctr"/>
          <a:lstStyle/>
          <a:p>
            <a:endParaRPr lang="en-US"/>
          </a:p>
        </p:txBody>
      </p:sp>
      <p:sp>
        <p:nvSpPr>
          <p:cNvPr id="602130" name="Rectangle 18"/>
          <p:cNvSpPr>
            <a:spLocks noChangeArrowheads="1"/>
          </p:cNvSpPr>
          <p:nvPr/>
        </p:nvSpPr>
        <p:spPr bwMode="auto">
          <a:xfrm>
            <a:off x="3324225" y="628650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31" name="Oval 19"/>
          <p:cNvSpPr>
            <a:spLocks noChangeArrowheads="1"/>
          </p:cNvSpPr>
          <p:nvPr/>
        </p:nvSpPr>
        <p:spPr bwMode="auto">
          <a:xfrm>
            <a:off x="3319463" y="619283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2132" name="Group 20"/>
          <p:cNvGrpSpPr>
            <a:grpSpLocks/>
          </p:cNvGrpSpPr>
          <p:nvPr/>
        </p:nvGrpSpPr>
        <p:grpSpPr bwMode="auto">
          <a:xfrm>
            <a:off x="3352800" y="6107113"/>
            <a:ext cx="447675" cy="396875"/>
            <a:chOff x="2916" y="2429"/>
            <a:chExt cx="284" cy="250"/>
          </a:xfrm>
        </p:grpSpPr>
        <p:sp>
          <p:nvSpPr>
            <p:cNvPr id="602133" name="Rectangle 21"/>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2134" name="Text Box 22"/>
            <p:cNvSpPr txBox="1">
              <a:spLocks noChangeArrowheads="1"/>
            </p:cNvSpPr>
            <p:nvPr/>
          </p:nvSpPr>
          <p:spPr bwMode="auto">
            <a:xfrm>
              <a:off x="2916" y="2429"/>
              <a:ext cx="284" cy="250"/>
            </a:xfrm>
            <a:prstGeom prst="rect">
              <a:avLst/>
            </a:prstGeom>
            <a:noFill/>
            <a:ln w="9525">
              <a:noFill/>
              <a:miter lim="800000"/>
              <a:headEnd/>
              <a:tailEnd/>
            </a:ln>
            <a:effectLst/>
          </p:spPr>
          <p:txBody>
            <a:bodyPr wrap="none">
              <a:spAutoFit/>
            </a:bodyPr>
            <a:lstStyle/>
            <a:p>
              <a:pPr algn="ctr"/>
              <a:r>
                <a:rPr lang="en-US" sz="2000"/>
                <a:t>1d</a:t>
              </a:r>
            </a:p>
          </p:txBody>
        </p:sp>
      </p:grpSp>
      <p:sp>
        <p:nvSpPr>
          <p:cNvPr id="602135" name="Oval 23"/>
          <p:cNvSpPr>
            <a:spLocks noChangeArrowheads="1"/>
          </p:cNvSpPr>
          <p:nvPr/>
        </p:nvSpPr>
        <p:spPr bwMode="auto">
          <a:xfrm>
            <a:off x="2281238" y="5126038"/>
            <a:ext cx="496887"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36" name="Line 24"/>
          <p:cNvSpPr>
            <a:spLocks noChangeShapeType="1"/>
          </p:cNvSpPr>
          <p:nvPr/>
        </p:nvSpPr>
        <p:spPr bwMode="auto">
          <a:xfrm>
            <a:off x="2281238" y="5114925"/>
            <a:ext cx="0" cy="79375"/>
          </a:xfrm>
          <a:prstGeom prst="line">
            <a:avLst/>
          </a:prstGeom>
          <a:noFill/>
          <a:ln w="12700">
            <a:solidFill>
              <a:schemeClr val="tx1"/>
            </a:solidFill>
            <a:round/>
            <a:headEnd/>
            <a:tailEnd/>
          </a:ln>
          <a:effectLst/>
        </p:spPr>
        <p:txBody>
          <a:bodyPr wrap="none" anchor="ctr"/>
          <a:lstStyle/>
          <a:p>
            <a:endParaRPr lang="en-US"/>
          </a:p>
        </p:txBody>
      </p:sp>
      <p:sp>
        <p:nvSpPr>
          <p:cNvPr id="602137" name="Line 25"/>
          <p:cNvSpPr>
            <a:spLocks noChangeShapeType="1"/>
          </p:cNvSpPr>
          <p:nvPr/>
        </p:nvSpPr>
        <p:spPr bwMode="auto">
          <a:xfrm>
            <a:off x="2778125" y="5114925"/>
            <a:ext cx="0" cy="79375"/>
          </a:xfrm>
          <a:prstGeom prst="line">
            <a:avLst/>
          </a:prstGeom>
          <a:noFill/>
          <a:ln w="12700">
            <a:solidFill>
              <a:schemeClr val="tx1"/>
            </a:solidFill>
            <a:round/>
            <a:headEnd/>
            <a:tailEnd/>
          </a:ln>
          <a:effectLst/>
        </p:spPr>
        <p:txBody>
          <a:bodyPr wrap="none" anchor="ctr"/>
          <a:lstStyle/>
          <a:p>
            <a:endParaRPr lang="en-US"/>
          </a:p>
        </p:txBody>
      </p:sp>
      <p:sp>
        <p:nvSpPr>
          <p:cNvPr id="602138" name="Rectangle 26"/>
          <p:cNvSpPr>
            <a:spLocks noChangeArrowheads="1"/>
          </p:cNvSpPr>
          <p:nvPr/>
        </p:nvSpPr>
        <p:spPr bwMode="auto">
          <a:xfrm>
            <a:off x="2281238" y="511492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39" name="Oval 27"/>
          <p:cNvSpPr>
            <a:spLocks noChangeArrowheads="1"/>
          </p:cNvSpPr>
          <p:nvPr/>
        </p:nvSpPr>
        <p:spPr bwMode="auto">
          <a:xfrm>
            <a:off x="2276475" y="5021263"/>
            <a:ext cx="496888"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40" name="Rectangle 28"/>
          <p:cNvSpPr>
            <a:spLocks noChangeArrowheads="1"/>
          </p:cNvSpPr>
          <p:nvPr/>
        </p:nvSpPr>
        <p:spPr bwMode="auto">
          <a:xfrm>
            <a:off x="2414588" y="5041900"/>
            <a:ext cx="225425" cy="174625"/>
          </a:xfrm>
          <a:prstGeom prst="rect">
            <a:avLst/>
          </a:prstGeom>
          <a:solidFill>
            <a:schemeClr val="hlink"/>
          </a:solidFill>
          <a:ln w="9525">
            <a:noFill/>
            <a:miter lim="800000"/>
            <a:headEnd/>
            <a:tailEnd/>
          </a:ln>
          <a:effectLst/>
        </p:spPr>
        <p:txBody>
          <a:bodyPr wrap="none" anchor="ctr"/>
          <a:lstStyle/>
          <a:p>
            <a:endParaRPr lang="en-US"/>
          </a:p>
        </p:txBody>
      </p:sp>
      <p:sp>
        <p:nvSpPr>
          <p:cNvPr id="602141" name="Text Box 29"/>
          <p:cNvSpPr txBox="1">
            <a:spLocks noChangeArrowheads="1"/>
          </p:cNvSpPr>
          <p:nvPr/>
        </p:nvSpPr>
        <p:spPr bwMode="auto">
          <a:xfrm>
            <a:off x="2297113" y="4945063"/>
            <a:ext cx="469900" cy="396875"/>
          </a:xfrm>
          <a:prstGeom prst="rect">
            <a:avLst/>
          </a:prstGeom>
          <a:noFill/>
          <a:ln w="9525">
            <a:noFill/>
            <a:miter lim="800000"/>
            <a:headEnd/>
            <a:tailEnd/>
          </a:ln>
          <a:effectLst/>
        </p:spPr>
        <p:txBody>
          <a:bodyPr wrap="none">
            <a:spAutoFit/>
          </a:bodyPr>
          <a:lstStyle/>
          <a:p>
            <a:pPr algn="ctr"/>
            <a:r>
              <a:rPr lang="en-US" sz="2000"/>
              <a:t>3a</a:t>
            </a:r>
            <a:endParaRPr lang="en-US" sz="2400">
              <a:latin typeface="Times New Roman" pitchFamily="18" charset="0"/>
            </a:endParaRPr>
          </a:p>
        </p:txBody>
      </p:sp>
      <p:sp>
        <p:nvSpPr>
          <p:cNvPr id="602142" name="Oval 30"/>
          <p:cNvSpPr>
            <a:spLocks noChangeArrowheads="1"/>
          </p:cNvSpPr>
          <p:nvPr/>
        </p:nvSpPr>
        <p:spPr bwMode="auto">
          <a:xfrm>
            <a:off x="3267075" y="566896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43" name="Line 31"/>
          <p:cNvSpPr>
            <a:spLocks noChangeShapeType="1"/>
          </p:cNvSpPr>
          <p:nvPr/>
        </p:nvSpPr>
        <p:spPr bwMode="auto">
          <a:xfrm>
            <a:off x="3267075" y="5657850"/>
            <a:ext cx="0" cy="79375"/>
          </a:xfrm>
          <a:prstGeom prst="line">
            <a:avLst/>
          </a:prstGeom>
          <a:noFill/>
          <a:ln w="12700">
            <a:solidFill>
              <a:schemeClr val="tx1"/>
            </a:solidFill>
            <a:round/>
            <a:headEnd/>
            <a:tailEnd/>
          </a:ln>
          <a:effectLst/>
        </p:spPr>
        <p:txBody>
          <a:bodyPr wrap="none" anchor="ctr"/>
          <a:lstStyle/>
          <a:p>
            <a:endParaRPr lang="en-US"/>
          </a:p>
        </p:txBody>
      </p:sp>
      <p:sp>
        <p:nvSpPr>
          <p:cNvPr id="602144" name="Line 32"/>
          <p:cNvSpPr>
            <a:spLocks noChangeShapeType="1"/>
          </p:cNvSpPr>
          <p:nvPr/>
        </p:nvSpPr>
        <p:spPr bwMode="auto">
          <a:xfrm>
            <a:off x="3763963" y="5657850"/>
            <a:ext cx="0" cy="79375"/>
          </a:xfrm>
          <a:prstGeom prst="line">
            <a:avLst/>
          </a:prstGeom>
          <a:noFill/>
          <a:ln w="12700">
            <a:solidFill>
              <a:schemeClr val="tx1"/>
            </a:solidFill>
            <a:round/>
            <a:headEnd/>
            <a:tailEnd/>
          </a:ln>
          <a:effectLst/>
        </p:spPr>
        <p:txBody>
          <a:bodyPr wrap="none" anchor="ctr"/>
          <a:lstStyle/>
          <a:p>
            <a:endParaRPr lang="en-US"/>
          </a:p>
        </p:txBody>
      </p:sp>
      <p:sp>
        <p:nvSpPr>
          <p:cNvPr id="602145" name="Rectangle 33"/>
          <p:cNvSpPr>
            <a:spLocks noChangeArrowheads="1"/>
          </p:cNvSpPr>
          <p:nvPr/>
        </p:nvSpPr>
        <p:spPr bwMode="auto">
          <a:xfrm>
            <a:off x="3267075" y="565785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46" name="Oval 34"/>
          <p:cNvSpPr>
            <a:spLocks noChangeArrowheads="1"/>
          </p:cNvSpPr>
          <p:nvPr/>
        </p:nvSpPr>
        <p:spPr bwMode="auto">
          <a:xfrm>
            <a:off x="3262313" y="556418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2147" name="Group 35"/>
          <p:cNvGrpSpPr>
            <a:grpSpLocks/>
          </p:cNvGrpSpPr>
          <p:nvPr/>
        </p:nvGrpSpPr>
        <p:grpSpPr bwMode="auto">
          <a:xfrm>
            <a:off x="3300413" y="5478463"/>
            <a:ext cx="428625" cy="396875"/>
            <a:chOff x="2919" y="2429"/>
            <a:chExt cx="277" cy="250"/>
          </a:xfrm>
        </p:grpSpPr>
        <p:sp>
          <p:nvSpPr>
            <p:cNvPr id="602148" name="Rectangle 36"/>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2149" name="Text Box 37"/>
            <p:cNvSpPr txBox="1">
              <a:spLocks noChangeArrowheads="1"/>
            </p:cNvSpPr>
            <p:nvPr/>
          </p:nvSpPr>
          <p:spPr bwMode="auto">
            <a:xfrm>
              <a:off x="2919" y="2429"/>
              <a:ext cx="277" cy="250"/>
            </a:xfrm>
            <a:prstGeom prst="rect">
              <a:avLst/>
            </a:prstGeom>
            <a:noFill/>
            <a:ln w="9525">
              <a:noFill/>
              <a:miter lim="800000"/>
              <a:headEnd/>
              <a:tailEnd/>
            </a:ln>
            <a:effectLst/>
          </p:spPr>
          <p:txBody>
            <a:bodyPr wrap="none">
              <a:spAutoFit/>
            </a:bodyPr>
            <a:lstStyle/>
            <a:p>
              <a:pPr algn="ctr"/>
              <a:r>
                <a:rPr lang="en-US" sz="2000"/>
                <a:t>1c</a:t>
              </a:r>
            </a:p>
          </p:txBody>
        </p:sp>
      </p:grpSp>
      <p:sp>
        <p:nvSpPr>
          <p:cNvPr id="602150" name="Line 38"/>
          <p:cNvSpPr>
            <a:spLocks noChangeShapeType="1"/>
          </p:cNvSpPr>
          <p:nvPr/>
        </p:nvSpPr>
        <p:spPr bwMode="auto">
          <a:xfrm>
            <a:off x="6116638" y="5370513"/>
            <a:ext cx="488950" cy="152400"/>
          </a:xfrm>
          <a:prstGeom prst="line">
            <a:avLst/>
          </a:prstGeom>
          <a:noFill/>
          <a:ln w="28575">
            <a:solidFill>
              <a:schemeClr val="tx1"/>
            </a:solidFill>
            <a:prstDash val="sysDot"/>
            <a:round/>
            <a:headEnd/>
            <a:tailEnd/>
          </a:ln>
          <a:effectLst/>
        </p:spPr>
        <p:txBody>
          <a:bodyPr wrap="none" anchor="ctr"/>
          <a:lstStyle/>
          <a:p>
            <a:endParaRPr lang="en-US"/>
          </a:p>
        </p:txBody>
      </p:sp>
      <p:sp>
        <p:nvSpPr>
          <p:cNvPr id="602151" name="Freeform 39"/>
          <p:cNvSpPr>
            <a:spLocks/>
          </p:cNvSpPr>
          <p:nvPr/>
        </p:nvSpPr>
        <p:spPr bwMode="auto">
          <a:xfrm>
            <a:off x="1874838" y="5164138"/>
            <a:ext cx="400050" cy="180975"/>
          </a:xfrm>
          <a:custGeom>
            <a:avLst/>
            <a:gdLst/>
            <a:ahLst/>
            <a:cxnLst>
              <a:cxn ang="0">
                <a:pos x="0" y="114"/>
              </a:cxn>
              <a:cxn ang="0">
                <a:pos x="252" y="0"/>
              </a:cxn>
            </a:cxnLst>
            <a:rect l="0" t="0" r="r" b="b"/>
            <a:pathLst>
              <a:path w="252" h="114">
                <a:moveTo>
                  <a:pt x="0" y="114"/>
                </a:moveTo>
                <a:lnTo>
                  <a:pt x="252" y="0"/>
                </a:lnTo>
              </a:path>
            </a:pathLst>
          </a:custGeom>
          <a:noFill/>
          <a:ln w="28575" cap="flat" cmpd="sng">
            <a:solidFill>
              <a:schemeClr val="tx1"/>
            </a:solidFill>
            <a:prstDash val="sysDot"/>
            <a:round/>
            <a:headEnd type="none" w="med" len="med"/>
            <a:tailEnd type="none" w="med" len="med"/>
          </a:ln>
          <a:effectLst/>
        </p:spPr>
        <p:txBody>
          <a:bodyPr wrap="none" anchor="ctr"/>
          <a:lstStyle/>
          <a:p>
            <a:endParaRPr lang="en-US"/>
          </a:p>
        </p:txBody>
      </p:sp>
      <p:sp>
        <p:nvSpPr>
          <p:cNvPr id="602152" name="Freeform 40"/>
          <p:cNvSpPr>
            <a:spLocks/>
          </p:cNvSpPr>
          <p:nvPr/>
        </p:nvSpPr>
        <p:spPr bwMode="auto">
          <a:xfrm>
            <a:off x="2566988" y="5259388"/>
            <a:ext cx="704850" cy="409575"/>
          </a:xfrm>
          <a:custGeom>
            <a:avLst/>
            <a:gdLst/>
            <a:ahLst/>
            <a:cxnLst>
              <a:cxn ang="0">
                <a:pos x="0" y="0"/>
              </a:cxn>
              <a:cxn ang="0">
                <a:pos x="444" y="258"/>
              </a:cxn>
            </a:cxnLst>
            <a:rect l="0" t="0" r="r" b="b"/>
            <a:pathLst>
              <a:path w="444" h="258">
                <a:moveTo>
                  <a:pt x="0" y="0"/>
                </a:moveTo>
                <a:lnTo>
                  <a:pt x="444" y="258"/>
                </a:lnTo>
              </a:path>
            </a:pathLst>
          </a:custGeom>
          <a:noFill/>
          <a:ln w="28575" cap="flat" cmpd="sng">
            <a:solidFill>
              <a:schemeClr val="tx1"/>
            </a:solidFill>
            <a:prstDash val="dash"/>
            <a:round/>
            <a:headEnd type="none" w="med" len="med"/>
            <a:tailEnd type="none" w="med" len="med"/>
          </a:ln>
          <a:effectLst/>
        </p:spPr>
        <p:txBody>
          <a:bodyPr wrap="none" anchor="ctr"/>
          <a:lstStyle/>
          <a:p>
            <a:endParaRPr lang="en-US"/>
          </a:p>
        </p:txBody>
      </p:sp>
      <p:sp>
        <p:nvSpPr>
          <p:cNvPr id="602153" name="Freeform 41"/>
          <p:cNvSpPr>
            <a:spLocks/>
          </p:cNvSpPr>
          <p:nvPr/>
        </p:nvSpPr>
        <p:spPr bwMode="auto">
          <a:xfrm>
            <a:off x="4668838" y="5446713"/>
            <a:ext cx="1038225" cy="666750"/>
          </a:xfrm>
          <a:custGeom>
            <a:avLst/>
            <a:gdLst/>
            <a:ahLst/>
            <a:cxnLst>
              <a:cxn ang="0">
                <a:pos x="0" y="420"/>
              </a:cxn>
              <a:cxn ang="0">
                <a:pos x="654" y="0"/>
              </a:cxn>
            </a:cxnLst>
            <a:rect l="0" t="0" r="r" b="b"/>
            <a:pathLst>
              <a:path w="654" h="420">
                <a:moveTo>
                  <a:pt x="0" y="420"/>
                </a:moveTo>
                <a:lnTo>
                  <a:pt x="654" y="0"/>
                </a:lnTo>
              </a:path>
            </a:pathLst>
          </a:custGeom>
          <a:noFill/>
          <a:ln w="28575" cap="flat" cmpd="sng">
            <a:solidFill>
              <a:schemeClr val="tx1"/>
            </a:solidFill>
            <a:prstDash val="dash"/>
            <a:round/>
            <a:headEnd type="none" w="med" len="med"/>
            <a:tailEnd type="none" w="med" len="med"/>
          </a:ln>
          <a:effectLst/>
        </p:spPr>
        <p:txBody>
          <a:bodyPr wrap="none" anchor="ctr"/>
          <a:lstStyle/>
          <a:p>
            <a:endParaRPr lang="en-US"/>
          </a:p>
        </p:txBody>
      </p:sp>
      <p:sp>
        <p:nvSpPr>
          <p:cNvPr id="602154" name="Oval 42"/>
          <p:cNvSpPr>
            <a:spLocks noChangeArrowheads="1"/>
          </p:cNvSpPr>
          <p:nvPr/>
        </p:nvSpPr>
        <p:spPr bwMode="auto">
          <a:xfrm>
            <a:off x="5619750" y="534511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55" name="Line 43"/>
          <p:cNvSpPr>
            <a:spLocks noChangeShapeType="1"/>
          </p:cNvSpPr>
          <p:nvPr/>
        </p:nvSpPr>
        <p:spPr bwMode="auto">
          <a:xfrm>
            <a:off x="5619750" y="5334000"/>
            <a:ext cx="0" cy="79375"/>
          </a:xfrm>
          <a:prstGeom prst="line">
            <a:avLst/>
          </a:prstGeom>
          <a:noFill/>
          <a:ln w="12700">
            <a:solidFill>
              <a:schemeClr val="tx1"/>
            </a:solidFill>
            <a:round/>
            <a:headEnd/>
            <a:tailEnd/>
          </a:ln>
          <a:effectLst/>
        </p:spPr>
        <p:txBody>
          <a:bodyPr wrap="none" anchor="ctr"/>
          <a:lstStyle/>
          <a:p>
            <a:endParaRPr lang="en-US"/>
          </a:p>
        </p:txBody>
      </p:sp>
      <p:sp>
        <p:nvSpPr>
          <p:cNvPr id="602156" name="Line 44"/>
          <p:cNvSpPr>
            <a:spLocks noChangeShapeType="1"/>
          </p:cNvSpPr>
          <p:nvPr/>
        </p:nvSpPr>
        <p:spPr bwMode="auto">
          <a:xfrm>
            <a:off x="6116638" y="5334000"/>
            <a:ext cx="0" cy="79375"/>
          </a:xfrm>
          <a:prstGeom prst="line">
            <a:avLst/>
          </a:prstGeom>
          <a:noFill/>
          <a:ln w="12700">
            <a:solidFill>
              <a:schemeClr val="tx1"/>
            </a:solidFill>
            <a:round/>
            <a:headEnd/>
            <a:tailEnd/>
          </a:ln>
          <a:effectLst/>
        </p:spPr>
        <p:txBody>
          <a:bodyPr wrap="none" anchor="ctr"/>
          <a:lstStyle/>
          <a:p>
            <a:endParaRPr lang="en-US"/>
          </a:p>
        </p:txBody>
      </p:sp>
      <p:sp>
        <p:nvSpPr>
          <p:cNvPr id="602157" name="Rectangle 45"/>
          <p:cNvSpPr>
            <a:spLocks noChangeArrowheads="1"/>
          </p:cNvSpPr>
          <p:nvPr/>
        </p:nvSpPr>
        <p:spPr bwMode="auto">
          <a:xfrm>
            <a:off x="5619750" y="533400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58" name="Oval 46"/>
          <p:cNvSpPr>
            <a:spLocks noChangeArrowheads="1"/>
          </p:cNvSpPr>
          <p:nvPr/>
        </p:nvSpPr>
        <p:spPr bwMode="auto">
          <a:xfrm>
            <a:off x="5614988" y="524033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59" name="Rectangle 47"/>
          <p:cNvSpPr>
            <a:spLocks noChangeArrowheads="1"/>
          </p:cNvSpPr>
          <p:nvPr/>
        </p:nvSpPr>
        <p:spPr bwMode="auto">
          <a:xfrm>
            <a:off x="5753100" y="5260975"/>
            <a:ext cx="223838" cy="190500"/>
          </a:xfrm>
          <a:prstGeom prst="rect">
            <a:avLst/>
          </a:prstGeom>
          <a:solidFill>
            <a:schemeClr val="hlink"/>
          </a:solidFill>
          <a:ln w="9525">
            <a:noFill/>
            <a:miter lim="800000"/>
            <a:headEnd/>
            <a:tailEnd/>
          </a:ln>
          <a:effectLst/>
        </p:spPr>
        <p:txBody>
          <a:bodyPr wrap="none" anchor="ctr"/>
          <a:lstStyle/>
          <a:p>
            <a:endParaRPr lang="en-US"/>
          </a:p>
        </p:txBody>
      </p:sp>
      <p:sp>
        <p:nvSpPr>
          <p:cNvPr id="602160" name="Text Box 48"/>
          <p:cNvSpPr txBox="1">
            <a:spLocks noChangeArrowheads="1"/>
          </p:cNvSpPr>
          <p:nvPr/>
        </p:nvSpPr>
        <p:spPr bwMode="auto">
          <a:xfrm>
            <a:off x="5635625" y="5164138"/>
            <a:ext cx="469900" cy="396875"/>
          </a:xfrm>
          <a:prstGeom prst="rect">
            <a:avLst/>
          </a:prstGeom>
          <a:noFill/>
          <a:ln w="9525">
            <a:noFill/>
            <a:miter lim="800000"/>
            <a:headEnd/>
            <a:tailEnd/>
          </a:ln>
          <a:effectLst/>
        </p:spPr>
        <p:txBody>
          <a:bodyPr wrap="none">
            <a:spAutoFit/>
          </a:bodyPr>
          <a:lstStyle/>
          <a:p>
            <a:pPr algn="ctr"/>
            <a:r>
              <a:rPr lang="en-US" sz="2000"/>
              <a:t>2a</a:t>
            </a:r>
            <a:endParaRPr lang="en-US" sz="2400">
              <a:latin typeface="Times New Roman" pitchFamily="18" charset="0"/>
            </a:endParaRPr>
          </a:p>
        </p:txBody>
      </p:sp>
      <p:sp>
        <p:nvSpPr>
          <p:cNvPr id="602161" name="Text Box 49"/>
          <p:cNvSpPr txBox="1">
            <a:spLocks noChangeArrowheads="1"/>
          </p:cNvSpPr>
          <p:nvPr/>
        </p:nvSpPr>
        <p:spPr bwMode="auto">
          <a:xfrm>
            <a:off x="1924050" y="5303838"/>
            <a:ext cx="701675" cy="396875"/>
          </a:xfrm>
          <a:prstGeom prst="rect">
            <a:avLst/>
          </a:prstGeom>
          <a:noFill/>
          <a:ln w="9525">
            <a:noFill/>
            <a:miter lim="800000"/>
            <a:headEnd/>
            <a:tailEnd/>
          </a:ln>
          <a:effectLst/>
        </p:spPr>
        <p:txBody>
          <a:bodyPr wrap="none">
            <a:spAutoFit/>
          </a:bodyPr>
          <a:lstStyle/>
          <a:p>
            <a:r>
              <a:rPr lang="en-US" sz="2000"/>
              <a:t>AS3</a:t>
            </a:r>
            <a:endParaRPr lang="en-US"/>
          </a:p>
        </p:txBody>
      </p:sp>
      <p:sp>
        <p:nvSpPr>
          <p:cNvPr id="602162" name="Text Box 50"/>
          <p:cNvSpPr txBox="1">
            <a:spLocks noChangeArrowheads="1"/>
          </p:cNvSpPr>
          <p:nvPr/>
        </p:nvSpPr>
        <p:spPr bwMode="auto">
          <a:xfrm>
            <a:off x="2495550" y="6162675"/>
            <a:ext cx="660400" cy="396875"/>
          </a:xfrm>
          <a:prstGeom prst="rect">
            <a:avLst/>
          </a:prstGeom>
          <a:noFill/>
          <a:ln w="9525">
            <a:noFill/>
            <a:miter lim="800000"/>
            <a:headEnd/>
            <a:tailEnd/>
          </a:ln>
          <a:effectLst/>
        </p:spPr>
        <p:txBody>
          <a:bodyPr wrap="none">
            <a:spAutoFit/>
          </a:bodyPr>
          <a:lstStyle/>
          <a:p>
            <a:r>
              <a:rPr lang="en-US" sz="2000"/>
              <a:t>AS1</a:t>
            </a:r>
            <a:endParaRPr lang="en-US"/>
          </a:p>
        </p:txBody>
      </p:sp>
      <p:sp>
        <p:nvSpPr>
          <p:cNvPr id="602163" name="Text Box 51"/>
          <p:cNvSpPr txBox="1">
            <a:spLocks noChangeArrowheads="1"/>
          </p:cNvSpPr>
          <p:nvPr/>
        </p:nvSpPr>
        <p:spPr bwMode="auto">
          <a:xfrm>
            <a:off x="6067425" y="5621338"/>
            <a:ext cx="649288" cy="366712"/>
          </a:xfrm>
          <a:prstGeom prst="rect">
            <a:avLst/>
          </a:prstGeom>
          <a:noFill/>
          <a:ln w="9525">
            <a:noFill/>
            <a:miter lim="800000"/>
            <a:headEnd/>
            <a:tailEnd/>
          </a:ln>
          <a:effectLst/>
        </p:spPr>
        <p:txBody>
          <a:bodyPr wrap="none">
            <a:spAutoFit/>
          </a:bodyPr>
          <a:lstStyle/>
          <a:p>
            <a:r>
              <a:rPr lang="en-US"/>
              <a:t>AS2</a:t>
            </a:r>
          </a:p>
        </p:txBody>
      </p:sp>
      <p:sp>
        <p:nvSpPr>
          <p:cNvPr id="602164" name="Oval 52"/>
          <p:cNvSpPr>
            <a:spLocks noChangeArrowheads="1"/>
          </p:cNvSpPr>
          <p:nvPr/>
        </p:nvSpPr>
        <p:spPr bwMode="auto">
          <a:xfrm>
            <a:off x="2781300" y="6002338"/>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65" name="Line 53"/>
          <p:cNvSpPr>
            <a:spLocks noChangeShapeType="1"/>
          </p:cNvSpPr>
          <p:nvPr/>
        </p:nvSpPr>
        <p:spPr bwMode="auto">
          <a:xfrm>
            <a:off x="2781300" y="5991225"/>
            <a:ext cx="0" cy="79375"/>
          </a:xfrm>
          <a:prstGeom prst="line">
            <a:avLst/>
          </a:prstGeom>
          <a:noFill/>
          <a:ln w="12700">
            <a:solidFill>
              <a:schemeClr val="tx1"/>
            </a:solidFill>
            <a:round/>
            <a:headEnd/>
            <a:tailEnd/>
          </a:ln>
          <a:effectLst/>
        </p:spPr>
        <p:txBody>
          <a:bodyPr wrap="none" anchor="ctr"/>
          <a:lstStyle/>
          <a:p>
            <a:endParaRPr lang="en-US"/>
          </a:p>
        </p:txBody>
      </p:sp>
      <p:sp>
        <p:nvSpPr>
          <p:cNvPr id="602166" name="Line 54"/>
          <p:cNvSpPr>
            <a:spLocks noChangeShapeType="1"/>
          </p:cNvSpPr>
          <p:nvPr/>
        </p:nvSpPr>
        <p:spPr bwMode="auto">
          <a:xfrm>
            <a:off x="3278188" y="5991225"/>
            <a:ext cx="0" cy="79375"/>
          </a:xfrm>
          <a:prstGeom prst="line">
            <a:avLst/>
          </a:prstGeom>
          <a:noFill/>
          <a:ln w="12700">
            <a:solidFill>
              <a:schemeClr val="tx1"/>
            </a:solidFill>
            <a:round/>
            <a:headEnd/>
            <a:tailEnd/>
          </a:ln>
          <a:effectLst/>
        </p:spPr>
        <p:txBody>
          <a:bodyPr wrap="none" anchor="ctr"/>
          <a:lstStyle/>
          <a:p>
            <a:endParaRPr lang="en-US"/>
          </a:p>
        </p:txBody>
      </p:sp>
      <p:sp>
        <p:nvSpPr>
          <p:cNvPr id="602167" name="Rectangle 55"/>
          <p:cNvSpPr>
            <a:spLocks noChangeArrowheads="1"/>
          </p:cNvSpPr>
          <p:nvPr/>
        </p:nvSpPr>
        <p:spPr bwMode="auto">
          <a:xfrm>
            <a:off x="2781300" y="599122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68" name="Oval 56"/>
          <p:cNvSpPr>
            <a:spLocks noChangeArrowheads="1"/>
          </p:cNvSpPr>
          <p:nvPr/>
        </p:nvSpPr>
        <p:spPr bwMode="auto">
          <a:xfrm>
            <a:off x="2776538" y="5903913"/>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69" name="Rectangle 57"/>
          <p:cNvSpPr>
            <a:spLocks noChangeArrowheads="1"/>
          </p:cNvSpPr>
          <p:nvPr/>
        </p:nvSpPr>
        <p:spPr bwMode="auto">
          <a:xfrm>
            <a:off x="2911475" y="5946775"/>
            <a:ext cx="225425" cy="152400"/>
          </a:xfrm>
          <a:prstGeom prst="rect">
            <a:avLst/>
          </a:prstGeom>
          <a:solidFill>
            <a:schemeClr val="hlink"/>
          </a:solidFill>
          <a:ln w="9525">
            <a:noFill/>
            <a:miter lim="800000"/>
            <a:headEnd/>
            <a:tailEnd/>
          </a:ln>
          <a:effectLst/>
        </p:spPr>
        <p:txBody>
          <a:bodyPr wrap="none" anchor="ctr"/>
          <a:lstStyle/>
          <a:p>
            <a:endParaRPr lang="en-US"/>
          </a:p>
        </p:txBody>
      </p:sp>
      <p:sp>
        <p:nvSpPr>
          <p:cNvPr id="602170" name="Text Box 58"/>
          <p:cNvSpPr txBox="1">
            <a:spLocks noChangeArrowheads="1"/>
          </p:cNvSpPr>
          <p:nvPr/>
        </p:nvSpPr>
        <p:spPr bwMode="auto">
          <a:xfrm>
            <a:off x="2820988" y="5818188"/>
            <a:ext cx="428625" cy="396875"/>
          </a:xfrm>
          <a:prstGeom prst="rect">
            <a:avLst/>
          </a:prstGeom>
          <a:noFill/>
          <a:ln w="9525">
            <a:noFill/>
            <a:miter lim="800000"/>
            <a:headEnd/>
            <a:tailEnd/>
          </a:ln>
          <a:effectLst/>
        </p:spPr>
        <p:txBody>
          <a:bodyPr wrap="none">
            <a:spAutoFit/>
          </a:bodyPr>
          <a:lstStyle/>
          <a:p>
            <a:pPr algn="ctr"/>
            <a:r>
              <a:rPr lang="en-US" sz="2000"/>
              <a:t>1a</a:t>
            </a:r>
            <a:endParaRPr lang="en-US" sz="2400">
              <a:latin typeface="Times New Roman" pitchFamily="18" charset="0"/>
            </a:endParaRPr>
          </a:p>
        </p:txBody>
      </p:sp>
      <p:grpSp>
        <p:nvGrpSpPr>
          <p:cNvPr id="602171" name="Group 59"/>
          <p:cNvGrpSpPr>
            <a:grpSpLocks/>
          </p:cNvGrpSpPr>
          <p:nvPr/>
        </p:nvGrpSpPr>
        <p:grpSpPr bwMode="auto">
          <a:xfrm>
            <a:off x="6342063" y="4875213"/>
            <a:ext cx="501650" cy="396875"/>
            <a:chOff x="4320" y="1940"/>
            <a:chExt cx="316" cy="250"/>
          </a:xfrm>
        </p:grpSpPr>
        <p:sp>
          <p:nvSpPr>
            <p:cNvPr id="602172" name="Oval 60"/>
            <p:cNvSpPr>
              <a:spLocks noChangeArrowheads="1"/>
            </p:cNvSpPr>
            <p:nvPr/>
          </p:nvSpPr>
          <p:spPr bwMode="auto">
            <a:xfrm>
              <a:off x="4323" y="2054"/>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73" name="Line 61"/>
            <p:cNvSpPr>
              <a:spLocks noChangeShapeType="1"/>
            </p:cNvSpPr>
            <p:nvPr/>
          </p:nvSpPr>
          <p:spPr bwMode="auto">
            <a:xfrm>
              <a:off x="4323" y="2047"/>
              <a:ext cx="0" cy="50"/>
            </a:xfrm>
            <a:prstGeom prst="line">
              <a:avLst/>
            </a:prstGeom>
            <a:noFill/>
            <a:ln w="12700">
              <a:solidFill>
                <a:schemeClr val="tx1"/>
              </a:solidFill>
              <a:round/>
              <a:headEnd/>
              <a:tailEnd/>
            </a:ln>
            <a:effectLst/>
          </p:spPr>
          <p:txBody>
            <a:bodyPr wrap="none" anchor="ctr"/>
            <a:lstStyle/>
            <a:p>
              <a:endParaRPr lang="en-US"/>
            </a:p>
          </p:txBody>
        </p:sp>
        <p:sp>
          <p:nvSpPr>
            <p:cNvPr id="602174" name="Line 62"/>
            <p:cNvSpPr>
              <a:spLocks noChangeShapeType="1"/>
            </p:cNvSpPr>
            <p:nvPr/>
          </p:nvSpPr>
          <p:spPr bwMode="auto">
            <a:xfrm>
              <a:off x="4636" y="2047"/>
              <a:ext cx="0" cy="50"/>
            </a:xfrm>
            <a:prstGeom prst="line">
              <a:avLst/>
            </a:prstGeom>
            <a:noFill/>
            <a:ln w="12700">
              <a:solidFill>
                <a:schemeClr val="tx1"/>
              </a:solidFill>
              <a:round/>
              <a:headEnd/>
              <a:tailEnd/>
            </a:ln>
            <a:effectLst/>
          </p:spPr>
          <p:txBody>
            <a:bodyPr wrap="none" anchor="ctr"/>
            <a:lstStyle/>
            <a:p>
              <a:endParaRPr lang="en-US"/>
            </a:p>
          </p:txBody>
        </p:sp>
        <p:sp>
          <p:nvSpPr>
            <p:cNvPr id="602175" name="Rectangle 63"/>
            <p:cNvSpPr>
              <a:spLocks noChangeArrowheads="1"/>
            </p:cNvSpPr>
            <p:nvPr/>
          </p:nvSpPr>
          <p:spPr bwMode="auto">
            <a:xfrm>
              <a:off x="4323" y="2047"/>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76" name="Oval 64"/>
            <p:cNvSpPr>
              <a:spLocks noChangeArrowheads="1"/>
            </p:cNvSpPr>
            <p:nvPr/>
          </p:nvSpPr>
          <p:spPr bwMode="auto">
            <a:xfrm>
              <a:off x="4320" y="1988"/>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77" name="Rectangle 65"/>
            <p:cNvSpPr>
              <a:spLocks noChangeArrowheads="1"/>
            </p:cNvSpPr>
            <p:nvPr/>
          </p:nvSpPr>
          <p:spPr bwMode="auto">
            <a:xfrm>
              <a:off x="4407" y="2001"/>
              <a:ext cx="141" cy="118"/>
            </a:xfrm>
            <a:prstGeom prst="rect">
              <a:avLst/>
            </a:prstGeom>
            <a:solidFill>
              <a:schemeClr val="hlink"/>
            </a:solidFill>
            <a:ln w="9525">
              <a:noFill/>
              <a:miter lim="800000"/>
              <a:headEnd/>
              <a:tailEnd/>
            </a:ln>
            <a:effectLst/>
          </p:spPr>
          <p:txBody>
            <a:bodyPr wrap="none" anchor="ctr"/>
            <a:lstStyle/>
            <a:p>
              <a:endParaRPr lang="en-US"/>
            </a:p>
          </p:txBody>
        </p:sp>
        <p:sp>
          <p:nvSpPr>
            <p:cNvPr id="602178" name="Text Box 66"/>
            <p:cNvSpPr txBox="1">
              <a:spLocks noChangeArrowheads="1"/>
            </p:cNvSpPr>
            <p:nvPr/>
          </p:nvSpPr>
          <p:spPr bwMode="auto">
            <a:xfrm>
              <a:off x="4333" y="1940"/>
              <a:ext cx="296" cy="250"/>
            </a:xfrm>
            <a:prstGeom prst="rect">
              <a:avLst/>
            </a:prstGeom>
            <a:noFill/>
            <a:ln w="9525">
              <a:noFill/>
              <a:miter lim="800000"/>
              <a:headEnd/>
              <a:tailEnd/>
            </a:ln>
            <a:effectLst/>
          </p:spPr>
          <p:txBody>
            <a:bodyPr wrap="none">
              <a:spAutoFit/>
            </a:bodyPr>
            <a:lstStyle/>
            <a:p>
              <a:pPr algn="ctr"/>
              <a:r>
                <a:rPr lang="en-US" sz="2000"/>
                <a:t>2c</a:t>
              </a:r>
              <a:endParaRPr lang="en-US" sz="2400">
                <a:latin typeface="Times New Roman" pitchFamily="18" charset="0"/>
              </a:endParaRPr>
            </a:p>
          </p:txBody>
        </p:sp>
      </p:grpSp>
      <p:grpSp>
        <p:nvGrpSpPr>
          <p:cNvPr id="602179" name="Group 67"/>
          <p:cNvGrpSpPr>
            <a:grpSpLocks/>
          </p:cNvGrpSpPr>
          <p:nvPr/>
        </p:nvGrpSpPr>
        <p:grpSpPr bwMode="auto">
          <a:xfrm>
            <a:off x="6605588" y="5335588"/>
            <a:ext cx="501650" cy="396875"/>
            <a:chOff x="4596" y="2162"/>
            <a:chExt cx="316" cy="250"/>
          </a:xfrm>
        </p:grpSpPr>
        <p:sp>
          <p:nvSpPr>
            <p:cNvPr id="602180" name="Oval 68"/>
            <p:cNvSpPr>
              <a:spLocks noChangeArrowheads="1"/>
            </p:cNvSpPr>
            <p:nvPr/>
          </p:nvSpPr>
          <p:spPr bwMode="auto">
            <a:xfrm>
              <a:off x="4599" y="2276"/>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81" name="Line 69"/>
            <p:cNvSpPr>
              <a:spLocks noChangeShapeType="1"/>
            </p:cNvSpPr>
            <p:nvPr/>
          </p:nvSpPr>
          <p:spPr bwMode="auto">
            <a:xfrm>
              <a:off x="4599" y="2269"/>
              <a:ext cx="0" cy="50"/>
            </a:xfrm>
            <a:prstGeom prst="line">
              <a:avLst/>
            </a:prstGeom>
            <a:noFill/>
            <a:ln w="12700">
              <a:solidFill>
                <a:schemeClr val="tx1"/>
              </a:solidFill>
              <a:round/>
              <a:headEnd/>
              <a:tailEnd/>
            </a:ln>
            <a:effectLst/>
          </p:spPr>
          <p:txBody>
            <a:bodyPr wrap="none" anchor="ctr"/>
            <a:lstStyle/>
            <a:p>
              <a:endParaRPr lang="en-US"/>
            </a:p>
          </p:txBody>
        </p:sp>
        <p:sp>
          <p:nvSpPr>
            <p:cNvPr id="602182" name="Line 70"/>
            <p:cNvSpPr>
              <a:spLocks noChangeShapeType="1"/>
            </p:cNvSpPr>
            <p:nvPr/>
          </p:nvSpPr>
          <p:spPr bwMode="auto">
            <a:xfrm>
              <a:off x="4912" y="2269"/>
              <a:ext cx="0" cy="50"/>
            </a:xfrm>
            <a:prstGeom prst="line">
              <a:avLst/>
            </a:prstGeom>
            <a:noFill/>
            <a:ln w="12700">
              <a:solidFill>
                <a:schemeClr val="tx1"/>
              </a:solidFill>
              <a:round/>
              <a:headEnd/>
              <a:tailEnd/>
            </a:ln>
            <a:effectLst/>
          </p:spPr>
          <p:txBody>
            <a:bodyPr wrap="none" anchor="ctr"/>
            <a:lstStyle/>
            <a:p>
              <a:endParaRPr lang="en-US"/>
            </a:p>
          </p:txBody>
        </p:sp>
        <p:sp>
          <p:nvSpPr>
            <p:cNvPr id="602183" name="Rectangle 71"/>
            <p:cNvSpPr>
              <a:spLocks noChangeArrowheads="1"/>
            </p:cNvSpPr>
            <p:nvPr/>
          </p:nvSpPr>
          <p:spPr bwMode="auto">
            <a:xfrm>
              <a:off x="4599" y="2269"/>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84" name="Oval 72"/>
            <p:cNvSpPr>
              <a:spLocks noChangeArrowheads="1"/>
            </p:cNvSpPr>
            <p:nvPr/>
          </p:nvSpPr>
          <p:spPr bwMode="auto">
            <a:xfrm>
              <a:off x="4596" y="2210"/>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85" name="Rectangle 73"/>
            <p:cNvSpPr>
              <a:spLocks noChangeArrowheads="1"/>
            </p:cNvSpPr>
            <p:nvPr/>
          </p:nvSpPr>
          <p:spPr bwMode="auto">
            <a:xfrm>
              <a:off x="4683" y="2223"/>
              <a:ext cx="142" cy="110"/>
            </a:xfrm>
            <a:prstGeom prst="rect">
              <a:avLst/>
            </a:prstGeom>
            <a:solidFill>
              <a:schemeClr val="hlink"/>
            </a:solidFill>
            <a:ln w="9525">
              <a:noFill/>
              <a:miter lim="800000"/>
              <a:headEnd/>
              <a:tailEnd/>
            </a:ln>
            <a:effectLst/>
          </p:spPr>
          <p:txBody>
            <a:bodyPr wrap="none" anchor="ctr"/>
            <a:lstStyle/>
            <a:p>
              <a:endParaRPr lang="en-US"/>
            </a:p>
          </p:txBody>
        </p:sp>
        <p:sp>
          <p:nvSpPr>
            <p:cNvPr id="602186" name="Text Box 74"/>
            <p:cNvSpPr txBox="1">
              <a:spLocks noChangeArrowheads="1"/>
            </p:cNvSpPr>
            <p:nvPr/>
          </p:nvSpPr>
          <p:spPr bwMode="auto">
            <a:xfrm>
              <a:off x="4603" y="2162"/>
              <a:ext cx="309" cy="250"/>
            </a:xfrm>
            <a:prstGeom prst="rect">
              <a:avLst/>
            </a:prstGeom>
            <a:noFill/>
            <a:ln w="9525">
              <a:noFill/>
              <a:miter lim="800000"/>
              <a:headEnd/>
              <a:tailEnd/>
            </a:ln>
            <a:effectLst/>
          </p:spPr>
          <p:txBody>
            <a:bodyPr wrap="none">
              <a:spAutoFit/>
            </a:bodyPr>
            <a:lstStyle/>
            <a:p>
              <a:pPr algn="ctr"/>
              <a:r>
                <a:rPr lang="en-US" sz="2000"/>
                <a:t>2b</a:t>
              </a:r>
              <a:endParaRPr lang="en-US" sz="2400">
                <a:latin typeface="Times New Roman" pitchFamily="18" charset="0"/>
              </a:endParaRPr>
            </a:p>
          </p:txBody>
        </p:sp>
      </p:grpSp>
      <p:grpSp>
        <p:nvGrpSpPr>
          <p:cNvPr id="602187" name="Group 75"/>
          <p:cNvGrpSpPr>
            <a:grpSpLocks/>
          </p:cNvGrpSpPr>
          <p:nvPr/>
        </p:nvGrpSpPr>
        <p:grpSpPr bwMode="auto">
          <a:xfrm>
            <a:off x="4176713" y="5922963"/>
            <a:ext cx="501650" cy="396875"/>
            <a:chOff x="2016" y="1980"/>
            <a:chExt cx="316" cy="250"/>
          </a:xfrm>
        </p:grpSpPr>
        <p:sp>
          <p:nvSpPr>
            <p:cNvPr id="602188" name="Oval 76"/>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89" name="Line 77"/>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lstStyle/>
            <a:p>
              <a:endParaRPr lang="en-US"/>
            </a:p>
          </p:txBody>
        </p:sp>
        <p:sp>
          <p:nvSpPr>
            <p:cNvPr id="602190" name="Line 78"/>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lstStyle/>
            <a:p>
              <a:endParaRPr lang="en-US"/>
            </a:p>
          </p:txBody>
        </p:sp>
        <p:sp>
          <p:nvSpPr>
            <p:cNvPr id="602191" name="Rectangle 79"/>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192" name="Oval 80"/>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2193" name="Group 81"/>
            <p:cNvGrpSpPr>
              <a:grpSpLocks/>
            </p:cNvGrpSpPr>
            <p:nvPr/>
          </p:nvGrpSpPr>
          <p:grpSpPr bwMode="auto">
            <a:xfrm>
              <a:off x="2034" y="1980"/>
              <a:ext cx="283" cy="250"/>
              <a:chOff x="2914" y="2429"/>
              <a:chExt cx="288" cy="250"/>
            </a:xfrm>
          </p:grpSpPr>
          <p:sp>
            <p:nvSpPr>
              <p:cNvPr id="602194" name="Rectangle 82"/>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2195" name="Text Box 83"/>
              <p:cNvSpPr txBox="1">
                <a:spLocks noChangeArrowheads="1"/>
              </p:cNvSpPr>
              <p:nvPr/>
            </p:nvSpPr>
            <p:spPr bwMode="auto">
              <a:xfrm>
                <a:off x="2914" y="2429"/>
                <a:ext cx="288" cy="250"/>
              </a:xfrm>
              <a:prstGeom prst="rect">
                <a:avLst/>
              </a:prstGeom>
              <a:noFill/>
              <a:ln w="9525">
                <a:noFill/>
                <a:miter lim="800000"/>
                <a:headEnd/>
                <a:tailEnd/>
              </a:ln>
              <a:effectLst/>
            </p:spPr>
            <p:txBody>
              <a:bodyPr wrap="none">
                <a:spAutoFit/>
              </a:bodyPr>
              <a:lstStyle/>
              <a:p>
                <a:pPr algn="ctr"/>
                <a:r>
                  <a:rPr lang="en-US" sz="2000"/>
                  <a:t>1b</a:t>
                </a:r>
                <a:endParaRPr lang="en-US" sz="2400">
                  <a:latin typeface="Times New Roman" pitchFamily="18" charset="0"/>
                </a:endParaRPr>
              </a:p>
            </p:txBody>
          </p:sp>
        </p:grpSp>
      </p:grpSp>
      <p:grpSp>
        <p:nvGrpSpPr>
          <p:cNvPr id="602196" name="Group 84"/>
          <p:cNvGrpSpPr>
            <a:grpSpLocks/>
          </p:cNvGrpSpPr>
          <p:nvPr/>
        </p:nvGrpSpPr>
        <p:grpSpPr bwMode="auto">
          <a:xfrm>
            <a:off x="1655763" y="4578350"/>
            <a:ext cx="501650" cy="396875"/>
            <a:chOff x="2016" y="1980"/>
            <a:chExt cx="316" cy="250"/>
          </a:xfrm>
        </p:grpSpPr>
        <p:sp>
          <p:nvSpPr>
            <p:cNvPr id="602197" name="Oval 85"/>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2198" name="Line 86"/>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lstStyle/>
            <a:p>
              <a:endParaRPr lang="en-US"/>
            </a:p>
          </p:txBody>
        </p:sp>
        <p:sp>
          <p:nvSpPr>
            <p:cNvPr id="602199" name="Line 87"/>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lstStyle/>
            <a:p>
              <a:endParaRPr lang="en-US"/>
            </a:p>
          </p:txBody>
        </p:sp>
        <p:sp>
          <p:nvSpPr>
            <p:cNvPr id="602200" name="Rectangle 88"/>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2201" name="Oval 89"/>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2202" name="Group 90"/>
            <p:cNvGrpSpPr>
              <a:grpSpLocks/>
            </p:cNvGrpSpPr>
            <p:nvPr/>
          </p:nvGrpSpPr>
          <p:grpSpPr bwMode="auto">
            <a:xfrm>
              <a:off x="2027" y="1980"/>
              <a:ext cx="296" cy="250"/>
              <a:chOff x="2907" y="2429"/>
              <a:chExt cx="301" cy="250"/>
            </a:xfrm>
          </p:grpSpPr>
          <p:sp>
            <p:nvSpPr>
              <p:cNvPr id="602203" name="Rectangle 91"/>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2204" name="Text Box 92"/>
              <p:cNvSpPr txBox="1">
                <a:spLocks noChangeArrowheads="1"/>
              </p:cNvSpPr>
              <p:nvPr/>
            </p:nvSpPr>
            <p:spPr bwMode="auto">
              <a:xfrm>
                <a:off x="2907" y="2429"/>
                <a:ext cx="301" cy="250"/>
              </a:xfrm>
              <a:prstGeom prst="rect">
                <a:avLst/>
              </a:prstGeom>
              <a:noFill/>
              <a:ln w="9525">
                <a:noFill/>
                <a:miter lim="800000"/>
                <a:headEnd/>
                <a:tailEnd/>
              </a:ln>
              <a:effectLst/>
            </p:spPr>
            <p:txBody>
              <a:bodyPr wrap="none">
                <a:spAutoFit/>
              </a:bodyPr>
              <a:lstStyle/>
              <a:p>
                <a:pPr algn="ctr"/>
                <a:r>
                  <a:rPr lang="en-US" sz="2000"/>
                  <a:t>3c</a:t>
                </a:r>
                <a:endParaRPr lang="en-US" sz="2400">
                  <a:latin typeface="Times New Roman" pitchFamily="18" charset="0"/>
                </a:endParaRPr>
              </a:p>
            </p:txBody>
          </p:sp>
        </p:grpSp>
      </p:grpSp>
      <p:sp>
        <p:nvSpPr>
          <p:cNvPr id="602205" name="Line 93"/>
          <p:cNvSpPr>
            <a:spLocks noChangeShapeType="1"/>
          </p:cNvSpPr>
          <p:nvPr/>
        </p:nvSpPr>
        <p:spPr bwMode="auto">
          <a:xfrm flipH="1">
            <a:off x="3154363" y="5751513"/>
            <a:ext cx="147637" cy="161925"/>
          </a:xfrm>
          <a:prstGeom prst="line">
            <a:avLst/>
          </a:prstGeom>
          <a:noFill/>
          <a:ln w="25400">
            <a:solidFill>
              <a:schemeClr val="tx1"/>
            </a:solidFill>
            <a:prstDash val="sysDot"/>
            <a:round/>
            <a:headEnd/>
            <a:tailEnd/>
          </a:ln>
          <a:effectLst/>
        </p:spPr>
        <p:txBody>
          <a:bodyPr/>
          <a:lstStyle/>
          <a:p>
            <a:endParaRPr lang="en-US"/>
          </a:p>
        </p:txBody>
      </p:sp>
      <p:sp>
        <p:nvSpPr>
          <p:cNvPr id="602206" name="Line 94"/>
          <p:cNvSpPr>
            <a:spLocks noChangeShapeType="1"/>
          </p:cNvSpPr>
          <p:nvPr/>
        </p:nvSpPr>
        <p:spPr bwMode="auto">
          <a:xfrm>
            <a:off x="3557588" y="5791200"/>
            <a:ext cx="0" cy="390525"/>
          </a:xfrm>
          <a:prstGeom prst="line">
            <a:avLst/>
          </a:prstGeom>
          <a:noFill/>
          <a:ln w="25400">
            <a:solidFill>
              <a:schemeClr val="tx1"/>
            </a:solidFill>
            <a:prstDash val="sysDot"/>
            <a:round/>
            <a:headEnd/>
            <a:tailEnd/>
          </a:ln>
          <a:effectLst/>
        </p:spPr>
        <p:txBody>
          <a:bodyPr/>
          <a:lstStyle/>
          <a:p>
            <a:endParaRPr lang="en-US"/>
          </a:p>
        </p:txBody>
      </p:sp>
      <p:sp>
        <p:nvSpPr>
          <p:cNvPr id="602207" name="Line 95"/>
          <p:cNvSpPr>
            <a:spLocks noChangeShapeType="1"/>
          </p:cNvSpPr>
          <p:nvPr/>
        </p:nvSpPr>
        <p:spPr bwMode="auto">
          <a:xfrm>
            <a:off x="3719513" y="5738813"/>
            <a:ext cx="496887" cy="334962"/>
          </a:xfrm>
          <a:prstGeom prst="line">
            <a:avLst/>
          </a:prstGeom>
          <a:noFill/>
          <a:ln w="25400">
            <a:solidFill>
              <a:schemeClr val="tx1"/>
            </a:solidFill>
            <a:prstDash val="sysDot"/>
            <a:round/>
            <a:headEnd/>
            <a:tailEnd/>
          </a:ln>
          <a:effectLst/>
        </p:spPr>
        <p:txBody>
          <a:bodyPr/>
          <a:lstStyle/>
          <a:p>
            <a:endParaRPr lang="en-US"/>
          </a:p>
        </p:txBody>
      </p:sp>
      <p:sp>
        <p:nvSpPr>
          <p:cNvPr id="602208" name="Line 96"/>
          <p:cNvSpPr>
            <a:spLocks noChangeShapeType="1"/>
          </p:cNvSpPr>
          <p:nvPr/>
        </p:nvSpPr>
        <p:spPr bwMode="auto">
          <a:xfrm flipH="1">
            <a:off x="3840163" y="6196013"/>
            <a:ext cx="376237" cy="120650"/>
          </a:xfrm>
          <a:prstGeom prst="line">
            <a:avLst/>
          </a:prstGeom>
          <a:noFill/>
          <a:ln w="25400">
            <a:solidFill>
              <a:schemeClr val="tx1"/>
            </a:solidFill>
            <a:prstDash val="sysDot"/>
            <a:round/>
            <a:headEnd/>
            <a:tailEnd/>
          </a:ln>
          <a:effectLst/>
        </p:spPr>
        <p:txBody>
          <a:bodyPr/>
          <a:lstStyle/>
          <a:p>
            <a:endParaRPr lang="en-US"/>
          </a:p>
        </p:txBody>
      </p:sp>
      <p:sp>
        <p:nvSpPr>
          <p:cNvPr id="602209" name="Line 97"/>
          <p:cNvSpPr>
            <a:spLocks noChangeShapeType="1"/>
          </p:cNvSpPr>
          <p:nvPr/>
        </p:nvSpPr>
        <p:spPr bwMode="auto">
          <a:xfrm flipH="1" flipV="1">
            <a:off x="3262313" y="6019800"/>
            <a:ext cx="901700" cy="80963"/>
          </a:xfrm>
          <a:prstGeom prst="line">
            <a:avLst/>
          </a:prstGeom>
          <a:noFill/>
          <a:ln w="25400">
            <a:solidFill>
              <a:schemeClr val="tx1"/>
            </a:solidFill>
            <a:prstDash val="sysDot"/>
            <a:round/>
            <a:headEnd/>
            <a:tailEnd/>
          </a:ln>
          <a:effectLst/>
        </p:spPr>
        <p:txBody>
          <a:bodyPr/>
          <a:lstStyle/>
          <a:p>
            <a:endParaRPr lang="en-US"/>
          </a:p>
        </p:txBody>
      </p:sp>
      <p:sp>
        <p:nvSpPr>
          <p:cNvPr id="602210" name="Line 98"/>
          <p:cNvSpPr>
            <a:spLocks noChangeShapeType="1"/>
          </p:cNvSpPr>
          <p:nvPr/>
        </p:nvSpPr>
        <p:spPr bwMode="auto">
          <a:xfrm flipV="1">
            <a:off x="6032500" y="5105400"/>
            <a:ext cx="349250" cy="134938"/>
          </a:xfrm>
          <a:prstGeom prst="line">
            <a:avLst/>
          </a:prstGeom>
          <a:noFill/>
          <a:ln w="25400">
            <a:solidFill>
              <a:schemeClr val="tx1"/>
            </a:solidFill>
            <a:prstDash val="sysDot"/>
            <a:round/>
            <a:headEnd/>
            <a:tailEnd/>
          </a:ln>
          <a:effectLst/>
        </p:spPr>
        <p:txBody>
          <a:bodyPr/>
          <a:lstStyle/>
          <a:p>
            <a:endParaRPr lang="en-US"/>
          </a:p>
        </p:txBody>
      </p:sp>
      <p:sp>
        <p:nvSpPr>
          <p:cNvPr id="602211" name="Line 99"/>
          <p:cNvSpPr>
            <a:spLocks noChangeShapeType="1"/>
          </p:cNvSpPr>
          <p:nvPr/>
        </p:nvSpPr>
        <p:spPr bwMode="auto">
          <a:xfrm>
            <a:off x="3167063" y="4637088"/>
            <a:ext cx="766762" cy="0"/>
          </a:xfrm>
          <a:prstGeom prst="line">
            <a:avLst/>
          </a:prstGeom>
          <a:noFill/>
          <a:ln w="25400">
            <a:solidFill>
              <a:schemeClr val="tx1"/>
            </a:solidFill>
            <a:prstDash val="dash"/>
            <a:round/>
            <a:headEnd/>
            <a:tailEnd/>
          </a:ln>
          <a:effectLst/>
        </p:spPr>
        <p:txBody>
          <a:bodyPr/>
          <a:lstStyle/>
          <a:p>
            <a:endParaRPr lang="en-US"/>
          </a:p>
        </p:txBody>
      </p:sp>
      <p:sp>
        <p:nvSpPr>
          <p:cNvPr id="602212" name="Line 100"/>
          <p:cNvSpPr>
            <a:spLocks noChangeShapeType="1"/>
          </p:cNvSpPr>
          <p:nvPr/>
        </p:nvSpPr>
        <p:spPr bwMode="auto">
          <a:xfrm>
            <a:off x="3186113" y="4951413"/>
            <a:ext cx="766762" cy="0"/>
          </a:xfrm>
          <a:prstGeom prst="line">
            <a:avLst/>
          </a:prstGeom>
          <a:noFill/>
          <a:ln w="25400">
            <a:solidFill>
              <a:schemeClr val="tx1"/>
            </a:solidFill>
            <a:prstDash val="sysDot"/>
            <a:round/>
            <a:headEnd/>
            <a:tailEnd/>
          </a:ln>
          <a:effectLst/>
        </p:spPr>
        <p:txBody>
          <a:bodyPr/>
          <a:lstStyle/>
          <a:p>
            <a:endParaRPr lang="en-US"/>
          </a:p>
        </p:txBody>
      </p:sp>
      <p:sp>
        <p:nvSpPr>
          <p:cNvPr id="602213" name="Text Box 101"/>
          <p:cNvSpPr txBox="1">
            <a:spLocks noChangeArrowheads="1"/>
          </p:cNvSpPr>
          <p:nvPr/>
        </p:nvSpPr>
        <p:spPr bwMode="auto">
          <a:xfrm>
            <a:off x="4016375" y="4422775"/>
            <a:ext cx="1254125" cy="304800"/>
          </a:xfrm>
          <a:prstGeom prst="rect">
            <a:avLst/>
          </a:prstGeom>
          <a:noFill/>
          <a:ln w="9525">
            <a:noFill/>
            <a:miter lim="800000"/>
            <a:headEnd/>
            <a:tailEnd/>
          </a:ln>
          <a:effectLst/>
        </p:spPr>
        <p:txBody>
          <a:bodyPr wrap="none">
            <a:spAutoFit/>
          </a:bodyPr>
          <a:lstStyle/>
          <a:p>
            <a:pPr eaLnBrk="1" hangingPunct="1"/>
            <a:r>
              <a:rPr lang="en-US" sz="1400"/>
              <a:t>eBGP session</a:t>
            </a:r>
          </a:p>
        </p:txBody>
      </p:sp>
      <p:sp>
        <p:nvSpPr>
          <p:cNvPr id="602214" name="Text Box 102"/>
          <p:cNvSpPr txBox="1">
            <a:spLocks noChangeArrowheads="1"/>
          </p:cNvSpPr>
          <p:nvPr/>
        </p:nvSpPr>
        <p:spPr bwMode="auto">
          <a:xfrm>
            <a:off x="4043363" y="4772025"/>
            <a:ext cx="1206500" cy="304800"/>
          </a:xfrm>
          <a:prstGeom prst="rect">
            <a:avLst/>
          </a:prstGeom>
          <a:noFill/>
          <a:ln w="9525">
            <a:noFill/>
            <a:miter lim="800000"/>
            <a:headEnd/>
            <a:tailEnd/>
          </a:ln>
          <a:effectLst/>
        </p:spPr>
        <p:txBody>
          <a:bodyPr wrap="none">
            <a:spAutoFit/>
          </a:bodyPr>
          <a:lstStyle/>
          <a:p>
            <a:pPr eaLnBrk="1" hangingPunct="1"/>
            <a:r>
              <a:rPr lang="en-US" sz="1400"/>
              <a:t>iBGP session</a:t>
            </a:r>
          </a:p>
        </p:txBody>
      </p:sp>
      <p:sp>
        <p:nvSpPr>
          <p:cNvPr id="602215" name="Line 103"/>
          <p:cNvSpPr>
            <a:spLocks noChangeShapeType="1"/>
          </p:cNvSpPr>
          <p:nvPr/>
        </p:nvSpPr>
        <p:spPr bwMode="auto">
          <a:xfrm flipH="1" flipV="1">
            <a:off x="2079625" y="4864100"/>
            <a:ext cx="241300" cy="174625"/>
          </a:xfrm>
          <a:prstGeom prst="line">
            <a:avLst/>
          </a:prstGeom>
          <a:noFill/>
          <a:ln w="25400">
            <a:solidFill>
              <a:schemeClr val="tx1"/>
            </a:solidFill>
            <a:prstDash val="sysDot"/>
            <a:round/>
            <a:headEnd/>
            <a:tailEnd/>
          </a:ln>
          <a:effectLst/>
        </p:spPr>
        <p:txBody>
          <a:bodyPr/>
          <a:lstStyle/>
          <a:p>
            <a:endParaRPr lang="en-US"/>
          </a:p>
        </p:txBody>
      </p:sp>
      <p:sp>
        <p:nvSpPr>
          <p:cNvPr id="602216" name="Line 104"/>
          <p:cNvSpPr>
            <a:spLocks noChangeShapeType="1"/>
          </p:cNvSpPr>
          <p:nvPr/>
        </p:nvSpPr>
        <p:spPr bwMode="auto">
          <a:xfrm flipH="1">
            <a:off x="1649413" y="4891088"/>
            <a:ext cx="147637" cy="376237"/>
          </a:xfrm>
          <a:prstGeom prst="line">
            <a:avLst/>
          </a:prstGeom>
          <a:noFill/>
          <a:ln w="25400">
            <a:solidFill>
              <a:schemeClr val="tx1"/>
            </a:solidFill>
            <a:prstDash val="sysDot"/>
            <a:round/>
            <a:headEnd/>
            <a:tailEnd/>
          </a:ln>
          <a:effectLst/>
        </p:spPr>
        <p:txBody>
          <a:bodyPr/>
          <a:lstStyle/>
          <a:p>
            <a:endParaRPr lang="en-US"/>
          </a:p>
        </p:txBody>
      </p:sp>
      <p:sp>
        <p:nvSpPr>
          <p:cNvPr id="602217" name="Line 105"/>
          <p:cNvSpPr>
            <a:spLocks noChangeShapeType="1"/>
          </p:cNvSpPr>
          <p:nvPr/>
        </p:nvSpPr>
        <p:spPr bwMode="auto">
          <a:xfrm>
            <a:off x="6731000" y="5173663"/>
            <a:ext cx="68263" cy="228600"/>
          </a:xfrm>
          <a:prstGeom prst="line">
            <a:avLst/>
          </a:prstGeom>
          <a:noFill/>
          <a:ln w="25400">
            <a:solidFill>
              <a:schemeClr val="tx1"/>
            </a:solidFill>
            <a:prstDash val="sysDot"/>
            <a:round/>
            <a:headEnd/>
            <a:tailEnd/>
          </a:ln>
          <a:effectLst/>
        </p:spPr>
        <p:txBody>
          <a:bodyPr/>
          <a:lstStyle/>
          <a:p>
            <a:endParaRPr lang="en-US"/>
          </a:p>
        </p:txBody>
      </p:sp>
      <p:sp>
        <p:nvSpPr>
          <p:cNvPr id="602218" name="Line 106"/>
          <p:cNvSpPr>
            <a:spLocks noChangeShapeType="1"/>
          </p:cNvSpPr>
          <p:nvPr/>
        </p:nvSpPr>
        <p:spPr bwMode="auto">
          <a:xfrm>
            <a:off x="3168650" y="6100763"/>
            <a:ext cx="201613" cy="134937"/>
          </a:xfrm>
          <a:prstGeom prst="line">
            <a:avLst/>
          </a:prstGeom>
          <a:noFill/>
          <a:ln w="25400">
            <a:solidFill>
              <a:schemeClr val="tx1"/>
            </a:solidFill>
            <a:prstDash val="sysDot"/>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6" name="Rectangle 2"/>
          <p:cNvSpPr>
            <a:spLocks noGrp="1" noChangeArrowheads="1"/>
          </p:cNvSpPr>
          <p:nvPr>
            <p:ph type="title"/>
          </p:nvPr>
        </p:nvSpPr>
        <p:spPr>
          <a:xfrm>
            <a:off x="533400" y="609600"/>
            <a:ext cx="8001000" cy="685800"/>
          </a:xfrm>
          <a:noFill/>
          <a:ln/>
        </p:spPr>
        <p:txBody>
          <a:bodyPr lIns="92075" tIns="46038" rIns="92075" bIns="46038"/>
          <a:lstStyle/>
          <a:p>
            <a:r>
              <a:rPr lang="en-US" sz="3600"/>
              <a:t>PIM- Dense Mode</a:t>
            </a:r>
          </a:p>
        </p:txBody>
      </p:sp>
      <p:sp>
        <p:nvSpPr>
          <p:cNvPr id="559107" name="Rectangle 3"/>
          <p:cNvSpPr>
            <a:spLocks noChangeArrowheads="1"/>
          </p:cNvSpPr>
          <p:nvPr/>
        </p:nvSpPr>
        <p:spPr bwMode="auto">
          <a:xfrm>
            <a:off x="609600" y="2286000"/>
            <a:ext cx="3886200" cy="3886200"/>
          </a:xfrm>
          <a:prstGeom prst="rect">
            <a:avLst/>
          </a:prstGeom>
          <a:noFill/>
          <a:ln w="9525">
            <a:noFill/>
            <a:miter lim="800000"/>
            <a:headEnd/>
            <a:tailEnd/>
          </a:ln>
          <a:effectLst/>
        </p:spPr>
        <p:txBody>
          <a:bodyPr wrap="none" anchor="ctr"/>
          <a:lstStyle/>
          <a:p>
            <a:endParaRPr lang="en-US"/>
          </a:p>
        </p:txBody>
      </p:sp>
      <p:sp>
        <p:nvSpPr>
          <p:cNvPr id="559108" name="Rectangle 4"/>
          <p:cNvSpPr>
            <a:spLocks noChangeArrowheads="1"/>
          </p:cNvSpPr>
          <p:nvPr/>
        </p:nvSpPr>
        <p:spPr bwMode="auto">
          <a:xfrm>
            <a:off x="609600" y="1676400"/>
            <a:ext cx="7391400" cy="43434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800">
                <a:solidFill>
                  <a:srgbClr val="FF0000"/>
                </a:solidFill>
              </a:rPr>
              <a:t>flood-and-prune RPF</a:t>
            </a:r>
            <a:r>
              <a:rPr lang="en-US" sz="2800"/>
              <a:t>, similar to DVMRP but</a:t>
            </a:r>
          </a:p>
          <a:p>
            <a:pPr marL="342900" indent="-342900">
              <a:spcBef>
                <a:spcPct val="20000"/>
              </a:spcBef>
              <a:buClr>
                <a:schemeClr val="accent2"/>
              </a:buClr>
              <a:buSzPct val="85000"/>
              <a:buFont typeface="Wingdings" pitchFamily="2" charset="2"/>
              <a:buChar char="q"/>
            </a:pPr>
            <a:r>
              <a:rPr lang="en-US" sz="2400"/>
              <a:t>underlying unicast protocol provides RPF info for incoming datagram</a:t>
            </a:r>
          </a:p>
          <a:p>
            <a:pPr marL="342900" indent="-342900">
              <a:spcBef>
                <a:spcPct val="20000"/>
              </a:spcBef>
              <a:buClr>
                <a:schemeClr val="accent2"/>
              </a:buClr>
              <a:buSzPct val="85000"/>
              <a:buFont typeface="Wingdings" pitchFamily="2" charset="2"/>
              <a:buChar char="q"/>
            </a:pPr>
            <a:r>
              <a:rPr lang="en-US" sz="2400"/>
              <a:t>less complicated (less efficient) downstream flood than DVMRP reduces reliance on underlying routing algorithm</a:t>
            </a:r>
          </a:p>
          <a:p>
            <a:pPr marL="342900" indent="-342900">
              <a:spcBef>
                <a:spcPct val="20000"/>
              </a:spcBef>
              <a:buClr>
                <a:schemeClr val="accent2"/>
              </a:buClr>
              <a:buSzPct val="85000"/>
              <a:buFont typeface="Wingdings" pitchFamily="2" charset="2"/>
              <a:buChar char="q"/>
            </a:pPr>
            <a:r>
              <a:rPr lang="en-US" sz="2400"/>
              <a:t>has protocol mechanism for router to detect it is a leaf-node router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4" name="Rectangle 2"/>
          <p:cNvSpPr>
            <a:spLocks noGrp="1" noChangeArrowheads="1"/>
          </p:cNvSpPr>
          <p:nvPr>
            <p:ph type="title"/>
          </p:nvPr>
        </p:nvSpPr>
        <p:spPr>
          <a:noFill/>
          <a:ln/>
        </p:spPr>
        <p:txBody>
          <a:bodyPr lIns="92075" tIns="46038" rIns="92075" bIns="46038"/>
          <a:lstStyle/>
          <a:p>
            <a:r>
              <a:rPr lang="en-US"/>
              <a:t>PIM - Sparse Mode</a:t>
            </a:r>
          </a:p>
        </p:txBody>
      </p:sp>
      <p:sp>
        <p:nvSpPr>
          <p:cNvPr id="561155" name="Rectangle 3"/>
          <p:cNvSpPr>
            <a:spLocks noGrp="1" noChangeArrowheads="1"/>
          </p:cNvSpPr>
          <p:nvPr>
            <p:ph type="body" sz="half" idx="1"/>
          </p:nvPr>
        </p:nvSpPr>
        <p:spPr>
          <a:xfrm>
            <a:off x="533400" y="1600200"/>
            <a:ext cx="3811588" cy="4648200"/>
          </a:xfrm>
          <a:noFill/>
          <a:ln/>
        </p:spPr>
        <p:txBody>
          <a:bodyPr lIns="92075" tIns="46038" rIns="92075" bIns="46038"/>
          <a:lstStyle/>
          <a:p>
            <a:r>
              <a:rPr lang="en-US" sz="2400"/>
              <a:t>center-based approach</a:t>
            </a:r>
          </a:p>
          <a:p>
            <a:r>
              <a:rPr lang="en-US" sz="2400"/>
              <a:t>router sends </a:t>
            </a:r>
            <a:r>
              <a:rPr lang="en-US" sz="2400" i="1"/>
              <a:t>join</a:t>
            </a:r>
            <a:r>
              <a:rPr lang="en-US" sz="2400"/>
              <a:t> msg to rendezvous point (RP)</a:t>
            </a:r>
          </a:p>
          <a:p>
            <a:pPr lvl="1"/>
            <a:r>
              <a:rPr lang="en-US" sz="2000"/>
              <a:t>intermediate routers update state and forward </a:t>
            </a:r>
            <a:r>
              <a:rPr lang="en-US" sz="2000" i="1"/>
              <a:t>join</a:t>
            </a:r>
            <a:endParaRPr lang="en-US" sz="2000"/>
          </a:p>
          <a:p>
            <a:r>
              <a:rPr lang="en-US" sz="2400"/>
              <a:t>after joining via RP, router can switch to source-specific tree</a:t>
            </a:r>
          </a:p>
          <a:p>
            <a:pPr lvl="1"/>
            <a:r>
              <a:rPr lang="en-US" sz="2000"/>
              <a:t>increased performance: less concentration, shorter paths</a:t>
            </a:r>
          </a:p>
        </p:txBody>
      </p:sp>
      <p:sp>
        <p:nvSpPr>
          <p:cNvPr id="561156" name="Line 4"/>
          <p:cNvSpPr>
            <a:spLocks noChangeShapeType="1"/>
          </p:cNvSpPr>
          <p:nvPr/>
        </p:nvSpPr>
        <p:spPr bwMode="auto">
          <a:xfrm>
            <a:off x="7689850" y="3924300"/>
            <a:ext cx="401638" cy="690563"/>
          </a:xfrm>
          <a:prstGeom prst="line">
            <a:avLst/>
          </a:prstGeom>
          <a:noFill/>
          <a:ln w="19050">
            <a:solidFill>
              <a:schemeClr val="tx1"/>
            </a:solidFill>
            <a:round/>
            <a:headEnd/>
            <a:tailEnd/>
          </a:ln>
          <a:effectLst/>
        </p:spPr>
        <p:txBody>
          <a:bodyPr wrap="none"/>
          <a:lstStyle/>
          <a:p>
            <a:endParaRPr lang="en-US"/>
          </a:p>
        </p:txBody>
      </p:sp>
      <p:sp>
        <p:nvSpPr>
          <p:cNvPr id="561157" name="Line 5"/>
          <p:cNvSpPr>
            <a:spLocks noChangeShapeType="1"/>
          </p:cNvSpPr>
          <p:nvPr/>
        </p:nvSpPr>
        <p:spPr bwMode="auto">
          <a:xfrm flipV="1">
            <a:off x="6288088" y="3068638"/>
            <a:ext cx="1365250" cy="347662"/>
          </a:xfrm>
          <a:prstGeom prst="line">
            <a:avLst/>
          </a:prstGeom>
          <a:noFill/>
          <a:ln w="19050">
            <a:solidFill>
              <a:schemeClr val="tx1"/>
            </a:solidFill>
            <a:round/>
            <a:headEnd/>
            <a:tailEnd/>
          </a:ln>
          <a:effectLst/>
        </p:spPr>
        <p:txBody>
          <a:bodyPr wrap="none"/>
          <a:lstStyle/>
          <a:p>
            <a:endParaRPr lang="en-US"/>
          </a:p>
        </p:txBody>
      </p:sp>
      <p:sp>
        <p:nvSpPr>
          <p:cNvPr id="561158" name="Line 6"/>
          <p:cNvSpPr>
            <a:spLocks noChangeShapeType="1"/>
          </p:cNvSpPr>
          <p:nvPr/>
        </p:nvSpPr>
        <p:spPr bwMode="auto">
          <a:xfrm>
            <a:off x="6022975" y="3386138"/>
            <a:ext cx="852488" cy="974725"/>
          </a:xfrm>
          <a:prstGeom prst="line">
            <a:avLst/>
          </a:prstGeom>
          <a:noFill/>
          <a:ln w="19050">
            <a:solidFill>
              <a:schemeClr val="tx1"/>
            </a:solidFill>
            <a:round/>
            <a:headEnd/>
            <a:tailEnd/>
          </a:ln>
          <a:effectLst/>
        </p:spPr>
        <p:txBody>
          <a:bodyPr wrap="none"/>
          <a:lstStyle/>
          <a:p>
            <a:endParaRPr lang="en-US"/>
          </a:p>
        </p:txBody>
      </p:sp>
      <p:sp>
        <p:nvSpPr>
          <p:cNvPr id="561159" name="Line 7"/>
          <p:cNvSpPr>
            <a:spLocks noChangeShapeType="1"/>
          </p:cNvSpPr>
          <p:nvPr/>
        </p:nvSpPr>
        <p:spPr bwMode="auto">
          <a:xfrm>
            <a:off x="6610350" y="2630488"/>
            <a:ext cx="993775" cy="446087"/>
          </a:xfrm>
          <a:prstGeom prst="line">
            <a:avLst/>
          </a:prstGeom>
          <a:noFill/>
          <a:ln w="38100">
            <a:solidFill>
              <a:srgbClr val="FF0000"/>
            </a:solidFill>
            <a:round/>
            <a:headEnd/>
            <a:tailEnd/>
          </a:ln>
          <a:effectLst/>
        </p:spPr>
        <p:txBody>
          <a:bodyPr wrap="none"/>
          <a:lstStyle/>
          <a:p>
            <a:endParaRPr lang="en-US"/>
          </a:p>
        </p:txBody>
      </p:sp>
      <p:sp>
        <p:nvSpPr>
          <p:cNvPr id="561160" name="Line 8"/>
          <p:cNvSpPr>
            <a:spLocks noChangeShapeType="1"/>
          </p:cNvSpPr>
          <p:nvPr/>
        </p:nvSpPr>
        <p:spPr bwMode="auto">
          <a:xfrm flipV="1">
            <a:off x="7140575" y="3952875"/>
            <a:ext cx="538163" cy="468313"/>
          </a:xfrm>
          <a:prstGeom prst="line">
            <a:avLst/>
          </a:prstGeom>
          <a:noFill/>
          <a:ln w="38100">
            <a:solidFill>
              <a:srgbClr val="FF0000"/>
            </a:solidFill>
            <a:round/>
            <a:headEnd/>
            <a:tailEnd/>
          </a:ln>
          <a:effectLst/>
        </p:spPr>
        <p:txBody>
          <a:bodyPr wrap="none"/>
          <a:lstStyle/>
          <a:p>
            <a:endParaRPr lang="en-US"/>
          </a:p>
        </p:txBody>
      </p:sp>
      <p:sp>
        <p:nvSpPr>
          <p:cNvPr id="561161" name="Line 9"/>
          <p:cNvSpPr>
            <a:spLocks noChangeShapeType="1"/>
          </p:cNvSpPr>
          <p:nvPr/>
        </p:nvSpPr>
        <p:spPr bwMode="auto">
          <a:xfrm>
            <a:off x="7662863" y="3175000"/>
            <a:ext cx="0" cy="717550"/>
          </a:xfrm>
          <a:prstGeom prst="line">
            <a:avLst/>
          </a:prstGeom>
          <a:noFill/>
          <a:ln w="38100">
            <a:solidFill>
              <a:srgbClr val="FF0000"/>
            </a:solidFill>
            <a:round/>
            <a:headEnd/>
            <a:tailEnd/>
          </a:ln>
          <a:effectLst/>
        </p:spPr>
        <p:txBody>
          <a:bodyPr wrap="none"/>
          <a:lstStyle/>
          <a:p>
            <a:endParaRPr lang="en-US"/>
          </a:p>
        </p:txBody>
      </p:sp>
      <p:sp>
        <p:nvSpPr>
          <p:cNvPr id="561162" name="Line 10"/>
          <p:cNvSpPr>
            <a:spLocks noChangeShapeType="1"/>
          </p:cNvSpPr>
          <p:nvPr/>
        </p:nvSpPr>
        <p:spPr bwMode="auto">
          <a:xfrm>
            <a:off x="5700713" y="4402138"/>
            <a:ext cx="1025525" cy="0"/>
          </a:xfrm>
          <a:prstGeom prst="line">
            <a:avLst/>
          </a:prstGeom>
          <a:noFill/>
          <a:ln w="38100">
            <a:solidFill>
              <a:srgbClr val="FF0000"/>
            </a:solidFill>
            <a:round/>
            <a:headEnd/>
            <a:tailEnd/>
          </a:ln>
          <a:effectLst/>
        </p:spPr>
        <p:txBody>
          <a:bodyPr wrap="none"/>
          <a:lstStyle/>
          <a:p>
            <a:endParaRPr lang="en-US"/>
          </a:p>
        </p:txBody>
      </p:sp>
      <p:sp>
        <p:nvSpPr>
          <p:cNvPr id="561163" name="Line 11"/>
          <p:cNvSpPr>
            <a:spLocks noChangeShapeType="1"/>
          </p:cNvSpPr>
          <p:nvPr/>
        </p:nvSpPr>
        <p:spPr bwMode="auto">
          <a:xfrm flipH="1">
            <a:off x="5567363" y="3492500"/>
            <a:ext cx="373062" cy="846138"/>
          </a:xfrm>
          <a:prstGeom prst="line">
            <a:avLst/>
          </a:prstGeom>
          <a:noFill/>
          <a:ln w="19050">
            <a:solidFill>
              <a:schemeClr val="tx1"/>
            </a:solidFill>
            <a:round/>
            <a:headEnd/>
            <a:tailEnd/>
          </a:ln>
          <a:effectLst/>
        </p:spPr>
        <p:txBody>
          <a:bodyPr wrap="none"/>
          <a:lstStyle/>
          <a:p>
            <a:endParaRPr lang="en-US"/>
          </a:p>
        </p:txBody>
      </p:sp>
      <p:sp>
        <p:nvSpPr>
          <p:cNvPr id="561164" name="Line 12"/>
          <p:cNvSpPr>
            <a:spLocks noChangeShapeType="1"/>
          </p:cNvSpPr>
          <p:nvPr/>
        </p:nvSpPr>
        <p:spPr bwMode="auto">
          <a:xfrm flipH="1">
            <a:off x="6015038" y="2644775"/>
            <a:ext cx="347662" cy="749300"/>
          </a:xfrm>
          <a:prstGeom prst="line">
            <a:avLst/>
          </a:prstGeom>
          <a:noFill/>
          <a:ln w="19050">
            <a:solidFill>
              <a:schemeClr val="tx1"/>
            </a:solidFill>
            <a:round/>
            <a:headEnd/>
            <a:tailEnd/>
          </a:ln>
          <a:effectLst/>
        </p:spPr>
        <p:txBody>
          <a:bodyPr wrap="none"/>
          <a:lstStyle/>
          <a:p>
            <a:endParaRPr lang="en-US"/>
          </a:p>
        </p:txBody>
      </p:sp>
      <p:grpSp>
        <p:nvGrpSpPr>
          <p:cNvPr id="561165" name="Group 13"/>
          <p:cNvGrpSpPr>
            <a:grpSpLocks/>
          </p:cNvGrpSpPr>
          <p:nvPr/>
        </p:nvGrpSpPr>
        <p:grpSpPr bwMode="auto">
          <a:xfrm>
            <a:off x="6588125" y="4302125"/>
            <a:ext cx="568325" cy="222250"/>
            <a:chOff x="3600" y="219"/>
            <a:chExt cx="360" cy="175"/>
          </a:xfrm>
        </p:grpSpPr>
        <p:sp>
          <p:nvSpPr>
            <p:cNvPr id="561166"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1167"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168"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169"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170"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1171" name="Group 19"/>
            <p:cNvGrpSpPr>
              <a:grpSpLocks/>
            </p:cNvGrpSpPr>
            <p:nvPr/>
          </p:nvGrpSpPr>
          <p:grpSpPr bwMode="auto">
            <a:xfrm>
              <a:off x="3686" y="244"/>
              <a:ext cx="177" cy="66"/>
              <a:chOff x="2848" y="848"/>
              <a:chExt cx="140" cy="98"/>
            </a:xfrm>
          </p:grpSpPr>
          <p:sp>
            <p:nvSpPr>
              <p:cNvPr id="561172"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173"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174"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175" name="Group 23"/>
            <p:cNvGrpSpPr>
              <a:grpSpLocks/>
            </p:cNvGrpSpPr>
            <p:nvPr/>
          </p:nvGrpSpPr>
          <p:grpSpPr bwMode="auto">
            <a:xfrm flipV="1">
              <a:off x="3686" y="243"/>
              <a:ext cx="177" cy="66"/>
              <a:chOff x="2848" y="848"/>
              <a:chExt cx="140" cy="98"/>
            </a:xfrm>
          </p:grpSpPr>
          <p:sp>
            <p:nvSpPr>
              <p:cNvPr id="561176"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177"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178"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1179" name="Group 27"/>
          <p:cNvGrpSpPr>
            <a:grpSpLocks/>
          </p:cNvGrpSpPr>
          <p:nvPr/>
        </p:nvGrpSpPr>
        <p:grpSpPr bwMode="auto">
          <a:xfrm>
            <a:off x="7373938" y="2982913"/>
            <a:ext cx="569912" cy="222250"/>
            <a:chOff x="3600" y="219"/>
            <a:chExt cx="360" cy="175"/>
          </a:xfrm>
        </p:grpSpPr>
        <p:sp>
          <p:nvSpPr>
            <p:cNvPr id="561180"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1181"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182"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183"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184"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1185" name="Group 33"/>
            <p:cNvGrpSpPr>
              <a:grpSpLocks/>
            </p:cNvGrpSpPr>
            <p:nvPr/>
          </p:nvGrpSpPr>
          <p:grpSpPr bwMode="auto">
            <a:xfrm>
              <a:off x="3686" y="244"/>
              <a:ext cx="177" cy="66"/>
              <a:chOff x="2848" y="848"/>
              <a:chExt cx="140" cy="98"/>
            </a:xfrm>
          </p:grpSpPr>
          <p:sp>
            <p:nvSpPr>
              <p:cNvPr id="561186"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187"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188"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189" name="Group 37"/>
            <p:cNvGrpSpPr>
              <a:grpSpLocks/>
            </p:cNvGrpSpPr>
            <p:nvPr/>
          </p:nvGrpSpPr>
          <p:grpSpPr bwMode="auto">
            <a:xfrm flipV="1">
              <a:off x="3686" y="243"/>
              <a:ext cx="177" cy="66"/>
              <a:chOff x="2848" y="848"/>
              <a:chExt cx="140" cy="98"/>
            </a:xfrm>
          </p:grpSpPr>
          <p:sp>
            <p:nvSpPr>
              <p:cNvPr id="561190"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191"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192"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1193" name="Group 41"/>
          <p:cNvGrpSpPr>
            <a:grpSpLocks/>
          </p:cNvGrpSpPr>
          <p:nvPr/>
        </p:nvGrpSpPr>
        <p:grpSpPr bwMode="auto">
          <a:xfrm>
            <a:off x="5238750" y="4281488"/>
            <a:ext cx="568325" cy="222250"/>
            <a:chOff x="3600" y="219"/>
            <a:chExt cx="360" cy="175"/>
          </a:xfrm>
        </p:grpSpPr>
        <p:sp>
          <p:nvSpPr>
            <p:cNvPr id="561194"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1195"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196"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197"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198"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1199" name="Group 47"/>
            <p:cNvGrpSpPr>
              <a:grpSpLocks/>
            </p:cNvGrpSpPr>
            <p:nvPr/>
          </p:nvGrpSpPr>
          <p:grpSpPr bwMode="auto">
            <a:xfrm>
              <a:off x="3686" y="244"/>
              <a:ext cx="177" cy="66"/>
              <a:chOff x="2848" y="848"/>
              <a:chExt cx="140" cy="98"/>
            </a:xfrm>
          </p:grpSpPr>
          <p:sp>
            <p:nvSpPr>
              <p:cNvPr id="561200"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01"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02"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203" name="Group 51"/>
            <p:cNvGrpSpPr>
              <a:grpSpLocks/>
            </p:cNvGrpSpPr>
            <p:nvPr/>
          </p:nvGrpSpPr>
          <p:grpSpPr bwMode="auto">
            <a:xfrm flipV="1">
              <a:off x="3686" y="243"/>
              <a:ext cx="177" cy="66"/>
              <a:chOff x="2848" y="848"/>
              <a:chExt cx="140" cy="98"/>
            </a:xfrm>
          </p:grpSpPr>
          <p:sp>
            <p:nvSpPr>
              <p:cNvPr id="561204"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05"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06"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1207" name="Group 55"/>
          <p:cNvGrpSpPr>
            <a:grpSpLocks/>
          </p:cNvGrpSpPr>
          <p:nvPr/>
        </p:nvGrpSpPr>
        <p:grpSpPr bwMode="auto">
          <a:xfrm>
            <a:off x="7397750" y="3817938"/>
            <a:ext cx="547688" cy="233362"/>
            <a:chOff x="3600" y="219"/>
            <a:chExt cx="360" cy="175"/>
          </a:xfrm>
        </p:grpSpPr>
        <p:sp>
          <p:nvSpPr>
            <p:cNvPr id="561208"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1209"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210"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211"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212"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1213" name="Group 61"/>
            <p:cNvGrpSpPr>
              <a:grpSpLocks/>
            </p:cNvGrpSpPr>
            <p:nvPr/>
          </p:nvGrpSpPr>
          <p:grpSpPr bwMode="auto">
            <a:xfrm>
              <a:off x="3686" y="244"/>
              <a:ext cx="177" cy="66"/>
              <a:chOff x="2848" y="848"/>
              <a:chExt cx="140" cy="98"/>
            </a:xfrm>
          </p:grpSpPr>
          <p:sp>
            <p:nvSpPr>
              <p:cNvPr id="561214"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15"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16"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217" name="Group 65"/>
            <p:cNvGrpSpPr>
              <a:grpSpLocks/>
            </p:cNvGrpSpPr>
            <p:nvPr/>
          </p:nvGrpSpPr>
          <p:grpSpPr bwMode="auto">
            <a:xfrm flipV="1">
              <a:off x="3686" y="243"/>
              <a:ext cx="177" cy="66"/>
              <a:chOff x="2848" y="848"/>
              <a:chExt cx="140" cy="98"/>
            </a:xfrm>
          </p:grpSpPr>
          <p:sp>
            <p:nvSpPr>
              <p:cNvPr id="561218"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19"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20"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1221" name="Group 69"/>
          <p:cNvGrpSpPr>
            <a:grpSpLocks/>
          </p:cNvGrpSpPr>
          <p:nvPr/>
        </p:nvGrpSpPr>
        <p:grpSpPr bwMode="auto">
          <a:xfrm>
            <a:off x="5741988" y="3303588"/>
            <a:ext cx="547687" cy="233362"/>
            <a:chOff x="3600" y="219"/>
            <a:chExt cx="360" cy="175"/>
          </a:xfrm>
        </p:grpSpPr>
        <p:sp>
          <p:nvSpPr>
            <p:cNvPr id="561222"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1223"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224"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225"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226"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1227" name="Group 75"/>
            <p:cNvGrpSpPr>
              <a:grpSpLocks/>
            </p:cNvGrpSpPr>
            <p:nvPr/>
          </p:nvGrpSpPr>
          <p:grpSpPr bwMode="auto">
            <a:xfrm>
              <a:off x="3686" y="244"/>
              <a:ext cx="177" cy="66"/>
              <a:chOff x="2848" y="848"/>
              <a:chExt cx="140" cy="98"/>
            </a:xfrm>
          </p:grpSpPr>
          <p:sp>
            <p:nvSpPr>
              <p:cNvPr id="561228"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29"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30"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231" name="Group 79"/>
            <p:cNvGrpSpPr>
              <a:grpSpLocks/>
            </p:cNvGrpSpPr>
            <p:nvPr/>
          </p:nvGrpSpPr>
          <p:grpSpPr bwMode="auto">
            <a:xfrm flipV="1">
              <a:off x="3686" y="243"/>
              <a:ext cx="177" cy="66"/>
              <a:chOff x="2848" y="848"/>
              <a:chExt cx="140" cy="98"/>
            </a:xfrm>
          </p:grpSpPr>
          <p:sp>
            <p:nvSpPr>
              <p:cNvPr id="561232"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33"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34"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1235" name="Group 83"/>
          <p:cNvGrpSpPr>
            <a:grpSpLocks/>
          </p:cNvGrpSpPr>
          <p:nvPr/>
        </p:nvGrpSpPr>
        <p:grpSpPr bwMode="auto">
          <a:xfrm>
            <a:off x="6099175" y="2474913"/>
            <a:ext cx="569913" cy="223837"/>
            <a:chOff x="3600" y="219"/>
            <a:chExt cx="360" cy="175"/>
          </a:xfrm>
        </p:grpSpPr>
        <p:sp>
          <p:nvSpPr>
            <p:cNvPr id="561236" name="Oval 8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1237" name="Line 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238" name="Line 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239" name="Rectangle 8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240" name="Oval 8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1241" name="Group 89"/>
            <p:cNvGrpSpPr>
              <a:grpSpLocks/>
            </p:cNvGrpSpPr>
            <p:nvPr/>
          </p:nvGrpSpPr>
          <p:grpSpPr bwMode="auto">
            <a:xfrm>
              <a:off x="3686" y="244"/>
              <a:ext cx="177" cy="66"/>
              <a:chOff x="2848" y="848"/>
              <a:chExt cx="140" cy="98"/>
            </a:xfrm>
          </p:grpSpPr>
          <p:sp>
            <p:nvSpPr>
              <p:cNvPr id="561242" name="Line 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43" name="Line 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44" name="Line 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245" name="Group 93"/>
            <p:cNvGrpSpPr>
              <a:grpSpLocks/>
            </p:cNvGrpSpPr>
            <p:nvPr/>
          </p:nvGrpSpPr>
          <p:grpSpPr bwMode="auto">
            <a:xfrm flipV="1">
              <a:off x="3686" y="243"/>
              <a:ext cx="177" cy="66"/>
              <a:chOff x="2848" y="848"/>
              <a:chExt cx="140" cy="98"/>
            </a:xfrm>
          </p:grpSpPr>
          <p:sp>
            <p:nvSpPr>
              <p:cNvPr id="561246" name="Line 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47" name="Line 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48" name="Line 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61249" name="Text Box 97"/>
          <p:cNvSpPr txBox="1">
            <a:spLocks noChangeArrowheads="1"/>
          </p:cNvSpPr>
          <p:nvPr/>
        </p:nvSpPr>
        <p:spPr bwMode="auto">
          <a:xfrm>
            <a:off x="5719763" y="2433638"/>
            <a:ext cx="430212" cy="366712"/>
          </a:xfrm>
          <a:prstGeom prst="rect">
            <a:avLst/>
          </a:prstGeom>
          <a:noFill/>
          <a:ln w="9525">
            <a:noFill/>
            <a:miter lim="800000"/>
            <a:headEnd/>
            <a:tailEnd/>
          </a:ln>
          <a:effectLst/>
        </p:spPr>
        <p:txBody>
          <a:bodyPr wrap="none">
            <a:spAutoFit/>
          </a:bodyPr>
          <a:lstStyle/>
          <a:p>
            <a:r>
              <a:rPr lang="en-US"/>
              <a:t>R1</a:t>
            </a:r>
          </a:p>
        </p:txBody>
      </p:sp>
      <p:grpSp>
        <p:nvGrpSpPr>
          <p:cNvPr id="561250" name="Group 98"/>
          <p:cNvGrpSpPr>
            <a:grpSpLocks/>
          </p:cNvGrpSpPr>
          <p:nvPr/>
        </p:nvGrpSpPr>
        <p:grpSpPr bwMode="auto">
          <a:xfrm>
            <a:off x="7840663" y="4524375"/>
            <a:ext cx="547687" cy="233363"/>
            <a:chOff x="3600" y="219"/>
            <a:chExt cx="360" cy="175"/>
          </a:xfrm>
        </p:grpSpPr>
        <p:sp>
          <p:nvSpPr>
            <p:cNvPr id="561251" name="Oval 99"/>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1252" name="Line 10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1253" name="Line 10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1254" name="Rectangle 102"/>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1255" name="Oval 103"/>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1256" name="Group 104"/>
            <p:cNvGrpSpPr>
              <a:grpSpLocks/>
            </p:cNvGrpSpPr>
            <p:nvPr/>
          </p:nvGrpSpPr>
          <p:grpSpPr bwMode="auto">
            <a:xfrm>
              <a:off x="3686" y="244"/>
              <a:ext cx="177" cy="66"/>
              <a:chOff x="2848" y="848"/>
              <a:chExt cx="140" cy="98"/>
            </a:xfrm>
          </p:grpSpPr>
          <p:sp>
            <p:nvSpPr>
              <p:cNvPr id="561257" name="Line 10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58" name="Line 10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59" name="Line 10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1260" name="Group 108"/>
            <p:cNvGrpSpPr>
              <a:grpSpLocks/>
            </p:cNvGrpSpPr>
            <p:nvPr/>
          </p:nvGrpSpPr>
          <p:grpSpPr bwMode="auto">
            <a:xfrm flipV="1">
              <a:off x="3686" y="243"/>
              <a:ext cx="177" cy="66"/>
              <a:chOff x="2848" y="848"/>
              <a:chExt cx="140" cy="98"/>
            </a:xfrm>
          </p:grpSpPr>
          <p:sp>
            <p:nvSpPr>
              <p:cNvPr id="561261" name="Line 10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1262" name="Line 11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1263" name="Line 11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61264" name="Text Box 112"/>
          <p:cNvSpPr txBox="1">
            <a:spLocks noChangeArrowheads="1"/>
          </p:cNvSpPr>
          <p:nvPr/>
        </p:nvSpPr>
        <p:spPr bwMode="auto">
          <a:xfrm>
            <a:off x="5330825" y="3222625"/>
            <a:ext cx="466725" cy="366713"/>
          </a:xfrm>
          <a:prstGeom prst="rect">
            <a:avLst/>
          </a:prstGeom>
          <a:noFill/>
          <a:ln w="9525">
            <a:noFill/>
            <a:miter lim="800000"/>
            <a:headEnd/>
            <a:tailEnd/>
          </a:ln>
          <a:effectLst/>
        </p:spPr>
        <p:txBody>
          <a:bodyPr wrap="none">
            <a:spAutoFit/>
          </a:bodyPr>
          <a:lstStyle/>
          <a:p>
            <a:r>
              <a:rPr lang="en-US"/>
              <a:t>R2</a:t>
            </a:r>
          </a:p>
        </p:txBody>
      </p:sp>
      <p:sp>
        <p:nvSpPr>
          <p:cNvPr id="561265" name="Text Box 113"/>
          <p:cNvSpPr txBox="1">
            <a:spLocks noChangeArrowheads="1"/>
          </p:cNvSpPr>
          <p:nvPr/>
        </p:nvSpPr>
        <p:spPr bwMode="auto">
          <a:xfrm>
            <a:off x="4818063" y="4219575"/>
            <a:ext cx="466725" cy="366713"/>
          </a:xfrm>
          <a:prstGeom prst="rect">
            <a:avLst/>
          </a:prstGeom>
          <a:noFill/>
          <a:ln w="9525">
            <a:noFill/>
            <a:miter lim="800000"/>
            <a:headEnd/>
            <a:tailEnd/>
          </a:ln>
          <a:effectLst/>
        </p:spPr>
        <p:txBody>
          <a:bodyPr wrap="none">
            <a:spAutoFit/>
          </a:bodyPr>
          <a:lstStyle/>
          <a:p>
            <a:r>
              <a:rPr lang="en-US"/>
              <a:t>R3</a:t>
            </a:r>
          </a:p>
        </p:txBody>
      </p:sp>
      <p:sp>
        <p:nvSpPr>
          <p:cNvPr id="561266" name="Text Box 114"/>
          <p:cNvSpPr txBox="1">
            <a:spLocks noChangeArrowheads="1"/>
          </p:cNvSpPr>
          <p:nvPr/>
        </p:nvSpPr>
        <p:spPr bwMode="auto">
          <a:xfrm>
            <a:off x="7464425" y="2640013"/>
            <a:ext cx="466725" cy="366712"/>
          </a:xfrm>
          <a:prstGeom prst="rect">
            <a:avLst/>
          </a:prstGeom>
          <a:noFill/>
          <a:ln w="9525">
            <a:noFill/>
            <a:miter lim="800000"/>
            <a:headEnd/>
            <a:tailEnd/>
          </a:ln>
          <a:effectLst/>
        </p:spPr>
        <p:txBody>
          <a:bodyPr wrap="none">
            <a:spAutoFit/>
          </a:bodyPr>
          <a:lstStyle/>
          <a:p>
            <a:r>
              <a:rPr lang="en-US"/>
              <a:t>R4</a:t>
            </a:r>
          </a:p>
        </p:txBody>
      </p:sp>
      <p:sp>
        <p:nvSpPr>
          <p:cNvPr id="561267" name="Text Box 115"/>
          <p:cNvSpPr txBox="1">
            <a:spLocks noChangeArrowheads="1"/>
          </p:cNvSpPr>
          <p:nvPr/>
        </p:nvSpPr>
        <p:spPr bwMode="auto">
          <a:xfrm>
            <a:off x="7907338" y="3778250"/>
            <a:ext cx="466725" cy="366713"/>
          </a:xfrm>
          <a:prstGeom prst="rect">
            <a:avLst/>
          </a:prstGeom>
          <a:noFill/>
          <a:ln w="9525">
            <a:noFill/>
            <a:miter lim="800000"/>
            <a:headEnd/>
            <a:tailEnd/>
          </a:ln>
          <a:effectLst/>
        </p:spPr>
        <p:txBody>
          <a:bodyPr wrap="none">
            <a:spAutoFit/>
          </a:bodyPr>
          <a:lstStyle/>
          <a:p>
            <a:r>
              <a:rPr lang="en-US"/>
              <a:t>R5</a:t>
            </a:r>
          </a:p>
        </p:txBody>
      </p:sp>
      <p:sp>
        <p:nvSpPr>
          <p:cNvPr id="561268" name="Text Box 116"/>
          <p:cNvSpPr txBox="1">
            <a:spLocks noChangeArrowheads="1"/>
          </p:cNvSpPr>
          <p:nvPr/>
        </p:nvSpPr>
        <p:spPr bwMode="auto">
          <a:xfrm>
            <a:off x="6672263" y="4511675"/>
            <a:ext cx="466725" cy="366713"/>
          </a:xfrm>
          <a:prstGeom prst="rect">
            <a:avLst/>
          </a:prstGeom>
          <a:noFill/>
          <a:ln w="9525">
            <a:noFill/>
            <a:miter lim="800000"/>
            <a:headEnd/>
            <a:tailEnd/>
          </a:ln>
          <a:effectLst/>
        </p:spPr>
        <p:txBody>
          <a:bodyPr wrap="none">
            <a:spAutoFit/>
          </a:bodyPr>
          <a:lstStyle/>
          <a:p>
            <a:r>
              <a:rPr lang="en-US"/>
              <a:t>R6</a:t>
            </a:r>
          </a:p>
        </p:txBody>
      </p:sp>
      <p:sp>
        <p:nvSpPr>
          <p:cNvPr id="561269" name="Text Box 117"/>
          <p:cNvSpPr txBox="1">
            <a:spLocks noChangeArrowheads="1"/>
          </p:cNvSpPr>
          <p:nvPr/>
        </p:nvSpPr>
        <p:spPr bwMode="auto">
          <a:xfrm>
            <a:off x="8078788" y="4227513"/>
            <a:ext cx="466725" cy="366712"/>
          </a:xfrm>
          <a:prstGeom prst="rect">
            <a:avLst/>
          </a:prstGeom>
          <a:noFill/>
          <a:ln w="9525">
            <a:noFill/>
            <a:miter lim="800000"/>
            <a:headEnd/>
            <a:tailEnd/>
          </a:ln>
          <a:effectLst/>
        </p:spPr>
        <p:txBody>
          <a:bodyPr wrap="none">
            <a:spAutoFit/>
          </a:bodyPr>
          <a:lstStyle/>
          <a:p>
            <a:r>
              <a:rPr lang="en-US"/>
              <a:t>R7</a:t>
            </a:r>
          </a:p>
        </p:txBody>
      </p:sp>
      <p:sp>
        <p:nvSpPr>
          <p:cNvPr id="561270" name="Freeform 118"/>
          <p:cNvSpPr>
            <a:spLocks/>
          </p:cNvSpPr>
          <p:nvPr/>
        </p:nvSpPr>
        <p:spPr bwMode="auto">
          <a:xfrm>
            <a:off x="7188200" y="3227388"/>
            <a:ext cx="419100" cy="1052512"/>
          </a:xfrm>
          <a:custGeom>
            <a:avLst/>
            <a:gdLst/>
            <a:ahLst/>
            <a:cxnLst>
              <a:cxn ang="0">
                <a:pos x="260" y="0"/>
              </a:cxn>
              <a:cxn ang="0">
                <a:pos x="264" y="431"/>
              </a:cxn>
              <a:cxn ang="0">
                <a:pos x="0" y="663"/>
              </a:cxn>
            </a:cxnLst>
            <a:rect l="0" t="0" r="r" b="b"/>
            <a:pathLst>
              <a:path w="264" h="663">
                <a:moveTo>
                  <a:pt x="260" y="0"/>
                </a:moveTo>
                <a:lnTo>
                  <a:pt x="264" y="431"/>
                </a:lnTo>
                <a:lnTo>
                  <a:pt x="0" y="663"/>
                </a:lnTo>
              </a:path>
            </a:pathLst>
          </a:custGeom>
          <a:noFill/>
          <a:ln w="19050" cap="flat" cmpd="sng">
            <a:solidFill>
              <a:srgbClr val="FF0000"/>
            </a:solidFill>
            <a:prstDash val="solid"/>
            <a:round/>
            <a:headEnd type="none" w="med" len="med"/>
            <a:tailEnd type="triangle" w="med" len="med"/>
          </a:ln>
          <a:effectLst/>
        </p:spPr>
        <p:txBody>
          <a:bodyPr wrap="none"/>
          <a:lstStyle/>
          <a:p>
            <a:endParaRPr lang="en-US"/>
          </a:p>
        </p:txBody>
      </p:sp>
      <p:sp>
        <p:nvSpPr>
          <p:cNvPr id="561271" name="Text Box 119"/>
          <p:cNvSpPr txBox="1">
            <a:spLocks noChangeArrowheads="1"/>
          </p:cNvSpPr>
          <p:nvPr/>
        </p:nvSpPr>
        <p:spPr bwMode="auto">
          <a:xfrm>
            <a:off x="7056438" y="33718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1272" name="Line 120"/>
          <p:cNvSpPr>
            <a:spLocks noChangeShapeType="1"/>
          </p:cNvSpPr>
          <p:nvPr/>
        </p:nvSpPr>
        <p:spPr bwMode="auto">
          <a:xfrm>
            <a:off x="5886450" y="4327525"/>
            <a:ext cx="685800" cy="0"/>
          </a:xfrm>
          <a:prstGeom prst="line">
            <a:avLst/>
          </a:prstGeom>
          <a:noFill/>
          <a:ln w="28575">
            <a:solidFill>
              <a:srgbClr val="FF0000"/>
            </a:solidFill>
            <a:round/>
            <a:headEnd/>
            <a:tailEnd type="triangle" w="med" len="med"/>
          </a:ln>
          <a:effectLst/>
        </p:spPr>
        <p:txBody>
          <a:bodyPr wrap="none"/>
          <a:lstStyle/>
          <a:p>
            <a:endParaRPr lang="en-US"/>
          </a:p>
        </p:txBody>
      </p:sp>
      <p:sp>
        <p:nvSpPr>
          <p:cNvPr id="561273" name="Line 121"/>
          <p:cNvSpPr>
            <a:spLocks noChangeShapeType="1"/>
          </p:cNvSpPr>
          <p:nvPr/>
        </p:nvSpPr>
        <p:spPr bwMode="auto">
          <a:xfrm>
            <a:off x="6584950" y="2714625"/>
            <a:ext cx="736600" cy="330200"/>
          </a:xfrm>
          <a:prstGeom prst="line">
            <a:avLst/>
          </a:prstGeom>
          <a:noFill/>
          <a:ln w="28575">
            <a:solidFill>
              <a:srgbClr val="FF0000"/>
            </a:solidFill>
            <a:round/>
            <a:headEnd/>
            <a:tailEnd type="triangle" w="med" len="med"/>
          </a:ln>
          <a:effectLst/>
        </p:spPr>
        <p:txBody>
          <a:bodyPr wrap="none"/>
          <a:lstStyle/>
          <a:p>
            <a:endParaRPr lang="en-US"/>
          </a:p>
        </p:txBody>
      </p:sp>
      <p:sp>
        <p:nvSpPr>
          <p:cNvPr id="561274" name="Text Box 122"/>
          <p:cNvSpPr txBox="1">
            <a:spLocks noChangeArrowheads="1"/>
          </p:cNvSpPr>
          <p:nvPr/>
        </p:nvSpPr>
        <p:spPr bwMode="auto">
          <a:xfrm>
            <a:off x="6484938" y="28003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1275" name="Text Box 123"/>
          <p:cNvSpPr txBox="1">
            <a:spLocks noChangeArrowheads="1"/>
          </p:cNvSpPr>
          <p:nvPr/>
        </p:nvSpPr>
        <p:spPr bwMode="auto">
          <a:xfrm>
            <a:off x="5913438" y="39941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1276" name="Line 124"/>
          <p:cNvSpPr>
            <a:spLocks noChangeShapeType="1"/>
          </p:cNvSpPr>
          <p:nvPr/>
        </p:nvSpPr>
        <p:spPr bwMode="auto">
          <a:xfrm flipH="1">
            <a:off x="5689600" y="4584700"/>
            <a:ext cx="1231900" cy="0"/>
          </a:xfrm>
          <a:prstGeom prst="line">
            <a:avLst/>
          </a:prstGeom>
          <a:noFill/>
          <a:ln w="38100">
            <a:solidFill>
              <a:schemeClr val="accent2"/>
            </a:solidFill>
            <a:round/>
            <a:headEnd/>
            <a:tailEnd type="triangle" w="med" len="med"/>
          </a:ln>
          <a:effectLst/>
        </p:spPr>
        <p:txBody>
          <a:bodyPr wrap="none"/>
          <a:lstStyle/>
          <a:p>
            <a:endParaRPr lang="en-US"/>
          </a:p>
        </p:txBody>
      </p:sp>
      <p:sp>
        <p:nvSpPr>
          <p:cNvPr id="561277" name="Line 125"/>
          <p:cNvSpPr>
            <a:spLocks noChangeShapeType="1"/>
          </p:cNvSpPr>
          <p:nvPr/>
        </p:nvSpPr>
        <p:spPr bwMode="auto">
          <a:xfrm flipV="1">
            <a:off x="7035800" y="4013200"/>
            <a:ext cx="711200" cy="584200"/>
          </a:xfrm>
          <a:prstGeom prst="line">
            <a:avLst/>
          </a:prstGeom>
          <a:noFill/>
          <a:ln w="38100">
            <a:solidFill>
              <a:schemeClr val="accent2"/>
            </a:solidFill>
            <a:round/>
            <a:headEnd/>
            <a:tailEnd type="triangle" w="med" len="med"/>
          </a:ln>
          <a:effectLst/>
        </p:spPr>
        <p:txBody>
          <a:bodyPr wrap="none"/>
          <a:lstStyle/>
          <a:p>
            <a:endParaRPr lang="en-US"/>
          </a:p>
        </p:txBody>
      </p:sp>
      <p:sp>
        <p:nvSpPr>
          <p:cNvPr id="561278" name="Line 126"/>
          <p:cNvSpPr>
            <a:spLocks noChangeShapeType="1"/>
          </p:cNvSpPr>
          <p:nvPr/>
        </p:nvSpPr>
        <p:spPr bwMode="auto">
          <a:xfrm flipV="1">
            <a:off x="7759700" y="3225800"/>
            <a:ext cx="0" cy="571500"/>
          </a:xfrm>
          <a:prstGeom prst="line">
            <a:avLst/>
          </a:prstGeom>
          <a:noFill/>
          <a:ln w="38100">
            <a:solidFill>
              <a:schemeClr val="accent2"/>
            </a:solidFill>
            <a:round/>
            <a:headEnd/>
            <a:tailEnd type="triangle" w="med" len="med"/>
          </a:ln>
          <a:effectLst/>
        </p:spPr>
        <p:txBody>
          <a:bodyPr wrap="none"/>
          <a:lstStyle/>
          <a:p>
            <a:endParaRPr lang="en-US"/>
          </a:p>
        </p:txBody>
      </p:sp>
      <p:sp>
        <p:nvSpPr>
          <p:cNvPr id="561279" name="Line 127"/>
          <p:cNvSpPr>
            <a:spLocks noChangeShapeType="1"/>
          </p:cNvSpPr>
          <p:nvPr/>
        </p:nvSpPr>
        <p:spPr bwMode="auto">
          <a:xfrm flipH="1" flipV="1">
            <a:off x="6769100" y="2603500"/>
            <a:ext cx="762000" cy="317500"/>
          </a:xfrm>
          <a:prstGeom prst="line">
            <a:avLst/>
          </a:prstGeom>
          <a:noFill/>
          <a:ln w="38100">
            <a:solidFill>
              <a:schemeClr val="accent2"/>
            </a:solidFill>
            <a:round/>
            <a:headEnd/>
            <a:tailEnd type="triangle" w="med" len="med"/>
          </a:ln>
          <a:effectLst/>
        </p:spPr>
        <p:txBody>
          <a:bodyPr wrap="none"/>
          <a:lstStyle/>
          <a:p>
            <a:endParaRPr lang="en-US"/>
          </a:p>
        </p:txBody>
      </p:sp>
      <p:sp>
        <p:nvSpPr>
          <p:cNvPr id="561280" name="Text Box 128"/>
          <p:cNvSpPr txBox="1">
            <a:spLocks noChangeArrowheads="1"/>
          </p:cNvSpPr>
          <p:nvPr/>
        </p:nvSpPr>
        <p:spPr bwMode="auto">
          <a:xfrm>
            <a:off x="4937125" y="5019675"/>
            <a:ext cx="2024063" cy="915988"/>
          </a:xfrm>
          <a:prstGeom prst="rect">
            <a:avLst/>
          </a:prstGeom>
          <a:noFill/>
          <a:ln w="9525">
            <a:noFill/>
            <a:miter lim="800000"/>
            <a:headEnd/>
            <a:tailEnd/>
          </a:ln>
          <a:effectLst/>
        </p:spPr>
        <p:txBody>
          <a:bodyPr wrap="none">
            <a:spAutoFit/>
          </a:bodyPr>
          <a:lstStyle/>
          <a:p>
            <a:r>
              <a:rPr lang="en-US">
                <a:solidFill>
                  <a:schemeClr val="accent2"/>
                </a:solidFill>
              </a:rPr>
              <a:t>all data multicast</a:t>
            </a:r>
          </a:p>
          <a:p>
            <a:r>
              <a:rPr lang="en-US">
                <a:solidFill>
                  <a:schemeClr val="accent2"/>
                </a:solidFill>
              </a:rPr>
              <a:t>from rendezvous</a:t>
            </a:r>
          </a:p>
          <a:p>
            <a:r>
              <a:rPr lang="en-US">
                <a:solidFill>
                  <a:schemeClr val="accent2"/>
                </a:solidFill>
              </a:rPr>
              <a:t>point</a:t>
            </a:r>
          </a:p>
        </p:txBody>
      </p:sp>
      <p:sp>
        <p:nvSpPr>
          <p:cNvPr id="561281" name="Line 129"/>
          <p:cNvSpPr>
            <a:spLocks noChangeShapeType="1"/>
          </p:cNvSpPr>
          <p:nvPr/>
        </p:nvSpPr>
        <p:spPr bwMode="auto">
          <a:xfrm flipV="1">
            <a:off x="5854700" y="4686300"/>
            <a:ext cx="342900" cy="419100"/>
          </a:xfrm>
          <a:prstGeom prst="line">
            <a:avLst/>
          </a:prstGeom>
          <a:noFill/>
          <a:ln w="9525">
            <a:solidFill>
              <a:schemeClr val="accent2"/>
            </a:solidFill>
            <a:round/>
            <a:headEnd/>
            <a:tailEnd/>
          </a:ln>
          <a:effectLst/>
        </p:spPr>
        <p:txBody>
          <a:bodyPr wrap="none"/>
          <a:lstStyle/>
          <a:p>
            <a:endParaRPr lang="en-US"/>
          </a:p>
        </p:txBody>
      </p:sp>
      <p:sp>
        <p:nvSpPr>
          <p:cNvPr id="561282" name="Text Box 130"/>
          <p:cNvSpPr txBox="1">
            <a:spLocks noChangeArrowheads="1"/>
          </p:cNvSpPr>
          <p:nvPr/>
        </p:nvSpPr>
        <p:spPr bwMode="auto">
          <a:xfrm>
            <a:off x="7197725" y="5108575"/>
            <a:ext cx="1382713" cy="641350"/>
          </a:xfrm>
          <a:prstGeom prst="rect">
            <a:avLst/>
          </a:prstGeom>
          <a:noFill/>
          <a:ln w="9525">
            <a:noFill/>
            <a:miter lim="800000"/>
            <a:headEnd/>
            <a:tailEnd/>
          </a:ln>
          <a:effectLst/>
        </p:spPr>
        <p:txBody>
          <a:bodyPr wrap="none">
            <a:spAutoFit/>
          </a:bodyPr>
          <a:lstStyle/>
          <a:p>
            <a:r>
              <a:rPr lang="en-US">
                <a:solidFill>
                  <a:srgbClr val="FF0000"/>
                </a:solidFill>
              </a:rPr>
              <a:t>rendezvous</a:t>
            </a:r>
          </a:p>
          <a:p>
            <a:r>
              <a:rPr lang="en-US">
                <a:solidFill>
                  <a:srgbClr val="FF0000"/>
                </a:solidFill>
              </a:rPr>
              <a:t>point</a:t>
            </a:r>
          </a:p>
        </p:txBody>
      </p:sp>
      <p:sp>
        <p:nvSpPr>
          <p:cNvPr id="561283" name="Line 131"/>
          <p:cNvSpPr>
            <a:spLocks noChangeShapeType="1"/>
          </p:cNvSpPr>
          <p:nvPr/>
        </p:nvSpPr>
        <p:spPr bwMode="auto">
          <a:xfrm>
            <a:off x="7048500" y="4838700"/>
            <a:ext cx="241300" cy="355600"/>
          </a:xfrm>
          <a:prstGeom prst="line">
            <a:avLst/>
          </a:prstGeom>
          <a:noFill/>
          <a:ln w="9525">
            <a:solidFill>
              <a:srgbClr val="FF0000"/>
            </a:solidFill>
            <a:round/>
            <a:headEnd/>
            <a:tailEnd/>
          </a:ln>
          <a:effectLst/>
        </p:spPr>
        <p:txBody>
          <a:bodyPr wrap="none"/>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2" name="Rectangle 2"/>
          <p:cNvSpPr>
            <a:spLocks noGrp="1" noChangeArrowheads="1"/>
          </p:cNvSpPr>
          <p:nvPr>
            <p:ph type="title"/>
          </p:nvPr>
        </p:nvSpPr>
        <p:spPr>
          <a:noFill/>
          <a:ln/>
        </p:spPr>
        <p:txBody>
          <a:bodyPr lIns="92075" tIns="46038" rIns="92075" bIns="46038"/>
          <a:lstStyle/>
          <a:p>
            <a:r>
              <a:rPr lang="en-US"/>
              <a:t>PIM - Sparse Mode</a:t>
            </a:r>
          </a:p>
        </p:txBody>
      </p:sp>
      <p:sp>
        <p:nvSpPr>
          <p:cNvPr id="563203" name="Rectangle 3"/>
          <p:cNvSpPr>
            <a:spLocks noGrp="1" noChangeArrowheads="1"/>
          </p:cNvSpPr>
          <p:nvPr>
            <p:ph type="body" sz="half" idx="1"/>
          </p:nvPr>
        </p:nvSpPr>
        <p:spPr>
          <a:xfrm>
            <a:off x="533400" y="1600200"/>
            <a:ext cx="3811588" cy="4648200"/>
          </a:xfrm>
          <a:noFill/>
          <a:ln/>
        </p:spPr>
        <p:txBody>
          <a:bodyPr lIns="92075" tIns="46038" rIns="92075" bIns="46038"/>
          <a:lstStyle/>
          <a:p>
            <a:pPr>
              <a:buFont typeface="ZapfDingbats" pitchFamily="82" charset="2"/>
              <a:buNone/>
            </a:pPr>
            <a:r>
              <a:rPr lang="en-US" sz="2400" u="sng"/>
              <a:t>sender(s):</a:t>
            </a:r>
          </a:p>
          <a:p>
            <a:r>
              <a:rPr lang="en-US" sz="2400"/>
              <a:t>unicast data to RP, which distributes down RP-rooted tree</a:t>
            </a:r>
          </a:p>
          <a:p>
            <a:r>
              <a:rPr lang="en-US" sz="2400"/>
              <a:t>RP can extend mcast tree upstream to source</a:t>
            </a:r>
          </a:p>
          <a:p>
            <a:r>
              <a:rPr lang="en-US" sz="2400"/>
              <a:t>RP can send </a:t>
            </a:r>
            <a:r>
              <a:rPr lang="en-US" sz="2400" i="1"/>
              <a:t>stop</a:t>
            </a:r>
            <a:r>
              <a:rPr lang="en-US" sz="2400"/>
              <a:t> msg if no attached receivers</a:t>
            </a:r>
          </a:p>
          <a:p>
            <a:pPr lvl="1"/>
            <a:r>
              <a:rPr lang="en-US" sz="2000"/>
              <a:t>“no one is listening!”</a:t>
            </a:r>
          </a:p>
        </p:txBody>
      </p:sp>
      <p:sp>
        <p:nvSpPr>
          <p:cNvPr id="563204" name="Line 4"/>
          <p:cNvSpPr>
            <a:spLocks noChangeShapeType="1"/>
          </p:cNvSpPr>
          <p:nvPr/>
        </p:nvSpPr>
        <p:spPr bwMode="auto">
          <a:xfrm>
            <a:off x="7689850" y="3924300"/>
            <a:ext cx="401638" cy="690563"/>
          </a:xfrm>
          <a:prstGeom prst="line">
            <a:avLst/>
          </a:prstGeom>
          <a:noFill/>
          <a:ln w="19050">
            <a:solidFill>
              <a:schemeClr val="tx1"/>
            </a:solidFill>
            <a:round/>
            <a:headEnd/>
            <a:tailEnd/>
          </a:ln>
          <a:effectLst/>
        </p:spPr>
        <p:txBody>
          <a:bodyPr wrap="none"/>
          <a:lstStyle/>
          <a:p>
            <a:endParaRPr lang="en-US"/>
          </a:p>
        </p:txBody>
      </p:sp>
      <p:sp>
        <p:nvSpPr>
          <p:cNvPr id="563205" name="Line 5"/>
          <p:cNvSpPr>
            <a:spLocks noChangeShapeType="1"/>
          </p:cNvSpPr>
          <p:nvPr/>
        </p:nvSpPr>
        <p:spPr bwMode="auto">
          <a:xfrm flipV="1">
            <a:off x="6288088" y="3068638"/>
            <a:ext cx="1365250" cy="347662"/>
          </a:xfrm>
          <a:prstGeom prst="line">
            <a:avLst/>
          </a:prstGeom>
          <a:noFill/>
          <a:ln w="19050">
            <a:solidFill>
              <a:schemeClr val="tx1"/>
            </a:solidFill>
            <a:round/>
            <a:headEnd/>
            <a:tailEnd/>
          </a:ln>
          <a:effectLst/>
        </p:spPr>
        <p:txBody>
          <a:bodyPr wrap="none"/>
          <a:lstStyle/>
          <a:p>
            <a:endParaRPr lang="en-US"/>
          </a:p>
        </p:txBody>
      </p:sp>
      <p:sp>
        <p:nvSpPr>
          <p:cNvPr id="563206" name="Line 6"/>
          <p:cNvSpPr>
            <a:spLocks noChangeShapeType="1"/>
          </p:cNvSpPr>
          <p:nvPr/>
        </p:nvSpPr>
        <p:spPr bwMode="auto">
          <a:xfrm>
            <a:off x="6022975" y="3386138"/>
            <a:ext cx="852488" cy="974725"/>
          </a:xfrm>
          <a:prstGeom prst="line">
            <a:avLst/>
          </a:prstGeom>
          <a:noFill/>
          <a:ln w="19050">
            <a:solidFill>
              <a:schemeClr val="tx1"/>
            </a:solidFill>
            <a:round/>
            <a:headEnd/>
            <a:tailEnd/>
          </a:ln>
          <a:effectLst/>
        </p:spPr>
        <p:txBody>
          <a:bodyPr wrap="none"/>
          <a:lstStyle/>
          <a:p>
            <a:endParaRPr lang="en-US"/>
          </a:p>
        </p:txBody>
      </p:sp>
      <p:sp>
        <p:nvSpPr>
          <p:cNvPr id="563207" name="Line 7"/>
          <p:cNvSpPr>
            <a:spLocks noChangeShapeType="1"/>
          </p:cNvSpPr>
          <p:nvPr/>
        </p:nvSpPr>
        <p:spPr bwMode="auto">
          <a:xfrm>
            <a:off x="6610350" y="2630488"/>
            <a:ext cx="993775" cy="446087"/>
          </a:xfrm>
          <a:prstGeom prst="line">
            <a:avLst/>
          </a:prstGeom>
          <a:noFill/>
          <a:ln w="38100">
            <a:solidFill>
              <a:srgbClr val="FF0000"/>
            </a:solidFill>
            <a:round/>
            <a:headEnd/>
            <a:tailEnd/>
          </a:ln>
          <a:effectLst/>
        </p:spPr>
        <p:txBody>
          <a:bodyPr wrap="none"/>
          <a:lstStyle/>
          <a:p>
            <a:endParaRPr lang="en-US"/>
          </a:p>
        </p:txBody>
      </p:sp>
      <p:sp>
        <p:nvSpPr>
          <p:cNvPr id="563208" name="Line 8"/>
          <p:cNvSpPr>
            <a:spLocks noChangeShapeType="1"/>
          </p:cNvSpPr>
          <p:nvPr/>
        </p:nvSpPr>
        <p:spPr bwMode="auto">
          <a:xfrm flipV="1">
            <a:off x="7140575" y="3952875"/>
            <a:ext cx="538163" cy="468313"/>
          </a:xfrm>
          <a:prstGeom prst="line">
            <a:avLst/>
          </a:prstGeom>
          <a:noFill/>
          <a:ln w="38100">
            <a:solidFill>
              <a:srgbClr val="FF0000"/>
            </a:solidFill>
            <a:round/>
            <a:headEnd/>
            <a:tailEnd/>
          </a:ln>
          <a:effectLst/>
        </p:spPr>
        <p:txBody>
          <a:bodyPr wrap="none"/>
          <a:lstStyle/>
          <a:p>
            <a:endParaRPr lang="en-US"/>
          </a:p>
        </p:txBody>
      </p:sp>
      <p:sp>
        <p:nvSpPr>
          <p:cNvPr id="563209" name="Line 9"/>
          <p:cNvSpPr>
            <a:spLocks noChangeShapeType="1"/>
          </p:cNvSpPr>
          <p:nvPr/>
        </p:nvSpPr>
        <p:spPr bwMode="auto">
          <a:xfrm>
            <a:off x="7662863" y="3175000"/>
            <a:ext cx="0" cy="717550"/>
          </a:xfrm>
          <a:prstGeom prst="line">
            <a:avLst/>
          </a:prstGeom>
          <a:noFill/>
          <a:ln w="38100">
            <a:solidFill>
              <a:srgbClr val="FF0000"/>
            </a:solidFill>
            <a:round/>
            <a:headEnd/>
            <a:tailEnd/>
          </a:ln>
          <a:effectLst/>
        </p:spPr>
        <p:txBody>
          <a:bodyPr wrap="none"/>
          <a:lstStyle/>
          <a:p>
            <a:endParaRPr lang="en-US"/>
          </a:p>
        </p:txBody>
      </p:sp>
      <p:sp>
        <p:nvSpPr>
          <p:cNvPr id="563210" name="Line 10"/>
          <p:cNvSpPr>
            <a:spLocks noChangeShapeType="1"/>
          </p:cNvSpPr>
          <p:nvPr/>
        </p:nvSpPr>
        <p:spPr bwMode="auto">
          <a:xfrm>
            <a:off x="5700713" y="4402138"/>
            <a:ext cx="1025525" cy="0"/>
          </a:xfrm>
          <a:prstGeom prst="line">
            <a:avLst/>
          </a:prstGeom>
          <a:noFill/>
          <a:ln w="38100">
            <a:solidFill>
              <a:srgbClr val="FF0000"/>
            </a:solidFill>
            <a:round/>
            <a:headEnd/>
            <a:tailEnd/>
          </a:ln>
          <a:effectLst/>
        </p:spPr>
        <p:txBody>
          <a:bodyPr wrap="none"/>
          <a:lstStyle/>
          <a:p>
            <a:endParaRPr lang="en-US"/>
          </a:p>
        </p:txBody>
      </p:sp>
      <p:sp>
        <p:nvSpPr>
          <p:cNvPr id="563211" name="Line 11"/>
          <p:cNvSpPr>
            <a:spLocks noChangeShapeType="1"/>
          </p:cNvSpPr>
          <p:nvPr/>
        </p:nvSpPr>
        <p:spPr bwMode="auto">
          <a:xfrm flipH="1">
            <a:off x="5567363" y="3492500"/>
            <a:ext cx="373062" cy="846138"/>
          </a:xfrm>
          <a:prstGeom prst="line">
            <a:avLst/>
          </a:prstGeom>
          <a:noFill/>
          <a:ln w="19050">
            <a:solidFill>
              <a:schemeClr val="tx1"/>
            </a:solidFill>
            <a:round/>
            <a:headEnd/>
            <a:tailEnd/>
          </a:ln>
          <a:effectLst/>
        </p:spPr>
        <p:txBody>
          <a:bodyPr wrap="none"/>
          <a:lstStyle/>
          <a:p>
            <a:endParaRPr lang="en-US"/>
          </a:p>
        </p:txBody>
      </p:sp>
      <p:sp>
        <p:nvSpPr>
          <p:cNvPr id="563212" name="Line 12"/>
          <p:cNvSpPr>
            <a:spLocks noChangeShapeType="1"/>
          </p:cNvSpPr>
          <p:nvPr/>
        </p:nvSpPr>
        <p:spPr bwMode="auto">
          <a:xfrm flipH="1">
            <a:off x="6015038" y="2644775"/>
            <a:ext cx="347662" cy="749300"/>
          </a:xfrm>
          <a:prstGeom prst="line">
            <a:avLst/>
          </a:prstGeom>
          <a:noFill/>
          <a:ln w="19050">
            <a:solidFill>
              <a:schemeClr val="tx1"/>
            </a:solidFill>
            <a:round/>
            <a:headEnd/>
            <a:tailEnd/>
          </a:ln>
          <a:effectLst/>
        </p:spPr>
        <p:txBody>
          <a:bodyPr wrap="none"/>
          <a:lstStyle/>
          <a:p>
            <a:endParaRPr lang="en-US"/>
          </a:p>
        </p:txBody>
      </p:sp>
      <p:grpSp>
        <p:nvGrpSpPr>
          <p:cNvPr id="563213" name="Group 13"/>
          <p:cNvGrpSpPr>
            <a:grpSpLocks/>
          </p:cNvGrpSpPr>
          <p:nvPr/>
        </p:nvGrpSpPr>
        <p:grpSpPr bwMode="auto">
          <a:xfrm>
            <a:off x="6588125" y="4302125"/>
            <a:ext cx="568325" cy="222250"/>
            <a:chOff x="3600" y="219"/>
            <a:chExt cx="360" cy="175"/>
          </a:xfrm>
        </p:grpSpPr>
        <p:sp>
          <p:nvSpPr>
            <p:cNvPr id="563214" name="Oval 1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3215" name="Line 1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16" name="Line 1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17" name="Rectangle 1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18" name="Oval 1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3219" name="Group 19"/>
            <p:cNvGrpSpPr>
              <a:grpSpLocks/>
            </p:cNvGrpSpPr>
            <p:nvPr/>
          </p:nvGrpSpPr>
          <p:grpSpPr bwMode="auto">
            <a:xfrm>
              <a:off x="3686" y="244"/>
              <a:ext cx="177" cy="66"/>
              <a:chOff x="2848" y="848"/>
              <a:chExt cx="140" cy="98"/>
            </a:xfrm>
          </p:grpSpPr>
          <p:sp>
            <p:nvSpPr>
              <p:cNvPr id="563220" name="Line 2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21" name="Line 2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22" name="Line 2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23" name="Group 23"/>
            <p:cNvGrpSpPr>
              <a:grpSpLocks/>
            </p:cNvGrpSpPr>
            <p:nvPr/>
          </p:nvGrpSpPr>
          <p:grpSpPr bwMode="auto">
            <a:xfrm flipV="1">
              <a:off x="3686" y="243"/>
              <a:ext cx="177" cy="66"/>
              <a:chOff x="2848" y="848"/>
              <a:chExt cx="140" cy="98"/>
            </a:xfrm>
          </p:grpSpPr>
          <p:sp>
            <p:nvSpPr>
              <p:cNvPr id="563224" name="Line 2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25" name="Line 2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26" name="Line 2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3227" name="Group 27"/>
          <p:cNvGrpSpPr>
            <a:grpSpLocks/>
          </p:cNvGrpSpPr>
          <p:nvPr/>
        </p:nvGrpSpPr>
        <p:grpSpPr bwMode="auto">
          <a:xfrm>
            <a:off x="7373938" y="2982913"/>
            <a:ext cx="569912" cy="222250"/>
            <a:chOff x="3600" y="219"/>
            <a:chExt cx="360" cy="175"/>
          </a:xfrm>
        </p:grpSpPr>
        <p:sp>
          <p:nvSpPr>
            <p:cNvPr id="563228" name="Oval 28"/>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3229" name="Line 29"/>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30" name="Line 30"/>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31" name="Rectangle 31"/>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32" name="Oval 32"/>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3233" name="Group 33"/>
            <p:cNvGrpSpPr>
              <a:grpSpLocks/>
            </p:cNvGrpSpPr>
            <p:nvPr/>
          </p:nvGrpSpPr>
          <p:grpSpPr bwMode="auto">
            <a:xfrm>
              <a:off x="3686" y="244"/>
              <a:ext cx="177" cy="66"/>
              <a:chOff x="2848" y="848"/>
              <a:chExt cx="140" cy="98"/>
            </a:xfrm>
          </p:grpSpPr>
          <p:sp>
            <p:nvSpPr>
              <p:cNvPr id="563234" name="Line 3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35" name="Line 3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36" name="Line 3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37" name="Group 37"/>
            <p:cNvGrpSpPr>
              <a:grpSpLocks/>
            </p:cNvGrpSpPr>
            <p:nvPr/>
          </p:nvGrpSpPr>
          <p:grpSpPr bwMode="auto">
            <a:xfrm flipV="1">
              <a:off x="3686" y="243"/>
              <a:ext cx="177" cy="66"/>
              <a:chOff x="2848" y="848"/>
              <a:chExt cx="140" cy="98"/>
            </a:xfrm>
          </p:grpSpPr>
          <p:sp>
            <p:nvSpPr>
              <p:cNvPr id="563238" name="Line 3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39" name="Line 3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40" name="Line 4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3241" name="Group 41"/>
          <p:cNvGrpSpPr>
            <a:grpSpLocks/>
          </p:cNvGrpSpPr>
          <p:nvPr/>
        </p:nvGrpSpPr>
        <p:grpSpPr bwMode="auto">
          <a:xfrm>
            <a:off x="5238750" y="4281488"/>
            <a:ext cx="568325" cy="222250"/>
            <a:chOff x="3600" y="219"/>
            <a:chExt cx="360" cy="175"/>
          </a:xfrm>
        </p:grpSpPr>
        <p:sp>
          <p:nvSpPr>
            <p:cNvPr id="563242" name="Oval 42"/>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3243" name="Line 43"/>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44" name="Line 44"/>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45" name="Rectangle 45"/>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46" name="Oval 46"/>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3247" name="Group 47"/>
            <p:cNvGrpSpPr>
              <a:grpSpLocks/>
            </p:cNvGrpSpPr>
            <p:nvPr/>
          </p:nvGrpSpPr>
          <p:grpSpPr bwMode="auto">
            <a:xfrm>
              <a:off x="3686" y="244"/>
              <a:ext cx="177" cy="66"/>
              <a:chOff x="2848" y="848"/>
              <a:chExt cx="140" cy="98"/>
            </a:xfrm>
          </p:grpSpPr>
          <p:sp>
            <p:nvSpPr>
              <p:cNvPr id="563248" name="Line 48"/>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49" name="Line 49"/>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50" name="Line 50"/>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51" name="Group 51"/>
            <p:cNvGrpSpPr>
              <a:grpSpLocks/>
            </p:cNvGrpSpPr>
            <p:nvPr/>
          </p:nvGrpSpPr>
          <p:grpSpPr bwMode="auto">
            <a:xfrm flipV="1">
              <a:off x="3686" y="243"/>
              <a:ext cx="177" cy="66"/>
              <a:chOff x="2848" y="848"/>
              <a:chExt cx="140" cy="98"/>
            </a:xfrm>
          </p:grpSpPr>
          <p:sp>
            <p:nvSpPr>
              <p:cNvPr id="563252" name="Line 5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53" name="Line 5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54" name="Line 5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3255" name="Group 55"/>
          <p:cNvGrpSpPr>
            <a:grpSpLocks/>
          </p:cNvGrpSpPr>
          <p:nvPr/>
        </p:nvGrpSpPr>
        <p:grpSpPr bwMode="auto">
          <a:xfrm>
            <a:off x="7397750" y="3817938"/>
            <a:ext cx="547688" cy="233362"/>
            <a:chOff x="3600" y="219"/>
            <a:chExt cx="360" cy="175"/>
          </a:xfrm>
        </p:grpSpPr>
        <p:sp>
          <p:nvSpPr>
            <p:cNvPr id="563256" name="Oval 56"/>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3257" name="Line 57"/>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58" name="Line 58"/>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59" name="Rectangle 59"/>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60" name="Oval 60"/>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3261" name="Group 61"/>
            <p:cNvGrpSpPr>
              <a:grpSpLocks/>
            </p:cNvGrpSpPr>
            <p:nvPr/>
          </p:nvGrpSpPr>
          <p:grpSpPr bwMode="auto">
            <a:xfrm>
              <a:off x="3686" y="244"/>
              <a:ext cx="177" cy="66"/>
              <a:chOff x="2848" y="848"/>
              <a:chExt cx="140" cy="98"/>
            </a:xfrm>
          </p:grpSpPr>
          <p:sp>
            <p:nvSpPr>
              <p:cNvPr id="563262" name="Line 62"/>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63" name="Line 63"/>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64" name="Line 64"/>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65" name="Group 65"/>
            <p:cNvGrpSpPr>
              <a:grpSpLocks/>
            </p:cNvGrpSpPr>
            <p:nvPr/>
          </p:nvGrpSpPr>
          <p:grpSpPr bwMode="auto">
            <a:xfrm flipV="1">
              <a:off x="3686" y="243"/>
              <a:ext cx="177" cy="66"/>
              <a:chOff x="2848" y="848"/>
              <a:chExt cx="140" cy="98"/>
            </a:xfrm>
          </p:grpSpPr>
          <p:sp>
            <p:nvSpPr>
              <p:cNvPr id="563266" name="Line 6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67" name="Line 6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68" name="Line 6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3269" name="Group 69"/>
          <p:cNvGrpSpPr>
            <a:grpSpLocks/>
          </p:cNvGrpSpPr>
          <p:nvPr/>
        </p:nvGrpSpPr>
        <p:grpSpPr bwMode="auto">
          <a:xfrm>
            <a:off x="5741988" y="3303588"/>
            <a:ext cx="547687" cy="233362"/>
            <a:chOff x="3600" y="219"/>
            <a:chExt cx="360" cy="175"/>
          </a:xfrm>
        </p:grpSpPr>
        <p:sp>
          <p:nvSpPr>
            <p:cNvPr id="563270" name="Oval 70"/>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3271" name="Line 71"/>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72" name="Line 72"/>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73" name="Rectangle 73"/>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74" name="Oval 74"/>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3275" name="Group 75"/>
            <p:cNvGrpSpPr>
              <a:grpSpLocks/>
            </p:cNvGrpSpPr>
            <p:nvPr/>
          </p:nvGrpSpPr>
          <p:grpSpPr bwMode="auto">
            <a:xfrm>
              <a:off x="3686" y="244"/>
              <a:ext cx="177" cy="66"/>
              <a:chOff x="2848" y="848"/>
              <a:chExt cx="140" cy="98"/>
            </a:xfrm>
          </p:grpSpPr>
          <p:sp>
            <p:nvSpPr>
              <p:cNvPr id="563276" name="Line 76"/>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77" name="Line 77"/>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78" name="Line 78"/>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79" name="Group 79"/>
            <p:cNvGrpSpPr>
              <a:grpSpLocks/>
            </p:cNvGrpSpPr>
            <p:nvPr/>
          </p:nvGrpSpPr>
          <p:grpSpPr bwMode="auto">
            <a:xfrm flipV="1">
              <a:off x="3686" y="243"/>
              <a:ext cx="177" cy="66"/>
              <a:chOff x="2848" y="848"/>
              <a:chExt cx="140" cy="98"/>
            </a:xfrm>
          </p:grpSpPr>
          <p:sp>
            <p:nvSpPr>
              <p:cNvPr id="563280" name="Line 8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81" name="Line 8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82" name="Line 8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grpSp>
        <p:nvGrpSpPr>
          <p:cNvPr id="563283" name="Group 83"/>
          <p:cNvGrpSpPr>
            <a:grpSpLocks/>
          </p:cNvGrpSpPr>
          <p:nvPr/>
        </p:nvGrpSpPr>
        <p:grpSpPr bwMode="auto">
          <a:xfrm>
            <a:off x="6099175" y="2474913"/>
            <a:ext cx="569913" cy="223837"/>
            <a:chOff x="3600" y="219"/>
            <a:chExt cx="360" cy="175"/>
          </a:xfrm>
        </p:grpSpPr>
        <p:sp>
          <p:nvSpPr>
            <p:cNvPr id="563284" name="Oval 84"/>
            <p:cNvSpPr>
              <a:spLocks noChangeArrowheads="1"/>
            </p:cNvSpPr>
            <p:nvPr/>
          </p:nvSpPr>
          <p:spPr bwMode="auto">
            <a:xfrm>
              <a:off x="3603" y="297"/>
              <a:ext cx="357" cy="97"/>
            </a:xfrm>
            <a:prstGeom prst="ellipse">
              <a:avLst/>
            </a:prstGeom>
            <a:solidFill>
              <a:srgbClr val="FF0000"/>
            </a:solidFill>
            <a:ln w="12700">
              <a:solidFill>
                <a:schemeClr val="tx1"/>
              </a:solidFill>
              <a:round/>
              <a:headEnd/>
              <a:tailEnd/>
            </a:ln>
            <a:effectLst/>
          </p:spPr>
          <p:txBody>
            <a:bodyPr wrap="none" anchor="ctr"/>
            <a:lstStyle/>
            <a:p>
              <a:endParaRPr lang="en-US"/>
            </a:p>
          </p:txBody>
        </p:sp>
        <p:sp>
          <p:nvSpPr>
            <p:cNvPr id="563285" name="Line 85"/>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286" name="Line 86"/>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287" name="Rectangle 87"/>
            <p:cNvSpPr>
              <a:spLocks noChangeArrowheads="1"/>
            </p:cNvSpPr>
            <p:nvPr/>
          </p:nvSpPr>
          <p:spPr bwMode="auto">
            <a:xfrm>
              <a:off x="3603" y="289"/>
              <a:ext cx="354" cy="59"/>
            </a:xfrm>
            <a:prstGeom prst="rect">
              <a:avLst/>
            </a:prstGeom>
            <a:solidFill>
              <a:srgbClr val="FF0000"/>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288" name="Oval 88"/>
            <p:cNvSpPr>
              <a:spLocks noChangeArrowheads="1"/>
            </p:cNvSpPr>
            <p:nvPr/>
          </p:nvSpPr>
          <p:spPr bwMode="auto">
            <a:xfrm>
              <a:off x="3600" y="219"/>
              <a:ext cx="357" cy="113"/>
            </a:xfrm>
            <a:prstGeom prst="ellipse">
              <a:avLst/>
            </a:prstGeom>
            <a:solidFill>
              <a:srgbClr val="FF0000"/>
            </a:solidFill>
            <a:ln w="12700">
              <a:solidFill>
                <a:schemeClr val="tx1"/>
              </a:solidFill>
              <a:round/>
              <a:headEnd/>
              <a:tailEnd/>
            </a:ln>
            <a:effectLst/>
          </p:spPr>
          <p:txBody>
            <a:bodyPr wrap="none" anchor="ctr"/>
            <a:lstStyle/>
            <a:p>
              <a:endParaRPr lang="en-US"/>
            </a:p>
          </p:txBody>
        </p:sp>
        <p:grpSp>
          <p:nvGrpSpPr>
            <p:cNvPr id="563289" name="Group 89"/>
            <p:cNvGrpSpPr>
              <a:grpSpLocks/>
            </p:cNvGrpSpPr>
            <p:nvPr/>
          </p:nvGrpSpPr>
          <p:grpSpPr bwMode="auto">
            <a:xfrm>
              <a:off x="3686" y="244"/>
              <a:ext cx="177" cy="66"/>
              <a:chOff x="2848" y="848"/>
              <a:chExt cx="140" cy="98"/>
            </a:xfrm>
          </p:grpSpPr>
          <p:sp>
            <p:nvSpPr>
              <p:cNvPr id="563290" name="Line 90"/>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91" name="Line 91"/>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92" name="Line 92"/>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293" name="Group 93"/>
            <p:cNvGrpSpPr>
              <a:grpSpLocks/>
            </p:cNvGrpSpPr>
            <p:nvPr/>
          </p:nvGrpSpPr>
          <p:grpSpPr bwMode="auto">
            <a:xfrm flipV="1">
              <a:off x="3686" y="243"/>
              <a:ext cx="177" cy="66"/>
              <a:chOff x="2848" y="848"/>
              <a:chExt cx="140" cy="98"/>
            </a:xfrm>
          </p:grpSpPr>
          <p:sp>
            <p:nvSpPr>
              <p:cNvPr id="563294" name="Line 94"/>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295" name="Line 95"/>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296" name="Line 96"/>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63297" name="Text Box 97"/>
          <p:cNvSpPr txBox="1">
            <a:spLocks noChangeArrowheads="1"/>
          </p:cNvSpPr>
          <p:nvPr/>
        </p:nvSpPr>
        <p:spPr bwMode="auto">
          <a:xfrm>
            <a:off x="5719763" y="2433638"/>
            <a:ext cx="430212" cy="366712"/>
          </a:xfrm>
          <a:prstGeom prst="rect">
            <a:avLst/>
          </a:prstGeom>
          <a:noFill/>
          <a:ln w="9525">
            <a:noFill/>
            <a:miter lim="800000"/>
            <a:headEnd/>
            <a:tailEnd/>
          </a:ln>
          <a:effectLst/>
        </p:spPr>
        <p:txBody>
          <a:bodyPr wrap="none">
            <a:spAutoFit/>
          </a:bodyPr>
          <a:lstStyle/>
          <a:p>
            <a:r>
              <a:rPr lang="en-US"/>
              <a:t>R1</a:t>
            </a:r>
          </a:p>
        </p:txBody>
      </p:sp>
      <p:grpSp>
        <p:nvGrpSpPr>
          <p:cNvPr id="563298" name="Group 98"/>
          <p:cNvGrpSpPr>
            <a:grpSpLocks/>
          </p:cNvGrpSpPr>
          <p:nvPr/>
        </p:nvGrpSpPr>
        <p:grpSpPr bwMode="auto">
          <a:xfrm>
            <a:off x="7840663" y="4524375"/>
            <a:ext cx="547687" cy="233363"/>
            <a:chOff x="3600" y="219"/>
            <a:chExt cx="360" cy="175"/>
          </a:xfrm>
        </p:grpSpPr>
        <p:sp>
          <p:nvSpPr>
            <p:cNvPr id="563299" name="Oval 99"/>
            <p:cNvSpPr>
              <a:spLocks noChangeArrowheads="1"/>
            </p:cNvSpPr>
            <p:nvPr/>
          </p:nvSpPr>
          <p:spPr bwMode="auto">
            <a:xfrm>
              <a:off x="3603" y="297"/>
              <a:ext cx="357" cy="97"/>
            </a:xfrm>
            <a:prstGeom prst="ellipse">
              <a:avLst/>
            </a:prstGeom>
            <a:solidFill>
              <a:srgbClr val="DDDDDD"/>
            </a:solidFill>
            <a:ln w="12700">
              <a:solidFill>
                <a:schemeClr val="tx1"/>
              </a:solidFill>
              <a:round/>
              <a:headEnd/>
              <a:tailEnd/>
            </a:ln>
            <a:effectLst/>
          </p:spPr>
          <p:txBody>
            <a:bodyPr wrap="none" anchor="ctr"/>
            <a:lstStyle/>
            <a:p>
              <a:endParaRPr lang="en-US"/>
            </a:p>
          </p:txBody>
        </p:sp>
        <p:sp>
          <p:nvSpPr>
            <p:cNvPr id="563300" name="Line 100"/>
            <p:cNvSpPr>
              <a:spLocks noChangeShapeType="1"/>
            </p:cNvSpPr>
            <p:nvPr/>
          </p:nvSpPr>
          <p:spPr bwMode="auto">
            <a:xfrm>
              <a:off x="3603" y="289"/>
              <a:ext cx="0" cy="60"/>
            </a:xfrm>
            <a:prstGeom prst="line">
              <a:avLst/>
            </a:prstGeom>
            <a:noFill/>
            <a:ln w="12700">
              <a:solidFill>
                <a:schemeClr val="tx1"/>
              </a:solidFill>
              <a:round/>
              <a:headEnd/>
              <a:tailEnd/>
            </a:ln>
            <a:effectLst/>
          </p:spPr>
          <p:txBody>
            <a:bodyPr wrap="none" anchor="ctr"/>
            <a:lstStyle/>
            <a:p>
              <a:endParaRPr lang="en-US"/>
            </a:p>
          </p:txBody>
        </p:sp>
        <p:sp>
          <p:nvSpPr>
            <p:cNvPr id="563301" name="Line 101"/>
            <p:cNvSpPr>
              <a:spLocks noChangeShapeType="1"/>
            </p:cNvSpPr>
            <p:nvPr/>
          </p:nvSpPr>
          <p:spPr bwMode="auto">
            <a:xfrm>
              <a:off x="3960" y="289"/>
              <a:ext cx="0" cy="60"/>
            </a:xfrm>
            <a:prstGeom prst="line">
              <a:avLst/>
            </a:prstGeom>
            <a:noFill/>
            <a:ln w="12700">
              <a:solidFill>
                <a:schemeClr val="tx1"/>
              </a:solidFill>
              <a:round/>
              <a:headEnd/>
              <a:tailEnd/>
            </a:ln>
            <a:effectLst/>
          </p:spPr>
          <p:txBody>
            <a:bodyPr wrap="none" anchor="ctr"/>
            <a:lstStyle/>
            <a:p>
              <a:endParaRPr lang="en-US"/>
            </a:p>
          </p:txBody>
        </p:sp>
        <p:sp>
          <p:nvSpPr>
            <p:cNvPr id="563302" name="Rectangle 102"/>
            <p:cNvSpPr>
              <a:spLocks noChangeArrowheads="1"/>
            </p:cNvSpPr>
            <p:nvPr/>
          </p:nvSpPr>
          <p:spPr bwMode="auto">
            <a:xfrm>
              <a:off x="3603" y="289"/>
              <a:ext cx="354" cy="59"/>
            </a:xfrm>
            <a:prstGeom prst="rect">
              <a:avLst/>
            </a:prstGeom>
            <a:solidFill>
              <a:srgbClr val="DDDDDD"/>
            </a:solidFill>
            <a:ln w="12700">
              <a:noFill/>
              <a:miter lim="800000"/>
              <a:headEnd/>
              <a:tailEnd/>
            </a:ln>
            <a:effectLst/>
          </p:spPr>
          <p:txBody>
            <a:bodyPr wrap="none" anchor="ctr"/>
            <a:lstStyle/>
            <a:p>
              <a:pPr algn="ctr"/>
              <a:endParaRPr lang="en-US" sz="2400">
                <a:latin typeface="Times New Roman" pitchFamily="18" charset="0"/>
              </a:endParaRPr>
            </a:p>
          </p:txBody>
        </p:sp>
        <p:sp>
          <p:nvSpPr>
            <p:cNvPr id="563303" name="Oval 103"/>
            <p:cNvSpPr>
              <a:spLocks noChangeArrowheads="1"/>
            </p:cNvSpPr>
            <p:nvPr/>
          </p:nvSpPr>
          <p:spPr bwMode="auto">
            <a:xfrm>
              <a:off x="3600" y="219"/>
              <a:ext cx="357" cy="113"/>
            </a:xfrm>
            <a:prstGeom prst="ellipse">
              <a:avLst/>
            </a:prstGeom>
            <a:solidFill>
              <a:srgbClr val="DDDDDD"/>
            </a:solidFill>
            <a:ln w="12700">
              <a:solidFill>
                <a:schemeClr val="tx1"/>
              </a:solidFill>
              <a:round/>
              <a:headEnd/>
              <a:tailEnd/>
            </a:ln>
            <a:effectLst/>
          </p:spPr>
          <p:txBody>
            <a:bodyPr wrap="none" anchor="ctr"/>
            <a:lstStyle/>
            <a:p>
              <a:endParaRPr lang="en-US"/>
            </a:p>
          </p:txBody>
        </p:sp>
        <p:grpSp>
          <p:nvGrpSpPr>
            <p:cNvPr id="563304" name="Group 104"/>
            <p:cNvGrpSpPr>
              <a:grpSpLocks/>
            </p:cNvGrpSpPr>
            <p:nvPr/>
          </p:nvGrpSpPr>
          <p:grpSpPr bwMode="auto">
            <a:xfrm>
              <a:off x="3686" y="244"/>
              <a:ext cx="177" cy="66"/>
              <a:chOff x="2848" y="848"/>
              <a:chExt cx="140" cy="98"/>
            </a:xfrm>
          </p:grpSpPr>
          <p:sp>
            <p:nvSpPr>
              <p:cNvPr id="563305" name="Line 105"/>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306" name="Line 106"/>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307" name="Line 107"/>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nvGrpSpPr>
            <p:cNvPr id="563308" name="Group 108"/>
            <p:cNvGrpSpPr>
              <a:grpSpLocks/>
            </p:cNvGrpSpPr>
            <p:nvPr/>
          </p:nvGrpSpPr>
          <p:grpSpPr bwMode="auto">
            <a:xfrm flipV="1">
              <a:off x="3686" y="243"/>
              <a:ext cx="177" cy="66"/>
              <a:chOff x="2848" y="848"/>
              <a:chExt cx="140" cy="98"/>
            </a:xfrm>
          </p:grpSpPr>
          <p:sp>
            <p:nvSpPr>
              <p:cNvPr id="563309" name="Line 109"/>
              <p:cNvSpPr>
                <a:spLocks noChangeShapeType="1"/>
              </p:cNvSpPr>
              <p:nvPr/>
            </p:nvSpPr>
            <p:spPr bwMode="auto">
              <a:xfrm flipV="1">
                <a:off x="2848" y="848"/>
                <a:ext cx="50" cy="2"/>
              </a:xfrm>
              <a:prstGeom prst="line">
                <a:avLst/>
              </a:prstGeom>
              <a:noFill/>
              <a:ln w="28575">
                <a:solidFill>
                  <a:schemeClr val="tx1"/>
                </a:solidFill>
                <a:round/>
                <a:headEnd/>
                <a:tailEnd/>
              </a:ln>
              <a:effectLst/>
            </p:spPr>
            <p:txBody>
              <a:bodyPr wrap="none" anchor="ctr"/>
              <a:lstStyle/>
              <a:p>
                <a:endParaRPr lang="en-US"/>
              </a:p>
            </p:txBody>
          </p:sp>
          <p:sp>
            <p:nvSpPr>
              <p:cNvPr id="563310" name="Line 110"/>
              <p:cNvSpPr>
                <a:spLocks noChangeShapeType="1"/>
              </p:cNvSpPr>
              <p:nvPr/>
            </p:nvSpPr>
            <p:spPr bwMode="auto">
              <a:xfrm>
                <a:off x="2944" y="946"/>
                <a:ext cx="44" cy="0"/>
              </a:xfrm>
              <a:prstGeom prst="line">
                <a:avLst/>
              </a:prstGeom>
              <a:noFill/>
              <a:ln w="28575">
                <a:solidFill>
                  <a:schemeClr val="tx1"/>
                </a:solidFill>
                <a:round/>
                <a:headEnd/>
                <a:tailEnd/>
              </a:ln>
              <a:effectLst/>
            </p:spPr>
            <p:txBody>
              <a:bodyPr wrap="none" anchor="ctr"/>
              <a:lstStyle/>
              <a:p>
                <a:endParaRPr lang="en-US"/>
              </a:p>
            </p:txBody>
          </p:sp>
          <p:sp>
            <p:nvSpPr>
              <p:cNvPr id="563311" name="Line 111"/>
              <p:cNvSpPr>
                <a:spLocks noChangeShapeType="1"/>
              </p:cNvSpPr>
              <p:nvPr/>
            </p:nvSpPr>
            <p:spPr bwMode="auto">
              <a:xfrm>
                <a:off x="2894" y="850"/>
                <a:ext cx="52" cy="96"/>
              </a:xfrm>
              <a:prstGeom prst="line">
                <a:avLst/>
              </a:prstGeom>
              <a:noFill/>
              <a:ln w="28575">
                <a:solidFill>
                  <a:schemeClr val="tx1"/>
                </a:solidFill>
                <a:round/>
                <a:headEnd/>
                <a:tailEnd/>
              </a:ln>
              <a:effectLst/>
            </p:spPr>
            <p:txBody>
              <a:bodyPr wrap="none" anchor="ctr"/>
              <a:lstStyle/>
              <a:p>
                <a:endParaRPr lang="en-US"/>
              </a:p>
            </p:txBody>
          </p:sp>
        </p:grpSp>
      </p:grpSp>
      <p:sp>
        <p:nvSpPr>
          <p:cNvPr id="563312" name="Text Box 112"/>
          <p:cNvSpPr txBox="1">
            <a:spLocks noChangeArrowheads="1"/>
          </p:cNvSpPr>
          <p:nvPr/>
        </p:nvSpPr>
        <p:spPr bwMode="auto">
          <a:xfrm>
            <a:off x="5330825" y="3222625"/>
            <a:ext cx="466725" cy="366713"/>
          </a:xfrm>
          <a:prstGeom prst="rect">
            <a:avLst/>
          </a:prstGeom>
          <a:noFill/>
          <a:ln w="9525">
            <a:noFill/>
            <a:miter lim="800000"/>
            <a:headEnd/>
            <a:tailEnd/>
          </a:ln>
          <a:effectLst/>
        </p:spPr>
        <p:txBody>
          <a:bodyPr wrap="none">
            <a:spAutoFit/>
          </a:bodyPr>
          <a:lstStyle/>
          <a:p>
            <a:r>
              <a:rPr lang="en-US"/>
              <a:t>R2</a:t>
            </a:r>
          </a:p>
        </p:txBody>
      </p:sp>
      <p:sp>
        <p:nvSpPr>
          <p:cNvPr id="563313" name="Text Box 113"/>
          <p:cNvSpPr txBox="1">
            <a:spLocks noChangeArrowheads="1"/>
          </p:cNvSpPr>
          <p:nvPr/>
        </p:nvSpPr>
        <p:spPr bwMode="auto">
          <a:xfrm>
            <a:off x="4818063" y="4219575"/>
            <a:ext cx="466725" cy="366713"/>
          </a:xfrm>
          <a:prstGeom prst="rect">
            <a:avLst/>
          </a:prstGeom>
          <a:noFill/>
          <a:ln w="9525">
            <a:noFill/>
            <a:miter lim="800000"/>
            <a:headEnd/>
            <a:tailEnd/>
          </a:ln>
          <a:effectLst/>
        </p:spPr>
        <p:txBody>
          <a:bodyPr wrap="none">
            <a:spAutoFit/>
          </a:bodyPr>
          <a:lstStyle/>
          <a:p>
            <a:r>
              <a:rPr lang="en-US"/>
              <a:t>R3</a:t>
            </a:r>
          </a:p>
        </p:txBody>
      </p:sp>
      <p:sp>
        <p:nvSpPr>
          <p:cNvPr id="563314" name="Text Box 114"/>
          <p:cNvSpPr txBox="1">
            <a:spLocks noChangeArrowheads="1"/>
          </p:cNvSpPr>
          <p:nvPr/>
        </p:nvSpPr>
        <p:spPr bwMode="auto">
          <a:xfrm>
            <a:off x="7464425" y="2640013"/>
            <a:ext cx="466725" cy="366712"/>
          </a:xfrm>
          <a:prstGeom prst="rect">
            <a:avLst/>
          </a:prstGeom>
          <a:noFill/>
          <a:ln w="9525">
            <a:noFill/>
            <a:miter lim="800000"/>
            <a:headEnd/>
            <a:tailEnd/>
          </a:ln>
          <a:effectLst/>
        </p:spPr>
        <p:txBody>
          <a:bodyPr wrap="none">
            <a:spAutoFit/>
          </a:bodyPr>
          <a:lstStyle/>
          <a:p>
            <a:r>
              <a:rPr lang="en-US"/>
              <a:t>R4</a:t>
            </a:r>
          </a:p>
        </p:txBody>
      </p:sp>
      <p:sp>
        <p:nvSpPr>
          <p:cNvPr id="563315" name="Text Box 115"/>
          <p:cNvSpPr txBox="1">
            <a:spLocks noChangeArrowheads="1"/>
          </p:cNvSpPr>
          <p:nvPr/>
        </p:nvSpPr>
        <p:spPr bwMode="auto">
          <a:xfrm>
            <a:off x="7907338" y="3778250"/>
            <a:ext cx="466725" cy="366713"/>
          </a:xfrm>
          <a:prstGeom prst="rect">
            <a:avLst/>
          </a:prstGeom>
          <a:noFill/>
          <a:ln w="9525">
            <a:noFill/>
            <a:miter lim="800000"/>
            <a:headEnd/>
            <a:tailEnd/>
          </a:ln>
          <a:effectLst/>
        </p:spPr>
        <p:txBody>
          <a:bodyPr wrap="none">
            <a:spAutoFit/>
          </a:bodyPr>
          <a:lstStyle/>
          <a:p>
            <a:r>
              <a:rPr lang="en-US"/>
              <a:t>R5</a:t>
            </a:r>
          </a:p>
        </p:txBody>
      </p:sp>
      <p:sp>
        <p:nvSpPr>
          <p:cNvPr id="563316" name="Text Box 116"/>
          <p:cNvSpPr txBox="1">
            <a:spLocks noChangeArrowheads="1"/>
          </p:cNvSpPr>
          <p:nvPr/>
        </p:nvSpPr>
        <p:spPr bwMode="auto">
          <a:xfrm>
            <a:off x="6672263" y="4511675"/>
            <a:ext cx="466725" cy="366713"/>
          </a:xfrm>
          <a:prstGeom prst="rect">
            <a:avLst/>
          </a:prstGeom>
          <a:noFill/>
          <a:ln w="9525">
            <a:noFill/>
            <a:miter lim="800000"/>
            <a:headEnd/>
            <a:tailEnd/>
          </a:ln>
          <a:effectLst/>
        </p:spPr>
        <p:txBody>
          <a:bodyPr wrap="none">
            <a:spAutoFit/>
          </a:bodyPr>
          <a:lstStyle/>
          <a:p>
            <a:r>
              <a:rPr lang="en-US"/>
              <a:t>R6</a:t>
            </a:r>
          </a:p>
        </p:txBody>
      </p:sp>
      <p:sp>
        <p:nvSpPr>
          <p:cNvPr id="563317" name="Text Box 117"/>
          <p:cNvSpPr txBox="1">
            <a:spLocks noChangeArrowheads="1"/>
          </p:cNvSpPr>
          <p:nvPr/>
        </p:nvSpPr>
        <p:spPr bwMode="auto">
          <a:xfrm>
            <a:off x="8078788" y="4227513"/>
            <a:ext cx="466725" cy="366712"/>
          </a:xfrm>
          <a:prstGeom prst="rect">
            <a:avLst/>
          </a:prstGeom>
          <a:noFill/>
          <a:ln w="9525">
            <a:noFill/>
            <a:miter lim="800000"/>
            <a:headEnd/>
            <a:tailEnd/>
          </a:ln>
          <a:effectLst/>
        </p:spPr>
        <p:txBody>
          <a:bodyPr wrap="none">
            <a:spAutoFit/>
          </a:bodyPr>
          <a:lstStyle/>
          <a:p>
            <a:r>
              <a:rPr lang="en-US"/>
              <a:t>R7</a:t>
            </a:r>
          </a:p>
        </p:txBody>
      </p:sp>
      <p:sp>
        <p:nvSpPr>
          <p:cNvPr id="563318" name="Freeform 118"/>
          <p:cNvSpPr>
            <a:spLocks/>
          </p:cNvSpPr>
          <p:nvPr/>
        </p:nvSpPr>
        <p:spPr bwMode="auto">
          <a:xfrm>
            <a:off x="7188200" y="3227388"/>
            <a:ext cx="419100" cy="1052512"/>
          </a:xfrm>
          <a:custGeom>
            <a:avLst/>
            <a:gdLst/>
            <a:ahLst/>
            <a:cxnLst>
              <a:cxn ang="0">
                <a:pos x="260" y="0"/>
              </a:cxn>
              <a:cxn ang="0">
                <a:pos x="264" y="431"/>
              </a:cxn>
              <a:cxn ang="0">
                <a:pos x="0" y="663"/>
              </a:cxn>
            </a:cxnLst>
            <a:rect l="0" t="0" r="r" b="b"/>
            <a:pathLst>
              <a:path w="264" h="663">
                <a:moveTo>
                  <a:pt x="260" y="0"/>
                </a:moveTo>
                <a:lnTo>
                  <a:pt x="264" y="431"/>
                </a:lnTo>
                <a:lnTo>
                  <a:pt x="0" y="663"/>
                </a:lnTo>
              </a:path>
            </a:pathLst>
          </a:custGeom>
          <a:noFill/>
          <a:ln w="19050" cap="flat" cmpd="sng">
            <a:solidFill>
              <a:srgbClr val="FF0000"/>
            </a:solidFill>
            <a:prstDash val="solid"/>
            <a:round/>
            <a:headEnd type="none" w="med" len="med"/>
            <a:tailEnd type="triangle" w="med" len="med"/>
          </a:ln>
          <a:effectLst/>
        </p:spPr>
        <p:txBody>
          <a:bodyPr wrap="none"/>
          <a:lstStyle/>
          <a:p>
            <a:endParaRPr lang="en-US"/>
          </a:p>
        </p:txBody>
      </p:sp>
      <p:sp>
        <p:nvSpPr>
          <p:cNvPr id="563319" name="Text Box 119"/>
          <p:cNvSpPr txBox="1">
            <a:spLocks noChangeArrowheads="1"/>
          </p:cNvSpPr>
          <p:nvPr/>
        </p:nvSpPr>
        <p:spPr bwMode="auto">
          <a:xfrm>
            <a:off x="7056438" y="33718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3320" name="Line 120"/>
          <p:cNvSpPr>
            <a:spLocks noChangeShapeType="1"/>
          </p:cNvSpPr>
          <p:nvPr/>
        </p:nvSpPr>
        <p:spPr bwMode="auto">
          <a:xfrm>
            <a:off x="5886450" y="4327525"/>
            <a:ext cx="685800" cy="0"/>
          </a:xfrm>
          <a:prstGeom prst="line">
            <a:avLst/>
          </a:prstGeom>
          <a:noFill/>
          <a:ln w="28575">
            <a:solidFill>
              <a:srgbClr val="FF0000"/>
            </a:solidFill>
            <a:round/>
            <a:headEnd/>
            <a:tailEnd type="triangle" w="med" len="med"/>
          </a:ln>
          <a:effectLst/>
        </p:spPr>
        <p:txBody>
          <a:bodyPr wrap="none"/>
          <a:lstStyle/>
          <a:p>
            <a:endParaRPr lang="en-US"/>
          </a:p>
        </p:txBody>
      </p:sp>
      <p:sp>
        <p:nvSpPr>
          <p:cNvPr id="563321" name="Line 121"/>
          <p:cNvSpPr>
            <a:spLocks noChangeShapeType="1"/>
          </p:cNvSpPr>
          <p:nvPr/>
        </p:nvSpPr>
        <p:spPr bwMode="auto">
          <a:xfrm>
            <a:off x="6584950" y="2714625"/>
            <a:ext cx="736600" cy="330200"/>
          </a:xfrm>
          <a:prstGeom prst="line">
            <a:avLst/>
          </a:prstGeom>
          <a:noFill/>
          <a:ln w="28575">
            <a:solidFill>
              <a:srgbClr val="FF0000"/>
            </a:solidFill>
            <a:round/>
            <a:headEnd/>
            <a:tailEnd type="triangle" w="med" len="med"/>
          </a:ln>
          <a:effectLst/>
        </p:spPr>
        <p:txBody>
          <a:bodyPr wrap="none"/>
          <a:lstStyle/>
          <a:p>
            <a:endParaRPr lang="en-US"/>
          </a:p>
        </p:txBody>
      </p:sp>
      <p:sp>
        <p:nvSpPr>
          <p:cNvPr id="563322" name="Text Box 122"/>
          <p:cNvSpPr txBox="1">
            <a:spLocks noChangeArrowheads="1"/>
          </p:cNvSpPr>
          <p:nvPr/>
        </p:nvSpPr>
        <p:spPr bwMode="auto">
          <a:xfrm>
            <a:off x="6484938" y="28003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3323" name="Text Box 123"/>
          <p:cNvSpPr txBox="1">
            <a:spLocks noChangeArrowheads="1"/>
          </p:cNvSpPr>
          <p:nvPr/>
        </p:nvSpPr>
        <p:spPr bwMode="auto">
          <a:xfrm>
            <a:off x="5913438" y="3994150"/>
            <a:ext cx="579437" cy="366713"/>
          </a:xfrm>
          <a:prstGeom prst="rect">
            <a:avLst/>
          </a:prstGeom>
          <a:noFill/>
          <a:ln w="9525">
            <a:noFill/>
            <a:miter lim="800000"/>
            <a:headEnd/>
            <a:tailEnd/>
          </a:ln>
          <a:effectLst/>
        </p:spPr>
        <p:txBody>
          <a:bodyPr wrap="none">
            <a:spAutoFit/>
          </a:bodyPr>
          <a:lstStyle/>
          <a:p>
            <a:r>
              <a:rPr lang="en-US">
                <a:solidFill>
                  <a:srgbClr val="FF0000"/>
                </a:solidFill>
              </a:rPr>
              <a:t>join</a:t>
            </a:r>
          </a:p>
        </p:txBody>
      </p:sp>
      <p:sp>
        <p:nvSpPr>
          <p:cNvPr id="563324" name="Line 124"/>
          <p:cNvSpPr>
            <a:spLocks noChangeShapeType="1"/>
          </p:cNvSpPr>
          <p:nvPr/>
        </p:nvSpPr>
        <p:spPr bwMode="auto">
          <a:xfrm flipH="1">
            <a:off x="5689600" y="4584700"/>
            <a:ext cx="1231900" cy="0"/>
          </a:xfrm>
          <a:prstGeom prst="line">
            <a:avLst/>
          </a:prstGeom>
          <a:noFill/>
          <a:ln w="38100">
            <a:solidFill>
              <a:schemeClr val="accent2"/>
            </a:solidFill>
            <a:round/>
            <a:headEnd/>
            <a:tailEnd type="triangle" w="med" len="med"/>
          </a:ln>
          <a:effectLst/>
        </p:spPr>
        <p:txBody>
          <a:bodyPr wrap="none"/>
          <a:lstStyle/>
          <a:p>
            <a:endParaRPr lang="en-US"/>
          </a:p>
        </p:txBody>
      </p:sp>
      <p:sp>
        <p:nvSpPr>
          <p:cNvPr id="563325" name="Line 125"/>
          <p:cNvSpPr>
            <a:spLocks noChangeShapeType="1"/>
          </p:cNvSpPr>
          <p:nvPr/>
        </p:nvSpPr>
        <p:spPr bwMode="auto">
          <a:xfrm flipV="1">
            <a:off x="7035800" y="4013200"/>
            <a:ext cx="711200" cy="584200"/>
          </a:xfrm>
          <a:prstGeom prst="line">
            <a:avLst/>
          </a:prstGeom>
          <a:noFill/>
          <a:ln w="38100">
            <a:solidFill>
              <a:schemeClr val="accent2"/>
            </a:solidFill>
            <a:round/>
            <a:headEnd/>
            <a:tailEnd type="triangle" w="med" len="med"/>
          </a:ln>
          <a:effectLst/>
        </p:spPr>
        <p:txBody>
          <a:bodyPr wrap="none"/>
          <a:lstStyle/>
          <a:p>
            <a:endParaRPr lang="en-US"/>
          </a:p>
        </p:txBody>
      </p:sp>
      <p:sp>
        <p:nvSpPr>
          <p:cNvPr id="563326" name="Line 126"/>
          <p:cNvSpPr>
            <a:spLocks noChangeShapeType="1"/>
          </p:cNvSpPr>
          <p:nvPr/>
        </p:nvSpPr>
        <p:spPr bwMode="auto">
          <a:xfrm flipV="1">
            <a:off x="7759700" y="3225800"/>
            <a:ext cx="0" cy="571500"/>
          </a:xfrm>
          <a:prstGeom prst="line">
            <a:avLst/>
          </a:prstGeom>
          <a:noFill/>
          <a:ln w="38100">
            <a:solidFill>
              <a:schemeClr val="accent2"/>
            </a:solidFill>
            <a:round/>
            <a:headEnd/>
            <a:tailEnd type="triangle" w="med" len="med"/>
          </a:ln>
          <a:effectLst/>
        </p:spPr>
        <p:txBody>
          <a:bodyPr wrap="none"/>
          <a:lstStyle/>
          <a:p>
            <a:endParaRPr lang="en-US"/>
          </a:p>
        </p:txBody>
      </p:sp>
      <p:sp>
        <p:nvSpPr>
          <p:cNvPr id="563327" name="Line 127"/>
          <p:cNvSpPr>
            <a:spLocks noChangeShapeType="1"/>
          </p:cNvSpPr>
          <p:nvPr/>
        </p:nvSpPr>
        <p:spPr bwMode="auto">
          <a:xfrm flipH="1" flipV="1">
            <a:off x="6769100" y="2603500"/>
            <a:ext cx="762000" cy="317500"/>
          </a:xfrm>
          <a:prstGeom prst="line">
            <a:avLst/>
          </a:prstGeom>
          <a:noFill/>
          <a:ln w="38100">
            <a:solidFill>
              <a:schemeClr val="accent2"/>
            </a:solidFill>
            <a:round/>
            <a:headEnd/>
            <a:tailEnd type="triangle" w="med" len="med"/>
          </a:ln>
          <a:effectLst/>
        </p:spPr>
        <p:txBody>
          <a:bodyPr wrap="none"/>
          <a:lstStyle/>
          <a:p>
            <a:endParaRPr lang="en-US"/>
          </a:p>
        </p:txBody>
      </p:sp>
      <p:sp>
        <p:nvSpPr>
          <p:cNvPr id="563328" name="Text Box 128"/>
          <p:cNvSpPr txBox="1">
            <a:spLocks noChangeArrowheads="1"/>
          </p:cNvSpPr>
          <p:nvPr/>
        </p:nvSpPr>
        <p:spPr bwMode="auto">
          <a:xfrm>
            <a:off x="4937125" y="5019675"/>
            <a:ext cx="2024063" cy="915988"/>
          </a:xfrm>
          <a:prstGeom prst="rect">
            <a:avLst/>
          </a:prstGeom>
          <a:noFill/>
          <a:ln w="9525">
            <a:noFill/>
            <a:miter lim="800000"/>
            <a:headEnd/>
            <a:tailEnd/>
          </a:ln>
          <a:effectLst/>
        </p:spPr>
        <p:txBody>
          <a:bodyPr wrap="none">
            <a:spAutoFit/>
          </a:bodyPr>
          <a:lstStyle/>
          <a:p>
            <a:r>
              <a:rPr lang="en-US">
                <a:solidFill>
                  <a:schemeClr val="accent2"/>
                </a:solidFill>
              </a:rPr>
              <a:t>all data multicast</a:t>
            </a:r>
          </a:p>
          <a:p>
            <a:r>
              <a:rPr lang="en-US">
                <a:solidFill>
                  <a:schemeClr val="accent2"/>
                </a:solidFill>
              </a:rPr>
              <a:t>from rendezvous</a:t>
            </a:r>
          </a:p>
          <a:p>
            <a:r>
              <a:rPr lang="en-US">
                <a:solidFill>
                  <a:schemeClr val="accent2"/>
                </a:solidFill>
              </a:rPr>
              <a:t>point</a:t>
            </a:r>
          </a:p>
        </p:txBody>
      </p:sp>
      <p:sp>
        <p:nvSpPr>
          <p:cNvPr id="563329" name="Line 129"/>
          <p:cNvSpPr>
            <a:spLocks noChangeShapeType="1"/>
          </p:cNvSpPr>
          <p:nvPr/>
        </p:nvSpPr>
        <p:spPr bwMode="auto">
          <a:xfrm flipV="1">
            <a:off x="5854700" y="4686300"/>
            <a:ext cx="342900" cy="419100"/>
          </a:xfrm>
          <a:prstGeom prst="line">
            <a:avLst/>
          </a:prstGeom>
          <a:noFill/>
          <a:ln w="9525">
            <a:solidFill>
              <a:schemeClr val="accent2"/>
            </a:solidFill>
            <a:round/>
            <a:headEnd/>
            <a:tailEnd/>
          </a:ln>
          <a:effectLst/>
        </p:spPr>
        <p:txBody>
          <a:bodyPr wrap="none"/>
          <a:lstStyle/>
          <a:p>
            <a:endParaRPr lang="en-US"/>
          </a:p>
        </p:txBody>
      </p:sp>
      <p:sp>
        <p:nvSpPr>
          <p:cNvPr id="563330" name="Text Box 130"/>
          <p:cNvSpPr txBox="1">
            <a:spLocks noChangeArrowheads="1"/>
          </p:cNvSpPr>
          <p:nvPr/>
        </p:nvSpPr>
        <p:spPr bwMode="auto">
          <a:xfrm>
            <a:off x="7197725" y="5108575"/>
            <a:ext cx="1382713" cy="641350"/>
          </a:xfrm>
          <a:prstGeom prst="rect">
            <a:avLst/>
          </a:prstGeom>
          <a:noFill/>
          <a:ln w="9525">
            <a:noFill/>
            <a:miter lim="800000"/>
            <a:headEnd/>
            <a:tailEnd/>
          </a:ln>
          <a:effectLst/>
        </p:spPr>
        <p:txBody>
          <a:bodyPr wrap="none">
            <a:spAutoFit/>
          </a:bodyPr>
          <a:lstStyle/>
          <a:p>
            <a:r>
              <a:rPr lang="en-US">
                <a:solidFill>
                  <a:srgbClr val="FF0000"/>
                </a:solidFill>
              </a:rPr>
              <a:t>rendezvous</a:t>
            </a:r>
          </a:p>
          <a:p>
            <a:r>
              <a:rPr lang="en-US">
                <a:solidFill>
                  <a:srgbClr val="FF0000"/>
                </a:solidFill>
              </a:rPr>
              <a:t>point</a:t>
            </a:r>
          </a:p>
        </p:txBody>
      </p:sp>
      <p:sp>
        <p:nvSpPr>
          <p:cNvPr id="563331" name="Line 131"/>
          <p:cNvSpPr>
            <a:spLocks noChangeShapeType="1"/>
          </p:cNvSpPr>
          <p:nvPr/>
        </p:nvSpPr>
        <p:spPr bwMode="auto">
          <a:xfrm>
            <a:off x="7048500" y="4838700"/>
            <a:ext cx="241300" cy="355600"/>
          </a:xfrm>
          <a:prstGeom prst="line">
            <a:avLst/>
          </a:prstGeom>
          <a:noFill/>
          <a:ln w="9525">
            <a:solidFill>
              <a:srgbClr val="FF0000"/>
            </a:solidFill>
            <a:round/>
            <a:headEnd/>
            <a:tailEnd/>
          </a:ln>
          <a:effectLst/>
        </p:spPr>
        <p:txBody>
          <a:bodyPr wrap="none"/>
          <a:lstStyle/>
          <a:p>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5"/>
          <p:cNvSpPr>
            <a:spLocks noGrp="1"/>
          </p:cNvSpPr>
          <p:nvPr>
            <p:ph type="ftr" sz="quarter" idx="11"/>
          </p:nvPr>
        </p:nvSpPr>
        <p:spPr/>
        <p:txBody>
          <a:bodyPr/>
          <a:lstStyle/>
          <a:p>
            <a:r>
              <a:rPr lang="en-US"/>
              <a:t>Network Layer</a:t>
            </a:r>
            <a:endParaRPr lang="en-US">
              <a:latin typeface="Times New Roman" pitchFamily="18" charset="0"/>
            </a:endParaRPr>
          </a:p>
        </p:txBody>
      </p:sp>
      <p:sp>
        <p:nvSpPr>
          <p:cNvPr id="6" name="Slide Number Placeholder 6"/>
          <p:cNvSpPr>
            <a:spLocks noGrp="1"/>
          </p:cNvSpPr>
          <p:nvPr>
            <p:ph type="sldNum" sz="quarter" idx="12"/>
          </p:nvPr>
        </p:nvSpPr>
        <p:spPr/>
        <p:txBody>
          <a:bodyPr/>
          <a:lstStyle/>
          <a:p>
            <a:r>
              <a:rPr lang="en-US"/>
              <a:t>4-</a:t>
            </a:r>
            <a:fld id="{5B73E446-ED3D-4776-893C-016DF39BD158}" type="slidenum">
              <a:rPr lang="en-US"/>
              <a:pPr/>
              <a:t>33</a:t>
            </a:fld>
            <a:endParaRPr lang="en-US"/>
          </a:p>
        </p:txBody>
      </p:sp>
      <p:sp>
        <p:nvSpPr>
          <p:cNvPr id="629762" name="Rectangle 2"/>
          <p:cNvSpPr>
            <a:spLocks noGrp="1" noChangeArrowheads="1"/>
          </p:cNvSpPr>
          <p:nvPr>
            <p:ph type="title"/>
          </p:nvPr>
        </p:nvSpPr>
        <p:spPr/>
        <p:txBody>
          <a:bodyPr/>
          <a:lstStyle/>
          <a:p>
            <a:r>
              <a:rPr lang="en-US"/>
              <a:t>Chapter 4: summary</a:t>
            </a:r>
          </a:p>
        </p:txBody>
      </p:sp>
      <p:sp>
        <p:nvSpPr>
          <p:cNvPr id="629763" name="Rectangle 3"/>
          <p:cNvSpPr>
            <a:spLocks noGrp="1" noChangeArrowheads="1"/>
          </p:cNvSpPr>
          <p:nvPr>
            <p:ph type="body" sz="half" idx="1"/>
          </p:nvPr>
        </p:nvSpPr>
        <p:spPr/>
        <p:txBody>
          <a:bodyPr/>
          <a:lstStyle/>
          <a:p>
            <a:r>
              <a:rPr lang="en-US" sz="2400"/>
              <a:t>4. 1 Introduction</a:t>
            </a:r>
          </a:p>
          <a:p>
            <a:r>
              <a:rPr lang="en-US" sz="2400"/>
              <a:t>4.2 Virtual circuit and datagram networks</a:t>
            </a:r>
          </a:p>
          <a:p>
            <a:r>
              <a:rPr lang="en-US" sz="2400"/>
              <a:t>4.3 What’s inside a router</a:t>
            </a:r>
          </a:p>
          <a:p>
            <a:r>
              <a:rPr lang="en-US" sz="2400"/>
              <a:t>4.4 IP: Internet Protocol</a:t>
            </a:r>
          </a:p>
          <a:p>
            <a:pPr lvl="1"/>
            <a:r>
              <a:rPr lang="en-US" sz="2000"/>
              <a:t>Datagram format</a:t>
            </a:r>
          </a:p>
          <a:p>
            <a:pPr lvl="1"/>
            <a:r>
              <a:rPr lang="en-US" sz="2000"/>
              <a:t>IPv4 addressing</a:t>
            </a:r>
          </a:p>
          <a:p>
            <a:pPr lvl="1"/>
            <a:r>
              <a:rPr lang="en-US" sz="2000"/>
              <a:t>ICMP</a:t>
            </a:r>
          </a:p>
          <a:p>
            <a:pPr lvl="1"/>
            <a:r>
              <a:rPr lang="en-US" sz="2000"/>
              <a:t>IPv6</a:t>
            </a:r>
          </a:p>
        </p:txBody>
      </p:sp>
      <p:sp>
        <p:nvSpPr>
          <p:cNvPr id="629764" name="Rectangle 4"/>
          <p:cNvSpPr>
            <a:spLocks noGrp="1" noChangeArrowheads="1"/>
          </p:cNvSpPr>
          <p:nvPr>
            <p:ph type="body" sz="half" idx="2"/>
          </p:nvPr>
        </p:nvSpPr>
        <p:spPr/>
        <p:txBody>
          <a:bodyPr/>
          <a:lstStyle/>
          <a:p>
            <a:r>
              <a:rPr lang="en-US" sz="2400"/>
              <a:t>4.5 Routing algorithms</a:t>
            </a:r>
          </a:p>
          <a:p>
            <a:pPr lvl="1"/>
            <a:r>
              <a:rPr lang="en-US" sz="2000"/>
              <a:t>Link state</a:t>
            </a:r>
          </a:p>
          <a:p>
            <a:pPr lvl="1"/>
            <a:r>
              <a:rPr lang="en-US" sz="2000"/>
              <a:t>Distance Vector</a:t>
            </a:r>
          </a:p>
          <a:p>
            <a:pPr lvl="1"/>
            <a:r>
              <a:rPr lang="en-US" sz="2000"/>
              <a:t>Hierarchical routing</a:t>
            </a:r>
          </a:p>
          <a:p>
            <a:r>
              <a:rPr lang="en-US" sz="2400"/>
              <a:t>4.6 Routing in the Internet</a:t>
            </a:r>
          </a:p>
          <a:p>
            <a:pPr lvl="1"/>
            <a:r>
              <a:rPr lang="en-US" sz="2000"/>
              <a:t>RIP</a:t>
            </a:r>
          </a:p>
          <a:p>
            <a:pPr lvl="1"/>
            <a:r>
              <a:rPr lang="en-US" sz="2000"/>
              <a:t>OSPF</a:t>
            </a:r>
          </a:p>
          <a:p>
            <a:pPr lvl="1"/>
            <a:r>
              <a:rPr lang="en-US" sz="2000"/>
              <a:t>BGP</a:t>
            </a:r>
          </a:p>
          <a:p>
            <a:r>
              <a:rPr lang="en-US" sz="2400"/>
              <a:t>4.7 Broadcast and multicast routing</a:t>
            </a:r>
          </a:p>
          <a:p>
            <a:endParaRPr lang="en-US" sz="24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107" name="Slide Number Placeholder 5"/>
          <p:cNvSpPr>
            <a:spLocks noGrp="1"/>
          </p:cNvSpPr>
          <p:nvPr>
            <p:ph type="sldNum" sz="quarter" idx="12"/>
          </p:nvPr>
        </p:nvSpPr>
        <p:spPr/>
        <p:txBody>
          <a:bodyPr/>
          <a:lstStyle/>
          <a:p>
            <a:r>
              <a:rPr lang="en-US"/>
              <a:t>4-</a:t>
            </a:r>
            <a:fld id="{A4C8CD59-E038-4D93-885A-9007394E62C3}" type="slidenum">
              <a:rPr lang="en-US"/>
              <a:pPr/>
              <a:t>4</a:t>
            </a:fld>
            <a:endParaRPr lang="en-US"/>
          </a:p>
        </p:txBody>
      </p:sp>
      <p:sp>
        <p:nvSpPr>
          <p:cNvPr id="605186" name="Rectangle 2"/>
          <p:cNvSpPr>
            <a:spLocks noGrp="1" noChangeArrowheads="1"/>
          </p:cNvSpPr>
          <p:nvPr>
            <p:ph type="title"/>
          </p:nvPr>
        </p:nvSpPr>
        <p:spPr>
          <a:xfrm>
            <a:off x="546100" y="0"/>
            <a:ext cx="7772400" cy="1143000"/>
          </a:xfrm>
        </p:spPr>
        <p:txBody>
          <a:bodyPr/>
          <a:lstStyle/>
          <a:p>
            <a:r>
              <a:rPr lang="en-US"/>
              <a:t>Distributing reachability info</a:t>
            </a:r>
          </a:p>
        </p:txBody>
      </p:sp>
      <p:sp>
        <p:nvSpPr>
          <p:cNvPr id="605187" name="Rectangle 3"/>
          <p:cNvSpPr>
            <a:spLocks noGrp="1" noChangeArrowheads="1"/>
          </p:cNvSpPr>
          <p:nvPr>
            <p:ph type="body" idx="1"/>
          </p:nvPr>
        </p:nvSpPr>
        <p:spPr>
          <a:xfrm>
            <a:off x="506413" y="1108075"/>
            <a:ext cx="7772400" cy="2370138"/>
          </a:xfrm>
        </p:spPr>
        <p:txBody>
          <a:bodyPr/>
          <a:lstStyle/>
          <a:p>
            <a:pPr>
              <a:lnSpc>
                <a:spcPct val="90000"/>
              </a:lnSpc>
            </a:pPr>
            <a:r>
              <a:rPr lang="en-US" sz="2400"/>
              <a:t>using eBGP session between 3a and 1c, AS3 sends prefix reachability info to AS1.</a:t>
            </a:r>
          </a:p>
          <a:p>
            <a:pPr lvl="1">
              <a:lnSpc>
                <a:spcPct val="90000"/>
              </a:lnSpc>
            </a:pPr>
            <a:r>
              <a:rPr lang="en-US"/>
              <a:t>1c can then use iBGP do distribute new prefix info to all routers in AS1</a:t>
            </a:r>
          </a:p>
          <a:p>
            <a:pPr lvl="1">
              <a:lnSpc>
                <a:spcPct val="90000"/>
              </a:lnSpc>
            </a:pPr>
            <a:r>
              <a:rPr lang="en-US"/>
              <a:t>1b can then re-advertise new reachability info to AS2 over 1b-to-2a eBGP session</a:t>
            </a:r>
          </a:p>
          <a:p>
            <a:pPr>
              <a:lnSpc>
                <a:spcPct val="90000"/>
              </a:lnSpc>
            </a:pPr>
            <a:r>
              <a:rPr lang="en-US" sz="2400"/>
              <a:t>when router learns of new prefix, it creates entry for prefix in its forwarding table.</a:t>
            </a:r>
          </a:p>
        </p:txBody>
      </p:sp>
      <p:sp>
        <p:nvSpPr>
          <p:cNvPr id="605291" name="Freeform 107"/>
          <p:cNvSpPr>
            <a:spLocks/>
          </p:cNvSpPr>
          <p:nvPr/>
        </p:nvSpPr>
        <p:spPr bwMode="auto">
          <a:xfrm>
            <a:off x="5248275" y="4511675"/>
            <a:ext cx="2557463" cy="1627188"/>
          </a:xfrm>
          <a:custGeom>
            <a:avLst/>
            <a:gdLst/>
            <a:ahLst/>
            <a:cxnLst>
              <a:cxn ang="0">
                <a:pos x="56" y="162"/>
              </a:cxn>
              <a:cxn ang="0">
                <a:pos x="368" y="14"/>
              </a:cxn>
              <a:cxn ang="0">
                <a:pos x="940" y="79"/>
              </a:cxn>
              <a:cxn ang="0">
                <a:pos x="1144" y="239"/>
              </a:cxn>
              <a:cxn ang="0">
                <a:pos x="1048" y="451"/>
              </a:cxn>
              <a:cxn ang="0">
                <a:pos x="586" y="541"/>
              </a:cxn>
              <a:cxn ang="0">
                <a:pos x="88" y="439"/>
              </a:cxn>
              <a:cxn ang="0">
                <a:pos x="56" y="162"/>
              </a:cxn>
            </a:cxnLst>
            <a:rect l="0" t="0" r="r" b="b"/>
            <a:pathLst>
              <a:path w="1162" h="543">
                <a:moveTo>
                  <a:pt x="56" y="162"/>
                </a:moveTo>
                <a:cubicBezTo>
                  <a:pt x="115" y="100"/>
                  <a:pt x="221" y="28"/>
                  <a:pt x="368" y="14"/>
                </a:cubicBezTo>
                <a:cubicBezTo>
                  <a:pt x="515" y="0"/>
                  <a:pt x="811" y="42"/>
                  <a:pt x="940" y="79"/>
                </a:cubicBezTo>
                <a:cubicBezTo>
                  <a:pt x="1069" y="116"/>
                  <a:pt x="1126" y="177"/>
                  <a:pt x="1144" y="239"/>
                </a:cubicBezTo>
                <a:cubicBezTo>
                  <a:pt x="1162" y="301"/>
                  <a:pt x="1141" y="401"/>
                  <a:pt x="1048" y="451"/>
                </a:cubicBezTo>
                <a:cubicBezTo>
                  <a:pt x="955" y="501"/>
                  <a:pt x="746" y="543"/>
                  <a:pt x="586" y="541"/>
                </a:cubicBezTo>
                <a:cubicBezTo>
                  <a:pt x="426" y="539"/>
                  <a:pt x="176" y="502"/>
                  <a:pt x="88" y="439"/>
                </a:cubicBezTo>
                <a:cubicBezTo>
                  <a:pt x="0" y="376"/>
                  <a:pt x="63" y="220"/>
                  <a:pt x="56" y="162"/>
                </a:cubicBezTo>
                <a:close/>
              </a:path>
            </a:pathLst>
          </a:custGeom>
          <a:solidFill>
            <a:srgbClr val="66CCFF"/>
          </a:solidFill>
          <a:ln w="9525">
            <a:noFill/>
            <a:round/>
            <a:headEnd/>
            <a:tailEnd/>
          </a:ln>
          <a:effectLst/>
        </p:spPr>
        <p:txBody>
          <a:bodyPr wrap="none" anchor="ctr"/>
          <a:lstStyle/>
          <a:p>
            <a:endParaRPr lang="en-US"/>
          </a:p>
        </p:txBody>
      </p:sp>
      <p:sp>
        <p:nvSpPr>
          <p:cNvPr id="605292" name="Freeform 108"/>
          <p:cNvSpPr>
            <a:spLocks/>
          </p:cNvSpPr>
          <p:nvPr/>
        </p:nvSpPr>
        <p:spPr bwMode="auto">
          <a:xfrm>
            <a:off x="976313" y="4173538"/>
            <a:ext cx="1992312" cy="1612900"/>
          </a:xfrm>
          <a:custGeom>
            <a:avLst/>
            <a:gdLst/>
            <a:ahLst/>
            <a:cxnLst>
              <a:cxn ang="0">
                <a:pos x="88" y="181"/>
              </a:cxn>
              <a:cxn ang="0">
                <a:pos x="180" y="89"/>
              </a:cxn>
              <a:cxn ang="0">
                <a:pos x="448" y="49"/>
              </a:cxn>
              <a:cxn ang="0">
                <a:pos x="988" y="25"/>
              </a:cxn>
              <a:cxn ang="0">
                <a:pos x="1181" y="197"/>
              </a:cxn>
              <a:cxn ang="0">
                <a:pos x="889" y="413"/>
              </a:cxn>
              <a:cxn ang="0">
                <a:pos x="307" y="425"/>
              </a:cxn>
              <a:cxn ang="0">
                <a:pos x="36" y="337"/>
              </a:cxn>
              <a:cxn ang="0">
                <a:pos x="88" y="181"/>
              </a:cxn>
            </a:cxnLst>
            <a:rect l="0" t="0" r="r" b="b"/>
            <a:pathLst>
              <a:path w="1198" h="451">
                <a:moveTo>
                  <a:pt x="88" y="181"/>
                </a:moveTo>
                <a:cubicBezTo>
                  <a:pt x="159" y="143"/>
                  <a:pt x="120" y="111"/>
                  <a:pt x="180" y="89"/>
                </a:cubicBezTo>
                <a:cubicBezTo>
                  <a:pt x="240" y="67"/>
                  <a:pt x="313" y="60"/>
                  <a:pt x="448" y="49"/>
                </a:cubicBezTo>
                <a:cubicBezTo>
                  <a:pt x="583" y="38"/>
                  <a:pt x="866" y="0"/>
                  <a:pt x="988" y="25"/>
                </a:cubicBezTo>
                <a:cubicBezTo>
                  <a:pt x="1110" y="50"/>
                  <a:pt x="1198" y="132"/>
                  <a:pt x="1181" y="197"/>
                </a:cubicBezTo>
                <a:cubicBezTo>
                  <a:pt x="1164" y="262"/>
                  <a:pt x="1034" y="375"/>
                  <a:pt x="889" y="413"/>
                </a:cubicBezTo>
                <a:cubicBezTo>
                  <a:pt x="744" y="451"/>
                  <a:pt x="449" y="438"/>
                  <a:pt x="307" y="425"/>
                </a:cubicBezTo>
                <a:cubicBezTo>
                  <a:pt x="165" y="412"/>
                  <a:pt x="72" y="378"/>
                  <a:pt x="36" y="337"/>
                </a:cubicBezTo>
                <a:cubicBezTo>
                  <a:pt x="0" y="296"/>
                  <a:pt x="77" y="213"/>
                  <a:pt x="88" y="181"/>
                </a:cubicBezTo>
                <a:close/>
              </a:path>
            </a:pathLst>
          </a:custGeom>
          <a:solidFill>
            <a:srgbClr val="66CCFF"/>
          </a:solidFill>
          <a:ln w="9525">
            <a:noFill/>
            <a:round/>
            <a:headEnd/>
            <a:tailEnd/>
          </a:ln>
          <a:effectLst/>
        </p:spPr>
        <p:txBody>
          <a:bodyPr wrap="none" anchor="ctr"/>
          <a:lstStyle/>
          <a:p>
            <a:endParaRPr lang="en-US"/>
          </a:p>
        </p:txBody>
      </p:sp>
      <p:sp>
        <p:nvSpPr>
          <p:cNvPr id="605293" name="Freeform 109"/>
          <p:cNvSpPr>
            <a:spLocks/>
          </p:cNvSpPr>
          <p:nvPr/>
        </p:nvSpPr>
        <p:spPr bwMode="auto">
          <a:xfrm>
            <a:off x="2262188" y="5472113"/>
            <a:ext cx="2660650" cy="1122362"/>
          </a:xfrm>
          <a:custGeom>
            <a:avLst/>
            <a:gdLst/>
            <a:ahLst/>
            <a:cxnLst>
              <a:cxn ang="0">
                <a:pos x="155" y="224"/>
              </a:cxn>
              <a:cxn ang="0">
                <a:pos x="407" y="74"/>
              </a:cxn>
              <a:cxn ang="0">
                <a:pos x="785" y="20"/>
              </a:cxn>
              <a:cxn ang="0">
                <a:pos x="1157" y="194"/>
              </a:cxn>
              <a:cxn ang="0">
                <a:pos x="1564" y="428"/>
              </a:cxn>
              <a:cxn ang="0">
                <a:pos x="1272" y="644"/>
              </a:cxn>
              <a:cxn ang="0">
                <a:pos x="690" y="656"/>
              </a:cxn>
              <a:cxn ang="0">
                <a:pos x="89" y="596"/>
              </a:cxn>
              <a:cxn ang="0">
                <a:pos x="155" y="224"/>
              </a:cxn>
            </a:cxnLst>
            <a:rect l="0" t="0" r="r" b="b"/>
            <a:pathLst>
              <a:path w="1583" h="682">
                <a:moveTo>
                  <a:pt x="155" y="224"/>
                </a:moveTo>
                <a:cubicBezTo>
                  <a:pt x="208" y="137"/>
                  <a:pt x="302" y="108"/>
                  <a:pt x="407" y="74"/>
                </a:cubicBezTo>
                <a:cubicBezTo>
                  <a:pt x="512" y="40"/>
                  <a:pt x="660" y="0"/>
                  <a:pt x="785" y="20"/>
                </a:cubicBezTo>
                <a:cubicBezTo>
                  <a:pt x="910" y="40"/>
                  <a:pt x="1027" y="126"/>
                  <a:pt x="1157" y="194"/>
                </a:cubicBezTo>
                <a:cubicBezTo>
                  <a:pt x="1287" y="262"/>
                  <a:pt x="1545" y="353"/>
                  <a:pt x="1564" y="428"/>
                </a:cubicBezTo>
                <a:cubicBezTo>
                  <a:pt x="1583" y="503"/>
                  <a:pt x="1417" y="606"/>
                  <a:pt x="1272" y="644"/>
                </a:cubicBezTo>
                <a:cubicBezTo>
                  <a:pt x="1127" y="682"/>
                  <a:pt x="887" y="664"/>
                  <a:pt x="690" y="656"/>
                </a:cubicBezTo>
                <a:cubicBezTo>
                  <a:pt x="493" y="648"/>
                  <a:pt x="178" y="668"/>
                  <a:pt x="89" y="596"/>
                </a:cubicBezTo>
                <a:cubicBezTo>
                  <a:pt x="0" y="524"/>
                  <a:pt x="102" y="311"/>
                  <a:pt x="155" y="224"/>
                </a:cubicBezTo>
                <a:close/>
              </a:path>
            </a:pathLst>
          </a:custGeom>
          <a:solidFill>
            <a:srgbClr val="66CCFF"/>
          </a:solidFill>
          <a:ln w="9525">
            <a:noFill/>
            <a:round/>
            <a:headEnd/>
            <a:tailEnd/>
          </a:ln>
          <a:effectLst/>
        </p:spPr>
        <p:txBody>
          <a:bodyPr wrap="none" anchor="ctr"/>
          <a:lstStyle/>
          <a:p>
            <a:endParaRPr lang="en-US"/>
          </a:p>
        </p:txBody>
      </p:sp>
      <p:sp>
        <p:nvSpPr>
          <p:cNvPr id="605294" name="Oval 110"/>
          <p:cNvSpPr>
            <a:spLocks noChangeArrowheads="1"/>
          </p:cNvSpPr>
          <p:nvPr/>
        </p:nvSpPr>
        <p:spPr bwMode="auto">
          <a:xfrm>
            <a:off x="1390650" y="5335588"/>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295" name="Line 111"/>
          <p:cNvSpPr>
            <a:spLocks noChangeShapeType="1"/>
          </p:cNvSpPr>
          <p:nvPr/>
        </p:nvSpPr>
        <p:spPr bwMode="auto">
          <a:xfrm>
            <a:off x="1390650" y="5324475"/>
            <a:ext cx="0" cy="79375"/>
          </a:xfrm>
          <a:prstGeom prst="line">
            <a:avLst/>
          </a:prstGeom>
          <a:noFill/>
          <a:ln w="12700">
            <a:solidFill>
              <a:schemeClr val="tx1"/>
            </a:solidFill>
            <a:round/>
            <a:headEnd/>
            <a:tailEnd/>
          </a:ln>
          <a:effectLst/>
        </p:spPr>
        <p:txBody>
          <a:bodyPr wrap="none" anchor="ctr"/>
          <a:lstStyle/>
          <a:p>
            <a:endParaRPr lang="en-US"/>
          </a:p>
        </p:txBody>
      </p:sp>
      <p:sp>
        <p:nvSpPr>
          <p:cNvPr id="605296" name="Line 112"/>
          <p:cNvSpPr>
            <a:spLocks noChangeShapeType="1"/>
          </p:cNvSpPr>
          <p:nvPr/>
        </p:nvSpPr>
        <p:spPr bwMode="auto">
          <a:xfrm>
            <a:off x="1887538" y="5324475"/>
            <a:ext cx="0" cy="79375"/>
          </a:xfrm>
          <a:prstGeom prst="line">
            <a:avLst/>
          </a:prstGeom>
          <a:noFill/>
          <a:ln w="12700">
            <a:solidFill>
              <a:schemeClr val="tx1"/>
            </a:solidFill>
            <a:round/>
            <a:headEnd/>
            <a:tailEnd/>
          </a:ln>
          <a:effectLst/>
        </p:spPr>
        <p:txBody>
          <a:bodyPr wrap="none" anchor="ctr"/>
          <a:lstStyle/>
          <a:p>
            <a:endParaRPr lang="en-US"/>
          </a:p>
        </p:txBody>
      </p:sp>
      <p:sp>
        <p:nvSpPr>
          <p:cNvPr id="605297" name="Rectangle 113"/>
          <p:cNvSpPr>
            <a:spLocks noChangeArrowheads="1"/>
          </p:cNvSpPr>
          <p:nvPr/>
        </p:nvSpPr>
        <p:spPr bwMode="auto">
          <a:xfrm>
            <a:off x="1390650" y="532447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298" name="Oval 114"/>
          <p:cNvSpPr>
            <a:spLocks noChangeArrowheads="1"/>
          </p:cNvSpPr>
          <p:nvPr/>
        </p:nvSpPr>
        <p:spPr bwMode="auto">
          <a:xfrm>
            <a:off x="1385888" y="5230813"/>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299" name="Rectangle 115"/>
          <p:cNvSpPr>
            <a:spLocks noChangeArrowheads="1"/>
          </p:cNvSpPr>
          <p:nvPr/>
        </p:nvSpPr>
        <p:spPr bwMode="auto">
          <a:xfrm>
            <a:off x="1524000" y="5251450"/>
            <a:ext cx="223838" cy="196850"/>
          </a:xfrm>
          <a:prstGeom prst="rect">
            <a:avLst/>
          </a:prstGeom>
          <a:solidFill>
            <a:schemeClr val="hlink"/>
          </a:solidFill>
          <a:ln w="9525">
            <a:noFill/>
            <a:miter lim="800000"/>
            <a:headEnd/>
            <a:tailEnd/>
          </a:ln>
          <a:effectLst/>
        </p:spPr>
        <p:txBody>
          <a:bodyPr wrap="none" anchor="ctr"/>
          <a:lstStyle/>
          <a:p>
            <a:endParaRPr lang="en-US"/>
          </a:p>
        </p:txBody>
      </p:sp>
      <p:sp>
        <p:nvSpPr>
          <p:cNvPr id="605300" name="Text Box 116"/>
          <p:cNvSpPr txBox="1">
            <a:spLocks noChangeArrowheads="1"/>
          </p:cNvSpPr>
          <p:nvPr/>
        </p:nvSpPr>
        <p:spPr bwMode="auto">
          <a:xfrm>
            <a:off x="1397000" y="5154613"/>
            <a:ext cx="490538" cy="396875"/>
          </a:xfrm>
          <a:prstGeom prst="rect">
            <a:avLst/>
          </a:prstGeom>
          <a:noFill/>
          <a:ln w="9525">
            <a:noFill/>
            <a:miter lim="800000"/>
            <a:headEnd/>
            <a:tailEnd/>
          </a:ln>
          <a:effectLst/>
        </p:spPr>
        <p:txBody>
          <a:bodyPr wrap="none">
            <a:spAutoFit/>
          </a:bodyPr>
          <a:lstStyle/>
          <a:p>
            <a:pPr algn="ctr"/>
            <a:r>
              <a:rPr lang="en-US" sz="2000"/>
              <a:t>3b</a:t>
            </a:r>
            <a:endParaRPr lang="en-US" sz="2400">
              <a:latin typeface="Times New Roman" pitchFamily="18" charset="0"/>
            </a:endParaRPr>
          </a:p>
        </p:txBody>
      </p:sp>
      <p:sp>
        <p:nvSpPr>
          <p:cNvPr id="605301" name="Oval 117"/>
          <p:cNvSpPr>
            <a:spLocks noChangeArrowheads="1"/>
          </p:cNvSpPr>
          <p:nvPr/>
        </p:nvSpPr>
        <p:spPr bwMode="auto">
          <a:xfrm>
            <a:off x="3324225" y="629761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02" name="Line 118"/>
          <p:cNvSpPr>
            <a:spLocks noChangeShapeType="1"/>
          </p:cNvSpPr>
          <p:nvPr/>
        </p:nvSpPr>
        <p:spPr bwMode="auto">
          <a:xfrm>
            <a:off x="3324225" y="6286500"/>
            <a:ext cx="0" cy="79375"/>
          </a:xfrm>
          <a:prstGeom prst="line">
            <a:avLst/>
          </a:prstGeom>
          <a:noFill/>
          <a:ln w="12700">
            <a:solidFill>
              <a:schemeClr val="tx1"/>
            </a:solidFill>
            <a:round/>
            <a:headEnd/>
            <a:tailEnd/>
          </a:ln>
          <a:effectLst/>
        </p:spPr>
        <p:txBody>
          <a:bodyPr wrap="none" anchor="ctr"/>
          <a:lstStyle/>
          <a:p>
            <a:endParaRPr lang="en-US"/>
          </a:p>
        </p:txBody>
      </p:sp>
      <p:sp>
        <p:nvSpPr>
          <p:cNvPr id="605303" name="Line 119"/>
          <p:cNvSpPr>
            <a:spLocks noChangeShapeType="1"/>
          </p:cNvSpPr>
          <p:nvPr/>
        </p:nvSpPr>
        <p:spPr bwMode="auto">
          <a:xfrm>
            <a:off x="3821113" y="6286500"/>
            <a:ext cx="0" cy="79375"/>
          </a:xfrm>
          <a:prstGeom prst="line">
            <a:avLst/>
          </a:prstGeom>
          <a:noFill/>
          <a:ln w="12700">
            <a:solidFill>
              <a:schemeClr val="tx1"/>
            </a:solidFill>
            <a:round/>
            <a:headEnd/>
            <a:tailEnd/>
          </a:ln>
          <a:effectLst/>
        </p:spPr>
        <p:txBody>
          <a:bodyPr wrap="none" anchor="ctr"/>
          <a:lstStyle/>
          <a:p>
            <a:endParaRPr lang="en-US"/>
          </a:p>
        </p:txBody>
      </p:sp>
      <p:sp>
        <p:nvSpPr>
          <p:cNvPr id="605304" name="Rectangle 120"/>
          <p:cNvSpPr>
            <a:spLocks noChangeArrowheads="1"/>
          </p:cNvSpPr>
          <p:nvPr/>
        </p:nvSpPr>
        <p:spPr bwMode="auto">
          <a:xfrm>
            <a:off x="3324225" y="628650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05" name="Oval 121"/>
          <p:cNvSpPr>
            <a:spLocks noChangeArrowheads="1"/>
          </p:cNvSpPr>
          <p:nvPr/>
        </p:nvSpPr>
        <p:spPr bwMode="auto">
          <a:xfrm>
            <a:off x="3319463" y="619283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5306" name="Group 122"/>
          <p:cNvGrpSpPr>
            <a:grpSpLocks/>
          </p:cNvGrpSpPr>
          <p:nvPr/>
        </p:nvGrpSpPr>
        <p:grpSpPr bwMode="auto">
          <a:xfrm>
            <a:off x="3352800" y="6107113"/>
            <a:ext cx="447675" cy="396875"/>
            <a:chOff x="2916" y="2429"/>
            <a:chExt cx="284" cy="250"/>
          </a:xfrm>
        </p:grpSpPr>
        <p:sp>
          <p:nvSpPr>
            <p:cNvPr id="605307" name="Rectangle 12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5308" name="Text Box 124"/>
            <p:cNvSpPr txBox="1">
              <a:spLocks noChangeArrowheads="1"/>
            </p:cNvSpPr>
            <p:nvPr/>
          </p:nvSpPr>
          <p:spPr bwMode="auto">
            <a:xfrm>
              <a:off x="2916" y="2429"/>
              <a:ext cx="284" cy="250"/>
            </a:xfrm>
            <a:prstGeom prst="rect">
              <a:avLst/>
            </a:prstGeom>
            <a:noFill/>
            <a:ln w="9525">
              <a:noFill/>
              <a:miter lim="800000"/>
              <a:headEnd/>
              <a:tailEnd/>
            </a:ln>
            <a:effectLst/>
          </p:spPr>
          <p:txBody>
            <a:bodyPr wrap="none">
              <a:spAutoFit/>
            </a:bodyPr>
            <a:lstStyle/>
            <a:p>
              <a:pPr algn="ctr"/>
              <a:r>
                <a:rPr lang="en-US" sz="2000"/>
                <a:t>1d</a:t>
              </a:r>
            </a:p>
          </p:txBody>
        </p:sp>
      </p:grpSp>
      <p:sp>
        <p:nvSpPr>
          <p:cNvPr id="605309" name="Oval 125"/>
          <p:cNvSpPr>
            <a:spLocks noChangeArrowheads="1"/>
          </p:cNvSpPr>
          <p:nvPr/>
        </p:nvSpPr>
        <p:spPr bwMode="auto">
          <a:xfrm>
            <a:off x="2281238" y="5126038"/>
            <a:ext cx="496887"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10" name="Line 126"/>
          <p:cNvSpPr>
            <a:spLocks noChangeShapeType="1"/>
          </p:cNvSpPr>
          <p:nvPr/>
        </p:nvSpPr>
        <p:spPr bwMode="auto">
          <a:xfrm>
            <a:off x="2281238" y="5114925"/>
            <a:ext cx="0" cy="79375"/>
          </a:xfrm>
          <a:prstGeom prst="line">
            <a:avLst/>
          </a:prstGeom>
          <a:noFill/>
          <a:ln w="12700">
            <a:solidFill>
              <a:schemeClr val="tx1"/>
            </a:solidFill>
            <a:round/>
            <a:headEnd/>
            <a:tailEnd/>
          </a:ln>
          <a:effectLst/>
        </p:spPr>
        <p:txBody>
          <a:bodyPr wrap="none" anchor="ctr"/>
          <a:lstStyle/>
          <a:p>
            <a:endParaRPr lang="en-US"/>
          </a:p>
        </p:txBody>
      </p:sp>
      <p:sp>
        <p:nvSpPr>
          <p:cNvPr id="605311" name="Line 127"/>
          <p:cNvSpPr>
            <a:spLocks noChangeShapeType="1"/>
          </p:cNvSpPr>
          <p:nvPr/>
        </p:nvSpPr>
        <p:spPr bwMode="auto">
          <a:xfrm>
            <a:off x="2778125" y="5114925"/>
            <a:ext cx="0" cy="79375"/>
          </a:xfrm>
          <a:prstGeom prst="line">
            <a:avLst/>
          </a:prstGeom>
          <a:noFill/>
          <a:ln w="12700">
            <a:solidFill>
              <a:schemeClr val="tx1"/>
            </a:solidFill>
            <a:round/>
            <a:headEnd/>
            <a:tailEnd/>
          </a:ln>
          <a:effectLst/>
        </p:spPr>
        <p:txBody>
          <a:bodyPr wrap="none" anchor="ctr"/>
          <a:lstStyle/>
          <a:p>
            <a:endParaRPr lang="en-US"/>
          </a:p>
        </p:txBody>
      </p:sp>
      <p:sp>
        <p:nvSpPr>
          <p:cNvPr id="605312" name="Rectangle 128"/>
          <p:cNvSpPr>
            <a:spLocks noChangeArrowheads="1"/>
          </p:cNvSpPr>
          <p:nvPr/>
        </p:nvSpPr>
        <p:spPr bwMode="auto">
          <a:xfrm>
            <a:off x="2281238" y="511492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13" name="Oval 129"/>
          <p:cNvSpPr>
            <a:spLocks noChangeArrowheads="1"/>
          </p:cNvSpPr>
          <p:nvPr/>
        </p:nvSpPr>
        <p:spPr bwMode="auto">
          <a:xfrm>
            <a:off x="2276475" y="5021263"/>
            <a:ext cx="496888"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14" name="Rectangle 130"/>
          <p:cNvSpPr>
            <a:spLocks noChangeArrowheads="1"/>
          </p:cNvSpPr>
          <p:nvPr/>
        </p:nvSpPr>
        <p:spPr bwMode="auto">
          <a:xfrm>
            <a:off x="2414588" y="5041900"/>
            <a:ext cx="225425" cy="174625"/>
          </a:xfrm>
          <a:prstGeom prst="rect">
            <a:avLst/>
          </a:prstGeom>
          <a:solidFill>
            <a:schemeClr val="hlink"/>
          </a:solidFill>
          <a:ln w="9525">
            <a:noFill/>
            <a:miter lim="800000"/>
            <a:headEnd/>
            <a:tailEnd/>
          </a:ln>
          <a:effectLst/>
        </p:spPr>
        <p:txBody>
          <a:bodyPr wrap="none" anchor="ctr"/>
          <a:lstStyle/>
          <a:p>
            <a:endParaRPr lang="en-US"/>
          </a:p>
        </p:txBody>
      </p:sp>
      <p:sp>
        <p:nvSpPr>
          <p:cNvPr id="605315" name="Text Box 131"/>
          <p:cNvSpPr txBox="1">
            <a:spLocks noChangeArrowheads="1"/>
          </p:cNvSpPr>
          <p:nvPr/>
        </p:nvSpPr>
        <p:spPr bwMode="auto">
          <a:xfrm>
            <a:off x="2297113" y="4945063"/>
            <a:ext cx="469900" cy="396875"/>
          </a:xfrm>
          <a:prstGeom prst="rect">
            <a:avLst/>
          </a:prstGeom>
          <a:noFill/>
          <a:ln w="9525">
            <a:noFill/>
            <a:miter lim="800000"/>
            <a:headEnd/>
            <a:tailEnd/>
          </a:ln>
          <a:effectLst/>
        </p:spPr>
        <p:txBody>
          <a:bodyPr wrap="none">
            <a:spAutoFit/>
          </a:bodyPr>
          <a:lstStyle/>
          <a:p>
            <a:pPr algn="ctr"/>
            <a:r>
              <a:rPr lang="en-US" sz="2000"/>
              <a:t>3a</a:t>
            </a:r>
            <a:endParaRPr lang="en-US" sz="2400">
              <a:latin typeface="Times New Roman" pitchFamily="18" charset="0"/>
            </a:endParaRPr>
          </a:p>
        </p:txBody>
      </p:sp>
      <p:sp>
        <p:nvSpPr>
          <p:cNvPr id="605316" name="Oval 132"/>
          <p:cNvSpPr>
            <a:spLocks noChangeArrowheads="1"/>
          </p:cNvSpPr>
          <p:nvPr/>
        </p:nvSpPr>
        <p:spPr bwMode="auto">
          <a:xfrm>
            <a:off x="3267075" y="566896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17" name="Line 133"/>
          <p:cNvSpPr>
            <a:spLocks noChangeShapeType="1"/>
          </p:cNvSpPr>
          <p:nvPr/>
        </p:nvSpPr>
        <p:spPr bwMode="auto">
          <a:xfrm>
            <a:off x="3267075" y="5657850"/>
            <a:ext cx="0" cy="79375"/>
          </a:xfrm>
          <a:prstGeom prst="line">
            <a:avLst/>
          </a:prstGeom>
          <a:noFill/>
          <a:ln w="12700">
            <a:solidFill>
              <a:schemeClr val="tx1"/>
            </a:solidFill>
            <a:round/>
            <a:headEnd/>
            <a:tailEnd/>
          </a:ln>
          <a:effectLst/>
        </p:spPr>
        <p:txBody>
          <a:bodyPr wrap="none" anchor="ctr"/>
          <a:lstStyle/>
          <a:p>
            <a:endParaRPr lang="en-US"/>
          </a:p>
        </p:txBody>
      </p:sp>
      <p:sp>
        <p:nvSpPr>
          <p:cNvPr id="605318" name="Line 134"/>
          <p:cNvSpPr>
            <a:spLocks noChangeShapeType="1"/>
          </p:cNvSpPr>
          <p:nvPr/>
        </p:nvSpPr>
        <p:spPr bwMode="auto">
          <a:xfrm>
            <a:off x="3763963" y="5657850"/>
            <a:ext cx="0" cy="79375"/>
          </a:xfrm>
          <a:prstGeom prst="line">
            <a:avLst/>
          </a:prstGeom>
          <a:noFill/>
          <a:ln w="12700">
            <a:solidFill>
              <a:schemeClr val="tx1"/>
            </a:solidFill>
            <a:round/>
            <a:headEnd/>
            <a:tailEnd/>
          </a:ln>
          <a:effectLst/>
        </p:spPr>
        <p:txBody>
          <a:bodyPr wrap="none" anchor="ctr"/>
          <a:lstStyle/>
          <a:p>
            <a:endParaRPr lang="en-US"/>
          </a:p>
        </p:txBody>
      </p:sp>
      <p:sp>
        <p:nvSpPr>
          <p:cNvPr id="605319" name="Rectangle 135"/>
          <p:cNvSpPr>
            <a:spLocks noChangeArrowheads="1"/>
          </p:cNvSpPr>
          <p:nvPr/>
        </p:nvSpPr>
        <p:spPr bwMode="auto">
          <a:xfrm>
            <a:off x="3267075" y="565785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20" name="Oval 136"/>
          <p:cNvSpPr>
            <a:spLocks noChangeArrowheads="1"/>
          </p:cNvSpPr>
          <p:nvPr/>
        </p:nvSpPr>
        <p:spPr bwMode="auto">
          <a:xfrm>
            <a:off x="3262313" y="556418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5321" name="Group 137"/>
          <p:cNvGrpSpPr>
            <a:grpSpLocks/>
          </p:cNvGrpSpPr>
          <p:nvPr/>
        </p:nvGrpSpPr>
        <p:grpSpPr bwMode="auto">
          <a:xfrm>
            <a:off x="3300413" y="5478463"/>
            <a:ext cx="428625" cy="396875"/>
            <a:chOff x="2919" y="2429"/>
            <a:chExt cx="277" cy="250"/>
          </a:xfrm>
        </p:grpSpPr>
        <p:sp>
          <p:nvSpPr>
            <p:cNvPr id="605322" name="Rectangle 138"/>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5323" name="Text Box 139"/>
            <p:cNvSpPr txBox="1">
              <a:spLocks noChangeArrowheads="1"/>
            </p:cNvSpPr>
            <p:nvPr/>
          </p:nvSpPr>
          <p:spPr bwMode="auto">
            <a:xfrm>
              <a:off x="2919" y="2429"/>
              <a:ext cx="277" cy="250"/>
            </a:xfrm>
            <a:prstGeom prst="rect">
              <a:avLst/>
            </a:prstGeom>
            <a:noFill/>
            <a:ln w="9525">
              <a:noFill/>
              <a:miter lim="800000"/>
              <a:headEnd/>
              <a:tailEnd/>
            </a:ln>
            <a:effectLst/>
          </p:spPr>
          <p:txBody>
            <a:bodyPr wrap="none">
              <a:spAutoFit/>
            </a:bodyPr>
            <a:lstStyle/>
            <a:p>
              <a:pPr algn="ctr"/>
              <a:r>
                <a:rPr lang="en-US" sz="2000"/>
                <a:t>1c</a:t>
              </a:r>
            </a:p>
          </p:txBody>
        </p:sp>
      </p:grpSp>
      <p:sp>
        <p:nvSpPr>
          <p:cNvPr id="605324" name="Line 140"/>
          <p:cNvSpPr>
            <a:spLocks noChangeShapeType="1"/>
          </p:cNvSpPr>
          <p:nvPr/>
        </p:nvSpPr>
        <p:spPr bwMode="auto">
          <a:xfrm>
            <a:off x="6116638" y="5370513"/>
            <a:ext cx="488950" cy="152400"/>
          </a:xfrm>
          <a:prstGeom prst="line">
            <a:avLst/>
          </a:prstGeom>
          <a:noFill/>
          <a:ln w="28575">
            <a:solidFill>
              <a:schemeClr val="tx1"/>
            </a:solidFill>
            <a:prstDash val="sysDot"/>
            <a:round/>
            <a:headEnd/>
            <a:tailEnd/>
          </a:ln>
          <a:effectLst/>
        </p:spPr>
        <p:txBody>
          <a:bodyPr wrap="none" anchor="ctr"/>
          <a:lstStyle/>
          <a:p>
            <a:endParaRPr lang="en-US"/>
          </a:p>
        </p:txBody>
      </p:sp>
      <p:sp>
        <p:nvSpPr>
          <p:cNvPr id="605325" name="Freeform 141"/>
          <p:cNvSpPr>
            <a:spLocks/>
          </p:cNvSpPr>
          <p:nvPr/>
        </p:nvSpPr>
        <p:spPr bwMode="auto">
          <a:xfrm>
            <a:off x="1874838" y="5164138"/>
            <a:ext cx="400050" cy="180975"/>
          </a:xfrm>
          <a:custGeom>
            <a:avLst/>
            <a:gdLst/>
            <a:ahLst/>
            <a:cxnLst>
              <a:cxn ang="0">
                <a:pos x="0" y="114"/>
              </a:cxn>
              <a:cxn ang="0">
                <a:pos x="252" y="0"/>
              </a:cxn>
            </a:cxnLst>
            <a:rect l="0" t="0" r="r" b="b"/>
            <a:pathLst>
              <a:path w="252" h="114">
                <a:moveTo>
                  <a:pt x="0" y="114"/>
                </a:moveTo>
                <a:lnTo>
                  <a:pt x="252" y="0"/>
                </a:lnTo>
              </a:path>
            </a:pathLst>
          </a:custGeom>
          <a:noFill/>
          <a:ln w="28575" cap="flat" cmpd="sng">
            <a:solidFill>
              <a:schemeClr val="tx1"/>
            </a:solidFill>
            <a:prstDash val="sysDot"/>
            <a:round/>
            <a:headEnd type="none" w="med" len="med"/>
            <a:tailEnd type="none" w="med" len="med"/>
          </a:ln>
          <a:effectLst/>
        </p:spPr>
        <p:txBody>
          <a:bodyPr wrap="none" anchor="ctr"/>
          <a:lstStyle/>
          <a:p>
            <a:endParaRPr lang="en-US"/>
          </a:p>
        </p:txBody>
      </p:sp>
      <p:sp>
        <p:nvSpPr>
          <p:cNvPr id="605326" name="Freeform 142"/>
          <p:cNvSpPr>
            <a:spLocks/>
          </p:cNvSpPr>
          <p:nvPr/>
        </p:nvSpPr>
        <p:spPr bwMode="auto">
          <a:xfrm>
            <a:off x="2566988" y="5259388"/>
            <a:ext cx="704850" cy="409575"/>
          </a:xfrm>
          <a:custGeom>
            <a:avLst/>
            <a:gdLst/>
            <a:ahLst/>
            <a:cxnLst>
              <a:cxn ang="0">
                <a:pos x="0" y="0"/>
              </a:cxn>
              <a:cxn ang="0">
                <a:pos x="444" y="258"/>
              </a:cxn>
            </a:cxnLst>
            <a:rect l="0" t="0" r="r" b="b"/>
            <a:pathLst>
              <a:path w="444" h="258">
                <a:moveTo>
                  <a:pt x="0" y="0"/>
                </a:moveTo>
                <a:lnTo>
                  <a:pt x="444" y="258"/>
                </a:lnTo>
              </a:path>
            </a:pathLst>
          </a:custGeom>
          <a:noFill/>
          <a:ln w="28575" cap="flat" cmpd="sng">
            <a:solidFill>
              <a:schemeClr val="tx1"/>
            </a:solidFill>
            <a:prstDash val="dash"/>
            <a:round/>
            <a:headEnd type="none" w="med" len="med"/>
            <a:tailEnd type="none" w="med" len="med"/>
          </a:ln>
          <a:effectLst/>
        </p:spPr>
        <p:txBody>
          <a:bodyPr wrap="none" anchor="ctr"/>
          <a:lstStyle/>
          <a:p>
            <a:endParaRPr lang="en-US"/>
          </a:p>
        </p:txBody>
      </p:sp>
      <p:sp>
        <p:nvSpPr>
          <p:cNvPr id="605327" name="Freeform 143"/>
          <p:cNvSpPr>
            <a:spLocks/>
          </p:cNvSpPr>
          <p:nvPr/>
        </p:nvSpPr>
        <p:spPr bwMode="auto">
          <a:xfrm>
            <a:off x="4668838" y="5446713"/>
            <a:ext cx="1038225" cy="666750"/>
          </a:xfrm>
          <a:custGeom>
            <a:avLst/>
            <a:gdLst/>
            <a:ahLst/>
            <a:cxnLst>
              <a:cxn ang="0">
                <a:pos x="0" y="420"/>
              </a:cxn>
              <a:cxn ang="0">
                <a:pos x="654" y="0"/>
              </a:cxn>
            </a:cxnLst>
            <a:rect l="0" t="0" r="r" b="b"/>
            <a:pathLst>
              <a:path w="654" h="420">
                <a:moveTo>
                  <a:pt x="0" y="420"/>
                </a:moveTo>
                <a:lnTo>
                  <a:pt x="654" y="0"/>
                </a:lnTo>
              </a:path>
            </a:pathLst>
          </a:custGeom>
          <a:noFill/>
          <a:ln w="28575" cap="flat" cmpd="sng">
            <a:solidFill>
              <a:schemeClr val="tx1"/>
            </a:solidFill>
            <a:prstDash val="dash"/>
            <a:round/>
            <a:headEnd type="none" w="med" len="med"/>
            <a:tailEnd type="none" w="med" len="med"/>
          </a:ln>
          <a:effectLst/>
        </p:spPr>
        <p:txBody>
          <a:bodyPr wrap="none" anchor="ctr"/>
          <a:lstStyle/>
          <a:p>
            <a:endParaRPr lang="en-US"/>
          </a:p>
        </p:txBody>
      </p:sp>
      <p:sp>
        <p:nvSpPr>
          <p:cNvPr id="605328" name="Oval 144"/>
          <p:cNvSpPr>
            <a:spLocks noChangeArrowheads="1"/>
          </p:cNvSpPr>
          <p:nvPr/>
        </p:nvSpPr>
        <p:spPr bwMode="auto">
          <a:xfrm>
            <a:off x="5619750" y="5345113"/>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29" name="Line 145"/>
          <p:cNvSpPr>
            <a:spLocks noChangeShapeType="1"/>
          </p:cNvSpPr>
          <p:nvPr/>
        </p:nvSpPr>
        <p:spPr bwMode="auto">
          <a:xfrm>
            <a:off x="5619750" y="5334000"/>
            <a:ext cx="0" cy="79375"/>
          </a:xfrm>
          <a:prstGeom prst="line">
            <a:avLst/>
          </a:prstGeom>
          <a:noFill/>
          <a:ln w="12700">
            <a:solidFill>
              <a:schemeClr val="tx1"/>
            </a:solidFill>
            <a:round/>
            <a:headEnd/>
            <a:tailEnd/>
          </a:ln>
          <a:effectLst/>
        </p:spPr>
        <p:txBody>
          <a:bodyPr wrap="none" anchor="ctr"/>
          <a:lstStyle/>
          <a:p>
            <a:endParaRPr lang="en-US"/>
          </a:p>
        </p:txBody>
      </p:sp>
      <p:sp>
        <p:nvSpPr>
          <p:cNvPr id="605330" name="Line 146"/>
          <p:cNvSpPr>
            <a:spLocks noChangeShapeType="1"/>
          </p:cNvSpPr>
          <p:nvPr/>
        </p:nvSpPr>
        <p:spPr bwMode="auto">
          <a:xfrm>
            <a:off x="6116638" y="5334000"/>
            <a:ext cx="0" cy="79375"/>
          </a:xfrm>
          <a:prstGeom prst="line">
            <a:avLst/>
          </a:prstGeom>
          <a:noFill/>
          <a:ln w="12700">
            <a:solidFill>
              <a:schemeClr val="tx1"/>
            </a:solidFill>
            <a:round/>
            <a:headEnd/>
            <a:tailEnd/>
          </a:ln>
          <a:effectLst/>
        </p:spPr>
        <p:txBody>
          <a:bodyPr wrap="none" anchor="ctr"/>
          <a:lstStyle/>
          <a:p>
            <a:endParaRPr lang="en-US"/>
          </a:p>
        </p:txBody>
      </p:sp>
      <p:sp>
        <p:nvSpPr>
          <p:cNvPr id="605331" name="Rectangle 147"/>
          <p:cNvSpPr>
            <a:spLocks noChangeArrowheads="1"/>
          </p:cNvSpPr>
          <p:nvPr/>
        </p:nvSpPr>
        <p:spPr bwMode="auto">
          <a:xfrm>
            <a:off x="5619750" y="5334000"/>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32" name="Oval 148"/>
          <p:cNvSpPr>
            <a:spLocks noChangeArrowheads="1"/>
          </p:cNvSpPr>
          <p:nvPr/>
        </p:nvSpPr>
        <p:spPr bwMode="auto">
          <a:xfrm>
            <a:off x="5614988" y="5240338"/>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33" name="Rectangle 149"/>
          <p:cNvSpPr>
            <a:spLocks noChangeArrowheads="1"/>
          </p:cNvSpPr>
          <p:nvPr/>
        </p:nvSpPr>
        <p:spPr bwMode="auto">
          <a:xfrm>
            <a:off x="5753100" y="5260975"/>
            <a:ext cx="223838" cy="190500"/>
          </a:xfrm>
          <a:prstGeom prst="rect">
            <a:avLst/>
          </a:prstGeom>
          <a:solidFill>
            <a:schemeClr val="hlink"/>
          </a:solidFill>
          <a:ln w="9525">
            <a:noFill/>
            <a:miter lim="800000"/>
            <a:headEnd/>
            <a:tailEnd/>
          </a:ln>
          <a:effectLst/>
        </p:spPr>
        <p:txBody>
          <a:bodyPr wrap="none" anchor="ctr"/>
          <a:lstStyle/>
          <a:p>
            <a:endParaRPr lang="en-US"/>
          </a:p>
        </p:txBody>
      </p:sp>
      <p:sp>
        <p:nvSpPr>
          <p:cNvPr id="605334" name="Text Box 150"/>
          <p:cNvSpPr txBox="1">
            <a:spLocks noChangeArrowheads="1"/>
          </p:cNvSpPr>
          <p:nvPr/>
        </p:nvSpPr>
        <p:spPr bwMode="auto">
          <a:xfrm>
            <a:off x="5635625" y="5164138"/>
            <a:ext cx="469900" cy="396875"/>
          </a:xfrm>
          <a:prstGeom prst="rect">
            <a:avLst/>
          </a:prstGeom>
          <a:noFill/>
          <a:ln w="9525">
            <a:noFill/>
            <a:miter lim="800000"/>
            <a:headEnd/>
            <a:tailEnd/>
          </a:ln>
          <a:effectLst/>
        </p:spPr>
        <p:txBody>
          <a:bodyPr wrap="none">
            <a:spAutoFit/>
          </a:bodyPr>
          <a:lstStyle/>
          <a:p>
            <a:pPr algn="ctr"/>
            <a:r>
              <a:rPr lang="en-US" sz="2000"/>
              <a:t>2a</a:t>
            </a:r>
            <a:endParaRPr lang="en-US" sz="2400">
              <a:latin typeface="Times New Roman" pitchFamily="18" charset="0"/>
            </a:endParaRPr>
          </a:p>
        </p:txBody>
      </p:sp>
      <p:sp>
        <p:nvSpPr>
          <p:cNvPr id="605335" name="Text Box 151"/>
          <p:cNvSpPr txBox="1">
            <a:spLocks noChangeArrowheads="1"/>
          </p:cNvSpPr>
          <p:nvPr/>
        </p:nvSpPr>
        <p:spPr bwMode="auto">
          <a:xfrm>
            <a:off x="1924050" y="5303838"/>
            <a:ext cx="701675" cy="396875"/>
          </a:xfrm>
          <a:prstGeom prst="rect">
            <a:avLst/>
          </a:prstGeom>
          <a:noFill/>
          <a:ln w="9525">
            <a:noFill/>
            <a:miter lim="800000"/>
            <a:headEnd/>
            <a:tailEnd/>
          </a:ln>
          <a:effectLst/>
        </p:spPr>
        <p:txBody>
          <a:bodyPr wrap="none">
            <a:spAutoFit/>
          </a:bodyPr>
          <a:lstStyle/>
          <a:p>
            <a:r>
              <a:rPr lang="en-US" sz="2000"/>
              <a:t>AS3</a:t>
            </a:r>
            <a:endParaRPr lang="en-US"/>
          </a:p>
        </p:txBody>
      </p:sp>
      <p:sp>
        <p:nvSpPr>
          <p:cNvPr id="605336" name="Text Box 152"/>
          <p:cNvSpPr txBox="1">
            <a:spLocks noChangeArrowheads="1"/>
          </p:cNvSpPr>
          <p:nvPr/>
        </p:nvSpPr>
        <p:spPr bwMode="auto">
          <a:xfrm>
            <a:off x="2495550" y="6162675"/>
            <a:ext cx="660400" cy="396875"/>
          </a:xfrm>
          <a:prstGeom prst="rect">
            <a:avLst/>
          </a:prstGeom>
          <a:noFill/>
          <a:ln w="9525">
            <a:noFill/>
            <a:miter lim="800000"/>
            <a:headEnd/>
            <a:tailEnd/>
          </a:ln>
          <a:effectLst/>
        </p:spPr>
        <p:txBody>
          <a:bodyPr wrap="none">
            <a:spAutoFit/>
          </a:bodyPr>
          <a:lstStyle/>
          <a:p>
            <a:r>
              <a:rPr lang="en-US" sz="2000"/>
              <a:t>AS1</a:t>
            </a:r>
            <a:endParaRPr lang="en-US"/>
          </a:p>
        </p:txBody>
      </p:sp>
      <p:sp>
        <p:nvSpPr>
          <p:cNvPr id="605337" name="Text Box 153"/>
          <p:cNvSpPr txBox="1">
            <a:spLocks noChangeArrowheads="1"/>
          </p:cNvSpPr>
          <p:nvPr/>
        </p:nvSpPr>
        <p:spPr bwMode="auto">
          <a:xfrm>
            <a:off x="6067425" y="5621338"/>
            <a:ext cx="649288" cy="366712"/>
          </a:xfrm>
          <a:prstGeom prst="rect">
            <a:avLst/>
          </a:prstGeom>
          <a:noFill/>
          <a:ln w="9525">
            <a:noFill/>
            <a:miter lim="800000"/>
            <a:headEnd/>
            <a:tailEnd/>
          </a:ln>
          <a:effectLst/>
        </p:spPr>
        <p:txBody>
          <a:bodyPr wrap="none">
            <a:spAutoFit/>
          </a:bodyPr>
          <a:lstStyle/>
          <a:p>
            <a:r>
              <a:rPr lang="en-US"/>
              <a:t>AS2</a:t>
            </a:r>
          </a:p>
        </p:txBody>
      </p:sp>
      <p:sp>
        <p:nvSpPr>
          <p:cNvPr id="605338" name="Oval 154"/>
          <p:cNvSpPr>
            <a:spLocks noChangeArrowheads="1"/>
          </p:cNvSpPr>
          <p:nvPr/>
        </p:nvSpPr>
        <p:spPr bwMode="auto">
          <a:xfrm>
            <a:off x="2781300" y="6002338"/>
            <a:ext cx="496888" cy="128587"/>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39" name="Line 155"/>
          <p:cNvSpPr>
            <a:spLocks noChangeShapeType="1"/>
          </p:cNvSpPr>
          <p:nvPr/>
        </p:nvSpPr>
        <p:spPr bwMode="auto">
          <a:xfrm>
            <a:off x="2781300" y="5991225"/>
            <a:ext cx="0" cy="79375"/>
          </a:xfrm>
          <a:prstGeom prst="line">
            <a:avLst/>
          </a:prstGeom>
          <a:noFill/>
          <a:ln w="12700">
            <a:solidFill>
              <a:schemeClr val="tx1"/>
            </a:solidFill>
            <a:round/>
            <a:headEnd/>
            <a:tailEnd/>
          </a:ln>
          <a:effectLst/>
        </p:spPr>
        <p:txBody>
          <a:bodyPr wrap="none" anchor="ctr"/>
          <a:lstStyle/>
          <a:p>
            <a:endParaRPr lang="en-US"/>
          </a:p>
        </p:txBody>
      </p:sp>
      <p:sp>
        <p:nvSpPr>
          <p:cNvPr id="605340" name="Line 156"/>
          <p:cNvSpPr>
            <a:spLocks noChangeShapeType="1"/>
          </p:cNvSpPr>
          <p:nvPr/>
        </p:nvSpPr>
        <p:spPr bwMode="auto">
          <a:xfrm>
            <a:off x="3278188" y="5991225"/>
            <a:ext cx="0" cy="79375"/>
          </a:xfrm>
          <a:prstGeom prst="line">
            <a:avLst/>
          </a:prstGeom>
          <a:noFill/>
          <a:ln w="12700">
            <a:solidFill>
              <a:schemeClr val="tx1"/>
            </a:solidFill>
            <a:round/>
            <a:headEnd/>
            <a:tailEnd/>
          </a:ln>
          <a:effectLst/>
        </p:spPr>
        <p:txBody>
          <a:bodyPr wrap="none" anchor="ctr"/>
          <a:lstStyle/>
          <a:p>
            <a:endParaRPr lang="en-US"/>
          </a:p>
        </p:txBody>
      </p:sp>
      <p:sp>
        <p:nvSpPr>
          <p:cNvPr id="605341" name="Rectangle 157"/>
          <p:cNvSpPr>
            <a:spLocks noChangeArrowheads="1"/>
          </p:cNvSpPr>
          <p:nvPr/>
        </p:nvSpPr>
        <p:spPr bwMode="auto">
          <a:xfrm>
            <a:off x="2781300" y="5991225"/>
            <a:ext cx="492125" cy="77788"/>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42" name="Oval 158"/>
          <p:cNvSpPr>
            <a:spLocks noChangeArrowheads="1"/>
          </p:cNvSpPr>
          <p:nvPr/>
        </p:nvSpPr>
        <p:spPr bwMode="auto">
          <a:xfrm>
            <a:off x="2776538" y="5903913"/>
            <a:ext cx="496887" cy="150812"/>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43" name="Rectangle 159"/>
          <p:cNvSpPr>
            <a:spLocks noChangeArrowheads="1"/>
          </p:cNvSpPr>
          <p:nvPr/>
        </p:nvSpPr>
        <p:spPr bwMode="auto">
          <a:xfrm>
            <a:off x="2911475" y="5946775"/>
            <a:ext cx="225425" cy="152400"/>
          </a:xfrm>
          <a:prstGeom prst="rect">
            <a:avLst/>
          </a:prstGeom>
          <a:solidFill>
            <a:schemeClr val="hlink"/>
          </a:solidFill>
          <a:ln w="9525">
            <a:noFill/>
            <a:miter lim="800000"/>
            <a:headEnd/>
            <a:tailEnd/>
          </a:ln>
          <a:effectLst/>
        </p:spPr>
        <p:txBody>
          <a:bodyPr wrap="none" anchor="ctr"/>
          <a:lstStyle/>
          <a:p>
            <a:endParaRPr lang="en-US"/>
          </a:p>
        </p:txBody>
      </p:sp>
      <p:sp>
        <p:nvSpPr>
          <p:cNvPr id="605344" name="Text Box 160"/>
          <p:cNvSpPr txBox="1">
            <a:spLocks noChangeArrowheads="1"/>
          </p:cNvSpPr>
          <p:nvPr/>
        </p:nvSpPr>
        <p:spPr bwMode="auto">
          <a:xfrm>
            <a:off x="2820988" y="5818188"/>
            <a:ext cx="428625" cy="396875"/>
          </a:xfrm>
          <a:prstGeom prst="rect">
            <a:avLst/>
          </a:prstGeom>
          <a:noFill/>
          <a:ln w="9525">
            <a:noFill/>
            <a:miter lim="800000"/>
            <a:headEnd/>
            <a:tailEnd/>
          </a:ln>
          <a:effectLst/>
        </p:spPr>
        <p:txBody>
          <a:bodyPr wrap="none">
            <a:spAutoFit/>
          </a:bodyPr>
          <a:lstStyle/>
          <a:p>
            <a:pPr algn="ctr"/>
            <a:r>
              <a:rPr lang="en-US" sz="2000"/>
              <a:t>1a</a:t>
            </a:r>
            <a:endParaRPr lang="en-US" sz="2400">
              <a:latin typeface="Times New Roman" pitchFamily="18" charset="0"/>
            </a:endParaRPr>
          </a:p>
        </p:txBody>
      </p:sp>
      <p:grpSp>
        <p:nvGrpSpPr>
          <p:cNvPr id="605345" name="Group 161"/>
          <p:cNvGrpSpPr>
            <a:grpSpLocks/>
          </p:cNvGrpSpPr>
          <p:nvPr/>
        </p:nvGrpSpPr>
        <p:grpSpPr bwMode="auto">
          <a:xfrm>
            <a:off x="6342063" y="4875213"/>
            <a:ext cx="501650" cy="396875"/>
            <a:chOff x="4320" y="1940"/>
            <a:chExt cx="316" cy="250"/>
          </a:xfrm>
        </p:grpSpPr>
        <p:sp>
          <p:nvSpPr>
            <p:cNvPr id="605346" name="Oval 162"/>
            <p:cNvSpPr>
              <a:spLocks noChangeArrowheads="1"/>
            </p:cNvSpPr>
            <p:nvPr/>
          </p:nvSpPr>
          <p:spPr bwMode="auto">
            <a:xfrm>
              <a:off x="4323" y="2054"/>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47" name="Line 163"/>
            <p:cNvSpPr>
              <a:spLocks noChangeShapeType="1"/>
            </p:cNvSpPr>
            <p:nvPr/>
          </p:nvSpPr>
          <p:spPr bwMode="auto">
            <a:xfrm>
              <a:off x="4323" y="2047"/>
              <a:ext cx="0" cy="50"/>
            </a:xfrm>
            <a:prstGeom prst="line">
              <a:avLst/>
            </a:prstGeom>
            <a:noFill/>
            <a:ln w="12700">
              <a:solidFill>
                <a:schemeClr val="tx1"/>
              </a:solidFill>
              <a:round/>
              <a:headEnd/>
              <a:tailEnd/>
            </a:ln>
            <a:effectLst/>
          </p:spPr>
          <p:txBody>
            <a:bodyPr wrap="none" anchor="ctr"/>
            <a:lstStyle/>
            <a:p>
              <a:endParaRPr lang="en-US"/>
            </a:p>
          </p:txBody>
        </p:sp>
        <p:sp>
          <p:nvSpPr>
            <p:cNvPr id="605348" name="Line 164"/>
            <p:cNvSpPr>
              <a:spLocks noChangeShapeType="1"/>
            </p:cNvSpPr>
            <p:nvPr/>
          </p:nvSpPr>
          <p:spPr bwMode="auto">
            <a:xfrm>
              <a:off x="4636" y="2047"/>
              <a:ext cx="0" cy="50"/>
            </a:xfrm>
            <a:prstGeom prst="line">
              <a:avLst/>
            </a:prstGeom>
            <a:noFill/>
            <a:ln w="12700">
              <a:solidFill>
                <a:schemeClr val="tx1"/>
              </a:solidFill>
              <a:round/>
              <a:headEnd/>
              <a:tailEnd/>
            </a:ln>
            <a:effectLst/>
          </p:spPr>
          <p:txBody>
            <a:bodyPr wrap="none" anchor="ctr"/>
            <a:lstStyle/>
            <a:p>
              <a:endParaRPr lang="en-US"/>
            </a:p>
          </p:txBody>
        </p:sp>
        <p:sp>
          <p:nvSpPr>
            <p:cNvPr id="605349" name="Rectangle 165"/>
            <p:cNvSpPr>
              <a:spLocks noChangeArrowheads="1"/>
            </p:cNvSpPr>
            <p:nvPr/>
          </p:nvSpPr>
          <p:spPr bwMode="auto">
            <a:xfrm>
              <a:off x="4323" y="2047"/>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50" name="Oval 166"/>
            <p:cNvSpPr>
              <a:spLocks noChangeArrowheads="1"/>
            </p:cNvSpPr>
            <p:nvPr/>
          </p:nvSpPr>
          <p:spPr bwMode="auto">
            <a:xfrm>
              <a:off x="4320" y="1988"/>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51" name="Rectangle 167"/>
            <p:cNvSpPr>
              <a:spLocks noChangeArrowheads="1"/>
            </p:cNvSpPr>
            <p:nvPr/>
          </p:nvSpPr>
          <p:spPr bwMode="auto">
            <a:xfrm>
              <a:off x="4407" y="2001"/>
              <a:ext cx="141" cy="118"/>
            </a:xfrm>
            <a:prstGeom prst="rect">
              <a:avLst/>
            </a:prstGeom>
            <a:solidFill>
              <a:schemeClr val="hlink"/>
            </a:solidFill>
            <a:ln w="9525">
              <a:noFill/>
              <a:miter lim="800000"/>
              <a:headEnd/>
              <a:tailEnd/>
            </a:ln>
            <a:effectLst/>
          </p:spPr>
          <p:txBody>
            <a:bodyPr wrap="none" anchor="ctr"/>
            <a:lstStyle/>
            <a:p>
              <a:endParaRPr lang="en-US"/>
            </a:p>
          </p:txBody>
        </p:sp>
        <p:sp>
          <p:nvSpPr>
            <p:cNvPr id="605352" name="Text Box 168"/>
            <p:cNvSpPr txBox="1">
              <a:spLocks noChangeArrowheads="1"/>
            </p:cNvSpPr>
            <p:nvPr/>
          </p:nvSpPr>
          <p:spPr bwMode="auto">
            <a:xfrm>
              <a:off x="4333" y="1940"/>
              <a:ext cx="296" cy="250"/>
            </a:xfrm>
            <a:prstGeom prst="rect">
              <a:avLst/>
            </a:prstGeom>
            <a:noFill/>
            <a:ln w="9525">
              <a:noFill/>
              <a:miter lim="800000"/>
              <a:headEnd/>
              <a:tailEnd/>
            </a:ln>
            <a:effectLst/>
          </p:spPr>
          <p:txBody>
            <a:bodyPr wrap="none">
              <a:spAutoFit/>
            </a:bodyPr>
            <a:lstStyle/>
            <a:p>
              <a:pPr algn="ctr"/>
              <a:r>
                <a:rPr lang="en-US" sz="2000"/>
                <a:t>2c</a:t>
              </a:r>
              <a:endParaRPr lang="en-US" sz="2400">
                <a:latin typeface="Times New Roman" pitchFamily="18" charset="0"/>
              </a:endParaRPr>
            </a:p>
          </p:txBody>
        </p:sp>
      </p:grpSp>
      <p:grpSp>
        <p:nvGrpSpPr>
          <p:cNvPr id="605353" name="Group 169"/>
          <p:cNvGrpSpPr>
            <a:grpSpLocks/>
          </p:cNvGrpSpPr>
          <p:nvPr/>
        </p:nvGrpSpPr>
        <p:grpSpPr bwMode="auto">
          <a:xfrm>
            <a:off x="6605588" y="5335588"/>
            <a:ext cx="501650" cy="396875"/>
            <a:chOff x="4596" y="2162"/>
            <a:chExt cx="316" cy="250"/>
          </a:xfrm>
        </p:grpSpPr>
        <p:sp>
          <p:nvSpPr>
            <p:cNvPr id="605354" name="Oval 170"/>
            <p:cNvSpPr>
              <a:spLocks noChangeArrowheads="1"/>
            </p:cNvSpPr>
            <p:nvPr/>
          </p:nvSpPr>
          <p:spPr bwMode="auto">
            <a:xfrm>
              <a:off x="4599" y="2276"/>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55" name="Line 171"/>
            <p:cNvSpPr>
              <a:spLocks noChangeShapeType="1"/>
            </p:cNvSpPr>
            <p:nvPr/>
          </p:nvSpPr>
          <p:spPr bwMode="auto">
            <a:xfrm>
              <a:off x="4599" y="2269"/>
              <a:ext cx="0" cy="50"/>
            </a:xfrm>
            <a:prstGeom prst="line">
              <a:avLst/>
            </a:prstGeom>
            <a:noFill/>
            <a:ln w="12700">
              <a:solidFill>
                <a:schemeClr val="tx1"/>
              </a:solidFill>
              <a:round/>
              <a:headEnd/>
              <a:tailEnd/>
            </a:ln>
            <a:effectLst/>
          </p:spPr>
          <p:txBody>
            <a:bodyPr wrap="none" anchor="ctr"/>
            <a:lstStyle/>
            <a:p>
              <a:endParaRPr lang="en-US"/>
            </a:p>
          </p:txBody>
        </p:sp>
        <p:sp>
          <p:nvSpPr>
            <p:cNvPr id="605356" name="Line 172"/>
            <p:cNvSpPr>
              <a:spLocks noChangeShapeType="1"/>
            </p:cNvSpPr>
            <p:nvPr/>
          </p:nvSpPr>
          <p:spPr bwMode="auto">
            <a:xfrm>
              <a:off x="4912" y="2269"/>
              <a:ext cx="0" cy="50"/>
            </a:xfrm>
            <a:prstGeom prst="line">
              <a:avLst/>
            </a:prstGeom>
            <a:noFill/>
            <a:ln w="12700">
              <a:solidFill>
                <a:schemeClr val="tx1"/>
              </a:solidFill>
              <a:round/>
              <a:headEnd/>
              <a:tailEnd/>
            </a:ln>
            <a:effectLst/>
          </p:spPr>
          <p:txBody>
            <a:bodyPr wrap="none" anchor="ctr"/>
            <a:lstStyle/>
            <a:p>
              <a:endParaRPr lang="en-US"/>
            </a:p>
          </p:txBody>
        </p:sp>
        <p:sp>
          <p:nvSpPr>
            <p:cNvPr id="605357" name="Rectangle 173"/>
            <p:cNvSpPr>
              <a:spLocks noChangeArrowheads="1"/>
            </p:cNvSpPr>
            <p:nvPr/>
          </p:nvSpPr>
          <p:spPr bwMode="auto">
            <a:xfrm>
              <a:off x="4599" y="2269"/>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58" name="Oval 174"/>
            <p:cNvSpPr>
              <a:spLocks noChangeArrowheads="1"/>
            </p:cNvSpPr>
            <p:nvPr/>
          </p:nvSpPr>
          <p:spPr bwMode="auto">
            <a:xfrm>
              <a:off x="4596" y="2210"/>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59" name="Rectangle 175"/>
            <p:cNvSpPr>
              <a:spLocks noChangeArrowheads="1"/>
            </p:cNvSpPr>
            <p:nvPr/>
          </p:nvSpPr>
          <p:spPr bwMode="auto">
            <a:xfrm>
              <a:off x="4683" y="2223"/>
              <a:ext cx="142" cy="110"/>
            </a:xfrm>
            <a:prstGeom prst="rect">
              <a:avLst/>
            </a:prstGeom>
            <a:solidFill>
              <a:schemeClr val="hlink"/>
            </a:solidFill>
            <a:ln w="9525">
              <a:noFill/>
              <a:miter lim="800000"/>
              <a:headEnd/>
              <a:tailEnd/>
            </a:ln>
            <a:effectLst/>
          </p:spPr>
          <p:txBody>
            <a:bodyPr wrap="none" anchor="ctr"/>
            <a:lstStyle/>
            <a:p>
              <a:endParaRPr lang="en-US"/>
            </a:p>
          </p:txBody>
        </p:sp>
        <p:sp>
          <p:nvSpPr>
            <p:cNvPr id="605360" name="Text Box 176"/>
            <p:cNvSpPr txBox="1">
              <a:spLocks noChangeArrowheads="1"/>
            </p:cNvSpPr>
            <p:nvPr/>
          </p:nvSpPr>
          <p:spPr bwMode="auto">
            <a:xfrm>
              <a:off x="4603" y="2162"/>
              <a:ext cx="309" cy="250"/>
            </a:xfrm>
            <a:prstGeom prst="rect">
              <a:avLst/>
            </a:prstGeom>
            <a:noFill/>
            <a:ln w="9525">
              <a:noFill/>
              <a:miter lim="800000"/>
              <a:headEnd/>
              <a:tailEnd/>
            </a:ln>
            <a:effectLst/>
          </p:spPr>
          <p:txBody>
            <a:bodyPr wrap="none">
              <a:spAutoFit/>
            </a:bodyPr>
            <a:lstStyle/>
            <a:p>
              <a:pPr algn="ctr"/>
              <a:r>
                <a:rPr lang="en-US" sz="2000"/>
                <a:t>2b</a:t>
              </a:r>
              <a:endParaRPr lang="en-US" sz="2400">
                <a:latin typeface="Times New Roman" pitchFamily="18" charset="0"/>
              </a:endParaRPr>
            </a:p>
          </p:txBody>
        </p:sp>
      </p:grpSp>
      <p:grpSp>
        <p:nvGrpSpPr>
          <p:cNvPr id="605361" name="Group 177"/>
          <p:cNvGrpSpPr>
            <a:grpSpLocks/>
          </p:cNvGrpSpPr>
          <p:nvPr/>
        </p:nvGrpSpPr>
        <p:grpSpPr bwMode="auto">
          <a:xfrm>
            <a:off x="4176713" y="5922963"/>
            <a:ext cx="501650" cy="396875"/>
            <a:chOff x="2016" y="1980"/>
            <a:chExt cx="316" cy="250"/>
          </a:xfrm>
        </p:grpSpPr>
        <p:sp>
          <p:nvSpPr>
            <p:cNvPr id="605362" name="Oval 178"/>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63" name="Line 179"/>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lstStyle/>
            <a:p>
              <a:endParaRPr lang="en-US"/>
            </a:p>
          </p:txBody>
        </p:sp>
        <p:sp>
          <p:nvSpPr>
            <p:cNvPr id="605364" name="Line 180"/>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lstStyle/>
            <a:p>
              <a:endParaRPr lang="en-US"/>
            </a:p>
          </p:txBody>
        </p:sp>
        <p:sp>
          <p:nvSpPr>
            <p:cNvPr id="605365" name="Rectangle 181"/>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66" name="Oval 182"/>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5367" name="Group 183"/>
            <p:cNvGrpSpPr>
              <a:grpSpLocks/>
            </p:cNvGrpSpPr>
            <p:nvPr/>
          </p:nvGrpSpPr>
          <p:grpSpPr bwMode="auto">
            <a:xfrm>
              <a:off x="2034" y="1980"/>
              <a:ext cx="283" cy="250"/>
              <a:chOff x="2914" y="2429"/>
              <a:chExt cx="288" cy="250"/>
            </a:xfrm>
          </p:grpSpPr>
          <p:sp>
            <p:nvSpPr>
              <p:cNvPr id="605368" name="Rectangle 184"/>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5369" name="Text Box 185"/>
              <p:cNvSpPr txBox="1">
                <a:spLocks noChangeArrowheads="1"/>
              </p:cNvSpPr>
              <p:nvPr/>
            </p:nvSpPr>
            <p:spPr bwMode="auto">
              <a:xfrm>
                <a:off x="2914" y="2429"/>
                <a:ext cx="288" cy="250"/>
              </a:xfrm>
              <a:prstGeom prst="rect">
                <a:avLst/>
              </a:prstGeom>
              <a:noFill/>
              <a:ln w="9525">
                <a:noFill/>
                <a:miter lim="800000"/>
                <a:headEnd/>
                <a:tailEnd/>
              </a:ln>
              <a:effectLst/>
            </p:spPr>
            <p:txBody>
              <a:bodyPr wrap="none">
                <a:spAutoFit/>
              </a:bodyPr>
              <a:lstStyle/>
              <a:p>
                <a:pPr algn="ctr"/>
                <a:r>
                  <a:rPr lang="en-US" sz="2000"/>
                  <a:t>1b</a:t>
                </a:r>
                <a:endParaRPr lang="en-US" sz="2400">
                  <a:latin typeface="Times New Roman" pitchFamily="18" charset="0"/>
                </a:endParaRPr>
              </a:p>
            </p:txBody>
          </p:sp>
        </p:grpSp>
      </p:grpSp>
      <p:grpSp>
        <p:nvGrpSpPr>
          <p:cNvPr id="605370" name="Group 186"/>
          <p:cNvGrpSpPr>
            <a:grpSpLocks/>
          </p:cNvGrpSpPr>
          <p:nvPr/>
        </p:nvGrpSpPr>
        <p:grpSpPr bwMode="auto">
          <a:xfrm>
            <a:off x="1655763" y="4578350"/>
            <a:ext cx="501650" cy="396875"/>
            <a:chOff x="2016" y="1980"/>
            <a:chExt cx="316" cy="250"/>
          </a:xfrm>
        </p:grpSpPr>
        <p:sp>
          <p:nvSpPr>
            <p:cNvPr id="605371" name="Oval 187"/>
            <p:cNvSpPr>
              <a:spLocks noChangeArrowheads="1"/>
            </p:cNvSpPr>
            <p:nvPr/>
          </p:nvSpPr>
          <p:spPr bwMode="auto">
            <a:xfrm>
              <a:off x="2019" y="2102"/>
              <a:ext cx="313" cy="81"/>
            </a:xfrm>
            <a:prstGeom prst="ellipse">
              <a:avLst/>
            </a:prstGeom>
            <a:solidFill>
              <a:schemeClr val="hlink"/>
            </a:solidFill>
            <a:ln w="12700">
              <a:solidFill>
                <a:schemeClr val="tx1"/>
              </a:solidFill>
              <a:round/>
              <a:headEnd/>
              <a:tailEnd/>
            </a:ln>
            <a:effectLst/>
          </p:spPr>
          <p:txBody>
            <a:bodyPr wrap="none" anchor="ctr"/>
            <a:lstStyle/>
            <a:p>
              <a:endParaRPr lang="en-US"/>
            </a:p>
          </p:txBody>
        </p:sp>
        <p:sp>
          <p:nvSpPr>
            <p:cNvPr id="605372" name="Line 188"/>
            <p:cNvSpPr>
              <a:spLocks noChangeShapeType="1"/>
            </p:cNvSpPr>
            <p:nvPr/>
          </p:nvSpPr>
          <p:spPr bwMode="auto">
            <a:xfrm>
              <a:off x="2019" y="2095"/>
              <a:ext cx="0" cy="50"/>
            </a:xfrm>
            <a:prstGeom prst="line">
              <a:avLst/>
            </a:prstGeom>
            <a:noFill/>
            <a:ln w="12700">
              <a:solidFill>
                <a:schemeClr val="tx1"/>
              </a:solidFill>
              <a:round/>
              <a:headEnd/>
              <a:tailEnd/>
            </a:ln>
            <a:effectLst/>
          </p:spPr>
          <p:txBody>
            <a:bodyPr wrap="none" anchor="ctr"/>
            <a:lstStyle/>
            <a:p>
              <a:endParaRPr lang="en-US"/>
            </a:p>
          </p:txBody>
        </p:sp>
        <p:sp>
          <p:nvSpPr>
            <p:cNvPr id="605373" name="Line 189"/>
            <p:cNvSpPr>
              <a:spLocks noChangeShapeType="1"/>
            </p:cNvSpPr>
            <p:nvPr/>
          </p:nvSpPr>
          <p:spPr bwMode="auto">
            <a:xfrm>
              <a:off x="2332" y="2095"/>
              <a:ext cx="0" cy="50"/>
            </a:xfrm>
            <a:prstGeom prst="line">
              <a:avLst/>
            </a:prstGeom>
            <a:noFill/>
            <a:ln w="12700">
              <a:solidFill>
                <a:schemeClr val="tx1"/>
              </a:solidFill>
              <a:round/>
              <a:headEnd/>
              <a:tailEnd/>
            </a:ln>
            <a:effectLst/>
          </p:spPr>
          <p:txBody>
            <a:bodyPr wrap="none" anchor="ctr"/>
            <a:lstStyle/>
            <a:p>
              <a:endParaRPr lang="en-US"/>
            </a:p>
          </p:txBody>
        </p:sp>
        <p:sp>
          <p:nvSpPr>
            <p:cNvPr id="605374" name="Rectangle 190"/>
            <p:cNvSpPr>
              <a:spLocks noChangeArrowheads="1"/>
            </p:cNvSpPr>
            <p:nvPr/>
          </p:nvSpPr>
          <p:spPr bwMode="auto">
            <a:xfrm>
              <a:off x="2019" y="2095"/>
              <a:ext cx="310" cy="49"/>
            </a:xfrm>
            <a:prstGeom prst="rect">
              <a:avLst/>
            </a:prstGeom>
            <a:solidFill>
              <a:schemeClr val="hlink"/>
            </a:solidFill>
            <a:ln w="12700">
              <a:noFill/>
              <a:miter lim="800000"/>
              <a:headEnd/>
              <a:tailEnd/>
            </a:ln>
            <a:effectLst/>
          </p:spPr>
          <p:txBody>
            <a:bodyPr wrap="none" anchor="ctr"/>
            <a:lstStyle/>
            <a:p>
              <a:pPr algn="ctr"/>
              <a:endParaRPr lang="en-US" sz="2400">
                <a:latin typeface="Times New Roman" pitchFamily="18" charset="0"/>
              </a:endParaRPr>
            </a:p>
          </p:txBody>
        </p:sp>
        <p:sp>
          <p:nvSpPr>
            <p:cNvPr id="605375" name="Oval 191"/>
            <p:cNvSpPr>
              <a:spLocks noChangeArrowheads="1"/>
            </p:cNvSpPr>
            <p:nvPr/>
          </p:nvSpPr>
          <p:spPr bwMode="auto">
            <a:xfrm>
              <a:off x="2016" y="2036"/>
              <a:ext cx="313" cy="95"/>
            </a:xfrm>
            <a:prstGeom prst="ellipse">
              <a:avLst/>
            </a:prstGeom>
            <a:solidFill>
              <a:schemeClr val="hlink"/>
            </a:solidFill>
            <a:ln w="12700">
              <a:solidFill>
                <a:schemeClr val="tx1"/>
              </a:solidFill>
              <a:round/>
              <a:headEnd/>
              <a:tailEnd/>
            </a:ln>
            <a:effectLst/>
          </p:spPr>
          <p:txBody>
            <a:bodyPr wrap="none" anchor="ctr"/>
            <a:lstStyle/>
            <a:p>
              <a:endParaRPr lang="en-US"/>
            </a:p>
          </p:txBody>
        </p:sp>
        <p:grpSp>
          <p:nvGrpSpPr>
            <p:cNvPr id="605376" name="Group 192"/>
            <p:cNvGrpSpPr>
              <a:grpSpLocks/>
            </p:cNvGrpSpPr>
            <p:nvPr/>
          </p:nvGrpSpPr>
          <p:grpSpPr bwMode="auto">
            <a:xfrm>
              <a:off x="2027" y="1980"/>
              <a:ext cx="296" cy="250"/>
              <a:chOff x="2907" y="2429"/>
              <a:chExt cx="301" cy="250"/>
            </a:xfrm>
          </p:grpSpPr>
          <p:sp>
            <p:nvSpPr>
              <p:cNvPr id="605377" name="Rectangle 193"/>
              <p:cNvSpPr>
                <a:spLocks noChangeArrowheads="1"/>
              </p:cNvSpPr>
              <p:nvPr/>
            </p:nvSpPr>
            <p:spPr bwMode="auto">
              <a:xfrm>
                <a:off x="2982" y="2490"/>
                <a:ext cx="144" cy="132"/>
              </a:xfrm>
              <a:prstGeom prst="rect">
                <a:avLst/>
              </a:prstGeom>
              <a:solidFill>
                <a:schemeClr val="hlink"/>
              </a:solidFill>
              <a:ln w="9525">
                <a:noFill/>
                <a:miter lim="800000"/>
                <a:headEnd/>
                <a:tailEnd/>
              </a:ln>
              <a:effectLst/>
            </p:spPr>
            <p:txBody>
              <a:bodyPr wrap="none" anchor="ctr"/>
              <a:lstStyle/>
              <a:p>
                <a:endParaRPr lang="en-US"/>
              </a:p>
            </p:txBody>
          </p:sp>
          <p:sp>
            <p:nvSpPr>
              <p:cNvPr id="605378" name="Text Box 194"/>
              <p:cNvSpPr txBox="1">
                <a:spLocks noChangeArrowheads="1"/>
              </p:cNvSpPr>
              <p:nvPr/>
            </p:nvSpPr>
            <p:spPr bwMode="auto">
              <a:xfrm>
                <a:off x="2907" y="2429"/>
                <a:ext cx="301" cy="250"/>
              </a:xfrm>
              <a:prstGeom prst="rect">
                <a:avLst/>
              </a:prstGeom>
              <a:noFill/>
              <a:ln w="9525">
                <a:noFill/>
                <a:miter lim="800000"/>
                <a:headEnd/>
                <a:tailEnd/>
              </a:ln>
              <a:effectLst/>
            </p:spPr>
            <p:txBody>
              <a:bodyPr wrap="none">
                <a:spAutoFit/>
              </a:bodyPr>
              <a:lstStyle/>
              <a:p>
                <a:pPr algn="ctr"/>
                <a:r>
                  <a:rPr lang="en-US" sz="2000"/>
                  <a:t>3c</a:t>
                </a:r>
                <a:endParaRPr lang="en-US" sz="2400">
                  <a:latin typeface="Times New Roman" pitchFamily="18" charset="0"/>
                </a:endParaRPr>
              </a:p>
            </p:txBody>
          </p:sp>
        </p:grpSp>
      </p:grpSp>
      <p:sp>
        <p:nvSpPr>
          <p:cNvPr id="605379" name="Line 195"/>
          <p:cNvSpPr>
            <a:spLocks noChangeShapeType="1"/>
          </p:cNvSpPr>
          <p:nvPr/>
        </p:nvSpPr>
        <p:spPr bwMode="auto">
          <a:xfrm flipH="1">
            <a:off x="3154363" y="5751513"/>
            <a:ext cx="147637" cy="161925"/>
          </a:xfrm>
          <a:prstGeom prst="line">
            <a:avLst/>
          </a:prstGeom>
          <a:noFill/>
          <a:ln w="25400">
            <a:solidFill>
              <a:schemeClr val="tx1"/>
            </a:solidFill>
            <a:prstDash val="sysDot"/>
            <a:round/>
            <a:headEnd/>
            <a:tailEnd/>
          </a:ln>
          <a:effectLst/>
        </p:spPr>
        <p:txBody>
          <a:bodyPr/>
          <a:lstStyle/>
          <a:p>
            <a:endParaRPr lang="en-US"/>
          </a:p>
        </p:txBody>
      </p:sp>
      <p:sp>
        <p:nvSpPr>
          <p:cNvPr id="605380" name="Line 196"/>
          <p:cNvSpPr>
            <a:spLocks noChangeShapeType="1"/>
          </p:cNvSpPr>
          <p:nvPr/>
        </p:nvSpPr>
        <p:spPr bwMode="auto">
          <a:xfrm>
            <a:off x="3557588" y="5791200"/>
            <a:ext cx="0" cy="390525"/>
          </a:xfrm>
          <a:prstGeom prst="line">
            <a:avLst/>
          </a:prstGeom>
          <a:noFill/>
          <a:ln w="25400">
            <a:solidFill>
              <a:schemeClr val="tx1"/>
            </a:solidFill>
            <a:prstDash val="sysDot"/>
            <a:round/>
            <a:headEnd/>
            <a:tailEnd/>
          </a:ln>
          <a:effectLst/>
        </p:spPr>
        <p:txBody>
          <a:bodyPr/>
          <a:lstStyle/>
          <a:p>
            <a:endParaRPr lang="en-US"/>
          </a:p>
        </p:txBody>
      </p:sp>
      <p:sp>
        <p:nvSpPr>
          <p:cNvPr id="605381" name="Line 197"/>
          <p:cNvSpPr>
            <a:spLocks noChangeShapeType="1"/>
          </p:cNvSpPr>
          <p:nvPr/>
        </p:nvSpPr>
        <p:spPr bwMode="auto">
          <a:xfrm>
            <a:off x="3719513" y="5738813"/>
            <a:ext cx="496887" cy="334962"/>
          </a:xfrm>
          <a:prstGeom prst="line">
            <a:avLst/>
          </a:prstGeom>
          <a:noFill/>
          <a:ln w="25400">
            <a:solidFill>
              <a:schemeClr val="tx1"/>
            </a:solidFill>
            <a:prstDash val="sysDot"/>
            <a:round/>
            <a:headEnd/>
            <a:tailEnd/>
          </a:ln>
          <a:effectLst/>
        </p:spPr>
        <p:txBody>
          <a:bodyPr/>
          <a:lstStyle/>
          <a:p>
            <a:endParaRPr lang="en-US"/>
          </a:p>
        </p:txBody>
      </p:sp>
      <p:sp>
        <p:nvSpPr>
          <p:cNvPr id="605382" name="Line 198"/>
          <p:cNvSpPr>
            <a:spLocks noChangeShapeType="1"/>
          </p:cNvSpPr>
          <p:nvPr/>
        </p:nvSpPr>
        <p:spPr bwMode="auto">
          <a:xfrm flipH="1">
            <a:off x="3840163" y="6196013"/>
            <a:ext cx="376237" cy="120650"/>
          </a:xfrm>
          <a:prstGeom prst="line">
            <a:avLst/>
          </a:prstGeom>
          <a:noFill/>
          <a:ln w="25400">
            <a:solidFill>
              <a:schemeClr val="tx1"/>
            </a:solidFill>
            <a:prstDash val="sysDot"/>
            <a:round/>
            <a:headEnd/>
            <a:tailEnd/>
          </a:ln>
          <a:effectLst/>
        </p:spPr>
        <p:txBody>
          <a:bodyPr/>
          <a:lstStyle/>
          <a:p>
            <a:endParaRPr lang="en-US"/>
          </a:p>
        </p:txBody>
      </p:sp>
      <p:sp>
        <p:nvSpPr>
          <p:cNvPr id="605383" name="Line 199"/>
          <p:cNvSpPr>
            <a:spLocks noChangeShapeType="1"/>
          </p:cNvSpPr>
          <p:nvPr/>
        </p:nvSpPr>
        <p:spPr bwMode="auto">
          <a:xfrm flipH="1" flipV="1">
            <a:off x="3262313" y="6019800"/>
            <a:ext cx="901700" cy="80963"/>
          </a:xfrm>
          <a:prstGeom prst="line">
            <a:avLst/>
          </a:prstGeom>
          <a:noFill/>
          <a:ln w="25400">
            <a:solidFill>
              <a:schemeClr val="tx1"/>
            </a:solidFill>
            <a:prstDash val="sysDot"/>
            <a:round/>
            <a:headEnd/>
            <a:tailEnd/>
          </a:ln>
          <a:effectLst/>
        </p:spPr>
        <p:txBody>
          <a:bodyPr/>
          <a:lstStyle/>
          <a:p>
            <a:endParaRPr lang="en-US"/>
          </a:p>
        </p:txBody>
      </p:sp>
      <p:sp>
        <p:nvSpPr>
          <p:cNvPr id="605384" name="Line 200"/>
          <p:cNvSpPr>
            <a:spLocks noChangeShapeType="1"/>
          </p:cNvSpPr>
          <p:nvPr/>
        </p:nvSpPr>
        <p:spPr bwMode="auto">
          <a:xfrm flipV="1">
            <a:off x="6032500" y="5105400"/>
            <a:ext cx="349250" cy="134938"/>
          </a:xfrm>
          <a:prstGeom prst="line">
            <a:avLst/>
          </a:prstGeom>
          <a:noFill/>
          <a:ln w="25400">
            <a:solidFill>
              <a:schemeClr val="tx1"/>
            </a:solidFill>
            <a:prstDash val="sysDot"/>
            <a:round/>
            <a:headEnd/>
            <a:tailEnd/>
          </a:ln>
          <a:effectLst/>
        </p:spPr>
        <p:txBody>
          <a:bodyPr/>
          <a:lstStyle/>
          <a:p>
            <a:endParaRPr lang="en-US"/>
          </a:p>
        </p:txBody>
      </p:sp>
      <p:sp>
        <p:nvSpPr>
          <p:cNvPr id="605385" name="Line 201"/>
          <p:cNvSpPr>
            <a:spLocks noChangeShapeType="1"/>
          </p:cNvSpPr>
          <p:nvPr/>
        </p:nvSpPr>
        <p:spPr bwMode="auto">
          <a:xfrm>
            <a:off x="3167063" y="4637088"/>
            <a:ext cx="766762" cy="0"/>
          </a:xfrm>
          <a:prstGeom prst="line">
            <a:avLst/>
          </a:prstGeom>
          <a:noFill/>
          <a:ln w="25400">
            <a:solidFill>
              <a:schemeClr val="tx1"/>
            </a:solidFill>
            <a:prstDash val="dash"/>
            <a:round/>
            <a:headEnd/>
            <a:tailEnd/>
          </a:ln>
          <a:effectLst/>
        </p:spPr>
        <p:txBody>
          <a:bodyPr/>
          <a:lstStyle/>
          <a:p>
            <a:endParaRPr lang="en-US"/>
          </a:p>
        </p:txBody>
      </p:sp>
      <p:sp>
        <p:nvSpPr>
          <p:cNvPr id="605386" name="Line 202"/>
          <p:cNvSpPr>
            <a:spLocks noChangeShapeType="1"/>
          </p:cNvSpPr>
          <p:nvPr/>
        </p:nvSpPr>
        <p:spPr bwMode="auto">
          <a:xfrm>
            <a:off x="3186113" y="4951413"/>
            <a:ext cx="766762" cy="0"/>
          </a:xfrm>
          <a:prstGeom prst="line">
            <a:avLst/>
          </a:prstGeom>
          <a:noFill/>
          <a:ln w="25400">
            <a:solidFill>
              <a:schemeClr val="tx1"/>
            </a:solidFill>
            <a:prstDash val="sysDot"/>
            <a:round/>
            <a:headEnd/>
            <a:tailEnd/>
          </a:ln>
          <a:effectLst/>
        </p:spPr>
        <p:txBody>
          <a:bodyPr/>
          <a:lstStyle/>
          <a:p>
            <a:endParaRPr lang="en-US"/>
          </a:p>
        </p:txBody>
      </p:sp>
      <p:sp>
        <p:nvSpPr>
          <p:cNvPr id="605387" name="Text Box 203"/>
          <p:cNvSpPr txBox="1">
            <a:spLocks noChangeArrowheads="1"/>
          </p:cNvSpPr>
          <p:nvPr/>
        </p:nvSpPr>
        <p:spPr bwMode="auto">
          <a:xfrm>
            <a:off x="4016375" y="4422775"/>
            <a:ext cx="1254125" cy="304800"/>
          </a:xfrm>
          <a:prstGeom prst="rect">
            <a:avLst/>
          </a:prstGeom>
          <a:noFill/>
          <a:ln w="9525">
            <a:noFill/>
            <a:miter lim="800000"/>
            <a:headEnd/>
            <a:tailEnd/>
          </a:ln>
          <a:effectLst/>
        </p:spPr>
        <p:txBody>
          <a:bodyPr wrap="none">
            <a:spAutoFit/>
          </a:bodyPr>
          <a:lstStyle/>
          <a:p>
            <a:pPr eaLnBrk="1" hangingPunct="1"/>
            <a:r>
              <a:rPr lang="en-US" sz="1400"/>
              <a:t>eBGP session</a:t>
            </a:r>
          </a:p>
        </p:txBody>
      </p:sp>
      <p:sp>
        <p:nvSpPr>
          <p:cNvPr id="605388" name="Text Box 204"/>
          <p:cNvSpPr txBox="1">
            <a:spLocks noChangeArrowheads="1"/>
          </p:cNvSpPr>
          <p:nvPr/>
        </p:nvSpPr>
        <p:spPr bwMode="auto">
          <a:xfrm>
            <a:off x="4043363" y="4772025"/>
            <a:ext cx="1206500" cy="304800"/>
          </a:xfrm>
          <a:prstGeom prst="rect">
            <a:avLst/>
          </a:prstGeom>
          <a:noFill/>
          <a:ln w="9525">
            <a:noFill/>
            <a:miter lim="800000"/>
            <a:headEnd/>
            <a:tailEnd/>
          </a:ln>
          <a:effectLst/>
        </p:spPr>
        <p:txBody>
          <a:bodyPr wrap="none">
            <a:spAutoFit/>
          </a:bodyPr>
          <a:lstStyle/>
          <a:p>
            <a:pPr eaLnBrk="1" hangingPunct="1"/>
            <a:r>
              <a:rPr lang="en-US" sz="1400"/>
              <a:t>iBGP session</a:t>
            </a:r>
          </a:p>
        </p:txBody>
      </p:sp>
      <p:sp>
        <p:nvSpPr>
          <p:cNvPr id="605389" name="Line 205"/>
          <p:cNvSpPr>
            <a:spLocks noChangeShapeType="1"/>
          </p:cNvSpPr>
          <p:nvPr/>
        </p:nvSpPr>
        <p:spPr bwMode="auto">
          <a:xfrm flipH="1" flipV="1">
            <a:off x="2079625" y="4864100"/>
            <a:ext cx="241300" cy="174625"/>
          </a:xfrm>
          <a:prstGeom prst="line">
            <a:avLst/>
          </a:prstGeom>
          <a:noFill/>
          <a:ln w="25400">
            <a:solidFill>
              <a:schemeClr val="tx1"/>
            </a:solidFill>
            <a:prstDash val="sysDot"/>
            <a:round/>
            <a:headEnd/>
            <a:tailEnd/>
          </a:ln>
          <a:effectLst/>
        </p:spPr>
        <p:txBody>
          <a:bodyPr/>
          <a:lstStyle/>
          <a:p>
            <a:endParaRPr lang="en-US"/>
          </a:p>
        </p:txBody>
      </p:sp>
      <p:sp>
        <p:nvSpPr>
          <p:cNvPr id="605390" name="Line 206"/>
          <p:cNvSpPr>
            <a:spLocks noChangeShapeType="1"/>
          </p:cNvSpPr>
          <p:nvPr/>
        </p:nvSpPr>
        <p:spPr bwMode="auto">
          <a:xfrm flipH="1">
            <a:off x="1649413" y="4891088"/>
            <a:ext cx="147637" cy="376237"/>
          </a:xfrm>
          <a:prstGeom prst="line">
            <a:avLst/>
          </a:prstGeom>
          <a:noFill/>
          <a:ln w="25400">
            <a:solidFill>
              <a:schemeClr val="tx1"/>
            </a:solidFill>
            <a:prstDash val="sysDot"/>
            <a:round/>
            <a:headEnd/>
            <a:tailEnd/>
          </a:ln>
          <a:effectLst/>
        </p:spPr>
        <p:txBody>
          <a:bodyPr/>
          <a:lstStyle/>
          <a:p>
            <a:endParaRPr lang="en-US"/>
          </a:p>
        </p:txBody>
      </p:sp>
      <p:sp>
        <p:nvSpPr>
          <p:cNvPr id="605391" name="Line 207"/>
          <p:cNvSpPr>
            <a:spLocks noChangeShapeType="1"/>
          </p:cNvSpPr>
          <p:nvPr/>
        </p:nvSpPr>
        <p:spPr bwMode="auto">
          <a:xfrm>
            <a:off x="6731000" y="5173663"/>
            <a:ext cx="68263" cy="228600"/>
          </a:xfrm>
          <a:prstGeom prst="line">
            <a:avLst/>
          </a:prstGeom>
          <a:noFill/>
          <a:ln w="25400">
            <a:solidFill>
              <a:schemeClr val="tx1"/>
            </a:solidFill>
            <a:prstDash val="sysDot"/>
            <a:round/>
            <a:headEnd/>
            <a:tailEnd/>
          </a:ln>
          <a:effectLst/>
        </p:spPr>
        <p:txBody>
          <a:bodyPr/>
          <a:lstStyle/>
          <a:p>
            <a:endParaRPr lang="en-US"/>
          </a:p>
        </p:txBody>
      </p:sp>
      <p:sp>
        <p:nvSpPr>
          <p:cNvPr id="605392" name="Line 208"/>
          <p:cNvSpPr>
            <a:spLocks noChangeShapeType="1"/>
          </p:cNvSpPr>
          <p:nvPr/>
        </p:nvSpPr>
        <p:spPr bwMode="auto">
          <a:xfrm>
            <a:off x="3168650" y="6100763"/>
            <a:ext cx="201613" cy="134937"/>
          </a:xfrm>
          <a:prstGeom prst="line">
            <a:avLst/>
          </a:prstGeom>
          <a:noFill/>
          <a:ln w="25400">
            <a:solidFill>
              <a:schemeClr val="tx1"/>
            </a:solidFill>
            <a:prstDash val="sysDot"/>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9DDFAB21-1C39-466E-AB35-F166426E54CA}" type="slidenum">
              <a:rPr lang="en-US"/>
              <a:pPr/>
              <a:t>5</a:t>
            </a:fld>
            <a:endParaRPr lang="en-US"/>
          </a:p>
        </p:txBody>
      </p:sp>
      <p:sp>
        <p:nvSpPr>
          <p:cNvPr id="606210" name="Rectangle 2"/>
          <p:cNvSpPr>
            <a:spLocks noGrp="1" noChangeArrowheads="1"/>
          </p:cNvSpPr>
          <p:nvPr>
            <p:ph type="title"/>
          </p:nvPr>
        </p:nvSpPr>
        <p:spPr/>
        <p:txBody>
          <a:bodyPr/>
          <a:lstStyle/>
          <a:p>
            <a:r>
              <a:rPr lang="en-US"/>
              <a:t>Path attributes &amp; BGP routes</a:t>
            </a:r>
          </a:p>
        </p:txBody>
      </p:sp>
      <p:sp>
        <p:nvSpPr>
          <p:cNvPr id="606211" name="Rectangle 3"/>
          <p:cNvSpPr>
            <a:spLocks noGrp="1" noChangeArrowheads="1"/>
          </p:cNvSpPr>
          <p:nvPr>
            <p:ph type="body" idx="1"/>
          </p:nvPr>
        </p:nvSpPr>
        <p:spPr>
          <a:xfrm>
            <a:off x="533400" y="1600200"/>
            <a:ext cx="8191500" cy="4648200"/>
          </a:xfrm>
        </p:spPr>
        <p:txBody>
          <a:bodyPr/>
          <a:lstStyle/>
          <a:p>
            <a:pPr>
              <a:lnSpc>
                <a:spcPct val="90000"/>
              </a:lnSpc>
            </a:pPr>
            <a:r>
              <a:rPr lang="en-US"/>
              <a:t>advertised prefix includes BGP attributes. </a:t>
            </a:r>
          </a:p>
          <a:p>
            <a:pPr lvl="1">
              <a:lnSpc>
                <a:spcPct val="90000"/>
              </a:lnSpc>
            </a:pPr>
            <a:r>
              <a:rPr lang="en-US"/>
              <a:t>prefix + attributes = “route”</a:t>
            </a:r>
          </a:p>
          <a:p>
            <a:pPr>
              <a:lnSpc>
                <a:spcPct val="90000"/>
              </a:lnSpc>
            </a:pPr>
            <a:r>
              <a:rPr lang="en-US"/>
              <a:t>two important attributes:</a:t>
            </a:r>
          </a:p>
          <a:p>
            <a:pPr lvl="1">
              <a:lnSpc>
                <a:spcPct val="90000"/>
              </a:lnSpc>
            </a:pPr>
            <a:r>
              <a:rPr lang="en-US">
                <a:solidFill>
                  <a:srgbClr val="FF0000"/>
                </a:solidFill>
              </a:rPr>
              <a:t>AS-PATH:</a:t>
            </a:r>
            <a:r>
              <a:rPr lang="en-US"/>
              <a:t> contains ASs through which prefix advertisement has passed: e.g, AS 67, AS 17 </a:t>
            </a:r>
          </a:p>
          <a:p>
            <a:pPr lvl="1">
              <a:lnSpc>
                <a:spcPct val="90000"/>
              </a:lnSpc>
            </a:pPr>
            <a:r>
              <a:rPr lang="en-US">
                <a:solidFill>
                  <a:srgbClr val="FF0000"/>
                </a:solidFill>
              </a:rPr>
              <a:t>NEXT-HOP:</a:t>
            </a:r>
            <a:r>
              <a:rPr lang="en-US"/>
              <a:t> indicates specific internal-AS router to next-hop AS. (may be multiple links from current AS to next-hop-AS)</a:t>
            </a:r>
          </a:p>
          <a:p>
            <a:pPr>
              <a:lnSpc>
                <a:spcPct val="90000"/>
              </a:lnSpc>
            </a:pPr>
            <a:r>
              <a:rPr lang="en-US"/>
              <a:t>when gateway router receives route advertisement, uses </a:t>
            </a:r>
            <a:r>
              <a:rPr lang="en-US">
                <a:solidFill>
                  <a:srgbClr val="FF0000"/>
                </a:solidFill>
              </a:rPr>
              <a:t>import policy</a:t>
            </a:r>
            <a:r>
              <a:rPr lang="en-US"/>
              <a:t> to accept/decline.</a:t>
            </a:r>
          </a:p>
          <a:p>
            <a:pPr lvl="1">
              <a:lnSpc>
                <a:spcPct val="90000"/>
              </a:lnSpc>
            </a:pP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81A2AC31-DA6E-4C80-9FBA-04387EE00DE4}" type="slidenum">
              <a:rPr lang="en-US"/>
              <a:pPr/>
              <a:t>6</a:t>
            </a:fld>
            <a:endParaRPr lang="en-US"/>
          </a:p>
        </p:txBody>
      </p:sp>
      <p:sp>
        <p:nvSpPr>
          <p:cNvPr id="607234" name="Rectangle 2"/>
          <p:cNvSpPr>
            <a:spLocks noGrp="1" noChangeArrowheads="1"/>
          </p:cNvSpPr>
          <p:nvPr>
            <p:ph type="title"/>
          </p:nvPr>
        </p:nvSpPr>
        <p:spPr/>
        <p:txBody>
          <a:bodyPr/>
          <a:lstStyle/>
          <a:p>
            <a:r>
              <a:rPr lang="en-US"/>
              <a:t>BGP route selection</a:t>
            </a:r>
          </a:p>
        </p:txBody>
      </p:sp>
      <p:sp>
        <p:nvSpPr>
          <p:cNvPr id="607235" name="Rectangle 3"/>
          <p:cNvSpPr>
            <a:spLocks noGrp="1" noChangeArrowheads="1"/>
          </p:cNvSpPr>
          <p:nvPr>
            <p:ph type="body" idx="1"/>
          </p:nvPr>
        </p:nvSpPr>
        <p:spPr/>
        <p:txBody>
          <a:bodyPr/>
          <a:lstStyle/>
          <a:p>
            <a:pPr marL="533400" indent="-533400"/>
            <a:r>
              <a:rPr lang="en-US"/>
              <a:t>router may learn about more than 1 route to some prefix. Router must select route.</a:t>
            </a:r>
          </a:p>
          <a:p>
            <a:pPr marL="533400" indent="-533400"/>
            <a:r>
              <a:rPr lang="en-US"/>
              <a:t>elimination rules:</a:t>
            </a:r>
          </a:p>
          <a:p>
            <a:pPr marL="914400" lvl="1" indent="-457200">
              <a:buFont typeface="ZapfDingbats" pitchFamily="82" charset="2"/>
              <a:buAutoNum type="arabicPeriod"/>
            </a:pPr>
            <a:r>
              <a:rPr lang="en-US"/>
              <a:t>local preference value attribute: policy decision</a:t>
            </a:r>
          </a:p>
          <a:p>
            <a:pPr marL="914400" lvl="1" indent="-457200">
              <a:buFont typeface="ZapfDingbats" pitchFamily="82" charset="2"/>
              <a:buAutoNum type="arabicPeriod"/>
            </a:pPr>
            <a:r>
              <a:rPr lang="en-US"/>
              <a:t>shortest AS-PATH </a:t>
            </a:r>
          </a:p>
          <a:p>
            <a:pPr marL="914400" lvl="1" indent="-457200">
              <a:buFont typeface="ZapfDingbats" pitchFamily="82" charset="2"/>
              <a:buAutoNum type="arabicPeriod"/>
            </a:pPr>
            <a:r>
              <a:rPr lang="en-US"/>
              <a:t>closest NEXT-HOP router: hot potato routing</a:t>
            </a:r>
          </a:p>
          <a:p>
            <a:pPr marL="914400" lvl="1" indent="-457200">
              <a:buFont typeface="ZapfDingbats" pitchFamily="82" charset="2"/>
              <a:buAutoNum type="arabicPeriod"/>
            </a:pPr>
            <a:r>
              <a:rPr lang="en-US"/>
              <a:t>additional criteria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5" name="Slide Number Placeholder 5"/>
          <p:cNvSpPr>
            <a:spLocks noGrp="1"/>
          </p:cNvSpPr>
          <p:nvPr>
            <p:ph type="sldNum" sz="quarter" idx="12"/>
          </p:nvPr>
        </p:nvSpPr>
        <p:spPr/>
        <p:txBody>
          <a:bodyPr/>
          <a:lstStyle/>
          <a:p>
            <a:r>
              <a:rPr lang="en-US"/>
              <a:t>4-</a:t>
            </a:r>
            <a:fld id="{D2B66A41-E8A6-4839-A7FB-B64623AF586E}" type="slidenum">
              <a:rPr lang="en-US"/>
              <a:pPr/>
              <a:t>7</a:t>
            </a:fld>
            <a:endParaRPr lang="en-US"/>
          </a:p>
        </p:txBody>
      </p:sp>
      <p:sp>
        <p:nvSpPr>
          <p:cNvPr id="503810" name="Rectangle 2"/>
          <p:cNvSpPr>
            <a:spLocks noGrp="1" noChangeArrowheads="1"/>
          </p:cNvSpPr>
          <p:nvPr>
            <p:ph type="title"/>
          </p:nvPr>
        </p:nvSpPr>
        <p:spPr/>
        <p:txBody>
          <a:bodyPr/>
          <a:lstStyle/>
          <a:p>
            <a:r>
              <a:rPr lang="en-US" sz="3600"/>
              <a:t>BGP messages</a:t>
            </a:r>
            <a:endParaRPr lang="en-US" sz="2800"/>
          </a:p>
        </p:txBody>
      </p:sp>
      <p:sp>
        <p:nvSpPr>
          <p:cNvPr id="503811" name="Rectangle 3"/>
          <p:cNvSpPr>
            <a:spLocks noGrp="1" noChangeArrowheads="1"/>
          </p:cNvSpPr>
          <p:nvPr>
            <p:ph type="body" idx="1"/>
          </p:nvPr>
        </p:nvSpPr>
        <p:spPr>
          <a:xfrm>
            <a:off x="533400" y="1524000"/>
            <a:ext cx="8229600" cy="5029200"/>
          </a:xfrm>
        </p:spPr>
        <p:txBody>
          <a:bodyPr/>
          <a:lstStyle/>
          <a:p>
            <a:r>
              <a:rPr lang="en-US" sz="2400"/>
              <a:t>BGP messages exchanged using TCP.</a:t>
            </a:r>
          </a:p>
          <a:p>
            <a:r>
              <a:rPr lang="en-US" sz="2400"/>
              <a:t>BGP messages:</a:t>
            </a:r>
          </a:p>
          <a:p>
            <a:pPr lvl="1"/>
            <a:r>
              <a:rPr lang="en-US">
                <a:solidFill>
                  <a:srgbClr val="FF0000"/>
                </a:solidFill>
              </a:rPr>
              <a:t>OPEN:</a:t>
            </a:r>
            <a:r>
              <a:rPr lang="en-US"/>
              <a:t> opens TCP connection to peer and authenticates sender</a:t>
            </a:r>
          </a:p>
          <a:p>
            <a:pPr lvl="1"/>
            <a:r>
              <a:rPr lang="en-US">
                <a:solidFill>
                  <a:srgbClr val="FF0000"/>
                </a:solidFill>
              </a:rPr>
              <a:t>UPDATE:</a:t>
            </a:r>
            <a:r>
              <a:rPr lang="en-US"/>
              <a:t> advertises new path (or withdraws old)</a:t>
            </a:r>
          </a:p>
          <a:p>
            <a:pPr lvl="1"/>
            <a:r>
              <a:rPr lang="en-US">
                <a:solidFill>
                  <a:srgbClr val="FF0000"/>
                </a:solidFill>
              </a:rPr>
              <a:t>KEEPALIVE</a:t>
            </a:r>
            <a:r>
              <a:rPr lang="en-US"/>
              <a:t> keeps connection alive in absence of UPDATES; also ACKs OPEN request</a:t>
            </a:r>
          </a:p>
          <a:p>
            <a:pPr lvl="1"/>
            <a:r>
              <a:rPr lang="en-US">
                <a:solidFill>
                  <a:srgbClr val="FF0000"/>
                </a:solidFill>
              </a:rPr>
              <a:t>NOTIFICATION:</a:t>
            </a:r>
            <a:r>
              <a:rPr lang="en-US"/>
              <a:t> reports errors in previous msg; also used to close connection</a:t>
            </a:r>
            <a:endParaRPr lang="en-US" sz="28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43" name="Slide Number Placeholder 5"/>
          <p:cNvSpPr>
            <a:spLocks noGrp="1"/>
          </p:cNvSpPr>
          <p:nvPr>
            <p:ph type="sldNum" sz="quarter" idx="12"/>
          </p:nvPr>
        </p:nvSpPr>
        <p:spPr/>
        <p:txBody>
          <a:bodyPr/>
          <a:lstStyle/>
          <a:p>
            <a:r>
              <a:rPr lang="en-US"/>
              <a:t>4-</a:t>
            </a:r>
            <a:fld id="{D61C70A0-7BBE-4196-8BFC-FB4358B6AEE3}" type="slidenum">
              <a:rPr lang="en-US"/>
              <a:pPr/>
              <a:t>8</a:t>
            </a:fld>
            <a:endParaRPr lang="en-US"/>
          </a:p>
        </p:txBody>
      </p:sp>
      <p:sp>
        <p:nvSpPr>
          <p:cNvPr id="500738" name="Rectangle 2"/>
          <p:cNvSpPr>
            <a:spLocks noGrp="1" noChangeArrowheads="1"/>
          </p:cNvSpPr>
          <p:nvPr>
            <p:ph type="title"/>
          </p:nvPr>
        </p:nvSpPr>
        <p:spPr/>
        <p:txBody>
          <a:bodyPr/>
          <a:lstStyle/>
          <a:p>
            <a:r>
              <a:rPr lang="en-US" sz="3200"/>
              <a:t>BGP routing policy</a:t>
            </a:r>
          </a:p>
        </p:txBody>
      </p:sp>
      <p:sp>
        <p:nvSpPr>
          <p:cNvPr id="500740" name="Rectangle 4"/>
          <p:cNvSpPr>
            <a:spLocks noChangeArrowheads="1"/>
          </p:cNvSpPr>
          <p:nvPr/>
        </p:nvSpPr>
        <p:spPr bwMode="auto">
          <a:xfrm>
            <a:off x="1181100" y="3581400"/>
            <a:ext cx="4876800" cy="381000"/>
          </a:xfrm>
          <a:prstGeom prst="rect">
            <a:avLst/>
          </a:prstGeom>
          <a:solidFill>
            <a:schemeClr val="bg1"/>
          </a:solidFill>
          <a:ln w="9525">
            <a:noFill/>
            <a:miter lim="800000"/>
            <a:headEnd/>
            <a:tailEnd/>
          </a:ln>
          <a:effectLst/>
        </p:spPr>
        <p:txBody>
          <a:bodyPr wrap="none" anchor="ctr"/>
          <a:lstStyle/>
          <a:p>
            <a:endParaRPr lang="en-US"/>
          </a:p>
        </p:txBody>
      </p:sp>
      <p:sp>
        <p:nvSpPr>
          <p:cNvPr id="500741" name="Rectangle 5"/>
          <p:cNvSpPr>
            <a:spLocks noChangeArrowheads="1"/>
          </p:cNvSpPr>
          <p:nvPr/>
        </p:nvSpPr>
        <p:spPr bwMode="auto">
          <a:xfrm>
            <a:off x="355600" y="3744913"/>
            <a:ext cx="8229600" cy="2782887"/>
          </a:xfrm>
          <a:prstGeom prst="rect">
            <a:avLst/>
          </a:prstGeom>
          <a:noFill/>
          <a:ln w="9525">
            <a:noFill/>
            <a:miter lim="800000"/>
            <a:headEnd/>
            <a:tailEnd/>
          </a:ln>
          <a:effectLst/>
        </p:spPr>
        <p:txBody>
          <a:bodyPr/>
          <a:lstStyle/>
          <a:p>
            <a:pPr marL="342900" indent="-342900">
              <a:spcBef>
                <a:spcPct val="20000"/>
              </a:spcBef>
              <a:buClr>
                <a:schemeClr val="accent2"/>
              </a:buClr>
              <a:buSzPct val="85000"/>
              <a:buFont typeface="ZapfDingbats" pitchFamily="82" charset="2"/>
              <a:buChar char="r"/>
            </a:pPr>
            <a:r>
              <a:rPr lang="en-US" sz="2400"/>
              <a:t>A,B,C are </a:t>
            </a:r>
            <a:r>
              <a:rPr lang="en-US" sz="2400">
                <a:solidFill>
                  <a:srgbClr val="FF0000"/>
                </a:solidFill>
              </a:rPr>
              <a:t>provider networks</a:t>
            </a:r>
          </a:p>
          <a:p>
            <a:pPr marL="342900" indent="-342900">
              <a:spcBef>
                <a:spcPct val="20000"/>
              </a:spcBef>
              <a:buClr>
                <a:schemeClr val="accent2"/>
              </a:buClr>
              <a:buSzPct val="85000"/>
              <a:buFont typeface="ZapfDingbats" pitchFamily="82" charset="2"/>
              <a:buChar char="r"/>
            </a:pPr>
            <a:r>
              <a:rPr lang="en-US" sz="2400"/>
              <a:t>X,W,Y are customer (of provider networks)</a:t>
            </a:r>
          </a:p>
          <a:p>
            <a:pPr marL="342900" indent="-342900">
              <a:spcBef>
                <a:spcPct val="20000"/>
              </a:spcBef>
              <a:buClr>
                <a:schemeClr val="accent2"/>
              </a:buClr>
              <a:buSzPct val="85000"/>
              <a:buFont typeface="ZapfDingbats" pitchFamily="82" charset="2"/>
              <a:buChar char="r"/>
            </a:pPr>
            <a:r>
              <a:rPr lang="en-US" sz="2400"/>
              <a:t>X is </a:t>
            </a:r>
            <a:r>
              <a:rPr lang="en-US" sz="2400">
                <a:solidFill>
                  <a:srgbClr val="FF0000"/>
                </a:solidFill>
              </a:rPr>
              <a:t>dual-homed:</a:t>
            </a:r>
            <a:r>
              <a:rPr lang="en-US" sz="2400"/>
              <a:t> attached to two networks</a:t>
            </a:r>
          </a:p>
          <a:p>
            <a:pPr marL="742950" lvl="1" indent="-285750">
              <a:spcBef>
                <a:spcPct val="20000"/>
              </a:spcBef>
              <a:buClr>
                <a:schemeClr val="accent2"/>
              </a:buClr>
              <a:buSzPct val="75000"/>
              <a:buFont typeface="ZapfDingbats" pitchFamily="82" charset="2"/>
              <a:buChar char="m"/>
            </a:pPr>
            <a:r>
              <a:rPr lang="en-US" sz="2400"/>
              <a:t>X does not want to route from B via X to C</a:t>
            </a:r>
          </a:p>
          <a:p>
            <a:pPr marL="742950" lvl="1" indent="-285750">
              <a:spcBef>
                <a:spcPct val="20000"/>
              </a:spcBef>
              <a:buClr>
                <a:schemeClr val="accent2"/>
              </a:buClr>
              <a:buSzPct val="75000"/>
              <a:buFont typeface="ZapfDingbats" pitchFamily="82" charset="2"/>
              <a:buChar char="m"/>
            </a:pPr>
            <a:r>
              <a:rPr lang="en-US" sz="2400"/>
              <a:t>.. so X will not advertise to B a route to C</a:t>
            </a:r>
          </a:p>
          <a:p>
            <a:pPr marL="342900" indent="-342900">
              <a:spcBef>
                <a:spcPct val="20000"/>
              </a:spcBef>
              <a:buClr>
                <a:schemeClr val="accent2"/>
              </a:buClr>
              <a:buSzPct val="85000"/>
              <a:buFont typeface="ZapfDingbats" pitchFamily="82" charset="2"/>
              <a:buChar char="r"/>
            </a:pPr>
            <a:endParaRPr lang="en-US" sz="2400"/>
          </a:p>
        </p:txBody>
      </p:sp>
      <p:grpSp>
        <p:nvGrpSpPr>
          <p:cNvPr id="500743" name="Group 7"/>
          <p:cNvGrpSpPr>
            <a:grpSpLocks/>
          </p:cNvGrpSpPr>
          <p:nvPr/>
        </p:nvGrpSpPr>
        <p:grpSpPr bwMode="auto">
          <a:xfrm>
            <a:off x="476250" y="1123950"/>
            <a:ext cx="7588250" cy="3048000"/>
            <a:chOff x="300" y="708"/>
            <a:chExt cx="4780" cy="1920"/>
          </a:xfrm>
        </p:grpSpPr>
        <p:sp>
          <p:nvSpPr>
            <p:cNvPr id="500744" name="AutoShape 8"/>
            <p:cNvSpPr>
              <a:spLocks noChangeAspect="1" noChangeArrowheads="1" noTextEdit="1"/>
            </p:cNvSpPr>
            <p:nvPr/>
          </p:nvSpPr>
          <p:spPr bwMode="auto">
            <a:xfrm>
              <a:off x="300" y="708"/>
              <a:ext cx="4749" cy="1920"/>
            </a:xfrm>
            <a:prstGeom prst="rect">
              <a:avLst/>
            </a:prstGeom>
            <a:noFill/>
            <a:ln w="9525">
              <a:noFill/>
              <a:miter lim="800000"/>
              <a:headEnd/>
              <a:tailEnd/>
            </a:ln>
          </p:spPr>
          <p:txBody>
            <a:bodyPr/>
            <a:lstStyle/>
            <a:p>
              <a:endParaRPr lang="en-US"/>
            </a:p>
          </p:txBody>
        </p:sp>
        <p:sp>
          <p:nvSpPr>
            <p:cNvPr id="500745" name="Freeform 9"/>
            <p:cNvSpPr>
              <a:spLocks/>
            </p:cNvSpPr>
            <p:nvPr/>
          </p:nvSpPr>
          <p:spPr bwMode="auto">
            <a:xfrm>
              <a:off x="1602" y="955"/>
              <a:ext cx="563" cy="364"/>
            </a:xfrm>
            <a:custGeom>
              <a:avLst/>
              <a:gdLst/>
              <a:ahLst/>
              <a:cxnLst>
                <a:cxn ang="0">
                  <a:pos x="148" y="5"/>
                </a:cxn>
                <a:cxn ang="0">
                  <a:pos x="119" y="10"/>
                </a:cxn>
                <a:cxn ang="0">
                  <a:pos x="94" y="21"/>
                </a:cxn>
                <a:cxn ang="0">
                  <a:pos x="70" y="37"/>
                </a:cxn>
                <a:cxn ang="0">
                  <a:pos x="46" y="61"/>
                </a:cxn>
                <a:cxn ang="0">
                  <a:pos x="24" y="91"/>
                </a:cxn>
                <a:cxn ang="0">
                  <a:pos x="8" y="120"/>
                </a:cxn>
                <a:cxn ang="0">
                  <a:pos x="3" y="136"/>
                </a:cxn>
                <a:cxn ang="0">
                  <a:pos x="0" y="150"/>
                </a:cxn>
                <a:cxn ang="0">
                  <a:pos x="0" y="166"/>
                </a:cxn>
                <a:cxn ang="0">
                  <a:pos x="8" y="195"/>
                </a:cxn>
                <a:cxn ang="0">
                  <a:pos x="27" y="228"/>
                </a:cxn>
                <a:cxn ang="0">
                  <a:pos x="49" y="257"/>
                </a:cxn>
                <a:cxn ang="0">
                  <a:pos x="70" y="284"/>
                </a:cxn>
                <a:cxn ang="0">
                  <a:pos x="92" y="305"/>
                </a:cxn>
                <a:cxn ang="0">
                  <a:pos x="111" y="321"/>
                </a:cxn>
                <a:cxn ang="0">
                  <a:pos x="127" y="332"/>
                </a:cxn>
                <a:cxn ang="0">
                  <a:pos x="146" y="340"/>
                </a:cxn>
                <a:cxn ang="0">
                  <a:pos x="170" y="346"/>
                </a:cxn>
                <a:cxn ang="0">
                  <a:pos x="191" y="348"/>
                </a:cxn>
                <a:cxn ang="0">
                  <a:pos x="218" y="354"/>
                </a:cxn>
                <a:cxn ang="0">
                  <a:pos x="261" y="356"/>
                </a:cxn>
                <a:cxn ang="0">
                  <a:pos x="310" y="362"/>
                </a:cxn>
                <a:cxn ang="0">
                  <a:pos x="361" y="364"/>
                </a:cxn>
                <a:cxn ang="0">
                  <a:pos x="409" y="362"/>
                </a:cxn>
                <a:cxn ang="0">
                  <a:pos x="458" y="359"/>
                </a:cxn>
                <a:cxn ang="0">
                  <a:pos x="495" y="348"/>
                </a:cxn>
                <a:cxn ang="0">
                  <a:pos x="511" y="340"/>
                </a:cxn>
                <a:cxn ang="0">
                  <a:pos x="525" y="332"/>
                </a:cxn>
                <a:cxn ang="0">
                  <a:pos x="536" y="321"/>
                </a:cxn>
                <a:cxn ang="0">
                  <a:pos x="549" y="295"/>
                </a:cxn>
                <a:cxn ang="0">
                  <a:pos x="557" y="257"/>
                </a:cxn>
                <a:cxn ang="0">
                  <a:pos x="563" y="217"/>
                </a:cxn>
                <a:cxn ang="0">
                  <a:pos x="563" y="174"/>
                </a:cxn>
                <a:cxn ang="0">
                  <a:pos x="557" y="134"/>
                </a:cxn>
                <a:cxn ang="0">
                  <a:pos x="555" y="96"/>
                </a:cxn>
                <a:cxn ang="0">
                  <a:pos x="549" y="67"/>
                </a:cxn>
                <a:cxn ang="0">
                  <a:pos x="546" y="56"/>
                </a:cxn>
                <a:cxn ang="0">
                  <a:pos x="541" y="40"/>
                </a:cxn>
                <a:cxn ang="0">
                  <a:pos x="536" y="29"/>
                </a:cxn>
                <a:cxn ang="0">
                  <a:pos x="528" y="21"/>
                </a:cxn>
                <a:cxn ang="0">
                  <a:pos x="520" y="18"/>
                </a:cxn>
                <a:cxn ang="0">
                  <a:pos x="495" y="16"/>
                </a:cxn>
                <a:cxn ang="0">
                  <a:pos x="466" y="16"/>
                </a:cxn>
                <a:cxn ang="0">
                  <a:pos x="450" y="13"/>
                </a:cxn>
                <a:cxn ang="0">
                  <a:pos x="409" y="13"/>
                </a:cxn>
                <a:cxn ang="0">
                  <a:pos x="364" y="16"/>
                </a:cxn>
                <a:cxn ang="0">
                  <a:pos x="320" y="16"/>
                </a:cxn>
                <a:cxn ang="0">
                  <a:pos x="283" y="13"/>
                </a:cxn>
                <a:cxn ang="0">
                  <a:pos x="248" y="8"/>
                </a:cxn>
                <a:cxn ang="0">
                  <a:pos x="213" y="2"/>
                </a:cxn>
                <a:cxn ang="0">
                  <a:pos x="186" y="0"/>
                </a:cxn>
                <a:cxn ang="0">
                  <a:pos x="175" y="0"/>
                </a:cxn>
              </a:cxnLst>
              <a:rect l="0" t="0" r="r" b="b"/>
              <a:pathLst>
                <a:path w="563" h="364">
                  <a:moveTo>
                    <a:pt x="175" y="0"/>
                  </a:moveTo>
                  <a:lnTo>
                    <a:pt x="148" y="5"/>
                  </a:lnTo>
                  <a:lnTo>
                    <a:pt x="132" y="8"/>
                  </a:lnTo>
                  <a:lnTo>
                    <a:pt x="119" y="10"/>
                  </a:lnTo>
                  <a:lnTo>
                    <a:pt x="108" y="16"/>
                  </a:lnTo>
                  <a:lnTo>
                    <a:pt x="94" y="21"/>
                  </a:lnTo>
                  <a:lnTo>
                    <a:pt x="81" y="29"/>
                  </a:lnTo>
                  <a:lnTo>
                    <a:pt x="70" y="37"/>
                  </a:lnTo>
                  <a:lnTo>
                    <a:pt x="59" y="48"/>
                  </a:lnTo>
                  <a:lnTo>
                    <a:pt x="46" y="61"/>
                  </a:lnTo>
                  <a:lnTo>
                    <a:pt x="35" y="75"/>
                  </a:lnTo>
                  <a:lnTo>
                    <a:pt x="24" y="91"/>
                  </a:lnTo>
                  <a:lnTo>
                    <a:pt x="14" y="104"/>
                  </a:lnTo>
                  <a:lnTo>
                    <a:pt x="8" y="120"/>
                  </a:lnTo>
                  <a:lnTo>
                    <a:pt x="3" y="128"/>
                  </a:lnTo>
                  <a:lnTo>
                    <a:pt x="3" y="136"/>
                  </a:lnTo>
                  <a:lnTo>
                    <a:pt x="0" y="142"/>
                  </a:lnTo>
                  <a:lnTo>
                    <a:pt x="0" y="150"/>
                  </a:lnTo>
                  <a:lnTo>
                    <a:pt x="0" y="158"/>
                  </a:lnTo>
                  <a:lnTo>
                    <a:pt x="0" y="166"/>
                  </a:lnTo>
                  <a:lnTo>
                    <a:pt x="3" y="182"/>
                  </a:lnTo>
                  <a:lnTo>
                    <a:pt x="8" y="195"/>
                  </a:lnTo>
                  <a:lnTo>
                    <a:pt x="16" y="212"/>
                  </a:lnTo>
                  <a:lnTo>
                    <a:pt x="27" y="228"/>
                  </a:lnTo>
                  <a:lnTo>
                    <a:pt x="35" y="244"/>
                  </a:lnTo>
                  <a:lnTo>
                    <a:pt x="49" y="257"/>
                  </a:lnTo>
                  <a:lnTo>
                    <a:pt x="59" y="271"/>
                  </a:lnTo>
                  <a:lnTo>
                    <a:pt x="70" y="284"/>
                  </a:lnTo>
                  <a:lnTo>
                    <a:pt x="81" y="295"/>
                  </a:lnTo>
                  <a:lnTo>
                    <a:pt x="92" y="305"/>
                  </a:lnTo>
                  <a:lnTo>
                    <a:pt x="103" y="319"/>
                  </a:lnTo>
                  <a:lnTo>
                    <a:pt x="111" y="321"/>
                  </a:lnTo>
                  <a:lnTo>
                    <a:pt x="119" y="327"/>
                  </a:lnTo>
                  <a:lnTo>
                    <a:pt x="127" y="332"/>
                  </a:lnTo>
                  <a:lnTo>
                    <a:pt x="135" y="335"/>
                  </a:lnTo>
                  <a:lnTo>
                    <a:pt x="146" y="340"/>
                  </a:lnTo>
                  <a:lnTo>
                    <a:pt x="156" y="343"/>
                  </a:lnTo>
                  <a:lnTo>
                    <a:pt x="170" y="346"/>
                  </a:lnTo>
                  <a:lnTo>
                    <a:pt x="183" y="348"/>
                  </a:lnTo>
                  <a:lnTo>
                    <a:pt x="191" y="348"/>
                  </a:lnTo>
                  <a:lnTo>
                    <a:pt x="199" y="351"/>
                  </a:lnTo>
                  <a:lnTo>
                    <a:pt x="218" y="354"/>
                  </a:lnTo>
                  <a:lnTo>
                    <a:pt x="240" y="356"/>
                  </a:lnTo>
                  <a:lnTo>
                    <a:pt x="261" y="356"/>
                  </a:lnTo>
                  <a:lnTo>
                    <a:pt x="285" y="359"/>
                  </a:lnTo>
                  <a:lnTo>
                    <a:pt x="310" y="362"/>
                  </a:lnTo>
                  <a:lnTo>
                    <a:pt x="334" y="362"/>
                  </a:lnTo>
                  <a:lnTo>
                    <a:pt x="361" y="364"/>
                  </a:lnTo>
                  <a:lnTo>
                    <a:pt x="385" y="364"/>
                  </a:lnTo>
                  <a:lnTo>
                    <a:pt x="409" y="362"/>
                  </a:lnTo>
                  <a:lnTo>
                    <a:pt x="433" y="362"/>
                  </a:lnTo>
                  <a:lnTo>
                    <a:pt x="458" y="359"/>
                  </a:lnTo>
                  <a:lnTo>
                    <a:pt x="477" y="354"/>
                  </a:lnTo>
                  <a:lnTo>
                    <a:pt x="495" y="348"/>
                  </a:lnTo>
                  <a:lnTo>
                    <a:pt x="503" y="346"/>
                  </a:lnTo>
                  <a:lnTo>
                    <a:pt x="511" y="340"/>
                  </a:lnTo>
                  <a:lnTo>
                    <a:pt x="520" y="338"/>
                  </a:lnTo>
                  <a:lnTo>
                    <a:pt x="525" y="332"/>
                  </a:lnTo>
                  <a:lnTo>
                    <a:pt x="530" y="327"/>
                  </a:lnTo>
                  <a:lnTo>
                    <a:pt x="536" y="321"/>
                  </a:lnTo>
                  <a:lnTo>
                    <a:pt x="544" y="308"/>
                  </a:lnTo>
                  <a:lnTo>
                    <a:pt x="549" y="295"/>
                  </a:lnTo>
                  <a:lnTo>
                    <a:pt x="555" y="276"/>
                  </a:lnTo>
                  <a:lnTo>
                    <a:pt x="557" y="257"/>
                  </a:lnTo>
                  <a:lnTo>
                    <a:pt x="560" y="238"/>
                  </a:lnTo>
                  <a:lnTo>
                    <a:pt x="563" y="217"/>
                  </a:lnTo>
                  <a:lnTo>
                    <a:pt x="563" y="195"/>
                  </a:lnTo>
                  <a:lnTo>
                    <a:pt x="563" y="174"/>
                  </a:lnTo>
                  <a:lnTo>
                    <a:pt x="560" y="155"/>
                  </a:lnTo>
                  <a:lnTo>
                    <a:pt x="557" y="134"/>
                  </a:lnTo>
                  <a:lnTo>
                    <a:pt x="557" y="115"/>
                  </a:lnTo>
                  <a:lnTo>
                    <a:pt x="555" y="96"/>
                  </a:lnTo>
                  <a:lnTo>
                    <a:pt x="552" y="80"/>
                  </a:lnTo>
                  <a:lnTo>
                    <a:pt x="549" y="67"/>
                  </a:lnTo>
                  <a:lnTo>
                    <a:pt x="546" y="61"/>
                  </a:lnTo>
                  <a:lnTo>
                    <a:pt x="546" y="56"/>
                  </a:lnTo>
                  <a:lnTo>
                    <a:pt x="544" y="48"/>
                  </a:lnTo>
                  <a:lnTo>
                    <a:pt x="541" y="40"/>
                  </a:lnTo>
                  <a:lnTo>
                    <a:pt x="538" y="32"/>
                  </a:lnTo>
                  <a:lnTo>
                    <a:pt x="536" y="29"/>
                  </a:lnTo>
                  <a:lnTo>
                    <a:pt x="533" y="24"/>
                  </a:lnTo>
                  <a:lnTo>
                    <a:pt x="528" y="21"/>
                  </a:lnTo>
                  <a:lnTo>
                    <a:pt x="522" y="18"/>
                  </a:lnTo>
                  <a:lnTo>
                    <a:pt x="520" y="18"/>
                  </a:lnTo>
                  <a:lnTo>
                    <a:pt x="506" y="16"/>
                  </a:lnTo>
                  <a:lnTo>
                    <a:pt x="495" y="16"/>
                  </a:lnTo>
                  <a:lnTo>
                    <a:pt x="479" y="16"/>
                  </a:lnTo>
                  <a:lnTo>
                    <a:pt x="466" y="16"/>
                  </a:lnTo>
                  <a:lnTo>
                    <a:pt x="458" y="16"/>
                  </a:lnTo>
                  <a:lnTo>
                    <a:pt x="450" y="13"/>
                  </a:lnTo>
                  <a:lnTo>
                    <a:pt x="431" y="13"/>
                  </a:lnTo>
                  <a:lnTo>
                    <a:pt x="409" y="13"/>
                  </a:lnTo>
                  <a:lnTo>
                    <a:pt x="388" y="13"/>
                  </a:lnTo>
                  <a:lnTo>
                    <a:pt x="364" y="16"/>
                  </a:lnTo>
                  <a:lnTo>
                    <a:pt x="342" y="16"/>
                  </a:lnTo>
                  <a:lnTo>
                    <a:pt x="320" y="16"/>
                  </a:lnTo>
                  <a:lnTo>
                    <a:pt x="302" y="16"/>
                  </a:lnTo>
                  <a:lnTo>
                    <a:pt x="283" y="13"/>
                  </a:lnTo>
                  <a:lnTo>
                    <a:pt x="264" y="13"/>
                  </a:lnTo>
                  <a:lnTo>
                    <a:pt x="248" y="8"/>
                  </a:lnTo>
                  <a:lnTo>
                    <a:pt x="229" y="5"/>
                  </a:lnTo>
                  <a:lnTo>
                    <a:pt x="213" y="2"/>
                  </a:lnTo>
                  <a:lnTo>
                    <a:pt x="199" y="0"/>
                  </a:lnTo>
                  <a:lnTo>
                    <a:pt x="186" y="0"/>
                  </a:lnTo>
                  <a:lnTo>
                    <a:pt x="181" y="0"/>
                  </a:lnTo>
                  <a:lnTo>
                    <a:pt x="175" y="0"/>
                  </a:lnTo>
                  <a:close/>
                </a:path>
              </a:pathLst>
            </a:custGeom>
            <a:solidFill>
              <a:srgbClr val="33CCFF"/>
            </a:solidFill>
            <a:ln w="9525">
              <a:noFill/>
              <a:round/>
              <a:headEnd/>
              <a:tailEnd/>
            </a:ln>
          </p:spPr>
          <p:txBody>
            <a:bodyPr/>
            <a:lstStyle/>
            <a:p>
              <a:endParaRPr lang="en-US"/>
            </a:p>
          </p:txBody>
        </p:sp>
        <p:sp>
          <p:nvSpPr>
            <p:cNvPr id="500746" name="Freeform 10"/>
            <p:cNvSpPr>
              <a:spLocks/>
            </p:cNvSpPr>
            <p:nvPr/>
          </p:nvSpPr>
          <p:spPr bwMode="auto">
            <a:xfrm>
              <a:off x="951" y="1290"/>
              <a:ext cx="562" cy="365"/>
            </a:xfrm>
            <a:custGeom>
              <a:avLst/>
              <a:gdLst/>
              <a:ahLst/>
              <a:cxnLst>
                <a:cxn ang="0">
                  <a:pos x="148" y="5"/>
                </a:cxn>
                <a:cxn ang="0">
                  <a:pos x="121" y="11"/>
                </a:cxn>
                <a:cxn ang="0">
                  <a:pos x="94" y="21"/>
                </a:cxn>
                <a:cxn ang="0">
                  <a:pos x="70" y="37"/>
                </a:cxn>
                <a:cxn ang="0">
                  <a:pos x="46" y="62"/>
                </a:cxn>
                <a:cxn ang="0">
                  <a:pos x="24" y="91"/>
                </a:cxn>
                <a:cxn ang="0">
                  <a:pos x="8" y="121"/>
                </a:cxn>
                <a:cxn ang="0">
                  <a:pos x="3" y="137"/>
                </a:cxn>
                <a:cxn ang="0">
                  <a:pos x="0" y="150"/>
                </a:cxn>
                <a:cxn ang="0">
                  <a:pos x="0" y="166"/>
                </a:cxn>
                <a:cxn ang="0">
                  <a:pos x="3" y="182"/>
                </a:cxn>
                <a:cxn ang="0">
                  <a:pos x="19" y="212"/>
                </a:cxn>
                <a:cxn ang="0">
                  <a:pos x="38" y="244"/>
                </a:cxn>
                <a:cxn ang="0">
                  <a:pos x="59" y="271"/>
                </a:cxn>
                <a:cxn ang="0">
                  <a:pos x="81" y="295"/>
                </a:cxn>
                <a:cxn ang="0">
                  <a:pos x="105" y="319"/>
                </a:cxn>
                <a:cxn ang="0">
                  <a:pos x="119" y="327"/>
                </a:cxn>
                <a:cxn ang="0">
                  <a:pos x="137" y="335"/>
                </a:cxn>
                <a:cxn ang="0">
                  <a:pos x="156" y="343"/>
                </a:cxn>
                <a:cxn ang="0">
                  <a:pos x="183" y="349"/>
                </a:cxn>
                <a:cxn ang="0">
                  <a:pos x="199" y="351"/>
                </a:cxn>
                <a:cxn ang="0">
                  <a:pos x="240" y="357"/>
                </a:cxn>
                <a:cxn ang="0">
                  <a:pos x="285" y="359"/>
                </a:cxn>
                <a:cxn ang="0">
                  <a:pos x="334" y="362"/>
                </a:cxn>
                <a:cxn ang="0">
                  <a:pos x="385" y="365"/>
                </a:cxn>
                <a:cxn ang="0">
                  <a:pos x="433" y="362"/>
                </a:cxn>
                <a:cxn ang="0">
                  <a:pos x="476" y="354"/>
                </a:cxn>
                <a:cxn ang="0">
                  <a:pos x="503" y="346"/>
                </a:cxn>
                <a:cxn ang="0">
                  <a:pos x="519" y="338"/>
                </a:cxn>
                <a:cxn ang="0">
                  <a:pos x="530" y="327"/>
                </a:cxn>
                <a:cxn ang="0">
                  <a:pos x="544" y="308"/>
                </a:cxn>
                <a:cxn ang="0">
                  <a:pos x="554" y="276"/>
                </a:cxn>
                <a:cxn ang="0">
                  <a:pos x="560" y="239"/>
                </a:cxn>
                <a:cxn ang="0">
                  <a:pos x="562" y="196"/>
                </a:cxn>
                <a:cxn ang="0">
                  <a:pos x="560" y="155"/>
                </a:cxn>
                <a:cxn ang="0">
                  <a:pos x="557" y="115"/>
                </a:cxn>
                <a:cxn ang="0">
                  <a:pos x="552" y="80"/>
                </a:cxn>
                <a:cxn ang="0">
                  <a:pos x="549" y="62"/>
                </a:cxn>
                <a:cxn ang="0">
                  <a:pos x="546" y="48"/>
                </a:cxn>
                <a:cxn ang="0">
                  <a:pos x="541" y="32"/>
                </a:cxn>
                <a:cxn ang="0">
                  <a:pos x="533" y="24"/>
                </a:cxn>
                <a:cxn ang="0">
                  <a:pos x="525" y="19"/>
                </a:cxn>
                <a:cxn ang="0">
                  <a:pos x="509" y="16"/>
                </a:cxn>
                <a:cxn ang="0">
                  <a:pos x="482" y="16"/>
                </a:cxn>
                <a:cxn ang="0">
                  <a:pos x="458" y="16"/>
                </a:cxn>
                <a:cxn ang="0">
                  <a:pos x="431" y="13"/>
                </a:cxn>
                <a:cxn ang="0">
                  <a:pos x="388" y="13"/>
                </a:cxn>
                <a:cxn ang="0">
                  <a:pos x="342" y="16"/>
                </a:cxn>
                <a:cxn ang="0">
                  <a:pos x="301" y="16"/>
                </a:cxn>
                <a:cxn ang="0">
                  <a:pos x="264" y="13"/>
                </a:cxn>
                <a:cxn ang="0">
                  <a:pos x="229" y="5"/>
                </a:cxn>
                <a:cxn ang="0">
                  <a:pos x="199" y="0"/>
                </a:cxn>
                <a:cxn ang="0">
                  <a:pos x="183" y="0"/>
                </a:cxn>
              </a:cxnLst>
              <a:rect l="0" t="0" r="r" b="b"/>
              <a:pathLst>
                <a:path w="562" h="365">
                  <a:moveTo>
                    <a:pt x="178" y="0"/>
                  </a:moveTo>
                  <a:lnTo>
                    <a:pt x="148" y="5"/>
                  </a:lnTo>
                  <a:lnTo>
                    <a:pt x="135" y="8"/>
                  </a:lnTo>
                  <a:lnTo>
                    <a:pt x="121" y="11"/>
                  </a:lnTo>
                  <a:lnTo>
                    <a:pt x="108" y="16"/>
                  </a:lnTo>
                  <a:lnTo>
                    <a:pt x="94" y="21"/>
                  </a:lnTo>
                  <a:lnTo>
                    <a:pt x="81" y="29"/>
                  </a:lnTo>
                  <a:lnTo>
                    <a:pt x="70" y="37"/>
                  </a:lnTo>
                  <a:lnTo>
                    <a:pt x="59" y="48"/>
                  </a:lnTo>
                  <a:lnTo>
                    <a:pt x="46" y="62"/>
                  </a:lnTo>
                  <a:lnTo>
                    <a:pt x="35" y="75"/>
                  </a:lnTo>
                  <a:lnTo>
                    <a:pt x="24" y="91"/>
                  </a:lnTo>
                  <a:lnTo>
                    <a:pt x="16" y="104"/>
                  </a:lnTo>
                  <a:lnTo>
                    <a:pt x="8" y="121"/>
                  </a:lnTo>
                  <a:lnTo>
                    <a:pt x="6" y="129"/>
                  </a:lnTo>
                  <a:lnTo>
                    <a:pt x="3" y="137"/>
                  </a:lnTo>
                  <a:lnTo>
                    <a:pt x="0" y="142"/>
                  </a:lnTo>
                  <a:lnTo>
                    <a:pt x="0" y="150"/>
                  </a:lnTo>
                  <a:lnTo>
                    <a:pt x="0" y="158"/>
                  </a:lnTo>
                  <a:lnTo>
                    <a:pt x="0" y="166"/>
                  </a:lnTo>
                  <a:lnTo>
                    <a:pt x="3" y="174"/>
                  </a:lnTo>
                  <a:lnTo>
                    <a:pt x="3" y="182"/>
                  </a:lnTo>
                  <a:lnTo>
                    <a:pt x="11" y="196"/>
                  </a:lnTo>
                  <a:lnTo>
                    <a:pt x="19" y="212"/>
                  </a:lnTo>
                  <a:lnTo>
                    <a:pt x="27" y="228"/>
                  </a:lnTo>
                  <a:lnTo>
                    <a:pt x="38" y="244"/>
                  </a:lnTo>
                  <a:lnTo>
                    <a:pt x="49" y="257"/>
                  </a:lnTo>
                  <a:lnTo>
                    <a:pt x="59" y="271"/>
                  </a:lnTo>
                  <a:lnTo>
                    <a:pt x="70" y="284"/>
                  </a:lnTo>
                  <a:lnTo>
                    <a:pt x="81" y="295"/>
                  </a:lnTo>
                  <a:lnTo>
                    <a:pt x="92" y="306"/>
                  </a:lnTo>
                  <a:lnTo>
                    <a:pt x="105" y="319"/>
                  </a:lnTo>
                  <a:lnTo>
                    <a:pt x="110" y="322"/>
                  </a:lnTo>
                  <a:lnTo>
                    <a:pt x="119" y="327"/>
                  </a:lnTo>
                  <a:lnTo>
                    <a:pt x="127" y="332"/>
                  </a:lnTo>
                  <a:lnTo>
                    <a:pt x="137" y="335"/>
                  </a:lnTo>
                  <a:lnTo>
                    <a:pt x="145" y="340"/>
                  </a:lnTo>
                  <a:lnTo>
                    <a:pt x="156" y="343"/>
                  </a:lnTo>
                  <a:lnTo>
                    <a:pt x="170" y="346"/>
                  </a:lnTo>
                  <a:lnTo>
                    <a:pt x="183" y="349"/>
                  </a:lnTo>
                  <a:lnTo>
                    <a:pt x="191" y="349"/>
                  </a:lnTo>
                  <a:lnTo>
                    <a:pt x="199" y="351"/>
                  </a:lnTo>
                  <a:lnTo>
                    <a:pt x="218" y="354"/>
                  </a:lnTo>
                  <a:lnTo>
                    <a:pt x="240" y="357"/>
                  </a:lnTo>
                  <a:lnTo>
                    <a:pt x="261" y="357"/>
                  </a:lnTo>
                  <a:lnTo>
                    <a:pt x="285" y="359"/>
                  </a:lnTo>
                  <a:lnTo>
                    <a:pt x="310" y="362"/>
                  </a:lnTo>
                  <a:lnTo>
                    <a:pt x="334" y="362"/>
                  </a:lnTo>
                  <a:lnTo>
                    <a:pt x="361" y="365"/>
                  </a:lnTo>
                  <a:lnTo>
                    <a:pt x="385" y="365"/>
                  </a:lnTo>
                  <a:lnTo>
                    <a:pt x="409" y="362"/>
                  </a:lnTo>
                  <a:lnTo>
                    <a:pt x="433" y="362"/>
                  </a:lnTo>
                  <a:lnTo>
                    <a:pt x="458" y="359"/>
                  </a:lnTo>
                  <a:lnTo>
                    <a:pt x="476" y="354"/>
                  </a:lnTo>
                  <a:lnTo>
                    <a:pt x="495" y="349"/>
                  </a:lnTo>
                  <a:lnTo>
                    <a:pt x="503" y="346"/>
                  </a:lnTo>
                  <a:lnTo>
                    <a:pt x="511" y="340"/>
                  </a:lnTo>
                  <a:lnTo>
                    <a:pt x="519" y="338"/>
                  </a:lnTo>
                  <a:lnTo>
                    <a:pt x="525" y="332"/>
                  </a:lnTo>
                  <a:lnTo>
                    <a:pt x="530" y="327"/>
                  </a:lnTo>
                  <a:lnTo>
                    <a:pt x="536" y="322"/>
                  </a:lnTo>
                  <a:lnTo>
                    <a:pt x="544" y="308"/>
                  </a:lnTo>
                  <a:lnTo>
                    <a:pt x="549" y="295"/>
                  </a:lnTo>
                  <a:lnTo>
                    <a:pt x="554" y="276"/>
                  </a:lnTo>
                  <a:lnTo>
                    <a:pt x="557" y="257"/>
                  </a:lnTo>
                  <a:lnTo>
                    <a:pt x="560" y="239"/>
                  </a:lnTo>
                  <a:lnTo>
                    <a:pt x="562" y="217"/>
                  </a:lnTo>
                  <a:lnTo>
                    <a:pt x="562" y="196"/>
                  </a:lnTo>
                  <a:lnTo>
                    <a:pt x="562" y="174"/>
                  </a:lnTo>
                  <a:lnTo>
                    <a:pt x="560" y="155"/>
                  </a:lnTo>
                  <a:lnTo>
                    <a:pt x="560" y="134"/>
                  </a:lnTo>
                  <a:lnTo>
                    <a:pt x="557" y="115"/>
                  </a:lnTo>
                  <a:lnTo>
                    <a:pt x="554" y="96"/>
                  </a:lnTo>
                  <a:lnTo>
                    <a:pt x="552" y="80"/>
                  </a:lnTo>
                  <a:lnTo>
                    <a:pt x="552" y="67"/>
                  </a:lnTo>
                  <a:lnTo>
                    <a:pt x="549" y="62"/>
                  </a:lnTo>
                  <a:lnTo>
                    <a:pt x="549" y="56"/>
                  </a:lnTo>
                  <a:lnTo>
                    <a:pt x="546" y="48"/>
                  </a:lnTo>
                  <a:lnTo>
                    <a:pt x="544" y="40"/>
                  </a:lnTo>
                  <a:lnTo>
                    <a:pt x="541" y="32"/>
                  </a:lnTo>
                  <a:lnTo>
                    <a:pt x="538" y="29"/>
                  </a:lnTo>
                  <a:lnTo>
                    <a:pt x="533" y="24"/>
                  </a:lnTo>
                  <a:lnTo>
                    <a:pt x="530" y="21"/>
                  </a:lnTo>
                  <a:lnTo>
                    <a:pt x="525" y="19"/>
                  </a:lnTo>
                  <a:lnTo>
                    <a:pt x="519" y="19"/>
                  </a:lnTo>
                  <a:lnTo>
                    <a:pt x="509" y="16"/>
                  </a:lnTo>
                  <a:lnTo>
                    <a:pt x="495" y="16"/>
                  </a:lnTo>
                  <a:lnTo>
                    <a:pt x="482" y="16"/>
                  </a:lnTo>
                  <a:lnTo>
                    <a:pt x="466" y="16"/>
                  </a:lnTo>
                  <a:lnTo>
                    <a:pt x="458" y="16"/>
                  </a:lnTo>
                  <a:lnTo>
                    <a:pt x="449" y="13"/>
                  </a:lnTo>
                  <a:lnTo>
                    <a:pt x="431" y="13"/>
                  </a:lnTo>
                  <a:lnTo>
                    <a:pt x="409" y="13"/>
                  </a:lnTo>
                  <a:lnTo>
                    <a:pt x="388" y="13"/>
                  </a:lnTo>
                  <a:lnTo>
                    <a:pt x="363" y="16"/>
                  </a:lnTo>
                  <a:lnTo>
                    <a:pt x="342" y="16"/>
                  </a:lnTo>
                  <a:lnTo>
                    <a:pt x="320" y="16"/>
                  </a:lnTo>
                  <a:lnTo>
                    <a:pt x="301" y="16"/>
                  </a:lnTo>
                  <a:lnTo>
                    <a:pt x="283" y="13"/>
                  </a:lnTo>
                  <a:lnTo>
                    <a:pt x="264" y="13"/>
                  </a:lnTo>
                  <a:lnTo>
                    <a:pt x="248" y="8"/>
                  </a:lnTo>
                  <a:lnTo>
                    <a:pt x="229" y="5"/>
                  </a:lnTo>
                  <a:lnTo>
                    <a:pt x="213" y="3"/>
                  </a:lnTo>
                  <a:lnTo>
                    <a:pt x="199" y="0"/>
                  </a:lnTo>
                  <a:lnTo>
                    <a:pt x="188" y="0"/>
                  </a:lnTo>
                  <a:lnTo>
                    <a:pt x="183" y="0"/>
                  </a:lnTo>
                  <a:lnTo>
                    <a:pt x="178" y="0"/>
                  </a:lnTo>
                  <a:close/>
                </a:path>
              </a:pathLst>
            </a:custGeom>
            <a:solidFill>
              <a:srgbClr val="33CCFF"/>
            </a:solidFill>
            <a:ln w="9525">
              <a:noFill/>
              <a:round/>
              <a:headEnd/>
              <a:tailEnd/>
            </a:ln>
          </p:spPr>
          <p:txBody>
            <a:bodyPr/>
            <a:lstStyle/>
            <a:p>
              <a:endParaRPr lang="en-US"/>
            </a:p>
          </p:txBody>
        </p:sp>
        <p:sp>
          <p:nvSpPr>
            <p:cNvPr id="500747" name="Rectangle 11"/>
            <p:cNvSpPr>
              <a:spLocks noChangeArrowheads="1"/>
            </p:cNvSpPr>
            <p:nvPr/>
          </p:nvSpPr>
          <p:spPr bwMode="auto">
            <a:xfrm flipH="1">
              <a:off x="1184" y="1385"/>
              <a:ext cx="74" cy="173"/>
            </a:xfrm>
            <a:prstGeom prst="rect">
              <a:avLst/>
            </a:prstGeom>
            <a:noFill/>
            <a:ln w="9525">
              <a:noFill/>
              <a:miter lim="800000"/>
              <a:headEnd/>
              <a:tailEnd/>
            </a:ln>
          </p:spPr>
          <p:txBody>
            <a:bodyPr lIns="0" tIns="0" rIns="0" bIns="0">
              <a:spAutoFit/>
            </a:bodyPr>
            <a:lstStyle/>
            <a:p>
              <a:r>
                <a:rPr lang="en-US" b="1">
                  <a:solidFill>
                    <a:schemeClr val="bg1"/>
                  </a:solidFill>
                </a:rPr>
                <a:t>A</a:t>
              </a:r>
            </a:p>
          </p:txBody>
        </p:sp>
        <p:sp>
          <p:nvSpPr>
            <p:cNvPr id="500748" name="Rectangle 12"/>
            <p:cNvSpPr>
              <a:spLocks noChangeArrowheads="1"/>
            </p:cNvSpPr>
            <p:nvPr/>
          </p:nvSpPr>
          <p:spPr bwMode="auto">
            <a:xfrm>
              <a:off x="1867" y="1057"/>
              <a:ext cx="91" cy="173"/>
            </a:xfrm>
            <a:prstGeom prst="rect">
              <a:avLst/>
            </a:prstGeom>
            <a:noFill/>
            <a:ln w="9525">
              <a:noFill/>
              <a:miter lim="800000"/>
              <a:headEnd/>
              <a:tailEnd/>
            </a:ln>
          </p:spPr>
          <p:txBody>
            <a:bodyPr wrap="none" lIns="0" tIns="0" rIns="0" bIns="0">
              <a:spAutoFit/>
            </a:bodyPr>
            <a:lstStyle/>
            <a:p>
              <a:r>
                <a:rPr lang="en-US">
                  <a:solidFill>
                    <a:schemeClr val="bg1"/>
                  </a:solidFill>
                </a:rPr>
                <a:t>B</a:t>
              </a:r>
            </a:p>
          </p:txBody>
        </p:sp>
        <p:sp>
          <p:nvSpPr>
            <p:cNvPr id="500749" name="Freeform 13"/>
            <p:cNvSpPr>
              <a:spLocks/>
            </p:cNvSpPr>
            <p:nvPr/>
          </p:nvSpPr>
          <p:spPr bwMode="auto">
            <a:xfrm>
              <a:off x="1640" y="1582"/>
              <a:ext cx="565" cy="362"/>
            </a:xfrm>
            <a:custGeom>
              <a:avLst/>
              <a:gdLst/>
              <a:ahLst/>
              <a:cxnLst>
                <a:cxn ang="0">
                  <a:pos x="164" y="0"/>
                </a:cxn>
                <a:cxn ang="0">
                  <a:pos x="134" y="6"/>
                </a:cxn>
                <a:cxn ang="0">
                  <a:pos x="108" y="14"/>
                </a:cxn>
                <a:cxn ang="0">
                  <a:pos x="83" y="30"/>
                </a:cxn>
                <a:cxn ang="0">
                  <a:pos x="62" y="48"/>
                </a:cxn>
                <a:cxn ang="0">
                  <a:pos x="38" y="73"/>
                </a:cxn>
                <a:cxn ang="0">
                  <a:pos x="16" y="105"/>
                </a:cxn>
                <a:cxn ang="0">
                  <a:pos x="5" y="126"/>
                </a:cxn>
                <a:cxn ang="0">
                  <a:pos x="0" y="142"/>
                </a:cxn>
                <a:cxn ang="0">
                  <a:pos x="0" y="158"/>
                </a:cxn>
                <a:cxn ang="0">
                  <a:pos x="5" y="180"/>
                </a:cxn>
                <a:cxn ang="0">
                  <a:pos x="19" y="212"/>
                </a:cxn>
                <a:cxn ang="0">
                  <a:pos x="38" y="242"/>
                </a:cxn>
                <a:cxn ang="0">
                  <a:pos x="59" y="268"/>
                </a:cxn>
                <a:cxn ang="0">
                  <a:pos x="81" y="295"/>
                </a:cxn>
                <a:cxn ang="0">
                  <a:pos x="105" y="317"/>
                </a:cxn>
                <a:cxn ang="0">
                  <a:pos x="121" y="327"/>
                </a:cxn>
                <a:cxn ang="0">
                  <a:pos x="137" y="335"/>
                </a:cxn>
                <a:cxn ang="0">
                  <a:pos x="159" y="343"/>
                </a:cxn>
                <a:cxn ang="0">
                  <a:pos x="186" y="349"/>
                </a:cxn>
                <a:cxn ang="0">
                  <a:pos x="202" y="351"/>
                </a:cxn>
                <a:cxn ang="0">
                  <a:pos x="239" y="354"/>
                </a:cxn>
                <a:cxn ang="0">
                  <a:pos x="285" y="360"/>
                </a:cxn>
                <a:cxn ang="0">
                  <a:pos x="334" y="362"/>
                </a:cxn>
                <a:cxn ang="0">
                  <a:pos x="385" y="362"/>
                </a:cxn>
                <a:cxn ang="0">
                  <a:pos x="433" y="360"/>
                </a:cxn>
                <a:cxn ang="0">
                  <a:pos x="476" y="354"/>
                </a:cxn>
                <a:cxn ang="0">
                  <a:pos x="503" y="343"/>
                </a:cxn>
                <a:cxn ang="0">
                  <a:pos x="519" y="338"/>
                </a:cxn>
                <a:cxn ang="0">
                  <a:pos x="530" y="327"/>
                </a:cxn>
                <a:cxn ang="0">
                  <a:pos x="543" y="309"/>
                </a:cxn>
                <a:cxn ang="0">
                  <a:pos x="557" y="276"/>
                </a:cxn>
                <a:cxn ang="0">
                  <a:pos x="562" y="236"/>
                </a:cxn>
                <a:cxn ang="0">
                  <a:pos x="565" y="196"/>
                </a:cxn>
                <a:cxn ang="0">
                  <a:pos x="562" y="153"/>
                </a:cxn>
                <a:cxn ang="0">
                  <a:pos x="560" y="113"/>
                </a:cxn>
                <a:cxn ang="0">
                  <a:pos x="554" y="78"/>
                </a:cxn>
                <a:cxn ang="0">
                  <a:pos x="549" y="59"/>
                </a:cxn>
                <a:cxn ang="0">
                  <a:pos x="546" y="46"/>
                </a:cxn>
                <a:cxn ang="0">
                  <a:pos x="541" y="32"/>
                </a:cxn>
                <a:cxn ang="0">
                  <a:pos x="533" y="24"/>
                </a:cxn>
                <a:cxn ang="0">
                  <a:pos x="525" y="19"/>
                </a:cxn>
                <a:cxn ang="0">
                  <a:pos x="508" y="16"/>
                </a:cxn>
                <a:cxn ang="0">
                  <a:pos x="482" y="16"/>
                </a:cxn>
                <a:cxn ang="0">
                  <a:pos x="460" y="14"/>
                </a:cxn>
                <a:cxn ang="0">
                  <a:pos x="430" y="11"/>
                </a:cxn>
                <a:cxn ang="0">
                  <a:pos x="387" y="14"/>
                </a:cxn>
                <a:cxn ang="0">
                  <a:pos x="342" y="14"/>
                </a:cxn>
                <a:cxn ang="0">
                  <a:pos x="301" y="14"/>
                </a:cxn>
                <a:cxn ang="0">
                  <a:pos x="264" y="11"/>
                </a:cxn>
                <a:cxn ang="0">
                  <a:pos x="229" y="3"/>
                </a:cxn>
                <a:cxn ang="0">
                  <a:pos x="199" y="0"/>
                </a:cxn>
                <a:cxn ang="0">
                  <a:pos x="183" y="0"/>
                </a:cxn>
              </a:cxnLst>
              <a:rect l="0" t="0" r="r" b="b"/>
              <a:pathLst>
                <a:path w="565" h="362">
                  <a:moveTo>
                    <a:pt x="178" y="0"/>
                  </a:moveTo>
                  <a:lnTo>
                    <a:pt x="164" y="0"/>
                  </a:lnTo>
                  <a:lnTo>
                    <a:pt x="148" y="3"/>
                  </a:lnTo>
                  <a:lnTo>
                    <a:pt x="134" y="6"/>
                  </a:lnTo>
                  <a:lnTo>
                    <a:pt x="121" y="11"/>
                  </a:lnTo>
                  <a:lnTo>
                    <a:pt x="108" y="14"/>
                  </a:lnTo>
                  <a:lnTo>
                    <a:pt x="94" y="22"/>
                  </a:lnTo>
                  <a:lnTo>
                    <a:pt x="83" y="30"/>
                  </a:lnTo>
                  <a:lnTo>
                    <a:pt x="73" y="38"/>
                  </a:lnTo>
                  <a:lnTo>
                    <a:pt x="62" y="48"/>
                  </a:lnTo>
                  <a:lnTo>
                    <a:pt x="48" y="59"/>
                  </a:lnTo>
                  <a:lnTo>
                    <a:pt x="38" y="73"/>
                  </a:lnTo>
                  <a:lnTo>
                    <a:pt x="27" y="89"/>
                  </a:lnTo>
                  <a:lnTo>
                    <a:pt x="16" y="105"/>
                  </a:lnTo>
                  <a:lnTo>
                    <a:pt x="8" y="118"/>
                  </a:lnTo>
                  <a:lnTo>
                    <a:pt x="5" y="126"/>
                  </a:lnTo>
                  <a:lnTo>
                    <a:pt x="3" y="134"/>
                  </a:lnTo>
                  <a:lnTo>
                    <a:pt x="0" y="142"/>
                  </a:lnTo>
                  <a:lnTo>
                    <a:pt x="0" y="150"/>
                  </a:lnTo>
                  <a:lnTo>
                    <a:pt x="0" y="158"/>
                  </a:lnTo>
                  <a:lnTo>
                    <a:pt x="3" y="164"/>
                  </a:lnTo>
                  <a:lnTo>
                    <a:pt x="5" y="180"/>
                  </a:lnTo>
                  <a:lnTo>
                    <a:pt x="11" y="196"/>
                  </a:lnTo>
                  <a:lnTo>
                    <a:pt x="19" y="212"/>
                  </a:lnTo>
                  <a:lnTo>
                    <a:pt x="27" y="228"/>
                  </a:lnTo>
                  <a:lnTo>
                    <a:pt x="38" y="242"/>
                  </a:lnTo>
                  <a:lnTo>
                    <a:pt x="48" y="255"/>
                  </a:lnTo>
                  <a:lnTo>
                    <a:pt x="59" y="268"/>
                  </a:lnTo>
                  <a:lnTo>
                    <a:pt x="70" y="282"/>
                  </a:lnTo>
                  <a:lnTo>
                    <a:pt x="81" y="295"/>
                  </a:lnTo>
                  <a:lnTo>
                    <a:pt x="94" y="306"/>
                  </a:lnTo>
                  <a:lnTo>
                    <a:pt x="105" y="317"/>
                  </a:lnTo>
                  <a:lnTo>
                    <a:pt x="113" y="322"/>
                  </a:lnTo>
                  <a:lnTo>
                    <a:pt x="121" y="327"/>
                  </a:lnTo>
                  <a:lnTo>
                    <a:pt x="129" y="333"/>
                  </a:lnTo>
                  <a:lnTo>
                    <a:pt x="137" y="335"/>
                  </a:lnTo>
                  <a:lnTo>
                    <a:pt x="148" y="341"/>
                  </a:lnTo>
                  <a:lnTo>
                    <a:pt x="159" y="343"/>
                  </a:lnTo>
                  <a:lnTo>
                    <a:pt x="172" y="346"/>
                  </a:lnTo>
                  <a:lnTo>
                    <a:pt x="186" y="349"/>
                  </a:lnTo>
                  <a:lnTo>
                    <a:pt x="194" y="349"/>
                  </a:lnTo>
                  <a:lnTo>
                    <a:pt x="202" y="351"/>
                  </a:lnTo>
                  <a:lnTo>
                    <a:pt x="221" y="354"/>
                  </a:lnTo>
                  <a:lnTo>
                    <a:pt x="239" y="354"/>
                  </a:lnTo>
                  <a:lnTo>
                    <a:pt x="261" y="357"/>
                  </a:lnTo>
                  <a:lnTo>
                    <a:pt x="285" y="360"/>
                  </a:lnTo>
                  <a:lnTo>
                    <a:pt x="309" y="362"/>
                  </a:lnTo>
                  <a:lnTo>
                    <a:pt x="334" y="362"/>
                  </a:lnTo>
                  <a:lnTo>
                    <a:pt x="360" y="362"/>
                  </a:lnTo>
                  <a:lnTo>
                    <a:pt x="385" y="362"/>
                  </a:lnTo>
                  <a:lnTo>
                    <a:pt x="409" y="362"/>
                  </a:lnTo>
                  <a:lnTo>
                    <a:pt x="433" y="360"/>
                  </a:lnTo>
                  <a:lnTo>
                    <a:pt x="457" y="357"/>
                  </a:lnTo>
                  <a:lnTo>
                    <a:pt x="476" y="354"/>
                  </a:lnTo>
                  <a:lnTo>
                    <a:pt x="495" y="349"/>
                  </a:lnTo>
                  <a:lnTo>
                    <a:pt x="503" y="343"/>
                  </a:lnTo>
                  <a:lnTo>
                    <a:pt x="511" y="341"/>
                  </a:lnTo>
                  <a:lnTo>
                    <a:pt x="519" y="338"/>
                  </a:lnTo>
                  <a:lnTo>
                    <a:pt x="525" y="333"/>
                  </a:lnTo>
                  <a:lnTo>
                    <a:pt x="530" y="327"/>
                  </a:lnTo>
                  <a:lnTo>
                    <a:pt x="535" y="322"/>
                  </a:lnTo>
                  <a:lnTo>
                    <a:pt x="543" y="309"/>
                  </a:lnTo>
                  <a:lnTo>
                    <a:pt x="552" y="292"/>
                  </a:lnTo>
                  <a:lnTo>
                    <a:pt x="557" y="276"/>
                  </a:lnTo>
                  <a:lnTo>
                    <a:pt x="560" y="258"/>
                  </a:lnTo>
                  <a:lnTo>
                    <a:pt x="562" y="236"/>
                  </a:lnTo>
                  <a:lnTo>
                    <a:pt x="565" y="217"/>
                  </a:lnTo>
                  <a:lnTo>
                    <a:pt x="565" y="196"/>
                  </a:lnTo>
                  <a:lnTo>
                    <a:pt x="562" y="174"/>
                  </a:lnTo>
                  <a:lnTo>
                    <a:pt x="562" y="153"/>
                  </a:lnTo>
                  <a:lnTo>
                    <a:pt x="560" y="132"/>
                  </a:lnTo>
                  <a:lnTo>
                    <a:pt x="560" y="113"/>
                  </a:lnTo>
                  <a:lnTo>
                    <a:pt x="557" y="97"/>
                  </a:lnTo>
                  <a:lnTo>
                    <a:pt x="554" y="78"/>
                  </a:lnTo>
                  <a:lnTo>
                    <a:pt x="552" y="65"/>
                  </a:lnTo>
                  <a:lnTo>
                    <a:pt x="549" y="59"/>
                  </a:lnTo>
                  <a:lnTo>
                    <a:pt x="549" y="54"/>
                  </a:lnTo>
                  <a:lnTo>
                    <a:pt x="546" y="46"/>
                  </a:lnTo>
                  <a:lnTo>
                    <a:pt x="543" y="38"/>
                  </a:lnTo>
                  <a:lnTo>
                    <a:pt x="541" y="32"/>
                  </a:lnTo>
                  <a:lnTo>
                    <a:pt x="538" y="27"/>
                  </a:lnTo>
                  <a:lnTo>
                    <a:pt x="533" y="24"/>
                  </a:lnTo>
                  <a:lnTo>
                    <a:pt x="530" y="22"/>
                  </a:lnTo>
                  <a:lnTo>
                    <a:pt x="525" y="19"/>
                  </a:lnTo>
                  <a:lnTo>
                    <a:pt x="519" y="19"/>
                  </a:lnTo>
                  <a:lnTo>
                    <a:pt x="508" y="16"/>
                  </a:lnTo>
                  <a:lnTo>
                    <a:pt x="495" y="16"/>
                  </a:lnTo>
                  <a:lnTo>
                    <a:pt x="482" y="16"/>
                  </a:lnTo>
                  <a:lnTo>
                    <a:pt x="468" y="14"/>
                  </a:lnTo>
                  <a:lnTo>
                    <a:pt x="460" y="14"/>
                  </a:lnTo>
                  <a:lnTo>
                    <a:pt x="452" y="11"/>
                  </a:lnTo>
                  <a:lnTo>
                    <a:pt x="430" y="11"/>
                  </a:lnTo>
                  <a:lnTo>
                    <a:pt x="409" y="11"/>
                  </a:lnTo>
                  <a:lnTo>
                    <a:pt x="387" y="14"/>
                  </a:lnTo>
                  <a:lnTo>
                    <a:pt x="363" y="14"/>
                  </a:lnTo>
                  <a:lnTo>
                    <a:pt x="342" y="14"/>
                  </a:lnTo>
                  <a:lnTo>
                    <a:pt x="320" y="14"/>
                  </a:lnTo>
                  <a:lnTo>
                    <a:pt x="301" y="14"/>
                  </a:lnTo>
                  <a:lnTo>
                    <a:pt x="282" y="11"/>
                  </a:lnTo>
                  <a:lnTo>
                    <a:pt x="264" y="11"/>
                  </a:lnTo>
                  <a:lnTo>
                    <a:pt x="247" y="6"/>
                  </a:lnTo>
                  <a:lnTo>
                    <a:pt x="229" y="3"/>
                  </a:lnTo>
                  <a:lnTo>
                    <a:pt x="213" y="0"/>
                  </a:lnTo>
                  <a:lnTo>
                    <a:pt x="199" y="0"/>
                  </a:lnTo>
                  <a:lnTo>
                    <a:pt x="188" y="0"/>
                  </a:lnTo>
                  <a:lnTo>
                    <a:pt x="183" y="0"/>
                  </a:lnTo>
                  <a:lnTo>
                    <a:pt x="178" y="0"/>
                  </a:lnTo>
                  <a:close/>
                </a:path>
              </a:pathLst>
            </a:custGeom>
            <a:solidFill>
              <a:srgbClr val="33CCFF"/>
            </a:solidFill>
            <a:ln w="9525">
              <a:noFill/>
              <a:round/>
              <a:headEnd/>
              <a:tailEnd/>
            </a:ln>
          </p:spPr>
          <p:txBody>
            <a:bodyPr/>
            <a:lstStyle/>
            <a:p>
              <a:endParaRPr lang="en-US"/>
            </a:p>
          </p:txBody>
        </p:sp>
        <p:sp>
          <p:nvSpPr>
            <p:cNvPr id="500750" name="Rectangle 14"/>
            <p:cNvSpPr>
              <a:spLocks noChangeArrowheads="1"/>
            </p:cNvSpPr>
            <p:nvPr/>
          </p:nvSpPr>
          <p:spPr bwMode="auto">
            <a:xfrm>
              <a:off x="1896" y="1657"/>
              <a:ext cx="89" cy="173"/>
            </a:xfrm>
            <a:prstGeom prst="rect">
              <a:avLst/>
            </a:prstGeom>
            <a:noFill/>
            <a:ln w="9525">
              <a:noFill/>
              <a:miter lim="800000"/>
              <a:headEnd/>
              <a:tailEnd/>
            </a:ln>
          </p:spPr>
          <p:txBody>
            <a:bodyPr wrap="none" lIns="0" tIns="0" rIns="0" bIns="0">
              <a:spAutoFit/>
            </a:bodyPr>
            <a:lstStyle/>
            <a:p>
              <a:r>
                <a:rPr lang="en-US" b="1">
                  <a:solidFill>
                    <a:schemeClr val="bg1"/>
                  </a:solidFill>
                </a:rPr>
                <a:t>C</a:t>
              </a:r>
            </a:p>
          </p:txBody>
        </p:sp>
        <p:sp>
          <p:nvSpPr>
            <p:cNvPr id="500751" name="Rectangle 15"/>
            <p:cNvSpPr>
              <a:spLocks noChangeArrowheads="1"/>
            </p:cNvSpPr>
            <p:nvPr/>
          </p:nvSpPr>
          <p:spPr bwMode="auto">
            <a:xfrm>
              <a:off x="1963" y="1657"/>
              <a:ext cx="33" cy="134"/>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p>
          </p:txBody>
        </p:sp>
        <p:sp>
          <p:nvSpPr>
            <p:cNvPr id="500752" name="Freeform 16"/>
            <p:cNvSpPr>
              <a:spLocks/>
            </p:cNvSpPr>
            <p:nvPr/>
          </p:nvSpPr>
          <p:spPr bwMode="auto">
            <a:xfrm>
              <a:off x="443" y="1335"/>
              <a:ext cx="218" cy="215"/>
            </a:xfrm>
            <a:custGeom>
              <a:avLst/>
              <a:gdLst/>
              <a:ahLst/>
              <a:cxnLst>
                <a:cxn ang="0">
                  <a:pos x="99" y="0"/>
                </a:cxn>
                <a:cxn ang="0">
                  <a:pos x="78" y="6"/>
                </a:cxn>
                <a:cxn ang="0">
                  <a:pos x="56" y="14"/>
                </a:cxn>
                <a:cxn ang="0">
                  <a:pos x="40" y="25"/>
                </a:cxn>
                <a:cxn ang="0">
                  <a:pos x="24" y="41"/>
                </a:cxn>
                <a:cxn ang="0">
                  <a:pos x="13" y="57"/>
                </a:cxn>
                <a:cxn ang="0">
                  <a:pos x="5" y="76"/>
                </a:cxn>
                <a:cxn ang="0">
                  <a:pos x="0" y="97"/>
                </a:cxn>
                <a:cxn ang="0">
                  <a:pos x="0" y="118"/>
                </a:cxn>
                <a:cxn ang="0">
                  <a:pos x="5" y="140"/>
                </a:cxn>
                <a:cxn ang="0">
                  <a:pos x="13" y="159"/>
                </a:cxn>
                <a:cxn ang="0">
                  <a:pos x="24" y="175"/>
                </a:cxn>
                <a:cxn ang="0">
                  <a:pos x="40" y="191"/>
                </a:cxn>
                <a:cxn ang="0">
                  <a:pos x="56" y="202"/>
                </a:cxn>
                <a:cxn ang="0">
                  <a:pos x="78" y="210"/>
                </a:cxn>
                <a:cxn ang="0">
                  <a:pos x="99" y="215"/>
                </a:cxn>
                <a:cxn ang="0">
                  <a:pos x="121" y="215"/>
                </a:cxn>
                <a:cxn ang="0">
                  <a:pos x="142" y="210"/>
                </a:cxn>
                <a:cxn ang="0">
                  <a:pos x="161" y="202"/>
                </a:cxn>
                <a:cxn ang="0">
                  <a:pos x="177" y="191"/>
                </a:cxn>
                <a:cxn ang="0">
                  <a:pos x="193" y="175"/>
                </a:cxn>
                <a:cxn ang="0">
                  <a:pos x="204" y="159"/>
                </a:cxn>
                <a:cxn ang="0">
                  <a:pos x="212" y="140"/>
                </a:cxn>
                <a:cxn ang="0">
                  <a:pos x="218" y="118"/>
                </a:cxn>
                <a:cxn ang="0">
                  <a:pos x="218" y="97"/>
                </a:cxn>
                <a:cxn ang="0">
                  <a:pos x="212" y="76"/>
                </a:cxn>
                <a:cxn ang="0">
                  <a:pos x="204" y="57"/>
                </a:cxn>
                <a:cxn ang="0">
                  <a:pos x="193" y="41"/>
                </a:cxn>
                <a:cxn ang="0">
                  <a:pos x="177" y="25"/>
                </a:cxn>
                <a:cxn ang="0">
                  <a:pos x="161" y="14"/>
                </a:cxn>
                <a:cxn ang="0">
                  <a:pos x="142" y="6"/>
                </a:cxn>
                <a:cxn ang="0">
                  <a:pos x="121" y="0"/>
                </a:cxn>
              </a:cxnLst>
              <a:rect l="0" t="0" r="r" b="b"/>
              <a:pathLst>
                <a:path w="218" h="215">
                  <a:moveTo>
                    <a:pt x="110" y="0"/>
                  </a:moveTo>
                  <a:lnTo>
                    <a:pt x="99" y="0"/>
                  </a:lnTo>
                  <a:lnTo>
                    <a:pt x="88" y="3"/>
                  </a:lnTo>
                  <a:lnTo>
                    <a:pt x="78" y="6"/>
                  </a:lnTo>
                  <a:lnTo>
                    <a:pt x="67" y="9"/>
                  </a:lnTo>
                  <a:lnTo>
                    <a:pt x="56" y="14"/>
                  </a:lnTo>
                  <a:lnTo>
                    <a:pt x="48" y="19"/>
                  </a:lnTo>
                  <a:lnTo>
                    <a:pt x="40" y="25"/>
                  </a:lnTo>
                  <a:lnTo>
                    <a:pt x="32" y="33"/>
                  </a:lnTo>
                  <a:lnTo>
                    <a:pt x="24" y="41"/>
                  </a:lnTo>
                  <a:lnTo>
                    <a:pt x="18" y="49"/>
                  </a:lnTo>
                  <a:lnTo>
                    <a:pt x="13" y="57"/>
                  </a:lnTo>
                  <a:lnTo>
                    <a:pt x="8" y="65"/>
                  </a:lnTo>
                  <a:lnTo>
                    <a:pt x="5" y="76"/>
                  </a:lnTo>
                  <a:lnTo>
                    <a:pt x="2" y="86"/>
                  </a:lnTo>
                  <a:lnTo>
                    <a:pt x="0" y="97"/>
                  </a:lnTo>
                  <a:lnTo>
                    <a:pt x="0" y="108"/>
                  </a:lnTo>
                  <a:lnTo>
                    <a:pt x="0" y="118"/>
                  </a:lnTo>
                  <a:lnTo>
                    <a:pt x="2" y="129"/>
                  </a:lnTo>
                  <a:lnTo>
                    <a:pt x="5" y="140"/>
                  </a:lnTo>
                  <a:lnTo>
                    <a:pt x="8" y="151"/>
                  </a:lnTo>
                  <a:lnTo>
                    <a:pt x="13" y="159"/>
                  </a:lnTo>
                  <a:lnTo>
                    <a:pt x="18" y="167"/>
                  </a:lnTo>
                  <a:lnTo>
                    <a:pt x="24" y="175"/>
                  </a:lnTo>
                  <a:lnTo>
                    <a:pt x="32" y="183"/>
                  </a:lnTo>
                  <a:lnTo>
                    <a:pt x="40" y="191"/>
                  </a:lnTo>
                  <a:lnTo>
                    <a:pt x="48" y="196"/>
                  </a:lnTo>
                  <a:lnTo>
                    <a:pt x="56" y="202"/>
                  </a:lnTo>
                  <a:lnTo>
                    <a:pt x="67" y="207"/>
                  </a:lnTo>
                  <a:lnTo>
                    <a:pt x="78" y="210"/>
                  </a:lnTo>
                  <a:lnTo>
                    <a:pt x="88" y="212"/>
                  </a:lnTo>
                  <a:lnTo>
                    <a:pt x="99" y="215"/>
                  </a:lnTo>
                  <a:lnTo>
                    <a:pt x="110" y="215"/>
                  </a:lnTo>
                  <a:lnTo>
                    <a:pt x="121" y="215"/>
                  </a:lnTo>
                  <a:lnTo>
                    <a:pt x="131" y="212"/>
                  </a:lnTo>
                  <a:lnTo>
                    <a:pt x="142" y="210"/>
                  </a:lnTo>
                  <a:lnTo>
                    <a:pt x="153" y="207"/>
                  </a:lnTo>
                  <a:lnTo>
                    <a:pt x="161" y="202"/>
                  </a:lnTo>
                  <a:lnTo>
                    <a:pt x="169" y="196"/>
                  </a:lnTo>
                  <a:lnTo>
                    <a:pt x="177" y="191"/>
                  </a:lnTo>
                  <a:lnTo>
                    <a:pt x="185" y="183"/>
                  </a:lnTo>
                  <a:lnTo>
                    <a:pt x="193" y="175"/>
                  </a:lnTo>
                  <a:lnTo>
                    <a:pt x="199" y="167"/>
                  </a:lnTo>
                  <a:lnTo>
                    <a:pt x="204" y="159"/>
                  </a:lnTo>
                  <a:lnTo>
                    <a:pt x="209" y="151"/>
                  </a:lnTo>
                  <a:lnTo>
                    <a:pt x="212" y="140"/>
                  </a:lnTo>
                  <a:lnTo>
                    <a:pt x="215" y="129"/>
                  </a:lnTo>
                  <a:lnTo>
                    <a:pt x="218" y="118"/>
                  </a:lnTo>
                  <a:lnTo>
                    <a:pt x="218" y="108"/>
                  </a:lnTo>
                  <a:lnTo>
                    <a:pt x="218" y="97"/>
                  </a:lnTo>
                  <a:lnTo>
                    <a:pt x="215" y="86"/>
                  </a:lnTo>
                  <a:lnTo>
                    <a:pt x="212" y="76"/>
                  </a:lnTo>
                  <a:lnTo>
                    <a:pt x="209" y="65"/>
                  </a:lnTo>
                  <a:lnTo>
                    <a:pt x="204" y="57"/>
                  </a:lnTo>
                  <a:lnTo>
                    <a:pt x="199" y="49"/>
                  </a:lnTo>
                  <a:lnTo>
                    <a:pt x="193" y="41"/>
                  </a:lnTo>
                  <a:lnTo>
                    <a:pt x="185" y="33"/>
                  </a:lnTo>
                  <a:lnTo>
                    <a:pt x="177" y="25"/>
                  </a:lnTo>
                  <a:lnTo>
                    <a:pt x="169" y="19"/>
                  </a:lnTo>
                  <a:lnTo>
                    <a:pt x="161" y="14"/>
                  </a:lnTo>
                  <a:lnTo>
                    <a:pt x="153" y="9"/>
                  </a:lnTo>
                  <a:lnTo>
                    <a:pt x="142" y="6"/>
                  </a:lnTo>
                  <a:lnTo>
                    <a:pt x="131" y="3"/>
                  </a:lnTo>
                  <a:lnTo>
                    <a:pt x="121" y="0"/>
                  </a:lnTo>
                  <a:lnTo>
                    <a:pt x="110" y="0"/>
                  </a:lnTo>
                  <a:close/>
                </a:path>
              </a:pathLst>
            </a:custGeom>
            <a:solidFill>
              <a:srgbClr val="33CCFF"/>
            </a:solidFill>
            <a:ln w="9525">
              <a:noFill/>
              <a:round/>
              <a:headEnd/>
              <a:tailEnd/>
            </a:ln>
          </p:spPr>
          <p:txBody>
            <a:bodyPr/>
            <a:lstStyle/>
            <a:p>
              <a:endParaRPr lang="en-US"/>
            </a:p>
          </p:txBody>
        </p:sp>
        <p:sp>
          <p:nvSpPr>
            <p:cNvPr id="500753" name="Rectangle 17"/>
            <p:cNvSpPr>
              <a:spLocks noChangeArrowheads="1"/>
            </p:cNvSpPr>
            <p:nvPr/>
          </p:nvSpPr>
          <p:spPr bwMode="auto">
            <a:xfrm>
              <a:off x="493" y="1378"/>
              <a:ext cx="133" cy="154"/>
            </a:xfrm>
            <a:prstGeom prst="rect">
              <a:avLst/>
            </a:prstGeom>
            <a:noFill/>
            <a:ln w="9525">
              <a:noFill/>
              <a:miter lim="800000"/>
              <a:headEnd/>
              <a:tailEnd/>
            </a:ln>
          </p:spPr>
          <p:txBody>
            <a:bodyPr wrap="none" lIns="0" tIns="0" rIns="0" bIns="0">
              <a:spAutoFit/>
            </a:bodyPr>
            <a:lstStyle/>
            <a:p>
              <a:r>
                <a:rPr lang="en-US" sz="1600" b="1">
                  <a:solidFill>
                    <a:schemeClr val="bg1"/>
                  </a:solidFill>
                </a:rPr>
                <a:t>W</a:t>
              </a:r>
            </a:p>
          </p:txBody>
        </p:sp>
        <p:sp>
          <p:nvSpPr>
            <p:cNvPr id="500754" name="Rectangle 18"/>
            <p:cNvSpPr>
              <a:spLocks noChangeArrowheads="1"/>
            </p:cNvSpPr>
            <p:nvPr/>
          </p:nvSpPr>
          <p:spPr bwMode="auto">
            <a:xfrm>
              <a:off x="617" y="1360"/>
              <a:ext cx="33" cy="134"/>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p>
          </p:txBody>
        </p:sp>
        <p:sp>
          <p:nvSpPr>
            <p:cNvPr id="500755" name="Freeform 19"/>
            <p:cNvSpPr>
              <a:spLocks/>
            </p:cNvSpPr>
            <p:nvPr/>
          </p:nvSpPr>
          <p:spPr bwMode="auto">
            <a:xfrm>
              <a:off x="2584" y="1220"/>
              <a:ext cx="218" cy="212"/>
            </a:xfrm>
            <a:custGeom>
              <a:avLst/>
              <a:gdLst/>
              <a:ahLst/>
              <a:cxnLst>
                <a:cxn ang="0">
                  <a:pos x="100" y="0"/>
                </a:cxn>
                <a:cxn ang="0">
                  <a:pos x="78" y="6"/>
                </a:cxn>
                <a:cxn ang="0">
                  <a:pos x="57" y="14"/>
                </a:cxn>
                <a:cxn ang="0">
                  <a:pos x="41" y="24"/>
                </a:cxn>
                <a:cxn ang="0">
                  <a:pos x="25" y="38"/>
                </a:cxn>
                <a:cxn ang="0">
                  <a:pos x="14" y="54"/>
                </a:cxn>
                <a:cxn ang="0">
                  <a:pos x="6" y="73"/>
                </a:cxn>
                <a:cxn ang="0">
                  <a:pos x="0" y="94"/>
                </a:cxn>
                <a:cxn ang="0">
                  <a:pos x="0" y="115"/>
                </a:cxn>
                <a:cxn ang="0">
                  <a:pos x="6" y="137"/>
                </a:cxn>
                <a:cxn ang="0">
                  <a:pos x="14" y="156"/>
                </a:cxn>
                <a:cxn ang="0">
                  <a:pos x="25" y="172"/>
                </a:cxn>
                <a:cxn ang="0">
                  <a:pos x="41" y="188"/>
                </a:cxn>
                <a:cxn ang="0">
                  <a:pos x="57" y="199"/>
                </a:cxn>
                <a:cxn ang="0">
                  <a:pos x="78" y="207"/>
                </a:cxn>
                <a:cxn ang="0">
                  <a:pos x="100" y="212"/>
                </a:cxn>
                <a:cxn ang="0">
                  <a:pos x="121" y="212"/>
                </a:cxn>
                <a:cxn ang="0">
                  <a:pos x="143" y="207"/>
                </a:cxn>
                <a:cxn ang="0">
                  <a:pos x="162" y="199"/>
                </a:cxn>
                <a:cxn ang="0">
                  <a:pos x="178" y="188"/>
                </a:cxn>
                <a:cxn ang="0">
                  <a:pos x="194" y="172"/>
                </a:cxn>
                <a:cxn ang="0">
                  <a:pos x="205" y="156"/>
                </a:cxn>
                <a:cxn ang="0">
                  <a:pos x="213" y="137"/>
                </a:cxn>
                <a:cxn ang="0">
                  <a:pos x="218" y="115"/>
                </a:cxn>
                <a:cxn ang="0">
                  <a:pos x="218" y="94"/>
                </a:cxn>
                <a:cxn ang="0">
                  <a:pos x="213" y="73"/>
                </a:cxn>
                <a:cxn ang="0">
                  <a:pos x="205" y="54"/>
                </a:cxn>
                <a:cxn ang="0">
                  <a:pos x="194" y="38"/>
                </a:cxn>
                <a:cxn ang="0">
                  <a:pos x="178" y="24"/>
                </a:cxn>
                <a:cxn ang="0">
                  <a:pos x="162" y="14"/>
                </a:cxn>
                <a:cxn ang="0">
                  <a:pos x="143" y="6"/>
                </a:cxn>
                <a:cxn ang="0">
                  <a:pos x="121" y="0"/>
                </a:cxn>
              </a:cxnLst>
              <a:rect l="0" t="0" r="r" b="b"/>
              <a:pathLst>
                <a:path w="218" h="212">
                  <a:moveTo>
                    <a:pt x="111" y="0"/>
                  </a:moveTo>
                  <a:lnTo>
                    <a:pt x="100" y="0"/>
                  </a:lnTo>
                  <a:lnTo>
                    <a:pt x="89" y="3"/>
                  </a:lnTo>
                  <a:lnTo>
                    <a:pt x="78" y="6"/>
                  </a:lnTo>
                  <a:lnTo>
                    <a:pt x="68" y="8"/>
                  </a:lnTo>
                  <a:lnTo>
                    <a:pt x="57" y="14"/>
                  </a:lnTo>
                  <a:lnTo>
                    <a:pt x="49" y="19"/>
                  </a:lnTo>
                  <a:lnTo>
                    <a:pt x="41" y="24"/>
                  </a:lnTo>
                  <a:lnTo>
                    <a:pt x="33" y="30"/>
                  </a:lnTo>
                  <a:lnTo>
                    <a:pt x="25" y="38"/>
                  </a:lnTo>
                  <a:lnTo>
                    <a:pt x="19" y="46"/>
                  </a:lnTo>
                  <a:lnTo>
                    <a:pt x="14" y="54"/>
                  </a:lnTo>
                  <a:lnTo>
                    <a:pt x="8" y="65"/>
                  </a:lnTo>
                  <a:lnTo>
                    <a:pt x="6" y="73"/>
                  </a:lnTo>
                  <a:lnTo>
                    <a:pt x="3" y="83"/>
                  </a:lnTo>
                  <a:lnTo>
                    <a:pt x="0" y="94"/>
                  </a:lnTo>
                  <a:lnTo>
                    <a:pt x="0" y="105"/>
                  </a:lnTo>
                  <a:lnTo>
                    <a:pt x="0" y="115"/>
                  </a:lnTo>
                  <a:lnTo>
                    <a:pt x="3" y="126"/>
                  </a:lnTo>
                  <a:lnTo>
                    <a:pt x="6" y="137"/>
                  </a:lnTo>
                  <a:lnTo>
                    <a:pt x="8" y="148"/>
                  </a:lnTo>
                  <a:lnTo>
                    <a:pt x="14" y="156"/>
                  </a:lnTo>
                  <a:lnTo>
                    <a:pt x="19" y="164"/>
                  </a:lnTo>
                  <a:lnTo>
                    <a:pt x="25" y="172"/>
                  </a:lnTo>
                  <a:lnTo>
                    <a:pt x="33" y="180"/>
                  </a:lnTo>
                  <a:lnTo>
                    <a:pt x="41" y="188"/>
                  </a:lnTo>
                  <a:lnTo>
                    <a:pt x="49" y="193"/>
                  </a:lnTo>
                  <a:lnTo>
                    <a:pt x="57" y="199"/>
                  </a:lnTo>
                  <a:lnTo>
                    <a:pt x="68" y="204"/>
                  </a:lnTo>
                  <a:lnTo>
                    <a:pt x="78" y="207"/>
                  </a:lnTo>
                  <a:lnTo>
                    <a:pt x="89" y="209"/>
                  </a:lnTo>
                  <a:lnTo>
                    <a:pt x="100" y="212"/>
                  </a:lnTo>
                  <a:lnTo>
                    <a:pt x="111" y="212"/>
                  </a:lnTo>
                  <a:lnTo>
                    <a:pt x="121" y="212"/>
                  </a:lnTo>
                  <a:lnTo>
                    <a:pt x="132" y="209"/>
                  </a:lnTo>
                  <a:lnTo>
                    <a:pt x="143" y="207"/>
                  </a:lnTo>
                  <a:lnTo>
                    <a:pt x="154" y="204"/>
                  </a:lnTo>
                  <a:lnTo>
                    <a:pt x="162" y="199"/>
                  </a:lnTo>
                  <a:lnTo>
                    <a:pt x="170" y="193"/>
                  </a:lnTo>
                  <a:lnTo>
                    <a:pt x="178" y="188"/>
                  </a:lnTo>
                  <a:lnTo>
                    <a:pt x="186" y="180"/>
                  </a:lnTo>
                  <a:lnTo>
                    <a:pt x="194" y="172"/>
                  </a:lnTo>
                  <a:lnTo>
                    <a:pt x="199" y="164"/>
                  </a:lnTo>
                  <a:lnTo>
                    <a:pt x="205" y="156"/>
                  </a:lnTo>
                  <a:lnTo>
                    <a:pt x="210" y="148"/>
                  </a:lnTo>
                  <a:lnTo>
                    <a:pt x="213" y="137"/>
                  </a:lnTo>
                  <a:lnTo>
                    <a:pt x="216" y="126"/>
                  </a:lnTo>
                  <a:lnTo>
                    <a:pt x="218" y="115"/>
                  </a:lnTo>
                  <a:lnTo>
                    <a:pt x="218" y="105"/>
                  </a:lnTo>
                  <a:lnTo>
                    <a:pt x="218" y="94"/>
                  </a:lnTo>
                  <a:lnTo>
                    <a:pt x="216" y="83"/>
                  </a:lnTo>
                  <a:lnTo>
                    <a:pt x="213" y="73"/>
                  </a:lnTo>
                  <a:lnTo>
                    <a:pt x="210" y="65"/>
                  </a:lnTo>
                  <a:lnTo>
                    <a:pt x="205" y="54"/>
                  </a:lnTo>
                  <a:lnTo>
                    <a:pt x="199" y="46"/>
                  </a:lnTo>
                  <a:lnTo>
                    <a:pt x="194" y="38"/>
                  </a:lnTo>
                  <a:lnTo>
                    <a:pt x="186" y="30"/>
                  </a:lnTo>
                  <a:lnTo>
                    <a:pt x="178" y="24"/>
                  </a:lnTo>
                  <a:lnTo>
                    <a:pt x="170" y="19"/>
                  </a:lnTo>
                  <a:lnTo>
                    <a:pt x="162" y="14"/>
                  </a:lnTo>
                  <a:lnTo>
                    <a:pt x="154" y="8"/>
                  </a:lnTo>
                  <a:lnTo>
                    <a:pt x="143" y="6"/>
                  </a:lnTo>
                  <a:lnTo>
                    <a:pt x="132" y="3"/>
                  </a:lnTo>
                  <a:lnTo>
                    <a:pt x="121" y="0"/>
                  </a:lnTo>
                  <a:lnTo>
                    <a:pt x="111" y="0"/>
                  </a:lnTo>
                  <a:close/>
                </a:path>
              </a:pathLst>
            </a:custGeom>
            <a:solidFill>
              <a:srgbClr val="33CCFF"/>
            </a:solidFill>
            <a:ln w="9525">
              <a:noFill/>
              <a:round/>
              <a:headEnd/>
              <a:tailEnd/>
            </a:ln>
          </p:spPr>
          <p:txBody>
            <a:bodyPr/>
            <a:lstStyle/>
            <a:p>
              <a:endParaRPr lang="en-US"/>
            </a:p>
          </p:txBody>
        </p:sp>
        <p:sp>
          <p:nvSpPr>
            <p:cNvPr id="500756" name="Rectangle 20"/>
            <p:cNvSpPr>
              <a:spLocks noChangeArrowheads="1"/>
            </p:cNvSpPr>
            <p:nvPr/>
          </p:nvSpPr>
          <p:spPr bwMode="auto">
            <a:xfrm>
              <a:off x="2641" y="1262"/>
              <a:ext cx="93" cy="154"/>
            </a:xfrm>
            <a:prstGeom prst="rect">
              <a:avLst/>
            </a:prstGeom>
            <a:noFill/>
            <a:ln w="9525">
              <a:noFill/>
              <a:miter lim="800000"/>
              <a:headEnd/>
              <a:tailEnd/>
            </a:ln>
          </p:spPr>
          <p:txBody>
            <a:bodyPr wrap="none" lIns="0" tIns="0" rIns="0" bIns="0">
              <a:spAutoFit/>
            </a:bodyPr>
            <a:lstStyle/>
            <a:p>
              <a:r>
                <a:rPr lang="en-US" sz="1600" b="1">
                  <a:solidFill>
                    <a:schemeClr val="bg1"/>
                  </a:solidFill>
                </a:rPr>
                <a:t>X</a:t>
              </a:r>
            </a:p>
          </p:txBody>
        </p:sp>
        <p:sp>
          <p:nvSpPr>
            <p:cNvPr id="500757" name="Freeform 21"/>
            <p:cNvSpPr>
              <a:spLocks/>
            </p:cNvSpPr>
            <p:nvPr/>
          </p:nvSpPr>
          <p:spPr bwMode="auto">
            <a:xfrm>
              <a:off x="2579" y="1952"/>
              <a:ext cx="218" cy="212"/>
            </a:xfrm>
            <a:custGeom>
              <a:avLst/>
              <a:gdLst/>
              <a:ahLst/>
              <a:cxnLst>
                <a:cxn ang="0">
                  <a:pos x="97" y="0"/>
                </a:cxn>
                <a:cxn ang="0">
                  <a:pos x="75" y="6"/>
                </a:cxn>
                <a:cxn ang="0">
                  <a:pos x="56" y="14"/>
                </a:cxn>
                <a:cxn ang="0">
                  <a:pos x="40" y="24"/>
                </a:cxn>
                <a:cxn ang="0">
                  <a:pos x="24" y="38"/>
                </a:cxn>
                <a:cxn ang="0">
                  <a:pos x="13" y="54"/>
                </a:cxn>
                <a:cxn ang="0">
                  <a:pos x="5" y="73"/>
                </a:cxn>
                <a:cxn ang="0">
                  <a:pos x="0" y="94"/>
                </a:cxn>
                <a:cxn ang="0">
                  <a:pos x="0" y="116"/>
                </a:cxn>
                <a:cxn ang="0">
                  <a:pos x="5" y="137"/>
                </a:cxn>
                <a:cxn ang="0">
                  <a:pos x="13" y="156"/>
                </a:cxn>
                <a:cxn ang="0">
                  <a:pos x="24" y="172"/>
                </a:cxn>
                <a:cxn ang="0">
                  <a:pos x="40" y="188"/>
                </a:cxn>
                <a:cxn ang="0">
                  <a:pos x="56" y="199"/>
                </a:cxn>
                <a:cxn ang="0">
                  <a:pos x="75" y="207"/>
                </a:cxn>
                <a:cxn ang="0">
                  <a:pos x="97" y="212"/>
                </a:cxn>
                <a:cxn ang="0">
                  <a:pos x="118" y="212"/>
                </a:cxn>
                <a:cxn ang="0">
                  <a:pos x="140" y="207"/>
                </a:cxn>
                <a:cxn ang="0">
                  <a:pos x="161" y="199"/>
                </a:cxn>
                <a:cxn ang="0">
                  <a:pos x="178" y="188"/>
                </a:cxn>
                <a:cxn ang="0">
                  <a:pos x="194" y="172"/>
                </a:cxn>
                <a:cxn ang="0">
                  <a:pos x="204" y="156"/>
                </a:cxn>
                <a:cxn ang="0">
                  <a:pos x="213" y="137"/>
                </a:cxn>
                <a:cxn ang="0">
                  <a:pos x="218" y="116"/>
                </a:cxn>
                <a:cxn ang="0">
                  <a:pos x="218" y="94"/>
                </a:cxn>
                <a:cxn ang="0">
                  <a:pos x="213" y="73"/>
                </a:cxn>
                <a:cxn ang="0">
                  <a:pos x="204" y="54"/>
                </a:cxn>
                <a:cxn ang="0">
                  <a:pos x="194" y="38"/>
                </a:cxn>
                <a:cxn ang="0">
                  <a:pos x="178" y="24"/>
                </a:cxn>
                <a:cxn ang="0">
                  <a:pos x="161" y="14"/>
                </a:cxn>
                <a:cxn ang="0">
                  <a:pos x="140" y="6"/>
                </a:cxn>
                <a:cxn ang="0">
                  <a:pos x="118" y="0"/>
                </a:cxn>
              </a:cxnLst>
              <a:rect l="0" t="0" r="r" b="b"/>
              <a:pathLst>
                <a:path w="218" h="212">
                  <a:moveTo>
                    <a:pt x="108" y="0"/>
                  </a:moveTo>
                  <a:lnTo>
                    <a:pt x="97" y="0"/>
                  </a:lnTo>
                  <a:lnTo>
                    <a:pt x="86" y="3"/>
                  </a:lnTo>
                  <a:lnTo>
                    <a:pt x="75" y="6"/>
                  </a:lnTo>
                  <a:lnTo>
                    <a:pt x="65" y="8"/>
                  </a:lnTo>
                  <a:lnTo>
                    <a:pt x="56" y="14"/>
                  </a:lnTo>
                  <a:lnTo>
                    <a:pt x="48" y="19"/>
                  </a:lnTo>
                  <a:lnTo>
                    <a:pt x="40" y="24"/>
                  </a:lnTo>
                  <a:lnTo>
                    <a:pt x="32" y="30"/>
                  </a:lnTo>
                  <a:lnTo>
                    <a:pt x="24" y="38"/>
                  </a:lnTo>
                  <a:lnTo>
                    <a:pt x="19" y="46"/>
                  </a:lnTo>
                  <a:lnTo>
                    <a:pt x="13" y="54"/>
                  </a:lnTo>
                  <a:lnTo>
                    <a:pt x="8" y="65"/>
                  </a:lnTo>
                  <a:lnTo>
                    <a:pt x="5" y="73"/>
                  </a:lnTo>
                  <a:lnTo>
                    <a:pt x="3" y="83"/>
                  </a:lnTo>
                  <a:lnTo>
                    <a:pt x="0" y="94"/>
                  </a:lnTo>
                  <a:lnTo>
                    <a:pt x="0" y="105"/>
                  </a:lnTo>
                  <a:lnTo>
                    <a:pt x="0" y="116"/>
                  </a:lnTo>
                  <a:lnTo>
                    <a:pt x="3" y="126"/>
                  </a:lnTo>
                  <a:lnTo>
                    <a:pt x="5" y="137"/>
                  </a:lnTo>
                  <a:lnTo>
                    <a:pt x="8" y="148"/>
                  </a:lnTo>
                  <a:lnTo>
                    <a:pt x="13" y="156"/>
                  </a:lnTo>
                  <a:lnTo>
                    <a:pt x="19" y="164"/>
                  </a:lnTo>
                  <a:lnTo>
                    <a:pt x="24" y="172"/>
                  </a:lnTo>
                  <a:lnTo>
                    <a:pt x="32" y="180"/>
                  </a:lnTo>
                  <a:lnTo>
                    <a:pt x="40" y="188"/>
                  </a:lnTo>
                  <a:lnTo>
                    <a:pt x="48" y="193"/>
                  </a:lnTo>
                  <a:lnTo>
                    <a:pt x="56" y="199"/>
                  </a:lnTo>
                  <a:lnTo>
                    <a:pt x="65" y="204"/>
                  </a:lnTo>
                  <a:lnTo>
                    <a:pt x="75" y="207"/>
                  </a:lnTo>
                  <a:lnTo>
                    <a:pt x="86" y="209"/>
                  </a:lnTo>
                  <a:lnTo>
                    <a:pt x="97" y="212"/>
                  </a:lnTo>
                  <a:lnTo>
                    <a:pt x="108" y="212"/>
                  </a:lnTo>
                  <a:lnTo>
                    <a:pt x="118" y="212"/>
                  </a:lnTo>
                  <a:lnTo>
                    <a:pt x="129" y="209"/>
                  </a:lnTo>
                  <a:lnTo>
                    <a:pt x="140" y="207"/>
                  </a:lnTo>
                  <a:lnTo>
                    <a:pt x="151" y="204"/>
                  </a:lnTo>
                  <a:lnTo>
                    <a:pt x="161" y="199"/>
                  </a:lnTo>
                  <a:lnTo>
                    <a:pt x="169" y="193"/>
                  </a:lnTo>
                  <a:lnTo>
                    <a:pt x="178" y="188"/>
                  </a:lnTo>
                  <a:lnTo>
                    <a:pt x="186" y="180"/>
                  </a:lnTo>
                  <a:lnTo>
                    <a:pt x="194" y="172"/>
                  </a:lnTo>
                  <a:lnTo>
                    <a:pt x="199" y="164"/>
                  </a:lnTo>
                  <a:lnTo>
                    <a:pt x="204" y="156"/>
                  </a:lnTo>
                  <a:lnTo>
                    <a:pt x="210" y="148"/>
                  </a:lnTo>
                  <a:lnTo>
                    <a:pt x="213" y="137"/>
                  </a:lnTo>
                  <a:lnTo>
                    <a:pt x="215" y="126"/>
                  </a:lnTo>
                  <a:lnTo>
                    <a:pt x="218" y="116"/>
                  </a:lnTo>
                  <a:lnTo>
                    <a:pt x="218" y="105"/>
                  </a:lnTo>
                  <a:lnTo>
                    <a:pt x="218" y="94"/>
                  </a:lnTo>
                  <a:lnTo>
                    <a:pt x="215" y="83"/>
                  </a:lnTo>
                  <a:lnTo>
                    <a:pt x="213" y="73"/>
                  </a:lnTo>
                  <a:lnTo>
                    <a:pt x="210" y="65"/>
                  </a:lnTo>
                  <a:lnTo>
                    <a:pt x="204" y="54"/>
                  </a:lnTo>
                  <a:lnTo>
                    <a:pt x="199" y="46"/>
                  </a:lnTo>
                  <a:lnTo>
                    <a:pt x="194" y="38"/>
                  </a:lnTo>
                  <a:lnTo>
                    <a:pt x="186" y="30"/>
                  </a:lnTo>
                  <a:lnTo>
                    <a:pt x="178" y="24"/>
                  </a:lnTo>
                  <a:lnTo>
                    <a:pt x="169" y="19"/>
                  </a:lnTo>
                  <a:lnTo>
                    <a:pt x="161" y="14"/>
                  </a:lnTo>
                  <a:lnTo>
                    <a:pt x="151" y="8"/>
                  </a:lnTo>
                  <a:lnTo>
                    <a:pt x="140" y="6"/>
                  </a:lnTo>
                  <a:lnTo>
                    <a:pt x="129" y="3"/>
                  </a:lnTo>
                  <a:lnTo>
                    <a:pt x="118" y="0"/>
                  </a:lnTo>
                  <a:lnTo>
                    <a:pt x="108" y="0"/>
                  </a:lnTo>
                  <a:close/>
                </a:path>
              </a:pathLst>
            </a:custGeom>
            <a:solidFill>
              <a:srgbClr val="33CCFF"/>
            </a:solidFill>
            <a:ln w="9525">
              <a:noFill/>
              <a:round/>
              <a:headEnd/>
              <a:tailEnd/>
            </a:ln>
          </p:spPr>
          <p:txBody>
            <a:bodyPr/>
            <a:lstStyle/>
            <a:p>
              <a:endParaRPr lang="en-US"/>
            </a:p>
          </p:txBody>
        </p:sp>
        <p:sp>
          <p:nvSpPr>
            <p:cNvPr id="500758" name="Rectangle 22"/>
            <p:cNvSpPr>
              <a:spLocks noChangeArrowheads="1"/>
            </p:cNvSpPr>
            <p:nvPr/>
          </p:nvSpPr>
          <p:spPr bwMode="auto">
            <a:xfrm>
              <a:off x="2653" y="1983"/>
              <a:ext cx="81" cy="154"/>
            </a:xfrm>
            <a:prstGeom prst="rect">
              <a:avLst/>
            </a:prstGeom>
            <a:noFill/>
            <a:ln w="9525">
              <a:noFill/>
              <a:miter lim="800000"/>
              <a:headEnd/>
              <a:tailEnd/>
            </a:ln>
          </p:spPr>
          <p:txBody>
            <a:bodyPr wrap="none" lIns="0" tIns="0" rIns="0" bIns="0">
              <a:spAutoFit/>
            </a:bodyPr>
            <a:lstStyle/>
            <a:p>
              <a:r>
                <a:rPr lang="en-US" sz="1600" b="1">
                  <a:solidFill>
                    <a:schemeClr val="bg1"/>
                  </a:solidFill>
                </a:rPr>
                <a:t>Y</a:t>
              </a:r>
            </a:p>
          </p:txBody>
        </p:sp>
        <p:sp>
          <p:nvSpPr>
            <p:cNvPr id="500759" name="Line 23"/>
            <p:cNvSpPr>
              <a:spLocks noChangeShapeType="1"/>
            </p:cNvSpPr>
            <p:nvPr/>
          </p:nvSpPr>
          <p:spPr bwMode="auto">
            <a:xfrm>
              <a:off x="674" y="1448"/>
              <a:ext cx="280" cy="1"/>
            </a:xfrm>
            <a:prstGeom prst="line">
              <a:avLst/>
            </a:prstGeom>
            <a:noFill/>
            <a:ln w="17463">
              <a:solidFill>
                <a:srgbClr val="000000"/>
              </a:solidFill>
              <a:round/>
              <a:headEnd/>
              <a:tailEnd/>
            </a:ln>
          </p:spPr>
          <p:txBody>
            <a:bodyPr/>
            <a:lstStyle/>
            <a:p>
              <a:endParaRPr lang="en-US"/>
            </a:p>
          </p:txBody>
        </p:sp>
        <p:sp>
          <p:nvSpPr>
            <p:cNvPr id="500760" name="Line 24"/>
            <p:cNvSpPr>
              <a:spLocks noChangeShapeType="1"/>
            </p:cNvSpPr>
            <p:nvPr/>
          </p:nvSpPr>
          <p:spPr bwMode="auto">
            <a:xfrm>
              <a:off x="2165" y="1140"/>
              <a:ext cx="419" cy="174"/>
            </a:xfrm>
            <a:prstGeom prst="line">
              <a:avLst/>
            </a:prstGeom>
            <a:noFill/>
            <a:ln w="17463">
              <a:solidFill>
                <a:srgbClr val="000000"/>
              </a:solidFill>
              <a:round/>
              <a:headEnd/>
              <a:tailEnd/>
            </a:ln>
          </p:spPr>
          <p:txBody>
            <a:bodyPr/>
            <a:lstStyle/>
            <a:p>
              <a:endParaRPr lang="en-US"/>
            </a:p>
          </p:txBody>
        </p:sp>
        <p:sp>
          <p:nvSpPr>
            <p:cNvPr id="500761" name="Line 25"/>
            <p:cNvSpPr>
              <a:spLocks noChangeShapeType="1"/>
            </p:cNvSpPr>
            <p:nvPr/>
          </p:nvSpPr>
          <p:spPr bwMode="auto">
            <a:xfrm flipV="1">
              <a:off x="2192" y="1381"/>
              <a:ext cx="422" cy="357"/>
            </a:xfrm>
            <a:prstGeom prst="line">
              <a:avLst/>
            </a:prstGeom>
            <a:noFill/>
            <a:ln w="17463">
              <a:solidFill>
                <a:srgbClr val="000000"/>
              </a:solidFill>
              <a:round/>
              <a:headEnd/>
              <a:tailEnd/>
            </a:ln>
          </p:spPr>
          <p:txBody>
            <a:bodyPr/>
            <a:lstStyle/>
            <a:p>
              <a:endParaRPr lang="en-US"/>
            </a:p>
          </p:txBody>
        </p:sp>
        <p:sp>
          <p:nvSpPr>
            <p:cNvPr id="500762" name="Line 26"/>
            <p:cNvSpPr>
              <a:spLocks noChangeShapeType="1"/>
            </p:cNvSpPr>
            <p:nvPr/>
          </p:nvSpPr>
          <p:spPr bwMode="auto">
            <a:xfrm>
              <a:off x="2197" y="1821"/>
              <a:ext cx="387" cy="201"/>
            </a:xfrm>
            <a:prstGeom prst="line">
              <a:avLst/>
            </a:prstGeom>
            <a:noFill/>
            <a:ln w="17463">
              <a:solidFill>
                <a:srgbClr val="000000"/>
              </a:solidFill>
              <a:round/>
              <a:headEnd/>
              <a:tailEnd/>
            </a:ln>
          </p:spPr>
          <p:txBody>
            <a:bodyPr/>
            <a:lstStyle/>
            <a:p>
              <a:endParaRPr lang="en-US"/>
            </a:p>
          </p:txBody>
        </p:sp>
        <p:sp>
          <p:nvSpPr>
            <p:cNvPr id="500763" name="Line 27"/>
            <p:cNvSpPr>
              <a:spLocks noChangeShapeType="1"/>
            </p:cNvSpPr>
            <p:nvPr/>
          </p:nvSpPr>
          <p:spPr bwMode="auto">
            <a:xfrm flipV="1">
              <a:off x="1481" y="1228"/>
              <a:ext cx="183" cy="148"/>
            </a:xfrm>
            <a:prstGeom prst="line">
              <a:avLst/>
            </a:prstGeom>
            <a:noFill/>
            <a:ln w="55563">
              <a:solidFill>
                <a:srgbClr val="000000"/>
              </a:solidFill>
              <a:round/>
              <a:headEnd/>
              <a:tailEnd/>
            </a:ln>
          </p:spPr>
          <p:txBody>
            <a:bodyPr/>
            <a:lstStyle/>
            <a:p>
              <a:endParaRPr lang="en-US"/>
            </a:p>
          </p:txBody>
        </p:sp>
        <p:sp>
          <p:nvSpPr>
            <p:cNvPr id="500764" name="Line 28"/>
            <p:cNvSpPr>
              <a:spLocks noChangeShapeType="1"/>
            </p:cNvSpPr>
            <p:nvPr/>
          </p:nvSpPr>
          <p:spPr bwMode="auto">
            <a:xfrm flipV="1">
              <a:off x="2030" y="1309"/>
              <a:ext cx="1" cy="268"/>
            </a:xfrm>
            <a:prstGeom prst="line">
              <a:avLst/>
            </a:prstGeom>
            <a:noFill/>
            <a:ln w="55563">
              <a:solidFill>
                <a:srgbClr val="000000"/>
              </a:solidFill>
              <a:round/>
              <a:headEnd/>
              <a:tailEnd/>
            </a:ln>
          </p:spPr>
          <p:txBody>
            <a:bodyPr/>
            <a:lstStyle/>
            <a:p>
              <a:endParaRPr lang="en-US"/>
            </a:p>
          </p:txBody>
        </p:sp>
        <p:sp>
          <p:nvSpPr>
            <p:cNvPr id="500765" name="Line 29"/>
            <p:cNvSpPr>
              <a:spLocks noChangeShapeType="1"/>
            </p:cNvSpPr>
            <p:nvPr/>
          </p:nvSpPr>
          <p:spPr bwMode="auto">
            <a:xfrm>
              <a:off x="1497" y="1577"/>
              <a:ext cx="167" cy="104"/>
            </a:xfrm>
            <a:prstGeom prst="line">
              <a:avLst/>
            </a:prstGeom>
            <a:noFill/>
            <a:ln w="55563">
              <a:solidFill>
                <a:srgbClr val="000000"/>
              </a:solidFill>
              <a:round/>
              <a:headEnd/>
              <a:tailEnd/>
            </a:ln>
          </p:spPr>
          <p:txBody>
            <a:bodyPr/>
            <a:lstStyle/>
            <a:p>
              <a:endParaRPr lang="en-US"/>
            </a:p>
          </p:txBody>
        </p:sp>
        <p:sp>
          <p:nvSpPr>
            <p:cNvPr id="500766" name="Rectangle 30"/>
            <p:cNvSpPr>
              <a:spLocks noChangeArrowheads="1"/>
            </p:cNvSpPr>
            <p:nvPr/>
          </p:nvSpPr>
          <p:spPr bwMode="auto">
            <a:xfrm>
              <a:off x="3050" y="853"/>
              <a:ext cx="608" cy="284"/>
            </a:xfrm>
            <a:prstGeom prst="rect">
              <a:avLst/>
            </a:prstGeom>
            <a:solidFill>
              <a:srgbClr val="FFFFFF"/>
            </a:solidFill>
            <a:ln w="9525">
              <a:noFill/>
              <a:miter lim="800000"/>
              <a:headEnd/>
              <a:tailEnd/>
            </a:ln>
          </p:spPr>
          <p:txBody>
            <a:bodyPr/>
            <a:lstStyle/>
            <a:p>
              <a:endParaRPr lang="en-US"/>
            </a:p>
          </p:txBody>
        </p:sp>
        <p:sp>
          <p:nvSpPr>
            <p:cNvPr id="500767" name="Rectangle 31"/>
            <p:cNvSpPr>
              <a:spLocks noChangeArrowheads="1"/>
            </p:cNvSpPr>
            <p:nvPr/>
          </p:nvSpPr>
          <p:spPr bwMode="auto">
            <a:xfrm>
              <a:off x="3131" y="896"/>
              <a:ext cx="528" cy="192"/>
            </a:xfrm>
            <a:prstGeom prst="rect">
              <a:avLst/>
            </a:prstGeom>
            <a:noFill/>
            <a:ln w="9525">
              <a:noFill/>
              <a:miter lim="800000"/>
              <a:headEnd/>
              <a:tailEnd/>
            </a:ln>
          </p:spPr>
          <p:txBody>
            <a:bodyPr wrap="none" lIns="0" tIns="0" rIns="0" bIns="0">
              <a:spAutoFit/>
            </a:bodyPr>
            <a:lstStyle/>
            <a:p>
              <a:r>
                <a:rPr lang="en-US" sz="2000">
                  <a:solidFill>
                    <a:srgbClr val="000000"/>
                  </a:solidFill>
                </a:rPr>
                <a:t>legend</a:t>
              </a:r>
              <a:r>
                <a:rPr lang="en-US" sz="1700" b="1">
                  <a:solidFill>
                    <a:srgbClr val="000000"/>
                  </a:solidFill>
                  <a:latin typeface="Times New Roman" pitchFamily="18" charset="0"/>
                </a:rPr>
                <a:t>:</a:t>
              </a:r>
              <a:endParaRPr lang="en-US"/>
            </a:p>
          </p:txBody>
        </p:sp>
        <p:sp>
          <p:nvSpPr>
            <p:cNvPr id="500768" name="Rectangle 32"/>
            <p:cNvSpPr>
              <a:spLocks noChangeArrowheads="1"/>
            </p:cNvSpPr>
            <p:nvPr/>
          </p:nvSpPr>
          <p:spPr bwMode="auto">
            <a:xfrm>
              <a:off x="3548" y="898"/>
              <a:ext cx="3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 </a:t>
              </a:r>
              <a:endParaRPr lang="en-US"/>
            </a:p>
          </p:txBody>
        </p:sp>
        <p:sp>
          <p:nvSpPr>
            <p:cNvPr id="500769" name="Rectangle 33"/>
            <p:cNvSpPr>
              <a:spLocks noChangeArrowheads="1"/>
            </p:cNvSpPr>
            <p:nvPr/>
          </p:nvSpPr>
          <p:spPr bwMode="auto">
            <a:xfrm>
              <a:off x="4261" y="1432"/>
              <a:ext cx="731" cy="499"/>
            </a:xfrm>
            <a:prstGeom prst="rect">
              <a:avLst/>
            </a:prstGeom>
            <a:solidFill>
              <a:srgbClr val="FFFFFF"/>
            </a:solidFill>
            <a:ln w="9525">
              <a:noFill/>
              <a:miter lim="800000"/>
              <a:headEnd/>
              <a:tailEnd/>
            </a:ln>
          </p:spPr>
          <p:txBody>
            <a:bodyPr/>
            <a:lstStyle/>
            <a:p>
              <a:endParaRPr lang="en-US"/>
            </a:p>
          </p:txBody>
        </p:sp>
        <p:sp>
          <p:nvSpPr>
            <p:cNvPr id="500770" name="Rectangle 34"/>
            <p:cNvSpPr>
              <a:spLocks noChangeArrowheads="1"/>
            </p:cNvSpPr>
            <p:nvPr/>
          </p:nvSpPr>
          <p:spPr bwMode="auto">
            <a:xfrm>
              <a:off x="4341" y="1472"/>
              <a:ext cx="739" cy="192"/>
            </a:xfrm>
            <a:prstGeom prst="rect">
              <a:avLst/>
            </a:prstGeom>
            <a:noFill/>
            <a:ln w="9525">
              <a:noFill/>
              <a:miter lim="800000"/>
              <a:headEnd/>
              <a:tailEnd/>
            </a:ln>
          </p:spPr>
          <p:txBody>
            <a:bodyPr wrap="none" lIns="0" tIns="0" rIns="0" bIns="0">
              <a:spAutoFit/>
            </a:bodyPr>
            <a:lstStyle/>
            <a:p>
              <a:r>
                <a:rPr lang="en-US" sz="2000">
                  <a:solidFill>
                    <a:srgbClr val="000000"/>
                  </a:solidFill>
                </a:rPr>
                <a:t>customer </a:t>
              </a:r>
              <a:endParaRPr lang="en-US" sz="2000"/>
            </a:p>
          </p:txBody>
        </p:sp>
        <p:sp>
          <p:nvSpPr>
            <p:cNvPr id="500771" name="Rectangle 35"/>
            <p:cNvSpPr>
              <a:spLocks noChangeArrowheads="1"/>
            </p:cNvSpPr>
            <p:nvPr/>
          </p:nvSpPr>
          <p:spPr bwMode="auto">
            <a:xfrm>
              <a:off x="4341" y="1630"/>
              <a:ext cx="651" cy="192"/>
            </a:xfrm>
            <a:prstGeom prst="rect">
              <a:avLst/>
            </a:prstGeom>
            <a:noFill/>
            <a:ln w="9525">
              <a:noFill/>
              <a:miter lim="800000"/>
              <a:headEnd/>
              <a:tailEnd/>
            </a:ln>
          </p:spPr>
          <p:txBody>
            <a:bodyPr wrap="none" lIns="0" tIns="0" rIns="0" bIns="0">
              <a:spAutoFit/>
            </a:bodyPr>
            <a:lstStyle/>
            <a:p>
              <a:r>
                <a:rPr lang="en-US" sz="2000">
                  <a:solidFill>
                    <a:srgbClr val="000000"/>
                  </a:solidFill>
                </a:rPr>
                <a:t>network:</a:t>
              </a:r>
              <a:endParaRPr lang="en-US" sz="2000"/>
            </a:p>
          </p:txBody>
        </p:sp>
        <p:sp>
          <p:nvSpPr>
            <p:cNvPr id="500772" name="Rectangle 36"/>
            <p:cNvSpPr>
              <a:spLocks noChangeArrowheads="1"/>
            </p:cNvSpPr>
            <p:nvPr/>
          </p:nvSpPr>
          <p:spPr bwMode="auto">
            <a:xfrm>
              <a:off x="4823" y="1630"/>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0773" name="Rectangle 37"/>
            <p:cNvSpPr>
              <a:spLocks noChangeArrowheads="1"/>
            </p:cNvSpPr>
            <p:nvPr/>
          </p:nvSpPr>
          <p:spPr bwMode="auto">
            <a:xfrm>
              <a:off x="4261" y="869"/>
              <a:ext cx="697" cy="424"/>
            </a:xfrm>
            <a:prstGeom prst="rect">
              <a:avLst/>
            </a:prstGeom>
            <a:solidFill>
              <a:srgbClr val="FFFFFF"/>
            </a:solidFill>
            <a:ln w="9525">
              <a:noFill/>
              <a:miter lim="800000"/>
              <a:headEnd/>
              <a:tailEnd/>
            </a:ln>
          </p:spPr>
          <p:txBody>
            <a:bodyPr/>
            <a:lstStyle/>
            <a:p>
              <a:endParaRPr lang="en-US"/>
            </a:p>
          </p:txBody>
        </p:sp>
        <p:sp>
          <p:nvSpPr>
            <p:cNvPr id="500774" name="Rectangle 38"/>
            <p:cNvSpPr>
              <a:spLocks noChangeArrowheads="1"/>
            </p:cNvSpPr>
            <p:nvPr/>
          </p:nvSpPr>
          <p:spPr bwMode="auto">
            <a:xfrm>
              <a:off x="4341" y="909"/>
              <a:ext cx="629" cy="192"/>
            </a:xfrm>
            <a:prstGeom prst="rect">
              <a:avLst/>
            </a:prstGeom>
            <a:noFill/>
            <a:ln w="9525">
              <a:noFill/>
              <a:miter lim="800000"/>
              <a:headEnd/>
              <a:tailEnd/>
            </a:ln>
          </p:spPr>
          <p:txBody>
            <a:bodyPr wrap="none" lIns="0" tIns="0" rIns="0" bIns="0">
              <a:spAutoFit/>
            </a:bodyPr>
            <a:lstStyle/>
            <a:p>
              <a:r>
                <a:rPr lang="en-US" sz="2000">
                  <a:solidFill>
                    <a:srgbClr val="000000"/>
                  </a:solidFill>
                </a:rPr>
                <a:t>provider</a:t>
              </a:r>
              <a:endParaRPr lang="en-US" sz="2000"/>
            </a:p>
          </p:txBody>
        </p:sp>
        <p:sp>
          <p:nvSpPr>
            <p:cNvPr id="500775" name="Rectangle 39"/>
            <p:cNvSpPr>
              <a:spLocks noChangeArrowheads="1"/>
            </p:cNvSpPr>
            <p:nvPr/>
          </p:nvSpPr>
          <p:spPr bwMode="auto">
            <a:xfrm>
              <a:off x="4796" y="909"/>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0776" name="Rectangle 40"/>
            <p:cNvSpPr>
              <a:spLocks noChangeArrowheads="1"/>
            </p:cNvSpPr>
            <p:nvPr/>
          </p:nvSpPr>
          <p:spPr bwMode="auto">
            <a:xfrm>
              <a:off x="4341" y="1064"/>
              <a:ext cx="603" cy="192"/>
            </a:xfrm>
            <a:prstGeom prst="rect">
              <a:avLst/>
            </a:prstGeom>
            <a:noFill/>
            <a:ln w="9525">
              <a:noFill/>
              <a:miter lim="800000"/>
              <a:headEnd/>
              <a:tailEnd/>
            </a:ln>
          </p:spPr>
          <p:txBody>
            <a:bodyPr wrap="none" lIns="0" tIns="0" rIns="0" bIns="0">
              <a:spAutoFit/>
            </a:bodyPr>
            <a:lstStyle/>
            <a:p>
              <a:r>
                <a:rPr lang="en-US" sz="2000">
                  <a:solidFill>
                    <a:srgbClr val="000000"/>
                  </a:solidFill>
                </a:rPr>
                <a:t>network</a:t>
              </a:r>
              <a:endParaRPr lang="en-US" sz="2000"/>
            </a:p>
          </p:txBody>
        </p:sp>
        <p:sp>
          <p:nvSpPr>
            <p:cNvPr id="500777" name="Rectangle 41"/>
            <p:cNvSpPr>
              <a:spLocks noChangeArrowheads="1"/>
            </p:cNvSpPr>
            <p:nvPr/>
          </p:nvSpPr>
          <p:spPr bwMode="auto">
            <a:xfrm>
              <a:off x="4785" y="1064"/>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0778" name="Freeform 42"/>
            <p:cNvSpPr>
              <a:spLocks/>
            </p:cNvSpPr>
            <p:nvPr/>
          </p:nvSpPr>
          <p:spPr bwMode="auto">
            <a:xfrm>
              <a:off x="3749" y="901"/>
              <a:ext cx="563" cy="362"/>
            </a:xfrm>
            <a:custGeom>
              <a:avLst/>
              <a:gdLst/>
              <a:ahLst/>
              <a:cxnLst>
                <a:cxn ang="0">
                  <a:pos x="162" y="0"/>
                </a:cxn>
                <a:cxn ang="0">
                  <a:pos x="132" y="5"/>
                </a:cxn>
                <a:cxn ang="0">
                  <a:pos x="108" y="13"/>
                </a:cxn>
                <a:cxn ang="0">
                  <a:pos x="81" y="30"/>
                </a:cxn>
                <a:cxn ang="0">
                  <a:pos x="60" y="48"/>
                </a:cxn>
                <a:cxn ang="0">
                  <a:pos x="35" y="72"/>
                </a:cxn>
                <a:cxn ang="0">
                  <a:pos x="14" y="102"/>
                </a:cxn>
                <a:cxn ang="0">
                  <a:pos x="3" y="126"/>
                </a:cxn>
                <a:cxn ang="0">
                  <a:pos x="0" y="140"/>
                </a:cxn>
                <a:cxn ang="0">
                  <a:pos x="0" y="156"/>
                </a:cxn>
                <a:cxn ang="0">
                  <a:pos x="3" y="180"/>
                </a:cxn>
                <a:cxn ang="0">
                  <a:pos x="17" y="212"/>
                </a:cxn>
                <a:cxn ang="0">
                  <a:pos x="35" y="241"/>
                </a:cxn>
                <a:cxn ang="0">
                  <a:pos x="60" y="268"/>
                </a:cxn>
                <a:cxn ang="0">
                  <a:pos x="81" y="292"/>
                </a:cxn>
                <a:cxn ang="0">
                  <a:pos x="103" y="316"/>
                </a:cxn>
                <a:cxn ang="0">
                  <a:pos x="119" y="327"/>
                </a:cxn>
                <a:cxn ang="0">
                  <a:pos x="135" y="335"/>
                </a:cxn>
                <a:cxn ang="0">
                  <a:pos x="156" y="341"/>
                </a:cxn>
                <a:cxn ang="0">
                  <a:pos x="183" y="346"/>
                </a:cxn>
                <a:cxn ang="0">
                  <a:pos x="200" y="349"/>
                </a:cxn>
                <a:cxn ang="0">
                  <a:pos x="240" y="354"/>
                </a:cxn>
                <a:cxn ang="0">
                  <a:pos x="286" y="357"/>
                </a:cxn>
                <a:cxn ang="0">
                  <a:pos x="334" y="359"/>
                </a:cxn>
                <a:cxn ang="0">
                  <a:pos x="385" y="362"/>
                </a:cxn>
                <a:cxn ang="0">
                  <a:pos x="434" y="359"/>
                </a:cxn>
                <a:cxn ang="0">
                  <a:pos x="477" y="351"/>
                </a:cxn>
                <a:cxn ang="0">
                  <a:pos x="504" y="343"/>
                </a:cxn>
                <a:cxn ang="0">
                  <a:pos x="517" y="335"/>
                </a:cxn>
                <a:cxn ang="0">
                  <a:pos x="528" y="325"/>
                </a:cxn>
                <a:cxn ang="0">
                  <a:pos x="541" y="306"/>
                </a:cxn>
                <a:cxn ang="0">
                  <a:pos x="555" y="274"/>
                </a:cxn>
                <a:cxn ang="0">
                  <a:pos x="560" y="236"/>
                </a:cxn>
                <a:cxn ang="0">
                  <a:pos x="563" y="193"/>
                </a:cxn>
                <a:cxn ang="0">
                  <a:pos x="560" y="153"/>
                </a:cxn>
                <a:cxn ang="0">
                  <a:pos x="557" y="113"/>
                </a:cxn>
                <a:cxn ang="0">
                  <a:pos x="552" y="78"/>
                </a:cxn>
                <a:cxn ang="0">
                  <a:pos x="547" y="59"/>
                </a:cxn>
                <a:cxn ang="0">
                  <a:pos x="544" y="46"/>
                </a:cxn>
                <a:cxn ang="0">
                  <a:pos x="539" y="30"/>
                </a:cxn>
                <a:cxn ang="0">
                  <a:pos x="533" y="22"/>
                </a:cxn>
                <a:cxn ang="0">
                  <a:pos x="522" y="19"/>
                </a:cxn>
                <a:cxn ang="0">
                  <a:pos x="506" y="16"/>
                </a:cxn>
                <a:cxn ang="0">
                  <a:pos x="479" y="16"/>
                </a:cxn>
                <a:cxn ang="0">
                  <a:pos x="466" y="13"/>
                </a:cxn>
                <a:cxn ang="0">
                  <a:pos x="450" y="11"/>
                </a:cxn>
                <a:cxn ang="0">
                  <a:pos x="409" y="11"/>
                </a:cxn>
                <a:cxn ang="0">
                  <a:pos x="364" y="13"/>
                </a:cxn>
                <a:cxn ang="0">
                  <a:pos x="321" y="13"/>
                </a:cxn>
                <a:cxn ang="0">
                  <a:pos x="283" y="11"/>
                </a:cxn>
                <a:cxn ang="0">
                  <a:pos x="248" y="5"/>
                </a:cxn>
                <a:cxn ang="0">
                  <a:pos x="213" y="0"/>
                </a:cxn>
                <a:cxn ang="0">
                  <a:pos x="186" y="0"/>
                </a:cxn>
                <a:cxn ang="0">
                  <a:pos x="175" y="0"/>
                </a:cxn>
              </a:cxnLst>
              <a:rect l="0" t="0" r="r" b="b"/>
              <a:pathLst>
                <a:path w="563" h="362">
                  <a:moveTo>
                    <a:pt x="175" y="0"/>
                  </a:moveTo>
                  <a:lnTo>
                    <a:pt x="162" y="0"/>
                  </a:lnTo>
                  <a:lnTo>
                    <a:pt x="148" y="3"/>
                  </a:lnTo>
                  <a:lnTo>
                    <a:pt x="132" y="5"/>
                  </a:lnTo>
                  <a:lnTo>
                    <a:pt x="119" y="11"/>
                  </a:lnTo>
                  <a:lnTo>
                    <a:pt x="108" y="13"/>
                  </a:lnTo>
                  <a:lnTo>
                    <a:pt x="95" y="22"/>
                  </a:lnTo>
                  <a:lnTo>
                    <a:pt x="81" y="30"/>
                  </a:lnTo>
                  <a:lnTo>
                    <a:pt x="70" y="38"/>
                  </a:lnTo>
                  <a:lnTo>
                    <a:pt x="60" y="48"/>
                  </a:lnTo>
                  <a:lnTo>
                    <a:pt x="46" y="59"/>
                  </a:lnTo>
                  <a:lnTo>
                    <a:pt x="35" y="72"/>
                  </a:lnTo>
                  <a:lnTo>
                    <a:pt x="25" y="89"/>
                  </a:lnTo>
                  <a:lnTo>
                    <a:pt x="14" y="102"/>
                  </a:lnTo>
                  <a:lnTo>
                    <a:pt x="8" y="118"/>
                  </a:lnTo>
                  <a:lnTo>
                    <a:pt x="3" y="126"/>
                  </a:lnTo>
                  <a:lnTo>
                    <a:pt x="3" y="134"/>
                  </a:lnTo>
                  <a:lnTo>
                    <a:pt x="0" y="140"/>
                  </a:lnTo>
                  <a:lnTo>
                    <a:pt x="0" y="148"/>
                  </a:lnTo>
                  <a:lnTo>
                    <a:pt x="0" y="156"/>
                  </a:lnTo>
                  <a:lnTo>
                    <a:pt x="0" y="164"/>
                  </a:lnTo>
                  <a:lnTo>
                    <a:pt x="3" y="180"/>
                  </a:lnTo>
                  <a:lnTo>
                    <a:pt x="8" y="196"/>
                  </a:lnTo>
                  <a:lnTo>
                    <a:pt x="17" y="212"/>
                  </a:lnTo>
                  <a:lnTo>
                    <a:pt x="27" y="225"/>
                  </a:lnTo>
                  <a:lnTo>
                    <a:pt x="35" y="241"/>
                  </a:lnTo>
                  <a:lnTo>
                    <a:pt x="49" y="255"/>
                  </a:lnTo>
                  <a:lnTo>
                    <a:pt x="60" y="268"/>
                  </a:lnTo>
                  <a:lnTo>
                    <a:pt x="70" y="282"/>
                  </a:lnTo>
                  <a:lnTo>
                    <a:pt x="81" y="292"/>
                  </a:lnTo>
                  <a:lnTo>
                    <a:pt x="92" y="306"/>
                  </a:lnTo>
                  <a:lnTo>
                    <a:pt x="103" y="316"/>
                  </a:lnTo>
                  <a:lnTo>
                    <a:pt x="111" y="322"/>
                  </a:lnTo>
                  <a:lnTo>
                    <a:pt x="119" y="327"/>
                  </a:lnTo>
                  <a:lnTo>
                    <a:pt x="127" y="330"/>
                  </a:lnTo>
                  <a:lnTo>
                    <a:pt x="135" y="335"/>
                  </a:lnTo>
                  <a:lnTo>
                    <a:pt x="146" y="338"/>
                  </a:lnTo>
                  <a:lnTo>
                    <a:pt x="156" y="341"/>
                  </a:lnTo>
                  <a:lnTo>
                    <a:pt x="170" y="343"/>
                  </a:lnTo>
                  <a:lnTo>
                    <a:pt x="183" y="346"/>
                  </a:lnTo>
                  <a:lnTo>
                    <a:pt x="191" y="346"/>
                  </a:lnTo>
                  <a:lnTo>
                    <a:pt x="200" y="349"/>
                  </a:lnTo>
                  <a:lnTo>
                    <a:pt x="218" y="351"/>
                  </a:lnTo>
                  <a:lnTo>
                    <a:pt x="240" y="354"/>
                  </a:lnTo>
                  <a:lnTo>
                    <a:pt x="261" y="354"/>
                  </a:lnTo>
                  <a:lnTo>
                    <a:pt x="286" y="357"/>
                  </a:lnTo>
                  <a:lnTo>
                    <a:pt x="310" y="359"/>
                  </a:lnTo>
                  <a:lnTo>
                    <a:pt x="334" y="359"/>
                  </a:lnTo>
                  <a:lnTo>
                    <a:pt x="361" y="362"/>
                  </a:lnTo>
                  <a:lnTo>
                    <a:pt x="385" y="362"/>
                  </a:lnTo>
                  <a:lnTo>
                    <a:pt x="409" y="359"/>
                  </a:lnTo>
                  <a:lnTo>
                    <a:pt x="434" y="359"/>
                  </a:lnTo>
                  <a:lnTo>
                    <a:pt x="455" y="357"/>
                  </a:lnTo>
                  <a:lnTo>
                    <a:pt x="477" y="351"/>
                  </a:lnTo>
                  <a:lnTo>
                    <a:pt x="493" y="346"/>
                  </a:lnTo>
                  <a:lnTo>
                    <a:pt x="504" y="343"/>
                  </a:lnTo>
                  <a:lnTo>
                    <a:pt x="509" y="338"/>
                  </a:lnTo>
                  <a:lnTo>
                    <a:pt x="517" y="335"/>
                  </a:lnTo>
                  <a:lnTo>
                    <a:pt x="522" y="330"/>
                  </a:lnTo>
                  <a:lnTo>
                    <a:pt x="528" y="325"/>
                  </a:lnTo>
                  <a:lnTo>
                    <a:pt x="533" y="319"/>
                  </a:lnTo>
                  <a:lnTo>
                    <a:pt x="541" y="306"/>
                  </a:lnTo>
                  <a:lnTo>
                    <a:pt x="549" y="292"/>
                  </a:lnTo>
                  <a:lnTo>
                    <a:pt x="555" y="274"/>
                  </a:lnTo>
                  <a:lnTo>
                    <a:pt x="557" y="255"/>
                  </a:lnTo>
                  <a:lnTo>
                    <a:pt x="560" y="236"/>
                  </a:lnTo>
                  <a:lnTo>
                    <a:pt x="563" y="215"/>
                  </a:lnTo>
                  <a:lnTo>
                    <a:pt x="563" y="193"/>
                  </a:lnTo>
                  <a:lnTo>
                    <a:pt x="560" y="172"/>
                  </a:lnTo>
                  <a:lnTo>
                    <a:pt x="560" y="153"/>
                  </a:lnTo>
                  <a:lnTo>
                    <a:pt x="557" y="131"/>
                  </a:lnTo>
                  <a:lnTo>
                    <a:pt x="557" y="113"/>
                  </a:lnTo>
                  <a:lnTo>
                    <a:pt x="555" y="94"/>
                  </a:lnTo>
                  <a:lnTo>
                    <a:pt x="552" y="78"/>
                  </a:lnTo>
                  <a:lnTo>
                    <a:pt x="549" y="64"/>
                  </a:lnTo>
                  <a:lnTo>
                    <a:pt x="547" y="59"/>
                  </a:lnTo>
                  <a:lnTo>
                    <a:pt x="547" y="54"/>
                  </a:lnTo>
                  <a:lnTo>
                    <a:pt x="544" y="46"/>
                  </a:lnTo>
                  <a:lnTo>
                    <a:pt x="541" y="38"/>
                  </a:lnTo>
                  <a:lnTo>
                    <a:pt x="539" y="30"/>
                  </a:lnTo>
                  <a:lnTo>
                    <a:pt x="536" y="27"/>
                  </a:lnTo>
                  <a:lnTo>
                    <a:pt x="533" y="22"/>
                  </a:lnTo>
                  <a:lnTo>
                    <a:pt x="528" y="19"/>
                  </a:lnTo>
                  <a:lnTo>
                    <a:pt x="522" y="19"/>
                  </a:lnTo>
                  <a:lnTo>
                    <a:pt x="520" y="16"/>
                  </a:lnTo>
                  <a:lnTo>
                    <a:pt x="506" y="16"/>
                  </a:lnTo>
                  <a:lnTo>
                    <a:pt x="495" y="16"/>
                  </a:lnTo>
                  <a:lnTo>
                    <a:pt x="479" y="16"/>
                  </a:lnTo>
                  <a:lnTo>
                    <a:pt x="474" y="13"/>
                  </a:lnTo>
                  <a:lnTo>
                    <a:pt x="466" y="13"/>
                  </a:lnTo>
                  <a:lnTo>
                    <a:pt x="458" y="13"/>
                  </a:lnTo>
                  <a:lnTo>
                    <a:pt x="450" y="11"/>
                  </a:lnTo>
                  <a:lnTo>
                    <a:pt x="431" y="11"/>
                  </a:lnTo>
                  <a:lnTo>
                    <a:pt x="409" y="11"/>
                  </a:lnTo>
                  <a:lnTo>
                    <a:pt x="388" y="13"/>
                  </a:lnTo>
                  <a:lnTo>
                    <a:pt x="364" y="13"/>
                  </a:lnTo>
                  <a:lnTo>
                    <a:pt x="342" y="13"/>
                  </a:lnTo>
                  <a:lnTo>
                    <a:pt x="321" y="13"/>
                  </a:lnTo>
                  <a:lnTo>
                    <a:pt x="302" y="13"/>
                  </a:lnTo>
                  <a:lnTo>
                    <a:pt x="283" y="11"/>
                  </a:lnTo>
                  <a:lnTo>
                    <a:pt x="264" y="11"/>
                  </a:lnTo>
                  <a:lnTo>
                    <a:pt x="248" y="5"/>
                  </a:lnTo>
                  <a:lnTo>
                    <a:pt x="229" y="3"/>
                  </a:lnTo>
                  <a:lnTo>
                    <a:pt x="213" y="0"/>
                  </a:lnTo>
                  <a:lnTo>
                    <a:pt x="200" y="0"/>
                  </a:lnTo>
                  <a:lnTo>
                    <a:pt x="186" y="0"/>
                  </a:lnTo>
                  <a:lnTo>
                    <a:pt x="181" y="0"/>
                  </a:lnTo>
                  <a:lnTo>
                    <a:pt x="175" y="0"/>
                  </a:lnTo>
                  <a:close/>
                </a:path>
              </a:pathLst>
            </a:custGeom>
            <a:solidFill>
              <a:srgbClr val="33CCFF"/>
            </a:solidFill>
            <a:ln w="9525">
              <a:noFill/>
              <a:round/>
              <a:headEnd/>
              <a:tailEnd/>
            </a:ln>
          </p:spPr>
          <p:txBody>
            <a:bodyPr/>
            <a:lstStyle/>
            <a:p>
              <a:endParaRPr lang="en-US"/>
            </a:p>
          </p:txBody>
        </p:sp>
        <p:sp>
          <p:nvSpPr>
            <p:cNvPr id="500779" name="Freeform 43"/>
            <p:cNvSpPr>
              <a:spLocks/>
            </p:cNvSpPr>
            <p:nvPr/>
          </p:nvSpPr>
          <p:spPr bwMode="auto">
            <a:xfrm>
              <a:off x="4064" y="1504"/>
              <a:ext cx="218" cy="212"/>
            </a:xfrm>
            <a:custGeom>
              <a:avLst/>
              <a:gdLst/>
              <a:ahLst/>
              <a:cxnLst>
                <a:cxn ang="0">
                  <a:pos x="100" y="0"/>
                </a:cxn>
                <a:cxn ang="0">
                  <a:pos x="78" y="6"/>
                </a:cxn>
                <a:cxn ang="0">
                  <a:pos x="57" y="14"/>
                </a:cxn>
                <a:cxn ang="0">
                  <a:pos x="41" y="25"/>
                </a:cxn>
                <a:cxn ang="0">
                  <a:pos x="24" y="38"/>
                </a:cxn>
                <a:cxn ang="0">
                  <a:pos x="14" y="57"/>
                </a:cxn>
                <a:cxn ang="0">
                  <a:pos x="6" y="76"/>
                </a:cxn>
                <a:cxn ang="0">
                  <a:pos x="0" y="94"/>
                </a:cxn>
                <a:cxn ang="0">
                  <a:pos x="0" y="116"/>
                </a:cxn>
                <a:cxn ang="0">
                  <a:pos x="6" y="137"/>
                </a:cxn>
                <a:cxn ang="0">
                  <a:pos x="14" y="156"/>
                </a:cxn>
                <a:cxn ang="0">
                  <a:pos x="24" y="172"/>
                </a:cxn>
                <a:cxn ang="0">
                  <a:pos x="41" y="188"/>
                </a:cxn>
                <a:cxn ang="0">
                  <a:pos x="57" y="199"/>
                </a:cxn>
                <a:cxn ang="0">
                  <a:pos x="78" y="207"/>
                </a:cxn>
                <a:cxn ang="0">
                  <a:pos x="100" y="212"/>
                </a:cxn>
                <a:cxn ang="0">
                  <a:pos x="121" y="212"/>
                </a:cxn>
                <a:cxn ang="0">
                  <a:pos x="143" y="207"/>
                </a:cxn>
                <a:cxn ang="0">
                  <a:pos x="162" y="199"/>
                </a:cxn>
                <a:cxn ang="0">
                  <a:pos x="178" y="188"/>
                </a:cxn>
                <a:cxn ang="0">
                  <a:pos x="194" y="172"/>
                </a:cxn>
                <a:cxn ang="0">
                  <a:pos x="205" y="156"/>
                </a:cxn>
                <a:cxn ang="0">
                  <a:pos x="213" y="137"/>
                </a:cxn>
                <a:cxn ang="0">
                  <a:pos x="218" y="116"/>
                </a:cxn>
                <a:cxn ang="0">
                  <a:pos x="218" y="94"/>
                </a:cxn>
                <a:cxn ang="0">
                  <a:pos x="213" y="76"/>
                </a:cxn>
                <a:cxn ang="0">
                  <a:pos x="205" y="57"/>
                </a:cxn>
                <a:cxn ang="0">
                  <a:pos x="194" y="38"/>
                </a:cxn>
                <a:cxn ang="0">
                  <a:pos x="178" y="25"/>
                </a:cxn>
                <a:cxn ang="0">
                  <a:pos x="162" y="14"/>
                </a:cxn>
                <a:cxn ang="0">
                  <a:pos x="143" y="6"/>
                </a:cxn>
                <a:cxn ang="0">
                  <a:pos x="121" y="0"/>
                </a:cxn>
              </a:cxnLst>
              <a:rect l="0" t="0" r="r" b="b"/>
              <a:pathLst>
                <a:path w="218" h="212">
                  <a:moveTo>
                    <a:pt x="111" y="0"/>
                  </a:moveTo>
                  <a:lnTo>
                    <a:pt x="100" y="0"/>
                  </a:lnTo>
                  <a:lnTo>
                    <a:pt x="89" y="3"/>
                  </a:lnTo>
                  <a:lnTo>
                    <a:pt x="78" y="6"/>
                  </a:lnTo>
                  <a:lnTo>
                    <a:pt x="67" y="8"/>
                  </a:lnTo>
                  <a:lnTo>
                    <a:pt x="57" y="14"/>
                  </a:lnTo>
                  <a:lnTo>
                    <a:pt x="49" y="19"/>
                  </a:lnTo>
                  <a:lnTo>
                    <a:pt x="41" y="25"/>
                  </a:lnTo>
                  <a:lnTo>
                    <a:pt x="33" y="33"/>
                  </a:lnTo>
                  <a:lnTo>
                    <a:pt x="24" y="38"/>
                  </a:lnTo>
                  <a:lnTo>
                    <a:pt x="19" y="46"/>
                  </a:lnTo>
                  <a:lnTo>
                    <a:pt x="14" y="57"/>
                  </a:lnTo>
                  <a:lnTo>
                    <a:pt x="8" y="65"/>
                  </a:lnTo>
                  <a:lnTo>
                    <a:pt x="6" y="76"/>
                  </a:lnTo>
                  <a:lnTo>
                    <a:pt x="3" y="84"/>
                  </a:lnTo>
                  <a:lnTo>
                    <a:pt x="0" y="94"/>
                  </a:lnTo>
                  <a:lnTo>
                    <a:pt x="0" y="105"/>
                  </a:lnTo>
                  <a:lnTo>
                    <a:pt x="0" y="116"/>
                  </a:lnTo>
                  <a:lnTo>
                    <a:pt x="3" y="126"/>
                  </a:lnTo>
                  <a:lnTo>
                    <a:pt x="6" y="137"/>
                  </a:lnTo>
                  <a:lnTo>
                    <a:pt x="8" y="148"/>
                  </a:lnTo>
                  <a:lnTo>
                    <a:pt x="14" y="156"/>
                  </a:lnTo>
                  <a:lnTo>
                    <a:pt x="19" y="164"/>
                  </a:lnTo>
                  <a:lnTo>
                    <a:pt x="24" y="172"/>
                  </a:lnTo>
                  <a:lnTo>
                    <a:pt x="33" y="180"/>
                  </a:lnTo>
                  <a:lnTo>
                    <a:pt x="41" y="188"/>
                  </a:lnTo>
                  <a:lnTo>
                    <a:pt x="49" y="193"/>
                  </a:lnTo>
                  <a:lnTo>
                    <a:pt x="57" y="199"/>
                  </a:lnTo>
                  <a:lnTo>
                    <a:pt x="67" y="204"/>
                  </a:lnTo>
                  <a:lnTo>
                    <a:pt x="78" y="207"/>
                  </a:lnTo>
                  <a:lnTo>
                    <a:pt x="89" y="210"/>
                  </a:lnTo>
                  <a:lnTo>
                    <a:pt x="100" y="212"/>
                  </a:lnTo>
                  <a:lnTo>
                    <a:pt x="111" y="212"/>
                  </a:lnTo>
                  <a:lnTo>
                    <a:pt x="121" y="212"/>
                  </a:lnTo>
                  <a:lnTo>
                    <a:pt x="132" y="210"/>
                  </a:lnTo>
                  <a:lnTo>
                    <a:pt x="143" y="207"/>
                  </a:lnTo>
                  <a:lnTo>
                    <a:pt x="154" y="204"/>
                  </a:lnTo>
                  <a:lnTo>
                    <a:pt x="162" y="199"/>
                  </a:lnTo>
                  <a:lnTo>
                    <a:pt x="170" y="193"/>
                  </a:lnTo>
                  <a:lnTo>
                    <a:pt x="178" y="188"/>
                  </a:lnTo>
                  <a:lnTo>
                    <a:pt x="186" y="180"/>
                  </a:lnTo>
                  <a:lnTo>
                    <a:pt x="194" y="172"/>
                  </a:lnTo>
                  <a:lnTo>
                    <a:pt x="199" y="164"/>
                  </a:lnTo>
                  <a:lnTo>
                    <a:pt x="205" y="156"/>
                  </a:lnTo>
                  <a:lnTo>
                    <a:pt x="210" y="148"/>
                  </a:lnTo>
                  <a:lnTo>
                    <a:pt x="213" y="137"/>
                  </a:lnTo>
                  <a:lnTo>
                    <a:pt x="215" y="126"/>
                  </a:lnTo>
                  <a:lnTo>
                    <a:pt x="218" y="116"/>
                  </a:lnTo>
                  <a:lnTo>
                    <a:pt x="218" y="105"/>
                  </a:lnTo>
                  <a:lnTo>
                    <a:pt x="218" y="94"/>
                  </a:lnTo>
                  <a:lnTo>
                    <a:pt x="215" y="84"/>
                  </a:lnTo>
                  <a:lnTo>
                    <a:pt x="213" y="76"/>
                  </a:lnTo>
                  <a:lnTo>
                    <a:pt x="210" y="65"/>
                  </a:lnTo>
                  <a:lnTo>
                    <a:pt x="205" y="57"/>
                  </a:lnTo>
                  <a:lnTo>
                    <a:pt x="199" y="46"/>
                  </a:lnTo>
                  <a:lnTo>
                    <a:pt x="194" y="38"/>
                  </a:lnTo>
                  <a:lnTo>
                    <a:pt x="186" y="33"/>
                  </a:lnTo>
                  <a:lnTo>
                    <a:pt x="178" y="25"/>
                  </a:lnTo>
                  <a:lnTo>
                    <a:pt x="170" y="19"/>
                  </a:lnTo>
                  <a:lnTo>
                    <a:pt x="162" y="14"/>
                  </a:lnTo>
                  <a:lnTo>
                    <a:pt x="154" y="8"/>
                  </a:lnTo>
                  <a:lnTo>
                    <a:pt x="143" y="6"/>
                  </a:lnTo>
                  <a:lnTo>
                    <a:pt x="132" y="3"/>
                  </a:lnTo>
                  <a:lnTo>
                    <a:pt x="121" y="0"/>
                  </a:lnTo>
                  <a:lnTo>
                    <a:pt x="111" y="0"/>
                  </a:lnTo>
                  <a:close/>
                </a:path>
              </a:pathLst>
            </a:custGeom>
            <a:solidFill>
              <a:srgbClr val="33CCFF"/>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ooter Placeholder 4"/>
          <p:cNvSpPr>
            <a:spLocks noGrp="1"/>
          </p:cNvSpPr>
          <p:nvPr>
            <p:ph type="ftr" sz="quarter" idx="11"/>
          </p:nvPr>
        </p:nvSpPr>
        <p:spPr/>
        <p:txBody>
          <a:bodyPr/>
          <a:lstStyle/>
          <a:p>
            <a:r>
              <a:rPr lang="en-US"/>
              <a:t>Network Layer</a:t>
            </a:r>
            <a:endParaRPr lang="en-US">
              <a:latin typeface="Times New Roman" pitchFamily="18" charset="0"/>
            </a:endParaRPr>
          </a:p>
        </p:txBody>
      </p:sp>
      <p:sp>
        <p:nvSpPr>
          <p:cNvPr id="42" name="Slide Number Placeholder 5"/>
          <p:cNvSpPr>
            <a:spLocks noGrp="1"/>
          </p:cNvSpPr>
          <p:nvPr>
            <p:ph type="sldNum" sz="quarter" idx="12"/>
          </p:nvPr>
        </p:nvSpPr>
        <p:spPr/>
        <p:txBody>
          <a:bodyPr/>
          <a:lstStyle/>
          <a:p>
            <a:r>
              <a:rPr lang="en-US"/>
              <a:t>4-</a:t>
            </a:r>
            <a:fld id="{129000AE-369D-4BB3-B097-285941F60321}" type="slidenum">
              <a:rPr lang="en-US"/>
              <a:pPr/>
              <a:t>9</a:t>
            </a:fld>
            <a:endParaRPr lang="en-US"/>
          </a:p>
        </p:txBody>
      </p:sp>
      <p:sp>
        <p:nvSpPr>
          <p:cNvPr id="501762" name="Rectangle 2"/>
          <p:cNvSpPr>
            <a:spLocks noGrp="1" noChangeArrowheads="1"/>
          </p:cNvSpPr>
          <p:nvPr>
            <p:ph type="title"/>
          </p:nvPr>
        </p:nvSpPr>
        <p:spPr/>
        <p:txBody>
          <a:bodyPr/>
          <a:lstStyle/>
          <a:p>
            <a:r>
              <a:rPr lang="en-US" sz="3200"/>
              <a:t>BGP routing policy (2)</a:t>
            </a:r>
          </a:p>
        </p:txBody>
      </p:sp>
      <p:sp>
        <p:nvSpPr>
          <p:cNvPr id="501765" name="Rectangle 5"/>
          <p:cNvSpPr>
            <a:spLocks noChangeArrowheads="1"/>
          </p:cNvSpPr>
          <p:nvPr/>
        </p:nvSpPr>
        <p:spPr bwMode="auto">
          <a:xfrm>
            <a:off x="355600" y="3529013"/>
            <a:ext cx="8229600" cy="2782887"/>
          </a:xfrm>
          <a:prstGeom prst="rect">
            <a:avLst/>
          </a:prstGeom>
          <a:noFill/>
          <a:ln w="9525">
            <a:noFill/>
            <a:miter lim="800000"/>
            <a:headEnd/>
            <a:tailEnd/>
          </a:ln>
          <a:effectLst/>
        </p:spPr>
        <p:txBody>
          <a:bodyPr/>
          <a:lstStyle/>
          <a:p>
            <a:pPr marL="342900" indent="-342900">
              <a:spcBef>
                <a:spcPct val="20000"/>
              </a:spcBef>
              <a:buClr>
                <a:schemeClr val="accent2"/>
              </a:buClr>
              <a:buSzPct val="85000"/>
              <a:buFont typeface="ZapfDingbats" pitchFamily="82" charset="2"/>
              <a:buChar char="r"/>
            </a:pPr>
            <a:r>
              <a:rPr lang="en-US" sz="2400"/>
              <a:t>A advertises path AW  to B</a:t>
            </a:r>
          </a:p>
          <a:p>
            <a:pPr marL="342900" indent="-342900">
              <a:spcBef>
                <a:spcPct val="20000"/>
              </a:spcBef>
              <a:buClr>
                <a:schemeClr val="accent2"/>
              </a:buClr>
              <a:buSzPct val="85000"/>
              <a:buFont typeface="ZapfDingbats" pitchFamily="82" charset="2"/>
              <a:buChar char="r"/>
            </a:pPr>
            <a:r>
              <a:rPr lang="en-US" sz="2400"/>
              <a:t>B advertises path BAW to X </a:t>
            </a:r>
            <a:endParaRPr lang="en-US" sz="2400">
              <a:solidFill>
                <a:srgbClr val="FF0000"/>
              </a:solidFill>
            </a:endParaRPr>
          </a:p>
          <a:p>
            <a:pPr marL="342900" indent="-342900">
              <a:spcBef>
                <a:spcPct val="20000"/>
              </a:spcBef>
              <a:buClr>
                <a:schemeClr val="accent2"/>
              </a:buClr>
              <a:buSzPct val="85000"/>
              <a:buFont typeface="ZapfDingbats" pitchFamily="82" charset="2"/>
              <a:buChar char="r"/>
            </a:pPr>
            <a:r>
              <a:rPr lang="en-US" sz="2400"/>
              <a:t>Should B advertise path BAW to C?</a:t>
            </a:r>
          </a:p>
          <a:p>
            <a:pPr marL="742950" lvl="1" indent="-285750">
              <a:spcBef>
                <a:spcPct val="20000"/>
              </a:spcBef>
              <a:buClr>
                <a:schemeClr val="accent2"/>
              </a:buClr>
              <a:buSzPct val="75000"/>
              <a:buFont typeface="ZapfDingbats" pitchFamily="82" charset="2"/>
              <a:buChar char="m"/>
            </a:pPr>
            <a:r>
              <a:rPr lang="en-US" sz="2400"/>
              <a:t>No way! B gets no “revenue” for routing CBAW since neither W nor C are B’s customers </a:t>
            </a:r>
          </a:p>
          <a:p>
            <a:pPr marL="742950" lvl="1" indent="-285750">
              <a:spcBef>
                <a:spcPct val="20000"/>
              </a:spcBef>
              <a:buClr>
                <a:schemeClr val="accent2"/>
              </a:buClr>
              <a:buSzPct val="75000"/>
              <a:buFont typeface="ZapfDingbats" pitchFamily="82" charset="2"/>
              <a:buChar char="m"/>
            </a:pPr>
            <a:r>
              <a:rPr lang="en-US" sz="2400"/>
              <a:t>B wants to force C to route to w via A</a:t>
            </a:r>
          </a:p>
          <a:p>
            <a:pPr marL="742950" lvl="1" indent="-285750">
              <a:spcBef>
                <a:spcPct val="20000"/>
              </a:spcBef>
              <a:buClr>
                <a:schemeClr val="accent2"/>
              </a:buClr>
              <a:buSzPct val="75000"/>
              <a:buFont typeface="ZapfDingbats" pitchFamily="82" charset="2"/>
              <a:buChar char="m"/>
            </a:pPr>
            <a:r>
              <a:rPr lang="en-US" sz="2400"/>
              <a:t>B wants to route </a:t>
            </a:r>
            <a:r>
              <a:rPr lang="en-US" sz="2400" i="1">
                <a:solidFill>
                  <a:srgbClr val="FF0000"/>
                </a:solidFill>
              </a:rPr>
              <a:t>only </a:t>
            </a:r>
            <a:r>
              <a:rPr lang="en-US" sz="2400"/>
              <a:t>to/from its customers!</a:t>
            </a:r>
          </a:p>
          <a:p>
            <a:pPr marL="342900" indent="-342900">
              <a:spcBef>
                <a:spcPct val="20000"/>
              </a:spcBef>
              <a:buClr>
                <a:schemeClr val="accent2"/>
              </a:buClr>
              <a:buSzPct val="85000"/>
              <a:buFont typeface="ZapfDingbats" pitchFamily="82" charset="2"/>
              <a:buChar char="r"/>
            </a:pPr>
            <a:endParaRPr lang="en-US" sz="2400"/>
          </a:p>
        </p:txBody>
      </p:sp>
      <p:grpSp>
        <p:nvGrpSpPr>
          <p:cNvPr id="501815" name="Group 55"/>
          <p:cNvGrpSpPr>
            <a:grpSpLocks/>
          </p:cNvGrpSpPr>
          <p:nvPr/>
        </p:nvGrpSpPr>
        <p:grpSpPr bwMode="auto">
          <a:xfrm>
            <a:off x="476250" y="1123950"/>
            <a:ext cx="7588250" cy="3048000"/>
            <a:chOff x="300" y="708"/>
            <a:chExt cx="4780" cy="1920"/>
          </a:xfrm>
        </p:grpSpPr>
        <p:sp>
          <p:nvSpPr>
            <p:cNvPr id="501766" name="AutoShape 6"/>
            <p:cNvSpPr>
              <a:spLocks noChangeAspect="1" noChangeArrowheads="1" noTextEdit="1"/>
            </p:cNvSpPr>
            <p:nvPr/>
          </p:nvSpPr>
          <p:spPr bwMode="auto">
            <a:xfrm>
              <a:off x="300" y="708"/>
              <a:ext cx="4749" cy="1920"/>
            </a:xfrm>
            <a:prstGeom prst="rect">
              <a:avLst/>
            </a:prstGeom>
            <a:noFill/>
            <a:ln w="9525">
              <a:noFill/>
              <a:miter lim="800000"/>
              <a:headEnd/>
              <a:tailEnd/>
            </a:ln>
          </p:spPr>
          <p:txBody>
            <a:bodyPr/>
            <a:lstStyle/>
            <a:p>
              <a:endParaRPr lang="en-US"/>
            </a:p>
          </p:txBody>
        </p:sp>
        <p:sp>
          <p:nvSpPr>
            <p:cNvPr id="501769" name="Freeform 9"/>
            <p:cNvSpPr>
              <a:spLocks/>
            </p:cNvSpPr>
            <p:nvPr/>
          </p:nvSpPr>
          <p:spPr bwMode="auto">
            <a:xfrm>
              <a:off x="1602" y="955"/>
              <a:ext cx="563" cy="364"/>
            </a:xfrm>
            <a:custGeom>
              <a:avLst/>
              <a:gdLst/>
              <a:ahLst/>
              <a:cxnLst>
                <a:cxn ang="0">
                  <a:pos x="148" y="5"/>
                </a:cxn>
                <a:cxn ang="0">
                  <a:pos x="119" y="10"/>
                </a:cxn>
                <a:cxn ang="0">
                  <a:pos x="94" y="21"/>
                </a:cxn>
                <a:cxn ang="0">
                  <a:pos x="70" y="37"/>
                </a:cxn>
                <a:cxn ang="0">
                  <a:pos x="46" y="61"/>
                </a:cxn>
                <a:cxn ang="0">
                  <a:pos x="24" y="91"/>
                </a:cxn>
                <a:cxn ang="0">
                  <a:pos x="8" y="120"/>
                </a:cxn>
                <a:cxn ang="0">
                  <a:pos x="3" y="136"/>
                </a:cxn>
                <a:cxn ang="0">
                  <a:pos x="0" y="150"/>
                </a:cxn>
                <a:cxn ang="0">
                  <a:pos x="0" y="166"/>
                </a:cxn>
                <a:cxn ang="0">
                  <a:pos x="8" y="195"/>
                </a:cxn>
                <a:cxn ang="0">
                  <a:pos x="27" y="228"/>
                </a:cxn>
                <a:cxn ang="0">
                  <a:pos x="49" y="257"/>
                </a:cxn>
                <a:cxn ang="0">
                  <a:pos x="70" y="284"/>
                </a:cxn>
                <a:cxn ang="0">
                  <a:pos x="92" y="305"/>
                </a:cxn>
                <a:cxn ang="0">
                  <a:pos x="111" y="321"/>
                </a:cxn>
                <a:cxn ang="0">
                  <a:pos x="127" y="332"/>
                </a:cxn>
                <a:cxn ang="0">
                  <a:pos x="146" y="340"/>
                </a:cxn>
                <a:cxn ang="0">
                  <a:pos x="170" y="346"/>
                </a:cxn>
                <a:cxn ang="0">
                  <a:pos x="191" y="348"/>
                </a:cxn>
                <a:cxn ang="0">
                  <a:pos x="218" y="354"/>
                </a:cxn>
                <a:cxn ang="0">
                  <a:pos x="261" y="356"/>
                </a:cxn>
                <a:cxn ang="0">
                  <a:pos x="310" y="362"/>
                </a:cxn>
                <a:cxn ang="0">
                  <a:pos x="361" y="364"/>
                </a:cxn>
                <a:cxn ang="0">
                  <a:pos x="409" y="362"/>
                </a:cxn>
                <a:cxn ang="0">
                  <a:pos x="458" y="359"/>
                </a:cxn>
                <a:cxn ang="0">
                  <a:pos x="495" y="348"/>
                </a:cxn>
                <a:cxn ang="0">
                  <a:pos x="511" y="340"/>
                </a:cxn>
                <a:cxn ang="0">
                  <a:pos x="525" y="332"/>
                </a:cxn>
                <a:cxn ang="0">
                  <a:pos x="536" y="321"/>
                </a:cxn>
                <a:cxn ang="0">
                  <a:pos x="549" y="295"/>
                </a:cxn>
                <a:cxn ang="0">
                  <a:pos x="557" y="257"/>
                </a:cxn>
                <a:cxn ang="0">
                  <a:pos x="563" y="217"/>
                </a:cxn>
                <a:cxn ang="0">
                  <a:pos x="563" y="174"/>
                </a:cxn>
                <a:cxn ang="0">
                  <a:pos x="557" y="134"/>
                </a:cxn>
                <a:cxn ang="0">
                  <a:pos x="555" y="96"/>
                </a:cxn>
                <a:cxn ang="0">
                  <a:pos x="549" y="67"/>
                </a:cxn>
                <a:cxn ang="0">
                  <a:pos x="546" y="56"/>
                </a:cxn>
                <a:cxn ang="0">
                  <a:pos x="541" y="40"/>
                </a:cxn>
                <a:cxn ang="0">
                  <a:pos x="536" y="29"/>
                </a:cxn>
                <a:cxn ang="0">
                  <a:pos x="528" y="21"/>
                </a:cxn>
                <a:cxn ang="0">
                  <a:pos x="520" y="18"/>
                </a:cxn>
                <a:cxn ang="0">
                  <a:pos x="495" y="16"/>
                </a:cxn>
                <a:cxn ang="0">
                  <a:pos x="466" y="16"/>
                </a:cxn>
                <a:cxn ang="0">
                  <a:pos x="450" y="13"/>
                </a:cxn>
                <a:cxn ang="0">
                  <a:pos x="409" y="13"/>
                </a:cxn>
                <a:cxn ang="0">
                  <a:pos x="364" y="16"/>
                </a:cxn>
                <a:cxn ang="0">
                  <a:pos x="320" y="16"/>
                </a:cxn>
                <a:cxn ang="0">
                  <a:pos x="283" y="13"/>
                </a:cxn>
                <a:cxn ang="0">
                  <a:pos x="248" y="8"/>
                </a:cxn>
                <a:cxn ang="0">
                  <a:pos x="213" y="2"/>
                </a:cxn>
                <a:cxn ang="0">
                  <a:pos x="186" y="0"/>
                </a:cxn>
                <a:cxn ang="0">
                  <a:pos x="175" y="0"/>
                </a:cxn>
              </a:cxnLst>
              <a:rect l="0" t="0" r="r" b="b"/>
              <a:pathLst>
                <a:path w="563" h="364">
                  <a:moveTo>
                    <a:pt x="175" y="0"/>
                  </a:moveTo>
                  <a:lnTo>
                    <a:pt x="148" y="5"/>
                  </a:lnTo>
                  <a:lnTo>
                    <a:pt x="132" y="8"/>
                  </a:lnTo>
                  <a:lnTo>
                    <a:pt x="119" y="10"/>
                  </a:lnTo>
                  <a:lnTo>
                    <a:pt x="108" y="16"/>
                  </a:lnTo>
                  <a:lnTo>
                    <a:pt x="94" y="21"/>
                  </a:lnTo>
                  <a:lnTo>
                    <a:pt x="81" y="29"/>
                  </a:lnTo>
                  <a:lnTo>
                    <a:pt x="70" y="37"/>
                  </a:lnTo>
                  <a:lnTo>
                    <a:pt x="59" y="48"/>
                  </a:lnTo>
                  <a:lnTo>
                    <a:pt x="46" y="61"/>
                  </a:lnTo>
                  <a:lnTo>
                    <a:pt x="35" y="75"/>
                  </a:lnTo>
                  <a:lnTo>
                    <a:pt x="24" y="91"/>
                  </a:lnTo>
                  <a:lnTo>
                    <a:pt x="14" y="104"/>
                  </a:lnTo>
                  <a:lnTo>
                    <a:pt x="8" y="120"/>
                  </a:lnTo>
                  <a:lnTo>
                    <a:pt x="3" y="128"/>
                  </a:lnTo>
                  <a:lnTo>
                    <a:pt x="3" y="136"/>
                  </a:lnTo>
                  <a:lnTo>
                    <a:pt x="0" y="142"/>
                  </a:lnTo>
                  <a:lnTo>
                    <a:pt x="0" y="150"/>
                  </a:lnTo>
                  <a:lnTo>
                    <a:pt x="0" y="158"/>
                  </a:lnTo>
                  <a:lnTo>
                    <a:pt x="0" y="166"/>
                  </a:lnTo>
                  <a:lnTo>
                    <a:pt x="3" y="182"/>
                  </a:lnTo>
                  <a:lnTo>
                    <a:pt x="8" y="195"/>
                  </a:lnTo>
                  <a:lnTo>
                    <a:pt x="16" y="212"/>
                  </a:lnTo>
                  <a:lnTo>
                    <a:pt x="27" y="228"/>
                  </a:lnTo>
                  <a:lnTo>
                    <a:pt x="35" y="244"/>
                  </a:lnTo>
                  <a:lnTo>
                    <a:pt x="49" y="257"/>
                  </a:lnTo>
                  <a:lnTo>
                    <a:pt x="59" y="271"/>
                  </a:lnTo>
                  <a:lnTo>
                    <a:pt x="70" y="284"/>
                  </a:lnTo>
                  <a:lnTo>
                    <a:pt x="81" y="295"/>
                  </a:lnTo>
                  <a:lnTo>
                    <a:pt x="92" y="305"/>
                  </a:lnTo>
                  <a:lnTo>
                    <a:pt x="103" y="319"/>
                  </a:lnTo>
                  <a:lnTo>
                    <a:pt x="111" y="321"/>
                  </a:lnTo>
                  <a:lnTo>
                    <a:pt x="119" y="327"/>
                  </a:lnTo>
                  <a:lnTo>
                    <a:pt x="127" y="332"/>
                  </a:lnTo>
                  <a:lnTo>
                    <a:pt x="135" y="335"/>
                  </a:lnTo>
                  <a:lnTo>
                    <a:pt x="146" y="340"/>
                  </a:lnTo>
                  <a:lnTo>
                    <a:pt x="156" y="343"/>
                  </a:lnTo>
                  <a:lnTo>
                    <a:pt x="170" y="346"/>
                  </a:lnTo>
                  <a:lnTo>
                    <a:pt x="183" y="348"/>
                  </a:lnTo>
                  <a:lnTo>
                    <a:pt x="191" y="348"/>
                  </a:lnTo>
                  <a:lnTo>
                    <a:pt x="199" y="351"/>
                  </a:lnTo>
                  <a:lnTo>
                    <a:pt x="218" y="354"/>
                  </a:lnTo>
                  <a:lnTo>
                    <a:pt x="240" y="356"/>
                  </a:lnTo>
                  <a:lnTo>
                    <a:pt x="261" y="356"/>
                  </a:lnTo>
                  <a:lnTo>
                    <a:pt x="285" y="359"/>
                  </a:lnTo>
                  <a:lnTo>
                    <a:pt x="310" y="362"/>
                  </a:lnTo>
                  <a:lnTo>
                    <a:pt x="334" y="362"/>
                  </a:lnTo>
                  <a:lnTo>
                    <a:pt x="361" y="364"/>
                  </a:lnTo>
                  <a:lnTo>
                    <a:pt x="385" y="364"/>
                  </a:lnTo>
                  <a:lnTo>
                    <a:pt x="409" y="362"/>
                  </a:lnTo>
                  <a:lnTo>
                    <a:pt x="433" y="362"/>
                  </a:lnTo>
                  <a:lnTo>
                    <a:pt x="458" y="359"/>
                  </a:lnTo>
                  <a:lnTo>
                    <a:pt x="477" y="354"/>
                  </a:lnTo>
                  <a:lnTo>
                    <a:pt x="495" y="348"/>
                  </a:lnTo>
                  <a:lnTo>
                    <a:pt x="503" y="346"/>
                  </a:lnTo>
                  <a:lnTo>
                    <a:pt x="511" y="340"/>
                  </a:lnTo>
                  <a:lnTo>
                    <a:pt x="520" y="338"/>
                  </a:lnTo>
                  <a:lnTo>
                    <a:pt x="525" y="332"/>
                  </a:lnTo>
                  <a:lnTo>
                    <a:pt x="530" y="327"/>
                  </a:lnTo>
                  <a:lnTo>
                    <a:pt x="536" y="321"/>
                  </a:lnTo>
                  <a:lnTo>
                    <a:pt x="544" y="308"/>
                  </a:lnTo>
                  <a:lnTo>
                    <a:pt x="549" y="295"/>
                  </a:lnTo>
                  <a:lnTo>
                    <a:pt x="555" y="276"/>
                  </a:lnTo>
                  <a:lnTo>
                    <a:pt x="557" y="257"/>
                  </a:lnTo>
                  <a:lnTo>
                    <a:pt x="560" y="238"/>
                  </a:lnTo>
                  <a:lnTo>
                    <a:pt x="563" y="217"/>
                  </a:lnTo>
                  <a:lnTo>
                    <a:pt x="563" y="195"/>
                  </a:lnTo>
                  <a:lnTo>
                    <a:pt x="563" y="174"/>
                  </a:lnTo>
                  <a:lnTo>
                    <a:pt x="560" y="155"/>
                  </a:lnTo>
                  <a:lnTo>
                    <a:pt x="557" y="134"/>
                  </a:lnTo>
                  <a:lnTo>
                    <a:pt x="557" y="115"/>
                  </a:lnTo>
                  <a:lnTo>
                    <a:pt x="555" y="96"/>
                  </a:lnTo>
                  <a:lnTo>
                    <a:pt x="552" y="80"/>
                  </a:lnTo>
                  <a:lnTo>
                    <a:pt x="549" y="67"/>
                  </a:lnTo>
                  <a:lnTo>
                    <a:pt x="546" y="61"/>
                  </a:lnTo>
                  <a:lnTo>
                    <a:pt x="546" y="56"/>
                  </a:lnTo>
                  <a:lnTo>
                    <a:pt x="544" y="48"/>
                  </a:lnTo>
                  <a:lnTo>
                    <a:pt x="541" y="40"/>
                  </a:lnTo>
                  <a:lnTo>
                    <a:pt x="538" y="32"/>
                  </a:lnTo>
                  <a:lnTo>
                    <a:pt x="536" y="29"/>
                  </a:lnTo>
                  <a:lnTo>
                    <a:pt x="533" y="24"/>
                  </a:lnTo>
                  <a:lnTo>
                    <a:pt x="528" y="21"/>
                  </a:lnTo>
                  <a:lnTo>
                    <a:pt x="522" y="18"/>
                  </a:lnTo>
                  <a:lnTo>
                    <a:pt x="520" y="18"/>
                  </a:lnTo>
                  <a:lnTo>
                    <a:pt x="506" y="16"/>
                  </a:lnTo>
                  <a:lnTo>
                    <a:pt x="495" y="16"/>
                  </a:lnTo>
                  <a:lnTo>
                    <a:pt x="479" y="16"/>
                  </a:lnTo>
                  <a:lnTo>
                    <a:pt x="466" y="16"/>
                  </a:lnTo>
                  <a:lnTo>
                    <a:pt x="458" y="16"/>
                  </a:lnTo>
                  <a:lnTo>
                    <a:pt x="450" y="13"/>
                  </a:lnTo>
                  <a:lnTo>
                    <a:pt x="431" y="13"/>
                  </a:lnTo>
                  <a:lnTo>
                    <a:pt x="409" y="13"/>
                  </a:lnTo>
                  <a:lnTo>
                    <a:pt x="388" y="13"/>
                  </a:lnTo>
                  <a:lnTo>
                    <a:pt x="364" y="16"/>
                  </a:lnTo>
                  <a:lnTo>
                    <a:pt x="342" y="16"/>
                  </a:lnTo>
                  <a:lnTo>
                    <a:pt x="320" y="16"/>
                  </a:lnTo>
                  <a:lnTo>
                    <a:pt x="302" y="16"/>
                  </a:lnTo>
                  <a:lnTo>
                    <a:pt x="283" y="13"/>
                  </a:lnTo>
                  <a:lnTo>
                    <a:pt x="264" y="13"/>
                  </a:lnTo>
                  <a:lnTo>
                    <a:pt x="248" y="8"/>
                  </a:lnTo>
                  <a:lnTo>
                    <a:pt x="229" y="5"/>
                  </a:lnTo>
                  <a:lnTo>
                    <a:pt x="213" y="2"/>
                  </a:lnTo>
                  <a:lnTo>
                    <a:pt x="199" y="0"/>
                  </a:lnTo>
                  <a:lnTo>
                    <a:pt x="186" y="0"/>
                  </a:lnTo>
                  <a:lnTo>
                    <a:pt x="181" y="0"/>
                  </a:lnTo>
                  <a:lnTo>
                    <a:pt x="175" y="0"/>
                  </a:lnTo>
                  <a:close/>
                </a:path>
              </a:pathLst>
            </a:custGeom>
            <a:solidFill>
              <a:srgbClr val="33CCFF"/>
            </a:solidFill>
            <a:ln w="9525">
              <a:noFill/>
              <a:round/>
              <a:headEnd/>
              <a:tailEnd/>
            </a:ln>
          </p:spPr>
          <p:txBody>
            <a:bodyPr/>
            <a:lstStyle/>
            <a:p>
              <a:endParaRPr lang="en-US"/>
            </a:p>
          </p:txBody>
        </p:sp>
        <p:sp>
          <p:nvSpPr>
            <p:cNvPr id="501776" name="Freeform 16"/>
            <p:cNvSpPr>
              <a:spLocks/>
            </p:cNvSpPr>
            <p:nvPr/>
          </p:nvSpPr>
          <p:spPr bwMode="auto">
            <a:xfrm>
              <a:off x="951" y="1290"/>
              <a:ext cx="562" cy="365"/>
            </a:xfrm>
            <a:custGeom>
              <a:avLst/>
              <a:gdLst/>
              <a:ahLst/>
              <a:cxnLst>
                <a:cxn ang="0">
                  <a:pos x="148" y="5"/>
                </a:cxn>
                <a:cxn ang="0">
                  <a:pos x="121" y="11"/>
                </a:cxn>
                <a:cxn ang="0">
                  <a:pos x="94" y="21"/>
                </a:cxn>
                <a:cxn ang="0">
                  <a:pos x="70" y="37"/>
                </a:cxn>
                <a:cxn ang="0">
                  <a:pos x="46" y="62"/>
                </a:cxn>
                <a:cxn ang="0">
                  <a:pos x="24" y="91"/>
                </a:cxn>
                <a:cxn ang="0">
                  <a:pos x="8" y="121"/>
                </a:cxn>
                <a:cxn ang="0">
                  <a:pos x="3" y="137"/>
                </a:cxn>
                <a:cxn ang="0">
                  <a:pos x="0" y="150"/>
                </a:cxn>
                <a:cxn ang="0">
                  <a:pos x="0" y="166"/>
                </a:cxn>
                <a:cxn ang="0">
                  <a:pos x="3" y="182"/>
                </a:cxn>
                <a:cxn ang="0">
                  <a:pos x="19" y="212"/>
                </a:cxn>
                <a:cxn ang="0">
                  <a:pos x="38" y="244"/>
                </a:cxn>
                <a:cxn ang="0">
                  <a:pos x="59" y="271"/>
                </a:cxn>
                <a:cxn ang="0">
                  <a:pos x="81" y="295"/>
                </a:cxn>
                <a:cxn ang="0">
                  <a:pos x="105" y="319"/>
                </a:cxn>
                <a:cxn ang="0">
                  <a:pos x="119" y="327"/>
                </a:cxn>
                <a:cxn ang="0">
                  <a:pos x="137" y="335"/>
                </a:cxn>
                <a:cxn ang="0">
                  <a:pos x="156" y="343"/>
                </a:cxn>
                <a:cxn ang="0">
                  <a:pos x="183" y="349"/>
                </a:cxn>
                <a:cxn ang="0">
                  <a:pos x="199" y="351"/>
                </a:cxn>
                <a:cxn ang="0">
                  <a:pos x="240" y="357"/>
                </a:cxn>
                <a:cxn ang="0">
                  <a:pos x="285" y="359"/>
                </a:cxn>
                <a:cxn ang="0">
                  <a:pos x="334" y="362"/>
                </a:cxn>
                <a:cxn ang="0">
                  <a:pos x="385" y="365"/>
                </a:cxn>
                <a:cxn ang="0">
                  <a:pos x="433" y="362"/>
                </a:cxn>
                <a:cxn ang="0">
                  <a:pos x="476" y="354"/>
                </a:cxn>
                <a:cxn ang="0">
                  <a:pos x="503" y="346"/>
                </a:cxn>
                <a:cxn ang="0">
                  <a:pos x="519" y="338"/>
                </a:cxn>
                <a:cxn ang="0">
                  <a:pos x="530" y="327"/>
                </a:cxn>
                <a:cxn ang="0">
                  <a:pos x="544" y="308"/>
                </a:cxn>
                <a:cxn ang="0">
                  <a:pos x="554" y="276"/>
                </a:cxn>
                <a:cxn ang="0">
                  <a:pos x="560" y="239"/>
                </a:cxn>
                <a:cxn ang="0">
                  <a:pos x="562" y="196"/>
                </a:cxn>
                <a:cxn ang="0">
                  <a:pos x="560" y="155"/>
                </a:cxn>
                <a:cxn ang="0">
                  <a:pos x="557" y="115"/>
                </a:cxn>
                <a:cxn ang="0">
                  <a:pos x="552" y="80"/>
                </a:cxn>
                <a:cxn ang="0">
                  <a:pos x="549" y="62"/>
                </a:cxn>
                <a:cxn ang="0">
                  <a:pos x="546" y="48"/>
                </a:cxn>
                <a:cxn ang="0">
                  <a:pos x="541" y="32"/>
                </a:cxn>
                <a:cxn ang="0">
                  <a:pos x="533" y="24"/>
                </a:cxn>
                <a:cxn ang="0">
                  <a:pos x="525" y="19"/>
                </a:cxn>
                <a:cxn ang="0">
                  <a:pos x="509" y="16"/>
                </a:cxn>
                <a:cxn ang="0">
                  <a:pos x="482" y="16"/>
                </a:cxn>
                <a:cxn ang="0">
                  <a:pos x="458" y="16"/>
                </a:cxn>
                <a:cxn ang="0">
                  <a:pos x="431" y="13"/>
                </a:cxn>
                <a:cxn ang="0">
                  <a:pos x="388" y="13"/>
                </a:cxn>
                <a:cxn ang="0">
                  <a:pos x="342" y="16"/>
                </a:cxn>
                <a:cxn ang="0">
                  <a:pos x="301" y="16"/>
                </a:cxn>
                <a:cxn ang="0">
                  <a:pos x="264" y="13"/>
                </a:cxn>
                <a:cxn ang="0">
                  <a:pos x="229" y="5"/>
                </a:cxn>
                <a:cxn ang="0">
                  <a:pos x="199" y="0"/>
                </a:cxn>
                <a:cxn ang="0">
                  <a:pos x="183" y="0"/>
                </a:cxn>
              </a:cxnLst>
              <a:rect l="0" t="0" r="r" b="b"/>
              <a:pathLst>
                <a:path w="562" h="365">
                  <a:moveTo>
                    <a:pt x="178" y="0"/>
                  </a:moveTo>
                  <a:lnTo>
                    <a:pt x="148" y="5"/>
                  </a:lnTo>
                  <a:lnTo>
                    <a:pt x="135" y="8"/>
                  </a:lnTo>
                  <a:lnTo>
                    <a:pt x="121" y="11"/>
                  </a:lnTo>
                  <a:lnTo>
                    <a:pt x="108" y="16"/>
                  </a:lnTo>
                  <a:lnTo>
                    <a:pt x="94" y="21"/>
                  </a:lnTo>
                  <a:lnTo>
                    <a:pt x="81" y="29"/>
                  </a:lnTo>
                  <a:lnTo>
                    <a:pt x="70" y="37"/>
                  </a:lnTo>
                  <a:lnTo>
                    <a:pt x="59" y="48"/>
                  </a:lnTo>
                  <a:lnTo>
                    <a:pt x="46" y="62"/>
                  </a:lnTo>
                  <a:lnTo>
                    <a:pt x="35" y="75"/>
                  </a:lnTo>
                  <a:lnTo>
                    <a:pt x="24" y="91"/>
                  </a:lnTo>
                  <a:lnTo>
                    <a:pt x="16" y="104"/>
                  </a:lnTo>
                  <a:lnTo>
                    <a:pt x="8" y="121"/>
                  </a:lnTo>
                  <a:lnTo>
                    <a:pt x="6" y="129"/>
                  </a:lnTo>
                  <a:lnTo>
                    <a:pt x="3" y="137"/>
                  </a:lnTo>
                  <a:lnTo>
                    <a:pt x="0" y="142"/>
                  </a:lnTo>
                  <a:lnTo>
                    <a:pt x="0" y="150"/>
                  </a:lnTo>
                  <a:lnTo>
                    <a:pt x="0" y="158"/>
                  </a:lnTo>
                  <a:lnTo>
                    <a:pt x="0" y="166"/>
                  </a:lnTo>
                  <a:lnTo>
                    <a:pt x="3" y="174"/>
                  </a:lnTo>
                  <a:lnTo>
                    <a:pt x="3" y="182"/>
                  </a:lnTo>
                  <a:lnTo>
                    <a:pt x="11" y="196"/>
                  </a:lnTo>
                  <a:lnTo>
                    <a:pt x="19" y="212"/>
                  </a:lnTo>
                  <a:lnTo>
                    <a:pt x="27" y="228"/>
                  </a:lnTo>
                  <a:lnTo>
                    <a:pt x="38" y="244"/>
                  </a:lnTo>
                  <a:lnTo>
                    <a:pt x="49" y="257"/>
                  </a:lnTo>
                  <a:lnTo>
                    <a:pt x="59" y="271"/>
                  </a:lnTo>
                  <a:lnTo>
                    <a:pt x="70" y="284"/>
                  </a:lnTo>
                  <a:lnTo>
                    <a:pt x="81" y="295"/>
                  </a:lnTo>
                  <a:lnTo>
                    <a:pt x="92" y="306"/>
                  </a:lnTo>
                  <a:lnTo>
                    <a:pt x="105" y="319"/>
                  </a:lnTo>
                  <a:lnTo>
                    <a:pt x="110" y="322"/>
                  </a:lnTo>
                  <a:lnTo>
                    <a:pt x="119" y="327"/>
                  </a:lnTo>
                  <a:lnTo>
                    <a:pt x="127" y="332"/>
                  </a:lnTo>
                  <a:lnTo>
                    <a:pt x="137" y="335"/>
                  </a:lnTo>
                  <a:lnTo>
                    <a:pt x="145" y="340"/>
                  </a:lnTo>
                  <a:lnTo>
                    <a:pt x="156" y="343"/>
                  </a:lnTo>
                  <a:lnTo>
                    <a:pt x="170" y="346"/>
                  </a:lnTo>
                  <a:lnTo>
                    <a:pt x="183" y="349"/>
                  </a:lnTo>
                  <a:lnTo>
                    <a:pt x="191" y="349"/>
                  </a:lnTo>
                  <a:lnTo>
                    <a:pt x="199" y="351"/>
                  </a:lnTo>
                  <a:lnTo>
                    <a:pt x="218" y="354"/>
                  </a:lnTo>
                  <a:lnTo>
                    <a:pt x="240" y="357"/>
                  </a:lnTo>
                  <a:lnTo>
                    <a:pt x="261" y="357"/>
                  </a:lnTo>
                  <a:lnTo>
                    <a:pt x="285" y="359"/>
                  </a:lnTo>
                  <a:lnTo>
                    <a:pt x="310" y="362"/>
                  </a:lnTo>
                  <a:lnTo>
                    <a:pt x="334" y="362"/>
                  </a:lnTo>
                  <a:lnTo>
                    <a:pt x="361" y="365"/>
                  </a:lnTo>
                  <a:lnTo>
                    <a:pt x="385" y="365"/>
                  </a:lnTo>
                  <a:lnTo>
                    <a:pt x="409" y="362"/>
                  </a:lnTo>
                  <a:lnTo>
                    <a:pt x="433" y="362"/>
                  </a:lnTo>
                  <a:lnTo>
                    <a:pt x="458" y="359"/>
                  </a:lnTo>
                  <a:lnTo>
                    <a:pt x="476" y="354"/>
                  </a:lnTo>
                  <a:lnTo>
                    <a:pt x="495" y="349"/>
                  </a:lnTo>
                  <a:lnTo>
                    <a:pt x="503" y="346"/>
                  </a:lnTo>
                  <a:lnTo>
                    <a:pt x="511" y="340"/>
                  </a:lnTo>
                  <a:lnTo>
                    <a:pt x="519" y="338"/>
                  </a:lnTo>
                  <a:lnTo>
                    <a:pt x="525" y="332"/>
                  </a:lnTo>
                  <a:lnTo>
                    <a:pt x="530" y="327"/>
                  </a:lnTo>
                  <a:lnTo>
                    <a:pt x="536" y="322"/>
                  </a:lnTo>
                  <a:lnTo>
                    <a:pt x="544" y="308"/>
                  </a:lnTo>
                  <a:lnTo>
                    <a:pt x="549" y="295"/>
                  </a:lnTo>
                  <a:lnTo>
                    <a:pt x="554" y="276"/>
                  </a:lnTo>
                  <a:lnTo>
                    <a:pt x="557" y="257"/>
                  </a:lnTo>
                  <a:lnTo>
                    <a:pt x="560" y="239"/>
                  </a:lnTo>
                  <a:lnTo>
                    <a:pt x="562" y="217"/>
                  </a:lnTo>
                  <a:lnTo>
                    <a:pt x="562" y="196"/>
                  </a:lnTo>
                  <a:lnTo>
                    <a:pt x="562" y="174"/>
                  </a:lnTo>
                  <a:lnTo>
                    <a:pt x="560" y="155"/>
                  </a:lnTo>
                  <a:lnTo>
                    <a:pt x="560" y="134"/>
                  </a:lnTo>
                  <a:lnTo>
                    <a:pt x="557" y="115"/>
                  </a:lnTo>
                  <a:lnTo>
                    <a:pt x="554" y="96"/>
                  </a:lnTo>
                  <a:lnTo>
                    <a:pt x="552" y="80"/>
                  </a:lnTo>
                  <a:lnTo>
                    <a:pt x="552" y="67"/>
                  </a:lnTo>
                  <a:lnTo>
                    <a:pt x="549" y="62"/>
                  </a:lnTo>
                  <a:lnTo>
                    <a:pt x="549" y="56"/>
                  </a:lnTo>
                  <a:lnTo>
                    <a:pt x="546" y="48"/>
                  </a:lnTo>
                  <a:lnTo>
                    <a:pt x="544" y="40"/>
                  </a:lnTo>
                  <a:lnTo>
                    <a:pt x="541" y="32"/>
                  </a:lnTo>
                  <a:lnTo>
                    <a:pt x="538" y="29"/>
                  </a:lnTo>
                  <a:lnTo>
                    <a:pt x="533" y="24"/>
                  </a:lnTo>
                  <a:lnTo>
                    <a:pt x="530" y="21"/>
                  </a:lnTo>
                  <a:lnTo>
                    <a:pt x="525" y="19"/>
                  </a:lnTo>
                  <a:lnTo>
                    <a:pt x="519" y="19"/>
                  </a:lnTo>
                  <a:lnTo>
                    <a:pt x="509" y="16"/>
                  </a:lnTo>
                  <a:lnTo>
                    <a:pt x="495" y="16"/>
                  </a:lnTo>
                  <a:lnTo>
                    <a:pt x="482" y="16"/>
                  </a:lnTo>
                  <a:lnTo>
                    <a:pt x="466" y="16"/>
                  </a:lnTo>
                  <a:lnTo>
                    <a:pt x="458" y="16"/>
                  </a:lnTo>
                  <a:lnTo>
                    <a:pt x="449" y="13"/>
                  </a:lnTo>
                  <a:lnTo>
                    <a:pt x="431" y="13"/>
                  </a:lnTo>
                  <a:lnTo>
                    <a:pt x="409" y="13"/>
                  </a:lnTo>
                  <a:lnTo>
                    <a:pt x="388" y="13"/>
                  </a:lnTo>
                  <a:lnTo>
                    <a:pt x="363" y="16"/>
                  </a:lnTo>
                  <a:lnTo>
                    <a:pt x="342" y="16"/>
                  </a:lnTo>
                  <a:lnTo>
                    <a:pt x="320" y="16"/>
                  </a:lnTo>
                  <a:lnTo>
                    <a:pt x="301" y="16"/>
                  </a:lnTo>
                  <a:lnTo>
                    <a:pt x="283" y="13"/>
                  </a:lnTo>
                  <a:lnTo>
                    <a:pt x="264" y="13"/>
                  </a:lnTo>
                  <a:lnTo>
                    <a:pt x="248" y="8"/>
                  </a:lnTo>
                  <a:lnTo>
                    <a:pt x="229" y="5"/>
                  </a:lnTo>
                  <a:lnTo>
                    <a:pt x="213" y="3"/>
                  </a:lnTo>
                  <a:lnTo>
                    <a:pt x="199" y="0"/>
                  </a:lnTo>
                  <a:lnTo>
                    <a:pt x="188" y="0"/>
                  </a:lnTo>
                  <a:lnTo>
                    <a:pt x="183" y="0"/>
                  </a:lnTo>
                  <a:lnTo>
                    <a:pt x="178" y="0"/>
                  </a:lnTo>
                  <a:close/>
                </a:path>
              </a:pathLst>
            </a:custGeom>
            <a:solidFill>
              <a:srgbClr val="33CCFF"/>
            </a:solidFill>
            <a:ln w="9525">
              <a:noFill/>
              <a:round/>
              <a:headEnd/>
              <a:tailEnd/>
            </a:ln>
          </p:spPr>
          <p:txBody>
            <a:bodyPr/>
            <a:lstStyle/>
            <a:p>
              <a:endParaRPr lang="en-US"/>
            </a:p>
          </p:txBody>
        </p:sp>
        <p:sp>
          <p:nvSpPr>
            <p:cNvPr id="501777" name="Rectangle 17"/>
            <p:cNvSpPr>
              <a:spLocks noChangeArrowheads="1"/>
            </p:cNvSpPr>
            <p:nvPr/>
          </p:nvSpPr>
          <p:spPr bwMode="auto">
            <a:xfrm flipH="1">
              <a:off x="1184" y="1385"/>
              <a:ext cx="74" cy="173"/>
            </a:xfrm>
            <a:prstGeom prst="rect">
              <a:avLst/>
            </a:prstGeom>
            <a:noFill/>
            <a:ln w="9525">
              <a:noFill/>
              <a:miter lim="800000"/>
              <a:headEnd/>
              <a:tailEnd/>
            </a:ln>
          </p:spPr>
          <p:txBody>
            <a:bodyPr lIns="0" tIns="0" rIns="0" bIns="0">
              <a:spAutoFit/>
            </a:bodyPr>
            <a:lstStyle/>
            <a:p>
              <a:r>
                <a:rPr lang="en-US" b="1">
                  <a:solidFill>
                    <a:schemeClr val="bg1"/>
                  </a:solidFill>
                </a:rPr>
                <a:t>A</a:t>
              </a:r>
            </a:p>
          </p:txBody>
        </p:sp>
        <p:sp>
          <p:nvSpPr>
            <p:cNvPr id="501779" name="Rectangle 19"/>
            <p:cNvSpPr>
              <a:spLocks noChangeArrowheads="1"/>
            </p:cNvSpPr>
            <p:nvPr/>
          </p:nvSpPr>
          <p:spPr bwMode="auto">
            <a:xfrm>
              <a:off x="1867" y="1057"/>
              <a:ext cx="91" cy="173"/>
            </a:xfrm>
            <a:prstGeom prst="rect">
              <a:avLst/>
            </a:prstGeom>
            <a:noFill/>
            <a:ln w="9525">
              <a:noFill/>
              <a:miter lim="800000"/>
              <a:headEnd/>
              <a:tailEnd/>
            </a:ln>
          </p:spPr>
          <p:txBody>
            <a:bodyPr wrap="none" lIns="0" tIns="0" rIns="0" bIns="0">
              <a:spAutoFit/>
            </a:bodyPr>
            <a:lstStyle/>
            <a:p>
              <a:r>
                <a:rPr lang="en-US">
                  <a:solidFill>
                    <a:schemeClr val="bg1"/>
                  </a:solidFill>
                </a:rPr>
                <a:t>B</a:t>
              </a:r>
            </a:p>
          </p:txBody>
        </p:sp>
        <p:sp>
          <p:nvSpPr>
            <p:cNvPr id="501781" name="Freeform 21"/>
            <p:cNvSpPr>
              <a:spLocks/>
            </p:cNvSpPr>
            <p:nvPr/>
          </p:nvSpPr>
          <p:spPr bwMode="auto">
            <a:xfrm>
              <a:off x="1640" y="1582"/>
              <a:ext cx="565" cy="362"/>
            </a:xfrm>
            <a:custGeom>
              <a:avLst/>
              <a:gdLst/>
              <a:ahLst/>
              <a:cxnLst>
                <a:cxn ang="0">
                  <a:pos x="164" y="0"/>
                </a:cxn>
                <a:cxn ang="0">
                  <a:pos x="134" y="6"/>
                </a:cxn>
                <a:cxn ang="0">
                  <a:pos x="108" y="14"/>
                </a:cxn>
                <a:cxn ang="0">
                  <a:pos x="83" y="30"/>
                </a:cxn>
                <a:cxn ang="0">
                  <a:pos x="62" y="48"/>
                </a:cxn>
                <a:cxn ang="0">
                  <a:pos x="38" y="73"/>
                </a:cxn>
                <a:cxn ang="0">
                  <a:pos x="16" y="105"/>
                </a:cxn>
                <a:cxn ang="0">
                  <a:pos x="5" y="126"/>
                </a:cxn>
                <a:cxn ang="0">
                  <a:pos x="0" y="142"/>
                </a:cxn>
                <a:cxn ang="0">
                  <a:pos x="0" y="158"/>
                </a:cxn>
                <a:cxn ang="0">
                  <a:pos x="5" y="180"/>
                </a:cxn>
                <a:cxn ang="0">
                  <a:pos x="19" y="212"/>
                </a:cxn>
                <a:cxn ang="0">
                  <a:pos x="38" y="242"/>
                </a:cxn>
                <a:cxn ang="0">
                  <a:pos x="59" y="268"/>
                </a:cxn>
                <a:cxn ang="0">
                  <a:pos x="81" y="295"/>
                </a:cxn>
                <a:cxn ang="0">
                  <a:pos x="105" y="317"/>
                </a:cxn>
                <a:cxn ang="0">
                  <a:pos x="121" y="327"/>
                </a:cxn>
                <a:cxn ang="0">
                  <a:pos x="137" y="335"/>
                </a:cxn>
                <a:cxn ang="0">
                  <a:pos x="159" y="343"/>
                </a:cxn>
                <a:cxn ang="0">
                  <a:pos x="186" y="349"/>
                </a:cxn>
                <a:cxn ang="0">
                  <a:pos x="202" y="351"/>
                </a:cxn>
                <a:cxn ang="0">
                  <a:pos x="239" y="354"/>
                </a:cxn>
                <a:cxn ang="0">
                  <a:pos x="285" y="360"/>
                </a:cxn>
                <a:cxn ang="0">
                  <a:pos x="334" y="362"/>
                </a:cxn>
                <a:cxn ang="0">
                  <a:pos x="385" y="362"/>
                </a:cxn>
                <a:cxn ang="0">
                  <a:pos x="433" y="360"/>
                </a:cxn>
                <a:cxn ang="0">
                  <a:pos x="476" y="354"/>
                </a:cxn>
                <a:cxn ang="0">
                  <a:pos x="503" y="343"/>
                </a:cxn>
                <a:cxn ang="0">
                  <a:pos x="519" y="338"/>
                </a:cxn>
                <a:cxn ang="0">
                  <a:pos x="530" y="327"/>
                </a:cxn>
                <a:cxn ang="0">
                  <a:pos x="543" y="309"/>
                </a:cxn>
                <a:cxn ang="0">
                  <a:pos x="557" y="276"/>
                </a:cxn>
                <a:cxn ang="0">
                  <a:pos x="562" y="236"/>
                </a:cxn>
                <a:cxn ang="0">
                  <a:pos x="565" y="196"/>
                </a:cxn>
                <a:cxn ang="0">
                  <a:pos x="562" y="153"/>
                </a:cxn>
                <a:cxn ang="0">
                  <a:pos x="560" y="113"/>
                </a:cxn>
                <a:cxn ang="0">
                  <a:pos x="554" y="78"/>
                </a:cxn>
                <a:cxn ang="0">
                  <a:pos x="549" y="59"/>
                </a:cxn>
                <a:cxn ang="0">
                  <a:pos x="546" y="46"/>
                </a:cxn>
                <a:cxn ang="0">
                  <a:pos x="541" y="32"/>
                </a:cxn>
                <a:cxn ang="0">
                  <a:pos x="533" y="24"/>
                </a:cxn>
                <a:cxn ang="0">
                  <a:pos x="525" y="19"/>
                </a:cxn>
                <a:cxn ang="0">
                  <a:pos x="508" y="16"/>
                </a:cxn>
                <a:cxn ang="0">
                  <a:pos x="482" y="16"/>
                </a:cxn>
                <a:cxn ang="0">
                  <a:pos x="460" y="14"/>
                </a:cxn>
                <a:cxn ang="0">
                  <a:pos x="430" y="11"/>
                </a:cxn>
                <a:cxn ang="0">
                  <a:pos x="387" y="14"/>
                </a:cxn>
                <a:cxn ang="0">
                  <a:pos x="342" y="14"/>
                </a:cxn>
                <a:cxn ang="0">
                  <a:pos x="301" y="14"/>
                </a:cxn>
                <a:cxn ang="0">
                  <a:pos x="264" y="11"/>
                </a:cxn>
                <a:cxn ang="0">
                  <a:pos x="229" y="3"/>
                </a:cxn>
                <a:cxn ang="0">
                  <a:pos x="199" y="0"/>
                </a:cxn>
                <a:cxn ang="0">
                  <a:pos x="183" y="0"/>
                </a:cxn>
              </a:cxnLst>
              <a:rect l="0" t="0" r="r" b="b"/>
              <a:pathLst>
                <a:path w="565" h="362">
                  <a:moveTo>
                    <a:pt x="178" y="0"/>
                  </a:moveTo>
                  <a:lnTo>
                    <a:pt x="164" y="0"/>
                  </a:lnTo>
                  <a:lnTo>
                    <a:pt x="148" y="3"/>
                  </a:lnTo>
                  <a:lnTo>
                    <a:pt x="134" y="6"/>
                  </a:lnTo>
                  <a:lnTo>
                    <a:pt x="121" y="11"/>
                  </a:lnTo>
                  <a:lnTo>
                    <a:pt x="108" y="14"/>
                  </a:lnTo>
                  <a:lnTo>
                    <a:pt x="94" y="22"/>
                  </a:lnTo>
                  <a:lnTo>
                    <a:pt x="83" y="30"/>
                  </a:lnTo>
                  <a:lnTo>
                    <a:pt x="73" y="38"/>
                  </a:lnTo>
                  <a:lnTo>
                    <a:pt x="62" y="48"/>
                  </a:lnTo>
                  <a:lnTo>
                    <a:pt x="48" y="59"/>
                  </a:lnTo>
                  <a:lnTo>
                    <a:pt x="38" y="73"/>
                  </a:lnTo>
                  <a:lnTo>
                    <a:pt x="27" y="89"/>
                  </a:lnTo>
                  <a:lnTo>
                    <a:pt x="16" y="105"/>
                  </a:lnTo>
                  <a:lnTo>
                    <a:pt x="8" y="118"/>
                  </a:lnTo>
                  <a:lnTo>
                    <a:pt x="5" y="126"/>
                  </a:lnTo>
                  <a:lnTo>
                    <a:pt x="3" y="134"/>
                  </a:lnTo>
                  <a:lnTo>
                    <a:pt x="0" y="142"/>
                  </a:lnTo>
                  <a:lnTo>
                    <a:pt x="0" y="150"/>
                  </a:lnTo>
                  <a:lnTo>
                    <a:pt x="0" y="158"/>
                  </a:lnTo>
                  <a:lnTo>
                    <a:pt x="3" y="164"/>
                  </a:lnTo>
                  <a:lnTo>
                    <a:pt x="5" y="180"/>
                  </a:lnTo>
                  <a:lnTo>
                    <a:pt x="11" y="196"/>
                  </a:lnTo>
                  <a:lnTo>
                    <a:pt x="19" y="212"/>
                  </a:lnTo>
                  <a:lnTo>
                    <a:pt x="27" y="228"/>
                  </a:lnTo>
                  <a:lnTo>
                    <a:pt x="38" y="242"/>
                  </a:lnTo>
                  <a:lnTo>
                    <a:pt x="48" y="255"/>
                  </a:lnTo>
                  <a:lnTo>
                    <a:pt x="59" y="268"/>
                  </a:lnTo>
                  <a:lnTo>
                    <a:pt x="70" y="282"/>
                  </a:lnTo>
                  <a:lnTo>
                    <a:pt x="81" y="295"/>
                  </a:lnTo>
                  <a:lnTo>
                    <a:pt x="94" y="306"/>
                  </a:lnTo>
                  <a:lnTo>
                    <a:pt x="105" y="317"/>
                  </a:lnTo>
                  <a:lnTo>
                    <a:pt x="113" y="322"/>
                  </a:lnTo>
                  <a:lnTo>
                    <a:pt x="121" y="327"/>
                  </a:lnTo>
                  <a:lnTo>
                    <a:pt x="129" y="333"/>
                  </a:lnTo>
                  <a:lnTo>
                    <a:pt x="137" y="335"/>
                  </a:lnTo>
                  <a:lnTo>
                    <a:pt x="148" y="341"/>
                  </a:lnTo>
                  <a:lnTo>
                    <a:pt x="159" y="343"/>
                  </a:lnTo>
                  <a:lnTo>
                    <a:pt x="172" y="346"/>
                  </a:lnTo>
                  <a:lnTo>
                    <a:pt x="186" y="349"/>
                  </a:lnTo>
                  <a:lnTo>
                    <a:pt x="194" y="349"/>
                  </a:lnTo>
                  <a:lnTo>
                    <a:pt x="202" y="351"/>
                  </a:lnTo>
                  <a:lnTo>
                    <a:pt x="221" y="354"/>
                  </a:lnTo>
                  <a:lnTo>
                    <a:pt x="239" y="354"/>
                  </a:lnTo>
                  <a:lnTo>
                    <a:pt x="261" y="357"/>
                  </a:lnTo>
                  <a:lnTo>
                    <a:pt x="285" y="360"/>
                  </a:lnTo>
                  <a:lnTo>
                    <a:pt x="309" y="362"/>
                  </a:lnTo>
                  <a:lnTo>
                    <a:pt x="334" y="362"/>
                  </a:lnTo>
                  <a:lnTo>
                    <a:pt x="360" y="362"/>
                  </a:lnTo>
                  <a:lnTo>
                    <a:pt x="385" y="362"/>
                  </a:lnTo>
                  <a:lnTo>
                    <a:pt x="409" y="362"/>
                  </a:lnTo>
                  <a:lnTo>
                    <a:pt x="433" y="360"/>
                  </a:lnTo>
                  <a:lnTo>
                    <a:pt x="457" y="357"/>
                  </a:lnTo>
                  <a:lnTo>
                    <a:pt x="476" y="354"/>
                  </a:lnTo>
                  <a:lnTo>
                    <a:pt x="495" y="349"/>
                  </a:lnTo>
                  <a:lnTo>
                    <a:pt x="503" y="343"/>
                  </a:lnTo>
                  <a:lnTo>
                    <a:pt x="511" y="341"/>
                  </a:lnTo>
                  <a:lnTo>
                    <a:pt x="519" y="338"/>
                  </a:lnTo>
                  <a:lnTo>
                    <a:pt x="525" y="333"/>
                  </a:lnTo>
                  <a:lnTo>
                    <a:pt x="530" y="327"/>
                  </a:lnTo>
                  <a:lnTo>
                    <a:pt x="535" y="322"/>
                  </a:lnTo>
                  <a:lnTo>
                    <a:pt x="543" y="309"/>
                  </a:lnTo>
                  <a:lnTo>
                    <a:pt x="552" y="292"/>
                  </a:lnTo>
                  <a:lnTo>
                    <a:pt x="557" y="276"/>
                  </a:lnTo>
                  <a:lnTo>
                    <a:pt x="560" y="258"/>
                  </a:lnTo>
                  <a:lnTo>
                    <a:pt x="562" y="236"/>
                  </a:lnTo>
                  <a:lnTo>
                    <a:pt x="565" y="217"/>
                  </a:lnTo>
                  <a:lnTo>
                    <a:pt x="565" y="196"/>
                  </a:lnTo>
                  <a:lnTo>
                    <a:pt x="562" y="174"/>
                  </a:lnTo>
                  <a:lnTo>
                    <a:pt x="562" y="153"/>
                  </a:lnTo>
                  <a:lnTo>
                    <a:pt x="560" y="132"/>
                  </a:lnTo>
                  <a:lnTo>
                    <a:pt x="560" y="113"/>
                  </a:lnTo>
                  <a:lnTo>
                    <a:pt x="557" y="97"/>
                  </a:lnTo>
                  <a:lnTo>
                    <a:pt x="554" y="78"/>
                  </a:lnTo>
                  <a:lnTo>
                    <a:pt x="552" y="65"/>
                  </a:lnTo>
                  <a:lnTo>
                    <a:pt x="549" y="59"/>
                  </a:lnTo>
                  <a:lnTo>
                    <a:pt x="549" y="54"/>
                  </a:lnTo>
                  <a:lnTo>
                    <a:pt x="546" y="46"/>
                  </a:lnTo>
                  <a:lnTo>
                    <a:pt x="543" y="38"/>
                  </a:lnTo>
                  <a:lnTo>
                    <a:pt x="541" y="32"/>
                  </a:lnTo>
                  <a:lnTo>
                    <a:pt x="538" y="27"/>
                  </a:lnTo>
                  <a:lnTo>
                    <a:pt x="533" y="24"/>
                  </a:lnTo>
                  <a:lnTo>
                    <a:pt x="530" y="22"/>
                  </a:lnTo>
                  <a:lnTo>
                    <a:pt x="525" y="19"/>
                  </a:lnTo>
                  <a:lnTo>
                    <a:pt x="519" y="19"/>
                  </a:lnTo>
                  <a:lnTo>
                    <a:pt x="508" y="16"/>
                  </a:lnTo>
                  <a:lnTo>
                    <a:pt x="495" y="16"/>
                  </a:lnTo>
                  <a:lnTo>
                    <a:pt x="482" y="16"/>
                  </a:lnTo>
                  <a:lnTo>
                    <a:pt x="468" y="14"/>
                  </a:lnTo>
                  <a:lnTo>
                    <a:pt x="460" y="14"/>
                  </a:lnTo>
                  <a:lnTo>
                    <a:pt x="452" y="11"/>
                  </a:lnTo>
                  <a:lnTo>
                    <a:pt x="430" y="11"/>
                  </a:lnTo>
                  <a:lnTo>
                    <a:pt x="409" y="11"/>
                  </a:lnTo>
                  <a:lnTo>
                    <a:pt x="387" y="14"/>
                  </a:lnTo>
                  <a:lnTo>
                    <a:pt x="363" y="14"/>
                  </a:lnTo>
                  <a:lnTo>
                    <a:pt x="342" y="14"/>
                  </a:lnTo>
                  <a:lnTo>
                    <a:pt x="320" y="14"/>
                  </a:lnTo>
                  <a:lnTo>
                    <a:pt x="301" y="14"/>
                  </a:lnTo>
                  <a:lnTo>
                    <a:pt x="282" y="11"/>
                  </a:lnTo>
                  <a:lnTo>
                    <a:pt x="264" y="11"/>
                  </a:lnTo>
                  <a:lnTo>
                    <a:pt x="247" y="6"/>
                  </a:lnTo>
                  <a:lnTo>
                    <a:pt x="229" y="3"/>
                  </a:lnTo>
                  <a:lnTo>
                    <a:pt x="213" y="0"/>
                  </a:lnTo>
                  <a:lnTo>
                    <a:pt x="199" y="0"/>
                  </a:lnTo>
                  <a:lnTo>
                    <a:pt x="188" y="0"/>
                  </a:lnTo>
                  <a:lnTo>
                    <a:pt x="183" y="0"/>
                  </a:lnTo>
                  <a:lnTo>
                    <a:pt x="178" y="0"/>
                  </a:lnTo>
                  <a:close/>
                </a:path>
              </a:pathLst>
            </a:custGeom>
            <a:solidFill>
              <a:srgbClr val="33CCFF"/>
            </a:solidFill>
            <a:ln w="9525">
              <a:noFill/>
              <a:round/>
              <a:headEnd/>
              <a:tailEnd/>
            </a:ln>
          </p:spPr>
          <p:txBody>
            <a:bodyPr/>
            <a:lstStyle/>
            <a:p>
              <a:endParaRPr lang="en-US"/>
            </a:p>
          </p:txBody>
        </p:sp>
        <p:sp>
          <p:nvSpPr>
            <p:cNvPr id="501782" name="Rectangle 22"/>
            <p:cNvSpPr>
              <a:spLocks noChangeArrowheads="1"/>
            </p:cNvSpPr>
            <p:nvPr/>
          </p:nvSpPr>
          <p:spPr bwMode="auto">
            <a:xfrm>
              <a:off x="1896" y="1657"/>
              <a:ext cx="89" cy="173"/>
            </a:xfrm>
            <a:prstGeom prst="rect">
              <a:avLst/>
            </a:prstGeom>
            <a:noFill/>
            <a:ln w="9525">
              <a:noFill/>
              <a:miter lim="800000"/>
              <a:headEnd/>
              <a:tailEnd/>
            </a:ln>
          </p:spPr>
          <p:txBody>
            <a:bodyPr wrap="none" lIns="0" tIns="0" rIns="0" bIns="0">
              <a:spAutoFit/>
            </a:bodyPr>
            <a:lstStyle/>
            <a:p>
              <a:r>
                <a:rPr lang="en-US" b="1">
                  <a:solidFill>
                    <a:schemeClr val="bg1"/>
                  </a:solidFill>
                </a:rPr>
                <a:t>C</a:t>
              </a:r>
            </a:p>
          </p:txBody>
        </p:sp>
        <p:sp>
          <p:nvSpPr>
            <p:cNvPr id="501783" name="Rectangle 23"/>
            <p:cNvSpPr>
              <a:spLocks noChangeArrowheads="1"/>
            </p:cNvSpPr>
            <p:nvPr/>
          </p:nvSpPr>
          <p:spPr bwMode="auto">
            <a:xfrm>
              <a:off x="1963" y="1657"/>
              <a:ext cx="33" cy="134"/>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p>
          </p:txBody>
        </p:sp>
        <p:sp>
          <p:nvSpPr>
            <p:cNvPr id="501784" name="Freeform 24"/>
            <p:cNvSpPr>
              <a:spLocks/>
            </p:cNvSpPr>
            <p:nvPr/>
          </p:nvSpPr>
          <p:spPr bwMode="auto">
            <a:xfrm>
              <a:off x="443" y="1335"/>
              <a:ext cx="218" cy="215"/>
            </a:xfrm>
            <a:custGeom>
              <a:avLst/>
              <a:gdLst/>
              <a:ahLst/>
              <a:cxnLst>
                <a:cxn ang="0">
                  <a:pos x="99" y="0"/>
                </a:cxn>
                <a:cxn ang="0">
                  <a:pos x="78" y="6"/>
                </a:cxn>
                <a:cxn ang="0">
                  <a:pos x="56" y="14"/>
                </a:cxn>
                <a:cxn ang="0">
                  <a:pos x="40" y="25"/>
                </a:cxn>
                <a:cxn ang="0">
                  <a:pos x="24" y="41"/>
                </a:cxn>
                <a:cxn ang="0">
                  <a:pos x="13" y="57"/>
                </a:cxn>
                <a:cxn ang="0">
                  <a:pos x="5" y="76"/>
                </a:cxn>
                <a:cxn ang="0">
                  <a:pos x="0" y="97"/>
                </a:cxn>
                <a:cxn ang="0">
                  <a:pos x="0" y="118"/>
                </a:cxn>
                <a:cxn ang="0">
                  <a:pos x="5" y="140"/>
                </a:cxn>
                <a:cxn ang="0">
                  <a:pos x="13" y="159"/>
                </a:cxn>
                <a:cxn ang="0">
                  <a:pos x="24" y="175"/>
                </a:cxn>
                <a:cxn ang="0">
                  <a:pos x="40" y="191"/>
                </a:cxn>
                <a:cxn ang="0">
                  <a:pos x="56" y="202"/>
                </a:cxn>
                <a:cxn ang="0">
                  <a:pos x="78" y="210"/>
                </a:cxn>
                <a:cxn ang="0">
                  <a:pos x="99" y="215"/>
                </a:cxn>
                <a:cxn ang="0">
                  <a:pos x="121" y="215"/>
                </a:cxn>
                <a:cxn ang="0">
                  <a:pos x="142" y="210"/>
                </a:cxn>
                <a:cxn ang="0">
                  <a:pos x="161" y="202"/>
                </a:cxn>
                <a:cxn ang="0">
                  <a:pos x="177" y="191"/>
                </a:cxn>
                <a:cxn ang="0">
                  <a:pos x="193" y="175"/>
                </a:cxn>
                <a:cxn ang="0">
                  <a:pos x="204" y="159"/>
                </a:cxn>
                <a:cxn ang="0">
                  <a:pos x="212" y="140"/>
                </a:cxn>
                <a:cxn ang="0">
                  <a:pos x="218" y="118"/>
                </a:cxn>
                <a:cxn ang="0">
                  <a:pos x="218" y="97"/>
                </a:cxn>
                <a:cxn ang="0">
                  <a:pos x="212" y="76"/>
                </a:cxn>
                <a:cxn ang="0">
                  <a:pos x="204" y="57"/>
                </a:cxn>
                <a:cxn ang="0">
                  <a:pos x="193" y="41"/>
                </a:cxn>
                <a:cxn ang="0">
                  <a:pos x="177" y="25"/>
                </a:cxn>
                <a:cxn ang="0">
                  <a:pos x="161" y="14"/>
                </a:cxn>
                <a:cxn ang="0">
                  <a:pos x="142" y="6"/>
                </a:cxn>
                <a:cxn ang="0">
                  <a:pos x="121" y="0"/>
                </a:cxn>
              </a:cxnLst>
              <a:rect l="0" t="0" r="r" b="b"/>
              <a:pathLst>
                <a:path w="218" h="215">
                  <a:moveTo>
                    <a:pt x="110" y="0"/>
                  </a:moveTo>
                  <a:lnTo>
                    <a:pt x="99" y="0"/>
                  </a:lnTo>
                  <a:lnTo>
                    <a:pt x="88" y="3"/>
                  </a:lnTo>
                  <a:lnTo>
                    <a:pt x="78" y="6"/>
                  </a:lnTo>
                  <a:lnTo>
                    <a:pt x="67" y="9"/>
                  </a:lnTo>
                  <a:lnTo>
                    <a:pt x="56" y="14"/>
                  </a:lnTo>
                  <a:lnTo>
                    <a:pt x="48" y="19"/>
                  </a:lnTo>
                  <a:lnTo>
                    <a:pt x="40" y="25"/>
                  </a:lnTo>
                  <a:lnTo>
                    <a:pt x="32" y="33"/>
                  </a:lnTo>
                  <a:lnTo>
                    <a:pt x="24" y="41"/>
                  </a:lnTo>
                  <a:lnTo>
                    <a:pt x="18" y="49"/>
                  </a:lnTo>
                  <a:lnTo>
                    <a:pt x="13" y="57"/>
                  </a:lnTo>
                  <a:lnTo>
                    <a:pt x="8" y="65"/>
                  </a:lnTo>
                  <a:lnTo>
                    <a:pt x="5" y="76"/>
                  </a:lnTo>
                  <a:lnTo>
                    <a:pt x="2" y="86"/>
                  </a:lnTo>
                  <a:lnTo>
                    <a:pt x="0" y="97"/>
                  </a:lnTo>
                  <a:lnTo>
                    <a:pt x="0" y="108"/>
                  </a:lnTo>
                  <a:lnTo>
                    <a:pt x="0" y="118"/>
                  </a:lnTo>
                  <a:lnTo>
                    <a:pt x="2" y="129"/>
                  </a:lnTo>
                  <a:lnTo>
                    <a:pt x="5" y="140"/>
                  </a:lnTo>
                  <a:lnTo>
                    <a:pt x="8" y="151"/>
                  </a:lnTo>
                  <a:lnTo>
                    <a:pt x="13" y="159"/>
                  </a:lnTo>
                  <a:lnTo>
                    <a:pt x="18" y="167"/>
                  </a:lnTo>
                  <a:lnTo>
                    <a:pt x="24" y="175"/>
                  </a:lnTo>
                  <a:lnTo>
                    <a:pt x="32" y="183"/>
                  </a:lnTo>
                  <a:lnTo>
                    <a:pt x="40" y="191"/>
                  </a:lnTo>
                  <a:lnTo>
                    <a:pt x="48" y="196"/>
                  </a:lnTo>
                  <a:lnTo>
                    <a:pt x="56" y="202"/>
                  </a:lnTo>
                  <a:lnTo>
                    <a:pt x="67" y="207"/>
                  </a:lnTo>
                  <a:lnTo>
                    <a:pt x="78" y="210"/>
                  </a:lnTo>
                  <a:lnTo>
                    <a:pt x="88" y="212"/>
                  </a:lnTo>
                  <a:lnTo>
                    <a:pt x="99" y="215"/>
                  </a:lnTo>
                  <a:lnTo>
                    <a:pt x="110" y="215"/>
                  </a:lnTo>
                  <a:lnTo>
                    <a:pt x="121" y="215"/>
                  </a:lnTo>
                  <a:lnTo>
                    <a:pt x="131" y="212"/>
                  </a:lnTo>
                  <a:lnTo>
                    <a:pt x="142" y="210"/>
                  </a:lnTo>
                  <a:lnTo>
                    <a:pt x="153" y="207"/>
                  </a:lnTo>
                  <a:lnTo>
                    <a:pt x="161" y="202"/>
                  </a:lnTo>
                  <a:lnTo>
                    <a:pt x="169" y="196"/>
                  </a:lnTo>
                  <a:lnTo>
                    <a:pt x="177" y="191"/>
                  </a:lnTo>
                  <a:lnTo>
                    <a:pt x="185" y="183"/>
                  </a:lnTo>
                  <a:lnTo>
                    <a:pt x="193" y="175"/>
                  </a:lnTo>
                  <a:lnTo>
                    <a:pt x="199" y="167"/>
                  </a:lnTo>
                  <a:lnTo>
                    <a:pt x="204" y="159"/>
                  </a:lnTo>
                  <a:lnTo>
                    <a:pt x="209" y="151"/>
                  </a:lnTo>
                  <a:lnTo>
                    <a:pt x="212" y="140"/>
                  </a:lnTo>
                  <a:lnTo>
                    <a:pt x="215" y="129"/>
                  </a:lnTo>
                  <a:lnTo>
                    <a:pt x="218" y="118"/>
                  </a:lnTo>
                  <a:lnTo>
                    <a:pt x="218" y="108"/>
                  </a:lnTo>
                  <a:lnTo>
                    <a:pt x="218" y="97"/>
                  </a:lnTo>
                  <a:lnTo>
                    <a:pt x="215" y="86"/>
                  </a:lnTo>
                  <a:lnTo>
                    <a:pt x="212" y="76"/>
                  </a:lnTo>
                  <a:lnTo>
                    <a:pt x="209" y="65"/>
                  </a:lnTo>
                  <a:lnTo>
                    <a:pt x="204" y="57"/>
                  </a:lnTo>
                  <a:lnTo>
                    <a:pt x="199" y="49"/>
                  </a:lnTo>
                  <a:lnTo>
                    <a:pt x="193" y="41"/>
                  </a:lnTo>
                  <a:lnTo>
                    <a:pt x="185" y="33"/>
                  </a:lnTo>
                  <a:lnTo>
                    <a:pt x="177" y="25"/>
                  </a:lnTo>
                  <a:lnTo>
                    <a:pt x="169" y="19"/>
                  </a:lnTo>
                  <a:lnTo>
                    <a:pt x="161" y="14"/>
                  </a:lnTo>
                  <a:lnTo>
                    <a:pt x="153" y="9"/>
                  </a:lnTo>
                  <a:lnTo>
                    <a:pt x="142" y="6"/>
                  </a:lnTo>
                  <a:lnTo>
                    <a:pt x="131" y="3"/>
                  </a:lnTo>
                  <a:lnTo>
                    <a:pt x="121" y="0"/>
                  </a:lnTo>
                  <a:lnTo>
                    <a:pt x="110" y="0"/>
                  </a:lnTo>
                  <a:close/>
                </a:path>
              </a:pathLst>
            </a:custGeom>
            <a:solidFill>
              <a:srgbClr val="33CCFF"/>
            </a:solidFill>
            <a:ln w="9525">
              <a:noFill/>
              <a:round/>
              <a:headEnd/>
              <a:tailEnd/>
            </a:ln>
          </p:spPr>
          <p:txBody>
            <a:bodyPr/>
            <a:lstStyle/>
            <a:p>
              <a:endParaRPr lang="en-US"/>
            </a:p>
          </p:txBody>
        </p:sp>
        <p:sp>
          <p:nvSpPr>
            <p:cNvPr id="501785" name="Rectangle 25"/>
            <p:cNvSpPr>
              <a:spLocks noChangeArrowheads="1"/>
            </p:cNvSpPr>
            <p:nvPr/>
          </p:nvSpPr>
          <p:spPr bwMode="auto">
            <a:xfrm>
              <a:off x="493" y="1378"/>
              <a:ext cx="133" cy="154"/>
            </a:xfrm>
            <a:prstGeom prst="rect">
              <a:avLst/>
            </a:prstGeom>
            <a:noFill/>
            <a:ln w="9525">
              <a:noFill/>
              <a:miter lim="800000"/>
              <a:headEnd/>
              <a:tailEnd/>
            </a:ln>
          </p:spPr>
          <p:txBody>
            <a:bodyPr wrap="none" lIns="0" tIns="0" rIns="0" bIns="0">
              <a:spAutoFit/>
            </a:bodyPr>
            <a:lstStyle/>
            <a:p>
              <a:r>
                <a:rPr lang="en-US" sz="1600" b="1">
                  <a:solidFill>
                    <a:schemeClr val="bg1"/>
                  </a:solidFill>
                </a:rPr>
                <a:t>W</a:t>
              </a:r>
            </a:p>
          </p:txBody>
        </p:sp>
        <p:sp>
          <p:nvSpPr>
            <p:cNvPr id="501786" name="Rectangle 26"/>
            <p:cNvSpPr>
              <a:spLocks noChangeArrowheads="1"/>
            </p:cNvSpPr>
            <p:nvPr/>
          </p:nvSpPr>
          <p:spPr bwMode="auto">
            <a:xfrm>
              <a:off x="617" y="1360"/>
              <a:ext cx="33" cy="134"/>
            </a:xfrm>
            <a:prstGeom prst="rect">
              <a:avLst/>
            </a:prstGeom>
            <a:noFill/>
            <a:ln w="9525">
              <a:noFill/>
              <a:miter lim="800000"/>
              <a:headEnd/>
              <a:tailEnd/>
            </a:ln>
          </p:spPr>
          <p:txBody>
            <a:bodyPr wrap="none" lIns="0" tIns="0" rIns="0" bIns="0">
              <a:spAutoFit/>
            </a:bodyPr>
            <a:lstStyle/>
            <a:p>
              <a:r>
                <a:rPr lang="en-US" sz="1400">
                  <a:solidFill>
                    <a:srgbClr val="000000"/>
                  </a:solidFill>
                </a:rPr>
                <a:t> </a:t>
              </a:r>
              <a:endParaRPr lang="en-US"/>
            </a:p>
          </p:txBody>
        </p:sp>
        <p:sp>
          <p:nvSpPr>
            <p:cNvPr id="501787" name="Freeform 27"/>
            <p:cNvSpPr>
              <a:spLocks/>
            </p:cNvSpPr>
            <p:nvPr/>
          </p:nvSpPr>
          <p:spPr bwMode="auto">
            <a:xfrm>
              <a:off x="2584" y="1220"/>
              <a:ext cx="218" cy="212"/>
            </a:xfrm>
            <a:custGeom>
              <a:avLst/>
              <a:gdLst/>
              <a:ahLst/>
              <a:cxnLst>
                <a:cxn ang="0">
                  <a:pos x="100" y="0"/>
                </a:cxn>
                <a:cxn ang="0">
                  <a:pos x="78" y="6"/>
                </a:cxn>
                <a:cxn ang="0">
                  <a:pos x="57" y="14"/>
                </a:cxn>
                <a:cxn ang="0">
                  <a:pos x="41" y="24"/>
                </a:cxn>
                <a:cxn ang="0">
                  <a:pos x="25" y="38"/>
                </a:cxn>
                <a:cxn ang="0">
                  <a:pos x="14" y="54"/>
                </a:cxn>
                <a:cxn ang="0">
                  <a:pos x="6" y="73"/>
                </a:cxn>
                <a:cxn ang="0">
                  <a:pos x="0" y="94"/>
                </a:cxn>
                <a:cxn ang="0">
                  <a:pos x="0" y="115"/>
                </a:cxn>
                <a:cxn ang="0">
                  <a:pos x="6" y="137"/>
                </a:cxn>
                <a:cxn ang="0">
                  <a:pos x="14" y="156"/>
                </a:cxn>
                <a:cxn ang="0">
                  <a:pos x="25" y="172"/>
                </a:cxn>
                <a:cxn ang="0">
                  <a:pos x="41" y="188"/>
                </a:cxn>
                <a:cxn ang="0">
                  <a:pos x="57" y="199"/>
                </a:cxn>
                <a:cxn ang="0">
                  <a:pos x="78" y="207"/>
                </a:cxn>
                <a:cxn ang="0">
                  <a:pos x="100" y="212"/>
                </a:cxn>
                <a:cxn ang="0">
                  <a:pos x="121" y="212"/>
                </a:cxn>
                <a:cxn ang="0">
                  <a:pos x="143" y="207"/>
                </a:cxn>
                <a:cxn ang="0">
                  <a:pos x="162" y="199"/>
                </a:cxn>
                <a:cxn ang="0">
                  <a:pos x="178" y="188"/>
                </a:cxn>
                <a:cxn ang="0">
                  <a:pos x="194" y="172"/>
                </a:cxn>
                <a:cxn ang="0">
                  <a:pos x="205" y="156"/>
                </a:cxn>
                <a:cxn ang="0">
                  <a:pos x="213" y="137"/>
                </a:cxn>
                <a:cxn ang="0">
                  <a:pos x="218" y="115"/>
                </a:cxn>
                <a:cxn ang="0">
                  <a:pos x="218" y="94"/>
                </a:cxn>
                <a:cxn ang="0">
                  <a:pos x="213" y="73"/>
                </a:cxn>
                <a:cxn ang="0">
                  <a:pos x="205" y="54"/>
                </a:cxn>
                <a:cxn ang="0">
                  <a:pos x="194" y="38"/>
                </a:cxn>
                <a:cxn ang="0">
                  <a:pos x="178" y="24"/>
                </a:cxn>
                <a:cxn ang="0">
                  <a:pos x="162" y="14"/>
                </a:cxn>
                <a:cxn ang="0">
                  <a:pos x="143" y="6"/>
                </a:cxn>
                <a:cxn ang="0">
                  <a:pos x="121" y="0"/>
                </a:cxn>
              </a:cxnLst>
              <a:rect l="0" t="0" r="r" b="b"/>
              <a:pathLst>
                <a:path w="218" h="212">
                  <a:moveTo>
                    <a:pt x="111" y="0"/>
                  </a:moveTo>
                  <a:lnTo>
                    <a:pt x="100" y="0"/>
                  </a:lnTo>
                  <a:lnTo>
                    <a:pt x="89" y="3"/>
                  </a:lnTo>
                  <a:lnTo>
                    <a:pt x="78" y="6"/>
                  </a:lnTo>
                  <a:lnTo>
                    <a:pt x="68" y="8"/>
                  </a:lnTo>
                  <a:lnTo>
                    <a:pt x="57" y="14"/>
                  </a:lnTo>
                  <a:lnTo>
                    <a:pt x="49" y="19"/>
                  </a:lnTo>
                  <a:lnTo>
                    <a:pt x="41" y="24"/>
                  </a:lnTo>
                  <a:lnTo>
                    <a:pt x="33" y="30"/>
                  </a:lnTo>
                  <a:lnTo>
                    <a:pt x="25" y="38"/>
                  </a:lnTo>
                  <a:lnTo>
                    <a:pt x="19" y="46"/>
                  </a:lnTo>
                  <a:lnTo>
                    <a:pt x="14" y="54"/>
                  </a:lnTo>
                  <a:lnTo>
                    <a:pt x="8" y="65"/>
                  </a:lnTo>
                  <a:lnTo>
                    <a:pt x="6" y="73"/>
                  </a:lnTo>
                  <a:lnTo>
                    <a:pt x="3" y="83"/>
                  </a:lnTo>
                  <a:lnTo>
                    <a:pt x="0" y="94"/>
                  </a:lnTo>
                  <a:lnTo>
                    <a:pt x="0" y="105"/>
                  </a:lnTo>
                  <a:lnTo>
                    <a:pt x="0" y="115"/>
                  </a:lnTo>
                  <a:lnTo>
                    <a:pt x="3" y="126"/>
                  </a:lnTo>
                  <a:lnTo>
                    <a:pt x="6" y="137"/>
                  </a:lnTo>
                  <a:lnTo>
                    <a:pt x="8" y="148"/>
                  </a:lnTo>
                  <a:lnTo>
                    <a:pt x="14" y="156"/>
                  </a:lnTo>
                  <a:lnTo>
                    <a:pt x="19" y="164"/>
                  </a:lnTo>
                  <a:lnTo>
                    <a:pt x="25" y="172"/>
                  </a:lnTo>
                  <a:lnTo>
                    <a:pt x="33" y="180"/>
                  </a:lnTo>
                  <a:lnTo>
                    <a:pt x="41" y="188"/>
                  </a:lnTo>
                  <a:lnTo>
                    <a:pt x="49" y="193"/>
                  </a:lnTo>
                  <a:lnTo>
                    <a:pt x="57" y="199"/>
                  </a:lnTo>
                  <a:lnTo>
                    <a:pt x="68" y="204"/>
                  </a:lnTo>
                  <a:lnTo>
                    <a:pt x="78" y="207"/>
                  </a:lnTo>
                  <a:lnTo>
                    <a:pt x="89" y="209"/>
                  </a:lnTo>
                  <a:lnTo>
                    <a:pt x="100" y="212"/>
                  </a:lnTo>
                  <a:lnTo>
                    <a:pt x="111" y="212"/>
                  </a:lnTo>
                  <a:lnTo>
                    <a:pt x="121" y="212"/>
                  </a:lnTo>
                  <a:lnTo>
                    <a:pt x="132" y="209"/>
                  </a:lnTo>
                  <a:lnTo>
                    <a:pt x="143" y="207"/>
                  </a:lnTo>
                  <a:lnTo>
                    <a:pt x="154" y="204"/>
                  </a:lnTo>
                  <a:lnTo>
                    <a:pt x="162" y="199"/>
                  </a:lnTo>
                  <a:lnTo>
                    <a:pt x="170" y="193"/>
                  </a:lnTo>
                  <a:lnTo>
                    <a:pt x="178" y="188"/>
                  </a:lnTo>
                  <a:lnTo>
                    <a:pt x="186" y="180"/>
                  </a:lnTo>
                  <a:lnTo>
                    <a:pt x="194" y="172"/>
                  </a:lnTo>
                  <a:lnTo>
                    <a:pt x="199" y="164"/>
                  </a:lnTo>
                  <a:lnTo>
                    <a:pt x="205" y="156"/>
                  </a:lnTo>
                  <a:lnTo>
                    <a:pt x="210" y="148"/>
                  </a:lnTo>
                  <a:lnTo>
                    <a:pt x="213" y="137"/>
                  </a:lnTo>
                  <a:lnTo>
                    <a:pt x="216" y="126"/>
                  </a:lnTo>
                  <a:lnTo>
                    <a:pt x="218" y="115"/>
                  </a:lnTo>
                  <a:lnTo>
                    <a:pt x="218" y="105"/>
                  </a:lnTo>
                  <a:lnTo>
                    <a:pt x="218" y="94"/>
                  </a:lnTo>
                  <a:lnTo>
                    <a:pt x="216" y="83"/>
                  </a:lnTo>
                  <a:lnTo>
                    <a:pt x="213" y="73"/>
                  </a:lnTo>
                  <a:lnTo>
                    <a:pt x="210" y="65"/>
                  </a:lnTo>
                  <a:lnTo>
                    <a:pt x="205" y="54"/>
                  </a:lnTo>
                  <a:lnTo>
                    <a:pt x="199" y="46"/>
                  </a:lnTo>
                  <a:lnTo>
                    <a:pt x="194" y="38"/>
                  </a:lnTo>
                  <a:lnTo>
                    <a:pt x="186" y="30"/>
                  </a:lnTo>
                  <a:lnTo>
                    <a:pt x="178" y="24"/>
                  </a:lnTo>
                  <a:lnTo>
                    <a:pt x="170" y="19"/>
                  </a:lnTo>
                  <a:lnTo>
                    <a:pt x="162" y="14"/>
                  </a:lnTo>
                  <a:lnTo>
                    <a:pt x="154" y="8"/>
                  </a:lnTo>
                  <a:lnTo>
                    <a:pt x="143" y="6"/>
                  </a:lnTo>
                  <a:lnTo>
                    <a:pt x="132" y="3"/>
                  </a:lnTo>
                  <a:lnTo>
                    <a:pt x="121" y="0"/>
                  </a:lnTo>
                  <a:lnTo>
                    <a:pt x="111" y="0"/>
                  </a:lnTo>
                  <a:close/>
                </a:path>
              </a:pathLst>
            </a:custGeom>
            <a:solidFill>
              <a:srgbClr val="33CCFF"/>
            </a:solidFill>
            <a:ln w="9525">
              <a:noFill/>
              <a:round/>
              <a:headEnd/>
              <a:tailEnd/>
            </a:ln>
          </p:spPr>
          <p:txBody>
            <a:bodyPr/>
            <a:lstStyle/>
            <a:p>
              <a:endParaRPr lang="en-US"/>
            </a:p>
          </p:txBody>
        </p:sp>
        <p:sp>
          <p:nvSpPr>
            <p:cNvPr id="501788" name="Rectangle 28"/>
            <p:cNvSpPr>
              <a:spLocks noChangeArrowheads="1"/>
            </p:cNvSpPr>
            <p:nvPr/>
          </p:nvSpPr>
          <p:spPr bwMode="auto">
            <a:xfrm>
              <a:off x="2641" y="1262"/>
              <a:ext cx="93" cy="154"/>
            </a:xfrm>
            <a:prstGeom prst="rect">
              <a:avLst/>
            </a:prstGeom>
            <a:noFill/>
            <a:ln w="9525">
              <a:noFill/>
              <a:miter lim="800000"/>
              <a:headEnd/>
              <a:tailEnd/>
            </a:ln>
          </p:spPr>
          <p:txBody>
            <a:bodyPr wrap="none" lIns="0" tIns="0" rIns="0" bIns="0">
              <a:spAutoFit/>
            </a:bodyPr>
            <a:lstStyle/>
            <a:p>
              <a:r>
                <a:rPr lang="en-US" sz="1600" b="1">
                  <a:solidFill>
                    <a:schemeClr val="bg1"/>
                  </a:solidFill>
                </a:rPr>
                <a:t>X</a:t>
              </a:r>
            </a:p>
          </p:txBody>
        </p:sp>
        <p:sp>
          <p:nvSpPr>
            <p:cNvPr id="501790" name="Freeform 30"/>
            <p:cNvSpPr>
              <a:spLocks/>
            </p:cNvSpPr>
            <p:nvPr/>
          </p:nvSpPr>
          <p:spPr bwMode="auto">
            <a:xfrm>
              <a:off x="2579" y="1952"/>
              <a:ext cx="218" cy="212"/>
            </a:xfrm>
            <a:custGeom>
              <a:avLst/>
              <a:gdLst/>
              <a:ahLst/>
              <a:cxnLst>
                <a:cxn ang="0">
                  <a:pos x="97" y="0"/>
                </a:cxn>
                <a:cxn ang="0">
                  <a:pos x="75" y="6"/>
                </a:cxn>
                <a:cxn ang="0">
                  <a:pos x="56" y="14"/>
                </a:cxn>
                <a:cxn ang="0">
                  <a:pos x="40" y="24"/>
                </a:cxn>
                <a:cxn ang="0">
                  <a:pos x="24" y="38"/>
                </a:cxn>
                <a:cxn ang="0">
                  <a:pos x="13" y="54"/>
                </a:cxn>
                <a:cxn ang="0">
                  <a:pos x="5" y="73"/>
                </a:cxn>
                <a:cxn ang="0">
                  <a:pos x="0" y="94"/>
                </a:cxn>
                <a:cxn ang="0">
                  <a:pos x="0" y="116"/>
                </a:cxn>
                <a:cxn ang="0">
                  <a:pos x="5" y="137"/>
                </a:cxn>
                <a:cxn ang="0">
                  <a:pos x="13" y="156"/>
                </a:cxn>
                <a:cxn ang="0">
                  <a:pos x="24" y="172"/>
                </a:cxn>
                <a:cxn ang="0">
                  <a:pos x="40" y="188"/>
                </a:cxn>
                <a:cxn ang="0">
                  <a:pos x="56" y="199"/>
                </a:cxn>
                <a:cxn ang="0">
                  <a:pos x="75" y="207"/>
                </a:cxn>
                <a:cxn ang="0">
                  <a:pos x="97" y="212"/>
                </a:cxn>
                <a:cxn ang="0">
                  <a:pos x="118" y="212"/>
                </a:cxn>
                <a:cxn ang="0">
                  <a:pos x="140" y="207"/>
                </a:cxn>
                <a:cxn ang="0">
                  <a:pos x="161" y="199"/>
                </a:cxn>
                <a:cxn ang="0">
                  <a:pos x="178" y="188"/>
                </a:cxn>
                <a:cxn ang="0">
                  <a:pos x="194" y="172"/>
                </a:cxn>
                <a:cxn ang="0">
                  <a:pos x="204" y="156"/>
                </a:cxn>
                <a:cxn ang="0">
                  <a:pos x="213" y="137"/>
                </a:cxn>
                <a:cxn ang="0">
                  <a:pos x="218" y="116"/>
                </a:cxn>
                <a:cxn ang="0">
                  <a:pos x="218" y="94"/>
                </a:cxn>
                <a:cxn ang="0">
                  <a:pos x="213" y="73"/>
                </a:cxn>
                <a:cxn ang="0">
                  <a:pos x="204" y="54"/>
                </a:cxn>
                <a:cxn ang="0">
                  <a:pos x="194" y="38"/>
                </a:cxn>
                <a:cxn ang="0">
                  <a:pos x="178" y="24"/>
                </a:cxn>
                <a:cxn ang="0">
                  <a:pos x="161" y="14"/>
                </a:cxn>
                <a:cxn ang="0">
                  <a:pos x="140" y="6"/>
                </a:cxn>
                <a:cxn ang="0">
                  <a:pos x="118" y="0"/>
                </a:cxn>
              </a:cxnLst>
              <a:rect l="0" t="0" r="r" b="b"/>
              <a:pathLst>
                <a:path w="218" h="212">
                  <a:moveTo>
                    <a:pt x="108" y="0"/>
                  </a:moveTo>
                  <a:lnTo>
                    <a:pt x="97" y="0"/>
                  </a:lnTo>
                  <a:lnTo>
                    <a:pt x="86" y="3"/>
                  </a:lnTo>
                  <a:lnTo>
                    <a:pt x="75" y="6"/>
                  </a:lnTo>
                  <a:lnTo>
                    <a:pt x="65" y="8"/>
                  </a:lnTo>
                  <a:lnTo>
                    <a:pt x="56" y="14"/>
                  </a:lnTo>
                  <a:lnTo>
                    <a:pt x="48" y="19"/>
                  </a:lnTo>
                  <a:lnTo>
                    <a:pt x="40" y="24"/>
                  </a:lnTo>
                  <a:lnTo>
                    <a:pt x="32" y="30"/>
                  </a:lnTo>
                  <a:lnTo>
                    <a:pt x="24" y="38"/>
                  </a:lnTo>
                  <a:lnTo>
                    <a:pt x="19" y="46"/>
                  </a:lnTo>
                  <a:lnTo>
                    <a:pt x="13" y="54"/>
                  </a:lnTo>
                  <a:lnTo>
                    <a:pt x="8" y="65"/>
                  </a:lnTo>
                  <a:lnTo>
                    <a:pt x="5" y="73"/>
                  </a:lnTo>
                  <a:lnTo>
                    <a:pt x="3" y="83"/>
                  </a:lnTo>
                  <a:lnTo>
                    <a:pt x="0" y="94"/>
                  </a:lnTo>
                  <a:lnTo>
                    <a:pt x="0" y="105"/>
                  </a:lnTo>
                  <a:lnTo>
                    <a:pt x="0" y="116"/>
                  </a:lnTo>
                  <a:lnTo>
                    <a:pt x="3" y="126"/>
                  </a:lnTo>
                  <a:lnTo>
                    <a:pt x="5" y="137"/>
                  </a:lnTo>
                  <a:lnTo>
                    <a:pt x="8" y="148"/>
                  </a:lnTo>
                  <a:lnTo>
                    <a:pt x="13" y="156"/>
                  </a:lnTo>
                  <a:lnTo>
                    <a:pt x="19" y="164"/>
                  </a:lnTo>
                  <a:lnTo>
                    <a:pt x="24" y="172"/>
                  </a:lnTo>
                  <a:lnTo>
                    <a:pt x="32" y="180"/>
                  </a:lnTo>
                  <a:lnTo>
                    <a:pt x="40" y="188"/>
                  </a:lnTo>
                  <a:lnTo>
                    <a:pt x="48" y="193"/>
                  </a:lnTo>
                  <a:lnTo>
                    <a:pt x="56" y="199"/>
                  </a:lnTo>
                  <a:lnTo>
                    <a:pt x="65" y="204"/>
                  </a:lnTo>
                  <a:lnTo>
                    <a:pt x="75" y="207"/>
                  </a:lnTo>
                  <a:lnTo>
                    <a:pt x="86" y="209"/>
                  </a:lnTo>
                  <a:lnTo>
                    <a:pt x="97" y="212"/>
                  </a:lnTo>
                  <a:lnTo>
                    <a:pt x="108" y="212"/>
                  </a:lnTo>
                  <a:lnTo>
                    <a:pt x="118" y="212"/>
                  </a:lnTo>
                  <a:lnTo>
                    <a:pt x="129" y="209"/>
                  </a:lnTo>
                  <a:lnTo>
                    <a:pt x="140" y="207"/>
                  </a:lnTo>
                  <a:lnTo>
                    <a:pt x="151" y="204"/>
                  </a:lnTo>
                  <a:lnTo>
                    <a:pt x="161" y="199"/>
                  </a:lnTo>
                  <a:lnTo>
                    <a:pt x="169" y="193"/>
                  </a:lnTo>
                  <a:lnTo>
                    <a:pt x="178" y="188"/>
                  </a:lnTo>
                  <a:lnTo>
                    <a:pt x="186" y="180"/>
                  </a:lnTo>
                  <a:lnTo>
                    <a:pt x="194" y="172"/>
                  </a:lnTo>
                  <a:lnTo>
                    <a:pt x="199" y="164"/>
                  </a:lnTo>
                  <a:lnTo>
                    <a:pt x="204" y="156"/>
                  </a:lnTo>
                  <a:lnTo>
                    <a:pt x="210" y="148"/>
                  </a:lnTo>
                  <a:lnTo>
                    <a:pt x="213" y="137"/>
                  </a:lnTo>
                  <a:lnTo>
                    <a:pt x="215" y="126"/>
                  </a:lnTo>
                  <a:lnTo>
                    <a:pt x="218" y="116"/>
                  </a:lnTo>
                  <a:lnTo>
                    <a:pt x="218" y="105"/>
                  </a:lnTo>
                  <a:lnTo>
                    <a:pt x="218" y="94"/>
                  </a:lnTo>
                  <a:lnTo>
                    <a:pt x="215" y="83"/>
                  </a:lnTo>
                  <a:lnTo>
                    <a:pt x="213" y="73"/>
                  </a:lnTo>
                  <a:lnTo>
                    <a:pt x="210" y="65"/>
                  </a:lnTo>
                  <a:lnTo>
                    <a:pt x="204" y="54"/>
                  </a:lnTo>
                  <a:lnTo>
                    <a:pt x="199" y="46"/>
                  </a:lnTo>
                  <a:lnTo>
                    <a:pt x="194" y="38"/>
                  </a:lnTo>
                  <a:lnTo>
                    <a:pt x="186" y="30"/>
                  </a:lnTo>
                  <a:lnTo>
                    <a:pt x="178" y="24"/>
                  </a:lnTo>
                  <a:lnTo>
                    <a:pt x="169" y="19"/>
                  </a:lnTo>
                  <a:lnTo>
                    <a:pt x="161" y="14"/>
                  </a:lnTo>
                  <a:lnTo>
                    <a:pt x="151" y="8"/>
                  </a:lnTo>
                  <a:lnTo>
                    <a:pt x="140" y="6"/>
                  </a:lnTo>
                  <a:lnTo>
                    <a:pt x="129" y="3"/>
                  </a:lnTo>
                  <a:lnTo>
                    <a:pt x="118" y="0"/>
                  </a:lnTo>
                  <a:lnTo>
                    <a:pt x="108" y="0"/>
                  </a:lnTo>
                  <a:close/>
                </a:path>
              </a:pathLst>
            </a:custGeom>
            <a:solidFill>
              <a:srgbClr val="33CCFF"/>
            </a:solidFill>
            <a:ln w="9525">
              <a:noFill/>
              <a:round/>
              <a:headEnd/>
              <a:tailEnd/>
            </a:ln>
          </p:spPr>
          <p:txBody>
            <a:bodyPr/>
            <a:lstStyle/>
            <a:p>
              <a:endParaRPr lang="en-US"/>
            </a:p>
          </p:txBody>
        </p:sp>
        <p:sp>
          <p:nvSpPr>
            <p:cNvPr id="501791" name="Rectangle 31"/>
            <p:cNvSpPr>
              <a:spLocks noChangeArrowheads="1"/>
            </p:cNvSpPr>
            <p:nvPr/>
          </p:nvSpPr>
          <p:spPr bwMode="auto">
            <a:xfrm>
              <a:off x="2653" y="1983"/>
              <a:ext cx="81" cy="154"/>
            </a:xfrm>
            <a:prstGeom prst="rect">
              <a:avLst/>
            </a:prstGeom>
            <a:noFill/>
            <a:ln w="9525">
              <a:noFill/>
              <a:miter lim="800000"/>
              <a:headEnd/>
              <a:tailEnd/>
            </a:ln>
          </p:spPr>
          <p:txBody>
            <a:bodyPr wrap="none" lIns="0" tIns="0" rIns="0" bIns="0">
              <a:spAutoFit/>
            </a:bodyPr>
            <a:lstStyle/>
            <a:p>
              <a:r>
                <a:rPr lang="en-US" sz="1600" b="1">
                  <a:solidFill>
                    <a:schemeClr val="bg1"/>
                  </a:solidFill>
                </a:rPr>
                <a:t>Y</a:t>
              </a:r>
            </a:p>
          </p:txBody>
        </p:sp>
        <p:sp>
          <p:nvSpPr>
            <p:cNvPr id="501793" name="Line 33"/>
            <p:cNvSpPr>
              <a:spLocks noChangeShapeType="1"/>
            </p:cNvSpPr>
            <p:nvPr/>
          </p:nvSpPr>
          <p:spPr bwMode="auto">
            <a:xfrm>
              <a:off x="674" y="1448"/>
              <a:ext cx="280" cy="1"/>
            </a:xfrm>
            <a:prstGeom prst="line">
              <a:avLst/>
            </a:prstGeom>
            <a:noFill/>
            <a:ln w="17463">
              <a:solidFill>
                <a:srgbClr val="000000"/>
              </a:solidFill>
              <a:round/>
              <a:headEnd/>
              <a:tailEnd/>
            </a:ln>
          </p:spPr>
          <p:txBody>
            <a:bodyPr/>
            <a:lstStyle/>
            <a:p>
              <a:endParaRPr lang="en-US"/>
            </a:p>
          </p:txBody>
        </p:sp>
        <p:sp>
          <p:nvSpPr>
            <p:cNvPr id="501794" name="Line 34"/>
            <p:cNvSpPr>
              <a:spLocks noChangeShapeType="1"/>
            </p:cNvSpPr>
            <p:nvPr/>
          </p:nvSpPr>
          <p:spPr bwMode="auto">
            <a:xfrm>
              <a:off x="2165" y="1140"/>
              <a:ext cx="419" cy="174"/>
            </a:xfrm>
            <a:prstGeom prst="line">
              <a:avLst/>
            </a:prstGeom>
            <a:noFill/>
            <a:ln w="17463">
              <a:solidFill>
                <a:srgbClr val="000000"/>
              </a:solidFill>
              <a:round/>
              <a:headEnd/>
              <a:tailEnd/>
            </a:ln>
          </p:spPr>
          <p:txBody>
            <a:bodyPr/>
            <a:lstStyle/>
            <a:p>
              <a:endParaRPr lang="en-US"/>
            </a:p>
          </p:txBody>
        </p:sp>
        <p:sp>
          <p:nvSpPr>
            <p:cNvPr id="501795" name="Line 35"/>
            <p:cNvSpPr>
              <a:spLocks noChangeShapeType="1"/>
            </p:cNvSpPr>
            <p:nvPr/>
          </p:nvSpPr>
          <p:spPr bwMode="auto">
            <a:xfrm flipV="1">
              <a:off x="2192" y="1381"/>
              <a:ext cx="422" cy="357"/>
            </a:xfrm>
            <a:prstGeom prst="line">
              <a:avLst/>
            </a:prstGeom>
            <a:noFill/>
            <a:ln w="17463">
              <a:solidFill>
                <a:srgbClr val="000000"/>
              </a:solidFill>
              <a:round/>
              <a:headEnd/>
              <a:tailEnd/>
            </a:ln>
          </p:spPr>
          <p:txBody>
            <a:bodyPr/>
            <a:lstStyle/>
            <a:p>
              <a:endParaRPr lang="en-US"/>
            </a:p>
          </p:txBody>
        </p:sp>
        <p:sp>
          <p:nvSpPr>
            <p:cNvPr id="501796" name="Line 36"/>
            <p:cNvSpPr>
              <a:spLocks noChangeShapeType="1"/>
            </p:cNvSpPr>
            <p:nvPr/>
          </p:nvSpPr>
          <p:spPr bwMode="auto">
            <a:xfrm>
              <a:off x="2197" y="1821"/>
              <a:ext cx="387" cy="201"/>
            </a:xfrm>
            <a:prstGeom prst="line">
              <a:avLst/>
            </a:prstGeom>
            <a:noFill/>
            <a:ln w="17463">
              <a:solidFill>
                <a:srgbClr val="000000"/>
              </a:solidFill>
              <a:round/>
              <a:headEnd/>
              <a:tailEnd/>
            </a:ln>
          </p:spPr>
          <p:txBody>
            <a:bodyPr/>
            <a:lstStyle/>
            <a:p>
              <a:endParaRPr lang="en-US"/>
            </a:p>
          </p:txBody>
        </p:sp>
        <p:sp>
          <p:nvSpPr>
            <p:cNvPr id="501797" name="Line 37"/>
            <p:cNvSpPr>
              <a:spLocks noChangeShapeType="1"/>
            </p:cNvSpPr>
            <p:nvPr/>
          </p:nvSpPr>
          <p:spPr bwMode="auto">
            <a:xfrm flipV="1">
              <a:off x="1481" y="1228"/>
              <a:ext cx="183" cy="148"/>
            </a:xfrm>
            <a:prstGeom prst="line">
              <a:avLst/>
            </a:prstGeom>
            <a:noFill/>
            <a:ln w="55563">
              <a:solidFill>
                <a:srgbClr val="000000"/>
              </a:solidFill>
              <a:round/>
              <a:headEnd/>
              <a:tailEnd/>
            </a:ln>
          </p:spPr>
          <p:txBody>
            <a:bodyPr/>
            <a:lstStyle/>
            <a:p>
              <a:endParaRPr lang="en-US"/>
            </a:p>
          </p:txBody>
        </p:sp>
        <p:sp>
          <p:nvSpPr>
            <p:cNvPr id="501798" name="Line 38"/>
            <p:cNvSpPr>
              <a:spLocks noChangeShapeType="1"/>
            </p:cNvSpPr>
            <p:nvPr/>
          </p:nvSpPr>
          <p:spPr bwMode="auto">
            <a:xfrm flipV="1">
              <a:off x="2030" y="1309"/>
              <a:ext cx="1" cy="268"/>
            </a:xfrm>
            <a:prstGeom prst="line">
              <a:avLst/>
            </a:prstGeom>
            <a:noFill/>
            <a:ln w="55563">
              <a:solidFill>
                <a:srgbClr val="000000"/>
              </a:solidFill>
              <a:round/>
              <a:headEnd/>
              <a:tailEnd/>
            </a:ln>
          </p:spPr>
          <p:txBody>
            <a:bodyPr/>
            <a:lstStyle/>
            <a:p>
              <a:endParaRPr lang="en-US"/>
            </a:p>
          </p:txBody>
        </p:sp>
        <p:sp>
          <p:nvSpPr>
            <p:cNvPr id="501799" name="Line 39"/>
            <p:cNvSpPr>
              <a:spLocks noChangeShapeType="1"/>
            </p:cNvSpPr>
            <p:nvPr/>
          </p:nvSpPr>
          <p:spPr bwMode="auto">
            <a:xfrm>
              <a:off x="1497" y="1577"/>
              <a:ext cx="167" cy="104"/>
            </a:xfrm>
            <a:prstGeom prst="line">
              <a:avLst/>
            </a:prstGeom>
            <a:noFill/>
            <a:ln w="55563">
              <a:solidFill>
                <a:srgbClr val="000000"/>
              </a:solidFill>
              <a:round/>
              <a:headEnd/>
              <a:tailEnd/>
            </a:ln>
          </p:spPr>
          <p:txBody>
            <a:bodyPr/>
            <a:lstStyle/>
            <a:p>
              <a:endParaRPr lang="en-US"/>
            </a:p>
          </p:txBody>
        </p:sp>
        <p:sp>
          <p:nvSpPr>
            <p:cNvPr id="501800" name="Rectangle 40"/>
            <p:cNvSpPr>
              <a:spLocks noChangeArrowheads="1"/>
            </p:cNvSpPr>
            <p:nvPr/>
          </p:nvSpPr>
          <p:spPr bwMode="auto">
            <a:xfrm>
              <a:off x="3050" y="853"/>
              <a:ext cx="608" cy="284"/>
            </a:xfrm>
            <a:prstGeom prst="rect">
              <a:avLst/>
            </a:prstGeom>
            <a:solidFill>
              <a:srgbClr val="FFFFFF"/>
            </a:solidFill>
            <a:ln w="9525">
              <a:noFill/>
              <a:miter lim="800000"/>
              <a:headEnd/>
              <a:tailEnd/>
            </a:ln>
          </p:spPr>
          <p:txBody>
            <a:bodyPr/>
            <a:lstStyle/>
            <a:p>
              <a:endParaRPr lang="en-US"/>
            </a:p>
          </p:txBody>
        </p:sp>
        <p:sp>
          <p:nvSpPr>
            <p:cNvPr id="501801" name="Rectangle 41"/>
            <p:cNvSpPr>
              <a:spLocks noChangeArrowheads="1"/>
            </p:cNvSpPr>
            <p:nvPr/>
          </p:nvSpPr>
          <p:spPr bwMode="auto">
            <a:xfrm>
              <a:off x="3131" y="896"/>
              <a:ext cx="528" cy="192"/>
            </a:xfrm>
            <a:prstGeom prst="rect">
              <a:avLst/>
            </a:prstGeom>
            <a:noFill/>
            <a:ln w="9525">
              <a:noFill/>
              <a:miter lim="800000"/>
              <a:headEnd/>
              <a:tailEnd/>
            </a:ln>
          </p:spPr>
          <p:txBody>
            <a:bodyPr wrap="none" lIns="0" tIns="0" rIns="0" bIns="0">
              <a:spAutoFit/>
            </a:bodyPr>
            <a:lstStyle/>
            <a:p>
              <a:r>
                <a:rPr lang="en-US" sz="2000">
                  <a:solidFill>
                    <a:srgbClr val="000000"/>
                  </a:solidFill>
                </a:rPr>
                <a:t>legend</a:t>
              </a:r>
              <a:r>
                <a:rPr lang="en-US" sz="1700" b="1">
                  <a:solidFill>
                    <a:srgbClr val="000000"/>
                  </a:solidFill>
                  <a:latin typeface="Times New Roman" pitchFamily="18" charset="0"/>
                </a:rPr>
                <a:t>:</a:t>
              </a:r>
              <a:endParaRPr lang="en-US"/>
            </a:p>
          </p:txBody>
        </p:sp>
        <p:sp>
          <p:nvSpPr>
            <p:cNvPr id="501802" name="Rectangle 42"/>
            <p:cNvSpPr>
              <a:spLocks noChangeArrowheads="1"/>
            </p:cNvSpPr>
            <p:nvPr/>
          </p:nvSpPr>
          <p:spPr bwMode="auto">
            <a:xfrm>
              <a:off x="3548" y="898"/>
              <a:ext cx="34" cy="163"/>
            </a:xfrm>
            <a:prstGeom prst="rect">
              <a:avLst/>
            </a:prstGeom>
            <a:noFill/>
            <a:ln w="9525">
              <a:noFill/>
              <a:miter lim="800000"/>
              <a:headEnd/>
              <a:tailEnd/>
            </a:ln>
          </p:spPr>
          <p:txBody>
            <a:bodyPr wrap="none" lIns="0" tIns="0" rIns="0" bIns="0">
              <a:spAutoFit/>
            </a:bodyPr>
            <a:lstStyle/>
            <a:p>
              <a:r>
                <a:rPr lang="en-US" sz="1700">
                  <a:solidFill>
                    <a:srgbClr val="000000"/>
                  </a:solidFill>
                  <a:latin typeface="Times New Roman" pitchFamily="18" charset="0"/>
                </a:rPr>
                <a:t> </a:t>
              </a:r>
              <a:endParaRPr lang="en-US"/>
            </a:p>
          </p:txBody>
        </p:sp>
        <p:sp>
          <p:nvSpPr>
            <p:cNvPr id="501803" name="Rectangle 43"/>
            <p:cNvSpPr>
              <a:spLocks noChangeArrowheads="1"/>
            </p:cNvSpPr>
            <p:nvPr/>
          </p:nvSpPr>
          <p:spPr bwMode="auto">
            <a:xfrm>
              <a:off x="4261" y="1432"/>
              <a:ext cx="731" cy="499"/>
            </a:xfrm>
            <a:prstGeom prst="rect">
              <a:avLst/>
            </a:prstGeom>
            <a:solidFill>
              <a:srgbClr val="FFFFFF"/>
            </a:solidFill>
            <a:ln w="9525">
              <a:noFill/>
              <a:miter lim="800000"/>
              <a:headEnd/>
              <a:tailEnd/>
            </a:ln>
          </p:spPr>
          <p:txBody>
            <a:bodyPr/>
            <a:lstStyle/>
            <a:p>
              <a:endParaRPr lang="en-US"/>
            </a:p>
          </p:txBody>
        </p:sp>
        <p:sp>
          <p:nvSpPr>
            <p:cNvPr id="501804" name="Rectangle 44"/>
            <p:cNvSpPr>
              <a:spLocks noChangeArrowheads="1"/>
            </p:cNvSpPr>
            <p:nvPr/>
          </p:nvSpPr>
          <p:spPr bwMode="auto">
            <a:xfrm>
              <a:off x="4341" y="1472"/>
              <a:ext cx="739" cy="192"/>
            </a:xfrm>
            <a:prstGeom prst="rect">
              <a:avLst/>
            </a:prstGeom>
            <a:noFill/>
            <a:ln w="9525">
              <a:noFill/>
              <a:miter lim="800000"/>
              <a:headEnd/>
              <a:tailEnd/>
            </a:ln>
          </p:spPr>
          <p:txBody>
            <a:bodyPr wrap="none" lIns="0" tIns="0" rIns="0" bIns="0">
              <a:spAutoFit/>
            </a:bodyPr>
            <a:lstStyle/>
            <a:p>
              <a:r>
                <a:rPr lang="en-US" sz="2000">
                  <a:solidFill>
                    <a:srgbClr val="000000"/>
                  </a:solidFill>
                </a:rPr>
                <a:t>customer </a:t>
              </a:r>
              <a:endParaRPr lang="en-US" sz="2000"/>
            </a:p>
          </p:txBody>
        </p:sp>
        <p:sp>
          <p:nvSpPr>
            <p:cNvPr id="501805" name="Rectangle 45"/>
            <p:cNvSpPr>
              <a:spLocks noChangeArrowheads="1"/>
            </p:cNvSpPr>
            <p:nvPr/>
          </p:nvSpPr>
          <p:spPr bwMode="auto">
            <a:xfrm>
              <a:off x="4341" y="1630"/>
              <a:ext cx="651" cy="192"/>
            </a:xfrm>
            <a:prstGeom prst="rect">
              <a:avLst/>
            </a:prstGeom>
            <a:noFill/>
            <a:ln w="9525">
              <a:noFill/>
              <a:miter lim="800000"/>
              <a:headEnd/>
              <a:tailEnd/>
            </a:ln>
          </p:spPr>
          <p:txBody>
            <a:bodyPr wrap="none" lIns="0" tIns="0" rIns="0" bIns="0">
              <a:spAutoFit/>
            </a:bodyPr>
            <a:lstStyle/>
            <a:p>
              <a:r>
                <a:rPr lang="en-US" sz="2000">
                  <a:solidFill>
                    <a:srgbClr val="000000"/>
                  </a:solidFill>
                </a:rPr>
                <a:t>network:</a:t>
              </a:r>
              <a:endParaRPr lang="en-US" sz="2000"/>
            </a:p>
          </p:txBody>
        </p:sp>
        <p:sp>
          <p:nvSpPr>
            <p:cNvPr id="501806" name="Rectangle 46"/>
            <p:cNvSpPr>
              <a:spLocks noChangeArrowheads="1"/>
            </p:cNvSpPr>
            <p:nvPr/>
          </p:nvSpPr>
          <p:spPr bwMode="auto">
            <a:xfrm>
              <a:off x="4823" y="1630"/>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1807" name="Rectangle 47"/>
            <p:cNvSpPr>
              <a:spLocks noChangeArrowheads="1"/>
            </p:cNvSpPr>
            <p:nvPr/>
          </p:nvSpPr>
          <p:spPr bwMode="auto">
            <a:xfrm>
              <a:off x="4261" y="869"/>
              <a:ext cx="697" cy="424"/>
            </a:xfrm>
            <a:prstGeom prst="rect">
              <a:avLst/>
            </a:prstGeom>
            <a:solidFill>
              <a:srgbClr val="FFFFFF"/>
            </a:solidFill>
            <a:ln w="9525">
              <a:noFill/>
              <a:miter lim="800000"/>
              <a:headEnd/>
              <a:tailEnd/>
            </a:ln>
          </p:spPr>
          <p:txBody>
            <a:bodyPr/>
            <a:lstStyle/>
            <a:p>
              <a:endParaRPr lang="en-US"/>
            </a:p>
          </p:txBody>
        </p:sp>
        <p:sp>
          <p:nvSpPr>
            <p:cNvPr id="501808" name="Rectangle 48"/>
            <p:cNvSpPr>
              <a:spLocks noChangeArrowheads="1"/>
            </p:cNvSpPr>
            <p:nvPr/>
          </p:nvSpPr>
          <p:spPr bwMode="auto">
            <a:xfrm>
              <a:off x="4341" y="909"/>
              <a:ext cx="629" cy="192"/>
            </a:xfrm>
            <a:prstGeom prst="rect">
              <a:avLst/>
            </a:prstGeom>
            <a:noFill/>
            <a:ln w="9525">
              <a:noFill/>
              <a:miter lim="800000"/>
              <a:headEnd/>
              <a:tailEnd/>
            </a:ln>
          </p:spPr>
          <p:txBody>
            <a:bodyPr wrap="none" lIns="0" tIns="0" rIns="0" bIns="0">
              <a:spAutoFit/>
            </a:bodyPr>
            <a:lstStyle/>
            <a:p>
              <a:r>
                <a:rPr lang="en-US" sz="2000">
                  <a:solidFill>
                    <a:srgbClr val="000000"/>
                  </a:solidFill>
                </a:rPr>
                <a:t>provider</a:t>
              </a:r>
              <a:endParaRPr lang="en-US" sz="2000"/>
            </a:p>
          </p:txBody>
        </p:sp>
        <p:sp>
          <p:nvSpPr>
            <p:cNvPr id="501809" name="Rectangle 49"/>
            <p:cNvSpPr>
              <a:spLocks noChangeArrowheads="1"/>
            </p:cNvSpPr>
            <p:nvPr/>
          </p:nvSpPr>
          <p:spPr bwMode="auto">
            <a:xfrm>
              <a:off x="4796" y="909"/>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1810" name="Rectangle 50"/>
            <p:cNvSpPr>
              <a:spLocks noChangeArrowheads="1"/>
            </p:cNvSpPr>
            <p:nvPr/>
          </p:nvSpPr>
          <p:spPr bwMode="auto">
            <a:xfrm>
              <a:off x="4341" y="1064"/>
              <a:ext cx="603" cy="192"/>
            </a:xfrm>
            <a:prstGeom prst="rect">
              <a:avLst/>
            </a:prstGeom>
            <a:noFill/>
            <a:ln w="9525">
              <a:noFill/>
              <a:miter lim="800000"/>
              <a:headEnd/>
              <a:tailEnd/>
            </a:ln>
          </p:spPr>
          <p:txBody>
            <a:bodyPr wrap="none" lIns="0" tIns="0" rIns="0" bIns="0">
              <a:spAutoFit/>
            </a:bodyPr>
            <a:lstStyle/>
            <a:p>
              <a:r>
                <a:rPr lang="en-US" sz="2000">
                  <a:solidFill>
                    <a:srgbClr val="000000"/>
                  </a:solidFill>
                </a:rPr>
                <a:t>network</a:t>
              </a:r>
              <a:endParaRPr lang="en-US" sz="2000"/>
            </a:p>
          </p:txBody>
        </p:sp>
        <p:sp>
          <p:nvSpPr>
            <p:cNvPr id="501811" name="Rectangle 51"/>
            <p:cNvSpPr>
              <a:spLocks noChangeArrowheads="1"/>
            </p:cNvSpPr>
            <p:nvPr/>
          </p:nvSpPr>
          <p:spPr bwMode="auto">
            <a:xfrm>
              <a:off x="4785" y="1064"/>
              <a:ext cx="48" cy="192"/>
            </a:xfrm>
            <a:prstGeom prst="rect">
              <a:avLst/>
            </a:prstGeom>
            <a:noFill/>
            <a:ln w="9525">
              <a:noFill/>
              <a:miter lim="800000"/>
              <a:headEnd/>
              <a:tailEnd/>
            </a:ln>
          </p:spPr>
          <p:txBody>
            <a:bodyPr wrap="none" lIns="0" tIns="0" rIns="0" bIns="0">
              <a:spAutoFit/>
            </a:bodyPr>
            <a:lstStyle/>
            <a:p>
              <a:r>
                <a:rPr lang="en-US" sz="2000">
                  <a:solidFill>
                    <a:srgbClr val="000000"/>
                  </a:solidFill>
                </a:rPr>
                <a:t> </a:t>
              </a:r>
              <a:endParaRPr lang="en-US" sz="2000"/>
            </a:p>
          </p:txBody>
        </p:sp>
        <p:sp>
          <p:nvSpPr>
            <p:cNvPr id="501812" name="Freeform 52"/>
            <p:cNvSpPr>
              <a:spLocks/>
            </p:cNvSpPr>
            <p:nvPr/>
          </p:nvSpPr>
          <p:spPr bwMode="auto">
            <a:xfrm>
              <a:off x="3749" y="901"/>
              <a:ext cx="563" cy="362"/>
            </a:xfrm>
            <a:custGeom>
              <a:avLst/>
              <a:gdLst/>
              <a:ahLst/>
              <a:cxnLst>
                <a:cxn ang="0">
                  <a:pos x="162" y="0"/>
                </a:cxn>
                <a:cxn ang="0">
                  <a:pos x="132" y="5"/>
                </a:cxn>
                <a:cxn ang="0">
                  <a:pos x="108" y="13"/>
                </a:cxn>
                <a:cxn ang="0">
                  <a:pos x="81" y="30"/>
                </a:cxn>
                <a:cxn ang="0">
                  <a:pos x="60" y="48"/>
                </a:cxn>
                <a:cxn ang="0">
                  <a:pos x="35" y="72"/>
                </a:cxn>
                <a:cxn ang="0">
                  <a:pos x="14" y="102"/>
                </a:cxn>
                <a:cxn ang="0">
                  <a:pos x="3" y="126"/>
                </a:cxn>
                <a:cxn ang="0">
                  <a:pos x="0" y="140"/>
                </a:cxn>
                <a:cxn ang="0">
                  <a:pos x="0" y="156"/>
                </a:cxn>
                <a:cxn ang="0">
                  <a:pos x="3" y="180"/>
                </a:cxn>
                <a:cxn ang="0">
                  <a:pos x="17" y="212"/>
                </a:cxn>
                <a:cxn ang="0">
                  <a:pos x="35" y="241"/>
                </a:cxn>
                <a:cxn ang="0">
                  <a:pos x="60" y="268"/>
                </a:cxn>
                <a:cxn ang="0">
                  <a:pos x="81" y="292"/>
                </a:cxn>
                <a:cxn ang="0">
                  <a:pos x="103" y="316"/>
                </a:cxn>
                <a:cxn ang="0">
                  <a:pos x="119" y="327"/>
                </a:cxn>
                <a:cxn ang="0">
                  <a:pos x="135" y="335"/>
                </a:cxn>
                <a:cxn ang="0">
                  <a:pos x="156" y="341"/>
                </a:cxn>
                <a:cxn ang="0">
                  <a:pos x="183" y="346"/>
                </a:cxn>
                <a:cxn ang="0">
                  <a:pos x="200" y="349"/>
                </a:cxn>
                <a:cxn ang="0">
                  <a:pos x="240" y="354"/>
                </a:cxn>
                <a:cxn ang="0">
                  <a:pos x="286" y="357"/>
                </a:cxn>
                <a:cxn ang="0">
                  <a:pos x="334" y="359"/>
                </a:cxn>
                <a:cxn ang="0">
                  <a:pos x="385" y="362"/>
                </a:cxn>
                <a:cxn ang="0">
                  <a:pos x="434" y="359"/>
                </a:cxn>
                <a:cxn ang="0">
                  <a:pos x="477" y="351"/>
                </a:cxn>
                <a:cxn ang="0">
                  <a:pos x="504" y="343"/>
                </a:cxn>
                <a:cxn ang="0">
                  <a:pos x="517" y="335"/>
                </a:cxn>
                <a:cxn ang="0">
                  <a:pos x="528" y="325"/>
                </a:cxn>
                <a:cxn ang="0">
                  <a:pos x="541" y="306"/>
                </a:cxn>
                <a:cxn ang="0">
                  <a:pos x="555" y="274"/>
                </a:cxn>
                <a:cxn ang="0">
                  <a:pos x="560" y="236"/>
                </a:cxn>
                <a:cxn ang="0">
                  <a:pos x="563" y="193"/>
                </a:cxn>
                <a:cxn ang="0">
                  <a:pos x="560" y="153"/>
                </a:cxn>
                <a:cxn ang="0">
                  <a:pos x="557" y="113"/>
                </a:cxn>
                <a:cxn ang="0">
                  <a:pos x="552" y="78"/>
                </a:cxn>
                <a:cxn ang="0">
                  <a:pos x="547" y="59"/>
                </a:cxn>
                <a:cxn ang="0">
                  <a:pos x="544" y="46"/>
                </a:cxn>
                <a:cxn ang="0">
                  <a:pos x="539" y="30"/>
                </a:cxn>
                <a:cxn ang="0">
                  <a:pos x="533" y="22"/>
                </a:cxn>
                <a:cxn ang="0">
                  <a:pos x="522" y="19"/>
                </a:cxn>
                <a:cxn ang="0">
                  <a:pos x="506" y="16"/>
                </a:cxn>
                <a:cxn ang="0">
                  <a:pos x="479" y="16"/>
                </a:cxn>
                <a:cxn ang="0">
                  <a:pos x="466" y="13"/>
                </a:cxn>
                <a:cxn ang="0">
                  <a:pos x="450" y="11"/>
                </a:cxn>
                <a:cxn ang="0">
                  <a:pos x="409" y="11"/>
                </a:cxn>
                <a:cxn ang="0">
                  <a:pos x="364" y="13"/>
                </a:cxn>
                <a:cxn ang="0">
                  <a:pos x="321" y="13"/>
                </a:cxn>
                <a:cxn ang="0">
                  <a:pos x="283" y="11"/>
                </a:cxn>
                <a:cxn ang="0">
                  <a:pos x="248" y="5"/>
                </a:cxn>
                <a:cxn ang="0">
                  <a:pos x="213" y="0"/>
                </a:cxn>
                <a:cxn ang="0">
                  <a:pos x="186" y="0"/>
                </a:cxn>
                <a:cxn ang="0">
                  <a:pos x="175" y="0"/>
                </a:cxn>
              </a:cxnLst>
              <a:rect l="0" t="0" r="r" b="b"/>
              <a:pathLst>
                <a:path w="563" h="362">
                  <a:moveTo>
                    <a:pt x="175" y="0"/>
                  </a:moveTo>
                  <a:lnTo>
                    <a:pt x="162" y="0"/>
                  </a:lnTo>
                  <a:lnTo>
                    <a:pt x="148" y="3"/>
                  </a:lnTo>
                  <a:lnTo>
                    <a:pt x="132" y="5"/>
                  </a:lnTo>
                  <a:lnTo>
                    <a:pt x="119" y="11"/>
                  </a:lnTo>
                  <a:lnTo>
                    <a:pt x="108" y="13"/>
                  </a:lnTo>
                  <a:lnTo>
                    <a:pt x="95" y="22"/>
                  </a:lnTo>
                  <a:lnTo>
                    <a:pt x="81" y="30"/>
                  </a:lnTo>
                  <a:lnTo>
                    <a:pt x="70" y="38"/>
                  </a:lnTo>
                  <a:lnTo>
                    <a:pt x="60" y="48"/>
                  </a:lnTo>
                  <a:lnTo>
                    <a:pt x="46" y="59"/>
                  </a:lnTo>
                  <a:lnTo>
                    <a:pt x="35" y="72"/>
                  </a:lnTo>
                  <a:lnTo>
                    <a:pt x="25" y="89"/>
                  </a:lnTo>
                  <a:lnTo>
                    <a:pt x="14" y="102"/>
                  </a:lnTo>
                  <a:lnTo>
                    <a:pt x="8" y="118"/>
                  </a:lnTo>
                  <a:lnTo>
                    <a:pt x="3" y="126"/>
                  </a:lnTo>
                  <a:lnTo>
                    <a:pt x="3" y="134"/>
                  </a:lnTo>
                  <a:lnTo>
                    <a:pt x="0" y="140"/>
                  </a:lnTo>
                  <a:lnTo>
                    <a:pt x="0" y="148"/>
                  </a:lnTo>
                  <a:lnTo>
                    <a:pt x="0" y="156"/>
                  </a:lnTo>
                  <a:lnTo>
                    <a:pt x="0" y="164"/>
                  </a:lnTo>
                  <a:lnTo>
                    <a:pt x="3" y="180"/>
                  </a:lnTo>
                  <a:lnTo>
                    <a:pt x="8" y="196"/>
                  </a:lnTo>
                  <a:lnTo>
                    <a:pt x="17" y="212"/>
                  </a:lnTo>
                  <a:lnTo>
                    <a:pt x="27" y="225"/>
                  </a:lnTo>
                  <a:lnTo>
                    <a:pt x="35" y="241"/>
                  </a:lnTo>
                  <a:lnTo>
                    <a:pt x="49" y="255"/>
                  </a:lnTo>
                  <a:lnTo>
                    <a:pt x="60" y="268"/>
                  </a:lnTo>
                  <a:lnTo>
                    <a:pt x="70" y="282"/>
                  </a:lnTo>
                  <a:lnTo>
                    <a:pt x="81" y="292"/>
                  </a:lnTo>
                  <a:lnTo>
                    <a:pt x="92" y="306"/>
                  </a:lnTo>
                  <a:lnTo>
                    <a:pt x="103" y="316"/>
                  </a:lnTo>
                  <a:lnTo>
                    <a:pt x="111" y="322"/>
                  </a:lnTo>
                  <a:lnTo>
                    <a:pt x="119" y="327"/>
                  </a:lnTo>
                  <a:lnTo>
                    <a:pt x="127" y="330"/>
                  </a:lnTo>
                  <a:lnTo>
                    <a:pt x="135" y="335"/>
                  </a:lnTo>
                  <a:lnTo>
                    <a:pt x="146" y="338"/>
                  </a:lnTo>
                  <a:lnTo>
                    <a:pt x="156" y="341"/>
                  </a:lnTo>
                  <a:lnTo>
                    <a:pt x="170" y="343"/>
                  </a:lnTo>
                  <a:lnTo>
                    <a:pt x="183" y="346"/>
                  </a:lnTo>
                  <a:lnTo>
                    <a:pt x="191" y="346"/>
                  </a:lnTo>
                  <a:lnTo>
                    <a:pt x="200" y="349"/>
                  </a:lnTo>
                  <a:lnTo>
                    <a:pt x="218" y="351"/>
                  </a:lnTo>
                  <a:lnTo>
                    <a:pt x="240" y="354"/>
                  </a:lnTo>
                  <a:lnTo>
                    <a:pt x="261" y="354"/>
                  </a:lnTo>
                  <a:lnTo>
                    <a:pt x="286" y="357"/>
                  </a:lnTo>
                  <a:lnTo>
                    <a:pt x="310" y="359"/>
                  </a:lnTo>
                  <a:lnTo>
                    <a:pt x="334" y="359"/>
                  </a:lnTo>
                  <a:lnTo>
                    <a:pt x="361" y="362"/>
                  </a:lnTo>
                  <a:lnTo>
                    <a:pt x="385" y="362"/>
                  </a:lnTo>
                  <a:lnTo>
                    <a:pt x="409" y="359"/>
                  </a:lnTo>
                  <a:lnTo>
                    <a:pt x="434" y="359"/>
                  </a:lnTo>
                  <a:lnTo>
                    <a:pt x="455" y="357"/>
                  </a:lnTo>
                  <a:lnTo>
                    <a:pt x="477" y="351"/>
                  </a:lnTo>
                  <a:lnTo>
                    <a:pt x="493" y="346"/>
                  </a:lnTo>
                  <a:lnTo>
                    <a:pt x="504" y="343"/>
                  </a:lnTo>
                  <a:lnTo>
                    <a:pt x="509" y="338"/>
                  </a:lnTo>
                  <a:lnTo>
                    <a:pt x="517" y="335"/>
                  </a:lnTo>
                  <a:lnTo>
                    <a:pt x="522" y="330"/>
                  </a:lnTo>
                  <a:lnTo>
                    <a:pt x="528" y="325"/>
                  </a:lnTo>
                  <a:lnTo>
                    <a:pt x="533" y="319"/>
                  </a:lnTo>
                  <a:lnTo>
                    <a:pt x="541" y="306"/>
                  </a:lnTo>
                  <a:lnTo>
                    <a:pt x="549" y="292"/>
                  </a:lnTo>
                  <a:lnTo>
                    <a:pt x="555" y="274"/>
                  </a:lnTo>
                  <a:lnTo>
                    <a:pt x="557" y="255"/>
                  </a:lnTo>
                  <a:lnTo>
                    <a:pt x="560" y="236"/>
                  </a:lnTo>
                  <a:lnTo>
                    <a:pt x="563" y="215"/>
                  </a:lnTo>
                  <a:lnTo>
                    <a:pt x="563" y="193"/>
                  </a:lnTo>
                  <a:lnTo>
                    <a:pt x="560" y="172"/>
                  </a:lnTo>
                  <a:lnTo>
                    <a:pt x="560" y="153"/>
                  </a:lnTo>
                  <a:lnTo>
                    <a:pt x="557" y="131"/>
                  </a:lnTo>
                  <a:lnTo>
                    <a:pt x="557" y="113"/>
                  </a:lnTo>
                  <a:lnTo>
                    <a:pt x="555" y="94"/>
                  </a:lnTo>
                  <a:lnTo>
                    <a:pt x="552" y="78"/>
                  </a:lnTo>
                  <a:lnTo>
                    <a:pt x="549" y="64"/>
                  </a:lnTo>
                  <a:lnTo>
                    <a:pt x="547" y="59"/>
                  </a:lnTo>
                  <a:lnTo>
                    <a:pt x="547" y="54"/>
                  </a:lnTo>
                  <a:lnTo>
                    <a:pt x="544" y="46"/>
                  </a:lnTo>
                  <a:lnTo>
                    <a:pt x="541" y="38"/>
                  </a:lnTo>
                  <a:lnTo>
                    <a:pt x="539" y="30"/>
                  </a:lnTo>
                  <a:lnTo>
                    <a:pt x="536" y="27"/>
                  </a:lnTo>
                  <a:lnTo>
                    <a:pt x="533" y="22"/>
                  </a:lnTo>
                  <a:lnTo>
                    <a:pt x="528" y="19"/>
                  </a:lnTo>
                  <a:lnTo>
                    <a:pt x="522" y="19"/>
                  </a:lnTo>
                  <a:lnTo>
                    <a:pt x="520" y="16"/>
                  </a:lnTo>
                  <a:lnTo>
                    <a:pt x="506" y="16"/>
                  </a:lnTo>
                  <a:lnTo>
                    <a:pt x="495" y="16"/>
                  </a:lnTo>
                  <a:lnTo>
                    <a:pt x="479" y="16"/>
                  </a:lnTo>
                  <a:lnTo>
                    <a:pt x="474" y="13"/>
                  </a:lnTo>
                  <a:lnTo>
                    <a:pt x="466" y="13"/>
                  </a:lnTo>
                  <a:lnTo>
                    <a:pt x="458" y="13"/>
                  </a:lnTo>
                  <a:lnTo>
                    <a:pt x="450" y="11"/>
                  </a:lnTo>
                  <a:lnTo>
                    <a:pt x="431" y="11"/>
                  </a:lnTo>
                  <a:lnTo>
                    <a:pt x="409" y="11"/>
                  </a:lnTo>
                  <a:lnTo>
                    <a:pt x="388" y="13"/>
                  </a:lnTo>
                  <a:lnTo>
                    <a:pt x="364" y="13"/>
                  </a:lnTo>
                  <a:lnTo>
                    <a:pt x="342" y="13"/>
                  </a:lnTo>
                  <a:lnTo>
                    <a:pt x="321" y="13"/>
                  </a:lnTo>
                  <a:lnTo>
                    <a:pt x="302" y="13"/>
                  </a:lnTo>
                  <a:lnTo>
                    <a:pt x="283" y="11"/>
                  </a:lnTo>
                  <a:lnTo>
                    <a:pt x="264" y="11"/>
                  </a:lnTo>
                  <a:lnTo>
                    <a:pt x="248" y="5"/>
                  </a:lnTo>
                  <a:lnTo>
                    <a:pt x="229" y="3"/>
                  </a:lnTo>
                  <a:lnTo>
                    <a:pt x="213" y="0"/>
                  </a:lnTo>
                  <a:lnTo>
                    <a:pt x="200" y="0"/>
                  </a:lnTo>
                  <a:lnTo>
                    <a:pt x="186" y="0"/>
                  </a:lnTo>
                  <a:lnTo>
                    <a:pt x="181" y="0"/>
                  </a:lnTo>
                  <a:lnTo>
                    <a:pt x="175" y="0"/>
                  </a:lnTo>
                  <a:close/>
                </a:path>
              </a:pathLst>
            </a:custGeom>
            <a:solidFill>
              <a:srgbClr val="33CCFF"/>
            </a:solidFill>
            <a:ln w="9525">
              <a:noFill/>
              <a:round/>
              <a:headEnd/>
              <a:tailEnd/>
            </a:ln>
          </p:spPr>
          <p:txBody>
            <a:bodyPr/>
            <a:lstStyle/>
            <a:p>
              <a:endParaRPr lang="en-US"/>
            </a:p>
          </p:txBody>
        </p:sp>
        <p:sp>
          <p:nvSpPr>
            <p:cNvPr id="501813" name="Freeform 53"/>
            <p:cNvSpPr>
              <a:spLocks/>
            </p:cNvSpPr>
            <p:nvPr/>
          </p:nvSpPr>
          <p:spPr bwMode="auto">
            <a:xfrm>
              <a:off x="4064" y="1504"/>
              <a:ext cx="218" cy="212"/>
            </a:xfrm>
            <a:custGeom>
              <a:avLst/>
              <a:gdLst/>
              <a:ahLst/>
              <a:cxnLst>
                <a:cxn ang="0">
                  <a:pos x="100" y="0"/>
                </a:cxn>
                <a:cxn ang="0">
                  <a:pos x="78" y="6"/>
                </a:cxn>
                <a:cxn ang="0">
                  <a:pos x="57" y="14"/>
                </a:cxn>
                <a:cxn ang="0">
                  <a:pos x="41" y="25"/>
                </a:cxn>
                <a:cxn ang="0">
                  <a:pos x="24" y="38"/>
                </a:cxn>
                <a:cxn ang="0">
                  <a:pos x="14" y="57"/>
                </a:cxn>
                <a:cxn ang="0">
                  <a:pos x="6" y="76"/>
                </a:cxn>
                <a:cxn ang="0">
                  <a:pos x="0" y="94"/>
                </a:cxn>
                <a:cxn ang="0">
                  <a:pos x="0" y="116"/>
                </a:cxn>
                <a:cxn ang="0">
                  <a:pos x="6" y="137"/>
                </a:cxn>
                <a:cxn ang="0">
                  <a:pos x="14" y="156"/>
                </a:cxn>
                <a:cxn ang="0">
                  <a:pos x="24" y="172"/>
                </a:cxn>
                <a:cxn ang="0">
                  <a:pos x="41" y="188"/>
                </a:cxn>
                <a:cxn ang="0">
                  <a:pos x="57" y="199"/>
                </a:cxn>
                <a:cxn ang="0">
                  <a:pos x="78" y="207"/>
                </a:cxn>
                <a:cxn ang="0">
                  <a:pos x="100" y="212"/>
                </a:cxn>
                <a:cxn ang="0">
                  <a:pos x="121" y="212"/>
                </a:cxn>
                <a:cxn ang="0">
                  <a:pos x="143" y="207"/>
                </a:cxn>
                <a:cxn ang="0">
                  <a:pos x="162" y="199"/>
                </a:cxn>
                <a:cxn ang="0">
                  <a:pos x="178" y="188"/>
                </a:cxn>
                <a:cxn ang="0">
                  <a:pos x="194" y="172"/>
                </a:cxn>
                <a:cxn ang="0">
                  <a:pos x="205" y="156"/>
                </a:cxn>
                <a:cxn ang="0">
                  <a:pos x="213" y="137"/>
                </a:cxn>
                <a:cxn ang="0">
                  <a:pos x="218" y="116"/>
                </a:cxn>
                <a:cxn ang="0">
                  <a:pos x="218" y="94"/>
                </a:cxn>
                <a:cxn ang="0">
                  <a:pos x="213" y="76"/>
                </a:cxn>
                <a:cxn ang="0">
                  <a:pos x="205" y="57"/>
                </a:cxn>
                <a:cxn ang="0">
                  <a:pos x="194" y="38"/>
                </a:cxn>
                <a:cxn ang="0">
                  <a:pos x="178" y="25"/>
                </a:cxn>
                <a:cxn ang="0">
                  <a:pos x="162" y="14"/>
                </a:cxn>
                <a:cxn ang="0">
                  <a:pos x="143" y="6"/>
                </a:cxn>
                <a:cxn ang="0">
                  <a:pos x="121" y="0"/>
                </a:cxn>
              </a:cxnLst>
              <a:rect l="0" t="0" r="r" b="b"/>
              <a:pathLst>
                <a:path w="218" h="212">
                  <a:moveTo>
                    <a:pt x="111" y="0"/>
                  </a:moveTo>
                  <a:lnTo>
                    <a:pt x="100" y="0"/>
                  </a:lnTo>
                  <a:lnTo>
                    <a:pt x="89" y="3"/>
                  </a:lnTo>
                  <a:lnTo>
                    <a:pt x="78" y="6"/>
                  </a:lnTo>
                  <a:lnTo>
                    <a:pt x="67" y="8"/>
                  </a:lnTo>
                  <a:lnTo>
                    <a:pt x="57" y="14"/>
                  </a:lnTo>
                  <a:lnTo>
                    <a:pt x="49" y="19"/>
                  </a:lnTo>
                  <a:lnTo>
                    <a:pt x="41" y="25"/>
                  </a:lnTo>
                  <a:lnTo>
                    <a:pt x="33" y="33"/>
                  </a:lnTo>
                  <a:lnTo>
                    <a:pt x="24" y="38"/>
                  </a:lnTo>
                  <a:lnTo>
                    <a:pt x="19" y="46"/>
                  </a:lnTo>
                  <a:lnTo>
                    <a:pt x="14" y="57"/>
                  </a:lnTo>
                  <a:lnTo>
                    <a:pt x="8" y="65"/>
                  </a:lnTo>
                  <a:lnTo>
                    <a:pt x="6" y="76"/>
                  </a:lnTo>
                  <a:lnTo>
                    <a:pt x="3" y="84"/>
                  </a:lnTo>
                  <a:lnTo>
                    <a:pt x="0" y="94"/>
                  </a:lnTo>
                  <a:lnTo>
                    <a:pt x="0" y="105"/>
                  </a:lnTo>
                  <a:lnTo>
                    <a:pt x="0" y="116"/>
                  </a:lnTo>
                  <a:lnTo>
                    <a:pt x="3" y="126"/>
                  </a:lnTo>
                  <a:lnTo>
                    <a:pt x="6" y="137"/>
                  </a:lnTo>
                  <a:lnTo>
                    <a:pt x="8" y="148"/>
                  </a:lnTo>
                  <a:lnTo>
                    <a:pt x="14" y="156"/>
                  </a:lnTo>
                  <a:lnTo>
                    <a:pt x="19" y="164"/>
                  </a:lnTo>
                  <a:lnTo>
                    <a:pt x="24" y="172"/>
                  </a:lnTo>
                  <a:lnTo>
                    <a:pt x="33" y="180"/>
                  </a:lnTo>
                  <a:lnTo>
                    <a:pt x="41" y="188"/>
                  </a:lnTo>
                  <a:lnTo>
                    <a:pt x="49" y="193"/>
                  </a:lnTo>
                  <a:lnTo>
                    <a:pt x="57" y="199"/>
                  </a:lnTo>
                  <a:lnTo>
                    <a:pt x="67" y="204"/>
                  </a:lnTo>
                  <a:lnTo>
                    <a:pt x="78" y="207"/>
                  </a:lnTo>
                  <a:lnTo>
                    <a:pt x="89" y="210"/>
                  </a:lnTo>
                  <a:lnTo>
                    <a:pt x="100" y="212"/>
                  </a:lnTo>
                  <a:lnTo>
                    <a:pt x="111" y="212"/>
                  </a:lnTo>
                  <a:lnTo>
                    <a:pt x="121" y="212"/>
                  </a:lnTo>
                  <a:lnTo>
                    <a:pt x="132" y="210"/>
                  </a:lnTo>
                  <a:lnTo>
                    <a:pt x="143" y="207"/>
                  </a:lnTo>
                  <a:lnTo>
                    <a:pt x="154" y="204"/>
                  </a:lnTo>
                  <a:lnTo>
                    <a:pt x="162" y="199"/>
                  </a:lnTo>
                  <a:lnTo>
                    <a:pt x="170" y="193"/>
                  </a:lnTo>
                  <a:lnTo>
                    <a:pt x="178" y="188"/>
                  </a:lnTo>
                  <a:lnTo>
                    <a:pt x="186" y="180"/>
                  </a:lnTo>
                  <a:lnTo>
                    <a:pt x="194" y="172"/>
                  </a:lnTo>
                  <a:lnTo>
                    <a:pt x="199" y="164"/>
                  </a:lnTo>
                  <a:lnTo>
                    <a:pt x="205" y="156"/>
                  </a:lnTo>
                  <a:lnTo>
                    <a:pt x="210" y="148"/>
                  </a:lnTo>
                  <a:lnTo>
                    <a:pt x="213" y="137"/>
                  </a:lnTo>
                  <a:lnTo>
                    <a:pt x="215" y="126"/>
                  </a:lnTo>
                  <a:lnTo>
                    <a:pt x="218" y="116"/>
                  </a:lnTo>
                  <a:lnTo>
                    <a:pt x="218" y="105"/>
                  </a:lnTo>
                  <a:lnTo>
                    <a:pt x="218" y="94"/>
                  </a:lnTo>
                  <a:lnTo>
                    <a:pt x="215" y="84"/>
                  </a:lnTo>
                  <a:lnTo>
                    <a:pt x="213" y="76"/>
                  </a:lnTo>
                  <a:lnTo>
                    <a:pt x="210" y="65"/>
                  </a:lnTo>
                  <a:lnTo>
                    <a:pt x="205" y="57"/>
                  </a:lnTo>
                  <a:lnTo>
                    <a:pt x="199" y="46"/>
                  </a:lnTo>
                  <a:lnTo>
                    <a:pt x="194" y="38"/>
                  </a:lnTo>
                  <a:lnTo>
                    <a:pt x="186" y="33"/>
                  </a:lnTo>
                  <a:lnTo>
                    <a:pt x="178" y="25"/>
                  </a:lnTo>
                  <a:lnTo>
                    <a:pt x="170" y="19"/>
                  </a:lnTo>
                  <a:lnTo>
                    <a:pt x="162" y="14"/>
                  </a:lnTo>
                  <a:lnTo>
                    <a:pt x="154" y="8"/>
                  </a:lnTo>
                  <a:lnTo>
                    <a:pt x="143" y="6"/>
                  </a:lnTo>
                  <a:lnTo>
                    <a:pt x="132" y="3"/>
                  </a:lnTo>
                  <a:lnTo>
                    <a:pt x="121" y="0"/>
                  </a:lnTo>
                  <a:lnTo>
                    <a:pt x="111" y="0"/>
                  </a:lnTo>
                  <a:close/>
                </a:path>
              </a:pathLst>
            </a:custGeom>
            <a:solidFill>
              <a:srgbClr val="33CCFF"/>
            </a:solidFill>
            <a:ln w="9525">
              <a:noFill/>
              <a:round/>
              <a:headEnd/>
              <a:tailEnd/>
            </a:ln>
          </p:spPr>
          <p:txBody>
            <a:bodyP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7232</TotalTime>
  <Words>2583</Words>
  <Application>Microsoft Office PowerPoint</Application>
  <PresentationFormat>On-screen Show (4:3)</PresentationFormat>
  <Paragraphs>753</Paragraphs>
  <Slides>33</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33</vt:i4>
      </vt:variant>
    </vt:vector>
  </HeadingPairs>
  <TitlesOfParts>
    <vt:vector size="41" baseType="lpstr">
      <vt:lpstr>Times New Roman</vt:lpstr>
      <vt:lpstr>Comic Sans MS</vt:lpstr>
      <vt:lpstr>ZapfDingbats</vt:lpstr>
      <vt:lpstr>Arial</vt:lpstr>
      <vt:lpstr>Wingdings</vt:lpstr>
      <vt:lpstr>Times</vt:lpstr>
      <vt:lpstr>MS Mincho</vt:lpstr>
      <vt:lpstr>Default Design</vt:lpstr>
      <vt:lpstr>Chapter 4: Network Layer</vt:lpstr>
      <vt:lpstr>Internet inter-AS routing: BGP</vt:lpstr>
      <vt:lpstr>BGP basics</vt:lpstr>
      <vt:lpstr>Distributing reachability info</vt:lpstr>
      <vt:lpstr>Path attributes &amp; BGP routes</vt:lpstr>
      <vt:lpstr>BGP route selection</vt:lpstr>
      <vt:lpstr>BGP messages</vt:lpstr>
      <vt:lpstr>BGP routing policy</vt:lpstr>
      <vt:lpstr>BGP routing policy (2)</vt:lpstr>
      <vt:lpstr>Why different Intra- and Inter-AS routing ? </vt:lpstr>
      <vt:lpstr>Chapter 4: Network Layer</vt:lpstr>
      <vt:lpstr>Broadcast Routing</vt:lpstr>
      <vt:lpstr>In-network duplication</vt:lpstr>
      <vt:lpstr>Spanning Tree</vt:lpstr>
      <vt:lpstr>Spanning Tree: Creation</vt:lpstr>
      <vt:lpstr>Multicast Routing: Problem Statement</vt:lpstr>
      <vt:lpstr>Approaches for building mcast trees</vt:lpstr>
      <vt:lpstr>Shortest Path Tree</vt:lpstr>
      <vt:lpstr>Reverse Path Forwarding</vt:lpstr>
      <vt:lpstr>Reverse Path Forwarding: example</vt:lpstr>
      <vt:lpstr>Reverse Path Forwarding: pruning</vt:lpstr>
      <vt:lpstr>Shared-Tree: Steiner Tree</vt:lpstr>
      <vt:lpstr>Center-based trees</vt:lpstr>
      <vt:lpstr>Center-based trees: an example</vt:lpstr>
      <vt:lpstr>Internet Multicasting Routing: DVMRP</vt:lpstr>
      <vt:lpstr>DVMRP: continued…</vt:lpstr>
      <vt:lpstr>Tunneling</vt:lpstr>
      <vt:lpstr>PIM: Protocol Independent Multicast</vt:lpstr>
      <vt:lpstr>Consequences of Sparse-Dense Dichotomy: </vt:lpstr>
      <vt:lpstr>PIM- Dense Mode</vt:lpstr>
      <vt:lpstr>PIM - Sparse Mode</vt:lpstr>
      <vt:lpstr>PIM - Sparse Mode</vt:lpstr>
      <vt:lpstr>Chapter 4: 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3rd Edition: Chapter 4</dc:title>
  <dc:creator>Jim Kurose and Keith Ross</dc:creator>
  <cp:lastModifiedBy>scot</cp:lastModifiedBy>
  <cp:revision>282</cp:revision>
  <dcterms:created xsi:type="dcterms:W3CDTF">1999-10-08T19:08:27Z</dcterms:created>
  <dcterms:modified xsi:type="dcterms:W3CDTF">2009-11-02T12:20:10Z</dcterms:modified>
</cp:coreProperties>
</file>