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B776-C768-4188-9FBF-27AE5B57E260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2603-DCF1-4127-92A7-0256ED4CA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21078D0C-3472-45DE-95AF-DD9E3DD622F7}" type="slidenum">
              <a:rPr lang="en-US"/>
              <a:pPr/>
              <a:t>1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4: Network Layer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4. 1 Introduction</a:t>
            </a:r>
          </a:p>
          <a:p>
            <a:r>
              <a:rPr lang="en-US" sz="2400" dirty="0"/>
              <a:t>4.2 Virtual circuit and datagram networks</a:t>
            </a:r>
          </a:p>
          <a:p>
            <a:r>
              <a:rPr lang="en-US" sz="2400" dirty="0"/>
              <a:t>4.3 What’s inside a router</a:t>
            </a:r>
          </a:p>
          <a:p>
            <a:r>
              <a:rPr lang="en-US" sz="2400" dirty="0"/>
              <a:t>4.4 IP: Internet Protocol</a:t>
            </a:r>
          </a:p>
          <a:p>
            <a:pPr lvl="1"/>
            <a:r>
              <a:rPr lang="en-US" sz="2000" dirty="0"/>
              <a:t>Datagram format</a:t>
            </a:r>
          </a:p>
          <a:p>
            <a:pPr lvl="1"/>
            <a:r>
              <a:rPr lang="en-US" sz="2000" dirty="0"/>
              <a:t>IPv4 addressing</a:t>
            </a:r>
          </a:p>
          <a:p>
            <a:pPr lvl="1"/>
            <a:r>
              <a:rPr lang="en-US" sz="2000" dirty="0"/>
              <a:t>ICMP</a:t>
            </a:r>
          </a:p>
          <a:p>
            <a:pPr lvl="1"/>
            <a:r>
              <a:rPr lang="en-US" sz="2000" dirty="0"/>
              <a:t>IPv6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</a:t>
            </a:r>
            <a:r>
              <a:rPr lang="en-US" sz="2400">
                <a:solidFill>
                  <a:srgbClr val="FF0000"/>
                </a:solidFill>
              </a:rPr>
              <a:t>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E7DF72E8-77BA-4709-A9E4-644F3C682BF6}" type="slidenum">
              <a:rPr lang="en-US"/>
              <a:pPr/>
              <a:t>10</a:t>
            </a:fld>
            <a:endParaRPr lang="en-US"/>
          </a:p>
        </p:txBody>
      </p:sp>
      <p:sp>
        <p:nvSpPr>
          <p:cNvPr id="617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Dijkstra’s algorithm: example (2) 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198688" y="2043113"/>
            <a:ext cx="3244850" cy="1500187"/>
            <a:chOff x="1385" y="1287"/>
            <a:chExt cx="2044" cy="945"/>
          </a:xfrm>
        </p:grpSpPr>
        <p:sp>
          <p:nvSpPr>
            <p:cNvPr id="617479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0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1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2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3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84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5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6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7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8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89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0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1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2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3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94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5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6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7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8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99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0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1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2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3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504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5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6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7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8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509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0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3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4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5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617520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21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2610" y="1977"/>
              <a:ext cx="199" cy="250"/>
              <a:chOff x="2957" y="2429"/>
              <a:chExt cx="202" cy="250"/>
            </a:xfrm>
          </p:grpSpPr>
          <p:sp>
            <p:nvSpPr>
              <p:cNvPr id="617523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24" name="Text Box 52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617526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27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617529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30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1922" y="1287"/>
              <a:ext cx="194" cy="250"/>
              <a:chOff x="2959" y="2429"/>
              <a:chExt cx="197" cy="250"/>
            </a:xfrm>
          </p:grpSpPr>
          <p:sp>
            <p:nvSpPr>
              <p:cNvPr id="617532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33" name="Text Box 61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617535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36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</p:grpSp>
      <p:sp>
        <p:nvSpPr>
          <p:cNvPr id="617548" name="Text Box 76"/>
          <p:cNvSpPr txBox="1">
            <a:spLocks noChangeArrowheads="1"/>
          </p:cNvSpPr>
          <p:nvPr/>
        </p:nvSpPr>
        <p:spPr bwMode="auto">
          <a:xfrm>
            <a:off x="577850" y="1295400"/>
            <a:ext cx="410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Resulting shortest-path tree from u:</a:t>
            </a:r>
          </a:p>
        </p:txBody>
      </p:sp>
      <p:grpSp>
        <p:nvGrpSpPr>
          <p:cNvPr id="9" name="Group 100"/>
          <p:cNvGrpSpPr>
            <a:grpSpLocks/>
          </p:cNvGrpSpPr>
          <p:nvPr/>
        </p:nvGrpSpPr>
        <p:grpSpPr bwMode="auto">
          <a:xfrm>
            <a:off x="1030288" y="4217988"/>
            <a:ext cx="2319337" cy="2271712"/>
            <a:chOff x="259" y="2771"/>
            <a:chExt cx="1461" cy="1431"/>
          </a:xfrm>
        </p:grpSpPr>
        <p:sp>
          <p:nvSpPr>
            <p:cNvPr id="617551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52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53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617554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617562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617563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  <p:sp>
          <p:nvSpPr>
            <p:cNvPr id="617564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617565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(u,v)</a:t>
              </a:r>
            </a:p>
          </p:txBody>
        </p:sp>
        <p:sp>
          <p:nvSpPr>
            <p:cNvPr id="617566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617567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617568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617569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617570" name="Text Box 98"/>
            <p:cNvSpPr txBox="1">
              <a:spLocks noChangeArrowheads="1"/>
            </p:cNvSpPr>
            <p:nvPr/>
          </p:nvSpPr>
          <p:spPr bwMode="auto">
            <a:xfrm>
              <a:off x="259" y="2771"/>
              <a:ext cx="8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destination</a:t>
              </a:r>
            </a:p>
          </p:txBody>
        </p:sp>
        <p:sp>
          <p:nvSpPr>
            <p:cNvPr id="617571" name="Text Box 99"/>
            <p:cNvSpPr txBox="1">
              <a:spLocks noChangeArrowheads="1"/>
            </p:cNvSpPr>
            <p:nvPr/>
          </p:nvSpPr>
          <p:spPr bwMode="auto">
            <a:xfrm>
              <a:off x="1232" y="279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link</a:t>
              </a:r>
            </a:p>
          </p:txBody>
        </p:sp>
      </p:grpSp>
      <p:sp>
        <p:nvSpPr>
          <p:cNvPr id="617573" name="Text Box 101"/>
          <p:cNvSpPr txBox="1">
            <a:spLocks noChangeArrowheads="1"/>
          </p:cNvSpPr>
          <p:nvPr/>
        </p:nvSpPr>
        <p:spPr bwMode="auto">
          <a:xfrm>
            <a:off x="525463" y="3817938"/>
            <a:ext cx="3514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Resulting forwarding table in u: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3C1FF4F-A2D1-4CAF-BEC1-D4F046E15293}" type="slidenum">
              <a:rPr lang="en-US"/>
              <a:pPr/>
              <a:t>11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Dijkstra’s algorithm, discussion</a:t>
            </a: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71600"/>
            <a:ext cx="80010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Algorithm complexity: </a:t>
            </a:r>
            <a:r>
              <a:rPr lang="en-US" sz="2400" dirty="0"/>
              <a:t>n nodes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each iteration: need to check all nodes, w, not in 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n(n+1)/2 comparisons: O(n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more efficient implementations possible: O(</a:t>
            </a:r>
            <a:r>
              <a:rPr lang="en-US" sz="2400" dirty="0" err="1"/>
              <a:t>nlogn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Oscillations possible: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e.g.,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cost = amount of carried traffic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0363" y="4141788"/>
            <a:ext cx="8478837" cy="2228850"/>
            <a:chOff x="252" y="2691"/>
            <a:chExt cx="5341" cy="1404"/>
          </a:xfrm>
        </p:grpSpPr>
        <p:sp>
          <p:nvSpPr>
            <p:cNvPr id="465925" name="Freeform 5"/>
            <p:cNvSpPr>
              <a:spLocks/>
            </p:cNvSpPr>
            <p:nvPr/>
          </p:nvSpPr>
          <p:spPr bwMode="auto">
            <a:xfrm>
              <a:off x="281" y="2691"/>
              <a:ext cx="1242" cy="854"/>
            </a:xfrm>
            <a:custGeom>
              <a:avLst/>
              <a:gdLst/>
              <a:ahLst/>
              <a:cxnLst>
                <a:cxn ang="0">
                  <a:pos x="1" y="381"/>
                </a:cxn>
                <a:cxn ang="0">
                  <a:pos x="169" y="162"/>
                </a:cxn>
                <a:cxn ang="0">
                  <a:pos x="487" y="18"/>
                </a:cxn>
                <a:cxn ang="0">
                  <a:pos x="823" y="30"/>
                </a:cxn>
                <a:cxn ang="0">
                  <a:pos x="1183" y="261"/>
                </a:cxn>
                <a:cxn ang="0">
                  <a:pos x="1177" y="609"/>
                </a:cxn>
                <a:cxn ang="0">
                  <a:pos x="928" y="780"/>
                </a:cxn>
                <a:cxn ang="0">
                  <a:pos x="448" y="837"/>
                </a:cxn>
                <a:cxn ang="0">
                  <a:pos x="178" y="675"/>
                </a:cxn>
                <a:cxn ang="0">
                  <a:pos x="1" y="381"/>
                </a:cxn>
              </a:cxnLst>
              <a:rect l="0" t="0" r="r" b="b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26" name="Freeform 6"/>
            <p:cNvSpPr>
              <a:spLocks/>
            </p:cNvSpPr>
            <p:nvPr/>
          </p:nvSpPr>
          <p:spPr bwMode="auto">
            <a:xfrm>
              <a:off x="534" y="2904"/>
              <a:ext cx="246" cy="132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27" y="2708"/>
              <a:ext cx="316" cy="250"/>
              <a:chOff x="1747" y="3194"/>
              <a:chExt cx="316" cy="250"/>
            </a:xfrm>
          </p:grpSpPr>
          <p:sp>
            <p:nvSpPr>
              <p:cNvPr id="465928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29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0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1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5932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465934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3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19" y="2963"/>
              <a:ext cx="316" cy="250"/>
              <a:chOff x="2221" y="3575"/>
              <a:chExt cx="316" cy="250"/>
            </a:xfrm>
          </p:grpSpPr>
          <p:sp>
            <p:nvSpPr>
              <p:cNvPr id="465937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8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39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40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5941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465943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719" y="3254"/>
              <a:ext cx="315" cy="250"/>
              <a:chOff x="2903" y="2888"/>
              <a:chExt cx="315" cy="250"/>
            </a:xfrm>
          </p:grpSpPr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465947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48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49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50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65951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465953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5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131" y="2972"/>
              <a:ext cx="316" cy="250"/>
              <a:chOff x="2217" y="2888"/>
              <a:chExt cx="316" cy="250"/>
            </a:xfrm>
          </p:grpSpPr>
          <p:sp>
            <p:nvSpPr>
              <p:cNvPr id="465956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57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58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59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5960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41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465962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6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5964" name="Text Box 44"/>
            <p:cNvSpPr txBox="1">
              <a:spLocks noChangeArrowheads="1"/>
            </p:cNvSpPr>
            <p:nvPr/>
          </p:nvSpPr>
          <p:spPr bwMode="auto">
            <a:xfrm>
              <a:off x="533" y="278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65" name="Freeform 45"/>
            <p:cNvSpPr>
              <a:spLocks/>
            </p:cNvSpPr>
            <p:nvPr/>
          </p:nvSpPr>
          <p:spPr bwMode="auto">
            <a:xfrm flipH="1">
              <a:off x="966" y="2904"/>
              <a:ext cx="213" cy="129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66" name="Freeform 46"/>
            <p:cNvSpPr>
              <a:spLocks/>
            </p:cNvSpPr>
            <p:nvPr/>
          </p:nvSpPr>
          <p:spPr bwMode="auto">
            <a:xfrm flipH="1" flipV="1">
              <a:off x="975" y="3165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67" name="Freeform 47"/>
            <p:cNvSpPr>
              <a:spLocks/>
            </p:cNvSpPr>
            <p:nvPr/>
          </p:nvSpPr>
          <p:spPr bwMode="auto">
            <a:xfrm flipV="1">
              <a:off x="573" y="3159"/>
              <a:ext cx="204" cy="15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68" name="Text Box 48"/>
            <p:cNvSpPr txBox="1">
              <a:spLocks noChangeArrowheads="1"/>
            </p:cNvSpPr>
            <p:nvPr/>
          </p:nvSpPr>
          <p:spPr bwMode="auto">
            <a:xfrm>
              <a:off x="1042" y="2816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69" name="Text Box 49"/>
            <p:cNvSpPr txBox="1">
              <a:spLocks noChangeArrowheads="1"/>
            </p:cNvSpPr>
            <p:nvPr/>
          </p:nvSpPr>
          <p:spPr bwMode="auto">
            <a:xfrm>
              <a:off x="1052" y="3161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70" name="Text Box 50"/>
            <p:cNvSpPr txBox="1">
              <a:spLocks noChangeArrowheads="1"/>
            </p:cNvSpPr>
            <p:nvPr/>
          </p:nvSpPr>
          <p:spPr bwMode="auto">
            <a:xfrm>
              <a:off x="499" y="317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71" name="Line 51"/>
            <p:cNvSpPr>
              <a:spLocks noChangeShapeType="1"/>
            </p:cNvSpPr>
            <p:nvPr/>
          </p:nvSpPr>
          <p:spPr bwMode="auto">
            <a:xfrm flipV="1">
              <a:off x="870" y="3453"/>
              <a:ext cx="0" cy="2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2" name="Text Box 52"/>
            <p:cNvSpPr txBox="1">
              <a:spLocks noChangeArrowheads="1"/>
            </p:cNvSpPr>
            <p:nvPr/>
          </p:nvSpPr>
          <p:spPr bwMode="auto">
            <a:xfrm>
              <a:off x="716" y="3587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73" name="Line 53"/>
            <p:cNvSpPr>
              <a:spLocks noChangeShapeType="1"/>
            </p:cNvSpPr>
            <p:nvPr/>
          </p:nvSpPr>
          <p:spPr bwMode="auto">
            <a:xfrm flipH="1" flipV="1">
              <a:off x="354" y="3159"/>
              <a:ext cx="3" cy="2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4" name="Text Box 54"/>
            <p:cNvSpPr txBox="1">
              <a:spLocks noChangeArrowheads="1"/>
            </p:cNvSpPr>
            <p:nvPr/>
          </p:nvSpPr>
          <p:spPr bwMode="auto">
            <a:xfrm>
              <a:off x="252" y="334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75" name="Line 55"/>
            <p:cNvSpPr>
              <a:spLocks noChangeShapeType="1"/>
            </p:cNvSpPr>
            <p:nvPr/>
          </p:nvSpPr>
          <p:spPr bwMode="auto">
            <a:xfrm flipV="1">
              <a:off x="1311" y="3180"/>
              <a:ext cx="0" cy="2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6" name="Text Box 56"/>
            <p:cNvSpPr txBox="1">
              <a:spLocks noChangeArrowheads="1"/>
            </p:cNvSpPr>
            <p:nvPr/>
          </p:nvSpPr>
          <p:spPr bwMode="auto">
            <a:xfrm>
              <a:off x="1218" y="341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77" name="Freeform 57"/>
            <p:cNvSpPr>
              <a:spLocks/>
            </p:cNvSpPr>
            <p:nvPr/>
          </p:nvSpPr>
          <p:spPr bwMode="auto">
            <a:xfrm flipH="1" flipV="1">
              <a:off x="915" y="3138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8" name="Freeform 58"/>
            <p:cNvSpPr>
              <a:spLocks/>
            </p:cNvSpPr>
            <p:nvPr/>
          </p:nvSpPr>
          <p:spPr bwMode="auto">
            <a:xfrm flipH="1">
              <a:off x="630" y="3144"/>
              <a:ext cx="192" cy="138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79" name="Text Box 59"/>
            <p:cNvSpPr txBox="1">
              <a:spLocks noChangeArrowheads="1"/>
            </p:cNvSpPr>
            <p:nvPr/>
          </p:nvSpPr>
          <p:spPr bwMode="auto">
            <a:xfrm>
              <a:off x="679" y="303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80" name="Text Box 60"/>
            <p:cNvSpPr txBox="1">
              <a:spLocks noChangeArrowheads="1"/>
            </p:cNvSpPr>
            <p:nvPr/>
          </p:nvSpPr>
          <p:spPr bwMode="auto">
            <a:xfrm>
              <a:off x="895" y="302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5981" name="Freeform 61"/>
            <p:cNvSpPr>
              <a:spLocks/>
            </p:cNvSpPr>
            <p:nvPr/>
          </p:nvSpPr>
          <p:spPr bwMode="auto">
            <a:xfrm>
              <a:off x="1692" y="2721"/>
              <a:ext cx="1225" cy="854"/>
            </a:xfrm>
            <a:custGeom>
              <a:avLst/>
              <a:gdLst/>
              <a:ahLst/>
              <a:cxnLst>
                <a:cxn ang="0">
                  <a:pos x="0" y="387"/>
                </a:cxn>
                <a:cxn ang="0">
                  <a:pos x="168" y="162"/>
                </a:cxn>
                <a:cxn ang="0">
                  <a:pos x="486" y="18"/>
                </a:cxn>
                <a:cxn ang="0">
                  <a:pos x="822" y="30"/>
                </a:cxn>
                <a:cxn ang="0">
                  <a:pos x="1152" y="267"/>
                </a:cxn>
                <a:cxn ang="0">
                  <a:pos x="1188" y="537"/>
                </a:cxn>
                <a:cxn ang="0">
                  <a:pos x="927" y="780"/>
                </a:cxn>
                <a:cxn ang="0">
                  <a:pos x="447" y="837"/>
                </a:cxn>
                <a:cxn ang="0">
                  <a:pos x="177" y="675"/>
                </a:cxn>
                <a:cxn ang="0">
                  <a:pos x="0" y="387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82" name="Freeform 62"/>
            <p:cNvSpPr>
              <a:spLocks/>
            </p:cNvSpPr>
            <p:nvPr/>
          </p:nvSpPr>
          <p:spPr bwMode="auto">
            <a:xfrm>
              <a:off x="1944" y="2934"/>
              <a:ext cx="246" cy="132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3"/>
            <p:cNvGrpSpPr>
              <a:grpSpLocks/>
            </p:cNvGrpSpPr>
            <p:nvPr/>
          </p:nvGrpSpPr>
          <p:grpSpPr bwMode="auto">
            <a:xfrm>
              <a:off x="2137" y="2738"/>
              <a:ext cx="316" cy="250"/>
              <a:chOff x="1747" y="3194"/>
              <a:chExt cx="316" cy="250"/>
            </a:xfrm>
          </p:grpSpPr>
          <p:sp>
            <p:nvSpPr>
              <p:cNvPr id="465984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85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86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87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5988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465990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5991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4" name="Group 72"/>
            <p:cNvGrpSpPr>
              <a:grpSpLocks/>
            </p:cNvGrpSpPr>
            <p:nvPr/>
          </p:nvGrpSpPr>
          <p:grpSpPr bwMode="auto">
            <a:xfrm>
              <a:off x="1729" y="2993"/>
              <a:ext cx="316" cy="250"/>
              <a:chOff x="2221" y="3575"/>
              <a:chExt cx="316" cy="250"/>
            </a:xfrm>
          </p:grpSpPr>
          <p:sp>
            <p:nvSpPr>
              <p:cNvPr id="465993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94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95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96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5997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465999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0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129" y="3284"/>
              <a:ext cx="315" cy="250"/>
              <a:chOff x="2903" y="2888"/>
              <a:chExt cx="315" cy="250"/>
            </a:xfrm>
          </p:grpSpPr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466003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04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05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66007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466009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10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9" name="Group 91"/>
            <p:cNvGrpSpPr>
              <a:grpSpLocks/>
            </p:cNvGrpSpPr>
            <p:nvPr/>
          </p:nvGrpSpPr>
          <p:grpSpPr bwMode="auto">
            <a:xfrm>
              <a:off x="2541" y="3002"/>
              <a:ext cx="316" cy="250"/>
              <a:chOff x="2217" y="2888"/>
              <a:chExt cx="316" cy="250"/>
            </a:xfrm>
          </p:grpSpPr>
          <p:sp>
            <p:nvSpPr>
              <p:cNvPr id="466012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13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14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15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6016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466018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19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6020" name="Text Box 100"/>
            <p:cNvSpPr txBox="1">
              <a:spLocks noChangeArrowheads="1"/>
            </p:cNvSpPr>
            <p:nvPr/>
          </p:nvSpPr>
          <p:spPr bwMode="auto">
            <a:xfrm>
              <a:off x="1781" y="2825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21" name="Freeform 101"/>
            <p:cNvSpPr>
              <a:spLocks/>
            </p:cNvSpPr>
            <p:nvPr/>
          </p:nvSpPr>
          <p:spPr bwMode="auto">
            <a:xfrm flipH="1">
              <a:off x="2376" y="2934"/>
              <a:ext cx="213" cy="129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22" name="Freeform 102"/>
            <p:cNvSpPr>
              <a:spLocks/>
            </p:cNvSpPr>
            <p:nvPr/>
          </p:nvSpPr>
          <p:spPr bwMode="auto">
            <a:xfrm flipH="1" flipV="1">
              <a:off x="2385" y="3195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23" name="Freeform 103"/>
            <p:cNvSpPr>
              <a:spLocks/>
            </p:cNvSpPr>
            <p:nvPr/>
          </p:nvSpPr>
          <p:spPr bwMode="auto">
            <a:xfrm flipV="1">
              <a:off x="1983" y="3189"/>
              <a:ext cx="204" cy="15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24" name="Text Box 104"/>
            <p:cNvSpPr txBox="1">
              <a:spLocks noChangeArrowheads="1"/>
            </p:cNvSpPr>
            <p:nvPr/>
          </p:nvSpPr>
          <p:spPr bwMode="auto">
            <a:xfrm>
              <a:off x="2514" y="284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25" name="Text Box 105"/>
            <p:cNvSpPr txBox="1">
              <a:spLocks noChangeArrowheads="1"/>
            </p:cNvSpPr>
            <p:nvPr/>
          </p:nvSpPr>
          <p:spPr bwMode="auto">
            <a:xfrm>
              <a:off x="2458" y="319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26" name="Text Box 106"/>
            <p:cNvSpPr txBox="1">
              <a:spLocks noChangeArrowheads="1"/>
            </p:cNvSpPr>
            <p:nvPr/>
          </p:nvSpPr>
          <p:spPr bwMode="auto">
            <a:xfrm>
              <a:off x="1909" y="320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27" name="Freeform 107"/>
            <p:cNvSpPr>
              <a:spLocks/>
            </p:cNvSpPr>
            <p:nvPr/>
          </p:nvSpPr>
          <p:spPr bwMode="auto">
            <a:xfrm flipH="1" flipV="1">
              <a:off x="2325" y="3168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28" name="Freeform 108"/>
            <p:cNvSpPr>
              <a:spLocks/>
            </p:cNvSpPr>
            <p:nvPr/>
          </p:nvSpPr>
          <p:spPr bwMode="auto">
            <a:xfrm flipH="1">
              <a:off x="2040" y="3174"/>
              <a:ext cx="192" cy="138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29" name="Text Box 109"/>
            <p:cNvSpPr txBox="1">
              <a:spLocks noChangeArrowheads="1"/>
            </p:cNvSpPr>
            <p:nvPr/>
          </p:nvSpPr>
          <p:spPr bwMode="auto">
            <a:xfrm>
              <a:off x="2057" y="3062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30" name="Text Box 110"/>
            <p:cNvSpPr txBox="1">
              <a:spLocks noChangeArrowheads="1"/>
            </p:cNvSpPr>
            <p:nvPr/>
          </p:nvSpPr>
          <p:spPr bwMode="auto">
            <a:xfrm>
              <a:off x="2316" y="305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31" name="Freeform 111"/>
            <p:cNvSpPr>
              <a:spLocks/>
            </p:cNvSpPr>
            <p:nvPr/>
          </p:nvSpPr>
          <p:spPr bwMode="auto">
            <a:xfrm>
              <a:off x="3048" y="2727"/>
              <a:ext cx="1225" cy="854"/>
            </a:xfrm>
            <a:custGeom>
              <a:avLst/>
              <a:gdLst/>
              <a:ahLst/>
              <a:cxnLst>
                <a:cxn ang="0">
                  <a:pos x="0" y="387"/>
                </a:cxn>
                <a:cxn ang="0">
                  <a:pos x="168" y="162"/>
                </a:cxn>
                <a:cxn ang="0">
                  <a:pos x="486" y="18"/>
                </a:cxn>
                <a:cxn ang="0">
                  <a:pos x="822" y="30"/>
                </a:cxn>
                <a:cxn ang="0">
                  <a:pos x="1152" y="267"/>
                </a:cxn>
                <a:cxn ang="0">
                  <a:pos x="1188" y="537"/>
                </a:cxn>
                <a:cxn ang="0">
                  <a:pos x="927" y="780"/>
                </a:cxn>
                <a:cxn ang="0">
                  <a:pos x="447" y="837"/>
                </a:cxn>
                <a:cxn ang="0">
                  <a:pos x="177" y="675"/>
                </a:cxn>
                <a:cxn ang="0">
                  <a:pos x="0" y="387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32" name="Freeform 112"/>
            <p:cNvSpPr>
              <a:spLocks/>
            </p:cNvSpPr>
            <p:nvPr/>
          </p:nvSpPr>
          <p:spPr bwMode="auto">
            <a:xfrm>
              <a:off x="3300" y="2940"/>
              <a:ext cx="246" cy="132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13"/>
            <p:cNvGrpSpPr>
              <a:grpSpLocks/>
            </p:cNvGrpSpPr>
            <p:nvPr/>
          </p:nvGrpSpPr>
          <p:grpSpPr bwMode="auto">
            <a:xfrm>
              <a:off x="3493" y="2744"/>
              <a:ext cx="316" cy="250"/>
              <a:chOff x="1747" y="3194"/>
              <a:chExt cx="316" cy="250"/>
            </a:xfrm>
          </p:grpSpPr>
          <p:sp>
            <p:nvSpPr>
              <p:cNvPr id="466034" name="Oval 11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35" name="Line 11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36" name="Line 11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37" name="Rectangle 11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6038" name="Oval 11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" name="Group 11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466040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4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23" name="Group 122"/>
            <p:cNvGrpSpPr>
              <a:grpSpLocks/>
            </p:cNvGrpSpPr>
            <p:nvPr/>
          </p:nvGrpSpPr>
          <p:grpSpPr bwMode="auto">
            <a:xfrm>
              <a:off x="3085" y="2999"/>
              <a:ext cx="316" cy="250"/>
              <a:chOff x="2221" y="3575"/>
              <a:chExt cx="316" cy="250"/>
            </a:xfrm>
          </p:grpSpPr>
          <p:sp>
            <p:nvSpPr>
              <p:cNvPr id="466043" name="Oval 12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44" name="Line 12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45" name="Line 12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46" name="Rectangle 12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6047" name="Oval 12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" name="Group 12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466049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5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25" name="Group 131"/>
            <p:cNvGrpSpPr>
              <a:grpSpLocks/>
            </p:cNvGrpSpPr>
            <p:nvPr/>
          </p:nvGrpSpPr>
          <p:grpSpPr bwMode="auto">
            <a:xfrm>
              <a:off x="3485" y="3290"/>
              <a:ext cx="315" cy="250"/>
              <a:chOff x="2903" y="2888"/>
              <a:chExt cx="315" cy="250"/>
            </a:xfrm>
          </p:grpSpPr>
          <p:grpSp>
            <p:nvGrpSpPr>
              <p:cNvPr id="26" name="Group 13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466053" name="Oval 13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54" name="Line 13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55" name="Line 13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5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66057" name="Oval 13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3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466059" name="Rectangle 13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60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28" name="Group 141"/>
            <p:cNvGrpSpPr>
              <a:grpSpLocks/>
            </p:cNvGrpSpPr>
            <p:nvPr/>
          </p:nvGrpSpPr>
          <p:grpSpPr bwMode="auto">
            <a:xfrm>
              <a:off x="3897" y="3008"/>
              <a:ext cx="316" cy="250"/>
              <a:chOff x="2217" y="2888"/>
              <a:chExt cx="316" cy="250"/>
            </a:xfrm>
          </p:grpSpPr>
          <p:sp>
            <p:nvSpPr>
              <p:cNvPr id="466062" name="Oval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63" name="Line 14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64" name="Line 14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65" name="Rectangle 14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6066" name="Oval 14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4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466068" name="Rectangle 1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69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6070" name="Text Box 150"/>
            <p:cNvSpPr txBox="1">
              <a:spLocks noChangeArrowheads="1"/>
            </p:cNvSpPr>
            <p:nvPr/>
          </p:nvSpPr>
          <p:spPr bwMode="auto">
            <a:xfrm>
              <a:off x="3211" y="283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71" name="Freeform 151"/>
            <p:cNvSpPr>
              <a:spLocks/>
            </p:cNvSpPr>
            <p:nvPr/>
          </p:nvSpPr>
          <p:spPr bwMode="auto">
            <a:xfrm flipH="1">
              <a:off x="3732" y="2940"/>
              <a:ext cx="213" cy="129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72" name="Freeform 152"/>
            <p:cNvSpPr>
              <a:spLocks/>
            </p:cNvSpPr>
            <p:nvPr/>
          </p:nvSpPr>
          <p:spPr bwMode="auto">
            <a:xfrm flipH="1" flipV="1">
              <a:off x="3741" y="3201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73" name="Freeform 153"/>
            <p:cNvSpPr>
              <a:spLocks/>
            </p:cNvSpPr>
            <p:nvPr/>
          </p:nvSpPr>
          <p:spPr bwMode="auto">
            <a:xfrm flipV="1">
              <a:off x="3339" y="3195"/>
              <a:ext cx="204" cy="15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74" name="Text Box 154"/>
            <p:cNvSpPr txBox="1">
              <a:spLocks noChangeArrowheads="1"/>
            </p:cNvSpPr>
            <p:nvPr/>
          </p:nvSpPr>
          <p:spPr bwMode="auto">
            <a:xfrm>
              <a:off x="3797" y="2852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75" name="Text Box 155"/>
            <p:cNvSpPr txBox="1">
              <a:spLocks noChangeArrowheads="1"/>
            </p:cNvSpPr>
            <p:nvPr/>
          </p:nvSpPr>
          <p:spPr bwMode="auto">
            <a:xfrm>
              <a:off x="3752" y="3221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76" name="Text Box 156"/>
            <p:cNvSpPr txBox="1">
              <a:spLocks noChangeArrowheads="1"/>
            </p:cNvSpPr>
            <p:nvPr/>
          </p:nvSpPr>
          <p:spPr bwMode="auto">
            <a:xfrm>
              <a:off x="3276" y="321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77" name="Freeform 157"/>
            <p:cNvSpPr>
              <a:spLocks/>
            </p:cNvSpPr>
            <p:nvPr/>
          </p:nvSpPr>
          <p:spPr bwMode="auto">
            <a:xfrm flipH="1" flipV="1">
              <a:off x="3681" y="3174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78" name="Freeform 158"/>
            <p:cNvSpPr>
              <a:spLocks/>
            </p:cNvSpPr>
            <p:nvPr/>
          </p:nvSpPr>
          <p:spPr bwMode="auto">
            <a:xfrm flipH="1">
              <a:off x="3396" y="3180"/>
              <a:ext cx="192" cy="138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79" name="Text Box 159"/>
            <p:cNvSpPr txBox="1">
              <a:spLocks noChangeArrowheads="1"/>
            </p:cNvSpPr>
            <p:nvPr/>
          </p:nvSpPr>
          <p:spPr bwMode="auto">
            <a:xfrm>
              <a:off x="3475" y="306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80" name="Text Box 160"/>
            <p:cNvSpPr txBox="1">
              <a:spLocks noChangeArrowheads="1"/>
            </p:cNvSpPr>
            <p:nvPr/>
          </p:nvSpPr>
          <p:spPr bwMode="auto">
            <a:xfrm>
              <a:off x="3661" y="306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081" name="Freeform 161"/>
            <p:cNvSpPr>
              <a:spLocks/>
            </p:cNvSpPr>
            <p:nvPr/>
          </p:nvSpPr>
          <p:spPr bwMode="auto">
            <a:xfrm>
              <a:off x="4368" y="2739"/>
              <a:ext cx="1225" cy="854"/>
            </a:xfrm>
            <a:custGeom>
              <a:avLst/>
              <a:gdLst/>
              <a:ahLst/>
              <a:cxnLst>
                <a:cxn ang="0">
                  <a:pos x="0" y="387"/>
                </a:cxn>
                <a:cxn ang="0">
                  <a:pos x="168" y="162"/>
                </a:cxn>
                <a:cxn ang="0">
                  <a:pos x="486" y="18"/>
                </a:cxn>
                <a:cxn ang="0">
                  <a:pos x="822" y="30"/>
                </a:cxn>
                <a:cxn ang="0">
                  <a:pos x="1152" y="267"/>
                </a:cxn>
                <a:cxn ang="0">
                  <a:pos x="1188" y="537"/>
                </a:cxn>
                <a:cxn ang="0">
                  <a:pos x="927" y="780"/>
                </a:cxn>
                <a:cxn ang="0">
                  <a:pos x="447" y="837"/>
                </a:cxn>
                <a:cxn ang="0">
                  <a:pos x="177" y="675"/>
                </a:cxn>
                <a:cxn ang="0">
                  <a:pos x="0" y="387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082" name="Freeform 162"/>
            <p:cNvSpPr>
              <a:spLocks/>
            </p:cNvSpPr>
            <p:nvPr/>
          </p:nvSpPr>
          <p:spPr bwMode="auto">
            <a:xfrm>
              <a:off x="4620" y="2952"/>
              <a:ext cx="246" cy="132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163"/>
            <p:cNvGrpSpPr>
              <a:grpSpLocks/>
            </p:cNvGrpSpPr>
            <p:nvPr/>
          </p:nvGrpSpPr>
          <p:grpSpPr bwMode="auto">
            <a:xfrm>
              <a:off x="4813" y="2756"/>
              <a:ext cx="316" cy="250"/>
              <a:chOff x="1747" y="3194"/>
              <a:chExt cx="316" cy="250"/>
            </a:xfrm>
          </p:grpSpPr>
          <p:sp>
            <p:nvSpPr>
              <p:cNvPr id="466084" name="Oval 1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85" name="Line 1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86" name="Line 1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87" name="Rectangle 1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6088" name="Oval 1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1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466090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091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465920" name="Group 172"/>
            <p:cNvGrpSpPr>
              <a:grpSpLocks/>
            </p:cNvGrpSpPr>
            <p:nvPr/>
          </p:nvGrpSpPr>
          <p:grpSpPr bwMode="auto">
            <a:xfrm>
              <a:off x="4405" y="3011"/>
              <a:ext cx="316" cy="250"/>
              <a:chOff x="2221" y="3575"/>
              <a:chExt cx="316" cy="250"/>
            </a:xfrm>
          </p:grpSpPr>
          <p:sp>
            <p:nvSpPr>
              <p:cNvPr id="466093" name="Oval 1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94" name="Line 1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95" name="Line 1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96" name="Rectangle 1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6097" name="Oval 1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5921" name="Group 1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466099" name="Rectangle 1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100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465924" name="Group 181"/>
            <p:cNvGrpSpPr>
              <a:grpSpLocks/>
            </p:cNvGrpSpPr>
            <p:nvPr/>
          </p:nvGrpSpPr>
          <p:grpSpPr bwMode="auto">
            <a:xfrm>
              <a:off x="4805" y="3302"/>
              <a:ext cx="315" cy="250"/>
              <a:chOff x="2903" y="2888"/>
              <a:chExt cx="315" cy="250"/>
            </a:xfrm>
          </p:grpSpPr>
          <p:grpSp>
            <p:nvGrpSpPr>
              <p:cNvPr id="465927" name="Group 1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466103" name="Oval 1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104" name="Line 1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105" name="Line 1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106" name="Rectangle 1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66107" name="Oval 1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5933" name="Group 1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466109" name="Rectangle 1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110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465936" name="Group 191"/>
            <p:cNvGrpSpPr>
              <a:grpSpLocks/>
            </p:cNvGrpSpPr>
            <p:nvPr/>
          </p:nvGrpSpPr>
          <p:grpSpPr bwMode="auto">
            <a:xfrm>
              <a:off x="5217" y="3020"/>
              <a:ext cx="316" cy="250"/>
              <a:chOff x="2217" y="2888"/>
              <a:chExt cx="316" cy="250"/>
            </a:xfrm>
          </p:grpSpPr>
          <p:sp>
            <p:nvSpPr>
              <p:cNvPr id="466112" name="Oval 1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113" name="Line 1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114" name="Line 1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115" name="Rectangle 1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6116" name="Oval 1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5942" name="Group 1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46611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119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6120" name="Text Box 200"/>
            <p:cNvSpPr txBox="1">
              <a:spLocks noChangeArrowheads="1"/>
            </p:cNvSpPr>
            <p:nvPr/>
          </p:nvSpPr>
          <p:spPr bwMode="auto">
            <a:xfrm>
              <a:off x="4457" y="2843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21" name="Freeform 201"/>
            <p:cNvSpPr>
              <a:spLocks/>
            </p:cNvSpPr>
            <p:nvPr/>
          </p:nvSpPr>
          <p:spPr bwMode="auto">
            <a:xfrm flipH="1">
              <a:off x="5052" y="2952"/>
              <a:ext cx="213" cy="129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22" name="Freeform 202"/>
            <p:cNvSpPr>
              <a:spLocks/>
            </p:cNvSpPr>
            <p:nvPr/>
          </p:nvSpPr>
          <p:spPr bwMode="auto">
            <a:xfrm flipH="1" flipV="1">
              <a:off x="5061" y="3213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23" name="Freeform 203"/>
            <p:cNvSpPr>
              <a:spLocks/>
            </p:cNvSpPr>
            <p:nvPr/>
          </p:nvSpPr>
          <p:spPr bwMode="auto">
            <a:xfrm flipV="1">
              <a:off x="4659" y="3207"/>
              <a:ext cx="204" cy="15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24" name="Text Box 204"/>
            <p:cNvSpPr txBox="1">
              <a:spLocks noChangeArrowheads="1"/>
            </p:cNvSpPr>
            <p:nvPr/>
          </p:nvSpPr>
          <p:spPr bwMode="auto">
            <a:xfrm>
              <a:off x="5190" y="286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25" name="Text Box 205"/>
            <p:cNvSpPr txBox="1">
              <a:spLocks noChangeArrowheads="1"/>
            </p:cNvSpPr>
            <p:nvPr/>
          </p:nvSpPr>
          <p:spPr bwMode="auto">
            <a:xfrm>
              <a:off x="5138" y="320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26" name="Text Box 206"/>
            <p:cNvSpPr txBox="1">
              <a:spLocks noChangeArrowheads="1"/>
            </p:cNvSpPr>
            <p:nvPr/>
          </p:nvSpPr>
          <p:spPr bwMode="auto">
            <a:xfrm>
              <a:off x="4585" y="322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27" name="Freeform 207"/>
            <p:cNvSpPr>
              <a:spLocks/>
            </p:cNvSpPr>
            <p:nvPr/>
          </p:nvSpPr>
          <p:spPr bwMode="auto">
            <a:xfrm flipH="1" flipV="1">
              <a:off x="5001" y="3186"/>
              <a:ext cx="198" cy="14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28" name="Freeform 208"/>
            <p:cNvSpPr>
              <a:spLocks/>
            </p:cNvSpPr>
            <p:nvPr/>
          </p:nvSpPr>
          <p:spPr bwMode="auto">
            <a:xfrm flipH="1">
              <a:off x="4716" y="3192"/>
              <a:ext cx="192" cy="138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29" name="Text Box 209"/>
            <p:cNvSpPr txBox="1">
              <a:spLocks noChangeArrowheads="1"/>
            </p:cNvSpPr>
            <p:nvPr/>
          </p:nvSpPr>
          <p:spPr bwMode="auto">
            <a:xfrm>
              <a:off x="4733" y="3080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30" name="Text Box 210"/>
            <p:cNvSpPr txBox="1">
              <a:spLocks noChangeArrowheads="1"/>
            </p:cNvSpPr>
            <p:nvPr/>
          </p:nvSpPr>
          <p:spPr bwMode="auto">
            <a:xfrm>
              <a:off x="4992" y="307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31" name="Text Box 211"/>
            <p:cNvSpPr txBox="1">
              <a:spLocks noChangeArrowheads="1"/>
            </p:cNvSpPr>
            <p:nvPr/>
          </p:nvSpPr>
          <p:spPr bwMode="auto">
            <a:xfrm>
              <a:off x="572" y="3755"/>
              <a:ext cx="6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initially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32" name="Text Box 212"/>
            <p:cNvSpPr txBox="1">
              <a:spLocks noChangeArrowheads="1"/>
            </p:cNvSpPr>
            <p:nvPr/>
          </p:nvSpPr>
          <p:spPr bwMode="auto">
            <a:xfrm>
              <a:off x="1817" y="3653"/>
              <a:ext cx="105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routing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33" name="Text Box 213"/>
            <p:cNvSpPr txBox="1">
              <a:spLocks noChangeArrowheads="1"/>
            </p:cNvSpPr>
            <p:nvPr/>
          </p:nvSpPr>
          <p:spPr bwMode="auto">
            <a:xfrm>
              <a:off x="3089" y="3659"/>
              <a:ext cx="10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34" name="Text Box 214"/>
            <p:cNvSpPr txBox="1">
              <a:spLocks noChangeArrowheads="1"/>
            </p:cNvSpPr>
            <p:nvPr/>
          </p:nvSpPr>
          <p:spPr bwMode="auto">
            <a:xfrm>
              <a:off x="4343" y="3647"/>
              <a:ext cx="10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6135" name="Line 215"/>
            <p:cNvSpPr>
              <a:spLocks noChangeShapeType="1"/>
            </p:cNvSpPr>
            <p:nvPr/>
          </p:nvSpPr>
          <p:spPr bwMode="auto">
            <a:xfrm flipV="1">
              <a:off x="2292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36" name="Line 216"/>
            <p:cNvSpPr>
              <a:spLocks noChangeShapeType="1"/>
            </p:cNvSpPr>
            <p:nvPr/>
          </p:nvSpPr>
          <p:spPr bwMode="auto">
            <a:xfrm flipV="1">
              <a:off x="1872" y="32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37" name="Line 217"/>
            <p:cNvSpPr>
              <a:spLocks noChangeShapeType="1"/>
            </p:cNvSpPr>
            <p:nvPr/>
          </p:nvSpPr>
          <p:spPr bwMode="auto">
            <a:xfrm flipV="1">
              <a:off x="2712" y="3204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38" name="Line 218"/>
            <p:cNvSpPr>
              <a:spLocks noChangeShapeType="1"/>
            </p:cNvSpPr>
            <p:nvPr/>
          </p:nvSpPr>
          <p:spPr bwMode="auto">
            <a:xfrm flipV="1">
              <a:off x="3237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39" name="Line 219"/>
            <p:cNvSpPr>
              <a:spLocks noChangeShapeType="1"/>
            </p:cNvSpPr>
            <p:nvPr/>
          </p:nvSpPr>
          <p:spPr bwMode="auto">
            <a:xfrm flipV="1">
              <a:off x="3654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40" name="Line 220"/>
            <p:cNvSpPr>
              <a:spLocks noChangeShapeType="1"/>
            </p:cNvSpPr>
            <p:nvPr/>
          </p:nvSpPr>
          <p:spPr bwMode="auto">
            <a:xfrm flipV="1">
              <a:off x="4071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41" name="Line 221"/>
            <p:cNvSpPr>
              <a:spLocks noChangeShapeType="1"/>
            </p:cNvSpPr>
            <p:nvPr/>
          </p:nvSpPr>
          <p:spPr bwMode="auto">
            <a:xfrm flipV="1">
              <a:off x="4566" y="32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42" name="Line 222"/>
            <p:cNvSpPr>
              <a:spLocks noChangeShapeType="1"/>
            </p:cNvSpPr>
            <p:nvPr/>
          </p:nvSpPr>
          <p:spPr bwMode="auto">
            <a:xfrm flipV="1">
              <a:off x="4977" y="35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143" name="Line 223"/>
            <p:cNvSpPr>
              <a:spLocks noChangeShapeType="1"/>
            </p:cNvSpPr>
            <p:nvPr/>
          </p:nvSpPr>
          <p:spPr bwMode="auto">
            <a:xfrm flipV="1">
              <a:off x="5388" y="3225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042E55D-A27C-481E-8517-57C6049E7E80}" type="slidenum">
              <a:rPr lang="en-US"/>
              <a:pPr/>
              <a:t>12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5B62DD1-A5FF-4DD5-BE77-C6C39B2F8795}" type="slidenum">
              <a:rPr lang="en-US"/>
              <a:pPr/>
              <a:t>13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53375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u="sng">
                <a:solidFill>
                  <a:srgbClr val="FF0000"/>
                </a:solidFill>
              </a:rPr>
              <a:t>Bellman-Ford Equation (dynamic programming)</a:t>
            </a:r>
          </a:p>
          <a:p>
            <a:pPr>
              <a:buFont typeface="ZapfDingbats" pitchFamily="82" charset="2"/>
              <a:buNone/>
            </a:pPr>
            <a:r>
              <a:rPr lang="en-US"/>
              <a:t>Define</a:t>
            </a:r>
          </a:p>
          <a:p>
            <a:pPr>
              <a:buFont typeface="ZapfDingbats" pitchFamily="82" charset="2"/>
              <a:buNone/>
            </a:pPr>
            <a:r>
              <a:rPr lang="en-US"/>
              <a:t>d</a:t>
            </a:r>
            <a:r>
              <a:rPr lang="en-US" baseline="-25000"/>
              <a:t>x</a:t>
            </a:r>
            <a:r>
              <a:rPr lang="en-US"/>
              <a:t>(y) := cost of least-cost path from x to y</a:t>
            </a:r>
          </a:p>
          <a:p>
            <a:pPr>
              <a:buFont typeface="ZapfDingbats" pitchFamily="82" charset="2"/>
              <a:buNone/>
            </a:pPr>
            <a:endParaRPr lang="en-US"/>
          </a:p>
          <a:p>
            <a:pPr>
              <a:buFont typeface="ZapfDingbats" pitchFamily="82" charset="2"/>
              <a:buNone/>
            </a:pPr>
            <a:r>
              <a:rPr lang="en-US"/>
              <a:t>Then</a:t>
            </a:r>
          </a:p>
          <a:p>
            <a:pPr>
              <a:buFont typeface="ZapfDingbats" pitchFamily="82" charset="2"/>
              <a:buNone/>
            </a:pPr>
            <a:endParaRPr lang="en-US"/>
          </a:p>
          <a:p>
            <a:pPr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(y) = min {c(x,v) + d</a:t>
            </a:r>
            <a:r>
              <a:rPr lang="en-US" baseline="-25000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(y) }</a:t>
            </a:r>
          </a:p>
          <a:p>
            <a:pPr>
              <a:buFont typeface="ZapfDingbats" pitchFamily="82" charset="2"/>
              <a:buNone/>
            </a:pPr>
            <a:endParaRPr lang="en-US"/>
          </a:p>
          <a:p>
            <a:pPr>
              <a:buFont typeface="ZapfDingbats" pitchFamily="82" charset="2"/>
              <a:buNone/>
            </a:pPr>
            <a:r>
              <a:rPr lang="en-US"/>
              <a:t>where min is taken over all neighbors v of x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490538" y="4610100"/>
            <a:ext cx="4662487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1943100" y="4953000"/>
            <a:ext cx="29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EB4628B-720E-49DB-961F-09E94CBF5C43}" type="slidenum">
              <a:rPr lang="en-US"/>
              <a:pPr/>
              <a:t>14</a:t>
            </a:fld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Bellman-Ford example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467972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3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4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5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6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7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78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9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0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1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2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83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4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5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6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7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88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9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0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1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2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93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4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5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6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7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98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9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0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1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2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03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4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5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6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7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8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9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0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1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2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46801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1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46801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18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46802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2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46802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24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46802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2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468029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30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468031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2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3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4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5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6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7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8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9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40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3654425" y="1776413"/>
            <a:ext cx="530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Clearly, d</a:t>
            </a:r>
            <a:r>
              <a:rPr lang="en-US" sz="2400" baseline="-25000"/>
              <a:t>v</a:t>
            </a:r>
            <a:r>
              <a:rPr lang="en-US" sz="2400"/>
              <a:t>(z) = 5, d</a:t>
            </a:r>
            <a:r>
              <a:rPr lang="en-US" sz="2400" baseline="-25000"/>
              <a:t>x</a:t>
            </a:r>
            <a:r>
              <a:rPr lang="en-US" sz="2400"/>
              <a:t>(z) = 3, d</a:t>
            </a:r>
            <a:r>
              <a:rPr lang="en-US" sz="2400" baseline="-25000"/>
              <a:t>w</a:t>
            </a:r>
            <a:r>
              <a:rPr lang="en-US" sz="2400"/>
              <a:t>(z) = 3</a:t>
            </a:r>
          </a:p>
        </p:txBody>
      </p:sp>
      <p:sp>
        <p:nvSpPr>
          <p:cNvPr id="468042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  <a:r>
              <a:rPr lang="en-US" sz="2400" baseline="-25000"/>
              <a:t>u</a:t>
            </a:r>
            <a:r>
              <a:rPr lang="en-US" sz="2400"/>
              <a:t>(z) = min { c(u,v) + d</a:t>
            </a:r>
            <a:r>
              <a:rPr lang="en-US" sz="2400" baseline="-25000"/>
              <a:t>v</a:t>
            </a:r>
            <a:r>
              <a:rPr lang="en-US" sz="2400"/>
              <a:t>(z),</a:t>
            </a:r>
          </a:p>
          <a:p>
            <a:r>
              <a:rPr lang="en-US" sz="2400"/>
              <a:t>                    c(u,x) + d</a:t>
            </a:r>
            <a:r>
              <a:rPr lang="en-US" sz="2400" baseline="-25000"/>
              <a:t>x</a:t>
            </a:r>
            <a:r>
              <a:rPr lang="en-US" sz="2400"/>
              <a:t>(z),</a:t>
            </a:r>
          </a:p>
          <a:p>
            <a:r>
              <a:rPr lang="en-US" sz="2400"/>
              <a:t>                    c(u,w) + d</a:t>
            </a:r>
            <a:r>
              <a:rPr lang="en-US" sz="2400" baseline="-25000"/>
              <a:t>w</a:t>
            </a:r>
            <a:r>
              <a:rPr lang="en-US" sz="2400"/>
              <a:t>(z) }</a:t>
            </a:r>
          </a:p>
          <a:p>
            <a:r>
              <a:rPr lang="en-US" sz="2400"/>
              <a:t>         = min {2 + 5,</a:t>
            </a:r>
          </a:p>
          <a:p>
            <a:r>
              <a:rPr lang="en-US" sz="2400"/>
              <a:t>                    1 + 3,</a:t>
            </a:r>
          </a:p>
          <a:p>
            <a:r>
              <a:rPr lang="en-US" sz="2400"/>
              <a:t>                    5 + 3}  = 4</a:t>
            </a:r>
          </a:p>
        </p:txBody>
      </p:sp>
      <p:sp>
        <p:nvSpPr>
          <p:cNvPr id="468043" name="Text Box 75"/>
          <p:cNvSpPr txBox="1">
            <a:spLocks noChangeArrowheads="1"/>
          </p:cNvSpPr>
          <p:nvPr/>
        </p:nvSpPr>
        <p:spPr bwMode="auto">
          <a:xfrm>
            <a:off x="461963" y="5332413"/>
            <a:ext cx="5997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Node that achieves minimum is next</a:t>
            </a:r>
          </a:p>
          <a:p>
            <a:r>
              <a:rPr lang="en-US" sz="2400">
                <a:solidFill>
                  <a:srgbClr val="FF0000"/>
                </a:solidFill>
              </a:rPr>
              <a:t>hop in shortest path </a:t>
            </a:r>
            <a:r>
              <a:rPr lang="en-US" sz="240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400">
                <a:solidFill>
                  <a:srgbClr val="FF0000"/>
                </a:solidFill>
              </a:rPr>
              <a:t>forwarding table</a:t>
            </a:r>
          </a:p>
        </p:txBody>
      </p:sp>
      <p:sp>
        <p:nvSpPr>
          <p:cNvPr id="468044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B-F equation says: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48A3B48-E0D6-4960-BCFD-CB6BBD13900A}" type="slidenum">
              <a:rPr lang="en-US"/>
              <a:pPr/>
              <a:t>15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(y)</a:t>
            </a:r>
            <a:r>
              <a:rPr lang="en-US"/>
              <a:t> = estimate of least cost from x to y</a:t>
            </a:r>
          </a:p>
          <a:p>
            <a:r>
              <a:rPr lang="en-US"/>
              <a:t>Node x knows cost to each neighbor v: </a:t>
            </a:r>
            <a:r>
              <a:rPr lang="en-US">
                <a:solidFill>
                  <a:srgbClr val="FF0000"/>
                </a:solidFill>
              </a:rPr>
              <a:t>c(x,v)</a:t>
            </a:r>
          </a:p>
          <a:p>
            <a:r>
              <a:rPr lang="en-US"/>
              <a:t>Node x maintains  distance vector </a:t>
            </a:r>
            <a:r>
              <a:rPr lang="en-US" b="1">
                <a:solidFill>
                  <a:srgbClr val="FF0000"/>
                </a:solidFill>
              </a:rPr>
              <a:t>D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= [D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(y): y </a:t>
            </a:r>
            <a:r>
              <a:rPr lang="ru-RU">
                <a:solidFill>
                  <a:srgbClr val="FF0000"/>
                </a:solidFill>
              </a:rPr>
              <a:t>є</a:t>
            </a:r>
            <a:r>
              <a:rPr lang="en-US">
                <a:solidFill>
                  <a:srgbClr val="FF0000"/>
                </a:solidFill>
              </a:rPr>
              <a:t> N ]</a:t>
            </a:r>
          </a:p>
          <a:p>
            <a:r>
              <a:rPr lang="en-US"/>
              <a:t>Node x also maintains its neighbors’ distance vectors</a:t>
            </a:r>
          </a:p>
          <a:p>
            <a:pPr lvl="1"/>
            <a:r>
              <a:rPr lang="en-US"/>
              <a:t>For each neighbor v, x maintains </a:t>
            </a:r>
            <a:br>
              <a:rPr lang="en-US"/>
            </a:br>
            <a:r>
              <a:rPr lang="en-US" b="1">
                <a:solidFill>
                  <a:srgbClr val="FF0000"/>
                </a:solidFill>
              </a:rPr>
              <a:t>D</a:t>
            </a:r>
            <a:r>
              <a:rPr lang="en-US" baseline="-25000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 = [D</a:t>
            </a:r>
            <a:r>
              <a:rPr lang="en-US" baseline="-25000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(y): y </a:t>
            </a:r>
            <a:r>
              <a:rPr lang="ru-RU">
                <a:solidFill>
                  <a:srgbClr val="FF0000"/>
                </a:solidFill>
              </a:rPr>
              <a:t>є</a:t>
            </a:r>
            <a:r>
              <a:rPr lang="en-US">
                <a:solidFill>
                  <a:srgbClr val="FF0000"/>
                </a:solidFill>
              </a:rPr>
              <a:t> N ]</a:t>
            </a:r>
            <a:endParaRPr lang="en-US"/>
          </a:p>
          <a:p>
            <a:pPr>
              <a:buFont typeface="ZapfDingbats" pitchFamily="82" charset="2"/>
              <a:buNone/>
            </a:pPr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286E0A1B-A785-4A45-9053-5258C2CAF378}" type="slidenum">
              <a:rPr lang="en-US"/>
              <a:pPr/>
              <a:t>16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(4)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Basic idea:</a:t>
            </a:r>
            <a:r>
              <a:rPr lang="en-US" sz="2400"/>
              <a:t> </a:t>
            </a:r>
          </a:p>
          <a:p>
            <a:r>
              <a:rPr lang="en-US" sz="2400"/>
              <a:t>Each node periodically sends its own distance vector estimate to neighbors</a:t>
            </a:r>
          </a:p>
          <a:p>
            <a:r>
              <a:rPr lang="en-US" sz="2400"/>
              <a:t>When a node x receives new DV estimate from neighbor, it updates its own DV using B-F equation:</a:t>
            </a: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757238" y="3908425"/>
            <a:ext cx="7180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(y) </a:t>
            </a:r>
            <a:r>
              <a:rPr lang="en-US" sz="2400" i="1">
                <a:solidFill>
                  <a:srgbClr val="FF0000"/>
                </a:solidFill>
                <a:ea typeface="Times New Roman" pitchFamily="18" charset="0"/>
                <a:cs typeface="Times" charset="0"/>
              </a:rPr>
              <a:t>←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 min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{c(x,v) + D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(y)}    for each node y </a:t>
            </a:r>
            <a:r>
              <a:rPr lang="en-US" sz="2400" i="1">
                <a:solidFill>
                  <a:srgbClr val="FF0000"/>
                </a:solidFill>
                <a:ea typeface="MS Mincho" pitchFamily="49" charset="-128"/>
              </a:rPr>
              <a:t>∊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Under minor, natural conditions, the estimate </a:t>
            </a:r>
            <a:r>
              <a:rPr lang="en-US" sz="2400" i="1">
                <a:cs typeface="Times New Roman" pitchFamily="18" charset="0"/>
              </a:rPr>
              <a:t>D</a:t>
            </a:r>
            <a:r>
              <a:rPr lang="en-US" sz="2400" i="1" baseline="-30000">
                <a:cs typeface="Times New Roman" pitchFamily="18" charset="0"/>
              </a:rPr>
              <a:t>x</a:t>
            </a:r>
            <a:r>
              <a:rPr lang="en-US" sz="2400" i="1">
                <a:cs typeface="Times New Roman" pitchFamily="18" charset="0"/>
              </a:rPr>
              <a:t>(y) converge to the actual least cost</a:t>
            </a:r>
            <a:r>
              <a:rPr lang="en-US" sz="2400" i="1">
                <a:latin typeface="Times" charset="0"/>
                <a:cs typeface="Times New Roman" pitchFamily="18" charset="0"/>
              </a:rPr>
              <a:t> </a:t>
            </a:r>
            <a:r>
              <a:rPr lang="en-US" sz="2400"/>
              <a:t>d</a:t>
            </a:r>
            <a:r>
              <a:rPr lang="en-US" sz="2400" baseline="-25000"/>
              <a:t>x</a:t>
            </a:r>
            <a:r>
              <a:rPr lang="en-US" sz="2400"/>
              <a:t>(y)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D0A47F6-0B44-4A7D-BD34-05041AD8482D}" type="slidenum">
              <a:rPr lang="en-US"/>
              <a:pPr/>
              <a:t>17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Distance Vector Algorithm (5)</a:t>
            </a:r>
            <a:endParaRPr lang="en-US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62075"/>
            <a:ext cx="3781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Iterative, asynchronous: </a:t>
            </a:r>
            <a:r>
              <a:rPr lang="en-US" sz="2000"/>
              <a:t>each local iteration caused by: </a:t>
            </a:r>
          </a:p>
          <a:p>
            <a:r>
              <a:rPr lang="en-US" sz="2000"/>
              <a:t>local link cost change </a:t>
            </a:r>
          </a:p>
          <a:p>
            <a:r>
              <a:rPr lang="en-US" sz="2000"/>
              <a:t>DV update message from neighbor</a:t>
            </a:r>
          </a:p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Distributed:</a:t>
            </a:r>
            <a:endParaRPr lang="en-US" sz="2400"/>
          </a:p>
          <a:p>
            <a:r>
              <a:rPr lang="en-US" sz="2000"/>
              <a:t>each node notifies neighbors </a:t>
            </a:r>
            <a:r>
              <a:rPr lang="en-US" sz="2000" i="1"/>
              <a:t>only</a:t>
            </a:r>
            <a:r>
              <a:rPr lang="en-US" sz="2000"/>
              <a:t> when its DV changes</a:t>
            </a:r>
          </a:p>
          <a:p>
            <a:pPr lvl="1"/>
            <a:r>
              <a:rPr lang="en-US" sz="1800"/>
              <a:t>neighbors then notify their neighbors if necessary</a:t>
            </a:r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29225" y="1762125"/>
            <a:ext cx="3552825" cy="4141788"/>
            <a:chOff x="3354" y="954"/>
            <a:chExt cx="2238" cy="2609"/>
          </a:xfrm>
        </p:grpSpPr>
        <p:sp>
          <p:nvSpPr>
            <p:cNvPr id="471045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Arial" charset="0"/>
                </a:rPr>
                <a:t>wait</a:t>
              </a:r>
              <a:r>
                <a:rPr lang="en-US" sz="2000">
                  <a:latin typeface="Arial" charset="0"/>
                </a:rPr>
                <a:t> for (change in local link cost or msg from neighbor)</a:t>
              </a:r>
            </a:p>
            <a:p>
              <a:pPr>
                <a:spcBef>
                  <a:spcPct val="50000"/>
                </a:spcBef>
              </a:pPr>
              <a:endParaRPr lang="en-US" sz="200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Arial" charset="0"/>
                </a:rPr>
                <a:t>recompute</a:t>
              </a:r>
              <a:r>
                <a:rPr lang="en-US" sz="2000">
                  <a:latin typeface="Arial" charset="0"/>
                </a:rPr>
                <a:t> estimates</a:t>
              </a:r>
            </a:p>
            <a:p>
              <a:pPr>
                <a:spcBef>
                  <a:spcPct val="50000"/>
                </a:spcBef>
              </a:pPr>
              <a:endParaRPr lang="en-US" sz="200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if DV to any dest has changed, </a:t>
              </a:r>
              <a:r>
                <a:rPr lang="en-US" sz="2400" i="1">
                  <a:solidFill>
                    <a:schemeClr val="accent2"/>
                  </a:solidFill>
                  <a:latin typeface="Arial" charset="0"/>
                </a:rPr>
                <a:t>notify</a:t>
              </a:r>
              <a:r>
                <a:rPr lang="en-US" sz="2000">
                  <a:latin typeface="Arial" charset="0"/>
                </a:rPr>
                <a:t> neighbors </a:t>
              </a:r>
              <a:endParaRPr lang="en-US" sz="240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046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7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8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049" name="Text Box 9"/>
          <p:cNvSpPr txBox="1">
            <a:spLocks noChangeArrowheads="1"/>
          </p:cNvSpPr>
          <p:nvPr/>
        </p:nvSpPr>
        <p:spPr bwMode="auto">
          <a:xfrm>
            <a:off x="4873625" y="1379538"/>
            <a:ext cx="171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Each node: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EC97A8B-307D-424C-AA93-C10933C85751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47206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206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206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   y   z</a:t>
              </a:r>
            </a:p>
          </p:txBody>
        </p:sp>
        <p:sp>
          <p:nvSpPr>
            <p:cNvPr id="47207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47207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47207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47207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0  2   7</a:t>
              </a:r>
            </a:p>
          </p:txBody>
        </p:sp>
        <p:sp>
          <p:nvSpPr>
            <p:cNvPr id="47207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47207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47207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47207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47207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47207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472080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from</a:t>
              </a:r>
            </a:p>
          </p:txBody>
        </p:sp>
        <p:sp>
          <p:nvSpPr>
            <p:cNvPr id="47208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cost to</a:t>
              </a:r>
            </a:p>
          </p:txBody>
        </p:sp>
      </p:grpSp>
      <p:sp>
        <p:nvSpPr>
          <p:cNvPr id="472082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472083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472093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094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095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472096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72097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472098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472099" name="Text Box 35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72100" name="Text Box 36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472101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472102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03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04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472105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72106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472107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472108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09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10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11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12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13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472150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51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52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472153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72154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472155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472156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57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58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472159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72160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72161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72162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472163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  <a:p>
            <a:r>
              <a:rPr lang="en-US"/>
              <a:t>2   0   1</a:t>
            </a:r>
          </a:p>
        </p:txBody>
      </p:sp>
      <p:sp>
        <p:nvSpPr>
          <p:cNvPr id="472164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∞ ∞  ∞</a:t>
            </a:r>
          </a:p>
        </p:txBody>
      </p:sp>
      <p:sp>
        <p:nvSpPr>
          <p:cNvPr id="472165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472166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472177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78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79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8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81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82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87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188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472190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472192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3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4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5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6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2197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8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9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4722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20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472204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205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206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20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72208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472210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2211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472212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2213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2214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472216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217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218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219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72220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472222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2223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72224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x table</a:t>
            </a:r>
          </a:p>
        </p:txBody>
      </p:sp>
      <p:sp>
        <p:nvSpPr>
          <p:cNvPr id="472225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y table</a:t>
            </a:r>
          </a:p>
        </p:txBody>
      </p:sp>
      <p:sp>
        <p:nvSpPr>
          <p:cNvPr id="472226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z table</a:t>
            </a:r>
          </a:p>
        </p:txBody>
      </p:sp>
      <p:sp>
        <p:nvSpPr>
          <p:cNvPr id="472227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228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229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230" name="Oval 166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pitchFamily="18" charset="0"/>
              </a:rPr>
            </a:b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/>
            <a:r>
              <a:rPr lang="fr-FR"/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2236" name="Text Box 17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2237" name="Text Box 17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32" grpId="0"/>
      <p:bldP spid="472233" grpId="0" animBg="1"/>
      <p:bldP spid="472234" grpId="0"/>
      <p:bldP spid="472235" grpId="0" animBg="1"/>
      <p:bldP spid="472236" grpId="0"/>
      <p:bldP spid="4722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B7F9708-92A8-4A61-A464-8BDC6880D2B9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626691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6692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6693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   y   z</a:t>
              </a:r>
            </a:p>
          </p:txBody>
        </p:sp>
        <p:sp>
          <p:nvSpPr>
            <p:cNvPr id="626694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626695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626696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626697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0  2   7</a:t>
              </a:r>
            </a:p>
          </p:txBody>
        </p:sp>
        <p:sp>
          <p:nvSpPr>
            <p:cNvPr id="626698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626699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62670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626701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626702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626703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626704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from</a:t>
              </a:r>
            </a:p>
          </p:txBody>
        </p:sp>
        <p:sp>
          <p:nvSpPr>
            <p:cNvPr id="626705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cost to</a:t>
              </a:r>
            </a:p>
          </p:txBody>
        </p:sp>
      </p:grpSp>
      <p:sp>
        <p:nvSpPr>
          <p:cNvPr id="626706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07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0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0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10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11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12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13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14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626715" name="Text Box 27"/>
          <p:cNvSpPr txBox="1">
            <a:spLocks noChangeArrowheads="1"/>
          </p:cNvSpPr>
          <p:nvPr/>
        </p:nvSpPr>
        <p:spPr bwMode="auto">
          <a:xfrm rot="16200000">
            <a:off x="4629944" y="2075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16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17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18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19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20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21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22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23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626724" name="Text Box 36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25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26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27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28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29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30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31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32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33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34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35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36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37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38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39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40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41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42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43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44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0  2   7</a:t>
            </a:r>
          </a:p>
        </p:txBody>
      </p:sp>
      <p:sp>
        <p:nvSpPr>
          <p:cNvPr id="626745" name="Text Box 57"/>
          <p:cNvSpPr txBox="1">
            <a:spLocks noChangeArrowheads="1"/>
          </p:cNvSpPr>
          <p:nvPr/>
        </p:nvSpPr>
        <p:spPr bwMode="auto">
          <a:xfrm rot="16200000">
            <a:off x="2420144" y="37520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46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47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48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49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50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51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52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53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626754" name="Text Box 66"/>
          <p:cNvSpPr txBox="1">
            <a:spLocks noChangeArrowheads="1"/>
          </p:cNvSpPr>
          <p:nvPr/>
        </p:nvSpPr>
        <p:spPr bwMode="auto">
          <a:xfrm rot="16200000">
            <a:off x="46299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55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56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57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58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59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60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61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62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626763" name="Text Box 75"/>
          <p:cNvSpPr txBox="1">
            <a:spLocks noChangeArrowheads="1"/>
          </p:cNvSpPr>
          <p:nvPr/>
        </p:nvSpPr>
        <p:spPr bwMode="auto">
          <a:xfrm rot="16200000">
            <a:off x="4553744" y="5504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64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65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66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67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68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69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70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71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0  2   7</a:t>
            </a:r>
          </a:p>
        </p:txBody>
      </p:sp>
      <p:sp>
        <p:nvSpPr>
          <p:cNvPr id="626772" name="Text Box 84"/>
          <p:cNvSpPr txBox="1">
            <a:spLocks noChangeArrowheads="1"/>
          </p:cNvSpPr>
          <p:nvPr/>
        </p:nvSpPr>
        <p:spPr bwMode="auto">
          <a:xfrm rot="16200000">
            <a:off x="2420144" y="5504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626773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74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75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776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626777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26778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26779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26780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81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82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626783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626784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26785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26786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626787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  <a:p>
            <a:r>
              <a:rPr lang="en-US"/>
              <a:t>2   0   1</a:t>
            </a:r>
          </a:p>
        </p:txBody>
      </p:sp>
      <p:sp>
        <p:nvSpPr>
          <p:cNvPr id="626788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∞ ∞  ∞</a:t>
            </a:r>
          </a:p>
        </p:txBody>
      </p:sp>
      <p:sp>
        <p:nvSpPr>
          <p:cNvPr id="626789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626790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626791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626792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626793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626794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626795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626796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626797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626798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626799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626800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626801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2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3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4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5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7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8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0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1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1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12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626814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626816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17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18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19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20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6821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22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23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62682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2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626828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29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30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3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26832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626834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6835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626836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6837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6838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626840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41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42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4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26844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62684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6847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26848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x table</a:t>
            </a:r>
          </a:p>
        </p:txBody>
      </p:sp>
      <p:sp>
        <p:nvSpPr>
          <p:cNvPr id="626849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y table</a:t>
            </a:r>
          </a:p>
        </p:txBody>
      </p:sp>
      <p:sp>
        <p:nvSpPr>
          <p:cNvPr id="626850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z table</a:t>
            </a:r>
          </a:p>
        </p:txBody>
      </p:sp>
      <p:sp>
        <p:nvSpPr>
          <p:cNvPr id="626851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852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853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854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855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856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pitchFamily="18" charset="0"/>
              </a:rPr>
            </a:b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626857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858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/>
            <a:r>
              <a:rPr lang="fr-FR"/>
              <a:t>= min{2+1 , 7+0} = 3</a:t>
            </a:r>
          </a:p>
        </p:txBody>
      </p:sp>
      <p:sp>
        <p:nvSpPr>
          <p:cNvPr id="626859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666469D-1C24-4CA6-9E0A-B39D85D6F6FC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01750" y="1404938"/>
            <a:ext cx="5530850" cy="5245100"/>
            <a:chOff x="398" y="129"/>
            <a:chExt cx="3484" cy="3304"/>
          </a:xfrm>
        </p:grpSpPr>
        <p:sp>
          <p:nvSpPr>
            <p:cNvPr id="454659" name="Freeform 3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0" name="Freeform 4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61" name="Rectangle 5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3" name="Freeform 7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454665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6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7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8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669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7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2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3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67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6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7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454679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80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81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82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683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8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86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87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68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90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91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454693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94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95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96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697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9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0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1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0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4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5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454707" name="Oval 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08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09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10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711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4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5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8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9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454721" name="Oval 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22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23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24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725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27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28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29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31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32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33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8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454735" name="Oval 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36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37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38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739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4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2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3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4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6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7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4748" name="Freeform 92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49" name="Freeform 93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0" name="Freeform 94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1" name="Freeform 95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2" name="Freeform 96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3" name="Freeform 97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4" name="Rectangle 98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5" name="Rectangle 99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6" name="Line 100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7" name="Text Box 101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454758" name="Text Box 102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454759" name="Text Box 103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454760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61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454762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454763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64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454765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66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454767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454768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54769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0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54771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54772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3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4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75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6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7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8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9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80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81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454783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84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85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86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87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88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89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454791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92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93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94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95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96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97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454799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0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1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2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03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04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05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454807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8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9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0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1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2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3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454815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6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7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8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9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20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21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4822" name="Rectangle 166"/>
          <p:cNvSpPr>
            <a:spLocks noGrp="1" noChangeArrowheads="1"/>
          </p:cNvSpPr>
          <p:nvPr>
            <p:ph type="title"/>
          </p:nvPr>
        </p:nvSpPr>
        <p:spPr>
          <a:xfrm>
            <a:off x="249238" y="0"/>
            <a:ext cx="8894762" cy="1143000"/>
          </a:xfrm>
        </p:spPr>
        <p:txBody>
          <a:bodyPr/>
          <a:lstStyle/>
          <a:p>
            <a:r>
              <a:rPr lang="en-US" sz="3600"/>
              <a:t>Interplay between routing, forwarding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60AC359-82F7-4648-8235-57608C7137A2}" type="slidenum">
              <a:rPr lang="en-US"/>
              <a:pPr/>
              <a:t>20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Distance Vector: link cost changes</a:t>
            </a:r>
            <a:endParaRPr lang="en-US"/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Link cost changes: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node detects local link cost change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updates routing info, recalculates </a:t>
            </a:r>
            <a:br>
              <a:rPr lang="en-US" sz="2000"/>
            </a:br>
            <a:r>
              <a:rPr lang="en-US" sz="2000"/>
              <a:t>distance vector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if DV changes, notify neighbors </a:t>
            </a:r>
            <a:endParaRPr lang="en-US" sz="2400"/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269875" y="3827463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“good</a:t>
            </a:r>
          </a:p>
          <a:p>
            <a:r>
              <a:rPr lang="en-US" sz="2400">
                <a:solidFill>
                  <a:schemeClr val="accent2"/>
                </a:solidFill>
              </a:rPr>
              <a:t>news </a:t>
            </a:r>
          </a:p>
          <a:p>
            <a:r>
              <a:rPr lang="en-US" sz="2400">
                <a:solidFill>
                  <a:schemeClr val="accent2"/>
                </a:solidFill>
              </a:rPr>
              <a:t>travels</a:t>
            </a:r>
          </a:p>
          <a:p>
            <a:r>
              <a:rPr lang="en-US" sz="2400">
                <a:solidFill>
                  <a:schemeClr val="accent2"/>
                </a:solidFill>
              </a:rPr>
              <a:t>fast”</a:t>
            </a:r>
            <a:endParaRPr lang="en-US" sz="1600">
              <a:solidFill>
                <a:schemeClr val="accent2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473094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5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6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7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8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9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00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01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02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73104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05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473107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08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09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10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3111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73113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31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3115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16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17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473119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20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21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22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3123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473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312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3127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28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3129" name="Rectangle 41"/>
          <p:cNvSpPr>
            <a:spLocks noChangeArrowheads="1"/>
          </p:cNvSpPr>
          <p:nvPr/>
        </p:nvSpPr>
        <p:spPr bwMode="auto">
          <a:xfrm>
            <a:off x="2076450" y="3457575"/>
            <a:ext cx="64785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/>
              <a:t>At time </a:t>
            </a:r>
            <a:r>
              <a:rPr lang="en-US" i="1"/>
              <a:t>t</a:t>
            </a:r>
            <a:r>
              <a:rPr lang="en-US" i="1" baseline="-25000"/>
              <a:t>0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 detects the link-cost change, updates its DV,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and informs its neighbors.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473130" name="Rectangle 42"/>
          <p:cNvSpPr>
            <a:spLocks noChangeArrowheads="1"/>
          </p:cNvSpPr>
          <p:nvPr/>
        </p:nvSpPr>
        <p:spPr bwMode="auto">
          <a:xfrm>
            <a:off x="2089150" y="4149725"/>
            <a:ext cx="7185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/>
              <a:t>At time </a:t>
            </a:r>
            <a:r>
              <a:rPr lang="en-US" i="1"/>
              <a:t>t</a:t>
            </a:r>
            <a:r>
              <a:rPr lang="en-US" i="1" baseline="-25000"/>
              <a:t>1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 receives the update from </a:t>
            </a:r>
            <a:r>
              <a:rPr lang="en-US" i="1"/>
              <a:t>y</a:t>
            </a:r>
            <a:r>
              <a:rPr lang="en-US"/>
              <a:t> and updates its table.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It computes a new least cost to </a:t>
            </a:r>
            <a:r>
              <a:rPr lang="en-US" i="1"/>
              <a:t>x</a:t>
            </a:r>
            <a:r>
              <a:rPr lang="en-US"/>
              <a:t>  and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473131" name="Rectangle 43"/>
          <p:cNvSpPr>
            <a:spLocks noChangeArrowheads="1"/>
          </p:cNvSpPr>
          <p:nvPr/>
        </p:nvSpPr>
        <p:spPr bwMode="auto">
          <a:xfrm>
            <a:off x="2122488" y="4926013"/>
            <a:ext cx="70215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/>
              <a:t>At time </a:t>
            </a:r>
            <a:r>
              <a:rPr lang="en-US" i="1"/>
              <a:t>t</a:t>
            </a:r>
            <a:r>
              <a:rPr lang="en-US" i="1" baseline="-25000"/>
              <a:t>2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 receives </a:t>
            </a:r>
            <a:r>
              <a:rPr lang="en-US" i="1"/>
              <a:t>z</a:t>
            </a:r>
            <a:r>
              <a:rPr lang="en-US"/>
              <a:t>’s update and updates its distance table.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y</a:t>
            </a:r>
            <a:r>
              <a:rPr lang="en-US"/>
              <a:t>’s least costs do not change and hence </a:t>
            </a:r>
            <a:r>
              <a:rPr lang="en-US" i="1"/>
              <a:t>y</a:t>
            </a:r>
            <a:r>
              <a:rPr lang="en-US"/>
              <a:t>  does </a:t>
            </a:r>
            <a:r>
              <a:rPr lang="en-US" i="1"/>
              <a:t>not</a:t>
            </a:r>
            <a:r>
              <a:rPr lang="en-US"/>
              <a:t> send any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message to </a:t>
            </a:r>
            <a:r>
              <a:rPr lang="en-US" i="1"/>
              <a:t>z</a:t>
            </a:r>
            <a:r>
              <a:rPr lang="en-US"/>
              <a:t>. 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29" grpId="0"/>
      <p:bldP spid="473130" grpId="0"/>
      <p:bldP spid="4731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6F4CD38-902C-4D9B-B1BA-B36E95834BF1}" type="slidenum">
              <a:rPr lang="en-US"/>
              <a:pPr/>
              <a:t>21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Distance Vector: link cost changes</a:t>
            </a:r>
            <a:endParaRPr lang="en-US"/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962025" y="1346200"/>
            <a:ext cx="3810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Link cost changes: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good news travels fast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bad news travels slow - “count to infinity” problem!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44 iterations before algorithm stabilizes: see text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Poisoned reverse:</a:t>
            </a:r>
            <a:r>
              <a:rPr lang="en-US" sz="200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If Z routes through Y to get to X 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/>
              <a:t>Z tells Y its (Z’s) distance to X is infinite (so Y won’t route to X via Z)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will this completely solve count to infinity problem?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89563" y="1600200"/>
            <a:ext cx="2184400" cy="1314450"/>
            <a:chOff x="3805" y="938"/>
            <a:chExt cx="1376" cy="828"/>
          </a:xfrm>
        </p:grpSpPr>
        <p:sp>
          <p:nvSpPr>
            <p:cNvPr id="474117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18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19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0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1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2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23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4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5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474127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28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474130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1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2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3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4134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741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41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4138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39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40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474142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43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44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45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4146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474148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41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4150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51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9A9A793-D48B-4337-94BC-204B3A9D34F2}" type="slidenum">
              <a:rPr lang="en-US"/>
              <a:pPr/>
              <a:t>22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Comparison of LS and DV algorithms</a:t>
            </a:r>
            <a:endParaRPr lang="en-US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Message complexity</a:t>
            </a:r>
            <a:endParaRPr lang="en-US" sz="2400"/>
          </a:p>
          <a:p>
            <a:r>
              <a:rPr lang="en-US" sz="2000" u="sng">
                <a:solidFill>
                  <a:srgbClr val="FF0000"/>
                </a:solidFill>
              </a:rPr>
              <a:t>LS:</a:t>
            </a:r>
            <a:r>
              <a:rPr lang="en-US" sz="2000"/>
              <a:t> with n nodes, E links, O(nE) msgs sent  </a:t>
            </a:r>
          </a:p>
          <a:p>
            <a:r>
              <a:rPr lang="en-US" sz="2000" u="sng">
                <a:solidFill>
                  <a:srgbClr val="FF0000"/>
                </a:solidFill>
              </a:rPr>
              <a:t>DV: </a:t>
            </a:r>
            <a:r>
              <a:rPr lang="en-US" sz="2000"/>
              <a:t>exchange between neighbors only</a:t>
            </a:r>
          </a:p>
          <a:p>
            <a:pPr lvl="1"/>
            <a:r>
              <a:rPr lang="en-US" sz="2000"/>
              <a:t>convergence time varies</a:t>
            </a:r>
            <a:endParaRPr lang="en-US" sz="1800"/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Speed of Convergence</a:t>
            </a:r>
            <a:endParaRPr lang="en-US" sz="2400"/>
          </a:p>
          <a:p>
            <a:r>
              <a:rPr lang="en-US" sz="2000" u="sng">
                <a:solidFill>
                  <a:srgbClr val="FF0000"/>
                </a:solidFill>
              </a:rPr>
              <a:t>LS:</a:t>
            </a:r>
            <a:r>
              <a:rPr lang="en-US" sz="2000"/>
              <a:t> O(n</a:t>
            </a:r>
            <a:r>
              <a:rPr lang="en-US" sz="2000" b="1" baseline="30000"/>
              <a:t>2</a:t>
            </a:r>
            <a:r>
              <a:rPr lang="en-US" sz="2000"/>
              <a:t>) algorithm requires O(nE) msgs</a:t>
            </a:r>
          </a:p>
          <a:p>
            <a:pPr lvl="1"/>
            <a:r>
              <a:rPr lang="en-US" sz="2000"/>
              <a:t>may have oscillations</a:t>
            </a:r>
            <a:endParaRPr lang="en-US" sz="1800"/>
          </a:p>
          <a:p>
            <a:r>
              <a:rPr lang="en-US" sz="2000" u="sng">
                <a:solidFill>
                  <a:srgbClr val="FF0000"/>
                </a:solidFill>
              </a:rPr>
              <a:t>DV</a:t>
            </a:r>
            <a:r>
              <a:rPr lang="en-US" sz="2000"/>
              <a:t>: convergence time varies</a:t>
            </a:r>
          </a:p>
          <a:p>
            <a:pPr lvl="1"/>
            <a:r>
              <a:rPr lang="en-US" sz="2000"/>
              <a:t>may be routing loops</a:t>
            </a:r>
          </a:p>
          <a:p>
            <a:pPr lvl="1"/>
            <a:r>
              <a:rPr lang="en-US" sz="2000"/>
              <a:t>count-to-infinity problem</a:t>
            </a:r>
            <a:endParaRPr lang="en-US" sz="1800"/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3450" y="1295400"/>
            <a:ext cx="4010025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Robustness:</a:t>
            </a:r>
            <a:r>
              <a:rPr lang="en-US" sz="2400"/>
              <a:t> what happens if router malfunctions?</a:t>
            </a:r>
          </a:p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LS: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node can advertise incorrect </a:t>
            </a:r>
            <a:r>
              <a:rPr lang="en-US" sz="2000" i="1">
                <a:solidFill>
                  <a:schemeClr val="accent2"/>
                </a:solidFill>
              </a:rPr>
              <a:t>link</a:t>
            </a:r>
            <a:r>
              <a:rPr lang="en-US" sz="2000"/>
              <a:t> cost</a:t>
            </a:r>
          </a:p>
          <a:p>
            <a:pPr lvl="1"/>
            <a:r>
              <a:rPr lang="en-US" sz="2000"/>
              <a:t>each node computes only its </a:t>
            </a:r>
            <a:r>
              <a:rPr lang="en-US" sz="2000" i="1"/>
              <a:t>own</a:t>
            </a:r>
            <a:r>
              <a:rPr lang="en-US" sz="2000"/>
              <a:t> table</a:t>
            </a:r>
          </a:p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DV:</a:t>
            </a:r>
            <a:endParaRPr lang="en-US" sz="2400"/>
          </a:p>
          <a:p>
            <a:pPr lvl="1"/>
            <a:r>
              <a:rPr lang="en-US" sz="2000"/>
              <a:t>DV node can advertise incorrect </a:t>
            </a:r>
            <a:r>
              <a:rPr lang="en-US" sz="2000" i="1">
                <a:solidFill>
                  <a:schemeClr val="accent2"/>
                </a:solidFill>
              </a:rPr>
              <a:t>path</a:t>
            </a:r>
            <a:r>
              <a:rPr lang="en-US" sz="2000"/>
              <a:t> cost</a:t>
            </a:r>
          </a:p>
          <a:p>
            <a:pPr lvl="1"/>
            <a:r>
              <a:rPr lang="en-US" sz="2000"/>
              <a:t>each node’s table used by others </a:t>
            </a:r>
          </a:p>
          <a:p>
            <a:pPr lvl="2"/>
            <a:r>
              <a:rPr lang="en-US" sz="1800"/>
              <a:t>error propagate thru network</a:t>
            </a:r>
          </a:p>
          <a:p>
            <a:pPr lvl="1"/>
            <a:endParaRPr lang="en-US" sz="2000"/>
          </a:p>
          <a:p>
            <a:pPr lvl="1"/>
            <a:endParaRPr lang="en-US" sz="20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1A38F09-E5CA-4F66-A0C9-996556A68F69}" type="slidenum">
              <a:rPr lang="en-US"/>
              <a:pPr/>
              <a:t>23</a:t>
            </a:fld>
            <a:endParaRPr 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826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</a:t>
            </a:r>
            <a:r>
              <a:rPr lang="en-US" sz="2400">
                <a:solidFill>
                  <a:srgbClr val="FF0000"/>
                </a:solidFill>
              </a:rPr>
              <a:t>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C9D8BD56-BB41-4079-BC64-B5B201CA8F98}" type="slidenum">
              <a:rPr lang="en-US"/>
              <a:pPr/>
              <a:t>24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Routing</a:t>
            </a:r>
            <a:endParaRPr lang="en-US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scale:</a:t>
            </a:r>
            <a:r>
              <a:rPr lang="en-US" sz="2400"/>
              <a:t> with 200 million destinations:</a:t>
            </a:r>
          </a:p>
          <a:p>
            <a:r>
              <a:rPr lang="en-US" sz="2000"/>
              <a:t>can’t store all dest’s in routing tables!</a:t>
            </a:r>
          </a:p>
          <a:p>
            <a:r>
              <a:rPr lang="en-US" sz="2000"/>
              <a:t>routing table exchange would swamp links!</a:t>
            </a:r>
            <a:r>
              <a:rPr lang="en-US" sz="2400"/>
              <a:t> 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administrative autonomy</a:t>
            </a:r>
            <a:endParaRPr lang="en-US" sz="2400"/>
          </a:p>
          <a:p>
            <a:r>
              <a:rPr lang="en-US" sz="2000"/>
              <a:t>internet = network of networks</a:t>
            </a:r>
          </a:p>
          <a:p>
            <a:r>
              <a:rPr lang="en-US" sz="2000"/>
              <a:t>each network admin may want to control routing in its own network</a:t>
            </a:r>
          </a:p>
        </p:txBody>
      </p:sp>
      <p:sp>
        <p:nvSpPr>
          <p:cNvPr id="478213" name="Rectangle 5"/>
          <p:cNvSpPr>
            <a:spLocks noChangeArrowheads="1"/>
          </p:cNvSpPr>
          <p:nvPr/>
        </p:nvSpPr>
        <p:spPr bwMode="auto">
          <a:xfrm>
            <a:off x="2028825" y="1419225"/>
            <a:ext cx="65436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/>
              <a:t>Our routing study thus far - idealization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all routers identical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network “flat”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i="1"/>
              <a:t>… not</a:t>
            </a:r>
            <a:r>
              <a:rPr lang="en-US" sz="2400"/>
              <a:t> true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BF98C06-ECEE-43C7-903C-0D4F05BDCAAB}" type="slidenum">
              <a:rPr lang="en-US"/>
              <a:pPr/>
              <a:t>25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Routing</a:t>
            </a:r>
            <a:endParaRPr lang="en-US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95425"/>
            <a:ext cx="3810000" cy="4210050"/>
          </a:xfrm>
        </p:spPr>
        <p:txBody>
          <a:bodyPr/>
          <a:lstStyle/>
          <a:p>
            <a:r>
              <a:rPr lang="en-US" sz="2400"/>
              <a:t>aggregate routers into regions,</a:t>
            </a:r>
            <a:r>
              <a:rPr lang="en-US" sz="2400">
                <a:solidFill>
                  <a:srgbClr val="FF0000"/>
                </a:solidFill>
              </a:rPr>
              <a:t> “autonomous systems” (AS)</a:t>
            </a:r>
          </a:p>
          <a:p>
            <a:r>
              <a:rPr lang="en-US" sz="2400"/>
              <a:t>routers in same AS run same routing protocol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“intra-AS” routing</a:t>
            </a:r>
            <a:r>
              <a:rPr lang="en-US" sz="2000"/>
              <a:t> protocol</a:t>
            </a:r>
          </a:p>
          <a:p>
            <a:pPr lvl="1"/>
            <a:r>
              <a:rPr lang="en-US" sz="2000"/>
              <a:t>routers in different AS can run different intra-AS routing protocol</a:t>
            </a:r>
          </a:p>
        </p:txBody>
      </p:sp>
      <p:sp>
        <p:nvSpPr>
          <p:cNvPr id="47924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Gateway router</a:t>
            </a:r>
          </a:p>
          <a:p>
            <a:r>
              <a:rPr lang="en-US" sz="2400"/>
              <a:t>Direct link to router in another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711D074-AEEF-4C01-AB39-E57754FE61E6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271463" y="1343025"/>
            <a:ext cx="6178550" cy="4376738"/>
            <a:chOff x="0" y="878"/>
            <a:chExt cx="4232" cy="2968"/>
          </a:xfrm>
        </p:grpSpPr>
        <p:sp>
          <p:nvSpPr>
            <p:cNvPr id="584706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/>
              <a:ahLst/>
              <a:cxnLst>
                <a:cxn ang="0">
                  <a:pos x="56" y="162"/>
                </a:cxn>
                <a:cxn ang="0">
                  <a:pos x="368" y="14"/>
                </a:cxn>
                <a:cxn ang="0">
                  <a:pos x="940" y="79"/>
                </a:cxn>
                <a:cxn ang="0">
                  <a:pos x="1144" y="239"/>
                </a:cxn>
                <a:cxn ang="0">
                  <a:pos x="1048" y="451"/>
                </a:cxn>
                <a:cxn ang="0">
                  <a:pos x="586" y="541"/>
                </a:cxn>
                <a:cxn ang="0">
                  <a:pos x="88" y="439"/>
                </a:cxn>
                <a:cxn ang="0">
                  <a:pos x="56" y="162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7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/>
              <a:ahLst/>
              <a:cxnLst>
                <a:cxn ang="0">
                  <a:pos x="88" y="181"/>
                </a:cxn>
                <a:cxn ang="0">
                  <a:pos x="180" y="89"/>
                </a:cxn>
                <a:cxn ang="0">
                  <a:pos x="448" y="49"/>
                </a:cxn>
                <a:cxn ang="0">
                  <a:pos x="988" y="25"/>
                </a:cxn>
                <a:cxn ang="0">
                  <a:pos x="1181" y="197"/>
                </a:cxn>
                <a:cxn ang="0">
                  <a:pos x="889" y="413"/>
                </a:cxn>
                <a:cxn ang="0">
                  <a:pos x="307" y="425"/>
                </a:cxn>
                <a:cxn ang="0">
                  <a:pos x="36" y="337"/>
                </a:cxn>
                <a:cxn ang="0">
                  <a:pos x="88" y="181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8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/>
              <a:ahLst/>
              <a:cxnLst>
                <a:cxn ang="0">
                  <a:pos x="155" y="224"/>
                </a:cxn>
                <a:cxn ang="0">
                  <a:pos x="407" y="74"/>
                </a:cxn>
                <a:cxn ang="0">
                  <a:pos x="785" y="20"/>
                </a:cxn>
                <a:cxn ang="0">
                  <a:pos x="1157" y="194"/>
                </a:cxn>
                <a:cxn ang="0">
                  <a:pos x="1564" y="428"/>
                </a:cxn>
                <a:cxn ang="0">
                  <a:pos x="1272" y="644"/>
                </a:cxn>
                <a:cxn ang="0">
                  <a:pos x="690" y="656"/>
                </a:cxn>
                <a:cxn ang="0">
                  <a:pos x="89" y="596"/>
                </a:cxn>
                <a:cxn ang="0">
                  <a:pos x="155" y="224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9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0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1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2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13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4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5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16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7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8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9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20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584722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23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584724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5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6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7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28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9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0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31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2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3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4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35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584737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38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584739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0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1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2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264" y="0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3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118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4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4" y="82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5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76" y="0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6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252" y="0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7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" y="258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8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654" y="0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9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0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1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2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53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4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5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56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584757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584758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584759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0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1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2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63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4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5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584767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68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69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0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771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2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3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584775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6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7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8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779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0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1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584783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4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5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6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787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584789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79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84792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/>
              <a:ahLst/>
              <a:cxnLst>
                <a:cxn ang="0">
                  <a:pos x="0" y="414"/>
                </a:cxn>
                <a:cxn ang="0">
                  <a:pos x="84" y="0"/>
                </a:cxn>
                <a:cxn ang="0">
                  <a:pos x="384" y="6"/>
                </a:cxn>
                <a:cxn ang="0">
                  <a:pos x="1848" y="414"/>
                </a:cxn>
                <a:cxn ang="0">
                  <a:pos x="0" y="414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93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584795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96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584798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99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584800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table</a:t>
              </a:r>
            </a:p>
          </p:txBody>
        </p:sp>
        <p:sp>
          <p:nvSpPr>
            <p:cNvPr id="584801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230"/>
                </a:cxn>
                <a:cxn ang="0">
                  <a:pos x="275" y="34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02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/>
              <a:ahLst/>
              <a:cxnLst>
                <a:cxn ang="0">
                  <a:pos x="354" y="0"/>
                </a:cxn>
                <a:cxn ang="0">
                  <a:pos x="248" y="274"/>
                </a:cxn>
                <a:cxn ang="0">
                  <a:pos x="0" y="372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584804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5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6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7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808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584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811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84812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3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4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5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6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7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8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9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0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1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2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3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4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5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6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828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Interconnected ASes</a:t>
            </a:r>
          </a:p>
        </p:txBody>
      </p:sp>
      <p:sp>
        <p:nvSpPr>
          <p:cNvPr id="584831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/>
              <a:t>forwarding table  configured by both intra- and inter-AS routing algorithm</a:t>
            </a:r>
          </a:p>
          <a:p>
            <a:pPr lvl="1"/>
            <a:r>
              <a:rPr lang="en-US" sz="2000"/>
              <a:t>intra-AS sets entries for internal dests</a:t>
            </a:r>
          </a:p>
          <a:p>
            <a:pPr lvl="1"/>
            <a:r>
              <a:rPr lang="en-US" sz="2000"/>
              <a:t>inter-AS &amp; Intra-As sets entries for external dests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27B523F-D187-4AD3-A8AD-DD10A7E412ED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4800" y="1981200"/>
            <a:ext cx="8408987" cy="1435100"/>
            <a:chOff x="248" y="1396"/>
            <a:chExt cx="5297" cy="904"/>
          </a:xfrm>
        </p:grpSpPr>
        <p:sp>
          <p:nvSpPr>
            <p:cNvPr id="592898" name="Rectangle 2"/>
            <p:cNvSpPr>
              <a:spLocks noChangeArrowheads="1"/>
            </p:cNvSpPr>
            <p:nvPr/>
          </p:nvSpPr>
          <p:spPr bwMode="auto">
            <a:xfrm>
              <a:off x="248" y="1400"/>
              <a:ext cx="1134" cy="8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899" name="Text Box 3"/>
            <p:cNvSpPr txBox="1">
              <a:spLocks noChangeArrowheads="1"/>
            </p:cNvSpPr>
            <p:nvPr/>
          </p:nvSpPr>
          <p:spPr bwMode="auto">
            <a:xfrm>
              <a:off x="411" y="152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en-US" sz="1400">
                <a:latin typeface="Arial" charset="0"/>
              </a:endParaRPr>
            </a:p>
          </p:txBody>
        </p:sp>
        <p:sp>
          <p:nvSpPr>
            <p:cNvPr id="592900" name="Text Box 4"/>
            <p:cNvSpPr txBox="1">
              <a:spLocks noChangeArrowheads="1"/>
            </p:cNvSpPr>
            <p:nvPr/>
          </p:nvSpPr>
          <p:spPr bwMode="auto">
            <a:xfrm>
              <a:off x="250" y="1492"/>
              <a:ext cx="1127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Learn from inter-AS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protocol that subnet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x is reachable via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multiple gateways</a:t>
              </a:r>
            </a:p>
          </p:txBody>
        </p:sp>
        <p:sp>
          <p:nvSpPr>
            <p:cNvPr id="592901" name="Rectangle 5"/>
            <p:cNvSpPr>
              <a:spLocks noChangeArrowheads="1"/>
            </p:cNvSpPr>
            <p:nvPr/>
          </p:nvSpPr>
          <p:spPr bwMode="auto">
            <a:xfrm>
              <a:off x="2958" y="1408"/>
              <a:ext cx="1134" cy="8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02" name="Rectangle 6"/>
            <p:cNvSpPr>
              <a:spLocks noChangeArrowheads="1"/>
            </p:cNvSpPr>
            <p:nvPr/>
          </p:nvSpPr>
          <p:spPr bwMode="auto">
            <a:xfrm>
              <a:off x="1574" y="1415"/>
              <a:ext cx="1134" cy="8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03" name="Rectangle 7"/>
            <p:cNvSpPr>
              <a:spLocks noChangeArrowheads="1"/>
            </p:cNvSpPr>
            <p:nvPr/>
          </p:nvSpPr>
          <p:spPr bwMode="auto">
            <a:xfrm>
              <a:off x="4341" y="1399"/>
              <a:ext cx="1134" cy="8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04" name="Text Box 8"/>
            <p:cNvSpPr txBox="1">
              <a:spLocks noChangeArrowheads="1"/>
            </p:cNvSpPr>
            <p:nvPr/>
          </p:nvSpPr>
          <p:spPr bwMode="auto">
            <a:xfrm>
              <a:off x="1555" y="1433"/>
              <a:ext cx="11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 dirty="0">
                  <a:latin typeface="Arial" charset="0"/>
                </a:rPr>
                <a:t>Use routing info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from intra-AS 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protocol to determine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costs of least-cost 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paths to each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of the gateways</a:t>
              </a:r>
            </a:p>
          </p:txBody>
        </p:sp>
        <p:sp>
          <p:nvSpPr>
            <p:cNvPr id="592905" name="Text Box 9"/>
            <p:cNvSpPr txBox="1">
              <a:spLocks noChangeArrowheads="1"/>
            </p:cNvSpPr>
            <p:nvPr/>
          </p:nvSpPr>
          <p:spPr bwMode="auto">
            <a:xfrm>
              <a:off x="2964" y="1493"/>
              <a:ext cx="113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 dirty="0">
                  <a:latin typeface="Arial" charset="0"/>
                </a:rPr>
                <a:t>Hot potato routing: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Choose the gateway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that has the </a:t>
              </a:r>
            </a:p>
            <a:p>
              <a:pPr algn="ctr" eaLnBrk="1" hangingPunct="1"/>
              <a:r>
                <a:rPr lang="en-US" sz="1400" dirty="0">
                  <a:latin typeface="Arial" charset="0"/>
                </a:rPr>
                <a:t>smallest least cost</a:t>
              </a:r>
            </a:p>
          </p:txBody>
        </p:sp>
        <p:sp>
          <p:nvSpPr>
            <p:cNvPr id="592906" name="Text Box 10"/>
            <p:cNvSpPr txBox="1">
              <a:spLocks noChangeArrowheads="1"/>
            </p:cNvSpPr>
            <p:nvPr/>
          </p:nvSpPr>
          <p:spPr bwMode="auto">
            <a:xfrm>
              <a:off x="4318" y="1396"/>
              <a:ext cx="1227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Determine from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forwarding table the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interface I that leads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to least-cost gateway.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Enter (x,I) in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forwarding table</a:t>
              </a:r>
            </a:p>
          </p:txBody>
        </p:sp>
        <p:sp>
          <p:nvSpPr>
            <p:cNvPr id="592907" name="Line 11"/>
            <p:cNvSpPr>
              <a:spLocks noChangeShapeType="1"/>
            </p:cNvSpPr>
            <p:nvPr/>
          </p:nvSpPr>
          <p:spPr bwMode="auto">
            <a:xfrm flipV="1">
              <a:off x="1382" y="1817"/>
              <a:ext cx="18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2908" name="Line 12"/>
            <p:cNvSpPr>
              <a:spLocks noChangeShapeType="1"/>
            </p:cNvSpPr>
            <p:nvPr/>
          </p:nvSpPr>
          <p:spPr bwMode="auto">
            <a:xfrm>
              <a:off x="2712" y="1817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2909" name="Line 13"/>
            <p:cNvSpPr>
              <a:spLocks noChangeShapeType="1"/>
            </p:cNvSpPr>
            <p:nvPr/>
          </p:nvSpPr>
          <p:spPr bwMode="auto">
            <a:xfrm>
              <a:off x="4094" y="1834"/>
              <a:ext cx="2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2911" name="Rectangle 15"/>
          <p:cNvSpPr>
            <a:spLocks noGrp="1" noChangeArrowheads="1"/>
          </p:cNvSpPr>
          <p:nvPr>
            <p:ph type="title"/>
          </p:nvPr>
        </p:nvSpPr>
        <p:spPr>
          <a:xfrm>
            <a:off x="173038" y="0"/>
            <a:ext cx="8764587" cy="1143000"/>
          </a:xfrm>
        </p:spPr>
        <p:txBody>
          <a:bodyPr/>
          <a:lstStyle/>
          <a:p>
            <a:r>
              <a:rPr lang="en-US" sz="3200" dirty="0" smtClean="0"/>
              <a:t>Choosing </a:t>
            </a:r>
            <a:r>
              <a:rPr lang="en-US" sz="3200" dirty="0"/>
              <a:t>among multiple </a:t>
            </a:r>
            <a:r>
              <a:rPr lang="en-US" sz="3200" dirty="0" err="1"/>
              <a:t>ASes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EAE1D1B-FB9E-4153-8095-04B1C0140C1A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00400" y="1406525"/>
            <a:ext cx="3571875" cy="2236788"/>
            <a:chOff x="3162" y="1071"/>
            <a:chExt cx="2250" cy="1409"/>
          </a:xfrm>
        </p:grpSpPr>
        <p:sp>
          <p:nvSpPr>
            <p:cNvPr id="456707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08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09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0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1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2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5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6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7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18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9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0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1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2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23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4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5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6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7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0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1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2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33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4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5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6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7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38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9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0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1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2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3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4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5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6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7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456749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0" name="Text Box 46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456752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3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456755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6" name="Text Box 52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456758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9" name="Text Box 55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456761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62" name="Text Box 58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59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456764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65" name="Text Box 61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456766" name="Text Box 62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67" name="Text Box 63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68" name="Text Box 64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69" name="Text Box 65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70" name="Text Box 66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71" name="Text Box 67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72" name="Text Box 68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73" name="Text Box 69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74" name="Text Box 70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75" name="Text Box 71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56776" name="Text Box 72"/>
          <p:cNvSpPr txBox="1">
            <a:spLocks noChangeArrowheads="1"/>
          </p:cNvSpPr>
          <p:nvPr/>
        </p:nvSpPr>
        <p:spPr bwMode="auto">
          <a:xfrm>
            <a:off x="939800" y="3263900"/>
            <a:ext cx="7397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Graph: G = </a:t>
            </a:r>
            <a:r>
              <a:rPr lang="en-US" dirty="0" smtClean="0">
                <a:latin typeface="Arial" charset="0"/>
              </a:rPr>
              <a:t>(N,E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N = set of routers = { u, v, w, x, y, z }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E = set of links ={ (</a:t>
            </a:r>
            <a:r>
              <a:rPr lang="en-US" dirty="0" err="1">
                <a:latin typeface="Arial" charset="0"/>
              </a:rPr>
              <a:t>u,v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u,x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v,x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v,w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x,w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x,y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w,y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w,z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y,z</a:t>
            </a:r>
            <a:r>
              <a:rPr lang="en-US" dirty="0">
                <a:latin typeface="Arial" charset="0"/>
              </a:rPr>
              <a:t>) }</a:t>
            </a:r>
          </a:p>
        </p:txBody>
      </p:sp>
      <p:sp>
        <p:nvSpPr>
          <p:cNvPr id="456777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abstraction</a:t>
            </a:r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693738" y="5106988"/>
            <a:ext cx="7666037" cy="9445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Remark: Graph abstraction is useful in other network contexts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Example: P2P, where N is set of peers and E is set of TCP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C841BA4-2E3D-4312-9297-0C60256BC474}" type="slidenum">
              <a:rPr lang="en-US"/>
              <a:pPr/>
              <a:t>4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abstraction: costs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0750" y="1495425"/>
            <a:ext cx="3571875" cy="2236788"/>
            <a:chOff x="3162" y="1071"/>
            <a:chExt cx="2250" cy="1409"/>
          </a:xfrm>
        </p:grpSpPr>
        <p:sp>
          <p:nvSpPr>
            <p:cNvPr id="457732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3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4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6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7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38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9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0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1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2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43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4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5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6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7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48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9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0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1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2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53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4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5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6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7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58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9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0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1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2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63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4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5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6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7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8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9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0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1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2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4577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7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45777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78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45778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8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45778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84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45778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8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457789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90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457791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2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3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4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5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6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7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8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9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800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57801" name="Text Box 73"/>
          <p:cNvSpPr txBox="1">
            <a:spLocks noChangeArrowheads="1"/>
          </p:cNvSpPr>
          <p:nvPr/>
        </p:nvSpPr>
        <p:spPr bwMode="auto">
          <a:xfrm>
            <a:off x="5265738" y="1693863"/>
            <a:ext cx="3511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c(x,x’) = cost of link (x,x’)</a:t>
            </a:r>
          </a:p>
          <a:p>
            <a:endParaRPr lang="en-US"/>
          </a:p>
          <a:p>
            <a:r>
              <a:rPr lang="en-US"/>
              <a:t>   - e.g., c(w,z) = 5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 cost could always be 1, or </a:t>
            </a:r>
          </a:p>
          <a:p>
            <a:r>
              <a:rPr lang="en-US"/>
              <a:t>inversely related to bandwidth,</a:t>
            </a:r>
          </a:p>
          <a:p>
            <a:r>
              <a:rPr lang="en-US"/>
              <a:t>or inversely related to </a:t>
            </a:r>
          </a:p>
          <a:p>
            <a:r>
              <a:rPr lang="en-US"/>
              <a:t>congestion</a:t>
            </a:r>
          </a:p>
        </p:txBody>
      </p:sp>
      <p:sp>
        <p:nvSpPr>
          <p:cNvPr id="457802" name="Text Box 74"/>
          <p:cNvSpPr txBox="1">
            <a:spLocks noChangeArrowheads="1"/>
          </p:cNvSpPr>
          <p:nvPr/>
        </p:nvSpPr>
        <p:spPr bwMode="auto">
          <a:xfrm>
            <a:off x="925513" y="4232275"/>
            <a:ext cx="7021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Cost of path (x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x</a:t>
            </a:r>
            <a:r>
              <a:rPr lang="en-US" baseline="-25000"/>
              <a:t>3</a:t>
            </a:r>
            <a:r>
              <a:rPr lang="en-US"/>
              <a:t>,…, x</a:t>
            </a:r>
            <a:r>
              <a:rPr lang="en-US" baseline="-25000"/>
              <a:t>p</a:t>
            </a:r>
            <a:r>
              <a:rPr lang="en-US"/>
              <a:t>) = c(x</a:t>
            </a:r>
            <a:r>
              <a:rPr lang="en-US" baseline="-25000"/>
              <a:t>1</a:t>
            </a:r>
            <a:r>
              <a:rPr lang="en-US"/>
              <a:t>,x</a:t>
            </a:r>
            <a:r>
              <a:rPr lang="en-US" baseline="-25000"/>
              <a:t>2</a:t>
            </a:r>
            <a:r>
              <a:rPr lang="en-US"/>
              <a:t>) + c(x</a:t>
            </a:r>
            <a:r>
              <a:rPr lang="en-US" baseline="-25000"/>
              <a:t>2</a:t>
            </a:r>
            <a:r>
              <a:rPr lang="en-US"/>
              <a:t>,x</a:t>
            </a:r>
            <a:r>
              <a:rPr lang="en-US" baseline="-25000"/>
              <a:t>3</a:t>
            </a:r>
            <a:r>
              <a:rPr lang="en-US"/>
              <a:t>) + … + c(x</a:t>
            </a:r>
            <a:r>
              <a:rPr lang="en-US" baseline="-25000"/>
              <a:t>p-1</a:t>
            </a:r>
            <a:r>
              <a:rPr lang="en-US"/>
              <a:t>,x</a:t>
            </a:r>
            <a:r>
              <a:rPr lang="en-US" baseline="-25000"/>
              <a:t>p</a:t>
            </a:r>
            <a:r>
              <a:rPr lang="en-US"/>
              <a:t>)  </a:t>
            </a:r>
          </a:p>
        </p:txBody>
      </p:sp>
      <p:sp>
        <p:nvSpPr>
          <p:cNvPr id="457803" name="Text Box 75"/>
          <p:cNvSpPr txBox="1">
            <a:spLocks noChangeArrowheads="1"/>
          </p:cNvSpPr>
          <p:nvPr/>
        </p:nvSpPr>
        <p:spPr bwMode="auto">
          <a:xfrm>
            <a:off x="501650" y="4860925"/>
            <a:ext cx="6157913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Question: What’s the least-cost path between u and z ?</a:t>
            </a:r>
          </a:p>
        </p:txBody>
      </p:sp>
      <p:sp>
        <p:nvSpPr>
          <p:cNvPr id="457804" name="Text Box 76"/>
          <p:cNvSpPr txBox="1">
            <a:spLocks noChangeArrowheads="1"/>
          </p:cNvSpPr>
          <p:nvPr/>
        </p:nvSpPr>
        <p:spPr bwMode="auto">
          <a:xfrm>
            <a:off x="385763" y="5640388"/>
            <a:ext cx="80232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Routing algorithm: algorithm that finds least-cost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CB1A48C-B26A-4497-8217-AB63F572C4CB}" type="slidenum">
              <a:rPr lang="en-US"/>
              <a:pPr/>
              <a:t>5</a:t>
            </a:fld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Routing Algorithm classification</a:t>
            </a:r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905250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Global or decentralized information?</a:t>
            </a:r>
            <a:endParaRPr lang="en-US" sz="2400"/>
          </a:p>
          <a:p>
            <a:pPr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Global:</a:t>
            </a:r>
            <a:endParaRPr lang="en-US" sz="2000"/>
          </a:p>
          <a:p>
            <a:r>
              <a:rPr lang="en-US" sz="2000"/>
              <a:t>all routers have complete topology, link cost info</a:t>
            </a:r>
          </a:p>
          <a:p>
            <a:r>
              <a:rPr lang="en-US" sz="2000">
                <a:solidFill>
                  <a:srgbClr val="FF0000"/>
                </a:solidFill>
              </a:rPr>
              <a:t>“link state” algorithms</a:t>
            </a:r>
          </a:p>
          <a:p>
            <a:pPr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Decentralized:</a:t>
            </a:r>
            <a:r>
              <a:rPr lang="en-US" sz="2000"/>
              <a:t> </a:t>
            </a:r>
          </a:p>
          <a:p>
            <a:r>
              <a:rPr lang="en-US" sz="2000"/>
              <a:t>router knows physically-connected neighbors, link costs to neighbors</a:t>
            </a:r>
          </a:p>
          <a:p>
            <a:r>
              <a:rPr lang="en-US" sz="2000"/>
              <a:t>iterative process of computation, exchange of info with neighbors</a:t>
            </a:r>
          </a:p>
          <a:p>
            <a:r>
              <a:rPr lang="en-US" sz="2000">
                <a:solidFill>
                  <a:srgbClr val="FF0000"/>
                </a:solidFill>
              </a:rPr>
              <a:t>“distance vector” algorithms</a:t>
            </a:r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1381125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</a:rPr>
              <a:t>Static or dynamic?</a:t>
            </a:r>
          </a:p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Static:</a:t>
            </a:r>
            <a:r>
              <a:rPr lang="en-US" sz="2400"/>
              <a:t> </a:t>
            </a:r>
          </a:p>
          <a:p>
            <a:r>
              <a:rPr lang="en-US" sz="2400"/>
              <a:t>routes change slowly over time</a:t>
            </a:r>
          </a:p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Dynamic:</a:t>
            </a:r>
            <a:r>
              <a:rPr lang="en-US" sz="2400"/>
              <a:t> </a:t>
            </a:r>
          </a:p>
          <a:p>
            <a:r>
              <a:rPr lang="en-US" sz="2400"/>
              <a:t>routes change more quickly</a:t>
            </a:r>
          </a:p>
          <a:p>
            <a:pPr lvl="1"/>
            <a:r>
              <a:rPr lang="en-US"/>
              <a:t>periodic update</a:t>
            </a:r>
          </a:p>
          <a:p>
            <a:pPr lvl="1"/>
            <a:r>
              <a:rPr lang="en-US"/>
              <a:t>in response to link cost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4A573D2-C4E4-43E1-A1F8-6426B2A584B6}" type="slidenum">
              <a:rPr lang="en-US"/>
              <a:pPr/>
              <a:t>6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909588A-4D16-4D00-91B4-D3B19411A9C0}" type="slidenum">
              <a:rPr lang="en-US"/>
              <a:pPr/>
              <a:t>7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Link-State Routing Algorithm</a:t>
            </a:r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Dijkstra’s algorithm</a:t>
            </a:r>
            <a:endParaRPr lang="en-US" sz="2400"/>
          </a:p>
          <a:p>
            <a:r>
              <a:rPr lang="en-US" sz="2000"/>
              <a:t>net topology, link costs known to all nodes</a:t>
            </a:r>
          </a:p>
          <a:p>
            <a:pPr lvl="1"/>
            <a:r>
              <a:rPr lang="en-US" sz="2000"/>
              <a:t>accomplished via “link state broadcast” </a:t>
            </a:r>
          </a:p>
          <a:p>
            <a:pPr lvl="1"/>
            <a:r>
              <a:rPr lang="en-US" sz="2000"/>
              <a:t>all nodes have same info</a:t>
            </a:r>
          </a:p>
          <a:p>
            <a:r>
              <a:rPr lang="en-US" sz="2000"/>
              <a:t>computes least cost paths from one node (‘source”) to all other nodes</a:t>
            </a:r>
          </a:p>
          <a:p>
            <a:pPr lvl="1"/>
            <a:r>
              <a:rPr lang="en-US" sz="2000"/>
              <a:t>gives </a:t>
            </a:r>
            <a:r>
              <a:rPr lang="en-US" sz="2000">
                <a:solidFill>
                  <a:schemeClr val="accent2"/>
                </a:solidFill>
              </a:rPr>
              <a:t>forwarding table</a:t>
            </a:r>
            <a:r>
              <a:rPr lang="en-US" sz="2000"/>
              <a:t> for that node</a:t>
            </a:r>
          </a:p>
          <a:p>
            <a:r>
              <a:rPr lang="en-US" sz="2000"/>
              <a:t>iterative: after k iterations, know least cost path to k dest.’s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Notation:</a:t>
            </a:r>
            <a:endParaRPr lang="en-US" sz="2400"/>
          </a:p>
          <a:p>
            <a:r>
              <a:rPr lang="en-US" sz="2400">
                <a:solidFill>
                  <a:schemeClr val="accent2"/>
                </a:solidFill>
                <a:latin typeface="Arial" charset="0"/>
              </a:rPr>
              <a:t>c(x,y):</a:t>
            </a:r>
            <a:r>
              <a:rPr lang="en-US" sz="2000"/>
              <a:t> link cost from node x to y;  = ∞ if not direct neighbors</a:t>
            </a:r>
          </a:p>
          <a:p>
            <a:r>
              <a:rPr lang="en-US" sz="2400">
                <a:solidFill>
                  <a:schemeClr val="accent2"/>
                </a:solidFill>
                <a:latin typeface="Arial" charset="0"/>
              </a:rPr>
              <a:t>D(v):</a:t>
            </a:r>
            <a:r>
              <a:rPr lang="en-US" sz="2000"/>
              <a:t> current value of cost of path from source to dest. v</a:t>
            </a:r>
          </a:p>
          <a:p>
            <a:r>
              <a:rPr lang="en-US" sz="2400">
                <a:solidFill>
                  <a:schemeClr val="accent2"/>
                </a:solidFill>
                <a:latin typeface="Arial" charset="0"/>
              </a:rPr>
              <a:t>p(v):</a:t>
            </a:r>
            <a:r>
              <a:rPr lang="en-US" sz="2000"/>
              <a:t> predecessor node along path from source to v</a:t>
            </a:r>
          </a:p>
          <a:p>
            <a:r>
              <a:rPr lang="en-US" sz="24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'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sz="2000"/>
              <a:t> set of nodes whose least cost path definitively known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8D3BC2D-F9D0-4B64-894E-14EE6DD8A90A}" type="slidenum">
              <a:rPr lang="en-US"/>
              <a:pPr/>
              <a:t>8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Dijsktra’s Algorithm</a:t>
            </a:r>
            <a:endParaRPr lang="en-US"/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  </a:t>
            </a:r>
            <a:r>
              <a:rPr lang="en-US" sz="2000" b="1" i="1">
                <a:latin typeface="Arial" charset="0"/>
              </a:rPr>
              <a:t>Initialization: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2   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= {u} </a:t>
            </a:r>
          </a:p>
          <a:p>
            <a:r>
              <a:rPr lang="en-US" sz="2000">
                <a:latin typeface="Arial" charset="0"/>
              </a:rPr>
              <a:t>3    for all nodes v </a:t>
            </a:r>
          </a:p>
          <a:p>
            <a:r>
              <a:rPr lang="en-US" sz="2000">
                <a:latin typeface="Arial" charset="0"/>
              </a:rPr>
              <a:t>4      if v adjacent to u </a:t>
            </a:r>
          </a:p>
          <a:p>
            <a:r>
              <a:rPr lang="en-US" sz="2000">
                <a:latin typeface="Arial" charset="0"/>
              </a:rPr>
              <a:t>5          then D(v) = c(u,v) </a:t>
            </a:r>
          </a:p>
          <a:p>
            <a:r>
              <a:rPr lang="en-US" sz="2000">
                <a:latin typeface="Arial" charset="0"/>
              </a:rPr>
              <a:t>6      else D(v) = </a:t>
            </a:r>
            <a:r>
              <a:rPr lang="en-US" sz="2000">
                <a:latin typeface="Arial" charset="0"/>
                <a:cs typeface="Arial" charset="0"/>
              </a:rPr>
              <a:t>∞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7 </a:t>
            </a:r>
          </a:p>
          <a:p>
            <a:r>
              <a:rPr lang="en-US" sz="2000">
                <a:latin typeface="Arial" charset="0"/>
              </a:rPr>
              <a:t>8   </a:t>
            </a:r>
            <a:r>
              <a:rPr lang="en-US" sz="2000" b="1" i="1">
                <a:latin typeface="Arial" charset="0"/>
              </a:rPr>
              <a:t>Loop</a:t>
            </a:r>
            <a:r>
              <a:rPr lang="en-US" sz="2000" i="1">
                <a:latin typeface="Arial" charset="0"/>
              </a:rPr>
              <a:t> </a:t>
            </a: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9     find w not in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such that D(w) is a minimum </a:t>
            </a:r>
          </a:p>
          <a:p>
            <a:r>
              <a:rPr lang="en-US" sz="2000">
                <a:latin typeface="Arial" charset="0"/>
              </a:rPr>
              <a:t>10    add w to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11    update D(v) for all v adjacent to w and not in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: </a:t>
            </a:r>
          </a:p>
          <a:p>
            <a:r>
              <a:rPr lang="en-US" sz="2000">
                <a:latin typeface="Arial" charset="0"/>
              </a:rPr>
              <a:t>12  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D(v) = min( D(v), D(w) + c(w,v) ) </a:t>
            </a:r>
          </a:p>
          <a:p>
            <a:r>
              <a:rPr lang="en-US" sz="2000">
                <a:latin typeface="Arial" charset="0"/>
              </a:rPr>
              <a:t>13    /* new cost to v is either old cost to v or known </a:t>
            </a:r>
          </a:p>
          <a:p>
            <a:r>
              <a:rPr lang="en-US" sz="2000">
                <a:latin typeface="Arial" charset="0"/>
              </a:rPr>
              <a:t>14     shortest path cost to w plus cost from w to v */ </a:t>
            </a:r>
          </a:p>
          <a:p>
            <a:r>
              <a:rPr lang="en-US" sz="2000">
                <a:latin typeface="Arial" charset="0"/>
              </a:rPr>
              <a:t>15  </a:t>
            </a:r>
            <a:r>
              <a:rPr lang="en-US" sz="2000" b="1" i="1">
                <a:latin typeface="Arial" charset="0"/>
              </a:rPr>
              <a:t>until all nodes in N</a:t>
            </a:r>
            <a:r>
              <a:rPr lang="en-US" sz="2000" b="1" i="1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463876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/>
            <a:ahLst/>
            <a:cxnLst>
              <a:cxn ang="0">
                <a:pos x="504" y="1596"/>
              </a:cxn>
              <a:cxn ang="0">
                <a:pos x="120" y="1602"/>
              </a:cxn>
              <a:cxn ang="0">
                <a:pos x="90" y="192"/>
              </a:cxn>
              <a:cxn ang="0">
                <a:pos x="396" y="144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534090A-AA3A-4837-B389-BFF3480144B9}" type="slidenum">
              <a:rPr lang="en-US"/>
              <a:pPr/>
              <a:t>9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Dijkstra’s algorithm: example</a:t>
            </a:r>
            <a:endParaRPr lang="en-US"/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Step</a:t>
            </a:r>
          </a:p>
          <a:p>
            <a:pPr algn="r"/>
            <a:r>
              <a:rPr lang="en-US" sz="2000">
                <a:latin typeface="Arial" charset="0"/>
              </a:rPr>
              <a:t>0</a:t>
            </a:r>
          </a:p>
          <a:p>
            <a:pPr algn="r"/>
            <a:r>
              <a:rPr lang="en-US" sz="2000">
                <a:latin typeface="Arial" charset="0"/>
              </a:rPr>
              <a:t>1</a:t>
            </a:r>
          </a:p>
          <a:p>
            <a:pPr algn="r"/>
            <a:r>
              <a:rPr lang="en-US" sz="2000">
                <a:latin typeface="Arial" charset="0"/>
              </a:rPr>
              <a:t>2</a:t>
            </a:r>
          </a:p>
          <a:p>
            <a:pPr algn="r"/>
            <a:r>
              <a:rPr lang="en-US" sz="2000">
                <a:latin typeface="Arial" charset="0"/>
              </a:rPr>
              <a:t>3</a:t>
            </a:r>
          </a:p>
          <a:p>
            <a:pPr algn="r"/>
            <a:r>
              <a:rPr lang="en-US" sz="2000">
                <a:latin typeface="Arial" charset="0"/>
              </a:rPr>
              <a:t>4</a:t>
            </a:r>
          </a:p>
          <a:p>
            <a:pPr algn="r"/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'</a:t>
            </a:r>
          </a:p>
          <a:p>
            <a:pPr algn="r"/>
            <a:r>
              <a:rPr lang="en-US" sz="2000">
                <a:latin typeface="Arial" charset="0"/>
              </a:rPr>
              <a:t>u</a:t>
            </a:r>
          </a:p>
          <a:p>
            <a:pPr algn="r"/>
            <a:r>
              <a:rPr lang="en-US" sz="2000">
                <a:latin typeface="Arial" charset="0"/>
              </a:rPr>
              <a:t>ux</a:t>
            </a:r>
          </a:p>
          <a:p>
            <a:pPr algn="r"/>
            <a:r>
              <a:rPr lang="en-US" sz="2000">
                <a:latin typeface="Arial" charset="0"/>
              </a:rPr>
              <a:t>uxy</a:t>
            </a:r>
          </a:p>
          <a:p>
            <a:pPr algn="r"/>
            <a:r>
              <a:rPr lang="en-US" sz="2000">
                <a:latin typeface="Arial" charset="0"/>
              </a:rPr>
              <a:t>uxyv</a:t>
            </a:r>
          </a:p>
          <a:p>
            <a:pPr algn="r"/>
            <a:r>
              <a:rPr lang="en-US" sz="2000">
                <a:latin typeface="Arial" charset="0"/>
              </a:rPr>
              <a:t>uxyvw</a:t>
            </a:r>
          </a:p>
          <a:p>
            <a:pPr algn="r"/>
            <a:r>
              <a:rPr lang="en-US" sz="2000">
                <a:latin typeface="Arial" charset="0"/>
              </a:rPr>
              <a:t>uxyvwz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D(v),p(v)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</p:txBody>
      </p:sp>
      <p:sp>
        <p:nvSpPr>
          <p:cNvPr id="464902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D(w),p(w)</a:t>
            </a:r>
          </a:p>
          <a:p>
            <a:pPr algn="r"/>
            <a:r>
              <a:rPr lang="en-US" sz="2000">
                <a:latin typeface="Arial" charset="0"/>
              </a:rPr>
              <a:t>5,u</a:t>
            </a:r>
          </a:p>
          <a:p>
            <a:pPr algn="r"/>
            <a:r>
              <a:rPr lang="en-US" sz="2000">
                <a:latin typeface="Arial" charset="0"/>
              </a:rPr>
              <a:t>4,x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</p:txBody>
      </p:sp>
      <p:sp>
        <p:nvSpPr>
          <p:cNvPr id="464903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D(x),p(x)</a:t>
            </a:r>
          </a:p>
          <a:p>
            <a:pPr algn="r"/>
            <a:r>
              <a:rPr lang="en-US" sz="2000">
                <a:latin typeface="Arial" charset="0"/>
              </a:rPr>
              <a:t>1,u</a:t>
            </a:r>
          </a:p>
        </p:txBody>
      </p:sp>
      <p:sp>
        <p:nvSpPr>
          <p:cNvPr id="464904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D(y),p(y)</a:t>
            </a:r>
          </a:p>
          <a:p>
            <a:pPr algn="r"/>
            <a:r>
              <a:rPr lang="en-US" sz="2000">
                <a:cs typeface="Arial" charset="0"/>
              </a:rPr>
              <a:t>∞</a:t>
            </a:r>
          </a:p>
          <a:p>
            <a:pPr algn="r"/>
            <a:r>
              <a:rPr lang="en-US" sz="2000">
                <a:latin typeface="Arial" charset="0"/>
              </a:rPr>
              <a:t>2,x</a:t>
            </a:r>
          </a:p>
        </p:txBody>
      </p:sp>
      <p:sp>
        <p:nvSpPr>
          <p:cNvPr id="464905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D(z),p(z)</a:t>
            </a: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</p:txBody>
      </p:sp>
      <p:sp>
        <p:nvSpPr>
          <p:cNvPr id="464906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07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08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09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10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11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464913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4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5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6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7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8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19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0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1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2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3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24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5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6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7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8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29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0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1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2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3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34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5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6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7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38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39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0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1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2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3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44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5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6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7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8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49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50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51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52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53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464955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56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464958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59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464961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62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464964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65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464967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68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464970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71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464972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73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74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75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76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77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78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79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80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4981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5052" name="Line 15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5053" name="Line 15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5054" name="Line 15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5055" name="Line 15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5056" name="Line 16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2" grpId="0" animBg="1"/>
      <p:bldP spid="465053" grpId="0" animBg="1"/>
      <p:bldP spid="465054" grpId="0" animBg="1"/>
      <p:bldP spid="465055" grpId="0" animBg="1"/>
      <p:bldP spid="4650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2215</Words>
  <Application>Microsoft Office PowerPoint</Application>
  <PresentationFormat>On-screen Show (4:3)</PresentationFormat>
  <Paragraphs>726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Chapter 4: Network Layer</vt:lpstr>
      <vt:lpstr>Interplay between routing, forwarding</vt:lpstr>
      <vt:lpstr>Graph abstraction</vt:lpstr>
      <vt:lpstr>Graph abstraction: costs</vt:lpstr>
      <vt:lpstr>Routing Algorithm classification</vt:lpstr>
      <vt:lpstr>Chapter 4: Network Layer</vt:lpstr>
      <vt:lpstr>A Link-State Routing Algorithm</vt:lpstr>
      <vt:lpstr>Dijsktra’s Algorithm</vt:lpstr>
      <vt:lpstr>Dijkstra’s algorithm: example</vt:lpstr>
      <vt:lpstr>Dijkstra’s algorithm: example (2) </vt:lpstr>
      <vt:lpstr>Dijkstra’s algorithm, discussion</vt:lpstr>
      <vt:lpstr>Chapter 4: Network Layer</vt:lpstr>
      <vt:lpstr>Distance Vector Algorithm </vt:lpstr>
      <vt:lpstr>Bellman-Ford example </vt:lpstr>
      <vt:lpstr>Distance Vector Algorithm </vt:lpstr>
      <vt:lpstr>Distance vector algorithm (4)</vt:lpstr>
      <vt:lpstr>Distance Vector Algorithm (5)</vt:lpstr>
      <vt:lpstr>Slide 18</vt:lpstr>
      <vt:lpstr>Slide 19</vt:lpstr>
      <vt:lpstr>Distance Vector: link cost changes</vt:lpstr>
      <vt:lpstr>Distance Vector: link cost changes</vt:lpstr>
      <vt:lpstr>Comparison of LS and DV algorithms</vt:lpstr>
      <vt:lpstr>Chapter 4: Network Layer</vt:lpstr>
      <vt:lpstr>Hierarchical Routing</vt:lpstr>
      <vt:lpstr>Hierarchical Routing</vt:lpstr>
      <vt:lpstr>Interconnected ASes</vt:lpstr>
      <vt:lpstr>Choosing among multiple 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Network Layer</dc:title>
  <dc:creator>Scot Anderson</dc:creator>
  <cp:lastModifiedBy>scot</cp:lastModifiedBy>
  <cp:revision>7</cp:revision>
  <dcterms:created xsi:type="dcterms:W3CDTF">2007-10-31T12:43:30Z</dcterms:created>
  <dcterms:modified xsi:type="dcterms:W3CDTF">2009-11-02T12:20:18Z</dcterms:modified>
</cp:coreProperties>
</file>