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B776-C768-4188-9FBF-27AE5B57E260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02603-DCF1-4127-92A7-0256ED4CA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21078D0C-3472-45DE-95AF-DD9E3DD622F7}" type="slidenum">
              <a:rPr lang="en-US"/>
              <a:pPr/>
              <a:t>1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4: Network Layer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/>
              <a:t>4. 1 Introduction</a:t>
            </a:r>
          </a:p>
          <a:p>
            <a:r>
              <a:rPr lang="en-US" sz="2400" dirty="0"/>
              <a:t>4.2 Virtual circuit and datagram networks</a:t>
            </a:r>
          </a:p>
          <a:p>
            <a:r>
              <a:rPr lang="en-US" sz="2400" dirty="0"/>
              <a:t>4.3 What’s inside a router</a:t>
            </a:r>
          </a:p>
          <a:p>
            <a:r>
              <a:rPr lang="en-US" sz="2400" dirty="0"/>
              <a:t>4.4 IP: Internet Protocol</a:t>
            </a:r>
          </a:p>
          <a:p>
            <a:pPr lvl="1"/>
            <a:r>
              <a:rPr lang="en-US" sz="2000" dirty="0"/>
              <a:t>Datagram format</a:t>
            </a:r>
          </a:p>
          <a:p>
            <a:pPr lvl="1"/>
            <a:r>
              <a:rPr lang="en-US" sz="2000" dirty="0"/>
              <a:t>IPv4 addressing</a:t>
            </a:r>
          </a:p>
          <a:p>
            <a:pPr lvl="1"/>
            <a:r>
              <a:rPr lang="en-US" sz="2000" dirty="0"/>
              <a:t>ICMP</a:t>
            </a:r>
          </a:p>
          <a:p>
            <a:pPr lvl="1"/>
            <a:r>
              <a:rPr lang="en-US" sz="2000" dirty="0"/>
              <a:t>IPv6</a:t>
            </a:r>
          </a:p>
        </p:txBody>
      </p:sp>
      <p:sp>
        <p:nvSpPr>
          <p:cNvPr id="526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/>
              <a:t>4.5 </a:t>
            </a:r>
            <a:r>
              <a:rPr lang="en-US" sz="2400">
                <a:solidFill>
                  <a:srgbClr val="FF0000"/>
                </a:solidFill>
              </a:rPr>
              <a:t>Routing algorithms</a:t>
            </a:r>
          </a:p>
          <a:p>
            <a:pPr lvl="1"/>
            <a:r>
              <a:rPr lang="en-US" sz="2000"/>
              <a:t>Link state</a:t>
            </a:r>
          </a:p>
          <a:p>
            <a:pPr lvl="1"/>
            <a:r>
              <a:rPr lang="en-US" sz="2000"/>
              <a:t>Distance Vector</a:t>
            </a:r>
          </a:p>
          <a:p>
            <a:pPr lvl="1"/>
            <a:r>
              <a:rPr lang="en-US" sz="2000"/>
              <a:t>Hierarchical routing</a:t>
            </a:r>
          </a:p>
          <a:p>
            <a:r>
              <a:rPr lang="en-US" sz="2400"/>
              <a:t>4.6 Routing in the Internet</a:t>
            </a:r>
          </a:p>
          <a:p>
            <a:pPr lvl="1"/>
            <a:r>
              <a:rPr lang="en-US" sz="2000"/>
              <a:t>RIP</a:t>
            </a:r>
          </a:p>
          <a:p>
            <a:pPr lvl="1"/>
            <a:r>
              <a:rPr lang="en-US" sz="2000"/>
              <a:t>OSPF</a:t>
            </a:r>
          </a:p>
          <a:p>
            <a:pPr lvl="1"/>
            <a:r>
              <a:rPr lang="en-US" sz="2000"/>
              <a:t>BGP</a:t>
            </a:r>
          </a:p>
          <a:p>
            <a:r>
              <a:rPr lang="en-US" sz="2400"/>
              <a:t>4.7 Broadcast and multicast routing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E7DF72E8-77BA-4709-A9E4-644F3C682BF6}" type="slidenum">
              <a:rPr lang="en-US"/>
              <a:pPr/>
              <a:t>10</a:t>
            </a:fld>
            <a:endParaRPr lang="en-US"/>
          </a:p>
        </p:txBody>
      </p:sp>
      <p:sp>
        <p:nvSpPr>
          <p:cNvPr id="617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Dijkstra’s algorithm: example (2) </a:t>
            </a:r>
          </a:p>
        </p:txBody>
      </p:sp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2198688" y="2043113"/>
            <a:ext cx="3244850" cy="1500187"/>
            <a:chOff x="1385" y="1287"/>
            <a:chExt cx="2044" cy="945"/>
          </a:xfrm>
        </p:grpSpPr>
        <p:sp>
          <p:nvSpPr>
            <p:cNvPr id="617479" name="Freeform 7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80" name="Oval 8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81" name="Line 9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82" name="Line 10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83" name="Rectangle 11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7484" name="Oval 12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85" name="Oval 13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86" name="Line 14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87" name="Line 15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88" name="Rectangle 16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7489" name="Oval 17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90" name="Oval 18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91" name="Line 19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92" name="Line 20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93" name="Rectangle 21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7494" name="Oval 22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95" name="Oval 23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96" name="Line 24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97" name="Line 25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98" name="Rectangle 26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7499" name="Oval 27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00" name="Oval 28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01" name="Line 29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02" name="Line 30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03" name="Rectangle 31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7504" name="Oval 32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05" name="Oval 33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06" name="Line 34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07" name="Line 35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08" name="Rectangle 36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7509" name="Oval 37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10" name="Freeform 38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2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13" name="Freeform 41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366" y="0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14" name="Freeform 42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15" name="Freeform 43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/>
              <a:ahLst/>
              <a:cxnLst>
                <a:cxn ang="0">
                  <a:pos x="276" y="264"/>
                </a:cxn>
                <a:cxn ang="0">
                  <a:pos x="0" y="0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1440" y="1593"/>
              <a:ext cx="199" cy="250"/>
              <a:chOff x="2957" y="2429"/>
              <a:chExt cx="202" cy="250"/>
            </a:xfrm>
          </p:grpSpPr>
          <p:sp>
            <p:nvSpPr>
              <p:cNvPr id="617520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521" name="Text Box 49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" name="Group 50"/>
            <p:cNvGrpSpPr>
              <a:grpSpLocks/>
            </p:cNvGrpSpPr>
            <p:nvPr/>
          </p:nvGrpSpPr>
          <p:grpSpPr bwMode="auto">
            <a:xfrm>
              <a:off x="2610" y="1977"/>
              <a:ext cx="199" cy="250"/>
              <a:chOff x="2957" y="2429"/>
              <a:chExt cx="202" cy="250"/>
            </a:xfrm>
          </p:grpSpPr>
          <p:sp>
            <p:nvSpPr>
              <p:cNvPr id="617523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524" name="Text Box 52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5" name="Group 53"/>
            <p:cNvGrpSpPr>
              <a:grpSpLocks/>
            </p:cNvGrpSpPr>
            <p:nvPr/>
          </p:nvGrpSpPr>
          <p:grpSpPr bwMode="auto">
            <a:xfrm>
              <a:off x="1914" y="1944"/>
              <a:ext cx="229" cy="288"/>
              <a:chOff x="2943" y="2399"/>
              <a:chExt cx="230" cy="288"/>
            </a:xfrm>
          </p:grpSpPr>
          <p:sp>
            <p:nvSpPr>
              <p:cNvPr id="617526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527" name="Text Box 55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6" name="Group 56"/>
            <p:cNvGrpSpPr>
              <a:grpSpLocks/>
            </p:cNvGrpSpPr>
            <p:nvPr/>
          </p:nvGrpSpPr>
          <p:grpSpPr bwMode="auto">
            <a:xfrm>
              <a:off x="2591" y="1287"/>
              <a:ext cx="225" cy="250"/>
              <a:chOff x="2944" y="2429"/>
              <a:chExt cx="228" cy="250"/>
            </a:xfrm>
          </p:grpSpPr>
          <p:sp>
            <p:nvSpPr>
              <p:cNvPr id="617529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530" name="Text Box 58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59"/>
            <p:cNvGrpSpPr>
              <a:grpSpLocks/>
            </p:cNvGrpSpPr>
            <p:nvPr/>
          </p:nvGrpSpPr>
          <p:grpSpPr bwMode="auto">
            <a:xfrm>
              <a:off x="1922" y="1287"/>
              <a:ext cx="194" cy="250"/>
              <a:chOff x="2959" y="2429"/>
              <a:chExt cx="197" cy="250"/>
            </a:xfrm>
          </p:grpSpPr>
          <p:sp>
            <p:nvSpPr>
              <p:cNvPr id="617532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533" name="Text Box 61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3172" y="1605"/>
              <a:ext cx="219" cy="288"/>
              <a:chOff x="2946" y="2399"/>
              <a:chExt cx="221" cy="288"/>
            </a:xfrm>
          </p:grpSpPr>
          <p:sp>
            <p:nvSpPr>
              <p:cNvPr id="617535" name="Rectangle 6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536" name="Text Box 64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</p:grpSp>
      <p:sp>
        <p:nvSpPr>
          <p:cNvPr id="617548" name="Text Box 76"/>
          <p:cNvSpPr txBox="1">
            <a:spLocks noChangeArrowheads="1"/>
          </p:cNvSpPr>
          <p:nvPr/>
        </p:nvSpPr>
        <p:spPr bwMode="auto">
          <a:xfrm>
            <a:off x="577850" y="1295400"/>
            <a:ext cx="410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0000"/>
                </a:solidFill>
              </a:rPr>
              <a:t>Resulting shortest-path tree from u:</a:t>
            </a:r>
          </a:p>
        </p:txBody>
      </p:sp>
      <p:grpSp>
        <p:nvGrpSpPr>
          <p:cNvPr id="9" name="Group 100"/>
          <p:cNvGrpSpPr>
            <a:grpSpLocks/>
          </p:cNvGrpSpPr>
          <p:nvPr/>
        </p:nvGrpSpPr>
        <p:grpSpPr bwMode="auto">
          <a:xfrm>
            <a:off x="1030288" y="4217988"/>
            <a:ext cx="2319337" cy="2271712"/>
            <a:chOff x="259" y="2771"/>
            <a:chExt cx="1461" cy="1431"/>
          </a:xfrm>
        </p:grpSpPr>
        <p:sp>
          <p:nvSpPr>
            <p:cNvPr id="617551" name="Line 7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7552" name="Line 8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7553" name="Text Box 81"/>
            <p:cNvSpPr txBox="1">
              <a:spLocks noChangeArrowheads="1"/>
            </p:cNvSpPr>
            <p:nvPr/>
          </p:nvSpPr>
          <p:spPr bwMode="auto">
            <a:xfrm>
              <a:off x="883" y="3063"/>
              <a:ext cx="1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617554" name="Text Box 82"/>
            <p:cNvSpPr txBox="1">
              <a:spLocks noChangeArrowheads="1"/>
            </p:cNvSpPr>
            <p:nvPr/>
          </p:nvSpPr>
          <p:spPr bwMode="auto">
            <a:xfrm>
              <a:off x="876" y="3250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617562" name="Text Box 90"/>
            <p:cNvSpPr txBox="1">
              <a:spLocks noChangeArrowheads="1"/>
            </p:cNvSpPr>
            <p:nvPr/>
          </p:nvSpPr>
          <p:spPr bwMode="auto">
            <a:xfrm>
              <a:off x="890" y="3485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617563" name="Text Box 91"/>
            <p:cNvSpPr txBox="1">
              <a:spLocks noChangeArrowheads="1"/>
            </p:cNvSpPr>
            <p:nvPr/>
          </p:nvSpPr>
          <p:spPr bwMode="auto">
            <a:xfrm>
              <a:off x="875" y="3720"/>
              <a:ext cx="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  <p:sp>
          <p:nvSpPr>
            <p:cNvPr id="617564" name="Text Box 92"/>
            <p:cNvSpPr txBox="1">
              <a:spLocks noChangeArrowheads="1"/>
            </p:cNvSpPr>
            <p:nvPr/>
          </p:nvSpPr>
          <p:spPr bwMode="auto">
            <a:xfrm>
              <a:off x="884" y="3946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617565" name="Text Box 93"/>
            <p:cNvSpPr txBox="1">
              <a:spLocks noChangeArrowheads="1"/>
            </p:cNvSpPr>
            <p:nvPr/>
          </p:nvSpPr>
          <p:spPr bwMode="auto">
            <a:xfrm>
              <a:off x="1248" y="3047"/>
              <a:ext cx="4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(u,v)</a:t>
              </a:r>
            </a:p>
          </p:txBody>
        </p:sp>
        <p:sp>
          <p:nvSpPr>
            <p:cNvPr id="617566" name="Text Box 94"/>
            <p:cNvSpPr txBox="1">
              <a:spLocks noChangeArrowheads="1"/>
            </p:cNvSpPr>
            <p:nvPr/>
          </p:nvSpPr>
          <p:spPr bwMode="auto">
            <a:xfrm>
              <a:off x="1249" y="3249"/>
              <a:ext cx="4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(u,x)</a:t>
              </a:r>
            </a:p>
          </p:txBody>
        </p:sp>
        <p:sp>
          <p:nvSpPr>
            <p:cNvPr id="617567" name="Text Box 95"/>
            <p:cNvSpPr txBox="1">
              <a:spLocks noChangeArrowheads="1"/>
            </p:cNvSpPr>
            <p:nvPr/>
          </p:nvSpPr>
          <p:spPr bwMode="auto">
            <a:xfrm>
              <a:off x="1248" y="3500"/>
              <a:ext cx="4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(u,x)</a:t>
              </a:r>
            </a:p>
          </p:txBody>
        </p:sp>
        <p:sp>
          <p:nvSpPr>
            <p:cNvPr id="617568" name="Text Box 96"/>
            <p:cNvSpPr txBox="1">
              <a:spLocks noChangeArrowheads="1"/>
            </p:cNvSpPr>
            <p:nvPr/>
          </p:nvSpPr>
          <p:spPr bwMode="auto">
            <a:xfrm>
              <a:off x="1264" y="3718"/>
              <a:ext cx="4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(u,x)</a:t>
              </a:r>
            </a:p>
          </p:txBody>
        </p:sp>
        <p:sp>
          <p:nvSpPr>
            <p:cNvPr id="617569" name="Text Box 97"/>
            <p:cNvSpPr txBox="1">
              <a:spLocks noChangeArrowheads="1"/>
            </p:cNvSpPr>
            <p:nvPr/>
          </p:nvSpPr>
          <p:spPr bwMode="auto">
            <a:xfrm>
              <a:off x="1254" y="3952"/>
              <a:ext cx="4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(u,x)</a:t>
              </a:r>
            </a:p>
          </p:txBody>
        </p:sp>
        <p:sp>
          <p:nvSpPr>
            <p:cNvPr id="617570" name="Text Box 98"/>
            <p:cNvSpPr txBox="1">
              <a:spLocks noChangeArrowheads="1"/>
            </p:cNvSpPr>
            <p:nvPr/>
          </p:nvSpPr>
          <p:spPr bwMode="auto">
            <a:xfrm>
              <a:off x="259" y="2771"/>
              <a:ext cx="86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destination</a:t>
              </a:r>
            </a:p>
          </p:txBody>
        </p:sp>
        <p:sp>
          <p:nvSpPr>
            <p:cNvPr id="617571" name="Text Box 99"/>
            <p:cNvSpPr txBox="1">
              <a:spLocks noChangeArrowheads="1"/>
            </p:cNvSpPr>
            <p:nvPr/>
          </p:nvSpPr>
          <p:spPr bwMode="auto">
            <a:xfrm>
              <a:off x="1232" y="2794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link</a:t>
              </a:r>
            </a:p>
          </p:txBody>
        </p:sp>
      </p:grpSp>
      <p:sp>
        <p:nvSpPr>
          <p:cNvPr id="617573" name="Text Box 101"/>
          <p:cNvSpPr txBox="1">
            <a:spLocks noChangeArrowheads="1"/>
          </p:cNvSpPr>
          <p:nvPr/>
        </p:nvSpPr>
        <p:spPr bwMode="auto">
          <a:xfrm>
            <a:off x="525463" y="3817938"/>
            <a:ext cx="3514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0000"/>
                </a:solidFill>
              </a:rPr>
              <a:t>Resulting forwarding table in u: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A3C1FF4F-A2D1-4CAF-BEC1-D4F046E15293}" type="slidenum">
              <a:rPr lang="en-US"/>
              <a:pPr/>
              <a:t>11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Dijkstra’s algorithm, discussion</a:t>
            </a:r>
            <a:endParaRPr lang="en-US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71600"/>
            <a:ext cx="8001000" cy="2651125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Algorithm complexity: </a:t>
            </a:r>
            <a:r>
              <a:rPr lang="en-US" sz="2400" dirty="0"/>
              <a:t>n nodes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each iteration: need to check all nodes, w, not in 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n(n+1)/2 comparisons: O(n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more efficient implementations possible: O(</a:t>
            </a:r>
            <a:r>
              <a:rPr lang="en-US" sz="2400" dirty="0" err="1"/>
              <a:t>nlogn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ZapfDingbats" pitchFamily="82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Oscillations possible: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e.g.,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 cost = amount of carried traffic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0363" y="4141788"/>
            <a:ext cx="8478837" cy="2228850"/>
            <a:chOff x="252" y="2691"/>
            <a:chExt cx="5341" cy="1404"/>
          </a:xfrm>
        </p:grpSpPr>
        <p:sp>
          <p:nvSpPr>
            <p:cNvPr id="465925" name="Freeform 5"/>
            <p:cNvSpPr>
              <a:spLocks/>
            </p:cNvSpPr>
            <p:nvPr/>
          </p:nvSpPr>
          <p:spPr bwMode="auto">
            <a:xfrm>
              <a:off x="281" y="2691"/>
              <a:ext cx="1242" cy="854"/>
            </a:xfrm>
            <a:custGeom>
              <a:avLst/>
              <a:gdLst/>
              <a:ahLst/>
              <a:cxnLst>
                <a:cxn ang="0">
                  <a:pos x="1" y="381"/>
                </a:cxn>
                <a:cxn ang="0">
                  <a:pos x="169" y="162"/>
                </a:cxn>
                <a:cxn ang="0">
                  <a:pos x="487" y="18"/>
                </a:cxn>
                <a:cxn ang="0">
                  <a:pos x="823" y="30"/>
                </a:cxn>
                <a:cxn ang="0">
                  <a:pos x="1183" y="261"/>
                </a:cxn>
                <a:cxn ang="0">
                  <a:pos x="1177" y="609"/>
                </a:cxn>
                <a:cxn ang="0">
                  <a:pos x="928" y="780"/>
                </a:cxn>
                <a:cxn ang="0">
                  <a:pos x="448" y="837"/>
                </a:cxn>
                <a:cxn ang="0">
                  <a:pos x="178" y="675"/>
                </a:cxn>
                <a:cxn ang="0">
                  <a:pos x="1" y="381"/>
                </a:cxn>
              </a:cxnLst>
              <a:rect l="0" t="0" r="r" b="b"/>
              <a:pathLst>
                <a:path w="1242" h="854">
                  <a:moveTo>
                    <a:pt x="1" y="381"/>
                  </a:moveTo>
                  <a:cubicBezTo>
                    <a:pt x="0" y="296"/>
                    <a:pt x="88" y="222"/>
                    <a:pt x="169" y="162"/>
                  </a:cubicBezTo>
                  <a:cubicBezTo>
                    <a:pt x="250" y="102"/>
                    <a:pt x="378" y="40"/>
                    <a:pt x="487" y="18"/>
                  </a:cubicBezTo>
                  <a:cubicBezTo>
                    <a:pt x="616" y="6"/>
                    <a:pt x="685" y="0"/>
                    <a:pt x="823" y="30"/>
                  </a:cubicBezTo>
                  <a:cubicBezTo>
                    <a:pt x="961" y="60"/>
                    <a:pt x="1121" y="165"/>
                    <a:pt x="1183" y="261"/>
                  </a:cubicBezTo>
                  <a:cubicBezTo>
                    <a:pt x="1242" y="357"/>
                    <a:pt x="1219" y="523"/>
                    <a:pt x="1177" y="609"/>
                  </a:cubicBezTo>
                  <a:cubicBezTo>
                    <a:pt x="1135" y="695"/>
                    <a:pt x="1049" y="742"/>
                    <a:pt x="928" y="780"/>
                  </a:cubicBezTo>
                  <a:cubicBezTo>
                    <a:pt x="807" y="818"/>
                    <a:pt x="573" y="854"/>
                    <a:pt x="448" y="837"/>
                  </a:cubicBezTo>
                  <a:cubicBezTo>
                    <a:pt x="323" y="820"/>
                    <a:pt x="252" y="751"/>
                    <a:pt x="178" y="675"/>
                  </a:cubicBezTo>
                  <a:cubicBezTo>
                    <a:pt x="104" y="599"/>
                    <a:pt x="2" y="466"/>
                    <a:pt x="1" y="3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26" name="Freeform 6"/>
            <p:cNvSpPr>
              <a:spLocks/>
            </p:cNvSpPr>
            <p:nvPr/>
          </p:nvSpPr>
          <p:spPr bwMode="auto">
            <a:xfrm>
              <a:off x="534" y="2904"/>
              <a:ext cx="246" cy="132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727" y="2708"/>
              <a:ext cx="316" cy="250"/>
              <a:chOff x="1747" y="3194"/>
              <a:chExt cx="316" cy="250"/>
            </a:xfrm>
          </p:grpSpPr>
          <p:sp>
            <p:nvSpPr>
              <p:cNvPr id="465928" name="Oval 8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29" name="Line 9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30" name="Line 10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31" name="Rectangle 11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5932" name="Oval 12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465934" name="Rectangle 1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593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319" y="2963"/>
              <a:ext cx="316" cy="250"/>
              <a:chOff x="2221" y="3575"/>
              <a:chExt cx="316" cy="250"/>
            </a:xfrm>
          </p:grpSpPr>
          <p:sp>
            <p:nvSpPr>
              <p:cNvPr id="465937" name="Oval 17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38" name="Line 18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39" name="Line 19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40" name="Rectangle 20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5941" name="Oval 21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465943" name="Rectangle 2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594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719" y="3254"/>
              <a:ext cx="315" cy="250"/>
              <a:chOff x="2903" y="2888"/>
              <a:chExt cx="315" cy="250"/>
            </a:xfrm>
          </p:grpSpPr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465947" name="Oval 27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5948" name="Line 28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5949" name="Line 29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5950" name="Rectangle 30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465951" name="Oval 31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32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465953" name="Rectangle 3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5954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1131" y="2972"/>
              <a:ext cx="316" cy="250"/>
              <a:chOff x="2217" y="2888"/>
              <a:chExt cx="316" cy="250"/>
            </a:xfrm>
          </p:grpSpPr>
          <p:sp>
            <p:nvSpPr>
              <p:cNvPr id="465956" name="Oval 36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57" name="Line 37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58" name="Line 38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59" name="Rectangle 39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5960" name="Oval 40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" name="Group 41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465962" name="Rectangle 4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596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65964" name="Text Box 44"/>
            <p:cNvSpPr txBox="1">
              <a:spLocks noChangeArrowheads="1"/>
            </p:cNvSpPr>
            <p:nvPr/>
          </p:nvSpPr>
          <p:spPr bwMode="auto">
            <a:xfrm>
              <a:off x="533" y="278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5965" name="Freeform 45"/>
            <p:cNvSpPr>
              <a:spLocks/>
            </p:cNvSpPr>
            <p:nvPr/>
          </p:nvSpPr>
          <p:spPr bwMode="auto">
            <a:xfrm flipH="1">
              <a:off x="966" y="2904"/>
              <a:ext cx="213" cy="129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66" name="Freeform 46"/>
            <p:cNvSpPr>
              <a:spLocks/>
            </p:cNvSpPr>
            <p:nvPr/>
          </p:nvSpPr>
          <p:spPr bwMode="auto">
            <a:xfrm flipH="1" flipV="1">
              <a:off x="975" y="3165"/>
              <a:ext cx="198" cy="144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67" name="Freeform 47"/>
            <p:cNvSpPr>
              <a:spLocks/>
            </p:cNvSpPr>
            <p:nvPr/>
          </p:nvSpPr>
          <p:spPr bwMode="auto">
            <a:xfrm flipV="1">
              <a:off x="573" y="3159"/>
              <a:ext cx="204" cy="15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68" name="Text Box 48"/>
            <p:cNvSpPr txBox="1">
              <a:spLocks noChangeArrowheads="1"/>
            </p:cNvSpPr>
            <p:nvPr/>
          </p:nvSpPr>
          <p:spPr bwMode="auto">
            <a:xfrm>
              <a:off x="1042" y="2816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5969" name="Text Box 49"/>
            <p:cNvSpPr txBox="1">
              <a:spLocks noChangeArrowheads="1"/>
            </p:cNvSpPr>
            <p:nvPr/>
          </p:nvSpPr>
          <p:spPr bwMode="auto">
            <a:xfrm>
              <a:off x="1052" y="3161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5970" name="Text Box 50"/>
            <p:cNvSpPr txBox="1">
              <a:spLocks noChangeArrowheads="1"/>
            </p:cNvSpPr>
            <p:nvPr/>
          </p:nvSpPr>
          <p:spPr bwMode="auto">
            <a:xfrm>
              <a:off x="499" y="317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5971" name="Line 51"/>
            <p:cNvSpPr>
              <a:spLocks noChangeShapeType="1"/>
            </p:cNvSpPr>
            <p:nvPr/>
          </p:nvSpPr>
          <p:spPr bwMode="auto">
            <a:xfrm flipV="1">
              <a:off x="870" y="3453"/>
              <a:ext cx="0" cy="25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2" name="Text Box 52"/>
            <p:cNvSpPr txBox="1">
              <a:spLocks noChangeArrowheads="1"/>
            </p:cNvSpPr>
            <p:nvPr/>
          </p:nvSpPr>
          <p:spPr bwMode="auto">
            <a:xfrm>
              <a:off x="716" y="3587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5973" name="Line 53"/>
            <p:cNvSpPr>
              <a:spLocks noChangeShapeType="1"/>
            </p:cNvSpPr>
            <p:nvPr/>
          </p:nvSpPr>
          <p:spPr bwMode="auto">
            <a:xfrm flipH="1" flipV="1">
              <a:off x="354" y="3159"/>
              <a:ext cx="3" cy="2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4" name="Text Box 54"/>
            <p:cNvSpPr txBox="1">
              <a:spLocks noChangeArrowheads="1"/>
            </p:cNvSpPr>
            <p:nvPr/>
          </p:nvSpPr>
          <p:spPr bwMode="auto">
            <a:xfrm>
              <a:off x="252" y="3344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5975" name="Line 55"/>
            <p:cNvSpPr>
              <a:spLocks noChangeShapeType="1"/>
            </p:cNvSpPr>
            <p:nvPr/>
          </p:nvSpPr>
          <p:spPr bwMode="auto">
            <a:xfrm flipV="1">
              <a:off x="1311" y="3180"/>
              <a:ext cx="0" cy="27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6" name="Text Box 56"/>
            <p:cNvSpPr txBox="1">
              <a:spLocks noChangeArrowheads="1"/>
            </p:cNvSpPr>
            <p:nvPr/>
          </p:nvSpPr>
          <p:spPr bwMode="auto">
            <a:xfrm>
              <a:off x="1218" y="3410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5977" name="Freeform 57"/>
            <p:cNvSpPr>
              <a:spLocks/>
            </p:cNvSpPr>
            <p:nvPr/>
          </p:nvSpPr>
          <p:spPr bwMode="auto">
            <a:xfrm flipH="1" flipV="1">
              <a:off x="915" y="3138"/>
              <a:ext cx="198" cy="144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8" name="Freeform 58"/>
            <p:cNvSpPr>
              <a:spLocks/>
            </p:cNvSpPr>
            <p:nvPr/>
          </p:nvSpPr>
          <p:spPr bwMode="auto">
            <a:xfrm flipH="1">
              <a:off x="630" y="3144"/>
              <a:ext cx="192" cy="138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9" name="Text Box 59"/>
            <p:cNvSpPr txBox="1">
              <a:spLocks noChangeArrowheads="1"/>
            </p:cNvSpPr>
            <p:nvPr/>
          </p:nvSpPr>
          <p:spPr bwMode="auto">
            <a:xfrm>
              <a:off x="679" y="303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5980" name="Text Box 60"/>
            <p:cNvSpPr txBox="1">
              <a:spLocks noChangeArrowheads="1"/>
            </p:cNvSpPr>
            <p:nvPr/>
          </p:nvSpPr>
          <p:spPr bwMode="auto">
            <a:xfrm>
              <a:off x="895" y="302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5981" name="Freeform 61"/>
            <p:cNvSpPr>
              <a:spLocks/>
            </p:cNvSpPr>
            <p:nvPr/>
          </p:nvSpPr>
          <p:spPr bwMode="auto">
            <a:xfrm>
              <a:off x="1692" y="2721"/>
              <a:ext cx="1225" cy="854"/>
            </a:xfrm>
            <a:custGeom>
              <a:avLst/>
              <a:gdLst/>
              <a:ahLst/>
              <a:cxnLst>
                <a:cxn ang="0">
                  <a:pos x="0" y="387"/>
                </a:cxn>
                <a:cxn ang="0">
                  <a:pos x="168" y="162"/>
                </a:cxn>
                <a:cxn ang="0">
                  <a:pos x="486" y="18"/>
                </a:cxn>
                <a:cxn ang="0">
                  <a:pos x="822" y="30"/>
                </a:cxn>
                <a:cxn ang="0">
                  <a:pos x="1152" y="267"/>
                </a:cxn>
                <a:cxn ang="0">
                  <a:pos x="1188" y="537"/>
                </a:cxn>
                <a:cxn ang="0">
                  <a:pos x="927" y="780"/>
                </a:cxn>
                <a:cxn ang="0">
                  <a:pos x="447" y="837"/>
                </a:cxn>
                <a:cxn ang="0">
                  <a:pos x="177" y="675"/>
                </a:cxn>
                <a:cxn ang="0">
                  <a:pos x="0" y="387"/>
                </a:cxn>
              </a:cxnLst>
              <a:rect l="0" t="0" r="r" b="b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82" name="Freeform 62"/>
            <p:cNvSpPr>
              <a:spLocks/>
            </p:cNvSpPr>
            <p:nvPr/>
          </p:nvSpPr>
          <p:spPr bwMode="auto">
            <a:xfrm>
              <a:off x="1944" y="2934"/>
              <a:ext cx="246" cy="132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63"/>
            <p:cNvGrpSpPr>
              <a:grpSpLocks/>
            </p:cNvGrpSpPr>
            <p:nvPr/>
          </p:nvGrpSpPr>
          <p:grpSpPr bwMode="auto">
            <a:xfrm>
              <a:off x="2137" y="2738"/>
              <a:ext cx="316" cy="250"/>
              <a:chOff x="1747" y="3194"/>
              <a:chExt cx="316" cy="250"/>
            </a:xfrm>
          </p:grpSpPr>
          <p:sp>
            <p:nvSpPr>
              <p:cNvPr id="465984" name="Oval 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85" name="Line 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86" name="Line 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87" name="Rectangle 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5988" name="Oval 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69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465990" name="Rectangle 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5991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4" name="Group 72"/>
            <p:cNvGrpSpPr>
              <a:grpSpLocks/>
            </p:cNvGrpSpPr>
            <p:nvPr/>
          </p:nvGrpSpPr>
          <p:grpSpPr bwMode="auto">
            <a:xfrm>
              <a:off x="1729" y="2993"/>
              <a:ext cx="316" cy="250"/>
              <a:chOff x="2221" y="3575"/>
              <a:chExt cx="316" cy="250"/>
            </a:xfrm>
          </p:grpSpPr>
          <p:sp>
            <p:nvSpPr>
              <p:cNvPr id="465993" name="Oval 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94" name="Line 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95" name="Line 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96" name="Rectangle 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5997" name="Oval 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" name="Group 78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465999" name="Rectangle 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00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6" name="Group 81"/>
            <p:cNvGrpSpPr>
              <a:grpSpLocks/>
            </p:cNvGrpSpPr>
            <p:nvPr/>
          </p:nvGrpSpPr>
          <p:grpSpPr bwMode="auto">
            <a:xfrm>
              <a:off x="2129" y="3284"/>
              <a:ext cx="315" cy="250"/>
              <a:chOff x="2903" y="2888"/>
              <a:chExt cx="315" cy="250"/>
            </a:xfrm>
          </p:grpSpPr>
          <p:grpSp>
            <p:nvGrpSpPr>
              <p:cNvPr id="17" name="Group 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466003" name="Oval 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04" name="Line 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05" name="Line 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06" name="Rectangle 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466007" name="Oval 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88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466009" name="Rectangle 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10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9" name="Group 91"/>
            <p:cNvGrpSpPr>
              <a:grpSpLocks/>
            </p:cNvGrpSpPr>
            <p:nvPr/>
          </p:nvGrpSpPr>
          <p:grpSpPr bwMode="auto">
            <a:xfrm>
              <a:off x="2541" y="3002"/>
              <a:ext cx="316" cy="250"/>
              <a:chOff x="2217" y="2888"/>
              <a:chExt cx="316" cy="250"/>
            </a:xfrm>
          </p:grpSpPr>
          <p:sp>
            <p:nvSpPr>
              <p:cNvPr id="466012" name="Oval 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13" name="Line 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14" name="Line 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15" name="Rectangle 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6016" name="Oval 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97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466018" name="Rectangle 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19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66020" name="Text Box 100"/>
            <p:cNvSpPr txBox="1">
              <a:spLocks noChangeArrowheads="1"/>
            </p:cNvSpPr>
            <p:nvPr/>
          </p:nvSpPr>
          <p:spPr bwMode="auto">
            <a:xfrm>
              <a:off x="1781" y="2825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21" name="Freeform 101"/>
            <p:cNvSpPr>
              <a:spLocks/>
            </p:cNvSpPr>
            <p:nvPr/>
          </p:nvSpPr>
          <p:spPr bwMode="auto">
            <a:xfrm flipH="1">
              <a:off x="2376" y="2934"/>
              <a:ext cx="213" cy="129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22" name="Freeform 102"/>
            <p:cNvSpPr>
              <a:spLocks/>
            </p:cNvSpPr>
            <p:nvPr/>
          </p:nvSpPr>
          <p:spPr bwMode="auto">
            <a:xfrm flipH="1" flipV="1">
              <a:off x="2385" y="3195"/>
              <a:ext cx="198" cy="144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23" name="Freeform 103"/>
            <p:cNvSpPr>
              <a:spLocks/>
            </p:cNvSpPr>
            <p:nvPr/>
          </p:nvSpPr>
          <p:spPr bwMode="auto">
            <a:xfrm flipV="1">
              <a:off x="1983" y="3189"/>
              <a:ext cx="204" cy="15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24" name="Text Box 104"/>
            <p:cNvSpPr txBox="1">
              <a:spLocks noChangeArrowheads="1"/>
            </p:cNvSpPr>
            <p:nvPr/>
          </p:nvSpPr>
          <p:spPr bwMode="auto">
            <a:xfrm>
              <a:off x="2514" y="284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25" name="Text Box 105"/>
            <p:cNvSpPr txBox="1">
              <a:spLocks noChangeArrowheads="1"/>
            </p:cNvSpPr>
            <p:nvPr/>
          </p:nvSpPr>
          <p:spPr bwMode="auto">
            <a:xfrm>
              <a:off x="2458" y="319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26" name="Text Box 106"/>
            <p:cNvSpPr txBox="1">
              <a:spLocks noChangeArrowheads="1"/>
            </p:cNvSpPr>
            <p:nvPr/>
          </p:nvSpPr>
          <p:spPr bwMode="auto">
            <a:xfrm>
              <a:off x="1909" y="320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27" name="Freeform 107"/>
            <p:cNvSpPr>
              <a:spLocks/>
            </p:cNvSpPr>
            <p:nvPr/>
          </p:nvSpPr>
          <p:spPr bwMode="auto">
            <a:xfrm flipH="1" flipV="1">
              <a:off x="2325" y="3168"/>
              <a:ext cx="198" cy="144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28" name="Freeform 108"/>
            <p:cNvSpPr>
              <a:spLocks/>
            </p:cNvSpPr>
            <p:nvPr/>
          </p:nvSpPr>
          <p:spPr bwMode="auto">
            <a:xfrm flipH="1">
              <a:off x="2040" y="3174"/>
              <a:ext cx="192" cy="138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29" name="Text Box 109"/>
            <p:cNvSpPr txBox="1">
              <a:spLocks noChangeArrowheads="1"/>
            </p:cNvSpPr>
            <p:nvPr/>
          </p:nvSpPr>
          <p:spPr bwMode="auto">
            <a:xfrm>
              <a:off x="2057" y="3062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30" name="Text Box 110"/>
            <p:cNvSpPr txBox="1">
              <a:spLocks noChangeArrowheads="1"/>
            </p:cNvSpPr>
            <p:nvPr/>
          </p:nvSpPr>
          <p:spPr bwMode="auto">
            <a:xfrm>
              <a:off x="2316" y="305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31" name="Freeform 111"/>
            <p:cNvSpPr>
              <a:spLocks/>
            </p:cNvSpPr>
            <p:nvPr/>
          </p:nvSpPr>
          <p:spPr bwMode="auto">
            <a:xfrm>
              <a:off x="3048" y="2727"/>
              <a:ext cx="1225" cy="854"/>
            </a:xfrm>
            <a:custGeom>
              <a:avLst/>
              <a:gdLst/>
              <a:ahLst/>
              <a:cxnLst>
                <a:cxn ang="0">
                  <a:pos x="0" y="387"/>
                </a:cxn>
                <a:cxn ang="0">
                  <a:pos x="168" y="162"/>
                </a:cxn>
                <a:cxn ang="0">
                  <a:pos x="486" y="18"/>
                </a:cxn>
                <a:cxn ang="0">
                  <a:pos x="822" y="30"/>
                </a:cxn>
                <a:cxn ang="0">
                  <a:pos x="1152" y="267"/>
                </a:cxn>
                <a:cxn ang="0">
                  <a:pos x="1188" y="537"/>
                </a:cxn>
                <a:cxn ang="0">
                  <a:pos x="927" y="780"/>
                </a:cxn>
                <a:cxn ang="0">
                  <a:pos x="447" y="837"/>
                </a:cxn>
                <a:cxn ang="0">
                  <a:pos x="177" y="675"/>
                </a:cxn>
                <a:cxn ang="0">
                  <a:pos x="0" y="387"/>
                </a:cxn>
              </a:cxnLst>
              <a:rect l="0" t="0" r="r" b="b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32" name="Freeform 112"/>
            <p:cNvSpPr>
              <a:spLocks/>
            </p:cNvSpPr>
            <p:nvPr/>
          </p:nvSpPr>
          <p:spPr bwMode="auto">
            <a:xfrm>
              <a:off x="3300" y="2940"/>
              <a:ext cx="246" cy="132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" name="Group 113"/>
            <p:cNvGrpSpPr>
              <a:grpSpLocks/>
            </p:cNvGrpSpPr>
            <p:nvPr/>
          </p:nvGrpSpPr>
          <p:grpSpPr bwMode="auto">
            <a:xfrm>
              <a:off x="3493" y="2744"/>
              <a:ext cx="316" cy="250"/>
              <a:chOff x="1747" y="3194"/>
              <a:chExt cx="316" cy="250"/>
            </a:xfrm>
          </p:grpSpPr>
          <p:sp>
            <p:nvSpPr>
              <p:cNvPr id="466034" name="Oval 11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35" name="Line 11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36" name="Line 11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37" name="Rectangle 11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6038" name="Oval 11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" name="Group 119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466040" name="Rectangle 12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41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23" name="Group 122"/>
            <p:cNvGrpSpPr>
              <a:grpSpLocks/>
            </p:cNvGrpSpPr>
            <p:nvPr/>
          </p:nvGrpSpPr>
          <p:grpSpPr bwMode="auto">
            <a:xfrm>
              <a:off x="3085" y="2999"/>
              <a:ext cx="316" cy="250"/>
              <a:chOff x="2221" y="3575"/>
              <a:chExt cx="316" cy="250"/>
            </a:xfrm>
          </p:grpSpPr>
          <p:sp>
            <p:nvSpPr>
              <p:cNvPr id="466043" name="Oval 12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44" name="Line 12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45" name="Line 12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46" name="Rectangle 12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6047" name="Oval 12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" name="Group 128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466049" name="Rectangle 12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50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25" name="Group 131"/>
            <p:cNvGrpSpPr>
              <a:grpSpLocks/>
            </p:cNvGrpSpPr>
            <p:nvPr/>
          </p:nvGrpSpPr>
          <p:grpSpPr bwMode="auto">
            <a:xfrm>
              <a:off x="3485" y="3290"/>
              <a:ext cx="315" cy="250"/>
              <a:chOff x="2903" y="2888"/>
              <a:chExt cx="315" cy="250"/>
            </a:xfrm>
          </p:grpSpPr>
          <p:grpSp>
            <p:nvGrpSpPr>
              <p:cNvPr id="26" name="Group 13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466053" name="Oval 13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54" name="Line 13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55" name="Line 13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56" name="Rectangle 13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466057" name="Oval 13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138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466059" name="Rectangle 13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60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28" name="Group 141"/>
            <p:cNvGrpSpPr>
              <a:grpSpLocks/>
            </p:cNvGrpSpPr>
            <p:nvPr/>
          </p:nvGrpSpPr>
          <p:grpSpPr bwMode="auto">
            <a:xfrm>
              <a:off x="3897" y="3008"/>
              <a:ext cx="316" cy="250"/>
              <a:chOff x="2217" y="2888"/>
              <a:chExt cx="316" cy="250"/>
            </a:xfrm>
          </p:grpSpPr>
          <p:sp>
            <p:nvSpPr>
              <p:cNvPr id="466062" name="Oval 14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63" name="Line 14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64" name="Line 14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65" name="Rectangle 14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6066" name="Oval 14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" name="Group 147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466068" name="Rectangle 14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69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66070" name="Text Box 150"/>
            <p:cNvSpPr txBox="1">
              <a:spLocks noChangeArrowheads="1"/>
            </p:cNvSpPr>
            <p:nvPr/>
          </p:nvSpPr>
          <p:spPr bwMode="auto">
            <a:xfrm>
              <a:off x="3211" y="283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71" name="Freeform 151"/>
            <p:cNvSpPr>
              <a:spLocks/>
            </p:cNvSpPr>
            <p:nvPr/>
          </p:nvSpPr>
          <p:spPr bwMode="auto">
            <a:xfrm flipH="1">
              <a:off x="3732" y="2940"/>
              <a:ext cx="213" cy="129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72" name="Freeform 152"/>
            <p:cNvSpPr>
              <a:spLocks/>
            </p:cNvSpPr>
            <p:nvPr/>
          </p:nvSpPr>
          <p:spPr bwMode="auto">
            <a:xfrm flipH="1" flipV="1">
              <a:off x="3741" y="3201"/>
              <a:ext cx="198" cy="144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73" name="Freeform 153"/>
            <p:cNvSpPr>
              <a:spLocks/>
            </p:cNvSpPr>
            <p:nvPr/>
          </p:nvSpPr>
          <p:spPr bwMode="auto">
            <a:xfrm flipV="1">
              <a:off x="3339" y="3195"/>
              <a:ext cx="204" cy="15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74" name="Text Box 154"/>
            <p:cNvSpPr txBox="1">
              <a:spLocks noChangeArrowheads="1"/>
            </p:cNvSpPr>
            <p:nvPr/>
          </p:nvSpPr>
          <p:spPr bwMode="auto">
            <a:xfrm>
              <a:off x="3797" y="2852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75" name="Text Box 155"/>
            <p:cNvSpPr txBox="1">
              <a:spLocks noChangeArrowheads="1"/>
            </p:cNvSpPr>
            <p:nvPr/>
          </p:nvSpPr>
          <p:spPr bwMode="auto">
            <a:xfrm>
              <a:off x="3752" y="3221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76" name="Text Box 156"/>
            <p:cNvSpPr txBox="1">
              <a:spLocks noChangeArrowheads="1"/>
            </p:cNvSpPr>
            <p:nvPr/>
          </p:nvSpPr>
          <p:spPr bwMode="auto">
            <a:xfrm>
              <a:off x="3276" y="3212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77" name="Freeform 157"/>
            <p:cNvSpPr>
              <a:spLocks/>
            </p:cNvSpPr>
            <p:nvPr/>
          </p:nvSpPr>
          <p:spPr bwMode="auto">
            <a:xfrm flipH="1" flipV="1">
              <a:off x="3681" y="3174"/>
              <a:ext cx="198" cy="144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78" name="Freeform 158"/>
            <p:cNvSpPr>
              <a:spLocks/>
            </p:cNvSpPr>
            <p:nvPr/>
          </p:nvSpPr>
          <p:spPr bwMode="auto">
            <a:xfrm flipH="1">
              <a:off x="3396" y="3180"/>
              <a:ext cx="192" cy="138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79" name="Text Box 159"/>
            <p:cNvSpPr txBox="1">
              <a:spLocks noChangeArrowheads="1"/>
            </p:cNvSpPr>
            <p:nvPr/>
          </p:nvSpPr>
          <p:spPr bwMode="auto">
            <a:xfrm>
              <a:off x="3475" y="306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80" name="Text Box 160"/>
            <p:cNvSpPr txBox="1">
              <a:spLocks noChangeArrowheads="1"/>
            </p:cNvSpPr>
            <p:nvPr/>
          </p:nvSpPr>
          <p:spPr bwMode="auto">
            <a:xfrm>
              <a:off x="3661" y="306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081" name="Freeform 161"/>
            <p:cNvSpPr>
              <a:spLocks/>
            </p:cNvSpPr>
            <p:nvPr/>
          </p:nvSpPr>
          <p:spPr bwMode="auto">
            <a:xfrm>
              <a:off x="4368" y="2739"/>
              <a:ext cx="1225" cy="854"/>
            </a:xfrm>
            <a:custGeom>
              <a:avLst/>
              <a:gdLst/>
              <a:ahLst/>
              <a:cxnLst>
                <a:cxn ang="0">
                  <a:pos x="0" y="387"/>
                </a:cxn>
                <a:cxn ang="0">
                  <a:pos x="168" y="162"/>
                </a:cxn>
                <a:cxn ang="0">
                  <a:pos x="486" y="18"/>
                </a:cxn>
                <a:cxn ang="0">
                  <a:pos x="822" y="30"/>
                </a:cxn>
                <a:cxn ang="0">
                  <a:pos x="1152" y="267"/>
                </a:cxn>
                <a:cxn ang="0">
                  <a:pos x="1188" y="537"/>
                </a:cxn>
                <a:cxn ang="0">
                  <a:pos x="927" y="780"/>
                </a:cxn>
                <a:cxn ang="0">
                  <a:pos x="447" y="837"/>
                </a:cxn>
                <a:cxn ang="0">
                  <a:pos x="177" y="675"/>
                </a:cxn>
                <a:cxn ang="0">
                  <a:pos x="0" y="387"/>
                </a:cxn>
              </a:cxnLst>
              <a:rect l="0" t="0" r="r" b="b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82" name="Freeform 162"/>
            <p:cNvSpPr>
              <a:spLocks/>
            </p:cNvSpPr>
            <p:nvPr/>
          </p:nvSpPr>
          <p:spPr bwMode="auto">
            <a:xfrm>
              <a:off x="4620" y="2952"/>
              <a:ext cx="246" cy="132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" name="Group 163"/>
            <p:cNvGrpSpPr>
              <a:grpSpLocks/>
            </p:cNvGrpSpPr>
            <p:nvPr/>
          </p:nvGrpSpPr>
          <p:grpSpPr bwMode="auto">
            <a:xfrm>
              <a:off x="4813" y="2756"/>
              <a:ext cx="316" cy="250"/>
              <a:chOff x="1747" y="3194"/>
              <a:chExt cx="316" cy="250"/>
            </a:xfrm>
          </p:grpSpPr>
          <p:sp>
            <p:nvSpPr>
              <p:cNvPr id="466084" name="Oval 1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85" name="Line 1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86" name="Line 1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87" name="Rectangle 1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6088" name="Oval 1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" name="Group 169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466090" name="Rectangle 1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091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465920" name="Group 172"/>
            <p:cNvGrpSpPr>
              <a:grpSpLocks/>
            </p:cNvGrpSpPr>
            <p:nvPr/>
          </p:nvGrpSpPr>
          <p:grpSpPr bwMode="auto">
            <a:xfrm>
              <a:off x="4405" y="3011"/>
              <a:ext cx="316" cy="250"/>
              <a:chOff x="2221" y="3575"/>
              <a:chExt cx="316" cy="250"/>
            </a:xfrm>
          </p:grpSpPr>
          <p:sp>
            <p:nvSpPr>
              <p:cNvPr id="466093" name="Oval 1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94" name="Line 1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95" name="Line 1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096" name="Rectangle 1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6097" name="Oval 1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5921" name="Group 178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466099" name="Rectangle 1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100" name="Text Box 1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465924" name="Group 181"/>
            <p:cNvGrpSpPr>
              <a:grpSpLocks/>
            </p:cNvGrpSpPr>
            <p:nvPr/>
          </p:nvGrpSpPr>
          <p:grpSpPr bwMode="auto">
            <a:xfrm>
              <a:off x="4805" y="3302"/>
              <a:ext cx="315" cy="250"/>
              <a:chOff x="2903" y="2888"/>
              <a:chExt cx="315" cy="250"/>
            </a:xfrm>
          </p:grpSpPr>
          <p:grpSp>
            <p:nvGrpSpPr>
              <p:cNvPr id="465927" name="Group 1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466103" name="Oval 1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104" name="Line 1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105" name="Line 1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106" name="Rectangle 1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466107" name="Oval 1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5933" name="Group 188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466109" name="Rectangle 1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110" name="Text Box 190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465936" name="Group 191"/>
            <p:cNvGrpSpPr>
              <a:grpSpLocks/>
            </p:cNvGrpSpPr>
            <p:nvPr/>
          </p:nvGrpSpPr>
          <p:grpSpPr bwMode="auto">
            <a:xfrm>
              <a:off x="5217" y="3020"/>
              <a:ext cx="316" cy="250"/>
              <a:chOff x="2217" y="2888"/>
              <a:chExt cx="316" cy="250"/>
            </a:xfrm>
          </p:grpSpPr>
          <p:sp>
            <p:nvSpPr>
              <p:cNvPr id="466112" name="Oval 1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113" name="Line 1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114" name="Line 1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115" name="Rectangle 1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66116" name="Oval 1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5942" name="Group 197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466118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119" name="Text Box 199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66120" name="Text Box 200"/>
            <p:cNvSpPr txBox="1">
              <a:spLocks noChangeArrowheads="1"/>
            </p:cNvSpPr>
            <p:nvPr/>
          </p:nvSpPr>
          <p:spPr bwMode="auto">
            <a:xfrm>
              <a:off x="4457" y="2843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21" name="Freeform 201"/>
            <p:cNvSpPr>
              <a:spLocks/>
            </p:cNvSpPr>
            <p:nvPr/>
          </p:nvSpPr>
          <p:spPr bwMode="auto">
            <a:xfrm flipH="1">
              <a:off x="5052" y="2952"/>
              <a:ext cx="213" cy="129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22" name="Freeform 202"/>
            <p:cNvSpPr>
              <a:spLocks/>
            </p:cNvSpPr>
            <p:nvPr/>
          </p:nvSpPr>
          <p:spPr bwMode="auto">
            <a:xfrm flipH="1" flipV="1">
              <a:off x="5061" y="3213"/>
              <a:ext cx="198" cy="144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23" name="Freeform 203"/>
            <p:cNvSpPr>
              <a:spLocks/>
            </p:cNvSpPr>
            <p:nvPr/>
          </p:nvSpPr>
          <p:spPr bwMode="auto">
            <a:xfrm flipV="1">
              <a:off x="4659" y="3207"/>
              <a:ext cx="204" cy="15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24" name="Text Box 204"/>
            <p:cNvSpPr txBox="1">
              <a:spLocks noChangeArrowheads="1"/>
            </p:cNvSpPr>
            <p:nvPr/>
          </p:nvSpPr>
          <p:spPr bwMode="auto">
            <a:xfrm>
              <a:off x="5190" y="286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25" name="Text Box 205"/>
            <p:cNvSpPr txBox="1">
              <a:spLocks noChangeArrowheads="1"/>
            </p:cNvSpPr>
            <p:nvPr/>
          </p:nvSpPr>
          <p:spPr bwMode="auto">
            <a:xfrm>
              <a:off x="5138" y="3209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26" name="Text Box 206"/>
            <p:cNvSpPr txBox="1">
              <a:spLocks noChangeArrowheads="1"/>
            </p:cNvSpPr>
            <p:nvPr/>
          </p:nvSpPr>
          <p:spPr bwMode="auto">
            <a:xfrm>
              <a:off x="4585" y="322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27" name="Freeform 207"/>
            <p:cNvSpPr>
              <a:spLocks/>
            </p:cNvSpPr>
            <p:nvPr/>
          </p:nvSpPr>
          <p:spPr bwMode="auto">
            <a:xfrm flipH="1" flipV="1">
              <a:off x="5001" y="3186"/>
              <a:ext cx="198" cy="144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28" name="Freeform 208"/>
            <p:cNvSpPr>
              <a:spLocks/>
            </p:cNvSpPr>
            <p:nvPr/>
          </p:nvSpPr>
          <p:spPr bwMode="auto">
            <a:xfrm flipH="1">
              <a:off x="4716" y="3192"/>
              <a:ext cx="192" cy="138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29" name="Text Box 209"/>
            <p:cNvSpPr txBox="1">
              <a:spLocks noChangeArrowheads="1"/>
            </p:cNvSpPr>
            <p:nvPr/>
          </p:nvSpPr>
          <p:spPr bwMode="auto">
            <a:xfrm>
              <a:off x="4733" y="3080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30" name="Text Box 210"/>
            <p:cNvSpPr txBox="1">
              <a:spLocks noChangeArrowheads="1"/>
            </p:cNvSpPr>
            <p:nvPr/>
          </p:nvSpPr>
          <p:spPr bwMode="auto">
            <a:xfrm>
              <a:off x="4992" y="3074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31" name="Text Box 211"/>
            <p:cNvSpPr txBox="1">
              <a:spLocks noChangeArrowheads="1"/>
            </p:cNvSpPr>
            <p:nvPr/>
          </p:nvSpPr>
          <p:spPr bwMode="auto">
            <a:xfrm>
              <a:off x="572" y="3755"/>
              <a:ext cx="6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initially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32" name="Text Box 212"/>
            <p:cNvSpPr txBox="1">
              <a:spLocks noChangeArrowheads="1"/>
            </p:cNvSpPr>
            <p:nvPr/>
          </p:nvSpPr>
          <p:spPr bwMode="auto">
            <a:xfrm>
              <a:off x="1817" y="3653"/>
              <a:ext cx="105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… recompute</a:t>
              </a:r>
            </a:p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routing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33" name="Text Box 213"/>
            <p:cNvSpPr txBox="1">
              <a:spLocks noChangeArrowheads="1"/>
            </p:cNvSpPr>
            <p:nvPr/>
          </p:nvSpPr>
          <p:spPr bwMode="auto">
            <a:xfrm>
              <a:off x="3089" y="3659"/>
              <a:ext cx="10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… recompute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34" name="Text Box 214"/>
            <p:cNvSpPr txBox="1">
              <a:spLocks noChangeArrowheads="1"/>
            </p:cNvSpPr>
            <p:nvPr/>
          </p:nvSpPr>
          <p:spPr bwMode="auto">
            <a:xfrm>
              <a:off x="4343" y="3647"/>
              <a:ext cx="10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… recompute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6135" name="Line 215"/>
            <p:cNvSpPr>
              <a:spLocks noChangeShapeType="1"/>
            </p:cNvSpPr>
            <p:nvPr/>
          </p:nvSpPr>
          <p:spPr bwMode="auto">
            <a:xfrm flipV="1">
              <a:off x="2292" y="348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36" name="Line 216"/>
            <p:cNvSpPr>
              <a:spLocks noChangeShapeType="1"/>
            </p:cNvSpPr>
            <p:nvPr/>
          </p:nvSpPr>
          <p:spPr bwMode="auto">
            <a:xfrm flipV="1">
              <a:off x="1872" y="3201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37" name="Line 217"/>
            <p:cNvSpPr>
              <a:spLocks noChangeShapeType="1"/>
            </p:cNvSpPr>
            <p:nvPr/>
          </p:nvSpPr>
          <p:spPr bwMode="auto">
            <a:xfrm flipV="1">
              <a:off x="2712" y="3204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38" name="Line 218"/>
            <p:cNvSpPr>
              <a:spLocks noChangeShapeType="1"/>
            </p:cNvSpPr>
            <p:nvPr/>
          </p:nvSpPr>
          <p:spPr bwMode="auto">
            <a:xfrm flipV="1">
              <a:off x="3237" y="32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39" name="Line 219"/>
            <p:cNvSpPr>
              <a:spLocks noChangeShapeType="1"/>
            </p:cNvSpPr>
            <p:nvPr/>
          </p:nvSpPr>
          <p:spPr bwMode="auto">
            <a:xfrm flipV="1">
              <a:off x="3654" y="348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40" name="Line 220"/>
            <p:cNvSpPr>
              <a:spLocks noChangeShapeType="1"/>
            </p:cNvSpPr>
            <p:nvPr/>
          </p:nvSpPr>
          <p:spPr bwMode="auto">
            <a:xfrm flipV="1">
              <a:off x="4071" y="32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41" name="Line 221"/>
            <p:cNvSpPr>
              <a:spLocks noChangeShapeType="1"/>
            </p:cNvSpPr>
            <p:nvPr/>
          </p:nvSpPr>
          <p:spPr bwMode="auto">
            <a:xfrm flipV="1">
              <a:off x="4566" y="32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42" name="Line 222"/>
            <p:cNvSpPr>
              <a:spLocks noChangeShapeType="1"/>
            </p:cNvSpPr>
            <p:nvPr/>
          </p:nvSpPr>
          <p:spPr bwMode="auto">
            <a:xfrm flipV="1">
              <a:off x="4977" y="3501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143" name="Line 223"/>
            <p:cNvSpPr>
              <a:spLocks noChangeShapeType="1"/>
            </p:cNvSpPr>
            <p:nvPr/>
          </p:nvSpPr>
          <p:spPr bwMode="auto">
            <a:xfrm flipV="1">
              <a:off x="5388" y="3225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0042E55D-A27C-481E-8517-57C6049E7E80}" type="slidenum">
              <a:rPr lang="en-US"/>
              <a:pPr/>
              <a:t>12</a:t>
            </a:fld>
            <a:endParaRPr lang="en-US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4: Network Layer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4. 1 Introduction</a:t>
            </a:r>
          </a:p>
          <a:p>
            <a:r>
              <a:rPr lang="en-US" sz="2400"/>
              <a:t>4.2 Virtual circuit and datagram networks</a:t>
            </a:r>
          </a:p>
          <a:p>
            <a:r>
              <a:rPr lang="en-US" sz="2400"/>
              <a:t>4.3 What’s inside a router</a:t>
            </a:r>
          </a:p>
          <a:p>
            <a:r>
              <a:rPr lang="en-US" sz="2400"/>
              <a:t>4.4 IP: Internet Protocol</a:t>
            </a:r>
          </a:p>
          <a:p>
            <a:pPr lvl="1"/>
            <a:r>
              <a:rPr lang="en-US" sz="2000"/>
              <a:t>Datagram format</a:t>
            </a:r>
          </a:p>
          <a:p>
            <a:pPr lvl="1"/>
            <a:r>
              <a:rPr lang="en-US" sz="2000"/>
              <a:t>IPv4 addressing</a:t>
            </a:r>
          </a:p>
          <a:p>
            <a:pPr lvl="1"/>
            <a:r>
              <a:rPr lang="en-US" sz="2000"/>
              <a:t>ICMP</a:t>
            </a:r>
          </a:p>
          <a:p>
            <a:pPr lvl="1"/>
            <a:r>
              <a:rPr lang="en-US" sz="2000"/>
              <a:t>IPv6</a:t>
            </a:r>
          </a:p>
        </p:txBody>
      </p:sp>
      <p:sp>
        <p:nvSpPr>
          <p:cNvPr id="5816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>
                <a:solidFill>
                  <a:srgbClr val="FF0000"/>
                </a:solidFill>
              </a:rPr>
              <a:t>4.5 Routing algorithms</a:t>
            </a:r>
          </a:p>
          <a:p>
            <a:pPr lvl="1"/>
            <a:r>
              <a:rPr lang="en-US" sz="2000"/>
              <a:t>Link state</a:t>
            </a:r>
          </a:p>
          <a:p>
            <a:pPr lvl="1"/>
            <a:r>
              <a:rPr lang="en-US" sz="2000">
                <a:solidFill>
                  <a:srgbClr val="FF0000"/>
                </a:solidFill>
              </a:rPr>
              <a:t>Distance Vector</a:t>
            </a:r>
          </a:p>
          <a:p>
            <a:pPr lvl="1"/>
            <a:r>
              <a:rPr lang="en-US" sz="2000"/>
              <a:t>Hierarchical routing</a:t>
            </a:r>
          </a:p>
          <a:p>
            <a:r>
              <a:rPr lang="en-US" sz="2400"/>
              <a:t>4.6 Routing in the Internet</a:t>
            </a:r>
          </a:p>
          <a:p>
            <a:pPr lvl="1"/>
            <a:r>
              <a:rPr lang="en-US" sz="2000"/>
              <a:t>RIP</a:t>
            </a:r>
          </a:p>
          <a:p>
            <a:pPr lvl="1"/>
            <a:r>
              <a:rPr lang="en-US" sz="2000"/>
              <a:t>OSPF</a:t>
            </a:r>
          </a:p>
          <a:p>
            <a:pPr lvl="1"/>
            <a:r>
              <a:rPr lang="en-US" sz="2000"/>
              <a:t>BGP</a:t>
            </a:r>
          </a:p>
          <a:p>
            <a:r>
              <a:rPr lang="en-US" sz="2400"/>
              <a:t>4.7 Broadcast and multicast routing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F5B62DD1-A5FF-4DD5-BE77-C6C39B2F8795}" type="slidenum">
              <a:rPr lang="en-US"/>
              <a:pPr/>
              <a:t>13</a:t>
            </a:fld>
            <a:endParaRPr lang="en-US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Algorithm 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53375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u="sng">
                <a:solidFill>
                  <a:srgbClr val="FF0000"/>
                </a:solidFill>
              </a:rPr>
              <a:t>Bellman-Ford Equation (dynamic programming)</a:t>
            </a:r>
          </a:p>
          <a:p>
            <a:pPr>
              <a:buFont typeface="ZapfDingbats" pitchFamily="82" charset="2"/>
              <a:buNone/>
            </a:pPr>
            <a:r>
              <a:rPr lang="en-US"/>
              <a:t>Define</a:t>
            </a:r>
          </a:p>
          <a:p>
            <a:pPr>
              <a:buFont typeface="ZapfDingbats" pitchFamily="82" charset="2"/>
              <a:buNone/>
            </a:pPr>
            <a:r>
              <a:rPr lang="en-US"/>
              <a:t>d</a:t>
            </a:r>
            <a:r>
              <a:rPr lang="en-US" baseline="-25000"/>
              <a:t>x</a:t>
            </a:r>
            <a:r>
              <a:rPr lang="en-US"/>
              <a:t>(y) := cost of least-cost path from x to y</a:t>
            </a:r>
          </a:p>
          <a:p>
            <a:pPr>
              <a:buFont typeface="ZapfDingbats" pitchFamily="82" charset="2"/>
              <a:buNone/>
            </a:pPr>
            <a:endParaRPr lang="en-US"/>
          </a:p>
          <a:p>
            <a:pPr>
              <a:buFont typeface="ZapfDingbats" pitchFamily="82" charset="2"/>
              <a:buNone/>
            </a:pPr>
            <a:r>
              <a:rPr lang="en-US"/>
              <a:t>Then</a:t>
            </a:r>
          </a:p>
          <a:p>
            <a:pPr>
              <a:buFont typeface="ZapfDingbats" pitchFamily="82" charset="2"/>
              <a:buNone/>
            </a:pPr>
            <a:endParaRPr lang="en-US"/>
          </a:p>
          <a:p>
            <a:pPr>
              <a:buFont typeface="ZapfDingbats" pitchFamily="82" charset="2"/>
              <a:buNone/>
            </a:pPr>
            <a:r>
              <a:rPr lang="en-US">
                <a:solidFill>
                  <a:srgbClr val="FF0000"/>
                </a:solidFill>
              </a:rPr>
              <a:t>d</a:t>
            </a:r>
            <a:r>
              <a:rPr lang="en-US" baseline="-25000">
                <a:solidFill>
                  <a:srgbClr val="FF0000"/>
                </a:solidFill>
              </a:rPr>
              <a:t>x</a:t>
            </a:r>
            <a:r>
              <a:rPr lang="en-US">
                <a:solidFill>
                  <a:srgbClr val="FF0000"/>
                </a:solidFill>
              </a:rPr>
              <a:t>(y) = min {c(x,v) + d</a:t>
            </a:r>
            <a:r>
              <a:rPr lang="en-US" baseline="-25000">
                <a:solidFill>
                  <a:srgbClr val="FF0000"/>
                </a:solidFill>
              </a:rPr>
              <a:t>v</a:t>
            </a:r>
            <a:r>
              <a:rPr lang="en-US">
                <a:solidFill>
                  <a:srgbClr val="FF0000"/>
                </a:solidFill>
              </a:rPr>
              <a:t>(y) }</a:t>
            </a:r>
          </a:p>
          <a:p>
            <a:pPr>
              <a:buFont typeface="ZapfDingbats" pitchFamily="82" charset="2"/>
              <a:buNone/>
            </a:pPr>
            <a:endParaRPr lang="en-US"/>
          </a:p>
          <a:p>
            <a:pPr>
              <a:buFont typeface="ZapfDingbats" pitchFamily="82" charset="2"/>
              <a:buNone/>
            </a:pPr>
            <a:r>
              <a:rPr lang="en-US"/>
              <a:t>where min is taken over all neighbors v of x</a:t>
            </a:r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490538" y="4610100"/>
            <a:ext cx="4662487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6949" name="Text Box 5"/>
          <p:cNvSpPr txBox="1">
            <a:spLocks noChangeArrowheads="1"/>
          </p:cNvSpPr>
          <p:nvPr/>
        </p:nvSpPr>
        <p:spPr bwMode="auto">
          <a:xfrm>
            <a:off x="1943100" y="4953000"/>
            <a:ext cx="29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3EB4628B-720E-49DB-961F-09E94CBF5C43}" type="slidenum">
              <a:rPr lang="en-US"/>
              <a:pPr/>
              <a:t>14</a:t>
            </a:fld>
            <a:endParaRPr lang="en-US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Bellman-Ford example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467972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219" y="321"/>
                </a:cxn>
                <a:cxn ang="0">
                  <a:pos x="529" y="35"/>
                </a:cxn>
                <a:cxn ang="0">
                  <a:pos x="1551" y="111"/>
                </a:cxn>
                <a:cxn ang="0">
                  <a:pos x="1968" y="483"/>
                </a:cxn>
                <a:cxn ang="0">
                  <a:pos x="2199" y="906"/>
                </a:cxn>
                <a:cxn ang="0">
                  <a:pos x="1659" y="1314"/>
                </a:cxn>
                <a:cxn ang="0">
                  <a:pos x="993" y="1386"/>
                </a:cxn>
                <a:cxn ang="0">
                  <a:pos x="465" y="1356"/>
                </a:cxn>
                <a:cxn ang="0">
                  <a:pos x="102" y="1068"/>
                </a:cxn>
                <a:cxn ang="0">
                  <a:pos x="0" y="624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73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74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75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76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77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7978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79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80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81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82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7983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84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85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86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87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7988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89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90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91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92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7993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94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95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96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97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7998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99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0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1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2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03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4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2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5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37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6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78" y="0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7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366" y="0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8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9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/>
              <a:ahLst/>
              <a:cxnLst>
                <a:cxn ang="0">
                  <a:pos x="276" y="264"/>
                </a:cxn>
                <a:cxn ang="0">
                  <a:pos x="0" y="0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10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11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/>
              <a:ahLst/>
              <a:cxnLst>
                <a:cxn ang="0">
                  <a:pos x="396" y="267"/>
                </a:cxn>
                <a:cxn ang="0">
                  <a:pos x="0" y="0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12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/>
              <a:ahLst/>
              <a:cxnLst>
                <a:cxn ang="0">
                  <a:pos x="1110" y="342"/>
                </a:cxn>
                <a:cxn ang="0">
                  <a:pos x="0" y="645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5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468014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015" name="Text Box 47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468017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018" name="Text Box 5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5" name="Group 51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468020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021" name="Text Box 53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6" name="Group 54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468023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024" name="Text Box 56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57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468026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027" name="Text Box 59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8" name="Group 60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468029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030" name="Text Box 62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468031" name="Text Box 63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32" name="Text Box 64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33" name="Text Box 65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34" name="Text Box 66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35" name="Text Box 67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36" name="Text Box 68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37" name="Text Box 69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38" name="Text Box 70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39" name="Text Box 71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8040" name="Text Box 72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68041" name="Text Box 73"/>
          <p:cNvSpPr txBox="1">
            <a:spLocks noChangeArrowheads="1"/>
          </p:cNvSpPr>
          <p:nvPr/>
        </p:nvSpPr>
        <p:spPr bwMode="auto">
          <a:xfrm>
            <a:off x="3654425" y="1776413"/>
            <a:ext cx="530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Clearly, d</a:t>
            </a:r>
            <a:r>
              <a:rPr lang="en-US" sz="2400" baseline="-25000"/>
              <a:t>v</a:t>
            </a:r>
            <a:r>
              <a:rPr lang="en-US" sz="2400"/>
              <a:t>(z) = 5, d</a:t>
            </a:r>
            <a:r>
              <a:rPr lang="en-US" sz="2400" baseline="-25000"/>
              <a:t>x</a:t>
            </a:r>
            <a:r>
              <a:rPr lang="en-US" sz="2400"/>
              <a:t>(z) = 3, d</a:t>
            </a:r>
            <a:r>
              <a:rPr lang="en-US" sz="2400" baseline="-25000"/>
              <a:t>w</a:t>
            </a:r>
            <a:r>
              <a:rPr lang="en-US" sz="2400"/>
              <a:t>(z) = 3</a:t>
            </a:r>
          </a:p>
        </p:txBody>
      </p:sp>
      <p:sp>
        <p:nvSpPr>
          <p:cNvPr id="468042" name="Text Box 74"/>
          <p:cNvSpPr txBox="1">
            <a:spLocks noChangeArrowheads="1"/>
          </p:cNvSpPr>
          <p:nvPr/>
        </p:nvSpPr>
        <p:spPr bwMode="auto">
          <a:xfrm>
            <a:off x="4275138" y="2935288"/>
            <a:ext cx="4057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  <a:r>
              <a:rPr lang="en-US" sz="2400" baseline="-25000"/>
              <a:t>u</a:t>
            </a:r>
            <a:r>
              <a:rPr lang="en-US" sz="2400"/>
              <a:t>(z) = min { c(u,v) + d</a:t>
            </a:r>
            <a:r>
              <a:rPr lang="en-US" sz="2400" baseline="-25000"/>
              <a:t>v</a:t>
            </a:r>
            <a:r>
              <a:rPr lang="en-US" sz="2400"/>
              <a:t>(z),</a:t>
            </a:r>
          </a:p>
          <a:p>
            <a:r>
              <a:rPr lang="en-US" sz="2400"/>
              <a:t>                    c(u,x) + d</a:t>
            </a:r>
            <a:r>
              <a:rPr lang="en-US" sz="2400" baseline="-25000"/>
              <a:t>x</a:t>
            </a:r>
            <a:r>
              <a:rPr lang="en-US" sz="2400"/>
              <a:t>(z),</a:t>
            </a:r>
          </a:p>
          <a:p>
            <a:r>
              <a:rPr lang="en-US" sz="2400"/>
              <a:t>                    c(u,w) + d</a:t>
            </a:r>
            <a:r>
              <a:rPr lang="en-US" sz="2400" baseline="-25000"/>
              <a:t>w</a:t>
            </a:r>
            <a:r>
              <a:rPr lang="en-US" sz="2400"/>
              <a:t>(z) }</a:t>
            </a:r>
          </a:p>
          <a:p>
            <a:r>
              <a:rPr lang="en-US" sz="2400"/>
              <a:t>         = min {2 + 5,</a:t>
            </a:r>
          </a:p>
          <a:p>
            <a:r>
              <a:rPr lang="en-US" sz="2400"/>
              <a:t>                    1 + 3,</a:t>
            </a:r>
          </a:p>
          <a:p>
            <a:r>
              <a:rPr lang="en-US" sz="2400"/>
              <a:t>                    5 + 3}  = 4</a:t>
            </a:r>
          </a:p>
        </p:txBody>
      </p:sp>
      <p:sp>
        <p:nvSpPr>
          <p:cNvPr id="468043" name="Text Box 75"/>
          <p:cNvSpPr txBox="1">
            <a:spLocks noChangeArrowheads="1"/>
          </p:cNvSpPr>
          <p:nvPr/>
        </p:nvSpPr>
        <p:spPr bwMode="auto">
          <a:xfrm>
            <a:off x="461963" y="5332413"/>
            <a:ext cx="5997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Node that achieves minimum is next</a:t>
            </a:r>
          </a:p>
          <a:p>
            <a:r>
              <a:rPr lang="en-US" sz="2400">
                <a:solidFill>
                  <a:srgbClr val="FF0000"/>
                </a:solidFill>
              </a:rPr>
              <a:t>hop in shortest path </a:t>
            </a:r>
            <a:r>
              <a:rPr lang="en-US" sz="240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</a:rPr>
              <a:t>➜ </a:t>
            </a:r>
            <a:r>
              <a:rPr lang="en-US" sz="2400">
                <a:solidFill>
                  <a:srgbClr val="FF0000"/>
                </a:solidFill>
              </a:rPr>
              <a:t>forwarding table</a:t>
            </a:r>
          </a:p>
        </p:txBody>
      </p:sp>
      <p:sp>
        <p:nvSpPr>
          <p:cNvPr id="468044" name="Text Box 76"/>
          <p:cNvSpPr txBox="1">
            <a:spLocks noChangeArrowheads="1"/>
          </p:cNvSpPr>
          <p:nvPr/>
        </p:nvSpPr>
        <p:spPr bwMode="auto">
          <a:xfrm>
            <a:off x="3862388" y="2473325"/>
            <a:ext cx="275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B-F equation says: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848A3B48-E0D6-4960-BCFD-CB6BBD13900A}" type="slidenum">
              <a:rPr lang="en-US"/>
              <a:pPr/>
              <a:t>15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Algorithm 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D</a:t>
            </a:r>
            <a:r>
              <a:rPr lang="en-US" baseline="-25000">
                <a:solidFill>
                  <a:srgbClr val="FF0000"/>
                </a:solidFill>
              </a:rPr>
              <a:t>x</a:t>
            </a:r>
            <a:r>
              <a:rPr lang="en-US">
                <a:solidFill>
                  <a:srgbClr val="FF0000"/>
                </a:solidFill>
              </a:rPr>
              <a:t>(y)</a:t>
            </a:r>
            <a:r>
              <a:rPr lang="en-US"/>
              <a:t> = estimate of least cost from x to y</a:t>
            </a:r>
          </a:p>
          <a:p>
            <a:r>
              <a:rPr lang="en-US"/>
              <a:t>Node x knows cost to each neighbor v: </a:t>
            </a:r>
            <a:r>
              <a:rPr lang="en-US">
                <a:solidFill>
                  <a:srgbClr val="FF0000"/>
                </a:solidFill>
              </a:rPr>
              <a:t>c(x,v)</a:t>
            </a:r>
          </a:p>
          <a:p>
            <a:r>
              <a:rPr lang="en-US"/>
              <a:t>Node x maintains  distance vector </a:t>
            </a:r>
            <a:r>
              <a:rPr lang="en-US" b="1">
                <a:solidFill>
                  <a:srgbClr val="FF0000"/>
                </a:solidFill>
              </a:rPr>
              <a:t>D</a:t>
            </a:r>
            <a:r>
              <a:rPr lang="en-US" baseline="-25000">
                <a:solidFill>
                  <a:srgbClr val="FF0000"/>
                </a:solidFill>
              </a:rPr>
              <a:t>x</a:t>
            </a:r>
            <a:r>
              <a:rPr lang="en-US">
                <a:solidFill>
                  <a:srgbClr val="FF0000"/>
                </a:solidFill>
              </a:rPr>
              <a:t> = [D</a:t>
            </a:r>
            <a:r>
              <a:rPr lang="en-US" baseline="-25000">
                <a:solidFill>
                  <a:srgbClr val="FF0000"/>
                </a:solidFill>
              </a:rPr>
              <a:t>x</a:t>
            </a:r>
            <a:r>
              <a:rPr lang="en-US">
                <a:solidFill>
                  <a:srgbClr val="FF0000"/>
                </a:solidFill>
              </a:rPr>
              <a:t>(y): y </a:t>
            </a:r>
            <a:r>
              <a:rPr lang="ru-RU">
                <a:solidFill>
                  <a:srgbClr val="FF0000"/>
                </a:solidFill>
              </a:rPr>
              <a:t>є</a:t>
            </a:r>
            <a:r>
              <a:rPr lang="en-US">
                <a:solidFill>
                  <a:srgbClr val="FF0000"/>
                </a:solidFill>
              </a:rPr>
              <a:t> N ]</a:t>
            </a:r>
          </a:p>
          <a:p>
            <a:r>
              <a:rPr lang="en-US"/>
              <a:t>Node x also maintains its neighbors’ distance vectors</a:t>
            </a:r>
          </a:p>
          <a:p>
            <a:pPr lvl="1"/>
            <a:r>
              <a:rPr lang="en-US"/>
              <a:t>For each neighbor v, x maintains </a:t>
            </a:r>
            <a:br>
              <a:rPr lang="en-US"/>
            </a:br>
            <a:r>
              <a:rPr lang="en-US" b="1">
                <a:solidFill>
                  <a:srgbClr val="FF0000"/>
                </a:solidFill>
              </a:rPr>
              <a:t>D</a:t>
            </a:r>
            <a:r>
              <a:rPr lang="en-US" baseline="-25000">
                <a:solidFill>
                  <a:srgbClr val="FF0000"/>
                </a:solidFill>
              </a:rPr>
              <a:t>v</a:t>
            </a:r>
            <a:r>
              <a:rPr lang="en-US">
                <a:solidFill>
                  <a:srgbClr val="FF0000"/>
                </a:solidFill>
              </a:rPr>
              <a:t> = [D</a:t>
            </a:r>
            <a:r>
              <a:rPr lang="en-US" baseline="-25000">
                <a:solidFill>
                  <a:srgbClr val="FF0000"/>
                </a:solidFill>
              </a:rPr>
              <a:t>v</a:t>
            </a:r>
            <a:r>
              <a:rPr lang="en-US">
                <a:solidFill>
                  <a:srgbClr val="FF0000"/>
                </a:solidFill>
              </a:rPr>
              <a:t>(y): y </a:t>
            </a:r>
            <a:r>
              <a:rPr lang="ru-RU">
                <a:solidFill>
                  <a:srgbClr val="FF0000"/>
                </a:solidFill>
              </a:rPr>
              <a:t>є</a:t>
            </a:r>
            <a:r>
              <a:rPr lang="en-US">
                <a:solidFill>
                  <a:srgbClr val="FF0000"/>
                </a:solidFill>
              </a:rPr>
              <a:t> N ]</a:t>
            </a:r>
            <a:endParaRPr lang="en-US"/>
          </a:p>
          <a:p>
            <a:pPr>
              <a:buFont typeface="ZapfDingbats" pitchFamily="82" charset="2"/>
              <a:buNone/>
            </a:pPr>
            <a:endParaRPr lang="en-US">
              <a:solidFill>
                <a:srgbClr val="FF0000"/>
              </a:solidFill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286E0A1B-A785-4A45-9053-5258C2CAF378}" type="slidenum">
              <a:rPr lang="en-US"/>
              <a:pPr/>
              <a:t>16</a:t>
            </a:fld>
            <a:endParaRPr lang="en-US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algorithm (4)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414588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>
                <a:solidFill>
                  <a:srgbClr val="FF0000"/>
                </a:solidFill>
              </a:rPr>
              <a:t>Basic idea:</a:t>
            </a:r>
            <a:r>
              <a:rPr lang="en-US" sz="2400"/>
              <a:t> </a:t>
            </a:r>
          </a:p>
          <a:p>
            <a:r>
              <a:rPr lang="en-US" sz="2400"/>
              <a:t>Each node periodically sends its own distance vector estimate to neighbors</a:t>
            </a:r>
          </a:p>
          <a:p>
            <a:r>
              <a:rPr lang="en-US" sz="2400"/>
              <a:t>When a node x receives new DV estimate from neighbor, it updates its own DV using B-F equation:</a:t>
            </a:r>
          </a:p>
        </p:txBody>
      </p:sp>
      <p:sp>
        <p:nvSpPr>
          <p:cNvPr id="470020" name="Rectangle 4"/>
          <p:cNvSpPr>
            <a:spLocks noChangeArrowheads="1"/>
          </p:cNvSpPr>
          <p:nvPr/>
        </p:nvSpPr>
        <p:spPr bwMode="auto">
          <a:xfrm>
            <a:off x="757238" y="3908425"/>
            <a:ext cx="7180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D</a:t>
            </a:r>
            <a:r>
              <a:rPr lang="en-US" sz="2400" i="1" baseline="-30000">
                <a:solidFill>
                  <a:srgbClr val="FF0000"/>
                </a:solidFill>
                <a:cs typeface="Times New Roman" pitchFamily="18" charset="0"/>
              </a:rPr>
              <a:t>x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(y) </a:t>
            </a:r>
            <a:r>
              <a:rPr lang="en-US" sz="2400" i="1">
                <a:solidFill>
                  <a:srgbClr val="FF0000"/>
                </a:solidFill>
                <a:ea typeface="Times New Roman" pitchFamily="18" charset="0"/>
                <a:cs typeface="Times" charset="0"/>
              </a:rPr>
              <a:t>←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 min</a:t>
            </a:r>
            <a:r>
              <a:rPr lang="en-US" sz="2400" i="1" baseline="-3000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{c(x,v) + D</a:t>
            </a:r>
            <a:r>
              <a:rPr lang="en-US" sz="2400" i="1" baseline="-3000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(y)}    for each node y </a:t>
            </a:r>
            <a:r>
              <a:rPr lang="en-US" sz="2400" i="1">
                <a:solidFill>
                  <a:srgbClr val="FF0000"/>
                </a:solidFill>
                <a:ea typeface="MS Mincho" pitchFamily="49" charset="-128"/>
              </a:rPr>
              <a:t>∊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 N</a:t>
            </a:r>
          </a:p>
        </p:txBody>
      </p:sp>
      <p:sp>
        <p:nvSpPr>
          <p:cNvPr id="470021" name="Rectangle 5"/>
          <p:cNvSpPr>
            <a:spLocks noChangeArrowheads="1"/>
          </p:cNvSpPr>
          <p:nvPr/>
        </p:nvSpPr>
        <p:spPr bwMode="auto">
          <a:xfrm>
            <a:off x="385763" y="4640263"/>
            <a:ext cx="77724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Under minor, natural conditions, the estimate </a:t>
            </a:r>
            <a:r>
              <a:rPr lang="en-US" sz="2400" i="1">
                <a:cs typeface="Times New Roman" pitchFamily="18" charset="0"/>
              </a:rPr>
              <a:t>D</a:t>
            </a:r>
            <a:r>
              <a:rPr lang="en-US" sz="2400" i="1" baseline="-30000">
                <a:cs typeface="Times New Roman" pitchFamily="18" charset="0"/>
              </a:rPr>
              <a:t>x</a:t>
            </a:r>
            <a:r>
              <a:rPr lang="en-US" sz="2400" i="1">
                <a:cs typeface="Times New Roman" pitchFamily="18" charset="0"/>
              </a:rPr>
              <a:t>(y) converge to the actual least cost</a:t>
            </a:r>
            <a:r>
              <a:rPr lang="en-US" sz="2400" i="1">
                <a:latin typeface="Times" charset="0"/>
                <a:cs typeface="Times New Roman" pitchFamily="18" charset="0"/>
              </a:rPr>
              <a:t> </a:t>
            </a:r>
            <a:r>
              <a:rPr lang="en-US" sz="2400"/>
              <a:t>d</a:t>
            </a:r>
            <a:r>
              <a:rPr lang="en-US" sz="2400" baseline="-25000"/>
              <a:t>x</a:t>
            </a:r>
            <a:r>
              <a:rPr lang="en-US" sz="2400"/>
              <a:t>(y)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0D0A47F6-0B44-4A7D-BD34-05041AD8482D}" type="slidenum">
              <a:rPr lang="en-US"/>
              <a:pPr/>
              <a:t>17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Distance Vector Algorithm (5)</a:t>
            </a:r>
            <a:endParaRPr lang="en-US"/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62075"/>
            <a:ext cx="37814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Iterative, asynchronous: </a:t>
            </a:r>
            <a:r>
              <a:rPr lang="en-US" sz="2000"/>
              <a:t>each local iteration caused by: </a:t>
            </a:r>
          </a:p>
          <a:p>
            <a:r>
              <a:rPr lang="en-US" sz="2000"/>
              <a:t>local link cost change </a:t>
            </a:r>
          </a:p>
          <a:p>
            <a:r>
              <a:rPr lang="en-US" sz="2000"/>
              <a:t>DV update message from neighbor</a:t>
            </a:r>
          </a:p>
          <a:p>
            <a:pPr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Distributed:</a:t>
            </a:r>
            <a:endParaRPr lang="en-US" sz="2400"/>
          </a:p>
          <a:p>
            <a:r>
              <a:rPr lang="en-US" sz="2000"/>
              <a:t>each node notifies neighbors </a:t>
            </a:r>
            <a:r>
              <a:rPr lang="en-US" sz="2000" i="1"/>
              <a:t>only</a:t>
            </a:r>
            <a:r>
              <a:rPr lang="en-US" sz="2000"/>
              <a:t> when its DV changes</a:t>
            </a:r>
          </a:p>
          <a:p>
            <a:pPr lvl="1"/>
            <a:r>
              <a:rPr lang="en-US" sz="1800"/>
              <a:t>neighbors then notify their neighbors if necessary</a:t>
            </a:r>
            <a:endParaRPr lang="en-US" sz="20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29225" y="1762125"/>
            <a:ext cx="3552825" cy="4141788"/>
            <a:chOff x="3354" y="954"/>
            <a:chExt cx="2238" cy="2609"/>
          </a:xfrm>
        </p:grpSpPr>
        <p:sp>
          <p:nvSpPr>
            <p:cNvPr id="471045" name="Text Box 5"/>
            <p:cNvSpPr txBox="1">
              <a:spLocks noChangeArrowheads="1"/>
            </p:cNvSpPr>
            <p:nvPr/>
          </p:nvSpPr>
          <p:spPr bwMode="auto">
            <a:xfrm>
              <a:off x="3372" y="954"/>
              <a:ext cx="2220" cy="2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400"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Arial" charset="0"/>
                </a:rPr>
                <a:t>wait</a:t>
              </a:r>
              <a:r>
                <a:rPr lang="en-US" sz="2000">
                  <a:latin typeface="Arial" charset="0"/>
                </a:rPr>
                <a:t> for (change in local link cost or msg from neighbor)</a:t>
              </a:r>
            </a:p>
            <a:p>
              <a:pPr>
                <a:spcBef>
                  <a:spcPct val="50000"/>
                </a:spcBef>
              </a:pPr>
              <a:endParaRPr lang="en-US" sz="2000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Arial" charset="0"/>
                </a:rPr>
                <a:t>recompute</a:t>
              </a:r>
              <a:r>
                <a:rPr lang="en-US" sz="2000">
                  <a:latin typeface="Arial" charset="0"/>
                </a:rPr>
                <a:t> estimates</a:t>
              </a:r>
            </a:p>
            <a:p>
              <a:pPr>
                <a:spcBef>
                  <a:spcPct val="50000"/>
                </a:spcBef>
              </a:pPr>
              <a:endParaRPr lang="en-US" sz="2000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if DV to any dest has changed, </a:t>
              </a:r>
              <a:r>
                <a:rPr lang="en-US" sz="2400" i="1">
                  <a:solidFill>
                    <a:schemeClr val="accent2"/>
                  </a:solidFill>
                  <a:latin typeface="Arial" charset="0"/>
                </a:rPr>
                <a:t>notify</a:t>
              </a:r>
              <a:r>
                <a:rPr lang="en-US" sz="2000">
                  <a:latin typeface="Arial" charset="0"/>
                </a:rPr>
                <a:t> neighbors </a:t>
              </a:r>
              <a:endParaRPr lang="en-US" sz="2400"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1046" name="Line 6"/>
            <p:cNvSpPr>
              <a:spLocks noChangeShapeType="1"/>
            </p:cNvSpPr>
            <p:nvPr/>
          </p:nvSpPr>
          <p:spPr bwMode="auto">
            <a:xfrm>
              <a:off x="4344" y="1776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47" name="Line 7"/>
            <p:cNvSpPr>
              <a:spLocks noChangeShapeType="1"/>
            </p:cNvSpPr>
            <p:nvPr/>
          </p:nvSpPr>
          <p:spPr bwMode="auto">
            <a:xfrm>
              <a:off x="4338" y="2418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48" name="Freeform 8"/>
            <p:cNvSpPr>
              <a:spLocks/>
            </p:cNvSpPr>
            <p:nvPr/>
          </p:nvSpPr>
          <p:spPr bwMode="auto">
            <a:xfrm>
              <a:off x="3354" y="1212"/>
              <a:ext cx="978" cy="2256"/>
            </a:xfrm>
            <a:custGeom>
              <a:avLst/>
              <a:gdLst/>
              <a:ahLst/>
              <a:cxnLst>
                <a:cxn ang="0">
                  <a:pos x="960" y="2010"/>
                </a:cxn>
                <a:cxn ang="0">
                  <a:pos x="961" y="2256"/>
                </a:cxn>
                <a:cxn ang="0">
                  <a:pos x="0" y="2256"/>
                </a:cxn>
                <a:cxn ang="0">
                  <a:pos x="0" y="0"/>
                </a:cxn>
                <a:cxn ang="0">
                  <a:pos x="978" y="0"/>
                </a:cxn>
                <a:cxn ang="0">
                  <a:pos x="978" y="155"/>
                </a:cxn>
              </a:cxnLst>
              <a:rect l="0" t="0" r="r" b="b"/>
              <a:pathLst>
                <a:path w="978" h="2256">
                  <a:moveTo>
                    <a:pt x="960" y="2010"/>
                  </a:moveTo>
                  <a:lnTo>
                    <a:pt x="961" y="2256"/>
                  </a:lnTo>
                  <a:lnTo>
                    <a:pt x="0" y="2256"/>
                  </a:lnTo>
                  <a:lnTo>
                    <a:pt x="0" y="0"/>
                  </a:lnTo>
                  <a:lnTo>
                    <a:pt x="978" y="0"/>
                  </a:lnTo>
                  <a:lnTo>
                    <a:pt x="978" y="155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049" name="Text Box 9"/>
          <p:cNvSpPr txBox="1">
            <a:spLocks noChangeArrowheads="1"/>
          </p:cNvSpPr>
          <p:nvPr/>
        </p:nvSpPr>
        <p:spPr bwMode="auto">
          <a:xfrm>
            <a:off x="4873625" y="1379538"/>
            <a:ext cx="171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Each node: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3EC97A8B-307D-424C-AA93-C10933C85751}" type="slidenum">
              <a:rPr lang="en-US"/>
              <a:pPr/>
              <a:t>18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" y="990600"/>
            <a:ext cx="1752600" cy="1738313"/>
            <a:chOff x="240" y="192"/>
            <a:chExt cx="1104" cy="1095"/>
          </a:xfrm>
        </p:grpSpPr>
        <p:sp>
          <p:nvSpPr>
            <p:cNvPr id="472067" name="Line 3"/>
            <p:cNvSpPr>
              <a:spLocks noChangeShapeType="1"/>
            </p:cNvSpPr>
            <p:nvPr/>
          </p:nvSpPr>
          <p:spPr bwMode="auto">
            <a:xfrm>
              <a:off x="672" y="4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2068" name="Line 4"/>
            <p:cNvSpPr>
              <a:spLocks noChangeShapeType="1"/>
            </p:cNvSpPr>
            <p:nvPr/>
          </p:nvSpPr>
          <p:spPr bwMode="auto">
            <a:xfrm>
              <a:off x="480" y="6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2069" name="Text Box 5"/>
            <p:cNvSpPr txBox="1">
              <a:spLocks noChangeArrowheads="1"/>
            </p:cNvSpPr>
            <p:nvPr/>
          </p:nvSpPr>
          <p:spPr bwMode="auto">
            <a:xfrm>
              <a:off x="672" y="384"/>
              <a:ext cx="61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x   y   z</a:t>
              </a:r>
            </a:p>
          </p:txBody>
        </p:sp>
        <p:sp>
          <p:nvSpPr>
            <p:cNvPr id="472070" name="Text Box 6"/>
            <p:cNvSpPr txBox="1">
              <a:spLocks noChangeArrowheads="1"/>
            </p:cNvSpPr>
            <p:nvPr/>
          </p:nvSpPr>
          <p:spPr bwMode="auto">
            <a:xfrm>
              <a:off x="480" y="624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472071" name="Text Box 7"/>
            <p:cNvSpPr txBox="1">
              <a:spLocks noChangeArrowheads="1"/>
            </p:cNvSpPr>
            <p:nvPr/>
          </p:nvSpPr>
          <p:spPr bwMode="auto">
            <a:xfrm>
              <a:off x="480" y="816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472072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472073" name="Text Box 9"/>
            <p:cNvSpPr txBox="1">
              <a:spLocks noChangeArrowheads="1"/>
            </p:cNvSpPr>
            <p:nvPr/>
          </p:nvSpPr>
          <p:spPr bwMode="auto">
            <a:xfrm>
              <a:off x="672" y="624"/>
              <a:ext cx="5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0  2   7</a:t>
              </a:r>
            </a:p>
          </p:txBody>
        </p:sp>
        <p:sp>
          <p:nvSpPr>
            <p:cNvPr id="472074" name="Text Box 10"/>
            <p:cNvSpPr txBox="1">
              <a:spLocks noChangeArrowheads="1"/>
            </p:cNvSpPr>
            <p:nvPr/>
          </p:nvSpPr>
          <p:spPr bwMode="auto">
            <a:xfrm>
              <a:off x="672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472075" name="Text Box 11"/>
            <p:cNvSpPr txBox="1">
              <a:spLocks noChangeArrowheads="1"/>
            </p:cNvSpPr>
            <p:nvPr/>
          </p:nvSpPr>
          <p:spPr bwMode="auto">
            <a:xfrm>
              <a:off x="81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472076" name="Text Box 12"/>
            <p:cNvSpPr txBox="1">
              <a:spLocks noChangeArrowheads="1"/>
            </p:cNvSpPr>
            <p:nvPr/>
          </p:nvSpPr>
          <p:spPr bwMode="auto">
            <a:xfrm>
              <a:off x="105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472077" name="Text Box 13"/>
            <p:cNvSpPr txBox="1">
              <a:spLocks noChangeArrowheads="1"/>
            </p:cNvSpPr>
            <p:nvPr/>
          </p:nvSpPr>
          <p:spPr bwMode="auto">
            <a:xfrm>
              <a:off x="672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472078" name="Text Box 14"/>
            <p:cNvSpPr txBox="1">
              <a:spLocks noChangeArrowheads="1"/>
            </p:cNvSpPr>
            <p:nvPr/>
          </p:nvSpPr>
          <p:spPr bwMode="auto">
            <a:xfrm>
              <a:off x="81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472079" name="Text Box 15"/>
            <p:cNvSpPr txBox="1">
              <a:spLocks noChangeArrowheads="1"/>
            </p:cNvSpPr>
            <p:nvPr/>
          </p:nvSpPr>
          <p:spPr bwMode="auto">
            <a:xfrm>
              <a:off x="105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472080" name="Text Box 16"/>
            <p:cNvSpPr txBox="1">
              <a:spLocks noChangeArrowheads="1"/>
            </p:cNvSpPr>
            <p:nvPr/>
          </p:nvSpPr>
          <p:spPr bwMode="auto">
            <a:xfrm rot="16200000">
              <a:off x="133" y="827"/>
              <a:ext cx="4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from</a:t>
              </a:r>
            </a:p>
          </p:txBody>
        </p:sp>
        <p:sp>
          <p:nvSpPr>
            <p:cNvPr id="472081" name="Text Box 17"/>
            <p:cNvSpPr txBox="1">
              <a:spLocks noChangeArrowheads="1"/>
            </p:cNvSpPr>
            <p:nvPr/>
          </p:nvSpPr>
          <p:spPr bwMode="auto">
            <a:xfrm>
              <a:off x="672" y="192"/>
              <a:ext cx="5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cost to</a:t>
              </a:r>
            </a:p>
          </p:txBody>
        </p:sp>
      </p:grpSp>
      <p:sp>
        <p:nvSpPr>
          <p:cNvPr id="472082" name="Text Box 18"/>
          <p:cNvSpPr txBox="1">
            <a:spLocks noChangeArrowheads="1"/>
          </p:cNvSpPr>
          <p:nvPr/>
        </p:nvSpPr>
        <p:spPr bwMode="auto">
          <a:xfrm rot="16200000">
            <a:off x="362744" y="38282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472083" name="Text Box 19"/>
          <p:cNvSpPr txBox="1">
            <a:spLocks noChangeArrowheads="1"/>
          </p:cNvSpPr>
          <p:nvPr/>
        </p:nvSpPr>
        <p:spPr bwMode="auto">
          <a:xfrm rot="16200000">
            <a:off x="362744" y="55808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472093" name="Line 29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094" name="Line 30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095" name="Text Box 31"/>
          <p:cNvSpPr txBox="1">
            <a:spLocks noChangeArrowheads="1"/>
          </p:cNvSpPr>
          <p:nvPr/>
        </p:nvSpPr>
        <p:spPr bwMode="auto">
          <a:xfrm>
            <a:off x="3276600" y="12954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472096" name="Text Box 32"/>
          <p:cNvSpPr txBox="1">
            <a:spLocks noChangeArrowheads="1"/>
          </p:cNvSpPr>
          <p:nvPr/>
        </p:nvSpPr>
        <p:spPr bwMode="auto">
          <a:xfrm>
            <a:off x="2971800" y="16764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72097" name="Text Box 33"/>
          <p:cNvSpPr txBox="1">
            <a:spLocks noChangeArrowheads="1"/>
          </p:cNvSpPr>
          <p:nvPr/>
        </p:nvSpPr>
        <p:spPr bwMode="auto">
          <a:xfrm>
            <a:off x="2971800" y="19812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472098" name="Text Box 34"/>
          <p:cNvSpPr txBox="1">
            <a:spLocks noChangeArrowheads="1"/>
          </p:cNvSpPr>
          <p:nvPr/>
        </p:nvSpPr>
        <p:spPr bwMode="auto">
          <a:xfrm>
            <a:off x="2971800" y="22860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472099" name="Text Box 35"/>
          <p:cNvSpPr txBox="1">
            <a:spLocks noChangeArrowheads="1"/>
          </p:cNvSpPr>
          <p:nvPr/>
        </p:nvSpPr>
        <p:spPr bwMode="auto">
          <a:xfrm>
            <a:off x="3297238" y="1676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72100" name="Text Box 36"/>
          <p:cNvSpPr txBox="1">
            <a:spLocks noChangeArrowheads="1"/>
          </p:cNvSpPr>
          <p:nvPr/>
        </p:nvSpPr>
        <p:spPr bwMode="auto">
          <a:xfrm rot="16200000">
            <a:off x="2420144" y="19994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472101" name="Text Box 37"/>
          <p:cNvSpPr txBox="1">
            <a:spLocks noChangeArrowheads="1"/>
          </p:cNvSpPr>
          <p:nvPr/>
        </p:nvSpPr>
        <p:spPr bwMode="auto">
          <a:xfrm>
            <a:off x="3276600" y="9906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472102" name="Line 3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03" name="Line 3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04" name="Text Box 40"/>
          <p:cNvSpPr txBox="1">
            <a:spLocks noChangeArrowheads="1"/>
          </p:cNvSpPr>
          <p:nvPr/>
        </p:nvSpPr>
        <p:spPr bwMode="auto">
          <a:xfrm>
            <a:off x="1219200" y="30480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472105" name="Text Box 41"/>
          <p:cNvSpPr txBox="1">
            <a:spLocks noChangeArrowheads="1"/>
          </p:cNvSpPr>
          <p:nvPr/>
        </p:nvSpPr>
        <p:spPr bwMode="auto">
          <a:xfrm>
            <a:off x="914400" y="34290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72106" name="Text Box 42"/>
          <p:cNvSpPr txBox="1">
            <a:spLocks noChangeArrowheads="1"/>
          </p:cNvSpPr>
          <p:nvPr/>
        </p:nvSpPr>
        <p:spPr bwMode="auto">
          <a:xfrm>
            <a:off x="914400" y="37338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472107" name="Text Box 43"/>
          <p:cNvSpPr txBox="1">
            <a:spLocks noChangeArrowheads="1"/>
          </p:cNvSpPr>
          <p:nvPr/>
        </p:nvSpPr>
        <p:spPr bwMode="auto">
          <a:xfrm>
            <a:off x="914400" y="40386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472108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472109" name="Text Box 45"/>
          <p:cNvSpPr txBox="1">
            <a:spLocks noChangeArrowheads="1"/>
          </p:cNvSpPr>
          <p:nvPr/>
        </p:nvSpPr>
        <p:spPr bwMode="auto">
          <a:xfrm>
            <a:off x="18288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472110" name="Text Box 46"/>
          <p:cNvSpPr txBox="1">
            <a:spLocks noChangeArrowheads="1"/>
          </p:cNvSpPr>
          <p:nvPr/>
        </p:nvSpPr>
        <p:spPr bwMode="auto">
          <a:xfrm>
            <a:off x="12192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472111" name="Text Box 47"/>
          <p:cNvSpPr txBox="1">
            <a:spLocks noChangeArrowheads="1"/>
          </p:cNvSpPr>
          <p:nvPr/>
        </p:nvSpPr>
        <p:spPr bwMode="auto">
          <a:xfrm>
            <a:off x="1447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472112" name="Text Box 48"/>
          <p:cNvSpPr txBox="1">
            <a:spLocks noChangeArrowheads="1"/>
          </p:cNvSpPr>
          <p:nvPr/>
        </p:nvSpPr>
        <p:spPr bwMode="auto">
          <a:xfrm>
            <a:off x="1828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472113" name="Text Box 49"/>
          <p:cNvSpPr txBox="1">
            <a:spLocks noChangeArrowheads="1"/>
          </p:cNvSpPr>
          <p:nvPr/>
        </p:nvSpPr>
        <p:spPr bwMode="auto">
          <a:xfrm>
            <a:off x="1219200" y="27432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472150" name="Line 86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51" name="Line 87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52" name="Text Box 88"/>
          <p:cNvSpPr txBox="1">
            <a:spLocks noChangeArrowheads="1"/>
          </p:cNvSpPr>
          <p:nvPr/>
        </p:nvSpPr>
        <p:spPr bwMode="auto">
          <a:xfrm>
            <a:off x="1219200" y="48768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472153" name="Text Box 89"/>
          <p:cNvSpPr txBox="1">
            <a:spLocks noChangeArrowheads="1"/>
          </p:cNvSpPr>
          <p:nvPr/>
        </p:nvSpPr>
        <p:spPr bwMode="auto">
          <a:xfrm>
            <a:off x="914400" y="52578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72154" name="Text Box 90"/>
          <p:cNvSpPr txBox="1">
            <a:spLocks noChangeArrowheads="1"/>
          </p:cNvSpPr>
          <p:nvPr/>
        </p:nvSpPr>
        <p:spPr bwMode="auto">
          <a:xfrm>
            <a:off x="914400" y="55626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472155" name="Text Box 91"/>
          <p:cNvSpPr txBox="1">
            <a:spLocks noChangeArrowheads="1"/>
          </p:cNvSpPr>
          <p:nvPr/>
        </p:nvSpPr>
        <p:spPr bwMode="auto">
          <a:xfrm>
            <a:off x="914400" y="58674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472156" name="Text Box 92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472157" name="Text Box 93"/>
          <p:cNvSpPr txBox="1">
            <a:spLocks noChangeArrowheads="1"/>
          </p:cNvSpPr>
          <p:nvPr/>
        </p:nvSpPr>
        <p:spPr bwMode="auto">
          <a:xfrm>
            <a:off x="1447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472158" name="Text Box 94"/>
          <p:cNvSpPr txBox="1">
            <a:spLocks noChangeArrowheads="1"/>
          </p:cNvSpPr>
          <p:nvPr/>
        </p:nvSpPr>
        <p:spPr bwMode="auto">
          <a:xfrm>
            <a:off x="1828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472159" name="Text Box 95"/>
          <p:cNvSpPr txBox="1">
            <a:spLocks noChangeArrowheads="1"/>
          </p:cNvSpPr>
          <p:nvPr/>
        </p:nvSpPr>
        <p:spPr bwMode="auto">
          <a:xfrm>
            <a:off x="12192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72160" name="Text Box 96"/>
          <p:cNvSpPr txBox="1">
            <a:spLocks noChangeArrowheads="1"/>
          </p:cNvSpPr>
          <p:nvPr/>
        </p:nvSpPr>
        <p:spPr bwMode="auto">
          <a:xfrm>
            <a:off x="1447800" y="59436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72161" name="Text Box 97"/>
          <p:cNvSpPr txBox="1">
            <a:spLocks noChangeArrowheads="1"/>
          </p:cNvSpPr>
          <p:nvPr/>
        </p:nvSpPr>
        <p:spPr bwMode="auto">
          <a:xfrm>
            <a:off x="18288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72162" name="Text Box 98"/>
          <p:cNvSpPr txBox="1">
            <a:spLocks noChangeArrowheads="1"/>
          </p:cNvSpPr>
          <p:nvPr/>
        </p:nvSpPr>
        <p:spPr bwMode="auto">
          <a:xfrm>
            <a:off x="1219200" y="45720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472163" name="Text Box 99"/>
          <p:cNvSpPr txBox="1">
            <a:spLocks noChangeArrowheads="1"/>
          </p:cNvSpPr>
          <p:nvPr/>
        </p:nvSpPr>
        <p:spPr bwMode="auto">
          <a:xfrm>
            <a:off x="1219200" y="3505200"/>
            <a:ext cx="976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  <a:p>
            <a:r>
              <a:rPr lang="en-US"/>
              <a:t>2   0   1</a:t>
            </a:r>
          </a:p>
        </p:txBody>
      </p:sp>
      <p:sp>
        <p:nvSpPr>
          <p:cNvPr id="472164" name="Text Box 100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∞ ∞  ∞</a:t>
            </a:r>
          </a:p>
        </p:txBody>
      </p:sp>
      <p:sp>
        <p:nvSpPr>
          <p:cNvPr id="472165" name="Text Box 101"/>
          <p:cNvSpPr txBox="1">
            <a:spLocks noChangeArrowheads="1"/>
          </p:cNvSpPr>
          <p:nvPr/>
        </p:nvSpPr>
        <p:spPr bwMode="auto">
          <a:xfrm>
            <a:off x="3260725" y="20224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2   0   1</a:t>
            </a:r>
          </a:p>
        </p:txBody>
      </p:sp>
      <p:sp>
        <p:nvSpPr>
          <p:cNvPr id="472166" name="Text Box 102"/>
          <p:cNvSpPr txBox="1">
            <a:spLocks noChangeArrowheads="1"/>
          </p:cNvSpPr>
          <p:nvPr/>
        </p:nvSpPr>
        <p:spPr bwMode="auto">
          <a:xfrm>
            <a:off x="3260725" y="23272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7   1   0</a:t>
            </a:r>
          </a:p>
        </p:txBody>
      </p:sp>
      <p:sp>
        <p:nvSpPr>
          <p:cNvPr id="472177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78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79" name="Line 115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80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81" name="Line 117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82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87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188" name="Text Box 124"/>
          <p:cNvSpPr txBox="1">
            <a:spLocks noChangeArrowheads="1"/>
          </p:cNvSpPr>
          <p:nvPr/>
        </p:nvSpPr>
        <p:spPr bwMode="auto">
          <a:xfrm>
            <a:off x="6069013" y="6142038"/>
            <a:ext cx="6588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grpSp>
        <p:nvGrpSpPr>
          <p:cNvPr id="3" name="Group 12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472190" name="Freeform 12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/>
              <a:ahLst/>
              <a:cxnLst>
                <a:cxn ang="0">
                  <a:pos x="113" y="348"/>
                </a:cxn>
                <a:cxn ang="0">
                  <a:pos x="395" y="162"/>
                </a:cxn>
                <a:cxn ang="0">
                  <a:pos x="710" y="9"/>
                </a:cxn>
                <a:cxn ang="0">
                  <a:pos x="1160" y="219"/>
                </a:cxn>
                <a:cxn ang="0">
                  <a:pos x="1367" y="510"/>
                </a:cxn>
                <a:cxn ang="0">
                  <a:pos x="1103" y="726"/>
                </a:cxn>
                <a:cxn ang="0">
                  <a:pos x="578" y="738"/>
                </a:cxn>
                <a:cxn ang="0">
                  <a:pos x="77" y="630"/>
                </a:cxn>
                <a:cxn ang="0">
                  <a:pos x="113" y="348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27"/>
            <p:cNvGrpSpPr>
              <a:grpSpLocks/>
            </p:cNvGrpSpPr>
            <p:nvPr/>
          </p:nvGrpSpPr>
          <p:grpSpPr bwMode="auto">
            <a:xfrm>
              <a:off x="2448" y="74"/>
              <a:ext cx="1161" cy="675"/>
              <a:chOff x="-17" y="1286"/>
              <a:chExt cx="1161" cy="675"/>
            </a:xfrm>
          </p:grpSpPr>
          <p:sp>
            <p:nvSpPr>
              <p:cNvPr id="472192" name="Freeform 12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/>
                <a:ahLst/>
                <a:cxnLst>
                  <a:cxn ang="0">
                    <a:pos x="0" y="180"/>
                  </a:cxn>
                  <a:cxn ang="0">
                    <a:pos x="222" y="0"/>
                  </a:cxn>
                </a:cxnLst>
                <a:rect l="0" t="0" r="r" b="b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93" name="Oval 12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94" name="Line 13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95" name="Line 13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96" name="Rectangle 13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72197" name="Oval 13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98" name="Freeform 13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6" y="189"/>
                  </a:cxn>
                </a:cxnLst>
                <a:rect l="0" t="0" r="r" b="b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99" name="Freeform 13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/>
                <a:ahLst/>
                <a:cxnLst>
                  <a:cxn ang="0">
                    <a:pos x="540" y="3"/>
                  </a:cxn>
                  <a:cxn ang="0">
                    <a:pos x="0" y="0"/>
                  </a:cxn>
                </a:cxnLst>
                <a:rect l="0" t="0" r="r" b="b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136"/>
              <p:cNvGrpSpPr>
                <a:grpSpLocks/>
              </p:cNvGrpSpPr>
              <p:nvPr/>
            </p:nvGrpSpPr>
            <p:grpSpPr bwMode="auto">
              <a:xfrm>
                <a:off x="32" y="1598"/>
                <a:ext cx="210" cy="250"/>
                <a:chOff x="2952" y="2429"/>
                <a:chExt cx="211" cy="250"/>
              </a:xfrm>
            </p:grpSpPr>
            <p:sp>
              <p:nvSpPr>
                <p:cNvPr id="472201" name="Rectangle 1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2202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952" y="2429"/>
                  <a:ext cx="21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x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6" name="Group 139"/>
              <p:cNvGrpSpPr>
                <a:grpSpLocks/>
              </p:cNvGrpSpPr>
              <p:nvPr/>
            </p:nvGrpSpPr>
            <p:grpSpPr bwMode="auto">
              <a:xfrm>
                <a:off x="828" y="1580"/>
                <a:ext cx="316" cy="288"/>
                <a:chOff x="1740" y="2276"/>
                <a:chExt cx="316" cy="288"/>
              </a:xfrm>
            </p:grpSpPr>
            <p:sp>
              <p:nvSpPr>
                <p:cNvPr id="472204" name="Oval 14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2205" name="Line 14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2206" name="Line 14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2207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472208" name="Oval 14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7" name="Group 145"/>
                <p:cNvGrpSpPr>
                  <a:grpSpLocks/>
                </p:cNvGrpSpPr>
                <p:nvPr/>
              </p:nvGrpSpPr>
              <p:grpSpPr bwMode="auto">
                <a:xfrm>
                  <a:off x="1792" y="2276"/>
                  <a:ext cx="219" cy="288"/>
                  <a:chOff x="2948" y="2399"/>
                  <a:chExt cx="220" cy="288"/>
                </a:xfrm>
              </p:grpSpPr>
              <p:sp>
                <p:nvSpPr>
                  <p:cNvPr id="472210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2211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399"/>
                    <a:ext cx="220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400"/>
                      <a:t>z</a:t>
                    </a:r>
                  </a:p>
                </p:txBody>
              </p:sp>
            </p:grpSp>
          </p:grpSp>
          <p:sp>
            <p:nvSpPr>
              <p:cNvPr id="472212" name="Text Box 148"/>
              <p:cNvSpPr txBox="1">
                <a:spLocks noChangeArrowheads="1"/>
              </p:cNvSpPr>
              <p:nvPr/>
            </p:nvSpPr>
            <p:spPr bwMode="auto">
              <a:xfrm>
                <a:off x="731" y="1400"/>
                <a:ext cx="1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1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72213" name="Text Box 149"/>
              <p:cNvSpPr txBox="1">
                <a:spLocks noChangeArrowheads="1"/>
              </p:cNvSpPr>
              <p:nvPr/>
            </p:nvSpPr>
            <p:spPr bwMode="auto">
              <a:xfrm>
                <a:off x="192" y="1397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2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72214" name="Text Box 150"/>
              <p:cNvSpPr txBox="1">
                <a:spLocks noChangeArrowheads="1"/>
              </p:cNvSpPr>
              <p:nvPr/>
            </p:nvSpPr>
            <p:spPr bwMode="auto">
              <a:xfrm>
                <a:off x="477" y="1730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7</a:t>
                </a:r>
                <a:endParaRPr lang="en-US" sz="2400">
                  <a:latin typeface="Times New Roman" pitchFamily="18" charset="0"/>
                </a:endParaRPr>
              </a:p>
            </p:txBody>
          </p:sp>
          <p:grpSp>
            <p:nvGrpSpPr>
              <p:cNvPr id="8" name="Group 151"/>
              <p:cNvGrpSpPr>
                <a:grpSpLocks/>
              </p:cNvGrpSpPr>
              <p:nvPr/>
            </p:nvGrpSpPr>
            <p:grpSpPr bwMode="auto">
              <a:xfrm>
                <a:off x="408" y="1286"/>
                <a:ext cx="316" cy="250"/>
                <a:chOff x="1740" y="2306"/>
                <a:chExt cx="316" cy="250"/>
              </a:xfrm>
            </p:grpSpPr>
            <p:sp>
              <p:nvSpPr>
                <p:cNvPr id="472216" name="Oval 15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2217" name="Line 15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2218" name="Line 15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2219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472220" name="Oval 15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9" name="Group 157"/>
                <p:cNvGrpSpPr>
                  <a:grpSpLocks/>
                </p:cNvGrpSpPr>
                <p:nvPr/>
              </p:nvGrpSpPr>
              <p:grpSpPr bwMode="auto">
                <a:xfrm>
                  <a:off x="1802" y="2306"/>
                  <a:ext cx="199" cy="250"/>
                  <a:chOff x="2957" y="2429"/>
                  <a:chExt cx="201" cy="250"/>
                </a:xfrm>
              </p:grpSpPr>
              <p:sp>
                <p:nvSpPr>
                  <p:cNvPr id="472222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2223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7" y="2429"/>
                    <a:ext cx="201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/>
                      <a:t>y</a:t>
                    </a:r>
                    <a:endParaRPr lang="en-US" sz="2400"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472224" name="Text Box 160"/>
          <p:cNvSpPr txBox="1">
            <a:spLocks noChangeArrowheads="1"/>
          </p:cNvSpPr>
          <p:nvPr/>
        </p:nvSpPr>
        <p:spPr bwMode="auto">
          <a:xfrm>
            <a:off x="0" y="685800"/>
            <a:ext cx="1579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x table</a:t>
            </a:r>
          </a:p>
        </p:txBody>
      </p:sp>
      <p:sp>
        <p:nvSpPr>
          <p:cNvPr id="472225" name="Text Box 161"/>
          <p:cNvSpPr txBox="1">
            <a:spLocks noChangeArrowheads="1"/>
          </p:cNvSpPr>
          <p:nvPr/>
        </p:nvSpPr>
        <p:spPr bwMode="auto">
          <a:xfrm>
            <a:off x="0" y="2590800"/>
            <a:ext cx="157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y table</a:t>
            </a:r>
          </a:p>
        </p:txBody>
      </p:sp>
      <p:sp>
        <p:nvSpPr>
          <p:cNvPr id="472226" name="Text Box 162"/>
          <p:cNvSpPr txBox="1">
            <a:spLocks noChangeArrowheads="1"/>
          </p:cNvSpPr>
          <p:nvPr/>
        </p:nvSpPr>
        <p:spPr bwMode="auto">
          <a:xfrm>
            <a:off x="0" y="4343400"/>
            <a:ext cx="1566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z table</a:t>
            </a:r>
          </a:p>
        </p:txBody>
      </p:sp>
      <p:sp>
        <p:nvSpPr>
          <p:cNvPr id="472227" name="Oval 163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228" name="Oval 164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229" name="Oval 165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230" name="Oval 166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232" name="Rectangle 168"/>
          <p:cNvSpPr>
            <a:spLocks noChangeArrowheads="1"/>
          </p:cNvSpPr>
          <p:nvPr/>
        </p:nvSpPr>
        <p:spPr bwMode="auto">
          <a:xfrm>
            <a:off x="1590675" y="187325"/>
            <a:ext cx="44767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pitchFamily="18" charset="0"/>
              </a:rPr>
            </a:b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             = min{2+0 , 7+1} = 2</a:t>
            </a:r>
          </a:p>
        </p:txBody>
      </p:sp>
      <p:sp>
        <p:nvSpPr>
          <p:cNvPr id="472233" name="Line 16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234" name="Rectangle 170"/>
          <p:cNvSpPr>
            <a:spLocks noChangeArrowheads="1"/>
          </p:cNvSpPr>
          <p:nvPr/>
        </p:nvSpPr>
        <p:spPr bwMode="auto">
          <a:xfrm>
            <a:off x="6384925" y="111125"/>
            <a:ext cx="2803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/>
            <a:r>
              <a:rPr lang="fr-FR"/>
              <a:t>= min{2+1 , 7+0} = 3</a:t>
            </a:r>
          </a:p>
        </p:txBody>
      </p:sp>
      <p:sp>
        <p:nvSpPr>
          <p:cNvPr id="472235" name="Line 17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2236" name="Text Box 172"/>
          <p:cNvSpPr txBox="1">
            <a:spLocks noChangeArrowheads="1"/>
          </p:cNvSpPr>
          <p:nvPr/>
        </p:nvSpPr>
        <p:spPr bwMode="auto">
          <a:xfrm>
            <a:off x="3922713" y="16795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72237" name="Text Box 17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232" grpId="0"/>
      <p:bldP spid="472233" grpId="0" animBg="1"/>
      <p:bldP spid="472234" grpId="0"/>
      <p:bldP spid="472235" grpId="0" animBg="1"/>
      <p:bldP spid="472236" grpId="0"/>
      <p:bldP spid="4722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7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3B7F9708-92A8-4A61-A464-8BDC6880D2B9}" type="slidenum">
              <a:rPr lang="en-US"/>
              <a:pPr/>
              <a:t>19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" y="990600"/>
            <a:ext cx="1752600" cy="1738313"/>
            <a:chOff x="240" y="192"/>
            <a:chExt cx="1104" cy="1095"/>
          </a:xfrm>
        </p:grpSpPr>
        <p:sp>
          <p:nvSpPr>
            <p:cNvPr id="626691" name="Line 3"/>
            <p:cNvSpPr>
              <a:spLocks noChangeShapeType="1"/>
            </p:cNvSpPr>
            <p:nvPr/>
          </p:nvSpPr>
          <p:spPr bwMode="auto">
            <a:xfrm>
              <a:off x="672" y="4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6692" name="Line 4"/>
            <p:cNvSpPr>
              <a:spLocks noChangeShapeType="1"/>
            </p:cNvSpPr>
            <p:nvPr/>
          </p:nvSpPr>
          <p:spPr bwMode="auto">
            <a:xfrm>
              <a:off x="480" y="6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6693" name="Text Box 5"/>
            <p:cNvSpPr txBox="1">
              <a:spLocks noChangeArrowheads="1"/>
            </p:cNvSpPr>
            <p:nvPr/>
          </p:nvSpPr>
          <p:spPr bwMode="auto">
            <a:xfrm>
              <a:off x="672" y="384"/>
              <a:ext cx="61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x   y   z</a:t>
              </a:r>
            </a:p>
          </p:txBody>
        </p:sp>
        <p:sp>
          <p:nvSpPr>
            <p:cNvPr id="626694" name="Text Box 6"/>
            <p:cNvSpPr txBox="1">
              <a:spLocks noChangeArrowheads="1"/>
            </p:cNvSpPr>
            <p:nvPr/>
          </p:nvSpPr>
          <p:spPr bwMode="auto">
            <a:xfrm>
              <a:off x="480" y="624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626695" name="Text Box 7"/>
            <p:cNvSpPr txBox="1">
              <a:spLocks noChangeArrowheads="1"/>
            </p:cNvSpPr>
            <p:nvPr/>
          </p:nvSpPr>
          <p:spPr bwMode="auto">
            <a:xfrm>
              <a:off x="480" y="816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626696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626697" name="Text Box 9"/>
            <p:cNvSpPr txBox="1">
              <a:spLocks noChangeArrowheads="1"/>
            </p:cNvSpPr>
            <p:nvPr/>
          </p:nvSpPr>
          <p:spPr bwMode="auto">
            <a:xfrm>
              <a:off x="672" y="624"/>
              <a:ext cx="5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0  2   7</a:t>
              </a:r>
            </a:p>
          </p:txBody>
        </p:sp>
        <p:sp>
          <p:nvSpPr>
            <p:cNvPr id="626698" name="Text Box 10"/>
            <p:cNvSpPr txBox="1">
              <a:spLocks noChangeArrowheads="1"/>
            </p:cNvSpPr>
            <p:nvPr/>
          </p:nvSpPr>
          <p:spPr bwMode="auto">
            <a:xfrm>
              <a:off x="672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626699" name="Text Box 11"/>
            <p:cNvSpPr txBox="1">
              <a:spLocks noChangeArrowheads="1"/>
            </p:cNvSpPr>
            <p:nvPr/>
          </p:nvSpPr>
          <p:spPr bwMode="auto">
            <a:xfrm>
              <a:off x="81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626700" name="Text Box 12"/>
            <p:cNvSpPr txBox="1">
              <a:spLocks noChangeArrowheads="1"/>
            </p:cNvSpPr>
            <p:nvPr/>
          </p:nvSpPr>
          <p:spPr bwMode="auto">
            <a:xfrm>
              <a:off x="105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626701" name="Text Box 13"/>
            <p:cNvSpPr txBox="1">
              <a:spLocks noChangeArrowheads="1"/>
            </p:cNvSpPr>
            <p:nvPr/>
          </p:nvSpPr>
          <p:spPr bwMode="auto">
            <a:xfrm>
              <a:off x="672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626702" name="Text Box 14"/>
            <p:cNvSpPr txBox="1">
              <a:spLocks noChangeArrowheads="1"/>
            </p:cNvSpPr>
            <p:nvPr/>
          </p:nvSpPr>
          <p:spPr bwMode="auto">
            <a:xfrm>
              <a:off x="81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626703" name="Text Box 15"/>
            <p:cNvSpPr txBox="1">
              <a:spLocks noChangeArrowheads="1"/>
            </p:cNvSpPr>
            <p:nvPr/>
          </p:nvSpPr>
          <p:spPr bwMode="auto">
            <a:xfrm>
              <a:off x="105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626704" name="Text Box 16"/>
            <p:cNvSpPr txBox="1">
              <a:spLocks noChangeArrowheads="1"/>
            </p:cNvSpPr>
            <p:nvPr/>
          </p:nvSpPr>
          <p:spPr bwMode="auto">
            <a:xfrm rot="16200000">
              <a:off x="133" y="827"/>
              <a:ext cx="4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from</a:t>
              </a:r>
            </a:p>
          </p:txBody>
        </p:sp>
        <p:sp>
          <p:nvSpPr>
            <p:cNvPr id="626705" name="Text Box 17"/>
            <p:cNvSpPr txBox="1">
              <a:spLocks noChangeArrowheads="1"/>
            </p:cNvSpPr>
            <p:nvPr/>
          </p:nvSpPr>
          <p:spPr bwMode="auto">
            <a:xfrm>
              <a:off x="672" y="192"/>
              <a:ext cx="5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cost to</a:t>
              </a:r>
            </a:p>
          </p:txBody>
        </p:sp>
      </p:grpSp>
      <p:sp>
        <p:nvSpPr>
          <p:cNvPr id="626706" name="Text Box 18"/>
          <p:cNvSpPr txBox="1">
            <a:spLocks noChangeArrowheads="1"/>
          </p:cNvSpPr>
          <p:nvPr/>
        </p:nvSpPr>
        <p:spPr bwMode="auto">
          <a:xfrm rot="16200000">
            <a:off x="362744" y="38282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626707" name="Text Box 19"/>
          <p:cNvSpPr txBox="1">
            <a:spLocks noChangeArrowheads="1"/>
          </p:cNvSpPr>
          <p:nvPr/>
        </p:nvSpPr>
        <p:spPr bwMode="auto">
          <a:xfrm rot="16200000">
            <a:off x="362744" y="55808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626708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09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10" name="Text Box 22"/>
          <p:cNvSpPr txBox="1">
            <a:spLocks noChangeArrowheads="1"/>
          </p:cNvSpPr>
          <p:nvPr/>
        </p:nvSpPr>
        <p:spPr bwMode="auto">
          <a:xfrm>
            <a:off x="5486400" y="13716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626711" name="Text Box 23"/>
          <p:cNvSpPr txBox="1">
            <a:spLocks noChangeArrowheads="1"/>
          </p:cNvSpPr>
          <p:nvPr/>
        </p:nvSpPr>
        <p:spPr bwMode="auto">
          <a:xfrm>
            <a:off x="5181600" y="17526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26712" name="Text Box 24"/>
          <p:cNvSpPr txBox="1">
            <a:spLocks noChangeArrowheads="1"/>
          </p:cNvSpPr>
          <p:nvPr/>
        </p:nvSpPr>
        <p:spPr bwMode="auto">
          <a:xfrm>
            <a:off x="5181600" y="2057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626713" name="Text Box 25"/>
          <p:cNvSpPr txBox="1">
            <a:spLocks noChangeArrowheads="1"/>
          </p:cNvSpPr>
          <p:nvPr/>
        </p:nvSpPr>
        <p:spPr bwMode="auto">
          <a:xfrm>
            <a:off x="5181600" y="23622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626714" name="Text Box 26"/>
          <p:cNvSpPr txBox="1">
            <a:spLocks noChangeArrowheads="1"/>
          </p:cNvSpPr>
          <p:nvPr/>
        </p:nvSpPr>
        <p:spPr bwMode="auto">
          <a:xfrm>
            <a:off x="5486400" y="17526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0  2   3</a:t>
            </a:r>
          </a:p>
        </p:txBody>
      </p:sp>
      <p:sp>
        <p:nvSpPr>
          <p:cNvPr id="626715" name="Text Box 27"/>
          <p:cNvSpPr txBox="1">
            <a:spLocks noChangeArrowheads="1"/>
          </p:cNvSpPr>
          <p:nvPr/>
        </p:nvSpPr>
        <p:spPr bwMode="auto">
          <a:xfrm rot="16200000">
            <a:off x="4629944" y="20756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626716" name="Text Box 28"/>
          <p:cNvSpPr txBox="1">
            <a:spLocks noChangeArrowheads="1"/>
          </p:cNvSpPr>
          <p:nvPr/>
        </p:nvSpPr>
        <p:spPr bwMode="auto">
          <a:xfrm>
            <a:off x="5486400" y="10668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626717" name="Line 29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18" name="Line 30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19" name="Text Box 31"/>
          <p:cNvSpPr txBox="1">
            <a:spLocks noChangeArrowheads="1"/>
          </p:cNvSpPr>
          <p:nvPr/>
        </p:nvSpPr>
        <p:spPr bwMode="auto">
          <a:xfrm>
            <a:off x="3276600" y="12954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626720" name="Text Box 32"/>
          <p:cNvSpPr txBox="1">
            <a:spLocks noChangeArrowheads="1"/>
          </p:cNvSpPr>
          <p:nvPr/>
        </p:nvSpPr>
        <p:spPr bwMode="auto">
          <a:xfrm>
            <a:off x="2971800" y="16764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26721" name="Text Box 33"/>
          <p:cNvSpPr txBox="1">
            <a:spLocks noChangeArrowheads="1"/>
          </p:cNvSpPr>
          <p:nvPr/>
        </p:nvSpPr>
        <p:spPr bwMode="auto">
          <a:xfrm>
            <a:off x="2971800" y="19812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626722" name="Text Box 34"/>
          <p:cNvSpPr txBox="1">
            <a:spLocks noChangeArrowheads="1"/>
          </p:cNvSpPr>
          <p:nvPr/>
        </p:nvSpPr>
        <p:spPr bwMode="auto">
          <a:xfrm>
            <a:off x="2971800" y="22860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626723" name="Text Box 35"/>
          <p:cNvSpPr txBox="1">
            <a:spLocks noChangeArrowheads="1"/>
          </p:cNvSpPr>
          <p:nvPr/>
        </p:nvSpPr>
        <p:spPr bwMode="auto">
          <a:xfrm>
            <a:off x="3276600" y="1676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0  2   3</a:t>
            </a:r>
          </a:p>
        </p:txBody>
      </p:sp>
      <p:sp>
        <p:nvSpPr>
          <p:cNvPr id="626724" name="Text Box 36"/>
          <p:cNvSpPr txBox="1">
            <a:spLocks noChangeArrowheads="1"/>
          </p:cNvSpPr>
          <p:nvPr/>
        </p:nvSpPr>
        <p:spPr bwMode="auto">
          <a:xfrm rot="16200000">
            <a:off x="2420144" y="19994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626725" name="Text Box 37"/>
          <p:cNvSpPr txBox="1">
            <a:spLocks noChangeArrowheads="1"/>
          </p:cNvSpPr>
          <p:nvPr/>
        </p:nvSpPr>
        <p:spPr bwMode="auto">
          <a:xfrm>
            <a:off x="3276600" y="9906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626726" name="Line 3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27" name="Line 3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28" name="Text Box 40"/>
          <p:cNvSpPr txBox="1">
            <a:spLocks noChangeArrowheads="1"/>
          </p:cNvSpPr>
          <p:nvPr/>
        </p:nvSpPr>
        <p:spPr bwMode="auto">
          <a:xfrm>
            <a:off x="1219200" y="30480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626729" name="Text Box 41"/>
          <p:cNvSpPr txBox="1">
            <a:spLocks noChangeArrowheads="1"/>
          </p:cNvSpPr>
          <p:nvPr/>
        </p:nvSpPr>
        <p:spPr bwMode="auto">
          <a:xfrm>
            <a:off x="914400" y="34290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26730" name="Text Box 42"/>
          <p:cNvSpPr txBox="1">
            <a:spLocks noChangeArrowheads="1"/>
          </p:cNvSpPr>
          <p:nvPr/>
        </p:nvSpPr>
        <p:spPr bwMode="auto">
          <a:xfrm>
            <a:off x="914400" y="37338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626731" name="Text Box 43"/>
          <p:cNvSpPr txBox="1">
            <a:spLocks noChangeArrowheads="1"/>
          </p:cNvSpPr>
          <p:nvPr/>
        </p:nvSpPr>
        <p:spPr bwMode="auto">
          <a:xfrm>
            <a:off x="914400" y="40386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626732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626733" name="Text Box 45"/>
          <p:cNvSpPr txBox="1">
            <a:spLocks noChangeArrowheads="1"/>
          </p:cNvSpPr>
          <p:nvPr/>
        </p:nvSpPr>
        <p:spPr bwMode="auto">
          <a:xfrm>
            <a:off x="18288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626734" name="Text Box 46"/>
          <p:cNvSpPr txBox="1">
            <a:spLocks noChangeArrowheads="1"/>
          </p:cNvSpPr>
          <p:nvPr/>
        </p:nvSpPr>
        <p:spPr bwMode="auto">
          <a:xfrm>
            <a:off x="12192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626735" name="Text Box 47"/>
          <p:cNvSpPr txBox="1">
            <a:spLocks noChangeArrowheads="1"/>
          </p:cNvSpPr>
          <p:nvPr/>
        </p:nvSpPr>
        <p:spPr bwMode="auto">
          <a:xfrm>
            <a:off x="1447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626736" name="Text Box 48"/>
          <p:cNvSpPr txBox="1">
            <a:spLocks noChangeArrowheads="1"/>
          </p:cNvSpPr>
          <p:nvPr/>
        </p:nvSpPr>
        <p:spPr bwMode="auto">
          <a:xfrm>
            <a:off x="1828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626737" name="Text Box 49"/>
          <p:cNvSpPr txBox="1">
            <a:spLocks noChangeArrowheads="1"/>
          </p:cNvSpPr>
          <p:nvPr/>
        </p:nvSpPr>
        <p:spPr bwMode="auto">
          <a:xfrm>
            <a:off x="1219200" y="27432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626738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39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40" name="Text Box 52"/>
          <p:cNvSpPr txBox="1">
            <a:spLocks noChangeArrowheads="1"/>
          </p:cNvSpPr>
          <p:nvPr/>
        </p:nvSpPr>
        <p:spPr bwMode="auto">
          <a:xfrm>
            <a:off x="3276600" y="30480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626741" name="Text Box 53"/>
          <p:cNvSpPr txBox="1">
            <a:spLocks noChangeArrowheads="1"/>
          </p:cNvSpPr>
          <p:nvPr/>
        </p:nvSpPr>
        <p:spPr bwMode="auto">
          <a:xfrm>
            <a:off x="2971800" y="34290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26742" name="Text Box 54"/>
          <p:cNvSpPr txBox="1">
            <a:spLocks noChangeArrowheads="1"/>
          </p:cNvSpPr>
          <p:nvPr/>
        </p:nvSpPr>
        <p:spPr bwMode="auto">
          <a:xfrm>
            <a:off x="2971800" y="37338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626743" name="Text Box 55"/>
          <p:cNvSpPr txBox="1">
            <a:spLocks noChangeArrowheads="1"/>
          </p:cNvSpPr>
          <p:nvPr/>
        </p:nvSpPr>
        <p:spPr bwMode="auto">
          <a:xfrm>
            <a:off x="2971800" y="40386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626744" name="Text Box 56"/>
          <p:cNvSpPr txBox="1">
            <a:spLocks noChangeArrowheads="1"/>
          </p:cNvSpPr>
          <p:nvPr/>
        </p:nvSpPr>
        <p:spPr bwMode="auto">
          <a:xfrm>
            <a:off x="3276600" y="34290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0  2   7</a:t>
            </a:r>
          </a:p>
        </p:txBody>
      </p:sp>
      <p:sp>
        <p:nvSpPr>
          <p:cNvPr id="626745" name="Text Box 57"/>
          <p:cNvSpPr txBox="1">
            <a:spLocks noChangeArrowheads="1"/>
          </p:cNvSpPr>
          <p:nvPr/>
        </p:nvSpPr>
        <p:spPr bwMode="auto">
          <a:xfrm rot="16200000">
            <a:off x="2420144" y="37520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626746" name="Text Box 58"/>
          <p:cNvSpPr txBox="1">
            <a:spLocks noChangeArrowheads="1"/>
          </p:cNvSpPr>
          <p:nvPr/>
        </p:nvSpPr>
        <p:spPr bwMode="auto">
          <a:xfrm>
            <a:off x="3276600" y="27432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626747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48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49" name="Text Box 61"/>
          <p:cNvSpPr txBox="1">
            <a:spLocks noChangeArrowheads="1"/>
          </p:cNvSpPr>
          <p:nvPr/>
        </p:nvSpPr>
        <p:spPr bwMode="auto">
          <a:xfrm>
            <a:off x="5486400" y="31242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626750" name="Text Box 62"/>
          <p:cNvSpPr txBox="1">
            <a:spLocks noChangeArrowheads="1"/>
          </p:cNvSpPr>
          <p:nvPr/>
        </p:nvSpPr>
        <p:spPr bwMode="auto">
          <a:xfrm>
            <a:off x="5181600" y="35052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26751" name="Text Box 63"/>
          <p:cNvSpPr txBox="1">
            <a:spLocks noChangeArrowheads="1"/>
          </p:cNvSpPr>
          <p:nvPr/>
        </p:nvSpPr>
        <p:spPr bwMode="auto">
          <a:xfrm>
            <a:off x="5181600" y="38100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626752" name="Text Box 64"/>
          <p:cNvSpPr txBox="1">
            <a:spLocks noChangeArrowheads="1"/>
          </p:cNvSpPr>
          <p:nvPr/>
        </p:nvSpPr>
        <p:spPr bwMode="auto">
          <a:xfrm>
            <a:off x="5181600" y="41148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626753" name="Text Box 65"/>
          <p:cNvSpPr txBox="1">
            <a:spLocks noChangeArrowheads="1"/>
          </p:cNvSpPr>
          <p:nvPr/>
        </p:nvSpPr>
        <p:spPr bwMode="auto">
          <a:xfrm>
            <a:off x="5486400" y="35052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0  2   3</a:t>
            </a:r>
          </a:p>
        </p:txBody>
      </p:sp>
      <p:sp>
        <p:nvSpPr>
          <p:cNvPr id="626754" name="Text Box 66"/>
          <p:cNvSpPr txBox="1">
            <a:spLocks noChangeArrowheads="1"/>
          </p:cNvSpPr>
          <p:nvPr/>
        </p:nvSpPr>
        <p:spPr bwMode="auto">
          <a:xfrm rot="16200000">
            <a:off x="4629944" y="38282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626755" name="Text Box 67"/>
          <p:cNvSpPr txBox="1">
            <a:spLocks noChangeArrowheads="1"/>
          </p:cNvSpPr>
          <p:nvPr/>
        </p:nvSpPr>
        <p:spPr bwMode="auto">
          <a:xfrm>
            <a:off x="5486400" y="28194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626756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57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58" name="Text Box 70"/>
          <p:cNvSpPr txBox="1">
            <a:spLocks noChangeArrowheads="1"/>
          </p:cNvSpPr>
          <p:nvPr/>
        </p:nvSpPr>
        <p:spPr bwMode="auto">
          <a:xfrm>
            <a:off x="5410200" y="48006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626759" name="Text Box 71"/>
          <p:cNvSpPr txBox="1">
            <a:spLocks noChangeArrowheads="1"/>
          </p:cNvSpPr>
          <p:nvPr/>
        </p:nvSpPr>
        <p:spPr bwMode="auto">
          <a:xfrm>
            <a:off x="5105400" y="51816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26760" name="Text Box 72"/>
          <p:cNvSpPr txBox="1">
            <a:spLocks noChangeArrowheads="1"/>
          </p:cNvSpPr>
          <p:nvPr/>
        </p:nvSpPr>
        <p:spPr bwMode="auto">
          <a:xfrm>
            <a:off x="5105400" y="5486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626761" name="Text Box 73"/>
          <p:cNvSpPr txBox="1">
            <a:spLocks noChangeArrowheads="1"/>
          </p:cNvSpPr>
          <p:nvPr/>
        </p:nvSpPr>
        <p:spPr bwMode="auto">
          <a:xfrm>
            <a:off x="5105400" y="57912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626762" name="Text Box 74"/>
          <p:cNvSpPr txBox="1">
            <a:spLocks noChangeArrowheads="1"/>
          </p:cNvSpPr>
          <p:nvPr/>
        </p:nvSpPr>
        <p:spPr bwMode="auto">
          <a:xfrm>
            <a:off x="5410200" y="51816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0  2   3</a:t>
            </a:r>
          </a:p>
        </p:txBody>
      </p:sp>
      <p:sp>
        <p:nvSpPr>
          <p:cNvPr id="626763" name="Text Box 75"/>
          <p:cNvSpPr txBox="1">
            <a:spLocks noChangeArrowheads="1"/>
          </p:cNvSpPr>
          <p:nvPr/>
        </p:nvSpPr>
        <p:spPr bwMode="auto">
          <a:xfrm rot="16200000">
            <a:off x="4553744" y="55046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626764" name="Text Box 76"/>
          <p:cNvSpPr txBox="1">
            <a:spLocks noChangeArrowheads="1"/>
          </p:cNvSpPr>
          <p:nvPr/>
        </p:nvSpPr>
        <p:spPr bwMode="auto">
          <a:xfrm>
            <a:off x="5410200" y="44958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626765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66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67" name="Text Box 79"/>
          <p:cNvSpPr txBox="1">
            <a:spLocks noChangeArrowheads="1"/>
          </p:cNvSpPr>
          <p:nvPr/>
        </p:nvSpPr>
        <p:spPr bwMode="auto">
          <a:xfrm>
            <a:off x="3276600" y="48006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626768" name="Text Box 80"/>
          <p:cNvSpPr txBox="1">
            <a:spLocks noChangeArrowheads="1"/>
          </p:cNvSpPr>
          <p:nvPr/>
        </p:nvSpPr>
        <p:spPr bwMode="auto">
          <a:xfrm>
            <a:off x="2971800" y="51816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26769" name="Text Box 81"/>
          <p:cNvSpPr txBox="1">
            <a:spLocks noChangeArrowheads="1"/>
          </p:cNvSpPr>
          <p:nvPr/>
        </p:nvSpPr>
        <p:spPr bwMode="auto">
          <a:xfrm>
            <a:off x="2971800" y="5486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626770" name="Text Box 82"/>
          <p:cNvSpPr txBox="1">
            <a:spLocks noChangeArrowheads="1"/>
          </p:cNvSpPr>
          <p:nvPr/>
        </p:nvSpPr>
        <p:spPr bwMode="auto">
          <a:xfrm>
            <a:off x="2971800" y="57912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626771" name="Text Box 83"/>
          <p:cNvSpPr txBox="1">
            <a:spLocks noChangeArrowheads="1"/>
          </p:cNvSpPr>
          <p:nvPr/>
        </p:nvSpPr>
        <p:spPr bwMode="auto">
          <a:xfrm>
            <a:off x="3276600" y="51816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0  2   7</a:t>
            </a:r>
          </a:p>
        </p:txBody>
      </p:sp>
      <p:sp>
        <p:nvSpPr>
          <p:cNvPr id="626772" name="Text Box 84"/>
          <p:cNvSpPr txBox="1">
            <a:spLocks noChangeArrowheads="1"/>
          </p:cNvSpPr>
          <p:nvPr/>
        </p:nvSpPr>
        <p:spPr bwMode="auto">
          <a:xfrm rot="16200000">
            <a:off x="2420144" y="55046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626773" name="Text Box 85"/>
          <p:cNvSpPr txBox="1">
            <a:spLocks noChangeArrowheads="1"/>
          </p:cNvSpPr>
          <p:nvPr/>
        </p:nvSpPr>
        <p:spPr bwMode="auto">
          <a:xfrm>
            <a:off x="3276600" y="44958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626774" name="Line 86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75" name="Line 87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776" name="Text Box 88"/>
          <p:cNvSpPr txBox="1">
            <a:spLocks noChangeArrowheads="1"/>
          </p:cNvSpPr>
          <p:nvPr/>
        </p:nvSpPr>
        <p:spPr bwMode="auto">
          <a:xfrm>
            <a:off x="1219200" y="48768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626777" name="Text Box 89"/>
          <p:cNvSpPr txBox="1">
            <a:spLocks noChangeArrowheads="1"/>
          </p:cNvSpPr>
          <p:nvPr/>
        </p:nvSpPr>
        <p:spPr bwMode="auto">
          <a:xfrm>
            <a:off x="914400" y="52578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26778" name="Text Box 90"/>
          <p:cNvSpPr txBox="1">
            <a:spLocks noChangeArrowheads="1"/>
          </p:cNvSpPr>
          <p:nvPr/>
        </p:nvSpPr>
        <p:spPr bwMode="auto">
          <a:xfrm>
            <a:off x="914400" y="55626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626779" name="Text Box 91"/>
          <p:cNvSpPr txBox="1">
            <a:spLocks noChangeArrowheads="1"/>
          </p:cNvSpPr>
          <p:nvPr/>
        </p:nvSpPr>
        <p:spPr bwMode="auto">
          <a:xfrm>
            <a:off x="914400" y="58674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626780" name="Text Box 92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626781" name="Text Box 93"/>
          <p:cNvSpPr txBox="1">
            <a:spLocks noChangeArrowheads="1"/>
          </p:cNvSpPr>
          <p:nvPr/>
        </p:nvSpPr>
        <p:spPr bwMode="auto">
          <a:xfrm>
            <a:off x="1447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626782" name="Text Box 94"/>
          <p:cNvSpPr txBox="1">
            <a:spLocks noChangeArrowheads="1"/>
          </p:cNvSpPr>
          <p:nvPr/>
        </p:nvSpPr>
        <p:spPr bwMode="auto">
          <a:xfrm>
            <a:off x="1828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626783" name="Text Box 95"/>
          <p:cNvSpPr txBox="1">
            <a:spLocks noChangeArrowheads="1"/>
          </p:cNvSpPr>
          <p:nvPr/>
        </p:nvSpPr>
        <p:spPr bwMode="auto">
          <a:xfrm>
            <a:off x="12192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626784" name="Text Box 96"/>
          <p:cNvSpPr txBox="1">
            <a:spLocks noChangeArrowheads="1"/>
          </p:cNvSpPr>
          <p:nvPr/>
        </p:nvSpPr>
        <p:spPr bwMode="auto">
          <a:xfrm>
            <a:off x="1447800" y="59436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26785" name="Text Box 97"/>
          <p:cNvSpPr txBox="1">
            <a:spLocks noChangeArrowheads="1"/>
          </p:cNvSpPr>
          <p:nvPr/>
        </p:nvSpPr>
        <p:spPr bwMode="auto">
          <a:xfrm>
            <a:off x="18288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626786" name="Text Box 98"/>
          <p:cNvSpPr txBox="1">
            <a:spLocks noChangeArrowheads="1"/>
          </p:cNvSpPr>
          <p:nvPr/>
        </p:nvSpPr>
        <p:spPr bwMode="auto">
          <a:xfrm>
            <a:off x="1219200" y="45720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626787" name="Text Box 99"/>
          <p:cNvSpPr txBox="1">
            <a:spLocks noChangeArrowheads="1"/>
          </p:cNvSpPr>
          <p:nvPr/>
        </p:nvSpPr>
        <p:spPr bwMode="auto">
          <a:xfrm>
            <a:off x="1219200" y="3505200"/>
            <a:ext cx="976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  <a:p>
            <a:r>
              <a:rPr lang="en-US"/>
              <a:t>2   0   1</a:t>
            </a:r>
          </a:p>
        </p:txBody>
      </p:sp>
      <p:sp>
        <p:nvSpPr>
          <p:cNvPr id="626788" name="Text Box 100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∞ ∞  ∞</a:t>
            </a:r>
          </a:p>
        </p:txBody>
      </p:sp>
      <p:sp>
        <p:nvSpPr>
          <p:cNvPr id="626789" name="Text Box 101"/>
          <p:cNvSpPr txBox="1">
            <a:spLocks noChangeArrowheads="1"/>
          </p:cNvSpPr>
          <p:nvPr/>
        </p:nvSpPr>
        <p:spPr bwMode="auto">
          <a:xfrm>
            <a:off x="3260725" y="20224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2   0   1</a:t>
            </a:r>
          </a:p>
        </p:txBody>
      </p:sp>
      <p:sp>
        <p:nvSpPr>
          <p:cNvPr id="626790" name="Text Box 102"/>
          <p:cNvSpPr txBox="1">
            <a:spLocks noChangeArrowheads="1"/>
          </p:cNvSpPr>
          <p:nvPr/>
        </p:nvSpPr>
        <p:spPr bwMode="auto">
          <a:xfrm>
            <a:off x="3260725" y="23272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7   1   0</a:t>
            </a:r>
          </a:p>
        </p:txBody>
      </p:sp>
      <p:sp>
        <p:nvSpPr>
          <p:cNvPr id="626791" name="Text Box 103"/>
          <p:cNvSpPr txBox="1">
            <a:spLocks noChangeArrowheads="1"/>
          </p:cNvSpPr>
          <p:nvPr/>
        </p:nvSpPr>
        <p:spPr bwMode="auto">
          <a:xfrm>
            <a:off x="3276600" y="38100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2  0   1</a:t>
            </a:r>
          </a:p>
        </p:txBody>
      </p:sp>
      <p:sp>
        <p:nvSpPr>
          <p:cNvPr id="626792" name="Text Box 104"/>
          <p:cNvSpPr txBox="1">
            <a:spLocks noChangeArrowheads="1"/>
          </p:cNvSpPr>
          <p:nvPr/>
        </p:nvSpPr>
        <p:spPr bwMode="auto">
          <a:xfrm>
            <a:off x="3276600" y="4114800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7   1   0</a:t>
            </a:r>
          </a:p>
        </p:txBody>
      </p:sp>
      <p:sp>
        <p:nvSpPr>
          <p:cNvPr id="626793" name="Text Box 105"/>
          <p:cNvSpPr txBox="1">
            <a:spLocks noChangeArrowheads="1"/>
          </p:cNvSpPr>
          <p:nvPr/>
        </p:nvSpPr>
        <p:spPr bwMode="auto">
          <a:xfrm>
            <a:off x="3276600" y="55626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2  0   1</a:t>
            </a:r>
          </a:p>
        </p:txBody>
      </p:sp>
      <p:sp>
        <p:nvSpPr>
          <p:cNvPr id="626794" name="Text Box 106"/>
          <p:cNvSpPr txBox="1">
            <a:spLocks noChangeArrowheads="1"/>
          </p:cNvSpPr>
          <p:nvPr/>
        </p:nvSpPr>
        <p:spPr bwMode="auto">
          <a:xfrm>
            <a:off x="3276600" y="5867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3  1   0</a:t>
            </a:r>
          </a:p>
        </p:txBody>
      </p:sp>
      <p:sp>
        <p:nvSpPr>
          <p:cNvPr id="626795" name="Text Box 107"/>
          <p:cNvSpPr txBox="1">
            <a:spLocks noChangeArrowheads="1"/>
          </p:cNvSpPr>
          <p:nvPr/>
        </p:nvSpPr>
        <p:spPr bwMode="auto">
          <a:xfrm>
            <a:off x="5486400" y="2133600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2   0   1</a:t>
            </a:r>
          </a:p>
        </p:txBody>
      </p:sp>
      <p:sp>
        <p:nvSpPr>
          <p:cNvPr id="626796" name="Text Box 108"/>
          <p:cNvSpPr txBox="1">
            <a:spLocks noChangeArrowheads="1"/>
          </p:cNvSpPr>
          <p:nvPr/>
        </p:nvSpPr>
        <p:spPr bwMode="auto">
          <a:xfrm>
            <a:off x="5486400" y="2438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3  1   0</a:t>
            </a:r>
          </a:p>
        </p:txBody>
      </p:sp>
      <p:sp>
        <p:nvSpPr>
          <p:cNvPr id="626797" name="Text Box 109"/>
          <p:cNvSpPr txBox="1">
            <a:spLocks noChangeArrowheads="1"/>
          </p:cNvSpPr>
          <p:nvPr/>
        </p:nvSpPr>
        <p:spPr bwMode="auto">
          <a:xfrm>
            <a:off x="5486400" y="38862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2  0   1</a:t>
            </a:r>
          </a:p>
        </p:txBody>
      </p:sp>
      <p:sp>
        <p:nvSpPr>
          <p:cNvPr id="626798" name="Text Box 110"/>
          <p:cNvSpPr txBox="1">
            <a:spLocks noChangeArrowheads="1"/>
          </p:cNvSpPr>
          <p:nvPr/>
        </p:nvSpPr>
        <p:spPr bwMode="auto">
          <a:xfrm>
            <a:off x="5410200" y="5867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3  1   0</a:t>
            </a:r>
          </a:p>
        </p:txBody>
      </p:sp>
      <p:sp>
        <p:nvSpPr>
          <p:cNvPr id="626799" name="Text Box 111"/>
          <p:cNvSpPr txBox="1">
            <a:spLocks noChangeArrowheads="1"/>
          </p:cNvSpPr>
          <p:nvPr/>
        </p:nvSpPr>
        <p:spPr bwMode="auto">
          <a:xfrm>
            <a:off x="5410200" y="5486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2  0   1</a:t>
            </a:r>
          </a:p>
        </p:txBody>
      </p:sp>
      <p:sp>
        <p:nvSpPr>
          <p:cNvPr id="626800" name="Text Box 112"/>
          <p:cNvSpPr txBox="1">
            <a:spLocks noChangeArrowheads="1"/>
          </p:cNvSpPr>
          <p:nvPr/>
        </p:nvSpPr>
        <p:spPr bwMode="auto">
          <a:xfrm>
            <a:off x="5486400" y="4114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3  1   0</a:t>
            </a:r>
          </a:p>
        </p:txBody>
      </p:sp>
      <p:sp>
        <p:nvSpPr>
          <p:cNvPr id="626801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02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03" name="Line 115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04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05" name="Line 117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06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07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08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09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10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11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12" name="Text Box 124"/>
          <p:cNvSpPr txBox="1">
            <a:spLocks noChangeArrowheads="1"/>
          </p:cNvSpPr>
          <p:nvPr/>
        </p:nvSpPr>
        <p:spPr bwMode="auto">
          <a:xfrm>
            <a:off x="6069013" y="6142038"/>
            <a:ext cx="6588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grpSp>
        <p:nvGrpSpPr>
          <p:cNvPr id="3" name="Group 12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626814" name="Freeform 12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/>
              <a:ahLst/>
              <a:cxnLst>
                <a:cxn ang="0">
                  <a:pos x="113" y="348"/>
                </a:cxn>
                <a:cxn ang="0">
                  <a:pos x="395" y="162"/>
                </a:cxn>
                <a:cxn ang="0">
                  <a:pos x="710" y="9"/>
                </a:cxn>
                <a:cxn ang="0">
                  <a:pos x="1160" y="219"/>
                </a:cxn>
                <a:cxn ang="0">
                  <a:pos x="1367" y="510"/>
                </a:cxn>
                <a:cxn ang="0">
                  <a:pos x="1103" y="726"/>
                </a:cxn>
                <a:cxn ang="0">
                  <a:pos x="578" y="738"/>
                </a:cxn>
                <a:cxn ang="0">
                  <a:pos x="77" y="630"/>
                </a:cxn>
                <a:cxn ang="0">
                  <a:pos x="113" y="348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27"/>
            <p:cNvGrpSpPr>
              <a:grpSpLocks/>
            </p:cNvGrpSpPr>
            <p:nvPr/>
          </p:nvGrpSpPr>
          <p:grpSpPr bwMode="auto">
            <a:xfrm>
              <a:off x="2448" y="74"/>
              <a:ext cx="1161" cy="675"/>
              <a:chOff x="-17" y="1286"/>
              <a:chExt cx="1161" cy="675"/>
            </a:xfrm>
          </p:grpSpPr>
          <p:sp>
            <p:nvSpPr>
              <p:cNvPr id="626816" name="Freeform 12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/>
                <a:ahLst/>
                <a:cxnLst>
                  <a:cxn ang="0">
                    <a:pos x="0" y="180"/>
                  </a:cxn>
                  <a:cxn ang="0">
                    <a:pos x="222" y="0"/>
                  </a:cxn>
                </a:cxnLst>
                <a:rect l="0" t="0" r="r" b="b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817" name="Oval 12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818" name="Line 13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819" name="Line 13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820" name="Rectangle 13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26821" name="Oval 13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822" name="Freeform 13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6" y="189"/>
                  </a:cxn>
                </a:cxnLst>
                <a:rect l="0" t="0" r="r" b="b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823" name="Freeform 13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/>
                <a:ahLst/>
                <a:cxnLst>
                  <a:cxn ang="0">
                    <a:pos x="540" y="3"/>
                  </a:cxn>
                  <a:cxn ang="0">
                    <a:pos x="0" y="0"/>
                  </a:cxn>
                </a:cxnLst>
                <a:rect l="0" t="0" r="r" b="b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136"/>
              <p:cNvGrpSpPr>
                <a:grpSpLocks/>
              </p:cNvGrpSpPr>
              <p:nvPr/>
            </p:nvGrpSpPr>
            <p:grpSpPr bwMode="auto">
              <a:xfrm>
                <a:off x="32" y="1598"/>
                <a:ext cx="210" cy="250"/>
                <a:chOff x="2952" y="2429"/>
                <a:chExt cx="211" cy="250"/>
              </a:xfrm>
            </p:grpSpPr>
            <p:sp>
              <p:nvSpPr>
                <p:cNvPr id="62682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826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952" y="2429"/>
                  <a:ext cx="21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x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6" name="Group 139"/>
              <p:cNvGrpSpPr>
                <a:grpSpLocks/>
              </p:cNvGrpSpPr>
              <p:nvPr/>
            </p:nvGrpSpPr>
            <p:grpSpPr bwMode="auto">
              <a:xfrm>
                <a:off x="828" y="1580"/>
                <a:ext cx="316" cy="288"/>
                <a:chOff x="1740" y="2276"/>
                <a:chExt cx="316" cy="288"/>
              </a:xfrm>
            </p:grpSpPr>
            <p:sp>
              <p:nvSpPr>
                <p:cNvPr id="626828" name="Oval 14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829" name="Line 14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830" name="Line 14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83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626832" name="Oval 14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7" name="Group 145"/>
                <p:cNvGrpSpPr>
                  <a:grpSpLocks/>
                </p:cNvGrpSpPr>
                <p:nvPr/>
              </p:nvGrpSpPr>
              <p:grpSpPr bwMode="auto">
                <a:xfrm>
                  <a:off x="1792" y="2276"/>
                  <a:ext cx="219" cy="288"/>
                  <a:chOff x="2948" y="2399"/>
                  <a:chExt cx="220" cy="288"/>
                </a:xfrm>
              </p:grpSpPr>
              <p:sp>
                <p:nvSpPr>
                  <p:cNvPr id="626834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6835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399"/>
                    <a:ext cx="220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400"/>
                      <a:t>z</a:t>
                    </a:r>
                  </a:p>
                </p:txBody>
              </p:sp>
            </p:grpSp>
          </p:grpSp>
          <p:sp>
            <p:nvSpPr>
              <p:cNvPr id="626836" name="Text Box 148"/>
              <p:cNvSpPr txBox="1">
                <a:spLocks noChangeArrowheads="1"/>
              </p:cNvSpPr>
              <p:nvPr/>
            </p:nvSpPr>
            <p:spPr bwMode="auto">
              <a:xfrm>
                <a:off x="731" y="1400"/>
                <a:ext cx="1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1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26837" name="Text Box 149"/>
              <p:cNvSpPr txBox="1">
                <a:spLocks noChangeArrowheads="1"/>
              </p:cNvSpPr>
              <p:nvPr/>
            </p:nvSpPr>
            <p:spPr bwMode="auto">
              <a:xfrm>
                <a:off x="192" y="1397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2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26838" name="Text Box 150"/>
              <p:cNvSpPr txBox="1">
                <a:spLocks noChangeArrowheads="1"/>
              </p:cNvSpPr>
              <p:nvPr/>
            </p:nvSpPr>
            <p:spPr bwMode="auto">
              <a:xfrm>
                <a:off x="477" y="1730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7</a:t>
                </a:r>
                <a:endParaRPr lang="en-US" sz="2400">
                  <a:latin typeface="Times New Roman" pitchFamily="18" charset="0"/>
                </a:endParaRPr>
              </a:p>
            </p:txBody>
          </p:sp>
          <p:grpSp>
            <p:nvGrpSpPr>
              <p:cNvPr id="8" name="Group 151"/>
              <p:cNvGrpSpPr>
                <a:grpSpLocks/>
              </p:cNvGrpSpPr>
              <p:nvPr/>
            </p:nvGrpSpPr>
            <p:grpSpPr bwMode="auto">
              <a:xfrm>
                <a:off x="408" y="1286"/>
                <a:ext cx="316" cy="250"/>
                <a:chOff x="1740" y="2306"/>
                <a:chExt cx="316" cy="250"/>
              </a:xfrm>
            </p:grpSpPr>
            <p:sp>
              <p:nvSpPr>
                <p:cNvPr id="626840" name="Oval 15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841" name="Line 15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842" name="Line 15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843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626844" name="Oval 15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9" name="Group 157"/>
                <p:cNvGrpSpPr>
                  <a:grpSpLocks/>
                </p:cNvGrpSpPr>
                <p:nvPr/>
              </p:nvGrpSpPr>
              <p:grpSpPr bwMode="auto">
                <a:xfrm>
                  <a:off x="1802" y="2306"/>
                  <a:ext cx="199" cy="250"/>
                  <a:chOff x="2957" y="2429"/>
                  <a:chExt cx="201" cy="250"/>
                </a:xfrm>
              </p:grpSpPr>
              <p:sp>
                <p:nvSpPr>
                  <p:cNvPr id="626846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6847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7" y="2429"/>
                    <a:ext cx="201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/>
                      <a:t>y</a:t>
                    </a:r>
                    <a:endParaRPr lang="en-US" sz="2400"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626848" name="Text Box 160"/>
          <p:cNvSpPr txBox="1">
            <a:spLocks noChangeArrowheads="1"/>
          </p:cNvSpPr>
          <p:nvPr/>
        </p:nvSpPr>
        <p:spPr bwMode="auto">
          <a:xfrm>
            <a:off x="0" y="685800"/>
            <a:ext cx="1579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x table</a:t>
            </a:r>
          </a:p>
        </p:txBody>
      </p:sp>
      <p:sp>
        <p:nvSpPr>
          <p:cNvPr id="626849" name="Text Box 161"/>
          <p:cNvSpPr txBox="1">
            <a:spLocks noChangeArrowheads="1"/>
          </p:cNvSpPr>
          <p:nvPr/>
        </p:nvSpPr>
        <p:spPr bwMode="auto">
          <a:xfrm>
            <a:off x="0" y="2590800"/>
            <a:ext cx="157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y table</a:t>
            </a:r>
          </a:p>
        </p:txBody>
      </p:sp>
      <p:sp>
        <p:nvSpPr>
          <p:cNvPr id="626850" name="Text Box 162"/>
          <p:cNvSpPr txBox="1">
            <a:spLocks noChangeArrowheads="1"/>
          </p:cNvSpPr>
          <p:nvPr/>
        </p:nvSpPr>
        <p:spPr bwMode="auto">
          <a:xfrm>
            <a:off x="0" y="4343400"/>
            <a:ext cx="1566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z table</a:t>
            </a:r>
          </a:p>
        </p:txBody>
      </p:sp>
      <p:sp>
        <p:nvSpPr>
          <p:cNvPr id="626851" name="Oval 163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852" name="Oval 164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853" name="Oval 165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854" name="Oval 166"/>
          <p:cNvSpPr>
            <a:spLocks noChangeArrowheads="1"/>
          </p:cNvSpPr>
          <p:nvPr/>
        </p:nvSpPr>
        <p:spPr bwMode="auto">
          <a:xfrm>
            <a:off x="32766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855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856" name="Rectangle 168"/>
          <p:cNvSpPr>
            <a:spLocks noChangeArrowheads="1"/>
          </p:cNvSpPr>
          <p:nvPr/>
        </p:nvSpPr>
        <p:spPr bwMode="auto">
          <a:xfrm>
            <a:off x="1590675" y="187325"/>
            <a:ext cx="44767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pitchFamily="18" charset="0"/>
              </a:rPr>
            </a:b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             = min{2+0 , 7+1} = 2</a:t>
            </a:r>
          </a:p>
        </p:txBody>
      </p:sp>
      <p:sp>
        <p:nvSpPr>
          <p:cNvPr id="626857" name="Line 16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6858" name="Rectangle 170"/>
          <p:cNvSpPr>
            <a:spLocks noChangeArrowheads="1"/>
          </p:cNvSpPr>
          <p:nvPr/>
        </p:nvSpPr>
        <p:spPr bwMode="auto">
          <a:xfrm>
            <a:off x="6384925" y="111125"/>
            <a:ext cx="2803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/>
            <a:r>
              <a:rPr lang="fr-FR"/>
              <a:t>= min{2+1 , 7+0} = 3</a:t>
            </a:r>
          </a:p>
        </p:txBody>
      </p:sp>
      <p:sp>
        <p:nvSpPr>
          <p:cNvPr id="626859" name="Line 17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7666469D-1C24-4CA6-9E0A-B39D85D6F6FC}" type="slidenum">
              <a:rPr lang="en-US"/>
              <a:pPr/>
              <a:t>2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01750" y="1404938"/>
            <a:ext cx="5530850" cy="5245100"/>
            <a:chOff x="398" y="129"/>
            <a:chExt cx="3484" cy="3304"/>
          </a:xfrm>
        </p:grpSpPr>
        <p:sp>
          <p:nvSpPr>
            <p:cNvPr id="454659" name="Freeform 3"/>
            <p:cNvSpPr>
              <a:spLocks/>
            </p:cNvSpPr>
            <p:nvPr/>
          </p:nvSpPr>
          <p:spPr bwMode="auto">
            <a:xfrm>
              <a:off x="2031" y="2058"/>
              <a:ext cx="1794" cy="933"/>
            </a:xfrm>
            <a:custGeom>
              <a:avLst/>
              <a:gdLst/>
              <a:ahLst/>
              <a:cxnLst>
                <a:cxn ang="0">
                  <a:pos x="6" y="483"/>
                </a:cxn>
                <a:cxn ang="0">
                  <a:pos x="108" y="125"/>
                </a:cxn>
                <a:cxn ang="0">
                  <a:pos x="559" y="100"/>
                </a:cxn>
                <a:cxn ang="0">
                  <a:pos x="1128" y="29"/>
                </a:cxn>
                <a:cxn ang="0">
                  <a:pos x="1716" y="275"/>
                </a:cxn>
                <a:cxn ang="0">
                  <a:pos x="1596" y="827"/>
                </a:cxn>
                <a:cxn ang="0">
                  <a:pos x="1380" y="911"/>
                </a:cxn>
                <a:cxn ang="0">
                  <a:pos x="840" y="929"/>
                </a:cxn>
                <a:cxn ang="0">
                  <a:pos x="414" y="911"/>
                </a:cxn>
                <a:cxn ang="0">
                  <a:pos x="143" y="832"/>
                </a:cxn>
                <a:cxn ang="0">
                  <a:pos x="6" y="483"/>
                </a:cxn>
              </a:cxnLst>
              <a:rect l="0" t="0" r="r" b="b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660" name="Freeform 4"/>
            <p:cNvSpPr>
              <a:spLocks/>
            </p:cNvSpPr>
            <p:nvPr/>
          </p:nvSpPr>
          <p:spPr bwMode="auto">
            <a:xfrm>
              <a:off x="1090" y="1594"/>
              <a:ext cx="1443" cy="8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661" name="Rectangle 5"/>
            <p:cNvSpPr>
              <a:spLocks noChangeArrowheads="1"/>
            </p:cNvSpPr>
            <p:nvPr/>
          </p:nvSpPr>
          <p:spPr bwMode="auto">
            <a:xfrm>
              <a:off x="1084" y="129"/>
              <a:ext cx="1460" cy="147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662" name="Oval 6"/>
            <p:cNvSpPr>
              <a:spLocks noChangeArrowheads="1"/>
            </p:cNvSpPr>
            <p:nvPr/>
          </p:nvSpPr>
          <p:spPr bwMode="auto">
            <a:xfrm>
              <a:off x="1163" y="162"/>
              <a:ext cx="1320" cy="38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663" name="Freeform 7"/>
            <p:cNvSpPr>
              <a:spLocks/>
            </p:cNvSpPr>
            <p:nvPr/>
          </p:nvSpPr>
          <p:spPr bwMode="auto">
            <a:xfrm>
              <a:off x="2433" y="2249"/>
              <a:ext cx="342" cy="18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122" y="2359"/>
              <a:ext cx="316" cy="147"/>
              <a:chOff x="3600" y="219"/>
              <a:chExt cx="360" cy="175"/>
            </a:xfrm>
          </p:grpSpPr>
          <p:sp>
            <p:nvSpPr>
              <p:cNvPr id="454665" name="Oval 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666" name="Line 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667" name="Line 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668" name="Rectangle 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54669" name="Oval 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54671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672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673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5467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676" name="Line 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677" name="Line 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2344" y="2761"/>
              <a:ext cx="316" cy="147"/>
              <a:chOff x="3600" y="219"/>
              <a:chExt cx="360" cy="175"/>
            </a:xfrm>
          </p:grpSpPr>
          <p:sp>
            <p:nvSpPr>
              <p:cNvPr id="454679" name="Oval 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680" name="Line 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681" name="Line 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682" name="Rectangle 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54683" name="Oval 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2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54685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686" name="Line 3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687" name="Line 3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5468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690" name="Line 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691" name="Line 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2769" y="2167"/>
              <a:ext cx="316" cy="147"/>
              <a:chOff x="3600" y="219"/>
              <a:chExt cx="360" cy="175"/>
            </a:xfrm>
          </p:grpSpPr>
          <p:sp>
            <p:nvSpPr>
              <p:cNvPr id="454693" name="Oval 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694" name="Line 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695" name="Line 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696" name="Rectangle 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54697" name="Oval 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5469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00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01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54703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04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05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" name="Group 50"/>
            <p:cNvGrpSpPr>
              <a:grpSpLocks/>
            </p:cNvGrpSpPr>
            <p:nvPr/>
          </p:nvGrpSpPr>
          <p:grpSpPr bwMode="auto">
            <a:xfrm>
              <a:off x="2720" y="2586"/>
              <a:ext cx="315" cy="147"/>
              <a:chOff x="3600" y="219"/>
              <a:chExt cx="360" cy="175"/>
            </a:xfrm>
          </p:grpSpPr>
          <p:sp>
            <p:nvSpPr>
              <p:cNvPr id="454707" name="Oval 5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08" name="Line 5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09" name="Line 5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10" name="Rectangle 5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54711" name="Oval 5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5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54713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14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15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6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54717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18" name="Line 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19" name="Line 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" name="Group 64"/>
            <p:cNvGrpSpPr>
              <a:grpSpLocks/>
            </p:cNvGrpSpPr>
            <p:nvPr/>
          </p:nvGrpSpPr>
          <p:grpSpPr bwMode="auto">
            <a:xfrm>
              <a:off x="3120" y="2773"/>
              <a:ext cx="316" cy="147"/>
              <a:chOff x="3600" y="219"/>
              <a:chExt cx="360" cy="175"/>
            </a:xfrm>
          </p:grpSpPr>
          <p:sp>
            <p:nvSpPr>
              <p:cNvPr id="454721" name="Oval 6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22" name="Line 6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23" name="Line 6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24" name="Rectangle 6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54725" name="Oval 6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7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54727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28" name="Line 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29" name="Line 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7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54731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32" name="Line 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33" name="Line 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" name="Group 78"/>
            <p:cNvGrpSpPr>
              <a:grpSpLocks/>
            </p:cNvGrpSpPr>
            <p:nvPr/>
          </p:nvGrpSpPr>
          <p:grpSpPr bwMode="auto">
            <a:xfrm>
              <a:off x="3400" y="2360"/>
              <a:ext cx="316" cy="147"/>
              <a:chOff x="3600" y="219"/>
              <a:chExt cx="360" cy="175"/>
            </a:xfrm>
          </p:grpSpPr>
          <p:sp>
            <p:nvSpPr>
              <p:cNvPr id="454735" name="Oval 7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36" name="Line 8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37" name="Line 8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38" name="Rectangle 8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54739" name="Oval 8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" name="Group 8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54741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42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43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8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5474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46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747" name="Line 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54748" name="Freeform 92"/>
            <p:cNvSpPr>
              <a:spLocks/>
            </p:cNvSpPr>
            <p:nvPr/>
          </p:nvSpPr>
          <p:spPr bwMode="auto">
            <a:xfrm>
              <a:off x="3089" y="2245"/>
              <a:ext cx="318" cy="1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194"/>
                </a:cxn>
              </a:cxnLst>
              <a:rect l="0" t="0" r="r" b="b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49" name="Freeform 93"/>
            <p:cNvSpPr>
              <a:spLocks/>
            </p:cNvSpPr>
            <p:nvPr/>
          </p:nvSpPr>
          <p:spPr bwMode="auto">
            <a:xfrm>
              <a:off x="2418" y="2492"/>
              <a:ext cx="303" cy="1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4" y="174"/>
                </a:cxn>
              </a:cxnLst>
              <a:rect l="0" t="0" r="r" b="b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50" name="Freeform 94"/>
            <p:cNvSpPr>
              <a:spLocks/>
            </p:cNvSpPr>
            <p:nvPr/>
          </p:nvSpPr>
          <p:spPr bwMode="auto">
            <a:xfrm>
              <a:off x="3015" y="2477"/>
              <a:ext cx="396" cy="156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78" y="0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51" name="Freeform 95"/>
            <p:cNvSpPr>
              <a:spLocks/>
            </p:cNvSpPr>
            <p:nvPr/>
          </p:nvSpPr>
          <p:spPr bwMode="auto">
            <a:xfrm>
              <a:off x="3435" y="2511"/>
              <a:ext cx="130" cy="320"/>
            </a:xfrm>
            <a:custGeom>
              <a:avLst/>
              <a:gdLst/>
              <a:ahLst/>
              <a:cxnLst>
                <a:cxn ang="0">
                  <a:pos x="0" y="500"/>
                </a:cxn>
                <a:cxn ang="0">
                  <a:pos x="118" y="0"/>
                </a:cxn>
              </a:cxnLst>
              <a:rect l="0" t="0" r="r" b="b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52" name="Freeform 96"/>
            <p:cNvSpPr>
              <a:spLocks/>
            </p:cNvSpPr>
            <p:nvPr/>
          </p:nvSpPr>
          <p:spPr bwMode="auto">
            <a:xfrm>
              <a:off x="2657" y="2847"/>
              <a:ext cx="464" cy="47"/>
            </a:xfrm>
            <a:custGeom>
              <a:avLst/>
              <a:gdLst/>
              <a:ahLst/>
              <a:cxnLst>
                <a:cxn ang="0">
                  <a:pos x="370" y="32"/>
                </a:cxn>
                <a:cxn ang="0">
                  <a:pos x="0" y="0"/>
                </a:cxn>
              </a:cxnLst>
              <a:rect l="0" t="0" r="r" b="b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53" name="Freeform 97"/>
            <p:cNvSpPr>
              <a:spLocks/>
            </p:cNvSpPr>
            <p:nvPr/>
          </p:nvSpPr>
          <p:spPr bwMode="auto">
            <a:xfrm>
              <a:off x="2319" y="2507"/>
              <a:ext cx="122" cy="268"/>
            </a:xfrm>
            <a:custGeom>
              <a:avLst/>
              <a:gdLst/>
              <a:ahLst/>
              <a:cxnLst>
                <a:cxn ang="0">
                  <a:pos x="162" y="408"/>
                </a:cxn>
                <a:cxn ang="0">
                  <a:pos x="176" y="412"/>
                </a:cxn>
                <a:cxn ang="0">
                  <a:pos x="0" y="0"/>
                </a:cxn>
              </a:cxnLst>
              <a:rect l="0" t="0" r="r" b="b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54" name="Rectangle 98"/>
            <p:cNvSpPr>
              <a:spLocks noChangeArrowheads="1"/>
            </p:cNvSpPr>
            <p:nvPr/>
          </p:nvSpPr>
          <p:spPr bwMode="auto">
            <a:xfrm>
              <a:off x="1128" y="2264"/>
              <a:ext cx="728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55" name="Rectangle 99"/>
            <p:cNvSpPr>
              <a:spLocks noChangeArrowheads="1"/>
            </p:cNvSpPr>
            <p:nvPr/>
          </p:nvSpPr>
          <p:spPr bwMode="auto">
            <a:xfrm>
              <a:off x="1113" y="2279"/>
              <a:ext cx="723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56" name="Line 100"/>
            <p:cNvSpPr>
              <a:spLocks noChangeShapeType="1"/>
            </p:cNvSpPr>
            <p:nvPr/>
          </p:nvSpPr>
          <p:spPr bwMode="auto">
            <a:xfrm>
              <a:off x="1759" y="2362"/>
              <a:ext cx="26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57" name="Text Box 101"/>
            <p:cNvSpPr txBox="1">
              <a:spLocks noChangeArrowheads="1"/>
            </p:cNvSpPr>
            <p:nvPr/>
          </p:nvSpPr>
          <p:spPr bwMode="auto">
            <a:xfrm>
              <a:off x="2390" y="218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454758" name="Text Box 102"/>
            <p:cNvSpPr txBox="1">
              <a:spLocks noChangeArrowheads="1"/>
            </p:cNvSpPr>
            <p:nvPr/>
          </p:nvSpPr>
          <p:spPr bwMode="auto">
            <a:xfrm>
              <a:off x="2336" y="245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latin typeface="Arial" charset="0"/>
                </a:rPr>
                <a:t>2</a:t>
              </a:r>
            </a:p>
          </p:txBody>
        </p:sp>
        <p:sp>
          <p:nvSpPr>
            <p:cNvPr id="454759" name="Text Box 103"/>
            <p:cNvSpPr txBox="1">
              <a:spLocks noChangeArrowheads="1"/>
            </p:cNvSpPr>
            <p:nvPr/>
          </p:nvSpPr>
          <p:spPr bwMode="auto">
            <a:xfrm>
              <a:off x="2178" y="250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latin typeface="Arial" charset="0"/>
                </a:rPr>
                <a:t>3</a:t>
              </a:r>
            </a:p>
          </p:txBody>
        </p:sp>
        <p:sp>
          <p:nvSpPr>
            <p:cNvPr id="454760" name="Rectangle 104"/>
            <p:cNvSpPr>
              <a:spLocks noChangeArrowheads="1"/>
            </p:cNvSpPr>
            <p:nvPr/>
          </p:nvSpPr>
          <p:spPr bwMode="auto">
            <a:xfrm>
              <a:off x="1509" y="2281"/>
              <a:ext cx="269" cy="1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61" name="Text Box 105"/>
            <p:cNvSpPr txBox="1">
              <a:spLocks noChangeArrowheads="1"/>
            </p:cNvSpPr>
            <p:nvPr/>
          </p:nvSpPr>
          <p:spPr bwMode="auto">
            <a:xfrm>
              <a:off x="1479" y="2264"/>
              <a:ext cx="32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200">
                  <a:latin typeface="Arial" charset="0"/>
                </a:rPr>
                <a:t>0111</a:t>
              </a:r>
            </a:p>
          </p:txBody>
        </p:sp>
        <p:sp>
          <p:nvSpPr>
            <p:cNvPr id="454762" name="Text Box 106"/>
            <p:cNvSpPr txBox="1">
              <a:spLocks noChangeArrowheads="1"/>
            </p:cNvSpPr>
            <p:nvPr/>
          </p:nvSpPr>
          <p:spPr bwMode="auto">
            <a:xfrm>
              <a:off x="398" y="1841"/>
              <a:ext cx="101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latin typeface="Arial" charset="0"/>
                </a:rPr>
                <a:t>value in arriving</a:t>
              </a:r>
            </a:p>
            <a:p>
              <a:pPr eaLnBrk="1" hangingPunct="1"/>
              <a:r>
                <a:rPr lang="en-US" sz="1600">
                  <a:latin typeface="Arial" charset="0"/>
                </a:rPr>
                <a:t>packet’s header</a:t>
              </a:r>
            </a:p>
          </p:txBody>
        </p:sp>
        <p:sp>
          <p:nvSpPr>
            <p:cNvPr id="454763" name="Line 107"/>
            <p:cNvSpPr>
              <a:spLocks noChangeShapeType="1"/>
            </p:cNvSpPr>
            <p:nvPr/>
          </p:nvSpPr>
          <p:spPr bwMode="auto">
            <a:xfrm flipH="1">
              <a:off x="1269" y="2444"/>
              <a:ext cx="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64" name="Text Box 108"/>
            <p:cNvSpPr txBox="1">
              <a:spLocks noChangeArrowheads="1"/>
            </p:cNvSpPr>
            <p:nvPr/>
          </p:nvSpPr>
          <p:spPr bwMode="auto">
            <a:xfrm>
              <a:off x="1244" y="261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routing algorithm</a:t>
              </a:r>
            </a:p>
          </p:txBody>
        </p:sp>
        <p:sp>
          <p:nvSpPr>
            <p:cNvPr id="454765" name="Rectangle 109"/>
            <p:cNvSpPr>
              <a:spLocks noChangeArrowheads="1"/>
            </p:cNvSpPr>
            <p:nvPr/>
          </p:nvSpPr>
          <p:spPr bwMode="auto">
            <a:xfrm>
              <a:off x="1197" y="732"/>
              <a:ext cx="1263" cy="8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66" name="Text Box 110"/>
            <p:cNvSpPr txBox="1">
              <a:spLocks noChangeArrowheads="1"/>
            </p:cNvSpPr>
            <p:nvPr/>
          </p:nvSpPr>
          <p:spPr bwMode="auto">
            <a:xfrm>
              <a:off x="1248" y="702"/>
              <a:ext cx="117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local forwarding table</a:t>
              </a:r>
            </a:p>
          </p:txBody>
        </p:sp>
        <p:sp>
          <p:nvSpPr>
            <p:cNvPr id="454767" name="Text Box 111"/>
            <p:cNvSpPr txBox="1">
              <a:spLocks noChangeArrowheads="1"/>
            </p:cNvSpPr>
            <p:nvPr/>
          </p:nvSpPr>
          <p:spPr bwMode="auto">
            <a:xfrm>
              <a:off x="1174" y="858"/>
              <a:ext cx="7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header value</a:t>
              </a:r>
            </a:p>
          </p:txBody>
        </p:sp>
        <p:sp>
          <p:nvSpPr>
            <p:cNvPr id="454768" name="Text Box 112"/>
            <p:cNvSpPr txBox="1">
              <a:spLocks noChangeArrowheads="1"/>
            </p:cNvSpPr>
            <p:nvPr/>
          </p:nvSpPr>
          <p:spPr bwMode="auto">
            <a:xfrm>
              <a:off x="1846" y="859"/>
              <a:ext cx="6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output link</a:t>
              </a:r>
            </a:p>
          </p:txBody>
        </p:sp>
        <p:sp>
          <p:nvSpPr>
            <p:cNvPr id="454769" name="Line 113"/>
            <p:cNvSpPr>
              <a:spLocks noChangeShapeType="1"/>
            </p:cNvSpPr>
            <p:nvPr/>
          </p:nvSpPr>
          <p:spPr bwMode="auto">
            <a:xfrm>
              <a:off x="1908" y="866"/>
              <a:ext cx="5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70" name="Text Box 114"/>
            <p:cNvSpPr txBox="1">
              <a:spLocks noChangeArrowheads="1"/>
            </p:cNvSpPr>
            <p:nvPr/>
          </p:nvSpPr>
          <p:spPr bwMode="auto">
            <a:xfrm>
              <a:off x="1587" y="1037"/>
              <a:ext cx="32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sz="1200">
                  <a:latin typeface="Arial" charset="0"/>
                </a:rPr>
                <a:t>0100</a:t>
              </a:r>
            </a:p>
            <a:p>
              <a:pPr algn="r" eaLnBrk="1" hangingPunct="1"/>
              <a:r>
                <a:rPr lang="en-US" sz="1200">
                  <a:latin typeface="Arial" charset="0"/>
                </a:rPr>
                <a:t>0101</a:t>
              </a:r>
            </a:p>
            <a:p>
              <a:pPr algn="r" eaLnBrk="1" hangingPunct="1"/>
              <a:r>
                <a:rPr lang="en-US" sz="1200">
                  <a:latin typeface="Arial" charset="0"/>
                </a:rPr>
                <a:t>0111</a:t>
              </a:r>
            </a:p>
            <a:p>
              <a:pPr algn="r" eaLnBrk="1" hangingPunct="1"/>
              <a:r>
                <a:rPr lang="en-US" sz="1200">
                  <a:latin typeface="Arial" charset="0"/>
                </a:rPr>
                <a:t>1001</a:t>
              </a:r>
            </a:p>
          </p:txBody>
        </p:sp>
        <p:sp>
          <p:nvSpPr>
            <p:cNvPr id="454771" name="Text Box 115"/>
            <p:cNvSpPr txBox="1">
              <a:spLocks noChangeArrowheads="1"/>
            </p:cNvSpPr>
            <p:nvPr/>
          </p:nvSpPr>
          <p:spPr bwMode="auto">
            <a:xfrm>
              <a:off x="1918" y="1037"/>
              <a:ext cx="16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200">
                  <a:latin typeface="Arial" charset="0"/>
                </a:rPr>
                <a:t>3</a:t>
              </a:r>
            </a:p>
            <a:p>
              <a:pPr algn="ctr" eaLnBrk="1" hangingPunct="1"/>
              <a:r>
                <a:rPr lang="en-US" sz="1200">
                  <a:latin typeface="Arial" charset="0"/>
                </a:rPr>
                <a:t>2</a:t>
              </a:r>
            </a:p>
            <a:p>
              <a:pPr algn="ctr" eaLnBrk="1" hangingPunct="1"/>
              <a:r>
                <a:rPr lang="en-US" sz="1200">
                  <a:latin typeface="Arial" charset="0"/>
                </a:rPr>
                <a:t>2</a:t>
              </a:r>
            </a:p>
            <a:p>
              <a:pPr algn="ctr" eaLnBrk="1" hangingPunct="1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454772" name="Line 116"/>
            <p:cNvSpPr>
              <a:spLocks noChangeShapeType="1"/>
            </p:cNvSpPr>
            <p:nvPr/>
          </p:nvSpPr>
          <p:spPr bwMode="auto">
            <a:xfrm>
              <a:off x="1197" y="1028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73" name="Line 117"/>
            <p:cNvSpPr>
              <a:spLocks noChangeShapeType="1"/>
            </p:cNvSpPr>
            <p:nvPr/>
          </p:nvSpPr>
          <p:spPr bwMode="auto">
            <a:xfrm>
              <a:off x="1192" y="872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74" name="AutoShape 118"/>
            <p:cNvSpPr>
              <a:spLocks noChangeArrowheads="1"/>
            </p:cNvSpPr>
            <p:nvPr/>
          </p:nvSpPr>
          <p:spPr bwMode="auto">
            <a:xfrm rot="5400000">
              <a:off x="1763" y="548"/>
              <a:ext cx="151" cy="172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75" name="Line 119"/>
            <p:cNvSpPr>
              <a:spLocks noChangeShapeType="1"/>
            </p:cNvSpPr>
            <p:nvPr/>
          </p:nvSpPr>
          <p:spPr bwMode="auto">
            <a:xfrm>
              <a:off x="1371" y="2086"/>
              <a:ext cx="22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76" name="Freeform 120"/>
            <p:cNvSpPr>
              <a:spLocks/>
            </p:cNvSpPr>
            <p:nvPr/>
          </p:nvSpPr>
          <p:spPr bwMode="auto">
            <a:xfrm>
              <a:off x="2047" y="2395"/>
              <a:ext cx="554" cy="167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324" y="26"/>
                </a:cxn>
                <a:cxn ang="0">
                  <a:pos x="554" y="167"/>
                </a:cxn>
              </a:cxnLst>
              <a:rect l="0" t="0" r="r" b="b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77" name="Freeform 121"/>
            <p:cNvSpPr>
              <a:spLocks/>
            </p:cNvSpPr>
            <p:nvPr/>
          </p:nvSpPr>
          <p:spPr bwMode="auto">
            <a:xfrm flipH="1">
              <a:off x="3518" y="2127"/>
              <a:ext cx="364" cy="2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78" name="Freeform 122"/>
            <p:cNvSpPr>
              <a:spLocks/>
            </p:cNvSpPr>
            <p:nvPr/>
          </p:nvSpPr>
          <p:spPr bwMode="auto">
            <a:xfrm flipH="1">
              <a:off x="2881" y="1948"/>
              <a:ext cx="364" cy="2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79" name="Freeform 123"/>
            <p:cNvSpPr>
              <a:spLocks/>
            </p:cNvSpPr>
            <p:nvPr/>
          </p:nvSpPr>
          <p:spPr bwMode="auto">
            <a:xfrm flipH="1" flipV="1">
              <a:off x="3302" y="2922"/>
              <a:ext cx="342" cy="2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80" name="Freeform 124"/>
            <p:cNvSpPr>
              <a:spLocks/>
            </p:cNvSpPr>
            <p:nvPr/>
          </p:nvSpPr>
          <p:spPr bwMode="auto">
            <a:xfrm flipH="1" flipV="1">
              <a:off x="2452" y="2912"/>
              <a:ext cx="342" cy="2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781" name="Freeform 125"/>
            <p:cNvSpPr>
              <a:spLocks/>
            </p:cNvSpPr>
            <p:nvPr/>
          </p:nvSpPr>
          <p:spPr bwMode="auto">
            <a:xfrm flipH="1" flipV="1">
              <a:off x="2855" y="2728"/>
              <a:ext cx="342" cy="2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" name="Group 126"/>
            <p:cNvGrpSpPr>
              <a:grpSpLocks/>
            </p:cNvGrpSpPr>
            <p:nvPr/>
          </p:nvGrpSpPr>
          <p:grpSpPr bwMode="auto">
            <a:xfrm>
              <a:off x="2886" y="1668"/>
              <a:ext cx="347" cy="285"/>
              <a:chOff x="2886" y="1668"/>
              <a:chExt cx="347" cy="285"/>
            </a:xfrm>
          </p:grpSpPr>
          <p:sp>
            <p:nvSpPr>
              <p:cNvPr id="454783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84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85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86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787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788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789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" name="Group 134"/>
            <p:cNvGrpSpPr>
              <a:grpSpLocks/>
            </p:cNvGrpSpPr>
            <p:nvPr/>
          </p:nvGrpSpPr>
          <p:grpSpPr bwMode="auto">
            <a:xfrm>
              <a:off x="3524" y="1840"/>
              <a:ext cx="347" cy="285"/>
              <a:chOff x="2886" y="1668"/>
              <a:chExt cx="347" cy="285"/>
            </a:xfrm>
          </p:grpSpPr>
          <p:sp>
            <p:nvSpPr>
              <p:cNvPr id="454791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92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93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794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795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796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797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" name="Group 142"/>
            <p:cNvGrpSpPr>
              <a:grpSpLocks/>
            </p:cNvGrpSpPr>
            <p:nvPr/>
          </p:nvGrpSpPr>
          <p:grpSpPr bwMode="auto">
            <a:xfrm>
              <a:off x="3291" y="3148"/>
              <a:ext cx="347" cy="285"/>
              <a:chOff x="2886" y="1668"/>
              <a:chExt cx="347" cy="285"/>
            </a:xfrm>
          </p:grpSpPr>
          <p:sp>
            <p:nvSpPr>
              <p:cNvPr id="454799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800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801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802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03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04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05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150"/>
            <p:cNvGrpSpPr>
              <a:grpSpLocks/>
            </p:cNvGrpSpPr>
            <p:nvPr/>
          </p:nvGrpSpPr>
          <p:grpSpPr bwMode="auto">
            <a:xfrm>
              <a:off x="2853" y="3010"/>
              <a:ext cx="347" cy="285"/>
              <a:chOff x="2886" y="1668"/>
              <a:chExt cx="347" cy="285"/>
            </a:xfrm>
          </p:grpSpPr>
          <p:sp>
            <p:nvSpPr>
              <p:cNvPr id="454807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808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809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810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11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12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13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158"/>
            <p:cNvGrpSpPr>
              <a:grpSpLocks/>
            </p:cNvGrpSpPr>
            <p:nvPr/>
          </p:nvGrpSpPr>
          <p:grpSpPr bwMode="auto">
            <a:xfrm>
              <a:off x="2440" y="3131"/>
              <a:ext cx="347" cy="285"/>
              <a:chOff x="2886" y="1668"/>
              <a:chExt cx="347" cy="285"/>
            </a:xfrm>
          </p:grpSpPr>
          <p:sp>
            <p:nvSpPr>
              <p:cNvPr id="454815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816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817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818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19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20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21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4822" name="Rectangle 166"/>
          <p:cNvSpPr>
            <a:spLocks noGrp="1" noChangeArrowheads="1"/>
          </p:cNvSpPr>
          <p:nvPr>
            <p:ph type="title"/>
          </p:nvPr>
        </p:nvSpPr>
        <p:spPr>
          <a:xfrm>
            <a:off x="249238" y="0"/>
            <a:ext cx="8894762" cy="1143000"/>
          </a:xfrm>
        </p:spPr>
        <p:txBody>
          <a:bodyPr/>
          <a:lstStyle/>
          <a:p>
            <a:r>
              <a:rPr lang="en-US" sz="3600"/>
              <a:t>Interplay between routing, forwarding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360AC359-82F7-4648-8235-57608C7137A2}" type="slidenum">
              <a:rPr lang="en-US"/>
              <a:pPr/>
              <a:t>20</a:t>
            </a:fld>
            <a:endParaRPr 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Distance Vector: link cost changes</a:t>
            </a:r>
            <a:endParaRPr lang="en-US"/>
          </a:p>
        </p:txBody>
      </p:sp>
      <p:sp>
        <p:nvSpPr>
          <p:cNvPr id="473091" name="Rectangle 3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Link cost changes: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node detects local link cost change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updates routing info, recalculates </a:t>
            </a:r>
            <a:br>
              <a:rPr lang="en-US" sz="2000"/>
            </a:br>
            <a:r>
              <a:rPr lang="en-US" sz="2000"/>
              <a:t>distance vector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if DV changes, notify neighbors </a:t>
            </a:r>
            <a:endParaRPr lang="en-US" sz="2400"/>
          </a:p>
        </p:txBody>
      </p:sp>
      <p:sp>
        <p:nvSpPr>
          <p:cNvPr id="473092" name="Text Box 4"/>
          <p:cNvSpPr txBox="1">
            <a:spLocks noChangeArrowheads="1"/>
          </p:cNvSpPr>
          <p:nvPr/>
        </p:nvSpPr>
        <p:spPr bwMode="auto">
          <a:xfrm>
            <a:off x="269875" y="3827463"/>
            <a:ext cx="1174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“good</a:t>
            </a:r>
          </a:p>
          <a:p>
            <a:r>
              <a:rPr lang="en-US" sz="2400">
                <a:solidFill>
                  <a:schemeClr val="accent2"/>
                </a:solidFill>
              </a:rPr>
              <a:t>news </a:t>
            </a:r>
          </a:p>
          <a:p>
            <a:r>
              <a:rPr lang="en-US" sz="2400">
                <a:solidFill>
                  <a:schemeClr val="accent2"/>
                </a:solidFill>
              </a:rPr>
              <a:t>travels</a:t>
            </a:r>
          </a:p>
          <a:p>
            <a:r>
              <a:rPr lang="en-US" sz="2400">
                <a:solidFill>
                  <a:schemeClr val="accent2"/>
                </a:solidFill>
              </a:rPr>
              <a:t>fast”</a:t>
            </a:r>
            <a:endParaRPr lang="en-US" sz="1600">
              <a:solidFill>
                <a:schemeClr val="accent2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473094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/>
              <a:ahLst/>
              <a:cxnLst>
                <a:cxn ang="0">
                  <a:pos x="113" y="348"/>
                </a:cxn>
                <a:cxn ang="0">
                  <a:pos x="395" y="162"/>
                </a:cxn>
                <a:cxn ang="0">
                  <a:pos x="710" y="9"/>
                </a:cxn>
                <a:cxn ang="0">
                  <a:pos x="1160" y="219"/>
                </a:cxn>
                <a:cxn ang="0">
                  <a:pos x="1367" y="510"/>
                </a:cxn>
                <a:cxn ang="0">
                  <a:pos x="1103" y="726"/>
                </a:cxn>
                <a:cxn ang="0">
                  <a:pos x="578" y="738"/>
                </a:cxn>
                <a:cxn ang="0">
                  <a:pos x="77" y="630"/>
                </a:cxn>
                <a:cxn ang="0">
                  <a:pos x="113" y="348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095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/>
              <a:ahLst/>
              <a:cxnLst>
                <a:cxn ang="0">
                  <a:pos x="0" y="180"/>
                </a:cxn>
                <a:cxn ang="0">
                  <a:pos x="222" y="0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096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097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098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099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3100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101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6" y="189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102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/>
              <a:ahLst/>
              <a:cxnLst>
                <a:cxn ang="0">
                  <a:pos x="540" y="3"/>
                </a:cxn>
                <a:cxn ang="0">
                  <a:pos x="0" y="0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473104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3105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473107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3108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3109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3110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73111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473113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311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73115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3116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3117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473119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3120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3121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3122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73123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473125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3126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73127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3128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3129" name="Rectangle 41"/>
          <p:cNvSpPr>
            <a:spLocks noChangeArrowheads="1"/>
          </p:cNvSpPr>
          <p:nvPr/>
        </p:nvSpPr>
        <p:spPr bwMode="auto">
          <a:xfrm>
            <a:off x="2076450" y="3457575"/>
            <a:ext cx="64785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/>
              <a:t>At time </a:t>
            </a:r>
            <a:r>
              <a:rPr lang="en-US" i="1"/>
              <a:t>t</a:t>
            </a:r>
            <a:r>
              <a:rPr lang="en-US" i="1" baseline="-25000"/>
              <a:t>0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 detects the link-cost change, updates its DV, 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/>
              <a:t>and informs its neighbors.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473130" name="Rectangle 42"/>
          <p:cNvSpPr>
            <a:spLocks noChangeArrowheads="1"/>
          </p:cNvSpPr>
          <p:nvPr/>
        </p:nvSpPr>
        <p:spPr bwMode="auto">
          <a:xfrm>
            <a:off x="2089150" y="4149725"/>
            <a:ext cx="71850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/>
              <a:t>At time </a:t>
            </a:r>
            <a:r>
              <a:rPr lang="en-US" i="1"/>
              <a:t>t</a:t>
            </a:r>
            <a:r>
              <a:rPr lang="en-US" i="1" baseline="-25000"/>
              <a:t>1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 receives the update from </a:t>
            </a:r>
            <a:r>
              <a:rPr lang="en-US" i="1"/>
              <a:t>y</a:t>
            </a:r>
            <a:r>
              <a:rPr lang="en-US"/>
              <a:t> and updates its table. 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/>
              <a:t>It computes a new least cost to </a:t>
            </a:r>
            <a:r>
              <a:rPr lang="en-US" i="1"/>
              <a:t>x</a:t>
            </a:r>
            <a:r>
              <a:rPr lang="en-US"/>
              <a:t>  and sends its neighbors its DV.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473131" name="Rectangle 43"/>
          <p:cNvSpPr>
            <a:spLocks noChangeArrowheads="1"/>
          </p:cNvSpPr>
          <p:nvPr/>
        </p:nvSpPr>
        <p:spPr bwMode="auto">
          <a:xfrm>
            <a:off x="2122488" y="4926013"/>
            <a:ext cx="70215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/>
              <a:t>At time </a:t>
            </a:r>
            <a:r>
              <a:rPr lang="en-US" i="1"/>
              <a:t>t</a:t>
            </a:r>
            <a:r>
              <a:rPr lang="en-US" i="1" baseline="-25000"/>
              <a:t>2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 receives </a:t>
            </a:r>
            <a:r>
              <a:rPr lang="en-US" i="1"/>
              <a:t>z</a:t>
            </a:r>
            <a:r>
              <a:rPr lang="en-US"/>
              <a:t>’s update and updates its distance table. 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y</a:t>
            </a:r>
            <a:r>
              <a:rPr lang="en-US"/>
              <a:t>’s least costs do not change and hence </a:t>
            </a:r>
            <a:r>
              <a:rPr lang="en-US" i="1"/>
              <a:t>y</a:t>
            </a:r>
            <a:r>
              <a:rPr lang="en-US"/>
              <a:t>  does </a:t>
            </a:r>
            <a:r>
              <a:rPr lang="en-US" i="1"/>
              <a:t>not</a:t>
            </a:r>
            <a:r>
              <a:rPr lang="en-US"/>
              <a:t> send any 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/>
              <a:t>message to </a:t>
            </a:r>
            <a:r>
              <a:rPr lang="en-US" i="1"/>
              <a:t>z</a:t>
            </a:r>
            <a:r>
              <a:rPr lang="en-US"/>
              <a:t>. 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129" grpId="0"/>
      <p:bldP spid="473130" grpId="0"/>
      <p:bldP spid="4731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46F4CD38-902C-4D9B-B1BA-B36E95834BF1}" type="slidenum">
              <a:rPr lang="en-US"/>
              <a:pPr/>
              <a:t>21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Distance Vector: link cost changes</a:t>
            </a:r>
            <a:endParaRPr lang="en-US"/>
          </a:p>
        </p:txBody>
      </p:sp>
      <p:sp>
        <p:nvSpPr>
          <p:cNvPr id="474115" name="Rectangle 3"/>
          <p:cNvSpPr>
            <a:spLocks noChangeArrowheads="1"/>
          </p:cNvSpPr>
          <p:nvPr/>
        </p:nvSpPr>
        <p:spPr bwMode="auto">
          <a:xfrm>
            <a:off x="962025" y="1346200"/>
            <a:ext cx="3810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Link cost changes: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good news travels fast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bad news travels slow - “count to infinity” problem!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44 iterations before algorithm stabilizes: see text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Poisoned reverse:</a:t>
            </a:r>
            <a:r>
              <a:rPr lang="en-US" sz="2000"/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If Z routes through Y to get to X :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/>
              <a:t>Z tells Y its (Z’s) distance to X is infinite (so Y won’t route to X via Z)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will this completely solve count to infinity problem?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89563" y="1600200"/>
            <a:ext cx="2184400" cy="1314450"/>
            <a:chOff x="3805" y="938"/>
            <a:chExt cx="1376" cy="828"/>
          </a:xfrm>
        </p:grpSpPr>
        <p:sp>
          <p:nvSpPr>
            <p:cNvPr id="474117" name="Freeform 5"/>
            <p:cNvSpPr>
              <a:spLocks/>
            </p:cNvSpPr>
            <p:nvPr/>
          </p:nvSpPr>
          <p:spPr bwMode="auto">
            <a:xfrm>
              <a:off x="3805" y="1002"/>
              <a:ext cx="1376" cy="764"/>
            </a:xfrm>
            <a:custGeom>
              <a:avLst/>
              <a:gdLst/>
              <a:ahLst/>
              <a:cxnLst>
                <a:cxn ang="0">
                  <a:pos x="113" y="348"/>
                </a:cxn>
                <a:cxn ang="0">
                  <a:pos x="395" y="162"/>
                </a:cxn>
                <a:cxn ang="0">
                  <a:pos x="710" y="9"/>
                </a:cxn>
                <a:cxn ang="0">
                  <a:pos x="1160" y="219"/>
                </a:cxn>
                <a:cxn ang="0">
                  <a:pos x="1367" y="510"/>
                </a:cxn>
                <a:cxn ang="0">
                  <a:pos x="1103" y="726"/>
                </a:cxn>
                <a:cxn ang="0">
                  <a:pos x="578" y="738"/>
                </a:cxn>
                <a:cxn ang="0">
                  <a:pos x="77" y="630"/>
                </a:cxn>
                <a:cxn ang="0">
                  <a:pos x="113" y="348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18" name="Freeform 6"/>
            <p:cNvSpPr>
              <a:spLocks/>
            </p:cNvSpPr>
            <p:nvPr/>
          </p:nvSpPr>
          <p:spPr bwMode="auto">
            <a:xfrm>
              <a:off x="4164" y="1266"/>
              <a:ext cx="222" cy="180"/>
            </a:xfrm>
            <a:custGeom>
              <a:avLst/>
              <a:gdLst/>
              <a:ahLst/>
              <a:cxnLst>
                <a:cxn ang="0">
                  <a:pos x="0" y="180"/>
                </a:cxn>
                <a:cxn ang="0">
                  <a:pos x="222" y="0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19" name="Oval 7"/>
            <p:cNvSpPr>
              <a:spLocks noChangeArrowheads="1"/>
            </p:cNvSpPr>
            <p:nvPr/>
          </p:nvSpPr>
          <p:spPr bwMode="auto">
            <a:xfrm>
              <a:off x="3904" y="15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0" name="Line 8"/>
            <p:cNvSpPr>
              <a:spLocks noChangeShapeType="1"/>
            </p:cNvSpPr>
            <p:nvPr/>
          </p:nvSpPr>
          <p:spPr bwMode="auto">
            <a:xfrm>
              <a:off x="3904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1" name="Line 9"/>
            <p:cNvSpPr>
              <a:spLocks noChangeShapeType="1"/>
            </p:cNvSpPr>
            <p:nvPr/>
          </p:nvSpPr>
          <p:spPr bwMode="auto">
            <a:xfrm>
              <a:off x="4217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2" name="Rectangle 10"/>
            <p:cNvSpPr>
              <a:spLocks noChangeArrowheads="1"/>
            </p:cNvSpPr>
            <p:nvPr/>
          </p:nvSpPr>
          <p:spPr bwMode="auto">
            <a:xfrm>
              <a:off x="3904" y="14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4123" name="Oval 11"/>
            <p:cNvSpPr>
              <a:spLocks noChangeArrowheads="1"/>
            </p:cNvSpPr>
            <p:nvPr/>
          </p:nvSpPr>
          <p:spPr bwMode="auto">
            <a:xfrm>
              <a:off x="3901" y="14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4" name="Freeform 12"/>
            <p:cNvSpPr>
              <a:spLocks/>
            </p:cNvSpPr>
            <p:nvPr/>
          </p:nvSpPr>
          <p:spPr bwMode="auto">
            <a:xfrm>
              <a:off x="4569" y="1266"/>
              <a:ext cx="216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6" y="189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5" name="Freeform 13"/>
            <p:cNvSpPr>
              <a:spLocks/>
            </p:cNvSpPr>
            <p:nvPr/>
          </p:nvSpPr>
          <p:spPr bwMode="auto">
            <a:xfrm>
              <a:off x="4221" y="1530"/>
              <a:ext cx="540" cy="3"/>
            </a:xfrm>
            <a:custGeom>
              <a:avLst/>
              <a:gdLst/>
              <a:ahLst/>
              <a:cxnLst>
                <a:cxn ang="0">
                  <a:pos x="540" y="3"/>
                </a:cxn>
                <a:cxn ang="0">
                  <a:pos x="0" y="0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950" y="1388"/>
              <a:ext cx="210" cy="250"/>
              <a:chOff x="2951" y="2429"/>
              <a:chExt cx="213" cy="250"/>
            </a:xfrm>
          </p:grpSpPr>
          <p:sp>
            <p:nvSpPr>
              <p:cNvPr id="474127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28" name="Text Box 16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4746" y="1400"/>
              <a:ext cx="316" cy="250"/>
              <a:chOff x="1740" y="2306"/>
              <a:chExt cx="316" cy="250"/>
            </a:xfrm>
          </p:grpSpPr>
          <p:sp>
            <p:nvSpPr>
              <p:cNvPr id="474130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31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32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33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74134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3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474136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41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74138" name="Text Box 26"/>
            <p:cNvSpPr txBox="1">
              <a:spLocks noChangeArrowheads="1"/>
            </p:cNvSpPr>
            <p:nvPr/>
          </p:nvSpPr>
          <p:spPr bwMode="auto">
            <a:xfrm>
              <a:off x="4649" y="1190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4139" name="Text Box 27"/>
            <p:cNvSpPr txBox="1">
              <a:spLocks noChangeArrowheads="1"/>
            </p:cNvSpPr>
            <p:nvPr/>
          </p:nvSpPr>
          <p:spPr bwMode="auto">
            <a:xfrm>
              <a:off x="4110" y="118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4140" name="Text Box 28"/>
            <p:cNvSpPr txBox="1">
              <a:spLocks noChangeArrowheads="1"/>
            </p:cNvSpPr>
            <p:nvPr/>
          </p:nvSpPr>
          <p:spPr bwMode="auto">
            <a:xfrm>
              <a:off x="4351" y="1520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4326" y="1076"/>
              <a:ext cx="316" cy="250"/>
              <a:chOff x="1740" y="2306"/>
              <a:chExt cx="316" cy="250"/>
            </a:xfrm>
          </p:grpSpPr>
          <p:sp>
            <p:nvSpPr>
              <p:cNvPr id="474142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43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44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45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74146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35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474148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414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474150" name="Text Box 38"/>
            <p:cNvSpPr txBox="1">
              <a:spLocks noChangeArrowheads="1"/>
            </p:cNvSpPr>
            <p:nvPr/>
          </p:nvSpPr>
          <p:spPr bwMode="auto">
            <a:xfrm>
              <a:off x="3964" y="93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60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4151" name="Line 39"/>
            <p:cNvSpPr>
              <a:spLocks noChangeShapeType="1"/>
            </p:cNvSpPr>
            <p:nvPr/>
          </p:nvSpPr>
          <p:spPr bwMode="auto">
            <a:xfrm flipH="1" flipV="1">
              <a:off x="4128" y="1134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19A9A793-D48B-4337-94BC-204B3A9D34F2}" type="slidenum">
              <a:rPr lang="en-US"/>
              <a:pPr/>
              <a:t>22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Comparison of LS and DV algorithms</a:t>
            </a:r>
            <a:endParaRPr lang="en-US"/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5400"/>
            <a:ext cx="4029075" cy="4648200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Message complexity</a:t>
            </a:r>
            <a:endParaRPr lang="en-US" sz="2400"/>
          </a:p>
          <a:p>
            <a:r>
              <a:rPr lang="en-US" sz="2000" u="sng">
                <a:solidFill>
                  <a:srgbClr val="FF0000"/>
                </a:solidFill>
              </a:rPr>
              <a:t>LS:</a:t>
            </a:r>
            <a:r>
              <a:rPr lang="en-US" sz="2000"/>
              <a:t> with n nodes, E links, O(nE) msgs sent  </a:t>
            </a:r>
          </a:p>
          <a:p>
            <a:r>
              <a:rPr lang="en-US" sz="2000" u="sng">
                <a:solidFill>
                  <a:srgbClr val="FF0000"/>
                </a:solidFill>
              </a:rPr>
              <a:t>DV: </a:t>
            </a:r>
            <a:r>
              <a:rPr lang="en-US" sz="2000"/>
              <a:t>exchange between neighbors only</a:t>
            </a:r>
          </a:p>
          <a:p>
            <a:pPr lvl="1"/>
            <a:r>
              <a:rPr lang="en-US" sz="2000"/>
              <a:t>convergence time varies</a:t>
            </a:r>
            <a:endParaRPr lang="en-US" sz="1800"/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Speed of Convergence</a:t>
            </a:r>
            <a:endParaRPr lang="en-US" sz="2400"/>
          </a:p>
          <a:p>
            <a:r>
              <a:rPr lang="en-US" sz="2000" u="sng">
                <a:solidFill>
                  <a:srgbClr val="FF0000"/>
                </a:solidFill>
              </a:rPr>
              <a:t>LS:</a:t>
            </a:r>
            <a:r>
              <a:rPr lang="en-US" sz="2000"/>
              <a:t> O(n</a:t>
            </a:r>
            <a:r>
              <a:rPr lang="en-US" sz="2000" b="1" baseline="30000"/>
              <a:t>2</a:t>
            </a:r>
            <a:r>
              <a:rPr lang="en-US" sz="2000"/>
              <a:t>) algorithm requires O(nE) msgs</a:t>
            </a:r>
          </a:p>
          <a:p>
            <a:pPr lvl="1"/>
            <a:r>
              <a:rPr lang="en-US" sz="2000"/>
              <a:t>may have oscillations</a:t>
            </a:r>
            <a:endParaRPr lang="en-US" sz="1800"/>
          </a:p>
          <a:p>
            <a:r>
              <a:rPr lang="en-US" sz="2000" u="sng">
                <a:solidFill>
                  <a:srgbClr val="FF0000"/>
                </a:solidFill>
              </a:rPr>
              <a:t>DV</a:t>
            </a:r>
            <a:r>
              <a:rPr lang="en-US" sz="2000"/>
              <a:t>: convergence time varies</a:t>
            </a:r>
          </a:p>
          <a:p>
            <a:pPr lvl="1"/>
            <a:r>
              <a:rPr lang="en-US" sz="2000"/>
              <a:t>may be routing loops</a:t>
            </a:r>
          </a:p>
          <a:p>
            <a:pPr lvl="1"/>
            <a:r>
              <a:rPr lang="en-US" sz="2000"/>
              <a:t>count-to-infinity problem</a:t>
            </a:r>
            <a:endParaRPr lang="en-US" sz="1800"/>
          </a:p>
        </p:txBody>
      </p:sp>
      <p:sp>
        <p:nvSpPr>
          <p:cNvPr id="4761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43450" y="1295400"/>
            <a:ext cx="4010025" cy="4648200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Robustness:</a:t>
            </a:r>
            <a:r>
              <a:rPr lang="en-US" sz="2400"/>
              <a:t> what happens if router malfunctions?</a:t>
            </a:r>
          </a:p>
          <a:p>
            <a:pPr>
              <a:buFont typeface="ZapfDingbats" pitchFamily="82" charset="2"/>
              <a:buNone/>
            </a:pPr>
            <a:r>
              <a:rPr lang="en-US" sz="2400" u="sng">
                <a:solidFill>
                  <a:srgbClr val="FF0000"/>
                </a:solidFill>
              </a:rPr>
              <a:t>LS:</a:t>
            </a:r>
            <a:r>
              <a:rPr lang="en-US" sz="2400"/>
              <a:t> </a:t>
            </a:r>
          </a:p>
          <a:p>
            <a:pPr lvl="1"/>
            <a:r>
              <a:rPr lang="en-US" sz="2000"/>
              <a:t>node can advertise incorrect </a:t>
            </a:r>
            <a:r>
              <a:rPr lang="en-US" sz="2000" i="1">
                <a:solidFill>
                  <a:schemeClr val="accent2"/>
                </a:solidFill>
              </a:rPr>
              <a:t>link</a:t>
            </a:r>
            <a:r>
              <a:rPr lang="en-US" sz="2000"/>
              <a:t> cost</a:t>
            </a:r>
          </a:p>
          <a:p>
            <a:pPr lvl="1"/>
            <a:r>
              <a:rPr lang="en-US" sz="2000"/>
              <a:t>each node computes only its </a:t>
            </a:r>
            <a:r>
              <a:rPr lang="en-US" sz="2000" i="1"/>
              <a:t>own</a:t>
            </a:r>
            <a:r>
              <a:rPr lang="en-US" sz="2000"/>
              <a:t> table</a:t>
            </a:r>
          </a:p>
          <a:p>
            <a:pPr>
              <a:buFont typeface="ZapfDingbats" pitchFamily="82" charset="2"/>
              <a:buNone/>
            </a:pPr>
            <a:r>
              <a:rPr lang="en-US" sz="2400" u="sng">
                <a:solidFill>
                  <a:srgbClr val="FF0000"/>
                </a:solidFill>
              </a:rPr>
              <a:t>DV:</a:t>
            </a:r>
            <a:endParaRPr lang="en-US" sz="2400"/>
          </a:p>
          <a:p>
            <a:pPr lvl="1"/>
            <a:r>
              <a:rPr lang="en-US" sz="2000"/>
              <a:t>DV node can advertise incorrect </a:t>
            </a:r>
            <a:r>
              <a:rPr lang="en-US" sz="2000" i="1">
                <a:solidFill>
                  <a:schemeClr val="accent2"/>
                </a:solidFill>
              </a:rPr>
              <a:t>path</a:t>
            </a:r>
            <a:r>
              <a:rPr lang="en-US" sz="2000"/>
              <a:t> cost</a:t>
            </a:r>
          </a:p>
          <a:p>
            <a:pPr lvl="1"/>
            <a:r>
              <a:rPr lang="en-US" sz="2000"/>
              <a:t>each node’s table used by others </a:t>
            </a:r>
          </a:p>
          <a:p>
            <a:pPr lvl="2"/>
            <a:r>
              <a:rPr lang="en-US" sz="1800"/>
              <a:t>error propagate thru network</a:t>
            </a:r>
          </a:p>
          <a:p>
            <a:pPr lvl="1"/>
            <a:endParaRPr lang="en-US" sz="2000"/>
          </a:p>
          <a:p>
            <a:pPr lvl="1"/>
            <a:endParaRPr lang="en-US" sz="2000"/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11A38F09-E5CA-4F66-A0C9-996556A68F69}" type="slidenum">
              <a:rPr lang="en-US"/>
              <a:pPr/>
              <a:t>23</a:t>
            </a:fld>
            <a:endParaRPr lang="en-US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4: Network Layer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4. 1 Introduction</a:t>
            </a:r>
          </a:p>
          <a:p>
            <a:r>
              <a:rPr lang="en-US" sz="2400"/>
              <a:t>4.2 Virtual circuit and datagram networks</a:t>
            </a:r>
          </a:p>
          <a:p>
            <a:r>
              <a:rPr lang="en-US" sz="2400"/>
              <a:t>4.3 What’s inside a router</a:t>
            </a:r>
          </a:p>
          <a:p>
            <a:r>
              <a:rPr lang="en-US" sz="2400"/>
              <a:t>4.4 IP: Internet Protocol</a:t>
            </a:r>
          </a:p>
          <a:p>
            <a:pPr lvl="1"/>
            <a:r>
              <a:rPr lang="en-US" sz="2000"/>
              <a:t>Datagram format</a:t>
            </a:r>
          </a:p>
          <a:p>
            <a:pPr lvl="1"/>
            <a:r>
              <a:rPr lang="en-US" sz="2000"/>
              <a:t>IPv4 addressing</a:t>
            </a:r>
          </a:p>
          <a:p>
            <a:pPr lvl="1"/>
            <a:r>
              <a:rPr lang="en-US" sz="2000"/>
              <a:t>ICMP</a:t>
            </a:r>
          </a:p>
          <a:p>
            <a:pPr lvl="1"/>
            <a:r>
              <a:rPr lang="en-US" sz="2000"/>
              <a:t>IPv6</a:t>
            </a:r>
          </a:p>
        </p:txBody>
      </p:sp>
      <p:sp>
        <p:nvSpPr>
          <p:cNvPr id="5826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/>
              <a:t>4.5 </a:t>
            </a:r>
            <a:r>
              <a:rPr lang="en-US" sz="2400">
                <a:solidFill>
                  <a:srgbClr val="FF0000"/>
                </a:solidFill>
              </a:rPr>
              <a:t>Routing algorithms</a:t>
            </a:r>
          </a:p>
          <a:p>
            <a:pPr lvl="1"/>
            <a:r>
              <a:rPr lang="en-US" sz="2000"/>
              <a:t>Link state</a:t>
            </a:r>
          </a:p>
          <a:p>
            <a:pPr lvl="1"/>
            <a:r>
              <a:rPr lang="en-US" sz="2000"/>
              <a:t>Distance Vector</a:t>
            </a:r>
          </a:p>
          <a:p>
            <a:pPr lvl="1"/>
            <a:r>
              <a:rPr lang="en-US" sz="2000">
                <a:solidFill>
                  <a:srgbClr val="FF0000"/>
                </a:solidFill>
              </a:rPr>
              <a:t>Hierarchical routing</a:t>
            </a:r>
          </a:p>
          <a:p>
            <a:r>
              <a:rPr lang="en-US" sz="2400"/>
              <a:t>4.6 Routing in the Internet</a:t>
            </a:r>
          </a:p>
          <a:p>
            <a:pPr lvl="1"/>
            <a:r>
              <a:rPr lang="en-US" sz="2000"/>
              <a:t>RIP</a:t>
            </a:r>
          </a:p>
          <a:p>
            <a:pPr lvl="1"/>
            <a:r>
              <a:rPr lang="en-US" sz="2000"/>
              <a:t>OSPF</a:t>
            </a:r>
          </a:p>
          <a:p>
            <a:pPr lvl="1"/>
            <a:r>
              <a:rPr lang="en-US" sz="2000"/>
              <a:t>BGP</a:t>
            </a:r>
          </a:p>
          <a:p>
            <a:r>
              <a:rPr lang="en-US" sz="2400"/>
              <a:t>4.7 Broadcast and multicast routing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C9D8BD56-BB41-4079-BC64-B5B201CA8F98}" type="slidenum">
              <a:rPr lang="en-US"/>
              <a:pPr/>
              <a:t>24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Hierarchical Routing</a:t>
            </a:r>
            <a:endParaRPr lang="en-US"/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3467100"/>
            <a:ext cx="3810000" cy="22669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scale:</a:t>
            </a:r>
            <a:r>
              <a:rPr lang="en-US" sz="2400"/>
              <a:t> with 200 million destinations:</a:t>
            </a:r>
          </a:p>
          <a:p>
            <a:r>
              <a:rPr lang="en-US" sz="2000"/>
              <a:t>can’t store all dest’s in routing tables!</a:t>
            </a:r>
          </a:p>
          <a:p>
            <a:r>
              <a:rPr lang="en-US" sz="2000"/>
              <a:t>routing table exchange would swamp links!</a:t>
            </a:r>
            <a:r>
              <a:rPr lang="en-US" sz="2400"/>
              <a:t> 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478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48175" y="3467100"/>
            <a:ext cx="4019550" cy="2514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administrative autonomy</a:t>
            </a:r>
            <a:endParaRPr lang="en-US" sz="2400"/>
          </a:p>
          <a:p>
            <a:r>
              <a:rPr lang="en-US" sz="2000"/>
              <a:t>internet = network of networks</a:t>
            </a:r>
          </a:p>
          <a:p>
            <a:r>
              <a:rPr lang="en-US" sz="2000"/>
              <a:t>each network admin may want to control routing in its own network</a:t>
            </a:r>
          </a:p>
        </p:txBody>
      </p:sp>
      <p:sp>
        <p:nvSpPr>
          <p:cNvPr id="478213" name="Rectangle 5"/>
          <p:cNvSpPr>
            <a:spLocks noChangeArrowheads="1"/>
          </p:cNvSpPr>
          <p:nvPr/>
        </p:nvSpPr>
        <p:spPr bwMode="auto">
          <a:xfrm>
            <a:off x="2028825" y="1419225"/>
            <a:ext cx="65436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/>
              <a:t>Our routing study thus far - idealization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all routers identical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network “flat”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 i="1"/>
              <a:t>… not</a:t>
            </a:r>
            <a:r>
              <a:rPr lang="en-US" sz="2400"/>
              <a:t> true in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6BF98C06-ECEE-43C7-903C-0D4F05BDCAAB}" type="slidenum">
              <a:rPr lang="en-US"/>
              <a:pPr/>
              <a:t>25</a:t>
            </a:fld>
            <a:endParaRPr 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Hierarchical Routing</a:t>
            </a:r>
            <a:endParaRPr lang="en-US"/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495425"/>
            <a:ext cx="3810000" cy="4210050"/>
          </a:xfrm>
        </p:spPr>
        <p:txBody>
          <a:bodyPr/>
          <a:lstStyle/>
          <a:p>
            <a:r>
              <a:rPr lang="en-US" sz="2400"/>
              <a:t>aggregate routers into regions,</a:t>
            </a:r>
            <a:r>
              <a:rPr lang="en-US" sz="2400">
                <a:solidFill>
                  <a:srgbClr val="FF0000"/>
                </a:solidFill>
              </a:rPr>
              <a:t> “autonomous systems” (AS)</a:t>
            </a:r>
          </a:p>
          <a:p>
            <a:r>
              <a:rPr lang="en-US" sz="2400"/>
              <a:t>routers in same AS run same routing protocol</a:t>
            </a:r>
          </a:p>
          <a:p>
            <a:pPr lvl="1"/>
            <a:r>
              <a:rPr lang="en-US" sz="2000">
                <a:solidFill>
                  <a:srgbClr val="FF0000"/>
                </a:solidFill>
              </a:rPr>
              <a:t>“intra-AS” routing</a:t>
            </a:r>
            <a:r>
              <a:rPr lang="en-US" sz="2000"/>
              <a:t> protocol</a:t>
            </a:r>
          </a:p>
          <a:p>
            <a:pPr lvl="1"/>
            <a:r>
              <a:rPr lang="en-US" sz="2000"/>
              <a:t>routers in different AS can run different intra-AS routing protocol</a:t>
            </a:r>
          </a:p>
        </p:txBody>
      </p:sp>
      <p:sp>
        <p:nvSpPr>
          <p:cNvPr id="479242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>
                <a:solidFill>
                  <a:srgbClr val="FF0000"/>
                </a:solidFill>
              </a:rPr>
              <a:t>Gateway router</a:t>
            </a:r>
          </a:p>
          <a:p>
            <a:r>
              <a:rPr lang="en-US" sz="2400"/>
              <a:t>Direct link to router in another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F711D074-AEEF-4C01-AB39-E57754FE61E6}" type="slidenum">
              <a:rPr lang="en-US"/>
              <a:pPr/>
              <a:t>26</a:t>
            </a:fld>
            <a:endParaRPr lang="en-US"/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271463" y="1343025"/>
            <a:ext cx="6178550" cy="4376738"/>
            <a:chOff x="0" y="878"/>
            <a:chExt cx="4232" cy="2968"/>
          </a:xfrm>
        </p:grpSpPr>
        <p:sp>
          <p:nvSpPr>
            <p:cNvPr id="584706" name="Freeform 2"/>
            <p:cNvSpPr>
              <a:spLocks/>
            </p:cNvSpPr>
            <p:nvPr/>
          </p:nvSpPr>
          <p:spPr bwMode="auto">
            <a:xfrm>
              <a:off x="2621" y="1050"/>
              <a:ext cx="1611" cy="1025"/>
            </a:xfrm>
            <a:custGeom>
              <a:avLst/>
              <a:gdLst/>
              <a:ahLst/>
              <a:cxnLst>
                <a:cxn ang="0">
                  <a:pos x="56" y="162"/>
                </a:cxn>
                <a:cxn ang="0">
                  <a:pos x="368" y="14"/>
                </a:cxn>
                <a:cxn ang="0">
                  <a:pos x="940" y="79"/>
                </a:cxn>
                <a:cxn ang="0">
                  <a:pos x="1144" y="239"/>
                </a:cxn>
                <a:cxn ang="0">
                  <a:pos x="1048" y="451"/>
                </a:cxn>
                <a:cxn ang="0">
                  <a:pos x="586" y="541"/>
                </a:cxn>
                <a:cxn ang="0">
                  <a:pos x="88" y="439"/>
                </a:cxn>
                <a:cxn ang="0">
                  <a:pos x="56" y="162"/>
                </a:cxn>
              </a:cxnLst>
              <a:rect l="0" t="0" r="r" b="b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07" name="Freeform 3"/>
            <p:cNvSpPr>
              <a:spLocks/>
            </p:cNvSpPr>
            <p:nvPr/>
          </p:nvSpPr>
          <p:spPr bwMode="auto">
            <a:xfrm>
              <a:off x="0" y="878"/>
              <a:ext cx="1255" cy="1016"/>
            </a:xfrm>
            <a:custGeom>
              <a:avLst/>
              <a:gdLst/>
              <a:ahLst/>
              <a:cxnLst>
                <a:cxn ang="0">
                  <a:pos x="88" y="181"/>
                </a:cxn>
                <a:cxn ang="0">
                  <a:pos x="180" y="89"/>
                </a:cxn>
                <a:cxn ang="0">
                  <a:pos x="448" y="49"/>
                </a:cxn>
                <a:cxn ang="0">
                  <a:pos x="988" y="25"/>
                </a:cxn>
                <a:cxn ang="0">
                  <a:pos x="1181" y="197"/>
                </a:cxn>
                <a:cxn ang="0">
                  <a:pos x="889" y="413"/>
                </a:cxn>
                <a:cxn ang="0">
                  <a:pos x="307" y="425"/>
                </a:cxn>
                <a:cxn ang="0">
                  <a:pos x="36" y="337"/>
                </a:cxn>
                <a:cxn ang="0">
                  <a:pos x="88" y="181"/>
                </a:cxn>
              </a:cxnLst>
              <a:rect l="0" t="0" r="r" b="b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08" name="Freeform 4"/>
            <p:cNvSpPr>
              <a:spLocks/>
            </p:cNvSpPr>
            <p:nvPr/>
          </p:nvSpPr>
          <p:spPr bwMode="auto">
            <a:xfrm>
              <a:off x="810" y="1611"/>
              <a:ext cx="2007" cy="792"/>
            </a:xfrm>
            <a:custGeom>
              <a:avLst/>
              <a:gdLst/>
              <a:ahLst/>
              <a:cxnLst>
                <a:cxn ang="0">
                  <a:pos x="155" y="224"/>
                </a:cxn>
                <a:cxn ang="0">
                  <a:pos x="407" y="74"/>
                </a:cxn>
                <a:cxn ang="0">
                  <a:pos x="785" y="20"/>
                </a:cxn>
                <a:cxn ang="0">
                  <a:pos x="1157" y="194"/>
                </a:cxn>
                <a:cxn ang="0">
                  <a:pos x="1564" y="428"/>
                </a:cxn>
                <a:cxn ang="0">
                  <a:pos x="1272" y="644"/>
                </a:cxn>
                <a:cxn ang="0">
                  <a:pos x="690" y="656"/>
                </a:cxn>
                <a:cxn ang="0">
                  <a:pos x="89" y="596"/>
                </a:cxn>
                <a:cxn ang="0">
                  <a:pos x="155" y="224"/>
                </a:cxn>
              </a:cxnLst>
              <a:rect l="0" t="0" r="r" b="b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09" name="Oval 5"/>
            <p:cNvSpPr>
              <a:spLocks noChangeArrowheads="1"/>
            </p:cNvSpPr>
            <p:nvPr/>
          </p:nvSpPr>
          <p:spPr bwMode="auto">
            <a:xfrm>
              <a:off x="261" y="161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10" name="Line 6"/>
            <p:cNvSpPr>
              <a:spLocks noChangeShapeType="1"/>
            </p:cNvSpPr>
            <p:nvPr/>
          </p:nvSpPr>
          <p:spPr bwMode="auto">
            <a:xfrm>
              <a:off x="261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11" name="Line 7"/>
            <p:cNvSpPr>
              <a:spLocks noChangeShapeType="1"/>
            </p:cNvSpPr>
            <p:nvPr/>
          </p:nvSpPr>
          <p:spPr bwMode="auto">
            <a:xfrm>
              <a:off x="574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12" name="Rectangle 8"/>
            <p:cNvSpPr>
              <a:spLocks noChangeArrowheads="1"/>
            </p:cNvSpPr>
            <p:nvPr/>
          </p:nvSpPr>
          <p:spPr bwMode="auto">
            <a:xfrm>
              <a:off x="261" y="160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84713" name="Oval 9"/>
            <p:cNvSpPr>
              <a:spLocks noChangeArrowheads="1"/>
            </p:cNvSpPr>
            <p:nvPr/>
          </p:nvSpPr>
          <p:spPr bwMode="auto">
            <a:xfrm>
              <a:off x="258" y="154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14" name="Rectangle 10"/>
            <p:cNvSpPr>
              <a:spLocks noChangeArrowheads="1"/>
            </p:cNvSpPr>
            <p:nvPr/>
          </p:nvSpPr>
          <p:spPr bwMode="auto">
            <a:xfrm>
              <a:off x="345" y="1557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15" name="Text Box 11"/>
            <p:cNvSpPr txBox="1">
              <a:spLocks noChangeArrowheads="1"/>
            </p:cNvSpPr>
            <p:nvPr/>
          </p:nvSpPr>
          <p:spPr bwMode="auto">
            <a:xfrm>
              <a:off x="251" y="1496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84716" name="Oval 12"/>
            <p:cNvSpPr>
              <a:spLocks noChangeArrowheads="1"/>
            </p:cNvSpPr>
            <p:nvPr/>
          </p:nvSpPr>
          <p:spPr bwMode="auto">
            <a:xfrm>
              <a:off x="1479" y="22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17" name="Line 13"/>
            <p:cNvSpPr>
              <a:spLocks noChangeShapeType="1"/>
            </p:cNvSpPr>
            <p:nvPr/>
          </p:nvSpPr>
          <p:spPr bwMode="auto">
            <a:xfrm>
              <a:off x="1479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18" name="Line 14"/>
            <p:cNvSpPr>
              <a:spLocks noChangeShapeType="1"/>
            </p:cNvSpPr>
            <p:nvPr/>
          </p:nvSpPr>
          <p:spPr bwMode="auto">
            <a:xfrm>
              <a:off x="1792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19" name="Rectangle 15"/>
            <p:cNvSpPr>
              <a:spLocks noChangeArrowheads="1"/>
            </p:cNvSpPr>
            <p:nvPr/>
          </p:nvSpPr>
          <p:spPr bwMode="auto">
            <a:xfrm>
              <a:off x="1479" y="22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84720" name="Oval 16"/>
            <p:cNvSpPr>
              <a:spLocks noChangeArrowheads="1"/>
            </p:cNvSpPr>
            <p:nvPr/>
          </p:nvSpPr>
          <p:spPr bwMode="auto">
            <a:xfrm>
              <a:off x="1476" y="21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485" y="2096"/>
              <a:ext cx="307" cy="269"/>
              <a:chOff x="2904" y="2429"/>
              <a:chExt cx="309" cy="269"/>
            </a:xfrm>
          </p:grpSpPr>
          <p:sp>
            <p:nvSpPr>
              <p:cNvPr id="584722" name="Rectangle 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23" name="Text Box 19"/>
              <p:cNvSpPr txBox="1">
                <a:spLocks noChangeArrowheads="1"/>
              </p:cNvSpPr>
              <p:nvPr/>
            </p:nvSpPr>
            <p:spPr bwMode="auto">
              <a:xfrm>
                <a:off x="2904" y="2429"/>
                <a:ext cx="30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1d</a:t>
                </a:r>
              </a:p>
            </p:txBody>
          </p:sp>
        </p:grpSp>
        <p:sp>
          <p:nvSpPr>
            <p:cNvPr id="584724" name="Oval 20"/>
            <p:cNvSpPr>
              <a:spLocks noChangeArrowheads="1"/>
            </p:cNvSpPr>
            <p:nvPr/>
          </p:nvSpPr>
          <p:spPr bwMode="auto">
            <a:xfrm>
              <a:off x="822" y="147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25" name="Line 21"/>
            <p:cNvSpPr>
              <a:spLocks noChangeShapeType="1"/>
            </p:cNvSpPr>
            <p:nvPr/>
          </p:nvSpPr>
          <p:spPr bwMode="auto">
            <a:xfrm>
              <a:off x="822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26" name="Line 22"/>
            <p:cNvSpPr>
              <a:spLocks noChangeShapeType="1"/>
            </p:cNvSpPr>
            <p:nvPr/>
          </p:nvSpPr>
          <p:spPr bwMode="auto">
            <a:xfrm>
              <a:off x="1135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27" name="Rectangle 23"/>
            <p:cNvSpPr>
              <a:spLocks noChangeArrowheads="1"/>
            </p:cNvSpPr>
            <p:nvPr/>
          </p:nvSpPr>
          <p:spPr bwMode="auto">
            <a:xfrm>
              <a:off x="822" y="147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84728" name="Oval 24"/>
            <p:cNvSpPr>
              <a:spLocks noChangeArrowheads="1"/>
            </p:cNvSpPr>
            <p:nvPr/>
          </p:nvSpPr>
          <p:spPr bwMode="auto">
            <a:xfrm>
              <a:off x="819" y="141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29" name="Rectangle 25"/>
            <p:cNvSpPr>
              <a:spLocks noChangeArrowheads="1"/>
            </p:cNvSpPr>
            <p:nvPr/>
          </p:nvSpPr>
          <p:spPr bwMode="auto">
            <a:xfrm>
              <a:off x="906" y="1425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30" name="Text Box 26"/>
            <p:cNvSpPr txBox="1">
              <a:spLocks noChangeArrowheads="1"/>
            </p:cNvSpPr>
            <p:nvPr/>
          </p:nvSpPr>
          <p:spPr bwMode="auto">
            <a:xfrm>
              <a:off x="820" y="1364"/>
              <a:ext cx="32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84731" name="Oval 27"/>
            <p:cNvSpPr>
              <a:spLocks noChangeArrowheads="1"/>
            </p:cNvSpPr>
            <p:nvPr/>
          </p:nvSpPr>
          <p:spPr bwMode="auto">
            <a:xfrm>
              <a:off x="1443" y="18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32" name="Line 28"/>
            <p:cNvSpPr>
              <a:spLocks noChangeShapeType="1"/>
            </p:cNvSpPr>
            <p:nvPr/>
          </p:nvSpPr>
          <p:spPr bwMode="auto">
            <a:xfrm>
              <a:off x="1443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33" name="Line 29"/>
            <p:cNvSpPr>
              <a:spLocks noChangeShapeType="1"/>
            </p:cNvSpPr>
            <p:nvPr/>
          </p:nvSpPr>
          <p:spPr bwMode="auto">
            <a:xfrm>
              <a:off x="1756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34" name="Rectangle 30"/>
            <p:cNvSpPr>
              <a:spLocks noChangeArrowheads="1"/>
            </p:cNvSpPr>
            <p:nvPr/>
          </p:nvSpPr>
          <p:spPr bwMode="auto">
            <a:xfrm>
              <a:off x="1443" y="181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84735" name="Oval 31"/>
            <p:cNvSpPr>
              <a:spLocks noChangeArrowheads="1"/>
            </p:cNvSpPr>
            <p:nvPr/>
          </p:nvSpPr>
          <p:spPr bwMode="auto">
            <a:xfrm>
              <a:off x="1440" y="17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1453" y="1700"/>
              <a:ext cx="292" cy="269"/>
              <a:chOff x="2907" y="2429"/>
              <a:chExt cx="301" cy="269"/>
            </a:xfrm>
          </p:grpSpPr>
          <p:sp>
            <p:nvSpPr>
              <p:cNvPr id="584737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38" name="Text Box 34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1c</a:t>
                </a:r>
              </a:p>
            </p:txBody>
          </p:sp>
        </p:grpSp>
        <p:sp>
          <p:nvSpPr>
            <p:cNvPr id="584739" name="Line 35"/>
            <p:cNvSpPr>
              <a:spLocks noChangeShapeType="1"/>
            </p:cNvSpPr>
            <p:nvPr/>
          </p:nvSpPr>
          <p:spPr bwMode="auto">
            <a:xfrm>
              <a:off x="3238" y="1632"/>
              <a:ext cx="30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0" name="Line 36"/>
            <p:cNvSpPr>
              <a:spLocks noChangeShapeType="1"/>
            </p:cNvSpPr>
            <p:nvPr/>
          </p:nvSpPr>
          <p:spPr bwMode="auto">
            <a:xfrm>
              <a:off x="3562" y="1556"/>
              <a:ext cx="92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1" name="Line 37"/>
            <p:cNvSpPr>
              <a:spLocks noChangeShapeType="1"/>
            </p:cNvSpPr>
            <p:nvPr/>
          </p:nvSpPr>
          <p:spPr bwMode="auto">
            <a:xfrm flipV="1">
              <a:off x="3170" y="1512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2" name="Freeform 38"/>
            <p:cNvSpPr>
              <a:spLocks/>
            </p:cNvSpPr>
            <p:nvPr/>
          </p:nvSpPr>
          <p:spPr bwMode="auto">
            <a:xfrm>
              <a:off x="1790" y="2146"/>
              <a:ext cx="264" cy="82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264" y="0"/>
                </a:cxn>
              </a:cxnLst>
              <a:rect l="0" t="0" r="r" b="b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3" name="Freeform 39"/>
            <p:cNvSpPr>
              <a:spLocks/>
            </p:cNvSpPr>
            <p:nvPr/>
          </p:nvSpPr>
          <p:spPr bwMode="auto">
            <a:xfrm>
              <a:off x="1330" y="2110"/>
              <a:ext cx="152" cy="1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2" y="118"/>
                </a:cxn>
              </a:cxnLst>
              <a:rect l="0" t="0" r="r" b="b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4" name="Freeform 40"/>
            <p:cNvSpPr>
              <a:spLocks/>
            </p:cNvSpPr>
            <p:nvPr/>
          </p:nvSpPr>
          <p:spPr bwMode="auto">
            <a:xfrm>
              <a:off x="1454" y="2040"/>
              <a:ext cx="564" cy="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4" y="82"/>
                </a:cxn>
              </a:cxnLst>
              <a:rect l="0" t="0" r="r" b="b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5" name="Freeform 41"/>
            <p:cNvSpPr>
              <a:spLocks/>
            </p:cNvSpPr>
            <p:nvPr/>
          </p:nvSpPr>
          <p:spPr bwMode="auto">
            <a:xfrm>
              <a:off x="1392" y="1878"/>
              <a:ext cx="76" cy="94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76" y="0"/>
                </a:cxn>
              </a:cxnLst>
              <a:rect l="0" t="0" r="r" b="b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6" name="Freeform 42"/>
            <p:cNvSpPr>
              <a:spLocks/>
            </p:cNvSpPr>
            <p:nvPr/>
          </p:nvSpPr>
          <p:spPr bwMode="auto">
            <a:xfrm>
              <a:off x="566" y="1502"/>
              <a:ext cx="252" cy="114"/>
            </a:xfrm>
            <a:custGeom>
              <a:avLst/>
              <a:gdLst/>
              <a:ahLst/>
              <a:cxnLst>
                <a:cxn ang="0">
                  <a:pos x="0" y="114"/>
                </a:cxn>
                <a:cxn ang="0">
                  <a:pos x="252" y="0"/>
                </a:cxn>
              </a:cxnLst>
              <a:rect l="0" t="0" r="r" b="b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7" name="Freeform 43"/>
            <p:cNvSpPr>
              <a:spLocks/>
            </p:cNvSpPr>
            <p:nvPr/>
          </p:nvSpPr>
          <p:spPr bwMode="auto">
            <a:xfrm>
              <a:off x="1002" y="1562"/>
              <a:ext cx="444" cy="2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" y="258"/>
                </a:cxn>
              </a:cxnLst>
              <a:rect l="0" t="0" r="r" b="b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8" name="Freeform 44"/>
            <p:cNvSpPr>
              <a:spLocks/>
            </p:cNvSpPr>
            <p:nvPr/>
          </p:nvSpPr>
          <p:spPr bwMode="auto">
            <a:xfrm>
              <a:off x="2326" y="1680"/>
              <a:ext cx="654" cy="42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654" y="0"/>
                </a:cxn>
              </a:cxnLst>
              <a:rect l="0" t="0" r="r" b="b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49" name="Oval 45"/>
            <p:cNvSpPr>
              <a:spLocks noChangeArrowheads="1"/>
            </p:cNvSpPr>
            <p:nvPr/>
          </p:nvSpPr>
          <p:spPr bwMode="auto">
            <a:xfrm>
              <a:off x="2925" y="16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50" name="Line 46"/>
            <p:cNvSpPr>
              <a:spLocks noChangeShapeType="1"/>
            </p:cNvSpPr>
            <p:nvPr/>
          </p:nvSpPr>
          <p:spPr bwMode="auto">
            <a:xfrm>
              <a:off x="2925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51" name="Line 47"/>
            <p:cNvSpPr>
              <a:spLocks noChangeShapeType="1"/>
            </p:cNvSpPr>
            <p:nvPr/>
          </p:nvSpPr>
          <p:spPr bwMode="auto">
            <a:xfrm>
              <a:off x="3238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52" name="Rectangle 48"/>
            <p:cNvSpPr>
              <a:spLocks noChangeArrowheads="1"/>
            </p:cNvSpPr>
            <p:nvPr/>
          </p:nvSpPr>
          <p:spPr bwMode="auto">
            <a:xfrm>
              <a:off x="2925" y="16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84753" name="Oval 49"/>
            <p:cNvSpPr>
              <a:spLocks noChangeArrowheads="1"/>
            </p:cNvSpPr>
            <p:nvPr/>
          </p:nvSpPr>
          <p:spPr bwMode="auto">
            <a:xfrm>
              <a:off x="2922" y="15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54" name="Rectangle 50"/>
            <p:cNvSpPr>
              <a:spLocks noChangeArrowheads="1"/>
            </p:cNvSpPr>
            <p:nvPr/>
          </p:nvSpPr>
          <p:spPr bwMode="auto">
            <a:xfrm>
              <a:off x="3009" y="1563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55" name="Text Box 51"/>
            <p:cNvSpPr txBox="1">
              <a:spLocks noChangeArrowheads="1"/>
            </p:cNvSpPr>
            <p:nvPr/>
          </p:nvSpPr>
          <p:spPr bwMode="auto">
            <a:xfrm>
              <a:off x="2922" y="1502"/>
              <a:ext cx="322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84756" name="Text Box 52"/>
            <p:cNvSpPr txBox="1">
              <a:spLocks noChangeArrowheads="1"/>
            </p:cNvSpPr>
            <p:nvPr/>
          </p:nvSpPr>
          <p:spPr bwMode="auto">
            <a:xfrm>
              <a:off x="597" y="1590"/>
              <a:ext cx="48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AS3</a:t>
              </a:r>
              <a:endParaRPr lang="en-US"/>
            </a:p>
          </p:txBody>
        </p:sp>
        <p:sp>
          <p:nvSpPr>
            <p:cNvPr id="584757" name="Text Box 53"/>
            <p:cNvSpPr txBox="1">
              <a:spLocks noChangeArrowheads="1"/>
            </p:cNvSpPr>
            <p:nvPr/>
          </p:nvSpPr>
          <p:spPr bwMode="auto">
            <a:xfrm>
              <a:off x="2380" y="2046"/>
              <a:ext cx="45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584758" name="Text Box 54"/>
            <p:cNvSpPr txBox="1">
              <a:spLocks noChangeArrowheads="1"/>
            </p:cNvSpPr>
            <p:nvPr/>
          </p:nvSpPr>
          <p:spPr bwMode="auto">
            <a:xfrm>
              <a:off x="3207" y="1790"/>
              <a:ext cx="44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AS2</a:t>
              </a:r>
            </a:p>
          </p:txBody>
        </p:sp>
        <p:sp>
          <p:nvSpPr>
            <p:cNvPr id="584759" name="Oval 55"/>
            <p:cNvSpPr>
              <a:spLocks noChangeArrowheads="1"/>
            </p:cNvSpPr>
            <p:nvPr/>
          </p:nvSpPr>
          <p:spPr bwMode="auto">
            <a:xfrm>
              <a:off x="1137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60" name="Line 56"/>
            <p:cNvSpPr>
              <a:spLocks noChangeShapeType="1"/>
            </p:cNvSpPr>
            <p:nvPr/>
          </p:nvSpPr>
          <p:spPr bwMode="auto">
            <a:xfrm>
              <a:off x="1137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61" name="Line 57"/>
            <p:cNvSpPr>
              <a:spLocks noChangeShapeType="1"/>
            </p:cNvSpPr>
            <p:nvPr/>
          </p:nvSpPr>
          <p:spPr bwMode="auto">
            <a:xfrm>
              <a:off x="1450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62" name="Rectangle 58"/>
            <p:cNvSpPr>
              <a:spLocks noChangeArrowheads="1"/>
            </p:cNvSpPr>
            <p:nvPr/>
          </p:nvSpPr>
          <p:spPr bwMode="auto">
            <a:xfrm>
              <a:off x="1137" y="202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84763" name="Oval 59"/>
            <p:cNvSpPr>
              <a:spLocks noChangeArrowheads="1"/>
            </p:cNvSpPr>
            <p:nvPr/>
          </p:nvSpPr>
          <p:spPr bwMode="auto">
            <a:xfrm>
              <a:off x="1134" y="196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64" name="Rectangle 60"/>
            <p:cNvSpPr>
              <a:spLocks noChangeArrowheads="1"/>
            </p:cNvSpPr>
            <p:nvPr/>
          </p:nvSpPr>
          <p:spPr bwMode="auto">
            <a:xfrm>
              <a:off x="1219" y="1995"/>
              <a:ext cx="14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65" name="Text Box 61"/>
            <p:cNvSpPr txBox="1">
              <a:spLocks noChangeArrowheads="1"/>
            </p:cNvSpPr>
            <p:nvPr/>
          </p:nvSpPr>
          <p:spPr bwMode="auto">
            <a:xfrm>
              <a:off x="1150" y="1914"/>
              <a:ext cx="29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5" name="Group 62"/>
            <p:cNvGrpSpPr>
              <a:grpSpLocks/>
            </p:cNvGrpSpPr>
            <p:nvPr/>
          </p:nvGrpSpPr>
          <p:grpSpPr bwMode="auto">
            <a:xfrm>
              <a:off x="3270" y="1388"/>
              <a:ext cx="323" cy="269"/>
              <a:chOff x="4320" y="1940"/>
              <a:chExt cx="323" cy="269"/>
            </a:xfrm>
          </p:grpSpPr>
          <p:sp>
            <p:nvSpPr>
              <p:cNvPr id="584767" name="Oval 63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68" name="Line 64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69" name="Line 65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70" name="Rectangle 66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84771" name="Oval 67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72" name="Rectangle 68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73" name="Text Box 69"/>
              <p:cNvSpPr txBox="1">
                <a:spLocks noChangeArrowheads="1"/>
              </p:cNvSpPr>
              <p:nvPr/>
            </p:nvSpPr>
            <p:spPr bwMode="auto">
              <a:xfrm>
                <a:off x="4320" y="1940"/>
                <a:ext cx="3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6" name="Group 70"/>
            <p:cNvGrpSpPr>
              <a:grpSpLocks/>
            </p:cNvGrpSpPr>
            <p:nvPr/>
          </p:nvGrpSpPr>
          <p:grpSpPr bwMode="auto">
            <a:xfrm>
              <a:off x="3540" y="1610"/>
              <a:ext cx="337" cy="269"/>
              <a:chOff x="4590" y="2162"/>
              <a:chExt cx="337" cy="269"/>
            </a:xfrm>
          </p:grpSpPr>
          <p:sp>
            <p:nvSpPr>
              <p:cNvPr id="584775" name="Oval 71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76" name="Line 72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77" name="Line 73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78" name="Rectangle 74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84779" name="Oval 75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80" name="Rectangle 76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81" name="Text Box 77"/>
              <p:cNvSpPr txBox="1">
                <a:spLocks noChangeArrowheads="1"/>
              </p:cNvSpPr>
              <p:nvPr/>
            </p:nvSpPr>
            <p:spPr bwMode="auto">
              <a:xfrm>
                <a:off x="4590" y="2162"/>
                <a:ext cx="33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78"/>
            <p:cNvGrpSpPr>
              <a:grpSpLocks/>
            </p:cNvGrpSpPr>
            <p:nvPr/>
          </p:nvGrpSpPr>
          <p:grpSpPr bwMode="auto">
            <a:xfrm>
              <a:off x="2016" y="1980"/>
              <a:ext cx="316" cy="269"/>
              <a:chOff x="2016" y="1980"/>
              <a:chExt cx="316" cy="269"/>
            </a:xfrm>
          </p:grpSpPr>
          <p:sp>
            <p:nvSpPr>
              <p:cNvPr id="584783" name="Oval 79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84" name="Line 80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85" name="Line 81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86" name="Rectangle 82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84787" name="Oval 83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84"/>
              <p:cNvGrpSpPr>
                <a:grpSpLocks/>
              </p:cNvGrpSpPr>
              <p:nvPr/>
            </p:nvGrpSpPr>
            <p:grpSpPr bwMode="auto">
              <a:xfrm>
                <a:off x="2022" y="1980"/>
                <a:ext cx="306" cy="269"/>
                <a:chOff x="2901" y="2429"/>
                <a:chExt cx="313" cy="269"/>
              </a:xfrm>
            </p:grpSpPr>
            <p:sp>
              <p:nvSpPr>
                <p:cNvPr id="584789" name="Rectangle 8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4790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901" y="2429"/>
                  <a:ext cx="313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84792" name="Freeform 88"/>
            <p:cNvSpPr>
              <a:spLocks/>
            </p:cNvSpPr>
            <p:nvPr/>
          </p:nvSpPr>
          <p:spPr bwMode="auto">
            <a:xfrm>
              <a:off x="1457" y="2302"/>
              <a:ext cx="1848" cy="414"/>
            </a:xfrm>
            <a:custGeom>
              <a:avLst/>
              <a:gdLst/>
              <a:ahLst/>
              <a:cxnLst>
                <a:cxn ang="0">
                  <a:pos x="0" y="414"/>
                </a:cxn>
                <a:cxn ang="0">
                  <a:pos x="84" y="0"/>
                </a:cxn>
                <a:cxn ang="0">
                  <a:pos x="384" y="6"/>
                </a:cxn>
                <a:cxn ang="0">
                  <a:pos x="1848" y="414"/>
                </a:cxn>
                <a:cxn ang="0">
                  <a:pos x="0" y="414"/>
                </a:cxn>
              </a:cxnLst>
              <a:rect l="0" t="0" r="r" b="b"/>
              <a:pathLst>
                <a:path w="1848" h="414">
                  <a:moveTo>
                    <a:pt x="0" y="414"/>
                  </a:moveTo>
                  <a:lnTo>
                    <a:pt x="84" y="0"/>
                  </a:lnTo>
                  <a:lnTo>
                    <a:pt x="384" y="6"/>
                  </a:lnTo>
                  <a:lnTo>
                    <a:pt x="1848" y="414"/>
                  </a:lnTo>
                  <a:lnTo>
                    <a:pt x="0" y="414"/>
                  </a:lnTo>
                  <a:close/>
                </a:path>
              </a:pathLst>
            </a:custGeom>
            <a:solidFill>
              <a:srgbClr val="DDDDDD"/>
            </a:solidFill>
            <a:ln w="9525" cap="flat" cmpd="sng">
              <a:solidFill>
                <a:srgbClr val="DDDDDD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93" name="Rectangle 89"/>
            <p:cNvSpPr>
              <a:spLocks noChangeArrowheads="1"/>
            </p:cNvSpPr>
            <p:nvPr/>
          </p:nvSpPr>
          <p:spPr bwMode="auto">
            <a:xfrm>
              <a:off x="1463" y="2729"/>
              <a:ext cx="1834" cy="11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90"/>
            <p:cNvGrpSpPr>
              <a:grpSpLocks/>
            </p:cNvGrpSpPr>
            <p:nvPr/>
          </p:nvGrpSpPr>
          <p:grpSpPr bwMode="auto">
            <a:xfrm>
              <a:off x="1578" y="2818"/>
              <a:ext cx="736" cy="479"/>
              <a:chOff x="1595" y="2898"/>
              <a:chExt cx="736" cy="479"/>
            </a:xfrm>
          </p:grpSpPr>
          <p:sp>
            <p:nvSpPr>
              <p:cNvPr id="584795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96" name="Text Box 92"/>
              <p:cNvSpPr txBox="1">
                <a:spLocks noChangeArrowheads="1"/>
              </p:cNvSpPr>
              <p:nvPr/>
            </p:nvSpPr>
            <p:spPr bwMode="auto">
              <a:xfrm>
                <a:off x="1733" y="2933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Intra-AS</a:t>
                </a:r>
              </a:p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grpSp>
          <p:nvGrpSpPr>
            <p:cNvPr id="10" name="Group 93"/>
            <p:cNvGrpSpPr>
              <a:grpSpLocks/>
            </p:cNvGrpSpPr>
            <p:nvPr/>
          </p:nvGrpSpPr>
          <p:grpSpPr bwMode="auto">
            <a:xfrm>
              <a:off x="2402" y="2826"/>
              <a:ext cx="736" cy="479"/>
              <a:chOff x="2402" y="2826"/>
              <a:chExt cx="736" cy="479"/>
            </a:xfrm>
          </p:grpSpPr>
          <p:sp>
            <p:nvSpPr>
              <p:cNvPr id="584798" name="Oval 94"/>
              <p:cNvSpPr>
                <a:spLocks noChangeArrowheads="1"/>
              </p:cNvSpPr>
              <p:nvPr/>
            </p:nvSpPr>
            <p:spPr bwMode="auto">
              <a:xfrm>
                <a:off x="2402" y="2826"/>
                <a:ext cx="736" cy="479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799" name="Text Box 95"/>
              <p:cNvSpPr txBox="1">
                <a:spLocks noChangeArrowheads="1"/>
              </p:cNvSpPr>
              <p:nvPr/>
            </p:nvSpPr>
            <p:spPr bwMode="auto">
              <a:xfrm>
                <a:off x="2539" y="2862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Inter-AS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sp>
          <p:nvSpPr>
            <p:cNvPr id="584800" name="Rectangle 96"/>
            <p:cNvSpPr>
              <a:spLocks noChangeArrowheads="1"/>
            </p:cNvSpPr>
            <p:nvPr/>
          </p:nvSpPr>
          <p:spPr bwMode="auto">
            <a:xfrm>
              <a:off x="1932" y="3447"/>
              <a:ext cx="780" cy="2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Forwarding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table</a:t>
              </a:r>
            </a:p>
          </p:txBody>
        </p:sp>
        <p:sp>
          <p:nvSpPr>
            <p:cNvPr id="584801" name="Freeform 97"/>
            <p:cNvSpPr>
              <a:spLocks/>
            </p:cNvSpPr>
            <p:nvPr/>
          </p:nvSpPr>
          <p:spPr bwMode="auto">
            <a:xfrm>
              <a:off x="1648" y="3217"/>
              <a:ext cx="275" cy="3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1" y="230"/>
                </a:cxn>
                <a:cxn ang="0">
                  <a:pos x="275" y="345"/>
                </a:cxn>
              </a:cxnLst>
              <a:rect l="0" t="0" r="r" b="b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02" name="Freeform 98"/>
            <p:cNvSpPr>
              <a:spLocks/>
            </p:cNvSpPr>
            <p:nvPr/>
          </p:nvSpPr>
          <p:spPr bwMode="auto">
            <a:xfrm>
              <a:off x="2712" y="3217"/>
              <a:ext cx="354" cy="372"/>
            </a:xfrm>
            <a:custGeom>
              <a:avLst/>
              <a:gdLst/>
              <a:ahLst/>
              <a:cxnLst>
                <a:cxn ang="0">
                  <a:pos x="354" y="0"/>
                </a:cxn>
                <a:cxn ang="0">
                  <a:pos x="248" y="274"/>
                </a:cxn>
                <a:cxn ang="0">
                  <a:pos x="0" y="372"/>
                </a:cxn>
              </a:cxnLst>
              <a:rect l="0" t="0" r="r" b="b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99"/>
            <p:cNvGrpSpPr>
              <a:grpSpLocks/>
            </p:cNvGrpSpPr>
            <p:nvPr/>
          </p:nvGrpSpPr>
          <p:grpSpPr bwMode="auto">
            <a:xfrm>
              <a:off x="417" y="1226"/>
              <a:ext cx="321" cy="269"/>
              <a:chOff x="2014" y="1980"/>
              <a:chExt cx="321" cy="269"/>
            </a:xfrm>
          </p:grpSpPr>
          <p:sp>
            <p:nvSpPr>
              <p:cNvPr id="584804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805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806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807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84808" name="Oval 10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" name="Group 105"/>
              <p:cNvGrpSpPr>
                <a:grpSpLocks/>
              </p:cNvGrpSpPr>
              <p:nvPr/>
            </p:nvGrpSpPr>
            <p:grpSpPr bwMode="auto">
              <a:xfrm>
                <a:off x="2014" y="1980"/>
                <a:ext cx="321" cy="269"/>
                <a:chOff x="2893" y="2429"/>
                <a:chExt cx="328" cy="269"/>
              </a:xfrm>
            </p:grpSpPr>
            <p:sp>
              <p:nvSpPr>
                <p:cNvPr id="584810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4811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3" y="2429"/>
                  <a:ext cx="328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3c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84812" name="Line 108"/>
            <p:cNvSpPr>
              <a:spLocks noChangeShapeType="1"/>
            </p:cNvSpPr>
            <p:nvPr/>
          </p:nvSpPr>
          <p:spPr bwMode="auto">
            <a:xfrm flipH="1">
              <a:off x="443" y="1436"/>
              <a:ext cx="62" cy="1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13" name="Line 109"/>
            <p:cNvSpPr>
              <a:spLocks noChangeShapeType="1"/>
            </p:cNvSpPr>
            <p:nvPr/>
          </p:nvSpPr>
          <p:spPr bwMode="auto">
            <a:xfrm>
              <a:off x="136" y="1482"/>
              <a:ext cx="14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14" name="Line 110"/>
            <p:cNvSpPr>
              <a:spLocks noChangeShapeType="1"/>
            </p:cNvSpPr>
            <p:nvPr/>
          </p:nvSpPr>
          <p:spPr bwMode="auto">
            <a:xfrm flipH="1">
              <a:off x="635" y="1127"/>
              <a:ext cx="136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15" name="Line 111"/>
            <p:cNvSpPr>
              <a:spLocks noChangeShapeType="1"/>
            </p:cNvSpPr>
            <p:nvPr/>
          </p:nvSpPr>
          <p:spPr bwMode="auto">
            <a:xfrm>
              <a:off x="356" y="1118"/>
              <a:ext cx="118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16" name="Line 112"/>
            <p:cNvSpPr>
              <a:spLocks noChangeShapeType="1"/>
            </p:cNvSpPr>
            <p:nvPr/>
          </p:nvSpPr>
          <p:spPr bwMode="auto">
            <a:xfrm flipH="1">
              <a:off x="1016" y="1211"/>
              <a:ext cx="68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17" name="Line 113"/>
            <p:cNvSpPr>
              <a:spLocks noChangeShapeType="1"/>
            </p:cNvSpPr>
            <p:nvPr/>
          </p:nvSpPr>
          <p:spPr bwMode="auto">
            <a:xfrm>
              <a:off x="3854" y="1728"/>
              <a:ext cx="2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18" name="Line 114"/>
            <p:cNvSpPr>
              <a:spLocks noChangeShapeType="1"/>
            </p:cNvSpPr>
            <p:nvPr/>
          </p:nvSpPr>
          <p:spPr bwMode="auto">
            <a:xfrm flipV="1">
              <a:off x="3795" y="1415"/>
              <a:ext cx="262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19" name="Line 115"/>
            <p:cNvSpPr>
              <a:spLocks noChangeShapeType="1"/>
            </p:cNvSpPr>
            <p:nvPr/>
          </p:nvSpPr>
          <p:spPr bwMode="auto">
            <a:xfrm flipH="1" flipV="1">
              <a:off x="3244" y="1245"/>
              <a:ext cx="127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20" name="Line 116"/>
            <p:cNvSpPr>
              <a:spLocks noChangeShapeType="1"/>
            </p:cNvSpPr>
            <p:nvPr/>
          </p:nvSpPr>
          <p:spPr bwMode="auto">
            <a:xfrm flipH="1" flipV="1">
              <a:off x="2931" y="1347"/>
              <a:ext cx="135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21" name="Line 117"/>
            <p:cNvSpPr>
              <a:spLocks noChangeShapeType="1"/>
            </p:cNvSpPr>
            <p:nvPr/>
          </p:nvSpPr>
          <p:spPr bwMode="auto">
            <a:xfrm flipH="1">
              <a:off x="1042" y="2092"/>
              <a:ext cx="135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22" name="Line 118"/>
            <p:cNvSpPr>
              <a:spLocks noChangeShapeType="1"/>
            </p:cNvSpPr>
            <p:nvPr/>
          </p:nvSpPr>
          <p:spPr bwMode="auto">
            <a:xfrm flipH="1" flipV="1">
              <a:off x="1008" y="1991"/>
              <a:ext cx="127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23" name="Line 119"/>
            <p:cNvSpPr>
              <a:spLocks noChangeShapeType="1"/>
            </p:cNvSpPr>
            <p:nvPr/>
          </p:nvSpPr>
          <p:spPr bwMode="auto">
            <a:xfrm flipH="1">
              <a:off x="1279" y="2262"/>
              <a:ext cx="212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24" name="Line 120"/>
            <p:cNvSpPr>
              <a:spLocks noChangeShapeType="1"/>
            </p:cNvSpPr>
            <p:nvPr/>
          </p:nvSpPr>
          <p:spPr bwMode="auto">
            <a:xfrm flipV="1">
              <a:off x="1762" y="1804"/>
              <a:ext cx="229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25" name="Line 121"/>
            <p:cNvSpPr>
              <a:spLocks noChangeShapeType="1"/>
            </p:cNvSpPr>
            <p:nvPr/>
          </p:nvSpPr>
          <p:spPr bwMode="auto">
            <a:xfrm>
              <a:off x="2219" y="2177"/>
              <a:ext cx="119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826" name="Line 122"/>
            <p:cNvSpPr>
              <a:spLocks noChangeShapeType="1"/>
            </p:cNvSpPr>
            <p:nvPr/>
          </p:nvSpPr>
          <p:spPr bwMode="auto">
            <a:xfrm>
              <a:off x="1736" y="1880"/>
              <a:ext cx="144" cy="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4828" name="Rectangle 1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Interconnected ASes</a:t>
            </a:r>
          </a:p>
        </p:txBody>
      </p:sp>
      <p:sp>
        <p:nvSpPr>
          <p:cNvPr id="584831" name="Rectangle 127"/>
          <p:cNvSpPr>
            <a:spLocks noGrp="1" noChangeArrowheads="1"/>
          </p:cNvSpPr>
          <p:nvPr>
            <p:ph type="body" sz="half" idx="2"/>
          </p:nvPr>
        </p:nvSpPr>
        <p:spPr>
          <a:xfrm>
            <a:off x="5114925" y="3159125"/>
            <a:ext cx="3810000" cy="3400425"/>
          </a:xfrm>
        </p:spPr>
        <p:txBody>
          <a:bodyPr/>
          <a:lstStyle/>
          <a:p>
            <a:r>
              <a:rPr lang="en-US" sz="2400"/>
              <a:t>forwarding table  configured by both intra- and inter-AS routing algorithm</a:t>
            </a:r>
          </a:p>
          <a:p>
            <a:pPr lvl="1"/>
            <a:r>
              <a:rPr lang="en-US" sz="2000"/>
              <a:t>intra-AS sets entries for internal dests</a:t>
            </a:r>
          </a:p>
          <a:p>
            <a:pPr lvl="1"/>
            <a:r>
              <a:rPr lang="en-US" sz="2000"/>
              <a:t>inter-AS &amp; Intra-As sets entries for external dests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F27B523F-D187-4AD3-A8AD-DD10A7E412ED}" type="slidenum">
              <a:rPr lang="en-US"/>
              <a:pPr/>
              <a:t>27</a:t>
            </a:fld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04800" y="1981200"/>
            <a:ext cx="8408987" cy="1435100"/>
            <a:chOff x="248" y="1396"/>
            <a:chExt cx="5297" cy="904"/>
          </a:xfrm>
        </p:grpSpPr>
        <p:sp>
          <p:nvSpPr>
            <p:cNvPr id="592898" name="Rectangle 2"/>
            <p:cNvSpPr>
              <a:spLocks noChangeArrowheads="1"/>
            </p:cNvSpPr>
            <p:nvPr/>
          </p:nvSpPr>
          <p:spPr bwMode="auto">
            <a:xfrm>
              <a:off x="248" y="1400"/>
              <a:ext cx="1134" cy="8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899" name="Text Box 3"/>
            <p:cNvSpPr txBox="1">
              <a:spLocks noChangeArrowheads="1"/>
            </p:cNvSpPr>
            <p:nvPr/>
          </p:nvSpPr>
          <p:spPr bwMode="auto">
            <a:xfrm>
              <a:off x="411" y="1528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endParaRPr lang="en-US" sz="1400">
                <a:latin typeface="Arial" charset="0"/>
              </a:endParaRPr>
            </a:p>
          </p:txBody>
        </p:sp>
        <p:sp>
          <p:nvSpPr>
            <p:cNvPr id="592900" name="Text Box 4"/>
            <p:cNvSpPr txBox="1">
              <a:spLocks noChangeArrowheads="1"/>
            </p:cNvSpPr>
            <p:nvPr/>
          </p:nvSpPr>
          <p:spPr bwMode="auto">
            <a:xfrm>
              <a:off x="250" y="1492"/>
              <a:ext cx="1127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Learn from inter-AS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protocol that subnet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x is reachable via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multiple gateways</a:t>
              </a:r>
            </a:p>
          </p:txBody>
        </p:sp>
        <p:sp>
          <p:nvSpPr>
            <p:cNvPr id="592901" name="Rectangle 5"/>
            <p:cNvSpPr>
              <a:spLocks noChangeArrowheads="1"/>
            </p:cNvSpPr>
            <p:nvPr/>
          </p:nvSpPr>
          <p:spPr bwMode="auto">
            <a:xfrm>
              <a:off x="2958" y="1408"/>
              <a:ext cx="1134" cy="8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2" name="Rectangle 6"/>
            <p:cNvSpPr>
              <a:spLocks noChangeArrowheads="1"/>
            </p:cNvSpPr>
            <p:nvPr/>
          </p:nvSpPr>
          <p:spPr bwMode="auto">
            <a:xfrm>
              <a:off x="1574" y="1415"/>
              <a:ext cx="1134" cy="88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3" name="Rectangle 7"/>
            <p:cNvSpPr>
              <a:spLocks noChangeArrowheads="1"/>
            </p:cNvSpPr>
            <p:nvPr/>
          </p:nvSpPr>
          <p:spPr bwMode="auto">
            <a:xfrm>
              <a:off x="4341" y="1399"/>
              <a:ext cx="1134" cy="88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4" name="Text Box 8"/>
            <p:cNvSpPr txBox="1">
              <a:spLocks noChangeArrowheads="1"/>
            </p:cNvSpPr>
            <p:nvPr/>
          </p:nvSpPr>
          <p:spPr bwMode="auto">
            <a:xfrm>
              <a:off x="1555" y="1433"/>
              <a:ext cx="1164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 dirty="0">
                  <a:latin typeface="Arial" charset="0"/>
                </a:rPr>
                <a:t>Use routing info</a:t>
              </a:r>
            </a:p>
            <a:p>
              <a:pPr algn="ctr" eaLnBrk="1" hangingPunct="1"/>
              <a:r>
                <a:rPr lang="en-US" sz="1400" dirty="0">
                  <a:latin typeface="Arial" charset="0"/>
                </a:rPr>
                <a:t>from intra-AS </a:t>
              </a:r>
            </a:p>
            <a:p>
              <a:pPr algn="ctr" eaLnBrk="1" hangingPunct="1"/>
              <a:r>
                <a:rPr lang="en-US" sz="1400" dirty="0">
                  <a:latin typeface="Arial" charset="0"/>
                </a:rPr>
                <a:t>protocol to determine</a:t>
              </a:r>
            </a:p>
            <a:p>
              <a:pPr algn="ctr" eaLnBrk="1" hangingPunct="1"/>
              <a:r>
                <a:rPr lang="en-US" sz="1400" dirty="0">
                  <a:latin typeface="Arial" charset="0"/>
                </a:rPr>
                <a:t>costs of least-cost </a:t>
              </a:r>
            </a:p>
            <a:p>
              <a:pPr algn="ctr" eaLnBrk="1" hangingPunct="1"/>
              <a:r>
                <a:rPr lang="en-US" sz="1400" dirty="0">
                  <a:latin typeface="Arial" charset="0"/>
                </a:rPr>
                <a:t>paths to each</a:t>
              </a:r>
            </a:p>
            <a:p>
              <a:pPr algn="ctr" eaLnBrk="1" hangingPunct="1"/>
              <a:r>
                <a:rPr lang="en-US" sz="1400" dirty="0">
                  <a:latin typeface="Arial" charset="0"/>
                </a:rPr>
                <a:t>of the gateways</a:t>
              </a:r>
            </a:p>
          </p:txBody>
        </p:sp>
        <p:sp>
          <p:nvSpPr>
            <p:cNvPr id="592905" name="Text Box 9"/>
            <p:cNvSpPr txBox="1">
              <a:spLocks noChangeArrowheads="1"/>
            </p:cNvSpPr>
            <p:nvPr/>
          </p:nvSpPr>
          <p:spPr bwMode="auto">
            <a:xfrm>
              <a:off x="2964" y="1493"/>
              <a:ext cx="113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 dirty="0">
                  <a:latin typeface="Arial" charset="0"/>
                </a:rPr>
                <a:t>Hot potato routing:</a:t>
              </a:r>
            </a:p>
            <a:p>
              <a:pPr algn="ctr" eaLnBrk="1" hangingPunct="1"/>
              <a:r>
                <a:rPr lang="en-US" sz="1400" dirty="0">
                  <a:latin typeface="Arial" charset="0"/>
                </a:rPr>
                <a:t>Choose the gateway</a:t>
              </a:r>
            </a:p>
            <a:p>
              <a:pPr algn="ctr" eaLnBrk="1" hangingPunct="1"/>
              <a:r>
                <a:rPr lang="en-US" sz="1400" dirty="0">
                  <a:latin typeface="Arial" charset="0"/>
                </a:rPr>
                <a:t>that has the </a:t>
              </a:r>
            </a:p>
            <a:p>
              <a:pPr algn="ctr" eaLnBrk="1" hangingPunct="1"/>
              <a:r>
                <a:rPr lang="en-US" sz="1400" dirty="0">
                  <a:latin typeface="Arial" charset="0"/>
                </a:rPr>
                <a:t>smallest least cost</a:t>
              </a:r>
            </a:p>
          </p:txBody>
        </p:sp>
        <p:sp>
          <p:nvSpPr>
            <p:cNvPr id="592906" name="Text Box 10"/>
            <p:cNvSpPr txBox="1">
              <a:spLocks noChangeArrowheads="1"/>
            </p:cNvSpPr>
            <p:nvPr/>
          </p:nvSpPr>
          <p:spPr bwMode="auto">
            <a:xfrm>
              <a:off x="4318" y="1396"/>
              <a:ext cx="1227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Determine from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forwarding table the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interface I that leads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to least-cost gateway.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Enter (x,I) in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forwarding table</a:t>
              </a:r>
            </a:p>
          </p:txBody>
        </p:sp>
        <p:sp>
          <p:nvSpPr>
            <p:cNvPr id="592907" name="Line 11"/>
            <p:cNvSpPr>
              <a:spLocks noChangeShapeType="1"/>
            </p:cNvSpPr>
            <p:nvPr/>
          </p:nvSpPr>
          <p:spPr bwMode="auto">
            <a:xfrm flipV="1">
              <a:off x="1382" y="1817"/>
              <a:ext cx="186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2908" name="Line 12"/>
            <p:cNvSpPr>
              <a:spLocks noChangeShapeType="1"/>
            </p:cNvSpPr>
            <p:nvPr/>
          </p:nvSpPr>
          <p:spPr bwMode="auto">
            <a:xfrm>
              <a:off x="2712" y="1817"/>
              <a:ext cx="2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2909" name="Line 13"/>
            <p:cNvSpPr>
              <a:spLocks noChangeShapeType="1"/>
            </p:cNvSpPr>
            <p:nvPr/>
          </p:nvSpPr>
          <p:spPr bwMode="auto">
            <a:xfrm>
              <a:off x="4094" y="1834"/>
              <a:ext cx="2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2911" name="Rectangle 15"/>
          <p:cNvSpPr>
            <a:spLocks noGrp="1" noChangeArrowheads="1"/>
          </p:cNvSpPr>
          <p:nvPr>
            <p:ph type="title"/>
          </p:nvPr>
        </p:nvSpPr>
        <p:spPr>
          <a:xfrm>
            <a:off x="173038" y="0"/>
            <a:ext cx="8764587" cy="1143000"/>
          </a:xfrm>
        </p:spPr>
        <p:txBody>
          <a:bodyPr/>
          <a:lstStyle/>
          <a:p>
            <a:r>
              <a:rPr lang="en-US" sz="3200" dirty="0" smtClean="0"/>
              <a:t>Choosing </a:t>
            </a:r>
            <a:r>
              <a:rPr lang="en-US" sz="3200" dirty="0"/>
              <a:t>among multiple </a:t>
            </a:r>
            <a:r>
              <a:rPr lang="en-US" sz="3200" dirty="0" err="1"/>
              <a:t>ASes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1EAE1D1B-FB9E-4153-8095-04B1C0140C1A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00400" y="1406525"/>
            <a:ext cx="3571875" cy="2236788"/>
            <a:chOff x="3162" y="1071"/>
            <a:chExt cx="2250" cy="1409"/>
          </a:xfrm>
        </p:grpSpPr>
        <p:sp>
          <p:nvSpPr>
            <p:cNvPr id="456707" name="Freeform 3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219" y="321"/>
                </a:cxn>
                <a:cxn ang="0">
                  <a:pos x="529" y="35"/>
                </a:cxn>
                <a:cxn ang="0">
                  <a:pos x="1551" y="111"/>
                </a:cxn>
                <a:cxn ang="0">
                  <a:pos x="1968" y="483"/>
                </a:cxn>
                <a:cxn ang="0">
                  <a:pos x="2199" y="906"/>
                </a:cxn>
                <a:cxn ang="0">
                  <a:pos x="1659" y="1314"/>
                </a:cxn>
                <a:cxn ang="0">
                  <a:pos x="993" y="1386"/>
                </a:cxn>
                <a:cxn ang="0">
                  <a:pos x="465" y="1356"/>
                </a:cxn>
                <a:cxn ang="0">
                  <a:pos x="102" y="1068"/>
                </a:cxn>
                <a:cxn ang="0">
                  <a:pos x="0" y="624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08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09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0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1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2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13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4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5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6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7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18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9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20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21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22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23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24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25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26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27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28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29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0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1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2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33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4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5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6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7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38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9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2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40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37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41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78" y="0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42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366" y="0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43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44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/>
              <a:ahLst/>
              <a:cxnLst>
                <a:cxn ang="0">
                  <a:pos x="276" y="264"/>
                </a:cxn>
                <a:cxn ang="0">
                  <a:pos x="0" y="0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45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46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/>
              <a:ahLst/>
              <a:cxnLst>
                <a:cxn ang="0">
                  <a:pos x="396" y="267"/>
                </a:cxn>
                <a:cxn ang="0">
                  <a:pos x="0" y="0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47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/>
              <a:ahLst/>
              <a:cxnLst>
                <a:cxn ang="0">
                  <a:pos x="1110" y="342"/>
                </a:cxn>
                <a:cxn ang="0">
                  <a:pos x="0" y="645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456749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50" name="Text Box 46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" name="Group 47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456752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53" name="Text Box 49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5" name="Group 50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456755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56" name="Text Box 52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6" name="Group 53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456758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59" name="Text Box 55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56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456761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62" name="Text Box 58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8" name="Group 59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456764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65" name="Text Box 61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456766" name="Text Box 62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67" name="Text Box 63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68" name="Text Box 64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69" name="Text Box 65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70" name="Text Box 66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71" name="Text Box 67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72" name="Text Box 68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73" name="Text Box 69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74" name="Text Box 70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6775" name="Text Box 71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56776" name="Text Box 72"/>
          <p:cNvSpPr txBox="1">
            <a:spLocks noChangeArrowheads="1"/>
          </p:cNvSpPr>
          <p:nvPr/>
        </p:nvSpPr>
        <p:spPr bwMode="auto">
          <a:xfrm>
            <a:off x="939800" y="3263900"/>
            <a:ext cx="73977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Graph: G = </a:t>
            </a:r>
            <a:r>
              <a:rPr lang="en-US" dirty="0" smtClean="0">
                <a:latin typeface="Arial" charset="0"/>
              </a:rPr>
              <a:t>(N,E</a:t>
            </a:r>
            <a:r>
              <a:rPr lang="en-US" dirty="0">
                <a:latin typeface="Arial" charset="0"/>
              </a:rPr>
              <a:t>)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N = set of routers = { u, v, w, x, y, z }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E = set of links ={ (</a:t>
            </a:r>
            <a:r>
              <a:rPr lang="en-US" dirty="0" err="1">
                <a:latin typeface="Arial" charset="0"/>
              </a:rPr>
              <a:t>u,v</a:t>
            </a:r>
            <a:r>
              <a:rPr lang="en-US" dirty="0">
                <a:latin typeface="Arial" charset="0"/>
              </a:rPr>
              <a:t>), (</a:t>
            </a:r>
            <a:r>
              <a:rPr lang="en-US" dirty="0" err="1">
                <a:latin typeface="Arial" charset="0"/>
              </a:rPr>
              <a:t>u,x</a:t>
            </a:r>
            <a:r>
              <a:rPr lang="en-US" dirty="0">
                <a:latin typeface="Arial" charset="0"/>
              </a:rPr>
              <a:t>), (</a:t>
            </a:r>
            <a:r>
              <a:rPr lang="en-US" dirty="0" err="1">
                <a:latin typeface="Arial" charset="0"/>
              </a:rPr>
              <a:t>v,x</a:t>
            </a:r>
            <a:r>
              <a:rPr lang="en-US" dirty="0">
                <a:latin typeface="Arial" charset="0"/>
              </a:rPr>
              <a:t>), (</a:t>
            </a:r>
            <a:r>
              <a:rPr lang="en-US" dirty="0" err="1">
                <a:latin typeface="Arial" charset="0"/>
              </a:rPr>
              <a:t>v,w</a:t>
            </a:r>
            <a:r>
              <a:rPr lang="en-US" dirty="0">
                <a:latin typeface="Arial" charset="0"/>
              </a:rPr>
              <a:t>), (</a:t>
            </a:r>
            <a:r>
              <a:rPr lang="en-US" dirty="0" err="1">
                <a:latin typeface="Arial" charset="0"/>
              </a:rPr>
              <a:t>x,w</a:t>
            </a:r>
            <a:r>
              <a:rPr lang="en-US" dirty="0">
                <a:latin typeface="Arial" charset="0"/>
              </a:rPr>
              <a:t>), (</a:t>
            </a:r>
            <a:r>
              <a:rPr lang="en-US" dirty="0" err="1">
                <a:latin typeface="Arial" charset="0"/>
              </a:rPr>
              <a:t>x,y</a:t>
            </a:r>
            <a:r>
              <a:rPr lang="en-US" dirty="0">
                <a:latin typeface="Arial" charset="0"/>
              </a:rPr>
              <a:t>), (</a:t>
            </a:r>
            <a:r>
              <a:rPr lang="en-US" dirty="0" err="1">
                <a:latin typeface="Arial" charset="0"/>
              </a:rPr>
              <a:t>w,y</a:t>
            </a:r>
            <a:r>
              <a:rPr lang="en-US" dirty="0">
                <a:latin typeface="Arial" charset="0"/>
              </a:rPr>
              <a:t>), (</a:t>
            </a:r>
            <a:r>
              <a:rPr lang="en-US" dirty="0" err="1">
                <a:latin typeface="Arial" charset="0"/>
              </a:rPr>
              <a:t>w,z</a:t>
            </a:r>
            <a:r>
              <a:rPr lang="en-US" dirty="0">
                <a:latin typeface="Arial" charset="0"/>
              </a:rPr>
              <a:t>), (</a:t>
            </a:r>
            <a:r>
              <a:rPr lang="en-US" dirty="0" err="1">
                <a:latin typeface="Arial" charset="0"/>
              </a:rPr>
              <a:t>y,z</a:t>
            </a:r>
            <a:r>
              <a:rPr lang="en-US" dirty="0">
                <a:latin typeface="Arial" charset="0"/>
              </a:rPr>
              <a:t>) }</a:t>
            </a:r>
          </a:p>
        </p:txBody>
      </p:sp>
      <p:sp>
        <p:nvSpPr>
          <p:cNvPr id="456777" name="Rectangle 7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 abstraction</a:t>
            </a:r>
          </a:p>
        </p:txBody>
      </p:sp>
      <p:sp>
        <p:nvSpPr>
          <p:cNvPr id="456778" name="Text Box 74"/>
          <p:cNvSpPr txBox="1">
            <a:spLocks noChangeArrowheads="1"/>
          </p:cNvSpPr>
          <p:nvPr/>
        </p:nvSpPr>
        <p:spPr bwMode="auto">
          <a:xfrm>
            <a:off x="693738" y="5106988"/>
            <a:ext cx="7666037" cy="94456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Remark: Graph abstraction is useful in other network contexts</a:t>
            </a:r>
          </a:p>
          <a:p>
            <a:endParaRPr lang="en-US">
              <a:solidFill>
                <a:srgbClr val="FF0000"/>
              </a:solidFill>
            </a:endParaRPr>
          </a:p>
          <a:p>
            <a:r>
              <a:rPr lang="en-US">
                <a:solidFill>
                  <a:srgbClr val="FF0000"/>
                </a:solidFill>
              </a:rPr>
              <a:t>Example: P2P, where N is set of peers and E is set of TCP connections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8C841BA4-2E3D-4312-9297-0C60256BC474}" type="slidenum">
              <a:rPr lang="en-US"/>
              <a:pPr/>
              <a:t>4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 abstraction: costs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20750" y="1495425"/>
            <a:ext cx="3571875" cy="2236788"/>
            <a:chOff x="3162" y="1071"/>
            <a:chExt cx="2250" cy="1409"/>
          </a:xfrm>
        </p:grpSpPr>
        <p:sp>
          <p:nvSpPr>
            <p:cNvPr id="457732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219" y="321"/>
                </a:cxn>
                <a:cxn ang="0">
                  <a:pos x="529" y="35"/>
                </a:cxn>
                <a:cxn ang="0">
                  <a:pos x="1551" y="111"/>
                </a:cxn>
                <a:cxn ang="0">
                  <a:pos x="1968" y="483"/>
                </a:cxn>
                <a:cxn ang="0">
                  <a:pos x="2199" y="906"/>
                </a:cxn>
                <a:cxn ang="0">
                  <a:pos x="1659" y="1314"/>
                </a:cxn>
                <a:cxn ang="0">
                  <a:pos x="993" y="1386"/>
                </a:cxn>
                <a:cxn ang="0">
                  <a:pos x="465" y="1356"/>
                </a:cxn>
                <a:cxn ang="0">
                  <a:pos x="102" y="1068"/>
                </a:cxn>
                <a:cxn ang="0">
                  <a:pos x="0" y="624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3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4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5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6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7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38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9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0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1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2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43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4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5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6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7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48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9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0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1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2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53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4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5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6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7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58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9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0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1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2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63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4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2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5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37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6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78" y="0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7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366" y="0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8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9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/>
              <a:ahLst/>
              <a:cxnLst>
                <a:cxn ang="0">
                  <a:pos x="276" y="264"/>
                </a:cxn>
                <a:cxn ang="0">
                  <a:pos x="0" y="0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0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1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/>
              <a:ahLst/>
              <a:cxnLst>
                <a:cxn ang="0">
                  <a:pos x="396" y="267"/>
                </a:cxn>
                <a:cxn ang="0">
                  <a:pos x="0" y="0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2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/>
              <a:ahLst/>
              <a:cxnLst>
                <a:cxn ang="0">
                  <a:pos x="1110" y="342"/>
                </a:cxn>
                <a:cxn ang="0">
                  <a:pos x="0" y="645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5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457774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75" name="Text Box 47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457777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78" name="Text Box 5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5" name="Group 51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457780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81" name="Text Box 53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6" name="Group 54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457783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84" name="Text Box 56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57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457786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87" name="Text Box 59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8" name="Group 60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457789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90" name="Text Box 62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457791" name="Text Box 63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92" name="Text Box 64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93" name="Text Box 65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94" name="Text Box 66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95" name="Text Box 67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96" name="Text Box 68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97" name="Text Box 69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98" name="Text Box 70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799" name="Text Box 71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7800" name="Text Box 72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57801" name="Text Box 73"/>
          <p:cNvSpPr txBox="1">
            <a:spLocks noChangeArrowheads="1"/>
          </p:cNvSpPr>
          <p:nvPr/>
        </p:nvSpPr>
        <p:spPr bwMode="auto">
          <a:xfrm>
            <a:off x="5265738" y="1693863"/>
            <a:ext cx="3511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c(x,x’) = cost of link (x,x’)</a:t>
            </a:r>
          </a:p>
          <a:p>
            <a:endParaRPr lang="en-US"/>
          </a:p>
          <a:p>
            <a:r>
              <a:rPr lang="en-US"/>
              <a:t>   - e.g., c(w,z) = 5</a:t>
            </a:r>
          </a:p>
          <a:p>
            <a:endParaRPr lang="en-US"/>
          </a:p>
          <a:p>
            <a:pPr>
              <a:buFontTx/>
              <a:buChar char="•"/>
            </a:pPr>
            <a:r>
              <a:rPr lang="en-US"/>
              <a:t> cost could always be 1, or </a:t>
            </a:r>
          </a:p>
          <a:p>
            <a:r>
              <a:rPr lang="en-US"/>
              <a:t>inversely related to bandwidth,</a:t>
            </a:r>
          </a:p>
          <a:p>
            <a:r>
              <a:rPr lang="en-US"/>
              <a:t>or inversely related to </a:t>
            </a:r>
          </a:p>
          <a:p>
            <a:r>
              <a:rPr lang="en-US"/>
              <a:t>congestion</a:t>
            </a:r>
          </a:p>
        </p:txBody>
      </p:sp>
      <p:sp>
        <p:nvSpPr>
          <p:cNvPr id="457802" name="Text Box 74"/>
          <p:cNvSpPr txBox="1">
            <a:spLocks noChangeArrowheads="1"/>
          </p:cNvSpPr>
          <p:nvPr/>
        </p:nvSpPr>
        <p:spPr bwMode="auto">
          <a:xfrm>
            <a:off x="925513" y="4232275"/>
            <a:ext cx="7021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Cost of path (x</a:t>
            </a:r>
            <a:r>
              <a:rPr lang="en-US" baseline="-25000"/>
              <a:t>1</a:t>
            </a:r>
            <a:r>
              <a:rPr lang="en-US"/>
              <a:t>, x</a:t>
            </a:r>
            <a:r>
              <a:rPr lang="en-US" baseline="-25000"/>
              <a:t>2</a:t>
            </a:r>
            <a:r>
              <a:rPr lang="en-US"/>
              <a:t>, x</a:t>
            </a:r>
            <a:r>
              <a:rPr lang="en-US" baseline="-25000"/>
              <a:t>3</a:t>
            </a:r>
            <a:r>
              <a:rPr lang="en-US"/>
              <a:t>,…, x</a:t>
            </a:r>
            <a:r>
              <a:rPr lang="en-US" baseline="-25000"/>
              <a:t>p</a:t>
            </a:r>
            <a:r>
              <a:rPr lang="en-US"/>
              <a:t>) = c(x</a:t>
            </a:r>
            <a:r>
              <a:rPr lang="en-US" baseline="-25000"/>
              <a:t>1</a:t>
            </a:r>
            <a:r>
              <a:rPr lang="en-US"/>
              <a:t>,x</a:t>
            </a:r>
            <a:r>
              <a:rPr lang="en-US" baseline="-25000"/>
              <a:t>2</a:t>
            </a:r>
            <a:r>
              <a:rPr lang="en-US"/>
              <a:t>) + c(x</a:t>
            </a:r>
            <a:r>
              <a:rPr lang="en-US" baseline="-25000"/>
              <a:t>2</a:t>
            </a:r>
            <a:r>
              <a:rPr lang="en-US"/>
              <a:t>,x</a:t>
            </a:r>
            <a:r>
              <a:rPr lang="en-US" baseline="-25000"/>
              <a:t>3</a:t>
            </a:r>
            <a:r>
              <a:rPr lang="en-US"/>
              <a:t>) + … + c(x</a:t>
            </a:r>
            <a:r>
              <a:rPr lang="en-US" baseline="-25000"/>
              <a:t>p-1</a:t>
            </a:r>
            <a:r>
              <a:rPr lang="en-US"/>
              <a:t>,x</a:t>
            </a:r>
            <a:r>
              <a:rPr lang="en-US" baseline="-25000"/>
              <a:t>p</a:t>
            </a:r>
            <a:r>
              <a:rPr lang="en-US"/>
              <a:t>)  </a:t>
            </a:r>
          </a:p>
        </p:txBody>
      </p:sp>
      <p:sp>
        <p:nvSpPr>
          <p:cNvPr id="457803" name="Text Box 75"/>
          <p:cNvSpPr txBox="1">
            <a:spLocks noChangeArrowheads="1"/>
          </p:cNvSpPr>
          <p:nvPr/>
        </p:nvSpPr>
        <p:spPr bwMode="auto">
          <a:xfrm>
            <a:off x="501650" y="4860925"/>
            <a:ext cx="6157913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Question: What’s the least-cost path between u and z ?</a:t>
            </a:r>
          </a:p>
        </p:txBody>
      </p:sp>
      <p:sp>
        <p:nvSpPr>
          <p:cNvPr id="457804" name="Text Box 76"/>
          <p:cNvSpPr txBox="1">
            <a:spLocks noChangeArrowheads="1"/>
          </p:cNvSpPr>
          <p:nvPr/>
        </p:nvSpPr>
        <p:spPr bwMode="auto">
          <a:xfrm>
            <a:off x="385763" y="5640388"/>
            <a:ext cx="8023225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Routing algorithm: algorithm that finds least-cost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FCB1A48C-B26A-4497-8217-AB63F572C4CB}" type="slidenum">
              <a:rPr lang="en-US"/>
              <a:pPr/>
              <a:t>5</a:t>
            </a:fld>
            <a:endParaRPr lang="en-US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Routing Algorithm classification</a:t>
            </a:r>
            <a:endParaRPr lang="en-US"/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905250" cy="4648200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Global or decentralized information?</a:t>
            </a:r>
            <a:endParaRPr lang="en-US" sz="2400"/>
          </a:p>
          <a:p>
            <a:pPr>
              <a:buFont typeface="ZapfDingbats" pitchFamily="82" charset="2"/>
              <a:buNone/>
            </a:pPr>
            <a:r>
              <a:rPr lang="en-US" sz="2000">
                <a:solidFill>
                  <a:schemeClr val="accent2"/>
                </a:solidFill>
              </a:rPr>
              <a:t>Global:</a:t>
            </a:r>
            <a:endParaRPr lang="en-US" sz="2000"/>
          </a:p>
          <a:p>
            <a:r>
              <a:rPr lang="en-US" sz="2000"/>
              <a:t>all routers have complete topology, link cost info</a:t>
            </a:r>
          </a:p>
          <a:p>
            <a:r>
              <a:rPr lang="en-US" sz="2000">
                <a:solidFill>
                  <a:srgbClr val="FF0000"/>
                </a:solidFill>
              </a:rPr>
              <a:t>“link state” algorithms</a:t>
            </a:r>
          </a:p>
          <a:p>
            <a:pPr>
              <a:buFont typeface="ZapfDingbats" pitchFamily="82" charset="2"/>
              <a:buNone/>
            </a:pPr>
            <a:r>
              <a:rPr lang="en-US" sz="2000">
                <a:solidFill>
                  <a:schemeClr val="accent2"/>
                </a:solidFill>
              </a:rPr>
              <a:t>Decentralized:</a:t>
            </a:r>
            <a:r>
              <a:rPr lang="en-US" sz="2000"/>
              <a:t> </a:t>
            </a:r>
          </a:p>
          <a:p>
            <a:r>
              <a:rPr lang="en-US" sz="2000"/>
              <a:t>router knows physically-connected neighbors, link costs to neighbors</a:t>
            </a:r>
          </a:p>
          <a:p>
            <a:r>
              <a:rPr lang="en-US" sz="2000"/>
              <a:t>iterative process of computation, exchange of info with neighbors</a:t>
            </a:r>
          </a:p>
          <a:p>
            <a:r>
              <a:rPr lang="en-US" sz="2000">
                <a:solidFill>
                  <a:srgbClr val="FF0000"/>
                </a:solidFill>
              </a:rPr>
              <a:t>“distance vector” algorithms</a:t>
            </a:r>
          </a:p>
        </p:txBody>
      </p:sp>
      <p:sp>
        <p:nvSpPr>
          <p:cNvPr id="461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38700" y="1381125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>
                <a:solidFill>
                  <a:srgbClr val="FF0000"/>
                </a:solidFill>
              </a:rPr>
              <a:t>Static or dynamic?</a:t>
            </a:r>
          </a:p>
          <a:p>
            <a:pPr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Static:</a:t>
            </a:r>
            <a:r>
              <a:rPr lang="en-US" sz="2400"/>
              <a:t> </a:t>
            </a:r>
          </a:p>
          <a:p>
            <a:r>
              <a:rPr lang="en-US" sz="2400"/>
              <a:t>routes change slowly over time</a:t>
            </a:r>
          </a:p>
          <a:p>
            <a:pPr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Dynamic:</a:t>
            </a:r>
            <a:r>
              <a:rPr lang="en-US" sz="2400"/>
              <a:t> </a:t>
            </a:r>
          </a:p>
          <a:p>
            <a:r>
              <a:rPr lang="en-US" sz="2400"/>
              <a:t>routes change more quickly</a:t>
            </a:r>
          </a:p>
          <a:p>
            <a:pPr lvl="1"/>
            <a:r>
              <a:rPr lang="en-US"/>
              <a:t>periodic update</a:t>
            </a:r>
          </a:p>
          <a:p>
            <a:pPr lvl="1"/>
            <a:r>
              <a:rPr lang="en-US"/>
              <a:t>in response to link cost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04A573D2-C4E4-43E1-A1F8-6426B2A584B6}" type="slidenum">
              <a:rPr lang="en-US"/>
              <a:pPr/>
              <a:t>6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4: Network Layer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4. 1 Introduction</a:t>
            </a:r>
          </a:p>
          <a:p>
            <a:r>
              <a:rPr lang="en-US" sz="2400"/>
              <a:t>4.2 Virtual circuit and datagram networks</a:t>
            </a:r>
          </a:p>
          <a:p>
            <a:r>
              <a:rPr lang="en-US" sz="2400"/>
              <a:t>4.3 What’s inside a router</a:t>
            </a:r>
          </a:p>
          <a:p>
            <a:r>
              <a:rPr lang="en-US" sz="2400"/>
              <a:t>4.4 IP: Internet Protocol</a:t>
            </a:r>
          </a:p>
          <a:p>
            <a:pPr lvl="1"/>
            <a:r>
              <a:rPr lang="en-US" sz="2000"/>
              <a:t>Datagram format</a:t>
            </a:r>
          </a:p>
          <a:p>
            <a:pPr lvl="1"/>
            <a:r>
              <a:rPr lang="en-US" sz="2000"/>
              <a:t>IPv4 addressing</a:t>
            </a:r>
          </a:p>
          <a:p>
            <a:pPr lvl="1"/>
            <a:r>
              <a:rPr lang="en-US" sz="2000"/>
              <a:t>ICMP</a:t>
            </a:r>
          </a:p>
          <a:p>
            <a:pPr lvl="1"/>
            <a:r>
              <a:rPr lang="en-US" sz="2000"/>
              <a:t>IPv6</a:t>
            </a:r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>
                <a:solidFill>
                  <a:srgbClr val="FF0000"/>
                </a:solidFill>
              </a:rPr>
              <a:t>4.5 Routing algorithms</a:t>
            </a:r>
          </a:p>
          <a:p>
            <a:pPr lvl="1"/>
            <a:r>
              <a:rPr lang="en-US" sz="2000">
                <a:solidFill>
                  <a:srgbClr val="FF0000"/>
                </a:solidFill>
              </a:rPr>
              <a:t>Link state</a:t>
            </a:r>
          </a:p>
          <a:p>
            <a:pPr lvl="1"/>
            <a:r>
              <a:rPr lang="en-US" sz="2000"/>
              <a:t>Distance Vector</a:t>
            </a:r>
          </a:p>
          <a:p>
            <a:pPr lvl="1"/>
            <a:r>
              <a:rPr lang="en-US" sz="2000"/>
              <a:t>Hierarchical routing</a:t>
            </a:r>
          </a:p>
          <a:p>
            <a:r>
              <a:rPr lang="en-US" sz="2400"/>
              <a:t>4.6 Routing in the Internet</a:t>
            </a:r>
          </a:p>
          <a:p>
            <a:pPr lvl="1"/>
            <a:r>
              <a:rPr lang="en-US" sz="2000"/>
              <a:t>RIP</a:t>
            </a:r>
          </a:p>
          <a:p>
            <a:pPr lvl="1"/>
            <a:r>
              <a:rPr lang="en-US" sz="2000"/>
              <a:t>OSPF</a:t>
            </a:r>
          </a:p>
          <a:p>
            <a:pPr lvl="1"/>
            <a:r>
              <a:rPr lang="en-US" sz="2000"/>
              <a:t>BGP</a:t>
            </a:r>
          </a:p>
          <a:p>
            <a:r>
              <a:rPr lang="en-US" sz="2400"/>
              <a:t>4.7 Broadcast and multicast routing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7909588A-4D16-4D00-91B4-D3B19411A9C0}" type="slidenum">
              <a:rPr lang="en-US"/>
              <a:pPr/>
              <a:t>7</a:t>
            </a:fld>
            <a:endParaRPr lang="en-US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 Link-State Routing Algorithm</a:t>
            </a:r>
            <a:endParaRPr lang="en-US"/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Dijkstra’s algorithm</a:t>
            </a:r>
            <a:endParaRPr lang="en-US" sz="2400"/>
          </a:p>
          <a:p>
            <a:r>
              <a:rPr lang="en-US" sz="2000"/>
              <a:t>net topology, link costs known to all nodes</a:t>
            </a:r>
          </a:p>
          <a:p>
            <a:pPr lvl="1"/>
            <a:r>
              <a:rPr lang="en-US" sz="2000"/>
              <a:t>accomplished via “link state broadcast” </a:t>
            </a:r>
          </a:p>
          <a:p>
            <a:pPr lvl="1"/>
            <a:r>
              <a:rPr lang="en-US" sz="2000"/>
              <a:t>all nodes have same info</a:t>
            </a:r>
          </a:p>
          <a:p>
            <a:r>
              <a:rPr lang="en-US" sz="2000"/>
              <a:t>computes least cost paths from one node (‘source”) to all other nodes</a:t>
            </a:r>
          </a:p>
          <a:p>
            <a:pPr lvl="1"/>
            <a:r>
              <a:rPr lang="en-US" sz="2000"/>
              <a:t>gives </a:t>
            </a:r>
            <a:r>
              <a:rPr lang="en-US" sz="2000">
                <a:solidFill>
                  <a:schemeClr val="accent2"/>
                </a:solidFill>
              </a:rPr>
              <a:t>forwarding table</a:t>
            </a:r>
            <a:r>
              <a:rPr lang="en-US" sz="2000"/>
              <a:t> for that node</a:t>
            </a:r>
          </a:p>
          <a:p>
            <a:r>
              <a:rPr lang="en-US" sz="2000"/>
              <a:t>iterative: after k iterations, know least cost path to k dest.’s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Notation:</a:t>
            </a:r>
            <a:endParaRPr lang="en-US" sz="2400"/>
          </a:p>
          <a:p>
            <a:r>
              <a:rPr lang="en-US" sz="2400">
                <a:solidFill>
                  <a:schemeClr val="accent2"/>
                </a:solidFill>
                <a:latin typeface="Arial" charset="0"/>
              </a:rPr>
              <a:t>c(x,y):</a:t>
            </a:r>
            <a:r>
              <a:rPr lang="en-US" sz="2000"/>
              <a:t> link cost from node x to y;  = ∞ if not direct neighbors</a:t>
            </a:r>
          </a:p>
          <a:p>
            <a:r>
              <a:rPr lang="en-US" sz="2400">
                <a:solidFill>
                  <a:schemeClr val="accent2"/>
                </a:solidFill>
                <a:latin typeface="Arial" charset="0"/>
              </a:rPr>
              <a:t>D(v):</a:t>
            </a:r>
            <a:r>
              <a:rPr lang="en-US" sz="2000"/>
              <a:t> current value of cost of path from source to dest. v</a:t>
            </a:r>
          </a:p>
          <a:p>
            <a:r>
              <a:rPr lang="en-US" sz="2400">
                <a:solidFill>
                  <a:schemeClr val="accent2"/>
                </a:solidFill>
                <a:latin typeface="Arial" charset="0"/>
              </a:rPr>
              <a:t>p(v):</a:t>
            </a:r>
            <a:r>
              <a:rPr lang="en-US" sz="2000"/>
              <a:t> predecessor node along path from source to v</a:t>
            </a:r>
          </a:p>
          <a:p>
            <a:r>
              <a:rPr lang="en-US" sz="2400">
                <a:solidFill>
                  <a:schemeClr val="accent2"/>
                </a:solidFill>
                <a:latin typeface="Arial" charset="0"/>
              </a:rPr>
              <a:t>N</a:t>
            </a:r>
            <a:r>
              <a:rPr lang="en-US" sz="2400">
                <a:solidFill>
                  <a:schemeClr val="accent2"/>
                </a:solidFill>
                <a:latin typeface="Arial" charset="0"/>
                <a:cs typeface="Arial" charset="0"/>
              </a:rPr>
              <a:t>'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:</a:t>
            </a:r>
            <a:r>
              <a:rPr lang="en-US" sz="2000"/>
              <a:t> set of nodes whose least cost path definitively known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88D3BC2D-F9D0-4B64-894E-14EE6DD8A90A}" type="slidenum">
              <a:rPr lang="en-US"/>
              <a:pPr/>
              <a:t>8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Dijsktra’s Algorithm</a:t>
            </a:r>
            <a:endParaRPr lang="en-US"/>
          </a:p>
        </p:txBody>
      </p:sp>
      <p:sp>
        <p:nvSpPr>
          <p:cNvPr id="463875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6221412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1  </a:t>
            </a:r>
            <a:r>
              <a:rPr lang="en-US" sz="2000" b="1" i="1">
                <a:latin typeface="Arial" charset="0"/>
              </a:rPr>
              <a:t>Initialization:</a:t>
            </a:r>
            <a:r>
              <a:rPr lang="en-US" sz="2000">
                <a:latin typeface="Arial" charset="0"/>
              </a:rPr>
              <a:t> </a:t>
            </a:r>
          </a:p>
          <a:p>
            <a:r>
              <a:rPr lang="en-US" sz="2000">
                <a:latin typeface="Arial" charset="0"/>
              </a:rPr>
              <a:t>2    N</a:t>
            </a:r>
            <a:r>
              <a:rPr lang="en-US" sz="2000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= {u} </a:t>
            </a:r>
          </a:p>
          <a:p>
            <a:r>
              <a:rPr lang="en-US" sz="2000">
                <a:latin typeface="Arial" charset="0"/>
              </a:rPr>
              <a:t>3    for all nodes v </a:t>
            </a:r>
          </a:p>
          <a:p>
            <a:r>
              <a:rPr lang="en-US" sz="2000">
                <a:latin typeface="Arial" charset="0"/>
              </a:rPr>
              <a:t>4      if v adjacent to u </a:t>
            </a:r>
          </a:p>
          <a:p>
            <a:r>
              <a:rPr lang="en-US" sz="2000">
                <a:latin typeface="Arial" charset="0"/>
              </a:rPr>
              <a:t>5          then D(v) = c(u,v) </a:t>
            </a:r>
          </a:p>
          <a:p>
            <a:r>
              <a:rPr lang="en-US" sz="2000">
                <a:latin typeface="Arial" charset="0"/>
              </a:rPr>
              <a:t>6      else D(v) = </a:t>
            </a:r>
            <a:r>
              <a:rPr lang="en-US" sz="2000">
                <a:latin typeface="Arial" charset="0"/>
                <a:cs typeface="Arial" charset="0"/>
              </a:rPr>
              <a:t>∞</a:t>
            </a:r>
            <a:r>
              <a:rPr lang="en-US" sz="2000">
                <a:latin typeface="Arial" charset="0"/>
              </a:rPr>
              <a:t> </a:t>
            </a:r>
          </a:p>
          <a:p>
            <a:r>
              <a:rPr lang="en-US" sz="2000">
                <a:latin typeface="Arial" charset="0"/>
              </a:rPr>
              <a:t>7 </a:t>
            </a:r>
          </a:p>
          <a:p>
            <a:r>
              <a:rPr lang="en-US" sz="2000">
                <a:latin typeface="Arial" charset="0"/>
              </a:rPr>
              <a:t>8   </a:t>
            </a:r>
            <a:r>
              <a:rPr lang="en-US" sz="2000" b="1" i="1">
                <a:latin typeface="Arial" charset="0"/>
              </a:rPr>
              <a:t>Loop</a:t>
            </a:r>
            <a:r>
              <a:rPr lang="en-US" sz="2000" i="1">
                <a:latin typeface="Arial" charset="0"/>
              </a:rPr>
              <a:t> </a:t>
            </a: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9     find w not in N</a:t>
            </a:r>
            <a:r>
              <a:rPr lang="en-US" sz="2000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such that D(w) is a minimum </a:t>
            </a:r>
          </a:p>
          <a:p>
            <a:r>
              <a:rPr lang="en-US" sz="2000">
                <a:latin typeface="Arial" charset="0"/>
              </a:rPr>
              <a:t>10    add w to N</a:t>
            </a:r>
            <a:r>
              <a:rPr lang="en-US" sz="2000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</a:t>
            </a:r>
          </a:p>
          <a:p>
            <a:r>
              <a:rPr lang="en-US" sz="2000">
                <a:latin typeface="Arial" charset="0"/>
              </a:rPr>
              <a:t>11    update D(v) for all v adjacent to w and not in N</a:t>
            </a:r>
            <a:r>
              <a:rPr lang="en-US" sz="2000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: </a:t>
            </a:r>
          </a:p>
          <a:p>
            <a:r>
              <a:rPr lang="en-US" sz="2000">
                <a:latin typeface="Arial" charset="0"/>
              </a:rPr>
              <a:t>12   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D(v) = min( D(v), D(w) + c(w,v) ) </a:t>
            </a:r>
          </a:p>
          <a:p>
            <a:r>
              <a:rPr lang="en-US" sz="2000">
                <a:latin typeface="Arial" charset="0"/>
              </a:rPr>
              <a:t>13    /* new cost to v is either old cost to v or known </a:t>
            </a:r>
          </a:p>
          <a:p>
            <a:r>
              <a:rPr lang="en-US" sz="2000">
                <a:latin typeface="Arial" charset="0"/>
              </a:rPr>
              <a:t>14     shortest path cost to w plus cost from w to v */ </a:t>
            </a:r>
          </a:p>
          <a:p>
            <a:r>
              <a:rPr lang="en-US" sz="2000">
                <a:latin typeface="Arial" charset="0"/>
              </a:rPr>
              <a:t>15  </a:t>
            </a:r>
            <a:r>
              <a:rPr lang="en-US" sz="2000" b="1" i="1">
                <a:latin typeface="Arial" charset="0"/>
              </a:rPr>
              <a:t>until all nodes in N</a:t>
            </a:r>
            <a:r>
              <a:rPr lang="en-US" sz="2000" b="1" i="1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463876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/>
            <a:ahLst/>
            <a:cxnLst>
              <a:cxn ang="0">
                <a:pos x="504" y="1596"/>
              </a:cxn>
              <a:cxn ang="0">
                <a:pos x="120" y="1602"/>
              </a:cxn>
              <a:cxn ang="0">
                <a:pos x="90" y="192"/>
              </a:cxn>
              <a:cxn ang="0">
                <a:pos x="396" y="144"/>
              </a:cxn>
            </a:cxnLst>
            <a:rect l="0" t="0" r="r" b="b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4-</a:t>
            </a:r>
            <a:fld id="{6534090A-AA3A-4837-B389-BFF3480144B9}" type="slidenum">
              <a:rPr lang="en-US"/>
              <a:pPr/>
              <a:t>9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Dijkstra’s algorithm: example</a:t>
            </a:r>
            <a:endParaRPr lang="en-US"/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Step</a:t>
            </a:r>
          </a:p>
          <a:p>
            <a:pPr algn="r"/>
            <a:r>
              <a:rPr lang="en-US" sz="2000">
                <a:latin typeface="Arial" charset="0"/>
              </a:rPr>
              <a:t>0</a:t>
            </a:r>
          </a:p>
          <a:p>
            <a:pPr algn="r"/>
            <a:r>
              <a:rPr lang="en-US" sz="2000">
                <a:latin typeface="Arial" charset="0"/>
              </a:rPr>
              <a:t>1</a:t>
            </a:r>
          </a:p>
          <a:p>
            <a:pPr algn="r"/>
            <a:r>
              <a:rPr lang="en-US" sz="2000">
                <a:latin typeface="Arial" charset="0"/>
              </a:rPr>
              <a:t>2</a:t>
            </a:r>
          </a:p>
          <a:p>
            <a:pPr algn="r"/>
            <a:r>
              <a:rPr lang="en-US" sz="2000">
                <a:latin typeface="Arial" charset="0"/>
              </a:rPr>
              <a:t>3</a:t>
            </a:r>
          </a:p>
          <a:p>
            <a:pPr algn="r"/>
            <a:r>
              <a:rPr lang="en-US" sz="2000">
                <a:latin typeface="Arial" charset="0"/>
              </a:rPr>
              <a:t>4</a:t>
            </a:r>
          </a:p>
          <a:p>
            <a:pPr algn="r"/>
            <a:r>
              <a:rPr lang="en-US" sz="2000">
                <a:latin typeface="Arial" charset="0"/>
              </a:rPr>
              <a:t>5</a:t>
            </a:r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N</a:t>
            </a:r>
            <a:r>
              <a:rPr lang="en-US" sz="2000">
                <a:latin typeface="Arial" charset="0"/>
                <a:cs typeface="Arial" charset="0"/>
              </a:rPr>
              <a:t>'</a:t>
            </a:r>
          </a:p>
          <a:p>
            <a:pPr algn="r"/>
            <a:r>
              <a:rPr lang="en-US" sz="2000">
                <a:latin typeface="Arial" charset="0"/>
              </a:rPr>
              <a:t>u</a:t>
            </a:r>
          </a:p>
          <a:p>
            <a:pPr algn="r"/>
            <a:r>
              <a:rPr lang="en-US" sz="2000">
                <a:latin typeface="Arial" charset="0"/>
              </a:rPr>
              <a:t>ux</a:t>
            </a:r>
          </a:p>
          <a:p>
            <a:pPr algn="r"/>
            <a:r>
              <a:rPr lang="en-US" sz="2000">
                <a:latin typeface="Arial" charset="0"/>
              </a:rPr>
              <a:t>uxy</a:t>
            </a:r>
          </a:p>
          <a:p>
            <a:pPr algn="r"/>
            <a:r>
              <a:rPr lang="en-US" sz="2000">
                <a:latin typeface="Arial" charset="0"/>
              </a:rPr>
              <a:t>uxyv</a:t>
            </a:r>
          </a:p>
          <a:p>
            <a:pPr algn="r"/>
            <a:r>
              <a:rPr lang="en-US" sz="2000">
                <a:latin typeface="Arial" charset="0"/>
              </a:rPr>
              <a:t>uxyvw</a:t>
            </a:r>
          </a:p>
          <a:p>
            <a:pPr algn="r"/>
            <a:r>
              <a:rPr lang="en-US" sz="2000">
                <a:latin typeface="Arial" charset="0"/>
              </a:rPr>
              <a:t>uxyvwz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D(v),p(v)</a:t>
            </a:r>
          </a:p>
          <a:p>
            <a:pPr algn="r"/>
            <a:r>
              <a:rPr lang="en-US" sz="2000">
                <a:latin typeface="Arial" charset="0"/>
              </a:rPr>
              <a:t>2,u</a:t>
            </a:r>
          </a:p>
          <a:p>
            <a:pPr algn="r"/>
            <a:r>
              <a:rPr lang="en-US" sz="2000">
                <a:latin typeface="Arial" charset="0"/>
              </a:rPr>
              <a:t>2,u</a:t>
            </a:r>
          </a:p>
          <a:p>
            <a:pPr algn="r"/>
            <a:r>
              <a:rPr lang="en-US" sz="2000">
                <a:latin typeface="Arial" charset="0"/>
              </a:rPr>
              <a:t>2,u</a:t>
            </a:r>
          </a:p>
        </p:txBody>
      </p:sp>
      <p:sp>
        <p:nvSpPr>
          <p:cNvPr id="464902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D(w),p(w)</a:t>
            </a:r>
          </a:p>
          <a:p>
            <a:pPr algn="r"/>
            <a:r>
              <a:rPr lang="en-US" sz="2000">
                <a:latin typeface="Arial" charset="0"/>
              </a:rPr>
              <a:t>5,u</a:t>
            </a:r>
          </a:p>
          <a:p>
            <a:pPr algn="r"/>
            <a:r>
              <a:rPr lang="en-US" sz="2000">
                <a:latin typeface="Arial" charset="0"/>
              </a:rPr>
              <a:t>4,x</a:t>
            </a:r>
          </a:p>
          <a:p>
            <a:pPr algn="r"/>
            <a:r>
              <a:rPr lang="en-US" sz="2000">
                <a:latin typeface="Arial" charset="0"/>
              </a:rPr>
              <a:t>3,y</a:t>
            </a:r>
          </a:p>
          <a:p>
            <a:pPr algn="r"/>
            <a:r>
              <a:rPr lang="en-US" sz="2000">
                <a:latin typeface="Arial" charset="0"/>
              </a:rPr>
              <a:t>3,y</a:t>
            </a:r>
          </a:p>
        </p:txBody>
      </p:sp>
      <p:sp>
        <p:nvSpPr>
          <p:cNvPr id="464903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D(x),p(x)</a:t>
            </a:r>
          </a:p>
          <a:p>
            <a:pPr algn="r"/>
            <a:r>
              <a:rPr lang="en-US" sz="2000">
                <a:latin typeface="Arial" charset="0"/>
              </a:rPr>
              <a:t>1,u</a:t>
            </a:r>
          </a:p>
        </p:txBody>
      </p:sp>
      <p:sp>
        <p:nvSpPr>
          <p:cNvPr id="464904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D(y),p(y)</a:t>
            </a:r>
          </a:p>
          <a:p>
            <a:pPr algn="r"/>
            <a:r>
              <a:rPr lang="en-US" sz="2000">
                <a:cs typeface="Arial" charset="0"/>
              </a:rPr>
              <a:t>∞</a:t>
            </a:r>
          </a:p>
          <a:p>
            <a:pPr algn="r"/>
            <a:r>
              <a:rPr lang="en-US" sz="2000">
                <a:latin typeface="Arial" charset="0"/>
              </a:rPr>
              <a:t>2,x</a:t>
            </a:r>
          </a:p>
        </p:txBody>
      </p:sp>
      <p:sp>
        <p:nvSpPr>
          <p:cNvPr id="464905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D(z),p(z)</a:t>
            </a:r>
          </a:p>
          <a:p>
            <a:pPr algn="r"/>
            <a:r>
              <a:rPr lang="en-US"/>
              <a:t>∞ </a:t>
            </a:r>
            <a:endParaRPr lang="en-US" sz="2000">
              <a:latin typeface="Arial" charset="0"/>
            </a:endParaRPr>
          </a:p>
          <a:p>
            <a:pPr algn="r"/>
            <a:r>
              <a:rPr lang="en-US"/>
              <a:t>∞ </a:t>
            </a:r>
            <a:endParaRPr lang="en-US" sz="2000">
              <a:latin typeface="Arial" charset="0"/>
            </a:endParaRPr>
          </a:p>
          <a:p>
            <a:pPr algn="r"/>
            <a:r>
              <a:rPr lang="en-US" sz="2000">
                <a:latin typeface="Arial" charset="0"/>
              </a:rPr>
              <a:t>4,y</a:t>
            </a:r>
          </a:p>
          <a:p>
            <a:pPr algn="r"/>
            <a:r>
              <a:rPr lang="en-US" sz="2000">
                <a:latin typeface="Arial" charset="0"/>
              </a:rPr>
              <a:t>4,y</a:t>
            </a:r>
          </a:p>
          <a:p>
            <a:pPr algn="r"/>
            <a:r>
              <a:rPr lang="en-US" sz="2000">
                <a:latin typeface="Arial" charset="0"/>
              </a:rPr>
              <a:t>4,y</a:t>
            </a:r>
          </a:p>
        </p:txBody>
      </p:sp>
      <p:sp>
        <p:nvSpPr>
          <p:cNvPr id="464906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907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908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909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910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911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224088" y="4043363"/>
            <a:ext cx="3571875" cy="2236787"/>
            <a:chOff x="3162" y="1071"/>
            <a:chExt cx="2250" cy="1409"/>
          </a:xfrm>
        </p:grpSpPr>
        <p:sp>
          <p:nvSpPr>
            <p:cNvPr id="464913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219" y="321"/>
                </a:cxn>
                <a:cxn ang="0">
                  <a:pos x="529" y="35"/>
                </a:cxn>
                <a:cxn ang="0">
                  <a:pos x="1551" y="111"/>
                </a:cxn>
                <a:cxn ang="0">
                  <a:pos x="1968" y="483"/>
                </a:cxn>
                <a:cxn ang="0">
                  <a:pos x="2199" y="906"/>
                </a:cxn>
                <a:cxn ang="0">
                  <a:pos x="1659" y="1314"/>
                </a:cxn>
                <a:cxn ang="0">
                  <a:pos x="993" y="1386"/>
                </a:cxn>
                <a:cxn ang="0">
                  <a:pos x="465" y="1356"/>
                </a:cxn>
                <a:cxn ang="0">
                  <a:pos x="102" y="1068"/>
                </a:cxn>
                <a:cxn ang="0">
                  <a:pos x="0" y="624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14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15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16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17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18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19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20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21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22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23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24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25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26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27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28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29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30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31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32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33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34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35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36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37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38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39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40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41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42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43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44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45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2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46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37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47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78" y="0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48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366" y="0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49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50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/>
              <a:ahLst/>
              <a:cxnLst>
                <a:cxn ang="0">
                  <a:pos x="276" y="264"/>
                </a:cxn>
                <a:cxn ang="0">
                  <a:pos x="0" y="0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51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52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/>
              <a:ahLst/>
              <a:cxnLst>
                <a:cxn ang="0">
                  <a:pos x="396" y="267"/>
                </a:cxn>
                <a:cxn ang="0">
                  <a:pos x="0" y="0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53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/>
              <a:ahLst/>
              <a:cxnLst>
                <a:cxn ang="0">
                  <a:pos x="1110" y="342"/>
                </a:cxn>
                <a:cxn ang="0">
                  <a:pos x="0" y="645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58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464955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956" name="Text Box 6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4" name="Group 61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464958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959" name="Text Box 63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5" name="Group 64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464961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962" name="Text Box 66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6" name="Group 67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464964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965" name="Text Box 69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464967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968" name="Text Box 72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8" name="Group 73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464970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971" name="Text Box 75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464972" name="Text Box 76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73" name="Text Box 77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74" name="Text Box 78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75" name="Text Box 79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76" name="Text Box 80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77" name="Text Box 81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78" name="Text Box 82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79" name="Text Box 83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80" name="Text Box 84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4981" name="Text Box 85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65052" name="Line 15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65053" name="Line 15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65054" name="Line 15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65055" name="Line 15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65056" name="Line 16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052" grpId="0" animBg="1"/>
      <p:bldP spid="465053" grpId="0" animBg="1"/>
      <p:bldP spid="465054" grpId="0" animBg="1"/>
      <p:bldP spid="465055" grpId="0" animBg="1"/>
      <p:bldP spid="46505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2215</Words>
  <Application>Microsoft Office PowerPoint</Application>
  <PresentationFormat>On-screen Show (4:3)</PresentationFormat>
  <Paragraphs>726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Chapter 4: Network Layer</vt:lpstr>
      <vt:lpstr>Interplay between routing, forwarding</vt:lpstr>
      <vt:lpstr>Graph abstraction</vt:lpstr>
      <vt:lpstr>Graph abstraction: costs</vt:lpstr>
      <vt:lpstr>Routing Algorithm classification</vt:lpstr>
      <vt:lpstr>Chapter 4: Network Layer</vt:lpstr>
      <vt:lpstr>A Link-State Routing Algorithm</vt:lpstr>
      <vt:lpstr>Dijsktra’s Algorithm</vt:lpstr>
      <vt:lpstr>Dijkstra’s algorithm: example</vt:lpstr>
      <vt:lpstr>Dijkstra’s algorithm: example (2) </vt:lpstr>
      <vt:lpstr>Dijkstra’s algorithm, discussion</vt:lpstr>
      <vt:lpstr>Chapter 4: Network Layer</vt:lpstr>
      <vt:lpstr>Distance Vector Algorithm </vt:lpstr>
      <vt:lpstr>Bellman-Ford example </vt:lpstr>
      <vt:lpstr>Distance Vector Algorithm </vt:lpstr>
      <vt:lpstr>Distance vector algorithm (4)</vt:lpstr>
      <vt:lpstr>Distance Vector Algorithm (5)</vt:lpstr>
      <vt:lpstr>Slide 18</vt:lpstr>
      <vt:lpstr>Slide 19</vt:lpstr>
      <vt:lpstr>Distance Vector: link cost changes</vt:lpstr>
      <vt:lpstr>Distance Vector: link cost changes</vt:lpstr>
      <vt:lpstr>Comparison of LS and DV algorithms</vt:lpstr>
      <vt:lpstr>Chapter 4: Network Layer</vt:lpstr>
      <vt:lpstr>Hierarchical Routing</vt:lpstr>
      <vt:lpstr>Hierarchical Routing</vt:lpstr>
      <vt:lpstr>Interconnected ASes</vt:lpstr>
      <vt:lpstr>Choosing among multiple ASes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Network Layer</dc:title>
  <dc:creator>Scot Anderson</dc:creator>
  <cp:lastModifiedBy>scot</cp:lastModifiedBy>
  <cp:revision>7</cp:revision>
  <dcterms:created xsi:type="dcterms:W3CDTF">2007-10-31T12:43:30Z</dcterms:created>
  <dcterms:modified xsi:type="dcterms:W3CDTF">2009-11-02T12:20:18Z</dcterms:modified>
</cp:coreProperties>
</file>