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614" r:id="rId2"/>
    <p:sldId id="325" r:id="rId3"/>
    <p:sldId id="638" r:id="rId4"/>
    <p:sldId id="642" r:id="rId5"/>
    <p:sldId id="643" r:id="rId6"/>
    <p:sldId id="644" r:id="rId7"/>
    <p:sldId id="645" r:id="rId8"/>
    <p:sldId id="326" r:id="rId9"/>
    <p:sldId id="327" r:id="rId10"/>
    <p:sldId id="646" r:id="rId11"/>
    <p:sldId id="328" r:id="rId12"/>
    <p:sldId id="330" r:id="rId13"/>
    <p:sldId id="331" r:id="rId14"/>
    <p:sldId id="680" r:id="rId15"/>
    <p:sldId id="681" r:id="rId16"/>
    <p:sldId id="682" r:id="rId17"/>
    <p:sldId id="391" r:id="rId18"/>
    <p:sldId id="333" r:id="rId19"/>
    <p:sldId id="334" r:id="rId20"/>
    <p:sldId id="335" r:id="rId21"/>
    <p:sldId id="399" r:id="rId22"/>
    <p:sldId id="400" r:id="rId23"/>
    <p:sldId id="401" r:id="rId24"/>
    <p:sldId id="392" r:id="rId25"/>
    <p:sldId id="456" r:id="rId26"/>
    <p:sldId id="683" r:id="rId27"/>
    <p:sldId id="686" r:id="rId28"/>
    <p:sldId id="685" r:id="rId29"/>
    <p:sldId id="640" r:id="rId30"/>
    <p:sldId id="345" r:id="rId31"/>
    <p:sldId id="546" r:id="rId32"/>
    <p:sldId id="641" r:id="rId33"/>
    <p:sldId id="517" r:id="rId34"/>
    <p:sldId id="518" r:id="rId35"/>
    <p:sldId id="519" r:id="rId36"/>
    <p:sldId id="520" r:id="rId37"/>
    <p:sldId id="671" r:id="rId38"/>
    <p:sldId id="672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99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8" autoAdjust="0"/>
  </p:normalViewPr>
  <p:slideViewPr>
    <p:cSldViewPr snapToGrid="0">
      <p:cViewPr varScale="1">
        <p:scale>
          <a:sx n="71" d="100"/>
          <a:sy n="71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D51C8C22-E45B-4DE4-A272-CBEE95190C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8025AED3-B5FF-498C-AAF7-8AC231FE1F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85AB3-3C4A-48F6-B20F-066B7E41ECF7}" type="slidenum">
              <a:rPr lang="en-US"/>
              <a:pPr/>
              <a:t>14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1C9C6-4352-474F-B831-7467FE7E4A52}" type="slidenum">
              <a:rPr lang="en-US"/>
              <a:pPr/>
              <a:t>15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75342-1058-434D-83D2-A76D4697F798}" type="slidenum">
              <a:rPr lang="en-US"/>
              <a:pPr/>
              <a:t>16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4F24154-069F-41CC-94FB-76DDE6645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EFE000B-80CB-4059-9792-E3CAFFAE0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D6E771C-B27C-46D5-B6AE-F42FCF6BA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9454304-0E92-408D-908D-7AA5C58BE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2D27645-5D5D-4E22-A14D-EE06C53F3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17E1B0F-ACA4-453D-AB1F-B8112FE9C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DBDE552-7843-41BD-87CE-33FD304D6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92EDDAF-352A-4959-ADA6-9FEC540EB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08747D6-4B85-4BEC-A30B-5DD7ABA45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A47D402-8993-4600-99B8-7E51C81C5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0C5B15B-C05D-4F9D-9428-8187EA9C5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4989209-982B-450E-BB0C-281148D14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4-</a:t>
            </a:r>
            <a:fld id="{1D892BF6-D365-4086-872F-39FD61F1B0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56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BD97EA3-6567-4BDB-97D5-44EF978CEDA8}" type="slidenum">
              <a:rPr lang="en-US"/>
              <a:pPr/>
              <a:t>1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2A539E1-9AB3-4F47-8D28-09465DA23E21}" type="slidenum">
              <a:rPr lang="en-US"/>
              <a:pPr/>
              <a:t>10</a:t>
            </a:fld>
            <a:endParaRPr lang="en-US"/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title"/>
          </p:nvPr>
        </p:nvSpPr>
        <p:spPr>
          <a:xfrm>
            <a:off x="503238" y="155575"/>
            <a:ext cx="5208587" cy="1143000"/>
          </a:xfrm>
        </p:spPr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5795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  <p:grpSp>
        <p:nvGrpSpPr>
          <p:cNvPr id="579643" name="Group 59"/>
          <p:cNvGrpSpPr>
            <a:grpSpLocks/>
          </p:cNvGrpSpPr>
          <p:nvPr/>
        </p:nvGrpSpPr>
        <p:grpSpPr bwMode="auto">
          <a:xfrm>
            <a:off x="4506913" y="460375"/>
            <a:ext cx="4422775" cy="4413250"/>
            <a:chOff x="2758" y="589"/>
            <a:chExt cx="2786" cy="2780"/>
          </a:xfrm>
        </p:grpSpPr>
        <p:sp>
          <p:nvSpPr>
            <p:cNvPr id="579586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/>
              <a:ahLst/>
              <a:cxnLst>
                <a:cxn ang="0">
                  <a:pos x="1201" y="756"/>
                </a:cxn>
                <a:cxn ang="0">
                  <a:pos x="702" y="670"/>
                </a:cxn>
                <a:cxn ang="0">
                  <a:pos x="608" y="103"/>
                </a:cxn>
                <a:cxn ang="0">
                  <a:pos x="335" y="52"/>
                </a:cxn>
                <a:cxn ang="0">
                  <a:pos x="65" y="82"/>
                </a:cxn>
                <a:cxn ang="0">
                  <a:pos x="41" y="544"/>
                </a:cxn>
                <a:cxn ang="0">
                  <a:pos x="38" y="751"/>
                </a:cxn>
                <a:cxn ang="0">
                  <a:pos x="23" y="940"/>
                </a:cxn>
                <a:cxn ang="0">
                  <a:pos x="17" y="1114"/>
                </a:cxn>
                <a:cxn ang="0">
                  <a:pos x="128" y="1219"/>
                </a:cxn>
                <a:cxn ang="0">
                  <a:pos x="602" y="1243"/>
                </a:cxn>
                <a:cxn ang="0">
                  <a:pos x="686" y="930"/>
                </a:cxn>
                <a:cxn ang="0">
                  <a:pos x="1177" y="916"/>
                </a:cxn>
                <a:cxn ang="0">
                  <a:pos x="1201" y="756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7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/>
              <a:ahLst/>
              <a:cxnLst>
                <a:cxn ang="0">
                  <a:pos x="25" y="709"/>
                </a:cxn>
                <a:cxn ang="0">
                  <a:pos x="526" y="780"/>
                </a:cxn>
                <a:cxn ang="0">
                  <a:pos x="613" y="1134"/>
                </a:cxn>
                <a:cxn ang="0">
                  <a:pos x="946" y="1230"/>
                </a:cxn>
                <a:cxn ang="0">
                  <a:pos x="1171" y="1107"/>
                </a:cxn>
                <a:cxn ang="0">
                  <a:pos x="1126" y="894"/>
                </a:cxn>
                <a:cxn ang="0">
                  <a:pos x="1114" y="693"/>
                </a:cxn>
                <a:cxn ang="0">
                  <a:pos x="1099" y="423"/>
                </a:cxn>
                <a:cxn ang="0">
                  <a:pos x="1141" y="216"/>
                </a:cxn>
                <a:cxn ang="0">
                  <a:pos x="1102" y="33"/>
                </a:cxn>
                <a:cxn ang="0">
                  <a:pos x="646" y="81"/>
                </a:cxn>
                <a:cxn ang="0">
                  <a:pos x="535" y="519"/>
                </a:cxn>
                <a:cxn ang="0">
                  <a:pos x="44" y="548"/>
                </a:cxn>
                <a:cxn ang="0">
                  <a:pos x="25" y="709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8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/>
              <a:ahLst/>
              <a:cxnLst>
                <a:cxn ang="0">
                  <a:pos x="587" y="30"/>
                </a:cxn>
                <a:cxn ang="0">
                  <a:pos x="509" y="618"/>
                </a:cxn>
                <a:cxn ang="0">
                  <a:pos x="77" y="909"/>
                </a:cxn>
                <a:cxn ang="0">
                  <a:pos x="47" y="1095"/>
                </a:cxn>
                <a:cxn ang="0">
                  <a:pos x="140" y="1224"/>
                </a:cxn>
                <a:cxn ang="0">
                  <a:pos x="461" y="1209"/>
                </a:cxn>
                <a:cxn ang="0">
                  <a:pos x="692" y="1209"/>
                </a:cxn>
                <a:cxn ang="0">
                  <a:pos x="1190" y="1227"/>
                </a:cxn>
                <a:cxn ang="0">
                  <a:pos x="1271" y="1089"/>
                </a:cxn>
                <a:cxn ang="0">
                  <a:pos x="1139" y="741"/>
                </a:cxn>
                <a:cxn ang="0">
                  <a:pos x="800" y="627"/>
                </a:cxn>
                <a:cxn ang="0">
                  <a:pos x="749" y="42"/>
                </a:cxn>
                <a:cxn ang="0">
                  <a:pos x="587" y="30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1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p:oleObj spid="_x0000_s579591" name="Clip" r:id="rId3" imgW="1305000" imgH="1085760" progId="">
                <p:embed/>
              </p:oleObj>
            </a:graphicData>
          </a:graphic>
        </p:graphicFrame>
        <p:sp>
          <p:nvSpPr>
            <p:cNvPr id="579592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3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4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5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6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p:oleObj spid="_x0000_s579596" name="Clip" r:id="rId4" imgW="1305000" imgH="1085760" progId="">
                <p:embed/>
              </p:oleObj>
            </a:graphicData>
          </a:graphic>
        </p:graphicFrame>
        <p:graphicFrame>
          <p:nvGraphicFramePr>
            <p:cNvPr id="579597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p:oleObj spid="_x0000_s579597" name="Clip" r:id="rId5" imgW="1305000" imgH="1085760" progId="">
                <p:embed/>
              </p:oleObj>
            </a:graphicData>
          </a:graphic>
        </p:graphicFrame>
        <p:sp>
          <p:nvSpPr>
            <p:cNvPr id="579598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9599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579600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1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2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3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9604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9605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7960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9609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796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1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2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223.1.1.0/24</a:t>
              </a:r>
              <a:endParaRPr lang="en-US"/>
            </a:p>
          </p:txBody>
        </p:sp>
        <p:sp>
          <p:nvSpPr>
            <p:cNvPr id="579618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9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579620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1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p:oleObj spid="_x0000_s579621" name="Clip" r:id="rId6" imgW="1305000" imgH="1085760" progId="">
                <p:embed/>
              </p:oleObj>
            </a:graphicData>
          </a:graphic>
        </p:graphicFrame>
        <p:sp>
          <p:nvSpPr>
            <p:cNvPr id="579622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3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p:oleObj spid="_x0000_s579623" name="Clip" r:id="rId7" imgW="1305000" imgH="1085760" progId="">
                <p:embed/>
              </p:oleObj>
            </a:graphicData>
          </a:graphic>
        </p:graphicFrame>
        <p:sp>
          <p:nvSpPr>
            <p:cNvPr id="579624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29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0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1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2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33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p:oleObj spid="_x0000_s579633" name="Clip" r:id="rId8" imgW="1305000" imgH="1085760" progId="">
                <p:embed/>
              </p:oleObj>
            </a:graphicData>
          </a:graphic>
        </p:graphicFrame>
        <p:graphicFrame>
          <p:nvGraphicFramePr>
            <p:cNvPr id="579634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p:oleObj spid="_x0000_s579634" name="Clip" r:id="rId9" imgW="1305000" imgH="1085760" progId="">
                <p:embed/>
              </p:oleObj>
            </a:graphicData>
          </a:graphic>
        </p:graphicFrame>
        <p:sp>
          <p:nvSpPr>
            <p:cNvPr id="579635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579636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9644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Recipe</a:t>
            </a:r>
          </a:p>
          <a:p>
            <a:r>
              <a:rPr lang="en-US" sz="2400"/>
              <a:t>To determine the subnets, detach each interface from its host or router, creating islands of isolated networks. Each isolated network is called a </a:t>
            </a:r>
            <a:r>
              <a:rPr lang="en-US" sz="2400">
                <a:solidFill>
                  <a:srgbClr val="FF0000"/>
                </a:solidFill>
              </a:rPr>
              <a:t>subnet</a:t>
            </a:r>
            <a:r>
              <a:rPr lang="en-US" sz="2400"/>
              <a:t>.</a:t>
            </a:r>
          </a:p>
        </p:txBody>
      </p:sp>
      <p:sp>
        <p:nvSpPr>
          <p:cNvPr id="579645" name="Text Box 61"/>
          <p:cNvSpPr txBox="1">
            <a:spLocks noChangeArrowheads="1"/>
          </p:cNvSpPr>
          <p:nvPr/>
        </p:nvSpPr>
        <p:spPr bwMode="auto">
          <a:xfrm>
            <a:off x="5537200" y="5073650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Subnet mask: 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D58E4D16-2021-4807-B39C-984E2182AF7B}" type="slidenum">
              <a:rPr lang="en-US"/>
              <a:pPr/>
              <a:t>11</a:t>
            </a:fld>
            <a:endParaRPr lang="en-US"/>
          </a:p>
        </p:txBody>
      </p:sp>
      <p:sp>
        <p:nvSpPr>
          <p:cNvPr id="164866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/>
            <a:ahLst/>
            <a:cxnLst>
              <a:cxn ang="0">
                <a:pos x="6" y="66"/>
              </a:cxn>
              <a:cxn ang="0">
                <a:pos x="341" y="446"/>
              </a:cxn>
              <a:cxn ang="0">
                <a:pos x="648" y="858"/>
              </a:cxn>
              <a:cxn ang="0">
                <a:pos x="768" y="828"/>
              </a:cxn>
              <a:cxn ang="0">
                <a:pos x="463" y="354"/>
              </a:cxn>
              <a:cxn ang="0">
                <a:pos x="60" y="0"/>
              </a:cxn>
              <a:cxn ang="0">
                <a:pos x="6" y="66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7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/>
            <a:ahLst/>
            <a:cxnLst>
              <a:cxn ang="0">
                <a:pos x="42" y="176"/>
              </a:cxn>
              <a:cxn ang="0">
                <a:pos x="641" y="166"/>
              </a:cxn>
              <a:cxn ang="0">
                <a:pos x="1266" y="170"/>
              </a:cxn>
              <a:cxn ang="0">
                <a:pos x="1320" y="32"/>
              </a:cxn>
              <a:cxn ang="0">
                <a:pos x="657" y="14"/>
              </a:cxn>
              <a:cxn ang="0">
                <a:pos x="45" y="27"/>
              </a:cxn>
              <a:cxn ang="0">
                <a:pos x="42" y="176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/>
            <a:ahLst/>
            <a:cxnLst>
              <a:cxn ang="0">
                <a:pos x="157" y="952"/>
              </a:cxn>
              <a:cxn ang="0">
                <a:pos x="462" y="498"/>
              </a:cxn>
              <a:cxn ang="0">
                <a:pos x="708" y="144"/>
              </a:cxn>
              <a:cxn ang="0">
                <a:pos x="594" y="42"/>
              </a:cxn>
              <a:cxn ang="0">
                <a:pos x="348" y="396"/>
              </a:cxn>
              <a:cxn ang="0">
                <a:pos x="0" y="900"/>
              </a:cxn>
              <a:cxn ang="0">
                <a:pos x="157" y="952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Freeform 5"/>
          <p:cNvSpPr>
            <a:spLocks/>
          </p:cNvSpPr>
          <p:nvPr/>
        </p:nvSpPr>
        <p:spPr bwMode="auto">
          <a:xfrm rot="5265760">
            <a:off x="5310982" y="561181"/>
            <a:ext cx="1612900" cy="2049463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314450"/>
            <a:ext cx="36957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How many?</a:t>
            </a:r>
            <a:endParaRPr lang="en-US" sz="2400"/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6389688" y="950913"/>
          <a:ext cx="584200" cy="463550"/>
        </p:xfrm>
        <a:graphic>
          <a:graphicData uri="http://schemas.openxmlformats.org/presentationml/2006/ole">
            <p:oleObj spid="_x0000_s164872" name="Clip" r:id="rId3" imgW="1305000" imgH="1085760" progId="">
              <p:embed/>
            </p:oleObj>
          </a:graphicData>
        </a:graphic>
      </p:graphicFrame>
      <p:sp>
        <p:nvSpPr>
          <p:cNvPr id="164873" name="Line 9"/>
          <p:cNvSpPr>
            <a:spLocks noChangeShapeType="1"/>
          </p:cNvSpPr>
          <p:nvPr/>
        </p:nvSpPr>
        <p:spPr bwMode="auto">
          <a:xfrm flipH="1">
            <a:off x="5226050" y="1576388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876" name="Object 12"/>
          <p:cNvGraphicFramePr>
            <a:graphicFrameLocks noChangeAspect="1"/>
          </p:cNvGraphicFramePr>
          <p:nvPr/>
        </p:nvGraphicFramePr>
        <p:xfrm>
          <a:off x="5780088" y="846138"/>
          <a:ext cx="584200" cy="463550"/>
        </p:xfrm>
        <a:graphic>
          <a:graphicData uri="http://schemas.openxmlformats.org/presentationml/2006/ole">
            <p:oleObj spid="_x0000_s164876" name="Clip" r:id="rId4" imgW="1305000" imgH="1085760" progId="">
              <p:embed/>
            </p:oleObj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5151438" y="979488"/>
          <a:ext cx="584200" cy="463550"/>
        </p:xfrm>
        <a:graphic>
          <a:graphicData uri="http://schemas.openxmlformats.org/presentationml/2006/ole">
            <p:oleObj spid="_x0000_s164877" name="Clip" r:id="rId5" imgW="1305000" imgH="1085760" progId="">
              <p:embed/>
            </p:oleObj>
          </a:graphicData>
        </a:graphic>
      </p:graphicFrame>
      <p:sp>
        <p:nvSpPr>
          <p:cNvPr id="164878" name="Line 14"/>
          <p:cNvSpPr>
            <a:spLocks noChangeShapeType="1"/>
          </p:cNvSpPr>
          <p:nvPr/>
        </p:nvSpPr>
        <p:spPr bwMode="auto">
          <a:xfrm flipH="1">
            <a:off x="5856288" y="1585913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4883" name="Freeform 19"/>
          <p:cNvSpPr>
            <a:spLocks/>
          </p:cNvSpPr>
          <p:nvPr/>
        </p:nvSpPr>
        <p:spPr bwMode="auto">
          <a:xfrm>
            <a:off x="3622675" y="4564063"/>
            <a:ext cx="1539875" cy="1490662"/>
          </a:xfrm>
          <a:custGeom>
            <a:avLst/>
            <a:gdLst/>
            <a:ahLst/>
            <a:cxnLst>
              <a:cxn ang="0">
                <a:pos x="451" y="41"/>
              </a:cxn>
              <a:cxn ang="0">
                <a:pos x="388" y="431"/>
              </a:cxn>
              <a:cxn ang="0">
                <a:pos x="64" y="479"/>
              </a:cxn>
              <a:cxn ang="0">
                <a:pos x="7" y="791"/>
              </a:cxn>
              <a:cxn ang="0">
                <a:pos x="100" y="920"/>
              </a:cxn>
              <a:cxn ang="0">
                <a:pos x="421" y="905"/>
              </a:cxn>
              <a:cxn ang="0">
                <a:pos x="652" y="905"/>
              </a:cxn>
              <a:cxn ang="0">
                <a:pos x="904" y="857"/>
              </a:cxn>
              <a:cxn ang="0">
                <a:pos x="916" y="473"/>
              </a:cxn>
              <a:cxn ang="0">
                <a:pos x="580" y="443"/>
              </a:cxn>
              <a:cxn ang="0">
                <a:pos x="526" y="65"/>
              </a:cxn>
              <a:cxn ang="0">
                <a:pos x="529" y="53"/>
              </a:cxn>
              <a:cxn ang="0">
                <a:pos x="451" y="41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884" name="Group 20"/>
          <p:cNvGrpSpPr>
            <a:grpSpLocks/>
          </p:cNvGrpSpPr>
          <p:nvPr/>
        </p:nvGrpSpPr>
        <p:grpSpPr bwMode="auto">
          <a:xfrm>
            <a:off x="4059238" y="4275138"/>
            <a:ext cx="711200" cy="381000"/>
            <a:chOff x="3600" y="219"/>
            <a:chExt cx="360" cy="175"/>
          </a:xfrm>
        </p:grpSpPr>
        <p:sp>
          <p:nvSpPr>
            <p:cNvPr id="164885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7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8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889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890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891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2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3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894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89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4378325" y="466725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 flipH="1" flipV="1">
            <a:off x="3859213" y="537210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02" name="Object 38"/>
          <p:cNvGraphicFramePr>
            <a:graphicFrameLocks noChangeAspect="1"/>
          </p:cNvGraphicFramePr>
          <p:nvPr/>
        </p:nvGraphicFramePr>
        <p:xfrm>
          <a:off x="4413250" y="5475288"/>
          <a:ext cx="584200" cy="463550"/>
        </p:xfrm>
        <a:graphic>
          <a:graphicData uri="http://schemas.openxmlformats.org/presentationml/2006/ole">
            <p:oleObj spid="_x0000_s164902" name="Clip" r:id="rId6" imgW="1305000" imgH="1085760" progId="">
              <p:embed/>
            </p:oleObj>
          </a:graphicData>
        </a:graphic>
      </p:graphicFrame>
      <p:graphicFrame>
        <p:nvGraphicFramePr>
          <p:cNvPr id="164903" name="Object 39"/>
          <p:cNvGraphicFramePr>
            <a:graphicFrameLocks noChangeAspect="1"/>
          </p:cNvGraphicFramePr>
          <p:nvPr/>
        </p:nvGraphicFramePr>
        <p:xfrm>
          <a:off x="3765550" y="5489575"/>
          <a:ext cx="584200" cy="463550"/>
        </p:xfrm>
        <a:graphic>
          <a:graphicData uri="http://schemas.openxmlformats.org/presentationml/2006/ole">
            <p:oleObj spid="_x0000_s164903" name="Clip" r:id="rId7" imgW="1305000" imgH="1085760" progId="">
              <p:embed/>
            </p:oleObj>
          </a:graphicData>
        </a:graphic>
      </p:graphicFrame>
      <p:sp>
        <p:nvSpPr>
          <p:cNvPr id="164904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4905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4906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164909" name="Freeform 45"/>
          <p:cNvSpPr>
            <a:spLocks/>
          </p:cNvSpPr>
          <p:nvPr/>
        </p:nvSpPr>
        <p:spPr bwMode="auto">
          <a:xfrm>
            <a:off x="6651625" y="4583113"/>
            <a:ext cx="1539875" cy="1490662"/>
          </a:xfrm>
          <a:custGeom>
            <a:avLst/>
            <a:gdLst/>
            <a:ahLst/>
            <a:cxnLst>
              <a:cxn ang="0">
                <a:pos x="451" y="41"/>
              </a:cxn>
              <a:cxn ang="0">
                <a:pos x="388" y="431"/>
              </a:cxn>
              <a:cxn ang="0">
                <a:pos x="64" y="479"/>
              </a:cxn>
              <a:cxn ang="0">
                <a:pos x="7" y="791"/>
              </a:cxn>
              <a:cxn ang="0">
                <a:pos x="100" y="920"/>
              </a:cxn>
              <a:cxn ang="0">
                <a:pos x="421" y="905"/>
              </a:cxn>
              <a:cxn ang="0">
                <a:pos x="652" y="905"/>
              </a:cxn>
              <a:cxn ang="0">
                <a:pos x="904" y="857"/>
              </a:cxn>
              <a:cxn ang="0">
                <a:pos x="916" y="473"/>
              </a:cxn>
              <a:cxn ang="0">
                <a:pos x="580" y="443"/>
              </a:cxn>
              <a:cxn ang="0">
                <a:pos x="526" y="65"/>
              </a:cxn>
              <a:cxn ang="0">
                <a:pos x="529" y="53"/>
              </a:cxn>
              <a:cxn ang="0">
                <a:pos x="451" y="41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910" name="Group 46"/>
          <p:cNvGrpSpPr>
            <a:grpSpLocks/>
          </p:cNvGrpSpPr>
          <p:nvPr/>
        </p:nvGrpSpPr>
        <p:grpSpPr bwMode="auto">
          <a:xfrm>
            <a:off x="7088188" y="4294188"/>
            <a:ext cx="711200" cy="381000"/>
            <a:chOff x="3600" y="219"/>
            <a:chExt cx="360" cy="175"/>
          </a:xfrm>
        </p:grpSpPr>
        <p:sp>
          <p:nvSpPr>
            <p:cNvPr id="164911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4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15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916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8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20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24" name="Line 60"/>
          <p:cNvSpPr>
            <a:spLocks noChangeShapeType="1"/>
          </p:cNvSpPr>
          <p:nvPr/>
        </p:nvSpPr>
        <p:spPr bwMode="auto">
          <a:xfrm flipH="1">
            <a:off x="7407275" y="46863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 flipH="1" flipV="1">
            <a:off x="6888163" y="539115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27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28" name="Object 64"/>
          <p:cNvGraphicFramePr>
            <a:graphicFrameLocks noChangeAspect="1"/>
          </p:cNvGraphicFramePr>
          <p:nvPr/>
        </p:nvGraphicFramePr>
        <p:xfrm>
          <a:off x="7442200" y="5494338"/>
          <a:ext cx="584200" cy="463550"/>
        </p:xfrm>
        <a:graphic>
          <a:graphicData uri="http://schemas.openxmlformats.org/presentationml/2006/ole">
            <p:oleObj spid="_x0000_s164928" name="Clip" r:id="rId8" imgW="1305000" imgH="1085760" progId="">
              <p:embed/>
            </p:oleObj>
          </a:graphicData>
        </a:graphic>
      </p:graphicFrame>
      <p:graphicFrame>
        <p:nvGraphicFramePr>
          <p:cNvPr id="164929" name="Object 65"/>
          <p:cNvGraphicFramePr>
            <a:graphicFrameLocks noChangeAspect="1"/>
          </p:cNvGraphicFramePr>
          <p:nvPr/>
        </p:nvGraphicFramePr>
        <p:xfrm>
          <a:off x="6794500" y="5508625"/>
          <a:ext cx="584200" cy="463550"/>
        </p:xfrm>
        <a:graphic>
          <a:graphicData uri="http://schemas.openxmlformats.org/presentationml/2006/ole">
            <p:oleObj spid="_x0000_s164929" name="Clip" r:id="rId9" imgW="1305000" imgH="1085760" progId="">
              <p:embed/>
            </p:oleObj>
          </a:graphicData>
        </a:graphic>
      </p:graphicFrame>
      <p:sp>
        <p:nvSpPr>
          <p:cNvPr id="164930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4931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4932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33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164934" name="Group 70"/>
          <p:cNvGrpSpPr>
            <a:grpSpLocks/>
          </p:cNvGrpSpPr>
          <p:nvPr/>
        </p:nvGrpSpPr>
        <p:grpSpPr bwMode="auto">
          <a:xfrm>
            <a:off x="5526088" y="2389188"/>
            <a:ext cx="711200" cy="381000"/>
            <a:chOff x="3600" y="219"/>
            <a:chExt cx="360" cy="175"/>
          </a:xfrm>
        </p:grpSpPr>
        <p:sp>
          <p:nvSpPr>
            <p:cNvPr id="164935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6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7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8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39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940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41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2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3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44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6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7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48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49" name="Rectangle 85"/>
          <p:cNvSpPr>
            <a:spLocks noChangeArrowheads="1"/>
          </p:cNvSpPr>
          <p:nvPr/>
        </p:nvSpPr>
        <p:spPr bwMode="auto">
          <a:xfrm>
            <a:off x="6053138" y="1343025"/>
            <a:ext cx="109537" cy="195263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0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164951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2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3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164955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164956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164957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164958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164959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4EB3F04-D878-42D8-8E2F-24BB5BC49F95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addressing: CIDR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>
                <a:solidFill>
                  <a:srgbClr val="FF0000"/>
                </a:solidFill>
              </a:rPr>
              <a:t>CIDR:</a:t>
            </a:r>
            <a:r>
              <a:rPr lang="en-US" sz="3200"/>
              <a:t> </a:t>
            </a:r>
            <a:r>
              <a:rPr lang="en-US" sz="3200">
                <a:solidFill>
                  <a:srgbClr val="FF0000"/>
                </a:solidFill>
              </a:rPr>
              <a:t>C</a:t>
            </a:r>
            <a:r>
              <a:rPr lang="en-US" sz="3200"/>
              <a:t>lassless </a:t>
            </a:r>
            <a:r>
              <a:rPr lang="en-US" sz="3200">
                <a:solidFill>
                  <a:srgbClr val="FF0000"/>
                </a:solidFill>
              </a:rPr>
              <a:t>I</a:t>
            </a:r>
            <a:r>
              <a:rPr lang="en-US" sz="3200"/>
              <a:t>nter</a:t>
            </a: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/>
              <a:t>omain </a:t>
            </a:r>
            <a:r>
              <a:rPr lang="en-US" sz="3200">
                <a:solidFill>
                  <a:srgbClr val="FF0000"/>
                </a:solidFill>
              </a:rPr>
              <a:t>R</a:t>
            </a:r>
            <a:r>
              <a:rPr lang="en-US" sz="3200"/>
              <a:t>outing</a:t>
            </a:r>
          </a:p>
          <a:p>
            <a:pPr lvl="1"/>
            <a:r>
              <a:rPr lang="en-US"/>
              <a:t>subnet portion of address of arbitrary length</a:t>
            </a:r>
          </a:p>
          <a:p>
            <a:pPr lvl="1"/>
            <a:r>
              <a:rPr lang="en-US"/>
              <a:t>address format: </a:t>
            </a:r>
            <a:r>
              <a:rPr lang="en-US">
                <a:solidFill>
                  <a:srgbClr val="FF0000"/>
                </a:solidFill>
              </a:rPr>
              <a:t>a.b.c.d/x</a:t>
            </a:r>
            <a:r>
              <a:rPr lang="en-US"/>
              <a:t>, where x is # bits in subnet portion of address</a:t>
            </a:r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1423988" y="4641850"/>
            <a:ext cx="6124575" cy="1625600"/>
            <a:chOff x="1339" y="899"/>
            <a:chExt cx="3858" cy="1024"/>
          </a:xfrm>
        </p:grpSpPr>
        <p:sp>
          <p:nvSpPr>
            <p:cNvPr id="166917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11001000  00010111</a:t>
              </a:r>
              <a:r>
                <a:rPr lang="en-US" sz="2400">
                  <a:latin typeface="Arial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0001000</a:t>
              </a:r>
              <a:r>
                <a:rPr lang="en-US" sz="2400">
                  <a:latin typeface="Arial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6918" name="Text Box 6"/>
            <p:cNvSpPr txBox="1">
              <a:spLocks noChangeArrowheads="1"/>
            </p:cNvSpPr>
            <p:nvPr/>
          </p:nvSpPr>
          <p:spPr bwMode="auto">
            <a:xfrm>
              <a:off x="2376" y="922"/>
              <a:ext cx="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>
                  <a:solidFill>
                    <a:schemeClr val="accent2"/>
                  </a:solidFill>
                </a:rPr>
                <a:t>part</a:t>
              </a:r>
              <a:endParaRPr lang="en-US"/>
            </a:p>
          </p:txBody>
        </p:sp>
        <p:sp>
          <p:nvSpPr>
            <p:cNvPr id="166919" name="Text Box 7"/>
            <p:cNvSpPr txBox="1">
              <a:spLocks noChangeArrowheads="1"/>
            </p:cNvSpPr>
            <p:nvPr/>
          </p:nvSpPr>
          <p:spPr bwMode="auto">
            <a:xfrm>
              <a:off x="4468" y="899"/>
              <a:ext cx="4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host</a:t>
              </a:r>
            </a:p>
            <a:p>
              <a:pPr algn="ctr"/>
              <a:r>
                <a:rPr lang="en-US"/>
                <a:t>part</a:t>
              </a:r>
            </a:p>
          </p:txBody>
        </p:sp>
        <p:sp>
          <p:nvSpPr>
            <p:cNvPr id="166920" name="Line 8"/>
            <p:cNvSpPr>
              <a:spLocks noChangeShapeType="1"/>
            </p:cNvSpPr>
            <p:nvPr/>
          </p:nvSpPr>
          <p:spPr bwMode="auto">
            <a:xfrm>
              <a:off x="3020" y="1121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 flipH="1">
              <a:off x="1408" y="1118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 flipH="1" flipV="1">
              <a:off x="4055" y="1123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 flipV="1">
              <a:off x="4778" y="112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4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200.23.16.0/23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4513A76-2AD8-4EAE-9070-4EA54E7346DD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addresses: how to get one?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87513"/>
            <a:ext cx="8034338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</a:rPr>
              <a:t>Q:</a:t>
            </a:r>
            <a:r>
              <a:rPr lang="en-US"/>
              <a:t> How does a </a:t>
            </a:r>
            <a:r>
              <a:rPr lang="en-US" i="1"/>
              <a:t>host</a:t>
            </a:r>
            <a:r>
              <a:rPr lang="en-US"/>
              <a:t> get IP address?</a:t>
            </a:r>
          </a:p>
          <a:p>
            <a:pPr>
              <a:buFont typeface="ZapfDingbats" pitchFamily="82" charset="2"/>
              <a:buNone/>
            </a:pPr>
            <a:endParaRPr lang="en-US"/>
          </a:p>
          <a:p>
            <a:r>
              <a:rPr lang="en-US" sz="2400"/>
              <a:t>hard-coded by system admin in a file</a:t>
            </a:r>
          </a:p>
          <a:p>
            <a:pPr lvl="1"/>
            <a:r>
              <a:rPr lang="en-US"/>
              <a:t>Windows: control-panel-&gt;network-&gt;configuration-&gt;tcp/ip-&gt;properties</a:t>
            </a:r>
          </a:p>
          <a:p>
            <a:pPr lvl="1"/>
            <a:r>
              <a:rPr lang="en-US"/>
              <a:t>UNIX: /etc/rc.config</a:t>
            </a:r>
          </a:p>
          <a:p>
            <a:r>
              <a:rPr lang="en-US" sz="2400">
                <a:solidFill>
                  <a:srgbClr val="FF0000"/>
                </a:solidFill>
              </a:rPr>
              <a:t>DHCP:</a:t>
            </a: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D</a:t>
            </a:r>
            <a:r>
              <a:rPr lang="en-US" sz="2400"/>
              <a:t>ynamic 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ost </a:t>
            </a:r>
            <a:r>
              <a:rPr lang="en-US" sz="2400">
                <a:solidFill>
                  <a:srgbClr val="FF0000"/>
                </a:solidFill>
              </a:rPr>
              <a:t>C</a:t>
            </a:r>
            <a:r>
              <a:rPr lang="en-US" sz="2400"/>
              <a:t>onfiguration </a:t>
            </a:r>
            <a:r>
              <a:rPr lang="en-US" sz="2400">
                <a:solidFill>
                  <a:srgbClr val="FF0000"/>
                </a:solidFill>
              </a:rPr>
              <a:t>P</a:t>
            </a:r>
            <a:r>
              <a:rPr lang="en-US" sz="2400"/>
              <a:t>rotocol: dynamically get address from as server</a:t>
            </a:r>
          </a:p>
          <a:p>
            <a:pPr lvl="1"/>
            <a:r>
              <a:rPr lang="en-US"/>
              <a:t>“plug-and-play” 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BD49915-3DA3-476E-AD2C-D188542D4555}" type="slidenum">
              <a:rPr lang="en-US"/>
              <a:pPr/>
              <a:t>14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346075"/>
            <a:ext cx="8826500" cy="1143000"/>
          </a:xfrm>
        </p:spPr>
        <p:txBody>
          <a:bodyPr/>
          <a:lstStyle/>
          <a:p>
            <a:r>
              <a:rPr lang="en-US" sz="3200"/>
              <a:t>DHCP: Dynamic Host Configuration Protocol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587500"/>
            <a:ext cx="8034338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Goal:</a:t>
            </a:r>
            <a:r>
              <a:rPr lang="en-US" sz="2400"/>
              <a:t> allow host to </a:t>
            </a:r>
            <a:r>
              <a:rPr lang="en-US" sz="2400" i="1"/>
              <a:t>dynamically </a:t>
            </a:r>
            <a:r>
              <a:rPr lang="en-US" sz="2400"/>
              <a:t>obtain its IP address from network server when it joins network</a:t>
            </a:r>
          </a:p>
          <a:p>
            <a:pPr lvl="1">
              <a:buFont typeface="ZapfDingbats" pitchFamily="82" charset="2"/>
              <a:buNone/>
            </a:pPr>
            <a:r>
              <a:rPr lang="en-US" sz="2000"/>
              <a:t>Can renew its lease on address in use</a:t>
            </a:r>
          </a:p>
          <a:p>
            <a:pPr lvl="1">
              <a:buFont typeface="ZapfDingbats" pitchFamily="82" charset="2"/>
              <a:buNone/>
            </a:pPr>
            <a:r>
              <a:rPr lang="en-US" sz="2000"/>
              <a:t>Allows reuse of addresses (only hold address while connected an “on”)</a:t>
            </a:r>
          </a:p>
          <a:p>
            <a:pPr lvl="1">
              <a:buFont typeface="ZapfDingbats" pitchFamily="82" charset="2"/>
              <a:buNone/>
            </a:pPr>
            <a:r>
              <a:rPr lang="en-US" sz="2000"/>
              <a:t>Support for mobile users who want to join network (more shortly)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DHCP overview:</a:t>
            </a:r>
            <a:endParaRPr lang="en-US"/>
          </a:p>
          <a:p>
            <a:pPr lvl="1"/>
            <a:r>
              <a:rPr lang="en-US"/>
              <a:t>host broadcasts “</a:t>
            </a:r>
            <a:r>
              <a:rPr lang="en-US">
                <a:solidFill>
                  <a:schemeClr val="accent2"/>
                </a:solidFill>
              </a:rPr>
              <a:t>DHCP discover</a:t>
            </a:r>
            <a:r>
              <a:rPr lang="en-US"/>
              <a:t>” msg</a:t>
            </a:r>
          </a:p>
          <a:p>
            <a:pPr lvl="1"/>
            <a:r>
              <a:rPr lang="en-US"/>
              <a:t>DHCP server responds with “</a:t>
            </a:r>
            <a:r>
              <a:rPr lang="en-US">
                <a:solidFill>
                  <a:schemeClr val="accent2"/>
                </a:solidFill>
              </a:rPr>
              <a:t>DHCP offer</a:t>
            </a:r>
            <a:r>
              <a:rPr lang="en-US"/>
              <a:t>” msg</a:t>
            </a:r>
          </a:p>
          <a:p>
            <a:pPr lvl="1"/>
            <a:r>
              <a:rPr lang="en-US"/>
              <a:t>host requests IP address: “</a:t>
            </a:r>
            <a:r>
              <a:rPr lang="en-US">
                <a:solidFill>
                  <a:schemeClr val="accent2"/>
                </a:solidFill>
              </a:rPr>
              <a:t>DHCP request</a:t>
            </a:r>
            <a:r>
              <a:rPr lang="en-US"/>
              <a:t>” msg</a:t>
            </a:r>
          </a:p>
          <a:p>
            <a:pPr lvl="1"/>
            <a:r>
              <a:rPr lang="en-US"/>
              <a:t>DHCP server sends address: “</a:t>
            </a:r>
            <a:r>
              <a:rPr lang="en-US">
                <a:solidFill>
                  <a:schemeClr val="accent2"/>
                </a:solidFill>
              </a:rPr>
              <a:t>DHCP ack</a:t>
            </a:r>
            <a:r>
              <a:rPr lang="en-US"/>
              <a:t>” msg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00D2F89-A623-46A0-B97E-853B5CA78093}" type="slidenum">
              <a:rPr lang="en-US"/>
              <a:pPr/>
              <a:t>15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88938"/>
            <a:ext cx="7772400" cy="1143000"/>
          </a:xfrm>
        </p:spPr>
        <p:txBody>
          <a:bodyPr/>
          <a:lstStyle/>
          <a:p>
            <a:r>
              <a:rPr lang="en-US" sz="3600"/>
              <a:t>DHCP client-server scenario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8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/>
            <a:ahLst/>
            <a:cxnLst>
              <a:cxn ang="0">
                <a:pos x="25" y="709"/>
              </a:cxn>
              <a:cxn ang="0">
                <a:pos x="526" y="780"/>
              </a:cxn>
              <a:cxn ang="0">
                <a:pos x="613" y="1134"/>
              </a:cxn>
              <a:cxn ang="0">
                <a:pos x="946" y="1230"/>
              </a:cxn>
              <a:cxn ang="0">
                <a:pos x="1171" y="1107"/>
              </a:cxn>
              <a:cxn ang="0">
                <a:pos x="1126" y="894"/>
              </a:cxn>
              <a:cxn ang="0">
                <a:pos x="1114" y="693"/>
              </a:cxn>
              <a:cxn ang="0">
                <a:pos x="1099" y="423"/>
              </a:cxn>
              <a:cxn ang="0">
                <a:pos x="1141" y="216"/>
              </a:cxn>
              <a:cxn ang="0">
                <a:pos x="1102" y="33"/>
              </a:cxn>
              <a:cxn ang="0">
                <a:pos x="646" y="81"/>
              </a:cxn>
              <a:cxn ang="0">
                <a:pos x="535" y="519"/>
              </a:cxn>
              <a:cxn ang="0">
                <a:pos x="44" y="548"/>
              </a:cxn>
              <a:cxn ang="0">
                <a:pos x="25" y="709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/>
            <a:ahLst/>
            <a:cxnLst>
              <a:cxn ang="0">
                <a:pos x="600" y="30"/>
              </a:cxn>
              <a:cxn ang="0">
                <a:pos x="525" y="393"/>
              </a:cxn>
              <a:cxn ang="0">
                <a:pos x="81" y="471"/>
              </a:cxn>
              <a:cxn ang="0">
                <a:pos x="39" y="855"/>
              </a:cxn>
              <a:cxn ang="0">
                <a:pos x="207" y="927"/>
              </a:cxn>
              <a:cxn ang="0">
                <a:pos x="429" y="927"/>
              </a:cxn>
              <a:cxn ang="0">
                <a:pos x="705" y="891"/>
              </a:cxn>
              <a:cxn ang="0">
                <a:pos x="1227" y="849"/>
              </a:cxn>
              <a:cxn ang="0">
                <a:pos x="1113" y="459"/>
              </a:cxn>
              <a:cxn ang="0">
                <a:pos x="777" y="363"/>
              </a:cxn>
              <a:cxn ang="0">
                <a:pos x="762" y="42"/>
              </a:cxn>
              <a:cxn ang="0">
                <a:pos x="600" y="30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1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p:oleObj spid="_x0000_s635911" name="Clip" r:id="rId4" imgW="1305000" imgH="1085760" progId="">
              <p:embed/>
            </p:oleObj>
          </a:graphicData>
        </a:graphic>
      </p:graphicFrame>
      <p:sp>
        <p:nvSpPr>
          <p:cNvPr id="635912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3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4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5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6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p:oleObj spid="_x0000_s635916" name="Clip" r:id="rId5" imgW="1305000" imgH="1085760" progId="">
              <p:embed/>
            </p:oleObj>
          </a:graphicData>
        </a:graphic>
      </p:graphicFrame>
      <p:graphicFrame>
        <p:nvGraphicFramePr>
          <p:cNvPr id="635917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p:oleObj spid="_x0000_s635917" name="Clip" r:id="rId6" imgW="1305000" imgH="1085760" progId="">
              <p:embed/>
            </p:oleObj>
          </a:graphicData>
        </a:graphic>
      </p:graphicFrame>
      <p:sp>
        <p:nvSpPr>
          <p:cNvPr id="635918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919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635920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1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2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3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924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925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92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929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930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1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2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933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635934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35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635936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635937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635938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39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635940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1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p:oleObj spid="_x0000_s635941" name="Clip" r:id="rId7" imgW="1305000" imgH="1085760" progId="">
              <p:embed/>
            </p:oleObj>
          </a:graphicData>
        </a:graphic>
      </p:graphicFrame>
      <p:sp>
        <p:nvSpPr>
          <p:cNvPr id="635942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3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p:oleObj spid="_x0000_s635943" name="Clip" r:id="rId8" imgW="1305000" imgH="1085760" progId="">
              <p:embed/>
            </p:oleObj>
          </a:graphicData>
        </a:graphic>
      </p:graphicFrame>
      <p:sp>
        <p:nvSpPr>
          <p:cNvPr id="635944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5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6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635947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635948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9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0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1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52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p:oleObj spid="_x0000_s635952" name="Clip" r:id="rId9" imgW="1305000" imgH="1085760" progId="">
              <p:embed/>
            </p:oleObj>
          </a:graphicData>
        </a:graphic>
      </p:graphicFrame>
      <p:graphicFrame>
        <p:nvGraphicFramePr>
          <p:cNvPr id="635953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p:oleObj spid="_x0000_s635953" name="Clip" r:id="rId10" imgW="1305000" imgH="1085760" progId="">
              <p:embed/>
            </p:oleObj>
          </a:graphicData>
        </a:graphic>
      </p:graphicFrame>
      <p:sp>
        <p:nvSpPr>
          <p:cNvPr id="635954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635955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635956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57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635958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635959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0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35961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635962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3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35964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635965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6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E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635967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35968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69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4"/>
              </a:cxn>
              <a:cxn ang="0">
                <a:pos x="139" y="114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0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1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2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3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5"/>
              </a:cxn>
              <a:cxn ang="0">
                <a:pos x="139" y="115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4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0" y="115"/>
              </a:cxn>
              <a:cxn ang="0">
                <a:pos x="139" y="115"/>
              </a:cxn>
              <a:cxn ang="0">
                <a:pos x="228" y="0"/>
              </a:cxn>
              <a:cxn ang="0">
                <a:pos x="88" y="0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5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6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7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8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79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0" name="Rectangle 76"/>
          <p:cNvSpPr>
            <a:spLocks noChangeArrowheads="1"/>
          </p:cNvSpPr>
          <p:nvPr/>
        </p:nvSpPr>
        <p:spPr bwMode="auto">
          <a:xfrm>
            <a:off x="3952875" y="2193925"/>
            <a:ext cx="71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DHCP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5981" name="Rectangle 77"/>
          <p:cNvSpPr>
            <a:spLocks noChangeArrowheads="1"/>
          </p:cNvSpPr>
          <p:nvPr/>
        </p:nvSpPr>
        <p:spPr bwMode="auto">
          <a:xfrm>
            <a:off x="4664075" y="2193925"/>
            <a:ext cx="6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2" name="Rectangle 78"/>
          <p:cNvSpPr>
            <a:spLocks noChangeArrowheads="1"/>
          </p:cNvSpPr>
          <p:nvPr/>
        </p:nvSpPr>
        <p:spPr bwMode="auto">
          <a:xfrm>
            <a:off x="3952875" y="2459038"/>
            <a:ext cx="63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server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5983" name="Rectangle 79"/>
          <p:cNvSpPr>
            <a:spLocks noChangeArrowheads="1"/>
          </p:cNvSpPr>
          <p:nvPr/>
        </p:nvSpPr>
        <p:spPr bwMode="auto">
          <a:xfrm>
            <a:off x="4584700" y="2459038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4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5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6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7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8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89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0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1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2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3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5" y="2"/>
              </a:cxn>
              <a:cxn ang="0">
                <a:pos x="5" y="2"/>
              </a:cxn>
              <a:cxn ang="0">
                <a:pos x="5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5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94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5995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635996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635996" name="Clip" r:id="rId11" imgW="819000" imgH="847800" progId="">
                <p:embed/>
              </p:oleObj>
            </a:graphicData>
          </a:graphic>
        </p:graphicFrame>
        <p:graphicFrame>
          <p:nvGraphicFramePr>
            <p:cNvPr id="635997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635997" name="Clip" r:id="rId12" imgW="1266840" imgH="1200240" progId="">
                <p:embed/>
              </p:oleObj>
            </a:graphicData>
          </a:graphic>
        </p:graphicFrame>
      </p:grpSp>
      <p:sp>
        <p:nvSpPr>
          <p:cNvPr id="635998" name="Rectangle 94"/>
          <p:cNvSpPr>
            <a:spLocks noChangeArrowheads="1"/>
          </p:cNvSpPr>
          <p:nvPr/>
        </p:nvSpPr>
        <p:spPr bwMode="auto">
          <a:xfrm>
            <a:off x="6457950" y="36703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DHCP 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client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needs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network</a:t>
            </a:r>
            <a:endParaRPr lang="en-US"/>
          </a:p>
        </p:txBody>
      </p:sp>
      <p:sp>
        <p:nvSpPr>
          <p:cNvPr id="635999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/>
            <a:ahLst/>
            <a:cxnLst>
              <a:cxn ang="0">
                <a:pos x="439" y="63"/>
              </a:cxn>
              <a:cxn ang="0">
                <a:pos x="88" y="63"/>
              </a:cxn>
              <a:cxn ang="0">
                <a:pos x="86" y="60"/>
              </a:cxn>
              <a:cxn ang="0">
                <a:pos x="84" y="60"/>
              </a:cxn>
              <a:cxn ang="0">
                <a:pos x="82" y="58"/>
              </a:cxn>
              <a:cxn ang="0">
                <a:pos x="82" y="54"/>
              </a:cxn>
              <a:cxn ang="0">
                <a:pos x="82" y="52"/>
              </a:cxn>
              <a:cxn ang="0">
                <a:pos x="84" y="50"/>
              </a:cxn>
              <a:cxn ang="0">
                <a:pos x="86" y="50"/>
              </a:cxn>
              <a:cxn ang="0">
                <a:pos x="88" y="48"/>
              </a:cxn>
              <a:cxn ang="0">
                <a:pos x="439" y="48"/>
              </a:cxn>
              <a:cxn ang="0">
                <a:pos x="441" y="50"/>
              </a:cxn>
              <a:cxn ang="0">
                <a:pos x="443" y="50"/>
              </a:cxn>
              <a:cxn ang="0">
                <a:pos x="445" y="52"/>
              </a:cxn>
              <a:cxn ang="0">
                <a:pos x="445" y="54"/>
              </a:cxn>
              <a:cxn ang="0">
                <a:pos x="445" y="58"/>
              </a:cxn>
              <a:cxn ang="0">
                <a:pos x="443" y="60"/>
              </a:cxn>
              <a:cxn ang="0">
                <a:pos x="441" y="60"/>
              </a:cxn>
              <a:cxn ang="0">
                <a:pos x="439" y="63"/>
              </a:cxn>
              <a:cxn ang="0">
                <a:pos x="439" y="63"/>
              </a:cxn>
              <a:cxn ang="0">
                <a:pos x="107" y="108"/>
              </a:cxn>
              <a:cxn ang="0">
                <a:pos x="0" y="54"/>
              </a:cxn>
              <a:cxn ang="0">
                <a:pos x="107" y="0"/>
              </a:cxn>
              <a:cxn ang="0">
                <a:pos x="107" y="108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507443B-5709-48AB-9A8D-C65BE7E4D91E}" type="slidenum">
              <a:rPr lang="en-US"/>
              <a:pPr/>
              <a:t>16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/>
              <a:t>DHCP client-server scenario</a:t>
            </a: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2111375" y="6343650"/>
            <a:ext cx="563086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7956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637957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637957" r:id="rId4" imgW="819000" imgH="847800" progId="">
                <p:embed/>
              </p:oleObj>
            </a:graphicData>
          </a:graphic>
        </p:graphicFrame>
        <p:graphicFrame>
          <p:nvGraphicFramePr>
            <p:cNvPr id="637958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637958" r:id="rId5" imgW="1266840" imgH="1200240" progId="">
                <p:embed/>
              </p:oleObj>
            </a:graphicData>
          </a:graphic>
        </p:graphicFrame>
      </p:grpSp>
      <p:sp>
        <p:nvSpPr>
          <p:cNvPr id="637959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637960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637961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62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7963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7964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65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637966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637967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8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9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0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1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2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3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4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7975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637976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latin typeface="Arial" charset="0"/>
                </a:rPr>
                <a:t>DHCP discover</a:t>
              </a:r>
              <a:endParaRPr lang="en-US" sz="1200" b="1"/>
            </a:p>
          </p:txBody>
        </p:sp>
        <p:sp>
          <p:nvSpPr>
            <p:cNvPr id="637977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637978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79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offer</a:t>
            </a:r>
            <a:endParaRPr lang="en-US"/>
          </a:p>
        </p:txBody>
      </p:sp>
      <p:sp>
        <p:nvSpPr>
          <p:cNvPr id="637980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637981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82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request</a:t>
            </a:r>
            <a:endParaRPr lang="en-US"/>
          </a:p>
        </p:txBody>
      </p:sp>
      <p:sp>
        <p:nvSpPr>
          <p:cNvPr id="637983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637984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7985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DHCP ACK</a:t>
            </a:r>
            <a:endParaRPr lang="en-US"/>
          </a:p>
        </p:txBody>
      </p:sp>
      <p:sp>
        <p:nvSpPr>
          <p:cNvPr id="637986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29DBC7F-9A03-4944-97BC-EFE282054A97}" type="slidenum">
              <a:rPr lang="en-US"/>
              <a:pPr/>
              <a:t>17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28600"/>
            <a:ext cx="7772400" cy="1143000"/>
          </a:xfrm>
        </p:spPr>
        <p:txBody>
          <a:bodyPr/>
          <a:lstStyle/>
          <a:p>
            <a:r>
              <a:rPr lang="en-US" sz="3600"/>
              <a:t>IP addresses: how to get one?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43025"/>
            <a:ext cx="8077200" cy="18097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</a:rPr>
              <a:t>Q:</a:t>
            </a:r>
            <a:r>
              <a:rPr lang="en-US"/>
              <a:t> How does </a:t>
            </a:r>
            <a:r>
              <a:rPr lang="en-US" i="1"/>
              <a:t>network</a:t>
            </a:r>
            <a:r>
              <a:rPr lang="en-US"/>
              <a:t> get subnet part of IP addr?</a:t>
            </a:r>
          </a:p>
          <a:p>
            <a:pPr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</a:rPr>
              <a:t>A:</a:t>
            </a:r>
            <a:r>
              <a:rPr lang="en-US"/>
              <a:t> gets allocated portion of its provider ISP’s address space</a:t>
            </a:r>
            <a:endParaRPr lang="en-US" sz="2400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ISP's block         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11001000  00010111  0001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0000  00000000    200.23.16.0/20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Organization 0    </a:t>
            </a:r>
            <a:r>
              <a:rPr lang="en-US" u="sng">
                <a:latin typeface="Arial" charset="0"/>
              </a:rPr>
              <a:t>11001000  00010111  0001000</a:t>
            </a:r>
            <a:r>
              <a:rPr lang="en-US">
                <a:latin typeface="Arial" charset="0"/>
              </a:rPr>
              <a:t>0  00000000    200.23.16.0/23 </a:t>
            </a:r>
          </a:p>
          <a:p>
            <a:r>
              <a:rPr lang="en-US">
                <a:latin typeface="Arial" charset="0"/>
              </a:rPr>
              <a:t>Organization 1    </a:t>
            </a:r>
            <a:r>
              <a:rPr lang="en-US" u="sng">
                <a:latin typeface="Arial" charset="0"/>
              </a:rPr>
              <a:t>11001000  00010111  0001001</a:t>
            </a:r>
            <a:r>
              <a:rPr lang="en-US">
                <a:latin typeface="Arial" charset="0"/>
              </a:rPr>
              <a:t>0  00000000    200.23.18.0/23 </a:t>
            </a:r>
          </a:p>
          <a:p>
            <a:r>
              <a:rPr lang="en-US">
                <a:latin typeface="Arial" charset="0"/>
              </a:rPr>
              <a:t>Organization 2    </a:t>
            </a:r>
            <a:r>
              <a:rPr lang="en-US" u="sng">
                <a:latin typeface="Arial" charset="0"/>
              </a:rPr>
              <a:t>11001000  00010111  0001010</a:t>
            </a:r>
            <a:r>
              <a:rPr lang="en-US">
                <a:latin typeface="Arial" charset="0"/>
              </a:rPr>
              <a:t>0  00000000    200.23.20.0/23 </a:t>
            </a:r>
          </a:p>
          <a:p>
            <a:r>
              <a:rPr lang="en-US">
                <a:latin typeface="Arial" charset="0"/>
              </a:rPr>
              <a:t>   ...                                          …..                                   ….                ….</a:t>
            </a:r>
          </a:p>
          <a:p>
            <a:r>
              <a:rPr lang="en-US">
                <a:latin typeface="Arial" charset="0"/>
              </a:rPr>
              <a:t>Organization 7    </a:t>
            </a:r>
            <a:r>
              <a:rPr lang="en-US" u="sng">
                <a:latin typeface="Arial" charset="0"/>
              </a:rPr>
              <a:t>11001000  00010111  0001111</a:t>
            </a:r>
            <a:r>
              <a:rPr lang="en-US">
                <a:latin typeface="Arial" charset="0"/>
              </a:rPr>
              <a:t>0  00000000    200.23.30.0/23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B94E6DD-07FD-432E-A33A-30D6B30EAAC5}" type="slidenum">
              <a:rPr lang="en-US"/>
              <a:pPr/>
              <a:t>18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16913" cy="1143000"/>
          </a:xfrm>
        </p:spPr>
        <p:txBody>
          <a:bodyPr/>
          <a:lstStyle/>
          <a:p>
            <a:r>
              <a:rPr lang="en-US" sz="3200"/>
              <a:t>Hierarchical addressing: route aggregation</a:t>
            </a:r>
            <a:endParaRPr lang="en-US"/>
          </a:p>
        </p:txBody>
      </p:sp>
      <p:sp>
        <p:nvSpPr>
          <p:cNvPr id="169987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2" y="186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8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/>
            <a:ahLst/>
            <a:cxnLst>
              <a:cxn ang="0">
                <a:pos x="439" y="97"/>
              </a:cxn>
              <a:cxn ang="0">
                <a:pos x="205" y="19"/>
              </a:cxn>
              <a:cxn ang="0">
                <a:pos x="55" y="73"/>
              </a:cxn>
              <a:cxn ang="0">
                <a:pos x="4" y="456"/>
              </a:cxn>
              <a:cxn ang="0">
                <a:pos x="77" y="582"/>
              </a:cxn>
              <a:cxn ang="0">
                <a:pos x="451" y="587"/>
              </a:cxn>
              <a:cxn ang="0">
                <a:pos x="685" y="613"/>
              </a:cxn>
              <a:cxn ang="0">
                <a:pos x="925" y="565"/>
              </a:cxn>
              <a:cxn ang="0">
                <a:pos x="1099" y="330"/>
              </a:cxn>
              <a:cxn ang="0">
                <a:pos x="1036" y="138"/>
              </a:cxn>
              <a:cxn ang="0">
                <a:pos x="691" y="91"/>
              </a:cxn>
              <a:cxn ang="0">
                <a:pos x="439" y="97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407025" y="3297238"/>
            <a:ext cx="17129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200.23.16.0/20”</a:t>
            </a:r>
          </a:p>
        </p:txBody>
      </p:sp>
      <p:grpSp>
        <p:nvGrpSpPr>
          <p:cNvPr id="169993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169994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5" name="Text Box 11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169996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169997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8" name="Text Box 14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169999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170000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1" name="Text Box 17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606800" y="4002088"/>
            <a:ext cx="164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170003" name="Freeform 19"/>
          <p:cNvSpPr>
            <a:spLocks/>
          </p:cNvSpPr>
          <p:nvPr/>
        </p:nvSpPr>
        <p:spPr bwMode="auto">
          <a:xfrm>
            <a:off x="7169150" y="3184525"/>
            <a:ext cx="730250" cy="2535238"/>
          </a:xfrm>
          <a:custGeom>
            <a:avLst/>
            <a:gdLst/>
            <a:ahLst/>
            <a:cxnLst>
              <a:cxn ang="0">
                <a:pos x="328" y="56"/>
              </a:cxn>
              <a:cxn ang="0">
                <a:pos x="208" y="218"/>
              </a:cxn>
              <a:cxn ang="0">
                <a:pos x="58" y="536"/>
              </a:cxn>
              <a:cxn ang="0">
                <a:pos x="7" y="919"/>
              </a:cxn>
              <a:cxn ang="0">
                <a:pos x="100" y="1118"/>
              </a:cxn>
              <a:cxn ang="0">
                <a:pos x="220" y="1352"/>
              </a:cxn>
              <a:cxn ang="0">
                <a:pos x="424" y="1562"/>
              </a:cxn>
              <a:cxn ang="0">
                <a:pos x="436" y="1142"/>
              </a:cxn>
              <a:cxn ang="0">
                <a:pos x="424" y="1046"/>
              </a:cxn>
              <a:cxn ang="0">
                <a:pos x="346" y="854"/>
              </a:cxn>
              <a:cxn ang="0">
                <a:pos x="310" y="602"/>
              </a:cxn>
              <a:cxn ang="0">
                <a:pos x="328" y="56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758825" y="2506663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0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787400" y="4516438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7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7407275" y="4325938"/>
            <a:ext cx="91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Internet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768350" y="3154363"/>
            <a:ext cx="1376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1</a:t>
            </a:r>
          </a:p>
        </p:txBody>
      </p:sp>
      <p:sp>
        <p:nvSpPr>
          <p:cNvPr id="170008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/>
            <a:ahLst/>
            <a:cxnLst>
              <a:cxn ang="0">
                <a:pos x="439" y="97"/>
              </a:cxn>
              <a:cxn ang="0">
                <a:pos x="205" y="19"/>
              </a:cxn>
              <a:cxn ang="0">
                <a:pos x="55" y="73"/>
              </a:cxn>
              <a:cxn ang="0">
                <a:pos x="4" y="456"/>
              </a:cxn>
              <a:cxn ang="0">
                <a:pos x="77" y="582"/>
              </a:cxn>
              <a:cxn ang="0">
                <a:pos x="451" y="587"/>
              </a:cxn>
              <a:cxn ang="0">
                <a:pos x="685" y="613"/>
              </a:cxn>
              <a:cxn ang="0">
                <a:pos x="925" y="565"/>
              </a:cxn>
              <a:cxn ang="0">
                <a:pos x="1099" y="330"/>
              </a:cxn>
              <a:cxn ang="0">
                <a:pos x="1036" y="138"/>
              </a:cxn>
              <a:cxn ang="0">
                <a:pos x="691" y="91"/>
              </a:cxn>
              <a:cxn ang="0">
                <a:pos x="439" y="97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3816350" y="5259388"/>
            <a:ext cx="1063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170010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2" y="186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1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2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3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5530850" y="5154613"/>
            <a:ext cx="17129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199.31.0.0/16”</a:t>
            </a:r>
          </a:p>
        </p:txBody>
      </p:sp>
      <p:grpSp>
        <p:nvGrpSpPr>
          <p:cNvPr id="170015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170016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7" name="Text Box 33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787400" y="3744913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2</a:t>
            </a:r>
          </a:p>
        </p:txBody>
      </p:sp>
      <p:grpSp>
        <p:nvGrpSpPr>
          <p:cNvPr id="170019" name="Group 35"/>
          <p:cNvGrpSpPr>
            <a:grpSpLocks/>
          </p:cNvGrpSpPr>
          <p:nvPr/>
        </p:nvGrpSpPr>
        <p:grpSpPr bwMode="auto">
          <a:xfrm>
            <a:off x="2155825" y="4205288"/>
            <a:ext cx="296863" cy="663575"/>
            <a:chOff x="870" y="2945"/>
            <a:chExt cx="187" cy="418"/>
          </a:xfrm>
        </p:grpSpPr>
        <p:sp>
          <p:nvSpPr>
            <p:cNvPr id="170020" name="Text Box 36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1" name="Text Box 37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2" name="Text Box 38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170023" name="Group 39"/>
          <p:cNvGrpSpPr>
            <a:grpSpLocks/>
          </p:cNvGrpSpPr>
          <p:nvPr/>
        </p:nvGrpSpPr>
        <p:grpSpPr bwMode="auto">
          <a:xfrm>
            <a:off x="3184525" y="3910013"/>
            <a:ext cx="296863" cy="663575"/>
            <a:chOff x="870" y="2945"/>
            <a:chExt cx="187" cy="418"/>
          </a:xfrm>
        </p:grpSpPr>
        <p:sp>
          <p:nvSpPr>
            <p:cNvPr id="170024" name="Text Box 40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5" name="Text Box 41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6" name="Text Box 42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sp>
        <p:nvSpPr>
          <p:cNvPr id="170027" name="Text Box 43"/>
          <p:cNvSpPr txBox="1">
            <a:spLocks noChangeArrowheads="1"/>
          </p:cNvSpPr>
          <p:nvPr/>
        </p:nvSpPr>
        <p:spPr bwMode="auto">
          <a:xfrm>
            <a:off x="933450" y="1431925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Hierarchical addressing allows efficient advertisement of routing </a:t>
            </a:r>
          </a:p>
          <a:p>
            <a:r>
              <a:rPr lang="en-US"/>
              <a:t>information: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ED496CA-70A4-4A02-A356-C35066C97624}" type="slidenum">
              <a:rPr lang="en-US"/>
              <a:pPr/>
              <a:t>19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74650"/>
            <a:ext cx="8316912" cy="1143000"/>
          </a:xfrm>
        </p:spPr>
        <p:txBody>
          <a:bodyPr/>
          <a:lstStyle/>
          <a:p>
            <a:r>
              <a:rPr lang="en-US" sz="3200"/>
              <a:t>Hierarchical addressing: more specific routes</a:t>
            </a:r>
            <a:endParaRPr lang="en-US"/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60400" y="1739900"/>
            <a:ext cx="5983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ISPs-R-Us has a more specific route to Organization 1</a:t>
            </a:r>
          </a:p>
        </p:txBody>
      </p:sp>
      <p:sp>
        <p:nvSpPr>
          <p:cNvPr id="171012" name="Freeform 4"/>
          <p:cNvSpPr>
            <a:spLocks/>
          </p:cNvSpPr>
          <p:nvPr/>
        </p:nvSpPr>
        <p:spPr bwMode="auto">
          <a:xfrm>
            <a:off x="5164138" y="3836988"/>
            <a:ext cx="2019300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2" y="186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 flipV="1">
            <a:off x="2820988" y="4113213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3182938" y="5389563"/>
            <a:ext cx="333375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>
            <a:off x="2916238" y="2703513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Freeform 8"/>
          <p:cNvSpPr>
            <a:spLocks/>
          </p:cNvSpPr>
          <p:nvPr/>
        </p:nvSpPr>
        <p:spPr bwMode="auto">
          <a:xfrm>
            <a:off x="3562350" y="3282950"/>
            <a:ext cx="1773238" cy="979488"/>
          </a:xfrm>
          <a:custGeom>
            <a:avLst/>
            <a:gdLst/>
            <a:ahLst/>
            <a:cxnLst>
              <a:cxn ang="0">
                <a:pos x="439" y="97"/>
              </a:cxn>
              <a:cxn ang="0">
                <a:pos x="205" y="19"/>
              </a:cxn>
              <a:cxn ang="0">
                <a:pos x="55" y="73"/>
              </a:cxn>
              <a:cxn ang="0">
                <a:pos x="4" y="456"/>
              </a:cxn>
              <a:cxn ang="0">
                <a:pos x="77" y="582"/>
              </a:cxn>
              <a:cxn ang="0">
                <a:pos x="451" y="587"/>
              </a:cxn>
              <a:cxn ang="0">
                <a:pos x="685" y="613"/>
              </a:cxn>
              <a:cxn ang="0">
                <a:pos x="925" y="565"/>
              </a:cxn>
              <a:cxn ang="0">
                <a:pos x="1099" y="330"/>
              </a:cxn>
              <a:cxn ang="0">
                <a:pos x="1036" y="138"/>
              </a:cxn>
              <a:cxn ang="0">
                <a:pos x="691" y="91"/>
              </a:cxn>
              <a:cxn ang="0">
                <a:pos x="439" y="97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5395913" y="3013075"/>
            <a:ext cx="17129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200.23.16.0/20”</a:t>
            </a:r>
          </a:p>
        </p:txBody>
      </p:sp>
      <p:grpSp>
        <p:nvGrpSpPr>
          <p:cNvPr id="171018" name="Group 10"/>
          <p:cNvGrpSpPr>
            <a:grpSpLocks/>
          </p:cNvGrpSpPr>
          <p:nvPr/>
        </p:nvGrpSpPr>
        <p:grpSpPr bwMode="auto">
          <a:xfrm>
            <a:off x="747713" y="2476500"/>
            <a:ext cx="2338387" cy="404813"/>
            <a:chOff x="1004" y="1639"/>
            <a:chExt cx="1473" cy="255"/>
          </a:xfrm>
        </p:grpSpPr>
        <p:sp>
          <p:nvSpPr>
            <p:cNvPr id="171019" name="Freeform 11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0" name="Text Box 12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171021" name="Group 13"/>
          <p:cNvGrpSpPr>
            <a:grpSpLocks/>
          </p:cNvGrpSpPr>
          <p:nvPr/>
        </p:nvGrpSpPr>
        <p:grpSpPr bwMode="auto">
          <a:xfrm>
            <a:off x="957263" y="5553075"/>
            <a:ext cx="2338387" cy="404813"/>
            <a:chOff x="1004" y="1639"/>
            <a:chExt cx="1473" cy="255"/>
          </a:xfrm>
        </p:grpSpPr>
        <p:sp>
          <p:nvSpPr>
            <p:cNvPr id="171022" name="Freeform 1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3" name="Text Box 15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171024" name="Group 16"/>
          <p:cNvGrpSpPr>
            <a:grpSpLocks/>
          </p:cNvGrpSpPr>
          <p:nvPr/>
        </p:nvGrpSpPr>
        <p:grpSpPr bwMode="auto">
          <a:xfrm>
            <a:off x="690563" y="4486275"/>
            <a:ext cx="2338387" cy="404813"/>
            <a:chOff x="1004" y="1639"/>
            <a:chExt cx="1473" cy="255"/>
          </a:xfrm>
        </p:grpSpPr>
        <p:sp>
          <p:nvSpPr>
            <p:cNvPr id="171025" name="Freeform 17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6" name="Text Box 18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3595688" y="3717925"/>
            <a:ext cx="1646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171028" name="Freeform 20"/>
          <p:cNvSpPr>
            <a:spLocks/>
          </p:cNvSpPr>
          <p:nvPr/>
        </p:nvSpPr>
        <p:spPr bwMode="auto">
          <a:xfrm>
            <a:off x="7158038" y="2900363"/>
            <a:ext cx="730250" cy="2535237"/>
          </a:xfrm>
          <a:custGeom>
            <a:avLst/>
            <a:gdLst/>
            <a:ahLst/>
            <a:cxnLst>
              <a:cxn ang="0">
                <a:pos x="328" y="56"/>
              </a:cxn>
              <a:cxn ang="0">
                <a:pos x="208" y="218"/>
              </a:cxn>
              <a:cxn ang="0">
                <a:pos x="58" y="536"/>
              </a:cxn>
              <a:cxn ang="0">
                <a:pos x="7" y="919"/>
              </a:cxn>
              <a:cxn ang="0">
                <a:pos x="100" y="1118"/>
              </a:cxn>
              <a:cxn ang="0">
                <a:pos x="220" y="1352"/>
              </a:cxn>
              <a:cxn ang="0">
                <a:pos x="424" y="1562"/>
              </a:cxn>
              <a:cxn ang="0">
                <a:pos x="436" y="1142"/>
              </a:cxn>
              <a:cxn ang="0">
                <a:pos x="424" y="1046"/>
              </a:cxn>
              <a:cxn ang="0">
                <a:pos x="346" y="854"/>
              </a:cxn>
              <a:cxn ang="0">
                <a:pos x="310" y="602"/>
              </a:cxn>
              <a:cxn ang="0">
                <a:pos x="328" y="56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47713" y="2222500"/>
            <a:ext cx="1404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0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776288" y="4232275"/>
            <a:ext cx="1404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7</a:t>
            </a: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7396163" y="4041775"/>
            <a:ext cx="91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Internet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938213" y="5356225"/>
            <a:ext cx="1376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1</a:t>
            </a:r>
          </a:p>
        </p:txBody>
      </p:sp>
      <p:sp>
        <p:nvSpPr>
          <p:cNvPr id="171033" name="Freeform 25"/>
          <p:cNvSpPr>
            <a:spLocks/>
          </p:cNvSpPr>
          <p:nvPr/>
        </p:nvSpPr>
        <p:spPr bwMode="auto">
          <a:xfrm>
            <a:off x="3505200" y="4597400"/>
            <a:ext cx="1773238" cy="979488"/>
          </a:xfrm>
          <a:custGeom>
            <a:avLst/>
            <a:gdLst/>
            <a:ahLst/>
            <a:cxnLst>
              <a:cxn ang="0">
                <a:pos x="439" y="97"/>
              </a:cxn>
              <a:cxn ang="0">
                <a:pos x="205" y="19"/>
              </a:cxn>
              <a:cxn ang="0">
                <a:pos x="55" y="73"/>
              </a:cxn>
              <a:cxn ang="0">
                <a:pos x="4" y="456"/>
              </a:cxn>
              <a:cxn ang="0">
                <a:pos x="77" y="582"/>
              </a:cxn>
              <a:cxn ang="0">
                <a:pos x="451" y="587"/>
              </a:cxn>
              <a:cxn ang="0">
                <a:pos x="685" y="613"/>
              </a:cxn>
              <a:cxn ang="0">
                <a:pos x="925" y="565"/>
              </a:cxn>
              <a:cxn ang="0">
                <a:pos x="1099" y="330"/>
              </a:cxn>
              <a:cxn ang="0">
                <a:pos x="1036" y="138"/>
              </a:cxn>
              <a:cxn ang="0">
                <a:pos x="691" y="91"/>
              </a:cxn>
              <a:cxn ang="0">
                <a:pos x="439" y="97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34" name="Text Box 26"/>
          <p:cNvSpPr txBox="1">
            <a:spLocks noChangeArrowheads="1"/>
          </p:cNvSpPr>
          <p:nvPr/>
        </p:nvSpPr>
        <p:spPr bwMode="auto">
          <a:xfrm>
            <a:off x="3805238" y="4975225"/>
            <a:ext cx="1063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171035" name="Freeform 27"/>
          <p:cNvSpPr>
            <a:spLocks/>
          </p:cNvSpPr>
          <p:nvPr/>
        </p:nvSpPr>
        <p:spPr bwMode="auto">
          <a:xfrm flipV="1">
            <a:off x="5230813" y="4618038"/>
            <a:ext cx="2019300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2" y="186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>
            <a:off x="3021013" y="5160963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 flipV="1">
            <a:off x="2868613" y="5227638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38" name="Line 30"/>
          <p:cNvSpPr>
            <a:spLocks noChangeShapeType="1"/>
          </p:cNvSpPr>
          <p:nvPr/>
        </p:nvSpPr>
        <p:spPr bwMode="auto">
          <a:xfrm flipV="1">
            <a:off x="3306763" y="5475288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39" name="Text Box 31"/>
          <p:cNvSpPr txBox="1">
            <a:spLocks noChangeArrowheads="1"/>
          </p:cNvSpPr>
          <p:nvPr/>
        </p:nvSpPr>
        <p:spPr bwMode="auto">
          <a:xfrm>
            <a:off x="5519738" y="4870450"/>
            <a:ext cx="21145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199.31.0.0/16</a:t>
            </a:r>
          </a:p>
          <a:p>
            <a:r>
              <a:rPr lang="en-US" sz="1400"/>
              <a:t>or 200.23.18.0/23”</a:t>
            </a:r>
          </a:p>
        </p:txBody>
      </p:sp>
      <p:grpSp>
        <p:nvGrpSpPr>
          <p:cNvPr id="171040" name="Group 32"/>
          <p:cNvGrpSpPr>
            <a:grpSpLocks/>
          </p:cNvGrpSpPr>
          <p:nvPr/>
        </p:nvGrpSpPr>
        <p:grpSpPr bwMode="auto">
          <a:xfrm>
            <a:off x="795338" y="3657600"/>
            <a:ext cx="2338387" cy="404813"/>
            <a:chOff x="1004" y="1639"/>
            <a:chExt cx="1473" cy="255"/>
          </a:xfrm>
        </p:grpSpPr>
        <p:sp>
          <p:nvSpPr>
            <p:cNvPr id="171041" name="Freeform 3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/>
              <a:ahLst/>
              <a:cxnLst>
                <a:cxn ang="0">
                  <a:pos x="172" y="11"/>
                </a:cxn>
                <a:cxn ang="0">
                  <a:pos x="73" y="94"/>
                </a:cxn>
                <a:cxn ang="0">
                  <a:pos x="146" y="220"/>
                </a:cxn>
                <a:cxn ang="0">
                  <a:pos x="520" y="225"/>
                </a:cxn>
                <a:cxn ang="0">
                  <a:pos x="754" y="251"/>
                </a:cxn>
                <a:cxn ang="0">
                  <a:pos x="1306" y="203"/>
                </a:cxn>
                <a:cxn ang="0">
                  <a:pos x="1360" y="29"/>
                </a:cxn>
                <a:cxn ang="0">
                  <a:pos x="628" y="29"/>
                </a:cxn>
                <a:cxn ang="0">
                  <a:pos x="172" y="11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2" name="Text Box 34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776288" y="3460750"/>
            <a:ext cx="1404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Organization 2</a:t>
            </a:r>
          </a:p>
        </p:txBody>
      </p:sp>
      <p:grpSp>
        <p:nvGrpSpPr>
          <p:cNvPr id="171044" name="Group 36"/>
          <p:cNvGrpSpPr>
            <a:grpSpLocks/>
          </p:cNvGrpSpPr>
          <p:nvPr/>
        </p:nvGrpSpPr>
        <p:grpSpPr bwMode="auto">
          <a:xfrm>
            <a:off x="2144713" y="3921125"/>
            <a:ext cx="296862" cy="663575"/>
            <a:chOff x="870" y="2945"/>
            <a:chExt cx="187" cy="418"/>
          </a:xfrm>
        </p:grpSpPr>
        <p:sp>
          <p:nvSpPr>
            <p:cNvPr id="171045" name="Text Box 37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46" name="Text Box 38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47" name="Text Box 39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171048" name="Group 40"/>
          <p:cNvGrpSpPr>
            <a:grpSpLocks/>
          </p:cNvGrpSpPr>
          <p:nvPr/>
        </p:nvGrpSpPr>
        <p:grpSpPr bwMode="auto">
          <a:xfrm>
            <a:off x="3173413" y="3625850"/>
            <a:ext cx="296862" cy="663575"/>
            <a:chOff x="870" y="2945"/>
            <a:chExt cx="187" cy="418"/>
          </a:xfrm>
        </p:grpSpPr>
        <p:sp>
          <p:nvSpPr>
            <p:cNvPr id="171049" name="Text Box 41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50" name="Text Box 42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51" name="Text Box 43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1F7DA0E-9DC5-493E-86BA-5DB9F0EBDC6C}" type="slidenum">
              <a:rPr lang="en-US"/>
              <a:pPr/>
              <a:t>2</a:t>
            </a:fld>
            <a:endParaRPr lang="en-US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33350"/>
            <a:ext cx="7772400" cy="1143000"/>
          </a:xfrm>
        </p:spPr>
        <p:txBody>
          <a:bodyPr/>
          <a:lstStyle/>
          <a:p>
            <a:r>
              <a:rPr lang="en-US" sz="3600"/>
              <a:t>The Internet Network layer</a:t>
            </a:r>
            <a:endParaRPr lang="en-US"/>
          </a:p>
        </p:txBody>
      </p:sp>
      <p:graphicFrame>
        <p:nvGraphicFramePr>
          <p:cNvPr id="161797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61797" name="Clip" r:id="rId3" imgW="0" imgH="0" progId="">
              <p:embed/>
            </p:oleObj>
          </a:graphicData>
        </a:graphic>
      </p:graphicFrame>
      <p:grpSp>
        <p:nvGrpSpPr>
          <p:cNvPr id="161798" name="Group 6"/>
          <p:cNvGrpSpPr>
            <a:grpSpLocks/>
          </p:cNvGrpSpPr>
          <p:nvPr/>
        </p:nvGrpSpPr>
        <p:grpSpPr bwMode="auto">
          <a:xfrm>
            <a:off x="3713163" y="3479800"/>
            <a:ext cx="1354137" cy="1214438"/>
            <a:chOff x="3967" y="2883"/>
            <a:chExt cx="660" cy="765"/>
          </a:xfrm>
        </p:grpSpPr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forwarding</a:t>
              </a:r>
            </a:p>
            <a:p>
              <a:pPr algn="ctr"/>
              <a:r>
                <a:rPr lang="en-US"/>
                <a:t>table</a:t>
              </a:r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0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133475"/>
            <a:ext cx="7534275" cy="438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Host, router network layer functions: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11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/>
                <a:t>RIP, OSPF, BGP</a:t>
              </a:r>
              <a:endParaRPr lang="en-US"/>
            </a:p>
          </p:txBody>
        </p:sp>
      </p:grpSp>
      <p:sp>
        <p:nvSpPr>
          <p:cNvPr id="161815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16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9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/>
                <a:t>packet handling conventions</a:t>
              </a:r>
              <a:endParaRPr lang="en-US"/>
            </a:p>
          </p:txBody>
        </p:sp>
      </p:grpSp>
      <p:grpSp>
        <p:nvGrpSpPr>
          <p:cNvPr id="161820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161821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2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3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/>
                <a:t>router “signaling”</a:t>
              </a:r>
              <a:endParaRPr lang="en-US"/>
            </a:p>
          </p:txBody>
        </p:sp>
      </p:grpSp>
      <p:sp>
        <p:nvSpPr>
          <p:cNvPr id="161824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3098800" y="1993900"/>
            <a:ext cx="299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Transport layer: TCP, UDP</a:t>
            </a:r>
            <a:endParaRPr lang="en-US"/>
          </a:p>
        </p:txBody>
      </p:sp>
      <p:sp>
        <p:nvSpPr>
          <p:cNvPr id="161826" name="Text Box 34"/>
          <p:cNvSpPr txBox="1">
            <a:spLocks noChangeArrowheads="1"/>
          </p:cNvSpPr>
          <p:nvPr/>
        </p:nvSpPr>
        <p:spPr bwMode="auto">
          <a:xfrm>
            <a:off x="4213225" y="4965700"/>
            <a:ext cx="121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Link layer</a:t>
            </a:r>
            <a:endParaRPr lang="en-US"/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4060825" y="5489575"/>
            <a:ext cx="163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physical layer</a:t>
            </a:r>
            <a:endParaRPr lang="en-US"/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155575" y="3265488"/>
            <a:ext cx="141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>
                <a:solidFill>
                  <a:srgbClr val="FF0000"/>
                </a:solidFill>
              </a:rPr>
              <a:t>Network</a:t>
            </a:r>
          </a:p>
          <a:p>
            <a:pPr algn="r"/>
            <a:r>
              <a:rPr lang="en-US" sz="2400">
                <a:solidFill>
                  <a:srgbClr val="FF0000"/>
                </a:solidFill>
              </a:rPr>
              <a:t>layer</a:t>
            </a:r>
            <a:endParaRPr lang="en-US"/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V="1">
            <a:off x="1381125" y="2486025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1381125" y="4152900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02F26A6-85A0-40F4-8814-F9FCB02BA293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IP addressing: the last word...</a:t>
            </a: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chemeClr val="accent2"/>
                </a:solidFill>
              </a:rPr>
              <a:t>Q:</a:t>
            </a:r>
            <a:r>
              <a:rPr lang="en-US"/>
              <a:t> How does an ISP get block of addresses?</a:t>
            </a:r>
          </a:p>
          <a:p>
            <a:pPr>
              <a:buFont typeface="ZapfDingbats" pitchFamily="82" charset="2"/>
              <a:buNone/>
            </a:pPr>
            <a:r>
              <a:rPr lang="en-US" u="sng">
                <a:solidFill>
                  <a:schemeClr val="accent2"/>
                </a:solidFill>
              </a:rPr>
              <a:t>A:</a:t>
            </a:r>
            <a:r>
              <a:rPr lang="en-US" sz="2400">
                <a:solidFill>
                  <a:srgbClr val="FF0000"/>
                </a:solidFill>
              </a:rPr>
              <a:t> ICANN</a:t>
            </a:r>
            <a:r>
              <a:rPr lang="en-US" sz="2400"/>
              <a:t>: </a:t>
            </a:r>
            <a:r>
              <a:rPr lang="en-US" sz="2400">
                <a:solidFill>
                  <a:srgbClr val="FF0000"/>
                </a:solidFill>
              </a:rPr>
              <a:t>I</a:t>
            </a:r>
            <a:r>
              <a:rPr lang="en-US" sz="2400"/>
              <a:t>nternet </a:t>
            </a:r>
            <a:r>
              <a:rPr lang="en-US" sz="2400">
                <a:solidFill>
                  <a:srgbClr val="FF0000"/>
                </a:solidFill>
              </a:rPr>
              <a:t>C</a:t>
            </a:r>
            <a:r>
              <a:rPr lang="en-US" sz="2400"/>
              <a:t>orporation for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ssigned 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ames and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umbers</a:t>
            </a:r>
          </a:p>
          <a:p>
            <a:pPr lvl="1"/>
            <a:r>
              <a:rPr lang="en-US"/>
              <a:t>allocates addresses</a:t>
            </a:r>
          </a:p>
          <a:p>
            <a:pPr lvl="1"/>
            <a:r>
              <a:rPr lang="en-US"/>
              <a:t>manages DNS</a:t>
            </a:r>
          </a:p>
          <a:p>
            <a:pPr lvl="1"/>
            <a:r>
              <a:rPr lang="en-US"/>
              <a:t>assigns domain names, resolves disputes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AE05227-F1C0-4F80-B819-CBD5F92D838C}" type="slidenum">
              <a:rPr lang="en-US"/>
              <a:pPr/>
              <a:t>21</a:t>
            </a:fld>
            <a:endParaRPr lang="en-US"/>
          </a:p>
        </p:txBody>
      </p:sp>
      <p:sp>
        <p:nvSpPr>
          <p:cNvPr id="245840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/>
            <a:ahLst/>
            <a:cxnLst>
              <a:cxn ang="0">
                <a:pos x="349" y="761"/>
              </a:cxn>
              <a:cxn ang="0">
                <a:pos x="1651" y="732"/>
              </a:cxn>
              <a:cxn ang="0">
                <a:pos x="1773" y="230"/>
              </a:cxn>
              <a:cxn ang="0">
                <a:pos x="2029" y="8"/>
              </a:cxn>
              <a:cxn ang="0">
                <a:pos x="2267" y="183"/>
              </a:cxn>
              <a:cxn ang="0">
                <a:pos x="2355" y="942"/>
              </a:cxn>
              <a:cxn ang="0">
                <a:pos x="2267" y="1592"/>
              </a:cxn>
              <a:cxn ang="0">
                <a:pos x="1840" y="1586"/>
              </a:cxn>
              <a:cxn ang="0">
                <a:pos x="1670" y="1025"/>
              </a:cxn>
              <a:cxn ang="0">
                <a:pos x="220" y="923"/>
              </a:cxn>
              <a:cxn ang="0">
                <a:pos x="349" y="76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1488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/>
            <a:ahLst/>
            <a:cxnLst>
              <a:cxn ang="0">
                <a:pos x="1888" y="285"/>
              </a:cxn>
              <a:cxn ang="0">
                <a:pos x="418" y="283"/>
              </a:cxn>
              <a:cxn ang="0">
                <a:pos x="60" y="83"/>
              </a:cxn>
              <a:cxn ang="0">
                <a:pos x="60" y="781"/>
              </a:cxn>
              <a:cxn ang="0">
                <a:pos x="374" y="519"/>
              </a:cxn>
              <a:cxn ang="0">
                <a:pos x="2017" y="447"/>
              </a:cxn>
              <a:cxn ang="0">
                <a:pos x="1888" y="285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p:oleObj spid="_x0000_s245765" name="Clip" r:id="rId3" imgW="1305000" imgH="1085760" progId="">
              <p:embed/>
            </p:oleObj>
          </a:graphicData>
        </a:graphic>
      </p:graphicFrame>
      <p:graphicFrame>
        <p:nvGraphicFramePr>
          <p:cNvPr id="245766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p:oleObj spid="_x0000_s245766" name="Clip" r:id="rId4" imgW="1305000" imgH="1085760" progId="">
              <p:embed/>
            </p:oleObj>
          </a:graphicData>
        </a:graphic>
      </p:graphicFrame>
      <p:graphicFrame>
        <p:nvGraphicFramePr>
          <p:cNvPr id="245767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p:oleObj spid="_x0000_s245767" name="Clip" r:id="rId5" imgW="1305000" imgH="1085760" progId="">
              <p:embed/>
            </p:oleObj>
          </a:graphicData>
        </a:graphic>
      </p:graphicFrame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245776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45779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245780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1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2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3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784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785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578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789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5790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1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2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39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1" name="Text Box 81"/>
          <p:cNvSpPr txBox="1">
            <a:spLocks noChangeArrowheads="1"/>
          </p:cNvSpPr>
          <p:nvPr/>
        </p:nvSpPr>
        <p:spPr bwMode="auto">
          <a:xfrm>
            <a:off x="4691063" y="1679575"/>
            <a:ext cx="2332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local network</a:t>
            </a:r>
          </a:p>
          <a:p>
            <a:pPr algn="ctr"/>
            <a:r>
              <a:rPr lang="en-US"/>
              <a:t>(e.g., home network)</a:t>
            </a:r>
          </a:p>
          <a:p>
            <a:pPr algn="ctr"/>
            <a:r>
              <a:rPr lang="en-US"/>
              <a:t>10.0.0/24</a:t>
            </a:r>
          </a:p>
        </p:txBody>
      </p:sp>
      <p:sp>
        <p:nvSpPr>
          <p:cNvPr id="245842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3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4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6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7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48" name="Text Box 88"/>
          <p:cNvSpPr txBox="1">
            <a:spLocks noChangeArrowheads="1"/>
          </p:cNvSpPr>
          <p:nvPr/>
        </p:nvSpPr>
        <p:spPr bwMode="auto">
          <a:xfrm>
            <a:off x="1571625" y="1666875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rest of</a:t>
            </a:r>
          </a:p>
          <a:p>
            <a:pPr algn="ctr"/>
            <a:r>
              <a:rPr lang="en-US"/>
              <a:t>Internet</a:t>
            </a:r>
          </a:p>
        </p:txBody>
      </p:sp>
      <p:sp>
        <p:nvSpPr>
          <p:cNvPr id="245849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50" name="Text Box 90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245851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5852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solidFill>
                  <a:srgbClr val="FF0000"/>
                </a:solidFill>
              </a:rPr>
              <a:t>All</a:t>
            </a:r>
            <a:r>
              <a:rPr lang="en-US" sz="2000"/>
              <a:t> datagrams </a:t>
            </a:r>
            <a:r>
              <a:rPr lang="en-US" sz="2000" i="1">
                <a:solidFill>
                  <a:srgbClr val="FF0000"/>
                </a:solidFill>
              </a:rPr>
              <a:t>leaving</a:t>
            </a:r>
            <a:r>
              <a:rPr lang="en-US" sz="2000"/>
              <a:t> local</a:t>
            </a:r>
          </a:p>
          <a:p>
            <a:pPr algn="ctr"/>
            <a:r>
              <a:rPr lang="en-US" sz="2000"/>
              <a:t>network have </a:t>
            </a:r>
            <a:r>
              <a:rPr lang="en-US" sz="2000">
                <a:solidFill>
                  <a:srgbClr val="FF0000"/>
                </a:solidFill>
              </a:rPr>
              <a:t>same</a:t>
            </a:r>
            <a:r>
              <a:rPr lang="en-US" sz="2000"/>
              <a:t> single source NAT IP address: 138.76.29.7,</a:t>
            </a:r>
          </a:p>
          <a:p>
            <a:pPr algn="ctr"/>
            <a:r>
              <a:rPr lang="en-US" sz="2000"/>
              <a:t>different source port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F20B535-E915-406F-B962-0398FBBCC367}" type="slidenum">
              <a:rPr lang="en-US"/>
              <a:pPr/>
              <a:t>22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75675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Motivation:</a:t>
            </a:r>
            <a:r>
              <a:rPr lang="en-US" sz="2400"/>
              <a:t> local network uses just one IP address as far as outside world is concerned:</a:t>
            </a:r>
          </a:p>
          <a:p>
            <a:pPr lvl="1"/>
            <a:r>
              <a:rPr lang="en-US"/>
              <a:t>range of addresses not needed from ISP:  just one IP address for all devices</a:t>
            </a:r>
          </a:p>
          <a:p>
            <a:pPr lvl="1"/>
            <a:r>
              <a:rPr lang="en-US"/>
              <a:t>can change addresses of devices in local network without notifying outside world</a:t>
            </a:r>
          </a:p>
          <a:p>
            <a:pPr lvl="1"/>
            <a:r>
              <a:rPr lang="en-US"/>
              <a:t>can change ISP without changing addresses of devices in local network</a:t>
            </a:r>
          </a:p>
          <a:p>
            <a:pPr lvl="1"/>
            <a:r>
              <a:rPr lang="en-US"/>
              <a:t>devices inside local net not explicitly addressable, visible by outside world (a security plus).</a:t>
            </a:r>
          </a:p>
          <a:p>
            <a:pPr>
              <a:buFont typeface="ZapfDingbats" pitchFamily="8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D518CA07-3F6E-4141-B681-7884A19908CA}" type="slidenum">
              <a:rPr lang="en-US"/>
              <a:pPr/>
              <a:t>23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82700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Implementation:</a:t>
            </a:r>
            <a:r>
              <a:rPr lang="en-US" sz="2400"/>
              <a:t> NAT router must:</a:t>
            </a:r>
            <a:br>
              <a:rPr lang="en-US" sz="2400"/>
            </a:br>
            <a:endParaRPr lang="en-US" sz="2400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outgoing datagrams: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replace</a:t>
            </a:r>
            <a:r>
              <a:rPr lang="en-US"/>
              <a:t> 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400"/>
              <a:t>. . . remote clients/servers will respond using (NAT IP address, new port #) as destination addr.</a:t>
            </a:r>
            <a:br>
              <a:rPr lang="en-US" sz="2400"/>
            </a:br>
            <a:endParaRPr lang="en-US" sz="2400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remember (in NAT translation table) </a:t>
            </a:r>
            <a:r>
              <a:rPr lang="en-US"/>
              <a:t>every (source IP address, port #)  to (NAT IP address, new port #) translation pair</a:t>
            </a:r>
            <a:br>
              <a:rPr lang="en-US"/>
            </a:br>
            <a:endParaRPr lang="en-US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incoming datagrams: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replace</a:t>
            </a:r>
            <a:r>
              <a:rPr lang="en-US"/>
              <a:t> (NAT IP address, new port #) in dest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6C1CCEE-E44A-4ABC-AFB3-A2FE2EAB44FA}" type="slidenum">
              <a:rPr lang="en-US"/>
              <a:pPr/>
              <a:t>24</a:t>
            </a:fld>
            <a:endParaRPr lang="en-US"/>
          </a:p>
        </p:txBody>
      </p:sp>
      <p:sp>
        <p:nvSpPr>
          <p:cNvPr id="233611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/>
            <a:ahLst/>
            <a:cxnLst>
              <a:cxn ang="0">
                <a:pos x="1888" y="285"/>
              </a:cxn>
              <a:cxn ang="0">
                <a:pos x="418" y="283"/>
              </a:cxn>
              <a:cxn ang="0">
                <a:pos x="60" y="83"/>
              </a:cxn>
              <a:cxn ang="0">
                <a:pos x="60" y="781"/>
              </a:cxn>
              <a:cxn ang="0">
                <a:pos x="374" y="519"/>
              </a:cxn>
              <a:cxn ang="0">
                <a:pos x="2017" y="447"/>
              </a:cxn>
              <a:cxn ang="0">
                <a:pos x="1888" y="285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NAT: Network Address Translation</a:t>
            </a:r>
          </a:p>
        </p:txBody>
      </p:sp>
      <p:sp>
        <p:nvSpPr>
          <p:cNvPr id="233501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/>
            <a:ahLst/>
            <a:cxnLst>
              <a:cxn ang="0">
                <a:pos x="349" y="761"/>
              </a:cxn>
              <a:cxn ang="0">
                <a:pos x="1651" y="732"/>
              </a:cxn>
              <a:cxn ang="0">
                <a:pos x="1773" y="230"/>
              </a:cxn>
              <a:cxn ang="0">
                <a:pos x="2029" y="8"/>
              </a:cxn>
              <a:cxn ang="0">
                <a:pos x="2267" y="183"/>
              </a:cxn>
              <a:cxn ang="0">
                <a:pos x="2355" y="942"/>
              </a:cxn>
              <a:cxn ang="0">
                <a:pos x="2267" y="1592"/>
              </a:cxn>
              <a:cxn ang="0">
                <a:pos x="1840" y="1586"/>
              </a:cxn>
              <a:cxn ang="0">
                <a:pos x="1670" y="1025"/>
              </a:cxn>
              <a:cxn ang="0">
                <a:pos x="220" y="923"/>
              </a:cxn>
              <a:cxn ang="0">
                <a:pos x="349" y="76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3499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p:oleObj spid="_x0000_s233499" name="Clip" r:id="rId3" imgW="1305000" imgH="1085760" progId="">
              <p:embed/>
            </p:oleObj>
          </a:graphicData>
        </a:graphic>
      </p:graphicFrame>
      <p:graphicFrame>
        <p:nvGraphicFramePr>
          <p:cNvPr id="233502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p:oleObj spid="_x0000_s233502" name="Clip" r:id="rId4" imgW="1305000" imgH="1085760" progId="">
              <p:embed/>
            </p:oleObj>
          </a:graphicData>
        </a:graphic>
      </p:graphicFrame>
      <p:graphicFrame>
        <p:nvGraphicFramePr>
          <p:cNvPr id="233503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p:oleObj spid="_x0000_s233503" name="Clip" r:id="rId5" imgW="1305000" imgH="1085760" progId="">
              <p:embed/>
            </p:oleObj>
          </a:graphicData>
        </a:graphic>
      </p:graphicFrame>
      <p:sp>
        <p:nvSpPr>
          <p:cNvPr id="233504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grpSp>
        <p:nvGrpSpPr>
          <p:cNvPr id="233560" name="Group 88"/>
          <p:cNvGrpSpPr>
            <a:grpSpLocks/>
          </p:cNvGrpSpPr>
          <p:nvPr/>
        </p:nvGrpSpPr>
        <p:grpSpPr bwMode="auto">
          <a:xfrm>
            <a:off x="5635625" y="2860675"/>
            <a:ext cx="1871663" cy="1033463"/>
            <a:chOff x="3550" y="2055"/>
            <a:chExt cx="1179" cy="651"/>
          </a:xfrm>
        </p:grpSpPr>
        <p:grpSp>
          <p:nvGrpSpPr>
            <p:cNvPr id="233522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233512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1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200"/>
                  <a:t>S: 10.0.0.1, 3345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233516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15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3517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18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2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33523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417" y="264"/>
                </a:cxn>
                <a:cxn ang="0">
                  <a:pos x="417" y="0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59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233558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4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233526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233527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28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233529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233525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1:</a:t>
              </a:r>
              <a:r>
                <a:rPr lang="en-US">
                  <a:solidFill>
                    <a:srgbClr val="FF0000"/>
                  </a:solidFill>
                </a:rPr>
                <a:t> host 10.0.0.1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sends datagram to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128.119.40.186, 80</a:t>
              </a:r>
            </a:p>
          </p:txBody>
        </p:sp>
        <p:sp>
          <p:nvSpPr>
            <p:cNvPr id="233530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35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2352" y="64"/>
              </a:cxn>
              <a:cxn ang="0">
                <a:pos x="1640" y="450"/>
              </a:cxn>
              <a:cxn ang="0">
                <a:pos x="1308" y="965"/>
              </a:cxn>
              <a:cxn ang="0">
                <a:pos x="1159" y="965"/>
              </a:cxn>
              <a:cxn ang="0">
                <a:pos x="820" y="396"/>
              </a:cxn>
              <a:cxn ang="0">
                <a:pos x="0" y="64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34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532" name="Text Box 6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NAT translation table</a:t>
            </a:r>
          </a:p>
          <a:p>
            <a:pPr algn="ctr"/>
            <a:r>
              <a:rPr lang="en-US"/>
              <a:t>WAN side addr        LAN side addr</a:t>
            </a:r>
          </a:p>
        </p:txBody>
      </p:sp>
      <p:sp>
        <p:nvSpPr>
          <p:cNvPr id="233535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36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3537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3482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233483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4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5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3487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3488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3492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362200" y="2049463"/>
            <a:ext cx="3783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en-US"/>
              <a:t>……                                         ……</a:t>
            </a:r>
          </a:p>
        </p:txBody>
      </p:sp>
      <p:grpSp>
        <p:nvGrpSpPr>
          <p:cNvPr id="233607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233563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64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233565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233566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67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68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3569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233570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71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72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3573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/>
              <a:ahLst/>
              <a:cxnLst>
                <a:cxn ang="0">
                  <a:pos x="577" y="0"/>
                </a:cxn>
                <a:cxn ang="0">
                  <a:pos x="342" y="0"/>
                </a:cxn>
                <a:cxn ang="0">
                  <a:pos x="342" y="768"/>
                </a:cxn>
                <a:cxn ang="0">
                  <a:pos x="0" y="760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74" name="Group 102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233575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76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33580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233540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233541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42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233543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4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3547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48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72"/>
                    </a:cxn>
                    <a:cxn ang="0">
                      <a:pos x="27" y="99"/>
                    </a:cxn>
                    <a:cxn ang="0">
                      <a:pos x="48" y="2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5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33551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77" name="Group 105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233578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79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3584" name="Group 112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233554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2:</a:t>
              </a:r>
              <a:r>
                <a:rPr lang="en-US">
                  <a:solidFill>
                    <a:srgbClr val="FF0000"/>
                  </a:solidFill>
                </a:rPr>
                <a:t> NAT router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changes datagram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source addr from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10.0.0.1, 3345 to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138.76.29.7, 5001,</a:t>
              </a:r>
            </a:p>
            <a:p>
              <a:r>
                <a:rPr lang="en-US">
                  <a:solidFill>
                    <a:srgbClr val="FF0000"/>
                  </a:solidFill>
                </a:rPr>
                <a:t>updates table</a:t>
              </a:r>
            </a:p>
          </p:txBody>
        </p:sp>
        <p:sp>
          <p:nvSpPr>
            <p:cNvPr id="233555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3582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3583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3601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233587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88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233589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233590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1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2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3593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233594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2"/>
                  </a:cxn>
                  <a:cxn ang="0">
                    <a:pos x="27" y="99"/>
                  </a:cxn>
                  <a:cxn ang="0">
                    <a:pos x="48" y="21"/>
                  </a:cxn>
                  <a:cxn ang="0">
                    <a:pos x="21" y="0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5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6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3597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98" name="Group 126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233599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600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3:</a:t>
            </a:r>
            <a:r>
              <a:rPr lang="en-US">
                <a:solidFill>
                  <a:srgbClr val="FF0000"/>
                </a:solidFill>
              </a:rPr>
              <a:t> Reply arrives</a:t>
            </a:r>
          </a:p>
          <a:p>
            <a:r>
              <a:rPr lang="en-US">
                <a:solidFill>
                  <a:srgbClr val="FF0000"/>
                </a:solidFill>
              </a:rPr>
              <a:t> dest. address:</a:t>
            </a:r>
          </a:p>
          <a:p>
            <a:r>
              <a:rPr lang="en-US">
                <a:solidFill>
                  <a:srgbClr val="FF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4:</a:t>
            </a:r>
            <a:r>
              <a:rPr lang="en-US">
                <a:solidFill>
                  <a:srgbClr val="FF0000"/>
                </a:solidFill>
              </a:rPr>
              <a:t> NAT router</a:t>
            </a:r>
          </a:p>
          <a:p>
            <a:r>
              <a:rPr lang="en-US">
                <a:solidFill>
                  <a:srgbClr val="FF0000"/>
                </a:solidFill>
              </a:rPr>
              <a:t>changes datagram</a:t>
            </a:r>
          </a:p>
          <a:p>
            <a:r>
              <a:rPr lang="en-US">
                <a:solidFill>
                  <a:srgbClr val="FF0000"/>
                </a:solidFill>
              </a:rPr>
              <a:t>dest addr from</a:t>
            </a:r>
          </a:p>
          <a:p>
            <a:r>
              <a:rPr lang="en-US">
                <a:solidFill>
                  <a:srgbClr val="FF0000"/>
                </a:solidFill>
              </a:rPr>
              <a:t>138.76.29.7, 5001 to 10.0.0.1, 3345</a:t>
            </a:r>
            <a:r>
              <a:rPr lang="en-US"/>
              <a:t> 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33610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1FE4338-5BDA-4814-8EAA-7597F052AB5E}" type="slidenum">
              <a:rPr lang="en-US"/>
              <a:pPr/>
              <a:t>25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NAT: Network Address Translation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16-bit port-number field: </a:t>
            </a:r>
          </a:p>
          <a:p>
            <a:pPr lvl="1"/>
            <a:r>
              <a:rPr lang="en-US"/>
              <a:t>60,000 simultaneous connections with a single LAN-side address!</a:t>
            </a:r>
          </a:p>
          <a:p>
            <a:r>
              <a:rPr lang="en-US"/>
              <a:t>NAT is controversial:</a:t>
            </a:r>
          </a:p>
          <a:p>
            <a:pPr lvl="1"/>
            <a:r>
              <a:rPr lang="en-US"/>
              <a:t>routers should only process up to layer 3</a:t>
            </a:r>
          </a:p>
          <a:p>
            <a:pPr lvl="1"/>
            <a:r>
              <a:rPr lang="en-US"/>
              <a:t>violates end-to-end argument</a:t>
            </a:r>
          </a:p>
          <a:p>
            <a:pPr lvl="2"/>
            <a:r>
              <a:rPr lang="en-US"/>
              <a:t>NAT possibility must be taken into account by app designers, eg, P2P applications</a:t>
            </a:r>
          </a:p>
          <a:p>
            <a:pPr lvl="1"/>
            <a:r>
              <a:rPr lang="en-US"/>
              <a:t>address shortage should instead be solved by IPv6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646CD62-DEFB-4A65-AEDE-99E3BF331790}" type="slidenum">
              <a:rPr lang="en-US"/>
              <a:pPr/>
              <a:t>26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traversal problem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45593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client wants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server address 10.0.0.1 local to LAN (client can’t use it as destination addr)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only one externally visible NATted address: 138.76.29.7</a:t>
            </a:r>
          </a:p>
          <a:p>
            <a:pPr>
              <a:lnSpc>
                <a:spcPct val="90000"/>
              </a:lnSpc>
            </a:pPr>
            <a:r>
              <a:rPr lang="en-US" sz="2400"/>
              <a:t>solution 1: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e.g., (123.76.29.7, port 2500) always forwarded to 10.0.0.1 port 25000</a:t>
            </a:r>
          </a:p>
        </p:txBody>
      </p:sp>
      <p:sp>
        <p:nvSpPr>
          <p:cNvPr id="640029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/>
            <a:ahLst/>
            <a:cxnLst>
              <a:cxn ang="0">
                <a:pos x="109" y="676"/>
              </a:cxn>
              <a:cxn ang="0">
                <a:pos x="598" y="647"/>
              </a:cxn>
              <a:cxn ang="0">
                <a:pos x="533" y="614"/>
              </a:cxn>
              <a:cxn ang="0">
                <a:pos x="566" y="169"/>
              </a:cxn>
              <a:cxn ang="0">
                <a:pos x="795" y="38"/>
              </a:cxn>
              <a:cxn ang="0">
                <a:pos x="1013" y="90"/>
              </a:cxn>
              <a:cxn ang="0">
                <a:pos x="987" y="579"/>
              </a:cxn>
              <a:cxn ang="0">
                <a:pos x="1005" y="875"/>
              </a:cxn>
              <a:cxn ang="0">
                <a:pos x="987" y="1451"/>
              </a:cxn>
              <a:cxn ang="0">
                <a:pos x="592" y="1478"/>
              </a:cxn>
              <a:cxn ang="0">
                <a:pos x="473" y="919"/>
              </a:cxn>
              <a:cxn ang="0">
                <a:pos x="61" y="838"/>
              </a:cxn>
              <a:cxn ang="0">
                <a:pos x="109" y="676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0031" name="Object 31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640031" name="Clip" r:id="rId3" imgW="1305000" imgH="1085760" progId="">
              <p:embed/>
            </p:oleObj>
          </a:graphicData>
        </a:graphic>
      </p:graphicFrame>
      <p:graphicFrame>
        <p:nvGraphicFramePr>
          <p:cNvPr id="640032" name="Object 32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640032" name="Clip" r:id="rId4" imgW="1305000" imgH="1085760" progId="">
              <p:embed/>
            </p:oleObj>
          </a:graphicData>
        </a:graphic>
      </p:graphicFrame>
      <p:sp>
        <p:nvSpPr>
          <p:cNvPr id="640033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4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5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6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37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640056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640057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58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0088" name="Text Box 88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NAT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router</a:t>
            </a:r>
          </a:p>
        </p:txBody>
      </p:sp>
      <p:sp>
        <p:nvSpPr>
          <p:cNvPr id="640089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640091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40092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3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4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5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6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7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8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99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0100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40059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40060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1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2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63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0064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0065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40066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67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68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0069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40070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71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72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0101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p:oleObj spid="_x0000_s640101" name="Clip" r:id="rId5" imgW="1305000" imgH="1085760" progId="">
              <p:embed/>
            </p:oleObj>
          </a:graphicData>
        </a:graphic>
      </p:graphicFrame>
      <p:sp>
        <p:nvSpPr>
          <p:cNvPr id="640102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640103" name="Text Box 103"/>
          <p:cNvSpPr txBox="1">
            <a:spLocks noChangeArrowheads="1"/>
          </p:cNvSpPr>
          <p:nvPr/>
        </p:nvSpPr>
        <p:spPr bwMode="auto">
          <a:xfrm>
            <a:off x="5781675" y="2268538"/>
            <a:ext cx="39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640104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0A6711F-EA1D-4BD0-BC3D-592A16C635D5}" type="slidenum">
              <a:rPr lang="en-US"/>
              <a:pPr/>
              <a:t>27</a:t>
            </a:fld>
            <a:endParaRPr 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traversal problem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5003800" cy="5159375"/>
          </a:xfrm>
        </p:spPr>
        <p:txBody>
          <a:bodyPr/>
          <a:lstStyle/>
          <a:p>
            <a:r>
              <a:rPr lang="en-US" sz="2400"/>
              <a:t>solution 2: Universal Plug and Play (UPnP) Internet Gateway Device (IGD) Protocol.  Allows NATted host to: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/>
              <a:t>learn public IP address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/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i.e., automate static NAT port map configuration</a:t>
            </a:r>
          </a:p>
        </p:txBody>
      </p:sp>
      <p:sp>
        <p:nvSpPr>
          <p:cNvPr id="645171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/>
            <a:ahLst/>
            <a:cxnLst>
              <a:cxn ang="0">
                <a:pos x="109" y="676"/>
              </a:cxn>
              <a:cxn ang="0">
                <a:pos x="598" y="647"/>
              </a:cxn>
              <a:cxn ang="0">
                <a:pos x="533" y="614"/>
              </a:cxn>
              <a:cxn ang="0">
                <a:pos x="566" y="169"/>
              </a:cxn>
              <a:cxn ang="0">
                <a:pos x="795" y="38"/>
              </a:cxn>
              <a:cxn ang="0">
                <a:pos x="1013" y="90"/>
              </a:cxn>
              <a:cxn ang="0">
                <a:pos x="987" y="579"/>
              </a:cxn>
              <a:cxn ang="0">
                <a:pos x="1005" y="875"/>
              </a:cxn>
              <a:cxn ang="0">
                <a:pos x="987" y="1451"/>
              </a:cxn>
              <a:cxn ang="0">
                <a:pos x="592" y="1478"/>
              </a:cxn>
              <a:cxn ang="0">
                <a:pos x="473" y="919"/>
              </a:cxn>
              <a:cxn ang="0">
                <a:pos x="61" y="838"/>
              </a:cxn>
              <a:cxn ang="0">
                <a:pos x="109" y="676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172" name="Object 5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645172" name="Clip" r:id="rId3" imgW="1305000" imgH="1085760" progId="">
              <p:embed/>
            </p:oleObj>
          </a:graphicData>
        </a:graphic>
      </p:graphicFrame>
      <p:graphicFrame>
        <p:nvGraphicFramePr>
          <p:cNvPr id="645173" name="Object 5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645173" name="Clip" r:id="rId4" imgW="1305000" imgH="1085760" progId="">
              <p:embed/>
            </p:oleObj>
          </a:graphicData>
        </a:graphic>
      </p:graphicFrame>
      <p:sp>
        <p:nvSpPr>
          <p:cNvPr id="645174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5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6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7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78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645179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645180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81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182" name="Text Box 62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645183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645184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45185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6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7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8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9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0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1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2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93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45194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45195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6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7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8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199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200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45201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2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3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204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45205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6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7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5212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/>
            <a:ahLst/>
            <a:cxnLst>
              <a:cxn ang="0">
                <a:pos x="0" y="715"/>
              </a:cxn>
              <a:cxn ang="0">
                <a:pos x="398" y="670"/>
              </a:cxn>
              <a:cxn ang="0">
                <a:pos x="416" y="281"/>
              </a:cxn>
              <a:cxn ang="0">
                <a:pos x="452" y="41"/>
              </a:cxn>
              <a:cxn ang="0">
                <a:pos x="735" y="32"/>
              </a:cxn>
            </a:cxnLst>
            <a:rect l="0" t="0" r="r" b="b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5213" name="Text Box 93"/>
          <p:cNvSpPr txBox="1">
            <a:spLocks noChangeArrowheads="1"/>
          </p:cNvSpPr>
          <p:nvPr/>
        </p:nvSpPr>
        <p:spPr bwMode="auto">
          <a:xfrm>
            <a:off x="7321550" y="249555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058CD81-8F1C-4266-98EA-75F8FAB69B7F}" type="slidenum">
              <a:rPr lang="en-US"/>
              <a:pPr/>
              <a:t>28</a:t>
            </a:fld>
            <a:endParaRPr 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traversal problem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7675563" cy="5159375"/>
          </a:xfrm>
        </p:spPr>
        <p:txBody>
          <a:bodyPr/>
          <a:lstStyle/>
          <a:p>
            <a:r>
              <a:rPr lang="en-US" sz="2400"/>
              <a:t>solution 3: relaying (used in Skype)</a:t>
            </a:r>
          </a:p>
          <a:p>
            <a:pPr lvl="1"/>
            <a:r>
              <a:rPr lang="en-US"/>
              <a:t>NATed client establishes connection to relay</a:t>
            </a:r>
          </a:p>
          <a:p>
            <a:pPr lvl="1"/>
            <a:r>
              <a:rPr lang="en-US"/>
              <a:t>External client connects to relay</a:t>
            </a:r>
          </a:p>
          <a:p>
            <a:pPr lvl="1"/>
            <a:r>
              <a:rPr lang="en-US"/>
              <a:t>relay bridges packets between to connections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  <p:sp>
        <p:nvSpPr>
          <p:cNvPr id="644112" name="Text Box 16"/>
          <p:cNvSpPr txBox="1">
            <a:spLocks noChangeArrowheads="1"/>
          </p:cNvSpPr>
          <p:nvPr/>
        </p:nvSpPr>
        <p:spPr bwMode="auto">
          <a:xfrm>
            <a:off x="4879975" y="510063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aphicFrame>
        <p:nvGraphicFramePr>
          <p:cNvPr id="644137" name="Object 41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p:oleObj spid="_x0000_s644137" name="Clip" r:id="rId3" imgW="1305000" imgH="1085760" progId="">
              <p:embed/>
            </p:oleObj>
          </a:graphicData>
        </a:graphic>
      </p:graphicFrame>
      <p:sp>
        <p:nvSpPr>
          <p:cNvPr id="644138" name="Text Box 42"/>
          <p:cNvSpPr txBox="1">
            <a:spLocks noChangeArrowheads="1"/>
          </p:cNvSpPr>
          <p:nvPr/>
        </p:nvSpPr>
        <p:spPr bwMode="auto">
          <a:xfrm>
            <a:off x="260350" y="4722813"/>
            <a:ext cx="80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grpSp>
        <p:nvGrpSpPr>
          <p:cNvPr id="644160" name="Group 64"/>
          <p:cNvGrpSpPr>
            <a:grpSpLocks/>
          </p:cNvGrpSpPr>
          <p:nvPr/>
        </p:nvGrpSpPr>
        <p:grpSpPr bwMode="auto">
          <a:xfrm>
            <a:off x="5929313" y="3625850"/>
            <a:ext cx="2508250" cy="2640013"/>
            <a:chOff x="3735" y="2284"/>
            <a:chExt cx="1580" cy="1663"/>
          </a:xfrm>
        </p:grpSpPr>
        <p:sp>
          <p:nvSpPr>
            <p:cNvPr id="644100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/>
              <a:ahLst/>
              <a:cxnLst>
                <a:cxn ang="0">
                  <a:pos x="109" y="676"/>
                </a:cxn>
                <a:cxn ang="0">
                  <a:pos x="598" y="647"/>
                </a:cxn>
                <a:cxn ang="0">
                  <a:pos x="533" y="614"/>
                </a:cxn>
                <a:cxn ang="0">
                  <a:pos x="566" y="169"/>
                </a:cxn>
                <a:cxn ang="0">
                  <a:pos x="795" y="38"/>
                </a:cxn>
                <a:cxn ang="0">
                  <a:pos x="1013" y="90"/>
                </a:cxn>
                <a:cxn ang="0">
                  <a:pos x="987" y="579"/>
                </a:cxn>
                <a:cxn ang="0">
                  <a:pos x="1005" y="875"/>
                </a:cxn>
                <a:cxn ang="0">
                  <a:pos x="987" y="1451"/>
                </a:cxn>
                <a:cxn ang="0">
                  <a:pos x="592" y="1478"/>
                </a:cxn>
                <a:cxn ang="0">
                  <a:pos x="473" y="919"/>
                </a:cxn>
                <a:cxn ang="0">
                  <a:pos x="61" y="838"/>
                </a:cxn>
                <a:cxn ang="0">
                  <a:pos x="109" y="676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4101" name="Object 5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p:oleObj spid="_x0000_s644101" name="Clip" r:id="rId4" imgW="1305000" imgH="1085760" progId="">
                <p:embed/>
              </p:oleObj>
            </a:graphicData>
          </a:graphic>
        </p:graphicFrame>
        <p:graphicFrame>
          <p:nvGraphicFramePr>
            <p:cNvPr id="644102" name="Object 6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p:oleObj spid="_x0000_s644102" name="Clip" r:id="rId5" imgW="1305000" imgH="1085760" progId="">
                <p:embed/>
              </p:oleObj>
            </a:graphicData>
          </a:graphic>
        </p:graphicFrame>
        <p:sp>
          <p:nvSpPr>
            <p:cNvPr id="644103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4104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4105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4106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4107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5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10.0.0.1</a:t>
              </a:r>
            </a:p>
          </p:txBody>
        </p:sp>
        <p:sp>
          <p:nvSpPr>
            <p:cNvPr id="644110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3874" y="3222"/>
              <a:ext cx="5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NAT </a:t>
              </a:r>
            </a:p>
            <a:p>
              <a:pPr algn="ctr"/>
              <a:r>
                <a:rPr lang="en-US"/>
                <a:t>router</a:t>
              </a:r>
            </a:p>
          </p:txBody>
        </p:sp>
        <p:sp>
          <p:nvSpPr>
            <p:cNvPr id="644122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4123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644124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125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126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127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4128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4129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413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31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32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4133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413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35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36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44143" name="Object 47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p:oleObj spid="_x0000_s644143" name="Clip" r:id="rId6" imgW="1305000" imgH="1085760" progId="">
                <p:embed/>
              </p:oleObj>
            </a:graphicData>
          </a:graphic>
        </p:graphicFrame>
        <p:pic>
          <p:nvPicPr>
            <p:cNvPr id="644141" name="Picture 45" descr="kw_skype_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</p:spPr>
        </p:pic>
      </p:grpSp>
      <p:grpSp>
        <p:nvGrpSpPr>
          <p:cNvPr id="644144" name="Group 48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644145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46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47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48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49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50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51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52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4142" name="Picture 46" descr="kw_skype_rela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</p:spPr>
      </p:pic>
      <p:pic>
        <p:nvPicPr>
          <p:cNvPr id="644153" name="Picture 57" descr="kw_skyp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/>
            <a:ahLst/>
            <a:cxnLst>
              <a:cxn ang="0">
                <a:pos x="1597" y="61"/>
              </a:cxn>
              <a:cxn ang="0">
                <a:pos x="1376" y="78"/>
              </a:cxn>
              <a:cxn ang="0">
                <a:pos x="1303" y="531"/>
              </a:cxn>
              <a:cxn ang="0">
                <a:pos x="408" y="572"/>
              </a:cxn>
              <a:cxn ang="0">
                <a:pos x="0" y="36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1.</a:t>
            </a:r>
            <a:r>
              <a:rPr lang="en-US"/>
              <a:t> connection to</a:t>
            </a:r>
          </a:p>
          <a:p>
            <a:r>
              <a:rPr lang="en-US"/>
              <a:t>relay initiated</a:t>
            </a:r>
          </a:p>
          <a:p>
            <a:r>
              <a:rPr lang="en-US"/>
              <a:t>by NATted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</a:t>
            </a:r>
            <a:r>
              <a:rPr lang="en-US"/>
              <a:t> connection to</a:t>
            </a:r>
          </a:p>
          <a:p>
            <a:r>
              <a:rPr lang="en-US"/>
              <a:t>relay initiated</a:t>
            </a:r>
          </a:p>
          <a:p>
            <a:r>
              <a:rPr lang="en-US"/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1091" y="305"/>
              </a:cxn>
              <a:cxn ang="0">
                <a:pos x="1597" y="201"/>
              </a:cxn>
              <a:cxn ang="0">
                <a:pos x="1763" y="0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/>
            <a:ahLst/>
            <a:cxnLst>
              <a:cxn ang="0">
                <a:pos x="0" y="265"/>
              </a:cxn>
              <a:cxn ang="0">
                <a:pos x="105" y="3"/>
              </a:cxn>
              <a:cxn ang="0">
                <a:pos x="227" y="247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3.</a:t>
            </a:r>
            <a:r>
              <a:rPr lang="en-US"/>
              <a:t> relaying </a:t>
            </a:r>
          </a:p>
          <a:p>
            <a:r>
              <a:rPr lang="en-US"/>
              <a:t>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1"/>
      <p:bldP spid="644156" grpId="0"/>
      <p:bldP spid="644157" grpId="0" animBg="1"/>
      <p:bldP spid="644158" grpId="0" animBg="1"/>
      <p:bldP spid="6441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0D8ABA1-D321-4D23-9CE5-00CB7EE438BE}" type="slidenum">
              <a:rPr lang="en-US"/>
              <a:pPr/>
              <a:t>29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C4327B2-1BA4-4A6E-BA3F-D042A3CE093D}" type="slidenum">
              <a:rPr lang="en-US"/>
              <a:pPr/>
              <a:t>3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D1D43FB-9BDD-43AB-83A6-8DD4C21B5984}" type="slidenum">
              <a:rPr lang="en-US"/>
              <a:pPr/>
              <a:t>30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1143000"/>
          </a:xfrm>
        </p:spPr>
        <p:txBody>
          <a:bodyPr/>
          <a:lstStyle/>
          <a:p>
            <a:r>
              <a:rPr lang="en-US" sz="3200"/>
              <a:t>ICMP: Internet Control Message Protocol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used by hosts &amp; routers to communicate network-level information</a:t>
            </a:r>
          </a:p>
          <a:p>
            <a:pPr lvl="1"/>
            <a:r>
              <a:rPr lang="en-US" sz="1800"/>
              <a:t>error reporting: unreachable host, network, port, protocol</a:t>
            </a:r>
          </a:p>
          <a:p>
            <a:pPr lvl="1"/>
            <a:r>
              <a:rPr lang="en-US" sz="1800"/>
              <a:t>echo request/reply (used by ping)</a:t>
            </a:r>
          </a:p>
          <a:p>
            <a:r>
              <a:rPr lang="en-US" sz="1800"/>
              <a:t>network-layer “above” IP:</a:t>
            </a:r>
          </a:p>
          <a:p>
            <a:pPr lvl="1"/>
            <a:r>
              <a:rPr lang="en-US" sz="1800"/>
              <a:t>ICMP msgs carried in IP datagrams</a:t>
            </a:r>
          </a:p>
          <a:p>
            <a:r>
              <a:rPr lang="en-US" sz="1800">
                <a:solidFill>
                  <a:schemeClr val="accent2"/>
                </a:solidFill>
              </a:rPr>
              <a:t>ICMP message:</a:t>
            </a:r>
            <a:r>
              <a:rPr lang="en-US" sz="1800"/>
              <a:t> type, code plus first 8 bytes of IP datagram causing error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584700" y="1760538"/>
            <a:ext cx="42608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Type</a:t>
            </a:r>
            <a:r>
              <a:rPr lang="en-US">
                <a:latin typeface="Arial" charset="0"/>
              </a:rPr>
              <a:t>  </a:t>
            </a:r>
            <a:r>
              <a:rPr lang="en-US" u="sng">
                <a:latin typeface="Arial" charset="0"/>
              </a:rPr>
              <a:t>Code</a:t>
            </a:r>
            <a:r>
              <a:rPr lang="en-US">
                <a:latin typeface="Arial" charset="0"/>
              </a:rPr>
              <a:t>  </a:t>
            </a:r>
            <a:r>
              <a:rPr lang="en-US" u="sng">
                <a:latin typeface="Arial" charset="0"/>
              </a:rPr>
              <a:t>description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0        0         echo reply (ping)</a:t>
            </a:r>
          </a:p>
          <a:p>
            <a:r>
              <a:rPr lang="en-US">
                <a:latin typeface="Arial" charset="0"/>
              </a:rPr>
              <a:t>3        0         dest. network unreachable</a:t>
            </a:r>
          </a:p>
          <a:p>
            <a:r>
              <a:rPr lang="en-US">
                <a:latin typeface="Arial" charset="0"/>
              </a:rPr>
              <a:t>3        1         dest host unreachable</a:t>
            </a:r>
          </a:p>
          <a:p>
            <a:r>
              <a:rPr lang="en-US">
                <a:latin typeface="Arial" charset="0"/>
              </a:rPr>
              <a:t>3        2         dest protocol unreachable</a:t>
            </a:r>
          </a:p>
          <a:p>
            <a:r>
              <a:rPr lang="en-US">
                <a:latin typeface="Arial" charset="0"/>
              </a:rPr>
              <a:t>3        3         dest port unreachable</a:t>
            </a:r>
          </a:p>
          <a:p>
            <a:r>
              <a:rPr lang="en-US">
                <a:latin typeface="Arial" charset="0"/>
              </a:rPr>
              <a:t>3        6         dest network unknown</a:t>
            </a:r>
          </a:p>
          <a:p>
            <a:r>
              <a:rPr lang="en-US">
                <a:latin typeface="Arial" charset="0"/>
              </a:rPr>
              <a:t>3        7         dest host unknown</a:t>
            </a:r>
          </a:p>
          <a:p>
            <a:r>
              <a:rPr lang="en-US">
                <a:latin typeface="Arial" charset="0"/>
              </a:rPr>
              <a:t>4        0         source quench (congestion</a:t>
            </a:r>
          </a:p>
          <a:p>
            <a:r>
              <a:rPr lang="en-US">
                <a:latin typeface="Arial" charset="0"/>
              </a:rPr>
              <a:t>                     control - not used)</a:t>
            </a:r>
          </a:p>
          <a:p>
            <a:r>
              <a:rPr lang="en-US">
                <a:latin typeface="Arial" charset="0"/>
              </a:rPr>
              <a:t>8        0         echo request (ping)</a:t>
            </a:r>
          </a:p>
          <a:p>
            <a:r>
              <a:rPr lang="en-US">
                <a:latin typeface="Arial" charset="0"/>
              </a:rPr>
              <a:t>9        0         route advertisement</a:t>
            </a:r>
          </a:p>
          <a:p>
            <a:r>
              <a:rPr lang="en-US">
                <a:latin typeface="Arial" charset="0"/>
              </a:rPr>
              <a:t>10      0         router discovery</a:t>
            </a:r>
          </a:p>
          <a:p>
            <a:r>
              <a:rPr lang="en-US">
                <a:latin typeface="Arial" charset="0"/>
              </a:rPr>
              <a:t>11      0         TTL expired</a:t>
            </a:r>
          </a:p>
          <a:p>
            <a:r>
              <a:rPr lang="en-US">
                <a:latin typeface="Arial" charset="0"/>
              </a:rPr>
              <a:t>12      0         bad IP header</a:t>
            </a: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3B9E181-411A-405B-865D-A48F51CD9605}" type="slidenum">
              <a:rPr lang="en-US"/>
              <a:pPr/>
              <a:t>31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Traceroute and ICMP</a:t>
            </a:r>
          </a:p>
        </p:txBody>
      </p:sp>
      <p:sp>
        <p:nvSpPr>
          <p:cNvPr id="4515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Source sends series of UDP segments to dest</a:t>
            </a:r>
          </a:p>
          <a:p>
            <a:pPr lvl="1"/>
            <a:r>
              <a:rPr lang="en-US" sz="1800"/>
              <a:t>First has TTL =1</a:t>
            </a:r>
          </a:p>
          <a:p>
            <a:pPr lvl="1"/>
            <a:r>
              <a:rPr lang="en-US" sz="1800"/>
              <a:t>Second has TTL=2, etc.</a:t>
            </a:r>
          </a:p>
          <a:p>
            <a:pPr lvl="1"/>
            <a:r>
              <a:rPr lang="en-US" sz="1800"/>
              <a:t>Unlikely port number</a:t>
            </a:r>
          </a:p>
          <a:p>
            <a:r>
              <a:rPr lang="en-US" sz="2000"/>
              <a:t>When nth datagram arrives to nth router:</a:t>
            </a:r>
          </a:p>
          <a:p>
            <a:pPr lvl="1"/>
            <a:r>
              <a:rPr lang="en-US" sz="1800"/>
              <a:t>Router discards datagram</a:t>
            </a:r>
          </a:p>
          <a:p>
            <a:pPr lvl="1"/>
            <a:r>
              <a:rPr lang="en-US" sz="1800"/>
              <a:t>And sends to source an ICMP message (type 11, code 0)</a:t>
            </a:r>
          </a:p>
          <a:p>
            <a:pPr lvl="1"/>
            <a:r>
              <a:rPr lang="en-US" sz="1800"/>
              <a:t>Message includes name of router&amp; IP address</a:t>
            </a:r>
          </a:p>
        </p:txBody>
      </p:sp>
      <p:sp>
        <p:nvSpPr>
          <p:cNvPr id="4515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When ICMP message arrives, source calculates RTT</a:t>
            </a:r>
          </a:p>
          <a:p>
            <a:r>
              <a:rPr lang="en-US" sz="2000"/>
              <a:t>Traceroute does this 3 times</a:t>
            </a:r>
          </a:p>
          <a:p>
            <a:pPr>
              <a:buFont typeface="ZapfDingbats" pitchFamily="82" charset="2"/>
              <a:buNone/>
            </a:pPr>
            <a:r>
              <a:rPr lang="en-US" sz="2000" u="sng">
                <a:solidFill>
                  <a:srgbClr val="FF0000"/>
                </a:solidFill>
              </a:rPr>
              <a:t>Stopping criterion</a:t>
            </a:r>
          </a:p>
          <a:p>
            <a:r>
              <a:rPr lang="en-US" sz="2000"/>
              <a:t>UDP segment eventually arrives at destination host</a:t>
            </a:r>
          </a:p>
          <a:p>
            <a:r>
              <a:rPr lang="en-US" sz="2000"/>
              <a:t>Destination returns ICMP “host unreachable” packet (type 3, code 3)</a:t>
            </a:r>
          </a:p>
          <a:p>
            <a:r>
              <a:rPr lang="en-US" sz="2000"/>
              <a:t>When source gets this ICMP, stops.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3FE3250-C1B3-4FC9-A9B8-6345ADA5ED5B}" type="slidenum">
              <a:rPr lang="en-US"/>
              <a:pPr/>
              <a:t>32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IPv6</a:t>
            </a: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11AF54B-A9C7-4370-8031-720F1CA1C7EC}" type="slidenum">
              <a:rPr lang="en-US"/>
              <a:pPr/>
              <a:t>33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r>
              <a:rPr lang="en-US"/>
              <a:t>IPv6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205788" cy="51054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Initial motivation:</a:t>
            </a:r>
            <a:r>
              <a:rPr lang="en-US" i="1"/>
              <a:t> </a:t>
            </a:r>
            <a:r>
              <a:rPr lang="en-US"/>
              <a:t>32-bit address space soon to be completely allocated.  </a:t>
            </a:r>
          </a:p>
          <a:p>
            <a:r>
              <a:rPr lang="en-US"/>
              <a:t>Additional motivation:</a:t>
            </a:r>
          </a:p>
          <a:p>
            <a:pPr lvl="1"/>
            <a:r>
              <a:rPr lang="en-US"/>
              <a:t>header format helps speed processing/forwarding</a:t>
            </a:r>
          </a:p>
          <a:p>
            <a:pPr lvl="1"/>
            <a:r>
              <a:rPr lang="en-US"/>
              <a:t>header changes to facilitate QoS </a:t>
            </a:r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IPv6 datagram format:</a:t>
            </a:r>
            <a:r>
              <a:rPr lang="en-US"/>
              <a:t> </a:t>
            </a:r>
          </a:p>
          <a:p>
            <a:pPr lvl="1"/>
            <a:r>
              <a:rPr lang="en-US"/>
              <a:t>fixed-length 40 byte header</a:t>
            </a:r>
          </a:p>
          <a:p>
            <a:pPr lvl="1"/>
            <a:r>
              <a:rPr lang="en-US"/>
              <a:t>no fragmentation allowed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7D2D257-E512-4906-9821-3930C81DA00C}" type="slidenum">
              <a:rPr lang="en-US"/>
              <a:pPr/>
              <a:t>34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Header (Cont)</a:t>
            </a:r>
          </a:p>
        </p:txBody>
      </p:sp>
      <p:pic>
        <p:nvPicPr>
          <p:cNvPr id="416771" name="Picture 3" descr="471 ipv6 header for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3143250"/>
            <a:ext cx="4865687" cy="3279775"/>
          </a:xfrm>
          <a:prstGeom prst="rect">
            <a:avLst/>
          </a:prstGeom>
          <a:noFill/>
        </p:spPr>
      </p:pic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79425" y="1358900"/>
            <a:ext cx="7635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Priority:</a:t>
            </a:r>
            <a:r>
              <a:rPr lang="en-US" sz="2400"/>
              <a:t>  identify priority among datagrams in flow</a:t>
            </a:r>
          </a:p>
          <a:p>
            <a:r>
              <a:rPr lang="en-US" sz="2400" i="1">
                <a:solidFill>
                  <a:srgbClr val="FF0000"/>
                </a:solidFill>
              </a:rPr>
              <a:t>Flow Label:</a:t>
            </a:r>
            <a:r>
              <a:rPr lang="en-US" sz="2400"/>
              <a:t> identify datagrams in same “flow.” </a:t>
            </a:r>
          </a:p>
          <a:p>
            <a:r>
              <a:rPr lang="en-US" sz="2400"/>
              <a:t>                    (concept of“flow” not well defined).</a:t>
            </a:r>
          </a:p>
          <a:p>
            <a:r>
              <a:rPr lang="en-US" sz="2400" i="1">
                <a:solidFill>
                  <a:srgbClr val="FF0000"/>
                </a:solidFill>
              </a:rPr>
              <a:t>Next header:</a:t>
            </a:r>
            <a:r>
              <a:rPr lang="en-US" sz="2400"/>
              <a:t> identify upper layer protocol for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FBB029C-189A-444D-957E-0C08B8B8C471}" type="slidenum">
              <a:rPr lang="en-US"/>
              <a:pPr/>
              <a:t>35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Changes from IPv4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FF0000"/>
                </a:solidFill>
              </a:rPr>
              <a:t>Checksum</a:t>
            </a:r>
            <a:r>
              <a:rPr lang="en-US">
                <a:solidFill>
                  <a:srgbClr val="FF0000"/>
                </a:solidFill>
              </a:rPr>
              <a:t>:</a:t>
            </a:r>
            <a:r>
              <a:rPr lang="en-US" i="1"/>
              <a:t> </a:t>
            </a:r>
            <a:r>
              <a:rPr lang="en-US"/>
              <a:t>removed entirely to reduce processing time at each hop</a:t>
            </a:r>
          </a:p>
          <a:p>
            <a:r>
              <a:rPr lang="en-US" i="1">
                <a:solidFill>
                  <a:srgbClr val="FF0000"/>
                </a:solidFill>
              </a:rPr>
              <a:t>Options:</a:t>
            </a:r>
            <a:r>
              <a:rPr lang="en-US"/>
              <a:t> allowed, but outside of header, indicated by “Next Header” field</a:t>
            </a:r>
          </a:p>
          <a:p>
            <a:r>
              <a:rPr lang="en-US" i="1">
                <a:solidFill>
                  <a:srgbClr val="FF0000"/>
                </a:solidFill>
              </a:rPr>
              <a:t>ICMPv6:</a:t>
            </a:r>
            <a:r>
              <a:rPr lang="en-US"/>
              <a:t> new version of ICMP</a:t>
            </a:r>
          </a:p>
          <a:p>
            <a:pPr lvl="1"/>
            <a:r>
              <a:rPr lang="en-US"/>
              <a:t>additional message types, e.g. “Packet Too Big”</a:t>
            </a:r>
          </a:p>
          <a:p>
            <a:pPr lvl="1"/>
            <a:r>
              <a:rPr lang="en-US"/>
              <a:t>multicast group management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B4FBEC1-B7D4-40AD-8167-A19A3E36F35E}" type="slidenum">
              <a:rPr lang="en-US"/>
              <a:pPr/>
              <a:t>36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From IPv4 To IPv6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56588" cy="4238625"/>
          </a:xfrm>
        </p:spPr>
        <p:txBody>
          <a:bodyPr/>
          <a:lstStyle/>
          <a:p>
            <a:r>
              <a:rPr lang="en-US"/>
              <a:t>Not all routers can be upgraded simultaneous</a:t>
            </a:r>
          </a:p>
          <a:p>
            <a:pPr lvl="1"/>
            <a:r>
              <a:rPr lang="en-US"/>
              <a:t>no “flag days”</a:t>
            </a:r>
          </a:p>
          <a:p>
            <a:pPr lvl="1"/>
            <a:r>
              <a:rPr lang="en-US"/>
              <a:t>How will the network operate with mixed IPv4 and IPv6 routers? </a:t>
            </a:r>
          </a:p>
          <a:p>
            <a:r>
              <a:rPr lang="en-US" i="1">
                <a:solidFill>
                  <a:srgbClr val="FF0000"/>
                </a:solidFill>
              </a:rPr>
              <a:t>Tunneling:</a:t>
            </a:r>
            <a:r>
              <a:rPr lang="en-US"/>
              <a:t> IPv6 carried as payload in IPv4 datagram among IPv4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9C79464-B02B-4B8B-B642-5B5C6640866C}" type="slidenum">
              <a:rPr lang="en-US"/>
              <a:pPr/>
              <a:t>37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r>
              <a:rPr lang="en-US"/>
              <a:t>Tunneling</a:t>
            </a:r>
          </a:p>
        </p:txBody>
      </p:sp>
      <p:grpSp>
        <p:nvGrpSpPr>
          <p:cNvPr id="619761" name="Group 241"/>
          <p:cNvGrpSpPr>
            <a:grpSpLocks/>
          </p:cNvGrpSpPr>
          <p:nvPr/>
        </p:nvGrpSpPr>
        <p:grpSpPr bwMode="auto">
          <a:xfrm>
            <a:off x="414338" y="1106488"/>
            <a:ext cx="7497762" cy="958850"/>
            <a:chOff x="261" y="697"/>
            <a:chExt cx="4723" cy="604"/>
          </a:xfrm>
        </p:grpSpPr>
        <p:grpSp>
          <p:nvGrpSpPr>
            <p:cNvPr id="619523" name="Group 3"/>
            <p:cNvGrpSpPr>
              <a:grpSpLocks/>
            </p:cNvGrpSpPr>
            <p:nvPr/>
          </p:nvGrpSpPr>
          <p:grpSpPr bwMode="auto">
            <a:xfrm>
              <a:off x="1356" y="707"/>
              <a:ext cx="446" cy="402"/>
              <a:chOff x="1898" y="728"/>
              <a:chExt cx="446" cy="402"/>
            </a:xfrm>
          </p:grpSpPr>
          <p:grpSp>
            <p:nvGrpSpPr>
              <p:cNvPr id="619524" name="Group 4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525" name="Oval 5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26" name="Line 6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27" name="Line 7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28" name="Rectangle 8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529" name="Oval 9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530" name="Group 10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531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3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3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534" name="Group 14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53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3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538" name="Text Box 18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grpSp>
          <p:nvGrpSpPr>
            <p:cNvPr id="619539" name="Group 19"/>
            <p:cNvGrpSpPr>
              <a:grpSpLocks/>
            </p:cNvGrpSpPr>
            <p:nvPr/>
          </p:nvGrpSpPr>
          <p:grpSpPr bwMode="auto">
            <a:xfrm>
              <a:off x="2015" y="710"/>
              <a:ext cx="446" cy="402"/>
              <a:chOff x="1898" y="728"/>
              <a:chExt cx="446" cy="402"/>
            </a:xfrm>
          </p:grpSpPr>
          <p:grpSp>
            <p:nvGrpSpPr>
              <p:cNvPr id="619540" name="Group 20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541" name="Oval 21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42" name="Line 22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43" name="Line 23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545" name="Oval 25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546" name="Group 26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547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4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4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550" name="Group 30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551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5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5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554" name="Text Box 34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</p:grpSp>
        <p:grpSp>
          <p:nvGrpSpPr>
            <p:cNvPr id="619555" name="Group 35"/>
            <p:cNvGrpSpPr>
              <a:grpSpLocks/>
            </p:cNvGrpSpPr>
            <p:nvPr/>
          </p:nvGrpSpPr>
          <p:grpSpPr bwMode="auto">
            <a:xfrm>
              <a:off x="3914" y="704"/>
              <a:ext cx="446" cy="402"/>
              <a:chOff x="1898" y="728"/>
              <a:chExt cx="446" cy="402"/>
            </a:xfrm>
          </p:grpSpPr>
          <p:grpSp>
            <p:nvGrpSpPr>
              <p:cNvPr id="619556" name="Group 36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557" name="Oval 37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58" name="Line 38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59" name="Line 39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60" name="Rectangle 40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561" name="Oval 41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562" name="Group 42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563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64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65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566" name="Group 46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567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6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6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570" name="Text Box 50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</p:grpSp>
        <p:grpSp>
          <p:nvGrpSpPr>
            <p:cNvPr id="619571" name="Group 51"/>
            <p:cNvGrpSpPr>
              <a:grpSpLocks/>
            </p:cNvGrpSpPr>
            <p:nvPr/>
          </p:nvGrpSpPr>
          <p:grpSpPr bwMode="auto">
            <a:xfrm>
              <a:off x="4538" y="697"/>
              <a:ext cx="446" cy="402"/>
              <a:chOff x="1898" y="728"/>
              <a:chExt cx="446" cy="402"/>
            </a:xfrm>
          </p:grpSpPr>
          <p:grpSp>
            <p:nvGrpSpPr>
              <p:cNvPr id="619572" name="Group 52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573" name="Oval 53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74" name="Line 54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75" name="Line 55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577" name="Oval 57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578" name="Group 58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579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8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8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582" name="Group 62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583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8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58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586" name="Text Box 66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619587" name="Rectangle 67"/>
            <p:cNvSpPr>
              <a:spLocks noChangeArrowheads="1"/>
            </p:cNvSpPr>
            <p:nvPr/>
          </p:nvSpPr>
          <p:spPr bwMode="auto">
            <a:xfrm>
              <a:off x="2460" y="1001"/>
              <a:ext cx="1437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88" name="Line 68"/>
            <p:cNvSpPr>
              <a:spLocks noChangeShapeType="1"/>
            </p:cNvSpPr>
            <p:nvPr/>
          </p:nvSpPr>
          <p:spPr bwMode="auto">
            <a:xfrm flipV="1">
              <a:off x="1809" y="1016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9" name="Line 69"/>
            <p:cNvSpPr>
              <a:spLocks noChangeShapeType="1"/>
            </p:cNvSpPr>
            <p:nvPr/>
          </p:nvSpPr>
          <p:spPr bwMode="auto">
            <a:xfrm flipV="1">
              <a:off x="4358" y="1004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90" name="Text Box 70"/>
            <p:cNvSpPr txBox="1">
              <a:spLocks noChangeArrowheads="1"/>
            </p:cNvSpPr>
            <p:nvPr/>
          </p:nvSpPr>
          <p:spPr bwMode="auto">
            <a:xfrm>
              <a:off x="1392" y="1088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591" name="Text Box 71"/>
            <p:cNvSpPr txBox="1">
              <a:spLocks noChangeArrowheads="1"/>
            </p:cNvSpPr>
            <p:nvPr/>
          </p:nvSpPr>
          <p:spPr bwMode="auto">
            <a:xfrm>
              <a:off x="2051" y="1089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592" name="Text Box 72"/>
            <p:cNvSpPr txBox="1">
              <a:spLocks noChangeArrowheads="1"/>
            </p:cNvSpPr>
            <p:nvPr/>
          </p:nvSpPr>
          <p:spPr bwMode="auto">
            <a:xfrm>
              <a:off x="3957" y="1084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593" name="Text Box 73"/>
            <p:cNvSpPr txBox="1">
              <a:spLocks noChangeArrowheads="1"/>
            </p:cNvSpPr>
            <p:nvPr/>
          </p:nvSpPr>
          <p:spPr bwMode="auto">
            <a:xfrm>
              <a:off x="4575" y="10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594" name="Text Box 74"/>
            <p:cNvSpPr txBox="1">
              <a:spLocks noChangeArrowheads="1"/>
            </p:cNvSpPr>
            <p:nvPr/>
          </p:nvSpPr>
          <p:spPr bwMode="auto">
            <a:xfrm>
              <a:off x="2940" y="786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tunnel</a:t>
              </a:r>
            </a:p>
          </p:txBody>
        </p:sp>
        <p:sp>
          <p:nvSpPr>
            <p:cNvPr id="619595" name="Text Box 75"/>
            <p:cNvSpPr txBox="1">
              <a:spLocks noChangeArrowheads="1"/>
            </p:cNvSpPr>
            <p:nvPr/>
          </p:nvSpPr>
          <p:spPr bwMode="auto">
            <a:xfrm>
              <a:off x="261" y="828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Logical view:</a:t>
              </a:r>
            </a:p>
          </p:txBody>
        </p:sp>
      </p:grpSp>
      <p:grpSp>
        <p:nvGrpSpPr>
          <p:cNvPr id="619760" name="Group 240"/>
          <p:cNvGrpSpPr>
            <a:grpSpLocks/>
          </p:cNvGrpSpPr>
          <p:nvPr/>
        </p:nvGrpSpPr>
        <p:grpSpPr bwMode="auto">
          <a:xfrm>
            <a:off x="309563" y="2238375"/>
            <a:ext cx="7593012" cy="963613"/>
            <a:chOff x="195" y="1410"/>
            <a:chExt cx="4783" cy="607"/>
          </a:xfrm>
        </p:grpSpPr>
        <p:sp>
          <p:nvSpPr>
            <p:cNvPr id="619596" name="Text Box 76"/>
            <p:cNvSpPr txBox="1">
              <a:spLocks noChangeArrowheads="1"/>
            </p:cNvSpPr>
            <p:nvPr/>
          </p:nvSpPr>
          <p:spPr bwMode="auto">
            <a:xfrm>
              <a:off x="195" y="1555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Physical view:</a:t>
              </a:r>
            </a:p>
          </p:txBody>
        </p:sp>
        <p:grpSp>
          <p:nvGrpSpPr>
            <p:cNvPr id="619597" name="Group 77"/>
            <p:cNvGrpSpPr>
              <a:grpSpLocks/>
            </p:cNvGrpSpPr>
            <p:nvPr/>
          </p:nvGrpSpPr>
          <p:grpSpPr bwMode="auto">
            <a:xfrm>
              <a:off x="1350" y="1420"/>
              <a:ext cx="446" cy="402"/>
              <a:chOff x="1898" y="728"/>
              <a:chExt cx="446" cy="402"/>
            </a:xfrm>
          </p:grpSpPr>
          <p:grpSp>
            <p:nvGrpSpPr>
              <p:cNvPr id="619598" name="Group 78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599" name="Oval 79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00" name="Line 80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01" name="Line 81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02" name="Rectangle 82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603" name="Oval 83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604" name="Group 84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605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06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07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608" name="Group 88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609" name="Line 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1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1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612" name="Text Box 92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grpSp>
          <p:nvGrpSpPr>
            <p:cNvPr id="619613" name="Group 93"/>
            <p:cNvGrpSpPr>
              <a:grpSpLocks/>
            </p:cNvGrpSpPr>
            <p:nvPr/>
          </p:nvGrpSpPr>
          <p:grpSpPr bwMode="auto">
            <a:xfrm>
              <a:off x="2009" y="1423"/>
              <a:ext cx="446" cy="402"/>
              <a:chOff x="1898" y="728"/>
              <a:chExt cx="446" cy="402"/>
            </a:xfrm>
          </p:grpSpPr>
          <p:grpSp>
            <p:nvGrpSpPr>
              <p:cNvPr id="619614" name="Group 94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615" name="Oval 95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16" name="Line 96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17" name="Line 97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18" name="Rectangle 98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619" name="Oval 99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620" name="Group 100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621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2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2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624" name="Group 104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625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26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2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628" name="Text Box 108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</p:grpSp>
        <p:grpSp>
          <p:nvGrpSpPr>
            <p:cNvPr id="619629" name="Group 109"/>
            <p:cNvGrpSpPr>
              <a:grpSpLocks/>
            </p:cNvGrpSpPr>
            <p:nvPr/>
          </p:nvGrpSpPr>
          <p:grpSpPr bwMode="auto">
            <a:xfrm>
              <a:off x="3908" y="1417"/>
              <a:ext cx="446" cy="402"/>
              <a:chOff x="1898" y="728"/>
              <a:chExt cx="446" cy="402"/>
            </a:xfrm>
          </p:grpSpPr>
          <p:grpSp>
            <p:nvGrpSpPr>
              <p:cNvPr id="619630" name="Group 110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631" name="Oval 111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32" name="Line 112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33" name="Line 113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34" name="Rectangle 114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635" name="Oval 115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636" name="Group 116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637" name="Line 1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3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3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640" name="Group 120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641" name="Line 1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42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43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644" name="Text Box 124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</p:grpSp>
        <p:grpSp>
          <p:nvGrpSpPr>
            <p:cNvPr id="619645" name="Group 125"/>
            <p:cNvGrpSpPr>
              <a:grpSpLocks/>
            </p:cNvGrpSpPr>
            <p:nvPr/>
          </p:nvGrpSpPr>
          <p:grpSpPr bwMode="auto">
            <a:xfrm>
              <a:off x="4532" y="1410"/>
              <a:ext cx="446" cy="402"/>
              <a:chOff x="1898" y="728"/>
              <a:chExt cx="446" cy="402"/>
            </a:xfrm>
          </p:grpSpPr>
          <p:grpSp>
            <p:nvGrpSpPr>
              <p:cNvPr id="619646" name="Group 126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619647" name="Oval 127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48" name="Line 128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49" name="Line 129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50" name="Rectangle 130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19651" name="Oval 131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9652" name="Group 132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619653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54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5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9656" name="Group 136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619657" name="Lin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58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9659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9660" name="Text Box 140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619661" name="Line 141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662" name="Line 142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663" name="Text Box 143"/>
            <p:cNvSpPr txBox="1">
              <a:spLocks noChangeArrowheads="1"/>
            </p:cNvSpPr>
            <p:nvPr/>
          </p:nvSpPr>
          <p:spPr bwMode="auto">
            <a:xfrm>
              <a:off x="1386" y="1801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664" name="Text Box 144"/>
            <p:cNvSpPr txBox="1">
              <a:spLocks noChangeArrowheads="1"/>
            </p:cNvSpPr>
            <p:nvPr/>
          </p:nvSpPr>
          <p:spPr bwMode="auto">
            <a:xfrm>
              <a:off x="2045" y="1802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665" name="Text Box 145"/>
            <p:cNvSpPr txBox="1">
              <a:spLocks noChangeArrowheads="1"/>
            </p:cNvSpPr>
            <p:nvPr/>
          </p:nvSpPr>
          <p:spPr bwMode="auto">
            <a:xfrm>
              <a:off x="3951" y="179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666" name="Text Box 146"/>
            <p:cNvSpPr txBox="1">
              <a:spLocks noChangeArrowheads="1"/>
            </p:cNvSpPr>
            <p:nvPr/>
          </p:nvSpPr>
          <p:spPr bwMode="auto">
            <a:xfrm>
              <a:off x="4569" y="1799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619667" name="Line 147"/>
            <p:cNvSpPr>
              <a:spLocks noChangeShapeType="1"/>
            </p:cNvSpPr>
            <p:nvPr/>
          </p:nvSpPr>
          <p:spPr bwMode="auto">
            <a:xfrm flipV="1">
              <a:off x="2454" y="1723"/>
              <a:ext cx="14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700" name="Text Box 180"/>
            <p:cNvSpPr txBox="1">
              <a:spLocks noChangeArrowheads="1"/>
            </p:cNvSpPr>
            <p:nvPr/>
          </p:nvSpPr>
          <p:spPr bwMode="auto">
            <a:xfrm>
              <a:off x="2663" y="1804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IPv4</a:t>
              </a:r>
            </a:p>
          </p:txBody>
        </p:sp>
        <p:sp>
          <p:nvSpPr>
            <p:cNvPr id="619701" name="Text Box 181"/>
            <p:cNvSpPr txBox="1">
              <a:spLocks noChangeArrowheads="1"/>
            </p:cNvSpPr>
            <p:nvPr/>
          </p:nvSpPr>
          <p:spPr bwMode="auto">
            <a:xfrm>
              <a:off x="3289" y="1805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IPv4</a:t>
              </a:r>
            </a:p>
          </p:txBody>
        </p:sp>
        <p:grpSp>
          <p:nvGrpSpPr>
            <p:cNvPr id="619732" name="Group 212"/>
            <p:cNvGrpSpPr>
              <a:grpSpLocks/>
            </p:cNvGrpSpPr>
            <p:nvPr/>
          </p:nvGrpSpPr>
          <p:grpSpPr bwMode="auto">
            <a:xfrm>
              <a:off x="2621" y="1586"/>
              <a:ext cx="446" cy="212"/>
              <a:chOff x="1510" y="1569"/>
              <a:chExt cx="446" cy="212"/>
            </a:xfrm>
          </p:grpSpPr>
          <p:sp>
            <p:nvSpPr>
              <p:cNvPr id="619733" name="Oval 213"/>
              <p:cNvSpPr>
                <a:spLocks noChangeArrowheads="1"/>
              </p:cNvSpPr>
              <p:nvPr/>
            </p:nvSpPr>
            <p:spPr bwMode="auto">
              <a:xfrm>
                <a:off x="1513" y="1635"/>
                <a:ext cx="443" cy="1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34" name="Line 214"/>
              <p:cNvSpPr>
                <a:spLocks noChangeShapeType="1"/>
              </p:cNvSpPr>
              <p:nvPr/>
            </p:nvSpPr>
            <p:spPr bwMode="auto">
              <a:xfrm>
                <a:off x="1513" y="1628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35" name="Line 215"/>
              <p:cNvSpPr>
                <a:spLocks noChangeShapeType="1"/>
              </p:cNvSpPr>
              <p:nvPr/>
            </p:nvSpPr>
            <p:spPr bwMode="auto">
              <a:xfrm>
                <a:off x="1860" y="1635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36" name="Rectangle 216"/>
              <p:cNvSpPr>
                <a:spLocks noChangeArrowheads="1"/>
              </p:cNvSpPr>
              <p:nvPr/>
            </p:nvSpPr>
            <p:spPr bwMode="auto">
              <a:xfrm>
                <a:off x="1513" y="1628"/>
                <a:ext cx="439" cy="7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9737" name="Oval 217"/>
              <p:cNvSpPr>
                <a:spLocks noChangeArrowheads="1"/>
              </p:cNvSpPr>
              <p:nvPr/>
            </p:nvSpPr>
            <p:spPr bwMode="auto">
              <a:xfrm>
                <a:off x="1510" y="1569"/>
                <a:ext cx="443" cy="14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9738" name="Group 218"/>
              <p:cNvGrpSpPr>
                <a:grpSpLocks/>
              </p:cNvGrpSpPr>
              <p:nvPr/>
            </p:nvGrpSpPr>
            <p:grpSpPr bwMode="auto">
              <a:xfrm>
                <a:off x="1619" y="1597"/>
                <a:ext cx="221" cy="85"/>
                <a:chOff x="2848" y="848"/>
                <a:chExt cx="140" cy="98"/>
              </a:xfrm>
            </p:grpSpPr>
            <p:sp>
              <p:nvSpPr>
                <p:cNvPr id="619739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40" name="Line 2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41" name="Line 2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19742" name="Group 222"/>
              <p:cNvGrpSpPr>
                <a:grpSpLocks/>
              </p:cNvGrpSpPr>
              <p:nvPr/>
            </p:nvGrpSpPr>
            <p:grpSpPr bwMode="auto">
              <a:xfrm flipV="1">
                <a:off x="1619" y="1596"/>
                <a:ext cx="221" cy="87"/>
                <a:chOff x="2848" y="848"/>
                <a:chExt cx="140" cy="98"/>
              </a:xfrm>
            </p:grpSpPr>
            <p:sp>
              <p:nvSpPr>
                <p:cNvPr id="619743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44" name="Line 2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45" name="Line 2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746" name="Group 226"/>
            <p:cNvGrpSpPr>
              <a:grpSpLocks/>
            </p:cNvGrpSpPr>
            <p:nvPr/>
          </p:nvGrpSpPr>
          <p:grpSpPr bwMode="auto">
            <a:xfrm>
              <a:off x="3235" y="1591"/>
              <a:ext cx="446" cy="212"/>
              <a:chOff x="1510" y="1569"/>
              <a:chExt cx="446" cy="212"/>
            </a:xfrm>
          </p:grpSpPr>
          <p:sp>
            <p:nvSpPr>
              <p:cNvPr id="619747" name="Oval 227"/>
              <p:cNvSpPr>
                <a:spLocks noChangeArrowheads="1"/>
              </p:cNvSpPr>
              <p:nvPr/>
            </p:nvSpPr>
            <p:spPr bwMode="auto">
              <a:xfrm>
                <a:off x="1513" y="1635"/>
                <a:ext cx="443" cy="1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48" name="Line 228"/>
              <p:cNvSpPr>
                <a:spLocks noChangeShapeType="1"/>
              </p:cNvSpPr>
              <p:nvPr/>
            </p:nvSpPr>
            <p:spPr bwMode="auto">
              <a:xfrm>
                <a:off x="1513" y="1628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49" name="Line 229"/>
              <p:cNvSpPr>
                <a:spLocks noChangeShapeType="1"/>
              </p:cNvSpPr>
              <p:nvPr/>
            </p:nvSpPr>
            <p:spPr bwMode="auto">
              <a:xfrm>
                <a:off x="1860" y="1635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50" name="Rectangle 230"/>
              <p:cNvSpPr>
                <a:spLocks noChangeArrowheads="1"/>
              </p:cNvSpPr>
              <p:nvPr/>
            </p:nvSpPr>
            <p:spPr bwMode="auto">
              <a:xfrm>
                <a:off x="1513" y="1628"/>
                <a:ext cx="439" cy="7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9751" name="Oval 231"/>
              <p:cNvSpPr>
                <a:spLocks noChangeArrowheads="1"/>
              </p:cNvSpPr>
              <p:nvPr/>
            </p:nvSpPr>
            <p:spPr bwMode="auto">
              <a:xfrm>
                <a:off x="1510" y="1569"/>
                <a:ext cx="443" cy="14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9752" name="Group 232"/>
              <p:cNvGrpSpPr>
                <a:grpSpLocks/>
              </p:cNvGrpSpPr>
              <p:nvPr/>
            </p:nvGrpSpPr>
            <p:grpSpPr bwMode="auto">
              <a:xfrm>
                <a:off x="1619" y="1597"/>
                <a:ext cx="221" cy="85"/>
                <a:chOff x="2848" y="848"/>
                <a:chExt cx="140" cy="98"/>
              </a:xfrm>
            </p:grpSpPr>
            <p:sp>
              <p:nvSpPr>
                <p:cNvPr id="619753" name="Line 2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54" name="Line 2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55" name="Line 2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19756" name="Group 236"/>
              <p:cNvGrpSpPr>
                <a:grpSpLocks/>
              </p:cNvGrpSpPr>
              <p:nvPr/>
            </p:nvGrpSpPr>
            <p:grpSpPr bwMode="auto">
              <a:xfrm flipV="1">
                <a:off x="1619" y="1596"/>
                <a:ext cx="221" cy="87"/>
                <a:chOff x="2848" y="848"/>
                <a:chExt cx="140" cy="98"/>
              </a:xfrm>
            </p:grpSpPr>
            <p:sp>
              <p:nvSpPr>
                <p:cNvPr id="619757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58" name="Line 2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59" name="Line 2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62770CD-545D-4708-9277-CC58192A8548}" type="slidenum">
              <a:rPr lang="en-US"/>
              <a:pPr/>
              <a:t>38</a:t>
            </a:fld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r>
              <a:rPr lang="en-US"/>
              <a:t>Tunneling</a:t>
            </a:r>
          </a:p>
        </p:txBody>
      </p:sp>
      <p:grpSp>
        <p:nvGrpSpPr>
          <p:cNvPr id="620547" name="Group 3"/>
          <p:cNvGrpSpPr>
            <a:grpSpLocks/>
          </p:cNvGrpSpPr>
          <p:nvPr/>
        </p:nvGrpSpPr>
        <p:grpSpPr bwMode="auto">
          <a:xfrm>
            <a:off x="2152650" y="1122363"/>
            <a:ext cx="708025" cy="638175"/>
            <a:chOff x="1898" y="728"/>
            <a:chExt cx="446" cy="402"/>
          </a:xfrm>
        </p:grpSpPr>
        <p:grpSp>
          <p:nvGrpSpPr>
            <p:cNvPr id="620548" name="Group 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549" name="Oval 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50" name="Line 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51" name="Line 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52" name="Rectangle 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553" name="Oval 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554" name="Group 1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55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56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57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558" name="Group 1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55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60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61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562" name="Text Box 18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620563" name="Group 19"/>
          <p:cNvGrpSpPr>
            <a:grpSpLocks/>
          </p:cNvGrpSpPr>
          <p:nvPr/>
        </p:nvGrpSpPr>
        <p:grpSpPr bwMode="auto">
          <a:xfrm>
            <a:off x="3198813" y="1127125"/>
            <a:ext cx="708025" cy="638175"/>
            <a:chOff x="1898" y="728"/>
            <a:chExt cx="446" cy="402"/>
          </a:xfrm>
        </p:grpSpPr>
        <p:grpSp>
          <p:nvGrpSpPr>
            <p:cNvPr id="620564" name="Group 2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565" name="Oval 2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66" name="Line 2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67" name="Line 2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68" name="Rectangle 2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569" name="Oval 2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570" name="Group 2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57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72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73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574" name="Group 3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57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76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77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578" name="Text Box 34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620579" name="Group 35"/>
          <p:cNvGrpSpPr>
            <a:grpSpLocks/>
          </p:cNvGrpSpPr>
          <p:nvPr/>
        </p:nvGrpSpPr>
        <p:grpSpPr bwMode="auto">
          <a:xfrm>
            <a:off x="6213475" y="1117600"/>
            <a:ext cx="708025" cy="638175"/>
            <a:chOff x="1898" y="728"/>
            <a:chExt cx="446" cy="402"/>
          </a:xfrm>
        </p:grpSpPr>
        <p:grpSp>
          <p:nvGrpSpPr>
            <p:cNvPr id="620580" name="Group 3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581" name="Oval 3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82" name="Line 3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83" name="Line 3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84" name="Rectangle 4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585" name="Oval 4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586" name="Group 4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58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8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8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590" name="Group 4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59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92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593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594" name="Text Box 50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620595" name="Group 51"/>
          <p:cNvGrpSpPr>
            <a:grpSpLocks/>
          </p:cNvGrpSpPr>
          <p:nvPr/>
        </p:nvGrpSpPr>
        <p:grpSpPr bwMode="auto">
          <a:xfrm>
            <a:off x="7204075" y="1106488"/>
            <a:ext cx="708025" cy="638175"/>
            <a:chOff x="1898" y="728"/>
            <a:chExt cx="446" cy="402"/>
          </a:xfrm>
        </p:grpSpPr>
        <p:grpSp>
          <p:nvGrpSpPr>
            <p:cNvPr id="620596" name="Group 52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597" name="Oval 53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98" name="Line 54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99" name="Line 55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00" name="Rectangle 56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01" name="Oval 57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02" name="Group 58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60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04" name="Line 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05" name="Line 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606" name="Group 62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60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08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09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610" name="Text Box 66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620611" name="Rectangle 67"/>
          <p:cNvSpPr>
            <a:spLocks noChangeArrowheads="1"/>
          </p:cNvSpPr>
          <p:nvPr/>
        </p:nvSpPr>
        <p:spPr bwMode="auto">
          <a:xfrm>
            <a:off x="3905250" y="1589088"/>
            <a:ext cx="2281238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612" name="Line 68"/>
          <p:cNvSpPr>
            <a:spLocks noChangeShapeType="1"/>
          </p:cNvSpPr>
          <p:nvPr/>
        </p:nvSpPr>
        <p:spPr bwMode="auto">
          <a:xfrm flipV="1">
            <a:off x="2871788" y="161290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613" name="Line 69"/>
          <p:cNvSpPr>
            <a:spLocks noChangeShapeType="1"/>
          </p:cNvSpPr>
          <p:nvPr/>
        </p:nvSpPr>
        <p:spPr bwMode="auto">
          <a:xfrm flipV="1">
            <a:off x="6918325" y="159385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614" name="Text Box 70"/>
          <p:cNvSpPr txBox="1">
            <a:spLocks noChangeArrowheads="1"/>
          </p:cNvSpPr>
          <p:nvPr/>
        </p:nvSpPr>
        <p:spPr bwMode="auto">
          <a:xfrm>
            <a:off x="2209800" y="1727200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15" name="Text Box 71"/>
          <p:cNvSpPr txBox="1">
            <a:spLocks noChangeArrowheads="1"/>
          </p:cNvSpPr>
          <p:nvPr/>
        </p:nvSpPr>
        <p:spPr bwMode="auto">
          <a:xfrm>
            <a:off x="3255963" y="172878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16" name="Text Box 72"/>
          <p:cNvSpPr txBox="1">
            <a:spLocks noChangeArrowheads="1"/>
          </p:cNvSpPr>
          <p:nvPr/>
        </p:nvSpPr>
        <p:spPr bwMode="auto">
          <a:xfrm>
            <a:off x="6281738" y="1720850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17" name="Text Box 73"/>
          <p:cNvSpPr txBox="1">
            <a:spLocks noChangeArrowheads="1"/>
          </p:cNvSpPr>
          <p:nvPr/>
        </p:nvSpPr>
        <p:spPr bwMode="auto">
          <a:xfrm>
            <a:off x="7262813" y="1724025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18" name="Text Box 74"/>
          <p:cNvSpPr txBox="1">
            <a:spLocks noChangeArrowheads="1"/>
          </p:cNvSpPr>
          <p:nvPr/>
        </p:nvSpPr>
        <p:spPr bwMode="auto">
          <a:xfrm>
            <a:off x="4667250" y="1247775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tunnel</a:t>
            </a:r>
          </a:p>
        </p:txBody>
      </p:sp>
      <p:sp>
        <p:nvSpPr>
          <p:cNvPr id="620619" name="Text Box 75"/>
          <p:cNvSpPr txBox="1">
            <a:spLocks noChangeArrowheads="1"/>
          </p:cNvSpPr>
          <p:nvPr/>
        </p:nvSpPr>
        <p:spPr bwMode="auto">
          <a:xfrm>
            <a:off x="414338" y="13144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Logical view:</a:t>
            </a:r>
          </a:p>
        </p:txBody>
      </p:sp>
      <p:sp>
        <p:nvSpPr>
          <p:cNvPr id="620620" name="Text Box 76"/>
          <p:cNvSpPr txBox="1">
            <a:spLocks noChangeArrowheads="1"/>
          </p:cNvSpPr>
          <p:nvPr/>
        </p:nvSpPr>
        <p:spPr bwMode="auto">
          <a:xfrm>
            <a:off x="309563" y="24685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Physical view:</a:t>
            </a:r>
          </a:p>
        </p:txBody>
      </p:sp>
      <p:grpSp>
        <p:nvGrpSpPr>
          <p:cNvPr id="620621" name="Group 77"/>
          <p:cNvGrpSpPr>
            <a:grpSpLocks/>
          </p:cNvGrpSpPr>
          <p:nvPr/>
        </p:nvGrpSpPr>
        <p:grpSpPr bwMode="auto">
          <a:xfrm>
            <a:off x="2143125" y="2254250"/>
            <a:ext cx="708025" cy="638175"/>
            <a:chOff x="1898" y="728"/>
            <a:chExt cx="446" cy="402"/>
          </a:xfrm>
        </p:grpSpPr>
        <p:grpSp>
          <p:nvGrpSpPr>
            <p:cNvPr id="620622" name="Group 78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623" name="Oval 79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24" name="Line 80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25" name="Line 81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26" name="Rectangle 82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27" name="Oval 83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28" name="Group 84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62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30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31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632" name="Group 88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633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34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35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636" name="Text Box 92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620637" name="Group 93"/>
          <p:cNvGrpSpPr>
            <a:grpSpLocks/>
          </p:cNvGrpSpPr>
          <p:nvPr/>
        </p:nvGrpSpPr>
        <p:grpSpPr bwMode="auto">
          <a:xfrm>
            <a:off x="3189288" y="2259013"/>
            <a:ext cx="708025" cy="638175"/>
            <a:chOff x="1898" y="728"/>
            <a:chExt cx="446" cy="402"/>
          </a:xfrm>
        </p:grpSpPr>
        <p:grpSp>
          <p:nvGrpSpPr>
            <p:cNvPr id="620638" name="Group 9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639" name="Oval 9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40" name="Line 9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41" name="Line 9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42" name="Rectangle 9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43" name="Oval 9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44" name="Group 10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64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46" name="Line 1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47" name="Line 1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648" name="Group 10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64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50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51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652" name="Text Box 108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620653" name="Group 109"/>
          <p:cNvGrpSpPr>
            <a:grpSpLocks/>
          </p:cNvGrpSpPr>
          <p:nvPr/>
        </p:nvGrpSpPr>
        <p:grpSpPr bwMode="auto">
          <a:xfrm>
            <a:off x="6203950" y="2249488"/>
            <a:ext cx="708025" cy="638175"/>
            <a:chOff x="1898" y="728"/>
            <a:chExt cx="446" cy="402"/>
          </a:xfrm>
        </p:grpSpPr>
        <p:grpSp>
          <p:nvGrpSpPr>
            <p:cNvPr id="620654" name="Group 11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655" name="Oval 11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56" name="Line 11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57" name="Line 11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58" name="Rectangle 11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59" name="Oval 11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60" name="Group 11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66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62" name="Line 1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63" name="Line 1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664" name="Group 12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66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66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67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668" name="Text Box 124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620669" name="Group 125"/>
          <p:cNvGrpSpPr>
            <a:grpSpLocks/>
          </p:cNvGrpSpPr>
          <p:nvPr/>
        </p:nvGrpSpPr>
        <p:grpSpPr bwMode="auto">
          <a:xfrm>
            <a:off x="7194550" y="2238375"/>
            <a:ext cx="708025" cy="638175"/>
            <a:chOff x="1898" y="728"/>
            <a:chExt cx="446" cy="402"/>
          </a:xfrm>
        </p:grpSpPr>
        <p:grpSp>
          <p:nvGrpSpPr>
            <p:cNvPr id="620670" name="Group 12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671" name="Oval 12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72" name="Line 12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73" name="Line 12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74" name="Rectangle 13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75" name="Oval 13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76" name="Group 13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677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78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79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680" name="Group 13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68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82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83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684" name="Text Box 140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620685" name="Line 141"/>
          <p:cNvSpPr>
            <a:spLocks noChangeShapeType="1"/>
          </p:cNvSpPr>
          <p:nvPr/>
        </p:nvSpPr>
        <p:spPr bwMode="auto">
          <a:xfrm flipV="1">
            <a:off x="2862263" y="274478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686" name="Line 142"/>
          <p:cNvSpPr>
            <a:spLocks noChangeShapeType="1"/>
          </p:cNvSpPr>
          <p:nvPr/>
        </p:nvSpPr>
        <p:spPr bwMode="auto">
          <a:xfrm flipV="1">
            <a:off x="6908800" y="272573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687" name="Text Box 143"/>
          <p:cNvSpPr txBox="1">
            <a:spLocks noChangeArrowheads="1"/>
          </p:cNvSpPr>
          <p:nvPr/>
        </p:nvSpPr>
        <p:spPr bwMode="auto">
          <a:xfrm>
            <a:off x="2200275" y="2859088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88" name="Text Box 144"/>
          <p:cNvSpPr txBox="1">
            <a:spLocks noChangeArrowheads="1"/>
          </p:cNvSpPr>
          <p:nvPr/>
        </p:nvSpPr>
        <p:spPr bwMode="auto">
          <a:xfrm>
            <a:off x="3246438" y="2860675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89" name="Text Box 145"/>
          <p:cNvSpPr txBox="1">
            <a:spLocks noChangeArrowheads="1"/>
          </p:cNvSpPr>
          <p:nvPr/>
        </p:nvSpPr>
        <p:spPr bwMode="auto">
          <a:xfrm>
            <a:off x="6272213" y="285273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90" name="Text Box 146"/>
          <p:cNvSpPr txBox="1">
            <a:spLocks noChangeArrowheads="1"/>
          </p:cNvSpPr>
          <p:nvPr/>
        </p:nvSpPr>
        <p:spPr bwMode="auto">
          <a:xfrm>
            <a:off x="7253288" y="2855913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620691" name="Line 147"/>
          <p:cNvSpPr>
            <a:spLocks noChangeShapeType="1"/>
          </p:cNvSpPr>
          <p:nvPr/>
        </p:nvSpPr>
        <p:spPr bwMode="auto">
          <a:xfrm flipV="1">
            <a:off x="3895725" y="2735263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20692" name="Group 148"/>
          <p:cNvGrpSpPr>
            <a:grpSpLocks/>
          </p:cNvGrpSpPr>
          <p:nvPr/>
        </p:nvGrpSpPr>
        <p:grpSpPr bwMode="auto">
          <a:xfrm>
            <a:off x="4183063" y="2262188"/>
            <a:ext cx="708025" cy="638175"/>
            <a:chOff x="1898" y="728"/>
            <a:chExt cx="446" cy="402"/>
          </a:xfrm>
        </p:grpSpPr>
        <p:grpSp>
          <p:nvGrpSpPr>
            <p:cNvPr id="620693" name="Group 149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694" name="Oval 150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95" name="Line 151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96" name="Line 152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97" name="Rectangle 153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698" name="Oval 154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699" name="Group 155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700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01" name="Line 1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02" name="Line 1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703" name="Group 159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704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05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06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707" name="Text Box 163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grpSp>
        <p:nvGrpSpPr>
          <p:cNvPr id="620708" name="Group 164"/>
          <p:cNvGrpSpPr>
            <a:grpSpLocks/>
          </p:cNvGrpSpPr>
          <p:nvPr/>
        </p:nvGrpSpPr>
        <p:grpSpPr bwMode="auto">
          <a:xfrm>
            <a:off x="5172075" y="2252663"/>
            <a:ext cx="708025" cy="638175"/>
            <a:chOff x="1898" y="728"/>
            <a:chExt cx="446" cy="402"/>
          </a:xfrm>
        </p:grpSpPr>
        <p:grpSp>
          <p:nvGrpSpPr>
            <p:cNvPr id="620709" name="Group 16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620710" name="Oval 16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11" name="Line 16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12" name="Line 16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13" name="Rectangle 16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0714" name="Oval 17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0715" name="Group 17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620716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17" name="Line 1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18" name="Line 1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0719" name="Group 17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620720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21" name="Line 1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722" name="Line 1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20723" name="Text Box 179"/>
            <p:cNvSpPr txBox="1">
              <a:spLocks noChangeArrowheads="1"/>
            </p:cNvSpPr>
            <p:nvPr/>
          </p:nvSpPr>
          <p:spPr bwMode="auto">
            <a:xfrm>
              <a:off x="2010" y="72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620724" name="Text Box 180"/>
          <p:cNvSpPr txBox="1">
            <a:spLocks noChangeArrowheads="1"/>
          </p:cNvSpPr>
          <p:nvPr/>
        </p:nvSpPr>
        <p:spPr bwMode="auto">
          <a:xfrm>
            <a:off x="4227513" y="2863850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IPv4</a:t>
            </a:r>
          </a:p>
        </p:txBody>
      </p:sp>
      <p:sp>
        <p:nvSpPr>
          <p:cNvPr id="620725" name="Text Box 181"/>
          <p:cNvSpPr txBox="1">
            <a:spLocks noChangeArrowheads="1"/>
          </p:cNvSpPr>
          <p:nvPr/>
        </p:nvSpPr>
        <p:spPr bwMode="auto">
          <a:xfrm>
            <a:off x="5221288" y="286543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IPv4</a:t>
            </a:r>
          </a:p>
        </p:txBody>
      </p:sp>
      <p:grpSp>
        <p:nvGrpSpPr>
          <p:cNvPr id="620726" name="Group 182"/>
          <p:cNvGrpSpPr>
            <a:grpSpLocks/>
          </p:cNvGrpSpPr>
          <p:nvPr/>
        </p:nvGrpSpPr>
        <p:grpSpPr bwMode="auto">
          <a:xfrm>
            <a:off x="2557463" y="3259138"/>
            <a:ext cx="793750" cy="1441450"/>
            <a:chOff x="4869" y="143"/>
            <a:chExt cx="500" cy="908"/>
          </a:xfrm>
        </p:grpSpPr>
        <p:sp>
          <p:nvSpPr>
            <p:cNvPr id="620727" name="Rectangle 183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28" name="Text Box 184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Flow: X</a:t>
              </a:r>
            </a:p>
            <a:p>
              <a:r>
                <a:rPr lang="en-US" sz="1400"/>
                <a:t>Src: A</a:t>
              </a:r>
            </a:p>
            <a:p>
              <a:r>
                <a:rPr lang="en-US" sz="1400"/>
                <a:t>Dest: F</a:t>
              </a:r>
            </a:p>
            <a:p>
              <a:endParaRPr lang="en-US" sz="1400"/>
            </a:p>
            <a:p>
              <a:endParaRPr lang="en-US" sz="1400"/>
            </a:p>
            <a:p>
              <a:r>
                <a:rPr lang="en-US" sz="1400"/>
                <a:t>data</a:t>
              </a:r>
            </a:p>
          </p:txBody>
        </p:sp>
      </p:grpSp>
      <p:grpSp>
        <p:nvGrpSpPr>
          <p:cNvPr id="620729" name="Group 185"/>
          <p:cNvGrpSpPr>
            <a:grpSpLocks/>
          </p:cNvGrpSpPr>
          <p:nvPr/>
        </p:nvGrpSpPr>
        <p:grpSpPr bwMode="auto">
          <a:xfrm>
            <a:off x="6710363" y="3271838"/>
            <a:ext cx="793750" cy="1441450"/>
            <a:chOff x="4869" y="143"/>
            <a:chExt cx="500" cy="908"/>
          </a:xfrm>
        </p:grpSpPr>
        <p:sp>
          <p:nvSpPr>
            <p:cNvPr id="620730" name="Rectangle 186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31" name="Text Box 187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Flow: X</a:t>
              </a:r>
            </a:p>
            <a:p>
              <a:r>
                <a:rPr lang="en-US" sz="1400"/>
                <a:t>Src: A</a:t>
              </a:r>
            </a:p>
            <a:p>
              <a:r>
                <a:rPr lang="en-US" sz="1400"/>
                <a:t>Dest: F</a:t>
              </a:r>
            </a:p>
            <a:p>
              <a:endParaRPr lang="en-US" sz="1400"/>
            </a:p>
            <a:p>
              <a:endParaRPr lang="en-US" sz="1400"/>
            </a:p>
            <a:p>
              <a:r>
                <a:rPr lang="en-US" sz="1400"/>
                <a:t>data</a:t>
              </a:r>
            </a:p>
          </p:txBody>
        </p:sp>
      </p:grpSp>
      <p:grpSp>
        <p:nvGrpSpPr>
          <p:cNvPr id="620732" name="Group 188"/>
          <p:cNvGrpSpPr>
            <a:grpSpLocks/>
          </p:cNvGrpSpPr>
          <p:nvPr/>
        </p:nvGrpSpPr>
        <p:grpSpPr bwMode="auto">
          <a:xfrm>
            <a:off x="3598863" y="3254375"/>
            <a:ext cx="984250" cy="2198688"/>
            <a:chOff x="4943" y="2152"/>
            <a:chExt cx="620" cy="1385"/>
          </a:xfrm>
        </p:grpSpPr>
        <p:sp>
          <p:nvSpPr>
            <p:cNvPr id="620733" name="Rectangle 18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0734" name="Group 19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620735" name="Rectangle 19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36" name="Text Box 19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  <p:sp>
          <p:nvSpPr>
            <p:cNvPr id="620737" name="Text Box 19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Src:B</a:t>
              </a:r>
            </a:p>
            <a:p>
              <a:r>
                <a:rPr lang="en-US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620738" name="Line 194"/>
          <p:cNvSpPr>
            <a:spLocks noChangeShapeType="1"/>
          </p:cNvSpPr>
          <p:nvPr/>
        </p:nvSpPr>
        <p:spPr bwMode="auto">
          <a:xfrm>
            <a:off x="2603500" y="316230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39" name="Line 195"/>
          <p:cNvSpPr>
            <a:spLocks noChangeShapeType="1"/>
          </p:cNvSpPr>
          <p:nvPr/>
        </p:nvSpPr>
        <p:spPr bwMode="auto">
          <a:xfrm>
            <a:off x="3722688" y="3165475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40" name="Line 196"/>
          <p:cNvSpPr>
            <a:spLocks noChangeShapeType="1"/>
          </p:cNvSpPr>
          <p:nvPr/>
        </p:nvSpPr>
        <p:spPr bwMode="auto">
          <a:xfrm>
            <a:off x="5757863" y="3167063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41" name="Line 197"/>
          <p:cNvSpPr>
            <a:spLocks noChangeShapeType="1"/>
          </p:cNvSpPr>
          <p:nvPr/>
        </p:nvSpPr>
        <p:spPr bwMode="auto">
          <a:xfrm>
            <a:off x="6813550" y="316865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20742" name="Group 198"/>
          <p:cNvGrpSpPr>
            <a:grpSpLocks/>
          </p:cNvGrpSpPr>
          <p:nvPr/>
        </p:nvGrpSpPr>
        <p:grpSpPr bwMode="auto">
          <a:xfrm>
            <a:off x="5611813" y="3257550"/>
            <a:ext cx="984250" cy="2198688"/>
            <a:chOff x="4943" y="2152"/>
            <a:chExt cx="620" cy="1385"/>
          </a:xfrm>
        </p:grpSpPr>
        <p:sp>
          <p:nvSpPr>
            <p:cNvPr id="620743" name="Rectangle 19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0744" name="Group 20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620745" name="Rectangle 20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46" name="Text Box 20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  <p:sp>
          <p:nvSpPr>
            <p:cNvPr id="620747" name="Text Box 20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Src:B</a:t>
              </a:r>
            </a:p>
            <a:p>
              <a:r>
                <a:rPr lang="en-US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620748" name="Text Box 204"/>
          <p:cNvSpPr txBox="1">
            <a:spLocks noChangeArrowheads="1"/>
          </p:cNvSpPr>
          <p:nvPr/>
        </p:nvSpPr>
        <p:spPr bwMode="auto">
          <a:xfrm>
            <a:off x="2520950" y="5621338"/>
            <a:ext cx="892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/>
              <a:t>A-to-B:</a:t>
            </a:r>
          </a:p>
          <a:p>
            <a:pPr algn="ctr"/>
            <a:r>
              <a:rPr lang="en-US" sz="1600"/>
              <a:t>IPv6</a:t>
            </a:r>
          </a:p>
        </p:txBody>
      </p:sp>
      <p:sp>
        <p:nvSpPr>
          <p:cNvPr id="620749" name="Line 205"/>
          <p:cNvSpPr>
            <a:spLocks noChangeShapeType="1"/>
          </p:cNvSpPr>
          <p:nvPr/>
        </p:nvSpPr>
        <p:spPr bwMode="auto">
          <a:xfrm>
            <a:off x="2946400" y="4916488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50" name="Text Box 206"/>
          <p:cNvSpPr txBox="1">
            <a:spLocks noChangeArrowheads="1"/>
          </p:cNvSpPr>
          <p:nvPr/>
        </p:nvSpPr>
        <p:spPr bwMode="auto">
          <a:xfrm>
            <a:off x="6794500" y="5634038"/>
            <a:ext cx="865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/>
              <a:t>E-to-F:</a:t>
            </a:r>
          </a:p>
          <a:p>
            <a:pPr algn="ctr"/>
            <a:r>
              <a:rPr lang="en-US" sz="1600"/>
              <a:t>IPv6</a:t>
            </a:r>
          </a:p>
        </p:txBody>
      </p:sp>
      <p:sp>
        <p:nvSpPr>
          <p:cNvPr id="620751" name="Line 207"/>
          <p:cNvSpPr>
            <a:spLocks noChangeShapeType="1"/>
          </p:cNvSpPr>
          <p:nvPr/>
        </p:nvSpPr>
        <p:spPr bwMode="auto">
          <a:xfrm>
            <a:off x="7207250" y="4929188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52" name="Text Box 208"/>
          <p:cNvSpPr txBox="1">
            <a:spLocks noChangeArrowheads="1"/>
          </p:cNvSpPr>
          <p:nvPr/>
        </p:nvSpPr>
        <p:spPr bwMode="auto">
          <a:xfrm>
            <a:off x="3513138" y="5743575"/>
            <a:ext cx="1233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/>
              <a:t>B-to-C:</a:t>
            </a:r>
          </a:p>
          <a:p>
            <a:pPr algn="ctr"/>
            <a:r>
              <a:rPr lang="en-US" sz="1600"/>
              <a:t>IPv6 inside</a:t>
            </a:r>
          </a:p>
          <a:p>
            <a:pPr algn="ctr"/>
            <a:r>
              <a:rPr lang="en-US" sz="1600"/>
              <a:t>IPv4</a:t>
            </a:r>
          </a:p>
        </p:txBody>
      </p:sp>
      <p:sp>
        <p:nvSpPr>
          <p:cNvPr id="620753" name="Line 209"/>
          <p:cNvSpPr>
            <a:spLocks noChangeShapeType="1"/>
          </p:cNvSpPr>
          <p:nvPr/>
        </p:nvSpPr>
        <p:spPr bwMode="auto">
          <a:xfrm>
            <a:off x="4108450" y="5510213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0754" name="Text Box 210"/>
          <p:cNvSpPr txBox="1">
            <a:spLocks noChangeArrowheads="1"/>
          </p:cNvSpPr>
          <p:nvPr/>
        </p:nvSpPr>
        <p:spPr bwMode="auto">
          <a:xfrm>
            <a:off x="5538788" y="5756275"/>
            <a:ext cx="1233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/>
              <a:t>B-to-C:</a:t>
            </a:r>
          </a:p>
          <a:p>
            <a:pPr algn="ctr"/>
            <a:r>
              <a:rPr lang="en-US" sz="1600"/>
              <a:t>IPv6 inside</a:t>
            </a:r>
          </a:p>
          <a:p>
            <a:pPr algn="ctr"/>
            <a:r>
              <a:rPr lang="en-US" sz="1600"/>
              <a:t>IPv4</a:t>
            </a:r>
          </a:p>
        </p:txBody>
      </p:sp>
      <p:sp>
        <p:nvSpPr>
          <p:cNvPr id="620755" name="Line 211"/>
          <p:cNvSpPr>
            <a:spLocks noChangeShapeType="1"/>
          </p:cNvSpPr>
          <p:nvPr/>
        </p:nvSpPr>
        <p:spPr bwMode="auto">
          <a:xfrm>
            <a:off x="6134100" y="5522913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7B8DAD8-151D-4128-A911-681ED7691000}" type="slidenum">
              <a:rPr lang="en-US"/>
              <a:pPr/>
              <a:t>4</a:t>
            </a:fld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/>
              <a:t>IP datagram format</a:t>
            </a:r>
            <a:endParaRPr lang="en-US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495300" y="863600"/>
            <a:ext cx="8648700" cy="5426075"/>
            <a:chOff x="153" y="629"/>
            <a:chExt cx="5448" cy="3418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4" name="Text Box 6"/>
            <p:cNvSpPr txBox="1">
              <a:spLocks noChangeArrowheads="1"/>
            </p:cNvSpPr>
            <p:nvPr/>
          </p:nvSpPr>
          <p:spPr bwMode="auto">
            <a:xfrm>
              <a:off x="1730" y="1061"/>
              <a:ext cx="3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length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496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7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2678" y="695"/>
              <a:ext cx="5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9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0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1" name="Text Box 13"/>
            <p:cNvSpPr txBox="1">
              <a:spLocks noChangeArrowheads="1"/>
            </p:cNvSpPr>
            <p:nvPr/>
          </p:nvSpPr>
          <p:spPr bwMode="auto">
            <a:xfrm>
              <a:off x="2382" y="2881"/>
              <a:ext cx="137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16-bit identifier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03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4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5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header</a:t>
              </a:r>
            </a:p>
            <a:p>
              <a:pPr algn="ctr"/>
              <a:r>
                <a:rPr lang="en-US"/>
                <a:t> checksum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6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time to</a:t>
              </a:r>
            </a:p>
            <a:p>
              <a:pPr algn="ctr"/>
              <a:r>
                <a:rPr lang="en-US"/>
                <a:t>live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7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source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8" name="Text Box 20"/>
            <p:cNvSpPr txBox="1">
              <a:spLocks noChangeArrowheads="1"/>
            </p:cNvSpPr>
            <p:nvPr/>
          </p:nvSpPr>
          <p:spPr bwMode="auto">
            <a:xfrm>
              <a:off x="187" y="629"/>
              <a:ext cx="13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IP protocol version</a:t>
              </a:r>
            </a:p>
            <a:p>
              <a:pPr algn="r"/>
              <a:r>
                <a:rPr lang="en-US"/>
                <a:t>number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09" name="Text Box 21"/>
            <p:cNvSpPr txBox="1">
              <a:spLocks noChangeArrowheads="1"/>
            </p:cNvSpPr>
            <p:nvPr/>
          </p:nvSpPr>
          <p:spPr bwMode="auto">
            <a:xfrm>
              <a:off x="526" y="974"/>
              <a:ext cx="10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header length</a:t>
              </a:r>
            </a:p>
            <a:p>
              <a:pPr algn="r"/>
              <a:r>
                <a:rPr lang="en-US"/>
                <a:t> (bytes)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350" y="1604"/>
              <a:ext cx="1281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max number</a:t>
              </a:r>
            </a:p>
            <a:p>
              <a:pPr algn="r"/>
              <a:r>
                <a:rPr lang="en-US"/>
                <a:t>remaining hops</a:t>
              </a:r>
            </a:p>
            <a:p>
              <a:pPr algn="r"/>
              <a:r>
                <a:rPr lang="en-US"/>
                <a:t>(decremented at </a:t>
              </a:r>
            </a:p>
            <a:p>
              <a:pPr algn="r"/>
              <a:r>
                <a:rPr lang="en-US"/>
                <a:t>each router)</a:t>
              </a:r>
            </a:p>
          </p:txBody>
        </p:sp>
        <p:sp>
          <p:nvSpPr>
            <p:cNvPr id="575511" name="Line 23"/>
            <p:cNvSpPr>
              <a:spLocks noChangeShapeType="1"/>
            </p:cNvSpPr>
            <p:nvPr/>
          </p:nvSpPr>
          <p:spPr bwMode="auto">
            <a:xfrm>
              <a:off x="1512" y="834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2" name="Line 24"/>
            <p:cNvSpPr>
              <a:spLocks noChangeShapeType="1"/>
            </p:cNvSpPr>
            <p:nvPr/>
          </p:nvSpPr>
          <p:spPr bwMode="auto">
            <a:xfrm>
              <a:off x="1530" y="1185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3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4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for</a:t>
              </a:r>
            </a:p>
            <a:p>
              <a:r>
                <a:rPr lang="en-US"/>
                <a:t>fragmentation/</a:t>
              </a:r>
            </a:p>
            <a:p>
              <a:r>
                <a:rPr lang="en-US"/>
                <a:t>reassembly</a:t>
              </a:r>
            </a:p>
          </p:txBody>
        </p:sp>
        <p:sp>
          <p:nvSpPr>
            <p:cNvPr id="575514" name="Text Box 26"/>
            <p:cNvSpPr txBox="1">
              <a:spLocks noChangeArrowheads="1"/>
            </p:cNvSpPr>
            <p:nvPr/>
          </p:nvSpPr>
          <p:spPr bwMode="auto">
            <a:xfrm>
              <a:off x="4433" y="752"/>
              <a:ext cx="1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total datagram</a:t>
              </a:r>
            </a:p>
            <a:p>
              <a:r>
                <a:rPr lang="en-US"/>
                <a:t>length (bytes)</a:t>
              </a:r>
            </a:p>
          </p:txBody>
        </p:sp>
        <p:sp>
          <p:nvSpPr>
            <p:cNvPr id="575515" name="Text Box 27"/>
            <p:cNvSpPr txBox="1">
              <a:spLocks noChangeArrowheads="1"/>
            </p:cNvSpPr>
            <p:nvPr/>
          </p:nvSpPr>
          <p:spPr bwMode="auto">
            <a:xfrm>
              <a:off x="153" y="2408"/>
              <a:ext cx="14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upper layer protocol</a:t>
              </a:r>
            </a:p>
            <a:p>
              <a:pPr algn="r"/>
              <a:r>
                <a:rPr lang="en-US"/>
                <a:t>to deliver payload to</a:t>
              </a:r>
            </a:p>
          </p:txBody>
        </p:sp>
        <p:sp>
          <p:nvSpPr>
            <p:cNvPr id="575516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7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8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9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head.</a:t>
              </a:r>
            </a:p>
            <a:p>
              <a:pPr algn="ctr"/>
              <a:r>
                <a:rPr lang="en-US"/>
                <a:t>len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0" name="Text Box 32"/>
            <p:cNvSpPr txBox="1">
              <a:spLocks noChangeArrowheads="1"/>
            </p:cNvSpPr>
            <p:nvPr/>
          </p:nvSpPr>
          <p:spPr bwMode="auto">
            <a:xfrm>
              <a:off x="2414" y="989"/>
              <a:ext cx="6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type of</a:t>
              </a:r>
            </a:p>
            <a:p>
              <a:pPr algn="ctr"/>
              <a:r>
                <a:rPr lang="en-US"/>
                <a:t>service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1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2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3" name="Text Box 35"/>
            <p:cNvSpPr txBox="1">
              <a:spLocks noChangeArrowheads="1"/>
            </p:cNvSpPr>
            <p:nvPr/>
          </p:nvSpPr>
          <p:spPr bwMode="auto">
            <a:xfrm>
              <a:off x="496" y="1322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“type” of data 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24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5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6" name="Text Box 38"/>
            <p:cNvSpPr txBox="1">
              <a:spLocks noChangeArrowheads="1"/>
            </p:cNvSpPr>
            <p:nvPr/>
          </p:nvSpPr>
          <p:spPr bwMode="auto">
            <a:xfrm>
              <a:off x="2902" y="1399"/>
              <a:ext cx="4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flgs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7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8" name="Text Box 40"/>
            <p:cNvSpPr txBox="1">
              <a:spLocks noChangeArrowheads="1"/>
            </p:cNvSpPr>
            <p:nvPr/>
          </p:nvSpPr>
          <p:spPr bwMode="auto">
            <a:xfrm>
              <a:off x="3316" y="1315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fragment</a:t>
              </a:r>
            </a:p>
            <a:p>
              <a:pPr algn="ctr"/>
              <a:r>
                <a:rPr lang="en-US"/>
                <a:t> offset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9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0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1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2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3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4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upper</a:t>
              </a:r>
            </a:p>
            <a:p>
              <a:pPr algn="ctr"/>
              <a:r>
                <a:rPr lang="en-US"/>
                <a:t> layer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35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6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7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destination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38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9" name="Text Box 51"/>
            <p:cNvSpPr txBox="1">
              <a:spLocks noChangeArrowheads="1"/>
            </p:cNvSpPr>
            <p:nvPr/>
          </p:nvSpPr>
          <p:spPr bwMode="auto">
            <a:xfrm>
              <a:off x="2405" y="2617"/>
              <a:ext cx="11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Options (if any)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40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E.g. timestamp,</a:t>
              </a:r>
            </a:p>
            <a:p>
              <a:r>
                <a:rPr lang="en-US"/>
                <a:t>record route</a:t>
              </a:r>
            </a:p>
            <a:p>
              <a:r>
                <a:rPr lang="en-US"/>
                <a:t>taken, specify</a:t>
              </a:r>
            </a:p>
            <a:p>
              <a:r>
                <a:rPr lang="en-US"/>
                <a:t>list of routers </a:t>
              </a:r>
            </a:p>
            <a:p>
              <a:r>
                <a:rPr lang="en-US"/>
                <a:t>to visit.</a:t>
              </a:r>
            </a:p>
          </p:txBody>
        </p:sp>
        <p:sp>
          <p:nvSpPr>
            <p:cNvPr id="575541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33363" y="4451350"/>
            <a:ext cx="2587625" cy="21415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/>
              <a:t>how much overhead with TCP?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20 bytes of TCP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20 bytes of IP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= 40 bytes + app layer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64EAEAD-171D-407A-9B6E-F1D3117B90C0}" type="slidenum">
              <a:rPr lang="en-US"/>
              <a:pPr/>
              <a:t>5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Fragmentation &amp; Reassembly</a:t>
            </a:r>
            <a:endParaRPr lang="en-US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4648200"/>
          </a:xfrm>
        </p:spPr>
        <p:txBody>
          <a:bodyPr/>
          <a:lstStyle/>
          <a:p>
            <a:r>
              <a:rPr lang="en-US" sz="1800"/>
              <a:t>network links have MTU (max.transfer size) - largest possible link-level frame.</a:t>
            </a:r>
            <a:endParaRPr lang="en-US" sz="2000"/>
          </a:p>
          <a:p>
            <a:pPr lvl="1"/>
            <a:r>
              <a:rPr lang="en-US" sz="1800"/>
              <a:t>different link types, different MTUs </a:t>
            </a:r>
          </a:p>
          <a:p>
            <a:r>
              <a:rPr lang="en-US" sz="1800"/>
              <a:t>large IP datagram divided (“fragmented”) within net</a:t>
            </a:r>
          </a:p>
          <a:p>
            <a:pPr lvl="1"/>
            <a:r>
              <a:rPr lang="en-US" sz="1800"/>
              <a:t>one datagram becomes several datagrams</a:t>
            </a:r>
            <a:endParaRPr lang="en-US" sz="1600"/>
          </a:p>
          <a:p>
            <a:pPr lvl="1"/>
            <a:r>
              <a:rPr lang="en-US" sz="1800"/>
              <a:t>“reassembled” only at final destination</a:t>
            </a:r>
          </a:p>
          <a:p>
            <a:pPr lvl="1"/>
            <a:r>
              <a:rPr lang="en-US" sz="1800"/>
              <a:t>IP header bits used to identify, order related fragments</a:t>
            </a:r>
          </a:p>
        </p:txBody>
      </p:sp>
      <p:sp>
        <p:nvSpPr>
          <p:cNvPr id="576516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/>
            <a:ahLst/>
            <a:cxnLst>
              <a:cxn ang="0">
                <a:pos x="2" y="405"/>
              </a:cxn>
              <a:cxn ang="0">
                <a:pos x="230" y="65"/>
              </a:cxn>
              <a:cxn ang="0">
                <a:pos x="555" y="22"/>
              </a:cxn>
              <a:cxn ang="0">
                <a:pos x="800" y="197"/>
              </a:cxn>
              <a:cxn ang="0">
                <a:pos x="866" y="347"/>
              </a:cxn>
              <a:cxn ang="0">
                <a:pos x="842" y="527"/>
              </a:cxn>
              <a:cxn ang="0">
                <a:pos x="788" y="767"/>
              </a:cxn>
              <a:cxn ang="0">
                <a:pos x="608" y="845"/>
              </a:cxn>
              <a:cxn ang="0">
                <a:pos x="418" y="925"/>
              </a:cxn>
              <a:cxn ang="0">
                <a:pos x="139" y="754"/>
              </a:cxn>
              <a:cxn ang="0">
                <a:pos x="2" y="405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518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576519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576519" name="ClipArt" r:id="rId3" imgW="1305000" imgH="1085760" progId="">
                <p:embed/>
              </p:oleObj>
            </a:graphicData>
          </a:graphic>
        </p:graphicFrame>
        <p:sp>
          <p:nvSpPr>
            <p:cNvPr id="576520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6521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576521" name="ClipArt" r:id="rId4" imgW="1305000" imgH="1085760" progId="">
                <p:embed/>
              </p:oleObj>
            </a:graphicData>
          </a:graphic>
        </p:graphicFrame>
        <p:sp>
          <p:nvSpPr>
            <p:cNvPr id="576522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23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576524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5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6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6527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528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29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0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1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2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3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4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5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6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537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57653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3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4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43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4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5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47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48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9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0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51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576552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3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4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5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56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57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58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9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0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61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6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65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57656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7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7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7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75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76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7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8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79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576580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1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2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3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84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85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86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7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8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89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90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2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93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576594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5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6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7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98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99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0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1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603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04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6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607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576608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09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0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1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612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613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14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5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6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617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18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9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20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76621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p:oleObj spid="_x0000_s576621" name="ClipArt" r:id="rId5" imgW="1305000" imgH="1085760" progId="">
              <p:embed/>
            </p:oleObj>
          </a:graphicData>
        </a:graphic>
      </p:graphicFrame>
      <p:sp>
        <p:nvSpPr>
          <p:cNvPr id="576622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6623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p:oleObj spid="_x0000_s576623" name="ClipArt" r:id="rId6" imgW="1305000" imgH="1085760" progId="">
              <p:embed/>
            </p:oleObj>
          </a:graphicData>
        </a:graphic>
      </p:graphicFrame>
      <p:sp>
        <p:nvSpPr>
          <p:cNvPr id="576624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25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576626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7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8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29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30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31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32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576633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4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35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57663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38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576639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0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41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57664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44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5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6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7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48" name="Text Box 136"/>
          <p:cNvSpPr txBox="1">
            <a:spLocks noChangeArrowheads="1"/>
          </p:cNvSpPr>
          <p:nvPr/>
        </p:nvSpPr>
        <p:spPr bwMode="auto">
          <a:xfrm>
            <a:off x="6615113" y="2246313"/>
            <a:ext cx="2528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fragmentation: </a:t>
            </a:r>
          </a:p>
          <a:p>
            <a:r>
              <a:rPr lang="en-US" sz="1600">
                <a:solidFill>
                  <a:schemeClr val="accent2"/>
                </a:solidFill>
              </a:rPr>
              <a:t>in:</a:t>
            </a:r>
            <a:r>
              <a:rPr lang="en-US" sz="1600"/>
              <a:t> one large datagram</a:t>
            </a:r>
          </a:p>
          <a:p>
            <a:r>
              <a:rPr lang="en-US" sz="1600">
                <a:solidFill>
                  <a:schemeClr val="accent2"/>
                </a:solidFill>
              </a:rPr>
              <a:t>out:</a:t>
            </a:r>
            <a:r>
              <a:rPr lang="en-US" sz="1600"/>
              <a:t> 3 smaller datagrams</a:t>
            </a:r>
            <a:endParaRPr lang="en-US"/>
          </a:p>
        </p:txBody>
      </p:sp>
      <p:grpSp>
        <p:nvGrpSpPr>
          <p:cNvPr id="576649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57665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52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576653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4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55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57665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58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59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60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61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576662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63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64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665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59E09D1-34CB-48F1-9381-FDAA869AD64B}" type="slidenum">
              <a:rPr lang="en-US"/>
              <a:pPr/>
              <a:t>6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Fragmentation and Reassembly</a:t>
            </a:r>
            <a:endParaRPr lang="en-US"/>
          </a:p>
        </p:txBody>
      </p:sp>
      <p:grpSp>
        <p:nvGrpSpPr>
          <p:cNvPr id="577539" name="Group 3"/>
          <p:cNvGrpSpPr>
            <a:grpSpLocks/>
          </p:cNvGrpSpPr>
          <p:nvPr/>
        </p:nvGrpSpPr>
        <p:grpSpPr bwMode="auto">
          <a:xfrm>
            <a:off x="3606800" y="1498600"/>
            <a:ext cx="4800600" cy="4041775"/>
            <a:chOff x="1218" y="944"/>
            <a:chExt cx="3024" cy="2546"/>
          </a:xfrm>
        </p:grpSpPr>
        <p:grpSp>
          <p:nvGrpSpPr>
            <p:cNvPr id="577540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577541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42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3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44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45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46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=4000</a:t>
                </a:r>
              </a:p>
            </p:txBody>
          </p:sp>
          <p:sp>
            <p:nvSpPr>
              <p:cNvPr id="577547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8" name="Line 12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9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0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1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2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53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577554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55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6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57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58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=1</a:t>
                </a:r>
              </a:p>
            </p:txBody>
          </p:sp>
          <p:sp>
            <p:nvSpPr>
              <p:cNvPr id="577559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=1500</a:t>
                </a:r>
              </a:p>
            </p:txBody>
          </p:sp>
          <p:sp>
            <p:nvSpPr>
              <p:cNvPr id="577560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1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2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3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4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5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66" name="Group 30"/>
            <p:cNvGrpSpPr>
              <a:grpSpLocks/>
            </p:cNvGrpSpPr>
            <p:nvPr/>
          </p:nvGrpSpPr>
          <p:grpSpPr bwMode="auto">
            <a:xfrm>
              <a:off x="1566" y="2552"/>
              <a:ext cx="2676" cy="416"/>
              <a:chOff x="3006" y="1208"/>
              <a:chExt cx="2676" cy="416"/>
            </a:xfrm>
          </p:grpSpPr>
          <p:sp>
            <p:nvSpPr>
              <p:cNvPr id="577567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68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9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70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=185</a:t>
                </a:r>
              </a:p>
            </p:txBody>
          </p:sp>
          <p:sp>
            <p:nvSpPr>
              <p:cNvPr id="577571" name="Text Box 35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=1</a:t>
                </a:r>
              </a:p>
            </p:txBody>
          </p:sp>
          <p:sp>
            <p:nvSpPr>
              <p:cNvPr id="577572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=1500</a:t>
                </a:r>
              </a:p>
            </p:txBody>
          </p:sp>
          <p:sp>
            <p:nvSpPr>
              <p:cNvPr id="577573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4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5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6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7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8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79" name="Group 43"/>
            <p:cNvGrpSpPr>
              <a:grpSpLocks/>
            </p:cNvGrpSpPr>
            <p:nvPr/>
          </p:nvGrpSpPr>
          <p:grpSpPr bwMode="auto">
            <a:xfrm>
              <a:off x="1560" y="3074"/>
              <a:ext cx="2676" cy="416"/>
              <a:chOff x="3006" y="1208"/>
              <a:chExt cx="2676" cy="416"/>
            </a:xfrm>
          </p:grpSpPr>
          <p:sp>
            <p:nvSpPr>
              <p:cNvPr id="577580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81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2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83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=370</a:t>
                </a:r>
              </a:p>
            </p:txBody>
          </p:sp>
          <p:sp>
            <p:nvSpPr>
              <p:cNvPr id="577584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85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=1040</a:t>
                </a:r>
              </a:p>
            </p:txBody>
          </p:sp>
          <p:sp>
            <p:nvSpPr>
              <p:cNvPr id="577586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7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8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9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90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91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7592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62"/>
                </a:cxn>
                <a:cxn ang="0">
                  <a:pos x="210" y="858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3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4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5" name="Text Box 59"/>
            <p:cNvSpPr txBox="1">
              <a:spLocks noChangeArrowheads="1"/>
            </p:cNvSpPr>
            <p:nvPr/>
          </p:nvSpPr>
          <p:spPr bwMode="auto">
            <a:xfrm>
              <a:off x="1274" y="1472"/>
              <a:ext cx="205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One large datagram becomes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several smaller datagrams</a:t>
              </a:r>
              <a:endParaRPr lang="en-US"/>
            </a:p>
          </p:txBody>
        </p:sp>
      </p:grpSp>
      <p:sp>
        <p:nvSpPr>
          <p:cNvPr id="577596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>
                <a:solidFill>
                  <a:srgbClr val="FF0000"/>
                </a:solidFill>
              </a:rPr>
              <a:t>Example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4000 byte datagram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MTU = 1500 bytes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000"/>
          </a:p>
        </p:txBody>
      </p:sp>
      <p:sp>
        <p:nvSpPr>
          <p:cNvPr id="577597" name="Text Box 61"/>
          <p:cNvSpPr txBox="1">
            <a:spLocks noChangeArrowheads="1"/>
          </p:cNvSpPr>
          <p:nvPr/>
        </p:nvSpPr>
        <p:spPr bwMode="auto">
          <a:xfrm>
            <a:off x="463550" y="3756025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1480 bytes in </a:t>
            </a:r>
            <a:br>
              <a:rPr lang="en-US"/>
            </a:br>
            <a:r>
              <a:rPr lang="en-US"/>
              <a:t>data field</a:t>
            </a:r>
          </a:p>
        </p:txBody>
      </p:sp>
      <p:sp>
        <p:nvSpPr>
          <p:cNvPr id="577598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7599" name="Text Box 63"/>
          <p:cNvSpPr txBox="1">
            <a:spLocks noChangeArrowheads="1"/>
          </p:cNvSpPr>
          <p:nvPr/>
        </p:nvSpPr>
        <p:spPr bwMode="auto">
          <a:xfrm>
            <a:off x="1839913" y="4567238"/>
            <a:ext cx="1065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offset =</a:t>
            </a:r>
          </a:p>
          <a:p>
            <a:r>
              <a:rPr lang="en-US"/>
              <a:t>1480/8 </a:t>
            </a:r>
          </a:p>
        </p:txBody>
      </p:sp>
      <p:sp>
        <p:nvSpPr>
          <p:cNvPr id="577600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D7D6144-F878-4277-8AAB-0AE23E7E2A11}" type="slidenum">
              <a:rPr lang="en-US"/>
              <a:pPr/>
              <a:t>7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4. 1 Introduction</a:t>
            </a:r>
          </a:p>
          <a:p>
            <a:r>
              <a:rPr lang="en-US" sz="2400" dirty="0"/>
              <a:t>4.2 Virtual circuit and datagram networks</a:t>
            </a:r>
          </a:p>
          <a:p>
            <a:r>
              <a:rPr lang="en-US" sz="2400" dirty="0"/>
              <a:t>4.3 What’s inside a router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4.4 IP: Internet Protocol</a:t>
            </a:r>
          </a:p>
          <a:p>
            <a:pPr lvl="1"/>
            <a:r>
              <a:rPr lang="en-US" sz="2000" dirty="0"/>
              <a:t>Datagram format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IPv4 </a:t>
            </a:r>
            <a:r>
              <a:rPr lang="en-US" sz="2000" dirty="0" smtClean="0">
                <a:solidFill>
                  <a:srgbClr val="FF0000"/>
                </a:solidFill>
              </a:rPr>
              <a:t>addressing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IPv6</a:t>
            </a:r>
          </a:p>
        </p:txBody>
      </p:sp>
      <p:sp>
        <p:nvSpPr>
          <p:cNvPr id="578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r>
              <a:rPr lang="en-US" sz="2400" dirty="0"/>
              <a:t>4.7 Broadcast and multicast routing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94E569F-552C-4209-8142-6636E439C5D5}" type="slidenum">
              <a:rPr lang="en-US"/>
              <a:pPr/>
              <a:t>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Addressing: introduction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IP address:</a:t>
            </a:r>
            <a:r>
              <a:rPr lang="en-US" sz="2400"/>
              <a:t> 32-bit identifier for host, router </a:t>
            </a:r>
            <a:r>
              <a:rPr lang="en-US" sz="2400" i="1"/>
              <a:t>interface</a:t>
            </a:r>
            <a:r>
              <a:rPr lang="en-US" sz="2400"/>
              <a:t> </a:t>
            </a:r>
          </a:p>
          <a:p>
            <a:r>
              <a:rPr lang="en-US" sz="2400" i="1">
                <a:solidFill>
                  <a:schemeClr val="accent2"/>
                </a:solidFill>
              </a:rPr>
              <a:t>interface:</a:t>
            </a:r>
            <a:r>
              <a:rPr lang="en-US" sz="2400"/>
              <a:t> connection between host/router and physical link</a:t>
            </a:r>
          </a:p>
          <a:p>
            <a:pPr lvl="1"/>
            <a:r>
              <a:rPr lang="en-US" sz="2000"/>
              <a:t>router’s typically have multiple interfaces</a:t>
            </a:r>
          </a:p>
          <a:p>
            <a:pPr lvl="1"/>
            <a:r>
              <a:rPr lang="en-US" sz="2000"/>
              <a:t>host typically has one interface</a:t>
            </a:r>
          </a:p>
          <a:p>
            <a:pPr lvl="1"/>
            <a:r>
              <a:rPr lang="en-US" sz="2000"/>
              <a:t>IP addresses associated with each interface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162820" name="Clip" r:id="rId3" imgW="1305000" imgH="1085760" progId="">
              <p:embed/>
            </p:oleObj>
          </a:graphicData>
        </a:graphic>
      </p:graphicFrame>
      <p:sp>
        <p:nvSpPr>
          <p:cNvPr id="162821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162825" name="Clip" r:id="rId4" imgW="1305000" imgH="1085760" progId="">
              <p:embed/>
            </p:oleObj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162826" name="Clip" r:id="rId5" imgW="1305000" imgH="1085760" progId="">
              <p:embed/>
            </p:oleObj>
          </a:graphicData>
        </a:graphic>
      </p:graphicFrame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828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2829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0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1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2833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834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2835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6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7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2838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2839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0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1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42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162843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1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162851" name="Clip" r:id="rId6" imgW="1305000" imgH="1085760" progId="">
              <p:embed/>
            </p:oleObj>
          </a:graphicData>
        </a:graphic>
      </p:graphicFrame>
      <p:sp>
        <p:nvSpPr>
          <p:cNvPr id="162852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3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162853" name="Clip" r:id="rId7" imgW="1305000" imgH="1085760" progId="">
              <p:embed/>
            </p:oleObj>
          </a:graphicData>
        </a:graphic>
      </p:graphicFrame>
      <p:sp>
        <p:nvSpPr>
          <p:cNvPr id="162854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855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162856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7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162858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162859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0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162861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2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3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4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65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162865" name="Clip" r:id="rId8" imgW="1305000" imgH="1085760" progId="">
              <p:embed/>
            </p:oleObj>
          </a:graphicData>
        </a:graphic>
      </p:graphicFrame>
      <p:graphicFrame>
        <p:nvGraphicFramePr>
          <p:cNvPr id="162866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162866" name="Clip" r:id="rId9" imgW="1305000" imgH="1085760" progId="">
              <p:embed/>
            </p:oleObj>
          </a:graphicData>
        </a:graphic>
      </p:graphicFrame>
      <p:grpSp>
        <p:nvGrpSpPr>
          <p:cNvPr id="162867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162868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9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162870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162871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2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162873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162874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5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162876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 = 11011111 00000001 00000001 00000001</a:t>
            </a:r>
            <a:endParaRPr lang="en-US"/>
          </a:p>
        </p:txBody>
      </p:sp>
      <p:sp>
        <p:nvSpPr>
          <p:cNvPr id="162877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8"/>
              </a:cxn>
              <a:cxn ang="0">
                <a:pos x="562" y="58"/>
              </a:cxn>
              <a:cxn ang="0">
                <a:pos x="562" y="16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78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79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0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0"/>
              </a:cxn>
              <a:cxn ang="0">
                <a:pos x="562" y="50"/>
              </a:cxn>
              <a:cxn ang="0">
                <a:pos x="562" y="8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1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162882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3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4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1FD77A1-BDD3-464C-BEF3-43115F1680EE}" type="slidenum">
              <a:rPr lang="en-US"/>
              <a:pPr/>
              <a:t>9</a:t>
            </a:fld>
            <a:endParaRPr lang="en-US"/>
          </a:p>
        </p:txBody>
      </p:sp>
      <p:sp>
        <p:nvSpPr>
          <p:cNvPr id="163842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/>
            <a:ahLst/>
            <a:cxnLst>
              <a:cxn ang="0">
                <a:pos x="1201" y="756"/>
              </a:cxn>
              <a:cxn ang="0">
                <a:pos x="702" y="670"/>
              </a:cxn>
              <a:cxn ang="0">
                <a:pos x="608" y="103"/>
              </a:cxn>
              <a:cxn ang="0">
                <a:pos x="335" y="52"/>
              </a:cxn>
              <a:cxn ang="0">
                <a:pos x="65" y="82"/>
              </a:cxn>
              <a:cxn ang="0">
                <a:pos x="41" y="544"/>
              </a:cxn>
              <a:cxn ang="0">
                <a:pos x="38" y="751"/>
              </a:cxn>
              <a:cxn ang="0">
                <a:pos x="23" y="940"/>
              </a:cxn>
              <a:cxn ang="0">
                <a:pos x="17" y="1114"/>
              </a:cxn>
              <a:cxn ang="0">
                <a:pos x="128" y="1219"/>
              </a:cxn>
              <a:cxn ang="0">
                <a:pos x="602" y="1243"/>
              </a:cxn>
              <a:cxn ang="0">
                <a:pos x="686" y="930"/>
              </a:cxn>
              <a:cxn ang="0">
                <a:pos x="1177" y="916"/>
              </a:cxn>
              <a:cxn ang="0">
                <a:pos x="1201" y="756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/>
            <a:ahLst/>
            <a:cxnLst>
              <a:cxn ang="0">
                <a:pos x="25" y="709"/>
              </a:cxn>
              <a:cxn ang="0">
                <a:pos x="526" y="780"/>
              </a:cxn>
              <a:cxn ang="0">
                <a:pos x="613" y="1134"/>
              </a:cxn>
              <a:cxn ang="0">
                <a:pos x="946" y="1230"/>
              </a:cxn>
              <a:cxn ang="0">
                <a:pos x="1171" y="1107"/>
              </a:cxn>
              <a:cxn ang="0">
                <a:pos x="1126" y="894"/>
              </a:cxn>
              <a:cxn ang="0">
                <a:pos x="1114" y="693"/>
              </a:cxn>
              <a:cxn ang="0">
                <a:pos x="1099" y="423"/>
              </a:cxn>
              <a:cxn ang="0">
                <a:pos x="1141" y="216"/>
              </a:cxn>
              <a:cxn ang="0">
                <a:pos x="1102" y="33"/>
              </a:cxn>
              <a:cxn ang="0">
                <a:pos x="646" y="81"/>
              </a:cxn>
              <a:cxn ang="0">
                <a:pos x="535" y="519"/>
              </a:cxn>
              <a:cxn ang="0">
                <a:pos x="44" y="548"/>
              </a:cxn>
              <a:cxn ang="0">
                <a:pos x="25" y="709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/>
            <a:ahLst/>
            <a:cxnLst>
              <a:cxn ang="0">
                <a:pos x="587" y="30"/>
              </a:cxn>
              <a:cxn ang="0">
                <a:pos x="509" y="618"/>
              </a:cxn>
              <a:cxn ang="0">
                <a:pos x="77" y="909"/>
              </a:cxn>
              <a:cxn ang="0">
                <a:pos x="47" y="1095"/>
              </a:cxn>
              <a:cxn ang="0">
                <a:pos x="140" y="1224"/>
              </a:cxn>
              <a:cxn ang="0">
                <a:pos x="461" y="1209"/>
              </a:cxn>
              <a:cxn ang="0">
                <a:pos x="692" y="1209"/>
              </a:cxn>
              <a:cxn ang="0">
                <a:pos x="1190" y="1227"/>
              </a:cxn>
              <a:cxn ang="0">
                <a:pos x="1271" y="1089"/>
              </a:cxn>
              <a:cxn ang="0">
                <a:pos x="1139" y="741"/>
              </a:cxn>
              <a:cxn ang="0">
                <a:pos x="800" y="627"/>
              </a:cxn>
              <a:cxn ang="0">
                <a:pos x="749" y="42"/>
              </a:cxn>
              <a:cxn ang="0">
                <a:pos x="587" y="30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IP address: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subnet part (high order bits)</a:t>
            </a:r>
          </a:p>
          <a:p>
            <a:pPr lvl="1"/>
            <a:r>
              <a:rPr lang="en-US" sz="2000"/>
              <a:t>host part (low order bits) </a:t>
            </a:r>
          </a:p>
          <a:p>
            <a:r>
              <a:rPr lang="en-US" sz="2400" i="1">
                <a:solidFill>
                  <a:schemeClr val="accent2"/>
                </a:solidFill>
              </a:rPr>
              <a:t>What’s a subnet ?</a:t>
            </a:r>
          </a:p>
          <a:p>
            <a:pPr lvl="1"/>
            <a:r>
              <a:rPr lang="en-US" sz="2000"/>
              <a:t>device interfaces with same subnet part of IP address</a:t>
            </a:r>
          </a:p>
          <a:p>
            <a:pPr lvl="1"/>
            <a:r>
              <a:rPr lang="en-US" sz="2000"/>
              <a:t>can physically reach each other without intervening router</a:t>
            </a:r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163847" name="Clip" r:id="rId3" imgW="1305000" imgH="1085760" progId="">
              <p:embed/>
            </p:oleObj>
          </a:graphicData>
        </a:graphic>
      </p:graphicFrame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163852" name="Clip" r:id="rId4" imgW="1305000" imgH="1085760" progId="">
              <p:embed/>
            </p:oleObj>
          </a:graphicData>
        </a:graphic>
      </p:graphicFrame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163853" name="Clip" r:id="rId5" imgW="1305000" imgH="1085760" progId="">
              <p:embed/>
            </p:oleObj>
          </a:graphicData>
        </a:graphic>
      </p:graphicFrame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5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3856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8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9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860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61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3862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3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4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865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386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3870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4976813" y="19415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7" name="Object 37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163877" name="Clip" r:id="rId6" imgW="1305000" imgH="1085760" progId="">
              <p:embed/>
            </p:oleObj>
          </a:graphicData>
        </a:graphic>
      </p:graphicFrame>
      <p:sp>
        <p:nvSpPr>
          <p:cNvPr id="163878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9" name="Object 39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163879" name="Clip" r:id="rId7" imgW="1305000" imgH="1085760" progId="">
              <p:embed/>
            </p:oleObj>
          </a:graphicData>
        </a:graphic>
      </p:graphicFrame>
      <p:sp>
        <p:nvSpPr>
          <p:cNvPr id="163880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1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Text Box 42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3883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4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7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8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9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163889" name="Clip" r:id="rId8" imgW="1305000" imgH="1085760" progId="">
              <p:embed/>
            </p:oleObj>
          </a:graphicData>
        </a:graphic>
      </p:graphicFrame>
      <p:graphicFrame>
        <p:nvGraphicFramePr>
          <p:cNvPr id="163890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163890" name="Clip" r:id="rId9" imgW="1305000" imgH="1085760" progId="">
              <p:embed/>
            </p:oleObj>
          </a:graphicData>
        </a:graphic>
      </p:graphicFrame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3892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3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3894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163896" name="Text Box 56"/>
          <p:cNvSpPr txBox="1">
            <a:spLocks noChangeArrowheads="1"/>
          </p:cNvSpPr>
          <p:nvPr/>
        </p:nvSpPr>
        <p:spPr bwMode="auto">
          <a:xfrm>
            <a:off x="4670425" y="5051425"/>
            <a:ext cx="357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network consisting of 3 subnets</a:t>
            </a:r>
          </a:p>
        </p:txBody>
      </p:sp>
      <p:sp>
        <p:nvSpPr>
          <p:cNvPr id="163897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subnet</a:t>
            </a:r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7646</TotalTime>
  <Words>2462</Words>
  <Application>Microsoft Office PowerPoint</Application>
  <PresentationFormat>On-screen Show (4:3)</PresentationFormat>
  <Paragraphs>771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Default Design</vt:lpstr>
      <vt:lpstr>Clip</vt:lpstr>
      <vt:lpstr>ClipArt</vt:lpstr>
      <vt:lpstr>Chapter 4: Network Layer</vt:lpstr>
      <vt:lpstr>The Internet Network layer</vt:lpstr>
      <vt:lpstr>Chapter 4: Network Layer</vt:lpstr>
      <vt:lpstr>IP datagram format</vt:lpstr>
      <vt:lpstr>IP Fragmentation &amp; Reassembly</vt:lpstr>
      <vt:lpstr>IP Fragmentation and Reassembly</vt:lpstr>
      <vt:lpstr>Chapter 4: Network Layer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IP addresses: how to get one?</vt:lpstr>
      <vt:lpstr>Hierarchical addressing: route aggregation</vt:lpstr>
      <vt:lpstr>Hierarchical addressing: more specific routes</vt:lpstr>
      <vt:lpstr>IP addressing: the last word...</vt:lpstr>
      <vt:lpstr>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NAT traversal problem</vt:lpstr>
      <vt:lpstr>NAT traversal problem</vt:lpstr>
      <vt:lpstr>NAT traversal problem</vt:lpstr>
      <vt:lpstr>Chapter 4: Network Layer</vt:lpstr>
      <vt:lpstr>ICMP: Internet Control Message Protocol</vt:lpstr>
      <vt:lpstr>Traceroute and ICMP</vt:lpstr>
      <vt:lpstr>Chapter 4: Network Layer</vt:lpstr>
      <vt:lpstr>IPv6</vt:lpstr>
      <vt:lpstr>IPv6 Header (Cont)</vt:lpstr>
      <vt:lpstr>Other Changes from IPv4</vt:lpstr>
      <vt:lpstr>Transition From IPv4 To IPv6</vt:lpstr>
      <vt:lpstr>Tunneling</vt:lpstr>
      <vt:lpstr>Tunneling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scot</cp:lastModifiedBy>
  <cp:revision>322</cp:revision>
  <dcterms:created xsi:type="dcterms:W3CDTF">1999-10-08T19:08:27Z</dcterms:created>
  <dcterms:modified xsi:type="dcterms:W3CDTF">2009-10-26T01:49:22Z</dcterms:modified>
</cp:coreProperties>
</file>