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53CC-66F2-40B9-AA63-931D786B57CE}" type="datetimeFigureOut">
              <a:rPr lang="en-US" smtClean="0"/>
              <a:pPr/>
              <a:t>10/16/2009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4879-4F22-4113-8D91-EDA243232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300D923-30BE-49D3-B0A6-F8981CA78D0A}" type="slidenum">
              <a:rPr lang="en-US"/>
              <a:pPr/>
              <a:t>1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>
                <a:solidFill>
                  <a:srgbClr val="FF0000"/>
                </a:solidFill>
              </a:rPr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07EE995-E73D-4ED2-9F8B-13BAFC6E5D16}" type="slidenum">
              <a:rPr lang="en-US"/>
              <a:pPr/>
              <a:t>10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much buffering?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RFC 3439 rule of thumb: average buffering equal to “typical” RTT (say 250 msec) times link capacity C</a:t>
            </a:r>
          </a:p>
          <a:p>
            <a:pPr lvl="1"/>
            <a:r>
              <a:rPr lang="en-US"/>
              <a:t>e.g., C = 10 Gps link: 2.5 Gbit buffer</a:t>
            </a:r>
          </a:p>
          <a:p>
            <a:r>
              <a:rPr lang="en-US"/>
              <a:t>Recent recommendation: with </a:t>
            </a:r>
            <a:r>
              <a:rPr lang="en-US" i="1"/>
              <a:t>N</a:t>
            </a:r>
            <a:r>
              <a:rPr lang="en-US"/>
              <a:t> flows, buffering equal to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67188" y="3922712"/>
            <a:ext cx="1157287" cy="1106488"/>
            <a:chOff x="1923" y="2807"/>
            <a:chExt cx="729" cy="697"/>
          </a:xfrm>
        </p:grpSpPr>
        <p:sp>
          <p:nvSpPr>
            <p:cNvPr id="632836" name="Text Box 4"/>
            <p:cNvSpPr txBox="1">
              <a:spLocks noChangeArrowheads="1"/>
            </p:cNvSpPr>
            <p:nvPr/>
          </p:nvSpPr>
          <p:spPr bwMode="auto">
            <a:xfrm>
              <a:off x="1923" y="2922"/>
              <a:ext cx="7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RTT  C</a:t>
              </a:r>
            </a:p>
          </p:txBody>
        </p:sp>
        <p:sp>
          <p:nvSpPr>
            <p:cNvPr id="632837" name="Text Box 5"/>
            <p:cNvSpPr txBox="1">
              <a:spLocks noChangeArrowheads="1"/>
            </p:cNvSpPr>
            <p:nvPr/>
          </p:nvSpPr>
          <p:spPr bwMode="auto">
            <a:xfrm>
              <a:off x="2309" y="2807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.</a:t>
              </a:r>
            </a:p>
          </p:txBody>
        </p:sp>
        <p:sp>
          <p:nvSpPr>
            <p:cNvPr id="632838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2091" y="3216"/>
              <a:ext cx="2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632840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26" y="105"/>
                </a:cxn>
                <a:cxn ang="0">
                  <a:pos x="44" y="209"/>
                </a:cxn>
                <a:cxn ang="0">
                  <a:pos x="61" y="0"/>
                </a:cxn>
                <a:cxn ang="0">
                  <a:pos x="279" y="0"/>
                </a:cxn>
              </a:cxnLst>
              <a:rect l="0" t="0" r="r" b="b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B2B0402-00EF-4EF6-A70C-96120C26EF0B}" type="slidenum">
              <a:rPr lang="en-US"/>
              <a:pPr/>
              <a:t>11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9888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/>
              <a:t>Input Port Queuing</a:t>
            </a:r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3017838"/>
          </a:xfrm>
        </p:spPr>
        <p:txBody>
          <a:bodyPr/>
          <a:lstStyle/>
          <a:p>
            <a:r>
              <a:rPr lang="en-US" sz="2400"/>
              <a:t>Fabric slower than input ports combined -&gt; queueing may occur at input queues </a:t>
            </a:r>
          </a:p>
          <a:p>
            <a:r>
              <a:rPr lang="en-US" sz="2400">
                <a:solidFill>
                  <a:srgbClr val="FF0000"/>
                </a:solidFill>
              </a:rPr>
              <a:t>Head-of-the-Line (HOL) blocking:</a:t>
            </a:r>
            <a:r>
              <a:rPr lang="en-US" sz="2400"/>
              <a:t> queued datagram at front of queue prevents others in queue from moving forward</a:t>
            </a:r>
          </a:p>
          <a:p>
            <a:r>
              <a:rPr lang="en-US" sz="2400" i="1">
                <a:solidFill>
                  <a:srgbClr val="FF0000"/>
                </a:solidFill>
              </a:rPr>
              <a:t>queueing delay and loss due to input buffer overflow!</a:t>
            </a:r>
          </a:p>
        </p:txBody>
      </p:sp>
      <p:pic>
        <p:nvPicPr>
          <p:cNvPr id="435204" name="Picture 4" descr="466 HOL Bloc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488" y="3762375"/>
            <a:ext cx="6900862" cy="249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EECA6A0-8F5A-486A-95C9-C1E42607D8ED}" type="slidenum">
              <a:rPr lang="en-US"/>
              <a:pPr/>
              <a:t>2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Router Architecture Overview</a:t>
            </a: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26413" cy="914400"/>
          </a:xfrm>
        </p:spPr>
        <p:txBody>
          <a:bodyPr>
            <a:normAutofit fontScale="700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/>
              <a:t>Two key router functions:</a:t>
            </a:r>
            <a:r>
              <a:rPr lang="en-US" sz="1800"/>
              <a:t> </a:t>
            </a:r>
          </a:p>
          <a:p>
            <a:r>
              <a:rPr lang="en-US" sz="2400"/>
              <a:t>run routing algorithms/protocol (RIP, OSPF, BGP)</a:t>
            </a:r>
          </a:p>
          <a:p>
            <a:r>
              <a:rPr lang="en-US" sz="2400" i="1"/>
              <a:t>forwarding </a:t>
            </a:r>
            <a:r>
              <a:rPr lang="en-US" sz="2400"/>
              <a:t>datagrams from incoming to outgoing link</a:t>
            </a:r>
          </a:p>
        </p:txBody>
      </p:sp>
      <p:pic>
        <p:nvPicPr>
          <p:cNvPr id="433156" name="Picture 4" descr="461 swtch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2900363"/>
            <a:ext cx="6399213" cy="3525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FB4E439C-3824-4D18-B8C7-D70F5B9F5749}" type="slidenum">
              <a:rPr lang="en-US"/>
              <a:pPr/>
              <a:t>3</a:t>
            </a:fld>
            <a:endParaRPr lang="en-US"/>
          </a:p>
        </p:txBody>
      </p:sp>
      <p:pic>
        <p:nvPicPr>
          <p:cNvPr id="434178" name="Picture 2" descr="462 Input 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923925"/>
            <a:ext cx="5441950" cy="2605088"/>
          </a:xfrm>
          <a:prstGeom prst="rect">
            <a:avLst/>
          </a:prstGeom>
          <a:noFill/>
        </p:spPr>
      </p:pic>
      <p:sp>
        <p:nvSpPr>
          <p:cNvPr id="434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44525" y="504825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Input Port Functions</a:t>
            </a:r>
            <a:endParaRPr lang="en-US"/>
          </a:p>
        </p:txBody>
      </p:sp>
      <p:sp>
        <p:nvSpPr>
          <p:cNvPr id="434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668713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b="1"/>
              <a:t>Decentralized switching</a:t>
            </a:r>
            <a:r>
              <a:rPr lang="en-US" sz="2400" i="1"/>
              <a:t>: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given datagram dest., lookup output port using forwarding table in input port memory</a:t>
            </a:r>
          </a:p>
          <a:p>
            <a:pPr>
              <a:lnSpc>
                <a:spcPct val="90000"/>
              </a:lnSpc>
            </a:pPr>
            <a:r>
              <a:rPr lang="en-US" sz="2000"/>
              <a:t>goal: complete input port processing at ‘line speed’</a:t>
            </a:r>
          </a:p>
          <a:p>
            <a:pPr>
              <a:lnSpc>
                <a:spcPct val="90000"/>
              </a:lnSpc>
            </a:pPr>
            <a:r>
              <a:rPr lang="en-US" sz="2000"/>
              <a:t>queuing: if datagrams arrive faster than forwarding rate into switch fabric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0" y="3060700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</a:rPr>
              <a:t>Physical layer:</a:t>
            </a:r>
            <a:endParaRPr lang="en-US" sz="2000"/>
          </a:p>
          <a:p>
            <a:pPr algn="r"/>
            <a:r>
              <a:rPr lang="en-US" sz="2000"/>
              <a:t>bit-level reception</a:t>
            </a:r>
            <a:endParaRPr lang="en-US"/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411163" y="3789363"/>
            <a:ext cx="1979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</a:rPr>
              <a:t>Data link layer:</a:t>
            </a:r>
          </a:p>
          <a:p>
            <a:pPr algn="r"/>
            <a:r>
              <a:rPr lang="en-US" sz="2000"/>
              <a:t>e.g., Ethernet</a:t>
            </a:r>
          </a:p>
          <a:p>
            <a:pPr algn="r"/>
            <a:r>
              <a:rPr lang="en-US" sz="2000"/>
              <a:t>see chapter 5</a:t>
            </a:r>
            <a:endParaRPr lang="en-US"/>
          </a:p>
        </p:txBody>
      </p:sp>
      <p:sp>
        <p:nvSpPr>
          <p:cNvPr id="434183" name="Freeform 7"/>
          <p:cNvSpPr>
            <a:spLocks/>
          </p:cNvSpPr>
          <p:nvPr/>
        </p:nvSpPr>
        <p:spPr bwMode="auto">
          <a:xfrm flipV="1">
            <a:off x="1963738" y="2662238"/>
            <a:ext cx="796925" cy="42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84" name="Freeform 8"/>
          <p:cNvSpPr>
            <a:spLocks/>
          </p:cNvSpPr>
          <p:nvPr/>
        </p:nvSpPr>
        <p:spPr bwMode="auto">
          <a:xfrm flipV="1">
            <a:off x="2338388" y="2674938"/>
            <a:ext cx="1408112" cy="1198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 flipV="1">
            <a:off x="5222875" y="2873375"/>
            <a:ext cx="760413" cy="881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8" y="375"/>
              </a:cxn>
              <a:cxn ang="0">
                <a:pos x="461" y="169"/>
              </a:cxn>
              <a:cxn ang="0">
                <a:pos x="769" y="51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08BA9DD-2B10-4B42-8D05-2598A9F2EC55}" type="slidenum">
              <a:rPr lang="en-US"/>
              <a:pPr/>
              <a:t>4</a:t>
            </a:fld>
            <a:endParaRPr lang="en-US"/>
          </a:p>
        </p:txBody>
      </p:sp>
      <p:pic>
        <p:nvPicPr>
          <p:cNvPr id="436226" name="Picture 2" descr="463 swtching meth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" y="1387475"/>
            <a:ext cx="7391400" cy="5019675"/>
          </a:xfrm>
          <a:prstGeom prst="rect">
            <a:avLst/>
          </a:prstGeom>
          <a:noFill/>
        </p:spPr>
      </p:pic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600"/>
              <a:t>Three types of switching fabrics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D6A340C-6F0E-4347-8634-28CD1D5DAC75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Switching Via Memory</a:t>
            </a:r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1066800"/>
          </a:xfrm>
        </p:spPr>
        <p:txBody>
          <a:bodyPr>
            <a:normAutofit fontScale="62500" lnSpcReduction="20000"/>
          </a:bodyPr>
          <a:lstStyle/>
          <a:p>
            <a:pPr marL="114300" indent="-114300"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First generation routers:</a:t>
            </a:r>
            <a:endParaRPr lang="en-US" sz="1800"/>
          </a:p>
          <a:p>
            <a:pPr marL="114300" indent="-114300"/>
            <a:r>
              <a:rPr lang="en-US" sz="2400"/>
              <a:t> traditional computers with switching under direct control of CPU</a:t>
            </a:r>
          </a:p>
          <a:p>
            <a:pPr marL="114300" indent="-114300"/>
            <a:r>
              <a:rPr lang="en-US" sz="2400"/>
              <a:t>packet copied to system’s memory</a:t>
            </a:r>
          </a:p>
          <a:p>
            <a:pPr marL="114300" indent="-114300"/>
            <a:r>
              <a:rPr lang="en-US" sz="2400"/>
              <a:t> speed limited by memory bandwidth (2 bus crossings per datagram)</a:t>
            </a:r>
            <a:endParaRPr lang="en-US" sz="1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14450" y="3565525"/>
            <a:ext cx="6400800" cy="2071688"/>
            <a:chOff x="1056" y="2199"/>
            <a:chExt cx="4032" cy="1305"/>
          </a:xfrm>
        </p:grpSpPr>
        <p:sp>
          <p:nvSpPr>
            <p:cNvPr id="437253" name="Rectangle 5"/>
            <p:cNvSpPr>
              <a:spLocks noChangeArrowheads="1"/>
            </p:cNvSpPr>
            <p:nvPr/>
          </p:nvSpPr>
          <p:spPr bwMode="auto">
            <a:xfrm>
              <a:off x="1776" y="264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4" name="Rectangle 6"/>
            <p:cNvSpPr>
              <a:spLocks noChangeArrowheads="1"/>
            </p:cNvSpPr>
            <p:nvPr/>
          </p:nvSpPr>
          <p:spPr bwMode="auto">
            <a:xfrm>
              <a:off x="3840" y="264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5" name="Rectangle 7"/>
            <p:cNvSpPr>
              <a:spLocks noChangeArrowheads="1"/>
            </p:cNvSpPr>
            <p:nvPr/>
          </p:nvSpPr>
          <p:spPr bwMode="auto">
            <a:xfrm>
              <a:off x="2544" y="2448"/>
              <a:ext cx="1104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6" name="Line 8"/>
            <p:cNvSpPr>
              <a:spLocks noChangeShapeType="1"/>
            </p:cNvSpPr>
            <p:nvPr/>
          </p:nvSpPr>
          <p:spPr bwMode="auto">
            <a:xfrm>
              <a:off x="1584" y="340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7" name="Line 9"/>
            <p:cNvSpPr>
              <a:spLocks noChangeShapeType="1"/>
            </p:cNvSpPr>
            <p:nvPr/>
          </p:nvSpPr>
          <p:spPr bwMode="auto">
            <a:xfrm>
              <a:off x="2064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8" name="Line 10"/>
            <p:cNvSpPr>
              <a:spLocks noChangeShapeType="1"/>
            </p:cNvSpPr>
            <p:nvPr/>
          </p:nvSpPr>
          <p:spPr bwMode="auto">
            <a:xfrm>
              <a:off x="3120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9" name="Line 11"/>
            <p:cNvSpPr>
              <a:spLocks noChangeShapeType="1"/>
            </p:cNvSpPr>
            <p:nvPr/>
          </p:nvSpPr>
          <p:spPr bwMode="auto">
            <a:xfrm>
              <a:off x="4128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0" name="Line 12"/>
            <p:cNvSpPr>
              <a:spLocks noChangeShapeType="1"/>
            </p:cNvSpPr>
            <p:nvPr/>
          </p:nvSpPr>
          <p:spPr bwMode="auto">
            <a:xfrm flipH="1">
              <a:off x="1056" y="278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1" name="Line 13"/>
            <p:cNvSpPr>
              <a:spLocks noChangeShapeType="1"/>
            </p:cNvSpPr>
            <p:nvPr/>
          </p:nvSpPr>
          <p:spPr bwMode="auto">
            <a:xfrm flipH="1">
              <a:off x="4368" y="27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2" name="Line 14"/>
            <p:cNvSpPr>
              <a:spLocks noChangeShapeType="1"/>
            </p:cNvSpPr>
            <p:nvPr/>
          </p:nvSpPr>
          <p:spPr bwMode="auto">
            <a:xfrm>
              <a:off x="1200" y="288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3" name="Line 15"/>
            <p:cNvSpPr>
              <a:spLocks noChangeShapeType="1"/>
            </p:cNvSpPr>
            <p:nvPr/>
          </p:nvSpPr>
          <p:spPr bwMode="auto">
            <a:xfrm>
              <a:off x="2016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4" name="Line 16"/>
            <p:cNvSpPr>
              <a:spLocks noChangeShapeType="1"/>
            </p:cNvSpPr>
            <p:nvPr/>
          </p:nvSpPr>
          <p:spPr bwMode="auto">
            <a:xfrm>
              <a:off x="2016" y="350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5" name="Line 17"/>
            <p:cNvSpPr>
              <a:spLocks noChangeShapeType="1"/>
            </p:cNvSpPr>
            <p:nvPr/>
          </p:nvSpPr>
          <p:spPr bwMode="auto">
            <a:xfrm flipV="1">
              <a:off x="2976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6" name="Line 18"/>
            <p:cNvSpPr>
              <a:spLocks noChangeShapeType="1"/>
            </p:cNvSpPr>
            <p:nvPr/>
          </p:nvSpPr>
          <p:spPr bwMode="auto">
            <a:xfrm>
              <a:off x="2976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7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8" name="Line 20"/>
            <p:cNvSpPr>
              <a:spLocks noChangeShapeType="1"/>
            </p:cNvSpPr>
            <p:nvPr/>
          </p:nvSpPr>
          <p:spPr bwMode="auto">
            <a:xfrm>
              <a:off x="3312" y="350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9" name="Line 21"/>
            <p:cNvSpPr>
              <a:spLocks noChangeShapeType="1"/>
            </p:cNvSpPr>
            <p:nvPr/>
          </p:nvSpPr>
          <p:spPr bwMode="auto">
            <a:xfrm flipV="1">
              <a:off x="4080" y="27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0" name="Line 22"/>
            <p:cNvSpPr>
              <a:spLocks noChangeShapeType="1"/>
            </p:cNvSpPr>
            <p:nvPr/>
          </p:nvSpPr>
          <p:spPr bwMode="auto">
            <a:xfrm>
              <a:off x="4080" y="278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1" name="Text Box 23"/>
            <p:cNvSpPr txBox="1">
              <a:spLocks noChangeArrowheads="1"/>
            </p:cNvSpPr>
            <p:nvPr/>
          </p:nvSpPr>
          <p:spPr bwMode="auto">
            <a:xfrm>
              <a:off x="1766" y="2247"/>
              <a:ext cx="38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Input</a:t>
              </a:r>
            </a:p>
            <a:p>
              <a:r>
                <a:rPr lang="en-US" sz="1600">
                  <a:latin typeface="Times New Roman" pitchFamily="18" charset="0"/>
                </a:rPr>
                <a:t>Port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437272" name="Text Box 24"/>
            <p:cNvSpPr txBox="1">
              <a:spLocks noChangeArrowheads="1"/>
            </p:cNvSpPr>
            <p:nvPr/>
          </p:nvSpPr>
          <p:spPr bwMode="auto">
            <a:xfrm>
              <a:off x="3840" y="2256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Output</a:t>
              </a:r>
            </a:p>
            <a:p>
              <a:r>
                <a:rPr lang="en-US" sz="1600">
                  <a:latin typeface="Times New Roman" pitchFamily="18" charset="0"/>
                </a:rPr>
                <a:t>Port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437273" name="Text Box 25"/>
            <p:cNvSpPr txBox="1">
              <a:spLocks noChangeArrowheads="1"/>
            </p:cNvSpPr>
            <p:nvPr/>
          </p:nvSpPr>
          <p:spPr bwMode="auto">
            <a:xfrm>
              <a:off x="2630" y="2199"/>
              <a:ext cx="5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Memory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437274" name="Text Box 26"/>
            <p:cNvSpPr txBox="1">
              <a:spLocks noChangeArrowheads="1"/>
            </p:cNvSpPr>
            <p:nvPr/>
          </p:nvSpPr>
          <p:spPr bwMode="auto">
            <a:xfrm>
              <a:off x="4310" y="3207"/>
              <a:ext cx="7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System Bus</a:t>
              </a:r>
              <a:endParaRPr lang="en-US" sz="32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1E500EC-463A-4A5A-9311-1E541B7ABF20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90625" y="1597025"/>
            <a:ext cx="7391400" cy="5184775"/>
            <a:chOff x="1002" y="245"/>
            <a:chExt cx="4656" cy="3266"/>
          </a:xfrm>
        </p:grpSpPr>
        <p:pic>
          <p:nvPicPr>
            <p:cNvPr id="438275" name="Picture 3" descr="463 swtching method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2" y="252"/>
              <a:ext cx="4656" cy="3162"/>
            </a:xfrm>
            <a:prstGeom prst="rect">
              <a:avLst/>
            </a:prstGeom>
            <a:noFill/>
          </p:spPr>
        </p:pic>
        <p:sp>
          <p:nvSpPr>
            <p:cNvPr id="438276" name="Rectangle 4"/>
            <p:cNvSpPr>
              <a:spLocks noChangeArrowheads="1"/>
            </p:cNvSpPr>
            <p:nvPr/>
          </p:nvSpPr>
          <p:spPr bwMode="auto">
            <a:xfrm>
              <a:off x="1030" y="245"/>
              <a:ext cx="2474" cy="1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7" name="Rectangle 5"/>
            <p:cNvSpPr>
              <a:spLocks noChangeArrowheads="1"/>
            </p:cNvSpPr>
            <p:nvPr/>
          </p:nvSpPr>
          <p:spPr bwMode="auto">
            <a:xfrm>
              <a:off x="1992" y="1748"/>
              <a:ext cx="3237" cy="17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>
          <a:xfrm>
            <a:off x="650875" y="798513"/>
            <a:ext cx="7772400" cy="685800"/>
          </a:xfrm>
        </p:spPr>
        <p:txBody>
          <a:bodyPr/>
          <a:lstStyle/>
          <a:p>
            <a:r>
              <a:rPr lang="en-US" sz="3600" dirty="0"/>
              <a:t>Switching Via a Bus</a:t>
            </a:r>
            <a:endParaRPr lang="en-US" dirty="0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2500313"/>
            <a:ext cx="5608638" cy="4071937"/>
          </a:xfrm>
        </p:spPr>
        <p:txBody>
          <a:bodyPr/>
          <a:lstStyle/>
          <a:p>
            <a:r>
              <a:rPr lang="en-US" sz="2400"/>
              <a:t>datagram from input port memory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to output port memory via a shared bus</a:t>
            </a:r>
          </a:p>
          <a:p>
            <a:r>
              <a:rPr lang="en-US" sz="2400">
                <a:solidFill>
                  <a:srgbClr val="FF0000"/>
                </a:solidFill>
              </a:rPr>
              <a:t>bus contention:</a:t>
            </a:r>
            <a:r>
              <a:rPr lang="en-US" sz="2400"/>
              <a:t>  switching speed limited by bus bandwidth</a:t>
            </a:r>
          </a:p>
          <a:p>
            <a:r>
              <a:rPr lang="en-US" sz="2400"/>
              <a:t>32 Gbps bus, Cisco 5600: sufficient speed for access and enterprise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EF1331B-C8B4-4014-84A0-05D76B3386AA}" type="slidenum">
              <a:rPr lang="en-US"/>
              <a:pPr/>
              <a:t>7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508000"/>
            <a:ext cx="7772400" cy="1143000"/>
          </a:xfrm>
        </p:spPr>
        <p:txBody>
          <a:bodyPr/>
          <a:lstStyle/>
          <a:p>
            <a:r>
              <a:rPr lang="en-US" sz="3200"/>
              <a:t>Switching Via An Interconnection Network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2057400"/>
            <a:ext cx="7772400" cy="3497262"/>
          </a:xfrm>
        </p:spPr>
        <p:txBody>
          <a:bodyPr/>
          <a:lstStyle/>
          <a:p>
            <a:r>
              <a:rPr lang="en-US" sz="2400"/>
              <a:t>overcome  bus bandwidth limitations</a:t>
            </a:r>
          </a:p>
          <a:p>
            <a:r>
              <a:rPr lang="en-US" sz="2400"/>
              <a:t>Banyan networks, other interconnection nets initially developed to connect processors in multiprocessor</a:t>
            </a:r>
          </a:p>
          <a:p>
            <a:r>
              <a:rPr lang="en-US" sz="2400"/>
              <a:t>advanced design: fragmenting datagram into fixed length cells, switch cells through the fabric. </a:t>
            </a:r>
          </a:p>
          <a:p>
            <a:r>
              <a:rPr lang="en-US" sz="2400"/>
              <a:t>Cisco 12000: switches 60 Gbps through the interconnection network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3DF173EE-B292-4A7D-B2C0-0DC0AD535EBA}" type="slidenum">
              <a:rPr lang="en-US"/>
              <a:pPr/>
              <a:t>8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0050"/>
            <a:ext cx="7772400" cy="685800"/>
          </a:xfrm>
        </p:spPr>
        <p:txBody>
          <a:bodyPr/>
          <a:lstStyle/>
          <a:p>
            <a:r>
              <a:rPr lang="en-US" sz="3600"/>
              <a:t>Output Ports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4324350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Buffering</a:t>
            </a:r>
            <a:r>
              <a:rPr lang="en-US" sz="2400"/>
              <a:t> required when datagrams arrive from fabric faster than the transmission rate</a:t>
            </a:r>
          </a:p>
          <a:p>
            <a:r>
              <a:rPr lang="en-US" sz="2400" i="1">
                <a:solidFill>
                  <a:srgbClr val="FF0000"/>
                </a:solidFill>
              </a:rPr>
              <a:t>Scheduling discipline</a:t>
            </a:r>
            <a:r>
              <a:rPr lang="en-US" sz="2400"/>
              <a:t> chooses among queued datagrams for transmission</a:t>
            </a:r>
            <a:endParaRPr lang="en-US" sz="1800"/>
          </a:p>
        </p:txBody>
      </p:sp>
      <p:pic>
        <p:nvPicPr>
          <p:cNvPr id="440324" name="Picture 4" descr="464 Output 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688" y="1519238"/>
            <a:ext cx="5943600" cy="247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22DF3CA-ACF9-4302-978D-46869A0290BF}" type="slidenum">
              <a:rPr lang="en-US"/>
              <a:pPr/>
              <a:t>9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Output port queueing</a:t>
            </a:r>
            <a:endParaRPr lang="en-US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4635500"/>
            <a:ext cx="7772400" cy="1190625"/>
          </a:xfrm>
        </p:spPr>
        <p:txBody>
          <a:bodyPr>
            <a:normAutofit fontScale="92500"/>
          </a:bodyPr>
          <a:lstStyle/>
          <a:p>
            <a:r>
              <a:rPr lang="en-US" sz="2400"/>
              <a:t>buffering when arrival rate via switch exceeds output line speed</a:t>
            </a:r>
          </a:p>
          <a:p>
            <a:r>
              <a:rPr lang="en-US" sz="2400" i="1">
                <a:solidFill>
                  <a:srgbClr val="FF0000"/>
                </a:solidFill>
              </a:rPr>
              <a:t>queueing (delay) and loss due to output port buffer overflow!</a:t>
            </a:r>
            <a:endParaRPr lang="en-US" sz="2400"/>
          </a:p>
        </p:txBody>
      </p:sp>
      <p:pic>
        <p:nvPicPr>
          <p:cNvPr id="441348" name="Picture 4" descr="04-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3" y="1563688"/>
            <a:ext cx="6965950" cy="2840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4: Network Layer</vt:lpstr>
      <vt:lpstr>Router Architecture Overview</vt:lpstr>
      <vt:lpstr>Input Port Functions</vt:lpstr>
      <vt:lpstr>Three types of switching fabrics</vt:lpstr>
      <vt:lpstr>Switching Via Memory</vt:lpstr>
      <vt:lpstr>Switching Via a Bus</vt:lpstr>
      <vt:lpstr>Switching Via An Interconnection Network</vt:lpstr>
      <vt:lpstr>Output Ports</vt:lpstr>
      <vt:lpstr>Output port queueing</vt:lpstr>
      <vt:lpstr>How much buffering?</vt:lpstr>
      <vt:lpstr>Input Port Queuing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Network Layer</dc:title>
  <dc:creator>scot</dc:creator>
  <cp:lastModifiedBy>scot</cp:lastModifiedBy>
  <cp:revision>6</cp:revision>
  <dcterms:created xsi:type="dcterms:W3CDTF">2007-10-23T18:22:14Z</dcterms:created>
  <dcterms:modified xsi:type="dcterms:W3CDTF">2009-10-16T13:14:38Z</dcterms:modified>
</cp:coreProperties>
</file>