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636" r:id="rId2"/>
    <p:sldId id="611" r:id="rId3"/>
    <p:sldId id="258" r:id="rId4"/>
    <p:sldId id="523" r:id="rId5"/>
    <p:sldId id="524" r:id="rId6"/>
    <p:sldId id="525" r:id="rId7"/>
    <p:sldId id="294" r:id="rId8"/>
    <p:sldId id="298" r:id="rId9"/>
    <p:sldId id="612" r:id="rId10"/>
    <p:sldId id="637" r:id="rId11"/>
    <p:sldId id="295" r:id="rId12"/>
    <p:sldId id="542" r:id="rId13"/>
    <p:sldId id="543" r:id="rId14"/>
    <p:sldId id="296" r:id="rId15"/>
    <p:sldId id="297" r:id="rId16"/>
    <p:sldId id="544" r:id="rId17"/>
    <p:sldId id="545" r:id="rId18"/>
    <p:sldId id="299" r:id="rId1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FF99CC"/>
    <a:srgbClr val="CCFFFF"/>
    <a:srgbClr val="FF0000"/>
    <a:srgbClr val="99CCFF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71331" autoAdjust="0"/>
  </p:normalViewPr>
  <p:slideViewPr>
    <p:cSldViewPr snapToGrid="0">
      <p:cViewPr varScale="1">
        <p:scale>
          <a:sx n="94" d="100"/>
          <a:sy n="94" d="100"/>
        </p:scale>
        <p:origin x="-18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72DF1163-88FB-4867-9F79-6575EB58C5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4460DC46-DA37-406B-A4E6-246FD158A5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Asynchronous Transfer Mode:</a:t>
            </a:r>
          </a:p>
          <a:p>
            <a:r>
              <a:rPr lang="en-US" dirty="0" smtClean="0"/>
              <a:t>CONSTANT BIT RATE</a:t>
            </a:r>
          </a:p>
          <a:p>
            <a:r>
              <a:rPr lang="en-US" dirty="0" smtClean="0"/>
              <a:t>Variable</a:t>
            </a:r>
          </a:p>
          <a:p>
            <a:r>
              <a:rPr lang="en-US" dirty="0" smtClean="0"/>
              <a:t>Available</a:t>
            </a:r>
          </a:p>
          <a:p>
            <a:r>
              <a:rPr lang="en-US" dirty="0" smtClean="0"/>
              <a:t>Unspecified bit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0DC46-DA37-406B-A4E6-246FD158A5D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SPEND TIME ON THIS SLIDE EXPLAINING</a:t>
            </a:r>
            <a:r>
              <a:rPr lang="en-US" baseline="0" dirty="0" smtClean="0"/>
              <a:t> THINGS!!!!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First of all this is probably your first look at an address in binary form. The addresses you are used to looking at are in a dotted quad notation for convenience. When working with addresses it is more useful to view them as a single binary string or number. Convert to binary, do your work, convert back. When you are comfortable with the format, then you can use shortcuts!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Ask them how would you match an address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0DC46-DA37-406B-A4E6-246FD158A5D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F446C69E-579E-4060-A333-8FF06E4C34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BA3D6B5D-36C8-4EA3-AE8B-743839CD8B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ED0384F3-CC1B-4E8C-8EF0-39DEF1B8BA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62925" y="6400800"/>
            <a:ext cx="6762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16FC8DC6-2918-4677-A65C-09B42ACD62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CC51D54A-1EC8-424A-89AE-0EF7F92950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4EE71912-3F39-4869-ACDD-DA3E43FDDF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2A6DB3F9-2824-4730-BF11-1835001C02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F72F86B9-2C11-4C39-BC13-E0A2BA2535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7E2BCB68-F0C8-4694-B6E9-9053B7103B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DCE261F8-5641-4889-82F4-75A5FC6F76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CC6245C4-8AE0-4C1E-996C-2565C288C0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BFA1D484-5D7A-4EA4-948F-24C1F7D912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2925" y="6400800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/>
              <a:t>4-</a:t>
            </a:r>
            <a:fld id="{2DEA42F3-49BF-4726-88B2-16A7747F0F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pitchFamily="82" charset="2"/>
        <a:buChar char="m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6.png"/><Relationship Id="rId3" Type="http://schemas.openxmlformats.org/officeDocument/2006/relationships/image" Target="../media/image4.wmf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11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5778CA04-2846-4931-A95D-AB7603D5BB5B}" type="slidenum">
              <a:rPr lang="en-US"/>
              <a:pPr/>
              <a:t>1</a:t>
            </a:fld>
            <a:endParaRPr lang="en-US"/>
          </a:p>
        </p:txBody>
      </p:sp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645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3200" u="sng" dirty="0">
                <a:solidFill>
                  <a:srgbClr val="FF0000"/>
                </a:solidFill>
              </a:rPr>
              <a:t>Chapter goals:</a:t>
            </a:r>
            <a:r>
              <a:rPr lang="en-US" sz="3200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understand principles behind network layer services: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network layer service models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forwarding versus routing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a router works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routing (path selection)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dealing with scale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advanced topics: IPv6, </a:t>
            </a:r>
            <a:r>
              <a:rPr lang="en-US" dirty="0" smtClean="0"/>
              <a:t>mobility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IPv4, IPv6 Addressing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instantiation, implementation in the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2EB80635-200C-4546-BDBC-71114A920B7D}" type="slidenum">
              <a:rPr lang="en-US"/>
              <a:pPr/>
              <a:t>10</a:t>
            </a:fld>
            <a:endParaRPr lang="en-US"/>
          </a:p>
        </p:txBody>
      </p:sp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Network layer connection and connection-less service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datagram network provides network-layer connectionless service</a:t>
            </a:r>
          </a:p>
          <a:p>
            <a:r>
              <a:rPr lang="en-US"/>
              <a:t>VC network provides network-layer connection service</a:t>
            </a:r>
          </a:p>
          <a:p>
            <a:r>
              <a:rPr lang="en-US"/>
              <a:t>analogous to the transport-layer services, but: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service: </a:t>
            </a:r>
            <a:r>
              <a:rPr lang="en-US"/>
              <a:t>host-to-host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no choice: </a:t>
            </a:r>
            <a:r>
              <a:rPr lang="en-US"/>
              <a:t>network provides one or the other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implementation: </a:t>
            </a:r>
            <a:r>
              <a:rPr lang="en-US"/>
              <a:t>in network core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C8E82BA6-403A-486A-ABA9-116213DC9BAD}" type="slidenum">
              <a:rPr lang="en-US"/>
              <a:pPr/>
              <a:t>11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3875" y="333375"/>
            <a:ext cx="7772400" cy="1143000"/>
          </a:xfrm>
        </p:spPr>
        <p:txBody>
          <a:bodyPr/>
          <a:lstStyle/>
          <a:p>
            <a:r>
              <a:rPr lang="en-US"/>
              <a:t>Virtual circuits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7700" y="3495675"/>
            <a:ext cx="7620000" cy="2257425"/>
          </a:xfrm>
        </p:spPr>
        <p:txBody>
          <a:bodyPr/>
          <a:lstStyle/>
          <a:p>
            <a:r>
              <a:rPr lang="en-US" sz="2000"/>
              <a:t>call setup, teardown for each call </a:t>
            </a:r>
            <a:r>
              <a:rPr lang="en-US" sz="2000" i="1"/>
              <a:t>before</a:t>
            </a:r>
            <a:r>
              <a:rPr lang="en-US" sz="2000"/>
              <a:t> data can flow</a:t>
            </a:r>
          </a:p>
          <a:p>
            <a:r>
              <a:rPr lang="en-US" sz="2000"/>
              <a:t>each packet carries VC identifier (not destination host address)</a:t>
            </a:r>
          </a:p>
          <a:p>
            <a:r>
              <a:rPr lang="en-US" sz="2000" i="1"/>
              <a:t>every</a:t>
            </a:r>
            <a:r>
              <a:rPr lang="en-US" sz="2000"/>
              <a:t> router on source-dest path maintains “state” for each passing connection</a:t>
            </a:r>
          </a:p>
          <a:p>
            <a:r>
              <a:rPr lang="en-US" sz="2000"/>
              <a:t>link, router resources (bandwidth, buffers) may be </a:t>
            </a:r>
            <a:r>
              <a:rPr lang="en-US" sz="2000" i="1"/>
              <a:t>allocated </a:t>
            </a:r>
            <a:r>
              <a:rPr lang="en-US" sz="2000"/>
              <a:t>to VC (dedicated resources = predictable service)</a:t>
            </a:r>
          </a:p>
          <a:p>
            <a:pPr lvl="1">
              <a:buFont typeface="ZapfDingbats" pitchFamily="82" charset="2"/>
              <a:buNone/>
            </a:pPr>
            <a:endParaRPr lang="en-US" sz="1800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76300" y="1504950"/>
            <a:ext cx="7743825" cy="18288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/>
              <a:t>“source-to-dest path behaves much like telephone circuit”</a:t>
            </a:r>
          </a:p>
          <a:p>
            <a:pPr lvl="1"/>
            <a:r>
              <a:rPr lang="en-US" sz="2000"/>
              <a:t>performance-wise</a:t>
            </a:r>
          </a:p>
          <a:p>
            <a:pPr lvl="1"/>
            <a:r>
              <a:rPr lang="en-US" sz="2000"/>
              <a:t>network actions along source-to-dest path</a:t>
            </a:r>
          </a:p>
          <a:p>
            <a:endParaRPr lang="en-US" sz="2400"/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666750" y="1457325"/>
            <a:ext cx="7677150" cy="16859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9C590AAF-A3A8-451F-BD74-1198A98DFC7B}" type="slidenum">
              <a:rPr lang="en-US"/>
              <a:pPr/>
              <a:t>12</a:t>
            </a:fld>
            <a:endParaRPr lang="en-US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VC implementation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ZapfDingbats" pitchFamily="82" charset="2"/>
              <a:buNone/>
            </a:pPr>
            <a:r>
              <a:rPr lang="en-US"/>
              <a:t>a VC consists of:</a:t>
            </a:r>
          </a:p>
          <a:p>
            <a:pPr marL="914400" lvl="1" indent="-457200">
              <a:buFont typeface="ZapfDingbats" pitchFamily="82" charset="2"/>
              <a:buAutoNum type="arabicPeriod"/>
            </a:pPr>
            <a:r>
              <a:rPr lang="en-US">
                <a:solidFill>
                  <a:srgbClr val="FF0000"/>
                </a:solidFill>
              </a:rPr>
              <a:t>path from source to destination</a:t>
            </a:r>
          </a:p>
          <a:p>
            <a:pPr marL="914400" lvl="1" indent="-457200">
              <a:buFont typeface="ZapfDingbats" pitchFamily="82" charset="2"/>
              <a:buAutoNum type="arabicPeriod"/>
            </a:pPr>
            <a:r>
              <a:rPr lang="en-US">
                <a:solidFill>
                  <a:srgbClr val="FF0000"/>
                </a:solidFill>
              </a:rPr>
              <a:t>VC numbers, one number for each link along path</a:t>
            </a:r>
          </a:p>
          <a:p>
            <a:pPr marL="914400" lvl="1" indent="-457200">
              <a:buFont typeface="ZapfDingbats" pitchFamily="82" charset="2"/>
              <a:buAutoNum type="arabicPeriod"/>
            </a:pPr>
            <a:r>
              <a:rPr lang="en-US">
                <a:solidFill>
                  <a:srgbClr val="FF0000"/>
                </a:solidFill>
              </a:rPr>
              <a:t>entries in forwarding tables in routers along path</a:t>
            </a:r>
          </a:p>
          <a:p>
            <a:pPr marL="533400" indent="-533400"/>
            <a:r>
              <a:rPr lang="en-US"/>
              <a:t>packet belonging to VC carries VC number (rather than dest address)</a:t>
            </a:r>
          </a:p>
          <a:p>
            <a:pPr marL="533400" indent="-533400"/>
            <a:r>
              <a:rPr lang="en-US"/>
              <a:t>VC number can be changed on each link.</a:t>
            </a:r>
          </a:p>
          <a:p>
            <a:pPr marL="914400" lvl="1" indent="-457200"/>
            <a:r>
              <a:rPr lang="en-US"/>
              <a:t>New VC number comes from forwarding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739D6D41-4361-47A2-832E-01810CF1EB73}" type="slidenum">
              <a:rPr lang="en-US"/>
              <a:pPr/>
              <a:t>13</a:t>
            </a:fld>
            <a:endParaRPr lang="en-US"/>
          </a:p>
        </p:txBody>
      </p:sp>
      <p:sp>
        <p:nvSpPr>
          <p:cNvPr id="446468" name="Rectangle 4"/>
          <p:cNvSpPr>
            <a:spLocks noGrp="1" noChangeArrowheads="1"/>
          </p:cNvSpPr>
          <p:nvPr>
            <p:ph type="title"/>
          </p:nvPr>
        </p:nvSpPr>
        <p:spPr>
          <a:xfrm>
            <a:off x="481013" y="0"/>
            <a:ext cx="7772400" cy="1143000"/>
          </a:xfrm>
        </p:spPr>
        <p:txBody>
          <a:bodyPr/>
          <a:lstStyle/>
          <a:p>
            <a:r>
              <a:rPr lang="en-US"/>
              <a:t>Forwarding table</a:t>
            </a:r>
          </a:p>
        </p:txBody>
      </p:sp>
      <p:grpSp>
        <p:nvGrpSpPr>
          <p:cNvPr id="446604" name="Group 140"/>
          <p:cNvGrpSpPr>
            <a:grpSpLocks/>
          </p:cNvGrpSpPr>
          <p:nvPr/>
        </p:nvGrpSpPr>
        <p:grpSpPr bwMode="auto">
          <a:xfrm>
            <a:off x="4470400" y="623888"/>
            <a:ext cx="4457700" cy="2420937"/>
            <a:chOff x="235" y="1147"/>
            <a:chExt cx="2808" cy="1525"/>
          </a:xfrm>
        </p:grpSpPr>
        <p:sp>
          <p:nvSpPr>
            <p:cNvPr id="446471" name="Freeform 7"/>
            <p:cNvSpPr>
              <a:spLocks/>
            </p:cNvSpPr>
            <p:nvPr/>
          </p:nvSpPr>
          <p:spPr bwMode="auto">
            <a:xfrm>
              <a:off x="879" y="1529"/>
              <a:ext cx="1794" cy="933"/>
            </a:xfrm>
            <a:custGeom>
              <a:avLst/>
              <a:gdLst/>
              <a:ahLst/>
              <a:cxnLst>
                <a:cxn ang="0">
                  <a:pos x="6" y="483"/>
                </a:cxn>
                <a:cxn ang="0">
                  <a:pos x="108" y="125"/>
                </a:cxn>
                <a:cxn ang="0">
                  <a:pos x="559" y="100"/>
                </a:cxn>
                <a:cxn ang="0">
                  <a:pos x="1128" y="29"/>
                </a:cxn>
                <a:cxn ang="0">
                  <a:pos x="1716" y="275"/>
                </a:cxn>
                <a:cxn ang="0">
                  <a:pos x="1596" y="827"/>
                </a:cxn>
                <a:cxn ang="0">
                  <a:pos x="1380" y="911"/>
                </a:cxn>
                <a:cxn ang="0">
                  <a:pos x="840" y="929"/>
                </a:cxn>
                <a:cxn ang="0">
                  <a:pos x="414" y="911"/>
                </a:cxn>
                <a:cxn ang="0">
                  <a:pos x="143" y="832"/>
                </a:cxn>
                <a:cxn ang="0">
                  <a:pos x="6" y="483"/>
                </a:cxn>
              </a:cxnLst>
              <a:rect l="0" t="0" r="r" b="b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6473" name="Group 9"/>
            <p:cNvGrpSpPr>
              <a:grpSpLocks/>
            </p:cNvGrpSpPr>
            <p:nvPr/>
          </p:nvGrpSpPr>
          <p:grpSpPr bwMode="auto">
            <a:xfrm>
              <a:off x="1141" y="1750"/>
              <a:ext cx="316" cy="147"/>
              <a:chOff x="3600" y="219"/>
              <a:chExt cx="360" cy="175"/>
            </a:xfrm>
          </p:grpSpPr>
          <p:sp>
            <p:nvSpPr>
              <p:cNvPr id="446474" name="Oval 1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475" name="Line 1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476" name="Line 1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477" name="Rectangle 1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46478" name="Oval 1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6479" name="Group 1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6480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481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482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6483" name="Group 1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6484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485" name="Line 2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486" name="Line 2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6487" name="Group 23"/>
            <p:cNvGrpSpPr>
              <a:grpSpLocks/>
            </p:cNvGrpSpPr>
            <p:nvPr/>
          </p:nvGrpSpPr>
          <p:grpSpPr bwMode="auto">
            <a:xfrm>
              <a:off x="1128" y="2135"/>
              <a:ext cx="316" cy="147"/>
              <a:chOff x="3600" y="219"/>
              <a:chExt cx="360" cy="175"/>
            </a:xfrm>
          </p:grpSpPr>
          <p:sp>
            <p:nvSpPr>
              <p:cNvPr id="446488" name="Oval 2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489" name="Line 2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490" name="Line 2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491" name="Rectangle 2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46492" name="Oval 2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6493" name="Group 2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6494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495" name="Line 3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496" name="Line 3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6497" name="Group 3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6498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499" name="Line 3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00" name="Line 3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6501" name="Group 37"/>
            <p:cNvGrpSpPr>
              <a:grpSpLocks/>
            </p:cNvGrpSpPr>
            <p:nvPr/>
          </p:nvGrpSpPr>
          <p:grpSpPr bwMode="auto">
            <a:xfrm>
              <a:off x="1966" y="1761"/>
              <a:ext cx="316" cy="147"/>
              <a:chOff x="3600" y="219"/>
              <a:chExt cx="360" cy="175"/>
            </a:xfrm>
          </p:grpSpPr>
          <p:sp>
            <p:nvSpPr>
              <p:cNvPr id="446502" name="Oval 3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03" name="Line 3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04" name="Line 4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05" name="Rectangle 4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46506" name="Oval 4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6507" name="Group 4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6508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09" name="Line 4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10" name="Line 4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6511" name="Group 4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6512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13" name="Line 4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14" name="Line 5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6529" name="Group 65"/>
            <p:cNvGrpSpPr>
              <a:grpSpLocks/>
            </p:cNvGrpSpPr>
            <p:nvPr/>
          </p:nvGrpSpPr>
          <p:grpSpPr bwMode="auto">
            <a:xfrm>
              <a:off x="1920" y="2115"/>
              <a:ext cx="316" cy="147"/>
              <a:chOff x="3600" y="219"/>
              <a:chExt cx="360" cy="175"/>
            </a:xfrm>
          </p:grpSpPr>
          <p:sp>
            <p:nvSpPr>
              <p:cNvPr id="446530" name="Oval 6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31" name="Line 6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32" name="Line 6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33" name="Rectangle 6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46534" name="Oval 7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6535" name="Group 7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6536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37" name="Line 7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38" name="Line 7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6539" name="Group 7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6540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41" name="Line 7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42" name="Line 7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46579" name="Line 115"/>
            <p:cNvSpPr>
              <a:spLocks noChangeShapeType="1"/>
            </p:cNvSpPr>
            <p:nvPr/>
          </p:nvSpPr>
          <p:spPr bwMode="auto">
            <a:xfrm>
              <a:off x="1282" y="1906"/>
              <a:ext cx="0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81" name="Line 117"/>
            <p:cNvSpPr>
              <a:spLocks noChangeShapeType="1"/>
            </p:cNvSpPr>
            <p:nvPr/>
          </p:nvSpPr>
          <p:spPr bwMode="auto">
            <a:xfrm>
              <a:off x="1468" y="1825"/>
              <a:ext cx="5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82" name="Line 118"/>
            <p:cNvSpPr>
              <a:spLocks noChangeShapeType="1"/>
            </p:cNvSpPr>
            <p:nvPr/>
          </p:nvSpPr>
          <p:spPr bwMode="auto">
            <a:xfrm>
              <a:off x="1428" y="2223"/>
              <a:ext cx="5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83" name="Line 119"/>
            <p:cNvSpPr>
              <a:spLocks noChangeShapeType="1"/>
            </p:cNvSpPr>
            <p:nvPr/>
          </p:nvSpPr>
          <p:spPr bwMode="auto">
            <a:xfrm>
              <a:off x="2109" y="1898"/>
              <a:ext cx="0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84" name="Line 120"/>
            <p:cNvSpPr>
              <a:spLocks noChangeShapeType="1"/>
            </p:cNvSpPr>
            <p:nvPr/>
          </p:nvSpPr>
          <p:spPr bwMode="auto">
            <a:xfrm>
              <a:off x="779" y="1833"/>
              <a:ext cx="3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85" name="Line 121"/>
            <p:cNvSpPr>
              <a:spLocks noChangeShapeType="1"/>
            </p:cNvSpPr>
            <p:nvPr/>
          </p:nvSpPr>
          <p:spPr bwMode="auto">
            <a:xfrm>
              <a:off x="2272" y="1833"/>
              <a:ext cx="4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86" name="Line 122"/>
            <p:cNvSpPr>
              <a:spLocks noChangeShapeType="1"/>
            </p:cNvSpPr>
            <p:nvPr/>
          </p:nvSpPr>
          <p:spPr bwMode="auto">
            <a:xfrm>
              <a:off x="2239" y="2223"/>
              <a:ext cx="236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87" name="Line 123"/>
            <p:cNvSpPr>
              <a:spLocks noChangeShapeType="1"/>
            </p:cNvSpPr>
            <p:nvPr/>
          </p:nvSpPr>
          <p:spPr bwMode="auto">
            <a:xfrm>
              <a:off x="998" y="2231"/>
              <a:ext cx="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46588" name="Object 124"/>
            <p:cNvGraphicFramePr>
              <a:graphicFrameLocks noChangeAspect="1"/>
            </p:cNvGraphicFramePr>
            <p:nvPr/>
          </p:nvGraphicFramePr>
          <p:xfrm>
            <a:off x="487" y="1694"/>
            <a:ext cx="333" cy="264"/>
          </p:xfrm>
          <a:graphic>
            <a:graphicData uri="http://schemas.openxmlformats.org/presentationml/2006/ole">
              <p:oleObj spid="_x0000_s446588" name="Clip" r:id="rId3" imgW="1305000" imgH="1085760" progId="MS_ClipArt_Gallery.2">
                <p:embed/>
              </p:oleObj>
            </a:graphicData>
          </a:graphic>
        </p:graphicFrame>
        <p:graphicFrame>
          <p:nvGraphicFramePr>
            <p:cNvPr id="446589" name="Object 125"/>
            <p:cNvGraphicFramePr>
              <a:graphicFrameLocks noChangeAspect="1"/>
            </p:cNvGraphicFramePr>
            <p:nvPr/>
          </p:nvGraphicFramePr>
          <p:xfrm>
            <a:off x="2710" y="1694"/>
            <a:ext cx="333" cy="264"/>
          </p:xfrm>
          <a:graphic>
            <a:graphicData uri="http://schemas.openxmlformats.org/presentationml/2006/ole">
              <p:oleObj spid="_x0000_s446589" name="Clip" r:id="rId4" imgW="1305000" imgH="1085760" progId="MS_ClipArt_Gallery.2">
                <p:embed/>
              </p:oleObj>
            </a:graphicData>
          </a:graphic>
        </p:graphicFrame>
        <p:sp>
          <p:nvSpPr>
            <p:cNvPr id="446590" name="Line 126"/>
            <p:cNvSpPr>
              <a:spLocks noChangeShapeType="1"/>
            </p:cNvSpPr>
            <p:nvPr/>
          </p:nvSpPr>
          <p:spPr bwMode="auto">
            <a:xfrm>
              <a:off x="836" y="1777"/>
              <a:ext cx="259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91" name="Line 127"/>
            <p:cNvSpPr>
              <a:spLocks noChangeShapeType="1"/>
            </p:cNvSpPr>
            <p:nvPr/>
          </p:nvSpPr>
          <p:spPr bwMode="auto">
            <a:xfrm>
              <a:off x="2288" y="1784"/>
              <a:ext cx="421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92" name="Line 128"/>
            <p:cNvSpPr>
              <a:spLocks noChangeShapeType="1"/>
            </p:cNvSpPr>
            <p:nvPr/>
          </p:nvSpPr>
          <p:spPr bwMode="auto">
            <a:xfrm>
              <a:off x="1508" y="1776"/>
              <a:ext cx="429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593" name="Text Box 129"/>
            <p:cNvSpPr txBox="1">
              <a:spLocks noChangeArrowheads="1"/>
            </p:cNvSpPr>
            <p:nvPr/>
          </p:nvSpPr>
          <p:spPr bwMode="auto">
            <a:xfrm>
              <a:off x="890" y="1609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12</a:t>
              </a:r>
            </a:p>
          </p:txBody>
        </p:sp>
        <p:sp>
          <p:nvSpPr>
            <p:cNvPr id="446594" name="Text Box 130"/>
            <p:cNvSpPr txBox="1">
              <a:spLocks noChangeArrowheads="1"/>
            </p:cNvSpPr>
            <p:nvPr/>
          </p:nvSpPr>
          <p:spPr bwMode="auto">
            <a:xfrm>
              <a:off x="1621" y="1561"/>
              <a:ext cx="2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22</a:t>
              </a:r>
            </a:p>
          </p:txBody>
        </p:sp>
        <p:sp>
          <p:nvSpPr>
            <p:cNvPr id="446595" name="Text Box 131"/>
            <p:cNvSpPr txBox="1">
              <a:spLocks noChangeArrowheads="1"/>
            </p:cNvSpPr>
            <p:nvPr/>
          </p:nvSpPr>
          <p:spPr bwMode="auto">
            <a:xfrm>
              <a:off x="2351" y="1585"/>
              <a:ext cx="2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32</a:t>
              </a:r>
            </a:p>
          </p:txBody>
        </p:sp>
        <p:sp>
          <p:nvSpPr>
            <p:cNvPr id="446596" name="Text Box 132"/>
            <p:cNvSpPr txBox="1">
              <a:spLocks noChangeArrowheads="1"/>
            </p:cNvSpPr>
            <p:nvPr/>
          </p:nvSpPr>
          <p:spPr bwMode="auto">
            <a:xfrm>
              <a:off x="996" y="1805"/>
              <a:ext cx="17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446597" name="Text Box 133"/>
            <p:cNvSpPr txBox="1">
              <a:spLocks noChangeArrowheads="1"/>
            </p:cNvSpPr>
            <p:nvPr/>
          </p:nvSpPr>
          <p:spPr bwMode="auto">
            <a:xfrm>
              <a:off x="1240" y="1877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446598" name="Text Box 134"/>
            <p:cNvSpPr txBox="1">
              <a:spLocks noChangeArrowheads="1"/>
            </p:cNvSpPr>
            <p:nvPr/>
          </p:nvSpPr>
          <p:spPr bwMode="auto">
            <a:xfrm>
              <a:off x="1435" y="1780"/>
              <a:ext cx="1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3</a:t>
              </a:r>
            </a:p>
          </p:txBody>
        </p:sp>
        <p:sp>
          <p:nvSpPr>
            <p:cNvPr id="446599" name="Text Box 135"/>
            <p:cNvSpPr txBox="1">
              <a:spLocks noChangeArrowheads="1"/>
            </p:cNvSpPr>
            <p:nvPr/>
          </p:nvSpPr>
          <p:spPr bwMode="auto">
            <a:xfrm>
              <a:off x="478" y="1147"/>
              <a:ext cx="8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VC number</a:t>
              </a:r>
            </a:p>
          </p:txBody>
        </p:sp>
        <p:sp>
          <p:nvSpPr>
            <p:cNvPr id="446601" name="Line 137"/>
            <p:cNvSpPr>
              <a:spLocks noChangeShapeType="1"/>
            </p:cNvSpPr>
            <p:nvPr/>
          </p:nvSpPr>
          <p:spPr bwMode="auto">
            <a:xfrm>
              <a:off x="794" y="1356"/>
              <a:ext cx="147" cy="259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602" name="Text Box 138"/>
            <p:cNvSpPr txBox="1">
              <a:spLocks noChangeArrowheads="1"/>
            </p:cNvSpPr>
            <p:nvPr/>
          </p:nvSpPr>
          <p:spPr bwMode="auto">
            <a:xfrm>
              <a:off x="235" y="2268"/>
              <a:ext cx="74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interface</a:t>
              </a:r>
            </a:p>
            <a:p>
              <a:r>
                <a:rPr lang="en-US"/>
                <a:t>number</a:t>
              </a:r>
            </a:p>
          </p:txBody>
        </p:sp>
        <p:sp>
          <p:nvSpPr>
            <p:cNvPr id="446603" name="Line 139"/>
            <p:cNvSpPr>
              <a:spLocks noChangeShapeType="1"/>
            </p:cNvSpPr>
            <p:nvPr/>
          </p:nvSpPr>
          <p:spPr bwMode="auto">
            <a:xfrm flipV="1">
              <a:off x="738" y="1996"/>
              <a:ext cx="292" cy="2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46614" name="Group 150"/>
          <p:cNvGrpSpPr>
            <a:grpSpLocks/>
          </p:cNvGrpSpPr>
          <p:nvPr/>
        </p:nvGrpSpPr>
        <p:grpSpPr bwMode="auto">
          <a:xfrm>
            <a:off x="336550" y="3302000"/>
            <a:ext cx="8445500" cy="2233613"/>
            <a:chOff x="269" y="2422"/>
            <a:chExt cx="5320" cy="1407"/>
          </a:xfrm>
        </p:grpSpPr>
        <p:sp>
          <p:nvSpPr>
            <p:cNvPr id="446606" name="Line 142"/>
            <p:cNvSpPr>
              <a:spLocks noChangeShapeType="1"/>
            </p:cNvSpPr>
            <p:nvPr/>
          </p:nvSpPr>
          <p:spPr bwMode="auto">
            <a:xfrm>
              <a:off x="269" y="2653"/>
              <a:ext cx="5297" cy="1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607" name="Text Box 143"/>
            <p:cNvSpPr txBox="1">
              <a:spLocks noChangeArrowheads="1"/>
            </p:cNvSpPr>
            <p:nvPr/>
          </p:nvSpPr>
          <p:spPr bwMode="auto">
            <a:xfrm>
              <a:off x="374" y="2422"/>
              <a:ext cx="52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Incoming interface    Incoming VC #     Outgoing interface    Outgoing VC #</a:t>
              </a:r>
            </a:p>
          </p:txBody>
        </p:sp>
        <p:sp>
          <p:nvSpPr>
            <p:cNvPr id="446609" name="Line 145"/>
            <p:cNvSpPr>
              <a:spLocks noChangeShapeType="1"/>
            </p:cNvSpPr>
            <p:nvPr/>
          </p:nvSpPr>
          <p:spPr bwMode="auto">
            <a:xfrm>
              <a:off x="1785" y="2450"/>
              <a:ext cx="0" cy="133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610" name="Line 146"/>
            <p:cNvSpPr>
              <a:spLocks noChangeShapeType="1"/>
            </p:cNvSpPr>
            <p:nvPr/>
          </p:nvSpPr>
          <p:spPr bwMode="auto">
            <a:xfrm>
              <a:off x="2985" y="2474"/>
              <a:ext cx="0" cy="1331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611" name="Line 147"/>
            <p:cNvSpPr>
              <a:spLocks noChangeShapeType="1"/>
            </p:cNvSpPr>
            <p:nvPr/>
          </p:nvSpPr>
          <p:spPr bwMode="auto">
            <a:xfrm>
              <a:off x="4438" y="2450"/>
              <a:ext cx="0" cy="137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6612" name="Text Box 148"/>
            <p:cNvSpPr txBox="1">
              <a:spLocks noChangeArrowheads="1"/>
            </p:cNvSpPr>
            <p:nvPr/>
          </p:nvSpPr>
          <p:spPr bwMode="auto">
            <a:xfrm>
              <a:off x="891" y="2755"/>
              <a:ext cx="4253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/>
              <a:r>
                <a:rPr lang="en-US"/>
                <a:t>1                           12                               3                          22</a:t>
              </a:r>
            </a:p>
            <a:p>
              <a:pPr marL="457200" indent="-457200"/>
              <a:r>
                <a:rPr lang="en-US"/>
                <a:t>2                          63                               1                           18 </a:t>
              </a:r>
            </a:p>
            <a:p>
              <a:pPr marL="457200" indent="-457200"/>
              <a:r>
                <a:rPr lang="en-US"/>
                <a:t>3                           7                                2                           17</a:t>
              </a:r>
            </a:p>
            <a:p>
              <a:pPr marL="457200" indent="-457200"/>
              <a:r>
                <a:rPr lang="en-US"/>
                <a:t>1                          97                               3                           87</a:t>
              </a:r>
            </a:p>
            <a:p>
              <a:pPr marL="457200" indent="-457200"/>
              <a:r>
                <a:rPr lang="en-US"/>
                <a:t>…                          …                                …                            …</a:t>
              </a:r>
            </a:p>
          </p:txBody>
        </p:sp>
        <p:sp>
          <p:nvSpPr>
            <p:cNvPr id="446613" name="Text Box 149"/>
            <p:cNvSpPr txBox="1">
              <a:spLocks noChangeArrowheads="1"/>
            </p:cNvSpPr>
            <p:nvPr/>
          </p:nvSpPr>
          <p:spPr bwMode="auto">
            <a:xfrm>
              <a:off x="876" y="3014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446615" name="Text Box 151"/>
          <p:cNvSpPr txBox="1">
            <a:spLocks noChangeArrowheads="1"/>
          </p:cNvSpPr>
          <p:nvPr/>
        </p:nvSpPr>
        <p:spPr bwMode="auto">
          <a:xfrm>
            <a:off x="255588" y="2395538"/>
            <a:ext cx="2930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>
                <a:solidFill>
                  <a:srgbClr val="FF0000"/>
                </a:solidFill>
              </a:rPr>
              <a:t>Forwarding table in</a:t>
            </a:r>
          </a:p>
          <a:p>
            <a:r>
              <a:rPr lang="en-US" sz="2400" u="sng">
                <a:solidFill>
                  <a:srgbClr val="FF0000"/>
                </a:solidFill>
              </a:rPr>
              <a:t>northwest router:</a:t>
            </a:r>
          </a:p>
        </p:txBody>
      </p:sp>
      <p:sp>
        <p:nvSpPr>
          <p:cNvPr id="446616" name="Text Box 152"/>
          <p:cNvSpPr txBox="1">
            <a:spLocks noChangeArrowheads="1"/>
          </p:cNvSpPr>
          <p:nvPr/>
        </p:nvSpPr>
        <p:spPr bwMode="auto">
          <a:xfrm>
            <a:off x="1119188" y="5756275"/>
            <a:ext cx="6858000" cy="482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Routers maintain connection state information!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7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BDB921D2-1D6F-4CA8-8ABC-739EEA908D77}" type="slidenum">
              <a:rPr lang="en-US"/>
              <a:pPr/>
              <a:t>14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Virtual circuits: signaling protocols</a:t>
            </a: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90550" y="1685925"/>
            <a:ext cx="6534150" cy="1390650"/>
          </a:xfrm>
        </p:spPr>
        <p:txBody>
          <a:bodyPr/>
          <a:lstStyle/>
          <a:p>
            <a:r>
              <a:rPr lang="en-US" sz="2400"/>
              <a:t>used to setup, maintain  teardown VC</a:t>
            </a:r>
          </a:p>
          <a:p>
            <a:r>
              <a:rPr lang="en-US" sz="2400"/>
              <a:t>used in ATM, frame-relay, X.25</a:t>
            </a:r>
          </a:p>
          <a:p>
            <a:r>
              <a:rPr lang="en-US" sz="2400"/>
              <a:t>not used in today’s Internet</a:t>
            </a:r>
          </a:p>
        </p:txBody>
      </p:sp>
      <p:sp>
        <p:nvSpPr>
          <p:cNvPr id="110599" name="Freeform 7"/>
          <p:cNvSpPr>
            <a:spLocks/>
          </p:cNvSpPr>
          <p:nvPr/>
        </p:nvSpPr>
        <p:spPr bwMode="auto">
          <a:xfrm>
            <a:off x="3371850" y="4783138"/>
            <a:ext cx="2847975" cy="1481137"/>
          </a:xfrm>
          <a:custGeom>
            <a:avLst/>
            <a:gdLst/>
            <a:ahLst/>
            <a:cxnLst>
              <a:cxn ang="0">
                <a:pos x="6" y="483"/>
              </a:cxn>
              <a:cxn ang="0">
                <a:pos x="108" y="125"/>
              </a:cxn>
              <a:cxn ang="0">
                <a:pos x="559" y="100"/>
              </a:cxn>
              <a:cxn ang="0">
                <a:pos x="1128" y="29"/>
              </a:cxn>
              <a:cxn ang="0">
                <a:pos x="1716" y="275"/>
              </a:cxn>
              <a:cxn ang="0">
                <a:pos x="1596" y="827"/>
              </a:cxn>
              <a:cxn ang="0">
                <a:pos x="1380" y="911"/>
              </a:cxn>
              <a:cxn ang="0">
                <a:pos x="840" y="929"/>
              </a:cxn>
              <a:cxn ang="0">
                <a:pos x="414" y="911"/>
              </a:cxn>
              <a:cxn ang="0">
                <a:pos x="143" y="832"/>
              </a:cxn>
              <a:cxn ang="0">
                <a:pos x="6" y="483"/>
              </a:cxn>
            </a:cxnLst>
            <a:rect l="0" t="0" r="r" b="b"/>
            <a:pathLst>
              <a:path w="1794" h="933">
                <a:moveTo>
                  <a:pt x="6" y="483"/>
                </a:moveTo>
                <a:cubicBezTo>
                  <a:pt x="0" y="365"/>
                  <a:pt x="16" y="189"/>
                  <a:pt x="108" y="125"/>
                </a:cubicBezTo>
                <a:cubicBezTo>
                  <a:pt x="200" y="61"/>
                  <a:pt x="389" y="116"/>
                  <a:pt x="559" y="100"/>
                </a:cubicBezTo>
                <a:cubicBezTo>
                  <a:pt x="729" y="84"/>
                  <a:pt x="935" y="0"/>
                  <a:pt x="1128" y="29"/>
                </a:cubicBezTo>
                <a:cubicBezTo>
                  <a:pt x="1321" y="58"/>
                  <a:pt x="1638" y="142"/>
                  <a:pt x="1716" y="275"/>
                </a:cubicBezTo>
                <a:cubicBezTo>
                  <a:pt x="1794" y="408"/>
                  <a:pt x="1652" y="721"/>
                  <a:pt x="1596" y="827"/>
                </a:cubicBezTo>
                <a:cubicBezTo>
                  <a:pt x="1540" y="933"/>
                  <a:pt x="1506" y="894"/>
                  <a:pt x="1380" y="911"/>
                </a:cubicBezTo>
                <a:cubicBezTo>
                  <a:pt x="1254" y="928"/>
                  <a:pt x="1001" y="929"/>
                  <a:pt x="840" y="929"/>
                </a:cubicBezTo>
                <a:cubicBezTo>
                  <a:pt x="679" y="929"/>
                  <a:pt x="530" y="927"/>
                  <a:pt x="414" y="911"/>
                </a:cubicBezTo>
                <a:cubicBezTo>
                  <a:pt x="298" y="895"/>
                  <a:pt x="211" y="903"/>
                  <a:pt x="143" y="832"/>
                </a:cubicBezTo>
                <a:cubicBezTo>
                  <a:pt x="75" y="761"/>
                  <a:pt x="4" y="624"/>
                  <a:pt x="6" y="483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93" name="Line 101"/>
          <p:cNvSpPr>
            <a:spLocks noChangeShapeType="1"/>
          </p:cNvSpPr>
          <p:nvPr/>
        </p:nvSpPr>
        <p:spPr bwMode="auto">
          <a:xfrm rot="5400000" flipV="1">
            <a:off x="2725738" y="4525962"/>
            <a:ext cx="6350" cy="157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99" name="Freeform 107"/>
          <p:cNvSpPr>
            <a:spLocks/>
          </p:cNvSpPr>
          <p:nvPr/>
        </p:nvSpPr>
        <p:spPr bwMode="auto">
          <a:xfrm>
            <a:off x="4010025" y="5076825"/>
            <a:ext cx="542925" cy="295275"/>
          </a:xfrm>
          <a:custGeom>
            <a:avLst/>
            <a:gdLst/>
            <a:ahLst/>
            <a:cxnLst>
              <a:cxn ang="0">
                <a:pos x="0" y="186"/>
              </a:cxn>
              <a:cxn ang="0">
                <a:pos x="342" y="0"/>
              </a:cxn>
            </a:cxnLst>
            <a:rect l="0" t="0" r="r" b="b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0703" name="Group 111"/>
          <p:cNvGrpSpPr>
            <a:grpSpLocks/>
          </p:cNvGrpSpPr>
          <p:nvPr/>
        </p:nvGrpSpPr>
        <p:grpSpPr bwMode="auto">
          <a:xfrm>
            <a:off x="3516313" y="5251450"/>
            <a:ext cx="501650" cy="233363"/>
            <a:chOff x="3600" y="219"/>
            <a:chExt cx="360" cy="175"/>
          </a:xfrm>
        </p:grpSpPr>
        <p:sp>
          <p:nvSpPr>
            <p:cNvPr id="110704" name="Oval 11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05" name="Line 11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06" name="Line 11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07" name="Rectangle 11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0708" name="Oval 11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709" name="Group 11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0710" name="Line 1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11" name="Line 11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12" name="Line 12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713" name="Group 12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0714" name="Line 1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15" name="Line 1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16" name="Line 1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0717" name="Group 125"/>
          <p:cNvGrpSpPr>
            <a:grpSpLocks/>
          </p:cNvGrpSpPr>
          <p:nvPr/>
        </p:nvGrpSpPr>
        <p:grpSpPr bwMode="auto">
          <a:xfrm>
            <a:off x="3868738" y="5889625"/>
            <a:ext cx="501650" cy="233363"/>
            <a:chOff x="3600" y="219"/>
            <a:chExt cx="360" cy="175"/>
          </a:xfrm>
        </p:grpSpPr>
        <p:sp>
          <p:nvSpPr>
            <p:cNvPr id="110718" name="Oval 12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19" name="Line 12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20" name="Line 12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21" name="Rectangle 12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0722" name="Oval 13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723" name="Group 13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0724" name="Line 13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25" name="Line 13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26" name="Line 13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727" name="Group 13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0728" name="Line 13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29" name="Line 13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30" name="Line 13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0731" name="Group 139"/>
          <p:cNvGrpSpPr>
            <a:grpSpLocks/>
          </p:cNvGrpSpPr>
          <p:nvPr/>
        </p:nvGrpSpPr>
        <p:grpSpPr bwMode="auto">
          <a:xfrm>
            <a:off x="4543425" y="4946650"/>
            <a:ext cx="501650" cy="233363"/>
            <a:chOff x="3600" y="219"/>
            <a:chExt cx="360" cy="175"/>
          </a:xfrm>
        </p:grpSpPr>
        <p:sp>
          <p:nvSpPr>
            <p:cNvPr id="110732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33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34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35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0736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737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0738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39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40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741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0742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43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44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0745" name="Group 153"/>
          <p:cNvGrpSpPr>
            <a:grpSpLocks/>
          </p:cNvGrpSpPr>
          <p:nvPr/>
        </p:nvGrpSpPr>
        <p:grpSpPr bwMode="auto">
          <a:xfrm>
            <a:off x="4465638" y="5611813"/>
            <a:ext cx="500062" cy="233362"/>
            <a:chOff x="3600" y="219"/>
            <a:chExt cx="360" cy="175"/>
          </a:xfrm>
        </p:grpSpPr>
        <p:sp>
          <p:nvSpPr>
            <p:cNvPr id="110746" name="Oval 15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47" name="Line 15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48" name="Line 15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49" name="Rectangle 15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0750" name="Oval 15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751" name="Group 15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0752" name="Line 1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53" name="Line 1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54" name="Line 1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755" name="Group 16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0756" name="Line 16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57" name="Line 16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58" name="Line 16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0759" name="Group 167"/>
          <p:cNvGrpSpPr>
            <a:grpSpLocks/>
          </p:cNvGrpSpPr>
          <p:nvPr/>
        </p:nvGrpSpPr>
        <p:grpSpPr bwMode="auto">
          <a:xfrm>
            <a:off x="5100638" y="5908675"/>
            <a:ext cx="501650" cy="233363"/>
            <a:chOff x="3600" y="219"/>
            <a:chExt cx="360" cy="175"/>
          </a:xfrm>
        </p:grpSpPr>
        <p:sp>
          <p:nvSpPr>
            <p:cNvPr id="110760" name="Oval 16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61" name="Line 16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62" name="Line 17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63" name="Rectangle 17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0764" name="Oval 17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765" name="Group 17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0766" name="Line 17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67" name="Line 17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68" name="Line 17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769" name="Group 17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0770" name="Line 17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71" name="Line 17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72" name="Line 18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0801" name="Group 209"/>
          <p:cNvGrpSpPr>
            <a:grpSpLocks/>
          </p:cNvGrpSpPr>
          <p:nvPr/>
        </p:nvGrpSpPr>
        <p:grpSpPr bwMode="auto">
          <a:xfrm>
            <a:off x="5545138" y="5253038"/>
            <a:ext cx="501650" cy="233362"/>
            <a:chOff x="3600" y="219"/>
            <a:chExt cx="360" cy="175"/>
          </a:xfrm>
        </p:grpSpPr>
        <p:sp>
          <p:nvSpPr>
            <p:cNvPr id="110802" name="Oval 21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03" name="Line 21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04" name="Line 21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05" name="Rectangle 21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0806" name="Oval 21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807" name="Group 21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0808" name="Line 2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09" name="Line 2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10" name="Line 2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811" name="Group 21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0812" name="Line 2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13" name="Line 2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14" name="Line 2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1019" name="Group 427"/>
          <p:cNvGrpSpPr>
            <a:grpSpLocks/>
          </p:cNvGrpSpPr>
          <p:nvPr/>
        </p:nvGrpSpPr>
        <p:grpSpPr bwMode="auto">
          <a:xfrm>
            <a:off x="498475" y="3446463"/>
            <a:ext cx="1566863" cy="1987550"/>
            <a:chOff x="2366" y="929"/>
            <a:chExt cx="987" cy="1252"/>
          </a:xfrm>
        </p:grpSpPr>
        <p:graphicFrame>
          <p:nvGraphicFramePr>
            <p:cNvPr id="110641" name="Object 49"/>
            <p:cNvGraphicFramePr>
              <a:graphicFrameLocks noChangeAspect="1"/>
            </p:cNvGraphicFramePr>
            <p:nvPr/>
          </p:nvGraphicFramePr>
          <p:xfrm>
            <a:off x="2741" y="929"/>
            <a:ext cx="333" cy="264"/>
          </p:xfrm>
          <a:graphic>
            <a:graphicData uri="http://schemas.openxmlformats.org/presentationml/2006/ole">
              <p:oleObj spid="_x0000_s110641" name="Clip" r:id="rId3" imgW="1305000" imgH="1085760" progId="MS_ClipArt_Gallery.2">
                <p:embed/>
              </p:oleObj>
            </a:graphicData>
          </a:graphic>
        </p:graphicFrame>
        <p:grpSp>
          <p:nvGrpSpPr>
            <p:cNvPr id="110994" name="Group 402"/>
            <p:cNvGrpSpPr>
              <a:grpSpLocks/>
            </p:cNvGrpSpPr>
            <p:nvPr/>
          </p:nvGrpSpPr>
          <p:grpSpPr bwMode="auto">
            <a:xfrm>
              <a:off x="2366" y="1145"/>
              <a:ext cx="987" cy="1036"/>
              <a:chOff x="2956" y="969"/>
              <a:chExt cx="513" cy="529"/>
            </a:xfrm>
          </p:grpSpPr>
          <p:sp>
            <p:nvSpPr>
              <p:cNvPr id="110995" name="Rectangle 403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96" name="Rectangle 404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97" name="Rectangle 405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98" name="Text Box 406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/>
                  <a:t>application</a:t>
                </a:r>
              </a:p>
              <a:p>
                <a:pPr algn="ctr"/>
                <a:r>
                  <a:rPr lang="en-US" sz="2000"/>
                  <a:t>transport</a:t>
                </a:r>
              </a:p>
              <a:p>
                <a:pPr algn="ctr"/>
                <a:r>
                  <a:rPr lang="en-US" sz="2000">
                    <a:solidFill>
                      <a:schemeClr val="bg1"/>
                    </a:solidFill>
                  </a:rPr>
                  <a:t>network</a:t>
                </a:r>
                <a:endParaRPr lang="en-US" sz="2000"/>
              </a:p>
              <a:p>
                <a:pPr algn="ctr"/>
                <a:r>
                  <a:rPr lang="en-US" sz="2000"/>
                  <a:t>data link</a:t>
                </a:r>
              </a:p>
              <a:p>
                <a:pPr algn="ctr"/>
                <a:r>
                  <a:rPr lang="en-US" sz="2000"/>
                  <a:t>physical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10999" name="Line 407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00" name="Line 408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01" name="Line 409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02" name="Line 410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1012" name="Freeform 420"/>
          <p:cNvSpPr>
            <a:spLocks/>
          </p:cNvSpPr>
          <p:nvPr/>
        </p:nvSpPr>
        <p:spPr bwMode="auto">
          <a:xfrm>
            <a:off x="5051425" y="5070475"/>
            <a:ext cx="504825" cy="307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8" y="194"/>
              </a:cxn>
            </a:cxnLst>
            <a:rect l="0" t="0" r="r" b="b"/>
            <a:pathLst>
              <a:path w="318" h="194">
                <a:moveTo>
                  <a:pt x="0" y="0"/>
                </a:moveTo>
                <a:lnTo>
                  <a:pt x="318" y="19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013" name="Freeform 421"/>
          <p:cNvSpPr>
            <a:spLocks/>
          </p:cNvSpPr>
          <p:nvPr/>
        </p:nvSpPr>
        <p:spPr bwMode="auto">
          <a:xfrm>
            <a:off x="3986213" y="5462588"/>
            <a:ext cx="481012" cy="2381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94" y="174"/>
              </a:cxn>
            </a:cxnLst>
            <a:rect l="0" t="0" r="r" b="b"/>
            <a:pathLst>
              <a:path w="294" h="174">
                <a:moveTo>
                  <a:pt x="0" y="0"/>
                </a:moveTo>
                <a:lnTo>
                  <a:pt x="294" y="17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014" name="Freeform 422"/>
          <p:cNvSpPr>
            <a:spLocks/>
          </p:cNvSpPr>
          <p:nvPr/>
        </p:nvSpPr>
        <p:spPr bwMode="auto">
          <a:xfrm>
            <a:off x="4933950" y="5438775"/>
            <a:ext cx="628650" cy="247650"/>
          </a:xfrm>
          <a:custGeom>
            <a:avLst/>
            <a:gdLst/>
            <a:ahLst/>
            <a:cxnLst>
              <a:cxn ang="0">
                <a:pos x="0" y="174"/>
              </a:cxn>
              <a:cxn ang="0">
                <a:pos x="378" y="0"/>
              </a:cxn>
            </a:cxnLst>
            <a:rect l="0" t="0" r="r" b="b"/>
            <a:pathLst>
              <a:path w="378" h="174">
                <a:moveTo>
                  <a:pt x="0" y="174"/>
                </a:moveTo>
                <a:lnTo>
                  <a:pt x="378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015" name="Freeform 423"/>
          <p:cNvSpPr>
            <a:spLocks/>
          </p:cNvSpPr>
          <p:nvPr/>
        </p:nvSpPr>
        <p:spPr bwMode="auto">
          <a:xfrm>
            <a:off x="5600700" y="5492750"/>
            <a:ext cx="206375" cy="508000"/>
          </a:xfrm>
          <a:custGeom>
            <a:avLst/>
            <a:gdLst/>
            <a:ahLst/>
            <a:cxnLst>
              <a:cxn ang="0">
                <a:pos x="0" y="500"/>
              </a:cxn>
              <a:cxn ang="0">
                <a:pos x="118" y="0"/>
              </a:cxn>
            </a:cxnLst>
            <a:rect l="0" t="0" r="r" b="b"/>
            <a:pathLst>
              <a:path w="118" h="500">
                <a:moveTo>
                  <a:pt x="0" y="500"/>
                </a:moveTo>
                <a:lnTo>
                  <a:pt x="118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016" name="Freeform 424"/>
          <p:cNvSpPr>
            <a:spLocks/>
          </p:cNvSpPr>
          <p:nvPr/>
        </p:nvSpPr>
        <p:spPr bwMode="auto">
          <a:xfrm>
            <a:off x="4365625" y="6026150"/>
            <a:ext cx="736600" cy="74613"/>
          </a:xfrm>
          <a:custGeom>
            <a:avLst/>
            <a:gdLst/>
            <a:ahLst/>
            <a:cxnLst>
              <a:cxn ang="0">
                <a:pos x="370" y="32"/>
              </a:cxn>
              <a:cxn ang="0">
                <a:pos x="0" y="0"/>
              </a:cxn>
            </a:cxnLst>
            <a:rect l="0" t="0" r="r" b="b"/>
            <a:pathLst>
              <a:path w="370" h="32">
                <a:moveTo>
                  <a:pt x="370" y="32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017" name="Freeform 425"/>
          <p:cNvSpPr>
            <a:spLocks/>
          </p:cNvSpPr>
          <p:nvPr/>
        </p:nvSpPr>
        <p:spPr bwMode="auto">
          <a:xfrm>
            <a:off x="3829050" y="5486400"/>
            <a:ext cx="193675" cy="425450"/>
          </a:xfrm>
          <a:custGeom>
            <a:avLst/>
            <a:gdLst/>
            <a:ahLst/>
            <a:cxnLst>
              <a:cxn ang="0">
                <a:pos x="162" y="408"/>
              </a:cxn>
              <a:cxn ang="0">
                <a:pos x="176" y="412"/>
              </a:cxn>
              <a:cxn ang="0">
                <a:pos x="0" y="0"/>
              </a:cxn>
            </a:cxnLst>
            <a:rect l="0" t="0" r="r" b="b"/>
            <a:pathLst>
              <a:path w="176" h="412">
                <a:moveTo>
                  <a:pt x="162" y="408"/>
                </a:moveTo>
                <a:lnTo>
                  <a:pt x="176" y="412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1020" name="Group 428"/>
          <p:cNvGrpSpPr>
            <a:grpSpLocks/>
          </p:cNvGrpSpPr>
          <p:nvPr/>
        </p:nvGrpSpPr>
        <p:grpSpPr bwMode="auto">
          <a:xfrm>
            <a:off x="7280275" y="3617913"/>
            <a:ext cx="1566863" cy="1987550"/>
            <a:chOff x="2366" y="929"/>
            <a:chExt cx="987" cy="1252"/>
          </a:xfrm>
        </p:grpSpPr>
        <p:graphicFrame>
          <p:nvGraphicFramePr>
            <p:cNvPr id="111021" name="Object 429"/>
            <p:cNvGraphicFramePr>
              <a:graphicFrameLocks noChangeAspect="1"/>
            </p:cNvGraphicFramePr>
            <p:nvPr/>
          </p:nvGraphicFramePr>
          <p:xfrm>
            <a:off x="2741" y="929"/>
            <a:ext cx="333" cy="264"/>
          </p:xfrm>
          <a:graphic>
            <a:graphicData uri="http://schemas.openxmlformats.org/presentationml/2006/ole">
              <p:oleObj spid="_x0000_s111021" name="Clip" r:id="rId4" imgW="1305000" imgH="1085760" progId="MS_ClipArt_Gallery.2">
                <p:embed/>
              </p:oleObj>
            </a:graphicData>
          </a:graphic>
        </p:graphicFrame>
        <p:grpSp>
          <p:nvGrpSpPr>
            <p:cNvPr id="111022" name="Group 430"/>
            <p:cNvGrpSpPr>
              <a:grpSpLocks/>
            </p:cNvGrpSpPr>
            <p:nvPr/>
          </p:nvGrpSpPr>
          <p:grpSpPr bwMode="auto">
            <a:xfrm>
              <a:off x="2366" y="1145"/>
              <a:ext cx="987" cy="1036"/>
              <a:chOff x="2956" y="969"/>
              <a:chExt cx="513" cy="529"/>
            </a:xfrm>
          </p:grpSpPr>
          <p:sp>
            <p:nvSpPr>
              <p:cNvPr id="111023" name="Rectangle 431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24" name="Rectangle 432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25" name="Rectangle 433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26" name="Text Box 434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/>
                  <a:t>application</a:t>
                </a:r>
              </a:p>
              <a:p>
                <a:pPr algn="ctr"/>
                <a:r>
                  <a:rPr lang="en-US" sz="2000"/>
                  <a:t>transport</a:t>
                </a:r>
              </a:p>
              <a:p>
                <a:pPr algn="ctr"/>
                <a:r>
                  <a:rPr lang="en-US" sz="2000">
                    <a:solidFill>
                      <a:schemeClr val="bg1"/>
                    </a:solidFill>
                  </a:rPr>
                  <a:t>network</a:t>
                </a:r>
                <a:endParaRPr lang="en-US" sz="2000"/>
              </a:p>
              <a:p>
                <a:pPr algn="ctr"/>
                <a:r>
                  <a:rPr lang="en-US" sz="2000"/>
                  <a:t>data link</a:t>
                </a:r>
              </a:p>
              <a:p>
                <a:pPr algn="ctr"/>
                <a:r>
                  <a:rPr lang="en-US" sz="2000"/>
                  <a:t>physical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11027" name="Line 435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28" name="Line 436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29" name="Line 437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30" name="Line 438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1031" name="Line 439"/>
          <p:cNvSpPr>
            <a:spLocks noChangeShapeType="1"/>
          </p:cNvSpPr>
          <p:nvPr/>
        </p:nvSpPr>
        <p:spPr bwMode="auto">
          <a:xfrm rot="-5400000" flipH="1" flipV="1">
            <a:off x="6721475" y="4708525"/>
            <a:ext cx="6350" cy="140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041" name="Text Box 449"/>
          <p:cNvSpPr txBox="1">
            <a:spLocks noChangeArrowheads="1"/>
          </p:cNvSpPr>
          <p:nvPr/>
        </p:nvSpPr>
        <p:spPr bwMode="auto">
          <a:xfrm>
            <a:off x="1927225" y="4651375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1. Initiate call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1043" name="Freeform 451"/>
          <p:cNvSpPr>
            <a:spLocks/>
          </p:cNvSpPr>
          <p:nvPr/>
        </p:nvSpPr>
        <p:spPr bwMode="auto">
          <a:xfrm>
            <a:off x="2057400" y="5000625"/>
            <a:ext cx="5305425" cy="862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234"/>
              </a:cxn>
              <a:cxn ang="0">
                <a:pos x="939" y="234"/>
              </a:cxn>
              <a:cxn ang="0">
                <a:pos x="1617" y="543"/>
              </a:cxn>
              <a:cxn ang="0">
                <a:pos x="1818" y="543"/>
              </a:cxn>
              <a:cxn ang="0">
                <a:pos x="2364" y="300"/>
              </a:cxn>
              <a:cxn ang="0">
                <a:pos x="3342" y="306"/>
              </a:cxn>
              <a:cxn ang="0">
                <a:pos x="3336" y="12"/>
              </a:cxn>
            </a:cxnLst>
            <a:rect l="0" t="0" r="r" b="b"/>
            <a:pathLst>
              <a:path w="3342" h="543">
                <a:moveTo>
                  <a:pt x="0" y="0"/>
                </a:moveTo>
                <a:lnTo>
                  <a:pt x="3" y="234"/>
                </a:lnTo>
                <a:lnTo>
                  <a:pt x="939" y="234"/>
                </a:lnTo>
                <a:lnTo>
                  <a:pt x="1617" y="543"/>
                </a:lnTo>
                <a:lnTo>
                  <a:pt x="1818" y="543"/>
                </a:lnTo>
                <a:lnTo>
                  <a:pt x="2364" y="300"/>
                </a:lnTo>
                <a:lnTo>
                  <a:pt x="3342" y="306"/>
                </a:lnTo>
                <a:lnTo>
                  <a:pt x="3336" y="12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044" name="Text Box 452"/>
          <p:cNvSpPr txBox="1">
            <a:spLocks noChangeArrowheads="1"/>
          </p:cNvSpPr>
          <p:nvPr/>
        </p:nvSpPr>
        <p:spPr bwMode="auto">
          <a:xfrm>
            <a:off x="5646738" y="4718050"/>
            <a:ext cx="177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2. incoming call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1045" name="Text Box 453"/>
          <p:cNvSpPr txBox="1">
            <a:spLocks noChangeArrowheads="1"/>
          </p:cNvSpPr>
          <p:nvPr/>
        </p:nvSpPr>
        <p:spPr bwMode="auto">
          <a:xfrm>
            <a:off x="5768975" y="4384675"/>
            <a:ext cx="1633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3. Accept call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1046" name="Freeform 454"/>
          <p:cNvSpPr>
            <a:spLocks/>
          </p:cNvSpPr>
          <p:nvPr/>
        </p:nvSpPr>
        <p:spPr bwMode="auto">
          <a:xfrm>
            <a:off x="2162175" y="4648200"/>
            <a:ext cx="5057775" cy="1123950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0" y="381"/>
              </a:cxn>
              <a:cxn ang="0">
                <a:pos x="882" y="384"/>
              </a:cxn>
              <a:cxn ang="0">
                <a:pos x="1551" y="708"/>
              </a:cxn>
              <a:cxn ang="0">
                <a:pos x="1742" y="708"/>
              </a:cxn>
              <a:cxn ang="0">
                <a:pos x="2273" y="476"/>
              </a:cxn>
              <a:cxn ang="0">
                <a:pos x="3186" y="470"/>
              </a:cxn>
              <a:cxn ang="0">
                <a:pos x="3180" y="0"/>
              </a:cxn>
            </a:cxnLst>
            <a:rect l="0" t="0" r="r" b="b"/>
            <a:pathLst>
              <a:path w="3186" h="708">
                <a:moveTo>
                  <a:pt x="0" y="12"/>
                </a:moveTo>
                <a:lnTo>
                  <a:pt x="0" y="381"/>
                </a:lnTo>
                <a:lnTo>
                  <a:pt x="882" y="384"/>
                </a:lnTo>
                <a:lnTo>
                  <a:pt x="1551" y="708"/>
                </a:lnTo>
                <a:lnTo>
                  <a:pt x="1742" y="708"/>
                </a:lnTo>
                <a:lnTo>
                  <a:pt x="2273" y="476"/>
                </a:lnTo>
                <a:lnTo>
                  <a:pt x="3186" y="470"/>
                </a:lnTo>
                <a:lnTo>
                  <a:pt x="3180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047" name="Text Box 455"/>
          <p:cNvSpPr txBox="1">
            <a:spLocks noChangeArrowheads="1"/>
          </p:cNvSpPr>
          <p:nvPr/>
        </p:nvSpPr>
        <p:spPr bwMode="auto">
          <a:xfrm>
            <a:off x="1892300" y="4365625"/>
            <a:ext cx="1984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4. Call connected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1048" name="Text Box 456"/>
          <p:cNvSpPr txBox="1">
            <a:spLocks noChangeArrowheads="1"/>
          </p:cNvSpPr>
          <p:nvPr/>
        </p:nvSpPr>
        <p:spPr bwMode="auto">
          <a:xfrm>
            <a:off x="1922463" y="4060825"/>
            <a:ext cx="2224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5. Data flow begins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1049" name="Text Box 457"/>
          <p:cNvSpPr txBox="1">
            <a:spLocks noChangeArrowheads="1"/>
          </p:cNvSpPr>
          <p:nvPr/>
        </p:nvSpPr>
        <p:spPr bwMode="auto">
          <a:xfrm>
            <a:off x="5603875" y="4013200"/>
            <a:ext cx="1806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6. Receive data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1050" name="Freeform 458"/>
          <p:cNvSpPr>
            <a:spLocks/>
          </p:cNvSpPr>
          <p:nvPr/>
        </p:nvSpPr>
        <p:spPr bwMode="auto">
          <a:xfrm>
            <a:off x="2228850" y="4324350"/>
            <a:ext cx="4895850" cy="1343025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0" y="531"/>
              </a:cxn>
              <a:cxn ang="0">
                <a:pos x="846" y="534"/>
              </a:cxn>
              <a:cxn ang="0">
                <a:pos x="1485" y="846"/>
              </a:cxn>
              <a:cxn ang="0">
                <a:pos x="1698" y="843"/>
              </a:cxn>
              <a:cxn ang="0">
                <a:pos x="2238" y="633"/>
              </a:cxn>
              <a:cxn ang="0">
                <a:pos x="3084" y="633"/>
              </a:cxn>
              <a:cxn ang="0">
                <a:pos x="3081" y="0"/>
              </a:cxn>
            </a:cxnLst>
            <a:rect l="0" t="0" r="r" b="b"/>
            <a:pathLst>
              <a:path w="3084" h="846">
                <a:moveTo>
                  <a:pt x="0" y="18"/>
                </a:moveTo>
                <a:lnTo>
                  <a:pt x="0" y="531"/>
                </a:lnTo>
                <a:lnTo>
                  <a:pt x="846" y="534"/>
                </a:lnTo>
                <a:lnTo>
                  <a:pt x="1485" y="846"/>
                </a:lnTo>
                <a:lnTo>
                  <a:pt x="1698" y="843"/>
                </a:lnTo>
                <a:lnTo>
                  <a:pt x="2238" y="633"/>
                </a:lnTo>
                <a:lnTo>
                  <a:pt x="3084" y="633"/>
                </a:lnTo>
                <a:lnTo>
                  <a:pt x="3081" y="0"/>
                </a:ln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1122" name="Group 530"/>
          <p:cNvGrpSpPr>
            <a:grpSpLocks/>
          </p:cNvGrpSpPr>
          <p:nvPr/>
        </p:nvGrpSpPr>
        <p:grpSpPr bwMode="auto">
          <a:xfrm>
            <a:off x="3514725" y="5241925"/>
            <a:ext cx="2530475" cy="600075"/>
            <a:chOff x="2214" y="3302"/>
            <a:chExt cx="1594" cy="378"/>
          </a:xfrm>
        </p:grpSpPr>
        <p:grpSp>
          <p:nvGrpSpPr>
            <p:cNvPr id="111093" name="Group 501"/>
            <p:cNvGrpSpPr>
              <a:grpSpLocks/>
            </p:cNvGrpSpPr>
            <p:nvPr/>
          </p:nvGrpSpPr>
          <p:grpSpPr bwMode="auto">
            <a:xfrm>
              <a:off x="2214" y="3302"/>
              <a:ext cx="316" cy="147"/>
              <a:chOff x="3120" y="2318"/>
              <a:chExt cx="316" cy="147"/>
            </a:xfrm>
          </p:grpSpPr>
          <p:sp>
            <p:nvSpPr>
              <p:cNvPr id="111080" name="Oval 488"/>
              <p:cNvSpPr>
                <a:spLocks noChangeArrowheads="1"/>
              </p:cNvSpPr>
              <p:nvPr/>
            </p:nvSpPr>
            <p:spPr bwMode="auto">
              <a:xfrm>
                <a:off x="3123" y="2384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81" name="Line 489"/>
              <p:cNvSpPr>
                <a:spLocks noChangeShapeType="1"/>
              </p:cNvSpPr>
              <p:nvPr/>
            </p:nvSpPr>
            <p:spPr bwMode="auto">
              <a:xfrm>
                <a:off x="3123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82" name="Line 490"/>
              <p:cNvSpPr>
                <a:spLocks noChangeShapeType="1"/>
              </p:cNvSpPr>
              <p:nvPr/>
            </p:nvSpPr>
            <p:spPr bwMode="auto">
              <a:xfrm>
                <a:off x="3436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83" name="Rectangle 491"/>
              <p:cNvSpPr>
                <a:spLocks noChangeArrowheads="1"/>
              </p:cNvSpPr>
              <p:nvPr/>
            </p:nvSpPr>
            <p:spPr bwMode="auto">
              <a:xfrm>
                <a:off x="3123" y="2377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084" name="Oval 492"/>
              <p:cNvSpPr>
                <a:spLocks noChangeArrowheads="1"/>
              </p:cNvSpPr>
              <p:nvPr/>
            </p:nvSpPr>
            <p:spPr bwMode="auto">
              <a:xfrm>
                <a:off x="3120" y="2318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085" name="Group 493"/>
              <p:cNvGrpSpPr>
                <a:grpSpLocks/>
              </p:cNvGrpSpPr>
              <p:nvPr/>
            </p:nvGrpSpPr>
            <p:grpSpPr bwMode="auto">
              <a:xfrm>
                <a:off x="3195" y="2339"/>
                <a:ext cx="156" cy="55"/>
                <a:chOff x="2848" y="848"/>
                <a:chExt cx="140" cy="98"/>
              </a:xfrm>
            </p:grpSpPr>
            <p:sp>
              <p:nvSpPr>
                <p:cNvPr id="111086" name="Line 49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87" name="Line 49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88" name="Line 49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089" name="Group 497"/>
              <p:cNvGrpSpPr>
                <a:grpSpLocks/>
              </p:cNvGrpSpPr>
              <p:nvPr/>
            </p:nvGrpSpPr>
            <p:grpSpPr bwMode="auto">
              <a:xfrm flipV="1">
                <a:off x="3195" y="2338"/>
                <a:ext cx="156" cy="56"/>
                <a:chOff x="2848" y="848"/>
                <a:chExt cx="140" cy="98"/>
              </a:xfrm>
            </p:grpSpPr>
            <p:sp>
              <p:nvSpPr>
                <p:cNvPr id="111090" name="Line 49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91" name="Line 49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092" name="Line 50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094" name="Group 502"/>
            <p:cNvGrpSpPr>
              <a:grpSpLocks/>
            </p:cNvGrpSpPr>
            <p:nvPr/>
          </p:nvGrpSpPr>
          <p:grpSpPr bwMode="auto">
            <a:xfrm>
              <a:off x="2808" y="3533"/>
              <a:ext cx="316" cy="147"/>
              <a:chOff x="3120" y="2318"/>
              <a:chExt cx="316" cy="147"/>
            </a:xfrm>
          </p:grpSpPr>
          <p:sp>
            <p:nvSpPr>
              <p:cNvPr id="111095" name="Oval 503"/>
              <p:cNvSpPr>
                <a:spLocks noChangeArrowheads="1"/>
              </p:cNvSpPr>
              <p:nvPr/>
            </p:nvSpPr>
            <p:spPr bwMode="auto">
              <a:xfrm>
                <a:off x="3123" y="2384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96" name="Line 504"/>
              <p:cNvSpPr>
                <a:spLocks noChangeShapeType="1"/>
              </p:cNvSpPr>
              <p:nvPr/>
            </p:nvSpPr>
            <p:spPr bwMode="auto">
              <a:xfrm>
                <a:off x="3123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97" name="Line 505"/>
              <p:cNvSpPr>
                <a:spLocks noChangeShapeType="1"/>
              </p:cNvSpPr>
              <p:nvPr/>
            </p:nvSpPr>
            <p:spPr bwMode="auto">
              <a:xfrm>
                <a:off x="3436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98" name="Rectangle 506"/>
              <p:cNvSpPr>
                <a:spLocks noChangeArrowheads="1"/>
              </p:cNvSpPr>
              <p:nvPr/>
            </p:nvSpPr>
            <p:spPr bwMode="auto">
              <a:xfrm>
                <a:off x="3123" y="2377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099" name="Oval 507"/>
              <p:cNvSpPr>
                <a:spLocks noChangeArrowheads="1"/>
              </p:cNvSpPr>
              <p:nvPr/>
            </p:nvSpPr>
            <p:spPr bwMode="auto">
              <a:xfrm>
                <a:off x="3120" y="2318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100" name="Group 508"/>
              <p:cNvGrpSpPr>
                <a:grpSpLocks/>
              </p:cNvGrpSpPr>
              <p:nvPr/>
            </p:nvGrpSpPr>
            <p:grpSpPr bwMode="auto">
              <a:xfrm>
                <a:off x="3195" y="2339"/>
                <a:ext cx="156" cy="55"/>
                <a:chOff x="2848" y="848"/>
                <a:chExt cx="140" cy="98"/>
              </a:xfrm>
            </p:grpSpPr>
            <p:sp>
              <p:nvSpPr>
                <p:cNvPr id="111101" name="Line 50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02" name="Line 51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03" name="Line 51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104" name="Group 512"/>
              <p:cNvGrpSpPr>
                <a:grpSpLocks/>
              </p:cNvGrpSpPr>
              <p:nvPr/>
            </p:nvGrpSpPr>
            <p:grpSpPr bwMode="auto">
              <a:xfrm flipV="1">
                <a:off x="3195" y="2338"/>
                <a:ext cx="156" cy="56"/>
                <a:chOff x="2848" y="848"/>
                <a:chExt cx="140" cy="98"/>
              </a:xfrm>
            </p:grpSpPr>
            <p:sp>
              <p:nvSpPr>
                <p:cNvPr id="111105" name="Line 51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06" name="Line 51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07" name="Line 51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108" name="Group 516"/>
            <p:cNvGrpSpPr>
              <a:grpSpLocks/>
            </p:cNvGrpSpPr>
            <p:nvPr/>
          </p:nvGrpSpPr>
          <p:grpSpPr bwMode="auto">
            <a:xfrm>
              <a:off x="3492" y="3302"/>
              <a:ext cx="316" cy="147"/>
              <a:chOff x="3120" y="2318"/>
              <a:chExt cx="316" cy="147"/>
            </a:xfrm>
          </p:grpSpPr>
          <p:sp>
            <p:nvSpPr>
              <p:cNvPr id="111109" name="Oval 517"/>
              <p:cNvSpPr>
                <a:spLocks noChangeArrowheads="1"/>
              </p:cNvSpPr>
              <p:nvPr/>
            </p:nvSpPr>
            <p:spPr bwMode="auto">
              <a:xfrm>
                <a:off x="3123" y="2384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10" name="Line 518"/>
              <p:cNvSpPr>
                <a:spLocks noChangeShapeType="1"/>
              </p:cNvSpPr>
              <p:nvPr/>
            </p:nvSpPr>
            <p:spPr bwMode="auto">
              <a:xfrm>
                <a:off x="3123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11" name="Line 519"/>
              <p:cNvSpPr>
                <a:spLocks noChangeShapeType="1"/>
              </p:cNvSpPr>
              <p:nvPr/>
            </p:nvSpPr>
            <p:spPr bwMode="auto">
              <a:xfrm>
                <a:off x="3436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12" name="Rectangle 520"/>
              <p:cNvSpPr>
                <a:spLocks noChangeArrowheads="1"/>
              </p:cNvSpPr>
              <p:nvPr/>
            </p:nvSpPr>
            <p:spPr bwMode="auto">
              <a:xfrm>
                <a:off x="3123" y="2377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113" name="Oval 521"/>
              <p:cNvSpPr>
                <a:spLocks noChangeArrowheads="1"/>
              </p:cNvSpPr>
              <p:nvPr/>
            </p:nvSpPr>
            <p:spPr bwMode="auto">
              <a:xfrm>
                <a:off x="3120" y="2318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114" name="Group 522"/>
              <p:cNvGrpSpPr>
                <a:grpSpLocks/>
              </p:cNvGrpSpPr>
              <p:nvPr/>
            </p:nvGrpSpPr>
            <p:grpSpPr bwMode="auto">
              <a:xfrm>
                <a:off x="3195" y="2339"/>
                <a:ext cx="156" cy="55"/>
                <a:chOff x="2848" y="848"/>
                <a:chExt cx="140" cy="98"/>
              </a:xfrm>
            </p:grpSpPr>
            <p:sp>
              <p:nvSpPr>
                <p:cNvPr id="111115" name="Line 52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16" name="Line 52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17" name="Line 52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118" name="Group 526"/>
              <p:cNvGrpSpPr>
                <a:grpSpLocks/>
              </p:cNvGrpSpPr>
              <p:nvPr/>
            </p:nvGrpSpPr>
            <p:grpSpPr bwMode="auto">
              <a:xfrm flipV="1">
                <a:off x="3195" y="2338"/>
                <a:ext cx="156" cy="56"/>
                <a:chOff x="2848" y="848"/>
                <a:chExt cx="140" cy="98"/>
              </a:xfrm>
            </p:grpSpPr>
            <p:sp>
              <p:nvSpPr>
                <p:cNvPr id="111119" name="Line 52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20" name="Line 52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121" name="Line 52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041" grpId="0" autoUpdateAnimBg="0"/>
      <p:bldP spid="111043" grpId="0" animBg="1"/>
      <p:bldP spid="111044" grpId="0" autoUpdateAnimBg="0"/>
      <p:bldP spid="111045" grpId="0" autoUpdateAnimBg="0"/>
      <p:bldP spid="111046" grpId="0" animBg="1"/>
      <p:bldP spid="111047" grpId="0" autoUpdateAnimBg="0"/>
      <p:bldP spid="111048" grpId="0" autoUpdateAnimBg="0"/>
      <p:bldP spid="111049" grpId="0" autoUpdateAnimBg="0"/>
      <p:bldP spid="11105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1633CADF-800E-4E5F-B1DF-C5A51FA05859}" type="slidenum">
              <a:rPr lang="en-US"/>
              <a:pPr/>
              <a:t>15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0"/>
            <a:ext cx="7772400" cy="1143000"/>
          </a:xfrm>
        </p:spPr>
        <p:txBody>
          <a:bodyPr/>
          <a:lstStyle/>
          <a:p>
            <a:r>
              <a:rPr lang="en-US" sz="3600"/>
              <a:t>Datagram networks</a:t>
            </a: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8325" y="1038225"/>
            <a:ext cx="7781925" cy="2276475"/>
          </a:xfrm>
        </p:spPr>
        <p:txBody>
          <a:bodyPr/>
          <a:lstStyle/>
          <a:p>
            <a:r>
              <a:rPr lang="en-US" sz="2400"/>
              <a:t>no call setup at network layer</a:t>
            </a:r>
          </a:p>
          <a:p>
            <a:r>
              <a:rPr lang="en-US" sz="2400"/>
              <a:t>routers: no state about end-to-end connections</a:t>
            </a:r>
          </a:p>
          <a:p>
            <a:pPr lvl="1"/>
            <a:r>
              <a:rPr lang="en-US" sz="2000"/>
              <a:t>no network-level concept of “connection”</a:t>
            </a:r>
          </a:p>
          <a:p>
            <a:r>
              <a:rPr lang="en-US" sz="2400"/>
              <a:t>packets forwarded using destination host address</a:t>
            </a:r>
          </a:p>
          <a:p>
            <a:pPr lvl="1"/>
            <a:r>
              <a:rPr lang="en-US" sz="2000"/>
              <a:t>packets between same source-dest pair may take different paths</a:t>
            </a:r>
          </a:p>
        </p:txBody>
      </p:sp>
      <p:sp>
        <p:nvSpPr>
          <p:cNvPr id="111621" name="Line 5"/>
          <p:cNvSpPr>
            <a:spLocks noChangeShapeType="1"/>
          </p:cNvSpPr>
          <p:nvPr/>
        </p:nvSpPr>
        <p:spPr bwMode="auto">
          <a:xfrm rot="5400000" flipV="1">
            <a:off x="2706688" y="4821237"/>
            <a:ext cx="6350" cy="157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1707" name="Group 91"/>
          <p:cNvGrpSpPr>
            <a:grpSpLocks/>
          </p:cNvGrpSpPr>
          <p:nvPr/>
        </p:nvGrpSpPr>
        <p:grpSpPr bwMode="auto">
          <a:xfrm>
            <a:off x="479425" y="3741738"/>
            <a:ext cx="1566863" cy="1987550"/>
            <a:chOff x="2366" y="929"/>
            <a:chExt cx="987" cy="1252"/>
          </a:xfrm>
        </p:grpSpPr>
        <p:graphicFrame>
          <p:nvGraphicFramePr>
            <p:cNvPr id="111708" name="Object 92"/>
            <p:cNvGraphicFramePr>
              <a:graphicFrameLocks noChangeAspect="1"/>
            </p:cNvGraphicFramePr>
            <p:nvPr/>
          </p:nvGraphicFramePr>
          <p:xfrm>
            <a:off x="2741" y="929"/>
            <a:ext cx="333" cy="264"/>
          </p:xfrm>
          <a:graphic>
            <a:graphicData uri="http://schemas.openxmlformats.org/presentationml/2006/ole">
              <p:oleObj spid="_x0000_s111708" name="Clip" r:id="rId3" imgW="1305000" imgH="1085760" progId="MS_ClipArt_Gallery.2">
                <p:embed/>
              </p:oleObj>
            </a:graphicData>
          </a:graphic>
        </p:graphicFrame>
        <p:grpSp>
          <p:nvGrpSpPr>
            <p:cNvPr id="111709" name="Group 93"/>
            <p:cNvGrpSpPr>
              <a:grpSpLocks/>
            </p:cNvGrpSpPr>
            <p:nvPr/>
          </p:nvGrpSpPr>
          <p:grpSpPr bwMode="auto">
            <a:xfrm>
              <a:off x="2366" y="1145"/>
              <a:ext cx="987" cy="1036"/>
              <a:chOff x="2956" y="969"/>
              <a:chExt cx="513" cy="529"/>
            </a:xfrm>
          </p:grpSpPr>
          <p:sp>
            <p:nvSpPr>
              <p:cNvPr id="111710" name="Rectangle 94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11" name="Rectangle 95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12" name="Rectangle 96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13" name="Text Box 97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/>
                  <a:t>application</a:t>
                </a:r>
              </a:p>
              <a:p>
                <a:pPr algn="ctr"/>
                <a:r>
                  <a:rPr lang="en-US" sz="2000"/>
                  <a:t>transport</a:t>
                </a:r>
              </a:p>
              <a:p>
                <a:pPr algn="ctr"/>
                <a:r>
                  <a:rPr lang="en-US" sz="2000">
                    <a:solidFill>
                      <a:schemeClr val="bg1"/>
                    </a:solidFill>
                  </a:rPr>
                  <a:t>network</a:t>
                </a:r>
                <a:endParaRPr lang="en-US" sz="2000"/>
              </a:p>
              <a:p>
                <a:pPr algn="ctr"/>
                <a:r>
                  <a:rPr lang="en-US" sz="2000"/>
                  <a:t>data link</a:t>
                </a:r>
              </a:p>
              <a:p>
                <a:pPr algn="ctr"/>
                <a:r>
                  <a:rPr lang="en-US" sz="2000"/>
                  <a:t>physical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11714" name="Line 98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15" name="Line 99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16" name="Line 100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17" name="Line 101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111725" name="Object 109"/>
          <p:cNvGraphicFramePr>
            <a:graphicFrameLocks noChangeAspect="1"/>
          </p:cNvGraphicFramePr>
          <p:nvPr/>
        </p:nvGraphicFramePr>
        <p:xfrm>
          <a:off x="7856538" y="3913188"/>
          <a:ext cx="528637" cy="419100"/>
        </p:xfrm>
        <a:graphic>
          <a:graphicData uri="http://schemas.openxmlformats.org/presentationml/2006/ole">
            <p:oleObj spid="_x0000_s111725" name="Clip" r:id="rId4" imgW="1305000" imgH="1085760" progId="MS_ClipArt_Gallery.2">
              <p:embed/>
            </p:oleObj>
          </a:graphicData>
        </a:graphic>
      </p:graphicFrame>
      <p:grpSp>
        <p:nvGrpSpPr>
          <p:cNvPr id="111726" name="Group 110"/>
          <p:cNvGrpSpPr>
            <a:grpSpLocks/>
          </p:cNvGrpSpPr>
          <p:nvPr/>
        </p:nvGrpSpPr>
        <p:grpSpPr bwMode="auto">
          <a:xfrm>
            <a:off x="7261225" y="4256088"/>
            <a:ext cx="1566863" cy="1644650"/>
            <a:chOff x="2956" y="969"/>
            <a:chExt cx="513" cy="529"/>
          </a:xfrm>
        </p:grpSpPr>
        <p:sp>
          <p:nvSpPr>
            <p:cNvPr id="111727" name="Rectangle 111"/>
            <p:cNvSpPr>
              <a:spLocks noChangeArrowheads="1"/>
            </p:cNvSpPr>
            <p:nvPr/>
          </p:nvSpPr>
          <p:spPr bwMode="auto">
            <a:xfrm>
              <a:off x="3018" y="969"/>
              <a:ext cx="426" cy="4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28" name="Rectangle 112"/>
            <p:cNvSpPr>
              <a:spLocks noChangeArrowheads="1"/>
            </p:cNvSpPr>
            <p:nvPr/>
          </p:nvSpPr>
          <p:spPr bwMode="auto">
            <a:xfrm>
              <a:off x="2997" y="984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29" name="Rectangle 113"/>
            <p:cNvSpPr>
              <a:spLocks noChangeArrowheads="1"/>
            </p:cNvSpPr>
            <p:nvPr/>
          </p:nvSpPr>
          <p:spPr bwMode="auto">
            <a:xfrm>
              <a:off x="3000" y="1185"/>
              <a:ext cx="432" cy="10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30" name="Text Box 114"/>
            <p:cNvSpPr txBox="1">
              <a:spLocks noChangeArrowheads="1"/>
            </p:cNvSpPr>
            <p:nvPr/>
          </p:nvSpPr>
          <p:spPr bwMode="auto">
            <a:xfrm>
              <a:off x="2956" y="978"/>
              <a:ext cx="513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application</a:t>
              </a:r>
            </a:p>
            <a:p>
              <a:pPr algn="ctr"/>
              <a:r>
                <a:rPr lang="en-US" sz="2000"/>
                <a:t>transport</a:t>
              </a:r>
            </a:p>
            <a:p>
              <a:pPr algn="ctr"/>
              <a:r>
                <a:rPr lang="en-US" sz="2000">
                  <a:solidFill>
                    <a:schemeClr val="bg1"/>
                  </a:solidFill>
                </a:rPr>
                <a:t>network</a:t>
              </a:r>
              <a:endParaRPr lang="en-US" sz="2000"/>
            </a:p>
            <a:p>
              <a:pPr algn="ctr"/>
              <a:r>
                <a:rPr lang="en-US" sz="2000"/>
                <a:t>data link</a:t>
              </a:r>
            </a:p>
            <a:p>
              <a:pPr algn="ctr"/>
              <a:r>
                <a:rPr lang="en-US" sz="2000"/>
                <a:t>physical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11731" name="Line 115"/>
            <p:cNvSpPr>
              <a:spLocks noChangeShapeType="1"/>
            </p:cNvSpPr>
            <p:nvPr/>
          </p:nvSpPr>
          <p:spPr bwMode="auto">
            <a:xfrm>
              <a:off x="2997" y="1194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32" name="Line 116"/>
            <p:cNvSpPr>
              <a:spLocks noChangeShapeType="1"/>
            </p:cNvSpPr>
            <p:nvPr/>
          </p:nvSpPr>
          <p:spPr bwMode="auto">
            <a:xfrm>
              <a:off x="3003" y="1290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33" name="Line 117"/>
            <p:cNvSpPr>
              <a:spLocks noChangeShapeType="1"/>
            </p:cNvSpPr>
            <p:nvPr/>
          </p:nvSpPr>
          <p:spPr bwMode="auto">
            <a:xfrm>
              <a:off x="3003" y="1374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34" name="Line 118"/>
            <p:cNvSpPr>
              <a:spLocks noChangeShapeType="1"/>
            </p:cNvSpPr>
            <p:nvPr/>
          </p:nvSpPr>
          <p:spPr bwMode="auto">
            <a:xfrm>
              <a:off x="3003" y="1092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1735" name="Line 119"/>
          <p:cNvSpPr>
            <a:spLocks noChangeShapeType="1"/>
          </p:cNvSpPr>
          <p:nvPr/>
        </p:nvSpPr>
        <p:spPr bwMode="auto">
          <a:xfrm rot="-5400000" flipH="1" flipV="1">
            <a:off x="6702425" y="5003800"/>
            <a:ext cx="6350" cy="140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736" name="Text Box 120"/>
          <p:cNvSpPr txBox="1">
            <a:spLocks noChangeArrowheads="1"/>
          </p:cNvSpPr>
          <p:nvPr/>
        </p:nvSpPr>
        <p:spPr bwMode="auto">
          <a:xfrm>
            <a:off x="1998663" y="4946650"/>
            <a:ext cx="1497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1. Send data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1738" name="Text Box 122"/>
          <p:cNvSpPr txBox="1">
            <a:spLocks noChangeArrowheads="1"/>
          </p:cNvSpPr>
          <p:nvPr/>
        </p:nvSpPr>
        <p:spPr bwMode="auto">
          <a:xfrm>
            <a:off x="5618163" y="5013325"/>
            <a:ext cx="1806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2. Receive data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1788" name="Freeform 172"/>
          <p:cNvSpPr>
            <a:spLocks/>
          </p:cNvSpPr>
          <p:nvPr/>
        </p:nvSpPr>
        <p:spPr bwMode="auto">
          <a:xfrm>
            <a:off x="2028825" y="4914900"/>
            <a:ext cx="304800" cy="657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14"/>
              </a:cxn>
              <a:cxn ang="0">
                <a:pos x="192" y="408"/>
              </a:cxn>
            </a:cxnLst>
            <a:rect l="0" t="0" r="r" b="b"/>
            <a:pathLst>
              <a:path w="192" h="414">
                <a:moveTo>
                  <a:pt x="0" y="0"/>
                </a:moveTo>
                <a:lnTo>
                  <a:pt x="0" y="414"/>
                </a:lnTo>
                <a:lnTo>
                  <a:pt x="192" y="408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789" name="Freeform 173"/>
          <p:cNvSpPr>
            <a:spLocks/>
          </p:cNvSpPr>
          <p:nvPr/>
        </p:nvSpPr>
        <p:spPr bwMode="auto">
          <a:xfrm>
            <a:off x="6662738" y="5357813"/>
            <a:ext cx="609600" cy="295275"/>
          </a:xfrm>
          <a:custGeom>
            <a:avLst/>
            <a:gdLst/>
            <a:ahLst/>
            <a:cxnLst>
              <a:cxn ang="0">
                <a:pos x="0" y="186"/>
              </a:cxn>
              <a:cxn ang="0">
                <a:pos x="384" y="186"/>
              </a:cxn>
              <a:cxn ang="0">
                <a:pos x="384" y="0"/>
              </a:cxn>
            </a:cxnLst>
            <a:rect l="0" t="0" r="r" b="b"/>
            <a:pathLst>
              <a:path w="384" h="186">
                <a:moveTo>
                  <a:pt x="0" y="186"/>
                </a:moveTo>
                <a:lnTo>
                  <a:pt x="384" y="186"/>
                </a:lnTo>
                <a:lnTo>
                  <a:pt x="384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1793" name="Group 177"/>
          <p:cNvGrpSpPr>
            <a:grpSpLocks/>
          </p:cNvGrpSpPr>
          <p:nvPr/>
        </p:nvGrpSpPr>
        <p:grpSpPr bwMode="auto">
          <a:xfrm>
            <a:off x="2386013" y="5353050"/>
            <a:ext cx="361950" cy="261938"/>
            <a:chOff x="1548" y="3723"/>
            <a:chExt cx="228" cy="165"/>
          </a:xfrm>
        </p:grpSpPr>
        <p:sp>
          <p:nvSpPr>
            <p:cNvPr id="111791" name="Rectangle 175"/>
            <p:cNvSpPr>
              <a:spLocks noChangeArrowheads="1"/>
            </p:cNvSpPr>
            <p:nvPr/>
          </p:nvSpPr>
          <p:spPr bwMode="auto">
            <a:xfrm>
              <a:off x="1563" y="3723"/>
              <a:ext cx="102" cy="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90" name="Rectangle 174"/>
            <p:cNvSpPr>
              <a:spLocks noChangeArrowheads="1"/>
            </p:cNvSpPr>
            <p:nvPr/>
          </p:nvSpPr>
          <p:spPr bwMode="auto">
            <a:xfrm>
              <a:off x="1548" y="3738"/>
              <a:ext cx="102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92" name="Line 176"/>
            <p:cNvSpPr>
              <a:spLocks noChangeShapeType="1"/>
            </p:cNvSpPr>
            <p:nvPr/>
          </p:nvSpPr>
          <p:spPr bwMode="auto">
            <a:xfrm>
              <a:off x="1650" y="3816"/>
              <a:ext cx="12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1814" name="Group 198"/>
          <p:cNvGrpSpPr>
            <a:grpSpLocks/>
          </p:cNvGrpSpPr>
          <p:nvPr/>
        </p:nvGrpSpPr>
        <p:grpSpPr bwMode="auto">
          <a:xfrm>
            <a:off x="3176588" y="5078413"/>
            <a:ext cx="3024187" cy="1481137"/>
            <a:chOff x="2001" y="3199"/>
            <a:chExt cx="1905" cy="933"/>
          </a:xfrm>
        </p:grpSpPr>
        <p:sp>
          <p:nvSpPr>
            <p:cNvPr id="111620" name="Freeform 4"/>
            <p:cNvSpPr>
              <a:spLocks/>
            </p:cNvSpPr>
            <p:nvPr/>
          </p:nvSpPr>
          <p:spPr bwMode="auto">
            <a:xfrm>
              <a:off x="2112" y="3199"/>
              <a:ext cx="1794" cy="933"/>
            </a:xfrm>
            <a:custGeom>
              <a:avLst/>
              <a:gdLst/>
              <a:ahLst/>
              <a:cxnLst>
                <a:cxn ang="0">
                  <a:pos x="6" y="483"/>
                </a:cxn>
                <a:cxn ang="0">
                  <a:pos x="108" y="125"/>
                </a:cxn>
                <a:cxn ang="0">
                  <a:pos x="559" y="100"/>
                </a:cxn>
                <a:cxn ang="0">
                  <a:pos x="1128" y="29"/>
                </a:cxn>
                <a:cxn ang="0">
                  <a:pos x="1716" y="275"/>
                </a:cxn>
                <a:cxn ang="0">
                  <a:pos x="1596" y="827"/>
                </a:cxn>
                <a:cxn ang="0">
                  <a:pos x="1380" y="911"/>
                </a:cxn>
                <a:cxn ang="0">
                  <a:pos x="840" y="929"/>
                </a:cxn>
                <a:cxn ang="0">
                  <a:pos x="414" y="911"/>
                </a:cxn>
                <a:cxn ang="0">
                  <a:pos x="143" y="832"/>
                </a:cxn>
                <a:cxn ang="0">
                  <a:pos x="6" y="483"/>
                </a:cxn>
              </a:cxnLst>
              <a:rect l="0" t="0" r="r" b="b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2" name="Freeform 6"/>
            <p:cNvSpPr>
              <a:spLocks/>
            </p:cNvSpPr>
            <p:nvPr/>
          </p:nvSpPr>
          <p:spPr bwMode="auto">
            <a:xfrm>
              <a:off x="2514" y="3384"/>
              <a:ext cx="342" cy="18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1623" name="Group 7"/>
            <p:cNvGrpSpPr>
              <a:grpSpLocks/>
            </p:cNvGrpSpPr>
            <p:nvPr/>
          </p:nvGrpSpPr>
          <p:grpSpPr bwMode="auto">
            <a:xfrm>
              <a:off x="2203" y="3494"/>
              <a:ext cx="316" cy="147"/>
              <a:chOff x="3600" y="219"/>
              <a:chExt cx="360" cy="175"/>
            </a:xfrm>
          </p:grpSpPr>
          <p:sp>
            <p:nvSpPr>
              <p:cNvPr id="111624" name="Oval 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25" name="Line 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26" name="Line 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27" name="Rectangle 1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628" name="Oval 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629" name="Group 1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1630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31" name="Line 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32" name="Line 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633" name="Group 1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1634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35" name="Line 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36" name="Line 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637" name="Group 21"/>
            <p:cNvGrpSpPr>
              <a:grpSpLocks/>
            </p:cNvGrpSpPr>
            <p:nvPr/>
          </p:nvGrpSpPr>
          <p:grpSpPr bwMode="auto">
            <a:xfrm>
              <a:off x="2425" y="3896"/>
              <a:ext cx="316" cy="147"/>
              <a:chOff x="3600" y="219"/>
              <a:chExt cx="360" cy="175"/>
            </a:xfrm>
          </p:grpSpPr>
          <p:sp>
            <p:nvSpPr>
              <p:cNvPr id="111638" name="Oval 2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39" name="Line 2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40" name="Line 2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41" name="Rectangle 2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642" name="Oval 2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643" name="Group 2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1644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45" name="Line 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46" name="Line 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647" name="Group 3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1648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49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50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651" name="Group 35"/>
            <p:cNvGrpSpPr>
              <a:grpSpLocks/>
            </p:cNvGrpSpPr>
            <p:nvPr/>
          </p:nvGrpSpPr>
          <p:grpSpPr bwMode="auto">
            <a:xfrm>
              <a:off x="2850" y="3302"/>
              <a:ext cx="316" cy="147"/>
              <a:chOff x="3600" y="219"/>
              <a:chExt cx="360" cy="175"/>
            </a:xfrm>
          </p:grpSpPr>
          <p:sp>
            <p:nvSpPr>
              <p:cNvPr id="111652" name="Oval 3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53" name="Line 3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54" name="Line 3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55" name="Rectangle 3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656" name="Oval 4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657" name="Group 4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1658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59" name="Line 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60" name="Line 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661" name="Group 4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1662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63" name="Line 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64" name="Line 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665" name="Group 49"/>
            <p:cNvGrpSpPr>
              <a:grpSpLocks/>
            </p:cNvGrpSpPr>
            <p:nvPr/>
          </p:nvGrpSpPr>
          <p:grpSpPr bwMode="auto">
            <a:xfrm>
              <a:off x="2801" y="3721"/>
              <a:ext cx="315" cy="147"/>
              <a:chOff x="3600" y="219"/>
              <a:chExt cx="360" cy="175"/>
            </a:xfrm>
          </p:grpSpPr>
          <p:sp>
            <p:nvSpPr>
              <p:cNvPr id="111666" name="Oval 5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67" name="Line 5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68" name="Line 5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69" name="Rectangle 5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670" name="Oval 5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671" name="Group 5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1672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73" name="Line 5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74" name="Line 5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675" name="Group 5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1676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77" name="Line 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78" name="Line 6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679" name="Group 63"/>
            <p:cNvGrpSpPr>
              <a:grpSpLocks/>
            </p:cNvGrpSpPr>
            <p:nvPr/>
          </p:nvGrpSpPr>
          <p:grpSpPr bwMode="auto">
            <a:xfrm>
              <a:off x="3201" y="3908"/>
              <a:ext cx="316" cy="147"/>
              <a:chOff x="3600" y="219"/>
              <a:chExt cx="360" cy="175"/>
            </a:xfrm>
          </p:grpSpPr>
          <p:sp>
            <p:nvSpPr>
              <p:cNvPr id="111680" name="Oval 6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81" name="Line 6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82" name="Line 6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83" name="Rectangle 6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684" name="Oval 6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685" name="Group 6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1686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87" name="Line 7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88" name="Line 7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689" name="Group 7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1690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91" name="Line 7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692" name="Line 7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1693" name="Group 77"/>
            <p:cNvGrpSpPr>
              <a:grpSpLocks/>
            </p:cNvGrpSpPr>
            <p:nvPr/>
          </p:nvGrpSpPr>
          <p:grpSpPr bwMode="auto">
            <a:xfrm>
              <a:off x="3481" y="3495"/>
              <a:ext cx="316" cy="147"/>
              <a:chOff x="3600" y="219"/>
              <a:chExt cx="360" cy="175"/>
            </a:xfrm>
          </p:grpSpPr>
          <p:sp>
            <p:nvSpPr>
              <p:cNvPr id="111694" name="Oval 7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95" name="Line 7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96" name="Line 8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97" name="Rectangle 8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1698" name="Oval 8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699" name="Group 8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1700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701" name="Line 8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702" name="Line 8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1703" name="Group 8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1704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705" name="Line 8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706" name="Line 9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1718" name="Freeform 102"/>
            <p:cNvSpPr>
              <a:spLocks/>
            </p:cNvSpPr>
            <p:nvPr/>
          </p:nvSpPr>
          <p:spPr bwMode="auto">
            <a:xfrm>
              <a:off x="3170" y="3380"/>
              <a:ext cx="318" cy="1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8" y="194"/>
                </a:cxn>
              </a:cxnLst>
              <a:rect l="0" t="0" r="r" b="b"/>
              <a:pathLst>
                <a:path w="318" h="194">
                  <a:moveTo>
                    <a:pt x="0" y="0"/>
                  </a:moveTo>
                  <a:lnTo>
                    <a:pt x="318" y="19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19" name="Freeform 103"/>
            <p:cNvSpPr>
              <a:spLocks/>
            </p:cNvSpPr>
            <p:nvPr/>
          </p:nvSpPr>
          <p:spPr bwMode="auto">
            <a:xfrm>
              <a:off x="2499" y="3627"/>
              <a:ext cx="303" cy="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4" y="174"/>
                </a:cxn>
              </a:cxnLst>
              <a:rect l="0" t="0" r="r" b="b"/>
              <a:pathLst>
                <a:path w="294" h="174">
                  <a:moveTo>
                    <a:pt x="0" y="0"/>
                  </a:moveTo>
                  <a:lnTo>
                    <a:pt x="294" y="17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20" name="Freeform 104"/>
            <p:cNvSpPr>
              <a:spLocks/>
            </p:cNvSpPr>
            <p:nvPr/>
          </p:nvSpPr>
          <p:spPr bwMode="auto">
            <a:xfrm>
              <a:off x="3096" y="3612"/>
              <a:ext cx="396" cy="156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78" y="0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21" name="Freeform 105"/>
            <p:cNvSpPr>
              <a:spLocks/>
            </p:cNvSpPr>
            <p:nvPr/>
          </p:nvSpPr>
          <p:spPr bwMode="auto">
            <a:xfrm>
              <a:off x="3516" y="3646"/>
              <a:ext cx="130" cy="320"/>
            </a:xfrm>
            <a:custGeom>
              <a:avLst/>
              <a:gdLst/>
              <a:ahLst/>
              <a:cxnLst>
                <a:cxn ang="0">
                  <a:pos x="0" y="500"/>
                </a:cxn>
                <a:cxn ang="0">
                  <a:pos x="118" y="0"/>
                </a:cxn>
              </a:cxnLst>
              <a:rect l="0" t="0" r="r" b="b"/>
              <a:pathLst>
                <a:path w="118" h="500">
                  <a:moveTo>
                    <a:pt x="0" y="500"/>
                  </a:moveTo>
                  <a:lnTo>
                    <a:pt x="11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22" name="Freeform 106"/>
            <p:cNvSpPr>
              <a:spLocks/>
            </p:cNvSpPr>
            <p:nvPr/>
          </p:nvSpPr>
          <p:spPr bwMode="auto">
            <a:xfrm>
              <a:off x="2738" y="3982"/>
              <a:ext cx="464" cy="47"/>
            </a:xfrm>
            <a:custGeom>
              <a:avLst/>
              <a:gdLst/>
              <a:ahLst/>
              <a:cxnLst>
                <a:cxn ang="0">
                  <a:pos x="370" y="32"/>
                </a:cxn>
                <a:cxn ang="0">
                  <a:pos x="0" y="0"/>
                </a:cxn>
              </a:cxnLst>
              <a:rect l="0" t="0" r="r" b="b"/>
              <a:pathLst>
                <a:path w="370" h="32">
                  <a:moveTo>
                    <a:pt x="370" y="32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23" name="Freeform 107"/>
            <p:cNvSpPr>
              <a:spLocks/>
            </p:cNvSpPr>
            <p:nvPr/>
          </p:nvSpPr>
          <p:spPr bwMode="auto">
            <a:xfrm>
              <a:off x="2400" y="3642"/>
              <a:ext cx="122" cy="268"/>
            </a:xfrm>
            <a:custGeom>
              <a:avLst/>
              <a:gdLst/>
              <a:ahLst/>
              <a:cxnLst>
                <a:cxn ang="0">
                  <a:pos x="162" y="408"/>
                </a:cxn>
                <a:cxn ang="0">
                  <a:pos x="176" y="412"/>
                </a:cxn>
                <a:cxn ang="0">
                  <a:pos x="0" y="0"/>
                </a:cxn>
              </a:cxnLst>
              <a:rect l="0" t="0" r="r" b="b"/>
              <a:pathLst>
                <a:path w="176" h="412">
                  <a:moveTo>
                    <a:pt x="162" y="408"/>
                  </a:moveTo>
                  <a:lnTo>
                    <a:pt x="176" y="41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1794" name="Group 178"/>
            <p:cNvGrpSpPr>
              <a:grpSpLocks/>
            </p:cNvGrpSpPr>
            <p:nvPr/>
          </p:nvGrpSpPr>
          <p:grpSpPr bwMode="auto">
            <a:xfrm>
              <a:off x="2001" y="3375"/>
              <a:ext cx="228" cy="165"/>
              <a:chOff x="1548" y="3723"/>
              <a:chExt cx="228" cy="165"/>
            </a:xfrm>
          </p:grpSpPr>
          <p:sp>
            <p:nvSpPr>
              <p:cNvPr id="111795" name="Rectangle 179"/>
              <p:cNvSpPr>
                <a:spLocks noChangeArrowheads="1"/>
              </p:cNvSpPr>
              <p:nvPr/>
            </p:nvSpPr>
            <p:spPr bwMode="auto">
              <a:xfrm>
                <a:off x="1563" y="3723"/>
                <a:ext cx="102" cy="150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96" name="Rectangle 180"/>
              <p:cNvSpPr>
                <a:spLocks noChangeArrowheads="1"/>
              </p:cNvSpPr>
              <p:nvPr/>
            </p:nvSpPr>
            <p:spPr bwMode="auto">
              <a:xfrm>
                <a:off x="1548" y="3738"/>
                <a:ext cx="102" cy="15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97" name="Line 181"/>
              <p:cNvSpPr>
                <a:spLocks noChangeShapeType="1"/>
              </p:cNvSpPr>
              <p:nvPr/>
            </p:nvSpPr>
            <p:spPr bwMode="auto">
              <a:xfrm>
                <a:off x="1650" y="3816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1798" name="Group 182"/>
            <p:cNvGrpSpPr>
              <a:grpSpLocks/>
            </p:cNvGrpSpPr>
            <p:nvPr/>
          </p:nvGrpSpPr>
          <p:grpSpPr bwMode="auto">
            <a:xfrm>
              <a:off x="3180" y="3306"/>
              <a:ext cx="228" cy="165"/>
              <a:chOff x="1548" y="3723"/>
              <a:chExt cx="228" cy="165"/>
            </a:xfrm>
          </p:grpSpPr>
          <p:sp>
            <p:nvSpPr>
              <p:cNvPr id="111799" name="Rectangle 183"/>
              <p:cNvSpPr>
                <a:spLocks noChangeArrowheads="1"/>
              </p:cNvSpPr>
              <p:nvPr/>
            </p:nvSpPr>
            <p:spPr bwMode="auto">
              <a:xfrm>
                <a:off x="1563" y="3723"/>
                <a:ext cx="102" cy="150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00" name="Rectangle 184"/>
              <p:cNvSpPr>
                <a:spLocks noChangeArrowheads="1"/>
              </p:cNvSpPr>
              <p:nvPr/>
            </p:nvSpPr>
            <p:spPr bwMode="auto">
              <a:xfrm>
                <a:off x="1548" y="3738"/>
                <a:ext cx="102" cy="15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01" name="Line 185"/>
              <p:cNvSpPr>
                <a:spLocks noChangeShapeType="1"/>
              </p:cNvSpPr>
              <p:nvPr/>
            </p:nvSpPr>
            <p:spPr bwMode="auto">
              <a:xfrm>
                <a:off x="1650" y="3816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1802" name="Group 186"/>
            <p:cNvGrpSpPr>
              <a:grpSpLocks/>
            </p:cNvGrpSpPr>
            <p:nvPr/>
          </p:nvGrpSpPr>
          <p:grpSpPr bwMode="auto">
            <a:xfrm>
              <a:off x="2850" y="3897"/>
              <a:ext cx="228" cy="165"/>
              <a:chOff x="1548" y="3723"/>
              <a:chExt cx="228" cy="165"/>
            </a:xfrm>
          </p:grpSpPr>
          <p:sp>
            <p:nvSpPr>
              <p:cNvPr id="111803" name="Rectangle 187"/>
              <p:cNvSpPr>
                <a:spLocks noChangeArrowheads="1"/>
              </p:cNvSpPr>
              <p:nvPr/>
            </p:nvSpPr>
            <p:spPr bwMode="auto">
              <a:xfrm>
                <a:off x="1563" y="3723"/>
                <a:ext cx="102" cy="150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04" name="Rectangle 188"/>
              <p:cNvSpPr>
                <a:spLocks noChangeArrowheads="1"/>
              </p:cNvSpPr>
              <p:nvPr/>
            </p:nvSpPr>
            <p:spPr bwMode="auto">
              <a:xfrm>
                <a:off x="1548" y="3738"/>
                <a:ext cx="102" cy="15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05" name="Line 189"/>
              <p:cNvSpPr>
                <a:spLocks noChangeShapeType="1"/>
              </p:cNvSpPr>
              <p:nvPr/>
            </p:nvSpPr>
            <p:spPr bwMode="auto">
              <a:xfrm>
                <a:off x="1650" y="3816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1806" name="Group 190"/>
            <p:cNvGrpSpPr>
              <a:grpSpLocks/>
            </p:cNvGrpSpPr>
            <p:nvPr/>
          </p:nvGrpSpPr>
          <p:grpSpPr bwMode="auto">
            <a:xfrm>
              <a:off x="2586" y="3597"/>
              <a:ext cx="228" cy="165"/>
              <a:chOff x="1548" y="3723"/>
              <a:chExt cx="228" cy="165"/>
            </a:xfrm>
          </p:grpSpPr>
          <p:sp>
            <p:nvSpPr>
              <p:cNvPr id="111807" name="Rectangle 191"/>
              <p:cNvSpPr>
                <a:spLocks noChangeArrowheads="1"/>
              </p:cNvSpPr>
              <p:nvPr/>
            </p:nvSpPr>
            <p:spPr bwMode="auto">
              <a:xfrm>
                <a:off x="1563" y="3723"/>
                <a:ext cx="102" cy="150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08" name="Rectangle 192"/>
              <p:cNvSpPr>
                <a:spLocks noChangeArrowheads="1"/>
              </p:cNvSpPr>
              <p:nvPr/>
            </p:nvSpPr>
            <p:spPr bwMode="auto">
              <a:xfrm>
                <a:off x="1548" y="3738"/>
                <a:ext cx="102" cy="15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09" name="Line 193"/>
              <p:cNvSpPr>
                <a:spLocks noChangeShapeType="1"/>
              </p:cNvSpPr>
              <p:nvPr/>
            </p:nvSpPr>
            <p:spPr bwMode="auto">
              <a:xfrm>
                <a:off x="1650" y="3816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1810" name="Group 194"/>
          <p:cNvGrpSpPr>
            <a:grpSpLocks/>
          </p:cNvGrpSpPr>
          <p:nvPr/>
        </p:nvGrpSpPr>
        <p:grpSpPr bwMode="auto">
          <a:xfrm>
            <a:off x="6457950" y="5434013"/>
            <a:ext cx="361950" cy="261937"/>
            <a:chOff x="1548" y="3723"/>
            <a:chExt cx="228" cy="165"/>
          </a:xfrm>
        </p:grpSpPr>
        <p:sp>
          <p:nvSpPr>
            <p:cNvPr id="111811" name="Rectangle 195"/>
            <p:cNvSpPr>
              <a:spLocks noChangeArrowheads="1"/>
            </p:cNvSpPr>
            <p:nvPr/>
          </p:nvSpPr>
          <p:spPr bwMode="auto">
            <a:xfrm>
              <a:off x="1563" y="3723"/>
              <a:ext cx="102" cy="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12" name="Rectangle 196"/>
            <p:cNvSpPr>
              <a:spLocks noChangeArrowheads="1"/>
            </p:cNvSpPr>
            <p:nvPr/>
          </p:nvSpPr>
          <p:spPr bwMode="auto">
            <a:xfrm>
              <a:off x="1548" y="3738"/>
              <a:ext cx="102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13" name="Line 197"/>
            <p:cNvSpPr>
              <a:spLocks noChangeShapeType="1"/>
            </p:cNvSpPr>
            <p:nvPr/>
          </p:nvSpPr>
          <p:spPr bwMode="auto">
            <a:xfrm>
              <a:off x="1650" y="3816"/>
              <a:ext cx="12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736" grpId="0" autoUpdateAnimBg="0"/>
      <p:bldP spid="11173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4CBC2B24-B973-47EF-B802-503D35048D3E}" type="slidenum">
              <a:rPr lang="en-US"/>
              <a:pPr/>
              <a:t>16</a:t>
            </a:fld>
            <a:endParaRPr lang="en-US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Forwarding table</a:t>
            </a:r>
          </a:p>
        </p:txBody>
      </p:sp>
      <p:sp>
        <p:nvSpPr>
          <p:cNvPr id="448519" name="Rectangle 7"/>
          <p:cNvSpPr>
            <a:spLocks noChangeArrowheads="1"/>
          </p:cNvSpPr>
          <p:nvPr/>
        </p:nvSpPr>
        <p:spPr bwMode="auto">
          <a:xfrm>
            <a:off x="277813" y="1803400"/>
            <a:ext cx="8432800" cy="433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US" dirty="0"/>
              <a:t>                    </a:t>
            </a:r>
            <a:r>
              <a:rPr lang="en-US" u="sng" dirty="0">
                <a:latin typeface="Times" charset="0"/>
                <a:cs typeface="Times New Roman" pitchFamily="18" charset="0"/>
              </a:rPr>
              <a:t>Destination Address Range</a:t>
            </a:r>
            <a:r>
              <a:rPr lang="en-US" dirty="0">
                <a:latin typeface="Times" charset="0"/>
                <a:cs typeface="Times New Roman" pitchFamily="18" charset="0"/>
              </a:rPr>
              <a:t>                                           </a:t>
            </a:r>
            <a:r>
              <a:rPr lang="en-US" u="sng" dirty="0">
                <a:latin typeface="Times" charset="0"/>
                <a:cs typeface="Times New Roman" pitchFamily="18" charset="0"/>
              </a:rPr>
              <a:t>Link Interface</a:t>
            </a:r>
          </a:p>
          <a:p>
            <a:pPr algn="just"/>
            <a:endParaRPr lang="en-US" sz="2000" dirty="0"/>
          </a:p>
          <a:p>
            <a:pPr algn="just"/>
            <a:r>
              <a:rPr lang="en-US" dirty="0">
                <a:latin typeface="Times" charset="0"/>
                <a:cs typeface="Times New Roman" pitchFamily="18" charset="0"/>
              </a:rPr>
              <a:t>         11001000 00010111 00010000 00000000</a:t>
            </a:r>
            <a:endParaRPr lang="en-US" sz="2000" dirty="0"/>
          </a:p>
          <a:p>
            <a:pPr algn="just"/>
            <a:r>
              <a:rPr lang="en-US" dirty="0">
                <a:latin typeface="Times" charset="0"/>
                <a:cs typeface="Times New Roman" pitchFamily="18" charset="0"/>
              </a:rPr>
              <a:t>                                       through                                                                  0  </a:t>
            </a:r>
            <a:endParaRPr lang="en-US" sz="2000" dirty="0"/>
          </a:p>
          <a:p>
            <a:pPr algn="just"/>
            <a:r>
              <a:rPr lang="en-US" dirty="0">
                <a:latin typeface="Times" charset="0"/>
                <a:cs typeface="Times New Roman" pitchFamily="18" charset="0"/>
              </a:rPr>
              <a:t>         11001000 00010111 00010111 11111111</a:t>
            </a:r>
          </a:p>
          <a:p>
            <a:pPr algn="just"/>
            <a:endParaRPr lang="en-US" sz="2000" dirty="0"/>
          </a:p>
          <a:p>
            <a:pPr algn="just"/>
            <a:r>
              <a:rPr lang="en-US" dirty="0">
                <a:latin typeface="Times" charset="0"/>
                <a:cs typeface="Times New Roman" pitchFamily="18" charset="0"/>
              </a:rPr>
              <a:t>         11001000 00010111 00011000 00000000</a:t>
            </a:r>
            <a:endParaRPr lang="en-US" sz="2000" dirty="0"/>
          </a:p>
          <a:p>
            <a:pPr algn="just"/>
            <a:r>
              <a:rPr lang="en-US" dirty="0">
                <a:latin typeface="Times" charset="0"/>
                <a:cs typeface="Times New Roman" pitchFamily="18" charset="0"/>
              </a:rPr>
              <a:t>                                      through                                                                   1</a:t>
            </a:r>
            <a:endParaRPr lang="en-US" sz="2000" dirty="0"/>
          </a:p>
          <a:p>
            <a:pPr algn="just"/>
            <a:r>
              <a:rPr lang="en-US" dirty="0">
                <a:latin typeface="Times" charset="0"/>
                <a:cs typeface="Times New Roman" pitchFamily="18" charset="0"/>
              </a:rPr>
              <a:t>         11001000 00010111 00011000 11111111  </a:t>
            </a:r>
          </a:p>
          <a:p>
            <a:pPr algn="just"/>
            <a:endParaRPr lang="en-US" sz="2000" dirty="0"/>
          </a:p>
          <a:p>
            <a:pPr algn="just"/>
            <a:r>
              <a:rPr lang="en-US" dirty="0">
                <a:latin typeface="Times" charset="0"/>
                <a:cs typeface="Times New Roman" pitchFamily="18" charset="0"/>
              </a:rPr>
              <a:t>         11001000 00010111 00011001 00000000</a:t>
            </a:r>
            <a:endParaRPr lang="en-US" sz="2000" dirty="0"/>
          </a:p>
          <a:p>
            <a:pPr algn="just"/>
            <a:r>
              <a:rPr lang="en-US" dirty="0">
                <a:latin typeface="Times" charset="0"/>
                <a:cs typeface="Times New Roman" pitchFamily="18" charset="0"/>
              </a:rPr>
              <a:t>                                      through                                                                   2</a:t>
            </a:r>
            <a:endParaRPr lang="en-US" sz="2000" dirty="0"/>
          </a:p>
          <a:p>
            <a:pPr algn="just"/>
            <a:r>
              <a:rPr lang="en-US" dirty="0">
                <a:latin typeface="Times" charset="0"/>
                <a:cs typeface="Times New Roman" pitchFamily="18" charset="0"/>
              </a:rPr>
              <a:t>         11001000 00010111 00011111 11111111  </a:t>
            </a:r>
          </a:p>
          <a:p>
            <a:pPr algn="just"/>
            <a:endParaRPr lang="en-US" sz="2000" dirty="0"/>
          </a:p>
          <a:p>
            <a:pPr algn="just"/>
            <a:r>
              <a:rPr lang="en-US" dirty="0">
                <a:latin typeface="Times" charset="0"/>
                <a:cs typeface="Times New Roman" pitchFamily="18" charset="0"/>
              </a:rPr>
              <a:t>                             otherwise                                                                         3</a:t>
            </a:r>
          </a:p>
        </p:txBody>
      </p:sp>
      <p:sp>
        <p:nvSpPr>
          <p:cNvPr id="448520" name="Text Box 8"/>
          <p:cNvSpPr txBox="1">
            <a:spLocks noChangeArrowheads="1"/>
          </p:cNvSpPr>
          <p:nvPr/>
        </p:nvSpPr>
        <p:spPr bwMode="auto">
          <a:xfrm>
            <a:off x="5459413" y="398463"/>
            <a:ext cx="2436812" cy="83185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4 billion </a:t>
            </a:r>
          </a:p>
          <a:p>
            <a:r>
              <a:rPr lang="en-US" sz="2400">
                <a:solidFill>
                  <a:srgbClr val="FF0000"/>
                </a:solidFill>
              </a:rPr>
              <a:t>possible entries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54" name="Rectangle 18"/>
          <p:cNvSpPr>
            <a:spLocks noChangeArrowheads="1"/>
          </p:cNvSpPr>
          <p:nvPr/>
        </p:nvSpPr>
        <p:spPr bwMode="auto">
          <a:xfrm>
            <a:off x="4206240" y="4240214"/>
            <a:ext cx="1761174" cy="294716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45" name="Text Box 9"/>
          <p:cNvSpPr txBox="1">
            <a:spLocks noChangeArrowheads="1"/>
          </p:cNvSpPr>
          <p:nvPr/>
        </p:nvSpPr>
        <p:spPr bwMode="auto">
          <a:xfrm>
            <a:off x="977900" y="4191000"/>
            <a:ext cx="5126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DA: 11001000  00010111  00010110  10100001 </a:t>
            </a:r>
          </a:p>
        </p:txBody>
      </p:sp>
      <p:sp>
        <p:nvSpPr>
          <p:cNvPr id="449553" name="Rectangle 17"/>
          <p:cNvSpPr>
            <a:spLocks noChangeArrowheads="1"/>
          </p:cNvSpPr>
          <p:nvPr/>
        </p:nvSpPr>
        <p:spPr bwMode="auto">
          <a:xfrm>
            <a:off x="4297680" y="5002213"/>
            <a:ext cx="1746491" cy="269875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9543" name="Rectangle 7"/>
          <p:cNvSpPr>
            <a:spLocks noChangeArrowheads="1"/>
          </p:cNvSpPr>
          <p:nvPr/>
        </p:nvSpPr>
        <p:spPr bwMode="auto">
          <a:xfrm>
            <a:off x="1046163" y="4959350"/>
            <a:ext cx="5126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/>
              <a:t>DA: 11001000  00010111  00011000  10101010 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D3FEF12C-AEB7-44DD-956D-E2A12A079EFA}" type="slidenum">
              <a:rPr lang="en-US"/>
              <a:pPr/>
              <a:t>17</a:t>
            </a:fld>
            <a:endParaRPr lang="en-US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Longest prefix matching</a:t>
            </a:r>
          </a:p>
        </p:txBody>
      </p:sp>
      <p:sp>
        <p:nvSpPr>
          <p:cNvPr id="449541" name="Rectangle 5"/>
          <p:cNvSpPr>
            <a:spLocks noChangeArrowheads="1"/>
          </p:cNvSpPr>
          <p:nvPr/>
        </p:nvSpPr>
        <p:spPr bwMode="auto">
          <a:xfrm>
            <a:off x="584200" y="1822450"/>
            <a:ext cx="65341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US"/>
              <a:t>                                </a:t>
            </a:r>
            <a:r>
              <a:rPr lang="en-US" u="sng">
                <a:latin typeface="Times" charset="0"/>
                <a:cs typeface="Times New Roman" pitchFamily="18" charset="0"/>
              </a:rPr>
              <a:t>Prefix Match</a:t>
            </a:r>
            <a:r>
              <a:rPr lang="en-US">
                <a:latin typeface="Times" charset="0"/>
                <a:cs typeface="Times New Roman" pitchFamily="18" charset="0"/>
              </a:rPr>
              <a:t>                        </a:t>
            </a:r>
            <a:r>
              <a:rPr lang="en-US" u="sng">
                <a:latin typeface="Times" charset="0"/>
                <a:cs typeface="Times New Roman" pitchFamily="18" charset="0"/>
              </a:rPr>
              <a:t>Link Interface</a:t>
            </a:r>
            <a:endParaRPr lang="en-US" sz="2000"/>
          </a:p>
          <a:p>
            <a:pPr algn="just"/>
            <a:r>
              <a:rPr lang="en-US">
                <a:latin typeface="Times" charset="0"/>
                <a:cs typeface="Times New Roman" pitchFamily="18" charset="0"/>
              </a:rPr>
              <a:t>          11001000 00010111 00010                                       0 </a:t>
            </a:r>
            <a:endParaRPr lang="en-US" sz="2000"/>
          </a:p>
          <a:p>
            <a:pPr algn="just"/>
            <a:r>
              <a:rPr lang="en-US">
                <a:latin typeface="Times" charset="0"/>
                <a:cs typeface="Times New Roman" pitchFamily="18" charset="0"/>
              </a:rPr>
              <a:t>          11001000 00010111 00011000                                 1</a:t>
            </a:r>
            <a:endParaRPr lang="en-US" sz="2000"/>
          </a:p>
          <a:p>
            <a:pPr algn="just"/>
            <a:r>
              <a:rPr lang="en-US">
                <a:latin typeface="Times" charset="0"/>
                <a:cs typeface="Times New Roman" pitchFamily="18" charset="0"/>
              </a:rPr>
              <a:t>          11001000 00010111 00011                                       2</a:t>
            </a:r>
            <a:endParaRPr lang="en-US" sz="2000"/>
          </a:p>
          <a:p>
            <a:pPr algn="just"/>
            <a:r>
              <a:rPr lang="en-US">
                <a:latin typeface="Times" charset="0"/>
                <a:cs typeface="Times New Roman" pitchFamily="18" charset="0"/>
              </a:rPr>
              <a:t>                        otherwise                                                     3</a:t>
            </a:r>
          </a:p>
        </p:txBody>
      </p:sp>
      <p:sp>
        <p:nvSpPr>
          <p:cNvPr id="449544" name="Text Box 8"/>
          <p:cNvSpPr txBox="1">
            <a:spLocks noChangeArrowheads="1"/>
          </p:cNvSpPr>
          <p:nvPr/>
        </p:nvSpPr>
        <p:spPr bwMode="auto">
          <a:xfrm>
            <a:off x="1028700" y="3690938"/>
            <a:ext cx="117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Examples</a:t>
            </a:r>
          </a:p>
        </p:txBody>
      </p:sp>
      <p:sp>
        <p:nvSpPr>
          <p:cNvPr id="449551" name="Text Box 15"/>
          <p:cNvSpPr txBox="1">
            <a:spLocks noChangeArrowheads="1"/>
          </p:cNvSpPr>
          <p:nvPr/>
        </p:nvSpPr>
        <p:spPr bwMode="auto">
          <a:xfrm>
            <a:off x="6540500" y="4167188"/>
            <a:ext cx="2055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Which interface?</a:t>
            </a:r>
          </a:p>
        </p:txBody>
      </p:sp>
      <p:sp>
        <p:nvSpPr>
          <p:cNvPr id="449552" name="Text Box 16"/>
          <p:cNvSpPr txBox="1">
            <a:spLocks noChangeArrowheads="1"/>
          </p:cNvSpPr>
          <p:nvPr/>
        </p:nvSpPr>
        <p:spPr bwMode="auto">
          <a:xfrm>
            <a:off x="6564313" y="4951413"/>
            <a:ext cx="2055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Which interface?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6D569298-6776-4F7E-920C-6BC14D875EB2}" type="slidenum">
              <a:rPr lang="en-US"/>
              <a:pPr/>
              <a:t>18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24850" cy="1143000"/>
          </a:xfrm>
        </p:spPr>
        <p:txBody>
          <a:bodyPr/>
          <a:lstStyle/>
          <a:p>
            <a:r>
              <a:rPr lang="en-US" sz="3200"/>
              <a:t>Datagram or VC network: why?</a:t>
            </a: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476375"/>
            <a:ext cx="402907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Internet (datagram)</a:t>
            </a:r>
            <a:endParaRPr lang="en-US" sz="2400"/>
          </a:p>
          <a:p>
            <a:r>
              <a:rPr lang="en-US" sz="2000"/>
              <a:t>data exchange among computers</a:t>
            </a:r>
          </a:p>
          <a:p>
            <a:pPr lvl="1"/>
            <a:r>
              <a:rPr lang="en-US" sz="2000"/>
              <a:t>“elastic” service, no strict timing req. </a:t>
            </a:r>
          </a:p>
          <a:p>
            <a:r>
              <a:rPr lang="en-US" sz="2000"/>
              <a:t>“smart” end systems (computers)</a:t>
            </a:r>
          </a:p>
          <a:p>
            <a:pPr lvl="1"/>
            <a:r>
              <a:rPr lang="en-US" sz="2000"/>
              <a:t>can adapt, perform control, error recovery</a:t>
            </a:r>
          </a:p>
          <a:p>
            <a:pPr lvl="1"/>
            <a:r>
              <a:rPr lang="en-US" sz="2000"/>
              <a:t>simple inside network, complexity at “edge”</a:t>
            </a:r>
          </a:p>
          <a:p>
            <a:r>
              <a:rPr lang="en-US" sz="2000"/>
              <a:t>many link types </a:t>
            </a:r>
          </a:p>
          <a:p>
            <a:pPr lvl="1"/>
            <a:r>
              <a:rPr lang="en-US" sz="2000"/>
              <a:t>different characteristics</a:t>
            </a:r>
          </a:p>
          <a:p>
            <a:pPr lvl="1"/>
            <a:r>
              <a:rPr lang="en-US" sz="2000"/>
              <a:t>uniform service difficult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5325" y="1552575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ATM (VC)</a:t>
            </a:r>
            <a:endParaRPr lang="en-US" sz="2400"/>
          </a:p>
          <a:p>
            <a:r>
              <a:rPr lang="en-US" sz="2000"/>
              <a:t>evolved from telephony</a:t>
            </a:r>
          </a:p>
          <a:p>
            <a:r>
              <a:rPr lang="en-US" sz="2000"/>
              <a:t>human conversation: </a:t>
            </a:r>
          </a:p>
          <a:p>
            <a:pPr lvl="1"/>
            <a:r>
              <a:rPr lang="en-US" sz="2000"/>
              <a:t>strict timing, reliability requirements</a:t>
            </a:r>
          </a:p>
          <a:p>
            <a:pPr lvl="1"/>
            <a:r>
              <a:rPr lang="en-US" sz="2000"/>
              <a:t>need for guaranteed service</a:t>
            </a:r>
            <a:endParaRPr lang="en-US" sz="1800"/>
          </a:p>
          <a:p>
            <a:r>
              <a:rPr lang="en-US" sz="2000"/>
              <a:t>“dumb” end systems</a:t>
            </a:r>
          </a:p>
          <a:p>
            <a:pPr lvl="1"/>
            <a:r>
              <a:rPr lang="en-US" sz="2000"/>
              <a:t>telephones</a:t>
            </a:r>
          </a:p>
          <a:p>
            <a:pPr lvl="1"/>
            <a:r>
              <a:rPr lang="en-US" sz="2000"/>
              <a:t>complexity inside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97EACBC1-C1B9-486D-9207-2AD52320DF6D}" type="slidenum">
              <a:rPr lang="en-US"/>
              <a:pPr/>
              <a:t>2</a:t>
            </a:fld>
            <a:endParaRPr lang="en-US"/>
          </a:p>
        </p:txBody>
      </p:sp>
      <p:sp>
        <p:nvSpPr>
          <p:cNvPr id="521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2122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>
                <a:solidFill>
                  <a:srgbClr val="FF0000"/>
                </a:solidFill>
              </a:rPr>
              <a:t>4. 1 Introduction</a:t>
            </a:r>
          </a:p>
          <a:p>
            <a:r>
              <a:rPr lang="en-US" sz="2400"/>
              <a:t>4.2 Virtual circuit and datagram networks</a:t>
            </a:r>
          </a:p>
          <a:p>
            <a:r>
              <a:rPr lang="en-US" sz="2400"/>
              <a:t>4.3 What’s inside a router</a:t>
            </a:r>
          </a:p>
          <a:p>
            <a:r>
              <a:rPr lang="en-US" sz="2400"/>
              <a:t>4.4 IP: Internet Protocol</a:t>
            </a:r>
          </a:p>
          <a:p>
            <a:pPr lvl="1"/>
            <a:r>
              <a:rPr lang="en-US" sz="2000"/>
              <a:t>Datagram format</a:t>
            </a:r>
          </a:p>
          <a:p>
            <a:pPr lvl="1"/>
            <a:r>
              <a:rPr lang="en-US" sz="2000"/>
              <a:t>IPv4 addressing</a:t>
            </a:r>
          </a:p>
          <a:p>
            <a:pPr lvl="1"/>
            <a:r>
              <a:rPr lang="en-US" sz="2000"/>
              <a:t>ICMP</a:t>
            </a:r>
          </a:p>
          <a:p>
            <a:pPr lvl="1"/>
            <a:r>
              <a:rPr lang="en-US" sz="2000"/>
              <a:t>IPv6</a:t>
            </a:r>
          </a:p>
        </p:txBody>
      </p:sp>
      <p:sp>
        <p:nvSpPr>
          <p:cNvPr id="52122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4.5 Routing algorithms</a:t>
            </a:r>
          </a:p>
          <a:p>
            <a:pPr lvl="1"/>
            <a:r>
              <a:rPr lang="en-US" sz="2000"/>
              <a:t>Link state</a:t>
            </a:r>
          </a:p>
          <a:p>
            <a:pPr lvl="1"/>
            <a:r>
              <a:rPr lang="en-US" sz="2000"/>
              <a:t>Distance Vector</a:t>
            </a:r>
          </a:p>
          <a:p>
            <a:pPr lvl="1"/>
            <a:r>
              <a:rPr lang="en-US" sz="2000"/>
              <a:t>Hierarchical routing</a:t>
            </a:r>
          </a:p>
          <a:p>
            <a:r>
              <a:rPr lang="en-US" sz="2400"/>
              <a:t>4.6 Routing in the Internet</a:t>
            </a:r>
          </a:p>
          <a:p>
            <a:pPr lvl="1"/>
            <a:r>
              <a:rPr lang="en-US" sz="2000"/>
              <a:t>RIP</a:t>
            </a:r>
          </a:p>
          <a:p>
            <a:pPr lvl="1"/>
            <a:r>
              <a:rPr lang="en-US" sz="2000"/>
              <a:t>OSPF</a:t>
            </a:r>
          </a:p>
          <a:p>
            <a:pPr lvl="1"/>
            <a:r>
              <a:rPr lang="en-US" sz="2000"/>
              <a:t>BGP</a:t>
            </a:r>
          </a:p>
          <a:p>
            <a:r>
              <a:rPr lang="en-US" sz="2400"/>
              <a:t>4.7 Broadcast and multicast routing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A6E27A41-31AD-4143-A2EC-05325163CD2A}" type="slidenum">
              <a:rPr lang="en-US"/>
              <a:pPr/>
              <a:t>3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1143000"/>
          </a:xfrm>
        </p:spPr>
        <p:txBody>
          <a:bodyPr/>
          <a:lstStyle/>
          <a:p>
            <a:r>
              <a:rPr lang="en-US" sz="3600"/>
              <a:t>Network layer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1163" y="1054100"/>
            <a:ext cx="4086225" cy="1831975"/>
          </a:xfrm>
        </p:spPr>
        <p:txBody>
          <a:bodyPr/>
          <a:lstStyle/>
          <a:p>
            <a:r>
              <a:rPr lang="en-US" sz="2400"/>
              <a:t>transport segment from sending to receiving host </a:t>
            </a:r>
          </a:p>
          <a:p>
            <a:r>
              <a:rPr lang="en-US" sz="2400"/>
              <a:t>on sending side encapsulates segments into datagrams</a:t>
            </a:r>
          </a:p>
          <a:p>
            <a:r>
              <a:rPr lang="en-US" sz="2400"/>
              <a:t>on rcving side, delivers segments to transport layer</a:t>
            </a:r>
          </a:p>
          <a:p>
            <a:r>
              <a:rPr lang="en-US" sz="2400"/>
              <a:t>network layer protocols in </a:t>
            </a:r>
            <a:r>
              <a:rPr lang="en-US" sz="2400" i="1"/>
              <a:t>every</a:t>
            </a:r>
            <a:r>
              <a:rPr lang="en-US" sz="2400"/>
              <a:t> host, router</a:t>
            </a:r>
          </a:p>
          <a:p>
            <a:r>
              <a:rPr lang="en-US" sz="2400"/>
              <a:t>router examines header fields in all IP datagrams passing through it</a:t>
            </a:r>
          </a:p>
          <a:p>
            <a:pPr>
              <a:buFont typeface="ZapfDingbats" pitchFamily="82" charset="2"/>
              <a:buNone/>
            </a:pPr>
            <a:endParaRPr lang="en-US" sz="2400"/>
          </a:p>
          <a:p>
            <a:pPr>
              <a:buFont typeface="ZapfDingbats" pitchFamily="82" charset="2"/>
              <a:buNone/>
            </a:pPr>
            <a:endParaRPr lang="en-US" sz="2000"/>
          </a:p>
          <a:p>
            <a:pPr lvl="1"/>
            <a:endParaRPr lang="en-US" sz="1800"/>
          </a:p>
          <a:p>
            <a:endParaRPr lang="en-US" sz="2400"/>
          </a:p>
        </p:txBody>
      </p:sp>
      <p:sp>
        <p:nvSpPr>
          <p:cNvPr id="35500" name="Freeform 684"/>
          <p:cNvSpPr>
            <a:spLocks/>
          </p:cNvSpPr>
          <p:nvPr/>
        </p:nvSpPr>
        <p:spPr bwMode="auto">
          <a:xfrm>
            <a:off x="6737350" y="3430588"/>
            <a:ext cx="1314450" cy="674687"/>
          </a:xfrm>
          <a:custGeom>
            <a:avLst/>
            <a:gdLst/>
            <a:ahLst/>
            <a:cxnLst>
              <a:cxn ang="0">
                <a:pos x="382" y="30"/>
              </a:cxn>
              <a:cxn ang="0">
                <a:pos x="370" y="30"/>
              </a:cxn>
              <a:cxn ang="0">
                <a:pos x="126" y="32"/>
              </a:cxn>
              <a:cxn ang="0">
                <a:pos x="6" y="126"/>
              </a:cxn>
              <a:cxn ang="0">
                <a:pos x="92" y="274"/>
              </a:cxn>
              <a:cxn ang="0">
                <a:pos x="292" y="384"/>
              </a:cxn>
              <a:cxn ang="0">
                <a:pos x="540" y="416"/>
              </a:cxn>
              <a:cxn ang="0">
                <a:pos x="698" y="330"/>
              </a:cxn>
              <a:cxn ang="0">
                <a:pos x="776" y="170"/>
              </a:cxn>
              <a:cxn ang="0">
                <a:pos x="792" y="22"/>
              </a:cxn>
              <a:cxn ang="0">
                <a:pos x="560" y="38"/>
              </a:cxn>
              <a:cxn ang="0">
                <a:pos x="382" y="30"/>
              </a:cxn>
            </a:cxnLst>
            <a:rect l="0" t="0" r="r" b="b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501" name="Freeform 685"/>
          <p:cNvSpPr>
            <a:spLocks/>
          </p:cNvSpPr>
          <p:nvPr/>
        </p:nvSpPr>
        <p:spPr bwMode="auto">
          <a:xfrm>
            <a:off x="6756400" y="1905000"/>
            <a:ext cx="1730375" cy="1044575"/>
          </a:xfrm>
          <a:custGeom>
            <a:avLst/>
            <a:gdLst/>
            <a:ahLst/>
            <a:cxnLst>
              <a:cxn ang="0">
                <a:pos x="424" y="10"/>
              </a:cxn>
              <a:cxn ang="0">
                <a:pos x="288" y="70"/>
              </a:cxn>
              <a:cxn ang="0">
                <a:pos x="96" y="100"/>
              </a:cxn>
              <a:cxn ang="0">
                <a:pos x="14" y="336"/>
              </a:cxn>
              <a:cxn ang="0">
                <a:pos x="180" y="444"/>
              </a:cxn>
              <a:cxn ang="0">
                <a:pos x="346" y="426"/>
              </a:cxn>
              <a:cxn ang="0">
                <a:pos x="584" y="444"/>
              </a:cxn>
              <a:cxn ang="0">
                <a:pos x="698" y="434"/>
              </a:cxn>
              <a:cxn ang="0">
                <a:pos x="752" y="372"/>
              </a:cxn>
              <a:cxn ang="0">
                <a:pos x="750" y="158"/>
              </a:cxn>
              <a:cxn ang="0">
                <a:pos x="662" y="34"/>
              </a:cxn>
              <a:cxn ang="0">
                <a:pos x="424" y="10"/>
              </a:cxn>
            </a:cxnLst>
            <a:rect l="0" t="0" r="r" b="b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502" name="Freeform 686"/>
          <p:cNvSpPr>
            <a:spLocks/>
          </p:cNvSpPr>
          <p:nvPr/>
        </p:nvSpPr>
        <p:spPr bwMode="auto">
          <a:xfrm>
            <a:off x="5016500" y="1612900"/>
            <a:ext cx="1644650" cy="1071563"/>
          </a:xfrm>
          <a:custGeom>
            <a:avLst/>
            <a:gdLst/>
            <a:ahLst/>
            <a:cxnLst>
              <a:cxn ang="0">
                <a:pos x="648" y="11"/>
              </a:cxn>
              <a:cxn ang="0">
                <a:pos x="390" y="53"/>
              </a:cxn>
              <a:cxn ang="0">
                <a:pos x="206" y="129"/>
              </a:cxn>
              <a:cxn ang="0">
                <a:pos x="152" y="229"/>
              </a:cxn>
              <a:cxn ang="0">
                <a:pos x="22" y="297"/>
              </a:cxn>
              <a:cxn ang="0">
                <a:pos x="18" y="459"/>
              </a:cxn>
              <a:cxn ang="0">
                <a:pos x="132" y="489"/>
              </a:cxn>
              <a:cxn ang="0">
                <a:pos x="458" y="489"/>
              </a:cxn>
              <a:cxn ang="0">
                <a:pos x="598" y="555"/>
              </a:cxn>
              <a:cxn ang="0">
                <a:pos x="752" y="657"/>
              </a:cxn>
              <a:cxn ang="0">
                <a:pos x="870" y="661"/>
              </a:cxn>
              <a:cxn ang="0">
                <a:pos x="952" y="603"/>
              </a:cxn>
              <a:cxn ang="0">
                <a:pos x="992" y="445"/>
              </a:cxn>
              <a:cxn ang="0">
                <a:pos x="1018" y="291"/>
              </a:cxn>
              <a:cxn ang="0">
                <a:pos x="1022" y="107"/>
              </a:cxn>
              <a:cxn ang="0">
                <a:pos x="934" y="17"/>
              </a:cxn>
              <a:cxn ang="0">
                <a:pos x="776" y="3"/>
              </a:cxn>
              <a:cxn ang="0">
                <a:pos x="648" y="11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5503" name="Group 687"/>
          <p:cNvGrpSpPr>
            <a:grpSpLocks/>
          </p:cNvGrpSpPr>
          <p:nvPr/>
        </p:nvGrpSpPr>
        <p:grpSpPr bwMode="auto">
          <a:xfrm>
            <a:off x="5103813" y="2947988"/>
            <a:ext cx="1458912" cy="933450"/>
            <a:chOff x="2889" y="1631"/>
            <a:chExt cx="980" cy="743"/>
          </a:xfrm>
        </p:grpSpPr>
        <p:sp>
          <p:nvSpPr>
            <p:cNvPr id="35504" name="Rectangle 688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05" name="AutoShape 689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5506" name="Group 690"/>
          <p:cNvGrpSpPr>
            <a:grpSpLocks/>
          </p:cNvGrpSpPr>
          <p:nvPr/>
        </p:nvGrpSpPr>
        <p:grpSpPr bwMode="auto">
          <a:xfrm>
            <a:off x="5805488" y="1804988"/>
            <a:ext cx="336550" cy="531812"/>
            <a:chOff x="3796" y="1043"/>
            <a:chExt cx="865" cy="1237"/>
          </a:xfrm>
        </p:grpSpPr>
        <p:sp>
          <p:nvSpPr>
            <p:cNvPr id="35507" name="Line 691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08" name="Line 692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09" name="Line 693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0" name="Line 694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1" name="Line 695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2" name="Line 696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3" name="Line 697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4" name="Line 698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5" name="Line 699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6" name="Line 700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7" name="Line 701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8" name="Line 702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19" name="Line 703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20" name="Line 704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21" name="Line 705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5522" name="Group 706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35523" name="Line 70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24" name="Line 70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25" name="Line 70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26" name="Line 71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5527" name="Group 711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35528" name="Line 71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29" name="Line 71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30" name="Line 71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31" name="Line 71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5532" name="Group 716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35533" name="Line 71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34" name="Line 71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35" name="Line 71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36" name="Line 72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35537" name="Oval 721"/>
          <p:cNvSpPr>
            <a:spLocks noChangeArrowheads="1"/>
          </p:cNvSpPr>
          <p:nvPr/>
        </p:nvSpPr>
        <p:spPr bwMode="auto">
          <a:xfrm>
            <a:off x="6862763" y="3625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38" name="Line 722"/>
          <p:cNvSpPr>
            <a:spLocks noChangeShapeType="1"/>
          </p:cNvSpPr>
          <p:nvPr/>
        </p:nvSpPr>
        <p:spPr bwMode="auto">
          <a:xfrm>
            <a:off x="6862763" y="3617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39" name="Line 723"/>
          <p:cNvSpPr>
            <a:spLocks noChangeShapeType="1"/>
          </p:cNvSpPr>
          <p:nvPr/>
        </p:nvSpPr>
        <p:spPr bwMode="auto">
          <a:xfrm>
            <a:off x="7221538" y="3617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40" name="Rectangle 724"/>
          <p:cNvSpPr>
            <a:spLocks noChangeArrowheads="1"/>
          </p:cNvSpPr>
          <p:nvPr/>
        </p:nvSpPr>
        <p:spPr bwMode="auto">
          <a:xfrm>
            <a:off x="6862763" y="3617913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5541" name="Oval 725"/>
          <p:cNvSpPr>
            <a:spLocks noChangeArrowheads="1"/>
          </p:cNvSpPr>
          <p:nvPr/>
        </p:nvSpPr>
        <p:spPr bwMode="auto">
          <a:xfrm>
            <a:off x="6859588" y="3549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542" name="Group 726"/>
          <p:cNvGrpSpPr>
            <a:grpSpLocks/>
          </p:cNvGrpSpPr>
          <p:nvPr/>
        </p:nvGrpSpPr>
        <p:grpSpPr bwMode="auto">
          <a:xfrm>
            <a:off x="6945313" y="3573463"/>
            <a:ext cx="179387" cy="65087"/>
            <a:chOff x="2848" y="848"/>
            <a:chExt cx="140" cy="98"/>
          </a:xfrm>
        </p:grpSpPr>
        <p:sp>
          <p:nvSpPr>
            <p:cNvPr id="35543" name="Line 72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44" name="Line 72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45" name="Line 72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546" name="Group 730"/>
          <p:cNvGrpSpPr>
            <a:grpSpLocks/>
          </p:cNvGrpSpPr>
          <p:nvPr/>
        </p:nvGrpSpPr>
        <p:grpSpPr bwMode="auto">
          <a:xfrm flipV="1">
            <a:off x="6945313" y="3573463"/>
            <a:ext cx="179387" cy="65087"/>
            <a:chOff x="2848" y="848"/>
            <a:chExt cx="140" cy="98"/>
          </a:xfrm>
        </p:grpSpPr>
        <p:sp>
          <p:nvSpPr>
            <p:cNvPr id="35547" name="Line 7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48" name="Line 7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49" name="Line 7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550" name="Oval 734"/>
          <p:cNvSpPr>
            <a:spLocks noChangeArrowheads="1"/>
          </p:cNvSpPr>
          <p:nvPr/>
        </p:nvSpPr>
        <p:spPr bwMode="auto">
          <a:xfrm>
            <a:off x="7218363" y="39052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51" name="Line 735"/>
          <p:cNvSpPr>
            <a:spLocks noChangeShapeType="1"/>
          </p:cNvSpPr>
          <p:nvPr/>
        </p:nvSpPr>
        <p:spPr bwMode="auto">
          <a:xfrm>
            <a:off x="7218363" y="38973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52" name="Line 736"/>
          <p:cNvSpPr>
            <a:spLocks noChangeShapeType="1"/>
          </p:cNvSpPr>
          <p:nvPr/>
        </p:nvSpPr>
        <p:spPr bwMode="auto">
          <a:xfrm>
            <a:off x="7577138" y="38973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53" name="Rectangle 737"/>
          <p:cNvSpPr>
            <a:spLocks noChangeArrowheads="1"/>
          </p:cNvSpPr>
          <p:nvPr/>
        </p:nvSpPr>
        <p:spPr bwMode="auto">
          <a:xfrm>
            <a:off x="7218363" y="3897313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5554" name="Oval 738"/>
          <p:cNvSpPr>
            <a:spLocks noChangeArrowheads="1"/>
          </p:cNvSpPr>
          <p:nvPr/>
        </p:nvSpPr>
        <p:spPr bwMode="auto">
          <a:xfrm>
            <a:off x="7215188" y="38290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555" name="Group 739"/>
          <p:cNvGrpSpPr>
            <a:grpSpLocks/>
          </p:cNvGrpSpPr>
          <p:nvPr/>
        </p:nvGrpSpPr>
        <p:grpSpPr bwMode="auto">
          <a:xfrm>
            <a:off x="7300913" y="3852863"/>
            <a:ext cx="179387" cy="65087"/>
            <a:chOff x="2848" y="848"/>
            <a:chExt cx="140" cy="98"/>
          </a:xfrm>
        </p:grpSpPr>
        <p:sp>
          <p:nvSpPr>
            <p:cNvPr id="35556" name="Line 74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57" name="Line 74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58" name="Line 74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559" name="Group 743"/>
          <p:cNvGrpSpPr>
            <a:grpSpLocks/>
          </p:cNvGrpSpPr>
          <p:nvPr/>
        </p:nvGrpSpPr>
        <p:grpSpPr bwMode="auto">
          <a:xfrm flipV="1">
            <a:off x="7300913" y="3852863"/>
            <a:ext cx="179387" cy="65087"/>
            <a:chOff x="2848" y="848"/>
            <a:chExt cx="140" cy="98"/>
          </a:xfrm>
        </p:grpSpPr>
        <p:sp>
          <p:nvSpPr>
            <p:cNvPr id="35560" name="Line 74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61" name="Line 74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62" name="Line 74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563" name="Oval 747"/>
          <p:cNvSpPr>
            <a:spLocks noChangeArrowheads="1"/>
          </p:cNvSpPr>
          <p:nvPr/>
        </p:nvSpPr>
        <p:spPr bwMode="auto">
          <a:xfrm>
            <a:off x="7497763" y="36385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64" name="Line 748"/>
          <p:cNvSpPr>
            <a:spLocks noChangeShapeType="1"/>
          </p:cNvSpPr>
          <p:nvPr/>
        </p:nvSpPr>
        <p:spPr bwMode="auto">
          <a:xfrm>
            <a:off x="7497763" y="36306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65" name="Line 749"/>
          <p:cNvSpPr>
            <a:spLocks noChangeShapeType="1"/>
          </p:cNvSpPr>
          <p:nvPr/>
        </p:nvSpPr>
        <p:spPr bwMode="auto">
          <a:xfrm>
            <a:off x="7856538" y="36306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66" name="Rectangle 750"/>
          <p:cNvSpPr>
            <a:spLocks noChangeArrowheads="1"/>
          </p:cNvSpPr>
          <p:nvPr/>
        </p:nvSpPr>
        <p:spPr bwMode="auto">
          <a:xfrm>
            <a:off x="7497763" y="3630613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5567" name="Oval 751"/>
          <p:cNvSpPr>
            <a:spLocks noChangeArrowheads="1"/>
          </p:cNvSpPr>
          <p:nvPr/>
        </p:nvSpPr>
        <p:spPr bwMode="auto">
          <a:xfrm>
            <a:off x="7494588" y="35623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568" name="Group 752"/>
          <p:cNvGrpSpPr>
            <a:grpSpLocks/>
          </p:cNvGrpSpPr>
          <p:nvPr/>
        </p:nvGrpSpPr>
        <p:grpSpPr bwMode="auto">
          <a:xfrm>
            <a:off x="7580313" y="3586163"/>
            <a:ext cx="179387" cy="65087"/>
            <a:chOff x="2848" y="848"/>
            <a:chExt cx="140" cy="98"/>
          </a:xfrm>
        </p:grpSpPr>
        <p:sp>
          <p:nvSpPr>
            <p:cNvPr id="35569" name="Line 75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70" name="Line 75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71" name="Line 75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572" name="Group 756"/>
          <p:cNvGrpSpPr>
            <a:grpSpLocks/>
          </p:cNvGrpSpPr>
          <p:nvPr/>
        </p:nvGrpSpPr>
        <p:grpSpPr bwMode="auto">
          <a:xfrm flipV="1">
            <a:off x="7580313" y="3586163"/>
            <a:ext cx="179387" cy="65087"/>
            <a:chOff x="2848" y="848"/>
            <a:chExt cx="140" cy="98"/>
          </a:xfrm>
        </p:grpSpPr>
        <p:sp>
          <p:nvSpPr>
            <p:cNvPr id="35573" name="Line 75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74" name="Line 75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75" name="Line 75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576" name="Oval 760"/>
          <p:cNvSpPr>
            <a:spLocks noChangeArrowheads="1"/>
          </p:cNvSpPr>
          <p:nvPr/>
        </p:nvSpPr>
        <p:spPr bwMode="auto">
          <a:xfrm>
            <a:off x="6962775" y="2476500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77" name="Line 761"/>
          <p:cNvSpPr>
            <a:spLocks noChangeShapeType="1"/>
          </p:cNvSpPr>
          <p:nvPr/>
        </p:nvSpPr>
        <p:spPr bwMode="auto">
          <a:xfrm>
            <a:off x="6962775" y="2468563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78" name="Line 762"/>
          <p:cNvSpPr>
            <a:spLocks noChangeShapeType="1"/>
          </p:cNvSpPr>
          <p:nvPr/>
        </p:nvSpPr>
        <p:spPr bwMode="auto">
          <a:xfrm>
            <a:off x="7310438" y="2468563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79" name="Rectangle 763"/>
          <p:cNvSpPr>
            <a:spLocks noChangeArrowheads="1"/>
          </p:cNvSpPr>
          <p:nvPr/>
        </p:nvSpPr>
        <p:spPr bwMode="auto">
          <a:xfrm>
            <a:off x="6962775" y="2468563"/>
            <a:ext cx="344488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5580" name="Oval 764"/>
          <p:cNvSpPr>
            <a:spLocks noChangeArrowheads="1"/>
          </p:cNvSpPr>
          <p:nvPr/>
        </p:nvSpPr>
        <p:spPr bwMode="auto">
          <a:xfrm>
            <a:off x="6959600" y="2405063"/>
            <a:ext cx="347663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581" name="Group 765"/>
          <p:cNvGrpSpPr>
            <a:grpSpLocks/>
          </p:cNvGrpSpPr>
          <p:nvPr/>
        </p:nvGrpSpPr>
        <p:grpSpPr bwMode="auto">
          <a:xfrm>
            <a:off x="7043738" y="2427288"/>
            <a:ext cx="171450" cy="61912"/>
            <a:chOff x="2848" y="848"/>
            <a:chExt cx="140" cy="98"/>
          </a:xfrm>
        </p:grpSpPr>
        <p:sp>
          <p:nvSpPr>
            <p:cNvPr id="35582" name="Line 76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83" name="Line 76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84" name="Line 76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585" name="Group 769"/>
          <p:cNvGrpSpPr>
            <a:grpSpLocks/>
          </p:cNvGrpSpPr>
          <p:nvPr/>
        </p:nvGrpSpPr>
        <p:grpSpPr bwMode="auto">
          <a:xfrm flipV="1">
            <a:off x="7043738" y="2427288"/>
            <a:ext cx="171450" cy="60325"/>
            <a:chOff x="2848" y="848"/>
            <a:chExt cx="140" cy="98"/>
          </a:xfrm>
        </p:grpSpPr>
        <p:sp>
          <p:nvSpPr>
            <p:cNvPr id="35586" name="Line 77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87" name="Line 77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88" name="Line 77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589" name="Oval 773"/>
          <p:cNvSpPr>
            <a:spLocks noChangeArrowheads="1"/>
          </p:cNvSpPr>
          <p:nvPr/>
        </p:nvSpPr>
        <p:spPr bwMode="auto">
          <a:xfrm>
            <a:off x="6961188" y="2736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90" name="Line 774"/>
          <p:cNvSpPr>
            <a:spLocks noChangeShapeType="1"/>
          </p:cNvSpPr>
          <p:nvPr/>
        </p:nvSpPr>
        <p:spPr bwMode="auto">
          <a:xfrm>
            <a:off x="6961188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91" name="Line 775"/>
          <p:cNvSpPr>
            <a:spLocks noChangeShapeType="1"/>
          </p:cNvSpPr>
          <p:nvPr/>
        </p:nvSpPr>
        <p:spPr bwMode="auto">
          <a:xfrm>
            <a:off x="7319963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92" name="Rectangle 776"/>
          <p:cNvSpPr>
            <a:spLocks noChangeArrowheads="1"/>
          </p:cNvSpPr>
          <p:nvPr/>
        </p:nvSpPr>
        <p:spPr bwMode="auto">
          <a:xfrm>
            <a:off x="6961188" y="2728913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5593" name="Oval 777"/>
          <p:cNvSpPr>
            <a:spLocks noChangeArrowheads="1"/>
          </p:cNvSpPr>
          <p:nvPr/>
        </p:nvSpPr>
        <p:spPr bwMode="auto">
          <a:xfrm>
            <a:off x="6958013" y="2660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594" name="Group 778"/>
          <p:cNvGrpSpPr>
            <a:grpSpLocks/>
          </p:cNvGrpSpPr>
          <p:nvPr/>
        </p:nvGrpSpPr>
        <p:grpSpPr bwMode="auto">
          <a:xfrm>
            <a:off x="7043738" y="2684463"/>
            <a:ext cx="179387" cy="65087"/>
            <a:chOff x="2848" y="848"/>
            <a:chExt cx="140" cy="98"/>
          </a:xfrm>
        </p:grpSpPr>
        <p:sp>
          <p:nvSpPr>
            <p:cNvPr id="35595" name="Line 77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96" name="Line 78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97" name="Line 78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598" name="Group 782"/>
          <p:cNvGrpSpPr>
            <a:grpSpLocks/>
          </p:cNvGrpSpPr>
          <p:nvPr/>
        </p:nvGrpSpPr>
        <p:grpSpPr bwMode="auto">
          <a:xfrm flipV="1">
            <a:off x="7043738" y="2684463"/>
            <a:ext cx="179387" cy="65087"/>
            <a:chOff x="2848" y="848"/>
            <a:chExt cx="140" cy="98"/>
          </a:xfrm>
        </p:grpSpPr>
        <p:sp>
          <p:nvSpPr>
            <p:cNvPr id="35599" name="Line 78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00" name="Line 78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01" name="Line 78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602" name="Oval 786"/>
          <p:cNvSpPr>
            <a:spLocks noChangeArrowheads="1"/>
          </p:cNvSpPr>
          <p:nvPr/>
        </p:nvSpPr>
        <p:spPr bwMode="auto">
          <a:xfrm>
            <a:off x="7437438" y="2378075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03" name="Line 787"/>
          <p:cNvSpPr>
            <a:spLocks noChangeShapeType="1"/>
          </p:cNvSpPr>
          <p:nvPr/>
        </p:nvSpPr>
        <p:spPr bwMode="auto">
          <a:xfrm>
            <a:off x="7437438" y="2371725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04" name="Line 788"/>
          <p:cNvSpPr>
            <a:spLocks noChangeShapeType="1"/>
          </p:cNvSpPr>
          <p:nvPr/>
        </p:nvSpPr>
        <p:spPr bwMode="auto">
          <a:xfrm>
            <a:off x="7767638" y="2371725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05" name="Rectangle 789"/>
          <p:cNvSpPr>
            <a:spLocks noChangeArrowheads="1"/>
          </p:cNvSpPr>
          <p:nvPr/>
        </p:nvSpPr>
        <p:spPr bwMode="auto">
          <a:xfrm>
            <a:off x="7437438" y="2371725"/>
            <a:ext cx="327025" cy="5238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5606" name="Oval 790"/>
          <p:cNvSpPr>
            <a:spLocks noChangeArrowheads="1"/>
          </p:cNvSpPr>
          <p:nvPr/>
        </p:nvSpPr>
        <p:spPr bwMode="auto">
          <a:xfrm>
            <a:off x="7434263" y="2309813"/>
            <a:ext cx="330200" cy="1000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607" name="Group 791"/>
          <p:cNvGrpSpPr>
            <a:grpSpLocks/>
          </p:cNvGrpSpPr>
          <p:nvPr/>
        </p:nvGrpSpPr>
        <p:grpSpPr bwMode="auto">
          <a:xfrm>
            <a:off x="7513638" y="2332038"/>
            <a:ext cx="163512" cy="57150"/>
            <a:chOff x="2848" y="848"/>
            <a:chExt cx="140" cy="98"/>
          </a:xfrm>
        </p:grpSpPr>
        <p:sp>
          <p:nvSpPr>
            <p:cNvPr id="35608" name="Line 79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09" name="Line 79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10" name="Line 79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611" name="Group 795"/>
          <p:cNvGrpSpPr>
            <a:grpSpLocks/>
          </p:cNvGrpSpPr>
          <p:nvPr/>
        </p:nvGrpSpPr>
        <p:grpSpPr bwMode="auto">
          <a:xfrm flipV="1">
            <a:off x="7513638" y="2330450"/>
            <a:ext cx="163512" cy="58738"/>
            <a:chOff x="2848" y="848"/>
            <a:chExt cx="140" cy="98"/>
          </a:xfrm>
        </p:grpSpPr>
        <p:sp>
          <p:nvSpPr>
            <p:cNvPr id="35612" name="Line 79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13" name="Line 79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14" name="Line 79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615" name="Oval 799"/>
          <p:cNvSpPr>
            <a:spLocks noChangeArrowheads="1"/>
          </p:cNvSpPr>
          <p:nvPr/>
        </p:nvSpPr>
        <p:spPr bwMode="auto">
          <a:xfrm>
            <a:off x="7523163" y="2736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16" name="Line 800"/>
          <p:cNvSpPr>
            <a:spLocks noChangeShapeType="1"/>
          </p:cNvSpPr>
          <p:nvPr/>
        </p:nvSpPr>
        <p:spPr bwMode="auto">
          <a:xfrm>
            <a:off x="7523163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17" name="Line 801"/>
          <p:cNvSpPr>
            <a:spLocks noChangeShapeType="1"/>
          </p:cNvSpPr>
          <p:nvPr/>
        </p:nvSpPr>
        <p:spPr bwMode="auto">
          <a:xfrm>
            <a:off x="7881938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18" name="Rectangle 802"/>
          <p:cNvSpPr>
            <a:spLocks noChangeArrowheads="1"/>
          </p:cNvSpPr>
          <p:nvPr/>
        </p:nvSpPr>
        <p:spPr bwMode="auto">
          <a:xfrm>
            <a:off x="7523163" y="2728913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5619" name="Oval 803"/>
          <p:cNvSpPr>
            <a:spLocks noChangeArrowheads="1"/>
          </p:cNvSpPr>
          <p:nvPr/>
        </p:nvSpPr>
        <p:spPr bwMode="auto">
          <a:xfrm>
            <a:off x="7519988" y="2660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620" name="Group 804"/>
          <p:cNvGrpSpPr>
            <a:grpSpLocks/>
          </p:cNvGrpSpPr>
          <p:nvPr/>
        </p:nvGrpSpPr>
        <p:grpSpPr bwMode="auto">
          <a:xfrm>
            <a:off x="7605713" y="2684463"/>
            <a:ext cx="179387" cy="65087"/>
            <a:chOff x="2848" y="848"/>
            <a:chExt cx="140" cy="98"/>
          </a:xfrm>
        </p:grpSpPr>
        <p:sp>
          <p:nvSpPr>
            <p:cNvPr id="35621" name="Line 80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22" name="Line 80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23" name="Line 80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624" name="Group 808"/>
          <p:cNvGrpSpPr>
            <a:grpSpLocks/>
          </p:cNvGrpSpPr>
          <p:nvPr/>
        </p:nvGrpSpPr>
        <p:grpSpPr bwMode="auto">
          <a:xfrm flipV="1">
            <a:off x="7605713" y="2684463"/>
            <a:ext cx="179387" cy="65087"/>
            <a:chOff x="2848" y="848"/>
            <a:chExt cx="140" cy="98"/>
          </a:xfrm>
        </p:grpSpPr>
        <p:sp>
          <p:nvSpPr>
            <p:cNvPr id="35625" name="Line 8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26" name="Line 8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27" name="Line 8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628" name="Oval 812"/>
          <p:cNvSpPr>
            <a:spLocks noChangeArrowheads="1"/>
          </p:cNvSpPr>
          <p:nvPr/>
        </p:nvSpPr>
        <p:spPr bwMode="auto">
          <a:xfrm>
            <a:off x="6113463" y="2471738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29" name="Line 813"/>
          <p:cNvSpPr>
            <a:spLocks noChangeShapeType="1"/>
          </p:cNvSpPr>
          <p:nvPr/>
        </p:nvSpPr>
        <p:spPr bwMode="auto">
          <a:xfrm>
            <a:off x="6113463" y="246380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30" name="Line 814"/>
          <p:cNvSpPr>
            <a:spLocks noChangeShapeType="1"/>
          </p:cNvSpPr>
          <p:nvPr/>
        </p:nvSpPr>
        <p:spPr bwMode="auto">
          <a:xfrm>
            <a:off x="6459538" y="246380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31" name="Rectangle 815"/>
          <p:cNvSpPr>
            <a:spLocks noChangeArrowheads="1"/>
          </p:cNvSpPr>
          <p:nvPr/>
        </p:nvSpPr>
        <p:spPr bwMode="auto">
          <a:xfrm>
            <a:off x="6113463" y="2463800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5632" name="Oval 816"/>
          <p:cNvSpPr>
            <a:spLocks noChangeArrowheads="1"/>
          </p:cNvSpPr>
          <p:nvPr/>
        </p:nvSpPr>
        <p:spPr bwMode="auto">
          <a:xfrm>
            <a:off x="6110288" y="2400300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633" name="Group 817"/>
          <p:cNvGrpSpPr>
            <a:grpSpLocks/>
          </p:cNvGrpSpPr>
          <p:nvPr/>
        </p:nvGrpSpPr>
        <p:grpSpPr bwMode="auto">
          <a:xfrm>
            <a:off x="6194425" y="2422525"/>
            <a:ext cx="171450" cy="60325"/>
            <a:chOff x="2848" y="848"/>
            <a:chExt cx="140" cy="98"/>
          </a:xfrm>
        </p:grpSpPr>
        <p:sp>
          <p:nvSpPr>
            <p:cNvPr id="35634" name="Line 81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5" name="Line 81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6" name="Line 82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637" name="Group 821"/>
          <p:cNvGrpSpPr>
            <a:grpSpLocks/>
          </p:cNvGrpSpPr>
          <p:nvPr/>
        </p:nvGrpSpPr>
        <p:grpSpPr bwMode="auto">
          <a:xfrm flipV="1">
            <a:off x="6194425" y="2422525"/>
            <a:ext cx="171450" cy="58738"/>
            <a:chOff x="2848" y="848"/>
            <a:chExt cx="140" cy="98"/>
          </a:xfrm>
        </p:grpSpPr>
        <p:sp>
          <p:nvSpPr>
            <p:cNvPr id="35638" name="Line 82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9" name="Line 82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40" name="Line 82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641" name="Oval 825"/>
          <p:cNvSpPr>
            <a:spLocks noChangeArrowheads="1"/>
          </p:cNvSpPr>
          <p:nvPr/>
        </p:nvSpPr>
        <p:spPr bwMode="auto">
          <a:xfrm>
            <a:off x="5807075" y="3621088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42" name="Line 826"/>
          <p:cNvSpPr>
            <a:spLocks noChangeShapeType="1"/>
          </p:cNvSpPr>
          <p:nvPr/>
        </p:nvSpPr>
        <p:spPr bwMode="auto">
          <a:xfrm>
            <a:off x="5807075" y="361315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43" name="Line 827"/>
          <p:cNvSpPr>
            <a:spLocks noChangeShapeType="1"/>
          </p:cNvSpPr>
          <p:nvPr/>
        </p:nvSpPr>
        <p:spPr bwMode="auto">
          <a:xfrm>
            <a:off x="6153150" y="361315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44" name="Rectangle 828"/>
          <p:cNvSpPr>
            <a:spLocks noChangeArrowheads="1"/>
          </p:cNvSpPr>
          <p:nvPr/>
        </p:nvSpPr>
        <p:spPr bwMode="auto">
          <a:xfrm>
            <a:off x="5807075" y="3613150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5645" name="Oval 829"/>
          <p:cNvSpPr>
            <a:spLocks noChangeArrowheads="1"/>
          </p:cNvSpPr>
          <p:nvPr/>
        </p:nvSpPr>
        <p:spPr bwMode="auto">
          <a:xfrm>
            <a:off x="5803900" y="3549650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646" name="Group 830"/>
          <p:cNvGrpSpPr>
            <a:grpSpLocks/>
          </p:cNvGrpSpPr>
          <p:nvPr/>
        </p:nvGrpSpPr>
        <p:grpSpPr bwMode="auto">
          <a:xfrm>
            <a:off x="5888038" y="3571875"/>
            <a:ext cx="171450" cy="60325"/>
            <a:chOff x="2848" y="848"/>
            <a:chExt cx="140" cy="98"/>
          </a:xfrm>
        </p:grpSpPr>
        <p:sp>
          <p:nvSpPr>
            <p:cNvPr id="35647" name="Line 8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48" name="Line 8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49" name="Line 8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650" name="Group 834"/>
          <p:cNvGrpSpPr>
            <a:grpSpLocks/>
          </p:cNvGrpSpPr>
          <p:nvPr/>
        </p:nvGrpSpPr>
        <p:grpSpPr bwMode="auto">
          <a:xfrm flipV="1">
            <a:off x="5888038" y="3571875"/>
            <a:ext cx="171450" cy="58738"/>
            <a:chOff x="2848" y="848"/>
            <a:chExt cx="140" cy="98"/>
          </a:xfrm>
        </p:grpSpPr>
        <p:sp>
          <p:nvSpPr>
            <p:cNvPr id="35651" name="Line 83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52" name="Line 83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53" name="Line 83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654" name="Line 838"/>
          <p:cNvSpPr>
            <a:spLocks noChangeShapeType="1"/>
          </p:cNvSpPr>
          <p:nvPr/>
        </p:nvSpPr>
        <p:spPr bwMode="auto">
          <a:xfrm flipV="1">
            <a:off x="7005638" y="3978275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655" name="Line 839"/>
          <p:cNvSpPr>
            <a:spLocks noChangeShapeType="1"/>
          </p:cNvSpPr>
          <p:nvPr/>
        </p:nvSpPr>
        <p:spPr bwMode="auto">
          <a:xfrm>
            <a:off x="7129463" y="3716338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656" name="Line 840"/>
          <p:cNvSpPr>
            <a:spLocks noChangeShapeType="1"/>
          </p:cNvSpPr>
          <p:nvPr/>
        </p:nvSpPr>
        <p:spPr bwMode="auto">
          <a:xfrm>
            <a:off x="7226300" y="3636963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657" name="Line 841"/>
          <p:cNvSpPr>
            <a:spLocks noChangeShapeType="1"/>
          </p:cNvSpPr>
          <p:nvPr/>
        </p:nvSpPr>
        <p:spPr bwMode="auto">
          <a:xfrm flipV="1">
            <a:off x="7462838" y="3722688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658" name="Line 842"/>
          <p:cNvSpPr>
            <a:spLocks noChangeShapeType="1"/>
          </p:cNvSpPr>
          <p:nvPr/>
        </p:nvSpPr>
        <p:spPr bwMode="auto">
          <a:xfrm>
            <a:off x="6161088" y="3643313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659" name="Line 843"/>
          <p:cNvSpPr>
            <a:spLocks noChangeShapeType="1"/>
          </p:cNvSpPr>
          <p:nvPr/>
        </p:nvSpPr>
        <p:spPr bwMode="auto">
          <a:xfrm>
            <a:off x="6456363" y="2490788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660" name="Line 844"/>
          <p:cNvSpPr>
            <a:spLocks noChangeShapeType="1"/>
          </p:cNvSpPr>
          <p:nvPr/>
        </p:nvSpPr>
        <p:spPr bwMode="auto">
          <a:xfrm>
            <a:off x="6022975" y="2319338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661" name="Freeform 845"/>
          <p:cNvSpPr>
            <a:spLocks/>
          </p:cNvSpPr>
          <p:nvPr/>
        </p:nvSpPr>
        <p:spPr bwMode="auto">
          <a:xfrm>
            <a:off x="5343525" y="4325938"/>
            <a:ext cx="2979738" cy="1455737"/>
          </a:xfrm>
          <a:custGeom>
            <a:avLst/>
            <a:gdLst/>
            <a:ahLst/>
            <a:cxnLst>
              <a:cxn ang="0">
                <a:pos x="889" y="23"/>
              </a:cxn>
              <a:cxn ang="0">
                <a:pos x="692" y="109"/>
              </a:cxn>
              <a:cxn ang="0">
                <a:pos x="415" y="91"/>
              </a:cxn>
              <a:cxn ang="0">
                <a:pos x="112" y="170"/>
              </a:cxn>
              <a:cxn ang="0">
                <a:pos x="50" y="353"/>
              </a:cxn>
              <a:cxn ang="0">
                <a:pos x="14" y="528"/>
              </a:cxn>
              <a:cxn ang="0">
                <a:pos x="139" y="650"/>
              </a:cxn>
              <a:cxn ang="0">
                <a:pos x="505" y="781"/>
              </a:cxn>
              <a:cxn ang="0">
                <a:pos x="933" y="886"/>
              </a:cxn>
              <a:cxn ang="0">
                <a:pos x="1370" y="901"/>
              </a:cxn>
              <a:cxn ang="0">
                <a:pos x="1676" y="793"/>
              </a:cxn>
              <a:cxn ang="0">
                <a:pos x="1860" y="624"/>
              </a:cxn>
              <a:cxn ang="0">
                <a:pos x="1776" y="219"/>
              </a:cxn>
              <a:cxn ang="0">
                <a:pos x="1503" y="100"/>
              </a:cxn>
              <a:cxn ang="0">
                <a:pos x="1200" y="13"/>
              </a:cxn>
              <a:cxn ang="0">
                <a:pos x="889" y="23"/>
              </a:cxn>
            </a:cxnLst>
            <a:rect l="0" t="0" r="r" b="b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662" name="Line 846"/>
          <p:cNvSpPr>
            <a:spLocks noChangeShapeType="1"/>
          </p:cNvSpPr>
          <p:nvPr/>
        </p:nvSpPr>
        <p:spPr bwMode="auto">
          <a:xfrm rot="-5400000">
            <a:off x="7578725" y="5062538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63" name="Line 847"/>
          <p:cNvSpPr>
            <a:spLocks noChangeShapeType="1"/>
          </p:cNvSpPr>
          <p:nvPr/>
        </p:nvSpPr>
        <p:spPr bwMode="auto">
          <a:xfrm rot="5400000" flipV="1">
            <a:off x="7724775" y="5343525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64" name="Line 848"/>
          <p:cNvSpPr>
            <a:spLocks noChangeShapeType="1"/>
          </p:cNvSpPr>
          <p:nvPr/>
        </p:nvSpPr>
        <p:spPr bwMode="auto">
          <a:xfrm rot="-5400000">
            <a:off x="7910513" y="5019675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665" name="Group 849"/>
          <p:cNvGrpSpPr>
            <a:grpSpLocks/>
          </p:cNvGrpSpPr>
          <p:nvPr/>
        </p:nvGrpSpPr>
        <p:grpSpPr bwMode="auto">
          <a:xfrm>
            <a:off x="7489825" y="4729163"/>
            <a:ext cx="501650" cy="234950"/>
            <a:chOff x="4701" y="2996"/>
            <a:chExt cx="316" cy="148"/>
          </a:xfrm>
        </p:grpSpPr>
        <p:sp>
          <p:nvSpPr>
            <p:cNvPr id="35666" name="Oval 850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67" name="Line 851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68" name="Line 852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69" name="Rectangle 853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670" name="Oval 854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671" name="Group 855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5672" name="Line 85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73" name="Line 85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74" name="Line 85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675" name="Group 859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5676" name="Line 8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77" name="Line 8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78" name="Line 8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679" name="Group 863"/>
          <p:cNvGrpSpPr>
            <a:grpSpLocks/>
          </p:cNvGrpSpPr>
          <p:nvPr/>
        </p:nvGrpSpPr>
        <p:grpSpPr bwMode="auto">
          <a:xfrm>
            <a:off x="6673850" y="4452938"/>
            <a:ext cx="501650" cy="234950"/>
            <a:chOff x="3600" y="219"/>
            <a:chExt cx="360" cy="175"/>
          </a:xfrm>
        </p:grpSpPr>
        <p:sp>
          <p:nvSpPr>
            <p:cNvPr id="35680" name="Oval 86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81" name="Line 86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82" name="Line 86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83" name="Rectangle 86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684" name="Oval 86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685" name="Group 86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5686" name="Line 87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87" name="Line 87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88" name="Line 87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689" name="Group 87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5690" name="Line 87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91" name="Line 87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92" name="Line 87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693" name="Group 877"/>
          <p:cNvGrpSpPr>
            <a:grpSpLocks/>
          </p:cNvGrpSpPr>
          <p:nvPr/>
        </p:nvGrpSpPr>
        <p:grpSpPr bwMode="auto">
          <a:xfrm>
            <a:off x="6008688" y="4757738"/>
            <a:ext cx="501650" cy="234950"/>
            <a:chOff x="3600" y="219"/>
            <a:chExt cx="360" cy="175"/>
          </a:xfrm>
        </p:grpSpPr>
        <p:sp>
          <p:nvSpPr>
            <p:cNvPr id="35694" name="Oval 87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95" name="Line 87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96" name="Line 88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97" name="Rectangle 88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698" name="Oval 88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699" name="Group 88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5700" name="Line 88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01" name="Line 88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02" name="Line 88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703" name="Group 88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5704" name="Line 8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05" name="Line 8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06" name="Line 8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5707" name="Line 891"/>
          <p:cNvSpPr>
            <a:spLocks noChangeShapeType="1"/>
          </p:cNvSpPr>
          <p:nvPr/>
        </p:nvSpPr>
        <p:spPr bwMode="auto">
          <a:xfrm>
            <a:off x="7123113" y="4664075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08" name="Line 892"/>
          <p:cNvSpPr>
            <a:spLocks noChangeShapeType="1"/>
          </p:cNvSpPr>
          <p:nvPr/>
        </p:nvSpPr>
        <p:spPr bwMode="auto">
          <a:xfrm flipV="1">
            <a:off x="6470650" y="4676775"/>
            <a:ext cx="277813" cy="1095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09" name="Line 893"/>
          <p:cNvSpPr>
            <a:spLocks noChangeShapeType="1"/>
          </p:cNvSpPr>
          <p:nvPr/>
        </p:nvSpPr>
        <p:spPr bwMode="auto">
          <a:xfrm flipV="1">
            <a:off x="6513513" y="4879975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10" name="Line 894"/>
          <p:cNvSpPr>
            <a:spLocks noChangeShapeType="1"/>
          </p:cNvSpPr>
          <p:nvPr/>
        </p:nvSpPr>
        <p:spPr bwMode="auto">
          <a:xfrm flipH="1">
            <a:off x="5808663" y="4625975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11" name="Line 895"/>
          <p:cNvSpPr>
            <a:spLocks noChangeShapeType="1"/>
          </p:cNvSpPr>
          <p:nvPr/>
        </p:nvSpPr>
        <p:spPr bwMode="auto">
          <a:xfrm>
            <a:off x="5834063" y="4676775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12" name="Line 896"/>
          <p:cNvSpPr>
            <a:spLocks noChangeShapeType="1"/>
          </p:cNvSpPr>
          <p:nvPr/>
        </p:nvSpPr>
        <p:spPr bwMode="auto">
          <a:xfrm>
            <a:off x="5694363" y="5013325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13" name="Line 897"/>
          <p:cNvSpPr>
            <a:spLocks noChangeShapeType="1"/>
          </p:cNvSpPr>
          <p:nvPr/>
        </p:nvSpPr>
        <p:spPr bwMode="auto">
          <a:xfrm>
            <a:off x="5946775" y="5092700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14" name="Line 898"/>
          <p:cNvSpPr>
            <a:spLocks noChangeShapeType="1"/>
          </p:cNvSpPr>
          <p:nvPr/>
        </p:nvSpPr>
        <p:spPr bwMode="auto">
          <a:xfrm flipH="1">
            <a:off x="6186488" y="5000625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15" name="Line 899"/>
          <p:cNvSpPr>
            <a:spLocks noChangeShapeType="1"/>
          </p:cNvSpPr>
          <p:nvPr/>
        </p:nvSpPr>
        <p:spPr bwMode="auto">
          <a:xfrm>
            <a:off x="5999163" y="5089525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16" name="Line 900"/>
          <p:cNvSpPr>
            <a:spLocks noChangeShapeType="1"/>
          </p:cNvSpPr>
          <p:nvPr/>
        </p:nvSpPr>
        <p:spPr bwMode="auto">
          <a:xfrm flipH="1" flipV="1">
            <a:off x="6396038" y="5097463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17" name="Line 901"/>
          <p:cNvSpPr>
            <a:spLocks noChangeShapeType="1"/>
          </p:cNvSpPr>
          <p:nvPr/>
        </p:nvSpPr>
        <p:spPr bwMode="auto">
          <a:xfrm>
            <a:off x="6477000" y="4956175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18" name="Line 902"/>
          <p:cNvSpPr>
            <a:spLocks noChangeShapeType="1"/>
          </p:cNvSpPr>
          <p:nvPr/>
        </p:nvSpPr>
        <p:spPr bwMode="auto">
          <a:xfrm>
            <a:off x="5926138" y="4891088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5719" name="Group 903"/>
          <p:cNvGrpSpPr>
            <a:grpSpLocks/>
          </p:cNvGrpSpPr>
          <p:nvPr/>
        </p:nvGrpSpPr>
        <p:grpSpPr bwMode="auto">
          <a:xfrm>
            <a:off x="5111750" y="1651000"/>
            <a:ext cx="3021013" cy="3981450"/>
            <a:chOff x="-1203" y="1352"/>
            <a:chExt cx="1903" cy="2508"/>
          </a:xfrm>
        </p:grpSpPr>
        <p:grpSp>
          <p:nvGrpSpPr>
            <p:cNvPr id="35720" name="Group 904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35721" name="Picture 905" descr="lgv_fqmg[1]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35722" name="Line 906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723" name="Line 907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5724" name="Picture 908" descr="imgyjavg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</p:spPr>
        </p:pic>
        <p:grpSp>
          <p:nvGrpSpPr>
            <p:cNvPr id="35725" name="Group 909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35726" name="Object 91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p:oleObj spid="_x0000_s35726" name="Clip" r:id="rId5" imgW="819000" imgH="847800" progId="MS_ClipArt_Gallery.2">
                  <p:embed/>
                </p:oleObj>
              </a:graphicData>
            </a:graphic>
          </p:graphicFrame>
          <p:graphicFrame>
            <p:nvGraphicFramePr>
              <p:cNvPr id="35727" name="Object 91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p:oleObj spid="_x0000_s35727" name="Clip" r:id="rId6" imgW="1266840" imgH="1200240" progId="MS_ClipArt_Gallery.2">
                  <p:embed/>
                </p:oleObj>
              </a:graphicData>
            </a:graphic>
          </p:graphicFrame>
        </p:grpSp>
        <p:grpSp>
          <p:nvGrpSpPr>
            <p:cNvPr id="35728" name="Group 912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35729" name="Object 913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p:oleObj spid="_x0000_s35729" name="Clip" r:id="rId7" imgW="819000" imgH="847800" progId="MS_ClipArt_Gallery.2">
                  <p:embed/>
                </p:oleObj>
              </a:graphicData>
            </a:graphic>
          </p:graphicFrame>
          <p:graphicFrame>
            <p:nvGraphicFramePr>
              <p:cNvPr id="35730" name="Object 914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p:oleObj spid="_x0000_s35730" name="Clip" r:id="rId8" imgW="1266840" imgH="1200240" progId="MS_ClipArt_Gallery.2">
                  <p:embed/>
                </p:oleObj>
              </a:graphicData>
            </a:graphic>
          </p:graphicFrame>
        </p:grpSp>
        <p:graphicFrame>
          <p:nvGraphicFramePr>
            <p:cNvPr id="35731" name="Object 915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p:oleObj spid="_x0000_s35731" name="Clip" r:id="rId9" imgW="1305000" imgH="1085760" progId="MS_ClipArt_Gallery.2">
                <p:embed/>
              </p:oleObj>
            </a:graphicData>
          </a:graphic>
        </p:graphicFrame>
        <p:grpSp>
          <p:nvGrpSpPr>
            <p:cNvPr id="35732" name="Group 916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35733" name="AutoShape 91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34" name="Rectangle 91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35" name="Rectangle 91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36" name="AutoShape 92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37" name="Line 92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38" name="Line 92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39" name="Rectangle 92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40" name="Rectangle 92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5741" name="Object 925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p:oleObj spid="_x0000_s35741" name="Clip" r:id="rId10" imgW="1305000" imgH="1085760" progId="MS_ClipArt_Gallery.2">
                <p:embed/>
              </p:oleObj>
            </a:graphicData>
          </a:graphic>
        </p:graphicFrame>
        <p:graphicFrame>
          <p:nvGraphicFramePr>
            <p:cNvPr id="35742" name="Object 926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p:oleObj spid="_x0000_s35742" name="Clip" r:id="rId11" imgW="1305000" imgH="1085760" progId="MS_ClipArt_Gallery.2">
                <p:embed/>
              </p:oleObj>
            </a:graphicData>
          </a:graphic>
        </p:graphicFrame>
        <p:graphicFrame>
          <p:nvGraphicFramePr>
            <p:cNvPr id="35743" name="Object 927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p:oleObj spid="_x0000_s35743" name="Clip" r:id="rId12" imgW="1305000" imgH="1085760" progId="MS_ClipArt_Gallery.2">
                <p:embed/>
              </p:oleObj>
            </a:graphicData>
          </a:graphic>
        </p:graphicFrame>
        <p:graphicFrame>
          <p:nvGraphicFramePr>
            <p:cNvPr id="35744" name="Object 928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p:oleObj spid="_x0000_s35744" name="Clip" r:id="rId13" imgW="1305000" imgH="1085760" progId="MS_ClipArt_Gallery.2">
                <p:embed/>
              </p:oleObj>
            </a:graphicData>
          </a:graphic>
        </p:graphicFrame>
        <p:grpSp>
          <p:nvGrpSpPr>
            <p:cNvPr id="35745" name="Group 929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35746" name="Object 93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p:oleObj spid="_x0000_s35746" name="Clip" r:id="rId14" imgW="819000" imgH="847800" progId="MS_ClipArt_Gallery.2">
                  <p:embed/>
                </p:oleObj>
              </a:graphicData>
            </a:graphic>
          </p:graphicFrame>
          <p:graphicFrame>
            <p:nvGraphicFramePr>
              <p:cNvPr id="35747" name="Object 93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p:oleObj spid="_x0000_s35747" name="Clip" r:id="rId15" imgW="1266840" imgH="1200240" progId="MS_ClipArt_Gallery.2">
                  <p:embed/>
                </p:oleObj>
              </a:graphicData>
            </a:graphic>
          </p:graphicFrame>
        </p:grpSp>
        <p:grpSp>
          <p:nvGrpSpPr>
            <p:cNvPr id="35748" name="Group 932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35749" name="Object 933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p:oleObj spid="_x0000_s35749" name="Clip" r:id="rId16" imgW="819000" imgH="847800" progId="MS_ClipArt_Gallery.2">
                  <p:embed/>
                </p:oleObj>
              </a:graphicData>
            </a:graphic>
          </p:graphicFrame>
          <p:graphicFrame>
            <p:nvGraphicFramePr>
              <p:cNvPr id="35750" name="Object 934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p:oleObj spid="_x0000_s35750" name="Clip" r:id="rId17" imgW="1266840" imgH="1200240" progId="MS_ClipArt_Gallery.2">
                  <p:embed/>
                </p:oleObj>
              </a:graphicData>
            </a:graphic>
          </p:graphicFrame>
        </p:grpSp>
        <p:grpSp>
          <p:nvGrpSpPr>
            <p:cNvPr id="35751" name="Group 935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35752" name="AutoShape 93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53" name="Rectangle 93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54" name="Rectangle 93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55" name="AutoShape 93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56" name="Line 94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57" name="Line 94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58" name="Rectangle 94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59" name="Rectangle 94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5760" name="Line 944"/>
          <p:cNvSpPr>
            <a:spLocks noChangeShapeType="1"/>
          </p:cNvSpPr>
          <p:nvPr/>
        </p:nvSpPr>
        <p:spPr bwMode="auto">
          <a:xfrm flipH="1">
            <a:off x="6015038" y="3413125"/>
            <a:ext cx="3175" cy="144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61" name="Line 945"/>
          <p:cNvSpPr>
            <a:spLocks noChangeShapeType="1"/>
          </p:cNvSpPr>
          <p:nvPr/>
        </p:nvSpPr>
        <p:spPr bwMode="auto">
          <a:xfrm flipV="1">
            <a:off x="7312025" y="2395538"/>
            <a:ext cx="123825" cy="87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62" name="Line 946"/>
          <p:cNvSpPr>
            <a:spLocks noChangeShapeType="1"/>
          </p:cNvSpPr>
          <p:nvPr/>
        </p:nvSpPr>
        <p:spPr bwMode="auto">
          <a:xfrm>
            <a:off x="7138988" y="2568575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63" name="Line 947"/>
          <p:cNvSpPr>
            <a:spLocks noChangeShapeType="1"/>
          </p:cNvSpPr>
          <p:nvPr/>
        </p:nvSpPr>
        <p:spPr bwMode="auto">
          <a:xfrm flipV="1">
            <a:off x="7310438" y="2465388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64" name="Line 948"/>
          <p:cNvSpPr>
            <a:spLocks noChangeShapeType="1"/>
          </p:cNvSpPr>
          <p:nvPr/>
        </p:nvSpPr>
        <p:spPr bwMode="auto">
          <a:xfrm>
            <a:off x="7675563" y="2463800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65" name="Line 949"/>
          <p:cNvSpPr>
            <a:spLocks noChangeShapeType="1"/>
          </p:cNvSpPr>
          <p:nvPr/>
        </p:nvSpPr>
        <p:spPr bwMode="auto">
          <a:xfrm>
            <a:off x="7329488" y="2770188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66" name="Line 950"/>
          <p:cNvSpPr>
            <a:spLocks noChangeShapeType="1"/>
          </p:cNvSpPr>
          <p:nvPr/>
        </p:nvSpPr>
        <p:spPr bwMode="auto">
          <a:xfrm flipV="1">
            <a:off x="5624513" y="3636963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67" name="Line 951"/>
          <p:cNvSpPr>
            <a:spLocks noChangeShapeType="1"/>
          </p:cNvSpPr>
          <p:nvPr/>
        </p:nvSpPr>
        <p:spPr bwMode="auto">
          <a:xfrm flipV="1">
            <a:off x="7743825" y="2163763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68" name="Line 952"/>
          <p:cNvSpPr>
            <a:spLocks noChangeShapeType="1"/>
          </p:cNvSpPr>
          <p:nvPr/>
        </p:nvSpPr>
        <p:spPr bwMode="auto">
          <a:xfrm>
            <a:off x="7883525" y="2760663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69" name="Line 953"/>
          <p:cNvSpPr>
            <a:spLocks noChangeShapeType="1"/>
          </p:cNvSpPr>
          <p:nvPr/>
        </p:nvSpPr>
        <p:spPr bwMode="auto">
          <a:xfrm flipH="1">
            <a:off x="7029450" y="2836863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770" name="Line 954"/>
          <p:cNvSpPr>
            <a:spLocks noChangeShapeType="1"/>
          </p:cNvSpPr>
          <p:nvPr/>
        </p:nvSpPr>
        <p:spPr bwMode="auto">
          <a:xfrm flipH="1">
            <a:off x="7620000" y="2836863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5771" name="Group 955"/>
          <p:cNvGrpSpPr>
            <a:grpSpLocks/>
          </p:cNvGrpSpPr>
          <p:nvPr/>
        </p:nvGrpSpPr>
        <p:grpSpPr bwMode="auto">
          <a:xfrm>
            <a:off x="6672263" y="4454525"/>
            <a:ext cx="501650" cy="234950"/>
            <a:chOff x="4701" y="2996"/>
            <a:chExt cx="316" cy="148"/>
          </a:xfrm>
        </p:grpSpPr>
        <p:sp>
          <p:nvSpPr>
            <p:cNvPr id="35772" name="Oval 956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73" name="Line 957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74" name="Line 958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75" name="Rectangle 959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776" name="Oval 960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777" name="Group 961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5778" name="Line 96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79" name="Line 96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80" name="Line 96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781" name="Group 965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5782" name="Line 9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83" name="Line 9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84" name="Line 9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785" name="Group 969"/>
          <p:cNvGrpSpPr>
            <a:grpSpLocks/>
          </p:cNvGrpSpPr>
          <p:nvPr/>
        </p:nvGrpSpPr>
        <p:grpSpPr bwMode="auto">
          <a:xfrm>
            <a:off x="6007100" y="4756150"/>
            <a:ext cx="501650" cy="234950"/>
            <a:chOff x="4701" y="2996"/>
            <a:chExt cx="316" cy="148"/>
          </a:xfrm>
        </p:grpSpPr>
        <p:sp>
          <p:nvSpPr>
            <p:cNvPr id="35786" name="Oval 970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87" name="Line 971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88" name="Line 972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89" name="Rectangle 973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790" name="Oval 974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791" name="Group 975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5792" name="Line 9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93" name="Line 9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94" name="Line 9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795" name="Group 979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5796" name="Line 98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97" name="Line 98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98" name="Line 98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799" name="Group 983"/>
          <p:cNvGrpSpPr>
            <a:grpSpLocks/>
          </p:cNvGrpSpPr>
          <p:nvPr/>
        </p:nvGrpSpPr>
        <p:grpSpPr bwMode="auto">
          <a:xfrm>
            <a:off x="6837363" y="4941888"/>
            <a:ext cx="290512" cy="404812"/>
            <a:chOff x="4290" y="3130"/>
            <a:chExt cx="183" cy="255"/>
          </a:xfrm>
        </p:grpSpPr>
        <p:pic>
          <p:nvPicPr>
            <p:cNvPr id="35800" name="Picture 984" descr="31u_bnrz[1]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35801" name="Freeform 985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/>
              <a:ahLst/>
              <a:cxnLst>
                <a:cxn ang="0">
                  <a:pos x="70" y="29"/>
                </a:cxn>
                <a:cxn ang="0">
                  <a:pos x="55" y="39"/>
                </a:cxn>
                <a:cxn ang="0">
                  <a:pos x="42" y="50"/>
                </a:cxn>
                <a:cxn ang="0">
                  <a:pos x="30" y="63"/>
                </a:cxn>
                <a:cxn ang="0">
                  <a:pos x="20" y="77"/>
                </a:cxn>
                <a:cxn ang="0">
                  <a:pos x="12" y="91"/>
                </a:cxn>
                <a:cxn ang="0">
                  <a:pos x="6" y="108"/>
                </a:cxn>
                <a:cxn ang="0">
                  <a:pos x="2" y="125"/>
                </a:cxn>
                <a:cxn ang="0">
                  <a:pos x="0" y="142"/>
                </a:cxn>
                <a:cxn ang="0">
                  <a:pos x="2" y="166"/>
                </a:cxn>
                <a:cxn ang="0">
                  <a:pos x="12" y="186"/>
                </a:cxn>
                <a:cxn ang="0">
                  <a:pos x="26" y="203"/>
                </a:cxn>
                <a:cxn ang="0">
                  <a:pos x="45" y="216"/>
                </a:cxn>
                <a:cxn ang="0">
                  <a:pos x="66" y="226"/>
                </a:cxn>
                <a:cxn ang="0">
                  <a:pos x="88" y="230"/>
                </a:cxn>
                <a:cxn ang="0">
                  <a:pos x="111" y="232"/>
                </a:cxn>
                <a:cxn ang="0">
                  <a:pos x="134" y="228"/>
                </a:cxn>
                <a:cxn ang="0">
                  <a:pos x="138" y="228"/>
                </a:cxn>
                <a:cxn ang="0">
                  <a:pos x="143" y="226"/>
                </a:cxn>
                <a:cxn ang="0">
                  <a:pos x="147" y="222"/>
                </a:cxn>
                <a:cxn ang="0">
                  <a:pos x="148" y="218"/>
                </a:cxn>
                <a:cxn ang="0">
                  <a:pos x="145" y="212"/>
                </a:cxn>
                <a:cxn ang="0">
                  <a:pos x="141" y="207"/>
                </a:cxn>
                <a:cxn ang="0">
                  <a:pos x="135" y="203"/>
                </a:cxn>
                <a:cxn ang="0">
                  <a:pos x="129" y="201"/>
                </a:cxn>
                <a:cxn ang="0">
                  <a:pos x="117" y="197"/>
                </a:cxn>
                <a:cxn ang="0">
                  <a:pos x="105" y="195"/>
                </a:cxn>
                <a:cxn ang="0">
                  <a:pos x="94" y="193"/>
                </a:cxn>
                <a:cxn ang="0">
                  <a:pos x="83" y="190"/>
                </a:cxn>
                <a:cxn ang="0">
                  <a:pos x="73" y="187"/>
                </a:cxn>
                <a:cxn ang="0">
                  <a:pos x="62" y="182"/>
                </a:cxn>
                <a:cxn ang="0">
                  <a:pos x="53" y="176"/>
                </a:cxn>
                <a:cxn ang="0">
                  <a:pos x="43" y="167"/>
                </a:cxn>
                <a:cxn ang="0">
                  <a:pos x="40" y="128"/>
                </a:cxn>
                <a:cxn ang="0">
                  <a:pos x="49" y="96"/>
                </a:cxn>
                <a:cxn ang="0">
                  <a:pos x="68" y="71"/>
                </a:cxn>
                <a:cxn ang="0">
                  <a:pos x="94" y="50"/>
                </a:cxn>
                <a:cxn ang="0">
                  <a:pos x="122" y="34"/>
                </a:cxn>
                <a:cxn ang="0">
                  <a:pos x="151" y="21"/>
                </a:cxn>
                <a:cxn ang="0">
                  <a:pos x="178" y="12"/>
                </a:cxn>
                <a:cxn ang="0">
                  <a:pos x="199" y="4"/>
                </a:cxn>
                <a:cxn ang="0">
                  <a:pos x="186" y="1"/>
                </a:cxn>
                <a:cxn ang="0">
                  <a:pos x="172" y="0"/>
                </a:cxn>
                <a:cxn ang="0">
                  <a:pos x="156" y="2"/>
                </a:cxn>
                <a:cxn ang="0">
                  <a:pos x="138" y="4"/>
                </a:cxn>
                <a:cxn ang="0">
                  <a:pos x="121" y="10"/>
                </a:cxn>
                <a:cxn ang="0">
                  <a:pos x="103" y="16"/>
                </a:cxn>
                <a:cxn ang="0">
                  <a:pos x="86" y="23"/>
                </a:cxn>
                <a:cxn ang="0">
                  <a:pos x="70" y="29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02" name="Freeform 986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/>
              <a:ahLst/>
              <a:cxnLst>
                <a:cxn ang="0">
                  <a:pos x="108" y="59"/>
                </a:cxn>
                <a:cxn ang="0">
                  <a:pos x="113" y="77"/>
                </a:cxn>
                <a:cxn ang="0">
                  <a:pos x="111" y="94"/>
                </a:cxn>
                <a:cxn ang="0">
                  <a:pos x="103" y="108"/>
                </a:cxn>
                <a:cxn ang="0">
                  <a:pos x="91" y="121"/>
                </a:cxn>
                <a:cxn ang="0">
                  <a:pos x="77" y="132"/>
                </a:cxn>
                <a:cxn ang="0">
                  <a:pos x="61" y="144"/>
                </a:cxn>
                <a:cxn ang="0">
                  <a:pos x="45" y="154"/>
                </a:cxn>
                <a:cxn ang="0">
                  <a:pos x="30" y="164"/>
                </a:cxn>
                <a:cxn ang="0">
                  <a:pos x="28" y="168"/>
                </a:cxn>
                <a:cxn ang="0">
                  <a:pos x="27" y="170"/>
                </a:cxn>
                <a:cxn ang="0">
                  <a:pos x="27" y="174"/>
                </a:cxn>
                <a:cxn ang="0">
                  <a:pos x="28" y="177"/>
                </a:cxn>
                <a:cxn ang="0">
                  <a:pos x="32" y="179"/>
                </a:cxn>
                <a:cxn ang="0">
                  <a:pos x="35" y="180"/>
                </a:cxn>
                <a:cxn ang="0">
                  <a:pos x="37" y="180"/>
                </a:cxn>
                <a:cxn ang="0">
                  <a:pos x="41" y="179"/>
                </a:cxn>
                <a:cxn ang="0">
                  <a:pos x="60" y="169"/>
                </a:cxn>
                <a:cxn ang="0">
                  <a:pos x="77" y="158"/>
                </a:cxn>
                <a:cxn ang="0">
                  <a:pos x="94" y="145"/>
                </a:cxn>
                <a:cxn ang="0">
                  <a:pos x="109" y="130"/>
                </a:cxn>
                <a:cxn ang="0">
                  <a:pos x="120" y="114"/>
                </a:cxn>
                <a:cxn ang="0">
                  <a:pos x="127" y="95"/>
                </a:cxn>
                <a:cxn ang="0">
                  <a:pos x="128" y="76"/>
                </a:cxn>
                <a:cxn ang="0">
                  <a:pos x="123" y="55"/>
                </a:cxn>
                <a:cxn ang="0">
                  <a:pos x="113" y="39"/>
                </a:cxn>
                <a:cxn ang="0">
                  <a:pos x="97" y="25"/>
                </a:cxn>
                <a:cxn ang="0">
                  <a:pos x="79" y="15"/>
                </a:cxn>
                <a:cxn ang="0">
                  <a:pos x="57" y="7"/>
                </a:cxn>
                <a:cxn ang="0">
                  <a:pos x="36" y="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14" y="9"/>
                </a:cxn>
                <a:cxn ang="0">
                  <a:pos x="29" y="14"/>
                </a:cxn>
                <a:cxn ang="0">
                  <a:pos x="46" y="19"/>
                </a:cxn>
                <a:cxn ang="0">
                  <a:pos x="61" y="23"/>
                </a:cxn>
                <a:cxn ang="0">
                  <a:pos x="76" y="29"/>
                </a:cxn>
                <a:cxn ang="0">
                  <a:pos x="89" y="37"/>
                </a:cxn>
                <a:cxn ang="0">
                  <a:pos x="100" y="46"/>
                </a:cxn>
                <a:cxn ang="0">
                  <a:pos x="108" y="59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03" name="Freeform 987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/>
              <a:ahLst/>
              <a:cxnLst>
                <a:cxn ang="0">
                  <a:pos x="100" y="70"/>
                </a:cxn>
                <a:cxn ang="0">
                  <a:pos x="53" y="115"/>
                </a:cxn>
                <a:cxn ang="0">
                  <a:pos x="17" y="166"/>
                </a:cxn>
                <a:cxn ang="0">
                  <a:pos x="0" y="226"/>
                </a:cxn>
                <a:cxn ang="0">
                  <a:pos x="3" y="266"/>
                </a:cxn>
                <a:cxn ang="0">
                  <a:pos x="9" y="282"/>
                </a:cxn>
                <a:cxn ang="0">
                  <a:pos x="19" y="297"/>
                </a:cxn>
                <a:cxn ang="0">
                  <a:pos x="32" y="310"/>
                </a:cxn>
                <a:cxn ang="0">
                  <a:pos x="56" y="324"/>
                </a:cxn>
                <a:cxn ang="0">
                  <a:pos x="86" y="338"/>
                </a:cxn>
                <a:cxn ang="0">
                  <a:pos x="119" y="350"/>
                </a:cxn>
                <a:cxn ang="0">
                  <a:pos x="152" y="359"/>
                </a:cxn>
                <a:cxn ang="0">
                  <a:pos x="186" y="366"/>
                </a:cxn>
                <a:cxn ang="0">
                  <a:pos x="220" y="371"/>
                </a:cxn>
                <a:cxn ang="0">
                  <a:pos x="254" y="374"/>
                </a:cxn>
                <a:cxn ang="0">
                  <a:pos x="289" y="376"/>
                </a:cxn>
                <a:cxn ang="0">
                  <a:pos x="311" y="378"/>
                </a:cxn>
                <a:cxn ang="0">
                  <a:pos x="320" y="371"/>
                </a:cxn>
                <a:cxn ang="0">
                  <a:pos x="322" y="360"/>
                </a:cxn>
                <a:cxn ang="0">
                  <a:pos x="315" y="352"/>
                </a:cxn>
                <a:cxn ang="0">
                  <a:pos x="294" y="347"/>
                </a:cxn>
                <a:cxn ang="0">
                  <a:pos x="263" y="341"/>
                </a:cxn>
                <a:cxn ang="0">
                  <a:pos x="232" y="336"/>
                </a:cxn>
                <a:cxn ang="0">
                  <a:pos x="200" y="332"/>
                </a:cxn>
                <a:cxn ang="0">
                  <a:pos x="170" y="326"/>
                </a:cxn>
                <a:cxn ang="0">
                  <a:pos x="139" y="318"/>
                </a:cxn>
                <a:cxn ang="0">
                  <a:pos x="110" y="309"/>
                </a:cxn>
                <a:cxn ang="0">
                  <a:pos x="80" y="297"/>
                </a:cxn>
                <a:cxn ang="0">
                  <a:pos x="55" y="281"/>
                </a:cxn>
                <a:cxn ang="0">
                  <a:pos x="38" y="259"/>
                </a:cxn>
                <a:cxn ang="0">
                  <a:pos x="34" y="232"/>
                </a:cxn>
                <a:cxn ang="0">
                  <a:pos x="38" y="200"/>
                </a:cxn>
                <a:cxn ang="0">
                  <a:pos x="51" y="170"/>
                </a:cxn>
                <a:cxn ang="0">
                  <a:pos x="71" y="137"/>
                </a:cxn>
                <a:cxn ang="0">
                  <a:pos x="94" y="110"/>
                </a:cxn>
                <a:cxn ang="0">
                  <a:pos x="123" y="82"/>
                </a:cxn>
                <a:cxn ang="0">
                  <a:pos x="153" y="57"/>
                </a:cxn>
                <a:cxn ang="0">
                  <a:pos x="195" y="38"/>
                </a:cxn>
                <a:cxn ang="0">
                  <a:pos x="238" y="20"/>
                </a:cxn>
                <a:cxn ang="0">
                  <a:pos x="264" y="7"/>
                </a:cxn>
                <a:cxn ang="0">
                  <a:pos x="256" y="0"/>
                </a:cxn>
                <a:cxn ang="0">
                  <a:pos x="221" y="4"/>
                </a:cxn>
                <a:cxn ang="0">
                  <a:pos x="180" y="18"/>
                </a:cxn>
                <a:cxn ang="0">
                  <a:pos x="141" y="38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04" name="Freeform 988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/>
              <a:ahLst/>
              <a:cxnLst>
                <a:cxn ang="0">
                  <a:pos x="235" y="77"/>
                </a:cxn>
                <a:cxn ang="0">
                  <a:pos x="248" y="91"/>
                </a:cxn>
                <a:cxn ang="0">
                  <a:pos x="256" y="107"/>
                </a:cxn>
                <a:cxn ang="0">
                  <a:pos x="259" y="124"/>
                </a:cxn>
                <a:cxn ang="0">
                  <a:pos x="259" y="142"/>
                </a:cxn>
                <a:cxn ang="0">
                  <a:pos x="257" y="157"/>
                </a:cxn>
                <a:cxn ang="0">
                  <a:pos x="252" y="170"/>
                </a:cxn>
                <a:cxn ang="0">
                  <a:pos x="244" y="183"/>
                </a:cxn>
                <a:cxn ang="0">
                  <a:pos x="236" y="193"/>
                </a:cxn>
                <a:cxn ang="0">
                  <a:pos x="225" y="204"/>
                </a:cxn>
                <a:cxn ang="0">
                  <a:pos x="215" y="214"/>
                </a:cxn>
                <a:cxn ang="0">
                  <a:pos x="204" y="224"/>
                </a:cxn>
                <a:cxn ang="0">
                  <a:pos x="194" y="234"/>
                </a:cxn>
                <a:cxn ang="0">
                  <a:pos x="191" y="238"/>
                </a:cxn>
                <a:cxn ang="0">
                  <a:pos x="191" y="241"/>
                </a:cxn>
                <a:cxn ang="0">
                  <a:pos x="191" y="245"/>
                </a:cxn>
                <a:cxn ang="0">
                  <a:pos x="194" y="248"/>
                </a:cxn>
                <a:cxn ang="0">
                  <a:pos x="197" y="250"/>
                </a:cxn>
                <a:cxn ang="0">
                  <a:pos x="202" y="252"/>
                </a:cxn>
                <a:cxn ang="0">
                  <a:pos x="205" y="250"/>
                </a:cxn>
                <a:cxn ang="0">
                  <a:pos x="209" y="248"/>
                </a:cxn>
                <a:cxn ang="0">
                  <a:pos x="232" y="233"/>
                </a:cxn>
                <a:cxn ang="0">
                  <a:pos x="252" y="214"/>
                </a:cxn>
                <a:cxn ang="0">
                  <a:pos x="268" y="192"/>
                </a:cxn>
                <a:cxn ang="0">
                  <a:pos x="278" y="167"/>
                </a:cxn>
                <a:cxn ang="0">
                  <a:pos x="283" y="141"/>
                </a:cxn>
                <a:cxn ang="0">
                  <a:pos x="280" y="115"/>
                </a:cxn>
                <a:cxn ang="0">
                  <a:pos x="271" y="91"/>
                </a:cxn>
                <a:cxn ang="0">
                  <a:pos x="252" y="69"/>
                </a:cxn>
                <a:cxn ang="0">
                  <a:pos x="238" y="57"/>
                </a:cxn>
                <a:cxn ang="0">
                  <a:pos x="222" y="48"/>
                </a:cxn>
                <a:cxn ang="0">
                  <a:pos x="204" y="39"/>
                </a:cxn>
                <a:cxn ang="0">
                  <a:pos x="184" y="31"/>
                </a:cxn>
                <a:cxn ang="0">
                  <a:pos x="164" y="23"/>
                </a:cxn>
                <a:cxn ang="0">
                  <a:pos x="144" y="17"/>
                </a:cxn>
                <a:cxn ang="0">
                  <a:pos x="123" y="13"/>
                </a:cxn>
                <a:cxn ang="0">
                  <a:pos x="103" y="8"/>
                </a:cxn>
                <a:cxn ang="0">
                  <a:pos x="83" y="5"/>
                </a:cxn>
                <a:cxn ang="0">
                  <a:pos x="66" y="2"/>
                </a:cxn>
                <a:cxn ang="0">
                  <a:pos x="48" y="0"/>
                </a:cxn>
                <a:cxn ang="0">
                  <a:pos x="34" y="0"/>
                </a:cxn>
                <a:cxn ang="0">
                  <a:pos x="21" y="0"/>
                </a:cxn>
                <a:cxn ang="0">
                  <a:pos x="11" y="0"/>
                </a:cxn>
                <a:cxn ang="0">
                  <a:pos x="4" y="2"/>
                </a:cxn>
                <a:cxn ang="0">
                  <a:pos x="0" y="5"/>
                </a:cxn>
                <a:cxn ang="0">
                  <a:pos x="12" y="7"/>
                </a:cxn>
                <a:cxn ang="0">
                  <a:pos x="24" y="8"/>
                </a:cxn>
                <a:cxn ang="0">
                  <a:pos x="38" y="10"/>
                </a:cxn>
                <a:cxn ang="0">
                  <a:pos x="52" y="13"/>
                </a:cxn>
                <a:cxn ang="0">
                  <a:pos x="66" y="16"/>
                </a:cxn>
                <a:cxn ang="0">
                  <a:pos x="82" y="18"/>
                </a:cxn>
                <a:cxn ang="0">
                  <a:pos x="98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4"/>
                </a:cxn>
                <a:cxn ang="0">
                  <a:pos x="162" y="39"/>
                </a:cxn>
                <a:cxn ang="0">
                  <a:pos x="177" y="45"/>
                </a:cxn>
                <a:cxn ang="0">
                  <a:pos x="193" y="52"/>
                </a:cxn>
                <a:cxn ang="0">
                  <a:pos x="208" y="60"/>
                </a:cxn>
                <a:cxn ang="0">
                  <a:pos x="222" y="68"/>
                </a:cxn>
                <a:cxn ang="0">
                  <a:pos x="235" y="77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05" name="Freeform 989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/>
              <a:ahLst/>
              <a:cxnLst>
                <a:cxn ang="0">
                  <a:pos x="0" y="130"/>
                </a:cxn>
                <a:cxn ang="0">
                  <a:pos x="0" y="149"/>
                </a:cxn>
                <a:cxn ang="0">
                  <a:pos x="4" y="168"/>
                </a:cxn>
                <a:cxn ang="0">
                  <a:pos x="12" y="185"/>
                </a:cxn>
                <a:cxn ang="0">
                  <a:pos x="24" y="200"/>
                </a:cxn>
                <a:cxn ang="0">
                  <a:pos x="38" y="213"/>
                </a:cxn>
                <a:cxn ang="0">
                  <a:pos x="55" y="224"/>
                </a:cxn>
                <a:cxn ang="0">
                  <a:pos x="73" y="232"/>
                </a:cxn>
                <a:cxn ang="0">
                  <a:pos x="92" y="237"/>
                </a:cxn>
                <a:cxn ang="0">
                  <a:pos x="98" y="238"/>
                </a:cxn>
                <a:cxn ang="0">
                  <a:pos x="104" y="235"/>
                </a:cxn>
                <a:cxn ang="0">
                  <a:pos x="109" y="232"/>
                </a:cxn>
                <a:cxn ang="0">
                  <a:pos x="111" y="227"/>
                </a:cxn>
                <a:cxn ang="0">
                  <a:pos x="111" y="222"/>
                </a:cxn>
                <a:cxn ang="0">
                  <a:pos x="110" y="216"/>
                </a:cxn>
                <a:cxn ang="0">
                  <a:pos x="106" y="211"/>
                </a:cxn>
                <a:cxn ang="0">
                  <a:pos x="100" y="209"/>
                </a:cxn>
                <a:cxn ang="0">
                  <a:pos x="82" y="202"/>
                </a:cxn>
                <a:cxn ang="0">
                  <a:pos x="64" y="193"/>
                </a:cxn>
                <a:cxn ang="0">
                  <a:pos x="50" y="180"/>
                </a:cxn>
                <a:cxn ang="0">
                  <a:pos x="39" y="167"/>
                </a:cxn>
                <a:cxn ang="0">
                  <a:pos x="32" y="149"/>
                </a:cxn>
                <a:cxn ang="0">
                  <a:pos x="29" y="131"/>
                </a:cxn>
                <a:cxn ang="0">
                  <a:pos x="29" y="111"/>
                </a:cxn>
                <a:cxn ang="0">
                  <a:pos x="35" y="91"/>
                </a:cxn>
                <a:cxn ang="0">
                  <a:pos x="42" y="76"/>
                </a:cxn>
                <a:cxn ang="0">
                  <a:pos x="51" y="62"/>
                </a:cxn>
                <a:cxn ang="0">
                  <a:pos x="62" y="49"/>
                </a:cxn>
                <a:cxn ang="0">
                  <a:pos x="73" y="38"/>
                </a:cxn>
                <a:cxn ang="0">
                  <a:pos x="84" y="28"/>
                </a:cxn>
                <a:cxn ang="0">
                  <a:pos x="96" y="18"/>
                </a:cxn>
                <a:cxn ang="0">
                  <a:pos x="106" y="9"/>
                </a:cxn>
                <a:cxn ang="0">
                  <a:pos x="114" y="1"/>
                </a:cxn>
                <a:cxn ang="0">
                  <a:pos x="106" y="0"/>
                </a:cxn>
                <a:cxn ang="0">
                  <a:pos x="93" y="6"/>
                </a:cxn>
                <a:cxn ang="0">
                  <a:pos x="76" y="18"/>
                </a:cxn>
                <a:cxn ang="0">
                  <a:pos x="56" y="36"/>
                </a:cxn>
                <a:cxn ang="0">
                  <a:pos x="37" y="57"/>
                </a:cxn>
                <a:cxn ang="0">
                  <a:pos x="20" y="80"/>
                </a:cxn>
                <a:cxn ang="0">
                  <a:pos x="7" y="106"/>
                </a:cxn>
                <a:cxn ang="0">
                  <a:pos x="0" y="130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06" name="Freeform 990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/>
              <a:ahLst/>
              <a:cxnLst>
                <a:cxn ang="0">
                  <a:pos x="207" y="124"/>
                </a:cxn>
                <a:cxn ang="0">
                  <a:pos x="219" y="143"/>
                </a:cxn>
                <a:cxn ang="0">
                  <a:pos x="225" y="164"/>
                </a:cxn>
                <a:cxn ang="0">
                  <a:pos x="221" y="187"/>
                </a:cxn>
                <a:cxn ang="0">
                  <a:pos x="208" y="209"/>
                </a:cxn>
                <a:cxn ang="0">
                  <a:pos x="188" y="228"/>
                </a:cxn>
                <a:cxn ang="0">
                  <a:pos x="166" y="246"/>
                </a:cxn>
                <a:cxn ang="0">
                  <a:pos x="143" y="264"/>
                </a:cxn>
                <a:cxn ang="0">
                  <a:pos x="129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1" y="305"/>
                </a:cxn>
                <a:cxn ang="0">
                  <a:pos x="130" y="310"/>
                </a:cxn>
                <a:cxn ang="0">
                  <a:pos x="139" y="309"/>
                </a:cxn>
                <a:cxn ang="0">
                  <a:pos x="154" y="293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1" y="219"/>
                </a:cxn>
                <a:cxn ang="0">
                  <a:pos x="245" y="187"/>
                </a:cxn>
                <a:cxn ang="0">
                  <a:pos x="242" y="153"/>
                </a:cxn>
                <a:cxn ang="0">
                  <a:pos x="227" y="120"/>
                </a:cxn>
                <a:cxn ang="0">
                  <a:pos x="201" y="94"/>
                </a:cxn>
                <a:cxn ang="0">
                  <a:pos x="177" y="74"/>
                </a:cxn>
                <a:cxn ang="0">
                  <a:pos x="152" y="60"/>
                </a:cxn>
                <a:cxn ang="0">
                  <a:pos x="126" y="43"/>
                </a:cxn>
                <a:cxn ang="0">
                  <a:pos x="98" y="28"/>
                </a:cxn>
                <a:cxn ang="0">
                  <a:pos x="72" y="16"/>
                </a:cxn>
                <a:cxn ang="0">
                  <a:pos x="46" y="7"/>
                </a:cxn>
                <a:cxn ang="0">
                  <a:pos x="24" y="1"/>
                </a:cxn>
                <a:cxn ang="0">
                  <a:pos x="7" y="1"/>
                </a:cxn>
                <a:cxn ang="0">
                  <a:pos x="8" y="6"/>
                </a:cxn>
                <a:cxn ang="0">
                  <a:pos x="28" y="14"/>
                </a:cxn>
                <a:cxn ang="0">
                  <a:pos x="51" y="24"/>
                </a:cxn>
                <a:cxn ang="0">
                  <a:pos x="78" y="37"/>
                </a:cxn>
                <a:cxn ang="0">
                  <a:pos x="106" y="51"/>
                </a:cxn>
                <a:cxn ang="0">
                  <a:pos x="134" y="69"/>
                </a:cxn>
                <a:cxn ang="0">
                  <a:pos x="163" y="87"/>
                </a:cxn>
                <a:cxn ang="0">
                  <a:pos x="187" y="10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07" name="Freeform 991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/>
              <a:ahLst/>
              <a:cxnLst>
                <a:cxn ang="0">
                  <a:pos x="31" y="14"/>
                </a:cxn>
                <a:cxn ang="0">
                  <a:pos x="29" y="8"/>
                </a:cxn>
                <a:cxn ang="0">
                  <a:pos x="25" y="3"/>
                </a:cxn>
                <a:cxn ang="0">
                  <a:pos x="19" y="1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3" y="5"/>
                </a:cxn>
                <a:cxn ang="0">
                  <a:pos x="0" y="11"/>
                </a:cxn>
                <a:cxn ang="0">
                  <a:pos x="0" y="17"/>
                </a:cxn>
                <a:cxn ang="0">
                  <a:pos x="5" y="42"/>
                </a:cxn>
                <a:cxn ang="0">
                  <a:pos x="15" y="71"/>
                </a:cxn>
                <a:cxn ang="0">
                  <a:pos x="27" y="100"/>
                </a:cxn>
                <a:cxn ang="0">
                  <a:pos x="41" y="127"/>
                </a:cxn>
                <a:cxn ang="0">
                  <a:pos x="55" y="151"/>
                </a:cxn>
                <a:cxn ang="0">
                  <a:pos x="68" y="171"/>
                </a:cxn>
                <a:cxn ang="0">
                  <a:pos x="77" y="184"/>
                </a:cxn>
                <a:cxn ang="0">
                  <a:pos x="83" y="187"/>
                </a:cxn>
                <a:cxn ang="0">
                  <a:pos x="80" y="174"/>
                </a:cxn>
                <a:cxn ang="0">
                  <a:pos x="75" y="158"/>
                </a:cxn>
                <a:cxn ang="0">
                  <a:pos x="68" y="138"/>
                </a:cxn>
                <a:cxn ang="0">
                  <a:pos x="59" y="113"/>
                </a:cxn>
                <a:cxn ang="0">
                  <a:pos x="51" y="88"/>
                </a:cxn>
                <a:cxn ang="0">
                  <a:pos x="43" y="63"/>
                </a:cxn>
                <a:cxn ang="0">
                  <a:pos x="36" y="38"/>
                </a:cxn>
                <a:cxn ang="0">
                  <a:pos x="31" y="14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08" name="Freeform 992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1" y="6"/>
                </a:cxn>
                <a:cxn ang="0">
                  <a:pos x="18" y="2"/>
                </a:cxn>
                <a:cxn ang="0">
                  <a:pos x="14" y="0"/>
                </a:cxn>
                <a:cxn ang="0">
                  <a:pos x="10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0" y="24"/>
                </a:cxn>
                <a:cxn ang="0">
                  <a:pos x="4" y="38"/>
                </a:cxn>
                <a:cxn ang="0">
                  <a:pos x="8" y="52"/>
                </a:cxn>
                <a:cxn ang="0">
                  <a:pos x="14" y="65"/>
                </a:cxn>
                <a:cxn ang="0">
                  <a:pos x="21" y="78"/>
                </a:cxn>
                <a:cxn ang="0">
                  <a:pos x="28" y="87"/>
                </a:cxn>
                <a:cxn ang="0">
                  <a:pos x="37" y="93"/>
                </a:cxn>
                <a:cxn ang="0">
                  <a:pos x="42" y="94"/>
                </a:cxn>
                <a:cxn ang="0">
                  <a:pos x="44" y="76"/>
                </a:cxn>
                <a:cxn ang="0">
                  <a:pos x="38" y="54"/>
                </a:cxn>
                <a:cxn ang="0">
                  <a:pos x="31" y="32"/>
                </a:cxn>
                <a:cxn ang="0">
                  <a:pos x="22" y="10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09" name="Freeform 993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/>
              <a:ahLst/>
              <a:cxnLst>
                <a:cxn ang="0">
                  <a:pos x="20" y="7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9" y="4"/>
                </a:cxn>
                <a:cxn ang="0">
                  <a:pos x="15" y="1"/>
                </a:cxn>
                <a:cxn ang="0">
                  <a:pos x="12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1" y="4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1" y="17"/>
                </a:cxn>
                <a:cxn ang="0">
                  <a:pos x="4" y="24"/>
                </a:cxn>
                <a:cxn ang="0">
                  <a:pos x="8" y="32"/>
                </a:cxn>
                <a:cxn ang="0">
                  <a:pos x="14" y="39"/>
                </a:cxn>
                <a:cxn ang="0">
                  <a:pos x="20" y="46"/>
                </a:cxn>
                <a:cxn ang="0">
                  <a:pos x="27" y="50"/>
                </a:cxn>
                <a:cxn ang="0">
                  <a:pos x="33" y="54"/>
                </a:cxn>
                <a:cxn ang="0">
                  <a:pos x="38" y="54"/>
                </a:cxn>
                <a:cxn ang="0">
                  <a:pos x="36" y="42"/>
                </a:cxn>
                <a:cxn ang="0">
                  <a:pos x="32" y="29"/>
                </a:cxn>
                <a:cxn ang="0">
                  <a:pos x="25" y="16"/>
                </a:cxn>
                <a:cxn ang="0">
                  <a:pos x="20" y="7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10" name="Freeform 994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/>
              <a:ahLst/>
              <a:cxnLst>
                <a:cxn ang="0">
                  <a:pos x="41" y="27"/>
                </a:cxn>
                <a:cxn ang="0">
                  <a:pos x="46" y="24"/>
                </a:cxn>
                <a:cxn ang="0">
                  <a:pos x="51" y="21"/>
                </a:cxn>
                <a:cxn ang="0">
                  <a:pos x="52" y="16"/>
                </a:cxn>
                <a:cxn ang="0">
                  <a:pos x="52" y="12"/>
                </a:cxn>
                <a:cxn ang="0">
                  <a:pos x="50" y="6"/>
                </a:cxn>
                <a:cxn ang="0">
                  <a:pos x="46" y="2"/>
                </a:cxn>
                <a:cxn ang="0">
                  <a:pos x="41" y="0"/>
                </a:cxn>
                <a:cxn ang="0">
                  <a:pos x="36" y="0"/>
                </a:cxn>
                <a:cxn ang="0">
                  <a:pos x="33" y="0"/>
                </a:cxn>
                <a:cxn ang="0">
                  <a:pos x="29" y="1"/>
                </a:cxn>
                <a:cxn ang="0">
                  <a:pos x="21" y="4"/>
                </a:cxn>
                <a:cxn ang="0">
                  <a:pos x="13" y="8"/>
                </a:cxn>
                <a:cxn ang="0">
                  <a:pos x="6" y="15"/>
                </a:cxn>
                <a:cxn ang="0">
                  <a:pos x="3" y="22"/>
                </a:cxn>
                <a:cxn ang="0">
                  <a:pos x="0" y="29"/>
                </a:cxn>
                <a:cxn ang="0">
                  <a:pos x="0" y="31"/>
                </a:cxn>
                <a:cxn ang="0">
                  <a:pos x="4" y="33"/>
                </a:cxn>
                <a:cxn ang="0">
                  <a:pos x="9" y="36"/>
                </a:cxn>
                <a:cxn ang="0">
                  <a:pos x="13" y="36"/>
                </a:cxn>
                <a:cxn ang="0">
                  <a:pos x="18" y="36"/>
                </a:cxn>
                <a:cxn ang="0">
                  <a:pos x="24" y="33"/>
                </a:cxn>
                <a:cxn ang="0">
                  <a:pos x="30" y="32"/>
                </a:cxn>
                <a:cxn ang="0">
                  <a:pos x="36" y="30"/>
                </a:cxn>
                <a:cxn ang="0">
                  <a:pos x="41" y="27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11" name="Freeform 995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/>
              <a:ahLst/>
              <a:cxnLst>
                <a:cxn ang="0">
                  <a:pos x="73" y="36"/>
                </a:cxn>
                <a:cxn ang="0">
                  <a:pos x="58" y="46"/>
                </a:cxn>
                <a:cxn ang="0">
                  <a:pos x="46" y="58"/>
                </a:cxn>
                <a:cxn ang="0">
                  <a:pos x="33" y="72"/>
                </a:cxn>
                <a:cxn ang="0">
                  <a:pos x="22" y="85"/>
                </a:cxn>
                <a:cxn ang="0">
                  <a:pos x="14" y="100"/>
                </a:cxn>
                <a:cxn ang="0">
                  <a:pos x="7" y="115"/>
                </a:cxn>
                <a:cxn ang="0">
                  <a:pos x="2" y="130"/>
                </a:cxn>
                <a:cxn ang="0">
                  <a:pos x="0" y="146"/>
                </a:cxn>
                <a:cxn ang="0">
                  <a:pos x="2" y="170"/>
                </a:cxn>
                <a:cxn ang="0">
                  <a:pos x="12" y="190"/>
                </a:cxn>
                <a:cxn ang="0">
                  <a:pos x="26" y="207"/>
                </a:cxn>
                <a:cxn ang="0">
                  <a:pos x="43" y="220"/>
                </a:cxn>
                <a:cxn ang="0">
                  <a:pos x="64" y="229"/>
                </a:cxn>
                <a:cxn ang="0">
                  <a:pos x="88" y="235"/>
                </a:cxn>
                <a:cxn ang="0">
                  <a:pos x="110" y="236"/>
                </a:cxn>
                <a:cxn ang="0">
                  <a:pos x="132" y="232"/>
                </a:cxn>
                <a:cxn ang="0">
                  <a:pos x="137" y="232"/>
                </a:cxn>
                <a:cxn ang="0">
                  <a:pos x="142" y="230"/>
                </a:cxn>
                <a:cxn ang="0">
                  <a:pos x="145" y="226"/>
                </a:cxn>
                <a:cxn ang="0">
                  <a:pos x="146" y="221"/>
                </a:cxn>
                <a:cxn ang="0">
                  <a:pos x="145" y="219"/>
                </a:cxn>
                <a:cxn ang="0">
                  <a:pos x="142" y="219"/>
                </a:cxn>
                <a:cxn ang="0">
                  <a:pos x="137" y="217"/>
                </a:cxn>
                <a:cxn ang="0">
                  <a:pos x="131" y="217"/>
                </a:cxn>
                <a:cxn ang="0">
                  <a:pos x="124" y="217"/>
                </a:cxn>
                <a:cxn ang="0">
                  <a:pos x="118" y="217"/>
                </a:cxn>
                <a:cxn ang="0">
                  <a:pos x="112" y="217"/>
                </a:cxn>
                <a:cxn ang="0">
                  <a:pos x="109" y="217"/>
                </a:cxn>
                <a:cxn ang="0">
                  <a:pos x="97" y="216"/>
                </a:cxn>
                <a:cxn ang="0">
                  <a:pos x="87" y="215"/>
                </a:cxn>
                <a:cxn ang="0">
                  <a:pos x="75" y="214"/>
                </a:cxn>
                <a:cxn ang="0">
                  <a:pos x="63" y="211"/>
                </a:cxn>
                <a:cxn ang="0">
                  <a:pos x="51" y="207"/>
                </a:cxn>
                <a:cxn ang="0">
                  <a:pos x="40" y="199"/>
                </a:cxn>
                <a:cxn ang="0">
                  <a:pos x="29" y="189"/>
                </a:cxn>
                <a:cxn ang="0">
                  <a:pos x="17" y="174"/>
                </a:cxn>
                <a:cxn ang="0">
                  <a:pos x="15" y="157"/>
                </a:cxn>
                <a:cxn ang="0">
                  <a:pos x="16" y="141"/>
                </a:cxn>
                <a:cxn ang="0">
                  <a:pos x="21" y="124"/>
                </a:cxn>
                <a:cxn ang="0">
                  <a:pos x="28" y="109"/>
                </a:cxn>
                <a:cxn ang="0">
                  <a:pos x="39" y="96"/>
                </a:cxn>
                <a:cxn ang="0">
                  <a:pos x="50" y="82"/>
                </a:cxn>
                <a:cxn ang="0">
                  <a:pos x="63" y="70"/>
                </a:cxn>
                <a:cxn ang="0">
                  <a:pos x="78" y="59"/>
                </a:cxn>
                <a:cxn ang="0">
                  <a:pos x="94" y="49"/>
                </a:cxn>
                <a:cxn ang="0">
                  <a:pos x="110" y="39"/>
                </a:cxn>
                <a:cxn ang="0">
                  <a:pos x="126" y="31"/>
                </a:cxn>
                <a:cxn ang="0">
                  <a:pos x="142" y="24"/>
                </a:cxn>
                <a:cxn ang="0">
                  <a:pos x="158" y="19"/>
                </a:cxn>
                <a:cxn ang="0">
                  <a:pos x="172" y="13"/>
                </a:cxn>
                <a:cxn ang="0">
                  <a:pos x="186" y="10"/>
                </a:cxn>
                <a:cxn ang="0">
                  <a:pos x="198" y="7"/>
                </a:cxn>
                <a:cxn ang="0">
                  <a:pos x="190" y="3"/>
                </a:cxn>
                <a:cxn ang="0">
                  <a:pos x="177" y="0"/>
                </a:cxn>
                <a:cxn ang="0">
                  <a:pos x="162" y="3"/>
                </a:cxn>
                <a:cxn ang="0">
                  <a:pos x="144" y="6"/>
                </a:cxn>
                <a:cxn ang="0">
                  <a:pos x="124" y="12"/>
                </a:cxn>
                <a:cxn ang="0">
                  <a:pos x="105" y="19"/>
                </a:cxn>
                <a:cxn ang="0">
                  <a:pos x="88" y="28"/>
                </a:cxn>
                <a:cxn ang="0">
                  <a:pos x="73" y="36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12" name="Freeform 996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/>
              <a:ahLst/>
              <a:cxnLst>
                <a:cxn ang="0">
                  <a:pos x="108" y="61"/>
                </a:cxn>
                <a:cxn ang="0">
                  <a:pos x="111" y="80"/>
                </a:cxn>
                <a:cxn ang="0">
                  <a:pos x="109" y="97"/>
                </a:cxn>
                <a:cxn ang="0">
                  <a:pos x="101" y="110"/>
                </a:cxn>
                <a:cxn ang="0">
                  <a:pos x="89" y="123"/>
                </a:cxn>
                <a:cxn ang="0">
                  <a:pos x="75" y="134"/>
                </a:cxn>
                <a:cxn ang="0">
                  <a:pos x="60" y="145"/>
                </a:cxn>
                <a:cxn ang="0">
                  <a:pos x="43" y="156"/>
                </a:cxn>
                <a:cxn ang="0">
                  <a:pos x="29" y="167"/>
                </a:cxn>
                <a:cxn ang="0">
                  <a:pos x="27" y="170"/>
                </a:cxn>
                <a:cxn ang="0">
                  <a:pos x="26" y="172"/>
                </a:cxn>
                <a:cxn ang="0">
                  <a:pos x="26" y="176"/>
                </a:cxn>
                <a:cxn ang="0">
                  <a:pos x="28" y="179"/>
                </a:cxn>
                <a:cxn ang="0">
                  <a:pos x="30" y="182"/>
                </a:cxn>
                <a:cxn ang="0">
                  <a:pos x="34" y="183"/>
                </a:cxn>
                <a:cxn ang="0">
                  <a:pos x="37" y="183"/>
                </a:cxn>
                <a:cxn ang="0">
                  <a:pos x="41" y="182"/>
                </a:cxn>
                <a:cxn ang="0">
                  <a:pos x="58" y="171"/>
                </a:cxn>
                <a:cxn ang="0">
                  <a:pos x="76" y="160"/>
                </a:cxn>
                <a:cxn ang="0">
                  <a:pos x="92" y="147"/>
                </a:cxn>
                <a:cxn ang="0">
                  <a:pos x="108" y="132"/>
                </a:cxn>
                <a:cxn ang="0">
                  <a:pos x="118" y="116"/>
                </a:cxn>
                <a:cxn ang="0">
                  <a:pos x="125" y="98"/>
                </a:cxn>
                <a:cxn ang="0">
                  <a:pos x="128" y="78"/>
                </a:cxn>
                <a:cxn ang="0">
                  <a:pos x="123" y="58"/>
                </a:cxn>
                <a:cxn ang="0">
                  <a:pos x="112" y="41"/>
                </a:cxn>
                <a:cxn ang="0">
                  <a:pos x="98" y="28"/>
                </a:cxn>
                <a:cxn ang="0">
                  <a:pos x="80" y="16"/>
                </a:cxn>
                <a:cxn ang="0">
                  <a:pos x="61" y="8"/>
                </a:cxn>
                <a:cxn ang="0">
                  <a:pos x="41" y="2"/>
                </a:cxn>
                <a:cxn ang="0">
                  <a:pos x="23" y="0"/>
                </a:cxn>
                <a:cxn ang="0">
                  <a:pos x="9" y="1"/>
                </a:cxn>
                <a:cxn ang="0">
                  <a:pos x="0" y="6"/>
                </a:cxn>
                <a:cxn ang="0">
                  <a:pos x="16" y="10"/>
                </a:cxn>
                <a:cxn ang="0">
                  <a:pos x="33" y="14"/>
                </a:cxn>
                <a:cxn ang="0">
                  <a:pos x="48" y="17"/>
                </a:cxn>
                <a:cxn ang="0">
                  <a:pos x="63" y="22"/>
                </a:cxn>
                <a:cxn ang="0">
                  <a:pos x="77" y="28"/>
                </a:cxn>
                <a:cxn ang="0">
                  <a:pos x="90" y="36"/>
                </a:cxn>
                <a:cxn ang="0">
                  <a:pos x="101" y="46"/>
                </a:cxn>
                <a:cxn ang="0">
                  <a:pos x="108" y="6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13" name="Freeform 997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/>
              <a:ahLst/>
              <a:cxnLst>
                <a:cxn ang="0">
                  <a:pos x="101" y="70"/>
                </a:cxn>
                <a:cxn ang="0">
                  <a:pos x="54" y="115"/>
                </a:cxn>
                <a:cxn ang="0">
                  <a:pos x="18" y="167"/>
                </a:cxn>
                <a:cxn ang="0">
                  <a:pos x="0" y="227"/>
                </a:cxn>
                <a:cxn ang="0">
                  <a:pos x="4" y="267"/>
                </a:cxn>
                <a:cxn ang="0">
                  <a:pos x="11" y="283"/>
                </a:cxn>
                <a:cxn ang="0">
                  <a:pos x="21" y="298"/>
                </a:cxn>
                <a:cxn ang="0">
                  <a:pos x="34" y="311"/>
                </a:cxn>
                <a:cxn ang="0">
                  <a:pos x="57" y="325"/>
                </a:cxn>
                <a:cxn ang="0">
                  <a:pos x="87" y="340"/>
                </a:cxn>
                <a:cxn ang="0">
                  <a:pos x="120" y="351"/>
                </a:cxn>
                <a:cxn ang="0">
                  <a:pos x="153" y="360"/>
                </a:cxn>
                <a:cxn ang="0">
                  <a:pos x="187" y="367"/>
                </a:cxn>
                <a:cxn ang="0">
                  <a:pos x="221" y="372"/>
                </a:cxn>
                <a:cxn ang="0">
                  <a:pos x="256" y="375"/>
                </a:cxn>
                <a:cxn ang="0">
                  <a:pos x="290" y="378"/>
                </a:cxn>
                <a:cxn ang="0">
                  <a:pos x="312" y="379"/>
                </a:cxn>
                <a:cxn ang="0">
                  <a:pos x="320" y="372"/>
                </a:cxn>
                <a:cxn ang="0">
                  <a:pos x="323" y="360"/>
                </a:cxn>
                <a:cxn ang="0">
                  <a:pos x="316" y="352"/>
                </a:cxn>
                <a:cxn ang="0">
                  <a:pos x="295" y="351"/>
                </a:cxn>
                <a:cxn ang="0">
                  <a:pos x="263" y="350"/>
                </a:cxn>
                <a:cxn ang="0">
                  <a:pos x="231" y="348"/>
                </a:cxn>
                <a:cxn ang="0">
                  <a:pos x="200" y="343"/>
                </a:cxn>
                <a:cxn ang="0">
                  <a:pos x="168" y="337"/>
                </a:cxn>
                <a:cxn ang="0">
                  <a:pos x="136" y="329"/>
                </a:cxn>
                <a:cxn ang="0">
                  <a:pos x="106" y="320"/>
                </a:cxn>
                <a:cxn ang="0">
                  <a:pos x="76" y="306"/>
                </a:cxn>
                <a:cxn ang="0">
                  <a:pos x="51" y="291"/>
                </a:cxn>
                <a:cxn ang="0">
                  <a:pos x="35" y="269"/>
                </a:cxn>
                <a:cxn ang="0">
                  <a:pos x="31" y="239"/>
                </a:cxn>
                <a:cxn ang="0">
                  <a:pos x="38" y="197"/>
                </a:cxn>
                <a:cxn ang="0">
                  <a:pos x="51" y="165"/>
                </a:cxn>
                <a:cxn ang="0">
                  <a:pos x="68" y="136"/>
                </a:cxn>
                <a:cxn ang="0">
                  <a:pos x="89" y="111"/>
                </a:cxn>
                <a:cxn ang="0">
                  <a:pos x="114" y="88"/>
                </a:cxn>
                <a:cxn ang="0">
                  <a:pos x="144" y="64"/>
                </a:cxn>
                <a:cxn ang="0">
                  <a:pos x="181" y="41"/>
                </a:cxn>
                <a:cxn ang="0">
                  <a:pos x="219" y="22"/>
                </a:cxn>
                <a:cxn ang="0">
                  <a:pos x="253" y="7"/>
                </a:cxn>
                <a:cxn ang="0">
                  <a:pos x="255" y="0"/>
                </a:cxn>
                <a:cxn ang="0">
                  <a:pos x="221" y="5"/>
                </a:cxn>
                <a:cxn ang="0">
                  <a:pos x="181" y="19"/>
                </a:cxn>
                <a:cxn ang="0">
                  <a:pos x="142" y="39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14" name="Freeform 998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/>
              <a:ahLst/>
              <a:cxnLst>
                <a:cxn ang="0">
                  <a:pos x="235" y="78"/>
                </a:cxn>
                <a:cxn ang="0">
                  <a:pos x="248" y="92"/>
                </a:cxn>
                <a:cxn ang="0">
                  <a:pos x="255" y="108"/>
                </a:cxn>
                <a:cxn ang="0">
                  <a:pos x="259" y="125"/>
                </a:cxn>
                <a:cxn ang="0">
                  <a:pos x="259" y="144"/>
                </a:cxn>
                <a:cxn ang="0">
                  <a:pos x="257" y="159"/>
                </a:cxn>
                <a:cxn ang="0">
                  <a:pos x="252" y="171"/>
                </a:cxn>
                <a:cxn ang="0">
                  <a:pos x="244" y="184"/>
                </a:cxn>
                <a:cxn ang="0">
                  <a:pos x="236" y="194"/>
                </a:cxn>
                <a:cxn ang="0">
                  <a:pos x="225" y="206"/>
                </a:cxn>
                <a:cxn ang="0">
                  <a:pos x="215" y="215"/>
                </a:cxn>
                <a:cxn ang="0">
                  <a:pos x="204" y="225"/>
                </a:cxn>
                <a:cxn ang="0">
                  <a:pos x="194" y="236"/>
                </a:cxn>
                <a:cxn ang="0">
                  <a:pos x="191" y="239"/>
                </a:cxn>
                <a:cxn ang="0">
                  <a:pos x="190" y="242"/>
                </a:cxn>
                <a:cxn ang="0">
                  <a:pos x="191" y="246"/>
                </a:cxn>
                <a:cxn ang="0">
                  <a:pos x="194" y="249"/>
                </a:cxn>
                <a:cxn ang="0">
                  <a:pos x="197" y="252"/>
                </a:cxn>
                <a:cxn ang="0">
                  <a:pos x="201" y="253"/>
                </a:cxn>
                <a:cxn ang="0">
                  <a:pos x="205" y="252"/>
                </a:cxn>
                <a:cxn ang="0">
                  <a:pos x="209" y="249"/>
                </a:cxn>
                <a:cxn ang="0">
                  <a:pos x="232" y="234"/>
                </a:cxn>
                <a:cxn ang="0">
                  <a:pos x="251" y="215"/>
                </a:cxn>
                <a:cxn ang="0">
                  <a:pos x="267" y="192"/>
                </a:cxn>
                <a:cxn ang="0">
                  <a:pos x="278" y="168"/>
                </a:cxn>
                <a:cxn ang="0">
                  <a:pos x="282" y="141"/>
                </a:cxn>
                <a:cxn ang="0">
                  <a:pos x="279" y="116"/>
                </a:cxn>
                <a:cxn ang="0">
                  <a:pos x="270" y="92"/>
                </a:cxn>
                <a:cxn ang="0">
                  <a:pos x="251" y="70"/>
                </a:cxn>
                <a:cxn ang="0">
                  <a:pos x="237" y="59"/>
                </a:cxn>
                <a:cxn ang="0">
                  <a:pos x="221" y="48"/>
                </a:cxn>
                <a:cxn ang="0">
                  <a:pos x="202" y="39"/>
                </a:cxn>
                <a:cxn ang="0">
                  <a:pos x="183" y="31"/>
                </a:cxn>
                <a:cxn ang="0">
                  <a:pos x="163" y="24"/>
                </a:cxn>
                <a:cxn ang="0">
                  <a:pos x="142" y="18"/>
                </a:cxn>
                <a:cxn ang="0">
                  <a:pos x="122" y="13"/>
                </a:cxn>
                <a:cxn ang="0">
                  <a:pos x="101" y="8"/>
                </a:cxn>
                <a:cxn ang="0">
                  <a:pos x="82" y="5"/>
                </a:cxn>
                <a:cxn ang="0">
                  <a:pos x="63" y="2"/>
                </a:cxn>
                <a:cxn ang="0">
                  <a:pos x="47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0" y="1"/>
                </a:cxn>
                <a:cxn ang="0">
                  <a:pos x="4" y="4"/>
                </a:cxn>
                <a:cxn ang="0">
                  <a:pos x="0" y="6"/>
                </a:cxn>
                <a:cxn ang="0">
                  <a:pos x="12" y="8"/>
                </a:cxn>
                <a:cxn ang="0">
                  <a:pos x="25" y="9"/>
                </a:cxn>
                <a:cxn ang="0">
                  <a:pos x="38" y="12"/>
                </a:cxn>
                <a:cxn ang="0">
                  <a:pos x="52" y="14"/>
                </a:cxn>
                <a:cxn ang="0">
                  <a:pos x="67" y="16"/>
                </a:cxn>
                <a:cxn ang="0">
                  <a:pos x="82" y="18"/>
                </a:cxn>
                <a:cxn ang="0">
                  <a:pos x="97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5"/>
                </a:cxn>
                <a:cxn ang="0">
                  <a:pos x="162" y="40"/>
                </a:cxn>
                <a:cxn ang="0">
                  <a:pos x="177" y="46"/>
                </a:cxn>
                <a:cxn ang="0">
                  <a:pos x="192" y="53"/>
                </a:cxn>
                <a:cxn ang="0">
                  <a:pos x="208" y="60"/>
                </a:cxn>
                <a:cxn ang="0">
                  <a:pos x="222" y="69"/>
                </a:cxn>
                <a:cxn ang="0">
                  <a:pos x="235" y="78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15" name="Freeform 999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0" y="148"/>
                </a:cxn>
                <a:cxn ang="0">
                  <a:pos x="5" y="166"/>
                </a:cxn>
                <a:cxn ang="0">
                  <a:pos x="13" y="184"/>
                </a:cxn>
                <a:cxn ang="0">
                  <a:pos x="24" y="198"/>
                </a:cxn>
                <a:cxn ang="0">
                  <a:pos x="39" y="211"/>
                </a:cxn>
                <a:cxn ang="0">
                  <a:pos x="55" y="223"/>
                </a:cxn>
                <a:cxn ang="0">
                  <a:pos x="74" y="231"/>
                </a:cxn>
                <a:cxn ang="0">
                  <a:pos x="92" y="235"/>
                </a:cxn>
                <a:cxn ang="0">
                  <a:pos x="98" y="236"/>
                </a:cxn>
                <a:cxn ang="0">
                  <a:pos x="104" y="234"/>
                </a:cxn>
                <a:cxn ang="0">
                  <a:pos x="109" y="231"/>
                </a:cxn>
                <a:cxn ang="0">
                  <a:pos x="111" y="226"/>
                </a:cxn>
                <a:cxn ang="0">
                  <a:pos x="111" y="220"/>
                </a:cxn>
                <a:cxn ang="0">
                  <a:pos x="110" y="215"/>
                </a:cxn>
                <a:cxn ang="0">
                  <a:pos x="107" y="210"/>
                </a:cxn>
                <a:cxn ang="0">
                  <a:pos x="101" y="208"/>
                </a:cxn>
                <a:cxn ang="0">
                  <a:pos x="82" y="201"/>
                </a:cxn>
                <a:cxn ang="0">
                  <a:pos x="64" y="192"/>
                </a:cxn>
                <a:cxn ang="0">
                  <a:pos x="50" y="179"/>
                </a:cxn>
                <a:cxn ang="0">
                  <a:pos x="40" y="165"/>
                </a:cxn>
                <a:cxn ang="0">
                  <a:pos x="33" y="148"/>
                </a:cxn>
                <a:cxn ang="0">
                  <a:pos x="29" y="130"/>
                </a:cxn>
                <a:cxn ang="0">
                  <a:pos x="29" y="110"/>
                </a:cxn>
                <a:cxn ang="0">
                  <a:pos x="35" y="89"/>
                </a:cxn>
                <a:cxn ang="0">
                  <a:pos x="43" y="74"/>
                </a:cxn>
                <a:cxn ang="0">
                  <a:pos x="56" y="60"/>
                </a:cxn>
                <a:cxn ang="0">
                  <a:pos x="70" y="46"/>
                </a:cxn>
                <a:cxn ang="0">
                  <a:pos x="85" y="33"/>
                </a:cxn>
                <a:cxn ang="0">
                  <a:pos x="98" y="23"/>
                </a:cxn>
                <a:cxn ang="0">
                  <a:pos x="109" y="12"/>
                </a:cxn>
                <a:cxn ang="0">
                  <a:pos x="115" y="6"/>
                </a:cxn>
                <a:cxn ang="0">
                  <a:pos x="115" y="0"/>
                </a:cxn>
                <a:cxn ang="0">
                  <a:pos x="102" y="4"/>
                </a:cxn>
                <a:cxn ang="0">
                  <a:pos x="85" y="12"/>
                </a:cxn>
                <a:cxn ang="0">
                  <a:pos x="68" y="26"/>
                </a:cxn>
                <a:cxn ang="0">
                  <a:pos x="49" y="42"/>
                </a:cxn>
                <a:cxn ang="0">
                  <a:pos x="32" y="61"/>
                </a:cxn>
                <a:cxn ang="0">
                  <a:pos x="17" y="82"/>
                </a:cxn>
                <a:cxn ang="0">
                  <a:pos x="6" y="105"/>
                </a:cxn>
                <a:cxn ang="0">
                  <a:pos x="0" y="128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16" name="Freeform 1000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/>
              <a:ahLst/>
              <a:cxnLst>
                <a:cxn ang="0">
                  <a:pos x="208" y="124"/>
                </a:cxn>
                <a:cxn ang="0">
                  <a:pos x="220" y="144"/>
                </a:cxn>
                <a:cxn ang="0">
                  <a:pos x="226" y="164"/>
                </a:cxn>
                <a:cxn ang="0">
                  <a:pos x="222" y="187"/>
                </a:cxn>
                <a:cxn ang="0">
                  <a:pos x="208" y="209"/>
                </a:cxn>
                <a:cxn ang="0">
                  <a:pos x="188" y="229"/>
                </a:cxn>
                <a:cxn ang="0">
                  <a:pos x="166" y="246"/>
                </a:cxn>
                <a:cxn ang="0">
                  <a:pos x="142" y="264"/>
                </a:cxn>
                <a:cxn ang="0">
                  <a:pos x="128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2" y="306"/>
                </a:cxn>
                <a:cxn ang="0">
                  <a:pos x="131" y="310"/>
                </a:cxn>
                <a:cxn ang="0">
                  <a:pos x="139" y="309"/>
                </a:cxn>
                <a:cxn ang="0">
                  <a:pos x="154" y="292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0" y="219"/>
                </a:cxn>
                <a:cxn ang="0">
                  <a:pos x="244" y="186"/>
                </a:cxn>
                <a:cxn ang="0">
                  <a:pos x="243" y="152"/>
                </a:cxn>
                <a:cxn ang="0">
                  <a:pos x="228" y="119"/>
                </a:cxn>
                <a:cxn ang="0">
                  <a:pos x="203" y="93"/>
                </a:cxn>
                <a:cxn ang="0">
                  <a:pos x="176" y="76"/>
                </a:cxn>
                <a:cxn ang="0">
                  <a:pos x="151" y="61"/>
                </a:cxn>
                <a:cxn ang="0">
                  <a:pos x="122" y="46"/>
                </a:cxn>
                <a:cxn ang="0">
                  <a:pos x="93" y="31"/>
                </a:cxn>
                <a:cxn ang="0">
                  <a:pos x="66" y="18"/>
                </a:cxn>
                <a:cxn ang="0">
                  <a:pos x="40" y="8"/>
                </a:cxn>
                <a:cxn ang="0">
                  <a:pos x="20" y="1"/>
                </a:cxn>
                <a:cxn ang="0">
                  <a:pos x="5" y="0"/>
                </a:cxn>
                <a:cxn ang="0">
                  <a:pos x="11" y="8"/>
                </a:cxn>
                <a:cxn ang="0">
                  <a:pos x="36" y="20"/>
                </a:cxn>
                <a:cxn ang="0">
                  <a:pos x="60" y="31"/>
                </a:cxn>
                <a:cxn ang="0">
                  <a:pos x="86" y="44"/>
                </a:cxn>
                <a:cxn ang="0">
                  <a:pos x="113" y="57"/>
                </a:cxn>
                <a:cxn ang="0">
                  <a:pos x="139" y="71"/>
                </a:cxn>
                <a:cxn ang="0">
                  <a:pos x="165" y="88"/>
                </a:cxn>
                <a:cxn ang="0">
                  <a:pos x="188" y="106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17" name="Freeform 1001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0" y="144"/>
                </a:cxn>
                <a:cxn ang="0">
                  <a:pos x="11" y="144"/>
                </a:cxn>
                <a:cxn ang="0">
                  <a:pos x="11" y="118"/>
                </a:cxn>
                <a:cxn ang="0">
                  <a:pos x="23" y="114"/>
                </a:cxn>
                <a:cxn ang="0">
                  <a:pos x="20" y="88"/>
                </a:cxn>
                <a:cxn ang="0">
                  <a:pos x="30" y="84"/>
                </a:cxn>
                <a:cxn ang="0">
                  <a:pos x="30" y="58"/>
                </a:cxn>
                <a:cxn ang="0">
                  <a:pos x="39" y="54"/>
                </a:cxn>
                <a:cxn ang="0">
                  <a:pos x="39" y="28"/>
                </a:cxn>
                <a:cxn ang="0">
                  <a:pos x="48" y="28"/>
                </a:cxn>
                <a:cxn ang="0">
                  <a:pos x="56" y="0"/>
                </a:cxn>
                <a:cxn ang="0">
                  <a:pos x="80" y="0"/>
                </a:cxn>
                <a:cxn ang="0">
                  <a:pos x="81" y="25"/>
                </a:cxn>
                <a:cxn ang="0">
                  <a:pos x="92" y="24"/>
                </a:cxn>
                <a:cxn ang="0">
                  <a:pos x="93" y="49"/>
                </a:cxn>
                <a:cxn ang="0">
                  <a:pos x="102" y="54"/>
                </a:cxn>
                <a:cxn ang="0">
                  <a:pos x="99" y="81"/>
                </a:cxn>
                <a:cxn ang="0">
                  <a:pos x="114" y="82"/>
                </a:cxn>
                <a:cxn ang="0">
                  <a:pos x="107" y="81"/>
                </a:cxn>
                <a:cxn ang="0">
                  <a:pos x="108" y="114"/>
                </a:cxn>
                <a:cxn ang="0">
                  <a:pos x="117" y="117"/>
                </a:cxn>
                <a:cxn ang="0">
                  <a:pos x="122" y="142"/>
                </a:cxn>
                <a:cxn ang="0">
                  <a:pos x="125" y="175"/>
                </a:cxn>
                <a:cxn ang="0">
                  <a:pos x="0" y="175"/>
                </a:cxn>
              </a:cxnLst>
              <a:rect l="0" t="0" r="r" b="b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818" name="Group 1002"/>
          <p:cNvGrpSpPr>
            <a:grpSpLocks/>
          </p:cNvGrpSpPr>
          <p:nvPr/>
        </p:nvGrpSpPr>
        <p:grpSpPr bwMode="auto">
          <a:xfrm>
            <a:off x="5394325" y="3403600"/>
            <a:ext cx="290513" cy="404813"/>
            <a:chOff x="4290" y="3130"/>
            <a:chExt cx="183" cy="255"/>
          </a:xfrm>
        </p:grpSpPr>
        <p:pic>
          <p:nvPicPr>
            <p:cNvPr id="35819" name="Picture 1003" descr="31u_bnrz[1]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35820" name="Freeform 1004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/>
              <a:ahLst/>
              <a:cxnLst>
                <a:cxn ang="0">
                  <a:pos x="70" y="29"/>
                </a:cxn>
                <a:cxn ang="0">
                  <a:pos x="55" y="39"/>
                </a:cxn>
                <a:cxn ang="0">
                  <a:pos x="42" y="50"/>
                </a:cxn>
                <a:cxn ang="0">
                  <a:pos x="30" y="63"/>
                </a:cxn>
                <a:cxn ang="0">
                  <a:pos x="20" y="77"/>
                </a:cxn>
                <a:cxn ang="0">
                  <a:pos x="12" y="91"/>
                </a:cxn>
                <a:cxn ang="0">
                  <a:pos x="6" y="108"/>
                </a:cxn>
                <a:cxn ang="0">
                  <a:pos x="2" y="125"/>
                </a:cxn>
                <a:cxn ang="0">
                  <a:pos x="0" y="142"/>
                </a:cxn>
                <a:cxn ang="0">
                  <a:pos x="2" y="166"/>
                </a:cxn>
                <a:cxn ang="0">
                  <a:pos x="12" y="186"/>
                </a:cxn>
                <a:cxn ang="0">
                  <a:pos x="26" y="203"/>
                </a:cxn>
                <a:cxn ang="0">
                  <a:pos x="45" y="216"/>
                </a:cxn>
                <a:cxn ang="0">
                  <a:pos x="66" y="226"/>
                </a:cxn>
                <a:cxn ang="0">
                  <a:pos x="88" y="230"/>
                </a:cxn>
                <a:cxn ang="0">
                  <a:pos x="111" y="232"/>
                </a:cxn>
                <a:cxn ang="0">
                  <a:pos x="134" y="228"/>
                </a:cxn>
                <a:cxn ang="0">
                  <a:pos x="138" y="228"/>
                </a:cxn>
                <a:cxn ang="0">
                  <a:pos x="143" y="226"/>
                </a:cxn>
                <a:cxn ang="0">
                  <a:pos x="147" y="222"/>
                </a:cxn>
                <a:cxn ang="0">
                  <a:pos x="148" y="218"/>
                </a:cxn>
                <a:cxn ang="0">
                  <a:pos x="145" y="212"/>
                </a:cxn>
                <a:cxn ang="0">
                  <a:pos x="141" y="207"/>
                </a:cxn>
                <a:cxn ang="0">
                  <a:pos x="135" y="203"/>
                </a:cxn>
                <a:cxn ang="0">
                  <a:pos x="129" y="201"/>
                </a:cxn>
                <a:cxn ang="0">
                  <a:pos x="117" y="197"/>
                </a:cxn>
                <a:cxn ang="0">
                  <a:pos x="105" y="195"/>
                </a:cxn>
                <a:cxn ang="0">
                  <a:pos x="94" y="193"/>
                </a:cxn>
                <a:cxn ang="0">
                  <a:pos x="83" y="190"/>
                </a:cxn>
                <a:cxn ang="0">
                  <a:pos x="73" y="187"/>
                </a:cxn>
                <a:cxn ang="0">
                  <a:pos x="62" y="182"/>
                </a:cxn>
                <a:cxn ang="0">
                  <a:pos x="53" y="176"/>
                </a:cxn>
                <a:cxn ang="0">
                  <a:pos x="43" y="167"/>
                </a:cxn>
                <a:cxn ang="0">
                  <a:pos x="40" y="128"/>
                </a:cxn>
                <a:cxn ang="0">
                  <a:pos x="49" y="96"/>
                </a:cxn>
                <a:cxn ang="0">
                  <a:pos x="68" y="71"/>
                </a:cxn>
                <a:cxn ang="0">
                  <a:pos x="94" y="50"/>
                </a:cxn>
                <a:cxn ang="0">
                  <a:pos x="122" y="34"/>
                </a:cxn>
                <a:cxn ang="0">
                  <a:pos x="151" y="21"/>
                </a:cxn>
                <a:cxn ang="0">
                  <a:pos x="178" y="12"/>
                </a:cxn>
                <a:cxn ang="0">
                  <a:pos x="199" y="4"/>
                </a:cxn>
                <a:cxn ang="0">
                  <a:pos x="186" y="1"/>
                </a:cxn>
                <a:cxn ang="0">
                  <a:pos x="172" y="0"/>
                </a:cxn>
                <a:cxn ang="0">
                  <a:pos x="156" y="2"/>
                </a:cxn>
                <a:cxn ang="0">
                  <a:pos x="138" y="4"/>
                </a:cxn>
                <a:cxn ang="0">
                  <a:pos x="121" y="10"/>
                </a:cxn>
                <a:cxn ang="0">
                  <a:pos x="103" y="16"/>
                </a:cxn>
                <a:cxn ang="0">
                  <a:pos x="86" y="23"/>
                </a:cxn>
                <a:cxn ang="0">
                  <a:pos x="70" y="29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21" name="Freeform 1005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/>
              <a:ahLst/>
              <a:cxnLst>
                <a:cxn ang="0">
                  <a:pos x="108" y="59"/>
                </a:cxn>
                <a:cxn ang="0">
                  <a:pos x="113" y="77"/>
                </a:cxn>
                <a:cxn ang="0">
                  <a:pos x="111" y="94"/>
                </a:cxn>
                <a:cxn ang="0">
                  <a:pos x="103" y="108"/>
                </a:cxn>
                <a:cxn ang="0">
                  <a:pos x="91" y="121"/>
                </a:cxn>
                <a:cxn ang="0">
                  <a:pos x="77" y="132"/>
                </a:cxn>
                <a:cxn ang="0">
                  <a:pos x="61" y="144"/>
                </a:cxn>
                <a:cxn ang="0">
                  <a:pos x="45" y="154"/>
                </a:cxn>
                <a:cxn ang="0">
                  <a:pos x="30" y="164"/>
                </a:cxn>
                <a:cxn ang="0">
                  <a:pos x="28" y="168"/>
                </a:cxn>
                <a:cxn ang="0">
                  <a:pos x="27" y="170"/>
                </a:cxn>
                <a:cxn ang="0">
                  <a:pos x="27" y="174"/>
                </a:cxn>
                <a:cxn ang="0">
                  <a:pos x="28" y="177"/>
                </a:cxn>
                <a:cxn ang="0">
                  <a:pos x="32" y="179"/>
                </a:cxn>
                <a:cxn ang="0">
                  <a:pos x="35" y="180"/>
                </a:cxn>
                <a:cxn ang="0">
                  <a:pos x="37" y="180"/>
                </a:cxn>
                <a:cxn ang="0">
                  <a:pos x="41" y="179"/>
                </a:cxn>
                <a:cxn ang="0">
                  <a:pos x="60" y="169"/>
                </a:cxn>
                <a:cxn ang="0">
                  <a:pos x="77" y="158"/>
                </a:cxn>
                <a:cxn ang="0">
                  <a:pos x="94" y="145"/>
                </a:cxn>
                <a:cxn ang="0">
                  <a:pos x="109" y="130"/>
                </a:cxn>
                <a:cxn ang="0">
                  <a:pos x="120" y="114"/>
                </a:cxn>
                <a:cxn ang="0">
                  <a:pos x="127" y="95"/>
                </a:cxn>
                <a:cxn ang="0">
                  <a:pos x="128" y="76"/>
                </a:cxn>
                <a:cxn ang="0">
                  <a:pos x="123" y="55"/>
                </a:cxn>
                <a:cxn ang="0">
                  <a:pos x="113" y="39"/>
                </a:cxn>
                <a:cxn ang="0">
                  <a:pos x="97" y="25"/>
                </a:cxn>
                <a:cxn ang="0">
                  <a:pos x="79" y="15"/>
                </a:cxn>
                <a:cxn ang="0">
                  <a:pos x="57" y="7"/>
                </a:cxn>
                <a:cxn ang="0">
                  <a:pos x="36" y="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14" y="9"/>
                </a:cxn>
                <a:cxn ang="0">
                  <a:pos x="29" y="14"/>
                </a:cxn>
                <a:cxn ang="0">
                  <a:pos x="46" y="19"/>
                </a:cxn>
                <a:cxn ang="0">
                  <a:pos x="61" y="23"/>
                </a:cxn>
                <a:cxn ang="0">
                  <a:pos x="76" y="29"/>
                </a:cxn>
                <a:cxn ang="0">
                  <a:pos x="89" y="37"/>
                </a:cxn>
                <a:cxn ang="0">
                  <a:pos x="100" y="46"/>
                </a:cxn>
                <a:cxn ang="0">
                  <a:pos x="108" y="59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22" name="Freeform 1006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/>
              <a:ahLst/>
              <a:cxnLst>
                <a:cxn ang="0">
                  <a:pos x="100" y="70"/>
                </a:cxn>
                <a:cxn ang="0">
                  <a:pos x="53" y="115"/>
                </a:cxn>
                <a:cxn ang="0">
                  <a:pos x="17" y="166"/>
                </a:cxn>
                <a:cxn ang="0">
                  <a:pos x="0" y="226"/>
                </a:cxn>
                <a:cxn ang="0">
                  <a:pos x="3" y="266"/>
                </a:cxn>
                <a:cxn ang="0">
                  <a:pos x="9" y="282"/>
                </a:cxn>
                <a:cxn ang="0">
                  <a:pos x="19" y="297"/>
                </a:cxn>
                <a:cxn ang="0">
                  <a:pos x="32" y="310"/>
                </a:cxn>
                <a:cxn ang="0">
                  <a:pos x="56" y="324"/>
                </a:cxn>
                <a:cxn ang="0">
                  <a:pos x="86" y="338"/>
                </a:cxn>
                <a:cxn ang="0">
                  <a:pos x="119" y="350"/>
                </a:cxn>
                <a:cxn ang="0">
                  <a:pos x="152" y="359"/>
                </a:cxn>
                <a:cxn ang="0">
                  <a:pos x="186" y="366"/>
                </a:cxn>
                <a:cxn ang="0">
                  <a:pos x="220" y="371"/>
                </a:cxn>
                <a:cxn ang="0">
                  <a:pos x="254" y="374"/>
                </a:cxn>
                <a:cxn ang="0">
                  <a:pos x="289" y="376"/>
                </a:cxn>
                <a:cxn ang="0">
                  <a:pos x="311" y="378"/>
                </a:cxn>
                <a:cxn ang="0">
                  <a:pos x="320" y="371"/>
                </a:cxn>
                <a:cxn ang="0">
                  <a:pos x="322" y="360"/>
                </a:cxn>
                <a:cxn ang="0">
                  <a:pos x="315" y="352"/>
                </a:cxn>
                <a:cxn ang="0">
                  <a:pos x="294" y="347"/>
                </a:cxn>
                <a:cxn ang="0">
                  <a:pos x="263" y="341"/>
                </a:cxn>
                <a:cxn ang="0">
                  <a:pos x="232" y="336"/>
                </a:cxn>
                <a:cxn ang="0">
                  <a:pos x="200" y="332"/>
                </a:cxn>
                <a:cxn ang="0">
                  <a:pos x="170" y="326"/>
                </a:cxn>
                <a:cxn ang="0">
                  <a:pos x="139" y="318"/>
                </a:cxn>
                <a:cxn ang="0">
                  <a:pos x="110" y="309"/>
                </a:cxn>
                <a:cxn ang="0">
                  <a:pos x="80" y="297"/>
                </a:cxn>
                <a:cxn ang="0">
                  <a:pos x="55" y="281"/>
                </a:cxn>
                <a:cxn ang="0">
                  <a:pos x="38" y="259"/>
                </a:cxn>
                <a:cxn ang="0">
                  <a:pos x="34" y="232"/>
                </a:cxn>
                <a:cxn ang="0">
                  <a:pos x="38" y="200"/>
                </a:cxn>
                <a:cxn ang="0">
                  <a:pos x="51" y="170"/>
                </a:cxn>
                <a:cxn ang="0">
                  <a:pos x="71" y="137"/>
                </a:cxn>
                <a:cxn ang="0">
                  <a:pos x="94" y="110"/>
                </a:cxn>
                <a:cxn ang="0">
                  <a:pos x="123" y="82"/>
                </a:cxn>
                <a:cxn ang="0">
                  <a:pos x="153" y="57"/>
                </a:cxn>
                <a:cxn ang="0">
                  <a:pos x="195" y="38"/>
                </a:cxn>
                <a:cxn ang="0">
                  <a:pos x="238" y="20"/>
                </a:cxn>
                <a:cxn ang="0">
                  <a:pos x="264" y="7"/>
                </a:cxn>
                <a:cxn ang="0">
                  <a:pos x="256" y="0"/>
                </a:cxn>
                <a:cxn ang="0">
                  <a:pos x="221" y="4"/>
                </a:cxn>
                <a:cxn ang="0">
                  <a:pos x="180" y="18"/>
                </a:cxn>
                <a:cxn ang="0">
                  <a:pos x="141" y="38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23" name="Freeform 1007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/>
              <a:ahLst/>
              <a:cxnLst>
                <a:cxn ang="0">
                  <a:pos x="235" y="77"/>
                </a:cxn>
                <a:cxn ang="0">
                  <a:pos x="248" y="91"/>
                </a:cxn>
                <a:cxn ang="0">
                  <a:pos x="256" y="107"/>
                </a:cxn>
                <a:cxn ang="0">
                  <a:pos x="259" y="124"/>
                </a:cxn>
                <a:cxn ang="0">
                  <a:pos x="259" y="142"/>
                </a:cxn>
                <a:cxn ang="0">
                  <a:pos x="257" y="157"/>
                </a:cxn>
                <a:cxn ang="0">
                  <a:pos x="252" y="170"/>
                </a:cxn>
                <a:cxn ang="0">
                  <a:pos x="244" y="183"/>
                </a:cxn>
                <a:cxn ang="0">
                  <a:pos x="236" y="193"/>
                </a:cxn>
                <a:cxn ang="0">
                  <a:pos x="225" y="204"/>
                </a:cxn>
                <a:cxn ang="0">
                  <a:pos x="215" y="214"/>
                </a:cxn>
                <a:cxn ang="0">
                  <a:pos x="204" y="224"/>
                </a:cxn>
                <a:cxn ang="0">
                  <a:pos x="194" y="234"/>
                </a:cxn>
                <a:cxn ang="0">
                  <a:pos x="191" y="238"/>
                </a:cxn>
                <a:cxn ang="0">
                  <a:pos x="191" y="241"/>
                </a:cxn>
                <a:cxn ang="0">
                  <a:pos x="191" y="245"/>
                </a:cxn>
                <a:cxn ang="0">
                  <a:pos x="194" y="248"/>
                </a:cxn>
                <a:cxn ang="0">
                  <a:pos x="197" y="250"/>
                </a:cxn>
                <a:cxn ang="0">
                  <a:pos x="202" y="252"/>
                </a:cxn>
                <a:cxn ang="0">
                  <a:pos x="205" y="250"/>
                </a:cxn>
                <a:cxn ang="0">
                  <a:pos x="209" y="248"/>
                </a:cxn>
                <a:cxn ang="0">
                  <a:pos x="232" y="233"/>
                </a:cxn>
                <a:cxn ang="0">
                  <a:pos x="252" y="214"/>
                </a:cxn>
                <a:cxn ang="0">
                  <a:pos x="268" y="192"/>
                </a:cxn>
                <a:cxn ang="0">
                  <a:pos x="278" y="167"/>
                </a:cxn>
                <a:cxn ang="0">
                  <a:pos x="283" y="141"/>
                </a:cxn>
                <a:cxn ang="0">
                  <a:pos x="280" y="115"/>
                </a:cxn>
                <a:cxn ang="0">
                  <a:pos x="271" y="91"/>
                </a:cxn>
                <a:cxn ang="0">
                  <a:pos x="252" y="69"/>
                </a:cxn>
                <a:cxn ang="0">
                  <a:pos x="238" y="57"/>
                </a:cxn>
                <a:cxn ang="0">
                  <a:pos x="222" y="48"/>
                </a:cxn>
                <a:cxn ang="0">
                  <a:pos x="204" y="39"/>
                </a:cxn>
                <a:cxn ang="0">
                  <a:pos x="184" y="31"/>
                </a:cxn>
                <a:cxn ang="0">
                  <a:pos x="164" y="23"/>
                </a:cxn>
                <a:cxn ang="0">
                  <a:pos x="144" y="17"/>
                </a:cxn>
                <a:cxn ang="0">
                  <a:pos x="123" y="13"/>
                </a:cxn>
                <a:cxn ang="0">
                  <a:pos x="103" y="8"/>
                </a:cxn>
                <a:cxn ang="0">
                  <a:pos x="83" y="5"/>
                </a:cxn>
                <a:cxn ang="0">
                  <a:pos x="66" y="2"/>
                </a:cxn>
                <a:cxn ang="0">
                  <a:pos x="48" y="0"/>
                </a:cxn>
                <a:cxn ang="0">
                  <a:pos x="34" y="0"/>
                </a:cxn>
                <a:cxn ang="0">
                  <a:pos x="21" y="0"/>
                </a:cxn>
                <a:cxn ang="0">
                  <a:pos x="11" y="0"/>
                </a:cxn>
                <a:cxn ang="0">
                  <a:pos x="4" y="2"/>
                </a:cxn>
                <a:cxn ang="0">
                  <a:pos x="0" y="5"/>
                </a:cxn>
                <a:cxn ang="0">
                  <a:pos x="12" y="7"/>
                </a:cxn>
                <a:cxn ang="0">
                  <a:pos x="24" y="8"/>
                </a:cxn>
                <a:cxn ang="0">
                  <a:pos x="38" y="10"/>
                </a:cxn>
                <a:cxn ang="0">
                  <a:pos x="52" y="13"/>
                </a:cxn>
                <a:cxn ang="0">
                  <a:pos x="66" y="16"/>
                </a:cxn>
                <a:cxn ang="0">
                  <a:pos x="82" y="18"/>
                </a:cxn>
                <a:cxn ang="0">
                  <a:pos x="98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4"/>
                </a:cxn>
                <a:cxn ang="0">
                  <a:pos x="162" y="39"/>
                </a:cxn>
                <a:cxn ang="0">
                  <a:pos x="177" y="45"/>
                </a:cxn>
                <a:cxn ang="0">
                  <a:pos x="193" y="52"/>
                </a:cxn>
                <a:cxn ang="0">
                  <a:pos x="208" y="60"/>
                </a:cxn>
                <a:cxn ang="0">
                  <a:pos x="222" y="68"/>
                </a:cxn>
                <a:cxn ang="0">
                  <a:pos x="235" y="77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24" name="Freeform 1008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/>
              <a:ahLst/>
              <a:cxnLst>
                <a:cxn ang="0">
                  <a:pos x="0" y="130"/>
                </a:cxn>
                <a:cxn ang="0">
                  <a:pos x="0" y="149"/>
                </a:cxn>
                <a:cxn ang="0">
                  <a:pos x="4" y="168"/>
                </a:cxn>
                <a:cxn ang="0">
                  <a:pos x="12" y="185"/>
                </a:cxn>
                <a:cxn ang="0">
                  <a:pos x="24" y="200"/>
                </a:cxn>
                <a:cxn ang="0">
                  <a:pos x="38" y="213"/>
                </a:cxn>
                <a:cxn ang="0">
                  <a:pos x="55" y="224"/>
                </a:cxn>
                <a:cxn ang="0">
                  <a:pos x="73" y="232"/>
                </a:cxn>
                <a:cxn ang="0">
                  <a:pos x="92" y="237"/>
                </a:cxn>
                <a:cxn ang="0">
                  <a:pos x="98" y="238"/>
                </a:cxn>
                <a:cxn ang="0">
                  <a:pos x="104" y="235"/>
                </a:cxn>
                <a:cxn ang="0">
                  <a:pos x="109" y="232"/>
                </a:cxn>
                <a:cxn ang="0">
                  <a:pos x="111" y="227"/>
                </a:cxn>
                <a:cxn ang="0">
                  <a:pos x="111" y="222"/>
                </a:cxn>
                <a:cxn ang="0">
                  <a:pos x="110" y="216"/>
                </a:cxn>
                <a:cxn ang="0">
                  <a:pos x="106" y="211"/>
                </a:cxn>
                <a:cxn ang="0">
                  <a:pos x="100" y="209"/>
                </a:cxn>
                <a:cxn ang="0">
                  <a:pos x="82" y="202"/>
                </a:cxn>
                <a:cxn ang="0">
                  <a:pos x="64" y="193"/>
                </a:cxn>
                <a:cxn ang="0">
                  <a:pos x="50" y="180"/>
                </a:cxn>
                <a:cxn ang="0">
                  <a:pos x="39" y="167"/>
                </a:cxn>
                <a:cxn ang="0">
                  <a:pos x="32" y="149"/>
                </a:cxn>
                <a:cxn ang="0">
                  <a:pos x="29" y="131"/>
                </a:cxn>
                <a:cxn ang="0">
                  <a:pos x="29" y="111"/>
                </a:cxn>
                <a:cxn ang="0">
                  <a:pos x="35" y="91"/>
                </a:cxn>
                <a:cxn ang="0">
                  <a:pos x="42" y="76"/>
                </a:cxn>
                <a:cxn ang="0">
                  <a:pos x="51" y="62"/>
                </a:cxn>
                <a:cxn ang="0">
                  <a:pos x="62" y="49"/>
                </a:cxn>
                <a:cxn ang="0">
                  <a:pos x="73" y="38"/>
                </a:cxn>
                <a:cxn ang="0">
                  <a:pos x="84" y="28"/>
                </a:cxn>
                <a:cxn ang="0">
                  <a:pos x="96" y="18"/>
                </a:cxn>
                <a:cxn ang="0">
                  <a:pos x="106" y="9"/>
                </a:cxn>
                <a:cxn ang="0">
                  <a:pos x="114" y="1"/>
                </a:cxn>
                <a:cxn ang="0">
                  <a:pos x="106" y="0"/>
                </a:cxn>
                <a:cxn ang="0">
                  <a:pos x="93" y="6"/>
                </a:cxn>
                <a:cxn ang="0">
                  <a:pos x="76" y="18"/>
                </a:cxn>
                <a:cxn ang="0">
                  <a:pos x="56" y="36"/>
                </a:cxn>
                <a:cxn ang="0">
                  <a:pos x="37" y="57"/>
                </a:cxn>
                <a:cxn ang="0">
                  <a:pos x="20" y="80"/>
                </a:cxn>
                <a:cxn ang="0">
                  <a:pos x="7" y="106"/>
                </a:cxn>
                <a:cxn ang="0">
                  <a:pos x="0" y="130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25" name="Freeform 1009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/>
              <a:ahLst/>
              <a:cxnLst>
                <a:cxn ang="0">
                  <a:pos x="207" y="124"/>
                </a:cxn>
                <a:cxn ang="0">
                  <a:pos x="219" y="143"/>
                </a:cxn>
                <a:cxn ang="0">
                  <a:pos x="225" y="164"/>
                </a:cxn>
                <a:cxn ang="0">
                  <a:pos x="221" y="187"/>
                </a:cxn>
                <a:cxn ang="0">
                  <a:pos x="208" y="209"/>
                </a:cxn>
                <a:cxn ang="0">
                  <a:pos x="188" y="228"/>
                </a:cxn>
                <a:cxn ang="0">
                  <a:pos x="166" y="246"/>
                </a:cxn>
                <a:cxn ang="0">
                  <a:pos x="143" y="264"/>
                </a:cxn>
                <a:cxn ang="0">
                  <a:pos x="129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1" y="305"/>
                </a:cxn>
                <a:cxn ang="0">
                  <a:pos x="130" y="310"/>
                </a:cxn>
                <a:cxn ang="0">
                  <a:pos x="139" y="309"/>
                </a:cxn>
                <a:cxn ang="0">
                  <a:pos x="154" y="293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1" y="219"/>
                </a:cxn>
                <a:cxn ang="0">
                  <a:pos x="245" y="187"/>
                </a:cxn>
                <a:cxn ang="0">
                  <a:pos x="242" y="153"/>
                </a:cxn>
                <a:cxn ang="0">
                  <a:pos x="227" y="120"/>
                </a:cxn>
                <a:cxn ang="0">
                  <a:pos x="201" y="94"/>
                </a:cxn>
                <a:cxn ang="0">
                  <a:pos x="177" y="74"/>
                </a:cxn>
                <a:cxn ang="0">
                  <a:pos x="152" y="60"/>
                </a:cxn>
                <a:cxn ang="0">
                  <a:pos x="126" y="43"/>
                </a:cxn>
                <a:cxn ang="0">
                  <a:pos x="98" y="28"/>
                </a:cxn>
                <a:cxn ang="0">
                  <a:pos x="72" y="16"/>
                </a:cxn>
                <a:cxn ang="0">
                  <a:pos x="46" y="7"/>
                </a:cxn>
                <a:cxn ang="0">
                  <a:pos x="24" y="1"/>
                </a:cxn>
                <a:cxn ang="0">
                  <a:pos x="7" y="1"/>
                </a:cxn>
                <a:cxn ang="0">
                  <a:pos x="8" y="6"/>
                </a:cxn>
                <a:cxn ang="0">
                  <a:pos x="28" y="14"/>
                </a:cxn>
                <a:cxn ang="0">
                  <a:pos x="51" y="24"/>
                </a:cxn>
                <a:cxn ang="0">
                  <a:pos x="78" y="37"/>
                </a:cxn>
                <a:cxn ang="0">
                  <a:pos x="106" y="51"/>
                </a:cxn>
                <a:cxn ang="0">
                  <a:pos x="134" y="69"/>
                </a:cxn>
                <a:cxn ang="0">
                  <a:pos x="163" y="87"/>
                </a:cxn>
                <a:cxn ang="0">
                  <a:pos x="187" y="10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26" name="Freeform 1010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/>
              <a:ahLst/>
              <a:cxnLst>
                <a:cxn ang="0">
                  <a:pos x="31" y="14"/>
                </a:cxn>
                <a:cxn ang="0">
                  <a:pos x="29" y="8"/>
                </a:cxn>
                <a:cxn ang="0">
                  <a:pos x="25" y="3"/>
                </a:cxn>
                <a:cxn ang="0">
                  <a:pos x="19" y="1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3" y="5"/>
                </a:cxn>
                <a:cxn ang="0">
                  <a:pos x="0" y="11"/>
                </a:cxn>
                <a:cxn ang="0">
                  <a:pos x="0" y="17"/>
                </a:cxn>
                <a:cxn ang="0">
                  <a:pos x="5" y="42"/>
                </a:cxn>
                <a:cxn ang="0">
                  <a:pos x="15" y="71"/>
                </a:cxn>
                <a:cxn ang="0">
                  <a:pos x="27" y="100"/>
                </a:cxn>
                <a:cxn ang="0">
                  <a:pos x="41" y="127"/>
                </a:cxn>
                <a:cxn ang="0">
                  <a:pos x="55" y="151"/>
                </a:cxn>
                <a:cxn ang="0">
                  <a:pos x="68" y="171"/>
                </a:cxn>
                <a:cxn ang="0">
                  <a:pos x="77" y="184"/>
                </a:cxn>
                <a:cxn ang="0">
                  <a:pos x="83" y="187"/>
                </a:cxn>
                <a:cxn ang="0">
                  <a:pos x="80" y="174"/>
                </a:cxn>
                <a:cxn ang="0">
                  <a:pos x="75" y="158"/>
                </a:cxn>
                <a:cxn ang="0">
                  <a:pos x="68" y="138"/>
                </a:cxn>
                <a:cxn ang="0">
                  <a:pos x="59" y="113"/>
                </a:cxn>
                <a:cxn ang="0">
                  <a:pos x="51" y="88"/>
                </a:cxn>
                <a:cxn ang="0">
                  <a:pos x="43" y="63"/>
                </a:cxn>
                <a:cxn ang="0">
                  <a:pos x="36" y="38"/>
                </a:cxn>
                <a:cxn ang="0">
                  <a:pos x="31" y="14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27" name="Freeform 1011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1" y="6"/>
                </a:cxn>
                <a:cxn ang="0">
                  <a:pos x="18" y="2"/>
                </a:cxn>
                <a:cxn ang="0">
                  <a:pos x="14" y="0"/>
                </a:cxn>
                <a:cxn ang="0">
                  <a:pos x="10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0" y="24"/>
                </a:cxn>
                <a:cxn ang="0">
                  <a:pos x="4" y="38"/>
                </a:cxn>
                <a:cxn ang="0">
                  <a:pos x="8" y="52"/>
                </a:cxn>
                <a:cxn ang="0">
                  <a:pos x="14" y="65"/>
                </a:cxn>
                <a:cxn ang="0">
                  <a:pos x="21" y="78"/>
                </a:cxn>
                <a:cxn ang="0">
                  <a:pos x="28" y="87"/>
                </a:cxn>
                <a:cxn ang="0">
                  <a:pos x="37" y="93"/>
                </a:cxn>
                <a:cxn ang="0">
                  <a:pos x="42" y="94"/>
                </a:cxn>
                <a:cxn ang="0">
                  <a:pos x="44" y="76"/>
                </a:cxn>
                <a:cxn ang="0">
                  <a:pos x="38" y="54"/>
                </a:cxn>
                <a:cxn ang="0">
                  <a:pos x="31" y="32"/>
                </a:cxn>
                <a:cxn ang="0">
                  <a:pos x="22" y="10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28" name="Freeform 1012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/>
              <a:ahLst/>
              <a:cxnLst>
                <a:cxn ang="0">
                  <a:pos x="20" y="7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9" y="4"/>
                </a:cxn>
                <a:cxn ang="0">
                  <a:pos x="15" y="1"/>
                </a:cxn>
                <a:cxn ang="0">
                  <a:pos x="12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1" y="4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1" y="17"/>
                </a:cxn>
                <a:cxn ang="0">
                  <a:pos x="4" y="24"/>
                </a:cxn>
                <a:cxn ang="0">
                  <a:pos x="8" y="32"/>
                </a:cxn>
                <a:cxn ang="0">
                  <a:pos x="14" y="39"/>
                </a:cxn>
                <a:cxn ang="0">
                  <a:pos x="20" y="46"/>
                </a:cxn>
                <a:cxn ang="0">
                  <a:pos x="27" y="50"/>
                </a:cxn>
                <a:cxn ang="0">
                  <a:pos x="33" y="54"/>
                </a:cxn>
                <a:cxn ang="0">
                  <a:pos x="38" y="54"/>
                </a:cxn>
                <a:cxn ang="0">
                  <a:pos x="36" y="42"/>
                </a:cxn>
                <a:cxn ang="0">
                  <a:pos x="32" y="29"/>
                </a:cxn>
                <a:cxn ang="0">
                  <a:pos x="25" y="16"/>
                </a:cxn>
                <a:cxn ang="0">
                  <a:pos x="20" y="7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29" name="Freeform 1013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/>
              <a:ahLst/>
              <a:cxnLst>
                <a:cxn ang="0">
                  <a:pos x="41" y="27"/>
                </a:cxn>
                <a:cxn ang="0">
                  <a:pos x="46" y="24"/>
                </a:cxn>
                <a:cxn ang="0">
                  <a:pos x="51" y="21"/>
                </a:cxn>
                <a:cxn ang="0">
                  <a:pos x="52" y="16"/>
                </a:cxn>
                <a:cxn ang="0">
                  <a:pos x="52" y="12"/>
                </a:cxn>
                <a:cxn ang="0">
                  <a:pos x="50" y="6"/>
                </a:cxn>
                <a:cxn ang="0">
                  <a:pos x="46" y="2"/>
                </a:cxn>
                <a:cxn ang="0">
                  <a:pos x="41" y="0"/>
                </a:cxn>
                <a:cxn ang="0">
                  <a:pos x="36" y="0"/>
                </a:cxn>
                <a:cxn ang="0">
                  <a:pos x="33" y="0"/>
                </a:cxn>
                <a:cxn ang="0">
                  <a:pos x="29" y="1"/>
                </a:cxn>
                <a:cxn ang="0">
                  <a:pos x="21" y="4"/>
                </a:cxn>
                <a:cxn ang="0">
                  <a:pos x="13" y="8"/>
                </a:cxn>
                <a:cxn ang="0">
                  <a:pos x="6" y="15"/>
                </a:cxn>
                <a:cxn ang="0">
                  <a:pos x="3" y="22"/>
                </a:cxn>
                <a:cxn ang="0">
                  <a:pos x="0" y="29"/>
                </a:cxn>
                <a:cxn ang="0">
                  <a:pos x="0" y="31"/>
                </a:cxn>
                <a:cxn ang="0">
                  <a:pos x="4" y="33"/>
                </a:cxn>
                <a:cxn ang="0">
                  <a:pos x="9" y="36"/>
                </a:cxn>
                <a:cxn ang="0">
                  <a:pos x="13" y="36"/>
                </a:cxn>
                <a:cxn ang="0">
                  <a:pos x="18" y="36"/>
                </a:cxn>
                <a:cxn ang="0">
                  <a:pos x="24" y="33"/>
                </a:cxn>
                <a:cxn ang="0">
                  <a:pos x="30" y="32"/>
                </a:cxn>
                <a:cxn ang="0">
                  <a:pos x="36" y="30"/>
                </a:cxn>
                <a:cxn ang="0">
                  <a:pos x="41" y="27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30" name="Freeform 1014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/>
              <a:ahLst/>
              <a:cxnLst>
                <a:cxn ang="0">
                  <a:pos x="73" y="36"/>
                </a:cxn>
                <a:cxn ang="0">
                  <a:pos x="58" y="46"/>
                </a:cxn>
                <a:cxn ang="0">
                  <a:pos x="46" y="58"/>
                </a:cxn>
                <a:cxn ang="0">
                  <a:pos x="33" y="72"/>
                </a:cxn>
                <a:cxn ang="0">
                  <a:pos x="22" y="85"/>
                </a:cxn>
                <a:cxn ang="0">
                  <a:pos x="14" y="100"/>
                </a:cxn>
                <a:cxn ang="0">
                  <a:pos x="7" y="115"/>
                </a:cxn>
                <a:cxn ang="0">
                  <a:pos x="2" y="130"/>
                </a:cxn>
                <a:cxn ang="0">
                  <a:pos x="0" y="146"/>
                </a:cxn>
                <a:cxn ang="0">
                  <a:pos x="2" y="170"/>
                </a:cxn>
                <a:cxn ang="0">
                  <a:pos x="12" y="190"/>
                </a:cxn>
                <a:cxn ang="0">
                  <a:pos x="26" y="207"/>
                </a:cxn>
                <a:cxn ang="0">
                  <a:pos x="43" y="220"/>
                </a:cxn>
                <a:cxn ang="0">
                  <a:pos x="64" y="229"/>
                </a:cxn>
                <a:cxn ang="0">
                  <a:pos x="88" y="235"/>
                </a:cxn>
                <a:cxn ang="0">
                  <a:pos x="110" y="236"/>
                </a:cxn>
                <a:cxn ang="0">
                  <a:pos x="132" y="232"/>
                </a:cxn>
                <a:cxn ang="0">
                  <a:pos x="137" y="232"/>
                </a:cxn>
                <a:cxn ang="0">
                  <a:pos x="142" y="230"/>
                </a:cxn>
                <a:cxn ang="0">
                  <a:pos x="145" y="226"/>
                </a:cxn>
                <a:cxn ang="0">
                  <a:pos x="146" y="221"/>
                </a:cxn>
                <a:cxn ang="0">
                  <a:pos x="145" y="219"/>
                </a:cxn>
                <a:cxn ang="0">
                  <a:pos x="142" y="219"/>
                </a:cxn>
                <a:cxn ang="0">
                  <a:pos x="137" y="217"/>
                </a:cxn>
                <a:cxn ang="0">
                  <a:pos x="131" y="217"/>
                </a:cxn>
                <a:cxn ang="0">
                  <a:pos x="124" y="217"/>
                </a:cxn>
                <a:cxn ang="0">
                  <a:pos x="118" y="217"/>
                </a:cxn>
                <a:cxn ang="0">
                  <a:pos x="112" y="217"/>
                </a:cxn>
                <a:cxn ang="0">
                  <a:pos x="109" y="217"/>
                </a:cxn>
                <a:cxn ang="0">
                  <a:pos x="97" y="216"/>
                </a:cxn>
                <a:cxn ang="0">
                  <a:pos x="87" y="215"/>
                </a:cxn>
                <a:cxn ang="0">
                  <a:pos x="75" y="214"/>
                </a:cxn>
                <a:cxn ang="0">
                  <a:pos x="63" y="211"/>
                </a:cxn>
                <a:cxn ang="0">
                  <a:pos x="51" y="207"/>
                </a:cxn>
                <a:cxn ang="0">
                  <a:pos x="40" y="199"/>
                </a:cxn>
                <a:cxn ang="0">
                  <a:pos x="29" y="189"/>
                </a:cxn>
                <a:cxn ang="0">
                  <a:pos x="17" y="174"/>
                </a:cxn>
                <a:cxn ang="0">
                  <a:pos x="15" y="157"/>
                </a:cxn>
                <a:cxn ang="0">
                  <a:pos x="16" y="141"/>
                </a:cxn>
                <a:cxn ang="0">
                  <a:pos x="21" y="124"/>
                </a:cxn>
                <a:cxn ang="0">
                  <a:pos x="28" y="109"/>
                </a:cxn>
                <a:cxn ang="0">
                  <a:pos x="39" y="96"/>
                </a:cxn>
                <a:cxn ang="0">
                  <a:pos x="50" y="82"/>
                </a:cxn>
                <a:cxn ang="0">
                  <a:pos x="63" y="70"/>
                </a:cxn>
                <a:cxn ang="0">
                  <a:pos x="78" y="59"/>
                </a:cxn>
                <a:cxn ang="0">
                  <a:pos x="94" y="49"/>
                </a:cxn>
                <a:cxn ang="0">
                  <a:pos x="110" y="39"/>
                </a:cxn>
                <a:cxn ang="0">
                  <a:pos x="126" y="31"/>
                </a:cxn>
                <a:cxn ang="0">
                  <a:pos x="142" y="24"/>
                </a:cxn>
                <a:cxn ang="0">
                  <a:pos x="158" y="19"/>
                </a:cxn>
                <a:cxn ang="0">
                  <a:pos x="172" y="13"/>
                </a:cxn>
                <a:cxn ang="0">
                  <a:pos x="186" y="10"/>
                </a:cxn>
                <a:cxn ang="0">
                  <a:pos x="198" y="7"/>
                </a:cxn>
                <a:cxn ang="0">
                  <a:pos x="190" y="3"/>
                </a:cxn>
                <a:cxn ang="0">
                  <a:pos x="177" y="0"/>
                </a:cxn>
                <a:cxn ang="0">
                  <a:pos x="162" y="3"/>
                </a:cxn>
                <a:cxn ang="0">
                  <a:pos x="144" y="6"/>
                </a:cxn>
                <a:cxn ang="0">
                  <a:pos x="124" y="12"/>
                </a:cxn>
                <a:cxn ang="0">
                  <a:pos x="105" y="19"/>
                </a:cxn>
                <a:cxn ang="0">
                  <a:pos x="88" y="28"/>
                </a:cxn>
                <a:cxn ang="0">
                  <a:pos x="73" y="36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31" name="Freeform 1015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/>
              <a:ahLst/>
              <a:cxnLst>
                <a:cxn ang="0">
                  <a:pos x="108" y="61"/>
                </a:cxn>
                <a:cxn ang="0">
                  <a:pos x="111" y="80"/>
                </a:cxn>
                <a:cxn ang="0">
                  <a:pos x="109" y="97"/>
                </a:cxn>
                <a:cxn ang="0">
                  <a:pos x="101" y="110"/>
                </a:cxn>
                <a:cxn ang="0">
                  <a:pos x="89" y="123"/>
                </a:cxn>
                <a:cxn ang="0">
                  <a:pos x="75" y="134"/>
                </a:cxn>
                <a:cxn ang="0">
                  <a:pos x="60" y="145"/>
                </a:cxn>
                <a:cxn ang="0">
                  <a:pos x="43" y="156"/>
                </a:cxn>
                <a:cxn ang="0">
                  <a:pos x="29" y="167"/>
                </a:cxn>
                <a:cxn ang="0">
                  <a:pos x="27" y="170"/>
                </a:cxn>
                <a:cxn ang="0">
                  <a:pos x="26" y="172"/>
                </a:cxn>
                <a:cxn ang="0">
                  <a:pos x="26" y="176"/>
                </a:cxn>
                <a:cxn ang="0">
                  <a:pos x="28" y="179"/>
                </a:cxn>
                <a:cxn ang="0">
                  <a:pos x="30" y="182"/>
                </a:cxn>
                <a:cxn ang="0">
                  <a:pos x="34" y="183"/>
                </a:cxn>
                <a:cxn ang="0">
                  <a:pos x="37" y="183"/>
                </a:cxn>
                <a:cxn ang="0">
                  <a:pos x="41" y="182"/>
                </a:cxn>
                <a:cxn ang="0">
                  <a:pos x="58" y="171"/>
                </a:cxn>
                <a:cxn ang="0">
                  <a:pos x="76" y="160"/>
                </a:cxn>
                <a:cxn ang="0">
                  <a:pos x="92" y="147"/>
                </a:cxn>
                <a:cxn ang="0">
                  <a:pos x="108" y="132"/>
                </a:cxn>
                <a:cxn ang="0">
                  <a:pos x="118" y="116"/>
                </a:cxn>
                <a:cxn ang="0">
                  <a:pos x="125" y="98"/>
                </a:cxn>
                <a:cxn ang="0">
                  <a:pos x="128" y="78"/>
                </a:cxn>
                <a:cxn ang="0">
                  <a:pos x="123" y="58"/>
                </a:cxn>
                <a:cxn ang="0">
                  <a:pos x="112" y="41"/>
                </a:cxn>
                <a:cxn ang="0">
                  <a:pos x="98" y="28"/>
                </a:cxn>
                <a:cxn ang="0">
                  <a:pos x="80" y="16"/>
                </a:cxn>
                <a:cxn ang="0">
                  <a:pos x="61" y="8"/>
                </a:cxn>
                <a:cxn ang="0">
                  <a:pos x="41" y="2"/>
                </a:cxn>
                <a:cxn ang="0">
                  <a:pos x="23" y="0"/>
                </a:cxn>
                <a:cxn ang="0">
                  <a:pos x="9" y="1"/>
                </a:cxn>
                <a:cxn ang="0">
                  <a:pos x="0" y="6"/>
                </a:cxn>
                <a:cxn ang="0">
                  <a:pos x="16" y="10"/>
                </a:cxn>
                <a:cxn ang="0">
                  <a:pos x="33" y="14"/>
                </a:cxn>
                <a:cxn ang="0">
                  <a:pos x="48" y="17"/>
                </a:cxn>
                <a:cxn ang="0">
                  <a:pos x="63" y="22"/>
                </a:cxn>
                <a:cxn ang="0">
                  <a:pos x="77" y="28"/>
                </a:cxn>
                <a:cxn ang="0">
                  <a:pos x="90" y="36"/>
                </a:cxn>
                <a:cxn ang="0">
                  <a:pos x="101" y="46"/>
                </a:cxn>
                <a:cxn ang="0">
                  <a:pos x="108" y="6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32" name="Freeform 1016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/>
              <a:ahLst/>
              <a:cxnLst>
                <a:cxn ang="0">
                  <a:pos x="101" y="70"/>
                </a:cxn>
                <a:cxn ang="0">
                  <a:pos x="54" y="115"/>
                </a:cxn>
                <a:cxn ang="0">
                  <a:pos x="18" y="167"/>
                </a:cxn>
                <a:cxn ang="0">
                  <a:pos x="0" y="227"/>
                </a:cxn>
                <a:cxn ang="0">
                  <a:pos x="4" y="267"/>
                </a:cxn>
                <a:cxn ang="0">
                  <a:pos x="11" y="283"/>
                </a:cxn>
                <a:cxn ang="0">
                  <a:pos x="21" y="298"/>
                </a:cxn>
                <a:cxn ang="0">
                  <a:pos x="34" y="311"/>
                </a:cxn>
                <a:cxn ang="0">
                  <a:pos x="57" y="325"/>
                </a:cxn>
                <a:cxn ang="0">
                  <a:pos x="87" y="340"/>
                </a:cxn>
                <a:cxn ang="0">
                  <a:pos x="120" y="351"/>
                </a:cxn>
                <a:cxn ang="0">
                  <a:pos x="153" y="360"/>
                </a:cxn>
                <a:cxn ang="0">
                  <a:pos x="187" y="367"/>
                </a:cxn>
                <a:cxn ang="0">
                  <a:pos x="221" y="372"/>
                </a:cxn>
                <a:cxn ang="0">
                  <a:pos x="256" y="375"/>
                </a:cxn>
                <a:cxn ang="0">
                  <a:pos x="290" y="378"/>
                </a:cxn>
                <a:cxn ang="0">
                  <a:pos x="312" y="379"/>
                </a:cxn>
                <a:cxn ang="0">
                  <a:pos x="320" y="372"/>
                </a:cxn>
                <a:cxn ang="0">
                  <a:pos x="323" y="360"/>
                </a:cxn>
                <a:cxn ang="0">
                  <a:pos x="316" y="352"/>
                </a:cxn>
                <a:cxn ang="0">
                  <a:pos x="295" y="351"/>
                </a:cxn>
                <a:cxn ang="0">
                  <a:pos x="263" y="350"/>
                </a:cxn>
                <a:cxn ang="0">
                  <a:pos x="231" y="348"/>
                </a:cxn>
                <a:cxn ang="0">
                  <a:pos x="200" y="343"/>
                </a:cxn>
                <a:cxn ang="0">
                  <a:pos x="168" y="337"/>
                </a:cxn>
                <a:cxn ang="0">
                  <a:pos x="136" y="329"/>
                </a:cxn>
                <a:cxn ang="0">
                  <a:pos x="106" y="320"/>
                </a:cxn>
                <a:cxn ang="0">
                  <a:pos x="76" y="306"/>
                </a:cxn>
                <a:cxn ang="0">
                  <a:pos x="51" y="291"/>
                </a:cxn>
                <a:cxn ang="0">
                  <a:pos x="35" y="269"/>
                </a:cxn>
                <a:cxn ang="0">
                  <a:pos x="31" y="239"/>
                </a:cxn>
                <a:cxn ang="0">
                  <a:pos x="38" y="197"/>
                </a:cxn>
                <a:cxn ang="0">
                  <a:pos x="51" y="165"/>
                </a:cxn>
                <a:cxn ang="0">
                  <a:pos x="68" y="136"/>
                </a:cxn>
                <a:cxn ang="0">
                  <a:pos x="89" y="111"/>
                </a:cxn>
                <a:cxn ang="0">
                  <a:pos x="114" y="88"/>
                </a:cxn>
                <a:cxn ang="0">
                  <a:pos x="144" y="64"/>
                </a:cxn>
                <a:cxn ang="0">
                  <a:pos x="181" y="41"/>
                </a:cxn>
                <a:cxn ang="0">
                  <a:pos x="219" y="22"/>
                </a:cxn>
                <a:cxn ang="0">
                  <a:pos x="253" y="7"/>
                </a:cxn>
                <a:cxn ang="0">
                  <a:pos x="255" y="0"/>
                </a:cxn>
                <a:cxn ang="0">
                  <a:pos x="221" y="5"/>
                </a:cxn>
                <a:cxn ang="0">
                  <a:pos x="181" y="19"/>
                </a:cxn>
                <a:cxn ang="0">
                  <a:pos x="142" y="39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33" name="Freeform 1017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/>
              <a:ahLst/>
              <a:cxnLst>
                <a:cxn ang="0">
                  <a:pos x="235" y="78"/>
                </a:cxn>
                <a:cxn ang="0">
                  <a:pos x="248" y="92"/>
                </a:cxn>
                <a:cxn ang="0">
                  <a:pos x="255" y="108"/>
                </a:cxn>
                <a:cxn ang="0">
                  <a:pos x="259" y="125"/>
                </a:cxn>
                <a:cxn ang="0">
                  <a:pos x="259" y="144"/>
                </a:cxn>
                <a:cxn ang="0">
                  <a:pos x="257" y="159"/>
                </a:cxn>
                <a:cxn ang="0">
                  <a:pos x="252" y="171"/>
                </a:cxn>
                <a:cxn ang="0">
                  <a:pos x="244" y="184"/>
                </a:cxn>
                <a:cxn ang="0">
                  <a:pos x="236" y="194"/>
                </a:cxn>
                <a:cxn ang="0">
                  <a:pos x="225" y="206"/>
                </a:cxn>
                <a:cxn ang="0">
                  <a:pos x="215" y="215"/>
                </a:cxn>
                <a:cxn ang="0">
                  <a:pos x="204" y="225"/>
                </a:cxn>
                <a:cxn ang="0">
                  <a:pos x="194" y="236"/>
                </a:cxn>
                <a:cxn ang="0">
                  <a:pos x="191" y="239"/>
                </a:cxn>
                <a:cxn ang="0">
                  <a:pos x="190" y="242"/>
                </a:cxn>
                <a:cxn ang="0">
                  <a:pos x="191" y="246"/>
                </a:cxn>
                <a:cxn ang="0">
                  <a:pos x="194" y="249"/>
                </a:cxn>
                <a:cxn ang="0">
                  <a:pos x="197" y="252"/>
                </a:cxn>
                <a:cxn ang="0">
                  <a:pos x="201" y="253"/>
                </a:cxn>
                <a:cxn ang="0">
                  <a:pos x="205" y="252"/>
                </a:cxn>
                <a:cxn ang="0">
                  <a:pos x="209" y="249"/>
                </a:cxn>
                <a:cxn ang="0">
                  <a:pos x="232" y="234"/>
                </a:cxn>
                <a:cxn ang="0">
                  <a:pos x="251" y="215"/>
                </a:cxn>
                <a:cxn ang="0">
                  <a:pos x="267" y="192"/>
                </a:cxn>
                <a:cxn ang="0">
                  <a:pos x="278" y="168"/>
                </a:cxn>
                <a:cxn ang="0">
                  <a:pos x="282" y="141"/>
                </a:cxn>
                <a:cxn ang="0">
                  <a:pos x="279" y="116"/>
                </a:cxn>
                <a:cxn ang="0">
                  <a:pos x="270" y="92"/>
                </a:cxn>
                <a:cxn ang="0">
                  <a:pos x="251" y="70"/>
                </a:cxn>
                <a:cxn ang="0">
                  <a:pos x="237" y="59"/>
                </a:cxn>
                <a:cxn ang="0">
                  <a:pos x="221" y="48"/>
                </a:cxn>
                <a:cxn ang="0">
                  <a:pos x="202" y="39"/>
                </a:cxn>
                <a:cxn ang="0">
                  <a:pos x="183" y="31"/>
                </a:cxn>
                <a:cxn ang="0">
                  <a:pos x="163" y="24"/>
                </a:cxn>
                <a:cxn ang="0">
                  <a:pos x="142" y="18"/>
                </a:cxn>
                <a:cxn ang="0">
                  <a:pos x="122" y="13"/>
                </a:cxn>
                <a:cxn ang="0">
                  <a:pos x="101" y="8"/>
                </a:cxn>
                <a:cxn ang="0">
                  <a:pos x="82" y="5"/>
                </a:cxn>
                <a:cxn ang="0">
                  <a:pos x="63" y="2"/>
                </a:cxn>
                <a:cxn ang="0">
                  <a:pos x="47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0" y="1"/>
                </a:cxn>
                <a:cxn ang="0">
                  <a:pos x="4" y="4"/>
                </a:cxn>
                <a:cxn ang="0">
                  <a:pos x="0" y="6"/>
                </a:cxn>
                <a:cxn ang="0">
                  <a:pos x="12" y="8"/>
                </a:cxn>
                <a:cxn ang="0">
                  <a:pos x="25" y="9"/>
                </a:cxn>
                <a:cxn ang="0">
                  <a:pos x="38" y="12"/>
                </a:cxn>
                <a:cxn ang="0">
                  <a:pos x="52" y="14"/>
                </a:cxn>
                <a:cxn ang="0">
                  <a:pos x="67" y="16"/>
                </a:cxn>
                <a:cxn ang="0">
                  <a:pos x="82" y="18"/>
                </a:cxn>
                <a:cxn ang="0">
                  <a:pos x="97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5"/>
                </a:cxn>
                <a:cxn ang="0">
                  <a:pos x="162" y="40"/>
                </a:cxn>
                <a:cxn ang="0">
                  <a:pos x="177" y="46"/>
                </a:cxn>
                <a:cxn ang="0">
                  <a:pos x="192" y="53"/>
                </a:cxn>
                <a:cxn ang="0">
                  <a:pos x="208" y="60"/>
                </a:cxn>
                <a:cxn ang="0">
                  <a:pos x="222" y="69"/>
                </a:cxn>
                <a:cxn ang="0">
                  <a:pos x="235" y="78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34" name="Freeform 1018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0" y="148"/>
                </a:cxn>
                <a:cxn ang="0">
                  <a:pos x="5" y="166"/>
                </a:cxn>
                <a:cxn ang="0">
                  <a:pos x="13" y="184"/>
                </a:cxn>
                <a:cxn ang="0">
                  <a:pos x="24" y="198"/>
                </a:cxn>
                <a:cxn ang="0">
                  <a:pos x="39" y="211"/>
                </a:cxn>
                <a:cxn ang="0">
                  <a:pos x="55" y="223"/>
                </a:cxn>
                <a:cxn ang="0">
                  <a:pos x="74" y="231"/>
                </a:cxn>
                <a:cxn ang="0">
                  <a:pos x="92" y="235"/>
                </a:cxn>
                <a:cxn ang="0">
                  <a:pos x="98" y="236"/>
                </a:cxn>
                <a:cxn ang="0">
                  <a:pos x="104" y="234"/>
                </a:cxn>
                <a:cxn ang="0">
                  <a:pos x="109" y="231"/>
                </a:cxn>
                <a:cxn ang="0">
                  <a:pos x="111" y="226"/>
                </a:cxn>
                <a:cxn ang="0">
                  <a:pos x="111" y="220"/>
                </a:cxn>
                <a:cxn ang="0">
                  <a:pos x="110" y="215"/>
                </a:cxn>
                <a:cxn ang="0">
                  <a:pos x="107" y="210"/>
                </a:cxn>
                <a:cxn ang="0">
                  <a:pos x="101" y="208"/>
                </a:cxn>
                <a:cxn ang="0">
                  <a:pos x="82" y="201"/>
                </a:cxn>
                <a:cxn ang="0">
                  <a:pos x="64" y="192"/>
                </a:cxn>
                <a:cxn ang="0">
                  <a:pos x="50" y="179"/>
                </a:cxn>
                <a:cxn ang="0">
                  <a:pos x="40" y="165"/>
                </a:cxn>
                <a:cxn ang="0">
                  <a:pos x="33" y="148"/>
                </a:cxn>
                <a:cxn ang="0">
                  <a:pos x="29" y="130"/>
                </a:cxn>
                <a:cxn ang="0">
                  <a:pos x="29" y="110"/>
                </a:cxn>
                <a:cxn ang="0">
                  <a:pos x="35" y="89"/>
                </a:cxn>
                <a:cxn ang="0">
                  <a:pos x="43" y="74"/>
                </a:cxn>
                <a:cxn ang="0">
                  <a:pos x="56" y="60"/>
                </a:cxn>
                <a:cxn ang="0">
                  <a:pos x="70" y="46"/>
                </a:cxn>
                <a:cxn ang="0">
                  <a:pos x="85" y="33"/>
                </a:cxn>
                <a:cxn ang="0">
                  <a:pos x="98" y="23"/>
                </a:cxn>
                <a:cxn ang="0">
                  <a:pos x="109" y="12"/>
                </a:cxn>
                <a:cxn ang="0">
                  <a:pos x="115" y="6"/>
                </a:cxn>
                <a:cxn ang="0">
                  <a:pos x="115" y="0"/>
                </a:cxn>
                <a:cxn ang="0">
                  <a:pos x="102" y="4"/>
                </a:cxn>
                <a:cxn ang="0">
                  <a:pos x="85" y="12"/>
                </a:cxn>
                <a:cxn ang="0">
                  <a:pos x="68" y="26"/>
                </a:cxn>
                <a:cxn ang="0">
                  <a:pos x="49" y="42"/>
                </a:cxn>
                <a:cxn ang="0">
                  <a:pos x="32" y="61"/>
                </a:cxn>
                <a:cxn ang="0">
                  <a:pos x="17" y="82"/>
                </a:cxn>
                <a:cxn ang="0">
                  <a:pos x="6" y="105"/>
                </a:cxn>
                <a:cxn ang="0">
                  <a:pos x="0" y="128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35" name="Freeform 1019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/>
              <a:ahLst/>
              <a:cxnLst>
                <a:cxn ang="0">
                  <a:pos x="208" y="124"/>
                </a:cxn>
                <a:cxn ang="0">
                  <a:pos x="220" y="144"/>
                </a:cxn>
                <a:cxn ang="0">
                  <a:pos x="226" y="164"/>
                </a:cxn>
                <a:cxn ang="0">
                  <a:pos x="222" y="187"/>
                </a:cxn>
                <a:cxn ang="0">
                  <a:pos x="208" y="209"/>
                </a:cxn>
                <a:cxn ang="0">
                  <a:pos x="188" y="229"/>
                </a:cxn>
                <a:cxn ang="0">
                  <a:pos x="166" y="246"/>
                </a:cxn>
                <a:cxn ang="0">
                  <a:pos x="142" y="264"/>
                </a:cxn>
                <a:cxn ang="0">
                  <a:pos x="128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2" y="306"/>
                </a:cxn>
                <a:cxn ang="0">
                  <a:pos x="131" y="310"/>
                </a:cxn>
                <a:cxn ang="0">
                  <a:pos x="139" y="309"/>
                </a:cxn>
                <a:cxn ang="0">
                  <a:pos x="154" y="292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0" y="219"/>
                </a:cxn>
                <a:cxn ang="0">
                  <a:pos x="244" y="186"/>
                </a:cxn>
                <a:cxn ang="0">
                  <a:pos x="243" y="152"/>
                </a:cxn>
                <a:cxn ang="0">
                  <a:pos x="228" y="119"/>
                </a:cxn>
                <a:cxn ang="0">
                  <a:pos x="203" y="93"/>
                </a:cxn>
                <a:cxn ang="0">
                  <a:pos x="176" y="76"/>
                </a:cxn>
                <a:cxn ang="0">
                  <a:pos x="151" y="61"/>
                </a:cxn>
                <a:cxn ang="0">
                  <a:pos x="122" y="46"/>
                </a:cxn>
                <a:cxn ang="0">
                  <a:pos x="93" y="31"/>
                </a:cxn>
                <a:cxn ang="0">
                  <a:pos x="66" y="18"/>
                </a:cxn>
                <a:cxn ang="0">
                  <a:pos x="40" y="8"/>
                </a:cxn>
                <a:cxn ang="0">
                  <a:pos x="20" y="1"/>
                </a:cxn>
                <a:cxn ang="0">
                  <a:pos x="5" y="0"/>
                </a:cxn>
                <a:cxn ang="0">
                  <a:pos x="11" y="8"/>
                </a:cxn>
                <a:cxn ang="0">
                  <a:pos x="36" y="20"/>
                </a:cxn>
                <a:cxn ang="0">
                  <a:pos x="60" y="31"/>
                </a:cxn>
                <a:cxn ang="0">
                  <a:pos x="86" y="44"/>
                </a:cxn>
                <a:cxn ang="0">
                  <a:pos x="113" y="57"/>
                </a:cxn>
                <a:cxn ang="0">
                  <a:pos x="139" y="71"/>
                </a:cxn>
                <a:cxn ang="0">
                  <a:pos x="165" y="88"/>
                </a:cxn>
                <a:cxn ang="0">
                  <a:pos x="188" y="106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36" name="Freeform 1020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0" y="144"/>
                </a:cxn>
                <a:cxn ang="0">
                  <a:pos x="11" y="144"/>
                </a:cxn>
                <a:cxn ang="0">
                  <a:pos x="11" y="118"/>
                </a:cxn>
                <a:cxn ang="0">
                  <a:pos x="23" y="114"/>
                </a:cxn>
                <a:cxn ang="0">
                  <a:pos x="20" y="88"/>
                </a:cxn>
                <a:cxn ang="0">
                  <a:pos x="30" y="84"/>
                </a:cxn>
                <a:cxn ang="0">
                  <a:pos x="30" y="58"/>
                </a:cxn>
                <a:cxn ang="0">
                  <a:pos x="39" y="54"/>
                </a:cxn>
                <a:cxn ang="0">
                  <a:pos x="39" y="28"/>
                </a:cxn>
                <a:cxn ang="0">
                  <a:pos x="48" y="28"/>
                </a:cxn>
                <a:cxn ang="0">
                  <a:pos x="56" y="0"/>
                </a:cxn>
                <a:cxn ang="0">
                  <a:pos x="80" y="0"/>
                </a:cxn>
                <a:cxn ang="0">
                  <a:pos x="81" y="25"/>
                </a:cxn>
                <a:cxn ang="0">
                  <a:pos x="92" y="24"/>
                </a:cxn>
                <a:cxn ang="0">
                  <a:pos x="93" y="49"/>
                </a:cxn>
                <a:cxn ang="0">
                  <a:pos x="102" y="54"/>
                </a:cxn>
                <a:cxn ang="0">
                  <a:pos x="99" y="81"/>
                </a:cxn>
                <a:cxn ang="0">
                  <a:pos x="114" y="82"/>
                </a:cxn>
                <a:cxn ang="0">
                  <a:pos x="107" y="81"/>
                </a:cxn>
                <a:cxn ang="0">
                  <a:pos x="108" y="114"/>
                </a:cxn>
                <a:cxn ang="0">
                  <a:pos x="117" y="117"/>
                </a:cxn>
                <a:cxn ang="0">
                  <a:pos x="122" y="142"/>
                </a:cxn>
                <a:cxn ang="0">
                  <a:pos x="125" y="175"/>
                </a:cxn>
                <a:cxn ang="0">
                  <a:pos x="0" y="175"/>
                </a:cxn>
              </a:cxnLst>
              <a:rect l="0" t="0" r="r" b="b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1830" name="Group 1046"/>
          <p:cNvGrpSpPr>
            <a:grpSpLocks/>
          </p:cNvGrpSpPr>
          <p:nvPr/>
        </p:nvGrpSpPr>
        <p:grpSpPr bwMode="auto">
          <a:xfrm>
            <a:off x="5400675" y="1141413"/>
            <a:ext cx="1047750" cy="996950"/>
            <a:chOff x="3402" y="719"/>
            <a:chExt cx="660" cy="628"/>
          </a:xfrm>
        </p:grpSpPr>
        <p:sp>
          <p:nvSpPr>
            <p:cNvPr id="631814" name="Freeform 1030"/>
            <p:cNvSpPr>
              <a:spLocks/>
            </p:cNvSpPr>
            <p:nvPr/>
          </p:nvSpPr>
          <p:spPr bwMode="auto">
            <a:xfrm>
              <a:off x="3402" y="753"/>
              <a:ext cx="192" cy="594"/>
            </a:xfrm>
            <a:custGeom>
              <a:avLst/>
              <a:gdLst/>
              <a:ahLst/>
              <a:cxnLst>
                <a:cxn ang="0">
                  <a:pos x="0" y="594"/>
                </a:cxn>
                <a:cxn ang="0">
                  <a:pos x="192" y="0"/>
                </a:cxn>
                <a:cxn ang="0">
                  <a:pos x="192" y="515"/>
                </a:cxn>
                <a:cxn ang="0">
                  <a:pos x="0" y="594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126" name="Group 310"/>
            <p:cNvGrpSpPr>
              <a:grpSpLocks/>
            </p:cNvGrpSpPr>
            <p:nvPr/>
          </p:nvGrpSpPr>
          <p:grpSpPr bwMode="auto">
            <a:xfrm>
              <a:off x="3549" y="719"/>
              <a:ext cx="513" cy="547"/>
              <a:chOff x="2956" y="969"/>
              <a:chExt cx="513" cy="547"/>
            </a:xfrm>
          </p:grpSpPr>
          <p:sp>
            <p:nvSpPr>
              <p:cNvPr id="35127" name="Rectangle 311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28" name="Rectangle 312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29" name="Rectangle 313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30" name="Text Box 314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/>
                  <a:t>application</a:t>
                </a:r>
              </a:p>
              <a:p>
                <a:pPr algn="ctr"/>
                <a:r>
                  <a:rPr lang="en-US" sz="1000"/>
                  <a:t>transport</a:t>
                </a:r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  <a:endParaRPr lang="en-US" sz="1000"/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131" name="Line 315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32" name="Line 316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33" name="Line 317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134" name="Line 318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31831" name="Group 1047"/>
          <p:cNvGrpSpPr>
            <a:grpSpLocks/>
          </p:cNvGrpSpPr>
          <p:nvPr/>
        </p:nvGrpSpPr>
        <p:grpSpPr bwMode="auto">
          <a:xfrm>
            <a:off x="8096250" y="4148138"/>
            <a:ext cx="1047750" cy="996950"/>
            <a:chOff x="3402" y="719"/>
            <a:chExt cx="660" cy="628"/>
          </a:xfrm>
        </p:grpSpPr>
        <p:sp>
          <p:nvSpPr>
            <p:cNvPr id="631832" name="Freeform 1048"/>
            <p:cNvSpPr>
              <a:spLocks/>
            </p:cNvSpPr>
            <p:nvPr/>
          </p:nvSpPr>
          <p:spPr bwMode="auto">
            <a:xfrm>
              <a:off x="3402" y="753"/>
              <a:ext cx="192" cy="594"/>
            </a:xfrm>
            <a:custGeom>
              <a:avLst/>
              <a:gdLst/>
              <a:ahLst/>
              <a:cxnLst>
                <a:cxn ang="0">
                  <a:pos x="0" y="594"/>
                </a:cxn>
                <a:cxn ang="0">
                  <a:pos x="192" y="0"/>
                </a:cxn>
                <a:cxn ang="0">
                  <a:pos x="192" y="515"/>
                </a:cxn>
                <a:cxn ang="0">
                  <a:pos x="0" y="594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31833" name="Group 1049"/>
            <p:cNvGrpSpPr>
              <a:grpSpLocks/>
            </p:cNvGrpSpPr>
            <p:nvPr/>
          </p:nvGrpSpPr>
          <p:grpSpPr bwMode="auto">
            <a:xfrm>
              <a:off x="3549" y="719"/>
              <a:ext cx="513" cy="547"/>
              <a:chOff x="2956" y="969"/>
              <a:chExt cx="513" cy="547"/>
            </a:xfrm>
          </p:grpSpPr>
          <p:sp>
            <p:nvSpPr>
              <p:cNvPr id="631834" name="Rectangle 1050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35" name="Rectangle 1051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36" name="Rectangle 1052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37" name="Text Box 1053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/>
                  <a:t>application</a:t>
                </a:r>
              </a:p>
              <a:p>
                <a:pPr algn="ctr"/>
                <a:r>
                  <a:rPr lang="en-US" sz="1000"/>
                  <a:t>transport</a:t>
                </a:r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  <a:endParaRPr lang="en-US" sz="1000"/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1838" name="Line 1054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39" name="Line 1055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40" name="Line 1056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41" name="Line 1057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32062" name="Group 1278"/>
          <p:cNvGrpSpPr>
            <a:grpSpLocks/>
          </p:cNvGrpSpPr>
          <p:nvPr/>
        </p:nvGrpSpPr>
        <p:grpSpPr bwMode="auto">
          <a:xfrm>
            <a:off x="5832475" y="1822450"/>
            <a:ext cx="2546350" cy="3429000"/>
            <a:chOff x="3674" y="1148"/>
            <a:chExt cx="1604" cy="2160"/>
          </a:xfrm>
        </p:grpSpPr>
        <p:grpSp>
          <p:nvGrpSpPr>
            <p:cNvPr id="35249" name="Group 433"/>
            <p:cNvGrpSpPr>
              <a:grpSpLocks/>
            </p:cNvGrpSpPr>
            <p:nvPr/>
          </p:nvGrpSpPr>
          <p:grpSpPr bwMode="auto">
            <a:xfrm>
              <a:off x="3701" y="1305"/>
              <a:ext cx="513" cy="442"/>
              <a:chOff x="3937" y="633"/>
              <a:chExt cx="513" cy="442"/>
            </a:xfrm>
          </p:grpSpPr>
          <p:sp>
            <p:nvSpPr>
              <p:cNvPr id="35250" name="Line 434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51" name="Line 435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52" name="Oval 436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53" name="Line 437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54" name="Line 438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55" name="Rectangle 439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256" name="Oval 440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257" name="Group 441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35258" name="Line 4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259" name="Line 4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260" name="Line 4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261" name="Group 445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35262" name="Line 4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263" name="Line 4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264" name="Line 4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265" name="Rectangle 449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66" name="Rectangle 450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67" name="Line 451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68" name="Line 452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69" name="Rectangle 453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70" name="Text Box 454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31842" name="Group 1058"/>
            <p:cNvGrpSpPr>
              <a:grpSpLocks/>
            </p:cNvGrpSpPr>
            <p:nvPr/>
          </p:nvGrpSpPr>
          <p:grpSpPr bwMode="auto">
            <a:xfrm>
              <a:off x="4207" y="1532"/>
              <a:ext cx="513" cy="442"/>
              <a:chOff x="3937" y="633"/>
              <a:chExt cx="513" cy="442"/>
            </a:xfrm>
          </p:grpSpPr>
          <p:sp>
            <p:nvSpPr>
              <p:cNvPr id="631843" name="Line 1059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44" name="Line 1060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45" name="Oval 1061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46" name="Line 1062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47" name="Line 1063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48" name="Rectangle 1064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1849" name="Oval 1065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1850" name="Group 1066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1851" name="Line 106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52" name="Line 106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53" name="Line 106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1854" name="Group 1070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1855" name="Line 10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56" name="Line 107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57" name="Line 107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1858" name="Rectangle 1074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59" name="Rectangle 1075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60" name="Line 1076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61" name="Line 1077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62" name="Rectangle 1078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63" name="Text Box 1079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31864" name="Group 1080"/>
            <p:cNvGrpSpPr>
              <a:grpSpLocks/>
            </p:cNvGrpSpPr>
            <p:nvPr/>
          </p:nvGrpSpPr>
          <p:grpSpPr bwMode="auto">
            <a:xfrm>
              <a:off x="4661" y="1148"/>
              <a:ext cx="513" cy="442"/>
              <a:chOff x="3937" y="633"/>
              <a:chExt cx="513" cy="442"/>
            </a:xfrm>
          </p:grpSpPr>
          <p:sp>
            <p:nvSpPr>
              <p:cNvPr id="631865" name="Line 1081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66" name="Line 1082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67" name="Oval 1083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68" name="Line 1084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69" name="Line 1085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70" name="Rectangle 1086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1871" name="Oval 1087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1872" name="Group 1088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1873" name="Line 10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74" name="Line 10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75" name="Line 10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1876" name="Group 1092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1877" name="Line 109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78" name="Line 109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79" name="Line 109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1880" name="Rectangle 1096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81" name="Rectangle 1097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82" name="Line 1098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83" name="Line 1099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84" name="Rectangle 1100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85" name="Text Box 1101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31886" name="Group 1102"/>
            <p:cNvGrpSpPr>
              <a:grpSpLocks/>
            </p:cNvGrpSpPr>
            <p:nvPr/>
          </p:nvGrpSpPr>
          <p:grpSpPr bwMode="auto">
            <a:xfrm>
              <a:off x="4702" y="1523"/>
              <a:ext cx="513" cy="442"/>
              <a:chOff x="3937" y="633"/>
              <a:chExt cx="513" cy="442"/>
            </a:xfrm>
          </p:grpSpPr>
          <p:sp>
            <p:nvSpPr>
              <p:cNvPr id="631887" name="Line 1103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88" name="Line 1104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89" name="Oval 1105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90" name="Line 1106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91" name="Line 1107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92" name="Rectangle 1108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1893" name="Oval 1109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1894" name="Group 1110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1895" name="Line 11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96" name="Line 11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897" name="Line 11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1898" name="Group 1114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1899" name="Line 11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00" name="Line 11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01" name="Line 11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1902" name="Rectangle 1118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03" name="Rectangle 1119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04" name="Line 1120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05" name="Line 1121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06" name="Rectangle 1122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07" name="Text Box 1123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31908" name="Group 1124"/>
            <p:cNvGrpSpPr>
              <a:grpSpLocks/>
            </p:cNvGrpSpPr>
            <p:nvPr/>
          </p:nvGrpSpPr>
          <p:grpSpPr bwMode="auto">
            <a:xfrm>
              <a:off x="4197" y="1157"/>
              <a:ext cx="513" cy="442"/>
              <a:chOff x="3937" y="633"/>
              <a:chExt cx="513" cy="442"/>
            </a:xfrm>
          </p:grpSpPr>
          <p:sp>
            <p:nvSpPr>
              <p:cNvPr id="631909" name="Line 112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10" name="Line 112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11" name="Oval 112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12" name="Line 112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13" name="Line 112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14" name="Rectangle 113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1915" name="Oval 113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1916" name="Group 1132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1917" name="Line 11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18" name="Line 11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19" name="Line 11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1920" name="Group 1136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1921" name="Line 11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22" name="Line 11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23" name="Line 11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1924" name="Rectangle 114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25" name="Rectangle 114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26" name="Line 114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27" name="Line 114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28" name="Rectangle 114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29" name="Text Box 114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31930" name="Group 1146"/>
            <p:cNvGrpSpPr>
              <a:grpSpLocks/>
            </p:cNvGrpSpPr>
            <p:nvPr/>
          </p:nvGrpSpPr>
          <p:grpSpPr bwMode="auto">
            <a:xfrm>
              <a:off x="4389" y="2239"/>
              <a:ext cx="513" cy="442"/>
              <a:chOff x="3937" y="633"/>
              <a:chExt cx="513" cy="442"/>
            </a:xfrm>
          </p:grpSpPr>
          <p:sp>
            <p:nvSpPr>
              <p:cNvPr id="631931" name="Line 1147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32" name="Line 1148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33" name="Oval 1149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34" name="Line 1150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35" name="Line 1151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36" name="Rectangle 1152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1937" name="Oval 1153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1938" name="Group 1154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1939" name="Line 115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40" name="Line 115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41" name="Line 115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1942" name="Group 1158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1943" name="Line 115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44" name="Line 116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45" name="Line 116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1946" name="Rectangle 1162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47" name="Rectangle 1163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48" name="Line 1164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49" name="Line 1165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50" name="Rectangle 1166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51" name="Text Box 1167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31952" name="Group 1168"/>
            <p:cNvGrpSpPr>
              <a:grpSpLocks/>
            </p:cNvGrpSpPr>
            <p:nvPr/>
          </p:nvGrpSpPr>
          <p:grpSpPr bwMode="auto">
            <a:xfrm>
              <a:off x="4765" y="1995"/>
              <a:ext cx="513" cy="442"/>
              <a:chOff x="3937" y="633"/>
              <a:chExt cx="513" cy="442"/>
            </a:xfrm>
          </p:grpSpPr>
          <p:sp>
            <p:nvSpPr>
              <p:cNvPr id="631953" name="Line 1169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54" name="Line 1170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55" name="Oval 1171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56" name="Line 1172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57" name="Line 1173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58" name="Rectangle 1174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1959" name="Oval 1175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1960" name="Group 1176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1961" name="Line 117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62" name="Line 117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63" name="Line 117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1964" name="Group 1180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1965" name="Line 118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66" name="Line 118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67" name="Line 118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1968" name="Rectangle 1184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69" name="Rectangle 1185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70" name="Line 1186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71" name="Line 1187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72" name="Rectangle 1188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73" name="Text Box 1189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31974" name="Group 1190"/>
            <p:cNvGrpSpPr>
              <a:grpSpLocks/>
            </p:cNvGrpSpPr>
            <p:nvPr/>
          </p:nvGrpSpPr>
          <p:grpSpPr bwMode="auto">
            <a:xfrm>
              <a:off x="4128" y="2003"/>
              <a:ext cx="513" cy="442"/>
              <a:chOff x="3937" y="633"/>
              <a:chExt cx="513" cy="442"/>
            </a:xfrm>
          </p:grpSpPr>
          <p:sp>
            <p:nvSpPr>
              <p:cNvPr id="631975" name="Line 1191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76" name="Line 1192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77" name="Oval 1193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78" name="Line 1194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79" name="Line 1195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80" name="Rectangle 1196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1981" name="Oval 1197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1982" name="Group 1198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1983" name="Line 119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84" name="Line 120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85" name="Line 120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1986" name="Group 1202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1987" name="Line 12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88" name="Line 12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1989" name="Line 12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1990" name="Rectangle 1206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91" name="Rectangle 1207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92" name="Line 1208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93" name="Line 1209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94" name="Rectangle 1210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95" name="Text Box 1211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31996" name="Group 1212"/>
            <p:cNvGrpSpPr>
              <a:grpSpLocks/>
            </p:cNvGrpSpPr>
            <p:nvPr/>
          </p:nvGrpSpPr>
          <p:grpSpPr bwMode="auto">
            <a:xfrm>
              <a:off x="4608" y="2771"/>
              <a:ext cx="513" cy="442"/>
              <a:chOff x="3937" y="633"/>
              <a:chExt cx="513" cy="442"/>
            </a:xfrm>
          </p:grpSpPr>
          <p:sp>
            <p:nvSpPr>
              <p:cNvPr id="631997" name="Line 1213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98" name="Line 1214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99" name="Oval 1215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00" name="Line 1216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01" name="Line 1217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02" name="Rectangle 1218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2003" name="Oval 1219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2004" name="Group 1220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2005" name="Line 12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06" name="Line 12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07" name="Line 12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2008" name="Group 1224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2009" name="Line 122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10" name="Line 122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11" name="Line 122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2012" name="Rectangle 1228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13" name="Rectangle 1229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14" name="Line 1230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15" name="Line 1231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16" name="Rectangle 1232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17" name="Text Box 1233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32018" name="Group 1234"/>
            <p:cNvGrpSpPr>
              <a:grpSpLocks/>
            </p:cNvGrpSpPr>
            <p:nvPr/>
          </p:nvGrpSpPr>
          <p:grpSpPr bwMode="auto">
            <a:xfrm>
              <a:off x="4119" y="2640"/>
              <a:ext cx="513" cy="442"/>
              <a:chOff x="3937" y="633"/>
              <a:chExt cx="513" cy="442"/>
            </a:xfrm>
          </p:grpSpPr>
          <p:sp>
            <p:nvSpPr>
              <p:cNvPr id="632019" name="Line 123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20" name="Line 123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21" name="Oval 123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22" name="Line 123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23" name="Line 123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24" name="Rectangle 124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2025" name="Oval 124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2026" name="Group 1242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2027" name="Line 12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28" name="Line 12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29" name="Line 12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2030" name="Group 1246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2031" name="Line 12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32" name="Line 12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33" name="Line 12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2034" name="Rectangle 125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35" name="Rectangle 125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36" name="Line 125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37" name="Line 125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38" name="Rectangle 125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39" name="Text Box 125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632040" name="Group 1256"/>
            <p:cNvGrpSpPr>
              <a:grpSpLocks/>
            </p:cNvGrpSpPr>
            <p:nvPr/>
          </p:nvGrpSpPr>
          <p:grpSpPr bwMode="auto">
            <a:xfrm>
              <a:off x="3674" y="2866"/>
              <a:ext cx="513" cy="442"/>
              <a:chOff x="3937" y="633"/>
              <a:chExt cx="513" cy="442"/>
            </a:xfrm>
          </p:grpSpPr>
          <p:sp>
            <p:nvSpPr>
              <p:cNvPr id="632041" name="Line 1257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42" name="Line 1258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43" name="Oval 1259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44" name="Line 1260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45" name="Line 1261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46" name="Rectangle 1262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2047" name="Oval 1263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32048" name="Group 1264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632049" name="Line 12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50" name="Line 12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51" name="Line 12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2052" name="Group 1268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632053" name="Line 12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54" name="Line 12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055" name="Line 12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2056" name="Rectangle 1272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57" name="Rectangle 1273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58" name="Line 1274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59" name="Line 1275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60" name="Rectangle 1276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61" name="Text Box 1277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32064" name="Rectangle 1280"/>
          <p:cNvSpPr>
            <a:spLocks noChangeArrowheads="1"/>
          </p:cNvSpPr>
          <p:nvPr/>
        </p:nvSpPr>
        <p:spPr bwMode="auto">
          <a:xfrm>
            <a:off x="5721350" y="858838"/>
            <a:ext cx="388938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2065" name="Rectangle 1281"/>
          <p:cNvSpPr>
            <a:spLocks noChangeArrowheads="1"/>
          </p:cNvSpPr>
          <p:nvPr/>
        </p:nvSpPr>
        <p:spPr bwMode="auto">
          <a:xfrm>
            <a:off x="5651500" y="1509713"/>
            <a:ext cx="596900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2066" name="Rectangle 1282"/>
          <p:cNvSpPr>
            <a:spLocks noChangeArrowheads="1"/>
          </p:cNvSpPr>
          <p:nvPr/>
        </p:nvSpPr>
        <p:spPr bwMode="auto">
          <a:xfrm>
            <a:off x="8477250" y="4487863"/>
            <a:ext cx="388938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1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31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3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4 0.01227 L 0.00382 0.094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3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2.5E-6 0.07269 L 0.02726 0.18982 L 0.02726 0.1132 L 0.07118 0.11112 L 0.07257 0.18982 L 0.11667 0.14144 L 0.11667 0.07871 L 0.16059 0.07686 L 0.10903 0.23426 L 0.11511 0.15949 L 0.1559 0.15949 L 0.15747 0.23635 L 0.1059 0.34537 L 0.10295 0.27061 L 0.14236 0.26875 L 0.14688 0.39584 L 0.1559 0.3213 L 0.19236 0.31922 L 0.19688 0.39792 L 0.1059 0.49908 L 0.1059 0.41621 L 0.14236 0.41621 L 0.14236 0.49699 L 0.18785 0.53542 L 0.18785 0.44653 L 0.2257 0.44653 L 0.22865 0.52732 L 0.31198 0.50301 L 0.31198 0.43843 " pathEditMode="relative" ptsTypes="AAAAAAAAAAAAAAAAAAAAAAAAAAAAAA">
                                      <p:cBhvr>
                                        <p:cTn id="31" dur="5000" fill="hold"/>
                                        <p:tgtEl>
                                          <p:spTgt spid="632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-0.00156 -0.0710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3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064" grpId="0" animBg="1"/>
      <p:bldP spid="632064" grpId="1" animBg="1"/>
      <p:bldP spid="632064" grpId="2" animBg="1"/>
      <p:bldP spid="632065" grpId="0" animBg="1"/>
      <p:bldP spid="632065" grpId="1" animBg="1"/>
      <p:bldP spid="632065" grpId="2" animBg="1"/>
      <p:bldP spid="632066" grpId="0" animBg="1"/>
      <p:bldP spid="632066" grpId="1" animBg="1"/>
      <p:bldP spid="632066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963F98F9-0DA5-4B0B-96C9-14F904CC2F4F}" type="slidenum">
              <a:rPr lang="en-US"/>
              <a:pPr/>
              <a:t>4</a:t>
            </a:fld>
            <a:endParaRPr lang="en-US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Two Key Network-Layer Functions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625600"/>
            <a:ext cx="4192587" cy="4648200"/>
          </a:xfrm>
        </p:spPr>
        <p:txBody>
          <a:bodyPr/>
          <a:lstStyle/>
          <a:p>
            <a:r>
              <a:rPr lang="en-US" i="1">
                <a:solidFill>
                  <a:schemeClr val="accent2"/>
                </a:solidFill>
              </a:rPr>
              <a:t>forwarding:</a:t>
            </a:r>
            <a:r>
              <a:rPr lang="en-US"/>
              <a:t> move packets from router’s input to appropriate router output</a:t>
            </a:r>
          </a:p>
          <a:p>
            <a:pPr>
              <a:spcBef>
                <a:spcPct val="70000"/>
              </a:spcBef>
            </a:pPr>
            <a:r>
              <a:rPr lang="en-US" i="1">
                <a:solidFill>
                  <a:schemeClr val="accent2"/>
                </a:solidFill>
              </a:rPr>
              <a:t>routing:</a:t>
            </a:r>
            <a:r>
              <a:rPr lang="en-US"/>
              <a:t> determine route taken by packets from source to dest. </a:t>
            </a:r>
          </a:p>
          <a:p>
            <a:pPr lvl="1">
              <a:spcBef>
                <a:spcPct val="70000"/>
              </a:spcBef>
            </a:pPr>
            <a:r>
              <a:rPr lang="en-US" i="1"/>
              <a:t>routing algorithms</a:t>
            </a:r>
            <a:endParaRPr lang="en-US"/>
          </a:p>
          <a:p>
            <a:pPr>
              <a:buFont typeface="ZapfDingbats" pitchFamily="82" charset="2"/>
              <a:buNone/>
            </a:pPr>
            <a:endParaRPr lang="en-US"/>
          </a:p>
        </p:txBody>
      </p:sp>
      <p:sp>
        <p:nvSpPr>
          <p:cNvPr id="421892" name="Rectangle 4"/>
          <p:cNvSpPr>
            <a:spLocks noChangeArrowheads="1"/>
          </p:cNvSpPr>
          <p:nvPr/>
        </p:nvSpPr>
        <p:spPr bwMode="auto">
          <a:xfrm>
            <a:off x="4706938" y="1611313"/>
            <a:ext cx="419258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7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800" u="sng">
                <a:solidFill>
                  <a:srgbClr val="FF0000"/>
                </a:solidFill>
              </a:rPr>
              <a:t>analogy:</a:t>
            </a:r>
          </a:p>
          <a:p>
            <a:pPr marL="342900" indent="-342900">
              <a:spcBef>
                <a:spcPct val="7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800">
                <a:solidFill>
                  <a:schemeClr val="accent2"/>
                </a:solidFill>
              </a:rPr>
              <a:t>routing:</a:t>
            </a:r>
            <a:r>
              <a:rPr lang="en-US" sz="2800"/>
              <a:t> process of planning trip from source to dest</a:t>
            </a:r>
          </a:p>
          <a:p>
            <a:pPr marL="342900" indent="-342900">
              <a:spcBef>
                <a:spcPct val="7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800">
                <a:solidFill>
                  <a:schemeClr val="accent2"/>
                </a:solidFill>
              </a:rPr>
              <a:t>forwarding:</a:t>
            </a:r>
            <a:r>
              <a:rPr lang="en-US" sz="2800"/>
              <a:t> process of getting through single interchange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6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46595A22-C9D1-4DCE-877B-DA545B5CFAEB}" type="slidenum">
              <a:rPr lang="en-US"/>
              <a:pPr/>
              <a:t>5</a:t>
            </a:fld>
            <a:endParaRPr lang="en-US"/>
          </a:p>
        </p:txBody>
      </p:sp>
      <p:grpSp>
        <p:nvGrpSpPr>
          <p:cNvPr id="426150" name="Group 166"/>
          <p:cNvGrpSpPr>
            <a:grpSpLocks/>
          </p:cNvGrpSpPr>
          <p:nvPr/>
        </p:nvGrpSpPr>
        <p:grpSpPr bwMode="auto">
          <a:xfrm>
            <a:off x="1301750" y="1208088"/>
            <a:ext cx="5530850" cy="5245100"/>
            <a:chOff x="398" y="129"/>
            <a:chExt cx="3484" cy="3304"/>
          </a:xfrm>
        </p:grpSpPr>
        <p:sp>
          <p:nvSpPr>
            <p:cNvPr id="425986" name="Freeform 2"/>
            <p:cNvSpPr>
              <a:spLocks/>
            </p:cNvSpPr>
            <p:nvPr/>
          </p:nvSpPr>
          <p:spPr bwMode="auto">
            <a:xfrm>
              <a:off x="2031" y="2058"/>
              <a:ext cx="1794" cy="933"/>
            </a:xfrm>
            <a:custGeom>
              <a:avLst/>
              <a:gdLst/>
              <a:ahLst/>
              <a:cxnLst>
                <a:cxn ang="0">
                  <a:pos x="6" y="483"/>
                </a:cxn>
                <a:cxn ang="0">
                  <a:pos x="108" y="125"/>
                </a:cxn>
                <a:cxn ang="0">
                  <a:pos x="559" y="100"/>
                </a:cxn>
                <a:cxn ang="0">
                  <a:pos x="1128" y="29"/>
                </a:cxn>
                <a:cxn ang="0">
                  <a:pos x="1716" y="275"/>
                </a:cxn>
                <a:cxn ang="0">
                  <a:pos x="1596" y="827"/>
                </a:cxn>
                <a:cxn ang="0">
                  <a:pos x="1380" y="911"/>
                </a:cxn>
                <a:cxn ang="0">
                  <a:pos x="840" y="929"/>
                </a:cxn>
                <a:cxn ang="0">
                  <a:pos x="414" y="911"/>
                </a:cxn>
                <a:cxn ang="0">
                  <a:pos x="143" y="832"/>
                </a:cxn>
                <a:cxn ang="0">
                  <a:pos x="6" y="483"/>
                </a:cxn>
              </a:cxnLst>
              <a:rect l="0" t="0" r="r" b="b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987" name="Freeform 3"/>
            <p:cNvSpPr>
              <a:spLocks/>
            </p:cNvSpPr>
            <p:nvPr/>
          </p:nvSpPr>
          <p:spPr bwMode="auto">
            <a:xfrm>
              <a:off x="1090" y="1594"/>
              <a:ext cx="1443" cy="8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5988" name="Rectangle 4"/>
            <p:cNvSpPr>
              <a:spLocks noChangeArrowheads="1"/>
            </p:cNvSpPr>
            <p:nvPr/>
          </p:nvSpPr>
          <p:spPr bwMode="auto">
            <a:xfrm>
              <a:off x="1084" y="129"/>
              <a:ext cx="1460" cy="147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989" name="Oval 5"/>
            <p:cNvSpPr>
              <a:spLocks noChangeArrowheads="1"/>
            </p:cNvSpPr>
            <p:nvPr/>
          </p:nvSpPr>
          <p:spPr bwMode="auto">
            <a:xfrm>
              <a:off x="1163" y="162"/>
              <a:ext cx="1320" cy="3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990" name="Freeform 6"/>
            <p:cNvSpPr>
              <a:spLocks/>
            </p:cNvSpPr>
            <p:nvPr/>
          </p:nvSpPr>
          <p:spPr bwMode="auto">
            <a:xfrm>
              <a:off x="2433" y="2249"/>
              <a:ext cx="342" cy="18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5991" name="Group 7"/>
            <p:cNvGrpSpPr>
              <a:grpSpLocks/>
            </p:cNvGrpSpPr>
            <p:nvPr/>
          </p:nvGrpSpPr>
          <p:grpSpPr bwMode="auto">
            <a:xfrm>
              <a:off x="2122" y="2359"/>
              <a:ext cx="316" cy="147"/>
              <a:chOff x="3600" y="219"/>
              <a:chExt cx="360" cy="175"/>
            </a:xfrm>
          </p:grpSpPr>
          <p:sp>
            <p:nvSpPr>
              <p:cNvPr id="425992" name="Oval 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993" name="Line 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994" name="Line 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995" name="Rectangle 1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5996" name="Oval 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5997" name="Group 1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5998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5999" name="Line 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00" name="Line 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6001" name="Group 1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6002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03" name="Line 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04" name="Line 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26005" name="Group 21"/>
            <p:cNvGrpSpPr>
              <a:grpSpLocks/>
            </p:cNvGrpSpPr>
            <p:nvPr/>
          </p:nvGrpSpPr>
          <p:grpSpPr bwMode="auto">
            <a:xfrm>
              <a:off x="2344" y="2761"/>
              <a:ext cx="316" cy="147"/>
              <a:chOff x="3600" y="219"/>
              <a:chExt cx="360" cy="175"/>
            </a:xfrm>
          </p:grpSpPr>
          <p:sp>
            <p:nvSpPr>
              <p:cNvPr id="426006" name="Oval 2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07" name="Line 2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08" name="Line 2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09" name="Rectangle 2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6010" name="Oval 2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6011" name="Group 2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6012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13" name="Line 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14" name="Line 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6015" name="Group 3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6016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17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18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26019" name="Group 35"/>
            <p:cNvGrpSpPr>
              <a:grpSpLocks/>
            </p:cNvGrpSpPr>
            <p:nvPr/>
          </p:nvGrpSpPr>
          <p:grpSpPr bwMode="auto">
            <a:xfrm>
              <a:off x="2769" y="2167"/>
              <a:ext cx="316" cy="147"/>
              <a:chOff x="3600" y="219"/>
              <a:chExt cx="360" cy="175"/>
            </a:xfrm>
          </p:grpSpPr>
          <p:sp>
            <p:nvSpPr>
              <p:cNvPr id="426020" name="Oval 3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21" name="Line 3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22" name="Line 3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23" name="Rectangle 3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6024" name="Oval 4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6025" name="Group 4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6026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27" name="Line 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28" name="Line 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6029" name="Group 4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6030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31" name="Line 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32" name="Line 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26033" name="Group 49"/>
            <p:cNvGrpSpPr>
              <a:grpSpLocks/>
            </p:cNvGrpSpPr>
            <p:nvPr/>
          </p:nvGrpSpPr>
          <p:grpSpPr bwMode="auto">
            <a:xfrm>
              <a:off x="2720" y="2586"/>
              <a:ext cx="315" cy="147"/>
              <a:chOff x="3600" y="219"/>
              <a:chExt cx="360" cy="175"/>
            </a:xfrm>
          </p:grpSpPr>
          <p:sp>
            <p:nvSpPr>
              <p:cNvPr id="426034" name="Oval 5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35" name="Line 5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36" name="Line 5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37" name="Rectangle 5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6038" name="Oval 5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6039" name="Group 5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6040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41" name="Line 5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42" name="Line 5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6043" name="Group 5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6044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45" name="Line 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46" name="Line 6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26047" name="Group 63"/>
            <p:cNvGrpSpPr>
              <a:grpSpLocks/>
            </p:cNvGrpSpPr>
            <p:nvPr/>
          </p:nvGrpSpPr>
          <p:grpSpPr bwMode="auto">
            <a:xfrm>
              <a:off x="3120" y="2773"/>
              <a:ext cx="316" cy="147"/>
              <a:chOff x="3600" y="219"/>
              <a:chExt cx="360" cy="175"/>
            </a:xfrm>
          </p:grpSpPr>
          <p:sp>
            <p:nvSpPr>
              <p:cNvPr id="426048" name="Oval 6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49" name="Line 6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50" name="Line 6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51" name="Rectangle 6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6052" name="Oval 6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6053" name="Group 6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6054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55" name="Line 7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56" name="Line 7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6057" name="Group 7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6058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59" name="Line 7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60" name="Line 7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26061" name="Group 77"/>
            <p:cNvGrpSpPr>
              <a:grpSpLocks/>
            </p:cNvGrpSpPr>
            <p:nvPr/>
          </p:nvGrpSpPr>
          <p:grpSpPr bwMode="auto">
            <a:xfrm>
              <a:off x="3400" y="2360"/>
              <a:ext cx="316" cy="147"/>
              <a:chOff x="3600" y="219"/>
              <a:chExt cx="360" cy="175"/>
            </a:xfrm>
          </p:grpSpPr>
          <p:sp>
            <p:nvSpPr>
              <p:cNvPr id="426062" name="Oval 7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63" name="Line 7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64" name="Line 8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65" name="Rectangle 8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6066" name="Oval 8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6067" name="Group 8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26068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69" name="Line 8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70" name="Line 8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6071" name="Group 8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26072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73" name="Line 8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6074" name="Line 9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26075" name="Freeform 91"/>
            <p:cNvSpPr>
              <a:spLocks/>
            </p:cNvSpPr>
            <p:nvPr/>
          </p:nvSpPr>
          <p:spPr bwMode="auto">
            <a:xfrm>
              <a:off x="3089" y="2245"/>
              <a:ext cx="318" cy="1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8" y="194"/>
                </a:cxn>
              </a:cxnLst>
              <a:rect l="0" t="0" r="r" b="b"/>
              <a:pathLst>
                <a:path w="318" h="194">
                  <a:moveTo>
                    <a:pt x="0" y="0"/>
                  </a:moveTo>
                  <a:lnTo>
                    <a:pt x="318" y="19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76" name="Freeform 92"/>
            <p:cNvSpPr>
              <a:spLocks/>
            </p:cNvSpPr>
            <p:nvPr/>
          </p:nvSpPr>
          <p:spPr bwMode="auto">
            <a:xfrm>
              <a:off x="2418" y="2492"/>
              <a:ext cx="303" cy="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4" y="174"/>
                </a:cxn>
              </a:cxnLst>
              <a:rect l="0" t="0" r="r" b="b"/>
              <a:pathLst>
                <a:path w="294" h="174">
                  <a:moveTo>
                    <a:pt x="0" y="0"/>
                  </a:moveTo>
                  <a:lnTo>
                    <a:pt x="294" y="17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77" name="Freeform 93"/>
            <p:cNvSpPr>
              <a:spLocks/>
            </p:cNvSpPr>
            <p:nvPr/>
          </p:nvSpPr>
          <p:spPr bwMode="auto">
            <a:xfrm>
              <a:off x="3015" y="2477"/>
              <a:ext cx="396" cy="156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78" y="0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78" name="Freeform 94"/>
            <p:cNvSpPr>
              <a:spLocks/>
            </p:cNvSpPr>
            <p:nvPr/>
          </p:nvSpPr>
          <p:spPr bwMode="auto">
            <a:xfrm>
              <a:off x="3435" y="2511"/>
              <a:ext cx="130" cy="320"/>
            </a:xfrm>
            <a:custGeom>
              <a:avLst/>
              <a:gdLst/>
              <a:ahLst/>
              <a:cxnLst>
                <a:cxn ang="0">
                  <a:pos x="0" y="500"/>
                </a:cxn>
                <a:cxn ang="0">
                  <a:pos x="118" y="0"/>
                </a:cxn>
              </a:cxnLst>
              <a:rect l="0" t="0" r="r" b="b"/>
              <a:pathLst>
                <a:path w="118" h="500">
                  <a:moveTo>
                    <a:pt x="0" y="500"/>
                  </a:moveTo>
                  <a:lnTo>
                    <a:pt x="11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79" name="Freeform 95"/>
            <p:cNvSpPr>
              <a:spLocks/>
            </p:cNvSpPr>
            <p:nvPr/>
          </p:nvSpPr>
          <p:spPr bwMode="auto">
            <a:xfrm>
              <a:off x="2657" y="2847"/>
              <a:ext cx="464" cy="47"/>
            </a:xfrm>
            <a:custGeom>
              <a:avLst/>
              <a:gdLst/>
              <a:ahLst/>
              <a:cxnLst>
                <a:cxn ang="0">
                  <a:pos x="370" y="32"/>
                </a:cxn>
                <a:cxn ang="0">
                  <a:pos x="0" y="0"/>
                </a:cxn>
              </a:cxnLst>
              <a:rect l="0" t="0" r="r" b="b"/>
              <a:pathLst>
                <a:path w="370" h="32">
                  <a:moveTo>
                    <a:pt x="370" y="32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80" name="Freeform 96"/>
            <p:cNvSpPr>
              <a:spLocks/>
            </p:cNvSpPr>
            <p:nvPr/>
          </p:nvSpPr>
          <p:spPr bwMode="auto">
            <a:xfrm>
              <a:off x="2319" y="2507"/>
              <a:ext cx="122" cy="268"/>
            </a:xfrm>
            <a:custGeom>
              <a:avLst/>
              <a:gdLst/>
              <a:ahLst/>
              <a:cxnLst>
                <a:cxn ang="0">
                  <a:pos x="162" y="408"/>
                </a:cxn>
                <a:cxn ang="0">
                  <a:pos x="176" y="412"/>
                </a:cxn>
                <a:cxn ang="0">
                  <a:pos x="0" y="0"/>
                </a:cxn>
              </a:cxnLst>
              <a:rect l="0" t="0" r="r" b="b"/>
              <a:pathLst>
                <a:path w="176" h="412">
                  <a:moveTo>
                    <a:pt x="162" y="408"/>
                  </a:moveTo>
                  <a:lnTo>
                    <a:pt x="176" y="41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81" name="Rectangle 97"/>
            <p:cNvSpPr>
              <a:spLocks noChangeArrowheads="1"/>
            </p:cNvSpPr>
            <p:nvPr/>
          </p:nvSpPr>
          <p:spPr bwMode="auto">
            <a:xfrm>
              <a:off x="1128" y="2264"/>
              <a:ext cx="728" cy="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82" name="Rectangle 98"/>
            <p:cNvSpPr>
              <a:spLocks noChangeArrowheads="1"/>
            </p:cNvSpPr>
            <p:nvPr/>
          </p:nvSpPr>
          <p:spPr bwMode="auto">
            <a:xfrm>
              <a:off x="1113" y="2279"/>
              <a:ext cx="723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83" name="Line 99"/>
            <p:cNvSpPr>
              <a:spLocks noChangeShapeType="1"/>
            </p:cNvSpPr>
            <p:nvPr/>
          </p:nvSpPr>
          <p:spPr bwMode="auto">
            <a:xfrm>
              <a:off x="1759" y="2362"/>
              <a:ext cx="26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84" name="Text Box 100"/>
            <p:cNvSpPr txBox="1">
              <a:spLocks noChangeArrowheads="1"/>
            </p:cNvSpPr>
            <p:nvPr/>
          </p:nvSpPr>
          <p:spPr bwMode="auto">
            <a:xfrm>
              <a:off x="2390" y="218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1</a:t>
              </a:r>
            </a:p>
          </p:txBody>
        </p:sp>
        <p:sp>
          <p:nvSpPr>
            <p:cNvPr id="426085" name="Text Box 101"/>
            <p:cNvSpPr txBox="1">
              <a:spLocks noChangeArrowheads="1"/>
            </p:cNvSpPr>
            <p:nvPr/>
          </p:nvSpPr>
          <p:spPr bwMode="auto">
            <a:xfrm>
              <a:off x="2336" y="245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2</a:t>
              </a:r>
            </a:p>
          </p:txBody>
        </p:sp>
        <p:sp>
          <p:nvSpPr>
            <p:cNvPr id="426086" name="Text Box 102"/>
            <p:cNvSpPr txBox="1">
              <a:spLocks noChangeArrowheads="1"/>
            </p:cNvSpPr>
            <p:nvPr/>
          </p:nvSpPr>
          <p:spPr bwMode="auto">
            <a:xfrm>
              <a:off x="2178" y="250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3</a:t>
              </a:r>
            </a:p>
          </p:txBody>
        </p:sp>
        <p:sp>
          <p:nvSpPr>
            <p:cNvPr id="426088" name="Rectangle 104"/>
            <p:cNvSpPr>
              <a:spLocks noChangeArrowheads="1"/>
            </p:cNvSpPr>
            <p:nvPr/>
          </p:nvSpPr>
          <p:spPr bwMode="auto">
            <a:xfrm>
              <a:off x="1509" y="2281"/>
              <a:ext cx="269" cy="1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89" name="Text Box 105"/>
            <p:cNvSpPr txBox="1">
              <a:spLocks noChangeArrowheads="1"/>
            </p:cNvSpPr>
            <p:nvPr/>
          </p:nvSpPr>
          <p:spPr bwMode="auto">
            <a:xfrm>
              <a:off x="1479" y="2264"/>
              <a:ext cx="3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>
                  <a:latin typeface="Arial" charset="0"/>
                </a:rPr>
                <a:t>0111</a:t>
              </a:r>
            </a:p>
          </p:txBody>
        </p:sp>
        <p:sp>
          <p:nvSpPr>
            <p:cNvPr id="426090" name="Text Box 106"/>
            <p:cNvSpPr txBox="1">
              <a:spLocks noChangeArrowheads="1"/>
            </p:cNvSpPr>
            <p:nvPr/>
          </p:nvSpPr>
          <p:spPr bwMode="auto">
            <a:xfrm>
              <a:off x="398" y="1841"/>
              <a:ext cx="101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value in arriving</a:t>
              </a:r>
            </a:p>
            <a:p>
              <a:pPr eaLnBrk="1" hangingPunct="1"/>
              <a:r>
                <a:rPr lang="en-US" sz="1600">
                  <a:latin typeface="Arial" charset="0"/>
                </a:rPr>
                <a:t>packet’s header</a:t>
              </a:r>
            </a:p>
          </p:txBody>
        </p:sp>
        <p:sp>
          <p:nvSpPr>
            <p:cNvPr id="426091" name="Line 107"/>
            <p:cNvSpPr>
              <a:spLocks noChangeShapeType="1"/>
            </p:cNvSpPr>
            <p:nvPr/>
          </p:nvSpPr>
          <p:spPr bwMode="auto">
            <a:xfrm flipH="1">
              <a:off x="1269" y="2444"/>
              <a:ext cx="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092" name="Text Box 108"/>
            <p:cNvSpPr txBox="1">
              <a:spLocks noChangeArrowheads="1"/>
            </p:cNvSpPr>
            <p:nvPr/>
          </p:nvSpPr>
          <p:spPr bwMode="auto">
            <a:xfrm>
              <a:off x="1244" y="261"/>
              <a:ext cx="11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routing algorithm</a:t>
              </a:r>
            </a:p>
          </p:txBody>
        </p:sp>
        <p:sp>
          <p:nvSpPr>
            <p:cNvPr id="426093" name="Rectangle 109"/>
            <p:cNvSpPr>
              <a:spLocks noChangeArrowheads="1"/>
            </p:cNvSpPr>
            <p:nvPr/>
          </p:nvSpPr>
          <p:spPr bwMode="auto">
            <a:xfrm>
              <a:off x="1197" y="732"/>
              <a:ext cx="1263" cy="80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94" name="Text Box 110"/>
            <p:cNvSpPr txBox="1">
              <a:spLocks noChangeArrowheads="1"/>
            </p:cNvSpPr>
            <p:nvPr/>
          </p:nvSpPr>
          <p:spPr bwMode="auto">
            <a:xfrm>
              <a:off x="1248" y="702"/>
              <a:ext cx="117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</a:rPr>
                <a:t>local forwarding table</a:t>
              </a:r>
            </a:p>
          </p:txBody>
        </p:sp>
        <p:sp>
          <p:nvSpPr>
            <p:cNvPr id="426095" name="Text Box 111"/>
            <p:cNvSpPr txBox="1">
              <a:spLocks noChangeArrowheads="1"/>
            </p:cNvSpPr>
            <p:nvPr/>
          </p:nvSpPr>
          <p:spPr bwMode="auto">
            <a:xfrm>
              <a:off x="1174" y="858"/>
              <a:ext cx="7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header value</a:t>
              </a:r>
            </a:p>
          </p:txBody>
        </p:sp>
        <p:sp>
          <p:nvSpPr>
            <p:cNvPr id="426096" name="Text Box 112"/>
            <p:cNvSpPr txBox="1">
              <a:spLocks noChangeArrowheads="1"/>
            </p:cNvSpPr>
            <p:nvPr/>
          </p:nvSpPr>
          <p:spPr bwMode="auto">
            <a:xfrm>
              <a:off x="1846" y="859"/>
              <a:ext cx="6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output link</a:t>
              </a:r>
            </a:p>
          </p:txBody>
        </p:sp>
        <p:sp>
          <p:nvSpPr>
            <p:cNvPr id="426097" name="Line 113"/>
            <p:cNvSpPr>
              <a:spLocks noChangeShapeType="1"/>
            </p:cNvSpPr>
            <p:nvPr/>
          </p:nvSpPr>
          <p:spPr bwMode="auto">
            <a:xfrm>
              <a:off x="1908" y="866"/>
              <a:ext cx="5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098" name="Text Box 114"/>
            <p:cNvSpPr txBox="1">
              <a:spLocks noChangeArrowheads="1"/>
            </p:cNvSpPr>
            <p:nvPr/>
          </p:nvSpPr>
          <p:spPr bwMode="auto">
            <a:xfrm>
              <a:off x="1587" y="1037"/>
              <a:ext cx="32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US" sz="1200">
                  <a:latin typeface="Arial" charset="0"/>
                </a:rPr>
                <a:t>0100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0101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0111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1001</a:t>
              </a:r>
            </a:p>
          </p:txBody>
        </p:sp>
        <p:sp>
          <p:nvSpPr>
            <p:cNvPr id="426099" name="Text Box 115"/>
            <p:cNvSpPr txBox="1">
              <a:spLocks noChangeArrowheads="1"/>
            </p:cNvSpPr>
            <p:nvPr/>
          </p:nvSpPr>
          <p:spPr bwMode="auto">
            <a:xfrm>
              <a:off x="1918" y="1037"/>
              <a:ext cx="16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>
                  <a:latin typeface="Arial" charset="0"/>
                </a:rPr>
                <a:t>3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2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2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1</a:t>
              </a:r>
            </a:p>
          </p:txBody>
        </p:sp>
        <p:sp>
          <p:nvSpPr>
            <p:cNvPr id="426100" name="Line 116"/>
            <p:cNvSpPr>
              <a:spLocks noChangeShapeType="1"/>
            </p:cNvSpPr>
            <p:nvPr/>
          </p:nvSpPr>
          <p:spPr bwMode="auto">
            <a:xfrm>
              <a:off x="1197" y="1028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101" name="Line 117"/>
            <p:cNvSpPr>
              <a:spLocks noChangeShapeType="1"/>
            </p:cNvSpPr>
            <p:nvPr/>
          </p:nvSpPr>
          <p:spPr bwMode="auto">
            <a:xfrm>
              <a:off x="1192" y="872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102" name="AutoShape 118"/>
            <p:cNvSpPr>
              <a:spLocks noChangeArrowheads="1"/>
            </p:cNvSpPr>
            <p:nvPr/>
          </p:nvSpPr>
          <p:spPr bwMode="auto">
            <a:xfrm rot="5400000">
              <a:off x="1763" y="548"/>
              <a:ext cx="151" cy="172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103" name="Line 119"/>
            <p:cNvSpPr>
              <a:spLocks noChangeShapeType="1"/>
            </p:cNvSpPr>
            <p:nvPr/>
          </p:nvSpPr>
          <p:spPr bwMode="auto">
            <a:xfrm>
              <a:off x="1371" y="2086"/>
              <a:ext cx="229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104" name="Freeform 120"/>
            <p:cNvSpPr>
              <a:spLocks/>
            </p:cNvSpPr>
            <p:nvPr/>
          </p:nvSpPr>
          <p:spPr bwMode="auto">
            <a:xfrm>
              <a:off x="2047" y="2395"/>
              <a:ext cx="554" cy="167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24" y="26"/>
                </a:cxn>
                <a:cxn ang="0">
                  <a:pos x="554" y="167"/>
                </a:cxn>
              </a:cxnLst>
              <a:rect l="0" t="0" r="r" b="b"/>
              <a:pathLst>
                <a:path w="554" h="167">
                  <a:moveTo>
                    <a:pt x="0" y="10"/>
                  </a:moveTo>
                  <a:cubicBezTo>
                    <a:pt x="102" y="0"/>
                    <a:pt x="240" y="5"/>
                    <a:pt x="324" y="26"/>
                  </a:cubicBezTo>
                  <a:cubicBezTo>
                    <a:pt x="416" y="52"/>
                    <a:pt x="502" y="120"/>
                    <a:pt x="554" y="167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105" name="Freeform 121"/>
            <p:cNvSpPr>
              <a:spLocks/>
            </p:cNvSpPr>
            <p:nvPr/>
          </p:nvSpPr>
          <p:spPr bwMode="auto">
            <a:xfrm flipH="1">
              <a:off x="3518" y="2127"/>
              <a:ext cx="364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106" name="Freeform 122"/>
            <p:cNvSpPr>
              <a:spLocks/>
            </p:cNvSpPr>
            <p:nvPr/>
          </p:nvSpPr>
          <p:spPr bwMode="auto">
            <a:xfrm flipH="1">
              <a:off x="2881" y="1948"/>
              <a:ext cx="364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107" name="Freeform 123"/>
            <p:cNvSpPr>
              <a:spLocks/>
            </p:cNvSpPr>
            <p:nvPr/>
          </p:nvSpPr>
          <p:spPr bwMode="auto">
            <a:xfrm flipH="1" flipV="1">
              <a:off x="3302" y="2922"/>
              <a:ext cx="342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108" name="Freeform 124"/>
            <p:cNvSpPr>
              <a:spLocks/>
            </p:cNvSpPr>
            <p:nvPr/>
          </p:nvSpPr>
          <p:spPr bwMode="auto">
            <a:xfrm flipH="1" flipV="1">
              <a:off x="2452" y="2912"/>
              <a:ext cx="342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109" name="Freeform 125"/>
            <p:cNvSpPr>
              <a:spLocks/>
            </p:cNvSpPr>
            <p:nvPr/>
          </p:nvSpPr>
          <p:spPr bwMode="auto">
            <a:xfrm flipH="1" flipV="1">
              <a:off x="2855" y="2728"/>
              <a:ext cx="342" cy="2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6110" name="Group 126"/>
            <p:cNvGrpSpPr>
              <a:grpSpLocks/>
            </p:cNvGrpSpPr>
            <p:nvPr/>
          </p:nvGrpSpPr>
          <p:grpSpPr bwMode="auto">
            <a:xfrm>
              <a:off x="2886" y="1668"/>
              <a:ext cx="347" cy="285"/>
              <a:chOff x="2886" y="1668"/>
              <a:chExt cx="347" cy="285"/>
            </a:xfrm>
          </p:grpSpPr>
          <p:sp>
            <p:nvSpPr>
              <p:cNvPr id="426111" name="Rectangle 127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12" name="Oval 128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13" name="Rectangle 129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14" name="Line 130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15" name="Line 131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16" name="Line 132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17" name="AutoShape 133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6118" name="Group 134"/>
            <p:cNvGrpSpPr>
              <a:grpSpLocks/>
            </p:cNvGrpSpPr>
            <p:nvPr/>
          </p:nvGrpSpPr>
          <p:grpSpPr bwMode="auto">
            <a:xfrm>
              <a:off x="3524" y="1840"/>
              <a:ext cx="347" cy="285"/>
              <a:chOff x="2886" y="1668"/>
              <a:chExt cx="347" cy="285"/>
            </a:xfrm>
          </p:grpSpPr>
          <p:sp>
            <p:nvSpPr>
              <p:cNvPr id="426119" name="Rectangle 135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20" name="Oval 136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21" name="Rectangle 137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22" name="Line 138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23" name="Line 139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24" name="Line 140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25" name="AutoShape 141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6126" name="Group 142"/>
            <p:cNvGrpSpPr>
              <a:grpSpLocks/>
            </p:cNvGrpSpPr>
            <p:nvPr/>
          </p:nvGrpSpPr>
          <p:grpSpPr bwMode="auto">
            <a:xfrm>
              <a:off x="3291" y="3148"/>
              <a:ext cx="347" cy="285"/>
              <a:chOff x="2886" y="1668"/>
              <a:chExt cx="347" cy="285"/>
            </a:xfrm>
          </p:grpSpPr>
          <p:sp>
            <p:nvSpPr>
              <p:cNvPr id="426127" name="Rectangle 143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28" name="Oval 144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29" name="Rectangle 145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30" name="Line 146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31" name="Line 147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32" name="Line 148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33" name="AutoShape 149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6134" name="Group 150"/>
            <p:cNvGrpSpPr>
              <a:grpSpLocks/>
            </p:cNvGrpSpPr>
            <p:nvPr/>
          </p:nvGrpSpPr>
          <p:grpSpPr bwMode="auto">
            <a:xfrm>
              <a:off x="2853" y="3010"/>
              <a:ext cx="347" cy="285"/>
              <a:chOff x="2886" y="1668"/>
              <a:chExt cx="347" cy="285"/>
            </a:xfrm>
          </p:grpSpPr>
          <p:sp>
            <p:nvSpPr>
              <p:cNvPr id="426135" name="Rectangle 151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36" name="Oval 152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37" name="Rectangle 153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38" name="Line 154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39" name="Line 155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40" name="Line 156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41" name="AutoShape 157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6142" name="Group 158"/>
            <p:cNvGrpSpPr>
              <a:grpSpLocks/>
            </p:cNvGrpSpPr>
            <p:nvPr/>
          </p:nvGrpSpPr>
          <p:grpSpPr bwMode="auto">
            <a:xfrm>
              <a:off x="2440" y="3131"/>
              <a:ext cx="347" cy="285"/>
              <a:chOff x="2886" y="1668"/>
              <a:chExt cx="347" cy="285"/>
            </a:xfrm>
          </p:grpSpPr>
          <p:sp>
            <p:nvSpPr>
              <p:cNvPr id="426143" name="Rectangle 159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44" name="Oval 160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45" name="Rectangle 161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46" name="Line 162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47" name="Line 163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48" name="Line 164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49" name="AutoShape 165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26151" name="Text Box 167"/>
          <p:cNvSpPr txBox="1">
            <a:spLocks noChangeArrowheads="1"/>
          </p:cNvSpPr>
          <p:nvPr/>
        </p:nvSpPr>
        <p:spPr bwMode="auto">
          <a:xfrm>
            <a:off x="501650" y="250825"/>
            <a:ext cx="8148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u="sng">
                <a:solidFill>
                  <a:schemeClr val="accent2"/>
                </a:solidFill>
              </a:rPr>
              <a:t>Interplay between routing and forwarding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05BF770D-F219-4063-A596-EB5600AF48FA}" type="slidenum">
              <a:rPr lang="en-US"/>
              <a:pPr/>
              <a:t>6</a:t>
            </a:fld>
            <a:endParaRPr lang="en-US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Connection setup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0075" cy="4648200"/>
          </a:xfrm>
        </p:spPr>
        <p:txBody>
          <a:bodyPr/>
          <a:lstStyle/>
          <a:p>
            <a:r>
              <a:rPr lang="en-US" sz="2400"/>
              <a:t>3</a:t>
            </a:r>
            <a:r>
              <a:rPr lang="en-US" sz="2400" baseline="30000"/>
              <a:t>rd</a:t>
            </a:r>
            <a:r>
              <a:rPr lang="en-US" sz="2400"/>
              <a:t> important function in </a:t>
            </a:r>
            <a:r>
              <a:rPr lang="en-US" sz="2400" i="1"/>
              <a:t>some</a:t>
            </a:r>
            <a:r>
              <a:rPr lang="en-US" sz="2400"/>
              <a:t> network architectures:</a:t>
            </a:r>
          </a:p>
          <a:p>
            <a:pPr lvl="1"/>
            <a:r>
              <a:rPr lang="en-US"/>
              <a:t>ATM, frame relay, X.25</a:t>
            </a:r>
          </a:p>
          <a:p>
            <a:r>
              <a:rPr lang="en-US" sz="2400"/>
              <a:t>before datagrams flow, two end hosts </a:t>
            </a:r>
            <a:r>
              <a:rPr lang="en-US" sz="2400" i="1"/>
              <a:t>and</a:t>
            </a:r>
            <a:r>
              <a:rPr lang="en-US" sz="2400"/>
              <a:t> intervening routers establish virtual connection</a:t>
            </a:r>
          </a:p>
          <a:p>
            <a:pPr lvl="1"/>
            <a:r>
              <a:rPr lang="en-US"/>
              <a:t>routers get involved</a:t>
            </a:r>
          </a:p>
          <a:p>
            <a:r>
              <a:rPr lang="en-US" sz="2400"/>
              <a:t>network vs transport layer connection service: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network:</a:t>
            </a:r>
            <a:r>
              <a:rPr lang="en-US"/>
              <a:t> between two hosts (may also involve intervening routers in case of VCs)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transport:</a:t>
            </a:r>
            <a:r>
              <a:rPr lang="en-US"/>
              <a:t> between two processes</a:t>
            </a:r>
          </a:p>
          <a:p>
            <a:pPr>
              <a:buFont typeface="ZapfDingbats" pitchFamily="82" charset="2"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07422A9A-F5FB-40E4-BA58-24134971FF7D}" type="slidenum">
              <a:rPr lang="en-US"/>
              <a:pPr/>
              <a:t>7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service model</a:t>
            </a:r>
          </a:p>
        </p:txBody>
      </p:sp>
      <p:sp>
        <p:nvSpPr>
          <p:cNvPr id="108557" name="Rectangle 13"/>
          <p:cNvSpPr>
            <a:spLocks noChangeArrowheads="1"/>
          </p:cNvSpPr>
          <p:nvPr/>
        </p:nvSpPr>
        <p:spPr bwMode="auto">
          <a:xfrm>
            <a:off x="609600" y="1430338"/>
            <a:ext cx="75549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Q:</a:t>
            </a:r>
            <a:r>
              <a:rPr lang="en-US" sz="2400"/>
              <a:t> What </a:t>
            </a:r>
            <a:r>
              <a:rPr lang="en-US" sz="2400" i="1">
                <a:solidFill>
                  <a:schemeClr val="accent2"/>
                </a:solidFill>
              </a:rPr>
              <a:t>service model</a:t>
            </a:r>
            <a:r>
              <a:rPr lang="en-US" sz="2400"/>
              <a:t> for “channel” transporting datagrams from sender to receiver?</a:t>
            </a:r>
          </a:p>
        </p:txBody>
      </p:sp>
      <p:sp>
        <p:nvSpPr>
          <p:cNvPr id="108559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442913" y="2476500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Example services for individual datagrams:</a:t>
            </a:r>
          </a:p>
          <a:p>
            <a:r>
              <a:rPr lang="en-US" sz="2400"/>
              <a:t>guaranteed delivery</a:t>
            </a:r>
          </a:p>
          <a:p>
            <a:r>
              <a:rPr lang="en-US" sz="2400"/>
              <a:t>guaranteed delivery with less than 40 msec delay</a:t>
            </a:r>
          </a:p>
        </p:txBody>
      </p:sp>
      <p:sp>
        <p:nvSpPr>
          <p:cNvPr id="108560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4559300" y="2424113"/>
            <a:ext cx="3810000" cy="36861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Example services for a flow of datagrams:</a:t>
            </a:r>
          </a:p>
          <a:p>
            <a:r>
              <a:rPr lang="en-US" sz="2400"/>
              <a:t>in-order datagram delivery</a:t>
            </a:r>
          </a:p>
          <a:p>
            <a:r>
              <a:rPr lang="en-US" sz="2400"/>
              <a:t>guaranteed minimum bandwidth to flow</a:t>
            </a:r>
          </a:p>
          <a:p>
            <a:r>
              <a:rPr lang="en-US" sz="2400"/>
              <a:t>restrictions on changes in inter-packet spacing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A19E454C-F62A-4537-BA7C-C4194A09CC7A}" type="slidenum">
              <a:rPr lang="en-US"/>
              <a:pPr/>
              <a:t>8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Network layer service models:</a:t>
            </a:r>
            <a:endParaRPr lang="en-US"/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309563" y="1506538"/>
            <a:ext cx="1538287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>
                <a:latin typeface="Arial" charset="0"/>
              </a:rPr>
              <a:t>Network</a:t>
            </a:r>
          </a:p>
          <a:p>
            <a:pPr algn="r"/>
            <a:r>
              <a:rPr lang="en-US" sz="2000">
                <a:latin typeface="Arial" charset="0"/>
              </a:rPr>
              <a:t>Architecture</a:t>
            </a:r>
          </a:p>
          <a:p>
            <a:pPr algn="r"/>
            <a:endParaRPr lang="en-US" sz="2000">
              <a:latin typeface="Arial" charset="0"/>
            </a:endParaRPr>
          </a:p>
          <a:p>
            <a:pPr algn="r"/>
            <a:r>
              <a:rPr lang="en-US" sz="2000">
                <a:latin typeface="Arial" charset="0"/>
              </a:rPr>
              <a:t>Internet</a:t>
            </a:r>
          </a:p>
          <a:p>
            <a:pPr algn="r"/>
            <a:endParaRPr lang="en-US" sz="2000">
              <a:latin typeface="Arial" charset="0"/>
            </a:endParaRPr>
          </a:p>
          <a:p>
            <a:pPr algn="r"/>
            <a:r>
              <a:rPr lang="en-US" sz="2000">
                <a:latin typeface="Arial" charset="0"/>
              </a:rPr>
              <a:t>ATM</a:t>
            </a:r>
          </a:p>
          <a:p>
            <a:pPr algn="r"/>
            <a:endParaRPr lang="en-US" sz="2000">
              <a:latin typeface="Arial" charset="0"/>
            </a:endParaRPr>
          </a:p>
          <a:p>
            <a:pPr algn="r"/>
            <a:r>
              <a:rPr lang="en-US" sz="2000">
                <a:latin typeface="Arial" charset="0"/>
              </a:rPr>
              <a:t>ATM</a:t>
            </a:r>
          </a:p>
          <a:p>
            <a:pPr algn="r"/>
            <a:endParaRPr lang="en-US" sz="2000">
              <a:latin typeface="Arial" charset="0"/>
            </a:endParaRPr>
          </a:p>
          <a:p>
            <a:pPr algn="r"/>
            <a:r>
              <a:rPr lang="en-US" sz="2000">
                <a:latin typeface="Arial" charset="0"/>
              </a:rPr>
              <a:t>ATM</a:t>
            </a:r>
          </a:p>
          <a:p>
            <a:pPr algn="r"/>
            <a:endParaRPr lang="en-US" sz="2000">
              <a:latin typeface="Arial" charset="0"/>
            </a:endParaRPr>
          </a:p>
          <a:p>
            <a:pPr algn="r"/>
            <a:r>
              <a:rPr lang="en-US" sz="2000">
                <a:latin typeface="Arial" charset="0"/>
              </a:rPr>
              <a:t>ATM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966913" y="1506538"/>
            <a:ext cx="1309687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Service</a:t>
            </a:r>
          </a:p>
          <a:p>
            <a:r>
              <a:rPr lang="en-US" sz="2000">
                <a:latin typeface="Arial" charset="0"/>
              </a:rPr>
              <a:t>Model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best effort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CBR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VBR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ABR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UBR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300413" y="1801813"/>
            <a:ext cx="1538287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Bandwidth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none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constant</a:t>
            </a:r>
          </a:p>
          <a:p>
            <a:r>
              <a:rPr lang="en-US" sz="2000">
                <a:latin typeface="Arial" charset="0"/>
              </a:rPr>
              <a:t>rate</a:t>
            </a:r>
          </a:p>
          <a:p>
            <a:r>
              <a:rPr lang="en-US" sz="2000">
                <a:latin typeface="Arial" charset="0"/>
              </a:rPr>
              <a:t>guaranteed</a:t>
            </a:r>
          </a:p>
          <a:p>
            <a:r>
              <a:rPr lang="en-US" sz="2000">
                <a:latin typeface="Arial" charset="0"/>
              </a:rPr>
              <a:t>rate</a:t>
            </a:r>
          </a:p>
          <a:p>
            <a:r>
              <a:rPr lang="en-US" sz="2000">
                <a:latin typeface="Arial" charset="0"/>
              </a:rPr>
              <a:t>guaranteed </a:t>
            </a:r>
          </a:p>
          <a:p>
            <a:r>
              <a:rPr lang="en-US" sz="2000">
                <a:latin typeface="Arial" charset="0"/>
              </a:rPr>
              <a:t>minimum</a:t>
            </a:r>
          </a:p>
          <a:p>
            <a:r>
              <a:rPr lang="en-US" sz="2000">
                <a:latin typeface="Arial" charset="0"/>
              </a:rPr>
              <a:t>none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646" name="Line 6"/>
          <p:cNvSpPr>
            <a:spLocks noChangeShapeType="1"/>
          </p:cNvSpPr>
          <p:nvPr/>
        </p:nvSpPr>
        <p:spPr bwMode="auto">
          <a:xfrm>
            <a:off x="409575" y="2324100"/>
            <a:ext cx="84296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7" name="Line 7"/>
          <p:cNvSpPr>
            <a:spLocks noChangeShapeType="1"/>
          </p:cNvSpPr>
          <p:nvPr/>
        </p:nvSpPr>
        <p:spPr bwMode="auto">
          <a:xfrm>
            <a:off x="514350" y="3057525"/>
            <a:ext cx="8429625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Line 8"/>
          <p:cNvSpPr>
            <a:spLocks noChangeShapeType="1"/>
          </p:cNvSpPr>
          <p:nvPr/>
        </p:nvSpPr>
        <p:spPr bwMode="auto">
          <a:xfrm>
            <a:off x="561975" y="3676650"/>
            <a:ext cx="8429625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9" name="Line 9"/>
          <p:cNvSpPr>
            <a:spLocks noChangeShapeType="1"/>
          </p:cNvSpPr>
          <p:nvPr/>
        </p:nvSpPr>
        <p:spPr bwMode="auto">
          <a:xfrm>
            <a:off x="561975" y="4305300"/>
            <a:ext cx="8429625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0" name="Line 10"/>
          <p:cNvSpPr>
            <a:spLocks noChangeShapeType="1"/>
          </p:cNvSpPr>
          <p:nvPr/>
        </p:nvSpPr>
        <p:spPr bwMode="auto">
          <a:xfrm>
            <a:off x="571500" y="4886325"/>
            <a:ext cx="8429625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4700588" y="1801813"/>
            <a:ext cx="72072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Loss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no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yes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yes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no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no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652" name="Text Box 12"/>
          <p:cNvSpPr txBox="1">
            <a:spLocks noChangeArrowheads="1"/>
          </p:cNvSpPr>
          <p:nvPr/>
        </p:nvSpPr>
        <p:spPr bwMode="auto">
          <a:xfrm>
            <a:off x="5424488" y="1811338"/>
            <a:ext cx="83185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Order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no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yes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yes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yes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yes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6281738" y="1811338"/>
            <a:ext cx="947737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Timing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no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yes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yes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no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no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7281863" y="1525588"/>
            <a:ext cx="1481137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Congestion</a:t>
            </a:r>
          </a:p>
          <a:p>
            <a:r>
              <a:rPr lang="en-US" sz="2000">
                <a:latin typeface="Arial" charset="0"/>
              </a:rPr>
              <a:t>feedback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no (inferred</a:t>
            </a:r>
          </a:p>
          <a:p>
            <a:r>
              <a:rPr lang="en-US" sz="2000">
                <a:latin typeface="Arial" charset="0"/>
              </a:rPr>
              <a:t>via loss)</a:t>
            </a:r>
          </a:p>
          <a:p>
            <a:r>
              <a:rPr lang="en-US" sz="2000">
                <a:latin typeface="Arial" charset="0"/>
              </a:rPr>
              <a:t>no</a:t>
            </a:r>
          </a:p>
          <a:p>
            <a:r>
              <a:rPr lang="en-US" sz="2000">
                <a:latin typeface="Arial" charset="0"/>
              </a:rPr>
              <a:t>congestion</a:t>
            </a:r>
          </a:p>
          <a:p>
            <a:r>
              <a:rPr lang="en-US" sz="2000">
                <a:latin typeface="Arial" charset="0"/>
              </a:rPr>
              <a:t>no</a:t>
            </a:r>
          </a:p>
          <a:p>
            <a:r>
              <a:rPr lang="en-US" sz="2000">
                <a:latin typeface="Arial" charset="0"/>
              </a:rPr>
              <a:t>congestion</a:t>
            </a:r>
          </a:p>
          <a:p>
            <a:r>
              <a:rPr lang="en-US" sz="2000">
                <a:latin typeface="Arial" charset="0"/>
              </a:rPr>
              <a:t>yes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no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4672013" y="1374775"/>
            <a:ext cx="172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Guarantees ?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656" name="Line 16"/>
          <p:cNvSpPr>
            <a:spLocks noChangeShapeType="1"/>
          </p:cNvSpPr>
          <p:nvPr/>
        </p:nvSpPr>
        <p:spPr bwMode="auto">
          <a:xfrm flipV="1">
            <a:off x="3390900" y="1800225"/>
            <a:ext cx="37338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4-</a:t>
            </a:r>
            <a:fld id="{B9EEF0E5-0551-4AED-874F-2509DBC4E473}" type="slidenum">
              <a:rPr lang="en-US"/>
              <a:pPr/>
              <a:t>9</a:t>
            </a:fld>
            <a:endParaRPr lang="en-US"/>
          </a:p>
        </p:txBody>
      </p:sp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4: Network Layer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4. 1 Introduction</a:t>
            </a:r>
          </a:p>
          <a:p>
            <a:r>
              <a:rPr lang="en-US" sz="2400">
                <a:solidFill>
                  <a:srgbClr val="FF0000"/>
                </a:solidFill>
              </a:rPr>
              <a:t>4.2 Virtual circuit and datagram networks</a:t>
            </a:r>
          </a:p>
          <a:p>
            <a:r>
              <a:rPr lang="en-US" sz="2400"/>
              <a:t>4.3 What’s inside a router</a:t>
            </a:r>
          </a:p>
          <a:p>
            <a:r>
              <a:rPr lang="en-US" sz="2400"/>
              <a:t>4.4 IP: Internet Protocol</a:t>
            </a:r>
          </a:p>
          <a:p>
            <a:pPr lvl="1"/>
            <a:r>
              <a:rPr lang="en-US" sz="2000"/>
              <a:t>Datagram format</a:t>
            </a:r>
          </a:p>
          <a:p>
            <a:pPr lvl="1"/>
            <a:r>
              <a:rPr lang="en-US" sz="2000"/>
              <a:t>IPv4 addressing</a:t>
            </a:r>
          </a:p>
          <a:p>
            <a:pPr lvl="1"/>
            <a:r>
              <a:rPr lang="en-US" sz="2000"/>
              <a:t>ICMP</a:t>
            </a:r>
          </a:p>
          <a:p>
            <a:pPr lvl="1"/>
            <a:r>
              <a:rPr lang="en-US" sz="2000"/>
              <a:t>IPv6</a:t>
            </a:r>
          </a:p>
        </p:txBody>
      </p:sp>
      <p:sp>
        <p:nvSpPr>
          <p:cNvPr id="523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4.5 Routing algorithms</a:t>
            </a:r>
          </a:p>
          <a:p>
            <a:pPr lvl="1"/>
            <a:r>
              <a:rPr lang="en-US" sz="2000"/>
              <a:t>Link state</a:t>
            </a:r>
          </a:p>
          <a:p>
            <a:pPr lvl="1"/>
            <a:r>
              <a:rPr lang="en-US" sz="2000"/>
              <a:t>Distance Vector</a:t>
            </a:r>
          </a:p>
          <a:p>
            <a:pPr lvl="1"/>
            <a:r>
              <a:rPr lang="en-US" sz="2000"/>
              <a:t>Hierarchical routing</a:t>
            </a:r>
          </a:p>
          <a:p>
            <a:r>
              <a:rPr lang="en-US" sz="2400"/>
              <a:t>4.6 Routing in the Internet</a:t>
            </a:r>
          </a:p>
          <a:p>
            <a:pPr lvl="1"/>
            <a:r>
              <a:rPr lang="en-US" sz="2000"/>
              <a:t>RIP</a:t>
            </a:r>
          </a:p>
          <a:p>
            <a:pPr lvl="1"/>
            <a:r>
              <a:rPr lang="en-US" sz="2000"/>
              <a:t>OSPF</a:t>
            </a:r>
          </a:p>
          <a:p>
            <a:pPr lvl="1"/>
            <a:r>
              <a:rPr lang="en-US" sz="2000"/>
              <a:t>BGP</a:t>
            </a:r>
          </a:p>
          <a:p>
            <a:r>
              <a:rPr lang="en-US" sz="2400"/>
              <a:t>4.7 Broadcast and multicast routing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7249</TotalTime>
  <Words>1209</Words>
  <Application>Microsoft Office PowerPoint</Application>
  <PresentationFormat>On-screen Show (4:3)</PresentationFormat>
  <Paragraphs>409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Times New Roman</vt:lpstr>
      <vt:lpstr>Comic Sans MS</vt:lpstr>
      <vt:lpstr>ZapfDingbats</vt:lpstr>
      <vt:lpstr>Arial</vt:lpstr>
      <vt:lpstr>Wingdings</vt:lpstr>
      <vt:lpstr>Times</vt:lpstr>
      <vt:lpstr>MS Mincho</vt:lpstr>
      <vt:lpstr>Default Design</vt:lpstr>
      <vt:lpstr>Microsoft Clip Gallery</vt:lpstr>
      <vt:lpstr>Chapter 4: Network Layer</vt:lpstr>
      <vt:lpstr>Chapter 4: Network Layer</vt:lpstr>
      <vt:lpstr>Network layer</vt:lpstr>
      <vt:lpstr>Two Key Network-Layer Functions</vt:lpstr>
      <vt:lpstr>Slide 5</vt:lpstr>
      <vt:lpstr>Connection setup</vt:lpstr>
      <vt:lpstr>Network service model</vt:lpstr>
      <vt:lpstr>Network layer service models:</vt:lpstr>
      <vt:lpstr>Chapter 4: Network Layer</vt:lpstr>
      <vt:lpstr>Network layer connection and connection-less service</vt:lpstr>
      <vt:lpstr>Virtual circuits</vt:lpstr>
      <vt:lpstr>VC implementation</vt:lpstr>
      <vt:lpstr>Forwarding table</vt:lpstr>
      <vt:lpstr>Virtual circuits: signaling protocols</vt:lpstr>
      <vt:lpstr>Datagram networks</vt:lpstr>
      <vt:lpstr>Forwarding table</vt:lpstr>
      <vt:lpstr>Longest prefix matching</vt:lpstr>
      <vt:lpstr>Datagram or VC network: why?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Edition: Chapter 4</dc:title>
  <dc:creator>Jim Kurose and Keith Ross</dc:creator>
  <cp:lastModifiedBy>scot</cp:lastModifiedBy>
  <cp:revision>284</cp:revision>
  <dcterms:created xsi:type="dcterms:W3CDTF">1999-10-08T19:08:27Z</dcterms:created>
  <dcterms:modified xsi:type="dcterms:W3CDTF">2009-10-14T00:54:11Z</dcterms:modified>
</cp:coreProperties>
</file>