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113" autoAdjust="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4A6BE-8F03-4DD5-9758-EA514D136C05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1F45F-6BD1-4A92-8718-8CCE3C567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How does TCP sender limit the rate at which it sends traffic into its</a:t>
            </a:r>
            <a:r>
              <a:rPr lang="en-US" baseline="0" dirty="0" smtClean="0"/>
              <a:t> connection?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How does a TCP sender perceive that there is congestion on the path between itself and the destination?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algorithm should the sender use to change its send rate as a function of perceived end-to-end congestion?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TCP Reno algorithm implemented in most modern TCP protocols.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1F45F-6BD1-4A92-8718-8CCE3C567CE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1F45F-6BD1-4A92-8718-8CCE3C567CE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AIMD – Additive Increase</a:t>
            </a:r>
            <a:r>
              <a:rPr lang="en-US" baseline="0" dirty="0" smtClean="0"/>
              <a:t> / Multiplicative Decrease</a:t>
            </a:r>
          </a:p>
          <a:p>
            <a:r>
              <a:rPr lang="en-US" baseline="0" dirty="0" smtClean="0"/>
              <a:t>MSS = maximum segment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1F45F-6BD1-4A92-8718-8CCE3C567CE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1F45F-6BD1-4A92-8718-8CCE3C567CE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Extra credit</a:t>
            </a:r>
            <a:r>
              <a:rPr lang="en-US" baseline="0" dirty="0" smtClean="0"/>
              <a:t> to those who can give me the correct expression using SS as 2^n as an expression for the slow start phase.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1F45F-6BD1-4A92-8718-8CCE3C567CE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10,000,000,000 </a:t>
            </a:r>
            <a:r>
              <a:rPr lang="en-US" baseline="0" dirty="0" smtClean="0"/>
              <a:t> </a:t>
            </a:r>
            <a:r>
              <a:rPr lang="en-US" baseline="0" dirty="0" smtClean="0"/>
              <a:t>Bits |  </a:t>
            </a:r>
            <a:r>
              <a:rPr lang="en-US" baseline="0" dirty="0" smtClean="0"/>
              <a:t>bytes   |  1 segment</a:t>
            </a:r>
          </a:p>
          <a:p>
            <a:r>
              <a:rPr lang="en-US" baseline="0" dirty="0" smtClean="0"/>
              <a:t> </a:t>
            </a:r>
            <a:r>
              <a:rPr lang="en-US" baseline="0" dirty="0" smtClean="0"/>
              <a:t>----------------------------------------------------- x .1 sec (RTT) = </a:t>
            </a:r>
            <a:r>
              <a:rPr lang="en-US" baseline="0" dirty="0" smtClean="0"/>
              <a:t>83,333 in-flight segments</a:t>
            </a:r>
          </a:p>
          <a:p>
            <a:r>
              <a:rPr lang="en-US" baseline="0" dirty="0" smtClean="0"/>
              <a:t>                        </a:t>
            </a:r>
            <a:r>
              <a:rPr lang="en-US" baseline="0" dirty="0" smtClean="0"/>
              <a:t>Sec | </a:t>
            </a:r>
            <a:r>
              <a:rPr lang="en-US" baseline="0" dirty="0" smtClean="0"/>
              <a:t>8 bits    | 1500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1F45F-6BD1-4A92-8718-8CCE3C567CE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think of this graph as a function. Start at the tail of the lowest arrow. </a:t>
            </a:r>
          </a:p>
          <a:p>
            <a:r>
              <a:rPr lang="en-US" dirty="0" smtClean="0"/>
              <a:t>Additive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increas</a:t>
            </a:r>
            <a:r>
              <a:rPr lang="en-US" baseline="0" dirty="0" smtClean="0"/>
              <a:t> makes slope of 1 and the sum of the two </a:t>
            </a:r>
            <a:r>
              <a:rPr lang="en-US" baseline="0" dirty="0" err="1" smtClean="0"/>
              <a:t>incrases</a:t>
            </a:r>
            <a:r>
              <a:rPr lang="en-US" baseline="0" dirty="0" smtClean="0"/>
              <a:t> above R. Loss result in both starting at ½ their loss </a:t>
            </a:r>
            <a:r>
              <a:rPr lang="en-US" baseline="0" dirty="0" err="1" smtClean="0"/>
              <a:t>CongWin</a:t>
            </a:r>
            <a:r>
              <a:rPr lang="en-US" baseline="0" dirty="0" smtClean="0"/>
              <a:t> size. The tendency it toward equal sharing.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1F45F-6BD1-4A92-8718-8CCE3C567CE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3D8-8C4B-4D83-9B16-121EADB4F99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C13E-329D-4DF0-BE5F-B3020C62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3D8-8C4B-4D83-9B16-121EADB4F99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C13E-329D-4DF0-BE5F-B3020C62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3D8-8C4B-4D83-9B16-121EADB4F99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C13E-329D-4DF0-BE5F-B3020C62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3D8-8C4B-4D83-9B16-121EADB4F99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C13E-329D-4DF0-BE5F-B3020C62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3D8-8C4B-4D83-9B16-121EADB4F99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C13E-329D-4DF0-BE5F-B3020C62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3D8-8C4B-4D83-9B16-121EADB4F99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C13E-329D-4DF0-BE5F-B3020C62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3D8-8C4B-4D83-9B16-121EADB4F99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C13E-329D-4DF0-BE5F-B3020C62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3D8-8C4B-4D83-9B16-121EADB4F99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C13E-329D-4DF0-BE5F-B3020C62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3D8-8C4B-4D83-9B16-121EADB4F99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C13E-329D-4DF0-BE5F-B3020C62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3D8-8C4B-4D83-9B16-121EADB4F99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C13E-329D-4DF0-BE5F-B3020C62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3D8-8C4B-4D83-9B16-121EADB4F99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C13E-329D-4DF0-BE5F-B3020C62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8D3D8-8C4B-4D83-9B16-121EADB4F99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FC13E-329D-4DF0-BE5F-B3020C62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E760A6D5-A6E8-40C3-A0BE-0C2791449B3A}" type="slidenum">
              <a:rPr lang="en-US"/>
              <a:pPr/>
              <a:t>1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3 outline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3.1 Transport-layer services</a:t>
            </a:r>
          </a:p>
          <a:p>
            <a:r>
              <a:rPr lang="en-US" sz="2400"/>
              <a:t>3.2 Multiplexing and demultiplexing</a:t>
            </a:r>
          </a:p>
          <a:p>
            <a:r>
              <a:rPr lang="en-US" sz="2400"/>
              <a:t>3.3 Connectionless transport: UDP</a:t>
            </a:r>
          </a:p>
          <a:p>
            <a:r>
              <a:rPr lang="en-US" sz="2400"/>
              <a:t>3.4 Principles of reliable data transfer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/>
              <a:t>3.5 Connection-oriented transport: TCP</a:t>
            </a:r>
            <a:endParaRPr lang="en-US" sz="2400">
              <a:solidFill>
                <a:srgbClr val="FF0000"/>
              </a:solidFill>
            </a:endParaRPr>
          </a:p>
          <a:p>
            <a:pPr lvl="1"/>
            <a:r>
              <a:rPr lang="en-US" sz="2000"/>
              <a:t>segment structure</a:t>
            </a:r>
          </a:p>
          <a:p>
            <a:pPr lvl="1"/>
            <a:r>
              <a:rPr lang="en-US" sz="2000"/>
              <a:t>reliable data transfer</a:t>
            </a:r>
          </a:p>
          <a:p>
            <a:pPr lvl="1"/>
            <a:r>
              <a:rPr lang="en-US" sz="2000"/>
              <a:t>flow control</a:t>
            </a:r>
          </a:p>
          <a:p>
            <a:pPr lvl="1"/>
            <a:r>
              <a:rPr lang="en-US" sz="2000"/>
              <a:t>connection management</a:t>
            </a:r>
          </a:p>
          <a:p>
            <a:r>
              <a:rPr lang="en-US" sz="2400"/>
              <a:t>3.6 Principles of congestion control</a:t>
            </a:r>
          </a:p>
          <a:p>
            <a:r>
              <a:rPr lang="en-US" sz="2400">
                <a:solidFill>
                  <a:srgbClr val="FF0000"/>
                </a:solidFill>
              </a:rPr>
              <a:t>3.7 TCP congestion control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17A37506-699A-42D8-A68C-28CACE981D96}" type="slidenum">
              <a:rPr lang="en-US"/>
              <a:pPr/>
              <a:t>10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throughput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What’s the average throughout of TCP as a function of window size and RTT?</a:t>
            </a:r>
          </a:p>
          <a:p>
            <a:pPr lvl="1"/>
            <a:r>
              <a:rPr lang="en-US"/>
              <a:t>Ignore slow start</a:t>
            </a:r>
          </a:p>
          <a:p>
            <a:r>
              <a:rPr lang="en-US"/>
              <a:t>Let W be the window size when loss occurs.</a:t>
            </a:r>
          </a:p>
          <a:p>
            <a:r>
              <a:rPr lang="en-US"/>
              <a:t>When window is W, throughput is W/RTT</a:t>
            </a:r>
          </a:p>
          <a:p>
            <a:r>
              <a:rPr lang="en-US"/>
              <a:t>Just after loss, window drops to W/2, throughput to W/2RTT. </a:t>
            </a:r>
          </a:p>
          <a:p>
            <a:r>
              <a:rPr lang="en-US"/>
              <a:t>Average throughout: .75 W/RTT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E9F37443-85B8-4920-AB97-F7DA040242C5}" type="slidenum">
              <a:rPr lang="en-US"/>
              <a:pPr/>
              <a:t>11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TCP Futures: TCP over “long, fat pipes”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Example: 1500 byte segments, 100ms RTT, want 10 Gbps throughput</a:t>
            </a:r>
          </a:p>
          <a:p>
            <a:r>
              <a:rPr lang="en-US" sz="2400"/>
              <a:t>Requires window size W = 83,333 in-flight segments</a:t>
            </a:r>
          </a:p>
          <a:p>
            <a:r>
              <a:rPr lang="en-US" sz="2400"/>
              <a:t>Throughput in terms of loss rate: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endParaRPr lang="en-US" sz="2400"/>
          </a:p>
          <a:p>
            <a:r>
              <a:rPr lang="en-US" sz="2400">
                <a:latin typeface="MS Mincho" pitchFamily="49" charset="-128"/>
                <a:ea typeface="MS Mincho" pitchFamily="49" charset="-128"/>
              </a:rPr>
              <a:t>➜ </a:t>
            </a:r>
            <a:r>
              <a:rPr lang="en-US" sz="2400"/>
              <a:t>L = 2</a:t>
            </a:r>
            <a:r>
              <a:rPr lang="el-GR" sz="2400"/>
              <a:t>·</a:t>
            </a:r>
            <a:r>
              <a:rPr lang="en-US" sz="2400"/>
              <a:t>10</a:t>
            </a:r>
            <a:r>
              <a:rPr lang="en-US" sz="2400" baseline="30000"/>
              <a:t>-10  </a:t>
            </a:r>
            <a:r>
              <a:rPr lang="en-US" sz="2400" i="1">
                <a:solidFill>
                  <a:srgbClr val="FF0000"/>
                </a:solidFill>
              </a:rPr>
              <a:t>Wow</a:t>
            </a:r>
          </a:p>
          <a:p>
            <a:r>
              <a:rPr lang="en-US" sz="2400"/>
              <a:t>New versions of TCP for high-speed</a:t>
            </a:r>
            <a:endParaRPr lang="en-US" sz="2400" baseline="30000"/>
          </a:p>
          <a:p>
            <a:endParaRPr lang="en-US" sz="2400"/>
          </a:p>
        </p:txBody>
      </p:sp>
      <p:graphicFrame>
        <p:nvGraphicFramePr>
          <p:cNvPr id="324612" name="Object 4"/>
          <p:cNvGraphicFramePr>
            <a:graphicFrameLocks noChangeAspect="1"/>
          </p:cNvGraphicFramePr>
          <p:nvPr/>
        </p:nvGraphicFramePr>
        <p:xfrm>
          <a:off x="3276600" y="3733800"/>
          <a:ext cx="1562100" cy="954088"/>
        </p:xfrm>
        <a:graphic>
          <a:graphicData uri="http://schemas.openxmlformats.org/presentationml/2006/ole">
            <p:oleObj spid="_x0000_s3074" name="Equation" r:id="rId4" imgW="6858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6E69B6E4-6062-46C0-9198-77CB8B1AF6EE}" type="slidenum">
              <a:rPr lang="en-US"/>
              <a:pPr/>
              <a:t>12</a:t>
            </a:fld>
            <a:endParaRPr lang="en-US"/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412875"/>
            <a:ext cx="7620000" cy="21907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Fairness goal:</a:t>
            </a:r>
            <a:r>
              <a:rPr lang="en-US" sz="2400"/>
              <a:t> if K TCP sessions share same bottleneck link of bandwidth R, each should have average rate of R/K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676400" y="3048000"/>
            <a:ext cx="5016500" cy="2344738"/>
            <a:chOff x="2510" y="2444"/>
            <a:chExt cx="3160" cy="1477"/>
          </a:xfrm>
        </p:grpSpPr>
        <p:sp>
          <p:nvSpPr>
            <p:cNvPr id="214018" name="Line 2"/>
            <p:cNvSpPr>
              <a:spLocks noChangeShapeType="1"/>
            </p:cNvSpPr>
            <p:nvPr/>
          </p:nvSpPr>
          <p:spPr bwMode="auto">
            <a:xfrm>
              <a:off x="4422" y="3180"/>
              <a:ext cx="1218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4023" name="Object 7"/>
            <p:cNvGraphicFramePr>
              <a:graphicFrameLocks noChangeAspect="1"/>
            </p:cNvGraphicFramePr>
            <p:nvPr/>
          </p:nvGraphicFramePr>
          <p:xfrm>
            <a:off x="2846" y="3284"/>
            <a:ext cx="407" cy="336"/>
          </p:xfrm>
          <a:graphic>
            <a:graphicData uri="http://schemas.openxmlformats.org/presentationml/2006/ole">
              <p:oleObj spid="_x0000_s4098" name="Clip" r:id="rId3" imgW="1305000" imgH="1085760" progId="">
                <p:embed/>
              </p:oleObj>
            </a:graphicData>
          </a:graphic>
        </p:graphicFrame>
        <p:sp>
          <p:nvSpPr>
            <p:cNvPr id="214024" name="Oval 8"/>
            <p:cNvSpPr>
              <a:spLocks noChangeArrowheads="1"/>
            </p:cNvSpPr>
            <p:nvPr/>
          </p:nvSpPr>
          <p:spPr bwMode="auto">
            <a:xfrm>
              <a:off x="3670" y="3144"/>
              <a:ext cx="755" cy="233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25" name="Rectangle 9"/>
            <p:cNvSpPr>
              <a:spLocks noChangeArrowheads="1"/>
            </p:cNvSpPr>
            <p:nvPr/>
          </p:nvSpPr>
          <p:spPr bwMode="auto">
            <a:xfrm>
              <a:off x="3670" y="3101"/>
              <a:ext cx="755" cy="16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4026" name="Oval 10"/>
            <p:cNvSpPr>
              <a:spLocks noChangeArrowheads="1"/>
            </p:cNvSpPr>
            <p:nvPr/>
          </p:nvSpPr>
          <p:spPr bwMode="auto">
            <a:xfrm>
              <a:off x="3676" y="2957"/>
              <a:ext cx="755" cy="271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894" y="2976"/>
              <a:ext cx="314" cy="75"/>
              <a:chOff x="2208" y="2184"/>
              <a:chExt cx="176" cy="69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1402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030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031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1403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034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035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4036" name="Oval 20"/>
            <p:cNvSpPr>
              <a:spLocks noChangeArrowheads="1"/>
            </p:cNvSpPr>
            <p:nvPr/>
          </p:nvSpPr>
          <p:spPr bwMode="auto">
            <a:xfrm>
              <a:off x="4846" y="3150"/>
              <a:ext cx="755" cy="233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37" name="Line 21"/>
            <p:cNvSpPr>
              <a:spLocks noChangeShapeType="1"/>
            </p:cNvSpPr>
            <p:nvPr/>
          </p:nvSpPr>
          <p:spPr bwMode="auto">
            <a:xfrm>
              <a:off x="4852" y="3137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38" name="Rectangle 22"/>
            <p:cNvSpPr>
              <a:spLocks noChangeArrowheads="1"/>
            </p:cNvSpPr>
            <p:nvPr/>
          </p:nvSpPr>
          <p:spPr bwMode="auto">
            <a:xfrm>
              <a:off x="4852" y="3113"/>
              <a:ext cx="755" cy="16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4039" name="Oval 23"/>
            <p:cNvSpPr>
              <a:spLocks noChangeArrowheads="1"/>
            </p:cNvSpPr>
            <p:nvPr/>
          </p:nvSpPr>
          <p:spPr bwMode="auto">
            <a:xfrm>
              <a:off x="4858" y="2969"/>
              <a:ext cx="755" cy="271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4040" name="Object 24"/>
            <p:cNvGraphicFramePr>
              <a:graphicFrameLocks noChangeAspect="1"/>
            </p:cNvGraphicFramePr>
            <p:nvPr/>
          </p:nvGraphicFramePr>
          <p:xfrm>
            <a:off x="2816" y="2660"/>
            <a:ext cx="407" cy="336"/>
          </p:xfrm>
          <a:graphic>
            <a:graphicData uri="http://schemas.openxmlformats.org/presentationml/2006/ole">
              <p:oleObj spid="_x0000_s4099" name="Clip" r:id="rId4" imgW="1305000" imgH="1085760" progId="">
                <p:embed/>
              </p:oleObj>
            </a:graphicData>
          </a:graphic>
        </p:graphicFrame>
        <p:sp>
          <p:nvSpPr>
            <p:cNvPr id="214041" name="Rectangle 25"/>
            <p:cNvSpPr>
              <a:spLocks noChangeArrowheads="1"/>
            </p:cNvSpPr>
            <p:nvPr/>
          </p:nvSpPr>
          <p:spPr bwMode="auto">
            <a:xfrm>
              <a:off x="4647" y="3060"/>
              <a:ext cx="93" cy="12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42" name="Rectangle 26"/>
            <p:cNvSpPr>
              <a:spLocks noChangeArrowheads="1"/>
            </p:cNvSpPr>
            <p:nvPr/>
          </p:nvSpPr>
          <p:spPr bwMode="auto">
            <a:xfrm>
              <a:off x="4212" y="3099"/>
              <a:ext cx="93" cy="12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43" name="Rectangle 27"/>
            <p:cNvSpPr>
              <a:spLocks noChangeArrowheads="1"/>
            </p:cNvSpPr>
            <p:nvPr/>
          </p:nvSpPr>
          <p:spPr bwMode="auto">
            <a:xfrm>
              <a:off x="4395" y="3060"/>
              <a:ext cx="93" cy="12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44" name="Text Box 28"/>
            <p:cNvSpPr txBox="1">
              <a:spLocks noChangeArrowheads="1"/>
            </p:cNvSpPr>
            <p:nvPr/>
          </p:nvSpPr>
          <p:spPr bwMode="auto">
            <a:xfrm>
              <a:off x="2798" y="2444"/>
              <a:ext cx="12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TCP connection 1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14045" name="Text Box 29"/>
            <p:cNvSpPr txBox="1">
              <a:spLocks noChangeArrowheads="1"/>
            </p:cNvSpPr>
            <p:nvPr/>
          </p:nvSpPr>
          <p:spPr bwMode="auto">
            <a:xfrm>
              <a:off x="3653" y="3344"/>
              <a:ext cx="83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bottleneck</a:t>
              </a:r>
            </a:p>
            <a:p>
              <a:r>
                <a:rPr lang="en-US" sz="1800"/>
                <a:t>router</a:t>
              </a:r>
            </a:p>
            <a:p>
              <a:r>
                <a:rPr lang="en-US" sz="1800"/>
                <a:t>capacity R</a:t>
              </a:r>
              <a:endParaRPr lang="en-US" sz="1800">
                <a:latin typeface="Times New Roman" pitchFamily="18" charset="0"/>
              </a:endParaRPr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5064" y="3006"/>
              <a:ext cx="314" cy="75"/>
              <a:chOff x="2208" y="2184"/>
              <a:chExt cx="176" cy="69"/>
            </a:xfrm>
          </p:grpSpPr>
          <p:grpSp>
            <p:nvGrpSpPr>
              <p:cNvPr id="7" name="Group 3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1404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049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050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1405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053" name="Line 3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054" name="Line 3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4055" name="Text Box 39"/>
            <p:cNvSpPr txBox="1">
              <a:spLocks noChangeArrowheads="1"/>
            </p:cNvSpPr>
            <p:nvPr/>
          </p:nvSpPr>
          <p:spPr bwMode="auto">
            <a:xfrm>
              <a:off x="2510" y="3422"/>
              <a:ext cx="95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TCP </a:t>
              </a:r>
            </a:p>
            <a:p>
              <a:pPr algn="l"/>
              <a:r>
                <a:rPr lang="en-US" sz="1800"/>
                <a:t>connection 2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14056" name="Freeform 40"/>
            <p:cNvSpPr>
              <a:spLocks/>
            </p:cNvSpPr>
            <p:nvPr/>
          </p:nvSpPr>
          <p:spPr bwMode="auto">
            <a:xfrm>
              <a:off x="3258" y="2730"/>
              <a:ext cx="2412" cy="4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8" y="390"/>
                </a:cxn>
                <a:cxn ang="0">
                  <a:pos x="2412" y="432"/>
                </a:cxn>
              </a:cxnLst>
              <a:rect l="0" t="0" r="r" b="b"/>
              <a:pathLst>
                <a:path w="2412" h="453">
                  <a:moveTo>
                    <a:pt x="0" y="0"/>
                  </a:moveTo>
                  <a:cubicBezTo>
                    <a:pt x="93" y="65"/>
                    <a:pt x="156" y="318"/>
                    <a:pt x="558" y="390"/>
                  </a:cubicBezTo>
                  <a:cubicBezTo>
                    <a:pt x="959" y="453"/>
                    <a:pt x="2026" y="423"/>
                    <a:pt x="2412" y="432"/>
                  </a:cubicBezTo>
                </a:path>
              </a:pathLst>
            </a:custGeom>
            <a:noFill/>
            <a:ln w="38100" cap="flat" cmpd="sng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57" name="Rectangle 41"/>
            <p:cNvSpPr>
              <a:spLocks noChangeArrowheads="1"/>
            </p:cNvSpPr>
            <p:nvPr/>
          </p:nvSpPr>
          <p:spPr bwMode="auto">
            <a:xfrm>
              <a:off x="4314" y="3099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58" name="Freeform 42"/>
            <p:cNvSpPr>
              <a:spLocks/>
            </p:cNvSpPr>
            <p:nvPr/>
          </p:nvSpPr>
          <p:spPr bwMode="auto">
            <a:xfrm>
              <a:off x="3222" y="3193"/>
              <a:ext cx="2412" cy="453"/>
            </a:xfrm>
            <a:custGeom>
              <a:avLst/>
              <a:gdLst/>
              <a:ahLst/>
              <a:cxnLst>
                <a:cxn ang="0">
                  <a:pos x="0" y="453"/>
                </a:cxn>
                <a:cxn ang="0">
                  <a:pos x="558" y="63"/>
                </a:cxn>
                <a:cxn ang="0">
                  <a:pos x="2412" y="29"/>
                </a:cxn>
              </a:cxnLst>
              <a:rect l="0" t="0" r="r" b="b"/>
              <a:pathLst>
                <a:path w="2412" h="453">
                  <a:moveTo>
                    <a:pt x="0" y="453"/>
                  </a:moveTo>
                  <a:cubicBezTo>
                    <a:pt x="93" y="388"/>
                    <a:pt x="156" y="134"/>
                    <a:pt x="558" y="63"/>
                  </a:cubicBezTo>
                  <a:cubicBezTo>
                    <a:pt x="959" y="0"/>
                    <a:pt x="2026" y="36"/>
                    <a:pt x="2412" y="29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059" name="Rectangle 43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/>
              <a:t>TCP Fairness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19999A15-0CAE-42F8-993A-6B6E1AA657F9}" type="slidenum">
              <a:rPr lang="en-US"/>
              <a:pPr/>
              <a:t>13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is TCP fair?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00175"/>
            <a:ext cx="83058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/>
              <a:t>Two competing sessions:</a:t>
            </a:r>
          </a:p>
          <a:p>
            <a:r>
              <a:rPr lang="en-US" sz="2000"/>
              <a:t>Additive increase gives slope of 1, as throughout increases</a:t>
            </a:r>
          </a:p>
          <a:p>
            <a:r>
              <a:rPr lang="en-US" sz="2000"/>
              <a:t>multiplicative decrease decreases throughput proportionally </a:t>
            </a:r>
          </a:p>
        </p:txBody>
      </p:sp>
      <p:sp>
        <p:nvSpPr>
          <p:cNvPr id="215044" name="Line 4"/>
          <p:cNvSpPr>
            <a:spLocks noChangeShapeType="1"/>
          </p:cNvSpPr>
          <p:nvPr/>
        </p:nvSpPr>
        <p:spPr bwMode="auto">
          <a:xfrm>
            <a:off x="2400300" y="5848350"/>
            <a:ext cx="3638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5" name="Line 5"/>
          <p:cNvSpPr>
            <a:spLocks noChangeShapeType="1"/>
          </p:cNvSpPr>
          <p:nvPr/>
        </p:nvSpPr>
        <p:spPr bwMode="auto">
          <a:xfrm flipV="1">
            <a:off x="2400300" y="2752725"/>
            <a:ext cx="0" cy="3086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6" name="Line 6"/>
          <p:cNvSpPr>
            <a:spLocks noChangeShapeType="1"/>
          </p:cNvSpPr>
          <p:nvPr/>
        </p:nvSpPr>
        <p:spPr bwMode="auto">
          <a:xfrm rot="-2938105" flipH="1" flipV="1">
            <a:off x="1793875" y="4487863"/>
            <a:ext cx="3560763" cy="142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7" name="Line 7"/>
          <p:cNvSpPr>
            <a:spLocks noChangeShapeType="1"/>
          </p:cNvSpPr>
          <p:nvPr/>
        </p:nvSpPr>
        <p:spPr bwMode="auto">
          <a:xfrm>
            <a:off x="2381250" y="3000375"/>
            <a:ext cx="2819400" cy="2809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2030413" y="2828925"/>
            <a:ext cx="403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R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4983163" y="5876925"/>
            <a:ext cx="403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R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15050" name="Text Box 10"/>
          <p:cNvSpPr txBox="1">
            <a:spLocks noChangeArrowheads="1"/>
          </p:cNvSpPr>
          <p:nvPr/>
        </p:nvSpPr>
        <p:spPr bwMode="auto">
          <a:xfrm>
            <a:off x="3259138" y="2819400"/>
            <a:ext cx="3546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equal bandwidth share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15051" name="Text Box 11"/>
          <p:cNvSpPr txBox="1">
            <a:spLocks noChangeArrowheads="1"/>
          </p:cNvSpPr>
          <p:nvPr/>
        </p:nvSpPr>
        <p:spPr bwMode="auto">
          <a:xfrm>
            <a:off x="1839913" y="5857875"/>
            <a:ext cx="3546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Connection 1 throughput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15052" name="Text Box 12"/>
          <p:cNvSpPr txBox="1">
            <a:spLocks noChangeArrowheads="1"/>
          </p:cNvSpPr>
          <p:nvPr/>
        </p:nvSpPr>
        <p:spPr bwMode="auto">
          <a:xfrm rot="-5396642">
            <a:off x="424656" y="4396582"/>
            <a:ext cx="3546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Connection 2 throughput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15053" name="Line 13"/>
          <p:cNvSpPr>
            <a:spLocks noChangeShapeType="1"/>
          </p:cNvSpPr>
          <p:nvPr/>
        </p:nvSpPr>
        <p:spPr bwMode="auto">
          <a:xfrm rot="-2938105" flipH="1" flipV="1">
            <a:off x="3503612" y="5105401"/>
            <a:ext cx="1293813" cy="47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54" name="Text Box 14"/>
          <p:cNvSpPr txBox="1">
            <a:spLocks noChangeArrowheads="1"/>
          </p:cNvSpPr>
          <p:nvPr/>
        </p:nvSpPr>
        <p:spPr bwMode="auto">
          <a:xfrm>
            <a:off x="4173538" y="4676775"/>
            <a:ext cx="4537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congestion avoidance: additive increase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15055" name="Line 15"/>
          <p:cNvSpPr>
            <a:spLocks noChangeShapeType="1"/>
          </p:cNvSpPr>
          <p:nvPr/>
        </p:nvSpPr>
        <p:spPr bwMode="auto">
          <a:xfrm flipH="1">
            <a:off x="3390900" y="4638675"/>
            <a:ext cx="1171575" cy="631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56" name="Text Box 16"/>
          <p:cNvSpPr txBox="1">
            <a:spLocks noChangeArrowheads="1"/>
          </p:cNvSpPr>
          <p:nvPr/>
        </p:nvSpPr>
        <p:spPr bwMode="auto">
          <a:xfrm>
            <a:off x="4603750" y="4437063"/>
            <a:ext cx="3665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loss: decrease window by factor of 2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15057" name="Line 17"/>
          <p:cNvSpPr>
            <a:spLocks noChangeShapeType="1"/>
          </p:cNvSpPr>
          <p:nvPr/>
        </p:nvSpPr>
        <p:spPr bwMode="auto">
          <a:xfrm rot="-2938105" flipH="1" flipV="1">
            <a:off x="3182938" y="4778375"/>
            <a:ext cx="1303337" cy="23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58" name="Text Box 18"/>
          <p:cNvSpPr txBox="1">
            <a:spLocks noChangeArrowheads="1"/>
          </p:cNvSpPr>
          <p:nvPr/>
        </p:nvSpPr>
        <p:spPr bwMode="auto">
          <a:xfrm>
            <a:off x="3887788" y="4191000"/>
            <a:ext cx="4537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congestion avoidance: additive increase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15059" name="Line 19"/>
          <p:cNvSpPr>
            <a:spLocks noChangeShapeType="1"/>
          </p:cNvSpPr>
          <p:nvPr/>
        </p:nvSpPr>
        <p:spPr bwMode="auto">
          <a:xfrm flipH="1">
            <a:off x="3248025" y="4352925"/>
            <a:ext cx="981075" cy="765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0" name="Text Box 20"/>
          <p:cNvSpPr txBox="1">
            <a:spLocks noChangeArrowheads="1"/>
          </p:cNvSpPr>
          <p:nvPr/>
        </p:nvSpPr>
        <p:spPr bwMode="auto">
          <a:xfrm>
            <a:off x="4203700" y="3989388"/>
            <a:ext cx="3665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loss: decrease window by factor of 2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15061" name="Line 21"/>
          <p:cNvSpPr>
            <a:spLocks noChangeShapeType="1"/>
          </p:cNvSpPr>
          <p:nvPr/>
        </p:nvSpPr>
        <p:spPr bwMode="auto">
          <a:xfrm rot="-2938105" flipH="1" flipV="1">
            <a:off x="3039269" y="4631532"/>
            <a:ext cx="1279525" cy="142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2" name="Line 22"/>
          <p:cNvSpPr>
            <a:spLocks noChangeShapeType="1"/>
          </p:cNvSpPr>
          <p:nvPr/>
        </p:nvSpPr>
        <p:spPr bwMode="auto">
          <a:xfrm flipH="1">
            <a:off x="3181350" y="4171950"/>
            <a:ext cx="911225" cy="889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3" name="Line 23"/>
          <p:cNvSpPr>
            <a:spLocks noChangeShapeType="1"/>
          </p:cNvSpPr>
          <p:nvPr/>
        </p:nvSpPr>
        <p:spPr bwMode="auto">
          <a:xfrm rot="-2938105" flipH="1" flipV="1">
            <a:off x="2959894" y="4568032"/>
            <a:ext cx="1279525" cy="142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15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5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50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1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5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1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3" grpId="0" animBg="1"/>
      <p:bldP spid="215054" grpId="0" autoUpdateAnimBg="0"/>
      <p:bldP spid="215055" grpId="0" animBg="1"/>
      <p:bldP spid="215056" grpId="0" autoUpdateAnimBg="0"/>
      <p:bldP spid="215057" grpId="0" animBg="1"/>
      <p:bldP spid="215058" grpId="0" autoUpdateAnimBg="0"/>
      <p:bldP spid="215059" grpId="0" animBg="1"/>
      <p:bldP spid="215060" grpId="0" autoUpdateAnimBg="0"/>
      <p:bldP spid="215061" grpId="0" animBg="1"/>
      <p:bldP spid="215062" grpId="0" animBg="1"/>
      <p:bldP spid="2150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6EBFD98D-9451-4886-B2F0-4F23D2EAAC20}" type="slidenum">
              <a:rPr lang="en-US"/>
              <a:pPr/>
              <a:t>14</a:t>
            </a:fld>
            <a:endParaRPr 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/>
              <a:t>Fairness (more)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Fairness and UDP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Multimedia apps often do not use TCP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do not want rate throttled by congestion control</a:t>
            </a:r>
          </a:p>
          <a:p>
            <a:pPr>
              <a:lnSpc>
                <a:spcPct val="90000"/>
              </a:lnSpc>
            </a:pPr>
            <a:r>
              <a:rPr lang="en-US" sz="2400"/>
              <a:t>Instead use UDP: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pump audio/video at constant rate, tolerate packet loss</a:t>
            </a:r>
          </a:p>
          <a:p>
            <a:pPr>
              <a:lnSpc>
                <a:spcPct val="90000"/>
              </a:lnSpc>
            </a:pPr>
            <a:r>
              <a:rPr lang="en-US" sz="2400"/>
              <a:t>Research area: TCP friendly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143000"/>
            <a:ext cx="43434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Fairness and parallel TCP connections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nothing prevents app from opening parallel connections between 2 hosts.</a:t>
            </a:r>
          </a:p>
          <a:p>
            <a:pPr>
              <a:lnSpc>
                <a:spcPct val="90000"/>
              </a:lnSpc>
            </a:pPr>
            <a:r>
              <a:rPr lang="en-US" sz="2400"/>
              <a:t>Web browsers do this </a:t>
            </a:r>
          </a:p>
          <a:p>
            <a:pPr>
              <a:lnSpc>
                <a:spcPct val="90000"/>
              </a:lnSpc>
            </a:pPr>
            <a:r>
              <a:rPr lang="en-US" sz="2400"/>
              <a:t>Example: link of rate R supporting 9 connections;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new app asks for 1 TCP, gets rate R/10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new app asks for 11 TCPs, gets R/2 !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E5FF96C8-FDD2-4428-94C6-7FF8EB2DA1F7}" type="slidenum">
              <a:rPr lang="en-US"/>
              <a:pPr/>
              <a:t>15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3: Summary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3413" y="1360488"/>
            <a:ext cx="4398962" cy="3952875"/>
          </a:xfrm>
        </p:spPr>
        <p:txBody>
          <a:bodyPr>
            <a:normAutofit fontScale="92500"/>
          </a:bodyPr>
          <a:lstStyle/>
          <a:p>
            <a:r>
              <a:rPr lang="en-US" sz="2400"/>
              <a:t>principles behind transport layer services:</a:t>
            </a:r>
          </a:p>
          <a:p>
            <a:pPr lvl="1"/>
            <a:r>
              <a:rPr lang="en-US"/>
              <a:t>multiplexing, demultiplexing</a:t>
            </a:r>
          </a:p>
          <a:p>
            <a:pPr lvl="1"/>
            <a:r>
              <a:rPr lang="en-US"/>
              <a:t>reliable data transfer</a:t>
            </a:r>
          </a:p>
          <a:p>
            <a:pPr lvl="1"/>
            <a:r>
              <a:rPr lang="en-US"/>
              <a:t>flow control</a:t>
            </a:r>
          </a:p>
          <a:p>
            <a:pPr lvl="1"/>
            <a:r>
              <a:rPr lang="en-US"/>
              <a:t>congestion control</a:t>
            </a:r>
          </a:p>
          <a:p>
            <a:r>
              <a:rPr lang="en-US" sz="2400"/>
              <a:t>instantiation and implementation in the Internet</a:t>
            </a:r>
          </a:p>
          <a:p>
            <a:pPr lvl="1"/>
            <a:r>
              <a:rPr lang="en-US"/>
              <a:t>UDP</a:t>
            </a:r>
          </a:p>
          <a:p>
            <a:pPr lvl="1"/>
            <a:r>
              <a:rPr lang="en-US"/>
              <a:t>TCP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19713" y="3465513"/>
            <a:ext cx="3333750" cy="24574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Next:</a:t>
            </a:r>
            <a:endParaRPr lang="en-US" sz="2400"/>
          </a:p>
          <a:p>
            <a:r>
              <a:rPr lang="en-US" sz="2400"/>
              <a:t>leaving the network “edge” (application, transport layers)</a:t>
            </a:r>
          </a:p>
          <a:p>
            <a:r>
              <a:rPr lang="en-US" sz="2400"/>
              <a:t>into the network “core”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FFA7FEED-D312-4DD8-B966-D16640CCC381}" type="slidenum">
              <a:rPr lang="en-US"/>
              <a:pPr/>
              <a:t>2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algn="r"/>
            <a:r>
              <a:rPr lang="en-US" sz="3600"/>
              <a:t>TCP congestion control: </a:t>
            </a:r>
            <a:r>
              <a:rPr lang="en-US" sz="2800"/>
              <a:t>additive increase, multiplicative decrease</a:t>
            </a:r>
          </a:p>
        </p:txBody>
      </p:sp>
      <p:graphicFrame>
        <p:nvGraphicFramePr>
          <p:cNvPr id="268293" name="Object 5"/>
          <p:cNvGraphicFramePr>
            <a:graphicFrameLocks noChangeAspect="1"/>
          </p:cNvGraphicFramePr>
          <p:nvPr>
            <p:ph type="body" idx="1"/>
          </p:nvPr>
        </p:nvGraphicFramePr>
        <p:xfrm>
          <a:off x="2895600" y="3581400"/>
          <a:ext cx="5638800" cy="2560638"/>
        </p:xfrm>
        <a:graphic>
          <a:graphicData uri="http://schemas.openxmlformats.org/presentationml/2006/ole">
            <p:oleObj spid="_x0000_s1026" name="VISIO" r:id="rId4" imgW="7802280" imgH="3540960" progId="Visio.Drawing.11">
              <p:embed/>
            </p:oleObj>
          </a:graphicData>
        </a:graphic>
      </p:graphicFrame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457200" y="137160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i="1" dirty="0">
                <a:solidFill>
                  <a:srgbClr val="FF0000"/>
                </a:solidFill>
              </a:rPr>
              <a:t>Approach:</a:t>
            </a:r>
            <a:r>
              <a:rPr lang="en-US" sz="2400" u="sng" dirty="0"/>
              <a:t> </a:t>
            </a:r>
            <a:r>
              <a:rPr lang="en-US" sz="2400" dirty="0"/>
              <a:t>increase transmission rate (window size), probing for usable bandwidth, until loss occurs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400" i="1" dirty="0">
                <a:solidFill>
                  <a:srgbClr val="FF0000"/>
                </a:solidFill>
              </a:rPr>
              <a:t>additive increase:</a:t>
            </a:r>
            <a:r>
              <a:rPr lang="en-US" sz="2400" dirty="0"/>
              <a:t> increase  </a:t>
            </a:r>
            <a:r>
              <a:rPr lang="en-US" sz="2400" b="1" dirty="0" err="1"/>
              <a:t>CongWin</a:t>
            </a:r>
            <a:r>
              <a:rPr lang="en-US" sz="2400" dirty="0"/>
              <a:t> by 1 MSS every RTT until loss </a:t>
            </a:r>
            <a:r>
              <a:rPr lang="en-US" sz="2400" dirty="0" smtClean="0"/>
              <a:t>detected</a:t>
            </a:r>
            <a:endParaRPr lang="en-US" sz="2400" i="1" dirty="0"/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400" i="1" dirty="0">
                <a:solidFill>
                  <a:srgbClr val="FF0000"/>
                </a:solidFill>
              </a:rPr>
              <a:t>multiplicative decrease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  <a:r>
              <a:rPr lang="en-US" sz="2400" dirty="0"/>
              <a:t> cut </a:t>
            </a:r>
            <a:r>
              <a:rPr lang="en-US" sz="2400" b="1" dirty="0" err="1"/>
              <a:t>CongWin</a:t>
            </a:r>
            <a:r>
              <a:rPr lang="en-US" sz="2400" dirty="0"/>
              <a:t> in half after loss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 dirty="0"/>
          </a:p>
        </p:txBody>
      </p:sp>
      <p:sp>
        <p:nvSpPr>
          <p:cNvPr id="268298" name="Text Box 10"/>
          <p:cNvSpPr txBox="1">
            <a:spLocks noChangeArrowheads="1"/>
          </p:cNvSpPr>
          <p:nvPr/>
        </p:nvSpPr>
        <p:spPr bwMode="auto">
          <a:xfrm>
            <a:off x="7539038" y="5757863"/>
            <a:ext cx="568325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time</a:t>
            </a:r>
          </a:p>
        </p:txBody>
      </p:sp>
      <p:sp>
        <p:nvSpPr>
          <p:cNvPr id="268299" name="Rectangle 11"/>
          <p:cNvSpPr>
            <a:spLocks noChangeArrowheads="1"/>
          </p:cNvSpPr>
          <p:nvPr/>
        </p:nvSpPr>
        <p:spPr bwMode="auto">
          <a:xfrm>
            <a:off x="3352800" y="3581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0" name="Text Box 12"/>
          <p:cNvSpPr txBox="1">
            <a:spLocks noChangeArrowheads="1"/>
          </p:cNvSpPr>
          <p:nvPr/>
        </p:nvSpPr>
        <p:spPr bwMode="auto">
          <a:xfrm rot="16200000">
            <a:off x="1677987" y="4722813"/>
            <a:ext cx="2314575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congestion window size</a:t>
            </a:r>
          </a:p>
        </p:txBody>
      </p:sp>
      <p:sp>
        <p:nvSpPr>
          <p:cNvPr id="268301" name="Text Box 13"/>
          <p:cNvSpPr txBox="1">
            <a:spLocks noChangeArrowheads="1"/>
          </p:cNvSpPr>
          <p:nvPr/>
        </p:nvSpPr>
        <p:spPr bwMode="auto">
          <a:xfrm>
            <a:off x="177800" y="4295775"/>
            <a:ext cx="22367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Saw tooth</a:t>
            </a:r>
          </a:p>
          <a:p>
            <a:r>
              <a:rPr lang="en-US" sz="2000"/>
              <a:t>behavior: probing</a:t>
            </a:r>
          </a:p>
          <a:p>
            <a:r>
              <a:rPr lang="en-US" sz="2000"/>
              <a:t>for bandwidth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D8F2207F-43A6-4B18-9B8E-6FC738E38406}" type="slidenum">
              <a:rPr lang="en-US"/>
              <a:pPr/>
              <a:t>3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Congestion Control: details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5029200" cy="3581400"/>
          </a:xfrm>
        </p:spPr>
        <p:txBody>
          <a:bodyPr>
            <a:normAutofit/>
          </a:bodyPr>
          <a:lstStyle/>
          <a:p>
            <a:r>
              <a:rPr lang="en-US" sz="2400" dirty="0"/>
              <a:t>sender limits transmission:</a:t>
            </a:r>
          </a:p>
          <a:p>
            <a:pPr>
              <a:buFont typeface="ZapfDingbats" pitchFamily="82" charset="2"/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LastByteSent-LastByteAcked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Font typeface="ZapfDingbats" pitchFamily="82" charset="2"/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 min(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CongWin,RcvWindows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)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sym typeface="Symbol" pitchFamily="18" charset="2"/>
            </a:endParaRPr>
          </a:p>
          <a:p>
            <a:r>
              <a:rPr lang="en-US" sz="2400" dirty="0"/>
              <a:t>Roughly,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 err="1">
                <a:latin typeface="Courier New" pitchFamily="49" charset="0"/>
              </a:rPr>
              <a:t>CongWin</a:t>
            </a:r>
            <a:r>
              <a:rPr lang="en-US" sz="2400" dirty="0"/>
              <a:t> is dynamic, function of perceived network congestion</a:t>
            </a:r>
          </a:p>
          <a:p>
            <a:endParaRPr lang="en-US" sz="2400" dirty="0"/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600200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How does  sender perceive congestion?</a:t>
            </a:r>
            <a:endParaRPr lang="en-US" sz="2400"/>
          </a:p>
          <a:p>
            <a:r>
              <a:rPr lang="en-US" sz="2400"/>
              <a:t>loss event = timeout </a:t>
            </a:r>
            <a:r>
              <a:rPr lang="en-US" sz="2400" i="1"/>
              <a:t>or</a:t>
            </a:r>
            <a:r>
              <a:rPr lang="en-US" sz="2400"/>
              <a:t> 3 duplicate acks</a:t>
            </a:r>
          </a:p>
          <a:p>
            <a:r>
              <a:rPr lang="en-US" sz="2400"/>
              <a:t>TCP sender reduces rate (</a:t>
            </a:r>
            <a:r>
              <a:rPr lang="en-US" sz="2400" b="1">
                <a:latin typeface="Courier New" pitchFamily="49" charset="0"/>
              </a:rPr>
              <a:t>CongWin</a:t>
            </a:r>
            <a:r>
              <a:rPr lang="en-US" sz="2400"/>
              <a:t>) after loss event</a:t>
            </a:r>
          </a:p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three mechanisms:</a:t>
            </a:r>
            <a:endParaRPr lang="en-US" sz="2400"/>
          </a:p>
          <a:p>
            <a:pPr lvl="1"/>
            <a:r>
              <a:rPr lang="en-US" sz="2000"/>
              <a:t>AIMD</a:t>
            </a:r>
          </a:p>
          <a:p>
            <a:pPr lvl="1"/>
            <a:r>
              <a:rPr lang="en-US" sz="2000"/>
              <a:t>slow start</a:t>
            </a:r>
          </a:p>
          <a:p>
            <a:pPr lvl="1"/>
            <a:r>
              <a:rPr lang="en-US" sz="2000"/>
              <a:t>conservative after timeout events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7200" y="3276600"/>
            <a:ext cx="4410075" cy="762000"/>
            <a:chOff x="1104" y="3564"/>
            <a:chExt cx="2778" cy="510"/>
          </a:xfrm>
        </p:grpSpPr>
        <p:sp>
          <p:nvSpPr>
            <p:cNvPr id="267270" name="Text Box 6"/>
            <p:cNvSpPr txBox="1">
              <a:spLocks noChangeArrowheads="1"/>
            </p:cNvSpPr>
            <p:nvPr/>
          </p:nvSpPr>
          <p:spPr bwMode="auto">
            <a:xfrm>
              <a:off x="1362" y="3671"/>
              <a:ext cx="58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rate =</a:t>
              </a:r>
              <a:r>
                <a:rPr lang="en-US" sz="100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67271" name="Text Box 7"/>
            <p:cNvSpPr txBox="1">
              <a:spLocks noChangeArrowheads="1"/>
            </p:cNvSpPr>
            <p:nvPr/>
          </p:nvSpPr>
          <p:spPr bwMode="auto">
            <a:xfrm>
              <a:off x="2216" y="3575"/>
              <a:ext cx="78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CongWin</a:t>
              </a:r>
              <a:r>
                <a:rPr lang="en-US" sz="100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67272" name="Text Box 8"/>
            <p:cNvSpPr txBox="1">
              <a:spLocks noChangeArrowheads="1"/>
            </p:cNvSpPr>
            <p:nvPr/>
          </p:nvSpPr>
          <p:spPr bwMode="auto">
            <a:xfrm>
              <a:off x="2333" y="3797"/>
              <a:ext cx="455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RTT</a:t>
              </a:r>
              <a:r>
                <a:rPr lang="en-US" sz="100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67273" name="Text Box 9"/>
            <p:cNvSpPr txBox="1">
              <a:spLocks noChangeArrowheads="1"/>
            </p:cNvSpPr>
            <p:nvPr/>
          </p:nvSpPr>
          <p:spPr bwMode="auto">
            <a:xfrm>
              <a:off x="2953" y="3695"/>
              <a:ext cx="87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Bytes/sec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267274" name="Line 10"/>
            <p:cNvSpPr>
              <a:spLocks noChangeShapeType="1"/>
            </p:cNvSpPr>
            <p:nvPr/>
          </p:nvSpPr>
          <p:spPr bwMode="auto">
            <a:xfrm flipV="1">
              <a:off x="2262" y="3804"/>
              <a:ext cx="6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75" name="Rectangle 11"/>
            <p:cNvSpPr>
              <a:spLocks noChangeArrowheads="1"/>
            </p:cNvSpPr>
            <p:nvPr/>
          </p:nvSpPr>
          <p:spPr bwMode="auto">
            <a:xfrm>
              <a:off x="1104" y="3564"/>
              <a:ext cx="2778" cy="51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F6655142-FE37-4BA6-9AD2-27CC433C398D}" type="slidenum">
              <a:rPr lang="en-US"/>
              <a:pPr/>
              <a:t>4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Slow Start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038600" cy="4648200"/>
          </a:xfrm>
        </p:spPr>
        <p:txBody>
          <a:bodyPr/>
          <a:lstStyle/>
          <a:p>
            <a:r>
              <a:rPr lang="en-US" sz="2400" dirty="0"/>
              <a:t>When connection begins, </a:t>
            </a:r>
            <a:r>
              <a:rPr lang="en-US" sz="2400" b="1" dirty="0" err="1">
                <a:latin typeface="Courier New" pitchFamily="49" charset="0"/>
              </a:rPr>
              <a:t>CongWin</a:t>
            </a:r>
            <a:r>
              <a:rPr lang="en-US" sz="2400" dirty="0"/>
              <a:t> = 1 MSS</a:t>
            </a:r>
          </a:p>
          <a:p>
            <a:pPr lvl="1"/>
            <a:r>
              <a:rPr lang="en-US" sz="2000" dirty="0"/>
              <a:t>Example: MSS = 500 bytes &amp; RTT = 200 </a:t>
            </a:r>
            <a:r>
              <a:rPr lang="en-US" sz="2000" dirty="0" err="1"/>
              <a:t>msec</a:t>
            </a:r>
            <a:endParaRPr lang="en-US" sz="2000" dirty="0"/>
          </a:p>
          <a:p>
            <a:pPr lvl="1"/>
            <a:r>
              <a:rPr lang="en-US" sz="2000" dirty="0"/>
              <a:t>initial rate = 20 kbps</a:t>
            </a:r>
          </a:p>
          <a:p>
            <a:r>
              <a:rPr lang="en-US" sz="2400" dirty="0"/>
              <a:t>available bandwidth may be &gt;&gt; MSS/RTT</a:t>
            </a:r>
          </a:p>
          <a:p>
            <a:pPr lvl="1"/>
            <a:r>
              <a:rPr lang="en-US" sz="2000" dirty="0"/>
              <a:t>desirable to quickly ramp up to respectable rate</a:t>
            </a: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4876800" y="1600200"/>
            <a:ext cx="403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/>
          </a:p>
        </p:txBody>
      </p:sp>
      <p:sp>
        <p:nvSpPr>
          <p:cNvPr id="270342" name="Rectangle 6"/>
          <p:cNvSpPr>
            <a:spLocks noChangeArrowheads="1"/>
          </p:cNvSpPr>
          <p:nvPr/>
        </p:nvSpPr>
        <p:spPr bwMode="auto">
          <a:xfrm>
            <a:off x="4419600" y="1600200"/>
            <a:ext cx="403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/>
              <a:t>When connection begins, increase rate exponentially fast until first loss event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F36AE669-80A1-4066-BD68-2A639FDCBC0F}" type="slidenum">
              <a:rPr lang="en-US"/>
              <a:pPr/>
              <a:t>5</a:t>
            </a:fld>
            <a:endParaRPr 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Slow Start (more)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When connection begins, increase rate exponentially until first loss event:</a:t>
            </a:r>
          </a:p>
          <a:p>
            <a:pPr lvl="1"/>
            <a:r>
              <a:rPr lang="en-US" sz="2000"/>
              <a:t>double </a:t>
            </a:r>
            <a:r>
              <a:rPr lang="en-US" sz="2000" b="1">
                <a:latin typeface="Courier New" pitchFamily="49" charset="0"/>
              </a:rPr>
              <a:t>CongWin</a:t>
            </a:r>
            <a:r>
              <a:rPr lang="en-US" sz="2000"/>
              <a:t> every RTT</a:t>
            </a:r>
          </a:p>
          <a:p>
            <a:pPr lvl="1"/>
            <a:r>
              <a:rPr lang="en-US" sz="2000"/>
              <a:t>done by incrementing </a:t>
            </a:r>
            <a:r>
              <a:rPr lang="en-US" sz="2000" b="1">
                <a:latin typeface="Courier New" pitchFamily="49" charset="0"/>
              </a:rPr>
              <a:t>CongWin</a:t>
            </a:r>
            <a:r>
              <a:rPr lang="en-US" sz="2000"/>
              <a:t> for every ACK received</a:t>
            </a:r>
          </a:p>
          <a:p>
            <a:r>
              <a:rPr lang="en-US" sz="2400" u="sng">
                <a:solidFill>
                  <a:srgbClr val="FF0000"/>
                </a:solidFill>
              </a:rPr>
              <a:t>Summary:</a:t>
            </a:r>
            <a:r>
              <a:rPr lang="en-US" sz="2400"/>
              <a:t> initial rate is slow but ramps up exponentially fast</a:t>
            </a:r>
          </a:p>
        </p:txBody>
      </p:sp>
      <p:sp>
        <p:nvSpPr>
          <p:cNvPr id="272390" name="Line 6"/>
          <p:cNvSpPr>
            <a:spLocks noChangeShapeType="1"/>
          </p:cNvSpPr>
          <p:nvPr/>
        </p:nvSpPr>
        <p:spPr bwMode="auto">
          <a:xfrm>
            <a:off x="5360988" y="2387600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2391" name="Object 7"/>
          <p:cNvGraphicFramePr>
            <a:graphicFrameLocks noChangeAspect="1"/>
          </p:cNvGraphicFramePr>
          <p:nvPr/>
        </p:nvGraphicFramePr>
        <p:xfrm>
          <a:off x="4953000" y="1752600"/>
          <a:ext cx="485775" cy="385763"/>
        </p:xfrm>
        <a:graphic>
          <a:graphicData uri="http://schemas.openxmlformats.org/presentationml/2006/ole">
            <p:oleObj spid="_x0000_s2050" name="Clip" r:id="rId3" imgW="1305000" imgH="1085760" progId="">
              <p:embed/>
            </p:oleObj>
          </a:graphicData>
        </a:graphic>
      </p:graphicFrame>
      <p:sp>
        <p:nvSpPr>
          <p:cNvPr id="272392" name="Text Box 8"/>
          <p:cNvSpPr txBox="1">
            <a:spLocks noChangeArrowheads="1"/>
          </p:cNvSpPr>
          <p:nvPr/>
        </p:nvSpPr>
        <p:spPr bwMode="auto">
          <a:xfrm>
            <a:off x="5362575" y="1752600"/>
            <a:ext cx="849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Host A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72393" name="Text Box 9"/>
          <p:cNvSpPr txBox="1">
            <a:spLocks noChangeArrowheads="1"/>
          </p:cNvSpPr>
          <p:nvPr/>
        </p:nvSpPr>
        <p:spPr bwMode="auto">
          <a:xfrm rot="408567">
            <a:off x="6367463" y="2354263"/>
            <a:ext cx="1208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one segment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72394" name="Text Box 10"/>
          <p:cNvSpPr txBox="1">
            <a:spLocks noChangeArrowheads="1"/>
          </p:cNvSpPr>
          <p:nvPr/>
        </p:nvSpPr>
        <p:spPr bwMode="auto">
          <a:xfrm rot="-5400000">
            <a:off x="4918075" y="2592388"/>
            <a:ext cx="536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RTT</a:t>
            </a:r>
            <a:endParaRPr lang="en-US" sz="1000">
              <a:latin typeface="Times New Roman" pitchFamily="18" charset="0"/>
            </a:endParaRPr>
          </a:p>
        </p:txBody>
      </p:sp>
      <p:graphicFrame>
        <p:nvGraphicFramePr>
          <p:cNvPr id="272395" name="Object 11"/>
          <p:cNvGraphicFramePr>
            <a:graphicFrameLocks noChangeAspect="1"/>
          </p:cNvGraphicFramePr>
          <p:nvPr/>
        </p:nvGraphicFramePr>
        <p:xfrm>
          <a:off x="7610475" y="1762125"/>
          <a:ext cx="485775" cy="385763"/>
        </p:xfrm>
        <a:graphic>
          <a:graphicData uri="http://schemas.openxmlformats.org/presentationml/2006/ole">
            <p:oleObj spid="_x0000_s2051" name="Clip" r:id="rId4" imgW="1305000" imgH="1085760" progId="">
              <p:embed/>
            </p:oleObj>
          </a:graphicData>
        </a:graphic>
      </p:graphicFrame>
      <p:sp>
        <p:nvSpPr>
          <p:cNvPr id="272396" name="Text Box 12"/>
          <p:cNvSpPr txBox="1">
            <a:spLocks noChangeArrowheads="1"/>
          </p:cNvSpPr>
          <p:nvPr/>
        </p:nvSpPr>
        <p:spPr bwMode="auto">
          <a:xfrm>
            <a:off x="6886575" y="1771650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Host B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72397" name="Line 13"/>
          <p:cNvSpPr>
            <a:spLocks noChangeShapeType="1"/>
          </p:cNvSpPr>
          <p:nvPr/>
        </p:nvSpPr>
        <p:spPr bwMode="auto">
          <a:xfrm>
            <a:off x="5356225" y="2201863"/>
            <a:ext cx="0" cy="384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8" name="Line 14"/>
          <p:cNvSpPr>
            <a:spLocks noChangeShapeType="1"/>
          </p:cNvSpPr>
          <p:nvPr/>
        </p:nvSpPr>
        <p:spPr bwMode="auto">
          <a:xfrm>
            <a:off x="7870825" y="2239963"/>
            <a:ext cx="0" cy="384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9" name="Line 15"/>
          <p:cNvSpPr>
            <a:spLocks noChangeShapeType="1"/>
          </p:cNvSpPr>
          <p:nvPr/>
        </p:nvSpPr>
        <p:spPr bwMode="auto">
          <a:xfrm flipH="1" flipV="1">
            <a:off x="5175250" y="2373313"/>
            <a:ext cx="4763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400" name="Line 16"/>
          <p:cNvSpPr>
            <a:spLocks noChangeShapeType="1"/>
          </p:cNvSpPr>
          <p:nvPr/>
        </p:nvSpPr>
        <p:spPr bwMode="auto">
          <a:xfrm>
            <a:off x="5184775" y="2935288"/>
            <a:ext cx="4763" cy="223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401" name="Line 17"/>
          <p:cNvSpPr>
            <a:spLocks noChangeShapeType="1"/>
          </p:cNvSpPr>
          <p:nvPr/>
        </p:nvSpPr>
        <p:spPr bwMode="auto">
          <a:xfrm flipV="1">
            <a:off x="5337175" y="2792413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564438" y="5538788"/>
            <a:ext cx="658812" cy="366712"/>
            <a:chOff x="3304" y="3530"/>
            <a:chExt cx="415" cy="231"/>
          </a:xfrm>
        </p:grpSpPr>
        <p:sp>
          <p:nvSpPr>
            <p:cNvPr id="272403" name="Rectangle 19"/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4" name="Text Box 20"/>
            <p:cNvSpPr txBox="1">
              <a:spLocks noChangeArrowheads="1"/>
            </p:cNvSpPr>
            <p:nvPr/>
          </p:nvSpPr>
          <p:spPr bwMode="auto">
            <a:xfrm>
              <a:off x="3304" y="3530"/>
              <a:ext cx="4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time</a:t>
              </a:r>
              <a:endParaRPr lang="en-US" sz="1000">
                <a:latin typeface="Times New Roman" pitchFamily="18" charset="0"/>
              </a:endParaRPr>
            </a:p>
          </p:txBody>
        </p:sp>
      </p:grpSp>
      <p:sp>
        <p:nvSpPr>
          <p:cNvPr id="272405" name="Line 21"/>
          <p:cNvSpPr>
            <a:spLocks noChangeShapeType="1"/>
          </p:cNvSpPr>
          <p:nvPr/>
        </p:nvSpPr>
        <p:spPr bwMode="auto">
          <a:xfrm>
            <a:off x="5365750" y="3168650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406" name="Line 22"/>
          <p:cNvSpPr>
            <a:spLocks noChangeShapeType="1"/>
          </p:cNvSpPr>
          <p:nvPr/>
        </p:nvSpPr>
        <p:spPr bwMode="auto">
          <a:xfrm>
            <a:off x="5360988" y="3254375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407" name="Line 23"/>
          <p:cNvSpPr>
            <a:spLocks noChangeShapeType="1"/>
          </p:cNvSpPr>
          <p:nvPr/>
        </p:nvSpPr>
        <p:spPr bwMode="auto">
          <a:xfrm flipV="1">
            <a:off x="5360988" y="3778250"/>
            <a:ext cx="2528887" cy="3619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408" name="Line 24"/>
          <p:cNvSpPr>
            <a:spLocks noChangeShapeType="1"/>
          </p:cNvSpPr>
          <p:nvPr/>
        </p:nvSpPr>
        <p:spPr bwMode="auto">
          <a:xfrm flipV="1">
            <a:off x="5334000" y="4038600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409" name="Text Box 25"/>
          <p:cNvSpPr txBox="1">
            <a:spLocks noChangeArrowheads="1"/>
          </p:cNvSpPr>
          <p:nvPr/>
        </p:nvSpPr>
        <p:spPr bwMode="auto">
          <a:xfrm rot="408567">
            <a:off x="6365875" y="3140075"/>
            <a:ext cx="1277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two segments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72410" name="Text Box 26"/>
          <p:cNvSpPr txBox="1">
            <a:spLocks noChangeArrowheads="1"/>
          </p:cNvSpPr>
          <p:nvPr/>
        </p:nvSpPr>
        <p:spPr bwMode="auto">
          <a:xfrm rot="408567">
            <a:off x="6457950" y="4154488"/>
            <a:ext cx="1306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four segments</a:t>
            </a:r>
            <a:endParaRPr lang="en-US" sz="1000">
              <a:latin typeface="Times New Roman" pitchFamily="18" charset="0"/>
            </a:endParaRP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5356225" y="4173538"/>
            <a:ext cx="2519363" cy="652462"/>
            <a:chOff x="3954" y="2214"/>
            <a:chExt cx="1587" cy="411"/>
          </a:xfrm>
        </p:grpSpPr>
        <p:sp>
          <p:nvSpPr>
            <p:cNvPr id="272412" name="Line 28"/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13" name="Line 29"/>
            <p:cNvSpPr>
              <a:spLocks noChangeShapeType="1"/>
            </p:cNvSpPr>
            <p:nvPr/>
          </p:nvSpPr>
          <p:spPr bwMode="auto">
            <a:xfrm>
              <a:off x="3954" y="2274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14" name="Line 30"/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15" name="Line 31"/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 flipV="1">
            <a:off x="5641975" y="4554538"/>
            <a:ext cx="2228850" cy="604837"/>
            <a:chOff x="3954" y="2214"/>
            <a:chExt cx="1587" cy="411"/>
          </a:xfrm>
        </p:grpSpPr>
        <p:sp>
          <p:nvSpPr>
            <p:cNvPr id="272417" name="Line 33"/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18" name="Line 34"/>
            <p:cNvSpPr>
              <a:spLocks noChangeShapeType="1"/>
            </p:cNvSpPr>
            <p:nvPr/>
          </p:nvSpPr>
          <p:spPr bwMode="auto">
            <a:xfrm>
              <a:off x="3954" y="2274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19" name="Line 35"/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20" name="Line 36"/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ADFBA434-5CE2-4671-9C3C-60357B0FBFD2}" type="slidenum">
              <a:rPr lang="en-US"/>
              <a:pPr/>
              <a:t>6</a:t>
            </a:fld>
            <a:endParaRPr lang="en-US"/>
          </a:p>
        </p:txBody>
      </p:sp>
      <p:pic>
        <p:nvPicPr>
          <p:cNvPr id="2734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00200"/>
            <a:ext cx="61150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/>
              <a:t>Refinement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2819400" cy="2514600"/>
          </a:xfrm>
        </p:spPr>
        <p:txBody>
          <a:bodyPr>
            <a:normAutofit fontScale="92500"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sz="2000">
                <a:solidFill>
                  <a:srgbClr val="FF0000"/>
                </a:solidFill>
              </a:rPr>
              <a:t>Q:</a:t>
            </a:r>
            <a:r>
              <a:rPr lang="en-US" sz="2000"/>
              <a:t> When should the exponential increase switch to linear? </a:t>
            </a:r>
          </a:p>
          <a:p>
            <a:pPr>
              <a:buFont typeface="ZapfDingbats" pitchFamily="82" charset="2"/>
              <a:buNone/>
            </a:pPr>
            <a:r>
              <a:rPr lang="en-US" sz="2000">
                <a:solidFill>
                  <a:srgbClr val="FF0000"/>
                </a:solidFill>
              </a:rPr>
              <a:t>A:</a:t>
            </a:r>
            <a:r>
              <a:rPr lang="en-US" sz="2000"/>
              <a:t> When </a:t>
            </a:r>
            <a:r>
              <a:rPr lang="en-US" sz="2000" b="1">
                <a:latin typeface="Courier New" pitchFamily="49" charset="0"/>
              </a:rPr>
              <a:t>CongWin</a:t>
            </a:r>
            <a:r>
              <a:rPr lang="en-US" sz="2000"/>
              <a:t> gets to 1/2 of its value before timeout.</a:t>
            </a:r>
          </a:p>
          <a:p>
            <a:pPr>
              <a:buFont typeface="ZapfDingbats" pitchFamily="82" charset="2"/>
              <a:buNone/>
            </a:pPr>
            <a:endParaRPr lang="en-US" sz="2000"/>
          </a:p>
          <a:p>
            <a:pPr>
              <a:buFont typeface="ZapfDingbats" pitchFamily="82" charset="2"/>
              <a:buNone/>
            </a:pPr>
            <a:r>
              <a:rPr lang="en-US" sz="2400"/>
              <a:t> 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962400"/>
            <a:ext cx="3810000" cy="1905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Implementation:</a:t>
            </a:r>
            <a:endParaRPr lang="en-US" sz="2400"/>
          </a:p>
          <a:p>
            <a:r>
              <a:rPr lang="en-US" sz="2000"/>
              <a:t>Variable Threshold </a:t>
            </a:r>
          </a:p>
          <a:p>
            <a:r>
              <a:rPr lang="en-US" sz="2000"/>
              <a:t>At loss event, Threshold is set to 1/2 of CongWin just before loss event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B83CEE66-E4F6-4B68-84B0-59E90161DBB9}" type="slidenum">
              <a:rPr lang="en-US"/>
              <a:pPr/>
              <a:t>7</a:t>
            </a:fld>
            <a:endParaRPr 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Refinement: inferring loss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4343400" cy="2438400"/>
          </a:xfrm>
        </p:spPr>
        <p:txBody>
          <a:bodyPr>
            <a:normAutofit fontScale="77500" lnSpcReduction="20000"/>
          </a:bodyPr>
          <a:lstStyle/>
          <a:p>
            <a:r>
              <a:rPr lang="en-US" sz="2400"/>
              <a:t>After 3 dup ACKs:</a:t>
            </a:r>
          </a:p>
          <a:p>
            <a:pPr lvl="1"/>
            <a:r>
              <a:rPr lang="en-US" b="1">
                <a:latin typeface="Courier New" pitchFamily="49" charset="0"/>
              </a:rPr>
              <a:t>CongWin</a:t>
            </a:r>
            <a:r>
              <a:rPr lang="en-US"/>
              <a:t> is cut in half</a:t>
            </a:r>
          </a:p>
          <a:p>
            <a:pPr lvl="1"/>
            <a:r>
              <a:rPr lang="en-US"/>
              <a:t>window then grows linearly</a:t>
            </a:r>
            <a:endParaRPr lang="en-US" sz="2000"/>
          </a:p>
          <a:p>
            <a:r>
              <a:rPr lang="en-US" sz="2400" u="sng"/>
              <a:t>But</a:t>
            </a:r>
            <a:r>
              <a:rPr lang="en-US" sz="2400"/>
              <a:t> after timeout event:</a:t>
            </a:r>
          </a:p>
          <a:p>
            <a:pPr lvl="1"/>
            <a:r>
              <a:rPr lang="en-US" b="1">
                <a:latin typeface="Courier New" pitchFamily="49" charset="0"/>
              </a:rPr>
              <a:t>CongWin</a:t>
            </a:r>
            <a:r>
              <a:rPr lang="en-US"/>
              <a:t> instead set to 1 MSS; </a:t>
            </a:r>
          </a:p>
          <a:p>
            <a:pPr lvl="1"/>
            <a:r>
              <a:rPr lang="en-US"/>
              <a:t>window then grows exponentially</a:t>
            </a:r>
          </a:p>
          <a:p>
            <a:pPr lvl="1"/>
            <a:r>
              <a:rPr lang="en-US"/>
              <a:t>to a threshold, then grows linearly</a:t>
            </a:r>
            <a:endParaRPr lang="en-US" sz="2000"/>
          </a:p>
        </p:txBody>
      </p:sp>
      <p:sp>
        <p:nvSpPr>
          <p:cNvPr id="271368" name="Text Box 8"/>
          <p:cNvSpPr txBox="1">
            <a:spLocks noChangeArrowheads="1"/>
          </p:cNvSpPr>
          <p:nvPr/>
        </p:nvSpPr>
        <p:spPr bwMode="auto">
          <a:xfrm>
            <a:off x="5111750" y="2352675"/>
            <a:ext cx="3803650" cy="29051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endParaRPr lang="en-US" sz="2400">
              <a:latin typeface="Times New Roman" pitchFamily="18" charset="0"/>
            </a:endParaRPr>
          </a:p>
          <a:p>
            <a:pPr algn="l"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sz="2400">
                <a:latin typeface="Times New Roman" pitchFamily="18" charset="0"/>
              </a:rPr>
              <a:t> </a:t>
            </a:r>
            <a:r>
              <a:rPr lang="en-US" sz="2400"/>
              <a:t>3 dup ACKs indicates </a:t>
            </a:r>
            <a:br>
              <a:rPr lang="en-US" sz="2400"/>
            </a:br>
            <a:r>
              <a:rPr lang="en-US" sz="2400"/>
              <a:t>network capable of </a:t>
            </a:r>
            <a:br>
              <a:rPr lang="en-US" sz="2400"/>
            </a:br>
            <a:r>
              <a:rPr lang="en-US" sz="2400"/>
              <a:t>delivering some segments</a:t>
            </a:r>
          </a:p>
          <a:p>
            <a:pPr algn="l"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sz="2400"/>
              <a:t> timeout indicates a “more alarming” congestion scenario</a:t>
            </a:r>
          </a:p>
          <a:p>
            <a:pPr algn="l"/>
            <a:endParaRPr lang="en-US"/>
          </a:p>
        </p:txBody>
      </p:sp>
      <p:sp>
        <p:nvSpPr>
          <p:cNvPr id="271370" name="Text Box 10"/>
          <p:cNvSpPr txBox="1">
            <a:spLocks noChangeArrowheads="1"/>
          </p:cNvSpPr>
          <p:nvPr/>
        </p:nvSpPr>
        <p:spPr bwMode="auto">
          <a:xfrm>
            <a:off x="5492750" y="2124075"/>
            <a:ext cx="14843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Philosophy: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884E3FC4-C66D-45DE-A8EA-953049EE8CF9}" type="slidenum">
              <a:rPr lang="en-US"/>
              <a:pPr/>
              <a:t>8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498475"/>
            <a:ext cx="7772400" cy="1143000"/>
          </a:xfrm>
        </p:spPr>
        <p:txBody>
          <a:bodyPr/>
          <a:lstStyle/>
          <a:p>
            <a:r>
              <a:rPr lang="en-US" sz="3200"/>
              <a:t>Summary: TCP Congestion Control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751013"/>
            <a:ext cx="7772400" cy="46482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sz="2400"/>
              <a:t>When </a:t>
            </a:r>
            <a:r>
              <a:rPr lang="en-US" sz="2400" b="1">
                <a:latin typeface="Courier New" pitchFamily="49" charset="0"/>
              </a:rPr>
              <a:t>CongWin</a:t>
            </a:r>
            <a:r>
              <a:rPr lang="en-US" sz="2400"/>
              <a:t> is below </a:t>
            </a:r>
            <a:r>
              <a:rPr lang="en-US" sz="2400" b="1">
                <a:latin typeface="Courier New" pitchFamily="49" charset="0"/>
              </a:rPr>
              <a:t>Threshold</a:t>
            </a:r>
            <a:r>
              <a:rPr lang="en-US" sz="2400"/>
              <a:t>, sender in </a:t>
            </a:r>
            <a:r>
              <a:rPr lang="en-US" sz="2400">
                <a:solidFill>
                  <a:srgbClr val="FF0000"/>
                </a:solidFill>
              </a:rPr>
              <a:t>slow-start</a:t>
            </a:r>
            <a:r>
              <a:rPr lang="en-US" sz="2400"/>
              <a:t> phase, window grows exponentially.</a:t>
            </a:r>
          </a:p>
          <a:p>
            <a:pPr>
              <a:spcBef>
                <a:spcPct val="70000"/>
              </a:spcBef>
            </a:pPr>
            <a:r>
              <a:rPr lang="en-US" sz="2400"/>
              <a:t>When </a:t>
            </a:r>
            <a:r>
              <a:rPr lang="en-US" sz="2400" b="1">
                <a:latin typeface="Courier New" pitchFamily="49" charset="0"/>
              </a:rPr>
              <a:t>CongWin</a:t>
            </a:r>
            <a:r>
              <a:rPr lang="en-US" sz="2400"/>
              <a:t> is above </a:t>
            </a:r>
            <a:r>
              <a:rPr lang="en-US" sz="2400" b="1">
                <a:latin typeface="Courier New" pitchFamily="49" charset="0"/>
              </a:rPr>
              <a:t>Threshold</a:t>
            </a:r>
            <a:r>
              <a:rPr lang="en-US" sz="2400"/>
              <a:t>, sender is in </a:t>
            </a:r>
            <a:r>
              <a:rPr lang="en-US" sz="2400">
                <a:solidFill>
                  <a:srgbClr val="FF0000"/>
                </a:solidFill>
              </a:rPr>
              <a:t>congestion-avoidance</a:t>
            </a:r>
            <a:r>
              <a:rPr lang="en-US" sz="2400"/>
              <a:t> phase, window grows linearly.</a:t>
            </a:r>
          </a:p>
          <a:p>
            <a:pPr>
              <a:spcBef>
                <a:spcPct val="70000"/>
              </a:spcBef>
            </a:pPr>
            <a:r>
              <a:rPr lang="en-US" sz="2400"/>
              <a:t>When a </a:t>
            </a:r>
            <a:r>
              <a:rPr lang="en-US" sz="2400">
                <a:solidFill>
                  <a:srgbClr val="FF0000"/>
                </a:solidFill>
              </a:rPr>
              <a:t>triple duplicate ACK</a:t>
            </a:r>
            <a:r>
              <a:rPr lang="en-US" sz="2400"/>
              <a:t> occurs, </a:t>
            </a:r>
            <a:r>
              <a:rPr lang="en-US" sz="2400" b="1">
                <a:latin typeface="Courier New" pitchFamily="49" charset="0"/>
              </a:rPr>
              <a:t>Threshold</a:t>
            </a:r>
            <a:r>
              <a:rPr lang="en-US" sz="2400"/>
              <a:t> set to </a:t>
            </a:r>
            <a:r>
              <a:rPr lang="en-US" sz="2400" b="1">
                <a:latin typeface="Courier New" pitchFamily="49" charset="0"/>
              </a:rPr>
              <a:t>CongWin/2</a:t>
            </a:r>
            <a:r>
              <a:rPr lang="en-US" sz="2400"/>
              <a:t> and </a:t>
            </a:r>
            <a:r>
              <a:rPr lang="en-US" sz="2400" b="1">
                <a:latin typeface="Courier New" pitchFamily="49" charset="0"/>
              </a:rPr>
              <a:t>CongWin</a:t>
            </a:r>
            <a:r>
              <a:rPr lang="en-US" sz="2400"/>
              <a:t> set to </a:t>
            </a:r>
            <a:r>
              <a:rPr lang="en-US" sz="2400" b="1">
                <a:latin typeface="Courier New" pitchFamily="49" charset="0"/>
              </a:rPr>
              <a:t>Threshold</a:t>
            </a:r>
            <a:r>
              <a:rPr lang="en-US" sz="2400"/>
              <a:t>.</a:t>
            </a:r>
          </a:p>
          <a:p>
            <a:pPr>
              <a:spcBef>
                <a:spcPct val="70000"/>
              </a:spcBef>
            </a:pPr>
            <a:r>
              <a:rPr lang="en-US" sz="2400"/>
              <a:t>When </a:t>
            </a:r>
            <a:r>
              <a:rPr lang="en-US" sz="2400">
                <a:solidFill>
                  <a:srgbClr val="FF0000"/>
                </a:solidFill>
              </a:rPr>
              <a:t>timeout</a:t>
            </a:r>
            <a:r>
              <a:rPr lang="en-US" sz="2400"/>
              <a:t> occurs, </a:t>
            </a:r>
            <a:r>
              <a:rPr lang="en-US" sz="2400" b="1">
                <a:latin typeface="Courier New" pitchFamily="49" charset="0"/>
              </a:rPr>
              <a:t>Threshold</a:t>
            </a:r>
            <a:r>
              <a:rPr lang="en-US" sz="2400"/>
              <a:t> set to </a:t>
            </a:r>
            <a:r>
              <a:rPr lang="en-US" sz="2400" b="1">
                <a:latin typeface="Courier New" pitchFamily="49" charset="0"/>
              </a:rPr>
              <a:t>CongWin/2</a:t>
            </a:r>
            <a:r>
              <a:rPr lang="en-US" sz="2400"/>
              <a:t> and </a:t>
            </a:r>
            <a:r>
              <a:rPr lang="en-US" sz="2400" b="1">
                <a:latin typeface="Courier New" pitchFamily="49" charset="0"/>
              </a:rPr>
              <a:t>CongWin</a:t>
            </a:r>
            <a:r>
              <a:rPr lang="en-US" sz="2400"/>
              <a:t> is set to 1 MSS.</a:t>
            </a:r>
            <a:r>
              <a:rPr lang="en-US" sz="200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F575D417-9F23-4727-B01C-E0016756976B}" type="slidenum">
              <a:rPr lang="en-US"/>
              <a:pPr/>
              <a:t>9</a:t>
            </a:fld>
            <a:endParaRPr lang="en-US"/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/>
              <a:t>TCP sender congestion control</a:t>
            </a:r>
          </a:p>
        </p:txBody>
      </p:sp>
      <p:graphicFrame>
        <p:nvGraphicFramePr>
          <p:cNvPr id="320863" name="Group 351"/>
          <p:cNvGraphicFramePr>
            <a:graphicFrameLocks noGrp="1"/>
          </p:cNvGraphicFramePr>
          <p:nvPr/>
        </p:nvGraphicFramePr>
        <p:xfrm>
          <a:off x="533400" y="1295400"/>
          <a:ext cx="7675563" cy="4605020"/>
        </p:xfrm>
        <a:graphic>
          <a:graphicData uri="http://schemas.openxmlformats.org/drawingml/2006/table">
            <a:tbl>
              <a:tblPr/>
              <a:tblGrid>
                <a:gridCol w="1320800"/>
                <a:gridCol w="1244600"/>
                <a:gridCol w="2714625"/>
                <a:gridCol w="2395538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State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Event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TCP Sender Action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Commentary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Slow Start (SS)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ACK receipt for previously unacked data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CongWin = CongWin + MSS,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If (CongWin &gt; Threshold)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     set state to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L Futura CondensedLight"/>
                          <a:ea typeface="Times New Roman" pitchFamily="18" charset="0"/>
                          <a:cs typeface="Arial" pitchFamily="34" charset="0"/>
                        </a:rPr>
                        <a:t>“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Congestion             Avoidance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L Futura CondensedLight"/>
                          <a:ea typeface="Times New Roman" pitchFamily="18" charset="0"/>
                          <a:cs typeface="Arial" pitchFamily="34" charset="0"/>
                        </a:rPr>
                        <a:t>”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Resulting in a doubling of CongWin every RTT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Congestion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Avoidance (CA)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ACK receipt for previously unacked data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CongWin = CongWin+MSS * (MSS/CongWin)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   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Additive increase, resulting in increase of CongWin  by 1 MSS every RTT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SS or CA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Loss event detected by triple duplicate ACK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Threshold = CongWin/2,     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CongWin = Threshold,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Set state to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L Futura CondensedLight"/>
                          <a:ea typeface="Times New Roman" pitchFamily="18" charset="0"/>
                          <a:cs typeface="Arial" pitchFamily="34" charset="0"/>
                        </a:rPr>
                        <a:t>“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Congestion Avoidance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L Futura CondensedLight"/>
                          <a:ea typeface="Times New Roman" pitchFamily="18" charset="0"/>
                          <a:cs typeface="Arial" pitchFamily="34" charset="0"/>
                        </a:rPr>
                        <a:t>”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Fast recovery, implementing multiplicative decrease. CongWin will not drop below 1 MSS.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SS or CA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Timeout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Threshold = CongWin/2,     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CongWin = 1 MSS,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Set state to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L Futura CondensedLight"/>
                          <a:ea typeface="Times New Roman" pitchFamily="18" charset="0"/>
                          <a:cs typeface="Arial" pitchFamily="34" charset="0"/>
                        </a:rPr>
                        <a:t>“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Slow Start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L Futura CondensedLight"/>
                          <a:ea typeface="Times New Roman" pitchFamily="18" charset="0"/>
                          <a:cs typeface="Arial" pitchFamily="34" charset="0"/>
                        </a:rPr>
                        <a:t>”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Enter slow start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SS or CA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Duplicate ACK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Increment duplicate ACK count for segment being acked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CongWin and Threshold not changed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1160</Words>
  <Application>Microsoft Office PowerPoint</Application>
  <PresentationFormat>On-screen Show (4:3)</PresentationFormat>
  <Paragraphs>226</Paragraphs>
  <Slides>15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VISIO</vt:lpstr>
      <vt:lpstr>Clip</vt:lpstr>
      <vt:lpstr>Equation</vt:lpstr>
      <vt:lpstr>Chapter 3 outline</vt:lpstr>
      <vt:lpstr>TCP congestion control: additive increase, multiplicative decrease</vt:lpstr>
      <vt:lpstr>TCP Congestion Control: details</vt:lpstr>
      <vt:lpstr>TCP Slow Start</vt:lpstr>
      <vt:lpstr>TCP Slow Start (more)</vt:lpstr>
      <vt:lpstr>Refinement</vt:lpstr>
      <vt:lpstr>Refinement: inferring loss</vt:lpstr>
      <vt:lpstr>Summary: TCP Congestion Control</vt:lpstr>
      <vt:lpstr>TCP sender congestion control</vt:lpstr>
      <vt:lpstr>TCP throughput</vt:lpstr>
      <vt:lpstr>TCP Futures: TCP over “long, fat pipes”</vt:lpstr>
      <vt:lpstr>TCP Fairness</vt:lpstr>
      <vt:lpstr>Why is TCP fair?</vt:lpstr>
      <vt:lpstr>Fairness (more)</vt:lpstr>
      <vt:lpstr>Chapter 3: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outline</dc:title>
  <dc:creator>Scot Anderson</dc:creator>
  <cp:lastModifiedBy>scot</cp:lastModifiedBy>
  <cp:revision>10</cp:revision>
  <dcterms:created xsi:type="dcterms:W3CDTF">2007-10-15T12:47:51Z</dcterms:created>
  <dcterms:modified xsi:type="dcterms:W3CDTF">2009-10-08T21:18:04Z</dcterms:modified>
</cp:coreProperties>
</file>