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427" autoAdjust="0"/>
  </p:normalViewPr>
  <p:slideViewPr>
    <p:cSldViewPr>
      <p:cViewPr varScale="1">
        <p:scale>
          <a:sx n="51" d="100"/>
          <a:sy n="51" d="100"/>
        </p:scale>
        <p:origin x="-9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BAAFBB-4475-482F-9C5C-88D759481430}" type="datetimeFigureOut">
              <a:rPr lang="en-US" smtClean="0"/>
              <a:pPr/>
              <a:t>10/7/2009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9D2BF6-DD02-4B41-93C5-050D9AA1C7E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l-GR" dirty="0" smtClean="0"/>
              <a:t>λ</a:t>
            </a:r>
            <a:r>
              <a:rPr lang="en-US" baseline="-25000" dirty="0" smtClean="0"/>
              <a:t>in/out</a:t>
            </a:r>
            <a:r>
              <a:rPr lang="en-US" baseline="0" dirty="0" smtClean="0"/>
              <a:t> is the </a:t>
            </a:r>
            <a:r>
              <a:rPr lang="en-US" b="1" i="1" baseline="0" dirty="0" smtClean="0"/>
              <a:t>byte</a:t>
            </a:r>
            <a:r>
              <a:rPr lang="en-US" baseline="0" dirty="0" smtClean="0"/>
              <a:t> rate of information flowing in or out. Left Figure should be clear, unless you have had calculus and calc based statistics, take the one on the right on faith. To get there you need to derive Little’s Formula (See Leon-Garcia, </a:t>
            </a:r>
            <a:r>
              <a:rPr lang="en-US" baseline="0" dirty="0" err="1" smtClean="0"/>
              <a:t>Widjaja</a:t>
            </a:r>
            <a:r>
              <a:rPr lang="en-US" baseline="0" dirty="0" smtClean="0"/>
              <a:t>. </a:t>
            </a:r>
            <a:r>
              <a:rPr lang="en-US" i="1" baseline="0" dirty="0" smtClean="0"/>
              <a:t>Communication Networks</a:t>
            </a:r>
            <a:r>
              <a:rPr lang="en-US" baseline="0" dirty="0" smtClean="0"/>
              <a:t>, McGraw Hill, 2000)</a:t>
            </a:r>
            <a:endParaRPr lang="en-US" dirty="0"/>
          </a:p>
        </p:txBody>
      </p:sp>
      <p:sp>
        <p:nvSpPr>
          <p:cNvPr id="4" name="Slide Number Placeholder 3"/>
          <p:cNvSpPr>
            <a:spLocks noGrp="1"/>
          </p:cNvSpPr>
          <p:nvPr>
            <p:ph type="sldNum" sz="quarter" idx="10"/>
          </p:nvPr>
        </p:nvSpPr>
        <p:spPr/>
        <p:txBody>
          <a:bodyPr/>
          <a:lstStyle/>
          <a:p>
            <a:fld id="{339D2BF6-DD02-4B41-93C5-050D9AA1C7EB}"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λ</a:t>
            </a:r>
            <a:r>
              <a:rPr lang="en-US" u="none" baseline="-25000" dirty="0" smtClean="0"/>
              <a:t>out</a:t>
            </a:r>
            <a:r>
              <a:rPr lang="en-US" dirty="0" smtClean="0"/>
              <a:t> is the rate of output that is usable</a:t>
            </a:r>
            <a:r>
              <a:rPr lang="en-US" baseline="0" dirty="0" smtClean="0"/>
              <a:t> (don’t count retransmitted packets if they arrive). We call this </a:t>
            </a:r>
            <a:r>
              <a:rPr lang="en-US" baseline="0" dirty="0" err="1" smtClean="0"/>
              <a:t>goodput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39D2BF6-DD02-4B41-93C5-050D9AA1C7EB}"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US" dirty="0" smtClean="0"/>
              <a:t>λ‘ Offered</a:t>
            </a:r>
            <a:r>
              <a:rPr lang="en-US" baseline="0" dirty="0" smtClean="0"/>
              <a:t> load (Includes both original and retransmitted packets)</a:t>
            </a:r>
          </a:p>
          <a:p>
            <a:pPr marL="228600" indent="-228600">
              <a:buNone/>
            </a:pPr>
            <a:endParaRPr lang="en-US" dirty="0" smtClean="0"/>
          </a:p>
          <a:p>
            <a:pPr marL="228600" indent="-228600">
              <a:buAutoNum type="alphaLcParenR"/>
            </a:pPr>
            <a:r>
              <a:rPr lang="en-US" baseline="0" dirty="0" smtClean="0"/>
              <a:t>Perfection – we only send when there is a known buffer available.</a:t>
            </a:r>
          </a:p>
          <a:p>
            <a:pPr marL="228600" indent="-228600">
              <a:buAutoNum type="alphaLcParenR"/>
            </a:pPr>
            <a:r>
              <a:rPr lang="en-US" baseline="0" dirty="0" smtClean="0"/>
              <a:t>[1] Near Perfection – we only retransmit when we know that we have lost a packet (e.g. very large timeout)</a:t>
            </a:r>
          </a:p>
          <a:p>
            <a:pPr marL="228600" indent="-228600">
              <a:buAutoNum type="alphaLcParenR"/>
            </a:pPr>
            <a:r>
              <a:rPr lang="en-US" baseline="0" dirty="0" smtClean="0"/>
              <a:t>[2] Reality – Sometimes we retransmit packets that are not lost.</a:t>
            </a:r>
            <a:endParaRPr lang="en-US" dirty="0"/>
          </a:p>
        </p:txBody>
      </p:sp>
      <p:sp>
        <p:nvSpPr>
          <p:cNvPr id="4" name="Slide Number Placeholder 3"/>
          <p:cNvSpPr>
            <a:spLocks noGrp="1"/>
          </p:cNvSpPr>
          <p:nvPr>
            <p:ph type="sldNum" sz="quarter" idx="10"/>
          </p:nvPr>
        </p:nvSpPr>
        <p:spPr/>
        <p:txBody>
          <a:bodyPr/>
          <a:lstStyle/>
          <a:p>
            <a:fld id="{339D2BF6-DD02-4B41-93C5-050D9AA1C7EB}"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SNA = IBM’s answer to anything that could go wrong: Systems Network Architecture</a:t>
            </a:r>
          </a:p>
          <a:p>
            <a:r>
              <a:rPr lang="en-US" dirty="0" err="1" smtClean="0"/>
              <a:t>DECbit</a:t>
            </a:r>
            <a:r>
              <a:rPr lang="en-US" dirty="0" smtClean="0"/>
              <a:t> = another attempt in the 90s that requires all routers to be modified</a:t>
            </a:r>
            <a:r>
              <a:rPr lang="en-US" baseline="0" dirty="0" smtClean="0"/>
              <a:t> (DEC apparently comes from the company DEC for which the designer worked at the time)</a:t>
            </a:r>
            <a:endParaRPr lang="en-US" dirty="0" smtClean="0"/>
          </a:p>
          <a:p>
            <a:r>
              <a:rPr lang="en-US" dirty="0" smtClean="0"/>
              <a:t>TCP/IP ECN = Explicit</a:t>
            </a:r>
            <a:r>
              <a:rPr lang="en-US" baseline="0" dirty="0" smtClean="0"/>
              <a:t> Congestion Control</a:t>
            </a:r>
          </a:p>
          <a:p>
            <a:r>
              <a:rPr lang="en-US" baseline="0" dirty="0" smtClean="0"/>
              <a:t>ATM = Asynchronous Transfer Mode</a:t>
            </a:r>
            <a:endParaRPr lang="en-US" dirty="0"/>
          </a:p>
        </p:txBody>
      </p:sp>
      <p:sp>
        <p:nvSpPr>
          <p:cNvPr id="4" name="Slide Number Placeholder 3"/>
          <p:cNvSpPr>
            <a:spLocks noGrp="1"/>
          </p:cNvSpPr>
          <p:nvPr>
            <p:ph type="sldNum" sz="quarter" idx="10"/>
          </p:nvPr>
        </p:nvSpPr>
        <p:spPr/>
        <p:txBody>
          <a:bodyPr/>
          <a:lstStyle/>
          <a:p>
            <a:fld id="{339D2BF6-DD02-4B41-93C5-050D9AA1C7EB}"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19B60D-BEF9-4FEB-B174-380355BBF2A0}" type="datetimeFigureOut">
              <a:rPr lang="en-US" smtClean="0"/>
              <a:pPr/>
              <a:t>10/7/2009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19B60D-BEF9-4FEB-B174-380355BBF2A0}" type="datetimeFigureOut">
              <a:rPr lang="en-US" smtClean="0"/>
              <a:pPr/>
              <a:t>10/7/2009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19B60D-BEF9-4FEB-B174-380355BBF2A0}" type="datetimeFigureOut">
              <a:rPr lang="en-US" smtClean="0"/>
              <a:pPr/>
              <a:t>10/7/2009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19B60D-BEF9-4FEB-B174-380355BBF2A0}" type="datetimeFigureOut">
              <a:rPr lang="en-US" smtClean="0"/>
              <a:pPr/>
              <a:t>10/7/2009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19B60D-BEF9-4FEB-B174-380355BBF2A0}" type="datetimeFigureOut">
              <a:rPr lang="en-US" smtClean="0"/>
              <a:pPr/>
              <a:t>10/7/2009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19B60D-BEF9-4FEB-B174-380355BBF2A0}" type="datetimeFigureOut">
              <a:rPr lang="en-US" smtClean="0"/>
              <a:pPr/>
              <a:t>10/7/2009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19B60D-BEF9-4FEB-B174-380355BBF2A0}" type="datetimeFigureOut">
              <a:rPr lang="en-US" smtClean="0"/>
              <a:pPr/>
              <a:t>10/7/2009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19B60D-BEF9-4FEB-B174-380355BBF2A0}" type="datetimeFigureOut">
              <a:rPr lang="en-US" smtClean="0"/>
              <a:pPr/>
              <a:t>10/7/2009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9B60D-BEF9-4FEB-B174-380355BBF2A0}" type="datetimeFigureOut">
              <a:rPr lang="en-US" smtClean="0"/>
              <a:pPr/>
              <a:t>10/7/2009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19B60D-BEF9-4FEB-B174-380355BBF2A0}" type="datetimeFigureOut">
              <a:rPr lang="en-US" smtClean="0"/>
              <a:pPr/>
              <a:t>10/7/2009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19B60D-BEF9-4FEB-B174-380355BBF2A0}" type="datetimeFigureOut">
              <a:rPr lang="en-US" smtClean="0"/>
              <a:pPr/>
              <a:t>10/7/2009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49310-E200-4E5D-818A-3BE59BA30F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9B60D-BEF9-4FEB-B174-380355BBF2A0}" type="datetimeFigureOut">
              <a:rPr lang="en-US" smtClean="0"/>
              <a:pPr/>
              <a:t>10/7/2009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F49310-E200-4E5D-818A-3BE59BA30F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86019" name="Slide Number Placeholder 6"/>
          <p:cNvSpPr>
            <a:spLocks noGrp="1"/>
          </p:cNvSpPr>
          <p:nvPr>
            <p:ph type="sldNum" sz="quarter" idx="12"/>
          </p:nvPr>
        </p:nvSpPr>
        <p:spPr>
          <a:noFill/>
        </p:spPr>
        <p:txBody>
          <a:bodyPr/>
          <a:lstStyle/>
          <a:p>
            <a:r>
              <a:rPr lang="en-US"/>
              <a:t>3-</a:t>
            </a:r>
            <a:fld id="{14E633CD-6E31-4E22-8ECC-B032BC2DEA8D}" type="slidenum">
              <a:rPr lang="en-US"/>
              <a:pPr/>
              <a:t>1</a:t>
            </a:fld>
            <a:endParaRPr lang="en-US"/>
          </a:p>
        </p:txBody>
      </p:sp>
      <p:sp>
        <p:nvSpPr>
          <p:cNvPr id="86020" name="Rectangle 2"/>
          <p:cNvSpPr>
            <a:spLocks noGrp="1" noChangeArrowheads="1"/>
          </p:cNvSpPr>
          <p:nvPr>
            <p:ph type="title"/>
          </p:nvPr>
        </p:nvSpPr>
        <p:spPr/>
        <p:txBody>
          <a:bodyPr/>
          <a:lstStyle/>
          <a:p>
            <a:r>
              <a:rPr lang="en-US" smtClean="0"/>
              <a:t>Chapter 3 outline</a:t>
            </a:r>
          </a:p>
        </p:txBody>
      </p:sp>
      <p:sp>
        <p:nvSpPr>
          <p:cNvPr id="86021" name="Rectangle 3"/>
          <p:cNvSpPr>
            <a:spLocks noGrp="1" noChangeArrowheads="1"/>
          </p:cNvSpPr>
          <p:nvPr>
            <p:ph type="body" sz="half" idx="1"/>
          </p:nvPr>
        </p:nvSpPr>
        <p:spPr/>
        <p:txBody>
          <a:bodyPr/>
          <a:lstStyle/>
          <a:p>
            <a:r>
              <a:rPr lang="en-US" sz="2400" smtClean="0"/>
              <a:t>3.1 Transport-layer services</a:t>
            </a:r>
          </a:p>
          <a:p>
            <a:r>
              <a:rPr lang="en-US" sz="2400" smtClean="0"/>
              <a:t>3.2 Multiplexing and demultiplexing</a:t>
            </a:r>
          </a:p>
          <a:p>
            <a:r>
              <a:rPr lang="en-US" sz="2400" smtClean="0"/>
              <a:t>3.3 Connectionless transport: UDP</a:t>
            </a:r>
          </a:p>
          <a:p>
            <a:r>
              <a:rPr lang="en-US" sz="2400" smtClean="0"/>
              <a:t>3.4 Principles of reliable data transfer</a:t>
            </a:r>
          </a:p>
        </p:txBody>
      </p:sp>
      <p:sp>
        <p:nvSpPr>
          <p:cNvPr id="86022" name="Rectangle 4"/>
          <p:cNvSpPr>
            <a:spLocks noGrp="1" noChangeArrowheads="1"/>
          </p:cNvSpPr>
          <p:nvPr>
            <p:ph type="body" sz="half" idx="2"/>
          </p:nvPr>
        </p:nvSpPr>
        <p:spPr>
          <a:xfrm>
            <a:off x="4495800" y="1600200"/>
            <a:ext cx="4054475" cy="4648200"/>
          </a:xfrm>
        </p:spPr>
        <p:txBody>
          <a:bodyPr/>
          <a:lstStyle/>
          <a:p>
            <a:r>
              <a:rPr lang="en-US" sz="2400" smtClean="0"/>
              <a:t>3.5 Connection-oriented transport: TCP</a:t>
            </a:r>
            <a:endParaRPr lang="en-US" sz="2400" smtClean="0">
              <a:solidFill>
                <a:srgbClr val="FF0000"/>
              </a:solidFill>
            </a:endParaRPr>
          </a:p>
          <a:p>
            <a:pPr lvl="1"/>
            <a:r>
              <a:rPr lang="en-US" sz="2000" smtClean="0"/>
              <a:t>segment structure</a:t>
            </a:r>
          </a:p>
          <a:p>
            <a:pPr lvl="1"/>
            <a:r>
              <a:rPr lang="en-US" sz="2000" smtClean="0"/>
              <a:t>reliable data transfer</a:t>
            </a:r>
          </a:p>
          <a:p>
            <a:pPr lvl="1"/>
            <a:r>
              <a:rPr lang="en-US" sz="2000" smtClean="0"/>
              <a:t>flow control</a:t>
            </a:r>
          </a:p>
          <a:p>
            <a:pPr lvl="1"/>
            <a:r>
              <a:rPr lang="en-US" sz="2000" smtClean="0"/>
              <a:t>connection management</a:t>
            </a:r>
          </a:p>
          <a:p>
            <a:r>
              <a:rPr lang="en-US" sz="2400" smtClean="0">
                <a:solidFill>
                  <a:srgbClr val="FF0000"/>
                </a:solidFill>
              </a:rPr>
              <a:t>3.6</a:t>
            </a:r>
            <a:r>
              <a:rPr lang="en-US" sz="2400" smtClean="0"/>
              <a:t> </a:t>
            </a:r>
            <a:r>
              <a:rPr lang="en-US" sz="2400" smtClean="0">
                <a:solidFill>
                  <a:srgbClr val="FF0000"/>
                </a:solidFill>
              </a:rPr>
              <a:t>Principles of congestion control</a:t>
            </a:r>
            <a:endParaRPr lang="en-US" sz="2400" smtClean="0"/>
          </a:p>
          <a:p>
            <a:r>
              <a:rPr lang="en-US" sz="2400" smtClean="0"/>
              <a:t>3.7 TCP congestion control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95235" name="Slide Number Placeholder 6"/>
          <p:cNvSpPr>
            <a:spLocks noGrp="1"/>
          </p:cNvSpPr>
          <p:nvPr>
            <p:ph type="sldNum" sz="quarter" idx="12"/>
          </p:nvPr>
        </p:nvSpPr>
        <p:spPr>
          <a:noFill/>
        </p:spPr>
        <p:txBody>
          <a:bodyPr/>
          <a:lstStyle/>
          <a:p>
            <a:r>
              <a:rPr lang="en-US"/>
              <a:t>3-</a:t>
            </a:r>
            <a:fld id="{9036B051-0BE6-4C74-B1D4-B2D78614BBBD}" type="slidenum">
              <a:rPr lang="en-US"/>
              <a:pPr/>
              <a:t>10</a:t>
            </a:fld>
            <a:endParaRPr lang="en-US"/>
          </a:p>
        </p:txBody>
      </p:sp>
      <p:sp>
        <p:nvSpPr>
          <p:cNvPr id="95236" name="Rectangle 2"/>
          <p:cNvSpPr>
            <a:spLocks noGrp="1" noChangeArrowheads="1"/>
          </p:cNvSpPr>
          <p:nvPr>
            <p:ph type="title"/>
          </p:nvPr>
        </p:nvSpPr>
        <p:spPr>
          <a:xfrm>
            <a:off x="514350" y="152400"/>
            <a:ext cx="7991475" cy="1143000"/>
          </a:xfrm>
        </p:spPr>
        <p:txBody>
          <a:bodyPr/>
          <a:lstStyle/>
          <a:p>
            <a:r>
              <a:rPr lang="en-US" sz="3200" smtClean="0"/>
              <a:t>Case study: ATM ABR congestion control</a:t>
            </a:r>
          </a:p>
        </p:txBody>
      </p:sp>
      <p:sp>
        <p:nvSpPr>
          <p:cNvPr id="95237" name="Rectangle 3"/>
          <p:cNvSpPr>
            <a:spLocks noGrp="1" noChangeArrowheads="1"/>
          </p:cNvSpPr>
          <p:nvPr>
            <p:ph type="body" sz="half" idx="1"/>
          </p:nvPr>
        </p:nvSpPr>
        <p:spPr>
          <a:xfrm>
            <a:off x="495300" y="3876675"/>
            <a:ext cx="8048625" cy="2495550"/>
          </a:xfrm>
        </p:spPr>
        <p:txBody>
          <a:bodyPr/>
          <a:lstStyle/>
          <a:p>
            <a:r>
              <a:rPr lang="en-US" sz="2400" smtClean="0"/>
              <a:t>two-byte ER (explicit rate) field in RM cell</a:t>
            </a:r>
          </a:p>
          <a:p>
            <a:pPr lvl="1"/>
            <a:r>
              <a:rPr lang="en-US" sz="2000" smtClean="0"/>
              <a:t>congested switch may lower ER value in cell</a:t>
            </a:r>
          </a:p>
          <a:p>
            <a:pPr lvl="1"/>
            <a:r>
              <a:rPr lang="en-US" sz="2000" smtClean="0"/>
              <a:t>sender’ send rate thus maximum supportable rate on path</a:t>
            </a:r>
          </a:p>
          <a:p>
            <a:r>
              <a:rPr lang="en-US" sz="2400" smtClean="0"/>
              <a:t>EFCI bit in data cells: set to 1 in congested switch</a:t>
            </a:r>
          </a:p>
          <a:p>
            <a:pPr lvl="1"/>
            <a:r>
              <a:rPr lang="en-US" sz="2000" smtClean="0"/>
              <a:t>if data cell preceding RM cell has EFCI set, sender sets CI bit in returned RM cell</a:t>
            </a:r>
          </a:p>
        </p:txBody>
      </p:sp>
      <p:pic>
        <p:nvPicPr>
          <p:cNvPr id="95238" name="Picture 4" descr="congestion3"/>
          <p:cNvPicPr>
            <a:picLocks noChangeAspect="1" noChangeArrowheads="1"/>
          </p:cNvPicPr>
          <p:nvPr/>
        </p:nvPicPr>
        <p:blipFill>
          <a:blip r:embed="rId2" cstate="print"/>
          <a:srcRect/>
          <a:stretch>
            <a:fillRect/>
          </a:stretch>
        </p:blipFill>
        <p:spPr bwMode="auto">
          <a:xfrm>
            <a:off x="1655763" y="1279525"/>
            <a:ext cx="5943600" cy="242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87043" name="Slide Number Placeholder 6"/>
          <p:cNvSpPr>
            <a:spLocks noGrp="1"/>
          </p:cNvSpPr>
          <p:nvPr>
            <p:ph type="sldNum" sz="quarter" idx="12"/>
          </p:nvPr>
        </p:nvSpPr>
        <p:spPr>
          <a:noFill/>
        </p:spPr>
        <p:txBody>
          <a:bodyPr/>
          <a:lstStyle/>
          <a:p>
            <a:r>
              <a:rPr lang="en-US"/>
              <a:t>3-</a:t>
            </a:r>
            <a:fld id="{D66607A0-1920-476D-8A1E-3441514A0E56}" type="slidenum">
              <a:rPr lang="en-US"/>
              <a:pPr/>
              <a:t>2</a:t>
            </a:fld>
            <a:endParaRPr lang="en-US"/>
          </a:p>
        </p:txBody>
      </p:sp>
      <p:sp>
        <p:nvSpPr>
          <p:cNvPr id="87044" name="Rectangle 2"/>
          <p:cNvSpPr>
            <a:spLocks noGrp="1" noChangeArrowheads="1"/>
          </p:cNvSpPr>
          <p:nvPr>
            <p:ph type="title"/>
          </p:nvPr>
        </p:nvSpPr>
        <p:spPr/>
        <p:txBody>
          <a:bodyPr/>
          <a:lstStyle/>
          <a:p>
            <a:r>
              <a:rPr lang="en-US" sz="3600" smtClean="0"/>
              <a:t>Principles of Congestion Control</a:t>
            </a:r>
            <a:endParaRPr lang="en-US" smtClean="0"/>
          </a:p>
        </p:txBody>
      </p:sp>
      <p:sp>
        <p:nvSpPr>
          <p:cNvPr id="87045" name="Rectangle 3"/>
          <p:cNvSpPr>
            <a:spLocks noGrp="1" noChangeArrowheads="1"/>
          </p:cNvSpPr>
          <p:nvPr>
            <p:ph type="body" sz="half" idx="1"/>
          </p:nvPr>
        </p:nvSpPr>
        <p:spPr>
          <a:xfrm>
            <a:off x="533400" y="1600200"/>
            <a:ext cx="7762875" cy="4648200"/>
          </a:xfrm>
        </p:spPr>
        <p:txBody>
          <a:bodyPr/>
          <a:lstStyle/>
          <a:p>
            <a:pPr>
              <a:buFont typeface="ZapfDingbats" pitchFamily="82" charset="2"/>
              <a:buNone/>
            </a:pPr>
            <a:r>
              <a:rPr lang="en-US" smtClean="0">
                <a:solidFill>
                  <a:srgbClr val="FF0000"/>
                </a:solidFill>
              </a:rPr>
              <a:t>Congestion:</a:t>
            </a:r>
            <a:endParaRPr lang="en-US" sz="2400" smtClean="0"/>
          </a:p>
          <a:p>
            <a:r>
              <a:rPr lang="en-US" sz="2400" smtClean="0"/>
              <a:t>informally: “too many sources sending too much data too fast for </a:t>
            </a:r>
            <a:r>
              <a:rPr lang="en-US" sz="2400" i="1" smtClean="0">
                <a:solidFill>
                  <a:schemeClr val="accent2"/>
                </a:solidFill>
              </a:rPr>
              <a:t>network</a:t>
            </a:r>
            <a:r>
              <a:rPr lang="en-US" sz="2400" smtClean="0"/>
              <a:t> to handle”</a:t>
            </a:r>
          </a:p>
          <a:p>
            <a:r>
              <a:rPr lang="en-US" sz="2400" smtClean="0"/>
              <a:t>different from flow control!</a:t>
            </a:r>
          </a:p>
          <a:p>
            <a:r>
              <a:rPr lang="en-US" sz="2400" smtClean="0"/>
              <a:t>manifestations:</a:t>
            </a:r>
          </a:p>
          <a:p>
            <a:pPr lvl="1"/>
            <a:r>
              <a:rPr lang="en-US" smtClean="0"/>
              <a:t>lost packets (buffer overflow at routers)</a:t>
            </a:r>
          </a:p>
          <a:p>
            <a:pPr lvl="1"/>
            <a:r>
              <a:rPr lang="en-US" smtClean="0"/>
              <a:t>long delays (queueing in router buffers)</a:t>
            </a:r>
          </a:p>
          <a:p>
            <a:r>
              <a:rPr lang="en-US" sz="2400" smtClean="0"/>
              <a:t>a top-10 problem!</a:t>
            </a:r>
          </a:p>
          <a:p>
            <a:endParaRPr lang="en-US"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88067" name="Slide Number Placeholder 6"/>
          <p:cNvSpPr>
            <a:spLocks noGrp="1"/>
          </p:cNvSpPr>
          <p:nvPr>
            <p:ph type="sldNum" sz="quarter" idx="12"/>
          </p:nvPr>
        </p:nvSpPr>
        <p:spPr>
          <a:noFill/>
        </p:spPr>
        <p:txBody>
          <a:bodyPr/>
          <a:lstStyle/>
          <a:p>
            <a:r>
              <a:rPr lang="en-US"/>
              <a:t>3-</a:t>
            </a:r>
            <a:fld id="{BF9BF3CB-B05F-47C9-BA73-C5C42F45CADF}" type="slidenum">
              <a:rPr lang="en-US"/>
              <a:pPr/>
              <a:t>3</a:t>
            </a:fld>
            <a:endParaRPr lang="en-US"/>
          </a:p>
        </p:txBody>
      </p:sp>
      <p:sp>
        <p:nvSpPr>
          <p:cNvPr id="88068" name="Rectangle 2"/>
          <p:cNvSpPr>
            <a:spLocks noGrp="1" noChangeArrowheads="1"/>
          </p:cNvSpPr>
          <p:nvPr>
            <p:ph type="title"/>
          </p:nvPr>
        </p:nvSpPr>
        <p:spPr/>
        <p:txBody>
          <a:bodyPr/>
          <a:lstStyle/>
          <a:p>
            <a:r>
              <a:rPr lang="en-US" sz="3200" smtClean="0"/>
              <a:t>Causes/costs of congestion: scenario 1</a:t>
            </a:r>
            <a:r>
              <a:rPr lang="en-US" smtClean="0"/>
              <a:t> </a:t>
            </a:r>
          </a:p>
        </p:txBody>
      </p:sp>
      <p:sp>
        <p:nvSpPr>
          <p:cNvPr id="88069" name="Rectangle 3"/>
          <p:cNvSpPr>
            <a:spLocks noGrp="1" noChangeArrowheads="1"/>
          </p:cNvSpPr>
          <p:nvPr>
            <p:ph type="body" sz="half" idx="1"/>
          </p:nvPr>
        </p:nvSpPr>
        <p:spPr>
          <a:xfrm>
            <a:off x="247650" y="1447800"/>
            <a:ext cx="3152775" cy="4648200"/>
          </a:xfrm>
        </p:spPr>
        <p:txBody>
          <a:bodyPr/>
          <a:lstStyle/>
          <a:p>
            <a:r>
              <a:rPr lang="en-US" sz="2400" b="1" dirty="0" smtClean="0"/>
              <a:t>two senders, two receivers</a:t>
            </a:r>
          </a:p>
          <a:p>
            <a:r>
              <a:rPr lang="en-US" sz="2400" dirty="0" smtClean="0"/>
              <a:t>one router, infinite buffers </a:t>
            </a:r>
          </a:p>
          <a:p>
            <a:r>
              <a:rPr lang="en-US" sz="2400" dirty="0" smtClean="0"/>
              <a:t>no retransmission</a:t>
            </a:r>
          </a:p>
          <a:p>
            <a:endParaRPr lang="en-US" sz="2400" dirty="0" smtClean="0"/>
          </a:p>
        </p:txBody>
      </p:sp>
      <p:sp>
        <p:nvSpPr>
          <p:cNvPr id="88070" name="Rectangle 4"/>
          <p:cNvSpPr>
            <a:spLocks noGrp="1" noChangeArrowheads="1"/>
          </p:cNvSpPr>
          <p:nvPr>
            <p:ph type="body" sz="half" idx="2"/>
          </p:nvPr>
        </p:nvSpPr>
        <p:spPr>
          <a:xfrm>
            <a:off x="6038850" y="4171950"/>
            <a:ext cx="2790825" cy="2038350"/>
          </a:xfrm>
        </p:spPr>
        <p:txBody>
          <a:bodyPr/>
          <a:lstStyle/>
          <a:p>
            <a:r>
              <a:rPr lang="en-US" sz="2400" smtClean="0"/>
              <a:t>large delays when congested</a:t>
            </a:r>
          </a:p>
          <a:p>
            <a:r>
              <a:rPr lang="en-US" sz="2400" smtClean="0"/>
              <a:t>maximum achievable throughput</a:t>
            </a:r>
          </a:p>
        </p:txBody>
      </p:sp>
      <p:pic>
        <p:nvPicPr>
          <p:cNvPr id="88071" name="Picture 6" descr="congestion_perf0"/>
          <p:cNvPicPr>
            <a:picLocks noChangeAspect="1" noChangeArrowheads="1"/>
          </p:cNvPicPr>
          <p:nvPr/>
        </p:nvPicPr>
        <p:blipFill>
          <a:blip r:embed="rId3" cstate="print"/>
          <a:srcRect/>
          <a:stretch>
            <a:fillRect/>
          </a:stretch>
        </p:blipFill>
        <p:spPr bwMode="auto">
          <a:xfrm>
            <a:off x="214313" y="4210050"/>
            <a:ext cx="5883275" cy="2146300"/>
          </a:xfrm>
          <a:prstGeom prst="rect">
            <a:avLst/>
          </a:prstGeom>
          <a:noFill/>
          <a:ln w="9525">
            <a:noFill/>
            <a:miter lim="800000"/>
            <a:headEnd/>
            <a:tailEnd/>
          </a:ln>
        </p:spPr>
      </p:pic>
      <p:grpSp>
        <p:nvGrpSpPr>
          <p:cNvPr id="2" name="Group 243"/>
          <p:cNvGrpSpPr>
            <a:grpSpLocks/>
          </p:cNvGrpSpPr>
          <p:nvPr/>
        </p:nvGrpSpPr>
        <p:grpSpPr bwMode="auto">
          <a:xfrm>
            <a:off x="3376613" y="1322388"/>
            <a:ext cx="5332412" cy="2559050"/>
            <a:chOff x="1448" y="2704"/>
            <a:chExt cx="3359" cy="1612"/>
          </a:xfrm>
        </p:grpSpPr>
        <p:sp>
          <p:nvSpPr>
            <p:cNvPr id="88073" name="Oval 7"/>
            <p:cNvSpPr>
              <a:spLocks noChangeArrowheads="1"/>
            </p:cNvSpPr>
            <p:nvPr/>
          </p:nvSpPr>
          <p:spPr bwMode="auto">
            <a:xfrm>
              <a:off x="2871" y="3774"/>
              <a:ext cx="670" cy="148"/>
            </a:xfrm>
            <a:prstGeom prst="ellipse">
              <a:avLst/>
            </a:prstGeom>
            <a:solidFill>
              <a:srgbClr val="C0C0C0"/>
            </a:solidFill>
            <a:ln w="12700">
              <a:solidFill>
                <a:srgbClr val="808080"/>
              </a:solidFill>
              <a:round/>
              <a:headEnd/>
              <a:tailEnd/>
            </a:ln>
          </p:spPr>
          <p:txBody>
            <a:bodyPr wrap="none" anchor="ctr"/>
            <a:lstStyle/>
            <a:p>
              <a:endParaRPr lang="en-US"/>
            </a:p>
          </p:txBody>
        </p:sp>
        <p:sp>
          <p:nvSpPr>
            <p:cNvPr id="88074" name="Line 8"/>
            <p:cNvSpPr>
              <a:spLocks noChangeShapeType="1"/>
            </p:cNvSpPr>
            <p:nvPr/>
          </p:nvSpPr>
          <p:spPr bwMode="auto">
            <a:xfrm>
              <a:off x="2871" y="3762"/>
              <a:ext cx="0" cy="92"/>
            </a:xfrm>
            <a:prstGeom prst="line">
              <a:avLst/>
            </a:prstGeom>
            <a:noFill/>
            <a:ln w="12700">
              <a:solidFill>
                <a:srgbClr val="000000"/>
              </a:solidFill>
              <a:round/>
              <a:headEnd/>
              <a:tailEnd/>
            </a:ln>
          </p:spPr>
          <p:txBody>
            <a:bodyPr wrap="none" anchor="ctr"/>
            <a:lstStyle/>
            <a:p>
              <a:endParaRPr lang="en-US"/>
            </a:p>
          </p:txBody>
        </p:sp>
        <p:sp>
          <p:nvSpPr>
            <p:cNvPr id="88075" name="Line 9"/>
            <p:cNvSpPr>
              <a:spLocks noChangeShapeType="1"/>
            </p:cNvSpPr>
            <p:nvPr/>
          </p:nvSpPr>
          <p:spPr bwMode="auto">
            <a:xfrm>
              <a:off x="3541" y="3762"/>
              <a:ext cx="0" cy="92"/>
            </a:xfrm>
            <a:prstGeom prst="line">
              <a:avLst/>
            </a:prstGeom>
            <a:noFill/>
            <a:ln w="12700">
              <a:solidFill>
                <a:srgbClr val="808080"/>
              </a:solidFill>
              <a:round/>
              <a:headEnd/>
              <a:tailEnd/>
            </a:ln>
          </p:spPr>
          <p:txBody>
            <a:bodyPr wrap="none" anchor="ctr"/>
            <a:lstStyle/>
            <a:p>
              <a:endParaRPr lang="en-US"/>
            </a:p>
          </p:txBody>
        </p:sp>
        <p:sp>
          <p:nvSpPr>
            <p:cNvPr id="88076" name="Rectangle 10"/>
            <p:cNvSpPr>
              <a:spLocks noChangeArrowheads="1"/>
            </p:cNvSpPr>
            <p:nvPr/>
          </p:nvSpPr>
          <p:spPr bwMode="auto">
            <a:xfrm>
              <a:off x="2871" y="3762"/>
              <a:ext cx="159" cy="90"/>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88077" name="Rectangle 11"/>
            <p:cNvSpPr>
              <a:spLocks noChangeArrowheads="1"/>
            </p:cNvSpPr>
            <p:nvPr/>
          </p:nvSpPr>
          <p:spPr bwMode="auto">
            <a:xfrm>
              <a:off x="3338" y="3756"/>
              <a:ext cx="203" cy="90"/>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88078" name="Oval 12"/>
            <p:cNvSpPr>
              <a:spLocks noChangeArrowheads="1"/>
            </p:cNvSpPr>
            <p:nvPr/>
          </p:nvSpPr>
          <p:spPr bwMode="auto">
            <a:xfrm>
              <a:off x="2864" y="3656"/>
              <a:ext cx="670" cy="172"/>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3" name="Group 13"/>
            <p:cNvGrpSpPr>
              <a:grpSpLocks/>
            </p:cNvGrpSpPr>
            <p:nvPr/>
          </p:nvGrpSpPr>
          <p:grpSpPr bwMode="auto">
            <a:xfrm>
              <a:off x="3026" y="3693"/>
              <a:ext cx="332" cy="101"/>
              <a:chOff x="2848" y="848"/>
              <a:chExt cx="140" cy="98"/>
            </a:xfrm>
          </p:grpSpPr>
          <p:sp>
            <p:nvSpPr>
              <p:cNvPr id="88306" name="Line 14"/>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88307" name="Line 15"/>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88308" name="Line 16"/>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4" name="Group 17"/>
            <p:cNvGrpSpPr>
              <a:grpSpLocks/>
            </p:cNvGrpSpPr>
            <p:nvPr/>
          </p:nvGrpSpPr>
          <p:grpSpPr bwMode="auto">
            <a:xfrm flipV="1">
              <a:off x="3026" y="3692"/>
              <a:ext cx="332" cy="100"/>
              <a:chOff x="2848" y="848"/>
              <a:chExt cx="140" cy="98"/>
            </a:xfrm>
          </p:grpSpPr>
          <p:sp>
            <p:nvSpPr>
              <p:cNvPr id="88303" name="Line 18"/>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88304" name="Line 19"/>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88305" name="Line 20"/>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sp>
          <p:nvSpPr>
            <p:cNvPr id="88081" name="Text Box 21"/>
            <p:cNvSpPr txBox="1">
              <a:spLocks noChangeArrowheads="1"/>
            </p:cNvSpPr>
            <p:nvPr/>
          </p:nvSpPr>
          <p:spPr bwMode="auto">
            <a:xfrm>
              <a:off x="3026" y="3250"/>
              <a:ext cx="897" cy="249"/>
            </a:xfrm>
            <a:prstGeom prst="rect">
              <a:avLst/>
            </a:prstGeom>
            <a:noFill/>
            <a:ln w="9525">
              <a:noFill/>
              <a:miter lim="800000"/>
              <a:headEnd/>
              <a:tailEnd/>
            </a:ln>
          </p:spPr>
          <p:txBody>
            <a:bodyPr/>
            <a:lstStyle/>
            <a:p>
              <a:pPr algn="r" eaLnBrk="1" hangingPunct="1"/>
              <a:r>
                <a:rPr lang="en-US" sz="1000">
                  <a:solidFill>
                    <a:schemeClr val="tx2"/>
                  </a:solidFill>
                  <a:latin typeface="Arial" pitchFamily="34" charset="0"/>
                </a:rPr>
                <a:t>unlimited shared output link buffers</a:t>
              </a:r>
              <a:endParaRPr lang="en-US" sz="2000">
                <a:solidFill>
                  <a:schemeClr val="tx2"/>
                </a:solidFill>
              </a:endParaRPr>
            </a:p>
          </p:txBody>
        </p:sp>
        <p:sp>
          <p:nvSpPr>
            <p:cNvPr id="88082" name="Line 22"/>
            <p:cNvSpPr>
              <a:spLocks noChangeShapeType="1"/>
            </p:cNvSpPr>
            <p:nvPr/>
          </p:nvSpPr>
          <p:spPr bwMode="auto">
            <a:xfrm flipH="1">
              <a:off x="2168" y="3544"/>
              <a:ext cx="582" cy="546"/>
            </a:xfrm>
            <a:prstGeom prst="line">
              <a:avLst/>
            </a:prstGeom>
            <a:noFill/>
            <a:ln w="9525">
              <a:solidFill>
                <a:srgbClr val="000000"/>
              </a:solidFill>
              <a:round/>
              <a:headEnd/>
              <a:tailEnd/>
            </a:ln>
          </p:spPr>
          <p:txBody>
            <a:bodyPr/>
            <a:lstStyle/>
            <a:p>
              <a:endParaRPr lang="en-US"/>
            </a:p>
          </p:txBody>
        </p:sp>
        <p:sp>
          <p:nvSpPr>
            <p:cNvPr id="88083" name="Line 23"/>
            <p:cNvSpPr>
              <a:spLocks noChangeShapeType="1"/>
            </p:cNvSpPr>
            <p:nvPr/>
          </p:nvSpPr>
          <p:spPr bwMode="auto">
            <a:xfrm flipH="1">
              <a:off x="2474" y="3544"/>
              <a:ext cx="276" cy="1"/>
            </a:xfrm>
            <a:prstGeom prst="line">
              <a:avLst/>
            </a:prstGeom>
            <a:noFill/>
            <a:ln w="9525">
              <a:solidFill>
                <a:srgbClr val="000000"/>
              </a:solidFill>
              <a:round/>
              <a:headEnd/>
              <a:tailEnd/>
            </a:ln>
          </p:spPr>
          <p:txBody>
            <a:bodyPr/>
            <a:lstStyle/>
            <a:p>
              <a:endParaRPr lang="en-US"/>
            </a:p>
          </p:txBody>
        </p:sp>
        <p:grpSp>
          <p:nvGrpSpPr>
            <p:cNvPr id="5" name="Group 24"/>
            <p:cNvGrpSpPr>
              <a:grpSpLocks/>
            </p:cNvGrpSpPr>
            <p:nvPr/>
          </p:nvGrpSpPr>
          <p:grpSpPr bwMode="auto">
            <a:xfrm>
              <a:off x="1988" y="2704"/>
              <a:ext cx="617" cy="947"/>
              <a:chOff x="12464" y="10193"/>
              <a:chExt cx="1481" cy="2272"/>
            </a:xfrm>
          </p:grpSpPr>
          <p:grpSp>
            <p:nvGrpSpPr>
              <p:cNvPr id="6" name="Group 25"/>
              <p:cNvGrpSpPr>
                <a:grpSpLocks/>
              </p:cNvGrpSpPr>
              <p:nvPr/>
            </p:nvGrpSpPr>
            <p:grpSpPr bwMode="auto">
              <a:xfrm>
                <a:off x="12464" y="11102"/>
                <a:ext cx="1481" cy="1363"/>
                <a:chOff x="5850" y="13487"/>
                <a:chExt cx="2023" cy="1840"/>
              </a:xfrm>
            </p:grpSpPr>
            <p:sp>
              <p:nvSpPr>
                <p:cNvPr id="88264" name="Freeform 26"/>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88265" name="Freeform 27"/>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88266" name="Freeform 28"/>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88267" name="Freeform 29"/>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88268" name="Freeform 30"/>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88269" name="Freeform 31"/>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88270" name="Freeform 32"/>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88271" name="Freeform 33"/>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88272" name="Freeform 34"/>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88273" name="Freeform 35"/>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88274" name="Freeform 36"/>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88275" name="Freeform 37"/>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88276" name="Freeform 38"/>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88277" name="Freeform 39"/>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88278" name="Freeform 40"/>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88279" name="Freeform 41"/>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88280" name="Freeform 42"/>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88281" name="Freeform 43"/>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88282" name="Freeform 44"/>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88283" name="Freeform 45"/>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88284" name="Freeform 46"/>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88285" name="Freeform 47"/>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88286" name="Freeform 48"/>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88287" name="Freeform 49"/>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88288" name="Freeform 50"/>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88289" name="Freeform 51"/>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88290" name="Freeform 52"/>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88291" name="Freeform 53"/>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88292" name="Freeform 54"/>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88293" name="Rectangle 55"/>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88294" name="Freeform 56"/>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88295" name="Freeform 57"/>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88296" name="Freeform 58"/>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88297" name="Freeform 59"/>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88298" name="Freeform 60"/>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88299" name="Freeform 61"/>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88300" name="Freeform 62"/>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88301" name="Freeform 63"/>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88302" name="Freeform 64"/>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7" name="Group 65"/>
              <p:cNvGrpSpPr>
                <a:grpSpLocks/>
              </p:cNvGrpSpPr>
              <p:nvPr/>
            </p:nvGrpSpPr>
            <p:grpSpPr bwMode="auto">
              <a:xfrm>
                <a:off x="12806" y="10667"/>
                <a:ext cx="983" cy="1369"/>
                <a:chOff x="12762" y="10336"/>
                <a:chExt cx="1027" cy="1700"/>
              </a:xfrm>
            </p:grpSpPr>
            <p:sp>
              <p:nvSpPr>
                <p:cNvPr id="88258" name="Rectangle 66"/>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88259" name="Rectangle 67"/>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88260" name="Line 68"/>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88261" name="Line 69"/>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88262" name="Line 70"/>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88263" name="Line 71"/>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88257" name="Text Box 72"/>
              <p:cNvSpPr txBox="1">
                <a:spLocks noChangeArrowheads="1"/>
              </p:cNvSpPr>
              <p:nvPr/>
            </p:nvSpPr>
            <p:spPr bwMode="auto">
              <a:xfrm>
                <a:off x="12809" y="10193"/>
                <a:ext cx="958" cy="366"/>
              </a:xfrm>
              <a:prstGeom prst="rect">
                <a:avLst/>
              </a:prstGeom>
              <a:noFill/>
              <a:ln w="9525">
                <a:noFill/>
                <a:miter lim="800000"/>
                <a:headEnd/>
                <a:tailEnd/>
              </a:ln>
            </p:spPr>
            <p:txBody>
              <a:bodyPr/>
              <a:lstStyle/>
              <a:p>
                <a:pPr algn="l" eaLnBrk="1" hangingPunct="1"/>
                <a:r>
                  <a:rPr lang="en-US" sz="1000">
                    <a:solidFill>
                      <a:schemeClr val="tx2"/>
                    </a:solidFill>
                    <a:latin typeface="Arial" pitchFamily="34" charset="0"/>
                  </a:rPr>
                  <a:t>Host A</a:t>
                </a:r>
                <a:endParaRPr lang="en-US" sz="2000">
                  <a:solidFill>
                    <a:schemeClr val="tx2"/>
                  </a:solidFill>
                </a:endParaRPr>
              </a:p>
            </p:txBody>
          </p:sp>
        </p:grpSp>
        <p:sp>
          <p:nvSpPr>
            <p:cNvPr id="88085" name="Text Box 73"/>
            <p:cNvSpPr txBox="1">
              <a:spLocks noChangeArrowheads="1"/>
            </p:cNvSpPr>
            <p:nvPr/>
          </p:nvSpPr>
          <p:spPr bwMode="auto">
            <a:xfrm>
              <a:off x="2540" y="2764"/>
              <a:ext cx="753" cy="231"/>
            </a:xfrm>
            <a:prstGeom prst="rect">
              <a:avLst/>
            </a:prstGeom>
            <a:noFill/>
            <a:ln w="9525">
              <a:noFill/>
              <a:miter lim="800000"/>
              <a:headEnd/>
              <a:tailEnd/>
            </a:ln>
          </p:spPr>
          <p:txBody>
            <a:bodyPr/>
            <a:lstStyle/>
            <a:p>
              <a:pPr algn="l" eaLnBrk="1" hangingPunct="1"/>
              <a:r>
                <a:rPr lang="en-US" sz="1400">
                  <a:solidFill>
                    <a:srgbClr val="FF0000"/>
                  </a:solidFill>
                  <a:latin typeface="Symbol" pitchFamily="18" charset="2"/>
                </a:rPr>
                <a:t>l</a:t>
              </a:r>
              <a:r>
                <a:rPr lang="en-US" sz="1200" baseline="-25000">
                  <a:solidFill>
                    <a:srgbClr val="FF0000"/>
                  </a:solidFill>
                  <a:latin typeface="Arial" pitchFamily="34" charset="0"/>
                </a:rPr>
                <a:t>in </a:t>
              </a:r>
              <a:r>
                <a:rPr lang="en-US" sz="1200">
                  <a:solidFill>
                    <a:srgbClr val="FF0000"/>
                  </a:solidFill>
                  <a:latin typeface="Arial" pitchFamily="34" charset="0"/>
                </a:rPr>
                <a:t>: </a:t>
              </a:r>
              <a:r>
                <a:rPr lang="en-US" sz="1000">
                  <a:solidFill>
                    <a:srgbClr val="FF0000"/>
                  </a:solidFill>
                  <a:latin typeface="Arial" pitchFamily="34" charset="0"/>
                </a:rPr>
                <a:t>original data</a:t>
              </a:r>
              <a:endParaRPr lang="en-US" sz="2000">
                <a:solidFill>
                  <a:schemeClr val="tx2"/>
                </a:solidFill>
              </a:endParaRPr>
            </a:p>
          </p:txBody>
        </p:sp>
        <p:sp>
          <p:nvSpPr>
            <p:cNvPr id="88086" name="Line 74"/>
            <p:cNvSpPr>
              <a:spLocks noChangeShapeType="1"/>
            </p:cNvSpPr>
            <p:nvPr/>
          </p:nvSpPr>
          <p:spPr bwMode="auto">
            <a:xfrm flipH="1">
              <a:off x="1892" y="4084"/>
              <a:ext cx="276" cy="1"/>
            </a:xfrm>
            <a:prstGeom prst="line">
              <a:avLst/>
            </a:prstGeom>
            <a:noFill/>
            <a:ln w="9525">
              <a:solidFill>
                <a:srgbClr val="000000"/>
              </a:solidFill>
              <a:round/>
              <a:headEnd/>
              <a:tailEnd/>
            </a:ln>
          </p:spPr>
          <p:txBody>
            <a:bodyPr/>
            <a:lstStyle/>
            <a:p>
              <a:endParaRPr lang="en-US"/>
            </a:p>
          </p:txBody>
        </p:sp>
        <p:grpSp>
          <p:nvGrpSpPr>
            <p:cNvPr id="8" name="Group 75"/>
            <p:cNvGrpSpPr>
              <a:grpSpLocks/>
            </p:cNvGrpSpPr>
            <p:nvPr/>
          </p:nvGrpSpPr>
          <p:grpSpPr bwMode="auto">
            <a:xfrm>
              <a:off x="1448" y="3268"/>
              <a:ext cx="617" cy="947"/>
              <a:chOff x="12464" y="10193"/>
              <a:chExt cx="1481" cy="2272"/>
            </a:xfrm>
          </p:grpSpPr>
          <p:grpSp>
            <p:nvGrpSpPr>
              <p:cNvPr id="9" name="Group 76"/>
              <p:cNvGrpSpPr>
                <a:grpSpLocks/>
              </p:cNvGrpSpPr>
              <p:nvPr/>
            </p:nvGrpSpPr>
            <p:grpSpPr bwMode="auto">
              <a:xfrm>
                <a:off x="12464" y="11102"/>
                <a:ext cx="1481" cy="1363"/>
                <a:chOff x="5850" y="13487"/>
                <a:chExt cx="2023" cy="1840"/>
              </a:xfrm>
            </p:grpSpPr>
            <p:sp>
              <p:nvSpPr>
                <p:cNvPr id="88216" name="Freeform 77"/>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88217" name="Freeform 78"/>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88218" name="Freeform 79"/>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88219" name="Freeform 80"/>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88220" name="Freeform 81"/>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88221" name="Freeform 82"/>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88222" name="Freeform 83"/>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88223" name="Freeform 84"/>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88224" name="Freeform 85"/>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88225" name="Freeform 86"/>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88226" name="Freeform 87"/>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88227" name="Freeform 88"/>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88228" name="Freeform 89"/>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88229" name="Freeform 90"/>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88230" name="Freeform 91"/>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88231" name="Freeform 92"/>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88232" name="Freeform 93"/>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88233" name="Freeform 94"/>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88234" name="Freeform 95"/>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88235" name="Freeform 96"/>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88236" name="Freeform 97"/>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88237" name="Freeform 98"/>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88238" name="Freeform 99"/>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88239" name="Freeform 100"/>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88240" name="Freeform 101"/>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88241" name="Freeform 102"/>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88242" name="Freeform 103"/>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88243" name="Freeform 104"/>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88244" name="Freeform 105"/>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88245" name="Rectangle 106"/>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88246" name="Freeform 107"/>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88247" name="Freeform 108"/>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88248" name="Freeform 109"/>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88249" name="Freeform 110"/>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88250" name="Freeform 111"/>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88251" name="Freeform 112"/>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88252" name="Freeform 113"/>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88253" name="Freeform 114"/>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88254" name="Freeform 115"/>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10" name="Group 116"/>
              <p:cNvGrpSpPr>
                <a:grpSpLocks/>
              </p:cNvGrpSpPr>
              <p:nvPr/>
            </p:nvGrpSpPr>
            <p:grpSpPr bwMode="auto">
              <a:xfrm>
                <a:off x="12806" y="10667"/>
                <a:ext cx="983" cy="1369"/>
                <a:chOff x="12762" y="10336"/>
                <a:chExt cx="1027" cy="1700"/>
              </a:xfrm>
            </p:grpSpPr>
            <p:sp>
              <p:nvSpPr>
                <p:cNvPr id="88210" name="Rectangle 117"/>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88211" name="Rectangle 118"/>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88212" name="Line 119"/>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88213" name="Line 120"/>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88214" name="Line 121"/>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88215" name="Line 122"/>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88209" name="Text Box 123"/>
              <p:cNvSpPr txBox="1">
                <a:spLocks noChangeArrowheads="1"/>
              </p:cNvSpPr>
              <p:nvPr/>
            </p:nvSpPr>
            <p:spPr bwMode="auto">
              <a:xfrm>
                <a:off x="12809" y="10193"/>
                <a:ext cx="958" cy="366"/>
              </a:xfrm>
              <a:prstGeom prst="rect">
                <a:avLst/>
              </a:prstGeom>
              <a:noFill/>
              <a:ln w="9525">
                <a:noFill/>
                <a:miter lim="800000"/>
                <a:headEnd/>
                <a:tailEnd/>
              </a:ln>
            </p:spPr>
            <p:txBody>
              <a:bodyPr/>
              <a:lstStyle/>
              <a:p>
                <a:pPr algn="l" eaLnBrk="1" hangingPunct="1"/>
                <a:r>
                  <a:rPr lang="en-US" sz="1000">
                    <a:solidFill>
                      <a:schemeClr val="tx2"/>
                    </a:solidFill>
                    <a:latin typeface="Arial" pitchFamily="34" charset="0"/>
                  </a:rPr>
                  <a:t>Host B</a:t>
                </a:r>
                <a:endParaRPr lang="en-US" sz="2000">
                  <a:solidFill>
                    <a:schemeClr val="tx2"/>
                  </a:solidFill>
                </a:endParaRPr>
              </a:p>
            </p:txBody>
          </p:sp>
        </p:grpSp>
        <p:sp>
          <p:nvSpPr>
            <p:cNvPr id="88088" name="Line 124"/>
            <p:cNvSpPr>
              <a:spLocks noChangeShapeType="1"/>
            </p:cNvSpPr>
            <p:nvPr/>
          </p:nvSpPr>
          <p:spPr bwMode="auto">
            <a:xfrm flipH="1">
              <a:off x="2474" y="3796"/>
              <a:ext cx="384" cy="0"/>
            </a:xfrm>
            <a:prstGeom prst="line">
              <a:avLst/>
            </a:prstGeom>
            <a:noFill/>
            <a:ln w="9525">
              <a:solidFill>
                <a:srgbClr val="000000"/>
              </a:solidFill>
              <a:round/>
              <a:headEnd/>
              <a:tailEnd/>
            </a:ln>
          </p:spPr>
          <p:txBody>
            <a:bodyPr/>
            <a:lstStyle/>
            <a:p>
              <a:endParaRPr lang="en-US"/>
            </a:p>
          </p:txBody>
        </p:sp>
        <p:sp>
          <p:nvSpPr>
            <p:cNvPr id="88089" name="Line 125"/>
            <p:cNvSpPr>
              <a:spLocks noChangeShapeType="1"/>
            </p:cNvSpPr>
            <p:nvPr/>
          </p:nvSpPr>
          <p:spPr bwMode="auto">
            <a:xfrm flipH="1">
              <a:off x="3494" y="3796"/>
              <a:ext cx="384" cy="0"/>
            </a:xfrm>
            <a:prstGeom prst="line">
              <a:avLst/>
            </a:prstGeom>
            <a:noFill/>
            <a:ln w="9525">
              <a:solidFill>
                <a:srgbClr val="000000"/>
              </a:solidFill>
              <a:round/>
              <a:headEnd/>
              <a:tailEnd/>
            </a:ln>
          </p:spPr>
          <p:txBody>
            <a:bodyPr/>
            <a:lstStyle/>
            <a:p>
              <a:endParaRPr lang="en-US"/>
            </a:p>
          </p:txBody>
        </p:sp>
        <p:sp>
          <p:nvSpPr>
            <p:cNvPr id="88090" name="Line 126"/>
            <p:cNvSpPr>
              <a:spLocks noChangeShapeType="1"/>
            </p:cNvSpPr>
            <p:nvPr/>
          </p:nvSpPr>
          <p:spPr bwMode="auto">
            <a:xfrm flipH="1">
              <a:off x="3572" y="3544"/>
              <a:ext cx="582" cy="546"/>
            </a:xfrm>
            <a:prstGeom prst="line">
              <a:avLst/>
            </a:prstGeom>
            <a:noFill/>
            <a:ln w="9525">
              <a:solidFill>
                <a:srgbClr val="000000"/>
              </a:solidFill>
              <a:round/>
              <a:headEnd/>
              <a:tailEnd/>
            </a:ln>
          </p:spPr>
          <p:txBody>
            <a:bodyPr/>
            <a:lstStyle/>
            <a:p>
              <a:endParaRPr lang="en-US"/>
            </a:p>
          </p:txBody>
        </p:sp>
        <p:sp>
          <p:nvSpPr>
            <p:cNvPr id="88091" name="Line 127"/>
            <p:cNvSpPr>
              <a:spLocks noChangeShapeType="1"/>
            </p:cNvSpPr>
            <p:nvPr/>
          </p:nvSpPr>
          <p:spPr bwMode="auto">
            <a:xfrm flipH="1">
              <a:off x="3566" y="4090"/>
              <a:ext cx="348" cy="0"/>
            </a:xfrm>
            <a:prstGeom prst="line">
              <a:avLst/>
            </a:prstGeom>
            <a:noFill/>
            <a:ln w="9525">
              <a:solidFill>
                <a:srgbClr val="000000"/>
              </a:solidFill>
              <a:round/>
              <a:headEnd/>
              <a:tailEnd/>
            </a:ln>
          </p:spPr>
          <p:txBody>
            <a:bodyPr/>
            <a:lstStyle/>
            <a:p>
              <a:endParaRPr lang="en-US"/>
            </a:p>
          </p:txBody>
        </p:sp>
        <p:sp>
          <p:nvSpPr>
            <p:cNvPr id="88092" name="Line 128"/>
            <p:cNvSpPr>
              <a:spLocks noChangeShapeType="1"/>
            </p:cNvSpPr>
            <p:nvPr/>
          </p:nvSpPr>
          <p:spPr bwMode="auto">
            <a:xfrm flipH="1">
              <a:off x="4135" y="3550"/>
              <a:ext cx="277" cy="0"/>
            </a:xfrm>
            <a:prstGeom prst="line">
              <a:avLst/>
            </a:prstGeom>
            <a:noFill/>
            <a:ln w="9525">
              <a:solidFill>
                <a:srgbClr val="000000"/>
              </a:solidFill>
              <a:round/>
              <a:headEnd/>
              <a:tailEnd/>
            </a:ln>
          </p:spPr>
          <p:txBody>
            <a:bodyPr/>
            <a:lstStyle/>
            <a:p>
              <a:endParaRPr lang="en-US"/>
            </a:p>
          </p:txBody>
        </p:sp>
        <p:grpSp>
          <p:nvGrpSpPr>
            <p:cNvPr id="11" name="Group 129"/>
            <p:cNvGrpSpPr>
              <a:grpSpLocks/>
            </p:cNvGrpSpPr>
            <p:nvPr/>
          </p:nvGrpSpPr>
          <p:grpSpPr bwMode="auto">
            <a:xfrm>
              <a:off x="4190" y="3149"/>
              <a:ext cx="617" cy="568"/>
              <a:chOff x="5850" y="13487"/>
              <a:chExt cx="2023" cy="1840"/>
            </a:xfrm>
          </p:grpSpPr>
          <p:sp>
            <p:nvSpPr>
              <p:cNvPr id="88168" name="Freeform 130"/>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88169" name="Freeform 131"/>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88170" name="Freeform 132"/>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88171" name="Freeform 133"/>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88172" name="Freeform 134"/>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88173" name="Freeform 135"/>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88174" name="Freeform 136"/>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88175" name="Freeform 137"/>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88176" name="Freeform 138"/>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88177" name="Freeform 139"/>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88178" name="Freeform 140"/>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88179" name="Freeform 141"/>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88180" name="Freeform 142"/>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88181" name="Freeform 143"/>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88182" name="Freeform 144"/>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88183" name="Freeform 145"/>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88184" name="Freeform 146"/>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88185" name="Freeform 147"/>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88186" name="Freeform 148"/>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88187" name="Freeform 149"/>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88188" name="Freeform 150"/>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88189" name="Freeform 151"/>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88190" name="Freeform 152"/>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88191" name="Freeform 153"/>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88192" name="Freeform 154"/>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88193" name="Freeform 155"/>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88194" name="Freeform 156"/>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88195" name="Freeform 157"/>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88196" name="Freeform 158"/>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88197" name="Rectangle 159"/>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88198" name="Freeform 160"/>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88199" name="Freeform 161"/>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88200" name="Freeform 162"/>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88201" name="Freeform 163"/>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88202" name="Freeform 164"/>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88203" name="Freeform 165"/>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88204" name="Freeform 166"/>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88205" name="Freeform 167"/>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88206" name="Freeform 168"/>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12" name="Group 169"/>
            <p:cNvGrpSpPr>
              <a:grpSpLocks/>
            </p:cNvGrpSpPr>
            <p:nvPr/>
          </p:nvGrpSpPr>
          <p:grpSpPr bwMode="auto">
            <a:xfrm>
              <a:off x="4332" y="2968"/>
              <a:ext cx="410" cy="570"/>
              <a:chOff x="12762" y="10336"/>
              <a:chExt cx="1027" cy="1700"/>
            </a:xfrm>
          </p:grpSpPr>
          <p:sp>
            <p:nvSpPr>
              <p:cNvPr id="88162" name="Rectangle 170"/>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88163" name="Rectangle 171"/>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88164" name="Line 172"/>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88165" name="Line 173"/>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88166" name="Line 174"/>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88167" name="Line 175"/>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grpSp>
          <p:nvGrpSpPr>
            <p:cNvPr id="13" name="Group 176"/>
            <p:cNvGrpSpPr>
              <a:grpSpLocks/>
            </p:cNvGrpSpPr>
            <p:nvPr/>
          </p:nvGrpSpPr>
          <p:grpSpPr bwMode="auto">
            <a:xfrm>
              <a:off x="3811" y="3748"/>
              <a:ext cx="618" cy="568"/>
              <a:chOff x="5850" y="13487"/>
              <a:chExt cx="2023" cy="1840"/>
            </a:xfrm>
          </p:grpSpPr>
          <p:sp>
            <p:nvSpPr>
              <p:cNvPr id="88123" name="Freeform 177"/>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88124" name="Freeform 178"/>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88125" name="Freeform 179"/>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88126" name="Freeform 180"/>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88127" name="Freeform 181"/>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88128" name="Freeform 182"/>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88129" name="Freeform 183"/>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88130" name="Freeform 184"/>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88131" name="Freeform 185"/>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88132" name="Freeform 186"/>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88133" name="Freeform 187"/>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88134" name="Freeform 188"/>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88135" name="Freeform 189"/>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88136" name="Freeform 190"/>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88137" name="Freeform 191"/>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88138" name="Freeform 192"/>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88139" name="Freeform 193"/>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88140" name="Freeform 194"/>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88141" name="Freeform 195"/>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88142" name="Freeform 196"/>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88143" name="Freeform 197"/>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88144" name="Freeform 198"/>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88145" name="Freeform 199"/>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88146" name="Freeform 200"/>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88147" name="Freeform 201"/>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88148" name="Freeform 202"/>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88149" name="Freeform 203"/>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88150" name="Freeform 204"/>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88151" name="Freeform 205"/>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88152" name="Rectangle 206"/>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88153" name="Freeform 207"/>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88154" name="Freeform 208"/>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88155" name="Freeform 209"/>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88156" name="Freeform 210"/>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88157" name="Freeform 211"/>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88158" name="Freeform 212"/>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88159" name="Freeform 213"/>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88160" name="Freeform 214"/>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88161" name="Freeform 215"/>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14" name="Group 216"/>
            <p:cNvGrpSpPr>
              <a:grpSpLocks/>
            </p:cNvGrpSpPr>
            <p:nvPr/>
          </p:nvGrpSpPr>
          <p:grpSpPr bwMode="auto">
            <a:xfrm>
              <a:off x="4092" y="3609"/>
              <a:ext cx="410" cy="571"/>
              <a:chOff x="12762" y="10336"/>
              <a:chExt cx="1027" cy="1700"/>
            </a:xfrm>
          </p:grpSpPr>
          <p:sp>
            <p:nvSpPr>
              <p:cNvPr id="88117" name="Rectangle 217"/>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88118" name="Rectangle 218"/>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88119" name="Line 219"/>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88120" name="Line 220"/>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88121" name="Line 221"/>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88122" name="Line 222"/>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88097" name="Oval 223"/>
            <p:cNvSpPr>
              <a:spLocks noChangeArrowheads="1"/>
            </p:cNvSpPr>
            <p:nvPr/>
          </p:nvSpPr>
          <p:spPr bwMode="auto">
            <a:xfrm>
              <a:off x="2342" y="2938"/>
              <a:ext cx="58" cy="57"/>
            </a:xfrm>
            <a:prstGeom prst="ellipse">
              <a:avLst/>
            </a:prstGeom>
            <a:solidFill>
              <a:srgbClr val="FF0000"/>
            </a:solidFill>
            <a:ln w="9525">
              <a:solidFill>
                <a:srgbClr val="FF0000"/>
              </a:solidFill>
              <a:round/>
              <a:headEnd/>
              <a:tailEnd/>
            </a:ln>
          </p:spPr>
          <p:txBody>
            <a:bodyPr/>
            <a:lstStyle/>
            <a:p>
              <a:endParaRPr lang="en-US"/>
            </a:p>
          </p:txBody>
        </p:sp>
        <p:sp>
          <p:nvSpPr>
            <p:cNvPr id="88098" name="Oval 224"/>
            <p:cNvSpPr>
              <a:spLocks noChangeArrowheads="1"/>
            </p:cNvSpPr>
            <p:nvPr/>
          </p:nvSpPr>
          <p:spPr bwMode="auto">
            <a:xfrm>
              <a:off x="1748" y="3490"/>
              <a:ext cx="58" cy="57"/>
            </a:xfrm>
            <a:prstGeom prst="ellipse">
              <a:avLst/>
            </a:prstGeom>
            <a:solidFill>
              <a:srgbClr val="FF0000"/>
            </a:solidFill>
            <a:ln w="9525">
              <a:solidFill>
                <a:srgbClr val="FF0000"/>
              </a:solidFill>
              <a:round/>
              <a:headEnd/>
              <a:tailEnd/>
            </a:ln>
          </p:spPr>
          <p:txBody>
            <a:bodyPr/>
            <a:lstStyle/>
            <a:p>
              <a:endParaRPr lang="en-US"/>
            </a:p>
          </p:txBody>
        </p:sp>
        <p:sp>
          <p:nvSpPr>
            <p:cNvPr id="88099" name="Line 225"/>
            <p:cNvSpPr>
              <a:spLocks noChangeShapeType="1"/>
            </p:cNvSpPr>
            <p:nvPr/>
          </p:nvSpPr>
          <p:spPr bwMode="auto">
            <a:xfrm flipH="1">
              <a:off x="2414" y="2878"/>
              <a:ext cx="186" cy="66"/>
            </a:xfrm>
            <a:prstGeom prst="line">
              <a:avLst/>
            </a:prstGeom>
            <a:noFill/>
            <a:ln w="9525">
              <a:solidFill>
                <a:srgbClr val="000000"/>
              </a:solidFill>
              <a:round/>
              <a:headEnd/>
              <a:tailEnd type="triangle" w="med" len="med"/>
            </a:ln>
          </p:spPr>
          <p:txBody>
            <a:bodyPr/>
            <a:lstStyle/>
            <a:p>
              <a:endParaRPr lang="en-US"/>
            </a:p>
          </p:txBody>
        </p:sp>
        <p:sp>
          <p:nvSpPr>
            <p:cNvPr id="88100" name="Text Box 226"/>
            <p:cNvSpPr txBox="1">
              <a:spLocks noChangeArrowheads="1"/>
            </p:cNvSpPr>
            <p:nvPr/>
          </p:nvSpPr>
          <p:spPr bwMode="auto">
            <a:xfrm>
              <a:off x="4220" y="2710"/>
              <a:ext cx="303" cy="231"/>
            </a:xfrm>
            <a:prstGeom prst="rect">
              <a:avLst/>
            </a:prstGeom>
            <a:noFill/>
            <a:ln w="9525">
              <a:noFill/>
              <a:miter lim="800000"/>
              <a:headEnd/>
              <a:tailEnd/>
            </a:ln>
          </p:spPr>
          <p:txBody>
            <a:bodyPr/>
            <a:lstStyle/>
            <a:p>
              <a:pPr algn="l" eaLnBrk="1" hangingPunct="1"/>
              <a:r>
                <a:rPr lang="en-US" sz="1400">
                  <a:solidFill>
                    <a:srgbClr val="FF0000"/>
                  </a:solidFill>
                  <a:latin typeface="Symbol" pitchFamily="18" charset="2"/>
                </a:rPr>
                <a:t>l</a:t>
              </a:r>
              <a:r>
                <a:rPr lang="en-US" sz="1200" baseline="-25000">
                  <a:solidFill>
                    <a:srgbClr val="FF0000"/>
                  </a:solidFill>
                  <a:latin typeface="Arial" pitchFamily="34" charset="0"/>
                </a:rPr>
                <a:t>out</a:t>
              </a:r>
              <a:endParaRPr lang="en-US" sz="2000">
                <a:solidFill>
                  <a:schemeClr val="tx2"/>
                </a:solidFill>
              </a:endParaRPr>
            </a:p>
          </p:txBody>
        </p:sp>
        <p:sp>
          <p:nvSpPr>
            <p:cNvPr id="88101" name="Line 227"/>
            <p:cNvSpPr>
              <a:spLocks noChangeShapeType="1"/>
            </p:cNvSpPr>
            <p:nvPr/>
          </p:nvSpPr>
          <p:spPr bwMode="auto">
            <a:xfrm>
              <a:off x="4340" y="2890"/>
              <a:ext cx="126" cy="138"/>
            </a:xfrm>
            <a:prstGeom prst="line">
              <a:avLst/>
            </a:prstGeom>
            <a:noFill/>
            <a:ln w="9525">
              <a:solidFill>
                <a:srgbClr val="000000"/>
              </a:solidFill>
              <a:round/>
              <a:headEnd/>
              <a:tailEnd type="triangle" w="med" len="med"/>
            </a:ln>
          </p:spPr>
          <p:txBody>
            <a:bodyPr/>
            <a:lstStyle/>
            <a:p>
              <a:endParaRPr lang="en-US"/>
            </a:p>
          </p:txBody>
        </p:sp>
        <p:sp>
          <p:nvSpPr>
            <p:cNvPr id="88102" name="Line 228"/>
            <p:cNvSpPr>
              <a:spLocks noChangeShapeType="1"/>
            </p:cNvSpPr>
            <p:nvPr/>
          </p:nvSpPr>
          <p:spPr bwMode="auto">
            <a:xfrm flipH="1">
              <a:off x="3368" y="3466"/>
              <a:ext cx="210" cy="204"/>
            </a:xfrm>
            <a:prstGeom prst="line">
              <a:avLst/>
            </a:prstGeom>
            <a:noFill/>
            <a:ln w="9525">
              <a:solidFill>
                <a:srgbClr val="000000"/>
              </a:solidFill>
              <a:round/>
              <a:headEnd/>
              <a:tailEnd type="triangle" w="med" len="med"/>
            </a:ln>
          </p:spPr>
          <p:txBody>
            <a:bodyPr/>
            <a:lstStyle/>
            <a:p>
              <a:endParaRPr lang="en-US"/>
            </a:p>
          </p:txBody>
        </p:sp>
        <p:grpSp>
          <p:nvGrpSpPr>
            <p:cNvPr id="15" name="Group 229"/>
            <p:cNvGrpSpPr>
              <a:grpSpLocks/>
            </p:cNvGrpSpPr>
            <p:nvPr/>
          </p:nvGrpSpPr>
          <p:grpSpPr bwMode="auto">
            <a:xfrm>
              <a:off x="3098" y="3712"/>
              <a:ext cx="424" cy="168"/>
              <a:chOff x="10808" y="10250"/>
              <a:chExt cx="1018" cy="403"/>
            </a:xfrm>
          </p:grpSpPr>
          <p:sp>
            <p:nvSpPr>
              <p:cNvPr id="88106" name="Rectangle 230"/>
              <p:cNvSpPr>
                <a:spLocks noChangeArrowheads="1"/>
              </p:cNvSpPr>
              <p:nvPr/>
            </p:nvSpPr>
            <p:spPr bwMode="auto">
              <a:xfrm>
                <a:off x="10832" y="10250"/>
                <a:ext cx="994" cy="403"/>
              </a:xfrm>
              <a:prstGeom prst="rect">
                <a:avLst/>
              </a:prstGeom>
              <a:gradFill rotWithShape="1">
                <a:gsLst>
                  <a:gs pos="0">
                    <a:srgbClr val="969696"/>
                  </a:gs>
                  <a:gs pos="100000">
                    <a:srgbClr val="FFFFFF"/>
                  </a:gs>
                </a:gsLst>
                <a:lin ang="0" scaled="1"/>
              </a:gradFill>
              <a:ln w="9525">
                <a:noFill/>
                <a:miter lim="800000"/>
                <a:headEnd/>
                <a:tailEnd/>
              </a:ln>
            </p:spPr>
            <p:txBody>
              <a:bodyPr/>
              <a:lstStyle/>
              <a:p>
                <a:endParaRPr lang="en-US"/>
              </a:p>
            </p:txBody>
          </p:sp>
          <p:sp>
            <p:nvSpPr>
              <p:cNvPr id="88107" name="Freeform 231"/>
              <p:cNvSpPr>
                <a:spLocks/>
              </p:cNvSpPr>
              <p:nvPr/>
            </p:nvSpPr>
            <p:spPr bwMode="auto">
              <a:xfrm>
                <a:off x="11198" y="10272"/>
                <a:ext cx="610" cy="374"/>
              </a:xfrm>
              <a:custGeom>
                <a:avLst/>
                <a:gdLst>
                  <a:gd name="T0" fmla="*/ 0 w 855"/>
                  <a:gd name="T1" fmla="*/ 0 h 390"/>
                  <a:gd name="T2" fmla="*/ 855 w 855"/>
                  <a:gd name="T3" fmla="*/ 0 h 390"/>
                  <a:gd name="T4" fmla="*/ 855 w 855"/>
                  <a:gd name="T5" fmla="*/ 390 h 390"/>
                  <a:gd name="T6" fmla="*/ 45 w 855"/>
                  <a:gd name="T7" fmla="*/ 390 h 390"/>
                  <a:gd name="T8" fmla="*/ 0 60000 65536"/>
                  <a:gd name="T9" fmla="*/ 0 60000 65536"/>
                  <a:gd name="T10" fmla="*/ 0 60000 65536"/>
                  <a:gd name="T11" fmla="*/ 0 60000 65536"/>
                  <a:gd name="T12" fmla="*/ 0 w 855"/>
                  <a:gd name="T13" fmla="*/ 0 h 390"/>
                  <a:gd name="T14" fmla="*/ 855 w 855"/>
                  <a:gd name="T15" fmla="*/ 390 h 390"/>
                </a:gdLst>
                <a:ahLst/>
                <a:cxnLst>
                  <a:cxn ang="T8">
                    <a:pos x="T0" y="T1"/>
                  </a:cxn>
                  <a:cxn ang="T9">
                    <a:pos x="T2" y="T3"/>
                  </a:cxn>
                  <a:cxn ang="T10">
                    <a:pos x="T4" y="T5"/>
                  </a:cxn>
                  <a:cxn ang="T11">
                    <a:pos x="T6" y="T7"/>
                  </a:cxn>
                </a:cxnLst>
                <a:rect l="T12" t="T13" r="T14" b="T15"/>
                <a:pathLst>
                  <a:path w="855" h="390">
                    <a:moveTo>
                      <a:pt x="0" y="0"/>
                    </a:moveTo>
                    <a:lnTo>
                      <a:pt x="855" y="0"/>
                    </a:lnTo>
                    <a:lnTo>
                      <a:pt x="855" y="390"/>
                    </a:lnTo>
                    <a:lnTo>
                      <a:pt x="45" y="390"/>
                    </a:lnTo>
                  </a:path>
                </a:pathLst>
              </a:custGeom>
              <a:noFill/>
              <a:ln w="9525">
                <a:solidFill>
                  <a:srgbClr val="000000"/>
                </a:solidFill>
                <a:round/>
                <a:headEnd/>
                <a:tailEnd/>
              </a:ln>
            </p:spPr>
            <p:txBody>
              <a:bodyPr/>
              <a:lstStyle/>
              <a:p>
                <a:endParaRPr lang="en-US"/>
              </a:p>
            </p:txBody>
          </p:sp>
          <p:sp>
            <p:nvSpPr>
              <p:cNvPr id="88108" name="Line 232"/>
              <p:cNvSpPr>
                <a:spLocks noChangeShapeType="1"/>
              </p:cNvSpPr>
              <p:nvPr/>
            </p:nvSpPr>
            <p:spPr bwMode="auto">
              <a:xfrm>
                <a:off x="10808" y="10272"/>
                <a:ext cx="390" cy="1"/>
              </a:xfrm>
              <a:prstGeom prst="line">
                <a:avLst/>
              </a:prstGeom>
              <a:noFill/>
              <a:ln w="9525">
                <a:solidFill>
                  <a:srgbClr val="000000"/>
                </a:solidFill>
                <a:prstDash val="dash"/>
                <a:round/>
                <a:headEnd/>
                <a:tailEnd/>
              </a:ln>
            </p:spPr>
            <p:txBody>
              <a:bodyPr/>
              <a:lstStyle/>
              <a:p>
                <a:endParaRPr lang="en-US"/>
              </a:p>
            </p:txBody>
          </p:sp>
          <p:sp>
            <p:nvSpPr>
              <p:cNvPr id="88109" name="Line 233"/>
              <p:cNvSpPr>
                <a:spLocks noChangeShapeType="1"/>
              </p:cNvSpPr>
              <p:nvPr/>
            </p:nvSpPr>
            <p:spPr bwMode="auto">
              <a:xfrm>
                <a:off x="10830" y="10646"/>
                <a:ext cx="387" cy="2"/>
              </a:xfrm>
              <a:prstGeom prst="line">
                <a:avLst/>
              </a:prstGeom>
              <a:noFill/>
              <a:ln w="9525">
                <a:solidFill>
                  <a:srgbClr val="000000"/>
                </a:solidFill>
                <a:prstDash val="dash"/>
                <a:round/>
                <a:headEnd/>
                <a:tailEnd/>
              </a:ln>
            </p:spPr>
            <p:txBody>
              <a:bodyPr/>
              <a:lstStyle/>
              <a:p>
                <a:endParaRPr lang="en-US"/>
              </a:p>
            </p:txBody>
          </p:sp>
          <p:sp>
            <p:nvSpPr>
              <p:cNvPr id="88110" name="Line 234"/>
              <p:cNvSpPr>
                <a:spLocks noChangeShapeType="1"/>
              </p:cNvSpPr>
              <p:nvPr/>
            </p:nvSpPr>
            <p:spPr bwMode="auto">
              <a:xfrm>
                <a:off x="11744" y="10329"/>
                <a:ext cx="1" cy="231"/>
              </a:xfrm>
              <a:prstGeom prst="line">
                <a:avLst/>
              </a:prstGeom>
              <a:noFill/>
              <a:ln w="9525">
                <a:solidFill>
                  <a:srgbClr val="000000"/>
                </a:solidFill>
                <a:round/>
                <a:headEnd/>
                <a:tailEnd/>
              </a:ln>
            </p:spPr>
            <p:txBody>
              <a:bodyPr/>
              <a:lstStyle/>
              <a:p>
                <a:endParaRPr lang="en-US"/>
              </a:p>
            </p:txBody>
          </p:sp>
          <p:sp>
            <p:nvSpPr>
              <p:cNvPr id="88111" name="Line 235"/>
              <p:cNvSpPr>
                <a:spLocks noChangeShapeType="1"/>
              </p:cNvSpPr>
              <p:nvPr/>
            </p:nvSpPr>
            <p:spPr bwMode="auto">
              <a:xfrm>
                <a:off x="11679" y="10329"/>
                <a:ext cx="1" cy="231"/>
              </a:xfrm>
              <a:prstGeom prst="line">
                <a:avLst/>
              </a:prstGeom>
              <a:noFill/>
              <a:ln w="9525">
                <a:solidFill>
                  <a:srgbClr val="000000"/>
                </a:solidFill>
                <a:round/>
                <a:headEnd/>
                <a:tailEnd/>
              </a:ln>
            </p:spPr>
            <p:txBody>
              <a:bodyPr/>
              <a:lstStyle/>
              <a:p>
                <a:endParaRPr lang="en-US"/>
              </a:p>
            </p:txBody>
          </p:sp>
          <p:sp>
            <p:nvSpPr>
              <p:cNvPr id="88112" name="Line 236"/>
              <p:cNvSpPr>
                <a:spLocks noChangeShapeType="1"/>
              </p:cNvSpPr>
              <p:nvPr/>
            </p:nvSpPr>
            <p:spPr bwMode="auto">
              <a:xfrm>
                <a:off x="11614" y="10329"/>
                <a:ext cx="1" cy="231"/>
              </a:xfrm>
              <a:prstGeom prst="line">
                <a:avLst/>
              </a:prstGeom>
              <a:noFill/>
              <a:ln w="9525">
                <a:solidFill>
                  <a:srgbClr val="000000"/>
                </a:solidFill>
                <a:round/>
                <a:headEnd/>
                <a:tailEnd/>
              </a:ln>
            </p:spPr>
            <p:txBody>
              <a:bodyPr/>
              <a:lstStyle/>
              <a:p>
                <a:endParaRPr lang="en-US"/>
              </a:p>
            </p:txBody>
          </p:sp>
          <p:sp>
            <p:nvSpPr>
              <p:cNvPr id="88113" name="Line 237"/>
              <p:cNvSpPr>
                <a:spLocks noChangeShapeType="1"/>
              </p:cNvSpPr>
              <p:nvPr/>
            </p:nvSpPr>
            <p:spPr bwMode="auto">
              <a:xfrm>
                <a:off x="11549" y="10322"/>
                <a:ext cx="1" cy="231"/>
              </a:xfrm>
              <a:prstGeom prst="line">
                <a:avLst/>
              </a:prstGeom>
              <a:noFill/>
              <a:ln w="9525">
                <a:solidFill>
                  <a:srgbClr val="000000"/>
                </a:solidFill>
                <a:round/>
                <a:headEnd/>
                <a:tailEnd/>
              </a:ln>
            </p:spPr>
            <p:txBody>
              <a:bodyPr/>
              <a:lstStyle/>
              <a:p>
                <a:endParaRPr lang="en-US"/>
              </a:p>
            </p:txBody>
          </p:sp>
          <p:sp>
            <p:nvSpPr>
              <p:cNvPr id="88114" name="Line 238"/>
              <p:cNvSpPr>
                <a:spLocks noChangeShapeType="1"/>
              </p:cNvSpPr>
              <p:nvPr/>
            </p:nvSpPr>
            <p:spPr bwMode="auto">
              <a:xfrm>
                <a:off x="11484" y="10322"/>
                <a:ext cx="2" cy="231"/>
              </a:xfrm>
              <a:prstGeom prst="line">
                <a:avLst/>
              </a:prstGeom>
              <a:noFill/>
              <a:ln w="9525">
                <a:solidFill>
                  <a:srgbClr val="000000"/>
                </a:solidFill>
                <a:round/>
                <a:headEnd/>
                <a:tailEnd/>
              </a:ln>
            </p:spPr>
            <p:txBody>
              <a:bodyPr/>
              <a:lstStyle/>
              <a:p>
                <a:endParaRPr lang="en-US"/>
              </a:p>
            </p:txBody>
          </p:sp>
          <p:sp>
            <p:nvSpPr>
              <p:cNvPr id="88115" name="Line 239"/>
              <p:cNvSpPr>
                <a:spLocks noChangeShapeType="1"/>
              </p:cNvSpPr>
              <p:nvPr/>
            </p:nvSpPr>
            <p:spPr bwMode="auto">
              <a:xfrm>
                <a:off x="11418" y="10322"/>
                <a:ext cx="3" cy="231"/>
              </a:xfrm>
              <a:prstGeom prst="line">
                <a:avLst/>
              </a:prstGeom>
              <a:noFill/>
              <a:ln w="9525">
                <a:solidFill>
                  <a:srgbClr val="000000"/>
                </a:solidFill>
                <a:round/>
                <a:headEnd/>
                <a:tailEnd/>
              </a:ln>
            </p:spPr>
            <p:txBody>
              <a:bodyPr/>
              <a:lstStyle/>
              <a:p>
                <a:endParaRPr lang="en-US"/>
              </a:p>
            </p:txBody>
          </p:sp>
          <p:sp>
            <p:nvSpPr>
              <p:cNvPr id="88116" name="Line 240"/>
              <p:cNvSpPr>
                <a:spLocks noChangeShapeType="1"/>
              </p:cNvSpPr>
              <p:nvPr/>
            </p:nvSpPr>
            <p:spPr bwMode="auto">
              <a:xfrm>
                <a:off x="10909" y="10452"/>
                <a:ext cx="417" cy="0"/>
              </a:xfrm>
              <a:prstGeom prst="line">
                <a:avLst/>
              </a:prstGeom>
              <a:noFill/>
              <a:ln w="38100">
                <a:solidFill>
                  <a:srgbClr val="FFFFFF"/>
                </a:solidFill>
                <a:prstDash val="sysDot"/>
                <a:round/>
                <a:headEnd/>
                <a:tailEnd/>
              </a:ln>
            </p:spPr>
            <p:txBody>
              <a:bodyPr/>
              <a:lstStyle/>
              <a:p>
                <a:endParaRPr lang="en-US"/>
              </a:p>
            </p:txBody>
          </p:sp>
        </p:grpSp>
        <p:sp>
          <p:nvSpPr>
            <p:cNvPr id="88104" name="Freeform 241"/>
            <p:cNvSpPr>
              <a:spLocks/>
            </p:cNvSpPr>
            <p:nvPr/>
          </p:nvSpPr>
          <p:spPr bwMode="auto">
            <a:xfrm>
              <a:off x="1778" y="3538"/>
              <a:ext cx="2490" cy="600"/>
            </a:xfrm>
            <a:custGeom>
              <a:avLst/>
              <a:gdLst>
                <a:gd name="T0" fmla="*/ 0 w 6225"/>
                <a:gd name="T1" fmla="*/ 0 h 1501"/>
                <a:gd name="T2" fmla="*/ 0 w 6225"/>
                <a:gd name="T3" fmla="*/ 1486 h 1501"/>
                <a:gd name="T4" fmla="*/ 1005 w 6225"/>
                <a:gd name="T5" fmla="*/ 1501 h 1501"/>
                <a:gd name="T6" fmla="*/ 1860 w 6225"/>
                <a:gd name="T7" fmla="*/ 706 h 1501"/>
                <a:gd name="T8" fmla="*/ 5085 w 6225"/>
                <a:gd name="T9" fmla="*/ 721 h 1501"/>
                <a:gd name="T10" fmla="*/ 4305 w 6225"/>
                <a:gd name="T11" fmla="*/ 1456 h 1501"/>
                <a:gd name="T12" fmla="*/ 6225 w 6225"/>
                <a:gd name="T13" fmla="*/ 1456 h 1501"/>
                <a:gd name="T14" fmla="*/ 6220 w 6225"/>
                <a:gd name="T15" fmla="*/ 391 h 1501"/>
                <a:gd name="T16" fmla="*/ 0 60000 65536"/>
                <a:gd name="T17" fmla="*/ 0 60000 65536"/>
                <a:gd name="T18" fmla="*/ 0 60000 65536"/>
                <a:gd name="T19" fmla="*/ 0 60000 65536"/>
                <a:gd name="T20" fmla="*/ 0 60000 65536"/>
                <a:gd name="T21" fmla="*/ 0 60000 65536"/>
                <a:gd name="T22" fmla="*/ 0 60000 65536"/>
                <a:gd name="T23" fmla="*/ 0 60000 65536"/>
                <a:gd name="T24" fmla="*/ 0 w 6225"/>
                <a:gd name="T25" fmla="*/ 0 h 1501"/>
                <a:gd name="T26" fmla="*/ 6225 w 6225"/>
                <a:gd name="T27" fmla="*/ 1501 h 150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225" h="1501">
                  <a:moveTo>
                    <a:pt x="0" y="0"/>
                  </a:moveTo>
                  <a:lnTo>
                    <a:pt x="0" y="1486"/>
                  </a:lnTo>
                  <a:lnTo>
                    <a:pt x="1005" y="1501"/>
                  </a:lnTo>
                  <a:lnTo>
                    <a:pt x="1860" y="706"/>
                  </a:lnTo>
                  <a:lnTo>
                    <a:pt x="5085" y="721"/>
                  </a:lnTo>
                  <a:lnTo>
                    <a:pt x="4305" y="1456"/>
                  </a:lnTo>
                  <a:lnTo>
                    <a:pt x="6225" y="1456"/>
                  </a:lnTo>
                  <a:lnTo>
                    <a:pt x="6220" y="391"/>
                  </a:lnTo>
                </a:path>
              </a:pathLst>
            </a:custGeom>
            <a:noFill/>
            <a:ln w="38100">
              <a:solidFill>
                <a:srgbClr val="FF0000"/>
              </a:solidFill>
              <a:round/>
              <a:headEnd/>
              <a:tailEnd type="triangle" w="med" len="med"/>
            </a:ln>
          </p:spPr>
          <p:txBody>
            <a:bodyPr/>
            <a:lstStyle/>
            <a:p>
              <a:endParaRPr lang="en-US"/>
            </a:p>
          </p:txBody>
        </p:sp>
        <p:sp>
          <p:nvSpPr>
            <p:cNvPr id="88105" name="Freeform 242"/>
            <p:cNvSpPr>
              <a:spLocks/>
            </p:cNvSpPr>
            <p:nvPr/>
          </p:nvSpPr>
          <p:spPr bwMode="auto">
            <a:xfrm>
              <a:off x="2372" y="2968"/>
              <a:ext cx="2160" cy="804"/>
            </a:xfrm>
            <a:custGeom>
              <a:avLst/>
              <a:gdLst>
                <a:gd name="T0" fmla="*/ 0 w 5400"/>
                <a:gd name="T1" fmla="*/ 0 h 2010"/>
                <a:gd name="T2" fmla="*/ 0 w 5400"/>
                <a:gd name="T3" fmla="*/ 1485 h 2010"/>
                <a:gd name="T4" fmla="*/ 1005 w 5400"/>
                <a:gd name="T5" fmla="*/ 1500 h 2010"/>
                <a:gd name="T6" fmla="*/ 540 w 5400"/>
                <a:gd name="T7" fmla="*/ 2010 h 2010"/>
                <a:gd name="T8" fmla="*/ 3615 w 5400"/>
                <a:gd name="T9" fmla="*/ 2010 h 2010"/>
                <a:gd name="T10" fmla="*/ 4350 w 5400"/>
                <a:gd name="T11" fmla="*/ 1275 h 2010"/>
                <a:gd name="T12" fmla="*/ 5400 w 5400"/>
                <a:gd name="T13" fmla="*/ 1290 h 2010"/>
                <a:gd name="T14" fmla="*/ 5400 w 5400"/>
                <a:gd name="T15" fmla="*/ 120 h 2010"/>
                <a:gd name="T16" fmla="*/ 0 60000 65536"/>
                <a:gd name="T17" fmla="*/ 0 60000 65536"/>
                <a:gd name="T18" fmla="*/ 0 60000 65536"/>
                <a:gd name="T19" fmla="*/ 0 60000 65536"/>
                <a:gd name="T20" fmla="*/ 0 60000 65536"/>
                <a:gd name="T21" fmla="*/ 0 60000 65536"/>
                <a:gd name="T22" fmla="*/ 0 60000 65536"/>
                <a:gd name="T23" fmla="*/ 0 60000 65536"/>
                <a:gd name="T24" fmla="*/ 0 w 5400"/>
                <a:gd name="T25" fmla="*/ 0 h 2010"/>
                <a:gd name="T26" fmla="*/ 5400 w 5400"/>
                <a:gd name="T27" fmla="*/ 2010 h 20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400" h="2010">
                  <a:moveTo>
                    <a:pt x="0" y="0"/>
                  </a:moveTo>
                  <a:lnTo>
                    <a:pt x="0" y="1485"/>
                  </a:lnTo>
                  <a:lnTo>
                    <a:pt x="1005" y="1500"/>
                  </a:lnTo>
                  <a:lnTo>
                    <a:pt x="540" y="2010"/>
                  </a:lnTo>
                  <a:lnTo>
                    <a:pt x="3615" y="2010"/>
                  </a:lnTo>
                  <a:lnTo>
                    <a:pt x="4350" y="1275"/>
                  </a:lnTo>
                  <a:lnTo>
                    <a:pt x="5400" y="1290"/>
                  </a:lnTo>
                  <a:lnTo>
                    <a:pt x="5400" y="120"/>
                  </a:lnTo>
                </a:path>
              </a:pathLst>
            </a:custGeom>
            <a:noFill/>
            <a:ln w="38100">
              <a:solidFill>
                <a:srgbClr val="FF0000"/>
              </a:solidFill>
              <a:round/>
              <a:headEnd/>
              <a:tailEnd type="triangle" w="med" len="med"/>
            </a:ln>
          </p:spPr>
          <p:txBody>
            <a:bodyPr/>
            <a:lstStyle/>
            <a:p>
              <a:endParaRPr lang="en-US"/>
            </a:p>
          </p:txBody>
        </p:sp>
      </p:grpSp>
      <p:sp>
        <p:nvSpPr>
          <p:cNvPr id="245" name="TextBox 244"/>
          <p:cNvSpPr txBox="1"/>
          <p:nvPr/>
        </p:nvSpPr>
        <p:spPr>
          <a:xfrm>
            <a:off x="4953000" y="3200400"/>
            <a:ext cx="2133600" cy="369332"/>
          </a:xfrm>
          <a:prstGeom prst="rect">
            <a:avLst/>
          </a:prstGeom>
          <a:noFill/>
        </p:spPr>
        <p:txBody>
          <a:bodyPr wrap="square" rtlCol="0">
            <a:spAutoFit/>
          </a:bodyPr>
          <a:lstStyle/>
          <a:p>
            <a:r>
              <a:rPr lang="en-US" dirty="0" smtClean="0"/>
              <a:t>C=Max throughput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89091" name="Slide Number Placeholder 6"/>
          <p:cNvSpPr>
            <a:spLocks noGrp="1"/>
          </p:cNvSpPr>
          <p:nvPr>
            <p:ph type="sldNum" sz="quarter" idx="12"/>
          </p:nvPr>
        </p:nvSpPr>
        <p:spPr>
          <a:noFill/>
        </p:spPr>
        <p:txBody>
          <a:bodyPr/>
          <a:lstStyle/>
          <a:p>
            <a:r>
              <a:rPr lang="en-US"/>
              <a:t>3-</a:t>
            </a:r>
            <a:fld id="{05166E8C-430B-46D3-839E-499B0BC02701}" type="slidenum">
              <a:rPr lang="en-US"/>
              <a:pPr/>
              <a:t>4</a:t>
            </a:fld>
            <a:endParaRPr lang="en-US"/>
          </a:p>
        </p:txBody>
      </p:sp>
      <p:sp>
        <p:nvSpPr>
          <p:cNvPr id="89092" name="Rectangle 2"/>
          <p:cNvSpPr>
            <a:spLocks noGrp="1" noChangeArrowheads="1"/>
          </p:cNvSpPr>
          <p:nvPr>
            <p:ph type="title"/>
          </p:nvPr>
        </p:nvSpPr>
        <p:spPr/>
        <p:txBody>
          <a:bodyPr/>
          <a:lstStyle/>
          <a:p>
            <a:r>
              <a:rPr lang="en-US" sz="3200" smtClean="0"/>
              <a:t>Causes/costs of congestion: scenario 2</a:t>
            </a:r>
            <a:r>
              <a:rPr lang="en-US" smtClean="0"/>
              <a:t> </a:t>
            </a:r>
          </a:p>
        </p:txBody>
      </p:sp>
      <p:sp>
        <p:nvSpPr>
          <p:cNvPr id="89093" name="Rectangle 3"/>
          <p:cNvSpPr>
            <a:spLocks noGrp="1" noChangeArrowheads="1"/>
          </p:cNvSpPr>
          <p:nvPr>
            <p:ph type="body" sz="half" idx="1"/>
          </p:nvPr>
        </p:nvSpPr>
        <p:spPr>
          <a:xfrm>
            <a:off x="304800" y="1495425"/>
            <a:ext cx="6391275" cy="4648200"/>
          </a:xfrm>
        </p:spPr>
        <p:txBody>
          <a:bodyPr/>
          <a:lstStyle/>
          <a:p>
            <a:r>
              <a:rPr lang="en-US" sz="2400" smtClean="0"/>
              <a:t>one router, </a:t>
            </a:r>
            <a:r>
              <a:rPr lang="en-US" sz="2400" i="1" smtClean="0">
                <a:solidFill>
                  <a:schemeClr val="accent2"/>
                </a:solidFill>
              </a:rPr>
              <a:t>finite</a:t>
            </a:r>
            <a:r>
              <a:rPr lang="en-US" sz="2400" smtClean="0"/>
              <a:t> buffers </a:t>
            </a:r>
          </a:p>
          <a:p>
            <a:r>
              <a:rPr lang="en-US" sz="2400" smtClean="0"/>
              <a:t>sender retransmission of lost packet</a:t>
            </a:r>
          </a:p>
          <a:p>
            <a:endParaRPr lang="en-US" sz="2400" smtClean="0"/>
          </a:p>
        </p:txBody>
      </p:sp>
      <p:sp>
        <p:nvSpPr>
          <p:cNvPr id="89094" name="Oval 5"/>
          <p:cNvSpPr>
            <a:spLocks noChangeArrowheads="1"/>
          </p:cNvSpPr>
          <p:nvPr/>
        </p:nvSpPr>
        <p:spPr bwMode="auto">
          <a:xfrm>
            <a:off x="3795713" y="5014913"/>
            <a:ext cx="1304925" cy="303212"/>
          </a:xfrm>
          <a:prstGeom prst="ellipse">
            <a:avLst/>
          </a:prstGeom>
          <a:solidFill>
            <a:srgbClr val="C0C0C0"/>
          </a:solidFill>
          <a:ln w="12700">
            <a:solidFill>
              <a:srgbClr val="808080"/>
            </a:solidFill>
            <a:round/>
            <a:headEnd/>
            <a:tailEnd/>
          </a:ln>
        </p:spPr>
        <p:txBody>
          <a:bodyPr wrap="none" anchor="ctr"/>
          <a:lstStyle/>
          <a:p>
            <a:endParaRPr lang="en-US"/>
          </a:p>
        </p:txBody>
      </p:sp>
      <p:sp>
        <p:nvSpPr>
          <p:cNvPr id="89095" name="Line 6"/>
          <p:cNvSpPr>
            <a:spLocks noChangeShapeType="1"/>
          </p:cNvSpPr>
          <p:nvPr/>
        </p:nvSpPr>
        <p:spPr bwMode="auto">
          <a:xfrm>
            <a:off x="3795713" y="4991100"/>
            <a:ext cx="0" cy="187325"/>
          </a:xfrm>
          <a:prstGeom prst="line">
            <a:avLst/>
          </a:prstGeom>
          <a:noFill/>
          <a:ln w="12700">
            <a:solidFill>
              <a:srgbClr val="000000"/>
            </a:solidFill>
            <a:round/>
            <a:headEnd/>
            <a:tailEnd/>
          </a:ln>
        </p:spPr>
        <p:txBody>
          <a:bodyPr wrap="none" anchor="ctr"/>
          <a:lstStyle/>
          <a:p>
            <a:endParaRPr lang="en-US"/>
          </a:p>
        </p:txBody>
      </p:sp>
      <p:sp>
        <p:nvSpPr>
          <p:cNvPr id="89096" name="Line 7"/>
          <p:cNvSpPr>
            <a:spLocks noChangeShapeType="1"/>
          </p:cNvSpPr>
          <p:nvPr/>
        </p:nvSpPr>
        <p:spPr bwMode="auto">
          <a:xfrm>
            <a:off x="5100638" y="4991100"/>
            <a:ext cx="0" cy="187325"/>
          </a:xfrm>
          <a:prstGeom prst="line">
            <a:avLst/>
          </a:prstGeom>
          <a:noFill/>
          <a:ln w="12700">
            <a:solidFill>
              <a:srgbClr val="808080"/>
            </a:solidFill>
            <a:round/>
            <a:headEnd/>
            <a:tailEnd/>
          </a:ln>
        </p:spPr>
        <p:txBody>
          <a:bodyPr wrap="none" anchor="ctr"/>
          <a:lstStyle/>
          <a:p>
            <a:endParaRPr lang="en-US"/>
          </a:p>
        </p:txBody>
      </p:sp>
      <p:sp>
        <p:nvSpPr>
          <p:cNvPr id="89097" name="Rectangle 8"/>
          <p:cNvSpPr>
            <a:spLocks noChangeArrowheads="1"/>
          </p:cNvSpPr>
          <p:nvPr/>
        </p:nvSpPr>
        <p:spPr bwMode="auto">
          <a:xfrm>
            <a:off x="3795713" y="4991100"/>
            <a:ext cx="309562" cy="184150"/>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89098" name="Rectangle 9"/>
          <p:cNvSpPr>
            <a:spLocks noChangeArrowheads="1"/>
          </p:cNvSpPr>
          <p:nvPr/>
        </p:nvSpPr>
        <p:spPr bwMode="auto">
          <a:xfrm>
            <a:off x="4705350" y="4978400"/>
            <a:ext cx="395288" cy="184150"/>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89099" name="Oval 10"/>
          <p:cNvSpPr>
            <a:spLocks noChangeArrowheads="1"/>
          </p:cNvSpPr>
          <p:nvPr/>
        </p:nvSpPr>
        <p:spPr bwMode="auto">
          <a:xfrm>
            <a:off x="3781425" y="4773613"/>
            <a:ext cx="1306513" cy="352425"/>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2" name="Group 11"/>
          <p:cNvGrpSpPr>
            <a:grpSpLocks/>
          </p:cNvGrpSpPr>
          <p:nvPr/>
        </p:nvGrpSpPr>
        <p:grpSpPr bwMode="auto">
          <a:xfrm>
            <a:off x="4097338" y="4849813"/>
            <a:ext cx="647700" cy="206375"/>
            <a:chOff x="2848" y="848"/>
            <a:chExt cx="140" cy="98"/>
          </a:xfrm>
        </p:grpSpPr>
        <p:sp>
          <p:nvSpPr>
            <p:cNvPr id="89325" name="Line 12"/>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89326" name="Line 13"/>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89327" name="Line 14"/>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3" name="Group 15"/>
          <p:cNvGrpSpPr>
            <a:grpSpLocks/>
          </p:cNvGrpSpPr>
          <p:nvPr/>
        </p:nvGrpSpPr>
        <p:grpSpPr bwMode="auto">
          <a:xfrm flipV="1">
            <a:off x="4097338" y="4848225"/>
            <a:ext cx="647700" cy="204788"/>
            <a:chOff x="2848" y="848"/>
            <a:chExt cx="140" cy="98"/>
          </a:xfrm>
        </p:grpSpPr>
        <p:sp>
          <p:nvSpPr>
            <p:cNvPr id="89322" name="Line 16"/>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89323" name="Line 17"/>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89324" name="Line 18"/>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sp>
        <p:nvSpPr>
          <p:cNvPr id="89102" name="Text Box 19"/>
          <p:cNvSpPr txBox="1">
            <a:spLocks noChangeArrowheads="1"/>
          </p:cNvSpPr>
          <p:nvPr/>
        </p:nvSpPr>
        <p:spPr bwMode="auto">
          <a:xfrm>
            <a:off x="3746500" y="3989388"/>
            <a:ext cx="2136775" cy="509587"/>
          </a:xfrm>
          <a:prstGeom prst="rect">
            <a:avLst/>
          </a:prstGeom>
          <a:noFill/>
          <a:ln w="9525">
            <a:noFill/>
            <a:miter lim="800000"/>
            <a:headEnd/>
            <a:tailEnd/>
          </a:ln>
        </p:spPr>
        <p:txBody>
          <a:bodyPr/>
          <a:lstStyle/>
          <a:p>
            <a:pPr algn="r" eaLnBrk="1" hangingPunct="1"/>
            <a:r>
              <a:rPr lang="en-US">
                <a:solidFill>
                  <a:schemeClr val="tx2"/>
                </a:solidFill>
                <a:latin typeface="Arial" pitchFamily="34" charset="0"/>
              </a:rPr>
              <a:t>finite shared output link buffers</a:t>
            </a:r>
            <a:endParaRPr lang="en-US">
              <a:solidFill>
                <a:schemeClr val="tx2"/>
              </a:solidFill>
            </a:endParaRPr>
          </a:p>
        </p:txBody>
      </p:sp>
      <p:sp>
        <p:nvSpPr>
          <p:cNvPr id="89103" name="Line 20"/>
          <p:cNvSpPr>
            <a:spLocks noChangeShapeType="1"/>
          </p:cNvSpPr>
          <p:nvPr/>
        </p:nvSpPr>
        <p:spPr bwMode="auto">
          <a:xfrm flipH="1">
            <a:off x="2424113" y="4545013"/>
            <a:ext cx="1135062" cy="1117600"/>
          </a:xfrm>
          <a:prstGeom prst="line">
            <a:avLst/>
          </a:prstGeom>
          <a:noFill/>
          <a:ln w="9525">
            <a:solidFill>
              <a:srgbClr val="000000"/>
            </a:solidFill>
            <a:round/>
            <a:headEnd/>
            <a:tailEnd/>
          </a:ln>
        </p:spPr>
        <p:txBody>
          <a:bodyPr/>
          <a:lstStyle/>
          <a:p>
            <a:endParaRPr lang="en-US"/>
          </a:p>
        </p:txBody>
      </p:sp>
      <p:sp>
        <p:nvSpPr>
          <p:cNvPr id="89104" name="Line 21"/>
          <p:cNvSpPr>
            <a:spLocks noChangeShapeType="1"/>
          </p:cNvSpPr>
          <p:nvPr/>
        </p:nvSpPr>
        <p:spPr bwMode="auto">
          <a:xfrm flipH="1">
            <a:off x="3021013" y="4545013"/>
            <a:ext cx="538162" cy="1587"/>
          </a:xfrm>
          <a:prstGeom prst="line">
            <a:avLst/>
          </a:prstGeom>
          <a:noFill/>
          <a:ln w="9525">
            <a:solidFill>
              <a:srgbClr val="000000"/>
            </a:solidFill>
            <a:round/>
            <a:headEnd/>
            <a:tailEnd/>
          </a:ln>
        </p:spPr>
        <p:txBody>
          <a:bodyPr/>
          <a:lstStyle/>
          <a:p>
            <a:endParaRPr lang="en-US"/>
          </a:p>
        </p:txBody>
      </p:sp>
      <p:grpSp>
        <p:nvGrpSpPr>
          <p:cNvPr id="4" name="Group 23"/>
          <p:cNvGrpSpPr>
            <a:grpSpLocks/>
          </p:cNvGrpSpPr>
          <p:nvPr/>
        </p:nvGrpSpPr>
        <p:grpSpPr bwMode="auto">
          <a:xfrm>
            <a:off x="2073275" y="3602038"/>
            <a:ext cx="1203325" cy="1162050"/>
            <a:chOff x="5850" y="13487"/>
            <a:chExt cx="2023" cy="1840"/>
          </a:xfrm>
        </p:grpSpPr>
        <p:sp>
          <p:nvSpPr>
            <p:cNvPr id="89283" name="Freeform 24"/>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89284" name="Freeform 25"/>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89285" name="Freeform 26"/>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89286" name="Freeform 27"/>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89287" name="Freeform 28"/>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89288" name="Freeform 29"/>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89289" name="Freeform 30"/>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89290" name="Freeform 31"/>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89291" name="Freeform 32"/>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89292" name="Freeform 33"/>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89293" name="Freeform 34"/>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89294" name="Freeform 35"/>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89295" name="Freeform 36"/>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89296" name="Freeform 37"/>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89297" name="Freeform 38"/>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89298" name="Freeform 39"/>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89299" name="Freeform 40"/>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89300" name="Freeform 41"/>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89301" name="Freeform 42"/>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89302" name="Freeform 43"/>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89303" name="Freeform 44"/>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89304" name="Freeform 45"/>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89305" name="Freeform 46"/>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89306" name="Freeform 47"/>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89307" name="Freeform 48"/>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89308" name="Freeform 49"/>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89309" name="Freeform 50"/>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89310" name="Freeform 51"/>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89311" name="Freeform 52"/>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89312" name="Rectangle 53"/>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89313" name="Freeform 54"/>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89314" name="Freeform 55"/>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89315" name="Freeform 56"/>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89316" name="Freeform 57"/>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89317" name="Freeform 58"/>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89318" name="Freeform 59"/>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89319" name="Freeform 60"/>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89320" name="Freeform 61"/>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89321" name="Freeform 62"/>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5" name="Group 63"/>
          <p:cNvGrpSpPr>
            <a:grpSpLocks/>
          </p:cNvGrpSpPr>
          <p:nvPr/>
        </p:nvGrpSpPr>
        <p:grpSpPr bwMode="auto">
          <a:xfrm>
            <a:off x="2351088" y="3230563"/>
            <a:ext cx="798512" cy="1166812"/>
            <a:chOff x="12762" y="10336"/>
            <a:chExt cx="1027" cy="1700"/>
          </a:xfrm>
        </p:grpSpPr>
        <p:sp>
          <p:nvSpPr>
            <p:cNvPr id="89277" name="Rectangle 64"/>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89278" name="Rectangle 65"/>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89279" name="Line 66"/>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89280" name="Line 67"/>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89281" name="Line 68"/>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89282" name="Line 69"/>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89107" name="Text Box 70"/>
          <p:cNvSpPr txBox="1">
            <a:spLocks noChangeArrowheads="1"/>
          </p:cNvSpPr>
          <p:nvPr/>
        </p:nvSpPr>
        <p:spPr bwMode="auto">
          <a:xfrm>
            <a:off x="2354263" y="2825750"/>
            <a:ext cx="852487" cy="312738"/>
          </a:xfrm>
          <a:prstGeom prst="rect">
            <a:avLst/>
          </a:prstGeom>
          <a:noFill/>
          <a:ln w="9525">
            <a:noFill/>
            <a:miter lim="800000"/>
            <a:headEnd/>
            <a:tailEnd/>
          </a:ln>
        </p:spPr>
        <p:txBody>
          <a:bodyPr/>
          <a:lstStyle/>
          <a:p>
            <a:pPr algn="l" eaLnBrk="1" hangingPunct="1"/>
            <a:r>
              <a:rPr lang="en-US">
                <a:solidFill>
                  <a:schemeClr val="tx2"/>
                </a:solidFill>
                <a:latin typeface="Arial" pitchFamily="34" charset="0"/>
              </a:rPr>
              <a:t>Host A</a:t>
            </a:r>
            <a:endParaRPr lang="en-US">
              <a:solidFill>
                <a:schemeClr val="tx2"/>
              </a:solidFill>
            </a:endParaRPr>
          </a:p>
        </p:txBody>
      </p:sp>
      <p:sp>
        <p:nvSpPr>
          <p:cNvPr id="89108" name="Text Box 71"/>
          <p:cNvSpPr txBox="1">
            <a:spLocks noChangeArrowheads="1"/>
          </p:cNvSpPr>
          <p:nvPr/>
        </p:nvSpPr>
        <p:spPr bwMode="auto">
          <a:xfrm>
            <a:off x="3362325" y="2922588"/>
            <a:ext cx="1468438" cy="473075"/>
          </a:xfrm>
          <a:prstGeom prst="rect">
            <a:avLst/>
          </a:prstGeom>
          <a:noFill/>
          <a:ln w="9525">
            <a:noFill/>
            <a:miter lim="800000"/>
            <a:headEnd/>
            <a:tailEnd/>
          </a:ln>
        </p:spPr>
        <p:txBody>
          <a:bodyPr/>
          <a:lstStyle/>
          <a:p>
            <a:pPr algn="l" eaLnBrk="1" hangingPunct="1"/>
            <a:r>
              <a:rPr lang="en-US" sz="1400">
                <a:solidFill>
                  <a:srgbClr val="FF0000"/>
                </a:solidFill>
                <a:latin typeface="Symbol" pitchFamily="18" charset="2"/>
              </a:rPr>
              <a:t>l</a:t>
            </a:r>
            <a:r>
              <a:rPr lang="en-US" sz="1400" baseline="-25000">
                <a:solidFill>
                  <a:srgbClr val="FF0000"/>
                </a:solidFill>
                <a:latin typeface="Arial" pitchFamily="34" charset="0"/>
              </a:rPr>
              <a:t>in </a:t>
            </a:r>
            <a:r>
              <a:rPr lang="en-US" sz="1400">
                <a:solidFill>
                  <a:srgbClr val="FF0000"/>
                </a:solidFill>
                <a:latin typeface="Arial" pitchFamily="34" charset="0"/>
              </a:rPr>
              <a:t>: original data</a:t>
            </a:r>
            <a:endParaRPr lang="en-US" sz="1400">
              <a:solidFill>
                <a:schemeClr val="tx2"/>
              </a:solidFill>
            </a:endParaRPr>
          </a:p>
        </p:txBody>
      </p:sp>
      <p:sp>
        <p:nvSpPr>
          <p:cNvPr id="89109" name="Line 72"/>
          <p:cNvSpPr>
            <a:spLocks noChangeShapeType="1"/>
          </p:cNvSpPr>
          <p:nvPr/>
        </p:nvSpPr>
        <p:spPr bwMode="auto">
          <a:xfrm flipH="1">
            <a:off x="1885950" y="5649913"/>
            <a:ext cx="538163" cy="1587"/>
          </a:xfrm>
          <a:prstGeom prst="line">
            <a:avLst/>
          </a:prstGeom>
          <a:noFill/>
          <a:ln w="9525">
            <a:solidFill>
              <a:srgbClr val="000000"/>
            </a:solidFill>
            <a:round/>
            <a:headEnd/>
            <a:tailEnd/>
          </a:ln>
        </p:spPr>
        <p:txBody>
          <a:bodyPr/>
          <a:lstStyle/>
          <a:p>
            <a:endParaRPr lang="en-US"/>
          </a:p>
        </p:txBody>
      </p:sp>
      <p:grpSp>
        <p:nvGrpSpPr>
          <p:cNvPr id="6" name="Group 74"/>
          <p:cNvGrpSpPr>
            <a:grpSpLocks/>
          </p:cNvGrpSpPr>
          <p:nvPr/>
        </p:nvGrpSpPr>
        <p:grpSpPr bwMode="auto">
          <a:xfrm>
            <a:off x="1020763" y="4756150"/>
            <a:ext cx="1203325" cy="1162050"/>
            <a:chOff x="5850" y="13487"/>
            <a:chExt cx="2023" cy="1840"/>
          </a:xfrm>
        </p:grpSpPr>
        <p:sp>
          <p:nvSpPr>
            <p:cNvPr id="89238" name="Freeform 75"/>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89239" name="Freeform 76"/>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89240" name="Freeform 77"/>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89241" name="Freeform 78"/>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89242" name="Freeform 79"/>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89243" name="Freeform 80"/>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89244" name="Freeform 81"/>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89245" name="Freeform 82"/>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89246" name="Freeform 83"/>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89247" name="Freeform 84"/>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89248" name="Freeform 85"/>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89249" name="Freeform 86"/>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89250" name="Freeform 87"/>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89251" name="Freeform 88"/>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89252" name="Freeform 89"/>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89253" name="Freeform 90"/>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89254" name="Freeform 91"/>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89255" name="Freeform 92"/>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89256" name="Freeform 93"/>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89257" name="Freeform 94"/>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89258" name="Freeform 95"/>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89259" name="Freeform 96"/>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89260" name="Freeform 97"/>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89261" name="Freeform 98"/>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89262" name="Freeform 99"/>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89263" name="Freeform 100"/>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89264" name="Freeform 101"/>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89265" name="Freeform 102"/>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89266" name="Freeform 103"/>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89267" name="Rectangle 104"/>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89268" name="Freeform 105"/>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89269" name="Freeform 106"/>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89270" name="Freeform 107"/>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89271" name="Freeform 108"/>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89272" name="Freeform 109"/>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89273" name="Freeform 110"/>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89274" name="Freeform 111"/>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89275" name="Freeform 112"/>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89276" name="Freeform 113"/>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7" name="Group 114"/>
          <p:cNvGrpSpPr>
            <a:grpSpLocks/>
          </p:cNvGrpSpPr>
          <p:nvPr/>
        </p:nvGrpSpPr>
        <p:grpSpPr bwMode="auto">
          <a:xfrm>
            <a:off x="1298575" y="4384675"/>
            <a:ext cx="798513" cy="1166813"/>
            <a:chOff x="12762" y="10336"/>
            <a:chExt cx="1027" cy="1700"/>
          </a:xfrm>
        </p:grpSpPr>
        <p:sp>
          <p:nvSpPr>
            <p:cNvPr id="89232" name="Rectangle 115"/>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89233" name="Rectangle 116"/>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89234" name="Line 117"/>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89235" name="Line 118"/>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89236" name="Line 119"/>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89237" name="Line 120"/>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89112" name="Text Box 121"/>
          <p:cNvSpPr txBox="1">
            <a:spLocks noChangeArrowheads="1"/>
          </p:cNvSpPr>
          <p:nvPr/>
        </p:nvSpPr>
        <p:spPr bwMode="auto">
          <a:xfrm>
            <a:off x="1250950" y="3967163"/>
            <a:ext cx="877888" cy="312737"/>
          </a:xfrm>
          <a:prstGeom prst="rect">
            <a:avLst/>
          </a:prstGeom>
          <a:noFill/>
          <a:ln w="9525">
            <a:noFill/>
            <a:miter lim="800000"/>
            <a:headEnd/>
            <a:tailEnd/>
          </a:ln>
        </p:spPr>
        <p:txBody>
          <a:bodyPr/>
          <a:lstStyle/>
          <a:p>
            <a:pPr algn="l" eaLnBrk="1" hangingPunct="1"/>
            <a:r>
              <a:rPr lang="en-US">
                <a:solidFill>
                  <a:schemeClr val="tx2"/>
                </a:solidFill>
                <a:latin typeface="Arial" pitchFamily="34" charset="0"/>
              </a:rPr>
              <a:t>Host B</a:t>
            </a:r>
            <a:endParaRPr lang="en-US">
              <a:solidFill>
                <a:schemeClr val="tx2"/>
              </a:solidFill>
            </a:endParaRPr>
          </a:p>
        </p:txBody>
      </p:sp>
      <p:sp>
        <p:nvSpPr>
          <p:cNvPr id="89113" name="Line 122"/>
          <p:cNvSpPr>
            <a:spLocks noChangeShapeType="1"/>
          </p:cNvSpPr>
          <p:nvPr/>
        </p:nvSpPr>
        <p:spPr bwMode="auto">
          <a:xfrm flipH="1">
            <a:off x="3021013" y="5060950"/>
            <a:ext cx="749300" cy="0"/>
          </a:xfrm>
          <a:prstGeom prst="line">
            <a:avLst/>
          </a:prstGeom>
          <a:noFill/>
          <a:ln w="9525">
            <a:solidFill>
              <a:srgbClr val="000000"/>
            </a:solidFill>
            <a:round/>
            <a:headEnd/>
            <a:tailEnd/>
          </a:ln>
        </p:spPr>
        <p:txBody>
          <a:bodyPr/>
          <a:lstStyle/>
          <a:p>
            <a:endParaRPr lang="en-US"/>
          </a:p>
        </p:txBody>
      </p:sp>
      <p:sp>
        <p:nvSpPr>
          <p:cNvPr id="89114" name="Line 123"/>
          <p:cNvSpPr>
            <a:spLocks noChangeShapeType="1"/>
          </p:cNvSpPr>
          <p:nvPr/>
        </p:nvSpPr>
        <p:spPr bwMode="auto">
          <a:xfrm flipH="1">
            <a:off x="5010150" y="5060950"/>
            <a:ext cx="747713" cy="0"/>
          </a:xfrm>
          <a:prstGeom prst="line">
            <a:avLst/>
          </a:prstGeom>
          <a:noFill/>
          <a:ln w="9525">
            <a:solidFill>
              <a:srgbClr val="000000"/>
            </a:solidFill>
            <a:round/>
            <a:headEnd/>
            <a:tailEnd/>
          </a:ln>
        </p:spPr>
        <p:txBody>
          <a:bodyPr/>
          <a:lstStyle/>
          <a:p>
            <a:endParaRPr lang="en-US"/>
          </a:p>
        </p:txBody>
      </p:sp>
      <p:sp>
        <p:nvSpPr>
          <p:cNvPr id="89115" name="Line 124"/>
          <p:cNvSpPr>
            <a:spLocks noChangeShapeType="1"/>
          </p:cNvSpPr>
          <p:nvPr/>
        </p:nvSpPr>
        <p:spPr bwMode="auto">
          <a:xfrm flipH="1">
            <a:off x="5160963" y="4545013"/>
            <a:ext cx="1135062" cy="1117600"/>
          </a:xfrm>
          <a:prstGeom prst="line">
            <a:avLst/>
          </a:prstGeom>
          <a:noFill/>
          <a:ln w="9525">
            <a:solidFill>
              <a:srgbClr val="000000"/>
            </a:solidFill>
            <a:round/>
            <a:headEnd/>
            <a:tailEnd/>
          </a:ln>
        </p:spPr>
        <p:txBody>
          <a:bodyPr/>
          <a:lstStyle/>
          <a:p>
            <a:endParaRPr lang="en-US"/>
          </a:p>
        </p:txBody>
      </p:sp>
      <p:sp>
        <p:nvSpPr>
          <p:cNvPr id="89116" name="Line 125"/>
          <p:cNvSpPr>
            <a:spLocks noChangeShapeType="1"/>
          </p:cNvSpPr>
          <p:nvPr/>
        </p:nvSpPr>
        <p:spPr bwMode="auto">
          <a:xfrm flipH="1">
            <a:off x="5149850" y="5662613"/>
            <a:ext cx="677863" cy="0"/>
          </a:xfrm>
          <a:prstGeom prst="line">
            <a:avLst/>
          </a:prstGeom>
          <a:noFill/>
          <a:ln w="9525">
            <a:solidFill>
              <a:srgbClr val="000000"/>
            </a:solidFill>
            <a:round/>
            <a:headEnd/>
            <a:tailEnd/>
          </a:ln>
        </p:spPr>
        <p:txBody>
          <a:bodyPr/>
          <a:lstStyle/>
          <a:p>
            <a:endParaRPr lang="en-US"/>
          </a:p>
        </p:txBody>
      </p:sp>
      <p:sp>
        <p:nvSpPr>
          <p:cNvPr id="89117" name="Line 126"/>
          <p:cNvSpPr>
            <a:spLocks noChangeShapeType="1"/>
          </p:cNvSpPr>
          <p:nvPr/>
        </p:nvSpPr>
        <p:spPr bwMode="auto">
          <a:xfrm flipH="1">
            <a:off x="6259513" y="4557713"/>
            <a:ext cx="539750" cy="0"/>
          </a:xfrm>
          <a:prstGeom prst="line">
            <a:avLst/>
          </a:prstGeom>
          <a:noFill/>
          <a:ln w="9525">
            <a:solidFill>
              <a:srgbClr val="000000"/>
            </a:solidFill>
            <a:round/>
            <a:headEnd/>
            <a:tailEnd/>
          </a:ln>
        </p:spPr>
        <p:txBody>
          <a:bodyPr/>
          <a:lstStyle/>
          <a:p>
            <a:endParaRPr lang="en-US"/>
          </a:p>
        </p:txBody>
      </p:sp>
      <p:grpSp>
        <p:nvGrpSpPr>
          <p:cNvPr id="8" name="Group 127"/>
          <p:cNvGrpSpPr>
            <a:grpSpLocks/>
          </p:cNvGrpSpPr>
          <p:nvPr/>
        </p:nvGrpSpPr>
        <p:grpSpPr bwMode="auto">
          <a:xfrm>
            <a:off x="6365875" y="3736975"/>
            <a:ext cx="1203325" cy="1162050"/>
            <a:chOff x="5850" y="13487"/>
            <a:chExt cx="2023" cy="1840"/>
          </a:xfrm>
        </p:grpSpPr>
        <p:sp>
          <p:nvSpPr>
            <p:cNvPr id="89193" name="Freeform 128"/>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89194" name="Freeform 129"/>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89195" name="Freeform 130"/>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89196" name="Freeform 131"/>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89197" name="Freeform 132"/>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89198" name="Freeform 133"/>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89199" name="Freeform 134"/>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89200" name="Freeform 135"/>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89201" name="Freeform 136"/>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89202" name="Freeform 137"/>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89203" name="Freeform 138"/>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89204" name="Freeform 139"/>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89205" name="Freeform 140"/>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89206" name="Freeform 141"/>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89207" name="Freeform 142"/>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89208" name="Freeform 143"/>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89209" name="Freeform 144"/>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89210" name="Freeform 145"/>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89211" name="Freeform 146"/>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89212" name="Freeform 147"/>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89213" name="Freeform 148"/>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89214" name="Freeform 149"/>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89215" name="Freeform 150"/>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89216" name="Freeform 151"/>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89217" name="Freeform 152"/>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89218" name="Freeform 153"/>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89219" name="Freeform 154"/>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89220" name="Freeform 155"/>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89221" name="Freeform 156"/>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89222" name="Rectangle 157"/>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89223" name="Freeform 158"/>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89224" name="Freeform 159"/>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89225" name="Freeform 160"/>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89226" name="Freeform 161"/>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89227" name="Freeform 162"/>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89228" name="Freeform 163"/>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89229" name="Freeform 164"/>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89230" name="Freeform 165"/>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89231" name="Freeform 166"/>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9" name="Group 167"/>
          <p:cNvGrpSpPr>
            <a:grpSpLocks/>
          </p:cNvGrpSpPr>
          <p:nvPr/>
        </p:nvGrpSpPr>
        <p:grpSpPr bwMode="auto">
          <a:xfrm>
            <a:off x="6643688" y="3365500"/>
            <a:ext cx="798512" cy="1166813"/>
            <a:chOff x="12762" y="10336"/>
            <a:chExt cx="1027" cy="1700"/>
          </a:xfrm>
        </p:grpSpPr>
        <p:sp>
          <p:nvSpPr>
            <p:cNvPr id="89187" name="Rectangle 168"/>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89188" name="Rectangle 169"/>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89189" name="Line 170"/>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89190" name="Line 171"/>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89191" name="Line 172"/>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89192" name="Line 173"/>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grpSp>
        <p:nvGrpSpPr>
          <p:cNvPr id="10" name="Group 174"/>
          <p:cNvGrpSpPr>
            <a:grpSpLocks/>
          </p:cNvGrpSpPr>
          <p:nvPr/>
        </p:nvGrpSpPr>
        <p:grpSpPr bwMode="auto">
          <a:xfrm>
            <a:off x="5627688" y="4962525"/>
            <a:ext cx="1204912" cy="1162050"/>
            <a:chOff x="5850" y="13487"/>
            <a:chExt cx="2023" cy="1840"/>
          </a:xfrm>
        </p:grpSpPr>
        <p:sp>
          <p:nvSpPr>
            <p:cNvPr id="89148" name="Freeform 175"/>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89149" name="Freeform 176"/>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89150" name="Freeform 177"/>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89151" name="Freeform 178"/>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89152" name="Freeform 179"/>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89153" name="Freeform 180"/>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89154" name="Freeform 181"/>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89155" name="Freeform 182"/>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89156" name="Freeform 183"/>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89157" name="Freeform 184"/>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89158" name="Freeform 185"/>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89159" name="Freeform 186"/>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89160" name="Freeform 187"/>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89161" name="Freeform 188"/>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89162" name="Freeform 189"/>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89163" name="Freeform 190"/>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89164" name="Freeform 191"/>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89165" name="Freeform 192"/>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89166" name="Freeform 193"/>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89167" name="Freeform 194"/>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89168" name="Freeform 195"/>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89169" name="Freeform 196"/>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89170" name="Freeform 197"/>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89171" name="Freeform 198"/>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89172" name="Freeform 199"/>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89173" name="Freeform 200"/>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89174" name="Freeform 201"/>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89175" name="Freeform 202"/>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89176" name="Freeform 203"/>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89177" name="Rectangle 204"/>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89178" name="Freeform 205"/>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89179" name="Freeform 206"/>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89180" name="Freeform 207"/>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89181" name="Freeform 208"/>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89182" name="Freeform 209"/>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89183" name="Freeform 210"/>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89184" name="Freeform 211"/>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89185" name="Freeform 212"/>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89186" name="Freeform 213"/>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11" name="Group 214"/>
          <p:cNvGrpSpPr>
            <a:grpSpLocks/>
          </p:cNvGrpSpPr>
          <p:nvPr/>
        </p:nvGrpSpPr>
        <p:grpSpPr bwMode="auto">
          <a:xfrm>
            <a:off x="6175375" y="4678363"/>
            <a:ext cx="798513" cy="1168400"/>
            <a:chOff x="12762" y="10336"/>
            <a:chExt cx="1027" cy="1700"/>
          </a:xfrm>
        </p:grpSpPr>
        <p:sp>
          <p:nvSpPr>
            <p:cNvPr id="89142" name="Rectangle 215"/>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89143" name="Rectangle 216"/>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89144" name="Line 217"/>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89145" name="Line 218"/>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89146" name="Line 219"/>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89147" name="Line 220"/>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89122" name="Oval 221"/>
          <p:cNvSpPr>
            <a:spLocks noChangeArrowheads="1"/>
          </p:cNvSpPr>
          <p:nvPr/>
        </p:nvSpPr>
        <p:spPr bwMode="auto">
          <a:xfrm>
            <a:off x="2763838" y="3305175"/>
            <a:ext cx="112712" cy="115888"/>
          </a:xfrm>
          <a:prstGeom prst="ellipse">
            <a:avLst/>
          </a:prstGeom>
          <a:solidFill>
            <a:srgbClr val="FF0000"/>
          </a:solidFill>
          <a:ln w="9525">
            <a:solidFill>
              <a:srgbClr val="FF0000"/>
            </a:solidFill>
            <a:round/>
            <a:headEnd/>
            <a:tailEnd/>
          </a:ln>
        </p:spPr>
        <p:txBody>
          <a:bodyPr/>
          <a:lstStyle/>
          <a:p>
            <a:endParaRPr lang="en-US"/>
          </a:p>
        </p:txBody>
      </p:sp>
      <p:sp>
        <p:nvSpPr>
          <p:cNvPr id="89123" name="Oval 222"/>
          <p:cNvSpPr>
            <a:spLocks noChangeArrowheads="1"/>
          </p:cNvSpPr>
          <p:nvPr/>
        </p:nvSpPr>
        <p:spPr bwMode="auto">
          <a:xfrm>
            <a:off x="1604963" y="4433888"/>
            <a:ext cx="114300" cy="117475"/>
          </a:xfrm>
          <a:prstGeom prst="ellipse">
            <a:avLst/>
          </a:prstGeom>
          <a:solidFill>
            <a:srgbClr val="FF0000"/>
          </a:solidFill>
          <a:ln w="9525">
            <a:solidFill>
              <a:srgbClr val="FF0000"/>
            </a:solidFill>
            <a:round/>
            <a:headEnd/>
            <a:tailEnd/>
          </a:ln>
        </p:spPr>
        <p:txBody>
          <a:bodyPr/>
          <a:lstStyle/>
          <a:p>
            <a:endParaRPr lang="en-US"/>
          </a:p>
        </p:txBody>
      </p:sp>
      <p:sp>
        <p:nvSpPr>
          <p:cNvPr id="89124" name="Line 223"/>
          <p:cNvSpPr>
            <a:spLocks noChangeShapeType="1"/>
          </p:cNvSpPr>
          <p:nvPr/>
        </p:nvSpPr>
        <p:spPr bwMode="auto">
          <a:xfrm flipH="1">
            <a:off x="2903538" y="3181350"/>
            <a:ext cx="363537" cy="134938"/>
          </a:xfrm>
          <a:prstGeom prst="line">
            <a:avLst/>
          </a:prstGeom>
          <a:noFill/>
          <a:ln w="9525">
            <a:solidFill>
              <a:srgbClr val="000000"/>
            </a:solidFill>
            <a:round/>
            <a:headEnd/>
            <a:tailEnd type="triangle" w="med" len="med"/>
          </a:ln>
        </p:spPr>
        <p:txBody>
          <a:bodyPr/>
          <a:lstStyle/>
          <a:p>
            <a:endParaRPr lang="en-US"/>
          </a:p>
        </p:txBody>
      </p:sp>
      <p:sp>
        <p:nvSpPr>
          <p:cNvPr id="89125" name="Text Box 224"/>
          <p:cNvSpPr txBox="1">
            <a:spLocks noChangeArrowheads="1"/>
          </p:cNvSpPr>
          <p:nvPr/>
        </p:nvSpPr>
        <p:spPr bwMode="auto">
          <a:xfrm>
            <a:off x="6424613" y="2838450"/>
            <a:ext cx="590550" cy="473075"/>
          </a:xfrm>
          <a:prstGeom prst="rect">
            <a:avLst/>
          </a:prstGeom>
          <a:noFill/>
          <a:ln w="9525">
            <a:noFill/>
            <a:miter lim="800000"/>
            <a:headEnd/>
            <a:tailEnd/>
          </a:ln>
        </p:spPr>
        <p:txBody>
          <a:bodyPr/>
          <a:lstStyle/>
          <a:p>
            <a:pPr algn="l" eaLnBrk="1" hangingPunct="1"/>
            <a:r>
              <a:rPr lang="en-US">
                <a:solidFill>
                  <a:srgbClr val="FF0000"/>
                </a:solidFill>
                <a:latin typeface="Symbol" pitchFamily="18" charset="2"/>
              </a:rPr>
              <a:t>l</a:t>
            </a:r>
            <a:r>
              <a:rPr lang="en-US" baseline="-25000">
                <a:solidFill>
                  <a:srgbClr val="FF0000"/>
                </a:solidFill>
                <a:latin typeface="Arial" pitchFamily="34" charset="0"/>
              </a:rPr>
              <a:t>out</a:t>
            </a:r>
            <a:endParaRPr lang="en-US">
              <a:solidFill>
                <a:schemeClr val="tx2"/>
              </a:solidFill>
            </a:endParaRPr>
          </a:p>
        </p:txBody>
      </p:sp>
      <p:sp>
        <p:nvSpPr>
          <p:cNvPr id="89126" name="Line 225"/>
          <p:cNvSpPr>
            <a:spLocks noChangeShapeType="1"/>
          </p:cNvSpPr>
          <p:nvPr/>
        </p:nvSpPr>
        <p:spPr bwMode="auto">
          <a:xfrm>
            <a:off x="6659563" y="3206750"/>
            <a:ext cx="244475" cy="282575"/>
          </a:xfrm>
          <a:prstGeom prst="line">
            <a:avLst/>
          </a:prstGeom>
          <a:noFill/>
          <a:ln w="9525">
            <a:solidFill>
              <a:srgbClr val="000000"/>
            </a:solidFill>
            <a:round/>
            <a:headEnd/>
            <a:tailEnd type="triangle" w="med" len="med"/>
          </a:ln>
        </p:spPr>
        <p:txBody>
          <a:bodyPr/>
          <a:lstStyle/>
          <a:p>
            <a:endParaRPr lang="en-US"/>
          </a:p>
        </p:txBody>
      </p:sp>
      <p:sp>
        <p:nvSpPr>
          <p:cNvPr id="89127" name="Line 226"/>
          <p:cNvSpPr>
            <a:spLocks noChangeShapeType="1"/>
          </p:cNvSpPr>
          <p:nvPr/>
        </p:nvSpPr>
        <p:spPr bwMode="auto">
          <a:xfrm flipH="1">
            <a:off x="4764088" y="4495800"/>
            <a:ext cx="303212" cy="306388"/>
          </a:xfrm>
          <a:prstGeom prst="line">
            <a:avLst/>
          </a:prstGeom>
          <a:noFill/>
          <a:ln w="9525">
            <a:solidFill>
              <a:srgbClr val="000000"/>
            </a:solidFill>
            <a:round/>
            <a:headEnd/>
            <a:tailEnd type="triangle" w="med" len="med"/>
          </a:ln>
        </p:spPr>
        <p:txBody>
          <a:bodyPr/>
          <a:lstStyle/>
          <a:p>
            <a:endParaRPr lang="en-US"/>
          </a:p>
        </p:txBody>
      </p:sp>
      <p:grpSp>
        <p:nvGrpSpPr>
          <p:cNvPr id="12" name="Group 227"/>
          <p:cNvGrpSpPr>
            <a:grpSpLocks/>
          </p:cNvGrpSpPr>
          <p:nvPr/>
        </p:nvGrpSpPr>
        <p:grpSpPr bwMode="auto">
          <a:xfrm>
            <a:off x="4587875" y="4900613"/>
            <a:ext cx="385763" cy="319087"/>
            <a:chOff x="11283" y="10423"/>
            <a:chExt cx="475" cy="374"/>
          </a:xfrm>
        </p:grpSpPr>
        <p:sp>
          <p:nvSpPr>
            <p:cNvPr id="89135" name="Rectangle 228"/>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lstStyle/>
            <a:p>
              <a:endParaRPr lang="en-US"/>
            </a:p>
          </p:txBody>
        </p:sp>
        <p:sp>
          <p:nvSpPr>
            <p:cNvPr id="89136" name="Line 229"/>
            <p:cNvSpPr>
              <a:spLocks noChangeShapeType="1"/>
            </p:cNvSpPr>
            <p:nvPr/>
          </p:nvSpPr>
          <p:spPr bwMode="auto">
            <a:xfrm>
              <a:off x="11686" y="10502"/>
              <a:ext cx="1" cy="231"/>
            </a:xfrm>
            <a:prstGeom prst="line">
              <a:avLst/>
            </a:prstGeom>
            <a:noFill/>
            <a:ln w="9525">
              <a:solidFill>
                <a:srgbClr val="000000"/>
              </a:solidFill>
              <a:round/>
              <a:headEnd/>
              <a:tailEnd/>
            </a:ln>
          </p:spPr>
          <p:txBody>
            <a:bodyPr/>
            <a:lstStyle/>
            <a:p>
              <a:endParaRPr lang="en-US"/>
            </a:p>
          </p:txBody>
        </p:sp>
        <p:sp>
          <p:nvSpPr>
            <p:cNvPr id="89137" name="Line 230"/>
            <p:cNvSpPr>
              <a:spLocks noChangeShapeType="1"/>
            </p:cNvSpPr>
            <p:nvPr/>
          </p:nvSpPr>
          <p:spPr bwMode="auto">
            <a:xfrm>
              <a:off x="11621" y="10502"/>
              <a:ext cx="1" cy="231"/>
            </a:xfrm>
            <a:prstGeom prst="line">
              <a:avLst/>
            </a:prstGeom>
            <a:noFill/>
            <a:ln w="9525">
              <a:solidFill>
                <a:srgbClr val="000000"/>
              </a:solidFill>
              <a:round/>
              <a:headEnd/>
              <a:tailEnd/>
            </a:ln>
          </p:spPr>
          <p:txBody>
            <a:bodyPr/>
            <a:lstStyle/>
            <a:p>
              <a:endParaRPr lang="en-US"/>
            </a:p>
          </p:txBody>
        </p:sp>
        <p:sp>
          <p:nvSpPr>
            <p:cNvPr id="89138" name="Line 231"/>
            <p:cNvSpPr>
              <a:spLocks noChangeShapeType="1"/>
            </p:cNvSpPr>
            <p:nvPr/>
          </p:nvSpPr>
          <p:spPr bwMode="auto">
            <a:xfrm>
              <a:off x="11556" y="10502"/>
              <a:ext cx="1" cy="231"/>
            </a:xfrm>
            <a:prstGeom prst="line">
              <a:avLst/>
            </a:prstGeom>
            <a:noFill/>
            <a:ln w="9525">
              <a:solidFill>
                <a:srgbClr val="000000"/>
              </a:solidFill>
              <a:round/>
              <a:headEnd/>
              <a:tailEnd/>
            </a:ln>
          </p:spPr>
          <p:txBody>
            <a:bodyPr/>
            <a:lstStyle/>
            <a:p>
              <a:endParaRPr lang="en-US"/>
            </a:p>
          </p:txBody>
        </p:sp>
        <p:sp>
          <p:nvSpPr>
            <p:cNvPr id="89139" name="Line 232"/>
            <p:cNvSpPr>
              <a:spLocks noChangeShapeType="1"/>
            </p:cNvSpPr>
            <p:nvPr/>
          </p:nvSpPr>
          <p:spPr bwMode="auto">
            <a:xfrm>
              <a:off x="11491" y="10495"/>
              <a:ext cx="1" cy="231"/>
            </a:xfrm>
            <a:prstGeom prst="line">
              <a:avLst/>
            </a:prstGeom>
            <a:noFill/>
            <a:ln w="9525">
              <a:solidFill>
                <a:srgbClr val="000000"/>
              </a:solidFill>
              <a:round/>
              <a:headEnd/>
              <a:tailEnd/>
            </a:ln>
          </p:spPr>
          <p:txBody>
            <a:bodyPr/>
            <a:lstStyle/>
            <a:p>
              <a:endParaRPr lang="en-US"/>
            </a:p>
          </p:txBody>
        </p:sp>
        <p:sp>
          <p:nvSpPr>
            <p:cNvPr id="89140" name="Line 233"/>
            <p:cNvSpPr>
              <a:spLocks noChangeShapeType="1"/>
            </p:cNvSpPr>
            <p:nvPr/>
          </p:nvSpPr>
          <p:spPr bwMode="auto">
            <a:xfrm>
              <a:off x="11426" y="10495"/>
              <a:ext cx="2" cy="231"/>
            </a:xfrm>
            <a:prstGeom prst="line">
              <a:avLst/>
            </a:prstGeom>
            <a:noFill/>
            <a:ln w="9525">
              <a:solidFill>
                <a:srgbClr val="000000"/>
              </a:solidFill>
              <a:round/>
              <a:headEnd/>
              <a:tailEnd/>
            </a:ln>
          </p:spPr>
          <p:txBody>
            <a:bodyPr/>
            <a:lstStyle/>
            <a:p>
              <a:endParaRPr lang="en-US"/>
            </a:p>
          </p:txBody>
        </p:sp>
        <p:sp>
          <p:nvSpPr>
            <p:cNvPr id="89141" name="Line 234"/>
            <p:cNvSpPr>
              <a:spLocks noChangeShapeType="1"/>
            </p:cNvSpPr>
            <p:nvPr/>
          </p:nvSpPr>
          <p:spPr bwMode="auto">
            <a:xfrm>
              <a:off x="11360" y="10495"/>
              <a:ext cx="3" cy="231"/>
            </a:xfrm>
            <a:prstGeom prst="line">
              <a:avLst/>
            </a:prstGeom>
            <a:noFill/>
            <a:ln w="9525">
              <a:solidFill>
                <a:srgbClr val="000000"/>
              </a:solidFill>
              <a:round/>
              <a:headEnd/>
              <a:tailEnd/>
            </a:ln>
          </p:spPr>
          <p:txBody>
            <a:bodyPr/>
            <a:lstStyle/>
            <a:p>
              <a:endParaRPr lang="en-US"/>
            </a:p>
          </p:txBody>
        </p:sp>
      </p:grpSp>
      <p:sp>
        <p:nvSpPr>
          <p:cNvPr id="89129" name="Line 235"/>
          <p:cNvSpPr>
            <a:spLocks noChangeShapeType="1"/>
          </p:cNvSpPr>
          <p:nvPr/>
        </p:nvSpPr>
        <p:spPr bwMode="auto">
          <a:xfrm>
            <a:off x="4845050" y="3684588"/>
            <a:ext cx="339725" cy="0"/>
          </a:xfrm>
          <a:prstGeom prst="line">
            <a:avLst/>
          </a:prstGeom>
          <a:noFill/>
          <a:ln w="38100">
            <a:solidFill>
              <a:srgbClr val="FFFFFF"/>
            </a:solidFill>
            <a:prstDash val="sysDot"/>
            <a:round/>
            <a:headEnd/>
            <a:tailEnd/>
          </a:ln>
        </p:spPr>
        <p:txBody>
          <a:bodyPr/>
          <a:lstStyle/>
          <a:p>
            <a:endParaRPr lang="en-US"/>
          </a:p>
        </p:txBody>
      </p:sp>
      <p:sp>
        <p:nvSpPr>
          <p:cNvPr id="89130" name="Freeform 236"/>
          <p:cNvSpPr>
            <a:spLocks/>
          </p:cNvSpPr>
          <p:nvPr/>
        </p:nvSpPr>
        <p:spPr bwMode="auto">
          <a:xfrm>
            <a:off x="1663700" y="4532313"/>
            <a:ext cx="4854575" cy="1228725"/>
          </a:xfrm>
          <a:custGeom>
            <a:avLst/>
            <a:gdLst>
              <a:gd name="T0" fmla="*/ 0 w 6225"/>
              <a:gd name="T1" fmla="*/ 0 h 1501"/>
              <a:gd name="T2" fmla="*/ 0 w 6225"/>
              <a:gd name="T3" fmla="*/ 1486 h 1501"/>
              <a:gd name="T4" fmla="*/ 1005 w 6225"/>
              <a:gd name="T5" fmla="*/ 1501 h 1501"/>
              <a:gd name="T6" fmla="*/ 1860 w 6225"/>
              <a:gd name="T7" fmla="*/ 706 h 1501"/>
              <a:gd name="T8" fmla="*/ 5085 w 6225"/>
              <a:gd name="T9" fmla="*/ 721 h 1501"/>
              <a:gd name="T10" fmla="*/ 4305 w 6225"/>
              <a:gd name="T11" fmla="*/ 1456 h 1501"/>
              <a:gd name="T12" fmla="*/ 6225 w 6225"/>
              <a:gd name="T13" fmla="*/ 1456 h 1501"/>
              <a:gd name="T14" fmla="*/ 6220 w 6225"/>
              <a:gd name="T15" fmla="*/ 391 h 1501"/>
              <a:gd name="T16" fmla="*/ 0 60000 65536"/>
              <a:gd name="T17" fmla="*/ 0 60000 65536"/>
              <a:gd name="T18" fmla="*/ 0 60000 65536"/>
              <a:gd name="T19" fmla="*/ 0 60000 65536"/>
              <a:gd name="T20" fmla="*/ 0 60000 65536"/>
              <a:gd name="T21" fmla="*/ 0 60000 65536"/>
              <a:gd name="T22" fmla="*/ 0 60000 65536"/>
              <a:gd name="T23" fmla="*/ 0 60000 65536"/>
              <a:gd name="T24" fmla="*/ 0 w 6225"/>
              <a:gd name="T25" fmla="*/ 0 h 1501"/>
              <a:gd name="T26" fmla="*/ 6225 w 6225"/>
              <a:gd name="T27" fmla="*/ 1501 h 150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225" h="1501">
                <a:moveTo>
                  <a:pt x="0" y="0"/>
                </a:moveTo>
                <a:lnTo>
                  <a:pt x="0" y="1486"/>
                </a:lnTo>
                <a:lnTo>
                  <a:pt x="1005" y="1501"/>
                </a:lnTo>
                <a:lnTo>
                  <a:pt x="1860" y="706"/>
                </a:lnTo>
                <a:lnTo>
                  <a:pt x="5085" y="721"/>
                </a:lnTo>
                <a:lnTo>
                  <a:pt x="4305" y="1456"/>
                </a:lnTo>
                <a:lnTo>
                  <a:pt x="6225" y="1456"/>
                </a:lnTo>
                <a:lnTo>
                  <a:pt x="6220" y="391"/>
                </a:lnTo>
              </a:path>
            </a:pathLst>
          </a:custGeom>
          <a:noFill/>
          <a:ln w="38100">
            <a:solidFill>
              <a:srgbClr val="FF0000"/>
            </a:solidFill>
            <a:round/>
            <a:headEnd/>
            <a:tailEnd type="triangle" w="med" len="med"/>
          </a:ln>
        </p:spPr>
        <p:txBody>
          <a:bodyPr/>
          <a:lstStyle/>
          <a:p>
            <a:endParaRPr lang="en-US"/>
          </a:p>
        </p:txBody>
      </p:sp>
      <p:sp>
        <p:nvSpPr>
          <p:cNvPr id="89131" name="Freeform 237"/>
          <p:cNvSpPr>
            <a:spLocks/>
          </p:cNvSpPr>
          <p:nvPr/>
        </p:nvSpPr>
        <p:spPr bwMode="auto">
          <a:xfrm>
            <a:off x="2822575" y="3365500"/>
            <a:ext cx="4210050" cy="1646238"/>
          </a:xfrm>
          <a:custGeom>
            <a:avLst/>
            <a:gdLst>
              <a:gd name="T0" fmla="*/ 0 w 5400"/>
              <a:gd name="T1" fmla="*/ 0 h 2010"/>
              <a:gd name="T2" fmla="*/ 0 w 5400"/>
              <a:gd name="T3" fmla="*/ 1485 h 2010"/>
              <a:gd name="T4" fmla="*/ 1005 w 5400"/>
              <a:gd name="T5" fmla="*/ 1500 h 2010"/>
              <a:gd name="T6" fmla="*/ 540 w 5400"/>
              <a:gd name="T7" fmla="*/ 2010 h 2010"/>
              <a:gd name="T8" fmla="*/ 3615 w 5400"/>
              <a:gd name="T9" fmla="*/ 2010 h 2010"/>
              <a:gd name="T10" fmla="*/ 4350 w 5400"/>
              <a:gd name="T11" fmla="*/ 1275 h 2010"/>
              <a:gd name="T12" fmla="*/ 5400 w 5400"/>
              <a:gd name="T13" fmla="*/ 1290 h 2010"/>
              <a:gd name="T14" fmla="*/ 5400 w 5400"/>
              <a:gd name="T15" fmla="*/ 120 h 2010"/>
              <a:gd name="T16" fmla="*/ 0 60000 65536"/>
              <a:gd name="T17" fmla="*/ 0 60000 65536"/>
              <a:gd name="T18" fmla="*/ 0 60000 65536"/>
              <a:gd name="T19" fmla="*/ 0 60000 65536"/>
              <a:gd name="T20" fmla="*/ 0 60000 65536"/>
              <a:gd name="T21" fmla="*/ 0 60000 65536"/>
              <a:gd name="T22" fmla="*/ 0 60000 65536"/>
              <a:gd name="T23" fmla="*/ 0 60000 65536"/>
              <a:gd name="T24" fmla="*/ 0 w 5400"/>
              <a:gd name="T25" fmla="*/ 0 h 2010"/>
              <a:gd name="T26" fmla="*/ 5400 w 5400"/>
              <a:gd name="T27" fmla="*/ 2010 h 20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400" h="2010">
                <a:moveTo>
                  <a:pt x="0" y="0"/>
                </a:moveTo>
                <a:lnTo>
                  <a:pt x="0" y="1485"/>
                </a:lnTo>
                <a:lnTo>
                  <a:pt x="1005" y="1500"/>
                </a:lnTo>
                <a:lnTo>
                  <a:pt x="540" y="2010"/>
                </a:lnTo>
                <a:lnTo>
                  <a:pt x="3615" y="2010"/>
                </a:lnTo>
                <a:lnTo>
                  <a:pt x="4350" y="1275"/>
                </a:lnTo>
                <a:lnTo>
                  <a:pt x="5400" y="1290"/>
                </a:lnTo>
                <a:lnTo>
                  <a:pt x="5400" y="120"/>
                </a:lnTo>
              </a:path>
            </a:pathLst>
          </a:custGeom>
          <a:noFill/>
          <a:ln w="38100">
            <a:solidFill>
              <a:srgbClr val="FF0000"/>
            </a:solidFill>
            <a:round/>
            <a:headEnd/>
            <a:tailEnd type="triangle" w="med" len="med"/>
          </a:ln>
        </p:spPr>
        <p:txBody>
          <a:bodyPr/>
          <a:lstStyle/>
          <a:p>
            <a:endParaRPr lang="en-US"/>
          </a:p>
        </p:txBody>
      </p:sp>
      <p:sp>
        <p:nvSpPr>
          <p:cNvPr id="89132" name="Oval 238"/>
          <p:cNvSpPr>
            <a:spLocks noChangeArrowheads="1"/>
          </p:cNvSpPr>
          <p:nvPr/>
        </p:nvSpPr>
        <p:spPr bwMode="auto">
          <a:xfrm>
            <a:off x="2763838" y="3538538"/>
            <a:ext cx="112712" cy="115887"/>
          </a:xfrm>
          <a:prstGeom prst="ellipse">
            <a:avLst/>
          </a:prstGeom>
          <a:solidFill>
            <a:srgbClr val="FF0000"/>
          </a:solidFill>
          <a:ln w="9525">
            <a:solidFill>
              <a:srgbClr val="FF0000"/>
            </a:solidFill>
            <a:round/>
            <a:headEnd/>
            <a:tailEnd/>
          </a:ln>
        </p:spPr>
        <p:txBody>
          <a:bodyPr/>
          <a:lstStyle/>
          <a:p>
            <a:endParaRPr lang="en-US"/>
          </a:p>
        </p:txBody>
      </p:sp>
      <p:sp>
        <p:nvSpPr>
          <p:cNvPr id="89133" name="Text Box 239"/>
          <p:cNvSpPr txBox="1">
            <a:spLocks noChangeArrowheads="1"/>
          </p:cNvSpPr>
          <p:nvPr/>
        </p:nvSpPr>
        <p:spPr bwMode="auto">
          <a:xfrm>
            <a:off x="3041650" y="3341688"/>
            <a:ext cx="2236788" cy="617537"/>
          </a:xfrm>
          <a:prstGeom prst="rect">
            <a:avLst/>
          </a:prstGeom>
          <a:noFill/>
          <a:ln w="9525">
            <a:noFill/>
            <a:miter lim="800000"/>
            <a:headEnd/>
            <a:tailEnd/>
          </a:ln>
        </p:spPr>
        <p:txBody>
          <a:bodyPr/>
          <a:lstStyle/>
          <a:p>
            <a:pPr algn="r" eaLnBrk="1" hangingPunct="1"/>
            <a:r>
              <a:rPr lang="en-US" sz="1400">
                <a:solidFill>
                  <a:srgbClr val="FF0000"/>
                </a:solidFill>
                <a:latin typeface="Symbol" pitchFamily="18" charset="2"/>
              </a:rPr>
              <a:t>l</a:t>
            </a:r>
            <a:r>
              <a:rPr lang="en-US" sz="1400">
                <a:solidFill>
                  <a:srgbClr val="FF0000"/>
                </a:solidFill>
                <a:latin typeface="Arial" pitchFamily="34" charset="0"/>
              </a:rPr>
              <a:t>'</a:t>
            </a:r>
            <a:r>
              <a:rPr lang="en-US" sz="1400" baseline="-25000">
                <a:solidFill>
                  <a:srgbClr val="FF0000"/>
                </a:solidFill>
                <a:latin typeface="Arial" pitchFamily="34" charset="0"/>
              </a:rPr>
              <a:t>in </a:t>
            </a:r>
            <a:r>
              <a:rPr lang="en-US" sz="1400">
                <a:solidFill>
                  <a:srgbClr val="FF0000"/>
                </a:solidFill>
                <a:latin typeface="Arial" pitchFamily="34" charset="0"/>
              </a:rPr>
              <a:t>: original data, plus retransmitted data</a:t>
            </a:r>
            <a:endParaRPr lang="en-US" sz="1400">
              <a:solidFill>
                <a:schemeClr val="tx2"/>
              </a:solidFill>
            </a:endParaRPr>
          </a:p>
        </p:txBody>
      </p:sp>
      <p:sp>
        <p:nvSpPr>
          <p:cNvPr id="89134" name="Line 240"/>
          <p:cNvSpPr>
            <a:spLocks noChangeShapeType="1"/>
          </p:cNvSpPr>
          <p:nvPr/>
        </p:nvSpPr>
        <p:spPr bwMode="auto">
          <a:xfrm flipH="1">
            <a:off x="2916238" y="3524250"/>
            <a:ext cx="373062" cy="50800"/>
          </a:xfrm>
          <a:prstGeom prst="line">
            <a:avLst/>
          </a:prstGeom>
          <a:noFill/>
          <a:ln w="9525">
            <a:solidFill>
              <a:srgbClr val="0000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90115" name="Slide Number Placeholder 6"/>
          <p:cNvSpPr>
            <a:spLocks noGrp="1"/>
          </p:cNvSpPr>
          <p:nvPr>
            <p:ph type="sldNum" sz="quarter" idx="12"/>
          </p:nvPr>
        </p:nvSpPr>
        <p:spPr>
          <a:noFill/>
        </p:spPr>
        <p:txBody>
          <a:bodyPr/>
          <a:lstStyle/>
          <a:p>
            <a:r>
              <a:rPr lang="en-US"/>
              <a:t>3-</a:t>
            </a:r>
            <a:fld id="{EC210255-C132-4FCE-A23E-43645CAF370F}" type="slidenum">
              <a:rPr lang="en-US"/>
              <a:pPr/>
              <a:t>5</a:t>
            </a:fld>
            <a:endParaRPr lang="en-US"/>
          </a:p>
        </p:txBody>
      </p:sp>
      <p:sp>
        <p:nvSpPr>
          <p:cNvPr id="90116" name="Rectangle 2"/>
          <p:cNvSpPr>
            <a:spLocks noGrp="1" noChangeArrowheads="1"/>
          </p:cNvSpPr>
          <p:nvPr>
            <p:ph type="title"/>
          </p:nvPr>
        </p:nvSpPr>
        <p:spPr>
          <a:xfrm>
            <a:off x="381000" y="0"/>
            <a:ext cx="7772400" cy="1143000"/>
          </a:xfrm>
        </p:spPr>
        <p:txBody>
          <a:bodyPr/>
          <a:lstStyle/>
          <a:p>
            <a:r>
              <a:rPr lang="en-US" sz="3200" smtClean="0"/>
              <a:t>Causes/costs of congestion: scenario 2</a:t>
            </a:r>
            <a:r>
              <a:rPr lang="en-US" smtClean="0"/>
              <a:t> </a:t>
            </a:r>
          </a:p>
        </p:txBody>
      </p:sp>
      <p:sp>
        <p:nvSpPr>
          <p:cNvPr id="90117" name="Rectangle 3"/>
          <p:cNvSpPr>
            <a:spLocks noGrp="1" noChangeArrowheads="1"/>
          </p:cNvSpPr>
          <p:nvPr>
            <p:ph type="body" sz="half" idx="1"/>
          </p:nvPr>
        </p:nvSpPr>
        <p:spPr>
          <a:xfrm>
            <a:off x="533400" y="990600"/>
            <a:ext cx="8334375" cy="1924050"/>
          </a:xfrm>
        </p:spPr>
        <p:txBody>
          <a:bodyPr/>
          <a:lstStyle/>
          <a:p>
            <a:r>
              <a:rPr lang="en-US" sz="2000" dirty="0" smtClean="0"/>
              <a:t>always:                   (</a:t>
            </a:r>
            <a:r>
              <a:rPr lang="en-US" sz="2000" dirty="0" err="1" smtClean="0"/>
              <a:t>goodput</a:t>
            </a:r>
            <a:r>
              <a:rPr lang="en-US" sz="2000" dirty="0" smtClean="0"/>
              <a:t>)</a:t>
            </a:r>
          </a:p>
          <a:p>
            <a:pPr>
              <a:lnSpc>
                <a:spcPct val="130000"/>
              </a:lnSpc>
            </a:pPr>
            <a:r>
              <a:rPr lang="en-US" sz="2000" dirty="0" smtClean="0"/>
              <a:t>“perfect” retransmission only when loss:</a:t>
            </a:r>
          </a:p>
          <a:p>
            <a:pPr>
              <a:lnSpc>
                <a:spcPct val="130000"/>
              </a:lnSpc>
            </a:pPr>
            <a:r>
              <a:rPr lang="en-US" sz="2000" dirty="0" smtClean="0"/>
              <a:t>retransmission of delayed (not lost) packet makes         larger (than perfect case) for same</a:t>
            </a:r>
          </a:p>
          <a:p>
            <a:endParaRPr lang="en-US" sz="2400" dirty="0" smtClean="0"/>
          </a:p>
        </p:txBody>
      </p:sp>
      <p:grpSp>
        <p:nvGrpSpPr>
          <p:cNvPr id="2" name="Group 4"/>
          <p:cNvGrpSpPr>
            <a:grpSpLocks/>
          </p:cNvGrpSpPr>
          <p:nvPr/>
        </p:nvGrpSpPr>
        <p:grpSpPr bwMode="auto">
          <a:xfrm>
            <a:off x="1828800" y="914400"/>
            <a:ext cx="1385888" cy="687388"/>
            <a:chOff x="1129" y="700"/>
            <a:chExt cx="873" cy="433"/>
          </a:xfrm>
        </p:grpSpPr>
        <p:grpSp>
          <p:nvGrpSpPr>
            <p:cNvPr id="3" name="Group 5"/>
            <p:cNvGrpSpPr>
              <a:grpSpLocks/>
            </p:cNvGrpSpPr>
            <p:nvPr/>
          </p:nvGrpSpPr>
          <p:grpSpPr bwMode="auto">
            <a:xfrm>
              <a:off x="1129" y="704"/>
              <a:ext cx="364" cy="429"/>
              <a:chOff x="1129" y="704"/>
              <a:chExt cx="364" cy="429"/>
            </a:xfrm>
          </p:grpSpPr>
          <p:sp>
            <p:nvSpPr>
              <p:cNvPr id="90185" name="Text Box 6"/>
              <p:cNvSpPr txBox="1">
                <a:spLocks noChangeArrowheads="1"/>
              </p:cNvSpPr>
              <p:nvPr/>
            </p:nvSpPr>
            <p:spPr bwMode="auto">
              <a:xfrm>
                <a:off x="1129" y="704"/>
                <a:ext cx="239" cy="327"/>
              </a:xfrm>
              <a:prstGeom prst="rect">
                <a:avLst/>
              </a:prstGeom>
              <a:noFill/>
              <a:ln w="9525">
                <a:noFill/>
                <a:miter lim="800000"/>
                <a:headEnd/>
                <a:tailEnd/>
              </a:ln>
            </p:spPr>
            <p:txBody>
              <a:bodyPr wrap="none">
                <a:spAutoFit/>
              </a:bodyPr>
              <a:lstStyle/>
              <a:p>
                <a:r>
                  <a:rPr lang="en-US" sz="2800">
                    <a:latin typeface="Symbol" pitchFamily="18" charset="2"/>
                  </a:rPr>
                  <a:t>l</a:t>
                </a:r>
                <a:endParaRPr lang="en-US" sz="2000">
                  <a:latin typeface="Symbol" pitchFamily="18" charset="2"/>
                </a:endParaRPr>
              </a:p>
            </p:txBody>
          </p:sp>
          <p:sp>
            <p:nvSpPr>
              <p:cNvPr id="90186" name="Text Box 7"/>
              <p:cNvSpPr txBox="1">
                <a:spLocks noChangeArrowheads="1"/>
              </p:cNvSpPr>
              <p:nvPr/>
            </p:nvSpPr>
            <p:spPr bwMode="auto">
              <a:xfrm>
                <a:off x="1252" y="883"/>
                <a:ext cx="241" cy="250"/>
              </a:xfrm>
              <a:prstGeom prst="rect">
                <a:avLst/>
              </a:prstGeom>
              <a:noFill/>
              <a:ln w="9525">
                <a:noFill/>
                <a:miter lim="800000"/>
                <a:headEnd/>
                <a:tailEnd/>
              </a:ln>
            </p:spPr>
            <p:txBody>
              <a:bodyPr wrap="none">
                <a:spAutoFit/>
              </a:bodyPr>
              <a:lstStyle/>
              <a:p>
                <a:r>
                  <a:rPr lang="en-US" sz="2000">
                    <a:latin typeface="Arial" pitchFamily="34" charset="0"/>
                  </a:rPr>
                  <a:t>in</a:t>
                </a:r>
                <a:endParaRPr lang="en-US" sz="2000">
                  <a:latin typeface="Times New Roman" pitchFamily="18" charset="0"/>
                </a:endParaRPr>
              </a:p>
            </p:txBody>
          </p:sp>
        </p:grpSp>
        <p:grpSp>
          <p:nvGrpSpPr>
            <p:cNvPr id="4" name="Group 8"/>
            <p:cNvGrpSpPr>
              <a:grpSpLocks/>
            </p:cNvGrpSpPr>
            <p:nvPr/>
          </p:nvGrpSpPr>
          <p:grpSpPr bwMode="auto">
            <a:xfrm>
              <a:off x="1541" y="700"/>
              <a:ext cx="461" cy="413"/>
              <a:chOff x="1645" y="788"/>
              <a:chExt cx="461" cy="413"/>
            </a:xfrm>
          </p:grpSpPr>
          <p:sp>
            <p:nvSpPr>
              <p:cNvPr id="90183" name="Text Box 9"/>
              <p:cNvSpPr txBox="1">
                <a:spLocks noChangeArrowheads="1"/>
              </p:cNvSpPr>
              <p:nvPr/>
            </p:nvSpPr>
            <p:spPr bwMode="auto">
              <a:xfrm>
                <a:off x="1645" y="788"/>
                <a:ext cx="239" cy="327"/>
              </a:xfrm>
              <a:prstGeom prst="rect">
                <a:avLst/>
              </a:prstGeom>
              <a:noFill/>
              <a:ln w="9525">
                <a:noFill/>
                <a:miter lim="800000"/>
                <a:headEnd/>
                <a:tailEnd/>
              </a:ln>
            </p:spPr>
            <p:txBody>
              <a:bodyPr wrap="none">
                <a:spAutoFit/>
              </a:bodyPr>
              <a:lstStyle/>
              <a:p>
                <a:r>
                  <a:rPr lang="en-US" sz="2800">
                    <a:latin typeface="Symbol" pitchFamily="18" charset="2"/>
                  </a:rPr>
                  <a:t>l</a:t>
                </a:r>
                <a:endParaRPr lang="en-US" sz="2000">
                  <a:latin typeface="Symbol" pitchFamily="18" charset="2"/>
                </a:endParaRPr>
              </a:p>
            </p:txBody>
          </p:sp>
          <p:sp>
            <p:nvSpPr>
              <p:cNvPr id="90184" name="Text Box 10"/>
              <p:cNvSpPr txBox="1">
                <a:spLocks noChangeArrowheads="1"/>
              </p:cNvSpPr>
              <p:nvPr/>
            </p:nvSpPr>
            <p:spPr bwMode="auto">
              <a:xfrm>
                <a:off x="1768" y="951"/>
                <a:ext cx="338" cy="250"/>
              </a:xfrm>
              <a:prstGeom prst="rect">
                <a:avLst/>
              </a:prstGeom>
              <a:noFill/>
              <a:ln w="9525">
                <a:noFill/>
                <a:miter lim="800000"/>
                <a:headEnd/>
                <a:tailEnd/>
              </a:ln>
            </p:spPr>
            <p:txBody>
              <a:bodyPr wrap="none">
                <a:spAutoFit/>
              </a:bodyPr>
              <a:lstStyle/>
              <a:p>
                <a:r>
                  <a:rPr lang="en-US" sz="2000">
                    <a:latin typeface="Arial" pitchFamily="34" charset="0"/>
                  </a:rPr>
                  <a:t>out</a:t>
                </a:r>
                <a:endParaRPr lang="en-US" sz="2000">
                  <a:latin typeface="Times New Roman" pitchFamily="18" charset="0"/>
                </a:endParaRPr>
              </a:p>
            </p:txBody>
          </p:sp>
        </p:grpSp>
        <p:sp>
          <p:nvSpPr>
            <p:cNvPr id="90182" name="Text Box 11"/>
            <p:cNvSpPr txBox="1">
              <a:spLocks noChangeArrowheads="1"/>
            </p:cNvSpPr>
            <p:nvPr/>
          </p:nvSpPr>
          <p:spPr bwMode="auto">
            <a:xfrm>
              <a:off x="1360" y="759"/>
              <a:ext cx="209" cy="250"/>
            </a:xfrm>
            <a:prstGeom prst="rect">
              <a:avLst/>
            </a:prstGeom>
            <a:noFill/>
            <a:ln w="9525">
              <a:noFill/>
              <a:miter lim="800000"/>
              <a:headEnd/>
              <a:tailEnd/>
            </a:ln>
          </p:spPr>
          <p:txBody>
            <a:bodyPr wrap="none">
              <a:spAutoFit/>
            </a:bodyPr>
            <a:lstStyle/>
            <a:p>
              <a:r>
                <a:rPr lang="en-US" sz="2000">
                  <a:latin typeface="Arial" pitchFamily="34" charset="0"/>
                </a:rPr>
                <a:t>=</a:t>
              </a:r>
              <a:endParaRPr lang="en-US" sz="2000">
                <a:latin typeface="Times New Roman" pitchFamily="18" charset="0"/>
              </a:endParaRPr>
            </a:p>
          </p:txBody>
        </p:sp>
      </p:grpSp>
      <p:grpSp>
        <p:nvGrpSpPr>
          <p:cNvPr id="5" name="Group 12"/>
          <p:cNvGrpSpPr>
            <a:grpSpLocks/>
          </p:cNvGrpSpPr>
          <p:nvPr/>
        </p:nvGrpSpPr>
        <p:grpSpPr bwMode="auto">
          <a:xfrm>
            <a:off x="5715000" y="1371600"/>
            <a:ext cx="1385888" cy="687388"/>
            <a:chOff x="2461" y="1256"/>
            <a:chExt cx="873" cy="433"/>
          </a:xfrm>
        </p:grpSpPr>
        <p:grpSp>
          <p:nvGrpSpPr>
            <p:cNvPr id="6" name="Group 13"/>
            <p:cNvGrpSpPr>
              <a:grpSpLocks/>
            </p:cNvGrpSpPr>
            <p:nvPr/>
          </p:nvGrpSpPr>
          <p:grpSpPr bwMode="auto">
            <a:xfrm>
              <a:off x="2461" y="1256"/>
              <a:ext cx="873" cy="433"/>
              <a:chOff x="1129" y="700"/>
              <a:chExt cx="873" cy="433"/>
            </a:xfrm>
          </p:grpSpPr>
          <p:grpSp>
            <p:nvGrpSpPr>
              <p:cNvPr id="7" name="Group 14"/>
              <p:cNvGrpSpPr>
                <a:grpSpLocks/>
              </p:cNvGrpSpPr>
              <p:nvPr/>
            </p:nvGrpSpPr>
            <p:grpSpPr bwMode="auto">
              <a:xfrm>
                <a:off x="1129" y="704"/>
                <a:ext cx="364" cy="429"/>
                <a:chOff x="1129" y="704"/>
                <a:chExt cx="364" cy="429"/>
              </a:xfrm>
            </p:grpSpPr>
            <p:sp>
              <p:nvSpPr>
                <p:cNvPr id="90178" name="Text Box 15"/>
                <p:cNvSpPr txBox="1">
                  <a:spLocks noChangeArrowheads="1"/>
                </p:cNvSpPr>
                <p:nvPr/>
              </p:nvSpPr>
              <p:spPr bwMode="auto">
                <a:xfrm>
                  <a:off x="1129" y="704"/>
                  <a:ext cx="239" cy="327"/>
                </a:xfrm>
                <a:prstGeom prst="rect">
                  <a:avLst/>
                </a:prstGeom>
                <a:noFill/>
                <a:ln w="9525">
                  <a:noFill/>
                  <a:miter lim="800000"/>
                  <a:headEnd/>
                  <a:tailEnd/>
                </a:ln>
              </p:spPr>
              <p:txBody>
                <a:bodyPr wrap="none">
                  <a:spAutoFit/>
                </a:bodyPr>
                <a:lstStyle/>
                <a:p>
                  <a:r>
                    <a:rPr lang="en-US" sz="2800">
                      <a:latin typeface="Symbol" pitchFamily="18" charset="2"/>
                    </a:rPr>
                    <a:t>l</a:t>
                  </a:r>
                  <a:endParaRPr lang="en-US" sz="2000">
                    <a:latin typeface="Symbol" pitchFamily="18" charset="2"/>
                  </a:endParaRPr>
                </a:p>
              </p:txBody>
            </p:sp>
            <p:sp>
              <p:nvSpPr>
                <p:cNvPr id="90179" name="Text Box 16"/>
                <p:cNvSpPr txBox="1">
                  <a:spLocks noChangeArrowheads="1"/>
                </p:cNvSpPr>
                <p:nvPr/>
              </p:nvSpPr>
              <p:spPr bwMode="auto">
                <a:xfrm>
                  <a:off x="1252" y="883"/>
                  <a:ext cx="241" cy="250"/>
                </a:xfrm>
                <a:prstGeom prst="rect">
                  <a:avLst/>
                </a:prstGeom>
                <a:noFill/>
                <a:ln w="9525">
                  <a:noFill/>
                  <a:miter lim="800000"/>
                  <a:headEnd/>
                  <a:tailEnd/>
                </a:ln>
              </p:spPr>
              <p:txBody>
                <a:bodyPr wrap="none">
                  <a:spAutoFit/>
                </a:bodyPr>
                <a:lstStyle/>
                <a:p>
                  <a:r>
                    <a:rPr lang="en-US" sz="2000">
                      <a:latin typeface="Arial" pitchFamily="34" charset="0"/>
                    </a:rPr>
                    <a:t>in</a:t>
                  </a:r>
                  <a:endParaRPr lang="en-US" sz="2000">
                    <a:latin typeface="Times New Roman" pitchFamily="18" charset="0"/>
                  </a:endParaRPr>
                </a:p>
              </p:txBody>
            </p:sp>
          </p:grpSp>
          <p:grpSp>
            <p:nvGrpSpPr>
              <p:cNvPr id="8" name="Group 17"/>
              <p:cNvGrpSpPr>
                <a:grpSpLocks/>
              </p:cNvGrpSpPr>
              <p:nvPr/>
            </p:nvGrpSpPr>
            <p:grpSpPr bwMode="auto">
              <a:xfrm>
                <a:off x="1541" y="700"/>
                <a:ext cx="461" cy="413"/>
                <a:chOff x="1645" y="788"/>
                <a:chExt cx="461" cy="413"/>
              </a:xfrm>
            </p:grpSpPr>
            <p:sp>
              <p:nvSpPr>
                <p:cNvPr id="90176" name="Text Box 18"/>
                <p:cNvSpPr txBox="1">
                  <a:spLocks noChangeArrowheads="1"/>
                </p:cNvSpPr>
                <p:nvPr/>
              </p:nvSpPr>
              <p:spPr bwMode="auto">
                <a:xfrm>
                  <a:off x="1645" y="788"/>
                  <a:ext cx="239" cy="327"/>
                </a:xfrm>
                <a:prstGeom prst="rect">
                  <a:avLst/>
                </a:prstGeom>
                <a:noFill/>
                <a:ln w="9525">
                  <a:noFill/>
                  <a:miter lim="800000"/>
                  <a:headEnd/>
                  <a:tailEnd/>
                </a:ln>
              </p:spPr>
              <p:txBody>
                <a:bodyPr wrap="none">
                  <a:spAutoFit/>
                </a:bodyPr>
                <a:lstStyle/>
                <a:p>
                  <a:r>
                    <a:rPr lang="en-US" sz="2800">
                      <a:latin typeface="Symbol" pitchFamily="18" charset="2"/>
                    </a:rPr>
                    <a:t>l</a:t>
                  </a:r>
                  <a:endParaRPr lang="en-US" sz="2000">
                    <a:latin typeface="Symbol" pitchFamily="18" charset="2"/>
                  </a:endParaRPr>
                </a:p>
              </p:txBody>
            </p:sp>
            <p:sp>
              <p:nvSpPr>
                <p:cNvPr id="90177" name="Text Box 19"/>
                <p:cNvSpPr txBox="1">
                  <a:spLocks noChangeArrowheads="1"/>
                </p:cNvSpPr>
                <p:nvPr/>
              </p:nvSpPr>
              <p:spPr bwMode="auto">
                <a:xfrm>
                  <a:off x="1768" y="951"/>
                  <a:ext cx="338" cy="250"/>
                </a:xfrm>
                <a:prstGeom prst="rect">
                  <a:avLst/>
                </a:prstGeom>
                <a:noFill/>
                <a:ln w="9525">
                  <a:noFill/>
                  <a:miter lim="800000"/>
                  <a:headEnd/>
                  <a:tailEnd/>
                </a:ln>
              </p:spPr>
              <p:txBody>
                <a:bodyPr wrap="none">
                  <a:spAutoFit/>
                </a:bodyPr>
                <a:lstStyle/>
                <a:p>
                  <a:r>
                    <a:rPr lang="en-US" sz="2000" dirty="0">
                      <a:latin typeface="Arial" pitchFamily="34" charset="0"/>
                    </a:rPr>
                    <a:t>out</a:t>
                  </a:r>
                  <a:endParaRPr lang="en-US" sz="2000" dirty="0">
                    <a:latin typeface="Times New Roman" pitchFamily="18" charset="0"/>
                  </a:endParaRPr>
                </a:p>
              </p:txBody>
            </p:sp>
          </p:grpSp>
          <p:sp>
            <p:nvSpPr>
              <p:cNvPr id="90175" name="Text Box 20"/>
              <p:cNvSpPr txBox="1">
                <a:spLocks noChangeArrowheads="1"/>
              </p:cNvSpPr>
              <p:nvPr/>
            </p:nvSpPr>
            <p:spPr bwMode="auto">
              <a:xfrm>
                <a:off x="1352" y="729"/>
                <a:ext cx="228" cy="288"/>
              </a:xfrm>
              <a:prstGeom prst="rect">
                <a:avLst/>
              </a:prstGeom>
              <a:noFill/>
              <a:ln w="9525">
                <a:noFill/>
                <a:miter lim="800000"/>
                <a:headEnd/>
                <a:tailEnd/>
              </a:ln>
            </p:spPr>
            <p:txBody>
              <a:bodyPr wrap="none">
                <a:spAutoFit/>
              </a:bodyPr>
              <a:lstStyle/>
              <a:p>
                <a:r>
                  <a:rPr lang="en-US" sz="2400">
                    <a:solidFill>
                      <a:srgbClr val="FF0000"/>
                    </a:solidFill>
                    <a:latin typeface="Arial" pitchFamily="34" charset="0"/>
                  </a:rPr>
                  <a:t>&gt;</a:t>
                </a:r>
                <a:endParaRPr lang="en-US" sz="2000">
                  <a:latin typeface="Times New Roman" pitchFamily="18" charset="0"/>
                </a:endParaRPr>
              </a:p>
            </p:txBody>
          </p:sp>
        </p:grpSp>
        <p:sp>
          <p:nvSpPr>
            <p:cNvPr id="90172" name="Line 21"/>
            <p:cNvSpPr>
              <a:spLocks noChangeShapeType="1"/>
            </p:cNvSpPr>
            <p:nvPr/>
          </p:nvSpPr>
          <p:spPr bwMode="auto">
            <a:xfrm flipV="1">
              <a:off x="2660" y="1332"/>
              <a:ext cx="20" cy="40"/>
            </a:xfrm>
            <a:prstGeom prst="line">
              <a:avLst/>
            </a:prstGeom>
            <a:noFill/>
            <a:ln w="19050">
              <a:solidFill>
                <a:schemeClr val="tx1"/>
              </a:solidFill>
              <a:round/>
              <a:headEnd/>
              <a:tailEnd/>
            </a:ln>
          </p:spPr>
          <p:txBody>
            <a:bodyPr wrap="none" anchor="ctr"/>
            <a:lstStyle/>
            <a:p>
              <a:endParaRPr lang="en-US"/>
            </a:p>
          </p:txBody>
        </p:sp>
      </p:grpSp>
      <p:grpSp>
        <p:nvGrpSpPr>
          <p:cNvPr id="9" name="Group 22"/>
          <p:cNvGrpSpPr>
            <a:grpSpLocks/>
          </p:cNvGrpSpPr>
          <p:nvPr/>
        </p:nvGrpSpPr>
        <p:grpSpPr bwMode="auto">
          <a:xfrm>
            <a:off x="6096000" y="1828800"/>
            <a:ext cx="577850" cy="681038"/>
            <a:chOff x="3663" y="2092"/>
            <a:chExt cx="364" cy="429"/>
          </a:xfrm>
        </p:grpSpPr>
        <p:grpSp>
          <p:nvGrpSpPr>
            <p:cNvPr id="10" name="Group 23"/>
            <p:cNvGrpSpPr>
              <a:grpSpLocks/>
            </p:cNvGrpSpPr>
            <p:nvPr/>
          </p:nvGrpSpPr>
          <p:grpSpPr bwMode="auto">
            <a:xfrm>
              <a:off x="3663" y="2092"/>
              <a:ext cx="364" cy="429"/>
              <a:chOff x="1129" y="704"/>
              <a:chExt cx="364" cy="429"/>
            </a:xfrm>
          </p:grpSpPr>
          <p:sp>
            <p:nvSpPr>
              <p:cNvPr id="90169" name="Text Box 24"/>
              <p:cNvSpPr txBox="1">
                <a:spLocks noChangeArrowheads="1"/>
              </p:cNvSpPr>
              <p:nvPr/>
            </p:nvSpPr>
            <p:spPr bwMode="auto">
              <a:xfrm>
                <a:off x="1129" y="704"/>
                <a:ext cx="239" cy="327"/>
              </a:xfrm>
              <a:prstGeom prst="rect">
                <a:avLst/>
              </a:prstGeom>
              <a:noFill/>
              <a:ln w="9525">
                <a:noFill/>
                <a:miter lim="800000"/>
                <a:headEnd/>
                <a:tailEnd/>
              </a:ln>
            </p:spPr>
            <p:txBody>
              <a:bodyPr wrap="none">
                <a:spAutoFit/>
              </a:bodyPr>
              <a:lstStyle/>
              <a:p>
                <a:r>
                  <a:rPr lang="en-US" sz="2800">
                    <a:latin typeface="Symbol" pitchFamily="18" charset="2"/>
                  </a:rPr>
                  <a:t>l</a:t>
                </a:r>
                <a:endParaRPr lang="en-US" sz="2000">
                  <a:latin typeface="Symbol" pitchFamily="18" charset="2"/>
                </a:endParaRPr>
              </a:p>
            </p:txBody>
          </p:sp>
          <p:sp>
            <p:nvSpPr>
              <p:cNvPr id="90170" name="Text Box 25"/>
              <p:cNvSpPr txBox="1">
                <a:spLocks noChangeArrowheads="1"/>
              </p:cNvSpPr>
              <p:nvPr/>
            </p:nvSpPr>
            <p:spPr bwMode="auto">
              <a:xfrm>
                <a:off x="1252" y="883"/>
                <a:ext cx="241" cy="250"/>
              </a:xfrm>
              <a:prstGeom prst="rect">
                <a:avLst/>
              </a:prstGeom>
              <a:noFill/>
              <a:ln w="9525">
                <a:noFill/>
                <a:miter lim="800000"/>
                <a:headEnd/>
                <a:tailEnd/>
              </a:ln>
            </p:spPr>
            <p:txBody>
              <a:bodyPr wrap="none">
                <a:spAutoFit/>
              </a:bodyPr>
              <a:lstStyle/>
              <a:p>
                <a:r>
                  <a:rPr lang="en-US" sz="2000" dirty="0">
                    <a:latin typeface="Arial" pitchFamily="34" charset="0"/>
                  </a:rPr>
                  <a:t>in</a:t>
                </a:r>
                <a:endParaRPr lang="en-US" sz="2000" dirty="0">
                  <a:latin typeface="Times New Roman" pitchFamily="18" charset="0"/>
                </a:endParaRPr>
              </a:p>
            </p:txBody>
          </p:sp>
        </p:grpSp>
        <p:sp>
          <p:nvSpPr>
            <p:cNvPr id="90168" name="Line 26"/>
            <p:cNvSpPr>
              <a:spLocks noChangeShapeType="1"/>
            </p:cNvSpPr>
            <p:nvPr/>
          </p:nvSpPr>
          <p:spPr bwMode="auto">
            <a:xfrm flipV="1">
              <a:off x="3862" y="2164"/>
              <a:ext cx="20" cy="40"/>
            </a:xfrm>
            <a:prstGeom prst="line">
              <a:avLst/>
            </a:prstGeom>
            <a:noFill/>
            <a:ln w="19050">
              <a:solidFill>
                <a:schemeClr val="tx1"/>
              </a:solidFill>
              <a:round/>
              <a:headEnd/>
              <a:tailEnd/>
            </a:ln>
          </p:spPr>
          <p:txBody>
            <a:bodyPr wrap="none" anchor="ctr"/>
            <a:lstStyle/>
            <a:p>
              <a:endParaRPr lang="en-US"/>
            </a:p>
          </p:txBody>
        </p:sp>
      </p:grpSp>
      <p:grpSp>
        <p:nvGrpSpPr>
          <p:cNvPr id="11" name="Group 27"/>
          <p:cNvGrpSpPr>
            <a:grpSpLocks/>
          </p:cNvGrpSpPr>
          <p:nvPr/>
        </p:nvGrpSpPr>
        <p:grpSpPr bwMode="auto">
          <a:xfrm>
            <a:off x="4495800" y="2209800"/>
            <a:ext cx="731838" cy="655638"/>
            <a:chOff x="1645" y="788"/>
            <a:chExt cx="461" cy="413"/>
          </a:xfrm>
        </p:grpSpPr>
        <p:sp>
          <p:nvSpPr>
            <p:cNvPr id="90165" name="Text Box 28"/>
            <p:cNvSpPr txBox="1">
              <a:spLocks noChangeArrowheads="1"/>
            </p:cNvSpPr>
            <p:nvPr/>
          </p:nvSpPr>
          <p:spPr bwMode="auto">
            <a:xfrm>
              <a:off x="1645" y="788"/>
              <a:ext cx="239" cy="327"/>
            </a:xfrm>
            <a:prstGeom prst="rect">
              <a:avLst/>
            </a:prstGeom>
            <a:noFill/>
            <a:ln w="9525">
              <a:noFill/>
              <a:miter lim="800000"/>
              <a:headEnd/>
              <a:tailEnd/>
            </a:ln>
          </p:spPr>
          <p:txBody>
            <a:bodyPr wrap="none">
              <a:spAutoFit/>
            </a:bodyPr>
            <a:lstStyle/>
            <a:p>
              <a:r>
                <a:rPr lang="en-US" sz="2800">
                  <a:latin typeface="Symbol" pitchFamily="18" charset="2"/>
                </a:rPr>
                <a:t>l</a:t>
              </a:r>
              <a:endParaRPr lang="en-US" sz="2000">
                <a:latin typeface="Symbol" pitchFamily="18" charset="2"/>
              </a:endParaRPr>
            </a:p>
          </p:txBody>
        </p:sp>
        <p:sp>
          <p:nvSpPr>
            <p:cNvPr id="90166" name="Text Box 29"/>
            <p:cNvSpPr txBox="1">
              <a:spLocks noChangeArrowheads="1"/>
            </p:cNvSpPr>
            <p:nvPr/>
          </p:nvSpPr>
          <p:spPr bwMode="auto">
            <a:xfrm>
              <a:off x="1768" y="951"/>
              <a:ext cx="338" cy="250"/>
            </a:xfrm>
            <a:prstGeom prst="rect">
              <a:avLst/>
            </a:prstGeom>
            <a:noFill/>
            <a:ln w="9525">
              <a:noFill/>
              <a:miter lim="800000"/>
              <a:headEnd/>
              <a:tailEnd/>
            </a:ln>
          </p:spPr>
          <p:txBody>
            <a:bodyPr wrap="none">
              <a:spAutoFit/>
            </a:bodyPr>
            <a:lstStyle/>
            <a:p>
              <a:r>
                <a:rPr lang="en-US" sz="2000" dirty="0">
                  <a:latin typeface="Arial" pitchFamily="34" charset="0"/>
                </a:rPr>
                <a:t>out</a:t>
              </a:r>
              <a:endParaRPr lang="en-US" sz="2000" dirty="0">
                <a:latin typeface="Times New Roman" pitchFamily="18" charset="0"/>
              </a:endParaRPr>
            </a:p>
          </p:txBody>
        </p:sp>
      </p:grpSp>
      <p:sp>
        <p:nvSpPr>
          <p:cNvPr id="90122" name="Rectangle 31"/>
          <p:cNvSpPr>
            <a:spLocks noChangeArrowheads="1"/>
          </p:cNvSpPr>
          <p:nvPr/>
        </p:nvSpPr>
        <p:spPr bwMode="auto">
          <a:xfrm>
            <a:off x="333375" y="5153025"/>
            <a:ext cx="8267700" cy="409575"/>
          </a:xfrm>
          <a:prstGeom prst="rect">
            <a:avLst/>
          </a:prstGeom>
          <a:solidFill>
            <a:schemeClr val="bg1"/>
          </a:solidFill>
          <a:ln w="9525">
            <a:noFill/>
            <a:miter lim="800000"/>
            <a:headEnd/>
            <a:tailEnd/>
          </a:ln>
        </p:spPr>
        <p:txBody>
          <a:bodyPr wrap="none" anchor="ctr"/>
          <a:lstStyle/>
          <a:p>
            <a:endParaRPr lang="en-US"/>
          </a:p>
        </p:txBody>
      </p:sp>
      <p:sp>
        <p:nvSpPr>
          <p:cNvPr id="90123" name="Rectangle 32"/>
          <p:cNvSpPr>
            <a:spLocks noChangeArrowheads="1"/>
          </p:cNvSpPr>
          <p:nvPr/>
        </p:nvSpPr>
        <p:spPr bwMode="auto">
          <a:xfrm>
            <a:off x="615950" y="5276850"/>
            <a:ext cx="8143875" cy="990600"/>
          </a:xfrm>
          <a:prstGeom prst="rect">
            <a:avLst/>
          </a:prstGeom>
          <a:noFill/>
          <a:ln w="9525">
            <a:noFill/>
            <a:miter lim="800000"/>
            <a:headEnd/>
            <a:tailEnd/>
          </a:ln>
        </p:spPr>
        <p:txBody>
          <a:bodyPr/>
          <a:lstStyle/>
          <a:p>
            <a:pPr marL="342900" indent="-342900" algn="l">
              <a:spcBef>
                <a:spcPct val="20000"/>
              </a:spcBef>
              <a:buClr>
                <a:schemeClr val="accent2"/>
              </a:buClr>
              <a:buSzPct val="85000"/>
              <a:buFont typeface="ZapfDingbats" pitchFamily="82" charset="2"/>
              <a:buNone/>
            </a:pPr>
            <a:r>
              <a:rPr lang="en-US" sz="2000">
                <a:solidFill>
                  <a:srgbClr val="FF0000"/>
                </a:solidFill>
              </a:rPr>
              <a:t>“costs” of congestion:</a:t>
            </a:r>
            <a:r>
              <a:rPr lang="en-US" sz="2000"/>
              <a:t> </a:t>
            </a:r>
          </a:p>
          <a:p>
            <a:pPr marL="342900" indent="-342900" algn="l">
              <a:spcBef>
                <a:spcPct val="20000"/>
              </a:spcBef>
              <a:buClr>
                <a:schemeClr val="accent2"/>
              </a:buClr>
              <a:buSzPct val="85000"/>
              <a:buFont typeface="ZapfDingbats" pitchFamily="82" charset="2"/>
              <a:buChar char="r"/>
            </a:pPr>
            <a:r>
              <a:rPr lang="en-US" sz="2000"/>
              <a:t>more work (retrans) for given “goodput”</a:t>
            </a:r>
          </a:p>
          <a:p>
            <a:pPr marL="342900" indent="-342900" algn="l">
              <a:spcBef>
                <a:spcPct val="20000"/>
              </a:spcBef>
              <a:buClr>
                <a:schemeClr val="accent2"/>
              </a:buClr>
              <a:buSzPct val="85000"/>
              <a:buFont typeface="ZapfDingbats" pitchFamily="82" charset="2"/>
              <a:buChar char="r"/>
            </a:pPr>
            <a:r>
              <a:rPr lang="en-US" sz="2000"/>
              <a:t>unneeded retransmissions: link carries multiple copies of pkt</a:t>
            </a:r>
          </a:p>
          <a:p>
            <a:pPr marL="342900" indent="-342900" algn="l">
              <a:spcBef>
                <a:spcPct val="20000"/>
              </a:spcBef>
              <a:buClr>
                <a:schemeClr val="accent2"/>
              </a:buClr>
              <a:buSzPct val="85000"/>
              <a:buFont typeface="ZapfDingbats" pitchFamily="82" charset="2"/>
              <a:buChar char="r"/>
            </a:pPr>
            <a:endParaRPr lang="en-US" sz="2400"/>
          </a:p>
        </p:txBody>
      </p:sp>
      <p:grpSp>
        <p:nvGrpSpPr>
          <p:cNvPr id="12" name="Group 33"/>
          <p:cNvGrpSpPr>
            <a:grpSpLocks/>
          </p:cNvGrpSpPr>
          <p:nvPr/>
        </p:nvGrpSpPr>
        <p:grpSpPr bwMode="auto">
          <a:xfrm>
            <a:off x="228600" y="2819400"/>
            <a:ext cx="7783513" cy="2514600"/>
            <a:chOff x="257" y="874"/>
            <a:chExt cx="4903" cy="1584"/>
          </a:xfrm>
        </p:grpSpPr>
        <p:sp>
          <p:nvSpPr>
            <p:cNvPr id="90125" name="Line 34"/>
            <p:cNvSpPr>
              <a:spLocks noChangeShapeType="1"/>
            </p:cNvSpPr>
            <p:nvPr/>
          </p:nvSpPr>
          <p:spPr bwMode="auto">
            <a:xfrm>
              <a:off x="2339" y="874"/>
              <a:ext cx="0" cy="1081"/>
            </a:xfrm>
            <a:prstGeom prst="line">
              <a:avLst/>
            </a:prstGeom>
            <a:noFill/>
            <a:ln w="9525">
              <a:solidFill>
                <a:schemeClr val="tx1"/>
              </a:solidFill>
              <a:round/>
              <a:headEnd/>
              <a:tailEnd/>
            </a:ln>
          </p:spPr>
          <p:txBody>
            <a:bodyPr/>
            <a:lstStyle/>
            <a:p>
              <a:endParaRPr lang="en-US"/>
            </a:p>
          </p:txBody>
        </p:sp>
        <p:sp>
          <p:nvSpPr>
            <p:cNvPr id="90126" name="Line 35"/>
            <p:cNvSpPr>
              <a:spLocks noChangeShapeType="1"/>
            </p:cNvSpPr>
            <p:nvPr/>
          </p:nvSpPr>
          <p:spPr bwMode="auto">
            <a:xfrm rot="5400000">
              <a:off x="2902" y="1392"/>
              <a:ext cx="0" cy="1133"/>
            </a:xfrm>
            <a:prstGeom prst="line">
              <a:avLst/>
            </a:prstGeom>
            <a:noFill/>
            <a:ln w="9525">
              <a:solidFill>
                <a:schemeClr val="tx1"/>
              </a:solidFill>
              <a:round/>
              <a:headEnd/>
              <a:tailEnd/>
            </a:ln>
          </p:spPr>
          <p:txBody>
            <a:bodyPr/>
            <a:lstStyle/>
            <a:p>
              <a:endParaRPr lang="en-US"/>
            </a:p>
          </p:txBody>
        </p:sp>
        <p:sp>
          <p:nvSpPr>
            <p:cNvPr id="90127" name="Text Box 36"/>
            <p:cNvSpPr txBox="1">
              <a:spLocks noChangeArrowheads="1"/>
            </p:cNvSpPr>
            <p:nvPr/>
          </p:nvSpPr>
          <p:spPr bwMode="auto">
            <a:xfrm>
              <a:off x="2118" y="934"/>
              <a:ext cx="240" cy="153"/>
            </a:xfrm>
            <a:prstGeom prst="rect">
              <a:avLst/>
            </a:prstGeom>
            <a:noFill/>
            <a:ln w="9525">
              <a:noFill/>
              <a:miter lim="800000"/>
              <a:headEnd/>
              <a:tailEnd/>
            </a:ln>
          </p:spPr>
          <p:txBody>
            <a:bodyPr wrap="none">
              <a:spAutoFit/>
            </a:bodyPr>
            <a:lstStyle/>
            <a:p>
              <a:pPr algn="l" eaLnBrk="1" hangingPunct="1"/>
              <a:r>
                <a:rPr lang="en-US" sz="1000">
                  <a:latin typeface="Arial" pitchFamily="34" charset="0"/>
                  <a:cs typeface="Arial" pitchFamily="34" charset="0"/>
                </a:rPr>
                <a:t>R/2</a:t>
              </a:r>
            </a:p>
          </p:txBody>
        </p:sp>
        <p:sp>
          <p:nvSpPr>
            <p:cNvPr id="90128" name="Line 37"/>
            <p:cNvSpPr>
              <a:spLocks noChangeShapeType="1"/>
            </p:cNvSpPr>
            <p:nvPr/>
          </p:nvSpPr>
          <p:spPr bwMode="auto">
            <a:xfrm rot="5400000">
              <a:off x="2824" y="523"/>
              <a:ext cx="0" cy="977"/>
            </a:xfrm>
            <a:prstGeom prst="line">
              <a:avLst/>
            </a:prstGeom>
            <a:noFill/>
            <a:ln w="9525">
              <a:solidFill>
                <a:schemeClr val="tx1"/>
              </a:solidFill>
              <a:prstDash val="dash"/>
              <a:round/>
              <a:headEnd/>
              <a:tailEnd/>
            </a:ln>
          </p:spPr>
          <p:txBody>
            <a:bodyPr/>
            <a:lstStyle/>
            <a:p>
              <a:endParaRPr lang="en-US"/>
            </a:p>
          </p:txBody>
        </p:sp>
        <p:sp>
          <p:nvSpPr>
            <p:cNvPr id="90129" name="Line 38"/>
            <p:cNvSpPr>
              <a:spLocks noChangeShapeType="1"/>
            </p:cNvSpPr>
            <p:nvPr/>
          </p:nvSpPr>
          <p:spPr bwMode="auto">
            <a:xfrm rot="10800000">
              <a:off x="3327" y="1022"/>
              <a:ext cx="0" cy="932"/>
            </a:xfrm>
            <a:prstGeom prst="line">
              <a:avLst/>
            </a:prstGeom>
            <a:noFill/>
            <a:ln w="9525">
              <a:solidFill>
                <a:schemeClr val="tx1"/>
              </a:solidFill>
              <a:prstDash val="dash"/>
              <a:round/>
              <a:headEnd/>
              <a:tailEnd/>
            </a:ln>
          </p:spPr>
          <p:txBody>
            <a:bodyPr/>
            <a:lstStyle/>
            <a:p>
              <a:endParaRPr lang="en-US"/>
            </a:p>
          </p:txBody>
        </p:sp>
        <p:sp>
          <p:nvSpPr>
            <p:cNvPr id="90130" name="Text Box 39"/>
            <p:cNvSpPr txBox="1">
              <a:spLocks noChangeArrowheads="1"/>
            </p:cNvSpPr>
            <p:nvPr/>
          </p:nvSpPr>
          <p:spPr bwMode="auto">
            <a:xfrm>
              <a:off x="3194" y="1938"/>
              <a:ext cx="240" cy="154"/>
            </a:xfrm>
            <a:prstGeom prst="rect">
              <a:avLst/>
            </a:prstGeom>
            <a:noFill/>
            <a:ln w="9525">
              <a:noFill/>
              <a:miter lim="800000"/>
              <a:headEnd/>
              <a:tailEnd/>
            </a:ln>
          </p:spPr>
          <p:txBody>
            <a:bodyPr wrap="none">
              <a:spAutoFit/>
            </a:bodyPr>
            <a:lstStyle/>
            <a:p>
              <a:pPr algn="l" eaLnBrk="1" hangingPunct="1"/>
              <a:r>
                <a:rPr lang="en-US" sz="1000">
                  <a:latin typeface="Arial" pitchFamily="34" charset="0"/>
                  <a:cs typeface="Arial" pitchFamily="34" charset="0"/>
                </a:rPr>
                <a:t>R/2</a:t>
              </a:r>
            </a:p>
          </p:txBody>
        </p:sp>
        <p:sp>
          <p:nvSpPr>
            <p:cNvPr id="90131" name="Freeform 40"/>
            <p:cNvSpPr>
              <a:spLocks/>
            </p:cNvSpPr>
            <p:nvPr/>
          </p:nvSpPr>
          <p:spPr bwMode="auto">
            <a:xfrm>
              <a:off x="2339" y="1320"/>
              <a:ext cx="969" cy="634"/>
            </a:xfrm>
            <a:custGeom>
              <a:avLst/>
              <a:gdLst>
                <a:gd name="T0" fmla="*/ 0 w 969"/>
                <a:gd name="T1" fmla="*/ 634 h 634"/>
                <a:gd name="T2" fmla="*/ 573 w 969"/>
                <a:gd name="T3" fmla="*/ 144 h 634"/>
                <a:gd name="T4" fmla="*/ 969 w 969"/>
                <a:gd name="T5" fmla="*/ 0 h 634"/>
                <a:gd name="T6" fmla="*/ 0 60000 65536"/>
                <a:gd name="T7" fmla="*/ 0 60000 65536"/>
                <a:gd name="T8" fmla="*/ 0 60000 65536"/>
                <a:gd name="T9" fmla="*/ 0 w 969"/>
                <a:gd name="T10" fmla="*/ 0 h 634"/>
                <a:gd name="T11" fmla="*/ 969 w 969"/>
                <a:gd name="T12" fmla="*/ 634 h 634"/>
              </a:gdLst>
              <a:ahLst/>
              <a:cxnLst>
                <a:cxn ang="T6">
                  <a:pos x="T0" y="T1"/>
                </a:cxn>
                <a:cxn ang="T7">
                  <a:pos x="T2" y="T3"/>
                </a:cxn>
                <a:cxn ang="T8">
                  <a:pos x="T4" y="T5"/>
                </a:cxn>
              </a:cxnLst>
              <a:rect l="T9" t="T10" r="T11" b="T12"/>
              <a:pathLst>
                <a:path w="969" h="634">
                  <a:moveTo>
                    <a:pt x="0" y="634"/>
                  </a:moveTo>
                  <a:cubicBezTo>
                    <a:pt x="95" y="552"/>
                    <a:pt x="412" y="250"/>
                    <a:pt x="573" y="144"/>
                  </a:cubicBezTo>
                  <a:cubicBezTo>
                    <a:pt x="734" y="38"/>
                    <a:pt x="887" y="30"/>
                    <a:pt x="969" y="0"/>
                  </a:cubicBezTo>
                </a:path>
              </a:pathLst>
            </a:custGeom>
            <a:noFill/>
            <a:ln w="19050">
              <a:solidFill>
                <a:schemeClr val="accent2"/>
              </a:solidFill>
              <a:round/>
              <a:headEnd/>
              <a:tailEnd/>
            </a:ln>
          </p:spPr>
          <p:txBody>
            <a:bodyPr/>
            <a:lstStyle/>
            <a:p>
              <a:endParaRPr lang="en-US"/>
            </a:p>
          </p:txBody>
        </p:sp>
        <p:grpSp>
          <p:nvGrpSpPr>
            <p:cNvPr id="13" name="Group 41"/>
            <p:cNvGrpSpPr>
              <a:grpSpLocks/>
            </p:cNvGrpSpPr>
            <p:nvPr/>
          </p:nvGrpSpPr>
          <p:grpSpPr bwMode="auto">
            <a:xfrm>
              <a:off x="2742" y="1984"/>
              <a:ext cx="219" cy="173"/>
              <a:chOff x="806" y="2056"/>
              <a:chExt cx="219" cy="173"/>
            </a:xfrm>
          </p:grpSpPr>
          <p:sp>
            <p:nvSpPr>
              <p:cNvPr id="90163" name="Text Box 42"/>
              <p:cNvSpPr txBox="1">
                <a:spLocks noChangeArrowheads="1"/>
              </p:cNvSpPr>
              <p:nvPr/>
            </p:nvSpPr>
            <p:spPr bwMode="auto">
              <a:xfrm>
                <a:off x="806" y="2056"/>
                <a:ext cx="219" cy="173"/>
              </a:xfrm>
              <a:prstGeom prst="rect">
                <a:avLst/>
              </a:prstGeom>
              <a:noFill/>
              <a:ln w="9525">
                <a:noFill/>
                <a:miter lim="800000"/>
                <a:headEnd/>
                <a:tailEnd/>
              </a:ln>
            </p:spPr>
            <p:txBody>
              <a:bodyPr wrap="none">
                <a:spAutoFit/>
              </a:bodyPr>
              <a:lstStyle/>
              <a:p>
                <a:pPr algn="l" eaLnBrk="1" hangingPunct="1"/>
                <a:r>
                  <a:rPr lang="en-US" sz="1200">
                    <a:latin typeface="Symbol" pitchFamily="18" charset="2"/>
                    <a:cs typeface="Arial" pitchFamily="34" charset="0"/>
                  </a:rPr>
                  <a:t>l</a:t>
                </a:r>
                <a:r>
                  <a:rPr lang="en-US" sz="1200" baseline="-25000">
                    <a:latin typeface="Arial" pitchFamily="34" charset="0"/>
                    <a:cs typeface="Arial" pitchFamily="34" charset="0"/>
                  </a:rPr>
                  <a:t>in</a:t>
                </a:r>
              </a:p>
            </p:txBody>
          </p:sp>
          <p:sp>
            <p:nvSpPr>
              <p:cNvPr id="90164" name="Line 43"/>
              <p:cNvSpPr>
                <a:spLocks noChangeShapeType="1"/>
              </p:cNvSpPr>
              <p:nvPr/>
            </p:nvSpPr>
            <p:spPr bwMode="auto">
              <a:xfrm flipV="1">
                <a:off x="912" y="2092"/>
                <a:ext cx="24" cy="24"/>
              </a:xfrm>
              <a:prstGeom prst="line">
                <a:avLst/>
              </a:prstGeom>
              <a:noFill/>
              <a:ln w="12700">
                <a:solidFill>
                  <a:schemeClr val="tx1"/>
                </a:solidFill>
                <a:round/>
                <a:headEnd/>
                <a:tailEnd/>
              </a:ln>
            </p:spPr>
            <p:txBody>
              <a:bodyPr/>
              <a:lstStyle/>
              <a:p>
                <a:endParaRPr lang="en-US"/>
              </a:p>
            </p:txBody>
          </p:sp>
        </p:grpSp>
        <p:sp>
          <p:nvSpPr>
            <p:cNvPr id="90133" name="Text Box 44"/>
            <p:cNvSpPr txBox="1">
              <a:spLocks noChangeArrowheads="1"/>
            </p:cNvSpPr>
            <p:nvPr/>
          </p:nvSpPr>
          <p:spPr bwMode="auto">
            <a:xfrm rot="-5400000">
              <a:off x="1930" y="1368"/>
              <a:ext cx="259" cy="173"/>
            </a:xfrm>
            <a:prstGeom prst="rect">
              <a:avLst/>
            </a:prstGeom>
            <a:noFill/>
            <a:ln w="9525">
              <a:noFill/>
              <a:miter lim="800000"/>
              <a:headEnd/>
              <a:tailEnd/>
            </a:ln>
          </p:spPr>
          <p:txBody>
            <a:bodyPr>
              <a:spAutoFit/>
            </a:bodyPr>
            <a:lstStyle/>
            <a:p>
              <a:pPr algn="l" eaLnBrk="1" hangingPunct="1"/>
              <a:r>
                <a:rPr lang="en-US" sz="1200">
                  <a:latin typeface="Symbol" pitchFamily="18" charset="2"/>
                  <a:cs typeface="Arial" pitchFamily="34" charset="0"/>
                </a:rPr>
                <a:t>l</a:t>
              </a:r>
              <a:r>
                <a:rPr lang="en-US" sz="1200" baseline="-25000">
                  <a:latin typeface="Arial" pitchFamily="34" charset="0"/>
                  <a:cs typeface="Arial" pitchFamily="34" charset="0"/>
                </a:rPr>
                <a:t>out</a:t>
              </a:r>
            </a:p>
          </p:txBody>
        </p:sp>
        <p:sp>
          <p:nvSpPr>
            <p:cNvPr id="90134" name="Text Box 45"/>
            <p:cNvSpPr txBox="1">
              <a:spLocks noChangeArrowheads="1"/>
            </p:cNvSpPr>
            <p:nvPr/>
          </p:nvSpPr>
          <p:spPr bwMode="auto">
            <a:xfrm>
              <a:off x="2746" y="2227"/>
              <a:ext cx="236" cy="231"/>
            </a:xfrm>
            <a:prstGeom prst="rect">
              <a:avLst/>
            </a:prstGeom>
            <a:noFill/>
            <a:ln w="9525">
              <a:noFill/>
              <a:miter lim="800000"/>
              <a:headEnd/>
              <a:tailEnd/>
            </a:ln>
          </p:spPr>
          <p:txBody>
            <a:bodyPr wrap="none">
              <a:spAutoFit/>
            </a:bodyPr>
            <a:lstStyle/>
            <a:p>
              <a:pPr algn="l" eaLnBrk="1" hangingPunct="1"/>
              <a:r>
                <a:rPr lang="en-US" sz="1800">
                  <a:latin typeface="Arial" pitchFamily="34" charset="0"/>
                  <a:cs typeface="Arial" pitchFamily="34" charset="0"/>
                </a:rPr>
                <a:t>b.</a:t>
              </a:r>
            </a:p>
          </p:txBody>
        </p:sp>
        <p:grpSp>
          <p:nvGrpSpPr>
            <p:cNvPr id="14" name="Group 46"/>
            <p:cNvGrpSpPr>
              <a:grpSpLocks/>
            </p:cNvGrpSpPr>
            <p:nvPr/>
          </p:nvGrpSpPr>
          <p:grpSpPr bwMode="auto">
            <a:xfrm>
              <a:off x="257" y="874"/>
              <a:ext cx="1495" cy="1584"/>
              <a:chOff x="161" y="778"/>
              <a:chExt cx="1495" cy="1584"/>
            </a:xfrm>
          </p:grpSpPr>
          <p:sp>
            <p:nvSpPr>
              <p:cNvPr id="90151" name="Line 47"/>
              <p:cNvSpPr>
                <a:spLocks noChangeShapeType="1"/>
              </p:cNvSpPr>
              <p:nvPr/>
            </p:nvSpPr>
            <p:spPr bwMode="auto">
              <a:xfrm>
                <a:off x="527" y="778"/>
                <a:ext cx="0" cy="1081"/>
              </a:xfrm>
              <a:prstGeom prst="line">
                <a:avLst/>
              </a:prstGeom>
              <a:noFill/>
              <a:ln w="9525">
                <a:solidFill>
                  <a:schemeClr val="tx1"/>
                </a:solidFill>
                <a:round/>
                <a:headEnd/>
                <a:tailEnd/>
              </a:ln>
            </p:spPr>
            <p:txBody>
              <a:bodyPr/>
              <a:lstStyle/>
              <a:p>
                <a:endParaRPr lang="en-US"/>
              </a:p>
            </p:txBody>
          </p:sp>
          <p:sp>
            <p:nvSpPr>
              <p:cNvPr id="90152" name="Line 48"/>
              <p:cNvSpPr>
                <a:spLocks noChangeShapeType="1"/>
              </p:cNvSpPr>
              <p:nvPr/>
            </p:nvSpPr>
            <p:spPr bwMode="auto">
              <a:xfrm rot="5400000">
                <a:off x="1090" y="1296"/>
                <a:ext cx="0" cy="1133"/>
              </a:xfrm>
              <a:prstGeom prst="line">
                <a:avLst/>
              </a:prstGeom>
              <a:noFill/>
              <a:ln w="9525">
                <a:solidFill>
                  <a:schemeClr val="tx1"/>
                </a:solidFill>
                <a:round/>
                <a:headEnd/>
                <a:tailEnd/>
              </a:ln>
            </p:spPr>
            <p:txBody>
              <a:bodyPr/>
              <a:lstStyle/>
              <a:p>
                <a:endParaRPr lang="en-US"/>
              </a:p>
            </p:txBody>
          </p:sp>
          <p:sp>
            <p:nvSpPr>
              <p:cNvPr id="90153" name="Text Box 49"/>
              <p:cNvSpPr txBox="1">
                <a:spLocks noChangeArrowheads="1"/>
              </p:cNvSpPr>
              <p:nvPr/>
            </p:nvSpPr>
            <p:spPr bwMode="auto">
              <a:xfrm>
                <a:off x="306" y="838"/>
                <a:ext cx="240" cy="153"/>
              </a:xfrm>
              <a:prstGeom prst="rect">
                <a:avLst/>
              </a:prstGeom>
              <a:noFill/>
              <a:ln w="9525">
                <a:noFill/>
                <a:miter lim="800000"/>
                <a:headEnd/>
                <a:tailEnd/>
              </a:ln>
            </p:spPr>
            <p:txBody>
              <a:bodyPr wrap="none">
                <a:spAutoFit/>
              </a:bodyPr>
              <a:lstStyle/>
              <a:p>
                <a:pPr algn="l" eaLnBrk="1" hangingPunct="1"/>
                <a:r>
                  <a:rPr lang="en-US" sz="1000">
                    <a:latin typeface="Arial" pitchFamily="34" charset="0"/>
                    <a:cs typeface="Arial" pitchFamily="34" charset="0"/>
                  </a:rPr>
                  <a:t>R/2</a:t>
                </a:r>
              </a:p>
            </p:txBody>
          </p:sp>
          <p:sp>
            <p:nvSpPr>
              <p:cNvPr id="90154" name="Line 50"/>
              <p:cNvSpPr>
                <a:spLocks noChangeShapeType="1"/>
              </p:cNvSpPr>
              <p:nvPr/>
            </p:nvSpPr>
            <p:spPr bwMode="auto">
              <a:xfrm rot="5400000">
                <a:off x="1012" y="427"/>
                <a:ext cx="0" cy="977"/>
              </a:xfrm>
              <a:prstGeom prst="line">
                <a:avLst/>
              </a:prstGeom>
              <a:noFill/>
              <a:ln w="9525">
                <a:solidFill>
                  <a:schemeClr val="tx1"/>
                </a:solidFill>
                <a:prstDash val="dash"/>
                <a:round/>
                <a:headEnd/>
                <a:tailEnd/>
              </a:ln>
            </p:spPr>
            <p:txBody>
              <a:bodyPr/>
              <a:lstStyle/>
              <a:p>
                <a:endParaRPr lang="en-US"/>
              </a:p>
            </p:txBody>
          </p:sp>
          <p:sp>
            <p:nvSpPr>
              <p:cNvPr id="90155" name="Line 51"/>
              <p:cNvSpPr>
                <a:spLocks noChangeShapeType="1"/>
              </p:cNvSpPr>
              <p:nvPr/>
            </p:nvSpPr>
            <p:spPr bwMode="auto">
              <a:xfrm rot="10800000">
                <a:off x="1515" y="926"/>
                <a:ext cx="0" cy="932"/>
              </a:xfrm>
              <a:prstGeom prst="line">
                <a:avLst/>
              </a:prstGeom>
              <a:noFill/>
              <a:ln w="9525">
                <a:solidFill>
                  <a:schemeClr val="tx1"/>
                </a:solidFill>
                <a:prstDash val="dash"/>
                <a:round/>
                <a:headEnd/>
                <a:tailEnd/>
              </a:ln>
            </p:spPr>
            <p:txBody>
              <a:bodyPr/>
              <a:lstStyle/>
              <a:p>
                <a:endParaRPr lang="en-US"/>
              </a:p>
            </p:txBody>
          </p:sp>
          <p:sp>
            <p:nvSpPr>
              <p:cNvPr id="90156" name="Text Box 52"/>
              <p:cNvSpPr txBox="1">
                <a:spLocks noChangeArrowheads="1"/>
              </p:cNvSpPr>
              <p:nvPr/>
            </p:nvSpPr>
            <p:spPr bwMode="auto">
              <a:xfrm>
                <a:off x="1382" y="1842"/>
                <a:ext cx="240" cy="154"/>
              </a:xfrm>
              <a:prstGeom prst="rect">
                <a:avLst/>
              </a:prstGeom>
              <a:noFill/>
              <a:ln w="9525">
                <a:noFill/>
                <a:miter lim="800000"/>
                <a:headEnd/>
                <a:tailEnd/>
              </a:ln>
            </p:spPr>
            <p:txBody>
              <a:bodyPr wrap="none">
                <a:spAutoFit/>
              </a:bodyPr>
              <a:lstStyle/>
              <a:p>
                <a:pPr algn="l" eaLnBrk="1" hangingPunct="1"/>
                <a:r>
                  <a:rPr lang="en-US" sz="1000">
                    <a:latin typeface="Arial" pitchFamily="34" charset="0"/>
                    <a:cs typeface="Arial" pitchFamily="34" charset="0"/>
                  </a:rPr>
                  <a:t>R/2</a:t>
                </a:r>
              </a:p>
            </p:txBody>
          </p:sp>
          <p:sp>
            <p:nvSpPr>
              <p:cNvPr id="90157" name="Line 53"/>
              <p:cNvSpPr>
                <a:spLocks noChangeShapeType="1"/>
              </p:cNvSpPr>
              <p:nvPr/>
            </p:nvSpPr>
            <p:spPr bwMode="auto">
              <a:xfrm flipV="1">
                <a:off x="523" y="920"/>
                <a:ext cx="992" cy="941"/>
              </a:xfrm>
              <a:prstGeom prst="line">
                <a:avLst/>
              </a:prstGeom>
              <a:noFill/>
              <a:ln w="19050">
                <a:solidFill>
                  <a:schemeClr val="accent2"/>
                </a:solidFill>
                <a:round/>
                <a:headEnd/>
                <a:tailEnd/>
              </a:ln>
            </p:spPr>
            <p:txBody>
              <a:bodyPr/>
              <a:lstStyle/>
              <a:p>
                <a:endParaRPr lang="en-US"/>
              </a:p>
            </p:txBody>
          </p:sp>
          <p:grpSp>
            <p:nvGrpSpPr>
              <p:cNvPr id="15" name="Group 54"/>
              <p:cNvGrpSpPr>
                <a:grpSpLocks/>
              </p:cNvGrpSpPr>
              <p:nvPr/>
            </p:nvGrpSpPr>
            <p:grpSpPr bwMode="auto">
              <a:xfrm>
                <a:off x="930" y="1888"/>
                <a:ext cx="219" cy="173"/>
                <a:chOff x="806" y="2056"/>
                <a:chExt cx="219" cy="173"/>
              </a:xfrm>
            </p:grpSpPr>
            <p:sp>
              <p:nvSpPr>
                <p:cNvPr id="90161" name="Text Box 55"/>
                <p:cNvSpPr txBox="1">
                  <a:spLocks noChangeArrowheads="1"/>
                </p:cNvSpPr>
                <p:nvPr/>
              </p:nvSpPr>
              <p:spPr bwMode="auto">
                <a:xfrm>
                  <a:off x="806" y="2056"/>
                  <a:ext cx="219" cy="173"/>
                </a:xfrm>
                <a:prstGeom prst="rect">
                  <a:avLst/>
                </a:prstGeom>
                <a:noFill/>
                <a:ln w="9525">
                  <a:noFill/>
                  <a:miter lim="800000"/>
                  <a:headEnd/>
                  <a:tailEnd/>
                </a:ln>
              </p:spPr>
              <p:txBody>
                <a:bodyPr wrap="none">
                  <a:spAutoFit/>
                </a:bodyPr>
                <a:lstStyle/>
                <a:p>
                  <a:pPr algn="l" eaLnBrk="1" hangingPunct="1"/>
                  <a:r>
                    <a:rPr lang="en-US" sz="1200">
                      <a:latin typeface="Symbol" pitchFamily="18" charset="2"/>
                      <a:cs typeface="Arial" pitchFamily="34" charset="0"/>
                    </a:rPr>
                    <a:t>l</a:t>
                  </a:r>
                  <a:r>
                    <a:rPr lang="en-US" sz="1200" baseline="-25000">
                      <a:latin typeface="Arial" pitchFamily="34" charset="0"/>
                      <a:cs typeface="Arial" pitchFamily="34" charset="0"/>
                    </a:rPr>
                    <a:t>in</a:t>
                  </a:r>
                </a:p>
              </p:txBody>
            </p:sp>
            <p:sp>
              <p:nvSpPr>
                <p:cNvPr id="90162" name="Line 56"/>
                <p:cNvSpPr>
                  <a:spLocks noChangeShapeType="1"/>
                </p:cNvSpPr>
                <p:nvPr/>
              </p:nvSpPr>
              <p:spPr bwMode="auto">
                <a:xfrm flipV="1">
                  <a:off x="912" y="2092"/>
                  <a:ext cx="24" cy="24"/>
                </a:xfrm>
                <a:prstGeom prst="line">
                  <a:avLst/>
                </a:prstGeom>
                <a:noFill/>
                <a:ln w="12700">
                  <a:solidFill>
                    <a:schemeClr val="tx1"/>
                  </a:solidFill>
                  <a:round/>
                  <a:headEnd/>
                  <a:tailEnd/>
                </a:ln>
              </p:spPr>
              <p:txBody>
                <a:bodyPr/>
                <a:lstStyle/>
                <a:p>
                  <a:endParaRPr lang="en-US"/>
                </a:p>
              </p:txBody>
            </p:sp>
          </p:grpSp>
          <p:sp>
            <p:nvSpPr>
              <p:cNvPr id="90159" name="Text Box 57"/>
              <p:cNvSpPr txBox="1">
                <a:spLocks noChangeArrowheads="1"/>
              </p:cNvSpPr>
              <p:nvPr/>
            </p:nvSpPr>
            <p:spPr bwMode="auto">
              <a:xfrm rot="-5400000">
                <a:off x="118" y="1272"/>
                <a:ext cx="259" cy="173"/>
              </a:xfrm>
              <a:prstGeom prst="rect">
                <a:avLst/>
              </a:prstGeom>
              <a:noFill/>
              <a:ln w="9525">
                <a:noFill/>
                <a:miter lim="800000"/>
                <a:headEnd/>
                <a:tailEnd/>
              </a:ln>
            </p:spPr>
            <p:txBody>
              <a:bodyPr>
                <a:spAutoFit/>
              </a:bodyPr>
              <a:lstStyle/>
              <a:p>
                <a:pPr algn="l" eaLnBrk="1" hangingPunct="1"/>
                <a:r>
                  <a:rPr lang="en-US" sz="1200">
                    <a:latin typeface="Symbol" pitchFamily="18" charset="2"/>
                    <a:cs typeface="Arial" pitchFamily="34" charset="0"/>
                  </a:rPr>
                  <a:t>l</a:t>
                </a:r>
                <a:r>
                  <a:rPr lang="en-US" sz="1200" baseline="-25000">
                    <a:latin typeface="Arial" pitchFamily="34" charset="0"/>
                    <a:cs typeface="Arial" pitchFamily="34" charset="0"/>
                  </a:rPr>
                  <a:t>out</a:t>
                </a:r>
              </a:p>
            </p:txBody>
          </p:sp>
          <p:sp>
            <p:nvSpPr>
              <p:cNvPr id="90160" name="Text Box 58"/>
              <p:cNvSpPr txBox="1">
                <a:spLocks noChangeArrowheads="1"/>
              </p:cNvSpPr>
              <p:nvPr/>
            </p:nvSpPr>
            <p:spPr bwMode="auto">
              <a:xfrm>
                <a:off x="934" y="2131"/>
                <a:ext cx="236" cy="231"/>
              </a:xfrm>
              <a:prstGeom prst="rect">
                <a:avLst/>
              </a:prstGeom>
              <a:noFill/>
              <a:ln w="9525">
                <a:noFill/>
                <a:miter lim="800000"/>
                <a:headEnd/>
                <a:tailEnd/>
              </a:ln>
            </p:spPr>
            <p:txBody>
              <a:bodyPr wrap="none">
                <a:spAutoFit/>
              </a:bodyPr>
              <a:lstStyle/>
              <a:p>
                <a:pPr algn="l" eaLnBrk="1" hangingPunct="1"/>
                <a:r>
                  <a:rPr lang="en-US" sz="1800">
                    <a:latin typeface="Arial" pitchFamily="34" charset="0"/>
                    <a:cs typeface="Arial" pitchFamily="34" charset="0"/>
                  </a:rPr>
                  <a:t>a.</a:t>
                </a:r>
              </a:p>
            </p:txBody>
          </p:sp>
        </p:grpSp>
        <p:sp>
          <p:nvSpPr>
            <p:cNvPr id="90136" name="Line 59"/>
            <p:cNvSpPr>
              <a:spLocks noChangeShapeType="1"/>
            </p:cNvSpPr>
            <p:nvPr/>
          </p:nvSpPr>
          <p:spPr bwMode="auto">
            <a:xfrm>
              <a:off x="4031" y="874"/>
              <a:ext cx="0" cy="1081"/>
            </a:xfrm>
            <a:prstGeom prst="line">
              <a:avLst/>
            </a:prstGeom>
            <a:noFill/>
            <a:ln w="9525">
              <a:solidFill>
                <a:schemeClr val="tx1"/>
              </a:solidFill>
              <a:round/>
              <a:headEnd/>
              <a:tailEnd/>
            </a:ln>
          </p:spPr>
          <p:txBody>
            <a:bodyPr/>
            <a:lstStyle/>
            <a:p>
              <a:endParaRPr lang="en-US"/>
            </a:p>
          </p:txBody>
        </p:sp>
        <p:sp>
          <p:nvSpPr>
            <p:cNvPr id="90137" name="Line 60"/>
            <p:cNvSpPr>
              <a:spLocks noChangeShapeType="1"/>
            </p:cNvSpPr>
            <p:nvPr/>
          </p:nvSpPr>
          <p:spPr bwMode="auto">
            <a:xfrm rot="5400000">
              <a:off x="4594" y="1392"/>
              <a:ext cx="0" cy="1133"/>
            </a:xfrm>
            <a:prstGeom prst="line">
              <a:avLst/>
            </a:prstGeom>
            <a:noFill/>
            <a:ln w="9525">
              <a:solidFill>
                <a:schemeClr val="tx1"/>
              </a:solidFill>
              <a:round/>
              <a:headEnd/>
              <a:tailEnd/>
            </a:ln>
          </p:spPr>
          <p:txBody>
            <a:bodyPr/>
            <a:lstStyle/>
            <a:p>
              <a:endParaRPr lang="en-US"/>
            </a:p>
          </p:txBody>
        </p:sp>
        <p:sp>
          <p:nvSpPr>
            <p:cNvPr id="90138" name="Text Box 61"/>
            <p:cNvSpPr txBox="1">
              <a:spLocks noChangeArrowheads="1"/>
            </p:cNvSpPr>
            <p:nvPr/>
          </p:nvSpPr>
          <p:spPr bwMode="auto">
            <a:xfrm>
              <a:off x="3810" y="934"/>
              <a:ext cx="240" cy="153"/>
            </a:xfrm>
            <a:prstGeom prst="rect">
              <a:avLst/>
            </a:prstGeom>
            <a:noFill/>
            <a:ln w="9525">
              <a:noFill/>
              <a:miter lim="800000"/>
              <a:headEnd/>
              <a:tailEnd/>
            </a:ln>
          </p:spPr>
          <p:txBody>
            <a:bodyPr wrap="none">
              <a:spAutoFit/>
            </a:bodyPr>
            <a:lstStyle/>
            <a:p>
              <a:pPr algn="l" eaLnBrk="1" hangingPunct="1"/>
              <a:r>
                <a:rPr lang="en-US" sz="1000">
                  <a:latin typeface="Arial" pitchFamily="34" charset="0"/>
                  <a:cs typeface="Arial" pitchFamily="34" charset="0"/>
                </a:rPr>
                <a:t>R/2</a:t>
              </a:r>
            </a:p>
          </p:txBody>
        </p:sp>
        <p:sp>
          <p:nvSpPr>
            <p:cNvPr id="90139" name="Line 62"/>
            <p:cNvSpPr>
              <a:spLocks noChangeShapeType="1"/>
            </p:cNvSpPr>
            <p:nvPr/>
          </p:nvSpPr>
          <p:spPr bwMode="auto">
            <a:xfrm rot="5400000">
              <a:off x="4508" y="975"/>
              <a:ext cx="0" cy="977"/>
            </a:xfrm>
            <a:prstGeom prst="line">
              <a:avLst/>
            </a:prstGeom>
            <a:noFill/>
            <a:ln w="9525">
              <a:solidFill>
                <a:schemeClr val="tx1"/>
              </a:solidFill>
              <a:prstDash val="dash"/>
              <a:round/>
              <a:headEnd/>
              <a:tailEnd/>
            </a:ln>
          </p:spPr>
          <p:txBody>
            <a:bodyPr/>
            <a:lstStyle/>
            <a:p>
              <a:endParaRPr lang="en-US"/>
            </a:p>
          </p:txBody>
        </p:sp>
        <p:sp>
          <p:nvSpPr>
            <p:cNvPr id="90140" name="Line 63"/>
            <p:cNvSpPr>
              <a:spLocks noChangeShapeType="1"/>
            </p:cNvSpPr>
            <p:nvPr/>
          </p:nvSpPr>
          <p:spPr bwMode="auto">
            <a:xfrm rot="10800000">
              <a:off x="5015" y="1470"/>
              <a:ext cx="4" cy="484"/>
            </a:xfrm>
            <a:prstGeom prst="line">
              <a:avLst/>
            </a:prstGeom>
            <a:noFill/>
            <a:ln w="9525">
              <a:solidFill>
                <a:schemeClr val="tx1"/>
              </a:solidFill>
              <a:prstDash val="dash"/>
              <a:round/>
              <a:headEnd/>
              <a:tailEnd/>
            </a:ln>
          </p:spPr>
          <p:txBody>
            <a:bodyPr/>
            <a:lstStyle/>
            <a:p>
              <a:endParaRPr lang="en-US"/>
            </a:p>
          </p:txBody>
        </p:sp>
        <p:sp>
          <p:nvSpPr>
            <p:cNvPr id="90141" name="Text Box 64"/>
            <p:cNvSpPr txBox="1">
              <a:spLocks noChangeArrowheads="1"/>
            </p:cNvSpPr>
            <p:nvPr/>
          </p:nvSpPr>
          <p:spPr bwMode="auto">
            <a:xfrm>
              <a:off x="4886" y="1938"/>
              <a:ext cx="240" cy="154"/>
            </a:xfrm>
            <a:prstGeom prst="rect">
              <a:avLst/>
            </a:prstGeom>
            <a:noFill/>
            <a:ln w="9525">
              <a:noFill/>
              <a:miter lim="800000"/>
              <a:headEnd/>
              <a:tailEnd/>
            </a:ln>
          </p:spPr>
          <p:txBody>
            <a:bodyPr wrap="none">
              <a:spAutoFit/>
            </a:bodyPr>
            <a:lstStyle/>
            <a:p>
              <a:pPr algn="l" eaLnBrk="1" hangingPunct="1"/>
              <a:r>
                <a:rPr lang="en-US" sz="1000">
                  <a:latin typeface="Arial" pitchFamily="34" charset="0"/>
                  <a:cs typeface="Arial" pitchFamily="34" charset="0"/>
                </a:rPr>
                <a:t>R/2</a:t>
              </a:r>
            </a:p>
          </p:txBody>
        </p:sp>
        <p:sp>
          <p:nvSpPr>
            <p:cNvPr id="90142" name="Line 65"/>
            <p:cNvSpPr>
              <a:spLocks noChangeShapeType="1"/>
            </p:cNvSpPr>
            <p:nvPr/>
          </p:nvSpPr>
          <p:spPr bwMode="auto">
            <a:xfrm flipV="1">
              <a:off x="4027" y="1468"/>
              <a:ext cx="992" cy="489"/>
            </a:xfrm>
            <a:prstGeom prst="line">
              <a:avLst/>
            </a:prstGeom>
            <a:noFill/>
            <a:ln w="19050">
              <a:solidFill>
                <a:schemeClr val="accent2"/>
              </a:solidFill>
              <a:round/>
              <a:headEnd/>
              <a:tailEnd/>
            </a:ln>
          </p:spPr>
          <p:txBody>
            <a:bodyPr/>
            <a:lstStyle/>
            <a:p>
              <a:endParaRPr lang="en-US"/>
            </a:p>
          </p:txBody>
        </p:sp>
        <p:grpSp>
          <p:nvGrpSpPr>
            <p:cNvPr id="16" name="Group 66"/>
            <p:cNvGrpSpPr>
              <a:grpSpLocks/>
            </p:cNvGrpSpPr>
            <p:nvPr/>
          </p:nvGrpSpPr>
          <p:grpSpPr bwMode="auto">
            <a:xfrm>
              <a:off x="4434" y="1984"/>
              <a:ext cx="219" cy="173"/>
              <a:chOff x="806" y="2056"/>
              <a:chExt cx="219" cy="173"/>
            </a:xfrm>
          </p:grpSpPr>
          <p:sp>
            <p:nvSpPr>
              <p:cNvPr id="90149" name="Text Box 67"/>
              <p:cNvSpPr txBox="1">
                <a:spLocks noChangeArrowheads="1"/>
              </p:cNvSpPr>
              <p:nvPr/>
            </p:nvSpPr>
            <p:spPr bwMode="auto">
              <a:xfrm>
                <a:off x="806" y="2056"/>
                <a:ext cx="219" cy="173"/>
              </a:xfrm>
              <a:prstGeom prst="rect">
                <a:avLst/>
              </a:prstGeom>
              <a:noFill/>
              <a:ln w="9525">
                <a:noFill/>
                <a:miter lim="800000"/>
                <a:headEnd/>
                <a:tailEnd/>
              </a:ln>
            </p:spPr>
            <p:txBody>
              <a:bodyPr wrap="none">
                <a:spAutoFit/>
              </a:bodyPr>
              <a:lstStyle/>
              <a:p>
                <a:pPr algn="l" eaLnBrk="1" hangingPunct="1"/>
                <a:r>
                  <a:rPr lang="en-US" sz="1200">
                    <a:latin typeface="Symbol" pitchFamily="18" charset="2"/>
                    <a:cs typeface="Arial" pitchFamily="34" charset="0"/>
                  </a:rPr>
                  <a:t>l</a:t>
                </a:r>
                <a:r>
                  <a:rPr lang="en-US" sz="1200" baseline="-25000">
                    <a:latin typeface="Arial" pitchFamily="34" charset="0"/>
                    <a:cs typeface="Arial" pitchFamily="34" charset="0"/>
                  </a:rPr>
                  <a:t>in</a:t>
                </a:r>
              </a:p>
            </p:txBody>
          </p:sp>
          <p:sp>
            <p:nvSpPr>
              <p:cNvPr id="90150" name="Line 68"/>
              <p:cNvSpPr>
                <a:spLocks noChangeShapeType="1"/>
              </p:cNvSpPr>
              <p:nvPr/>
            </p:nvSpPr>
            <p:spPr bwMode="auto">
              <a:xfrm flipV="1">
                <a:off x="912" y="2092"/>
                <a:ext cx="24" cy="24"/>
              </a:xfrm>
              <a:prstGeom prst="line">
                <a:avLst/>
              </a:prstGeom>
              <a:noFill/>
              <a:ln w="12700">
                <a:solidFill>
                  <a:schemeClr val="tx1"/>
                </a:solidFill>
                <a:round/>
                <a:headEnd/>
                <a:tailEnd/>
              </a:ln>
            </p:spPr>
            <p:txBody>
              <a:bodyPr/>
              <a:lstStyle/>
              <a:p>
                <a:endParaRPr lang="en-US"/>
              </a:p>
            </p:txBody>
          </p:sp>
        </p:grpSp>
        <p:sp>
          <p:nvSpPr>
            <p:cNvPr id="90144" name="Text Box 69"/>
            <p:cNvSpPr txBox="1">
              <a:spLocks noChangeArrowheads="1"/>
            </p:cNvSpPr>
            <p:nvPr/>
          </p:nvSpPr>
          <p:spPr bwMode="auto">
            <a:xfrm rot="-5400000">
              <a:off x="3622" y="1368"/>
              <a:ext cx="259" cy="173"/>
            </a:xfrm>
            <a:prstGeom prst="rect">
              <a:avLst/>
            </a:prstGeom>
            <a:noFill/>
            <a:ln w="9525">
              <a:noFill/>
              <a:miter lim="800000"/>
              <a:headEnd/>
              <a:tailEnd/>
            </a:ln>
          </p:spPr>
          <p:txBody>
            <a:bodyPr>
              <a:spAutoFit/>
            </a:bodyPr>
            <a:lstStyle/>
            <a:p>
              <a:pPr algn="l" eaLnBrk="1" hangingPunct="1"/>
              <a:r>
                <a:rPr lang="en-US" sz="1200">
                  <a:latin typeface="Symbol" pitchFamily="18" charset="2"/>
                  <a:cs typeface="Arial" pitchFamily="34" charset="0"/>
                </a:rPr>
                <a:t>l</a:t>
              </a:r>
              <a:r>
                <a:rPr lang="en-US" sz="1200" baseline="-25000">
                  <a:latin typeface="Arial" pitchFamily="34" charset="0"/>
                  <a:cs typeface="Arial" pitchFamily="34" charset="0"/>
                </a:rPr>
                <a:t>out</a:t>
              </a:r>
            </a:p>
          </p:txBody>
        </p:sp>
        <p:sp>
          <p:nvSpPr>
            <p:cNvPr id="90145" name="Text Box 70"/>
            <p:cNvSpPr txBox="1">
              <a:spLocks noChangeArrowheads="1"/>
            </p:cNvSpPr>
            <p:nvPr/>
          </p:nvSpPr>
          <p:spPr bwMode="auto">
            <a:xfrm>
              <a:off x="4438" y="2227"/>
              <a:ext cx="228" cy="231"/>
            </a:xfrm>
            <a:prstGeom prst="rect">
              <a:avLst/>
            </a:prstGeom>
            <a:noFill/>
            <a:ln w="9525">
              <a:noFill/>
              <a:miter lim="800000"/>
              <a:headEnd/>
              <a:tailEnd/>
            </a:ln>
          </p:spPr>
          <p:txBody>
            <a:bodyPr wrap="none">
              <a:spAutoFit/>
            </a:bodyPr>
            <a:lstStyle/>
            <a:p>
              <a:pPr algn="l" eaLnBrk="1" hangingPunct="1"/>
              <a:r>
                <a:rPr lang="en-US" sz="1800">
                  <a:latin typeface="Arial" pitchFamily="34" charset="0"/>
                  <a:cs typeface="Arial" pitchFamily="34" charset="0"/>
                </a:rPr>
                <a:t>c.</a:t>
              </a:r>
            </a:p>
          </p:txBody>
        </p:sp>
        <p:sp>
          <p:nvSpPr>
            <p:cNvPr id="90146" name="Text Box 71"/>
            <p:cNvSpPr txBox="1">
              <a:spLocks noChangeArrowheads="1"/>
            </p:cNvSpPr>
            <p:nvPr/>
          </p:nvSpPr>
          <p:spPr bwMode="auto">
            <a:xfrm>
              <a:off x="3822" y="1398"/>
              <a:ext cx="240" cy="153"/>
            </a:xfrm>
            <a:prstGeom prst="rect">
              <a:avLst/>
            </a:prstGeom>
            <a:noFill/>
            <a:ln w="9525">
              <a:noFill/>
              <a:miter lim="800000"/>
              <a:headEnd/>
              <a:tailEnd/>
            </a:ln>
          </p:spPr>
          <p:txBody>
            <a:bodyPr wrap="none">
              <a:spAutoFit/>
            </a:bodyPr>
            <a:lstStyle/>
            <a:p>
              <a:pPr algn="l" eaLnBrk="1" hangingPunct="1"/>
              <a:r>
                <a:rPr lang="en-US" sz="1000">
                  <a:latin typeface="Arial" pitchFamily="34" charset="0"/>
                  <a:cs typeface="Arial" pitchFamily="34" charset="0"/>
                </a:rPr>
                <a:t>R/4</a:t>
              </a:r>
            </a:p>
          </p:txBody>
        </p:sp>
        <p:sp>
          <p:nvSpPr>
            <p:cNvPr id="90147" name="Text Box 72"/>
            <p:cNvSpPr txBox="1">
              <a:spLocks noChangeArrowheads="1"/>
            </p:cNvSpPr>
            <p:nvPr/>
          </p:nvSpPr>
          <p:spPr bwMode="auto">
            <a:xfrm>
              <a:off x="2122" y="1242"/>
              <a:ext cx="240" cy="153"/>
            </a:xfrm>
            <a:prstGeom prst="rect">
              <a:avLst/>
            </a:prstGeom>
            <a:noFill/>
            <a:ln w="9525">
              <a:noFill/>
              <a:miter lim="800000"/>
              <a:headEnd/>
              <a:tailEnd/>
            </a:ln>
          </p:spPr>
          <p:txBody>
            <a:bodyPr wrap="none">
              <a:spAutoFit/>
            </a:bodyPr>
            <a:lstStyle/>
            <a:p>
              <a:pPr algn="l" eaLnBrk="1" hangingPunct="1"/>
              <a:r>
                <a:rPr lang="en-US" sz="1000">
                  <a:latin typeface="Arial" pitchFamily="34" charset="0"/>
                  <a:cs typeface="Arial" pitchFamily="34" charset="0"/>
                </a:rPr>
                <a:t>R/3</a:t>
              </a:r>
            </a:p>
          </p:txBody>
        </p:sp>
        <p:sp>
          <p:nvSpPr>
            <p:cNvPr id="90148" name="Line 73"/>
            <p:cNvSpPr>
              <a:spLocks noChangeShapeType="1"/>
            </p:cNvSpPr>
            <p:nvPr/>
          </p:nvSpPr>
          <p:spPr bwMode="auto">
            <a:xfrm rot="5400000">
              <a:off x="2824" y="823"/>
              <a:ext cx="0" cy="977"/>
            </a:xfrm>
            <a:prstGeom prst="line">
              <a:avLst/>
            </a:prstGeom>
            <a:noFill/>
            <a:ln w="9525">
              <a:solidFill>
                <a:schemeClr val="tx1"/>
              </a:solidFill>
              <a:prstDash val="dash"/>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91139" name="Slide Number Placeholder 6"/>
          <p:cNvSpPr>
            <a:spLocks noGrp="1"/>
          </p:cNvSpPr>
          <p:nvPr>
            <p:ph type="sldNum" sz="quarter" idx="12"/>
          </p:nvPr>
        </p:nvSpPr>
        <p:spPr>
          <a:noFill/>
        </p:spPr>
        <p:txBody>
          <a:bodyPr/>
          <a:lstStyle/>
          <a:p>
            <a:r>
              <a:rPr lang="en-US"/>
              <a:t>3-</a:t>
            </a:r>
            <a:fld id="{DBF76164-CBFB-4370-B851-A944FF6C828D}" type="slidenum">
              <a:rPr lang="en-US"/>
              <a:pPr/>
              <a:t>6</a:t>
            </a:fld>
            <a:endParaRPr lang="en-US"/>
          </a:p>
        </p:txBody>
      </p:sp>
      <p:sp>
        <p:nvSpPr>
          <p:cNvPr id="91140" name="Rectangle 2"/>
          <p:cNvSpPr>
            <a:spLocks noGrp="1" noChangeArrowheads="1"/>
          </p:cNvSpPr>
          <p:nvPr>
            <p:ph type="title"/>
          </p:nvPr>
        </p:nvSpPr>
        <p:spPr/>
        <p:txBody>
          <a:bodyPr/>
          <a:lstStyle/>
          <a:p>
            <a:r>
              <a:rPr lang="en-US" sz="3200" smtClean="0"/>
              <a:t>Causes/costs of congestion: scenario 3</a:t>
            </a:r>
            <a:r>
              <a:rPr lang="en-US" smtClean="0"/>
              <a:t> </a:t>
            </a:r>
          </a:p>
        </p:txBody>
      </p:sp>
      <p:sp>
        <p:nvSpPr>
          <p:cNvPr id="91141" name="Rectangle 3"/>
          <p:cNvSpPr>
            <a:spLocks noGrp="1" noChangeArrowheads="1"/>
          </p:cNvSpPr>
          <p:nvPr>
            <p:ph type="body" sz="half" idx="1"/>
          </p:nvPr>
        </p:nvSpPr>
        <p:spPr>
          <a:xfrm>
            <a:off x="606425" y="1273175"/>
            <a:ext cx="8334375" cy="1247775"/>
          </a:xfrm>
        </p:spPr>
        <p:txBody>
          <a:bodyPr/>
          <a:lstStyle/>
          <a:p>
            <a:r>
              <a:rPr lang="en-US" sz="2000" smtClean="0"/>
              <a:t>four senders</a:t>
            </a:r>
          </a:p>
          <a:p>
            <a:r>
              <a:rPr lang="en-US" sz="2000" smtClean="0"/>
              <a:t>multihop paths</a:t>
            </a:r>
          </a:p>
          <a:p>
            <a:r>
              <a:rPr lang="en-US" sz="2000" smtClean="0"/>
              <a:t>timeout/retransmit</a:t>
            </a:r>
          </a:p>
          <a:p>
            <a:endParaRPr lang="en-US" sz="2400" smtClean="0"/>
          </a:p>
        </p:txBody>
      </p:sp>
      <p:grpSp>
        <p:nvGrpSpPr>
          <p:cNvPr id="2" name="Group 4"/>
          <p:cNvGrpSpPr>
            <a:grpSpLocks/>
          </p:cNvGrpSpPr>
          <p:nvPr/>
        </p:nvGrpSpPr>
        <p:grpSpPr bwMode="auto">
          <a:xfrm>
            <a:off x="7086600" y="1271588"/>
            <a:ext cx="577850" cy="681037"/>
            <a:chOff x="1129" y="704"/>
            <a:chExt cx="364" cy="429"/>
          </a:xfrm>
        </p:grpSpPr>
        <p:sp>
          <p:nvSpPr>
            <p:cNvPr id="91465" name="Text Box 5"/>
            <p:cNvSpPr txBox="1">
              <a:spLocks noChangeArrowheads="1"/>
            </p:cNvSpPr>
            <p:nvPr/>
          </p:nvSpPr>
          <p:spPr bwMode="auto">
            <a:xfrm>
              <a:off x="1129" y="704"/>
              <a:ext cx="239" cy="327"/>
            </a:xfrm>
            <a:prstGeom prst="rect">
              <a:avLst/>
            </a:prstGeom>
            <a:noFill/>
            <a:ln w="9525">
              <a:noFill/>
              <a:miter lim="800000"/>
              <a:headEnd/>
              <a:tailEnd/>
            </a:ln>
          </p:spPr>
          <p:txBody>
            <a:bodyPr wrap="none">
              <a:spAutoFit/>
            </a:bodyPr>
            <a:lstStyle/>
            <a:p>
              <a:r>
                <a:rPr lang="en-US" sz="2800" dirty="0">
                  <a:latin typeface="Symbol" pitchFamily="18" charset="2"/>
                </a:rPr>
                <a:t>l</a:t>
              </a:r>
              <a:endParaRPr lang="en-US" sz="2000" dirty="0">
                <a:latin typeface="Symbol" pitchFamily="18" charset="2"/>
              </a:endParaRPr>
            </a:p>
          </p:txBody>
        </p:sp>
        <p:sp>
          <p:nvSpPr>
            <p:cNvPr id="91466" name="Text Box 6"/>
            <p:cNvSpPr txBox="1">
              <a:spLocks noChangeArrowheads="1"/>
            </p:cNvSpPr>
            <p:nvPr/>
          </p:nvSpPr>
          <p:spPr bwMode="auto">
            <a:xfrm>
              <a:off x="1252" y="883"/>
              <a:ext cx="241" cy="250"/>
            </a:xfrm>
            <a:prstGeom prst="rect">
              <a:avLst/>
            </a:prstGeom>
            <a:noFill/>
            <a:ln w="9525">
              <a:noFill/>
              <a:miter lim="800000"/>
              <a:headEnd/>
              <a:tailEnd/>
            </a:ln>
          </p:spPr>
          <p:txBody>
            <a:bodyPr wrap="none">
              <a:spAutoFit/>
            </a:bodyPr>
            <a:lstStyle/>
            <a:p>
              <a:r>
                <a:rPr lang="en-US" sz="2000">
                  <a:latin typeface="Arial" pitchFamily="34" charset="0"/>
                </a:rPr>
                <a:t>in</a:t>
              </a:r>
              <a:endParaRPr lang="en-US" sz="2000">
                <a:latin typeface="Times New Roman" pitchFamily="18" charset="0"/>
              </a:endParaRPr>
            </a:p>
          </p:txBody>
        </p:sp>
      </p:grpSp>
      <p:sp>
        <p:nvSpPr>
          <p:cNvPr id="91143" name="Rectangle 7"/>
          <p:cNvSpPr>
            <a:spLocks noChangeArrowheads="1"/>
          </p:cNvSpPr>
          <p:nvPr/>
        </p:nvSpPr>
        <p:spPr bwMode="auto">
          <a:xfrm>
            <a:off x="4578350" y="1333500"/>
            <a:ext cx="3390900" cy="1066800"/>
          </a:xfrm>
          <a:prstGeom prst="rect">
            <a:avLst/>
          </a:prstGeom>
          <a:noFill/>
          <a:ln w="9525">
            <a:noFill/>
            <a:miter lim="800000"/>
            <a:headEnd/>
            <a:tailEnd/>
          </a:ln>
        </p:spPr>
        <p:txBody>
          <a:bodyPr/>
          <a:lstStyle/>
          <a:p>
            <a:pPr marL="342900" indent="-342900" algn="l">
              <a:spcBef>
                <a:spcPct val="20000"/>
              </a:spcBef>
              <a:buClr>
                <a:schemeClr val="accent2"/>
              </a:buClr>
              <a:buSzPct val="85000"/>
              <a:buFont typeface="ZapfDingbats" pitchFamily="82" charset="2"/>
              <a:buNone/>
            </a:pPr>
            <a:r>
              <a:rPr lang="en-US" sz="2400" u="sng">
                <a:solidFill>
                  <a:srgbClr val="FF0000"/>
                </a:solidFill>
              </a:rPr>
              <a:t>Q:</a:t>
            </a:r>
            <a:r>
              <a:rPr lang="en-US" sz="2000">
                <a:solidFill>
                  <a:srgbClr val="FF0000"/>
                </a:solidFill>
              </a:rPr>
              <a:t> </a:t>
            </a:r>
            <a:r>
              <a:rPr lang="en-US" sz="2400"/>
              <a:t>what happens as      and     increase</a:t>
            </a:r>
            <a:r>
              <a:rPr lang="en-US" sz="2400">
                <a:solidFill>
                  <a:srgbClr val="FF0000"/>
                </a:solidFill>
              </a:rPr>
              <a:t> ?</a:t>
            </a:r>
            <a:endParaRPr lang="en-US" sz="2400"/>
          </a:p>
        </p:txBody>
      </p:sp>
      <p:grpSp>
        <p:nvGrpSpPr>
          <p:cNvPr id="3" name="Group 9"/>
          <p:cNvGrpSpPr>
            <a:grpSpLocks/>
          </p:cNvGrpSpPr>
          <p:nvPr/>
        </p:nvGrpSpPr>
        <p:grpSpPr bwMode="auto">
          <a:xfrm>
            <a:off x="5441950" y="1646694"/>
            <a:ext cx="577850" cy="681037"/>
            <a:chOff x="4573" y="1575"/>
            <a:chExt cx="364" cy="429"/>
          </a:xfrm>
        </p:grpSpPr>
        <p:grpSp>
          <p:nvGrpSpPr>
            <p:cNvPr id="4" name="Group 10"/>
            <p:cNvGrpSpPr>
              <a:grpSpLocks/>
            </p:cNvGrpSpPr>
            <p:nvPr/>
          </p:nvGrpSpPr>
          <p:grpSpPr bwMode="auto">
            <a:xfrm>
              <a:off x="4573" y="1575"/>
              <a:ext cx="364" cy="429"/>
              <a:chOff x="1129" y="704"/>
              <a:chExt cx="364" cy="429"/>
            </a:xfrm>
          </p:grpSpPr>
          <p:sp>
            <p:nvSpPr>
              <p:cNvPr id="91463" name="Text Box 11"/>
              <p:cNvSpPr txBox="1">
                <a:spLocks noChangeArrowheads="1"/>
              </p:cNvSpPr>
              <p:nvPr/>
            </p:nvSpPr>
            <p:spPr bwMode="auto">
              <a:xfrm>
                <a:off x="1129" y="704"/>
                <a:ext cx="239" cy="327"/>
              </a:xfrm>
              <a:prstGeom prst="rect">
                <a:avLst/>
              </a:prstGeom>
              <a:noFill/>
              <a:ln w="9525">
                <a:noFill/>
                <a:miter lim="800000"/>
                <a:headEnd/>
                <a:tailEnd/>
              </a:ln>
            </p:spPr>
            <p:txBody>
              <a:bodyPr wrap="none">
                <a:spAutoFit/>
              </a:bodyPr>
              <a:lstStyle/>
              <a:p>
                <a:r>
                  <a:rPr lang="en-US" sz="2800" dirty="0">
                    <a:latin typeface="Symbol" pitchFamily="18" charset="2"/>
                  </a:rPr>
                  <a:t>l</a:t>
                </a:r>
                <a:endParaRPr lang="en-US" sz="2000" dirty="0">
                  <a:latin typeface="Symbol" pitchFamily="18" charset="2"/>
                </a:endParaRPr>
              </a:p>
            </p:txBody>
          </p:sp>
          <p:sp>
            <p:nvSpPr>
              <p:cNvPr id="91464" name="Text Box 12"/>
              <p:cNvSpPr txBox="1">
                <a:spLocks noChangeArrowheads="1"/>
              </p:cNvSpPr>
              <p:nvPr/>
            </p:nvSpPr>
            <p:spPr bwMode="auto">
              <a:xfrm>
                <a:off x="1252" y="883"/>
                <a:ext cx="241" cy="250"/>
              </a:xfrm>
              <a:prstGeom prst="rect">
                <a:avLst/>
              </a:prstGeom>
              <a:noFill/>
              <a:ln w="9525">
                <a:noFill/>
                <a:miter lim="800000"/>
                <a:headEnd/>
                <a:tailEnd/>
              </a:ln>
            </p:spPr>
            <p:txBody>
              <a:bodyPr wrap="none">
                <a:spAutoFit/>
              </a:bodyPr>
              <a:lstStyle/>
              <a:p>
                <a:r>
                  <a:rPr lang="en-US" sz="2000">
                    <a:latin typeface="Arial" pitchFamily="34" charset="0"/>
                  </a:rPr>
                  <a:t>in</a:t>
                </a:r>
                <a:endParaRPr lang="en-US" sz="2000">
                  <a:latin typeface="Times New Roman" pitchFamily="18" charset="0"/>
                </a:endParaRPr>
              </a:p>
            </p:txBody>
          </p:sp>
        </p:grpSp>
        <p:sp>
          <p:nvSpPr>
            <p:cNvPr id="91462" name="Line 13"/>
            <p:cNvSpPr>
              <a:spLocks noChangeShapeType="1"/>
            </p:cNvSpPr>
            <p:nvPr/>
          </p:nvSpPr>
          <p:spPr bwMode="auto">
            <a:xfrm flipV="1">
              <a:off x="4764" y="1674"/>
              <a:ext cx="18" cy="54"/>
            </a:xfrm>
            <a:prstGeom prst="line">
              <a:avLst/>
            </a:prstGeom>
            <a:noFill/>
            <a:ln w="19050">
              <a:solidFill>
                <a:schemeClr val="tx1"/>
              </a:solidFill>
              <a:round/>
              <a:headEnd/>
              <a:tailEnd/>
            </a:ln>
          </p:spPr>
          <p:txBody>
            <a:bodyPr wrap="none" anchor="ctr"/>
            <a:lstStyle/>
            <a:p>
              <a:endParaRPr lang="en-US"/>
            </a:p>
          </p:txBody>
        </p:sp>
      </p:grpSp>
      <p:sp>
        <p:nvSpPr>
          <p:cNvPr id="91145" name="Text Box 14"/>
          <p:cNvSpPr txBox="1">
            <a:spLocks noChangeArrowheads="1"/>
          </p:cNvSpPr>
          <p:nvPr/>
        </p:nvSpPr>
        <p:spPr bwMode="auto">
          <a:xfrm>
            <a:off x="4672013" y="3511550"/>
            <a:ext cx="1912937" cy="395288"/>
          </a:xfrm>
          <a:prstGeom prst="rect">
            <a:avLst/>
          </a:prstGeom>
          <a:noFill/>
          <a:ln w="9525">
            <a:noFill/>
            <a:miter lim="800000"/>
            <a:headEnd/>
            <a:tailEnd/>
          </a:ln>
        </p:spPr>
        <p:txBody>
          <a:bodyPr/>
          <a:lstStyle/>
          <a:p>
            <a:pPr algn="r" eaLnBrk="1" hangingPunct="1"/>
            <a:r>
              <a:rPr lang="en-US">
                <a:solidFill>
                  <a:schemeClr val="tx2"/>
                </a:solidFill>
                <a:latin typeface="Arial" pitchFamily="34" charset="0"/>
              </a:rPr>
              <a:t>finite shared output link buffers</a:t>
            </a:r>
            <a:endParaRPr lang="en-US">
              <a:solidFill>
                <a:schemeClr val="tx2"/>
              </a:solidFill>
            </a:endParaRPr>
          </a:p>
        </p:txBody>
      </p:sp>
      <p:sp>
        <p:nvSpPr>
          <p:cNvPr id="91146" name="Line 15"/>
          <p:cNvSpPr>
            <a:spLocks noChangeShapeType="1"/>
          </p:cNvSpPr>
          <p:nvPr/>
        </p:nvSpPr>
        <p:spPr bwMode="auto">
          <a:xfrm flipH="1">
            <a:off x="3359150" y="3892550"/>
            <a:ext cx="923925" cy="866775"/>
          </a:xfrm>
          <a:prstGeom prst="line">
            <a:avLst/>
          </a:prstGeom>
          <a:noFill/>
          <a:ln w="19050">
            <a:solidFill>
              <a:srgbClr val="000000"/>
            </a:solidFill>
            <a:round/>
            <a:headEnd/>
            <a:tailEnd/>
          </a:ln>
        </p:spPr>
        <p:txBody>
          <a:bodyPr/>
          <a:lstStyle/>
          <a:p>
            <a:endParaRPr lang="en-US"/>
          </a:p>
        </p:txBody>
      </p:sp>
      <p:sp>
        <p:nvSpPr>
          <p:cNvPr id="91147" name="Line 16"/>
          <p:cNvSpPr>
            <a:spLocks noChangeShapeType="1"/>
          </p:cNvSpPr>
          <p:nvPr/>
        </p:nvSpPr>
        <p:spPr bwMode="auto">
          <a:xfrm flipH="1">
            <a:off x="3844925" y="3892550"/>
            <a:ext cx="438150" cy="1588"/>
          </a:xfrm>
          <a:prstGeom prst="line">
            <a:avLst/>
          </a:prstGeom>
          <a:noFill/>
          <a:ln w="19050">
            <a:solidFill>
              <a:srgbClr val="000000"/>
            </a:solidFill>
            <a:round/>
            <a:headEnd/>
            <a:tailEnd/>
          </a:ln>
        </p:spPr>
        <p:txBody>
          <a:bodyPr/>
          <a:lstStyle/>
          <a:p>
            <a:endParaRPr lang="en-US"/>
          </a:p>
        </p:txBody>
      </p:sp>
      <p:grpSp>
        <p:nvGrpSpPr>
          <p:cNvPr id="5" name="Group 17"/>
          <p:cNvGrpSpPr>
            <a:grpSpLocks/>
          </p:cNvGrpSpPr>
          <p:nvPr/>
        </p:nvGrpSpPr>
        <p:grpSpPr bwMode="auto">
          <a:xfrm>
            <a:off x="3073400" y="2559050"/>
            <a:ext cx="979488" cy="1503363"/>
            <a:chOff x="12464" y="10193"/>
            <a:chExt cx="1481" cy="2272"/>
          </a:xfrm>
        </p:grpSpPr>
        <p:grpSp>
          <p:nvGrpSpPr>
            <p:cNvPr id="6" name="Group 18"/>
            <p:cNvGrpSpPr>
              <a:grpSpLocks/>
            </p:cNvGrpSpPr>
            <p:nvPr/>
          </p:nvGrpSpPr>
          <p:grpSpPr bwMode="auto">
            <a:xfrm>
              <a:off x="12464" y="11102"/>
              <a:ext cx="1481" cy="1363"/>
              <a:chOff x="5850" y="13487"/>
              <a:chExt cx="2023" cy="1840"/>
            </a:xfrm>
          </p:grpSpPr>
          <p:sp>
            <p:nvSpPr>
              <p:cNvPr id="91422" name="Freeform 19"/>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91423" name="Freeform 20"/>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91424" name="Freeform 21"/>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91425" name="Freeform 22"/>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91426" name="Freeform 23"/>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91427" name="Freeform 24"/>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91428" name="Freeform 25"/>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91429" name="Freeform 26"/>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91430" name="Freeform 27"/>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91431" name="Freeform 28"/>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91432" name="Freeform 29"/>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91433" name="Freeform 30"/>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91434" name="Freeform 31"/>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91435" name="Freeform 32"/>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91436" name="Freeform 33"/>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91437" name="Freeform 34"/>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91438" name="Freeform 35"/>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91439" name="Freeform 36"/>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91440" name="Freeform 37"/>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91441" name="Freeform 38"/>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91442" name="Freeform 39"/>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91443" name="Freeform 40"/>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91444" name="Freeform 41"/>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91445" name="Freeform 42"/>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91446" name="Freeform 43"/>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91447" name="Freeform 44"/>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91448" name="Freeform 45"/>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91449" name="Freeform 46"/>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91450" name="Freeform 47"/>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91451" name="Rectangle 48"/>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91452" name="Freeform 49"/>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91453" name="Freeform 50"/>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91454" name="Freeform 51"/>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91455" name="Freeform 52"/>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91456" name="Freeform 53"/>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91457" name="Freeform 54"/>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91458" name="Freeform 55"/>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91459" name="Freeform 56"/>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91460" name="Freeform 57"/>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7" name="Group 58"/>
            <p:cNvGrpSpPr>
              <a:grpSpLocks/>
            </p:cNvGrpSpPr>
            <p:nvPr/>
          </p:nvGrpSpPr>
          <p:grpSpPr bwMode="auto">
            <a:xfrm>
              <a:off x="12806" y="10667"/>
              <a:ext cx="983" cy="1369"/>
              <a:chOff x="12762" y="10336"/>
              <a:chExt cx="1027" cy="1700"/>
            </a:xfrm>
          </p:grpSpPr>
          <p:sp>
            <p:nvSpPr>
              <p:cNvPr id="91416" name="Rectangle 59"/>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91417" name="Rectangle 60"/>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91418" name="Line 61"/>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91419" name="Line 62"/>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91420" name="Line 63"/>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91421" name="Line 64"/>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91415" name="Text Box 65"/>
            <p:cNvSpPr txBox="1">
              <a:spLocks noChangeArrowheads="1"/>
            </p:cNvSpPr>
            <p:nvPr/>
          </p:nvSpPr>
          <p:spPr bwMode="auto">
            <a:xfrm>
              <a:off x="12809" y="10193"/>
              <a:ext cx="958" cy="366"/>
            </a:xfrm>
            <a:prstGeom prst="rect">
              <a:avLst/>
            </a:prstGeom>
            <a:noFill/>
            <a:ln w="9525">
              <a:noFill/>
              <a:miter lim="800000"/>
              <a:headEnd/>
              <a:tailEnd/>
            </a:ln>
          </p:spPr>
          <p:txBody>
            <a:bodyPr/>
            <a:lstStyle/>
            <a:p>
              <a:pPr algn="l" eaLnBrk="1" hangingPunct="1"/>
              <a:r>
                <a:rPr lang="en-US" sz="1000">
                  <a:solidFill>
                    <a:schemeClr val="tx2"/>
                  </a:solidFill>
                  <a:latin typeface="Arial" pitchFamily="34" charset="0"/>
                </a:rPr>
                <a:t>Host A</a:t>
              </a:r>
              <a:endParaRPr lang="en-US" sz="2000">
                <a:solidFill>
                  <a:schemeClr val="tx2"/>
                </a:solidFill>
              </a:endParaRPr>
            </a:p>
          </p:txBody>
        </p:sp>
      </p:grpSp>
      <p:sp>
        <p:nvSpPr>
          <p:cNvPr id="91149" name="Text Box 66"/>
          <p:cNvSpPr txBox="1">
            <a:spLocks noChangeArrowheads="1"/>
          </p:cNvSpPr>
          <p:nvPr/>
        </p:nvSpPr>
        <p:spPr bwMode="auto">
          <a:xfrm>
            <a:off x="3978275" y="2635250"/>
            <a:ext cx="1897063" cy="366713"/>
          </a:xfrm>
          <a:prstGeom prst="rect">
            <a:avLst/>
          </a:prstGeom>
          <a:noFill/>
          <a:ln w="9525">
            <a:noFill/>
            <a:miter lim="800000"/>
            <a:headEnd/>
            <a:tailEnd/>
          </a:ln>
        </p:spPr>
        <p:txBody>
          <a:bodyPr/>
          <a:lstStyle/>
          <a:p>
            <a:pPr algn="l" eaLnBrk="1" hangingPunct="1"/>
            <a:r>
              <a:rPr lang="en-US" sz="1400">
                <a:solidFill>
                  <a:srgbClr val="FF0000"/>
                </a:solidFill>
                <a:latin typeface="Symbol" pitchFamily="18" charset="2"/>
              </a:rPr>
              <a:t>l</a:t>
            </a:r>
            <a:r>
              <a:rPr lang="en-US" sz="1400" baseline="-25000">
                <a:solidFill>
                  <a:srgbClr val="FF0000"/>
                </a:solidFill>
                <a:latin typeface="Arial" pitchFamily="34" charset="0"/>
              </a:rPr>
              <a:t>in </a:t>
            </a:r>
            <a:r>
              <a:rPr lang="en-US" sz="1400">
                <a:solidFill>
                  <a:srgbClr val="FF0000"/>
                </a:solidFill>
                <a:latin typeface="Arial" pitchFamily="34" charset="0"/>
              </a:rPr>
              <a:t>: original data</a:t>
            </a:r>
            <a:endParaRPr lang="en-US" sz="1400">
              <a:solidFill>
                <a:schemeClr val="tx2"/>
              </a:solidFill>
            </a:endParaRPr>
          </a:p>
        </p:txBody>
      </p:sp>
      <p:sp>
        <p:nvSpPr>
          <p:cNvPr id="91150" name="Line 67"/>
          <p:cNvSpPr>
            <a:spLocks noChangeShapeType="1"/>
          </p:cNvSpPr>
          <p:nvPr/>
        </p:nvSpPr>
        <p:spPr bwMode="auto">
          <a:xfrm flipH="1">
            <a:off x="2005013" y="5873750"/>
            <a:ext cx="1458912" cy="11113"/>
          </a:xfrm>
          <a:prstGeom prst="line">
            <a:avLst/>
          </a:prstGeom>
          <a:noFill/>
          <a:ln w="19050">
            <a:solidFill>
              <a:srgbClr val="000000"/>
            </a:solidFill>
            <a:round/>
            <a:headEnd/>
            <a:tailEnd/>
          </a:ln>
        </p:spPr>
        <p:txBody>
          <a:bodyPr/>
          <a:lstStyle/>
          <a:p>
            <a:endParaRPr lang="en-US"/>
          </a:p>
        </p:txBody>
      </p:sp>
      <p:grpSp>
        <p:nvGrpSpPr>
          <p:cNvPr id="8" name="Group 68"/>
          <p:cNvGrpSpPr>
            <a:grpSpLocks/>
          </p:cNvGrpSpPr>
          <p:nvPr/>
        </p:nvGrpSpPr>
        <p:grpSpPr bwMode="auto">
          <a:xfrm>
            <a:off x="1063625" y="4530725"/>
            <a:ext cx="979488" cy="1503363"/>
            <a:chOff x="12464" y="10193"/>
            <a:chExt cx="1481" cy="2272"/>
          </a:xfrm>
        </p:grpSpPr>
        <p:grpSp>
          <p:nvGrpSpPr>
            <p:cNvPr id="9" name="Group 69"/>
            <p:cNvGrpSpPr>
              <a:grpSpLocks/>
            </p:cNvGrpSpPr>
            <p:nvPr/>
          </p:nvGrpSpPr>
          <p:grpSpPr bwMode="auto">
            <a:xfrm>
              <a:off x="12464" y="11102"/>
              <a:ext cx="1481" cy="1363"/>
              <a:chOff x="5850" y="13487"/>
              <a:chExt cx="2023" cy="1840"/>
            </a:xfrm>
          </p:grpSpPr>
          <p:sp>
            <p:nvSpPr>
              <p:cNvPr id="91374" name="Freeform 70"/>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91375" name="Freeform 71"/>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91376" name="Freeform 72"/>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91377" name="Freeform 73"/>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91378" name="Freeform 74"/>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91379" name="Freeform 75"/>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91380" name="Freeform 76"/>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91381" name="Freeform 77"/>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91382" name="Freeform 78"/>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91383" name="Freeform 79"/>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91384" name="Freeform 80"/>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91385" name="Freeform 81"/>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91386" name="Freeform 82"/>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91387" name="Freeform 83"/>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91388" name="Freeform 84"/>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91389" name="Freeform 85"/>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91390" name="Freeform 86"/>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91391" name="Freeform 87"/>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91392" name="Freeform 88"/>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91393" name="Freeform 89"/>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91394" name="Freeform 90"/>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91395" name="Freeform 91"/>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91396" name="Freeform 92"/>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91397" name="Freeform 93"/>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91398" name="Freeform 94"/>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91399" name="Freeform 95"/>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91400" name="Freeform 96"/>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91401" name="Freeform 97"/>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91402" name="Freeform 98"/>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91403" name="Rectangle 99"/>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91404" name="Freeform 100"/>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91405" name="Freeform 101"/>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91406" name="Freeform 102"/>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91407" name="Freeform 103"/>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91408" name="Freeform 104"/>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91409" name="Freeform 105"/>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91410" name="Freeform 106"/>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91411" name="Freeform 107"/>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91412" name="Freeform 108"/>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10" name="Group 109"/>
            <p:cNvGrpSpPr>
              <a:grpSpLocks/>
            </p:cNvGrpSpPr>
            <p:nvPr/>
          </p:nvGrpSpPr>
          <p:grpSpPr bwMode="auto">
            <a:xfrm>
              <a:off x="12806" y="10667"/>
              <a:ext cx="983" cy="1369"/>
              <a:chOff x="12762" y="10336"/>
              <a:chExt cx="1027" cy="1700"/>
            </a:xfrm>
          </p:grpSpPr>
          <p:sp>
            <p:nvSpPr>
              <p:cNvPr id="91368" name="Rectangle 110"/>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91369" name="Rectangle 111"/>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91370" name="Line 112"/>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91371" name="Line 113"/>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91372" name="Line 114"/>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91373" name="Line 115"/>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91367" name="Text Box 116"/>
            <p:cNvSpPr txBox="1">
              <a:spLocks noChangeArrowheads="1"/>
            </p:cNvSpPr>
            <p:nvPr/>
          </p:nvSpPr>
          <p:spPr bwMode="auto">
            <a:xfrm>
              <a:off x="12809" y="10193"/>
              <a:ext cx="958" cy="366"/>
            </a:xfrm>
            <a:prstGeom prst="rect">
              <a:avLst/>
            </a:prstGeom>
            <a:noFill/>
            <a:ln w="9525">
              <a:noFill/>
              <a:miter lim="800000"/>
              <a:headEnd/>
              <a:tailEnd/>
            </a:ln>
          </p:spPr>
          <p:txBody>
            <a:bodyPr/>
            <a:lstStyle/>
            <a:p>
              <a:pPr algn="l" eaLnBrk="1" hangingPunct="1"/>
              <a:r>
                <a:rPr lang="en-US" sz="1000">
                  <a:solidFill>
                    <a:schemeClr val="tx2"/>
                  </a:solidFill>
                  <a:latin typeface="Arial" pitchFamily="34" charset="0"/>
                </a:rPr>
                <a:t>Host B</a:t>
              </a:r>
              <a:endParaRPr lang="en-US" sz="2000">
                <a:solidFill>
                  <a:schemeClr val="tx2"/>
                </a:solidFill>
              </a:endParaRPr>
            </a:p>
          </p:txBody>
        </p:sp>
      </p:grpSp>
      <p:sp>
        <p:nvSpPr>
          <p:cNvPr id="91152" name="Line 117"/>
          <p:cNvSpPr>
            <a:spLocks noChangeShapeType="1"/>
          </p:cNvSpPr>
          <p:nvPr/>
        </p:nvSpPr>
        <p:spPr bwMode="auto">
          <a:xfrm flipH="1">
            <a:off x="3844925" y="4321175"/>
            <a:ext cx="723900" cy="1588"/>
          </a:xfrm>
          <a:prstGeom prst="line">
            <a:avLst/>
          </a:prstGeom>
          <a:noFill/>
          <a:ln w="19050">
            <a:solidFill>
              <a:srgbClr val="000000"/>
            </a:solidFill>
            <a:round/>
            <a:headEnd/>
            <a:tailEnd/>
          </a:ln>
        </p:spPr>
        <p:txBody>
          <a:bodyPr/>
          <a:lstStyle/>
          <a:p>
            <a:endParaRPr lang="en-US"/>
          </a:p>
        </p:txBody>
      </p:sp>
      <p:sp>
        <p:nvSpPr>
          <p:cNvPr id="91153" name="Line 118"/>
          <p:cNvSpPr>
            <a:spLocks noChangeShapeType="1"/>
          </p:cNvSpPr>
          <p:nvPr/>
        </p:nvSpPr>
        <p:spPr bwMode="auto">
          <a:xfrm flipH="1" flipV="1">
            <a:off x="5626100" y="4340225"/>
            <a:ext cx="779463" cy="9525"/>
          </a:xfrm>
          <a:prstGeom prst="line">
            <a:avLst/>
          </a:prstGeom>
          <a:noFill/>
          <a:ln w="19050">
            <a:solidFill>
              <a:srgbClr val="000000"/>
            </a:solidFill>
            <a:round/>
            <a:headEnd/>
            <a:tailEnd/>
          </a:ln>
        </p:spPr>
        <p:txBody>
          <a:bodyPr/>
          <a:lstStyle/>
          <a:p>
            <a:endParaRPr lang="en-US"/>
          </a:p>
        </p:txBody>
      </p:sp>
      <p:sp>
        <p:nvSpPr>
          <p:cNvPr id="91154" name="Line 119"/>
          <p:cNvSpPr>
            <a:spLocks noChangeShapeType="1"/>
          </p:cNvSpPr>
          <p:nvPr/>
        </p:nvSpPr>
        <p:spPr bwMode="auto">
          <a:xfrm flipH="1">
            <a:off x="5568950" y="3911600"/>
            <a:ext cx="1296988" cy="1295400"/>
          </a:xfrm>
          <a:prstGeom prst="line">
            <a:avLst/>
          </a:prstGeom>
          <a:noFill/>
          <a:ln w="19050">
            <a:solidFill>
              <a:srgbClr val="000000"/>
            </a:solidFill>
            <a:round/>
            <a:headEnd/>
            <a:tailEnd/>
          </a:ln>
        </p:spPr>
        <p:txBody>
          <a:bodyPr/>
          <a:lstStyle/>
          <a:p>
            <a:endParaRPr lang="en-US"/>
          </a:p>
        </p:txBody>
      </p:sp>
      <p:sp>
        <p:nvSpPr>
          <p:cNvPr id="91155" name="Line 120"/>
          <p:cNvSpPr>
            <a:spLocks noChangeShapeType="1"/>
          </p:cNvSpPr>
          <p:nvPr/>
        </p:nvSpPr>
        <p:spPr bwMode="auto">
          <a:xfrm flipH="1">
            <a:off x="6824663" y="3930650"/>
            <a:ext cx="439737" cy="0"/>
          </a:xfrm>
          <a:prstGeom prst="line">
            <a:avLst/>
          </a:prstGeom>
          <a:noFill/>
          <a:ln w="19050">
            <a:solidFill>
              <a:srgbClr val="000000"/>
            </a:solidFill>
            <a:round/>
            <a:headEnd/>
            <a:tailEnd/>
          </a:ln>
        </p:spPr>
        <p:txBody>
          <a:bodyPr/>
          <a:lstStyle/>
          <a:p>
            <a:endParaRPr lang="en-US"/>
          </a:p>
        </p:txBody>
      </p:sp>
      <p:grpSp>
        <p:nvGrpSpPr>
          <p:cNvPr id="11" name="Group 121"/>
          <p:cNvGrpSpPr>
            <a:grpSpLocks/>
          </p:cNvGrpSpPr>
          <p:nvPr/>
        </p:nvGrpSpPr>
        <p:grpSpPr bwMode="auto">
          <a:xfrm>
            <a:off x="6910388" y="3294063"/>
            <a:ext cx="981075" cy="901700"/>
            <a:chOff x="5850" y="13487"/>
            <a:chExt cx="2023" cy="1840"/>
          </a:xfrm>
        </p:grpSpPr>
        <p:sp>
          <p:nvSpPr>
            <p:cNvPr id="91326" name="Freeform 122"/>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91327" name="Freeform 123"/>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91328" name="Freeform 124"/>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91329" name="Freeform 125"/>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91330" name="Freeform 126"/>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91331" name="Freeform 127"/>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91332" name="Freeform 128"/>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91333" name="Freeform 129"/>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91334" name="Freeform 130"/>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91335" name="Freeform 131"/>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91336" name="Freeform 132"/>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91337" name="Freeform 133"/>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91338" name="Freeform 134"/>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91339" name="Freeform 135"/>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91340" name="Freeform 136"/>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91341" name="Freeform 137"/>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91342" name="Freeform 138"/>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91343" name="Freeform 139"/>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91344" name="Freeform 140"/>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91345" name="Freeform 141"/>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91346" name="Freeform 142"/>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91347" name="Freeform 143"/>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91348" name="Freeform 144"/>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91349" name="Freeform 145"/>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91350" name="Freeform 146"/>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91351" name="Freeform 147"/>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91352" name="Freeform 148"/>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91353" name="Freeform 149"/>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91354" name="Freeform 150"/>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91355" name="Rectangle 151"/>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91356" name="Freeform 152"/>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91357" name="Freeform 153"/>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91358" name="Freeform 154"/>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91359" name="Freeform 155"/>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91360" name="Freeform 156"/>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91361" name="Freeform 157"/>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91362" name="Freeform 158"/>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91363" name="Freeform 159"/>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91364" name="Freeform 160"/>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12" name="Group 161"/>
          <p:cNvGrpSpPr>
            <a:grpSpLocks/>
          </p:cNvGrpSpPr>
          <p:nvPr/>
        </p:nvGrpSpPr>
        <p:grpSpPr bwMode="auto">
          <a:xfrm>
            <a:off x="7138988" y="3006725"/>
            <a:ext cx="649287" cy="904875"/>
            <a:chOff x="12762" y="10336"/>
            <a:chExt cx="1027" cy="1700"/>
          </a:xfrm>
        </p:grpSpPr>
        <p:sp>
          <p:nvSpPr>
            <p:cNvPr id="91320" name="Rectangle 162"/>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91321" name="Rectangle 163"/>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91322" name="Line 164"/>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91323" name="Line 165"/>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91324" name="Line 166"/>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91325" name="Line 167"/>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grpSp>
        <p:nvGrpSpPr>
          <p:cNvPr id="13" name="Group 168"/>
          <p:cNvGrpSpPr>
            <a:grpSpLocks/>
          </p:cNvGrpSpPr>
          <p:nvPr/>
        </p:nvGrpSpPr>
        <p:grpSpPr bwMode="auto">
          <a:xfrm>
            <a:off x="6196013" y="5273675"/>
            <a:ext cx="981075" cy="901700"/>
            <a:chOff x="5850" y="13487"/>
            <a:chExt cx="2023" cy="1840"/>
          </a:xfrm>
        </p:grpSpPr>
        <p:sp>
          <p:nvSpPr>
            <p:cNvPr id="91281" name="Freeform 169"/>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91282" name="Freeform 170"/>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91283" name="Freeform 171"/>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91284" name="Freeform 172"/>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91285" name="Freeform 173"/>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91286" name="Freeform 174"/>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91287" name="Freeform 175"/>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91288" name="Freeform 176"/>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91289" name="Freeform 177"/>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91290" name="Freeform 178"/>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91291" name="Freeform 179"/>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91292" name="Freeform 180"/>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91293" name="Freeform 181"/>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91294" name="Freeform 182"/>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91295" name="Freeform 183"/>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91296" name="Freeform 184"/>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91297" name="Freeform 185"/>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91298" name="Freeform 186"/>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91299" name="Freeform 187"/>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91300" name="Freeform 188"/>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91301" name="Freeform 189"/>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91302" name="Freeform 190"/>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91303" name="Freeform 191"/>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91304" name="Freeform 192"/>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91305" name="Freeform 193"/>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91306" name="Freeform 194"/>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91307" name="Freeform 195"/>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91308" name="Freeform 196"/>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91309" name="Freeform 197"/>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91310" name="Rectangle 198"/>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91311" name="Freeform 199"/>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91312" name="Freeform 200"/>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91313" name="Freeform 201"/>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91314" name="Freeform 202"/>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91315" name="Freeform 203"/>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91316" name="Freeform 204"/>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91317" name="Freeform 205"/>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91318" name="Freeform 206"/>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91319" name="Freeform 207"/>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14" name="Group 208"/>
          <p:cNvGrpSpPr>
            <a:grpSpLocks/>
          </p:cNvGrpSpPr>
          <p:nvPr/>
        </p:nvGrpSpPr>
        <p:grpSpPr bwMode="auto">
          <a:xfrm>
            <a:off x="6653213" y="5081588"/>
            <a:ext cx="647700" cy="906462"/>
            <a:chOff x="12762" y="10336"/>
            <a:chExt cx="1027" cy="1700"/>
          </a:xfrm>
        </p:grpSpPr>
        <p:sp>
          <p:nvSpPr>
            <p:cNvPr id="91275" name="Rectangle 209"/>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91276" name="Rectangle 210"/>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91277" name="Line 211"/>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91278" name="Line 212"/>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91279" name="Line 213"/>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91280" name="Line 214"/>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91160" name="Line 215"/>
          <p:cNvSpPr>
            <a:spLocks noChangeShapeType="1"/>
          </p:cNvSpPr>
          <p:nvPr/>
        </p:nvSpPr>
        <p:spPr bwMode="auto">
          <a:xfrm flipH="1">
            <a:off x="3749675" y="2835275"/>
            <a:ext cx="295275" cy="104775"/>
          </a:xfrm>
          <a:prstGeom prst="line">
            <a:avLst/>
          </a:prstGeom>
          <a:noFill/>
          <a:ln w="9525">
            <a:solidFill>
              <a:srgbClr val="000000"/>
            </a:solidFill>
            <a:round/>
            <a:headEnd/>
            <a:tailEnd type="triangle" w="med" len="med"/>
          </a:ln>
        </p:spPr>
        <p:txBody>
          <a:bodyPr/>
          <a:lstStyle/>
          <a:p>
            <a:endParaRPr lang="en-US"/>
          </a:p>
        </p:txBody>
      </p:sp>
      <p:sp>
        <p:nvSpPr>
          <p:cNvPr id="91161" name="Text Box 216"/>
          <p:cNvSpPr txBox="1">
            <a:spLocks noChangeArrowheads="1"/>
          </p:cNvSpPr>
          <p:nvPr/>
        </p:nvSpPr>
        <p:spPr bwMode="auto">
          <a:xfrm>
            <a:off x="6781800" y="2535238"/>
            <a:ext cx="481013" cy="366712"/>
          </a:xfrm>
          <a:prstGeom prst="rect">
            <a:avLst/>
          </a:prstGeom>
          <a:noFill/>
          <a:ln w="9525">
            <a:noFill/>
            <a:miter lim="800000"/>
            <a:headEnd/>
            <a:tailEnd/>
          </a:ln>
        </p:spPr>
        <p:txBody>
          <a:bodyPr/>
          <a:lstStyle/>
          <a:p>
            <a:pPr algn="l" eaLnBrk="1" hangingPunct="1"/>
            <a:r>
              <a:rPr lang="en-US" sz="1400">
                <a:solidFill>
                  <a:srgbClr val="FF0000"/>
                </a:solidFill>
                <a:latin typeface="Symbol" pitchFamily="18" charset="2"/>
              </a:rPr>
              <a:t>l</a:t>
            </a:r>
            <a:r>
              <a:rPr lang="en-US" sz="1400" baseline="-25000">
                <a:solidFill>
                  <a:srgbClr val="FF0000"/>
                </a:solidFill>
                <a:latin typeface="Arial" pitchFamily="34" charset="0"/>
              </a:rPr>
              <a:t>out</a:t>
            </a:r>
            <a:endParaRPr lang="en-US" sz="1400">
              <a:solidFill>
                <a:schemeClr val="tx2"/>
              </a:solidFill>
            </a:endParaRPr>
          </a:p>
        </p:txBody>
      </p:sp>
      <p:sp>
        <p:nvSpPr>
          <p:cNvPr id="91162" name="Line 217"/>
          <p:cNvSpPr>
            <a:spLocks noChangeShapeType="1"/>
          </p:cNvSpPr>
          <p:nvPr/>
        </p:nvSpPr>
        <p:spPr bwMode="auto">
          <a:xfrm>
            <a:off x="7150100" y="2882900"/>
            <a:ext cx="200025" cy="219075"/>
          </a:xfrm>
          <a:prstGeom prst="line">
            <a:avLst/>
          </a:prstGeom>
          <a:noFill/>
          <a:ln w="9525">
            <a:solidFill>
              <a:srgbClr val="000000"/>
            </a:solidFill>
            <a:round/>
            <a:headEnd/>
            <a:tailEnd type="triangle" w="med" len="med"/>
          </a:ln>
        </p:spPr>
        <p:txBody>
          <a:bodyPr/>
          <a:lstStyle/>
          <a:p>
            <a:endParaRPr lang="en-US"/>
          </a:p>
        </p:txBody>
      </p:sp>
      <p:sp>
        <p:nvSpPr>
          <p:cNvPr id="91163" name="Line 218"/>
          <p:cNvSpPr>
            <a:spLocks noChangeShapeType="1"/>
          </p:cNvSpPr>
          <p:nvPr/>
        </p:nvSpPr>
        <p:spPr bwMode="auto">
          <a:xfrm flipH="1">
            <a:off x="5457825" y="3946525"/>
            <a:ext cx="247650" cy="238125"/>
          </a:xfrm>
          <a:prstGeom prst="line">
            <a:avLst/>
          </a:prstGeom>
          <a:noFill/>
          <a:ln w="9525">
            <a:solidFill>
              <a:srgbClr val="000000"/>
            </a:solidFill>
            <a:round/>
            <a:headEnd/>
            <a:tailEnd type="triangle" w="med" len="med"/>
          </a:ln>
        </p:spPr>
        <p:txBody>
          <a:bodyPr/>
          <a:lstStyle/>
          <a:p>
            <a:endParaRPr lang="en-US"/>
          </a:p>
        </p:txBody>
      </p:sp>
      <p:grpSp>
        <p:nvGrpSpPr>
          <p:cNvPr id="15" name="Group 219"/>
          <p:cNvGrpSpPr>
            <a:grpSpLocks/>
          </p:cNvGrpSpPr>
          <p:nvPr/>
        </p:nvGrpSpPr>
        <p:grpSpPr bwMode="auto">
          <a:xfrm>
            <a:off x="4541838" y="4089400"/>
            <a:ext cx="1073150" cy="422275"/>
            <a:chOff x="9542" y="11900"/>
            <a:chExt cx="1624" cy="640"/>
          </a:xfrm>
        </p:grpSpPr>
        <p:sp>
          <p:nvSpPr>
            <p:cNvPr id="91253" name="Oval 220"/>
            <p:cNvSpPr>
              <a:spLocks noChangeArrowheads="1"/>
            </p:cNvSpPr>
            <p:nvPr/>
          </p:nvSpPr>
          <p:spPr bwMode="auto">
            <a:xfrm>
              <a:off x="9557" y="12185"/>
              <a:ext cx="1608" cy="355"/>
            </a:xfrm>
            <a:prstGeom prst="ellipse">
              <a:avLst/>
            </a:prstGeom>
            <a:solidFill>
              <a:srgbClr val="C0C0C0"/>
            </a:solidFill>
            <a:ln w="12700">
              <a:solidFill>
                <a:srgbClr val="808080"/>
              </a:solidFill>
              <a:round/>
              <a:headEnd/>
              <a:tailEnd/>
            </a:ln>
          </p:spPr>
          <p:txBody>
            <a:bodyPr wrap="none" anchor="ctr"/>
            <a:lstStyle/>
            <a:p>
              <a:endParaRPr lang="en-US"/>
            </a:p>
          </p:txBody>
        </p:sp>
        <p:sp>
          <p:nvSpPr>
            <p:cNvPr id="91254" name="Line 221"/>
            <p:cNvSpPr>
              <a:spLocks noChangeShapeType="1"/>
            </p:cNvSpPr>
            <p:nvPr/>
          </p:nvSpPr>
          <p:spPr bwMode="auto">
            <a:xfrm>
              <a:off x="9557" y="12156"/>
              <a:ext cx="1" cy="219"/>
            </a:xfrm>
            <a:prstGeom prst="line">
              <a:avLst/>
            </a:prstGeom>
            <a:noFill/>
            <a:ln w="12700">
              <a:solidFill>
                <a:srgbClr val="000000"/>
              </a:solidFill>
              <a:round/>
              <a:headEnd/>
              <a:tailEnd/>
            </a:ln>
          </p:spPr>
          <p:txBody>
            <a:bodyPr wrap="none" anchor="ctr"/>
            <a:lstStyle/>
            <a:p>
              <a:endParaRPr lang="en-US"/>
            </a:p>
          </p:txBody>
        </p:sp>
        <p:sp>
          <p:nvSpPr>
            <p:cNvPr id="91255" name="Line 222"/>
            <p:cNvSpPr>
              <a:spLocks noChangeShapeType="1"/>
            </p:cNvSpPr>
            <p:nvPr/>
          </p:nvSpPr>
          <p:spPr bwMode="auto">
            <a:xfrm>
              <a:off x="11165" y="12156"/>
              <a:ext cx="1" cy="219"/>
            </a:xfrm>
            <a:prstGeom prst="line">
              <a:avLst/>
            </a:prstGeom>
            <a:noFill/>
            <a:ln w="12700">
              <a:solidFill>
                <a:srgbClr val="808080"/>
              </a:solidFill>
              <a:round/>
              <a:headEnd/>
              <a:tailEnd/>
            </a:ln>
          </p:spPr>
          <p:txBody>
            <a:bodyPr wrap="none" anchor="ctr"/>
            <a:lstStyle/>
            <a:p>
              <a:endParaRPr lang="en-US"/>
            </a:p>
          </p:txBody>
        </p:sp>
        <p:sp>
          <p:nvSpPr>
            <p:cNvPr id="91256" name="Rectangle 223"/>
            <p:cNvSpPr>
              <a:spLocks noChangeArrowheads="1"/>
            </p:cNvSpPr>
            <p:nvPr/>
          </p:nvSpPr>
          <p:spPr bwMode="auto">
            <a:xfrm>
              <a:off x="9557" y="12156"/>
              <a:ext cx="381" cy="21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1257" name="Rectangle 224"/>
            <p:cNvSpPr>
              <a:spLocks noChangeArrowheads="1"/>
            </p:cNvSpPr>
            <p:nvPr/>
          </p:nvSpPr>
          <p:spPr bwMode="auto">
            <a:xfrm>
              <a:off x="10679" y="12141"/>
              <a:ext cx="486" cy="21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1258" name="Oval 225"/>
            <p:cNvSpPr>
              <a:spLocks noChangeArrowheads="1"/>
            </p:cNvSpPr>
            <p:nvPr/>
          </p:nvSpPr>
          <p:spPr bwMode="auto">
            <a:xfrm>
              <a:off x="9542" y="11900"/>
              <a:ext cx="1608" cy="414"/>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16" name="Group 226"/>
            <p:cNvGrpSpPr>
              <a:grpSpLocks/>
            </p:cNvGrpSpPr>
            <p:nvPr/>
          </p:nvGrpSpPr>
          <p:grpSpPr bwMode="auto">
            <a:xfrm>
              <a:off x="9930" y="11991"/>
              <a:ext cx="796" cy="242"/>
              <a:chOff x="2848" y="848"/>
              <a:chExt cx="140" cy="98"/>
            </a:xfrm>
          </p:grpSpPr>
          <p:sp>
            <p:nvSpPr>
              <p:cNvPr id="91272" name="Line 227"/>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91273" name="Line 228"/>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91274" name="Line 229"/>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17" name="Group 230"/>
            <p:cNvGrpSpPr>
              <a:grpSpLocks/>
            </p:cNvGrpSpPr>
            <p:nvPr/>
          </p:nvGrpSpPr>
          <p:grpSpPr bwMode="auto">
            <a:xfrm flipV="1">
              <a:off x="9930" y="11987"/>
              <a:ext cx="796" cy="242"/>
              <a:chOff x="2848" y="848"/>
              <a:chExt cx="140" cy="98"/>
            </a:xfrm>
          </p:grpSpPr>
          <p:sp>
            <p:nvSpPr>
              <p:cNvPr id="91269" name="Line 231"/>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91270" name="Line 232"/>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91271" name="Line 233"/>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grpSp>
          <p:nvGrpSpPr>
            <p:cNvPr id="18" name="Group 234"/>
            <p:cNvGrpSpPr>
              <a:grpSpLocks/>
            </p:cNvGrpSpPr>
            <p:nvPr/>
          </p:nvGrpSpPr>
          <p:grpSpPr bwMode="auto">
            <a:xfrm>
              <a:off x="10534" y="12050"/>
              <a:ext cx="476" cy="374"/>
              <a:chOff x="11283" y="10423"/>
              <a:chExt cx="475" cy="374"/>
            </a:xfrm>
          </p:grpSpPr>
          <p:sp>
            <p:nvSpPr>
              <p:cNvPr id="91262" name="Rectangle 235"/>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lstStyle/>
              <a:p>
                <a:endParaRPr lang="en-US"/>
              </a:p>
            </p:txBody>
          </p:sp>
          <p:sp>
            <p:nvSpPr>
              <p:cNvPr id="91263" name="Line 236"/>
              <p:cNvSpPr>
                <a:spLocks noChangeShapeType="1"/>
              </p:cNvSpPr>
              <p:nvPr/>
            </p:nvSpPr>
            <p:spPr bwMode="auto">
              <a:xfrm>
                <a:off x="11686" y="10502"/>
                <a:ext cx="1" cy="231"/>
              </a:xfrm>
              <a:prstGeom prst="line">
                <a:avLst/>
              </a:prstGeom>
              <a:noFill/>
              <a:ln w="9525">
                <a:solidFill>
                  <a:srgbClr val="000000"/>
                </a:solidFill>
                <a:round/>
                <a:headEnd/>
                <a:tailEnd/>
              </a:ln>
            </p:spPr>
            <p:txBody>
              <a:bodyPr/>
              <a:lstStyle/>
              <a:p>
                <a:endParaRPr lang="en-US"/>
              </a:p>
            </p:txBody>
          </p:sp>
          <p:sp>
            <p:nvSpPr>
              <p:cNvPr id="91264" name="Line 237"/>
              <p:cNvSpPr>
                <a:spLocks noChangeShapeType="1"/>
              </p:cNvSpPr>
              <p:nvPr/>
            </p:nvSpPr>
            <p:spPr bwMode="auto">
              <a:xfrm>
                <a:off x="11621" y="10502"/>
                <a:ext cx="1" cy="231"/>
              </a:xfrm>
              <a:prstGeom prst="line">
                <a:avLst/>
              </a:prstGeom>
              <a:noFill/>
              <a:ln w="9525">
                <a:solidFill>
                  <a:srgbClr val="000000"/>
                </a:solidFill>
                <a:round/>
                <a:headEnd/>
                <a:tailEnd/>
              </a:ln>
            </p:spPr>
            <p:txBody>
              <a:bodyPr/>
              <a:lstStyle/>
              <a:p>
                <a:endParaRPr lang="en-US"/>
              </a:p>
            </p:txBody>
          </p:sp>
          <p:sp>
            <p:nvSpPr>
              <p:cNvPr id="91265" name="Line 238"/>
              <p:cNvSpPr>
                <a:spLocks noChangeShapeType="1"/>
              </p:cNvSpPr>
              <p:nvPr/>
            </p:nvSpPr>
            <p:spPr bwMode="auto">
              <a:xfrm>
                <a:off x="11556" y="10502"/>
                <a:ext cx="1" cy="231"/>
              </a:xfrm>
              <a:prstGeom prst="line">
                <a:avLst/>
              </a:prstGeom>
              <a:noFill/>
              <a:ln w="9525">
                <a:solidFill>
                  <a:srgbClr val="000000"/>
                </a:solidFill>
                <a:round/>
                <a:headEnd/>
                <a:tailEnd/>
              </a:ln>
            </p:spPr>
            <p:txBody>
              <a:bodyPr/>
              <a:lstStyle/>
              <a:p>
                <a:endParaRPr lang="en-US"/>
              </a:p>
            </p:txBody>
          </p:sp>
          <p:sp>
            <p:nvSpPr>
              <p:cNvPr id="91266" name="Line 239"/>
              <p:cNvSpPr>
                <a:spLocks noChangeShapeType="1"/>
              </p:cNvSpPr>
              <p:nvPr/>
            </p:nvSpPr>
            <p:spPr bwMode="auto">
              <a:xfrm>
                <a:off x="11491" y="10495"/>
                <a:ext cx="1" cy="231"/>
              </a:xfrm>
              <a:prstGeom prst="line">
                <a:avLst/>
              </a:prstGeom>
              <a:noFill/>
              <a:ln w="9525">
                <a:solidFill>
                  <a:srgbClr val="000000"/>
                </a:solidFill>
                <a:round/>
                <a:headEnd/>
                <a:tailEnd/>
              </a:ln>
            </p:spPr>
            <p:txBody>
              <a:bodyPr/>
              <a:lstStyle/>
              <a:p>
                <a:endParaRPr lang="en-US"/>
              </a:p>
            </p:txBody>
          </p:sp>
          <p:sp>
            <p:nvSpPr>
              <p:cNvPr id="91267" name="Line 240"/>
              <p:cNvSpPr>
                <a:spLocks noChangeShapeType="1"/>
              </p:cNvSpPr>
              <p:nvPr/>
            </p:nvSpPr>
            <p:spPr bwMode="auto">
              <a:xfrm>
                <a:off x="11426" y="10495"/>
                <a:ext cx="2" cy="231"/>
              </a:xfrm>
              <a:prstGeom prst="line">
                <a:avLst/>
              </a:prstGeom>
              <a:noFill/>
              <a:ln w="9525">
                <a:solidFill>
                  <a:srgbClr val="000000"/>
                </a:solidFill>
                <a:round/>
                <a:headEnd/>
                <a:tailEnd/>
              </a:ln>
            </p:spPr>
            <p:txBody>
              <a:bodyPr/>
              <a:lstStyle/>
              <a:p>
                <a:endParaRPr lang="en-US"/>
              </a:p>
            </p:txBody>
          </p:sp>
          <p:sp>
            <p:nvSpPr>
              <p:cNvPr id="91268" name="Line 241"/>
              <p:cNvSpPr>
                <a:spLocks noChangeShapeType="1"/>
              </p:cNvSpPr>
              <p:nvPr/>
            </p:nvSpPr>
            <p:spPr bwMode="auto">
              <a:xfrm>
                <a:off x="11360" y="10495"/>
                <a:ext cx="3" cy="231"/>
              </a:xfrm>
              <a:prstGeom prst="line">
                <a:avLst/>
              </a:prstGeom>
              <a:noFill/>
              <a:ln w="9525">
                <a:solidFill>
                  <a:srgbClr val="000000"/>
                </a:solidFill>
                <a:round/>
                <a:headEnd/>
                <a:tailEnd/>
              </a:ln>
            </p:spPr>
            <p:txBody>
              <a:bodyPr/>
              <a:lstStyle/>
              <a:p>
                <a:endParaRPr lang="en-US"/>
              </a:p>
            </p:txBody>
          </p:sp>
        </p:grpSp>
      </p:grpSp>
      <p:sp>
        <p:nvSpPr>
          <p:cNvPr id="91165" name="Line 242"/>
          <p:cNvSpPr>
            <a:spLocks noChangeShapeType="1"/>
          </p:cNvSpPr>
          <p:nvPr/>
        </p:nvSpPr>
        <p:spPr bwMode="auto">
          <a:xfrm>
            <a:off x="5673725" y="3254375"/>
            <a:ext cx="276225" cy="1588"/>
          </a:xfrm>
          <a:prstGeom prst="line">
            <a:avLst/>
          </a:prstGeom>
          <a:noFill/>
          <a:ln w="38100">
            <a:solidFill>
              <a:srgbClr val="FFFFFF"/>
            </a:solidFill>
            <a:prstDash val="sysDot"/>
            <a:round/>
            <a:headEnd/>
            <a:tailEnd/>
          </a:ln>
        </p:spPr>
        <p:txBody>
          <a:bodyPr/>
          <a:lstStyle/>
          <a:p>
            <a:endParaRPr lang="en-US"/>
          </a:p>
        </p:txBody>
      </p:sp>
      <p:grpSp>
        <p:nvGrpSpPr>
          <p:cNvPr id="19" name="Group 243"/>
          <p:cNvGrpSpPr>
            <a:grpSpLocks/>
          </p:cNvGrpSpPr>
          <p:nvPr/>
        </p:nvGrpSpPr>
        <p:grpSpPr bwMode="auto">
          <a:xfrm>
            <a:off x="3625850" y="2930525"/>
            <a:ext cx="90488" cy="271463"/>
            <a:chOff x="10104" y="10005"/>
            <a:chExt cx="137" cy="411"/>
          </a:xfrm>
        </p:grpSpPr>
        <p:sp>
          <p:nvSpPr>
            <p:cNvPr id="91251" name="Oval 244"/>
            <p:cNvSpPr>
              <a:spLocks noChangeArrowheads="1"/>
            </p:cNvSpPr>
            <p:nvPr/>
          </p:nvSpPr>
          <p:spPr bwMode="auto">
            <a:xfrm>
              <a:off x="10104" y="10005"/>
              <a:ext cx="137" cy="138"/>
            </a:xfrm>
            <a:prstGeom prst="ellipse">
              <a:avLst/>
            </a:prstGeom>
            <a:solidFill>
              <a:srgbClr val="FF0000"/>
            </a:solidFill>
            <a:ln w="9525">
              <a:solidFill>
                <a:srgbClr val="FF0000"/>
              </a:solidFill>
              <a:round/>
              <a:headEnd/>
              <a:tailEnd/>
            </a:ln>
          </p:spPr>
          <p:txBody>
            <a:bodyPr/>
            <a:lstStyle/>
            <a:p>
              <a:endParaRPr lang="en-US"/>
            </a:p>
          </p:txBody>
        </p:sp>
        <p:sp>
          <p:nvSpPr>
            <p:cNvPr id="91252" name="Oval 245"/>
            <p:cNvSpPr>
              <a:spLocks noChangeArrowheads="1"/>
            </p:cNvSpPr>
            <p:nvPr/>
          </p:nvSpPr>
          <p:spPr bwMode="auto">
            <a:xfrm>
              <a:off x="10104" y="10278"/>
              <a:ext cx="137" cy="138"/>
            </a:xfrm>
            <a:prstGeom prst="ellipse">
              <a:avLst/>
            </a:prstGeom>
            <a:solidFill>
              <a:srgbClr val="FF0000"/>
            </a:solidFill>
            <a:ln w="9525">
              <a:solidFill>
                <a:srgbClr val="FF0000"/>
              </a:solidFill>
              <a:round/>
              <a:headEnd/>
              <a:tailEnd/>
            </a:ln>
          </p:spPr>
          <p:txBody>
            <a:bodyPr/>
            <a:lstStyle/>
            <a:p>
              <a:endParaRPr lang="en-US"/>
            </a:p>
          </p:txBody>
        </p:sp>
      </p:grpSp>
      <p:sp>
        <p:nvSpPr>
          <p:cNvPr id="91167" name="Text Box 246"/>
          <p:cNvSpPr txBox="1">
            <a:spLocks noChangeArrowheads="1"/>
          </p:cNvSpPr>
          <p:nvPr/>
        </p:nvSpPr>
        <p:spPr bwMode="auto">
          <a:xfrm>
            <a:off x="3884613" y="2949575"/>
            <a:ext cx="2057400" cy="479425"/>
          </a:xfrm>
          <a:prstGeom prst="rect">
            <a:avLst/>
          </a:prstGeom>
          <a:noFill/>
          <a:ln w="9525">
            <a:noFill/>
            <a:miter lim="800000"/>
            <a:headEnd/>
            <a:tailEnd/>
          </a:ln>
        </p:spPr>
        <p:txBody>
          <a:bodyPr/>
          <a:lstStyle/>
          <a:p>
            <a:pPr algn="r" eaLnBrk="1" hangingPunct="1"/>
            <a:r>
              <a:rPr lang="en-US" sz="1400">
                <a:solidFill>
                  <a:srgbClr val="FF0000"/>
                </a:solidFill>
                <a:latin typeface="Symbol" pitchFamily="18" charset="2"/>
              </a:rPr>
              <a:t>l</a:t>
            </a:r>
            <a:r>
              <a:rPr lang="en-US" sz="1400">
                <a:solidFill>
                  <a:srgbClr val="FF0000"/>
                </a:solidFill>
                <a:latin typeface="Arial" pitchFamily="34" charset="0"/>
              </a:rPr>
              <a:t>'</a:t>
            </a:r>
            <a:r>
              <a:rPr lang="en-US" sz="1400" baseline="-25000">
                <a:solidFill>
                  <a:srgbClr val="FF0000"/>
                </a:solidFill>
                <a:latin typeface="Arial" pitchFamily="34" charset="0"/>
              </a:rPr>
              <a:t>in </a:t>
            </a:r>
            <a:r>
              <a:rPr lang="en-US" sz="1400">
                <a:solidFill>
                  <a:srgbClr val="FF0000"/>
                </a:solidFill>
                <a:latin typeface="Arial" pitchFamily="34" charset="0"/>
              </a:rPr>
              <a:t>: original data, plus retransmitted data</a:t>
            </a:r>
            <a:endParaRPr lang="en-US" sz="1400">
              <a:solidFill>
                <a:schemeClr val="tx2"/>
              </a:solidFill>
            </a:endParaRPr>
          </a:p>
        </p:txBody>
      </p:sp>
      <p:sp>
        <p:nvSpPr>
          <p:cNvPr id="91168" name="Line 247"/>
          <p:cNvSpPr>
            <a:spLocks noChangeShapeType="1"/>
          </p:cNvSpPr>
          <p:nvPr/>
        </p:nvSpPr>
        <p:spPr bwMode="auto">
          <a:xfrm flipH="1">
            <a:off x="3759200" y="3101975"/>
            <a:ext cx="304800" cy="38100"/>
          </a:xfrm>
          <a:prstGeom prst="line">
            <a:avLst/>
          </a:prstGeom>
          <a:noFill/>
          <a:ln w="9525">
            <a:solidFill>
              <a:srgbClr val="000000"/>
            </a:solidFill>
            <a:round/>
            <a:headEnd/>
            <a:tailEnd type="triangle" w="med" len="med"/>
          </a:ln>
        </p:spPr>
        <p:txBody>
          <a:bodyPr/>
          <a:lstStyle/>
          <a:p>
            <a:endParaRPr lang="en-US"/>
          </a:p>
        </p:txBody>
      </p:sp>
      <p:sp>
        <p:nvSpPr>
          <p:cNvPr id="91169" name="Oval 248"/>
          <p:cNvSpPr>
            <a:spLocks noChangeArrowheads="1"/>
          </p:cNvSpPr>
          <p:nvPr/>
        </p:nvSpPr>
        <p:spPr bwMode="auto">
          <a:xfrm>
            <a:off x="5235575" y="5000625"/>
            <a:ext cx="1065213" cy="234950"/>
          </a:xfrm>
          <a:prstGeom prst="ellipse">
            <a:avLst/>
          </a:prstGeom>
          <a:solidFill>
            <a:srgbClr val="C0C0C0"/>
          </a:solidFill>
          <a:ln w="12700">
            <a:solidFill>
              <a:srgbClr val="808080"/>
            </a:solidFill>
            <a:round/>
            <a:headEnd/>
            <a:tailEnd/>
          </a:ln>
        </p:spPr>
        <p:txBody>
          <a:bodyPr wrap="none" anchor="ctr"/>
          <a:lstStyle/>
          <a:p>
            <a:endParaRPr lang="en-US"/>
          </a:p>
        </p:txBody>
      </p:sp>
      <p:sp>
        <p:nvSpPr>
          <p:cNvPr id="91170" name="Line 249"/>
          <p:cNvSpPr>
            <a:spLocks noChangeShapeType="1"/>
          </p:cNvSpPr>
          <p:nvPr/>
        </p:nvSpPr>
        <p:spPr bwMode="auto">
          <a:xfrm>
            <a:off x="5235575" y="4981575"/>
            <a:ext cx="1588" cy="146050"/>
          </a:xfrm>
          <a:prstGeom prst="line">
            <a:avLst/>
          </a:prstGeom>
          <a:noFill/>
          <a:ln w="12700">
            <a:solidFill>
              <a:srgbClr val="000000"/>
            </a:solidFill>
            <a:round/>
            <a:headEnd/>
            <a:tailEnd/>
          </a:ln>
        </p:spPr>
        <p:txBody>
          <a:bodyPr wrap="none" anchor="ctr"/>
          <a:lstStyle/>
          <a:p>
            <a:endParaRPr lang="en-US"/>
          </a:p>
        </p:txBody>
      </p:sp>
      <p:sp>
        <p:nvSpPr>
          <p:cNvPr id="91171" name="Line 250"/>
          <p:cNvSpPr>
            <a:spLocks noChangeShapeType="1"/>
          </p:cNvSpPr>
          <p:nvPr/>
        </p:nvSpPr>
        <p:spPr bwMode="auto">
          <a:xfrm>
            <a:off x="6300788" y="4981575"/>
            <a:ext cx="0" cy="146050"/>
          </a:xfrm>
          <a:prstGeom prst="line">
            <a:avLst/>
          </a:prstGeom>
          <a:noFill/>
          <a:ln w="12700">
            <a:solidFill>
              <a:srgbClr val="808080"/>
            </a:solidFill>
            <a:round/>
            <a:headEnd/>
            <a:tailEnd/>
          </a:ln>
        </p:spPr>
        <p:txBody>
          <a:bodyPr wrap="none" anchor="ctr"/>
          <a:lstStyle/>
          <a:p>
            <a:endParaRPr lang="en-US"/>
          </a:p>
        </p:txBody>
      </p:sp>
      <p:sp>
        <p:nvSpPr>
          <p:cNvPr id="91172" name="Rectangle 251"/>
          <p:cNvSpPr>
            <a:spLocks noChangeArrowheads="1"/>
          </p:cNvSpPr>
          <p:nvPr/>
        </p:nvSpPr>
        <p:spPr bwMode="auto">
          <a:xfrm>
            <a:off x="5235575" y="4981575"/>
            <a:ext cx="252413" cy="14287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1173" name="Rectangle 252"/>
          <p:cNvSpPr>
            <a:spLocks noChangeArrowheads="1"/>
          </p:cNvSpPr>
          <p:nvPr/>
        </p:nvSpPr>
        <p:spPr bwMode="auto">
          <a:xfrm>
            <a:off x="5978525" y="4972050"/>
            <a:ext cx="322263" cy="14287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1174" name="Oval 253"/>
          <p:cNvSpPr>
            <a:spLocks noChangeArrowheads="1"/>
          </p:cNvSpPr>
          <p:nvPr/>
        </p:nvSpPr>
        <p:spPr bwMode="auto">
          <a:xfrm>
            <a:off x="5216525" y="4813300"/>
            <a:ext cx="1063625" cy="273050"/>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20" name="Group 254"/>
          <p:cNvGrpSpPr>
            <a:grpSpLocks/>
          </p:cNvGrpSpPr>
          <p:nvPr/>
        </p:nvGrpSpPr>
        <p:grpSpPr bwMode="auto">
          <a:xfrm>
            <a:off x="5483225" y="4873625"/>
            <a:ext cx="527050" cy="158750"/>
            <a:chOff x="2848" y="848"/>
            <a:chExt cx="140" cy="98"/>
          </a:xfrm>
        </p:grpSpPr>
        <p:sp>
          <p:nvSpPr>
            <p:cNvPr id="91248" name="Line 255"/>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91249" name="Line 256"/>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91250" name="Line 257"/>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21" name="Group 258"/>
          <p:cNvGrpSpPr>
            <a:grpSpLocks/>
          </p:cNvGrpSpPr>
          <p:nvPr/>
        </p:nvGrpSpPr>
        <p:grpSpPr bwMode="auto">
          <a:xfrm flipV="1">
            <a:off x="5483225" y="4870450"/>
            <a:ext cx="527050" cy="160338"/>
            <a:chOff x="2848" y="848"/>
            <a:chExt cx="140" cy="98"/>
          </a:xfrm>
        </p:grpSpPr>
        <p:sp>
          <p:nvSpPr>
            <p:cNvPr id="91245" name="Line 259"/>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91246" name="Line 260"/>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91247" name="Line 261"/>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grpSp>
        <p:nvGrpSpPr>
          <p:cNvPr id="22" name="Group 262"/>
          <p:cNvGrpSpPr>
            <a:grpSpLocks/>
          </p:cNvGrpSpPr>
          <p:nvPr/>
        </p:nvGrpSpPr>
        <p:grpSpPr bwMode="auto">
          <a:xfrm rot="7844936">
            <a:off x="5483226" y="5002212"/>
            <a:ext cx="322262" cy="239713"/>
            <a:chOff x="11283" y="10423"/>
            <a:chExt cx="475" cy="374"/>
          </a:xfrm>
        </p:grpSpPr>
        <p:sp>
          <p:nvSpPr>
            <p:cNvPr id="91238" name="Rectangle 263"/>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lstStyle/>
            <a:p>
              <a:endParaRPr lang="en-US"/>
            </a:p>
          </p:txBody>
        </p:sp>
        <p:sp>
          <p:nvSpPr>
            <p:cNvPr id="91239" name="Line 264"/>
            <p:cNvSpPr>
              <a:spLocks noChangeShapeType="1"/>
            </p:cNvSpPr>
            <p:nvPr/>
          </p:nvSpPr>
          <p:spPr bwMode="auto">
            <a:xfrm>
              <a:off x="11686" y="10502"/>
              <a:ext cx="1" cy="231"/>
            </a:xfrm>
            <a:prstGeom prst="line">
              <a:avLst/>
            </a:prstGeom>
            <a:noFill/>
            <a:ln w="9525">
              <a:solidFill>
                <a:srgbClr val="000000"/>
              </a:solidFill>
              <a:round/>
              <a:headEnd/>
              <a:tailEnd/>
            </a:ln>
          </p:spPr>
          <p:txBody>
            <a:bodyPr/>
            <a:lstStyle/>
            <a:p>
              <a:endParaRPr lang="en-US"/>
            </a:p>
          </p:txBody>
        </p:sp>
        <p:sp>
          <p:nvSpPr>
            <p:cNvPr id="91240" name="Line 265"/>
            <p:cNvSpPr>
              <a:spLocks noChangeShapeType="1"/>
            </p:cNvSpPr>
            <p:nvPr/>
          </p:nvSpPr>
          <p:spPr bwMode="auto">
            <a:xfrm>
              <a:off x="11621" y="10502"/>
              <a:ext cx="1" cy="231"/>
            </a:xfrm>
            <a:prstGeom prst="line">
              <a:avLst/>
            </a:prstGeom>
            <a:noFill/>
            <a:ln w="9525">
              <a:solidFill>
                <a:srgbClr val="000000"/>
              </a:solidFill>
              <a:round/>
              <a:headEnd/>
              <a:tailEnd/>
            </a:ln>
          </p:spPr>
          <p:txBody>
            <a:bodyPr/>
            <a:lstStyle/>
            <a:p>
              <a:endParaRPr lang="en-US"/>
            </a:p>
          </p:txBody>
        </p:sp>
        <p:sp>
          <p:nvSpPr>
            <p:cNvPr id="91241" name="Line 266"/>
            <p:cNvSpPr>
              <a:spLocks noChangeShapeType="1"/>
            </p:cNvSpPr>
            <p:nvPr/>
          </p:nvSpPr>
          <p:spPr bwMode="auto">
            <a:xfrm>
              <a:off x="11556" y="10502"/>
              <a:ext cx="1" cy="231"/>
            </a:xfrm>
            <a:prstGeom prst="line">
              <a:avLst/>
            </a:prstGeom>
            <a:noFill/>
            <a:ln w="9525">
              <a:solidFill>
                <a:srgbClr val="000000"/>
              </a:solidFill>
              <a:round/>
              <a:headEnd/>
              <a:tailEnd/>
            </a:ln>
          </p:spPr>
          <p:txBody>
            <a:bodyPr/>
            <a:lstStyle/>
            <a:p>
              <a:endParaRPr lang="en-US"/>
            </a:p>
          </p:txBody>
        </p:sp>
        <p:sp>
          <p:nvSpPr>
            <p:cNvPr id="91242" name="Line 267"/>
            <p:cNvSpPr>
              <a:spLocks noChangeShapeType="1"/>
            </p:cNvSpPr>
            <p:nvPr/>
          </p:nvSpPr>
          <p:spPr bwMode="auto">
            <a:xfrm>
              <a:off x="11491" y="10495"/>
              <a:ext cx="1" cy="231"/>
            </a:xfrm>
            <a:prstGeom prst="line">
              <a:avLst/>
            </a:prstGeom>
            <a:noFill/>
            <a:ln w="9525">
              <a:solidFill>
                <a:srgbClr val="000000"/>
              </a:solidFill>
              <a:round/>
              <a:headEnd/>
              <a:tailEnd/>
            </a:ln>
          </p:spPr>
          <p:txBody>
            <a:bodyPr/>
            <a:lstStyle/>
            <a:p>
              <a:endParaRPr lang="en-US"/>
            </a:p>
          </p:txBody>
        </p:sp>
        <p:sp>
          <p:nvSpPr>
            <p:cNvPr id="91243" name="Line 268"/>
            <p:cNvSpPr>
              <a:spLocks noChangeShapeType="1"/>
            </p:cNvSpPr>
            <p:nvPr/>
          </p:nvSpPr>
          <p:spPr bwMode="auto">
            <a:xfrm>
              <a:off x="11426" y="10495"/>
              <a:ext cx="2" cy="231"/>
            </a:xfrm>
            <a:prstGeom prst="line">
              <a:avLst/>
            </a:prstGeom>
            <a:noFill/>
            <a:ln w="9525">
              <a:solidFill>
                <a:srgbClr val="000000"/>
              </a:solidFill>
              <a:round/>
              <a:headEnd/>
              <a:tailEnd/>
            </a:ln>
          </p:spPr>
          <p:txBody>
            <a:bodyPr/>
            <a:lstStyle/>
            <a:p>
              <a:endParaRPr lang="en-US"/>
            </a:p>
          </p:txBody>
        </p:sp>
        <p:sp>
          <p:nvSpPr>
            <p:cNvPr id="91244" name="Line 269"/>
            <p:cNvSpPr>
              <a:spLocks noChangeShapeType="1"/>
            </p:cNvSpPr>
            <p:nvPr/>
          </p:nvSpPr>
          <p:spPr bwMode="auto">
            <a:xfrm>
              <a:off x="11360" y="10495"/>
              <a:ext cx="3" cy="231"/>
            </a:xfrm>
            <a:prstGeom prst="line">
              <a:avLst/>
            </a:prstGeom>
            <a:noFill/>
            <a:ln w="9525">
              <a:solidFill>
                <a:srgbClr val="000000"/>
              </a:solidFill>
              <a:round/>
              <a:headEnd/>
              <a:tailEnd/>
            </a:ln>
          </p:spPr>
          <p:txBody>
            <a:bodyPr/>
            <a:lstStyle/>
            <a:p>
              <a:endParaRPr lang="en-US"/>
            </a:p>
          </p:txBody>
        </p:sp>
      </p:grpSp>
      <p:sp>
        <p:nvSpPr>
          <p:cNvPr id="91178" name="Line 270"/>
          <p:cNvSpPr>
            <a:spLocks noChangeShapeType="1"/>
          </p:cNvSpPr>
          <p:nvPr/>
        </p:nvSpPr>
        <p:spPr bwMode="auto">
          <a:xfrm flipH="1" flipV="1">
            <a:off x="4300538" y="5864225"/>
            <a:ext cx="1981200" cy="19050"/>
          </a:xfrm>
          <a:prstGeom prst="line">
            <a:avLst/>
          </a:prstGeom>
          <a:noFill/>
          <a:ln w="19050">
            <a:solidFill>
              <a:srgbClr val="000000"/>
            </a:solidFill>
            <a:round/>
            <a:headEnd/>
            <a:tailEnd/>
          </a:ln>
        </p:spPr>
        <p:txBody>
          <a:bodyPr/>
          <a:lstStyle/>
          <a:p>
            <a:endParaRPr lang="en-US"/>
          </a:p>
        </p:txBody>
      </p:sp>
      <p:sp>
        <p:nvSpPr>
          <p:cNvPr id="91179" name="Line 271"/>
          <p:cNvSpPr>
            <a:spLocks noChangeShapeType="1"/>
          </p:cNvSpPr>
          <p:nvPr/>
        </p:nvSpPr>
        <p:spPr bwMode="auto">
          <a:xfrm flipH="1">
            <a:off x="4919663" y="5216525"/>
            <a:ext cx="620712" cy="657225"/>
          </a:xfrm>
          <a:prstGeom prst="line">
            <a:avLst/>
          </a:prstGeom>
          <a:noFill/>
          <a:ln w="19050">
            <a:solidFill>
              <a:srgbClr val="000000"/>
            </a:solidFill>
            <a:round/>
            <a:headEnd/>
            <a:tailEnd/>
          </a:ln>
        </p:spPr>
        <p:txBody>
          <a:bodyPr/>
          <a:lstStyle/>
          <a:p>
            <a:endParaRPr lang="en-US"/>
          </a:p>
        </p:txBody>
      </p:sp>
      <p:sp>
        <p:nvSpPr>
          <p:cNvPr id="91180" name="Freeform 272"/>
          <p:cNvSpPr>
            <a:spLocks/>
          </p:cNvSpPr>
          <p:nvPr/>
        </p:nvSpPr>
        <p:spPr bwMode="auto">
          <a:xfrm>
            <a:off x="3671888" y="2968625"/>
            <a:ext cx="3305175" cy="2857500"/>
          </a:xfrm>
          <a:custGeom>
            <a:avLst/>
            <a:gdLst>
              <a:gd name="T0" fmla="*/ 0 w 5205"/>
              <a:gd name="T1" fmla="*/ 0 h 4500"/>
              <a:gd name="T2" fmla="*/ 0 w 5205"/>
              <a:gd name="T3" fmla="*/ 1320 h 4500"/>
              <a:gd name="T4" fmla="*/ 1230 w 5205"/>
              <a:gd name="T5" fmla="*/ 1350 h 4500"/>
              <a:gd name="T6" fmla="*/ 495 w 5205"/>
              <a:gd name="T7" fmla="*/ 2040 h 4500"/>
              <a:gd name="T8" fmla="*/ 4515 w 5205"/>
              <a:gd name="T9" fmla="*/ 2115 h 4500"/>
              <a:gd name="T10" fmla="*/ 2220 w 5205"/>
              <a:gd name="T11" fmla="*/ 4500 h 4500"/>
              <a:gd name="T12" fmla="*/ 5205 w 5205"/>
              <a:gd name="T13" fmla="*/ 4500 h 4500"/>
              <a:gd name="T14" fmla="*/ 5205 w 5205"/>
              <a:gd name="T15" fmla="*/ 3405 h 4500"/>
              <a:gd name="T16" fmla="*/ 0 60000 65536"/>
              <a:gd name="T17" fmla="*/ 0 60000 65536"/>
              <a:gd name="T18" fmla="*/ 0 60000 65536"/>
              <a:gd name="T19" fmla="*/ 0 60000 65536"/>
              <a:gd name="T20" fmla="*/ 0 60000 65536"/>
              <a:gd name="T21" fmla="*/ 0 60000 65536"/>
              <a:gd name="T22" fmla="*/ 0 60000 65536"/>
              <a:gd name="T23" fmla="*/ 0 60000 65536"/>
              <a:gd name="T24" fmla="*/ 0 w 5205"/>
              <a:gd name="T25" fmla="*/ 0 h 4500"/>
              <a:gd name="T26" fmla="*/ 5205 w 5205"/>
              <a:gd name="T27" fmla="*/ 4500 h 45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205" h="4500">
                <a:moveTo>
                  <a:pt x="0" y="0"/>
                </a:moveTo>
                <a:lnTo>
                  <a:pt x="0" y="1320"/>
                </a:lnTo>
                <a:lnTo>
                  <a:pt x="1230" y="1350"/>
                </a:lnTo>
                <a:lnTo>
                  <a:pt x="495" y="2040"/>
                </a:lnTo>
                <a:lnTo>
                  <a:pt x="4515" y="2115"/>
                </a:lnTo>
                <a:lnTo>
                  <a:pt x="2220" y="4500"/>
                </a:lnTo>
                <a:lnTo>
                  <a:pt x="5205" y="4500"/>
                </a:lnTo>
                <a:lnTo>
                  <a:pt x="5205" y="3405"/>
                </a:lnTo>
              </a:path>
            </a:pathLst>
          </a:custGeom>
          <a:noFill/>
          <a:ln w="38100">
            <a:solidFill>
              <a:srgbClr val="FF0000"/>
            </a:solidFill>
            <a:round/>
            <a:headEnd/>
            <a:tailEnd type="triangle" w="med" len="med"/>
          </a:ln>
        </p:spPr>
        <p:txBody>
          <a:bodyPr/>
          <a:lstStyle/>
          <a:p>
            <a:endParaRPr lang="en-US"/>
          </a:p>
        </p:txBody>
      </p:sp>
      <p:sp>
        <p:nvSpPr>
          <p:cNvPr id="91181" name="Oval 273"/>
          <p:cNvSpPr>
            <a:spLocks noChangeArrowheads="1"/>
          </p:cNvSpPr>
          <p:nvPr/>
        </p:nvSpPr>
        <p:spPr bwMode="auto">
          <a:xfrm>
            <a:off x="3475038" y="5800725"/>
            <a:ext cx="1062037" cy="234950"/>
          </a:xfrm>
          <a:prstGeom prst="ellipse">
            <a:avLst/>
          </a:prstGeom>
          <a:solidFill>
            <a:srgbClr val="C0C0C0"/>
          </a:solidFill>
          <a:ln w="12700">
            <a:solidFill>
              <a:srgbClr val="808080"/>
            </a:solidFill>
            <a:round/>
            <a:headEnd/>
            <a:tailEnd/>
          </a:ln>
        </p:spPr>
        <p:txBody>
          <a:bodyPr wrap="none" anchor="ctr"/>
          <a:lstStyle/>
          <a:p>
            <a:endParaRPr lang="en-US"/>
          </a:p>
        </p:txBody>
      </p:sp>
      <p:sp>
        <p:nvSpPr>
          <p:cNvPr id="91182" name="Line 274"/>
          <p:cNvSpPr>
            <a:spLocks noChangeShapeType="1"/>
          </p:cNvSpPr>
          <p:nvPr/>
        </p:nvSpPr>
        <p:spPr bwMode="auto">
          <a:xfrm>
            <a:off x="3475038" y="5781675"/>
            <a:ext cx="0" cy="144463"/>
          </a:xfrm>
          <a:prstGeom prst="line">
            <a:avLst/>
          </a:prstGeom>
          <a:noFill/>
          <a:ln w="12700">
            <a:solidFill>
              <a:srgbClr val="000000"/>
            </a:solidFill>
            <a:round/>
            <a:headEnd/>
            <a:tailEnd/>
          </a:ln>
        </p:spPr>
        <p:txBody>
          <a:bodyPr wrap="none" anchor="ctr"/>
          <a:lstStyle/>
          <a:p>
            <a:endParaRPr lang="en-US"/>
          </a:p>
        </p:txBody>
      </p:sp>
      <p:sp>
        <p:nvSpPr>
          <p:cNvPr id="91183" name="Line 275"/>
          <p:cNvSpPr>
            <a:spLocks noChangeShapeType="1"/>
          </p:cNvSpPr>
          <p:nvPr/>
        </p:nvSpPr>
        <p:spPr bwMode="auto">
          <a:xfrm>
            <a:off x="4537075" y="5781675"/>
            <a:ext cx="1588" cy="144463"/>
          </a:xfrm>
          <a:prstGeom prst="line">
            <a:avLst/>
          </a:prstGeom>
          <a:noFill/>
          <a:ln w="12700">
            <a:solidFill>
              <a:srgbClr val="808080"/>
            </a:solidFill>
            <a:round/>
            <a:headEnd/>
            <a:tailEnd/>
          </a:ln>
        </p:spPr>
        <p:txBody>
          <a:bodyPr wrap="none" anchor="ctr"/>
          <a:lstStyle/>
          <a:p>
            <a:endParaRPr lang="en-US"/>
          </a:p>
        </p:txBody>
      </p:sp>
      <p:sp>
        <p:nvSpPr>
          <p:cNvPr id="91184" name="Rectangle 276"/>
          <p:cNvSpPr>
            <a:spLocks noChangeArrowheads="1"/>
          </p:cNvSpPr>
          <p:nvPr/>
        </p:nvSpPr>
        <p:spPr bwMode="auto">
          <a:xfrm>
            <a:off x="3475038" y="5781675"/>
            <a:ext cx="250825" cy="14287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1185" name="Rectangle 277"/>
          <p:cNvSpPr>
            <a:spLocks noChangeArrowheads="1"/>
          </p:cNvSpPr>
          <p:nvPr/>
        </p:nvSpPr>
        <p:spPr bwMode="auto">
          <a:xfrm>
            <a:off x="4214813" y="5772150"/>
            <a:ext cx="322262" cy="14287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1186" name="Oval 278"/>
          <p:cNvSpPr>
            <a:spLocks noChangeArrowheads="1"/>
          </p:cNvSpPr>
          <p:nvPr/>
        </p:nvSpPr>
        <p:spPr bwMode="auto">
          <a:xfrm>
            <a:off x="3463925" y="5613400"/>
            <a:ext cx="1063625" cy="273050"/>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23" name="Group 279"/>
          <p:cNvGrpSpPr>
            <a:grpSpLocks/>
          </p:cNvGrpSpPr>
          <p:nvPr/>
        </p:nvGrpSpPr>
        <p:grpSpPr bwMode="auto">
          <a:xfrm>
            <a:off x="3721100" y="5673725"/>
            <a:ext cx="525463" cy="158750"/>
            <a:chOff x="2848" y="848"/>
            <a:chExt cx="140" cy="98"/>
          </a:xfrm>
        </p:grpSpPr>
        <p:sp>
          <p:nvSpPr>
            <p:cNvPr id="91235" name="Line 280"/>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91236" name="Line 281"/>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91237" name="Line 282"/>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24" name="Group 283"/>
          <p:cNvGrpSpPr>
            <a:grpSpLocks/>
          </p:cNvGrpSpPr>
          <p:nvPr/>
        </p:nvGrpSpPr>
        <p:grpSpPr bwMode="auto">
          <a:xfrm flipV="1">
            <a:off x="3721100" y="5670550"/>
            <a:ext cx="525463" cy="158750"/>
            <a:chOff x="2848" y="848"/>
            <a:chExt cx="140" cy="98"/>
          </a:xfrm>
        </p:grpSpPr>
        <p:sp>
          <p:nvSpPr>
            <p:cNvPr id="91232" name="Line 284"/>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91233" name="Line 285"/>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91234" name="Line 286"/>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grpSp>
        <p:nvGrpSpPr>
          <p:cNvPr id="25" name="Group 287"/>
          <p:cNvGrpSpPr>
            <a:grpSpLocks/>
          </p:cNvGrpSpPr>
          <p:nvPr/>
        </p:nvGrpSpPr>
        <p:grpSpPr bwMode="auto">
          <a:xfrm>
            <a:off x="3538538" y="5740400"/>
            <a:ext cx="315912" cy="247650"/>
            <a:chOff x="11283" y="10423"/>
            <a:chExt cx="475" cy="374"/>
          </a:xfrm>
        </p:grpSpPr>
        <p:sp>
          <p:nvSpPr>
            <p:cNvPr id="91225" name="Rectangle 288"/>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lstStyle/>
            <a:p>
              <a:endParaRPr lang="en-US"/>
            </a:p>
          </p:txBody>
        </p:sp>
        <p:sp>
          <p:nvSpPr>
            <p:cNvPr id="91226" name="Line 289"/>
            <p:cNvSpPr>
              <a:spLocks noChangeShapeType="1"/>
            </p:cNvSpPr>
            <p:nvPr/>
          </p:nvSpPr>
          <p:spPr bwMode="auto">
            <a:xfrm>
              <a:off x="11686" y="10502"/>
              <a:ext cx="1" cy="231"/>
            </a:xfrm>
            <a:prstGeom prst="line">
              <a:avLst/>
            </a:prstGeom>
            <a:noFill/>
            <a:ln w="9525">
              <a:solidFill>
                <a:srgbClr val="000000"/>
              </a:solidFill>
              <a:round/>
              <a:headEnd/>
              <a:tailEnd/>
            </a:ln>
          </p:spPr>
          <p:txBody>
            <a:bodyPr/>
            <a:lstStyle/>
            <a:p>
              <a:endParaRPr lang="en-US"/>
            </a:p>
          </p:txBody>
        </p:sp>
        <p:sp>
          <p:nvSpPr>
            <p:cNvPr id="91227" name="Line 290"/>
            <p:cNvSpPr>
              <a:spLocks noChangeShapeType="1"/>
            </p:cNvSpPr>
            <p:nvPr/>
          </p:nvSpPr>
          <p:spPr bwMode="auto">
            <a:xfrm>
              <a:off x="11621" y="10502"/>
              <a:ext cx="1" cy="231"/>
            </a:xfrm>
            <a:prstGeom prst="line">
              <a:avLst/>
            </a:prstGeom>
            <a:noFill/>
            <a:ln w="9525">
              <a:solidFill>
                <a:srgbClr val="000000"/>
              </a:solidFill>
              <a:round/>
              <a:headEnd/>
              <a:tailEnd/>
            </a:ln>
          </p:spPr>
          <p:txBody>
            <a:bodyPr/>
            <a:lstStyle/>
            <a:p>
              <a:endParaRPr lang="en-US"/>
            </a:p>
          </p:txBody>
        </p:sp>
        <p:sp>
          <p:nvSpPr>
            <p:cNvPr id="91228" name="Line 291"/>
            <p:cNvSpPr>
              <a:spLocks noChangeShapeType="1"/>
            </p:cNvSpPr>
            <p:nvPr/>
          </p:nvSpPr>
          <p:spPr bwMode="auto">
            <a:xfrm>
              <a:off x="11556" y="10502"/>
              <a:ext cx="1" cy="231"/>
            </a:xfrm>
            <a:prstGeom prst="line">
              <a:avLst/>
            </a:prstGeom>
            <a:noFill/>
            <a:ln w="9525">
              <a:solidFill>
                <a:srgbClr val="000000"/>
              </a:solidFill>
              <a:round/>
              <a:headEnd/>
              <a:tailEnd/>
            </a:ln>
          </p:spPr>
          <p:txBody>
            <a:bodyPr/>
            <a:lstStyle/>
            <a:p>
              <a:endParaRPr lang="en-US"/>
            </a:p>
          </p:txBody>
        </p:sp>
        <p:sp>
          <p:nvSpPr>
            <p:cNvPr id="91229" name="Line 292"/>
            <p:cNvSpPr>
              <a:spLocks noChangeShapeType="1"/>
            </p:cNvSpPr>
            <p:nvPr/>
          </p:nvSpPr>
          <p:spPr bwMode="auto">
            <a:xfrm>
              <a:off x="11491" y="10495"/>
              <a:ext cx="1" cy="231"/>
            </a:xfrm>
            <a:prstGeom prst="line">
              <a:avLst/>
            </a:prstGeom>
            <a:noFill/>
            <a:ln w="9525">
              <a:solidFill>
                <a:srgbClr val="000000"/>
              </a:solidFill>
              <a:round/>
              <a:headEnd/>
              <a:tailEnd/>
            </a:ln>
          </p:spPr>
          <p:txBody>
            <a:bodyPr/>
            <a:lstStyle/>
            <a:p>
              <a:endParaRPr lang="en-US"/>
            </a:p>
          </p:txBody>
        </p:sp>
        <p:sp>
          <p:nvSpPr>
            <p:cNvPr id="91230" name="Line 293"/>
            <p:cNvSpPr>
              <a:spLocks noChangeShapeType="1"/>
            </p:cNvSpPr>
            <p:nvPr/>
          </p:nvSpPr>
          <p:spPr bwMode="auto">
            <a:xfrm>
              <a:off x="11426" y="10495"/>
              <a:ext cx="2" cy="231"/>
            </a:xfrm>
            <a:prstGeom prst="line">
              <a:avLst/>
            </a:prstGeom>
            <a:noFill/>
            <a:ln w="9525">
              <a:solidFill>
                <a:srgbClr val="000000"/>
              </a:solidFill>
              <a:round/>
              <a:headEnd/>
              <a:tailEnd/>
            </a:ln>
          </p:spPr>
          <p:txBody>
            <a:bodyPr/>
            <a:lstStyle/>
            <a:p>
              <a:endParaRPr lang="en-US"/>
            </a:p>
          </p:txBody>
        </p:sp>
        <p:sp>
          <p:nvSpPr>
            <p:cNvPr id="91231" name="Line 294"/>
            <p:cNvSpPr>
              <a:spLocks noChangeShapeType="1"/>
            </p:cNvSpPr>
            <p:nvPr/>
          </p:nvSpPr>
          <p:spPr bwMode="auto">
            <a:xfrm>
              <a:off x="11360" y="10495"/>
              <a:ext cx="3" cy="231"/>
            </a:xfrm>
            <a:prstGeom prst="line">
              <a:avLst/>
            </a:prstGeom>
            <a:noFill/>
            <a:ln w="9525">
              <a:solidFill>
                <a:srgbClr val="000000"/>
              </a:solidFill>
              <a:round/>
              <a:headEnd/>
              <a:tailEnd/>
            </a:ln>
          </p:spPr>
          <p:txBody>
            <a:bodyPr/>
            <a:lstStyle/>
            <a:p>
              <a:endParaRPr lang="en-US"/>
            </a:p>
          </p:txBody>
        </p:sp>
      </p:grpSp>
      <p:sp>
        <p:nvSpPr>
          <p:cNvPr id="91190" name="Oval 295"/>
          <p:cNvSpPr>
            <a:spLocks noChangeArrowheads="1"/>
          </p:cNvSpPr>
          <p:nvPr/>
        </p:nvSpPr>
        <p:spPr bwMode="auto">
          <a:xfrm>
            <a:off x="2835275" y="4867275"/>
            <a:ext cx="1063625" cy="233363"/>
          </a:xfrm>
          <a:prstGeom prst="ellipse">
            <a:avLst/>
          </a:prstGeom>
          <a:solidFill>
            <a:srgbClr val="C0C0C0"/>
          </a:solidFill>
          <a:ln w="12700">
            <a:solidFill>
              <a:srgbClr val="808080"/>
            </a:solidFill>
            <a:round/>
            <a:headEnd/>
            <a:tailEnd/>
          </a:ln>
        </p:spPr>
        <p:txBody>
          <a:bodyPr wrap="none" anchor="ctr"/>
          <a:lstStyle/>
          <a:p>
            <a:endParaRPr lang="en-US"/>
          </a:p>
        </p:txBody>
      </p:sp>
      <p:sp>
        <p:nvSpPr>
          <p:cNvPr id="91191" name="Line 296"/>
          <p:cNvSpPr>
            <a:spLocks noChangeShapeType="1"/>
          </p:cNvSpPr>
          <p:nvPr/>
        </p:nvSpPr>
        <p:spPr bwMode="auto">
          <a:xfrm>
            <a:off x="2835275" y="4848225"/>
            <a:ext cx="1588" cy="144463"/>
          </a:xfrm>
          <a:prstGeom prst="line">
            <a:avLst/>
          </a:prstGeom>
          <a:noFill/>
          <a:ln w="12700">
            <a:solidFill>
              <a:srgbClr val="000000"/>
            </a:solidFill>
            <a:round/>
            <a:headEnd/>
            <a:tailEnd/>
          </a:ln>
        </p:spPr>
        <p:txBody>
          <a:bodyPr wrap="none" anchor="ctr"/>
          <a:lstStyle/>
          <a:p>
            <a:endParaRPr lang="en-US"/>
          </a:p>
        </p:txBody>
      </p:sp>
      <p:sp>
        <p:nvSpPr>
          <p:cNvPr id="91192" name="Line 297"/>
          <p:cNvSpPr>
            <a:spLocks noChangeShapeType="1"/>
          </p:cNvSpPr>
          <p:nvPr/>
        </p:nvSpPr>
        <p:spPr bwMode="auto">
          <a:xfrm>
            <a:off x="3898900" y="4848225"/>
            <a:ext cx="0" cy="144463"/>
          </a:xfrm>
          <a:prstGeom prst="line">
            <a:avLst/>
          </a:prstGeom>
          <a:noFill/>
          <a:ln w="12700">
            <a:solidFill>
              <a:srgbClr val="808080"/>
            </a:solidFill>
            <a:round/>
            <a:headEnd/>
            <a:tailEnd/>
          </a:ln>
        </p:spPr>
        <p:txBody>
          <a:bodyPr wrap="none" anchor="ctr"/>
          <a:lstStyle/>
          <a:p>
            <a:endParaRPr lang="en-US"/>
          </a:p>
        </p:txBody>
      </p:sp>
      <p:sp>
        <p:nvSpPr>
          <p:cNvPr id="91193" name="Rectangle 298"/>
          <p:cNvSpPr>
            <a:spLocks noChangeArrowheads="1"/>
          </p:cNvSpPr>
          <p:nvPr/>
        </p:nvSpPr>
        <p:spPr bwMode="auto">
          <a:xfrm>
            <a:off x="2835275" y="4848225"/>
            <a:ext cx="252413" cy="141288"/>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1194" name="Rectangle 299"/>
          <p:cNvSpPr>
            <a:spLocks noChangeArrowheads="1"/>
          </p:cNvSpPr>
          <p:nvPr/>
        </p:nvSpPr>
        <p:spPr bwMode="auto">
          <a:xfrm>
            <a:off x="3576638" y="4838700"/>
            <a:ext cx="322262" cy="141288"/>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1195" name="Oval 300"/>
          <p:cNvSpPr>
            <a:spLocks noChangeArrowheads="1"/>
          </p:cNvSpPr>
          <p:nvPr/>
        </p:nvSpPr>
        <p:spPr bwMode="auto">
          <a:xfrm>
            <a:off x="2825750" y="4679950"/>
            <a:ext cx="1063625" cy="273050"/>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26" name="Group 301"/>
          <p:cNvGrpSpPr>
            <a:grpSpLocks/>
          </p:cNvGrpSpPr>
          <p:nvPr/>
        </p:nvGrpSpPr>
        <p:grpSpPr bwMode="auto">
          <a:xfrm>
            <a:off x="3082925" y="4740275"/>
            <a:ext cx="525463" cy="158750"/>
            <a:chOff x="2848" y="848"/>
            <a:chExt cx="140" cy="98"/>
          </a:xfrm>
        </p:grpSpPr>
        <p:sp>
          <p:nvSpPr>
            <p:cNvPr id="91222" name="Line 302"/>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91223" name="Line 303"/>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91224" name="Line 304"/>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27" name="Group 305"/>
          <p:cNvGrpSpPr>
            <a:grpSpLocks/>
          </p:cNvGrpSpPr>
          <p:nvPr/>
        </p:nvGrpSpPr>
        <p:grpSpPr bwMode="auto">
          <a:xfrm flipV="1">
            <a:off x="3082925" y="4737100"/>
            <a:ext cx="525463" cy="158750"/>
            <a:chOff x="2848" y="848"/>
            <a:chExt cx="140" cy="98"/>
          </a:xfrm>
        </p:grpSpPr>
        <p:sp>
          <p:nvSpPr>
            <p:cNvPr id="91219" name="Line 306"/>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91220" name="Line 307"/>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91221" name="Line 308"/>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sp>
        <p:nvSpPr>
          <p:cNvPr id="91198" name="Line 309"/>
          <p:cNvSpPr>
            <a:spLocks noChangeShapeType="1"/>
          </p:cNvSpPr>
          <p:nvPr/>
        </p:nvSpPr>
        <p:spPr bwMode="auto">
          <a:xfrm flipH="1">
            <a:off x="2195513" y="5064125"/>
            <a:ext cx="868362" cy="811213"/>
          </a:xfrm>
          <a:prstGeom prst="line">
            <a:avLst/>
          </a:prstGeom>
          <a:noFill/>
          <a:ln w="19050">
            <a:solidFill>
              <a:srgbClr val="000000"/>
            </a:solidFill>
            <a:round/>
            <a:headEnd/>
            <a:tailEnd/>
          </a:ln>
        </p:spPr>
        <p:txBody>
          <a:bodyPr/>
          <a:lstStyle/>
          <a:p>
            <a:endParaRPr lang="en-US"/>
          </a:p>
        </p:txBody>
      </p:sp>
      <p:grpSp>
        <p:nvGrpSpPr>
          <p:cNvPr id="28" name="Group 310"/>
          <p:cNvGrpSpPr>
            <a:grpSpLocks/>
          </p:cNvGrpSpPr>
          <p:nvPr/>
        </p:nvGrpSpPr>
        <p:grpSpPr bwMode="auto">
          <a:xfrm rot="8027572">
            <a:off x="3178176" y="4668837"/>
            <a:ext cx="322262" cy="239713"/>
            <a:chOff x="11283" y="10423"/>
            <a:chExt cx="475" cy="374"/>
          </a:xfrm>
        </p:grpSpPr>
        <p:sp>
          <p:nvSpPr>
            <p:cNvPr id="91212" name="Rectangle 311"/>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lstStyle/>
            <a:p>
              <a:endParaRPr lang="en-US"/>
            </a:p>
          </p:txBody>
        </p:sp>
        <p:sp>
          <p:nvSpPr>
            <p:cNvPr id="91213" name="Line 312"/>
            <p:cNvSpPr>
              <a:spLocks noChangeShapeType="1"/>
            </p:cNvSpPr>
            <p:nvPr/>
          </p:nvSpPr>
          <p:spPr bwMode="auto">
            <a:xfrm>
              <a:off x="11686" y="10502"/>
              <a:ext cx="1" cy="231"/>
            </a:xfrm>
            <a:prstGeom prst="line">
              <a:avLst/>
            </a:prstGeom>
            <a:noFill/>
            <a:ln w="9525">
              <a:solidFill>
                <a:srgbClr val="000000"/>
              </a:solidFill>
              <a:round/>
              <a:headEnd/>
              <a:tailEnd/>
            </a:ln>
          </p:spPr>
          <p:txBody>
            <a:bodyPr/>
            <a:lstStyle/>
            <a:p>
              <a:endParaRPr lang="en-US"/>
            </a:p>
          </p:txBody>
        </p:sp>
        <p:sp>
          <p:nvSpPr>
            <p:cNvPr id="91214" name="Line 313"/>
            <p:cNvSpPr>
              <a:spLocks noChangeShapeType="1"/>
            </p:cNvSpPr>
            <p:nvPr/>
          </p:nvSpPr>
          <p:spPr bwMode="auto">
            <a:xfrm>
              <a:off x="11621" y="10502"/>
              <a:ext cx="1" cy="231"/>
            </a:xfrm>
            <a:prstGeom prst="line">
              <a:avLst/>
            </a:prstGeom>
            <a:noFill/>
            <a:ln w="9525">
              <a:solidFill>
                <a:srgbClr val="000000"/>
              </a:solidFill>
              <a:round/>
              <a:headEnd/>
              <a:tailEnd/>
            </a:ln>
          </p:spPr>
          <p:txBody>
            <a:bodyPr/>
            <a:lstStyle/>
            <a:p>
              <a:endParaRPr lang="en-US"/>
            </a:p>
          </p:txBody>
        </p:sp>
        <p:sp>
          <p:nvSpPr>
            <p:cNvPr id="91215" name="Line 314"/>
            <p:cNvSpPr>
              <a:spLocks noChangeShapeType="1"/>
            </p:cNvSpPr>
            <p:nvPr/>
          </p:nvSpPr>
          <p:spPr bwMode="auto">
            <a:xfrm>
              <a:off x="11556" y="10502"/>
              <a:ext cx="1" cy="231"/>
            </a:xfrm>
            <a:prstGeom prst="line">
              <a:avLst/>
            </a:prstGeom>
            <a:noFill/>
            <a:ln w="9525">
              <a:solidFill>
                <a:srgbClr val="000000"/>
              </a:solidFill>
              <a:round/>
              <a:headEnd/>
              <a:tailEnd/>
            </a:ln>
          </p:spPr>
          <p:txBody>
            <a:bodyPr/>
            <a:lstStyle/>
            <a:p>
              <a:endParaRPr lang="en-US"/>
            </a:p>
          </p:txBody>
        </p:sp>
        <p:sp>
          <p:nvSpPr>
            <p:cNvPr id="91216" name="Line 315"/>
            <p:cNvSpPr>
              <a:spLocks noChangeShapeType="1"/>
            </p:cNvSpPr>
            <p:nvPr/>
          </p:nvSpPr>
          <p:spPr bwMode="auto">
            <a:xfrm>
              <a:off x="11491" y="10495"/>
              <a:ext cx="1" cy="231"/>
            </a:xfrm>
            <a:prstGeom prst="line">
              <a:avLst/>
            </a:prstGeom>
            <a:noFill/>
            <a:ln w="9525">
              <a:solidFill>
                <a:srgbClr val="000000"/>
              </a:solidFill>
              <a:round/>
              <a:headEnd/>
              <a:tailEnd/>
            </a:ln>
          </p:spPr>
          <p:txBody>
            <a:bodyPr/>
            <a:lstStyle/>
            <a:p>
              <a:endParaRPr lang="en-US"/>
            </a:p>
          </p:txBody>
        </p:sp>
        <p:sp>
          <p:nvSpPr>
            <p:cNvPr id="91217" name="Line 316"/>
            <p:cNvSpPr>
              <a:spLocks noChangeShapeType="1"/>
            </p:cNvSpPr>
            <p:nvPr/>
          </p:nvSpPr>
          <p:spPr bwMode="auto">
            <a:xfrm>
              <a:off x="11426" y="10495"/>
              <a:ext cx="2" cy="231"/>
            </a:xfrm>
            <a:prstGeom prst="line">
              <a:avLst/>
            </a:prstGeom>
            <a:noFill/>
            <a:ln w="9525">
              <a:solidFill>
                <a:srgbClr val="000000"/>
              </a:solidFill>
              <a:round/>
              <a:headEnd/>
              <a:tailEnd/>
            </a:ln>
          </p:spPr>
          <p:txBody>
            <a:bodyPr/>
            <a:lstStyle/>
            <a:p>
              <a:endParaRPr lang="en-US"/>
            </a:p>
          </p:txBody>
        </p:sp>
        <p:sp>
          <p:nvSpPr>
            <p:cNvPr id="91218" name="Line 317"/>
            <p:cNvSpPr>
              <a:spLocks noChangeShapeType="1"/>
            </p:cNvSpPr>
            <p:nvPr/>
          </p:nvSpPr>
          <p:spPr bwMode="auto">
            <a:xfrm>
              <a:off x="11360" y="10495"/>
              <a:ext cx="3" cy="231"/>
            </a:xfrm>
            <a:prstGeom prst="line">
              <a:avLst/>
            </a:prstGeom>
            <a:noFill/>
            <a:ln w="9525">
              <a:solidFill>
                <a:srgbClr val="000000"/>
              </a:solidFill>
              <a:round/>
              <a:headEnd/>
              <a:tailEnd/>
            </a:ln>
          </p:spPr>
          <p:txBody>
            <a:bodyPr/>
            <a:lstStyle/>
            <a:p>
              <a:endParaRPr lang="en-US"/>
            </a:p>
          </p:txBody>
        </p:sp>
      </p:grpSp>
      <p:sp>
        <p:nvSpPr>
          <p:cNvPr id="91200" name="Freeform 318"/>
          <p:cNvSpPr>
            <a:spLocks/>
          </p:cNvSpPr>
          <p:nvPr/>
        </p:nvSpPr>
        <p:spPr bwMode="auto">
          <a:xfrm>
            <a:off x="2033588" y="3006725"/>
            <a:ext cx="5067300" cy="2933700"/>
          </a:xfrm>
          <a:custGeom>
            <a:avLst/>
            <a:gdLst>
              <a:gd name="T0" fmla="*/ 7965 w 7980"/>
              <a:gd name="T1" fmla="*/ 3420 h 4620"/>
              <a:gd name="T2" fmla="*/ 7980 w 7980"/>
              <a:gd name="T3" fmla="*/ 4620 h 4620"/>
              <a:gd name="T4" fmla="*/ 0 w 7980"/>
              <a:gd name="T5" fmla="*/ 4605 h 4620"/>
              <a:gd name="T6" fmla="*/ 3315 w 7980"/>
              <a:gd name="T7" fmla="*/ 1485 h 4620"/>
              <a:gd name="T8" fmla="*/ 2355 w 7980"/>
              <a:gd name="T9" fmla="*/ 1455 h 4620"/>
              <a:gd name="T10" fmla="*/ 2355 w 7980"/>
              <a:gd name="T11" fmla="*/ 0 h 4620"/>
              <a:gd name="T12" fmla="*/ 0 60000 65536"/>
              <a:gd name="T13" fmla="*/ 0 60000 65536"/>
              <a:gd name="T14" fmla="*/ 0 60000 65536"/>
              <a:gd name="T15" fmla="*/ 0 60000 65536"/>
              <a:gd name="T16" fmla="*/ 0 60000 65536"/>
              <a:gd name="T17" fmla="*/ 0 60000 65536"/>
              <a:gd name="T18" fmla="*/ 0 w 7980"/>
              <a:gd name="T19" fmla="*/ 0 h 4620"/>
              <a:gd name="T20" fmla="*/ 7980 w 7980"/>
              <a:gd name="T21" fmla="*/ 4620 h 4620"/>
            </a:gdLst>
            <a:ahLst/>
            <a:cxnLst>
              <a:cxn ang="T12">
                <a:pos x="T0" y="T1"/>
              </a:cxn>
              <a:cxn ang="T13">
                <a:pos x="T2" y="T3"/>
              </a:cxn>
              <a:cxn ang="T14">
                <a:pos x="T4" y="T5"/>
              </a:cxn>
              <a:cxn ang="T15">
                <a:pos x="T6" y="T7"/>
              </a:cxn>
              <a:cxn ang="T16">
                <a:pos x="T8" y="T9"/>
              </a:cxn>
              <a:cxn ang="T17">
                <a:pos x="T10" y="T11"/>
              </a:cxn>
            </a:cxnLst>
            <a:rect l="T18" t="T19" r="T20" b="T21"/>
            <a:pathLst>
              <a:path w="7980" h="4620">
                <a:moveTo>
                  <a:pt x="7965" y="3420"/>
                </a:moveTo>
                <a:lnTo>
                  <a:pt x="7980" y="4620"/>
                </a:lnTo>
                <a:lnTo>
                  <a:pt x="0" y="4605"/>
                </a:lnTo>
                <a:lnTo>
                  <a:pt x="3315" y="1485"/>
                </a:lnTo>
                <a:lnTo>
                  <a:pt x="2355" y="1455"/>
                </a:lnTo>
                <a:lnTo>
                  <a:pt x="2355" y="0"/>
                </a:lnTo>
              </a:path>
            </a:pathLst>
          </a:custGeom>
          <a:noFill/>
          <a:ln w="38100">
            <a:solidFill>
              <a:srgbClr val="FF00FF"/>
            </a:solidFill>
            <a:round/>
            <a:headEnd/>
            <a:tailEnd type="triangle" w="med" len="med"/>
          </a:ln>
        </p:spPr>
        <p:txBody>
          <a:bodyPr/>
          <a:lstStyle/>
          <a:p>
            <a:endParaRPr lang="en-US"/>
          </a:p>
        </p:txBody>
      </p:sp>
      <p:sp>
        <p:nvSpPr>
          <p:cNvPr id="91201" name="Freeform 319"/>
          <p:cNvSpPr>
            <a:spLocks/>
          </p:cNvSpPr>
          <p:nvPr/>
        </p:nvSpPr>
        <p:spPr bwMode="auto">
          <a:xfrm>
            <a:off x="1633538" y="3101975"/>
            <a:ext cx="5743575" cy="2886075"/>
          </a:xfrm>
          <a:custGeom>
            <a:avLst/>
            <a:gdLst>
              <a:gd name="T0" fmla="*/ 0 w 9045"/>
              <a:gd name="T1" fmla="*/ 2880 h 4545"/>
              <a:gd name="T2" fmla="*/ 0 w 9045"/>
              <a:gd name="T3" fmla="*/ 4530 h 4545"/>
              <a:gd name="T4" fmla="*/ 885 w 9045"/>
              <a:gd name="T5" fmla="*/ 4545 h 4545"/>
              <a:gd name="T6" fmla="*/ 3510 w 9045"/>
              <a:gd name="T7" fmla="*/ 2010 h 4545"/>
              <a:gd name="T8" fmla="*/ 7140 w 9045"/>
              <a:gd name="T9" fmla="*/ 2055 h 4545"/>
              <a:gd name="T10" fmla="*/ 8145 w 9045"/>
              <a:gd name="T11" fmla="*/ 1020 h 4545"/>
              <a:gd name="T12" fmla="*/ 9045 w 9045"/>
              <a:gd name="T13" fmla="*/ 1020 h 4545"/>
              <a:gd name="T14" fmla="*/ 9015 w 9045"/>
              <a:gd name="T15" fmla="*/ 0 h 4545"/>
              <a:gd name="T16" fmla="*/ 0 60000 65536"/>
              <a:gd name="T17" fmla="*/ 0 60000 65536"/>
              <a:gd name="T18" fmla="*/ 0 60000 65536"/>
              <a:gd name="T19" fmla="*/ 0 60000 65536"/>
              <a:gd name="T20" fmla="*/ 0 60000 65536"/>
              <a:gd name="T21" fmla="*/ 0 60000 65536"/>
              <a:gd name="T22" fmla="*/ 0 60000 65536"/>
              <a:gd name="T23" fmla="*/ 0 60000 65536"/>
              <a:gd name="T24" fmla="*/ 0 w 9045"/>
              <a:gd name="T25" fmla="*/ 0 h 4545"/>
              <a:gd name="T26" fmla="*/ 9045 w 9045"/>
              <a:gd name="T27" fmla="*/ 4545 h 45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045" h="4545">
                <a:moveTo>
                  <a:pt x="0" y="2880"/>
                </a:moveTo>
                <a:lnTo>
                  <a:pt x="0" y="4530"/>
                </a:lnTo>
                <a:lnTo>
                  <a:pt x="885" y="4545"/>
                </a:lnTo>
                <a:lnTo>
                  <a:pt x="3510" y="2010"/>
                </a:lnTo>
                <a:lnTo>
                  <a:pt x="7140" y="2055"/>
                </a:lnTo>
                <a:lnTo>
                  <a:pt x="8145" y="1020"/>
                </a:lnTo>
                <a:lnTo>
                  <a:pt x="9045" y="1020"/>
                </a:lnTo>
                <a:lnTo>
                  <a:pt x="9015" y="0"/>
                </a:lnTo>
              </a:path>
            </a:pathLst>
          </a:custGeom>
          <a:noFill/>
          <a:ln w="38100">
            <a:solidFill>
              <a:srgbClr val="0000FF"/>
            </a:solidFill>
            <a:round/>
            <a:headEnd/>
            <a:tailEnd type="triangle" w="med" len="med"/>
          </a:ln>
        </p:spPr>
        <p:txBody>
          <a:bodyPr/>
          <a:lstStyle/>
          <a:p>
            <a:endParaRPr lang="en-US"/>
          </a:p>
        </p:txBody>
      </p:sp>
      <p:sp>
        <p:nvSpPr>
          <p:cNvPr id="91202" name="Freeform 320"/>
          <p:cNvSpPr>
            <a:spLocks/>
          </p:cNvSpPr>
          <p:nvPr/>
        </p:nvSpPr>
        <p:spPr bwMode="auto">
          <a:xfrm>
            <a:off x="1757363" y="3149600"/>
            <a:ext cx="5791200" cy="2667000"/>
          </a:xfrm>
          <a:custGeom>
            <a:avLst/>
            <a:gdLst>
              <a:gd name="T0" fmla="*/ 0 w 9120"/>
              <a:gd name="T1" fmla="*/ 2821 h 4201"/>
              <a:gd name="T2" fmla="*/ 0 w 9120"/>
              <a:gd name="T3" fmla="*/ 4201 h 4201"/>
              <a:gd name="T4" fmla="*/ 4890 w 9120"/>
              <a:gd name="T5" fmla="*/ 4201 h 4201"/>
              <a:gd name="T6" fmla="*/ 8055 w 9120"/>
              <a:gd name="T7" fmla="*/ 1051 h 4201"/>
              <a:gd name="T8" fmla="*/ 9120 w 9120"/>
              <a:gd name="T9" fmla="*/ 1080 h 4201"/>
              <a:gd name="T10" fmla="*/ 9105 w 9120"/>
              <a:gd name="T11" fmla="*/ 0 h 4201"/>
              <a:gd name="T12" fmla="*/ 0 60000 65536"/>
              <a:gd name="T13" fmla="*/ 0 60000 65536"/>
              <a:gd name="T14" fmla="*/ 0 60000 65536"/>
              <a:gd name="T15" fmla="*/ 0 60000 65536"/>
              <a:gd name="T16" fmla="*/ 0 60000 65536"/>
              <a:gd name="T17" fmla="*/ 0 60000 65536"/>
              <a:gd name="T18" fmla="*/ 0 w 9120"/>
              <a:gd name="T19" fmla="*/ 0 h 4201"/>
              <a:gd name="T20" fmla="*/ 9120 w 9120"/>
              <a:gd name="T21" fmla="*/ 4201 h 4201"/>
            </a:gdLst>
            <a:ahLst/>
            <a:cxnLst>
              <a:cxn ang="T12">
                <a:pos x="T0" y="T1"/>
              </a:cxn>
              <a:cxn ang="T13">
                <a:pos x="T2" y="T3"/>
              </a:cxn>
              <a:cxn ang="T14">
                <a:pos x="T4" y="T5"/>
              </a:cxn>
              <a:cxn ang="T15">
                <a:pos x="T6" y="T7"/>
              </a:cxn>
              <a:cxn ang="T16">
                <a:pos x="T8" y="T9"/>
              </a:cxn>
              <a:cxn ang="T17">
                <a:pos x="T10" y="T11"/>
              </a:cxn>
            </a:cxnLst>
            <a:rect l="T18" t="T19" r="T20" b="T21"/>
            <a:pathLst>
              <a:path w="9120" h="4201">
                <a:moveTo>
                  <a:pt x="0" y="2821"/>
                </a:moveTo>
                <a:lnTo>
                  <a:pt x="0" y="4201"/>
                </a:lnTo>
                <a:lnTo>
                  <a:pt x="4890" y="4201"/>
                </a:lnTo>
                <a:lnTo>
                  <a:pt x="8055" y="1051"/>
                </a:lnTo>
                <a:lnTo>
                  <a:pt x="9120" y="1080"/>
                </a:lnTo>
                <a:lnTo>
                  <a:pt x="9105" y="0"/>
                </a:lnTo>
              </a:path>
            </a:pathLst>
          </a:custGeom>
          <a:noFill/>
          <a:ln w="38100">
            <a:solidFill>
              <a:srgbClr val="00FF00"/>
            </a:solidFill>
            <a:round/>
            <a:headEnd type="triangle" w="med" len="med"/>
            <a:tailEnd/>
          </a:ln>
        </p:spPr>
        <p:txBody>
          <a:bodyPr/>
          <a:lstStyle/>
          <a:p>
            <a:endParaRPr lang="en-US"/>
          </a:p>
        </p:txBody>
      </p:sp>
      <p:grpSp>
        <p:nvGrpSpPr>
          <p:cNvPr id="29" name="Group 321"/>
          <p:cNvGrpSpPr>
            <a:grpSpLocks/>
          </p:cNvGrpSpPr>
          <p:nvPr/>
        </p:nvGrpSpPr>
        <p:grpSpPr bwMode="auto">
          <a:xfrm>
            <a:off x="1587500" y="4902200"/>
            <a:ext cx="90488" cy="271463"/>
            <a:chOff x="10104" y="10005"/>
            <a:chExt cx="137" cy="411"/>
          </a:xfrm>
        </p:grpSpPr>
        <p:sp>
          <p:nvSpPr>
            <p:cNvPr id="91210" name="Oval 322"/>
            <p:cNvSpPr>
              <a:spLocks noChangeArrowheads="1"/>
            </p:cNvSpPr>
            <p:nvPr/>
          </p:nvSpPr>
          <p:spPr bwMode="auto">
            <a:xfrm>
              <a:off x="10104" y="10005"/>
              <a:ext cx="137" cy="138"/>
            </a:xfrm>
            <a:prstGeom prst="ellipse">
              <a:avLst/>
            </a:prstGeom>
            <a:solidFill>
              <a:srgbClr val="0000FF"/>
            </a:solidFill>
            <a:ln w="9525">
              <a:noFill/>
              <a:round/>
              <a:headEnd/>
              <a:tailEnd/>
            </a:ln>
          </p:spPr>
          <p:txBody>
            <a:bodyPr/>
            <a:lstStyle/>
            <a:p>
              <a:endParaRPr lang="en-US"/>
            </a:p>
          </p:txBody>
        </p:sp>
        <p:sp>
          <p:nvSpPr>
            <p:cNvPr id="91211" name="Oval 323"/>
            <p:cNvSpPr>
              <a:spLocks noChangeArrowheads="1"/>
            </p:cNvSpPr>
            <p:nvPr/>
          </p:nvSpPr>
          <p:spPr bwMode="auto">
            <a:xfrm>
              <a:off x="10104" y="10278"/>
              <a:ext cx="137" cy="138"/>
            </a:xfrm>
            <a:prstGeom prst="ellipse">
              <a:avLst/>
            </a:prstGeom>
            <a:solidFill>
              <a:srgbClr val="0000FF"/>
            </a:solidFill>
            <a:ln w="9525">
              <a:noFill/>
              <a:round/>
              <a:headEnd/>
              <a:tailEnd/>
            </a:ln>
          </p:spPr>
          <p:txBody>
            <a:bodyPr/>
            <a:lstStyle/>
            <a:p>
              <a:endParaRPr lang="en-US"/>
            </a:p>
          </p:txBody>
        </p:sp>
      </p:grpSp>
      <p:grpSp>
        <p:nvGrpSpPr>
          <p:cNvPr id="30" name="Group 324"/>
          <p:cNvGrpSpPr>
            <a:grpSpLocks/>
          </p:cNvGrpSpPr>
          <p:nvPr/>
        </p:nvGrpSpPr>
        <p:grpSpPr bwMode="auto">
          <a:xfrm>
            <a:off x="7043738" y="5138738"/>
            <a:ext cx="92075" cy="271462"/>
            <a:chOff x="10104" y="10005"/>
            <a:chExt cx="137" cy="411"/>
          </a:xfrm>
        </p:grpSpPr>
        <p:sp>
          <p:nvSpPr>
            <p:cNvPr id="91208" name="Oval 325"/>
            <p:cNvSpPr>
              <a:spLocks noChangeArrowheads="1"/>
            </p:cNvSpPr>
            <p:nvPr/>
          </p:nvSpPr>
          <p:spPr bwMode="auto">
            <a:xfrm>
              <a:off x="10104" y="10005"/>
              <a:ext cx="137" cy="138"/>
            </a:xfrm>
            <a:prstGeom prst="ellipse">
              <a:avLst/>
            </a:prstGeom>
            <a:solidFill>
              <a:srgbClr val="FF00FF"/>
            </a:solidFill>
            <a:ln w="9525">
              <a:noFill/>
              <a:round/>
              <a:headEnd/>
              <a:tailEnd/>
            </a:ln>
          </p:spPr>
          <p:txBody>
            <a:bodyPr/>
            <a:lstStyle/>
            <a:p>
              <a:endParaRPr lang="en-US"/>
            </a:p>
          </p:txBody>
        </p:sp>
        <p:sp>
          <p:nvSpPr>
            <p:cNvPr id="91209" name="Oval 326"/>
            <p:cNvSpPr>
              <a:spLocks noChangeArrowheads="1"/>
            </p:cNvSpPr>
            <p:nvPr/>
          </p:nvSpPr>
          <p:spPr bwMode="auto">
            <a:xfrm>
              <a:off x="10104" y="10278"/>
              <a:ext cx="137" cy="138"/>
            </a:xfrm>
            <a:prstGeom prst="ellipse">
              <a:avLst/>
            </a:prstGeom>
            <a:solidFill>
              <a:srgbClr val="FF00FF"/>
            </a:solidFill>
            <a:ln w="9525">
              <a:noFill/>
              <a:round/>
              <a:headEnd/>
              <a:tailEnd/>
            </a:ln>
          </p:spPr>
          <p:txBody>
            <a:bodyPr/>
            <a:lstStyle/>
            <a:p>
              <a:endParaRPr lang="en-US"/>
            </a:p>
          </p:txBody>
        </p:sp>
      </p:grpSp>
      <p:grpSp>
        <p:nvGrpSpPr>
          <p:cNvPr id="31" name="Group 327"/>
          <p:cNvGrpSpPr>
            <a:grpSpLocks/>
          </p:cNvGrpSpPr>
          <p:nvPr/>
        </p:nvGrpSpPr>
        <p:grpSpPr bwMode="auto">
          <a:xfrm>
            <a:off x="7491413" y="3081338"/>
            <a:ext cx="90487" cy="271462"/>
            <a:chOff x="10104" y="10005"/>
            <a:chExt cx="137" cy="411"/>
          </a:xfrm>
        </p:grpSpPr>
        <p:sp>
          <p:nvSpPr>
            <p:cNvPr id="91206" name="Oval 328"/>
            <p:cNvSpPr>
              <a:spLocks noChangeArrowheads="1"/>
            </p:cNvSpPr>
            <p:nvPr/>
          </p:nvSpPr>
          <p:spPr bwMode="auto">
            <a:xfrm>
              <a:off x="10104" y="10005"/>
              <a:ext cx="137" cy="138"/>
            </a:xfrm>
            <a:prstGeom prst="ellipse">
              <a:avLst/>
            </a:prstGeom>
            <a:solidFill>
              <a:srgbClr val="00FF00"/>
            </a:solidFill>
            <a:ln w="9525">
              <a:noFill/>
              <a:round/>
              <a:headEnd/>
              <a:tailEnd/>
            </a:ln>
          </p:spPr>
          <p:txBody>
            <a:bodyPr/>
            <a:lstStyle/>
            <a:p>
              <a:endParaRPr lang="en-US"/>
            </a:p>
          </p:txBody>
        </p:sp>
        <p:sp>
          <p:nvSpPr>
            <p:cNvPr id="91207" name="Oval 329"/>
            <p:cNvSpPr>
              <a:spLocks noChangeArrowheads="1"/>
            </p:cNvSpPr>
            <p:nvPr/>
          </p:nvSpPr>
          <p:spPr bwMode="auto">
            <a:xfrm>
              <a:off x="10104" y="10278"/>
              <a:ext cx="137" cy="138"/>
            </a:xfrm>
            <a:prstGeom prst="ellipse">
              <a:avLst/>
            </a:prstGeom>
            <a:solidFill>
              <a:srgbClr val="00FF00"/>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92163" name="Slide Number Placeholder 6"/>
          <p:cNvSpPr>
            <a:spLocks noGrp="1"/>
          </p:cNvSpPr>
          <p:nvPr>
            <p:ph type="sldNum" sz="quarter" idx="12"/>
          </p:nvPr>
        </p:nvSpPr>
        <p:spPr>
          <a:noFill/>
        </p:spPr>
        <p:txBody>
          <a:bodyPr/>
          <a:lstStyle/>
          <a:p>
            <a:r>
              <a:rPr lang="en-US"/>
              <a:t>3-</a:t>
            </a:r>
            <a:fld id="{52A678C1-25B2-454C-B7C5-830C64CE8822}" type="slidenum">
              <a:rPr lang="en-US"/>
              <a:pPr/>
              <a:t>7</a:t>
            </a:fld>
            <a:endParaRPr lang="en-US"/>
          </a:p>
        </p:txBody>
      </p:sp>
      <p:sp>
        <p:nvSpPr>
          <p:cNvPr id="92164" name="Rectangle 2"/>
          <p:cNvSpPr>
            <a:spLocks noGrp="1" noChangeArrowheads="1"/>
          </p:cNvSpPr>
          <p:nvPr>
            <p:ph type="title"/>
          </p:nvPr>
        </p:nvSpPr>
        <p:spPr/>
        <p:txBody>
          <a:bodyPr/>
          <a:lstStyle/>
          <a:p>
            <a:r>
              <a:rPr lang="en-US" sz="3200" smtClean="0"/>
              <a:t>Causes/costs of congestion: scenario 3</a:t>
            </a:r>
            <a:r>
              <a:rPr lang="en-US" smtClean="0"/>
              <a:t> </a:t>
            </a:r>
          </a:p>
        </p:txBody>
      </p:sp>
      <p:sp>
        <p:nvSpPr>
          <p:cNvPr id="92165" name="Rectangle 3"/>
          <p:cNvSpPr>
            <a:spLocks noChangeArrowheads="1"/>
          </p:cNvSpPr>
          <p:nvPr/>
        </p:nvSpPr>
        <p:spPr bwMode="auto">
          <a:xfrm>
            <a:off x="333375" y="5153025"/>
            <a:ext cx="8267700" cy="409575"/>
          </a:xfrm>
          <a:prstGeom prst="rect">
            <a:avLst/>
          </a:prstGeom>
          <a:solidFill>
            <a:schemeClr val="bg1"/>
          </a:solidFill>
          <a:ln w="9525">
            <a:noFill/>
            <a:miter lim="800000"/>
            <a:headEnd/>
            <a:tailEnd/>
          </a:ln>
        </p:spPr>
        <p:txBody>
          <a:bodyPr wrap="none" anchor="ctr"/>
          <a:lstStyle/>
          <a:p>
            <a:endParaRPr lang="en-US"/>
          </a:p>
        </p:txBody>
      </p:sp>
      <p:sp>
        <p:nvSpPr>
          <p:cNvPr id="92166" name="Rectangle 4"/>
          <p:cNvSpPr>
            <a:spLocks noChangeArrowheads="1"/>
          </p:cNvSpPr>
          <p:nvPr/>
        </p:nvSpPr>
        <p:spPr bwMode="auto">
          <a:xfrm>
            <a:off x="654050" y="4581525"/>
            <a:ext cx="7781925" cy="990600"/>
          </a:xfrm>
          <a:prstGeom prst="rect">
            <a:avLst/>
          </a:prstGeom>
          <a:noFill/>
          <a:ln w="9525">
            <a:noFill/>
            <a:miter lim="800000"/>
            <a:headEnd/>
            <a:tailEnd/>
          </a:ln>
        </p:spPr>
        <p:txBody>
          <a:bodyPr/>
          <a:lstStyle/>
          <a:p>
            <a:pPr marL="342900" indent="-342900" algn="l">
              <a:spcBef>
                <a:spcPct val="20000"/>
              </a:spcBef>
              <a:buClr>
                <a:schemeClr val="accent2"/>
              </a:buClr>
              <a:buSzPct val="85000"/>
              <a:buFont typeface="ZapfDingbats" pitchFamily="82" charset="2"/>
              <a:buNone/>
            </a:pPr>
            <a:r>
              <a:rPr lang="en-US" sz="2400">
                <a:solidFill>
                  <a:srgbClr val="FF0000"/>
                </a:solidFill>
              </a:rPr>
              <a:t>Another “cost” of congestion:</a:t>
            </a:r>
            <a:r>
              <a:rPr lang="en-US" sz="2400"/>
              <a:t> </a:t>
            </a:r>
          </a:p>
          <a:p>
            <a:pPr marL="342900" indent="-342900" algn="l">
              <a:spcBef>
                <a:spcPct val="20000"/>
              </a:spcBef>
              <a:buClr>
                <a:schemeClr val="accent2"/>
              </a:buClr>
              <a:buSzPct val="85000"/>
              <a:buFont typeface="ZapfDingbats" pitchFamily="82" charset="2"/>
              <a:buChar char="r"/>
            </a:pPr>
            <a:r>
              <a:rPr lang="en-US" sz="2400"/>
              <a:t>when packet dropped, any “upstream transmission capacity used for that packet was wasted!</a:t>
            </a:r>
          </a:p>
        </p:txBody>
      </p:sp>
      <p:pic>
        <p:nvPicPr>
          <p:cNvPr id="92167" name="Picture 5" descr="congestion_perf2"/>
          <p:cNvPicPr>
            <a:picLocks noChangeAspect="1" noChangeArrowheads="1"/>
          </p:cNvPicPr>
          <p:nvPr/>
        </p:nvPicPr>
        <p:blipFill>
          <a:blip r:embed="rId2" cstate="print"/>
          <a:srcRect/>
          <a:stretch>
            <a:fillRect/>
          </a:stretch>
        </p:blipFill>
        <p:spPr bwMode="auto">
          <a:xfrm>
            <a:off x="669925" y="1562100"/>
            <a:ext cx="4421188" cy="2819400"/>
          </a:xfrm>
          <a:prstGeom prst="rect">
            <a:avLst/>
          </a:prstGeom>
          <a:noFill/>
          <a:ln w="9525">
            <a:noFill/>
            <a:miter lim="800000"/>
            <a:headEnd/>
            <a:tailEnd/>
          </a:ln>
        </p:spPr>
      </p:pic>
      <p:sp>
        <p:nvSpPr>
          <p:cNvPr id="92168" name="Line 8"/>
          <p:cNvSpPr>
            <a:spLocks noChangeShapeType="1"/>
          </p:cNvSpPr>
          <p:nvPr/>
        </p:nvSpPr>
        <p:spPr bwMode="auto">
          <a:xfrm flipH="1">
            <a:off x="6011863" y="2141538"/>
            <a:ext cx="403225" cy="452437"/>
          </a:xfrm>
          <a:prstGeom prst="line">
            <a:avLst/>
          </a:prstGeom>
          <a:noFill/>
          <a:ln w="19050">
            <a:solidFill>
              <a:srgbClr val="000000"/>
            </a:solidFill>
            <a:round/>
            <a:headEnd/>
            <a:tailEnd/>
          </a:ln>
        </p:spPr>
        <p:txBody>
          <a:bodyPr/>
          <a:lstStyle/>
          <a:p>
            <a:endParaRPr lang="en-US"/>
          </a:p>
        </p:txBody>
      </p:sp>
      <p:sp>
        <p:nvSpPr>
          <p:cNvPr id="92169" name="Line 9"/>
          <p:cNvSpPr>
            <a:spLocks noChangeShapeType="1"/>
          </p:cNvSpPr>
          <p:nvPr/>
        </p:nvSpPr>
        <p:spPr bwMode="auto">
          <a:xfrm flipH="1">
            <a:off x="6223000" y="2141538"/>
            <a:ext cx="192088" cy="0"/>
          </a:xfrm>
          <a:prstGeom prst="line">
            <a:avLst/>
          </a:prstGeom>
          <a:noFill/>
          <a:ln w="19050">
            <a:solidFill>
              <a:srgbClr val="000000"/>
            </a:solidFill>
            <a:round/>
            <a:headEnd/>
            <a:tailEnd/>
          </a:ln>
        </p:spPr>
        <p:txBody>
          <a:bodyPr/>
          <a:lstStyle/>
          <a:p>
            <a:endParaRPr lang="en-US"/>
          </a:p>
        </p:txBody>
      </p:sp>
      <p:grpSp>
        <p:nvGrpSpPr>
          <p:cNvPr id="2" name="Group 10"/>
          <p:cNvGrpSpPr>
            <a:grpSpLocks/>
          </p:cNvGrpSpPr>
          <p:nvPr/>
        </p:nvGrpSpPr>
        <p:grpSpPr bwMode="auto">
          <a:xfrm>
            <a:off x="5886450" y="1446213"/>
            <a:ext cx="428625" cy="784225"/>
            <a:chOff x="12464" y="10193"/>
            <a:chExt cx="1481" cy="2272"/>
          </a:xfrm>
        </p:grpSpPr>
        <p:grpSp>
          <p:nvGrpSpPr>
            <p:cNvPr id="3" name="Group 11"/>
            <p:cNvGrpSpPr>
              <a:grpSpLocks/>
            </p:cNvGrpSpPr>
            <p:nvPr/>
          </p:nvGrpSpPr>
          <p:grpSpPr bwMode="auto">
            <a:xfrm>
              <a:off x="12464" y="11102"/>
              <a:ext cx="1481" cy="1363"/>
              <a:chOff x="5850" y="13487"/>
              <a:chExt cx="2023" cy="1840"/>
            </a:xfrm>
          </p:grpSpPr>
          <p:sp>
            <p:nvSpPr>
              <p:cNvPr id="92439" name="Freeform 12"/>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92440" name="Freeform 13"/>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92441" name="Freeform 14"/>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92442" name="Freeform 15"/>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92443" name="Freeform 16"/>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92444" name="Freeform 17"/>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92445" name="Freeform 18"/>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92446" name="Freeform 19"/>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92447" name="Freeform 20"/>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92448" name="Freeform 21"/>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92449" name="Freeform 22"/>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92450" name="Freeform 23"/>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92451" name="Freeform 24"/>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92452" name="Freeform 25"/>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92453" name="Freeform 26"/>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92454" name="Freeform 27"/>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92455" name="Freeform 28"/>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92456" name="Freeform 29"/>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92457" name="Freeform 30"/>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92458" name="Freeform 31"/>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92459" name="Freeform 32"/>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92460" name="Freeform 33"/>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92461" name="Freeform 34"/>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92462" name="Freeform 35"/>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92463" name="Freeform 36"/>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92464" name="Freeform 37"/>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92465" name="Freeform 38"/>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92466" name="Freeform 39"/>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92467" name="Freeform 40"/>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92468" name="Rectangle 41"/>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92469" name="Freeform 42"/>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92470" name="Freeform 43"/>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92471" name="Freeform 44"/>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92472" name="Freeform 45"/>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92473" name="Freeform 46"/>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92474" name="Freeform 47"/>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92475" name="Freeform 48"/>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92476" name="Freeform 49"/>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92477" name="Freeform 50"/>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4" name="Group 51"/>
            <p:cNvGrpSpPr>
              <a:grpSpLocks/>
            </p:cNvGrpSpPr>
            <p:nvPr/>
          </p:nvGrpSpPr>
          <p:grpSpPr bwMode="auto">
            <a:xfrm>
              <a:off x="12806" y="10667"/>
              <a:ext cx="983" cy="1369"/>
              <a:chOff x="12762" y="10336"/>
              <a:chExt cx="1027" cy="1700"/>
            </a:xfrm>
          </p:grpSpPr>
          <p:sp>
            <p:nvSpPr>
              <p:cNvPr id="92433" name="Rectangle 52"/>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92434" name="Rectangle 53"/>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92435" name="Line 54"/>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92436" name="Line 55"/>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92437" name="Line 56"/>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92438" name="Line 57"/>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92432" name="Text Box 58"/>
            <p:cNvSpPr txBox="1">
              <a:spLocks noChangeArrowheads="1"/>
            </p:cNvSpPr>
            <p:nvPr/>
          </p:nvSpPr>
          <p:spPr bwMode="auto">
            <a:xfrm>
              <a:off x="12809" y="10193"/>
              <a:ext cx="958" cy="366"/>
            </a:xfrm>
            <a:prstGeom prst="rect">
              <a:avLst/>
            </a:prstGeom>
            <a:noFill/>
            <a:ln w="9525">
              <a:noFill/>
              <a:miter lim="800000"/>
              <a:headEnd/>
              <a:tailEnd/>
            </a:ln>
          </p:spPr>
          <p:txBody>
            <a:bodyPr/>
            <a:lstStyle/>
            <a:p>
              <a:pPr algn="l" eaLnBrk="1" hangingPunct="1"/>
              <a:r>
                <a:rPr lang="en-US" sz="1000">
                  <a:solidFill>
                    <a:schemeClr val="tx2"/>
                  </a:solidFill>
                  <a:latin typeface="Arial" pitchFamily="34" charset="0"/>
                </a:rPr>
                <a:t>Host A</a:t>
              </a:r>
              <a:endParaRPr lang="en-US" sz="2000">
                <a:solidFill>
                  <a:schemeClr val="tx2"/>
                </a:solidFill>
              </a:endParaRPr>
            </a:p>
          </p:txBody>
        </p:sp>
      </p:grpSp>
      <p:sp>
        <p:nvSpPr>
          <p:cNvPr id="92171" name="Line 60"/>
          <p:cNvSpPr>
            <a:spLocks noChangeShapeType="1"/>
          </p:cNvSpPr>
          <p:nvPr/>
        </p:nvSpPr>
        <p:spPr bwMode="auto">
          <a:xfrm flipH="1">
            <a:off x="5419725" y="3175000"/>
            <a:ext cx="638175" cy="6350"/>
          </a:xfrm>
          <a:prstGeom prst="line">
            <a:avLst/>
          </a:prstGeom>
          <a:noFill/>
          <a:ln w="19050">
            <a:solidFill>
              <a:srgbClr val="000000"/>
            </a:solidFill>
            <a:round/>
            <a:headEnd/>
            <a:tailEnd/>
          </a:ln>
        </p:spPr>
        <p:txBody>
          <a:bodyPr/>
          <a:lstStyle/>
          <a:p>
            <a:endParaRPr lang="en-US"/>
          </a:p>
        </p:txBody>
      </p:sp>
      <p:grpSp>
        <p:nvGrpSpPr>
          <p:cNvPr id="5" name="Group 61"/>
          <p:cNvGrpSpPr>
            <a:grpSpLocks/>
          </p:cNvGrpSpPr>
          <p:nvPr/>
        </p:nvGrpSpPr>
        <p:grpSpPr bwMode="auto">
          <a:xfrm>
            <a:off x="5008563" y="2474913"/>
            <a:ext cx="428625" cy="784225"/>
            <a:chOff x="12464" y="10193"/>
            <a:chExt cx="1481" cy="2272"/>
          </a:xfrm>
        </p:grpSpPr>
        <p:grpSp>
          <p:nvGrpSpPr>
            <p:cNvPr id="6" name="Group 62"/>
            <p:cNvGrpSpPr>
              <a:grpSpLocks/>
            </p:cNvGrpSpPr>
            <p:nvPr/>
          </p:nvGrpSpPr>
          <p:grpSpPr bwMode="auto">
            <a:xfrm>
              <a:off x="12464" y="11102"/>
              <a:ext cx="1481" cy="1363"/>
              <a:chOff x="5850" y="13487"/>
              <a:chExt cx="2023" cy="1840"/>
            </a:xfrm>
          </p:grpSpPr>
          <p:sp>
            <p:nvSpPr>
              <p:cNvPr id="92391" name="Freeform 63"/>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92392" name="Freeform 64"/>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92393" name="Freeform 65"/>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92394" name="Freeform 66"/>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92395" name="Freeform 67"/>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92396" name="Freeform 68"/>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92397" name="Freeform 69"/>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92398" name="Freeform 70"/>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92399" name="Freeform 71"/>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92400" name="Freeform 72"/>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92401" name="Freeform 73"/>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92402" name="Freeform 74"/>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92403" name="Freeform 75"/>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92404" name="Freeform 76"/>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92405" name="Freeform 77"/>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92406" name="Freeform 78"/>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92407" name="Freeform 79"/>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92408" name="Freeform 80"/>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92409" name="Freeform 81"/>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92410" name="Freeform 82"/>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92411" name="Freeform 83"/>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92412" name="Freeform 84"/>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92413" name="Freeform 85"/>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92414" name="Freeform 86"/>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92415" name="Freeform 87"/>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92416" name="Freeform 88"/>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92417" name="Freeform 89"/>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92418" name="Freeform 90"/>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92419" name="Freeform 91"/>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92420" name="Rectangle 92"/>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92421" name="Freeform 93"/>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92422" name="Freeform 94"/>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92423" name="Freeform 95"/>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92424" name="Freeform 96"/>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92425" name="Freeform 97"/>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92426" name="Freeform 98"/>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92427" name="Freeform 99"/>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92428" name="Freeform 100"/>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92429" name="Freeform 101"/>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7" name="Group 102"/>
            <p:cNvGrpSpPr>
              <a:grpSpLocks/>
            </p:cNvGrpSpPr>
            <p:nvPr/>
          </p:nvGrpSpPr>
          <p:grpSpPr bwMode="auto">
            <a:xfrm>
              <a:off x="12806" y="10667"/>
              <a:ext cx="983" cy="1369"/>
              <a:chOff x="12762" y="10336"/>
              <a:chExt cx="1027" cy="1700"/>
            </a:xfrm>
          </p:grpSpPr>
          <p:sp>
            <p:nvSpPr>
              <p:cNvPr id="92385" name="Rectangle 103"/>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92386" name="Rectangle 104"/>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92387" name="Line 105"/>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92388" name="Line 106"/>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92389" name="Line 107"/>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92390" name="Line 108"/>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92384" name="Text Box 109"/>
            <p:cNvSpPr txBox="1">
              <a:spLocks noChangeArrowheads="1"/>
            </p:cNvSpPr>
            <p:nvPr/>
          </p:nvSpPr>
          <p:spPr bwMode="auto">
            <a:xfrm>
              <a:off x="12809" y="10193"/>
              <a:ext cx="958" cy="366"/>
            </a:xfrm>
            <a:prstGeom prst="rect">
              <a:avLst/>
            </a:prstGeom>
            <a:noFill/>
            <a:ln w="9525">
              <a:noFill/>
              <a:miter lim="800000"/>
              <a:headEnd/>
              <a:tailEnd/>
            </a:ln>
          </p:spPr>
          <p:txBody>
            <a:bodyPr/>
            <a:lstStyle/>
            <a:p>
              <a:pPr algn="l" eaLnBrk="1" hangingPunct="1"/>
              <a:r>
                <a:rPr lang="en-US" sz="1000">
                  <a:solidFill>
                    <a:schemeClr val="tx2"/>
                  </a:solidFill>
                  <a:latin typeface="Arial" pitchFamily="34" charset="0"/>
                </a:rPr>
                <a:t>Host B</a:t>
              </a:r>
              <a:endParaRPr lang="en-US" sz="2000">
                <a:solidFill>
                  <a:schemeClr val="tx2"/>
                </a:solidFill>
              </a:endParaRPr>
            </a:p>
          </p:txBody>
        </p:sp>
      </p:grpSp>
      <p:sp>
        <p:nvSpPr>
          <p:cNvPr id="92173" name="Line 110"/>
          <p:cNvSpPr>
            <a:spLocks noChangeShapeType="1"/>
          </p:cNvSpPr>
          <p:nvPr/>
        </p:nvSpPr>
        <p:spPr bwMode="auto">
          <a:xfrm flipH="1">
            <a:off x="6223000" y="2365375"/>
            <a:ext cx="317500" cy="0"/>
          </a:xfrm>
          <a:prstGeom prst="line">
            <a:avLst/>
          </a:prstGeom>
          <a:noFill/>
          <a:ln w="19050">
            <a:solidFill>
              <a:srgbClr val="000000"/>
            </a:solidFill>
            <a:round/>
            <a:headEnd/>
            <a:tailEnd/>
          </a:ln>
        </p:spPr>
        <p:txBody>
          <a:bodyPr/>
          <a:lstStyle/>
          <a:p>
            <a:endParaRPr lang="en-US"/>
          </a:p>
        </p:txBody>
      </p:sp>
      <p:sp>
        <p:nvSpPr>
          <p:cNvPr id="92174" name="Line 111"/>
          <p:cNvSpPr>
            <a:spLocks noChangeShapeType="1"/>
          </p:cNvSpPr>
          <p:nvPr/>
        </p:nvSpPr>
        <p:spPr bwMode="auto">
          <a:xfrm flipH="1" flipV="1">
            <a:off x="7002463" y="2374900"/>
            <a:ext cx="339725" cy="4763"/>
          </a:xfrm>
          <a:prstGeom prst="line">
            <a:avLst/>
          </a:prstGeom>
          <a:noFill/>
          <a:ln w="19050">
            <a:solidFill>
              <a:srgbClr val="000000"/>
            </a:solidFill>
            <a:round/>
            <a:headEnd/>
            <a:tailEnd/>
          </a:ln>
        </p:spPr>
        <p:txBody>
          <a:bodyPr/>
          <a:lstStyle/>
          <a:p>
            <a:endParaRPr lang="en-US"/>
          </a:p>
        </p:txBody>
      </p:sp>
      <p:sp>
        <p:nvSpPr>
          <p:cNvPr id="92175" name="Line 112"/>
          <p:cNvSpPr>
            <a:spLocks noChangeShapeType="1"/>
          </p:cNvSpPr>
          <p:nvPr/>
        </p:nvSpPr>
        <p:spPr bwMode="auto">
          <a:xfrm flipH="1">
            <a:off x="6977063" y="2151063"/>
            <a:ext cx="566737" cy="676275"/>
          </a:xfrm>
          <a:prstGeom prst="line">
            <a:avLst/>
          </a:prstGeom>
          <a:noFill/>
          <a:ln w="19050">
            <a:solidFill>
              <a:srgbClr val="000000"/>
            </a:solidFill>
            <a:round/>
            <a:headEnd/>
            <a:tailEnd/>
          </a:ln>
        </p:spPr>
        <p:txBody>
          <a:bodyPr/>
          <a:lstStyle/>
          <a:p>
            <a:endParaRPr lang="en-US"/>
          </a:p>
        </p:txBody>
      </p:sp>
      <p:sp>
        <p:nvSpPr>
          <p:cNvPr id="92176" name="Line 113"/>
          <p:cNvSpPr>
            <a:spLocks noChangeShapeType="1"/>
          </p:cNvSpPr>
          <p:nvPr/>
        </p:nvSpPr>
        <p:spPr bwMode="auto">
          <a:xfrm flipH="1">
            <a:off x="7524750" y="2160588"/>
            <a:ext cx="192088" cy="0"/>
          </a:xfrm>
          <a:prstGeom prst="line">
            <a:avLst/>
          </a:prstGeom>
          <a:noFill/>
          <a:ln w="19050">
            <a:solidFill>
              <a:srgbClr val="000000"/>
            </a:solidFill>
            <a:round/>
            <a:headEnd/>
            <a:tailEnd/>
          </a:ln>
        </p:spPr>
        <p:txBody>
          <a:bodyPr/>
          <a:lstStyle/>
          <a:p>
            <a:endParaRPr lang="en-US"/>
          </a:p>
        </p:txBody>
      </p:sp>
      <p:grpSp>
        <p:nvGrpSpPr>
          <p:cNvPr id="8" name="Group 114"/>
          <p:cNvGrpSpPr>
            <a:grpSpLocks/>
          </p:cNvGrpSpPr>
          <p:nvPr/>
        </p:nvGrpSpPr>
        <p:grpSpPr bwMode="auto">
          <a:xfrm>
            <a:off x="7562850" y="1828800"/>
            <a:ext cx="428625" cy="471488"/>
            <a:chOff x="5850" y="13487"/>
            <a:chExt cx="2023" cy="1840"/>
          </a:xfrm>
        </p:grpSpPr>
        <p:sp>
          <p:nvSpPr>
            <p:cNvPr id="92343" name="Freeform 115"/>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92344" name="Freeform 116"/>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92345" name="Freeform 117"/>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92346" name="Freeform 118"/>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92347" name="Freeform 119"/>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92348" name="Freeform 120"/>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92349" name="Freeform 121"/>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92350" name="Freeform 122"/>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92351" name="Freeform 123"/>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92352" name="Freeform 124"/>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92353" name="Freeform 125"/>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92354" name="Freeform 126"/>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92355" name="Freeform 127"/>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92356" name="Freeform 128"/>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92357" name="Freeform 129"/>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92358" name="Freeform 130"/>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92359" name="Freeform 131"/>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92360" name="Freeform 132"/>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92361" name="Freeform 133"/>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92362" name="Freeform 134"/>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92363" name="Freeform 135"/>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92364" name="Freeform 136"/>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92365" name="Freeform 137"/>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92366" name="Freeform 138"/>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92367" name="Freeform 139"/>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92368" name="Freeform 140"/>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92369" name="Freeform 141"/>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92370" name="Freeform 142"/>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92371" name="Freeform 143"/>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92372" name="Rectangle 144"/>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92373" name="Freeform 145"/>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92374" name="Freeform 146"/>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92375" name="Freeform 147"/>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92376" name="Freeform 148"/>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92377" name="Freeform 149"/>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92378" name="Freeform 150"/>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92379" name="Freeform 151"/>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92380" name="Freeform 152"/>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92381" name="Freeform 153"/>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9" name="Group 154"/>
          <p:cNvGrpSpPr>
            <a:grpSpLocks/>
          </p:cNvGrpSpPr>
          <p:nvPr/>
        </p:nvGrpSpPr>
        <p:grpSpPr bwMode="auto">
          <a:xfrm>
            <a:off x="7662863" y="1679575"/>
            <a:ext cx="284162" cy="471488"/>
            <a:chOff x="12762" y="10336"/>
            <a:chExt cx="1027" cy="1700"/>
          </a:xfrm>
        </p:grpSpPr>
        <p:sp>
          <p:nvSpPr>
            <p:cNvPr id="92337" name="Rectangle 155"/>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92338" name="Rectangle 156"/>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92339" name="Line 157"/>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92340" name="Line 158"/>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92341" name="Line 159"/>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92342" name="Line 160"/>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grpSp>
        <p:nvGrpSpPr>
          <p:cNvPr id="10" name="Group 161"/>
          <p:cNvGrpSpPr>
            <a:grpSpLocks/>
          </p:cNvGrpSpPr>
          <p:nvPr/>
        </p:nvGrpSpPr>
        <p:grpSpPr bwMode="auto">
          <a:xfrm>
            <a:off x="7250113" y="2862263"/>
            <a:ext cx="428625" cy="469900"/>
            <a:chOff x="5850" y="13487"/>
            <a:chExt cx="2023" cy="1840"/>
          </a:xfrm>
        </p:grpSpPr>
        <p:sp>
          <p:nvSpPr>
            <p:cNvPr id="92298" name="Freeform 162"/>
            <p:cNvSpPr>
              <a:spLocks/>
            </p:cNvSpPr>
            <p:nvPr/>
          </p:nvSpPr>
          <p:spPr bwMode="auto">
            <a:xfrm>
              <a:off x="5850" y="13632"/>
              <a:ext cx="2023" cy="1695"/>
            </a:xfrm>
            <a:custGeom>
              <a:avLst/>
              <a:gdLst>
                <a:gd name="T0" fmla="*/ 570 w 2023"/>
                <a:gd name="T1" fmla="*/ 121 h 1695"/>
                <a:gd name="T2" fmla="*/ 575 w 2023"/>
                <a:gd name="T3" fmla="*/ 120 h 1695"/>
                <a:gd name="T4" fmla="*/ 586 w 2023"/>
                <a:gd name="T5" fmla="*/ 116 h 1695"/>
                <a:gd name="T6" fmla="*/ 607 w 2023"/>
                <a:gd name="T7" fmla="*/ 108 h 1695"/>
                <a:gd name="T8" fmla="*/ 636 w 2023"/>
                <a:gd name="T9" fmla="*/ 101 h 1695"/>
                <a:gd name="T10" fmla="*/ 672 w 2023"/>
                <a:gd name="T11" fmla="*/ 90 h 1695"/>
                <a:gd name="T12" fmla="*/ 718 w 2023"/>
                <a:gd name="T13" fmla="*/ 79 h 1695"/>
                <a:gd name="T14" fmla="*/ 771 w 2023"/>
                <a:gd name="T15" fmla="*/ 67 h 1695"/>
                <a:gd name="T16" fmla="*/ 834 w 2023"/>
                <a:gd name="T17" fmla="*/ 55 h 1695"/>
                <a:gd name="T18" fmla="*/ 904 w 2023"/>
                <a:gd name="T19" fmla="*/ 43 h 1695"/>
                <a:gd name="T20" fmla="*/ 982 w 2023"/>
                <a:gd name="T21" fmla="*/ 33 h 1695"/>
                <a:gd name="T22" fmla="*/ 1071 w 2023"/>
                <a:gd name="T23" fmla="*/ 22 h 1695"/>
                <a:gd name="T24" fmla="*/ 1166 w 2023"/>
                <a:gd name="T25" fmla="*/ 13 h 1695"/>
                <a:gd name="T26" fmla="*/ 1271 w 2023"/>
                <a:gd name="T27" fmla="*/ 7 h 1695"/>
                <a:gd name="T28" fmla="*/ 1384 w 2023"/>
                <a:gd name="T29" fmla="*/ 1 h 1695"/>
                <a:gd name="T30" fmla="*/ 1506 w 2023"/>
                <a:gd name="T31" fmla="*/ 0 h 1695"/>
                <a:gd name="T32" fmla="*/ 1636 w 2023"/>
                <a:gd name="T33" fmla="*/ 1 h 1695"/>
                <a:gd name="T34" fmla="*/ 1692 w 2023"/>
                <a:gd name="T35" fmla="*/ 233 h 1695"/>
                <a:gd name="T36" fmla="*/ 1713 w 2023"/>
                <a:gd name="T37" fmla="*/ 243 h 1695"/>
                <a:gd name="T38" fmla="*/ 1758 w 2023"/>
                <a:gd name="T39" fmla="*/ 274 h 1695"/>
                <a:gd name="T40" fmla="*/ 1806 w 2023"/>
                <a:gd name="T41" fmla="*/ 329 h 1695"/>
                <a:gd name="T42" fmla="*/ 1836 w 2023"/>
                <a:gd name="T43" fmla="*/ 409 h 1695"/>
                <a:gd name="T44" fmla="*/ 1955 w 2023"/>
                <a:gd name="T45" fmla="*/ 948 h 1695"/>
                <a:gd name="T46" fmla="*/ 2003 w 2023"/>
                <a:gd name="T47" fmla="*/ 1171 h 1695"/>
                <a:gd name="T48" fmla="*/ 2011 w 2023"/>
                <a:gd name="T49" fmla="*/ 1188 h 1695"/>
                <a:gd name="T50" fmla="*/ 2022 w 2023"/>
                <a:gd name="T51" fmla="*/ 1231 h 1695"/>
                <a:gd name="T52" fmla="*/ 2021 w 2023"/>
                <a:gd name="T53" fmla="*/ 1297 h 1695"/>
                <a:gd name="T54" fmla="*/ 1992 w 2023"/>
                <a:gd name="T55" fmla="*/ 1380 h 1695"/>
                <a:gd name="T56" fmla="*/ 0 w 2023"/>
                <a:gd name="T57" fmla="*/ 1328 h 1695"/>
                <a:gd name="T58" fmla="*/ 199 w 2023"/>
                <a:gd name="T59" fmla="*/ 1223 h 1695"/>
                <a:gd name="T60" fmla="*/ 200 w 2023"/>
                <a:gd name="T61" fmla="*/ 232 h 1695"/>
                <a:gd name="T62" fmla="*/ 210 w 2023"/>
                <a:gd name="T63" fmla="*/ 226 h 1695"/>
                <a:gd name="T64" fmla="*/ 230 w 2023"/>
                <a:gd name="T65" fmla="*/ 214 h 1695"/>
                <a:gd name="T66" fmla="*/ 259 w 2023"/>
                <a:gd name="T67" fmla="*/ 201 h 1695"/>
                <a:gd name="T68" fmla="*/ 297 w 2023"/>
                <a:gd name="T69" fmla="*/ 189 h 1695"/>
                <a:gd name="T70" fmla="*/ 344 w 2023"/>
                <a:gd name="T71" fmla="*/ 183 h 1695"/>
                <a:gd name="T72" fmla="*/ 399 w 2023"/>
                <a:gd name="T73" fmla="*/ 181 h 1695"/>
                <a:gd name="T74" fmla="*/ 464 w 2023"/>
                <a:gd name="T75" fmla="*/ 191 h 1695"/>
                <a:gd name="T76" fmla="*/ 548 w 2023"/>
                <a:gd name="T77" fmla="*/ 225 h 169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23"/>
                <a:gd name="T118" fmla="*/ 0 h 1695"/>
                <a:gd name="T119" fmla="*/ 2023 w 2023"/>
                <a:gd name="T120" fmla="*/ 1695 h 169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lstStyle/>
            <a:p>
              <a:endParaRPr lang="en-US"/>
            </a:p>
          </p:txBody>
        </p:sp>
        <p:sp>
          <p:nvSpPr>
            <p:cNvPr id="92299" name="Freeform 163"/>
            <p:cNvSpPr>
              <a:spLocks/>
            </p:cNvSpPr>
            <p:nvPr/>
          </p:nvSpPr>
          <p:spPr bwMode="auto">
            <a:xfrm>
              <a:off x="6551" y="13597"/>
              <a:ext cx="650" cy="735"/>
            </a:xfrm>
            <a:custGeom>
              <a:avLst/>
              <a:gdLst>
                <a:gd name="T0" fmla="*/ 645 w 650"/>
                <a:gd name="T1" fmla="*/ 27 h 735"/>
                <a:gd name="T2" fmla="*/ 642 w 650"/>
                <a:gd name="T3" fmla="*/ 26 h 735"/>
                <a:gd name="T4" fmla="*/ 631 w 650"/>
                <a:gd name="T5" fmla="*/ 23 h 735"/>
                <a:gd name="T6" fmla="*/ 615 w 650"/>
                <a:gd name="T7" fmla="*/ 19 h 735"/>
                <a:gd name="T8" fmla="*/ 592 w 650"/>
                <a:gd name="T9" fmla="*/ 15 h 735"/>
                <a:gd name="T10" fmla="*/ 565 w 650"/>
                <a:gd name="T11" fmla="*/ 10 h 735"/>
                <a:gd name="T12" fmla="*/ 533 w 650"/>
                <a:gd name="T13" fmla="*/ 6 h 735"/>
                <a:gd name="T14" fmla="*/ 496 w 650"/>
                <a:gd name="T15" fmla="*/ 3 h 735"/>
                <a:gd name="T16" fmla="*/ 456 w 650"/>
                <a:gd name="T17" fmla="*/ 1 h 735"/>
                <a:gd name="T18" fmla="*/ 411 w 650"/>
                <a:gd name="T19" fmla="*/ 0 h 735"/>
                <a:gd name="T20" fmla="*/ 364 w 650"/>
                <a:gd name="T21" fmla="*/ 2 h 735"/>
                <a:gd name="T22" fmla="*/ 315 w 650"/>
                <a:gd name="T23" fmla="*/ 6 h 735"/>
                <a:gd name="T24" fmla="*/ 262 w 650"/>
                <a:gd name="T25" fmla="*/ 15 h 735"/>
                <a:gd name="T26" fmla="*/ 209 w 650"/>
                <a:gd name="T27" fmla="*/ 26 h 735"/>
                <a:gd name="T28" fmla="*/ 154 w 650"/>
                <a:gd name="T29" fmla="*/ 42 h 735"/>
                <a:gd name="T30" fmla="*/ 98 w 650"/>
                <a:gd name="T31" fmla="*/ 61 h 735"/>
                <a:gd name="T32" fmla="*/ 42 w 650"/>
                <a:gd name="T33" fmla="*/ 87 h 735"/>
                <a:gd name="T34" fmla="*/ 38 w 650"/>
                <a:gd name="T35" fmla="*/ 101 h 735"/>
                <a:gd name="T36" fmla="*/ 28 w 650"/>
                <a:gd name="T37" fmla="*/ 141 h 735"/>
                <a:gd name="T38" fmla="*/ 17 w 650"/>
                <a:gd name="T39" fmla="*/ 203 h 735"/>
                <a:gd name="T40" fmla="*/ 6 w 650"/>
                <a:gd name="T41" fmla="*/ 283 h 735"/>
                <a:gd name="T42" fmla="*/ 0 w 650"/>
                <a:gd name="T43" fmla="*/ 378 h 735"/>
                <a:gd name="T44" fmla="*/ 5 w 650"/>
                <a:gd name="T45" fmla="*/ 484 h 735"/>
                <a:gd name="T46" fmla="*/ 21 w 650"/>
                <a:gd name="T47" fmla="*/ 599 h 735"/>
                <a:gd name="T48" fmla="*/ 54 w 650"/>
                <a:gd name="T49" fmla="*/ 716 h 735"/>
                <a:gd name="T50" fmla="*/ 58 w 650"/>
                <a:gd name="T51" fmla="*/ 716 h 735"/>
                <a:gd name="T52" fmla="*/ 66 w 650"/>
                <a:gd name="T53" fmla="*/ 715 h 735"/>
                <a:gd name="T54" fmla="*/ 80 w 650"/>
                <a:gd name="T55" fmla="*/ 713 h 735"/>
                <a:gd name="T56" fmla="*/ 99 w 650"/>
                <a:gd name="T57" fmla="*/ 712 h 735"/>
                <a:gd name="T58" fmla="*/ 124 w 650"/>
                <a:gd name="T59" fmla="*/ 710 h 735"/>
                <a:gd name="T60" fmla="*/ 153 w 650"/>
                <a:gd name="T61" fmla="*/ 708 h 735"/>
                <a:gd name="T62" fmla="*/ 188 w 650"/>
                <a:gd name="T63" fmla="*/ 707 h 735"/>
                <a:gd name="T64" fmla="*/ 225 w 650"/>
                <a:gd name="T65" fmla="*/ 706 h 735"/>
                <a:gd name="T66" fmla="*/ 267 w 650"/>
                <a:gd name="T67" fmla="*/ 705 h 735"/>
                <a:gd name="T68" fmla="*/ 313 w 650"/>
                <a:gd name="T69" fmla="*/ 706 h 735"/>
                <a:gd name="T70" fmla="*/ 362 w 650"/>
                <a:gd name="T71" fmla="*/ 707 h 735"/>
                <a:gd name="T72" fmla="*/ 415 w 650"/>
                <a:gd name="T73" fmla="*/ 709 h 735"/>
                <a:gd name="T74" fmla="*/ 470 w 650"/>
                <a:gd name="T75" fmla="*/ 713 h 735"/>
                <a:gd name="T76" fmla="*/ 528 w 650"/>
                <a:gd name="T77" fmla="*/ 719 h 735"/>
                <a:gd name="T78" fmla="*/ 588 w 650"/>
                <a:gd name="T79" fmla="*/ 726 h 735"/>
                <a:gd name="T80" fmla="*/ 650 w 650"/>
                <a:gd name="T81" fmla="*/ 735 h 735"/>
                <a:gd name="T82" fmla="*/ 647 w 650"/>
                <a:gd name="T83" fmla="*/ 713 h 735"/>
                <a:gd name="T84" fmla="*/ 641 w 650"/>
                <a:gd name="T85" fmla="*/ 655 h 735"/>
                <a:gd name="T86" fmla="*/ 631 w 650"/>
                <a:gd name="T87" fmla="*/ 568 h 735"/>
                <a:gd name="T88" fmla="*/ 623 w 650"/>
                <a:gd name="T89" fmla="*/ 462 h 735"/>
                <a:gd name="T90" fmla="*/ 618 w 650"/>
                <a:gd name="T91" fmla="*/ 345 h 735"/>
                <a:gd name="T92" fmla="*/ 618 w 650"/>
                <a:gd name="T93" fmla="*/ 229 h 735"/>
                <a:gd name="T94" fmla="*/ 627 w 650"/>
                <a:gd name="T95" fmla="*/ 119 h 735"/>
                <a:gd name="T96" fmla="*/ 645 w 650"/>
                <a:gd name="T97" fmla="*/ 27 h 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0"/>
                <a:gd name="T148" fmla="*/ 0 h 735"/>
                <a:gd name="T149" fmla="*/ 650 w 650"/>
                <a:gd name="T150" fmla="*/ 735 h 7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lstStyle/>
            <a:p>
              <a:endParaRPr lang="en-US"/>
            </a:p>
          </p:txBody>
        </p:sp>
        <p:sp>
          <p:nvSpPr>
            <p:cNvPr id="92300" name="Freeform 164"/>
            <p:cNvSpPr>
              <a:spLocks/>
            </p:cNvSpPr>
            <p:nvPr/>
          </p:nvSpPr>
          <p:spPr bwMode="auto">
            <a:xfrm>
              <a:off x="6623" y="13797"/>
              <a:ext cx="1071" cy="731"/>
            </a:xfrm>
            <a:custGeom>
              <a:avLst/>
              <a:gdLst>
                <a:gd name="T0" fmla="*/ 6 w 1071"/>
                <a:gd name="T1" fmla="*/ 552 h 731"/>
                <a:gd name="T2" fmla="*/ 0 w 1071"/>
                <a:gd name="T3" fmla="*/ 642 h 731"/>
                <a:gd name="T4" fmla="*/ 698 w 1071"/>
                <a:gd name="T5" fmla="*/ 731 h 731"/>
                <a:gd name="T6" fmla="*/ 703 w 1071"/>
                <a:gd name="T7" fmla="*/ 729 h 731"/>
                <a:gd name="T8" fmla="*/ 717 w 1071"/>
                <a:gd name="T9" fmla="*/ 722 h 731"/>
                <a:gd name="T10" fmla="*/ 740 w 1071"/>
                <a:gd name="T11" fmla="*/ 710 h 731"/>
                <a:gd name="T12" fmla="*/ 768 w 1071"/>
                <a:gd name="T13" fmla="*/ 694 h 731"/>
                <a:gd name="T14" fmla="*/ 801 w 1071"/>
                <a:gd name="T15" fmla="*/ 672 h 731"/>
                <a:gd name="T16" fmla="*/ 838 w 1071"/>
                <a:gd name="T17" fmla="*/ 645 h 731"/>
                <a:gd name="T18" fmla="*/ 876 w 1071"/>
                <a:gd name="T19" fmla="*/ 614 h 731"/>
                <a:gd name="T20" fmla="*/ 915 w 1071"/>
                <a:gd name="T21" fmla="*/ 577 h 731"/>
                <a:gd name="T22" fmla="*/ 953 w 1071"/>
                <a:gd name="T23" fmla="*/ 536 h 731"/>
                <a:gd name="T24" fmla="*/ 988 w 1071"/>
                <a:gd name="T25" fmla="*/ 491 h 731"/>
                <a:gd name="T26" fmla="*/ 1018 w 1071"/>
                <a:gd name="T27" fmla="*/ 439 h 731"/>
                <a:gd name="T28" fmla="*/ 1043 w 1071"/>
                <a:gd name="T29" fmla="*/ 383 h 731"/>
                <a:gd name="T30" fmla="*/ 1061 w 1071"/>
                <a:gd name="T31" fmla="*/ 322 h 731"/>
                <a:gd name="T32" fmla="*/ 1071 w 1071"/>
                <a:gd name="T33" fmla="*/ 255 h 731"/>
                <a:gd name="T34" fmla="*/ 1070 w 1071"/>
                <a:gd name="T35" fmla="*/ 185 h 731"/>
                <a:gd name="T36" fmla="*/ 1057 w 1071"/>
                <a:gd name="T37" fmla="*/ 108 h 731"/>
                <a:gd name="T38" fmla="*/ 1055 w 1071"/>
                <a:gd name="T39" fmla="*/ 104 h 731"/>
                <a:gd name="T40" fmla="*/ 1049 w 1071"/>
                <a:gd name="T41" fmla="*/ 92 h 731"/>
                <a:gd name="T42" fmla="*/ 1037 w 1071"/>
                <a:gd name="T43" fmla="*/ 76 h 731"/>
                <a:gd name="T44" fmla="*/ 1022 w 1071"/>
                <a:gd name="T45" fmla="*/ 57 h 731"/>
                <a:gd name="T46" fmla="*/ 1002 w 1071"/>
                <a:gd name="T47" fmla="*/ 37 h 731"/>
                <a:gd name="T48" fmla="*/ 979 w 1071"/>
                <a:gd name="T49" fmla="*/ 20 h 731"/>
                <a:gd name="T50" fmla="*/ 951 w 1071"/>
                <a:gd name="T51" fmla="*/ 7 h 731"/>
                <a:gd name="T52" fmla="*/ 919 w 1071"/>
                <a:gd name="T53" fmla="*/ 0 h 731"/>
                <a:gd name="T54" fmla="*/ 924 w 1071"/>
                <a:gd name="T55" fmla="*/ 12 h 731"/>
                <a:gd name="T56" fmla="*/ 934 w 1071"/>
                <a:gd name="T57" fmla="*/ 44 h 731"/>
                <a:gd name="T58" fmla="*/ 947 w 1071"/>
                <a:gd name="T59" fmla="*/ 94 h 731"/>
                <a:gd name="T60" fmla="*/ 958 w 1071"/>
                <a:gd name="T61" fmla="*/ 159 h 731"/>
                <a:gd name="T62" fmla="*/ 961 w 1071"/>
                <a:gd name="T63" fmla="*/ 238 h 731"/>
                <a:gd name="T64" fmla="*/ 953 w 1071"/>
                <a:gd name="T65" fmla="*/ 324 h 731"/>
                <a:gd name="T66" fmla="*/ 928 w 1071"/>
                <a:gd name="T67" fmla="*/ 418 h 731"/>
                <a:gd name="T68" fmla="*/ 884 w 1071"/>
                <a:gd name="T69" fmla="*/ 516 h 731"/>
                <a:gd name="T70" fmla="*/ 883 w 1071"/>
                <a:gd name="T71" fmla="*/ 518 h 731"/>
                <a:gd name="T72" fmla="*/ 879 w 1071"/>
                <a:gd name="T73" fmla="*/ 521 h 731"/>
                <a:gd name="T74" fmla="*/ 872 w 1071"/>
                <a:gd name="T75" fmla="*/ 526 h 731"/>
                <a:gd name="T76" fmla="*/ 862 w 1071"/>
                <a:gd name="T77" fmla="*/ 534 h 731"/>
                <a:gd name="T78" fmla="*/ 851 w 1071"/>
                <a:gd name="T79" fmla="*/ 541 h 731"/>
                <a:gd name="T80" fmla="*/ 837 w 1071"/>
                <a:gd name="T81" fmla="*/ 550 h 731"/>
                <a:gd name="T82" fmla="*/ 819 w 1071"/>
                <a:gd name="T83" fmla="*/ 559 h 731"/>
                <a:gd name="T84" fmla="*/ 800 w 1071"/>
                <a:gd name="T85" fmla="*/ 567 h 731"/>
                <a:gd name="T86" fmla="*/ 778 w 1071"/>
                <a:gd name="T87" fmla="*/ 575 h 731"/>
                <a:gd name="T88" fmla="*/ 754 w 1071"/>
                <a:gd name="T89" fmla="*/ 582 h 731"/>
                <a:gd name="T90" fmla="*/ 727 w 1071"/>
                <a:gd name="T91" fmla="*/ 588 h 731"/>
                <a:gd name="T92" fmla="*/ 697 w 1071"/>
                <a:gd name="T93" fmla="*/ 592 h 731"/>
                <a:gd name="T94" fmla="*/ 666 w 1071"/>
                <a:gd name="T95" fmla="*/ 593 h 731"/>
                <a:gd name="T96" fmla="*/ 631 w 1071"/>
                <a:gd name="T97" fmla="*/ 592 h 731"/>
                <a:gd name="T98" fmla="*/ 593 w 1071"/>
                <a:gd name="T99" fmla="*/ 589 h 731"/>
                <a:gd name="T100" fmla="*/ 555 w 1071"/>
                <a:gd name="T101" fmla="*/ 581 h 731"/>
                <a:gd name="T102" fmla="*/ 555 w 1071"/>
                <a:gd name="T103" fmla="*/ 677 h 731"/>
                <a:gd name="T104" fmla="*/ 24 w 1071"/>
                <a:gd name="T105" fmla="*/ 623 h 731"/>
                <a:gd name="T106" fmla="*/ 6 w 1071"/>
                <a:gd name="T107" fmla="*/ 552 h 7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71"/>
                <a:gd name="T163" fmla="*/ 0 h 731"/>
                <a:gd name="T164" fmla="*/ 1071 w 1071"/>
                <a:gd name="T165" fmla="*/ 731 h 7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lstStyle/>
            <a:p>
              <a:endParaRPr lang="en-US"/>
            </a:p>
          </p:txBody>
        </p:sp>
        <p:sp>
          <p:nvSpPr>
            <p:cNvPr id="92301" name="Freeform 165"/>
            <p:cNvSpPr>
              <a:spLocks/>
            </p:cNvSpPr>
            <p:nvPr/>
          </p:nvSpPr>
          <p:spPr bwMode="auto">
            <a:xfrm>
              <a:off x="6486" y="14516"/>
              <a:ext cx="787" cy="253"/>
            </a:xfrm>
            <a:custGeom>
              <a:avLst/>
              <a:gdLst>
                <a:gd name="T0" fmla="*/ 787 w 787"/>
                <a:gd name="T1" fmla="*/ 91 h 253"/>
                <a:gd name="T2" fmla="*/ 12 w 787"/>
                <a:gd name="T3" fmla="*/ 0 h 253"/>
                <a:gd name="T4" fmla="*/ 0 w 787"/>
                <a:gd name="T5" fmla="*/ 91 h 253"/>
                <a:gd name="T6" fmla="*/ 764 w 787"/>
                <a:gd name="T7" fmla="*/ 253 h 253"/>
                <a:gd name="T8" fmla="*/ 787 w 787"/>
                <a:gd name="T9" fmla="*/ 91 h 253"/>
                <a:gd name="T10" fmla="*/ 0 60000 65536"/>
                <a:gd name="T11" fmla="*/ 0 60000 65536"/>
                <a:gd name="T12" fmla="*/ 0 60000 65536"/>
                <a:gd name="T13" fmla="*/ 0 60000 65536"/>
                <a:gd name="T14" fmla="*/ 0 60000 65536"/>
                <a:gd name="T15" fmla="*/ 0 w 787"/>
                <a:gd name="T16" fmla="*/ 0 h 253"/>
                <a:gd name="T17" fmla="*/ 787 w 787"/>
                <a:gd name="T18" fmla="*/ 253 h 253"/>
              </a:gdLst>
              <a:ahLst/>
              <a:cxnLst>
                <a:cxn ang="T10">
                  <a:pos x="T0" y="T1"/>
                </a:cxn>
                <a:cxn ang="T11">
                  <a:pos x="T2" y="T3"/>
                </a:cxn>
                <a:cxn ang="T12">
                  <a:pos x="T4" y="T5"/>
                </a:cxn>
                <a:cxn ang="T13">
                  <a:pos x="T6" y="T7"/>
                </a:cxn>
                <a:cxn ang="T14">
                  <a:pos x="T8" y="T9"/>
                </a:cxn>
              </a:cxnLst>
              <a:rect l="T15" t="T16" r="T17" b="T18"/>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lstStyle/>
            <a:p>
              <a:endParaRPr lang="en-US"/>
            </a:p>
          </p:txBody>
        </p:sp>
        <p:sp>
          <p:nvSpPr>
            <p:cNvPr id="92302" name="Freeform 166"/>
            <p:cNvSpPr>
              <a:spLocks/>
            </p:cNvSpPr>
            <p:nvPr/>
          </p:nvSpPr>
          <p:spPr bwMode="auto">
            <a:xfrm>
              <a:off x="6879" y="14597"/>
              <a:ext cx="336" cy="115"/>
            </a:xfrm>
            <a:custGeom>
              <a:avLst/>
              <a:gdLst>
                <a:gd name="T0" fmla="*/ 336 w 336"/>
                <a:gd name="T1" fmla="*/ 50 h 115"/>
                <a:gd name="T2" fmla="*/ 4 w 336"/>
                <a:gd name="T3" fmla="*/ 0 h 115"/>
                <a:gd name="T4" fmla="*/ 0 w 336"/>
                <a:gd name="T5" fmla="*/ 48 h 115"/>
                <a:gd name="T6" fmla="*/ 327 w 336"/>
                <a:gd name="T7" fmla="*/ 115 h 115"/>
                <a:gd name="T8" fmla="*/ 336 w 336"/>
                <a:gd name="T9" fmla="*/ 50 h 115"/>
                <a:gd name="T10" fmla="*/ 0 60000 65536"/>
                <a:gd name="T11" fmla="*/ 0 60000 65536"/>
                <a:gd name="T12" fmla="*/ 0 60000 65536"/>
                <a:gd name="T13" fmla="*/ 0 60000 65536"/>
                <a:gd name="T14" fmla="*/ 0 60000 65536"/>
                <a:gd name="T15" fmla="*/ 0 w 336"/>
                <a:gd name="T16" fmla="*/ 0 h 115"/>
                <a:gd name="T17" fmla="*/ 336 w 336"/>
                <a:gd name="T18" fmla="*/ 115 h 115"/>
              </a:gdLst>
              <a:ahLst/>
              <a:cxnLst>
                <a:cxn ang="T10">
                  <a:pos x="T0" y="T1"/>
                </a:cxn>
                <a:cxn ang="T11">
                  <a:pos x="T2" y="T3"/>
                </a:cxn>
                <a:cxn ang="T12">
                  <a:pos x="T4" y="T5"/>
                </a:cxn>
                <a:cxn ang="T13">
                  <a:pos x="T6" y="T7"/>
                </a:cxn>
                <a:cxn ang="T14">
                  <a:pos x="T8" y="T9"/>
                </a:cxn>
              </a:cxnLst>
              <a:rect l="T15" t="T16" r="T17" b="T18"/>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lstStyle/>
            <a:p>
              <a:endParaRPr lang="en-US"/>
            </a:p>
          </p:txBody>
        </p:sp>
        <p:sp>
          <p:nvSpPr>
            <p:cNvPr id="92303" name="Freeform 167"/>
            <p:cNvSpPr>
              <a:spLocks/>
            </p:cNvSpPr>
            <p:nvPr/>
          </p:nvSpPr>
          <p:spPr bwMode="auto">
            <a:xfrm>
              <a:off x="6536" y="14540"/>
              <a:ext cx="225" cy="85"/>
            </a:xfrm>
            <a:custGeom>
              <a:avLst/>
              <a:gdLst>
                <a:gd name="T0" fmla="*/ 225 w 225"/>
                <a:gd name="T1" fmla="*/ 39 h 85"/>
                <a:gd name="T2" fmla="*/ 0 w 225"/>
                <a:gd name="T3" fmla="*/ 0 h 85"/>
                <a:gd name="T4" fmla="*/ 3 w 225"/>
                <a:gd name="T5" fmla="*/ 41 h 85"/>
                <a:gd name="T6" fmla="*/ 218 w 225"/>
                <a:gd name="T7" fmla="*/ 85 h 85"/>
                <a:gd name="T8" fmla="*/ 225 w 225"/>
                <a:gd name="T9" fmla="*/ 39 h 85"/>
                <a:gd name="T10" fmla="*/ 0 60000 65536"/>
                <a:gd name="T11" fmla="*/ 0 60000 65536"/>
                <a:gd name="T12" fmla="*/ 0 60000 65536"/>
                <a:gd name="T13" fmla="*/ 0 60000 65536"/>
                <a:gd name="T14" fmla="*/ 0 60000 65536"/>
                <a:gd name="T15" fmla="*/ 0 w 225"/>
                <a:gd name="T16" fmla="*/ 0 h 85"/>
                <a:gd name="T17" fmla="*/ 225 w 225"/>
                <a:gd name="T18" fmla="*/ 85 h 85"/>
              </a:gdLst>
              <a:ahLst/>
              <a:cxnLst>
                <a:cxn ang="T10">
                  <a:pos x="T0" y="T1"/>
                </a:cxn>
                <a:cxn ang="T11">
                  <a:pos x="T2" y="T3"/>
                </a:cxn>
                <a:cxn ang="T12">
                  <a:pos x="T4" y="T5"/>
                </a:cxn>
                <a:cxn ang="T13">
                  <a:pos x="T6" y="T7"/>
                </a:cxn>
                <a:cxn ang="T14">
                  <a:pos x="T8" y="T9"/>
                </a:cxn>
              </a:cxnLst>
              <a:rect l="T15" t="T16" r="T17" b="T18"/>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lstStyle/>
            <a:p>
              <a:endParaRPr lang="en-US"/>
            </a:p>
          </p:txBody>
        </p:sp>
        <p:sp>
          <p:nvSpPr>
            <p:cNvPr id="92304" name="Freeform 168"/>
            <p:cNvSpPr>
              <a:spLocks/>
            </p:cNvSpPr>
            <p:nvPr/>
          </p:nvSpPr>
          <p:spPr bwMode="auto">
            <a:xfrm>
              <a:off x="5972" y="14624"/>
              <a:ext cx="1325" cy="439"/>
            </a:xfrm>
            <a:custGeom>
              <a:avLst/>
              <a:gdLst>
                <a:gd name="T0" fmla="*/ 0 w 1325"/>
                <a:gd name="T1" fmla="*/ 132 h 439"/>
                <a:gd name="T2" fmla="*/ 3 w 1325"/>
                <a:gd name="T3" fmla="*/ 132 h 439"/>
                <a:gd name="T4" fmla="*/ 10 w 1325"/>
                <a:gd name="T5" fmla="*/ 130 h 439"/>
                <a:gd name="T6" fmla="*/ 24 w 1325"/>
                <a:gd name="T7" fmla="*/ 128 h 439"/>
                <a:gd name="T8" fmla="*/ 42 w 1325"/>
                <a:gd name="T9" fmla="*/ 125 h 439"/>
                <a:gd name="T10" fmla="*/ 62 w 1325"/>
                <a:gd name="T11" fmla="*/ 121 h 439"/>
                <a:gd name="T12" fmla="*/ 86 w 1325"/>
                <a:gd name="T13" fmla="*/ 116 h 439"/>
                <a:gd name="T14" fmla="*/ 113 w 1325"/>
                <a:gd name="T15" fmla="*/ 109 h 439"/>
                <a:gd name="T16" fmla="*/ 141 w 1325"/>
                <a:gd name="T17" fmla="*/ 102 h 439"/>
                <a:gd name="T18" fmla="*/ 170 w 1325"/>
                <a:gd name="T19" fmla="*/ 94 h 439"/>
                <a:gd name="T20" fmla="*/ 199 w 1325"/>
                <a:gd name="T21" fmla="*/ 85 h 439"/>
                <a:gd name="T22" fmla="*/ 228 w 1325"/>
                <a:gd name="T23" fmla="*/ 74 h 439"/>
                <a:gd name="T24" fmla="*/ 257 w 1325"/>
                <a:gd name="T25" fmla="*/ 62 h 439"/>
                <a:gd name="T26" fmla="*/ 285 w 1325"/>
                <a:gd name="T27" fmla="*/ 48 h 439"/>
                <a:gd name="T28" fmla="*/ 309 w 1325"/>
                <a:gd name="T29" fmla="*/ 34 h 439"/>
                <a:gd name="T30" fmla="*/ 333 w 1325"/>
                <a:gd name="T31" fmla="*/ 18 h 439"/>
                <a:gd name="T32" fmla="*/ 352 w 1325"/>
                <a:gd name="T33" fmla="*/ 0 h 439"/>
                <a:gd name="T34" fmla="*/ 1325 w 1325"/>
                <a:gd name="T35" fmla="*/ 223 h 439"/>
                <a:gd name="T36" fmla="*/ 1323 w 1325"/>
                <a:gd name="T37" fmla="*/ 225 h 439"/>
                <a:gd name="T38" fmla="*/ 1318 w 1325"/>
                <a:gd name="T39" fmla="*/ 230 h 439"/>
                <a:gd name="T40" fmla="*/ 1309 w 1325"/>
                <a:gd name="T41" fmla="*/ 239 h 439"/>
                <a:gd name="T42" fmla="*/ 1297 w 1325"/>
                <a:gd name="T43" fmla="*/ 250 h 439"/>
                <a:gd name="T44" fmla="*/ 1282 w 1325"/>
                <a:gd name="T45" fmla="*/ 263 h 439"/>
                <a:gd name="T46" fmla="*/ 1265 w 1325"/>
                <a:gd name="T47" fmla="*/ 278 h 439"/>
                <a:gd name="T48" fmla="*/ 1247 w 1325"/>
                <a:gd name="T49" fmla="*/ 295 h 439"/>
                <a:gd name="T50" fmla="*/ 1225 w 1325"/>
                <a:gd name="T51" fmla="*/ 312 h 439"/>
                <a:gd name="T52" fmla="*/ 1202 w 1325"/>
                <a:gd name="T53" fmla="*/ 331 h 439"/>
                <a:gd name="T54" fmla="*/ 1179 w 1325"/>
                <a:gd name="T55" fmla="*/ 349 h 439"/>
                <a:gd name="T56" fmla="*/ 1154 w 1325"/>
                <a:gd name="T57" fmla="*/ 367 h 439"/>
                <a:gd name="T58" fmla="*/ 1128 w 1325"/>
                <a:gd name="T59" fmla="*/ 385 h 439"/>
                <a:gd name="T60" fmla="*/ 1102 w 1325"/>
                <a:gd name="T61" fmla="*/ 401 h 439"/>
                <a:gd name="T62" fmla="*/ 1077 w 1325"/>
                <a:gd name="T63" fmla="*/ 415 h 439"/>
                <a:gd name="T64" fmla="*/ 1051 w 1325"/>
                <a:gd name="T65" fmla="*/ 428 h 439"/>
                <a:gd name="T66" fmla="*/ 1026 w 1325"/>
                <a:gd name="T67" fmla="*/ 439 h 439"/>
                <a:gd name="T68" fmla="*/ 0 w 1325"/>
                <a:gd name="T69" fmla="*/ 132 h 4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5"/>
                <a:gd name="T106" fmla="*/ 0 h 439"/>
                <a:gd name="T107" fmla="*/ 1325 w 1325"/>
                <a:gd name="T108" fmla="*/ 439 h 4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lstStyle/>
            <a:p>
              <a:endParaRPr lang="en-US"/>
            </a:p>
          </p:txBody>
        </p:sp>
        <p:sp>
          <p:nvSpPr>
            <p:cNvPr id="92305" name="Freeform 169"/>
            <p:cNvSpPr>
              <a:spLocks/>
            </p:cNvSpPr>
            <p:nvPr/>
          </p:nvSpPr>
          <p:spPr bwMode="auto">
            <a:xfrm>
              <a:off x="7292" y="14577"/>
              <a:ext cx="472" cy="209"/>
            </a:xfrm>
            <a:custGeom>
              <a:avLst/>
              <a:gdLst>
                <a:gd name="T0" fmla="*/ 47 w 472"/>
                <a:gd name="T1" fmla="*/ 209 h 209"/>
                <a:gd name="T2" fmla="*/ 472 w 472"/>
                <a:gd name="T3" fmla="*/ 84 h 209"/>
                <a:gd name="T4" fmla="*/ 215 w 472"/>
                <a:gd name="T5" fmla="*/ 0 h 209"/>
                <a:gd name="T6" fmla="*/ 5 w 472"/>
                <a:gd name="T7" fmla="*/ 24 h 209"/>
                <a:gd name="T8" fmla="*/ 0 w 472"/>
                <a:gd name="T9" fmla="*/ 197 h 209"/>
                <a:gd name="T10" fmla="*/ 47 w 472"/>
                <a:gd name="T11" fmla="*/ 209 h 209"/>
                <a:gd name="T12" fmla="*/ 0 60000 65536"/>
                <a:gd name="T13" fmla="*/ 0 60000 65536"/>
                <a:gd name="T14" fmla="*/ 0 60000 65536"/>
                <a:gd name="T15" fmla="*/ 0 60000 65536"/>
                <a:gd name="T16" fmla="*/ 0 60000 65536"/>
                <a:gd name="T17" fmla="*/ 0 60000 65536"/>
                <a:gd name="T18" fmla="*/ 0 w 472"/>
                <a:gd name="T19" fmla="*/ 0 h 209"/>
                <a:gd name="T20" fmla="*/ 472 w 472"/>
                <a:gd name="T21" fmla="*/ 209 h 209"/>
              </a:gdLst>
              <a:ahLst/>
              <a:cxnLst>
                <a:cxn ang="T12">
                  <a:pos x="T0" y="T1"/>
                </a:cxn>
                <a:cxn ang="T13">
                  <a:pos x="T2" y="T3"/>
                </a:cxn>
                <a:cxn ang="T14">
                  <a:pos x="T4" y="T5"/>
                </a:cxn>
                <a:cxn ang="T15">
                  <a:pos x="T6" y="T7"/>
                </a:cxn>
                <a:cxn ang="T16">
                  <a:pos x="T8" y="T9"/>
                </a:cxn>
                <a:cxn ang="T17">
                  <a:pos x="T10" y="T11"/>
                </a:cxn>
              </a:cxnLst>
              <a:rect l="T18" t="T19" r="T20" b="T21"/>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lstStyle/>
            <a:p>
              <a:endParaRPr lang="en-US"/>
            </a:p>
          </p:txBody>
        </p:sp>
        <p:sp>
          <p:nvSpPr>
            <p:cNvPr id="92306" name="Freeform 170"/>
            <p:cNvSpPr>
              <a:spLocks/>
            </p:cNvSpPr>
            <p:nvPr/>
          </p:nvSpPr>
          <p:spPr bwMode="auto">
            <a:xfrm>
              <a:off x="6073" y="13679"/>
              <a:ext cx="251" cy="999"/>
            </a:xfrm>
            <a:custGeom>
              <a:avLst/>
              <a:gdLst>
                <a:gd name="T0" fmla="*/ 251 w 251"/>
                <a:gd name="T1" fmla="*/ 23 h 999"/>
                <a:gd name="T2" fmla="*/ 250 w 251"/>
                <a:gd name="T3" fmla="*/ 22 h 999"/>
                <a:gd name="T4" fmla="*/ 246 w 251"/>
                <a:gd name="T5" fmla="*/ 20 h 999"/>
                <a:gd name="T6" fmla="*/ 239 w 251"/>
                <a:gd name="T7" fmla="*/ 18 h 999"/>
                <a:gd name="T8" fmla="*/ 230 w 251"/>
                <a:gd name="T9" fmla="*/ 15 h 999"/>
                <a:gd name="T10" fmla="*/ 218 w 251"/>
                <a:gd name="T11" fmla="*/ 11 h 999"/>
                <a:gd name="T12" fmla="*/ 205 w 251"/>
                <a:gd name="T13" fmla="*/ 7 h 999"/>
                <a:gd name="T14" fmla="*/ 190 w 251"/>
                <a:gd name="T15" fmla="*/ 4 h 999"/>
                <a:gd name="T16" fmla="*/ 173 w 251"/>
                <a:gd name="T17" fmla="*/ 1 h 999"/>
                <a:gd name="T18" fmla="*/ 155 w 251"/>
                <a:gd name="T19" fmla="*/ 0 h 999"/>
                <a:gd name="T20" fmla="*/ 134 w 251"/>
                <a:gd name="T21" fmla="*/ 0 h 999"/>
                <a:gd name="T22" fmla="*/ 114 w 251"/>
                <a:gd name="T23" fmla="*/ 2 h 999"/>
                <a:gd name="T24" fmla="*/ 92 w 251"/>
                <a:gd name="T25" fmla="*/ 5 h 999"/>
                <a:gd name="T26" fmla="*/ 70 w 251"/>
                <a:gd name="T27" fmla="*/ 12 h 999"/>
                <a:gd name="T28" fmla="*/ 47 w 251"/>
                <a:gd name="T29" fmla="*/ 20 h 999"/>
                <a:gd name="T30" fmla="*/ 23 w 251"/>
                <a:gd name="T31" fmla="*/ 32 h 999"/>
                <a:gd name="T32" fmla="*/ 0 w 251"/>
                <a:gd name="T33" fmla="*/ 47 h 999"/>
                <a:gd name="T34" fmla="*/ 0 w 251"/>
                <a:gd name="T35" fmla="*/ 999 h 999"/>
                <a:gd name="T36" fmla="*/ 1 w 251"/>
                <a:gd name="T37" fmla="*/ 999 h 999"/>
                <a:gd name="T38" fmla="*/ 6 w 251"/>
                <a:gd name="T39" fmla="*/ 999 h 999"/>
                <a:gd name="T40" fmla="*/ 14 w 251"/>
                <a:gd name="T41" fmla="*/ 998 h 999"/>
                <a:gd name="T42" fmla="*/ 23 w 251"/>
                <a:gd name="T43" fmla="*/ 997 h 999"/>
                <a:gd name="T44" fmla="*/ 35 w 251"/>
                <a:gd name="T45" fmla="*/ 995 h 999"/>
                <a:gd name="T46" fmla="*/ 49 w 251"/>
                <a:gd name="T47" fmla="*/ 993 h 999"/>
                <a:gd name="T48" fmla="*/ 65 w 251"/>
                <a:gd name="T49" fmla="*/ 990 h 999"/>
                <a:gd name="T50" fmla="*/ 83 w 251"/>
                <a:gd name="T51" fmla="*/ 985 h 999"/>
                <a:gd name="T52" fmla="*/ 102 w 251"/>
                <a:gd name="T53" fmla="*/ 980 h 999"/>
                <a:gd name="T54" fmla="*/ 121 w 251"/>
                <a:gd name="T55" fmla="*/ 973 h 999"/>
                <a:gd name="T56" fmla="*/ 143 w 251"/>
                <a:gd name="T57" fmla="*/ 966 h 999"/>
                <a:gd name="T58" fmla="*/ 164 w 251"/>
                <a:gd name="T59" fmla="*/ 956 h 999"/>
                <a:gd name="T60" fmla="*/ 186 w 251"/>
                <a:gd name="T61" fmla="*/ 945 h 999"/>
                <a:gd name="T62" fmla="*/ 208 w 251"/>
                <a:gd name="T63" fmla="*/ 934 h 999"/>
                <a:gd name="T64" fmla="*/ 230 w 251"/>
                <a:gd name="T65" fmla="*/ 919 h 999"/>
                <a:gd name="T66" fmla="*/ 251 w 251"/>
                <a:gd name="T67" fmla="*/ 903 h 999"/>
                <a:gd name="T68" fmla="*/ 251 w 251"/>
                <a:gd name="T69" fmla="*/ 23 h 9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1"/>
                <a:gd name="T106" fmla="*/ 0 h 999"/>
                <a:gd name="T107" fmla="*/ 251 w 251"/>
                <a:gd name="T108" fmla="*/ 999 h 9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lstStyle/>
            <a:p>
              <a:endParaRPr lang="en-US"/>
            </a:p>
          </p:txBody>
        </p:sp>
        <p:sp>
          <p:nvSpPr>
            <p:cNvPr id="92307" name="Freeform 171"/>
            <p:cNvSpPr>
              <a:spLocks/>
            </p:cNvSpPr>
            <p:nvPr/>
          </p:nvSpPr>
          <p:spPr bwMode="auto">
            <a:xfrm>
              <a:off x="6080" y="13687"/>
              <a:ext cx="215" cy="843"/>
            </a:xfrm>
            <a:custGeom>
              <a:avLst/>
              <a:gdLst>
                <a:gd name="T0" fmla="*/ 215 w 215"/>
                <a:gd name="T1" fmla="*/ 20 h 843"/>
                <a:gd name="T2" fmla="*/ 214 w 215"/>
                <a:gd name="T3" fmla="*/ 19 h 843"/>
                <a:gd name="T4" fmla="*/ 211 w 215"/>
                <a:gd name="T5" fmla="*/ 18 h 843"/>
                <a:gd name="T6" fmla="*/ 205 w 215"/>
                <a:gd name="T7" fmla="*/ 15 h 843"/>
                <a:gd name="T8" fmla="*/ 197 w 215"/>
                <a:gd name="T9" fmla="*/ 12 h 843"/>
                <a:gd name="T10" fmla="*/ 187 w 215"/>
                <a:gd name="T11" fmla="*/ 9 h 843"/>
                <a:gd name="T12" fmla="*/ 176 w 215"/>
                <a:gd name="T13" fmla="*/ 6 h 843"/>
                <a:gd name="T14" fmla="*/ 163 w 215"/>
                <a:gd name="T15" fmla="*/ 4 h 843"/>
                <a:gd name="T16" fmla="*/ 149 w 215"/>
                <a:gd name="T17" fmla="*/ 1 h 843"/>
                <a:gd name="T18" fmla="*/ 133 w 215"/>
                <a:gd name="T19" fmla="*/ 0 h 843"/>
                <a:gd name="T20" fmla="*/ 115 w 215"/>
                <a:gd name="T21" fmla="*/ 0 h 843"/>
                <a:gd name="T22" fmla="*/ 98 w 215"/>
                <a:gd name="T23" fmla="*/ 1 h 843"/>
                <a:gd name="T24" fmla="*/ 79 w 215"/>
                <a:gd name="T25" fmla="*/ 5 h 843"/>
                <a:gd name="T26" fmla="*/ 60 w 215"/>
                <a:gd name="T27" fmla="*/ 10 h 843"/>
                <a:gd name="T28" fmla="*/ 40 w 215"/>
                <a:gd name="T29" fmla="*/ 18 h 843"/>
                <a:gd name="T30" fmla="*/ 21 w 215"/>
                <a:gd name="T31" fmla="*/ 27 h 843"/>
                <a:gd name="T32" fmla="*/ 0 w 215"/>
                <a:gd name="T33" fmla="*/ 40 h 843"/>
                <a:gd name="T34" fmla="*/ 0 w 215"/>
                <a:gd name="T35" fmla="*/ 843 h 843"/>
                <a:gd name="T36" fmla="*/ 1 w 215"/>
                <a:gd name="T37" fmla="*/ 843 h 843"/>
                <a:gd name="T38" fmla="*/ 6 w 215"/>
                <a:gd name="T39" fmla="*/ 843 h 843"/>
                <a:gd name="T40" fmla="*/ 12 w 215"/>
                <a:gd name="T41" fmla="*/ 842 h 843"/>
                <a:gd name="T42" fmla="*/ 21 w 215"/>
                <a:gd name="T43" fmla="*/ 841 h 843"/>
                <a:gd name="T44" fmla="*/ 30 w 215"/>
                <a:gd name="T45" fmla="*/ 840 h 843"/>
                <a:gd name="T46" fmla="*/ 43 w 215"/>
                <a:gd name="T47" fmla="*/ 838 h 843"/>
                <a:gd name="T48" fmla="*/ 56 w 215"/>
                <a:gd name="T49" fmla="*/ 835 h 843"/>
                <a:gd name="T50" fmla="*/ 71 w 215"/>
                <a:gd name="T51" fmla="*/ 831 h 843"/>
                <a:gd name="T52" fmla="*/ 87 w 215"/>
                <a:gd name="T53" fmla="*/ 826 h 843"/>
                <a:gd name="T54" fmla="*/ 105 w 215"/>
                <a:gd name="T55" fmla="*/ 821 h 843"/>
                <a:gd name="T56" fmla="*/ 123 w 215"/>
                <a:gd name="T57" fmla="*/ 814 h 843"/>
                <a:gd name="T58" fmla="*/ 141 w 215"/>
                <a:gd name="T59" fmla="*/ 806 h 843"/>
                <a:gd name="T60" fmla="*/ 159 w 215"/>
                <a:gd name="T61" fmla="*/ 797 h 843"/>
                <a:gd name="T62" fmla="*/ 179 w 215"/>
                <a:gd name="T63" fmla="*/ 786 h 843"/>
                <a:gd name="T64" fmla="*/ 197 w 215"/>
                <a:gd name="T65" fmla="*/ 774 h 843"/>
                <a:gd name="T66" fmla="*/ 215 w 215"/>
                <a:gd name="T67" fmla="*/ 760 h 843"/>
                <a:gd name="T68" fmla="*/ 215 w 215"/>
                <a:gd name="T69" fmla="*/ 20 h 8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843"/>
                <a:gd name="T107" fmla="*/ 215 w 215"/>
                <a:gd name="T108" fmla="*/ 843 h 8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lstStyle/>
            <a:p>
              <a:endParaRPr lang="en-US"/>
            </a:p>
          </p:txBody>
        </p:sp>
        <p:sp>
          <p:nvSpPr>
            <p:cNvPr id="92308" name="Freeform 172"/>
            <p:cNvSpPr>
              <a:spLocks/>
            </p:cNvSpPr>
            <p:nvPr/>
          </p:nvSpPr>
          <p:spPr bwMode="auto">
            <a:xfrm>
              <a:off x="6087" y="13696"/>
              <a:ext cx="180" cy="685"/>
            </a:xfrm>
            <a:custGeom>
              <a:avLst/>
              <a:gdLst>
                <a:gd name="T0" fmla="*/ 180 w 180"/>
                <a:gd name="T1" fmla="*/ 16 h 685"/>
                <a:gd name="T2" fmla="*/ 179 w 180"/>
                <a:gd name="T3" fmla="*/ 16 h 685"/>
                <a:gd name="T4" fmla="*/ 176 w 180"/>
                <a:gd name="T5" fmla="*/ 14 h 685"/>
                <a:gd name="T6" fmla="*/ 172 w 180"/>
                <a:gd name="T7" fmla="*/ 12 h 685"/>
                <a:gd name="T8" fmla="*/ 165 w 180"/>
                <a:gd name="T9" fmla="*/ 10 h 685"/>
                <a:gd name="T10" fmla="*/ 157 w 180"/>
                <a:gd name="T11" fmla="*/ 8 h 685"/>
                <a:gd name="T12" fmla="*/ 147 w 180"/>
                <a:gd name="T13" fmla="*/ 4 h 685"/>
                <a:gd name="T14" fmla="*/ 136 w 180"/>
                <a:gd name="T15" fmla="*/ 2 h 685"/>
                <a:gd name="T16" fmla="*/ 125 w 180"/>
                <a:gd name="T17" fmla="*/ 0 h 685"/>
                <a:gd name="T18" fmla="*/ 111 w 180"/>
                <a:gd name="T19" fmla="*/ 0 h 685"/>
                <a:gd name="T20" fmla="*/ 97 w 180"/>
                <a:gd name="T21" fmla="*/ 0 h 685"/>
                <a:gd name="T22" fmla="*/ 81 w 180"/>
                <a:gd name="T23" fmla="*/ 1 h 685"/>
                <a:gd name="T24" fmla="*/ 66 w 180"/>
                <a:gd name="T25" fmla="*/ 3 h 685"/>
                <a:gd name="T26" fmla="*/ 50 w 180"/>
                <a:gd name="T27" fmla="*/ 8 h 685"/>
                <a:gd name="T28" fmla="*/ 33 w 180"/>
                <a:gd name="T29" fmla="*/ 14 h 685"/>
                <a:gd name="T30" fmla="*/ 17 w 180"/>
                <a:gd name="T31" fmla="*/ 23 h 685"/>
                <a:gd name="T32" fmla="*/ 0 w 180"/>
                <a:gd name="T33" fmla="*/ 33 h 685"/>
                <a:gd name="T34" fmla="*/ 0 w 180"/>
                <a:gd name="T35" fmla="*/ 685 h 685"/>
                <a:gd name="T36" fmla="*/ 1 w 180"/>
                <a:gd name="T37" fmla="*/ 685 h 685"/>
                <a:gd name="T38" fmla="*/ 4 w 180"/>
                <a:gd name="T39" fmla="*/ 685 h 685"/>
                <a:gd name="T40" fmla="*/ 9 w 180"/>
                <a:gd name="T41" fmla="*/ 684 h 685"/>
                <a:gd name="T42" fmla="*/ 17 w 180"/>
                <a:gd name="T43" fmla="*/ 683 h 685"/>
                <a:gd name="T44" fmla="*/ 26 w 180"/>
                <a:gd name="T45" fmla="*/ 682 h 685"/>
                <a:gd name="T46" fmla="*/ 35 w 180"/>
                <a:gd name="T47" fmla="*/ 681 h 685"/>
                <a:gd name="T48" fmla="*/ 47 w 180"/>
                <a:gd name="T49" fmla="*/ 678 h 685"/>
                <a:gd name="T50" fmla="*/ 60 w 180"/>
                <a:gd name="T51" fmla="*/ 676 h 685"/>
                <a:gd name="T52" fmla="*/ 73 w 180"/>
                <a:gd name="T53" fmla="*/ 671 h 685"/>
                <a:gd name="T54" fmla="*/ 87 w 180"/>
                <a:gd name="T55" fmla="*/ 667 h 685"/>
                <a:gd name="T56" fmla="*/ 102 w 180"/>
                <a:gd name="T57" fmla="*/ 662 h 685"/>
                <a:gd name="T58" fmla="*/ 118 w 180"/>
                <a:gd name="T59" fmla="*/ 655 h 685"/>
                <a:gd name="T60" fmla="*/ 133 w 180"/>
                <a:gd name="T61" fmla="*/ 648 h 685"/>
                <a:gd name="T62" fmla="*/ 149 w 180"/>
                <a:gd name="T63" fmla="*/ 639 h 685"/>
                <a:gd name="T64" fmla="*/ 165 w 180"/>
                <a:gd name="T65" fmla="*/ 628 h 685"/>
                <a:gd name="T66" fmla="*/ 180 w 180"/>
                <a:gd name="T67" fmla="*/ 617 h 685"/>
                <a:gd name="T68" fmla="*/ 180 w 180"/>
                <a:gd name="T69" fmla="*/ 16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0"/>
                <a:gd name="T106" fmla="*/ 0 h 685"/>
                <a:gd name="T107" fmla="*/ 180 w 180"/>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lstStyle/>
            <a:p>
              <a:endParaRPr lang="en-US"/>
            </a:p>
          </p:txBody>
        </p:sp>
        <p:sp>
          <p:nvSpPr>
            <p:cNvPr id="92309" name="Freeform 173"/>
            <p:cNvSpPr>
              <a:spLocks/>
            </p:cNvSpPr>
            <p:nvPr/>
          </p:nvSpPr>
          <p:spPr bwMode="auto">
            <a:xfrm>
              <a:off x="6093" y="13704"/>
              <a:ext cx="146" cy="530"/>
            </a:xfrm>
            <a:custGeom>
              <a:avLst/>
              <a:gdLst>
                <a:gd name="T0" fmla="*/ 146 w 146"/>
                <a:gd name="T1" fmla="*/ 14 h 530"/>
                <a:gd name="T2" fmla="*/ 143 w 146"/>
                <a:gd name="T3" fmla="*/ 12 h 530"/>
                <a:gd name="T4" fmla="*/ 134 w 146"/>
                <a:gd name="T5" fmla="*/ 8 h 530"/>
                <a:gd name="T6" fmla="*/ 120 w 146"/>
                <a:gd name="T7" fmla="*/ 4 h 530"/>
                <a:gd name="T8" fmla="*/ 101 w 146"/>
                <a:gd name="T9" fmla="*/ 1 h 530"/>
                <a:gd name="T10" fmla="*/ 79 w 146"/>
                <a:gd name="T11" fmla="*/ 0 h 530"/>
                <a:gd name="T12" fmla="*/ 54 w 146"/>
                <a:gd name="T13" fmla="*/ 3 h 530"/>
                <a:gd name="T14" fmla="*/ 27 w 146"/>
                <a:gd name="T15" fmla="*/ 11 h 530"/>
                <a:gd name="T16" fmla="*/ 0 w 146"/>
                <a:gd name="T17" fmla="*/ 27 h 530"/>
                <a:gd name="T18" fmla="*/ 0 w 146"/>
                <a:gd name="T19" fmla="*/ 530 h 530"/>
                <a:gd name="T20" fmla="*/ 3 w 146"/>
                <a:gd name="T21" fmla="*/ 530 h 530"/>
                <a:gd name="T22" fmla="*/ 14 w 146"/>
                <a:gd name="T23" fmla="*/ 529 h 530"/>
                <a:gd name="T24" fmla="*/ 29 w 146"/>
                <a:gd name="T25" fmla="*/ 526 h 530"/>
                <a:gd name="T26" fmla="*/ 49 w 146"/>
                <a:gd name="T27" fmla="*/ 521 h 530"/>
                <a:gd name="T28" fmla="*/ 71 w 146"/>
                <a:gd name="T29" fmla="*/ 514 h 530"/>
                <a:gd name="T30" fmla="*/ 96 w 146"/>
                <a:gd name="T31" fmla="*/ 505 h 530"/>
                <a:gd name="T32" fmla="*/ 121 w 146"/>
                <a:gd name="T33" fmla="*/ 492 h 530"/>
                <a:gd name="T34" fmla="*/ 146 w 146"/>
                <a:gd name="T35" fmla="*/ 475 h 530"/>
                <a:gd name="T36" fmla="*/ 146 w 146"/>
                <a:gd name="T37" fmla="*/ 14 h 5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530"/>
                <a:gd name="T59" fmla="*/ 146 w 146"/>
                <a:gd name="T60" fmla="*/ 530 h 5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lstStyle/>
            <a:p>
              <a:endParaRPr lang="en-US"/>
            </a:p>
          </p:txBody>
        </p:sp>
        <p:sp>
          <p:nvSpPr>
            <p:cNvPr id="92310" name="Freeform 174"/>
            <p:cNvSpPr>
              <a:spLocks/>
            </p:cNvSpPr>
            <p:nvPr/>
          </p:nvSpPr>
          <p:spPr bwMode="auto">
            <a:xfrm>
              <a:off x="6101" y="13712"/>
              <a:ext cx="109" cy="373"/>
            </a:xfrm>
            <a:custGeom>
              <a:avLst/>
              <a:gdLst>
                <a:gd name="T0" fmla="*/ 109 w 109"/>
                <a:gd name="T1" fmla="*/ 10 h 373"/>
                <a:gd name="T2" fmla="*/ 107 w 109"/>
                <a:gd name="T3" fmla="*/ 9 h 373"/>
                <a:gd name="T4" fmla="*/ 100 w 109"/>
                <a:gd name="T5" fmla="*/ 6 h 373"/>
                <a:gd name="T6" fmla="*/ 89 w 109"/>
                <a:gd name="T7" fmla="*/ 2 h 373"/>
                <a:gd name="T8" fmla="*/ 75 w 109"/>
                <a:gd name="T9" fmla="*/ 0 h 373"/>
                <a:gd name="T10" fmla="*/ 59 w 109"/>
                <a:gd name="T11" fmla="*/ 0 h 373"/>
                <a:gd name="T12" fmla="*/ 39 w 109"/>
                <a:gd name="T13" fmla="*/ 2 h 373"/>
                <a:gd name="T14" fmla="*/ 20 w 109"/>
                <a:gd name="T15" fmla="*/ 9 h 373"/>
                <a:gd name="T16" fmla="*/ 0 w 109"/>
                <a:gd name="T17" fmla="*/ 21 h 373"/>
                <a:gd name="T18" fmla="*/ 0 w 109"/>
                <a:gd name="T19" fmla="*/ 373 h 373"/>
                <a:gd name="T20" fmla="*/ 2 w 109"/>
                <a:gd name="T21" fmla="*/ 373 h 373"/>
                <a:gd name="T22" fmla="*/ 9 w 109"/>
                <a:gd name="T23" fmla="*/ 372 h 373"/>
                <a:gd name="T24" fmla="*/ 21 w 109"/>
                <a:gd name="T25" fmla="*/ 369 h 373"/>
                <a:gd name="T26" fmla="*/ 36 w 109"/>
                <a:gd name="T27" fmla="*/ 366 h 373"/>
                <a:gd name="T28" fmla="*/ 53 w 109"/>
                <a:gd name="T29" fmla="*/ 362 h 373"/>
                <a:gd name="T30" fmla="*/ 72 w 109"/>
                <a:gd name="T31" fmla="*/ 354 h 373"/>
                <a:gd name="T32" fmla="*/ 90 w 109"/>
                <a:gd name="T33" fmla="*/ 343 h 373"/>
                <a:gd name="T34" fmla="*/ 109 w 109"/>
                <a:gd name="T35" fmla="*/ 331 h 373"/>
                <a:gd name="T36" fmla="*/ 109 w 109"/>
                <a:gd name="T37" fmla="*/ 10 h 37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373"/>
                <a:gd name="T59" fmla="*/ 109 w 109"/>
                <a:gd name="T60" fmla="*/ 373 h 37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lstStyle/>
            <a:p>
              <a:endParaRPr lang="en-US"/>
            </a:p>
          </p:txBody>
        </p:sp>
        <p:sp>
          <p:nvSpPr>
            <p:cNvPr id="92311" name="Freeform 175"/>
            <p:cNvSpPr>
              <a:spLocks/>
            </p:cNvSpPr>
            <p:nvPr/>
          </p:nvSpPr>
          <p:spPr bwMode="auto">
            <a:xfrm>
              <a:off x="6107" y="13721"/>
              <a:ext cx="75" cy="216"/>
            </a:xfrm>
            <a:custGeom>
              <a:avLst/>
              <a:gdLst>
                <a:gd name="T0" fmla="*/ 75 w 75"/>
                <a:gd name="T1" fmla="*/ 6 h 216"/>
                <a:gd name="T2" fmla="*/ 73 w 75"/>
                <a:gd name="T3" fmla="*/ 5 h 216"/>
                <a:gd name="T4" fmla="*/ 69 w 75"/>
                <a:gd name="T5" fmla="*/ 4 h 216"/>
                <a:gd name="T6" fmla="*/ 61 w 75"/>
                <a:gd name="T7" fmla="*/ 2 h 216"/>
                <a:gd name="T8" fmla="*/ 52 w 75"/>
                <a:gd name="T9" fmla="*/ 0 h 216"/>
                <a:gd name="T10" fmla="*/ 41 w 75"/>
                <a:gd name="T11" fmla="*/ 0 h 216"/>
                <a:gd name="T12" fmla="*/ 28 w 75"/>
                <a:gd name="T13" fmla="*/ 1 h 216"/>
                <a:gd name="T14" fmla="*/ 14 w 75"/>
                <a:gd name="T15" fmla="*/ 6 h 216"/>
                <a:gd name="T16" fmla="*/ 0 w 75"/>
                <a:gd name="T17" fmla="*/ 14 h 216"/>
                <a:gd name="T18" fmla="*/ 0 w 75"/>
                <a:gd name="T19" fmla="*/ 216 h 216"/>
                <a:gd name="T20" fmla="*/ 2 w 75"/>
                <a:gd name="T21" fmla="*/ 216 h 216"/>
                <a:gd name="T22" fmla="*/ 7 w 75"/>
                <a:gd name="T23" fmla="*/ 215 h 216"/>
                <a:gd name="T24" fmla="*/ 15 w 75"/>
                <a:gd name="T25" fmla="*/ 214 h 216"/>
                <a:gd name="T26" fmla="*/ 25 w 75"/>
                <a:gd name="T27" fmla="*/ 211 h 216"/>
                <a:gd name="T28" fmla="*/ 37 w 75"/>
                <a:gd name="T29" fmla="*/ 208 h 216"/>
                <a:gd name="T30" fmla="*/ 50 w 75"/>
                <a:gd name="T31" fmla="*/ 203 h 216"/>
                <a:gd name="T32" fmla="*/ 63 w 75"/>
                <a:gd name="T33" fmla="*/ 195 h 216"/>
                <a:gd name="T34" fmla="*/ 75 w 75"/>
                <a:gd name="T35" fmla="*/ 187 h 216"/>
                <a:gd name="T36" fmla="*/ 75 w 75"/>
                <a:gd name="T37" fmla="*/ 6 h 2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5"/>
                <a:gd name="T58" fmla="*/ 0 h 216"/>
                <a:gd name="T59" fmla="*/ 75 w 75"/>
                <a:gd name="T60" fmla="*/ 216 h 2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lstStyle/>
            <a:p>
              <a:endParaRPr lang="en-US"/>
            </a:p>
          </p:txBody>
        </p:sp>
        <p:sp>
          <p:nvSpPr>
            <p:cNvPr id="92312" name="Freeform 176"/>
            <p:cNvSpPr>
              <a:spLocks/>
            </p:cNvSpPr>
            <p:nvPr/>
          </p:nvSpPr>
          <p:spPr bwMode="auto">
            <a:xfrm>
              <a:off x="7013" y="14340"/>
              <a:ext cx="110" cy="111"/>
            </a:xfrm>
            <a:custGeom>
              <a:avLst/>
              <a:gdLst>
                <a:gd name="T0" fmla="*/ 55 w 110"/>
                <a:gd name="T1" fmla="*/ 111 h 111"/>
                <a:gd name="T2" fmla="*/ 66 w 110"/>
                <a:gd name="T3" fmla="*/ 110 h 111"/>
                <a:gd name="T4" fmla="*/ 76 w 110"/>
                <a:gd name="T5" fmla="*/ 106 h 111"/>
                <a:gd name="T6" fmla="*/ 85 w 110"/>
                <a:gd name="T7" fmla="*/ 101 h 111"/>
                <a:gd name="T8" fmla="*/ 94 w 110"/>
                <a:gd name="T9" fmla="*/ 94 h 111"/>
                <a:gd name="T10" fmla="*/ 100 w 110"/>
                <a:gd name="T11" fmla="*/ 86 h 111"/>
                <a:gd name="T12" fmla="*/ 106 w 110"/>
                <a:gd name="T13" fmla="*/ 77 h 111"/>
                <a:gd name="T14" fmla="*/ 109 w 110"/>
                <a:gd name="T15" fmla="*/ 66 h 111"/>
                <a:gd name="T16" fmla="*/ 110 w 110"/>
                <a:gd name="T17" fmla="*/ 56 h 111"/>
                <a:gd name="T18" fmla="*/ 109 w 110"/>
                <a:gd name="T19" fmla="*/ 44 h 111"/>
                <a:gd name="T20" fmla="*/ 106 w 110"/>
                <a:gd name="T21" fmla="*/ 34 h 111"/>
                <a:gd name="T22" fmla="*/ 100 w 110"/>
                <a:gd name="T23" fmla="*/ 24 h 111"/>
                <a:gd name="T24" fmla="*/ 94 w 110"/>
                <a:gd name="T25" fmla="*/ 17 h 111"/>
                <a:gd name="T26" fmla="*/ 85 w 110"/>
                <a:gd name="T27" fmla="*/ 9 h 111"/>
                <a:gd name="T28" fmla="*/ 76 w 110"/>
                <a:gd name="T29" fmla="*/ 5 h 111"/>
                <a:gd name="T30" fmla="*/ 66 w 110"/>
                <a:gd name="T31" fmla="*/ 2 h 111"/>
                <a:gd name="T32" fmla="*/ 55 w 110"/>
                <a:gd name="T33" fmla="*/ 0 h 111"/>
                <a:gd name="T34" fmla="*/ 44 w 110"/>
                <a:gd name="T35" fmla="*/ 2 h 111"/>
                <a:gd name="T36" fmla="*/ 33 w 110"/>
                <a:gd name="T37" fmla="*/ 5 h 111"/>
                <a:gd name="T38" fmla="*/ 25 w 110"/>
                <a:gd name="T39" fmla="*/ 9 h 111"/>
                <a:gd name="T40" fmla="*/ 16 w 110"/>
                <a:gd name="T41" fmla="*/ 17 h 111"/>
                <a:gd name="T42" fmla="*/ 10 w 110"/>
                <a:gd name="T43" fmla="*/ 24 h 111"/>
                <a:gd name="T44" fmla="*/ 4 w 110"/>
                <a:gd name="T45" fmla="*/ 34 h 111"/>
                <a:gd name="T46" fmla="*/ 1 w 110"/>
                <a:gd name="T47" fmla="*/ 44 h 111"/>
                <a:gd name="T48" fmla="*/ 0 w 110"/>
                <a:gd name="T49" fmla="*/ 56 h 111"/>
                <a:gd name="T50" fmla="*/ 1 w 110"/>
                <a:gd name="T51" fmla="*/ 66 h 111"/>
                <a:gd name="T52" fmla="*/ 4 w 110"/>
                <a:gd name="T53" fmla="*/ 77 h 111"/>
                <a:gd name="T54" fmla="*/ 10 w 110"/>
                <a:gd name="T55" fmla="*/ 86 h 111"/>
                <a:gd name="T56" fmla="*/ 16 w 110"/>
                <a:gd name="T57" fmla="*/ 94 h 111"/>
                <a:gd name="T58" fmla="*/ 25 w 110"/>
                <a:gd name="T59" fmla="*/ 101 h 111"/>
                <a:gd name="T60" fmla="*/ 33 w 110"/>
                <a:gd name="T61" fmla="*/ 106 h 111"/>
                <a:gd name="T62" fmla="*/ 44 w 110"/>
                <a:gd name="T63" fmla="*/ 110 h 111"/>
                <a:gd name="T64" fmla="*/ 55 w 110"/>
                <a:gd name="T65" fmla="*/ 11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11"/>
                <a:gd name="T101" fmla="*/ 110 w 110"/>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lstStyle/>
            <a:p>
              <a:endParaRPr lang="en-US"/>
            </a:p>
          </p:txBody>
        </p:sp>
        <p:sp>
          <p:nvSpPr>
            <p:cNvPr id="92313" name="Freeform 177"/>
            <p:cNvSpPr>
              <a:spLocks/>
            </p:cNvSpPr>
            <p:nvPr/>
          </p:nvSpPr>
          <p:spPr bwMode="auto">
            <a:xfrm>
              <a:off x="6676" y="14343"/>
              <a:ext cx="55" cy="55"/>
            </a:xfrm>
            <a:custGeom>
              <a:avLst/>
              <a:gdLst>
                <a:gd name="T0" fmla="*/ 27 w 55"/>
                <a:gd name="T1" fmla="*/ 55 h 55"/>
                <a:gd name="T2" fmla="*/ 38 w 55"/>
                <a:gd name="T3" fmla="*/ 53 h 55"/>
                <a:gd name="T4" fmla="*/ 48 w 55"/>
                <a:gd name="T5" fmla="*/ 46 h 55"/>
                <a:gd name="T6" fmla="*/ 53 w 55"/>
                <a:gd name="T7" fmla="*/ 37 h 55"/>
                <a:gd name="T8" fmla="*/ 55 w 55"/>
                <a:gd name="T9" fmla="*/ 27 h 55"/>
                <a:gd name="T10" fmla="*/ 53 w 55"/>
                <a:gd name="T11" fmla="*/ 16 h 55"/>
                <a:gd name="T12" fmla="*/ 48 w 55"/>
                <a:gd name="T13" fmla="*/ 7 h 55"/>
                <a:gd name="T14" fmla="*/ 38 w 55"/>
                <a:gd name="T15" fmla="*/ 2 h 55"/>
                <a:gd name="T16" fmla="*/ 27 w 55"/>
                <a:gd name="T17" fmla="*/ 0 h 55"/>
                <a:gd name="T18" fmla="*/ 16 w 55"/>
                <a:gd name="T19" fmla="*/ 2 h 55"/>
                <a:gd name="T20" fmla="*/ 8 w 55"/>
                <a:gd name="T21" fmla="*/ 7 h 55"/>
                <a:gd name="T22" fmla="*/ 2 w 55"/>
                <a:gd name="T23" fmla="*/ 16 h 55"/>
                <a:gd name="T24" fmla="*/ 0 w 55"/>
                <a:gd name="T25" fmla="*/ 27 h 55"/>
                <a:gd name="T26" fmla="*/ 2 w 55"/>
                <a:gd name="T27" fmla="*/ 37 h 55"/>
                <a:gd name="T28" fmla="*/ 8 w 55"/>
                <a:gd name="T29" fmla="*/ 46 h 55"/>
                <a:gd name="T30" fmla="*/ 16 w 55"/>
                <a:gd name="T31" fmla="*/ 53 h 55"/>
                <a:gd name="T32" fmla="*/ 27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lstStyle/>
            <a:p>
              <a:endParaRPr lang="en-US"/>
            </a:p>
          </p:txBody>
        </p:sp>
        <p:sp>
          <p:nvSpPr>
            <p:cNvPr id="92314" name="Freeform 178"/>
            <p:cNvSpPr>
              <a:spLocks/>
            </p:cNvSpPr>
            <p:nvPr/>
          </p:nvSpPr>
          <p:spPr bwMode="auto">
            <a:xfrm>
              <a:off x="6770" y="14345"/>
              <a:ext cx="55" cy="55"/>
            </a:xfrm>
            <a:custGeom>
              <a:avLst/>
              <a:gdLst>
                <a:gd name="T0" fmla="*/ 28 w 55"/>
                <a:gd name="T1" fmla="*/ 55 h 55"/>
                <a:gd name="T2" fmla="*/ 39 w 55"/>
                <a:gd name="T3" fmla="*/ 53 h 55"/>
                <a:gd name="T4" fmla="*/ 47 w 55"/>
                <a:gd name="T5" fmla="*/ 47 h 55"/>
                <a:gd name="T6" fmla="*/ 53 w 55"/>
                <a:gd name="T7" fmla="*/ 39 h 55"/>
                <a:gd name="T8" fmla="*/ 55 w 55"/>
                <a:gd name="T9" fmla="*/ 28 h 55"/>
                <a:gd name="T10" fmla="*/ 53 w 55"/>
                <a:gd name="T11" fmla="*/ 17 h 55"/>
                <a:gd name="T12" fmla="*/ 47 w 55"/>
                <a:gd name="T13" fmla="*/ 8 h 55"/>
                <a:gd name="T14" fmla="*/ 39 w 55"/>
                <a:gd name="T15" fmla="*/ 2 h 55"/>
                <a:gd name="T16" fmla="*/ 28 w 55"/>
                <a:gd name="T17" fmla="*/ 0 h 55"/>
                <a:gd name="T18" fmla="*/ 17 w 55"/>
                <a:gd name="T19" fmla="*/ 2 h 55"/>
                <a:gd name="T20" fmla="*/ 9 w 55"/>
                <a:gd name="T21" fmla="*/ 8 h 55"/>
                <a:gd name="T22" fmla="*/ 2 w 55"/>
                <a:gd name="T23" fmla="*/ 17 h 55"/>
                <a:gd name="T24" fmla="*/ 0 w 55"/>
                <a:gd name="T25" fmla="*/ 28 h 55"/>
                <a:gd name="T26" fmla="*/ 2 w 55"/>
                <a:gd name="T27" fmla="*/ 39 h 55"/>
                <a:gd name="T28" fmla="*/ 9 w 55"/>
                <a:gd name="T29" fmla="*/ 47 h 55"/>
                <a:gd name="T30" fmla="*/ 17 w 55"/>
                <a:gd name="T31" fmla="*/ 53 h 55"/>
                <a:gd name="T32" fmla="*/ 28 w 55"/>
                <a:gd name="T33" fmla="*/ 55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55"/>
                <a:gd name="T53" fmla="*/ 55 w 55"/>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lstStyle/>
            <a:p>
              <a:endParaRPr lang="en-US"/>
            </a:p>
          </p:txBody>
        </p:sp>
        <p:sp>
          <p:nvSpPr>
            <p:cNvPr id="92315" name="Freeform 179"/>
            <p:cNvSpPr>
              <a:spLocks/>
            </p:cNvSpPr>
            <p:nvPr/>
          </p:nvSpPr>
          <p:spPr bwMode="auto">
            <a:xfrm>
              <a:off x="6401" y="13591"/>
              <a:ext cx="156" cy="752"/>
            </a:xfrm>
            <a:custGeom>
              <a:avLst/>
              <a:gdLst>
                <a:gd name="T0" fmla="*/ 48 w 156"/>
                <a:gd name="T1" fmla="*/ 15 h 752"/>
                <a:gd name="T2" fmla="*/ 44 w 156"/>
                <a:gd name="T3" fmla="*/ 30 h 752"/>
                <a:gd name="T4" fmla="*/ 33 w 156"/>
                <a:gd name="T5" fmla="*/ 73 h 752"/>
                <a:gd name="T6" fmla="*/ 19 w 156"/>
                <a:gd name="T7" fmla="*/ 140 h 752"/>
                <a:gd name="T8" fmla="*/ 7 w 156"/>
                <a:gd name="T9" fmla="*/ 229 h 752"/>
                <a:gd name="T10" fmla="*/ 0 w 156"/>
                <a:gd name="T11" fmla="*/ 337 h 752"/>
                <a:gd name="T12" fmla="*/ 1 w 156"/>
                <a:gd name="T13" fmla="*/ 462 h 752"/>
                <a:gd name="T14" fmla="*/ 14 w 156"/>
                <a:gd name="T15" fmla="*/ 602 h 752"/>
                <a:gd name="T16" fmla="*/ 43 w 156"/>
                <a:gd name="T17" fmla="*/ 752 h 752"/>
                <a:gd name="T18" fmla="*/ 150 w 156"/>
                <a:gd name="T19" fmla="*/ 746 h 752"/>
                <a:gd name="T20" fmla="*/ 146 w 156"/>
                <a:gd name="T21" fmla="*/ 724 h 752"/>
                <a:gd name="T22" fmla="*/ 135 w 156"/>
                <a:gd name="T23" fmla="*/ 663 h 752"/>
                <a:gd name="T24" fmla="*/ 123 w 156"/>
                <a:gd name="T25" fmla="*/ 574 h 752"/>
                <a:gd name="T26" fmla="*/ 111 w 156"/>
                <a:gd name="T27" fmla="*/ 463 h 752"/>
                <a:gd name="T28" fmla="*/ 104 w 156"/>
                <a:gd name="T29" fmla="*/ 342 h 752"/>
                <a:gd name="T30" fmla="*/ 107 w 156"/>
                <a:gd name="T31" fmla="*/ 220 h 752"/>
                <a:gd name="T32" fmla="*/ 124 w 156"/>
                <a:gd name="T33" fmla="*/ 106 h 752"/>
                <a:gd name="T34" fmla="*/ 156 w 156"/>
                <a:gd name="T35" fmla="*/ 9 h 752"/>
                <a:gd name="T36" fmla="*/ 156 w 156"/>
                <a:gd name="T37" fmla="*/ 8 h 752"/>
                <a:gd name="T38" fmla="*/ 156 w 156"/>
                <a:gd name="T39" fmla="*/ 6 h 752"/>
                <a:gd name="T40" fmla="*/ 154 w 156"/>
                <a:gd name="T41" fmla="*/ 4 h 752"/>
                <a:gd name="T42" fmla="*/ 147 w 156"/>
                <a:gd name="T43" fmla="*/ 0 h 752"/>
                <a:gd name="T44" fmla="*/ 134 w 156"/>
                <a:gd name="T45" fmla="*/ 0 h 752"/>
                <a:gd name="T46" fmla="*/ 115 w 156"/>
                <a:gd name="T47" fmla="*/ 1 h 752"/>
                <a:gd name="T48" fmla="*/ 87 w 156"/>
                <a:gd name="T49" fmla="*/ 7 h 752"/>
                <a:gd name="T50" fmla="*/ 48 w 156"/>
                <a:gd name="T51" fmla="*/ 15 h 7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6"/>
                <a:gd name="T79" fmla="*/ 0 h 752"/>
                <a:gd name="T80" fmla="*/ 156 w 156"/>
                <a:gd name="T81" fmla="*/ 752 h 7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lstStyle/>
            <a:p>
              <a:endParaRPr lang="en-US"/>
            </a:p>
          </p:txBody>
        </p:sp>
        <p:sp>
          <p:nvSpPr>
            <p:cNvPr id="92316" name="Freeform 180"/>
            <p:cNvSpPr>
              <a:spLocks/>
            </p:cNvSpPr>
            <p:nvPr/>
          </p:nvSpPr>
          <p:spPr bwMode="auto">
            <a:xfrm>
              <a:off x="7205" y="13498"/>
              <a:ext cx="212" cy="839"/>
            </a:xfrm>
            <a:custGeom>
              <a:avLst/>
              <a:gdLst>
                <a:gd name="T0" fmla="*/ 212 w 212"/>
                <a:gd name="T1" fmla="*/ 6 h 839"/>
                <a:gd name="T2" fmla="*/ 206 w 212"/>
                <a:gd name="T3" fmla="*/ 11 h 839"/>
                <a:gd name="T4" fmla="*/ 192 w 212"/>
                <a:gd name="T5" fmla="*/ 33 h 839"/>
                <a:gd name="T6" fmla="*/ 174 w 212"/>
                <a:gd name="T7" fmla="*/ 77 h 839"/>
                <a:gd name="T8" fmla="*/ 156 w 212"/>
                <a:gd name="T9" fmla="*/ 148 h 839"/>
                <a:gd name="T10" fmla="*/ 141 w 212"/>
                <a:gd name="T11" fmla="*/ 254 h 839"/>
                <a:gd name="T12" fmla="*/ 133 w 212"/>
                <a:gd name="T13" fmla="*/ 401 h 839"/>
                <a:gd name="T14" fmla="*/ 137 w 212"/>
                <a:gd name="T15" fmla="*/ 593 h 839"/>
                <a:gd name="T16" fmla="*/ 158 w 212"/>
                <a:gd name="T17" fmla="*/ 839 h 839"/>
                <a:gd name="T18" fmla="*/ 38 w 212"/>
                <a:gd name="T19" fmla="*/ 839 h 839"/>
                <a:gd name="T20" fmla="*/ 34 w 212"/>
                <a:gd name="T21" fmla="*/ 814 h 839"/>
                <a:gd name="T22" fmla="*/ 24 w 212"/>
                <a:gd name="T23" fmla="*/ 746 h 839"/>
                <a:gd name="T24" fmla="*/ 12 w 212"/>
                <a:gd name="T25" fmla="*/ 645 h 839"/>
                <a:gd name="T26" fmla="*/ 3 w 212"/>
                <a:gd name="T27" fmla="*/ 521 h 839"/>
                <a:gd name="T28" fmla="*/ 0 w 212"/>
                <a:gd name="T29" fmla="*/ 384 h 839"/>
                <a:gd name="T30" fmla="*/ 6 w 212"/>
                <a:gd name="T31" fmla="*/ 244 h 839"/>
                <a:gd name="T32" fmla="*/ 29 w 212"/>
                <a:gd name="T33" fmla="*/ 114 h 839"/>
                <a:gd name="T34" fmla="*/ 68 w 212"/>
                <a:gd name="T35" fmla="*/ 0 h 839"/>
                <a:gd name="T36" fmla="*/ 212 w 212"/>
                <a:gd name="T37" fmla="*/ 6 h 8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2"/>
                <a:gd name="T58" fmla="*/ 0 h 839"/>
                <a:gd name="T59" fmla="*/ 212 w 212"/>
                <a:gd name="T60" fmla="*/ 839 h 8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lstStyle/>
            <a:p>
              <a:endParaRPr lang="en-US"/>
            </a:p>
          </p:txBody>
        </p:sp>
        <p:sp>
          <p:nvSpPr>
            <p:cNvPr id="92317" name="Freeform 181"/>
            <p:cNvSpPr>
              <a:spLocks/>
            </p:cNvSpPr>
            <p:nvPr/>
          </p:nvSpPr>
          <p:spPr bwMode="auto">
            <a:xfrm>
              <a:off x="6406" y="13636"/>
              <a:ext cx="137" cy="656"/>
            </a:xfrm>
            <a:custGeom>
              <a:avLst/>
              <a:gdLst>
                <a:gd name="T0" fmla="*/ 43 w 137"/>
                <a:gd name="T1" fmla="*/ 12 h 656"/>
                <a:gd name="T2" fmla="*/ 39 w 137"/>
                <a:gd name="T3" fmla="*/ 25 h 656"/>
                <a:gd name="T4" fmla="*/ 30 w 137"/>
                <a:gd name="T5" fmla="*/ 62 h 656"/>
                <a:gd name="T6" fmla="*/ 19 w 137"/>
                <a:gd name="T7" fmla="*/ 122 h 656"/>
                <a:gd name="T8" fmla="*/ 7 w 137"/>
                <a:gd name="T9" fmla="*/ 199 h 656"/>
                <a:gd name="T10" fmla="*/ 0 w 137"/>
                <a:gd name="T11" fmla="*/ 294 h 656"/>
                <a:gd name="T12" fmla="*/ 1 w 137"/>
                <a:gd name="T13" fmla="*/ 403 h 656"/>
                <a:gd name="T14" fmla="*/ 12 w 137"/>
                <a:gd name="T15" fmla="*/ 524 h 656"/>
                <a:gd name="T16" fmla="*/ 38 w 137"/>
                <a:gd name="T17" fmla="*/ 656 h 656"/>
                <a:gd name="T18" fmla="*/ 132 w 137"/>
                <a:gd name="T19" fmla="*/ 650 h 656"/>
                <a:gd name="T20" fmla="*/ 127 w 137"/>
                <a:gd name="T21" fmla="*/ 631 h 656"/>
                <a:gd name="T22" fmla="*/ 119 w 137"/>
                <a:gd name="T23" fmla="*/ 578 h 656"/>
                <a:gd name="T24" fmla="*/ 107 w 137"/>
                <a:gd name="T25" fmla="*/ 499 h 656"/>
                <a:gd name="T26" fmla="*/ 97 w 137"/>
                <a:gd name="T27" fmla="*/ 403 h 656"/>
                <a:gd name="T28" fmla="*/ 92 w 137"/>
                <a:gd name="T29" fmla="*/ 297 h 656"/>
                <a:gd name="T30" fmla="*/ 94 w 137"/>
                <a:gd name="T31" fmla="*/ 192 h 656"/>
                <a:gd name="T32" fmla="*/ 108 w 137"/>
                <a:gd name="T33" fmla="*/ 91 h 656"/>
                <a:gd name="T34" fmla="*/ 137 w 137"/>
                <a:gd name="T35" fmla="*/ 7 h 656"/>
                <a:gd name="T36" fmla="*/ 137 w 137"/>
                <a:gd name="T37" fmla="*/ 6 h 656"/>
                <a:gd name="T38" fmla="*/ 137 w 137"/>
                <a:gd name="T39" fmla="*/ 4 h 656"/>
                <a:gd name="T40" fmla="*/ 135 w 137"/>
                <a:gd name="T41" fmla="*/ 2 h 656"/>
                <a:gd name="T42" fmla="*/ 129 w 137"/>
                <a:gd name="T43" fmla="*/ 0 h 656"/>
                <a:gd name="T44" fmla="*/ 119 w 137"/>
                <a:gd name="T45" fmla="*/ 0 h 656"/>
                <a:gd name="T46" fmla="*/ 101 w 137"/>
                <a:gd name="T47" fmla="*/ 1 h 656"/>
                <a:gd name="T48" fmla="*/ 77 w 137"/>
                <a:gd name="T49" fmla="*/ 5 h 656"/>
                <a:gd name="T50" fmla="*/ 43 w 137"/>
                <a:gd name="T51" fmla="*/ 12 h 6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7"/>
                <a:gd name="T79" fmla="*/ 0 h 656"/>
                <a:gd name="T80" fmla="*/ 137 w 137"/>
                <a:gd name="T81" fmla="*/ 656 h 6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lstStyle/>
            <a:p>
              <a:endParaRPr lang="en-US"/>
            </a:p>
          </p:txBody>
        </p:sp>
        <p:sp>
          <p:nvSpPr>
            <p:cNvPr id="92318" name="Freeform 182"/>
            <p:cNvSpPr>
              <a:spLocks/>
            </p:cNvSpPr>
            <p:nvPr/>
          </p:nvSpPr>
          <p:spPr bwMode="auto">
            <a:xfrm>
              <a:off x="6412" y="13680"/>
              <a:ext cx="116" cy="560"/>
            </a:xfrm>
            <a:custGeom>
              <a:avLst/>
              <a:gdLst>
                <a:gd name="T0" fmla="*/ 36 w 116"/>
                <a:gd name="T1" fmla="*/ 11 h 560"/>
                <a:gd name="T2" fmla="*/ 33 w 116"/>
                <a:gd name="T3" fmla="*/ 21 h 560"/>
                <a:gd name="T4" fmla="*/ 24 w 116"/>
                <a:gd name="T5" fmla="*/ 53 h 560"/>
                <a:gd name="T6" fmla="*/ 15 w 116"/>
                <a:gd name="T7" fmla="*/ 103 h 560"/>
                <a:gd name="T8" fmla="*/ 5 w 116"/>
                <a:gd name="T9" fmla="*/ 169 h 560"/>
                <a:gd name="T10" fmla="*/ 0 w 116"/>
                <a:gd name="T11" fmla="*/ 250 h 560"/>
                <a:gd name="T12" fmla="*/ 1 w 116"/>
                <a:gd name="T13" fmla="*/ 344 h 560"/>
                <a:gd name="T14" fmla="*/ 10 w 116"/>
                <a:gd name="T15" fmla="*/ 448 h 560"/>
                <a:gd name="T16" fmla="*/ 32 w 116"/>
                <a:gd name="T17" fmla="*/ 560 h 560"/>
                <a:gd name="T18" fmla="*/ 112 w 116"/>
                <a:gd name="T19" fmla="*/ 555 h 560"/>
                <a:gd name="T20" fmla="*/ 108 w 116"/>
                <a:gd name="T21" fmla="*/ 538 h 560"/>
                <a:gd name="T22" fmla="*/ 101 w 116"/>
                <a:gd name="T23" fmla="*/ 493 h 560"/>
                <a:gd name="T24" fmla="*/ 91 w 116"/>
                <a:gd name="T25" fmla="*/ 426 h 560"/>
                <a:gd name="T26" fmla="*/ 82 w 116"/>
                <a:gd name="T27" fmla="*/ 344 h 560"/>
                <a:gd name="T28" fmla="*/ 77 w 116"/>
                <a:gd name="T29" fmla="*/ 255 h 560"/>
                <a:gd name="T30" fmla="*/ 79 w 116"/>
                <a:gd name="T31" fmla="*/ 164 h 560"/>
                <a:gd name="T32" fmla="*/ 91 w 116"/>
                <a:gd name="T33" fmla="*/ 79 h 560"/>
                <a:gd name="T34" fmla="*/ 116 w 116"/>
                <a:gd name="T35" fmla="*/ 6 h 560"/>
                <a:gd name="T36" fmla="*/ 116 w 116"/>
                <a:gd name="T37" fmla="*/ 5 h 560"/>
                <a:gd name="T38" fmla="*/ 116 w 116"/>
                <a:gd name="T39" fmla="*/ 4 h 560"/>
                <a:gd name="T40" fmla="*/ 114 w 116"/>
                <a:gd name="T41" fmla="*/ 2 h 560"/>
                <a:gd name="T42" fmla="*/ 109 w 116"/>
                <a:gd name="T43" fmla="*/ 0 h 560"/>
                <a:gd name="T44" fmla="*/ 100 w 116"/>
                <a:gd name="T45" fmla="*/ 0 h 560"/>
                <a:gd name="T46" fmla="*/ 86 w 116"/>
                <a:gd name="T47" fmla="*/ 1 h 560"/>
                <a:gd name="T48" fmla="*/ 65 w 116"/>
                <a:gd name="T49" fmla="*/ 4 h 560"/>
                <a:gd name="T50" fmla="*/ 36 w 116"/>
                <a:gd name="T51" fmla="*/ 11 h 5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560"/>
                <a:gd name="T80" fmla="*/ 116 w 116"/>
                <a:gd name="T81" fmla="*/ 560 h 5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lstStyle/>
            <a:p>
              <a:endParaRPr lang="en-US"/>
            </a:p>
          </p:txBody>
        </p:sp>
        <p:sp>
          <p:nvSpPr>
            <p:cNvPr id="92319" name="Freeform 183"/>
            <p:cNvSpPr>
              <a:spLocks/>
            </p:cNvSpPr>
            <p:nvPr/>
          </p:nvSpPr>
          <p:spPr bwMode="auto">
            <a:xfrm>
              <a:off x="6417" y="13724"/>
              <a:ext cx="97" cy="463"/>
            </a:xfrm>
            <a:custGeom>
              <a:avLst/>
              <a:gdLst>
                <a:gd name="T0" fmla="*/ 30 w 97"/>
                <a:gd name="T1" fmla="*/ 9 h 463"/>
                <a:gd name="T2" fmla="*/ 27 w 97"/>
                <a:gd name="T3" fmla="*/ 17 h 463"/>
                <a:gd name="T4" fmla="*/ 20 w 97"/>
                <a:gd name="T5" fmla="*/ 44 h 463"/>
                <a:gd name="T6" fmla="*/ 12 w 97"/>
                <a:gd name="T7" fmla="*/ 85 h 463"/>
                <a:gd name="T8" fmla="*/ 4 w 97"/>
                <a:gd name="T9" fmla="*/ 140 h 463"/>
                <a:gd name="T10" fmla="*/ 0 w 97"/>
                <a:gd name="T11" fmla="*/ 207 h 463"/>
                <a:gd name="T12" fmla="*/ 0 w 97"/>
                <a:gd name="T13" fmla="*/ 285 h 463"/>
                <a:gd name="T14" fmla="*/ 9 w 97"/>
                <a:gd name="T15" fmla="*/ 370 h 463"/>
                <a:gd name="T16" fmla="*/ 26 w 97"/>
                <a:gd name="T17" fmla="*/ 463 h 463"/>
                <a:gd name="T18" fmla="*/ 93 w 97"/>
                <a:gd name="T19" fmla="*/ 460 h 463"/>
                <a:gd name="T20" fmla="*/ 89 w 97"/>
                <a:gd name="T21" fmla="*/ 446 h 463"/>
                <a:gd name="T22" fmla="*/ 83 w 97"/>
                <a:gd name="T23" fmla="*/ 408 h 463"/>
                <a:gd name="T24" fmla="*/ 75 w 97"/>
                <a:gd name="T25" fmla="*/ 353 h 463"/>
                <a:gd name="T26" fmla="*/ 68 w 97"/>
                <a:gd name="T27" fmla="*/ 285 h 463"/>
                <a:gd name="T28" fmla="*/ 65 w 97"/>
                <a:gd name="T29" fmla="*/ 211 h 463"/>
                <a:gd name="T30" fmla="*/ 67 w 97"/>
                <a:gd name="T31" fmla="*/ 136 h 463"/>
                <a:gd name="T32" fmla="*/ 76 w 97"/>
                <a:gd name="T33" fmla="*/ 65 h 463"/>
                <a:gd name="T34" fmla="*/ 97 w 97"/>
                <a:gd name="T35" fmla="*/ 5 h 463"/>
                <a:gd name="T36" fmla="*/ 97 w 97"/>
                <a:gd name="T37" fmla="*/ 4 h 463"/>
                <a:gd name="T38" fmla="*/ 97 w 97"/>
                <a:gd name="T39" fmla="*/ 3 h 463"/>
                <a:gd name="T40" fmla="*/ 95 w 97"/>
                <a:gd name="T41" fmla="*/ 1 h 463"/>
                <a:gd name="T42" fmla="*/ 91 w 97"/>
                <a:gd name="T43" fmla="*/ 0 h 463"/>
                <a:gd name="T44" fmla="*/ 84 w 97"/>
                <a:gd name="T45" fmla="*/ 0 h 463"/>
                <a:gd name="T46" fmla="*/ 71 w 97"/>
                <a:gd name="T47" fmla="*/ 0 h 463"/>
                <a:gd name="T48" fmla="*/ 54 w 97"/>
                <a:gd name="T49" fmla="*/ 3 h 463"/>
                <a:gd name="T50" fmla="*/ 30 w 97"/>
                <a:gd name="T51" fmla="*/ 9 h 4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63"/>
                <a:gd name="T80" fmla="*/ 97 w 97"/>
                <a:gd name="T81" fmla="*/ 463 h 4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lstStyle/>
            <a:p>
              <a:endParaRPr lang="en-US"/>
            </a:p>
          </p:txBody>
        </p:sp>
        <p:sp>
          <p:nvSpPr>
            <p:cNvPr id="92320" name="Freeform 184"/>
            <p:cNvSpPr>
              <a:spLocks/>
            </p:cNvSpPr>
            <p:nvPr/>
          </p:nvSpPr>
          <p:spPr bwMode="auto">
            <a:xfrm>
              <a:off x="6422" y="13768"/>
              <a:ext cx="77" cy="367"/>
            </a:xfrm>
            <a:custGeom>
              <a:avLst/>
              <a:gdLst>
                <a:gd name="T0" fmla="*/ 24 w 77"/>
                <a:gd name="T1" fmla="*/ 8 h 367"/>
                <a:gd name="T2" fmla="*/ 22 w 77"/>
                <a:gd name="T3" fmla="*/ 15 h 367"/>
                <a:gd name="T4" fmla="*/ 17 w 77"/>
                <a:gd name="T5" fmla="*/ 36 h 367"/>
                <a:gd name="T6" fmla="*/ 10 w 77"/>
                <a:gd name="T7" fmla="*/ 68 h 367"/>
                <a:gd name="T8" fmla="*/ 4 w 77"/>
                <a:gd name="T9" fmla="*/ 112 h 367"/>
                <a:gd name="T10" fmla="*/ 0 w 77"/>
                <a:gd name="T11" fmla="*/ 164 h 367"/>
                <a:gd name="T12" fmla="*/ 0 w 77"/>
                <a:gd name="T13" fmla="*/ 226 h 367"/>
                <a:gd name="T14" fmla="*/ 7 w 77"/>
                <a:gd name="T15" fmla="*/ 294 h 367"/>
                <a:gd name="T16" fmla="*/ 21 w 77"/>
                <a:gd name="T17" fmla="*/ 367 h 367"/>
                <a:gd name="T18" fmla="*/ 74 w 77"/>
                <a:gd name="T19" fmla="*/ 364 h 367"/>
                <a:gd name="T20" fmla="*/ 71 w 77"/>
                <a:gd name="T21" fmla="*/ 353 h 367"/>
                <a:gd name="T22" fmla="*/ 66 w 77"/>
                <a:gd name="T23" fmla="*/ 323 h 367"/>
                <a:gd name="T24" fmla="*/ 60 w 77"/>
                <a:gd name="T25" fmla="*/ 280 h 367"/>
                <a:gd name="T26" fmla="*/ 54 w 77"/>
                <a:gd name="T27" fmla="*/ 226 h 367"/>
                <a:gd name="T28" fmla="*/ 51 w 77"/>
                <a:gd name="T29" fmla="*/ 168 h 367"/>
                <a:gd name="T30" fmla="*/ 53 w 77"/>
                <a:gd name="T31" fmla="*/ 107 h 367"/>
                <a:gd name="T32" fmla="*/ 61 w 77"/>
                <a:gd name="T33" fmla="*/ 52 h 367"/>
                <a:gd name="T34" fmla="*/ 77 w 77"/>
                <a:gd name="T35" fmla="*/ 5 h 367"/>
                <a:gd name="T36" fmla="*/ 77 w 77"/>
                <a:gd name="T37" fmla="*/ 5 h 367"/>
                <a:gd name="T38" fmla="*/ 77 w 77"/>
                <a:gd name="T39" fmla="*/ 2 h 367"/>
                <a:gd name="T40" fmla="*/ 76 w 77"/>
                <a:gd name="T41" fmla="*/ 1 h 367"/>
                <a:gd name="T42" fmla="*/ 72 w 77"/>
                <a:gd name="T43" fmla="*/ 0 h 367"/>
                <a:gd name="T44" fmla="*/ 66 w 77"/>
                <a:gd name="T45" fmla="*/ 0 h 367"/>
                <a:gd name="T46" fmla="*/ 56 w 77"/>
                <a:gd name="T47" fmla="*/ 1 h 367"/>
                <a:gd name="T48" fmla="*/ 43 w 77"/>
                <a:gd name="T49" fmla="*/ 4 h 367"/>
                <a:gd name="T50" fmla="*/ 24 w 77"/>
                <a:gd name="T51" fmla="*/ 8 h 3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67"/>
                <a:gd name="T80" fmla="*/ 77 w 77"/>
                <a:gd name="T81" fmla="*/ 367 h 3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lstStyle/>
            <a:p>
              <a:endParaRPr lang="en-US"/>
            </a:p>
          </p:txBody>
        </p:sp>
        <p:sp>
          <p:nvSpPr>
            <p:cNvPr id="92321" name="Freeform 185"/>
            <p:cNvSpPr>
              <a:spLocks/>
            </p:cNvSpPr>
            <p:nvPr/>
          </p:nvSpPr>
          <p:spPr bwMode="auto">
            <a:xfrm>
              <a:off x="6428" y="13813"/>
              <a:ext cx="56" cy="271"/>
            </a:xfrm>
            <a:custGeom>
              <a:avLst/>
              <a:gdLst>
                <a:gd name="T0" fmla="*/ 17 w 56"/>
                <a:gd name="T1" fmla="*/ 5 h 271"/>
                <a:gd name="T2" fmla="*/ 16 w 56"/>
                <a:gd name="T3" fmla="*/ 10 h 271"/>
                <a:gd name="T4" fmla="*/ 12 w 56"/>
                <a:gd name="T5" fmla="*/ 25 h 271"/>
                <a:gd name="T6" fmla="*/ 6 w 56"/>
                <a:gd name="T7" fmla="*/ 49 h 271"/>
                <a:gd name="T8" fmla="*/ 2 w 56"/>
                <a:gd name="T9" fmla="*/ 82 h 271"/>
                <a:gd name="T10" fmla="*/ 0 w 56"/>
                <a:gd name="T11" fmla="*/ 122 h 271"/>
                <a:gd name="T12" fmla="*/ 0 w 56"/>
                <a:gd name="T13" fmla="*/ 166 h 271"/>
                <a:gd name="T14" fmla="*/ 4 w 56"/>
                <a:gd name="T15" fmla="*/ 217 h 271"/>
                <a:gd name="T16" fmla="*/ 15 w 56"/>
                <a:gd name="T17" fmla="*/ 271 h 271"/>
                <a:gd name="T18" fmla="*/ 54 w 56"/>
                <a:gd name="T19" fmla="*/ 268 h 271"/>
                <a:gd name="T20" fmla="*/ 52 w 56"/>
                <a:gd name="T21" fmla="*/ 261 h 271"/>
                <a:gd name="T22" fmla="*/ 48 w 56"/>
                <a:gd name="T23" fmla="*/ 238 h 271"/>
                <a:gd name="T24" fmla="*/ 44 w 56"/>
                <a:gd name="T25" fmla="*/ 206 h 271"/>
                <a:gd name="T26" fmla="*/ 40 w 56"/>
                <a:gd name="T27" fmla="*/ 166 h 271"/>
                <a:gd name="T28" fmla="*/ 37 w 56"/>
                <a:gd name="T29" fmla="*/ 123 h 271"/>
                <a:gd name="T30" fmla="*/ 39 w 56"/>
                <a:gd name="T31" fmla="*/ 78 h 271"/>
                <a:gd name="T32" fmla="*/ 44 w 56"/>
                <a:gd name="T33" fmla="*/ 37 h 271"/>
                <a:gd name="T34" fmla="*/ 56 w 56"/>
                <a:gd name="T35" fmla="*/ 3 h 271"/>
                <a:gd name="T36" fmla="*/ 56 w 56"/>
                <a:gd name="T37" fmla="*/ 3 h 271"/>
                <a:gd name="T38" fmla="*/ 56 w 56"/>
                <a:gd name="T39" fmla="*/ 2 h 271"/>
                <a:gd name="T40" fmla="*/ 55 w 56"/>
                <a:gd name="T41" fmla="*/ 1 h 271"/>
                <a:gd name="T42" fmla="*/ 52 w 56"/>
                <a:gd name="T43" fmla="*/ 0 h 271"/>
                <a:gd name="T44" fmla="*/ 48 w 56"/>
                <a:gd name="T45" fmla="*/ 0 h 271"/>
                <a:gd name="T46" fmla="*/ 42 w 56"/>
                <a:gd name="T47" fmla="*/ 0 h 271"/>
                <a:gd name="T48" fmla="*/ 31 w 56"/>
                <a:gd name="T49" fmla="*/ 2 h 271"/>
                <a:gd name="T50" fmla="*/ 17 w 56"/>
                <a:gd name="T51" fmla="*/ 5 h 2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271"/>
                <a:gd name="T80" fmla="*/ 56 w 56"/>
                <a:gd name="T81" fmla="*/ 271 h 2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lstStyle/>
            <a:p>
              <a:endParaRPr lang="en-US"/>
            </a:p>
          </p:txBody>
        </p:sp>
        <p:sp>
          <p:nvSpPr>
            <p:cNvPr id="92322" name="Freeform 186"/>
            <p:cNvSpPr>
              <a:spLocks/>
            </p:cNvSpPr>
            <p:nvPr/>
          </p:nvSpPr>
          <p:spPr bwMode="auto">
            <a:xfrm>
              <a:off x="7211" y="13549"/>
              <a:ext cx="186" cy="732"/>
            </a:xfrm>
            <a:custGeom>
              <a:avLst/>
              <a:gdLst>
                <a:gd name="T0" fmla="*/ 186 w 186"/>
                <a:gd name="T1" fmla="*/ 6 h 732"/>
                <a:gd name="T2" fmla="*/ 182 w 186"/>
                <a:gd name="T3" fmla="*/ 11 h 732"/>
                <a:gd name="T4" fmla="*/ 169 w 186"/>
                <a:gd name="T5" fmla="*/ 29 h 732"/>
                <a:gd name="T6" fmla="*/ 153 w 186"/>
                <a:gd name="T7" fmla="*/ 67 h 732"/>
                <a:gd name="T8" fmla="*/ 137 w 186"/>
                <a:gd name="T9" fmla="*/ 130 h 732"/>
                <a:gd name="T10" fmla="*/ 124 w 186"/>
                <a:gd name="T11" fmla="*/ 221 h 732"/>
                <a:gd name="T12" fmla="*/ 117 w 186"/>
                <a:gd name="T13" fmla="*/ 350 h 732"/>
                <a:gd name="T14" fmla="*/ 122 w 186"/>
                <a:gd name="T15" fmla="*/ 517 h 732"/>
                <a:gd name="T16" fmla="*/ 139 w 186"/>
                <a:gd name="T17" fmla="*/ 732 h 732"/>
                <a:gd name="T18" fmla="*/ 34 w 186"/>
                <a:gd name="T19" fmla="*/ 732 h 732"/>
                <a:gd name="T20" fmla="*/ 31 w 186"/>
                <a:gd name="T21" fmla="*/ 711 h 732"/>
                <a:gd name="T22" fmla="*/ 22 w 186"/>
                <a:gd name="T23" fmla="*/ 651 h 732"/>
                <a:gd name="T24" fmla="*/ 12 w 186"/>
                <a:gd name="T25" fmla="*/ 563 h 732"/>
                <a:gd name="T26" fmla="*/ 3 w 186"/>
                <a:gd name="T27" fmla="*/ 454 h 732"/>
                <a:gd name="T28" fmla="*/ 0 w 186"/>
                <a:gd name="T29" fmla="*/ 335 h 732"/>
                <a:gd name="T30" fmla="*/ 6 w 186"/>
                <a:gd name="T31" fmla="*/ 213 h 732"/>
                <a:gd name="T32" fmla="*/ 25 w 186"/>
                <a:gd name="T33" fmla="*/ 98 h 732"/>
                <a:gd name="T34" fmla="*/ 60 w 186"/>
                <a:gd name="T35" fmla="*/ 0 h 732"/>
                <a:gd name="T36" fmla="*/ 186 w 186"/>
                <a:gd name="T37" fmla="*/ 6 h 7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6"/>
                <a:gd name="T58" fmla="*/ 0 h 732"/>
                <a:gd name="T59" fmla="*/ 186 w 186"/>
                <a:gd name="T60" fmla="*/ 732 h 7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lstStyle/>
            <a:p>
              <a:endParaRPr lang="en-US"/>
            </a:p>
          </p:txBody>
        </p:sp>
        <p:sp>
          <p:nvSpPr>
            <p:cNvPr id="92323" name="Freeform 187"/>
            <p:cNvSpPr>
              <a:spLocks/>
            </p:cNvSpPr>
            <p:nvPr/>
          </p:nvSpPr>
          <p:spPr bwMode="auto">
            <a:xfrm>
              <a:off x="7219" y="13600"/>
              <a:ext cx="158" cy="625"/>
            </a:xfrm>
            <a:custGeom>
              <a:avLst/>
              <a:gdLst>
                <a:gd name="T0" fmla="*/ 158 w 158"/>
                <a:gd name="T1" fmla="*/ 4 h 625"/>
                <a:gd name="T2" fmla="*/ 153 w 158"/>
                <a:gd name="T3" fmla="*/ 9 h 625"/>
                <a:gd name="T4" fmla="*/ 144 w 158"/>
                <a:gd name="T5" fmla="*/ 25 h 625"/>
                <a:gd name="T6" fmla="*/ 130 w 158"/>
                <a:gd name="T7" fmla="*/ 57 h 625"/>
                <a:gd name="T8" fmla="*/ 116 w 158"/>
                <a:gd name="T9" fmla="*/ 110 h 625"/>
                <a:gd name="T10" fmla="*/ 105 w 158"/>
                <a:gd name="T11" fmla="*/ 189 h 625"/>
                <a:gd name="T12" fmla="*/ 100 w 158"/>
                <a:gd name="T13" fmla="*/ 298 h 625"/>
                <a:gd name="T14" fmla="*/ 103 w 158"/>
                <a:gd name="T15" fmla="*/ 441 h 625"/>
                <a:gd name="T16" fmla="*/ 118 w 158"/>
                <a:gd name="T17" fmla="*/ 625 h 625"/>
                <a:gd name="T18" fmla="*/ 29 w 158"/>
                <a:gd name="T19" fmla="*/ 625 h 625"/>
                <a:gd name="T20" fmla="*/ 25 w 158"/>
                <a:gd name="T21" fmla="*/ 607 h 625"/>
                <a:gd name="T22" fmla="*/ 18 w 158"/>
                <a:gd name="T23" fmla="*/ 556 h 625"/>
                <a:gd name="T24" fmla="*/ 9 w 158"/>
                <a:gd name="T25" fmla="*/ 480 h 625"/>
                <a:gd name="T26" fmla="*/ 2 w 158"/>
                <a:gd name="T27" fmla="*/ 387 h 625"/>
                <a:gd name="T28" fmla="*/ 0 w 158"/>
                <a:gd name="T29" fmla="*/ 286 h 625"/>
                <a:gd name="T30" fmla="*/ 5 w 158"/>
                <a:gd name="T31" fmla="*/ 182 h 625"/>
                <a:gd name="T32" fmla="*/ 21 w 158"/>
                <a:gd name="T33" fmla="*/ 84 h 625"/>
                <a:gd name="T34" fmla="*/ 51 w 158"/>
                <a:gd name="T35" fmla="*/ 0 h 625"/>
                <a:gd name="T36" fmla="*/ 158 w 158"/>
                <a:gd name="T37" fmla="*/ 4 h 6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8"/>
                <a:gd name="T58" fmla="*/ 0 h 625"/>
                <a:gd name="T59" fmla="*/ 158 w 158"/>
                <a:gd name="T60" fmla="*/ 625 h 6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lstStyle/>
            <a:p>
              <a:endParaRPr lang="en-US"/>
            </a:p>
          </p:txBody>
        </p:sp>
        <p:sp>
          <p:nvSpPr>
            <p:cNvPr id="92324" name="Freeform 188"/>
            <p:cNvSpPr>
              <a:spLocks/>
            </p:cNvSpPr>
            <p:nvPr/>
          </p:nvSpPr>
          <p:spPr bwMode="auto">
            <a:xfrm>
              <a:off x="7225" y="13651"/>
              <a:ext cx="131" cy="517"/>
            </a:xfrm>
            <a:custGeom>
              <a:avLst/>
              <a:gdLst>
                <a:gd name="T0" fmla="*/ 131 w 131"/>
                <a:gd name="T1" fmla="*/ 4 h 517"/>
                <a:gd name="T2" fmla="*/ 128 w 131"/>
                <a:gd name="T3" fmla="*/ 7 h 517"/>
                <a:gd name="T4" fmla="*/ 119 w 131"/>
                <a:gd name="T5" fmla="*/ 21 h 517"/>
                <a:gd name="T6" fmla="*/ 109 w 131"/>
                <a:gd name="T7" fmla="*/ 47 h 517"/>
                <a:gd name="T8" fmla="*/ 97 w 131"/>
                <a:gd name="T9" fmla="*/ 91 h 517"/>
                <a:gd name="T10" fmla="*/ 88 w 131"/>
                <a:gd name="T11" fmla="*/ 156 h 517"/>
                <a:gd name="T12" fmla="*/ 84 w 131"/>
                <a:gd name="T13" fmla="*/ 247 h 517"/>
                <a:gd name="T14" fmla="*/ 86 w 131"/>
                <a:gd name="T15" fmla="*/ 366 h 517"/>
                <a:gd name="T16" fmla="*/ 99 w 131"/>
                <a:gd name="T17" fmla="*/ 517 h 517"/>
                <a:gd name="T18" fmla="*/ 25 w 131"/>
                <a:gd name="T19" fmla="*/ 517 h 517"/>
                <a:gd name="T20" fmla="*/ 23 w 131"/>
                <a:gd name="T21" fmla="*/ 502 h 517"/>
                <a:gd name="T22" fmla="*/ 16 w 131"/>
                <a:gd name="T23" fmla="*/ 460 h 517"/>
                <a:gd name="T24" fmla="*/ 9 w 131"/>
                <a:gd name="T25" fmla="*/ 397 h 517"/>
                <a:gd name="T26" fmla="*/ 2 w 131"/>
                <a:gd name="T27" fmla="*/ 320 h 517"/>
                <a:gd name="T28" fmla="*/ 0 w 131"/>
                <a:gd name="T29" fmla="*/ 236 h 517"/>
                <a:gd name="T30" fmla="*/ 4 w 131"/>
                <a:gd name="T31" fmla="*/ 151 h 517"/>
                <a:gd name="T32" fmla="*/ 18 w 131"/>
                <a:gd name="T33" fmla="*/ 70 h 517"/>
                <a:gd name="T34" fmla="*/ 43 w 131"/>
                <a:gd name="T35" fmla="*/ 0 h 517"/>
                <a:gd name="T36" fmla="*/ 131 w 131"/>
                <a:gd name="T37" fmla="*/ 4 h 5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1"/>
                <a:gd name="T58" fmla="*/ 0 h 517"/>
                <a:gd name="T59" fmla="*/ 131 w 131"/>
                <a:gd name="T60" fmla="*/ 517 h 5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lstStyle/>
            <a:p>
              <a:endParaRPr lang="en-US"/>
            </a:p>
          </p:txBody>
        </p:sp>
        <p:sp>
          <p:nvSpPr>
            <p:cNvPr id="92325" name="Freeform 189"/>
            <p:cNvSpPr>
              <a:spLocks/>
            </p:cNvSpPr>
            <p:nvPr/>
          </p:nvSpPr>
          <p:spPr bwMode="auto">
            <a:xfrm>
              <a:off x="7233" y="13701"/>
              <a:ext cx="104" cy="411"/>
            </a:xfrm>
            <a:custGeom>
              <a:avLst/>
              <a:gdLst>
                <a:gd name="T0" fmla="*/ 104 w 104"/>
                <a:gd name="T1" fmla="*/ 4 h 411"/>
                <a:gd name="T2" fmla="*/ 101 w 104"/>
                <a:gd name="T3" fmla="*/ 7 h 411"/>
                <a:gd name="T4" fmla="*/ 94 w 104"/>
                <a:gd name="T5" fmla="*/ 17 h 411"/>
                <a:gd name="T6" fmla="*/ 86 w 104"/>
                <a:gd name="T7" fmla="*/ 38 h 411"/>
                <a:gd name="T8" fmla="*/ 76 w 104"/>
                <a:gd name="T9" fmla="*/ 73 h 411"/>
                <a:gd name="T10" fmla="*/ 69 w 104"/>
                <a:gd name="T11" fmla="*/ 125 h 411"/>
                <a:gd name="T12" fmla="*/ 65 w 104"/>
                <a:gd name="T13" fmla="*/ 196 h 411"/>
                <a:gd name="T14" fmla="*/ 67 w 104"/>
                <a:gd name="T15" fmla="*/ 291 h 411"/>
                <a:gd name="T16" fmla="*/ 77 w 104"/>
                <a:gd name="T17" fmla="*/ 411 h 411"/>
                <a:gd name="T18" fmla="*/ 19 w 104"/>
                <a:gd name="T19" fmla="*/ 411 h 411"/>
                <a:gd name="T20" fmla="*/ 17 w 104"/>
                <a:gd name="T21" fmla="*/ 399 h 411"/>
                <a:gd name="T22" fmla="*/ 11 w 104"/>
                <a:gd name="T23" fmla="*/ 365 h 411"/>
                <a:gd name="T24" fmla="*/ 6 w 104"/>
                <a:gd name="T25" fmla="*/ 316 h 411"/>
                <a:gd name="T26" fmla="*/ 2 w 104"/>
                <a:gd name="T27" fmla="*/ 255 h 411"/>
                <a:gd name="T28" fmla="*/ 0 w 104"/>
                <a:gd name="T29" fmla="*/ 188 h 411"/>
                <a:gd name="T30" fmla="*/ 4 w 104"/>
                <a:gd name="T31" fmla="*/ 120 h 411"/>
                <a:gd name="T32" fmla="*/ 15 w 104"/>
                <a:gd name="T33" fmla="*/ 55 h 411"/>
                <a:gd name="T34" fmla="*/ 34 w 104"/>
                <a:gd name="T35" fmla="*/ 0 h 411"/>
                <a:gd name="T36" fmla="*/ 104 w 104"/>
                <a:gd name="T37" fmla="*/ 4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411"/>
                <a:gd name="T59" fmla="*/ 104 w 104"/>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lstStyle/>
            <a:p>
              <a:endParaRPr lang="en-US"/>
            </a:p>
          </p:txBody>
        </p:sp>
        <p:sp>
          <p:nvSpPr>
            <p:cNvPr id="92326" name="Freeform 190"/>
            <p:cNvSpPr>
              <a:spLocks/>
            </p:cNvSpPr>
            <p:nvPr/>
          </p:nvSpPr>
          <p:spPr bwMode="auto">
            <a:xfrm>
              <a:off x="7240" y="13752"/>
              <a:ext cx="76" cy="302"/>
            </a:xfrm>
            <a:custGeom>
              <a:avLst/>
              <a:gdLst>
                <a:gd name="T0" fmla="*/ 76 w 76"/>
                <a:gd name="T1" fmla="*/ 2 h 302"/>
                <a:gd name="T2" fmla="*/ 74 w 76"/>
                <a:gd name="T3" fmla="*/ 4 h 302"/>
                <a:gd name="T4" fmla="*/ 70 w 76"/>
                <a:gd name="T5" fmla="*/ 12 h 302"/>
                <a:gd name="T6" fmla="*/ 62 w 76"/>
                <a:gd name="T7" fmla="*/ 28 h 302"/>
                <a:gd name="T8" fmla="*/ 56 w 76"/>
                <a:gd name="T9" fmla="*/ 53 h 302"/>
                <a:gd name="T10" fmla="*/ 51 w 76"/>
                <a:gd name="T11" fmla="*/ 92 h 302"/>
                <a:gd name="T12" fmla="*/ 49 w 76"/>
                <a:gd name="T13" fmla="*/ 145 h 302"/>
                <a:gd name="T14" fmla="*/ 50 w 76"/>
                <a:gd name="T15" fmla="*/ 214 h 302"/>
                <a:gd name="T16" fmla="*/ 57 w 76"/>
                <a:gd name="T17" fmla="*/ 302 h 302"/>
                <a:gd name="T18" fmla="*/ 14 w 76"/>
                <a:gd name="T19" fmla="*/ 302 h 302"/>
                <a:gd name="T20" fmla="*/ 13 w 76"/>
                <a:gd name="T21" fmla="*/ 294 h 302"/>
                <a:gd name="T22" fmla="*/ 9 w 76"/>
                <a:gd name="T23" fmla="*/ 269 h 302"/>
                <a:gd name="T24" fmla="*/ 4 w 76"/>
                <a:gd name="T25" fmla="*/ 232 h 302"/>
                <a:gd name="T26" fmla="*/ 1 w 76"/>
                <a:gd name="T27" fmla="*/ 188 h 302"/>
                <a:gd name="T28" fmla="*/ 0 w 76"/>
                <a:gd name="T29" fmla="*/ 138 h 302"/>
                <a:gd name="T30" fmla="*/ 2 w 76"/>
                <a:gd name="T31" fmla="*/ 89 h 302"/>
                <a:gd name="T32" fmla="*/ 10 w 76"/>
                <a:gd name="T33" fmla="*/ 41 h 302"/>
                <a:gd name="T34" fmla="*/ 25 w 76"/>
                <a:gd name="T35" fmla="*/ 0 h 302"/>
                <a:gd name="T36" fmla="*/ 76 w 76"/>
                <a:gd name="T37" fmla="*/ 2 h 3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302"/>
                <a:gd name="T59" fmla="*/ 76 w 76"/>
                <a:gd name="T60" fmla="*/ 302 h 3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lstStyle/>
            <a:p>
              <a:endParaRPr lang="en-US"/>
            </a:p>
          </p:txBody>
        </p:sp>
        <p:sp>
          <p:nvSpPr>
            <p:cNvPr id="92327" name="Rectangle 191"/>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lstStyle/>
            <a:p>
              <a:endParaRPr lang="en-US"/>
            </a:p>
          </p:txBody>
        </p:sp>
        <p:sp>
          <p:nvSpPr>
            <p:cNvPr id="92328" name="Freeform 192"/>
            <p:cNvSpPr>
              <a:spLocks/>
            </p:cNvSpPr>
            <p:nvPr/>
          </p:nvSpPr>
          <p:spPr bwMode="auto">
            <a:xfrm>
              <a:off x="6579" y="13664"/>
              <a:ext cx="375" cy="440"/>
            </a:xfrm>
            <a:custGeom>
              <a:avLst/>
              <a:gdLst>
                <a:gd name="T0" fmla="*/ 35 w 375"/>
                <a:gd name="T1" fmla="*/ 41 h 440"/>
                <a:gd name="T2" fmla="*/ 32 w 375"/>
                <a:gd name="T3" fmla="*/ 49 h 440"/>
                <a:gd name="T4" fmla="*/ 25 w 375"/>
                <a:gd name="T5" fmla="*/ 74 h 440"/>
                <a:gd name="T6" fmla="*/ 17 w 375"/>
                <a:gd name="T7" fmla="*/ 112 h 440"/>
                <a:gd name="T8" fmla="*/ 8 w 375"/>
                <a:gd name="T9" fmla="*/ 163 h 440"/>
                <a:gd name="T10" fmla="*/ 2 w 375"/>
                <a:gd name="T11" fmla="*/ 223 h 440"/>
                <a:gd name="T12" fmla="*/ 0 w 375"/>
                <a:gd name="T13" fmla="*/ 290 h 440"/>
                <a:gd name="T14" fmla="*/ 7 w 375"/>
                <a:gd name="T15" fmla="*/ 363 h 440"/>
                <a:gd name="T16" fmla="*/ 23 w 375"/>
                <a:gd name="T17" fmla="*/ 440 h 440"/>
                <a:gd name="T18" fmla="*/ 23 w 375"/>
                <a:gd name="T19" fmla="*/ 437 h 440"/>
                <a:gd name="T20" fmla="*/ 23 w 375"/>
                <a:gd name="T21" fmla="*/ 427 h 440"/>
                <a:gd name="T22" fmla="*/ 23 w 375"/>
                <a:gd name="T23" fmla="*/ 411 h 440"/>
                <a:gd name="T24" fmla="*/ 23 w 375"/>
                <a:gd name="T25" fmla="*/ 391 h 440"/>
                <a:gd name="T26" fmla="*/ 25 w 375"/>
                <a:gd name="T27" fmla="*/ 367 h 440"/>
                <a:gd name="T28" fmla="*/ 28 w 375"/>
                <a:gd name="T29" fmla="*/ 341 h 440"/>
                <a:gd name="T30" fmla="*/ 33 w 375"/>
                <a:gd name="T31" fmla="*/ 312 h 440"/>
                <a:gd name="T32" fmla="*/ 39 w 375"/>
                <a:gd name="T33" fmla="*/ 281 h 440"/>
                <a:gd name="T34" fmla="*/ 49 w 375"/>
                <a:gd name="T35" fmla="*/ 251 h 440"/>
                <a:gd name="T36" fmla="*/ 61 w 375"/>
                <a:gd name="T37" fmla="*/ 222 h 440"/>
                <a:gd name="T38" fmla="*/ 75 w 375"/>
                <a:gd name="T39" fmla="*/ 194 h 440"/>
                <a:gd name="T40" fmla="*/ 93 w 375"/>
                <a:gd name="T41" fmla="*/ 168 h 440"/>
                <a:gd name="T42" fmla="*/ 116 w 375"/>
                <a:gd name="T43" fmla="*/ 145 h 440"/>
                <a:gd name="T44" fmla="*/ 141 w 375"/>
                <a:gd name="T45" fmla="*/ 127 h 440"/>
                <a:gd name="T46" fmla="*/ 173 w 375"/>
                <a:gd name="T47" fmla="*/ 114 h 440"/>
                <a:gd name="T48" fmla="*/ 208 w 375"/>
                <a:gd name="T49" fmla="*/ 106 h 440"/>
                <a:gd name="T50" fmla="*/ 210 w 375"/>
                <a:gd name="T51" fmla="*/ 104 h 440"/>
                <a:gd name="T52" fmla="*/ 217 w 375"/>
                <a:gd name="T53" fmla="*/ 100 h 440"/>
                <a:gd name="T54" fmla="*/ 227 w 375"/>
                <a:gd name="T55" fmla="*/ 92 h 440"/>
                <a:gd name="T56" fmla="*/ 245 w 375"/>
                <a:gd name="T57" fmla="*/ 82 h 440"/>
                <a:gd name="T58" fmla="*/ 267 w 375"/>
                <a:gd name="T59" fmla="*/ 69 h 440"/>
                <a:gd name="T60" fmla="*/ 296 w 375"/>
                <a:gd name="T61" fmla="*/ 54 h 440"/>
                <a:gd name="T62" fmla="*/ 332 w 375"/>
                <a:gd name="T63" fmla="*/ 36 h 440"/>
                <a:gd name="T64" fmla="*/ 375 w 375"/>
                <a:gd name="T65" fmla="*/ 17 h 440"/>
                <a:gd name="T66" fmla="*/ 373 w 375"/>
                <a:gd name="T67" fmla="*/ 16 h 440"/>
                <a:gd name="T68" fmla="*/ 366 w 375"/>
                <a:gd name="T69" fmla="*/ 15 h 440"/>
                <a:gd name="T70" fmla="*/ 357 w 375"/>
                <a:gd name="T71" fmla="*/ 13 h 440"/>
                <a:gd name="T72" fmla="*/ 343 w 375"/>
                <a:gd name="T73" fmla="*/ 10 h 440"/>
                <a:gd name="T74" fmla="*/ 326 w 375"/>
                <a:gd name="T75" fmla="*/ 7 h 440"/>
                <a:gd name="T76" fmla="*/ 307 w 375"/>
                <a:gd name="T77" fmla="*/ 5 h 440"/>
                <a:gd name="T78" fmla="*/ 285 w 375"/>
                <a:gd name="T79" fmla="*/ 3 h 440"/>
                <a:gd name="T80" fmla="*/ 261 w 375"/>
                <a:gd name="T81" fmla="*/ 1 h 440"/>
                <a:gd name="T82" fmla="*/ 235 w 375"/>
                <a:gd name="T83" fmla="*/ 0 h 440"/>
                <a:gd name="T84" fmla="*/ 208 w 375"/>
                <a:gd name="T85" fmla="*/ 1 h 440"/>
                <a:gd name="T86" fmla="*/ 180 w 375"/>
                <a:gd name="T87" fmla="*/ 2 h 440"/>
                <a:gd name="T88" fmla="*/ 151 w 375"/>
                <a:gd name="T89" fmla="*/ 5 h 440"/>
                <a:gd name="T90" fmla="*/ 122 w 375"/>
                <a:gd name="T91" fmla="*/ 10 h 440"/>
                <a:gd name="T92" fmla="*/ 92 w 375"/>
                <a:gd name="T93" fmla="*/ 18 h 440"/>
                <a:gd name="T94" fmla="*/ 63 w 375"/>
                <a:gd name="T95" fmla="*/ 28 h 440"/>
                <a:gd name="T96" fmla="*/ 35 w 375"/>
                <a:gd name="T97" fmla="*/ 41 h 44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5"/>
                <a:gd name="T148" fmla="*/ 0 h 440"/>
                <a:gd name="T149" fmla="*/ 375 w 375"/>
                <a:gd name="T150" fmla="*/ 440 h 44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lstStyle/>
            <a:p>
              <a:endParaRPr lang="en-US"/>
            </a:p>
          </p:txBody>
        </p:sp>
        <p:sp>
          <p:nvSpPr>
            <p:cNvPr id="92329" name="Freeform 193"/>
            <p:cNvSpPr>
              <a:spLocks/>
            </p:cNvSpPr>
            <p:nvPr/>
          </p:nvSpPr>
          <p:spPr bwMode="auto">
            <a:xfrm>
              <a:off x="6061" y="13991"/>
              <a:ext cx="305" cy="83"/>
            </a:xfrm>
            <a:custGeom>
              <a:avLst/>
              <a:gdLst>
                <a:gd name="T0" fmla="*/ 0 w 305"/>
                <a:gd name="T1" fmla="*/ 53 h 83"/>
                <a:gd name="T2" fmla="*/ 0 w 305"/>
                <a:gd name="T3" fmla="*/ 52 h 83"/>
                <a:gd name="T4" fmla="*/ 2 w 305"/>
                <a:gd name="T5" fmla="*/ 48 h 83"/>
                <a:gd name="T6" fmla="*/ 5 w 305"/>
                <a:gd name="T7" fmla="*/ 44 h 83"/>
                <a:gd name="T8" fmla="*/ 11 w 305"/>
                <a:gd name="T9" fmla="*/ 37 h 83"/>
                <a:gd name="T10" fmla="*/ 18 w 305"/>
                <a:gd name="T11" fmla="*/ 31 h 83"/>
                <a:gd name="T12" fmla="*/ 27 w 305"/>
                <a:gd name="T13" fmla="*/ 25 h 83"/>
                <a:gd name="T14" fmla="*/ 39 w 305"/>
                <a:gd name="T15" fmla="*/ 18 h 83"/>
                <a:gd name="T16" fmla="*/ 54 w 305"/>
                <a:gd name="T17" fmla="*/ 12 h 83"/>
                <a:gd name="T18" fmla="*/ 72 w 305"/>
                <a:gd name="T19" fmla="*/ 6 h 83"/>
                <a:gd name="T20" fmla="*/ 92 w 305"/>
                <a:gd name="T21" fmla="*/ 2 h 83"/>
                <a:gd name="T22" fmla="*/ 118 w 305"/>
                <a:gd name="T23" fmla="*/ 0 h 83"/>
                <a:gd name="T24" fmla="*/ 146 w 305"/>
                <a:gd name="T25" fmla="*/ 0 h 83"/>
                <a:gd name="T26" fmla="*/ 180 w 305"/>
                <a:gd name="T27" fmla="*/ 2 h 83"/>
                <a:gd name="T28" fmla="*/ 216 w 305"/>
                <a:gd name="T29" fmla="*/ 7 h 83"/>
                <a:gd name="T30" fmla="*/ 258 w 305"/>
                <a:gd name="T31" fmla="*/ 16 h 83"/>
                <a:gd name="T32" fmla="*/ 305 w 305"/>
                <a:gd name="T33" fmla="*/ 29 h 83"/>
                <a:gd name="T34" fmla="*/ 299 w 305"/>
                <a:gd name="T35" fmla="*/ 47 h 83"/>
                <a:gd name="T36" fmla="*/ 297 w 305"/>
                <a:gd name="T37" fmla="*/ 46 h 83"/>
                <a:gd name="T38" fmla="*/ 289 w 305"/>
                <a:gd name="T39" fmla="*/ 44 h 83"/>
                <a:gd name="T40" fmla="*/ 277 w 305"/>
                <a:gd name="T41" fmla="*/ 41 h 83"/>
                <a:gd name="T42" fmla="*/ 262 w 305"/>
                <a:gd name="T43" fmla="*/ 36 h 83"/>
                <a:gd name="T44" fmla="*/ 244 w 305"/>
                <a:gd name="T45" fmla="*/ 32 h 83"/>
                <a:gd name="T46" fmla="*/ 224 w 305"/>
                <a:gd name="T47" fmla="*/ 28 h 83"/>
                <a:gd name="T48" fmla="*/ 201 w 305"/>
                <a:gd name="T49" fmla="*/ 25 h 83"/>
                <a:gd name="T50" fmla="*/ 176 w 305"/>
                <a:gd name="T51" fmla="*/ 22 h 83"/>
                <a:gd name="T52" fmla="*/ 152 w 305"/>
                <a:gd name="T53" fmla="*/ 21 h 83"/>
                <a:gd name="T54" fmla="*/ 126 w 305"/>
                <a:gd name="T55" fmla="*/ 21 h 83"/>
                <a:gd name="T56" fmla="*/ 101 w 305"/>
                <a:gd name="T57" fmla="*/ 23 h 83"/>
                <a:gd name="T58" fmla="*/ 77 w 305"/>
                <a:gd name="T59" fmla="*/ 29 h 83"/>
                <a:gd name="T60" fmla="*/ 55 w 305"/>
                <a:gd name="T61" fmla="*/ 37 h 83"/>
                <a:gd name="T62" fmla="*/ 33 w 305"/>
                <a:gd name="T63" fmla="*/ 48 h 83"/>
                <a:gd name="T64" fmla="*/ 15 w 305"/>
                <a:gd name="T65" fmla="*/ 63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lstStyle/>
            <a:p>
              <a:endParaRPr lang="en-US"/>
            </a:p>
          </p:txBody>
        </p:sp>
        <p:sp>
          <p:nvSpPr>
            <p:cNvPr id="92330" name="Freeform 194"/>
            <p:cNvSpPr>
              <a:spLocks/>
            </p:cNvSpPr>
            <p:nvPr/>
          </p:nvSpPr>
          <p:spPr bwMode="auto">
            <a:xfrm>
              <a:off x="6061" y="13793"/>
              <a:ext cx="305" cy="83"/>
            </a:xfrm>
            <a:custGeom>
              <a:avLst/>
              <a:gdLst>
                <a:gd name="T0" fmla="*/ 0 w 305"/>
                <a:gd name="T1" fmla="*/ 53 h 83"/>
                <a:gd name="T2" fmla="*/ 0 w 305"/>
                <a:gd name="T3" fmla="*/ 52 h 83"/>
                <a:gd name="T4" fmla="*/ 2 w 305"/>
                <a:gd name="T5" fmla="*/ 49 h 83"/>
                <a:gd name="T6" fmla="*/ 5 w 305"/>
                <a:gd name="T7" fmla="*/ 44 h 83"/>
                <a:gd name="T8" fmla="*/ 11 w 305"/>
                <a:gd name="T9" fmla="*/ 38 h 83"/>
                <a:gd name="T10" fmla="*/ 18 w 305"/>
                <a:gd name="T11" fmla="*/ 31 h 83"/>
                <a:gd name="T12" fmla="*/ 27 w 305"/>
                <a:gd name="T13" fmla="*/ 25 h 83"/>
                <a:gd name="T14" fmla="*/ 39 w 305"/>
                <a:gd name="T15" fmla="*/ 17 h 83"/>
                <a:gd name="T16" fmla="*/ 54 w 305"/>
                <a:gd name="T17" fmla="*/ 12 h 83"/>
                <a:gd name="T18" fmla="*/ 72 w 305"/>
                <a:gd name="T19" fmla="*/ 7 h 83"/>
                <a:gd name="T20" fmla="*/ 92 w 305"/>
                <a:gd name="T21" fmla="*/ 2 h 83"/>
                <a:gd name="T22" fmla="*/ 118 w 305"/>
                <a:gd name="T23" fmla="*/ 0 h 83"/>
                <a:gd name="T24" fmla="*/ 146 w 305"/>
                <a:gd name="T25" fmla="*/ 0 h 83"/>
                <a:gd name="T26" fmla="*/ 180 w 305"/>
                <a:gd name="T27" fmla="*/ 2 h 83"/>
                <a:gd name="T28" fmla="*/ 216 w 305"/>
                <a:gd name="T29" fmla="*/ 8 h 83"/>
                <a:gd name="T30" fmla="*/ 258 w 305"/>
                <a:gd name="T31" fmla="*/ 16 h 83"/>
                <a:gd name="T32" fmla="*/ 305 w 305"/>
                <a:gd name="T33" fmla="*/ 29 h 83"/>
                <a:gd name="T34" fmla="*/ 299 w 305"/>
                <a:gd name="T35" fmla="*/ 47 h 83"/>
                <a:gd name="T36" fmla="*/ 297 w 305"/>
                <a:gd name="T37" fmla="*/ 45 h 83"/>
                <a:gd name="T38" fmla="*/ 289 w 305"/>
                <a:gd name="T39" fmla="*/ 43 h 83"/>
                <a:gd name="T40" fmla="*/ 277 w 305"/>
                <a:gd name="T41" fmla="*/ 40 h 83"/>
                <a:gd name="T42" fmla="*/ 262 w 305"/>
                <a:gd name="T43" fmla="*/ 36 h 83"/>
                <a:gd name="T44" fmla="*/ 244 w 305"/>
                <a:gd name="T45" fmla="*/ 33 h 83"/>
                <a:gd name="T46" fmla="*/ 224 w 305"/>
                <a:gd name="T47" fmla="*/ 28 h 83"/>
                <a:gd name="T48" fmla="*/ 201 w 305"/>
                <a:gd name="T49" fmla="*/ 25 h 83"/>
                <a:gd name="T50" fmla="*/ 176 w 305"/>
                <a:gd name="T51" fmla="*/ 22 h 83"/>
                <a:gd name="T52" fmla="*/ 152 w 305"/>
                <a:gd name="T53" fmla="*/ 21 h 83"/>
                <a:gd name="T54" fmla="*/ 126 w 305"/>
                <a:gd name="T55" fmla="*/ 22 h 83"/>
                <a:gd name="T56" fmla="*/ 101 w 305"/>
                <a:gd name="T57" fmla="*/ 24 h 83"/>
                <a:gd name="T58" fmla="*/ 77 w 305"/>
                <a:gd name="T59" fmla="*/ 29 h 83"/>
                <a:gd name="T60" fmla="*/ 55 w 305"/>
                <a:gd name="T61" fmla="*/ 38 h 83"/>
                <a:gd name="T62" fmla="*/ 33 w 305"/>
                <a:gd name="T63" fmla="*/ 49 h 83"/>
                <a:gd name="T64" fmla="*/ 15 w 305"/>
                <a:gd name="T65" fmla="*/ 64 h 83"/>
                <a:gd name="T66" fmla="*/ 0 w 305"/>
                <a:gd name="T67" fmla="*/ 83 h 83"/>
                <a:gd name="T68" fmla="*/ 0 w 305"/>
                <a:gd name="T69" fmla="*/ 53 h 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5"/>
                <a:gd name="T106" fmla="*/ 0 h 83"/>
                <a:gd name="T107" fmla="*/ 305 w 305"/>
                <a:gd name="T108" fmla="*/ 83 h 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lstStyle/>
            <a:p>
              <a:endParaRPr lang="en-US"/>
            </a:p>
          </p:txBody>
        </p:sp>
        <p:sp>
          <p:nvSpPr>
            <p:cNvPr id="92331" name="Freeform 195"/>
            <p:cNvSpPr>
              <a:spLocks/>
            </p:cNvSpPr>
            <p:nvPr/>
          </p:nvSpPr>
          <p:spPr bwMode="auto">
            <a:xfrm>
              <a:off x="6348" y="13696"/>
              <a:ext cx="496" cy="917"/>
            </a:xfrm>
            <a:custGeom>
              <a:avLst/>
              <a:gdLst>
                <a:gd name="T0" fmla="*/ 0 w 496"/>
                <a:gd name="T1" fmla="*/ 0 h 917"/>
                <a:gd name="T2" fmla="*/ 0 w 496"/>
                <a:gd name="T3" fmla="*/ 886 h 917"/>
                <a:gd name="T4" fmla="*/ 150 w 496"/>
                <a:gd name="T5" fmla="*/ 917 h 917"/>
                <a:gd name="T6" fmla="*/ 143 w 496"/>
                <a:gd name="T7" fmla="*/ 797 h 917"/>
                <a:gd name="T8" fmla="*/ 496 w 496"/>
                <a:gd name="T9" fmla="*/ 851 h 917"/>
                <a:gd name="T10" fmla="*/ 490 w 496"/>
                <a:gd name="T11" fmla="*/ 803 h 917"/>
                <a:gd name="T12" fmla="*/ 245 w 496"/>
                <a:gd name="T13" fmla="*/ 773 h 917"/>
                <a:gd name="T14" fmla="*/ 239 w 496"/>
                <a:gd name="T15" fmla="*/ 670 h 917"/>
                <a:gd name="T16" fmla="*/ 72 w 496"/>
                <a:gd name="T17" fmla="*/ 670 h 917"/>
                <a:gd name="T18" fmla="*/ 68 w 496"/>
                <a:gd name="T19" fmla="*/ 657 h 917"/>
                <a:gd name="T20" fmla="*/ 56 w 496"/>
                <a:gd name="T21" fmla="*/ 620 h 917"/>
                <a:gd name="T22" fmla="*/ 41 w 496"/>
                <a:gd name="T23" fmla="*/ 559 h 917"/>
                <a:gd name="T24" fmla="*/ 26 w 496"/>
                <a:gd name="T25" fmla="*/ 480 h 917"/>
                <a:gd name="T26" fmla="*/ 15 w 496"/>
                <a:gd name="T27" fmla="*/ 385 h 917"/>
                <a:gd name="T28" fmla="*/ 11 w 496"/>
                <a:gd name="T29" fmla="*/ 276 h 917"/>
                <a:gd name="T30" fmla="*/ 20 w 496"/>
                <a:gd name="T31" fmla="*/ 158 h 917"/>
                <a:gd name="T32" fmla="*/ 42 w 496"/>
                <a:gd name="T33" fmla="*/ 30 h 917"/>
                <a:gd name="T34" fmla="*/ 0 w 496"/>
                <a:gd name="T35" fmla="*/ 0 h 9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6"/>
                <a:gd name="T55" fmla="*/ 0 h 917"/>
                <a:gd name="T56" fmla="*/ 496 w 496"/>
                <a:gd name="T57" fmla="*/ 917 h 9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lstStyle/>
            <a:p>
              <a:endParaRPr lang="en-US"/>
            </a:p>
          </p:txBody>
        </p:sp>
        <p:sp>
          <p:nvSpPr>
            <p:cNvPr id="92332" name="Freeform 196"/>
            <p:cNvSpPr>
              <a:spLocks/>
            </p:cNvSpPr>
            <p:nvPr/>
          </p:nvSpPr>
          <p:spPr bwMode="auto">
            <a:xfrm>
              <a:off x="6593" y="13487"/>
              <a:ext cx="638" cy="125"/>
            </a:xfrm>
            <a:custGeom>
              <a:avLst/>
              <a:gdLst>
                <a:gd name="T0" fmla="*/ 0 w 638"/>
                <a:gd name="T1" fmla="*/ 125 h 125"/>
                <a:gd name="T2" fmla="*/ 4 w 638"/>
                <a:gd name="T3" fmla="*/ 124 h 125"/>
                <a:gd name="T4" fmla="*/ 14 w 638"/>
                <a:gd name="T5" fmla="*/ 119 h 125"/>
                <a:gd name="T6" fmla="*/ 31 w 638"/>
                <a:gd name="T7" fmla="*/ 114 h 125"/>
                <a:gd name="T8" fmla="*/ 53 w 638"/>
                <a:gd name="T9" fmla="*/ 106 h 125"/>
                <a:gd name="T10" fmla="*/ 81 w 638"/>
                <a:gd name="T11" fmla="*/ 98 h 125"/>
                <a:gd name="T12" fmla="*/ 113 w 638"/>
                <a:gd name="T13" fmla="*/ 89 h 125"/>
                <a:gd name="T14" fmla="*/ 151 w 638"/>
                <a:gd name="T15" fmla="*/ 81 h 125"/>
                <a:gd name="T16" fmla="*/ 192 w 638"/>
                <a:gd name="T17" fmla="*/ 73 h 125"/>
                <a:gd name="T18" fmla="*/ 237 w 638"/>
                <a:gd name="T19" fmla="*/ 65 h 125"/>
                <a:gd name="T20" fmla="*/ 286 w 638"/>
                <a:gd name="T21" fmla="*/ 60 h 125"/>
                <a:gd name="T22" fmla="*/ 337 w 638"/>
                <a:gd name="T23" fmla="*/ 56 h 125"/>
                <a:gd name="T24" fmla="*/ 390 w 638"/>
                <a:gd name="T25" fmla="*/ 55 h 125"/>
                <a:gd name="T26" fmla="*/ 446 w 638"/>
                <a:gd name="T27" fmla="*/ 56 h 125"/>
                <a:gd name="T28" fmla="*/ 503 w 638"/>
                <a:gd name="T29" fmla="*/ 61 h 125"/>
                <a:gd name="T30" fmla="*/ 561 w 638"/>
                <a:gd name="T31" fmla="*/ 70 h 125"/>
                <a:gd name="T32" fmla="*/ 620 w 638"/>
                <a:gd name="T33" fmla="*/ 83 h 125"/>
                <a:gd name="T34" fmla="*/ 638 w 638"/>
                <a:gd name="T35" fmla="*/ 0 h 125"/>
                <a:gd name="T36" fmla="*/ 634 w 638"/>
                <a:gd name="T37" fmla="*/ 0 h 125"/>
                <a:gd name="T38" fmla="*/ 620 w 638"/>
                <a:gd name="T39" fmla="*/ 0 h 125"/>
                <a:gd name="T40" fmla="*/ 599 w 638"/>
                <a:gd name="T41" fmla="*/ 0 h 125"/>
                <a:gd name="T42" fmla="*/ 571 w 638"/>
                <a:gd name="T43" fmla="*/ 1 h 125"/>
                <a:gd name="T44" fmla="*/ 536 w 638"/>
                <a:gd name="T45" fmla="*/ 2 h 125"/>
                <a:gd name="T46" fmla="*/ 496 w 638"/>
                <a:gd name="T47" fmla="*/ 3 h 125"/>
                <a:gd name="T48" fmla="*/ 452 w 638"/>
                <a:gd name="T49" fmla="*/ 6 h 125"/>
                <a:gd name="T50" fmla="*/ 405 w 638"/>
                <a:gd name="T51" fmla="*/ 8 h 125"/>
                <a:gd name="T52" fmla="*/ 354 w 638"/>
                <a:gd name="T53" fmla="*/ 13 h 125"/>
                <a:gd name="T54" fmla="*/ 302 w 638"/>
                <a:gd name="T55" fmla="*/ 17 h 125"/>
                <a:gd name="T56" fmla="*/ 249 w 638"/>
                <a:gd name="T57" fmla="*/ 22 h 125"/>
                <a:gd name="T58" fmla="*/ 196 w 638"/>
                <a:gd name="T59" fmla="*/ 30 h 125"/>
                <a:gd name="T60" fmla="*/ 144 w 638"/>
                <a:gd name="T61" fmla="*/ 37 h 125"/>
                <a:gd name="T62" fmla="*/ 93 w 638"/>
                <a:gd name="T63" fmla="*/ 47 h 125"/>
                <a:gd name="T64" fmla="*/ 45 w 638"/>
                <a:gd name="T65" fmla="*/ 58 h 125"/>
                <a:gd name="T66" fmla="*/ 0 w 638"/>
                <a:gd name="T67" fmla="*/ 71 h 125"/>
                <a:gd name="T68" fmla="*/ 0 w 638"/>
                <a:gd name="T69" fmla="*/ 125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125"/>
                <a:gd name="T107" fmla="*/ 638 w 638"/>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lstStyle/>
            <a:p>
              <a:endParaRPr lang="en-US"/>
            </a:p>
          </p:txBody>
        </p:sp>
        <p:sp>
          <p:nvSpPr>
            <p:cNvPr id="92333" name="Freeform 197"/>
            <p:cNvSpPr>
              <a:spLocks/>
            </p:cNvSpPr>
            <p:nvPr/>
          </p:nvSpPr>
          <p:spPr bwMode="auto">
            <a:xfrm>
              <a:off x="6217" y="14634"/>
              <a:ext cx="1075" cy="356"/>
            </a:xfrm>
            <a:custGeom>
              <a:avLst/>
              <a:gdLst>
                <a:gd name="T0" fmla="*/ 454 w 1075"/>
                <a:gd name="T1" fmla="*/ 344 h 356"/>
                <a:gd name="T2" fmla="*/ 456 w 1075"/>
                <a:gd name="T3" fmla="*/ 343 h 356"/>
                <a:gd name="T4" fmla="*/ 463 w 1075"/>
                <a:gd name="T5" fmla="*/ 341 h 356"/>
                <a:gd name="T6" fmla="*/ 472 w 1075"/>
                <a:gd name="T7" fmla="*/ 337 h 356"/>
                <a:gd name="T8" fmla="*/ 485 w 1075"/>
                <a:gd name="T9" fmla="*/ 332 h 356"/>
                <a:gd name="T10" fmla="*/ 501 w 1075"/>
                <a:gd name="T11" fmla="*/ 325 h 356"/>
                <a:gd name="T12" fmla="*/ 518 w 1075"/>
                <a:gd name="T13" fmla="*/ 317 h 356"/>
                <a:gd name="T14" fmla="*/ 538 w 1075"/>
                <a:gd name="T15" fmla="*/ 308 h 356"/>
                <a:gd name="T16" fmla="*/ 558 w 1075"/>
                <a:gd name="T17" fmla="*/ 298 h 356"/>
                <a:gd name="T18" fmla="*/ 580 w 1075"/>
                <a:gd name="T19" fmla="*/ 287 h 356"/>
                <a:gd name="T20" fmla="*/ 600 w 1075"/>
                <a:gd name="T21" fmla="*/ 274 h 356"/>
                <a:gd name="T22" fmla="*/ 621 w 1075"/>
                <a:gd name="T23" fmla="*/ 262 h 356"/>
                <a:gd name="T24" fmla="*/ 640 w 1075"/>
                <a:gd name="T25" fmla="*/ 248 h 356"/>
                <a:gd name="T26" fmla="*/ 658 w 1075"/>
                <a:gd name="T27" fmla="*/ 234 h 356"/>
                <a:gd name="T28" fmla="*/ 674 w 1075"/>
                <a:gd name="T29" fmla="*/ 219 h 356"/>
                <a:gd name="T30" fmla="*/ 688 w 1075"/>
                <a:gd name="T31" fmla="*/ 204 h 356"/>
                <a:gd name="T32" fmla="*/ 699 w 1075"/>
                <a:gd name="T33" fmla="*/ 189 h 356"/>
                <a:gd name="T34" fmla="*/ 0 w 1075"/>
                <a:gd name="T35" fmla="*/ 18 h 356"/>
                <a:gd name="T36" fmla="*/ 54 w 1075"/>
                <a:gd name="T37" fmla="*/ 0 h 356"/>
                <a:gd name="T38" fmla="*/ 1075 w 1075"/>
                <a:gd name="T39" fmla="*/ 251 h 356"/>
                <a:gd name="T40" fmla="*/ 1033 w 1075"/>
                <a:gd name="T41" fmla="*/ 274 h 356"/>
                <a:gd name="T42" fmla="*/ 738 w 1075"/>
                <a:gd name="T43" fmla="*/ 199 h 356"/>
                <a:gd name="T44" fmla="*/ 737 w 1075"/>
                <a:gd name="T45" fmla="*/ 200 h 356"/>
                <a:gd name="T46" fmla="*/ 735 w 1075"/>
                <a:gd name="T47" fmla="*/ 203 h 356"/>
                <a:gd name="T48" fmla="*/ 730 w 1075"/>
                <a:gd name="T49" fmla="*/ 207 h 356"/>
                <a:gd name="T50" fmla="*/ 724 w 1075"/>
                <a:gd name="T51" fmla="*/ 214 h 356"/>
                <a:gd name="T52" fmla="*/ 716 w 1075"/>
                <a:gd name="T53" fmla="*/ 222 h 356"/>
                <a:gd name="T54" fmla="*/ 706 w 1075"/>
                <a:gd name="T55" fmla="*/ 231 h 356"/>
                <a:gd name="T56" fmla="*/ 694 w 1075"/>
                <a:gd name="T57" fmla="*/ 242 h 356"/>
                <a:gd name="T58" fmla="*/ 679 w 1075"/>
                <a:gd name="T59" fmla="*/ 253 h 356"/>
                <a:gd name="T60" fmla="*/ 662 w 1075"/>
                <a:gd name="T61" fmla="*/ 265 h 356"/>
                <a:gd name="T62" fmla="*/ 643 w 1075"/>
                <a:gd name="T63" fmla="*/ 278 h 356"/>
                <a:gd name="T64" fmla="*/ 621 w 1075"/>
                <a:gd name="T65" fmla="*/ 291 h 356"/>
                <a:gd name="T66" fmla="*/ 597 w 1075"/>
                <a:gd name="T67" fmla="*/ 303 h 356"/>
                <a:gd name="T68" fmla="*/ 570 w 1075"/>
                <a:gd name="T69" fmla="*/ 317 h 356"/>
                <a:gd name="T70" fmla="*/ 540 w 1075"/>
                <a:gd name="T71" fmla="*/ 330 h 356"/>
                <a:gd name="T72" fmla="*/ 508 w 1075"/>
                <a:gd name="T73" fmla="*/ 343 h 356"/>
                <a:gd name="T74" fmla="*/ 472 w 1075"/>
                <a:gd name="T75" fmla="*/ 356 h 356"/>
                <a:gd name="T76" fmla="*/ 454 w 1075"/>
                <a:gd name="T77" fmla="*/ 344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75"/>
                <a:gd name="T118" fmla="*/ 0 h 356"/>
                <a:gd name="T119" fmla="*/ 1075 w 1075"/>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lstStyle/>
            <a:p>
              <a:endParaRPr lang="en-US"/>
            </a:p>
          </p:txBody>
        </p:sp>
        <p:sp>
          <p:nvSpPr>
            <p:cNvPr id="92334" name="Freeform 198"/>
            <p:cNvSpPr>
              <a:spLocks/>
            </p:cNvSpPr>
            <p:nvPr/>
          </p:nvSpPr>
          <p:spPr bwMode="auto">
            <a:xfrm>
              <a:off x="5997" y="14727"/>
              <a:ext cx="1095" cy="319"/>
            </a:xfrm>
            <a:custGeom>
              <a:avLst/>
              <a:gdLst>
                <a:gd name="T0" fmla="*/ 0 w 1095"/>
                <a:gd name="T1" fmla="*/ 0 h 319"/>
                <a:gd name="T2" fmla="*/ 1071 w 1095"/>
                <a:gd name="T3" fmla="*/ 319 h 319"/>
                <a:gd name="T4" fmla="*/ 1095 w 1095"/>
                <a:gd name="T5" fmla="*/ 319 h 319"/>
                <a:gd name="T6" fmla="*/ 33 w 1095"/>
                <a:gd name="T7" fmla="*/ 0 h 319"/>
                <a:gd name="T8" fmla="*/ 0 w 1095"/>
                <a:gd name="T9" fmla="*/ 0 h 319"/>
                <a:gd name="T10" fmla="*/ 0 60000 65536"/>
                <a:gd name="T11" fmla="*/ 0 60000 65536"/>
                <a:gd name="T12" fmla="*/ 0 60000 65536"/>
                <a:gd name="T13" fmla="*/ 0 60000 65536"/>
                <a:gd name="T14" fmla="*/ 0 60000 65536"/>
                <a:gd name="T15" fmla="*/ 0 w 1095"/>
                <a:gd name="T16" fmla="*/ 0 h 319"/>
                <a:gd name="T17" fmla="*/ 1095 w 1095"/>
                <a:gd name="T18" fmla="*/ 319 h 319"/>
              </a:gdLst>
              <a:ahLst/>
              <a:cxnLst>
                <a:cxn ang="T10">
                  <a:pos x="T0" y="T1"/>
                </a:cxn>
                <a:cxn ang="T11">
                  <a:pos x="T2" y="T3"/>
                </a:cxn>
                <a:cxn ang="T12">
                  <a:pos x="T4" y="T5"/>
                </a:cxn>
                <a:cxn ang="T13">
                  <a:pos x="T6" y="T7"/>
                </a:cxn>
                <a:cxn ang="T14">
                  <a:pos x="T8" y="T9"/>
                </a:cxn>
              </a:cxnLst>
              <a:rect l="T15" t="T16" r="T17" b="T18"/>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lstStyle/>
            <a:p>
              <a:endParaRPr lang="en-US"/>
            </a:p>
          </p:txBody>
        </p:sp>
        <p:sp>
          <p:nvSpPr>
            <p:cNvPr id="92335" name="Freeform 199"/>
            <p:cNvSpPr>
              <a:spLocks/>
            </p:cNvSpPr>
            <p:nvPr/>
          </p:nvSpPr>
          <p:spPr bwMode="auto">
            <a:xfrm>
              <a:off x="6181" y="14684"/>
              <a:ext cx="1082" cy="285"/>
            </a:xfrm>
            <a:custGeom>
              <a:avLst/>
              <a:gdLst>
                <a:gd name="T0" fmla="*/ 0 w 1082"/>
                <a:gd name="T1" fmla="*/ 1 h 285"/>
                <a:gd name="T2" fmla="*/ 1058 w 1082"/>
                <a:gd name="T3" fmla="*/ 285 h 285"/>
                <a:gd name="T4" fmla="*/ 1082 w 1082"/>
                <a:gd name="T5" fmla="*/ 284 h 285"/>
                <a:gd name="T6" fmla="*/ 33 w 1082"/>
                <a:gd name="T7" fmla="*/ 0 h 285"/>
                <a:gd name="T8" fmla="*/ 0 w 1082"/>
                <a:gd name="T9" fmla="*/ 1 h 285"/>
                <a:gd name="T10" fmla="*/ 0 60000 65536"/>
                <a:gd name="T11" fmla="*/ 0 60000 65536"/>
                <a:gd name="T12" fmla="*/ 0 60000 65536"/>
                <a:gd name="T13" fmla="*/ 0 60000 65536"/>
                <a:gd name="T14" fmla="*/ 0 60000 65536"/>
                <a:gd name="T15" fmla="*/ 0 w 1082"/>
                <a:gd name="T16" fmla="*/ 0 h 285"/>
                <a:gd name="T17" fmla="*/ 1082 w 1082"/>
                <a:gd name="T18" fmla="*/ 285 h 285"/>
              </a:gdLst>
              <a:ahLst/>
              <a:cxnLst>
                <a:cxn ang="T10">
                  <a:pos x="T0" y="T1"/>
                </a:cxn>
                <a:cxn ang="T11">
                  <a:pos x="T2" y="T3"/>
                </a:cxn>
                <a:cxn ang="T12">
                  <a:pos x="T4" y="T5"/>
                </a:cxn>
                <a:cxn ang="T13">
                  <a:pos x="T6" y="T7"/>
                </a:cxn>
                <a:cxn ang="T14">
                  <a:pos x="T8" y="T9"/>
                </a:cxn>
              </a:cxnLst>
              <a:rect l="T15" t="T16" r="T17" b="T18"/>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lstStyle/>
            <a:p>
              <a:endParaRPr lang="en-US"/>
            </a:p>
          </p:txBody>
        </p:sp>
        <p:sp>
          <p:nvSpPr>
            <p:cNvPr id="92336" name="Freeform 200"/>
            <p:cNvSpPr>
              <a:spLocks/>
            </p:cNvSpPr>
            <p:nvPr/>
          </p:nvSpPr>
          <p:spPr bwMode="auto">
            <a:xfrm>
              <a:off x="6093" y="14699"/>
              <a:ext cx="1087" cy="315"/>
            </a:xfrm>
            <a:custGeom>
              <a:avLst/>
              <a:gdLst>
                <a:gd name="T0" fmla="*/ 0 w 1087"/>
                <a:gd name="T1" fmla="*/ 0 h 315"/>
                <a:gd name="T2" fmla="*/ 1066 w 1087"/>
                <a:gd name="T3" fmla="*/ 315 h 315"/>
                <a:gd name="T4" fmla="*/ 1087 w 1087"/>
                <a:gd name="T5" fmla="*/ 308 h 315"/>
                <a:gd name="T6" fmla="*/ 31 w 1087"/>
                <a:gd name="T7" fmla="*/ 0 h 315"/>
                <a:gd name="T8" fmla="*/ 0 w 1087"/>
                <a:gd name="T9" fmla="*/ 0 h 315"/>
                <a:gd name="T10" fmla="*/ 0 60000 65536"/>
                <a:gd name="T11" fmla="*/ 0 60000 65536"/>
                <a:gd name="T12" fmla="*/ 0 60000 65536"/>
                <a:gd name="T13" fmla="*/ 0 60000 65536"/>
                <a:gd name="T14" fmla="*/ 0 60000 65536"/>
                <a:gd name="T15" fmla="*/ 0 w 1087"/>
                <a:gd name="T16" fmla="*/ 0 h 315"/>
                <a:gd name="T17" fmla="*/ 1087 w 1087"/>
                <a:gd name="T18" fmla="*/ 315 h 315"/>
              </a:gdLst>
              <a:ahLst/>
              <a:cxnLst>
                <a:cxn ang="T10">
                  <a:pos x="T0" y="T1"/>
                </a:cxn>
                <a:cxn ang="T11">
                  <a:pos x="T2" y="T3"/>
                </a:cxn>
                <a:cxn ang="T12">
                  <a:pos x="T4" y="T5"/>
                </a:cxn>
                <a:cxn ang="T13">
                  <a:pos x="T6" y="T7"/>
                </a:cxn>
                <a:cxn ang="T14">
                  <a:pos x="T8" y="T9"/>
                </a:cxn>
              </a:cxnLst>
              <a:rect l="T15" t="T16" r="T17" b="T18"/>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lstStyle/>
            <a:p>
              <a:endParaRPr lang="en-US"/>
            </a:p>
          </p:txBody>
        </p:sp>
      </p:grpSp>
      <p:grpSp>
        <p:nvGrpSpPr>
          <p:cNvPr id="11" name="Group 201"/>
          <p:cNvGrpSpPr>
            <a:grpSpLocks/>
          </p:cNvGrpSpPr>
          <p:nvPr/>
        </p:nvGrpSpPr>
        <p:grpSpPr bwMode="auto">
          <a:xfrm>
            <a:off x="7450138" y="2762250"/>
            <a:ext cx="282575" cy="471488"/>
            <a:chOff x="12762" y="10336"/>
            <a:chExt cx="1027" cy="1700"/>
          </a:xfrm>
        </p:grpSpPr>
        <p:sp>
          <p:nvSpPr>
            <p:cNvPr id="92292" name="Rectangle 202"/>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lstStyle/>
            <a:p>
              <a:endParaRPr lang="en-US"/>
            </a:p>
          </p:txBody>
        </p:sp>
        <p:sp>
          <p:nvSpPr>
            <p:cNvPr id="92293" name="Rectangle 203"/>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lstStyle/>
            <a:p>
              <a:endParaRPr lang="en-US"/>
            </a:p>
          </p:txBody>
        </p:sp>
        <p:sp>
          <p:nvSpPr>
            <p:cNvPr id="92294" name="Line 204"/>
            <p:cNvSpPr>
              <a:spLocks noChangeShapeType="1"/>
            </p:cNvSpPr>
            <p:nvPr/>
          </p:nvSpPr>
          <p:spPr bwMode="auto">
            <a:xfrm>
              <a:off x="12766" y="10682"/>
              <a:ext cx="965" cy="2"/>
            </a:xfrm>
            <a:prstGeom prst="line">
              <a:avLst/>
            </a:prstGeom>
            <a:noFill/>
            <a:ln w="9525">
              <a:solidFill>
                <a:srgbClr val="000000"/>
              </a:solidFill>
              <a:round/>
              <a:headEnd/>
              <a:tailEnd/>
            </a:ln>
          </p:spPr>
          <p:txBody>
            <a:bodyPr/>
            <a:lstStyle/>
            <a:p>
              <a:endParaRPr lang="en-US"/>
            </a:p>
          </p:txBody>
        </p:sp>
        <p:sp>
          <p:nvSpPr>
            <p:cNvPr id="92295" name="Line 205"/>
            <p:cNvSpPr>
              <a:spLocks noChangeShapeType="1"/>
            </p:cNvSpPr>
            <p:nvPr/>
          </p:nvSpPr>
          <p:spPr bwMode="auto">
            <a:xfrm>
              <a:off x="12780" y="11042"/>
              <a:ext cx="980" cy="1"/>
            </a:xfrm>
            <a:prstGeom prst="line">
              <a:avLst/>
            </a:prstGeom>
            <a:noFill/>
            <a:ln w="9525">
              <a:solidFill>
                <a:srgbClr val="000000"/>
              </a:solidFill>
              <a:round/>
              <a:headEnd/>
              <a:tailEnd/>
            </a:ln>
          </p:spPr>
          <p:txBody>
            <a:bodyPr/>
            <a:lstStyle/>
            <a:p>
              <a:endParaRPr lang="en-US"/>
            </a:p>
          </p:txBody>
        </p:sp>
        <p:sp>
          <p:nvSpPr>
            <p:cNvPr id="92296" name="Line 206"/>
            <p:cNvSpPr>
              <a:spLocks noChangeShapeType="1"/>
            </p:cNvSpPr>
            <p:nvPr/>
          </p:nvSpPr>
          <p:spPr bwMode="auto">
            <a:xfrm>
              <a:off x="12764" y="11374"/>
              <a:ext cx="980" cy="1"/>
            </a:xfrm>
            <a:prstGeom prst="line">
              <a:avLst/>
            </a:prstGeom>
            <a:noFill/>
            <a:ln w="9525">
              <a:solidFill>
                <a:srgbClr val="000000"/>
              </a:solidFill>
              <a:round/>
              <a:headEnd/>
              <a:tailEnd/>
            </a:ln>
          </p:spPr>
          <p:txBody>
            <a:bodyPr/>
            <a:lstStyle/>
            <a:p>
              <a:endParaRPr lang="en-US"/>
            </a:p>
          </p:txBody>
        </p:sp>
        <p:sp>
          <p:nvSpPr>
            <p:cNvPr id="92297" name="Line 207"/>
            <p:cNvSpPr>
              <a:spLocks noChangeShapeType="1"/>
            </p:cNvSpPr>
            <p:nvPr/>
          </p:nvSpPr>
          <p:spPr bwMode="auto">
            <a:xfrm>
              <a:off x="12762" y="11675"/>
              <a:ext cx="967" cy="2"/>
            </a:xfrm>
            <a:prstGeom prst="line">
              <a:avLst/>
            </a:prstGeom>
            <a:noFill/>
            <a:ln w="9525">
              <a:solidFill>
                <a:srgbClr val="000000"/>
              </a:solidFill>
              <a:round/>
              <a:headEnd/>
              <a:tailEnd/>
            </a:ln>
          </p:spPr>
          <p:txBody>
            <a:bodyPr/>
            <a:lstStyle/>
            <a:p>
              <a:endParaRPr lang="en-US"/>
            </a:p>
          </p:txBody>
        </p:sp>
      </p:grpSp>
      <p:sp>
        <p:nvSpPr>
          <p:cNvPr id="92181" name="Text Box 209"/>
          <p:cNvSpPr txBox="1">
            <a:spLocks noChangeArrowheads="1"/>
          </p:cNvSpPr>
          <p:nvPr/>
        </p:nvSpPr>
        <p:spPr bwMode="auto">
          <a:xfrm>
            <a:off x="7507288" y="1433513"/>
            <a:ext cx="209550" cy="190500"/>
          </a:xfrm>
          <a:prstGeom prst="rect">
            <a:avLst/>
          </a:prstGeom>
          <a:noFill/>
          <a:ln w="9525">
            <a:noFill/>
            <a:miter lim="800000"/>
            <a:headEnd/>
            <a:tailEnd/>
          </a:ln>
        </p:spPr>
        <p:txBody>
          <a:bodyPr/>
          <a:lstStyle/>
          <a:p>
            <a:pPr algn="l" eaLnBrk="1" hangingPunct="1"/>
            <a:r>
              <a:rPr lang="en-US" sz="1400">
                <a:solidFill>
                  <a:srgbClr val="FF0000"/>
                </a:solidFill>
                <a:latin typeface="Symbol" pitchFamily="18" charset="2"/>
              </a:rPr>
              <a:t>l</a:t>
            </a:r>
            <a:r>
              <a:rPr lang="en-US" sz="1400" baseline="-25000">
                <a:solidFill>
                  <a:srgbClr val="FF0000"/>
                </a:solidFill>
                <a:latin typeface="Arial" pitchFamily="34" charset="0"/>
              </a:rPr>
              <a:t>out</a:t>
            </a:r>
            <a:endParaRPr lang="en-US" sz="1400">
              <a:solidFill>
                <a:schemeClr val="tx2"/>
              </a:solidFill>
            </a:endParaRPr>
          </a:p>
        </p:txBody>
      </p:sp>
      <p:sp>
        <p:nvSpPr>
          <p:cNvPr id="92182" name="Line 210"/>
          <p:cNvSpPr>
            <a:spLocks noChangeShapeType="1"/>
          </p:cNvSpPr>
          <p:nvPr/>
        </p:nvSpPr>
        <p:spPr bwMode="auto">
          <a:xfrm>
            <a:off x="7667625" y="1614488"/>
            <a:ext cx="87313" cy="114300"/>
          </a:xfrm>
          <a:prstGeom prst="line">
            <a:avLst/>
          </a:prstGeom>
          <a:noFill/>
          <a:ln w="9525">
            <a:solidFill>
              <a:srgbClr val="000000"/>
            </a:solidFill>
            <a:round/>
            <a:headEnd/>
            <a:tailEnd type="triangle" w="med" len="med"/>
          </a:ln>
        </p:spPr>
        <p:txBody>
          <a:bodyPr/>
          <a:lstStyle/>
          <a:p>
            <a:endParaRPr lang="en-US"/>
          </a:p>
        </p:txBody>
      </p:sp>
      <p:grpSp>
        <p:nvGrpSpPr>
          <p:cNvPr id="12" name="Group 212"/>
          <p:cNvGrpSpPr>
            <a:grpSpLocks/>
          </p:cNvGrpSpPr>
          <p:nvPr/>
        </p:nvGrpSpPr>
        <p:grpSpPr bwMode="auto">
          <a:xfrm>
            <a:off x="6527800" y="2244725"/>
            <a:ext cx="469900" cy="219075"/>
            <a:chOff x="9542" y="11900"/>
            <a:chExt cx="1624" cy="640"/>
          </a:xfrm>
        </p:grpSpPr>
        <p:sp>
          <p:nvSpPr>
            <p:cNvPr id="92270" name="Oval 213"/>
            <p:cNvSpPr>
              <a:spLocks noChangeArrowheads="1"/>
            </p:cNvSpPr>
            <p:nvPr/>
          </p:nvSpPr>
          <p:spPr bwMode="auto">
            <a:xfrm>
              <a:off x="9557" y="12185"/>
              <a:ext cx="1608" cy="355"/>
            </a:xfrm>
            <a:prstGeom prst="ellipse">
              <a:avLst/>
            </a:prstGeom>
            <a:solidFill>
              <a:srgbClr val="C0C0C0"/>
            </a:solidFill>
            <a:ln w="12700">
              <a:solidFill>
                <a:srgbClr val="808080"/>
              </a:solidFill>
              <a:round/>
              <a:headEnd/>
              <a:tailEnd/>
            </a:ln>
          </p:spPr>
          <p:txBody>
            <a:bodyPr wrap="none" anchor="ctr"/>
            <a:lstStyle/>
            <a:p>
              <a:endParaRPr lang="en-US"/>
            </a:p>
          </p:txBody>
        </p:sp>
        <p:sp>
          <p:nvSpPr>
            <p:cNvPr id="92271" name="Line 214"/>
            <p:cNvSpPr>
              <a:spLocks noChangeShapeType="1"/>
            </p:cNvSpPr>
            <p:nvPr/>
          </p:nvSpPr>
          <p:spPr bwMode="auto">
            <a:xfrm>
              <a:off x="9557" y="12156"/>
              <a:ext cx="1" cy="219"/>
            </a:xfrm>
            <a:prstGeom prst="line">
              <a:avLst/>
            </a:prstGeom>
            <a:noFill/>
            <a:ln w="12700">
              <a:solidFill>
                <a:srgbClr val="000000"/>
              </a:solidFill>
              <a:round/>
              <a:headEnd/>
              <a:tailEnd/>
            </a:ln>
          </p:spPr>
          <p:txBody>
            <a:bodyPr wrap="none" anchor="ctr"/>
            <a:lstStyle/>
            <a:p>
              <a:endParaRPr lang="en-US"/>
            </a:p>
          </p:txBody>
        </p:sp>
        <p:sp>
          <p:nvSpPr>
            <p:cNvPr id="92272" name="Line 215"/>
            <p:cNvSpPr>
              <a:spLocks noChangeShapeType="1"/>
            </p:cNvSpPr>
            <p:nvPr/>
          </p:nvSpPr>
          <p:spPr bwMode="auto">
            <a:xfrm>
              <a:off x="11165" y="12156"/>
              <a:ext cx="1" cy="219"/>
            </a:xfrm>
            <a:prstGeom prst="line">
              <a:avLst/>
            </a:prstGeom>
            <a:noFill/>
            <a:ln w="12700">
              <a:solidFill>
                <a:srgbClr val="808080"/>
              </a:solidFill>
              <a:round/>
              <a:headEnd/>
              <a:tailEnd/>
            </a:ln>
          </p:spPr>
          <p:txBody>
            <a:bodyPr wrap="none" anchor="ctr"/>
            <a:lstStyle/>
            <a:p>
              <a:endParaRPr lang="en-US"/>
            </a:p>
          </p:txBody>
        </p:sp>
        <p:sp>
          <p:nvSpPr>
            <p:cNvPr id="92273" name="Rectangle 216"/>
            <p:cNvSpPr>
              <a:spLocks noChangeArrowheads="1"/>
            </p:cNvSpPr>
            <p:nvPr/>
          </p:nvSpPr>
          <p:spPr bwMode="auto">
            <a:xfrm>
              <a:off x="9557" y="12156"/>
              <a:ext cx="381" cy="21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2274" name="Rectangle 217"/>
            <p:cNvSpPr>
              <a:spLocks noChangeArrowheads="1"/>
            </p:cNvSpPr>
            <p:nvPr/>
          </p:nvSpPr>
          <p:spPr bwMode="auto">
            <a:xfrm>
              <a:off x="10679" y="12141"/>
              <a:ext cx="486" cy="21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2275" name="Oval 218"/>
            <p:cNvSpPr>
              <a:spLocks noChangeArrowheads="1"/>
            </p:cNvSpPr>
            <p:nvPr/>
          </p:nvSpPr>
          <p:spPr bwMode="auto">
            <a:xfrm>
              <a:off x="9542" y="11900"/>
              <a:ext cx="1608" cy="414"/>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13" name="Group 219"/>
            <p:cNvGrpSpPr>
              <a:grpSpLocks/>
            </p:cNvGrpSpPr>
            <p:nvPr/>
          </p:nvGrpSpPr>
          <p:grpSpPr bwMode="auto">
            <a:xfrm>
              <a:off x="9930" y="11991"/>
              <a:ext cx="796" cy="242"/>
              <a:chOff x="2848" y="848"/>
              <a:chExt cx="140" cy="98"/>
            </a:xfrm>
          </p:grpSpPr>
          <p:sp>
            <p:nvSpPr>
              <p:cNvPr id="92289" name="Line 220"/>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92290" name="Line 221"/>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92291" name="Line 222"/>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14" name="Group 223"/>
            <p:cNvGrpSpPr>
              <a:grpSpLocks/>
            </p:cNvGrpSpPr>
            <p:nvPr/>
          </p:nvGrpSpPr>
          <p:grpSpPr bwMode="auto">
            <a:xfrm flipV="1">
              <a:off x="9930" y="11987"/>
              <a:ext cx="796" cy="242"/>
              <a:chOff x="2848" y="848"/>
              <a:chExt cx="140" cy="98"/>
            </a:xfrm>
          </p:grpSpPr>
          <p:sp>
            <p:nvSpPr>
              <p:cNvPr id="92286" name="Line 224"/>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92287" name="Line 225"/>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92288" name="Line 226"/>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grpSp>
          <p:nvGrpSpPr>
            <p:cNvPr id="15" name="Group 227"/>
            <p:cNvGrpSpPr>
              <a:grpSpLocks/>
            </p:cNvGrpSpPr>
            <p:nvPr/>
          </p:nvGrpSpPr>
          <p:grpSpPr bwMode="auto">
            <a:xfrm>
              <a:off x="10534" y="12050"/>
              <a:ext cx="476" cy="374"/>
              <a:chOff x="11283" y="10423"/>
              <a:chExt cx="475" cy="374"/>
            </a:xfrm>
          </p:grpSpPr>
          <p:sp>
            <p:nvSpPr>
              <p:cNvPr id="92279" name="Rectangle 228"/>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lstStyle/>
              <a:p>
                <a:endParaRPr lang="en-US"/>
              </a:p>
            </p:txBody>
          </p:sp>
          <p:sp>
            <p:nvSpPr>
              <p:cNvPr id="92280" name="Line 229"/>
              <p:cNvSpPr>
                <a:spLocks noChangeShapeType="1"/>
              </p:cNvSpPr>
              <p:nvPr/>
            </p:nvSpPr>
            <p:spPr bwMode="auto">
              <a:xfrm>
                <a:off x="11686" y="10502"/>
                <a:ext cx="1" cy="231"/>
              </a:xfrm>
              <a:prstGeom prst="line">
                <a:avLst/>
              </a:prstGeom>
              <a:noFill/>
              <a:ln w="9525">
                <a:solidFill>
                  <a:srgbClr val="000000"/>
                </a:solidFill>
                <a:round/>
                <a:headEnd/>
                <a:tailEnd/>
              </a:ln>
            </p:spPr>
            <p:txBody>
              <a:bodyPr/>
              <a:lstStyle/>
              <a:p>
                <a:endParaRPr lang="en-US"/>
              </a:p>
            </p:txBody>
          </p:sp>
          <p:sp>
            <p:nvSpPr>
              <p:cNvPr id="92281" name="Line 230"/>
              <p:cNvSpPr>
                <a:spLocks noChangeShapeType="1"/>
              </p:cNvSpPr>
              <p:nvPr/>
            </p:nvSpPr>
            <p:spPr bwMode="auto">
              <a:xfrm>
                <a:off x="11621" y="10502"/>
                <a:ext cx="1" cy="231"/>
              </a:xfrm>
              <a:prstGeom prst="line">
                <a:avLst/>
              </a:prstGeom>
              <a:noFill/>
              <a:ln w="9525">
                <a:solidFill>
                  <a:srgbClr val="000000"/>
                </a:solidFill>
                <a:round/>
                <a:headEnd/>
                <a:tailEnd/>
              </a:ln>
            </p:spPr>
            <p:txBody>
              <a:bodyPr/>
              <a:lstStyle/>
              <a:p>
                <a:endParaRPr lang="en-US"/>
              </a:p>
            </p:txBody>
          </p:sp>
          <p:sp>
            <p:nvSpPr>
              <p:cNvPr id="92282" name="Line 231"/>
              <p:cNvSpPr>
                <a:spLocks noChangeShapeType="1"/>
              </p:cNvSpPr>
              <p:nvPr/>
            </p:nvSpPr>
            <p:spPr bwMode="auto">
              <a:xfrm>
                <a:off x="11556" y="10502"/>
                <a:ext cx="1" cy="231"/>
              </a:xfrm>
              <a:prstGeom prst="line">
                <a:avLst/>
              </a:prstGeom>
              <a:noFill/>
              <a:ln w="9525">
                <a:solidFill>
                  <a:srgbClr val="000000"/>
                </a:solidFill>
                <a:round/>
                <a:headEnd/>
                <a:tailEnd/>
              </a:ln>
            </p:spPr>
            <p:txBody>
              <a:bodyPr/>
              <a:lstStyle/>
              <a:p>
                <a:endParaRPr lang="en-US"/>
              </a:p>
            </p:txBody>
          </p:sp>
          <p:sp>
            <p:nvSpPr>
              <p:cNvPr id="92283" name="Line 232"/>
              <p:cNvSpPr>
                <a:spLocks noChangeShapeType="1"/>
              </p:cNvSpPr>
              <p:nvPr/>
            </p:nvSpPr>
            <p:spPr bwMode="auto">
              <a:xfrm>
                <a:off x="11491" y="10495"/>
                <a:ext cx="1" cy="231"/>
              </a:xfrm>
              <a:prstGeom prst="line">
                <a:avLst/>
              </a:prstGeom>
              <a:noFill/>
              <a:ln w="9525">
                <a:solidFill>
                  <a:srgbClr val="000000"/>
                </a:solidFill>
                <a:round/>
                <a:headEnd/>
                <a:tailEnd/>
              </a:ln>
            </p:spPr>
            <p:txBody>
              <a:bodyPr/>
              <a:lstStyle/>
              <a:p>
                <a:endParaRPr lang="en-US"/>
              </a:p>
            </p:txBody>
          </p:sp>
          <p:sp>
            <p:nvSpPr>
              <p:cNvPr id="92284" name="Line 233"/>
              <p:cNvSpPr>
                <a:spLocks noChangeShapeType="1"/>
              </p:cNvSpPr>
              <p:nvPr/>
            </p:nvSpPr>
            <p:spPr bwMode="auto">
              <a:xfrm>
                <a:off x="11426" y="10495"/>
                <a:ext cx="2" cy="231"/>
              </a:xfrm>
              <a:prstGeom prst="line">
                <a:avLst/>
              </a:prstGeom>
              <a:noFill/>
              <a:ln w="9525">
                <a:solidFill>
                  <a:srgbClr val="000000"/>
                </a:solidFill>
                <a:round/>
                <a:headEnd/>
                <a:tailEnd/>
              </a:ln>
            </p:spPr>
            <p:txBody>
              <a:bodyPr/>
              <a:lstStyle/>
              <a:p>
                <a:endParaRPr lang="en-US"/>
              </a:p>
            </p:txBody>
          </p:sp>
          <p:sp>
            <p:nvSpPr>
              <p:cNvPr id="92285" name="Line 234"/>
              <p:cNvSpPr>
                <a:spLocks noChangeShapeType="1"/>
              </p:cNvSpPr>
              <p:nvPr/>
            </p:nvSpPr>
            <p:spPr bwMode="auto">
              <a:xfrm>
                <a:off x="11360" y="10495"/>
                <a:ext cx="3" cy="231"/>
              </a:xfrm>
              <a:prstGeom prst="line">
                <a:avLst/>
              </a:prstGeom>
              <a:noFill/>
              <a:ln w="9525">
                <a:solidFill>
                  <a:srgbClr val="000000"/>
                </a:solidFill>
                <a:round/>
                <a:headEnd/>
                <a:tailEnd/>
              </a:ln>
            </p:spPr>
            <p:txBody>
              <a:bodyPr/>
              <a:lstStyle/>
              <a:p>
                <a:endParaRPr lang="en-US"/>
              </a:p>
            </p:txBody>
          </p:sp>
        </p:grpSp>
      </p:grpSp>
      <p:sp>
        <p:nvSpPr>
          <p:cNvPr id="92184" name="Line 235"/>
          <p:cNvSpPr>
            <a:spLocks noChangeShapeType="1"/>
          </p:cNvSpPr>
          <p:nvPr/>
        </p:nvSpPr>
        <p:spPr bwMode="auto">
          <a:xfrm>
            <a:off x="7023100" y="1808163"/>
            <a:ext cx="120650" cy="1587"/>
          </a:xfrm>
          <a:prstGeom prst="line">
            <a:avLst/>
          </a:prstGeom>
          <a:noFill/>
          <a:ln w="38100">
            <a:solidFill>
              <a:srgbClr val="FFFFFF"/>
            </a:solidFill>
            <a:prstDash val="sysDot"/>
            <a:round/>
            <a:headEnd/>
            <a:tailEnd/>
          </a:ln>
        </p:spPr>
        <p:txBody>
          <a:bodyPr/>
          <a:lstStyle/>
          <a:p>
            <a:endParaRPr lang="en-US"/>
          </a:p>
        </p:txBody>
      </p:sp>
      <p:grpSp>
        <p:nvGrpSpPr>
          <p:cNvPr id="16" name="Group 236"/>
          <p:cNvGrpSpPr>
            <a:grpSpLocks/>
          </p:cNvGrpSpPr>
          <p:nvPr/>
        </p:nvGrpSpPr>
        <p:grpSpPr bwMode="auto">
          <a:xfrm>
            <a:off x="6127750" y="1639888"/>
            <a:ext cx="39688" cy="141287"/>
            <a:chOff x="10104" y="10005"/>
            <a:chExt cx="137" cy="411"/>
          </a:xfrm>
        </p:grpSpPr>
        <p:sp>
          <p:nvSpPr>
            <p:cNvPr id="92268" name="Oval 237"/>
            <p:cNvSpPr>
              <a:spLocks noChangeArrowheads="1"/>
            </p:cNvSpPr>
            <p:nvPr/>
          </p:nvSpPr>
          <p:spPr bwMode="auto">
            <a:xfrm>
              <a:off x="10104" y="10005"/>
              <a:ext cx="137" cy="138"/>
            </a:xfrm>
            <a:prstGeom prst="ellipse">
              <a:avLst/>
            </a:prstGeom>
            <a:solidFill>
              <a:srgbClr val="FF0000"/>
            </a:solidFill>
            <a:ln w="9525">
              <a:solidFill>
                <a:srgbClr val="FF0000"/>
              </a:solidFill>
              <a:round/>
              <a:headEnd/>
              <a:tailEnd/>
            </a:ln>
          </p:spPr>
          <p:txBody>
            <a:bodyPr/>
            <a:lstStyle/>
            <a:p>
              <a:endParaRPr lang="en-US"/>
            </a:p>
          </p:txBody>
        </p:sp>
        <p:sp>
          <p:nvSpPr>
            <p:cNvPr id="92269" name="Oval 238"/>
            <p:cNvSpPr>
              <a:spLocks noChangeArrowheads="1"/>
            </p:cNvSpPr>
            <p:nvPr/>
          </p:nvSpPr>
          <p:spPr bwMode="auto">
            <a:xfrm>
              <a:off x="10104" y="10278"/>
              <a:ext cx="137" cy="138"/>
            </a:xfrm>
            <a:prstGeom prst="ellipse">
              <a:avLst/>
            </a:prstGeom>
            <a:solidFill>
              <a:srgbClr val="FF0000"/>
            </a:solidFill>
            <a:ln w="9525">
              <a:solidFill>
                <a:srgbClr val="FF0000"/>
              </a:solidFill>
              <a:round/>
              <a:headEnd/>
              <a:tailEnd/>
            </a:ln>
          </p:spPr>
          <p:txBody>
            <a:bodyPr/>
            <a:lstStyle/>
            <a:p>
              <a:endParaRPr lang="en-US"/>
            </a:p>
          </p:txBody>
        </p:sp>
      </p:grpSp>
      <p:sp>
        <p:nvSpPr>
          <p:cNvPr id="92186" name="Oval 241"/>
          <p:cNvSpPr>
            <a:spLocks noChangeArrowheads="1"/>
          </p:cNvSpPr>
          <p:nvPr/>
        </p:nvSpPr>
        <p:spPr bwMode="auto">
          <a:xfrm>
            <a:off x="6831013" y="2719388"/>
            <a:ext cx="465137" cy="122237"/>
          </a:xfrm>
          <a:prstGeom prst="ellipse">
            <a:avLst/>
          </a:prstGeom>
          <a:solidFill>
            <a:srgbClr val="C0C0C0"/>
          </a:solidFill>
          <a:ln w="12700">
            <a:solidFill>
              <a:srgbClr val="808080"/>
            </a:solidFill>
            <a:round/>
            <a:headEnd/>
            <a:tailEnd/>
          </a:ln>
        </p:spPr>
        <p:txBody>
          <a:bodyPr wrap="none" anchor="ctr"/>
          <a:lstStyle/>
          <a:p>
            <a:endParaRPr lang="en-US"/>
          </a:p>
        </p:txBody>
      </p:sp>
      <p:sp>
        <p:nvSpPr>
          <p:cNvPr id="92187" name="Line 242"/>
          <p:cNvSpPr>
            <a:spLocks noChangeShapeType="1"/>
          </p:cNvSpPr>
          <p:nvPr/>
        </p:nvSpPr>
        <p:spPr bwMode="auto">
          <a:xfrm>
            <a:off x="6831013" y="2709863"/>
            <a:ext cx="1587" cy="76200"/>
          </a:xfrm>
          <a:prstGeom prst="line">
            <a:avLst/>
          </a:prstGeom>
          <a:noFill/>
          <a:ln w="12700">
            <a:solidFill>
              <a:srgbClr val="000000"/>
            </a:solidFill>
            <a:round/>
            <a:headEnd/>
            <a:tailEnd/>
          </a:ln>
        </p:spPr>
        <p:txBody>
          <a:bodyPr wrap="none" anchor="ctr"/>
          <a:lstStyle/>
          <a:p>
            <a:endParaRPr lang="en-US"/>
          </a:p>
        </p:txBody>
      </p:sp>
      <p:sp>
        <p:nvSpPr>
          <p:cNvPr id="92188" name="Line 243"/>
          <p:cNvSpPr>
            <a:spLocks noChangeShapeType="1"/>
          </p:cNvSpPr>
          <p:nvPr/>
        </p:nvSpPr>
        <p:spPr bwMode="auto">
          <a:xfrm>
            <a:off x="7296150" y="2709863"/>
            <a:ext cx="0" cy="76200"/>
          </a:xfrm>
          <a:prstGeom prst="line">
            <a:avLst/>
          </a:prstGeom>
          <a:noFill/>
          <a:ln w="12700">
            <a:solidFill>
              <a:srgbClr val="808080"/>
            </a:solidFill>
            <a:round/>
            <a:headEnd/>
            <a:tailEnd/>
          </a:ln>
        </p:spPr>
        <p:txBody>
          <a:bodyPr wrap="none" anchor="ctr"/>
          <a:lstStyle/>
          <a:p>
            <a:endParaRPr lang="en-US"/>
          </a:p>
        </p:txBody>
      </p:sp>
      <p:sp>
        <p:nvSpPr>
          <p:cNvPr id="92189" name="Rectangle 244"/>
          <p:cNvSpPr>
            <a:spLocks noChangeArrowheads="1"/>
          </p:cNvSpPr>
          <p:nvPr/>
        </p:nvSpPr>
        <p:spPr bwMode="auto">
          <a:xfrm>
            <a:off x="6831013" y="2709863"/>
            <a:ext cx="111125" cy="74612"/>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2190" name="Rectangle 245"/>
          <p:cNvSpPr>
            <a:spLocks noChangeArrowheads="1"/>
          </p:cNvSpPr>
          <p:nvPr/>
        </p:nvSpPr>
        <p:spPr bwMode="auto">
          <a:xfrm>
            <a:off x="7156450" y="2705100"/>
            <a:ext cx="139700" cy="74613"/>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2191" name="Oval 246"/>
          <p:cNvSpPr>
            <a:spLocks noChangeArrowheads="1"/>
          </p:cNvSpPr>
          <p:nvPr/>
        </p:nvSpPr>
        <p:spPr bwMode="auto">
          <a:xfrm>
            <a:off x="6823075" y="2620963"/>
            <a:ext cx="465138" cy="142875"/>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17" name="Group 247"/>
          <p:cNvGrpSpPr>
            <a:grpSpLocks/>
          </p:cNvGrpSpPr>
          <p:nvPr/>
        </p:nvGrpSpPr>
        <p:grpSpPr bwMode="auto">
          <a:xfrm>
            <a:off x="6938963" y="2652713"/>
            <a:ext cx="230187" cy="82550"/>
            <a:chOff x="2848" y="848"/>
            <a:chExt cx="140" cy="98"/>
          </a:xfrm>
        </p:grpSpPr>
        <p:sp>
          <p:nvSpPr>
            <p:cNvPr id="92265" name="Line 248"/>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92266" name="Line 249"/>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92267" name="Line 250"/>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18" name="Group 251"/>
          <p:cNvGrpSpPr>
            <a:grpSpLocks/>
          </p:cNvGrpSpPr>
          <p:nvPr/>
        </p:nvGrpSpPr>
        <p:grpSpPr bwMode="auto">
          <a:xfrm flipV="1">
            <a:off x="6938963" y="2651125"/>
            <a:ext cx="230187" cy="84138"/>
            <a:chOff x="2848" y="848"/>
            <a:chExt cx="140" cy="98"/>
          </a:xfrm>
        </p:grpSpPr>
        <p:sp>
          <p:nvSpPr>
            <p:cNvPr id="92262" name="Line 252"/>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92263" name="Line 253"/>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92264" name="Line 254"/>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grpSp>
        <p:nvGrpSpPr>
          <p:cNvPr id="19" name="Group 255"/>
          <p:cNvGrpSpPr>
            <a:grpSpLocks/>
          </p:cNvGrpSpPr>
          <p:nvPr/>
        </p:nvGrpSpPr>
        <p:grpSpPr bwMode="auto">
          <a:xfrm rot="7844936">
            <a:off x="6926263" y="2730500"/>
            <a:ext cx="168275" cy="104775"/>
            <a:chOff x="11283" y="10423"/>
            <a:chExt cx="475" cy="374"/>
          </a:xfrm>
        </p:grpSpPr>
        <p:sp>
          <p:nvSpPr>
            <p:cNvPr id="92255" name="Rectangle 256"/>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lstStyle/>
            <a:p>
              <a:endParaRPr lang="en-US"/>
            </a:p>
          </p:txBody>
        </p:sp>
        <p:sp>
          <p:nvSpPr>
            <p:cNvPr id="92256" name="Line 257"/>
            <p:cNvSpPr>
              <a:spLocks noChangeShapeType="1"/>
            </p:cNvSpPr>
            <p:nvPr/>
          </p:nvSpPr>
          <p:spPr bwMode="auto">
            <a:xfrm>
              <a:off x="11686" y="10502"/>
              <a:ext cx="1" cy="231"/>
            </a:xfrm>
            <a:prstGeom prst="line">
              <a:avLst/>
            </a:prstGeom>
            <a:noFill/>
            <a:ln w="9525">
              <a:solidFill>
                <a:srgbClr val="000000"/>
              </a:solidFill>
              <a:round/>
              <a:headEnd/>
              <a:tailEnd/>
            </a:ln>
          </p:spPr>
          <p:txBody>
            <a:bodyPr/>
            <a:lstStyle/>
            <a:p>
              <a:endParaRPr lang="en-US"/>
            </a:p>
          </p:txBody>
        </p:sp>
        <p:sp>
          <p:nvSpPr>
            <p:cNvPr id="92257" name="Line 258"/>
            <p:cNvSpPr>
              <a:spLocks noChangeShapeType="1"/>
            </p:cNvSpPr>
            <p:nvPr/>
          </p:nvSpPr>
          <p:spPr bwMode="auto">
            <a:xfrm>
              <a:off x="11621" y="10502"/>
              <a:ext cx="1" cy="231"/>
            </a:xfrm>
            <a:prstGeom prst="line">
              <a:avLst/>
            </a:prstGeom>
            <a:noFill/>
            <a:ln w="9525">
              <a:solidFill>
                <a:srgbClr val="000000"/>
              </a:solidFill>
              <a:round/>
              <a:headEnd/>
              <a:tailEnd/>
            </a:ln>
          </p:spPr>
          <p:txBody>
            <a:bodyPr/>
            <a:lstStyle/>
            <a:p>
              <a:endParaRPr lang="en-US"/>
            </a:p>
          </p:txBody>
        </p:sp>
        <p:sp>
          <p:nvSpPr>
            <p:cNvPr id="92258" name="Line 259"/>
            <p:cNvSpPr>
              <a:spLocks noChangeShapeType="1"/>
            </p:cNvSpPr>
            <p:nvPr/>
          </p:nvSpPr>
          <p:spPr bwMode="auto">
            <a:xfrm>
              <a:off x="11556" y="10502"/>
              <a:ext cx="1" cy="231"/>
            </a:xfrm>
            <a:prstGeom prst="line">
              <a:avLst/>
            </a:prstGeom>
            <a:noFill/>
            <a:ln w="9525">
              <a:solidFill>
                <a:srgbClr val="000000"/>
              </a:solidFill>
              <a:round/>
              <a:headEnd/>
              <a:tailEnd/>
            </a:ln>
          </p:spPr>
          <p:txBody>
            <a:bodyPr/>
            <a:lstStyle/>
            <a:p>
              <a:endParaRPr lang="en-US"/>
            </a:p>
          </p:txBody>
        </p:sp>
        <p:sp>
          <p:nvSpPr>
            <p:cNvPr id="92259" name="Line 260"/>
            <p:cNvSpPr>
              <a:spLocks noChangeShapeType="1"/>
            </p:cNvSpPr>
            <p:nvPr/>
          </p:nvSpPr>
          <p:spPr bwMode="auto">
            <a:xfrm>
              <a:off x="11491" y="10495"/>
              <a:ext cx="1" cy="231"/>
            </a:xfrm>
            <a:prstGeom prst="line">
              <a:avLst/>
            </a:prstGeom>
            <a:noFill/>
            <a:ln w="9525">
              <a:solidFill>
                <a:srgbClr val="000000"/>
              </a:solidFill>
              <a:round/>
              <a:headEnd/>
              <a:tailEnd/>
            </a:ln>
          </p:spPr>
          <p:txBody>
            <a:bodyPr/>
            <a:lstStyle/>
            <a:p>
              <a:endParaRPr lang="en-US"/>
            </a:p>
          </p:txBody>
        </p:sp>
        <p:sp>
          <p:nvSpPr>
            <p:cNvPr id="92260" name="Line 261"/>
            <p:cNvSpPr>
              <a:spLocks noChangeShapeType="1"/>
            </p:cNvSpPr>
            <p:nvPr/>
          </p:nvSpPr>
          <p:spPr bwMode="auto">
            <a:xfrm>
              <a:off x="11426" y="10495"/>
              <a:ext cx="2" cy="231"/>
            </a:xfrm>
            <a:prstGeom prst="line">
              <a:avLst/>
            </a:prstGeom>
            <a:noFill/>
            <a:ln w="9525">
              <a:solidFill>
                <a:srgbClr val="000000"/>
              </a:solidFill>
              <a:round/>
              <a:headEnd/>
              <a:tailEnd/>
            </a:ln>
          </p:spPr>
          <p:txBody>
            <a:bodyPr/>
            <a:lstStyle/>
            <a:p>
              <a:endParaRPr lang="en-US"/>
            </a:p>
          </p:txBody>
        </p:sp>
        <p:sp>
          <p:nvSpPr>
            <p:cNvPr id="92261" name="Line 262"/>
            <p:cNvSpPr>
              <a:spLocks noChangeShapeType="1"/>
            </p:cNvSpPr>
            <p:nvPr/>
          </p:nvSpPr>
          <p:spPr bwMode="auto">
            <a:xfrm>
              <a:off x="11360" y="10495"/>
              <a:ext cx="3" cy="231"/>
            </a:xfrm>
            <a:prstGeom prst="line">
              <a:avLst/>
            </a:prstGeom>
            <a:noFill/>
            <a:ln w="9525">
              <a:solidFill>
                <a:srgbClr val="000000"/>
              </a:solidFill>
              <a:round/>
              <a:headEnd/>
              <a:tailEnd/>
            </a:ln>
          </p:spPr>
          <p:txBody>
            <a:bodyPr/>
            <a:lstStyle/>
            <a:p>
              <a:endParaRPr lang="en-US"/>
            </a:p>
          </p:txBody>
        </p:sp>
      </p:grpSp>
      <p:sp>
        <p:nvSpPr>
          <p:cNvPr id="92195" name="Line 263"/>
          <p:cNvSpPr>
            <a:spLocks noChangeShapeType="1"/>
          </p:cNvSpPr>
          <p:nvPr/>
        </p:nvSpPr>
        <p:spPr bwMode="auto">
          <a:xfrm flipH="1" flipV="1">
            <a:off x="6423025" y="3170238"/>
            <a:ext cx="865188" cy="9525"/>
          </a:xfrm>
          <a:prstGeom prst="line">
            <a:avLst/>
          </a:prstGeom>
          <a:noFill/>
          <a:ln w="19050">
            <a:solidFill>
              <a:srgbClr val="000000"/>
            </a:solidFill>
            <a:round/>
            <a:headEnd/>
            <a:tailEnd/>
          </a:ln>
        </p:spPr>
        <p:txBody>
          <a:bodyPr/>
          <a:lstStyle/>
          <a:p>
            <a:endParaRPr lang="en-US"/>
          </a:p>
        </p:txBody>
      </p:sp>
      <p:sp>
        <p:nvSpPr>
          <p:cNvPr id="92196" name="Line 264"/>
          <p:cNvSpPr>
            <a:spLocks noChangeShapeType="1"/>
          </p:cNvSpPr>
          <p:nvPr/>
        </p:nvSpPr>
        <p:spPr bwMode="auto">
          <a:xfrm flipH="1">
            <a:off x="6692900" y="2832100"/>
            <a:ext cx="271463" cy="342900"/>
          </a:xfrm>
          <a:prstGeom prst="line">
            <a:avLst/>
          </a:prstGeom>
          <a:noFill/>
          <a:ln w="19050">
            <a:solidFill>
              <a:srgbClr val="000000"/>
            </a:solidFill>
            <a:round/>
            <a:headEnd/>
            <a:tailEnd/>
          </a:ln>
        </p:spPr>
        <p:txBody>
          <a:bodyPr/>
          <a:lstStyle/>
          <a:p>
            <a:endParaRPr lang="en-US"/>
          </a:p>
        </p:txBody>
      </p:sp>
      <p:sp>
        <p:nvSpPr>
          <p:cNvPr id="92197" name="Freeform 265"/>
          <p:cNvSpPr>
            <a:spLocks/>
          </p:cNvSpPr>
          <p:nvPr/>
        </p:nvSpPr>
        <p:spPr bwMode="auto">
          <a:xfrm>
            <a:off x="6148388" y="1658938"/>
            <a:ext cx="1443037" cy="1490662"/>
          </a:xfrm>
          <a:custGeom>
            <a:avLst/>
            <a:gdLst>
              <a:gd name="T0" fmla="*/ 0 w 5205"/>
              <a:gd name="T1" fmla="*/ 0 h 4500"/>
              <a:gd name="T2" fmla="*/ 0 w 5205"/>
              <a:gd name="T3" fmla="*/ 1320 h 4500"/>
              <a:gd name="T4" fmla="*/ 1230 w 5205"/>
              <a:gd name="T5" fmla="*/ 1350 h 4500"/>
              <a:gd name="T6" fmla="*/ 495 w 5205"/>
              <a:gd name="T7" fmla="*/ 2040 h 4500"/>
              <a:gd name="T8" fmla="*/ 4515 w 5205"/>
              <a:gd name="T9" fmla="*/ 2115 h 4500"/>
              <a:gd name="T10" fmla="*/ 2220 w 5205"/>
              <a:gd name="T11" fmla="*/ 4500 h 4500"/>
              <a:gd name="T12" fmla="*/ 5205 w 5205"/>
              <a:gd name="T13" fmla="*/ 4500 h 4500"/>
              <a:gd name="T14" fmla="*/ 5205 w 5205"/>
              <a:gd name="T15" fmla="*/ 3405 h 4500"/>
              <a:gd name="T16" fmla="*/ 0 60000 65536"/>
              <a:gd name="T17" fmla="*/ 0 60000 65536"/>
              <a:gd name="T18" fmla="*/ 0 60000 65536"/>
              <a:gd name="T19" fmla="*/ 0 60000 65536"/>
              <a:gd name="T20" fmla="*/ 0 60000 65536"/>
              <a:gd name="T21" fmla="*/ 0 60000 65536"/>
              <a:gd name="T22" fmla="*/ 0 60000 65536"/>
              <a:gd name="T23" fmla="*/ 0 60000 65536"/>
              <a:gd name="T24" fmla="*/ 0 w 5205"/>
              <a:gd name="T25" fmla="*/ 0 h 4500"/>
              <a:gd name="T26" fmla="*/ 5205 w 5205"/>
              <a:gd name="T27" fmla="*/ 4500 h 45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205" h="4500">
                <a:moveTo>
                  <a:pt x="0" y="0"/>
                </a:moveTo>
                <a:lnTo>
                  <a:pt x="0" y="1320"/>
                </a:lnTo>
                <a:lnTo>
                  <a:pt x="1230" y="1350"/>
                </a:lnTo>
                <a:lnTo>
                  <a:pt x="495" y="2040"/>
                </a:lnTo>
                <a:lnTo>
                  <a:pt x="4515" y="2115"/>
                </a:lnTo>
                <a:lnTo>
                  <a:pt x="2220" y="4500"/>
                </a:lnTo>
                <a:lnTo>
                  <a:pt x="5205" y="4500"/>
                </a:lnTo>
                <a:lnTo>
                  <a:pt x="5205" y="3405"/>
                </a:lnTo>
              </a:path>
            </a:pathLst>
          </a:custGeom>
          <a:noFill/>
          <a:ln w="38100">
            <a:solidFill>
              <a:srgbClr val="FF0000"/>
            </a:solidFill>
            <a:round/>
            <a:headEnd/>
            <a:tailEnd type="triangle" w="med" len="med"/>
          </a:ln>
        </p:spPr>
        <p:txBody>
          <a:bodyPr/>
          <a:lstStyle/>
          <a:p>
            <a:endParaRPr lang="en-US"/>
          </a:p>
        </p:txBody>
      </p:sp>
      <p:sp>
        <p:nvSpPr>
          <p:cNvPr id="92198" name="Oval 266"/>
          <p:cNvSpPr>
            <a:spLocks noChangeArrowheads="1"/>
          </p:cNvSpPr>
          <p:nvPr/>
        </p:nvSpPr>
        <p:spPr bwMode="auto">
          <a:xfrm>
            <a:off x="6062663" y="3136900"/>
            <a:ext cx="463550" cy="122238"/>
          </a:xfrm>
          <a:prstGeom prst="ellipse">
            <a:avLst/>
          </a:prstGeom>
          <a:solidFill>
            <a:srgbClr val="C0C0C0"/>
          </a:solidFill>
          <a:ln w="12700">
            <a:solidFill>
              <a:srgbClr val="808080"/>
            </a:solidFill>
            <a:round/>
            <a:headEnd/>
            <a:tailEnd/>
          </a:ln>
        </p:spPr>
        <p:txBody>
          <a:bodyPr wrap="none" anchor="ctr"/>
          <a:lstStyle/>
          <a:p>
            <a:endParaRPr lang="en-US"/>
          </a:p>
        </p:txBody>
      </p:sp>
      <p:sp>
        <p:nvSpPr>
          <p:cNvPr id="92199" name="Line 267"/>
          <p:cNvSpPr>
            <a:spLocks noChangeShapeType="1"/>
          </p:cNvSpPr>
          <p:nvPr/>
        </p:nvSpPr>
        <p:spPr bwMode="auto">
          <a:xfrm>
            <a:off x="6062663" y="3127375"/>
            <a:ext cx="0" cy="74613"/>
          </a:xfrm>
          <a:prstGeom prst="line">
            <a:avLst/>
          </a:prstGeom>
          <a:noFill/>
          <a:ln w="12700">
            <a:solidFill>
              <a:srgbClr val="000000"/>
            </a:solidFill>
            <a:round/>
            <a:headEnd/>
            <a:tailEnd/>
          </a:ln>
        </p:spPr>
        <p:txBody>
          <a:bodyPr wrap="none" anchor="ctr"/>
          <a:lstStyle/>
          <a:p>
            <a:endParaRPr lang="en-US"/>
          </a:p>
        </p:txBody>
      </p:sp>
      <p:sp>
        <p:nvSpPr>
          <p:cNvPr id="92200" name="Line 268"/>
          <p:cNvSpPr>
            <a:spLocks noChangeShapeType="1"/>
          </p:cNvSpPr>
          <p:nvPr/>
        </p:nvSpPr>
        <p:spPr bwMode="auto">
          <a:xfrm>
            <a:off x="6526213" y="3127375"/>
            <a:ext cx="0" cy="74613"/>
          </a:xfrm>
          <a:prstGeom prst="line">
            <a:avLst/>
          </a:prstGeom>
          <a:noFill/>
          <a:ln w="12700">
            <a:solidFill>
              <a:srgbClr val="808080"/>
            </a:solidFill>
            <a:round/>
            <a:headEnd/>
            <a:tailEnd/>
          </a:ln>
        </p:spPr>
        <p:txBody>
          <a:bodyPr wrap="none" anchor="ctr"/>
          <a:lstStyle/>
          <a:p>
            <a:endParaRPr lang="en-US"/>
          </a:p>
        </p:txBody>
      </p:sp>
      <p:sp>
        <p:nvSpPr>
          <p:cNvPr id="92201" name="Rectangle 269"/>
          <p:cNvSpPr>
            <a:spLocks noChangeArrowheads="1"/>
          </p:cNvSpPr>
          <p:nvPr/>
        </p:nvSpPr>
        <p:spPr bwMode="auto">
          <a:xfrm>
            <a:off x="6062663" y="3127375"/>
            <a:ext cx="109537" cy="74613"/>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2202" name="Rectangle 270"/>
          <p:cNvSpPr>
            <a:spLocks noChangeArrowheads="1"/>
          </p:cNvSpPr>
          <p:nvPr/>
        </p:nvSpPr>
        <p:spPr bwMode="auto">
          <a:xfrm>
            <a:off x="6384925" y="3122613"/>
            <a:ext cx="141288" cy="7302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2203" name="Oval 271"/>
          <p:cNvSpPr>
            <a:spLocks noChangeArrowheads="1"/>
          </p:cNvSpPr>
          <p:nvPr/>
        </p:nvSpPr>
        <p:spPr bwMode="auto">
          <a:xfrm>
            <a:off x="6057900" y="3038475"/>
            <a:ext cx="463550" cy="142875"/>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20" name="Group 272"/>
          <p:cNvGrpSpPr>
            <a:grpSpLocks/>
          </p:cNvGrpSpPr>
          <p:nvPr/>
        </p:nvGrpSpPr>
        <p:grpSpPr bwMode="auto">
          <a:xfrm>
            <a:off x="6169025" y="3070225"/>
            <a:ext cx="230188" cy="82550"/>
            <a:chOff x="2848" y="848"/>
            <a:chExt cx="140" cy="98"/>
          </a:xfrm>
        </p:grpSpPr>
        <p:sp>
          <p:nvSpPr>
            <p:cNvPr id="92252" name="Line 273"/>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92253" name="Line 274"/>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92254" name="Line 275"/>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21" name="Group 276"/>
          <p:cNvGrpSpPr>
            <a:grpSpLocks/>
          </p:cNvGrpSpPr>
          <p:nvPr/>
        </p:nvGrpSpPr>
        <p:grpSpPr bwMode="auto">
          <a:xfrm flipV="1">
            <a:off x="6169025" y="3068638"/>
            <a:ext cx="230188" cy="82550"/>
            <a:chOff x="2848" y="848"/>
            <a:chExt cx="140" cy="98"/>
          </a:xfrm>
        </p:grpSpPr>
        <p:sp>
          <p:nvSpPr>
            <p:cNvPr id="92249" name="Line 277"/>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92250" name="Line 278"/>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92251" name="Line 279"/>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grpSp>
        <p:nvGrpSpPr>
          <p:cNvPr id="22" name="Group 280"/>
          <p:cNvGrpSpPr>
            <a:grpSpLocks/>
          </p:cNvGrpSpPr>
          <p:nvPr/>
        </p:nvGrpSpPr>
        <p:grpSpPr bwMode="auto">
          <a:xfrm>
            <a:off x="6089650" y="3105150"/>
            <a:ext cx="138113" cy="128588"/>
            <a:chOff x="11283" y="10423"/>
            <a:chExt cx="475" cy="374"/>
          </a:xfrm>
        </p:grpSpPr>
        <p:sp>
          <p:nvSpPr>
            <p:cNvPr id="92242" name="Rectangle 281"/>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lstStyle/>
            <a:p>
              <a:endParaRPr lang="en-US"/>
            </a:p>
          </p:txBody>
        </p:sp>
        <p:sp>
          <p:nvSpPr>
            <p:cNvPr id="92243" name="Line 282"/>
            <p:cNvSpPr>
              <a:spLocks noChangeShapeType="1"/>
            </p:cNvSpPr>
            <p:nvPr/>
          </p:nvSpPr>
          <p:spPr bwMode="auto">
            <a:xfrm>
              <a:off x="11686" y="10502"/>
              <a:ext cx="1" cy="231"/>
            </a:xfrm>
            <a:prstGeom prst="line">
              <a:avLst/>
            </a:prstGeom>
            <a:noFill/>
            <a:ln w="9525">
              <a:solidFill>
                <a:srgbClr val="000000"/>
              </a:solidFill>
              <a:round/>
              <a:headEnd/>
              <a:tailEnd/>
            </a:ln>
          </p:spPr>
          <p:txBody>
            <a:bodyPr/>
            <a:lstStyle/>
            <a:p>
              <a:endParaRPr lang="en-US"/>
            </a:p>
          </p:txBody>
        </p:sp>
        <p:sp>
          <p:nvSpPr>
            <p:cNvPr id="92244" name="Line 283"/>
            <p:cNvSpPr>
              <a:spLocks noChangeShapeType="1"/>
            </p:cNvSpPr>
            <p:nvPr/>
          </p:nvSpPr>
          <p:spPr bwMode="auto">
            <a:xfrm>
              <a:off x="11621" y="10502"/>
              <a:ext cx="1" cy="231"/>
            </a:xfrm>
            <a:prstGeom prst="line">
              <a:avLst/>
            </a:prstGeom>
            <a:noFill/>
            <a:ln w="9525">
              <a:solidFill>
                <a:srgbClr val="000000"/>
              </a:solidFill>
              <a:round/>
              <a:headEnd/>
              <a:tailEnd/>
            </a:ln>
          </p:spPr>
          <p:txBody>
            <a:bodyPr/>
            <a:lstStyle/>
            <a:p>
              <a:endParaRPr lang="en-US"/>
            </a:p>
          </p:txBody>
        </p:sp>
        <p:sp>
          <p:nvSpPr>
            <p:cNvPr id="92245" name="Line 284"/>
            <p:cNvSpPr>
              <a:spLocks noChangeShapeType="1"/>
            </p:cNvSpPr>
            <p:nvPr/>
          </p:nvSpPr>
          <p:spPr bwMode="auto">
            <a:xfrm>
              <a:off x="11556" y="10502"/>
              <a:ext cx="1" cy="231"/>
            </a:xfrm>
            <a:prstGeom prst="line">
              <a:avLst/>
            </a:prstGeom>
            <a:noFill/>
            <a:ln w="9525">
              <a:solidFill>
                <a:srgbClr val="000000"/>
              </a:solidFill>
              <a:round/>
              <a:headEnd/>
              <a:tailEnd/>
            </a:ln>
          </p:spPr>
          <p:txBody>
            <a:bodyPr/>
            <a:lstStyle/>
            <a:p>
              <a:endParaRPr lang="en-US"/>
            </a:p>
          </p:txBody>
        </p:sp>
        <p:sp>
          <p:nvSpPr>
            <p:cNvPr id="92246" name="Line 285"/>
            <p:cNvSpPr>
              <a:spLocks noChangeShapeType="1"/>
            </p:cNvSpPr>
            <p:nvPr/>
          </p:nvSpPr>
          <p:spPr bwMode="auto">
            <a:xfrm>
              <a:off x="11491" y="10495"/>
              <a:ext cx="1" cy="231"/>
            </a:xfrm>
            <a:prstGeom prst="line">
              <a:avLst/>
            </a:prstGeom>
            <a:noFill/>
            <a:ln w="9525">
              <a:solidFill>
                <a:srgbClr val="000000"/>
              </a:solidFill>
              <a:round/>
              <a:headEnd/>
              <a:tailEnd/>
            </a:ln>
          </p:spPr>
          <p:txBody>
            <a:bodyPr/>
            <a:lstStyle/>
            <a:p>
              <a:endParaRPr lang="en-US"/>
            </a:p>
          </p:txBody>
        </p:sp>
        <p:sp>
          <p:nvSpPr>
            <p:cNvPr id="92247" name="Line 286"/>
            <p:cNvSpPr>
              <a:spLocks noChangeShapeType="1"/>
            </p:cNvSpPr>
            <p:nvPr/>
          </p:nvSpPr>
          <p:spPr bwMode="auto">
            <a:xfrm>
              <a:off x="11426" y="10495"/>
              <a:ext cx="2" cy="231"/>
            </a:xfrm>
            <a:prstGeom prst="line">
              <a:avLst/>
            </a:prstGeom>
            <a:noFill/>
            <a:ln w="9525">
              <a:solidFill>
                <a:srgbClr val="000000"/>
              </a:solidFill>
              <a:round/>
              <a:headEnd/>
              <a:tailEnd/>
            </a:ln>
          </p:spPr>
          <p:txBody>
            <a:bodyPr/>
            <a:lstStyle/>
            <a:p>
              <a:endParaRPr lang="en-US"/>
            </a:p>
          </p:txBody>
        </p:sp>
        <p:sp>
          <p:nvSpPr>
            <p:cNvPr id="92248" name="Line 287"/>
            <p:cNvSpPr>
              <a:spLocks noChangeShapeType="1"/>
            </p:cNvSpPr>
            <p:nvPr/>
          </p:nvSpPr>
          <p:spPr bwMode="auto">
            <a:xfrm>
              <a:off x="11360" y="10495"/>
              <a:ext cx="3" cy="231"/>
            </a:xfrm>
            <a:prstGeom prst="line">
              <a:avLst/>
            </a:prstGeom>
            <a:noFill/>
            <a:ln w="9525">
              <a:solidFill>
                <a:srgbClr val="000000"/>
              </a:solidFill>
              <a:round/>
              <a:headEnd/>
              <a:tailEnd/>
            </a:ln>
          </p:spPr>
          <p:txBody>
            <a:bodyPr/>
            <a:lstStyle/>
            <a:p>
              <a:endParaRPr lang="en-US"/>
            </a:p>
          </p:txBody>
        </p:sp>
      </p:grpSp>
      <p:sp>
        <p:nvSpPr>
          <p:cNvPr id="92207" name="Oval 288"/>
          <p:cNvSpPr>
            <a:spLocks noChangeArrowheads="1"/>
          </p:cNvSpPr>
          <p:nvPr/>
        </p:nvSpPr>
        <p:spPr bwMode="auto">
          <a:xfrm>
            <a:off x="5783263" y="2649538"/>
            <a:ext cx="463550" cy="122237"/>
          </a:xfrm>
          <a:prstGeom prst="ellipse">
            <a:avLst/>
          </a:prstGeom>
          <a:solidFill>
            <a:srgbClr val="C0C0C0"/>
          </a:solidFill>
          <a:ln w="12700">
            <a:solidFill>
              <a:srgbClr val="808080"/>
            </a:solidFill>
            <a:round/>
            <a:headEnd/>
            <a:tailEnd/>
          </a:ln>
        </p:spPr>
        <p:txBody>
          <a:bodyPr wrap="none" anchor="ctr"/>
          <a:lstStyle/>
          <a:p>
            <a:endParaRPr lang="en-US"/>
          </a:p>
        </p:txBody>
      </p:sp>
      <p:sp>
        <p:nvSpPr>
          <p:cNvPr id="92208" name="Line 289"/>
          <p:cNvSpPr>
            <a:spLocks noChangeShapeType="1"/>
          </p:cNvSpPr>
          <p:nvPr/>
        </p:nvSpPr>
        <p:spPr bwMode="auto">
          <a:xfrm>
            <a:off x="5783263" y="2640013"/>
            <a:ext cx="0" cy="74612"/>
          </a:xfrm>
          <a:prstGeom prst="line">
            <a:avLst/>
          </a:prstGeom>
          <a:noFill/>
          <a:ln w="12700">
            <a:solidFill>
              <a:srgbClr val="000000"/>
            </a:solidFill>
            <a:round/>
            <a:headEnd/>
            <a:tailEnd/>
          </a:ln>
        </p:spPr>
        <p:txBody>
          <a:bodyPr wrap="none" anchor="ctr"/>
          <a:lstStyle/>
          <a:p>
            <a:endParaRPr lang="en-US"/>
          </a:p>
        </p:txBody>
      </p:sp>
      <p:sp>
        <p:nvSpPr>
          <p:cNvPr id="92209" name="Line 290"/>
          <p:cNvSpPr>
            <a:spLocks noChangeShapeType="1"/>
          </p:cNvSpPr>
          <p:nvPr/>
        </p:nvSpPr>
        <p:spPr bwMode="auto">
          <a:xfrm>
            <a:off x="6246813" y="2640013"/>
            <a:ext cx="0" cy="74612"/>
          </a:xfrm>
          <a:prstGeom prst="line">
            <a:avLst/>
          </a:prstGeom>
          <a:noFill/>
          <a:ln w="12700">
            <a:solidFill>
              <a:srgbClr val="808080"/>
            </a:solidFill>
            <a:round/>
            <a:headEnd/>
            <a:tailEnd/>
          </a:ln>
        </p:spPr>
        <p:txBody>
          <a:bodyPr wrap="none" anchor="ctr"/>
          <a:lstStyle/>
          <a:p>
            <a:endParaRPr lang="en-US"/>
          </a:p>
        </p:txBody>
      </p:sp>
      <p:sp>
        <p:nvSpPr>
          <p:cNvPr id="92210" name="Rectangle 291"/>
          <p:cNvSpPr>
            <a:spLocks noChangeArrowheads="1"/>
          </p:cNvSpPr>
          <p:nvPr/>
        </p:nvSpPr>
        <p:spPr bwMode="auto">
          <a:xfrm>
            <a:off x="5783263" y="2640013"/>
            <a:ext cx="109537" cy="7302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2211" name="Rectangle 292"/>
          <p:cNvSpPr>
            <a:spLocks noChangeArrowheads="1"/>
          </p:cNvSpPr>
          <p:nvPr/>
        </p:nvSpPr>
        <p:spPr bwMode="auto">
          <a:xfrm>
            <a:off x="6107113" y="2635250"/>
            <a:ext cx="139700" cy="73025"/>
          </a:xfrm>
          <a:prstGeom prst="rect">
            <a:avLst/>
          </a:prstGeom>
          <a:solidFill>
            <a:srgbClr val="C0C0C0"/>
          </a:solidFill>
          <a:ln w="12700">
            <a:noFill/>
            <a:miter lim="800000"/>
            <a:headEnd/>
            <a:tailEnd/>
          </a:ln>
        </p:spPr>
        <p:txBody>
          <a:bodyPr anchor="ctr"/>
          <a:lstStyle/>
          <a:p>
            <a:pPr eaLnBrk="1" hangingPunct="1"/>
            <a:endParaRPr lang="en-US" sz="2000">
              <a:solidFill>
                <a:schemeClr val="tx2"/>
              </a:solidFill>
            </a:endParaRPr>
          </a:p>
        </p:txBody>
      </p:sp>
      <p:sp>
        <p:nvSpPr>
          <p:cNvPr id="92212" name="Oval 293"/>
          <p:cNvSpPr>
            <a:spLocks noChangeArrowheads="1"/>
          </p:cNvSpPr>
          <p:nvPr/>
        </p:nvSpPr>
        <p:spPr bwMode="auto">
          <a:xfrm>
            <a:off x="5778500" y="2552700"/>
            <a:ext cx="465138" cy="141288"/>
          </a:xfrm>
          <a:prstGeom prst="ellipse">
            <a:avLst/>
          </a:prstGeom>
          <a:solidFill>
            <a:srgbClr val="C0C0C0"/>
          </a:solidFill>
          <a:ln w="12700">
            <a:solidFill>
              <a:srgbClr val="808080"/>
            </a:solidFill>
            <a:round/>
            <a:headEnd/>
            <a:tailEnd/>
          </a:ln>
        </p:spPr>
        <p:txBody>
          <a:bodyPr wrap="none" anchor="ctr"/>
          <a:lstStyle/>
          <a:p>
            <a:endParaRPr lang="en-US"/>
          </a:p>
        </p:txBody>
      </p:sp>
      <p:grpSp>
        <p:nvGrpSpPr>
          <p:cNvPr id="23" name="Group 294"/>
          <p:cNvGrpSpPr>
            <a:grpSpLocks/>
          </p:cNvGrpSpPr>
          <p:nvPr/>
        </p:nvGrpSpPr>
        <p:grpSpPr bwMode="auto">
          <a:xfrm>
            <a:off x="5891213" y="2582863"/>
            <a:ext cx="228600" cy="84137"/>
            <a:chOff x="2848" y="848"/>
            <a:chExt cx="140" cy="98"/>
          </a:xfrm>
        </p:grpSpPr>
        <p:sp>
          <p:nvSpPr>
            <p:cNvPr id="92239" name="Line 295"/>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lstStyle/>
            <a:p>
              <a:endParaRPr lang="en-US"/>
            </a:p>
          </p:txBody>
        </p:sp>
        <p:sp>
          <p:nvSpPr>
            <p:cNvPr id="92240" name="Line 296"/>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lstStyle/>
            <a:p>
              <a:endParaRPr lang="en-US"/>
            </a:p>
          </p:txBody>
        </p:sp>
        <p:sp>
          <p:nvSpPr>
            <p:cNvPr id="92241" name="Line 297"/>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lstStyle/>
            <a:p>
              <a:endParaRPr lang="en-US"/>
            </a:p>
          </p:txBody>
        </p:sp>
      </p:grpSp>
      <p:grpSp>
        <p:nvGrpSpPr>
          <p:cNvPr id="24" name="Group 298"/>
          <p:cNvGrpSpPr>
            <a:grpSpLocks/>
          </p:cNvGrpSpPr>
          <p:nvPr/>
        </p:nvGrpSpPr>
        <p:grpSpPr bwMode="auto">
          <a:xfrm flipV="1">
            <a:off x="5891213" y="2581275"/>
            <a:ext cx="228600" cy="84138"/>
            <a:chOff x="2848" y="848"/>
            <a:chExt cx="140" cy="98"/>
          </a:xfrm>
        </p:grpSpPr>
        <p:sp>
          <p:nvSpPr>
            <p:cNvPr id="92236" name="Line 299"/>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lstStyle/>
            <a:p>
              <a:endParaRPr lang="en-US"/>
            </a:p>
          </p:txBody>
        </p:sp>
        <p:sp>
          <p:nvSpPr>
            <p:cNvPr id="92237" name="Line 300"/>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lstStyle/>
            <a:p>
              <a:endParaRPr lang="en-US"/>
            </a:p>
          </p:txBody>
        </p:sp>
        <p:sp>
          <p:nvSpPr>
            <p:cNvPr id="92238" name="Line 301"/>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lstStyle/>
            <a:p>
              <a:endParaRPr lang="en-US"/>
            </a:p>
          </p:txBody>
        </p:sp>
      </p:grpSp>
      <p:sp>
        <p:nvSpPr>
          <p:cNvPr id="92215" name="Line 302"/>
          <p:cNvSpPr>
            <a:spLocks noChangeShapeType="1"/>
          </p:cNvSpPr>
          <p:nvPr/>
        </p:nvSpPr>
        <p:spPr bwMode="auto">
          <a:xfrm flipH="1">
            <a:off x="5502275" y="2752725"/>
            <a:ext cx="379413" cy="422275"/>
          </a:xfrm>
          <a:prstGeom prst="line">
            <a:avLst/>
          </a:prstGeom>
          <a:noFill/>
          <a:ln w="19050">
            <a:solidFill>
              <a:srgbClr val="000000"/>
            </a:solidFill>
            <a:round/>
            <a:headEnd/>
            <a:tailEnd/>
          </a:ln>
        </p:spPr>
        <p:txBody>
          <a:bodyPr/>
          <a:lstStyle/>
          <a:p>
            <a:endParaRPr lang="en-US"/>
          </a:p>
        </p:txBody>
      </p:sp>
      <p:grpSp>
        <p:nvGrpSpPr>
          <p:cNvPr id="25" name="Group 303"/>
          <p:cNvGrpSpPr>
            <a:grpSpLocks/>
          </p:cNvGrpSpPr>
          <p:nvPr/>
        </p:nvGrpSpPr>
        <p:grpSpPr bwMode="auto">
          <a:xfrm rot="8027572">
            <a:off x="5918200" y="2555875"/>
            <a:ext cx="168275" cy="104775"/>
            <a:chOff x="11283" y="10423"/>
            <a:chExt cx="475" cy="374"/>
          </a:xfrm>
        </p:grpSpPr>
        <p:sp>
          <p:nvSpPr>
            <p:cNvPr id="92229" name="Rectangle 304"/>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lstStyle/>
            <a:p>
              <a:endParaRPr lang="en-US"/>
            </a:p>
          </p:txBody>
        </p:sp>
        <p:sp>
          <p:nvSpPr>
            <p:cNvPr id="92230" name="Line 305"/>
            <p:cNvSpPr>
              <a:spLocks noChangeShapeType="1"/>
            </p:cNvSpPr>
            <p:nvPr/>
          </p:nvSpPr>
          <p:spPr bwMode="auto">
            <a:xfrm>
              <a:off x="11686" y="10502"/>
              <a:ext cx="1" cy="231"/>
            </a:xfrm>
            <a:prstGeom prst="line">
              <a:avLst/>
            </a:prstGeom>
            <a:noFill/>
            <a:ln w="9525">
              <a:solidFill>
                <a:srgbClr val="000000"/>
              </a:solidFill>
              <a:round/>
              <a:headEnd/>
              <a:tailEnd/>
            </a:ln>
          </p:spPr>
          <p:txBody>
            <a:bodyPr/>
            <a:lstStyle/>
            <a:p>
              <a:endParaRPr lang="en-US"/>
            </a:p>
          </p:txBody>
        </p:sp>
        <p:sp>
          <p:nvSpPr>
            <p:cNvPr id="92231" name="Line 306"/>
            <p:cNvSpPr>
              <a:spLocks noChangeShapeType="1"/>
            </p:cNvSpPr>
            <p:nvPr/>
          </p:nvSpPr>
          <p:spPr bwMode="auto">
            <a:xfrm>
              <a:off x="11621" y="10502"/>
              <a:ext cx="1" cy="231"/>
            </a:xfrm>
            <a:prstGeom prst="line">
              <a:avLst/>
            </a:prstGeom>
            <a:noFill/>
            <a:ln w="9525">
              <a:solidFill>
                <a:srgbClr val="000000"/>
              </a:solidFill>
              <a:round/>
              <a:headEnd/>
              <a:tailEnd/>
            </a:ln>
          </p:spPr>
          <p:txBody>
            <a:bodyPr/>
            <a:lstStyle/>
            <a:p>
              <a:endParaRPr lang="en-US"/>
            </a:p>
          </p:txBody>
        </p:sp>
        <p:sp>
          <p:nvSpPr>
            <p:cNvPr id="92232" name="Line 307"/>
            <p:cNvSpPr>
              <a:spLocks noChangeShapeType="1"/>
            </p:cNvSpPr>
            <p:nvPr/>
          </p:nvSpPr>
          <p:spPr bwMode="auto">
            <a:xfrm>
              <a:off x="11556" y="10502"/>
              <a:ext cx="1" cy="231"/>
            </a:xfrm>
            <a:prstGeom prst="line">
              <a:avLst/>
            </a:prstGeom>
            <a:noFill/>
            <a:ln w="9525">
              <a:solidFill>
                <a:srgbClr val="000000"/>
              </a:solidFill>
              <a:round/>
              <a:headEnd/>
              <a:tailEnd/>
            </a:ln>
          </p:spPr>
          <p:txBody>
            <a:bodyPr/>
            <a:lstStyle/>
            <a:p>
              <a:endParaRPr lang="en-US"/>
            </a:p>
          </p:txBody>
        </p:sp>
        <p:sp>
          <p:nvSpPr>
            <p:cNvPr id="92233" name="Line 308"/>
            <p:cNvSpPr>
              <a:spLocks noChangeShapeType="1"/>
            </p:cNvSpPr>
            <p:nvPr/>
          </p:nvSpPr>
          <p:spPr bwMode="auto">
            <a:xfrm>
              <a:off x="11491" y="10495"/>
              <a:ext cx="1" cy="231"/>
            </a:xfrm>
            <a:prstGeom prst="line">
              <a:avLst/>
            </a:prstGeom>
            <a:noFill/>
            <a:ln w="9525">
              <a:solidFill>
                <a:srgbClr val="000000"/>
              </a:solidFill>
              <a:round/>
              <a:headEnd/>
              <a:tailEnd/>
            </a:ln>
          </p:spPr>
          <p:txBody>
            <a:bodyPr/>
            <a:lstStyle/>
            <a:p>
              <a:endParaRPr lang="en-US"/>
            </a:p>
          </p:txBody>
        </p:sp>
        <p:sp>
          <p:nvSpPr>
            <p:cNvPr id="92234" name="Line 309"/>
            <p:cNvSpPr>
              <a:spLocks noChangeShapeType="1"/>
            </p:cNvSpPr>
            <p:nvPr/>
          </p:nvSpPr>
          <p:spPr bwMode="auto">
            <a:xfrm>
              <a:off x="11426" y="10495"/>
              <a:ext cx="2" cy="231"/>
            </a:xfrm>
            <a:prstGeom prst="line">
              <a:avLst/>
            </a:prstGeom>
            <a:noFill/>
            <a:ln w="9525">
              <a:solidFill>
                <a:srgbClr val="000000"/>
              </a:solidFill>
              <a:round/>
              <a:headEnd/>
              <a:tailEnd/>
            </a:ln>
          </p:spPr>
          <p:txBody>
            <a:bodyPr/>
            <a:lstStyle/>
            <a:p>
              <a:endParaRPr lang="en-US"/>
            </a:p>
          </p:txBody>
        </p:sp>
        <p:sp>
          <p:nvSpPr>
            <p:cNvPr id="92235" name="Line 310"/>
            <p:cNvSpPr>
              <a:spLocks noChangeShapeType="1"/>
            </p:cNvSpPr>
            <p:nvPr/>
          </p:nvSpPr>
          <p:spPr bwMode="auto">
            <a:xfrm>
              <a:off x="11360" y="10495"/>
              <a:ext cx="3" cy="231"/>
            </a:xfrm>
            <a:prstGeom prst="line">
              <a:avLst/>
            </a:prstGeom>
            <a:noFill/>
            <a:ln w="9525">
              <a:solidFill>
                <a:srgbClr val="000000"/>
              </a:solidFill>
              <a:round/>
              <a:headEnd/>
              <a:tailEnd/>
            </a:ln>
          </p:spPr>
          <p:txBody>
            <a:bodyPr/>
            <a:lstStyle/>
            <a:p>
              <a:endParaRPr lang="en-US"/>
            </a:p>
          </p:txBody>
        </p:sp>
      </p:grpSp>
      <p:sp>
        <p:nvSpPr>
          <p:cNvPr id="92217" name="Freeform 311"/>
          <p:cNvSpPr>
            <a:spLocks/>
          </p:cNvSpPr>
          <p:nvPr/>
        </p:nvSpPr>
        <p:spPr bwMode="auto">
          <a:xfrm>
            <a:off x="5432425" y="1679575"/>
            <a:ext cx="2212975" cy="1530350"/>
          </a:xfrm>
          <a:custGeom>
            <a:avLst/>
            <a:gdLst>
              <a:gd name="T0" fmla="*/ 7965 w 7980"/>
              <a:gd name="T1" fmla="*/ 3420 h 4620"/>
              <a:gd name="T2" fmla="*/ 7980 w 7980"/>
              <a:gd name="T3" fmla="*/ 4620 h 4620"/>
              <a:gd name="T4" fmla="*/ 0 w 7980"/>
              <a:gd name="T5" fmla="*/ 4605 h 4620"/>
              <a:gd name="T6" fmla="*/ 3315 w 7980"/>
              <a:gd name="T7" fmla="*/ 1485 h 4620"/>
              <a:gd name="T8" fmla="*/ 2355 w 7980"/>
              <a:gd name="T9" fmla="*/ 1455 h 4620"/>
              <a:gd name="T10" fmla="*/ 2355 w 7980"/>
              <a:gd name="T11" fmla="*/ 0 h 4620"/>
              <a:gd name="T12" fmla="*/ 0 60000 65536"/>
              <a:gd name="T13" fmla="*/ 0 60000 65536"/>
              <a:gd name="T14" fmla="*/ 0 60000 65536"/>
              <a:gd name="T15" fmla="*/ 0 60000 65536"/>
              <a:gd name="T16" fmla="*/ 0 60000 65536"/>
              <a:gd name="T17" fmla="*/ 0 60000 65536"/>
              <a:gd name="T18" fmla="*/ 0 w 7980"/>
              <a:gd name="T19" fmla="*/ 0 h 4620"/>
              <a:gd name="T20" fmla="*/ 7980 w 7980"/>
              <a:gd name="T21" fmla="*/ 4620 h 4620"/>
            </a:gdLst>
            <a:ahLst/>
            <a:cxnLst>
              <a:cxn ang="T12">
                <a:pos x="T0" y="T1"/>
              </a:cxn>
              <a:cxn ang="T13">
                <a:pos x="T2" y="T3"/>
              </a:cxn>
              <a:cxn ang="T14">
                <a:pos x="T4" y="T5"/>
              </a:cxn>
              <a:cxn ang="T15">
                <a:pos x="T6" y="T7"/>
              </a:cxn>
              <a:cxn ang="T16">
                <a:pos x="T8" y="T9"/>
              </a:cxn>
              <a:cxn ang="T17">
                <a:pos x="T10" y="T11"/>
              </a:cxn>
            </a:cxnLst>
            <a:rect l="T18" t="T19" r="T20" b="T21"/>
            <a:pathLst>
              <a:path w="7980" h="4620">
                <a:moveTo>
                  <a:pt x="7965" y="3420"/>
                </a:moveTo>
                <a:lnTo>
                  <a:pt x="7980" y="4620"/>
                </a:lnTo>
                <a:lnTo>
                  <a:pt x="0" y="4605"/>
                </a:lnTo>
                <a:lnTo>
                  <a:pt x="3315" y="1485"/>
                </a:lnTo>
                <a:lnTo>
                  <a:pt x="2355" y="1455"/>
                </a:lnTo>
                <a:lnTo>
                  <a:pt x="2355" y="0"/>
                </a:lnTo>
              </a:path>
            </a:pathLst>
          </a:custGeom>
          <a:noFill/>
          <a:ln w="38100">
            <a:solidFill>
              <a:srgbClr val="FF00FF"/>
            </a:solidFill>
            <a:round/>
            <a:headEnd/>
            <a:tailEnd type="triangle" w="med" len="med"/>
          </a:ln>
        </p:spPr>
        <p:txBody>
          <a:bodyPr/>
          <a:lstStyle/>
          <a:p>
            <a:endParaRPr lang="en-US"/>
          </a:p>
        </p:txBody>
      </p:sp>
      <p:sp>
        <p:nvSpPr>
          <p:cNvPr id="92218" name="Freeform 312"/>
          <p:cNvSpPr>
            <a:spLocks/>
          </p:cNvSpPr>
          <p:nvPr/>
        </p:nvSpPr>
        <p:spPr bwMode="auto">
          <a:xfrm>
            <a:off x="5257800" y="1728788"/>
            <a:ext cx="2508250" cy="1504950"/>
          </a:xfrm>
          <a:custGeom>
            <a:avLst/>
            <a:gdLst>
              <a:gd name="T0" fmla="*/ 0 w 9045"/>
              <a:gd name="T1" fmla="*/ 2880 h 4545"/>
              <a:gd name="T2" fmla="*/ 0 w 9045"/>
              <a:gd name="T3" fmla="*/ 4530 h 4545"/>
              <a:gd name="T4" fmla="*/ 885 w 9045"/>
              <a:gd name="T5" fmla="*/ 4545 h 4545"/>
              <a:gd name="T6" fmla="*/ 3510 w 9045"/>
              <a:gd name="T7" fmla="*/ 2010 h 4545"/>
              <a:gd name="T8" fmla="*/ 7140 w 9045"/>
              <a:gd name="T9" fmla="*/ 2055 h 4545"/>
              <a:gd name="T10" fmla="*/ 8145 w 9045"/>
              <a:gd name="T11" fmla="*/ 1020 h 4545"/>
              <a:gd name="T12" fmla="*/ 9045 w 9045"/>
              <a:gd name="T13" fmla="*/ 1020 h 4545"/>
              <a:gd name="T14" fmla="*/ 9015 w 9045"/>
              <a:gd name="T15" fmla="*/ 0 h 4545"/>
              <a:gd name="T16" fmla="*/ 0 60000 65536"/>
              <a:gd name="T17" fmla="*/ 0 60000 65536"/>
              <a:gd name="T18" fmla="*/ 0 60000 65536"/>
              <a:gd name="T19" fmla="*/ 0 60000 65536"/>
              <a:gd name="T20" fmla="*/ 0 60000 65536"/>
              <a:gd name="T21" fmla="*/ 0 60000 65536"/>
              <a:gd name="T22" fmla="*/ 0 60000 65536"/>
              <a:gd name="T23" fmla="*/ 0 60000 65536"/>
              <a:gd name="T24" fmla="*/ 0 w 9045"/>
              <a:gd name="T25" fmla="*/ 0 h 4545"/>
              <a:gd name="T26" fmla="*/ 9045 w 9045"/>
              <a:gd name="T27" fmla="*/ 4545 h 45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045" h="4545">
                <a:moveTo>
                  <a:pt x="0" y="2880"/>
                </a:moveTo>
                <a:lnTo>
                  <a:pt x="0" y="4530"/>
                </a:lnTo>
                <a:lnTo>
                  <a:pt x="885" y="4545"/>
                </a:lnTo>
                <a:lnTo>
                  <a:pt x="3510" y="2010"/>
                </a:lnTo>
                <a:lnTo>
                  <a:pt x="7140" y="2055"/>
                </a:lnTo>
                <a:lnTo>
                  <a:pt x="8145" y="1020"/>
                </a:lnTo>
                <a:lnTo>
                  <a:pt x="9045" y="1020"/>
                </a:lnTo>
                <a:lnTo>
                  <a:pt x="9015" y="0"/>
                </a:lnTo>
              </a:path>
            </a:pathLst>
          </a:custGeom>
          <a:noFill/>
          <a:ln w="38100">
            <a:solidFill>
              <a:srgbClr val="0000FF"/>
            </a:solidFill>
            <a:round/>
            <a:headEnd/>
            <a:tailEnd type="triangle" w="med" len="med"/>
          </a:ln>
        </p:spPr>
        <p:txBody>
          <a:bodyPr/>
          <a:lstStyle/>
          <a:p>
            <a:endParaRPr lang="en-US"/>
          </a:p>
        </p:txBody>
      </p:sp>
      <p:sp>
        <p:nvSpPr>
          <p:cNvPr id="92219" name="Freeform 313"/>
          <p:cNvSpPr>
            <a:spLocks/>
          </p:cNvSpPr>
          <p:nvPr/>
        </p:nvSpPr>
        <p:spPr bwMode="auto">
          <a:xfrm>
            <a:off x="5311775" y="1754188"/>
            <a:ext cx="2530475" cy="1390650"/>
          </a:xfrm>
          <a:custGeom>
            <a:avLst/>
            <a:gdLst>
              <a:gd name="T0" fmla="*/ 0 w 9120"/>
              <a:gd name="T1" fmla="*/ 2821 h 4201"/>
              <a:gd name="T2" fmla="*/ 0 w 9120"/>
              <a:gd name="T3" fmla="*/ 4201 h 4201"/>
              <a:gd name="T4" fmla="*/ 4890 w 9120"/>
              <a:gd name="T5" fmla="*/ 4201 h 4201"/>
              <a:gd name="T6" fmla="*/ 8055 w 9120"/>
              <a:gd name="T7" fmla="*/ 1051 h 4201"/>
              <a:gd name="T8" fmla="*/ 9120 w 9120"/>
              <a:gd name="T9" fmla="*/ 1080 h 4201"/>
              <a:gd name="T10" fmla="*/ 9105 w 9120"/>
              <a:gd name="T11" fmla="*/ 0 h 4201"/>
              <a:gd name="T12" fmla="*/ 0 60000 65536"/>
              <a:gd name="T13" fmla="*/ 0 60000 65536"/>
              <a:gd name="T14" fmla="*/ 0 60000 65536"/>
              <a:gd name="T15" fmla="*/ 0 60000 65536"/>
              <a:gd name="T16" fmla="*/ 0 60000 65536"/>
              <a:gd name="T17" fmla="*/ 0 60000 65536"/>
              <a:gd name="T18" fmla="*/ 0 w 9120"/>
              <a:gd name="T19" fmla="*/ 0 h 4201"/>
              <a:gd name="T20" fmla="*/ 9120 w 9120"/>
              <a:gd name="T21" fmla="*/ 4201 h 4201"/>
            </a:gdLst>
            <a:ahLst/>
            <a:cxnLst>
              <a:cxn ang="T12">
                <a:pos x="T0" y="T1"/>
              </a:cxn>
              <a:cxn ang="T13">
                <a:pos x="T2" y="T3"/>
              </a:cxn>
              <a:cxn ang="T14">
                <a:pos x="T4" y="T5"/>
              </a:cxn>
              <a:cxn ang="T15">
                <a:pos x="T6" y="T7"/>
              </a:cxn>
              <a:cxn ang="T16">
                <a:pos x="T8" y="T9"/>
              </a:cxn>
              <a:cxn ang="T17">
                <a:pos x="T10" y="T11"/>
              </a:cxn>
            </a:cxnLst>
            <a:rect l="T18" t="T19" r="T20" b="T21"/>
            <a:pathLst>
              <a:path w="9120" h="4201">
                <a:moveTo>
                  <a:pt x="0" y="2821"/>
                </a:moveTo>
                <a:lnTo>
                  <a:pt x="0" y="4201"/>
                </a:lnTo>
                <a:lnTo>
                  <a:pt x="4890" y="4201"/>
                </a:lnTo>
                <a:lnTo>
                  <a:pt x="8055" y="1051"/>
                </a:lnTo>
                <a:lnTo>
                  <a:pt x="9120" y="1080"/>
                </a:lnTo>
                <a:lnTo>
                  <a:pt x="9105" y="0"/>
                </a:lnTo>
              </a:path>
            </a:pathLst>
          </a:custGeom>
          <a:noFill/>
          <a:ln w="38100">
            <a:solidFill>
              <a:srgbClr val="00FF00"/>
            </a:solidFill>
            <a:round/>
            <a:headEnd type="triangle" w="med" len="med"/>
            <a:tailEnd/>
          </a:ln>
        </p:spPr>
        <p:txBody>
          <a:bodyPr/>
          <a:lstStyle/>
          <a:p>
            <a:endParaRPr lang="en-US"/>
          </a:p>
        </p:txBody>
      </p:sp>
      <p:grpSp>
        <p:nvGrpSpPr>
          <p:cNvPr id="26" name="Group 314"/>
          <p:cNvGrpSpPr>
            <a:grpSpLocks/>
          </p:cNvGrpSpPr>
          <p:nvPr/>
        </p:nvGrpSpPr>
        <p:grpSpPr bwMode="auto">
          <a:xfrm>
            <a:off x="5237163" y="2668588"/>
            <a:ext cx="39687" cy="141287"/>
            <a:chOff x="10104" y="10005"/>
            <a:chExt cx="137" cy="411"/>
          </a:xfrm>
        </p:grpSpPr>
        <p:sp>
          <p:nvSpPr>
            <p:cNvPr id="92227" name="Oval 315"/>
            <p:cNvSpPr>
              <a:spLocks noChangeArrowheads="1"/>
            </p:cNvSpPr>
            <p:nvPr/>
          </p:nvSpPr>
          <p:spPr bwMode="auto">
            <a:xfrm>
              <a:off x="10104" y="10005"/>
              <a:ext cx="137" cy="138"/>
            </a:xfrm>
            <a:prstGeom prst="ellipse">
              <a:avLst/>
            </a:prstGeom>
            <a:solidFill>
              <a:srgbClr val="0000FF"/>
            </a:solidFill>
            <a:ln w="9525">
              <a:noFill/>
              <a:round/>
              <a:headEnd/>
              <a:tailEnd/>
            </a:ln>
          </p:spPr>
          <p:txBody>
            <a:bodyPr/>
            <a:lstStyle/>
            <a:p>
              <a:endParaRPr lang="en-US"/>
            </a:p>
          </p:txBody>
        </p:sp>
        <p:sp>
          <p:nvSpPr>
            <p:cNvPr id="92228" name="Oval 316"/>
            <p:cNvSpPr>
              <a:spLocks noChangeArrowheads="1"/>
            </p:cNvSpPr>
            <p:nvPr/>
          </p:nvSpPr>
          <p:spPr bwMode="auto">
            <a:xfrm>
              <a:off x="10104" y="10278"/>
              <a:ext cx="137" cy="138"/>
            </a:xfrm>
            <a:prstGeom prst="ellipse">
              <a:avLst/>
            </a:prstGeom>
            <a:solidFill>
              <a:srgbClr val="0000FF"/>
            </a:solidFill>
            <a:ln w="9525">
              <a:noFill/>
              <a:round/>
              <a:headEnd/>
              <a:tailEnd/>
            </a:ln>
          </p:spPr>
          <p:txBody>
            <a:bodyPr/>
            <a:lstStyle/>
            <a:p>
              <a:endParaRPr lang="en-US"/>
            </a:p>
          </p:txBody>
        </p:sp>
      </p:grpSp>
      <p:grpSp>
        <p:nvGrpSpPr>
          <p:cNvPr id="27" name="Group 317"/>
          <p:cNvGrpSpPr>
            <a:grpSpLocks/>
          </p:cNvGrpSpPr>
          <p:nvPr/>
        </p:nvGrpSpPr>
        <p:grpSpPr bwMode="auto">
          <a:xfrm>
            <a:off x="7621588" y="2790825"/>
            <a:ext cx="39687" cy="142875"/>
            <a:chOff x="10104" y="10005"/>
            <a:chExt cx="137" cy="411"/>
          </a:xfrm>
        </p:grpSpPr>
        <p:sp>
          <p:nvSpPr>
            <p:cNvPr id="92225" name="Oval 318"/>
            <p:cNvSpPr>
              <a:spLocks noChangeArrowheads="1"/>
            </p:cNvSpPr>
            <p:nvPr/>
          </p:nvSpPr>
          <p:spPr bwMode="auto">
            <a:xfrm>
              <a:off x="10104" y="10005"/>
              <a:ext cx="137" cy="138"/>
            </a:xfrm>
            <a:prstGeom prst="ellipse">
              <a:avLst/>
            </a:prstGeom>
            <a:solidFill>
              <a:srgbClr val="FF00FF"/>
            </a:solidFill>
            <a:ln w="9525">
              <a:noFill/>
              <a:round/>
              <a:headEnd/>
              <a:tailEnd/>
            </a:ln>
          </p:spPr>
          <p:txBody>
            <a:bodyPr/>
            <a:lstStyle/>
            <a:p>
              <a:endParaRPr lang="en-US"/>
            </a:p>
          </p:txBody>
        </p:sp>
        <p:sp>
          <p:nvSpPr>
            <p:cNvPr id="92226" name="Oval 319"/>
            <p:cNvSpPr>
              <a:spLocks noChangeArrowheads="1"/>
            </p:cNvSpPr>
            <p:nvPr/>
          </p:nvSpPr>
          <p:spPr bwMode="auto">
            <a:xfrm>
              <a:off x="10104" y="10278"/>
              <a:ext cx="137" cy="138"/>
            </a:xfrm>
            <a:prstGeom prst="ellipse">
              <a:avLst/>
            </a:prstGeom>
            <a:solidFill>
              <a:srgbClr val="FF00FF"/>
            </a:solidFill>
            <a:ln w="9525">
              <a:noFill/>
              <a:round/>
              <a:headEnd/>
              <a:tailEnd/>
            </a:ln>
          </p:spPr>
          <p:txBody>
            <a:bodyPr/>
            <a:lstStyle/>
            <a:p>
              <a:endParaRPr lang="en-US"/>
            </a:p>
          </p:txBody>
        </p:sp>
      </p:grpSp>
      <p:grpSp>
        <p:nvGrpSpPr>
          <p:cNvPr id="28" name="Group 320"/>
          <p:cNvGrpSpPr>
            <a:grpSpLocks/>
          </p:cNvGrpSpPr>
          <p:nvPr/>
        </p:nvGrpSpPr>
        <p:grpSpPr bwMode="auto">
          <a:xfrm>
            <a:off x="7816850" y="1717675"/>
            <a:ext cx="39688" cy="142875"/>
            <a:chOff x="10104" y="10005"/>
            <a:chExt cx="137" cy="411"/>
          </a:xfrm>
        </p:grpSpPr>
        <p:sp>
          <p:nvSpPr>
            <p:cNvPr id="92223" name="Oval 321"/>
            <p:cNvSpPr>
              <a:spLocks noChangeArrowheads="1"/>
            </p:cNvSpPr>
            <p:nvPr/>
          </p:nvSpPr>
          <p:spPr bwMode="auto">
            <a:xfrm>
              <a:off x="10104" y="10005"/>
              <a:ext cx="137" cy="138"/>
            </a:xfrm>
            <a:prstGeom prst="ellipse">
              <a:avLst/>
            </a:prstGeom>
            <a:solidFill>
              <a:srgbClr val="00FF00"/>
            </a:solidFill>
            <a:ln w="9525">
              <a:noFill/>
              <a:round/>
              <a:headEnd/>
              <a:tailEnd/>
            </a:ln>
          </p:spPr>
          <p:txBody>
            <a:bodyPr/>
            <a:lstStyle/>
            <a:p>
              <a:endParaRPr lang="en-US"/>
            </a:p>
          </p:txBody>
        </p:sp>
        <p:sp>
          <p:nvSpPr>
            <p:cNvPr id="92224" name="Oval 322"/>
            <p:cNvSpPr>
              <a:spLocks noChangeArrowheads="1"/>
            </p:cNvSpPr>
            <p:nvPr/>
          </p:nvSpPr>
          <p:spPr bwMode="auto">
            <a:xfrm>
              <a:off x="10104" y="10278"/>
              <a:ext cx="137" cy="138"/>
            </a:xfrm>
            <a:prstGeom prst="ellipse">
              <a:avLst/>
            </a:prstGeom>
            <a:solidFill>
              <a:srgbClr val="00FF00"/>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93187" name="Slide Number Placeholder 6"/>
          <p:cNvSpPr>
            <a:spLocks noGrp="1"/>
          </p:cNvSpPr>
          <p:nvPr>
            <p:ph type="sldNum" sz="quarter" idx="12"/>
          </p:nvPr>
        </p:nvSpPr>
        <p:spPr>
          <a:noFill/>
        </p:spPr>
        <p:txBody>
          <a:bodyPr/>
          <a:lstStyle/>
          <a:p>
            <a:r>
              <a:rPr lang="en-US"/>
              <a:t>3-</a:t>
            </a:r>
            <a:fld id="{621BB5EE-BC5A-4E9A-94B7-371C137FB7C3}" type="slidenum">
              <a:rPr lang="en-US"/>
              <a:pPr/>
              <a:t>8</a:t>
            </a:fld>
            <a:endParaRPr lang="en-US"/>
          </a:p>
        </p:txBody>
      </p:sp>
      <p:sp>
        <p:nvSpPr>
          <p:cNvPr id="93188" name="Rectangle 2"/>
          <p:cNvSpPr>
            <a:spLocks noGrp="1" noChangeArrowheads="1"/>
          </p:cNvSpPr>
          <p:nvPr>
            <p:ph type="title"/>
          </p:nvPr>
        </p:nvSpPr>
        <p:spPr/>
        <p:txBody>
          <a:bodyPr/>
          <a:lstStyle/>
          <a:p>
            <a:r>
              <a:rPr lang="en-US" sz="3200" smtClean="0"/>
              <a:t>Approaches towards congestion control</a:t>
            </a:r>
            <a:endParaRPr lang="en-US" smtClean="0"/>
          </a:p>
        </p:txBody>
      </p:sp>
      <p:sp>
        <p:nvSpPr>
          <p:cNvPr id="93189" name="Rectangle 3"/>
          <p:cNvSpPr>
            <a:spLocks noGrp="1" noChangeArrowheads="1"/>
          </p:cNvSpPr>
          <p:nvPr>
            <p:ph type="body" sz="half" idx="1"/>
          </p:nvPr>
        </p:nvSpPr>
        <p:spPr>
          <a:xfrm>
            <a:off x="723900" y="2152650"/>
            <a:ext cx="3781425" cy="3810000"/>
          </a:xfrm>
        </p:spPr>
        <p:txBody>
          <a:bodyPr/>
          <a:lstStyle/>
          <a:p>
            <a:pPr>
              <a:buFont typeface="ZapfDingbats" pitchFamily="82" charset="2"/>
              <a:buNone/>
            </a:pPr>
            <a:r>
              <a:rPr lang="en-US" sz="2400" smtClean="0">
                <a:solidFill>
                  <a:srgbClr val="FF0000"/>
                </a:solidFill>
              </a:rPr>
              <a:t>End-end congestion control:</a:t>
            </a:r>
            <a:endParaRPr lang="en-US" sz="2400" smtClean="0"/>
          </a:p>
          <a:p>
            <a:r>
              <a:rPr lang="en-US" sz="2000" smtClean="0"/>
              <a:t>no explicit feedback from network</a:t>
            </a:r>
          </a:p>
          <a:p>
            <a:r>
              <a:rPr lang="en-US" sz="2000" smtClean="0"/>
              <a:t>congestion inferred from end-system observed loss, delay</a:t>
            </a:r>
          </a:p>
          <a:p>
            <a:r>
              <a:rPr lang="en-US" sz="2000" smtClean="0"/>
              <a:t>approach taken by TCP</a:t>
            </a:r>
            <a:endParaRPr lang="en-US" sz="2400" smtClean="0"/>
          </a:p>
        </p:txBody>
      </p:sp>
      <p:sp>
        <p:nvSpPr>
          <p:cNvPr id="93190" name="Rectangle 4"/>
          <p:cNvSpPr>
            <a:spLocks noGrp="1" noChangeArrowheads="1"/>
          </p:cNvSpPr>
          <p:nvPr>
            <p:ph type="body" sz="half" idx="2"/>
          </p:nvPr>
        </p:nvSpPr>
        <p:spPr>
          <a:xfrm>
            <a:off x="4514850" y="2133600"/>
            <a:ext cx="3810000" cy="3905250"/>
          </a:xfrm>
        </p:spPr>
        <p:txBody>
          <a:bodyPr/>
          <a:lstStyle/>
          <a:p>
            <a:pPr>
              <a:buFont typeface="ZapfDingbats" pitchFamily="82" charset="2"/>
              <a:buNone/>
            </a:pPr>
            <a:r>
              <a:rPr lang="en-US" sz="2400" smtClean="0">
                <a:solidFill>
                  <a:srgbClr val="FF0000"/>
                </a:solidFill>
              </a:rPr>
              <a:t>Network-assisted congestion control:</a:t>
            </a:r>
            <a:endParaRPr lang="en-US" sz="2400" smtClean="0"/>
          </a:p>
          <a:p>
            <a:r>
              <a:rPr lang="en-US" sz="2000" smtClean="0"/>
              <a:t>routers provide feedback to end systems</a:t>
            </a:r>
          </a:p>
          <a:p>
            <a:pPr lvl="1"/>
            <a:r>
              <a:rPr lang="en-US" sz="2000" smtClean="0"/>
              <a:t>single bit indicating congestion (SNA, DECbit, TCP/IP ECN, ATM)</a:t>
            </a:r>
          </a:p>
          <a:p>
            <a:pPr lvl="1"/>
            <a:r>
              <a:rPr lang="en-US" sz="2000" smtClean="0"/>
              <a:t>explicit rate sender should send at</a:t>
            </a:r>
            <a:endParaRPr lang="en-US" sz="1800" smtClean="0"/>
          </a:p>
        </p:txBody>
      </p:sp>
      <p:sp>
        <p:nvSpPr>
          <p:cNvPr id="93191" name="Rectangle 5"/>
          <p:cNvSpPr>
            <a:spLocks noChangeArrowheads="1"/>
          </p:cNvSpPr>
          <p:nvPr/>
        </p:nvSpPr>
        <p:spPr bwMode="auto">
          <a:xfrm>
            <a:off x="542925" y="1381125"/>
            <a:ext cx="7477125" cy="552450"/>
          </a:xfrm>
          <a:prstGeom prst="rect">
            <a:avLst/>
          </a:prstGeom>
          <a:noFill/>
          <a:ln w="9525">
            <a:noFill/>
            <a:miter lim="800000"/>
            <a:headEnd/>
            <a:tailEnd/>
          </a:ln>
        </p:spPr>
        <p:txBody>
          <a:bodyPr/>
          <a:lstStyle/>
          <a:p>
            <a:pPr marL="342900" indent="-342900" algn="l">
              <a:spcBef>
                <a:spcPct val="20000"/>
              </a:spcBef>
              <a:buClr>
                <a:schemeClr val="accent2"/>
              </a:buClr>
              <a:buSzPct val="85000"/>
              <a:buFont typeface="ZapfDingbats" pitchFamily="82" charset="2"/>
              <a:buNone/>
            </a:pPr>
            <a:r>
              <a:rPr lang="en-US" sz="2400">
                <a:solidFill>
                  <a:schemeClr val="accent2"/>
                </a:solidFill>
              </a:rPr>
              <a:t>Two broad approaches towards congestion control: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Footer Placeholder 5"/>
          <p:cNvSpPr>
            <a:spLocks noGrp="1"/>
          </p:cNvSpPr>
          <p:nvPr>
            <p:ph type="ftr" sz="quarter" idx="11"/>
          </p:nvPr>
        </p:nvSpPr>
        <p:spPr>
          <a:noFill/>
        </p:spPr>
        <p:txBody>
          <a:bodyPr/>
          <a:lstStyle/>
          <a:p>
            <a:r>
              <a:rPr lang="en-US"/>
              <a:t>Transport Layer</a:t>
            </a:r>
            <a:endParaRPr lang="en-US">
              <a:latin typeface="Times New Roman" pitchFamily="18" charset="0"/>
            </a:endParaRPr>
          </a:p>
        </p:txBody>
      </p:sp>
      <p:sp>
        <p:nvSpPr>
          <p:cNvPr id="94211" name="Slide Number Placeholder 6"/>
          <p:cNvSpPr>
            <a:spLocks noGrp="1"/>
          </p:cNvSpPr>
          <p:nvPr>
            <p:ph type="sldNum" sz="quarter" idx="12"/>
          </p:nvPr>
        </p:nvSpPr>
        <p:spPr>
          <a:noFill/>
        </p:spPr>
        <p:txBody>
          <a:bodyPr/>
          <a:lstStyle/>
          <a:p>
            <a:r>
              <a:rPr lang="en-US"/>
              <a:t>3-</a:t>
            </a:r>
            <a:fld id="{A80EC0F4-32B3-4272-BB6A-1C8CB87C2F6A}" type="slidenum">
              <a:rPr lang="en-US"/>
              <a:pPr/>
              <a:t>9</a:t>
            </a:fld>
            <a:endParaRPr lang="en-US"/>
          </a:p>
        </p:txBody>
      </p:sp>
      <p:sp>
        <p:nvSpPr>
          <p:cNvPr id="94212" name="Rectangle 2"/>
          <p:cNvSpPr>
            <a:spLocks noGrp="1" noChangeArrowheads="1"/>
          </p:cNvSpPr>
          <p:nvPr>
            <p:ph type="title"/>
          </p:nvPr>
        </p:nvSpPr>
        <p:spPr>
          <a:xfrm>
            <a:off x="533400" y="228600"/>
            <a:ext cx="8191500" cy="1143000"/>
          </a:xfrm>
        </p:spPr>
        <p:txBody>
          <a:bodyPr/>
          <a:lstStyle/>
          <a:p>
            <a:r>
              <a:rPr lang="en-US" sz="3200" smtClean="0"/>
              <a:t>Case study: ATM ABR congestion control</a:t>
            </a:r>
            <a:endParaRPr lang="en-US" smtClean="0"/>
          </a:p>
        </p:txBody>
      </p:sp>
      <p:sp>
        <p:nvSpPr>
          <p:cNvPr id="94213" name="Rectangle 3"/>
          <p:cNvSpPr>
            <a:spLocks noGrp="1" noChangeArrowheads="1"/>
          </p:cNvSpPr>
          <p:nvPr>
            <p:ph type="body" sz="half" idx="1"/>
          </p:nvPr>
        </p:nvSpPr>
        <p:spPr>
          <a:xfrm>
            <a:off x="533400" y="1600200"/>
            <a:ext cx="3619500" cy="4648200"/>
          </a:xfrm>
        </p:spPr>
        <p:txBody>
          <a:bodyPr/>
          <a:lstStyle/>
          <a:p>
            <a:pPr>
              <a:buFont typeface="ZapfDingbats" pitchFamily="82" charset="2"/>
              <a:buNone/>
            </a:pPr>
            <a:r>
              <a:rPr lang="en-US" sz="2400" smtClean="0">
                <a:solidFill>
                  <a:srgbClr val="FF0000"/>
                </a:solidFill>
              </a:rPr>
              <a:t>ABR: available bit rate:</a:t>
            </a:r>
            <a:endParaRPr lang="en-US" sz="2400" smtClean="0"/>
          </a:p>
          <a:p>
            <a:r>
              <a:rPr lang="en-US" sz="2000" smtClean="0"/>
              <a:t>“elastic service” </a:t>
            </a:r>
          </a:p>
          <a:p>
            <a:r>
              <a:rPr lang="en-US" sz="2000" smtClean="0"/>
              <a:t>if sender’s path “underloaded”: </a:t>
            </a:r>
          </a:p>
          <a:p>
            <a:pPr lvl="1"/>
            <a:r>
              <a:rPr lang="en-US" sz="2000" smtClean="0"/>
              <a:t>sender should use available bandwidth</a:t>
            </a:r>
          </a:p>
          <a:p>
            <a:r>
              <a:rPr lang="en-US" sz="2000" smtClean="0"/>
              <a:t>if sender’s path congested: </a:t>
            </a:r>
          </a:p>
          <a:p>
            <a:pPr lvl="1"/>
            <a:r>
              <a:rPr lang="en-US" sz="2000" smtClean="0"/>
              <a:t>sender throttled to minimum guaranteed rate</a:t>
            </a:r>
          </a:p>
        </p:txBody>
      </p:sp>
      <p:sp>
        <p:nvSpPr>
          <p:cNvPr id="94214" name="Rectangle 4"/>
          <p:cNvSpPr>
            <a:spLocks noGrp="1" noChangeArrowheads="1"/>
          </p:cNvSpPr>
          <p:nvPr>
            <p:ph type="body" sz="half" idx="2"/>
          </p:nvPr>
        </p:nvSpPr>
        <p:spPr>
          <a:xfrm>
            <a:off x="4495800" y="1600200"/>
            <a:ext cx="4238625" cy="4648200"/>
          </a:xfrm>
        </p:spPr>
        <p:txBody>
          <a:bodyPr>
            <a:normAutofit lnSpcReduction="10000"/>
          </a:bodyPr>
          <a:lstStyle/>
          <a:p>
            <a:pPr>
              <a:buFont typeface="ZapfDingbats" pitchFamily="82" charset="2"/>
              <a:buNone/>
            </a:pPr>
            <a:r>
              <a:rPr lang="en-US" sz="2400" smtClean="0">
                <a:solidFill>
                  <a:srgbClr val="FF0000"/>
                </a:solidFill>
              </a:rPr>
              <a:t>RM (resource management) cells:</a:t>
            </a:r>
            <a:endParaRPr lang="en-US" sz="2400" smtClean="0"/>
          </a:p>
          <a:p>
            <a:r>
              <a:rPr lang="en-US" sz="2000" smtClean="0"/>
              <a:t>sent by sender, interspersed with data cells</a:t>
            </a:r>
          </a:p>
          <a:p>
            <a:r>
              <a:rPr lang="en-US" sz="2000" smtClean="0"/>
              <a:t>bits in RM cell set by switches (“</a:t>
            </a:r>
            <a:r>
              <a:rPr lang="en-US" sz="2000" i="1" smtClean="0"/>
              <a:t>network-assisted”</a:t>
            </a:r>
            <a:r>
              <a:rPr lang="en-US" sz="2000" smtClean="0"/>
              <a:t>) </a:t>
            </a:r>
          </a:p>
          <a:p>
            <a:pPr lvl="1"/>
            <a:r>
              <a:rPr lang="en-US" sz="2000" smtClean="0">
                <a:solidFill>
                  <a:schemeClr val="accent2"/>
                </a:solidFill>
              </a:rPr>
              <a:t>NI bit:</a:t>
            </a:r>
            <a:r>
              <a:rPr lang="en-US" sz="2000" smtClean="0"/>
              <a:t> no increase in rate (mild congestion)</a:t>
            </a:r>
          </a:p>
          <a:p>
            <a:pPr lvl="1"/>
            <a:r>
              <a:rPr lang="en-US" sz="2000" smtClean="0">
                <a:solidFill>
                  <a:schemeClr val="accent2"/>
                </a:solidFill>
              </a:rPr>
              <a:t>CI bit:</a:t>
            </a:r>
            <a:r>
              <a:rPr lang="en-US" sz="2000" smtClean="0"/>
              <a:t> congestion indication</a:t>
            </a:r>
          </a:p>
          <a:p>
            <a:r>
              <a:rPr lang="en-US" sz="2000" smtClean="0"/>
              <a:t>RM cells returned to sender by receiver, with bits intact</a:t>
            </a:r>
            <a:endParaRPr lang="en-US" sz="2400" smtClean="0"/>
          </a:p>
          <a:p>
            <a:pPr lvl="1"/>
            <a:endParaRPr lang="en-US" sz="2000" smtClean="0"/>
          </a:p>
          <a:p>
            <a:pPr>
              <a:buFont typeface="ZapfDingbats" pitchFamily="82" charset="2"/>
              <a:buNone/>
            </a:pPr>
            <a:r>
              <a:rPr lang="en-US" sz="240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806</Words>
  <Application>Microsoft Office PowerPoint</Application>
  <PresentationFormat>On-screen Show (4:3)</PresentationFormat>
  <Paragraphs>166</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Chapter 3 outline</vt:lpstr>
      <vt:lpstr>Principles of Congestion Control</vt:lpstr>
      <vt:lpstr>Causes/costs of congestion: scenario 1 </vt:lpstr>
      <vt:lpstr>Causes/costs of congestion: scenario 2 </vt:lpstr>
      <vt:lpstr>Causes/costs of congestion: scenario 2 </vt:lpstr>
      <vt:lpstr>Causes/costs of congestion: scenario 3 </vt:lpstr>
      <vt:lpstr>Causes/costs of congestion: scenario 3 </vt:lpstr>
      <vt:lpstr>Approaches towards congestion control</vt:lpstr>
      <vt:lpstr>Case study: ATM ABR congestion control</vt:lpstr>
      <vt:lpstr>Case study: ATM ABR congestion control</vt:lpstr>
    </vt:vector>
  </TitlesOfParts>
  <Company>Southern Adventist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outline</dc:title>
  <dc:creator>scot</dc:creator>
  <cp:lastModifiedBy>scot</cp:lastModifiedBy>
  <cp:revision>14</cp:revision>
  <dcterms:created xsi:type="dcterms:W3CDTF">2007-10-12T12:42:25Z</dcterms:created>
  <dcterms:modified xsi:type="dcterms:W3CDTF">2009-10-07T14:07:07Z</dcterms:modified>
</cp:coreProperties>
</file>