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427" autoAdjust="0"/>
  </p:normalViewPr>
  <p:slideViewPr>
    <p:cSldViewPr>
      <p:cViewPr varScale="1">
        <p:scale>
          <a:sx n="51" d="100"/>
          <a:sy n="51" d="100"/>
        </p:scale>
        <p:origin x="-97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BAAFBB-4475-482F-9C5C-88D759481430}" type="datetimeFigureOut">
              <a:rPr lang="en-US" smtClean="0"/>
              <a:pPr/>
              <a:t>10/7/2009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9D2BF6-DD02-4B41-93C5-050D9AA1C7E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a:t>
            </a:r>
            <a:r>
              <a:rPr lang="el-GR" dirty="0" smtClean="0"/>
              <a:t>λ</a:t>
            </a:r>
            <a:r>
              <a:rPr lang="en-US" baseline="-25000" dirty="0" smtClean="0"/>
              <a:t>in/out</a:t>
            </a:r>
            <a:r>
              <a:rPr lang="en-US" baseline="0" dirty="0" smtClean="0"/>
              <a:t> is the </a:t>
            </a:r>
            <a:r>
              <a:rPr lang="en-US" b="1" i="1" baseline="0" dirty="0" smtClean="0"/>
              <a:t>byte</a:t>
            </a:r>
            <a:r>
              <a:rPr lang="en-US" baseline="0" dirty="0" smtClean="0"/>
              <a:t> rate of information flowing in or out. Left Figure should be clear, unless you have had calculus and calc based statistics, take the one on the right on faith. To get there you need to derive Little’s Formula (See Leon-Garcia, </a:t>
            </a:r>
            <a:r>
              <a:rPr lang="en-US" baseline="0" dirty="0" err="1" smtClean="0"/>
              <a:t>Widjaja</a:t>
            </a:r>
            <a:r>
              <a:rPr lang="en-US" baseline="0" dirty="0" smtClean="0"/>
              <a:t>. </a:t>
            </a:r>
            <a:r>
              <a:rPr lang="en-US" i="1" baseline="0" dirty="0" smtClean="0"/>
              <a:t>Communication Networks</a:t>
            </a:r>
            <a:r>
              <a:rPr lang="en-US" baseline="0" dirty="0" smtClean="0"/>
              <a:t>, McGraw Hill, 2000)</a:t>
            </a:r>
            <a:endParaRPr lang="en-US" dirty="0"/>
          </a:p>
        </p:txBody>
      </p:sp>
      <p:sp>
        <p:nvSpPr>
          <p:cNvPr id="4" name="Slide Number Placeholder 3"/>
          <p:cNvSpPr>
            <a:spLocks noGrp="1"/>
          </p:cNvSpPr>
          <p:nvPr>
            <p:ph type="sldNum" sz="quarter" idx="10"/>
          </p:nvPr>
        </p:nvSpPr>
        <p:spPr/>
        <p:txBody>
          <a:bodyPr/>
          <a:lstStyle/>
          <a:p>
            <a:fld id="{339D2BF6-DD02-4B41-93C5-050D9AA1C7EB}"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λ</a:t>
            </a:r>
            <a:r>
              <a:rPr lang="en-US" u="none" baseline="-25000" dirty="0" smtClean="0"/>
              <a:t>out</a:t>
            </a:r>
            <a:r>
              <a:rPr lang="en-US" dirty="0" smtClean="0"/>
              <a:t> is the rate of output that is usable</a:t>
            </a:r>
            <a:r>
              <a:rPr lang="en-US" baseline="0" dirty="0" smtClean="0"/>
              <a:t> (don’t count retransmitted packets if they arrive). We call this </a:t>
            </a:r>
            <a:r>
              <a:rPr lang="en-US" baseline="0" dirty="0" err="1" smtClean="0"/>
              <a:t>goodput</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339D2BF6-DD02-4B41-93C5-050D9AA1C7EB}"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λ‘ Offered</a:t>
            </a:r>
            <a:r>
              <a:rPr lang="en-US" baseline="0" dirty="0" smtClean="0"/>
              <a:t> load (Includes both original and retransmitted packets)</a:t>
            </a:r>
          </a:p>
          <a:p>
            <a:pPr marL="228600" indent="-228600">
              <a:buNone/>
            </a:pPr>
            <a:endParaRPr lang="en-US" dirty="0" smtClean="0"/>
          </a:p>
          <a:p>
            <a:pPr marL="228600" indent="-228600">
              <a:buAutoNum type="alphaLcParenR"/>
            </a:pPr>
            <a:r>
              <a:rPr lang="en-US" baseline="0" dirty="0" smtClean="0"/>
              <a:t>Perfection – we only send when there is a known buffer available.</a:t>
            </a:r>
          </a:p>
          <a:p>
            <a:pPr marL="228600" indent="-228600">
              <a:buAutoNum type="alphaLcParenR"/>
            </a:pPr>
            <a:r>
              <a:rPr lang="en-US" baseline="0" dirty="0" smtClean="0"/>
              <a:t>[1] Near Perfection – we only retransmit when we know that we have lost a packet (e.g. very large timeout)</a:t>
            </a:r>
          </a:p>
          <a:p>
            <a:pPr marL="228600" indent="-228600">
              <a:buAutoNum type="alphaLcParenR"/>
            </a:pPr>
            <a:r>
              <a:rPr lang="en-US" baseline="0" dirty="0" smtClean="0"/>
              <a:t>[2] Reality – Sometimes we retransmit packets that are not lost.</a:t>
            </a:r>
            <a:endParaRPr lang="en-US" dirty="0"/>
          </a:p>
        </p:txBody>
      </p:sp>
      <p:sp>
        <p:nvSpPr>
          <p:cNvPr id="4" name="Slide Number Placeholder 3"/>
          <p:cNvSpPr>
            <a:spLocks noGrp="1"/>
          </p:cNvSpPr>
          <p:nvPr>
            <p:ph type="sldNum" sz="quarter" idx="10"/>
          </p:nvPr>
        </p:nvSpPr>
        <p:spPr/>
        <p:txBody>
          <a:bodyPr/>
          <a:lstStyle/>
          <a:p>
            <a:fld id="{339D2BF6-DD02-4B41-93C5-050D9AA1C7EB}"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SNA = IBM’s answer to anything that could go wrong: Systems Network Architecture</a:t>
            </a:r>
          </a:p>
          <a:p>
            <a:r>
              <a:rPr lang="en-US" dirty="0" err="1" smtClean="0"/>
              <a:t>DECbit</a:t>
            </a:r>
            <a:r>
              <a:rPr lang="en-US" dirty="0" smtClean="0"/>
              <a:t> = another attempt in the 90s that requires all routers to be modified</a:t>
            </a:r>
            <a:r>
              <a:rPr lang="en-US" baseline="0" dirty="0" smtClean="0"/>
              <a:t> (DEC apparently comes from the company DEC for which the designer worked at the time)</a:t>
            </a:r>
            <a:endParaRPr lang="en-US" dirty="0" smtClean="0"/>
          </a:p>
          <a:p>
            <a:r>
              <a:rPr lang="en-US" dirty="0" smtClean="0"/>
              <a:t>TCP/IP ECN = Explicit</a:t>
            </a:r>
            <a:r>
              <a:rPr lang="en-US" baseline="0" dirty="0" smtClean="0"/>
              <a:t> Congestion Control</a:t>
            </a:r>
          </a:p>
          <a:p>
            <a:r>
              <a:rPr lang="en-US" baseline="0" dirty="0" smtClean="0"/>
              <a:t>ATM = Asynchronous Transfer Mode</a:t>
            </a:r>
            <a:endParaRPr lang="en-US" dirty="0"/>
          </a:p>
        </p:txBody>
      </p:sp>
      <p:sp>
        <p:nvSpPr>
          <p:cNvPr id="4" name="Slide Number Placeholder 3"/>
          <p:cNvSpPr>
            <a:spLocks noGrp="1"/>
          </p:cNvSpPr>
          <p:nvPr>
            <p:ph type="sldNum" sz="quarter" idx="10"/>
          </p:nvPr>
        </p:nvSpPr>
        <p:spPr/>
        <p:txBody>
          <a:bodyPr/>
          <a:lstStyle/>
          <a:p>
            <a:fld id="{339D2BF6-DD02-4B41-93C5-050D9AA1C7EB}"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19B60D-BEF9-4FEB-B174-380355BBF2A0}" type="datetimeFigureOut">
              <a:rPr lang="en-US" smtClean="0"/>
              <a:pPr/>
              <a:t>10/7/2009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49310-E200-4E5D-818A-3BE59BA30F8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19B60D-BEF9-4FEB-B174-380355BBF2A0}" type="datetimeFigureOut">
              <a:rPr lang="en-US" smtClean="0"/>
              <a:pPr/>
              <a:t>10/7/2009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49310-E200-4E5D-818A-3BE59BA30F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19B60D-BEF9-4FEB-B174-380355BBF2A0}" type="datetimeFigureOut">
              <a:rPr lang="en-US" smtClean="0"/>
              <a:pPr/>
              <a:t>10/7/2009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49310-E200-4E5D-818A-3BE59BA30F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19B60D-BEF9-4FEB-B174-380355BBF2A0}" type="datetimeFigureOut">
              <a:rPr lang="en-US" smtClean="0"/>
              <a:pPr/>
              <a:t>10/7/2009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49310-E200-4E5D-818A-3BE59BA30F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19B60D-BEF9-4FEB-B174-380355BBF2A0}" type="datetimeFigureOut">
              <a:rPr lang="en-US" smtClean="0"/>
              <a:pPr/>
              <a:t>10/7/2009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49310-E200-4E5D-818A-3BE59BA30F8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19B60D-BEF9-4FEB-B174-380355BBF2A0}" type="datetimeFigureOut">
              <a:rPr lang="en-US" smtClean="0"/>
              <a:pPr/>
              <a:t>10/7/2009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F49310-E200-4E5D-818A-3BE59BA30F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19B60D-BEF9-4FEB-B174-380355BBF2A0}" type="datetimeFigureOut">
              <a:rPr lang="en-US" smtClean="0"/>
              <a:pPr/>
              <a:t>10/7/2009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F49310-E200-4E5D-818A-3BE59BA30F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19B60D-BEF9-4FEB-B174-380355BBF2A0}" type="datetimeFigureOut">
              <a:rPr lang="en-US" smtClean="0"/>
              <a:pPr/>
              <a:t>10/7/2009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F49310-E200-4E5D-818A-3BE59BA30F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19B60D-BEF9-4FEB-B174-380355BBF2A0}" type="datetimeFigureOut">
              <a:rPr lang="en-US" smtClean="0"/>
              <a:pPr/>
              <a:t>10/7/2009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F49310-E200-4E5D-818A-3BE59BA30F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19B60D-BEF9-4FEB-B174-380355BBF2A0}" type="datetimeFigureOut">
              <a:rPr lang="en-US" smtClean="0"/>
              <a:pPr/>
              <a:t>10/7/2009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F49310-E200-4E5D-818A-3BE59BA30F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19B60D-BEF9-4FEB-B174-380355BBF2A0}" type="datetimeFigureOut">
              <a:rPr lang="en-US" smtClean="0"/>
              <a:pPr/>
              <a:t>10/7/2009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F49310-E200-4E5D-818A-3BE59BA30F8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19B60D-BEF9-4FEB-B174-380355BBF2A0}" type="datetimeFigureOut">
              <a:rPr lang="en-US" smtClean="0"/>
              <a:pPr/>
              <a:t>10/7/2009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F49310-E200-4E5D-818A-3BE59BA30F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Footer Placeholder 5"/>
          <p:cNvSpPr>
            <a:spLocks noGrp="1"/>
          </p:cNvSpPr>
          <p:nvPr>
            <p:ph type="ftr" sz="quarter" idx="11"/>
          </p:nvPr>
        </p:nvSpPr>
        <p:spPr>
          <a:noFill/>
        </p:spPr>
        <p:txBody>
          <a:bodyPr/>
          <a:lstStyle/>
          <a:p>
            <a:r>
              <a:rPr lang="en-US"/>
              <a:t>Transport Layer</a:t>
            </a:r>
            <a:endParaRPr lang="en-US">
              <a:latin typeface="Times New Roman" pitchFamily="18" charset="0"/>
            </a:endParaRPr>
          </a:p>
        </p:txBody>
      </p:sp>
      <p:sp>
        <p:nvSpPr>
          <p:cNvPr id="86019" name="Slide Number Placeholder 6"/>
          <p:cNvSpPr>
            <a:spLocks noGrp="1"/>
          </p:cNvSpPr>
          <p:nvPr>
            <p:ph type="sldNum" sz="quarter" idx="12"/>
          </p:nvPr>
        </p:nvSpPr>
        <p:spPr>
          <a:noFill/>
        </p:spPr>
        <p:txBody>
          <a:bodyPr/>
          <a:lstStyle/>
          <a:p>
            <a:r>
              <a:rPr lang="en-US"/>
              <a:t>3-</a:t>
            </a:r>
            <a:fld id="{14E633CD-6E31-4E22-8ECC-B032BC2DEA8D}" type="slidenum">
              <a:rPr lang="en-US"/>
              <a:pPr/>
              <a:t>1</a:t>
            </a:fld>
            <a:endParaRPr lang="en-US"/>
          </a:p>
        </p:txBody>
      </p:sp>
      <p:sp>
        <p:nvSpPr>
          <p:cNvPr id="86020" name="Rectangle 2"/>
          <p:cNvSpPr>
            <a:spLocks noGrp="1" noChangeArrowheads="1"/>
          </p:cNvSpPr>
          <p:nvPr>
            <p:ph type="title"/>
          </p:nvPr>
        </p:nvSpPr>
        <p:spPr/>
        <p:txBody>
          <a:bodyPr/>
          <a:lstStyle/>
          <a:p>
            <a:r>
              <a:rPr lang="en-US" smtClean="0"/>
              <a:t>Chapter 3 outline</a:t>
            </a:r>
          </a:p>
        </p:txBody>
      </p:sp>
      <p:sp>
        <p:nvSpPr>
          <p:cNvPr id="86021" name="Rectangle 3"/>
          <p:cNvSpPr>
            <a:spLocks noGrp="1" noChangeArrowheads="1"/>
          </p:cNvSpPr>
          <p:nvPr>
            <p:ph type="body" sz="half" idx="1"/>
          </p:nvPr>
        </p:nvSpPr>
        <p:spPr/>
        <p:txBody>
          <a:bodyPr/>
          <a:lstStyle/>
          <a:p>
            <a:r>
              <a:rPr lang="en-US" sz="2400" smtClean="0"/>
              <a:t>3.1 Transport-layer services</a:t>
            </a:r>
          </a:p>
          <a:p>
            <a:r>
              <a:rPr lang="en-US" sz="2400" smtClean="0"/>
              <a:t>3.2 Multiplexing and demultiplexing</a:t>
            </a:r>
          </a:p>
          <a:p>
            <a:r>
              <a:rPr lang="en-US" sz="2400" smtClean="0"/>
              <a:t>3.3 Connectionless transport: UDP</a:t>
            </a:r>
          </a:p>
          <a:p>
            <a:r>
              <a:rPr lang="en-US" sz="2400" smtClean="0"/>
              <a:t>3.4 Principles of reliable data transfer</a:t>
            </a:r>
          </a:p>
        </p:txBody>
      </p:sp>
      <p:sp>
        <p:nvSpPr>
          <p:cNvPr id="86022" name="Rectangle 4"/>
          <p:cNvSpPr>
            <a:spLocks noGrp="1" noChangeArrowheads="1"/>
          </p:cNvSpPr>
          <p:nvPr>
            <p:ph type="body" sz="half" idx="2"/>
          </p:nvPr>
        </p:nvSpPr>
        <p:spPr>
          <a:xfrm>
            <a:off x="4495800" y="1600200"/>
            <a:ext cx="4054475" cy="4648200"/>
          </a:xfrm>
        </p:spPr>
        <p:txBody>
          <a:bodyPr/>
          <a:lstStyle/>
          <a:p>
            <a:r>
              <a:rPr lang="en-US" sz="2400" smtClean="0"/>
              <a:t>3.5 Connection-oriented transport: TCP</a:t>
            </a:r>
            <a:endParaRPr lang="en-US" sz="2400" smtClean="0">
              <a:solidFill>
                <a:srgbClr val="FF0000"/>
              </a:solidFill>
            </a:endParaRPr>
          </a:p>
          <a:p>
            <a:pPr lvl="1"/>
            <a:r>
              <a:rPr lang="en-US" sz="2000" smtClean="0"/>
              <a:t>segment structure</a:t>
            </a:r>
          </a:p>
          <a:p>
            <a:pPr lvl="1"/>
            <a:r>
              <a:rPr lang="en-US" sz="2000" smtClean="0"/>
              <a:t>reliable data transfer</a:t>
            </a:r>
          </a:p>
          <a:p>
            <a:pPr lvl="1"/>
            <a:r>
              <a:rPr lang="en-US" sz="2000" smtClean="0"/>
              <a:t>flow control</a:t>
            </a:r>
          </a:p>
          <a:p>
            <a:pPr lvl="1"/>
            <a:r>
              <a:rPr lang="en-US" sz="2000" smtClean="0"/>
              <a:t>connection management</a:t>
            </a:r>
          </a:p>
          <a:p>
            <a:r>
              <a:rPr lang="en-US" sz="2400" smtClean="0">
                <a:solidFill>
                  <a:srgbClr val="FF0000"/>
                </a:solidFill>
              </a:rPr>
              <a:t>3.6</a:t>
            </a:r>
            <a:r>
              <a:rPr lang="en-US" sz="2400" smtClean="0"/>
              <a:t> </a:t>
            </a:r>
            <a:r>
              <a:rPr lang="en-US" sz="2400" smtClean="0">
                <a:solidFill>
                  <a:srgbClr val="FF0000"/>
                </a:solidFill>
              </a:rPr>
              <a:t>Principles of congestion control</a:t>
            </a:r>
            <a:endParaRPr lang="en-US" sz="2400" smtClean="0"/>
          </a:p>
          <a:p>
            <a:r>
              <a:rPr lang="en-US" sz="2400" smtClean="0"/>
              <a:t>3.7 TCP congestion control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Footer Placeholder 5"/>
          <p:cNvSpPr>
            <a:spLocks noGrp="1"/>
          </p:cNvSpPr>
          <p:nvPr>
            <p:ph type="ftr" sz="quarter" idx="11"/>
          </p:nvPr>
        </p:nvSpPr>
        <p:spPr>
          <a:noFill/>
        </p:spPr>
        <p:txBody>
          <a:bodyPr/>
          <a:lstStyle/>
          <a:p>
            <a:r>
              <a:rPr lang="en-US"/>
              <a:t>Transport Layer</a:t>
            </a:r>
            <a:endParaRPr lang="en-US">
              <a:latin typeface="Times New Roman" pitchFamily="18" charset="0"/>
            </a:endParaRPr>
          </a:p>
        </p:txBody>
      </p:sp>
      <p:sp>
        <p:nvSpPr>
          <p:cNvPr id="95235" name="Slide Number Placeholder 6"/>
          <p:cNvSpPr>
            <a:spLocks noGrp="1"/>
          </p:cNvSpPr>
          <p:nvPr>
            <p:ph type="sldNum" sz="quarter" idx="12"/>
          </p:nvPr>
        </p:nvSpPr>
        <p:spPr>
          <a:noFill/>
        </p:spPr>
        <p:txBody>
          <a:bodyPr/>
          <a:lstStyle/>
          <a:p>
            <a:r>
              <a:rPr lang="en-US"/>
              <a:t>3-</a:t>
            </a:r>
            <a:fld id="{9036B051-0BE6-4C74-B1D4-B2D78614BBBD}" type="slidenum">
              <a:rPr lang="en-US"/>
              <a:pPr/>
              <a:t>10</a:t>
            </a:fld>
            <a:endParaRPr lang="en-US"/>
          </a:p>
        </p:txBody>
      </p:sp>
      <p:sp>
        <p:nvSpPr>
          <p:cNvPr id="95236" name="Rectangle 2"/>
          <p:cNvSpPr>
            <a:spLocks noGrp="1" noChangeArrowheads="1"/>
          </p:cNvSpPr>
          <p:nvPr>
            <p:ph type="title"/>
          </p:nvPr>
        </p:nvSpPr>
        <p:spPr>
          <a:xfrm>
            <a:off x="514350" y="152400"/>
            <a:ext cx="7991475" cy="1143000"/>
          </a:xfrm>
        </p:spPr>
        <p:txBody>
          <a:bodyPr/>
          <a:lstStyle/>
          <a:p>
            <a:r>
              <a:rPr lang="en-US" sz="3200" smtClean="0"/>
              <a:t>Case study: ATM ABR congestion control</a:t>
            </a:r>
          </a:p>
        </p:txBody>
      </p:sp>
      <p:sp>
        <p:nvSpPr>
          <p:cNvPr id="95237" name="Rectangle 3"/>
          <p:cNvSpPr>
            <a:spLocks noGrp="1" noChangeArrowheads="1"/>
          </p:cNvSpPr>
          <p:nvPr>
            <p:ph type="body" sz="half" idx="1"/>
          </p:nvPr>
        </p:nvSpPr>
        <p:spPr>
          <a:xfrm>
            <a:off x="495300" y="3876675"/>
            <a:ext cx="8048625" cy="2495550"/>
          </a:xfrm>
        </p:spPr>
        <p:txBody>
          <a:bodyPr/>
          <a:lstStyle/>
          <a:p>
            <a:r>
              <a:rPr lang="en-US" sz="2400" smtClean="0"/>
              <a:t>two-byte ER (explicit rate) field in RM cell</a:t>
            </a:r>
          </a:p>
          <a:p>
            <a:pPr lvl="1"/>
            <a:r>
              <a:rPr lang="en-US" sz="2000" smtClean="0"/>
              <a:t>congested switch may lower ER value in cell</a:t>
            </a:r>
          </a:p>
          <a:p>
            <a:pPr lvl="1"/>
            <a:r>
              <a:rPr lang="en-US" sz="2000" smtClean="0"/>
              <a:t>sender’ send rate thus maximum supportable rate on path</a:t>
            </a:r>
          </a:p>
          <a:p>
            <a:r>
              <a:rPr lang="en-US" sz="2400" smtClean="0"/>
              <a:t>EFCI bit in data cells: set to 1 in congested switch</a:t>
            </a:r>
          </a:p>
          <a:p>
            <a:pPr lvl="1"/>
            <a:r>
              <a:rPr lang="en-US" sz="2000" smtClean="0"/>
              <a:t>if data cell preceding RM cell has EFCI set, sender sets CI bit in returned RM cell</a:t>
            </a:r>
          </a:p>
        </p:txBody>
      </p:sp>
      <p:pic>
        <p:nvPicPr>
          <p:cNvPr id="95238" name="Picture 4" descr="congestion3"/>
          <p:cNvPicPr>
            <a:picLocks noChangeAspect="1" noChangeArrowheads="1"/>
          </p:cNvPicPr>
          <p:nvPr/>
        </p:nvPicPr>
        <p:blipFill>
          <a:blip r:embed="rId2" cstate="print"/>
          <a:srcRect/>
          <a:stretch>
            <a:fillRect/>
          </a:stretch>
        </p:blipFill>
        <p:spPr bwMode="auto">
          <a:xfrm>
            <a:off x="1655763" y="1279525"/>
            <a:ext cx="5943600" cy="2428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Footer Placeholder 5"/>
          <p:cNvSpPr>
            <a:spLocks noGrp="1"/>
          </p:cNvSpPr>
          <p:nvPr>
            <p:ph type="ftr" sz="quarter" idx="11"/>
          </p:nvPr>
        </p:nvSpPr>
        <p:spPr>
          <a:noFill/>
        </p:spPr>
        <p:txBody>
          <a:bodyPr/>
          <a:lstStyle/>
          <a:p>
            <a:r>
              <a:rPr lang="en-US"/>
              <a:t>Transport Layer</a:t>
            </a:r>
            <a:endParaRPr lang="en-US">
              <a:latin typeface="Times New Roman" pitchFamily="18" charset="0"/>
            </a:endParaRPr>
          </a:p>
        </p:txBody>
      </p:sp>
      <p:sp>
        <p:nvSpPr>
          <p:cNvPr id="87043" name="Slide Number Placeholder 6"/>
          <p:cNvSpPr>
            <a:spLocks noGrp="1"/>
          </p:cNvSpPr>
          <p:nvPr>
            <p:ph type="sldNum" sz="quarter" idx="12"/>
          </p:nvPr>
        </p:nvSpPr>
        <p:spPr>
          <a:noFill/>
        </p:spPr>
        <p:txBody>
          <a:bodyPr/>
          <a:lstStyle/>
          <a:p>
            <a:r>
              <a:rPr lang="en-US"/>
              <a:t>3-</a:t>
            </a:r>
            <a:fld id="{D66607A0-1920-476D-8A1E-3441514A0E56}" type="slidenum">
              <a:rPr lang="en-US"/>
              <a:pPr/>
              <a:t>2</a:t>
            </a:fld>
            <a:endParaRPr lang="en-US"/>
          </a:p>
        </p:txBody>
      </p:sp>
      <p:sp>
        <p:nvSpPr>
          <p:cNvPr id="87044" name="Rectangle 2"/>
          <p:cNvSpPr>
            <a:spLocks noGrp="1" noChangeArrowheads="1"/>
          </p:cNvSpPr>
          <p:nvPr>
            <p:ph type="title"/>
          </p:nvPr>
        </p:nvSpPr>
        <p:spPr/>
        <p:txBody>
          <a:bodyPr/>
          <a:lstStyle/>
          <a:p>
            <a:r>
              <a:rPr lang="en-US" sz="3600" smtClean="0"/>
              <a:t>Principles of Congestion Control</a:t>
            </a:r>
            <a:endParaRPr lang="en-US" smtClean="0"/>
          </a:p>
        </p:txBody>
      </p:sp>
      <p:sp>
        <p:nvSpPr>
          <p:cNvPr id="87045" name="Rectangle 3"/>
          <p:cNvSpPr>
            <a:spLocks noGrp="1" noChangeArrowheads="1"/>
          </p:cNvSpPr>
          <p:nvPr>
            <p:ph type="body" sz="half" idx="1"/>
          </p:nvPr>
        </p:nvSpPr>
        <p:spPr>
          <a:xfrm>
            <a:off x="533400" y="1600200"/>
            <a:ext cx="7762875" cy="4648200"/>
          </a:xfrm>
        </p:spPr>
        <p:txBody>
          <a:bodyPr/>
          <a:lstStyle/>
          <a:p>
            <a:pPr>
              <a:buFont typeface="ZapfDingbats" pitchFamily="82" charset="2"/>
              <a:buNone/>
            </a:pPr>
            <a:r>
              <a:rPr lang="en-US" smtClean="0">
                <a:solidFill>
                  <a:srgbClr val="FF0000"/>
                </a:solidFill>
              </a:rPr>
              <a:t>Congestion:</a:t>
            </a:r>
            <a:endParaRPr lang="en-US" sz="2400" smtClean="0"/>
          </a:p>
          <a:p>
            <a:r>
              <a:rPr lang="en-US" sz="2400" smtClean="0"/>
              <a:t>informally: “too many sources sending too much data too fast for </a:t>
            </a:r>
            <a:r>
              <a:rPr lang="en-US" sz="2400" i="1" smtClean="0">
                <a:solidFill>
                  <a:schemeClr val="accent2"/>
                </a:solidFill>
              </a:rPr>
              <a:t>network</a:t>
            </a:r>
            <a:r>
              <a:rPr lang="en-US" sz="2400" smtClean="0"/>
              <a:t> to handle”</a:t>
            </a:r>
          </a:p>
          <a:p>
            <a:r>
              <a:rPr lang="en-US" sz="2400" smtClean="0"/>
              <a:t>different from flow control!</a:t>
            </a:r>
          </a:p>
          <a:p>
            <a:r>
              <a:rPr lang="en-US" sz="2400" smtClean="0"/>
              <a:t>manifestations:</a:t>
            </a:r>
          </a:p>
          <a:p>
            <a:pPr lvl="1"/>
            <a:r>
              <a:rPr lang="en-US" smtClean="0"/>
              <a:t>lost packets (buffer overflow at routers)</a:t>
            </a:r>
          </a:p>
          <a:p>
            <a:pPr lvl="1"/>
            <a:r>
              <a:rPr lang="en-US" smtClean="0"/>
              <a:t>long delays (queueing in router buffers)</a:t>
            </a:r>
          </a:p>
          <a:p>
            <a:r>
              <a:rPr lang="en-US" sz="2400" smtClean="0"/>
              <a:t>a top-10 problem!</a:t>
            </a:r>
          </a:p>
          <a:p>
            <a:endParaRPr lang="en-US" sz="20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Footer Placeholder 5"/>
          <p:cNvSpPr>
            <a:spLocks noGrp="1"/>
          </p:cNvSpPr>
          <p:nvPr>
            <p:ph type="ftr" sz="quarter" idx="11"/>
          </p:nvPr>
        </p:nvSpPr>
        <p:spPr>
          <a:noFill/>
        </p:spPr>
        <p:txBody>
          <a:bodyPr/>
          <a:lstStyle/>
          <a:p>
            <a:r>
              <a:rPr lang="en-US"/>
              <a:t>Transport Layer</a:t>
            </a:r>
            <a:endParaRPr lang="en-US">
              <a:latin typeface="Times New Roman" pitchFamily="18" charset="0"/>
            </a:endParaRPr>
          </a:p>
        </p:txBody>
      </p:sp>
      <p:sp>
        <p:nvSpPr>
          <p:cNvPr id="88067" name="Slide Number Placeholder 6"/>
          <p:cNvSpPr>
            <a:spLocks noGrp="1"/>
          </p:cNvSpPr>
          <p:nvPr>
            <p:ph type="sldNum" sz="quarter" idx="12"/>
          </p:nvPr>
        </p:nvSpPr>
        <p:spPr>
          <a:noFill/>
        </p:spPr>
        <p:txBody>
          <a:bodyPr/>
          <a:lstStyle/>
          <a:p>
            <a:r>
              <a:rPr lang="en-US"/>
              <a:t>3-</a:t>
            </a:r>
            <a:fld id="{BF9BF3CB-B05F-47C9-BA73-C5C42F45CADF}" type="slidenum">
              <a:rPr lang="en-US"/>
              <a:pPr/>
              <a:t>3</a:t>
            </a:fld>
            <a:endParaRPr lang="en-US"/>
          </a:p>
        </p:txBody>
      </p:sp>
      <p:sp>
        <p:nvSpPr>
          <p:cNvPr id="88068" name="Rectangle 2"/>
          <p:cNvSpPr>
            <a:spLocks noGrp="1" noChangeArrowheads="1"/>
          </p:cNvSpPr>
          <p:nvPr>
            <p:ph type="title"/>
          </p:nvPr>
        </p:nvSpPr>
        <p:spPr/>
        <p:txBody>
          <a:bodyPr/>
          <a:lstStyle/>
          <a:p>
            <a:r>
              <a:rPr lang="en-US" sz="3200" smtClean="0"/>
              <a:t>Causes/costs of congestion: scenario 1</a:t>
            </a:r>
            <a:r>
              <a:rPr lang="en-US" smtClean="0"/>
              <a:t> </a:t>
            </a:r>
          </a:p>
        </p:txBody>
      </p:sp>
      <p:sp>
        <p:nvSpPr>
          <p:cNvPr id="88069" name="Rectangle 3"/>
          <p:cNvSpPr>
            <a:spLocks noGrp="1" noChangeArrowheads="1"/>
          </p:cNvSpPr>
          <p:nvPr>
            <p:ph type="body" sz="half" idx="1"/>
          </p:nvPr>
        </p:nvSpPr>
        <p:spPr>
          <a:xfrm>
            <a:off x="247650" y="1447800"/>
            <a:ext cx="3152775" cy="4648200"/>
          </a:xfrm>
        </p:spPr>
        <p:txBody>
          <a:bodyPr/>
          <a:lstStyle/>
          <a:p>
            <a:r>
              <a:rPr lang="en-US" sz="2400" b="1" dirty="0" smtClean="0"/>
              <a:t>two senders, two receivers</a:t>
            </a:r>
          </a:p>
          <a:p>
            <a:r>
              <a:rPr lang="en-US" sz="2400" dirty="0" smtClean="0"/>
              <a:t>one router, infinite buffers </a:t>
            </a:r>
          </a:p>
          <a:p>
            <a:r>
              <a:rPr lang="en-US" sz="2400" dirty="0" smtClean="0"/>
              <a:t>no retransmission</a:t>
            </a:r>
          </a:p>
          <a:p>
            <a:endParaRPr lang="en-US" sz="2400" dirty="0" smtClean="0"/>
          </a:p>
        </p:txBody>
      </p:sp>
      <p:sp>
        <p:nvSpPr>
          <p:cNvPr id="88070" name="Rectangle 4"/>
          <p:cNvSpPr>
            <a:spLocks noGrp="1" noChangeArrowheads="1"/>
          </p:cNvSpPr>
          <p:nvPr>
            <p:ph type="body" sz="half" idx="2"/>
          </p:nvPr>
        </p:nvSpPr>
        <p:spPr>
          <a:xfrm>
            <a:off x="6038850" y="4171950"/>
            <a:ext cx="2790825" cy="2038350"/>
          </a:xfrm>
        </p:spPr>
        <p:txBody>
          <a:bodyPr/>
          <a:lstStyle/>
          <a:p>
            <a:r>
              <a:rPr lang="en-US" sz="2400" smtClean="0"/>
              <a:t>large delays when congested</a:t>
            </a:r>
          </a:p>
          <a:p>
            <a:r>
              <a:rPr lang="en-US" sz="2400" smtClean="0"/>
              <a:t>maximum achievable throughput</a:t>
            </a:r>
          </a:p>
        </p:txBody>
      </p:sp>
      <p:pic>
        <p:nvPicPr>
          <p:cNvPr id="88071" name="Picture 6" descr="congestion_perf0"/>
          <p:cNvPicPr>
            <a:picLocks noChangeAspect="1" noChangeArrowheads="1"/>
          </p:cNvPicPr>
          <p:nvPr/>
        </p:nvPicPr>
        <p:blipFill>
          <a:blip r:embed="rId3" cstate="print"/>
          <a:srcRect/>
          <a:stretch>
            <a:fillRect/>
          </a:stretch>
        </p:blipFill>
        <p:spPr bwMode="auto">
          <a:xfrm>
            <a:off x="214313" y="4210050"/>
            <a:ext cx="5883275" cy="2146300"/>
          </a:xfrm>
          <a:prstGeom prst="rect">
            <a:avLst/>
          </a:prstGeom>
          <a:noFill/>
          <a:ln w="9525">
            <a:noFill/>
            <a:miter lim="800000"/>
            <a:headEnd/>
            <a:tailEnd/>
          </a:ln>
        </p:spPr>
      </p:pic>
      <p:grpSp>
        <p:nvGrpSpPr>
          <p:cNvPr id="2" name="Group 243"/>
          <p:cNvGrpSpPr>
            <a:grpSpLocks/>
          </p:cNvGrpSpPr>
          <p:nvPr/>
        </p:nvGrpSpPr>
        <p:grpSpPr bwMode="auto">
          <a:xfrm>
            <a:off x="3376613" y="1322388"/>
            <a:ext cx="5332412" cy="2559050"/>
            <a:chOff x="1448" y="2704"/>
            <a:chExt cx="3359" cy="1612"/>
          </a:xfrm>
        </p:grpSpPr>
        <p:sp>
          <p:nvSpPr>
            <p:cNvPr id="88073" name="Oval 7"/>
            <p:cNvSpPr>
              <a:spLocks noChangeArrowheads="1"/>
            </p:cNvSpPr>
            <p:nvPr/>
          </p:nvSpPr>
          <p:spPr bwMode="auto">
            <a:xfrm>
              <a:off x="2871" y="3774"/>
              <a:ext cx="670" cy="148"/>
            </a:xfrm>
            <a:prstGeom prst="ellipse">
              <a:avLst/>
            </a:prstGeom>
            <a:solidFill>
              <a:srgbClr val="C0C0C0"/>
            </a:solidFill>
            <a:ln w="12700">
              <a:solidFill>
                <a:srgbClr val="808080"/>
              </a:solidFill>
              <a:round/>
              <a:headEnd/>
              <a:tailEnd/>
            </a:ln>
          </p:spPr>
          <p:txBody>
            <a:bodyPr wrap="none" anchor="ctr"/>
            <a:lstStyle/>
            <a:p>
              <a:endParaRPr lang="en-US"/>
            </a:p>
          </p:txBody>
        </p:sp>
        <p:sp>
          <p:nvSpPr>
            <p:cNvPr id="88074" name="Line 8"/>
            <p:cNvSpPr>
              <a:spLocks noChangeShapeType="1"/>
            </p:cNvSpPr>
            <p:nvPr/>
          </p:nvSpPr>
          <p:spPr bwMode="auto">
            <a:xfrm>
              <a:off x="2871" y="3762"/>
              <a:ext cx="0" cy="92"/>
            </a:xfrm>
            <a:prstGeom prst="line">
              <a:avLst/>
            </a:prstGeom>
            <a:noFill/>
            <a:ln w="12700">
              <a:solidFill>
                <a:srgbClr val="000000"/>
              </a:solidFill>
              <a:round/>
              <a:headEnd/>
              <a:tailEnd/>
            </a:ln>
          </p:spPr>
          <p:txBody>
            <a:bodyPr wrap="none" anchor="ctr"/>
            <a:lstStyle/>
            <a:p>
              <a:endParaRPr lang="en-US"/>
            </a:p>
          </p:txBody>
        </p:sp>
        <p:sp>
          <p:nvSpPr>
            <p:cNvPr id="88075" name="Line 9"/>
            <p:cNvSpPr>
              <a:spLocks noChangeShapeType="1"/>
            </p:cNvSpPr>
            <p:nvPr/>
          </p:nvSpPr>
          <p:spPr bwMode="auto">
            <a:xfrm>
              <a:off x="3541" y="3762"/>
              <a:ext cx="0" cy="92"/>
            </a:xfrm>
            <a:prstGeom prst="line">
              <a:avLst/>
            </a:prstGeom>
            <a:noFill/>
            <a:ln w="12700">
              <a:solidFill>
                <a:srgbClr val="808080"/>
              </a:solidFill>
              <a:round/>
              <a:headEnd/>
              <a:tailEnd/>
            </a:ln>
          </p:spPr>
          <p:txBody>
            <a:bodyPr wrap="none" anchor="ctr"/>
            <a:lstStyle/>
            <a:p>
              <a:endParaRPr lang="en-US"/>
            </a:p>
          </p:txBody>
        </p:sp>
        <p:sp>
          <p:nvSpPr>
            <p:cNvPr id="88076" name="Rectangle 10"/>
            <p:cNvSpPr>
              <a:spLocks noChangeArrowheads="1"/>
            </p:cNvSpPr>
            <p:nvPr/>
          </p:nvSpPr>
          <p:spPr bwMode="auto">
            <a:xfrm>
              <a:off x="2871" y="3762"/>
              <a:ext cx="159" cy="90"/>
            </a:xfrm>
            <a:prstGeom prst="rect">
              <a:avLst/>
            </a:prstGeom>
            <a:solidFill>
              <a:srgbClr val="C0C0C0"/>
            </a:solidFill>
            <a:ln w="12700">
              <a:noFill/>
              <a:miter lim="800000"/>
              <a:headEnd/>
              <a:tailEnd/>
            </a:ln>
          </p:spPr>
          <p:txBody>
            <a:bodyPr anchor="ctr"/>
            <a:lstStyle/>
            <a:p>
              <a:pPr eaLnBrk="1" hangingPunct="1"/>
              <a:endParaRPr lang="en-US" sz="2000">
                <a:solidFill>
                  <a:schemeClr val="tx2"/>
                </a:solidFill>
              </a:endParaRPr>
            </a:p>
          </p:txBody>
        </p:sp>
        <p:sp>
          <p:nvSpPr>
            <p:cNvPr id="88077" name="Rectangle 11"/>
            <p:cNvSpPr>
              <a:spLocks noChangeArrowheads="1"/>
            </p:cNvSpPr>
            <p:nvPr/>
          </p:nvSpPr>
          <p:spPr bwMode="auto">
            <a:xfrm>
              <a:off x="3338" y="3756"/>
              <a:ext cx="203" cy="90"/>
            </a:xfrm>
            <a:prstGeom prst="rect">
              <a:avLst/>
            </a:prstGeom>
            <a:solidFill>
              <a:srgbClr val="C0C0C0"/>
            </a:solidFill>
            <a:ln w="12700">
              <a:noFill/>
              <a:miter lim="800000"/>
              <a:headEnd/>
              <a:tailEnd/>
            </a:ln>
          </p:spPr>
          <p:txBody>
            <a:bodyPr anchor="ctr"/>
            <a:lstStyle/>
            <a:p>
              <a:pPr eaLnBrk="1" hangingPunct="1"/>
              <a:endParaRPr lang="en-US" sz="2000">
                <a:solidFill>
                  <a:schemeClr val="tx2"/>
                </a:solidFill>
              </a:endParaRPr>
            </a:p>
          </p:txBody>
        </p:sp>
        <p:sp>
          <p:nvSpPr>
            <p:cNvPr id="88078" name="Oval 12"/>
            <p:cNvSpPr>
              <a:spLocks noChangeArrowheads="1"/>
            </p:cNvSpPr>
            <p:nvPr/>
          </p:nvSpPr>
          <p:spPr bwMode="auto">
            <a:xfrm>
              <a:off x="2864" y="3656"/>
              <a:ext cx="670" cy="172"/>
            </a:xfrm>
            <a:prstGeom prst="ellipse">
              <a:avLst/>
            </a:prstGeom>
            <a:solidFill>
              <a:srgbClr val="C0C0C0"/>
            </a:solidFill>
            <a:ln w="12700">
              <a:solidFill>
                <a:srgbClr val="808080"/>
              </a:solidFill>
              <a:round/>
              <a:headEnd/>
              <a:tailEnd/>
            </a:ln>
          </p:spPr>
          <p:txBody>
            <a:bodyPr wrap="none" anchor="ctr"/>
            <a:lstStyle/>
            <a:p>
              <a:endParaRPr lang="en-US"/>
            </a:p>
          </p:txBody>
        </p:sp>
        <p:grpSp>
          <p:nvGrpSpPr>
            <p:cNvPr id="3" name="Group 13"/>
            <p:cNvGrpSpPr>
              <a:grpSpLocks/>
            </p:cNvGrpSpPr>
            <p:nvPr/>
          </p:nvGrpSpPr>
          <p:grpSpPr bwMode="auto">
            <a:xfrm>
              <a:off x="3026" y="3693"/>
              <a:ext cx="332" cy="101"/>
              <a:chOff x="2848" y="848"/>
              <a:chExt cx="140" cy="98"/>
            </a:xfrm>
          </p:grpSpPr>
          <p:sp>
            <p:nvSpPr>
              <p:cNvPr id="88306" name="Line 14"/>
              <p:cNvSpPr>
                <a:spLocks noChangeShapeType="1"/>
              </p:cNvSpPr>
              <p:nvPr/>
            </p:nvSpPr>
            <p:spPr bwMode="auto">
              <a:xfrm flipV="1">
                <a:off x="2848" y="848"/>
                <a:ext cx="50" cy="2"/>
              </a:xfrm>
              <a:prstGeom prst="line">
                <a:avLst/>
              </a:prstGeom>
              <a:noFill/>
              <a:ln w="28575">
                <a:solidFill>
                  <a:srgbClr val="808080"/>
                </a:solidFill>
                <a:round/>
                <a:headEnd/>
                <a:tailEnd/>
              </a:ln>
            </p:spPr>
            <p:txBody>
              <a:bodyPr wrap="none" anchor="ctr"/>
              <a:lstStyle/>
              <a:p>
                <a:endParaRPr lang="en-US"/>
              </a:p>
            </p:txBody>
          </p:sp>
          <p:sp>
            <p:nvSpPr>
              <p:cNvPr id="88307" name="Line 15"/>
              <p:cNvSpPr>
                <a:spLocks noChangeShapeType="1"/>
              </p:cNvSpPr>
              <p:nvPr/>
            </p:nvSpPr>
            <p:spPr bwMode="auto">
              <a:xfrm>
                <a:off x="2944" y="946"/>
                <a:ext cx="44" cy="0"/>
              </a:xfrm>
              <a:prstGeom prst="line">
                <a:avLst/>
              </a:prstGeom>
              <a:noFill/>
              <a:ln w="28575">
                <a:solidFill>
                  <a:srgbClr val="808080"/>
                </a:solidFill>
                <a:round/>
                <a:headEnd/>
                <a:tailEnd/>
              </a:ln>
            </p:spPr>
            <p:txBody>
              <a:bodyPr wrap="none" anchor="ctr"/>
              <a:lstStyle/>
              <a:p>
                <a:endParaRPr lang="en-US"/>
              </a:p>
            </p:txBody>
          </p:sp>
          <p:sp>
            <p:nvSpPr>
              <p:cNvPr id="88308" name="Line 16"/>
              <p:cNvSpPr>
                <a:spLocks noChangeShapeType="1"/>
              </p:cNvSpPr>
              <p:nvPr/>
            </p:nvSpPr>
            <p:spPr bwMode="auto">
              <a:xfrm>
                <a:off x="2894" y="850"/>
                <a:ext cx="52" cy="96"/>
              </a:xfrm>
              <a:prstGeom prst="line">
                <a:avLst/>
              </a:prstGeom>
              <a:noFill/>
              <a:ln w="28575">
                <a:solidFill>
                  <a:srgbClr val="808080"/>
                </a:solidFill>
                <a:round/>
                <a:headEnd/>
                <a:tailEnd/>
              </a:ln>
            </p:spPr>
            <p:txBody>
              <a:bodyPr wrap="none" anchor="ctr"/>
              <a:lstStyle/>
              <a:p>
                <a:endParaRPr lang="en-US"/>
              </a:p>
            </p:txBody>
          </p:sp>
        </p:grpSp>
        <p:grpSp>
          <p:nvGrpSpPr>
            <p:cNvPr id="4" name="Group 17"/>
            <p:cNvGrpSpPr>
              <a:grpSpLocks/>
            </p:cNvGrpSpPr>
            <p:nvPr/>
          </p:nvGrpSpPr>
          <p:grpSpPr bwMode="auto">
            <a:xfrm flipV="1">
              <a:off x="3026" y="3692"/>
              <a:ext cx="332" cy="100"/>
              <a:chOff x="2848" y="848"/>
              <a:chExt cx="140" cy="98"/>
            </a:xfrm>
          </p:grpSpPr>
          <p:sp>
            <p:nvSpPr>
              <p:cNvPr id="88303" name="Line 18"/>
              <p:cNvSpPr>
                <a:spLocks noChangeShapeType="1"/>
              </p:cNvSpPr>
              <p:nvPr/>
            </p:nvSpPr>
            <p:spPr bwMode="auto">
              <a:xfrm flipV="1">
                <a:off x="2848" y="848"/>
                <a:ext cx="50" cy="2"/>
              </a:xfrm>
              <a:prstGeom prst="line">
                <a:avLst/>
              </a:prstGeom>
              <a:noFill/>
              <a:ln w="28575">
                <a:solidFill>
                  <a:srgbClr val="969696"/>
                </a:solidFill>
                <a:round/>
                <a:headEnd/>
                <a:tailEnd/>
              </a:ln>
            </p:spPr>
            <p:txBody>
              <a:bodyPr wrap="none" anchor="ctr"/>
              <a:lstStyle/>
              <a:p>
                <a:endParaRPr lang="en-US"/>
              </a:p>
            </p:txBody>
          </p:sp>
          <p:sp>
            <p:nvSpPr>
              <p:cNvPr id="88304" name="Line 19"/>
              <p:cNvSpPr>
                <a:spLocks noChangeShapeType="1"/>
              </p:cNvSpPr>
              <p:nvPr/>
            </p:nvSpPr>
            <p:spPr bwMode="auto">
              <a:xfrm>
                <a:off x="2944" y="946"/>
                <a:ext cx="44" cy="0"/>
              </a:xfrm>
              <a:prstGeom prst="line">
                <a:avLst/>
              </a:prstGeom>
              <a:noFill/>
              <a:ln w="28575">
                <a:solidFill>
                  <a:srgbClr val="969696"/>
                </a:solidFill>
                <a:round/>
                <a:headEnd/>
                <a:tailEnd/>
              </a:ln>
            </p:spPr>
            <p:txBody>
              <a:bodyPr wrap="none" anchor="ctr"/>
              <a:lstStyle/>
              <a:p>
                <a:endParaRPr lang="en-US"/>
              </a:p>
            </p:txBody>
          </p:sp>
          <p:sp>
            <p:nvSpPr>
              <p:cNvPr id="88305" name="Line 20"/>
              <p:cNvSpPr>
                <a:spLocks noChangeShapeType="1"/>
              </p:cNvSpPr>
              <p:nvPr/>
            </p:nvSpPr>
            <p:spPr bwMode="auto">
              <a:xfrm>
                <a:off x="2894" y="850"/>
                <a:ext cx="52" cy="96"/>
              </a:xfrm>
              <a:prstGeom prst="line">
                <a:avLst/>
              </a:prstGeom>
              <a:noFill/>
              <a:ln w="28575">
                <a:solidFill>
                  <a:srgbClr val="969696"/>
                </a:solidFill>
                <a:round/>
                <a:headEnd/>
                <a:tailEnd/>
              </a:ln>
            </p:spPr>
            <p:txBody>
              <a:bodyPr wrap="none" anchor="ctr"/>
              <a:lstStyle/>
              <a:p>
                <a:endParaRPr lang="en-US"/>
              </a:p>
            </p:txBody>
          </p:sp>
        </p:grpSp>
        <p:sp>
          <p:nvSpPr>
            <p:cNvPr id="88081" name="Text Box 21"/>
            <p:cNvSpPr txBox="1">
              <a:spLocks noChangeArrowheads="1"/>
            </p:cNvSpPr>
            <p:nvPr/>
          </p:nvSpPr>
          <p:spPr bwMode="auto">
            <a:xfrm>
              <a:off x="3026" y="3250"/>
              <a:ext cx="897" cy="249"/>
            </a:xfrm>
            <a:prstGeom prst="rect">
              <a:avLst/>
            </a:prstGeom>
            <a:noFill/>
            <a:ln w="9525">
              <a:noFill/>
              <a:miter lim="800000"/>
              <a:headEnd/>
              <a:tailEnd/>
            </a:ln>
          </p:spPr>
          <p:txBody>
            <a:bodyPr/>
            <a:lstStyle/>
            <a:p>
              <a:pPr algn="r" eaLnBrk="1" hangingPunct="1"/>
              <a:r>
                <a:rPr lang="en-US" sz="1000">
                  <a:solidFill>
                    <a:schemeClr val="tx2"/>
                  </a:solidFill>
                  <a:latin typeface="Arial" pitchFamily="34" charset="0"/>
                </a:rPr>
                <a:t>unlimited shared output link buffers</a:t>
              </a:r>
              <a:endParaRPr lang="en-US" sz="2000">
                <a:solidFill>
                  <a:schemeClr val="tx2"/>
                </a:solidFill>
              </a:endParaRPr>
            </a:p>
          </p:txBody>
        </p:sp>
        <p:sp>
          <p:nvSpPr>
            <p:cNvPr id="88082" name="Line 22"/>
            <p:cNvSpPr>
              <a:spLocks noChangeShapeType="1"/>
            </p:cNvSpPr>
            <p:nvPr/>
          </p:nvSpPr>
          <p:spPr bwMode="auto">
            <a:xfrm flipH="1">
              <a:off x="2168" y="3544"/>
              <a:ext cx="582" cy="546"/>
            </a:xfrm>
            <a:prstGeom prst="line">
              <a:avLst/>
            </a:prstGeom>
            <a:noFill/>
            <a:ln w="9525">
              <a:solidFill>
                <a:srgbClr val="000000"/>
              </a:solidFill>
              <a:round/>
              <a:headEnd/>
              <a:tailEnd/>
            </a:ln>
          </p:spPr>
          <p:txBody>
            <a:bodyPr/>
            <a:lstStyle/>
            <a:p>
              <a:endParaRPr lang="en-US"/>
            </a:p>
          </p:txBody>
        </p:sp>
        <p:sp>
          <p:nvSpPr>
            <p:cNvPr id="88083" name="Line 23"/>
            <p:cNvSpPr>
              <a:spLocks noChangeShapeType="1"/>
            </p:cNvSpPr>
            <p:nvPr/>
          </p:nvSpPr>
          <p:spPr bwMode="auto">
            <a:xfrm flipH="1">
              <a:off x="2474" y="3544"/>
              <a:ext cx="276" cy="1"/>
            </a:xfrm>
            <a:prstGeom prst="line">
              <a:avLst/>
            </a:prstGeom>
            <a:noFill/>
            <a:ln w="9525">
              <a:solidFill>
                <a:srgbClr val="000000"/>
              </a:solidFill>
              <a:round/>
              <a:headEnd/>
              <a:tailEnd/>
            </a:ln>
          </p:spPr>
          <p:txBody>
            <a:bodyPr/>
            <a:lstStyle/>
            <a:p>
              <a:endParaRPr lang="en-US"/>
            </a:p>
          </p:txBody>
        </p:sp>
        <p:grpSp>
          <p:nvGrpSpPr>
            <p:cNvPr id="5" name="Group 24"/>
            <p:cNvGrpSpPr>
              <a:grpSpLocks/>
            </p:cNvGrpSpPr>
            <p:nvPr/>
          </p:nvGrpSpPr>
          <p:grpSpPr bwMode="auto">
            <a:xfrm>
              <a:off x="1988" y="2704"/>
              <a:ext cx="617" cy="947"/>
              <a:chOff x="12464" y="10193"/>
              <a:chExt cx="1481" cy="2272"/>
            </a:xfrm>
          </p:grpSpPr>
          <p:grpSp>
            <p:nvGrpSpPr>
              <p:cNvPr id="6" name="Group 25"/>
              <p:cNvGrpSpPr>
                <a:grpSpLocks/>
              </p:cNvGrpSpPr>
              <p:nvPr/>
            </p:nvGrpSpPr>
            <p:grpSpPr bwMode="auto">
              <a:xfrm>
                <a:off x="12464" y="11102"/>
                <a:ext cx="1481" cy="1363"/>
                <a:chOff x="5850" y="13487"/>
                <a:chExt cx="2023" cy="1840"/>
              </a:xfrm>
            </p:grpSpPr>
            <p:sp>
              <p:nvSpPr>
                <p:cNvPr id="88264" name="Freeform 26"/>
                <p:cNvSpPr>
                  <a:spLocks/>
                </p:cNvSpPr>
                <p:nvPr/>
              </p:nvSpPr>
              <p:spPr bwMode="auto">
                <a:xfrm>
                  <a:off x="5850" y="13632"/>
                  <a:ext cx="2023" cy="1695"/>
                </a:xfrm>
                <a:custGeom>
                  <a:avLst/>
                  <a:gdLst>
                    <a:gd name="T0" fmla="*/ 570 w 2023"/>
                    <a:gd name="T1" fmla="*/ 121 h 1695"/>
                    <a:gd name="T2" fmla="*/ 575 w 2023"/>
                    <a:gd name="T3" fmla="*/ 120 h 1695"/>
                    <a:gd name="T4" fmla="*/ 586 w 2023"/>
                    <a:gd name="T5" fmla="*/ 116 h 1695"/>
                    <a:gd name="T6" fmla="*/ 607 w 2023"/>
                    <a:gd name="T7" fmla="*/ 108 h 1695"/>
                    <a:gd name="T8" fmla="*/ 636 w 2023"/>
                    <a:gd name="T9" fmla="*/ 101 h 1695"/>
                    <a:gd name="T10" fmla="*/ 672 w 2023"/>
                    <a:gd name="T11" fmla="*/ 90 h 1695"/>
                    <a:gd name="T12" fmla="*/ 718 w 2023"/>
                    <a:gd name="T13" fmla="*/ 79 h 1695"/>
                    <a:gd name="T14" fmla="*/ 771 w 2023"/>
                    <a:gd name="T15" fmla="*/ 67 h 1695"/>
                    <a:gd name="T16" fmla="*/ 834 w 2023"/>
                    <a:gd name="T17" fmla="*/ 55 h 1695"/>
                    <a:gd name="T18" fmla="*/ 904 w 2023"/>
                    <a:gd name="T19" fmla="*/ 43 h 1695"/>
                    <a:gd name="T20" fmla="*/ 982 w 2023"/>
                    <a:gd name="T21" fmla="*/ 33 h 1695"/>
                    <a:gd name="T22" fmla="*/ 1071 w 2023"/>
                    <a:gd name="T23" fmla="*/ 22 h 1695"/>
                    <a:gd name="T24" fmla="*/ 1166 w 2023"/>
                    <a:gd name="T25" fmla="*/ 13 h 1695"/>
                    <a:gd name="T26" fmla="*/ 1271 w 2023"/>
                    <a:gd name="T27" fmla="*/ 7 h 1695"/>
                    <a:gd name="T28" fmla="*/ 1384 w 2023"/>
                    <a:gd name="T29" fmla="*/ 1 h 1695"/>
                    <a:gd name="T30" fmla="*/ 1506 w 2023"/>
                    <a:gd name="T31" fmla="*/ 0 h 1695"/>
                    <a:gd name="T32" fmla="*/ 1636 w 2023"/>
                    <a:gd name="T33" fmla="*/ 1 h 1695"/>
                    <a:gd name="T34" fmla="*/ 1692 w 2023"/>
                    <a:gd name="T35" fmla="*/ 233 h 1695"/>
                    <a:gd name="T36" fmla="*/ 1713 w 2023"/>
                    <a:gd name="T37" fmla="*/ 243 h 1695"/>
                    <a:gd name="T38" fmla="*/ 1758 w 2023"/>
                    <a:gd name="T39" fmla="*/ 274 h 1695"/>
                    <a:gd name="T40" fmla="*/ 1806 w 2023"/>
                    <a:gd name="T41" fmla="*/ 329 h 1695"/>
                    <a:gd name="T42" fmla="*/ 1836 w 2023"/>
                    <a:gd name="T43" fmla="*/ 409 h 1695"/>
                    <a:gd name="T44" fmla="*/ 1955 w 2023"/>
                    <a:gd name="T45" fmla="*/ 948 h 1695"/>
                    <a:gd name="T46" fmla="*/ 2003 w 2023"/>
                    <a:gd name="T47" fmla="*/ 1171 h 1695"/>
                    <a:gd name="T48" fmla="*/ 2011 w 2023"/>
                    <a:gd name="T49" fmla="*/ 1188 h 1695"/>
                    <a:gd name="T50" fmla="*/ 2022 w 2023"/>
                    <a:gd name="T51" fmla="*/ 1231 h 1695"/>
                    <a:gd name="T52" fmla="*/ 2021 w 2023"/>
                    <a:gd name="T53" fmla="*/ 1297 h 1695"/>
                    <a:gd name="T54" fmla="*/ 1992 w 2023"/>
                    <a:gd name="T55" fmla="*/ 1380 h 1695"/>
                    <a:gd name="T56" fmla="*/ 0 w 2023"/>
                    <a:gd name="T57" fmla="*/ 1328 h 1695"/>
                    <a:gd name="T58" fmla="*/ 199 w 2023"/>
                    <a:gd name="T59" fmla="*/ 1223 h 1695"/>
                    <a:gd name="T60" fmla="*/ 200 w 2023"/>
                    <a:gd name="T61" fmla="*/ 232 h 1695"/>
                    <a:gd name="T62" fmla="*/ 210 w 2023"/>
                    <a:gd name="T63" fmla="*/ 226 h 1695"/>
                    <a:gd name="T64" fmla="*/ 230 w 2023"/>
                    <a:gd name="T65" fmla="*/ 214 h 1695"/>
                    <a:gd name="T66" fmla="*/ 259 w 2023"/>
                    <a:gd name="T67" fmla="*/ 201 h 1695"/>
                    <a:gd name="T68" fmla="*/ 297 w 2023"/>
                    <a:gd name="T69" fmla="*/ 189 h 1695"/>
                    <a:gd name="T70" fmla="*/ 344 w 2023"/>
                    <a:gd name="T71" fmla="*/ 183 h 1695"/>
                    <a:gd name="T72" fmla="*/ 399 w 2023"/>
                    <a:gd name="T73" fmla="*/ 181 h 1695"/>
                    <a:gd name="T74" fmla="*/ 464 w 2023"/>
                    <a:gd name="T75" fmla="*/ 191 h 1695"/>
                    <a:gd name="T76" fmla="*/ 548 w 2023"/>
                    <a:gd name="T77" fmla="*/ 225 h 169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023"/>
                    <a:gd name="T118" fmla="*/ 0 h 1695"/>
                    <a:gd name="T119" fmla="*/ 2023 w 2023"/>
                    <a:gd name="T120" fmla="*/ 1695 h 169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023" h="1695">
                      <a:moveTo>
                        <a:pt x="548" y="225"/>
                      </a:moveTo>
                      <a:lnTo>
                        <a:pt x="570" y="121"/>
                      </a:lnTo>
                      <a:lnTo>
                        <a:pt x="571" y="121"/>
                      </a:lnTo>
                      <a:lnTo>
                        <a:pt x="575" y="120"/>
                      </a:lnTo>
                      <a:lnTo>
                        <a:pt x="580" y="118"/>
                      </a:lnTo>
                      <a:lnTo>
                        <a:pt x="586" y="116"/>
                      </a:lnTo>
                      <a:lnTo>
                        <a:pt x="596" y="112"/>
                      </a:lnTo>
                      <a:lnTo>
                        <a:pt x="607" y="108"/>
                      </a:lnTo>
                      <a:lnTo>
                        <a:pt x="620" y="105"/>
                      </a:lnTo>
                      <a:lnTo>
                        <a:pt x="636" y="101"/>
                      </a:lnTo>
                      <a:lnTo>
                        <a:pt x="653" y="95"/>
                      </a:lnTo>
                      <a:lnTo>
                        <a:pt x="672" y="90"/>
                      </a:lnTo>
                      <a:lnTo>
                        <a:pt x="694" y="84"/>
                      </a:lnTo>
                      <a:lnTo>
                        <a:pt x="718" y="79"/>
                      </a:lnTo>
                      <a:lnTo>
                        <a:pt x="743" y="74"/>
                      </a:lnTo>
                      <a:lnTo>
                        <a:pt x="771" y="67"/>
                      </a:lnTo>
                      <a:lnTo>
                        <a:pt x="802" y="61"/>
                      </a:lnTo>
                      <a:lnTo>
                        <a:pt x="834" y="55"/>
                      </a:lnTo>
                      <a:lnTo>
                        <a:pt x="867" y="49"/>
                      </a:lnTo>
                      <a:lnTo>
                        <a:pt x="904" y="43"/>
                      </a:lnTo>
                      <a:lnTo>
                        <a:pt x="943" y="38"/>
                      </a:lnTo>
                      <a:lnTo>
                        <a:pt x="982" y="33"/>
                      </a:lnTo>
                      <a:lnTo>
                        <a:pt x="1025" y="27"/>
                      </a:lnTo>
                      <a:lnTo>
                        <a:pt x="1071" y="22"/>
                      </a:lnTo>
                      <a:lnTo>
                        <a:pt x="1117" y="17"/>
                      </a:lnTo>
                      <a:lnTo>
                        <a:pt x="1166" y="13"/>
                      </a:lnTo>
                      <a:lnTo>
                        <a:pt x="1218" y="10"/>
                      </a:lnTo>
                      <a:lnTo>
                        <a:pt x="1271" y="7"/>
                      </a:lnTo>
                      <a:lnTo>
                        <a:pt x="1327" y="3"/>
                      </a:lnTo>
                      <a:lnTo>
                        <a:pt x="1384" y="1"/>
                      </a:lnTo>
                      <a:lnTo>
                        <a:pt x="1444" y="0"/>
                      </a:lnTo>
                      <a:lnTo>
                        <a:pt x="1506" y="0"/>
                      </a:lnTo>
                      <a:lnTo>
                        <a:pt x="1570" y="0"/>
                      </a:lnTo>
                      <a:lnTo>
                        <a:pt x="1636" y="1"/>
                      </a:lnTo>
                      <a:lnTo>
                        <a:pt x="1709" y="41"/>
                      </a:lnTo>
                      <a:lnTo>
                        <a:pt x="1692" y="233"/>
                      </a:lnTo>
                      <a:lnTo>
                        <a:pt x="1698" y="235"/>
                      </a:lnTo>
                      <a:lnTo>
                        <a:pt x="1713" y="243"/>
                      </a:lnTo>
                      <a:lnTo>
                        <a:pt x="1733" y="256"/>
                      </a:lnTo>
                      <a:lnTo>
                        <a:pt x="1758" y="274"/>
                      </a:lnTo>
                      <a:lnTo>
                        <a:pt x="1784" y="299"/>
                      </a:lnTo>
                      <a:lnTo>
                        <a:pt x="1806" y="329"/>
                      </a:lnTo>
                      <a:lnTo>
                        <a:pt x="1825" y="366"/>
                      </a:lnTo>
                      <a:lnTo>
                        <a:pt x="1836" y="409"/>
                      </a:lnTo>
                      <a:lnTo>
                        <a:pt x="1999" y="557"/>
                      </a:lnTo>
                      <a:lnTo>
                        <a:pt x="1955" y="948"/>
                      </a:lnTo>
                      <a:lnTo>
                        <a:pt x="1692" y="1080"/>
                      </a:lnTo>
                      <a:lnTo>
                        <a:pt x="2003" y="1171"/>
                      </a:lnTo>
                      <a:lnTo>
                        <a:pt x="2006" y="1176"/>
                      </a:lnTo>
                      <a:lnTo>
                        <a:pt x="2011" y="1188"/>
                      </a:lnTo>
                      <a:lnTo>
                        <a:pt x="2016" y="1206"/>
                      </a:lnTo>
                      <a:lnTo>
                        <a:pt x="2022" y="1231"/>
                      </a:lnTo>
                      <a:lnTo>
                        <a:pt x="2023" y="1261"/>
                      </a:lnTo>
                      <a:lnTo>
                        <a:pt x="2021" y="1297"/>
                      </a:lnTo>
                      <a:lnTo>
                        <a:pt x="2010" y="1337"/>
                      </a:lnTo>
                      <a:lnTo>
                        <a:pt x="1992" y="1380"/>
                      </a:lnTo>
                      <a:lnTo>
                        <a:pt x="1171" y="1695"/>
                      </a:lnTo>
                      <a:lnTo>
                        <a:pt x="0" y="1328"/>
                      </a:lnTo>
                      <a:lnTo>
                        <a:pt x="20" y="1285"/>
                      </a:lnTo>
                      <a:lnTo>
                        <a:pt x="199" y="1223"/>
                      </a:lnTo>
                      <a:lnTo>
                        <a:pt x="199" y="233"/>
                      </a:lnTo>
                      <a:lnTo>
                        <a:pt x="200" y="232"/>
                      </a:lnTo>
                      <a:lnTo>
                        <a:pt x="204" y="229"/>
                      </a:lnTo>
                      <a:lnTo>
                        <a:pt x="210" y="226"/>
                      </a:lnTo>
                      <a:lnTo>
                        <a:pt x="218" y="220"/>
                      </a:lnTo>
                      <a:lnTo>
                        <a:pt x="230" y="214"/>
                      </a:lnTo>
                      <a:lnTo>
                        <a:pt x="243" y="207"/>
                      </a:lnTo>
                      <a:lnTo>
                        <a:pt x="259" y="201"/>
                      </a:lnTo>
                      <a:lnTo>
                        <a:pt x="277" y="194"/>
                      </a:lnTo>
                      <a:lnTo>
                        <a:pt x="297" y="189"/>
                      </a:lnTo>
                      <a:lnTo>
                        <a:pt x="320" y="185"/>
                      </a:lnTo>
                      <a:lnTo>
                        <a:pt x="344" y="183"/>
                      </a:lnTo>
                      <a:lnTo>
                        <a:pt x="370" y="180"/>
                      </a:lnTo>
                      <a:lnTo>
                        <a:pt x="399" y="181"/>
                      </a:lnTo>
                      <a:lnTo>
                        <a:pt x="430" y="185"/>
                      </a:lnTo>
                      <a:lnTo>
                        <a:pt x="464" y="191"/>
                      </a:lnTo>
                      <a:lnTo>
                        <a:pt x="498" y="201"/>
                      </a:lnTo>
                      <a:lnTo>
                        <a:pt x="548" y="225"/>
                      </a:lnTo>
                      <a:close/>
                    </a:path>
                  </a:pathLst>
                </a:custGeom>
                <a:solidFill>
                  <a:srgbClr val="969696"/>
                </a:solidFill>
                <a:ln w="9525">
                  <a:noFill/>
                  <a:round/>
                  <a:headEnd/>
                  <a:tailEnd/>
                </a:ln>
              </p:spPr>
              <p:txBody>
                <a:bodyPr/>
                <a:lstStyle/>
                <a:p>
                  <a:endParaRPr lang="en-US"/>
                </a:p>
              </p:txBody>
            </p:sp>
            <p:sp>
              <p:nvSpPr>
                <p:cNvPr id="88265" name="Freeform 27"/>
                <p:cNvSpPr>
                  <a:spLocks/>
                </p:cNvSpPr>
                <p:nvPr/>
              </p:nvSpPr>
              <p:spPr bwMode="auto">
                <a:xfrm>
                  <a:off x="6551" y="13597"/>
                  <a:ext cx="650" cy="735"/>
                </a:xfrm>
                <a:custGeom>
                  <a:avLst/>
                  <a:gdLst>
                    <a:gd name="T0" fmla="*/ 645 w 650"/>
                    <a:gd name="T1" fmla="*/ 27 h 735"/>
                    <a:gd name="T2" fmla="*/ 642 w 650"/>
                    <a:gd name="T3" fmla="*/ 26 h 735"/>
                    <a:gd name="T4" fmla="*/ 631 w 650"/>
                    <a:gd name="T5" fmla="*/ 23 h 735"/>
                    <a:gd name="T6" fmla="*/ 615 w 650"/>
                    <a:gd name="T7" fmla="*/ 19 h 735"/>
                    <a:gd name="T8" fmla="*/ 592 w 650"/>
                    <a:gd name="T9" fmla="*/ 15 h 735"/>
                    <a:gd name="T10" fmla="*/ 565 w 650"/>
                    <a:gd name="T11" fmla="*/ 10 h 735"/>
                    <a:gd name="T12" fmla="*/ 533 w 650"/>
                    <a:gd name="T13" fmla="*/ 6 h 735"/>
                    <a:gd name="T14" fmla="*/ 496 w 650"/>
                    <a:gd name="T15" fmla="*/ 3 h 735"/>
                    <a:gd name="T16" fmla="*/ 456 w 650"/>
                    <a:gd name="T17" fmla="*/ 1 h 735"/>
                    <a:gd name="T18" fmla="*/ 411 w 650"/>
                    <a:gd name="T19" fmla="*/ 0 h 735"/>
                    <a:gd name="T20" fmla="*/ 364 w 650"/>
                    <a:gd name="T21" fmla="*/ 2 h 735"/>
                    <a:gd name="T22" fmla="*/ 315 w 650"/>
                    <a:gd name="T23" fmla="*/ 6 h 735"/>
                    <a:gd name="T24" fmla="*/ 262 w 650"/>
                    <a:gd name="T25" fmla="*/ 15 h 735"/>
                    <a:gd name="T26" fmla="*/ 209 w 650"/>
                    <a:gd name="T27" fmla="*/ 26 h 735"/>
                    <a:gd name="T28" fmla="*/ 154 w 650"/>
                    <a:gd name="T29" fmla="*/ 42 h 735"/>
                    <a:gd name="T30" fmla="*/ 98 w 650"/>
                    <a:gd name="T31" fmla="*/ 61 h 735"/>
                    <a:gd name="T32" fmla="*/ 42 w 650"/>
                    <a:gd name="T33" fmla="*/ 87 h 735"/>
                    <a:gd name="T34" fmla="*/ 38 w 650"/>
                    <a:gd name="T35" fmla="*/ 101 h 735"/>
                    <a:gd name="T36" fmla="*/ 28 w 650"/>
                    <a:gd name="T37" fmla="*/ 141 h 735"/>
                    <a:gd name="T38" fmla="*/ 17 w 650"/>
                    <a:gd name="T39" fmla="*/ 203 h 735"/>
                    <a:gd name="T40" fmla="*/ 6 w 650"/>
                    <a:gd name="T41" fmla="*/ 283 h 735"/>
                    <a:gd name="T42" fmla="*/ 0 w 650"/>
                    <a:gd name="T43" fmla="*/ 378 h 735"/>
                    <a:gd name="T44" fmla="*/ 5 w 650"/>
                    <a:gd name="T45" fmla="*/ 484 h 735"/>
                    <a:gd name="T46" fmla="*/ 21 w 650"/>
                    <a:gd name="T47" fmla="*/ 599 h 735"/>
                    <a:gd name="T48" fmla="*/ 54 w 650"/>
                    <a:gd name="T49" fmla="*/ 716 h 735"/>
                    <a:gd name="T50" fmla="*/ 58 w 650"/>
                    <a:gd name="T51" fmla="*/ 716 h 735"/>
                    <a:gd name="T52" fmla="*/ 66 w 650"/>
                    <a:gd name="T53" fmla="*/ 715 h 735"/>
                    <a:gd name="T54" fmla="*/ 80 w 650"/>
                    <a:gd name="T55" fmla="*/ 713 h 735"/>
                    <a:gd name="T56" fmla="*/ 99 w 650"/>
                    <a:gd name="T57" fmla="*/ 712 h 735"/>
                    <a:gd name="T58" fmla="*/ 124 w 650"/>
                    <a:gd name="T59" fmla="*/ 710 h 735"/>
                    <a:gd name="T60" fmla="*/ 153 w 650"/>
                    <a:gd name="T61" fmla="*/ 708 h 735"/>
                    <a:gd name="T62" fmla="*/ 188 w 650"/>
                    <a:gd name="T63" fmla="*/ 707 h 735"/>
                    <a:gd name="T64" fmla="*/ 225 w 650"/>
                    <a:gd name="T65" fmla="*/ 706 h 735"/>
                    <a:gd name="T66" fmla="*/ 267 w 650"/>
                    <a:gd name="T67" fmla="*/ 705 h 735"/>
                    <a:gd name="T68" fmla="*/ 313 w 650"/>
                    <a:gd name="T69" fmla="*/ 706 h 735"/>
                    <a:gd name="T70" fmla="*/ 362 w 650"/>
                    <a:gd name="T71" fmla="*/ 707 h 735"/>
                    <a:gd name="T72" fmla="*/ 415 w 650"/>
                    <a:gd name="T73" fmla="*/ 709 h 735"/>
                    <a:gd name="T74" fmla="*/ 470 w 650"/>
                    <a:gd name="T75" fmla="*/ 713 h 735"/>
                    <a:gd name="T76" fmla="*/ 528 w 650"/>
                    <a:gd name="T77" fmla="*/ 719 h 735"/>
                    <a:gd name="T78" fmla="*/ 588 w 650"/>
                    <a:gd name="T79" fmla="*/ 726 h 735"/>
                    <a:gd name="T80" fmla="*/ 650 w 650"/>
                    <a:gd name="T81" fmla="*/ 735 h 735"/>
                    <a:gd name="T82" fmla="*/ 647 w 650"/>
                    <a:gd name="T83" fmla="*/ 713 h 735"/>
                    <a:gd name="T84" fmla="*/ 641 w 650"/>
                    <a:gd name="T85" fmla="*/ 655 h 735"/>
                    <a:gd name="T86" fmla="*/ 631 w 650"/>
                    <a:gd name="T87" fmla="*/ 568 h 735"/>
                    <a:gd name="T88" fmla="*/ 623 w 650"/>
                    <a:gd name="T89" fmla="*/ 462 h 735"/>
                    <a:gd name="T90" fmla="*/ 618 w 650"/>
                    <a:gd name="T91" fmla="*/ 345 h 735"/>
                    <a:gd name="T92" fmla="*/ 618 w 650"/>
                    <a:gd name="T93" fmla="*/ 229 h 735"/>
                    <a:gd name="T94" fmla="*/ 627 w 650"/>
                    <a:gd name="T95" fmla="*/ 119 h 735"/>
                    <a:gd name="T96" fmla="*/ 645 w 650"/>
                    <a:gd name="T97" fmla="*/ 27 h 73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50"/>
                    <a:gd name="T148" fmla="*/ 0 h 735"/>
                    <a:gd name="T149" fmla="*/ 650 w 650"/>
                    <a:gd name="T150" fmla="*/ 735 h 73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50" h="735">
                      <a:moveTo>
                        <a:pt x="645" y="27"/>
                      </a:moveTo>
                      <a:lnTo>
                        <a:pt x="642" y="26"/>
                      </a:lnTo>
                      <a:lnTo>
                        <a:pt x="631" y="23"/>
                      </a:lnTo>
                      <a:lnTo>
                        <a:pt x="615" y="19"/>
                      </a:lnTo>
                      <a:lnTo>
                        <a:pt x="592" y="15"/>
                      </a:lnTo>
                      <a:lnTo>
                        <a:pt x="565" y="10"/>
                      </a:lnTo>
                      <a:lnTo>
                        <a:pt x="533" y="6"/>
                      </a:lnTo>
                      <a:lnTo>
                        <a:pt x="496" y="3"/>
                      </a:lnTo>
                      <a:lnTo>
                        <a:pt x="456" y="1"/>
                      </a:lnTo>
                      <a:lnTo>
                        <a:pt x="411" y="0"/>
                      </a:lnTo>
                      <a:lnTo>
                        <a:pt x="364" y="2"/>
                      </a:lnTo>
                      <a:lnTo>
                        <a:pt x="315" y="6"/>
                      </a:lnTo>
                      <a:lnTo>
                        <a:pt x="262" y="15"/>
                      </a:lnTo>
                      <a:lnTo>
                        <a:pt x="209" y="26"/>
                      </a:lnTo>
                      <a:lnTo>
                        <a:pt x="154" y="42"/>
                      </a:lnTo>
                      <a:lnTo>
                        <a:pt x="98" y="61"/>
                      </a:lnTo>
                      <a:lnTo>
                        <a:pt x="42" y="87"/>
                      </a:lnTo>
                      <a:lnTo>
                        <a:pt x="38" y="101"/>
                      </a:lnTo>
                      <a:lnTo>
                        <a:pt x="28" y="141"/>
                      </a:lnTo>
                      <a:lnTo>
                        <a:pt x="17" y="203"/>
                      </a:lnTo>
                      <a:lnTo>
                        <a:pt x="6" y="283"/>
                      </a:lnTo>
                      <a:lnTo>
                        <a:pt x="0" y="378"/>
                      </a:lnTo>
                      <a:lnTo>
                        <a:pt x="5" y="484"/>
                      </a:lnTo>
                      <a:lnTo>
                        <a:pt x="21" y="599"/>
                      </a:lnTo>
                      <a:lnTo>
                        <a:pt x="54" y="716"/>
                      </a:lnTo>
                      <a:lnTo>
                        <a:pt x="58" y="716"/>
                      </a:lnTo>
                      <a:lnTo>
                        <a:pt x="66" y="715"/>
                      </a:lnTo>
                      <a:lnTo>
                        <a:pt x="80" y="713"/>
                      </a:lnTo>
                      <a:lnTo>
                        <a:pt x="99" y="712"/>
                      </a:lnTo>
                      <a:lnTo>
                        <a:pt x="124" y="710"/>
                      </a:lnTo>
                      <a:lnTo>
                        <a:pt x="153" y="708"/>
                      </a:lnTo>
                      <a:lnTo>
                        <a:pt x="188" y="707"/>
                      </a:lnTo>
                      <a:lnTo>
                        <a:pt x="225" y="706"/>
                      </a:lnTo>
                      <a:lnTo>
                        <a:pt x="267" y="705"/>
                      </a:lnTo>
                      <a:lnTo>
                        <a:pt x="313" y="706"/>
                      </a:lnTo>
                      <a:lnTo>
                        <a:pt x="362" y="707"/>
                      </a:lnTo>
                      <a:lnTo>
                        <a:pt x="415" y="709"/>
                      </a:lnTo>
                      <a:lnTo>
                        <a:pt x="470" y="713"/>
                      </a:lnTo>
                      <a:lnTo>
                        <a:pt x="528" y="719"/>
                      </a:lnTo>
                      <a:lnTo>
                        <a:pt x="588" y="726"/>
                      </a:lnTo>
                      <a:lnTo>
                        <a:pt x="650" y="735"/>
                      </a:lnTo>
                      <a:lnTo>
                        <a:pt x="647" y="713"/>
                      </a:lnTo>
                      <a:lnTo>
                        <a:pt x="641" y="655"/>
                      </a:lnTo>
                      <a:lnTo>
                        <a:pt x="631" y="568"/>
                      </a:lnTo>
                      <a:lnTo>
                        <a:pt x="623" y="462"/>
                      </a:lnTo>
                      <a:lnTo>
                        <a:pt x="618" y="345"/>
                      </a:lnTo>
                      <a:lnTo>
                        <a:pt x="618" y="229"/>
                      </a:lnTo>
                      <a:lnTo>
                        <a:pt x="627" y="119"/>
                      </a:lnTo>
                      <a:lnTo>
                        <a:pt x="645" y="27"/>
                      </a:lnTo>
                      <a:close/>
                    </a:path>
                  </a:pathLst>
                </a:custGeom>
                <a:solidFill>
                  <a:srgbClr val="808080"/>
                </a:solidFill>
                <a:ln w="9525">
                  <a:noFill/>
                  <a:round/>
                  <a:headEnd/>
                  <a:tailEnd/>
                </a:ln>
              </p:spPr>
              <p:txBody>
                <a:bodyPr/>
                <a:lstStyle/>
                <a:p>
                  <a:endParaRPr lang="en-US"/>
                </a:p>
              </p:txBody>
            </p:sp>
            <p:sp>
              <p:nvSpPr>
                <p:cNvPr id="88266" name="Freeform 28"/>
                <p:cNvSpPr>
                  <a:spLocks/>
                </p:cNvSpPr>
                <p:nvPr/>
              </p:nvSpPr>
              <p:spPr bwMode="auto">
                <a:xfrm>
                  <a:off x="6623" y="13797"/>
                  <a:ext cx="1071" cy="731"/>
                </a:xfrm>
                <a:custGeom>
                  <a:avLst/>
                  <a:gdLst>
                    <a:gd name="T0" fmla="*/ 6 w 1071"/>
                    <a:gd name="T1" fmla="*/ 552 h 731"/>
                    <a:gd name="T2" fmla="*/ 0 w 1071"/>
                    <a:gd name="T3" fmla="*/ 642 h 731"/>
                    <a:gd name="T4" fmla="*/ 698 w 1071"/>
                    <a:gd name="T5" fmla="*/ 731 h 731"/>
                    <a:gd name="T6" fmla="*/ 703 w 1071"/>
                    <a:gd name="T7" fmla="*/ 729 h 731"/>
                    <a:gd name="T8" fmla="*/ 717 w 1071"/>
                    <a:gd name="T9" fmla="*/ 722 h 731"/>
                    <a:gd name="T10" fmla="*/ 740 w 1071"/>
                    <a:gd name="T11" fmla="*/ 710 h 731"/>
                    <a:gd name="T12" fmla="*/ 768 w 1071"/>
                    <a:gd name="T13" fmla="*/ 694 h 731"/>
                    <a:gd name="T14" fmla="*/ 801 w 1071"/>
                    <a:gd name="T15" fmla="*/ 672 h 731"/>
                    <a:gd name="T16" fmla="*/ 838 w 1071"/>
                    <a:gd name="T17" fmla="*/ 645 h 731"/>
                    <a:gd name="T18" fmla="*/ 876 w 1071"/>
                    <a:gd name="T19" fmla="*/ 614 h 731"/>
                    <a:gd name="T20" fmla="*/ 915 w 1071"/>
                    <a:gd name="T21" fmla="*/ 577 h 731"/>
                    <a:gd name="T22" fmla="*/ 953 w 1071"/>
                    <a:gd name="T23" fmla="*/ 536 h 731"/>
                    <a:gd name="T24" fmla="*/ 988 w 1071"/>
                    <a:gd name="T25" fmla="*/ 491 h 731"/>
                    <a:gd name="T26" fmla="*/ 1018 w 1071"/>
                    <a:gd name="T27" fmla="*/ 439 h 731"/>
                    <a:gd name="T28" fmla="*/ 1043 w 1071"/>
                    <a:gd name="T29" fmla="*/ 383 h 731"/>
                    <a:gd name="T30" fmla="*/ 1061 w 1071"/>
                    <a:gd name="T31" fmla="*/ 322 h 731"/>
                    <a:gd name="T32" fmla="*/ 1071 w 1071"/>
                    <a:gd name="T33" fmla="*/ 255 h 731"/>
                    <a:gd name="T34" fmla="*/ 1070 w 1071"/>
                    <a:gd name="T35" fmla="*/ 185 h 731"/>
                    <a:gd name="T36" fmla="*/ 1057 w 1071"/>
                    <a:gd name="T37" fmla="*/ 108 h 731"/>
                    <a:gd name="T38" fmla="*/ 1055 w 1071"/>
                    <a:gd name="T39" fmla="*/ 104 h 731"/>
                    <a:gd name="T40" fmla="*/ 1049 w 1071"/>
                    <a:gd name="T41" fmla="*/ 92 h 731"/>
                    <a:gd name="T42" fmla="*/ 1037 w 1071"/>
                    <a:gd name="T43" fmla="*/ 76 h 731"/>
                    <a:gd name="T44" fmla="*/ 1022 w 1071"/>
                    <a:gd name="T45" fmla="*/ 57 h 731"/>
                    <a:gd name="T46" fmla="*/ 1002 w 1071"/>
                    <a:gd name="T47" fmla="*/ 37 h 731"/>
                    <a:gd name="T48" fmla="*/ 979 w 1071"/>
                    <a:gd name="T49" fmla="*/ 20 h 731"/>
                    <a:gd name="T50" fmla="*/ 951 w 1071"/>
                    <a:gd name="T51" fmla="*/ 7 h 731"/>
                    <a:gd name="T52" fmla="*/ 919 w 1071"/>
                    <a:gd name="T53" fmla="*/ 0 h 731"/>
                    <a:gd name="T54" fmla="*/ 924 w 1071"/>
                    <a:gd name="T55" fmla="*/ 12 h 731"/>
                    <a:gd name="T56" fmla="*/ 934 w 1071"/>
                    <a:gd name="T57" fmla="*/ 44 h 731"/>
                    <a:gd name="T58" fmla="*/ 947 w 1071"/>
                    <a:gd name="T59" fmla="*/ 94 h 731"/>
                    <a:gd name="T60" fmla="*/ 958 w 1071"/>
                    <a:gd name="T61" fmla="*/ 159 h 731"/>
                    <a:gd name="T62" fmla="*/ 961 w 1071"/>
                    <a:gd name="T63" fmla="*/ 238 h 731"/>
                    <a:gd name="T64" fmla="*/ 953 w 1071"/>
                    <a:gd name="T65" fmla="*/ 324 h 731"/>
                    <a:gd name="T66" fmla="*/ 928 w 1071"/>
                    <a:gd name="T67" fmla="*/ 418 h 731"/>
                    <a:gd name="T68" fmla="*/ 884 w 1071"/>
                    <a:gd name="T69" fmla="*/ 516 h 731"/>
                    <a:gd name="T70" fmla="*/ 883 w 1071"/>
                    <a:gd name="T71" fmla="*/ 518 h 731"/>
                    <a:gd name="T72" fmla="*/ 879 w 1071"/>
                    <a:gd name="T73" fmla="*/ 521 h 731"/>
                    <a:gd name="T74" fmla="*/ 872 w 1071"/>
                    <a:gd name="T75" fmla="*/ 526 h 731"/>
                    <a:gd name="T76" fmla="*/ 862 w 1071"/>
                    <a:gd name="T77" fmla="*/ 534 h 731"/>
                    <a:gd name="T78" fmla="*/ 851 w 1071"/>
                    <a:gd name="T79" fmla="*/ 541 h 731"/>
                    <a:gd name="T80" fmla="*/ 837 w 1071"/>
                    <a:gd name="T81" fmla="*/ 550 h 731"/>
                    <a:gd name="T82" fmla="*/ 819 w 1071"/>
                    <a:gd name="T83" fmla="*/ 559 h 731"/>
                    <a:gd name="T84" fmla="*/ 800 w 1071"/>
                    <a:gd name="T85" fmla="*/ 567 h 731"/>
                    <a:gd name="T86" fmla="*/ 778 w 1071"/>
                    <a:gd name="T87" fmla="*/ 575 h 731"/>
                    <a:gd name="T88" fmla="*/ 754 w 1071"/>
                    <a:gd name="T89" fmla="*/ 582 h 731"/>
                    <a:gd name="T90" fmla="*/ 727 w 1071"/>
                    <a:gd name="T91" fmla="*/ 588 h 731"/>
                    <a:gd name="T92" fmla="*/ 697 w 1071"/>
                    <a:gd name="T93" fmla="*/ 592 h 731"/>
                    <a:gd name="T94" fmla="*/ 666 w 1071"/>
                    <a:gd name="T95" fmla="*/ 593 h 731"/>
                    <a:gd name="T96" fmla="*/ 631 w 1071"/>
                    <a:gd name="T97" fmla="*/ 592 h 731"/>
                    <a:gd name="T98" fmla="*/ 593 w 1071"/>
                    <a:gd name="T99" fmla="*/ 589 h 731"/>
                    <a:gd name="T100" fmla="*/ 555 w 1071"/>
                    <a:gd name="T101" fmla="*/ 581 h 731"/>
                    <a:gd name="T102" fmla="*/ 555 w 1071"/>
                    <a:gd name="T103" fmla="*/ 677 h 731"/>
                    <a:gd name="T104" fmla="*/ 24 w 1071"/>
                    <a:gd name="T105" fmla="*/ 623 h 731"/>
                    <a:gd name="T106" fmla="*/ 6 w 1071"/>
                    <a:gd name="T107" fmla="*/ 552 h 73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71"/>
                    <a:gd name="T163" fmla="*/ 0 h 731"/>
                    <a:gd name="T164" fmla="*/ 1071 w 1071"/>
                    <a:gd name="T165" fmla="*/ 731 h 73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71" h="731">
                      <a:moveTo>
                        <a:pt x="6" y="552"/>
                      </a:moveTo>
                      <a:lnTo>
                        <a:pt x="0" y="642"/>
                      </a:lnTo>
                      <a:lnTo>
                        <a:pt x="698" y="731"/>
                      </a:lnTo>
                      <a:lnTo>
                        <a:pt x="703" y="729"/>
                      </a:lnTo>
                      <a:lnTo>
                        <a:pt x="717" y="722"/>
                      </a:lnTo>
                      <a:lnTo>
                        <a:pt x="740" y="710"/>
                      </a:lnTo>
                      <a:lnTo>
                        <a:pt x="768" y="694"/>
                      </a:lnTo>
                      <a:lnTo>
                        <a:pt x="801" y="672"/>
                      </a:lnTo>
                      <a:lnTo>
                        <a:pt x="838" y="645"/>
                      </a:lnTo>
                      <a:lnTo>
                        <a:pt x="876" y="614"/>
                      </a:lnTo>
                      <a:lnTo>
                        <a:pt x="915" y="577"/>
                      </a:lnTo>
                      <a:lnTo>
                        <a:pt x="953" y="536"/>
                      </a:lnTo>
                      <a:lnTo>
                        <a:pt x="988" y="491"/>
                      </a:lnTo>
                      <a:lnTo>
                        <a:pt x="1018" y="439"/>
                      </a:lnTo>
                      <a:lnTo>
                        <a:pt x="1043" y="383"/>
                      </a:lnTo>
                      <a:lnTo>
                        <a:pt x="1061" y="322"/>
                      </a:lnTo>
                      <a:lnTo>
                        <a:pt x="1071" y="255"/>
                      </a:lnTo>
                      <a:lnTo>
                        <a:pt x="1070" y="185"/>
                      </a:lnTo>
                      <a:lnTo>
                        <a:pt x="1057" y="108"/>
                      </a:lnTo>
                      <a:lnTo>
                        <a:pt x="1055" y="104"/>
                      </a:lnTo>
                      <a:lnTo>
                        <a:pt x="1049" y="92"/>
                      </a:lnTo>
                      <a:lnTo>
                        <a:pt x="1037" y="76"/>
                      </a:lnTo>
                      <a:lnTo>
                        <a:pt x="1022" y="57"/>
                      </a:lnTo>
                      <a:lnTo>
                        <a:pt x="1002" y="37"/>
                      </a:lnTo>
                      <a:lnTo>
                        <a:pt x="979" y="20"/>
                      </a:lnTo>
                      <a:lnTo>
                        <a:pt x="951" y="7"/>
                      </a:lnTo>
                      <a:lnTo>
                        <a:pt x="919" y="0"/>
                      </a:lnTo>
                      <a:lnTo>
                        <a:pt x="924" y="12"/>
                      </a:lnTo>
                      <a:lnTo>
                        <a:pt x="934" y="44"/>
                      </a:lnTo>
                      <a:lnTo>
                        <a:pt x="947" y="94"/>
                      </a:lnTo>
                      <a:lnTo>
                        <a:pt x="958" y="159"/>
                      </a:lnTo>
                      <a:lnTo>
                        <a:pt x="961" y="238"/>
                      </a:lnTo>
                      <a:lnTo>
                        <a:pt x="953" y="324"/>
                      </a:lnTo>
                      <a:lnTo>
                        <a:pt x="928" y="418"/>
                      </a:lnTo>
                      <a:lnTo>
                        <a:pt x="884" y="516"/>
                      </a:lnTo>
                      <a:lnTo>
                        <a:pt x="883" y="518"/>
                      </a:lnTo>
                      <a:lnTo>
                        <a:pt x="879" y="521"/>
                      </a:lnTo>
                      <a:lnTo>
                        <a:pt x="872" y="526"/>
                      </a:lnTo>
                      <a:lnTo>
                        <a:pt x="862" y="534"/>
                      </a:lnTo>
                      <a:lnTo>
                        <a:pt x="851" y="541"/>
                      </a:lnTo>
                      <a:lnTo>
                        <a:pt x="837" y="550"/>
                      </a:lnTo>
                      <a:lnTo>
                        <a:pt x="819" y="559"/>
                      </a:lnTo>
                      <a:lnTo>
                        <a:pt x="800" y="567"/>
                      </a:lnTo>
                      <a:lnTo>
                        <a:pt x="778" y="575"/>
                      </a:lnTo>
                      <a:lnTo>
                        <a:pt x="754" y="582"/>
                      </a:lnTo>
                      <a:lnTo>
                        <a:pt x="727" y="588"/>
                      </a:lnTo>
                      <a:lnTo>
                        <a:pt x="697" y="592"/>
                      </a:lnTo>
                      <a:lnTo>
                        <a:pt x="666" y="593"/>
                      </a:lnTo>
                      <a:lnTo>
                        <a:pt x="631" y="592"/>
                      </a:lnTo>
                      <a:lnTo>
                        <a:pt x="593" y="589"/>
                      </a:lnTo>
                      <a:lnTo>
                        <a:pt x="555" y="581"/>
                      </a:lnTo>
                      <a:lnTo>
                        <a:pt x="555" y="677"/>
                      </a:lnTo>
                      <a:lnTo>
                        <a:pt x="24" y="623"/>
                      </a:lnTo>
                      <a:lnTo>
                        <a:pt x="6" y="552"/>
                      </a:lnTo>
                      <a:close/>
                    </a:path>
                  </a:pathLst>
                </a:custGeom>
                <a:solidFill>
                  <a:srgbClr val="FFFFFF"/>
                </a:solidFill>
                <a:ln w="9525">
                  <a:noFill/>
                  <a:round/>
                  <a:headEnd/>
                  <a:tailEnd/>
                </a:ln>
              </p:spPr>
              <p:txBody>
                <a:bodyPr/>
                <a:lstStyle/>
                <a:p>
                  <a:endParaRPr lang="en-US"/>
                </a:p>
              </p:txBody>
            </p:sp>
            <p:sp>
              <p:nvSpPr>
                <p:cNvPr id="88267" name="Freeform 29"/>
                <p:cNvSpPr>
                  <a:spLocks/>
                </p:cNvSpPr>
                <p:nvPr/>
              </p:nvSpPr>
              <p:spPr bwMode="auto">
                <a:xfrm>
                  <a:off x="6486" y="14516"/>
                  <a:ext cx="787" cy="253"/>
                </a:xfrm>
                <a:custGeom>
                  <a:avLst/>
                  <a:gdLst>
                    <a:gd name="T0" fmla="*/ 787 w 787"/>
                    <a:gd name="T1" fmla="*/ 91 h 253"/>
                    <a:gd name="T2" fmla="*/ 12 w 787"/>
                    <a:gd name="T3" fmla="*/ 0 h 253"/>
                    <a:gd name="T4" fmla="*/ 0 w 787"/>
                    <a:gd name="T5" fmla="*/ 91 h 253"/>
                    <a:gd name="T6" fmla="*/ 764 w 787"/>
                    <a:gd name="T7" fmla="*/ 253 h 253"/>
                    <a:gd name="T8" fmla="*/ 787 w 787"/>
                    <a:gd name="T9" fmla="*/ 91 h 253"/>
                    <a:gd name="T10" fmla="*/ 0 60000 65536"/>
                    <a:gd name="T11" fmla="*/ 0 60000 65536"/>
                    <a:gd name="T12" fmla="*/ 0 60000 65536"/>
                    <a:gd name="T13" fmla="*/ 0 60000 65536"/>
                    <a:gd name="T14" fmla="*/ 0 60000 65536"/>
                    <a:gd name="T15" fmla="*/ 0 w 787"/>
                    <a:gd name="T16" fmla="*/ 0 h 253"/>
                    <a:gd name="T17" fmla="*/ 787 w 787"/>
                    <a:gd name="T18" fmla="*/ 253 h 253"/>
                  </a:gdLst>
                  <a:ahLst/>
                  <a:cxnLst>
                    <a:cxn ang="T10">
                      <a:pos x="T0" y="T1"/>
                    </a:cxn>
                    <a:cxn ang="T11">
                      <a:pos x="T2" y="T3"/>
                    </a:cxn>
                    <a:cxn ang="T12">
                      <a:pos x="T4" y="T5"/>
                    </a:cxn>
                    <a:cxn ang="T13">
                      <a:pos x="T6" y="T7"/>
                    </a:cxn>
                    <a:cxn ang="T14">
                      <a:pos x="T8" y="T9"/>
                    </a:cxn>
                  </a:cxnLst>
                  <a:rect l="T15" t="T16" r="T17" b="T18"/>
                  <a:pathLst>
                    <a:path w="787" h="253">
                      <a:moveTo>
                        <a:pt x="787" y="91"/>
                      </a:moveTo>
                      <a:lnTo>
                        <a:pt x="12" y="0"/>
                      </a:lnTo>
                      <a:lnTo>
                        <a:pt x="0" y="91"/>
                      </a:lnTo>
                      <a:lnTo>
                        <a:pt x="764" y="253"/>
                      </a:lnTo>
                      <a:lnTo>
                        <a:pt x="787" y="91"/>
                      </a:lnTo>
                      <a:close/>
                    </a:path>
                  </a:pathLst>
                </a:custGeom>
                <a:solidFill>
                  <a:srgbClr val="808080"/>
                </a:solidFill>
                <a:ln w="9525">
                  <a:noFill/>
                  <a:round/>
                  <a:headEnd/>
                  <a:tailEnd/>
                </a:ln>
              </p:spPr>
              <p:txBody>
                <a:bodyPr/>
                <a:lstStyle/>
                <a:p>
                  <a:endParaRPr lang="en-US"/>
                </a:p>
              </p:txBody>
            </p:sp>
            <p:sp>
              <p:nvSpPr>
                <p:cNvPr id="88268" name="Freeform 30"/>
                <p:cNvSpPr>
                  <a:spLocks/>
                </p:cNvSpPr>
                <p:nvPr/>
              </p:nvSpPr>
              <p:spPr bwMode="auto">
                <a:xfrm>
                  <a:off x="6879" y="14597"/>
                  <a:ext cx="336" cy="115"/>
                </a:xfrm>
                <a:custGeom>
                  <a:avLst/>
                  <a:gdLst>
                    <a:gd name="T0" fmla="*/ 336 w 336"/>
                    <a:gd name="T1" fmla="*/ 50 h 115"/>
                    <a:gd name="T2" fmla="*/ 4 w 336"/>
                    <a:gd name="T3" fmla="*/ 0 h 115"/>
                    <a:gd name="T4" fmla="*/ 0 w 336"/>
                    <a:gd name="T5" fmla="*/ 48 h 115"/>
                    <a:gd name="T6" fmla="*/ 327 w 336"/>
                    <a:gd name="T7" fmla="*/ 115 h 115"/>
                    <a:gd name="T8" fmla="*/ 336 w 336"/>
                    <a:gd name="T9" fmla="*/ 50 h 115"/>
                    <a:gd name="T10" fmla="*/ 0 60000 65536"/>
                    <a:gd name="T11" fmla="*/ 0 60000 65536"/>
                    <a:gd name="T12" fmla="*/ 0 60000 65536"/>
                    <a:gd name="T13" fmla="*/ 0 60000 65536"/>
                    <a:gd name="T14" fmla="*/ 0 60000 65536"/>
                    <a:gd name="T15" fmla="*/ 0 w 336"/>
                    <a:gd name="T16" fmla="*/ 0 h 115"/>
                    <a:gd name="T17" fmla="*/ 336 w 336"/>
                    <a:gd name="T18" fmla="*/ 115 h 115"/>
                  </a:gdLst>
                  <a:ahLst/>
                  <a:cxnLst>
                    <a:cxn ang="T10">
                      <a:pos x="T0" y="T1"/>
                    </a:cxn>
                    <a:cxn ang="T11">
                      <a:pos x="T2" y="T3"/>
                    </a:cxn>
                    <a:cxn ang="T12">
                      <a:pos x="T4" y="T5"/>
                    </a:cxn>
                    <a:cxn ang="T13">
                      <a:pos x="T6" y="T7"/>
                    </a:cxn>
                    <a:cxn ang="T14">
                      <a:pos x="T8" y="T9"/>
                    </a:cxn>
                  </a:cxnLst>
                  <a:rect l="T15" t="T16" r="T17" b="T18"/>
                  <a:pathLst>
                    <a:path w="336" h="115">
                      <a:moveTo>
                        <a:pt x="336" y="50"/>
                      </a:moveTo>
                      <a:lnTo>
                        <a:pt x="4" y="0"/>
                      </a:lnTo>
                      <a:lnTo>
                        <a:pt x="0" y="48"/>
                      </a:lnTo>
                      <a:lnTo>
                        <a:pt x="327" y="115"/>
                      </a:lnTo>
                      <a:lnTo>
                        <a:pt x="336" y="50"/>
                      </a:lnTo>
                      <a:close/>
                    </a:path>
                  </a:pathLst>
                </a:custGeom>
                <a:solidFill>
                  <a:srgbClr val="808080"/>
                </a:solidFill>
                <a:ln w="9525">
                  <a:noFill/>
                  <a:round/>
                  <a:headEnd/>
                  <a:tailEnd/>
                </a:ln>
              </p:spPr>
              <p:txBody>
                <a:bodyPr/>
                <a:lstStyle/>
                <a:p>
                  <a:endParaRPr lang="en-US"/>
                </a:p>
              </p:txBody>
            </p:sp>
            <p:sp>
              <p:nvSpPr>
                <p:cNvPr id="88269" name="Freeform 31"/>
                <p:cNvSpPr>
                  <a:spLocks/>
                </p:cNvSpPr>
                <p:nvPr/>
              </p:nvSpPr>
              <p:spPr bwMode="auto">
                <a:xfrm>
                  <a:off x="6536" y="14540"/>
                  <a:ext cx="225" cy="85"/>
                </a:xfrm>
                <a:custGeom>
                  <a:avLst/>
                  <a:gdLst>
                    <a:gd name="T0" fmla="*/ 225 w 225"/>
                    <a:gd name="T1" fmla="*/ 39 h 85"/>
                    <a:gd name="T2" fmla="*/ 0 w 225"/>
                    <a:gd name="T3" fmla="*/ 0 h 85"/>
                    <a:gd name="T4" fmla="*/ 3 w 225"/>
                    <a:gd name="T5" fmla="*/ 41 h 85"/>
                    <a:gd name="T6" fmla="*/ 218 w 225"/>
                    <a:gd name="T7" fmla="*/ 85 h 85"/>
                    <a:gd name="T8" fmla="*/ 225 w 225"/>
                    <a:gd name="T9" fmla="*/ 39 h 85"/>
                    <a:gd name="T10" fmla="*/ 0 60000 65536"/>
                    <a:gd name="T11" fmla="*/ 0 60000 65536"/>
                    <a:gd name="T12" fmla="*/ 0 60000 65536"/>
                    <a:gd name="T13" fmla="*/ 0 60000 65536"/>
                    <a:gd name="T14" fmla="*/ 0 60000 65536"/>
                    <a:gd name="T15" fmla="*/ 0 w 225"/>
                    <a:gd name="T16" fmla="*/ 0 h 85"/>
                    <a:gd name="T17" fmla="*/ 225 w 225"/>
                    <a:gd name="T18" fmla="*/ 85 h 85"/>
                  </a:gdLst>
                  <a:ahLst/>
                  <a:cxnLst>
                    <a:cxn ang="T10">
                      <a:pos x="T0" y="T1"/>
                    </a:cxn>
                    <a:cxn ang="T11">
                      <a:pos x="T2" y="T3"/>
                    </a:cxn>
                    <a:cxn ang="T12">
                      <a:pos x="T4" y="T5"/>
                    </a:cxn>
                    <a:cxn ang="T13">
                      <a:pos x="T6" y="T7"/>
                    </a:cxn>
                    <a:cxn ang="T14">
                      <a:pos x="T8" y="T9"/>
                    </a:cxn>
                  </a:cxnLst>
                  <a:rect l="T15" t="T16" r="T17" b="T18"/>
                  <a:pathLst>
                    <a:path w="225" h="85">
                      <a:moveTo>
                        <a:pt x="225" y="39"/>
                      </a:moveTo>
                      <a:lnTo>
                        <a:pt x="0" y="0"/>
                      </a:lnTo>
                      <a:lnTo>
                        <a:pt x="3" y="41"/>
                      </a:lnTo>
                      <a:lnTo>
                        <a:pt x="218" y="85"/>
                      </a:lnTo>
                      <a:lnTo>
                        <a:pt x="225" y="39"/>
                      </a:lnTo>
                      <a:close/>
                    </a:path>
                  </a:pathLst>
                </a:custGeom>
                <a:solidFill>
                  <a:srgbClr val="808080"/>
                </a:solidFill>
                <a:ln w="9525">
                  <a:noFill/>
                  <a:round/>
                  <a:headEnd/>
                  <a:tailEnd/>
                </a:ln>
              </p:spPr>
              <p:txBody>
                <a:bodyPr/>
                <a:lstStyle/>
                <a:p>
                  <a:endParaRPr lang="en-US"/>
                </a:p>
              </p:txBody>
            </p:sp>
            <p:sp>
              <p:nvSpPr>
                <p:cNvPr id="88270" name="Freeform 32"/>
                <p:cNvSpPr>
                  <a:spLocks/>
                </p:cNvSpPr>
                <p:nvPr/>
              </p:nvSpPr>
              <p:spPr bwMode="auto">
                <a:xfrm>
                  <a:off x="5972" y="14624"/>
                  <a:ext cx="1325" cy="439"/>
                </a:xfrm>
                <a:custGeom>
                  <a:avLst/>
                  <a:gdLst>
                    <a:gd name="T0" fmla="*/ 0 w 1325"/>
                    <a:gd name="T1" fmla="*/ 132 h 439"/>
                    <a:gd name="T2" fmla="*/ 3 w 1325"/>
                    <a:gd name="T3" fmla="*/ 132 h 439"/>
                    <a:gd name="T4" fmla="*/ 10 w 1325"/>
                    <a:gd name="T5" fmla="*/ 130 h 439"/>
                    <a:gd name="T6" fmla="*/ 24 w 1325"/>
                    <a:gd name="T7" fmla="*/ 128 h 439"/>
                    <a:gd name="T8" fmla="*/ 42 w 1325"/>
                    <a:gd name="T9" fmla="*/ 125 h 439"/>
                    <a:gd name="T10" fmla="*/ 62 w 1325"/>
                    <a:gd name="T11" fmla="*/ 121 h 439"/>
                    <a:gd name="T12" fmla="*/ 86 w 1325"/>
                    <a:gd name="T13" fmla="*/ 116 h 439"/>
                    <a:gd name="T14" fmla="*/ 113 w 1325"/>
                    <a:gd name="T15" fmla="*/ 109 h 439"/>
                    <a:gd name="T16" fmla="*/ 141 w 1325"/>
                    <a:gd name="T17" fmla="*/ 102 h 439"/>
                    <a:gd name="T18" fmla="*/ 170 w 1325"/>
                    <a:gd name="T19" fmla="*/ 94 h 439"/>
                    <a:gd name="T20" fmla="*/ 199 w 1325"/>
                    <a:gd name="T21" fmla="*/ 85 h 439"/>
                    <a:gd name="T22" fmla="*/ 228 w 1325"/>
                    <a:gd name="T23" fmla="*/ 74 h 439"/>
                    <a:gd name="T24" fmla="*/ 257 w 1325"/>
                    <a:gd name="T25" fmla="*/ 62 h 439"/>
                    <a:gd name="T26" fmla="*/ 285 w 1325"/>
                    <a:gd name="T27" fmla="*/ 48 h 439"/>
                    <a:gd name="T28" fmla="*/ 309 w 1325"/>
                    <a:gd name="T29" fmla="*/ 34 h 439"/>
                    <a:gd name="T30" fmla="*/ 333 w 1325"/>
                    <a:gd name="T31" fmla="*/ 18 h 439"/>
                    <a:gd name="T32" fmla="*/ 352 w 1325"/>
                    <a:gd name="T33" fmla="*/ 0 h 439"/>
                    <a:gd name="T34" fmla="*/ 1325 w 1325"/>
                    <a:gd name="T35" fmla="*/ 223 h 439"/>
                    <a:gd name="T36" fmla="*/ 1323 w 1325"/>
                    <a:gd name="T37" fmla="*/ 225 h 439"/>
                    <a:gd name="T38" fmla="*/ 1318 w 1325"/>
                    <a:gd name="T39" fmla="*/ 230 h 439"/>
                    <a:gd name="T40" fmla="*/ 1309 w 1325"/>
                    <a:gd name="T41" fmla="*/ 239 h 439"/>
                    <a:gd name="T42" fmla="*/ 1297 w 1325"/>
                    <a:gd name="T43" fmla="*/ 250 h 439"/>
                    <a:gd name="T44" fmla="*/ 1282 w 1325"/>
                    <a:gd name="T45" fmla="*/ 263 h 439"/>
                    <a:gd name="T46" fmla="*/ 1265 w 1325"/>
                    <a:gd name="T47" fmla="*/ 278 h 439"/>
                    <a:gd name="T48" fmla="*/ 1247 w 1325"/>
                    <a:gd name="T49" fmla="*/ 295 h 439"/>
                    <a:gd name="T50" fmla="*/ 1225 w 1325"/>
                    <a:gd name="T51" fmla="*/ 312 h 439"/>
                    <a:gd name="T52" fmla="*/ 1202 w 1325"/>
                    <a:gd name="T53" fmla="*/ 331 h 439"/>
                    <a:gd name="T54" fmla="*/ 1179 w 1325"/>
                    <a:gd name="T55" fmla="*/ 349 h 439"/>
                    <a:gd name="T56" fmla="*/ 1154 w 1325"/>
                    <a:gd name="T57" fmla="*/ 367 h 439"/>
                    <a:gd name="T58" fmla="*/ 1128 w 1325"/>
                    <a:gd name="T59" fmla="*/ 385 h 439"/>
                    <a:gd name="T60" fmla="*/ 1102 w 1325"/>
                    <a:gd name="T61" fmla="*/ 401 h 439"/>
                    <a:gd name="T62" fmla="*/ 1077 w 1325"/>
                    <a:gd name="T63" fmla="*/ 415 h 439"/>
                    <a:gd name="T64" fmla="*/ 1051 w 1325"/>
                    <a:gd name="T65" fmla="*/ 428 h 439"/>
                    <a:gd name="T66" fmla="*/ 1026 w 1325"/>
                    <a:gd name="T67" fmla="*/ 439 h 439"/>
                    <a:gd name="T68" fmla="*/ 0 w 1325"/>
                    <a:gd name="T69" fmla="*/ 132 h 43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325"/>
                    <a:gd name="T106" fmla="*/ 0 h 439"/>
                    <a:gd name="T107" fmla="*/ 1325 w 1325"/>
                    <a:gd name="T108" fmla="*/ 439 h 43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325" h="439">
                      <a:moveTo>
                        <a:pt x="0" y="132"/>
                      </a:moveTo>
                      <a:lnTo>
                        <a:pt x="3" y="132"/>
                      </a:lnTo>
                      <a:lnTo>
                        <a:pt x="10" y="130"/>
                      </a:lnTo>
                      <a:lnTo>
                        <a:pt x="24" y="128"/>
                      </a:lnTo>
                      <a:lnTo>
                        <a:pt x="42" y="125"/>
                      </a:lnTo>
                      <a:lnTo>
                        <a:pt x="62" y="121"/>
                      </a:lnTo>
                      <a:lnTo>
                        <a:pt x="86" y="116"/>
                      </a:lnTo>
                      <a:lnTo>
                        <a:pt x="113" y="109"/>
                      </a:lnTo>
                      <a:lnTo>
                        <a:pt x="141" y="102"/>
                      </a:lnTo>
                      <a:lnTo>
                        <a:pt x="170" y="94"/>
                      </a:lnTo>
                      <a:lnTo>
                        <a:pt x="199" y="85"/>
                      </a:lnTo>
                      <a:lnTo>
                        <a:pt x="228" y="74"/>
                      </a:lnTo>
                      <a:lnTo>
                        <a:pt x="257" y="62"/>
                      </a:lnTo>
                      <a:lnTo>
                        <a:pt x="285" y="48"/>
                      </a:lnTo>
                      <a:lnTo>
                        <a:pt x="309" y="34"/>
                      </a:lnTo>
                      <a:lnTo>
                        <a:pt x="333" y="18"/>
                      </a:lnTo>
                      <a:lnTo>
                        <a:pt x="352" y="0"/>
                      </a:lnTo>
                      <a:lnTo>
                        <a:pt x="1325" y="223"/>
                      </a:lnTo>
                      <a:lnTo>
                        <a:pt x="1323" y="225"/>
                      </a:lnTo>
                      <a:lnTo>
                        <a:pt x="1318" y="230"/>
                      </a:lnTo>
                      <a:lnTo>
                        <a:pt x="1309" y="239"/>
                      </a:lnTo>
                      <a:lnTo>
                        <a:pt x="1297" y="250"/>
                      </a:lnTo>
                      <a:lnTo>
                        <a:pt x="1282" y="263"/>
                      </a:lnTo>
                      <a:lnTo>
                        <a:pt x="1265" y="278"/>
                      </a:lnTo>
                      <a:lnTo>
                        <a:pt x="1247" y="295"/>
                      </a:lnTo>
                      <a:lnTo>
                        <a:pt x="1225" y="312"/>
                      </a:lnTo>
                      <a:lnTo>
                        <a:pt x="1202" y="331"/>
                      </a:lnTo>
                      <a:lnTo>
                        <a:pt x="1179" y="349"/>
                      </a:lnTo>
                      <a:lnTo>
                        <a:pt x="1154" y="367"/>
                      </a:lnTo>
                      <a:lnTo>
                        <a:pt x="1128" y="385"/>
                      </a:lnTo>
                      <a:lnTo>
                        <a:pt x="1102" y="401"/>
                      </a:lnTo>
                      <a:lnTo>
                        <a:pt x="1077" y="415"/>
                      </a:lnTo>
                      <a:lnTo>
                        <a:pt x="1051" y="428"/>
                      </a:lnTo>
                      <a:lnTo>
                        <a:pt x="1026" y="439"/>
                      </a:lnTo>
                      <a:lnTo>
                        <a:pt x="0" y="132"/>
                      </a:lnTo>
                      <a:close/>
                    </a:path>
                  </a:pathLst>
                </a:custGeom>
                <a:solidFill>
                  <a:srgbClr val="808080"/>
                </a:solidFill>
                <a:ln w="9525">
                  <a:noFill/>
                  <a:round/>
                  <a:headEnd/>
                  <a:tailEnd/>
                </a:ln>
              </p:spPr>
              <p:txBody>
                <a:bodyPr/>
                <a:lstStyle/>
                <a:p>
                  <a:endParaRPr lang="en-US"/>
                </a:p>
              </p:txBody>
            </p:sp>
            <p:sp>
              <p:nvSpPr>
                <p:cNvPr id="88271" name="Freeform 33"/>
                <p:cNvSpPr>
                  <a:spLocks/>
                </p:cNvSpPr>
                <p:nvPr/>
              </p:nvSpPr>
              <p:spPr bwMode="auto">
                <a:xfrm>
                  <a:off x="7292" y="14577"/>
                  <a:ext cx="472" cy="209"/>
                </a:xfrm>
                <a:custGeom>
                  <a:avLst/>
                  <a:gdLst>
                    <a:gd name="T0" fmla="*/ 47 w 472"/>
                    <a:gd name="T1" fmla="*/ 209 h 209"/>
                    <a:gd name="T2" fmla="*/ 472 w 472"/>
                    <a:gd name="T3" fmla="*/ 84 h 209"/>
                    <a:gd name="T4" fmla="*/ 215 w 472"/>
                    <a:gd name="T5" fmla="*/ 0 h 209"/>
                    <a:gd name="T6" fmla="*/ 5 w 472"/>
                    <a:gd name="T7" fmla="*/ 24 h 209"/>
                    <a:gd name="T8" fmla="*/ 0 w 472"/>
                    <a:gd name="T9" fmla="*/ 197 h 209"/>
                    <a:gd name="T10" fmla="*/ 47 w 472"/>
                    <a:gd name="T11" fmla="*/ 209 h 209"/>
                    <a:gd name="T12" fmla="*/ 0 60000 65536"/>
                    <a:gd name="T13" fmla="*/ 0 60000 65536"/>
                    <a:gd name="T14" fmla="*/ 0 60000 65536"/>
                    <a:gd name="T15" fmla="*/ 0 60000 65536"/>
                    <a:gd name="T16" fmla="*/ 0 60000 65536"/>
                    <a:gd name="T17" fmla="*/ 0 60000 65536"/>
                    <a:gd name="T18" fmla="*/ 0 w 472"/>
                    <a:gd name="T19" fmla="*/ 0 h 209"/>
                    <a:gd name="T20" fmla="*/ 472 w 472"/>
                    <a:gd name="T21" fmla="*/ 209 h 209"/>
                  </a:gdLst>
                  <a:ahLst/>
                  <a:cxnLst>
                    <a:cxn ang="T12">
                      <a:pos x="T0" y="T1"/>
                    </a:cxn>
                    <a:cxn ang="T13">
                      <a:pos x="T2" y="T3"/>
                    </a:cxn>
                    <a:cxn ang="T14">
                      <a:pos x="T4" y="T5"/>
                    </a:cxn>
                    <a:cxn ang="T15">
                      <a:pos x="T6" y="T7"/>
                    </a:cxn>
                    <a:cxn ang="T16">
                      <a:pos x="T8" y="T9"/>
                    </a:cxn>
                    <a:cxn ang="T17">
                      <a:pos x="T10" y="T11"/>
                    </a:cxn>
                  </a:cxnLst>
                  <a:rect l="T18" t="T19" r="T20" b="T21"/>
                  <a:pathLst>
                    <a:path w="472" h="209">
                      <a:moveTo>
                        <a:pt x="47" y="209"/>
                      </a:moveTo>
                      <a:lnTo>
                        <a:pt x="472" y="84"/>
                      </a:lnTo>
                      <a:lnTo>
                        <a:pt x="215" y="0"/>
                      </a:lnTo>
                      <a:lnTo>
                        <a:pt x="5" y="24"/>
                      </a:lnTo>
                      <a:lnTo>
                        <a:pt x="0" y="197"/>
                      </a:lnTo>
                      <a:lnTo>
                        <a:pt x="47" y="209"/>
                      </a:lnTo>
                      <a:close/>
                    </a:path>
                  </a:pathLst>
                </a:custGeom>
                <a:solidFill>
                  <a:srgbClr val="808080"/>
                </a:solidFill>
                <a:ln w="9525">
                  <a:noFill/>
                  <a:round/>
                  <a:headEnd/>
                  <a:tailEnd/>
                </a:ln>
              </p:spPr>
              <p:txBody>
                <a:bodyPr/>
                <a:lstStyle/>
                <a:p>
                  <a:endParaRPr lang="en-US"/>
                </a:p>
              </p:txBody>
            </p:sp>
            <p:sp>
              <p:nvSpPr>
                <p:cNvPr id="88272" name="Freeform 34"/>
                <p:cNvSpPr>
                  <a:spLocks/>
                </p:cNvSpPr>
                <p:nvPr/>
              </p:nvSpPr>
              <p:spPr bwMode="auto">
                <a:xfrm>
                  <a:off x="6073" y="13679"/>
                  <a:ext cx="251" cy="999"/>
                </a:xfrm>
                <a:custGeom>
                  <a:avLst/>
                  <a:gdLst>
                    <a:gd name="T0" fmla="*/ 251 w 251"/>
                    <a:gd name="T1" fmla="*/ 23 h 999"/>
                    <a:gd name="T2" fmla="*/ 250 w 251"/>
                    <a:gd name="T3" fmla="*/ 22 h 999"/>
                    <a:gd name="T4" fmla="*/ 246 w 251"/>
                    <a:gd name="T5" fmla="*/ 20 h 999"/>
                    <a:gd name="T6" fmla="*/ 239 w 251"/>
                    <a:gd name="T7" fmla="*/ 18 h 999"/>
                    <a:gd name="T8" fmla="*/ 230 w 251"/>
                    <a:gd name="T9" fmla="*/ 15 h 999"/>
                    <a:gd name="T10" fmla="*/ 218 w 251"/>
                    <a:gd name="T11" fmla="*/ 11 h 999"/>
                    <a:gd name="T12" fmla="*/ 205 w 251"/>
                    <a:gd name="T13" fmla="*/ 7 h 999"/>
                    <a:gd name="T14" fmla="*/ 190 w 251"/>
                    <a:gd name="T15" fmla="*/ 4 h 999"/>
                    <a:gd name="T16" fmla="*/ 173 w 251"/>
                    <a:gd name="T17" fmla="*/ 1 h 999"/>
                    <a:gd name="T18" fmla="*/ 155 w 251"/>
                    <a:gd name="T19" fmla="*/ 0 h 999"/>
                    <a:gd name="T20" fmla="*/ 134 w 251"/>
                    <a:gd name="T21" fmla="*/ 0 h 999"/>
                    <a:gd name="T22" fmla="*/ 114 w 251"/>
                    <a:gd name="T23" fmla="*/ 2 h 999"/>
                    <a:gd name="T24" fmla="*/ 92 w 251"/>
                    <a:gd name="T25" fmla="*/ 5 h 999"/>
                    <a:gd name="T26" fmla="*/ 70 w 251"/>
                    <a:gd name="T27" fmla="*/ 12 h 999"/>
                    <a:gd name="T28" fmla="*/ 47 w 251"/>
                    <a:gd name="T29" fmla="*/ 20 h 999"/>
                    <a:gd name="T30" fmla="*/ 23 w 251"/>
                    <a:gd name="T31" fmla="*/ 32 h 999"/>
                    <a:gd name="T32" fmla="*/ 0 w 251"/>
                    <a:gd name="T33" fmla="*/ 47 h 999"/>
                    <a:gd name="T34" fmla="*/ 0 w 251"/>
                    <a:gd name="T35" fmla="*/ 999 h 999"/>
                    <a:gd name="T36" fmla="*/ 1 w 251"/>
                    <a:gd name="T37" fmla="*/ 999 h 999"/>
                    <a:gd name="T38" fmla="*/ 6 w 251"/>
                    <a:gd name="T39" fmla="*/ 999 h 999"/>
                    <a:gd name="T40" fmla="*/ 14 w 251"/>
                    <a:gd name="T41" fmla="*/ 998 h 999"/>
                    <a:gd name="T42" fmla="*/ 23 w 251"/>
                    <a:gd name="T43" fmla="*/ 997 h 999"/>
                    <a:gd name="T44" fmla="*/ 35 w 251"/>
                    <a:gd name="T45" fmla="*/ 995 h 999"/>
                    <a:gd name="T46" fmla="*/ 49 w 251"/>
                    <a:gd name="T47" fmla="*/ 993 h 999"/>
                    <a:gd name="T48" fmla="*/ 65 w 251"/>
                    <a:gd name="T49" fmla="*/ 990 h 999"/>
                    <a:gd name="T50" fmla="*/ 83 w 251"/>
                    <a:gd name="T51" fmla="*/ 985 h 999"/>
                    <a:gd name="T52" fmla="*/ 102 w 251"/>
                    <a:gd name="T53" fmla="*/ 980 h 999"/>
                    <a:gd name="T54" fmla="*/ 121 w 251"/>
                    <a:gd name="T55" fmla="*/ 973 h 999"/>
                    <a:gd name="T56" fmla="*/ 143 w 251"/>
                    <a:gd name="T57" fmla="*/ 966 h 999"/>
                    <a:gd name="T58" fmla="*/ 164 w 251"/>
                    <a:gd name="T59" fmla="*/ 956 h 999"/>
                    <a:gd name="T60" fmla="*/ 186 w 251"/>
                    <a:gd name="T61" fmla="*/ 945 h 999"/>
                    <a:gd name="T62" fmla="*/ 208 w 251"/>
                    <a:gd name="T63" fmla="*/ 934 h 999"/>
                    <a:gd name="T64" fmla="*/ 230 w 251"/>
                    <a:gd name="T65" fmla="*/ 919 h 999"/>
                    <a:gd name="T66" fmla="*/ 251 w 251"/>
                    <a:gd name="T67" fmla="*/ 903 h 999"/>
                    <a:gd name="T68" fmla="*/ 251 w 251"/>
                    <a:gd name="T69" fmla="*/ 23 h 99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1"/>
                    <a:gd name="T106" fmla="*/ 0 h 999"/>
                    <a:gd name="T107" fmla="*/ 251 w 251"/>
                    <a:gd name="T108" fmla="*/ 999 h 99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1" h="999">
                      <a:moveTo>
                        <a:pt x="251" y="23"/>
                      </a:moveTo>
                      <a:lnTo>
                        <a:pt x="250" y="22"/>
                      </a:lnTo>
                      <a:lnTo>
                        <a:pt x="246" y="20"/>
                      </a:lnTo>
                      <a:lnTo>
                        <a:pt x="239" y="18"/>
                      </a:lnTo>
                      <a:lnTo>
                        <a:pt x="230" y="15"/>
                      </a:lnTo>
                      <a:lnTo>
                        <a:pt x="218" y="11"/>
                      </a:lnTo>
                      <a:lnTo>
                        <a:pt x="205" y="7"/>
                      </a:lnTo>
                      <a:lnTo>
                        <a:pt x="190" y="4"/>
                      </a:lnTo>
                      <a:lnTo>
                        <a:pt x="173" y="1"/>
                      </a:lnTo>
                      <a:lnTo>
                        <a:pt x="155" y="0"/>
                      </a:lnTo>
                      <a:lnTo>
                        <a:pt x="134" y="0"/>
                      </a:lnTo>
                      <a:lnTo>
                        <a:pt x="114" y="2"/>
                      </a:lnTo>
                      <a:lnTo>
                        <a:pt x="92" y="5"/>
                      </a:lnTo>
                      <a:lnTo>
                        <a:pt x="70" y="12"/>
                      </a:lnTo>
                      <a:lnTo>
                        <a:pt x="47" y="20"/>
                      </a:lnTo>
                      <a:lnTo>
                        <a:pt x="23" y="32"/>
                      </a:lnTo>
                      <a:lnTo>
                        <a:pt x="0" y="47"/>
                      </a:lnTo>
                      <a:lnTo>
                        <a:pt x="0" y="999"/>
                      </a:lnTo>
                      <a:lnTo>
                        <a:pt x="1" y="999"/>
                      </a:lnTo>
                      <a:lnTo>
                        <a:pt x="6" y="999"/>
                      </a:lnTo>
                      <a:lnTo>
                        <a:pt x="14" y="998"/>
                      </a:lnTo>
                      <a:lnTo>
                        <a:pt x="23" y="997"/>
                      </a:lnTo>
                      <a:lnTo>
                        <a:pt x="35" y="995"/>
                      </a:lnTo>
                      <a:lnTo>
                        <a:pt x="49" y="993"/>
                      </a:lnTo>
                      <a:lnTo>
                        <a:pt x="65" y="990"/>
                      </a:lnTo>
                      <a:lnTo>
                        <a:pt x="83" y="985"/>
                      </a:lnTo>
                      <a:lnTo>
                        <a:pt x="102" y="980"/>
                      </a:lnTo>
                      <a:lnTo>
                        <a:pt x="121" y="973"/>
                      </a:lnTo>
                      <a:lnTo>
                        <a:pt x="143" y="966"/>
                      </a:lnTo>
                      <a:lnTo>
                        <a:pt x="164" y="956"/>
                      </a:lnTo>
                      <a:lnTo>
                        <a:pt x="186" y="945"/>
                      </a:lnTo>
                      <a:lnTo>
                        <a:pt x="208" y="934"/>
                      </a:lnTo>
                      <a:lnTo>
                        <a:pt x="230" y="919"/>
                      </a:lnTo>
                      <a:lnTo>
                        <a:pt x="251" y="903"/>
                      </a:lnTo>
                      <a:lnTo>
                        <a:pt x="251" y="23"/>
                      </a:lnTo>
                      <a:close/>
                    </a:path>
                  </a:pathLst>
                </a:custGeom>
                <a:solidFill>
                  <a:srgbClr val="808080"/>
                </a:solidFill>
                <a:ln w="9525">
                  <a:noFill/>
                  <a:round/>
                  <a:headEnd/>
                  <a:tailEnd/>
                </a:ln>
              </p:spPr>
              <p:txBody>
                <a:bodyPr/>
                <a:lstStyle/>
                <a:p>
                  <a:endParaRPr lang="en-US"/>
                </a:p>
              </p:txBody>
            </p:sp>
            <p:sp>
              <p:nvSpPr>
                <p:cNvPr id="88273" name="Freeform 35"/>
                <p:cNvSpPr>
                  <a:spLocks/>
                </p:cNvSpPr>
                <p:nvPr/>
              </p:nvSpPr>
              <p:spPr bwMode="auto">
                <a:xfrm>
                  <a:off x="6080" y="13687"/>
                  <a:ext cx="215" cy="843"/>
                </a:xfrm>
                <a:custGeom>
                  <a:avLst/>
                  <a:gdLst>
                    <a:gd name="T0" fmla="*/ 215 w 215"/>
                    <a:gd name="T1" fmla="*/ 20 h 843"/>
                    <a:gd name="T2" fmla="*/ 214 w 215"/>
                    <a:gd name="T3" fmla="*/ 19 h 843"/>
                    <a:gd name="T4" fmla="*/ 211 w 215"/>
                    <a:gd name="T5" fmla="*/ 18 h 843"/>
                    <a:gd name="T6" fmla="*/ 205 w 215"/>
                    <a:gd name="T7" fmla="*/ 15 h 843"/>
                    <a:gd name="T8" fmla="*/ 197 w 215"/>
                    <a:gd name="T9" fmla="*/ 12 h 843"/>
                    <a:gd name="T10" fmla="*/ 187 w 215"/>
                    <a:gd name="T11" fmla="*/ 9 h 843"/>
                    <a:gd name="T12" fmla="*/ 176 w 215"/>
                    <a:gd name="T13" fmla="*/ 6 h 843"/>
                    <a:gd name="T14" fmla="*/ 163 w 215"/>
                    <a:gd name="T15" fmla="*/ 4 h 843"/>
                    <a:gd name="T16" fmla="*/ 149 w 215"/>
                    <a:gd name="T17" fmla="*/ 1 h 843"/>
                    <a:gd name="T18" fmla="*/ 133 w 215"/>
                    <a:gd name="T19" fmla="*/ 0 h 843"/>
                    <a:gd name="T20" fmla="*/ 115 w 215"/>
                    <a:gd name="T21" fmla="*/ 0 h 843"/>
                    <a:gd name="T22" fmla="*/ 98 w 215"/>
                    <a:gd name="T23" fmla="*/ 1 h 843"/>
                    <a:gd name="T24" fmla="*/ 79 w 215"/>
                    <a:gd name="T25" fmla="*/ 5 h 843"/>
                    <a:gd name="T26" fmla="*/ 60 w 215"/>
                    <a:gd name="T27" fmla="*/ 10 h 843"/>
                    <a:gd name="T28" fmla="*/ 40 w 215"/>
                    <a:gd name="T29" fmla="*/ 18 h 843"/>
                    <a:gd name="T30" fmla="*/ 21 w 215"/>
                    <a:gd name="T31" fmla="*/ 27 h 843"/>
                    <a:gd name="T32" fmla="*/ 0 w 215"/>
                    <a:gd name="T33" fmla="*/ 40 h 843"/>
                    <a:gd name="T34" fmla="*/ 0 w 215"/>
                    <a:gd name="T35" fmla="*/ 843 h 843"/>
                    <a:gd name="T36" fmla="*/ 1 w 215"/>
                    <a:gd name="T37" fmla="*/ 843 h 843"/>
                    <a:gd name="T38" fmla="*/ 6 w 215"/>
                    <a:gd name="T39" fmla="*/ 843 h 843"/>
                    <a:gd name="T40" fmla="*/ 12 w 215"/>
                    <a:gd name="T41" fmla="*/ 842 h 843"/>
                    <a:gd name="T42" fmla="*/ 21 w 215"/>
                    <a:gd name="T43" fmla="*/ 841 h 843"/>
                    <a:gd name="T44" fmla="*/ 30 w 215"/>
                    <a:gd name="T45" fmla="*/ 840 h 843"/>
                    <a:gd name="T46" fmla="*/ 43 w 215"/>
                    <a:gd name="T47" fmla="*/ 838 h 843"/>
                    <a:gd name="T48" fmla="*/ 56 w 215"/>
                    <a:gd name="T49" fmla="*/ 835 h 843"/>
                    <a:gd name="T50" fmla="*/ 71 w 215"/>
                    <a:gd name="T51" fmla="*/ 831 h 843"/>
                    <a:gd name="T52" fmla="*/ 87 w 215"/>
                    <a:gd name="T53" fmla="*/ 826 h 843"/>
                    <a:gd name="T54" fmla="*/ 105 w 215"/>
                    <a:gd name="T55" fmla="*/ 821 h 843"/>
                    <a:gd name="T56" fmla="*/ 123 w 215"/>
                    <a:gd name="T57" fmla="*/ 814 h 843"/>
                    <a:gd name="T58" fmla="*/ 141 w 215"/>
                    <a:gd name="T59" fmla="*/ 806 h 843"/>
                    <a:gd name="T60" fmla="*/ 159 w 215"/>
                    <a:gd name="T61" fmla="*/ 797 h 843"/>
                    <a:gd name="T62" fmla="*/ 179 w 215"/>
                    <a:gd name="T63" fmla="*/ 786 h 843"/>
                    <a:gd name="T64" fmla="*/ 197 w 215"/>
                    <a:gd name="T65" fmla="*/ 774 h 843"/>
                    <a:gd name="T66" fmla="*/ 215 w 215"/>
                    <a:gd name="T67" fmla="*/ 760 h 843"/>
                    <a:gd name="T68" fmla="*/ 215 w 215"/>
                    <a:gd name="T69" fmla="*/ 20 h 8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15"/>
                    <a:gd name="T106" fmla="*/ 0 h 843"/>
                    <a:gd name="T107" fmla="*/ 215 w 215"/>
                    <a:gd name="T108" fmla="*/ 843 h 84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15" h="843">
                      <a:moveTo>
                        <a:pt x="215" y="20"/>
                      </a:moveTo>
                      <a:lnTo>
                        <a:pt x="214" y="19"/>
                      </a:lnTo>
                      <a:lnTo>
                        <a:pt x="211" y="18"/>
                      </a:lnTo>
                      <a:lnTo>
                        <a:pt x="205" y="15"/>
                      </a:lnTo>
                      <a:lnTo>
                        <a:pt x="197" y="12"/>
                      </a:lnTo>
                      <a:lnTo>
                        <a:pt x="187" y="9"/>
                      </a:lnTo>
                      <a:lnTo>
                        <a:pt x="176" y="6"/>
                      </a:lnTo>
                      <a:lnTo>
                        <a:pt x="163" y="4"/>
                      </a:lnTo>
                      <a:lnTo>
                        <a:pt x="149" y="1"/>
                      </a:lnTo>
                      <a:lnTo>
                        <a:pt x="133" y="0"/>
                      </a:lnTo>
                      <a:lnTo>
                        <a:pt x="115" y="0"/>
                      </a:lnTo>
                      <a:lnTo>
                        <a:pt x="98" y="1"/>
                      </a:lnTo>
                      <a:lnTo>
                        <a:pt x="79" y="5"/>
                      </a:lnTo>
                      <a:lnTo>
                        <a:pt x="60" y="10"/>
                      </a:lnTo>
                      <a:lnTo>
                        <a:pt x="40" y="18"/>
                      </a:lnTo>
                      <a:lnTo>
                        <a:pt x="21" y="27"/>
                      </a:lnTo>
                      <a:lnTo>
                        <a:pt x="0" y="40"/>
                      </a:lnTo>
                      <a:lnTo>
                        <a:pt x="0" y="843"/>
                      </a:lnTo>
                      <a:lnTo>
                        <a:pt x="1" y="843"/>
                      </a:lnTo>
                      <a:lnTo>
                        <a:pt x="6" y="843"/>
                      </a:lnTo>
                      <a:lnTo>
                        <a:pt x="12" y="842"/>
                      </a:lnTo>
                      <a:lnTo>
                        <a:pt x="21" y="841"/>
                      </a:lnTo>
                      <a:lnTo>
                        <a:pt x="30" y="840"/>
                      </a:lnTo>
                      <a:lnTo>
                        <a:pt x="43" y="838"/>
                      </a:lnTo>
                      <a:lnTo>
                        <a:pt x="56" y="835"/>
                      </a:lnTo>
                      <a:lnTo>
                        <a:pt x="71" y="831"/>
                      </a:lnTo>
                      <a:lnTo>
                        <a:pt x="87" y="826"/>
                      </a:lnTo>
                      <a:lnTo>
                        <a:pt x="105" y="821"/>
                      </a:lnTo>
                      <a:lnTo>
                        <a:pt x="123" y="814"/>
                      </a:lnTo>
                      <a:lnTo>
                        <a:pt x="141" y="806"/>
                      </a:lnTo>
                      <a:lnTo>
                        <a:pt x="159" y="797"/>
                      </a:lnTo>
                      <a:lnTo>
                        <a:pt x="179" y="786"/>
                      </a:lnTo>
                      <a:lnTo>
                        <a:pt x="197" y="774"/>
                      </a:lnTo>
                      <a:lnTo>
                        <a:pt x="215" y="760"/>
                      </a:lnTo>
                      <a:lnTo>
                        <a:pt x="215" y="20"/>
                      </a:lnTo>
                      <a:close/>
                    </a:path>
                  </a:pathLst>
                </a:custGeom>
                <a:solidFill>
                  <a:srgbClr val="808080"/>
                </a:solidFill>
                <a:ln w="9525">
                  <a:noFill/>
                  <a:round/>
                  <a:headEnd/>
                  <a:tailEnd/>
                </a:ln>
              </p:spPr>
              <p:txBody>
                <a:bodyPr/>
                <a:lstStyle/>
                <a:p>
                  <a:endParaRPr lang="en-US"/>
                </a:p>
              </p:txBody>
            </p:sp>
            <p:sp>
              <p:nvSpPr>
                <p:cNvPr id="88274" name="Freeform 36"/>
                <p:cNvSpPr>
                  <a:spLocks/>
                </p:cNvSpPr>
                <p:nvPr/>
              </p:nvSpPr>
              <p:spPr bwMode="auto">
                <a:xfrm>
                  <a:off x="6087" y="13696"/>
                  <a:ext cx="180" cy="685"/>
                </a:xfrm>
                <a:custGeom>
                  <a:avLst/>
                  <a:gdLst>
                    <a:gd name="T0" fmla="*/ 180 w 180"/>
                    <a:gd name="T1" fmla="*/ 16 h 685"/>
                    <a:gd name="T2" fmla="*/ 179 w 180"/>
                    <a:gd name="T3" fmla="*/ 16 h 685"/>
                    <a:gd name="T4" fmla="*/ 176 w 180"/>
                    <a:gd name="T5" fmla="*/ 14 h 685"/>
                    <a:gd name="T6" fmla="*/ 172 w 180"/>
                    <a:gd name="T7" fmla="*/ 12 h 685"/>
                    <a:gd name="T8" fmla="*/ 165 w 180"/>
                    <a:gd name="T9" fmla="*/ 10 h 685"/>
                    <a:gd name="T10" fmla="*/ 157 w 180"/>
                    <a:gd name="T11" fmla="*/ 8 h 685"/>
                    <a:gd name="T12" fmla="*/ 147 w 180"/>
                    <a:gd name="T13" fmla="*/ 4 h 685"/>
                    <a:gd name="T14" fmla="*/ 136 w 180"/>
                    <a:gd name="T15" fmla="*/ 2 h 685"/>
                    <a:gd name="T16" fmla="*/ 125 w 180"/>
                    <a:gd name="T17" fmla="*/ 0 h 685"/>
                    <a:gd name="T18" fmla="*/ 111 w 180"/>
                    <a:gd name="T19" fmla="*/ 0 h 685"/>
                    <a:gd name="T20" fmla="*/ 97 w 180"/>
                    <a:gd name="T21" fmla="*/ 0 h 685"/>
                    <a:gd name="T22" fmla="*/ 81 w 180"/>
                    <a:gd name="T23" fmla="*/ 1 h 685"/>
                    <a:gd name="T24" fmla="*/ 66 w 180"/>
                    <a:gd name="T25" fmla="*/ 3 h 685"/>
                    <a:gd name="T26" fmla="*/ 50 w 180"/>
                    <a:gd name="T27" fmla="*/ 8 h 685"/>
                    <a:gd name="T28" fmla="*/ 33 w 180"/>
                    <a:gd name="T29" fmla="*/ 14 h 685"/>
                    <a:gd name="T30" fmla="*/ 17 w 180"/>
                    <a:gd name="T31" fmla="*/ 23 h 685"/>
                    <a:gd name="T32" fmla="*/ 0 w 180"/>
                    <a:gd name="T33" fmla="*/ 33 h 685"/>
                    <a:gd name="T34" fmla="*/ 0 w 180"/>
                    <a:gd name="T35" fmla="*/ 685 h 685"/>
                    <a:gd name="T36" fmla="*/ 1 w 180"/>
                    <a:gd name="T37" fmla="*/ 685 h 685"/>
                    <a:gd name="T38" fmla="*/ 4 w 180"/>
                    <a:gd name="T39" fmla="*/ 685 h 685"/>
                    <a:gd name="T40" fmla="*/ 9 w 180"/>
                    <a:gd name="T41" fmla="*/ 684 h 685"/>
                    <a:gd name="T42" fmla="*/ 17 w 180"/>
                    <a:gd name="T43" fmla="*/ 683 h 685"/>
                    <a:gd name="T44" fmla="*/ 26 w 180"/>
                    <a:gd name="T45" fmla="*/ 682 h 685"/>
                    <a:gd name="T46" fmla="*/ 35 w 180"/>
                    <a:gd name="T47" fmla="*/ 681 h 685"/>
                    <a:gd name="T48" fmla="*/ 47 w 180"/>
                    <a:gd name="T49" fmla="*/ 678 h 685"/>
                    <a:gd name="T50" fmla="*/ 60 w 180"/>
                    <a:gd name="T51" fmla="*/ 676 h 685"/>
                    <a:gd name="T52" fmla="*/ 73 w 180"/>
                    <a:gd name="T53" fmla="*/ 671 h 685"/>
                    <a:gd name="T54" fmla="*/ 87 w 180"/>
                    <a:gd name="T55" fmla="*/ 667 h 685"/>
                    <a:gd name="T56" fmla="*/ 102 w 180"/>
                    <a:gd name="T57" fmla="*/ 662 h 685"/>
                    <a:gd name="T58" fmla="*/ 118 w 180"/>
                    <a:gd name="T59" fmla="*/ 655 h 685"/>
                    <a:gd name="T60" fmla="*/ 133 w 180"/>
                    <a:gd name="T61" fmla="*/ 648 h 685"/>
                    <a:gd name="T62" fmla="*/ 149 w 180"/>
                    <a:gd name="T63" fmla="*/ 639 h 685"/>
                    <a:gd name="T64" fmla="*/ 165 w 180"/>
                    <a:gd name="T65" fmla="*/ 628 h 685"/>
                    <a:gd name="T66" fmla="*/ 180 w 180"/>
                    <a:gd name="T67" fmla="*/ 617 h 685"/>
                    <a:gd name="T68" fmla="*/ 180 w 180"/>
                    <a:gd name="T69" fmla="*/ 16 h 68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80"/>
                    <a:gd name="T106" fmla="*/ 0 h 685"/>
                    <a:gd name="T107" fmla="*/ 180 w 180"/>
                    <a:gd name="T108" fmla="*/ 685 h 68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80" h="685">
                      <a:moveTo>
                        <a:pt x="180" y="16"/>
                      </a:moveTo>
                      <a:lnTo>
                        <a:pt x="179" y="16"/>
                      </a:lnTo>
                      <a:lnTo>
                        <a:pt x="176" y="14"/>
                      </a:lnTo>
                      <a:lnTo>
                        <a:pt x="172" y="12"/>
                      </a:lnTo>
                      <a:lnTo>
                        <a:pt x="165" y="10"/>
                      </a:lnTo>
                      <a:lnTo>
                        <a:pt x="157" y="8"/>
                      </a:lnTo>
                      <a:lnTo>
                        <a:pt x="147" y="4"/>
                      </a:lnTo>
                      <a:lnTo>
                        <a:pt x="136" y="2"/>
                      </a:lnTo>
                      <a:lnTo>
                        <a:pt x="125" y="0"/>
                      </a:lnTo>
                      <a:lnTo>
                        <a:pt x="111" y="0"/>
                      </a:lnTo>
                      <a:lnTo>
                        <a:pt x="97" y="0"/>
                      </a:lnTo>
                      <a:lnTo>
                        <a:pt x="81" y="1"/>
                      </a:lnTo>
                      <a:lnTo>
                        <a:pt x="66" y="3"/>
                      </a:lnTo>
                      <a:lnTo>
                        <a:pt x="50" y="8"/>
                      </a:lnTo>
                      <a:lnTo>
                        <a:pt x="33" y="14"/>
                      </a:lnTo>
                      <a:lnTo>
                        <a:pt x="17" y="23"/>
                      </a:lnTo>
                      <a:lnTo>
                        <a:pt x="0" y="33"/>
                      </a:lnTo>
                      <a:lnTo>
                        <a:pt x="0" y="685"/>
                      </a:lnTo>
                      <a:lnTo>
                        <a:pt x="1" y="685"/>
                      </a:lnTo>
                      <a:lnTo>
                        <a:pt x="4" y="685"/>
                      </a:lnTo>
                      <a:lnTo>
                        <a:pt x="9" y="684"/>
                      </a:lnTo>
                      <a:lnTo>
                        <a:pt x="17" y="683"/>
                      </a:lnTo>
                      <a:lnTo>
                        <a:pt x="26" y="682"/>
                      </a:lnTo>
                      <a:lnTo>
                        <a:pt x="35" y="681"/>
                      </a:lnTo>
                      <a:lnTo>
                        <a:pt x="47" y="678"/>
                      </a:lnTo>
                      <a:lnTo>
                        <a:pt x="60" y="676"/>
                      </a:lnTo>
                      <a:lnTo>
                        <a:pt x="73" y="671"/>
                      </a:lnTo>
                      <a:lnTo>
                        <a:pt x="87" y="667"/>
                      </a:lnTo>
                      <a:lnTo>
                        <a:pt x="102" y="662"/>
                      </a:lnTo>
                      <a:lnTo>
                        <a:pt x="118" y="655"/>
                      </a:lnTo>
                      <a:lnTo>
                        <a:pt x="133" y="648"/>
                      </a:lnTo>
                      <a:lnTo>
                        <a:pt x="149" y="639"/>
                      </a:lnTo>
                      <a:lnTo>
                        <a:pt x="165" y="628"/>
                      </a:lnTo>
                      <a:lnTo>
                        <a:pt x="180" y="617"/>
                      </a:lnTo>
                      <a:lnTo>
                        <a:pt x="180" y="16"/>
                      </a:lnTo>
                      <a:close/>
                    </a:path>
                  </a:pathLst>
                </a:custGeom>
                <a:solidFill>
                  <a:srgbClr val="808080"/>
                </a:solidFill>
                <a:ln w="9525">
                  <a:noFill/>
                  <a:round/>
                  <a:headEnd/>
                  <a:tailEnd/>
                </a:ln>
              </p:spPr>
              <p:txBody>
                <a:bodyPr/>
                <a:lstStyle/>
                <a:p>
                  <a:endParaRPr lang="en-US"/>
                </a:p>
              </p:txBody>
            </p:sp>
            <p:sp>
              <p:nvSpPr>
                <p:cNvPr id="88275" name="Freeform 37"/>
                <p:cNvSpPr>
                  <a:spLocks/>
                </p:cNvSpPr>
                <p:nvPr/>
              </p:nvSpPr>
              <p:spPr bwMode="auto">
                <a:xfrm>
                  <a:off x="6093" y="13704"/>
                  <a:ext cx="146" cy="530"/>
                </a:xfrm>
                <a:custGeom>
                  <a:avLst/>
                  <a:gdLst>
                    <a:gd name="T0" fmla="*/ 146 w 146"/>
                    <a:gd name="T1" fmla="*/ 14 h 530"/>
                    <a:gd name="T2" fmla="*/ 143 w 146"/>
                    <a:gd name="T3" fmla="*/ 12 h 530"/>
                    <a:gd name="T4" fmla="*/ 134 w 146"/>
                    <a:gd name="T5" fmla="*/ 8 h 530"/>
                    <a:gd name="T6" fmla="*/ 120 w 146"/>
                    <a:gd name="T7" fmla="*/ 4 h 530"/>
                    <a:gd name="T8" fmla="*/ 101 w 146"/>
                    <a:gd name="T9" fmla="*/ 1 h 530"/>
                    <a:gd name="T10" fmla="*/ 79 w 146"/>
                    <a:gd name="T11" fmla="*/ 0 h 530"/>
                    <a:gd name="T12" fmla="*/ 54 w 146"/>
                    <a:gd name="T13" fmla="*/ 3 h 530"/>
                    <a:gd name="T14" fmla="*/ 27 w 146"/>
                    <a:gd name="T15" fmla="*/ 11 h 530"/>
                    <a:gd name="T16" fmla="*/ 0 w 146"/>
                    <a:gd name="T17" fmla="*/ 27 h 530"/>
                    <a:gd name="T18" fmla="*/ 0 w 146"/>
                    <a:gd name="T19" fmla="*/ 530 h 530"/>
                    <a:gd name="T20" fmla="*/ 3 w 146"/>
                    <a:gd name="T21" fmla="*/ 530 h 530"/>
                    <a:gd name="T22" fmla="*/ 14 w 146"/>
                    <a:gd name="T23" fmla="*/ 529 h 530"/>
                    <a:gd name="T24" fmla="*/ 29 w 146"/>
                    <a:gd name="T25" fmla="*/ 526 h 530"/>
                    <a:gd name="T26" fmla="*/ 49 w 146"/>
                    <a:gd name="T27" fmla="*/ 521 h 530"/>
                    <a:gd name="T28" fmla="*/ 71 w 146"/>
                    <a:gd name="T29" fmla="*/ 514 h 530"/>
                    <a:gd name="T30" fmla="*/ 96 w 146"/>
                    <a:gd name="T31" fmla="*/ 505 h 530"/>
                    <a:gd name="T32" fmla="*/ 121 w 146"/>
                    <a:gd name="T33" fmla="*/ 492 h 530"/>
                    <a:gd name="T34" fmla="*/ 146 w 146"/>
                    <a:gd name="T35" fmla="*/ 475 h 530"/>
                    <a:gd name="T36" fmla="*/ 146 w 146"/>
                    <a:gd name="T37" fmla="*/ 14 h 5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6"/>
                    <a:gd name="T58" fmla="*/ 0 h 530"/>
                    <a:gd name="T59" fmla="*/ 146 w 146"/>
                    <a:gd name="T60" fmla="*/ 530 h 53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6" h="530">
                      <a:moveTo>
                        <a:pt x="146" y="14"/>
                      </a:moveTo>
                      <a:lnTo>
                        <a:pt x="143" y="12"/>
                      </a:lnTo>
                      <a:lnTo>
                        <a:pt x="134" y="8"/>
                      </a:lnTo>
                      <a:lnTo>
                        <a:pt x="120" y="4"/>
                      </a:lnTo>
                      <a:lnTo>
                        <a:pt x="101" y="1"/>
                      </a:lnTo>
                      <a:lnTo>
                        <a:pt x="79" y="0"/>
                      </a:lnTo>
                      <a:lnTo>
                        <a:pt x="54" y="3"/>
                      </a:lnTo>
                      <a:lnTo>
                        <a:pt x="27" y="11"/>
                      </a:lnTo>
                      <a:lnTo>
                        <a:pt x="0" y="27"/>
                      </a:lnTo>
                      <a:lnTo>
                        <a:pt x="0" y="530"/>
                      </a:lnTo>
                      <a:lnTo>
                        <a:pt x="3" y="530"/>
                      </a:lnTo>
                      <a:lnTo>
                        <a:pt x="14" y="529"/>
                      </a:lnTo>
                      <a:lnTo>
                        <a:pt x="29" y="526"/>
                      </a:lnTo>
                      <a:lnTo>
                        <a:pt x="49" y="521"/>
                      </a:lnTo>
                      <a:lnTo>
                        <a:pt x="71" y="514"/>
                      </a:lnTo>
                      <a:lnTo>
                        <a:pt x="96" y="505"/>
                      </a:lnTo>
                      <a:lnTo>
                        <a:pt x="121" y="492"/>
                      </a:lnTo>
                      <a:lnTo>
                        <a:pt x="146" y="475"/>
                      </a:lnTo>
                      <a:lnTo>
                        <a:pt x="146" y="14"/>
                      </a:lnTo>
                      <a:close/>
                    </a:path>
                  </a:pathLst>
                </a:custGeom>
                <a:solidFill>
                  <a:srgbClr val="808080"/>
                </a:solidFill>
                <a:ln w="9525">
                  <a:noFill/>
                  <a:round/>
                  <a:headEnd/>
                  <a:tailEnd/>
                </a:ln>
              </p:spPr>
              <p:txBody>
                <a:bodyPr/>
                <a:lstStyle/>
                <a:p>
                  <a:endParaRPr lang="en-US"/>
                </a:p>
              </p:txBody>
            </p:sp>
            <p:sp>
              <p:nvSpPr>
                <p:cNvPr id="88276" name="Freeform 38"/>
                <p:cNvSpPr>
                  <a:spLocks/>
                </p:cNvSpPr>
                <p:nvPr/>
              </p:nvSpPr>
              <p:spPr bwMode="auto">
                <a:xfrm>
                  <a:off x="6101" y="13712"/>
                  <a:ext cx="109" cy="373"/>
                </a:xfrm>
                <a:custGeom>
                  <a:avLst/>
                  <a:gdLst>
                    <a:gd name="T0" fmla="*/ 109 w 109"/>
                    <a:gd name="T1" fmla="*/ 10 h 373"/>
                    <a:gd name="T2" fmla="*/ 107 w 109"/>
                    <a:gd name="T3" fmla="*/ 9 h 373"/>
                    <a:gd name="T4" fmla="*/ 100 w 109"/>
                    <a:gd name="T5" fmla="*/ 6 h 373"/>
                    <a:gd name="T6" fmla="*/ 89 w 109"/>
                    <a:gd name="T7" fmla="*/ 2 h 373"/>
                    <a:gd name="T8" fmla="*/ 75 w 109"/>
                    <a:gd name="T9" fmla="*/ 0 h 373"/>
                    <a:gd name="T10" fmla="*/ 59 w 109"/>
                    <a:gd name="T11" fmla="*/ 0 h 373"/>
                    <a:gd name="T12" fmla="*/ 39 w 109"/>
                    <a:gd name="T13" fmla="*/ 2 h 373"/>
                    <a:gd name="T14" fmla="*/ 20 w 109"/>
                    <a:gd name="T15" fmla="*/ 9 h 373"/>
                    <a:gd name="T16" fmla="*/ 0 w 109"/>
                    <a:gd name="T17" fmla="*/ 21 h 373"/>
                    <a:gd name="T18" fmla="*/ 0 w 109"/>
                    <a:gd name="T19" fmla="*/ 373 h 373"/>
                    <a:gd name="T20" fmla="*/ 2 w 109"/>
                    <a:gd name="T21" fmla="*/ 373 h 373"/>
                    <a:gd name="T22" fmla="*/ 9 w 109"/>
                    <a:gd name="T23" fmla="*/ 372 h 373"/>
                    <a:gd name="T24" fmla="*/ 21 w 109"/>
                    <a:gd name="T25" fmla="*/ 369 h 373"/>
                    <a:gd name="T26" fmla="*/ 36 w 109"/>
                    <a:gd name="T27" fmla="*/ 366 h 373"/>
                    <a:gd name="T28" fmla="*/ 53 w 109"/>
                    <a:gd name="T29" fmla="*/ 362 h 373"/>
                    <a:gd name="T30" fmla="*/ 72 w 109"/>
                    <a:gd name="T31" fmla="*/ 354 h 373"/>
                    <a:gd name="T32" fmla="*/ 90 w 109"/>
                    <a:gd name="T33" fmla="*/ 343 h 373"/>
                    <a:gd name="T34" fmla="*/ 109 w 109"/>
                    <a:gd name="T35" fmla="*/ 331 h 373"/>
                    <a:gd name="T36" fmla="*/ 109 w 109"/>
                    <a:gd name="T37" fmla="*/ 10 h 37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9"/>
                    <a:gd name="T58" fmla="*/ 0 h 373"/>
                    <a:gd name="T59" fmla="*/ 109 w 109"/>
                    <a:gd name="T60" fmla="*/ 373 h 37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9" h="373">
                      <a:moveTo>
                        <a:pt x="109" y="10"/>
                      </a:moveTo>
                      <a:lnTo>
                        <a:pt x="107" y="9"/>
                      </a:lnTo>
                      <a:lnTo>
                        <a:pt x="100" y="6"/>
                      </a:lnTo>
                      <a:lnTo>
                        <a:pt x="89" y="2"/>
                      </a:lnTo>
                      <a:lnTo>
                        <a:pt x="75" y="0"/>
                      </a:lnTo>
                      <a:lnTo>
                        <a:pt x="59" y="0"/>
                      </a:lnTo>
                      <a:lnTo>
                        <a:pt x="39" y="2"/>
                      </a:lnTo>
                      <a:lnTo>
                        <a:pt x="20" y="9"/>
                      </a:lnTo>
                      <a:lnTo>
                        <a:pt x="0" y="21"/>
                      </a:lnTo>
                      <a:lnTo>
                        <a:pt x="0" y="373"/>
                      </a:lnTo>
                      <a:lnTo>
                        <a:pt x="2" y="373"/>
                      </a:lnTo>
                      <a:lnTo>
                        <a:pt x="9" y="372"/>
                      </a:lnTo>
                      <a:lnTo>
                        <a:pt x="21" y="369"/>
                      </a:lnTo>
                      <a:lnTo>
                        <a:pt x="36" y="366"/>
                      </a:lnTo>
                      <a:lnTo>
                        <a:pt x="53" y="362"/>
                      </a:lnTo>
                      <a:lnTo>
                        <a:pt x="72" y="354"/>
                      </a:lnTo>
                      <a:lnTo>
                        <a:pt x="90" y="343"/>
                      </a:lnTo>
                      <a:lnTo>
                        <a:pt x="109" y="331"/>
                      </a:lnTo>
                      <a:lnTo>
                        <a:pt x="109" y="10"/>
                      </a:lnTo>
                      <a:close/>
                    </a:path>
                  </a:pathLst>
                </a:custGeom>
                <a:solidFill>
                  <a:srgbClr val="808080"/>
                </a:solidFill>
                <a:ln w="9525">
                  <a:noFill/>
                  <a:round/>
                  <a:headEnd/>
                  <a:tailEnd/>
                </a:ln>
              </p:spPr>
              <p:txBody>
                <a:bodyPr/>
                <a:lstStyle/>
                <a:p>
                  <a:endParaRPr lang="en-US"/>
                </a:p>
              </p:txBody>
            </p:sp>
            <p:sp>
              <p:nvSpPr>
                <p:cNvPr id="88277" name="Freeform 39"/>
                <p:cNvSpPr>
                  <a:spLocks/>
                </p:cNvSpPr>
                <p:nvPr/>
              </p:nvSpPr>
              <p:spPr bwMode="auto">
                <a:xfrm>
                  <a:off x="6107" y="13721"/>
                  <a:ext cx="75" cy="216"/>
                </a:xfrm>
                <a:custGeom>
                  <a:avLst/>
                  <a:gdLst>
                    <a:gd name="T0" fmla="*/ 75 w 75"/>
                    <a:gd name="T1" fmla="*/ 6 h 216"/>
                    <a:gd name="T2" fmla="*/ 73 w 75"/>
                    <a:gd name="T3" fmla="*/ 5 h 216"/>
                    <a:gd name="T4" fmla="*/ 69 w 75"/>
                    <a:gd name="T5" fmla="*/ 4 h 216"/>
                    <a:gd name="T6" fmla="*/ 61 w 75"/>
                    <a:gd name="T7" fmla="*/ 2 h 216"/>
                    <a:gd name="T8" fmla="*/ 52 w 75"/>
                    <a:gd name="T9" fmla="*/ 0 h 216"/>
                    <a:gd name="T10" fmla="*/ 41 w 75"/>
                    <a:gd name="T11" fmla="*/ 0 h 216"/>
                    <a:gd name="T12" fmla="*/ 28 w 75"/>
                    <a:gd name="T13" fmla="*/ 1 h 216"/>
                    <a:gd name="T14" fmla="*/ 14 w 75"/>
                    <a:gd name="T15" fmla="*/ 6 h 216"/>
                    <a:gd name="T16" fmla="*/ 0 w 75"/>
                    <a:gd name="T17" fmla="*/ 14 h 216"/>
                    <a:gd name="T18" fmla="*/ 0 w 75"/>
                    <a:gd name="T19" fmla="*/ 216 h 216"/>
                    <a:gd name="T20" fmla="*/ 2 w 75"/>
                    <a:gd name="T21" fmla="*/ 216 h 216"/>
                    <a:gd name="T22" fmla="*/ 7 w 75"/>
                    <a:gd name="T23" fmla="*/ 215 h 216"/>
                    <a:gd name="T24" fmla="*/ 15 w 75"/>
                    <a:gd name="T25" fmla="*/ 214 h 216"/>
                    <a:gd name="T26" fmla="*/ 25 w 75"/>
                    <a:gd name="T27" fmla="*/ 211 h 216"/>
                    <a:gd name="T28" fmla="*/ 37 w 75"/>
                    <a:gd name="T29" fmla="*/ 208 h 216"/>
                    <a:gd name="T30" fmla="*/ 50 w 75"/>
                    <a:gd name="T31" fmla="*/ 203 h 216"/>
                    <a:gd name="T32" fmla="*/ 63 w 75"/>
                    <a:gd name="T33" fmla="*/ 195 h 216"/>
                    <a:gd name="T34" fmla="*/ 75 w 75"/>
                    <a:gd name="T35" fmla="*/ 187 h 216"/>
                    <a:gd name="T36" fmla="*/ 75 w 75"/>
                    <a:gd name="T37" fmla="*/ 6 h 21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5"/>
                    <a:gd name="T58" fmla="*/ 0 h 216"/>
                    <a:gd name="T59" fmla="*/ 75 w 75"/>
                    <a:gd name="T60" fmla="*/ 216 h 21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5" h="216">
                      <a:moveTo>
                        <a:pt x="75" y="6"/>
                      </a:moveTo>
                      <a:lnTo>
                        <a:pt x="73" y="5"/>
                      </a:lnTo>
                      <a:lnTo>
                        <a:pt x="69" y="4"/>
                      </a:lnTo>
                      <a:lnTo>
                        <a:pt x="61" y="2"/>
                      </a:lnTo>
                      <a:lnTo>
                        <a:pt x="52" y="0"/>
                      </a:lnTo>
                      <a:lnTo>
                        <a:pt x="41" y="0"/>
                      </a:lnTo>
                      <a:lnTo>
                        <a:pt x="28" y="1"/>
                      </a:lnTo>
                      <a:lnTo>
                        <a:pt x="14" y="6"/>
                      </a:lnTo>
                      <a:lnTo>
                        <a:pt x="0" y="14"/>
                      </a:lnTo>
                      <a:lnTo>
                        <a:pt x="0" y="216"/>
                      </a:lnTo>
                      <a:lnTo>
                        <a:pt x="2" y="216"/>
                      </a:lnTo>
                      <a:lnTo>
                        <a:pt x="7" y="215"/>
                      </a:lnTo>
                      <a:lnTo>
                        <a:pt x="15" y="214"/>
                      </a:lnTo>
                      <a:lnTo>
                        <a:pt x="25" y="211"/>
                      </a:lnTo>
                      <a:lnTo>
                        <a:pt x="37" y="208"/>
                      </a:lnTo>
                      <a:lnTo>
                        <a:pt x="50" y="203"/>
                      </a:lnTo>
                      <a:lnTo>
                        <a:pt x="63" y="195"/>
                      </a:lnTo>
                      <a:lnTo>
                        <a:pt x="75" y="187"/>
                      </a:lnTo>
                      <a:lnTo>
                        <a:pt x="75" y="6"/>
                      </a:lnTo>
                      <a:close/>
                    </a:path>
                  </a:pathLst>
                </a:custGeom>
                <a:solidFill>
                  <a:srgbClr val="808080"/>
                </a:solidFill>
                <a:ln w="9525">
                  <a:noFill/>
                  <a:round/>
                  <a:headEnd/>
                  <a:tailEnd/>
                </a:ln>
              </p:spPr>
              <p:txBody>
                <a:bodyPr/>
                <a:lstStyle/>
                <a:p>
                  <a:endParaRPr lang="en-US"/>
                </a:p>
              </p:txBody>
            </p:sp>
            <p:sp>
              <p:nvSpPr>
                <p:cNvPr id="88278" name="Freeform 40"/>
                <p:cNvSpPr>
                  <a:spLocks/>
                </p:cNvSpPr>
                <p:nvPr/>
              </p:nvSpPr>
              <p:spPr bwMode="auto">
                <a:xfrm>
                  <a:off x="7013" y="14340"/>
                  <a:ext cx="110" cy="111"/>
                </a:xfrm>
                <a:custGeom>
                  <a:avLst/>
                  <a:gdLst>
                    <a:gd name="T0" fmla="*/ 55 w 110"/>
                    <a:gd name="T1" fmla="*/ 111 h 111"/>
                    <a:gd name="T2" fmla="*/ 66 w 110"/>
                    <a:gd name="T3" fmla="*/ 110 h 111"/>
                    <a:gd name="T4" fmla="*/ 76 w 110"/>
                    <a:gd name="T5" fmla="*/ 106 h 111"/>
                    <a:gd name="T6" fmla="*/ 85 w 110"/>
                    <a:gd name="T7" fmla="*/ 101 h 111"/>
                    <a:gd name="T8" fmla="*/ 94 w 110"/>
                    <a:gd name="T9" fmla="*/ 94 h 111"/>
                    <a:gd name="T10" fmla="*/ 100 w 110"/>
                    <a:gd name="T11" fmla="*/ 86 h 111"/>
                    <a:gd name="T12" fmla="*/ 106 w 110"/>
                    <a:gd name="T13" fmla="*/ 77 h 111"/>
                    <a:gd name="T14" fmla="*/ 109 w 110"/>
                    <a:gd name="T15" fmla="*/ 66 h 111"/>
                    <a:gd name="T16" fmla="*/ 110 w 110"/>
                    <a:gd name="T17" fmla="*/ 56 h 111"/>
                    <a:gd name="T18" fmla="*/ 109 w 110"/>
                    <a:gd name="T19" fmla="*/ 44 h 111"/>
                    <a:gd name="T20" fmla="*/ 106 w 110"/>
                    <a:gd name="T21" fmla="*/ 34 h 111"/>
                    <a:gd name="T22" fmla="*/ 100 w 110"/>
                    <a:gd name="T23" fmla="*/ 24 h 111"/>
                    <a:gd name="T24" fmla="*/ 94 w 110"/>
                    <a:gd name="T25" fmla="*/ 17 h 111"/>
                    <a:gd name="T26" fmla="*/ 85 w 110"/>
                    <a:gd name="T27" fmla="*/ 9 h 111"/>
                    <a:gd name="T28" fmla="*/ 76 w 110"/>
                    <a:gd name="T29" fmla="*/ 5 h 111"/>
                    <a:gd name="T30" fmla="*/ 66 w 110"/>
                    <a:gd name="T31" fmla="*/ 2 h 111"/>
                    <a:gd name="T32" fmla="*/ 55 w 110"/>
                    <a:gd name="T33" fmla="*/ 0 h 111"/>
                    <a:gd name="T34" fmla="*/ 44 w 110"/>
                    <a:gd name="T35" fmla="*/ 2 h 111"/>
                    <a:gd name="T36" fmla="*/ 33 w 110"/>
                    <a:gd name="T37" fmla="*/ 5 h 111"/>
                    <a:gd name="T38" fmla="*/ 25 w 110"/>
                    <a:gd name="T39" fmla="*/ 9 h 111"/>
                    <a:gd name="T40" fmla="*/ 16 w 110"/>
                    <a:gd name="T41" fmla="*/ 17 h 111"/>
                    <a:gd name="T42" fmla="*/ 10 w 110"/>
                    <a:gd name="T43" fmla="*/ 24 h 111"/>
                    <a:gd name="T44" fmla="*/ 4 w 110"/>
                    <a:gd name="T45" fmla="*/ 34 h 111"/>
                    <a:gd name="T46" fmla="*/ 1 w 110"/>
                    <a:gd name="T47" fmla="*/ 44 h 111"/>
                    <a:gd name="T48" fmla="*/ 0 w 110"/>
                    <a:gd name="T49" fmla="*/ 56 h 111"/>
                    <a:gd name="T50" fmla="*/ 1 w 110"/>
                    <a:gd name="T51" fmla="*/ 66 h 111"/>
                    <a:gd name="T52" fmla="*/ 4 w 110"/>
                    <a:gd name="T53" fmla="*/ 77 h 111"/>
                    <a:gd name="T54" fmla="*/ 10 w 110"/>
                    <a:gd name="T55" fmla="*/ 86 h 111"/>
                    <a:gd name="T56" fmla="*/ 16 w 110"/>
                    <a:gd name="T57" fmla="*/ 94 h 111"/>
                    <a:gd name="T58" fmla="*/ 25 w 110"/>
                    <a:gd name="T59" fmla="*/ 101 h 111"/>
                    <a:gd name="T60" fmla="*/ 33 w 110"/>
                    <a:gd name="T61" fmla="*/ 106 h 111"/>
                    <a:gd name="T62" fmla="*/ 44 w 110"/>
                    <a:gd name="T63" fmla="*/ 110 h 111"/>
                    <a:gd name="T64" fmla="*/ 55 w 110"/>
                    <a:gd name="T65" fmla="*/ 111 h 11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0"/>
                    <a:gd name="T100" fmla="*/ 0 h 111"/>
                    <a:gd name="T101" fmla="*/ 110 w 110"/>
                    <a:gd name="T102" fmla="*/ 111 h 11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0" h="111">
                      <a:moveTo>
                        <a:pt x="55" y="111"/>
                      </a:moveTo>
                      <a:lnTo>
                        <a:pt x="66" y="110"/>
                      </a:lnTo>
                      <a:lnTo>
                        <a:pt x="76" y="106"/>
                      </a:lnTo>
                      <a:lnTo>
                        <a:pt x="85" y="101"/>
                      </a:lnTo>
                      <a:lnTo>
                        <a:pt x="94" y="94"/>
                      </a:lnTo>
                      <a:lnTo>
                        <a:pt x="100" y="86"/>
                      </a:lnTo>
                      <a:lnTo>
                        <a:pt x="106" y="77"/>
                      </a:lnTo>
                      <a:lnTo>
                        <a:pt x="109" y="66"/>
                      </a:lnTo>
                      <a:lnTo>
                        <a:pt x="110" y="56"/>
                      </a:lnTo>
                      <a:lnTo>
                        <a:pt x="109" y="44"/>
                      </a:lnTo>
                      <a:lnTo>
                        <a:pt x="106" y="34"/>
                      </a:lnTo>
                      <a:lnTo>
                        <a:pt x="100" y="24"/>
                      </a:lnTo>
                      <a:lnTo>
                        <a:pt x="94" y="17"/>
                      </a:lnTo>
                      <a:lnTo>
                        <a:pt x="85" y="9"/>
                      </a:lnTo>
                      <a:lnTo>
                        <a:pt x="76" y="5"/>
                      </a:lnTo>
                      <a:lnTo>
                        <a:pt x="66" y="2"/>
                      </a:lnTo>
                      <a:lnTo>
                        <a:pt x="55" y="0"/>
                      </a:lnTo>
                      <a:lnTo>
                        <a:pt x="44" y="2"/>
                      </a:lnTo>
                      <a:lnTo>
                        <a:pt x="33" y="5"/>
                      </a:lnTo>
                      <a:lnTo>
                        <a:pt x="25" y="9"/>
                      </a:lnTo>
                      <a:lnTo>
                        <a:pt x="16" y="17"/>
                      </a:lnTo>
                      <a:lnTo>
                        <a:pt x="10" y="24"/>
                      </a:lnTo>
                      <a:lnTo>
                        <a:pt x="4" y="34"/>
                      </a:lnTo>
                      <a:lnTo>
                        <a:pt x="1" y="44"/>
                      </a:lnTo>
                      <a:lnTo>
                        <a:pt x="0" y="56"/>
                      </a:lnTo>
                      <a:lnTo>
                        <a:pt x="1" y="66"/>
                      </a:lnTo>
                      <a:lnTo>
                        <a:pt x="4" y="77"/>
                      </a:lnTo>
                      <a:lnTo>
                        <a:pt x="10" y="86"/>
                      </a:lnTo>
                      <a:lnTo>
                        <a:pt x="16" y="94"/>
                      </a:lnTo>
                      <a:lnTo>
                        <a:pt x="25" y="101"/>
                      </a:lnTo>
                      <a:lnTo>
                        <a:pt x="33" y="106"/>
                      </a:lnTo>
                      <a:lnTo>
                        <a:pt x="44" y="110"/>
                      </a:lnTo>
                      <a:lnTo>
                        <a:pt x="55" y="111"/>
                      </a:lnTo>
                      <a:close/>
                    </a:path>
                  </a:pathLst>
                </a:custGeom>
                <a:solidFill>
                  <a:srgbClr val="808080"/>
                </a:solidFill>
                <a:ln w="9525">
                  <a:noFill/>
                  <a:round/>
                  <a:headEnd/>
                  <a:tailEnd/>
                </a:ln>
              </p:spPr>
              <p:txBody>
                <a:bodyPr/>
                <a:lstStyle/>
                <a:p>
                  <a:endParaRPr lang="en-US"/>
                </a:p>
              </p:txBody>
            </p:sp>
            <p:sp>
              <p:nvSpPr>
                <p:cNvPr id="88279" name="Freeform 41"/>
                <p:cNvSpPr>
                  <a:spLocks/>
                </p:cNvSpPr>
                <p:nvPr/>
              </p:nvSpPr>
              <p:spPr bwMode="auto">
                <a:xfrm>
                  <a:off x="6676" y="14343"/>
                  <a:ext cx="55" cy="55"/>
                </a:xfrm>
                <a:custGeom>
                  <a:avLst/>
                  <a:gdLst>
                    <a:gd name="T0" fmla="*/ 27 w 55"/>
                    <a:gd name="T1" fmla="*/ 55 h 55"/>
                    <a:gd name="T2" fmla="*/ 38 w 55"/>
                    <a:gd name="T3" fmla="*/ 53 h 55"/>
                    <a:gd name="T4" fmla="*/ 48 w 55"/>
                    <a:gd name="T5" fmla="*/ 46 h 55"/>
                    <a:gd name="T6" fmla="*/ 53 w 55"/>
                    <a:gd name="T7" fmla="*/ 37 h 55"/>
                    <a:gd name="T8" fmla="*/ 55 w 55"/>
                    <a:gd name="T9" fmla="*/ 27 h 55"/>
                    <a:gd name="T10" fmla="*/ 53 w 55"/>
                    <a:gd name="T11" fmla="*/ 16 h 55"/>
                    <a:gd name="T12" fmla="*/ 48 w 55"/>
                    <a:gd name="T13" fmla="*/ 7 h 55"/>
                    <a:gd name="T14" fmla="*/ 38 w 55"/>
                    <a:gd name="T15" fmla="*/ 2 h 55"/>
                    <a:gd name="T16" fmla="*/ 27 w 55"/>
                    <a:gd name="T17" fmla="*/ 0 h 55"/>
                    <a:gd name="T18" fmla="*/ 16 w 55"/>
                    <a:gd name="T19" fmla="*/ 2 h 55"/>
                    <a:gd name="T20" fmla="*/ 8 w 55"/>
                    <a:gd name="T21" fmla="*/ 7 h 55"/>
                    <a:gd name="T22" fmla="*/ 2 w 55"/>
                    <a:gd name="T23" fmla="*/ 16 h 55"/>
                    <a:gd name="T24" fmla="*/ 0 w 55"/>
                    <a:gd name="T25" fmla="*/ 27 h 55"/>
                    <a:gd name="T26" fmla="*/ 2 w 55"/>
                    <a:gd name="T27" fmla="*/ 37 h 55"/>
                    <a:gd name="T28" fmla="*/ 8 w 55"/>
                    <a:gd name="T29" fmla="*/ 46 h 55"/>
                    <a:gd name="T30" fmla="*/ 16 w 55"/>
                    <a:gd name="T31" fmla="*/ 53 h 55"/>
                    <a:gd name="T32" fmla="*/ 27 w 55"/>
                    <a:gd name="T33" fmla="*/ 55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5"/>
                    <a:gd name="T52" fmla="*/ 0 h 55"/>
                    <a:gd name="T53" fmla="*/ 55 w 55"/>
                    <a:gd name="T54" fmla="*/ 55 h 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5" h="55">
                      <a:moveTo>
                        <a:pt x="27" y="55"/>
                      </a:moveTo>
                      <a:lnTo>
                        <a:pt x="38" y="53"/>
                      </a:lnTo>
                      <a:lnTo>
                        <a:pt x="48" y="46"/>
                      </a:lnTo>
                      <a:lnTo>
                        <a:pt x="53" y="37"/>
                      </a:lnTo>
                      <a:lnTo>
                        <a:pt x="55" y="27"/>
                      </a:lnTo>
                      <a:lnTo>
                        <a:pt x="53" y="16"/>
                      </a:lnTo>
                      <a:lnTo>
                        <a:pt x="48" y="7"/>
                      </a:lnTo>
                      <a:lnTo>
                        <a:pt x="38" y="2"/>
                      </a:lnTo>
                      <a:lnTo>
                        <a:pt x="27" y="0"/>
                      </a:lnTo>
                      <a:lnTo>
                        <a:pt x="16" y="2"/>
                      </a:lnTo>
                      <a:lnTo>
                        <a:pt x="8" y="7"/>
                      </a:lnTo>
                      <a:lnTo>
                        <a:pt x="2" y="16"/>
                      </a:lnTo>
                      <a:lnTo>
                        <a:pt x="0" y="27"/>
                      </a:lnTo>
                      <a:lnTo>
                        <a:pt x="2" y="37"/>
                      </a:lnTo>
                      <a:lnTo>
                        <a:pt x="8" y="46"/>
                      </a:lnTo>
                      <a:lnTo>
                        <a:pt x="16" y="53"/>
                      </a:lnTo>
                      <a:lnTo>
                        <a:pt x="27" y="55"/>
                      </a:lnTo>
                      <a:close/>
                    </a:path>
                  </a:pathLst>
                </a:custGeom>
                <a:solidFill>
                  <a:srgbClr val="808080"/>
                </a:solidFill>
                <a:ln w="9525">
                  <a:noFill/>
                  <a:round/>
                  <a:headEnd/>
                  <a:tailEnd/>
                </a:ln>
              </p:spPr>
              <p:txBody>
                <a:bodyPr/>
                <a:lstStyle/>
                <a:p>
                  <a:endParaRPr lang="en-US"/>
                </a:p>
              </p:txBody>
            </p:sp>
            <p:sp>
              <p:nvSpPr>
                <p:cNvPr id="88280" name="Freeform 42"/>
                <p:cNvSpPr>
                  <a:spLocks/>
                </p:cNvSpPr>
                <p:nvPr/>
              </p:nvSpPr>
              <p:spPr bwMode="auto">
                <a:xfrm>
                  <a:off x="6770" y="14345"/>
                  <a:ext cx="55" cy="55"/>
                </a:xfrm>
                <a:custGeom>
                  <a:avLst/>
                  <a:gdLst>
                    <a:gd name="T0" fmla="*/ 28 w 55"/>
                    <a:gd name="T1" fmla="*/ 55 h 55"/>
                    <a:gd name="T2" fmla="*/ 39 w 55"/>
                    <a:gd name="T3" fmla="*/ 53 h 55"/>
                    <a:gd name="T4" fmla="*/ 47 w 55"/>
                    <a:gd name="T5" fmla="*/ 47 h 55"/>
                    <a:gd name="T6" fmla="*/ 53 w 55"/>
                    <a:gd name="T7" fmla="*/ 39 h 55"/>
                    <a:gd name="T8" fmla="*/ 55 w 55"/>
                    <a:gd name="T9" fmla="*/ 28 h 55"/>
                    <a:gd name="T10" fmla="*/ 53 w 55"/>
                    <a:gd name="T11" fmla="*/ 17 h 55"/>
                    <a:gd name="T12" fmla="*/ 47 w 55"/>
                    <a:gd name="T13" fmla="*/ 8 h 55"/>
                    <a:gd name="T14" fmla="*/ 39 w 55"/>
                    <a:gd name="T15" fmla="*/ 2 h 55"/>
                    <a:gd name="T16" fmla="*/ 28 w 55"/>
                    <a:gd name="T17" fmla="*/ 0 h 55"/>
                    <a:gd name="T18" fmla="*/ 17 w 55"/>
                    <a:gd name="T19" fmla="*/ 2 h 55"/>
                    <a:gd name="T20" fmla="*/ 9 w 55"/>
                    <a:gd name="T21" fmla="*/ 8 h 55"/>
                    <a:gd name="T22" fmla="*/ 2 w 55"/>
                    <a:gd name="T23" fmla="*/ 17 h 55"/>
                    <a:gd name="T24" fmla="*/ 0 w 55"/>
                    <a:gd name="T25" fmla="*/ 28 h 55"/>
                    <a:gd name="T26" fmla="*/ 2 w 55"/>
                    <a:gd name="T27" fmla="*/ 39 h 55"/>
                    <a:gd name="T28" fmla="*/ 9 w 55"/>
                    <a:gd name="T29" fmla="*/ 47 h 55"/>
                    <a:gd name="T30" fmla="*/ 17 w 55"/>
                    <a:gd name="T31" fmla="*/ 53 h 55"/>
                    <a:gd name="T32" fmla="*/ 28 w 55"/>
                    <a:gd name="T33" fmla="*/ 55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5"/>
                    <a:gd name="T52" fmla="*/ 0 h 55"/>
                    <a:gd name="T53" fmla="*/ 55 w 55"/>
                    <a:gd name="T54" fmla="*/ 55 h 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5" h="55">
                      <a:moveTo>
                        <a:pt x="28" y="55"/>
                      </a:moveTo>
                      <a:lnTo>
                        <a:pt x="39" y="53"/>
                      </a:lnTo>
                      <a:lnTo>
                        <a:pt x="47" y="47"/>
                      </a:lnTo>
                      <a:lnTo>
                        <a:pt x="53" y="39"/>
                      </a:lnTo>
                      <a:lnTo>
                        <a:pt x="55" y="28"/>
                      </a:lnTo>
                      <a:lnTo>
                        <a:pt x="53" y="17"/>
                      </a:lnTo>
                      <a:lnTo>
                        <a:pt x="47" y="8"/>
                      </a:lnTo>
                      <a:lnTo>
                        <a:pt x="39" y="2"/>
                      </a:lnTo>
                      <a:lnTo>
                        <a:pt x="28" y="0"/>
                      </a:lnTo>
                      <a:lnTo>
                        <a:pt x="17" y="2"/>
                      </a:lnTo>
                      <a:lnTo>
                        <a:pt x="9" y="8"/>
                      </a:lnTo>
                      <a:lnTo>
                        <a:pt x="2" y="17"/>
                      </a:lnTo>
                      <a:lnTo>
                        <a:pt x="0" y="28"/>
                      </a:lnTo>
                      <a:lnTo>
                        <a:pt x="2" y="39"/>
                      </a:lnTo>
                      <a:lnTo>
                        <a:pt x="9" y="47"/>
                      </a:lnTo>
                      <a:lnTo>
                        <a:pt x="17" y="53"/>
                      </a:lnTo>
                      <a:lnTo>
                        <a:pt x="28" y="55"/>
                      </a:lnTo>
                      <a:close/>
                    </a:path>
                  </a:pathLst>
                </a:custGeom>
                <a:solidFill>
                  <a:srgbClr val="808080"/>
                </a:solidFill>
                <a:ln w="9525">
                  <a:noFill/>
                  <a:round/>
                  <a:headEnd/>
                  <a:tailEnd/>
                </a:ln>
              </p:spPr>
              <p:txBody>
                <a:bodyPr/>
                <a:lstStyle/>
                <a:p>
                  <a:endParaRPr lang="en-US"/>
                </a:p>
              </p:txBody>
            </p:sp>
            <p:sp>
              <p:nvSpPr>
                <p:cNvPr id="88281" name="Freeform 43"/>
                <p:cNvSpPr>
                  <a:spLocks/>
                </p:cNvSpPr>
                <p:nvPr/>
              </p:nvSpPr>
              <p:spPr bwMode="auto">
                <a:xfrm>
                  <a:off x="6401" y="13591"/>
                  <a:ext cx="156" cy="752"/>
                </a:xfrm>
                <a:custGeom>
                  <a:avLst/>
                  <a:gdLst>
                    <a:gd name="T0" fmla="*/ 48 w 156"/>
                    <a:gd name="T1" fmla="*/ 15 h 752"/>
                    <a:gd name="T2" fmla="*/ 44 w 156"/>
                    <a:gd name="T3" fmla="*/ 30 h 752"/>
                    <a:gd name="T4" fmla="*/ 33 w 156"/>
                    <a:gd name="T5" fmla="*/ 73 h 752"/>
                    <a:gd name="T6" fmla="*/ 19 w 156"/>
                    <a:gd name="T7" fmla="*/ 140 h 752"/>
                    <a:gd name="T8" fmla="*/ 7 w 156"/>
                    <a:gd name="T9" fmla="*/ 229 h 752"/>
                    <a:gd name="T10" fmla="*/ 0 w 156"/>
                    <a:gd name="T11" fmla="*/ 337 h 752"/>
                    <a:gd name="T12" fmla="*/ 1 w 156"/>
                    <a:gd name="T13" fmla="*/ 462 h 752"/>
                    <a:gd name="T14" fmla="*/ 14 w 156"/>
                    <a:gd name="T15" fmla="*/ 602 h 752"/>
                    <a:gd name="T16" fmla="*/ 43 w 156"/>
                    <a:gd name="T17" fmla="*/ 752 h 752"/>
                    <a:gd name="T18" fmla="*/ 150 w 156"/>
                    <a:gd name="T19" fmla="*/ 746 h 752"/>
                    <a:gd name="T20" fmla="*/ 146 w 156"/>
                    <a:gd name="T21" fmla="*/ 724 h 752"/>
                    <a:gd name="T22" fmla="*/ 135 w 156"/>
                    <a:gd name="T23" fmla="*/ 663 h 752"/>
                    <a:gd name="T24" fmla="*/ 123 w 156"/>
                    <a:gd name="T25" fmla="*/ 574 h 752"/>
                    <a:gd name="T26" fmla="*/ 111 w 156"/>
                    <a:gd name="T27" fmla="*/ 463 h 752"/>
                    <a:gd name="T28" fmla="*/ 104 w 156"/>
                    <a:gd name="T29" fmla="*/ 342 h 752"/>
                    <a:gd name="T30" fmla="*/ 107 w 156"/>
                    <a:gd name="T31" fmla="*/ 220 h 752"/>
                    <a:gd name="T32" fmla="*/ 124 w 156"/>
                    <a:gd name="T33" fmla="*/ 106 h 752"/>
                    <a:gd name="T34" fmla="*/ 156 w 156"/>
                    <a:gd name="T35" fmla="*/ 9 h 752"/>
                    <a:gd name="T36" fmla="*/ 156 w 156"/>
                    <a:gd name="T37" fmla="*/ 8 h 752"/>
                    <a:gd name="T38" fmla="*/ 156 w 156"/>
                    <a:gd name="T39" fmla="*/ 6 h 752"/>
                    <a:gd name="T40" fmla="*/ 154 w 156"/>
                    <a:gd name="T41" fmla="*/ 4 h 752"/>
                    <a:gd name="T42" fmla="*/ 147 w 156"/>
                    <a:gd name="T43" fmla="*/ 0 h 752"/>
                    <a:gd name="T44" fmla="*/ 134 w 156"/>
                    <a:gd name="T45" fmla="*/ 0 h 752"/>
                    <a:gd name="T46" fmla="*/ 115 w 156"/>
                    <a:gd name="T47" fmla="*/ 1 h 752"/>
                    <a:gd name="T48" fmla="*/ 87 w 156"/>
                    <a:gd name="T49" fmla="*/ 7 h 752"/>
                    <a:gd name="T50" fmla="*/ 48 w 156"/>
                    <a:gd name="T51" fmla="*/ 15 h 75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6"/>
                    <a:gd name="T79" fmla="*/ 0 h 752"/>
                    <a:gd name="T80" fmla="*/ 156 w 156"/>
                    <a:gd name="T81" fmla="*/ 752 h 75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6" h="752">
                      <a:moveTo>
                        <a:pt x="48" y="15"/>
                      </a:moveTo>
                      <a:lnTo>
                        <a:pt x="44" y="30"/>
                      </a:lnTo>
                      <a:lnTo>
                        <a:pt x="33" y="73"/>
                      </a:lnTo>
                      <a:lnTo>
                        <a:pt x="19" y="140"/>
                      </a:lnTo>
                      <a:lnTo>
                        <a:pt x="7" y="229"/>
                      </a:lnTo>
                      <a:lnTo>
                        <a:pt x="0" y="337"/>
                      </a:lnTo>
                      <a:lnTo>
                        <a:pt x="1" y="462"/>
                      </a:lnTo>
                      <a:lnTo>
                        <a:pt x="14" y="602"/>
                      </a:lnTo>
                      <a:lnTo>
                        <a:pt x="43" y="752"/>
                      </a:lnTo>
                      <a:lnTo>
                        <a:pt x="150" y="746"/>
                      </a:lnTo>
                      <a:lnTo>
                        <a:pt x="146" y="724"/>
                      </a:lnTo>
                      <a:lnTo>
                        <a:pt x="135" y="663"/>
                      </a:lnTo>
                      <a:lnTo>
                        <a:pt x="123" y="574"/>
                      </a:lnTo>
                      <a:lnTo>
                        <a:pt x="111" y="463"/>
                      </a:lnTo>
                      <a:lnTo>
                        <a:pt x="104" y="342"/>
                      </a:lnTo>
                      <a:lnTo>
                        <a:pt x="107" y="220"/>
                      </a:lnTo>
                      <a:lnTo>
                        <a:pt x="124" y="106"/>
                      </a:lnTo>
                      <a:lnTo>
                        <a:pt x="156" y="9"/>
                      </a:lnTo>
                      <a:lnTo>
                        <a:pt x="156" y="8"/>
                      </a:lnTo>
                      <a:lnTo>
                        <a:pt x="156" y="6"/>
                      </a:lnTo>
                      <a:lnTo>
                        <a:pt x="154" y="4"/>
                      </a:lnTo>
                      <a:lnTo>
                        <a:pt x="147" y="0"/>
                      </a:lnTo>
                      <a:lnTo>
                        <a:pt x="134" y="0"/>
                      </a:lnTo>
                      <a:lnTo>
                        <a:pt x="115" y="1"/>
                      </a:lnTo>
                      <a:lnTo>
                        <a:pt x="87" y="7"/>
                      </a:lnTo>
                      <a:lnTo>
                        <a:pt x="48" y="15"/>
                      </a:lnTo>
                      <a:close/>
                    </a:path>
                  </a:pathLst>
                </a:custGeom>
                <a:solidFill>
                  <a:srgbClr val="808080"/>
                </a:solidFill>
                <a:ln w="9525">
                  <a:noFill/>
                  <a:round/>
                  <a:headEnd/>
                  <a:tailEnd/>
                </a:ln>
              </p:spPr>
              <p:txBody>
                <a:bodyPr/>
                <a:lstStyle/>
                <a:p>
                  <a:endParaRPr lang="en-US"/>
                </a:p>
              </p:txBody>
            </p:sp>
            <p:sp>
              <p:nvSpPr>
                <p:cNvPr id="88282" name="Freeform 44"/>
                <p:cNvSpPr>
                  <a:spLocks/>
                </p:cNvSpPr>
                <p:nvPr/>
              </p:nvSpPr>
              <p:spPr bwMode="auto">
                <a:xfrm>
                  <a:off x="7205" y="13498"/>
                  <a:ext cx="212" cy="839"/>
                </a:xfrm>
                <a:custGeom>
                  <a:avLst/>
                  <a:gdLst>
                    <a:gd name="T0" fmla="*/ 212 w 212"/>
                    <a:gd name="T1" fmla="*/ 6 h 839"/>
                    <a:gd name="T2" fmla="*/ 206 w 212"/>
                    <a:gd name="T3" fmla="*/ 11 h 839"/>
                    <a:gd name="T4" fmla="*/ 192 w 212"/>
                    <a:gd name="T5" fmla="*/ 33 h 839"/>
                    <a:gd name="T6" fmla="*/ 174 w 212"/>
                    <a:gd name="T7" fmla="*/ 77 h 839"/>
                    <a:gd name="T8" fmla="*/ 156 w 212"/>
                    <a:gd name="T9" fmla="*/ 148 h 839"/>
                    <a:gd name="T10" fmla="*/ 141 w 212"/>
                    <a:gd name="T11" fmla="*/ 254 h 839"/>
                    <a:gd name="T12" fmla="*/ 133 w 212"/>
                    <a:gd name="T13" fmla="*/ 401 h 839"/>
                    <a:gd name="T14" fmla="*/ 137 w 212"/>
                    <a:gd name="T15" fmla="*/ 593 h 839"/>
                    <a:gd name="T16" fmla="*/ 158 w 212"/>
                    <a:gd name="T17" fmla="*/ 839 h 839"/>
                    <a:gd name="T18" fmla="*/ 38 w 212"/>
                    <a:gd name="T19" fmla="*/ 839 h 839"/>
                    <a:gd name="T20" fmla="*/ 34 w 212"/>
                    <a:gd name="T21" fmla="*/ 814 h 839"/>
                    <a:gd name="T22" fmla="*/ 24 w 212"/>
                    <a:gd name="T23" fmla="*/ 746 h 839"/>
                    <a:gd name="T24" fmla="*/ 12 w 212"/>
                    <a:gd name="T25" fmla="*/ 645 h 839"/>
                    <a:gd name="T26" fmla="*/ 3 w 212"/>
                    <a:gd name="T27" fmla="*/ 521 h 839"/>
                    <a:gd name="T28" fmla="*/ 0 w 212"/>
                    <a:gd name="T29" fmla="*/ 384 h 839"/>
                    <a:gd name="T30" fmla="*/ 6 w 212"/>
                    <a:gd name="T31" fmla="*/ 244 h 839"/>
                    <a:gd name="T32" fmla="*/ 29 w 212"/>
                    <a:gd name="T33" fmla="*/ 114 h 839"/>
                    <a:gd name="T34" fmla="*/ 68 w 212"/>
                    <a:gd name="T35" fmla="*/ 0 h 839"/>
                    <a:gd name="T36" fmla="*/ 212 w 212"/>
                    <a:gd name="T37" fmla="*/ 6 h 83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2"/>
                    <a:gd name="T58" fmla="*/ 0 h 839"/>
                    <a:gd name="T59" fmla="*/ 212 w 212"/>
                    <a:gd name="T60" fmla="*/ 839 h 83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2" h="839">
                      <a:moveTo>
                        <a:pt x="212" y="6"/>
                      </a:moveTo>
                      <a:lnTo>
                        <a:pt x="206" y="11"/>
                      </a:lnTo>
                      <a:lnTo>
                        <a:pt x="192" y="33"/>
                      </a:lnTo>
                      <a:lnTo>
                        <a:pt x="174" y="77"/>
                      </a:lnTo>
                      <a:lnTo>
                        <a:pt x="156" y="148"/>
                      </a:lnTo>
                      <a:lnTo>
                        <a:pt x="141" y="254"/>
                      </a:lnTo>
                      <a:lnTo>
                        <a:pt x="133" y="401"/>
                      </a:lnTo>
                      <a:lnTo>
                        <a:pt x="137" y="593"/>
                      </a:lnTo>
                      <a:lnTo>
                        <a:pt x="158" y="839"/>
                      </a:lnTo>
                      <a:lnTo>
                        <a:pt x="38" y="839"/>
                      </a:lnTo>
                      <a:lnTo>
                        <a:pt x="34" y="814"/>
                      </a:lnTo>
                      <a:lnTo>
                        <a:pt x="24" y="746"/>
                      </a:lnTo>
                      <a:lnTo>
                        <a:pt x="12" y="645"/>
                      </a:lnTo>
                      <a:lnTo>
                        <a:pt x="3" y="521"/>
                      </a:lnTo>
                      <a:lnTo>
                        <a:pt x="0" y="384"/>
                      </a:lnTo>
                      <a:lnTo>
                        <a:pt x="6" y="244"/>
                      </a:lnTo>
                      <a:lnTo>
                        <a:pt x="29" y="114"/>
                      </a:lnTo>
                      <a:lnTo>
                        <a:pt x="68" y="0"/>
                      </a:lnTo>
                      <a:lnTo>
                        <a:pt x="212" y="6"/>
                      </a:lnTo>
                      <a:close/>
                    </a:path>
                  </a:pathLst>
                </a:custGeom>
                <a:solidFill>
                  <a:srgbClr val="808080"/>
                </a:solidFill>
                <a:ln w="9525">
                  <a:noFill/>
                  <a:round/>
                  <a:headEnd/>
                  <a:tailEnd/>
                </a:ln>
              </p:spPr>
              <p:txBody>
                <a:bodyPr/>
                <a:lstStyle/>
                <a:p>
                  <a:endParaRPr lang="en-US"/>
                </a:p>
              </p:txBody>
            </p:sp>
            <p:sp>
              <p:nvSpPr>
                <p:cNvPr id="88283" name="Freeform 45"/>
                <p:cNvSpPr>
                  <a:spLocks/>
                </p:cNvSpPr>
                <p:nvPr/>
              </p:nvSpPr>
              <p:spPr bwMode="auto">
                <a:xfrm>
                  <a:off x="6406" y="13636"/>
                  <a:ext cx="137" cy="656"/>
                </a:xfrm>
                <a:custGeom>
                  <a:avLst/>
                  <a:gdLst>
                    <a:gd name="T0" fmla="*/ 43 w 137"/>
                    <a:gd name="T1" fmla="*/ 12 h 656"/>
                    <a:gd name="T2" fmla="*/ 39 w 137"/>
                    <a:gd name="T3" fmla="*/ 25 h 656"/>
                    <a:gd name="T4" fmla="*/ 30 w 137"/>
                    <a:gd name="T5" fmla="*/ 62 h 656"/>
                    <a:gd name="T6" fmla="*/ 19 w 137"/>
                    <a:gd name="T7" fmla="*/ 122 h 656"/>
                    <a:gd name="T8" fmla="*/ 7 w 137"/>
                    <a:gd name="T9" fmla="*/ 199 h 656"/>
                    <a:gd name="T10" fmla="*/ 0 w 137"/>
                    <a:gd name="T11" fmla="*/ 294 h 656"/>
                    <a:gd name="T12" fmla="*/ 1 w 137"/>
                    <a:gd name="T13" fmla="*/ 403 h 656"/>
                    <a:gd name="T14" fmla="*/ 12 w 137"/>
                    <a:gd name="T15" fmla="*/ 524 h 656"/>
                    <a:gd name="T16" fmla="*/ 38 w 137"/>
                    <a:gd name="T17" fmla="*/ 656 h 656"/>
                    <a:gd name="T18" fmla="*/ 132 w 137"/>
                    <a:gd name="T19" fmla="*/ 650 h 656"/>
                    <a:gd name="T20" fmla="*/ 127 w 137"/>
                    <a:gd name="T21" fmla="*/ 631 h 656"/>
                    <a:gd name="T22" fmla="*/ 119 w 137"/>
                    <a:gd name="T23" fmla="*/ 578 h 656"/>
                    <a:gd name="T24" fmla="*/ 107 w 137"/>
                    <a:gd name="T25" fmla="*/ 499 h 656"/>
                    <a:gd name="T26" fmla="*/ 97 w 137"/>
                    <a:gd name="T27" fmla="*/ 403 h 656"/>
                    <a:gd name="T28" fmla="*/ 92 w 137"/>
                    <a:gd name="T29" fmla="*/ 297 h 656"/>
                    <a:gd name="T30" fmla="*/ 94 w 137"/>
                    <a:gd name="T31" fmla="*/ 192 h 656"/>
                    <a:gd name="T32" fmla="*/ 108 w 137"/>
                    <a:gd name="T33" fmla="*/ 91 h 656"/>
                    <a:gd name="T34" fmla="*/ 137 w 137"/>
                    <a:gd name="T35" fmla="*/ 7 h 656"/>
                    <a:gd name="T36" fmla="*/ 137 w 137"/>
                    <a:gd name="T37" fmla="*/ 6 h 656"/>
                    <a:gd name="T38" fmla="*/ 137 w 137"/>
                    <a:gd name="T39" fmla="*/ 4 h 656"/>
                    <a:gd name="T40" fmla="*/ 135 w 137"/>
                    <a:gd name="T41" fmla="*/ 2 h 656"/>
                    <a:gd name="T42" fmla="*/ 129 w 137"/>
                    <a:gd name="T43" fmla="*/ 0 h 656"/>
                    <a:gd name="T44" fmla="*/ 119 w 137"/>
                    <a:gd name="T45" fmla="*/ 0 h 656"/>
                    <a:gd name="T46" fmla="*/ 101 w 137"/>
                    <a:gd name="T47" fmla="*/ 1 h 656"/>
                    <a:gd name="T48" fmla="*/ 77 w 137"/>
                    <a:gd name="T49" fmla="*/ 5 h 656"/>
                    <a:gd name="T50" fmla="*/ 43 w 137"/>
                    <a:gd name="T51" fmla="*/ 12 h 65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37"/>
                    <a:gd name="T79" fmla="*/ 0 h 656"/>
                    <a:gd name="T80" fmla="*/ 137 w 137"/>
                    <a:gd name="T81" fmla="*/ 656 h 65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37" h="656">
                      <a:moveTo>
                        <a:pt x="43" y="12"/>
                      </a:moveTo>
                      <a:lnTo>
                        <a:pt x="39" y="25"/>
                      </a:lnTo>
                      <a:lnTo>
                        <a:pt x="30" y="62"/>
                      </a:lnTo>
                      <a:lnTo>
                        <a:pt x="19" y="122"/>
                      </a:lnTo>
                      <a:lnTo>
                        <a:pt x="7" y="199"/>
                      </a:lnTo>
                      <a:lnTo>
                        <a:pt x="0" y="294"/>
                      </a:lnTo>
                      <a:lnTo>
                        <a:pt x="1" y="403"/>
                      </a:lnTo>
                      <a:lnTo>
                        <a:pt x="12" y="524"/>
                      </a:lnTo>
                      <a:lnTo>
                        <a:pt x="38" y="656"/>
                      </a:lnTo>
                      <a:lnTo>
                        <a:pt x="132" y="650"/>
                      </a:lnTo>
                      <a:lnTo>
                        <a:pt x="127" y="631"/>
                      </a:lnTo>
                      <a:lnTo>
                        <a:pt x="119" y="578"/>
                      </a:lnTo>
                      <a:lnTo>
                        <a:pt x="107" y="499"/>
                      </a:lnTo>
                      <a:lnTo>
                        <a:pt x="97" y="403"/>
                      </a:lnTo>
                      <a:lnTo>
                        <a:pt x="92" y="297"/>
                      </a:lnTo>
                      <a:lnTo>
                        <a:pt x="94" y="192"/>
                      </a:lnTo>
                      <a:lnTo>
                        <a:pt x="108" y="91"/>
                      </a:lnTo>
                      <a:lnTo>
                        <a:pt x="137" y="7"/>
                      </a:lnTo>
                      <a:lnTo>
                        <a:pt x="137" y="6"/>
                      </a:lnTo>
                      <a:lnTo>
                        <a:pt x="137" y="4"/>
                      </a:lnTo>
                      <a:lnTo>
                        <a:pt x="135" y="2"/>
                      </a:lnTo>
                      <a:lnTo>
                        <a:pt x="129" y="0"/>
                      </a:lnTo>
                      <a:lnTo>
                        <a:pt x="119" y="0"/>
                      </a:lnTo>
                      <a:lnTo>
                        <a:pt x="101" y="1"/>
                      </a:lnTo>
                      <a:lnTo>
                        <a:pt x="77" y="5"/>
                      </a:lnTo>
                      <a:lnTo>
                        <a:pt x="43" y="12"/>
                      </a:lnTo>
                      <a:close/>
                    </a:path>
                  </a:pathLst>
                </a:custGeom>
                <a:solidFill>
                  <a:srgbClr val="808080"/>
                </a:solidFill>
                <a:ln w="9525">
                  <a:noFill/>
                  <a:round/>
                  <a:headEnd/>
                  <a:tailEnd/>
                </a:ln>
              </p:spPr>
              <p:txBody>
                <a:bodyPr/>
                <a:lstStyle/>
                <a:p>
                  <a:endParaRPr lang="en-US"/>
                </a:p>
              </p:txBody>
            </p:sp>
            <p:sp>
              <p:nvSpPr>
                <p:cNvPr id="88284" name="Freeform 46"/>
                <p:cNvSpPr>
                  <a:spLocks/>
                </p:cNvSpPr>
                <p:nvPr/>
              </p:nvSpPr>
              <p:spPr bwMode="auto">
                <a:xfrm>
                  <a:off x="6412" y="13680"/>
                  <a:ext cx="116" cy="560"/>
                </a:xfrm>
                <a:custGeom>
                  <a:avLst/>
                  <a:gdLst>
                    <a:gd name="T0" fmla="*/ 36 w 116"/>
                    <a:gd name="T1" fmla="*/ 11 h 560"/>
                    <a:gd name="T2" fmla="*/ 33 w 116"/>
                    <a:gd name="T3" fmla="*/ 21 h 560"/>
                    <a:gd name="T4" fmla="*/ 24 w 116"/>
                    <a:gd name="T5" fmla="*/ 53 h 560"/>
                    <a:gd name="T6" fmla="*/ 15 w 116"/>
                    <a:gd name="T7" fmla="*/ 103 h 560"/>
                    <a:gd name="T8" fmla="*/ 5 w 116"/>
                    <a:gd name="T9" fmla="*/ 169 h 560"/>
                    <a:gd name="T10" fmla="*/ 0 w 116"/>
                    <a:gd name="T11" fmla="*/ 250 h 560"/>
                    <a:gd name="T12" fmla="*/ 1 w 116"/>
                    <a:gd name="T13" fmla="*/ 344 h 560"/>
                    <a:gd name="T14" fmla="*/ 10 w 116"/>
                    <a:gd name="T15" fmla="*/ 448 h 560"/>
                    <a:gd name="T16" fmla="*/ 32 w 116"/>
                    <a:gd name="T17" fmla="*/ 560 h 560"/>
                    <a:gd name="T18" fmla="*/ 112 w 116"/>
                    <a:gd name="T19" fmla="*/ 555 h 560"/>
                    <a:gd name="T20" fmla="*/ 108 w 116"/>
                    <a:gd name="T21" fmla="*/ 538 h 560"/>
                    <a:gd name="T22" fmla="*/ 101 w 116"/>
                    <a:gd name="T23" fmla="*/ 493 h 560"/>
                    <a:gd name="T24" fmla="*/ 91 w 116"/>
                    <a:gd name="T25" fmla="*/ 426 h 560"/>
                    <a:gd name="T26" fmla="*/ 82 w 116"/>
                    <a:gd name="T27" fmla="*/ 344 h 560"/>
                    <a:gd name="T28" fmla="*/ 77 w 116"/>
                    <a:gd name="T29" fmla="*/ 255 h 560"/>
                    <a:gd name="T30" fmla="*/ 79 w 116"/>
                    <a:gd name="T31" fmla="*/ 164 h 560"/>
                    <a:gd name="T32" fmla="*/ 91 w 116"/>
                    <a:gd name="T33" fmla="*/ 79 h 560"/>
                    <a:gd name="T34" fmla="*/ 116 w 116"/>
                    <a:gd name="T35" fmla="*/ 6 h 560"/>
                    <a:gd name="T36" fmla="*/ 116 w 116"/>
                    <a:gd name="T37" fmla="*/ 5 h 560"/>
                    <a:gd name="T38" fmla="*/ 116 w 116"/>
                    <a:gd name="T39" fmla="*/ 4 h 560"/>
                    <a:gd name="T40" fmla="*/ 114 w 116"/>
                    <a:gd name="T41" fmla="*/ 2 h 560"/>
                    <a:gd name="T42" fmla="*/ 109 w 116"/>
                    <a:gd name="T43" fmla="*/ 0 h 560"/>
                    <a:gd name="T44" fmla="*/ 100 w 116"/>
                    <a:gd name="T45" fmla="*/ 0 h 560"/>
                    <a:gd name="T46" fmla="*/ 86 w 116"/>
                    <a:gd name="T47" fmla="*/ 1 h 560"/>
                    <a:gd name="T48" fmla="*/ 65 w 116"/>
                    <a:gd name="T49" fmla="*/ 4 h 560"/>
                    <a:gd name="T50" fmla="*/ 36 w 116"/>
                    <a:gd name="T51" fmla="*/ 11 h 56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6"/>
                    <a:gd name="T79" fmla="*/ 0 h 560"/>
                    <a:gd name="T80" fmla="*/ 116 w 116"/>
                    <a:gd name="T81" fmla="*/ 560 h 56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6" h="560">
                      <a:moveTo>
                        <a:pt x="36" y="11"/>
                      </a:moveTo>
                      <a:lnTo>
                        <a:pt x="33" y="21"/>
                      </a:lnTo>
                      <a:lnTo>
                        <a:pt x="24" y="53"/>
                      </a:lnTo>
                      <a:lnTo>
                        <a:pt x="15" y="103"/>
                      </a:lnTo>
                      <a:lnTo>
                        <a:pt x="5" y="169"/>
                      </a:lnTo>
                      <a:lnTo>
                        <a:pt x="0" y="250"/>
                      </a:lnTo>
                      <a:lnTo>
                        <a:pt x="1" y="344"/>
                      </a:lnTo>
                      <a:lnTo>
                        <a:pt x="10" y="448"/>
                      </a:lnTo>
                      <a:lnTo>
                        <a:pt x="32" y="560"/>
                      </a:lnTo>
                      <a:lnTo>
                        <a:pt x="112" y="555"/>
                      </a:lnTo>
                      <a:lnTo>
                        <a:pt x="108" y="538"/>
                      </a:lnTo>
                      <a:lnTo>
                        <a:pt x="101" y="493"/>
                      </a:lnTo>
                      <a:lnTo>
                        <a:pt x="91" y="426"/>
                      </a:lnTo>
                      <a:lnTo>
                        <a:pt x="82" y="344"/>
                      </a:lnTo>
                      <a:lnTo>
                        <a:pt x="77" y="255"/>
                      </a:lnTo>
                      <a:lnTo>
                        <a:pt x="79" y="164"/>
                      </a:lnTo>
                      <a:lnTo>
                        <a:pt x="91" y="79"/>
                      </a:lnTo>
                      <a:lnTo>
                        <a:pt x="116" y="6"/>
                      </a:lnTo>
                      <a:lnTo>
                        <a:pt x="116" y="5"/>
                      </a:lnTo>
                      <a:lnTo>
                        <a:pt x="116" y="4"/>
                      </a:lnTo>
                      <a:lnTo>
                        <a:pt x="114" y="2"/>
                      </a:lnTo>
                      <a:lnTo>
                        <a:pt x="109" y="0"/>
                      </a:lnTo>
                      <a:lnTo>
                        <a:pt x="100" y="0"/>
                      </a:lnTo>
                      <a:lnTo>
                        <a:pt x="86" y="1"/>
                      </a:lnTo>
                      <a:lnTo>
                        <a:pt x="65" y="4"/>
                      </a:lnTo>
                      <a:lnTo>
                        <a:pt x="36" y="11"/>
                      </a:lnTo>
                      <a:close/>
                    </a:path>
                  </a:pathLst>
                </a:custGeom>
                <a:solidFill>
                  <a:srgbClr val="808080"/>
                </a:solidFill>
                <a:ln w="9525">
                  <a:noFill/>
                  <a:round/>
                  <a:headEnd/>
                  <a:tailEnd/>
                </a:ln>
              </p:spPr>
              <p:txBody>
                <a:bodyPr/>
                <a:lstStyle/>
                <a:p>
                  <a:endParaRPr lang="en-US"/>
                </a:p>
              </p:txBody>
            </p:sp>
            <p:sp>
              <p:nvSpPr>
                <p:cNvPr id="88285" name="Freeform 47"/>
                <p:cNvSpPr>
                  <a:spLocks/>
                </p:cNvSpPr>
                <p:nvPr/>
              </p:nvSpPr>
              <p:spPr bwMode="auto">
                <a:xfrm>
                  <a:off x="6417" y="13724"/>
                  <a:ext cx="97" cy="463"/>
                </a:xfrm>
                <a:custGeom>
                  <a:avLst/>
                  <a:gdLst>
                    <a:gd name="T0" fmla="*/ 30 w 97"/>
                    <a:gd name="T1" fmla="*/ 9 h 463"/>
                    <a:gd name="T2" fmla="*/ 27 w 97"/>
                    <a:gd name="T3" fmla="*/ 17 h 463"/>
                    <a:gd name="T4" fmla="*/ 20 w 97"/>
                    <a:gd name="T5" fmla="*/ 44 h 463"/>
                    <a:gd name="T6" fmla="*/ 12 w 97"/>
                    <a:gd name="T7" fmla="*/ 85 h 463"/>
                    <a:gd name="T8" fmla="*/ 4 w 97"/>
                    <a:gd name="T9" fmla="*/ 140 h 463"/>
                    <a:gd name="T10" fmla="*/ 0 w 97"/>
                    <a:gd name="T11" fmla="*/ 207 h 463"/>
                    <a:gd name="T12" fmla="*/ 0 w 97"/>
                    <a:gd name="T13" fmla="*/ 285 h 463"/>
                    <a:gd name="T14" fmla="*/ 9 w 97"/>
                    <a:gd name="T15" fmla="*/ 370 h 463"/>
                    <a:gd name="T16" fmla="*/ 26 w 97"/>
                    <a:gd name="T17" fmla="*/ 463 h 463"/>
                    <a:gd name="T18" fmla="*/ 93 w 97"/>
                    <a:gd name="T19" fmla="*/ 460 h 463"/>
                    <a:gd name="T20" fmla="*/ 89 w 97"/>
                    <a:gd name="T21" fmla="*/ 446 h 463"/>
                    <a:gd name="T22" fmla="*/ 83 w 97"/>
                    <a:gd name="T23" fmla="*/ 408 h 463"/>
                    <a:gd name="T24" fmla="*/ 75 w 97"/>
                    <a:gd name="T25" fmla="*/ 353 h 463"/>
                    <a:gd name="T26" fmla="*/ 68 w 97"/>
                    <a:gd name="T27" fmla="*/ 285 h 463"/>
                    <a:gd name="T28" fmla="*/ 65 w 97"/>
                    <a:gd name="T29" fmla="*/ 211 h 463"/>
                    <a:gd name="T30" fmla="*/ 67 w 97"/>
                    <a:gd name="T31" fmla="*/ 136 h 463"/>
                    <a:gd name="T32" fmla="*/ 76 w 97"/>
                    <a:gd name="T33" fmla="*/ 65 h 463"/>
                    <a:gd name="T34" fmla="*/ 97 w 97"/>
                    <a:gd name="T35" fmla="*/ 5 h 463"/>
                    <a:gd name="T36" fmla="*/ 97 w 97"/>
                    <a:gd name="T37" fmla="*/ 4 h 463"/>
                    <a:gd name="T38" fmla="*/ 97 w 97"/>
                    <a:gd name="T39" fmla="*/ 3 h 463"/>
                    <a:gd name="T40" fmla="*/ 95 w 97"/>
                    <a:gd name="T41" fmla="*/ 1 h 463"/>
                    <a:gd name="T42" fmla="*/ 91 w 97"/>
                    <a:gd name="T43" fmla="*/ 0 h 463"/>
                    <a:gd name="T44" fmla="*/ 84 w 97"/>
                    <a:gd name="T45" fmla="*/ 0 h 463"/>
                    <a:gd name="T46" fmla="*/ 71 w 97"/>
                    <a:gd name="T47" fmla="*/ 0 h 463"/>
                    <a:gd name="T48" fmla="*/ 54 w 97"/>
                    <a:gd name="T49" fmla="*/ 3 h 463"/>
                    <a:gd name="T50" fmla="*/ 30 w 97"/>
                    <a:gd name="T51" fmla="*/ 9 h 46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7"/>
                    <a:gd name="T79" fmla="*/ 0 h 463"/>
                    <a:gd name="T80" fmla="*/ 97 w 97"/>
                    <a:gd name="T81" fmla="*/ 463 h 46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7" h="463">
                      <a:moveTo>
                        <a:pt x="30" y="9"/>
                      </a:moveTo>
                      <a:lnTo>
                        <a:pt x="27" y="17"/>
                      </a:lnTo>
                      <a:lnTo>
                        <a:pt x="20" y="44"/>
                      </a:lnTo>
                      <a:lnTo>
                        <a:pt x="12" y="85"/>
                      </a:lnTo>
                      <a:lnTo>
                        <a:pt x="4" y="140"/>
                      </a:lnTo>
                      <a:lnTo>
                        <a:pt x="0" y="207"/>
                      </a:lnTo>
                      <a:lnTo>
                        <a:pt x="0" y="285"/>
                      </a:lnTo>
                      <a:lnTo>
                        <a:pt x="9" y="370"/>
                      </a:lnTo>
                      <a:lnTo>
                        <a:pt x="26" y="463"/>
                      </a:lnTo>
                      <a:lnTo>
                        <a:pt x="93" y="460"/>
                      </a:lnTo>
                      <a:lnTo>
                        <a:pt x="89" y="446"/>
                      </a:lnTo>
                      <a:lnTo>
                        <a:pt x="83" y="408"/>
                      </a:lnTo>
                      <a:lnTo>
                        <a:pt x="75" y="353"/>
                      </a:lnTo>
                      <a:lnTo>
                        <a:pt x="68" y="285"/>
                      </a:lnTo>
                      <a:lnTo>
                        <a:pt x="65" y="211"/>
                      </a:lnTo>
                      <a:lnTo>
                        <a:pt x="67" y="136"/>
                      </a:lnTo>
                      <a:lnTo>
                        <a:pt x="76" y="65"/>
                      </a:lnTo>
                      <a:lnTo>
                        <a:pt x="97" y="5"/>
                      </a:lnTo>
                      <a:lnTo>
                        <a:pt x="97" y="4"/>
                      </a:lnTo>
                      <a:lnTo>
                        <a:pt x="97" y="3"/>
                      </a:lnTo>
                      <a:lnTo>
                        <a:pt x="95" y="1"/>
                      </a:lnTo>
                      <a:lnTo>
                        <a:pt x="91" y="0"/>
                      </a:lnTo>
                      <a:lnTo>
                        <a:pt x="84" y="0"/>
                      </a:lnTo>
                      <a:lnTo>
                        <a:pt x="71" y="0"/>
                      </a:lnTo>
                      <a:lnTo>
                        <a:pt x="54" y="3"/>
                      </a:lnTo>
                      <a:lnTo>
                        <a:pt x="30" y="9"/>
                      </a:lnTo>
                      <a:close/>
                    </a:path>
                  </a:pathLst>
                </a:custGeom>
                <a:solidFill>
                  <a:srgbClr val="808080"/>
                </a:solidFill>
                <a:ln w="9525">
                  <a:noFill/>
                  <a:round/>
                  <a:headEnd/>
                  <a:tailEnd/>
                </a:ln>
              </p:spPr>
              <p:txBody>
                <a:bodyPr/>
                <a:lstStyle/>
                <a:p>
                  <a:endParaRPr lang="en-US"/>
                </a:p>
              </p:txBody>
            </p:sp>
            <p:sp>
              <p:nvSpPr>
                <p:cNvPr id="88286" name="Freeform 48"/>
                <p:cNvSpPr>
                  <a:spLocks/>
                </p:cNvSpPr>
                <p:nvPr/>
              </p:nvSpPr>
              <p:spPr bwMode="auto">
                <a:xfrm>
                  <a:off x="6422" y="13768"/>
                  <a:ext cx="77" cy="367"/>
                </a:xfrm>
                <a:custGeom>
                  <a:avLst/>
                  <a:gdLst>
                    <a:gd name="T0" fmla="*/ 24 w 77"/>
                    <a:gd name="T1" fmla="*/ 8 h 367"/>
                    <a:gd name="T2" fmla="*/ 22 w 77"/>
                    <a:gd name="T3" fmla="*/ 15 h 367"/>
                    <a:gd name="T4" fmla="*/ 17 w 77"/>
                    <a:gd name="T5" fmla="*/ 36 h 367"/>
                    <a:gd name="T6" fmla="*/ 10 w 77"/>
                    <a:gd name="T7" fmla="*/ 68 h 367"/>
                    <a:gd name="T8" fmla="*/ 4 w 77"/>
                    <a:gd name="T9" fmla="*/ 112 h 367"/>
                    <a:gd name="T10" fmla="*/ 0 w 77"/>
                    <a:gd name="T11" fmla="*/ 164 h 367"/>
                    <a:gd name="T12" fmla="*/ 0 w 77"/>
                    <a:gd name="T13" fmla="*/ 226 h 367"/>
                    <a:gd name="T14" fmla="*/ 7 w 77"/>
                    <a:gd name="T15" fmla="*/ 294 h 367"/>
                    <a:gd name="T16" fmla="*/ 21 w 77"/>
                    <a:gd name="T17" fmla="*/ 367 h 367"/>
                    <a:gd name="T18" fmla="*/ 74 w 77"/>
                    <a:gd name="T19" fmla="*/ 364 h 367"/>
                    <a:gd name="T20" fmla="*/ 71 w 77"/>
                    <a:gd name="T21" fmla="*/ 353 h 367"/>
                    <a:gd name="T22" fmla="*/ 66 w 77"/>
                    <a:gd name="T23" fmla="*/ 323 h 367"/>
                    <a:gd name="T24" fmla="*/ 60 w 77"/>
                    <a:gd name="T25" fmla="*/ 280 h 367"/>
                    <a:gd name="T26" fmla="*/ 54 w 77"/>
                    <a:gd name="T27" fmla="*/ 226 h 367"/>
                    <a:gd name="T28" fmla="*/ 51 w 77"/>
                    <a:gd name="T29" fmla="*/ 168 h 367"/>
                    <a:gd name="T30" fmla="*/ 53 w 77"/>
                    <a:gd name="T31" fmla="*/ 107 h 367"/>
                    <a:gd name="T32" fmla="*/ 61 w 77"/>
                    <a:gd name="T33" fmla="*/ 52 h 367"/>
                    <a:gd name="T34" fmla="*/ 77 w 77"/>
                    <a:gd name="T35" fmla="*/ 5 h 367"/>
                    <a:gd name="T36" fmla="*/ 77 w 77"/>
                    <a:gd name="T37" fmla="*/ 5 h 367"/>
                    <a:gd name="T38" fmla="*/ 77 w 77"/>
                    <a:gd name="T39" fmla="*/ 2 h 367"/>
                    <a:gd name="T40" fmla="*/ 76 w 77"/>
                    <a:gd name="T41" fmla="*/ 1 h 367"/>
                    <a:gd name="T42" fmla="*/ 72 w 77"/>
                    <a:gd name="T43" fmla="*/ 0 h 367"/>
                    <a:gd name="T44" fmla="*/ 66 w 77"/>
                    <a:gd name="T45" fmla="*/ 0 h 367"/>
                    <a:gd name="T46" fmla="*/ 56 w 77"/>
                    <a:gd name="T47" fmla="*/ 1 h 367"/>
                    <a:gd name="T48" fmla="*/ 43 w 77"/>
                    <a:gd name="T49" fmla="*/ 4 h 367"/>
                    <a:gd name="T50" fmla="*/ 24 w 77"/>
                    <a:gd name="T51" fmla="*/ 8 h 36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7"/>
                    <a:gd name="T79" fmla="*/ 0 h 367"/>
                    <a:gd name="T80" fmla="*/ 77 w 77"/>
                    <a:gd name="T81" fmla="*/ 367 h 36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7" h="367">
                      <a:moveTo>
                        <a:pt x="24" y="8"/>
                      </a:moveTo>
                      <a:lnTo>
                        <a:pt x="22" y="15"/>
                      </a:lnTo>
                      <a:lnTo>
                        <a:pt x="17" y="36"/>
                      </a:lnTo>
                      <a:lnTo>
                        <a:pt x="10" y="68"/>
                      </a:lnTo>
                      <a:lnTo>
                        <a:pt x="4" y="112"/>
                      </a:lnTo>
                      <a:lnTo>
                        <a:pt x="0" y="164"/>
                      </a:lnTo>
                      <a:lnTo>
                        <a:pt x="0" y="226"/>
                      </a:lnTo>
                      <a:lnTo>
                        <a:pt x="7" y="294"/>
                      </a:lnTo>
                      <a:lnTo>
                        <a:pt x="21" y="367"/>
                      </a:lnTo>
                      <a:lnTo>
                        <a:pt x="74" y="364"/>
                      </a:lnTo>
                      <a:lnTo>
                        <a:pt x="71" y="353"/>
                      </a:lnTo>
                      <a:lnTo>
                        <a:pt x="66" y="323"/>
                      </a:lnTo>
                      <a:lnTo>
                        <a:pt x="60" y="280"/>
                      </a:lnTo>
                      <a:lnTo>
                        <a:pt x="54" y="226"/>
                      </a:lnTo>
                      <a:lnTo>
                        <a:pt x="51" y="168"/>
                      </a:lnTo>
                      <a:lnTo>
                        <a:pt x="53" y="107"/>
                      </a:lnTo>
                      <a:lnTo>
                        <a:pt x="61" y="52"/>
                      </a:lnTo>
                      <a:lnTo>
                        <a:pt x="77" y="5"/>
                      </a:lnTo>
                      <a:lnTo>
                        <a:pt x="77" y="2"/>
                      </a:lnTo>
                      <a:lnTo>
                        <a:pt x="76" y="1"/>
                      </a:lnTo>
                      <a:lnTo>
                        <a:pt x="72" y="0"/>
                      </a:lnTo>
                      <a:lnTo>
                        <a:pt x="66" y="0"/>
                      </a:lnTo>
                      <a:lnTo>
                        <a:pt x="56" y="1"/>
                      </a:lnTo>
                      <a:lnTo>
                        <a:pt x="43" y="4"/>
                      </a:lnTo>
                      <a:lnTo>
                        <a:pt x="24" y="8"/>
                      </a:lnTo>
                      <a:close/>
                    </a:path>
                  </a:pathLst>
                </a:custGeom>
                <a:solidFill>
                  <a:srgbClr val="808080"/>
                </a:solidFill>
                <a:ln w="9525">
                  <a:noFill/>
                  <a:round/>
                  <a:headEnd/>
                  <a:tailEnd/>
                </a:ln>
              </p:spPr>
              <p:txBody>
                <a:bodyPr/>
                <a:lstStyle/>
                <a:p>
                  <a:endParaRPr lang="en-US"/>
                </a:p>
              </p:txBody>
            </p:sp>
            <p:sp>
              <p:nvSpPr>
                <p:cNvPr id="88287" name="Freeform 49"/>
                <p:cNvSpPr>
                  <a:spLocks/>
                </p:cNvSpPr>
                <p:nvPr/>
              </p:nvSpPr>
              <p:spPr bwMode="auto">
                <a:xfrm>
                  <a:off x="6428" y="13813"/>
                  <a:ext cx="56" cy="271"/>
                </a:xfrm>
                <a:custGeom>
                  <a:avLst/>
                  <a:gdLst>
                    <a:gd name="T0" fmla="*/ 17 w 56"/>
                    <a:gd name="T1" fmla="*/ 5 h 271"/>
                    <a:gd name="T2" fmla="*/ 16 w 56"/>
                    <a:gd name="T3" fmla="*/ 10 h 271"/>
                    <a:gd name="T4" fmla="*/ 12 w 56"/>
                    <a:gd name="T5" fmla="*/ 25 h 271"/>
                    <a:gd name="T6" fmla="*/ 6 w 56"/>
                    <a:gd name="T7" fmla="*/ 49 h 271"/>
                    <a:gd name="T8" fmla="*/ 2 w 56"/>
                    <a:gd name="T9" fmla="*/ 82 h 271"/>
                    <a:gd name="T10" fmla="*/ 0 w 56"/>
                    <a:gd name="T11" fmla="*/ 122 h 271"/>
                    <a:gd name="T12" fmla="*/ 0 w 56"/>
                    <a:gd name="T13" fmla="*/ 166 h 271"/>
                    <a:gd name="T14" fmla="*/ 4 w 56"/>
                    <a:gd name="T15" fmla="*/ 217 h 271"/>
                    <a:gd name="T16" fmla="*/ 15 w 56"/>
                    <a:gd name="T17" fmla="*/ 271 h 271"/>
                    <a:gd name="T18" fmla="*/ 54 w 56"/>
                    <a:gd name="T19" fmla="*/ 268 h 271"/>
                    <a:gd name="T20" fmla="*/ 52 w 56"/>
                    <a:gd name="T21" fmla="*/ 261 h 271"/>
                    <a:gd name="T22" fmla="*/ 48 w 56"/>
                    <a:gd name="T23" fmla="*/ 238 h 271"/>
                    <a:gd name="T24" fmla="*/ 44 w 56"/>
                    <a:gd name="T25" fmla="*/ 206 h 271"/>
                    <a:gd name="T26" fmla="*/ 40 w 56"/>
                    <a:gd name="T27" fmla="*/ 166 h 271"/>
                    <a:gd name="T28" fmla="*/ 37 w 56"/>
                    <a:gd name="T29" fmla="*/ 123 h 271"/>
                    <a:gd name="T30" fmla="*/ 39 w 56"/>
                    <a:gd name="T31" fmla="*/ 78 h 271"/>
                    <a:gd name="T32" fmla="*/ 44 w 56"/>
                    <a:gd name="T33" fmla="*/ 37 h 271"/>
                    <a:gd name="T34" fmla="*/ 56 w 56"/>
                    <a:gd name="T35" fmla="*/ 3 h 271"/>
                    <a:gd name="T36" fmla="*/ 56 w 56"/>
                    <a:gd name="T37" fmla="*/ 3 h 271"/>
                    <a:gd name="T38" fmla="*/ 56 w 56"/>
                    <a:gd name="T39" fmla="*/ 2 h 271"/>
                    <a:gd name="T40" fmla="*/ 55 w 56"/>
                    <a:gd name="T41" fmla="*/ 1 h 271"/>
                    <a:gd name="T42" fmla="*/ 52 w 56"/>
                    <a:gd name="T43" fmla="*/ 0 h 271"/>
                    <a:gd name="T44" fmla="*/ 48 w 56"/>
                    <a:gd name="T45" fmla="*/ 0 h 271"/>
                    <a:gd name="T46" fmla="*/ 42 w 56"/>
                    <a:gd name="T47" fmla="*/ 0 h 271"/>
                    <a:gd name="T48" fmla="*/ 31 w 56"/>
                    <a:gd name="T49" fmla="*/ 2 h 271"/>
                    <a:gd name="T50" fmla="*/ 17 w 56"/>
                    <a:gd name="T51" fmla="*/ 5 h 27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6"/>
                    <a:gd name="T79" fmla="*/ 0 h 271"/>
                    <a:gd name="T80" fmla="*/ 56 w 56"/>
                    <a:gd name="T81" fmla="*/ 271 h 27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6" h="271">
                      <a:moveTo>
                        <a:pt x="17" y="5"/>
                      </a:moveTo>
                      <a:lnTo>
                        <a:pt x="16" y="10"/>
                      </a:lnTo>
                      <a:lnTo>
                        <a:pt x="12" y="25"/>
                      </a:lnTo>
                      <a:lnTo>
                        <a:pt x="6" y="49"/>
                      </a:lnTo>
                      <a:lnTo>
                        <a:pt x="2" y="82"/>
                      </a:lnTo>
                      <a:lnTo>
                        <a:pt x="0" y="122"/>
                      </a:lnTo>
                      <a:lnTo>
                        <a:pt x="0" y="166"/>
                      </a:lnTo>
                      <a:lnTo>
                        <a:pt x="4" y="217"/>
                      </a:lnTo>
                      <a:lnTo>
                        <a:pt x="15" y="271"/>
                      </a:lnTo>
                      <a:lnTo>
                        <a:pt x="54" y="268"/>
                      </a:lnTo>
                      <a:lnTo>
                        <a:pt x="52" y="261"/>
                      </a:lnTo>
                      <a:lnTo>
                        <a:pt x="48" y="238"/>
                      </a:lnTo>
                      <a:lnTo>
                        <a:pt x="44" y="206"/>
                      </a:lnTo>
                      <a:lnTo>
                        <a:pt x="40" y="166"/>
                      </a:lnTo>
                      <a:lnTo>
                        <a:pt x="37" y="123"/>
                      </a:lnTo>
                      <a:lnTo>
                        <a:pt x="39" y="78"/>
                      </a:lnTo>
                      <a:lnTo>
                        <a:pt x="44" y="37"/>
                      </a:lnTo>
                      <a:lnTo>
                        <a:pt x="56" y="3"/>
                      </a:lnTo>
                      <a:lnTo>
                        <a:pt x="56" y="2"/>
                      </a:lnTo>
                      <a:lnTo>
                        <a:pt x="55" y="1"/>
                      </a:lnTo>
                      <a:lnTo>
                        <a:pt x="52" y="0"/>
                      </a:lnTo>
                      <a:lnTo>
                        <a:pt x="48" y="0"/>
                      </a:lnTo>
                      <a:lnTo>
                        <a:pt x="42" y="0"/>
                      </a:lnTo>
                      <a:lnTo>
                        <a:pt x="31" y="2"/>
                      </a:lnTo>
                      <a:lnTo>
                        <a:pt x="17" y="5"/>
                      </a:lnTo>
                      <a:close/>
                    </a:path>
                  </a:pathLst>
                </a:custGeom>
                <a:solidFill>
                  <a:srgbClr val="808080"/>
                </a:solidFill>
                <a:ln w="9525">
                  <a:noFill/>
                  <a:round/>
                  <a:headEnd/>
                  <a:tailEnd/>
                </a:ln>
              </p:spPr>
              <p:txBody>
                <a:bodyPr/>
                <a:lstStyle/>
                <a:p>
                  <a:endParaRPr lang="en-US"/>
                </a:p>
              </p:txBody>
            </p:sp>
            <p:sp>
              <p:nvSpPr>
                <p:cNvPr id="88288" name="Freeform 50"/>
                <p:cNvSpPr>
                  <a:spLocks/>
                </p:cNvSpPr>
                <p:nvPr/>
              </p:nvSpPr>
              <p:spPr bwMode="auto">
                <a:xfrm>
                  <a:off x="7211" y="13549"/>
                  <a:ext cx="186" cy="732"/>
                </a:xfrm>
                <a:custGeom>
                  <a:avLst/>
                  <a:gdLst>
                    <a:gd name="T0" fmla="*/ 186 w 186"/>
                    <a:gd name="T1" fmla="*/ 6 h 732"/>
                    <a:gd name="T2" fmla="*/ 182 w 186"/>
                    <a:gd name="T3" fmla="*/ 11 h 732"/>
                    <a:gd name="T4" fmla="*/ 169 w 186"/>
                    <a:gd name="T5" fmla="*/ 29 h 732"/>
                    <a:gd name="T6" fmla="*/ 153 w 186"/>
                    <a:gd name="T7" fmla="*/ 67 h 732"/>
                    <a:gd name="T8" fmla="*/ 137 w 186"/>
                    <a:gd name="T9" fmla="*/ 130 h 732"/>
                    <a:gd name="T10" fmla="*/ 124 w 186"/>
                    <a:gd name="T11" fmla="*/ 221 h 732"/>
                    <a:gd name="T12" fmla="*/ 117 w 186"/>
                    <a:gd name="T13" fmla="*/ 350 h 732"/>
                    <a:gd name="T14" fmla="*/ 122 w 186"/>
                    <a:gd name="T15" fmla="*/ 517 h 732"/>
                    <a:gd name="T16" fmla="*/ 139 w 186"/>
                    <a:gd name="T17" fmla="*/ 732 h 732"/>
                    <a:gd name="T18" fmla="*/ 34 w 186"/>
                    <a:gd name="T19" fmla="*/ 732 h 732"/>
                    <a:gd name="T20" fmla="*/ 31 w 186"/>
                    <a:gd name="T21" fmla="*/ 711 h 732"/>
                    <a:gd name="T22" fmla="*/ 22 w 186"/>
                    <a:gd name="T23" fmla="*/ 651 h 732"/>
                    <a:gd name="T24" fmla="*/ 12 w 186"/>
                    <a:gd name="T25" fmla="*/ 563 h 732"/>
                    <a:gd name="T26" fmla="*/ 3 w 186"/>
                    <a:gd name="T27" fmla="*/ 454 h 732"/>
                    <a:gd name="T28" fmla="*/ 0 w 186"/>
                    <a:gd name="T29" fmla="*/ 335 h 732"/>
                    <a:gd name="T30" fmla="*/ 6 w 186"/>
                    <a:gd name="T31" fmla="*/ 213 h 732"/>
                    <a:gd name="T32" fmla="*/ 25 w 186"/>
                    <a:gd name="T33" fmla="*/ 98 h 732"/>
                    <a:gd name="T34" fmla="*/ 60 w 186"/>
                    <a:gd name="T35" fmla="*/ 0 h 732"/>
                    <a:gd name="T36" fmla="*/ 186 w 186"/>
                    <a:gd name="T37" fmla="*/ 6 h 73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6"/>
                    <a:gd name="T58" fmla="*/ 0 h 732"/>
                    <a:gd name="T59" fmla="*/ 186 w 186"/>
                    <a:gd name="T60" fmla="*/ 732 h 73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6" h="732">
                      <a:moveTo>
                        <a:pt x="186" y="6"/>
                      </a:moveTo>
                      <a:lnTo>
                        <a:pt x="182" y="11"/>
                      </a:lnTo>
                      <a:lnTo>
                        <a:pt x="169" y="29"/>
                      </a:lnTo>
                      <a:lnTo>
                        <a:pt x="153" y="67"/>
                      </a:lnTo>
                      <a:lnTo>
                        <a:pt x="137" y="130"/>
                      </a:lnTo>
                      <a:lnTo>
                        <a:pt x="124" y="221"/>
                      </a:lnTo>
                      <a:lnTo>
                        <a:pt x="117" y="350"/>
                      </a:lnTo>
                      <a:lnTo>
                        <a:pt x="122" y="517"/>
                      </a:lnTo>
                      <a:lnTo>
                        <a:pt x="139" y="732"/>
                      </a:lnTo>
                      <a:lnTo>
                        <a:pt x="34" y="732"/>
                      </a:lnTo>
                      <a:lnTo>
                        <a:pt x="31" y="711"/>
                      </a:lnTo>
                      <a:lnTo>
                        <a:pt x="22" y="651"/>
                      </a:lnTo>
                      <a:lnTo>
                        <a:pt x="12" y="563"/>
                      </a:lnTo>
                      <a:lnTo>
                        <a:pt x="3" y="454"/>
                      </a:lnTo>
                      <a:lnTo>
                        <a:pt x="0" y="335"/>
                      </a:lnTo>
                      <a:lnTo>
                        <a:pt x="6" y="213"/>
                      </a:lnTo>
                      <a:lnTo>
                        <a:pt x="25" y="98"/>
                      </a:lnTo>
                      <a:lnTo>
                        <a:pt x="60" y="0"/>
                      </a:lnTo>
                      <a:lnTo>
                        <a:pt x="186" y="6"/>
                      </a:lnTo>
                      <a:close/>
                    </a:path>
                  </a:pathLst>
                </a:custGeom>
                <a:solidFill>
                  <a:srgbClr val="808080"/>
                </a:solidFill>
                <a:ln w="9525">
                  <a:noFill/>
                  <a:round/>
                  <a:headEnd/>
                  <a:tailEnd/>
                </a:ln>
              </p:spPr>
              <p:txBody>
                <a:bodyPr/>
                <a:lstStyle/>
                <a:p>
                  <a:endParaRPr lang="en-US"/>
                </a:p>
              </p:txBody>
            </p:sp>
            <p:sp>
              <p:nvSpPr>
                <p:cNvPr id="88289" name="Freeform 51"/>
                <p:cNvSpPr>
                  <a:spLocks/>
                </p:cNvSpPr>
                <p:nvPr/>
              </p:nvSpPr>
              <p:spPr bwMode="auto">
                <a:xfrm>
                  <a:off x="7219" y="13600"/>
                  <a:ext cx="158" cy="625"/>
                </a:xfrm>
                <a:custGeom>
                  <a:avLst/>
                  <a:gdLst>
                    <a:gd name="T0" fmla="*/ 158 w 158"/>
                    <a:gd name="T1" fmla="*/ 4 h 625"/>
                    <a:gd name="T2" fmla="*/ 153 w 158"/>
                    <a:gd name="T3" fmla="*/ 9 h 625"/>
                    <a:gd name="T4" fmla="*/ 144 w 158"/>
                    <a:gd name="T5" fmla="*/ 25 h 625"/>
                    <a:gd name="T6" fmla="*/ 130 w 158"/>
                    <a:gd name="T7" fmla="*/ 57 h 625"/>
                    <a:gd name="T8" fmla="*/ 116 w 158"/>
                    <a:gd name="T9" fmla="*/ 110 h 625"/>
                    <a:gd name="T10" fmla="*/ 105 w 158"/>
                    <a:gd name="T11" fmla="*/ 189 h 625"/>
                    <a:gd name="T12" fmla="*/ 100 w 158"/>
                    <a:gd name="T13" fmla="*/ 298 h 625"/>
                    <a:gd name="T14" fmla="*/ 103 w 158"/>
                    <a:gd name="T15" fmla="*/ 441 h 625"/>
                    <a:gd name="T16" fmla="*/ 118 w 158"/>
                    <a:gd name="T17" fmla="*/ 625 h 625"/>
                    <a:gd name="T18" fmla="*/ 29 w 158"/>
                    <a:gd name="T19" fmla="*/ 625 h 625"/>
                    <a:gd name="T20" fmla="*/ 25 w 158"/>
                    <a:gd name="T21" fmla="*/ 607 h 625"/>
                    <a:gd name="T22" fmla="*/ 18 w 158"/>
                    <a:gd name="T23" fmla="*/ 556 h 625"/>
                    <a:gd name="T24" fmla="*/ 9 w 158"/>
                    <a:gd name="T25" fmla="*/ 480 h 625"/>
                    <a:gd name="T26" fmla="*/ 2 w 158"/>
                    <a:gd name="T27" fmla="*/ 387 h 625"/>
                    <a:gd name="T28" fmla="*/ 0 w 158"/>
                    <a:gd name="T29" fmla="*/ 286 h 625"/>
                    <a:gd name="T30" fmla="*/ 5 w 158"/>
                    <a:gd name="T31" fmla="*/ 182 h 625"/>
                    <a:gd name="T32" fmla="*/ 21 w 158"/>
                    <a:gd name="T33" fmla="*/ 84 h 625"/>
                    <a:gd name="T34" fmla="*/ 51 w 158"/>
                    <a:gd name="T35" fmla="*/ 0 h 625"/>
                    <a:gd name="T36" fmla="*/ 158 w 158"/>
                    <a:gd name="T37" fmla="*/ 4 h 62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8"/>
                    <a:gd name="T58" fmla="*/ 0 h 625"/>
                    <a:gd name="T59" fmla="*/ 158 w 158"/>
                    <a:gd name="T60" fmla="*/ 625 h 62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8" h="625">
                      <a:moveTo>
                        <a:pt x="158" y="4"/>
                      </a:moveTo>
                      <a:lnTo>
                        <a:pt x="153" y="9"/>
                      </a:lnTo>
                      <a:lnTo>
                        <a:pt x="144" y="25"/>
                      </a:lnTo>
                      <a:lnTo>
                        <a:pt x="130" y="57"/>
                      </a:lnTo>
                      <a:lnTo>
                        <a:pt x="116" y="110"/>
                      </a:lnTo>
                      <a:lnTo>
                        <a:pt x="105" y="189"/>
                      </a:lnTo>
                      <a:lnTo>
                        <a:pt x="100" y="298"/>
                      </a:lnTo>
                      <a:lnTo>
                        <a:pt x="103" y="441"/>
                      </a:lnTo>
                      <a:lnTo>
                        <a:pt x="118" y="625"/>
                      </a:lnTo>
                      <a:lnTo>
                        <a:pt x="29" y="625"/>
                      </a:lnTo>
                      <a:lnTo>
                        <a:pt x="25" y="607"/>
                      </a:lnTo>
                      <a:lnTo>
                        <a:pt x="18" y="556"/>
                      </a:lnTo>
                      <a:lnTo>
                        <a:pt x="9" y="480"/>
                      </a:lnTo>
                      <a:lnTo>
                        <a:pt x="2" y="387"/>
                      </a:lnTo>
                      <a:lnTo>
                        <a:pt x="0" y="286"/>
                      </a:lnTo>
                      <a:lnTo>
                        <a:pt x="5" y="182"/>
                      </a:lnTo>
                      <a:lnTo>
                        <a:pt x="21" y="84"/>
                      </a:lnTo>
                      <a:lnTo>
                        <a:pt x="51" y="0"/>
                      </a:lnTo>
                      <a:lnTo>
                        <a:pt x="158" y="4"/>
                      </a:lnTo>
                      <a:close/>
                    </a:path>
                  </a:pathLst>
                </a:custGeom>
                <a:solidFill>
                  <a:srgbClr val="808080"/>
                </a:solidFill>
                <a:ln w="9525">
                  <a:noFill/>
                  <a:round/>
                  <a:headEnd/>
                  <a:tailEnd/>
                </a:ln>
              </p:spPr>
              <p:txBody>
                <a:bodyPr/>
                <a:lstStyle/>
                <a:p>
                  <a:endParaRPr lang="en-US"/>
                </a:p>
              </p:txBody>
            </p:sp>
            <p:sp>
              <p:nvSpPr>
                <p:cNvPr id="88290" name="Freeform 52"/>
                <p:cNvSpPr>
                  <a:spLocks/>
                </p:cNvSpPr>
                <p:nvPr/>
              </p:nvSpPr>
              <p:spPr bwMode="auto">
                <a:xfrm>
                  <a:off x="7225" y="13651"/>
                  <a:ext cx="131" cy="517"/>
                </a:xfrm>
                <a:custGeom>
                  <a:avLst/>
                  <a:gdLst>
                    <a:gd name="T0" fmla="*/ 131 w 131"/>
                    <a:gd name="T1" fmla="*/ 4 h 517"/>
                    <a:gd name="T2" fmla="*/ 128 w 131"/>
                    <a:gd name="T3" fmla="*/ 7 h 517"/>
                    <a:gd name="T4" fmla="*/ 119 w 131"/>
                    <a:gd name="T5" fmla="*/ 21 h 517"/>
                    <a:gd name="T6" fmla="*/ 109 w 131"/>
                    <a:gd name="T7" fmla="*/ 47 h 517"/>
                    <a:gd name="T8" fmla="*/ 97 w 131"/>
                    <a:gd name="T9" fmla="*/ 91 h 517"/>
                    <a:gd name="T10" fmla="*/ 88 w 131"/>
                    <a:gd name="T11" fmla="*/ 156 h 517"/>
                    <a:gd name="T12" fmla="*/ 84 w 131"/>
                    <a:gd name="T13" fmla="*/ 247 h 517"/>
                    <a:gd name="T14" fmla="*/ 86 w 131"/>
                    <a:gd name="T15" fmla="*/ 366 h 517"/>
                    <a:gd name="T16" fmla="*/ 99 w 131"/>
                    <a:gd name="T17" fmla="*/ 517 h 517"/>
                    <a:gd name="T18" fmla="*/ 25 w 131"/>
                    <a:gd name="T19" fmla="*/ 517 h 517"/>
                    <a:gd name="T20" fmla="*/ 23 w 131"/>
                    <a:gd name="T21" fmla="*/ 502 h 517"/>
                    <a:gd name="T22" fmla="*/ 16 w 131"/>
                    <a:gd name="T23" fmla="*/ 460 h 517"/>
                    <a:gd name="T24" fmla="*/ 9 w 131"/>
                    <a:gd name="T25" fmla="*/ 397 h 517"/>
                    <a:gd name="T26" fmla="*/ 2 w 131"/>
                    <a:gd name="T27" fmla="*/ 320 h 517"/>
                    <a:gd name="T28" fmla="*/ 0 w 131"/>
                    <a:gd name="T29" fmla="*/ 236 h 517"/>
                    <a:gd name="T30" fmla="*/ 4 w 131"/>
                    <a:gd name="T31" fmla="*/ 151 h 517"/>
                    <a:gd name="T32" fmla="*/ 18 w 131"/>
                    <a:gd name="T33" fmla="*/ 70 h 517"/>
                    <a:gd name="T34" fmla="*/ 43 w 131"/>
                    <a:gd name="T35" fmla="*/ 0 h 517"/>
                    <a:gd name="T36" fmla="*/ 131 w 131"/>
                    <a:gd name="T37" fmla="*/ 4 h 5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1"/>
                    <a:gd name="T58" fmla="*/ 0 h 517"/>
                    <a:gd name="T59" fmla="*/ 131 w 131"/>
                    <a:gd name="T60" fmla="*/ 517 h 5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1" h="517">
                      <a:moveTo>
                        <a:pt x="131" y="4"/>
                      </a:moveTo>
                      <a:lnTo>
                        <a:pt x="128" y="7"/>
                      </a:lnTo>
                      <a:lnTo>
                        <a:pt x="119" y="21"/>
                      </a:lnTo>
                      <a:lnTo>
                        <a:pt x="109" y="47"/>
                      </a:lnTo>
                      <a:lnTo>
                        <a:pt x="97" y="91"/>
                      </a:lnTo>
                      <a:lnTo>
                        <a:pt x="88" y="156"/>
                      </a:lnTo>
                      <a:lnTo>
                        <a:pt x="84" y="247"/>
                      </a:lnTo>
                      <a:lnTo>
                        <a:pt x="86" y="366"/>
                      </a:lnTo>
                      <a:lnTo>
                        <a:pt x="99" y="517"/>
                      </a:lnTo>
                      <a:lnTo>
                        <a:pt x="25" y="517"/>
                      </a:lnTo>
                      <a:lnTo>
                        <a:pt x="23" y="502"/>
                      </a:lnTo>
                      <a:lnTo>
                        <a:pt x="16" y="460"/>
                      </a:lnTo>
                      <a:lnTo>
                        <a:pt x="9" y="397"/>
                      </a:lnTo>
                      <a:lnTo>
                        <a:pt x="2" y="320"/>
                      </a:lnTo>
                      <a:lnTo>
                        <a:pt x="0" y="236"/>
                      </a:lnTo>
                      <a:lnTo>
                        <a:pt x="4" y="151"/>
                      </a:lnTo>
                      <a:lnTo>
                        <a:pt x="18" y="70"/>
                      </a:lnTo>
                      <a:lnTo>
                        <a:pt x="43" y="0"/>
                      </a:lnTo>
                      <a:lnTo>
                        <a:pt x="131" y="4"/>
                      </a:lnTo>
                      <a:close/>
                    </a:path>
                  </a:pathLst>
                </a:custGeom>
                <a:solidFill>
                  <a:srgbClr val="808080"/>
                </a:solidFill>
                <a:ln w="9525">
                  <a:noFill/>
                  <a:round/>
                  <a:headEnd/>
                  <a:tailEnd/>
                </a:ln>
              </p:spPr>
              <p:txBody>
                <a:bodyPr/>
                <a:lstStyle/>
                <a:p>
                  <a:endParaRPr lang="en-US"/>
                </a:p>
              </p:txBody>
            </p:sp>
            <p:sp>
              <p:nvSpPr>
                <p:cNvPr id="88291" name="Freeform 53"/>
                <p:cNvSpPr>
                  <a:spLocks/>
                </p:cNvSpPr>
                <p:nvPr/>
              </p:nvSpPr>
              <p:spPr bwMode="auto">
                <a:xfrm>
                  <a:off x="7233" y="13701"/>
                  <a:ext cx="104" cy="411"/>
                </a:xfrm>
                <a:custGeom>
                  <a:avLst/>
                  <a:gdLst>
                    <a:gd name="T0" fmla="*/ 104 w 104"/>
                    <a:gd name="T1" fmla="*/ 4 h 411"/>
                    <a:gd name="T2" fmla="*/ 101 w 104"/>
                    <a:gd name="T3" fmla="*/ 7 h 411"/>
                    <a:gd name="T4" fmla="*/ 94 w 104"/>
                    <a:gd name="T5" fmla="*/ 17 h 411"/>
                    <a:gd name="T6" fmla="*/ 86 w 104"/>
                    <a:gd name="T7" fmla="*/ 38 h 411"/>
                    <a:gd name="T8" fmla="*/ 76 w 104"/>
                    <a:gd name="T9" fmla="*/ 73 h 411"/>
                    <a:gd name="T10" fmla="*/ 69 w 104"/>
                    <a:gd name="T11" fmla="*/ 125 h 411"/>
                    <a:gd name="T12" fmla="*/ 65 w 104"/>
                    <a:gd name="T13" fmla="*/ 196 h 411"/>
                    <a:gd name="T14" fmla="*/ 67 w 104"/>
                    <a:gd name="T15" fmla="*/ 291 h 411"/>
                    <a:gd name="T16" fmla="*/ 77 w 104"/>
                    <a:gd name="T17" fmla="*/ 411 h 411"/>
                    <a:gd name="T18" fmla="*/ 19 w 104"/>
                    <a:gd name="T19" fmla="*/ 411 h 411"/>
                    <a:gd name="T20" fmla="*/ 17 w 104"/>
                    <a:gd name="T21" fmla="*/ 399 h 411"/>
                    <a:gd name="T22" fmla="*/ 11 w 104"/>
                    <a:gd name="T23" fmla="*/ 365 h 411"/>
                    <a:gd name="T24" fmla="*/ 6 w 104"/>
                    <a:gd name="T25" fmla="*/ 316 h 411"/>
                    <a:gd name="T26" fmla="*/ 2 w 104"/>
                    <a:gd name="T27" fmla="*/ 255 h 411"/>
                    <a:gd name="T28" fmla="*/ 0 w 104"/>
                    <a:gd name="T29" fmla="*/ 188 h 411"/>
                    <a:gd name="T30" fmla="*/ 4 w 104"/>
                    <a:gd name="T31" fmla="*/ 120 h 411"/>
                    <a:gd name="T32" fmla="*/ 15 w 104"/>
                    <a:gd name="T33" fmla="*/ 55 h 411"/>
                    <a:gd name="T34" fmla="*/ 34 w 104"/>
                    <a:gd name="T35" fmla="*/ 0 h 411"/>
                    <a:gd name="T36" fmla="*/ 104 w 104"/>
                    <a:gd name="T37" fmla="*/ 4 h 4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4"/>
                    <a:gd name="T58" fmla="*/ 0 h 411"/>
                    <a:gd name="T59" fmla="*/ 104 w 104"/>
                    <a:gd name="T60" fmla="*/ 411 h 4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4" h="411">
                      <a:moveTo>
                        <a:pt x="104" y="4"/>
                      </a:moveTo>
                      <a:lnTo>
                        <a:pt x="101" y="7"/>
                      </a:lnTo>
                      <a:lnTo>
                        <a:pt x="94" y="17"/>
                      </a:lnTo>
                      <a:lnTo>
                        <a:pt x="86" y="38"/>
                      </a:lnTo>
                      <a:lnTo>
                        <a:pt x="76" y="73"/>
                      </a:lnTo>
                      <a:lnTo>
                        <a:pt x="69" y="125"/>
                      </a:lnTo>
                      <a:lnTo>
                        <a:pt x="65" y="196"/>
                      </a:lnTo>
                      <a:lnTo>
                        <a:pt x="67" y="291"/>
                      </a:lnTo>
                      <a:lnTo>
                        <a:pt x="77" y="411"/>
                      </a:lnTo>
                      <a:lnTo>
                        <a:pt x="19" y="411"/>
                      </a:lnTo>
                      <a:lnTo>
                        <a:pt x="17" y="399"/>
                      </a:lnTo>
                      <a:lnTo>
                        <a:pt x="11" y="365"/>
                      </a:lnTo>
                      <a:lnTo>
                        <a:pt x="6" y="316"/>
                      </a:lnTo>
                      <a:lnTo>
                        <a:pt x="2" y="255"/>
                      </a:lnTo>
                      <a:lnTo>
                        <a:pt x="0" y="188"/>
                      </a:lnTo>
                      <a:lnTo>
                        <a:pt x="4" y="120"/>
                      </a:lnTo>
                      <a:lnTo>
                        <a:pt x="15" y="55"/>
                      </a:lnTo>
                      <a:lnTo>
                        <a:pt x="34" y="0"/>
                      </a:lnTo>
                      <a:lnTo>
                        <a:pt x="104" y="4"/>
                      </a:lnTo>
                      <a:close/>
                    </a:path>
                  </a:pathLst>
                </a:custGeom>
                <a:solidFill>
                  <a:srgbClr val="808080"/>
                </a:solidFill>
                <a:ln w="9525">
                  <a:noFill/>
                  <a:round/>
                  <a:headEnd/>
                  <a:tailEnd/>
                </a:ln>
              </p:spPr>
              <p:txBody>
                <a:bodyPr/>
                <a:lstStyle/>
                <a:p>
                  <a:endParaRPr lang="en-US"/>
                </a:p>
              </p:txBody>
            </p:sp>
            <p:sp>
              <p:nvSpPr>
                <p:cNvPr id="88292" name="Freeform 54"/>
                <p:cNvSpPr>
                  <a:spLocks/>
                </p:cNvSpPr>
                <p:nvPr/>
              </p:nvSpPr>
              <p:spPr bwMode="auto">
                <a:xfrm>
                  <a:off x="7240" y="13752"/>
                  <a:ext cx="76" cy="302"/>
                </a:xfrm>
                <a:custGeom>
                  <a:avLst/>
                  <a:gdLst>
                    <a:gd name="T0" fmla="*/ 76 w 76"/>
                    <a:gd name="T1" fmla="*/ 2 h 302"/>
                    <a:gd name="T2" fmla="*/ 74 w 76"/>
                    <a:gd name="T3" fmla="*/ 4 h 302"/>
                    <a:gd name="T4" fmla="*/ 70 w 76"/>
                    <a:gd name="T5" fmla="*/ 12 h 302"/>
                    <a:gd name="T6" fmla="*/ 62 w 76"/>
                    <a:gd name="T7" fmla="*/ 28 h 302"/>
                    <a:gd name="T8" fmla="*/ 56 w 76"/>
                    <a:gd name="T9" fmla="*/ 53 h 302"/>
                    <a:gd name="T10" fmla="*/ 51 w 76"/>
                    <a:gd name="T11" fmla="*/ 92 h 302"/>
                    <a:gd name="T12" fmla="*/ 49 w 76"/>
                    <a:gd name="T13" fmla="*/ 145 h 302"/>
                    <a:gd name="T14" fmla="*/ 50 w 76"/>
                    <a:gd name="T15" fmla="*/ 214 h 302"/>
                    <a:gd name="T16" fmla="*/ 57 w 76"/>
                    <a:gd name="T17" fmla="*/ 302 h 302"/>
                    <a:gd name="T18" fmla="*/ 14 w 76"/>
                    <a:gd name="T19" fmla="*/ 302 h 302"/>
                    <a:gd name="T20" fmla="*/ 13 w 76"/>
                    <a:gd name="T21" fmla="*/ 294 h 302"/>
                    <a:gd name="T22" fmla="*/ 9 w 76"/>
                    <a:gd name="T23" fmla="*/ 269 h 302"/>
                    <a:gd name="T24" fmla="*/ 4 w 76"/>
                    <a:gd name="T25" fmla="*/ 232 h 302"/>
                    <a:gd name="T26" fmla="*/ 1 w 76"/>
                    <a:gd name="T27" fmla="*/ 188 h 302"/>
                    <a:gd name="T28" fmla="*/ 0 w 76"/>
                    <a:gd name="T29" fmla="*/ 138 h 302"/>
                    <a:gd name="T30" fmla="*/ 2 w 76"/>
                    <a:gd name="T31" fmla="*/ 89 h 302"/>
                    <a:gd name="T32" fmla="*/ 10 w 76"/>
                    <a:gd name="T33" fmla="*/ 41 h 302"/>
                    <a:gd name="T34" fmla="*/ 25 w 76"/>
                    <a:gd name="T35" fmla="*/ 0 h 302"/>
                    <a:gd name="T36" fmla="*/ 76 w 76"/>
                    <a:gd name="T37" fmla="*/ 2 h 30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6"/>
                    <a:gd name="T58" fmla="*/ 0 h 302"/>
                    <a:gd name="T59" fmla="*/ 76 w 76"/>
                    <a:gd name="T60" fmla="*/ 302 h 30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6" h="302">
                      <a:moveTo>
                        <a:pt x="76" y="2"/>
                      </a:moveTo>
                      <a:lnTo>
                        <a:pt x="74" y="4"/>
                      </a:lnTo>
                      <a:lnTo>
                        <a:pt x="70" y="12"/>
                      </a:lnTo>
                      <a:lnTo>
                        <a:pt x="62" y="28"/>
                      </a:lnTo>
                      <a:lnTo>
                        <a:pt x="56" y="53"/>
                      </a:lnTo>
                      <a:lnTo>
                        <a:pt x="51" y="92"/>
                      </a:lnTo>
                      <a:lnTo>
                        <a:pt x="49" y="145"/>
                      </a:lnTo>
                      <a:lnTo>
                        <a:pt x="50" y="214"/>
                      </a:lnTo>
                      <a:lnTo>
                        <a:pt x="57" y="302"/>
                      </a:lnTo>
                      <a:lnTo>
                        <a:pt x="14" y="302"/>
                      </a:lnTo>
                      <a:lnTo>
                        <a:pt x="13" y="294"/>
                      </a:lnTo>
                      <a:lnTo>
                        <a:pt x="9" y="269"/>
                      </a:lnTo>
                      <a:lnTo>
                        <a:pt x="4" y="232"/>
                      </a:lnTo>
                      <a:lnTo>
                        <a:pt x="1" y="188"/>
                      </a:lnTo>
                      <a:lnTo>
                        <a:pt x="0" y="138"/>
                      </a:lnTo>
                      <a:lnTo>
                        <a:pt x="2" y="89"/>
                      </a:lnTo>
                      <a:lnTo>
                        <a:pt x="10" y="41"/>
                      </a:lnTo>
                      <a:lnTo>
                        <a:pt x="25" y="0"/>
                      </a:lnTo>
                      <a:lnTo>
                        <a:pt x="76" y="2"/>
                      </a:lnTo>
                      <a:close/>
                    </a:path>
                  </a:pathLst>
                </a:custGeom>
                <a:solidFill>
                  <a:srgbClr val="808080"/>
                </a:solidFill>
                <a:ln w="9525">
                  <a:noFill/>
                  <a:round/>
                  <a:headEnd/>
                  <a:tailEnd/>
                </a:ln>
              </p:spPr>
              <p:txBody>
                <a:bodyPr/>
                <a:lstStyle/>
                <a:p>
                  <a:endParaRPr lang="en-US"/>
                </a:p>
              </p:txBody>
            </p:sp>
            <p:sp>
              <p:nvSpPr>
                <p:cNvPr id="88293" name="Rectangle 55"/>
                <p:cNvSpPr>
                  <a:spLocks noChangeArrowheads="1"/>
                </p:cNvSpPr>
                <p:nvPr/>
              </p:nvSpPr>
              <p:spPr bwMode="auto">
                <a:xfrm>
                  <a:off x="6241" y="13678"/>
                  <a:ext cx="23" cy="958"/>
                </a:xfrm>
                <a:prstGeom prst="rect">
                  <a:avLst/>
                </a:prstGeom>
                <a:solidFill>
                  <a:srgbClr val="000000"/>
                </a:solidFill>
                <a:ln w="9525">
                  <a:noFill/>
                  <a:miter lim="800000"/>
                  <a:headEnd/>
                  <a:tailEnd/>
                </a:ln>
              </p:spPr>
              <p:txBody>
                <a:bodyPr/>
                <a:lstStyle/>
                <a:p>
                  <a:endParaRPr lang="en-US"/>
                </a:p>
              </p:txBody>
            </p:sp>
            <p:sp>
              <p:nvSpPr>
                <p:cNvPr id="88294" name="Freeform 56"/>
                <p:cNvSpPr>
                  <a:spLocks/>
                </p:cNvSpPr>
                <p:nvPr/>
              </p:nvSpPr>
              <p:spPr bwMode="auto">
                <a:xfrm>
                  <a:off x="6579" y="13664"/>
                  <a:ext cx="375" cy="440"/>
                </a:xfrm>
                <a:custGeom>
                  <a:avLst/>
                  <a:gdLst>
                    <a:gd name="T0" fmla="*/ 35 w 375"/>
                    <a:gd name="T1" fmla="*/ 41 h 440"/>
                    <a:gd name="T2" fmla="*/ 32 w 375"/>
                    <a:gd name="T3" fmla="*/ 49 h 440"/>
                    <a:gd name="T4" fmla="*/ 25 w 375"/>
                    <a:gd name="T5" fmla="*/ 74 h 440"/>
                    <a:gd name="T6" fmla="*/ 17 w 375"/>
                    <a:gd name="T7" fmla="*/ 112 h 440"/>
                    <a:gd name="T8" fmla="*/ 8 w 375"/>
                    <a:gd name="T9" fmla="*/ 163 h 440"/>
                    <a:gd name="T10" fmla="*/ 2 w 375"/>
                    <a:gd name="T11" fmla="*/ 223 h 440"/>
                    <a:gd name="T12" fmla="*/ 0 w 375"/>
                    <a:gd name="T13" fmla="*/ 290 h 440"/>
                    <a:gd name="T14" fmla="*/ 7 w 375"/>
                    <a:gd name="T15" fmla="*/ 363 h 440"/>
                    <a:gd name="T16" fmla="*/ 23 w 375"/>
                    <a:gd name="T17" fmla="*/ 440 h 440"/>
                    <a:gd name="T18" fmla="*/ 23 w 375"/>
                    <a:gd name="T19" fmla="*/ 437 h 440"/>
                    <a:gd name="T20" fmla="*/ 23 w 375"/>
                    <a:gd name="T21" fmla="*/ 427 h 440"/>
                    <a:gd name="T22" fmla="*/ 23 w 375"/>
                    <a:gd name="T23" fmla="*/ 411 h 440"/>
                    <a:gd name="T24" fmla="*/ 23 w 375"/>
                    <a:gd name="T25" fmla="*/ 391 h 440"/>
                    <a:gd name="T26" fmla="*/ 25 w 375"/>
                    <a:gd name="T27" fmla="*/ 367 h 440"/>
                    <a:gd name="T28" fmla="*/ 28 w 375"/>
                    <a:gd name="T29" fmla="*/ 341 h 440"/>
                    <a:gd name="T30" fmla="*/ 33 w 375"/>
                    <a:gd name="T31" fmla="*/ 312 h 440"/>
                    <a:gd name="T32" fmla="*/ 39 w 375"/>
                    <a:gd name="T33" fmla="*/ 281 h 440"/>
                    <a:gd name="T34" fmla="*/ 49 w 375"/>
                    <a:gd name="T35" fmla="*/ 251 h 440"/>
                    <a:gd name="T36" fmla="*/ 61 w 375"/>
                    <a:gd name="T37" fmla="*/ 222 h 440"/>
                    <a:gd name="T38" fmla="*/ 75 w 375"/>
                    <a:gd name="T39" fmla="*/ 194 h 440"/>
                    <a:gd name="T40" fmla="*/ 93 w 375"/>
                    <a:gd name="T41" fmla="*/ 168 h 440"/>
                    <a:gd name="T42" fmla="*/ 116 w 375"/>
                    <a:gd name="T43" fmla="*/ 145 h 440"/>
                    <a:gd name="T44" fmla="*/ 141 w 375"/>
                    <a:gd name="T45" fmla="*/ 127 h 440"/>
                    <a:gd name="T46" fmla="*/ 173 w 375"/>
                    <a:gd name="T47" fmla="*/ 114 h 440"/>
                    <a:gd name="T48" fmla="*/ 208 w 375"/>
                    <a:gd name="T49" fmla="*/ 106 h 440"/>
                    <a:gd name="T50" fmla="*/ 210 w 375"/>
                    <a:gd name="T51" fmla="*/ 104 h 440"/>
                    <a:gd name="T52" fmla="*/ 217 w 375"/>
                    <a:gd name="T53" fmla="*/ 100 h 440"/>
                    <a:gd name="T54" fmla="*/ 227 w 375"/>
                    <a:gd name="T55" fmla="*/ 92 h 440"/>
                    <a:gd name="T56" fmla="*/ 245 w 375"/>
                    <a:gd name="T57" fmla="*/ 82 h 440"/>
                    <a:gd name="T58" fmla="*/ 267 w 375"/>
                    <a:gd name="T59" fmla="*/ 69 h 440"/>
                    <a:gd name="T60" fmla="*/ 296 w 375"/>
                    <a:gd name="T61" fmla="*/ 54 h 440"/>
                    <a:gd name="T62" fmla="*/ 332 w 375"/>
                    <a:gd name="T63" fmla="*/ 36 h 440"/>
                    <a:gd name="T64" fmla="*/ 375 w 375"/>
                    <a:gd name="T65" fmla="*/ 17 h 440"/>
                    <a:gd name="T66" fmla="*/ 373 w 375"/>
                    <a:gd name="T67" fmla="*/ 16 h 440"/>
                    <a:gd name="T68" fmla="*/ 366 w 375"/>
                    <a:gd name="T69" fmla="*/ 15 h 440"/>
                    <a:gd name="T70" fmla="*/ 357 w 375"/>
                    <a:gd name="T71" fmla="*/ 13 h 440"/>
                    <a:gd name="T72" fmla="*/ 343 w 375"/>
                    <a:gd name="T73" fmla="*/ 10 h 440"/>
                    <a:gd name="T74" fmla="*/ 326 w 375"/>
                    <a:gd name="T75" fmla="*/ 7 h 440"/>
                    <a:gd name="T76" fmla="*/ 307 w 375"/>
                    <a:gd name="T77" fmla="*/ 5 h 440"/>
                    <a:gd name="T78" fmla="*/ 285 w 375"/>
                    <a:gd name="T79" fmla="*/ 3 h 440"/>
                    <a:gd name="T80" fmla="*/ 261 w 375"/>
                    <a:gd name="T81" fmla="*/ 1 h 440"/>
                    <a:gd name="T82" fmla="*/ 235 w 375"/>
                    <a:gd name="T83" fmla="*/ 0 h 440"/>
                    <a:gd name="T84" fmla="*/ 208 w 375"/>
                    <a:gd name="T85" fmla="*/ 1 h 440"/>
                    <a:gd name="T86" fmla="*/ 180 w 375"/>
                    <a:gd name="T87" fmla="*/ 2 h 440"/>
                    <a:gd name="T88" fmla="*/ 151 w 375"/>
                    <a:gd name="T89" fmla="*/ 5 h 440"/>
                    <a:gd name="T90" fmla="*/ 122 w 375"/>
                    <a:gd name="T91" fmla="*/ 10 h 440"/>
                    <a:gd name="T92" fmla="*/ 92 w 375"/>
                    <a:gd name="T93" fmla="*/ 18 h 440"/>
                    <a:gd name="T94" fmla="*/ 63 w 375"/>
                    <a:gd name="T95" fmla="*/ 28 h 440"/>
                    <a:gd name="T96" fmla="*/ 35 w 375"/>
                    <a:gd name="T97" fmla="*/ 41 h 44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75"/>
                    <a:gd name="T148" fmla="*/ 0 h 440"/>
                    <a:gd name="T149" fmla="*/ 375 w 375"/>
                    <a:gd name="T150" fmla="*/ 440 h 44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75" h="440">
                      <a:moveTo>
                        <a:pt x="35" y="41"/>
                      </a:moveTo>
                      <a:lnTo>
                        <a:pt x="32" y="49"/>
                      </a:lnTo>
                      <a:lnTo>
                        <a:pt x="25" y="74"/>
                      </a:lnTo>
                      <a:lnTo>
                        <a:pt x="17" y="112"/>
                      </a:lnTo>
                      <a:lnTo>
                        <a:pt x="8" y="163"/>
                      </a:lnTo>
                      <a:lnTo>
                        <a:pt x="2" y="223"/>
                      </a:lnTo>
                      <a:lnTo>
                        <a:pt x="0" y="290"/>
                      </a:lnTo>
                      <a:lnTo>
                        <a:pt x="7" y="363"/>
                      </a:lnTo>
                      <a:lnTo>
                        <a:pt x="23" y="440"/>
                      </a:lnTo>
                      <a:lnTo>
                        <a:pt x="23" y="437"/>
                      </a:lnTo>
                      <a:lnTo>
                        <a:pt x="23" y="427"/>
                      </a:lnTo>
                      <a:lnTo>
                        <a:pt x="23" y="411"/>
                      </a:lnTo>
                      <a:lnTo>
                        <a:pt x="23" y="391"/>
                      </a:lnTo>
                      <a:lnTo>
                        <a:pt x="25" y="367"/>
                      </a:lnTo>
                      <a:lnTo>
                        <a:pt x="28" y="341"/>
                      </a:lnTo>
                      <a:lnTo>
                        <a:pt x="33" y="312"/>
                      </a:lnTo>
                      <a:lnTo>
                        <a:pt x="39" y="281"/>
                      </a:lnTo>
                      <a:lnTo>
                        <a:pt x="49" y="251"/>
                      </a:lnTo>
                      <a:lnTo>
                        <a:pt x="61" y="222"/>
                      </a:lnTo>
                      <a:lnTo>
                        <a:pt x="75" y="194"/>
                      </a:lnTo>
                      <a:lnTo>
                        <a:pt x="93" y="168"/>
                      </a:lnTo>
                      <a:lnTo>
                        <a:pt x="116" y="145"/>
                      </a:lnTo>
                      <a:lnTo>
                        <a:pt x="141" y="127"/>
                      </a:lnTo>
                      <a:lnTo>
                        <a:pt x="173" y="114"/>
                      </a:lnTo>
                      <a:lnTo>
                        <a:pt x="208" y="106"/>
                      </a:lnTo>
                      <a:lnTo>
                        <a:pt x="210" y="104"/>
                      </a:lnTo>
                      <a:lnTo>
                        <a:pt x="217" y="100"/>
                      </a:lnTo>
                      <a:lnTo>
                        <a:pt x="227" y="92"/>
                      </a:lnTo>
                      <a:lnTo>
                        <a:pt x="245" y="82"/>
                      </a:lnTo>
                      <a:lnTo>
                        <a:pt x="267" y="69"/>
                      </a:lnTo>
                      <a:lnTo>
                        <a:pt x="296" y="54"/>
                      </a:lnTo>
                      <a:lnTo>
                        <a:pt x="332" y="36"/>
                      </a:lnTo>
                      <a:lnTo>
                        <a:pt x="375" y="17"/>
                      </a:lnTo>
                      <a:lnTo>
                        <a:pt x="373" y="16"/>
                      </a:lnTo>
                      <a:lnTo>
                        <a:pt x="366" y="15"/>
                      </a:lnTo>
                      <a:lnTo>
                        <a:pt x="357" y="13"/>
                      </a:lnTo>
                      <a:lnTo>
                        <a:pt x="343" y="10"/>
                      </a:lnTo>
                      <a:lnTo>
                        <a:pt x="326" y="7"/>
                      </a:lnTo>
                      <a:lnTo>
                        <a:pt x="307" y="5"/>
                      </a:lnTo>
                      <a:lnTo>
                        <a:pt x="285" y="3"/>
                      </a:lnTo>
                      <a:lnTo>
                        <a:pt x="261" y="1"/>
                      </a:lnTo>
                      <a:lnTo>
                        <a:pt x="235" y="0"/>
                      </a:lnTo>
                      <a:lnTo>
                        <a:pt x="208" y="1"/>
                      </a:lnTo>
                      <a:lnTo>
                        <a:pt x="180" y="2"/>
                      </a:lnTo>
                      <a:lnTo>
                        <a:pt x="151" y="5"/>
                      </a:lnTo>
                      <a:lnTo>
                        <a:pt x="122" y="10"/>
                      </a:lnTo>
                      <a:lnTo>
                        <a:pt x="92" y="18"/>
                      </a:lnTo>
                      <a:lnTo>
                        <a:pt x="63" y="28"/>
                      </a:lnTo>
                      <a:lnTo>
                        <a:pt x="35" y="41"/>
                      </a:lnTo>
                      <a:close/>
                    </a:path>
                  </a:pathLst>
                </a:custGeom>
                <a:solidFill>
                  <a:srgbClr val="808080"/>
                </a:solidFill>
                <a:ln w="9525">
                  <a:noFill/>
                  <a:round/>
                  <a:headEnd/>
                  <a:tailEnd/>
                </a:ln>
              </p:spPr>
              <p:txBody>
                <a:bodyPr/>
                <a:lstStyle/>
                <a:p>
                  <a:endParaRPr lang="en-US"/>
                </a:p>
              </p:txBody>
            </p:sp>
            <p:sp>
              <p:nvSpPr>
                <p:cNvPr id="88295" name="Freeform 57"/>
                <p:cNvSpPr>
                  <a:spLocks/>
                </p:cNvSpPr>
                <p:nvPr/>
              </p:nvSpPr>
              <p:spPr bwMode="auto">
                <a:xfrm>
                  <a:off x="6061" y="13991"/>
                  <a:ext cx="305" cy="83"/>
                </a:xfrm>
                <a:custGeom>
                  <a:avLst/>
                  <a:gdLst>
                    <a:gd name="T0" fmla="*/ 0 w 305"/>
                    <a:gd name="T1" fmla="*/ 53 h 83"/>
                    <a:gd name="T2" fmla="*/ 0 w 305"/>
                    <a:gd name="T3" fmla="*/ 52 h 83"/>
                    <a:gd name="T4" fmla="*/ 2 w 305"/>
                    <a:gd name="T5" fmla="*/ 48 h 83"/>
                    <a:gd name="T6" fmla="*/ 5 w 305"/>
                    <a:gd name="T7" fmla="*/ 44 h 83"/>
                    <a:gd name="T8" fmla="*/ 11 w 305"/>
                    <a:gd name="T9" fmla="*/ 37 h 83"/>
                    <a:gd name="T10" fmla="*/ 18 w 305"/>
                    <a:gd name="T11" fmla="*/ 31 h 83"/>
                    <a:gd name="T12" fmla="*/ 27 w 305"/>
                    <a:gd name="T13" fmla="*/ 25 h 83"/>
                    <a:gd name="T14" fmla="*/ 39 w 305"/>
                    <a:gd name="T15" fmla="*/ 18 h 83"/>
                    <a:gd name="T16" fmla="*/ 54 w 305"/>
                    <a:gd name="T17" fmla="*/ 12 h 83"/>
                    <a:gd name="T18" fmla="*/ 72 w 305"/>
                    <a:gd name="T19" fmla="*/ 6 h 83"/>
                    <a:gd name="T20" fmla="*/ 92 w 305"/>
                    <a:gd name="T21" fmla="*/ 2 h 83"/>
                    <a:gd name="T22" fmla="*/ 118 w 305"/>
                    <a:gd name="T23" fmla="*/ 0 h 83"/>
                    <a:gd name="T24" fmla="*/ 146 w 305"/>
                    <a:gd name="T25" fmla="*/ 0 h 83"/>
                    <a:gd name="T26" fmla="*/ 180 w 305"/>
                    <a:gd name="T27" fmla="*/ 2 h 83"/>
                    <a:gd name="T28" fmla="*/ 216 w 305"/>
                    <a:gd name="T29" fmla="*/ 7 h 83"/>
                    <a:gd name="T30" fmla="*/ 258 w 305"/>
                    <a:gd name="T31" fmla="*/ 16 h 83"/>
                    <a:gd name="T32" fmla="*/ 305 w 305"/>
                    <a:gd name="T33" fmla="*/ 29 h 83"/>
                    <a:gd name="T34" fmla="*/ 299 w 305"/>
                    <a:gd name="T35" fmla="*/ 47 h 83"/>
                    <a:gd name="T36" fmla="*/ 297 w 305"/>
                    <a:gd name="T37" fmla="*/ 46 h 83"/>
                    <a:gd name="T38" fmla="*/ 289 w 305"/>
                    <a:gd name="T39" fmla="*/ 44 h 83"/>
                    <a:gd name="T40" fmla="*/ 277 w 305"/>
                    <a:gd name="T41" fmla="*/ 41 h 83"/>
                    <a:gd name="T42" fmla="*/ 262 w 305"/>
                    <a:gd name="T43" fmla="*/ 36 h 83"/>
                    <a:gd name="T44" fmla="*/ 244 w 305"/>
                    <a:gd name="T45" fmla="*/ 32 h 83"/>
                    <a:gd name="T46" fmla="*/ 224 w 305"/>
                    <a:gd name="T47" fmla="*/ 28 h 83"/>
                    <a:gd name="T48" fmla="*/ 201 w 305"/>
                    <a:gd name="T49" fmla="*/ 25 h 83"/>
                    <a:gd name="T50" fmla="*/ 176 w 305"/>
                    <a:gd name="T51" fmla="*/ 22 h 83"/>
                    <a:gd name="T52" fmla="*/ 152 w 305"/>
                    <a:gd name="T53" fmla="*/ 21 h 83"/>
                    <a:gd name="T54" fmla="*/ 126 w 305"/>
                    <a:gd name="T55" fmla="*/ 21 h 83"/>
                    <a:gd name="T56" fmla="*/ 101 w 305"/>
                    <a:gd name="T57" fmla="*/ 23 h 83"/>
                    <a:gd name="T58" fmla="*/ 77 w 305"/>
                    <a:gd name="T59" fmla="*/ 29 h 83"/>
                    <a:gd name="T60" fmla="*/ 55 w 305"/>
                    <a:gd name="T61" fmla="*/ 37 h 83"/>
                    <a:gd name="T62" fmla="*/ 33 w 305"/>
                    <a:gd name="T63" fmla="*/ 48 h 83"/>
                    <a:gd name="T64" fmla="*/ 15 w 305"/>
                    <a:gd name="T65" fmla="*/ 63 h 83"/>
                    <a:gd name="T66" fmla="*/ 0 w 305"/>
                    <a:gd name="T67" fmla="*/ 83 h 83"/>
                    <a:gd name="T68" fmla="*/ 0 w 305"/>
                    <a:gd name="T69" fmla="*/ 53 h 8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5"/>
                    <a:gd name="T106" fmla="*/ 0 h 83"/>
                    <a:gd name="T107" fmla="*/ 305 w 305"/>
                    <a:gd name="T108" fmla="*/ 83 h 8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5" h="83">
                      <a:moveTo>
                        <a:pt x="0" y="53"/>
                      </a:moveTo>
                      <a:lnTo>
                        <a:pt x="0" y="52"/>
                      </a:lnTo>
                      <a:lnTo>
                        <a:pt x="2" y="48"/>
                      </a:lnTo>
                      <a:lnTo>
                        <a:pt x="5" y="44"/>
                      </a:lnTo>
                      <a:lnTo>
                        <a:pt x="11" y="37"/>
                      </a:lnTo>
                      <a:lnTo>
                        <a:pt x="18" y="31"/>
                      </a:lnTo>
                      <a:lnTo>
                        <a:pt x="27" y="25"/>
                      </a:lnTo>
                      <a:lnTo>
                        <a:pt x="39" y="18"/>
                      </a:lnTo>
                      <a:lnTo>
                        <a:pt x="54" y="12"/>
                      </a:lnTo>
                      <a:lnTo>
                        <a:pt x="72" y="6"/>
                      </a:lnTo>
                      <a:lnTo>
                        <a:pt x="92" y="2"/>
                      </a:lnTo>
                      <a:lnTo>
                        <a:pt x="118" y="0"/>
                      </a:lnTo>
                      <a:lnTo>
                        <a:pt x="146" y="0"/>
                      </a:lnTo>
                      <a:lnTo>
                        <a:pt x="180" y="2"/>
                      </a:lnTo>
                      <a:lnTo>
                        <a:pt x="216" y="7"/>
                      </a:lnTo>
                      <a:lnTo>
                        <a:pt x="258" y="16"/>
                      </a:lnTo>
                      <a:lnTo>
                        <a:pt x="305" y="29"/>
                      </a:lnTo>
                      <a:lnTo>
                        <a:pt x="299" y="47"/>
                      </a:lnTo>
                      <a:lnTo>
                        <a:pt x="297" y="46"/>
                      </a:lnTo>
                      <a:lnTo>
                        <a:pt x="289" y="44"/>
                      </a:lnTo>
                      <a:lnTo>
                        <a:pt x="277" y="41"/>
                      </a:lnTo>
                      <a:lnTo>
                        <a:pt x="262" y="36"/>
                      </a:lnTo>
                      <a:lnTo>
                        <a:pt x="244" y="32"/>
                      </a:lnTo>
                      <a:lnTo>
                        <a:pt x="224" y="28"/>
                      </a:lnTo>
                      <a:lnTo>
                        <a:pt x="201" y="25"/>
                      </a:lnTo>
                      <a:lnTo>
                        <a:pt x="176" y="22"/>
                      </a:lnTo>
                      <a:lnTo>
                        <a:pt x="152" y="21"/>
                      </a:lnTo>
                      <a:lnTo>
                        <a:pt x="126" y="21"/>
                      </a:lnTo>
                      <a:lnTo>
                        <a:pt x="101" y="23"/>
                      </a:lnTo>
                      <a:lnTo>
                        <a:pt x="77" y="29"/>
                      </a:lnTo>
                      <a:lnTo>
                        <a:pt x="55" y="37"/>
                      </a:lnTo>
                      <a:lnTo>
                        <a:pt x="33" y="48"/>
                      </a:lnTo>
                      <a:lnTo>
                        <a:pt x="15" y="63"/>
                      </a:lnTo>
                      <a:lnTo>
                        <a:pt x="0" y="83"/>
                      </a:lnTo>
                      <a:lnTo>
                        <a:pt x="0" y="53"/>
                      </a:lnTo>
                      <a:close/>
                    </a:path>
                  </a:pathLst>
                </a:custGeom>
                <a:solidFill>
                  <a:srgbClr val="808080"/>
                </a:solidFill>
                <a:ln w="9525">
                  <a:noFill/>
                  <a:round/>
                  <a:headEnd/>
                  <a:tailEnd/>
                </a:ln>
              </p:spPr>
              <p:txBody>
                <a:bodyPr/>
                <a:lstStyle/>
                <a:p>
                  <a:endParaRPr lang="en-US"/>
                </a:p>
              </p:txBody>
            </p:sp>
            <p:sp>
              <p:nvSpPr>
                <p:cNvPr id="88296" name="Freeform 58"/>
                <p:cNvSpPr>
                  <a:spLocks/>
                </p:cNvSpPr>
                <p:nvPr/>
              </p:nvSpPr>
              <p:spPr bwMode="auto">
                <a:xfrm>
                  <a:off x="6061" y="13793"/>
                  <a:ext cx="305" cy="83"/>
                </a:xfrm>
                <a:custGeom>
                  <a:avLst/>
                  <a:gdLst>
                    <a:gd name="T0" fmla="*/ 0 w 305"/>
                    <a:gd name="T1" fmla="*/ 53 h 83"/>
                    <a:gd name="T2" fmla="*/ 0 w 305"/>
                    <a:gd name="T3" fmla="*/ 52 h 83"/>
                    <a:gd name="T4" fmla="*/ 2 w 305"/>
                    <a:gd name="T5" fmla="*/ 49 h 83"/>
                    <a:gd name="T6" fmla="*/ 5 w 305"/>
                    <a:gd name="T7" fmla="*/ 44 h 83"/>
                    <a:gd name="T8" fmla="*/ 11 w 305"/>
                    <a:gd name="T9" fmla="*/ 38 h 83"/>
                    <a:gd name="T10" fmla="*/ 18 w 305"/>
                    <a:gd name="T11" fmla="*/ 31 h 83"/>
                    <a:gd name="T12" fmla="*/ 27 w 305"/>
                    <a:gd name="T13" fmla="*/ 25 h 83"/>
                    <a:gd name="T14" fmla="*/ 39 w 305"/>
                    <a:gd name="T15" fmla="*/ 17 h 83"/>
                    <a:gd name="T16" fmla="*/ 54 w 305"/>
                    <a:gd name="T17" fmla="*/ 12 h 83"/>
                    <a:gd name="T18" fmla="*/ 72 w 305"/>
                    <a:gd name="T19" fmla="*/ 7 h 83"/>
                    <a:gd name="T20" fmla="*/ 92 w 305"/>
                    <a:gd name="T21" fmla="*/ 2 h 83"/>
                    <a:gd name="T22" fmla="*/ 118 w 305"/>
                    <a:gd name="T23" fmla="*/ 0 h 83"/>
                    <a:gd name="T24" fmla="*/ 146 w 305"/>
                    <a:gd name="T25" fmla="*/ 0 h 83"/>
                    <a:gd name="T26" fmla="*/ 180 w 305"/>
                    <a:gd name="T27" fmla="*/ 2 h 83"/>
                    <a:gd name="T28" fmla="*/ 216 w 305"/>
                    <a:gd name="T29" fmla="*/ 8 h 83"/>
                    <a:gd name="T30" fmla="*/ 258 w 305"/>
                    <a:gd name="T31" fmla="*/ 16 h 83"/>
                    <a:gd name="T32" fmla="*/ 305 w 305"/>
                    <a:gd name="T33" fmla="*/ 29 h 83"/>
                    <a:gd name="T34" fmla="*/ 299 w 305"/>
                    <a:gd name="T35" fmla="*/ 47 h 83"/>
                    <a:gd name="T36" fmla="*/ 297 w 305"/>
                    <a:gd name="T37" fmla="*/ 45 h 83"/>
                    <a:gd name="T38" fmla="*/ 289 w 305"/>
                    <a:gd name="T39" fmla="*/ 43 h 83"/>
                    <a:gd name="T40" fmla="*/ 277 w 305"/>
                    <a:gd name="T41" fmla="*/ 40 h 83"/>
                    <a:gd name="T42" fmla="*/ 262 w 305"/>
                    <a:gd name="T43" fmla="*/ 36 h 83"/>
                    <a:gd name="T44" fmla="*/ 244 w 305"/>
                    <a:gd name="T45" fmla="*/ 33 h 83"/>
                    <a:gd name="T46" fmla="*/ 224 w 305"/>
                    <a:gd name="T47" fmla="*/ 28 h 83"/>
                    <a:gd name="T48" fmla="*/ 201 w 305"/>
                    <a:gd name="T49" fmla="*/ 25 h 83"/>
                    <a:gd name="T50" fmla="*/ 176 w 305"/>
                    <a:gd name="T51" fmla="*/ 22 h 83"/>
                    <a:gd name="T52" fmla="*/ 152 w 305"/>
                    <a:gd name="T53" fmla="*/ 21 h 83"/>
                    <a:gd name="T54" fmla="*/ 126 w 305"/>
                    <a:gd name="T55" fmla="*/ 22 h 83"/>
                    <a:gd name="T56" fmla="*/ 101 w 305"/>
                    <a:gd name="T57" fmla="*/ 24 h 83"/>
                    <a:gd name="T58" fmla="*/ 77 w 305"/>
                    <a:gd name="T59" fmla="*/ 29 h 83"/>
                    <a:gd name="T60" fmla="*/ 55 w 305"/>
                    <a:gd name="T61" fmla="*/ 38 h 83"/>
                    <a:gd name="T62" fmla="*/ 33 w 305"/>
                    <a:gd name="T63" fmla="*/ 49 h 83"/>
                    <a:gd name="T64" fmla="*/ 15 w 305"/>
                    <a:gd name="T65" fmla="*/ 64 h 83"/>
                    <a:gd name="T66" fmla="*/ 0 w 305"/>
                    <a:gd name="T67" fmla="*/ 83 h 83"/>
                    <a:gd name="T68" fmla="*/ 0 w 305"/>
                    <a:gd name="T69" fmla="*/ 53 h 8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5"/>
                    <a:gd name="T106" fmla="*/ 0 h 83"/>
                    <a:gd name="T107" fmla="*/ 305 w 305"/>
                    <a:gd name="T108" fmla="*/ 83 h 8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5" h="83">
                      <a:moveTo>
                        <a:pt x="0" y="53"/>
                      </a:moveTo>
                      <a:lnTo>
                        <a:pt x="0" y="52"/>
                      </a:lnTo>
                      <a:lnTo>
                        <a:pt x="2" y="49"/>
                      </a:lnTo>
                      <a:lnTo>
                        <a:pt x="5" y="44"/>
                      </a:lnTo>
                      <a:lnTo>
                        <a:pt x="11" y="38"/>
                      </a:lnTo>
                      <a:lnTo>
                        <a:pt x="18" y="31"/>
                      </a:lnTo>
                      <a:lnTo>
                        <a:pt x="27" y="25"/>
                      </a:lnTo>
                      <a:lnTo>
                        <a:pt x="39" y="17"/>
                      </a:lnTo>
                      <a:lnTo>
                        <a:pt x="54" y="12"/>
                      </a:lnTo>
                      <a:lnTo>
                        <a:pt x="72" y="7"/>
                      </a:lnTo>
                      <a:lnTo>
                        <a:pt x="92" y="2"/>
                      </a:lnTo>
                      <a:lnTo>
                        <a:pt x="118" y="0"/>
                      </a:lnTo>
                      <a:lnTo>
                        <a:pt x="146" y="0"/>
                      </a:lnTo>
                      <a:lnTo>
                        <a:pt x="180" y="2"/>
                      </a:lnTo>
                      <a:lnTo>
                        <a:pt x="216" y="8"/>
                      </a:lnTo>
                      <a:lnTo>
                        <a:pt x="258" y="16"/>
                      </a:lnTo>
                      <a:lnTo>
                        <a:pt x="305" y="29"/>
                      </a:lnTo>
                      <a:lnTo>
                        <a:pt x="299" y="47"/>
                      </a:lnTo>
                      <a:lnTo>
                        <a:pt x="297" y="45"/>
                      </a:lnTo>
                      <a:lnTo>
                        <a:pt x="289" y="43"/>
                      </a:lnTo>
                      <a:lnTo>
                        <a:pt x="277" y="40"/>
                      </a:lnTo>
                      <a:lnTo>
                        <a:pt x="262" y="36"/>
                      </a:lnTo>
                      <a:lnTo>
                        <a:pt x="244" y="33"/>
                      </a:lnTo>
                      <a:lnTo>
                        <a:pt x="224" y="28"/>
                      </a:lnTo>
                      <a:lnTo>
                        <a:pt x="201" y="25"/>
                      </a:lnTo>
                      <a:lnTo>
                        <a:pt x="176" y="22"/>
                      </a:lnTo>
                      <a:lnTo>
                        <a:pt x="152" y="21"/>
                      </a:lnTo>
                      <a:lnTo>
                        <a:pt x="126" y="22"/>
                      </a:lnTo>
                      <a:lnTo>
                        <a:pt x="101" y="24"/>
                      </a:lnTo>
                      <a:lnTo>
                        <a:pt x="77" y="29"/>
                      </a:lnTo>
                      <a:lnTo>
                        <a:pt x="55" y="38"/>
                      </a:lnTo>
                      <a:lnTo>
                        <a:pt x="33" y="49"/>
                      </a:lnTo>
                      <a:lnTo>
                        <a:pt x="15" y="64"/>
                      </a:lnTo>
                      <a:lnTo>
                        <a:pt x="0" y="83"/>
                      </a:lnTo>
                      <a:lnTo>
                        <a:pt x="0" y="53"/>
                      </a:lnTo>
                      <a:close/>
                    </a:path>
                  </a:pathLst>
                </a:custGeom>
                <a:solidFill>
                  <a:srgbClr val="808080"/>
                </a:solidFill>
                <a:ln w="9525">
                  <a:noFill/>
                  <a:round/>
                  <a:headEnd/>
                  <a:tailEnd/>
                </a:ln>
              </p:spPr>
              <p:txBody>
                <a:bodyPr/>
                <a:lstStyle/>
                <a:p>
                  <a:endParaRPr lang="en-US"/>
                </a:p>
              </p:txBody>
            </p:sp>
            <p:sp>
              <p:nvSpPr>
                <p:cNvPr id="88297" name="Freeform 59"/>
                <p:cNvSpPr>
                  <a:spLocks/>
                </p:cNvSpPr>
                <p:nvPr/>
              </p:nvSpPr>
              <p:spPr bwMode="auto">
                <a:xfrm>
                  <a:off x="6348" y="13696"/>
                  <a:ext cx="496" cy="917"/>
                </a:xfrm>
                <a:custGeom>
                  <a:avLst/>
                  <a:gdLst>
                    <a:gd name="T0" fmla="*/ 0 w 496"/>
                    <a:gd name="T1" fmla="*/ 0 h 917"/>
                    <a:gd name="T2" fmla="*/ 0 w 496"/>
                    <a:gd name="T3" fmla="*/ 886 h 917"/>
                    <a:gd name="T4" fmla="*/ 150 w 496"/>
                    <a:gd name="T5" fmla="*/ 917 h 917"/>
                    <a:gd name="T6" fmla="*/ 143 w 496"/>
                    <a:gd name="T7" fmla="*/ 797 h 917"/>
                    <a:gd name="T8" fmla="*/ 496 w 496"/>
                    <a:gd name="T9" fmla="*/ 851 h 917"/>
                    <a:gd name="T10" fmla="*/ 490 w 496"/>
                    <a:gd name="T11" fmla="*/ 803 h 917"/>
                    <a:gd name="T12" fmla="*/ 245 w 496"/>
                    <a:gd name="T13" fmla="*/ 773 h 917"/>
                    <a:gd name="T14" fmla="*/ 239 w 496"/>
                    <a:gd name="T15" fmla="*/ 670 h 917"/>
                    <a:gd name="T16" fmla="*/ 72 w 496"/>
                    <a:gd name="T17" fmla="*/ 670 h 917"/>
                    <a:gd name="T18" fmla="*/ 68 w 496"/>
                    <a:gd name="T19" fmla="*/ 657 h 917"/>
                    <a:gd name="T20" fmla="*/ 56 w 496"/>
                    <a:gd name="T21" fmla="*/ 620 h 917"/>
                    <a:gd name="T22" fmla="*/ 41 w 496"/>
                    <a:gd name="T23" fmla="*/ 559 h 917"/>
                    <a:gd name="T24" fmla="*/ 26 w 496"/>
                    <a:gd name="T25" fmla="*/ 480 h 917"/>
                    <a:gd name="T26" fmla="*/ 15 w 496"/>
                    <a:gd name="T27" fmla="*/ 385 h 917"/>
                    <a:gd name="T28" fmla="*/ 11 w 496"/>
                    <a:gd name="T29" fmla="*/ 276 h 917"/>
                    <a:gd name="T30" fmla="*/ 20 w 496"/>
                    <a:gd name="T31" fmla="*/ 158 h 917"/>
                    <a:gd name="T32" fmla="*/ 42 w 496"/>
                    <a:gd name="T33" fmla="*/ 30 h 917"/>
                    <a:gd name="T34" fmla="*/ 0 w 496"/>
                    <a:gd name="T35" fmla="*/ 0 h 9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96"/>
                    <a:gd name="T55" fmla="*/ 0 h 917"/>
                    <a:gd name="T56" fmla="*/ 496 w 496"/>
                    <a:gd name="T57" fmla="*/ 917 h 9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96" h="917">
                      <a:moveTo>
                        <a:pt x="0" y="0"/>
                      </a:moveTo>
                      <a:lnTo>
                        <a:pt x="0" y="886"/>
                      </a:lnTo>
                      <a:lnTo>
                        <a:pt x="150" y="917"/>
                      </a:lnTo>
                      <a:lnTo>
                        <a:pt x="143" y="797"/>
                      </a:lnTo>
                      <a:lnTo>
                        <a:pt x="496" y="851"/>
                      </a:lnTo>
                      <a:lnTo>
                        <a:pt x="490" y="803"/>
                      </a:lnTo>
                      <a:lnTo>
                        <a:pt x="245" y="773"/>
                      </a:lnTo>
                      <a:lnTo>
                        <a:pt x="239" y="670"/>
                      </a:lnTo>
                      <a:lnTo>
                        <a:pt x="72" y="670"/>
                      </a:lnTo>
                      <a:lnTo>
                        <a:pt x="68" y="657"/>
                      </a:lnTo>
                      <a:lnTo>
                        <a:pt x="56" y="620"/>
                      </a:lnTo>
                      <a:lnTo>
                        <a:pt x="41" y="559"/>
                      </a:lnTo>
                      <a:lnTo>
                        <a:pt x="26" y="480"/>
                      </a:lnTo>
                      <a:lnTo>
                        <a:pt x="15" y="385"/>
                      </a:lnTo>
                      <a:lnTo>
                        <a:pt x="11" y="276"/>
                      </a:lnTo>
                      <a:lnTo>
                        <a:pt x="20" y="158"/>
                      </a:lnTo>
                      <a:lnTo>
                        <a:pt x="42" y="30"/>
                      </a:lnTo>
                      <a:lnTo>
                        <a:pt x="0" y="0"/>
                      </a:lnTo>
                      <a:close/>
                    </a:path>
                  </a:pathLst>
                </a:custGeom>
                <a:solidFill>
                  <a:srgbClr val="808080"/>
                </a:solidFill>
                <a:ln w="9525">
                  <a:noFill/>
                  <a:round/>
                  <a:headEnd/>
                  <a:tailEnd/>
                </a:ln>
              </p:spPr>
              <p:txBody>
                <a:bodyPr/>
                <a:lstStyle/>
                <a:p>
                  <a:endParaRPr lang="en-US"/>
                </a:p>
              </p:txBody>
            </p:sp>
            <p:sp>
              <p:nvSpPr>
                <p:cNvPr id="88298" name="Freeform 60"/>
                <p:cNvSpPr>
                  <a:spLocks/>
                </p:cNvSpPr>
                <p:nvPr/>
              </p:nvSpPr>
              <p:spPr bwMode="auto">
                <a:xfrm>
                  <a:off x="6593" y="13487"/>
                  <a:ext cx="638" cy="125"/>
                </a:xfrm>
                <a:custGeom>
                  <a:avLst/>
                  <a:gdLst>
                    <a:gd name="T0" fmla="*/ 0 w 638"/>
                    <a:gd name="T1" fmla="*/ 125 h 125"/>
                    <a:gd name="T2" fmla="*/ 4 w 638"/>
                    <a:gd name="T3" fmla="*/ 124 h 125"/>
                    <a:gd name="T4" fmla="*/ 14 w 638"/>
                    <a:gd name="T5" fmla="*/ 119 h 125"/>
                    <a:gd name="T6" fmla="*/ 31 w 638"/>
                    <a:gd name="T7" fmla="*/ 114 h 125"/>
                    <a:gd name="T8" fmla="*/ 53 w 638"/>
                    <a:gd name="T9" fmla="*/ 106 h 125"/>
                    <a:gd name="T10" fmla="*/ 81 w 638"/>
                    <a:gd name="T11" fmla="*/ 98 h 125"/>
                    <a:gd name="T12" fmla="*/ 113 w 638"/>
                    <a:gd name="T13" fmla="*/ 89 h 125"/>
                    <a:gd name="T14" fmla="*/ 151 w 638"/>
                    <a:gd name="T15" fmla="*/ 81 h 125"/>
                    <a:gd name="T16" fmla="*/ 192 w 638"/>
                    <a:gd name="T17" fmla="*/ 73 h 125"/>
                    <a:gd name="T18" fmla="*/ 237 w 638"/>
                    <a:gd name="T19" fmla="*/ 65 h 125"/>
                    <a:gd name="T20" fmla="*/ 286 w 638"/>
                    <a:gd name="T21" fmla="*/ 60 h 125"/>
                    <a:gd name="T22" fmla="*/ 337 w 638"/>
                    <a:gd name="T23" fmla="*/ 56 h 125"/>
                    <a:gd name="T24" fmla="*/ 390 w 638"/>
                    <a:gd name="T25" fmla="*/ 55 h 125"/>
                    <a:gd name="T26" fmla="*/ 446 w 638"/>
                    <a:gd name="T27" fmla="*/ 56 h 125"/>
                    <a:gd name="T28" fmla="*/ 503 w 638"/>
                    <a:gd name="T29" fmla="*/ 61 h 125"/>
                    <a:gd name="T30" fmla="*/ 561 w 638"/>
                    <a:gd name="T31" fmla="*/ 70 h 125"/>
                    <a:gd name="T32" fmla="*/ 620 w 638"/>
                    <a:gd name="T33" fmla="*/ 83 h 125"/>
                    <a:gd name="T34" fmla="*/ 638 w 638"/>
                    <a:gd name="T35" fmla="*/ 0 h 125"/>
                    <a:gd name="T36" fmla="*/ 634 w 638"/>
                    <a:gd name="T37" fmla="*/ 0 h 125"/>
                    <a:gd name="T38" fmla="*/ 620 w 638"/>
                    <a:gd name="T39" fmla="*/ 0 h 125"/>
                    <a:gd name="T40" fmla="*/ 599 w 638"/>
                    <a:gd name="T41" fmla="*/ 0 h 125"/>
                    <a:gd name="T42" fmla="*/ 571 w 638"/>
                    <a:gd name="T43" fmla="*/ 1 h 125"/>
                    <a:gd name="T44" fmla="*/ 536 w 638"/>
                    <a:gd name="T45" fmla="*/ 2 h 125"/>
                    <a:gd name="T46" fmla="*/ 496 w 638"/>
                    <a:gd name="T47" fmla="*/ 3 h 125"/>
                    <a:gd name="T48" fmla="*/ 452 w 638"/>
                    <a:gd name="T49" fmla="*/ 6 h 125"/>
                    <a:gd name="T50" fmla="*/ 405 w 638"/>
                    <a:gd name="T51" fmla="*/ 8 h 125"/>
                    <a:gd name="T52" fmla="*/ 354 w 638"/>
                    <a:gd name="T53" fmla="*/ 13 h 125"/>
                    <a:gd name="T54" fmla="*/ 302 w 638"/>
                    <a:gd name="T55" fmla="*/ 17 h 125"/>
                    <a:gd name="T56" fmla="*/ 249 w 638"/>
                    <a:gd name="T57" fmla="*/ 22 h 125"/>
                    <a:gd name="T58" fmla="*/ 196 w 638"/>
                    <a:gd name="T59" fmla="*/ 30 h 125"/>
                    <a:gd name="T60" fmla="*/ 144 w 638"/>
                    <a:gd name="T61" fmla="*/ 37 h 125"/>
                    <a:gd name="T62" fmla="*/ 93 w 638"/>
                    <a:gd name="T63" fmla="*/ 47 h 125"/>
                    <a:gd name="T64" fmla="*/ 45 w 638"/>
                    <a:gd name="T65" fmla="*/ 58 h 125"/>
                    <a:gd name="T66" fmla="*/ 0 w 638"/>
                    <a:gd name="T67" fmla="*/ 71 h 125"/>
                    <a:gd name="T68" fmla="*/ 0 w 638"/>
                    <a:gd name="T69" fmla="*/ 125 h 12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38"/>
                    <a:gd name="T106" fmla="*/ 0 h 125"/>
                    <a:gd name="T107" fmla="*/ 638 w 638"/>
                    <a:gd name="T108" fmla="*/ 125 h 12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38" h="125">
                      <a:moveTo>
                        <a:pt x="0" y="125"/>
                      </a:moveTo>
                      <a:lnTo>
                        <a:pt x="4" y="124"/>
                      </a:lnTo>
                      <a:lnTo>
                        <a:pt x="14" y="119"/>
                      </a:lnTo>
                      <a:lnTo>
                        <a:pt x="31" y="114"/>
                      </a:lnTo>
                      <a:lnTo>
                        <a:pt x="53" y="106"/>
                      </a:lnTo>
                      <a:lnTo>
                        <a:pt x="81" y="98"/>
                      </a:lnTo>
                      <a:lnTo>
                        <a:pt x="113" y="89"/>
                      </a:lnTo>
                      <a:lnTo>
                        <a:pt x="151" y="81"/>
                      </a:lnTo>
                      <a:lnTo>
                        <a:pt x="192" y="73"/>
                      </a:lnTo>
                      <a:lnTo>
                        <a:pt x="237" y="65"/>
                      </a:lnTo>
                      <a:lnTo>
                        <a:pt x="286" y="60"/>
                      </a:lnTo>
                      <a:lnTo>
                        <a:pt x="337" y="56"/>
                      </a:lnTo>
                      <a:lnTo>
                        <a:pt x="390" y="55"/>
                      </a:lnTo>
                      <a:lnTo>
                        <a:pt x="446" y="56"/>
                      </a:lnTo>
                      <a:lnTo>
                        <a:pt x="503" y="61"/>
                      </a:lnTo>
                      <a:lnTo>
                        <a:pt x="561" y="70"/>
                      </a:lnTo>
                      <a:lnTo>
                        <a:pt x="620" y="83"/>
                      </a:lnTo>
                      <a:lnTo>
                        <a:pt x="638" y="0"/>
                      </a:lnTo>
                      <a:lnTo>
                        <a:pt x="634" y="0"/>
                      </a:lnTo>
                      <a:lnTo>
                        <a:pt x="620" y="0"/>
                      </a:lnTo>
                      <a:lnTo>
                        <a:pt x="599" y="0"/>
                      </a:lnTo>
                      <a:lnTo>
                        <a:pt x="571" y="1"/>
                      </a:lnTo>
                      <a:lnTo>
                        <a:pt x="536" y="2"/>
                      </a:lnTo>
                      <a:lnTo>
                        <a:pt x="496" y="3"/>
                      </a:lnTo>
                      <a:lnTo>
                        <a:pt x="452" y="6"/>
                      </a:lnTo>
                      <a:lnTo>
                        <a:pt x="405" y="8"/>
                      </a:lnTo>
                      <a:lnTo>
                        <a:pt x="354" y="13"/>
                      </a:lnTo>
                      <a:lnTo>
                        <a:pt x="302" y="17"/>
                      </a:lnTo>
                      <a:lnTo>
                        <a:pt x="249" y="22"/>
                      </a:lnTo>
                      <a:lnTo>
                        <a:pt x="196" y="30"/>
                      </a:lnTo>
                      <a:lnTo>
                        <a:pt x="144" y="37"/>
                      </a:lnTo>
                      <a:lnTo>
                        <a:pt x="93" y="47"/>
                      </a:lnTo>
                      <a:lnTo>
                        <a:pt x="45" y="58"/>
                      </a:lnTo>
                      <a:lnTo>
                        <a:pt x="0" y="71"/>
                      </a:lnTo>
                      <a:lnTo>
                        <a:pt x="0" y="125"/>
                      </a:lnTo>
                      <a:close/>
                    </a:path>
                  </a:pathLst>
                </a:custGeom>
                <a:solidFill>
                  <a:srgbClr val="808080"/>
                </a:solidFill>
                <a:ln w="9525">
                  <a:noFill/>
                  <a:round/>
                  <a:headEnd/>
                  <a:tailEnd/>
                </a:ln>
              </p:spPr>
              <p:txBody>
                <a:bodyPr/>
                <a:lstStyle/>
                <a:p>
                  <a:endParaRPr lang="en-US"/>
                </a:p>
              </p:txBody>
            </p:sp>
            <p:sp>
              <p:nvSpPr>
                <p:cNvPr id="88299" name="Freeform 61"/>
                <p:cNvSpPr>
                  <a:spLocks/>
                </p:cNvSpPr>
                <p:nvPr/>
              </p:nvSpPr>
              <p:spPr bwMode="auto">
                <a:xfrm>
                  <a:off x="6217" y="14634"/>
                  <a:ext cx="1075" cy="356"/>
                </a:xfrm>
                <a:custGeom>
                  <a:avLst/>
                  <a:gdLst>
                    <a:gd name="T0" fmla="*/ 454 w 1075"/>
                    <a:gd name="T1" fmla="*/ 344 h 356"/>
                    <a:gd name="T2" fmla="*/ 456 w 1075"/>
                    <a:gd name="T3" fmla="*/ 343 h 356"/>
                    <a:gd name="T4" fmla="*/ 463 w 1075"/>
                    <a:gd name="T5" fmla="*/ 341 h 356"/>
                    <a:gd name="T6" fmla="*/ 472 w 1075"/>
                    <a:gd name="T7" fmla="*/ 337 h 356"/>
                    <a:gd name="T8" fmla="*/ 485 w 1075"/>
                    <a:gd name="T9" fmla="*/ 332 h 356"/>
                    <a:gd name="T10" fmla="*/ 501 w 1075"/>
                    <a:gd name="T11" fmla="*/ 325 h 356"/>
                    <a:gd name="T12" fmla="*/ 518 w 1075"/>
                    <a:gd name="T13" fmla="*/ 317 h 356"/>
                    <a:gd name="T14" fmla="*/ 538 w 1075"/>
                    <a:gd name="T15" fmla="*/ 308 h 356"/>
                    <a:gd name="T16" fmla="*/ 558 w 1075"/>
                    <a:gd name="T17" fmla="*/ 298 h 356"/>
                    <a:gd name="T18" fmla="*/ 580 w 1075"/>
                    <a:gd name="T19" fmla="*/ 287 h 356"/>
                    <a:gd name="T20" fmla="*/ 600 w 1075"/>
                    <a:gd name="T21" fmla="*/ 274 h 356"/>
                    <a:gd name="T22" fmla="*/ 621 w 1075"/>
                    <a:gd name="T23" fmla="*/ 262 h 356"/>
                    <a:gd name="T24" fmla="*/ 640 w 1075"/>
                    <a:gd name="T25" fmla="*/ 248 h 356"/>
                    <a:gd name="T26" fmla="*/ 658 w 1075"/>
                    <a:gd name="T27" fmla="*/ 234 h 356"/>
                    <a:gd name="T28" fmla="*/ 674 w 1075"/>
                    <a:gd name="T29" fmla="*/ 219 h 356"/>
                    <a:gd name="T30" fmla="*/ 688 w 1075"/>
                    <a:gd name="T31" fmla="*/ 204 h 356"/>
                    <a:gd name="T32" fmla="*/ 699 w 1075"/>
                    <a:gd name="T33" fmla="*/ 189 h 356"/>
                    <a:gd name="T34" fmla="*/ 0 w 1075"/>
                    <a:gd name="T35" fmla="*/ 18 h 356"/>
                    <a:gd name="T36" fmla="*/ 54 w 1075"/>
                    <a:gd name="T37" fmla="*/ 0 h 356"/>
                    <a:gd name="T38" fmla="*/ 1075 w 1075"/>
                    <a:gd name="T39" fmla="*/ 251 h 356"/>
                    <a:gd name="T40" fmla="*/ 1033 w 1075"/>
                    <a:gd name="T41" fmla="*/ 274 h 356"/>
                    <a:gd name="T42" fmla="*/ 738 w 1075"/>
                    <a:gd name="T43" fmla="*/ 199 h 356"/>
                    <a:gd name="T44" fmla="*/ 737 w 1075"/>
                    <a:gd name="T45" fmla="*/ 200 h 356"/>
                    <a:gd name="T46" fmla="*/ 735 w 1075"/>
                    <a:gd name="T47" fmla="*/ 203 h 356"/>
                    <a:gd name="T48" fmla="*/ 730 w 1075"/>
                    <a:gd name="T49" fmla="*/ 207 h 356"/>
                    <a:gd name="T50" fmla="*/ 724 w 1075"/>
                    <a:gd name="T51" fmla="*/ 214 h 356"/>
                    <a:gd name="T52" fmla="*/ 716 w 1075"/>
                    <a:gd name="T53" fmla="*/ 222 h 356"/>
                    <a:gd name="T54" fmla="*/ 706 w 1075"/>
                    <a:gd name="T55" fmla="*/ 231 h 356"/>
                    <a:gd name="T56" fmla="*/ 694 w 1075"/>
                    <a:gd name="T57" fmla="*/ 242 h 356"/>
                    <a:gd name="T58" fmla="*/ 679 w 1075"/>
                    <a:gd name="T59" fmla="*/ 253 h 356"/>
                    <a:gd name="T60" fmla="*/ 662 w 1075"/>
                    <a:gd name="T61" fmla="*/ 265 h 356"/>
                    <a:gd name="T62" fmla="*/ 643 w 1075"/>
                    <a:gd name="T63" fmla="*/ 278 h 356"/>
                    <a:gd name="T64" fmla="*/ 621 w 1075"/>
                    <a:gd name="T65" fmla="*/ 291 h 356"/>
                    <a:gd name="T66" fmla="*/ 597 w 1075"/>
                    <a:gd name="T67" fmla="*/ 303 h 356"/>
                    <a:gd name="T68" fmla="*/ 570 w 1075"/>
                    <a:gd name="T69" fmla="*/ 317 h 356"/>
                    <a:gd name="T70" fmla="*/ 540 w 1075"/>
                    <a:gd name="T71" fmla="*/ 330 h 356"/>
                    <a:gd name="T72" fmla="*/ 508 w 1075"/>
                    <a:gd name="T73" fmla="*/ 343 h 356"/>
                    <a:gd name="T74" fmla="*/ 472 w 1075"/>
                    <a:gd name="T75" fmla="*/ 356 h 356"/>
                    <a:gd name="T76" fmla="*/ 454 w 1075"/>
                    <a:gd name="T77" fmla="*/ 344 h 35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75"/>
                    <a:gd name="T118" fmla="*/ 0 h 356"/>
                    <a:gd name="T119" fmla="*/ 1075 w 1075"/>
                    <a:gd name="T120" fmla="*/ 356 h 35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75" h="356">
                      <a:moveTo>
                        <a:pt x="454" y="344"/>
                      </a:moveTo>
                      <a:lnTo>
                        <a:pt x="456" y="343"/>
                      </a:lnTo>
                      <a:lnTo>
                        <a:pt x="463" y="341"/>
                      </a:lnTo>
                      <a:lnTo>
                        <a:pt x="472" y="337"/>
                      </a:lnTo>
                      <a:lnTo>
                        <a:pt x="485" y="332"/>
                      </a:lnTo>
                      <a:lnTo>
                        <a:pt x="501" y="325"/>
                      </a:lnTo>
                      <a:lnTo>
                        <a:pt x="518" y="317"/>
                      </a:lnTo>
                      <a:lnTo>
                        <a:pt x="538" y="308"/>
                      </a:lnTo>
                      <a:lnTo>
                        <a:pt x="558" y="298"/>
                      </a:lnTo>
                      <a:lnTo>
                        <a:pt x="580" y="287"/>
                      </a:lnTo>
                      <a:lnTo>
                        <a:pt x="600" y="274"/>
                      </a:lnTo>
                      <a:lnTo>
                        <a:pt x="621" y="262"/>
                      </a:lnTo>
                      <a:lnTo>
                        <a:pt x="640" y="248"/>
                      </a:lnTo>
                      <a:lnTo>
                        <a:pt x="658" y="234"/>
                      </a:lnTo>
                      <a:lnTo>
                        <a:pt x="674" y="219"/>
                      </a:lnTo>
                      <a:lnTo>
                        <a:pt x="688" y="204"/>
                      </a:lnTo>
                      <a:lnTo>
                        <a:pt x="699" y="189"/>
                      </a:lnTo>
                      <a:lnTo>
                        <a:pt x="0" y="18"/>
                      </a:lnTo>
                      <a:lnTo>
                        <a:pt x="54" y="0"/>
                      </a:lnTo>
                      <a:lnTo>
                        <a:pt x="1075" y="251"/>
                      </a:lnTo>
                      <a:lnTo>
                        <a:pt x="1033" y="274"/>
                      </a:lnTo>
                      <a:lnTo>
                        <a:pt x="738" y="199"/>
                      </a:lnTo>
                      <a:lnTo>
                        <a:pt x="737" y="200"/>
                      </a:lnTo>
                      <a:lnTo>
                        <a:pt x="735" y="203"/>
                      </a:lnTo>
                      <a:lnTo>
                        <a:pt x="730" y="207"/>
                      </a:lnTo>
                      <a:lnTo>
                        <a:pt x="724" y="214"/>
                      </a:lnTo>
                      <a:lnTo>
                        <a:pt x="716" y="222"/>
                      </a:lnTo>
                      <a:lnTo>
                        <a:pt x="706" y="231"/>
                      </a:lnTo>
                      <a:lnTo>
                        <a:pt x="694" y="242"/>
                      </a:lnTo>
                      <a:lnTo>
                        <a:pt x="679" y="253"/>
                      </a:lnTo>
                      <a:lnTo>
                        <a:pt x="662" y="265"/>
                      </a:lnTo>
                      <a:lnTo>
                        <a:pt x="643" y="278"/>
                      </a:lnTo>
                      <a:lnTo>
                        <a:pt x="621" y="291"/>
                      </a:lnTo>
                      <a:lnTo>
                        <a:pt x="597" y="303"/>
                      </a:lnTo>
                      <a:lnTo>
                        <a:pt x="570" y="317"/>
                      </a:lnTo>
                      <a:lnTo>
                        <a:pt x="540" y="330"/>
                      </a:lnTo>
                      <a:lnTo>
                        <a:pt x="508" y="343"/>
                      </a:lnTo>
                      <a:lnTo>
                        <a:pt x="472" y="356"/>
                      </a:lnTo>
                      <a:lnTo>
                        <a:pt x="454" y="344"/>
                      </a:lnTo>
                      <a:close/>
                    </a:path>
                  </a:pathLst>
                </a:custGeom>
                <a:solidFill>
                  <a:srgbClr val="000000"/>
                </a:solidFill>
                <a:ln w="9525">
                  <a:noFill/>
                  <a:round/>
                  <a:headEnd/>
                  <a:tailEnd/>
                </a:ln>
              </p:spPr>
              <p:txBody>
                <a:bodyPr/>
                <a:lstStyle/>
                <a:p>
                  <a:endParaRPr lang="en-US"/>
                </a:p>
              </p:txBody>
            </p:sp>
            <p:sp>
              <p:nvSpPr>
                <p:cNvPr id="88300" name="Freeform 62"/>
                <p:cNvSpPr>
                  <a:spLocks/>
                </p:cNvSpPr>
                <p:nvPr/>
              </p:nvSpPr>
              <p:spPr bwMode="auto">
                <a:xfrm>
                  <a:off x="5997" y="14727"/>
                  <a:ext cx="1095" cy="319"/>
                </a:xfrm>
                <a:custGeom>
                  <a:avLst/>
                  <a:gdLst>
                    <a:gd name="T0" fmla="*/ 0 w 1095"/>
                    <a:gd name="T1" fmla="*/ 0 h 319"/>
                    <a:gd name="T2" fmla="*/ 1071 w 1095"/>
                    <a:gd name="T3" fmla="*/ 319 h 319"/>
                    <a:gd name="T4" fmla="*/ 1095 w 1095"/>
                    <a:gd name="T5" fmla="*/ 319 h 319"/>
                    <a:gd name="T6" fmla="*/ 33 w 1095"/>
                    <a:gd name="T7" fmla="*/ 0 h 319"/>
                    <a:gd name="T8" fmla="*/ 0 w 1095"/>
                    <a:gd name="T9" fmla="*/ 0 h 319"/>
                    <a:gd name="T10" fmla="*/ 0 60000 65536"/>
                    <a:gd name="T11" fmla="*/ 0 60000 65536"/>
                    <a:gd name="T12" fmla="*/ 0 60000 65536"/>
                    <a:gd name="T13" fmla="*/ 0 60000 65536"/>
                    <a:gd name="T14" fmla="*/ 0 60000 65536"/>
                    <a:gd name="T15" fmla="*/ 0 w 1095"/>
                    <a:gd name="T16" fmla="*/ 0 h 319"/>
                    <a:gd name="T17" fmla="*/ 1095 w 1095"/>
                    <a:gd name="T18" fmla="*/ 319 h 319"/>
                  </a:gdLst>
                  <a:ahLst/>
                  <a:cxnLst>
                    <a:cxn ang="T10">
                      <a:pos x="T0" y="T1"/>
                    </a:cxn>
                    <a:cxn ang="T11">
                      <a:pos x="T2" y="T3"/>
                    </a:cxn>
                    <a:cxn ang="T12">
                      <a:pos x="T4" y="T5"/>
                    </a:cxn>
                    <a:cxn ang="T13">
                      <a:pos x="T6" y="T7"/>
                    </a:cxn>
                    <a:cxn ang="T14">
                      <a:pos x="T8" y="T9"/>
                    </a:cxn>
                  </a:cxnLst>
                  <a:rect l="T15" t="T16" r="T17" b="T18"/>
                  <a:pathLst>
                    <a:path w="1095" h="319">
                      <a:moveTo>
                        <a:pt x="0" y="0"/>
                      </a:moveTo>
                      <a:lnTo>
                        <a:pt x="1071" y="319"/>
                      </a:lnTo>
                      <a:lnTo>
                        <a:pt x="1095" y="319"/>
                      </a:lnTo>
                      <a:lnTo>
                        <a:pt x="33" y="0"/>
                      </a:lnTo>
                      <a:lnTo>
                        <a:pt x="0" y="0"/>
                      </a:lnTo>
                      <a:close/>
                    </a:path>
                  </a:pathLst>
                </a:custGeom>
                <a:solidFill>
                  <a:srgbClr val="000000"/>
                </a:solidFill>
                <a:ln w="9525">
                  <a:noFill/>
                  <a:round/>
                  <a:headEnd/>
                  <a:tailEnd/>
                </a:ln>
              </p:spPr>
              <p:txBody>
                <a:bodyPr/>
                <a:lstStyle/>
                <a:p>
                  <a:endParaRPr lang="en-US"/>
                </a:p>
              </p:txBody>
            </p:sp>
            <p:sp>
              <p:nvSpPr>
                <p:cNvPr id="88301" name="Freeform 63"/>
                <p:cNvSpPr>
                  <a:spLocks/>
                </p:cNvSpPr>
                <p:nvPr/>
              </p:nvSpPr>
              <p:spPr bwMode="auto">
                <a:xfrm>
                  <a:off x="6181" y="14684"/>
                  <a:ext cx="1082" cy="285"/>
                </a:xfrm>
                <a:custGeom>
                  <a:avLst/>
                  <a:gdLst>
                    <a:gd name="T0" fmla="*/ 0 w 1082"/>
                    <a:gd name="T1" fmla="*/ 1 h 285"/>
                    <a:gd name="T2" fmla="*/ 1058 w 1082"/>
                    <a:gd name="T3" fmla="*/ 285 h 285"/>
                    <a:gd name="T4" fmla="*/ 1082 w 1082"/>
                    <a:gd name="T5" fmla="*/ 284 h 285"/>
                    <a:gd name="T6" fmla="*/ 33 w 1082"/>
                    <a:gd name="T7" fmla="*/ 0 h 285"/>
                    <a:gd name="T8" fmla="*/ 0 w 1082"/>
                    <a:gd name="T9" fmla="*/ 1 h 285"/>
                    <a:gd name="T10" fmla="*/ 0 60000 65536"/>
                    <a:gd name="T11" fmla="*/ 0 60000 65536"/>
                    <a:gd name="T12" fmla="*/ 0 60000 65536"/>
                    <a:gd name="T13" fmla="*/ 0 60000 65536"/>
                    <a:gd name="T14" fmla="*/ 0 60000 65536"/>
                    <a:gd name="T15" fmla="*/ 0 w 1082"/>
                    <a:gd name="T16" fmla="*/ 0 h 285"/>
                    <a:gd name="T17" fmla="*/ 1082 w 1082"/>
                    <a:gd name="T18" fmla="*/ 285 h 285"/>
                  </a:gdLst>
                  <a:ahLst/>
                  <a:cxnLst>
                    <a:cxn ang="T10">
                      <a:pos x="T0" y="T1"/>
                    </a:cxn>
                    <a:cxn ang="T11">
                      <a:pos x="T2" y="T3"/>
                    </a:cxn>
                    <a:cxn ang="T12">
                      <a:pos x="T4" y="T5"/>
                    </a:cxn>
                    <a:cxn ang="T13">
                      <a:pos x="T6" y="T7"/>
                    </a:cxn>
                    <a:cxn ang="T14">
                      <a:pos x="T8" y="T9"/>
                    </a:cxn>
                  </a:cxnLst>
                  <a:rect l="T15" t="T16" r="T17" b="T18"/>
                  <a:pathLst>
                    <a:path w="1082" h="285">
                      <a:moveTo>
                        <a:pt x="0" y="1"/>
                      </a:moveTo>
                      <a:lnTo>
                        <a:pt x="1058" y="285"/>
                      </a:lnTo>
                      <a:lnTo>
                        <a:pt x="1082" y="284"/>
                      </a:lnTo>
                      <a:lnTo>
                        <a:pt x="33" y="0"/>
                      </a:lnTo>
                      <a:lnTo>
                        <a:pt x="0" y="1"/>
                      </a:lnTo>
                      <a:close/>
                    </a:path>
                  </a:pathLst>
                </a:custGeom>
                <a:solidFill>
                  <a:srgbClr val="000000"/>
                </a:solidFill>
                <a:ln w="9525">
                  <a:noFill/>
                  <a:round/>
                  <a:headEnd/>
                  <a:tailEnd/>
                </a:ln>
              </p:spPr>
              <p:txBody>
                <a:bodyPr/>
                <a:lstStyle/>
                <a:p>
                  <a:endParaRPr lang="en-US"/>
                </a:p>
              </p:txBody>
            </p:sp>
            <p:sp>
              <p:nvSpPr>
                <p:cNvPr id="88302" name="Freeform 64"/>
                <p:cNvSpPr>
                  <a:spLocks/>
                </p:cNvSpPr>
                <p:nvPr/>
              </p:nvSpPr>
              <p:spPr bwMode="auto">
                <a:xfrm>
                  <a:off x="6093" y="14699"/>
                  <a:ext cx="1087" cy="315"/>
                </a:xfrm>
                <a:custGeom>
                  <a:avLst/>
                  <a:gdLst>
                    <a:gd name="T0" fmla="*/ 0 w 1087"/>
                    <a:gd name="T1" fmla="*/ 0 h 315"/>
                    <a:gd name="T2" fmla="*/ 1066 w 1087"/>
                    <a:gd name="T3" fmla="*/ 315 h 315"/>
                    <a:gd name="T4" fmla="*/ 1087 w 1087"/>
                    <a:gd name="T5" fmla="*/ 308 h 315"/>
                    <a:gd name="T6" fmla="*/ 31 w 1087"/>
                    <a:gd name="T7" fmla="*/ 0 h 315"/>
                    <a:gd name="T8" fmla="*/ 0 w 1087"/>
                    <a:gd name="T9" fmla="*/ 0 h 315"/>
                    <a:gd name="T10" fmla="*/ 0 60000 65536"/>
                    <a:gd name="T11" fmla="*/ 0 60000 65536"/>
                    <a:gd name="T12" fmla="*/ 0 60000 65536"/>
                    <a:gd name="T13" fmla="*/ 0 60000 65536"/>
                    <a:gd name="T14" fmla="*/ 0 60000 65536"/>
                    <a:gd name="T15" fmla="*/ 0 w 1087"/>
                    <a:gd name="T16" fmla="*/ 0 h 315"/>
                    <a:gd name="T17" fmla="*/ 1087 w 1087"/>
                    <a:gd name="T18" fmla="*/ 315 h 315"/>
                  </a:gdLst>
                  <a:ahLst/>
                  <a:cxnLst>
                    <a:cxn ang="T10">
                      <a:pos x="T0" y="T1"/>
                    </a:cxn>
                    <a:cxn ang="T11">
                      <a:pos x="T2" y="T3"/>
                    </a:cxn>
                    <a:cxn ang="T12">
                      <a:pos x="T4" y="T5"/>
                    </a:cxn>
                    <a:cxn ang="T13">
                      <a:pos x="T6" y="T7"/>
                    </a:cxn>
                    <a:cxn ang="T14">
                      <a:pos x="T8" y="T9"/>
                    </a:cxn>
                  </a:cxnLst>
                  <a:rect l="T15" t="T16" r="T17" b="T18"/>
                  <a:pathLst>
                    <a:path w="1087" h="315">
                      <a:moveTo>
                        <a:pt x="0" y="0"/>
                      </a:moveTo>
                      <a:lnTo>
                        <a:pt x="1066" y="315"/>
                      </a:lnTo>
                      <a:lnTo>
                        <a:pt x="1087" y="308"/>
                      </a:lnTo>
                      <a:lnTo>
                        <a:pt x="31" y="0"/>
                      </a:lnTo>
                      <a:lnTo>
                        <a:pt x="0" y="0"/>
                      </a:lnTo>
                      <a:close/>
                    </a:path>
                  </a:pathLst>
                </a:custGeom>
                <a:solidFill>
                  <a:srgbClr val="000000"/>
                </a:solidFill>
                <a:ln w="9525">
                  <a:noFill/>
                  <a:round/>
                  <a:headEnd/>
                  <a:tailEnd/>
                </a:ln>
              </p:spPr>
              <p:txBody>
                <a:bodyPr/>
                <a:lstStyle/>
                <a:p>
                  <a:endParaRPr lang="en-US"/>
                </a:p>
              </p:txBody>
            </p:sp>
          </p:grpSp>
          <p:grpSp>
            <p:nvGrpSpPr>
              <p:cNvPr id="7" name="Group 65"/>
              <p:cNvGrpSpPr>
                <a:grpSpLocks/>
              </p:cNvGrpSpPr>
              <p:nvPr/>
            </p:nvGrpSpPr>
            <p:grpSpPr bwMode="auto">
              <a:xfrm>
                <a:off x="12806" y="10667"/>
                <a:ext cx="983" cy="1369"/>
                <a:chOff x="12762" y="10336"/>
                <a:chExt cx="1027" cy="1700"/>
              </a:xfrm>
            </p:grpSpPr>
            <p:sp>
              <p:nvSpPr>
                <p:cNvPr id="88258" name="Rectangle 66"/>
                <p:cNvSpPr>
                  <a:spLocks noChangeArrowheads="1"/>
                </p:cNvSpPr>
                <p:nvPr/>
              </p:nvSpPr>
              <p:spPr bwMode="auto">
                <a:xfrm>
                  <a:off x="12824" y="10394"/>
                  <a:ext cx="965" cy="1642"/>
                </a:xfrm>
                <a:prstGeom prst="rect">
                  <a:avLst/>
                </a:prstGeom>
                <a:solidFill>
                  <a:srgbClr val="969696"/>
                </a:solidFill>
                <a:ln w="9525">
                  <a:solidFill>
                    <a:srgbClr val="000000"/>
                  </a:solidFill>
                  <a:miter lim="800000"/>
                  <a:headEnd/>
                  <a:tailEnd/>
                </a:ln>
              </p:spPr>
              <p:txBody>
                <a:bodyPr/>
                <a:lstStyle/>
                <a:p>
                  <a:endParaRPr lang="en-US"/>
                </a:p>
              </p:txBody>
            </p:sp>
            <p:sp>
              <p:nvSpPr>
                <p:cNvPr id="88259" name="Rectangle 67"/>
                <p:cNvSpPr>
                  <a:spLocks noChangeArrowheads="1"/>
                </p:cNvSpPr>
                <p:nvPr/>
              </p:nvSpPr>
              <p:spPr bwMode="auto">
                <a:xfrm>
                  <a:off x="12766" y="10336"/>
                  <a:ext cx="965" cy="1642"/>
                </a:xfrm>
                <a:prstGeom prst="rect">
                  <a:avLst/>
                </a:prstGeom>
                <a:solidFill>
                  <a:srgbClr val="FFFFFF"/>
                </a:solidFill>
                <a:ln w="9525">
                  <a:solidFill>
                    <a:srgbClr val="000000"/>
                  </a:solidFill>
                  <a:miter lim="800000"/>
                  <a:headEnd/>
                  <a:tailEnd/>
                </a:ln>
              </p:spPr>
              <p:txBody>
                <a:bodyPr/>
                <a:lstStyle/>
                <a:p>
                  <a:endParaRPr lang="en-US"/>
                </a:p>
              </p:txBody>
            </p:sp>
            <p:sp>
              <p:nvSpPr>
                <p:cNvPr id="88260" name="Line 68"/>
                <p:cNvSpPr>
                  <a:spLocks noChangeShapeType="1"/>
                </p:cNvSpPr>
                <p:nvPr/>
              </p:nvSpPr>
              <p:spPr bwMode="auto">
                <a:xfrm>
                  <a:off x="12766" y="10682"/>
                  <a:ext cx="965" cy="2"/>
                </a:xfrm>
                <a:prstGeom prst="line">
                  <a:avLst/>
                </a:prstGeom>
                <a:noFill/>
                <a:ln w="9525">
                  <a:solidFill>
                    <a:srgbClr val="000000"/>
                  </a:solidFill>
                  <a:round/>
                  <a:headEnd/>
                  <a:tailEnd/>
                </a:ln>
              </p:spPr>
              <p:txBody>
                <a:bodyPr/>
                <a:lstStyle/>
                <a:p>
                  <a:endParaRPr lang="en-US"/>
                </a:p>
              </p:txBody>
            </p:sp>
            <p:sp>
              <p:nvSpPr>
                <p:cNvPr id="88261" name="Line 69"/>
                <p:cNvSpPr>
                  <a:spLocks noChangeShapeType="1"/>
                </p:cNvSpPr>
                <p:nvPr/>
              </p:nvSpPr>
              <p:spPr bwMode="auto">
                <a:xfrm>
                  <a:off x="12780" y="11042"/>
                  <a:ext cx="980" cy="1"/>
                </a:xfrm>
                <a:prstGeom prst="line">
                  <a:avLst/>
                </a:prstGeom>
                <a:noFill/>
                <a:ln w="9525">
                  <a:solidFill>
                    <a:srgbClr val="000000"/>
                  </a:solidFill>
                  <a:round/>
                  <a:headEnd/>
                  <a:tailEnd/>
                </a:ln>
              </p:spPr>
              <p:txBody>
                <a:bodyPr/>
                <a:lstStyle/>
                <a:p>
                  <a:endParaRPr lang="en-US"/>
                </a:p>
              </p:txBody>
            </p:sp>
            <p:sp>
              <p:nvSpPr>
                <p:cNvPr id="88262" name="Line 70"/>
                <p:cNvSpPr>
                  <a:spLocks noChangeShapeType="1"/>
                </p:cNvSpPr>
                <p:nvPr/>
              </p:nvSpPr>
              <p:spPr bwMode="auto">
                <a:xfrm>
                  <a:off x="12764" y="11374"/>
                  <a:ext cx="980" cy="1"/>
                </a:xfrm>
                <a:prstGeom prst="line">
                  <a:avLst/>
                </a:prstGeom>
                <a:noFill/>
                <a:ln w="9525">
                  <a:solidFill>
                    <a:srgbClr val="000000"/>
                  </a:solidFill>
                  <a:round/>
                  <a:headEnd/>
                  <a:tailEnd/>
                </a:ln>
              </p:spPr>
              <p:txBody>
                <a:bodyPr/>
                <a:lstStyle/>
                <a:p>
                  <a:endParaRPr lang="en-US"/>
                </a:p>
              </p:txBody>
            </p:sp>
            <p:sp>
              <p:nvSpPr>
                <p:cNvPr id="88263" name="Line 71"/>
                <p:cNvSpPr>
                  <a:spLocks noChangeShapeType="1"/>
                </p:cNvSpPr>
                <p:nvPr/>
              </p:nvSpPr>
              <p:spPr bwMode="auto">
                <a:xfrm>
                  <a:off x="12762" y="11675"/>
                  <a:ext cx="967" cy="2"/>
                </a:xfrm>
                <a:prstGeom prst="line">
                  <a:avLst/>
                </a:prstGeom>
                <a:noFill/>
                <a:ln w="9525">
                  <a:solidFill>
                    <a:srgbClr val="000000"/>
                  </a:solidFill>
                  <a:round/>
                  <a:headEnd/>
                  <a:tailEnd/>
                </a:ln>
              </p:spPr>
              <p:txBody>
                <a:bodyPr/>
                <a:lstStyle/>
                <a:p>
                  <a:endParaRPr lang="en-US"/>
                </a:p>
              </p:txBody>
            </p:sp>
          </p:grpSp>
          <p:sp>
            <p:nvSpPr>
              <p:cNvPr id="88257" name="Text Box 72"/>
              <p:cNvSpPr txBox="1">
                <a:spLocks noChangeArrowheads="1"/>
              </p:cNvSpPr>
              <p:nvPr/>
            </p:nvSpPr>
            <p:spPr bwMode="auto">
              <a:xfrm>
                <a:off x="12809" y="10193"/>
                <a:ext cx="958" cy="366"/>
              </a:xfrm>
              <a:prstGeom prst="rect">
                <a:avLst/>
              </a:prstGeom>
              <a:noFill/>
              <a:ln w="9525">
                <a:noFill/>
                <a:miter lim="800000"/>
                <a:headEnd/>
                <a:tailEnd/>
              </a:ln>
            </p:spPr>
            <p:txBody>
              <a:bodyPr/>
              <a:lstStyle/>
              <a:p>
                <a:pPr algn="l" eaLnBrk="1" hangingPunct="1"/>
                <a:r>
                  <a:rPr lang="en-US" sz="1000">
                    <a:solidFill>
                      <a:schemeClr val="tx2"/>
                    </a:solidFill>
                    <a:latin typeface="Arial" pitchFamily="34" charset="0"/>
                  </a:rPr>
                  <a:t>Host A</a:t>
                </a:r>
                <a:endParaRPr lang="en-US" sz="2000">
                  <a:solidFill>
                    <a:schemeClr val="tx2"/>
                  </a:solidFill>
                </a:endParaRPr>
              </a:p>
            </p:txBody>
          </p:sp>
        </p:grpSp>
        <p:sp>
          <p:nvSpPr>
            <p:cNvPr id="88085" name="Text Box 73"/>
            <p:cNvSpPr txBox="1">
              <a:spLocks noChangeArrowheads="1"/>
            </p:cNvSpPr>
            <p:nvPr/>
          </p:nvSpPr>
          <p:spPr bwMode="auto">
            <a:xfrm>
              <a:off x="2540" y="2764"/>
              <a:ext cx="753" cy="231"/>
            </a:xfrm>
            <a:prstGeom prst="rect">
              <a:avLst/>
            </a:prstGeom>
            <a:noFill/>
            <a:ln w="9525">
              <a:noFill/>
              <a:miter lim="800000"/>
              <a:headEnd/>
              <a:tailEnd/>
            </a:ln>
          </p:spPr>
          <p:txBody>
            <a:bodyPr/>
            <a:lstStyle/>
            <a:p>
              <a:pPr algn="l" eaLnBrk="1" hangingPunct="1"/>
              <a:r>
                <a:rPr lang="en-US" sz="1400">
                  <a:solidFill>
                    <a:srgbClr val="FF0000"/>
                  </a:solidFill>
                  <a:latin typeface="Symbol" pitchFamily="18" charset="2"/>
                </a:rPr>
                <a:t>l</a:t>
              </a:r>
              <a:r>
                <a:rPr lang="en-US" sz="1200" baseline="-25000">
                  <a:solidFill>
                    <a:srgbClr val="FF0000"/>
                  </a:solidFill>
                  <a:latin typeface="Arial" pitchFamily="34" charset="0"/>
                </a:rPr>
                <a:t>in </a:t>
              </a:r>
              <a:r>
                <a:rPr lang="en-US" sz="1200">
                  <a:solidFill>
                    <a:srgbClr val="FF0000"/>
                  </a:solidFill>
                  <a:latin typeface="Arial" pitchFamily="34" charset="0"/>
                </a:rPr>
                <a:t>: </a:t>
              </a:r>
              <a:r>
                <a:rPr lang="en-US" sz="1000">
                  <a:solidFill>
                    <a:srgbClr val="FF0000"/>
                  </a:solidFill>
                  <a:latin typeface="Arial" pitchFamily="34" charset="0"/>
                </a:rPr>
                <a:t>original data</a:t>
              </a:r>
              <a:endParaRPr lang="en-US" sz="2000">
                <a:solidFill>
                  <a:schemeClr val="tx2"/>
                </a:solidFill>
              </a:endParaRPr>
            </a:p>
          </p:txBody>
        </p:sp>
        <p:sp>
          <p:nvSpPr>
            <p:cNvPr id="88086" name="Line 74"/>
            <p:cNvSpPr>
              <a:spLocks noChangeShapeType="1"/>
            </p:cNvSpPr>
            <p:nvPr/>
          </p:nvSpPr>
          <p:spPr bwMode="auto">
            <a:xfrm flipH="1">
              <a:off x="1892" y="4084"/>
              <a:ext cx="276" cy="1"/>
            </a:xfrm>
            <a:prstGeom prst="line">
              <a:avLst/>
            </a:prstGeom>
            <a:noFill/>
            <a:ln w="9525">
              <a:solidFill>
                <a:srgbClr val="000000"/>
              </a:solidFill>
              <a:round/>
              <a:headEnd/>
              <a:tailEnd/>
            </a:ln>
          </p:spPr>
          <p:txBody>
            <a:bodyPr/>
            <a:lstStyle/>
            <a:p>
              <a:endParaRPr lang="en-US"/>
            </a:p>
          </p:txBody>
        </p:sp>
        <p:grpSp>
          <p:nvGrpSpPr>
            <p:cNvPr id="8" name="Group 75"/>
            <p:cNvGrpSpPr>
              <a:grpSpLocks/>
            </p:cNvGrpSpPr>
            <p:nvPr/>
          </p:nvGrpSpPr>
          <p:grpSpPr bwMode="auto">
            <a:xfrm>
              <a:off x="1448" y="3268"/>
              <a:ext cx="617" cy="947"/>
              <a:chOff x="12464" y="10193"/>
              <a:chExt cx="1481" cy="2272"/>
            </a:xfrm>
          </p:grpSpPr>
          <p:grpSp>
            <p:nvGrpSpPr>
              <p:cNvPr id="9" name="Group 76"/>
              <p:cNvGrpSpPr>
                <a:grpSpLocks/>
              </p:cNvGrpSpPr>
              <p:nvPr/>
            </p:nvGrpSpPr>
            <p:grpSpPr bwMode="auto">
              <a:xfrm>
                <a:off x="12464" y="11102"/>
                <a:ext cx="1481" cy="1363"/>
                <a:chOff x="5850" y="13487"/>
                <a:chExt cx="2023" cy="1840"/>
              </a:xfrm>
            </p:grpSpPr>
            <p:sp>
              <p:nvSpPr>
                <p:cNvPr id="88216" name="Freeform 77"/>
                <p:cNvSpPr>
                  <a:spLocks/>
                </p:cNvSpPr>
                <p:nvPr/>
              </p:nvSpPr>
              <p:spPr bwMode="auto">
                <a:xfrm>
                  <a:off x="5850" y="13632"/>
                  <a:ext cx="2023" cy="1695"/>
                </a:xfrm>
                <a:custGeom>
                  <a:avLst/>
                  <a:gdLst>
                    <a:gd name="T0" fmla="*/ 570 w 2023"/>
                    <a:gd name="T1" fmla="*/ 121 h 1695"/>
                    <a:gd name="T2" fmla="*/ 575 w 2023"/>
                    <a:gd name="T3" fmla="*/ 120 h 1695"/>
                    <a:gd name="T4" fmla="*/ 586 w 2023"/>
                    <a:gd name="T5" fmla="*/ 116 h 1695"/>
                    <a:gd name="T6" fmla="*/ 607 w 2023"/>
                    <a:gd name="T7" fmla="*/ 108 h 1695"/>
                    <a:gd name="T8" fmla="*/ 636 w 2023"/>
                    <a:gd name="T9" fmla="*/ 101 h 1695"/>
                    <a:gd name="T10" fmla="*/ 672 w 2023"/>
                    <a:gd name="T11" fmla="*/ 90 h 1695"/>
                    <a:gd name="T12" fmla="*/ 718 w 2023"/>
                    <a:gd name="T13" fmla="*/ 79 h 1695"/>
                    <a:gd name="T14" fmla="*/ 771 w 2023"/>
                    <a:gd name="T15" fmla="*/ 67 h 1695"/>
                    <a:gd name="T16" fmla="*/ 834 w 2023"/>
                    <a:gd name="T17" fmla="*/ 55 h 1695"/>
                    <a:gd name="T18" fmla="*/ 904 w 2023"/>
                    <a:gd name="T19" fmla="*/ 43 h 1695"/>
                    <a:gd name="T20" fmla="*/ 982 w 2023"/>
                    <a:gd name="T21" fmla="*/ 33 h 1695"/>
                    <a:gd name="T22" fmla="*/ 1071 w 2023"/>
                    <a:gd name="T23" fmla="*/ 22 h 1695"/>
                    <a:gd name="T24" fmla="*/ 1166 w 2023"/>
                    <a:gd name="T25" fmla="*/ 13 h 1695"/>
                    <a:gd name="T26" fmla="*/ 1271 w 2023"/>
                    <a:gd name="T27" fmla="*/ 7 h 1695"/>
                    <a:gd name="T28" fmla="*/ 1384 w 2023"/>
                    <a:gd name="T29" fmla="*/ 1 h 1695"/>
                    <a:gd name="T30" fmla="*/ 1506 w 2023"/>
                    <a:gd name="T31" fmla="*/ 0 h 1695"/>
                    <a:gd name="T32" fmla="*/ 1636 w 2023"/>
                    <a:gd name="T33" fmla="*/ 1 h 1695"/>
                    <a:gd name="T34" fmla="*/ 1692 w 2023"/>
                    <a:gd name="T35" fmla="*/ 233 h 1695"/>
                    <a:gd name="T36" fmla="*/ 1713 w 2023"/>
                    <a:gd name="T37" fmla="*/ 243 h 1695"/>
                    <a:gd name="T38" fmla="*/ 1758 w 2023"/>
                    <a:gd name="T39" fmla="*/ 274 h 1695"/>
                    <a:gd name="T40" fmla="*/ 1806 w 2023"/>
                    <a:gd name="T41" fmla="*/ 329 h 1695"/>
                    <a:gd name="T42" fmla="*/ 1836 w 2023"/>
                    <a:gd name="T43" fmla="*/ 409 h 1695"/>
                    <a:gd name="T44" fmla="*/ 1955 w 2023"/>
                    <a:gd name="T45" fmla="*/ 948 h 1695"/>
                    <a:gd name="T46" fmla="*/ 2003 w 2023"/>
                    <a:gd name="T47" fmla="*/ 1171 h 1695"/>
                    <a:gd name="T48" fmla="*/ 2011 w 2023"/>
                    <a:gd name="T49" fmla="*/ 1188 h 1695"/>
                    <a:gd name="T50" fmla="*/ 2022 w 2023"/>
                    <a:gd name="T51" fmla="*/ 1231 h 1695"/>
                    <a:gd name="T52" fmla="*/ 2021 w 2023"/>
                    <a:gd name="T53" fmla="*/ 1297 h 1695"/>
                    <a:gd name="T54" fmla="*/ 1992 w 2023"/>
                    <a:gd name="T55" fmla="*/ 1380 h 1695"/>
                    <a:gd name="T56" fmla="*/ 0 w 2023"/>
                    <a:gd name="T57" fmla="*/ 1328 h 1695"/>
                    <a:gd name="T58" fmla="*/ 199 w 2023"/>
                    <a:gd name="T59" fmla="*/ 1223 h 1695"/>
                    <a:gd name="T60" fmla="*/ 200 w 2023"/>
                    <a:gd name="T61" fmla="*/ 232 h 1695"/>
                    <a:gd name="T62" fmla="*/ 210 w 2023"/>
                    <a:gd name="T63" fmla="*/ 226 h 1695"/>
                    <a:gd name="T64" fmla="*/ 230 w 2023"/>
                    <a:gd name="T65" fmla="*/ 214 h 1695"/>
                    <a:gd name="T66" fmla="*/ 259 w 2023"/>
                    <a:gd name="T67" fmla="*/ 201 h 1695"/>
                    <a:gd name="T68" fmla="*/ 297 w 2023"/>
                    <a:gd name="T69" fmla="*/ 189 h 1695"/>
                    <a:gd name="T70" fmla="*/ 344 w 2023"/>
                    <a:gd name="T71" fmla="*/ 183 h 1695"/>
                    <a:gd name="T72" fmla="*/ 399 w 2023"/>
                    <a:gd name="T73" fmla="*/ 181 h 1695"/>
                    <a:gd name="T74" fmla="*/ 464 w 2023"/>
                    <a:gd name="T75" fmla="*/ 191 h 1695"/>
                    <a:gd name="T76" fmla="*/ 548 w 2023"/>
                    <a:gd name="T77" fmla="*/ 225 h 169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023"/>
                    <a:gd name="T118" fmla="*/ 0 h 1695"/>
                    <a:gd name="T119" fmla="*/ 2023 w 2023"/>
                    <a:gd name="T120" fmla="*/ 1695 h 169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023" h="1695">
                      <a:moveTo>
                        <a:pt x="548" y="225"/>
                      </a:moveTo>
                      <a:lnTo>
                        <a:pt x="570" y="121"/>
                      </a:lnTo>
                      <a:lnTo>
                        <a:pt x="571" y="121"/>
                      </a:lnTo>
                      <a:lnTo>
                        <a:pt x="575" y="120"/>
                      </a:lnTo>
                      <a:lnTo>
                        <a:pt x="580" y="118"/>
                      </a:lnTo>
                      <a:lnTo>
                        <a:pt x="586" y="116"/>
                      </a:lnTo>
                      <a:lnTo>
                        <a:pt x="596" y="112"/>
                      </a:lnTo>
                      <a:lnTo>
                        <a:pt x="607" y="108"/>
                      </a:lnTo>
                      <a:lnTo>
                        <a:pt x="620" y="105"/>
                      </a:lnTo>
                      <a:lnTo>
                        <a:pt x="636" y="101"/>
                      </a:lnTo>
                      <a:lnTo>
                        <a:pt x="653" y="95"/>
                      </a:lnTo>
                      <a:lnTo>
                        <a:pt x="672" y="90"/>
                      </a:lnTo>
                      <a:lnTo>
                        <a:pt x="694" y="84"/>
                      </a:lnTo>
                      <a:lnTo>
                        <a:pt x="718" y="79"/>
                      </a:lnTo>
                      <a:lnTo>
                        <a:pt x="743" y="74"/>
                      </a:lnTo>
                      <a:lnTo>
                        <a:pt x="771" y="67"/>
                      </a:lnTo>
                      <a:lnTo>
                        <a:pt x="802" y="61"/>
                      </a:lnTo>
                      <a:lnTo>
                        <a:pt x="834" y="55"/>
                      </a:lnTo>
                      <a:lnTo>
                        <a:pt x="867" y="49"/>
                      </a:lnTo>
                      <a:lnTo>
                        <a:pt x="904" y="43"/>
                      </a:lnTo>
                      <a:lnTo>
                        <a:pt x="943" y="38"/>
                      </a:lnTo>
                      <a:lnTo>
                        <a:pt x="982" y="33"/>
                      </a:lnTo>
                      <a:lnTo>
                        <a:pt x="1025" y="27"/>
                      </a:lnTo>
                      <a:lnTo>
                        <a:pt x="1071" y="22"/>
                      </a:lnTo>
                      <a:lnTo>
                        <a:pt x="1117" y="17"/>
                      </a:lnTo>
                      <a:lnTo>
                        <a:pt x="1166" y="13"/>
                      </a:lnTo>
                      <a:lnTo>
                        <a:pt x="1218" y="10"/>
                      </a:lnTo>
                      <a:lnTo>
                        <a:pt x="1271" y="7"/>
                      </a:lnTo>
                      <a:lnTo>
                        <a:pt x="1327" y="3"/>
                      </a:lnTo>
                      <a:lnTo>
                        <a:pt x="1384" y="1"/>
                      </a:lnTo>
                      <a:lnTo>
                        <a:pt x="1444" y="0"/>
                      </a:lnTo>
                      <a:lnTo>
                        <a:pt x="1506" y="0"/>
                      </a:lnTo>
                      <a:lnTo>
                        <a:pt x="1570" y="0"/>
                      </a:lnTo>
                      <a:lnTo>
                        <a:pt x="1636" y="1"/>
                      </a:lnTo>
                      <a:lnTo>
                        <a:pt x="1709" y="41"/>
                      </a:lnTo>
                      <a:lnTo>
                        <a:pt x="1692" y="233"/>
                      </a:lnTo>
                      <a:lnTo>
                        <a:pt x="1698" y="235"/>
                      </a:lnTo>
                      <a:lnTo>
                        <a:pt x="1713" y="243"/>
                      </a:lnTo>
                      <a:lnTo>
                        <a:pt x="1733" y="256"/>
                      </a:lnTo>
                      <a:lnTo>
                        <a:pt x="1758" y="274"/>
                      </a:lnTo>
                      <a:lnTo>
                        <a:pt x="1784" y="299"/>
                      </a:lnTo>
                      <a:lnTo>
                        <a:pt x="1806" y="329"/>
                      </a:lnTo>
                      <a:lnTo>
                        <a:pt x="1825" y="366"/>
                      </a:lnTo>
                      <a:lnTo>
                        <a:pt x="1836" y="409"/>
                      </a:lnTo>
                      <a:lnTo>
                        <a:pt x="1999" y="557"/>
                      </a:lnTo>
                      <a:lnTo>
                        <a:pt x="1955" y="948"/>
                      </a:lnTo>
                      <a:lnTo>
                        <a:pt x="1692" y="1080"/>
                      </a:lnTo>
                      <a:lnTo>
                        <a:pt x="2003" y="1171"/>
                      </a:lnTo>
                      <a:lnTo>
                        <a:pt x="2006" y="1176"/>
                      </a:lnTo>
                      <a:lnTo>
                        <a:pt x="2011" y="1188"/>
                      </a:lnTo>
                      <a:lnTo>
                        <a:pt x="2016" y="1206"/>
                      </a:lnTo>
                      <a:lnTo>
                        <a:pt x="2022" y="1231"/>
                      </a:lnTo>
                      <a:lnTo>
                        <a:pt x="2023" y="1261"/>
                      </a:lnTo>
                      <a:lnTo>
                        <a:pt x="2021" y="1297"/>
                      </a:lnTo>
                      <a:lnTo>
                        <a:pt x="2010" y="1337"/>
                      </a:lnTo>
                      <a:lnTo>
                        <a:pt x="1992" y="1380"/>
                      </a:lnTo>
                      <a:lnTo>
                        <a:pt x="1171" y="1695"/>
                      </a:lnTo>
                      <a:lnTo>
                        <a:pt x="0" y="1328"/>
                      </a:lnTo>
                      <a:lnTo>
                        <a:pt x="20" y="1285"/>
                      </a:lnTo>
                      <a:lnTo>
                        <a:pt x="199" y="1223"/>
                      </a:lnTo>
                      <a:lnTo>
                        <a:pt x="199" y="233"/>
                      </a:lnTo>
                      <a:lnTo>
                        <a:pt x="200" y="232"/>
                      </a:lnTo>
                      <a:lnTo>
                        <a:pt x="204" y="229"/>
                      </a:lnTo>
                      <a:lnTo>
                        <a:pt x="210" y="226"/>
                      </a:lnTo>
                      <a:lnTo>
                        <a:pt x="218" y="220"/>
                      </a:lnTo>
                      <a:lnTo>
                        <a:pt x="230" y="214"/>
                      </a:lnTo>
                      <a:lnTo>
                        <a:pt x="243" y="207"/>
                      </a:lnTo>
                      <a:lnTo>
                        <a:pt x="259" y="201"/>
                      </a:lnTo>
                      <a:lnTo>
                        <a:pt x="277" y="194"/>
                      </a:lnTo>
                      <a:lnTo>
                        <a:pt x="297" y="189"/>
                      </a:lnTo>
                      <a:lnTo>
                        <a:pt x="320" y="185"/>
                      </a:lnTo>
                      <a:lnTo>
                        <a:pt x="344" y="183"/>
                      </a:lnTo>
                      <a:lnTo>
                        <a:pt x="370" y="180"/>
                      </a:lnTo>
                      <a:lnTo>
                        <a:pt x="399" y="181"/>
                      </a:lnTo>
                      <a:lnTo>
                        <a:pt x="430" y="185"/>
                      </a:lnTo>
                      <a:lnTo>
                        <a:pt x="464" y="191"/>
                      </a:lnTo>
                      <a:lnTo>
                        <a:pt x="498" y="201"/>
                      </a:lnTo>
                      <a:lnTo>
                        <a:pt x="548" y="225"/>
                      </a:lnTo>
                      <a:close/>
                    </a:path>
                  </a:pathLst>
                </a:custGeom>
                <a:solidFill>
                  <a:srgbClr val="969696"/>
                </a:solidFill>
                <a:ln w="9525">
                  <a:noFill/>
                  <a:round/>
                  <a:headEnd/>
                  <a:tailEnd/>
                </a:ln>
              </p:spPr>
              <p:txBody>
                <a:bodyPr/>
                <a:lstStyle/>
                <a:p>
                  <a:endParaRPr lang="en-US"/>
                </a:p>
              </p:txBody>
            </p:sp>
            <p:sp>
              <p:nvSpPr>
                <p:cNvPr id="88217" name="Freeform 78"/>
                <p:cNvSpPr>
                  <a:spLocks/>
                </p:cNvSpPr>
                <p:nvPr/>
              </p:nvSpPr>
              <p:spPr bwMode="auto">
                <a:xfrm>
                  <a:off x="6551" y="13597"/>
                  <a:ext cx="650" cy="735"/>
                </a:xfrm>
                <a:custGeom>
                  <a:avLst/>
                  <a:gdLst>
                    <a:gd name="T0" fmla="*/ 645 w 650"/>
                    <a:gd name="T1" fmla="*/ 27 h 735"/>
                    <a:gd name="T2" fmla="*/ 642 w 650"/>
                    <a:gd name="T3" fmla="*/ 26 h 735"/>
                    <a:gd name="T4" fmla="*/ 631 w 650"/>
                    <a:gd name="T5" fmla="*/ 23 h 735"/>
                    <a:gd name="T6" fmla="*/ 615 w 650"/>
                    <a:gd name="T7" fmla="*/ 19 h 735"/>
                    <a:gd name="T8" fmla="*/ 592 w 650"/>
                    <a:gd name="T9" fmla="*/ 15 h 735"/>
                    <a:gd name="T10" fmla="*/ 565 w 650"/>
                    <a:gd name="T11" fmla="*/ 10 h 735"/>
                    <a:gd name="T12" fmla="*/ 533 w 650"/>
                    <a:gd name="T13" fmla="*/ 6 h 735"/>
                    <a:gd name="T14" fmla="*/ 496 w 650"/>
                    <a:gd name="T15" fmla="*/ 3 h 735"/>
                    <a:gd name="T16" fmla="*/ 456 w 650"/>
                    <a:gd name="T17" fmla="*/ 1 h 735"/>
                    <a:gd name="T18" fmla="*/ 411 w 650"/>
                    <a:gd name="T19" fmla="*/ 0 h 735"/>
                    <a:gd name="T20" fmla="*/ 364 w 650"/>
                    <a:gd name="T21" fmla="*/ 2 h 735"/>
                    <a:gd name="T22" fmla="*/ 315 w 650"/>
                    <a:gd name="T23" fmla="*/ 6 h 735"/>
                    <a:gd name="T24" fmla="*/ 262 w 650"/>
                    <a:gd name="T25" fmla="*/ 15 h 735"/>
                    <a:gd name="T26" fmla="*/ 209 w 650"/>
                    <a:gd name="T27" fmla="*/ 26 h 735"/>
                    <a:gd name="T28" fmla="*/ 154 w 650"/>
                    <a:gd name="T29" fmla="*/ 42 h 735"/>
                    <a:gd name="T30" fmla="*/ 98 w 650"/>
                    <a:gd name="T31" fmla="*/ 61 h 735"/>
                    <a:gd name="T32" fmla="*/ 42 w 650"/>
                    <a:gd name="T33" fmla="*/ 87 h 735"/>
                    <a:gd name="T34" fmla="*/ 38 w 650"/>
                    <a:gd name="T35" fmla="*/ 101 h 735"/>
                    <a:gd name="T36" fmla="*/ 28 w 650"/>
                    <a:gd name="T37" fmla="*/ 141 h 735"/>
                    <a:gd name="T38" fmla="*/ 17 w 650"/>
                    <a:gd name="T39" fmla="*/ 203 h 735"/>
                    <a:gd name="T40" fmla="*/ 6 w 650"/>
                    <a:gd name="T41" fmla="*/ 283 h 735"/>
                    <a:gd name="T42" fmla="*/ 0 w 650"/>
                    <a:gd name="T43" fmla="*/ 378 h 735"/>
                    <a:gd name="T44" fmla="*/ 5 w 650"/>
                    <a:gd name="T45" fmla="*/ 484 h 735"/>
                    <a:gd name="T46" fmla="*/ 21 w 650"/>
                    <a:gd name="T47" fmla="*/ 599 h 735"/>
                    <a:gd name="T48" fmla="*/ 54 w 650"/>
                    <a:gd name="T49" fmla="*/ 716 h 735"/>
                    <a:gd name="T50" fmla="*/ 58 w 650"/>
                    <a:gd name="T51" fmla="*/ 716 h 735"/>
                    <a:gd name="T52" fmla="*/ 66 w 650"/>
                    <a:gd name="T53" fmla="*/ 715 h 735"/>
                    <a:gd name="T54" fmla="*/ 80 w 650"/>
                    <a:gd name="T55" fmla="*/ 713 h 735"/>
                    <a:gd name="T56" fmla="*/ 99 w 650"/>
                    <a:gd name="T57" fmla="*/ 712 h 735"/>
                    <a:gd name="T58" fmla="*/ 124 w 650"/>
                    <a:gd name="T59" fmla="*/ 710 h 735"/>
                    <a:gd name="T60" fmla="*/ 153 w 650"/>
                    <a:gd name="T61" fmla="*/ 708 h 735"/>
                    <a:gd name="T62" fmla="*/ 188 w 650"/>
                    <a:gd name="T63" fmla="*/ 707 h 735"/>
                    <a:gd name="T64" fmla="*/ 225 w 650"/>
                    <a:gd name="T65" fmla="*/ 706 h 735"/>
                    <a:gd name="T66" fmla="*/ 267 w 650"/>
                    <a:gd name="T67" fmla="*/ 705 h 735"/>
                    <a:gd name="T68" fmla="*/ 313 w 650"/>
                    <a:gd name="T69" fmla="*/ 706 h 735"/>
                    <a:gd name="T70" fmla="*/ 362 w 650"/>
                    <a:gd name="T71" fmla="*/ 707 h 735"/>
                    <a:gd name="T72" fmla="*/ 415 w 650"/>
                    <a:gd name="T73" fmla="*/ 709 h 735"/>
                    <a:gd name="T74" fmla="*/ 470 w 650"/>
                    <a:gd name="T75" fmla="*/ 713 h 735"/>
                    <a:gd name="T76" fmla="*/ 528 w 650"/>
                    <a:gd name="T77" fmla="*/ 719 h 735"/>
                    <a:gd name="T78" fmla="*/ 588 w 650"/>
                    <a:gd name="T79" fmla="*/ 726 h 735"/>
                    <a:gd name="T80" fmla="*/ 650 w 650"/>
                    <a:gd name="T81" fmla="*/ 735 h 735"/>
                    <a:gd name="T82" fmla="*/ 647 w 650"/>
                    <a:gd name="T83" fmla="*/ 713 h 735"/>
                    <a:gd name="T84" fmla="*/ 641 w 650"/>
                    <a:gd name="T85" fmla="*/ 655 h 735"/>
                    <a:gd name="T86" fmla="*/ 631 w 650"/>
                    <a:gd name="T87" fmla="*/ 568 h 735"/>
                    <a:gd name="T88" fmla="*/ 623 w 650"/>
                    <a:gd name="T89" fmla="*/ 462 h 735"/>
                    <a:gd name="T90" fmla="*/ 618 w 650"/>
                    <a:gd name="T91" fmla="*/ 345 h 735"/>
                    <a:gd name="T92" fmla="*/ 618 w 650"/>
                    <a:gd name="T93" fmla="*/ 229 h 735"/>
                    <a:gd name="T94" fmla="*/ 627 w 650"/>
                    <a:gd name="T95" fmla="*/ 119 h 735"/>
                    <a:gd name="T96" fmla="*/ 645 w 650"/>
                    <a:gd name="T97" fmla="*/ 27 h 73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50"/>
                    <a:gd name="T148" fmla="*/ 0 h 735"/>
                    <a:gd name="T149" fmla="*/ 650 w 650"/>
                    <a:gd name="T150" fmla="*/ 735 h 73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50" h="735">
                      <a:moveTo>
                        <a:pt x="645" y="27"/>
                      </a:moveTo>
                      <a:lnTo>
                        <a:pt x="642" y="26"/>
                      </a:lnTo>
                      <a:lnTo>
                        <a:pt x="631" y="23"/>
                      </a:lnTo>
                      <a:lnTo>
                        <a:pt x="615" y="19"/>
                      </a:lnTo>
                      <a:lnTo>
                        <a:pt x="592" y="15"/>
                      </a:lnTo>
                      <a:lnTo>
                        <a:pt x="565" y="10"/>
                      </a:lnTo>
                      <a:lnTo>
                        <a:pt x="533" y="6"/>
                      </a:lnTo>
                      <a:lnTo>
                        <a:pt x="496" y="3"/>
                      </a:lnTo>
                      <a:lnTo>
                        <a:pt x="456" y="1"/>
                      </a:lnTo>
                      <a:lnTo>
                        <a:pt x="411" y="0"/>
                      </a:lnTo>
                      <a:lnTo>
                        <a:pt x="364" y="2"/>
                      </a:lnTo>
                      <a:lnTo>
                        <a:pt x="315" y="6"/>
                      </a:lnTo>
                      <a:lnTo>
                        <a:pt x="262" y="15"/>
                      </a:lnTo>
                      <a:lnTo>
                        <a:pt x="209" y="26"/>
                      </a:lnTo>
                      <a:lnTo>
                        <a:pt x="154" y="42"/>
                      </a:lnTo>
                      <a:lnTo>
                        <a:pt x="98" y="61"/>
                      </a:lnTo>
                      <a:lnTo>
                        <a:pt x="42" y="87"/>
                      </a:lnTo>
                      <a:lnTo>
                        <a:pt x="38" y="101"/>
                      </a:lnTo>
                      <a:lnTo>
                        <a:pt x="28" y="141"/>
                      </a:lnTo>
                      <a:lnTo>
                        <a:pt x="17" y="203"/>
                      </a:lnTo>
                      <a:lnTo>
                        <a:pt x="6" y="283"/>
                      </a:lnTo>
                      <a:lnTo>
                        <a:pt x="0" y="378"/>
                      </a:lnTo>
                      <a:lnTo>
                        <a:pt x="5" y="484"/>
                      </a:lnTo>
                      <a:lnTo>
                        <a:pt x="21" y="599"/>
                      </a:lnTo>
                      <a:lnTo>
                        <a:pt x="54" y="716"/>
                      </a:lnTo>
                      <a:lnTo>
                        <a:pt x="58" y="716"/>
                      </a:lnTo>
                      <a:lnTo>
                        <a:pt x="66" y="715"/>
                      </a:lnTo>
                      <a:lnTo>
                        <a:pt x="80" y="713"/>
                      </a:lnTo>
                      <a:lnTo>
                        <a:pt x="99" y="712"/>
                      </a:lnTo>
                      <a:lnTo>
                        <a:pt x="124" y="710"/>
                      </a:lnTo>
                      <a:lnTo>
                        <a:pt x="153" y="708"/>
                      </a:lnTo>
                      <a:lnTo>
                        <a:pt x="188" y="707"/>
                      </a:lnTo>
                      <a:lnTo>
                        <a:pt x="225" y="706"/>
                      </a:lnTo>
                      <a:lnTo>
                        <a:pt x="267" y="705"/>
                      </a:lnTo>
                      <a:lnTo>
                        <a:pt x="313" y="706"/>
                      </a:lnTo>
                      <a:lnTo>
                        <a:pt x="362" y="707"/>
                      </a:lnTo>
                      <a:lnTo>
                        <a:pt x="415" y="709"/>
                      </a:lnTo>
                      <a:lnTo>
                        <a:pt x="470" y="713"/>
                      </a:lnTo>
                      <a:lnTo>
                        <a:pt x="528" y="719"/>
                      </a:lnTo>
                      <a:lnTo>
                        <a:pt x="588" y="726"/>
                      </a:lnTo>
                      <a:lnTo>
                        <a:pt x="650" y="735"/>
                      </a:lnTo>
                      <a:lnTo>
                        <a:pt x="647" y="713"/>
                      </a:lnTo>
                      <a:lnTo>
                        <a:pt x="641" y="655"/>
                      </a:lnTo>
                      <a:lnTo>
                        <a:pt x="631" y="568"/>
                      </a:lnTo>
                      <a:lnTo>
                        <a:pt x="623" y="462"/>
                      </a:lnTo>
                      <a:lnTo>
                        <a:pt x="618" y="345"/>
                      </a:lnTo>
                      <a:lnTo>
                        <a:pt x="618" y="229"/>
                      </a:lnTo>
                      <a:lnTo>
                        <a:pt x="627" y="119"/>
                      </a:lnTo>
                      <a:lnTo>
                        <a:pt x="645" y="27"/>
                      </a:lnTo>
                      <a:close/>
                    </a:path>
                  </a:pathLst>
                </a:custGeom>
                <a:solidFill>
                  <a:srgbClr val="808080"/>
                </a:solidFill>
                <a:ln w="9525">
                  <a:noFill/>
                  <a:round/>
                  <a:headEnd/>
                  <a:tailEnd/>
                </a:ln>
              </p:spPr>
              <p:txBody>
                <a:bodyPr/>
                <a:lstStyle/>
                <a:p>
                  <a:endParaRPr lang="en-US"/>
                </a:p>
              </p:txBody>
            </p:sp>
            <p:sp>
              <p:nvSpPr>
                <p:cNvPr id="88218" name="Freeform 79"/>
                <p:cNvSpPr>
                  <a:spLocks/>
                </p:cNvSpPr>
                <p:nvPr/>
              </p:nvSpPr>
              <p:spPr bwMode="auto">
                <a:xfrm>
                  <a:off x="6623" y="13797"/>
                  <a:ext cx="1071" cy="731"/>
                </a:xfrm>
                <a:custGeom>
                  <a:avLst/>
                  <a:gdLst>
                    <a:gd name="T0" fmla="*/ 6 w 1071"/>
                    <a:gd name="T1" fmla="*/ 552 h 731"/>
                    <a:gd name="T2" fmla="*/ 0 w 1071"/>
                    <a:gd name="T3" fmla="*/ 642 h 731"/>
                    <a:gd name="T4" fmla="*/ 698 w 1071"/>
                    <a:gd name="T5" fmla="*/ 731 h 731"/>
                    <a:gd name="T6" fmla="*/ 703 w 1071"/>
                    <a:gd name="T7" fmla="*/ 729 h 731"/>
                    <a:gd name="T8" fmla="*/ 717 w 1071"/>
                    <a:gd name="T9" fmla="*/ 722 h 731"/>
                    <a:gd name="T10" fmla="*/ 740 w 1071"/>
                    <a:gd name="T11" fmla="*/ 710 h 731"/>
                    <a:gd name="T12" fmla="*/ 768 w 1071"/>
                    <a:gd name="T13" fmla="*/ 694 h 731"/>
                    <a:gd name="T14" fmla="*/ 801 w 1071"/>
                    <a:gd name="T15" fmla="*/ 672 h 731"/>
                    <a:gd name="T16" fmla="*/ 838 w 1071"/>
                    <a:gd name="T17" fmla="*/ 645 h 731"/>
                    <a:gd name="T18" fmla="*/ 876 w 1071"/>
                    <a:gd name="T19" fmla="*/ 614 h 731"/>
                    <a:gd name="T20" fmla="*/ 915 w 1071"/>
                    <a:gd name="T21" fmla="*/ 577 h 731"/>
                    <a:gd name="T22" fmla="*/ 953 w 1071"/>
                    <a:gd name="T23" fmla="*/ 536 h 731"/>
                    <a:gd name="T24" fmla="*/ 988 w 1071"/>
                    <a:gd name="T25" fmla="*/ 491 h 731"/>
                    <a:gd name="T26" fmla="*/ 1018 w 1071"/>
                    <a:gd name="T27" fmla="*/ 439 h 731"/>
                    <a:gd name="T28" fmla="*/ 1043 w 1071"/>
                    <a:gd name="T29" fmla="*/ 383 h 731"/>
                    <a:gd name="T30" fmla="*/ 1061 w 1071"/>
                    <a:gd name="T31" fmla="*/ 322 h 731"/>
                    <a:gd name="T32" fmla="*/ 1071 w 1071"/>
                    <a:gd name="T33" fmla="*/ 255 h 731"/>
                    <a:gd name="T34" fmla="*/ 1070 w 1071"/>
                    <a:gd name="T35" fmla="*/ 185 h 731"/>
                    <a:gd name="T36" fmla="*/ 1057 w 1071"/>
                    <a:gd name="T37" fmla="*/ 108 h 731"/>
                    <a:gd name="T38" fmla="*/ 1055 w 1071"/>
                    <a:gd name="T39" fmla="*/ 104 h 731"/>
                    <a:gd name="T40" fmla="*/ 1049 w 1071"/>
                    <a:gd name="T41" fmla="*/ 92 h 731"/>
                    <a:gd name="T42" fmla="*/ 1037 w 1071"/>
                    <a:gd name="T43" fmla="*/ 76 h 731"/>
                    <a:gd name="T44" fmla="*/ 1022 w 1071"/>
                    <a:gd name="T45" fmla="*/ 57 h 731"/>
                    <a:gd name="T46" fmla="*/ 1002 w 1071"/>
                    <a:gd name="T47" fmla="*/ 37 h 731"/>
                    <a:gd name="T48" fmla="*/ 979 w 1071"/>
                    <a:gd name="T49" fmla="*/ 20 h 731"/>
                    <a:gd name="T50" fmla="*/ 951 w 1071"/>
                    <a:gd name="T51" fmla="*/ 7 h 731"/>
                    <a:gd name="T52" fmla="*/ 919 w 1071"/>
                    <a:gd name="T53" fmla="*/ 0 h 731"/>
                    <a:gd name="T54" fmla="*/ 924 w 1071"/>
                    <a:gd name="T55" fmla="*/ 12 h 731"/>
                    <a:gd name="T56" fmla="*/ 934 w 1071"/>
                    <a:gd name="T57" fmla="*/ 44 h 731"/>
                    <a:gd name="T58" fmla="*/ 947 w 1071"/>
                    <a:gd name="T59" fmla="*/ 94 h 731"/>
                    <a:gd name="T60" fmla="*/ 958 w 1071"/>
                    <a:gd name="T61" fmla="*/ 159 h 731"/>
                    <a:gd name="T62" fmla="*/ 961 w 1071"/>
                    <a:gd name="T63" fmla="*/ 238 h 731"/>
                    <a:gd name="T64" fmla="*/ 953 w 1071"/>
                    <a:gd name="T65" fmla="*/ 324 h 731"/>
                    <a:gd name="T66" fmla="*/ 928 w 1071"/>
                    <a:gd name="T67" fmla="*/ 418 h 731"/>
                    <a:gd name="T68" fmla="*/ 884 w 1071"/>
                    <a:gd name="T69" fmla="*/ 516 h 731"/>
                    <a:gd name="T70" fmla="*/ 883 w 1071"/>
                    <a:gd name="T71" fmla="*/ 518 h 731"/>
                    <a:gd name="T72" fmla="*/ 879 w 1071"/>
                    <a:gd name="T73" fmla="*/ 521 h 731"/>
                    <a:gd name="T74" fmla="*/ 872 w 1071"/>
                    <a:gd name="T75" fmla="*/ 526 h 731"/>
                    <a:gd name="T76" fmla="*/ 862 w 1071"/>
                    <a:gd name="T77" fmla="*/ 534 h 731"/>
                    <a:gd name="T78" fmla="*/ 851 w 1071"/>
                    <a:gd name="T79" fmla="*/ 541 h 731"/>
                    <a:gd name="T80" fmla="*/ 837 w 1071"/>
                    <a:gd name="T81" fmla="*/ 550 h 731"/>
                    <a:gd name="T82" fmla="*/ 819 w 1071"/>
                    <a:gd name="T83" fmla="*/ 559 h 731"/>
                    <a:gd name="T84" fmla="*/ 800 w 1071"/>
                    <a:gd name="T85" fmla="*/ 567 h 731"/>
                    <a:gd name="T86" fmla="*/ 778 w 1071"/>
                    <a:gd name="T87" fmla="*/ 575 h 731"/>
                    <a:gd name="T88" fmla="*/ 754 w 1071"/>
                    <a:gd name="T89" fmla="*/ 582 h 731"/>
                    <a:gd name="T90" fmla="*/ 727 w 1071"/>
                    <a:gd name="T91" fmla="*/ 588 h 731"/>
                    <a:gd name="T92" fmla="*/ 697 w 1071"/>
                    <a:gd name="T93" fmla="*/ 592 h 731"/>
                    <a:gd name="T94" fmla="*/ 666 w 1071"/>
                    <a:gd name="T95" fmla="*/ 593 h 731"/>
                    <a:gd name="T96" fmla="*/ 631 w 1071"/>
                    <a:gd name="T97" fmla="*/ 592 h 731"/>
                    <a:gd name="T98" fmla="*/ 593 w 1071"/>
                    <a:gd name="T99" fmla="*/ 589 h 731"/>
                    <a:gd name="T100" fmla="*/ 555 w 1071"/>
                    <a:gd name="T101" fmla="*/ 581 h 731"/>
                    <a:gd name="T102" fmla="*/ 555 w 1071"/>
                    <a:gd name="T103" fmla="*/ 677 h 731"/>
                    <a:gd name="T104" fmla="*/ 24 w 1071"/>
                    <a:gd name="T105" fmla="*/ 623 h 731"/>
                    <a:gd name="T106" fmla="*/ 6 w 1071"/>
                    <a:gd name="T107" fmla="*/ 552 h 73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71"/>
                    <a:gd name="T163" fmla="*/ 0 h 731"/>
                    <a:gd name="T164" fmla="*/ 1071 w 1071"/>
                    <a:gd name="T165" fmla="*/ 731 h 73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71" h="731">
                      <a:moveTo>
                        <a:pt x="6" y="552"/>
                      </a:moveTo>
                      <a:lnTo>
                        <a:pt x="0" y="642"/>
                      </a:lnTo>
                      <a:lnTo>
                        <a:pt x="698" y="731"/>
                      </a:lnTo>
                      <a:lnTo>
                        <a:pt x="703" y="729"/>
                      </a:lnTo>
                      <a:lnTo>
                        <a:pt x="717" y="722"/>
                      </a:lnTo>
                      <a:lnTo>
                        <a:pt x="740" y="710"/>
                      </a:lnTo>
                      <a:lnTo>
                        <a:pt x="768" y="694"/>
                      </a:lnTo>
                      <a:lnTo>
                        <a:pt x="801" y="672"/>
                      </a:lnTo>
                      <a:lnTo>
                        <a:pt x="838" y="645"/>
                      </a:lnTo>
                      <a:lnTo>
                        <a:pt x="876" y="614"/>
                      </a:lnTo>
                      <a:lnTo>
                        <a:pt x="915" y="577"/>
                      </a:lnTo>
                      <a:lnTo>
                        <a:pt x="953" y="536"/>
                      </a:lnTo>
                      <a:lnTo>
                        <a:pt x="988" y="491"/>
                      </a:lnTo>
                      <a:lnTo>
                        <a:pt x="1018" y="439"/>
                      </a:lnTo>
                      <a:lnTo>
                        <a:pt x="1043" y="383"/>
                      </a:lnTo>
                      <a:lnTo>
                        <a:pt x="1061" y="322"/>
                      </a:lnTo>
                      <a:lnTo>
                        <a:pt x="1071" y="255"/>
                      </a:lnTo>
                      <a:lnTo>
                        <a:pt x="1070" y="185"/>
                      </a:lnTo>
                      <a:lnTo>
                        <a:pt x="1057" y="108"/>
                      </a:lnTo>
                      <a:lnTo>
                        <a:pt x="1055" y="104"/>
                      </a:lnTo>
                      <a:lnTo>
                        <a:pt x="1049" y="92"/>
                      </a:lnTo>
                      <a:lnTo>
                        <a:pt x="1037" y="76"/>
                      </a:lnTo>
                      <a:lnTo>
                        <a:pt x="1022" y="57"/>
                      </a:lnTo>
                      <a:lnTo>
                        <a:pt x="1002" y="37"/>
                      </a:lnTo>
                      <a:lnTo>
                        <a:pt x="979" y="20"/>
                      </a:lnTo>
                      <a:lnTo>
                        <a:pt x="951" y="7"/>
                      </a:lnTo>
                      <a:lnTo>
                        <a:pt x="919" y="0"/>
                      </a:lnTo>
                      <a:lnTo>
                        <a:pt x="924" y="12"/>
                      </a:lnTo>
                      <a:lnTo>
                        <a:pt x="934" y="44"/>
                      </a:lnTo>
                      <a:lnTo>
                        <a:pt x="947" y="94"/>
                      </a:lnTo>
                      <a:lnTo>
                        <a:pt x="958" y="159"/>
                      </a:lnTo>
                      <a:lnTo>
                        <a:pt x="961" y="238"/>
                      </a:lnTo>
                      <a:lnTo>
                        <a:pt x="953" y="324"/>
                      </a:lnTo>
                      <a:lnTo>
                        <a:pt x="928" y="418"/>
                      </a:lnTo>
                      <a:lnTo>
                        <a:pt x="884" y="516"/>
                      </a:lnTo>
                      <a:lnTo>
                        <a:pt x="883" y="518"/>
                      </a:lnTo>
                      <a:lnTo>
                        <a:pt x="879" y="521"/>
                      </a:lnTo>
                      <a:lnTo>
                        <a:pt x="872" y="526"/>
                      </a:lnTo>
                      <a:lnTo>
                        <a:pt x="862" y="534"/>
                      </a:lnTo>
                      <a:lnTo>
                        <a:pt x="851" y="541"/>
                      </a:lnTo>
                      <a:lnTo>
                        <a:pt x="837" y="550"/>
                      </a:lnTo>
                      <a:lnTo>
                        <a:pt x="819" y="559"/>
                      </a:lnTo>
                      <a:lnTo>
                        <a:pt x="800" y="567"/>
                      </a:lnTo>
                      <a:lnTo>
                        <a:pt x="778" y="575"/>
                      </a:lnTo>
                      <a:lnTo>
                        <a:pt x="754" y="582"/>
                      </a:lnTo>
                      <a:lnTo>
                        <a:pt x="727" y="588"/>
                      </a:lnTo>
                      <a:lnTo>
                        <a:pt x="697" y="592"/>
                      </a:lnTo>
                      <a:lnTo>
                        <a:pt x="666" y="593"/>
                      </a:lnTo>
                      <a:lnTo>
                        <a:pt x="631" y="592"/>
                      </a:lnTo>
                      <a:lnTo>
                        <a:pt x="593" y="589"/>
                      </a:lnTo>
                      <a:lnTo>
                        <a:pt x="555" y="581"/>
                      </a:lnTo>
                      <a:lnTo>
                        <a:pt x="555" y="677"/>
                      </a:lnTo>
                      <a:lnTo>
                        <a:pt x="24" y="623"/>
                      </a:lnTo>
                      <a:lnTo>
                        <a:pt x="6" y="552"/>
                      </a:lnTo>
                      <a:close/>
                    </a:path>
                  </a:pathLst>
                </a:custGeom>
                <a:solidFill>
                  <a:srgbClr val="FFFFFF"/>
                </a:solidFill>
                <a:ln w="9525">
                  <a:noFill/>
                  <a:round/>
                  <a:headEnd/>
                  <a:tailEnd/>
                </a:ln>
              </p:spPr>
              <p:txBody>
                <a:bodyPr/>
                <a:lstStyle/>
                <a:p>
                  <a:endParaRPr lang="en-US"/>
                </a:p>
              </p:txBody>
            </p:sp>
            <p:sp>
              <p:nvSpPr>
                <p:cNvPr id="88219" name="Freeform 80"/>
                <p:cNvSpPr>
                  <a:spLocks/>
                </p:cNvSpPr>
                <p:nvPr/>
              </p:nvSpPr>
              <p:spPr bwMode="auto">
                <a:xfrm>
                  <a:off x="6486" y="14516"/>
                  <a:ext cx="787" cy="253"/>
                </a:xfrm>
                <a:custGeom>
                  <a:avLst/>
                  <a:gdLst>
                    <a:gd name="T0" fmla="*/ 787 w 787"/>
                    <a:gd name="T1" fmla="*/ 91 h 253"/>
                    <a:gd name="T2" fmla="*/ 12 w 787"/>
                    <a:gd name="T3" fmla="*/ 0 h 253"/>
                    <a:gd name="T4" fmla="*/ 0 w 787"/>
                    <a:gd name="T5" fmla="*/ 91 h 253"/>
                    <a:gd name="T6" fmla="*/ 764 w 787"/>
                    <a:gd name="T7" fmla="*/ 253 h 253"/>
                    <a:gd name="T8" fmla="*/ 787 w 787"/>
                    <a:gd name="T9" fmla="*/ 91 h 253"/>
                    <a:gd name="T10" fmla="*/ 0 60000 65536"/>
                    <a:gd name="T11" fmla="*/ 0 60000 65536"/>
                    <a:gd name="T12" fmla="*/ 0 60000 65536"/>
                    <a:gd name="T13" fmla="*/ 0 60000 65536"/>
                    <a:gd name="T14" fmla="*/ 0 60000 65536"/>
                    <a:gd name="T15" fmla="*/ 0 w 787"/>
                    <a:gd name="T16" fmla="*/ 0 h 253"/>
                    <a:gd name="T17" fmla="*/ 787 w 787"/>
                    <a:gd name="T18" fmla="*/ 253 h 253"/>
                  </a:gdLst>
                  <a:ahLst/>
                  <a:cxnLst>
                    <a:cxn ang="T10">
                      <a:pos x="T0" y="T1"/>
                    </a:cxn>
                    <a:cxn ang="T11">
                      <a:pos x="T2" y="T3"/>
                    </a:cxn>
                    <a:cxn ang="T12">
                      <a:pos x="T4" y="T5"/>
                    </a:cxn>
                    <a:cxn ang="T13">
                      <a:pos x="T6" y="T7"/>
                    </a:cxn>
                    <a:cxn ang="T14">
                      <a:pos x="T8" y="T9"/>
                    </a:cxn>
                  </a:cxnLst>
                  <a:rect l="T15" t="T16" r="T17" b="T18"/>
                  <a:pathLst>
                    <a:path w="787" h="253">
                      <a:moveTo>
                        <a:pt x="787" y="91"/>
                      </a:moveTo>
                      <a:lnTo>
                        <a:pt x="12" y="0"/>
                      </a:lnTo>
                      <a:lnTo>
                        <a:pt x="0" y="91"/>
                      </a:lnTo>
                      <a:lnTo>
                        <a:pt x="764" y="253"/>
                      </a:lnTo>
                      <a:lnTo>
                        <a:pt x="787" y="91"/>
                      </a:lnTo>
                      <a:close/>
                    </a:path>
                  </a:pathLst>
                </a:custGeom>
                <a:solidFill>
                  <a:srgbClr val="808080"/>
                </a:solidFill>
                <a:ln w="9525">
                  <a:noFill/>
                  <a:round/>
                  <a:headEnd/>
                  <a:tailEnd/>
                </a:ln>
              </p:spPr>
              <p:txBody>
                <a:bodyPr/>
                <a:lstStyle/>
                <a:p>
                  <a:endParaRPr lang="en-US"/>
                </a:p>
              </p:txBody>
            </p:sp>
            <p:sp>
              <p:nvSpPr>
                <p:cNvPr id="88220" name="Freeform 81"/>
                <p:cNvSpPr>
                  <a:spLocks/>
                </p:cNvSpPr>
                <p:nvPr/>
              </p:nvSpPr>
              <p:spPr bwMode="auto">
                <a:xfrm>
                  <a:off x="6879" y="14597"/>
                  <a:ext cx="336" cy="115"/>
                </a:xfrm>
                <a:custGeom>
                  <a:avLst/>
                  <a:gdLst>
                    <a:gd name="T0" fmla="*/ 336 w 336"/>
                    <a:gd name="T1" fmla="*/ 50 h 115"/>
                    <a:gd name="T2" fmla="*/ 4 w 336"/>
                    <a:gd name="T3" fmla="*/ 0 h 115"/>
                    <a:gd name="T4" fmla="*/ 0 w 336"/>
                    <a:gd name="T5" fmla="*/ 48 h 115"/>
                    <a:gd name="T6" fmla="*/ 327 w 336"/>
                    <a:gd name="T7" fmla="*/ 115 h 115"/>
                    <a:gd name="T8" fmla="*/ 336 w 336"/>
                    <a:gd name="T9" fmla="*/ 50 h 115"/>
                    <a:gd name="T10" fmla="*/ 0 60000 65536"/>
                    <a:gd name="T11" fmla="*/ 0 60000 65536"/>
                    <a:gd name="T12" fmla="*/ 0 60000 65536"/>
                    <a:gd name="T13" fmla="*/ 0 60000 65536"/>
                    <a:gd name="T14" fmla="*/ 0 60000 65536"/>
                    <a:gd name="T15" fmla="*/ 0 w 336"/>
                    <a:gd name="T16" fmla="*/ 0 h 115"/>
                    <a:gd name="T17" fmla="*/ 336 w 336"/>
                    <a:gd name="T18" fmla="*/ 115 h 115"/>
                  </a:gdLst>
                  <a:ahLst/>
                  <a:cxnLst>
                    <a:cxn ang="T10">
                      <a:pos x="T0" y="T1"/>
                    </a:cxn>
                    <a:cxn ang="T11">
                      <a:pos x="T2" y="T3"/>
                    </a:cxn>
                    <a:cxn ang="T12">
                      <a:pos x="T4" y="T5"/>
                    </a:cxn>
                    <a:cxn ang="T13">
                      <a:pos x="T6" y="T7"/>
                    </a:cxn>
                    <a:cxn ang="T14">
                      <a:pos x="T8" y="T9"/>
                    </a:cxn>
                  </a:cxnLst>
                  <a:rect l="T15" t="T16" r="T17" b="T18"/>
                  <a:pathLst>
                    <a:path w="336" h="115">
                      <a:moveTo>
                        <a:pt x="336" y="50"/>
                      </a:moveTo>
                      <a:lnTo>
                        <a:pt x="4" y="0"/>
                      </a:lnTo>
                      <a:lnTo>
                        <a:pt x="0" y="48"/>
                      </a:lnTo>
                      <a:lnTo>
                        <a:pt x="327" y="115"/>
                      </a:lnTo>
                      <a:lnTo>
                        <a:pt x="336" y="50"/>
                      </a:lnTo>
                      <a:close/>
                    </a:path>
                  </a:pathLst>
                </a:custGeom>
                <a:solidFill>
                  <a:srgbClr val="808080"/>
                </a:solidFill>
                <a:ln w="9525">
                  <a:noFill/>
                  <a:round/>
                  <a:headEnd/>
                  <a:tailEnd/>
                </a:ln>
              </p:spPr>
              <p:txBody>
                <a:bodyPr/>
                <a:lstStyle/>
                <a:p>
                  <a:endParaRPr lang="en-US"/>
                </a:p>
              </p:txBody>
            </p:sp>
            <p:sp>
              <p:nvSpPr>
                <p:cNvPr id="88221" name="Freeform 82"/>
                <p:cNvSpPr>
                  <a:spLocks/>
                </p:cNvSpPr>
                <p:nvPr/>
              </p:nvSpPr>
              <p:spPr bwMode="auto">
                <a:xfrm>
                  <a:off x="6536" y="14540"/>
                  <a:ext cx="225" cy="85"/>
                </a:xfrm>
                <a:custGeom>
                  <a:avLst/>
                  <a:gdLst>
                    <a:gd name="T0" fmla="*/ 225 w 225"/>
                    <a:gd name="T1" fmla="*/ 39 h 85"/>
                    <a:gd name="T2" fmla="*/ 0 w 225"/>
                    <a:gd name="T3" fmla="*/ 0 h 85"/>
                    <a:gd name="T4" fmla="*/ 3 w 225"/>
                    <a:gd name="T5" fmla="*/ 41 h 85"/>
                    <a:gd name="T6" fmla="*/ 218 w 225"/>
                    <a:gd name="T7" fmla="*/ 85 h 85"/>
                    <a:gd name="T8" fmla="*/ 225 w 225"/>
                    <a:gd name="T9" fmla="*/ 39 h 85"/>
                    <a:gd name="T10" fmla="*/ 0 60000 65536"/>
                    <a:gd name="T11" fmla="*/ 0 60000 65536"/>
                    <a:gd name="T12" fmla="*/ 0 60000 65536"/>
                    <a:gd name="T13" fmla="*/ 0 60000 65536"/>
                    <a:gd name="T14" fmla="*/ 0 60000 65536"/>
                    <a:gd name="T15" fmla="*/ 0 w 225"/>
                    <a:gd name="T16" fmla="*/ 0 h 85"/>
                    <a:gd name="T17" fmla="*/ 225 w 225"/>
                    <a:gd name="T18" fmla="*/ 85 h 85"/>
                  </a:gdLst>
                  <a:ahLst/>
                  <a:cxnLst>
                    <a:cxn ang="T10">
                      <a:pos x="T0" y="T1"/>
                    </a:cxn>
                    <a:cxn ang="T11">
                      <a:pos x="T2" y="T3"/>
                    </a:cxn>
                    <a:cxn ang="T12">
                      <a:pos x="T4" y="T5"/>
                    </a:cxn>
                    <a:cxn ang="T13">
                      <a:pos x="T6" y="T7"/>
                    </a:cxn>
                    <a:cxn ang="T14">
                      <a:pos x="T8" y="T9"/>
                    </a:cxn>
                  </a:cxnLst>
                  <a:rect l="T15" t="T16" r="T17" b="T18"/>
                  <a:pathLst>
                    <a:path w="225" h="85">
                      <a:moveTo>
                        <a:pt x="225" y="39"/>
                      </a:moveTo>
                      <a:lnTo>
                        <a:pt x="0" y="0"/>
                      </a:lnTo>
                      <a:lnTo>
                        <a:pt x="3" y="41"/>
                      </a:lnTo>
                      <a:lnTo>
                        <a:pt x="218" y="85"/>
                      </a:lnTo>
                      <a:lnTo>
                        <a:pt x="225" y="39"/>
                      </a:lnTo>
                      <a:close/>
                    </a:path>
                  </a:pathLst>
                </a:custGeom>
                <a:solidFill>
                  <a:srgbClr val="808080"/>
                </a:solidFill>
                <a:ln w="9525">
                  <a:noFill/>
                  <a:round/>
                  <a:headEnd/>
                  <a:tailEnd/>
                </a:ln>
              </p:spPr>
              <p:txBody>
                <a:bodyPr/>
                <a:lstStyle/>
                <a:p>
                  <a:endParaRPr lang="en-US"/>
                </a:p>
              </p:txBody>
            </p:sp>
            <p:sp>
              <p:nvSpPr>
                <p:cNvPr id="88222" name="Freeform 83"/>
                <p:cNvSpPr>
                  <a:spLocks/>
                </p:cNvSpPr>
                <p:nvPr/>
              </p:nvSpPr>
              <p:spPr bwMode="auto">
                <a:xfrm>
                  <a:off x="5972" y="14624"/>
                  <a:ext cx="1325" cy="439"/>
                </a:xfrm>
                <a:custGeom>
                  <a:avLst/>
                  <a:gdLst>
                    <a:gd name="T0" fmla="*/ 0 w 1325"/>
                    <a:gd name="T1" fmla="*/ 132 h 439"/>
                    <a:gd name="T2" fmla="*/ 3 w 1325"/>
                    <a:gd name="T3" fmla="*/ 132 h 439"/>
                    <a:gd name="T4" fmla="*/ 10 w 1325"/>
                    <a:gd name="T5" fmla="*/ 130 h 439"/>
                    <a:gd name="T6" fmla="*/ 24 w 1325"/>
                    <a:gd name="T7" fmla="*/ 128 h 439"/>
                    <a:gd name="T8" fmla="*/ 42 w 1325"/>
                    <a:gd name="T9" fmla="*/ 125 h 439"/>
                    <a:gd name="T10" fmla="*/ 62 w 1325"/>
                    <a:gd name="T11" fmla="*/ 121 h 439"/>
                    <a:gd name="T12" fmla="*/ 86 w 1325"/>
                    <a:gd name="T13" fmla="*/ 116 h 439"/>
                    <a:gd name="T14" fmla="*/ 113 w 1325"/>
                    <a:gd name="T15" fmla="*/ 109 h 439"/>
                    <a:gd name="T16" fmla="*/ 141 w 1325"/>
                    <a:gd name="T17" fmla="*/ 102 h 439"/>
                    <a:gd name="T18" fmla="*/ 170 w 1325"/>
                    <a:gd name="T19" fmla="*/ 94 h 439"/>
                    <a:gd name="T20" fmla="*/ 199 w 1325"/>
                    <a:gd name="T21" fmla="*/ 85 h 439"/>
                    <a:gd name="T22" fmla="*/ 228 w 1325"/>
                    <a:gd name="T23" fmla="*/ 74 h 439"/>
                    <a:gd name="T24" fmla="*/ 257 w 1325"/>
                    <a:gd name="T25" fmla="*/ 62 h 439"/>
                    <a:gd name="T26" fmla="*/ 285 w 1325"/>
                    <a:gd name="T27" fmla="*/ 48 h 439"/>
                    <a:gd name="T28" fmla="*/ 309 w 1325"/>
                    <a:gd name="T29" fmla="*/ 34 h 439"/>
                    <a:gd name="T30" fmla="*/ 333 w 1325"/>
                    <a:gd name="T31" fmla="*/ 18 h 439"/>
                    <a:gd name="T32" fmla="*/ 352 w 1325"/>
                    <a:gd name="T33" fmla="*/ 0 h 439"/>
                    <a:gd name="T34" fmla="*/ 1325 w 1325"/>
                    <a:gd name="T35" fmla="*/ 223 h 439"/>
                    <a:gd name="T36" fmla="*/ 1323 w 1325"/>
                    <a:gd name="T37" fmla="*/ 225 h 439"/>
                    <a:gd name="T38" fmla="*/ 1318 w 1325"/>
                    <a:gd name="T39" fmla="*/ 230 h 439"/>
                    <a:gd name="T40" fmla="*/ 1309 w 1325"/>
                    <a:gd name="T41" fmla="*/ 239 h 439"/>
                    <a:gd name="T42" fmla="*/ 1297 w 1325"/>
                    <a:gd name="T43" fmla="*/ 250 h 439"/>
                    <a:gd name="T44" fmla="*/ 1282 w 1325"/>
                    <a:gd name="T45" fmla="*/ 263 h 439"/>
                    <a:gd name="T46" fmla="*/ 1265 w 1325"/>
                    <a:gd name="T47" fmla="*/ 278 h 439"/>
                    <a:gd name="T48" fmla="*/ 1247 w 1325"/>
                    <a:gd name="T49" fmla="*/ 295 h 439"/>
                    <a:gd name="T50" fmla="*/ 1225 w 1325"/>
                    <a:gd name="T51" fmla="*/ 312 h 439"/>
                    <a:gd name="T52" fmla="*/ 1202 w 1325"/>
                    <a:gd name="T53" fmla="*/ 331 h 439"/>
                    <a:gd name="T54" fmla="*/ 1179 w 1325"/>
                    <a:gd name="T55" fmla="*/ 349 h 439"/>
                    <a:gd name="T56" fmla="*/ 1154 w 1325"/>
                    <a:gd name="T57" fmla="*/ 367 h 439"/>
                    <a:gd name="T58" fmla="*/ 1128 w 1325"/>
                    <a:gd name="T59" fmla="*/ 385 h 439"/>
                    <a:gd name="T60" fmla="*/ 1102 w 1325"/>
                    <a:gd name="T61" fmla="*/ 401 h 439"/>
                    <a:gd name="T62" fmla="*/ 1077 w 1325"/>
                    <a:gd name="T63" fmla="*/ 415 h 439"/>
                    <a:gd name="T64" fmla="*/ 1051 w 1325"/>
                    <a:gd name="T65" fmla="*/ 428 h 439"/>
                    <a:gd name="T66" fmla="*/ 1026 w 1325"/>
                    <a:gd name="T67" fmla="*/ 439 h 439"/>
                    <a:gd name="T68" fmla="*/ 0 w 1325"/>
                    <a:gd name="T69" fmla="*/ 132 h 43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325"/>
                    <a:gd name="T106" fmla="*/ 0 h 439"/>
                    <a:gd name="T107" fmla="*/ 1325 w 1325"/>
                    <a:gd name="T108" fmla="*/ 439 h 43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325" h="439">
                      <a:moveTo>
                        <a:pt x="0" y="132"/>
                      </a:moveTo>
                      <a:lnTo>
                        <a:pt x="3" y="132"/>
                      </a:lnTo>
                      <a:lnTo>
                        <a:pt x="10" y="130"/>
                      </a:lnTo>
                      <a:lnTo>
                        <a:pt x="24" y="128"/>
                      </a:lnTo>
                      <a:lnTo>
                        <a:pt x="42" y="125"/>
                      </a:lnTo>
                      <a:lnTo>
                        <a:pt x="62" y="121"/>
                      </a:lnTo>
                      <a:lnTo>
                        <a:pt x="86" y="116"/>
                      </a:lnTo>
                      <a:lnTo>
                        <a:pt x="113" y="109"/>
                      </a:lnTo>
                      <a:lnTo>
                        <a:pt x="141" y="102"/>
                      </a:lnTo>
                      <a:lnTo>
                        <a:pt x="170" y="94"/>
                      </a:lnTo>
                      <a:lnTo>
                        <a:pt x="199" y="85"/>
                      </a:lnTo>
                      <a:lnTo>
                        <a:pt x="228" y="74"/>
                      </a:lnTo>
                      <a:lnTo>
                        <a:pt x="257" y="62"/>
                      </a:lnTo>
                      <a:lnTo>
                        <a:pt x="285" y="48"/>
                      </a:lnTo>
                      <a:lnTo>
                        <a:pt x="309" y="34"/>
                      </a:lnTo>
                      <a:lnTo>
                        <a:pt x="333" y="18"/>
                      </a:lnTo>
                      <a:lnTo>
                        <a:pt x="352" y="0"/>
                      </a:lnTo>
                      <a:lnTo>
                        <a:pt x="1325" y="223"/>
                      </a:lnTo>
                      <a:lnTo>
                        <a:pt x="1323" y="225"/>
                      </a:lnTo>
                      <a:lnTo>
                        <a:pt x="1318" y="230"/>
                      </a:lnTo>
                      <a:lnTo>
                        <a:pt x="1309" y="239"/>
                      </a:lnTo>
                      <a:lnTo>
                        <a:pt x="1297" y="250"/>
                      </a:lnTo>
                      <a:lnTo>
                        <a:pt x="1282" y="263"/>
                      </a:lnTo>
                      <a:lnTo>
                        <a:pt x="1265" y="278"/>
                      </a:lnTo>
                      <a:lnTo>
                        <a:pt x="1247" y="295"/>
                      </a:lnTo>
                      <a:lnTo>
                        <a:pt x="1225" y="312"/>
                      </a:lnTo>
                      <a:lnTo>
                        <a:pt x="1202" y="331"/>
                      </a:lnTo>
                      <a:lnTo>
                        <a:pt x="1179" y="349"/>
                      </a:lnTo>
                      <a:lnTo>
                        <a:pt x="1154" y="367"/>
                      </a:lnTo>
                      <a:lnTo>
                        <a:pt x="1128" y="385"/>
                      </a:lnTo>
                      <a:lnTo>
                        <a:pt x="1102" y="401"/>
                      </a:lnTo>
                      <a:lnTo>
                        <a:pt x="1077" y="415"/>
                      </a:lnTo>
                      <a:lnTo>
                        <a:pt x="1051" y="428"/>
                      </a:lnTo>
                      <a:lnTo>
                        <a:pt x="1026" y="439"/>
                      </a:lnTo>
                      <a:lnTo>
                        <a:pt x="0" y="132"/>
                      </a:lnTo>
                      <a:close/>
                    </a:path>
                  </a:pathLst>
                </a:custGeom>
                <a:solidFill>
                  <a:srgbClr val="808080"/>
                </a:solidFill>
                <a:ln w="9525">
                  <a:noFill/>
                  <a:round/>
                  <a:headEnd/>
                  <a:tailEnd/>
                </a:ln>
              </p:spPr>
              <p:txBody>
                <a:bodyPr/>
                <a:lstStyle/>
                <a:p>
                  <a:endParaRPr lang="en-US"/>
                </a:p>
              </p:txBody>
            </p:sp>
            <p:sp>
              <p:nvSpPr>
                <p:cNvPr id="88223" name="Freeform 84"/>
                <p:cNvSpPr>
                  <a:spLocks/>
                </p:cNvSpPr>
                <p:nvPr/>
              </p:nvSpPr>
              <p:spPr bwMode="auto">
                <a:xfrm>
                  <a:off x="7292" y="14577"/>
                  <a:ext cx="472" cy="209"/>
                </a:xfrm>
                <a:custGeom>
                  <a:avLst/>
                  <a:gdLst>
                    <a:gd name="T0" fmla="*/ 47 w 472"/>
                    <a:gd name="T1" fmla="*/ 209 h 209"/>
                    <a:gd name="T2" fmla="*/ 472 w 472"/>
                    <a:gd name="T3" fmla="*/ 84 h 209"/>
                    <a:gd name="T4" fmla="*/ 215 w 472"/>
                    <a:gd name="T5" fmla="*/ 0 h 209"/>
                    <a:gd name="T6" fmla="*/ 5 w 472"/>
                    <a:gd name="T7" fmla="*/ 24 h 209"/>
                    <a:gd name="T8" fmla="*/ 0 w 472"/>
                    <a:gd name="T9" fmla="*/ 197 h 209"/>
                    <a:gd name="T10" fmla="*/ 47 w 472"/>
                    <a:gd name="T11" fmla="*/ 209 h 209"/>
                    <a:gd name="T12" fmla="*/ 0 60000 65536"/>
                    <a:gd name="T13" fmla="*/ 0 60000 65536"/>
                    <a:gd name="T14" fmla="*/ 0 60000 65536"/>
                    <a:gd name="T15" fmla="*/ 0 60000 65536"/>
                    <a:gd name="T16" fmla="*/ 0 60000 65536"/>
                    <a:gd name="T17" fmla="*/ 0 60000 65536"/>
                    <a:gd name="T18" fmla="*/ 0 w 472"/>
                    <a:gd name="T19" fmla="*/ 0 h 209"/>
                    <a:gd name="T20" fmla="*/ 472 w 472"/>
                    <a:gd name="T21" fmla="*/ 209 h 209"/>
                  </a:gdLst>
                  <a:ahLst/>
                  <a:cxnLst>
                    <a:cxn ang="T12">
                      <a:pos x="T0" y="T1"/>
                    </a:cxn>
                    <a:cxn ang="T13">
                      <a:pos x="T2" y="T3"/>
                    </a:cxn>
                    <a:cxn ang="T14">
                      <a:pos x="T4" y="T5"/>
                    </a:cxn>
                    <a:cxn ang="T15">
                      <a:pos x="T6" y="T7"/>
                    </a:cxn>
                    <a:cxn ang="T16">
                      <a:pos x="T8" y="T9"/>
                    </a:cxn>
                    <a:cxn ang="T17">
                      <a:pos x="T10" y="T11"/>
                    </a:cxn>
                  </a:cxnLst>
                  <a:rect l="T18" t="T19" r="T20" b="T21"/>
                  <a:pathLst>
                    <a:path w="472" h="209">
                      <a:moveTo>
                        <a:pt x="47" y="209"/>
                      </a:moveTo>
                      <a:lnTo>
                        <a:pt x="472" y="84"/>
                      </a:lnTo>
                      <a:lnTo>
                        <a:pt x="215" y="0"/>
                      </a:lnTo>
                      <a:lnTo>
                        <a:pt x="5" y="24"/>
                      </a:lnTo>
                      <a:lnTo>
                        <a:pt x="0" y="197"/>
                      </a:lnTo>
                      <a:lnTo>
                        <a:pt x="47" y="209"/>
                      </a:lnTo>
                      <a:close/>
                    </a:path>
                  </a:pathLst>
                </a:custGeom>
                <a:solidFill>
                  <a:srgbClr val="808080"/>
                </a:solidFill>
                <a:ln w="9525">
                  <a:noFill/>
                  <a:round/>
                  <a:headEnd/>
                  <a:tailEnd/>
                </a:ln>
              </p:spPr>
              <p:txBody>
                <a:bodyPr/>
                <a:lstStyle/>
                <a:p>
                  <a:endParaRPr lang="en-US"/>
                </a:p>
              </p:txBody>
            </p:sp>
            <p:sp>
              <p:nvSpPr>
                <p:cNvPr id="88224" name="Freeform 85"/>
                <p:cNvSpPr>
                  <a:spLocks/>
                </p:cNvSpPr>
                <p:nvPr/>
              </p:nvSpPr>
              <p:spPr bwMode="auto">
                <a:xfrm>
                  <a:off x="6073" y="13679"/>
                  <a:ext cx="251" cy="999"/>
                </a:xfrm>
                <a:custGeom>
                  <a:avLst/>
                  <a:gdLst>
                    <a:gd name="T0" fmla="*/ 251 w 251"/>
                    <a:gd name="T1" fmla="*/ 23 h 999"/>
                    <a:gd name="T2" fmla="*/ 250 w 251"/>
                    <a:gd name="T3" fmla="*/ 22 h 999"/>
                    <a:gd name="T4" fmla="*/ 246 w 251"/>
                    <a:gd name="T5" fmla="*/ 20 h 999"/>
                    <a:gd name="T6" fmla="*/ 239 w 251"/>
                    <a:gd name="T7" fmla="*/ 18 h 999"/>
                    <a:gd name="T8" fmla="*/ 230 w 251"/>
                    <a:gd name="T9" fmla="*/ 15 h 999"/>
                    <a:gd name="T10" fmla="*/ 218 w 251"/>
                    <a:gd name="T11" fmla="*/ 11 h 999"/>
                    <a:gd name="T12" fmla="*/ 205 w 251"/>
                    <a:gd name="T13" fmla="*/ 7 h 999"/>
                    <a:gd name="T14" fmla="*/ 190 w 251"/>
                    <a:gd name="T15" fmla="*/ 4 h 999"/>
                    <a:gd name="T16" fmla="*/ 173 w 251"/>
                    <a:gd name="T17" fmla="*/ 1 h 999"/>
                    <a:gd name="T18" fmla="*/ 155 w 251"/>
                    <a:gd name="T19" fmla="*/ 0 h 999"/>
                    <a:gd name="T20" fmla="*/ 134 w 251"/>
                    <a:gd name="T21" fmla="*/ 0 h 999"/>
                    <a:gd name="T22" fmla="*/ 114 w 251"/>
                    <a:gd name="T23" fmla="*/ 2 h 999"/>
                    <a:gd name="T24" fmla="*/ 92 w 251"/>
                    <a:gd name="T25" fmla="*/ 5 h 999"/>
                    <a:gd name="T26" fmla="*/ 70 w 251"/>
                    <a:gd name="T27" fmla="*/ 12 h 999"/>
                    <a:gd name="T28" fmla="*/ 47 w 251"/>
                    <a:gd name="T29" fmla="*/ 20 h 999"/>
                    <a:gd name="T30" fmla="*/ 23 w 251"/>
                    <a:gd name="T31" fmla="*/ 32 h 999"/>
                    <a:gd name="T32" fmla="*/ 0 w 251"/>
                    <a:gd name="T33" fmla="*/ 47 h 999"/>
                    <a:gd name="T34" fmla="*/ 0 w 251"/>
                    <a:gd name="T35" fmla="*/ 999 h 999"/>
                    <a:gd name="T36" fmla="*/ 1 w 251"/>
                    <a:gd name="T37" fmla="*/ 999 h 999"/>
                    <a:gd name="T38" fmla="*/ 6 w 251"/>
                    <a:gd name="T39" fmla="*/ 999 h 999"/>
                    <a:gd name="T40" fmla="*/ 14 w 251"/>
                    <a:gd name="T41" fmla="*/ 998 h 999"/>
                    <a:gd name="T42" fmla="*/ 23 w 251"/>
                    <a:gd name="T43" fmla="*/ 997 h 999"/>
                    <a:gd name="T44" fmla="*/ 35 w 251"/>
                    <a:gd name="T45" fmla="*/ 995 h 999"/>
                    <a:gd name="T46" fmla="*/ 49 w 251"/>
                    <a:gd name="T47" fmla="*/ 993 h 999"/>
                    <a:gd name="T48" fmla="*/ 65 w 251"/>
                    <a:gd name="T49" fmla="*/ 990 h 999"/>
                    <a:gd name="T50" fmla="*/ 83 w 251"/>
                    <a:gd name="T51" fmla="*/ 985 h 999"/>
                    <a:gd name="T52" fmla="*/ 102 w 251"/>
                    <a:gd name="T53" fmla="*/ 980 h 999"/>
                    <a:gd name="T54" fmla="*/ 121 w 251"/>
                    <a:gd name="T55" fmla="*/ 973 h 999"/>
                    <a:gd name="T56" fmla="*/ 143 w 251"/>
                    <a:gd name="T57" fmla="*/ 966 h 999"/>
                    <a:gd name="T58" fmla="*/ 164 w 251"/>
                    <a:gd name="T59" fmla="*/ 956 h 999"/>
                    <a:gd name="T60" fmla="*/ 186 w 251"/>
                    <a:gd name="T61" fmla="*/ 945 h 999"/>
                    <a:gd name="T62" fmla="*/ 208 w 251"/>
                    <a:gd name="T63" fmla="*/ 934 h 999"/>
                    <a:gd name="T64" fmla="*/ 230 w 251"/>
                    <a:gd name="T65" fmla="*/ 919 h 999"/>
                    <a:gd name="T66" fmla="*/ 251 w 251"/>
                    <a:gd name="T67" fmla="*/ 903 h 999"/>
                    <a:gd name="T68" fmla="*/ 251 w 251"/>
                    <a:gd name="T69" fmla="*/ 23 h 99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1"/>
                    <a:gd name="T106" fmla="*/ 0 h 999"/>
                    <a:gd name="T107" fmla="*/ 251 w 251"/>
                    <a:gd name="T108" fmla="*/ 999 h 99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1" h="999">
                      <a:moveTo>
                        <a:pt x="251" y="23"/>
                      </a:moveTo>
                      <a:lnTo>
                        <a:pt x="250" y="22"/>
                      </a:lnTo>
                      <a:lnTo>
                        <a:pt x="246" y="20"/>
                      </a:lnTo>
                      <a:lnTo>
                        <a:pt x="239" y="18"/>
                      </a:lnTo>
                      <a:lnTo>
                        <a:pt x="230" y="15"/>
                      </a:lnTo>
                      <a:lnTo>
                        <a:pt x="218" y="11"/>
                      </a:lnTo>
                      <a:lnTo>
                        <a:pt x="205" y="7"/>
                      </a:lnTo>
                      <a:lnTo>
                        <a:pt x="190" y="4"/>
                      </a:lnTo>
                      <a:lnTo>
                        <a:pt x="173" y="1"/>
                      </a:lnTo>
                      <a:lnTo>
                        <a:pt x="155" y="0"/>
                      </a:lnTo>
                      <a:lnTo>
                        <a:pt x="134" y="0"/>
                      </a:lnTo>
                      <a:lnTo>
                        <a:pt x="114" y="2"/>
                      </a:lnTo>
                      <a:lnTo>
                        <a:pt x="92" y="5"/>
                      </a:lnTo>
                      <a:lnTo>
                        <a:pt x="70" y="12"/>
                      </a:lnTo>
                      <a:lnTo>
                        <a:pt x="47" y="20"/>
                      </a:lnTo>
                      <a:lnTo>
                        <a:pt x="23" y="32"/>
                      </a:lnTo>
                      <a:lnTo>
                        <a:pt x="0" y="47"/>
                      </a:lnTo>
                      <a:lnTo>
                        <a:pt x="0" y="999"/>
                      </a:lnTo>
                      <a:lnTo>
                        <a:pt x="1" y="999"/>
                      </a:lnTo>
                      <a:lnTo>
                        <a:pt x="6" y="999"/>
                      </a:lnTo>
                      <a:lnTo>
                        <a:pt x="14" y="998"/>
                      </a:lnTo>
                      <a:lnTo>
                        <a:pt x="23" y="997"/>
                      </a:lnTo>
                      <a:lnTo>
                        <a:pt x="35" y="995"/>
                      </a:lnTo>
                      <a:lnTo>
                        <a:pt x="49" y="993"/>
                      </a:lnTo>
                      <a:lnTo>
                        <a:pt x="65" y="990"/>
                      </a:lnTo>
                      <a:lnTo>
                        <a:pt x="83" y="985"/>
                      </a:lnTo>
                      <a:lnTo>
                        <a:pt x="102" y="980"/>
                      </a:lnTo>
                      <a:lnTo>
                        <a:pt x="121" y="973"/>
                      </a:lnTo>
                      <a:lnTo>
                        <a:pt x="143" y="966"/>
                      </a:lnTo>
                      <a:lnTo>
                        <a:pt x="164" y="956"/>
                      </a:lnTo>
                      <a:lnTo>
                        <a:pt x="186" y="945"/>
                      </a:lnTo>
                      <a:lnTo>
                        <a:pt x="208" y="934"/>
                      </a:lnTo>
                      <a:lnTo>
                        <a:pt x="230" y="919"/>
                      </a:lnTo>
                      <a:lnTo>
                        <a:pt x="251" y="903"/>
                      </a:lnTo>
                      <a:lnTo>
                        <a:pt x="251" y="23"/>
                      </a:lnTo>
                      <a:close/>
                    </a:path>
                  </a:pathLst>
                </a:custGeom>
                <a:solidFill>
                  <a:srgbClr val="808080"/>
                </a:solidFill>
                <a:ln w="9525">
                  <a:noFill/>
                  <a:round/>
                  <a:headEnd/>
                  <a:tailEnd/>
                </a:ln>
              </p:spPr>
              <p:txBody>
                <a:bodyPr/>
                <a:lstStyle/>
                <a:p>
                  <a:endParaRPr lang="en-US"/>
                </a:p>
              </p:txBody>
            </p:sp>
            <p:sp>
              <p:nvSpPr>
                <p:cNvPr id="88225" name="Freeform 86"/>
                <p:cNvSpPr>
                  <a:spLocks/>
                </p:cNvSpPr>
                <p:nvPr/>
              </p:nvSpPr>
              <p:spPr bwMode="auto">
                <a:xfrm>
                  <a:off x="6080" y="13687"/>
                  <a:ext cx="215" cy="843"/>
                </a:xfrm>
                <a:custGeom>
                  <a:avLst/>
                  <a:gdLst>
                    <a:gd name="T0" fmla="*/ 215 w 215"/>
                    <a:gd name="T1" fmla="*/ 20 h 843"/>
                    <a:gd name="T2" fmla="*/ 214 w 215"/>
                    <a:gd name="T3" fmla="*/ 19 h 843"/>
                    <a:gd name="T4" fmla="*/ 211 w 215"/>
                    <a:gd name="T5" fmla="*/ 18 h 843"/>
                    <a:gd name="T6" fmla="*/ 205 w 215"/>
                    <a:gd name="T7" fmla="*/ 15 h 843"/>
                    <a:gd name="T8" fmla="*/ 197 w 215"/>
                    <a:gd name="T9" fmla="*/ 12 h 843"/>
                    <a:gd name="T10" fmla="*/ 187 w 215"/>
                    <a:gd name="T11" fmla="*/ 9 h 843"/>
                    <a:gd name="T12" fmla="*/ 176 w 215"/>
                    <a:gd name="T13" fmla="*/ 6 h 843"/>
                    <a:gd name="T14" fmla="*/ 163 w 215"/>
                    <a:gd name="T15" fmla="*/ 4 h 843"/>
                    <a:gd name="T16" fmla="*/ 149 w 215"/>
                    <a:gd name="T17" fmla="*/ 1 h 843"/>
                    <a:gd name="T18" fmla="*/ 133 w 215"/>
                    <a:gd name="T19" fmla="*/ 0 h 843"/>
                    <a:gd name="T20" fmla="*/ 115 w 215"/>
                    <a:gd name="T21" fmla="*/ 0 h 843"/>
                    <a:gd name="T22" fmla="*/ 98 w 215"/>
                    <a:gd name="T23" fmla="*/ 1 h 843"/>
                    <a:gd name="T24" fmla="*/ 79 w 215"/>
                    <a:gd name="T25" fmla="*/ 5 h 843"/>
                    <a:gd name="T26" fmla="*/ 60 w 215"/>
                    <a:gd name="T27" fmla="*/ 10 h 843"/>
                    <a:gd name="T28" fmla="*/ 40 w 215"/>
                    <a:gd name="T29" fmla="*/ 18 h 843"/>
                    <a:gd name="T30" fmla="*/ 21 w 215"/>
                    <a:gd name="T31" fmla="*/ 27 h 843"/>
                    <a:gd name="T32" fmla="*/ 0 w 215"/>
                    <a:gd name="T33" fmla="*/ 40 h 843"/>
                    <a:gd name="T34" fmla="*/ 0 w 215"/>
                    <a:gd name="T35" fmla="*/ 843 h 843"/>
                    <a:gd name="T36" fmla="*/ 1 w 215"/>
                    <a:gd name="T37" fmla="*/ 843 h 843"/>
                    <a:gd name="T38" fmla="*/ 6 w 215"/>
                    <a:gd name="T39" fmla="*/ 843 h 843"/>
                    <a:gd name="T40" fmla="*/ 12 w 215"/>
                    <a:gd name="T41" fmla="*/ 842 h 843"/>
                    <a:gd name="T42" fmla="*/ 21 w 215"/>
                    <a:gd name="T43" fmla="*/ 841 h 843"/>
                    <a:gd name="T44" fmla="*/ 30 w 215"/>
                    <a:gd name="T45" fmla="*/ 840 h 843"/>
                    <a:gd name="T46" fmla="*/ 43 w 215"/>
                    <a:gd name="T47" fmla="*/ 838 h 843"/>
                    <a:gd name="T48" fmla="*/ 56 w 215"/>
                    <a:gd name="T49" fmla="*/ 835 h 843"/>
                    <a:gd name="T50" fmla="*/ 71 w 215"/>
                    <a:gd name="T51" fmla="*/ 831 h 843"/>
                    <a:gd name="T52" fmla="*/ 87 w 215"/>
                    <a:gd name="T53" fmla="*/ 826 h 843"/>
                    <a:gd name="T54" fmla="*/ 105 w 215"/>
                    <a:gd name="T55" fmla="*/ 821 h 843"/>
                    <a:gd name="T56" fmla="*/ 123 w 215"/>
                    <a:gd name="T57" fmla="*/ 814 h 843"/>
                    <a:gd name="T58" fmla="*/ 141 w 215"/>
                    <a:gd name="T59" fmla="*/ 806 h 843"/>
                    <a:gd name="T60" fmla="*/ 159 w 215"/>
                    <a:gd name="T61" fmla="*/ 797 h 843"/>
                    <a:gd name="T62" fmla="*/ 179 w 215"/>
                    <a:gd name="T63" fmla="*/ 786 h 843"/>
                    <a:gd name="T64" fmla="*/ 197 w 215"/>
                    <a:gd name="T65" fmla="*/ 774 h 843"/>
                    <a:gd name="T66" fmla="*/ 215 w 215"/>
                    <a:gd name="T67" fmla="*/ 760 h 843"/>
                    <a:gd name="T68" fmla="*/ 215 w 215"/>
                    <a:gd name="T69" fmla="*/ 20 h 8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15"/>
                    <a:gd name="T106" fmla="*/ 0 h 843"/>
                    <a:gd name="T107" fmla="*/ 215 w 215"/>
                    <a:gd name="T108" fmla="*/ 843 h 84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15" h="843">
                      <a:moveTo>
                        <a:pt x="215" y="20"/>
                      </a:moveTo>
                      <a:lnTo>
                        <a:pt x="214" y="19"/>
                      </a:lnTo>
                      <a:lnTo>
                        <a:pt x="211" y="18"/>
                      </a:lnTo>
                      <a:lnTo>
                        <a:pt x="205" y="15"/>
                      </a:lnTo>
                      <a:lnTo>
                        <a:pt x="197" y="12"/>
                      </a:lnTo>
                      <a:lnTo>
                        <a:pt x="187" y="9"/>
                      </a:lnTo>
                      <a:lnTo>
                        <a:pt x="176" y="6"/>
                      </a:lnTo>
                      <a:lnTo>
                        <a:pt x="163" y="4"/>
                      </a:lnTo>
                      <a:lnTo>
                        <a:pt x="149" y="1"/>
                      </a:lnTo>
                      <a:lnTo>
                        <a:pt x="133" y="0"/>
                      </a:lnTo>
                      <a:lnTo>
                        <a:pt x="115" y="0"/>
                      </a:lnTo>
                      <a:lnTo>
                        <a:pt x="98" y="1"/>
                      </a:lnTo>
                      <a:lnTo>
                        <a:pt x="79" y="5"/>
                      </a:lnTo>
                      <a:lnTo>
                        <a:pt x="60" y="10"/>
                      </a:lnTo>
                      <a:lnTo>
                        <a:pt x="40" y="18"/>
                      </a:lnTo>
                      <a:lnTo>
                        <a:pt x="21" y="27"/>
                      </a:lnTo>
                      <a:lnTo>
                        <a:pt x="0" y="40"/>
                      </a:lnTo>
                      <a:lnTo>
                        <a:pt x="0" y="843"/>
                      </a:lnTo>
                      <a:lnTo>
                        <a:pt x="1" y="843"/>
                      </a:lnTo>
                      <a:lnTo>
                        <a:pt x="6" y="843"/>
                      </a:lnTo>
                      <a:lnTo>
                        <a:pt x="12" y="842"/>
                      </a:lnTo>
                      <a:lnTo>
                        <a:pt x="21" y="841"/>
                      </a:lnTo>
                      <a:lnTo>
                        <a:pt x="30" y="840"/>
                      </a:lnTo>
                      <a:lnTo>
                        <a:pt x="43" y="838"/>
                      </a:lnTo>
                      <a:lnTo>
                        <a:pt x="56" y="835"/>
                      </a:lnTo>
                      <a:lnTo>
                        <a:pt x="71" y="831"/>
                      </a:lnTo>
                      <a:lnTo>
                        <a:pt x="87" y="826"/>
                      </a:lnTo>
                      <a:lnTo>
                        <a:pt x="105" y="821"/>
                      </a:lnTo>
                      <a:lnTo>
                        <a:pt x="123" y="814"/>
                      </a:lnTo>
                      <a:lnTo>
                        <a:pt x="141" y="806"/>
                      </a:lnTo>
                      <a:lnTo>
                        <a:pt x="159" y="797"/>
                      </a:lnTo>
                      <a:lnTo>
                        <a:pt x="179" y="786"/>
                      </a:lnTo>
                      <a:lnTo>
                        <a:pt x="197" y="774"/>
                      </a:lnTo>
                      <a:lnTo>
                        <a:pt x="215" y="760"/>
                      </a:lnTo>
                      <a:lnTo>
                        <a:pt x="215" y="20"/>
                      </a:lnTo>
                      <a:close/>
                    </a:path>
                  </a:pathLst>
                </a:custGeom>
                <a:solidFill>
                  <a:srgbClr val="808080"/>
                </a:solidFill>
                <a:ln w="9525">
                  <a:noFill/>
                  <a:round/>
                  <a:headEnd/>
                  <a:tailEnd/>
                </a:ln>
              </p:spPr>
              <p:txBody>
                <a:bodyPr/>
                <a:lstStyle/>
                <a:p>
                  <a:endParaRPr lang="en-US"/>
                </a:p>
              </p:txBody>
            </p:sp>
            <p:sp>
              <p:nvSpPr>
                <p:cNvPr id="88226" name="Freeform 87"/>
                <p:cNvSpPr>
                  <a:spLocks/>
                </p:cNvSpPr>
                <p:nvPr/>
              </p:nvSpPr>
              <p:spPr bwMode="auto">
                <a:xfrm>
                  <a:off x="6087" y="13696"/>
                  <a:ext cx="180" cy="685"/>
                </a:xfrm>
                <a:custGeom>
                  <a:avLst/>
                  <a:gdLst>
                    <a:gd name="T0" fmla="*/ 180 w 180"/>
                    <a:gd name="T1" fmla="*/ 16 h 685"/>
                    <a:gd name="T2" fmla="*/ 179 w 180"/>
                    <a:gd name="T3" fmla="*/ 16 h 685"/>
                    <a:gd name="T4" fmla="*/ 176 w 180"/>
                    <a:gd name="T5" fmla="*/ 14 h 685"/>
                    <a:gd name="T6" fmla="*/ 172 w 180"/>
                    <a:gd name="T7" fmla="*/ 12 h 685"/>
                    <a:gd name="T8" fmla="*/ 165 w 180"/>
                    <a:gd name="T9" fmla="*/ 10 h 685"/>
                    <a:gd name="T10" fmla="*/ 157 w 180"/>
                    <a:gd name="T11" fmla="*/ 8 h 685"/>
                    <a:gd name="T12" fmla="*/ 147 w 180"/>
                    <a:gd name="T13" fmla="*/ 4 h 685"/>
                    <a:gd name="T14" fmla="*/ 136 w 180"/>
                    <a:gd name="T15" fmla="*/ 2 h 685"/>
                    <a:gd name="T16" fmla="*/ 125 w 180"/>
                    <a:gd name="T17" fmla="*/ 0 h 685"/>
                    <a:gd name="T18" fmla="*/ 111 w 180"/>
                    <a:gd name="T19" fmla="*/ 0 h 685"/>
                    <a:gd name="T20" fmla="*/ 97 w 180"/>
                    <a:gd name="T21" fmla="*/ 0 h 685"/>
                    <a:gd name="T22" fmla="*/ 81 w 180"/>
                    <a:gd name="T23" fmla="*/ 1 h 685"/>
                    <a:gd name="T24" fmla="*/ 66 w 180"/>
                    <a:gd name="T25" fmla="*/ 3 h 685"/>
                    <a:gd name="T26" fmla="*/ 50 w 180"/>
                    <a:gd name="T27" fmla="*/ 8 h 685"/>
                    <a:gd name="T28" fmla="*/ 33 w 180"/>
                    <a:gd name="T29" fmla="*/ 14 h 685"/>
                    <a:gd name="T30" fmla="*/ 17 w 180"/>
                    <a:gd name="T31" fmla="*/ 23 h 685"/>
                    <a:gd name="T32" fmla="*/ 0 w 180"/>
                    <a:gd name="T33" fmla="*/ 33 h 685"/>
                    <a:gd name="T34" fmla="*/ 0 w 180"/>
                    <a:gd name="T35" fmla="*/ 685 h 685"/>
                    <a:gd name="T36" fmla="*/ 1 w 180"/>
                    <a:gd name="T37" fmla="*/ 685 h 685"/>
                    <a:gd name="T38" fmla="*/ 4 w 180"/>
                    <a:gd name="T39" fmla="*/ 685 h 685"/>
                    <a:gd name="T40" fmla="*/ 9 w 180"/>
                    <a:gd name="T41" fmla="*/ 684 h 685"/>
                    <a:gd name="T42" fmla="*/ 17 w 180"/>
                    <a:gd name="T43" fmla="*/ 683 h 685"/>
                    <a:gd name="T44" fmla="*/ 26 w 180"/>
                    <a:gd name="T45" fmla="*/ 682 h 685"/>
                    <a:gd name="T46" fmla="*/ 35 w 180"/>
                    <a:gd name="T47" fmla="*/ 681 h 685"/>
                    <a:gd name="T48" fmla="*/ 47 w 180"/>
                    <a:gd name="T49" fmla="*/ 678 h 685"/>
                    <a:gd name="T50" fmla="*/ 60 w 180"/>
                    <a:gd name="T51" fmla="*/ 676 h 685"/>
                    <a:gd name="T52" fmla="*/ 73 w 180"/>
                    <a:gd name="T53" fmla="*/ 671 h 685"/>
                    <a:gd name="T54" fmla="*/ 87 w 180"/>
                    <a:gd name="T55" fmla="*/ 667 h 685"/>
                    <a:gd name="T56" fmla="*/ 102 w 180"/>
                    <a:gd name="T57" fmla="*/ 662 h 685"/>
                    <a:gd name="T58" fmla="*/ 118 w 180"/>
                    <a:gd name="T59" fmla="*/ 655 h 685"/>
                    <a:gd name="T60" fmla="*/ 133 w 180"/>
                    <a:gd name="T61" fmla="*/ 648 h 685"/>
                    <a:gd name="T62" fmla="*/ 149 w 180"/>
                    <a:gd name="T63" fmla="*/ 639 h 685"/>
                    <a:gd name="T64" fmla="*/ 165 w 180"/>
                    <a:gd name="T65" fmla="*/ 628 h 685"/>
                    <a:gd name="T66" fmla="*/ 180 w 180"/>
                    <a:gd name="T67" fmla="*/ 617 h 685"/>
                    <a:gd name="T68" fmla="*/ 180 w 180"/>
                    <a:gd name="T69" fmla="*/ 16 h 68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80"/>
                    <a:gd name="T106" fmla="*/ 0 h 685"/>
                    <a:gd name="T107" fmla="*/ 180 w 180"/>
                    <a:gd name="T108" fmla="*/ 685 h 68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80" h="685">
                      <a:moveTo>
                        <a:pt x="180" y="16"/>
                      </a:moveTo>
                      <a:lnTo>
                        <a:pt x="179" y="16"/>
                      </a:lnTo>
                      <a:lnTo>
                        <a:pt x="176" y="14"/>
                      </a:lnTo>
                      <a:lnTo>
                        <a:pt x="172" y="12"/>
                      </a:lnTo>
                      <a:lnTo>
                        <a:pt x="165" y="10"/>
                      </a:lnTo>
                      <a:lnTo>
                        <a:pt x="157" y="8"/>
                      </a:lnTo>
                      <a:lnTo>
                        <a:pt x="147" y="4"/>
                      </a:lnTo>
                      <a:lnTo>
                        <a:pt x="136" y="2"/>
                      </a:lnTo>
                      <a:lnTo>
                        <a:pt x="125" y="0"/>
                      </a:lnTo>
                      <a:lnTo>
                        <a:pt x="111" y="0"/>
                      </a:lnTo>
                      <a:lnTo>
                        <a:pt x="97" y="0"/>
                      </a:lnTo>
                      <a:lnTo>
                        <a:pt x="81" y="1"/>
                      </a:lnTo>
                      <a:lnTo>
                        <a:pt x="66" y="3"/>
                      </a:lnTo>
                      <a:lnTo>
                        <a:pt x="50" y="8"/>
                      </a:lnTo>
                      <a:lnTo>
                        <a:pt x="33" y="14"/>
                      </a:lnTo>
                      <a:lnTo>
                        <a:pt x="17" y="23"/>
                      </a:lnTo>
                      <a:lnTo>
                        <a:pt x="0" y="33"/>
                      </a:lnTo>
                      <a:lnTo>
                        <a:pt x="0" y="685"/>
                      </a:lnTo>
                      <a:lnTo>
                        <a:pt x="1" y="685"/>
                      </a:lnTo>
                      <a:lnTo>
                        <a:pt x="4" y="685"/>
                      </a:lnTo>
                      <a:lnTo>
                        <a:pt x="9" y="684"/>
                      </a:lnTo>
                      <a:lnTo>
                        <a:pt x="17" y="683"/>
                      </a:lnTo>
                      <a:lnTo>
                        <a:pt x="26" y="682"/>
                      </a:lnTo>
                      <a:lnTo>
                        <a:pt x="35" y="681"/>
                      </a:lnTo>
                      <a:lnTo>
                        <a:pt x="47" y="678"/>
                      </a:lnTo>
                      <a:lnTo>
                        <a:pt x="60" y="676"/>
                      </a:lnTo>
                      <a:lnTo>
                        <a:pt x="73" y="671"/>
                      </a:lnTo>
                      <a:lnTo>
                        <a:pt x="87" y="667"/>
                      </a:lnTo>
                      <a:lnTo>
                        <a:pt x="102" y="662"/>
                      </a:lnTo>
                      <a:lnTo>
                        <a:pt x="118" y="655"/>
                      </a:lnTo>
                      <a:lnTo>
                        <a:pt x="133" y="648"/>
                      </a:lnTo>
                      <a:lnTo>
                        <a:pt x="149" y="639"/>
                      </a:lnTo>
                      <a:lnTo>
                        <a:pt x="165" y="628"/>
                      </a:lnTo>
                      <a:lnTo>
                        <a:pt x="180" y="617"/>
                      </a:lnTo>
                      <a:lnTo>
                        <a:pt x="180" y="16"/>
                      </a:lnTo>
                      <a:close/>
                    </a:path>
                  </a:pathLst>
                </a:custGeom>
                <a:solidFill>
                  <a:srgbClr val="808080"/>
                </a:solidFill>
                <a:ln w="9525">
                  <a:noFill/>
                  <a:round/>
                  <a:headEnd/>
                  <a:tailEnd/>
                </a:ln>
              </p:spPr>
              <p:txBody>
                <a:bodyPr/>
                <a:lstStyle/>
                <a:p>
                  <a:endParaRPr lang="en-US"/>
                </a:p>
              </p:txBody>
            </p:sp>
            <p:sp>
              <p:nvSpPr>
                <p:cNvPr id="88227" name="Freeform 88"/>
                <p:cNvSpPr>
                  <a:spLocks/>
                </p:cNvSpPr>
                <p:nvPr/>
              </p:nvSpPr>
              <p:spPr bwMode="auto">
                <a:xfrm>
                  <a:off x="6093" y="13704"/>
                  <a:ext cx="146" cy="530"/>
                </a:xfrm>
                <a:custGeom>
                  <a:avLst/>
                  <a:gdLst>
                    <a:gd name="T0" fmla="*/ 146 w 146"/>
                    <a:gd name="T1" fmla="*/ 14 h 530"/>
                    <a:gd name="T2" fmla="*/ 143 w 146"/>
                    <a:gd name="T3" fmla="*/ 12 h 530"/>
                    <a:gd name="T4" fmla="*/ 134 w 146"/>
                    <a:gd name="T5" fmla="*/ 8 h 530"/>
                    <a:gd name="T6" fmla="*/ 120 w 146"/>
                    <a:gd name="T7" fmla="*/ 4 h 530"/>
                    <a:gd name="T8" fmla="*/ 101 w 146"/>
                    <a:gd name="T9" fmla="*/ 1 h 530"/>
                    <a:gd name="T10" fmla="*/ 79 w 146"/>
                    <a:gd name="T11" fmla="*/ 0 h 530"/>
                    <a:gd name="T12" fmla="*/ 54 w 146"/>
                    <a:gd name="T13" fmla="*/ 3 h 530"/>
                    <a:gd name="T14" fmla="*/ 27 w 146"/>
                    <a:gd name="T15" fmla="*/ 11 h 530"/>
                    <a:gd name="T16" fmla="*/ 0 w 146"/>
                    <a:gd name="T17" fmla="*/ 27 h 530"/>
                    <a:gd name="T18" fmla="*/ 0 w 146"/>
                    <a:gd name="T19" fmla="*/ 530 h 530"/>
                    <a:gd name="T20" fmla="*/ 3 w 146"/>
                    <a:gd name="T21" fmla="*/ 530 h 530"/>
                    <a:gd name="T22" fmla="*/ 14 w 146"/>
                    <a:gd name="T23" fmla="*/ 529 h 530"/>
                    <a:gd name="T24" fmla="*/ 29 w 146"/>
                    <a:gd name="T25" fmla="*/ 526 h 530"/>
                    <a:gd name="T26" fmla="*/ 49 w 146"/>
                    <a:gd name="T27" fmla="*/ 521 h 530"/>
                    <a:gd name="T28" fmla="*/ 71 w 146"/>
                    <a:gd name="T29" fmla="*/ 514 h 530"/>
                    <a:gd name="T30" fmla="*/ 96 w 146"/>
                    <a:gd name="T31" fmla="*/ 505 h 530"/>
                    <a:gd name="T32" fmla="*/ 121 w 146"/>
                    <a:gd name="T33" fmla="*/ 492 h 530"/>
                    <a:gd name="T34" fmla="*/ 146 w 146"/>
                    <a:gd name="T35" fmla="*/ 475 h 530"/>
                    <a:gd name="T36" fmla="*/ 146 w 146"/>
                    <a:gd name="T37" fmla="*/ 14 h 5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6"/>
                    <a:gd name="T58" fmla="*/ 0 h 530"/>
                    <a:gd name="T59" fmla="*/ 146 w 146"/>
                    <a:gd name="T60" fmla="*/ 530 h 53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6" h="530">
                      <a:moveTo>
                        <a:pt x="146" y="14"/>
                      </a:moveTo>
                      <a:lnTo>
                        <a:pt x="143" y="12"/>
                      </a:lnTo>
                      <a:lnTo>
                        <a:pt x="134" y="8"/>
                      </a:lnTo>
                      <a:lnTo>
                        <a:pt x="120" y="4"/>
                      </a:lnTo>
                      <a:lnTo>
                        <a:pt x="101" y="1"/>
                      </a:lnTo>
                      <a:lnTo>
                        <a:pt x="79" y="0"/>
                      </a:lnTo>
                      <a:lnTo>
                        <a:pt x="54" y="3"/>
                      </a:lnTo>
                      <a:lnTo>
                        <a:pt x="27" y="11"/>
                      </a:lnTo>
                      <a:lnTo>
                        <a:pt x="0" y="27"/>
                      </a:lnTo>
                      <a:lnTo>
                        <a:pt x="0" y="530"/>
                      </a:lnTo>
                      <a:lnTo>
                        <a:pt x="3" y="530"/>
                      </a:lnTo>
                      <a:lnTo>
                        <a:pt x="14" y="529"/>
                      </a:lnTo>
                      <a:lnTo>
                        <a:pt x="29" y="526"/>
                      </a:lnTo>
                      <a:lnTo>
                        <a:pt x="49" y="521"/>
                      </a:lnTo>
                      <a:lnTo>
                        <a:pt x="71" y="514"/>
                      </a:lnTo>
                      <a:lnTo>
                        <a:pt x="96" y="505"/>
                      </a:lnTo>
                      <a:lnTo>
                        <a:pt x="121" y="492"/>
                      </a:lnTo>
                      <a:lnTo>
                        <a:pt x="146" y="475"/>
                      </a:lnTo>
                      <a:lnTo>
                        <a:pt x="146" y="14"/>
                      </a:lnTo>
                      <a:close/>
                    </a:path>
                  </a:pathLst>
                </a:custGeom>
                <a:solidFill>
                  <a:srgbClr val="808080"/>
                </a:solidFill>
                <a:ln w="9525">
                  <a:noFill/>
                  <a:round/>
                  <a:headEnd/>
                  <a:tailEnd/>
                </a:ln>
              </p:spPr>
              <p:txBody>
                <a:bodyPr/>
                <a:lstStyle/>
                <a:p>
                  <a:endParaRPr lang="en-US"/>
                </a:p>
              </p:txBody>
            </p:sp>
            <p:sp>
              <p:nvSpPr>
                <p:cNvPr id="88228" name="Freeform 89"/>
                <p:cNvSpPr>
                  <a:spLocks/>
                </p:cNvSpPr>
                <p:nvPr/>
              </p:nvSpPr>
              <p:spPr bwMode="auto">
                <a:xfrm>
                  <a:off x="6101" y="13712"/>
                  <a:ext cx="109" cy="373"/>
                </a:xfrm>
                <a:custGeom>
                  <a:avLst/>
                  <a:gdLst>
                    <a:gd name="T0" fmla="*/ 109 w 109"/>
                    <a:gd name="T1" fmla="*/ 10 h 373"/>
                    <a:gd name="T2" fmla="*/ 107 w 109"/>
                    <a:gd name="T3" fmla="*/ 9 h 373"/>
                    <a:gd name="T4" fmla="*/ 100 w 109"/>
                    <a:gd name="T5" fmla="*/ 6 h 373"/>
                    <a:gd name="T6" fmla="*/ 89 w 109"/>
                    <a:gd name="T7" fmla="*/ 2 h 373"/>
                    <a:gd name="T8" fmla="*/ 75 w 109"/>
                    <a:gd name="T9" fmla="*/ 0 h 373"/>
                    <a:gd name="T10" fmla="*/ 59 w 109"/>
                    <a:gd name="T11" fmla="*/ 0 h 373"/>
                    <a:gd name="T12" fmla="*/ 39 w 109"/>
                    <a:gd name="T13" fmla="*/ 2 h 373"/>
                    <a:gd name="T14" fmla="*/ 20 w 109"/>
                    <a:gd name="T15" fmla="*/ 9 h 373"/>
                    <a:gd name="T16" fmla="*/ 0 w 109"/>
                    <a:gd name="T17" fmla="*/ 21 h 373"/>
                    <a:gd name="T18" fmla="*/ 0 w 109"/>
                    <a:gd name="T19" fmla="*/ 373 h 373"/>
                    <a:gd name="T20" fmla="*/ 2 w 109"/>
                    <a:gd name="T21" fmla="*/ 373 h 373"/>
                    <a:gd name="T22" fmla="*/ 9 w 109"/>
                    <a:gd name="T23" fmla="*/ 372 h 373"/>
                    <a:gd name="T24" fmla="*/ 21 w 109"/>
                    <a:gd name="T25" fmla="*/ 369 h 373"/>
                    <a:gd name="T26" fmla="*/ 36 w 109"/>
                    <a:gd name="T27" fmla="*/ 366 h 373"/>
                    <a:gd name="T28" fmla="*/ 53 w 109"/>
                    <a:gd name="T29" fmla="*/ 362 h 373"/>
                    <a:gd name="T30" fmla="*/ 72 w 109"/>
                    <a:gd name="T31" fmla="*/ 354 h 373"/>
                    <a:gd name="T32" fmla="*/ 90 w 109"/>
                    <a:gd name="T33" fmla="*/ 343 h 373"/>
                    <a:gd name="T34" fmla="*/ 109 w 109"/>
                    <a:gd name="T35" fmla="*/ 331 h 373"/>
                    <a:gd name="T36" fmla="*/ 109 w 109"/>
                    <a:gd name="T37" fmla="*/ 10 h 37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9"/>
                    <a:gd name="T58" fmla="*/ 0 h 373"/>
                    <a:gd name="T59" fmla="*/ 109 w 109"/>
                    <a:gd name="T60" fmla="*/ 373 h 37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9" h="373">
                      <a:moveTo>
                        <a:pt x="109" y="10"/>
                      </a:moveTo>
                      <a:lnTo>
                        <a:pt x="107" y="9"/>
                      </a:lnTo>
                      <a:lnTo>
                        <a:pt x="100" y="6"/>
                      </a:lnTo>
                      <a:lnTo>
                        <a:pt x="89" y="2"/>
                      </a:lnTo>
                      <a:lnTo>
                        <a:pt x="75" y="0"/>
                      </a:lnTo>
                      <a:lnTo>
                        <a:pt x="59" y="0"/>
                      </a:lnTo>
                      <a:lnTo>
                        <a:pt x="39" y="2"/>
                      </a:lnTo>
                      <a:lnTo>
                        <a:pt x="20" y="9"/>
                      </a:lnTo>
                      <a:lnTo>
                        <a:pt x="0" y="21"/>
                      </a:lnTo>
                      <a:lnTo>
                        <a:pt x="0" y="373"/>
                      </a:lnTo>
                      <a:lnTo>
                        <a:pt x="2" y="373"/>
                      </a:lnTo>
                      <a:lnTo>
                        <a:pt x="9" y="372"/>
                      </a:lnTo>
                      <a:lnTo>
                        <a:pt x="21" y="369"/>
                      </a:lnTo>
                      <a:lnTo>
                        <a:pt x="36" y="366"/>
                      </a:lnTo>
                      <a:lnTo>
                        <a:pt x="53" y="362"/>
                      </a:lnTo>
                      <a:lnTo>
                        <a:pt x="72" y="354"/>
                      </a:lnTo>
                      <a:lnTo>
                        <a:pt x="90" y="343"/>
                      </a:lnTo>
                      <a:lnTo>
                        <a:pt x="109" y="331"/>
                      </a:lnTo>
                      <a:lnTo>
                        <a:pt x="109" y="10"/>
                      </a:lnTo>
                      <a:close/>
                    </a:path>
                  </a:pathLst>
                </a:custGeom>
                <a:solidFill>
                  <a:srgbClr val="808080"/>
                </a:solidFill>
                <a:ln w="9525">
                  <a:noFill/>
                  <a:round/>
                  <a:headEnd/>
                  <a:tailEnd/>
                </a:ln>
              </p:spPr>
              <p:txBody>
                <a:bodyPr/>
                <a:lstStyle/>
                <a:p>
                  <a:endParaRPr lang="en-US"/>
                </a:p>
              </p:txBody>
            </p:sp>
            <p:sp>
              <p:nvSpPr>
                <p:cNvPr id="88229" name="Freeform 90"/>
                <p:cNvSpPr>
                  <a:spLocks/>
                </p:cNvSpPr>
                <p:nvPr/>
              </p:nvSpPr>
              <p:spPr bwMode="auto">
                <a:xfrm>
                  <a:off x="6107" y="13721"/>
                  <a:ext cx="75" cy="216"/>
                </a:xfrm>
                <a:custGeom>
                  <a:avLst/>
                  <a:gdLst>
                    <a:gd name="T0" fmla="*/ 75 w 75"/>
                    <a:gd name="T1" fmla="*/ 6 h 216"/>
                    <a:gd name="T2" fmla="*/ 73 w 75"/>
                    <a:gd name="T3" fmla="*/ 5 h 216"/>
                    <a:gd name="T4" fmla="*/ 69 w 75"/>
                    <a:gd name="T5" fmla="*/ 4 h 216"/>
                    <a:gd name="T6" fmla="*/ 61 w 75"/>
                    <a:gd name="T7" fmla="*/ 2 h 216"/>
                    <a:gd name="T8" fmla="*/ 52 w 75"/>
                    <a:gd name="T9" fmla="*/ 0 h 216"/>
                    <a:gd name="T10" fmla="*/ 41 w 75"/>
                    <a:gd name="T11" fmla="*/ 0 h 216"/>
                    <a:gd name="T12" fmla="*/ 28 w 75"/>
                    <a:gd name="T13" fmla="*/ 1 h 216"/>
                    <a:gd name="T14" fmla="*/ 14 w 75"/>
                    <a:gd name="T15" fmla="*/ 6 h 216"/>
                    <a:gd name="T16" fmla="*/ 0 w 75"/>
                    <a:gd name="T17" fmla="*/ 14 h 216"/>
                    <a:gd name="T18" fmla="*/ 0 w 75"/>
                    <a:gd name="T19" fmla="*/ 216 h 216"/>
                    <a:gd name="T20" fmla="*/ 2 w 75"/>
                    <a:gd name="T21" fmla="*/ 216 h 216"/>
                    <a:gd name="T22" fmla="*/ 7 w 75"/>
                    <a:gd name="T23" fmla="*/ 215 h 216"/>
                    <a:gd name="T24" fmla="*/ 15 w 75"/>
                    <a:gd name="T25" fmla="*/ 214 h 216"/>
                    <a:gd name="T26" fmla="*/ 25 w 75"/>
                    <a:gd name="T27" fmla="*/ 211 h 216"/>
                    <a:gd name="T28" fmla="*/ 37 w 75"/>
                    <a:gd name="T29" fmla="*/ 208 h 216"/>
                    <a:gd name="T30" fmla="*/ 50 w 75"/>
                    <a:gd name="T31" fmla="*/ 203 h 216"/>
                    <a:gd name="T32" fmla="*/ 63 w 75"/>
                    <a:gd name="T33" fmla="*/ 195 h 216"/>
                    <a:gd name="T34" fmla="*/ 75 w 75"/>
                    <a:gd name="T35" fmla="*/ 187 h 216"/>
                    <a:gd name="T36" fmla="*/ 75 w 75"/>
                    <a:gd name="T37" fmla="*/ 6 h 21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5"/>
                    <a:gd name="T58" fmla="*/ 0 h 216"/>
                    <a:gd name="T59" fmla="*/ 75 w 75"/>
                    <a:gd name="T60" fmla="*/ 216 h 21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5" h="216">
                      <a:moveTo>
                        <a:pt x="75" y="6"/>
                      </a:moveTo>
                      <a:lnTo>
                        <a:pt x="73" y="5"/>
                      </a:lnTo>
                      <a:lnTo>
                        <a:pt x="69" y="4"/>
                      </a:lnTo>
                      <a:lnTo>
                        <a:pt x="61" y="2"/>
                      </a:lnTo>
                      <a:lnTo>
                        <a:pt x="52" y="0"/>
                      </a:lnTo>
                      <a:lnTo>
                        <a:pt x="41" y="0"/>
                      </a:lnTo>
                      <a:lnTo>
                        <a:pt x="28" y="1"/>
                      </a:lnTo>
                      <a:lnTo>
                        <a:pt x="14" y="6"/>
                      </a:lnTo>
                      <a:lnTo>
                        <a:pt x="0" y="14"/>
                      </a:lnTo>
                      <a:lnTo>
                        <a:pt x="0" y="216"/>
                      </a:lnTo>
                      <a:lnTo>
                        <a:pt x="2" y="216"/>
                      </a:lnTo>
                      <a:lnTo>
                        <a:pt x="7" y="215"/>
                      </a:lnTo>
                      <a:lnTo>
                        <a:pt x="15" y="214"/>
                      </a:lnTo>
                      <a:lnTo>
                        <a:pt x="25" y="211"/>
                      </a:lnTo>
                      <a:lnTo>
                        <a:pt x="37" y="208"/>
                      </a:lnTo>
                      <a:lnTo>
                        <a:pt x="50" y="203"/>
                      </a:lnTo>
                      <a:lnTo>
                        <a:pt x="63" y="195"/>
                      </a:lnTo>
                      <a:lnTo>
                        <a:pt x="75" y="187"/>
                      </a:lnTo>
                      <a:lnTo>
                        <a:pt x="75" y="6"/>
                      </a:lnTo>
                      <a:close/>
                    </a:path>
                  </a:pathLst>
                </a:custGeom>
                <a:solidFill>
                  <a:srgbClr val="808080"/>
                </a:solidFill>
                <a:ln w="9525">
                  <a:noFill/>
                  <a:round/>
                  <a:headEnd/>
                  <a:tailEnd/>
                </a:ln>
              </p:spPr>
              <p:txBody>
                <a:bodyPr/>
                <a:lstStyle/>
                <a:p>
                  <a:endParaRPr lang="en-US"/>
                </a:p>
              </p:txBody>
            </p:sp>
            <p:sp>
              <p:nvSpPr>
                <p:cNvPr id="88230" name="Freeform 91"/>
                <p:cNvSpPr>
                  <a:spLocks/>
                </p:cNvSpPr>
                <p:nvPr/>
              </p:nvSpPr>
              <p:spPr bwMode="auto">
                <a:xfrm>
                  <a:off x="7013" y="14340"/>
                  <a:ext cx="110" cy="111"/>
                </a:xfrm>
                <a:custGeom>
                  <a:avLst/>
                  <a:gdLst>
                    <a:gd name="T0" fmla="*/ 55 w 110"/>
                    <a:gd name="T1" fmla="*/ 111 h 111"/>
                    <a:gd name="T2" fmla="*/ 66 w 110"/>
                    <a:gd name="T3" fmla="*/ 110 h 111"/>
                    <a:gd name="T4" fmla="*/ 76 w 110"/>
                    <a:gd name="T5" fmla="*/ 106 h 111"/>
                    <a:gd name="T6" fmla="*/ 85 w 110"/>
                    <a:gd name="T7" fmla="*/ 101 h 111"/>
                    <a:gd name="T8" fmla="*/ 94 w 110"/>
                    <a:gd name="T9" fmla="*/ 94 h 111"/>
                    <a:gd name="T10" fmla="*/ 100 w 110"/>
                    <a:gd name="T11" fmla="*/ 86 h 111"/>
                    <a:gd name="T12" fmla="*/ 106 w 110"/>
                    <a:gd name="T13" fmla="*/ 77 h 111"/>
                    <a:gd name="T14" fmla="*/ 109 w 110"/>
                    <a:gd name="T15" fmla="*/ 66 h 111"/>
                    <a:gd name="T16" fmla="*/ 110 w 110"/>
                    <a:gd name="T17" fmla="*/ 56 h 111"/>
                    <a:gd name="T18" fmla="*/ 109 w 110"/>
                    <a:gd name="T19" fmla="*/ 44 h 111"/>
                    <a:gd name="T20" fmla="*/ 106 w 110"/>
                    <a:gd name="T21" fmla="*/ 34 h 111"/>
                    <a:gd name="T22" fmla="*/ 100 w 110"/>
                    <a:gd name="T23" fmla="*/ 24 h 111"/>
                    <a:gd name="T24" fmla="*/ 94 w 110"/>
                    <a:gd name="T25" fmla="*/ 17 h 111"/>
                    <a:gd name="T26" fmla="*/ 85 w 110"/>
                    <a:gd name="T27" fmla="*/ 9 h 111"/>
                    <a:gd name="T28" fmla="*/ 76 w 110"/>
                    <a:gd name="T29" fmla="*/ 5 h 111"/>
                    <a:gd name="T30" fmla="*/ 66 w 110"/>
                    <a:gd name="T31" fmla="*/ 2 h 111"/>
                    <a:gd name="T32" fmla="*/ 55 w 110"/>
                    <a:gd name="T33" fmla="*/ 0 h 111"/>
                    <a:gd name="T34" fmla="*/ 44 w 110"/>
                    <a:gd name="T35" fmla="*/ 2 h 111"/>
                    <a:gd name="T36" fmla="*/ 33 w 110"/>
                    <a:gd name="T37" fmla="*/ 5 h 111"/>
                    <a:gd name="T38" fmla="*/ 25 w 110"/>
                    <a:gd name="T39" fmla="*/ 9 h 111"/>
                    <a:gd name="T40" fmla="*/ 16 w 110"/>
                    <a:gd name="T41" fmla="*/ 17 h 111"/>
                    <a:gd name="T42" fmla="*/ 10 w 110"/>
                    <a:gd name="T43" fmla="*/ 24 h 111"/>
                    <a:gd name="T44" fmla="*/ 4 w 110"/>
                    <a:gd name="T45" fmla="*/ 34 h 111"/>
                    <a:gd name="T46" fmla="*/ 1 w 110"/>
                    <a:gd name="T47" fmla="*/ 44 h 111"/>
                    <a:gd name="T48" fmla="*/ 0 w 110"/>
                    <a:gd name="T49" fmla="*/ 56 h 111"/>
                    <a:gd name="T50" fmla="*/ 1 w 110"/>
                    <a:gd name="T51" fmla="*/ 66 h 111"/>
                    <a:gd name="T52" fmla="*/ 4 w 110"/>
                    <a:gd name="T53" fmla="*/ 77 h 111"/>
                    <a:gd name="T54" fmla="*/ 10 w 110"/>
                    <a:gd name="T55" fmla="*/ 86 h 111"/>
                    <a:gd name="T56" fmla="*/ 16 w 110"/>
                    <a:gd name="T57" fmla="*/ 94 h 111"/>
                    <a:gd name="T58" fmla="*/ 25 w 110"/>
                    <a:gd name="T59" fmla="*/ 101 h 111"/>
                    <a:gd name="T60" fmla="*/ 33 w 110"/>
                    <a:gd name="T61" fmla="*/ 106 h 111"/>
                    <a:gd name="T62" fmla="*/ 44 w 110"/>
                    <a:gd name="T63" fmla="*/ 110 h 111"/>
                    <a:gd name="T64" fmla="*/ 55 w 110"/>
                    <a:gd name="T65" fmla="*/ 111 h 11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0"/>
                    <a:gd name="T100" fmla="*/ 0 h 111"/>
                    <a:gd name="T101" fmla="*/ 110 w 110"/>
                    <a:gd name="T102" fmla="*/ 111 h 11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0" h="111">
                      <a:moveTo>
                        <a:pt x="55" y="111"/>
                      </a:moveTo>
                      <a:lnTo>
                        <a:pt x="66" y="110"/>
                      </a:lnTo>
                      <a:lnTo>
                        <a:pt x="76" y="106"/>
                      </a:lnTo>
                      <a:lnTo>
                        <a:pt x="85" y="101"/>
                      </a:lnTo>
                      <a:lnTo>
                        <a:pt x="94" y="94"/>
                      </a:lnTo>
                      <a:lnTo>
                        <a:pt x="100" y="86"/>
                      </a:lnTo>
                      <a:lnTo>
                        <a:pt x="106" y="77"/>
                      </a:lnTo>
                      <a:lnTo>
                        <a:pt x="109" y="66"/>
                      </a:lnTo>
                      <a:lnTo>
                        <a:pt x="110" y="56"/>
                      </a:lnTo>
                      <a:lnTo>
                        <a:pt x="109" y="44"/>
                      </a:lnTo>
                      <a:lnTo>
                        <a:pt x="106" y="34"/>
                      </a:lnTo>
                      <a:lnTo>
                        <a:pt x="100" y="24"/>
                      </a:lnTo>
                      <a:lnTo>
                        <a:pt x="94" y="17"/>
                      </a:lnTo>
                      <a:lnTo>
                        <a:pt x="85" y="9"/>
                      </a:lnTo>
                      <a:lnTo>
                        <a:pt x="76" y="5"/>
                      </a:lnTo>
                      <a:lnTo>
                        <a:pt x="66" y="2"/>
                      </a:lnTo>
                      <a:lnTo>
                        <a:pt x="55" y="0"/>
                      </a:lnTo>
                      <a:lnTo>
                        <a:pt x="44" y="2"/>
                      </a:lnTo>
                      <a:lnTo>
                        <a:pt x="33" y="5"/>
                      </a:lnTo>
                      <a:lnTo>
                        <a:pt x="25" y="9"/>
                      </a:lnTo>
                      <a:lnTo>
                        <a:pt x="16" y="17"/>
                      </a:lnTo>
                      <a:lnTo>
                        <a:pt x="10" y="24"/>
                      </a:lnTo>
                      <a:lnTo>
                        <a:pt x="4" y="34"/>
                      </a:lnTo>
                      <a:lnTo>
                        <a:pt x="1" y="44"/>
                      </a:lnTo>
                      <a:lnTo>
                        <a:pt x="0" y="56"/>
                      </a:lnTo>
                      <a:lnTo>
                        <a:pt x="1" y="66"/>
                      </a:lnTo>
                      <a:lnTo>
                        <a:pt x="4" y="77"/>
                      </a:lnTo>
                      <a:lnTo>
                        <a:pt x="10" y="86"/>
                      </a:lnTo>
                      <a:lnTo>
                        <a:pt x="16" y="94"/>
                      </a:lnTo>
                      <a:lnTo>
                        <a:pt x="25" y="101"/>
                      </a:lnTo>
                      <a:lnTo>
                        <a:pt x="33" y="106"/>
                      </a:lnTo>
                      <a:lnTo>
                        <a:pt x="44" y="110"/>
                      </a:lnTo>
                      <a:lnTo>
                        <a:pt x="55" y="111"/>
                      </a:lnTo>
                      <a:close/>
                    </a:path>
                  </a:pathLst>
                </a:custGeom>
                <a:solidFill>
                  <a:srgbClr val="808080"/>
                </a:solidFill>
                <a:ln w="9525">
                  <a:noFill/>
                  <a:round/>
                  <a:headEnd/>
                  <a:tailEnd/>
                </a:ln>
              </p:spPr>
              <p:txBody>
                <a:bodyPr/>
                <a:lstStyle/>
                <a:p>
                  <a:endParaRPr lang="en-US"/>
                </a:p>
              </p:txBody>
            </p:sp>
            <p:sp>
              <p:nvSpPr>
                <p:cNvPr id="88231" name="Freeform 92"/>
                <p:cNvSpPr>
                  <a:spLocks/>
                </p:cNvSpPr>
                <p:nvPr/>
              </p:nvSpPr>
              <p:spPr bwMode="auto">
                <a:xfrm>
                  <a:off x="6676" y="14343"/>
                  <a:ext cx="55" cy="55"/>
                </a:xfrm>
                <a:custGeom>
                  <a:avLst/>
                  <a:gdLst>
                    <a:gd name="T0" fmla="*/ 27 w 55"/>
                    <a:gd name="T1" fmla="*/ 55 h 55"/>
                    <a:gd name="T2" fmla="*/ 38 w 55"/>
                    <a:gd name="T3" fmla="*/ 53 h 55"/>
                    <a:gd name="T4" fmla="*/ 48 w 55"/>
                    <a:gd name="T5" fmla="*/ 46 h 55"/>
                    <a:gd name="T6" fmla="*/ 53 w 55"/>
                    <a:gd name="T7" fmla="*/ 37 h 55"/>
                    <a:gd name="T8" fmla="*/ 55 w 55"/>
                    <a:gd name="T9" fmla="*/ 27 h 55"/>
                    <a:gd name="T10" fmla="*/ 53 w 55"/>
                    <a:gd name="T11" fmla="*/ 16 h 55"/>
                    <a:gd name="T12" fmla="*/ 48 w 55"/>
                    <a:gd name="T13" fmla="*/ 7 h 55"/>
                    <a:gd name="T14" fmla="*/ 38 w 55"/>
                    <a:gd name="T15" fmla="*/ 2 h 55"/>
                    <a:gd name="T16" fmla="*/ 27 w 55"/>
                    <a:gd name="T17" fmla="*/ 0 h 55"/>
                    <a:gd name="T18" fmla="*/ 16 w 55"/>
                    <a:gd name="T19" fmla="*/ 2 h 55"/>
                    <a:gd name="T20" fmla="*/ 8 w 55"/>
                    <a:gd name="T21" fmla="*/ 7 h 55"/>
                    <a:gd name="T22" fmla="*/ 2 w 55"/>
                    <a:gd name="T23" fmla="*/ 16 h 55"/>
                    <a:gd name="T24" fmla="*/ 0 w 55"/>
                    <a:gd name="T25" fmla="*/ 27 h 55"/>
                    <a:gd name="T26" fmla="*/ 2 w 55"/>
                    <a:gd name="T27" fmla="*/ 37 h 55"/>
                    <a:gd name="T28" fmla="*/ 8 w 55"/>
                    <a:gd name="T29" fmla="*/ 46 h 55"/>
                    <a:gd name="T30" fmla="*/ 16 w 55"/>
                    <a:gd name="T31" fmla="*/ 53 h 55"/>
                    <a:gd name="T32" fmla="*/ 27 w 55"/>
                    <a:gd name="T33" fmla="*/ 55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5"/>
                    <a:gd name="T52" fmla="*/ 0 h 55"/>
                    <a:gd name="T53" fmla="*/ 55 w 55"/>
                    <a:gd name="T54" fmla="*/ 55 h 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5" h="55">
                      <a:moveTo>
                        <a:pt x="27" y="55"/>
                      </a:moveTo>
                      <a:lnTo>
                        <a:pt x="38" y="53"/>
                      </a:lnTo>
                      <a:lnTo>
                        <a:pt x="48" y="46"/>
                      </a:lnTo>
                      <a:lnTo>
                        <a:pt x="53" y="37"/>
                      </a:lnTo>
                      <a:lnTo>
                        <a:pt x="55" y="27"/>
                      </a:lnTo>
                      <a:lnTo>
                        <a:pt x="53" y="16"/>
                      </a:lnTo>
                      <a:lnTo>
                        <a:pt x="48" y="7"/>
                      </a:lnTo>
                      <a:lnTo>
                        <a:pt x="38" y="2"/>
                      </a:lnTo>
                      <a:lnTo>
                        <a:pt x="27" y="0"/>
                      </a:lnTo>
                      <a:lnTo>
                        <a:pt x="16" y="2"/>
                      </a:lnTo>
                      <a:lnTo>
                        <a:pt x="8" y="7"/>
                      </a:lnTo>
                      <a:lnTo>
                        <a:pt x="2" y="16"/>
                      </a:lnTo>
                      <a:lnTo>
                        <a:pt x="0" y="27"/>
                      </a:lnTo>
                      <a:lnTo>
                        <a:pt x="2" y="37"/>
                      </a:lnTo>
                      <a:lnTo>
                        <a:pt x="8" y="46"/>
                      </a:lnTo>
                      <a:lnTo>
                        <a:pt x="16" y="53"/>
                      </a:lnTo>
                      <a:lnTo>
                        <a:pt x="27" y="55"/>
                      </a:lnTo>
                      <a:close/>
                    </a:path>
                  </a:pathLst>
                </a:custGeom>
                <a:solidFill>
                  <a:srgbClr val="808080"/>
                </a:solidFill>
                <a:ln w="9525">
                  <a:noFill/>
                  <a:round/>
                  <a:headEnd/>
                  <a:tailEnd/>
                </a:ln>
              </p:spPr>
              <p:txBody>
                <a:bodyPr/>
                <a:lstStyle/>
                <a:p>
                  <a:endParaRPr lang="en-US"/>
                </a:p>
              </p:txBody>
            </p:sp>
            <p:sp>
              <p:nvSpPr>
                <p:cNvPr id="88232" name="Freeform 93"/>
                <p:cNvSpPr>
                  <a:spLocks/>
                </p:cNvSpPr>
                <p:nvPr/>
              </p:nvSpPr>
              <p:spPr bwMode="auto">
                <a:xfrm>
                  <a:off x="6770" y="14345"/>
                  <a:ext cx="55" cy="55"/>
                </a:xfrm>
                <a:custGeom>
                  <a:avLst/>
                  <a:gdLst>
                    <a:gd name="T0" fmla="*/ 28 w 55"/>
                    <a:gd name="T1" fmla="*/ 55 h 55"/>
                    <a:gd name="T2" fmla="*/ 39 w 55"/>
                    <a:gd name="T3" fmla="*/ 53 h 55"/>
                    <a:gd name="T4" fmla="*/ 47 w 55"/>
                    <a:gd name="T5" fmla="*/ 47 h 55"/>
                    <a:gd name="T6" fmla="*/ 53 w 55"/>
                    <a:gd name="T7" fmla="*/ 39 h 55"/>
                    <a:gd name="T8" fmla="*/ 55 w 55"/>
                    <a:gd name="T9" fmla="*/ 28 h 55"/>
                    <a:gd name="T10" fmla="*/ 53 w 55"/>
                    <a:gd name="T11" fmla="*/ 17 h 55"/>
                    <a:gd name="T12" fmla="*/ 47 w 55"/>
                    <a:gd name="T13" fmla="*/ 8 h 55"/>
                    <a:gd name="T14" fmla="*/ 39 w 55"/>
                    <a:gd name="T15" fmla="*/ 2 h 55"/>
                    <a:gd name="T16" fmla="*/ 28 w 55"/>
                    <a:gd name="T17" fmla="*/ 0 h 55"/>
                    <a:gd name="T18" fmla="*/ 17 w 55"/>
                    <a:gd name="T19" fmla="*/ 2 h 55"/>
                    <a:gd name="T20" fmla="*/ 9 w 55"/>
                    <a:gd name="T21" fmla="*/ 8 h 55"/>
                    <a:gd name="T22" fmla="*/ 2 w 55"/>
                    <a:gd name="T23" fmla="*/ 17 h 55"/>
                    <a:gd name="T24" fmla="*/ 0 w 55"/>
                    <a:gd name="T25" fmla="*/ 28 h 55"/>
                    <a:gd name="T26" fmla="*/ 2 w 55"/>
                    <a:gd name="T27" fmla="*/ 39 h 55"/>
                    <a:gd name="T28" fmla="*/ 9 w 55"/>
                    <a:gd name="T29" fmla="*/ 47 h 55"/>
                    <a:gd name="T30" fmla="*/ 17 w 55"/>
                    <a:gd name="T31" fmla="*/ 53 h 55"/>
                    <a:gd name="T32" fmla="*/ 28 w 55"/>
                    <a:gd name="T33" fmla="*/ 55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5"/>
                    <a:gd name="T52" fmla="*/ 0 h 55"/>
                    <a:gd name="T53" fmla="*/ 55 w 55"/>
                    <a:gd name="T54" fmla="*/ 55 h 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5" h="55">
                      <a:moveTo>
                        <a:pt x="28" y="55"/>
                      </a:moveTo>
                      <a:lnTo>
                        <a:pt x="39" y="53"/>
                      </a:lnTo>
                      <a:lnTo>
                        <a:pt x="47" y="47"/>
                      </a:lnTo>
                      <a:lnTo>
                        <a:pt x="53" y="39"/>
                      </a:lnTo>
                      <a:lnTo>
                        <a:pt x="55" y="28"/>
                      </a:lnTo>
                      <a:lnTo>
                        <a:pt x="53" y="17"/>
                      </a:lnTo>
                      <a:lnTo>
                        <a:pt x="47" y="8"/>
                      </a:lnTo>
                      <a:lnTo>
                        <a:pt x="39" y="2"/>
                      </a:lnTo>
                      <a:lnTo>
                        <a:pt x="28" y="0"/>
                      </a:lnTo>
                      <a:lnTo>
                        <a:pt x="17" y="2"/>
                      </a:lnTo>
                      <a:lnTo>
                        <a:pt x="9" y="8"/>
                      </a:lnTo>
                      <a:lnTo>
                        <a:pt x="2" y="17"/>
                      </a:lnTo>
                      <a:lnTo>
                        <a:pt x="0" y="28"/>
                      </a:lnTo>
                      <a:lnTo>
                        <a:pt x="2" y="39"/>
                      </a:lnTo>
                      <a:lnTo>
                        <a:pt x="9" y="47"/>
                      </a:lnTo>
                      <a:lnTo>
                        <a:pt x="17" y="53"/>
                      </a:lnTo>
                      <a:lnTo>
                        <a:pt x="28" y="55"/>
                      </a:lnTo>
                      <a:close/>
                    </a:path>
                  </a:pathLst>
                </a:custGeom>
                <a:solidFill>
                  <a:srgbClr val="808080"/>
                </a:solidFill>
                <a:ln w="9525">
                  <a:noFill/>
                  <a:round/>
                  <a:headEnd/>
                  <a:tailEnd/>
                </a:ln>
              </p:spPr>
              <p:txBody>
                <a:bodyPr/>
                <a:lstStyle/>
                <a:p>
                  <a:endParaRPr lang="en-US"/>
                </a:p>
              </p:txBody>
            </p:sp>
            <p:sp>
              <p:nvSpPr>
                <p:cNvPr id="88233" name="Freeform 94"/>
                <p:cNvSpPr>
                  <a:spLocks/>
                </p:cNvSpPr>
                <p:nvPr/>
              </p:nvSpPr>
              <p:spPr bwMode="auto">
                <a:xfrm>
                  <a:off x="6401" y="13591"/>
                  <a:ext cx="156" cy="752"/>
                </a:xfrm>
                <a:custGeom>
                  <a:avLst/>
                  <a:gdLst>
                    <a:gd name="T0" fmla="*/ 48 w 156"/>
                    <a:gd name="T1" fmla="*/ 15 h 752"/>
                    <a:gd name="T2" fmla="*/ 44 w 156"/>
                    <a:gd name="T3" fmla="*/ 30 h 752"/>
                    <a:gd name="T4" fmla="*/ 33 w 156"/>
                    <a:gd name="T5" fmla="*/ 73 h 752"/>
                    <a:gd name="T6" fmla="*/ 19 w 156"/>
                    <a:gd name="T7" fmla="*/ 140 h 752"/>
                    <a:gd name="T8" fmla="*/ 7 w 156"/>
                    <a:gd name="T9" fmla="*/ 229 h 752"/>
                    <a:gd name="T10" fmla="*/ 0 w 156"/>
                    <a:gd name="T11" fmla="*/ 337 h 752"/>
                    <a:gd name="T12" fmla="*/ 1 w 156"/>
                    <a:gd name="T13" fmla="*/ 462 h 752"/>
                    <a:gd name="T14" fmla="*/ 14 w 156"/>
                    <a:gd name="T15" fmla="*/ 602 h 752"/>
                    <a:gd name="T16" fmla="*/ 43 w 156"/>
                    <a:gd name="T17" fmla="*/ 752 h 752"/>
                    <a:gd name="T18" fmla="*/ 150 w 156"/>
                    <a:gd name="T19" fmla="*/ 746 h 752"/>
                    <a:gd name="T20" fmla="*/ 146 w 156"/>
                    <a:gd name="T21" fmla="*/ 724 h 752"/>
                    <a:gd name="T22" fmla="*/ 135 w 156"/>
                    <a:gd name="T23" fmla="*/ 663 h 752"/>
                    <a:gd name="T24" fmla="*/ 123 w 156"/>
                    <a:gd name="T25" fmla="*/ 574 h 752"/>
                    <a:gd name="T26" fmla="*/ 111 w 156"/>
                    <a:gd name="T27" fmla="*/ 463 h 752"/>
                    <a:gd name="T28" fmla="*/ 104 w 156"/>
                    <a:gd name="T29" fmla="*/ 342 h 752"/>
                    <a:gd name="T30" fmla="*/ 107 w 156"/>
                    <a:gd name="T31" fmla="*/ 220 h 752"/>
                    <a:gd name="T32" fmla="*/ 124 w 156"/>
                    <a:gd name="T33" fmla="*/ 106 h 752"/>
                    <a:gd name="T34" fmla="*/ 156 w 156"/>
                    <a:gd name="T35" fmla="*/ 9 h 752"/>
                    <a:gd name="T36" fmla="*/ 156 w 156"/>
                    <a:gd name="T37" fmla="*/ 8 h 752"/>
                    <a:gd name="T38" fmla="*/ 156 w 156"/>
                    <a:gd name="T39" fmla="*/ 6 h 752"/>
                    <a:gd name="T40" fmla="*/ 154 w 156"/>
                    <a:gd name="T41" fmla="*/ 4 h 752"/>
                    <a:gd name="T42" fmla="*/ 147 w 156"/>
                    <a:gd name="T43" fmla="*/ 0 h 752"/>
                    <a:gd name="T44" fmla="*/ 134 w 156"/>
                    <a:gd name="T45" fmla="*/ 0 h 752"/>
                    <a:gd name="T46" fmla="*/ 115 w 156"/>
                    <a:gd name="T47" fmla="*/ 1 h 752"/>
                    <a:gd name="T48" fmla="*/ 87 w 156"/>
                    <a:gd name="T49" fmla="*/ 7 h 752"/>
                    <a:gd name="T50" fmla="*/ 48 w 156"/>
                    <a:gd name="T51" fmla="*/ 15 h 75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6"/>
                    <a:gd name="T79" fmla="*/ 0 h 752"/>
                    <a:gd name="T80" fmla="*/ 156 w 156"/>
                    <a:gd name="T81" fmla="*/ 752 h 75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6" h="752">
                      <a:moveTo>
                        <a:pt x="48" y="15"/>
                      </a:moveTo>
                      <a:lnTo>
                        <a:pt x="44" y="30"/>
                      </a:lnTo>
                      <a:lnTo>
                        <a:pt x="33" y="73"/>
                      </a:lnTo>
                      <a:lnTo>
                        <a:pt x="19" y="140"/>
                      </a:lnTo>
                      <a:lnTo>
                        <a:pt x="7" y="229"/>
                      </a:lnTo>
                      <a:lnTo>
                        <a:pt x="0" y="337"/>
                      </a:lnTo>
                      <a:lnTo>
                        <a:pt x="1" y="462"/>
                      </a:lnTo>
                      <a:lnTo>
                        <a:pt x="14" y="602"/>
                      </a:lnTo>
                      <a:lnTo>
                        <a:pt x="43" y="752"/>
                      </a:lnTo>
                      <a:lnTo>
                        <a:pt x="150" y="746"/>
                      </a:lnTo>
                      <a:lnTo>
                        <a:pt x="146" y="724"/>
                      </a:lnTo>
                      <a:lnTo>
                        <a:pt x="135" y="663"/>
                      </a:lnTo>
                      <a:lnTo>
                        <a:pt x="123" y="574"/>
                      </a:lnTo>
                      <a:lnTo>
                        <a:pt x="111" y="463"/>
                      </a:lnTo>
                      <a:lnTo>
                        <a:pt x="104" y="342"/>
                      </a:lnTo>
                      <a:lnTo>
                        <a:pt x="107" y="220"/>
                      </a:lnTo>
                      <a:lnTo>
                        <a:pt x="124" y="106"/>
                      </a:lnTo>
                      <a:lnTo>
                        <a:pt x="156" y="9"/>
                      </a:lnTo>
                      <a:lnTo>
                        <a:pt x="156" y="8"/>
                      </a:lnTo>
                      <a:lnTo>
                        <a:pt x="156" y="6"/>
                      </a:lnTo>
                      <a:lnTo>
                        <a:pt x="154" y="4"/>
                      </a:lnTo>
                      <a:lnTo>
                        <a:pt x="147" y="0"/>
                      </a:lnTo>
                      <a:lnTo>
                        <a:pt x="134" y="0"/>
                      </a:lnTo>
                      <a:lnTo>
                        <a:pt x="115" y="1"/>
                      </a:lnTo>
                      <a:lnTo>
                        <a:pt x="87" y="7"/>
                      </a:lnTo>
                      <a:lnTo>
                        <a:pt x="48" y="15"/>
                      </a:lnTo>
                      <a:close/>
                    </a:path>
                  </a:pathLst>
                </a:custGeom>
                <a:solidFill>
                  <a:srgbClr val="808080"/>
                </a:solidFill>
                <a:ln w="9525">
                  <a:noFill/>
                  <a:round/>
                  <a:headEnd/>
                  <a:tailEnd/>
                </a:ln>
              </p:spPr>
              <p:txBody>
                <a:bodyPr/>
                <a:lstStyle/>
                <a:p>
                  <a:endParaRPr lang="en-US"/>
                </a:p>
              </p:txBody>
            </p:sp>
            <p:sp>
              <p:nvSpPr>
                <p:cNvPr id="88234" name="Freeform 95"/>
                <p:cNvSpPr>
                  <a:spLocks/>
                </p:cNvSpPr>
                <p:nvPr/>
              </p:nvSpPr>
              <p:spPr bwMode="auto">
                <a:xfrm>
                  <a:off x="7205" y="13498"/>
                  <a:ext cx="212" cy="839"/>
                </a:xfrm>
                <a:custGeom>
                  <a:avLst/>
                  <a:gdLst>
                    <a:gd name="T0" fmla="*/ 212 w 212"/>
                    <a:gd name="T1" fmla="*/ 6 h 839"/>
                    <a:gd name="T2" fmla="*/ 206 w 212"/>
                    <a:gd name="T3" fmla="*/ 11 h 839"/>
                    <a:gd name="T4" fmla="*/ 192 w 212"/>
                    <a:gd name="T5" fmla="*/ 33 h 839"/>
                    <a:gd name="T6" fmla="*/ 174 w 212"/>
                    <a:gd name="T7" fmla="*/ 77 h 839"/>
                    <a:gd name="T8" fmla="*/ 156 w 212"/>
                    <a:gd name="T9" fmla="*/ 148 h 839"/>
                    <a:gd name="T10" fmla="*/ 141 w 212"/>
                    <a:gd name="T11" fmla="*/ 254 h 839"/>
                    <a:gd name="T12" fmla="*/ 133 w 212"/>
                    <a:gd name="T13" fmla="*/ 401 h 839"/>
                    <a:gd name="T14" fmla="*/ 137 w 212"/>
                    <a:gd name="T15" fmla="*/ 593 h 839"/>
                    <a:gd name="T16" fmla="*/ 158 w 212"/>
                    <a:gd name="T17" fmla="*/ 839 h 839"/>
                    <a:gd name="T18" fmla="*/ 38 w 212"/>
                    <a:gd name="T19" fmla="*/ 839 h 839"/>
                    <a:gd name="T20" fmla="*/ 34 w 212"/>
                    <a:gd name="T21" fmla="*/ 814 h 839"/>
                    <a:gd name="T22" fmla="*/ 24 w 212"/>
                    <a:gd name="T23" fmla="*/ 746 h 839"/>
                    <a:gd name="T24" fmla="*/ 12 w 212"/>
                    <a:gd name="T25" fmla="*/ 645 h 839"/>
                    <a:gd name="T26" fmla="*/ 3 w 212"/>
                    <a:gd name="T27" fmla="*/ 521 h 839"/>
                    <a:gd name="T28" fmla="*/ 0 w 212"/>
                    <a:gd name="T29" fmla="*/ 384 h 839"/>
                    <a:gd name="T30" fmla="*/ 6 w 212"/>
                    <a:gd name="T31" fmla="*/ 244 h 839"/>
                    <a:gd name="T32" fmla="*/ 29 w 212"/>
                    <a:gd name="T33" fmla="*/ 114 h 839"/>
                    <a:gd name="T34" fmla="*/ 68 w 212"/>
                    <a:gd name="T35" fmla="*/ 0 h 839"/>
                    <a:gd name="T36" fmla="*/ 212 w 212"/>
                    <a:gd name="T37" fmla="*/ 6 h 83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2"/>
                    <a:gd name="T58" fmla="*/ 0 h 839"/>
                    <a:gd name="T59" fmla="*/ 212 w 212"/>
                    <a:gd name="T60" fmla="*/ 839 h 83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2" h="839">
                      <a:moveTo>
                        <a:pt x="212" y="6"/>
                      </a:moveTo>
                      <a:lnTo>
                        <a:pt x="206" y="11"/>
                      </a:lnTo>
                      <a:lnTo>
                        <a:pt x="192" y="33"/>
                      </a:lnTo>
                      <a:lnTo>
                        <a:pt x="174" y="77"/>
                      </a:lnTo>
                      <a:lnTo>
                        <a:pt x="156" y="148"/>
                      </a:lnTo>
                      <a:lnTo>
                        <a:pt x="141" y="254"/>
                      </a:lnTo>
                      <a:lnTo>
                        <a:pt x="133" y="401"/>
                      </a:lnTo>
                      <a:lnTo>
                        <a:pt x="137" y="593"/>
                      </a:lnTo>
                      <a:lnTo>
                        <a:pt x="158" y="839"/>
                      </a:lnTo>
                      <a:lnTo>
                        <a:pt x="38" y="839"/>
                      </a:lnTo>
                      <a:lnTo>
                        <a:pt x="34" y="814"/>
                      </a:lnTo>
                      <a:lnTo>
                        <a:pt x="24" y="746"/>
                      </a:lnTo>
                      <a:lnTo>
                        <a:pt x="12" y="645"/>
                      </a:lnTo>
                      <a:lnTo>
                        <a:pt x="3" y="521"/>
                      </a:lnTo>
                      <a:lnTo>
                        <a:pt x="0" y="384"/>
                      </a:lnTo>
                      <a:lnTo>
                        <a:pt x="6" y="244"/>
                      </a:lnTo>
                      <a:lnTo>
                        <a:pt x="29" y="114"/>
                      </a:lnTo>
                      <a:lnTo>
                        <a:pt x="68" y="0"/>
                      </a:lnTo>
                      <a:lnTo>
                        <a:pt x="212" y="6"/>
                      </a:lnTo>
                      <a:close/>
                    </a:path>
                  </a:pathLst>
                </a:custGeom>
                <a:solidFill>
                  <a:srgbClr val="808080"/>
                </a:solidFill>
                <a:ln w="9525">
                  <a:noFill/>
                  <a:round/>
                  <a:headEnd/>
                  <a:tailEnd/>
                </a:ln>
              </p:spPr>
              <p:txBody>
                <a:bodyPr/>
                <a:lstStyle/>
                <a:p>
                  <a:endParaRPr lang="en-US"/>
                </a:p>
              </p:txBody>
            </p:sp>
            <p:sp>
              <p:nvSpPr>
                <p:cNvPr id="88235" name="Freeform 96"/>
                <p:cNvSpPr>
                  <a:spLocks/>
                </p:cNvSpPr>
                <p:nvPr/>
              </p:nvSpPr>
              <p:spPr bwMode="auto">
                <a:xfrm>
                  <a:off x="6406" y="13636"/>
                  <a:ext cx="137" cy="656"/>
                </a:xfrm>
                <a:custGeom>
                  <a:avLst/>
                  <a:gdLst>
                    <a:gd name="T0" fmla="*/ 43 w 137"/>
                    <a:gd name="T1" fmla="*/ 12 h 656"/>
                    <a:gd name="T2" fmla="*/ 39 w 137"/>
                    <a:gd name="T3" fmla="*/ 25 h 656"/>
                    <a:gd name="T4" fmla="*/ 30 w 137"/>
                    <a:gd name="T5" fmla="*/ 62 h 656"/>
                    <a:gd name="T6" fmla="*/ 19 w 137"/>
                    <a:gd name="T7" fmla="*/ 122 h 656"/>
                    <a:gd name="T8" fmla="*/ 7 w 137"/>
                    <a:gd name="T9" fmla="*/ 199 h 656"/>
                    <a:gd name="T10" fmla="*/ 0 w 137"/>
                    <a:gd name="T11" fmla="*/ 294 h 656"/>
                    <a:gd name="T12" fmla="*/ 1 w 137"/>
                    <a:gd name="T13" fmla="*/ 403 h 656"/>
                    <a:gd name="T14" fmla="*/ 12 w 137"/>
                    <a:gd name="T15" fmla="*/ 524 h 656"/>
                    <a:gd name="T16" fmla="*/ 38 w 137"/>
                    <a:gd name="T17" fmla="*/ 656 h 656"/>
                    <a:gd name="T18" fmla="*/ 132 w 137"/>
                    <a:gd name="T19" fmla="*/ 650 h 656"/>
                    <a:gd name="T20" fmla="*/ 127 w 137"/>
                    <a:gd name="T21" fmla="*/ 631 h 656"/>
                    <a:gd name="T22" fmla="*/ 119 w 137"/>
                    <a:gd name="T23" fmla="*/ 578 h 656"/>
                    <a:gd name="T24" fmla="*/ 107 w 137"/>
                    <a:gd name="T25" fmla="*/ 499 h 656"/>
                    <a:gd name="T26" fmla="*/ 97 w 137"/>
                    <a:gd name="T27" fmla="*/ 403 h 656"/>
                    <a:gd name="T28" fmla="*/ 92 w 137"/>
                    <a:gd name="T29" fmla="*/ 297 h 656"/>
                    <a:gd name="T30" fmla="*/ 94 w 137"/>
                    <a:gd name="T31" fmla="*/ 192 h 656"/>
                    <a:gd name="T32" fmla="*/ 108 w 137"/>
                    <a:gd name="T33" fmla="*/ 91 h 656"/>
                    <a:gd name="T34" fmla="*/ 137 w 137"/>
                    <a:gd name="T35" fmla="*/ 7 h 656"/>
                    <a:gd name="T36" fmla="*/ 137 w 137"/>
                    <a:gd name="T37" fmla="*/ 6 h 656"/>
                    <a:gd name="T38" fmla="*/ 137 w 137"/>
                    <a:gd name="T39" fmla="*/ 4 h 656"/>
                    <a:gd name="T40" fmla="*/ 135 w 137"/>
                    <a:gd name="T41" fmla="*/ 2 h 656"/>
                    <a:gd name="T42" fmla="*/ 129 w 137"/>
                    <a:gd name="T43" fmla="*/ 0 h 656"/>
                    <a:gd name="T44" fmla="*/ 119 w 137"/>
                    <a:gd name="T45" fmla="*/ 0 h 656"/>
                    <a:gd name="T46" fmla="*/ 101 w 137"/>
                    <a:gd name="T47" fmla="*/ 1 h 656"/>
                    <a:gd name="T48" fmla="*/ 77 w 137"/>
                    <a:gd name="T49" fmla="*/ 5 h 656"/>
                    <a:gd name="T50" fmla="*/ 43 w 137"/>
                    <a:gd name="T51" fmla="*/ 12 h 65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37"/>
                    <a:gd name="T79" fmla="*/ 0 h 656"/>
                    <a:gd name="T80" fmla="*/ 137 w 137"/>
                    <a:gd name="T81" fmla="*/ 656 h 65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37" h="656">
                      <a:moveTo>
                        <a:pt x="43" y="12"/>
                      </a:moveTo>
                      <a:lnTo>
                        <a:pt x="39" y="25"/>
                      </a:lnTo>
                      <a:lnTo>
                        <a:pt x="30" y="62"/>
                      </a:lnTo>
                      <a:lnTo>
                        <a:pt x="19" y="122"/>
                      </a:lnTo>
                      <a:lnTo>
                        <a:pt x="7" y="199"/>
                      </a:lnTo>
                      <a:lnTo>
                        <a:pt x="0" y="294"/>
                      </a:lnTo>
                      <a:lnTo>
                        <a:pt x="1" y="403"/>
                      </a:lnTo>
                      <a:lnTo>
                        <a:pt x="12" y="524"/>
                      </a:lnTo>
                      <a:lnTo>
                        <a:pt x="38" y="656"/>
                      </a:lnTo>
                      <a:lnTo>
                        <a:pt x="132" y="650"/>
                      </a:lnTo>
                      <a:lnTo>
                        <a:pt x="127" y="631"/>
                      </a:lnTo>
                      <a:lnTo>
                        <a:pt x="119" y="578"/>
                      </a:lnTo>
                      <a:lnTo>
                        <a:pt x="107" y="499"/>
                      </a:lnTo>
                      <a:lnTo>
                        <a:pt x="97" y="403"/>
                      </a:lnTo>
                      <a:lnTo>
                        <a:pt x="92" y="297"/>
                      </a:lnTo>
                      <a:lnTo>
                        <a:pt x="94" y="192"/>
                      </a:lnTo>
                      <a:lnTo>
                        <a:pt x="108" y="91"/>
                      </a:lnTo>
                      <a:lnTo>
                        <a:pt x="137" y="7"/>
                      </a:lnTo>
                      <a:lnTo>
                        <a:pt x="137" y="6"/>
                      </a:lnTo>
                      <a:lnTo>
                        <a:pt x="137" y="4"/>
                      </a:lnTo>
                      <a:lnTo>
                        <a:pt x="135" y="2"/>
                      </a:lnTo>
                      <a:lnTo>
                        <a:pt x="129" y="0"/>
                      </a:lnTo>
                      <a:lnTo>
                        <a:pt x="119" y="0"/>
                      </a:lnTo>
                      <a:lnTo>
                        <a:pt x="101" y="1"/>
                      </a:lnTo>
                      <a:lnTo>
                        <a:pt x="77" y="5"/>
                      </a:lnTo>
                      <a:lnTo>
                        <a:pt x="43" y="12"/>
                      </a:lnTo>
                      <a:close/>
                    </a:path>
                  </a:pathLst>
                </a:custGeom>
                <a:solidFill>
                  <a:srgbClr val="808080"/>
                </a:solidFill>
                <a:ln w="9525">
                  <a:noFill/>
                  <a:round/>
                  <a:headEnd/>
                  <a:tailEnd/>
                </a:ln>
              </p:spPr>
              <p:txBody>
                <a:bodyPr/>
                <a:lstStyle/>
                <a:p>
                  <a:endParaRPr lang="en-US"/>
                </a:p>
              </p:txBody>
            </p:sp>
            <p:sp>
              <p:nvSpPr>
                <p:cNvPr id="88236" name="Freeform 97"/>
                <p:cNvSpPr>
                  <a:spLocks/>
                </p:cNvSpPr>
                <p:nvPr/>
              </p:nvSpPr>
              <p:spPr bwMode="auto">
                <a:xfrm>
                  <a:off x="6412" y="13680"/>
                  <a:ext cx="116" cy="560"/>
                </a:xfrm>
                <a:custGeom>
                  <a:avLst/>
                  <a:gdLst>
                    <a:gd name="T0" fmla="*/ 36 w 116"/>
                    <a:gd name="T1" fmla="*/ 11 h 560"/>
                    <a:gd name="T2" fmla="*/ 33 w 116"/>
                    <a:gd name="T3" fmla="*/ 21 h 560"/>
                    <a:gd name="T4" fmla="*/ 24 w 116"/>
                    <a:gd name="T5" fmla="*/ 53 h 560"/>
                    <a:gd name="T6" fmla="*/ 15 w 116"/>
                    <a:gd name="T7" fmla="*/ 103 h 560"/>
                    <a:gd name="T8" fmla="*/ 5 w 116"/>
                    <a:gd name="T9" fmla="*/ 169 h 560"/>
                    <a:gd name="T10" fmla="*/ 0 w 116"/>
                    <a:gd name="T11" fmla="*/ 250 h 560"/>
                    <a:gd name="T12" fmla="*/ 1 w 116"/>
                    <a:gd name="T13" fmla="*/ 344 h 560"/>
                    <a:gd name="T14" fmla="*/ 10 w 116"/>
                    <a:gd name="T15" fmla="*/ 448 h 560"/>
                    <a:gd name="T16" fmla="*/ 32 w 116"/>
                    <a:gd name="T17" fmla="*/ 560 h 560"/>
                    <a:gd name="T18" fmla="*/ 112 w 116"/>
                    <a:gd name="T19" fmla="*/ 555 h 560"/>
                    <a:gd name="T20" fmla="*/ 108 w 116"/>
                    <a:gd name="T21" fmla="*/ 538 h 560"/>
                    <a:gd name="T22" fmla="*/ 101 w 116"/>
                    <a:gd name="T23" fmla="*/ 493 h 560"/>
                    <a:gd name="T24" fmla="*/ 91 w 116"/>
                    <a:gd name="T25" fmla="*/ 426 h 560"/>
                    <a:gd name="T26" fmla="*/ 82 w 116"/>
                    <a:gd name="T27" fmla="*/ 344 h 560"/>
                    <a:gd name="T28" fmla="*/ 77 w 116"/>
                    <a:gd name="T29" fmla="*/ 255 h 560"/>
                    <a:gd name="T30" fmla="*/ 79 w 116"/>
                    <a:gd name="T31" fmla="*/ 164 h 560"/>
                    <a:gd name="T32" fmla="*/ 91 w 116"/>
                    <a:gd name="T33" fmla="*/ 79 h 560"/>
                    <a:gd name="T34" fmla="*/ 116 w 116"/>
                    <a:gd name="T35" fmla="*/ 6 h 560"/>
                    <a:gd name="T36" fmla="*/ 116 w 116"/>
                    <a:gd name="T37" fmla="*/ 5 h 560"/>
                    <a:gd name="T38" fmla="*/ 116 w 116"/>
                    <a:gd name="T39" fmla="*/ 4 h 560"/>
                    <a:gd name="T40" fmla="*/ 114 w 116"/>
                    <a:gd name="T41" fmla="*/ 2 h 560"/>
                    <a:gd name="T42" fmla="*/ 109 w 116"/>
                    <a:gd name="T43" fmla="*/ 0 h 560"/>
                    <a:gd name="T44" fmla="*/ 100 w 116"/>
                    <a:gd name="T45" fmla="*/ 0 h 560"/>
                    <a:gd name="T46" fmla="*/ 86 w 116"/>
                    <a:gd name="T47" fmla="*/ 1 h 560"/>
                    <a:gd name="T48" fmla="*/ 65 w 116"/>
                    <a:gd name="T49" fmla="*/ 4 h 560"/>
                    <a:gd name="T50" fmla="*/ 36 w 116"/>
                    <a:gd name="T51" fmla="*/ 11 h 56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6"/>
                    <a:gd name="T79" fmla="*/ 0 h 560"/>
                    <a:gd name="T80" fmla="*/ 116 w 116"/>
                    <a:gd name="T81" fmla="*/ 560 h 56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6" h="560">
                      <a:moveTo>
                        <a:pt x="36" y="11"/>
                      </a:moveTo>
                      <a:lnTo>
                        <a:pt x="33" y="21"/>
                      </a:lnTo>
                      <a:lnTo>
                        <a:pt x="24" y="53"/>
                      </a:lnTo>
                      <a:lnTo>
                        <a:pt x="15" y="103"/>
                      </a:lnTo>
                      <a:lnTo>
                        <a:pt x="5" y="169"/>
                      </a:lnTo>
                      <a:lnTo>
                        <a:pt x="0" y="250"/>
                      </a:lnTo>
                      <a:lnTo>
                        <a:pt x="1" y="344"/>
                      </a:lnTo>
                      <a:lnTo>
                        <a:pt x="10" y="448"/>
                      </a:lnTo>
                      <a:lnTo>
                        <a:pt x="32" y="560"/>
                      </a:lnTo>
                      <a:lnTo>
                        <a:pt x="112" y="555"/>
                      </a:lnTo>
                      <a:lnTo>
                        <a:pt x="108" y="538"/>
                      </a:lnTo>
                      <a:lnTo>
                        <a:pt x="101" y="493"/>
                      </a:lnTo>
                      <a:lnTo>
                        <a:pt x="91" y="426"/>
                      </a:lnTo>
                      <a:lnTo>
                        <a:pt x="82" y="344"/>
                      </a:lnTo>
                      <a:lnTo>
                        <a:pt x="77" y="255"/>
                      </a:lnTo>
                      <a:lnTo>
                        <a:pt x="79" y="164"/>
                      </a:lnTo>
                      <a:lnTo>
                        <a:pt x="91" y="79"/>
                      </a:lnTo>
                      <a:lnTo>
                        <a:pt x="116" y="6"/>
                      </a:lnTo>
                      <a:lnTo>
                        <a:pt x="116" y="5"/>
                      </a:lnTo>
                      <a:lnTo>
                        <a:pt x="116" y="4"/>
                      </a:lnTo>
                      <a:lnTo>
                        <a:pt x="114" y="2"/>
                      </a:lnTo>
                      <a:lnTo>
                        <a:pt x="109" y="0"/>
                      </a:lnTo>
                      <a:lnTo>
                        <a:pt x="100" y="0"/>
                      </a:lnTo>
                      <a:lnTo>
                        <a:pt x="86" y="1"/>
                      </a:lnTo>
                      <a:lnTo>
                        <a:pt x="65" y="4"/>
                      </a:lnTo>
                      <a:lnTo>
                        <a:pt x="36" y="11"/>
                      </a:lnTo>
                      <a:close/>
                    </a:path>
                  </a:pathLst>
                </a:custGeom>
                <a:solidFill>
                  <a:srgbClr val="808080"/>
                </a:solidFill>
                <a:ln w="9525">
                  <a:noFill/>
                  <a:round/>
                  <a:headEnd/>
                  <a:tailEnd/>
                </a:ln>
              </p:spPr>
              <p:txBody>
                <a:bodyPr/>
                <a:lstStyle/>
                <a:p>
                  <a:endParaRPr lang="en-US"/>
                </a:p>
              </p:txBody>
            </p:sp>
            <p:sp>
              <p:nvSpPr>
                <p:cNvPr id="88237" name="Freeform 98"/>
                <p:cNvSpPr>
                  <a:spLocks/>
                </p:cNvSpPr>
                <p:nvPr/>
              </p:nvSpPr>
              <p:spPr bwMode="auto">
                <a:xfrm>
                  <a:off x="6417" y="13724"/>
                  <a:ext cx="97" cy="463"/>
                </a:xfrm>
                <a:custGeom>
                  <a:avLst/>
                  <a:gdLst>
                    <a:gd name="T0" fmla="*/ 30 w 97"/>
                    <a:gd name="T1" fmla="*/ 9 h 463"/>
                    <a:gd name="T2" fmla="*/ 27 w 97"/>
                    <a:gd name="T3" fmla="*/ 17 h 463"/>
                    <a:gd name="T4" fmla="*/ 20 w 97"/>
                    <a:gd name="T5" fmla="*/ 44 h 463"/>
                    <a:gd name="T6" fmla="*/ 12 w 97"/>
                    <a:gd name="T7" fmla="*/ 85 h 463"/>
                    <a:gd name="T8" fmla="*/ 4 w 97"/>
                    <a:gd name="T9" fmla="*/ 140 h 463"/>
                    <a:gd name="T10" fmla="*/ 0 w 97"/>
                    <a:gd name="T11" fmla="*/ 207 h 463"/>
                    <a:gd name="T12" fmla="*/ 0 w 97"/>
                    <a:gd name="T13" fmla="*/ 285 h 463"/>
                    <a:gd name="T14" fmla="*/ 9 w 97"/>
                    <a:gd name="T15" fmla="*/ 370 h 463"/>
                    <a:gd name="T16" fmla="*/ 26 w 97"/>
                    <a:gd name="T17" fmla="*/ 463 h 463"/>
                    <a:gd name="T18" fmla="*/ 93 w 97"/>
                    <a:gd name="T19" fmla="*/ 460 h 463"/>
                    <a:gd name="T20" fmla="*/ 89 w 97"/>
                    <a:gd name="T21" fmla="*/ 446 h 463"/>
                    <a:gd name="T22" fmla="*/ 83 w 97"/>
                    <a:gd name="T23" fmla="*/ 408 h 463"/>
                    <a:gd name="T24" fmla="*/ 75 w 97"/>
                    <a:gd name="T25" fmla="*/ 353 h 463"/>
                    <a:gd name="T26" fmla="*/ 68 w 97"/>
                    <a:gd name="T27" fmla="*/ 285 h 463"/>
                    <a:gd name="T28" fmla="*/ 65 w 97"/>
                    <a:gd name="T29" fmla="*/ 211 h 463"/>
                    <a:gd name="T30" fmla="*/ 67 w 97"/>
                    <a:gd name="T31" fmla="*/ 136 h 463"/>
                    <a:gd name="T32" fmla="*/ 76 w 97"/>
                    <a:gd name="T33" fmla="*/ 65 h 463"/>
                    <a:gd name="T34" fmla="*/ 97 w 97"/>
                    <a:gd name="T35" fmla="*/ 5 h 463"/>
                    <a:gd name="T36" fmla="*/ 97 w 97"/>
                    <a:gd name="T37" fmla="*/ 4 h 463"/>
                    <a:gd name="T38" fmla="*/ 97 w 97"/>
                    <a:gd name="T39" fmla="*/ 3 h 463"/>
                    <a:gd name="T40" fmla="*/ 95 w 97"/>
                    <a:gd name="T41" fmla="*/ 1 h 463"/>
                    <a:gd name="T42" fmla="*/ 91 w 97"/>
                    <a:gd name="T43" fmla="*/ 0 h 463"/>
                    <a:gd name="T44" fmla="*/ 84 w 97"/>
                    <a:gd name="T45" fmla="*/ 0 h 463"/>
                    <a:gd name="T46" fmla="*/ 71 w 97"/>
                    <a:gd name="T47" fmla="*/ 0 h 463"/>
                    <a:gd name="T48" fmla="*/ 54 w 97"/>
                    <a:gd name="T49" fmla="*/ 3 h 463"/>
                    <a:gd name="T50" fmla="*/ 30 w 97"/>
                    <a:gd name="T51" fmla="*/ 9 h 46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7"/>
                    <a:gd name="T79" fmla="*/ 0 h 463"/>
                    <a:gd name="T80" fmla="*/ 97 w 97"/>
                    <a:gd name="T81" fmla="*/ 463 h 46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7" h="463">
                      <a:moveTo>
                        <a:pt x="30" y="9"/>
                      </a:moveTo>
                      <a:lnTo>
                        <a:pt x="27" y="17"/>
                      </a:lnTo>
                      <a:lnTo>
                        <a:pt x="20" y="44"/>
                      </a:lnTo>
                      <a:lnTo>
                        <a:pt x="12" y="85"/>
                      </a:lnTo>
                      <a:lnTo>
                        <a:pt x="4" y="140"/>
                      </a:lnTo>
                      <a:lnTo>
                        <a:pt x="0" y="207"/>
                      </a:lnTo>
                      <a:lnTo>
                        <a:pt x="0" y="285"/>
                      </a:lnTo>
                      <a:lnTo>
                        <a:pt x="9" y="370"/>
                      </a:lnTo>
                      <a:lnTo>
                        <a:pt x="26" y="463"/>
                      </a:lnTo>
                      <a:lnTo>
                        <a:pt x="93" y="460"/>
                      </a:lnTo>
                      <a:lnTo>
                        <a:pt x="89" y="446"/>
                      </a:lnTo>
                      <a:lnTo>
                        <a:pt x="83" y="408"/>
                      </a:lnTo>
                      <a:lnTo>
                        <a:pt x="75" y="353"/>
                      </a:lnTo>
                      <a:lnTo>
                        <a:pt x="68" y="285"/>
                      </a:lnTo>
                      <a:lnTo>
                        <a:pt x="65" y="211"/>
                      </a:lnTo>
                      <a:lnTo>
                        <a:pt x="67" y="136"/>
                      </a:lnTo>
                      <a:lnTo>
                        <a:pt x="76" y="65"/>
                      </a:lnTo>
                      <a:lnTo>
                        <a:pt x="97" y="5"/>
                      </a:lnTo>
                      <a:lnTo>
                        <a:pt x="97" y="4"/>
                      </a:lnTo>
                      <a:lnTo>
                        <a:pt x="97" y="3"/>
                      </a:lnTo>
                      <a:lnTo>
                        <a:pt x="95" y="1"/>
                      </a:lnTo>
                      <a:lnTo>
                        <a:pt x="91" y="0"/>
                      </a:lnTo>
                      <a:lnTo>
                        <a:pt x="84" y="0"/>
                      </a:lnTo>
                      <a:lnTo>
                        <a:pt x="71" y="0"/>
                      </a:lnTo>
                      <a:lnTo>
                        <a:pt x="54" y="3"/>
                      </a:lnTo>
                      <a:lnTo>
                        <a:pt x="30" y="9"/>
                      </a:lnTo>
                      <a:close/>
                    </a:path>
                  </a:pathLst>
                </a:custGeom>
                <a:solidFill>
                  <a:srgbClr val="808080"/>
                </a:solidFill>
                <a:ln w="9525">
                  <a:noFill/>
                  <a:round/>
                  <a:headEnd/>
                  <a:tailEnd/>
                </a:ln>
              </p:spPr>
              <p:txBody>
                <a:bodyPr/>
                <a:lstStyle/>
                <a:p>
                  <a:endParaRPr lang="en-US"/>
                </a:p>
              </p:txBody>
            </p:sp>
            <p:sp>
              <p:nvSpPr>
                <p:cNvPr id="88238" name="Freeform 99"/>
                <p:cNvSpPr>
                  <a:spLocks/>
                </p:cNvSpPr>
                <p:nvPr/>
              </p:nvSpPr>
              <p:spPr bwMode="auto">
                <a:xfrm>
                  <a:off x="6422" y="13768"/>
                  <a:ext cx="77" cy="367"/>
                </a:xfrm>
                <a:custGeom>
                  <a:avLst/>
                  <a:gdLst>
                    <a:gd name="T0" fmla="*/ 24 w 77"/>
                    <a:gd name="T1" fmla="*/ 8 h 367"/>
                    <a:gd name="T2" fmla="*/ 22 w 77"/>
                    <a:gd name="T3" fmla="*/ 15 h 367"/>
                    <a:gd name="T4" fmla="*/ 17 w 77"/>
                    <a:gd name="T5" fmla="*/ 36 h 367"/>
                    <a:gd name="T6" fmla="*/ 10 w 77"/>
                    <a:gd name="T7" fmla="*/ 68 h 367"/>
                    <a:gd name="T8" fmla="*/ 4 w 77"/>
                    <a:gd name="T9" fmla="*/ 112 h 367"/>
                    <a:gd name="T10" fmla="*/ 0 w 77"/>
                    <a:gd name="T11" fmla="*/ 164 h 367"/>
                    <a:gd name="T12" fmla="*/ 0 w 77"/>
                    <a:gd name="T13" fmla="*/ 226 h 367"/>
                    <a:gd name="T14" fmla="*/ 7 w 77"/>
                    <a:gd name="T15" fmla="*/ 294 h 367"/>
                    <a:gd name="T16" fmla="*/ 21 w 77"/>
                    <a:gd name="T17" fmla="*/ 367 h 367"/>
                    <a:gd name="T18" fmla="*/ 74 w 77"/>
                    <a:gd name="T19" fmla="*/ 364 h 367"/>
                    <a:gd name="T20" fmla="*/ 71 w 77"/>
                    <a:gd name="T21" fmla="*/ 353 h 367"/>
                    <a:gd name="T22" fmla="*/ 66 w 77"/>
                    <a:gd name="T23" fmla="*/ 323 h 367"/>
                    <a:gd name="T24" fmla="*/ 60 w 77"/>
                    <a:gd name="T25" fmla="*/ 280 h 367"/>
                    <a:gd name="T26" fmla="*/ 54 w 77"/>
                    <a:gd name="T27" fmla="*/ 226 h 367"/>
                    <a:gd name="T28" fmla="*/ 51 w 77"/>
                    <a:gd name="T29" fmla="*/ 168 h 367"/>
                    <a:gd name="T30" fmla="*/ 53 w 77"/>
                    <a:gd name="T31" fmla="*/ 107 h 367"/>
                    <a:gd name="T32" fmla="*/ 61 w 77"/>
                    <a:gd name="T33" fmla="*/ 52 h 367"/>
                    <a:gd name="T34" fmla="*/ 77 w 77"/>
                    <a:gd name="T35" fmla="*/ 5 h 367"/>
                    <a:gd name="T36" fmla="*/ 77 w 77"/>
                    <a:gd name="T37" fmla="*/ 5 h 367"/>
                    <a:gd name="T38" fmla="*/ 77 w 77"/>
                    <a:gd name="T39" fmla="*/ 2 h 367"/>
                    <a:gd name="T40" fmla="*/ 76 w 77"/>
                    <a:gd name="T41" fmla="*/ 1 h 367"/>
                    <a:gd name="T42" fmla="*/ 72 w 77"/>
                    <a:gd name="T43" fmla="*/ 0 h 367"/>
                    <a:gd name="T44" fmla="*/ 66 w 77"/>
                    <a:gd name="T45" fmla="*/ 0 h 367"/>
                    <a:gd name="T46" fmla="*/ 56 w 77"/>
                    <a:gd name="T47" fmla="*/ 1 h 367"/>
                    <a:gd name="T48" fmla="*/ 43 w 77"/>
                    <a:gd name="T49" fmla="*/ 4 h 367"/>
                    <a:gd name="T50" fmla="*/ 24 w 77"/>
                    <a:gd name="T51" fmla="*/ 8 h 36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7"/>
                    <a:gd name="T79" fmla="*/ 0 h 367"/>
                    <a:gd name="T80" fmla="*/ 77 w 77"/>
                    <a:gd name="T81" fmla="*/ 367 h 36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7" h="367">
                      <a:moveTo>
                        <a:pt x="24" y="8"/>
                      </a:moveTo>
                      <a:lnTo>
                        <a:pt x="22" y="15"/>
                      </a:lnTo>
                      <a:lnTo>
                        <a:pt x="17" y="36"/>
                      </a:lnTo>
                      <a:lnTo>
                        <a:pt x="10" y="68"/>
                      </a:lnTo>
                      <a:lnTo>
                        <a:pt x="4" y="112"/>
                      </a:lnTo>
                      <a:lnTo>
                        <a:pt x="0" y="164"/>
                      </a:lnTo>
                      <a:lnTo>
                        <a:pt x="0" y="226"/>
                      </a:lnTo>
                      <a:lnTo>
                        <a:pt x="7" y="294"/>
                      </a:lnTo>
                      <a:lnTo>
                        <a:pt x="21" y="367"/>
                      </a:lnTo>
                      <a:lnTo>
                        <a:pt x="74" y="364"/>
                      </a:lnTo>
                      <a:lnTo>
                        <a:pt x="71" y="353"/>
                      </a:lnTo>
                      <a:lnTo>
                        <a:pt x="66" y="323"/>
                      </a:lnTo>
                      <a:lnTo>
                        <a:pt x="60" y="280"/>
                      </a:lnTo>
                      <a:lnTo>
                        <a:pt x="54" y="226"/>
                      </a:lnTo>
                      <a:lnTo>
                        <a:pt x="51" y="168"/>
                      </a:lnTo>
                      <a:lnTo>
                        <a:pt x="53" y="107"/>
                      </a:lnTo>
                      <a:lnTo>
                        <a:pt x="61" y="52"/>
                      </a:lnTo>
                      <a:lnTo>
                        <a:pt x="77" y="5"/>
                      </a:lnTo>
                      <a:lnTo>
                        <a:pt x="77" y="2"/>
                      </a:lnTo>
                      <a:lnTo>
                        <a:pt x="76" y="1"/>
                      </a:lnTo>
                      <a:lnTo>
                        <a:pt x="72" y="0"/>
                      </a:lnTo>
                      <a:lnTo>
                        <a:pt x="66" y="0"/>
                      </a:lnTo>
                      <a:lnTo>
                        <a:pt x="56" y="1"/>
                      </a:lnTo>
                      <a:lnTo>
                        <a:pt x="43" y="4"/>
                      </a:lnTo>
                      <a:lnTo>
                        <a:pt x="24" y="8"/>
                      </a:lnTo>
                      <a:close/>
                    </a:path>
                  </a:pathLst>
                </a:custGeom>
                <a:solidFill>
                  <a:srgbClr val="808080"/>
                </a:solidFill>
                <a:ln w="9525">
                  <a:noFill/>
                  <a:round/>
                  <a:headEnd/>
                  <a:tailEnd/>
                </a:ln>
              </p:spPr>
              <p:txBody>
                <a:bodyPr/>
                <a:lstStyle/>
                <a:p>
                  <a:endParaRPr lang="en-US"/>
                </a:p>
              </p:txBody>
            </p:sp>
            <p:sp>
              <p:nvSpPr>
                <p:cNvPr id="88239" name="Freeform 100"/>
                <p:cNvSpPr>
                  <a:spLocks/>
                </p:cNvSpPr>
                <p:nvPr/>
              </p:nvSpPr>
              <p:spPr bwMode="auto">
                <a:xfrm>
                  <a:off x="6428" y="13813"/>
                  <a:ext cx="56" cy="271"/>
                </a:xfrm>
                <a:custGeom>
                  <a:avLst/>
                  <a:gdLst>
                    <a:gd name="T0" fmla="*/ 17 w 56"/>
                    <a:gd name="T1" fmla="*/ 5 h 271"/>
                    <a:gd name="T2" fmla="*/ 16 w 56"/>
                    <a:gd name="T3" fmla="*/ 10 h 271"/>
                    <a:gd name="T4" fmla="*/ 12 w 56"/>
                    <a:gd name="T5" fmla="*/ 25 h 271"/>
                    <a:gd name="T6" fmla="*/ 6 w 56"/>
                    <a:gd name="T7" fmla="*/ 49 h 271"/>
                    <a:gd name="T8" fmla="*/ 2 w 56"/>
                    <a:gd name="T9" fmla="*/ 82 h 271"/>
                    <a:gd name="T10" fmla="*/ 0 w 56"/>
                    <a:gd name="T11" fmla="*/ 122 h 271"/>
                    <a:gd name="T12" fmla="*/ 0 w 56"/>
                    <a:gd name="T13" fmla="*/ 166 h 271"/>
                    <a:gd name="T14" fmla="*/ 4 w 56"/>
                    <a:gd name="T15" fmla="*/ 217 h 271"/>
                    <a:gd name="T16" fmla="*/ 15 w 56"/>
                    <a:gd name="T17" fmla="*/ 271 h 271"/>
                    <a:gd name="T18" fmla="*/ 54 w 56"/>
                    <a:gd name="T19" fmla="*/ 268 h 271"/>
                    <a:gd name="T20" fmla="*/ 52 w 56"/>
                    <a:gd name="T21" fmla="*/ 261 h 271"/>
                    <a:gd name="T22" fmla="*/ 48 w 56"/>
                    <a:gd name="T23" fmla="*/ 238 h 271"/>
                    <a:gd name="T24" fmla="*/ 44 w 56"/>
                    <a:gd name="T25" fmla="*/ 206 h 271"/>
                    <a:gd name="T26" fmla="*/ 40 w 56"/>
                    <a:gd name="T27" fmla="*/ 166 h 271"/>
                    <a:gd name="T28" fmla="*/ 37 w 56"/>
                    <a:gd name="T29" fmla="*/ 123 h 271"/>
                    <a:gd name="T30" fmla="*/ 39 w 56"/>
                    <a:gd name="T31" fmla="*/ 78 h 271"/>
                    <a:gd name="T32" fmla="*/ 44 w 56"/>
                    <a:gd name="T33" fmla="*/ 37 h 271"/>
                    <a:gd name="T34" fmla="*/ 56 w 56"/>
                    <a:gd name="T35" fmla="*/ 3 h 271"/>
                    <a:gd name="T36" fmla="*/ 56 w 56"/>
                    <a:gd name="T37" fmla="*/ 3 h 271"/>
                    <a:gd name="T38" fmla="*/ 56 w 56"/>
                    <a:gd name="T39" fmla="*/ 2 h 271"/>
                    <a:gd name="T40" fmla="*/ 55 w 56"/>
                    <a:gd name="T41" fmla="*/ 1 h 271"/>
                    <a:gd name="T42" fmla="*/ 52 w 56"/>
                    <a:gd name="T43" fmla="*/ 0 h 271"/>
                    <a:gd name="T44" fmla="*/ 48 w 56"/>
                    <a:gd name="T45" fmla="*/ 0 h 271"/>
                    <a:gd name="T46" fmla="*/ 42 w 56"/>
                    <a:gd name="T47" fmla="*/ 0 h 271"/>
                    <a:gd name="T48" fmla="*/ 31 w 56"/>
                    <a:gd name="T49" fmla="*/ 2 h 271"/>
                    <a:gd name="T50" fmla="*/ 17 w 56"/>
                    <a:gd name="T51" fmla="*/ 5 h 27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6"/>
                    <a:gd name="T79" fmla="*/ 0 h 271"/>
                    <a:gd name="T80" fmla="*/ 56 w 56"/>
                    <a:gd name="T81" fmla="*/ 271 h 27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6" h="271">
                      <a:moveTo>
                        <a:pt x="17" y="5"/>
                      </a:moveTo>
                      <a:lnTo>
                        <a:pt x="16" y="10"/>
                      </a:lnTo>
                      <a:lnTo>
                        <a:pt x="12" y="25"/>
                      </a:lnTo>
                      <a:lnTo>
                        <a:pt x="6" y="49"/>
                      </a:lnTo>
                      <a:lnTo>
                        <a:pt x="2" y="82"/>
                      </a:lnTo>
                      <a:lnTo>
                        <a:pt x="0" y="122"/>
                      </a:lnTo>
                      <a:lnTo>
                        <a:pt x="0" y="166"/>
                      </a:lnTo>
                      <a:lnTo>
                        <a:pt x="4" y="217"/>
                      </a:lnTo>
                      <a:lnTo>
                        <a:pt x="15" y="271"/>
                      </a:lnTo>
                      <a:lnTo>
                        <a:pt x="54" y="268"/>
                      </a:lnTo>
                      <a:lnTo>
                        <a:pt x="52" y="261"/>
                      </a:lnTo>
                      <a:lnTo>
                        <a:pt x="48" y="238"/>
                      </a:lnTo>
                      <a:lnTo>
                        <a:pt x="44" y="206"/>
                      </a:lnTo>
                      <a:lnTo>
                        <a:pt x="40" y="166"/>
                      </a:lnTo>
                      <a:lnTo>
                        <a:pt x="37" y="123"/>
                      </a:lnTo>
                      <a:lnTo>
                        <a:pt x="39" y="78"/>
                      </a:lnTo>
                      <a:lnTo>
                        <a:pt x="44" y="37"/>
                      </a:lnTo>
                      <a:lnTo>
                        <a:pt x="56" y="3"/>
                      </a:lnTo>
                      <a:lnTo>
                        <a:pt x="56" y="2"/>
                      </a:lnTo>
                      <a:lnTo>
                        <a:pt x="55" y="1"/>
                      </a:lnTo>
                      <a:lnTo>
                        <a:pt x="52" y="0"/>
                      </a:lnTo>
                      <a:lnTo>
                        <a:pt x="48" y="0"/>
                      </a:lnTo>
                      <a:lnTo>
                        <a:pt x="42" y="0"/>
                      </a:lnTo>
                      <a:lnTo>
                        <a:pt x="31" y="2"/>
                      </a:lnTo>
                      <a:lnTo>
                        <a:pt x="17" y="5"/>
                      </a:lnTo>
                      <a:close/>
                    </a:path>
                  </a:pathLst>
                </a:custGeom>
                <a:solidFill>
                  <a:srgbClr val="808080"/>
                </a:solidFill>
                <a:ln w="9525">
                  <a:noFill/>
                  <a:round/>
                  <a:headEnd/>
                  <a:tailEnd/>
                </a:ln>
              </p:spPr>
              <p:txBody>
                <a:bodyPr/>
                <a:lstStyle/>
                <a:p>
                  <a:endParaRPr lang="en-US"/>
                </a:p>
              </p:txBody>
            </p:sp>
            <p:sp>
              <p:nvSpPr>
                <p:cNvPr id="88240" name="Freeform 101"/>
                <p:cNvSpPr>
                  <a:spLocks/>
                </p:cNvSpPr>
                <p:nvPr/>
              </p:nvSpPr>
              <p:spPr bwMode="auto">
                <a:xfrm>
                  <a:off x="7211" y="13549"/>
                  <a:ext cx="186" cy="732"/>
                </a:xfrm>
                <a:custGeom>
                  <a:avLst/>
                  <a:gdLst>
                    <a:gd name="T0" fmla="*/ 186 w 186"/>
                    <a:gd name="T1" fmla="*/ 6 h 732"/>
                    <a:gd name="T2" fmla="*/ 182 w 186"/>
                    <a:gd name="T3" fmla="*/ 11 h 732"/>
                    <a:gd name="T4" fmla="*/ 169 w 186"/>
                    <a:gd name="T5" fmla="*/ 29 h 732"/>
                    <a:gd name="T6" fmla="*/ 153 w 186"/>
                    <a:gd name="T7" fmla="*/ 67 h 732"/>
                    <a:gd name="T8" fmla="*/ 137 w 186"/>
                    <a:gd name="T9" fmla="*/ 130 h 732"/>
                    <a:gd name="T10" fmla="*/ 124 w 186"/>
                    <a:gd name="T11" fmla="*/ 221 h 732"/>
                    <a:gd name="T12" fmla="*/ 117 w 186"/>
                    <a:gd name="T13" fmla="*/ 350 h 732"/>
                    <a:gd name="T14" fmla="*/ 122 w 186"/>
                    <a:gd name="T15" fmla="*/ 517 h 732"/>
                    <a:gd name="T16" fmla="*/ 139 w 186"/>
                    <a:gd name="T17" fmla="*/ 732 h 732"/>
                    <a:gd name="T18" fmla="*/ 34 w 186"/>
                    <a:gd name="T19" fmla="*/ 732 h 732"/>
                    <a:gd name="T20" fmla="*/ 31 w 186"/>
                    <a:gd name="T21" fmla="*/ 711 h 732"/>
                    <a:gd name="T22" fmla="*/ 22 w 186"/>
                    <a:gd name="T23" fmla="*/ 651 h 732"/>
                    <a:gd name="T24" fmla="*/ 12 w 186"/>
                    <a:gd name="T25" fmla="*/ 563 h 732"/>
                    <a:gd name="T26" fmla="*/ 3 w 186"/>
                    <a:gd name="T27" fmla="*/ 454 h 732"/>
                    <a:gd name="T28" fmla="*/ 0 w 186"/>
                    <a:gd name="T29" fmla="*/ 335 h 732"/>
                    <a:gd name="T30" fmla="*/ 6 w 186"/>
                    <a:gd name="T31" fmla="*/ 213 h 732"/>
                    <a:gd name="T32" fmla="*/ 25 w 186"/>
                    <a:gd name="T33" fmla="*/ 98 h 732"/>
                    <a:gd name="T34" fmla="*/ 60 w 186"/>
                    <a:gd name="T35" fmla="*/ 0 h 732"/>
                    <a:gd name="T36" fmla="*/ 186 w 186"/>
                    <a:gd name="T37" fmla="*/ 6 h 73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6"/>
                    <a:gd name="T58" fmla="*/ 0 h 732"/>
                    <a:gd name="T59" fmla="*/ 186 w 186"/>
                    <a:gd name="T60" fmla="*/ 732 h 73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6" h="732">
                      <a:moveTo>
                        <a:pt x="186" y="6"/>
                      </a:moveTo>
                      <a:lnTo>
                        <a:pt x="182" y="11"/>
                      </a:lnTo>
                      <a:lnTo>
                        <a:pt x="169" y="29"/>
                      </a:lnTo>
                      <a:lnTo>
                        <a:pt x="153" y="67"/>
                      </a:lnTo>
                      <a:lnTo>
                        <a:pt x="137" y="130"/>
                      </a:lnTo>
                      <a:lnTo>
                        <a:pt x="124" y="221"/>
                      </a:lnTo>
                      <a:lnTo>
                        <a:pt x="117" y="350"/>
                      </a:lnTo>
                      <a:lnTo>
                        <a:pt x="122" y="517"/>
                      </a:lnTo>
                      <a:lnTo>
                        <a:pt x="139" y="732"/>
                      </a:lnTo>
                      <a:lnTo>
                        <a:pt x="34" y="732"/>
                      </a:lnTo>
                      <a:lnTo>
                        <a:pt x="31" y="711"/>
                      </a:lnTo>
                      <a:lnTo>
                        <a:pt x="22" y="651"/>
                      </a:lnTo>
                      <a:lnTo>
                        <a:pt x="12" y="563"/>
                      </a:lnTo>
                      <a:lnTo>
                        <a:pt x="3" y="454"/>
                      </a:lnTo>
                      <a:lnTo>
                        <a:pt x="0" y="335"/>
                      </a:lnTo>
                      <a:lnTo>
                        <a:pt x="6" y="213"/>
                      </a:lnTo>
                      <a:lnTo>
                        <a:pt x="25" y="98"/>
                      </a:lnTo>
                      <a:lnTo>
                        <a:pt x="60" y="0"/>
                      </a:lnTo>
                      <a:lnTo>
                        <a:pt x="186" y="6"/>
                      </a:lnTo>
                      <a:close/>
                    </a:path>
                  </a:pathLst>
                </a:custGeom>
                <a:solidFill>
                  <a:srgbClr val="808080"/>
                </a:solidFill>
                <a:ln w="9525">
                  <a:noFill/>
                  <a:round/>
                  <a:headEnd/>
                  <a:tailEnd/>
                </a:ln>
              </p:spPr>
              <p:txBody>
                <a:bodyPr/>
                <a:lstStyle/>
                <a:p>
                  <a:endParaRPr lang="en-US"/>
                </a:p>
              </p:txBody>
            </p:sp>
            <p:sp>
              <p:nvSpPr>
                <p:cNvPr id="88241" name="Freeform 102"/>
                <p:cNvSpPr>
                  <a:spLocks/>
                </p:cNvSpPr>
                <p:nvPr/>
              </p:nvSpPr>
              <p:spPr bwMode="auto">
                <a:xfrm>
                  <a:off x="7219" y="13600"/>
                  <a:ext cx="158" cy="625"/>
                </a:xfrm>
                <a:custGeom>
                  <a:avLst/>
                  <a:gdLst>
                    <a:gd name="T0" fmla="*/ 158 w 158"/>
                    <a:gd name="T1" fmla="*/ 4 h 625"/>
                    <a:gd name="T2" fmla="*/ 153 w 158"/>
                    <a:gd name="T3" fmla="*/ 9 h 625"/>
                    <a:gd name="T4" fmla="*/ 144 w 158"/>
                    <a:gd name="T5" fmla="*/ 25 h 625"/>
                    <a:gd name="T6" fmla="*/ 130 w 158"/>
                    <a:gd name="T7" fmla="*/ 57 h 625"/>
                    <a:gd name="T8" fmla="*/ 116 w 158"/>
                    <a:gd name="T9" fmla="*/ 110 h 625"/>
                    <a:gd name="T10" fmla="*/ 105 w 158"/>
                    <a:gd name="T11" fmla="*/ 189 h 625"/>
                    <a:gd name="T12" fmla="*/ 100 w 158"/>
                    <a:gd name="T13" fmla="*/ 298 h 625"/>
                    <a:gd name="T14" fmla="*/ 103 w 158"/>
                    <a:gd name="T15" fmla="*/ 441 h 625"/>
                    <a:gd name="T16" fmla="*/ 118 w 158"/>
                    <a:gd name="T17" fmla="*/ 625 h 625"/>
                    <a:gd name="T18" fmla="*/ 29 w 158"/>
                    <a:gd name="T19" fmla="*/ 625 h 625"/>
                    <a:gd name="T20" fmla="*/ 25 w 158"/>
                    <a:gd name="T21" fmla="*/ 607 h 625"/>
                    <a:gd name="T22" fmla="*/ 18 w 158"/>
                    <a:gd name="T23" fmla="*/ 556 h 625"/>
                    <a:gd name="T24" fmla="*/ 9 w 158"/>
                    <a:gd name="T25" fmla="*/ 480 h 625"/>
                    <a:gd name="T26" fmla="*/ 2 w 158"/>
                    <a:gd name="T27" fmla="*/ 387 h 625"/>
                    <a:gd name="T28" fmla="*/ 0 w 158"/>
                    <a:gd name="T29" fmla="*/ 286 h 625"/>
                    <a:gd name="T30" fmla="*/ 5 w 158"/>
                    <a:gd name="T31" fmla="*/ 182 h 625"/>
                    <a:gd name="T32" fmla="*/ 21 w 158"/>
                    <a:gd name="T33" fmla="*/ 84 h 625"/>
                    <a:gd name="T34" fmla="*/ 51 w 158"/>
                    <a:gd name="T35" fmla="*/ 0 h 625"/>
                    <a:gd name="T36" fmla="*/ 158 w 158"/>
                    <a:gd name="T37" fmla="*/ 4 h 62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8"/>
                    <a:gd name="T58" fmla="*/ 0 h 625"/>
                    <a:gd name="T59" fmla="*/ 158 w 158"/>
                    <a:gd name="T60" fmla="*/ 625 h 62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8" h="625">
                      <a:moveTo>
                        <a:pt x="158" y="4"/>
                      </a:moveTo>
                      <a:lnTo>
                        <a:pt x="153" y="9"/>
                      </a:lnTo>
                      <a:lnTo>
                        <a:pt x="144" y="25"/>
                      </a:lnTo>
                      <a:lnTo>
                        <a:pt x="130" y="57"/>
                      </a:lnTo>
                      <a:lnTo>
                        <a:pt x="116" y="110"/>
                      </a:lnTo>
                      <a:lnTo>
                        <a:pt x="105" y="189"/>
                      </a:lnTo>
                      <a:lnTo>
                        <a:pt x="100" y="298"/>
                      </a:lnTo>
                      <a:lnTo>
                        <a:pt x="103" y="441"/>
                      </a:lnTo>
                      <a:lnTo>
                        <a:pt x="118" y="625"/>
                      </a:lnTo>
                      <a:lnTo>
                        <a:pt x="29" y="625"/>
                      </a:lnTo>
                      <a:lnTo>
                        <a:pt x="25" y="607"/>
                      </a:lnTo>
                      <a:lnTo>
                        <a:pt x="18" y="556"/>
                      </a:lnTo>
                      <a:lnTo>
                        <a:pt x="9" y="480"/>
                      </a:lnTo>
                      <a:lnTo>
                        <a:pt x="2" y="387"/>
                      </a:lnTo>
                      <a:lnTo>
                        <a:pt x="0" y="286"/>
                      </a:lnTo>
                      <a:lnTo>
                        <a:pt x="5" y="182"/>
                      </a:lnTo>
                      <a:lnTo>
                        <a:pt x="21" y="84"/>
                      </a:lnTo>
                      <a:lnTo>
                        <a:pt x="51" y="0"/>
                      </a:lnTo>
                      <a:lnTo>
                        <a:pt x="158" y="4"/>
                      </a:lnTo>
                      <a:close/>
                    </a:path>
                  </a:pathLst>
                </a:custGeom>
                <a:solidFill>
                  <a:srgbClr val="808080"/>
                </a:solidFill>
                <a:ln w="9525">
                  <a:noFill/>
                  <a:round/>
                  <a:headEnd/>
                  <a:tailEnd/>
                </a:ln>
              </p:spPr>
              <p:txBody>
                <a:bodyPr/>
                <a:lstStyle/>
                <a:p>
                  <a:endParaRPr lang="en-US"/>
                </a:p>
              </p:txBody>
            </p:sp>
            <p:sp>
              <p:nvSpPr>
                <p:cNvPr id="88242" name="Freeform 103"/>
                <p:cNvSpPr>
                  <a:spLocks/>
                </p:cNvSpPr>
                <p:nvPr/>
              </p:nvSpPr>
              <p:spPr bwMode="auto">
                <a:xfrm>
                  <a:off x="7225" y="13651"/>
                  <a:ext cx="131" cy="517"/>
                </a:xfrm>
                <a:custGeom>
                  <a:avLst/>
                  <a:gdLst>
                    <a:gd name="T0" fmla="*/ 131 w 131"/>
                    <a:gd name="T1" fmla="*/ 4 h 517"/>
                    <a:gd name="T2" fmla="*/ 128 w 131"/>
                    <a:gd name="T3" fmla="*/ 7 h 517"/>
                    <a:gd name="T4" fmla="*/ 119 w 131"/>
                    <a:gd name="T5" fmla="*/ 21 h 517"/>
                    <a:gd name="T6" fmla="*/ 109 w 131"/>
                    <a:gd name="T7" fmla="*/ 47 h 517"/>
                    <a:gd name="T8" fmla="*/ 97 w 131"/>
                    <a:gd name="T9" fmla="*/ 91 h 517"/>
                    <a:gd name="T10" fmla="*/ 88 w 131"/>
                    <a:gd name="T11" fmla="*/ 156 h 517"/>
                    <a:gd name="T12" fmla="*/ 84 w 131"/>
                    <a:gd name="T13" fmla="*/ 247 h 517"/>
                    <a:gd name="T14" fmla="*/ 86 w 131"/>
                    <a:gd name="T15" fmla="*/ 366 h 517"/>
                    <a:gd name="T16" fmla="*/ 99 w 131"/>
                    <a:gd name="T17" fmla="*/ 517 h 517"/>
                    <a:gd name="T18" fmla="*/ 25 w 131"/>
                    <a:gd name="T19" fmla="*/ 517 h 517"/>
                    <a:gd name="T20" fmla="*/ 23 w 131"/>
                    <a:gd name="T21" fmla="*/ 502 h 517"/>
                    <a:gd name="T22" fmla="*/ 16 w 131"/>
                    <a:gd name="T23" fmla="*/ 460 h 517"/>
                    <a:gd name="T24" fmla="*/ 9 w 131"/>
                    <a:gd name="T25" fmla="*/ 397 h 517"/>
                    <a:gd name="T26" fmla="*/ 2 w 131"/>
                    <a:gd name="T27" fmla="*/ 320 h 517"/>
                    <a:gd name="T28" fmla="*/ 0 w 131"/>
                    <a:gd name="T29" fmla="*/ 236 h 517"/>
                    <a:gd name="T30" fmla="*/ 4 w 131"/>
                    <a:gd name="T31" fmla="*/ 151 h 517"/>
                    <a:gd name="T32" fmla="*/ 18 w 131"/>
                    <a:gd name="T33" fmla="*/ 70 h 517"/>
                    <a:gd name="T34" fmla="*/ 43 w 131"/>
                    <a:gd name="T35" fmla="*/ 0 h 517"/>
                    <a:gd name="T36" fmla="*/ 131 w 131"/>
                    <a:gd name="T37" fmla="*/ 4 h 5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1"/>
                    <a:gd name="T58" fmla="*/ 0 h 517"/>
                    <a:gd name="T59" fmla="*/ 131 w 131"/>
                    <a:gd name="T60" fmla="*/ 517 h 5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1" h="517">
                      <a:moveTo>
                        <a:pt x="131" y="4"/>
                      </a:moveTo>
                      <a:lnTo>
                        <a:pt x="128" y="7"/>
                      </a:lnTo>
                      <a:lnTo>
                        <a:pt x="119" y="21"/>
                      </a:lnTo>
                      <a:lnTo>
                        <a:pt x="109" y="47"/>
                      </a:lnTo>
                      <a:lnTo>
                        <a:pt x="97" y="91"/>
                      </a:lnTo>
                      <a:lnTo>
                        <a:pt x="88" y="156"/>
                      </a:lnTo>
                      <a:lnTo>
                        <a:pt x="84" y="247"/>
                      </a:lnTo>
                      <a:lnTo>
                        <a:pt x="86" y="366"/>
                      </a:lnTo>
                      <a:lnTo>
                        <a:pt x="99" y="517"/>
                      </a:lnTo>
                      <a:lnTo>
                        <a:pt x="25" y="517"/>
                      </a:lnTo>
                      <a:lnTo>
                        <a:pt x="23" y="502"/>
                      </a:lnTo>
                      <a:lnTo>
                        <a:pt x="16" y="460"/>
                      </a:lnTo>
                      <a:lnTo>
                        <a:pt x="9" y="397"/>
                      </a:lnTo>
                      <a:lnTo>
                        <a:pt x="2" y="320"/>
                      </a:lnTo>
                      <a:lnTo>
                        <a:pt x="0" y="236"/>
                      </a:lnTo>
                      <a:lnTo>
                        <a:pt x="4" y="151"/>
                      </a:lnTo>
                      <a:lnTo>
                        <a:pt x="18" y="70"/>
                      </a:lnTo>
                      <a:lnTo>
                        <a:pt x="43" y="0"/>
                      </a:lnTo>
                      <a:lnTo>
                        <a:pt x="131" y="4"/>
                      </a:lnTo>
                      <a:close/>
                    </a:path>
                  </a:pathLst>
                </a:custGeom>
                <a:solidFill>
                  <a:srgbClr val="808080"/>
                </a:solidFill>
                <a:ln w="9525">
                  <a:noFill/>
                  <a:round/>
                  <a:headEnd/>
                  <a:tailEnd/>
                </a:ln>
              </p:spPr>
              <p:txBody>
                <a:bodyPr/>
                <a:lstStyle/>
                <a:p>
                  <a:endParaRPr lang="en-US"/>
                </a:p>
              </p:txBody>
            </p:sp>
            <p:sp>
              <p:nvSpPr>
                <p:cNvPr id="88243" name="Freeform 104"/>
                <p:cNvSpPr>
                  <a:spLocks/>
                </p:cNvSpPr>
                <p:nvPr/>
              </p:nvSpPr>
              <p:spPr bwMode="auto">
                <a:xfrm>
                  <a:off x="7233" y="13701"/>
                  <a:ext cx="104" cy="411"/>
                </a:xfrm>
                <a:custGeom>
                  <a:avLst/>
                  <a:gdLst>
                    <a:gd name="T0" fmla="*/ 104 w 104"/>
                    <a:gd name="T1" fmla="*/ 4 h 411"/>
                    <a:gd name="T2" fmla="*/ 101 w 104"/>
                    <a:gd name="T3" fmla="*/ 7 h 411"/>
                    <a:gd name="T4" fmla="*/ 94 w 104"/>
                    <a:gd name="T5" fmla="*/ 17 h 411"/>
                    <a:gd name="T6" fmla="*/ 86 w 104"/>
                    <a:gd name="T7" fmla="*/ 38 h 411"/>
                    <a:gd name="T8" fmla="*/ 76 w 104"/>
                    <a:gd name="T9" fmla="*/ 73 h 411"/>
                    <a:gd name="T10" fmla="*/ 69 w 104"/>
                    <a:gd name="T11" fmla="*/ 125 h 411"/>
                    <a:gd name="T12" fmla="*/ 65 w 104"/>
                    <a:gd name="T13" fmla="*/ 196 h 411"/>
                    <a:gd name="T14" fmla="*/ 67 w 104"/>
                    <a:gd name="T15" fmla="*/ 291 h 411"/>
                    <a:gd name="T16" fmla="*/ 77 w 104"/>
                    <a:gd name="T17" fmla="*/ 411 h 411"/>
                    <a:gd name="T18" fmla="*/ 19 w 104"/>
                    <a:gd name="T19" fmla="*/ 411 h 411"/>
                    <a:gd name="T20" fmla="*/ 17 w 104"/>
                    <a:gd name="T21" fmla="*/ 399 h 411"/>
                    <a:gd name="T22" fmla="*/ 11 w 104"/>
                    <a:gd name="T23" fmla="*/ 365 h 411"/>
                    <a:gd name="T24" fmla="*/ 6 w 104"/>
                    <a:gd name="T25" fmla="*/ 316 h 411"/>
                    <a:gd name="T26" fmla="*/ 2 w 104"/>
                    <a:gd name="T27" fmla="*/ 255 h 411"/>
                    <a:gd name="T28" fmla="*/ 0 w 104"/>
                    <a:gd name="T29" fmla="*/ 188 h 411"/>
                    <a:gd name="T30" fmla="*/ 4 w 104"/>
                    <a:gd name="T31" fmla="*/ 120 h 411"/>
                    <a:gd name="T32" fmla="*/ 15 w 104"/>
                    <a:gd name="T33" fmla="*/ 55 h 411"/>
                    <a:gd name="T34" fmla="*/ 34 w 104"/>
                    <a:gd name="T35" fmla="*/ 0 h 411"/>
                    <a:gd name="T36" fmla="*/ 104 w 104"/>
                    <a:gd name="T37" fmla="*/ 4 h 4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4"/>
                    <a:gd name="T58" fmla="*/ 0 h 411"/>
                    <a:gd name="T59" fmla="*/ 104 w 104"/>
                    <a:gd name="T60" fmla="*/ 411 h 4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4" h="411">
                      <a:moveTo>
                        <a:pt x="104" y="4"/>
                      </a:moveTo>
                      <a:lnTo>
                        <a:pt x="101" y="7"/>
                      </a:lnTo>
                      <a:lnTo>
                        <a:pt x="94" y="17"/>
                      </a:lnTo>
                      <a:lnTo>
                        <a:pt x="86" y="38"/>
                      </a:lnTo>
                      <a:lnTo>
                        <a:pt x="76" y="73"/>
                      </a:lnTo>
                      <a:lnTo>
                        <a:pt x="69" y="125"/>
                      </a:lnTo>
                      <a:lnTo>
                        <a:pt x="65" y="196"/>
                      </a:lnTo>
                      <a:lnTo>
                        <a:pt x="67" y="291"/>
                      </a:lnTo>
                      <a:lnTo>
                        <a:pt x="77" y="411"/>
                      </a:lnTo>
                      <a:lnTo>
                        <a:pt x="19" y="411"/>
                      </a:lnTo>
                      <a:lnTo>
                        <a:pt x="17" y="399"/>
                      </a:lnTo>
                      <a:lnTo>
                        <a:pt x="11" y="365"/>
                      </a:lnTo>
                      <a:lnTo>
                        <a:pt x="6" y="316"/>
                      </a:lnTo>
                      <a:lnTo>
                        <a:pt x="2" y="255"/>
                      </a:lnTo>
                      <a:lnTo>
                        <a:pt x="0" y="188"/>
                      </a:lnTo>
                      <a:lnTo>
                        <a:pt x="4" y="120"/>
                      </a:lnTo>
                      <a:lnTo>
                        <a:pt x="15" y="55"/>
                      </a:lnTo>
                      <a:lnTo>
                        <a:pt x="34" y="0"/>
                      </a:lnTo>
                      <a:lnTo>
                        <a:pt x="104" y="4"/>
                      </a:lnTo>
                      <a:close/>
                    </a:path>
                  </a:pathLst>
                </a:custGeom>
                <a:solidFill>
                  <a:srgbClr val="808080"/>
                </a:solidFill>
                <a:ln w="9525">
                  <a:noFill/>
                  <a:round/>
                  <a:headEnd/>
                  <a:tailEnd/>
                </a:ln>
              </p:spPr>
              <p:txBody>
                <a:bodyPr/>
                <a:lstStyle/>
                <a:p>
                  <a:endParaRPr lang="en-US"/>
                </a:p>
              </p:txBody>
            </p:sp>
            <p:sp>
              <p:nvSpPr>
                <p:cNvPr id="88244" name="Freeform 105"/>
                <p:cNvSpPr>
                  <a:spLocks/>
                </p:cNvSpPr>
                <p:nvPr/>
              </p:nvSpPr>
              <p:spPr bwMode="auto">
                <a:xfrm>
                  <a:off x="7240" y="13752"/>
                  <a:ext cx="76" cy="302"/>
                </a:xfrm>
                <a:custGeom>
                  <a:avLst/>
                  <a:gdLst>
                    <a:gd name="T0" fmla="*/ 76 w 76"/>
                    <a:gd name="T1" fmla="*/ 2 h 302"/>
                    <a:gd name="T2" fmla="*/ 74 w 76"/>
                    <a:gd name="T3" fmla="*/ 4 h 302"/>
                    <a:gd name="T4" fmla="*/ 70 w 76"/>
                    <a:gd name="T5" fmla="*/ 12 h 302"/>
                    <a:gd name="T6" fmla="*/ 62 w 76"/>
                    <a:gd name="T7" fmla="*/ 28 h 302"/>
                    <a:gd name="T8" fmla="*/ 56 w 76"/>
                    <a:gd name="T9" fmla="*/ 53 h 302"/>
                    <a:gd name="T10" fmla="*/ 51 w 76"/>
                    <a:gd name="T11" fmla="*/ 92 h 302"/>
                    <a:gd name="T12" fmla="*/ 49 w 76"/>
                    <a:gd name="T13" fmla="*/ 145 h 302"/>
                    <a:gd name="T14" fmla="*/ 50 w 76"/>
                    <a:gd name="T15" fmla="*/ 214 h 302"/>
                    <a:gd name="T16" fmla="*/ 57 w 76"/>
                    <a:gd name="T17" fmla="*/ 302 h 302"/>
                    <a:gd name="T18" fmla="*/ 14 w 76"/>
                    <a:gd name="T19" fmla="*/ 302 h 302"/>
                    <a:gd name="T20" fmla="*/ 13 w 76"/>
                    <a:gd name="T21" fmla="*/ 294 h 302"/>
                    <a:gd name="T22" fmla="*/ 9 w 76"/>
                    <a:gd name="T23" fmla="*/ 269 h 302"/>
                    <a:gd name="T24" fmla="*/ 4 w 76"/>
                    <a:gd name="T25" fmla="*/ 232 h 302"/>
                    <a:gd name="T26" fmla="*/ 1 w 76"/>
                    <a:gd name="T27" fmla="*/ 188 h 302"/>
                    <a:gd name="T28" fmla="*/ 0 w 76"/>
                    <a:gd name="T29" fmla="*/ 138 h 302"/>
                    <a:gd name="T30" fmla="*/ 2 w 76"/>
                    <a:gd name="T31" fmla="*/ 89 h 302"/>
                    <a:gd name="T32" fmla="*/ 10 w 76"/>
                    <a:gd name="T33" fmla="*/ 41 h 302"/>
                    <a:gd name="T34" fmla="*/ 25 w 76"/>
                    <a:gd name="T35" fmla="*/ 0 h 302"/>
                    <a:gd name="T36" fmla="*/ 76 w 76"/>
                    <a:gd name="T37" fmla="*/ 2 h 30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6"/>
                    <a:gd name="T58" fmla="*/ 0 h 302"/>
                    <a:gd name="T59" fmla="*/ 76 w 76"/>
                    <a:gd name="T60" fmla="*/ 302 h 30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6" h="302">
                      <a:moveTo>
                        <a:pt x="76" y="2"/>
                      </a:moveTo>
                      <a:lnTo>
                        <a:pt x="74" y="4"/>
                      </a:lnTo>
                      <a:lnTo>
                        <a:pt x="70" y="12"/>
                      </a:lnTo>
                      <a:lnTo>
                        <a:pt x="62" y="28"/>
                      </a:lnTo>
                      <a:lnTo>
                        <a:pt x="56" y="53"/>
                      </a:lnTo>
                      <a:lnTo>
                        <a:pt x="51" y="92"/>
                      </a:lnTo>
                      <a:lnTo>
                        <a:pt x="49" y="145"/>
                      </a:lnTo>
                      <a:lnTo>
                        <a:pt x="50" y="214"/>
                      </a:lnTo>
                      <a:lnTo>
                        <a:pt x="57" y="302"/>
                      </a:lnTo>
                      <a:lnTo>
                        <a:pt x="14" y="302"/>
                      </a:lnTo>
                      <a:lnTo>
                        <a:pt x="13" y="294"/>
                      </a:lnTo>
                      <a:lnTo>
                        <a:pt x="9" y="269"/>
                      </a:lnTo>
                      <a:lnTo>
                        <a:pt x="4" y="232"/>
                      </a:lnTo>
                      <a:lnTo>
                        <a:pt x="1" y="188"/>
                      </a:lnTo>
                      <a:lnTo>
                        <a:pt x="0" y="138"/>
                      </a:lnTo>
                      <a:lnTo>
                        <a:pt x="2" y="89"/>
                      </a:lnTo>
                      <a:lnTo>
                        <a:pt x="10" y="41"/>
                      </a:lnTo>
                      <a:lnTo>
                        <a:pt x="25" y="0"/>
                      </a:lnTo>
                      <a:lnTo>
                        <a:pt x="76" y="2"/>
                      </a:lnTo>
                      <a:close/>
                    </a:path>
                  </a:pathLst>
                </a:custGeom>
                <a:solidFill>
                  <a:srgbClr val="808080"/>
                </a:solidFill>
                <a:ln w="9525">
                  <a:noFill/>
                  <a:round/>
                  <a:headEnd/>
                  <a:tailEnd/>
                </a:ln>
              </p:spPr>
              <p:txBody>
                <a:bodyPr/>
                <a:lstStyle/>
                <a:p>
                  <a:endParaRPr lang="en-US"/>
                </a:p>
              </p:txBody>
            </p:sp>
            <p:sp>
              <p:nvSpPr>
                <p:cNvPr id="88245" name="Rectangle 106"/>
                <p:cNvSpPr>
                  <a:spLocks noChangeArrowheads="1"/>
                </p:cNvSpPr>
                <p:nvPr/>
              </p:nvSpPr>
              <p:spPr bwMode="auto">
                <a:xfrm>
                  <a:off x="6241" y="13678"/>
                  <a:ext cx="23" cy="958"/>
                </a:xfrm>
                <a:prstGeom prst="rect">
                  <a:avLst/>
                </a:prstGeom>
                <a:solidFill>
                  <a:srgbClr val="000000"/>
                </a:solidFill>
                <a:ln w="9525">
                  <a:noFill/>
                  <a:miter lim="800000"/>
                  <a:headEnd/>
                  <a:tailEnd/>
                </a:ln>
              </p:spPr>
              <p:txBody>
                <a:bodyPr/>
                <a:lstStyle/>
                <a:p>
                  <a:endParaRPr lang="en-US"/>
                </a:p>
              </p:txBody>
            </p:sp>
            <p:sp>
              <p:nvSpPr>
                <p:cNvPr id="88246" name="Freeform 107"/>
                <p:cNvSpPr>
                  <a:spLocks/>
                </p:cNvSpPr>
                <p:nvPr/>
              </p:nvSpPr>
              <p:spPr bwMode="auto">
                <a:xfrm>
                  <a:off x="6579" y="13664"/>
                  <a:ext cx="375" cy="440"/>
                </a:xfrm>
                <a:custGeom>
                  <a:avLst/>
                  <a:gdLst>
                    <a:gd name="T0" fmla="*/ 35 w 375"/>
                    <a:gd name="T1" fmla="*/ 41 h 440"/>
                    <a:gd name="T2" fmla="*/ 32 w 375"/>
                    <a:gd name="T3" fmla="*/ 49 h 440"/>
                    <a:gd name="T4" fmla="*/ 25 w 375"/>
                    <a:gd name="T5" fmla="*/ 74 h 440"/>
                    <a:gd name="T6" fmla="*/ 17 w 375"/>
                    <a:gd name="T7" fmla="*/ 112 h 440"/>
                    <a:gd name="T8" fmla="*/ 8 w 375"/>
                    <a:gd name="T9" fmla="*/ 163 h 440"/>
                    <a:gd name="T10" fmla="*/ 2 w 375"/>
                    <a:gd name="T11" fmla="*/ 223 h 440"/>
                    <a:gd name="T12" fmla="*/ 0 w 375"/>
                    <a:gd name="T13" fmla="*/ 290 h 440"/>
                    <a:gd name="T14" fmla="*/ 7 w 375"/>
                    <a:gd name="T15" fmla="*/ 363 h 440"/>
                    <a:gd name="T16" fmla="*/ 23 w 375"/>
                    <a:gd name="T17" fmla="*/ 440 h 440"/>
                    <a:gd name="T18" fmla="*/ 23 w 375"/>
                    <a:gd name="T19" fmla="*/ 437 h 440"/>
                    <a:gd name="T20" fmla="*/ 23 w 375"/>
                    <a:gd name="T21" fmla="*/ 427 h 440"/>
                    <a:gd name="T22" fmla="*/ 23 w 375"/>
                    <a:gd name="T23" fmla="*/ 411 h 440"/>
                    <a:gd name="T24" fmla="*/ 23 w 375"/>
                    <a:gd name="T25" fmla="*/ 391 h 440"/>
                    <a:gd name="T26" fmla="*/ 25 w 375"/>
                    <a:gd name="T27" fmla="*/ 367 h 440"/>
                    <a:gd name="T28" fmla="*/ 28 w 375"/>
                    <a:gd name="T29" fmla="*/ 341 h 440"/>
                    <a:gd name="T30" fmla="*/ 33 w 375"/>
                    <a:gd name="T31" fmla="*/ 312 h 440"/>
                    <a:gd name="T32" fmla="*/ 39 w 375"/>
                    <a:gd name="T33" fmla="*/ 281 h 440"/>
                    <a:gd name="T34" fmla="*/ 49 w 375"/>
                    <a:gd name="T35" fmla="*/ 251 h 440"/>
                    <a:gd name="T36" fmla="*/ 61 w 375"/>
                    <a:gd name="T37" fmla="*/ 222 h 440"/>
                    <a:gd name="T38" fmla="*/ 75 w 375"/>
                    <a:gd name="T39" fmla="*/ 194 h 440"/>
                    <a:gd name="T40" fmla="*/ 93 w 375"/>
                    <a:gd name="T41" fmla="*/ 168 h 440"/>
                    <a:gd name="T42" fmla="*/ 116 w 375"/>
                    <a:gd name="T43" fmla="*/ 145 h 440"/>
                    <a:gd name="T44" fmla="*/ 141 w 375"/>
                    <a:gd name="T45" fmla="*/ 127 h 440"/>
                    <a:gd name="T46" fmla="*/ 173 w 375"/>
                    <a:gd name="T47" fmla="*/ 114 h 440"/>
                    <a:gd name="T48" fmla="*/ 208 w 375"/>
                    <a:gd name="T49" fmla="*/ 106 h 440"/>
                    <a:gd name="T50" fmla="*/ 210 w 375"/>
                    <a:gd name="T51" fmla="*/ 104 h 440"/>
                    <a:gd name="T52" fmla="*/ 217 w 375"/>
                    <a:gd name="T53" fmla="*/ 100 h 440"/>
                    <a:gd name="T54" fmla="*/ 227 w 375"/>
                    <a:gd name="T55" fmla="*/ 92 h 440"/>
                    <a:gd name="T56" fmla="*/ 245 w 375"/>
                    <a:gd name="T57" fmla="*/ 82 h 440"/>
                    <a:gd name="T58" fmla="*/ 267 w 375"/>
                    <a:gd name="T59" fmla="*/ 69 h 440"/>
                    <a:gd name="T60" fmla="*/ 296 w 375"/>
                    <a:gd name="T61" fmla="*/ 54 h 440"/>
                    <a:gd name="T62" fmla="*/ 332 w 375"/>
                    <a:gd name="T63" fmla="*/ 36 h 440"/>
                    <a:gd name="T64" fmla="*/ 375 w 375"/>
                    <a:gd name="T65" fmla="*/ 17 h 440"/>
                    <a:gd name="T66" fmla="*/ 373 w 375"/>
                    <a:gd name="T67" fmla="*/ 16 h 440"/>
                    <a:gd name="T68" fmla="*/ 366 w 375"/>
                    <a:gd name="T69" fmla="*/ 15 h 440"/>
                    <a:gd name="T70" fmla="*/ 357 w 375"/>
                    <a:gd name="T71" fmla="*/ 13 h 440"/>
                    <a:gd name="T72" fmla="*/ 343 w 375"/>
                    <a:gd name="T73" fmla="*/ 10 h 440"/>
                    <a:gd name="T74" fmla="*/ 326 w 375"/>
                    <a:gd name="T75" fmla="*/ 7 h 440"/>
                    <a:gd name="T76" fmla="*/ 307 w 375"/>
                    <a:gd name="T77" fmla="*/ 5 h 440"/>
                    <a:gd name="T78" fmla="*/ 285 w 375"/>
                    <a:gd name="T79" fmla="*/ 3 h 440"/>
                    <a:gd name="T80" fmla="*/ 261 w 375"/>
                    <a:gd name="T81" fmla="*/ 1 h 440"/>
                    <a:gd name="T82" fmla="*/ 235 w 375"/>
                    <a:gd name="T83" fmla="*/ 0 h 440"/>
                    <a:gd name="T84" fmla="*/ 208 w 375"/>
                    <a:gd name="T85" fmla="*/ 1 h 440"/>
                    <a:gd name="T86" fmla="*/ 180 w 375"/>
                    <a:gd name="T87" fmla="*/ 2 h 440"/>
                    <a:gd name="T88" fmla="*/ 151 w 375"/>
                    <a:gd name="T89" fmla="*/ 5 h 440"/>
                    <a:gd name="T90" fmla="*/ 122 w 375"/>
                    <a:gd name="T91" fmla="*/ 10 h 440"/>
                    <a:gd name="T92" fmla="*/ 92 w 375"/>
                    <a:gd name="T93" fmla="*/ 18 h 440"/>
                    <a:gd name="T94" fmla="*/ 63 w 375"/>
                    <a:gd name="T95" fmla="*/ 28 h 440"/>
                    <a:gd name="T96" fmla="*/ 35 w 375"/>
                    <a:gd name="T97" fmla="*/ 41 h 44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75"/>
                    <a:gd name="T148" fmla="*/ 0 h 440"/>
                    <a:gd name="T149" fmla="*/ 375 w 375"/>
                    <a:gd name="T150" fmla="*/ 440 h 44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75" h="440">
                      <a:moveTo>
                        <a:pt x="35" y="41"/>
                      </a:moveTo>
                      <a:lnTo>
                        <a:pt x="32" y="49"/>
                      </a:lnTo>
                      <a:lnTo>
                        <a:pt x="25" y="74"/>
                      </a:lnTo>
                      <a:lnTo>
                        <a:pt x="17" y="112"/>
                      </a:lnTo>
                      <a:lnTo>
                        <a:pt x="8" y="163"/>
                      </a:lnTo>
                      <a:lnTo>
                        <a:pt x="2" y="223"/>
                      </a:lnTo>
                      <a:lnTo>
                        <a:pt x="0" y="290"/>
                      </a:lnTo>
                      <a:lnTo>
                        <a:pt x="7" y="363"/>
                      </a:lnTo>
                      <a:lnTo>
                        <a:pt x="23" y="440"/>
                      </a:lnTo>
                      <a:lnTo>
                        <a:pt x="23" y="437"/>
                      </a:lnTo>
                      <a:lnTo>
                        <a:pt x="23" y="427"/>
                      </a:lnTo>
                      <a:lnTo>
                        <a:pt x="23" y="411"/>
                      </a:lnTo>
                      <a:lnTo>
                        <a:pt x="23" y="391"/>
                      </a:lnTo>
                      <a:lnTo>
                        <a:pt x="25" y="367"/>
                      </a:lnTo>
                      <a:lnTo>
                        <a:pt x="28" y="341"/>
                      </a:lnTo>
                      <a:lnTo>
                        <a:pt x="33" y="312"/>
                      </a:lnTo>
                      <a:lnTo>
                        <a:pt x="39" y="281"/>
                      </a:lnTo>
                      <a:lnTo>
                        <a:pt x="49" y="251"/>
                      </a:lnTo>
                      <a:lnTo>
                        <a:pt x="61" y="222"/>
                      </a:lnTo>
                      <a:lnTo>
                        <a:pt x="75" y="194"/>
                      </a:lnTo>
                      <a:lnTo>
                        <a:pt x="93" y="168"/>
                      </a:lnTo>
                      <a:lnTo>
                        <a:pt x="116" y="145"/>
                      </a:lnTo>
                      <a:lnTo>
                        <a:pt x="141" y="127"/>
                      </a:lnTo>
                      <a:lnTo>
                        <a:pt x="173" y="114"/>
                      </a:lnTo>
                      <a:lnTo>
                        <a:pt x="208" y="106"/>
                      </a:lnTo>
                      <a:lnTo>
                        <a:pt x="210" y="104"/>
                      </a:lnTo>
                      <a:lnTo>
                        <a:pt x="217" y="100"/>
                      </a:lnTo>
                      <a:lnTo>
                        <a:pt x="227" y="92"/>
                      </a:lnTo>
                      <a:lnTo>
                        <a:pt x="245" y="82"/>
                      </a:lnTo>
                      <a:lnTo>
                        <a:pt x="267" y="69"/>
                      </a:lnTo>
                      <a:lnTo>
                        <a:pt x="296" y="54"/>
                      </a:lnTo>
                      <a:lnTo>
                        <a:pt x="332" y="36"/>
                      </a:lnTo>
                      <a:lnTo>
                        <a:pt x="375" y="17"/>
                      </a:lnTo>
                      <a:lnTo>
                        <a:pt x="373" y="16"/>
                      </a:lnTo>
                      <a:lnTo>
                        <a:pt x="366" y="15"/>
                      </a:lnTo>
                      <a:lnTo>
                        <a:pt x="357" y="13"/>
                      </a:lnTo>
                      <a:lnTo>
                        <a:pt x="343" y="10"/>
                      </a:lnTo>
                      <a:lnTo>
                        <a:pt x="326" y="7"/>
                      </a:lnTo>
                      <a:lnTo>
                        <a:pt x="307" y="5"/>
                      </a:lnTo>
                      <a:lnTo>
                        <a:pt x="285" y="3"/>
                      </a:lnTo>
                      <a:lnTo>
                        <a:pt x="261" y="1"/>
                      </a:lnTo>
                      <a:lnTo>
                        <a:pt x="235" y="0"/>
                      </a:lnTo>
                      <a:lnTo>
                        <a:pt x="208" y="1"/>
                      </a:lnTo>
                      <a:lnTo>
                        <a:pt x="180" y="2"/>
                      </a:lnTo>
                      <a:lnTo>
                        <a:pt x="151" y="5"/>
                      </a:lnTo>
                      <a:lnTo>
                        <a:pt x="122" y="10"/>
                      </a:lnTo>
                      <a:lnTo>
                        <a:pt x="92" y="18"/>
                      </a:lnTo>
                      <a:lnTo>
                        <a:pt x="63" y="28"/>
                      </a:lnTo>
                      <a:lnTo>
                        <a:pt x="35" y="41"/>
                      </a:lnTo>
                      <a:close/>
                    </a:path>
                  </a:pathLst>
                </a:custGeom>
                <a:solidFill>
                  <a:srgbClr val="808080"/>
                </a:solidFill>
                <a:ln w="9525">
                  <a:noFill/>
                  <a:round/>
                  <a:headEnd/>
                  <a:tailEnd/>
                </a:ln>
              </p:spPr>
              <p:txBody>
                <a:bodyPr/>
                <a:lstStyle/>
                <a:p>
                  <a:endParaRPr lang="en-US"/>
                </a:p>
              </p:txBody>
            </p:sp>
            <p:sp>
              <p:nvSpPr>
                <p:cNvPr id="88247" name="Freeform 108"/>
                <p:cNvSpPr>
                  <a:spLocks/>
                </p:cNvSpPr>
                <p:nvPr/>
              </p:nvSpPr>
              <p:spPr bwMode="auto">
                <a:xfrm>
                  <a:off x="6061" y="13991"/>
                  <a:ext cx="305" cy="83"/>
                </a:xfrm>
                <a:custGeom>
                  <a:avLst/>
                  <a:gdLst>
                    <a:gd name="T0" fmla="*/ 0 w 305"/>
                    <a:gd name="T1" fmla="*/ 53 h 83"/>
                    <a:gd name="T2" fmla="*/ 0 w 305"/>
                    <a:gd name="T3" fmla="*/ 52 h 83"/>
                    <a:gd name="T4" fmla="*/ 2 w 305"/>
                    <a:gd name="T5" fmla="*/ 48 h 83"/>
                    <a:gd name="T6" fmla="*/ 5 w 305"/>
                    <a:gd name="T7" fmla="*/ 44 h 83"/>
                    <a:gd name="T8" fmla="*/ 11 w 305"/>
                    <a:gd name="T9" fmla="*/ 37 h 83"/>
                    <a:gd name="T10" fmla="*/ 18 w 305"/>
                    <a:gd name="T11" fmla="*/ 31 h 83"/>
                    <a:gd name="T12" fmla="*/ 27 w 305"/>
                    <a:gd name="T13" fmla="*/ 25 h 83"/>
                    <a:gd name="T14" fmla="*/ 39 w 305"/>
                    <a:gd name="T15" fmla="*/ 18 h 83"/>
                    <a:gd name="T16" fmla="*/ 54 w 305"/>
                    <a:gd name="T17" fmla="*/ 12 h 83"/>
                    <a:gd name="T18" fmla="*/ 72 w 305"/>
                    <a:gd name="T19" fmla="*/ 6 h 83"/>
                    <a:gd name="T20" fmla="*/ 92 w 305"/>
                    <a:gd name="T21" fmla="*/ 2 h 83"/>
                    <a:gd name="T22" fmla="*/ 118 w 305"/>
                    <a:gd name="T23" fmla="*/ 0 h 83"/>
                    <a:gd name="T24" fmla="*/ 146 w 305"/>
                    <a:gd name="T25" fmla="*/ 0 h 83"/>
                    <a:gd name="T26" fmla="*/ 180 w 305"/>
                    <a:gd name="T27" fmla="*/ 2 h 83"/>
                    <a:gd name="T28" fmla="*/ 216 w 305"/>
                    <a:gd name="T29" fmla="*/ 7 h 83"/>
                    <a:gd name="T30" fmla="*/ 258 w 305"/>
                    <a:gd name="T31" fmla="*/ 16 h 83"/>
                    <a:gd name="T32" fmla="*/ 305 w 305"/>
                    <a:gd name="T33" fmla="*/ 29 h 83"/>
                    <a:gd name="T34" fmla="*/ 299 w 305"/>
                    <a:gd name="T35" fmla="*/ 47 h 83"/>
                    <a:gd name="T36" fmla="*/ 297 w 305"/>
                    <a:gd name="T37" fmla="*/ 46 h 83"/>
                    <a:gd name="T38" fmla="*/ 289 w 305"/>
                    <a:gd name="T39" fmla="*/ 44 h 83"/>
                    <a:gd name="T40" fmla="*/ 277 w 305"/>
                    <a:gd name="T41" fmla="*/ 41 h 83"/>
                    <a:gd name="T42" fmla="*/ 262 w 305"/>
                    <a:gd name="T43" fmla="*/ 36 h 83"/>
                    <a:gd name="T44" fmla="*/ 244 w 305"/>
                    <a:gd name="T45" fmla="*/ 32 h 83"/>
                    <a:gd name="T46" fmla="*/ 224 w 305"/>
                    <a:gd name="T47" fmla="*/ 28 h 83"/>
                    <a:gd name="T48" fmla="*/ 201 w 305"/>
                    <a:gd name="T49" fmla="*/ 25 h 83"/>
                    <a:gd name="T50" fmla="*/ 176 w 305"/>
                    <a:gd name="T51" fmla="*/ 22 h 83"/>
                    <a:gd name="T52" fmla="*/ 152 w 305"/>
                    <a:gd name="T53" fmla="*/ 21 h 83"/>
                    <a:gd name="T54" fmla="*/ 126 w 305"/>
                    <a:gd name="T55" fmla="*/ 21 h 83"/>
                    <a:gd name="T56" fmla="*/ 101 w 305"/>
                    <a:gd name="T57" fmla="*/ 23 h 83"/>
                    <a:gd name="T58" fmla="*/ 77 w 305"/>
                    <a:gd name="T59" fmla="*/ 29 h 83"/>
                    <a:gd name="T60" fmla="*/ 55 w 305"/>
                    <a:gd name="T61" fmla="*/ 37 h 83"/>
                    <a:gd name="T62" fmla="*/ 33 w 305"/>
                    <a:gd name="T63" fmla="*/ 48 h 83"/>
                    <a:gd name="T64" fmla="*/ 15 w 305"/>
                    <a:gd name="T65" fmla="*/ 63 h 83"/>
                    <a:gd name="T66" fmla="*/ 0 w 305"/>
                    <a:gd name="T67" fmla="*/ 83 h 83"/>
                    <a:gd name="T68" fmla="*/ 0 w 305"/>
                    <a:gd name="T69" fmla="*/ 53 h 8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5"/>
                    <a:gd name="T106" fmla="*/ 0 h 83"/>
                    <a:gd name="T107" fmla="*/ 305 w 305"/>
                    <a:gd name="T108" fmla="*/ 83 h 8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5" h="83">
                      <a:moveTo>
                        <a:pt x="0" y="53"/>
                      </a:moveTo>
                      <a:lnTo>
                        <a:pt x="0" y="52"/>
                      </a:lnTo>
                      <a:lnTo>
                        <a:pt x="2" y="48"/>
                      </a:lnTo>
                      <a:lnTo>
                        <a:pt x="5" y="44"/>
                      </a:lnTo>
                      <a:lnTo>
                        <a:pt x="11" y="37"/>
                      </a:lnTo>
                      <a:lnTo>
                        <a:pt x="18" y="31"/>
                      </a:lnTo>
                      <a:lnTo>
                        <a:pt x="27" y="25"/>
                      </a:lnTo>
                      <a:lnTo>
                        <a:pt x="39" y="18"/>
                      </a:lnTo>
                      <a:lnTo>
                        <a:pt x="54" y="12"/>
                      </a:lnTo>
                      <a:lnTo>
                        <a:pt x="72" y="6"/>
                      </a:lnTo>
                      <a:lnTo>
                        <a:pt x="92" y="2"/>
                      </a:lnTo>
                      <a:lnTo>
                        <a:pt x="118" y="0"/>
                      </a:lnTo>
                      <a:lnTo>
                        <a:pt x="146" y="0"/>
                      </a:lnTo>
                      <a:lnTo>
                        <a:pt x="180" y="2"/>
                      </a:lnTo>
                      <a:lnTo>
                        <a:pt x="216" y="7"/>
                      </a:lnTo>
                      <a:lnTo>
                        <a:pt x="258" y="16"/>
                      </a:lnTo>
                      <a:lnTo>
                        <a:pt x="305" y="29"/>
                      </a:lnTo>
                      <a:lnTo>
                        <a:pt x="299" y="47"/>
                      </a:lnTo>
                      <a:lnTo>
                        <a:pt x="297" y="46"/>
                      </a:lnTo>
                      <a:lnTo>
                        <a:pt x="289" y="44"/>
                      </a:lnTo>
                      <a:lnTo>
                        <a:pt x="277" y="41"/>
                      </a:lnTo>
                      <a:lnTo>
                        <a:pt x="262" y="36"/>
                      </a:lnTo>
                      <a:lnTo>
                        <a:pt x="244" y="32"/>
                      </a:lnTo>
                      <a:lnTo>
                        <a:pt x="224" y="28"/>
                      </a:lnTo>
                      <a:lnTo>
                        <a:pt x="201" y="25"/>
                      </a:lnTo>
                      <a:lnTo>
                        <a:pt x="176" y="22"/>
                      </a:lnTo>
                      <a:lnTo>
                        <a:pt x="152" y="21"/>
                      </a:lnTo>
                      <a:lnTo>
                        <a:pt x="126" y="21"/>
                      </a:lnTo>
                      <a:lnTo>
                        <a:pt x="101" y="23"/>
                      </a:lnTo>
                      <a:lnTo>
                        <a:pt x="77" y="29"/>
                      </a:lnTo>
                      <a:lnTo>
                        <a:pt x="55" y="37"/>
                      </a:lnTo>
                      <a:lnTo>
                        <a:pt x="33" y="48"/>
                      </a:lnTo>
                      <a:lnTo>
                        <a:pt x="15" y="63"/>
                      </a:lnTo>
                      <a:lnTo>
                        <a:pt x="0" y="83"/>
                      </a:lnTo>
                      <a:lnTo>
                        <a:pt x="0" y="53"/>
                      </a:lnTo>
                      <a:close/>
                    </a:path>
                  </a:pathLst>
                </a:custGeom>
                <a:solidFill>
                  <a:srgbClr val="808080"/>
                </a:solidFill>
                <a:ln w="9525">
                  <a:noFill/>
                  <a:round/>
                  <a:headEnd/>
                  <a:tailEnd/>
                </a:ln>
              </p:spPr>
              <p:txBody>
                <a:bodyPr/>
                <a:lstStyle/>
                <a:p>
                  <a:endParaRPr lang="en-US"/>
                </a:p>
              </p:txBody>
            </p:sp>
            <p:sp>
              <p:nvSpPr>
                <p:cNvPr id="88248" name="Freeform 109"/>
                <p:cNvSpPr>
                  <a:spLocks/>
                </p:cNvSpPr>
                <p:nvPr/>
              </p:nvSpPr>
              <p:spPr bwMode="auto">
                <a:xfrm>
                  <a:off x="6061" y="13793"/>
                  <a:ext cx="305" cy="83"/>
                </a:xfrm>
                <a:custGeom>
                  <a:avLst/>
                  <a:gdLst>
                    <a:gd name="T0" fmla="*/ 0 w 305"/>
                    <a:gd name="T1" fmla="*/ 53 h 83"/>
                    <a:gd name="T2" fmla="*/ 0 w 305"/>
                    <a:gd name="T3" fmla="*/ 52 h 83"/>
                    <a:gd name="T4" fmla="*/ 2 w 305"/>
                    <a:gd name="T5" fmla="*/ 49 h 83"/>
                    <a:gd name="T6" fmla="*/ 5 w 305"/>
                    <a:gd name="T7" fmla="*/ 44 h 83"/>
                    <a:gd name="T8" fmla="*/ 11 w 305"/>
                    <a:gd name="T9" fmla="*/ 38 h 83"/>
                    <a:gd name="T10" fmla="*/ 18 w 305"/>
                    <a:gd name="T11" fmla="*/ 31 h 83"/>
                    <a:gd name="T12" fmla="*/ 27 w 305"/>
                    <a:gd name="T13" fmla="*/ 25 h 83"/>
                    <a:gd name="T14" fmla="*/ 39 w 305"/>
                    <a:gd name="T15" fmla="*/ 17 h 83"/>
                    <a:gd name="T16" fmla="*/ 54 w 305"/>
                    <a:gd name="T17" fmla="*/ 12 h 83"/>
                    <a:gd name="T18" fmla="*/ 72 w 305"/>
                    <a:gd name="T19" fmla="*/ 7 h 83"/>
                    <a:gd name="T20" fmla="*/ 92 w 305"/>
                    <a:gd name="T21" fmla="*/ 2 h 83"/>
                    <a:gd name="T22" fmla="*/ 118 w 305"/>
                    <a:gd name="T23" fmla="*/ 0 h 83"/>
                    <a:gd name="T24" fmla="*/ 146 w 305"/>
                    <a:gd name="T25" fmla="*/ 0 h 83"/>
                    <a:gd name="T26" fmla="*/ 180 w 305"/>
                    <a:gd name="T27" fmla="*/ 2 h 83"/>
                    <a:gd name="T28" fmla="*/ 216 w 305"/>
                    <a:gd name="T29" fmla="*/ 8 h 83"/>
                    <a:gd name="T30" fmla="*/ 258 w 305"/>
                    <a:gd name="T31" fmla="*/ 16 h 83"/>
                    <a:gd name="T32" fmla="*/ 305 w 305"/>
                    <a:gd name="T33" fmla="*/ 29 h 83"/>
                    <a:gd name="T34" fmla="*/ 299 w 305"/>
                    <a:gd name="T35" fmla="*/ 47 h 83"/>
                    <a:gd name="T36" fmla="*/ 297 w 305"/>
                    <a:gd name="T37" fmla="*/ 45 h 83"/>
                    <a:gd name="T38" fmla="*/ 289 w 305"/>
                    <a:gd name="T39" fmla="*/ 43 h 83"/>
                    <a:gd name="T40" fmla="*/ 277 w 305"/>
                    <a:gd name="T41" fmla="*/ 40 h 83"/>
                    <a:gd name="T42" fmla="*/ 262 w 305"/>
                    <a:gd name="T43" fmla="*/ 36 h 83"/>
                    <a:gd name="T44" fmla="*/ 244 w 305"/>
                    <a:gd name="T45" fmla="*/ 33 h 83"/>
                    <a:gd name="T46" fmla="*/ 224 w 305"/>
                    <a:gd name="T47" fmla="*/ 28 h 83"/>
                    <a:gd name="T48" fmla="*/ 201 w 305"/>
                    <a:gd name="T49" fmla="*/ 25 h 83"/>
                    <a:gd name="T50" fmla="*/ 176 w 305"/>
                    <a:gd name="T51" fmla="*/ 22 h 83"/>
                    <a:gd name="T52" fmla="*/ 152 w 305"/>
                    <a:gd name="T53" fmla="*/ 21 h 83"/>
                    <a:gd name="T54" fmla="*/ 126 w 305"/>
                    <a:gd name="T55" fmla="*/ 22 h 83"/>
                    <a:gd name="T56" fmla="*/ 101 w 305"/>
                    <a:gd name="T57" fmla="*/ 24 h 83"/>
                    <a:gd name="T58" fmla="*/ 77 w 305"/>
                    <a:gd name="T59" fmla="*/ 29 h 83"/>
                    <a:gd name="T60" fmla="*/ 55 w 305"/>
                    <a:gd name="T61" fmla="*/ 38 h 83"/>
                    <a:gd name="T62" fmla="*/ 33 w 305"/>
                    <a:gd name="T63" fmla="*/ 49 h 83"/>
                    <a:gd name="T64" fmla="*/ 15 w 305"/>
                    <a:gd name="T65" fmla="*/ 64 h 83"/>
                    <a:gd name="T66" fmla="*/ 0 w 305"/>
                    <a:gd name="T67" fmla="*/ 83 h 83"/>
                    <a:gd name="T68" fmla="*/ 0 w 305"/>
                    <a:gd name="T69" fmla="*/ 53 h 8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5"/>
                    <a:gd name="T106" fmla="*/ 0 h 83"/>
                    <a:gd name="T107" fmla="*/ 305 w 305"/>
                    <a:gd name="T108" fmla="*/ 83 h 8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5" h="83">
                      <a:moveTo>
                        <a:pt x="0" y="53"/>
                      </a:moveTo>
                      <a:lnTo>
                        <a:pt x="0" y="52"/>
                      </a:lnTo>
                      <a:lnTo>
                        <a:pt x="2" y="49"/>
                      </a:lnTo>
                      <a:lnTo>
                        <a:pt x="5" y="44"/>
                      </a:lnTo>
                      <a:lnTo>
                        <a:pt x="11" y="38"/>
                      </a:lnTo>
                      <a:lnTo>
                        <a:pt x="18" y="31"/>
                      </a:lnTo>
                      <a:lnTo>
                        <a:pt x="27" y="25"/>
                      </a:lnTo>
                      <a:lnTo>
                        <a:pt x="39" y="17"/>
                      </a:lnTo>
                      <a:lnTo>
                        <a:pt x="54" y="12"/>
                      </a:lnTo>
                      <a:lnTo>
                        <a:pt x="72" y="7"/>
                      </a:lnTo>
                      <a:lnTo>
                        <a:pt x="92" y="2"/>
                      </a:lnTo>
                      <a:lnTo>
                        <a:pt x="118" y="0"/>
                      </a:lnTo>
                      <a:lnTo>
                        <a:pt x="146" y="0"/>
                      </a:lnTo>
                      <a:lnTo>
                        <a:pt x="180" y="2"/>
                      </a:lnTo>
                      <a:lnTo>
                        <a:pt x="216" y="8"/>
                      </a:lnTo>
                      <a:lnTo>
                        <a:pt x="258" y="16"/>
                      </a:lnTo>
                      <a:lnTo>
                        <a:pt x="305" y="29"/>
                      </a:lnTo>
                      <a:lnTo>
                        <a:pt x="299" y="47"/>
                      </a:lnTo>
                      <a:lnTo>
                        <a:pt x="297" y="45"/>
                      </a:lnTo>
                      <a:lnTo>
                        <a:pt x="289" y="43"/>
                      </a:lnTo>
                      <a:lnTo>
                        <a:pt x="277" y="40"/>
                      </a:lnTo>
                      <a:lnTo>
                        <a:pt x="262" y="36"/>
                      </a:lnTo>
                      <a:lnTo>
                        <a:pt x="244" y="33"/>
                      </a:lnTo>
                      <a:lnTo>
                        <a:pt x="224" y="28"/>
                      </a:lnTo>
                      <a:lnTo>
                        <a:pt x="201" y="25"/>
                      </a:lnTo>
                      <a:lnTo>
                        <a:pt x="176" y="22"/>
                      </a:lnTo>
                      <a:lnTo>
                        <a:pt x="152" y="21"/>
                      </a:lnTo>
                      <a:lnTo>
                        <a:pt x="126" y="22"/>
                      </a:lnTo>
                      <a:lnTo>
                        <a:pt x="101" y="24"/>
                      </a:lnTo>
                      <a:lnTo>
                        <a:pt x="77" y="29"/>
                      </a:lnTo>
                      <a:lnTo>
                        <a:pt x="55" y="38"/>
                      </a:lnTo>
                      <a:lnTo>
                        <a:pt x="33" y="49"/>
                      </a:lnTo>
                      <a:lnTo>
                        <a:pt x="15" y="64"/>
                      </a:lnTo>
                      <a:lnTo>
                        <a:pt x="0" y="83"/>
                      </a:lnTo>
                      <a:lnTo>
                        <a:pt x="0" y="53"/>
                      </a:lnTo>
                      <a:close/>
                    </a:path>
                  </a:pathLst>
                </a:custGeom>
                <a:solidFill>
                  <a:srgbClr val="808080"/>
                </a:solidFill>
                <a:ln w="9525">
                  <a:noFill/>
                  <a:round/>
                  <a:headEnd/>
                  <a:tailEnd/>
                </a:ln>
              </p:spPr>
              <p:txBody>
                <a:bodyPr/>
                <a:lstStyle/>
                <a:p>
                  <a:endParaRPr lang="en-US"/>
                </a:p>
              </p:txBody>
            </p:sp>
            <p:sp>
              <p:nvSpPr>
                <p:cNvPr id="88249" name="Freeform 110"/>
                <p:cNvSpPr>
                  <a:spLocks/>
                </p:cNvSpPr>
                <p:nvPr/>
              </p:nvSpPr>
              <p:spPr bwMode="auto">
                <a:xfrm>
                  <a:off x="6348" y="13696"/>
                  <a:ext cx="496" cy="917"/>
                </a:xfrm>
                <a:custGeom>
                  <a:avLst/>
                  <a:gdLst>
                    <a:gd name="T0" fmla="*/ 0 w 496"/>
                    <a:gd name="T1" fmla="*/ 0 h 917"/>
                    <a:gd name="T2" fmla="*/ 0 w 496"/>
                    <a:gd name="T3" fmla="*/ 886 h 917"/>
                    <a:gd name="T4" fmla="*/ 150 w 496"/>
                    <a:gd name="T5" fmla="*/ 917 h 917"/>
                    <a:gd name="T6" fmla="*/ 143 w 496"/>
                    <a:gd name="T7" fmla="*/ 797 h 917"/>
                    <a:gd name="T8" fmla="*/ 496 w 496"/>
                    <a:gd name="T9" fmla="*/ 851 h 917"/>
                    <a:gd name="T10" fmla="*/ 490 w 496"/>
                    <a:gd name="T11" fmla="*/ 803 h 917"/>
                    <a:gd name="T12" fmla="*/ 245 w 496"/>
                    <a:gd name="T13" fmla="*/ 773 h 917"/>
                    <a:gd name="T14" fmla="*/ 239 w 496"/>
                    <a:gd name="T15" fmla="*/ 670 h 917"/>
                    <a:gd name="T16" fmla="*/ 72 w 496"/>
                    <a:gd name="T17" fmla="*/ 670 h 917"/>
                    <a:gd name="T18" fmla="*/ 68 w 496"/>
                    <a:gd name="T19" fmla="*/ 657 h 917"/>
                    <a:gd name="T20" fmla="*/ 56 w 496"/>
                    <a:gd name="T21" fmla="*/ 620 h 917"/>
                    <a:gd name="T22" fmla="*/ 41 w 496"/>
                    <a:gd name="T23" fmla="*/ 559 h 917"/>
                    <a:gd name="T24" fmla="*/ 26 w 496"/>
                    <a:gd name="T25" fmla="*/ 480 h 917"/>
                    <a:gd name="T26" fmla="*/ 15 w 496"/>
                    <a:gd name="T27" fmla="*/ 385 h 917"/>
                    <a:gd name="T28" fmla="*/ 11 w 496"/>
                    <a:gd name="T29" fmla="*/ 276 h 917"/>
                    <a:gd name="T30" fmla="*/ 20 w 496"/>
                    <a:gd name="T31" fmla="*/ 158 h 917"/>
                    <a:gd name="T32" fmla="*/ 42 w 496"/>
                    <a:gd name="T33" fmla="*/ 30 h 917"/>
                    <a:gd name="T34" fmla="*/ 0 w 496"/>
                    <a:gd name="T35" fmla="*/ 0 h 9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96"/>
                    <a:gd name="T55" fmla="*/ 0 h 917"/>
                    <a:gd name="T56" fmla="*/ 496 w 496"/>
                    <a:gd name="T57" fmla="*/ 917 h 9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96" h="917">
                      <a:moveTo>
                        <a:pt x="0" y="0"/>
                      </a:moveTo>
                      <a:lnTo>
                        <a:pt x="0" y="886"/>
                      </a:lnTo>
                      <a:lnTo>
                        <a:pt x="150" y="917"/>
                      </a:lnTo>
                      <a:lnTo>
                        <a:pt x="143" y="797"/>
                      </a:lnTo>
                      <a:lnTo>
                        <a:pt x="496" y="851"/>
                      </a:lnTo>
                      <a:lnTo>
                        <a:pt x="490" y="803"/>
                      </a:lnTo>
                      <a:lnTo>
                        <a:pt x="245" y="773"/>
                      </a:lnTo>
                      <a:lnTo>
                        <a:pt x="239" y="670"/>
                      </a:lnTo>
                      <a:lnTo>
                        <a:pt x="72" y="670"/>
                      </a:lnTo>
                      <a:lnTo>
                        <a:pt x="68" y="657"/>
                      </a:lnTo>
                      <a:lnTo>
                        <a:pt x="56" y="620"/>
                      </a:lnTo>
                      <a:lnTo>
                        <a:pt x="41" y="559"/>
                      </a:lnTo>
                      <a:lnTo>
                        <a:pt x="26" y="480"/>
                      </a:lnTo>
                      <a:lnTo>
                        <a:pt x="15" y="385"/>
                      </a:lnTo>
                      <a:lnTo>
                        <a:pt x="11" y="276"/>
                      </a:lnTo>
                      <a:lnTo>
                        <a:pt x="20" y="158"/>
                      </a:lnTo>
                      <a:lnTo>
                        <a:pt x="42" y="30"/>
                      </a:lnTo>
                      <a:lnTo>
                        <a:pt x="0" y="0"/>
                      </a:lnTo>
                      <a:close/>
                    </a:path>
                  </a:pathLst>
                </a:custGeom>
                <a:solidFill>
                  <a:srgbClr val="808080"/>
                </a:solidFill>
                <a:ln w="9525">
                  <a:noFill/>
                  <a:round/>
                  <a:headEnd/>
                  <a:tailEnd/>
                </a:ln>
              </p:spPr>
              <p:txBody>
                <a:bodyPr/>
                <a:lstStyle/>
                <a:p>
                  <a:endParaRPr lang="en-US"/>
                </a:p>
              </p:txBody>
            </p:sp>
            <p:sp>
              <p:nvSpPr>
                <p:cNvPr id="88250" name="Freeform 111"/>
                <p:cNvSpPr>
                  <a:spLocks/>
                </p:cNvSpPr>
                <p:nvPr/>
              </p:nvSpPr>
              <p:spPr bwMode="auto">
                <a:xfrm>
                  <a:off x="6593" y="13487"/>
                  <a:ext cx="638" cy="125"/>
                </a:xfrm>
                <a:custGeom>
                  <a:avLst/>
                  <a:gdLst>
                    <a:gd name="T0" fmla="*/ 0 w 638"/>
                    <a:gd name="T1" fmla="*/ 125 h 125"/>
                    <a:gd name="T2" fmla="*/ 4 w 638"/>
                    <a:gd name="T3" fmla="*/ 124 h 125"/>
                    <a:gd name="T4" fmla="*/ 14 w 638"/>
                    <a:gd name="T5" fmla="*/ 119 h 125"/>
                    <a:gd name="T6" fmla="*/ 31 w 638"/>
                    <a:gd name="T7" fmla="*/ 114 h 125"/>
                    <a:gd name="T8" fmla="*/ 53 w 638"/>
                    <a:gd name="T9" fmla="*/ 106 h 125"/>
                    <a:gd name="T10" fmla="*/ 81 w 638"/>
                    <a:gd name="T11" fmla="*/ 98 h 125"/>
                    <a:gd name="T12" fmla="*/ 113 w 638"/>
                    <a:gd name="T13" fmla="*/ 89 h 125"/>
                    <a:gd name="T14" fmla="*/ 151 w 638"/>
                    <a:gd name="T15" fmla="*/ 81 h 125"/>
                    <a:gd name="T16" fmla="*/ 192 w 638"/>
                    <a:gd name="T17" fmla="*/ 73 h 125"/>
                    <a:gd name="T18" fmla="*/ 237 w 638"/>
                    <a:gd name="T19" fmla="*/ 65 h 125"/>
                    <a:gd name="T20" fmla="*/ 286 w 638"/>
                    <a:gd name="T21" fmla="*/ 60 h 125"/>
                    <a:gd name="T22" fmla="*/ 337 w 638"/>
                    <a:gd name="T23" fmla="*/ 56 h 125"/>
                    <a:gd name="T24" fmla="*/ 390 w 638"/>
                    <a:gd name="T25" fmla="*/ 55 h 125"/>
                    <a:gd name="T26" fmla="*/ 446 w 638"/>
                    <a:gd name="T27" fmla="*/ 56 h 125"/>
                    <a:gd name="T28" fmla="*/ 503 w 638"/>
                    <a:gd name="T29" fmla="*/ 61 h 125"/>
                    <a:gd name="T30" fmla="*/ 561 w 638"/>
                    <a:gd name="T31" fmla="*/ 70 h 125"/>
                    <a:gd name="T32" fmla="*/ 620 w 638"/>
                    <a:gd name="T33" fmla="*/ 83 h 125"/>
                    <a:gd name="T34" fmla="*/ 638 w 638"/>
                    <a:gd name="T35" fmla="*/ 0 h 125"/>
                    <a:gd name="T36" fmla="*/ 634 w 638"/>
                    <a:gd name="T37" fmla="*/ 0 h 125"/>
                    <a:gd name="T38" fmla="*/ 620 w 638"/>
                    <a:gd name="T39" fmla="*/ 0 h 125"/>
                    <a:gd name="T40" fmla="*/ 599 w 638"/>
                    <a:gd name="T41" fmla="*/ 0 h 125"/>
                    <a:gd name="T42" fmla="*/ 571 w 638"/>
                    <a:gd name="T43" fmla="*/ 1 h 125"/>
                    <a:gd name="T44" fmla="*/ 536 w 638"/>
                    <a:gd name="T45" fmla="*/ 2 h 125"/>
                    <a:gd name="T46" fmla="*/ 496 w 638"/>
                    <a:gd name="T47" fmla="*/ 3 h 125"/>
                    <a:gd name="T48" fmla="*/ 452 w 638"/>
                    <a:gd name="T49" fmla="*/ 6 h 125"/>
                    <a:gd name="T50" fmla="*/ 405 w 638"/>
                    <a:gd name="T51" fmla="*/ 8 h 125"/>
                    <a:gd name="T52" fmla="*/ 354 w 638"/>
                    <a:gd name="T53" fmla="*/ 13 h 125"/>
                    <a:gd name="T54" fmla="*/ 302 w 638"/>
                    <a:gd name="T55" fmla="*/ 17 h 125"/>
                    <a:gd name="T56" fmla="*/ 249 w 638"/>
                    <a:gd name="T57" fmla="*/ 22 h 125"/>
                    <a:gd name="T58" fmla="*/ 196 w 638"/>
                    <a:gd name="T59" fmla="*/ 30 h 125"/>
                    <a:gd name="T60" fmla="*/ 144 w 638"/>
                    <a:gd name="T61" fmla="*/ 37 h 125"/>
                    <a:gd name="T62" fmla="*/ 93 w 638"/>
                    <a:gd name="T63" fmla="*/ 47 h 125"/>
                    <a:gd name="T64" fmla="*/ 45 w 638"/>
                    <a:gd name="T65" fmla="*/ 58 h 125"/>
                    <a:gd name="T66" fmla="*/ 0 w 638"/>
                    <a:gd name="T67" fmla="*/ 71 h 125"/>
                    <a:gd name="T68" fmla="*/ 0 w 638"/>
                    <a:gd name="T69" fmla="*/ 125 h 12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38"/>
                    <a:gd name="T106" fmla="*/ 0 h 125"/>
                    <a:gd name="T107" fmla="*/ 638 w 638"/>
                    <a:gd name="T108" fmla="*/ 125 h 12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38" h="125">
                      <a:moveTo>
                        <a:pt x="0" y="125"/>
                      </a:moveTo>
                      <a:lnTo>
                        <a:pt x="4" y="124"/>
                      </a:lnTo>
                      <a:lnTo>
                        <a:pt x="14" y="119"/>
                      </a:lnTo>
                      <a:lnTo>
                        <a:pt x="31" y="114"/>
                      </a:lnTo>
                      <a:lnTo>
                        <a:pt x="53" y="106"/>
                      </a:lnTo>
                      <a:lnTo>
                        <a:pt x="81" y="98"/>
                      </a:lnTo>
                      <a:lnTo>
                        <a:pt x="113" y="89"/>
                      </a:lnTo>
                      <a:lnTo>
                        <a:pt x="151" y="81"/>
                      </a:lnTo>
                      <a:lnTo>
                        <a:pt x="192" y="73"/>
                      </a:lnTo>
                      <a:lnTo>
                        <a:pt x="237" y="65"/>
                      </a:lnTo>
                      <a:lnTo>
                        <a:pt x="286" y="60"/>
                      </a:lnTo>
                      <a:lnTo>
                        <a:pt x="337" y="56"/>
                      </a:lnTo>
                      <a:lnTo>
                        <a:pt x="390" y="55"/>
                      </a:lnTo>
                      <a:lnTo>
                        <a:pt x="446" y="56"/>
                      </a:lnTo>
                      <a:lnTo>
                        <a:pt x="503" y="61"/>
                      </a:lnTo>
                      <a:lnTo>
                        <a:pt x="561" y="70"/>
                      </a:lnTo>
                      <a:lnTo>
                        <a:pt x="620" y="83"/>
                      </a:lnTo>
                      <a:lnTo>
                        <a:pt x="638" y="0"/>
                      </a:lnTo>
                      <a:lnTo>
                        <a:pt x="634" y="0"/>
                      </a:lnTo>
                      <a:lnTo>
                        <a:pt x="620" y="0"/>
                      </a:lnTo>
                      <a:lnTo>
                        <a:pt x="599" y="0"/>
                      </a:lnTo>
                      <a:lnTo>
                        <a:pt x="571" y="1"/>
                      </a:lnTo>
                      <a:lnTo>
                        <a:pt x="536" y="2"/>
                      </a:lnTo>
                      <a:lnTo>
                        <a:pt x="496" y="3"/>
                      </a:lnTo>
                      <a:lnTo>
                        <a:pt x="452" y="6"/>
                      </a:lnTo>
                      <a:lnTo>
                        <a:pt x="405" y="8"/>
                      </a:lnTo>
                      <a:lnTo>
                        <a:pt x="354" y="13"/>
                      </a:lnTo>
                      <a:lnTo>
                        <a:pt x="302" y="17"/>
                      </a:lnTo>
                      <a:lnTo>
                        <a:pt x="249" y="22"/>
                      </a:lnTo>
                      <a:lnTo>
                        <a:pt x="196" y="30"/>
                      </a:lnTo>
                      <a:lnTo>
                        <a:pt x="144" y="37"/>
                      </a:lnTo>
                      <a:lnTo>
                        <a:pt x="93" y="47"/>
                      </a:lnTo>
                      <a:lnTo>
                        <a:pt x="45" y="58"/>
                      </a:lnTo>
                      <a:lnTo>
                        <a:pt x="0" y="71"/>
                      </a:lnTo>
                      <a:lnTo>
                        <a:pt x="0" y="125"/>
                      </a:lnTo>
                      <a:close/>
                    </a:path>
                  </a:pathLst>
                </a:custGeom>
                <a:solidFill>
                  <a:srgbClr val="808080"/>
                </a:solidFill>
                <a:ln w="9525">
                  <a:noFill/>
                  <a:round/>
                  <a:headEnd/>
                  <a:tailEnd/>
                </a:ln>
              </p:spPr>
              <p:txBody>
                <a:bodyPr/>
                <a:lstStyle/>
                <a:p>
                  <a:endParaRPr lang="en-US"/>
                </a:p>
              </p:txBody>
            </p:sp>
            <p:sp>
              <p:nvSpPr>
                <p:cNvPr id="88251" name="Freeform 112"/>
                <p:cNvSpPr>
                  <a:spLocks/>
                </p:cNvSpPr>
                <p:nvPr/>
              </p:nvSpPr>
              <p:spPr bwMode="auto">
                <a:xfrm>
                  <a:off x="6217" y="14634"/>
                  <a:ext cx="1075" cy="356"/>
                </a:xfrm>
                <a:custGeom>
                  <a:avLst/>
                  <a:gdLst>
                    <a:gd name="T0" fmla="*/ 454 w 1075"/>
                    <a:gd name="T1" fmla="*/ 344 h 356"/>
                    <a:gd name="T2" fmla="*/ 456 w 1075"/>
                    <a:gd name="T3" fmla="*/ 343 h 356"/>
                    <a:gd name="T4" fmla="*/ 463 w 1075"/>
                    <a:gd name="T5" fmla="*/ 341 h 356"/>
                    <a:gd name="T6" fmla="*/ 472 w 1075"/>
                    <a:gd name="T7" fmla="*/ 337 h 356"/>
                    <a:gd name="T8" fmla="*/ 485 w 1075"/>
                    <a:gd name="T9" fmla="*/ 332 h 356"/>
                    <a:gd name="T10" fmla="*/ 501 w 1075"/>
                    <a:gd name="T11" fmla="*/ 325 h 356"/>
                    <a:gd name="T12" fmla="*/ 518 w 1075"/>
                    <a:gd name="T13" fmla="*/ 317 h 356"/>
                    <a:gd name="T14" fmla="*/ 538 w 1075"/>
                    <a:gd name="T15" fmla="*/ 308 h 356"/>
                    <a:gd name="T16" fmla="*/ 558 w 1075"/>
                    <a:gd name="T17" fmla="*/ 298 h 356"/>
                    <a:gd name="T18" fmla="*/ 580 w 1075"/>
                    <a:gd name="T19" fmla="*/ 287 h 356"/>
                    <a:gd name="T20" fmla="*/ 600 w 1075"/>
                    <a:gd name="T21" fmla="*/ 274 h 356"/>
                    <a:gd name="T22" fmla="*/ 621 w 1075"/>
                    <a:gd name="T23" fmla="*/ 262 h 356"/>
                    <a:gd name="T24" fmla="*/ 640 w 1075"/>
                    <a:gd name="T25" fmla="*/ 248 h 356"/>
                    <a:gd name="T26" fmla="*/ 658 w 1075"/>
                    <a:gd name="T27" fmla="*/ 234 h 356"/>
                    <a:gd name="T28" fmla="*/ 674 w 1075"/>
                    <a:gd name="T29" fmla="*/ 219 h 356"/>
                    <a:gd name="T30" fmla="*/ 688 w 1075"/>
                    <a:gd name="T31" fmla="*/ 204 h 356"/>
                    <a:gd name="T32" fmla="*/ 699 w 1075"/>
                    <a:gd name="T33" fmla="*/ 189 h 356"/>
                    <a:gd name="T34" fmla="*/ 0 w 1075"/>
                    <a:gd name="T35" fmla="*/ 18 h 356"/>
                    <a:gd name="T36" fmla="*/ 54 w 1075"/>
                    <a:gd name="T37" fmla="*/ 0 h 356"/>
                    <a:gd name="T38" fmla="*/ 1075 w 1075"/>
                    <a:gd name="T39" fmla="*/ 251 h 356"/>
                    <a:gd name="T40" fmla="*/ 1033 w 1075"/>
                    <a:gd name="T41" fmla="*/ 274 h 356"/>
                    <a:gd name="T42" fmla="*/ 738 w 1075"/>
                    <a:gd name="T43" fmla="*/ 199 h 356"/>
                    <a:gd name="T44" fmla="*/ 737 w 1075"/>
                    <a:gd name="T45" fmla="*/ 200 h 356"/>
                    <a:gd name="T46" fmla="*/ 735 w 1075"/>
                    <a:gd name="T47" fmla="*/ 203 h 356"/>
                    <a:gd name="T48" fmla="*/ 730 w 1075"/>
                    <a:gd name="T49" fmla="*/ 207 h 356"/>
                    <a:gd name="T50" fmla="*/ 724 w 1075"/>
                    <a:gd name="T51" fmla="*/ 214 h 356"/>
                    <a:gd name="T52" fmla="*/ 716 w 1075"/>
                    <a:gd name="T53" fmla="*/ 222 h 356"/>
                    <a:gd name="T54" fmla="*/ 706 w 1075"/>
                    <a:gd name="T55" fmla="*/ 231 h 356"/>
                    <a:gd name="T56" fmla="*/ 694 w 1075"/>
                    <a:gd name="T57" fmla="*/ 242 h 356"/>
                    <a:gd name="T58" fmla="*/ 679 w 1075"/>
                    <a:gd name="T59" fmla="*/ 253 h 356"/>
                    <a:gd name="T60" fmla="*/ 662 w 1075"/>
                    <a:gd name="T61" fmla="*/ 265 h 356"/>
                    <a:gd name="T62" fmla="*/ 643 w 1075"/>
                    <a:gd name="T63" fmla="*/ 278 h 356"/>
                    <a:gd name="T64" fmla="*/ 621 w 1075"/>
                    <a:gd name="T65" fmla="*/ 291 h 356"/>
                    <a:gd name="T66" fmla="*/ 597 w 1075"/>
                    <a:gd name="T67" fmla="*/ 303 h 356"/>
                    <a:gd name="T68" fmla="*/ 570 w 1075"/>
                    <a:gd name="T69" fmla="*/ 317 h 356"/>
                    <a:gd name="T70" fmla="*/ 540 w 1075"/>
                    <a:gd name="T71" fmla="*/ 330 h 356"/>
                    <a:gd name="T72" fmla="*/ 508 w 1075"/>
                    <a:gd name="T73" fmla="*/ 343 h 356"/>
                    <a:gd name="T74" fmla="*/ 472 w 1075"/>
                    <a:gd name="T75" fmla="*/ 356 h 356"/>
                    <a:gd name="T76" fmla="*/ 454 w 1075"/>
                    <a:gd name="T77" fmla="*/ 344 h 35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75"/>
                    <a:gd name="T118" fmla="*/ 0 h 356"/>
                    <a:gd name="T119" fmla="*/ 1075 w 1075"/>
                    <a:gd name="T120" fmla="*/ 356 h 35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75" h="356">
                      <a:moveTo>
                        <a:pt x="454" y="344"/>
                      </a:moveTo>
                      <a:lnTo>
                        <a:pt x="456" y="343"/>
                      </a:lnTo>
                      <a:lnTo>
                        <a:pt x="463" y="341"/>
                      </a:lnTo>
                      <a:lnTo>
                        <a:pt x="472" y="337"/>
                      </a:lnTo>
                      <a:lnTo>
                        <a:pt x="485" y="332"/>
                      </a:lnTo>
                      <a:lnTo>
                        <a:pt x="501" y="325"/>
                      </a:lnTo>
                      <a:lnTo>
                        <a:pt x="518" y="317"/>
                      </a:lnTo>
                      <a:lnTo>
                        <a:pt x="538" y="308"/>
                      </a:lnTo>
                      <a:lnTo>
                        <a:pt x="558" y="298"/>
                      </a:lnTo>
                      <a:lnTo>
                        <a:pt x="580" y="287"/>
                      </a:lnTo>
                      <a:lnTo>
                        <a:pt x="600" y="274"/>
                      </a:lnTo>
                      <a:lnTo>
                        <a:pt x="621" y="262"/>
                      </a:lnTo>
                      <a:lnTo>
                        <a:pt x="640" y="248"/>
                      </a:lnTo>
                      <a:lnTo>
                        <a:pt x="658" y="234"/>
                      </a:lnTo>
                      <a:lnTo>
                        <a:pt x="674" y="219"/>
                      </a:lnTo>
                      <a:lnTo>
                        <a:pt x="688" y="204"/>
                      </a:lnTo>
                      <a:lnTo>
                        <a:pt x="699" y="189"/>
                      </a:lnTo>
                      <a:lnTo>
                        <a:pt x="0" y="18"/>
                      </a:lnTo>
                      <a:lnTo>
                        <a:pt x="54" y="0"/>
                      </a:lnTo>
                      <a:lnTo>
                        <a:pt x="1075" y="251"/>
                      </a:lnTo>
                      <a:lnTo>
                        <a:pt x="1033" y="274"/>
                      </a:lnTo>
                      <a:lnTo>
                        <a:pt x="738" y="199"/>
                      </a:lnTo>
                      <a:lnTo>
                        <a:pt x="737" y="200"/>
                      </a:lnTo>
                      <a:lnTo>
                        <a:pt x="735" y="203"/>
                      </a:lnTo>
                      <a:lnTo>
                        <a:pt x="730" y="207"/>
                      </a:lnTo>
                      <a:lnTo>
                        <a:pt x="724" y="214"/>
                      </a:lnTo>
                      <a:lnTo>
                        <a:pt x="716" y="222"/>
                      </a:lnTo>
                      <a:lnTo>
                        <a:pt x="706" y="231"/>
                      </a:lnTo>
                      <a:lnTo>
                        <a:pt x="694" y="242"/>
                      </a:lnTo>
                      <a:lnTo>
                        <a:pt x="679" y="253"/>
                      </a:lnTo>
                      <a:lnTo>
                        <a:pt x="662" y="265"/>
                      </a:lnTo>
                      <a:lnTo>
                        <a:pt x="643" y="278"/>
                      </a:lnTo>
                      <a:lnTo>
                        <a:pt x="621" y="291"/>
                      </a:lnTo>
                      <a:lnTo>
                        <a:pt x="597" y="303"/>
                      </a:lnTo>
                      <a:lnTo>
                        <a:pt x="570" y="317"/>
                      </a:lnTo>
                      <a:lnTo>
                        <a:pt x="540" y="330"/>
                      </a:lnTo>
                      <a:lnTo>
                        <a:pt x="508" y="343"/>
                      </a:lnTo>
                      <a:lnTo>
                        <a:pt x="472" y="356"/>
                      </a:lnTo>
                      <a:lnTo>
                        <a:pt x="454" y="344"/>
                      </a:lnTo>
                      <a:close/>
                    </a:path>
                  </a:pathLst>
                </a:custGeom>
                <a:solidFill>
                  <a:srgbClr val="000000"/>
                </a:solidFill>
                <a:ln w="9525">
                  <a:noFill/>
                  <a:round/>
                  <a:headEnd/>
                  <a:tailEnd/>
                </a:ln>
              </p:spPr>
              <p:txBody>
                <a:bodyPr/>
                <a:lstStyle/>
                <a:p>
                  <a:endParaRPr lang="en-US"/>
                </a:p>
              </p:txBody>
            </p:sp>
            <p:sp>
              <p:nvSpPr>
                <p:cNvPr id="88252" name="Freeform 113"/>
                <p:cNvSpPr>
                  <a:spLocks/>
                </p:cNvSpPr>
                <p:nvPr/>
              </p:nvSpPr>
              <p:spPr bwMode="auto">
                <a:xfrm>
                  <a:off x="5997" y="14727"/>
                  <a:ext cx="1095" cy="319"/>
                </a:xfrm>
                <a:custGeom>
                  <a:avLst/>
                  <a:gdLst>
                    <a:gd name="T0" fmla="*/ 0 w 1095"/>
                    <a:gd name="T1" fmla="*/ 0 h 319"/>
                    <a:gd name="T2" fmla="*/ 1071 w 1095"/>
                    <a:gd name="T3" fmla="*/ 319 h 319"/>
                    <a:gd name="T4" fmla="*/ 1095 w 1095"/>
                    <a:gd name="T5" fmla="*/ 319 h 319"/>
                    <a:gd name="T6" fmla="*/ 33 w 1095"/>
                    <a:gd name="T7" fmla="*/ 0 h 319"/>
                    <a:gd name="T8" fmla="*/ 0 w 1095"/>
                    <a:gd name="T9" fmla="*/ 0 h 319"/>
                    <a:gd name="T10" fmla="*/ 0 60000 65536"/>
                    <a:gd name="T11" fmla="*/ 0 60000 65536"/>
                    <a:gd name="T12" fmla="*/ 0 60000 65536"/>
                    <a:gd name="T13" fmla="*/ 0 60000 65536"/>
                    <a:gd name="T14" fmla="*/ 0 60000 65536"/>
                    <a:gd name="T15" fmla="*/ 0 w 1095"/>
                    <a:gd name="T16" fmla="*/ 0 h 319"/>
                    <a:gd name="T17" fmla="*/ 1095 w 1095"/>
                    <a:gd name="T18" fmla="*/ 319 h 319"/>
                  </a:gdLst>
                  <a:ahLst/>
                  <a:cxnLst>
                    <a:cxn ang="T10">
                      <a:pos x="T0" y="T1"/>
                    </a:cxn>
                    <a:cxn ang="T11">
                      <a:pos x="T2" y="T3"/>
                    </a:cxn>
                    <a:cxn ang="T12">
                      <a:pos x="T4" y="T5"/>
                    </a:cxn>
                    <a:cxn ang="T13">
                      <a:pos x="T6" y="T7"/>
                    </a:cxn>
                    <a:cxn ang="T14">
                      <a:pos x="T8" y="T9"/>
                    </a:cxn>
                  </a:cxnLst>
                  <a:rect l="T15" t="T16" r="T17" b="T18"/>
                  <a:pathLst>
                    <a:path w="1095" h="319">
                      <a:moveTo>
                        <a:pt x="0" y="0"/>
                      </a:moveTo>
                      <a:lnTo>
                        <a:pt x="1071" y="319"/>
                      </a:lnTo>
                      <a:lnTo>
                        <a:pt x="1095" y="319"/>
                      </a:lnTo>
                      <a:lnTo>
                        <a:pt x="33" y="0"/>
                      </a:lnTo>
                      <a:lnTo>
                        <a:pt x="0" y="0"/>
                      </a:lnTo>
                      <a:close/>
                    </a:path>
                  </a:pathLst>
                </a:custGeom>
                <a:solidFill>
                  <a:srgbClr val="000000"/>
                </a:solidFill>
                <a:ln w="9525">
                  <a:noFill/>
                  <a:round/>
                  <a:headEnd/>
                  <a:tailEnd/>
                </a:ln>
              </p:spPr>
              <p:txBody>
                <a:bodyPr/>
                <a:lstStyle/>
                <a:p>
                  <a:endParaRPr lang="en-US"/>
                </a:p>
              </p:txBody>
            </p:sp>
            <p:sp>
              <p:nvSpPr>
                <p:cNvPr id="88253" name="Freeform 114"/>
                <p:cNvSpPr>
                  <a:spLocks/>
                </p:cNvSpPr>
                <p:nvPr/>
              </p:nvSpPr>
              <p:spPr bwMode="auto">
                <a:xfrm>
                  <a:off x="6181" y="14684"/>
                  <a:ext cx="1082" cy="285"/>
                </a:xfrm>
                <a:custGeom>
                  <a:avLst/>
                  <a:gdLst>
                    <a:gd name="T0" fmla="*/ 0 w 1082"/>
                    <a:gd name="T1" fmla="*/ 1 h 285"/>
                    <a:gd name="T2" fmla="*/ 1058 w 1082"/>
                    <a:gd name="T3" fmla="*/ 285 h 285"/>
                    <a:gd name="T4" fmla="*/ 1082 w 1082"/>
                    <a:gd name="T5" fmla="*/ 284 h 285"/>
                    <a:gd name="T6" fmla="*/ 33 w 1082"/>
                    <a:gd name="T7" fmla="*/ 0 h 285"/>
                    <a:gd name="T8" fmla="*/ 0 w 1082"/>
                    <a:gd name="T9" fmla="*/ 1 h 285"/>
                    <a:gd name="T10" fmla="*/ 0 60000 65536"/>
                    <a:gd name="T11" fmla="*/ 0 60000 65536"/>
                    <a:gd name="T12" fmla="*/ 0 60000 65536"/>
                    <a:gd name="T13" fmla="*/ 0 60000 65536"/>
                    <a:gd name="T14" fmla="*/ 0 60000 65536"/>
                    <a:gd name="T15" fmla="*/ 0 w 1082"/>
                    <a:gd name="T16" fmla="*/ 0 h 285"/>
                    <a:gd name="T17" fmla="*/ 1082 w 1082"/>
                    <a:gd name="T18" fmla="*/ 285 h 285"/>
                  </a:gdLst>
                  <a:ahLst/>
                  <a:cxnLst>
                    <a:cxn ang="T10">
                      <a:pos x="T0" y="T1"/>
                    </a:cxn>
                    <a:cxn ang="T11">
                      <a:pos x="T2" y="T3"/>
                    </a:cxn>
                    <a:cxn ang="T12">
                      <a:pos x="T4" y="T5"/>
                    </a:cxn>
                    <a:cxn ang="T13">
                      <a:pos x="T6" y="T7"/>
                    </a:cxn>
                    <a:cxn ang="T14">
                      <a:pos x="T8" y="T9"/>
                    </a:cxn>
                  </a:cxnLst>
                  <a:rect l="T15" t="T16" r="T17" b="T18"/>
                  <a:pathLst>
                    <a:path w="1082" h="285">
                      <a:moveTo>
                        <a:pt x="0" y="1"/>
                      </a:moveTo>
                      <a:lnTo>
                        <a:pt x="1058" y="285"/>
                      </a:lnTo>
                      <a:lnTo>
                        <a:pt x="1082" y="284"/>
                      </a:lnTo>
                      <a:lnTo>
                        <a:pt x="33" y="0"/>
                      </a:lnTo>
                      <a:lnTo>
                        <a:pt x="0" y="1"/>
                      </a:lnTo>
                      <a:close/>
                    </a:path>
                  </a:pathLst>
                </a:custGeom>
                <a:solidFill>
                  <a:srgbClr val="000000"/>
                </a:solidFill>
                <a:ln w="9525">
                  <a:noFill/>
                  <a:round/>
                  <a:headEnd/>
                  <a:tailEnd/>
                </a:ln>
              </p:spPr>
              <p:txBody>
                <a:bodyPr/>
                <a:lstStyle/>
                <a:p>
                  <a:endParaRPr lang="en-US"/>
                </a:p>
              </p:txBody>
            </p:sp>
            <p:sp>
              <p:nvSpPr>
                <p:cNvPr id="88254" name="Freeform 115"/>
                <p:cNvSpPr>
                  <a:spLocks/>
                </p:cNvSpPr>
                <p:nvPr/>
              </p:nvSpPr>
              <p:spPr bwMode="auto">
                <a:xfrm>
                  <a:off x="6093" y="14699"/>
                  <a:ext cx="1087" cy="315"/>
                </a:xfrm>
                <a:custGeom>
                  <a:avLst/>
                  <a:gdLst>
                    <a:gd name="T0" fmla="*/ 0 w 1087"/>
                    <a:gd name="T1" fmla="*/ 0 h 315"/>
                    <a:gd name="T2" fmla="*/ 1066 w 1087"/>
                    <a:gd name="T3" fmla="*/ 315 h 315"/>
                    <a:gd name="T4" fmla="*/ 1087 w 1087"/>
                    <a:gd name="T5" fmla="*/ 308 h 315"/>
                    <a:gd name="T6" fmla="*/ 31 w 1087"/>
                    <a:gd name="T7" fmla="*/ 0 h 315"/>
                    <a:gd name="T8" fmla="*/ 0 w 1087"/>
                    <a:gd name="T9" fmla="*/ 0 h 315"/>
                    <a:gd name="T10" fmla="*/ 0 60000 65536"/>
                    <a:gd name="T11" fmla="*/ 0 60000 65536"/>
                    <a:gd name="T12" fmla="*/ 0 60000 65536"/>
                    <a:gd name="T13" fmla="*/ 0 60000 65536"/>
                    <a:gd name="T14" fmla="*/ 0 60000 65536"/>
                    <a:gd name="T15" fmla="*/ 0 w 1087"/>
                    <a:gd name="T16" fmla="*/ 0 h 315"/>
                    <a:gd name="T17" fmla="*/ 1087 w 1087"/>
                    <a:gd name="T18" fmla="*/ 315 h 315"/>
                  </a:gdLst>
                  <a:ahLst/>
                  <a:cxnLst>
                    <a:cxn ang="T10">
                      <a:pos x="T0" y="T1"/>
                    </a:cxn>
                    <a:cxn ang="T11">
                      <a:pos x="T2" y="T3"/>
                    </a:cxn>
                    <a:cxn ang="T12">
                      <a:pos x="T4" y="T5"/>
                    </a:cxn>
                    <a:cxn ang="T13">
                      <a:pos x="T6" y="T7"/>
                    </a:cxn>
                    <a:cxn ang="T14">
                      <a:pos x="T8" y="T9"/>
                    </a:cxn>
                  </a:cxnLst>
                  <a:rect l="T15" t="T16" r="T17" b="T18"/>
                  <a:pathLst>
                    <a:path w="1087" h="315">
                      <a:moveTo>
                        <a:pt x="0" y="0"/>
                      </a:moveTo>
                      <a:lnTo>
                        <a:pt x="1066" y="315"/>
                      </a:lnTo>
                      <a:lnTo>
                        <a:pt x="1087" y="308"/>
                      </a:lnTo>
                      <a:lnTo>
                        <a:pt x="31" y="0"/>
                      </a:lnTo>
                      <a:lnTo>
                        <a:pt x="0" y="0"/>
                      </a:lnTo>
                      <a:close/>
                    </a:path>
                  </a:pathLst>
                </a:custGeom>
                <a:solidFill>
                  <a:srgbClr val="000000"/>
                </a:solidFill>
                <a:ln w="9525">
                  <a:noFill/>
                  <a:round/>
                  <a:headEnd/>
                  <a:tailEnd/>
                </a:ln>
              </p:spPr>
              <p:txBody>
                <a:bodyPr/>
                <a:lstStyle/>
                <a:p>
                  <a:endParaRPr lang="en-US"/>
                </a:p>
              </p:txBody>
            </p:sp>
          </p:grpSp>
          <p:grpSp>
            <p:nvGrpSpPr>
              <p:cNvPr id="10" name="Group 116"/>
              <p:cNvGrpSpPr>
                <a:grpSpLocks/>
              </p:cNvGrpSpPr>
              <p:nvPr/>
            </p:nvGrpSpPr>
            <p:grpSpPr bwMode="auto">
              <a:xfrm>
                <a:off x="12806" y="10667"/>
                <a:ext cx="983" cy="1369"/>
                <a:chOff x="12762" y="10336"/>
                <a:chExt cx="1027" cy="1700"/>
              </a:xfrm>
            </p:grpSpPr>
            <p:sp>
              <p:nvSpPr>
                <p:cNvPr id="88210" name="Rectangle 117"/>
                <p:cNvSpPr>
                  <a:spLocks noChangeArrowheads="1"/>
                </p:cNvSpPr>
                <p:nvPr/>
              </p:nvSpPr>
              <p:spPr bwMode="auto">
                <a:xfrm>
                  <a:off x="12824" y="10394"/>
                  <a:ext cx="965" cy="1642"/>
                </a:xfrm>
                <a:prstGeom prst="rect">
                  <a:avLst/>
                </a:prstGeom>
                <a:solidFill>
                  <a:srgbClr val="969696"/>
                </a:solidFill>
                <a:ln w="9525">
                  <a:solidFill>
                    <a:srgbClr val="000000"/>
                  </a:solidFill>
                  <a:miter lim="800000"/>
                  <a:headEnd/>
                  <a:tailEnd/>
                </a:ln>
              </p:spPr>
              <p:txBody>
                <a:bodyPr/>
                <a:lstStyle/>
                <a:p>
                  <a:endParaRPr lang="en-US"/>
                </a:p>
              </p:txBody>
            </p:sp>
            <p:sp>
              <p:nvSpPr>
                <p:cNvPr id="88211" name="Rectangle 118"/>
                <p:cNvSpPr>
                  <a:spLocks noChangeArrowheads="1"/>
                </p:cNvSpPr>
                <p:nvPr/>
              </p:nvSpPr>
              <p:spPr bwMode="auto">
                <a:xfrm>
                  <a:off x="12766" y="10336"/>
                  <a:ext cx="965" cy="1642"/>
                </a:xfrm>
                <a:prstGeom prst="rect">
                  <a:avLst/>
                </a:prstGeom>
                <a:solidFill>
                  <a:srgbClr val="FFFFFF"/>
                </a:solidFill>
                <a:ln w="9525">
                  <a:solidFill>
                    <a:srgbClr val="000000"/>
                  </a:solidFill>
                  <a:miter lim="800000"/>
                  <a:headEnd/>
                  <a:tailEnd/>
                </a:ln>
              </p:spPr>
              <p:txBody>
                <a:bodyPr/>
                <a:lstStyle/>
                <a:p>
                  <a:endParaRPr lang="en-US"/>
                </a:p>
              </p:txBody>
            </p:sp>
            <p:sp>
              <p:nvSpPr>
                <p:cNvPr id="88212" name="Line 119"/>
                <p:cNvSpPr>
                  <a:spLocks noChangeShapeType="1"/>
                </p:cNvSpPr>
                <p:nvPr/>
              </p:nvSpPr>
              <p:spPr bwMode="auto">
                <a:xfrm>
                  <a:off x="12766" y="10682"/>
                  <a:ext cx="965" cy="2"/>
                </a:xfrm>
                <a:prstGeom prst="line">
                  <a:avLst/>
                </a:prstGeom>
                <a:noFill/>
                <a:ln w="9525">
                  <a:solidFill>
                    <a:srgbClr val="000000"/>
                  </a:solidFill>
                  <a:round/>
                  <a:headEnd/>
                  <a:tailEnd/>
                </a:ln>
              </p:spPr>
              <p:txBody>
                <a:bodyPr/>
                <a:lstStyle/>
                <a:p>
                  <a:endParaRPr lang="en-US"/>
                </a:p>
              </p:txBody>
            </p:sp>
            <p:sp>
              <p:nvSpPr>
                <p:cNvPr id="88213" name="Line 120"/>
                <p:cNvSpPr>
                  <a:spLocks noChangeShapeType="1"/>
                </p:cNvSpPr>
                <p:nvPr/>
              </p:nvSpPr>
              <p:spPr bwMode="auto">
                <a:xfrm>
                  <a:off x="12780" y="11042"/>
                  <a:ext cx="980" cy="1"/>
                </a:xfrm>
                <a:prstGeom prst="line">
                  <a:avLst/>
                </a:prstGeom>
                <a:noFill/>
                <a:ln w="9525">
                  <a:solidFill>
                    <a:srgbClr val="000000"/>
                  </a:solidFill>
                  <a:round/>
                  <a:headEnd/>
                  <a:tailEnd/>
                </a:ln>
              </p:spPr>
              <p:txBody>
                <a:bodyPr/>
                <a:lstStyle/>
                <a:p>
                  <a:endParaRPr lang="en-US"/>
                </a:p>
              </p:txBody>
            </p:sp>
            <p:sp>
              <p:nvSpPr>
                <p:cNvPr id="88214" name="Line 121"/>
                <p:cNvSpPr>
                  <a:spLocks noChangeShapeType="1"/>
                </p:cNvSpPr>
                <p:nvPr/>
              </p:nvSpPr>
              <p:spPr bwMode="auto">
                <a:xfrm>
                  <a:off x="12764" y="11374"/>
                  <a:ext cx="980" cy="1"/>
                </a:xfrm>
                <a:prstGeom prst="line">
                  <a:avLst/>
                </a:prstGeom>
                <a:noFill/>
                <a:ln w="9525">
                  <a:solidFill>
                    <a:srgbClr val="000000"/>
                  </a:solidFill>
                  <a:round/>
                  <a:headEnd/>
                  <a:tailEnd/>
                </a:ln>
              </p:spPr>
              <p:txBody>
                <a:bodyPr/>
                <a:lstStyle/>
                <a:p>
                  <a:endParaRPr lang="en-US"/>
                </a:p>
              </p:txBody>
            </p:sp>
            <p:sp>
              <p:nvSpPr>
                <p:cNvPr id="88215" name="Line 122"/>
                <p:cNvSpPr>
                  <a:spLocks noChangeShapeType="1"/>
                </p:cNvSpPr>
                <p:nvPr/>
              </p:nvSpPr>
              <p:spPr bwMode="auto">
                <a:xfrm>
                  <a:off x="12762" y="11675"/>
                  <a:ext cx="967" cy="2"/>
                </a:xfrm>
                <a:prstGeom prst="line">
                  <a:avLst/>
                </a:prstGeom>
                <a:noFill/>
                <a:ln w="9525">
                  <a:solidFill>
                    <a:srgbClr val="000000"/>
                  </a:solidFill>
                  <a:round/>
                  <a:headEnd/>
                  <a:tailEnd/>
                </a:ln>
              </p:spPr>
              <p:txBody>
                <a:bodyPr/>
                <a:lstStyle/>
                <a:p>
                  <a:endParaRPr lang="en-US"/>
                </a:p>
              </p:txBody>
            </p:sp>
          </p:grpSp>
          <p:sp>
            <p:nvSpPr>
              <p:cNvPr id="88209" name="Text Box 123"/>
              <p:cNvSpPr txBox="1">
                <a:spLocks noChangeArrowheads="1"/>
              </p:cNvSpPr>
              <p:nvPr/>
            </p:nvSpPr>
            <p:spPr bwMode="auto">
              <a:xfrm>
                <a:off x="12809" y="10193"/>
                <a:ext cx="958" cy="366"/>
              </a:xfrm>
              <a:prstGeom prst="rect">
                <a:avLst/>
              </a:prstGeom>
              <a:noFill/>
              <a:ln w="9525">
                <a:noFill/>
                <a:miter lim="800000"/>
                <a:headEnd/>
                <a:tailEnd/>
              </a:ln>
            </p:spPr>
            <p:txBody>
              <a:bodyPr/>
              <a:lstStyle/>
              <a:p>
                <a:pPr algn="l" eaLnBrk="1" hangingPunct="1"/>
                <a:r>
                  <a:rPr lang="en-US" sz="1000">
                    <a:solidFill>
                      <a:schemeClr val="tx2"/>
                    </a:solidFill>
                    <a:latin typeface="Arial" pitchFamily="34" charset="0"/>
                  </a:rPr>
                  <a:t>Host B</a:t>
                </a:r>
                <a:endParaRPr lang="en-US" sz="2000">
                  <a:solidFill>
                    <a:schemeClr val="tx2"/>
                  </a:solidFill>
                </a:endParaRPr>
              </a:p>
            </p:txBody>
          </p:sp>
        </p:grpSp>
        <p:sp>
          <p:nvSpPr>
            <p:cNvPr id="88088" name="Line 124"/>
            <p:cNvSpPr>
              <a:spLocks noChangeShapeType="1"/>
            </p:cNvSpPr>
            <p:nvPr/>
          </p:nvSpPr>
          <p:spPr bwMode="auto">
            <a:xfrm flipH="1">
              <a:off x="2474" y="3796"/>
              <a:ext cx="384" cy="0"/>
            </a:xfrm>
            <a:prstGeom prst="line">
              <a:avLst/>
            </a:prstGeom>
            <a:noFill/>
            <a:ln w="9525">
              <a:solidFill>
                <a:srgbClr val="000000"/>
              </a:solidFill>
              <a:round/>
              <a:headEnd/>
              <a:tailEnd/>
            </a:ln>
          </p:spPr>
          <p:txBody>
            <a:bodyPr/>
            <a:lstStyle/>
            <a:p>
              <a:endParaRPr lang="en-US"/>
            </a:p>
          </p:txBody>
        </p:sp>
        <p:sp>
          <p:nvSpPr>
            <p:cNvPr id="88089" name="Line 125"/>
            <p:cNvSpPr>
              <a:spLocks noChangeShapeType="1"/>
            </p:cNvSpPr>
            <p:nvPr/>
          </p:nvSpPr>
          <p:spPr bwMode="auto">
            <a:xfrm flipH="1">
              <a:off x="3494" y="3796"/>
              <a:ext cx="384" cy="0"/>
            </a:xfrm>
            <a:prstGeom prst="line">
              <a:avLst/>
            </a:prstGeom>
            <a:noFill/>
            <a:ln w="9525">
              <a:solidFill>
                <a:srgbClr val="000000"/>
              </a:solidFill>
              <a:round/>
              <a:headEnd/>
              <a:tailEnd/>
            </a:ln>
          </p:spPr>
          <p:txBody>
            <a:bodyPr/>
            <a:lstStyle/>
            <a:p>
              <a:endParaRPr lang="en-US"/>
            </a:p>
          </p:txBody>
        </p:sp>
        <p:sp>
          <p:nvSpPr>
            <p:cNvPr id="88090" name="Line 126"/>
            <p:cNvSpPr>
              <a:spLocks noChangeShapeType="1"/>
            </p:cNvSpPr>
            <p:nvPr/>
          </p:nvSpPr>
          <p:spPr bwMode="auto">
            <a:xfrm flipH="1">
              <a:off x="3572" y="3544"/>
              <a:ext cx="582" cy="546"/>
            </a:xfrm>
            <a:prstGeom prst="line">
              <a:avLst/>
            </a:prstGeom>
            <a:noFill/>
            <a:ln w="9525">
              <a:solidFill>
                <a:srgbClr val="000000"/>
              </a:solidFill>
              <a:round/>
              <a:headEnd/>
              <a:tailEnd/>
            </a:ln>
          </p:spPr>
          <p:txBody>
            <a:bodyPr/>
            <a:lstStyle/>
            <a:p>
              <a:endParaRPr lang="en-US"/>
            </a:p>
          </p:txBody>
        </p:sp>
        <p:sp>
          <p:nvSpPr>
            <p:cNvPr id="88091" name="Line 127"/>
            <p:cNvSpPr>
              <a:spLocks noChangeShapeType="1"/>
            </p:cNvSpPr>
            <p:nvPr/>
          </p:nvSpPr>
          <p:spPr bwMode="auto">
            <a:xfrm flipH="1">
              <a:off x="3566" y="4090"/>
              <a:ext cx="348" cy="0"/>
            </a:xfrm>
            <a:prstGeom prst="line">
              <a:avLst/>
            </a:prstGeom>
            <a:noFill/>
            <a:ln w="9525">
              <a:solidFill>
                <a:srgbClr val="000000"/>
              </a:solidFill>
              <a:round/>
              <a:headEnd/>
              <a:tailEnd/>
            </a:ln>
          </p:spPr>
          <p:txBody>
            <a:bodyPr/>
            <a:lstStyle/>
            <a:p>
              <a:endParaRPr lang="en-US"/>
            </a:p>
          </p:txBody>
        </p:sp>
        <p:sp>
          <p:nvSpPr>
            <p:cNvPr id="88092" name="Line 128"/>
            <p:cNvSpPr>
              <a:spLocks noChangeShapeType="1"/>
            </p:cNvSpPr>
            <p:nvPr/>
          </p:nvSpPr>
          <p:spPr bwMode="auto">
            <a:xfrm flipH="1">
              <a:off x="4135" y="3550"/>
              <a:ext cx="277" cy="0"/>
            </a:xfrm>
            <a:prstGeom prst="line">
              <a:avLst/>
            </a:prstGeom>
            <a:noFill/>
            <a:ln w="9525">
              <a:solidFill>
                <a:srgbClr val="000000"/>
              </a:solidFill>
              <a:round/>
              <a:headEnd/>
              <a:tailEnd/>
            </a:ln>
          </p:spPr>
          <p:txBody>
            <a:bodyPr/>
            <a:lstStyle/>
            <a:p>
              <a:endParaRPr lang="en-US"/>
            </a:p>
          </p:txBody>
        </p:sp>
        <p:grpSp>
          <p:nvGrpSpPr>
            <p:cNvPr id="11" name="Group 129"/>
            <p:cNvGrpSpPr>
              <a:grpSpLocks/>
            </p:cNvGrpSpPr>
            <p:nvPr/>
          </p:nvGrpSpPr>
          <p:grpSpPr bwMode="auto">
            <a:xfrm>
              <a:off x="4190" y="3149"/>
              <a:ext cx="617" cy="568"/>
              <a:chOff x="5850" y="13487"/>
              <a:chExt cx="2023" cy="1840"/>
            </a:xfrm>
          </p:grpSpPr>
          <p:sp>
            <p:nvSpPr>
              <p:cNvPr id="88168" name="Freeform 130"/>
              <p:cNvSpPr>
                <a:spLocks/>
              </p:cNvSpPr>
              <p:nvPr/>
            </p:nvSpPr>
            <p:spPr bwMode="auto">
              <a:xfrm>
                <a:off x="5850" y="13632"/>
                <a:ext cx="2023" cy="1695"/>
              </a:xfrm>
              <a:custGeom>
                <a:avLst/>
                <a:gdLst>
                  <a:gd name="T0" fmla="*/ 570 w 2023"/>
                  <a:gd name="T1" fmla="*/ 121 h 1695"/>
                  <a:gd name="T2" fmla="*/ 575 w 2023"/>
                  <a:gd name="T3" fmla="*/ 120 h 1695"/>
                  <a:gd name="T4" fmla="*/ 586 w 2023"/>
                  <a:gd name="T5" fmla="*/ 116 h 1695"/>
                  <a:gd name="T6" fmla="*/ 607 w 2023"/>
                  <a:gd name="T7" fmla="*/ 108 h 1695"/>
                  <a:gd name="T8" fmla="*/ 636 w 2023"/>
                  <a:gd name="T9" fmla="*/ 101 h 1695"/>
                  <a:gd name="T10" fmla="*/ 672 w 2023"/>
                  <a:gd name="T11" fmla="*/ 90 h 1695"/>
                  <a:gd name="T12" fmla="*/ 718 w 2023"/>
                  <a:gd name="T13" fmla="*/ 79 h 1695"/>
                  <a:gd name="T14" fmla="*/ 771 w 2023"/>
                  <a:gd name="T15" fmla="*/ 67 h 1695"/>
                  <a:gd name="T16" fmla="*/ 834 w 2023"/>
                  <a:gd name="T17" fmla="*/ 55 h 1695"/>
                  <a:gd name="T18" fmla="*/ 904 w 2023"/>
                  <a:gd name="T19" fmla="*/ 43 h 1695"/>
                  <a:gd name="T20" fmla="*/ 982 w 2023"/>
                  <a:gd name="T21" fmla="*/ 33 h 1695"/>
                  <a:gd name="T22" fmla="*/ 1071 w 2023"/>
                  <a:gd name="T23" fmla="*/ 22 h 1695"/>
                  <a:gd name="T24" fmla="*/ 1166 w 2023"/>
                  <a:gd name="T25" fmla="*/ 13 h 1695"/>
                  <a:gd name="T26" fmla="*/ 1271 w 2023"/>
                  <a:gd name="T27" fmla="*/ 7 h 1695"/>
                  <a:gd name="T28" fmla="*/ 1384 w 2023"/>
                  <a:gd name="T29" fmla="*/ 1 h 1695"/>
                  <a:gd name="T30" fmla="*/ 1506 w 2023"/>
                  <a:gd name="T31" fmla="*/ 0 h 1695"/>
                  <a:gd name="T32" fmla="*/ 1636 w 2023"/>
                  <a:gd name="T33" fmla="*/ 1 h 1695"/>
                  <a:gd name="T34" fmla="*/ 1692 w 2023"/>
                  <a:gd name="T35" fmla="*/ 233 h 1695"/>
                  <a:gd name="T36" fmla="*/ 1713 w 2023"/>
                  <a:gd name="T37" fmla="*/ 243 h 1695"/>
                  <a:gd name="T38" fmla="*/ 1758 w 2023"/>
                  <a:gd name="T39" fmla="*/ 274 h 1695"/>
                  <a:gd name="T40" fmla="*/ 1806 w 2023"/>
                  <a:gd name="T41" fmla="*/ 329 h 1695"/>
                  <a:gd name="T42" fmla="*/ 1836 w 2023"/>
                  <a:gd name="T43" fmla="*/ 409 h 1695"/>
                  <a:gd name="T44" fmla="*/ 1955 w 2023"/>
                  <a:gd name="T45" fmla="*/ 948 h 1695"/>
                  <a:gd name="T46" fmla="*/ 2003 w 2023"/>
                  <a:gd name="T47" fmla="*/ 1171 h 1695"/>
                  <a:gd name="T48" fmla="*/ 2011 w 2023"/>
                  <a:gd name="T49" fmla="*/ 1188 h 1695"/>
                  <a:gd name="T50" fmla="*/ 2022 w 2023"/>
                  <a:gd name="T51" fmla="*/ 1231 h 1695"/>
                  <a:gd name="T52" fmla="*/ 2021 w 2023"/>
                  <a:gd name="T53" fmla="*/ 1297 h 1695"/>
                  <a:gd name="T54" fmla="*/ 1992 w 2023"/>
                  <a:gd name="T55" fmla="*/ 1380 h 1695"/>
                  <a:gd name="T56" fmla="*/ 0 w 2023"/>
                  <a:gd name="T57" fmla="*/ 1328 h 1695"/>
                  <a:gd name="T58" fmla="*/ 199 w 2023"/>
                  <a:gd name="T59" fmla="*/ 1223 h 1695"/>
                  <a:gd name="T60" fmla="*/ 200 w 2023"/>
                  <a:gd name="T61" fmla="*/ 232 h 1695"/>
                  <a:gd name="T62" fmla="*/ 210 w 2023"/>
                  <a:gd name="T63" fmla="*/ 226 h 1695"/>
                  <a:gd name="T64" fmla="*/ 230 w 2023"/>
                  <a:gd name="T65" fmla="*/ 214 h 1695"/>
                  <a:gd name="T66" fmla="*/ 259 w 2023"/>
                  <a:gd name="T67" fmla="*/ 201 h 1695"/>
                  <a:gd name="T68" fmla="*/ 297 w 2023"/>
                  <a:gd name="T69" fmla="*/ 189 h 1695"/>
                  <a:gd name="T70" fmla="*/ 344 w 2023"/>
                  <a:gd name="T71" fmla="*/ 183 h 1695"/>
                  <a:gd name="T72" fmla="*/ 399 w 2023"/>
                  <a:gd name="T73" fmla="*/ 181 h 1695"/>
                  <a:gd name="T74" fmla="*/ 464 w 2023"/>
                  <a:gd name="T75" fmla="*/ 191 h 1695"/>
                  <a:gd name="T76" fmla="*/ 548 w 2023"/>
                  <a:gd name="T77" fmla="*/ 225 h 169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023"/>
                  <a:gd name="T118" fmla="*/ 0 h 1695"/>
                  <a:gd name="T119" fmla="*/ 2023 w 2023"/>
                  <a:gd name="T120" fmla="*/ 1695 h 169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023" h="1695">
                    <a:moveTo>
                      <a:pt x="548" y="225"/>
                    </a:moveTo>
                    <a:lnTo>
                      <a:pt x="570" y="121"/>
                    </a:lnTo>
                    <a:lnTo>
                      <a:pt x="571" y="121"/>
                    </a:lnTo>
                    <a:lnTo>
                      <a:pt x="575" y="120"/>
                    </a:lnTo>
                    <a:lnTo>
                      <a:pt x="580" y="118"/>
                    </a:lnTo>
                    <a:lnTo>
                      <a:pt x="586" y="116"/>
                    </a:lnTo>
                    <a:lnTo>
                      <a:pt x="596" y="112"/>
                    </a:lnTo>
                    <a:lnTo>
                      <a:pt x="607" y="108"/>
                    </a:lnTo>
                    <a:lnTo>
                      <a:pt x="620" y="105"/>
                    </a:lnTo>
                    <a:lnTo>
                      <a:pt x="636" y="101"/>
                    </a:lnTo>
                    <a:lnTo>
                      <a:pt x="653" y="95"/>
                    </a:lnTo>
                    <a:lnTo>
                      <a:pt x="672" y="90"/>
                    </a:lnTo>
                    <a:lnTo>
                      <a:pt x="694" y="84"/>
                    </a:lnTo>
                    <a:lnTo>
                      <a:pt x="718" y="79"/>
                    </a:lnTo>
                    <a:lnTo>
                      <a:pt x="743" y="74"/>
                    </a:lnTo>
                    <a:lnTo>
                      <a:pt x="771" y="67"/>
                    </a:lnTo>
                    <a:lnTo>
                      <a:pt x="802" y="61"/>
                    </a:lnTo>
                    <a:lnTo>
                      <a:pt x="834" y="55"/>
                    </a:lnTo>
                    <a:lnTo>
                      <a:pt x="867" y="49"/>
                    </a:lnTo>
                    <a:lnTo>
                      <a:pt x="904" y="43"/>
                    </a:lnTo>
                    <a:lnTo>
                      <a:pt x="943" y="38"/>
                    </a:lnTo>
                    <a:lnTo>
                      <a:pt x="982" y="33"/>
                    </a:lnTo>
                    <a:lnTo>
                      <a:pt x="1025" y="27"/>
                    </a:lnTo>
                    <a:lnTo>
                      <a:pt x="1071" y="22"/>
                    </a:lnTo>
                    <a:lnTo>
                      <a:pt x="1117" y="17"/>
                    </a:lnTo>
                    <a:lnTo>
                      <a:pt x="1166" y="13"/>
                    </a:lnTo>
                    <a:lnTo>
                      <a:pt x="1218" y="10"/>
                    </a:lnTo>
                    <a:lnTo>
                      <a:pt x="1271" y="7"/>
                    </a:lnTo>
                    <a:lnTo>
                      <a:pt x="1327" y="3"/>
                    </a:lnTo>
                    <a:lnTo>
                      <a:pt x="1384" y="1"/>
                    </a:lnTo>
                    <a:lnTo>
                      <a:pt x="1444" y="0"/>
                    </a:lnTo>
                    <a:lnTo>
                      <a:pt x="1506" y="0"/>
                    </a:lnTo>
                    <a:lnTo>
                      <a:pt x="1570" y="0"/>
                    </a:lnTo>
                    <a:lnTo>
                      <a:pt x="1636" y="1"/>
                    </a:lnTo>
                    <a:lnTo>
                      <a:pt x="1709" y="41"/>
                    </a:lnTo>
                    <a:lnTo>
                      <a:pt x="1692" y="233"/>
                    </a:lnTo>
                    <a:lnTo>
                      <a:pt x="1698" y="235"/>
                    </a:lnTo>
                    <a:lnTo>
                      <a:pt x="1713" y="243"/>
                    </a:lnTo>
                    <a:lnTo>
                      <a:pt x="1733" y="256"/>
                    </a:lnTo>
                    <a:lnTo>
                      <a:pt x="1758" y="274"/>
                    </a:lnTo>
                    <a:lnTo>
                      <a:pt x="1784" y="299"/>
                    </a:lnTo>
                    <a:lnTo>
                      <a:pt x="1806" y="329"/>
                    </a:lnTo>
                    <a:lnTo>
                      <a:pt x="1825" y="366"/>
                    </a:lnTo>
                    <a:lnTo>
                      <a:pt x="1836" y="409"/>
                    </a:lnTo>
                    <a:lnTo>
                      <a:pt x="1999" y="557"/>
                    </a:lnTo>
                    <a:lnTo>
                      <a:pt x="1955" y="948"/>
                    </a:lnTo>
                    <a:lnTo>
                      <a:pt x="1692" y="1080"/>
                    </a:lnTo>
                    <a:lnTo>
                      <a:pt x="2003" y="1171"/>
                    </a:lnTo>
                    <a:lnTo>
                      <a:pt x="2006" y="1176"/>
                    </a:lnTo>
                    <a:lnTo>
                      <a:pt x="2011" y="1188"/>
                    </a:lnTo>
                    <a:lnTo>
                      <a:pt x="2016" y="1206"/>
                    </a:lnTo>
                    <a:lnTo>
                      <a:pt x="2022" y="1231"/>
                    </a:lnTo>
                    <a:lnTo>
                      <a:pt x="2023" y="1261"/>
                    </a:lnTo>
                    <a:lnTo>
                      <a:pt x="2021" y="1297"/>
                    </a:lnTo>
                    <a:lnTo>
                      <a:pt x="2010" y="1337"/>
                    </a:lnTo>
                    <a:lnTo>
                      <a:pt x="1992" y="1380"/>
                    </a:lnTo>
                    <a:lnTo>
                      <a:pt x="1171" y="1695"/>
                    </a:lnTo>
                    <a:lnTo>
                      <a:pt x="0" y="1328"/>
                    </a:lnTo>
                    <a:lnTo>
                      <a:pt x="20" y="1285"/>
                    </a:lnTo>
                    <a:lnTo>
                      <a:pt x="199" y="1223"/>
                    </a:lnTo>
                    <a:lnTo>
                      <a:pt x="199" y="233"/>
                    </a:lnTo>
                    <a:lnTo>
                      <a:pt x="200" y="232"/>
                    </a:lnTo>
                    <a:lnTo>
                      <a:pt x="204" y="229"/>
                    </a:lnTo>
                    <a:lnTo>
                      <a:pt x="210" y="226"/>
                    </a:lnTo>
                    <a:lnTo>
                      <a:pt x="218" y="220"/>
                    </a:lnTo>
                    <a:lnTo>
                      <a:pt x="230" y="214"/>
                    </a:lnTo>
                    <a:lnTo>
                      <a:pt x="243" y="207"/>
                    </a:lnTo>
                    <a:lnTo>
                      <a:pt x="259" y="201"/>
                    </a:lnTo>
                    <a:lnTo>
                      <a:pt x="277" y="194"/>
                    </a:lnTo>
                    <a:lnTo>
                      <a:pt x="297" y="189"/>
                    </a:lnTo>
                    <a:lnTo>
                      <a:pt x="320" y="185"/>
                    </a:lnTo>
                    <a:lnTo>
                      <a:pt x="344" y="183"/>
                    </a:lnTo>
                    <a:lnTo>
                      <a:pt x="370" y="180"/>
                    </a:lnTo>
                    <a:lnTo>
                      <a:pt x="399" y="181"/>
                    </a:lnTo>
                    <a:lnTo>
                      <a:pt x="430" y="185"/>
                    </a:lnTo>
                    <a:lnTo>
                      <a:pt x="464" y="191"/>
                    </a:lnTo>
                    <a:lnTo>
                      <a:pt x="498" y="201"/>
                    </a:lnTo>
                    <a:lnTo>
                      <a:pt x="548" y="225"/>
                    </a:lnTo>
                    <a:close/>
                  </a:path>
                </a:pathLst>
              </a:custGeom>
              <a:solidFill>
                <a:srgbClr val="969696"/>
              </a:solidFill>
              <a:ln w="9525">
                <a:noFill/>
                <a:round/>
                <a:headEnd/>
                <a:tailEnd/>
              </a:ln>
            </p:spPr>
            <p:txBody>
              <a:bodyPr/>
              <a:lstStyle/>
              <a:p>
                <a:endParaRPr lang="en-US"/>
              </a:p>
            </p:txBody>
          </p:sp>
          <p:sp>
            <p:nvSpPr>
              <p:cNvPr id="88169" name="Freeform 131"/>
              <p:cNvSpPr>
                <a:spLocks/>
              </p:cNvSpPr>
              <p:nvPr/>
            </p:nvSpPr>
            <p:spPr bwMode="auto">
              <a:xfrm>
                <a:off x="6551" y="13597"/>
                <a:ext cx="650" cy="735"/>
              </a:xfrm>
              <a:custGeom>
                <a:avLst/>
                <a:gdLst>
                  <a:gd name="T0" fmla="*/ 645 w 650"/>
                  <a:gd name="T1" fmla="*/ 27 h 735"/>
                  <a:gd name="T2" fmla="*/ 642 w 650"/>
                  <a:gd name="T3" fmla="*/ 26 h 735"/>
                  <a:gd name="T4" fmla="*/ 631 w 650"/>
                  <a:gd name="T5" fmla="*/ 23 h 735"/>
                  <a:gd name="T6" fmla="*/ 615 w 650"/>
                  <a:gd name="T7" fmla="*/ 19 h 735"/>
                  <a:gd name="T8" fmla="*/ 592 w 650"/>
                  <a:gd name="T9" fmla="*/ 15 h 735"/>
                  <a:gd name="T10" fmla="*/ 565 w 650"/>
                  <a:gd name="T11" fmla="*/ 10 h 735"/>
                  <a:gd name="T12" fmla="*/ 533 w 650"/>
                  <a:gd name="T13" fmla="*/ 6 h 735"/>
                  <a:gd name="T14" fmla="*/ 496 w 650"/>
                  <a:gd name="T15" fmla="*/ 3 h 735"/>
                  <a:gd name="T16" fmla="*/ 456 w 650"/>
                  <a:gd name="T17" fmla="*/ 1 h 735"/>
                  <a:gd name="T18" fmla="*/ 411 w 650"/>
                  <a:gd name="T19" fmla="*/ 0 h 735"/>
                  <a:gd name="T20" fmla="*/ 364 w 650"/>
                  <a:gd name="T21" fmla="*/ 2 h 735"/>
                  <a:gd name="T22" fmla="*/ 315 w 650"/>
                  <a:gd name="T23" fmla="*/ 6 h 735"/>
                  <a:gd name="T24" fmla="*/ 262 w 650"/>
                  <a:gd name="T25" fmla="*/ 15 h 735"/>
                  <a:gd name="T26" fmla="*/ 209 w 650"/>
                  <a:gd name="T27" fmla="*/ 26 h 735"/>
                  <a:gd name="T28" fmla="*/ 154 w 650"/>
                  <a:gd name="T29" fmla="*/ 42 h 735"/>
                  <a:gd name="T30" fmla="*/ 98 w 650"/>
                  <a:gd name="T31" fmla="*/ 61 h 735"/>
                  <a:gd name="T32" fmla="*/ 42 w 650"/>
                  <a:gd name="T33" fmla="*/ 87 h 735"/>
                  <a:gd name="T34" fmla="*/ 38 w 650"/>
                  <a:gd name="T35" fmla="*/ 101 h 735"/>
                  <a:gd name="T36" fmla="*/ 28 w 650"/>
                  <a:gd name="T37" fmla="*/ 141 h 735"/>
                  <a:gd name="T38" fmla="*/ 17 w 650"/>
                  <a:gd name="T39" fmla="*/ 203 h 735"/>
                  <a:gd name="T40" fmla="*/ 6 w 650"/>
                  <a:gd name="T41" fmla="*/ 283 h 735"/>
                  <a:gd name="T42" fmla="*/ 0 w 650"/>
                  <a:gd name="T43" fmla="*/ 378 h 735"/>
                  <a:gd name="T44" fmla="*/ 5 w 650"/>
                  <a:gd name="T45" fmla="*/ 484 h 735"/>
                  <a:gd name="T46" fmla="*/ 21 w 650"/>
                  <a:gd name="T47" fmla="*/ 599 h 735"/>
                  <a:gd name="T48" fmla="*/ 54 w 650"/>
                  <a:gd name="T49" fmla="*/ 716 h 735"/>
                  <a:gd name="T50" fmla="*/ 58 w 650"/>
                  <a:gd name="T51" fmla="*/ 716 h 735"/>
                  <a:gd name="T52" fmla="*/ 66 w 650"/>
                  <a:gd name="T53" fmla="*/ 715 h 735"/>
                  <a:gd name="T54" fmla="*/ 80 w 650"/>
                  <a:gd name="T55" fmla="*/ 713 h 735"/>
                  <a:gd name="T56" fmla="*/ 99 w 650"/>
                  <a:gd name="T57" fmla="*/ 712 h 735"/>
                  <a:gd name="T58" fmla="*/ 124 w 650"/>
                  <a:gd name="T59" fmla="*/ 710 h 735"/>
                  <a:gd name="T60" fmla="*/ 153 w 650"/>
                  <a:gd name="T61" fmla="*/ 708 h 735"/>
                  <a:gd name="T62" fmla="*/ 188 w 650"/>
                  <a:gd name="T63" fmla="*/ 707 h 735"/>
                  <a:gd name="T64" fmla="*/ 225 w 650"/>
                  <a:gd name="T65" fmla="*/ 706 h 735"/>
                  <a:gd name="T66" fmla="*/ 267 w 650"/>
                  <a:gd name="T67" fmla="*/ 705 h 735"/>
                  <a:gd name="T68" fmla="*/ 313 w 650"/>
                  <a:gd name="T69" fmla="*/ 706 h 735"/>
                  <a:gd name="T70" fmla="*/ 362 w 650"/>
                  <a:gd name="T71" fmla="*/ 707 h 735"/>
                  <a:gd name="T72" fmla="*/ 415 w 650"/>
                  <a:gd name="T73" fmla="*/ 709 h 735"/>
                  <a:gd name="T74" fmla="*/ 470 w 650"/>
                  <a:gd name="T75" fmla="*/ 713 h 735"/>
                  <a:gd name="T76" fmla="*/ 528 w 650"/>
                  <a:gd name="T77" fmla="*/ 719 h 735"/>
                  <a:gd name="T78" fmla="*/ 588 w 650"/>
                  <a:gd name="T79" fmla="*/ 726 h 735"/>
                  <a:gd name="T80" fmla="*/ 650 w 650"/>
                  <a:gd name="T81" fmla="*/ 735 h 735"/>
                  <a:gd name="T82" fmla="*/ 647 w 650"/>
                  <a:gd name="T83" fmla="*/ 713 h 735"/>
                  <a:gd name="T84" fmla="*/ 641 w 650"/>
                  <a:gd name="T85" fmla="*/ 655 h 735"/>
                  <a:gd name="T86" fmla="*/ 631 w 650"/>
                  <a:gd name="T87" fmla="*/ 568 h 735"/>
                  <a:gd name="T88" fmla="*/ 623 w 650"/>
                  <a:gd name="T89" fmla="*/ 462 h 735"/>
                  <a:gd name="T90" fmla="*/ 618 w 650"/>
                  <a:gd name="T91" fmla="*/ 345 h 735"/>
                  <a:gd name="T92" fmla="*/ 618 w 650"/>
                  <a:gd name="T93" fmla="*/ 229 h 735"/>
                  <a:gd name="T94" fmla="*/ 627 w 650"/>
                  <a:gd name="T95" fmla="*/ 119 h 735"/>
                  <a:gd name="T96" fmla="*/ 645 w 650"/>
                  <a:gd name="T97" fmla="*/ 27 h 73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50"/>
                  <a:gd name="T148" fmla="*/ 0 h 735"/>
                  <a:gd name="T149" fmla="*/ 650 w 650"/>
                  <a:gd name="T150" fmla="*/ 735 h 73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50" h="735">
                    <a:moveTo>
                      <a:pt x="645" y="27"/>
                    </a:moveTo>
                    <a:lnTo>
                      <a:pt x="642" y="26"/>
                    </a:lnTo>
                    <a:lnTo>
                      <a:pt x="631" y="23"/>
                    </a:lnTo>
                    <a:lnTo>
                      <a:pt x="615" y="19"/>
                    </a:lnTo>
                    <a:lnTo>
                      <a:pt x="592" y="15"/>
                    </a:lnTo>
                    <a:lnTo>
                      <a:pt x="565" y="10"/>
                    </a:lnTo>
                    <a:lnTo>
                      <a:pt x="533" y="6"/>
                    </a:lnTo>
                    <a:lnTo>
                      <a:pt x="496" y="3"/>
                    </a:lnTo>
                    <a:lnTo>
                      <a:pt x="456" y="1"/>
                    </a:lnTo>
                    <a:lnTo>
                      <a:pt x="411" y="0"/>
                    </a:lnTo>
                    <a:lnTo>
                      <a:pt x="364" y="2"/>
                    </a:lnTo>
                    <a:lnTo>
                      <a:pt x="315" y="6"/>
                    </a:lnTo>
                    <a:lnTo>
                      <a:pt x="262" y="15"/>
                    </a:lnTo>
                    <a:lnTo>
                      <a:pt x="209" y="26"/>
                    </a:lnTo>
                    <a:lnTo>
                      <a:pt x="154" y="42"/>
                    </a:lnTo>
                    <a:lnTo>
                      <a:pt x="98" y="61"/>
                    </a:lnTo>
                    <a:lnTo>
                      <a:pt x="42" y="87"/>
                    </a:lnTo>
                    <a:lnTo>
                      <a:pt x="38" y="101"/>
                    </a:lnTo>
                    <a:lnTo>
                      <a:pt x="28" y="141"/>
                    </a:lnTo>
                    <a:lnTo>
                      <a:pt x="17" y="203"/>
                    </a:lnTo>
                    <a:lnTo>
                      <a:pt x="6" y="283"/>
                    </a:lnTo>
                    <a:lnTo>
                      <a:pt x="0" y="378"/>
                    </a:lnTo>
                    <a:lnTo>
                      <a:pt x="5" y="484"/>
                    </a:lnTo>
                    <a:lnTo>
                      <a:pt x="21" y="599"/>
                    </a:lnTo>
                    <a:lnTo>
                      <a:pt x="54" y="716"/>
                    </a:lnTo>
                    <a:lnTo>
                      <a:pt x="58" y="716"/>
                    </a:lnTo>
                    <a:lnTo>
                      <a:pt x="66" y="715"/>
                    </a:lnTo>
                    <a:lnTo>
                      <a:pt x="80" y="713"/>
                    </a:lnTo>
                    <a:lnTo>
                      <a:pt x="99" y="712"/>
                    </a:lnTo>
                    <a:lnTo>
                      <a:pt x="124" y="710"/>
                    </a:lnTo>
                    <a:lnTo>
                      <a:pt x="153" y="708"/>
                    </a:lnTo>
                    <a:lnTo>
                      <a:pt x="188" y="707"/>
                    </a:lnTo>
                    <a:lnTo>
                      <a:pt x="225" y="706"/>
                    </a:lnTo>
                    <a:lnTo>
                      <a:pt x="267" y="705"/>
                    </a:lnTo>
                    <a:lnTo>
                      <a:pt x="313" y="706"/>
                    </a:lnTo>
                    <a:lnTo>
                      <a:pt x="362" y="707"/>
                    </a:lnTo>
                    <a:lnTo>
                      <a:pt x="415" y="709"/>
                    </a:lnTo>
                    <a:lnTo>
                      <a:pt x="470" y="713"/>
                    </a:lnTo>
                    <a:lnTo>
                      <a:pt x="528" y="719"/>
                    </a:lnTo>
                    <a:lnTo>
                      <a:pt x="588" y="726"/>
                    </a:lnTo>
                    <a:lnTo>
                      <a:pt x="650" y="735"/>
                    </a:lnTo>
                    <a:lnTo>
                      <a:pt x="647" y="713"/>
                    </a:lnTo>
                    <a:lnTo>
                      <a:pt x="641" y="655"/>
                    </a:lnTo>
                    <a:lnTo>
                      <a:pt x="631" y="568"/>
                    </a:lnTo>
                    <a:lnTo>
                      <a:pt x="623" y="462"/>
                    </a:lnTo>
                    <a:lnTo>
                      <a:pt x="618" y="345"/>
                    </a:lnTo>
                    <a:lnTo>
                      <a:pt x="618" y="229"/>
                    </a:lnTo>
                    <a:lnTo>
                      <a:pt x="627" y="119"/>
                    </a:lnTo>
                    <a:lnTo>
                      <a:pt x="645" y="27"/>
                    </a:lnTo>
                    <a:close/>
                  </a:path>
                </a:pathLst>
              </a:custGeom>
              <a:solidFill>
                <a:srgbClr val="808080"/>
              </a:solidFill>
              <a:ln w="9525">
                <a:noFill/>
                <a:round/>
                <a:headEnd/>
                <a:tailEnd/>
              </a:ln>
            </p:spPr>
            <p:txBody>
              <a:bodyPr/>
              <a:lstStyle/>
              <a:p>
                <a:endParaRPr lang="en-US"/>
              </a:p>
            </p:txBody>
          </p:sp>
          <p:sp>
            <p:nvSpPr>
              <p:cNvPr id="88170" name="Freeform 132"/>
              <p:cNvSpPr>
                <a:spLocks/>
              </p:cNvSpPr>
              <p:nvPr/>
            </p:nvSpPr>
            <p:spPr bwMode="auto">
              <a:xfrm>
                <a:off x="6623" y="13797"/>
                <a:ext cx="1071" cy="731"/>
              </a:xfrm>
              <a:custGeom>
                <a:avLst/>
                <a:gdLst>
                  <a:gd name="T0" fmla="*/ 6 w 1071"/>
                  <a:gd name="T1" fmla="*/ 552 h 731"/>
                  <a:gd name="T2" fmla="*/ 0 w 1071"/>
                  <a:gd name="T3" fmla="*/ 642 h 731"/>
                  <a:gd name="T4" fmla="*/ 698 w 1071"/>
                  <a:gd name="T5" fmla="*/ 731 h 731"/>
                  <a:gd name="T6" fmla="*/ 703 w 1071"/>
                  <a:gd name="T7" fmla="*/ 729 h 731"/>
                  <a:gd name="T8" fmla="*/ 717 w 1071"/>
                  <a:gd name="T9" fmla="*/ 722 h 731"/>
                  <a:gd name="T10" fmla="*/ 740 w 1071"/>
                  <a:gd name="T11" fmla="*/ 710 h 731"/>
                  <a:gd name="T12" fmla="*/ 768 w 1071"/>
                  <a:gd name="T13" fmla="*/ 694 h 731"/>
                  <a:gd name="T14" fmla="*/ 801 w 1071"/>
                  <a:gd name="T15" fmla="*/ 672 h 731"/>
                  <a:gd name="T16" fmla="*/ 838 w 1071"/>
                  <a:gd name="T17" fmla="*/ 645 h 731"/>
                  <a:gd name="T18" fmla="*/ 876 w 1071"/>
                  <a:gd name="T19" fmla="*/ 614 h 731"/>
                  <a:gd name="T20" fmla="*/ 915 w 1071"/>
                  <a:gd name="T21" fmla="*/ 577 h 731"/>
                  <a:gd name="T22" fmla="*/ 953 w 1071"/>
                  <a:gd name="T23" fmla="*/ 536 h 731"/>
                  <a:gd name="T24" fmla="*/ 988 w 1071"/>
                  <a:gd name="T25" fmla="*/ 491 h 731"/>
                  <a:gd name="T26" fmla="*/ 1018 w 1071"/>
                  <a:gd name="T27" fmla="*/ 439 h 731"/>
                  <a:gd name="T28" fmla="*/ 1043 w 1071"/>
                  <a:gd name="T29" fmla="*/ 383 h 731"/>
                  <a:gd name="T30" fmla="*/ 1061 w 1071"/>
                  <a:gd name="T31" fmla="*/ 322 h 731"/>
                  <a:gd name="T32" fmla="*/ 1071 w 1071"/>
                  <a:gd name="T33" fmla="*/ 255 h 731"/>
                  <a:gd name="T34" fmla="*/ 1070 w 1071"/>
                  <a:gd name="T35" fmla="*/ 185 h 731"/>
                  <a:gd name="T36" fmla="*/ 1057 w 1071"/>
                  <a:gd name="T37" fmla="*/ 108 h 731"/>
                  <a:gd name="T38" fmla="*/ 1055 w 1071"/>
                  <a:gd name="T39" fmla="*/ 104 h 731"/>
                  <a:gd name="T40" fmla="*/ 1049 w 1071"/>
                  <a:gd name="T41" fmla="*/ 92 h 731"/>
                  <a:gd name="T42" fmla="*/ 1037 w 1071"/>
                  <a:gd name="T43" fmla="*/ 76 h 731"/>
                  <a:gd name="T44" fmla="*/ 1022 w 1071"/>
                  <a:gd name="T45" fmla="*/ 57 h 731"/>
                  <a:gd name="T46" fmla="*/ 1002 w 1071"/>
                  <a:gd name="T47" fmla="*/ 37 h 731"/>
                  <a:gd name="T48" fmla="*/ 979 w 1071"/>
                  <a:gd name="T49" fmla="*/ 20 h 731"/>
                  <a:gd name="T50" fmla="*/ 951 w 1071"/>
                  <a:gd name="T51" fmla="*/ 7 h 731"/>
                  <a:gd name="T52" fmla="*/ 919 w 1071"/>
                  <a:gd name="T53" fmla="*/ 0 h 731"/>
                  <a:gd name="T54" fmla="*/ 924 w 1071"/>
                  <a:gd name="T55" fmla="*/ 12 h 731"/>
                  <a:gd name="T56" fmla="*/ 934 w 1071"/>
                  <a:gd name="T57" fmla="*/ 44 h 731"/>
                  <a:gd name="T58" fmla="*/ 947 w 1071"/>
                  <a:gd name="T59" fmla="*/ 94 h 731"/>
                  <a:gd name="T60" fmla="*/ 958 w 1071"/>
                  <a:gd name="T61" fmla="*/ 159 h 731"/>
                  <a:gd name="T62" fmla="*/ 961 w 1071"/>
                  <a:gd name="T63" fmla="*/ 238 h 731"/>
                  <a:gd name="T64" fmla="*/ 953 w 1071"/>
                  <a:gd name="T65" fmla="*/ 324 h 731"/>
                  <a:gd name="T66" fmla="*/ 928 w 1071"/>
                  <a:gd name="T67" fmla="*/ 418 h 731"/>
                  <a:gd name="T68" fmla="*/ 884 w 1071"/>
                  <a:gd name="T69" fmla="*/ 516 h 731"/>
                  <a:gd name="T70" fmla="*/ 883 w 1071"/>
                  <a:gd name="T71" fmla="*/ 518 h 731"/>
                  <a:gd name="T72" fmla="*/ 879 w 1071"/>
                  <a:gd name="T73" fmla="*/ 521 h 731"/>
                  <a:gd name="T74" fmla="*/ 872 w 1071"/>
                  <a:gd name="T75" fmla="*/ 526 h 731"/>
                  <a:gd name="T76" fmla="*/ 862 w 1071"/>
                  <a:gd name="T77" fmla="*/ 534 h 731"/>
                  <a:gd name="T78" fmla="*/ 851 w 1071"/>
                  <a:gd name="T79" fmla="*/ 541 h 731"/>
                  <a:gd name="T80" fmla="*/ 837 w 1071"/>
                  <a:gd name="T81" fmla="*/ 550 h 731"/>
                  <a:gd name="T82" fmla="*/ 819 w 1071"/>
                  <a:gd name="T83" fmla="*/ 559 h 731"/>
                  <a:gd name="T84" fmla="*/ 800 w 1071"/>
                  <a:gd name="T85" fmla="*/ 567 h 731"/>
                  <a:gd name="T86" fmla="*/ 778 w 1071"/>
                  <a:gd name="T87" fmla="*/ 575 h 731"/>
                  <a:gd name="T88" fmla="*/ 754 w 1071"/>
                  <a:gd name="T89" fmla="*/ 582 h 731"/>
                  <a:gd name="T90" fmla="*/ 727 w 1071"/>
                  <a:gd name="T91" fmla="*/ 588 h 731"/>
                  <a:gd name="T92" fmla="*/ 697 w 1071"/>
                  <a:gd name="T93" fmla="*/ 592 h 731"/>
                  <a:gd name="T94" fmla="*/ 666 w 1071"/>
                  <a:gd name="T95" fmla="*/ 593 h 731"/>
                  <a:gd name="T96" fmla="*/ 631 w 1071"/>
                  <a:gd name="T97" fmla="*/ 592 h 731"/>
                  <a:gd name="T98" fmla="*/ 593 w 1071"/>
                  <a:gd name="T99" fmla="*/ 589 h 731"/>
                  <a:gd name="T100" fmla="*/ 555 w 1071"/>
                  <a:gd name="T101" fmla="*/ 581 h 731"/>
                  <a:gd name="T102" fmla="*/ 555 w 1071"/>
                  <a:gd name="T103" fmla="*/ 677 h 731"/>
                  <a:gd name="T104" fmla="*/ 24 w 1071"/>
                  <a:gd name="T105" fmla="*/ 623 h 731"/>
                  <a:gd name="T106" fmla="*/ 6 w 1071"/>
                  <a:gd name="T107" fmla="*/ 552 h 73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71"/>
                  <a:gd name="T163" fmla="*/ 0 h 731"/>
                  <a:gd name="T164" fmla="*/ 1071 w 1071"/>
                  <a:gd name="T165" fmla="*/ 731 h 73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71" h="731">
                    <a:moveTo>
                      <a:pt x="6" y="552"/>
                    </a:moveTo>
                    <a:lnTo>
                      <a:pt x="0" y="642"/>
                    </a:lnTo>
                    <a:lnTo>
                      <a:pt x="698" y="731"/>
                    </a:lnTo>
                    <a:lnTo>
                      <a:pt x="703" y="729"/>
                    </a:lnTo>
                    <a:lnTo>
                      <a:pt x="717" y="722"/>
                    </a:lnTo>
                    <a:lnTo>
                      <a:pt x="740" y="710"/>
                    </a:lnTo>
                    <a:lnTo>
                      <a:pt x="768" y="694"/>
                    </a:lnTo>
                    <a:lnTo>
                      <a:pt x="801" y="672"/>
                    </a:lnTo>
                    <a:lnTo>
                      <a:pt x="838" y="645"/>
                    </a:lnTo>
                    <a:lnTo>
                      <a:pt x="876" y="614"/>
                    </a:lnTo>
                    <a:lnTo>
                      <a:pt x="915" y="577"/>
                    </a:lnTo>
                    <a:lnTo>
                      <a:pt x="953" y="536"/>
                    </a:lnTo>
                    <a:lnTo>
                      <a:pt x="988" y="491"/>
                    </a:lnTo>
                    <a:lnTo>
                      <a:pt x="1018" y="439"/>
                    </a:lnTo>
                    <a:lnTo>
                      <a:pt x="1043" y="383"/>
                    </a:lnTo>
                    <a:lnTo>
                      <a:pt x="1061" y="322"/>
                    </a:lnTo>
                    <a:lnTo>
                      <a:pt x="1071" y="255"/>
                    </a:lnTo>
                    <a:lnTo>
                      <a:pt x="1070" y="185"/>
                    </a:lnTo>
                    <a:lnTo>
                      <a:pt x="1057" y="108"/>
                    </a:lnTo>
                    <a:lnTo>
                      <a:pt x="1055" y="104"/>
                    </a:lnTo>
                    <a:lnTo>
                      <a:pt x="1049" y="92"/>
                    </a:lnTo>
                    <a:lnTo>
                      <a:pt x="1037" y="76"/>
                    </a:lnTo>
                    <a:lnTo>
                      <a:pt x="1022" y="57"/>
                    </a:lnTo>
                    <a:lnTo>
                      <a:pt x="1002" y="37"/>
                    </a:lnTo>
                    <a:lnTo>
                      <a:pt x="979" y="20"/>
                    </a:lnTo>
                    <a:lnTo>
                      <a:pt x="951" y="7"/>
                    </a:lnTo>
                    <a:lnTo>
                      <a:pt x="919" y="0"/>
                    </a:lnTo>
                    <a:lnTo>
                      <a:pt x="924" y="12"/>
                    </a:lnTo>
                    <a:lnTo>
                      <a:pt x="934" y="44"/>
                    </a:lnTo>
                    <a:lnTo>
                      <a:pt x="947" y="94"/>
                    </a:lnTo>
                    <a:lnTo>
                      <a:pt x="958" y="159"/>
                    </a:lnTo>
                    <a:lnTo>
                      <a:pt x="961" y="238"/>
                    </a:lnTo>
                    <a:lnTo>
                      <a:pt x="953" y="324"/>
                    </a:lnTo>
                    <a:lnTo>
                      <a:pt x="928" y="418"/>
                    </a:lnTo>
                    <a:lnTo>
                      <a:pt x="884" y="516"/>
                    </a:lnTo>
                    <a:lnTo>
                      <a:pt x="883" y="518"/>
                    </a:lnTo>
                    <a:lnTo>
                      <a:pt x="879" y="521"/>
                    </a:lnTo>
                    <a:lnTo>
                      <a:pt x="872" y="526"/>
                    </a:lnTo>
                    <a:lnTo>
                      <a:pt x="862" y="534"/>
                    </a:lnTo>
                    <a:lnTo>
                      <a:pt x="851" y="541"/>
                    </a:lnTo>
                    <a:lnTo>
                      <a:pt x="837" y="550"/>
                    </a:lnTo>
                    <a:lnTo>
                      <a:pt x="819" y="559"/>
                    </a:lnTo>
                    <a:lnTo>
                      <a:pt x="800" y="567"/>
                    </a:lnTo>
                    <a:lnTo>
                      <a:pt x="778" y="575"/>
                    </a:lnTo>
                    <a:lnTo>
                      <a:pt x="754" y="582"/>
                    </a:lnTo>
                    <a:lnTo>
                      <a:pt x="727" y="588"/>
                    </a:lnTo>
                    <a:lnTo>
                      <a:pt x="697" y="592"/>
                    </a:lnTo>
                    <a:lnTo>
                      <a:pt x="666" y="593"/>
                    </a:lnTo>
                    <a:lnTo>
                      <a:pt x="631" y="592"/>
                    </a:lnTo>
                    <a:lnTo>
                      <a:pt x="593" y="589"/>
                    </a:lnTo>
                    <a:lnTo>
                      <a:pt x="555" y="581"/>
                    </a:lnTo>
                    <a:lnTo>
                      <a:pt x="555" y="677"/>
                    </a:lnTo>
                    <a:lnTo>
                      <a:pt x="24" y="623"/>
                    </a:lnTo>
                    <a:lnTo>
                      <a:pt x="6" y="552"/>
                    </a:lnTo>
                    <a:close/>
                  </a:path>
                </a:pathLst>
              </a:custGeom>
              <a:solidFill>
                <a:srgbClr val="FFFFFF"/>
              </a:solidFill>
              <a:ln w="9525">
                <a:noFill/>
                <a:round/>
                <a:headEnd/>
                <a:tailEnd/>
              </a:ln>
            </p:spPr>
            <p:txBody>
              <a:bodyPr/>
              <a:lstStyle/>
              <a:p>
                <a:endParaRPr lang="en-US"/>
              </a:p>
            </p:txBody>
          </p:sp>
          <p:sp>
            <p:nvSpPr>
              <p:cNvPr id="88171" name="Freeform 133"/>
              <p:cNvSpPr>
                <a:spLocks/>
              </p:cNvSpPr>
              <p:nvPr/>
            </p:nvSpPr>
            <p:spPr bwMode="auto">
              <a:xfrm>
                <a:off x="6486" y="14516"/>
                <a:ext cx="787" cy="253"/>
              </a:xfrm>
              <a:custGeom>
                <a:avLst/>
                <a:gdLst>
                  <a:gd name="T0" fmla="*/ 787 w 787"/>
                  <a:gd name="T1" fmla="*/ 91 h 253"/>
                  <a:gd name="T2" fmla="*/ 12 w 787"/>
                  <a:gd name="T3" fmla="*/ 0 h 253"/>
                  <a:gd name="T4" fmla="*/ 0 w 787"/>
                  <a:gd name="T5" fmla="*/ 91 h 253"/>
                  <a:gd name="T6" fmla="*/ 764 w 787"/>
                  <a:gd name="T7" fmla="*/ 253 h 253"/>
                  <a:gd name="T8" fmla="*/ 787 w 787"/>
                  <a:gd name="T9" fmla="*/ 91 h 253"/>
                  <a:gd name="T10" fmla="*/ 0 60000 65536"/>
                  <a:gd name="T11" fmla="*/ 0 60000 65536"/>
                  <a:gd name="T12" fmla="*/ 0 60000 65536"/>
                  <a:gd name="T13" fmla="*/ 0 60000 65536"/>
                  <a:gd name="T14" fmla="*/ 0 60000 65536"/>
                  <a:gd name="T15" fmla="*/ 0 w 787"/>
                  <a:gd name="T16" fmla="*/ 0 h 253"/>
                  <a:gd name="T17" fmla="*/ 787 w 787"/>
                  <a:gd name="T18" fmla="*/ 253 h 253"/>
                </a:gdLst>
                <a:ahLst/>
                <a:cxnLst>
                  <a:cxn ang="T10">
                    <a:pos x="T0" y="T1"/>
                  </a:cxn>
                  <a:cxn ang="T11">
                    <a:pos x="T2" y="T3"/>
                  </a:cxn>
                  <a:cxn ang="T12">
                    <a:pos x="T4" y="T5"/>
                  </a:cxn>
                  <a:cxn ang="T13">
                    <a:pos x="T6" y="T7"/>
                  </a:cxn>
                  <a:cxn ang="T14">
                    <a:pos x="T8" y="T9"/>
                  </a:cxn>
                </a:cxnLst>
                <a:rect l="T15" t="T16" r="T17" b="T18"/>
                <a:pathLst>
                  <a:path w="787" h="253">
                    <a:moveTo>
                      <a:pt x="787" y="91"/>
                    </a:moveTo>
                    <a:lnTo>
                      <a:pt x="12" y="0"/>
                    </a:lnTo>
                    <a:lnTo>
                      <a:pt x="0" y="91"/>
                    </a:lnTo>
                    <a:lnTo>
                      <a:pt x="764" y="253"/>
                    </a:lnTo>
                    <a:lnTo>
                      <a:pt x="787" y="91"/>
                    </a:lnTo>
                    <a:close/>
                  </a:path>
                </a:pathLst>
              </a:custGeom>
              <a:solidFill>
                <a:srgbClr val="808080"/>
              </a:solidFill>
              <a:ln w="9525">
                <a:noFill/>
                <a:round/>
                <a:headEnd/>
                <a:tailEnd/>
              </a:ln>
            </p:spPr>
            <p:txBody>
              <a:bodyPr/>
              <a:lstStyle/>
              <a:p>
                <a:endParaRPr lang="en-US"/>
              </a:p>
            </p:txBody>
          </p:sp>
          <p:sp>
            <p:nvSpPr>
              <p:cNvPr id="88172" name="Freeform 134"/>
              <p:cNvSpPr>
                <a:spLocks/>
              </p:cNvSpPr>
              <p:nvPr/>
            </p:nvSpPr>
            <p:spPr bwMode="auto">
              <a:xfrm>
                <a:off x="6879" y="14597"/>
                <a:ext cx="336" cy="115"/>
              </a:xfrm>
              <a:custGeom>
                <a:avLst/>
                <a:gdLst>
                  <a:gd name="T0" fmla="*/ 336 w 336"/>
                  <a:gd name="T1" fmla="*/ 50 h 115"/>
                  <a:gd name="T2" fmla="*/ 4 w 336"/>
                  <a:gd name="T3" fmla="*/ 0 h 115"/>
                  <a:gd name="T4" fmla="*/ 0 w 336"/>
                  <a:gd name="T5" fmla="*/ 48 h 115"/>
                  <a:gd name="T6" fmla="*/ 327 w 336"/>
                  <a:gd name="T7" fmla="*/ 115 h 115"/>
                  <a:gd name="T8" fmla="*/ 336 w 336"/>
                  <a:gd name="T9" fmla="*/ 50 h 115"/>
                  <a:gd name="T10" fmla="*/ 0 60000 65536"/>
                  <a:gd name="T11" fmla="*/ 0 60000 65536"/>
                  <a:gd name="T12" fmla="*/ 0 60000 65536"/>
                  <a:gd name="T13" fmla="*/ 0 60000 65536"/>
                  <a:gd name="T14" fmla="*/ 0 60000 65536"/>
                  <a:gd name="T15" fmla="*/ 0 w 336"/>
                  <a:gd name="T16" fmla="*/ 0 h 115"/>
                  <a:gd name="T17" fmla="*/ 336 w 336"/>
                  <a:gd name="T18" fmla="*/ 115 h 115"/>
                </a:gdLst>
                <a:ahLst/>
                <a:cxnLst>
                  <a:cxn ang="T10">
                    <a:pos x="T0" y="T1"/>
                  </a:cxn>
                  <a:cxn ang="T11">
                    <a:pos x="T2" y="T3"/>
                  </a:cxn>
                  <a:cxn ang="T12">
                    <a:pos x="T4" y="T5"/>
                  </a:cxn>
                  <a:cxn ang="T13">
                    <a:pos x="T6" y="T7"/>
                  </a:cxn>
                  <a:cxn ang="T14">
                    <a:pos x="T8" y="T9"/>
                  </a:cxn>
                </a:cxnLst>
                <a:rect l="T15" t="T16" r="T17" b="T18"/>
                <a:pathLst>
                  <a:path w="336" h="115">
                    <a:moveTo>
                      <a:pt x="336" y="50"/>
                    </a:moveTo>
                    <a:lnTo>
                      <a:pt x="4" y="0"/>
                    </a:lnTo>
                    <a:lnTo>
                      <a:pt x="0" y="48"/>
                    </a:lnTo>
                    <a:lnTo>
                      <a:pt x="327" y="115"/>
                    </a:lnTo>
                    <a:lnTo>
                      <a:pt x="336" y="50"/>
                    </a:lnTo>
                    <a:close/>
                  </a:path>
                </a:pathLst>
              </a:custGeom>
              <a:solidFill>
                <a:srgbClr val="808080"/>
              </a:solidFill>
              <a:ln w="9525">
                <a:noFill/>
                <a:round/>
                <a:headEnd/>
                <a:tailEnd/>
              </a:ln>
            </p:spPr>
            <p:txBody>
              <a:bodyPr/>
              <a:lstStyle/>
              <a:p>
                <a:endParaRPr lang="en-US"/>
              </a:p>
            </p:txBody>
          </p:sp>
          <p:sp>
            <p:nvSpPr>
              <p:cNvPr id="88173" name="Freeform 135"/>
              <p:cNvSpPr>
                <a:spLocks/>
              </p:cNvSpPr>
              <p:nvPr/>
            </p:nvSpPr>
            <p:spPr bwMode="auto">
              <a:xfrm>
                <a:off x="6536" y="14540"/>
                <a:ext cx="225" cy="85"/>
              </a:xfrm>
              <a:custGeom>
                <a:avLst/>
                <a:gdLst>
                  <a:gd name="T0" fmla="*/ 225 w 225"/>
                  <a:gd name="T1" fmla="*/ 39 h 85"/>
                  <a:gd name="T2" fmla="*/ 0 w 225"/>
                  <a:gd name="T3" fmla="*/ 0 h 85"/>
                  <a:gd name="T4" fmla="*/ 3 w 225"/>
                  <a:gd name="T5" fmla="*/ 41 h 85"/>
                  <a:gd name="T6" fmla="*/ 218 w 225"/>
                  <a:gd name="T7" fmla="*/ 85 h 85"/>
                  <a:gd name="T8" fmla="*/ 225 w 225"/>
                  <a:gd name="T9" fmla="*/ 39 h 85"/>
                  <a:gd name="T10" fmla="*/ 0 60000 65536"/>
                  <a:gd name="T11" fmla="*/ 0 60000 65536"/>
                  <a:gd name="T12" fmla="*/ 0 60000 65536"/>
                  <a:gd name="T13" fmla="*/ 0 60000 65536"/>
                  <a:gd name="T14" fmla="*/ 0 60000 65536"/>
                  <a:gd name="T15" fmla="*/ 0 w 225"/>
                  <a:gd name="T16" fmla="*/ 0 h 85"/>
                  <a:gd name="T17" fmla="*/ 225 w 225"/>
                  <a:gd name="T18" fmla="*/ 85 h 85"/>
                </a:gdLst>
                <a:ahLst/>
                <a:cxnLst>
                  <a:cxn ang="T10">
                    <a:pos x="T0" y="T1"/>
                  </a:cxn>
                  <a:cxn ang="T11">
                    <a:pos x="T2" y="T3"/>
                  </a:cxn>
                  <a:cxn ang="T12">
                    <a:pos x="T4" y="T5"/>
                  </a:cxn>
                  <a:cxn ang="T13">
                    <a:pos x="T6" y="T7"/>
                  </a:cxn>
                  <a:cxn ang="T14">
                    <a:pos x="T8" y="T9"/>
                  </a:cxn>
                </a:cxnLst>
                <a:rect l="T15" t="T16" r="T17" b="T18"/>
                <a:pathLst>
                  <a:path w="225" h="85">
                    <a:moveTo>
                      <a:pt x="225" y="39"/>
                    </a:moveTo>
                    <a:lnTo>
                      <a:pt x="0" y="0"/>
                    </a:lnTo>
                    <a:lnTo>
                      <a:pt x="3" y="41"/>
                    </a:lnTo>
                    <a:lnTo>
                      <a:pt x="218" y="85"/>
                    </a:lnTo>
                    <a:lnTo>
                      <a:pt x="225" y="39"/>
                    </a:lnTo>
                    <a:close/>
                  </a:path>
                </a:pathLst>
              </a:custGeom>
              <a:solidFill>
                <a:srgbClr val="808080"/>
              </a:solidFill>
              <a:ln w="9525">
                <a:noFill/>
                <a:round/>
                <a:headEnd/>
                <a:tailEnd/>
              </a:ln>
            </p:spPr>
            <p:txBody>
              <a:bodyPr/>
              <a:lstStyle/>
              <a:p>
                <a:endParaRPr lang="en-US"/>
              </a:p>
            </p:txBody>
          </p:sp>
          <p:sp>
            <p:nvSpPr>
              <p:cNvPr id="88174" name="Freeform 136"/>
              <p:cNvSpPr>
                <a:spLocks/>
              </p:cNvSpPr>
              <p:nvPr/>
            </p:nvSpPr>
            <p:spPr bwMode="auto">
              <a:xfrm>
                <a:off x="5972" y="14624"/>
                <a:ext cx="1325" cy="439"/>
              </a:xfrm>
              <a:custGeom>
                <a:avLst/>
                <a:gdLst>
                  <a:gd name="T0" fmla="*/ 0 w 1325"/>
                  <a:gd name="T1" fmla="*/ 132 h 439"/>
                  <a:gd name="T2" fmla="*/ 3 w 1325"/>
                  <a:gd name="T3" fmla="*/ 132 h 439"/>
                  <a:gd name="T4" fmla="*/ 10 w 1325"/>
                  <a:gd name="T5" fmla="*/ 130 h 439"/>
                  <a:gd name="T6" fmla="*/ 24 w 1325"/>
                  <a:gd name="T7" fmla="*/ 128 h 439"/>
                  <a:gd name="T8" fmla="*/ 42 w 1325"/>
                  <a:gd name="T9" fmla="*/ 125 h 439"/>
                  <a:gd name="T10" fmla="*/ 62 w 1325"/>
                  <a:gd name="T11" fmla="*/ 121 h 439"/>
                  <a:gd name="T12" fmla="*/ 86 w 1325"/>
                  <a:gd name="T13" fmla="*/ 116 h 439"/>
                  <a:gd name="T14" fmla="*/ 113 w 1325"/>
                  <a:gd name="T15" fmla="*/ 109 h 439"/>
                  <a:gd name="T16" fmla="*/ 141 w 1325"/>
                  <a:gd name="T17" fmla="*/ 102 h 439"/>
                  <a:gd name="T18" fmla="*/ 170 w 1325"/>
                  <a:gd name="T19" fmla="*/ 94 h 439"/>
                  <a:gd name="T20" fmla="*/ 199 w 1325"/>
                  <a:gd name="T21" fmla="*/ 85 h 439"/>
                  <a:gd name="T22" fmla="*/ 228 w 1325"/>
                  <a:gd name="T23" fmla="*/ 74 h 439"/>
                  <a:gd name="T24" fmla="*/ 257 w 1325"/>
                  <a:gd name="T25" fmla="*/ 62 h 439"/>
                  <a:gd name="T26" fmla="*/ 285 w 1325"/>
                  <a:gd name="T27" fmla="*/ 48 h 439"/>
                  <a:gd name="T28" fmla="*/ 309 w 1325"/>
                  <a:gd name="T29" fmla="*/ 34 h 439"/>
                  <a:gd name="T30" fmla="*/ 333 w 1325"/>
                  <a:gd name="T31" fmla="*/ 18 h 439"/>
                  <a:gd name="T32" fmla="*/ 352 w 1325"/>
                  <a:gd name="T33" fmla="*/ 0 h 439"/>
                  <a:gd name="T34" fmla="*/ 1325 w 1325"/>
                  <a:gd name="T35" fmla="*/ 223 h 439"/>
                  <a:gd name="T36" fmla="*/ 1323 w 1325"/>
                  <a:gd name="T37" fmla="*/ 225 h 439"/>
                  <a:gd name="T38" fmla="*/ 1318 w 1325"/>
                  <a:gd name="T39" fmla="*/ 230 h 439"/>
                  <a:gd name="T40" fmla="*/ 1309 w 1325"/>
                  <a:gd name="T41" fmla="*/ 239 h 439"/>
                  <a:gd name="T42" fmla="*/ 1297 w 1325"/>
                  <a:gd name="T43" fmla="*/ 250 h 439"/>
                  <a:gd name="T44" fmla="*/ 1282 w 1325"/>
                  <a:gd name="T45" fmla="*/ 263 h 439"/>
                  <a:gd name="T46" fmla="*/ 1265 w 1325"/>
                  <a:gd name="T47" fmla="*/ 278 h 439"/>
                  <a:gd name="T48" fmla="*/ 1247 w 1325"/>
                  <a:gd name="T49" fmla="*/ 295 h 439"/>
                  <a:gd name="T50" fmla="*/ 1225 w 1325"/>
                  <a:gd name="T51" fmla="*/ 312 h 439"/>
                  <a:gd name="T52" fmla="*/ 1202 w 1325"/>
                  <a:gd name="T53" fmla="*/ 331 h 439"/>
                  <a:gd name="T54" fmla="*/ 1179 w 1325"/>
                  <a:gd name="T55" fmla="*/ 349 h 439"/>
                  <a:gd name="T56" fmla="*/ 1154 w 1325"/>
                  <a:gd name="T57" fmla="*/ 367 h 439"/>
                  <a:gd name="T58" fmla="*/ 1128 w 1325"/>
                  <a:gd name="T59" fmla="*/ 385 h 439"/>
                  <a:gd name="T60" fmla="*/ 1102 w 1325"/>
                  <a:gd name="T61" fmla="*/ 401 h 439"/>
                  <a:gd name="T62" fmla="*/ 1077 w 1325"/>
                  <a:gd name="T63" fmla="*/ 415 h 439"/>
                  <a:gd name="T64" fmla="*/ 1051 w 1325"/>
                  <a:gd name="T65" fmla="*/ 428 h 439"/>
                  <a:gd name="T66" fmla="*/ 1026 w 1325"/>
                  <a:gd name="T67" fmla="*/ 439 h 439"/>
                  <a:gd name="T68" fmla="*/ 0 w 1325"/>
                  <a:gd name="T69" fmla="*/ 132 h 43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325"/>
                  <a:gd name="T106" fmla="*/ 0 h 439"/>
                  <a:gd name="T107" fmla="*/ 1325 w 1325"/>
                  <a:gd name="T108" fmla="*/ 439 h 43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325" h="439">
                    <a:moveTo>
                      <a:pt x="0" y="132"/>
                    </a:moveTo>
                    <a:lnTo>
                      <a:pt x="3" y="132"/>
                    </a:lnTo>
                    <a:lnTo>
                      <a:pt x="10" y="130"/>
                    </a:lnTo>
                    <a:lnTo>
                      <a:pt x="24" y="128"/>
                    </a:lnTo>
                    <a:lnTo>
                      <a:pt x="42" y="125"/>
                    </a:lnTo>
                    <a:lnTo>
                      <a:pt x="62" y="121"/>
                    </a:lnTo>
                    <a:lnTo>
                      <a:pt x="86" y="116"/>
                    </a:lnTo>
                    <a:lnTo>
                      <a:pt x="113" y="109"/>
                    </a:lnTo>
                    <a:lnTo>
                      <a:pt x="141" y="102"/>
                    </a:lnTo>
                    <a:lnTo>
                      <a:pt x="170" y="94"/>
                    </a:lnTo>
                    <a:lnTo>
                      <a:pt x="199" y="85"/>
                    </a:lnTo>
                    <a:lnTo>
                      <a:pt x="228" y="74"/>
                    </a:lnTo>
                    <a:lnTo>
                      <a:pt x="257" y="62"/>
                    </a:lnTo>
                    <a:lnTo>
                      <a:pt x="285" y="48"/>
                    </a:lnTo>
                    <a:lnTo>
                      <a:pt x="309" y="34"/>
                    </a:lnTo>
                    <a:lnTo>
                      <a:pt x="333" y="18"/>
                    </a:lnTo>
                    <a:lnTo>
                      <a:pt x="352" y="0"/>
                    </a:lnTo>
                    <a:lnTo>
                      <a:pt x="1325" y="223"/>
                    </a:lnTo>
                    <a:lnTo>
                      <a:pt x="1323" y="225"/>
                    </a:lnTo>
                    <a:lnTo>
                      <a:pt x="1318" y="230"/>
                    </a:lnTo>
                    <a:lnTo>
                      <a:pt x="1309" y="239"/>
                    </a:lnTo>
                    <a:lnTo>
                      <a:pt x="1297" y="250"/>
                    </a:lnTo>
                    <a:lnTo>
                      <a:pt x="1282" y="263"/>
                    </a:lnTo>
                    <a:lnTo>
                      <a:pt x="1265" y="278"/>
                    </a:lnTo>
                    <a:lnTo>
                      <a:pt x="1247" y="295"/>
                    </a:lnTo>
                    <a:lnTo>
                      <a:pt x="1225" y="312"/>
                    </a:lnTo>
                    <a:lnTo>
                      <a:pt x="1202" y="331"/>
                    </a:lnTo>
                    <a:lnTo>
                      <a:pt x="1179" y="349"/>
                    </a:lnTo>
                    <a:lnTo>
                      <a:pt x="1154" y="367"/>
                    </a:lnTo>
                    <a:lnTo>
                      <a:pt x="1128" y="385"/>
                    </a:lnTo>
                    <a:lnTo>
                      <a:pt x="1102" y="401"/>
                    </a:lnTo>
                    <a:lnTo>
                      <a:pt x="1077" y="415"/>
                    </a:lnTo>
                    <a:lnTo>
                      <a:pt x="1051" y="428"/>
                    </a:lnTo>
                    <a:lnTo>
                      <a:pt x="1026" y="439"/>
                    </a:lnTo>
                    <a:lnTo>
                      <a:pt x="0" y="132"/>
                    </a:lnTo>
                    <a:close/>
                  </a:path>
                </a:pathLst>
              </a:custGeom>
              <a:solidFill>
                <a:srgbClr val="808080"/>
              </a:solidFill>
              <a:ln w="9525">
                <a:noFill/>
                <a:round/>
                <a:headEnd/>
                <a:tailEnd/>
              </a:ln>
            </p:spPr>
            <p:txBody>
              <a:bodyPr/>
              <a:lstStyle/>
              <a:p>
                <a:endParaRPr lang="en-US"/>
              </a:p>
            </p:txBody>
          </p:sp>
          <p:sp>
            <p:nvSpPr>
              <p:cNvPr id="88175" name="Freeform 137"/>
              <p:cNvSpPr>
                <a:spLocks/>
              </p:cNvSpPr>
              <p:nvPr/>
            </p:nvSpPr>
            <p:spPr bwMode="auto">
              <a:xfrm>
                <a:off x="7292" y="14577"/>
                <a:ext cx="472" cy="209"/>
              </a:xfrm>
              <a:custGeom>
                <a:avLst/>
                <a:gdLst>
                  <a:gd name="T0" fmla="*/ 47 w 472"/>
                  <a:gd name="T1" fmla="*/ 209 h 209"/>
                  <a:gd name="T2" fmla="*/ 472 w 472"/>
                  <a:gd name="T3" fmla="*/ 84 h 209"/>
                  <a:gd name="T4" fmla="*/ 215 w 472"/>
                  <a:gd name="T5" fmla="*/ 0 h 209"/>
                  <a:gd name="T6" fmla="*/ 5 w 472"/>
                  <a:gd name="T7" fmla="*/ 24 h 209"/>
                  <a:gd name="T8" fmla="*/ 0 w 472"/>
                  <a:gd name="T9" fmla="*/ 197 h 209"/>
                  <a:gd name="T10" fmla="*/ 47 w 472"/>
                  <a:gd name="T11" fmla="*/ 209 h 209"/>
                  <a:gd name="T12" fmla="*/ 0 60000 65536"/>
                  <a:gd name="T13" fmla="*/ 0 60000 65536"/>
                  <a:gd name="T14" fmla="*/ 0 60000 65536"/>
                  <a:gd name="T15" fmla="*/ 0 60000 65536"/>
                  <a:gd name="T16" fmla="*/ 0 60000 65536"/>
                  <a:gd name="T17" fmla="*/ 0 60000 65536"/>
                  <a:gd name="T18" fmla="*/ 0 w 472"/>
                  <a:gd name="T19" fmla="*/ 0 h 209"/>
                  <a:gd name="T20" fmla="*/ 472 w 472"/>
                  <a:gd name="T21" fmla="*/ 209 h 209"/>
                </a:gdLst>
                <a:ahLst/>
                <a:cxnLst>
                  <a:cxn ang="T12">
                    <a:pos x="T0" y="T1"/>
                  </a:cxn>
                  <a:cxn ang="T13">
                    <a:pos x="T2" y="T3"/>
                  </a:cxn>
                  <a:cxn ang="T14">
                    <a:pos x="T4" y="T5"/>
                  </a:cxn>
                  <a:cxn ang="T15">
                    <a:pos x="T6" y="T7"/>
                  </a:cxn>
                  <a:cxn ang="T16">
                    <a:pos x="T8" y="T9"/>
                  </a:cxn>
                  <a:cxn ang="T17">
                    <a:pos x="T10" y="T11"/>
                  </a:cxn>
                </a:cxnLst>
                <a:rect l="T18" t="T19" r="T20" b="T21"/>
                <a:pathLst>
                  <a:path w="472" h="209">
                    <a:moveTo>
                      <a:pt x="47" y="209"/>
                    </a:moveTo>
                    <a:lnTo>
                      <a:pt x="472" y="84"/>
                    </a:lnTo>
                    <a:lnTo>
                      <a:pt x="215" y="0"/>
                    </a:lnTo>
                    <a:lnTo>
                      <a:pt x="5" y="24"/>
                    </a:lnTo>
                    <a:lnTo>
                      <a:pt x="0" y="197"/>
                    </a:lnTo>
                    <a:lnTo>
                      <a:pt x="47" y="209"/>
                    </a:lnTo>
                    <a:close/>
                  </a:path>
                </a:pathLst>
              </a:custGeom>
              <a:solidFill>
                <a:srgbClr val="808080"/>
              </a:solidFill>
              <a:ln w="9525">
                <a:noFill/>
                <a:round/>
                <a:headEnd/>
                <a:tailEnd/>
              </a:ln>
            </p:spPr>
            <p:txBody>
              <a:bodyPr/>
              <a:lstStyle/>
              <a:p>
                <a:endParaRPr lang="en-US"/>
              </a:p>
            </p:txBody>
          </p:sp>
          <p:sp>
            <p:nvSpPr>
              <p:cNvPr id="88176" name="Freeform 138"/>
              <p:cNvSpPr>
                <a:spLocks/>
              </p:cNvSpPr>
              <p:nvPr/>
            </p:nvSpPr>
            <p:spPr bwMode="auto">
              <a:xfrm>
                <a:off x="6073" y="13679"/>
                <a:ext cx="251" cy="999"/>
              </a:xfrm>
              <a:custGeom>
                <a:avLst/>
                <a:gdLst>
                  <a:gd name="T0" fmla="*/ 251 w 251"/>
                  <a:gd name="T1" fmla="*/ 23 h 999"/>
                  <a:gd name="T2" fmla="*/ 250 w 251"/>
                  <a:gd name="T3" fmla="*/ 22 h 999"/>
                  <a:gd name="T4" fmla="*/ 246 w 251"/>
                  <a:gd name="T5" fmla="*/ 20 h 999"/>
                  <a:gd name="T6" fmla="*/ 239 w 251"/>
                  <a:gd name="T7" fmla="*/ 18 h 999"/>
                  <a:gd name="T8" fmla="*/ 230 w 251"/>
                  <a:gd name="T9" fmla="*/ 15 h 999"/>
                  <a:gd name="T10" fmla="*/ 218 w 251"/>
                  <a:gd name="T11" fmla="*/ 11 h 999"/>
                  <a:gd name="T12" fmla="*/ 205 w 251"/>
                  <a:gd name="T13" fmla="*/ 7 h 999"/>
                  <a:gd name="T14" fmla="*/ 190 w 251"/>
                  <a:gd name="T15" fmla="*/ 4 h 999"/>
                  <a:gd name="T16" fmla="*/ 173 w 251"/>
                  <a:gd name="T17" fmla="*/ 1 h 999"/>
                  <a:gd name="T18" fmla="*/ 155 w 251"/>
                  <a:gd name="T19" fmla="*/ 0 h 999"/>
                  <a:gd name="T20" fmla="*/ 134 w 251"/>
                  <a:gd name="T21" fmla="*/ 0 h 999"/>
                  <a:gd name="T22" fmla="*/ 114 w 251"/>
                  <a:gd name="T23" fmla="*/ 2 h 999"/>
                  <a:gd name="T24" fmla="*/ 92 w 251"/>
                  <a:gd name="T25" fmla="*/ 5 h 999"/>
                  <a:gd name="T26" fmla="*/ 70 w 251"/>
                  <a:gd name="T27" fmla="*/ 12 h 999"/>
                  <a:gd name="T28" fmla="*/ 47 w 251"/>
                  <a:gd name="T29" fmla="*/ 20 h 999"/>
                  <a:gd name="T30" fmla="*/ 23 w 251"/>
                  <a:gd name="T31" fmla="*/ 32 h 999"/>
                  <a:gd name="T32" fmla="*/ 0 w 251"/>
                  <a:gd name="T33" fmla="*/ 47 h 999"/>
                  <a:gd name="T34" fmla="*/ 0 w 251"/>
                  <a:gd name="T35" fmla="*/ 999 h 999"/>
                  <a:gd name="T36" fmla="*/ 1 w 251"/>
                  <a:gd name="T37" fmla="*/ 999 h 999"/>
                  <a:gd name="T38" fmla="*/ 6 w 251"/>
                  <a:gd name="T39" fmla="*/ 999 h 999"/>
                  <a:gd name="T40" fmla="*/ 14 w 251"/>
                  <a:gd name="T41" fmla="*/ 998 h 999"/>
                  <a:gd name="T42" fmla="*/ 23 w 251"/>
                  <a:gd name="T43" fmla="*/ 997 h 999"/>
                  <a:gd name="T44" fmla="*/ 35 w 251"/>
                  <a:gd name="T45" fmla="*/ 995 h 999"/>
                  <a:gd name="T46" fmla="*/ 49 w 251"/>
                  <a:gd name="T47" fmla="*/ 993 h 999"/>
                  <a:gd name="T48" fmla="*/ 65 w 251"/>
                  <a:gd name="T49" fmla="*/ 990 h 999"/>
                  <a:gd name="T50" fmla="*/ 83 w 251"/>
                  <a:gd name="T51" fmla="*/ 985 h 999"/>
                  <a:gd name="T52" fmla="*/ 102 w 251"/>
                  <a:gd name="T53" fmla="*/ 980 h 999"/>
                  <a:gd name="T54" fmla="*/ 121 w 251"/>
                  <a:gd name="T55" fmla="*/ 973 h 999"/>
                  <a:gd name="T56" fmla="*/ 143 w 251"/>
                  <a:gd name="T57" fmla="*/ 966 h 999"/>
                  <a:gd name="T58" fmla="*/ 164 w 251"/>
                  <a:gd name="T59" fmla="*/ 956 h 999"/>
                  <a:gd name="T60" fmla="*/ 186 w 251"/>
                  <a:gd name="T61" fmla="*/ 945 h 999"/>
                  <a:gd name="T62" fmla="*/ 208 w 251"/>
                  <a:gd name="T63" fmla="*/ 934 h 999"/>
                  <a:gd name="T64" fmla="*/ 230 w 251"/>
                  <a:gd name="T65" fmla="*/ 919 h 999"/>
                  <a:gd name="T66" fmla="*/ 251 w 251"/>
                  <a:gd name="T67" fmla="*/ 903 h 999"/>
                  <a:gd name="T68" fmla="*/ 251 w 251"/>
                  <a:gd name="T69" fmla="*/ 23 h 99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1"/>
                  <a:gd name="T106" fmla="*/ 0 h 999"/>
                  <a:gd name="T107" fmla="*/ 251 w 251"/>
                  <a:gd name="T108" fmla="*/ 999 h 99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1" h="999">
                    <a:moveTo>
                      <a:pt x="251" y="23"/>
                    </a:moveTo>
                    <a:lnTo>
                      <a:pt x="250" y="22"/>
                    </a:lnTo>
                    <a:lnTo>
                      <a:pt x="246" y="20"/>
                    </a:lnTo>
                    <a:lnTo>
                      <a:pt x="239" y="18"/>
                    </a:lnTo>
                    <a:lnTo>
                      <a:pt x="230" y="15"/>
                    </a:lnTo>
                    <a:lnTo>
                      <a:pt x="218" y="11"/>
                    </a:lnTo>
                    <a:lnTo>
                      <a:pt x="205" y="7"/>
                    </a:lnTo>
                    <a:lnTo>
                      <a:pt x="190" y="4"/>
                    </a:lnTo>
                    <a:lnTo>
                      <a:pt x="173" y="1"/>
                    </a:lnTo>
                    <a:lnTo>
                      <a:pt x="155" y="0"/>
                    </a:lnTo>
                    <a:lnTo>
                      <a:pt x="134" y="0"/>
                    </a:lnTo>
                    <a:lnTo>
                      <a:pt x="114" y="2"/>
                    </a:lnTo>
                    <a:lnTo>
                      <a:pt x="92" y="5"/>
                    </a:lnTo>
                    <a:lnTo>
                      <a:pt x="70" y="12"/>
                    </a:lnTo>
                    <a:lnTo>
                      <a:pt x="47" y="20"/>
                    </a:lnTo>
                    <a:lnTo>
                      <a:pt x="23" y="32"/>
                    </a:lnTo>
                    <a:lnTo>
                      <a:pt x="0" y="47"/>
                    </a:lnTo>
                    <a:lnTo>
                      <a:pt x="0" y="999"/>
                    </a:lnTo>
                    <a:lnTo>
                      <a:pt x="1" y="999"/>
                    </a:lnTo>
                    <a:lnTo>
                      <a:pt x="6" y="999"/>
                    </a:lnTo>
                    <a:lnTo>
                      <a:pt x="14" y="998"/>
                    </a:lnTo>
                    <a:lnTo>
                      <a:pt x="23" y="997"/>
                    </a:lnTo>
                    <a:lnTo>
                      <a:pt x="35" y="995"/>
                    </a:lnTo>
                    <a:lnTo>
                      <a:pt x="49" y="993"/>
                    </a:lnTo>
                    <a:lnTo>
                      <a:pt x="65" y="990"/>
                    </a:lnTo>
                    <a:lnTo>
                      <a:pt x="83" y="985"/>
                    </a:lnTo>
                    <a:lnTo>
                      <a:pt x="102" y="980"/>
                    </a:lnTo>
                    <a:lnTo>
                      <a:pt x="121" y="973"/>
                    </a:lnTo>
                    <a:lnTo>
                      <a:pt x="143" y="966"/>
                    </a:lnTo>
                    <a:lnTo>
                      <a:pt x="164" y="956"/>
                    </a:lnTo>
                    <a:lnTo>
                      <a:pt x="186" y="945"/>
                    </a:lnTo>
                    <a:lnTo>
                      <a:pt x="208" y="934"/>
                    </a:lnTo>
                    <a:lnTo>
                      <a:pt x="230" y="919"/>
                    </a:lnTo>
                    <a:lnTo>
                      <a:pt x="251" y="903"/>
                    </a:lnTo>
                    <a:lnTo>
                      <a:pt x="251" y="23"/>
                    </a:lnTo>
                    <a:close/>
                  </a:path>
                </a:pathLst>
              </a:custGeom>
              <a:solidFill>
                <a:srgbClr val="808080"/>
              </a:solidFill>
              <a:ln w="9525">
                <a:noFill/>
                <a:round/>
                <a:headEnd/>
                <a:tailEnd/>
              </a:ln>
            </p:spPr>
            <p:txBody>
              <a:bodyPr/>
              <a:lstStyle/>
              <a:p>
                <a:endParaRPr lang="en-US"/>
              </a:p>
            </p:txBody>
          </p:sp>
          <p:sp>
            <p:nvSpPr>
              <p:cNvPr id="88177" name="Freeform 139"/>
              <p:cNvSpPr>
                <a:spLocks/>
              </p:cNvSpPr>
              <p:nvPr/>
            </p:nvSpPr>
            <p:spPr bwMode="auto">
              <a:xfrm>
                <a:off x="6080" y="13687"/>
                <a:ext cx="215" cy="843"/>
              </a:xfrm>
              <a:custGeom>
                <a:avLst/>
                <a:gdLst>
                  <a:gd name="T0" fmla="*/ 215 w 215"/>
                  <a:gd name="T1" fmla="*/ 20 h 843"/>
                  <a:gd name="T2" fmla="*/ 214 w 215"/>
                  <a:gd name="T3" fmla="*/ 19 h 843"/>
                  <a:gd name="T4" fmla="*/ 211 w 215"/>
                  <a:gd name="T5" fmla="*/ 18 h 843"/>
                  <a:gd name="T6" fmla="*/ 205 w 215"/>
                  <a:gd name="T7" fmla="*/ 15 h 843"/>
                  <a:gd name="T8" fmla="*/ 197 w 215"/>
                  <a:gd name="T9" fmla="*/ 12 h 843"/>
                  <a:gd name="T10" fmla="*/ 187 w 215"/>
                  <a:gd name="T11" fmla="*/ 9 h 843"/>
                  <a:gd name="T12" fmla="*/ 176 w 215"/>
                  <a:gd name="T13" fmla="*/ 6 h 843"/>
                  <a:gd name="T14" fmla="*/ 163 w 215"/>
                  <a:gd name="T15" fmla="*/ 4 h 843"/>
                  <a:gd name="T16" fmla="*/ 149 w 215"/>
                  <a:gd name="T17" fmla="*/ 1 h 843"/>
                  <a:gd name="T18" fmla="*/ 133 w 215"/>
                  <a:gd name="T19" fmla="*/ 0 h 843"/>
                  <a:gd name="T20" fmla="*/ 115 w 215"/>
                  <a:gd name="T21" fmla="*/ 0 h 843"/>
                  <a:gd name="T22" fmla="*/ 98 w 215"/>
                  <a:gd name="T23" fmla="*/ 1 h 843"/>
                  <a:gd name="T24" fmla="*/ 79 w 215"/>
                  <a:gd name="T25" fmla="*/ 5 h 843"/>
                  <a:gd name="T26" fmla="*/ 60 w 215"/>
                  <a:gd name="T27" fmla="*/ 10 h 843"/>
                  <a:gd name="T28" fmla="*/ 40 w 215"/>
                  <a:gd name="T29" fmla="*/ 18 h 843"/>
                  <a:gd name="T30" fmla="*/ 21 w 215"/>
                  <a:gd name="T31" fmla="*/ 27 h 843"/>
                  <a:gd name="T32" fmla="*/ 0 w 215"/>
                  <a:gd name="T33" fmla="*/ 40 h 843"/>
                  <a:gd name="T34" fmla="*/ 0 w 215"/>
                  <a:gd name="T35" fmla="*/ 843 h 843"/>
                  <a:gd name="T36" fmla="*/ 1 w 215"/>
                  <a:gd name="T37" fmla="*/ 843 h 843"/>
                  <a:gd name="T38" fmla="*/ 6 w 215"/>
                  <a:gd name="T39" fmla="*/ 843 h 843"/>
                  <a:gd name="T40" fmla="*/ 12 w 215"/>
                  <a:gd name="T41" fmla="*/ 842 h 843"/>
                  <a:gd name="T42" fmla="*/ 21 w 215"/>
                  <a:gd name="T43" fmla="*/ 841 h 843"/>
                  <a:gd name="T44" fmla="*/ 30 w 215"/>
                  <a:gd name="T45" fmla="*/ 840 h 843"/>
                  <a:gd name="T46" fmla="*/ 43 w 215"/>
                  <a:gd name="T47" fmla="*/ 838 h 843"/>
                  <a:gd name="T48" fmla="*/ 56 w 215"/>
                  <a:gd name="T49" fmla="*/ 835 h 843"/>
                  <a:gd name="T50" fmla="*/ 71 w 215"/>
                  <a:gd name="T51" fmla="*/ 831 h 843"/>
                  <a:gd name="T52" fmla="*/ 87 w 215"/>
                  <a:gd name="T53" fmla="*/ 826 h 843"/>
                  <a:gd name="T54" fmla="*/ 105 w 215"/>
                  <a:gd name="T55" fmla="*/ 821 h 843"/>
                  <a:gd name="T56" fmla="*/ 123 w 215"/>
                  <a:gd name="T57" fmla="*/ 814 h 843"/>
                  <a:gd name="T58" fmla="*/ 141 w 215"/>
                  <a:gd name="T59" fmla="*/ 806 h 843"/>
                  <a:gd name="T60" fmla="*/ 159 w 215"/>
                  <a:gd name="T61" fmla="*/ 797 h 843"/>
                  <a:gd name="T62" fmla="*/ 179 w 215"/>
                  <a:gd name="T63" fmla="*/ 786 h 843"/>
                  <a:gd name="T64" fmla="*/ 197 w 215"/>
                  <a:gd name="T65" fmla="*/ 774 h 843"/>
                  <a:gd name="T66" fmla="*/ 215 w 215"/>
                  <a:gd name="T67" fmla="*/ 760 h 843"/>
                  <a:gd name="T68" fmla="*/ 215 w 215"/>
                  <a:gd name="T69" fmla="*/ 20 h 8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15"/>
                  <a:gd name="T106" fmla="*/ 0 h 843"/>
                  <a:gd name="T107" fmla="*/ 215 w 215"/>
                  <a:gd name="T108" fmla="*/ 843 h 84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15" h="843">
                    <a:moveTo>
                      <a:pt x="215" y="20"/>
                    </a:moveTo>
                    <a:lnTo>
                      <a:pt x="214" y="19"/>
                    </a:lnTo>
                    <a:lnTo>
                      <a:pt x="211" y="18"/>
                    </a:lnTo>
                    <a:lnTo>
                      <a:pt x="205" y="15"/>
                    </a:lnTo>
                    <a:lnTo>
                      <a:pt x="197" y="12"/>
                    </a:lnTo>
                    <a:lnTo>
                      <a:pt x="187" y="9"/>
                    </a:lnTo>
                    <a:lnTo>
                      <a:pt x="176" y="6"/>
                    </a:lnTo>
                    <a:lnTo>
                      <a:pt x="163" y="4"/>
                    </a:lnTo>
                    <a:lnTo>
                      <a:pt x="149" y="1"/>
                    </a:lnTo>
                    <a:lnTo>
                      <a:pt x="133" y="0"/>
                    </a:lnTo>
                    <a:lnTo>
                      <a:pt x="115" y="0"/>
                    </a:lnTo>
                    <a:lnTo>
                      <a:pt x="98" y="1"/>
                    </a:lnTo>
                    <a:lnTo>
                      <a:pt x="79" y="5"/>
                    </a:lnTo>
                    <a:lnTo>
                      <a:pt x="60" y="10"/>
                    </a:lnTo>
                    <a:lnTo>
                      <a:pt x="40" y="18"/>
                    </a:lnTo>
                    <a:lnTo>
                      <a:pt x="21" y="27"/>
                    </a:lnTo>
                    <a:lnTo>
                      <a:pt x="0" y="40"/>
                    </a:lnTo>
                    <a:lnTo>
                      <a:pt x="0" y="843"/>
                    </a:lnTo>
                    <a:lnTo>
                      <a:pt x="1" y="843"/>
                    </a:lnTo>
                    <a:lnTo>
                      <a:pt x="6" y="843"/>
                    </a:lnTo>
                    <a:lnTo>
                      <a:pt x="12" y="842"/>
                    </a:lnTo>
                    <a:lnTo>
                      <a:pt x="21" y="841"/>
                    </a:lnTo>
                    <a:lnTo>
                      <a:pt x="30" y="840"/>
                    </a:lnTo>
                    <a:lnTo>
                      <a:pt x="43" y="838"/>
                    </a:lnTo>
                    <a:lnTo>
                      <a:pt x="56" y="835"/>
                    </a:lnTo>
                    <a:lnTo>
                      <a:pt x="71" y="831"/>
                    </a:lnTo>
                    <a:lnTo>
                      <a:pt x="87" y="826"/>
                    </a:lnTo>
                    <a:lnTo>
                      <a:pt x="105" y="821"/>
                    </a:lnTo>
                    <a:lnTo>
                      <a:pt x="123" y="814"/>
                    </a:lnTo>
                    <a:lnTo>
                      <a:pt x="141" y="806"/>
                    </a:lnTo>
                    <a:lnTo>
                      <a:pt x="159" y="797"/>
                    </a:lnTo>
                    <a:lnTo>
                      <a:pt x="179" y="786"/>
                    </a:lnTo>
                    <a:lnTo>
                      <a:pt x="197" y="774"/>
                    </a:lnTo>
                    <a:lnTo>
                      <a:pt x="215" y="760"/>
                    </a:lnTo>
                    <a:lnTo>
                      <a:pt x="215" y="20"/>
                    </a:lnTo>
                    <a:close/>
                  </a:path>
                </a:pathLst>
              </a:custGeom>
              <a:solidFill>
                <a:srgbClr val="808080"/>
              </a:solidFill>
              <a:ln w="9525">
                <a:noFill/>
                <a:round/>
                <a:headEnd/>
                <a:tailEnd/>
              </a:ln>
            </p:spPr>
            <p:txBody>
              <a:bodyPr/>
              <a:lstStyle/>
              <a:p>
                <a:endParaRPr lang="en-US"/>
              </a:p>
            </p:txBody>
          </p:sp>
          <p:sp>
            <p:nvSpPr>
              <p:cNvPr id="88178" name="Freeform 140"/>
              <p:cNvSpPr>
                <a:spLocks/>
              </p:cNvSpPr>
              <p:nvPr/>
            </p:nvSpPr>
            <p:spPr bwMode="auto">
              <a:xfrm>
                <a:off x="6087" y="13696"/>
                <a:ext cx="180" cy="685"/>
              </a:xfrm>
              <a:custGeom>
                <a:avLst/>
                <a:gdLst>
                  <a:gd name="T0" fmla="*/ 180 w 180"/>
                  <a:gd name="T1" fmla="*/ 16 h 685"/>
                  <a:gd name="T2" fmla="*/ 179 w 180"/>
                  <a:gd name="T3" fmla="*/ 16 h 685"/>
                  <a:gd name="T4" fmla="*/ 176 w 180"/>
                  <a:gd name="T5" fmla="*/ 14 h 685"/>
                  <a:gd name="T6" fmla="*/ 172 w 180"/>
                  <a:gd name="T7" fmla="*/ 12 h 685"/>
                  <a:gd name="T8" fmla="*/ 165 w 180"/>
                  <a:gd name="T9" fmla="*/ 10 h 685"/>
                  <a:gd name="T10" fmla="*/ 157 w 180"/>
                  <a:gd name="T11" fmla="*/ 8 h 685"/>
                  <a:gd name="T12" fmla="*/ 147 w 180"/>
                  <a:gd name="T13" fmla="*/ 4 h 685"/>
                  <a:gd name="T14" fmla="*/ 136 w 180"/>
                  <a:gd name="T15" fmla="*/ 2 h 685"/>
                  <a:gd name="T16" fmla="*/ 125 w 180"/>
                  <a:gd name="T17" fmla="*/ 0 h 685"/>
                  <a:gd name="T18" fmla="*/ 111 w 180"/>
                  <a:gd name="T19" fmla="*/ 0 h 685"/>
                  <a:gd name="T20" fmla="*/ 97 w 180"/>
                  <a:gd name="T21" fmla="*/ 0 h 685"/>
                  <a:gd name="T22" fmla="*/ 81 w 180"/>
                  <a:gd name="T23" fmla="*/ 1 h 685"/>
                  <a:gd name="T24" fmla="*/ 66 w 180"/>
                  <a:gd name="T25" fmla="*/ 3 h 685"/>
                  <a:gd name="T26" fmla="*/ 50 w 180"/>
                  <a:gd name="T27" fmla="*/ 8 h 685"/>
                  <a:gd name="T28" fmla="*/ 33 w 180"/>
                  <a:gd name="T29" fmla="*/ 14 h 685"/>
                  <a:gd name="T30" fmla="*/ 17 w 180"/>
                  <a:gd name="T31" fmla="*/ 23 h 685"/>
                  <a:gd name="T32" fmla="*/ 0 w 180"/>
                  <a:gd name="T33" fmla="*/ 33 h 685"/>
                  <a:gd name="T34" fmla="*/ 0 w 180"/>
                  <a:gd name="T35" fmla="*/ 685 h 685"/>
                  <a:gd name="T36" fmla="*/ 1 w 180"/>
                  <a:gd name="T37" fmla="*/ 685 h 685"/>
                  <a:gd name="T38" fmla="*/ 4 w 180"/>
                  <a:gd name="T39" fmla="*/ 685 h 685"/>
                  <a:gd name="T40" fmla="*/ 9 w 180"/>
                  <a:gd name="T41" fmla="*/ 684 h 685"/>
                  <a:gd name="T42" fmla="*/ 17 w 180"/>
                  <a:gd name="T43" fmla="*/ 683 h 685"/>
                  <a:gd name="T44" fmla="*/ 26 w 180"/>
                  <a:gd name="T45" fmla="*/ 682 h 685"/>
                  <a:gd name="T46" fmla="*/ 35 w 180"/>
                  <a:gd name="T47" fmla="*/ 681 h 685"/>
                  <a:gd name="T48" fmla="*/ 47 w 180"/>
                  <a:gd name="T49" fmla="*/ 678 h 685"/>
                  <a:gd name="T50" fmla="*/ 60 w 180"/>
                  <a:gd name="T51" fmla="*/ 676 h 685"/>
                  <a:gd name="T52" fmla="*/ 73 w 180"/>
                  <a:gd name="T53" fmla="*/ 671 h 685"/>
                  <a:gd name="T54" fmla="*/ 87 w 180"/>
                  <a:gd name="T55" fmla="*/ 667 h 685"/>
                  <a:gd name="T56" fmla="*/ 102 w 180"/>
                  <a:gd name="T57" fmla="*/ 662 h 685"/>
                  <a:gd name="T58" fmla="*/ 118 w 180"/>
                  <a:gd name="T59" fmla="*/ 655 h 685"/>
                  <a:gd name="T60" fmla="*/ 133 w 180"/>
                  <a:gd name="T61" fmla="*/ 648 h 685"/>
                  <a:gd name="T62" fmla="*/ 149 w 180"/>
                  <a:gd name="T63" fmla="*/ 639 h 685"/>
                  <a:gd name="T64" fmla="*/ 165 w 180"/>
                  <a:gd name="T65" fmla="*/ 628 h 685"/>
                  <a:gd name="T66" fmla="*/ 180 w 180"/>
                  <a:gd name="T67" fmla="*/ 617 h 685"/>
                  <a:gd name="T68" fmla="*/ 180 w 180"/>
                  <a:gd name="T69" fmla="*/ 16 h 68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80"/>
                  <a:gd name="T106" fmla="*/ 0 h 685"/>
                  <a:gd name="T107" fmla="*/ 180 w 180"/>
                  <a:gd name="T108" fmla="*/ 685 h 68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80" h="685">
                    <a:moveTo>
                      <a:pt x="180" y="16"/>
                    </a:moveTo>
                    <a:lnTo>
                      <a:pt x="179" y="16"/>
                    </a:lnTo>
                    <a:lnTo>
                      <a:pt x="176" y="14"/>
                    </a:lnTo>
                    <a:lnTo>
                      <a:pt x="172" y="12"/>
                    </a:lnTo>
                    <a:lnTo>
                      <a:pt x="165" y="10"/>
                    </a:lnTo>
                    <a:lnTo>
                      <a:pt x="157" y="8"/>
                    </a:lnTo>
                    <a:lnTo>
                      <a:pt x="147" y="4"/>
                    </a:lnTo>
                    <a:lnTo>
                      <a:pt x="136" y="2"/>
                    </a:lnTo>
                    <a:lnTo>
                      <a:pt x="125" y="0"/>
                    </a:lnTo>
                    <a:lnTo>
                      <a:pt x="111" y="0"/>
                    </a:lnTo>
                    <a:lnTo>
                      <a:pt x="97" y="0"/>
                    </a:lnTo>
                    <a:lnTo>
                      <a:pt x="81" y="1"/>
                    </a:lnTo>
                    <a:lnTo>
                      <a:pt x="66" y="3"/>
                    </a:lnTo>
                    <a:lnTo>
                      <a:pt x="50" y="8"/>
                    </a:lnTo>
                    <a:lnTo>
                      <a:pt x="33" y="14"/>
                    </a:lnTo>
                    <a:lnTo>
                      <a:pt x="17" y="23"/>
                    </a:lnTo>
                    <a:lnTo>
                      <a:pt x="0" y="33"/>
                    </a:lnTo>
                    <a:lnTo>
                      <a:pt x="0" y="685"/>
                    </a:lnTo>
                    <a:lnTo>
                      <a:pt x="1" y="685"/>
                    </a:lnTo>
                    <a:lnTo>
                      <a:pt x="4" y="685"/>
                    </a:lnTo>
                    <a:lnTo>
                      <a:pt x="9" y="684"/>
                    </a:lnTo>
                    <a:lnTo>
                      <a:pt x="17" y="683"/>
                    </a:lnTo>
                    <a:lnTo>
                      <a:pt x="26" y="682"/>
                    </a:lnTo>
                    <a:lnTo>
                      <a:pt x="35" y="681"/>
                    </a:lnTo>
                    <a:lnTo>
                      <a:pt x="47" y="678"/>
                    </a:lnTo>
                    <a:lnTo>
                      <a:pt x="60" y="676"/>
                    </a:lnTo>
                    <a:lnTo>
                      <a:pt x="73" y="671"/>
                    </a:lnTo>
                    <a:lnTo>
                      <a:pt x="87" y="667"/>
                    </a:lnTo>
                    <a:lnTo>
                      <a:pt x="102" y="662"/>
                    </a:lnTo>
                    <a:lnTo>
                      <a:pt x="118" y="655"/>
                    </a:lnTo>
                    <a:lnTo>
                      <a:pt x="133" y="648"/>
                    </a:lnTo>
                    <a:lnTo>
                      <a:pt x="149" y="639"/>
                    </a:lnTo>
                    <a:lnTo>
                      <a:pt x="165" y="628"/>
                    </a:lnTo>
                    <a:lnTo>
                      <a:pt x="180" y="617"/>
                    </a:lnTo>
                    <a:lnTo>
                      <a:pt x="180" y="16"/>
                    </a:lnTo>
                    <a:close/>
                  </a:path>
                </a:pathLst>
              </a:custGeom>
              <a:solidFill>
                <a:srgbClr val="808080"/>
              </a:solidFill>
              <a:ln w="9525">
                <a:noFill/>
                <a:round/>
                <a:headEnd/>
                <a:tailEnd/>
              </a:ln>
            </p:spPr>
            <p:txBody>
              <a:bodyPr/>
              <a:lstStyle/>
              <a:p>
                <a:endParaRPr lang="en-US"/>
              </a:p>
            </p:txBody>
          </p:sp>
          <p:sp>
            <p:nvSpPr>
              <p:cNvPr id="88179" name="Freeform 141"/>
              <p:cNvSpPr>
                <a:spLocks/>
              </p:cNvSpPr>
              <p:nvPr/>
            </p:nvSpPr>
            <p:spPr bwMode="auto">
              <a:xfrm>
                <a:off x="6093" y="13704"/>
                <a:ext cx="146" cy="530"/>
              </a:xfrm>
              <a:custGeom>
                <a:avLst/>
                <a:gdLst>
                  <a:gd name="T0" fmla="*/ 146 w 146"/>
                  <a:gd name="T1" fmla="*/ 14 h 530"/>
                  <a:gd name="T2" fmla="*/ 143 w 146"/>
                  <a:gd name="T3" fmla="*/ 12 h 530"/>
                  <a:gd name="T4" fmla="*/ 134 w 146"/>
                  <a:gd name="T5" fmla="*/ 8 h 530"/>
                  <a:gd name="T6" fmla="*/ 120 w 146"/>
                  <a:gd name="T7" fmla="*/ 4 h 530"/>
                  <a:gd name="T8" fmla="*/ 101 w 146"/>
                  <a:gd name="T9" fmla="*/ 1 h 530"/>
                  <a:gd name="T10" fmla="*/ 79 w 146"/>
                  <a:gd name="T11" fmla="*/ 0 h 530"/>
                  <a:gd name="T12" fmla="*/ 54 w 146"/>
                  <a:gd name="T13" fmla="*/ 3 h 530"/>
                  <a:gd name="T14" fmla="*/ 27 w 146"/>
                  <a:gd name="T15" fmla="*/ 11 h 530"/>
                  <a:gd name="T16" fmla="*/ 0 w 146"/>
                  <a:gd name="T17" fmla="*/ 27 h 530"/>
                  <a:gd name="T18" fmla="*/ 0 w 146"/>
                  <a:gd name="T19" fmla="*/ 530 h 530"/>
                  <a:gd name="T20" fmla="*/ 3 w 146"/>
                  <a:gd name="T21" fmla="*/ 530 h 530"/>
                  <a:gd name="T22" fmla="*/ 14 w 146"/>
                  <a:gd name="T23" fmla="*/ 529 h 530"/>
                  <a:gd name="T24" fmla="*/ 29 w 146"/>
                  <a:gd name="T25" fmla="*/ 526 h 530"/>
                  <a:gd name="T26" fmla="*/ 49 w 146"/>
                  <a:gd name="T27" fmla="*/ 521 h 530"/>
                  <a:gd name="T28" fmla="*/ 71 w 146"/>
                  <a:gd name="T29" fmla="*/ 514 h 530"/>
                  <a:gd name="T30" fmla="*/ 96 w 146"/>
                  <a:gd name="T31" fmla="*/ 505 h 530"/>
                  <a:gd name="T32" fmla="*/ 121 w 146"/>
                  <a:gd name="T33" fmla="*/ 492 h 530"/>
                  <a:gd name="T34" fmla="*/ 146 w 146"/>
                  <a:gd name="T35" fmla="*/ 475 h 530"/>
                  <a:gd name="T36" fmla="*/ 146 w 146"/>
                  <a:gd name="T37" fmla="*/ 14 h 5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6"/>
                  <a:gd name="T58" fmla="*/ 0 h 530"/>
                  <a:gd name="T59" fmla="*/ 146 w 146"/>
                  <a:gd name="T60" fmla="*/ 530 h 53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6" h="530">
                    <a:moveTo>
                      <a:pt x="146" y="14"/>
                    </a:moveTo>
                    <a:lnTo>
                      <a:pt x="143" y="12"/>
                    </a:lnTo>
                    <a:lnTo>
                      <a:pt x="134" y="8"/>
                    </a:lnTo>
                    <a:lnTo>
                      <a:pt x="120" y="4"/>
                    </a:lnTo>
                    <a:lnTo>
                      <a:pt x="101" y="1"/>
                    </a:lnTo>
                    <a:lnTo>
                      <a:pt x="79" y="0"/>
                    </a:lnTo>
                    <a:lnTo>
                      <a:pt x="54" y="3"/>
                    </a:lnTo>
                    <a:lnTo>
                      <a:pt x="27" y="11"/>
                    </a:lnTo>
                    <a:lnTo>
                      <a:pt x="0" y="27"/>
                    </a:lnTo>
                    <a:lnTo>
                      <a:pt x="0" y="530"/>
                    </a:lnTo>
                    <a:lnTo>
                      <a:pt x="3" y="530"/>
                    </a:lnTo>
                    <a:lnTo>
                      <a:pt x="14" y="529"/>
                    </a:lnTo>
                    <a:lnTo>
                      <a:pt x="29" y="526"/>
                    </a:lnTo>
                    <a:lnTo>
                      <a:pt x="49" y="521"/>
                    </a:lnTo>
                    <a:lnTo>
                      <a:pt x="71" y="514"/>
                    </a:lnTo>
                    <a:lnTo>
                      <a:pt x="96" y="505"/>
                    </a:lnTo>
                    <a:lnTo>
                      <a:pt x="121" y="492"/>
                    </a:lnTo>
                    <a:lnTo>
                      <a:pt x="146" y="475"/>
                    </a:lnTo>
                    <a:lnTo>
                      <a:pt x="146" y="14"/>
                    </a:lnTo>
                    <a:close/>
                  </a:path>
                </a:pathLst>
              </a:custGeom>
              <a:solidFill>
                <a:srgbClr val="808080"/>
              </a:solidFill>
              <a:ln w="9525">
                <a:noFill/>
                <a:round/>
                <a:headEnd/>
                <a:tailEnd/>
              </a:ln>
            </p:spPr>
            <p:txBody>
              <a:bodyPr/>
              <a:lstStyle/>
              <a:p>
                <a:endParaRPr lang="en-US"/>
              </a:p>
            </p:txBody>
          </p:sp>
          <p:sp>
            <p:nvSpPr>
              <p:cNvPr id="88180" name="Freeform 142"/>
              <p:cNvSpPr>
                <a:spLocks/>
              </p:cNvSpPr>
              <p:nvPr/>
            </p:nvSpPr>
            <p:spPr bwMode="auto">
              <a:xfrm>
                <a:off x="6101" y="13712"/>
                <a:ext cx="109" cy="373"/>
              </a:xfrm>
              <a:custGeom>
                <a:avLst/>
                <a:gdLst>
                  <a:gd name="T0" fmla="*/ 109 w 109"/>
                  <a:gd name="T1" fmla="*/ 10 h 373"/>
                  <a:gd name="T2" fmla="*/ 107 w 109"/>
                  <a:gd name="T3" fmla="*/ 9 h 373"/>
                  <a:gd name="T4" fmla="*/ 100 w 109"/>
                  <a:gd name="T5" fmla="*/ 6 h 373"/>
                  <a:gd name="T6" fmla="*/ 89 w 109"/>
                  <a:gd name="T7" fmla="*/ 2 h 373"/>
                  <a:gd name="T8" fmla="*/ 75 w 109"/>
                  <a:gd name="T9" fmla="*/ 0 h 373"/>
                  <a:gd name="T10" fmla="*/ 59 w 109"/>
                  <a:gd name="T11" fmla="*/ 0 h 373"/>
                  <a:gd name="T12" fmla="*/ 39 w 109"/>
                  <a:gd name="T13" fmla="*/ 2 h 373"/>
                  <a:gd name="T14" fmla="*/ 20 w 109"/>
                  <a:gd name="T15" fmla="*/ 9 h 373"/>
                  <a:gd name="T16" fmla="*/ 0 w 109"/>
                  <a:gd name="T17" fmla="*/ 21 h 373"/>
                  <a:gd name="T18" fmla="*/ 0 w 109"/>
                  <a:gd name="T19" fmla="*/ 373 h 373"/>
                  <a:gd name="T20" fmla="*/ 2 w 109"/>
                  <a:gd name="T21" fmla="*/ 373 h 373"/>
                  <a:gd name="T22" fmla="*/ 9 w 109"/>
                  <a:gd name="T23" fmla="*/ 372 h 373"/>
                  <a:gd name="T24" fmla="*/ 21 w 109"/>
                  <a:gd name="T25" fmla="*/ 369 h 373"/>
                  <a:gd name="T26" fmla="*/ 36 w 109"/>
                  <a:gd name="T27" fmla="*/ 366 h 373"/>
                  <a:gd name="T28" fmla="*/ 53 w 109"/>
                  <a:gd name="T29" fmla="*/ 362 h 373"/>
                  <a:gd name="T30" fmla="*/ 72 w 109"/>
                  <a:gd name="T31" fmla="*/ 354 h 373"/>
                  <a:gd name="T32" fmla="*/ 90 w 109"/>
                  <a:gd name="T33" fmla="*/ 343 h 373"/>
                  <a:gd name="T34" fmla="*/ 109 w 109"/>
                  <a:gd name="T35" fmla="*/ 331 h 373"/>
                  <a:gd name="T36" fmla="*/ 109 w 109"/>
                  <a:gd name="T37" fmla="*/ 10 h 37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9"/>
                  <a:gd name="T58" fmla="*/ 0 h 373"/>
                  <a:gd name="T59" fmla="*/ 109 w 109"/>
                  <a:gd name="T60" fmla="*/ 373 h 37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9" h="373">
                    <a:moveTo>
                      <a:pt x="109" y="10"/>
                    </a:moveTo>
                    <a:lnTo>
                      <a:pt x="107" y="9"/>
                    </a:lnTo>
                    <a:lnTo>
                      <a:pt x="100" y="6"/>
                    </a:lnTo>
                    <a:lnTo>
                      <a:pt x="89" y="2"/>
                    </a:lnTo>
                    <a:lnTo>
                      <a:pt x="75" y="0"/>
                    </a:lnTo>
                    <a:lnTo>
                      <a:pt x="59" y="0"/>
                    </a:lnTo>
                    <a:lnTo>
                      <a:pt x="39" y="2"/>
                    </a:lnTo>
                    <a:lnTo>
                      <a:pt x="20" y="9"/>
                    </a:lnTo>
                    <a:lnTo>
                      <a:pt x="0" y="21"/>
                    </a:lnTo>
                    <a:lnTo>
                      <a:pt x="0" y="373"/>
                    </a:lnTo>
                    <a:lnTo>
                      <a:pt x="2" y="373"/>
                    </a:lnTo>
                    <a:lnTo>
                      <a:pt x="9" y="372"/>
                    </a:lnTo>
                    <a:lnTo>
                      <a:pt x="21" y="369"/>
                    </a:lnTo>
                    <a:lnTo>
                      <a:pt x="36" y="366"/>
                    </a:lnTo>
                    <a:lnTo>
                      <a:pt x="53" y="362"/>
                    </a:lnTo>
                    <a:lnTo>
                      <a:pt x="72" y="354"/>
                    </a:lnTo>
                    <a:lnTo>
                      <a:pt x="90" y="343"/>
                    </a:lnTo>
                    <a:lnTo>
                      <a:pt x="109" y="331"/>
                    </a:lnTo>
                    <a:lnTo>
                      <a:pt x="109" y="10"/>
                    </a:lnTo>
                    <a:close/>
                  </a:path>
                </a:pathLst>
              </a:custGeom>
              <a:solidFill>
                <a:srgbClr val="808080"/>
              </a:solidFill>
              <a:ln w="9525">
                <a:noFill/>
                <a:round/>
                <a:headEnd/>
                <a:tailEnd/>
              </a:ln>
            </p:spPr>
            <p:txBody>
              <a:bodyPr/>
              <a:lstStyle/>
              <a:p>
                <a:endParaRPr lang="en-US"/>
              </a:p>
            </p:txBody>
          </p:sp>
          <p:sp>
            <p:nvSpPr>
              <p:cNvPr id="88181" name="Freeform 143"/>
              <p:cNvSpPr>
                <a:spLocks/>
              </p:cNvSpPr>
              <p:nvPr/>
            </p:nvSpPr>
            <p:spPr bwMode="auto">
              <a:xfrm>
                <a:off x="6107" y="13721"/>
                <a:ext cx="75" cy="216"/>
              </a:xfrm>
              <a:custGeom>
                <a:avLst/>
                <a:gdLst>
                  <a:gd name="T0" fmla="*/ 75 w 75"/>
                  <a:gd name="T1" fmla="*/ 6 h 216"/>
                  <a:gd name="T2" fmla="*/ 73 w 75"/>
                  <a:gd name="T3" fmla="*/ 5 h 216"/>
                  <a:gd name="T4" fmla="*/ 69 w 75"/>
                  <a:gd name="T5" fmla="*/ 4 h 216"/>
                  <a:gd name="T6" fmla="*/ 61 w 75"/>
                  <a:gd name="T7" fmla="*/ 2 h 216"/>
                  <a:gd name="T8" fmla="*/ 52 w 75"/>
                  <a:gd name="T9" fmla="*/ 0 h 216"/>
                  <a:gd name="T10" fmla="*/ 41 w 75"/>
                  <a:gd name="T11" fmla="*/ 0 h 216"/>
                  <a:gd name="T12" fmla="*/ 28 w 75"/>
                  <a:gd name="T13" fmla="*/ 1 h 216"/>
                  <a:gd name="T14" fmla="*/ 14 w 75"/>
                  <a:gd name="T15" fmla="*/ 6 h 216"/>
                  <a:gd name="T16" fmla="*/ 0 w 75"/>
                  <a:gd name="T17" fmla="*/ 14 h 216"/>
                  <a:gd name="T18" fmla="*/ 0 w 75"/>
                  <a:gd name="T19" fmla="*/ 216 h 216"/>
                  <a:gd name="T20" fmla="*/ 2 w 75"/>
                  <a:gd name="T21" fmla="*/ 216 h 216"/>
                  <a:gd name="T22" fmla="*/ 7 w 75"/>
                  <a:gd name="T23" fmla="*/ 215 h 216"/>
                  <a:gd name="T24" fmla="*/ 15 w 75"/>
                  <a:gd name="T25" fmla="*/ 214 h 216"/>
                  <a:gd name="T26" fmla="*/ 25 w 75"/>
                  <a:gd name="T27" fmla="*/ 211 h 216"/>
                  <a:gd name="T28" fmla="*/ 37 w 75"/>
                  <a:gd name="T29" fmla="*/ 208 h 216"/>
                  <a:gd name="T30" fmla="*/ 50 w 75"/>
                  <a:gd name="T31" fmla="*/ 203 h 216"/>
                  <a:gd name="T32" fmla="*/ 63 w 75"/>
                  <a:gd name="T33" fmla="*/ 195 h 216"/>
                  <a:gd name="T34" fmla="*/ 75 w 75"/>
                  <a:gd name="T35" fmla="*/ 187 h 216"/>
                  <a:gd name="T36" fmla="*/ 75 w 75"/>
                  <a:gd name="T37" fmla="*/ 6 h 21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5"/>
                  <a:gd name="T58" fmla="*/ 0 h 216"/>
                  <a:gd name="T59" fmla="*/ 75 w 75"/>
                  <a:gd name="T60" fmla="*/ 216 h 21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5" h="216">
                    <a:moveTo>
                      <a:pt x="75" y="6"/>
                    </a:moveTo>
                    <a:lnTo>
                      <a:pt x="73" y="5"/>
                    </a:lnTo>
                    <a:lnTo>
                      <a:pt x="69" y="4"/>
                    </a:lnTo>
                    <a:lnTo>
                      <a:pt x="61" y="2"/>
                    </a:lnTo>
                    <a:lnTo>
                      <a:pt x="52" y="0"/>
                    </a:lnTo>
                    <a:lnTo>
                      <a:pt x="41" y="0"/>
                    </a:lnTo>
                    <a:lnTo>
                      <a:pt x="28" y="1"/>
                    </a:lnTo>
                    <a:lnTo>
                      <a:pt x="14" y="6"/>
                    </a:lnTo>
                    <a:lnTo>
                      <a:pt x="0" y="14"/>
                    </a:lnTo>
                    <a:lnTo>
                      <a:pt x="0" y="216"/>
                    </a:lnTo>
                    <a:lnTo>
                      <a:pt x="2" y="216"/>
                    </a:lnTo>
                    <a:lnTo>
                      <a:pt x="7" y="215"/>
                    </a:lnTo>
                    <a:lnTo>
                      <a:pt x="15" y="214"/>
                    </a:lnTo>
                    <a:lnTo>
                      <a:pt x="25" y="211"/>
                    </a:lnTo>
                    <a:lnTo>
                      <a:pt x="37" y="208"/>
                    </a:lnTo>
                    <a:lnTo>
                      <a:pt x="50" y="203"/>
                    </a:lnTo>
                    <a:lnTo>
                      <a:pt x="63" y="195"/>
                    </a:lnTo>
                    <a:lnTo>
                      <a:pt x="75" y="187"/>
                    </a:lnTo>
                    <a:lnTo>
                      <a:pt x="75" y="6"/>
                    </a:lnTo>
                    <a:close/>
                  </a:path>
                </a:pathLst>
              </a:custGeom>
              <a:solidFill>
                <a:srgbClr val="808080"/>
              </a:solidFill>
              <a:ln w="9525">
                <a:noFill/>
                <a:round/>
                <a:headEnd/>
                <a:tailEnd/>
              </a:ln>
            </p:spPr>
            <p:txBody>
              <a:bodyPr/>
              <a:lstStyle/>
              <a:p>
                <a:endParaRPr lang="en-US"/>
              </a:p>
            </p:txBody>
          </p:sp>
          <p:sp>
            <p:nvSpPr>
              <p:cNvPr id="88182" name="Freeform 144"/>
              <p:cNvSpPr>
                <a:spLocks/>
              </p:cNvSpPr>
              <p:nvPr/>
            </p:nvSpPr>
            <p:spPr bwMode="auto">
              <a:xfrm>
                <a:off x="7013" y="14340"/>
                <a:ext cx="110" cy="111"/>
              </a:xfrm>
              <a:custGeom>
                <a:avLst/>
                <a:gdLst>
                  <a:gd name="T0" fmla="*/ 55 w 110"/>
                  <a:gd name="T1" fmla="*/ 111 h 111"/>
                  <a:gd name="T2" fmla="*/ 66 w 110"/>
                  <a:gd name="T3" fmla="*/ 110 h 111"/>
                  <a:gd name="T4" fmla="*/ 76 w 110"/>
                  <a:gd name="T5" fmla="*/ 106 h 111"/>
                  <a:gd name="T6" fmla="*/ 85 w 110"/>
                  <a:gd name="T7" fmla="*/ 101 h 111"/>
                  <a:gd name="T8" fmla="*/ 94 w 110"/>
                  <a:gd name="T9" fmla="*/ 94 h 111"/>
                  <a:gd name="T10" fmla="*/ 100 w 110"/>
                  <a:gd name="T11" fmla="*/ 86 h 111"/>
                  <a:gd name="T12" fmla="*/ 106 w 110"/>
                  <a:gd name="T13" fmla="*/ 77 h 111"/>
                  <a:gd name="T14" fmla="*/ 109 w 110"/>
                  <a:gd name="T15" fmla="*/ 66 h 111"/>
                  <a:gd name="T16" fmla="*/ 110 w 110"/>
                  <a:gd name="T17" fmla="*/ 56 h 111"/>
                  <a:gd name="T18" fmla="*/ 109 w 110"/>
                  <a:gd name="T19" fmla="*/ 44 h 111"/>
                  <a:gd name="T20" fmla="*/ 106 w 110"/>
                  <a:gd name="T21" fmla="*/ 34 h 111"/>
                  <a:gd name="T22" fmla="*/ 100 w 110"/>
                  <a:gd name="T23" fmla="*/ 24 h 111"/>
                  <a:gd name="T24" fmla="*/ 94 w 110"/>
                  <a:gd name="T25" fmla="*/ 17 h 111"/>
                  <a:gd name="T26" fmla="*/ 85 w 110"/>
                  <a:gd name="T27" fmla="*/ 9 h 111"/>
                  <a:gd name="T28" fmla="*/ 76 w 110"/>
                  <a:gd name="T29" fmla="*/ 5 h 111"/>
                  <a:gd name="T30" fmla="*/ 66 w 110"/>
                  <a:gd name="T31" fmla="*/ 2 h 111"/>
                  <a:gd name="T32" fmla="*/ 55 w 110"/>
                  <a:gd name="T33" fmla="*/ 0 h 111"/>
                  <a:gd name="T34" fmla="*/ 44 w 110"/>
                  <a:gd name="T35" fmla="*/ 2 h 111"/>
                  <a:gd name="T36" fmla="*/ 33 w 110"/>
                  <a:gd name="T37" fmla="*/ 5 h 111"/>
                  <a:gd name="T38" fmla="*/ 25 w 110"/>
                  <a:gd name="T39" fmla="*/ 9 h 111"/>
                  <a:gd name="T40" fmla="*/ 16 w 110"/>
                  <a:gd name="T41" fmla="*/ 17 h 111"/>
                  <a:gd name="T42" fmla="*/ 10 w 110"/>
                  <a:gd name="T43" fmla="*/ 24 h 111"/>
                  <a:gd name="T44" fmla="*/ 4 w 110"/>
                  <a:gd name="T45" fmla="*/ 34 h 111"/>
                  <a:gd name="T46" fmla="*/ 1 w 110"/>
                  <a:gd name="T47" fmla="*/ 44 h 111"/>
                  <a:gd name="T48" fmla="*/ 0 w 110"/>
                  <a:gd name="T49" fmla="*/ 56 h 111"/>
                  <a:gd name="T50" fmla="*/ 1 w 110"/>
                  <a:gd name="T51" fmla="*/ 66 h 111"/>
                  <a:gd name="T52" fmla="*/ 4 w 110"/>
                  <a:gd name="T53" fmla="*/ 77 h 111"/>
                  <a:gd name="T54" fmla="*/ 10 w 110"/>
                  <a:gd name="T55" fmla="*/ 86 h 111"/>
                  <a:gd name="T56" fmla="*/ 16 w 110"/>
                  <a:gd name="T57" fmla="*/ 94 h 111"/>
                  <a:gd name="T58" fmla="*/ 25 w 110"/>
                  <a:gd name="T59" fmla="*/ 101 h 111"/>
                  <a:gd name="T60" fmla="*/ 33 w 110"/>
                  <a:gd name="T61" fmla="*/ 106 h 111"/>
                  <a:gd name="T62" fmla="*/ 44 w 110"/>
                  <a:gd name="T63" fmla="*/ 110 h 111"/>
                  <a:gd name="T64" fmla="*/ 55 w 110"/>
                  <a:gd name="T65" fmla="*/ 111 h 11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0"/>
                  <a:gd name="T100" fmla="*/ 0 h 111"/>
                  <a:gd name="T101" fmla="*/ 110 w 110"/>
                  <a:gd name="T102" fmla="*/ 111 h 11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0" h="111">
                    <a:moveTo>
                      <a:pt x="55" y="111"/>
                    </a:moveTo>
                    <a:lnTo>
                      <a:pt x="66" y="110"/>
                    </a:lnTo>
                    <a:lnTo>
                      <a:pt x="76" y="106"/>
                    </a:lnTo>
                    <a:lnTo>
                      <a:pt x="85" y="101"/>
                    </a:lnTo>
                    <a:lnTo>
                      <a:pt x="94" y="94"/>
                    </a:lnTo>
                    <a:lnTo>
                      <a:pt x="100" y="86"/>
                    </a:lnTo>
                    <a:lnTo>
                      <a:pt x="106" y="77"/>
                    </a:lnTo>
                    <a:lnTo>
                      <a:pt x="109" y="66"/>
                    </a:lnTo>
                    <a:lnTo>
                      <a:pt x="110" y="56"/>
                    </a:lnTo>
                    <a:lnTo>
                      <a:pt x="109" y="44"/>
                    </a:lnTo>
                    <a:lnTo>
                      <a:pt x="106" y="34"/>
                    </a:lnTo>
                    <a:lnTo>
                      <a:pt x="100" y="24"/>
                    </a:lnTo>
                    <a:lnTo>
                      <a:pt x="94" y="17"/>
                    </a:lnTo>
                    <a:lnTo>
                      <a:pt x="85" y="9"/>
                    </a:lnTo>
                    <a:lnTo>
                      <a:pt x="76" y="5"/>
                    </a:lnTo>
                    <a:lnTo>
                      <a:pt x="66" y="2"/>
                    </a:lnTo>
                    <a:lnTo>
                      <a:pt x="55" y="0"/>
                    </a:lnTo>
                    <a:lnTo>
                      <a:pt x="44" y="2"/>
                    </a:lnTo>
                    <a:lnTo>
                      <a:pt x="33" y="5"/>
                    </a:lnTo>
                    <a:lnTo>
                      <a:pt x="25" y="9"/>
                    </a:lnTo>
                    <a:lnTo>
                      <a:pt x="16" y="17"/>
                    </a:lnTo>
                    <a:lnTo>
                      <a:pt x="10" y="24"/>
                    </a:lnTo>
                    <a:lnTo>
                      <a:pt x="4" y="34"/>
                    </a:lnTo>
                    <a:lnTo>
                      <a:pt x="1" y="44"/>
                    </a:lnTo>
                    <a:lnTo>
                      <a:pt x="0" y="56"/>
                    </a:lnTo>
                    <a:lnTo>
                      <a:pt x="1" y="66"/>
                    </a:lnTo>
                    <a:lnTo>
                      <a:pt x="4" y="77"/>
                    </a:lnTo>
                    <a:lnTo>
                      <a:pt x="10" y="86"/>
                    </a:lnTo>
                    <a:lnTo>
                      <a:pt x="16" y="94"/>
                    </a:lnTo>
                    <a:lnTo>
                      <a:pt x="25" y="101"/>
                    </a:lnTo>
                    <a:lnTo>
                      <a:pt x="33" y="106"/>
                    </a:lnTo>
                    <a:lnTo>
                      <a:pt x="44" y="110"/>
                    </a:lnTo>
                    <a:lnTo>
                      <a:pt x="55" y="111"/>
                    </a:lnTo>
                    <a:close/>
                  </a:path>
                </a:pathLst>
              </a:custGeom>
              <a:solidFill>
                <a:srgbClr val="808080"/>
              </a:solidFill>
              <a:ln w="9525">
                <a:noFill/>
                <a:round/>
                <a:headEnd/>
                <a:tailEnd/>
              </a:ln>
            </p:spPr>
            <p:txBody>
              <a:bodyPr/>
              <a:lstStyle/>
              <a:p>
                <a:endParaRPr lang="en-US"/>
              </a:p>
            </p:txBody>
          </p:sp>
          <p:sp>
            <p:nvSpPr>
              <p:cNvPr id="88183" name="Freeform 145"/>
              <p:cNvSpPr>
                <a:spLocks/>
              </p:cNvSpPr>
              <p:nvPr/>
            </p:nvSpPr>
            <p:spPr bwMode="auto">
              <a:xfrm>
                <a:off x="6676" y="14343"/>
                <a:ext cx="55" cy="55"/>
              </a:xfrm>
              <a:custGeom>
                <a:avLst/>
                <a:gdLst>
                  <a:gd name="T0" fmla="*/ 27 w 55"/>
                  <a:gd name="T1" fmla="*/ 55 h 55"/>
                  <a:gd name="T2" fmla="*/ 38 w 55"/>
                  <a:gd name="T3" fmla="*/ 53 h 55"/>
                  <a:gd name="T4" fmla="*/ 48 w 55"/>
                  <a:gd name="T5" fmla="*/ 46 h 55"/>
                  <a:gd name="T6" fmla="*/ 53 w 55"/>
                  <a:gd name="T7" fmla="*/ 37 h 55"/>
                  <a:gd name="T8" fmla="*/ 55 w 55"/>
                  <a:gd name="T9" fmla="*/ 27 h 55"/>
                  <a:gd name="T10" fmla="*/ 53 w 55"/>
                  <a:gd name="T11" fmla="*/ 16 h 55"/>
                  <a:gd name="T12" fmla="*/ 48 w 55"/>
                  <a:gd name="T13" fmla="*/ 7 h 55"/>
                  <a:gd name="T14" fmla="*/ 38 w 55"/>
                  <a:gd name="T15" fmla="*/ 2 h 55"/>
                  <a:gd name="T16" fmla="*/ 27 w 55"/>
                  <a:gd name="T17" fmla="*/ 0 h 55"/>
                  <a:gd name="T18" fmla="*/ 16 w 55"/>
                  <a:gd name="T19" fmla="*/ 2 h 55"/>
                  <a:gd name="T20" fmla="*/ 8 w 55"/>
                  <a:gd name="T21" fmla="*/ 7 h 55"/>
                  <a:gd name="T22" fmla="*/ 2 w 55"/>
                  <a:gd name="T23" fmla="*/ 16 h 55"/>
                  <a:gd name="T24" fmla="*/ 0 w 55"/>
                  <a:gd name="T25" fmla="*/ 27 h 55"/>
                  <a:gd name="T26" fmla="*/ 2 w 55"/>
                  <a:gd name="T27" fmla="*/ 37 h 55"/>
                  <a:gd name="T28" fmla="*/ 8 w 55"/>
                  <a:gd name="T29" fmla="*/ 46 h 55"/>
                  <a:gd name="T30" fmla="*/ 16 w 55"/>
                  <a:gd name="T31" fmla="*/ 53 h 55"/>
                  <a:gd name="T32" fmla="*/ 27 w 55"/>
                  <a:gd name="T33" fmla="*/ 55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5"/>
                  <a:gd name="T52" fmla="*/ 0 h 55"/>
                  <a:gd name="T53" fmla="*/ 55 w 55"/>
                  <a:gd name="T54" fmla="*/ 55 h 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5" h="55">
                    <a:moveTo>
                      <a:pt x="27" y="55"/>
                    </a:moveTo>
                    <a:lnTo>
                      <a:pt x="38" y="53"/>
                    </a:lnTo>
                    <a:lnTo>
                      <a:pt x="48" y="46"/>
                    </a:lnTo>
                    <a:lnTo>
                      <a:pt x="53" y="37"/>
                    </a:lnTo>
                    <a:lnTo>
                      <a:pt x="55" y="27"/>
                    </a:lnTo>
                    <a:lnTo>
                      <a:pt x="53" y="16"/>
                    </a:lnTo>
                    <a:lnTo>
                      <a:pt x="48" y="7"/>
                    </a:lnTo>
                    <a:lnTo>
                      <a:pt x="38" y="2"/>
                    </a:lnTo>
                    <a:lnTo>
                      <a:pt x="27" y="0"/>
                    </a:lnTo>
                    <a:lnTo>
                      <a:pt x="16" y="2"/>
                    </a:lnTo>
                    <a:lnTo>
                      <a:pt x="8" y="7"/>
                    </a:lnTo>
                    <a:lnTo>
                      <a:pt x="2" y="16"/>
                    </a:lnTo>
                    <a:lnTo>
                      <a:pt x="0" y="27"/>
                    </a:lnTo>
                    <a:lnTo>
                      <a:pt x="2" y="37"/>
                    </a:lnTo>
                    <a:lnTo>
                      <a:pt x="8" y="46"/>
                    </a:lnTo>
                    <a:lnTo>
                      <a:pt x="16" y="53"/>
                    </a:lnTo>
                    <a:lnTo>
                      <a:pt x="27" y="55"/>
                    </a:lnTo>
                    <a:close/>
                  </a:path>
                </a:pathLst>
              </a:custGeom>
              <a:solidFill>
                <a:srgbClr val="808080"/>
              </a:solidFill>
              <a:ln w="9525">
                <a:noFill/>
                <a:round/>
                <a:headEnd/>
                <a:tailEnd/>
              </a:ln>
            </p:spPr>
            <p:txBody>
              <a:bodyPr/>
              <a:lstStyle/>
              <a:p>
                <a:endParaRPr lang="en-US"/>
              </a:p>
            </p:txBody>
          </p:sp>
          <p:sp>
            <p:nvSpPr>
              <p:cNvPr id="88184" name="Freeform 146"/>
              <p:cNvSpPr>
                <a:spLocks/>
              </p:cNvSpPr>
              <p:nvPr/>
            </p:nvSpPr>
            <p:spPr bwMode="auto">
              <a:xfrm>
                <a:off x="6770" y="14345"/>
                <a:ext cx="55" cy="55"/>
              </a:xfrm>
              <a:custGeom>
                <a:avLst/>
                <a:gdLst>
                  <a:gd name="T0" fmla="*/ 28 w 55"/>
                  <a:gd name="T1" fmla="*/ 55 h 55"/>
                  <a:gd name="T2" fmla="*/ 39 w 55"/>
                  <a:gd name="T3" fmla="*/ 53 h 55"/>
                  <a:gd name="T4" fmla="*/ 47 w 55"/>
                  <a:gd name="T5" fmla="*/ 47 h 55"/>
                  <a:gd name="T6" fmla="*/ 53 w 55"/>
                  <a:gd name="T7" fmla="*/ 39 h 55"/>
                  <a:gd name="T8" fmla="*/ 55 w 55"/>
                  <a:gd name="T9" fmla="*/ 28 h 55"/>
                  <a:gd name="T10" fmla="*/ 53 w 55"/>
                  <a:gd name="T11" fmla="*/ 17 h 55"/>
                  <a:gd name="T12" fmla="*/ 47 w 55"/>
                  <a:gd name="T13" fmla="*/ 8 h 55"/>
                  <a:gd name="T14" fmla="*/ 39 w 55"/>
                  <a:gd name="T15" fmla="*/ 2 h 55"/>
                  <a:gd name="T16" fmla="*/ 28 w 55"/>
                  <a:gd name="T17" fmla="*/ 0 h 55"/>
                  <a:gd name="T18" fmla="*/ 17 w 55"/>
                  <a:gd name="T19" fmla="*/ 2 h 55"/>
                  <a:gd name="T20" fmla="*/ 9 w 55"/>
                  <a:gd name="T21" fmla="*/ 8 h 55"/>
                  <a:gd name="T22" fmla="*/ 2 w 55"/>
                  <a:gd name="T23" fmla="*/ 17 h 55"/>
                  <a:gd name="T24" fmla="*/ 0 w 55"/>
                  <a:gd name="T25" fmla="*/ 28 h 55"/>
                  <a:gd name="T26" fmla="*/ 2 w 55"/>
                  <a:gd name="T27" fmla="*/ 39 h 55"/>
                  <a:gd name="T28" fmla="*/ 9 w 55"/>
                  <a:gd name="T29" fmla="*/ 47 h 55"/>
                  <a:gd name="T30" fmla="*/ 17 w 55"/>
                  <a:gd name="T31" fmla="*/ 53 h 55"/>
                  <a:gd name="T32" fmla="*/ 28 w 55"/>
                  <a:gd name="T33" fmla="*/ 55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5"/>
                  <a:gd name="T52" fmla="*/ 0 h 55"/>
                  <a:gd name="T53" fmla="*/ 55 w 55"/>
                  <a:gd name="T54" fmla="*/ 55 h 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5" h="55">
                    <a:moveTo>
                      <a:pt x="28" y="55"/>
                    </a:moveTo>
                    <a:lnTo>
                      <a:pt x="39" y="53"/>
                    </a:lnTo>
                    <a:lnTo>
                      <a:pt x="47" y="47"/>
                    </a:lnTo>
                    <a:lnTo>
                      <a:pt x="53" y="39"/>
                    </a:lnTo>
                    <a:lnTo>
                      <a:pt x="55" y="28"/>
                    </a:lnTo>
                    <a:lnTo>
                      <a:pt x="53" y="17"/>
                    </a:lnTo>
                    <a:lnTo>
                      <a:pt x="47" y="8"/>
                    </a:lnTo>
                    <a:lnTo>
                      <a:pt x="39" y="2"/>
                    </a:lnTo>
                    <a:lnTo>
                      <a:pt x="28" y="0"/>
                    </a:lnTo>
                    <a:lnTo>
                      <a:pt x="17" y="2"/>
                    </a:lnTo>
                    <a:lnTo>
                      <a:pt x="9" y="8"/>
                    </a:lnTo>
                    <a:lnTo>
                      <a:pt x="2" y="17"/>
                    </a:lnTo>
                    <a:lnTo>
                      <a:pt x="0" y="28"/>
                    </a:lnTo>
                    <a:lnTo>
                      <a:pt x="2" y="39"/>
                    </a:lnTo>
                    <a:lnTo>
                      <a:pt x="9" y="47"/>
                    </a:lnTo>
                    <a:lnTo>
                      <a:pt x="17" y="53"/>
                    </a:lnTo>
                    <a:lnTo>
                      <a:pt x="28" y="55"/>
                    </a:lnTo>
                    <a:close/>
                  </a:path>
                </a:pathLst>
              </a:custGeom>
              <a:solidFill>
                <a:srgbClr val="808080"/>
              </a:solidFill>
              <a:ln w="9525">
                <a:noFill/>
                <a:round/>
                <a:headEnd/>
                <a:tailEnd/>
              </a:ln>
            </p:spPr>
            <p:txBody>
              <a:bodyPr/>
              <a:lstStyle/>
              <a:p>
                <a:endParaRPr lang="en-US"/>
              </a:p>
            </p:txBody>
          </p:sp>
          <p:sp>
            <p:nvSpPr>
              <p:cNvPr id="88185" name="Freeform 147"/>
              <p:cNvSpPr>
                <a:spLocks/>
              </p:cNvSpPr>
              <p:nvPr/>
            </p:nvSpPr>
            <p:spPr bwMode="auto">
              <a:xfrm>
                <a:off x="6401" y="13591"/>
                <a:ext cx="156" cy="752"/>
              </a:xfrm>
              <a:custGeom>
                <a:avLst/>
                <a:gdLst>
                  <a:gd name="T0" fmla="*/ 48 w 156"/>
                  <a:gd name="T1" fmla="*/ 15 h 752"/>
                  <a:gd name="T2" fmla="*/ 44 w 156"/>
                  <a:gd name="T3" fmla="*/ 30 h 752"/>
                  <a:gd name="T4" fmla="*/ 33 w 156"/>
                  <a:gd name="T5" fmla="*/ 73 h 752"/>
                  <a:gd name="T6" fmla="*/ 19 w 156"/>
                  <a:gd name="T7" fmla="*/ 140 h 752"/>
                  <a:gd name="T8" fmla="*/ 7 w 156"/>
                  <a:gd name="T9" fmla="*/ 229 h 752"/>
                  <a:gd name="T10" fmla="*/ 0 w 156"/>
                  <a:gd name="T11" fmla="*/ 337 h 752"/>
                  <a:gd name="T12" fmla="*/ 1 w 156"/>
                  <a:gd name="T13" fmla="*/ 462 h 752"/>
                  <a:gd name="T14" fmla="*/ 14 w 156"/>
                  <a:gd name="T15" fmla="*/ 602 h 752"/>
                  <a:gd name="T16" fmla="*/ 43 w 156"/>
                  <a:gd name="T17" fmla="*/ 752 h 752"/>
                  <a:gd name="T18" fmla="*/ 150 w 156"/>
                  <a:gd name="T19" fmla="*/ 746 h 752"/>
                  <a:gd name="T20" fmla="*/ 146 w 156"/>
                  <a:gd name="T21" fmla="*/ 724 h 752"/>
                  <a:gd name="T22" fmla="*/ 135 w 156"/>
                  <a:gd name="T23" fmla="*/ 663 h 752"/>
                  <a:gd name="T24" fmla="*/ 123 w 156"/>
                  <a:gd name="T25" fmla="*/ 574 h 752"/>
                  <a:gd name="T26" fmla="*/ 111 w 156"/>
                  <a:gd name="T27" fmla="*/ 463 h 752"/>
                  <a:gd name="T28" fmla="*/ 104 w 156"/>
                  <a:gd name="T29" fmla="*/ 342 h 752"/>
                  <a:gd name="T30" fmla="*/ 107 w 156"/>
                  <a:gd name="T31" fmla="*/ 220 h 752"/>
                  <a:gd name="T32" fmla="*/ 124 w 156"/>
                  <a:gd name="T33" fmla="*/ 106 h 752"/>
                  <a:gd name="T34" fmla="*/ 156 w 156"/>
                  <a:gd name="T35" fmla="*/ 9 h 752"/>
                  <a:gd name="T36" fmla="*/ 156 w 156"/>
                  <a:gd name="T37" fmla="*/ 8 h 752"/>
                  <a:gd name="T38" fmla="*/ 156 w 156"/>
                  <a:gd name="T39" fmla="*/ 6 h 752"/>
                  <a:gd name="T40" fmla="*/ 154 w 156"/>
                  <a:gd name="T41" fmla="*/ 4 h 752"/>
                  <a:gd name="T42" fmla="*/ 147 w 156"/>
                  <a:gd name="T43" fmla="*/ 0 h 752"/>
                  <a:gd name="T44" fmla="*/ 134 w 156"/>
                  <a:gd name="T45" fmla="*/ 0 h 752"/>
                  <a:gd name="T46" fmla="*/ 115 w 156"/>
                  <a:gd name="T47" fmla="*/ 1 h 752"/>
                  <a:gd name="T48" fmla="*/ 87 w 156"/>
                  <a:gd name="T49" fmla="*/ 7 h 752"/>
                  <a:gd name="T50" fmla="*/ 48 w 156"/>
                  <a:gd name="T51" fmla="*/ 15 h 75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6"/>
                  <a:gd name="T79" fmla="*/ 0 h 752"/>
                  <a:gd name="T80" fmla="*/ 156 w 156"/>
                  <a:gd name="T81" fmla="*/ 752 h 75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6" h="752">
                    <a:moveTo>
                      <a:pt x="48" y="15"/>
                    </a:moveTo>
                    <a:lnTo>
                      <a:pt x="44" y="30"/>
                    </a:lnTo>
                    <a:lnTo>
                      <a:pt x="33" y="73"/>
                    </a:lnTo>
                    <a:lnTo>
                      <a:pt x="19" y="140"/>
                    </a:lnTo>
                    <a:lnTo>
                      <a:pt x="7" y="229"/>
                    </a:lnTo>
                    <a:lnTo>
                      <a:pt x="0" y="337"/>
                    </a:lnTo>
                    <a:lnTo>
                      <a:pt x="1" y="462"/>
                    </a:lnTo>
                    <a:lnTo>
                      <a:pt x="14" y="602"/>
                    </a:lnTo>
                    <a:lnTo>
                      <a:pt x="43" y="752"/>
                    </a:lnTo>
                    <a:lnTo>
                      <a:pt x="150" y="746"/>
                    </a:lnTo>
                    <a:lnTo>
                      <a:pt x="146" y="724"/>
                    </a:lnTo>
                    <a:lnTo>
                      <a:pt x="135" y="663"/>
                    </a:lnTo>
                    <a:lnTo>
                      <a:pt x="123" y="574"/>
                    </a:lnTo>
                    <a:lnTo>
                      <a:pt x="111" y="463"/>
                    </a:lnTo>
                    <a:lnTo>
                      <a:pt x="104" y="342"/>
                    </a:lnTo>
                    <a:lnTo>
                      <a:pt x="107" y="220"/>
                    </a:lnTo>
                    <a:lnTo>
                      <a:pt x="124" y="106"/>
                    </a:lnTo>
                    <a:lnTo>
                      <a:pt x="156" y="9"/>
                    </a:lnTo>
                    <a:lnTo>
                      <a:pt x="156" y="8"/>
                    </a:lnTo>
                    <a:lnTo>
                      <a:pt x="156" y="6"/>
                    </a:lnTo>
                    <a:lnTo>
                      <a:pt x="154" y="4"/>
                    </a:lnTo>
                    <a:lnTo>
                      <a:pt x="147" y="0"/>
                    </a:lnTo>
                    <a:lnTo>
                      <a:pt x="134" y="0"/>
                    </a:lnTo>
                    <a:lnTo>
                      <a:pt x="115" y="1"/>
                    </a:lnTo>
                    <a:lnTo>
                      <a:pt x="87" y="7"/>
                    </a:lnTo>
                    <a:lnTo>
                      <a:pt x="48" y="15"/>
                    </a:lnTo>
                    <a:close/>
                  </a:path>
                </a:pathLst>
              </a:custGeom>
              <a:solidFill>
                <a:srgbClr val="808080"/>
              </a:solidFill>
              <a:ln w="9525">
                <a:noFill/>
                <a:round/>
                <a:headEnd/>
                <a:tailEnd/>
              </a:ln>
            </p:spPr>
            <p:txBody>
              <a:bodyPr/>
              <a:lstStyle/>
              <a:p>
                <a:endParaRPr lang="en-US"/>
              </a:p>
            </p:txBody>
          </p:sp>
          <p:sp>
            <p:nvSpPr>
              <p:cNvPr id="88186" name="Freeform 148"/>
              <p:cNvSpPr>
                <a:spLocks/>
              </p:cNvSpPr>
              <p:nvPr/>
            </p:nvSpPr>
            <p:spPr bwMode="auto">
              <a:xfrm>
                <a:off x="7205" y="13498"/>
                <a:ext cx="212" cy="839"/>
              </a:xfrm>
              <a:custGeom>
                <a:avLst/>
                <a:gdLst>
                  <a:gd name="T0" fmla="*/ 212 w 212"/>
                  <a:gd name="T1" fmla="*/ 6 h 839"/>
                  <a:gd name="T2" fmla="*/ 206 w 212"/>
                  <a:gd name="T3" fmla="*/ 11 h 839"/>
                  <a:gd name="T4" fmla="*/ 192 w 212"/>
                  <a:gd name="T5" fmla="*/ 33 h 839"/>
                  <a:gd name="T6" fmla="*/ 174 w 212"/>
                  <a:gd name="T7" fmla="*/ 77 h 839"/>
                  <a:gd name="T8" fmla="*/ 156 w 212"/>
                  <a:gd name="T9" fmla="*/ 148 h 839"/>
                  <a:gd name="T10" fmla="*/ 141 w 212"/>
                  <a:gd name="T11" fmla="*/ 254 h 839"/>
                  <a:gd name="T12" fmla="*/ 133 w 212"/>
                  <a:gd name="T13" fmla="*/ 401 h 839"/>
                  <a:gd name="T14" fmla="*/ 137 w 212"/>
                  <a:gd name="T15" fmla="*/ 593 h 839"/>
                  <a:gd name="T16" fmla="*/ 158 w 212"/>
                  <a:gd name="T17" fmla="*/ 839 h 839"/>
                  <a:gd name="T18" fmla="*/ 38 w 212"/>
                  <a:gd name="T19" fmla="*/ 839 h 839"/>
                  <a:gd name="T20" fmla="*/ 34 w 212"/>
                  <a:gd name="T21" fmla="*/ 814 h 839"/>
                  <a:gd name="T22" fmla="*/ 24 w 212"/>
                  <a:gd name="T23" fmla="*/ 746 h 839"/>
                  <a:gd name="T24" fmla="*/ 12 w 212"/>
                  <a:gd name="T25" fmla="*/ 645 h 839"/>
                  <a:gd name="T26" fmla="*/ 3 w 212"/>
                  <a:gd name="T27" fmla="*/ 521 h 839"/>
                  <a:gd name="T28" fmla="*/ 0 w 212"/>
                  <a:gd name="T29" fmla="*/ 384 h 839"/>
                  <a:gd name="T30" fmla="*/ 6 w 212"/>
                  <a:gd name="T31" fmla="*/ 244 h 839"/>
                  <a:gd name="T32" fmla="*/ 29 w 212"/>
                  <a:gd name="T33" fmla="*/ 114 h 839"/>
                  <a:gd name="T34" fmla="*/ 68 w 212"/>
                  <a:gd name="T35" fmla="*/ 0 h 839"/>
                  <a:gd name="T36" fmla="*/ 212 w 212"/>
                  <a:gd name="T37" fmla="*/ 6 h 83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2"/>
                  <a:gd name="T58" fmla="*/ 0 h 839"/>
                  <a:gd name="T59" fmla="*/ 212 w 212"/>
                  <a:gd name="T60" fmla="*/ 839 h 83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2" h="839">
                    <a:moveTo>
                      <a:pt x="212" y="6"/>
                    </a:moveTo>
                    <a:lnTo>
                      <a:pt x="206" y="11"/>
                    </a:lnTo>
                    <a:lnTo>
                      <a:pt x="192" y="33"/>
                    </a:lnTo>
                    <a:lnTo>
                      <a:pt x="174" y="77"/>
                    </a:lnTo>
                    <a:lnTo>
                      <a:pt x="156" y="148"/>
                    </a:lnTo>
                    <a:lnTo>
                      <a:pt x="141" y="254"/>
                    </a:lnTo>
                    <a:lnTo>
                      <a:pt x="133" y="401"/>
                    </a:lnTo>
                    <a:lnTo>
                      <a:pt x="137" y="593"/>
                    </a:lnTo>
                    <a:lnTo>
                      <a:pt x="158" y="839"/>
                    </a:lnTo>
                    <a:lnTo>
                      <a:pt x="38" y="839"/>
                    </a:lnTo>
                    <a:lnTo>
                      <a:pt x="34" y="814"/>
                    </a:lnTo>
                    <a:lnTo>
                      <a:pt x="24" y="746"/>
                    </a:lnTo>
                    <a:lnTo>
                      <a:pt x="12" y="645"/>
                    </a:lnTo>
                    <a:lnTo>
                      <a:pt x="3" y="521"/>
                    </a:lnTo>
                    <a:lnTo>
                      <a:pt x="0" y="384"/>
                    </a:lnTo>
                    <a:lnTo>
                      <a:pt x="6" y="244"/>
                    </a:lnTo>
                    <a:lnTo>
                      <a:pt x="29" y="114"/>
                    </a:lnTo>
                    <a:lnTo>
                      <a:pt x="68" y="0"/>
                    </a:lnTo>
                    <a:lnTo>
                      <a:pt x="212" y="6"/>
                    </a:lnTo>
                    <a:close/>
                  </a:path>
                </a:pathLst>
              </a:custGeom>
              <a:solidFill>
                <a:srgbClr val="808080"/>
              </a:solidFill>
              <a:ln w="9525">
                <a:noFill/>
                <a:round/>
                <a:headEnd/>
                <a:tailEnd/>
              </a:ln>
            </p:spPr>
            <p:txBody>
              <a:bodyPr/>
              <a:lstStyle/>
              <a:p>
                <a:endParaRPr lang="en-US"/>
              </a:p>
            </p:txBody>
          </p:sp>
          <p:sp>
            <p:nvSpPr>
              <p:cNvPr id="88187" name="Freeform 149"/>
              <p:cNvSpPr>
                <a:spLocks/>
              </p:cNvSpPr>
              <p:nvPr/>
            </p:nvSpPr>
            <p:spPr bwMode="auto">
              <a:xfrm>
                <a:off x="6406" y="13636"/>
                <a:ext cx="137" cy="656"/>
              </a:xfrm>
              <a:custGeom>
                <a:avLst/>
                <a:gdLst>
                  <a:gd name="T0" fmla="*/ 43 w 137"/>
                  <a:gd name="T1" fmla="*/ 12 h 656"/>
                  <a:gd name="T2" fmla="*/ 39 w 137"/>
                  <a:gd name="T3" fmla="*/ 25 h 656"/>
                  <a:gd name="T4" fmla="*/ 30 w 137"/>
                  <a:gd name="T5" fmla="*/ 62 h 656"/>
                  <a:gd name="T6" fmla="*/ 19 w 137"/>
                  <a:gd name="T7" fmla="*/ 122 h 656"/>
                  <a:gd name="T8" fmla="*/ 7 w 137"/>
                  <a:gd name="T9" fmla="*/ 199 h 656"/>
                  <a:gd name="T10" fmla="*/ 0 w 137"/>
                  <a:gd name="T11" fmla="*/ 294 h 656"/>
                  <a:gd name="T12" fmla="*/ 1 w 137"/>
                  <a:gd name="T13" fmla="*/ 403 h 656"/>
                  <a:gd name="T14" fmla="*/ 12 w 137"/>
                  <a:gd name="T15" fmla="*/ 524 h 656"/>
                  <a:gd name="T16" fmla="*/ 38 w 137"/>
                  <a:gd name="T17" fmla="*/ 656 h 656"/>
                  <a:gd name="T18" fmla="*/ 132 w 137"/>
                  <a:gd name="T19" fmla="*/ 650 h 656"/>
                  <a:gd name="T20" fmla="*/ 127 w 137"/>
                  <a:gd name="T21" fmla="*/ 631 h 656"/>
                  <a:gd name="T22" fmla="*/ 119 w 137"/>
                  <a:gd name="T23" fmla="*/ 578 h 656"/>
                  <a:gd name="T24" fmla="*/ 107 w 137"/>
                  <a:gd name="T25" fmla="*/ 499 h 656"/>
                  <a:gd name="T26" fmla="*/ 97 w 137"/>
                  <a:gd name="T27" fmla="*/ 403 h 656"/>
                  <a:gd name="T28" fmla="*/ 92 w 137"/>
                  <a:gd name="T29" fmla="*/ 297 h 656"/>
                  <a:gd name="T30" fmla="*/ 94 w 137"/>
                  <a:gd name="T31" fmla="*/ 192 h 656"/>
                  <a:gd name="T32" fmla="*/ 108 w 137"/>
                  <a:gd name="T33" fmla="*/ 91 h 656"/>
                  <a:gd name="T34" fmla="*/ 137 w 137"/>
                  <a:gd name="T35" fmla="*/ 7 h 656"/>
                  <a:gd name="T36" fmla="*/ 137 w 137"/>
                  <a:gd name="T37" fmla="*/ 6 h 656"/>
                  <a:gd name="T38" fmla="*/ 137 w 137"/>
                  <a:gd name="T39" fmla="*/ 4 h 656"/>
                  <a:gd name="T40" fmla="*/ 135 w 137"/>
                  <a:gd name="T41" fmla="*/ 2 h 656"/>
                  <a:gd name="T42" fmla="*/ 129 w 137"/>
                  <a:gd name="T43" fmla="*/ 0 h 656"/>
                  <a:gd name="T44" fmla="*/ 119 w 137"/>
                  <a:gd name="T45" fmla="*/ 0 h 656"/>
                  <a:gd name="T46" fmla="*/ 101 w 137"/>
                  <a:gd name="T47" fmla="*/ 1 h 656"/>
                  <a:gd name="T48" fmla="*/ 77 w 137"/>
                  <a:gd name="T49" fmla="*/ 5 h 656"/>
                  <a:gd name="T50" fmla="*/ 43 w 137"/>
                  <a:gd name="T51" fmla="*/ 12 h 65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37"/>
                  <a:gd name="T79" fmla="*/ 0 h 656"/>
                  <a:gd name="T80" fmla="*/ 137 w 137"/>
                  <a:gd name="T81" fmla="*/ 656 h 65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37" h="656">
                    <a:moveTo>
                      <a:pt x="43" y="12"/>
                    </a:moveTo>
                    <a:lnTo>
                      <a:pt x="39" y="25"/>
                    </a:lnTo>
                    <a:lnTo>
                      <a:pt x="30" y="62"/>
                    </a:lnTo>
                    <a:lnTo>
                      <a:pt x="19" y="122"/>
                    </a:lnTo>
                    <a:lnTo>
                      <a:pt x="7" y="199"/>
                    </a:lnTo>
                    <a:lnTo>
                      <a:pt x="0" y="294"/>
                    </a:lnTo>
                    <a:lnTo>
                      <a:pt x="1" y="403"/>
                    </a:lnTo>
                    <a:lnTo>
                      <a:pt x="12" y="524"/>
                    </a:lnTo>
                    <a:lnTo>
                      <a:pt x="38" y="656"/>
                    </a:lnTo>
                    <a:lnTo>
                      <a:pt x="132" y="650"/>
                    </a:lnTo>
                    <a:lnTo>
                      <a:pt x="127" y="631"/>
                    </a:lnTo>
                    <a:lnTo>
                      <a:pt x="119" y="578"/>
                    </a:lnTo>
                    <a:lnTo>
                      <a:pt x="107" y="499"/>
                    </a:lnTo>
                    <a:lnTo>
                      <a:pt x="97" y="403"/>
                    </a:lnTo>
                    <a:lnTo>
                      <a:pt x="92" y="297"/>
                    </a:lnTo>
                    <a:lnTo>
                      <a:pt x="94" y="192"/>
                    </a:lnTo>
                    <a:lnTo>
                      <a:pt x="108" y="91"/>
                    </a:lnTo>
                    <a:lnTo>
                      <a:pt x="137" y="7"/>
                    </a:lnTo>
                    <a:lnTo>
                      <a:pt x="137" y="6"/>
                    </a:lnTo>
                    <a:lnTo>
                      <a:pt x="137" y="4"/>
                    </a:lnTo>
                    <a:lnTo>
                      <a:pt x="135" y="2"/>
                    </a:lnTo>
                    <a:lnTo>
                      <a:pt x="129" y="0"/>
                    </a:lnTo>
                    <a:lnTo>
                      <a:pt x="119" y="0"/>
                    </a:lnTo>
                    <a:lnTo>
                      <a:pt x="101" y="1"/>
                    </a:lnTo>
                    <a:lnTo>
                      <a:pt x="77" y="5"/>
                    </a:lnTo>
                    <a:lnTo>
                      <a:pt x="43" y="12"/>
                    </a:lnTo>
                    <a:close/>
                  </a:path>
                </a:pathLst>
              </a:custGeom>
              <a:solidFill>
                <a:srgbClr val="808080"/>
              </a:solidFill>
              <a:ln w="9525">
                <a:noFill/>
                <a:round/>
                <a:headEnd/>
                <a:tailEnd/>
              </a:ln>
            </p:spPr>
            <p:txBody>
              <a:bodyPr/>
              <a:lstStyle/>
              <a:p>
                <a:endParaRPr lang="en-US"/>
              </a:p>
            </p:txBody>
          </p:sp>
          <p:sp>
            <p:nvSpPr>
              <p:cNvPr id="88188" name="Freeform 150"/>
              <p:cNvSpPr>
                <a:spLocks/>
              </p:cNvSpPr>
              <p:nvPr/>
            </p:nvSpPr>
            <p:spPr bwMode="auto">
              <a:xfrm>
                <a:off x="6412" y="13680"/>
                <a:ext cx="116" cy="560"/>
              </a:xfrm>
              <a:custGeom>
                <a:avLst/>
                <a:gdLst>
                  <a:gd name="T0" fmla="*/ 36 w 116"/>
                  <a:gd name="T1" fmla="*/ 11 h 560"/>
                  <a:gd name="T2" fmla="*/ 33 w 116"/>
                  <a:gd name="T3" fmla="*/ 21 h 560"/>
                  <a:gd name="T4" fmla="*/ 24 w 116"/>
                  <a:gd name="T5" fmla="*/ 53 h 560"/>
                  <a:gd name="T6" fmla="*/ 15 w 116"/>
                  <a:gd name="T7" fmla="*/ 103 h 560"/>
                  <a:gd name="T8" fmla="*/ 5 w 116"/>
                  <a:gd name="T9" fmla="*/ 169 h 560"/>
                  <a:gd name="T10" fmla="*/ 0 w 116"/>
                  <a:gd name="T11" fmla="*/ 250 h 560"/>
                  <a:gd name="T12" fmla="*/ 1 w 116"/>
                  <a:gd name="T13" fmla="*/ 344 h 560"/>
                  <a:gd name="T14" fmla="*/ 10 w 116"/>
                  <a:gd name="T15" fmla="*/ 448 h 560"/>
                  <a:gd name="T16" fmla="*/ 32 w 116"/>
                  <a:gd name="T17" fmla="*/ 560 h 560"/>
                  <a:gd name="T18" fmla="*/ 112 w 116"/>
                  <a:gd name="T19" fmla="*/ 555 h 560"/>
                  <a:gd name="T20" fmla="*/ 108 w 116"/>
                  <a:gd name="T21" fmla="*/ 538 h 560"/>
                  <a:gd name="T22" fmla="*/ 101 w 116"/>
                  <a:gd name="T23" fmla="*/ 493 h 560"/>
                  <a:gd name="T24" fmla="*/ 91 w 116"/>
                  <a:gd name="T25" fmla="*/ 426 h 560"/>
                  <a:gd name="T26" fmla="*/ 82 w 116"/>
                  <a:gd name="T27" fmla="*/ 344 h 560"/>
                  <a:gd name="T28" fmla="*/ 77 w 116"/>
                  <a:gd name="T29" fmla="*/ 255 h 560"/>
                  <a:gd name="T30" fmla="*/ 79 w 116"/>
                  <a:gd name="T31" fmla="*/ 164 h 560"/>
                  <a:gd name="T32" fmla="*/ 91 w 116"/>
                  <a:gd name="T33" fmla="*/ 79 h 560"/>
                  <a:gd name="T34" fmla="*/ 116 w 116"/>
                  <a:gd name="T35" fmla="*/ 6 h 560"/>
                  <a:gd name="T36" fmla="*/ 116 w 116"/>
                  <a:gd name="T37" fmla="*/ 5 h 560"/>
                  <a:gd name="T38" fmla="*/ 116 w 116"/>
                  <a:gd name="T39" fmla="*/ 4 h 560"/>
                  <a:gd name="T40" fmla="*/ 114 w 116"/>
                  <a:gd name="T41" fmla="*/ 2 h 560"/>
                  <a:gd name="T42" fmla="*/ 109 w 116"/>
                  <a:gd name="T43" fmla="*/ 0 h 560"/>
                  <a:gd name="T44" fmla="*/ 100 w 116"/>
                  <a:gd name="T45" fmla="*/ 0 h 560"/>
                  <a:gd name="T46" fmla="*/ 86 w 116"/>
                  <a:gd name="T47" fmla="*/ 1 h 560"/>
                  <a:gd name="T48" fmla="*/ 65 w 116"/>
                  <a:gd name="T49" fmla="*/ 4 h 560"/>
                  <a:gd name="T50" fmla="*/ 36 w 116"/>
                  <a:gd name="T51" fmla="*/ 11 h 56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6"/>
                  <a:gd name="T79" fmla="*/ 0 h 560"/>
                  <a:gd name="T80" fmla="*/ 116 w 116"/>
                  <a:gd name="T81" fmla="*/ 560 h 56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6" h="560">
                    <a:moveTo>
                      <a:pt x="36" y="11"/>
                    </a:moveTo>
                    <a:lnTo>
                      <a:pt x="33" y="21"/>
                    </a:lnTo>
                    <a:lnTo>
                      <a:pt x="24" y="53"/>
                    </a:lnTo>
                    <a:lnTo>
                      <a:pt x="15" y="103"/>
                    </a:lnTo>
                    <a:lnTo>
                      <a:pt x="5" y="169"/>
                    </a:lnTo>
                    <a:lnTo>
                      <a:pt x="0" y="250"/>
                    </a:lnTo>
                    <a:lnTo>
                      <a:pt x="1" y="344"/>
                    </a:lnTo>
                    <a:lnTo>
                      <a:pt x="10" y="448"/>
                    </a:lnTo>
                    <a:lnTo>
                      <a:pt x="32" y="560"/>
                    </a:lnTo>
                    <a:lnTo>
                      <a:pt x="112" y="555"/>
                    </a:lnTo>
                    <a:lnTo>
                      <a:pt x="108" y="538"/>
                    </a:lnTo>
                    <a:lnTo>
                      <a:pt x="101" y="493"/>
                    </a:lnTo>
                    <a:lnTo>
                      <a:pt x="91" y="426"/>
                    </a:lnTo>
                    <a:lnTo>
                      <a:pt x="82" y="344"/>
                    </a:lnTo>
                    <a:lnTo>
                      <a:pt x="77" y="255"/>
                    </a:lnTo>
                    <a:lnTo>
                      <a:pt x="79" y="164"/>
                    </a:lnTo>
                    <a:lnTo>
                      <a:pt x="91" y="79"/>
                    </a:lnTo>
                    <a:lnTo>
                      <a:pt x="116" y="6"/>
                    </a:lnTo>
                    <a:lnTo>
                      <a:pt x="116" y="5"/>
                    </a:lnTo>
                    <a:lnTo>
                      <a:pt x="116" y="4"/>
                    </a:lnTo>
                    <a:lnTo>
                      <a:pt x="114" y="2"/>
                    </a:lnTo>
                    <a:lnTo>
                      <a:pt x="109" y="0"/>
                    </a:lnTo>
                    <a:lnTo>
                      <a:pt x="100" y="0"/>
                    </a:lnTo>
                    <a:lnTo>
                      <a:pt x="86" y="1"/>
                    </a:lnTo>
                    <a:lnTo>
                      <a:pt x="65" y="4"/>
                    </a:lnTo>
                    <a:lnTo>
                      <a:pt x="36" y="11"/>
                    </a:lnTo>
                    <a:close/>
                  </a:path>
                </a:pathLst>
              </a:custGeom>
              <a:solidFill>
                <a:srgbClr val="808080"/>
              </a:solidFill>
              <a:ln w="9525">
                <a:noFill/>
                <a:round/>
                <a:headEnd/>
                <a:tailEnd/>
              </a:ln>
            </p:spPr>
            <p:txBody>
              <a:bodyPr/>
              <a:lstStyle/>
              <a:p>
                <a:endParaRPr lang="en-US"/>
              </a:p>
            </p:txBody>
          </p:sp>
          <p:sp>
            <p:nvSpPr>
              <p:cNvPr id="88189" name="Freeform 151"/>
              <p:cNvSpPr>
                <a:spLocks/>
              </p:cNvSpPr>
              <p:nvPr/>
            </p:nvSpPr>
            <p:spPr bwMode="auto">
              <a:xfrm>
                <a:off x="6417" y="13724"/>
                <a:ext cx="97" cy="463"/>
              </a:xfrm>
              <a:custGeom>
                <a:avLst/>
                <a:gdLst>
                  <a:gd name="T0" fmla="*/ 30 w 97"/>
                  <a:gd name="T1" fmla="*/ 9 h 463"/>
                  <a:gd name="T2" fmla="*/ 27 w 97"/>
                  <a:gd name="T3" fmla="*/ 17 h 463"/>
                  <a:gd name="T4" fmla="*/ 20 w 97"/>
                  <a:gd name="T5" fmla="*/ 44 h 463"/>
                  <a:gd name="T6" fmla="*/ 12 w 97"/>
                  <a:gd name="T7" fmla="*/ 85 h 463"/>
                  <a:gd name="T8" fmla="*/ 4 w 97"/>
                  <a:gd name="T9" fmla="*/ 140 h 463"/>
                  <a:gd name="T10" fmla="*/ 0 w 97"/>
                  <a:gd name="T11" fmla="*/ 207 h 463"/>
                  <a:gd name="T12" fmla="*/ 0 w 97"/>
                  <a:gd name="T13" fmla="*/ 285 h 463"/>
                  <a:gd name="T14" fmla="*/ 9 w 97"/>
                  <a:gd name="T15" fmla="*/ 370 h 463"/>
                  <a:gd name="T16" fmla="*/ 26 w 97"/>
                  <a:gd name="T17" fmla="*/ 463 h 463"/>
                  <a:gd name="T18" fmla="*/ 93 w 97"/>
                  <a:gd name="T19" fmla="*/ 460 h 463"/>
                  <a:gd name="T20" fmla="*/ 89 w 97"/>
                  <a:gd name="T21" fmla="*/ 446 h 463"/>
                  <a:gd name="T22" fmla="*/ 83 w 97"/>
                  <a:gd name="T23" fmla="*/ 408 h 463"/>
                  <a:gd name="T24" fmla="*/ 75 w 97"/>
                  <a:gd name="T25" fmla="*/ 353 h 463"/>
                  <a:gd name="T26" fmla="*/ 68 w 97"/>
                  <a:gd name="T27" fmla="*/ 285 h 463"/>
                  <a:gd name="T28" fmla="*/ 65 w 97"/>
                  <a:gd name="T29" fmla="*/ 211 h 463"/>
                  <a:gd name="T30" fmla="*/ 67 w 97"/>
                  <a:gd name="T31" fmla="*/ 136 h 463"/>
                  <a:gd name="T32" fmla="*/ 76 w 97"/>
                  <a:gd name="T33" fmla="*/ 65 h 463"/>
                  <a:gd name="T34" fmla="*/ 97 w 97"/>
                  <a:gd name="T35" fmla="*/ 5 h 463"/>
                  <a:gd name="T36" fmla="*/ 97 w 97"/>
                  <a:gd name="T37" fmla="*/ 4 h 463"/>
                  <a:gd name="T38" fmla="*/ 97 w 97"/>
                  <a:gd name="T39" fmla="*/ 3 h 463"/>
                  <a:gd name="T40" fmla="*/ 95 w 97"/>
                  <a:gd name="T41" fmla="*/ 1 h 463"/>
                  <a:gd name="T42" fmla="*/ 91 w 97"/>
                  <a:gd name="T43" fmla="*/ 0 h 463"/>
                  <a:gd name="T44" fmla="*/ 84 w 97"/>
                  <a:gd name="T45" fmla="*/ 0 h 463"/>
                  <a:gd name="T46" fmla="*/ 71 w 97"/>
                  <a:gd name="T47" fmla="*/ 0 h 463"/>
                  <a:gd name="T48" fmla="*/ 54 w 97"/>
                  <a:gd name="T49" fmla="*/ 3 h 463"/>
                  <a:gd name="T50" fmla="*/ 30 w 97"/>
                  <a:gd name="T51" fmla="*/ 9 h 46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7"/>
                  <a:gd name="T79" fmla="*/ 0 h 463"/>
                  <a:gd name="T80" fmla="*/ 97 w 97"/>
                  <a:gd name="T81" fmla="*/ 463 h 46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7" h="463">
                    <a:moveTo>
                      <a:pt x="30" y="9"/>
                    </a:moveTo>
                    <a:lnTo>
                      <a:pt x="27" y="17"/>
                    </a:lnTo>
                    <a:lnTo>
                      <a:pt x="20" y="44"/>
                    </a:lnTo>
                    <a:lnTo>
                      <a:pt x="12" y="85"/>
                    </a:lnTo>
                    <a:lnTo>
                      <a:pt x="4" y="140"/>
                    </a:lnTo>
                    <a:lnTo>
                      <a:pt x="0" y="207"/>
                    </a:lnTo>
                    <a:lnTo>
                      <a:pt x="0" y="285"/>
                    </a:lnTo>
                    <a:lnTo>
                      <a:pt x="9" y="370"/>
                    </a:lnTo>
                    <a:lnTo>
                      <a:pt x="26" y="463"/>
                    </a:lnTo>
                    <a:lnTo>
                      <a:pt x="93" y="460"/>
                    </a:lnTo>
                    <a:lnTo>
                      <a:pt x="89" y="446"/>
                    </a:lnTo>
                    <a:lnTo>
                      <a:pt x="83" y="408"/>
                    </a:lnTo>
                    <a:lnTo>
                      <a:pt x="75" y="353"/>
                    </a:lnTo>
                    <a:lnTo>
                      <a:pt x="68" y="285"/>
                    </a:lnTo>
                    <a:lnTo>
                      <a:pt x="65" y="211"/>
                    </a:lnTo>
                    <a:lnTo>
                      <a:pt x="67" y="136"/>
                    </a:lnTo>
                    <a:lnTo>
                      <a:pt x="76" y="65"/>
                    </a:lnTo>
                    <a:lnTo>
                      <a:pt x="97" y="5"/>
                    </a:lnTo>
                    <a:lnTo>
                      <a:pt x="97" y="4"/>
                    </a:lnTo>
                    <a:lnTo>
                      <a:pt x="97" y="3"/>
                    </a:lnTo>
                    <a:lnTo>
                      <a:pt x="95" y="1"/>
                    </a:lnTo>
                    <a:lnTo>
                      <a:pt x="91" y="0"/>
                    </a:lnTo>
                    <a:lnTo>
                      <a:pt x="84" y="0"/>
                    </a:lnTo>
                    <a:lnTo>
                      <a:pt x="71" y="0"/>
                    </a:lnTo>
                    <a:lnTo>
                      <a:pt x="54" y="3"/>
                    </a:lnTo>
                    <a:lnTo>
                      <a:pt x="30" y="9"/>
                    </a:lnTo>
                    <a:close/>
                  </a:path>
                </a:pathLst>
              </a:custGeom>
              <a:solidFill>
                <a:srgbClr val="808080"/>
              </a:solidFill>
              <a:ln w="9525">
                <a:noFill/>
                <a:round/>
                <a:headEnd/>
                <a:tailEnd/>
              </a:ln>
            </p:spPr>
            <p:txBody>
              <a:bodyPr/>
              <a:lstStyle/>
              <a:p>
                <a:endParaRPr lang="en-US"/>
              </a:p>
            </p:txBody>
          </p:sp>
          <p:sp>
            <p:nvSpPr>
              <p:cNvPr id="88190" name="Freeform 152"/>
              <p:cNvSpPr>
                <a:spLocks/>
              </p:cNvSpPr>
              <p:nvPr/>
            </p:nvSpPr>
            <p:spPr bwMode="auto">
              <a:xfrm>
                <a:off x="6422" y="13768"/>
                <a:ext cx="77" cy="367"/>
              </a:xfrm>
              <a:custGeom>
                <a:avLst/>
                <a:gdLst>
                  <a:gd name="T0" fmla="*/ 24 w 77"/>
                  <a:gd name="T1" fmla="*/ 8 h 367"/>
                  <a:gd name="T2" fmla="*/ 22 w 77"/>
                  <a:gd name="T3" fmla="*/ 15 h 367"/>
                  <a:gd name="T4" fmla="*/ 17 w 77"/>
                  <a:gd name="T5" fmla="*/ 36 h 367"/>
                  <a:gd name="T6" fmla="*/ 10 w 77"/>
                  <a:gd name="T7" fmla="*/ 68 h 367"/>
                  <a:gd name="T8" fmla="*/ 4 w 77"/>
                  <a:gd name="T9" fmla="*/ 112 h 367"/>
                  <a:gd name="T10" fmla="*/ 0 w 77"/>
                  <a:gd name="T11" fmla="*/ 164 h 367"/>
                  <a:gd name="T12" fmla="*/ 0 w 77"/>
                  <a:gd name="T13" fmla="*/ 226 h 367"/>
                  <a:gd name="T14" fmla="*/ 7 w 77"/>
                  <a:gd name="T15" fmla="*/ 294 h 367"/>
                  <a:gd name="T16" fmla="*/ 21 w 77"/>
                  <a:gd name="T17" fmla="*/ 367 h 367"/>
                  <a:gd name="T18" fmla="*/ 74 w 77"/>
                  <a:gd name="T19" fmla="*/ 364 h 367"/>
                  <a:gd name="T20" fmla="*/ 71 w 77"/>
                  <a:gd name="T21" fmla="*/ 353 h 367"/>
                  <a:gd name="T22" fmla="*/ 66 w 77"/>
                  <a:gd name="T23" fmla="*/ 323 h 367"/>
                  <a:gd name="T24" fmla="*/ 60 w 77"/>
                  <a:gd name="T25" fmla="*/ 280 h 367"/>
                  <a:gd name="T26" fmla="*/ 54 w 77"/>
                  <a:gd name="T27" fmla="*/ 226 h 367"/>
                  <a:gd name="T28" fmla="*/ 51 w 77"/>
                  <a:gd name="T29" fmla="*/ 168 h 367"/>
                  <a:gd name="T30" fmla="*/ 53 w 77"/>
                  <a:gd name="T31" fmla="*/ 107 h 367"/>
                  <a:gd name="T32" fmla="*/ 61 w 77"/>
                  <a:gd name="T33" fmla="*/ 52 h 367"/>
                  <a:gd name="T34" fmla="*/ 77 w 77"/>
                  <a:gd name="T35" fmla="*/ 5 h 367"/>
                  <a:gd name="T36" fmla="*/ 77 w 77"/>
                  <a:gd name="T37" fmla="*/ 5 h 367"/>
                  <a:gd name="T38" fmla="*/ 77 w 77"/>
                  <a:gd name="T39" fmla="*/ 2 h 367"/>
                  <a:gd name="T40" fmla="*/ 76 w 77"/>
                  <a:gd name="T41" fmla="*/ 1 h 367"/>
                  <a:gd name="T42" fmla="*/ 72 w 77"/>
                  <a:gd name="T43" fmla="*/ 0 h 367"/>
                  <a:gd name="T44" fmla="*/ 66 w 77"/>
                  <a:gd name="T45" fmla="*/ 0 h 367"/>
                  <a:gd name="T46" fmla="*/ 56 w 77"/>
                  <a:gd name="T47" fmla="*/ 1 h 367"/>
                  <a:gd name="T48" fmla="*/ 43 w 77"/>
                  <a:gd name="T49" fmla="*/ 4 h 367"/>
                  <a:gd name="T50" fmla="*/ 24 w 77"/>
                  <a:gd name="T51" fmla="*/ 8 h 36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7"/>
                  <a:gd name="T79" fmla="*/ 0 h 367"/>
                  <a:gd name="T80" fmla="*/ 77 w 77"/>
                  <a:gd name="T81" fmla="*/ 367 h 36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7" h="367">
                    <a:moveTo>
                      <a:pt x="24" y="8"/>
                    </a:moveTo>
                    <a:lnTo>
                      <a:pt x="22" y="15"/>
                    </a:lnTo>
                    <a:lnTo>
                      <a:pt x="17" y="36"/>
                    </a:lnTo>
                    <a:lnTo>
                      <a:pt x="10" y="68"/>
                    </a:lnTo>
                    <a:lnTo>
                      <a:pt x="4" y="112"/>
                    </a:lnTo>
                    <a:lnTo>
                      <a:pt x="0" y="164"/>
                    </a:lnTo>
                    <a:lnTo>
                      <a:pt x="0" y="226"/>
                    </a:lnTo>
                    <a:lnTo>
                      <a:pt x="7" y="294"/>
                    </a:lnTo>
                    <a:lnTo>
                      <a:pt x="21" y="367"/>
                    </a:lnTo>
                    <a:lnTo>
                      <a:pt x="74" y="364"/>
                    </a:lnTo>
                    <a:lnTo>
                      <a:pt x="71" y="353"/>
                    </a:lnTo>
                    <a:lnTo>
                      <a:pt x="66" y="323"/>
                    </a:lnTo>
                    <a:lnTo>
                      <a:pt x="60" y="280"/>
                    </a:lnTo>
                    <a:lnTo>
                      <a:pt x="54" y="226"/>
                    </a:lnTo>
                    <a:lnTo>
                      <a:pt x="51" y="168"/>
                    </a:lnTo>
                    <a:lnTo>
                      <a:pt x="53" y="107"/>
                    </a:lnTo>
                    <a:lnTo>
                      <a:pt x="61" y="52"/>
                    </a:lnTo>
                    <a:lnTo>
                      <a:pt x="77" y="5"/>
                    </a:lnTo>
                    <a:lnTo>
                      <a:pt x="77" y="2"/>
                    </a:lnTo>
                    <a:lnTo>
                      <a:pt x="76" y="1"/>
                    </a:lnTo>
                    <a:lnTo>
                      <a:pt x="72" y="0"/>
                    </a:lnTo>
                    <a:lnTo>
                      <a:pt x="66" y="0"/>
                    </a:lnTo>
                    <a:lnTo>
                      <a:pt x="56" y="1"/>
                    </a:lnTo>
                    <a:lnTo>
                      <a:pt x="43" y="4"/>
                    </a:lnTo>
                    <a:lnTo>
                      <a:pt x="24" y="8"/>
                    </a:lnTo>
                    <a:close/>
                  </a:path>
                </a:pathLst>
              </a:custGeom>
              <a:solidFill>
                <a:srgbClr val="808080"/>
              </a:solidFill>
              <a:ln w="9525">
                <a:noFill/>
                <a:round/>
                <a:headEnd/>
                <a:tailEnd/>
              </a:ln>
            </p:spPr>
            <p:txBody>
              <a:bodyPr/>
              <a:lstStyle/>
              <a:p>
                <a:endParaRPr lang="en-US"/>
              </a:p>
            </p:txBody>
          </p:sp>
          <p:sp>
            <p:nvSpPr>
              <p:cNvPr id="88191" name="Freeform 153"/>
              <p:cNvSpPr>
                <a:spLocks/>
              </p:cNvSpPr>
              <p:nvPr/>
            </p:nvSpPr>
            <p:spPr bwMode="auto">
              <a:xfrm>
                <a:off x="6428" y="13813"/>
                <a:ext cx="56" cy="271"/>
              </a:xfrm>
              <a:custGeom>
                <a:avLst/>
                <a:gdLst>
                  <a:gd name="T0" fmla="*/ 17 w 56"/>
                  <a:gd name="T1" fmla="*/ 5 h 271"/>
                  <a:gd name="T2" fmla="*/ 16 w 56"/>
                  <a:gd name="T3" fmla="*/ 10 h 271"/>
                  <a:gd name="T4" fmla="*/ 12 w 56"/>
                  <a:gd name="T5" fmla="*/ 25 h 271"/>
                  <a:gd name="T6" fmla="*/ 6 w 56"/>
                  <a:gd name="T7" fmla="*/ 49 h 271"/>
                  <a:gd name="T8" fmla="*/ 2 w 56"/>
                  <a:gd name="T9" fmla="*/ 82 h 271"/>
                  <a:gd name="T10" fmla="*/ 0 w 56"/>
                  <a:gd name="T11" fmla="*/ 122 h 271"/>
                  <a:gd name="T12" fmla="*/ 0 w 56"/>
                  <a:gd name="T13" fmla="*/ 166 h 271"/>
                  <a:gd name="T14" fmla="*/ 4 w 56"/>
                  <a:gd name="T15" fmla="*/ 217 h 271"/>
                  <a:gd name="T16" fmla="*/ 15 w 56"/>
                  <a:gd name="T17" fmla="*/ 271 h 271"/>
                  <a:gd name="T18" fmla="*/ 54 w 56"/>
                  <a:gd name="T19" fmla="*/ 268 h 271"/>
                  <a:gd name="T20" fmla="*/ 52 w 56"/>
                  <a:gd name="T21" fmla="*/ 261 h 271"/>
                  <a:gd name="T22" fmla="*/ 48 w 56"/>
                  <a:gd name="T23" fmla="*/ 238 h 271"/>
                  <a:gd name="T24" fmla="*/ 44 w 56"/>
                  <a:gd name="T25" fmla="*/ 206 h 271"/>
                  <a:gd name="T26" fmla="*/ 40 w 56"/>
                  <a:gd name="T27" fmla="*/ 166 h 271"/>
                  <a:gd name="T28" fmla="*/ 37 w 56"/>
                  <a:gd name="T29" fmla="*/ 123 h 271"/>
                  <a:gd name="T30" fmla="*/ 39 w 56"/>
                  <a:gd name="T31" fmla="*/ 78 h 271"/>
                  <a:gd name="T32" fmla="*/ 44 w 56"/>
                  <a:gd name="T33" fmla="*/ 37 h 271"/>
                  <a:gd name="T34" fmla="*/ 56 w 56"/>
                  <a:gd name="T35" fmla="*/ 3 h 271"/>
                  <a:gd name="T36" fmla="*/ 56 w 56"/>
                  <a:gd name="T37" fmla="*/ 3 h 271"/>
                  <a:gd name="T38" fmla="*/ 56 w 56"/>
                  <a:gd name="T39" fmla="*/ 2 h 271"/>
                  <a:gd name="T40" fmla="*/ 55 w 56"/>
                  <a:gd name="T41" fmla="*/ 1 h 271"/>
                  <a:gd name="T42" fmla="*/ 52 w 56"/>
                  <a:gd name="T43" fmla="*/ 0 h 271"/>
                  <a:gd name="T44" fmla="*/ 48 w 56"/>
                  <a:gd name="T45" fmla="*/ 0 h 271"/>
                  <a:gd name="T46" fmla="*/ 42 w 56"/>
                  <a:gd name="T47" fmla="*/ 0 h 271"/>
                  <a:gd name="T48" fmla="*/ 31 w 56"/>
                  <a:gd name="T49" fmla="*/ 2 h 271"/>
                  <a:gd name="T50" fmla="*/ 17 w 56"/>
                  <a:gd name="T51" fmla="*/ 5 h 27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6"/>
                  <a:gd name="T79" fmla="*/ 0 h 271"/>
                  <a:gd name="T80" fmla="*/ 56 w 56"/>
                  <a:gd name="T81" fmla="*/ 271 h 27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6" h="271">
                    <a:moveTo>
                      <a:pt x="17" y="5"/>
                    </a:moveTo>
                    <a:lnTo>
                      <a:pt x="16" y="10"/>
                    </a:lnTo>
                    <a:lnTo>
                      <a:pt x="12" y="25"/>
                    </a:lnTo>
                    <a:lnTo>
                      <a:pt x="6" y="49"/>
                    </a:lnTo>
                    <a:lnTo>
                      <a:pt x="2" y="82"/>
                    </a:lnTo>
                    <a:lnTo>
                      <a:pt x="0" y="122"/>
                    </a:lnTo>
                    <a:lnTo>
                      <a:pt x="0" y="166"/>
                    </a:lnTo>
                    <a:lnTo>
                      <a:pt x="4" y="217"/>
                    </a:lnTo>
                    <a:lnTo>
                      <a:pt x="15" y="271"/>
                    </a:lnTo>
                    <a:lnTo>
                      <a:pt x="54" y="268"/>
                    </a:lnTo>
                    <a:lnTo>
                      <a:pt x="52" y="261"/>
                    </a:lnTo>
                    <a:lnTo>
                      <a:pt x="48" y="238"/>
                    </a:lnTo>
                    <a:lnTo>
                      <a:pt x="44" y="206"/>
                    </a:lnTo>
                    <a:lnTo>
                      <a:pt x="40" y="166"/>
                    </a:lnTo>
                    <a:lnTo>
                      <a:pt x="37" y="123"/>
                    </a:lnTo>
                    <a:lnTo>
                      <a:pt x="39" y="78"/>
                    </a:lnTo>
                    <a:lnTo>
                      <a:pt x="44" y="37"/>
                    </a:lnTo>
                    <a:lnTo>
                      <a:pt x="56" y="3"/>
                    </a:lnTo>
                    <a:lnTo>
                      <a:pt x="56" y="2"/>
                    </a:lnTo>
                    <a:lnTo>
                      <a:pt x="55" y="1"/>
                    </a:lnTo>
                    <a:lnTo>
                      <a:pt x="52" y="0"/>
                    </a:lnTo>
                    <a:lnTo>
                      <a:pt x="48" y="0"/>
                    </a:lnTo>
                    <a:lnTo>
                      <a:pt x="42" y="0"/>
                    </a:lnTo>
                    <a:lnTo>
                      <a:pt x="31" y="2"/>
                    </a:lnTo>
                    <a:lnTo>
                      <a:pt x="17" y="5"/>
                    </a:lnTo>
                    <a:close/>
                  </a:path>
                </a:pathLst>
              </a:custGeom>
              <a:solidFill>
                <a:srgbClr val="808080"/>
              </a:solidFill>
              <a:ln w="9525">
                <a:noFill/>
                <a:round/>
                <a:headEnd/>
                <a:tailEnd/>
              </a:ln>
            </p:spPr>
            <p:txBody>
              <a:bodyPr/>
              <a:lstStyle/>
              <a:p>
                <a:endParaRPr lang="en-US"/>
              </a:p>
            </p:txBody>
          </p:sp>
          <p:sp>
            <p:nvSpPr>
              <p:cNvPr id="88192" name="Freeform 154"/>
              <p:cNvSpPr>
                <a:spLocks/>
              </p:cNvSpPr>
              <p:nvPr/>
            </p:nvSpPr>
            <p:spPr bwMode="auto">
              <a:xfrm>
                <a:off x="7211" y="13549"/>
                <a:ext cx="186" cy="732"/>
              </a:xfrm>
              <a:custGeom>
                <a:avLst/>
                <a:gdLst>
                  <a:gd name="T0" fmla="*/ 186 w 186"/>
                  <a:gd name="T1" fmla="*/ 6 h 732"/>
                  <a:gd name="T2" fmla="*/ 182 w 186"/>
                  <a:gd name="T3" fmla="*/ 11 h 732"/>
                  <a:gd name="T4" fmla="*/ 169 w 186"/>
                  <a:gd name="T5" fmla="*/ 29 h 732"/>
                  <a:gd name="T6" fmla="*/ 153 w 186"/>
                  <a:gd name="T7" fmla="*/ 67 h 732"/>
                  <a:gd name="T8" fmla="*/ 137 w 186"/>
                  <a:gd name="T9" fmla="*/ 130 h 732"/>
                  <a:gd name="T10" fmla="*/ 124 w 186"/>
                  <a:gd name="T11" fmla="*/ 221 h 732"/>
                  <a:gd name="T12" fmla="*/ 117 w 186"/>
                  <a:gd name="T13" fmla="*/ 350 h 732"/>
                  <a:gd name="T14" fmla="*/ 122 w 186"/>
                  <a:gd name="T15" fmla="*/ 517 h 732"/>
                  <a:gd name="T16" fmla="*/ 139 w 186"/>
                  <a:gd name="T17" fmla="*/ 732 h 732"/>
                  <a:gd name="T18" fmla="*/ 34 w 186"/>
                  <a:gd name="T19" fmla="*/ 732 h 732"/>
                  <a:gd name="T20" fmla="*/ 31 w 186"/>
                  <a:gd name="T21" fmla="*/ 711 h 732"/>
                  <a:gd name="T22" fmla="*/ 22 w 186"/>
                  <a:gd name="T23" fmla="*/ 651 h 732"/>
                  <a:gd name="T24" fmla="*/ 12 w 186"/>
                  <a:gd name="T25" fmla="*/ 563 h 732"/>
                  <a:gd name="T26" fmla="*/ 3 w 186"/>
                  <a:gd name="T27" fmla="*/ 454 h 732"/>
                  <a:gd name="T28" fmla="*/ 0 w 186"/>
                  <a:gd name="T29" fmla="*/ 335 h 732"/>
                  <a:gd name="T30" fmla="*/ 6 w 186"/>
                  <a:gd name="T31" fmla="*/ 213 h 732"/>
                  <a:gd name="T32" fmla="*/ 25 w 186"/>
                  <a:gd name="T33" fmla="*/ 98 h 732"/>
                  <a:gd name="T34" fmla="*/ 60 w 186"/>
                  <a:gd name="T35" fmla="*/ 0 h 732"/>
                  <a:gd name="T36" fmla="*/ 186 w 186"/>
                  <a:gd name="T37" fmla="*/ 6 h 73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6"/>
                  <a:gd name="T58" fmla="*/ 0 h 732"/>
                  <a:gd name="T59" fmla="*/ 186 w 186"/>
                  <a:gd name="T60" fmla="*/ 732 h 73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6" h="732">
                    <a:moveTo>
                      <a:pt x="186" y="6"/>
                    </a:moveTo>
                    <a:lnTo>
                      <a:pt x="182" y="11"/>
                    </a:lnTo>
                    <a:lnTo>
                      <a:pt x="169" y="29"/>
                    </a:lnTo>
                    <a:lnTo>
                      <a:pt x="153" y="67"/>
                    </a:lnTo>
                    <a:lnTo>
                      <a:pt x="137" y="130"/>
                    </a:lnTo>
                    <a:lnTo>
                      <a:pt x="124" y="221"/>
                    </a:lnTo>
                    <a:lnTo>
                      <a:pt x="117" y="350"/>
                    </a:lnTo>
                    <a:lnTo>
                      <a:pt x="122" y="517"/>
                    </a:lnTo>
                    <a:lnTo>
                      <a:pt x="139" y="732"/>
                    </a:lnTo>
                    <a:lnTo>
                      <a:pt x="34" y="732"/>
                    </a:lnTo>
                    <a:lnTo>
                      <a:pt x="31" y="711"/>
                    </a:lnTo>
                    <a:lnTo>
                      <a:pt x="22" y="651"/>
                    </a:lnTo>
                    <a:lnTo>
                      <a:pt x="12" y="563"/>
                    </a:lnTo>
                    <a:lnTo>
                      <a:pt x="3" y="454"/>
                    </a:lnTo>
                    <a:lnTo>
                      <a:pt x="0" y="335"/>
                    </a:lnTo>
                    <a:lnTo>
                      <a:pt x="6" y="213"/>
                    </a:lnTo>
                    <a:lnTo>
                      <a:pt x="25" y="98"/>
                    </a:lnTo>
                    <a:lnTo>
                      <a:pt x="60" y="0"/>
                    </a:lnTo>
                    <a:lnTo>
                      <a:pt x="186" y="6"/>
                    </a:lnTo>
                    <a:close/>
                  </a:path>
                </a:pathLst>
              </a:custGeom>
              <a:solidFill>
                <a:srgbClr val="808080"/>
              </a:solidFill>
              <a:ln w="9525">
                <a:noFill/>
                <a:round/>
                <a:headEnd/>
                <a:tailEnd/>
              </a:ln>
            </p:spPr>
            <p:txBody>
              <a:bodyPr/>
              <a:lstStyle/>
              <a:p>
                <a:endParaRPr lang="en-US"/>
              </a:p>
            </p:txBody>
          </p:sp>
          <p:sp>
            <p:nvSpPr>
              <p:cNvPr id="88193" name="Freeform 155"/>
              <p:cNvSpPr>
                <a:spLocks/>
              </p:cNvSpPr>
              <p:nvPr/>
            </p:nvSpPr>
            <p:spPr bwMode="auto">
              <a:xfrm>
                <a:off x="7219" y="13600"/>
                <a:ext cx="158" cy="625"/>
              </a:xfrm>
              <a:custGeom>
                <a:avLst/>
                <a:gdLst>
                  <a:gd name="T0" fmla="*/ 158 w 158"/>
                  <a:gd name="T1" fmla="*/ 4 h 625"/>
                  <a:gd name="T2" fmla="*/ 153 w 158"/>
                  <a:gd name="T3" fmla="*/ 9 h 625"/>
                  <a:gd name="T4" fmla="*/ 144 w 158"/>
                  <a:gd name="T5" fmla="*/ 25 h 625"/>
                  <a:gd name="T6" fmla="*/ 130 w 158"/>
                  <a:gd name="T7" fmla="*/ 57 h 625"/>
                  <a:gd name="T8" fmla="*/ 116 w 158"/>
                  <a:gd name="T9" fmla="*/ 110 h 625"/>
                  <a:gd name="T10" fmla="*/ 105 w 158"/>
                  <a:gd name="T11" fmla="*/ 189 h 625"/>
                  <a:gd name="T12" fmla="*/ 100 w 158"/>
                  <a:gd name="T13" fmla="*/ 298 h 625"/>
                  <a:gd name="T14" fmla="*/ 103 w 158"/>
                  <a:gd name="T15" fmla="*/ 441 h 625"/>
                  <a:gd name="T16" fmla="*/ 118 w 158"/>
                  <a:gd name="T17" fmla="*/ 625 h 625"/>
                  <a:gd name="T18" fmla="*/ 29 w 158"/>
                  <a:gd name="T19" fmla="*/ 625 h 625"/>
                  <a:gd name="T20" fmla="*/ 25 w 158"/>
                  <a:gd name="T21" fmla="*/ 607 h 625"/>
                  <a:gd name="T22" fmla="*/ 18 w 158"/>
                  <a:gd name="T23" fmla="*/ 556 h 625"/>
                  <a:gd name="T24" fmla="*/ 9 w 158"/>
                  <a:gd name="T25" fmla="*/ 480 h 625"/>
                  <a:gd name="T26" fmla="*/ 2 w 158"/>
                  <a:gd name="T27" fmla="*/ 387 h 625"/>
                  <a:gd name="T28" fmla="*/ 0 w 158"/>
                  <a:gd name="T29" fmla="*/ 286 h 625"/>
                  <a:gd name="T30" fmla="*/ 5 w 158"/>
                  <a:gd name="T31" fmla="*/ 182 h 625"/>
                  <a:gd name="T32" fmla="*/ 21 w 158"/>
                  <a:gd name="T33" fmla="*/ 84 h 625"/>
                  <a:gd name="T34" fmla="*/ 51 w 158"/>
                  <a:gd name="T35" fmla="*/ 0 h 625"/>
                  <a:gd name="T36" fmla="*/ 158 w 158"/>
                  <a:gd name="T37" fmla="*/ 4 h 62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8"/>
                  <a:gd name="T58" fmla="*/ 0 h 625"/>
                  <a:gd name="T59" fmla="*/ 158 w 158"/>
                  <a:gd name="T60" fmla="*/ 625 h 62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8" h="625">
                    <a:moveTo>
                      <a:pt x="158" y="4"/>
                    </a:moveTo>
                    <a:lnTo>
                      <a:pt x="153" y="9"/>
                    </a:lnTo>
                    <a:lnTo>
                      <a:pt x="144" y="25"/>
                    </a:lnTo>
                    <a:lnTo>
                      <a:pt x="130" y="57"/>
                    </a:lnTo>
                    <a:lnTo>
                      <a:pt x="116" y="110"/>
                    </a:lnTo>
                    <a:lnTo>
                      <a:pt x="105" y="189"/>
                    </a:lnTo>
                    <a:lnTo>
                      <a:pt x="100" y="298"/>
                    </a:lnTo>
                    <a:lnTo>
                      <a:pt x="103" y="441"/>
                    </a:lnTo>
                    <a:lnTo>
                      <a:pt x="118" y="625"/>
                    </a:lnTo>
                    <a:lnTo>
                      <a:pt x="29" y="625"/>
                    </a:lnTo>
                    <a:lnTo>
                      <a:pt x="25" y="607"/>
                    </a:lnTo>
                    <a:lnTo>
                      <a:pt x="18" y="556"/>
                    </a:lnTo>
                    <a:lnTo>
                      <a:pt x="9" y="480"/>
                    </a:lnTo>
                    <a:lnTo>
                      <a:pt x="2" y="387"/>
                    </a:lnTo>
                    <a:lnTo>
                      <a:pt x="0" y="286"/>
                    </a:lnTo>
                    <a:lnTo>
                      <a:pt x="5" y="182"/>
                    </a:lnTo>
                    <a:lnTo>
                      <a:pt x="21" y="84"/>
                    </a:lnTo>
                    <a:lnTo>
                      <a:pt x="51" y="0"/>
                    </a:lnTo>
                    <a:lnTo>
                      <a:pt x="158" y="4"/>
                    </a:lnTo>
                    <a:close/>
                  </a:path>
                </a:pathLst>
              </a:custGeom>
              <a:solidFill>
                <a:srgbClr val="808080"/>
              </a:solidFill>
              <a:ln w="9525">
                <a:noFill/>
                <a:round/>
                <a:headEnd/>
                <a:tailEnd/>
              </a:ln>
            </p:spPr>
            <p:txBody>
              <a:bodyPr/>
              <a:lstStyle/>
              <a:p>
                <a:endParaRPr lang="en-US"/>
              </a:p>
            </p:txBody>
          </p:sp>
          <p:sp>
            <p:nvSpPr>
              <p:cNvPr id="88194" name="Freeform 156"/>
              <p:cNvSpPr>
                <a:spLocks/>
              </p:cNvSpPr>
              <p:nvPr/>
            </p:nvSpPr>
            <p:spPr bwMode="auto">
              <a:xfrm>
                <a:off x="7225" y="13651"/>
                <a:ext cx="131" cy="517"/>
              </a:xfrm>
              <a:custGeom>
                <a:avLst/>
                <a:gdLst>
                  <a:gd name="T0" fmla="*/ 131 w 131"/>
                  <a:gd name="T1" fmla="*/ 4 h 517"/>
                  <a:gd name="T2" fmla="*/ 128 w 131"/>
                  <a:gd name="T3" fmla="*/ 7 h 517"/>
                  <a:gd name="T4" fmla="*/ 119 w 131"/>
                  <a:gd name="T5" fmla="*/ 21 h 517"/>
                  <a:gd name="T6" fmla="*/ 109 w 131"/>
                  <a:gd name="T7" fmla="*/ 47 h 517"/>
                  <a:gd name="T8" fmla="*/ 97 w 131"/>
                  <a:gd name="T9" fmla="*/ 91 h 517"/>
                  <a:gd name="T10" fmla="*/ 88 w 131"/>
                  <a:gd name="T11" fmla="*/ 156 h 517"/>
                  <a:gd name="T12" fmla="*/ 84 w 131"/>
                  <a:gd name="T13" fmla="*/ 247 h 517"/>
                  <a:gd name="T14" fmla="*/ 86 w 131"/>
                  <a:gd name="T15" fmla="*/ 366 h 517"/>
                  <a:gd name="T16" fmla="*/ 99 w 131"/>
                  <a:gd name="T17" fmla="*/ 517 h 517"/>
                  <a:gd name="T18" fmla="*/ 25 w 131"/>
                  <a:gd name="T19" fmla="*/ 517 h 517"/>
                  <a:gd name="T20" fmla="*/ 23 w 131"/>
                  <a:gd name="T21" fmla="*/ 502 h 517"/>
                  <a:gd name="T22" fmla="*/ 16 w 131"/>
                  <a:gd name="T23" fmla="*/ 460 h 517"/>
                  <a:gd name="T24" fmla="*/ 9 w 131"/>
                  <a:gd name="T25" fmla="*/ 397 h 517"/>
                  <a:gd name="T26" fmla="*/ 2 w 131"/>
                  <a:gd name="T27" fmla="*/ 320 h 517"/>
                  <a:gd name="T28" fmla="*/ 0 w 131"/>
                  <a:gd name="T29" fmla="*/ 236 h 517"/>
                  <a:gd name="T30" fmla="*/ 4 w 131"/>
                  <a:gd name="T31" fmla="*/ 151 h 517"/>
                  <a:gd name="T32" fmla="*/ 18 w 131"/>
                  <a:gd name="T33" fmla="*/ 70 h 517"/>
                  <a:gd name="T34" fmla="*/ 43 w 131"/>
                  <a:gd name="T35" fmla="*/ 0 h 517"/>
                  <a:gd name="T36" fmla="*/ 131 w 131"/>
                  <a:gd name="T37" fmla="*/ 4 h 5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1"/>
                  <a:gd name="T58" fmla="*/ 0 h 517"/>
                  <a:gd name="T59" fmla="*/ 131 w 131"/>
                  <a:gd name="T60" fmla="*/ 517 h 5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1" h="517">
                    <a:moveTo>
                      <a:pt x="131" y="4"/>
                    </a:moveTo>
                    <a:lnTo>
                      <a:pt x="128" y="7"/>
                    </a:lnTo>
                    <a:lnTo>
                      <a:pt x="119" y="21"/>
                    </a:lnTo>
                    <a:lnTo>
                      <a:pt x="109" y="47"/>
                    </a:lnTo>
                    <a:lnTo>
                      <a:pt x="97" y="91"/>
                    </a:lnTo>
                    <a:lnTo>
                      <a:pt x="88" y="156"/>
                    </a:lnTo>
                    <a:lnTo>
                      <a:pt x="84" y="247"/>
                    </a:lnTo>
                    <a:lnTo>
                      <a:pt x="86" y="366"/>
                    </a:lnTo>
                    <a:lnTo>
                      <a:pt x="99" y="517"/>
                    </a:lnTo>
                    <a:lnTo>
                      <a:pt x="25" y="517"/>
                    </a:lnTo>
                    <a:lnTo>
                      <a:pt x="23" y="502"/>
                    </a:lnTo>
                    <a:lnTo>
                      <a:pt x="16" y="460"/>
                    </a:lnTo>
                    <a:lnTo>
                      <a:pt x="9" y="397"/>
                    </a:lnTo>
                    <a:lnTo>
                      <a:pt x="2" y="320"/>
                    </a:lnTo>
                    <a:lnTo>
                      <a:pt x="0" y="236"/>
                    </a:lnTo>
                    <a:lnTo>
                      <a:pt x="4" y="151"/>
                    </a:lnTo>
                    <a:lnTo>
                      <a:pt x="18" y="70"/>
                    </a:lnTo>
                    <a:lnTo>
                      <a:pt x="43" y="0"/>
                    </a:lnTo>
                    <a:lnTo>
                      <a:pt x="131" y="4"/>
                    </a:lnTo>
                    <a:close/>
                  </a:path>
                </a:pathLst>
              </a:custGeom>
              <a:solidFill>
                <a:srgbClr val="808080"/>
              </a:solidFill>
              <a:ln w="9525">
                <a:noFill/>
                <a:round/>
                <a:headEnd/>
                <a:tailEnd/>
              </a:ln>
            </p:spPr>
            <p:txBody>
              <a:bodyPr/>
              <a:lstStyle/>
              <a:p>
                <a:endParaRPr lang="en-US"/>
              </a:p>
            </p:txBody>
          </p:sp>
          <p:sp>
            <p:nvSpPr>
              <p:cNvPr id="88195" name="Freeform 157"/>
              <p:cNvSpPr>
                <a:spLocks/>
              </p:cNvSpPr>
              <p:nvPr/>
            </p:nvSpPr>
            <p:spPr bwMode="auto">
              <a:xfrm>
                <a:off x="7233" y="13701"/>
                <a:ext cx="104" cy="411"/>
              </a:xfrm>
              <a:custGeom>
                <a:avLst/>
                <a:gdLst>
                  <a:gd name="T0" fmla="*/ 104 w 104"/>
                  <a:gd name="T1" fmla="*/ 4 h 411"/>
                  <a:gd name="T2" fmla="*/ 101 w 104"/>
                  <a:gd name="T3" fmla="*/ 7 h 411"/>
                  <a:gd name="T4" fmla="*/ 94 w 104"/>
                  <a:gd name="T5" fmla="*/ 17 h 411"/>
                  <a:gd name="T6" fmla="*/ 86 w 104"/>
                  <a:gd name="T7" fmla="*/ 38 h 411"/>
                  <a:gd name="T8" fmla="*/ 76 w 104"/>
                  <a:gd name="T9" fmla="*/ 73 h 411"/>
                  <a:gd name="T10" fmla="*/ 69 w 104"/>
                  <a:gd name="T11" fmla="*/ 125 h 411"/>
                  <a:gd name="T12" fmla="*/ 65 w 104"/>
                  <a:gd name="T13" fmla="*/ 196 h 411"/>
                  <a:gd name="T14" fmla="*/ 67 w 104"/>
                  <a:gd name="T15" fmla="*/ 291 h 411"/>
                  <a:gd name="T16" fmla="*/ 77 w 104"/>
                  <a:gd name="T17" fmla="*/ 411 h 411"/>
                  <a:gd name="T18" fmla="*/ 19 w 104"/>
                  <a:gd name="T19" fmla="*/ 411 h 411"/>
                  <a:gd name="T20" fmla="*/ 17 w 104"/>
                  <a:gd name="T21" fmla="*/ 399 h 411"/>
                  <a:gd name="T22" fmla="*/ 11 w 104"/>
                  <a:gd name="T23" fmla="*/ 365 h 411"/>
                  <a:gd name="T24" fmla="*/ 6 w 104"/>
                  <a:gd name="T25" fmla="*/ 316 h 411"/>
                  <a:gd name="T26" fmla="*/ 2 w 104"/>
                  <a:gd name="T27" fmla="*/ 255 h 411"/>
                  <a:gd name="T28" fmla="*/ 0 w 104"/>
                  <a:gd name="T29" fmla="*/ 188 h 411"/>
                  <a:gd name="T30" fmla="*/ 4 w 104"/>
                  <a:gd name="T31" fmla="*/ 120 h 411"/>
                  <a:gd name="T32" fmla="*/ 15 w 104"/>
                  <a:gd name="T33" fmla="*/ 55 h 411"/>
                  <a:gd name="T34" fmla="*/ 34 w 104"/>
                  <a:gd name="T35" fmla="*/ 0 h 411"/>
                  <a:gd name="T36" fmla="*/ 104 w 104"/>
                  <a:gd name="T37" fmla="*/ 4 h 4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4"/>
                  <a:gd name="T58" fmla="*/ 0 h 411"/>
                  <a:gd name="T59" fmla="*/ 104 w 104"/>
                  <a:gd name="T60" fmla="*/ 411 h 4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4" h="411">
                    <a:moveTo>
                      <a:pt x="104" y="4"/>
                    </a:moveTo>
                    <a:lnTo>
                      <a:pt x="101" y="7"/>
                    </a:lnTo>
                    <a:lnTo>
                      <a:pt x="94" y="17"/>
                    </a:lnTo>
                    <a:lnTo>
                      <a:pt x="86" y="38"/>
                    </a:lnTo>
                    <a:lnTo>
                      <a:pt x="76" y="73"/>
                    </a:lnTo>
                    <a:lnTo>
                      <a:pt x="69" y="125"/>
                    </a:lnTo>
                    <a:lnTo>
                      <a:pt x="65" y="196"/>
                    </a:lnTo>
                    <a:lnTo>
                      <a:pt x="67" y="291"/>
                    </a:lnTo>
                    <a:lnTo>
                      <a:pt x="77" y="411"/>
                    </a:lnTo>
                    <a:lnTo>
                      <a:pt x="19" y="411"/>
                    </a:lnTo>
                    <a:lnTo>
                      <a:pt x="17" y="399"/>
                    </a:lnTo>
                    <a:lnTo>
                      <a:pt x="11" y="365"/>
                    </a:lnTo>
                    <a:lnTo>
                      <a:pt x="6" y="316"/>
                    </a:lnTo>
                    <a:lnTo>
                      <a:pt x="2" y="255"/>
                    </a:lnTo>
                    <a:lnTo>
                      <a:pt x="0" y="188"/>
                    </a:lnTo>
                    <a:lnTo>
                      <a:pt x="4" y="120"/>
                    </a:lnTo>
                    <a:lnTo>
                      <a:pt x="15" y="55"/>
                    </a:lnTo>
                    <a:lnTo>
                      <a:pt x="34" y="0"/>
                    </a:lnTo>
                    <a:lnTo>
                      <a:pt x="104" y="4"/>
                    </a:lnTo>
                    <a:close/>
                  </a:path>
                </a:pathLst>
              </a:custGeom>
              <a:solidFill>
                <a:srgbClr val="808080"/>
              </a:solidFill>
              <a:ln w="9525">
                <a:noFill/>
                <a:round/>
                <a:headEnd/>
                <a:tailEnd/>
              </a:ln>
            </p:spPr>
            <p:txBody>
              <a:bodyPr/>
              <a:lstStyle/>
              <a:p>
                <a:endParaRPr lang="en-US"/>
              </a:p>
            </p:txBody>
          </p:sp>
          <p:sp>
            <p:nvSpPr>
              <p:cNvPr id="88196" name="Freeform 158"/>
              <p:cNvSpPr>
                <a:spLocks/>
              </p:cNvSpPr>
              <p:nvPr/>
            </p:nvSpPr>
            <p:spPr bwMode="auto">
              <a:xfrm>
                <a:off x="7240" y="13752"/>
                <a:ext cx="76" cy="302"/>
              </a:xfrm>
              <a:custGeom>
                <a:avLst/>
                <a:gdLst>
                  <a:gd name="T0" fmla="*/ 76 w 76"/>
                  <a:gd name="T1" fmla="*/ 2 h 302"/>
                  <a:gd name="T2" fmla="*/ 74 w 76"/>
                  <a:gd name="T3" fmla="*/ 4 h 302"/>
                  <a:gd name="T4" fmla="*/ 70 w 76"/>
                  <a:gd name="T5" fmla="*/ 12 h 302"/>
                  <a:gd name="T6" fmla="*/ 62 w 76"/>
                  <a:gd name="T7" fmla="*/ 28 h 302"/>
                  <a:gd name="T8" fmla="*/ 56 w 76"/>
                  <a:gd name="T9" fmla="*/ 53 h 302"/>
                  <a:gd name="T10" fmla="*/ 51 w 76"/>
                  <a:gd name="T11" fmla="*/ 92 h 302"/>
                  <a:gd name="T12" fmla="*/ 49 w 76"/>
                  <a:gd name="T13" fmla="*/ 145 h 302"/>
                  <a:gd name="T14" fmla="*/ 50 w 76"/>
                  <a:gd name="T15" fmla="*/ 214 h 302"/>
                  <a:gd name="T16" fmla="*/ 57 w 76"/>
                  <a:gd name="T17" fmla="*/ 302 h 302"/>
                  <a:gd name="T18" fmla="*/ 14 w 76"/>
                  <a:gd name="T19" fmla="*/ 302 h 302"/>
                  <a:gd name="T20" fmla="*/ 13 w 76"/>
                  <a:gd name="T21" fmla="*/ 294 h 302"/>
                  <a:gd name="T22" fmla="*/ 9 w 76"/>
                  <a:gd name="T23" fmla="*/ 269 h 302"/>
                  <a:gd name="T24" fmla="*/ 4 w 76"/>
                  <a:gd name="T25" fmla="*/ 232 h 302"/>
                  <a:gd name="T26" fmla="*/ 1 w 76"/>
                  <a:gd name="T27" fmla="*/ 188 h 302"/>
                  <a:gd name="T28" fmla="*/ 0 w 76"/>
                  <a:gd name="T29" fmla="*/ 138 h 302"/>
                  <a:gd name="T30" fmla="*/ 2 w 76"/>
                  <a:gd name="T31" fmla="*/ 89 h 302"/>
                  <a:gd name="T32" fmla="*/ 10 w 76"/>
                  <a:gd name="T33" fmla="*/ 41 h 302"/>
                  <a:gd name="T34" fmla="*/ 25 w 76"/>
                  <a:gd name="T35" fmla="*/ 0 h 302"/>
                  <a:gd name="T36" fmla="*/ 76 w 76"/>
                  <a:gd name="T37" fmla="*/ 2 h 30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6"/>
                  <a:gd name="T58" fmla="*/ 0 h 302"/>
                  <a:gd name="T59" fmla="*/ 76 w 76"/>
                  <a:gd name="T60" fmla="*/ 302 h 30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6" h="302">
                    <a:moveTo>
                      <a:pt x="76" y="2"/>
                    </a:moveTo>
                    <a:lnTo>
                      <a:pt x="74" y="4"/>
                    </a:lnTo>
                    <a:lnTo>
                      <a:pt x="70" y="12"/>
                    </a:lnTo>
                    <a:lnTo>
                      <a:pt x="62" y="28"/>
                    </a:lnTo>
                    <a:lnTo>
                      <a:pt x="56" y="53"/>
                    </a:lnTo>
                    <a:lnTo>
                      <a:pt x="51" y="92"/>
                    </a:lnTo>
                    <a:lnTo>
                      <a:pt x="49" y="145"/>
                    </a:lnTo>
                    <a:lnTo>
                      <a:pt x="50" y="214"/>
                    </a:lnTo>
                    <a:lnTo>
                      <a:pt x="57" y="302"/>
                    </a:lnTo>
                    <a:lnTo>
                      <a:pt x="14" y="302"/>
                    </a:lnTo>
                    <a:lnTo>
                      <a:pt x="13" y="294"/>
                    </a:lnTo>
                    <a:lnTo>
                      <a:pt x="9" y="269"/>
                    </a:lnTo>
                    <a:lnTo>
                      <a:pt x="4" y="232"/>
                    </a:lnTo>
                    <a:lnTo>
                      <a:pt x="1" y="188"/>
                    </a:lnTo>
                    <a:lnTo>
                      <a:pt x="0" y="138"/>
                    </a:lnTo>
                    <a:lnTo>
                      <a:pt x="2" y="89"/>
                    </a:lnTo>
                    <a:lnTo>
                      <a:pt x="10" y="41"/>
                    </a:lnTo>
                    <a:lnTo>
                      <a:pt x="25" y="0"/>
                    </a:lnTo>
                    <a:lnTo>
                      <a:pt x="76" y="2"/>
                    </a:lnTo>
                    <a:close/>
                  </a:path>
                </a:pathLst>
              </a:custGeom>
              <a:solidFill>
                <a:srgbClr val="808080"/>
              </a:solidFill>
              <a:ln w="9525">
                <a:noFill/>
                <a:round/>
                <a:headEnd/>
                <a:tailEnd/>
              </a:ln>
            </p:spPr>
            <p:txBody>
              <a:bodyPr/>
              <a:lstStyle/>
              <a:p>
                <a:endParaRPr lang="en-US"/>
              </a:p>
            </p:txBody>
          </p:sp>
          <p:sp>
            <p:nvSpPr>
              <p:cNvPr id="88197" name="Rectangle 159"/>
              <p:cNvSpPr>
                <a:spLocks noChangeArrowheads="1"/>
              </p:cNvSpPr>
              <p:nvPr/>
            </p:nvSpPr>
            <p:spPr bwMode="auto">
              <a:xfrm>
                <a:off x="6241" y="13678"/>
                <a:ext cx="23" cy="958"/>
              </a:xfrm>
              <a:prstGeom prst="rect">
                <a:avLst/>
              </a:prstGeom>
              <a:solidFill>
                <a:srgbClr val="000000"/>
              </a:solidFill>
              <a:ln w="9525">
                <a:noFill/>
                <a:miter lim="800000"/>
                <a:headEnd/>
                <a:tailEnd/>
              </a:ln>
            </p:spPr>
            <p:txBody>
              <a:bodyPr/>
              <a:lstStyle/>
              <a:p>
                <a:endParaRPr lang="en-US"/>
              </a:p>
            </p:txBody>
          </p:sp>
          <p:sp>
            <p:nvSpPr>
              <p:cNvPr id="88198" name="Freeform 160"/>
              <p:cNvSpPr>
                <a:spLocks/>
              </p:cNvSpPr>
              <p:nvPr/>
            </p:nvSpPr>
            <p:spPr bwMode="auto">
              <a:xfrm>
                <a:off x="6579" y="13664"/>
                <a:ext cx="375" cy="440"/>
              </a:xfrm>
              <a:custGeom>
                <a:avLst/>
                <a:gdLst>
                  <a:gd name="T0" fmla="*/ 35 w 375"/>
                  <a:gd name="T1" fmla="*/ 41 h 440"/>
                  <a:gd name="T2" fmla="*/ 32 w 375"/>
                  <a:gd name="T3" fmla="*/ 49 h 440"/>
                  <a:gd name="T4" fmla="*/ 25 w 375"/>
                  <a:gd name="T5" fmla="*/ 74 h 440"/>
                  <a:gd name="T6" fmla="*/ 17 w 375"/>
                  <a:gd name="T7" fmla="*/ 112 h 440"/>
                  <a:gd name="T8" fmla="*/ 8 w 375"/>
                  <a:gd name="T9" fmla="*/ 163 h 440"/>
                  <a:gd name="T10" fmla="*/ 2 w 375"/>
                  <a:gd name="T11" fmla="*/ 223 h 440"/>
                  <a:gd name="T12" fmla="*/ 0 w 375"/>
                  <a:gd name="T13" fmla="*/ 290 h 440"/>
                  <a:gd name="T14" fmla="*/ 7 w 375"/>
                  <a:gd name="T15" fmla="*/ 363 h 440"/>
                  <a:gd name="T16" fmla="*/ 23 w 375"/>
                  <a:gd name="T17" fmla="*/ 440 h 440"/>
                  <a:gd name="T18" fmla="*/ 23 w 375"/>
                  <a:gd name="T19" fmla="*/ 437 h 440"/>
                  <a:gd name="T20" fmla="*/ 23 w 375"/>
                  <a:gd name="T21" fmla="*/ 427 h 440"/>
                  <a:gd name="T22" fmla="*/ 23 w 375"/>
                  <a:gd name="T23" fmla="*/ 411 h 440"/>
                  <a:gd name="T24" fmla="*/ 23 w 375"/>
                  <a:gd name="T25" fmla="*/ 391 h 440"/>
                  <a:gd name="T26" fmla="*/ 25 w 375"/>
                  <a:gd name="T27" fmla="*/ 367 h 440"/>
                  <a:gd name="T28" fmla="*/ 28 w 375"/>
                  <a:gd name="T29" fmla="*/ 341 h 440"/>
                  <a:gd name="T30" fmla="*/ 33 w 375"/>
                  <a:gd name="T31" fmla="*/ 312 h 440"/>
                  <a:gd name="T32" fmla="*/ 39 w 375"/>
                  <a:gd name="T33" fmla="*/ 281 h 440"/>
                  <a:gd name="T34" fmla="*/ 49 w 375"/>
                  <a:gd name="T35" fmla="*/ 251 h 440"/>
                  <a:gd name="T36" fmla="*/ 61 w 375"/>
                  <a:gd name="T37" fmla="*/ 222 h 440"/>
                  <a:gd name="T38" fmla="*/ 75 w 375"/>
                  <a:gd name="T39" fmla="*/ 194 h 440"/>
                  <a:gd name="T40" fmla="*/ 93 w 375"/>
                  <a:gd name="T41" fmla="*/ 168 h 440"/>
                  <a:gd name="T42" fmla="*/ 116 w 375"/>
                  <a:gd name="T43" fmla="*/ 145 h 440"/>
                  <a:gd name="T44" fmla="*/ 141 w 375"/>
                  <a:gd name="T45" fmla="*/ 127 h 440"/>
                  <a:gd name="T46" fmla="*/ 173 w 375"/>
                  <a:gd name="T47" fmla="*/ 114 h 440"/>
                  <a:gd name="T48" fmla="*/ 208 w 375"/>
                  <a:gd name="T49" fmla="*/ 106 h 440"/>
                  <a:gd name="T50" fmla="*/ 210 w 375"/>
                  <a:gd name="T51" fmla="*/ 104 h 440"/>
                  <a:gd name="T52" fmla="*/ 217 w 375"/>
                  <a:gd name="T53" fmla="*/ 100 h 440"/>
                  <a:gd name="T54" fmla="*/ 227 w 375"/>
                  <a:gd name="T55" fmla="*/ 92 h 440"/>
                  <a:gd name="T56" fmla="*/ 245 w 375"/>
                  <a:gd name="T57" fmla="*/ 82 h 440"/>
                  <a:gd name="T58" fmla="*/ 267 w 375"/>
                  <a:gd name="T59" fmla="*/ 69 h 440"/>
                  <a:gd name="T60" fmla="*/ 296 w 375"/>
                  <a:gd name="T61" fmla="*/ 54 h 440"/>
                  <a:gd name="T62" fmla="*/ 332 w 375"/>
                  <a:gd name="T63" fmla="*/ 36 h 440"/>
                  <a:gd name="T64" fmla="*/ 375 w 375"/>
                  <a:gd name="T65" fmla="*/ 17 h 440"/>
                  <a:gd name="T66" fmla="*/ 373 w 375"/>
                  <a:gd name="T67" fmla="*/ 16 h 440"/>
                  <a:gd name="T68" fmla="*/ 366 w 375"/>
                  <a:gd name="T69" fmla="*/ 15 h 440"/>
                  <a:gd name="T70" fmla="*/ 357 w 375"/>
                  <a:gd name="T71" fmla="*/ 13 h 440"/>
                  <a:gd name="T72" fmla="*/ 343 w 375"/>
                  <a:gd name="T73" fmla="*/ 10 h 440"/>
                  <a:gd name="T74" fmla="*/ 326 w 375"/>
                  <a:gd name="T75" fmla="*/ 7 h 440"/>
                  <a:gd name="T76" fmla="*/ 307 w 375"/>
                  <a:gd name="T77" fmla="*/ 5 h 440"/>
                  <a:gd name="T78" fmla="*/ 285 w 375"/>
                  <a:gd name="T79" fmla="*/ 3 h 440"/>
                  <a:gd name="T80" fmla="*/ 261 w 375"/>
                  <a:gd name="T81" fmla="*/ 1 h 440"/>
                  <a:gd name="T82" fmla="*/ 235 w 375"/>
                  <a:gd name="T83" fmla="*/ 0 h 440"/>
                  <a:gd name="T84" fmla="*/ 208 w 375"/>
                  <a:gd name="T85" fmla="*/ 1 h 440"/>
                  <a:gd name="T86" fmla="*/ 180 w 375"/>
                  <a:gd name="T87" fmla="*/ 2 h 440"/>
                  <a:gd name="T88" fmla="*/ 151 w 375"/>
                  <a:gd name="T89" fmla="*/ 5 h 440"/>
                  <a:gd name="T90" fmla="*/ 122 w 375"/>
                  <a:gd name="T91" fmla="*/ 10 h 440"/>
                  <a:gd name="T92" fmla="*/ 92 w 375"/>
                  <a:gd name="T93" fmla="*/ 18 h 440"/>
                  <a:gd name="T94" fmla="*/ 63 w 375"/>
                  <a:gd name="T95" fmla="*/ 28 h 440"/>
                  <a:gd name="T96" fmla="*/ 35 w 375"/>
                  <a:gd name="T97" fmla="*/ 41 h 44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75"/>
                  <a:gd name="T148" fmla="*/ 0 h 440"/>
                  <a:gd name="T149" fmla="*/ 375 w 375"/>
                  <a:gd name="T150" fmla="*/ 440 h 44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75" h="440">
                    <a:moveTo>
                      <a:pt x="35" y="41"/>
                    </a:moveTo>
                    <a:lnTo>
                      <a:pt x="32" y="49"/>
                    </a:lnTo>
                    <a:lnTo>
                      <a:pt x="25" y="74"/>
                    </a:lnTo>
                    <a:lnTo>
                      <a:pt x="17" y="112"/>
                    </a:lnTo>
                    <a:lnTo>
                      <a:pt x="8" y="163"/>
                    </a:lnTo>
                    <a:lnTo>
                      <a:pt x="2" y="223"/>
                    </a:lnTo>
                    <a:lnTo>
                      <a:pt x="0" y="290"/>
                    </a:lnTo>
                    <a:lnTo>
                      <a:pt x="7" y="363"/>
                    </a:lnTo>
                    <a:lnTo>
                      <a:pt x="23" y="440"/>
                    </a:lnTo>
                    <a:lnTo>
                      <a:pt x="23" y="437"/>
                    </a:lnTo>
                    <a:lnTo>
                      <a:pt x="23" y="427"/>
                    </a:lnTo>
                    <a:lnTo>
                      <a:pt x="23" y="411"/>
                    </a:lnTo>
                    <a:lnTo>
                      <a:pt x="23" y="391"/>
                    </a:lnTo>
                    <a:lnTo>
                      <a:pt x="25" y="367"/>
                    </a:lnTo>
                    <a:lnTo>
                      <a:pt x="28" y="341"/>
                    </a:lnTo>
                    <a:lnTo>
                      <a:pt x="33" y="312"/>
                    </a:lnTo>
                    <a:lnTo>
                      <a:pt x="39" y="281"/>
                    </a:lnTo>
                    <a:lnTo>
                      <a:pt x="49" y="251"/>
                    </a:lnTo>
                    <a:lnTo>
                      <a:pt x="61" y="222"/>
                    </a:lnTo>
                    <a:lnTo>
                      <a:pt x="75" y="194"/>
                    </a:lnTo>
                    <a:lnTo>
                      <a:pt x="93" y="168"/>
                    </a:lnTo>
                    <a:lnTo>
                      <a:pt x="116" y="145"/>
                    </a:lnTo>
                    <a:lnTo>
                      <a:pt x="141" y="127"/>
                    </a:lnTo>
                    <a:lnTo>
                      <a:pt x="173" y="114"/>
                    </a:lnTo>
                    <a:lnTo>
                      <a:pt x="208" y="106"/>
                    </a:lnTo>
                    <a:lnTo>
                      <a:pt x="210" y="104"/>
                    </a:lnTo>
                    <a:lnTo>
                      <a:pt x="217" y="100"/>
                    </a:lnTo>
                    <a:lnTo>
                      <a:pt x="227" y="92"/>
                    </a:lnTo>
                    <a:lnTo>
                      <a:pt x="245" y="82"/>
                    </a:lnTo>
                    <a:lnTo>
                      <a:pt x="267" y="69"/>
                    </a:lnTo>
                    <a:lnTo>
                      <a:pt x="296" y="54"/>
                    </a:lnTo>
                    <a:lnTo>
                      <a:pt x="332" y="36"/>
                    </a:lnTo>
                    <a:lnTo>
                      <a:pt x="375" y="17"/>
                    </a:lnTo>
                    <a:lnTo>
                      <a:pt x="373" y="16"/>
                    </a:lnTo>
                    <a:lnTo>
                      <a:pt x="366" y="15"/>
                    </a:lnTo>
                    <a:lnTo>
                      <a:pt x="357" y="13"/>
                    </a:lnTo>
                    <a:lnTo>
                      <a:pt x="343" y="10"/>
                    </a:lnTo>
                    <a:lnTo>
                      <a:pt x="326" y="7"/>
                    </a:lnTo>
                    <a:lnTo>
                      <a:pt x="307" y="5"/>
                    </a:lnTo>
                    <a:lnTo>
                      <a:pt x="285" y="3"/>
                    </a:lnTo>
                    <a:lnTo>
                      <a:pt x="261" y="1"/>
                    </a:lnTo>
                    <a:lnTo>
                      <a:pt x="235" y="0"/>
                    </a:lnTo>
                    <a:lnTo>
                      <a:pt x="208" y="1"/>
                    </a:lnTo>
                    <a:lnTo>
                      <a:pt x="180" y="2"/>
                    </a:lnTo>
                    <a:lnTo>
                      <a:pt x="151" y="5"/>
                    </a:lnTo>
                    <a:lnTo>
                      <a:pt x="122" y="10"/>
                    </a:lnTo>
                    <a:lnTo>
                      <a:pt x="92" y="18"/>
                    </a:lnTo>
                    <a:lnTo>
                      <a:pt x="63" y="28"/>
                    </a:lnTo>
                    <a:lnTo>
                      <a:pt x="35" y="41"/>
                    </a:lnTo>
                    <a:close/>
                  </a:path>
                </a:pathLst>
              </a:custGeom>
              <a:solidFill>
                <a:srgbClr val="808080"/>
              </a:solidFill>
              <a:ln w="9525">
                <a:noFill/>
                <a:round/>
                <a:headEnd/>
                <a:tailEnd/>
              </a:ln>
            </p:spPr>
            <p:txBody>
              <a:bodyPr/>
              <a:lstStyle/>
              <a:p>
                <a:endParaRPr lang="en-US"/>
              </a:p>
            </p:txBody>
          </p:sp>
          <p:sp>
            <p:nvSpPr>
              <p:cNvPr id="88199" name="Freeform 161"/>
              <p:cNvSpPr>
                <a:spLocks/>
              </p:cNvSpPr>
              <p:nvPr/>
            </p:nvSpPr>
            <p:spPr bwMode="auto">
              <a:xfrm>
                <a:off x="6061" y="13991"/>
                <a:ext cx="305" cy="83"/>
              </a:xfrm>
              <a:custGeom>
                <a:avLst/>
                <a:gdLst>
                  <a:gd name="T0" fmla="*/ 0 w 305"/>
                  <a:gd name="T1" fmla="*/ 53 h 83"/>
                  <a:gd name="T2" fmla="*/ 0 w 305"/>
                  <a:gd name="T3" fmla="*/ 52 h 83"/>
                  <a:gd name="T4" fmla="*/ 2 w 305"/>
                  <a:gd name="T5" fmla="*/ 48 h 83"/>
                  <a:gd name="T6" fmla="*/ 5 w 305"/>
                  <a:gd name="T7" fmla="*/ 44 h 83"/>
                  <a:gd name="T8" fmla="*/ 11 w 305"/>
                  <a:gd name="T9" fmla="*/ 37 h 83"/>
                  <a:gd name="T10" fmla="*/ 18 w 305"/>
                  <a:gd name="T11" fmla="*/ 31 h 83"/>
                  <a:gd name="T12" fmla="*/ 27 w 305"/>
                  <a:gd name="T13" fmla="*/ 25 h 83"/>
                  <a:gd name="T14" fmla="*/ 39 w 305"/>
                  <a:gd name="T15" fmla="*/ 18 h 83"/>
                  <a:gd name="T16" fmla="*/ 54 w 305"/>
                  <a:gd name="T17" fmla="*/ 12 h 83"/>
                  <a:gd name="T18" fmla="*/ 72 w 305"/>
                  <a:gd name="T19" fmla="*/ 6 h 83"/>
                  <a:gd name="T20" fmla="*/ 92 w 305"/>
                  <a:gd name="T21" fmla="*/ 2 h 83"/>
                  <a:gd name="T22" fmla="*/ 118 w 305"/>
                  <a:gd name="T23" fmla="*/ 0 h 83"/>
                  <a:gd name="T24" fmla="*/ 146 w 305"/>
                  <a:gd name="T25" fmla="*/ 0 h 83"/>
                  <a:gd name="T26" fmla="*/ 180 w 305"/>
                  <a:gd name="T27" fmla="*/ 2 h 83"/>
                  <a:gd name="T28" fmla="*/ 216 w 305"/>
                  <a:gd name="T29" fmla="*/ 7 h 83"/>
                  <a:gd name="T30" fmla="*/ 258 w 305"/>
                  <a:gd name="T31" fmla="*/ 16 h 83"/>
                  <a:gd name="T32" fmla="*/ 305 w 305"/>
                  <a:gd name="T33" fmla="*/ 29 h 83"/>
                  <a:gd name="T34" fmla="*/ 299 w 305"/>
                  <a:gd name="T35" fmla="*/ 47 h 83"/>
                  <a:gd name="T36" fmla="*/ 297 w 305"/>
                  <a:gd name="T37" fmla="*/ 46 h 83"/>
                  <a:gd name="T38" fmla="*/ 289 w 305"/>
                  <a:gd name="T39" fmla="*/ 44 h 83"/>
                  <a:gd name="T40" fmla="*/ 277 w 305"/>
                  <a:gd name="T41" fmla="*/ 41 h 83"/>
                  <a:gd name="T42" fmla="*/ 262 w 305"/>
                  <a:gd name="T43" fmla="*/ 36 h 83"/>
                  <a:gd name="T44" fmla="*/ 244 w 305"/>
                  <a:gd name="T45" fmla="*/ 32 h 83"/>
                  <a:gd name="T46" fmla="*/ 224 w 305"/>
                  <a:gd name="T47" fmla="*/ 28 h 83"/>
                  <a:gd name="T48" fmla="*/ 201 w 305"/>
                  <a:gd name="T49" fmla="*/ 25 h 83"/>
                  <a:gd name="T50" fmla="*/ 176 w 305"/>
                  <a:gd name="T51" fmla="*/ 22 h 83"/>
                  <a:gd name="T52" fmla="*/ 152 w 305"/>
                  <a:gd name="T53" fmla="*/ 21 h 83"/>
                  <a:gd name="T54" fmla="*/ 126 w 305"/>
                  <a:gd name="T55" fmla="*/ 21 h 83"/>
                  <a:gd name="T56" fmla="*/ 101 w 305"/>
                  <a:gd name="T57" fmla="*/ 23 h 83"/>
                  <a:gd name="T58" fmla="*/ 77 w 305"/>
                  <a:gd name="T59" fmla="*/ 29 h 83"/>
                  <a:gd name="T60" fmla="*/ 55 w 305"/>
                  <a:gd name="T61" fmla="*/ 37 h 83"/>
                  <a:gd name="T62" fmla="*/ 33 w 305"/>
                  <a:gd name="T63" fmla="*/ 48 h 83"/>
                  <a:gd name="T64" fmla="*/ 15 w 305"/>
                  <a:gd name="T65" fmla="*/ 63 h 83"/>
                  <a:gd name="T66" fmla="*/ 0 w 305"/>
                  <a:gd name="T67" fmla="*/ 83 h 83"/>
                  <a:gd name="T68" fmla="*/ 0 w 305"/>
                  <a:gd name="T69" fmla="*/ 53 h 8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5"/>
                  <a:gd name="T106" fmla="*/ 0 h 83"/>
                  <a:gd name="T107" fmla="*/ 305 w 305"/>
                  <a:gd name="T108" fmla="*/ 83 h 8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5" h="83">
                    <a:moveTo>
                      <a:pt x="0" y="53"/>
                    </a:moveTo>
                    <a:lnTo>
                      <a:pt x="0" y="52"/>
                    </a:lnTo>
                    <a:lnTo>
                      <a:pt x="2" y="48"/>
                    </a:lnTo>
                    <a:lnTo>
                      <a:pt x="5" y="44"/>
                    </a:lnTo>
                    <a:lnTo>
                      <a:pt x="11" y="37"/>
                    </a:lnTo>
                    <a:lnTo>
                      <a:pt x="18" y="31"/>
                    </a:lnTo>
                    <a:lnTo>
                      <a:pt x="27" y="25"/>
                    </a:lnTo>
                    <a:lnTo>
                      <a:pt x="39" y="18"/>
                    </a:lnTo>
                    <a:lnTo>
                      <a:pt x="54" y="12"/>
                    </a:lnTo>
                    <a:lnTo>
                      <a:pt x="72" y="6"/>
                    </a:lnTo>
                    <a:lnTo>
                      <a:pt x="92" y="2"/>
                    </a:lnTo>
                    <a:lnTo>
                      <a:pt x="118" y="0"/>
                    </a:lnTo>
                    <a:lnTo>
                      <a:pt x="146" y="0"/>
                    </a:lnTo>
                    <a:lnTo>
                      <a:pt x="180" y="2"/>
                    </a:lnTo>
                    <a:lnTo>
                      <a:pt x="216" y="7"/>
                    </a:lnTo>
                    <a:lnTo>
                      <a:pt x="258" y="16"/>
                    </a:lnTo>
                    <a:lnTo>
                      <a:pt x="305" y="29"/>
                    </a:lnTo>
                    <a:lnTo>
                      <a:pt x="299" y="47"/>
                    </a:lnTo>
                    <a:lnTo>
                      <a:pt x="297" y="46"/>
                    </a:lnTo>
                    <a:lnTo>
                      <a:pt x="289" y="44"/>
                    </a:lnTo>
                    <a:lnTo>
                      <a:pt x="277" y="41"/>
                    </a:lnTo>
                    <a:lnTo>
                      <a:pt x="262" y="36"/>
                    </a:lnTo>
                    <a:lnTo>
                      <a:pt x="244" y="32"/>
                    </a:lnTo>
                    <a:lnTo>
                      <a:pt x="224" y="28"/>
                    </a:lnTo>
                    <a:lnTo>
                      <a:pt x="201" y="25"/>
                    </a:lnTo>
                    <a:lnTo>
                      <a:pt x="176" y="22"/>
                    </a:lnTo>
                    <a:lnTo>
                      <a:pt x="152" y="21"/>
                    </a:lnTo>
                    <a:lnTo>
                      <a:pt x="126" y="21"/>
                    </a:lnTo>
                    <a:lnTo>
                      <a:pt x="101" y="23"/>
                    </a:lnTo>
                    <a:lnTo>
                      <a:pt x="77" y="29"/>
                    </a:lnTo>
                    <a:lnTo>
                      <a:pt x="55" y="37"/>
                    </a:lnTo>
                    <a:lnTo>
                      <a:pt x="33" y="48"/>
                    </a:lnTo>
                    <a:lnTo>
                      <a:pt x="15" y="63"/>
                    </a:lnTo>
                    <a:lnTo>
                      <a:pt x="0" y="83"/>
                    </a:lnTo>
                    <a:lnTo>
                      <a:pt x="0" y="53"/>
                    </a:lnTo>
                    <a:close/>
                  </a:path>
                </a:pathLst>
              </a:custGeom>
              <a:solidFill>
                <a:srgbClr val="808080"/>
              </a:solidFill>
              <a:ln w="9525">
                <a:noFill/>
                <a:round/>
                <a:headEnd/>
                <a:tailEnd/>
              </a:ln>
            </p:spPr>
            <p:txBody>
              <a:bodyPr/>
              <a:lstStyle/>
              <a:p>
                <a:endParaRPr lang="en-US"/>
              </a:p>
            </p:txBody>
          </p:sp>
          <p:sp>
            <p:nvSpPr>
              <p:cNvPr id="88200" name="Freeform 162"/>
              <p:cNvSpPr>
                <a:spLocks/>
              </p:cNvSpPr>
              <p:nvPr/>
            </p:nvSpPr>
            <p:spPr bwMode="auto">
              <a:xfrm>
                <a:off x="6061" y="13793"/>
                <a:ext cx="305" cy="83"/>
              </a:xfrm>
              <a:custGeom>
                <a:avLst/>
                <a:gdLst>
                  <a:gd name="T0" fmla="*/ 0 w 305"/>
                  <a:gd name="T1" fmla="*/ 53 h 83"/>
                  <a:gd name="T2" fmla="*/ 0 w 305"/>
                  <a:gd name="T3" fmla="*/ 52 h 83"/>
                  <a:gd name="T4" fmla="*/ 2 w 305"/>
                  <a:gd name="T5" fmla="*/ 49 h 83"/>
                  <a:gd name="T6" fmla="*/ 5 w 305"/>
                  <a:gd name="T7" fmla="*/ 44 h 83"/>
                  <a:gd name="T8" fmla="*/ 11 w 305"/>
                  <a:gd name="T9" fmla="*/ 38 h 83"/>
                  <a:gd name="T10" fmla="*/ 18 w 305"/>
                  <a:gd name="T11" fmla="*/ 31 h 83"/>
                  <a:gd name="T12" fmla="*/ 27 w 305"/>
                  <a:gd name="T13" fmla="*/ 25 h 83"/>
                  <a:gd name="T14" fmla="*/ 39 w 305"/>
                  <a:gd name="T15" fmla="*/ 17 h 83"/>
                  <a:gd name="T16" fmla="*/ 54 w 305"/>
                  <a:gd name="T17" fmla="*/ 12 h 83"/>
                  <a:gd name="T18" fmla="*/ 72 w 305"/>
                  <a:gd name="T19" fmla="*/ 7 h 83"/>
                  <a:gd name="T20" fmla="*/ 92 w 305"/>
                  <a:gd name="T21" fmla="*/ 2 h 83"/>
                  <a:gd name="T22" fmla="*/ 118 w 305"/>
                  <a:gd name="T23" fmla="*/ 0 h 83"/>
                  <a:gd name="T24" fmla="*/ 146 w 305"/>
                  <a:gd name="T25" fmla="*/ 0 h 83"/>
                  <a:gd name="T26" fmla="*/ 180 w 305"/>
                  <a:gd name="T27" fmla="*/ 2 h 83"/>
                  <a:gd name="T28" fmla="*/ 216 w 305"/>
                  <a:gd name="T29" fmla="*/ 8 h 83"/>
                  <a:gd name="T30" fmla="*/ 258 w 305"/>
                  <a:gd name="T31" fmla="*/ 16 h 83"/>
                  <a:gd name="T32" fmla="*/ 305 w 305"/>
                  <a:gd name="T33" fmla="*/ 29 h 83"/>
                  <a:gd name="T34" fmla="*/ 299 w 305"/>
                  <a:gd name="T35" fmla="*/ 47 h 83"/>
                  <a:gd name="T36" fmla="*/ 297 w 305"/>
                  <a:gd name="T37" fmla="*/ 45 h 83"/>
                  <a:gd name="T38" fmla="*/ 289 w 305"/>
                  <a:gd name="T39" fmla="*/ 43 h 83"/>
                  <a:gd name="T40" fmla="*/ 277 w 305"/>
                  <a:gd name="T41" fmla="*/ 40 h 83"/>
                  <a:gd name="T42" fmla="*/ 262 w 305"/>
                  <a:gd name="T43" fmla="*/ 36 h 83"/>
                  <a:gd name="T44" fmla="*/ 244 w 305"/>
                  <a:gd name="T45" fmla="*/ 33 h 83"/>
                  <a:gd name="T46" fmla="*/ 224 w 305"/>
                  <a:gd name="T47" fmla="*/ 28 h 83"/>
                  <a:gd name="T48" fmla="*/ 201 w 305"/>
                  <a:gd name="T49" fmla="*/ 25 h 83"/>
                  <a:gd name="T50" fmla="*/ 176 w 305"/>
                  <a:gd name="T51" fmla="*/ 22 h 83"/>
                  <a:gd name="T52" fmla="*/ 152 w 305"/>
                  <a:gd name="T53" fmla="*/ 21 h 83"/>
                  <a:gd name="T54" fmla="*/ 126 w 305"/>
                  <a:gd name="T55" fmla="*/ 22 h 83"/>
                  <a:gd name="T56" fmla="*/ 101 w 305"/>
                  <a:gd name="T57" fmla="*/ 24 h 83"/>
                  <a:gd name="T58" fmla="*/ 77 w 305"/>
                  <a:gd name="T59" fmla="*/ 29 h 83"/>
                  <a:gd name="T60" fmla="*/ 55 w 305"/>
                  <a:gd name="T61" fmla="*/ 38 h 83"/>
                  <a:gd name="T62" fmla="*/ 33 w 305"/>
                  <a:gd name="T63" fmla="*/ 49 h 83"/>
                  <a:gd name="T64" fmla="*/ 15 w 305"/>
                  <a:gd name="T65" fmla="*/ 64 h 83"/>
                  <a:gd name="T66" fmla="*/ 0 w 305"/>
                  <a:gd name="T67" fmla="*/ 83 h 83"/>
                  <a:gd name="T68" fmla="*/ 0 w 305"/>
                  <a:gd name="T69" fmla="*/ 53 h 8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5"/>
                  <a:gd name="T106" fmla="*/ 0 h 83"/>
                  <a:gd name="T107" fmla="*/ 305 w 305"/>
                  <a:gd name="T108" fmla="*/ 83 h 8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5" h="83">
                    <a:moveTo>
                      <a:pt x="0" y="53"/>
                    </a:moveTo>
                    <a:lnTo>
                      <a:pt x="0" y="52"/>
                    </a:lnTo>
                    <a:lnTo>
                      <a:pt x="2" y="49"/>
                    </a:lnTo>
                    <a:lnTo>
                      <a:pt x="5" y="44"/>
                    </a:lnTo>
                    <a:lnTo>
                      <a:pt x="11" y="38"/>
                    </a:lnTo>
                    <a:lnTo>
                      <a:pt x="18" y="31"/>
                    </a:lnTo>
                    <a:lnTo>
                      <a:pt x="27" y="25"/>
                    </a:lnTo>
                    <a:lnTo>
                      <a:pt x="39" y="17"/>
                    </a:lnTo>
                    <a:lnTo>
                      <a:pt x="54" y="12"/>
                    </a:lnTo>
                    <a:lnTo>
                      <a:pt x="72" y="7"/>
                    </a:lnTo>
                    <a:lnTo>
                      <a:pt x="92" y="2"/>
                    </a:lnTo>
                    <a:lnTo>
                      <a:pt x="118" y="0"/>
                    </a:lnTo>
                    <a:lnTo>
                      <a:pt x="146" y="0"/>
                    </a:lnTo>
                    <a:lnTo>
                      <a:pt x="180" y="2"/>
                    </a:lnTo>
                    <a:lnTo>
                      <a:pt x="216" y="8"/>
                    </a:lnTo>
                    <a:lnTo>
                      <a:pt x="258" y="16"/>
                    </a:lnTo>
                    <a:lnTo>
                      <a:pt x="305" y="29"/>
                    </a:lnTo>
                    <a:lnTo>
                      <a:pt x="299" y="47"/>
                    </a:lnTo>
                    <a:lnTo>
                      <a:pt x="297" y="45"/>
                    </a:lnTo>
                    <a:lnTo>
                      <a:pt x="289" y="43"/>
                    </a:lnTo>
                    <a:lnTo>
                      <a:pt x="277" y="40"/>
                    </a:lnTo>
                    <a:lnTo>
                      <a:pt x="262" y="36"/>
                    </a:lnTo>
                    <a:lnTo>
                      <a:pt x="244" y="33"/>
                    </a:lnTo>
                    <a:lnTo>
                      <a:pt x="224" y="28"/>
                    </a:lnTo>
                    <a:lnTo>
                      <a:pt x="201" y="25"/>
                    </a:lnTo>
                    <a:lnTo>
                      <a:pt x="176" y="22"/>
                    </a:lnTo>
                    <a:lnTo>
                      <a:pt x="152" y="21"/>
                    </a:lnTo>
                    <a:lnTo>
                      <a:pt x="126" y="22"/>
                    </a:lnTo>
                    <a:lnTo>
                      <a:pt x="101" y="24"/>
                    </a:lnTo>
                    <a:lnTo>
                      <a:pt x="77" y="29"/>
                    </a:lnTo>
                    <a:lnTo>
                      <a:pt x="55" y="38"/>
                    </a:lnTo>
                    <a:lnTo>
                      <a:pt x="33" y="49"/>
                    </a:lnTo>
                    <a:lnTo>
                      <a:pt x="15" y="64"/>
                    </a:lnTo>
                    <a:lnTo>
                      <a:pt x="0" y="83"/>
                    </a:lnTo>
                    <a:lnTo>
                      <a:pt x="0" y="53"/>
                    </a:lnTo>
                    <a:close/>
                  </a:path>
                </a:pathLst>
              </a:custGeom>
              <a:solidFill>
                <a:srgbClr val="808080"/>
              </a:solidFill>
              <a:ln w="9525">
                <a:noFill/>
                <a:round/>
                <a:headEnd/>
                <a:tailEnd/>
              </a:ln>
            </p:spPr>
            <p:txBody>
              <a:bodyPr/>
              <a:lstStyle/>
              <a:p>
                <a:endParaRPr lang="en-US"/>
              </a:p>
            </p:txBody>
          </p:sp>
          <p:sp>
            <p:nvSpPr>
              <p:cNvPr id="88201" name="Freeform 163"/>
              <p:cNvSpPr>
                <a:spLocks/>
              </p:cNvSpPr>
              <p:nvPr/>
            </p:nvSpPr>
            <p:spPr bwMode="auto">
              <a:xfrm>
                <a:off x="6348" y="13696"/>
                <a:ext cx="496" cy="917"/>
              </a:xfrm>
              <a:custGeom>
                <a:avLst/>
                <a:gdLst>
                  <a:gd name="T0" fmla="*/ 0 w 496"/>
                  <a:gd name="T1" fmla="*/ 0 h 917"/>
                  <a:gd name="T2" fmla="*/ 0 w 496"/>
                  <a:gd name="T3" fmla="*/ 886 h 917"/>
                  <a:gd name="T4" fmla="*/ 150 w 496"/>
                  <a:gd name="T5" fmla="*/ 917 h 917"/>
                  <a:gd name="T6" fmla="*/ 143 w 496"/>
                  <a:gd name="T7" fmla="*/ 797 h 917"/>
                  <a:gd name="T8" fmla="*/ 496 w 496"/>
                  <a:gd name="T9" fmla="*/ 851 h 917"/>
                  <a:gd name="T10" fmla="*/ 490 w 496"/>
                  <a:gd name="T11" fmla="*/ 803 h 917"/>
                  <a:gd name="T12" fmla="*/ 245 w 496"/>
                  <a:gd name="T13" fmla="*/ 773 h 917"/>
                  <a:gd name="T14" fmla="*/ 239 w 496"/>
                  <a:gd name="T15" fmla="*/ 670 h 917"/>
                  <a:gd name="T16" fmla="*/ 72 w 496"/>
                  <a:gd name="T17" fmla="*/ 670 h 917"/>
                  <a:gd name="T18" fmla="*/ 68 w 496"/>
                  <a:gd name="T19" fmla="*/ 657 h 917"/>
                  <a:gd name="T20" fmla="*/ 56 w 496"/>
                  <a:gd name="T21" fmla="*/ 620 h 917"/>
                  <a:gd name="T22" fmla="*/ 41 w 496"/>
                  <a:gd name="T23" fmla="*/ 559 h 917"/>
                  <a:gd name="T24" fmla="*/ 26 w 496"/>
                  <a:gd name="T25" fmla="*/ 480 h 917"/>
                  <a:gd name="T26" fmla="*/ 15 w 496"/>
                  <a:gd name="T27" fmla="*/ 385 h 917"/>
                  <a:gd name="T28" fmla="*/ 11 w 496"/>
                  <a:gd name="T29" fmla="*/ 276 h 917"/>
                  <a:gd name="T30" fmla="*/ 20 w 496"/>
                  <a:gd name="T31" fmla="*/ 158 h 917"/>
                  <a:gd name="T32" fmla="*/ 42 w 496"/>
                  <a:gd name="T33" fmla="*/ 30 h 917"/>
                  <a:gd name="T34" fmla="*/ 0 w 496"/>
                  <a:gd name="T35" fmla="*/ 0 h 9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96"/>
                  <a:gd name="T55" fmla="*/ 0 h 917"/>
                  <a:gd name="T56" fmla="*/ 496 w 496"/>
                  <a:gd name="T57" fmla="*/ 917 h 9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96" h="917">
                    <a:moveTo>
                      <a:pt x="0" y="0"/>
                    </a:moveTo>
                    <a:lnTo>
                      <a:pt x="0" y="886"/>
                    </a:lnTo>
                    <a:lnTo>
                      <a:pt x="150" y="917"/>
                    </a:lnTo>
                    <a:lnTo>
                      <a:pt x="143" y="797"/>
                    </a:lnTo>
                    <a:lnTo>
                      <a:pt x="496" y="851"/>
                    </a:lnTo>
                    <a:lnTo>
                      <a:pt x="490" y="803"/>
                    </a:lnTo>
                    <a:lnTo>
                      <a:pt x="245" y="773"/>
                    </a:lnTo>
                    <a:lnTo>
                      <a:pt x="239" y="670"/>
                    </a:lnTo>
                    <a:lnTo>
                      <a:pt x="72" y="670"/>
                    </a:lnTo>
                    <a:lnTo>
                      <a:pt x="68" y="657"/>
                    </a:lnTo>
                    <a:lnTo>
                      <a:pt x="56" y="620"/>
                    </a:lnTo>
                    <a:lnTo>
                      <a:pt x="41" y="559"/>
                    </a:lnTo>
                    <a:lnTo>
                      <a:pt x="26" y="480"/>
                    </a:lnTo>
                    <a:lnTo>
                      <a:pt x="15" y="385"/>
                    </a:lnTo>
                    <a:lnTo>
                      <a:pt x="11" y="276"/>
                    </a:lnTo>
                    <a:lnTo>
                      <a:pt x="20" y="158"/>
                    </a:lnTo>
                    <a:lnTo>
                      <a:pt x="42" y="30"/>
                    </a:lnTo>
                    <a:lnTo>
                      <a:pt x="0" y="0"/>
                    </a:lnTo>
                    <a:close/>
                  </a:path>
                </a:pathLst>
              </a:custGeom>
              <a:solidFill>
                <a:srgbClr val="808080"/>
              </a:solidFill>
              <a:ln w="9525">
                <a:noFill/>
                <a:round/>
                <a:headEnd/>
                <a:tailEnd/>
              </a:ln>
            </p:spPr>
            <p:txBody>
              <a:bodyPr/>
              <a:lstStyle/>
              <a:p>
                <a:endParaRPr lang="en-US"/>
              </a:p>
            </p:txBody>
          </p:sp>
          <p:sp>
            <p:nvSpPr>
              <p:cNvPr id="88202" name="Freeform 164"/>
              <p:cNvSpPr>
                <a:spLocks/>
              </p:cNvSpPr>
              <p:nvPr/>
            </p:nvSpPr>
            <p:spPr bwMode="auto">
              <a:xfrm>
                <a:off x="6593" y="13487"/>
                <a:ext cx="638" cy="125"/>
              </a:xfrm>
              <a:custGeom>
                <a:avLst/>
                <a:gdLst>
                  <a:gd name="T0" fmla="*/ 0 w 638"/>
                  <a:gd name="T1" fmla="*/ 125 h 125"/>
                  <a:gd name="T2" fmla="*/ 4 w 638"/>
                  <a:gd name="T3" fmla="*/ 124 h 125"/>
                  <a:gd name="T4" fmla="*/ 14 w 638"/>
                  <a:gd name="T5" fmla="*/ 119 h 125"/>
                  <a:gd name="T6" fmla="*/ 31 w 638"/>
                  <a:gd name="T7" fmla="*/ 114 h 125"/>
                  <a:gd name="T8" fmla="*/ 53 w 638"/>
                  <a:gd name="T9" fmla="*/ 106 h 125"/>
                  <a:gd name="T10" fmla="*/ 81 w 638"/>
                  <a:gd name="T11" fmla="*/ 98 h 125"/>
                  <a:gd name="T12" fmla="*/ 113 w 638"/>
                  <a:gd name="T13" fmla="*/ 89 h 125"/>
                  <a:gd name="T14" fmla="*/ 151 w 638"/>
                  <a:gd name="T15" fmla="*/ 81 h 125"/>
                  <a:gd name="T16" fmla="*/ 192 w 638"/>
                  <a:gd name="T17" fmla="*/ 73 h 125"/>
                  <a:gd name="T18" fmla="*/ 237 w 638"/>
                  <a:gd name="T19" fmla="*/ 65 h 125"/>
                  <a:gd name="T20" fmla="*/ 286 w 638"/>
                  <a:gd name="T21" fmla="*/ 60 h 125"/>
                  <a:gd name="T22" fmla="*/ 337 w 638"/>
                  <a:gd name="T23" fmla="*/ 56 h 125"/>
                  <a:gd name="T24" fmla="*/ 390 w 638"/>
                  <a:gd name="T25" fmla="*/ 55 h 125"/>
                  <a:gd name="T26" fmla="*/ 446 w 638"/>
                  <a:gd name="T27" fmla="*/ 56 h 125"/>
                  <a:gd name="T28" fmla="*/ 503 w 638"/>
                  <a:gd name="T29" fmla="*/ 61 h 125"/>
                  <a:gd name="T30" fmla="*/ 561 w 638"/>
                  <a:gd name="T31" fmla="*/ 70 h 125"/>
                  <a:gd name="T32" fmla="*/ 620 w 638"/>
                  <a:gd name="T33" fmla="*/ 83 h 125"/>
                  <a:gd name="T34" fmla="*/ 638 w 638"/>
                  <a:gd name="T35" fmla="*/ 0 h 125"/>
                  <a:gd name="T36" fmla="*/ 634 w 638"/>
                  <a:gd name="T37" fmla="*/ 0 h 125"/>
                  <a:gd name="T38" fmla="*/ 620 w 638"/>
                  <a:gd name="T39" fmla="*/ 0 h 125"/>
                  <a:gd name="T40" fmla="*/ 599 w 638"/>
                  <a:gd name="T41" fmla="*/ 0 h 125"/>
                  <a:gd name="T42" fmla="*/ 571 w 638"/>
                  <a:gd name="T43" fmla="*/ 1 h 125"/>
                  <a:gd name="T44" fmla="*/ 536 w 638"/>
                  <a:gd name="T45" fmla="*/ 2 h 125"/>
                  <a:gd name="T46" fmla="*/ 496 w 638"/>
                  <a:gd name="T47" fmla="*/ 3 h 125"/>
                  <a:gd name="T48" fmla="*/ 452 w 638"/>
                  <a:gd name="T49" fmla="*/ 6 h 125"/>
                  <a:gd name="T50" fmla="*/ 405 w 638"/>
                  <a:gd name="T51" fmla="*/ 8 h 125"/>
                  <a:gd name="T52" fmla="*/ 354 w 638"/>
                  <a:gd name="T53" fmla="*/ 13 h 125"/>
                  <a:gd name="T54" fmla="*/ 302 w 638"/>
                  <a:gd name="T55" fmla="*/ 17 h 125"/>
                  <a:gd name="T56" fmla="*/ 249 w 638"/>
                  <a:gd name="T57" fmla="*/ 22 h 125"/>
                  <a:gd name="T58" fmla="*/ 196 w 638"/>
                  <a:gd name="T59" fmla="*/ 30 h 125"/>
                  <a:gd name="T60" fmla="*/ 144 w 638"/>
                  <a:gd name="T61" fmla="*/ 37 h 125"/>
                  <a:gd name="T62" fmla="*/ 93 w 638"/>
                  <a:gd name="T63" fmla="*/ 47 h 125"/>
                  <a:gd name="T64" fmla="*/ 45 w 638"/>
                  <a:gd name="T65" fmla="*/ 58 h 125"/>
                  <a:gd name="T66" fmla="*/ 0 w 638"/>
                  <a:gd name="T67" fmla="*/ 71 h 125"/>
                  <a:gd name="T68" fmla="*/ 0 w 638"/>
                  <a:gd name="T69" fmla="*/ 125 h 12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38"/>
                  <a:gd name="T106" fmla="*/ 0 h 125"/>
                  <a:gd name="T107" fmla="*/ 638 w 638"/>
                  <a:gd name="T108" fmla="*/ 125 h 12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38" h="125">
                    <a:moveTo>
                      <a:pt x="0" y="125"/>
                    </a:moveTo>
                    <a:lnTo>
                      <a:pt x="4" y="124"/>
                    </a:lnTo>
                    <a:lnTo>
                      <a:pt x="14" y="119"/>
                    </a:lnTo>
                    <a:lnTo>
                      <a:pt x="31" y="114"/>
                    </a:lnTo>
                    <a:lnTo>
                      <a:pt x="53" y="106"/>
                    </a:lnTo>
                    <a:lnTo>
                      <a:pt x="81" y="98"/>
                    </a:lnTo>
                    <a:lnTo>
                      <a:pt x="113" y="89"/>
                    </a:lnTo>
                    <a:lnTo>
                      <a:pt x="151" y="81"/>
                    </a:lnTo>
                    <a:lnTo>
                      <a:pt x="192" y="73"/>
                    </a:lnTo>
                    <a:lnTo>
                      <a:pt x="237" y="65"/>
                    </a:lnTo>
                    <a:lnTo>
                      <a:pt x="286" y="60"/>
                    </a:lnTo>
                    <a:lnTo>
                      <a:pt x="337" y="56"/>
                    </a:lnTo>
                    <a:lnTo>
                      <a:pt x="390" y="55"/>
                    </a:lnTo>
                    <a:lnTo>
                      <a:pt x="446" y="56"/>
                    </a:lnTo>
                    <a:lnTo>
                      <a:pt x="503" y="61"/>
                    </a:lnTo>
                    <a:lnTo>
                      <a:pt x="561" y="70"/>
                    </a:lnTo>
                    <a:lnTo>
                      <a:pt x="620" y="83"/>
                    </a:lnTo>
                    <a:lnTo>
                      <a:pt x="638" y="0"/>
                    </a:lnTo>
                    <a:lnTo>
                      <a:pt x="634" y="0"/>
                    </a:lnTo>
                    <a:lnTo>
                      <a:pt x="620" y="0"/>
                    </a:lnTo>
                    <a:lnTo>
                      <a:pt x="599" y="0"/>
                    </a:lnTo>
                    <a:lnTo>
                      <a:pt x="571" y="1"/>
                    </a:lnTo>
                    <a:lnTo>
                      <a:pt x="536" y="2"/>
                    </a:lnTo>
                    <a:lnTo>
                      <a:pt x="496" y="3"/>
                    </a:lnTo>
                    <a:lnTo>
                      <a:pt x="452" y="6"/>
                    </a:lnTo>
                    <a:lnTo>
                      <a:pt x="405" y="8"/>
                    </a:lnTo>
                    <a:lnTo>
                      <a:pt x="354" y="13"/>
                    </a:lnTo>
                    <a:lnTo>
                      <a:pt x="302" y="17"/>
                    </a:lnTo>
                    <a:lnTo>
                      <a:pt x="249" y="22"/>
                    </a:lnTo>
                    <a:lnTo>
                      <a:pt x="196" y="30"/>
                    </a:lnTo>
                    <a:lnTo>
                      <a:pt x="144" y="37"/>
                    </a:lnTo>
                    <a:lnTo>
                      <a:pt x="93" y="47"/>
                    </a:lnTo>
                    <a:lnTo>
                      <a:pt x="45" y="58"/>
                    </a:lnTo>
                    <a:lnTo>
                      <a:pt x="0" y="71"/>
                    </a:lnTo>
                    <a:lnTo>
                      <a:pt x="0" y="125"/>
                    </a:lnTo>
                    <a:close/>
                  </a:path>
                </a:pathLst>
              </a:custGeom>
              <a:solidFill>
                <a:srgbClr val="808080"/>
              </a:solidFill>
              <a:ln w="9525">
                <a:noFill/>
                <a:round/>
                <a:headEnd/>
                <a:tailEnd/>
              </a:ln>
            </p:spPr>
            <p:txBody>
              <a:bodyPr/>
              <a:lstStyle/>
              <a:p>
                <a:endParaRPr lang="en-US"/>
              </a:p>
            </p:txBody>
          </p:sp>
          <p:sp>
            <p:nvSpPr>
              <p:cNvPr id="88203" name="Freeform 165"/>
              <p:cNvSpPr>
                <a:spLocks/>
              </p:cNvSpPr>
              <p:nvPr/>
            </p:nvSpPr>
            <p:spPr bwMode="auto">
              <a:xfrm>
                <a:off x="6217" y="14634"/>
                <a:ext cx="1075" cy="356"/>
              </a:xfrm>
              <a:custGeom>
                <a:avLst/>
                <a:gdLst>
                  <a:gd name="T0" fmla="*/ 454 w 1075"/>
                  <a:gd name="T1" fmla="*/ 344 h 356"/>
                  <a:gd name="T2" fmla="*/ 456 w 1075"/>
                  <a:gd name="T3" fmla="*/ 343 h 356"/>
                  <a:gd name="T4" fmla="*/ 463 w 1075"/>
                  <a:gd name="T5" fmla="*/ 341 h 356"/>
                  <a:gd name="T6" fmla="*/ 472 w 1075"/>
                  <a:gd name="T7" fmla="*/ 337 h 356"/>
                  <a:gd name="T8" fmla="*/ 485 w 1075"/>
                  <a:gd name="T9" fmla="*/ 332 h 356"/>
                  <a:gd name="T10" fmla="*/ 501 w 1075"/>
                  <a:gd name="T11" fmla="*/ 325 h 356"/>
                  <a:gd name="T12" fmla="*/ 518 w 1075"/>
                  <a:gd name="T13" fmla="*/ 317 h 356"/>
                  <a:gd name="T14" fmla="*/ 538 w 1075"/>
                  <a:gd name="T15" fmla="*/ 308 h 356"/>
                  <a:gd name="T16" fmla="*/ 558 w 1075"/>
                  <a:gd name="T17" fmla="*/ 298 h 356"/>
                  <a:gd name="T18" fmla="*/ 580 w 1075"/>
                  <a:gd name="T19" fmla="*/ 287 h 356"/>
                  <a:gd name="T20" fmla="*/ 600 w 1075"/>
                  <a:gd name="T21" fmla="*/ 274 h 356"/>
                  <a:gd name="T22" fmla="*/ 621 w 1075"/>
                  <a:gd name="T23" fmla="*/ 262 h 356"/>
                  <a:gd name="T24" fmla="*/ 640 w 1075"/>
                  <a:gd name="T25" fmla="*/ 248 h 356"/>
                  <a:gd name="T26" fmla="*/ 658 w 1075"/>
                  <a:gd name="T27" fmla="*/ 234 h 356"/>
                  <a:gd name="T28" fmla="*/ 674 w 1075"/>
                  <a:gd name="T29" fmla="*/ 219 h 356"/>
                  <a:gd name="T30" fmla="*/ 688 w 1075"/>
                  <a:gd name="T31" fmla="*/ 204 h 356"/>
                  <a:gd name="T32" fmla="*/ 699 w 1075"/>
                  <a:gd name="T33" fmla="*/ 189 h 356"/>
                  <a:gd name="T34" fmla="*/ 0 w 1075"/>
                  <a:gd name="T35" fmla="*/ 18 h 356"/>
                  <a:gd name="T36" fmla="*/ 54 w 1075"/>
                  <a:gd name="T37" fmla="*/ 0 h 356"/>
                  <a:gd name="T38" fmla="*/ 1075 w 1075"/>
                  <a:gd name="T39" fmla="*/ 251 h 356"/>
                  <a:gd name="T40" fmla="*/ 1033 w 1075"/>
                  <a:gd name="T41" fmla="*/ 274 h 356"/>
                  <a:gd name="T42" fmla="*/ 738 w 1075"/>
                  <a:gd name="T43" fmla="*/ 199 h 356"/>
                  <a:gd name="T44" fmla="*/ 737 w 1075"/>
                  <a:gd name="T45" fmla="*/ 200 h 356"/>
                  <a:gd name="T46" fmla="*/ 735 w 1075"/>
                  <a:gd name="T47" fmla="*/ 203 h 356"/>
                  <a:gd name="T48" fmla="*/ 730 w 1075"/>
                  <a:gd name="T49" fmla="*/ 207 h 356"/>
                  <a:gd name="T50" fmla="*/ 724 w 1075"/>
                  <a:gd name="T51" fmla="*/ 214 h 356"/>
                  <a:gd name="T52" fmla="*/ 716 w 1075"/>
                  <a:gd name="T53" fmla="*/ 222 h 356"/>
                  <a:gd name="T54" fmla="*/ 706 w 1075"/>
                  <a:gd name="T55" fmla="*/ 231 h 356"/>
                  <a:gd name="T56" fmla="*/ 694 w 1075"/>
                  <a:gd name="T57" fmla="*/ 242 h 356"/>
                  <a:gd name="T58" fmla="*/ 679 w 1075"/>
                  <a:gd name="T59" fmla="*/ 253 h 356"/>
                  <a:gd name="T60" fmla="*/ 662 w 1075"/>
                  <a:gd name="T61" fmla="*/ 265 h 356"/>
                  <a:gd name="T62" fmla="*/ 643 w 1075"/>
                  <a:gd name="T63" fmla="*/ 278 h 356"/>
                  <a:gd name="T64" fmla="*/ 621 w 1075"/>
                  <a:gd name="T65" fmla="*/ 291 h 356"/>
                  <a:gd name="T66" fmla="*/ 597 w 1075"/>
                  <a:gd name="T67" fmla="*/ 303 h 356"/>
                  <a:gd name="T68" fmla="*/ 570 w 1075"/>
                  <a:gd name="T69" fmla="*/ 317 h 356"/>
                  <a:gd name="T70" fmla="*/ 540 w 1075"/>
                  <a:gd name="T71" fmla="*/ 330 h 356"/>
                  <a:gd name="T72" fmla="*/ 508 w 1075"/>
                  <a:gd name="T73" fmla="*/ 343 h 356"/>
                  <a:gd name="T74" fmla="*/ 472 w 1075"/>
                  <a:gd name="T75" fmla="*/ 356 h 356"/>
                  <a:gd name="T76" fmla="*/ 454 w 1075"/>
                  <a:gd name="T77" fmla="*/ 344 h 35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75"/>
                  <a:gd name="T118" fmla="*/ 0 h 356"/>
                  <a:gd name="T119" fmla="*/ 1075 w 1075"/>
                  <a:gd name="T120" fmla="*/ 356 h 35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75" h="356">
                    <a:moveTo>
                      <a:pt x="454" y="344"/>
                    </a:moveTo>
                    <a:lnTo>
                      <a:pt x="456" y="343"/>
                    </a:lnTo>
                    <a:lnTo>
                      <a:pt x="463" y="341"/>
                    </a:lnTo>
                    <a:lnTo>
                      <a:pt x="472" y="337"/>
                    </a:lnTo>
                    <a:lnTo>
                      <a:pt x="485" y="332"/>
                    </a:lnTo>
                    <a:lnTo>
                      <a:pt x="501" y="325"/>
                    </a:lnTo>
                    <a:lnTo>
                      <a:pt x="518" y="317"/>
                    </a:lnTo>
                    <a:lnTo>
                      <a:pt x="538" y="308"/>
                    </a:lnTo>
                    <a:lnTo>
                      <a:pt x="558" y="298"/>
                    </a:lnTo>
                    <a:lnTo>
                      <a:pt x="580" y="287"/>
                    </a:lnTo>
                    <a:lnTo>
                      <a:pt x="600" y="274"/>
                    </a:lnTo>
                    <a:lnTo>
                      <a:pt x="621" y="262"/>
                    </a:lnTo>
                    <a:lnTo>
                      <a:pt x="640" y="248"/>
                    </a:lnTo>
                    <a:lnTo>
                      <a:pt x="658" y="234"/>
                    </a:lnTo>
                    <a:lnTo>
                      <a:pt x="674" y="219"/>
                    </a:lnTo>
                    <a:lnTo>
                      <a:pt x="688" y="204"/>
                    </a:lnTo>
                    <a:lnTo>
                      <a:pt x="699" y="189"/>
                    </a:lnTo>
                    <a:lnTo>
                      <a:pt x="0" y="18"/>
                    </a:lnTo>
                    <a:lnTo>
                      <a:pt x="54" y="0"/>
                    </a:lnTo>
                    <a:lnTo>
                      <a:pt x="1075" y="251"/>
                    </a:lnTo>
                    <a:lnTo>
                      <a:pt x="1033" y="274"/>
                    </a:lnTo>
                    <a:lnTo>
                      <a:pt x="738" y="199"/>
                    </a:lnTo>
                    <a:lnTo>
                      <a:pt x="737" y="200"/>
                    </a:lnTo>
                    <a:lnTo>
                      <a:pt x="735" y="203"/>
                    </a:lnTo>
                    <a:lnTo>
                      <a:pt x="730" y="207"/>
                    </a:lnTo>
                    <a:lnTo>
                      <a:pt x="724" y="214"/>
                    </a:lnTo>
                    <a:lnTo>
                      <a:pt x="716" y="222"/>
                    </a:lnTo>
                    <a:lnTo>
                      <a:pt x="706" y="231"/>
                    </a:lnTo>
                    <a:lnTo>
                      <a:pt x="694" y="242"/>
                    </a:lnTo>
                    <a:lnTo>
                      <a:pt x="679" y="253"/>
                    </a:lnTo>
                    <a:lnTo>
                      <a:pt x="662" y="265"/>
                    </a:lnTo>
                    <a:lnTo>
                      <a:pt x="643" y="278"/>
                    </a:lnTo>
                    <a:lnTo>
                      <a:pt x="621" y="291"/>
                    </a:lnTo>
                    <a:lnTo>
                      <a:pt x="597" y="303"/>
                    </a:lnTo>
                    <a:lnTo>
                      <a:pt x="570" y="317"/>
                    </a:lnTo>
                    <a:lnTo>
                      <a:pt x="540" y="330"/>
                    </a:lnTo>
                    <a:lnTo>
                      <a:pt x="508" y="343"/>
                    </a:lnTo>
                    <a:lnTo>
                      <a:pt x="472" y="356"/>
                    </a:lnTo>
                    <a:lnTo>
                      <a:pt x="454" y="344"/>
                    </a:lnTo>
                    <a:close/>
                  </a:path>
                </a:pathLst>
              </a:custGeom>
              <a:solidFill>
                <a:srgbClr val="000000"/>
              </a:solidFill>
              <a:ln w="9525">
                <a:noFill/>
                <a:round/>
                <a:headEnd/>
                <a:tailEnd/>
              </a:ln>
            </p:spPr>
            <p:txBody>
              <a:bodyPr/>
              <a:lstStyle/>
              <a:p>
                <a:endParaRPr lang="en-US"/>
              </a:p>
            </p:txBody>
          </p:sp>
          <p:sp>
            <p:nvSpPr>
              <p:cNvPr id="88204" name="Freeform 166"/>
              <p:cNvSpPr>
                <a:spLocks/>
              </p:cNvSpPr>
              <p:nvPr/>
            </p:nvSpPr>
            <p:spPr bwMode="auto">
              <a:xfrm>
                <a:off x="5997" y="14727"/>
                <a:ext cx="1095" cy="319"/>
              </a:xfrm>
              <a:custGeom>
                <a:avLst/>
                <a:gdLst>
                  <a:gd name="T0" fmla="*/ 0 w 1095"/>
                  <a:gd name="T1" fmla="*/ 0 h 319"/>
                  <a:gd name="T2" fmla="*/ 1071 w 1095"/>
                  <a:gd name="T3" fmla="*/ 319 h 319"/>
                  <a:gd name="T4" fmla="*/ 1095 w 1095"/>
                  <a:gd name="T5" fmla="*/ 319 h 319"/>
                  <a:gd name="T6" fmla="*/ 33 w 1095"/>
                  <a:gd name="T7" fmla="*/ 0 h 319"/>
                  <a:gd name="T8" fmla="*/ 0 w 1095"/>
                  <a:gd name="T9" fmla="*/ 0 h 319"/>
                  <a:gd name="T10" fmla="*/ 0 60000 65536"/>
                  <a:gd name="T11" fmla="*/ 0 60000 65536"/>
                  <a:gd name="T12" fmla="*/ 0 60000 65536"/>
                  <a:gd name="T13" fmla="*/ 0 60000 65536"/>
                  <a:gd name="T14" fmla="*/ 0 60000 65536"/>
                  <a:gd name="T15" fmla="*/ 0 w 1095"/>
                  <a:gd name="T16" fmla="*/ 0 h 319"/>
                  <a:gd name="T17" fmla="*/ 1095 w 1095"/>
                  <a:gd name="T18" fmla="*/ 319 h 319"/>
                </a:gdLst>
                <a:ahLst/>
                <a:cxnLst>
                  <a:cxn ang="T10">
                    <a:pos x="T0" y="T1"/>
                  </a:cxn>
                  <a:cxn ang="T11">
                    <a:pos x="T2" y="T3"/>
                  </a:cxn>
                  <a:cxn ang="T12">
                    <a:pos x="T4" y="T5"/>
                  </a:cxn>
                  <a:cxn ang="T13">
                    <a:pos x="T6" y="T7"/>
                  </a:cxn>
                  <a:cxn ang="T14">
                    <a:pos x="T8" y="T9"/>
                  </a:cxn>
                </a:cxnLst>
                <a:rect l="T15" t="T16" r="T17" b="T18"/>
                <a:pathLst>
                  <a:path w="1095" h="319">
                    <a:moveTo>
                      <a:pt x="0" y="0"/>
                    </a:moveTo>
                    <a:lnTo>
                      <a:pt x="1071" y="319"/>
                    </a:lnTo>
                    <a:lnTo>
                      <a:pt x="1095" y="319"/>
                    </a:lnTo>
                    <a:lnTo>
                      <a:pt x="33" y="0"/>
                    </a:lnTo>
                    <a:lnTo>
                      <a:pt x="0" y="0"/>
                    </a:lnTo>
                    <a:close/>
                  </a:path>
                </a:pathLst>
              </a:custGeom>
              <a:solidFill>
                <a:srgbClr val="000000"/>
              </a:solidFill>
              <a:ln w="9525">
                <a:noFill/>
                <a:round/>
                <a:headEnd/>
                <a:tailEnd/>
              </a:ln>
            </p:spPr>
            <p:txBody>
              <a:bodyPr/>
              <a:lstStyle/>
              <a:p>
                <a:endParaRPr lang="en-US"/>
              </a:p>
            </p:txBody>
          </p:sp>
          <p:sp>
            <p:nvSpPr>
              <p:cNvPr id="88205" name="Freeform 167"/>
              <p:cNvSpPr>
                <a:spLocks/>
              </p:cNvSpPr>
              <p:nvPr/>
            </p:nvSpPr>
            <p:spPr bwMode="auto">
              <a:xfrm>
                <a:off x="6181" y="14684"/>
                <a:ext cx="1082" cy="285"/>
              </a:xfrm>
              <a:custGeom>
                <a:avLst/>
                <a:gdLst>
                  <a:gd name="T0" fmla="*/ 0 w 1082"/>
                  <a:gd name="T1" fmla="*/ 1 h 285"/>
                  <a:gd name="T2" fmla="*/ 1058 w 1082"/>
                  <a:gd name="T3" fmla="*/ 285 h 285"/>
                  <a:gd name="T4" fmla="*/ 1082 w 1082"/>
                  <a:gd name="T5" fmla="*/ 284 h 285"/>
                  <a:gd name="T6" fmla="*/ 33 w 1082"/>
                  <a:gd name="T7" fmla="*/ 0 h 285"/>
                  <a:gd name="T8" fmla="*/ 0 w 1082"/>
                  <a:gd name="T9" fmla="*/ 1 h 285"/>
                  <a:gd name="T10" fmla="*/ 0 60000 65536"/>
                  <a:gd name="T11" fmla="*/ 0 60000 65536"/>
                  <a:gd name="T12" fmla="*/ 0 60000 65536"/>
                  <a:gd name="T13" fmla="*/ 0 60000 65536"/>
                  <a:gd name="T14" fmla="*/ 0 60000 65536"/>
                  <a:gd name="T15" fmla="*/ 0 w 1082"/>
                  <a:gd name="T16" fmla="*/ 0 h 285"/>
                  <a:gd name="T17" fmla="*/ 1082 w 1082"/>
                  <a:gd name="T18" fmla="*/ 285 h 285"/>
                </a:gdLst>
                <a:ahLst/>
                <a:cxnLst>
                  <a:cxn ang="T10">
                    <a:pos x="T0" y="T1"/>
                  </a:cxn>
                  <a:cxn ang="T11">
                    <a:pos x="T2" y="T3"/>
                  </a:cxn>
                  <a:cxn ang="T12">
                    <a:pos x="T4" y="T5"/>
                  </a:cxn>
                  <a:cxn ang="T13">
                    <a:pos x="T6" y="T7"/>
                  </a:cxn>
                  <a:cxn ang="T14">
                    <a:pos x="T8" y="T9"/>
                  </a:cxn>
                </a:cxnLst>
                <a:rect l="T15" t="T16" r="T17" b="T18"/>
                <a:pathLst>
                  <a:path w="1082" h="285">
                    <a:moveTo>
                      <a:pt x="0" y="1"/>
                    </a:moveTo>
                    <a:lnTo>
                      <a:pt x="1058" y="285"/>
                    </a:lnTo>
                    <a:lnTo>
                      <a:pt x="1082" y="284"/>
                    </a:lnTo>
                    <a:lnTo>
                      <a:pt x="33" y="0"/>
                    </a:lnTo>
                    <a:lnTo>
                      <a:pt x="0" y="1"/>
                    </a:lnTo>
                    <a:close/>
                  </a:path>
                </a:pathLst>
              </a:custGeom>
              <a:solidFill>
                <a:srgbClr val="000000"/>
              </a:solidFill>
              <a:ln w="9525">
                <a:noFill/>
                <a:round/>
                <a:headEnd/>
                <a:tailEnd/>
              </a:ln>
            </p:spPr>
            <p:txBody>
              <a:bodyPr/>
              <a:lstStyle/>
              <a:p>
                <a:endParaRPr lang="en-US"/>
              </a:p>
            </p:txBody>
          </p:sp>
          <p:sp>
            <p:nvSpPr>
              <p:cNvPr id="88206" name="Freeform 168"/>
              <p:cNvSpPr>
                <a:spLocks/>
              </p:cNvSpPr>
              <p:nvPr/>
            </p:nvSpPr>
            <p:spPr bwMode="auto">
              <a:xfrm>
                <a:off x="6093" y="14699"/>
                <a:ext cx="1087" cy="315"/>
              </a:xfrm>
              <a:custGeom>
                <a:avLst/>
                <a:gdLst>
                  <a:gd name="T0" fmla="*/ 0 w 1087"/>
                  <a:gd name="T1" fmla="*/ 0 h 315"/>
                  <a:gd name="T2" fmla="*/ 1066 w 1087"/>
                  <a:gd name="T3" fmla="*/ 315 h 315"/>
                  <a:gd name="T4" fmla="*/ 1087 w 1087"/>
                  <a:gd name="T5" fmla="*/ 308 h 315"/>
                  <a:gd name="T6" fmla="*/ 31 w 1087"/>
                  <a:gd name="T7" fmla="*/ 0 h 315"/>
                  <a:gd name="T8" fmla="*/ 0 w 1087"/>
                  <a:gd name="T9" fmla="*/ 0 h 315"/>
                  <a:gd name="T10" fmla="*/ 0 60000 65536"/>
                  <a:gd name="T11" fmla="*/ 0 60000 65536"/>
                  <a:gd name="T12" fmla="*/ 0 60000 65536"/>
                  <a:gd name="T13" fmla="*/ 0 60000 65536"/>
                  <a:gd name="T14" fmla="*/ 0 60000 65536"/>
                  <a:gd name="T15" fmla="*/ 0 w 1087"/>
                  <a:gd name="T16" fmla="*/ 0 h 315"/>
                  <a:gd name="T17" fmla="*/ 1087 w 1087"/>
                  <a:gd name="T18" fmla="*/ 315 h 315"/>
                </a:gdLst>
                <a:ahLst/>
                <a:cxnLst>
                  <a:cxn ang="T10">
                    <a:pos x="T0" y="T1"/>
                  </a:cxn>
                  <a:cxn ang="T11">
                    <a:pos x="T2" y="T3"/>
                  </a:cxn>
                  <a:cxn ang="T12">
                    <a:pos x="T4" y="T5"/>
                  </a:cxn>
                  <a:cxn ang="T13">
                    <a:pos x="T6" y="T7"/>
                  </a:cxn>
                  <a:cxn ang="T14">
                    <a:pos x="T8" y="T9"/>
                  </a:cxn>
                </a:cxnLst>
                <a:rect l="T15" t="T16" r="T17" b="T18"/>
                <a:pathLst>
                  <a:path w="1087" h="315">
                    <a:moveTo>
                      <a:pt x="0" y="0"/>
                    </a:moveTo>
                    <a:lnTo>
                      <a:pt x="1066" y="315"/>
                    </a:lnTo>
                    <a:lnTo>
                      <a:pt x="1087" y="308"/>
                    </a:lnTo>
                    <a:lnTo>
                      <a:pt x="31" y="0"/>
                    </a:lnTo>
                    <a:lnTo>
                      <a:pt x="0" y="0"/>
                    </a:lnTo>
                    <a:close/>
                  </a:path>
                </a:pathLst>
              </a:custGeom>
              <a:solidFill>
                <a:srgbClr val="000000"/>
              </a:solidFill>
              <a:ln w="9525">
                <a:noFill/>
                <a:round/>
                <a:headEnd/>
                <a:tailEnd/>
              </a:ln>
            </p:spPr>
            <p:txBody>
              <a:bodyPr/>
              <a:lstStyle/>
              <a:p>
                <a:endParaRPr lang="en-US"/>
              </a:p>
            </p:txBody>
          </p:sp>
        </p:grpSp>
        <p:grpSp>
          <p:nvGrpSpPr>
            <p:cNvPr id="12" name="Group 169"/>
            <p:cNvGrpSpPr>
              <a:grpSpLocks/>
            </p:cNvGrpSpPr>
            <p:nvPr/>
          </p:nvGrpSpPr>
          <p:grpSpPr bwMode="auto">
            <a:xfrm>
              <a:off x="4332" y="2968"/>
              <a:ext cx="410" cy="570"/>
              <a:chOff x="12762" y="10336"/>
              <a:chExt cx="1027" cy="1700"/>
            </a:xfrm>
          </p:grpSpPr>
          <p:sp>
            <p:nvSpPr>
              <p:cNvPr id="88162" name="Rectangle 170"/>
              <p:cNvSpPr>
                <a:spLocks noChangeArrowheads="1"/>
              </p:cNvSpPr>
              <p:nvPr/>
            </p:nvSpPr>
            <p:spPr bwMode="auto">
              <a:xfrm>
                <a:off x="12824" y="10394"/>
                <a:ext cx="965" cy="1642"/>
              </a:xfrm>
              <a:prstGeom prst="rect">
                <a:avLst/>
              </a:prstGeom>
              <a:solidFill>
                <a:srgbClr val="969696"/>
              </a:solidFill>
              <a:ln w="9525">
                <a:solidFill>
                  <a:srgbClr val="000000"/>
                </a:solidFill>
                <a:miter lim="800000"/>
                <a:headEnd/>
                <a:tailEnd/>
              </a:ln>
            </p:spPr>
            <p:txBody>
              <a:bodyPr/>
              <a:lstStyle/>
              <a:p>
                <a:endParaRPr lang="en-US"/>
              </a:p>
            </p:txBody>
          </p:sp>
          <p:sp>
            <p:nvSpPr>
              <p:cNvPr id="88163" name="Rectangle 171"/>
              <p:cNvSpPr>
                <a:spLocks noChangeArrowheads="1"/>
              </p:cNvSpPr>
              <p:nvPr/>
            </p:nvSpPr>
            <p:spPr bwMode="auto">
              <a:xfrm>
                <a:off x="12766" y="10336"/>
                <a:ext cx="965" cy="1642"/>
              </a:xfrm>
              <a:prstGeom prst="rect">
                <a:avLst/>
              </a:prstGeom>
              <a:solidFill>
                <a:srgbClr val="FFFFFF"/>
              </a:solidFill>
              <a:ln w="9525">
                <a:solidFill>
                  <a:srgbClr val="000000"/>
                </a:solidFill>
                <a:miter lim="800000"/>
                <a:headEnd/>
                <a:tailEnd/>
              </a:ln>
            </p:spPr>
            <p:txBody>
              <a:bodyPr/>
              <a:lstStyle/>
              <a:p>
                <a:endParaRPr lang="en-US"/>
              </a:p>
            </p:txBody>
          </p:sp>
          <p:sp>
            <p:nvSpPr>
              <p:cNvPr id="88164" name="Line 172"/>
              <p:cNvSpPr>
                <a:spLocks noChangeShapeType="1"/>
              </p:cNvSpPr>
              <p:nvPr/>
            </p:nvSpPr>
            <p:spPr bwMode="auto">
              <a:xfrm>
                <a:off x="12766" y="10682"/>
                <a:ext cx="965" cy="2"/>
              </a:xfrm>
              <a:prstGeom prst="line">
                <a:avLst/>
              </a:prstGeom>
              <a:noFill/>
              <a:ln w="9525">
                <a:solidFill>
                  <a:srgbClr val="000000"/>
                </a:solidFill>
                <a:round/>
                <a:headEnd/>
                <a:tailEnd/>
              </a:ln>
            </p:spPr>
            <p:txBody>
              <a:bodyPr/>
              <a:lstStyle/>
              <a:p>
                <a:endParaRPr lang="en-US"/>
              </a:p>
            </p:txBody>
          </p:sp>
          <p:sp>
            <p:nvSpPr>
              <p:cNvPr id="88165" name="Line 173"/>
              <p:cNvSpPr>
                <a:spLocks noChangeShapeType="1"/>
              </p:cNvSpPr>
              <p:nvPr/>
            </p:nvSpPr>
            <p:spPr bwMode="auto">
              <a:xfrm>
                <a:off x="12780" y="11042"/>
                <a:ext cx="980" cy="1"/>
              </a:xfrm>
              <a:prstGeom prst="line">
                <a:avLst/>
              </a:prstGeom>
              <a:noFill/>
              <a:ln w="9525">
                <a:solidFill>
                  <a:srgbClr val="000000"/>
                </a:solidFill>
                <a:round/>
                <a:headEnd/>
                <a:tailEnd/>
              </a:ln>
            </p:spPr>
            <p:txBody>
              <a:bodyPr/>
              <a:lstStyle/>
              <a:p>
                <a:endParaRPr lang="en-US"/>
              </a:p>
            </p:txBody>
          </p:sp>
          <p:sp>
            <p:nvSpPr>
              <p:cNvPr id="88166" name="Line 174"/>
              <p:cNvSpPr>
                <a:spLocks noChangeShapeType="1"/>
              </p:cNvSpPr>
              <p:nvPr/>
            </p:nvSpPr>
            <p:spPr bwMode="auto">
              <a:xfrm>
                <a:off x="12764" y="11374"/>
                <a:ext cx="980" cy="1"/>
              </a:xfrm>
              <a:prstGeom prst="line">
                <a:avLst/>
              </a:prstGeom>
              <a:noFill/>
              <a:ln w="9525">
                <a:solidFill>
                  <a:srgbClr val="000000"/>
                </a:solidFill>
                <a:round/>
                <a:headEnd/>
                <a:tailEnd/>
              </a:ln>
            </p:spPr>
            <p:txBody>
              <a:bodyPr/>
              <a:lstStyle/>
              <a:p>
                <a:endParaRPr lang="en-US"/>
              </a:p>
            </p:txBody>
          </p:sp>
          <p:sp>
            <p:nvSpPr>
              <p:cNvPr id="88167" name="Line 175"/>
              <p:cNvSpPr>
                <a:spLocks noChangeShapeType="1"/>
              </p:cNvSpPr>
              <p:nvPr/>
            </p:nvSpPr>
            <p:spPr bwMode="auto">
              <a:xfrm>
                <a:off x="12762" y="11675"/>
                <a:ext cx="967" cy="2"/>
              </a:xfrm>
              <a:prstGeom prst="line">
                <a:avLst/>
              </a:prstGeom>
              <a:noFill/>
              <a:ln w="9525">
                <a:solidFill>
                  <a:srgbClr val="000000"/>
                </a:solidFill>
                <a:round/>
                <a:headEnd/>
                <a:tailEnd/>
              </a:ln>
            </p:spPr>
            <p:txBody>
              <a:bodyPr/>
              <a:lstStyle/>
              <a:p>
                <a:endParaRPr lang="en-US"/>
              </a:p>
            </p:txBody>
          </p:sp>
        </p:grpSp>
        <p:grpSp>
          <p:nvGrpSpPr>
            <p:cNvPr id="13" name="Group 176"/>
            <p:cNvGrpSpPr>
              <a:grpSpLocks/>
            </p:cNvGrpSpPr>
            <p:nvPr/>
          </p:nvGrpSpPr>
          <p:grpSpPr bwMode="auto">
            <a:xfrm>
              <a:off x="3811" y="3748"/>
              <a:ext cx="618" cy="568"/>
              <a:chOff x="5850" y="13487"/>
              <a:chExt cx="2023" cy="1840"/>
            </a:xfrm>
          </p:grpSpPr>
          <p:sp>
            <p:nvSpPr>
              <p:cNvPr id="88123" name="Freeform 177"/>
              <p:cNvSpPr>
                <a:spLocks/>
              </p:cNvSpPr>
              <p:nvPr/>
            </p:nvSpPr>
            <p:spPr bwMode="auto">
              <a:xfrm>
                <a:off x="5850" y="13632"/>
                <a:ext cx="2023" cy="1695"/>
              </a:xfrm>
              <a:custGeom>
                <a:avLst/>
                <a:gdLst>
                  <a:gd name="T0" fmla="*/ 570 w 2023"/>
                  <a:gd name="T1" fmla="*/ 121 h 1695"/>
                  <a:gd name="T2" fmla="*/ 575 w 2023"/>
                  <a:gd name="T3" fmla="*/ 120 h 1695"/>
                  <a:gd name="T4" fmla="*/ 586 w 2023"/>
                  <a:gd name="T5" fmla="*/ 116 h 1695"/>
                  <a:gd name="T6" fmla="*/ 607 w 2023"/>
                  <a:gd name="T7" fmla="*/ 108 h 1695"/>
                  <a:gd name="T8" fmla="*/ 636 w 2023"/>
                  <a:gd name="T9" fmla="*/ 101 h 1695"/>
                  <a:gd name="T10" fmla="*/ 672 w 2023"/>
                  <a:gd name="T11" fmla="*/ 90 h 1695"/>
                  <a:gd name="T12" fmla="*/ 718 w 2023"/>
                  <a:gd name="T13" fmla="*/ 79 h 1695"/>
                  <a:gd name="T14" fmla="*/ 771 w 2023"/>
                  <a:gd name="T15" fmla="*/ 67 h 1695"/>
                  <a:gd name="T16" fmla="*/ 834 w 2023"/>
                  <a:gd name="T17" fmla="*/ 55 h 1695"/>
                  <a:gd name="T18" fmla="*/ 904 w 2023"/>
                  <a:gd name="T19" fmla="*/ 43 h 1695"/>
                  <a:gd name="T20" fmla="*/ 982 w 2023"/>
                  <a:gd name="T21" fmla="*/ 33 h 1695"/>
                  <a:gd name="T22" fmla="*/ 1071 w 2023"/>
                  <a:gd name="T23" fmla="*/ 22 h 1695"/>
                  <a:gd name="T24" fmla="*/ 1166 w 2023"/>
                  <a:gd name="T25" fmla="*/ 13 h 1695"/>
                  <a:gd name="T26" fmla="*/ 1271 w 2023"/>
                  <a:gd name="T27" fmla="*/ 7 h 1695"/>
                  <a:gd name="T28" fmla="*/ 1384 w 2023"/>
                  <a:gd name="T29" fmla="*/ 1 h 1695"/>
                  <a:gd name="T30" fmla="*/ 1506 w 2023"/>
                  <a:gd name="T31" fmla="*/ 0 h 1695"/>
                  <a:gd name="T32" fmla="*/ 1636 w 2023"/>
                  <a:gd name="T33" fmla="*/ 1 h 1695"/>
                  <a:gd name="T34" fmla="*/ 1692 w 2023"/>
                  <a:gd name="T35" fmla="*/ 233 h 1695"/>
                  <a:gd name="T36" fmla="*/ 1713 w 2023"/>
                  <a:gd name="T37" fmla="*/ 243 h 1695"/>
                  <a:gd name="T38" fmla="*/ 1758 w 2023"/>
                  <a:gd name="T39" fmla="*/ 274 h 1695"/>
                  <a:gd name="T40" fmla="*/ 1806 w 2023"/>
                  <a:gd name="T41" fmla="*/ 329 h 1695"/>
                  <a:gd name="T42" fmla="*/ 1836 w 2023"/>
                  <a:gd name="T43" fmla="*/ 409 h 1695"/>
                  <a:gd name="T44" fmla="*/ 1955 w 2023"/>
                  <a:gd name="T45" fmla="*/ 948 h 1695"/>
                  <a:gd name="T46" fmla="*/ 2003 w 2023"/>
                  <a:gd name="T47" fmla="*/ 1171 h 1695"/>
                  <a:gd name="T48" fmla="*/ 2011 w 2023"/>
                  <a:gd name="T49" fmla="*/ 1188 h 1695"/>
                  <a:gd name="T50" fmla="*/ 2022 w 2023"/>
                  <a:gd name="T51" fmla="*/ 1231 h 1695"/>
                  <a:gd name="T52" fmla="*/ 2021 w 2023"/>
                  <a:gd name="T53" fmla="*/ 1297 h 1695"/>
                  <a:gd name="T54" fmla="*/ 1992 w 2023"/>
                  <a:gd name="T55" fmla="*/ 1380 h 1695"/>
                  <a:gd name="T56" fmla="*/ 0 w 2023"/>
                  <a:gd name="T57" fmla="*/ 1328 h 1695"/>
                  <a:gd name="T58" fmla="*/ 199 w 2023"/>
                  <a:gd name="T59" fmla="*/ 1223 h 1695"/>
                  <a:gd name="T60" fmla="*/ 200 w 2023"/>
                  <a:gd name="T61" fmla="*/ 232 h 1695"/>
                  <a:gd name="T62" fmla="*/ 210 w 2023"/>
                  <a:gd name="T63" fmla="*/ 226 h 1695"/>
                  <a:gd name="T64" fmla="*/ 230 w 2023"/>
                  <a:gd name="T65" fmla="*/ 214 h 1695"/>
                  <a:gd name="T66" fmla="*/ 259 w 2023"/>
                  <a:gd name="T67" fmla="*/ 201 h 1695"/>
                  <a:gd name="T68" fmla="*/ 297 w 2023"/>
                  <a:gd name="T69" fmla="*/ 189 h 1695"/>
                  <a:gd name="T70" fmla="*/ 344 w 2023"/>
                  <a:gd name="T71" fmla="*/ 183 h 1695"/>
                  <a:gd name="T72" fmla="*/ 399 w 2023"/>
                  <a:gd name="T73" fmla="*/ 181 h 1695"/>
                  <a:gd name="T74" fmla="*/ 464 w 2023"/>
                  <a:gd name="T75" fmla="*/ 191 h 1695"/>
                  <a:gd name="T76" fmla="*/ 548 w 2023"/>
                  <a:gd name="T77" fmla="*/ 225 h 169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023"/>
                  <a:gd name="T118" fmla="*/ 0 h 1695"/>
                  <a:gd name="T119" fmla="*/ 2023 w 2023"/>
                  <a:gd name="T120" fmla="*/ 1695 h 169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023" h="1695">
                    <a:moveTo>
                      <a:pt x="548" y="225"/>
                    </a:moveTo>
                    <a:lnTo>
                      <a:pt x="570" y="121"/>
                    </a:lnTo>
                    <a:lnTo>
                      <a:pt x="571" y="121"/>
                    </a:lnTo>
                    <a:lnTo>
                      <a:pt x="575" y="120"/>
                    </a:lnTo>
                    <a:lnTo>
                      <a:pt x="580" y="118"/>
                    </a:lnTo>
                    <a:lnTo>
                      <a:pt x="586" y="116"/>
                    </a:lnTo>
                    <a:lnTo>
                      <a:pt x="596" y="112"/>
                    </a:lnTo>
                    <a:lnTo>
                      <a:pt x="607" y="108"/>
                    </a:lnTo>
                    <a:lnTo>
                      <a:pt x="620" y="105"/>
                    </a:lnTo>
                    <a:lnTo>
                      <a:pt x="636" y="101"/>
                    </a:lnTo>
                    <a:lnTo>
                      <a:pt x="653" y="95"/>
                    </a:lnTo>
                    <a:lnTo>
                      <a:pt x="672" y="90"/>
                    </a:lnTo>
                    <a:lnTo>
                      <a:pt x="694" y="84"/>
                    </a:lnTo>
                    <a:lnTo>
                      <a:pt x="718" y="79"/>
                    </a:lnTo>
                    <a:lnTo>
                      <a:pt x="743" y="74"/>
                    </a:lnTo>
                    <a:lnTo>
                      <a:pt x="771" y="67"/>
                    </a:lnTo>
                    <a:lnTo>
                      <a:pt x="802" y="61"/>
                    </a:lnTo>
                    <a:lnTo>
                      <a:pt x="834" y="55"/>
                    </a:lnTo>
                    <a:lnTo>
                      <a:pt x="867" y="49"/>
                    </a:lnTo>
                    <a:lnTo>
                      <a:pt x="904" y="43"/>
                    </a:lnTo>
                    <a:lnTo>
                      <a:pt x="943" y="38"/>
                    </a:lnTo>
                    <a:lnTo>
                      <a:pt x="982" y="33"/>
                    </a:lnTo>
                    <a:lnTo>
                      <a:pt x="1025" y="27"/>
                    </a:lnTo>
                    <a:lnTo>
                      <a:pt x="1071" y="22"/>
                    </a:lnTo>
                    <a:lnTo>
                      <a:pt x="1117" y="17"/>
                    </a:lnTo>
                    <a:lnTo>
                      <a:pt x="1166" y="13"/>
                    </a:lnTo>
                    <a:lnTo>
                      <a:pt x="1218" y="10"/>
                    </a:lnTo>
                    <a:lnTo>
                      <a:pt x="1271" y="7"/>
                    </a:lnTo>
                    <a:lnTo>
                      <a:pt x="1327" y="3"/>
                    </a:lnTo>
                    <a:lnTo>
                      <a:pt x="1384" y="1"/>
                    </a:lnTo>
                    <a:lnTo>
                      <a:pt x="1444" y="0"/>
                    </a:lnTo>
                    <a:lnTo>
                      <a:pt x="1506" y="0"/>
                    </a:lnTo>
                    <a:lnTo>
                      <a:pt x="1570" y="0"/>
                    </a:lnTo>
                    <a:lnTo>
                      <a:pt x="1636" y="1"/>
                    </a:lnTo>
                    <a:lnTo>
                      <a:pt x="1709" y="41"/>
                    </a:lnTo>
                    <a:lnTo>
                      <a:pt x="1692" y="233"/>
                    </a:lnTo>
                    <a:lnTo>
                      <a:pt x="1698" y="235"/>
                    </a:lnTo>
                    <a:lnTo>
                      <a:pt x="1713" y="243"/>
                    </a:lnTo>
                    <a:lnTo>
                      <a:pt x="1733" y="256"/>
                    </a:lnTo>
                    <a:lnTo>
                      <a:pt x="1758" y="274"/>
                    </a:lnTo>
                    <a:lnTo>
                      <a:pt x="1784" y="299"/>
                    </a:lnTo>
                    <a:lnTo>
                      <a:pt x="1806" y="329"/>
                    </a:lnTo>
                    <a:lnTo>
                      <a:pt x="1825" y="366"/>
                    </a:lnTo>
                    <a:lnTo>
                      <a:pt x="1836" y="409"/>
                    </a:lnTo>
                    <a:lnTo>
                      <a:pt x="1999" y="557"/>
                    </a:lnTo>
                    <a:lnTo>
                      <a:pt x="1955" y="948"/>
                    </a:lnTo>
                    <a:lnTo>
                      <a:pt x="1692" y="1080"/>
                    </a:lnTo>
                    <a:lnTo>
                      <a:pt x="2003" y="1171"/>
                    </a:lnTo>
                    <a:lnTo>
                      <a:pt x="2006" y="1176"/>
                    </a:lnTo>
                    <a:lnTo>
                      <a:pt x="2011" y="1188"/>
                    </a:lnTo>
                    <a:lnTo>
                      <a:pt x="2016" y="1206"/>
                    </a:lnTo>
                    <a:lnTo>
                      <a:pt x="2022" y="1231"/>
                    </a:lnTo>
                    <a:lnTo>
                      <a:pt x="2023" y="1261"/>
                    </a:lnTo>
                    <a:lnTo>
                      <a:pt x="2021" y="1297"/>
                    </a:lnTo>
                    <a:lnTo>
                      <a:pt x="2010" y="1337"/>
                    </a:lnTo>
                    <a:lnTo>
                      <a:pt x="1992" y="1380"/>
                    </a:lnTo>
                    <a:lnTo>
                      <a:pt x="1171" y="1695"/>
                    </a:lnTo>
                    <a:lnTo>
                      <a:pt x="0" y="1328"/>
                    </a:lnTo>
                    <a:lnTo>
                      <a:pt x="20" y="1285"/>
                    </a:lnTo>
                    <a:lnTo>
                      <a:pt x="199" y="1223"/>
                    </a:lnTo>
                    <a:lnTo>
                      <a:pt x="199" y="233"/>
                    </a:lnTo>
                    <a:lnTo>
                      <a:pt x="200" y="232"/>
                    </a:lnTo>
                    <a:lnTo>
                      <a:pt x="204" y="229"/>
                    </a:lnTo>
                    <a:lnTo>
                      <a:pt x="210" y="226"/>
                    </a:lnTo>
                    <a:lnTo>
                      <a:pt x="218" y="220"/>
                    </a:lnTo>
                    <a:lnTo>
                      <a:pt x="230" y="214"/>
                    </a:lnTo>
                    <a:lnTo>
                      <a:pt x="243" y="207"/>
                    </a:lnTo>
                    <a:lnTo>
                      <a:pt x="259" y="201"/>
                    </a:lnTo>
                    <a:lnTo>
                      <a:pt x="277" y="194"/>
                    </a:lnTo>
                    <a:lnTo>
                      <a:pt x="297" y="189"/>
                    </a:lnTo>
                    <a:lnTo>
                      <a:pt x="320" y="185"/>
                    </a:lnTo>
                    <a:lnTo>
                      <a:pt x="344" y="183"/>
                    </a:lnTo>
                    <a:lnTo>
                      <a:pt x="370" y="180"/>
                    </a:lnTo>
                    <a:lnTo>
                      <a:pt x="399" y="181"/>
                    </a:lnTo>
                    <a:lnTo>
                      <a:pt x="430" y="185"/>
                    </a:lnTo>
                    <a:lnTo>
                      <a:pt x="464" y="191"/>
                    </a:lnTo>
                    <a:lnTo>
                      <a:pt x="498" y="201"/>
                    </a:lnTo>
                    <a:lnTo>
                      <a:pt x="548" y="225"/>
                    </a:lnTo>
                    <a:close/>
                  </a:path>
                </a:pathLst>
              </a:custGeom>
              <a:solidFill>
                <a:srgbClr val="969696"/>
              </a:solidFill>
              <a:ln w="9525">
                <a:noFill/>
                <a:round/>
                <a:headEnd/>
                <a:tailEnd/>
              </a:ln>
            </p:spPr>
            <p:txBody>
              <a:bodyPr/>
              <a:lstStyle/>
              <a:p>
                <a:endParaRPr lang="en-US"/>
              </a:p>
            </p:txBody>
          </p:sp>
          <p:sp>
            <p:nvSpPr>
              <p:cNvPr id="88124" name="Freeform 178"/>
              <p:cNvSpPr>
                <a:spLocks/>
              </p:cNvSpPr>
              <p:nvPr/>
            </p:nvSpPr>
            <p:spPr bwMode="auto">
              <a:xfrm>
                <a:off x="6551" y="13597"/>
                <a:ext cx="650" cy="735"/>
              </a:xfrm>
              <a:custGeom>
                <a:avLst/>
                <a:gdLst>
                  <a:gd name="T0" fmla="*/ 645 w 650"/>
                  <a:gd name="T1" fmla="*/ 27 h 735"/>
                  <a:gd name="T2" fmla="*/ 642 w 650"/>
                  <a:gd name="T3" fmla="*/ 26 h 735"/>
                  <a:gd name="T4" fmla="*/ 631 w 650"/>
                  <a:gd name="T5" fmla="*/ 23 h 735"/>
                  <a:gd name="T6" fmla="*/ 615 w 650"/>
                  <a:gd name="T7" fmla="*/ 19 h 735"/>
                  <a:gd name="T8" fmla="*/ 592 w 650"/>
                  <a:gd name="T9" fmla="*/ 15 h 735"/>
                  <a:gd name="T10" fmla="*/ 565 w 650"/>
                  <a:gd name="T11" fmla="*/ 10 h 735"/>
                  <a:gd name="T12" fmla="*/ 533 w 650"/>
                  <a:gd name="T13" fmla="*/ 6 h 735"/>
                  <a:gd name="T14" fmla="*/ 496 w 650"/>
                  <a:gd name="T15" fmla="*/ 3 h 735"/>
                  <a:gd name="T16" fmla="*/ 456 w 650"/>
                  <a:gd name="T17" fmla="*/ 1 h 735"/>
                  <a:gd name="T18" fmla="*/ 411 w 650"/>
                  <a:gd name="T19" fmla="*/ 0 h 735"/>
                  <a:gd name="T20" fmla="*/ 364 w 650"/>
                  <a:gd name="T21" fmla="*/ 2 h 735"/>
                  <a:gd name="T22" fmla="*/ 315 w 650"/>
                  <a:gd name="T23" fmla="*/ 6 h 735"/>
                  <a:gd name="T24" fmla="*/ 262 w 650"/>
                  <a:gd name="T25" fmla="*/ 15 h 735"/>
                  <a:gd name="T26" fmla="*/ 209 w 650"/>
                  <a:gd name="T27" fmla="*/ 26 h 735"/>
                  <a:gd name="T28" fmla="*/ 154 w 650"/>
                  <a:gd name="T29" fmla="*/ 42 h 735"/>
                  <a:gd name="T30" fmla="*/ 98 w 650"/>
                  <a:gd name="T31" fmla="*/ 61 h 735"/>
                  <a:gd name="T32" fmla="*/ 42 w 650"/>
                  <a:gd name="T33" fmla="*/ 87 h 735"/>
                  <a:gd name="T34" fmla="*/ 38 w 650"/>
                  <a:gd name="T35" fmla="*/ 101 h 735"/>
                  <a:gd name="T36" fmla="*/ 28 w 650"/>
                  <a:gd name="T37" fmla="*/ 141 h 735"/>
                  <a:gd name="T38" fmla="*/ 17 w 650"/>
                  <a:gd name="T39" fmla="*/ 203 h 735"/>
                  <a:gd name="T40" fmla="*/ 6 w 650"/>
                  <a:gd name="T41" fmla="*/ 283 h 735"/>
                  <a:gd name="T42" fmla="*/ 0 w 650"/>
                  <a:gd name="T43" fmla="*/ 378 h 735"/>
                  <a:gd name="T44" fmla="*/ 5 w 650"/>
                  <a:gd name="T45" fmla="*/ 484 h 735"/>
                  <a:gd name="T46" fmla="*/ 21 w 650"/>
                  <a:gd name="T47" fmla="*/ 599 h 735"/>
                  <a:gd name="T48" fmla="*/ 54 w 650"/>
                  <a:gd name="T49" fmla="*/ 716 h 735"/>
                  <a:gd name="T50" fmla="*/ 58 w 650"/>
                  <a:gd name="T51" fmla="*/ 716 h 735"/>
                  <a:gd name="T52" fmla="*/ 66 w 650"/>
                  <a:gd name="T53" fmla="*/ 715 h 735"/>
                  <a:gd name="T54" fmla="*/ 80 w 650"/>
                  <a:gd name="T55" fmla="*/ 713 h 735"/>
                  <a:gd name="T56" fmla="*/ 99 w 650"/>
                  <a:gd name="T57" fmla="*/ 712 h 735"/>
                  <a:gd name="T58" fmla="*/ 124 w 650"/>
                  <a:gd name="T59" fmla="*/ 710 h 735"/>
                  <a:gd name="T60" fmla="*/ 153 w 650"/>
                  <a:gd name="T61" fmla="*/ 708 h 735"/>
                  <a:gd name="T62" fmla="*/ 188 w 650"/>
                  <a:gd name="T63" fmla="*/ 707 h 735"/>
                  <a:gd name="T64" fmla="*/ 225 w 650"/>
                  <a:gd name="T65" fmla="*/ 706 h 735"/>
                  <a:gd name="T66" fmla="*/ 267 w 650"/>
                  <a:gd name="T67" fmla="*/ 705 h 735"/>
                  <a:gd name="T68" fmla="*/ 313 w 650"/>
                  <a:gd name="T69" fmla="*/ 706 h 735"/>
                  <a:gd name="T70" fmla="*/ 362 w 650"/>
                  <a:gd name="T71" fmla="*/ 707 h 735"/>
                  <a:gd name="T72" fmla="*/ 415 w 650"/>
                  <a:gd name="T73" fmla="*/ 709 h 735"/>
                  <a:gd name="T74" fmla="*/ 470 w 650"/>
                  <a:gd name="T75" fmla="*/ 713 h 735"/>
                  <a:gd name="T76" fmla="*/ 528 w 650"/>
                  <a:gd name="T77" fmla="*/ 719 h 735"/>
                  <a:gd name="T78" fmla="*/ 588 w 650"/>
                  <a:gd name="T79" fmla="*/ 726 h 735"/>
                  <a:gd name="T80" fmla="*/ 650 w 650"/>
                  <a:gd name="T81" fmla="*/ 735 h 735"/>
                  <a:gd name="T82" fmla="*/ 647 w 650"/>
                  <a:gd name="T83" fmla="*/ 713 h 735"/>
                  <a:gd name="T84" fmla="*/ 641 w 650"/>
                  <a:gd name="T85" fmla="*/ 655 h 735"/>
                  <a:gd name="T86" fmla="*/ 631 w 650"/>
                  <a:gd name="T87" fmla="*/ 568 h 735"/>
                  <a:gd name="T88" fmla="*/ 623 w 650"/>
                  <a:gd name="T89" fmla="*/ 462 h 735"/>
                  <a:gd name="T90" fmla="*/ 618 w 650"/>
                  <a:gd name="T91" fmla="*/ 345 h 735"/>
                  <a:gd name="T92" fmla="*/ 618 w 650"/>
                  <a:gd name="T93" fmla="*/ 229 h 735"/>
                  <a:gd name="T94" fmla="*/ 627 w 650"/>
                  <a:gd name="T95" fmla="*/ 119 h 735"/>
                  <a:gd name="T96" fmla="*/ 645 w 650"/>
                  <a:gd name="T97" fmla="*/ 27 h 73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50"/>
                  <a:gd name="T148" fmla="*/ 0 h 735"/>
                  <a:gd name="T149" fmla="*/ 650 w 650"/>
                  <a:gd name="T150" fmla="*/ 735 h 73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50" h="735">
                    <a:moveTo>
                      <a:pt x="645" y="27"/>
                    </a:moveTo>
                    <a:lnTo>
                      <a:pt x="642" y="26"/>
                    </a:lnTo>
                    <a:lnTo>
                      <a:pt x="631" y="23"/>
                    </a:lnTo>
                    <a:lnTo>
                      <a:pt x="615" y="19"/>
                    </a:lnTo>
                    <a:lnTo>
                      <a:pt x="592" y="15"/>
                    </a:lnTo>
                    <a:lnTo>
                      <a:pt x="565" y="10"/>
                    </a:lnTo>
                    <a:lnTo>
                      <a:pt x="533" y="6"/>
                    </a:lnTo>
                    <a:lnTo>
                      <a:pt x="496" y="3"/>
                    </a:lnTo>
                    <a:lnTo>
                      <a:pt x="456" y="1"/>
                    </a:lnTo>
                    <a:lnTo>
                      <a:pt x="411" y="0"/>
                    </a:lnTo>
                    <a:lnTo>
                      <a:pt x="364" y="2"/>
                    </a:lnTo>
                    <a:lnTo>
                      <a:pt x="315" y="6"/>
                    </a:lnTo>
                    <a:lnTo>
                      <a:pt x="262" y="15"/>
                    </a:lnTo>
                    <a:lnTo>
                      <a:pt x="209" y="26"/>
                    </a:lnTo>
                    <a:lnTo>
                      <a:pt x="154" y="42"/>
                    </a:lnTo>
                    <a:lnTo>
                      <a:pt x="98" y="61"/>
                    </a:lnTo>
                    <a:lnTo>
                      <a:pt x="42" y="87"/>
                    </a:lnTo>
                    <a:lnTo>
                      <a:pt x="38" y="101"/>
                    </a:lnTo>
                    <a:lnTo>
                      <a:pt x="28" y="141"/>
                    </a:lnTo>
                    <a:lnTo>
                      <a:pt x="17" y="203"/>
                    </a:lnTo>
                    <a:lnTo>
                      <a:pt x="6" y="283"/>
                    </a:lnTo>
                    <a:lnTo>
                      <a:pt x="0" y="378"/>
                    </a:lnTo>
                    <a:lnTo>
                      <a:pt x="5" y="484"/>
                    </a:lnTo>
                    <a:lnTo>
                      <a:pt x="21" y="599"/>
                    </a:lnTo>
                    <a:lnTo>
                      <a:pt x="54" y="716"/>
                    </a:lnTo>
                    <a:lnTo>
                      <a:pt x="58" y="716"/>
                    </a:lnTo>
                    <a:lnTo>
                      <a:pt x="66" y="715"/>
                    </a:lnTo>
                    <a:lnTo>
                      <a:pt x="80" y="713"/>
                    </a:lnTo>
                    <a:lnTo>
                      <a:pt x="99" y="712"/>
                    </a:lnTo>
                    <a:lnTo>
                      <a:pt x="124" y="710"/>
                    </a:lnTo>
                    <a:lnTo>
                      <a:pt x="153" y="708"/>
                    </a:lnTo>
                    <a:lnTo>
                      <a:pt x="188" y="707"/>
                    </a:lnTo>
                    <a:lnTo>
                      <a:pt x="225" y="706"/>
                    </a:lnTo>
                    <a:lnTo>
                      <a:pt x="267" y="705"/>
                    </a:lnTo>
                    <a:lnTo>
                      <a:pt x="313" y="706"/>
                    </a:lnTo>
                    <a:lnTo>
                      <a:pt x="362" y="707"/>
                    </a:lnTo>
                    <a:lnTo>
                      <a:pt x="415" y="709"/>
                    </a:lnTo>
                    <a:lnTo>
                      <a:pt x="470" y="713"/>
                    </a:lnTo>
                    <a:lnTo>
                      <a:pt x="528" y="719"/>
                    </a:lnTo>
                    <a:lnTo>
                      <a:pt x="588" y="726"/>
                    </a:lnTo>
                    <a:lnTo>
                      <a:pt x="650" y="735"/>
                    </a:lnTo>
                    <a:lnTo>
                      <a:pt x="647" y="713"/>
                    </a:lnTo>
                    <a:lnTo>
                      <a:pt x="641" y="655"/>
                    </a:lnTo>
                    <a:lnTo>
                      <a:pt x="631" y="568"/>
                    </a:lnTo>
                    <a:lnTo>
                      <a:pt x="623" y="462"/>
                    </a:lnTo>
                    <a:lnTo>
                      <a:pt x="618" y="345"/>
                    </a:lnTo>
                    <a:lnTo>
                      <a:pt x="618" y="229"/>
                    </a:lnTo>
                    <a:lnTo>
                      <a:pt x="627" y="119"/>
                    </a:lnTo>
                    <a:lnTo>
                      <a:pt x="645" y="27"/>
                    </a:lnTo>
                    <a:close/>
                  </a:path>
                </a:pathLst>
              </a:custGeom>
              <a:solidFill>
                <a:srgbClr val="808080"/>
              </a:solidFill>
              <a:ln w="9525">
                <a:noFill/>
                <a:round/>
                <a:headEnd/>
                <a:tailEnd/>
              </a:ln>
            </p:spPr>
            <p:txBody>
              <a:bodyPr/>
              <a:lstStyle/>
              <a:p>
                <a:endParaRPr lang="en-US"/>
              </a:p>
            </p:txBody>
          </p:sp>
          <p:sp>
            <p:nvSpPr>
              <p:cNvPr id="88125" name="Freeform 179"/>
              <p:cNvSpPr>
                <a:spLocks/>
              </p:cNvSpPr>
              <p:nvPr/>
            </p:nvSpPr>
            <p:spPr bwMode="auto">
              <a:xfrm>
                <a:off x="6623" y="13797"/>
                <a:ext cx="1071" cy="731"/>
              </a:xfrm>
              <a:custGeom>
                <a:avLst/>
                <a:gdLst>
                  <a:gd name="T0" fmla="*/ 6 w 1071"/>
                  <a:gd name="T1" fmla="*/ 552 h 731"/>
                  <a:gd name="T2" fmla="*/ 0 w 1071"/>
                  <a:gd name="T3" fmla="*/ 642 h 731"/>
                  <a:gd name="T4" fmla="*/ 698 w 1071"/>
                  <a:gd name="T5" fmla="*/ 731 h 731"/>
                  <a:gd name="T6" fmla="*/ 703 w 1071"/>
                  <a:gd name="T7" fmla="*/ 729 h 731"/>
                  <a:gd name="T8" fmla="*/ 717 w 1071"/>
                  <a:gd name="T9" fmla="*/ 722 h 731"/>
                  <a:gd name="T10" fmla="*/ 740 w 1071"/>
                  <a:gd name="T11" fmla="*/ 710 h 731"/>
                  <a:gd name="T12" fmla="*/ 768 w 1071"/>
                  <a:gd name="T13" fmla="*/ 694 h 731"/>
                  <a:gd name="T14" fmla="*/ 801 w 1071"/>
                  <a:gd name="T15" fmla="*/ 672 h 731"/>
                  <a:gd name="T16" fmla="*/ 838 w 1071"/>
                  <a:gd name="T17" fmla="*/ 645 h 731"/>
                  <a:gd name="T18" fmla="*/ 876 w 1071"/>
                  <a:gd name="T19" fmla="*/ 614 h 731"/>
                  <a:gd name="T20" fmla="*/ 915 w 1071"/>
                  <a:gd name="T21" fmla="*/ 577 h 731"/>
                  <a:gd name="T22" fmla="*/ 953 w 1071"/>
                  <a:gd name="T23" fmla="*/ 536 h 731"/>
                  <a:gd name="T24" fmla="*/ 988 w 1071"/>
                  <a:gd name="T25" fmla="*/ 491 h 731"/>
                  <a:gd name="T26" fmla="*/ 1018 w 1071"/>
                  <a:gd name="T27" fmla="*/ 439 h 731"/>
                  <a:gd name="T28" fmla="*/ 1043 w 1071"/>
                  <a:gd name="T29" fmla="*/ 383 h 731"/>
                  <a:gd name="T30" fmla="*/ 1061 w 1071"/>
                  <a:gd name="T31" fmla="*/ 322 h 731"/>
                  <a:gd name="T32" fmla="*/ 1071 w 1071"/>
                  <a:gd name="T33" fmla="*/ 255 h 731"/>
                  <a:gd name="T34" fmla="*/ 1070 w 1071"/>
                  <a:gd name="T35" fmla="*/ 185 h 731"/>
                  <a:gd name="T36" fmla="*/ 1057 w 1071"/>
                  <a:gd name="T37" fmla="*/ 108 h 731"/>
                  <a:gd name="T38" fmla="*/ 1055 w 1071"/>
                  <a:gd name="T39" fmla="*/ 104 h 731"/>
                  <a:gd name="T40" fmla="*/ 1049 w 1071"/>
                  <a:gd name="T41" fmla="*/ 92 h 731"/>
                  <a:gd name="T42" fmla="*/ 1037 w 1071"/>
                  <a:gd name="T43" fmla="*/ 76 h 731"/>
                  <a:gd name="T44" fmla="*/ 1022 w 1071"/>
                  <a:gd name="T45" fmla="*/ 57 h 731"/>
                  <a:gd name="T46" fmla="*/ 1002 w 1071"/>
                  <a:gd name="T47" fmla="*/ 37 h 731"/>
                  <a:gd name="T48" fmla="*/ 979 w 1071"/>
                  <a:gd name="T49" fmla="*/ 20 h 731"/>
                  <a:gd name="T50" fmla="*/ 951 w 1071"/>
                  <a:gd name="T51" fmla="*/ 7 h 731"/>
                  <a:gd name="T52" fmla="*/ 919 w 1071"/>
                  <a:gd name="T53" fmla="*/ 0 h 731"/>
                  <a:gd name="T54" fmla="*/ 924 w 1071"/>
                  <a:gd name="T55" fmla="*/ 12 h 731"/>
                  <a:gd name="T56" fmla="*/ 934 w 1071"/>
                  <a:gd name="T57" fmla="*/ 44 h 731"/>
                  <a:gd name="T58" fmla="*/ 947 w 1071"/>
                  <a:gd name="T59" fmla="*/ 94 h 731"/>
                  <a:gd name="T60" fmla="*/ 958 w 1071"/>
                  <a:gd name="T61" fmla="*/ 159 h 731"/>
                  <a:gd name="T62" fmla="*/ 961 w 1071"/>
                  <a:gd name="T63" fmla="*/ 238 h 731"/>
                  <a:gd name="T64" fmla="*/ 953 w 1071"/>
                  <a:gd name="T65" fmla="*/ 324 h 731"/>
                  <a:gd name="T66" fmla="*/ 928 w 1071"/>
                  <a:gd name="T67" fmla="*/ 418 h 731"/>
                  <a:gd name="T68" fmla="*/ 884 w 1071"/>
                  <a:gd name="T69" fmla="*/ 516 h 731"/>
                  <a:gd name="T70" fmla="*/ 883 w 1071"/>
                  <a:gd name="T71" fmla="*/ 518 h 731"/>
                  <a:gd name="T72" fmla="*/ 879 w 1071"/>
                  <a:gd name="T73" fmla="*/ 521 h 731"/>
                  <a:gd name="T74" fmla="*/ 872 w 1071"/>
                  <a:gd name="T75" fmla="*/ 526 h 731"/>
                  <a:gd name="T76" fmla="*/ 862 w 1071"/>
                  <a:gd name="T77" fmla="*/ 534 h 731"/>
                  <a:gd name="T78" fmla="*/ 851 w 1071"/>
                  <a:gd name="T79" fmla="*/ 541 h 731"/>
                  <a:gd name="T80" fmla="*/ 837 w 1071"/>
                  <a:gd name="T81" fmla="*/ 550 h 731"/>
                  <a:gd name="T82" fmla="*/ 819 w 1071"/>
                  <a:gd name="T83" fmla="*/ 559 h 731"/>
                  <a:gd name="T84" fmla="*/ 800 w 1071"/>
                  <a:gd name="T85" fmla="*/ 567 h 731"/>
                  <a:gd name="T86" fmla="*/ 778 w 1071"/>
                  <a:gd name="T87" fmla="*/ 575 h 731"/>
                  <a:gd name="T88" fmla="*/ 754 w 1071"/>
                  <a:gd name="T89" fmla="*/ 582 h 731"/>
                  <a:gd name="T90" fmla="*/ 727 w 1071"/>
                  <a:gd name="T91" fmla="*/ 588 h 731"/>
                  <a:gd name="T92" fmla="*/ 697 w 1071"/>
                  <a:gd name="T93" fmla="*/ 592 h 731"/>
                  <a:gd name="T94" fmla="*/ 666 w 1071"/>
                  <a:gd name="T95" fmla="*/ 593 h 731"/>
                  <a:gd name="T96" fmla="*/ 631 w 1071"/>
                  <a:gd name="T97" fmla="*/ 592 h 731"/>
                  <a:gd name="T98" fmla="*/ 593 w 1071"/>
                  <a:gd name="T99" fmla="*/ 589 h 731"/>
                  <a:gd name="T100" fmla="*/ 555 w 1071"/>
                  <a:gd name="T101" fmla="*/ 581 h 731"/>
                  <a:gd name="T102" fmla="*/ 555 w 1071"/>
                  <a:gd name="T103" fmla="*/ 677 h 731"/>
                  <a:gd name="T104" fmla="*/ 24 w 1071"/>
                  <a:gd name="T105" fmla="*/ 623 h 731"/>
                  <a:gd name="T106" fmla="*/ 6 w 1071"/>
                  <a:gd name="T107" fmla="*/ 552 h 73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71"/>
                  <a:gd name="T163" fmla="*/ 0 h 731"/>
                  <a:gd name="T164" fmla="*/ 1071 w 1071"/>
                  <a:gd name="T165" fmla="*/ 731 h 73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71" h="731">
                    <a:moveTo>
                      <a:pt x="6" y="552"/>
                    </a:moveTo>
                    <a:lnTo>
                      <a:pt x="0" y="642"/>
                    </a:lnTo>
                    <a:lnTo>
                      <a:pt x="698" y="731"/>
                    </a:lnTo>
                    <a:lnTo>
                      <a:pt x="703" y="729"/>
                    </a:lnTo>
                    <a:lnTo>
                      <a:pt x="717" y="722"/>
                    </a:lnTo>
                    <a:lnTo>
                      <a:pt x="740" y="710"/>
                    </a:lnTo>
                    <a:lnTo>
                      <a:pt x="768" y="694"/>
                    </a:lnTo>
                    <a:lnTo>
                      <a:pt x="801" y="672"/>
                    </a:lnTo>
                    <a:lnTo>
                      <a:pt x="838" y="645"/>
                    </a:lnTo>
                    <a:lnTo>
                      <a:pt x="876" y="614"/>
                    </a:lnTo>
                    <a:lnTo>
                      <a:pt x="915" y="577"/>
                    </a:lnTo>
                    <a:lnTo>
                      <a:pt x="953" y="536"/>
                    </a:lnTo>
                    <a:lnTo>
                      <a:pt x="988" y="491"/>
                    </a:lnTo>
                    <a:lnTo>
                      <a:pt x="1018" y="439"/>
                    </a:lnTo>
                    <a:lnTo>
                      <a:pt x="1043" y="383"/>
                    </a:lnTo>
                    <a:lnTo>
                      <a:pt x="1061" y="322"/>
                    </a:lnTo>
                    <a:lnTo>
                      <a:pt x="1071" y="255"/>
                    </a:lnTo>
                    <a:lnTo>
                      <a:pt x="1070" y="185"/>
                    </a:lnTo>
                    <a:lnTo>
                      <a:pt x="1057" y="108"/>
                    </a:lnTo>
                    <a:lnTo>
                      <a:pt x="1055" y="104"/>
                    </a:lnTo>
                    <a:lnTo>
                      <a:pt x="1049" y="92"/>
                    </a:lnTo>
                    <a:lnTo>
                      <a:pt x="1037" y="76"/>
                    </a:lnTo>
                    <a:lnTo>
                      <a:pt x="1022" y="57"/>
                    </a:lnTo>
                    <a:lnTo>
                      <a:pt x="1002" y="37"/>
                    </a:lnTo>
                    <a:lnTo>
                      <a:pt x="979" y="20"/>
                    </a:lnTo>
                    <a:lnTo>
                      <a:pt x="951" y="7"/>
                    </a:lnTo>
                    <a:lnTo>
                      <a:pt x="919" y="0"/>
                    </a:lnTo>
                    <a:lnTo>
                      <a:pt x="924" y="12"/>
                    </a:lnTo>
                    <a:lnTo>
                      <a:pt x="934" y="44"/>
                    </a:lnTo>
                    <a:lnTo>
                      <a:pt x="947" y="94"/>
                    </a:lnTo>
                    <a:lnTo>
                      <a:pt x="958" y="159"/>
                    </a:lnTo>
                    <a:lnTo>
                      <a:pt x="961" y="238"/>
                    </a:lnTo>
                    <a:lnTo>
                      <a:pt x="953" y="324"/>
                    </a:lnTo>
                    <a:lnTo>
                      <a:pt x="928" y="418"/>
                    </a:lnTo>
                    <a:lnTo>
                      <a:pt x="884" y="516"/>
                    </a:lnTo>
                    <a:lnTo>
                      <a:pt x="883" y="518"/>
                    </a:lnTo>
                    <a:lnTo>
                      <a:pt x="879" y="521"/>
                    </a:lnTo>
                    <a:lnTo>
                      <a:pt x="872" y="526"/>
                    </a:lnTo>
                    <a:lnTo>
                      <a:pt x="862" y="534"/>
                    </a:lnTo>
                    <a:lnTo>
                      <a:pt x="851" y="541"/>
                    </a:lnTo>
                    <a:lnTo>
                      <a:pt x="837" y="550"/>
                    </a:lnTo>
                    <a:lnTo>
                      <a:pt x="819" y="559"/>
                    </a:lnTo>
                    <a:lnTo>
                      <a:pt x="800" y="567"/>
                    </a:lnTo>
                    <a:lnTo>
                      <a:pt x="778" y="575"/>
                    </a:lnTo>
                    <a:lnTo>
                      <a:pt x="754" y="582"/>
                    </a:lnTo>
                    <a:lnTo>
                      <a:pt x="727" y="588"/>
                    </a:lnTo>
                    <a:lnTo>
                      <a:pt x="697" y="592"/>
                    </a:lnTo>
                    <a:lnTo>
                      <a:pt x="666" y="593"/>
                    </a:lnTo>
                    <a:lnTo>
                      <a:pt x="631" y="592"/>
                    </a:lnTo>
                    <a:lnTo>
                      <a:pt x="593" y="589"/>
                    </a:lnTo>
                    <a:lnTo>
                      <a:pt x="555" y="581"/>
                    </a:lnTo>
                    <a:lnTo>
                      <a:pt x="555" y="677"/>
                    </a:lnTo>
                    <a:lnTo>
                      <a:pt x="24" y="623"/>
                    </a:lnTo>
                    <a:lnTo>
                      <a:pt x="6" y="552"/>
                    </a:lnTo>
                    <a:close/>
                  </a:path>
                </a:pathLst>
              </a:custGeom>
              <a:solidFill>
                <a:srgbClr val="FFFFFF"/>
              </a:solidFill>
              <a:ln w="9525">
                <a:noFill/>
                <a:round/>
                <a:headEnd/>
                <a:tailEnd/>
              </a:ln>
            </p:spPr>
            <p:txBody>
              <a:bodyPr/>
              <a:lstStyle/>
              <a:p>
                <a:endParaRPr lang="en-US"/>
              </a:p>
            </p:txBody>
          </p:sp>
          <p:sp>
            <p:nvSpPr>
              <p:cNvPr id="88126" name="Freeform 180"/>
              <p:cNvSpPr>
                <a:spLocks/>
              </p:cNvSpPr>
              <p:nvPr/>
            </p:nvSpPr>
            <p:spPr bwMode="auto">
              <a:xfrm>
                <a:off x="6486" y="14516"/>
                <a:ext cx="787" cy="253"/>
              </a:xfrm>
              <a:custGeom>
                <a:avLst/>
                <a:gdLst>
                  <a:gd name="T0" fmla="*/ 787 w 787"/>
                  <a:gd name="T1" fmla="*/ 91 h 253"/>
                  <a:gd name="T2" fmla="*/ 12 w 787"/>
                  <a:gd name="T3" fmla="*/ 0 h 253"/>
                  <a:gd name="T4" fmla="*/ 0 w 787"/>
                  <a:gd name="T5" fmla="*/ 91 h 253"/>
                  <a:gd name="T6" fmla="*/ 764 w 787"/>
                  <a:gd name="T7" fmla="*/ 253 h 253"/>
                  <a:gd name="T8" fmla="*/ 787 w 787"/>
                  <a:gd name="T9" fmla="*/ 91 h 253"/>
                  <a:gd name="T10" fmla="*/ 0 60000 65536"/>
                  <a:gd name="T11" fmla="*/ 0 60000 65536"/>
                  <a:gd name="T12" fmla="*/ 0 60000 65536"/>
                  <a:gd name="T13" fmla="*/ 0 60000 65536"/>
                  <a:gd name="T14" fmla="*/ 0 60000 65536"/>
                  <a:gd name="T15" fmla="*/ 0 w 787"/>
                  <a:gd name="T16" fmla="*/ 0 h 253"/>
                  <a:gd name="T17" fmla="*/ 787 w 787"/>
                  <a:gd name="T18" fmla="*/ 253 h 253"/>
                </a:gdLst>
                <a:ahLst/>
                <a:cxnLst>
                  <a:cxn ang="T10">
                    <a:pos x="T0" y="T1"/>
                  </a:cxn>
                  <a:cxn ang="T11">
                    <a:pos x="T2" y="T3"/>
                  </a:cxn>
                  <a:cxn ang="T12">
                    <a:pos x="T4" y="T5"/>
                  </a:cxn>
                  <a:cxn ang="T13">
                    <a:pos x="T6" y="T7"/>
                  </a:cxn>
                  <a:cxn ang="T14">
                    <a:pos x="T8" y="T9"/>
                  </a:cxn>
                </a:cxnLst>
                <a:rect l="T15" t="T16" r="T17" b="T18"/>
                <a:pathLst>
                  <a:path w="787" h="253">
                    <a:moveTo>
                      <a:pt x="787" y="91"/>
                    </a:moveTo>
                    <a:lnTo>
                      <a:pt x="12" y="0"/>
                    </a:lnTo>
                    <a:lnTo>
                      <a:pt x="0" y="91"/>
                    </a:lnTo>
                    <a:lnTo>
                      <a:pt x="764" y="253"/>
                    </a:lnTo>
                    <a:lnTo>
                      <a:pt x="787" y="91"/>
                    </a:lnTo>
                    <a:close/>
                  </a:path>
                </a:pathLst>
              </a:custGeom>
              <a:solidFill>
                <a:srgbClr val="808080"/>
              </a:solidFill>
              <a:ln w="9525">
                <a:noFill/>
                <a:round/>
                <a:headEnd/>
                <a:tailEnd/>
              </a:ln>
            </p:spPr>
            <p:txBody>
              <a:bodyPr/>
              <a:lstStyle/>
              <a:p>
                <a:endParaRPr lang="en-US"/>
              </a:p>
            </p:txBody>
          </p:sp>
          <p:sp>
            <p:nvSpPr>
              <p:cNvPr id="88127" name="Freeform 181"/>
              <p:cNvSpPr>
                <a:spLocks/>
              </p:cNvSpPr>
              <p:nvPr/>
            </p:nvSpPr>
            <p:spPr bwMode="auto">
              <a:xfrm>
                <a:off x="6879" y="14597"/>
                <a:ext cx="336" cy="115"/>
              </a:xfrm>
              <a:custGeom>
                <a:avLst/>
                <a:gdLst>
                  <a:gd name="T0" fmla="*/ 336 w 336"/>
                  <a:gd name="T1" fmla="*/ 50 h 115"/>
                  <a:gd name="T2" fmla="*/ 4 w 336"/>
                  <a:gd name="T3" fmla="*/ 0 h 115"/>
                  <a:gd name="T4" fmla="*/ 0 w 336"/>
                  <a:gd name="T5" fmla="*/ 48 h 115"/>
                  <a:gd name="T6" fmla="*/ 327 w 336"/>
                  <a:gd name="T7" fmla="*/ 115 h 115"/>
                  <a:gd name="T8" fmla="*/ 336 w 336"/>
                  <a:gd name="T9" fmla="*/ 50 h 115"/>
                  <a:gd name="T10" fmla="*/ 0 60000 65536"/>
                  <a:gd name="T11" fmla="*/ 0 60000 65536"/>
                  <a:gd name="T12" fmla="*/ 0 60000 65536"/>
                  <a:gd name="T13" fmla="*/ 0 60000 65536"/>
                  <a:gd name="T14" fmla="*/ 0 60000 65536"/>
                  <a:gd name="T15" fmla="*/ 0 w 336"/>
                  <a:gd name="T16" fmla="*/ 0 h 115"/>
                  <a:gd name="T17" fmla="*/ 336 w 336"/>
                  <a:gd name="T18" fmla="*/ 115 h 115"/>
                </a:gdLst>
                <a:ahLst/>
                <a:cxnLst>
                  <a:cxn ang="T10">
                    <a:pos x="T0" y="T1"/>
                  </a:cxn>
                  <a:cxn ang="T11">
                    <a:pos x="T2" y="T3"/>
                  </a:cxn>
                  <a:cxn ang="T12">
                    <a:pos x="T4" y="T5"/>
                  </a:cxn>
                  <a:cxn ang="T13">
                    <a:pos x="T6" y="T7"/>
                  </a:cxn>
                  <a:cxn ang="T14">
                    <a:pos x="T8" y="T9"/>
                  </a:cxn>
                </a:cxnLst>
                <a:rect l="T15" t="T16" r="T17" b="T18"/>
                <a:pathLst>
                  <a:path w="336" h="115">
                    <a:moveTo>
                      <a:pt x="336" y="50"/>
                    </a:moveTo>
                    <a:lnTo>
                      <a:pt x="4" y="0"/>
                    </a:lnTo>
                    <a:lnTo>
                      <a:pt x="0" y="48"/>
                    </a:lnTo>
                    <a:lnTo>
                      <a:pt x="327" y="115"/>
                    </a:lnTo>
                    <a:lnTo>
                      <a:pt x="336" y="50"/>
                    </a:lnTo>
                    <a:close/>
                  </a:path>
                </a:pathLst>
              </a:custGeom>
              <a:solidFill>
                <a:srgbClr val="808080"/>
              </a:solidFill>
              <a:ln w="9525">
                <a:noFill/>
                <a:round/>
                <a:headEnd/>
                <a:tailEnd/>
              </a:ln>
            </p:spPr>
            <p:txBody>
              <a:bodyPr/>
              <a:lstStyle/>
              <a:p>
                <a:endParaRPr lang="en-US"/>
              </a:p>
            </p:txBody>
          </p:sp>
          <p:sp>
            <p:nvSpPr>
              <p:cNvPr id="88128" name="Freeform 182"/>
              <p:cNvSpPr>
                <a:spLocks/>
              </p:cNvSpPr>
              <p:nvPr/>
            </p:nvSpPr>
            <p:spPr bwMode="auto">
              <a:xfrm>
                <a:off x="6536" y="14540"/>
                <a:ext cx="225" cy="85"/>
              </a:xfrm>
              <a:custGeom>
                <a:avLst/>
                <a:gdLst>
                  <a:gd name="T0" fmla="*/ 225 w 225"/>
                  <a:gd name="T1" fmla="*/ 39 h 85"/>
                  <a:gd name="T2" fmla="*/ 0 w 225"/>
                  <a:gd name="T3" fmla="*/ 0 h 85"/>
                  <a:gd name="T4" fmla="*/ 3 w 225"/>
                  <a:gd name="T5" fmla="*/ 41 h 85"/>
                  <a:gd name="T6" fmla="*/ 218 w 225"/>
                  <a:gd name="T7" fmla="*/ 85 h 85"/>
                  <a:gd name="T8" fmla="*/ 225 w 225"/>
                  <a:gd name="T9" fmla="*/ 39 h 85"/>
                  <a:gd name="T10" fmla="*/ 0 60000 65536"/>
                  <a:gd name="T11" fmla="*/ 0 60000 65536"/>
                  <a:gd name="T12" fmla="*/ 0 60000 65536"/>
                  <a:gd name="T13" fmla="*/ 0 60000 65536"/>
                  <a:gd name="T14" fmla="*/ 0 60000 65536"/>
                  <a:gd name="T15" fmla="*/ 0 w 225"/>
                  <a:gd name="T16" fmla="*/ 0 h 85"/>
                  <a:gd name="T17" fmla="*/ 225 w 225"/>
                  <a:gd name="T18" fmla="*/ 85 h 85"/>
                </a:gdLst>
                <a:ahLst/>
                <a:cxnLst>
                  <a:cxn ang="T10">
                    <a:pos x="T0" y="T1"/>
                  </a:cxn>
                  <a:cxn ang="T11">
                    <a:pos x="T2" y="T3"/>
                  </a:cxn>
                  <a:cxn ang="T12">
                    <a:pos x="T4" y="T5"/>
                  </a:cxn>
                  <a:cxn ang="T13">
                    <a:pos x="T6" y="T7"/>
                  </a:cxn>
                  <a:cxn ang="T14">
                    <a:pos x="T8" y="T9"/>
                  </a:cxn>
                </a:cxnLst>
                <a:rect l="T15" t="T16" r="T17" b="T18"/>
                <a:pathLst>
                  <a:path w="225" h="85">
                    <a:moveTo>
                      <a:pt x="225" y="39"/>
                    </a:moveTo>
                    <a:lnTo>
                      <a:pt x="0" y="0"/>
                    </a:lnTo>
                    <a:lnTo>
                      <a:pt x="3" y="41"/>
                    </a:lnTo>
                    <a:lnTo>
                      <a:pt x="218" y="85"/>
                    </a:lnTo>
                    <a:lnTo>
                      <a:pt x="225" y="39"/>
                    </a:lnTo>
                    <a:close/>
                  </a:path>
                </a:pathLst>
              </a:custGeom>
              <a:solidFill>
                <a:srgbClr val="808080"/>
              </a:solidFill>
              <a:ln w="9525">
                <a:noFill/>
                <a:round/>
                <a:headEnd/>
                <a:tailEnd/>
              </a:ln>
            </p:spPr>
            <p:txBody>
              <a:bodyPr/>
              <a:lstStyle/>
              <a:p>
                <a:endParaRPr lang="en-US"/>
              </a:p>
            </p:txBody>
          </p:sp>
          <p:sp>
            <p:nvSpPr>
              <p:cNvPr id="88129" name="Freeform 183"/>
              <p:cNvSpPr>
                <a:spLocks/>
              </p:cNvSpPr>
              <p:nvPr/>
            </p:nvSpPr>
            <p:spPr bwMode="auto">
              <a:xfrm>
                <a:off x="5972" y="14624"/>
                <a:ext cx="1325" cy="439"/>
              </a:xfrm>
              <a:custGeom>
                <a:avLst/>
                <a:gdLst>
                  <a:gd name="T0" fmla="*/ 0 w 1325"/>
                  <a:gd name="T1" fmla="*/ 132 h 439"/>
                  <a:gd name="T2" fmla="*/ 3 w 1325"/>
                  <a:gd name="T3" fmla="*/ 132 h 439"/>
                  <a:gd name="T4" fmla="*/ 10 w 1325"/>
                  <a:gd name="T5" fmla="*/ 130 h 439"/>
                  <a:gd name="T6" fmla="*/ 24 w 1325"/>
                  <a:gd name="T7" fmla="*/ 128 h 439"/>
                  <a:gd name="T8" fmla="*/ 42 w 1325"/>
                  <a:gd name="T9" fmla="*/ 125 h 439"/>
                  <a:gd name="T10" fmla="*/ 62 w 1325"/>
                  <a:gd name="T11" fmla="*/ 121 h 439"/>
                  <a:gd name="T12" fmla="*/ 86 w 1325"/>
                  <a:gd name="T13" fmla="*/ 116 h 439"/>
                  <a:gd name="T14" fmla="*/ 113 w 1325"/>
                  <a:gd name="T15" fmla="*/ 109 h 439"/>
                  <a:gd name="T16" fmla="*/ 141 w 1325"/>
                  <a:gd name="T17" fmla="*/ 102 h 439"/>
                  <a:gd name="T18" fmla="*/ 170 w 1325"/>
                  <a:gd name="T19" fmla="*/ 94 h 439"/>
                  <a:gd name="T20" fmla="*/ 199 w 1325"/>
                  <a:gd name="T21" fmla="*/ 85 h 439"/>
                  <a:gd name="T22" fmla="*/ 228 w 1325"/>
                  <a:gd name="T23" fmla="*/ 74 h 439"/>
                  <a:gd name="T24" fmla="*/ 257 w 1325"/>
                  <a:gd name="T25" fmla="*/ 62 h 439"/>
                  <a:gd name="T26" fmla="*/ 285 w 1325"/>
                  <a:gd name="T27" fmla="*/ 48 h 439"/>
                  <a:gd name="T28" fmla="*/ 309 w 1325"/>
                  <a:gd name="T29" fmla="*/ 34 h 439"/>
                  <a:gd name="T30" fmla="*/ 333 w 1325"/>
                  <a:gd name="T31" fmla="*/ 18 h 439"/>
                  <a:gd name="T32" fmla="*/ 352 w 1325"/>
                  <a:gd name="T33" fmla="*/ 0 h 439"/>
                  <a:gd name="T34" fmla="*/ 1325 w 1325"/>
                  <a:gd name="T35" fmla="*/ 223 h 439"/>
                  <a:gd name="T36" fmla="*/ 1323 w 1325"/>
                  <a:gd name="T37" fmla="*/ 225 h 439"/>
                  <a:gd name="T38" fmla="*/ 1318 w 1325"/>
                  <a:gd name="T39" fmla="*/ 230 h 439"/>
                  <a:gd name="T40" fmla="*/ 1309 w 1325"/>
                  <a:gd name="T41" fmla="*/ 239 h 439"/>
                  <a:gd name="T42" fmla="*/ 1297 w 1325"/>
                  <a:gd name="T43" fmla="*/ 250 h 439"/>
                  <a:gd name="T44" fmla="*/ 1282 w 1325"/>
                  <a:gd name="T45" fmla="*/ 263 h 439"/>
                  <a:gd name="T46" fmla="*/ 1265 w 1325"/>
                  <a:gd name="T47" fmla="*/ 278 h 439"/>
                  <a:gd name="T48" fmla="*/ 1247 w 1325"/>
                  <a:gd name="T49" fmla="*/ 295 h 439"/>
                  <a:gd name="T50" fmla="*/ 1225 w 1325"/>
                  <a:gd name="T51" fmla="*/ 312 h 439"/>
                  <a:gd name="T52" fmla="*/ 1202 w 1325"/>
                  <a:gd name="T53" fmla="*/ 331 h 439"/>
                  <a:gd name="T54" fmla="*/ 1179 w 1325"/>
                  <a:gd name="T55" fmla="*/ 349 h 439"/>
                  <a:gd name="T56" fmla="*/ 1154 w 1325"/>
                  <a:gd name="T57" fmla="*/ 367 h 439"/>
                  <a:gd name="T58" fmla="*/ 1128 w 1325"/>
                  <a:gd name="T59" fmla="*/ 385 h 439"/>
                  <a:gd name="T60" fmla="*/ 1102 w 1325"/>
                  <a:gd name="T61" fmla="*/ 401 h 439"/>
                  <a:gd name="T62" fmla="*/ 1077 w 1325"/>
                  <a:gd name="T63" fmla="*/ 415 h 439"/>
                  <a:gd name="T64" fmla="*/ 1051 w 1325"/>
                  <a:gd name="T65" fmla="*/ 428 h 439"/>
                  <a:gd name="T66" fmla="*/ 1026 w 1325"/>
                  <a:gd name="T67" fmla="*/ 439 h 439"/>
                  <a:gd name="T68" fmla="*/ 0 w 1325"/>
                  <a:gd name="T69" fmla="*/ 132 h 43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325"/>
                  <a:gd name="T106" fmla="*/ 0 h 439"/>
                  <a:gd name="T107" fmla="*/ 1325 w 1325"/>
                  <a:gd name="T108" fmla="*/ 439 h 43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325" h="439">
                    <a:moveTo>
                      <a:pt x="0" y="132"/>
                    </a:moveTo>
                    <a:lnTo>
                      <a:pt x="3" y="132"/>
                    </a:lnTo>
                    <a:lnTo>
                      <a:pt x="10" y="130"/>
                    </a:lnTo>
                    <a:lnTo>
                      <a:pt x="24" y="128"/>
                    </a:lnTo>
                    <a:lnTo>
                      <a:pt x="42" y="125"/>
                    </a:lnTo>
                    <a:lnTo>
                      <a:pt x="62" y="121"/>
                    </a:lnTo>
                    <a:lnTo>
                      <a:pt x="86" y="116"/>
                    </a:lnTo>
                    <a:lnTo>
                      <a:pt x="113" y="109"/>
                    </a:lnTo>
                    <a:lnTo>
                      <a:pt x="141" y="102"/>
                    </a:lnTo>
                    <a:lnTo>
                      <a:pt x="170" y="94"/>
                    </a:lnTo>
                    <a:lnTo>
                      <a:pt x="199" y="85"/>
                    </a:lnTo>
                    <a:lnTo>
                      <a:pt x="228" y="74"/>
                    </a:lnTo>
                    <a:lnTo>
                      <a:pt x="257" y="62"/>
                    </a:lnTo>
                    <a:lnTo>
                      <a:pt x="285" y="48"/>
                    </a:lnTo>
                    <a:lnTo>
                      <a:pt x="309" y="34"/>
                    </a:lnTo>
                    <a:lnTo>
                      <a:pt x="333" y="18"/>
                    </a:lnTo>
                    <a:lnTo>
                      <a:pt x="352" y="0"/>
                    </a:lnTo>
                    <a:lnTo>
                      <a:pt x="1325" y="223"/>
                    </a:lnTo>
                    <a:lnTo>
                      <a:pt x="1323" y="225"/>
                    </a:lnTo>
                    <a:lnTo>
                      <a:pt x="1318" y="230"/>
                    </a:lnTo>
                    <a:lnTo>
                      <a:pt x="1309" y="239"/>
                    </a:lnTo>
                    <a:lnTo>
                      <a:pt x="1297" y="250"/>
                    </a:lnTo>
                    <a:lnTo>
                      <a:pt x="1282" y="263"/>
                    </a:lnTo>
                    <a:lnTo>
                      <a:pt x="1265" y="278"/>
                    </a:lnTo>
                    <a:lnTo>
                      <a:pt x="1247" y="295"/>
                    </a:lnTo>
                    <a:lnTo>
                      <a:pt x="1225" y="312"/>
                    </a:lnTo>
                    <a:lnTo>
                      <a:pt x="1202" y="331"/>
                    </a:lnTo>
                    <a:lnTo>
                      <a:pt x="1179" y="349"/>
                    </a:lnTo>
                    <a:lnTo>
                      <a:pt x="1154" y="367"/>
                    </a:lnTo>
                    <a:lnTo>
                      <a:pt x="1128" y="385"/>
                    </a:lnTo>
                    <a:lnTo>
                      <a:pt x="1102" y="401"/>
                    </a:lnTo>
                    <a:lnTo>
                      <a:pt x="1077" y="415"/>
                    </a:lnTo>
                    <a:lnTo>
                      <a:pt x="1051" y="428"/>
                    </a:lnTo>
                    <a:lnTo>
                      <a:pt x="1026" y="439"/>
                    </a:lnTo>
                    <a:lnTo>
                      <a:pt x="0" y="132"/>
                    </a:lnTo>
                    <a:close/>
                  </a:path>
                </a:pathLst>
              </a:custGeom>
              <a:solidFill>
                <a:srgbClr val="808080"/>
              </a:solidFill>
              <a:ln w="9525">
                <a:noFill/>
                <a:round/>
                <a:headEnd/>
                <a:tailEnd/>
              </a:ln>
            </p:spPr>
            <p:txBody>
              <a:bodyPr/>
              <a:lstStyle/>
              <a:p>
                <a:endParaRPr lang="en-US"/>
              </a:p>
            </p:txBody>
          </p:sp>
          <p:sp>
            <p:nvSpPr>
              <p:cNvPr id="88130" name="Freeform 184"/>
              <p:cNvSpPr>
                <a:spLocks/>
              </p:cNvSpPr>
              <p:nvPr/>
            </p:nvSpPr>
            <p:spPr bwMode="auto">
              <a:xfrm>
                <a:off x="7292" y="14577"/>
                <a:ext cx="472" cy="209"/>
              </a:xfrm>
              <a:custGeom>
                <a:avLst/>
                <a:gdLst>
                  <a:gd name="T0" fmla="*/ 47 w 472"/>
                  <a:gd name="T1" fmla="*/ 209 h 209"/>
                  <a:gd name="T2" fmla="*/ 472 w 472"/>
                  <a:gd name="T3" fmla="*/ 84 h 209"/>
                  <a:gd name="T4" fmla="*/ 215 w 472"/>
                  <a:gd name="T5" fmla="*/ 0 h 209"/>
                  <a:gd name="T6" fmla="*/ 5 w 472"/>
                  <a:gd name="T7" fmla="*/ 24 h 209"/>
                  <a:gd name="T8" fmla="*/ 0 w 472"/>
                  <a:gd name="T9" fmla="*/ 197 h 209"/>
                  <a:gd name="T10" fmla="*/ 47 w 472"/>
                  <a:gd name="T11" fmla="*/ 209 h 209"/>
                  <a:gd name="T12" fmla="*/ 0 60000 65536"/>
                  <a:gd name="T13" fmla="*/ 0 60000 65536"/>
                  <a:gd name="T14" fmla="*/ 0 60000 65536"/>
                  <a:gd name="T15" fmla="*/ 0 60000 65536"/>
                  <a:gd name="T16" fmla="*/ 0 60000 65536"/>
                  <a:gd name="T17" fmla="*/ 0 60000 65536"/>
                  <a:gd name="T18" fmla="*/ 0 w 472"/>
                  <a:gd name="T19" fmla="*/ 0 h 209"/>
                  <a:gd name="T20" fmla="*/ 472 w 472"/>
                  <a:gd name="T21" fmla="*/ 209 h 209"/>
                </a:gdLst>
                <a:ahLst/>
                <a:cxnLst>
                  <a:cxn ang="T12">
                    <a:pos x="T0" y="T1"/>
                  </a:cxn>
                  <a:cxn ang="T13">
                    <a:pos x="T2" y="T3"/>
                  </a:cxn>
                  <a:cxn ang="T14">
                    <a:pos x="T4" y="T5"/>
                  </a:cxn>
                  <a:cxn ang="T15">
                    <a:pos x="T6" y="T7"/>
                  </a:cxn>
                  <a:cxn ang="T16">
                    <a:pos x="T8" y="T9"/>
                  </a:cxn>
                  <a:cxn ang="T17">
                    <a:pos x="T10" y="T11"/>
                  </a:cxn>
                </a:cxnLst>
                <a:rect l="T18" t="T19" r="T20" b="T21"/>
                <a:pathLst>
                  <a:path w="472" h="209">
                    <a:moveTo>
                      <a:pt x="47" y="209"/>
                    </a:moveTo>
                    <a:lnTo>
                      <a:pt x="472" y="84"/>
                    </a:lnTo>
                    <a:lnTo>
                      <a:pt x="215" y="0"/>
                    </a:lnTo>
                    <a:lnTo>
                      <a:pt x="5" y="24"/>
                    </a:lnTo>
                    <a:lnTo>
                      <a:pt x="0" y="197"/>
                    </a:lnTo>
                    <a:lnTo>
                      <a:pt x="47" y="209"/>
                    </a:lnTo>
                    <a:close/>
                  </a:path>
                </a:pathLst>
              </a:custGeom>
              <a:solidFill>
                <a:srgbClr val="808080"/>
              </a:solidFill>
              <a:ln w="9525">
                <a:noFill/>
                <a:round/>
                <a:headEnd/>
                <a:tailEnd/>
              </a:ln>
            </p:spPr>
            <p:txBody>
              <a:bodyPr/>
              <a:lstStyle/>
              <a:p>
                <a:endParaRPr lang="en-US"/>
              </a:p>
            </p:txBody>
          </p:sp>
          <p:sp>
            <p:nvSpPr>
              <p:cNvPr id="88131" name="Freeform 185"/>
              <p:cNvSpPr>
                <a:spLocks/>
              </p:cNvSpPr>
              <p:nvPr/>
            </p:nvSpPr>
            <p:spPr bwMode="auto">
              <a:xfrm>
                <a:off x="6073" y="13679"/>
                <a:ext cx="251" cy="999"/>
              </a:xfrm>
              <a:custGeom>
                <a:avLst/>
                <a:gdLst>
                  <a:gd name="T0" fmla="*/ 251 w 251"/>
                  <a:gd name="T1" fmla="*/ 23 h 999"/>
                  <a:gd name="T2" fmla="*/ 250 w 251"/>
                  <a:gd name="T3" fmla="*/ 22 h 999"/>
                  <a:gd name="T4" fmla="*/ 246 w 251"/>
                  <a:gd name="T5" fmla="*/ 20 h 999"/>
                  <a:gd name="T6" fmla="*/ 239 w 251"/>
                  <a:gd name="T7" fmla="*/ 18 h 999"/>
                  <a:gd name="T8" fmla="*/ 230 w 251"/>
                  <a:gd name="T9" fmla="*/ 15 h 999"/>
                  <a:gd name="T10" fmla="*/ 218 w 251"/>
                  <a:gd name="T11" fmla="*/ 11 h 999"/>
                  <a:gd name="T12" fmla="*/ 205 w 251"/>
                  <a:gd name="T13" fmla="*/ 7 h 999"/>
                  <a:gd name="T14" fmla="*/ 190 w 251"/>
                  <a:gd name="T15" fmla="*/ 4 h 999"/>
                  <a:gd name="T16" fmla="*/ 173 w 251"/>
                  <a:gd name="T17" fmla="*/ 1 h 999"/>
                  <a:gd name="T18" fmla="*/ 155 w 251"/>
                  <a:gd name="T19" fmla="*/ 0 h 999"/>
                  <a:gd name="T20" fmla="*/ 134 w 251"/>
                  <a:gd name="T21" fmla="*/ 0 h 999"/>
                  <a:gd name="T22" fmla="*/ 114 w 251"/>
                  <a:gd name="T23" fmla="*/ 2 h 999"/>
                  <a:gd name="T24" fmla="*/ 92 w 251"/>
                  <a:gd name="T25" fmla="*/ 5 h 999"/>
                  <a:gd name="T26" fmla="*/ 70 w 251"/>
                  <a:gd name="T27" fmla="*/ 12 h 999"/>
                  <a:gd name="T28" fmla="*/ 47 w 251"/>
                  <a:gd name="T29" fmla="*/ 20 h 999"/>
                  <a:gd name="T30" fmla="*/ 23 w 251"/>
                  <a:gd name="T31" fmla="*/ 32 h 999"/>
                  <a:gd name="T32" fmla="*/ 0 w 251"/>
                  <a:gd name="T33" fmla="*/ 47 h 999"/>
                  <a:gd name="T34" fmla="*/ 0 w 251"/>
                  <a:gd name="T35" fmla="*/ 999 h 999"/>
                  <a:gd name="T36" fmla="*/ 1 w 251"/>
                  <a:gd name="T37" fmla="*/ 999 h 999"/>
                  <a:gd name="T38" fmla="*/ 6 w 251"/>
                  <a:gd name="T39" fmla="*/ 999 h 999"/>
                  <a:gd name="T40" fmla="*/ 14 w 251"/>
                  <a:gd name="T41" fmla="*/ 998 h 999"/>
                  <a:gd name="T42" fmla="*/ 23 w 251"/>
                  <a:gd name="T43" fmla="*/ 997 h 999"/>
                  <a:gd name="T44" fmla="*/ 35 w 251"/>
                  <a:gd name="T45" fmla="*/ 995 h 999"/>
                  <a:gd name="T46" fmla="*/ 49 w 251"/>
                  <a:gd name="T47" fmla="*/ 993 h 999"/>
                  <a:gd name="T48" fmla="*/ 65 w 251"/>
                  <a:gd name="T49" fmla="*/ 990 h 999"/>
                  <a:gd name="T50" fmla="*/ 83 w 251"/>
                  <a:gd name="T51" fmla="*/ 985 h 999"/>
                  <a:gd name="T52" fmla="*/ 102 w 251"/>
                  <a:gd name="T53" fmla="*/ 980 h 999"/>
                  <a:gd name="T54" fmla="*/ 121 w 251"/>
                  <a:gd name="T55" fmla="*/ 973 h 999"/>
                  <a:gd name="T56" fmla="*/ 143 w 251"/>
                  <a:gd name="T57" fmla="*/ 966 h 999"/>
                  <a:gd name="T58" fmla="*/ 164 w 251"/>
                  <a:gd name="T59" fmla="*/ 956 h 999"/>
                  <a:gd name="T60" fmla="*/ 186 w 251"/>
                  <a:gd name="T61" fmla="*/ 945 h 999"/>
                  <a:gd name="T62" fmla="*/ 208 w 251"/>
                  <a:gd name="T63" fmla="*/ 934 h 999"/>
                  <a:gd name="T64" fmla="*/ 230 w 251"/>
                  <a:gd name="T65" fmla="*/ 919 h 999"/>
                  <a:gd name="T66" fmla="*/ 251 w 251"/>
                  <a:gd name="T67" fmla="*/ 903 h 999"/>
                  <a:gd name="T68" fmla="*/ 251 w 251"/>
                  <a:gd name="T69" fmla="*/ 23 h 99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1"/>
                  <a:gd name="T106" fmla="*/ 0 h 999"/>
                  <a:gd name="T107" fmla="*/ 251 w 251"/>
                  <a:gd name="T108" fmla="*/ 999 h 99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1" h="999">
                    <a:moveTo>
                      <a:pt x="251" y="23"/>
                    </a:moveTo>
                    <a:lnTo>
                      <a:pt x="250" y="22"/>
                    </a:lnTo>
                    <a:lnTo>
                      <a:pt x="246" y="20"/>
                    </a:lnTo>
                    <a:lnTo>
                      <a:pt x="239" y="18"/>
                    </a:lnTo>
                    <a:lnTo>
                      <a:pt x="230" y="15"/>
                    </a:lnTo>
                    <a:lnTo>
                      <a:pt x="218" y="11"/>
                    </a:lnTo>
                    <a:lnTo>
                      <a:pt x="205" y="7"/>
                    </a:lnTo>
                    <a:lnTo>
                      <a:pt x="190" y="4"/>
                    </a:lnTo>
                    <a:lnTo>
                      <a:pt x="173" y="1"/>
                    </a:lnTo>
                    <a:lnTo>
                      <a:pt x="155" y="0"/>
                    </a:lnTo>
                    <a:lnTo>
                      <a:pt x="134" y="0"/>
                    </a:lnTo>
                    <a:lnTo>
                      <a:pt x="114" y="2"/>
                    </a:lnTo>
                    <a:lnTo>
                      <a:pt x="92" y="5"/>
                    </a:lnTo>
                    <a:lnTo>
                      <a:pt x="70" y="12"/>
                    </a:lnTo>
                    <a:lnTo>
                      <a:pt x="47" y="20"/>
                    </a:lnTo>
                    <a:lnTo>
                      <a:pt x="23" y="32"/>
                    </a:lnTo>
                    <a:lnTo>
                      <a:pt x="0" y="47"/>
                    </a:lnTo>
                    <a:lnTo>
                      <a:pt x="0" y="999"/>
                    </a:lnTo>
                    <a:lnTo>
                      <a:pt x="1" y="999"/>
                    </a:lnTo>
                    <a:lnTo>
                      <a:pt x="6" y="999"/>
                    </a:lnTo>
                    <a:lnTo>
                      <a:pt x="14" y="998"/>
                    </a:lnTo>
                    <a:lnTo>
                      <a:pt x="23" y="997"/>
                    </a:lnTo>
                    <a:lnTo>
                      <a:pt x="35" y="995"/>
                    </a:lnTo>
                    <a:lnTo>
                      <a:pt x="49" y="993"/>
                    </a:lnTo>
                    <a:lnTo>
                      <a:pt x="65" y="990"/>
                    </a:lnTo>
                    <a:lnTo>
                      <a:pt x="83" y="985"/>
                    </a:lnTo>
                    <a:lnTo>
                      <a:pt x="102" y="980"/>
                    </a:lnTo>
                    <a:lnTo>
                      <a:pt x="121" y="973"/>
                    </a:lnTo>
                    <a:lnTo>
                      <a:pt x="143" y="966"/>
                    </a:lnTo>
                    <a:lnTo>
                      <a:pt x="164" y="956"/>
                    </a:lnTo>
                    <a:lnTo>
                      <a:pt x="186" y="945"/>
                    </a:lnTo>
                    <a:lnTo>
                      <a:pt x="208" y="934"/>
                    </a:lnTo>
                    <a:lnTo>
                      <a:pt x="230" y="919"/>
                    </a:lnTo>
                    <a:lnTo>
                      <a:pt x="251" y="903"/>
                    </a:lnTo>
                    <a:lnTo>
                      <a:pt x="251" y="23"/>
                    </a:lnTo>
                    <a:close/>
                  </a:path>
                </a:pathLst>
              </a:custGeom>
              <a:solidFill>
                <a:srgbClr val="808080"/>
              </a:solidFill>
              <a:ln w="9525">
                <a:noFill/>
                <a:round/>
                <a:headEnd/>
                <a:tailEnd/>
              </a:ln>
            </p:spPr>
            <p:txBody>
              <a:bodyPr/>
              <a:lstStyle/>
              <a:p>
                <a:endParaRPr lang="en-US"/>
              </a:p>
            </p:txBody>
          </p:sp>
          <p:sp>
            <p:nvSpPr>
              <p:cNvPr id="88132" name="Freeform 186"/>
              <p:cNvSpPr>
                <a:spLocks/>
              </p:cNvSpPr>
              <p:nvPr/>
            </p:nvSpPr>
            <p:spPr bwMode="auto">
              <a:xfrm>
                <a:off x="6080" y="13687"/>
                <a:ext cx="215" cy="843"/>
              </a:xfrm>
              <a:custGeom>
                <a:avLst/>
                <a:gdLst>
                  <a:gd name="T0" fmla="*/ 215 w 215"/>
                  <a:gd name="T1" fmla="*/ 20 h 843"/>
                  <a:gd name="T2" fmla="*/ 214 w 215"/>
                  <a:gd name="T3" fmla="*/ 19 h 843"/>
                  <a:gd name="T4" fmla="*/ 211 w 215"/>
                  <a:gd name="T5" fmla="*/ 18 h 843"/>
                  <a:gd name="T6" fmla="*/ 205 w 215"/>
                  <a:gd name="T7" fmla="*/ 15 h 843"/>
                  <a:gd name="T8" fmla="*/ 197 w 215"/>
                  <a:gd name="T9" fmla="*/ 12 h 843"/>
                  <a:gd name="T10" fmla="*/ 187 w 215"/>
                  <a:gd name="T11" fmla="*/ 9 h 843"/>
                  <a:gd name="T12" fmla="*/ 176 w 215"/>
                  <a:gd name="T13" fmla="*/ 6 h 843"/>
                  <a:gd name="T14" fmla="*/ 163 w 215"/>
                  <a:gd name="T15" fmla="*/ 4 h 843"/>
                  <a:gd name="T16" fmla="*/ 149 w 215"/>
                  <a:gd name="T17" fmla="*/ 1 h 843"/>
                  <a:gd name="T18" fmla="*/ 133 w 215"/>
                  <a:gd name="T19" fmla="*/ 0 h 843"/>
                  <a:gd name="T20" fmla="*/ 115 w 215"/>
                  <a:gd name="T21" fmla="*/ 0 h 843"/>
                  <a:gd name="T22" fmla="*/ 98 w 215"/>
                  <a:gd name="T23" fmla="*/ 1 h 843"/>
                  <a:gd name="T24" fmla="*/ 79 w 215"/>
                  <a:gd name="T25" fmla="*/ 5 h 843"/>
                  <a:gd name="T26" fmla="*/ 60 w 215"/>
                  <a:gd name="T27" fmla="*/ 10 h 843"/>
                  <a:gd name="T28" fmla="*/ 40 w 215"/>
                  <a:gd name="T29" fmla="*/ 18 h 843"/>
                  <a:gd name="T30" fmla="*/ 21 w 215"/>
                  <a:gd name="T31" fmla="*/ 27 h 843"/>
                  <a:gd name="T32" fmla="*/ 0 w 215"/>
                  <a:gd name="T33" fmla="*/ 40 h 843"/>
                  <a:gd name="T34" fmla="*/ 0 w 215"/>
                  <a:gd name="T35" fmla="*/ 843 h 843"/>
                  <a:gd name="T36" fmla="*/ 1 w 215"/>
                  <a:gd name="T37" fmla="*/ 843 h 843"/>
                  <a:gd name="T38" fmla="*/ 6 w 215"/>
                  <a:gd name="T39" fmla="*/ 843 h 843"/>
                  <a:gd name="T40" fmla="*/ 12 w 215"/>
                  <a:gd name="T41" fmla="*/ 842 h 843"/>
                  <a:gd name="T42" fmla="*/ 21 w 215"/>
                  <a:gd name="T43" fmla="*/ 841 h 843"/>
                  <a:gd name="T44" fmla="*/ 30 w 215"/>
                  <a:gd name="T45" fmla="*/ 840 h 843"/>
                  <a:gd name="T46" fmla="*/ 43 w 215"/>
                  <a:gd name="T47" fmla="*/ 838 h 843"/>
                  <a:gd name="T48" fmla="*/ 56 w 215"/>
                  <a:gd name="T49" fmla="*/ 835 h 843"/>
                  <a:gd name="T50" fmla="*/ 71 w 215"/>
                  <a:gd name="T51" fmla="*/ 831 h 843"/>
                  <a:gd name="T52" fmla="*/ 87 w 215"/>
                  <a:gd name="T53" fmla="*/ 826 h 843"/>
                  <a:gd name="T54" fmla="*/ 105 w 215"/>
                  <a:gd name="T55" fmla="*/ 821 h 843"/>
                  <a:gd name="T56" fmla="*/ 123 w 215"/>
                  <a:gd name="T57" fmla="*/ 814 h 843"/>
                  <a:gd name="T58" fmla="*/ 141 w 215"/>
                  <a:gd name="T59" fmla="*/ 806 h 843"/>
                  <a:gd name="T60" fmla="*/ 159 w 215"/>
                  <a:gd name="T61" fmla="*/ 797 h 843"/>
                  <a:gd name="T62" fmla="*/ 179 w 215"/>
                  <a:gd name="T63" fmla="*/ 786 h 843"/>
                  <a:gd name="T64" fmla="*/ 197 w 215"/>
                  <a:gd name="T65" fmla="*/ 774 h 843"/>
                  <a:gd name="T66" fmla="*/ 215 w 215"/>
                  <a:gd name="T67" fmla="*/ 760 h 843"/>
                  <a:gd name="T68" fmla="*/ 215 w 215"/>
                  <a:gd name="T69" fmla="*/ 20 h 8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15"/>
                  <a:gd name="T106" fmla="*/ 0 h 843"/>
                  <a:gd name="T107" fmla="*/ 215 w 215"/>
                  <a:gd name="T108" fmla="*/ 843 h 84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15" h="843">
                    <a:moveTo>
                      <a:pt x="215" y="20"/>
                    </a:moveTo>
                    <a:lnTo>
                      <a:pt x="214" y="19"/>
                    </a:lnTo>
                    <a:lnTo>
                      <a:pt x="211" y="18"/>
                    </a:lnTo>
                    <a:lnTo>
                      <a:pt x="205" y="15"/>
                    </a:lnTo>
                    <a:lnTo>
                      <a:pt x="197" y="12"/>
                    </a:lnTo>
                    <a:lnTo>
                      <a:pt x="187" y="9"/>
                    </a:lnTo>
                    <a:lnTo>
                      <a:pt x="176" y="6"/>
                    </a:lnTo>
                    <a:lnTo>
                      <a:pt x="163" y="4"/>
                    </a:lnTo>
                    <a:lnTo>
                      <a:pt x="149" y="1"/>
                    </a:lnTo>
                    <a:lnTo>
                      <a:pt x="133" y="0"/>
                    </a:lnTo>
                    <a:lnTo>
                      <a:pt x="115" y="0"/>
                    </a:lnTo>
                    <a:lnTo>
                      <a:pt x="98" y="1"/>
                    </a:lnTo>
                    <a:lnTo>
                      <a:pt x="79" y="5"/>
                    </a:lnTo>
                    <a:lnTo>
                      <a:pt x="60" y="10"/>
                    </a:lnTo>
                    <a:lnTo>
                      <a:pt x="40" y="18"/>
                    </a:lnTo>
                    <a:lnTo>
                      <a:pt x="21" y="27"/>
                    </a:lnTo>
                    <a:lnTo>
                      <a:pt x="0" y="40"/>
                    </a:lnTo>
                    <a:lnTo>
                      <a:pt x="0" y="843"/>
                    </a:lnTo>
                    <a:lnTo>
                      <a:pt x="1" y="843"/>
                    </a:lnTo>
                    <a:lnTo>
                      <a:pt x="6" y="843"/>
                    </a:lnTo>
                    <a:lnTo>
                      <a:pt x="12" y="842"/>
                    </a:lnTo>
                    <a:lnTo>
                      <a:pt x="21" y="841"/>
                    </a:lnTo>
                    <a:lnTo>
                      <a:pt x="30" y="840"/>
                    </a:lnTo>
                    <a:lnTo>
                      <a:pt x="43" y="838"/>
                    </a:lnTo>
                    <a:lnTo>
                      <a:pt x="56" y="835"/>
                    </a:lnTo>
                    <a:lnTo>
                      <a:pt x="71" y="831"/>
                    </a:lnTo>
                    <a:lnTo>
                      <a:pt x="87" y="826"/>
                    </a:lnTo>
                    <a:lnTo>
                      <a:pt x="105" y="821"/>
                    </a:lnTo>
                    <a:lnTo>
                      <a:pt x="123" y="814"/>
                    </a:lnTo>
                    <a:lnTo>
                      <a:pt x="141" y="806"/>
                    </a:lnTo>
                    <a:lnTo>
                      <a:pt x="159" y="797"/>
                    </a:lnTo>
                    <a:lnTo>
                      <a:pt x="179" y="786"/>
                    </a:lnTo>
                    <a:lnTo>
                      <a:pt x="197" y="774"/>
                    </a:lnTo>
                    <a:lnTo>
                      <a:pt x="215" y="760"/>
                    </a:lnTo>
                    <a:lnTo>
                      <a:pt x="215" y="20"/>
                    </a:lnTo>
                    <a:close/>
                  </a:path>
                </a:pathLst>
              </a:custGeom>
              <a:solidFill>
                <a:srgbClr val="808080"/>
              </a:solidFill>
              <a:ln w="9525">
                <a:noFill/>
                <a:round/>
                <a:headEnd/>
                <a:tailEnd/>
              </a:ln>
            </p:spPr>
            <p:txBody>
              <a:bodyPr/>
              <a:lstStyle/>
              <a:p>
                <a:endParaRPr lang="en-US"/>
              </a:p>
            </p:txBody>
          </p:sp>
          <p:sp>
            <p:nvSpPr>
              <p:cNvPr id="88133" name="Freeform 187"/>
              <p:cNvSpPr>
                <a:spLocks/>
              </p:cNvSpPr>
              <p:nvPr/>
            </p:nvSpPr>
            <p:spPr bwMode="auto">
              <a:xfrm>
                <a:off x="6087" y="13696"/>
                <a:ext cx="180" cy="685"/>
              </a:xfrm>
              <a:custGeom>
                <a:avLst/>
                <a:gdLst>
                  <a:gd name="T0" fmla="*/ 180 w 180"/>
                  <a:gd name="T1" fmla="*/ 16 h 685"/>
                  <a:gd name="T2" fmla="*/ 179 w 180"/>
                  <a:gd name="T3" fmla="*/ 16 h 685"/>
                  <a:gd name="T4" fmla="*/ 176 w 180"/>
                  <a:gd name="T5" fmla="*/ 14 h 685"/>
                  <a:gd name="T6" fmla="*/ 172 w 180"/>
                  <a:gd name="T7" fmla="*/ 12 h 685"/>
                  <a:gd name="T8" fmla="*/ 165 w 180"/>
                  <a:gd name="T9" fmla="*/ 10 h 685"/>
                  <a:gd name="T10" fmla="*/ 157 w 180"/>
                  <a:gd name="T11" fmla="*/ 8 h 685"/>
                  <a:gd name="T12" fmla="*/ 147 w 180"/>
                  <a:gd name="T13" fmla="*/ 4 h 685"/>
                  <a:gd name="T14" fmla="*/ 136 w 180"/>
                  <a:gd name="T15" fmla="*/ 2 h 685"/>
                  <a:gd name="T16" fmla="*/ 125 w 180"/>
                  <a:gd name="T17" fmla="*/ 0 h 685"/>
                  <a:gd name="T18" fmla="*/ 111 w 180"/>
                  <a:gd name="T19" fmla="*/ 0 h 685"/>
                  <a:gd name="T20" fmla="*/ 97 w 180"/>
                  <a:gd name="T21" fmla="*/ 0 h 685"/>
                  <a:gd name="T22" fmla="*/ 81 w 180"/>
                  <a:gd name="T23" fmla="*/ 1 h 685"/>
                  <a:gd name="T24" fmla="*/ 66 w 180"/>
                  <a:gd name="T25" fmla="*/ 3 h 685"/>
                  <a:gd name="T26" fmla="*/ 50 w 180"/>
                  <a:gd name="T27" fmla="*/ 8 h 685"/>
                  <a:gd name="T28" fmla="*/ 33 w 180"/>
                  <a:gd name="T29" fmla="*/ 14 h 685"/>
                  <a:gd name="T30" fmla="*/ 17 w 180"/>
                  <a:gd name="T31" fmla="*/ 23 h 685"/>
                  <a:gd name="T32" fmla="*/ 0 w 180"/>
                  <a:gd name="T33" fmla="*/ 33 h 685"/>
                  <a:gd name="T34" fmla="*/ 0 w 180"/>
                  <a:gd name="T35" fmla="*/ 685 h 685"/>
                  <a:gd name="T36" fmla="*/ 1 w 180"/>
                  <a:gd name="T37" fmla="*/ 685 h 685"/>
                  <a:gd name="T38" fmla="*/ 4 w 180"/>
                  <a:gd name="T39" fmla="*/ 685 h 685"/>
                  <a:gd name="T40" fmla="*/ 9 w 180"/>
                  <a:gd name="T41" fmla="*/ 684 h 685"/>
                  <a:gd name="T42" fmla="*/ 17 w 180"/>
                  <a:gd name="T43" fmla="*/ 683 h 685"/>
                  <a:gd name="T44" fmla="*/ 26 w 180"/>
                  <a:gd name="T45" fmla="*/ 682 h 685"/>
                  <a:gd name="T46" fmla="*/ 35 w 180"/>
                  <a:gd name="T47" fmla="*/ 681 h 685"/>
                  <a:gd name="T48" fmla="*/ 47 w 180"/>
                  <a:gd name="T49" fmla="*/ 678 h 685"/>
                  <a:gd name="T50" fmla="*/ 60 w 180"/>
                  <a:gd name="T51" fmla="*/ 676 h 685"/>
                  <a:gd name="T52" fmla="*/ 73 w 180"/>
                  <a:gd name="T53" fmla="*/ 671 h 685"/>
                  <a:gd name="T54" fmla="*/ 87 w 180"/>
                  <a:gd name="T55" fmla="*/ 667 h 685"/>
                  <a:gd name="T56" fmla="*/ 102 w 180"/>
                  <a:gd name="T57" fmla="*/ 662 h 685"/>
                  <a:gd name="T58" fmla="*/ 118 w 180"/>
                  <a:gd name="T59" fmla="*/ 655 h 685"/>
                  <a:gd name="T60" fmla="*/ 133 w 180"/>
                  <a:gd name="T61" fmla="*/ 648 h 685"/>
                  <a:gd name="T62" fmla="*/ 149 w 180"/>
                  <a:gd name="T63" fmla="*/ 639 h 685"/>
                  <a:gd name="T64" fmla="*/ 165 w 180"/>
                  <a:gd name="T65" fmla="*/ 628 h 685"/>
                  <a:gd name="T66" fmla="*/ 180 w 180"/>
                  <a:gd name="T67" fmla="*/ 617 h 685"/>
                  <a:gd name="T68" fmla="*/ 180 w 180"/>
                  <a:gd name="T69" fmla="*/ 16 h 68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80"/>
                  <a:gd name="T106" fmla="*/ 0 h 685"/>
                  <a:gd name="T107" fmla="*/ 180 w 180"/>
                  <a:gd name="T108" fmla="*/ 685 h 68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80" h="685">
                    <a:moveTo>
                      <a:pt x="180" y="16"/>
                    </a:moveTo>
                    <a:lnTo>
                      <a:pt x="179" y="16"/>
                    </a:lnTo>
                    <a:lnTo>
                      <a:pt x="176" y="14"/>
                    </a:lnTo>
                    <a:lnTo>
                      <a:pt x="172" y="12"/>
                    </a:lnTo>
                    <a:lnTo>
                      <a:pt x="165" y="10"/>
                    </a:lnTo>
                    <a:lnTo>
                      <a:pt x="157" y="8"/>
                    </a:lnTo>
                    <a:lnTo>
                      <a:pt x="147" y="4"/>
                    </a:lnTo>
                    <a:lnTo>
                      <a:pt x="136" y="2"/>
                    </a:lnTo>
                    <a:lnTo>
                      <a:pt x="125" y="0"/>
                    </a:lnTo>
                    <a:lnTo>
                      <a:pt x="111" y="0"/>
                    </a:lnTo>
                    <a:lnTo>
                      <a:pt x="97" y="0"/>
                    </a:lnTo>
                    <a:lnTo>
                      <a:pt x="81" y="1"/>
                    </a:lnTo>
                    <a:lnTo>
                      <a:pt x="66" y="3"/>
                    </a:lnTo>
                    <a:lnTo>
                      <a:pt x="50" y="8"/>
                    </a:lnTo>
                    <a:lnTo>
                      <a:pt x="33" y="14"/>
                    </a:lnTo>
                    <a:lnTo>
                      <a:pt x="17" y="23"/>
                    </a:lnTo>
                    <a:lnTo>
                      <a:pt x="0" y="33"/>
                    </a:lnTo>
                    <a:lnTo>
                      <a:pt x="0" y="685"/>
                    </a:lnTo>
                    <a:lnTo>
                      <a:pt x="1" y="685"/>
                    </a:lnTo>
                    <a:lnTo>
                      <a:pt x="4" y="685"/>
                    </a:lnTo>
                    <a:lnTo>
                      <a:pt x="9" y="684"/>
                    </a:lnTo>
                    <a:lnTo>
                      <a:pt x="17" y="683"/>
                    </a:lnTo>
                    <a:lnTo>
                      <a:pt x="26" y="682"/>
                    </a:lnTo>
                    <a:lnTo>
                      <a:pt x="35" y="681"/>
                    </a:lnTo>
                    <a:lnTo>
                      <a:pt x="47" y="678"/>
                    </a:lnTo>
                    <a:lnTo>
                      <a:pt x="60" y="676"/>
                    </a:lnTo>
                    <a:lnTo>
                      <a:pt x="73" y="671"/>
                    </a:lnTo>
                    <a:lnTo>
                      <a:pt x="87" y="667"/>
                    </a:lnTo>
                    <a:lnTo>
                      <a:pt x="102" y="662"/>
                    </a:lnTo>
                    <a:lnTo>
                      <a:pt x="118" y="655"/>
                    </a:lnTo>
                    <a:lnTo>
                      <a:pt x="133" y="648"/>
                    </a:lnTo>
                    <a:lnTo>
                      <a:pt x="149" y="639"/>
                    </a:lnTo>
                    <a:lnTo>
                      <a:pt x="165" y="628"/>
                    </a:lnTo>
                    <a:lnTo>
                      <a:pt x="180" y="617"/>
                    </a:lnTo>
                    <a:lnTo>
                      <a:pt x="180" y="16"/>
                    </a:lnTo>
                    <a:close/>
                  </a:path>
                </a:pathLst>
              </a:custGeom>
              <a:solidFill>
                <a:srgbClr val="808080"/>
              </a:solidFill>
              <a:ln w="9525">
                <a:noFill/>
                <a:round/>
                <a:headEnd/>
                <a:tailEnd/>
              </a:ln>
            </p:spPr>
            <p:txBody>
              <a:bodyPr/>
              <a:lstStyle/>
              <a:p>
                <a:endParaRPr lang="en-US"/>
              </a:p>
            </p:txBody>
          </p:sp>
          <p:sp>
            <p:nvSpPr>
              <p:cNvPr id="88134" name="Freeform 188"/>
              <p:cNvSpPr>
                <a:spLocks/>
              </p:cNvSpPr>
              <p:nvPr/>
            </p:nvSpPr>
            <p:spPr bwMode="auto">
              <a:xfrm>
                <a:off x="6093" y="13704"/>
                <a:ext cx="146" cy="530"/>
              </a:xfrm>
              <a:custGeom>
                <a:avLst/>
                <a:gdLst>
                  <a:gd name="T0" fmla="*/ 146 w 146"/>
                  <a:gd name="T1" fmla="*/ 14 h 530"/>
                  <a:gd name="T2" fmla="*/ 143 w 146"/>
                  <a:gd name="T3" fmla="*/ 12 h 530"/>
                  <a:gd name="T4" fmla="*/ 134 w 146"/>
                  <a:gd name="T5" fmla="*/ 8 h 530"/>
                  <a:gd name="T6" fmla="*/ 120 w 146"/>
                  <a:gd name="T7" fmla="*/ 4 h 530"/>
                  <a:gd name="T8" fmla="*/ 101 w 146"/>
                  <a:gd name="T9" fmla="*/ 1 h 530"/>
                  <a:gd name="T10" fmla="*/ 79 w 146"/>
                  <a:gd name="T11" fmla="*/ 0 h 530"/>
                  <a:gd name="T12" fmla="*/ 54 w 146"/>
                  <a:gd name="T13" fmla="*/ 3 h 530"/>
                  <a:gd name="T14" fmla="*/ 27 w 146"/>
                  <a:gd name="T15" fmla="*/ 11 h 530"/>
                  <a:gd name="T16" fmla="*/ 0 w 146"/>
                  <a:gd name="T17" fmla="*/ 27 h 530"/>
                  <a:gd name="T18" fmla="*/ 0 w 146"/>
                  <a:gd name="T19" fmla="*/ 530 h 530"/>
                  <a:gd name="T20" fmla="*/ 3 w 146"/>
                  <a:gd name="T21" fmla="*/ 530 h 530"/>
                  <a:gd name="T22" fmla="*/ 14 w 146"/>
                  <a:gd name="T23" fmla="*/ 529 h 530"/>
                  <a:gd name="T24" fmla="*/ 29 w 146"/>
                  <a:gd name="T25" fmla="*/ 526 h 530"/>
                  <a:gd name="T26" fmla="*/ 49 w 146"/>
                  <a:gd name="T27" fmla="*/ 521 h 530"/>
                  <a:gd name="T28" fmla="*/ 71 w 146"/>
                  <a:gd name="T29" fmla="*/ 514 h 530"/>
                  <a:gd name="T30" fmla="*/ 96 w 146"/>
                  <a:gd name="T31" fmla="*/ 505 h 530"/>
                  <a:gd name="T32" fmla="*/ 121 w 146"/>
                  <a:gd name="T33" fmla="*/ 492 h 530"/>
                  <a:gd name="T34" fmla="*/ 146 w 146"/>
                  <a:gd name="T35" fmla="*/ 475 h 530"/>
                  <a:gd name="T36" fmla="*/ 146 w 146"/>
                  <a:gd name="T37" fmla="*/ 14 h 5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6"/>
                  <a:gd name="T58" fmla="*/ 0 h 530"/>
                  <a:gd name="T59" fmla="*/ 146 w 146"/>
                  <a:gd name="T60" fmla="*/ 530 h 53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6" h="530">
                    <a:moveTo>
                      <a:pt x="146" y="14"/>
                    </a:moveTo>
                    <a:lnTo>
                      <a:pt x="143" y="12"/>
                    </a:lnTo>
                    <a:lnTo>
                      <a:pt x="134" y="8"/>
                    </a:lnTo>
                    <a:lnTo>
                      <a:pt x="120" y="4"/>
                    </a:lnTo>
                    <a:lnTo>
                      <a:pt x="101" y="1"/>
                    </a:lnTo>
                    <a:lnTo>
                      <a:pt x="79" y="0"/>
                    </a:lnTo>
                    <a:lnTo>
                      <a:pt x="54" y="3"/>
                    </a:lnTo>
                    <a:lnTo>
                      <a:pt x="27" y="11"/>
                    </a:lnTo>
                    <a:lnTo>
                      <a:pt x="0" y="27"/>
                    </a:lnTo>
                    <a:lnTo>
                      <a:pt x="0" y="530"/>
                    </a:lnTo>
                    <a:lnTo>
                      <a:pt x="3" y="530"/>
                    </a:lnTo>
                    <a:lnTo>
                      <a:pt x="14" y="529"/>
                    </a:lnTo>
                    <a:lnTo>
                      <a:pt x="29" y="526"/>
                    </a:lnTo>
                    <a:lnTo>
                      <a:pt x="49" y="521"/>
                    </a:lnTo>
                    <a:lnTo>
                      <a:pt x="71" y="514"/>
                    </a:lnTo>
                    <a:lnTo>
                      <a:pt x="96" y="505"/>
                    </a:lnTo>
                    <a:lnTo>
                      <a:pt x="121" y="492"/>
                    </a:lnTo>
                    <a:lnTo>
                      <a:pt x="146" y="475"/>
                    </a:lnTo>
                    <a:lnTo>
                      <a:pt x="146" y="14"/>
                    </a:lnTo>
                    <a:close/>
                  </a:path>
                </a:pathLst>
              </a:custGeom>
              <a:solidFill>
                <a:srgbClr val="808080"/>
              </a:solidFill>
              <a:ln w="9525">
                <a:noFill/>
                <a:round/>
                <a:headEnd/>
                <a:tailEnd/>
              </a:ln>
            </p:spPr>
            <p:txBody>
              <a:bodyPr/>
              <a:lstStyle/>
              <a:p>
                <a:endParaRPr lang="en-US"/>
              </a:p>
            </p:txBody>
          </p:sp>
          <p:sp>
            <p:nvSpPr>
              <p:cNvPr id="88135" name="Freeform 189"/>
              <p:cNvSpPr>
                <a:spLocks/>
              </p:cNvSpPr>
              <p:nvPr/>
            </p:nvSpPr>
            <p:spPr bwMode="auto">
              <a:xfrm>
                <a:off x="6101" y="13712"/>
                <a:ext cx="109" cy="373"/>
              </a:xfrm>
              <a:custGeom>
                <a:avLst/>
                <a:gdLst>
                  <a:gd name="T0" fmla="*/ 109 w 109"/>
                  <a:gd name="T1" fmla="*/ 10 h 373"/>
                  <a:gd name="T2" fmla="*/ 107 w 109"/>
                  <a:gd name="T3" fmla="*/ 9 h 373"/>
                  <a:gd name="T4" fmla="*/ 100 w 109"/>
                  <a:gd name="T5" fmla="*/ 6 h 373"/>
                  <a:gd name="T6" fmla="*/ 89 w 109"/>
                  <a:gd name="T7" fmla="*/ 2 h 373"/>
                  <a:gd name="T8" fmla="*/ 75 w 109"/>
                  <a:gd name="T9" fmla="*/ 0 h 373"/>
                  <a:gd name="T10" fmla="*/ 59 w 109"/>
                  <a:gd name="T11" fmla="*/ 0 h 373"/>
                  <a:gd name="T12" fmla="*/ 39 w 109"/>
                  <a:gd name="T13" fmla="*/ 2 h 373"/>
                  <a:gd name="T14" fmla="*/ 20 w 109"/>
                  <a:gd name="T15" fmla="*/ 9 h 373"/>
                  <a:gd name="T16" fmla="*/ 0 w 109"/>
                  <a:gd name="T17" fmla="*/ 21 h 373"/>
                  <a:gd name="T18" fmla="*/ 0 w 109"/>
                  <a:gd name="T19" fmla="*/ 373 h 373"/>
                  <a:gd name="T20" fmla="*/ 2 w 109"/>
                  <a:gd name="T21" fmla="*/ 373 h 373"/>
                  <a:gd name="T22" fmla="*/ 9 w 109"/>
                  <a:gd name="T23" fmla="*/ 372 h 373"/>
                  <a:gd name="T24" fmla="*/ 21 w 109"/>
                  <a:gd name="T25" fmla="*/ 369 h 373"/>
                  <a:gd name="T26" fmla="*/ 36 w 109"/>
                  <a:gd name="T27" fmla="*/ 366 h 373"/>
                  <a:gd name="T28" fmla="*/ 53 w 109"/>
                  <a:gd name="T29" fmla="*/ 362 h 373"/>
                  <a:gd name="T30" fmla="*/ 72 w 109"/>
                  <a:gd name="T31" fmla="*/ 354 h 373"/>
                  <a:gd name="T32" fmla="*/ 90 w 109"/>
                  <a:gd name="T33" fmla="*/ 343 h 373"/>
                  <a:gd name="T34" fmla="*/ 109 w 109"/>
                  <a:gd name="T35" fmla="*/ 331 h 373"/>
                  <a:gd name="T36" fmla="*/ 109 w 109"/>
                  <a:gd name="T37" fmla="*/ 10 h 37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9"/>
                  <a:gd name="T58" fmla="*/ 0 h 373"/>
                  <a:gd name="T59" fmla="*/ 109 w 109"/>
                  <a:gd name="T60" fmla="*/ 373 h 37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9" h="373">
                    <a:moveTo>
                      <a:pt x="109" y="10"/>
                    </a:moveTo>
                    <a:lnTo>
                      <a:pt x="107" y="9"/>
                    </a:lnTo>
                    <a:lnTo>
                      <a:pt x="100" y="6"/>
                    </a:lnTo>
                    <a:lnTo>
                      <a:pt x="89" y="2"/>
                    </a:lnTo>
                    <a:lnTo>
                      <a:pt x="75" y="0"/>
                    </a:lnTo>
                    <a:lnTo>
                      <a:pt x="59" y="0"/>
                    </a:lnTo>
                    <a:lnTo>
                      <a:pt x="39" y="2"/>
                    </a:lnTo>
                    <a:lnTo>
                      <a:pt x="20" y="9"/>
                    </a:lnTo>
                    <a:lnTo>
                      <a:pt x="0" y="21"/>
                    </a:lnTo>
                    <a:lnTo>
                      <a:pt x="0" y="373"/>
                    </a:lnTo>
                    <a:lnTo>
                      <a:pt x="2" y="373"/>
                    </a:lnTo>
                    <a:lnTo>
                      <a:pt x="9" y="372"/>
                    </a:lnTo>
                    <a:lnTo>
                      <a:pt x="21" y="369"/>
                    </a:lnTo>
                    <a:lnTo>
                      <a:pt x="36" y="366"/>
                    </a:lnTo>
                    <a:lnTo>
                      <a:pt x="53" y="362"/>
                    </a:lnTo>
                    <a:lnTo>
                      <a:pt x="72" y="354"/>
                    </a:lnTo>
                    <a:lnTo>
                      <a:pt x="90" y="343"/>
                    </a:lnTo>
                    <a:lnTo>
                      <a:pt x="109" y="331"/>
                    </a:lnTo>
                    <a:lnTo>
                      <a:pt x="109" y="10"/>
                    </a:lnTo>
                    <a:close/>
                  </a:path>
                </a:pathLst>
              </a:custGeom>
              <a:solidFill>
                <a:srgbClr val="808080"/>
              </a:solidFill>
              <a:ln w="9525">
                <a:noFill/>
                <a:round/>
                <a:headEnd/>
                <a:tailEnd/>
              </a:ln>
            </p:spPr>
            <p:txBody>
              <a:bodyPr/>
              <a:lstStyle/>
              <a:p>
                <a:endParaRPr lang="en-US"/>
              </a:p>
            </p:txBody>
          </p:sp>
          <p:sp>
            <p:nvSpPr>
              <p:cNvPr id="88136" name="Freeform 190"/>
              <p:cNvSpPr>
                <a:spLocks/>
              </p:cNvSpPr>
              <p:nvPr/>
            </p:nvSpPr>
            <p:spPr bwMode="auto">
              <a:xfrm>
                <a:off x="6107" y="13721"/>
                <a:ext cx="75" cy="216"/>
              </a:xfrm>
              <a:custGeom>
                <a:avLst/>
                <a:gdLst>
                  <a:gd name="T0" fmla="*/ 75 w 75"/>
                  <a:gd name="T1" fmla="*/ 6 h 216"/>
                  <a:gd name="T2" fmla="*/ 73 w 75"/>
                  <a:gd name="T3" fmla="*/ 5 h 216"/>
                  <a:gd name="T4" fmla="*/ 69 w 75"/>
                  <a:gd name="T5" fmla="*/ 4 h 216"/>
                  <a:gd name="T6" fmla="*/ 61 w 75"/>
                  <a:gd name="T7" fmla="*/ 2 h 216"/>
                  <a:gd name="T8" fmla="*/ 52 w 75"/>
                  <a:gd name="T9" fmla="*/ 0 h 216"/>
                  <a:gd name="T10" fmla="*/ 41 w 75"/>
                  <a:gd name="T11" fmla="*/ 0 h 216"/>
                  <a:gd name="T12" fmla="*/ 28 w 75"/>
                  <a:gd name="T13" fmla="*/ 1 h 216"/>
                  <a:gd name="T14" fmla="*/ 14 w 75"/>
                  <a:gd name="T15" fmla="*/ 6 h 216"/>
                  <a:gd name="T16" fmla="*/ 0 w 75"/>
                  <a:gd name="T17" fmla="*/ 14 h 216"/>
                  <a:gd name="T18" fmla="*/ 0 w 75"/>
                  <a:gd name="T19" fmla="*/ 216 h 216"/>
                  <a:gd name="T20" fmla="*/ 2 w 75"/>
                  <a:gd name="T21" fmla="*/ 216 h 216"/>
                  <a:gd name="T22" fmla="*/ 7 w 75"/>
                  <a:gd name="T23" fmla="*/ 215 h 216"/>
                  <a:gd name="T24" fmla="*/ 15 w 75"/>
                  <a:gd name="T25" fmla="*/ 214 h 216"/>
                  <a:gd name="T26" fmla="*/ 25 w 75"/>
                  <a:gd name="T27" fmla="*/ 211 h 216"/>
                  <a:gd name="T28" fmla="*/ 37 w 75"/>
                  <a:gd name="T29" fmla="*/ 208 h 216"/>
                  <a:gd name="T30" fmla="*/ 50 w 75"/>
                  <a:gd name="T31" fmla="*/ 203 h 216"/>
                  <a:gd name="T32" fmla="*/ 63 w 75"/>
                  <a:gd name="T33" fmla="*/ 195 h 216"/>
                  <a:gd name="T34" fmla="*/ 75 w 75"/>
                  <a:gd name="T35" fmla="*/ 187 h 216"/>
                  <a:gd name="T36" fmla="*/ 75 w 75"/>
                  <a:gd name="T37" fmla="*/ 6 h 21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5"/>
                  <a:gd name="T58" fmla="*/ 0 h 216"/>
                  <a:gd name="T59" fmla="*/ 75 w 75"/>
                  <a:gd name="T60" fmla="*/ 216 h 21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5" h="216">
                    <a:moveTo>
                      <a:pt x="75" y="6"/>
                    </a:moveTo>
                    <a:lnTo>
                      <a:pt x="73" y="5"/>
                    </a:lnTo>
                    <a:lnTo>
                      <a:pt x="69" y="4"/>
                    </a:lnTo>
                    <a:lnTo>
                      <a:pt x="61" y="2"/>
                    </a:lnTo>
                    <a:lnTo>
                      <a:pt x="52" y="0"/>
                    </a:lnTo>
                    <a:lnTo>
                      <a:pt x="41" y="0"/>
                    </a:lnTo>
                    <a:lnTo>
                      <a:pt x="28" y="1"/>
                    </a:lnTo>
                    <a:lnTo>
                      <a:pt x="14" y="6"/>
                    </a:lnTo>
                    <a:lnTo>
                      <a:pt x="0" y="14"/>
                    </a:lnTo>
                    <a:lnTo>
                      <a:pt x="0" y="216"/>
                    </a:lnTo>
                    <a:lnTo>
                      <a:pt x="2" y="216"/>
                    </a:lnTo>
                    <a:lnTo>
                      <a:pt x="7" y="215"/>
                    </a:lnTo>
                    <a:lnTo>
                      <a:pt x="15" y="214"/>
                    </a:lnTo>
                    <a:lnTo>
                      <a:pt x="25" y="211"/>
                    </a:lnTo>
                    <a:lnTo>
                      <a:pt x="37" y="208"/>
                    </a:lnTo>
                    <a:lnTo>
                      <a:pt x="50" y="203"/>
                    </a:lnTo>
                    <a:lnTo>
                      <a:pt x="63" y="195"/>
                    </a:lnTo>
                    <a:lnTo>
                      <a:pt x="75" y="187"/>
                    </a:lnTo>
                    <a:lnTo>
                      <a:pt x="75" y="6"/>
                    </a:lnTo>
                    <a:close/>
                  </a:path>
                </a:pathLst>
              </a:custGeom>
              <a:solidFill>
                <a:srgbClr val="808080"/>
              </a:solidFill>
              <a:ln w="9525">
                <a:noFill/>
                <a:round/>
                <a:headEnd/>
                <a:tailEnd/>
              </a:ln>
            </p:spPr>
            <p:txBody>
              <a:bodyPr/>
              <a:lstStyle/>
              <a:p>
                <a:endParaRPr lang="en-US"/>
              </a:p>
            </p:txBody>
          </p:sp>
          <p:sp>
            <p:nvSpPr>
              <p:cNvPr id="88137" name="Freeform 191"/>
              <p:cNvSpPr>
                <a:spLocks/>
              </p:cNvSpPr>
              <p:nvPr/>
            </p:nvSpPr>
            <p:spPr bwMode="auto">
              <a:xfrm>
                <a:off x="7013" y="14340"/>
                <a:ext cx="110" cy="111"/>
              </a:xfrm>
              <a:custGeom>
                <a:avLst/>
                <a:gdLst>
                  <a:gd name="T0" fmla="*/ 55 w 110"/>
                  <a:gd name="T1" fmla="*/ 111 h 111"/>
                  <a:gd name="T2" fmla="*/ 66 w 110"/>
                  <a:gd name="T3" fmla="*/ 110 h 111"/>
                  <a:gd name="T4" fmla="*/ 76 w 110"/>
                  <a:gd name="T5" fmla="*/ 106 h 111"/>
                  <a:gd name="T6" fmla="*/ 85 w 110"/>
                  <a:gd name="T7" fmla="*/ 101 h 111"/>
                  <a:gd name="T8" fmla="*/ 94 w 110"/>
                  <a:gd name="T9" fmla="*/ 94 h 111"/>
                  <a:gd name="T10" fmla="*/ 100 w 110"/>
                  <a:gd name="T11" fmla="*/ 86 h 111"/>
                  <a:gd name="T12" fmla="*/ 106 w 110"/>
                  <a:gd name="T13" fmla="*/ 77 h 111"/>
                  <a:gd name="T14" fmla="*/ 109 w 110"/>
                  <a:gd name="T15" fmla="*/ 66 h 111"/>
                  <a:gd name="T16" fmla="*/ 110 w 110"/>
                  <a:gd name="T17" fmla="*/ 56 h 111"/>
                  <a:gd name="T18" fmla="*/ 109 w 110"/>
                  <a:gd name="T19" fmla="*/ 44 h 111"/>
                  <a:gd name="T20" fmla="*/ 106 w 110"/>
                  <a:gd name="T21" fmla="*/ 34 h 111"/>
                  <a:gd name="T22" fmla="*/ 100 w 110"/>
                  <a:gd name="T23" fmla="*/ 24 h 111"/>
                  <a:gd name="T24" fmla="*/ 94 w 110"/>
                  <a:gd name="T25" fmla="*/ 17 h 111"/>
                  <a:gd name="T26" fmla="*/ 85 w 110"/>
                  <a:gd name="T27" fmla="*/ 9 h 111"/>
                  <a:gd name="T28" fmla="*/ 76 w 110"/>
                  <a:gd name="T29" fmla="*/ 5 h 111"/>
                  <a:gd name="T30" fmla="*/ 66 w 110"/>
                  <a:gd name="T31" fmla="*/ 2 h 111"/>
                  <a:gd name="T32" fmla="*/ 55 w 110"/>
                  <a:gd name="T33" fmla="*/ 0 h 111"/>
                  <a:gd name="T34" fmla="*/ 44 w 110"/>
                  <a:gd name="T35" fmla="*/ 2 h 111"/>
                  <a:gd name="T36" fmla="*/ 33 w 110"/>
                  <a:gd name="T37" fmla="*/ 5 h 111"/>
                  <a:gd name="T38" fmla="*/ 25 w 110"/>
                  <a:gd name="T39" fmla="*/ 9 h 111"/>
                  <a:gd name="T40" fmla="*/ 16 w 110"/>
                  <a:gd name="T41" fmla="*/ 17 h 111"/>
                  <a:gd name="T42" fmla="*/ 10 w 110"/>
                  <a:gd name="T43" fmla="*/ 24 h 111"/>
                  <a:gd name="T44" fmla="*/ 4 w 110"/>
                  <a:gd name="T45" fmla="*/ 34 h 111"/>
                  <a:gd name="T46" fmla="*/ 1 w 110"/>
                  <a:gd name="T47" fmla="*/ 44 h 111"/>
                  <a:gd name="T48" fmla="*/ 0 w 110"/>
                  <a:gd name="T49" fmla="*/ 56 h 111"/>
                  <a:gd name="T50" fmla="*/ 1 w 110"/>
                  <a:gd name="T51" fmla="*/ 66 h 111"/>
                  <a:gd name="T52" fmla="*/ 4 w 110"/>
                  <a:gd name="T53" fmla="*/ 77 h 111"/>
                  <a:gd name="T54" fmla="*/ 10 w 110"/>
                  <a:gd name="T55" fmla="*/ 86 h 111"/>
                  <a:gd name="T56" fmla="*/ 16 w 110"/>
                  <a:gd name="T57" fmla="*/ 94 h 111"/>
                  <a:gd name="T58" fmla="*/ 25 w 110"/>
                  <a:gd name="T59" fmla="*/ 101 h 111"/>
                  <a:gd name="T60" fmla="*/ 33 w 110"/>
                  <a:gd name="T61" fmla="*/ 106 h 111"/>
                  <a:gd name="T62" fmla="*/ 44 w 110"/>
                  <a:gd name="T63" fmla="*/ 110 h 111"/>
                  <a:gd name="T64" fmla="*/ 55 w 110"/>
                  <a:gd name="T65" fmla="*/ 111 h 11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0"/>
                  <a:gd name="T100" fmla="*/ 0 h 111"/>
                  <a:gd name="T101" fmla="*/ 110 w 110"/>
                  <a:gd name="T102" fmla="*/ 111 h 11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0" h="111">
                    <a:moveTo>
                      <a:pt x="55" y="111"/>
                    </a:moveTo>
                    <a:lnTo>
                      <a:pt x="66" y="110"/>
                    </a:lnTo>
                    <a:lnTo>
                      <a:pt x="76" y="106"/>
                    </a:lnTo>
                    <a:lnTo>
                      <a:pt x="85" y="101"/>
                    </a:lnTo>
                    <a:lnTo>
                      <a:pt x="94" y="94"/>
                    </a:lnTo>
                    <a:lnTo>
                      <a:pt x="100" y="86"/>
                    </a:lnTo>
                    <a:lnTo>
                      <a:pt x="106" y="77"/>
                    </a:lnTo>
                    <a:lnTo>
                      <a:pt x="109" y="66"/>
                    </a:lnTo>
                    <a:lnTo>
                      <a:pt x="110" y="56"/>
                    </a:lnTo>
                    <a:lnTo>
                      <a:pt x="109" y="44"/>
                    </a:lnTo>
                    <a:lnTo>
                      <a:pt x="106" y="34"/>
                    </a:lnTo>
                    <a:lnTo>
                      <a:pt x="100" y="24"/>
                    </a:lnTo>
                    <a:lnTo>
                      <a:pt x="94" y="17"/>
                    </a:lnTo>
                    <a:lnTo>
                      <a:pt x="85" y="9"/>
                    </a:lnTo>
                    <a:lnTo>
                      <a:pt x="76" y="5"/>
                    </a:lnTo>
                    <a:lnTo>
                      <a:pt x="66" y="2"/>
                    </a:lnTo>
                    <a:lnTo>
                      <a:pt x="55" y="0"/>
                    </a:lnTo>
                    <a:lnTo>
                      <a:pt x="44" y="2"/>
                    </a:lnTo>
                    <a:lnTo>
                      <a:pt x="33" y="5"/>
                    </a:lnTo>
                    <a:lnTo>
                      <a:pt x="25" y="9"/>
                    </a:lnTo>
                    <a:lnTo>
                      <a:pt x="16" y="17"/>
                    </a:lnTo>
                    <a:lnTo>
                      <a:pt x="10" y="24"/>
                    </a:lnTo>
                    <a:lnTo>
                      <a:pt x="4" y="34"/>
                    </a:lnTo>
                    <a:lnTo>
                      <a:pt x="1" y="44"/>
                    </a:lnTo>
                    <a:lnTo>
                      <a:pt x="0" y="56"/>
                    </a:lnTo>
                    <a:lnTo>
                      <a:pt x="1" y="66"/>
                    </a:lnTo>
                    <a:lnTo>
                      <a:pt x="4" y="77"/>
                    </a:lnTo>
                    <a:lnTo>
                      <a:pt x="10" y="86"/>
                    </a:lnTo>
                    <a:lnTo>
                      <a:pt x="16" y="94"/>
                    </a:lnTo>
                    <a:lnTo>
                      <a:pt x="25" y="101"/>
                    </a:lnTo>
                    <a:lnTo>
                      <a:pt x="33" y="106"/>
                    </a:lnTo>
                    <a:lnTo>
                      <a:pt x="44" y="110"/>
                    </a:lnTo>
                    <a:lnTo>
                      <a:pt x="55" y="111"/>
                    </a:lnTo>
                    <a:close/>
                  </a:path>
                </a:pathLst>
              </a:custGeom>
              <a:solidFill>
                <a:srgbClr val="808080"/>
              </a:solidFill>
              <a:ln w="9525">
                <a:noFill/>
                <a:round/>
                <a:headEnd/>
                <a:tailEnd/>
              </a:ln>
            </p:spPr>
            <p:txBody>
              <a:bodyPr/>
              <a:lstStyle/>
              <a:p>
                <a:endParaRPr lang="en-US"/>
              </a:p>
            </p:txBody>
          </p:sp>
          <p:sp>
            <p:nvSpPr>
              <p:cNvPr id="88138" name="Freeform 192"/>
              <p:cNvSpPr>
                <a:spLocks/>
              </p:cNvSpPr>
              <p:nvPr/>
            </p:nvSpPr>
            <p:spPr bwMode="auto">
              <a:xfrm>
                <a:off x="6676" y="14343"/>
                <a:ext cx="55" cy="55"/>
              </a:xfrm>
              <a:custGeom>
                <a:avLst/>
                <a:gdLst>
                  <a:gd name="T0" fmla="*/ 27 w 55"/>
                  <a:gd name="T1" fmla="*/ 55 h 55"/>
                  <a:gd name="T2" fmla="*/ 38 w 55"/>
                  <a:gd name="T3" fmla="*/ 53 h 55"/>
                  <a:gd name="T4" fmla="*/ 48 w 55"/>
                  <a:gd name="T5" fmla="*/ 46 h 55"/>
                  <a:gd name="T6" fmla="*/ 53 w 55"/>
                  <a:gd name="T7" fmla="*/ 37 h 55"/>
                  <a:gd name="T8" fmla="*/ 55 w 55"/>
                  <a:gd name="T9" fmla="*/ 27 h 55"/>
                  <a:gd name="T10" fmla="*/ 53 w 55"/>
                  <a:gd name="T11" fmla="*/ 16 h 55"/>
                  <a:gd name="T12" fmla="*/ 48 w 55"/>
                  <a:gd name="T13" fmla="*/ 7 h 55"/>
                  <a:gd name="T14" fmla="*/ 38 w 55"/>
                  <a:gd name="T15" fmla="*/ 2 h 55"/>
                  <a:gd name="T16" fmla="*/ 27 w 55"/>
                  <a:gd name="T17" fmla="*/ 0 h 55"/>
                  <a:gd name="T18" fmla="*/ 16 w 55"/>
                  <a:gd name="T19" fmla="*/ 2 h 55"/>
                  <a:gd name="T20" fmla="*/ 8 w 55"/>
                  <a:gd name="T21" fmla="*/ 7 h 55"/>
                  <a:gd name="T22" fmla="*/ 2 w 55"/>
                  <a:gd name="T23" fmla="*/ 16 h 55"/>
                  <a:gd name="T24" fmla="*/ 0 w 55"/>
                  <a:gd name="T25" fmla="*/ 27 h 55"/>
                  <a:gd name="T26" fmla="*/ 2 w 55"/>
                  <a:gd name="T27" fmla="*/ 37 h 55"/>
                  <a:gd name="T28" fmla="*/ 8 w 55"/>
                  <a:gd name="T29" fmla="*/ 46 h 55"/>
                  <a:gd name="T30" fmla="*/ 16 w 55"/>
                  <a:gd name="T31" fmla="*/ 53 h 55"/>
                  <a:gd name="T32" fmla="*/ 27 w 55"/>
                  <a:gd name="T33" fmla="*/ 55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5"/>
                  <a:gd name="T52" fmla="*/ 0 h 55"/>
                  <a:gd name="T53" fmla="*/ 55 w 55"/>
                  <a:gd name="T54" fmla="*/ 55 h 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5" h="55">
                    <a:moveTo>
                      <a:pt x="27" y="55"/>
                    </a:moveTo>
                    <a:lnTo>
                      <a:pt x="38" y="53"/>
                    </a:lnTo>
                    <a:lnTo>
                      <a:pt x="48" y="46"/>
                    </a:lnTo>
                    <a:lnTo>
                      <a:pt x="53" y="37"/>
                    </a:lnTo>
                    <a:lnTo>
                      <a:pt x="55" y="27"/>
                    </a:lnTo>
                    <a:lnTo>
                      <a:pt x="53" y="16"/>
                    </a:lnTo>
                    <a:lnTo>
                      <a:pt x="48" y="7"/>
                    </a:lnTo>
                    <a:lnTo>
                      <a:pt x="38" y="2"/>
                    </a:lnTo>
                    <a:lnTo>
                      <a:pt x="27" y="0"/>
                    </a:lnTo>
                    <a:lnTo>
                      <a:pt x="16" y="2"/>
                    </a:lnTo>
                    <a:lnTo>
                      <a:pt x="8" y="7"/>
                    </a:lnTo>
                    <a:lnTo>
                      <a:pt x="2" y="16"/>
                    </a:lnTo>
                    <a:lnTo>
                      <a:pt x="0" y="27"/>
                    </a:lnTo>
                    <a:lnTo>
                      <a:pt x="2" y="37"/>
                    </a:lnTo>
                    <a:lnTo>
                      <a:pt x="8" y="46"/>
                    </a:lnTo>
                    <a:lnTo>
                      <a:pt x="16" y="53"/>
                    </a:lnTo>
                    <a:lnTo>
                      <a:pt x="27" y="55"/>
                    </a:lnTo>
                    <a:close/>
                  </a:path>
                </a:pathLst>
              </a:custGeom>
              <a:solidFill>
                <a:srgbClr val="808080"/>
              </a:solidFill>
              <a:ln w="9525">
                <a:noFill/>
                <a:round/>
                <a:headEnd/>
                <a:tailEnd/>
              </a:ln>
            </p:spPr>
            <p:txBody>
              <a:bodyPr/>
              <a:lstStyle/>
              <a:p>
                <a:endParaRPr lang="en-US"/>
              </a:p>
            </p:txBody>
          </p:sp>
          <p:sp>
            <p:nvSpPr>
              <p:cNvPr id="88139" name="Freeform 193"/>
              <p:cNvSpPr>
                <a:spLocks/>
              </p:cNvSpPr>
              <p:nvPr/>
            </p:nvSpPr>
            <p:spPr bwMode="auto">
              <a:xfrm>
                <a:off x="6770" y="14345"/>
                <a:ext cx="55" cy="55"/>
              </a:xfrm>
              <a:custGeom>
                <a:avLst/>
                <a:gdLst>
                  <a:gd name="T0" fmla="*/ 28 w 55"/>
                  <a:gd name="T1" fmla="*/ 55 h 55"/>
                  <a:gd name="T2" fmla="*/ 39 w 55"/>
                  <a:gd name="T3" fmla="*/ 53 h 55"/>
                  <a:gd name="T4" fmla="*/ 47 w 55"/>
                  <a:gd name="T5" fmla="*/ 47 h 55"/>
                  <a:gd name="T6" fmla="*/ 53 w 55"/>
                  <a:gd name="T7" fmla="*/ 39 h 55"/>
                  <a:gd name="T8" fmla="*/ 55 w 55"/>
                  <a:gd name="T9" fmla="*/ 28 h 55"/>
                  <a:gd name="T10" fmla="*/ 53 w 55"/>
                  <a:gd name="T11" fmla="*/ 17 h 55"/>
                  <a:gd name="T12" fmla="*/ 47 w 55"/>
                  <a:gd name="T13" fmla="*/ 8 h 55"/>
                  <a:gd name="T14" fmla="*/ 39 w 55"/>
                  <a:gd name="T15" fmla="*/ 2 h 55"/>
                  <a:gd name="T16" fmla="*/ 28 w 55"/>
                  <a:gd name="T17" fmla="*/ 0 h 55"/>
                  <a:gd name="T18" fmla="*/ 17 w 55"/>
                  <a:gd name="T19" fmla="*/ 2 h 55"/>
                  <a:gd name="T20" fmla="*/ 9 w 55"/>
                  <a:gd name="T21" fmla="*/ 8 h 55"/>
                  <a:gd name="T22" fmla="*/ 2 w 55"/>
                  <a:gd name="T23" fmla="*/ 17 h 55"/>
                  <a:gd name="T24" fmla="*/ 0 w 55"/>
                  <a:gd name="T25" fmla="*/ 28 h 55"/>
                  <a:gd name="T26" fmla="*/ 2 w 55"/>
                  <a:gd name="T27" fmla="*/ 39 h 55"/>
                  <a:gd name="T28" fmla="*/ 9 w 55"/>
                  <a:gd name="T29" fmla="*/ 47 h 55"/>
                  <a:gd name="T30" fmla="*/ 17 w 55"/>
                  <a:gd name="T31" fmla="*/ 53 h 55"/>
                  <a:gd name="T32" fmla="*/ 28 w 55"/>
                  <a:gd name="T33" fmla="*/ 55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5"/>
                  <a:gd name="T52" fmla="*/ 0 h 55"/>
                  <a:gd name="T53" fmla="*/ 55 w 55"/>
                  <a:gd name="T54" fmla="*/ 55 h 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5" h="55">
                    <a:moveTo>
                      <a:pt x="28" y="55"/>
                    </a:moveTo>
                    <a:lnTo>
                      <a:pt x="39" y="53"/>
                    </a:lnTo>
                    <a:lnTo>
                      <a:pt x="47" y="47"/>
                    </a:lnTo>
                    <a:lnTo>
                      <a:pt x="53" y="39"/>
                    </a:lnTo>
                    <a:lnTo>
                      <a:pt x="55" y="28"/>
                    </a:lnTo>
                    <a:lnTo>
                      <a:pt x="53" y="17"/>
                    </a:lnTo>
                    <a:lnTo>
                      <a:pt x="47" y="8"/>
                    </a:lnTo>
                    <a:lnTo>
                      <a:pt x="39" y="2"/>
                    </a:lnTo>
                    <a:lnTo>
                      <a:pt x="28" y="0"/>
                    </a:lnTo>
                    <a:lnTo>
                      <a:pt x="17" y="2"/>
                    </a:lnTo>
                    <a:lnTo>
                      <a:pt x="9" y="8"/>
                    </a:lnTo>
                    <a:lnTo>
                      <a:pt x="2" y="17"/>
                    </a:lnTo>
                    <a:lnTo>
                      <a:pt x="0" y="28"/>
                    </a:lnTo>
                    <a:lnTo>
                      <a:pt x="2" y="39"/>
                    </a:lnTo>
                    <a:lnTo>
                      <a:pt x="9" y="47"/>
                    </a:lnTo>
                    <a:lnTo>
                      <a:pt x="17" y="53"/>
                    </a:lnTo>
                    <a:lnTo>
                      <a:pt x="28" y="55"/>
                    </a:lnTo>
                    <a:close/>
                  </a:path>
                </a:pathLst>
              </a:custGeom>
              <a:solidFill>
                <a:srgbClr val="808080"/>
              </a:solidFill>
              <a:ln w="9525">
                <a:noFill/>
                <a:round/>
                <a:headEnd/>
                <a:tailEnd/>
              </a:ln>
            </p:spPr>
            <p:txBody>
              <a:bodyPr/>
              <a:lstStyle/>
              <a:p>
                <a:endParaRPr lang="en-US"/>
              </a:p>
            </p:txBody>
          </p:sp>
          <p:sp>
            <p:nvSpPr>
              <p:cNvPr id="88140" name="Freeform 194"/>
              <p:cNvSpPr>
                <a:spLocks/>
              </p:cNvSpPr>
              <p:nvPr/>
            </p:nvSpPr>
            <p:spPr bwMode="auto">
              <a:xfrm>
                <a:off x="6401" y="13591"/>
                <a:ext cx="156" cy="752"/>
              </a:xfrm>
              <a:custGeom>
                <a:avLst/>
                <a:gdLst>
                  <a:gd name="T0" fmla="*/ 48 w 156"/>
                  <a:gd name="T1" fmla="*/ 15 h 752"/>
                  <a:gd name="T2" fmla="*/ 44 w 156"/>
                  <a:gd name="T3" fmla="*/ 30 h 752"/>
                  <a:gd name="T4" fmla="*/ 33 w 156"/>
                  <a:gd name="T5" fmla="*/ 73 h 752"/>
                  <a:gd name="T6" fmla="*/ 19 w 156"/>
                  <a:gd name="T7" fmla="*/ 140 h 752"/>
                  <a:gd name="T8" fmla="*/ 7 w 156"/>
                  <a:gd name="T9" fmla="*/ 229 h 752"/>
                  <a:gd name="T10" fmla="*/ 0 w 156"/>
                  <a:gd name="T11" fmla="*/ 337 h 752"/>
                  <a:gd name="T12" fmla="*/ 1 w 156"/>
                  <a:gd name="T13" fmla="*/ 462 h 752"/>
                  <a:gd name="T14" fmla="*/ 14 w 156"/>
                  <a:gd name="T15" fmla="*/ 602 h 752"/>
                  <a:gd name="T16" fmla="*/ 43 w 156"/>
                  <a:gd name="T17" fmla="*/ 752 h 752"/>
                  <a:gd name="T18" fmla="*/ 150 w 156"/>
                  <a:gd name="T19" fmla="*/ 746 h 752"/>
                  <a:gd name="T20" fmla="*/ 146 w 156"/>
                  <a:gd name="T21" fmla="*/ 724 h 752"/>
                  <a:gd name="T22" fmla="*/ 135 w 156"/>
                  <a:gd name="T23" fmla="*/ 663 h 752"/>
                  <a:gd name="T24" fmla="*/ 123 w 156"/>
                  <a:gd name="T25" fmla="*/ 574 h 752"/>
                  <a:gd name="T26" fmla="*/ 111 w 156"/>
                  <a:gd name="T27" fmla="*/ 463 h 752"/>
                  <a:gd name="T28" fmla="*/ 104 w 156"/>
                  <a:gd name="T29" fmla="*/ 342 h 752"/>
                  <a:gd name="T30" fmla="*/ 107 w 156"/>
                  <a:gd name="T31" fmla="*/ 220 h 752"/>
                  <a:gd name="T32" fmla="*/ 124 w 156"/>
                  <a:gd name="T33" fmla="*/ 106 h 752"/>
                  <a:gd name="T34" fmla="*/ 156 w 156"/>
                  <a:gd name="T35" fmla="*/ 9 h 752"/>
                  <a:gd name="T36" fmla="*/ 156 w 156"/>
                  <a:gd name="T37" fmla="*/ 8 h 752"/>
                  <a:gd name="T38" fmla="*/ 156 w 156"/>
                  <a:gd name="T39" fmla="*/ 6 h 752"/>
                  <a:gd name="T40" fmla="*/ 154 w 156"/>
                  <a:gd name="T41" fmla="*/ 4 h 752"/>
                  <a:gd name="T42" fmla="*/ 147 w 156"/>
                  <a:gd name="T43" fmla="*/ 0 h 752"/>
                  <a:gd name="T44" fmla="*/ 134 w 156"/>
                  <a:gd name="T45" fmla="*/ 0 h 752"/>
                  <a:gd name="T46" fmla="*/ 115 w 156"/>
                  <a:gd name="T47" fmla="*/ 1 h 752"/>
                  <a:gd name="T48" fmla="*/ 87 w 156"/>
                  <a:gd name="T49" fmla="*/ 7 h 752"/>
                  <a:gd name="T50" fmla="*/ 48 w 156"/>
                  <a:gd name="T51" fmla="*/ 15 h 75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6"/>
                  <a:gd name="T79" fmla="*/ 0 h 752"/>
                  <a:gd name="T80" fmla="*/ 156 w 156"/>
                  <a:gd name="T81" fmla="*/ 752 h 75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6" h="752">
                    <a:moveTo>
                      <a:pt x="48" y="15"/>
                    </a:moveTo>
                    <a:lnTo>
                      <a:pt x="44" y="30"/>
                    </a:lnTo>
                    <a:lnTo>
                      <a:pt x="33" y="73"/>
                    </a:lnTo>
                    <a:lnTo>
                      <a:pt x="19" y="140"/>
                    </a:lnTo>
                    <a:lnTo>
                      <a:pt x="7" y="229"/>
                    </a:lnTo>
                    <a:lnTo>
                      <a:pt x="0" y="337"/>
                    </a:lnTo>
                    <a:lnTo>
                      <a:pt x="1" y="462"/>
                    </a:lnTo>
                    <a:lnTo>
                      <a:pt x="14" y="602"/>
                    </a:lnTo>
                    <a:lnTo>
                      <a:pt x="43" y="752"/>
                    </a:lnTo>
                    <a:lnTo>
                      <a:pt x="150" y="746"/>
                    </a:lnTo>
                    <a:lnTo>
                      <a:pt x="146" y="724"/>
                    </a:lnTo>
                    <a:lnTo>
                      <a:pt x="135" y="663"/>
                    </a:lnTo>
                    <a:lnTo>
                      <a:pt x="123" y="574"/>
                    </a:lnTo>
                    <a:lnTo>
                      <a:pt x="111" y="463"/>
                    </a:lnTo>
                    <a:lnTo>
                      <a:pt x="104" y="342"/>
                    </a:lnTo>
                    <a:lnTo>
                      <a:pt x="107" y="220"/>
                    </a:lnTo>
                    <a:lnTo>
                      <a:pt x="124" y="106"/>
                    </a:lnTo>
                    <a:lnTo>
                      <a:pt x="156" y="9"/>
                    </a:lnTo>
                    <a:lnTo>
                      <a:pt x="156" y="8"/>
                    </a:lnTo>
                    <a:lnTo>
                      <a:pt x="156" y="6"/>
                    </a:lnTo>
                    <a:lnTo>
                      <a:pt x="154" y="4"/>
                    </a:lnTo>
                    <a:lnTo>
                      <a:pt x="147" y="0"/>
                    </a:lnTo>
                    <a:lnTo>
                      <a:pt x="134" y="0"/>
                    </a:lnTo>
                    <a:lnTo>
                      <a:pt x="115" y="1"/>
                    </a:lnTo>
                    <a:lnTo>
                      <a:pt x="87" y="7"/>
                    </a:lnTo>
                    <a:lnTo>
                      <a:pt x="48" y="15"/>
                    </a:lnTo>
                    <a:close/>
                  </a:path>
                </a:pathLst>
              </a:custGeom>
              <a:solidFill>
                <a:srgbClr val="808080"/>
              </a:solidFill>
              <a:ln w="9525">
                <a:noFill/>
                <a:round/>
                <a:headEnd/>
                <a:tailEnd/>
              </a:ln>
            </p:spPr>
            <p:txBody>
              <a:bodyPr/>
              <a:lstStyle/>
              <a:p>
                <a:endParaRPr lang="en-US"/>
              </a:p>
            </p:txBody>
          </p:sp>
          <p:sp>
            <p:nvSpPr>
              <p:cNvPr id="88141" name="Freeform 195"/>
              <p:cNvSpPr>
                <a:spLocks/>
              </p:cNvSpPr>
              <p:nvPr/>
            </p:nvSpPr>
            <p:spPr bwMode="auto">
              <a:xfrm>
                <a:off x="7205" y="13498"/>
                <a:ext cx="212" cy="839"/>
              </a:xfrm>
              <a:custGeom>
                <a:avLst/>
                <a:gdLst>
                  <a:gd name="T0" fmla="*/ 212 w 212"/>
                  <a:gd name="T1" fmla="*/ 6 h 839"/>
                  <a:gd name="T2" fmla="*/ 206 w 212"/>
                  <a:gd name="T3" fmla="*/ 11 h 839"/>
                  <a:gd name="T4" fmla="*/ 192 w 212"/>
                  <a:gd name="T5" fmla="*/ 33 h 839"/>
                  <a:gd name="T6" fmla="*/ 174 w 212"/>
                  <a:gd name="T7" fmla="*/ 77 h 839"/>
                  <a:gd name="T8" fmla="*/ 156 w 212"/>
                  <a:gd name="T9" fmla="*/ 148 h 839"/>
                  <a:gd name="T10" fmla="*/ 141 w 212"/>
                  <a:gd name="T11" fmla="*/ 254 h 839"/>
                  <a:gd name="T12" fmla="*/ 133 w 212"/>
                  <a:gd name="T13" fmla="*/ 401 h 839"/>
                  <a:gd name="T14" fmla="*/ 137 w 212"/>
                  <a:gd name="T15" fmla="*/ 593 h 839"/>
                  <a:gd name="T16" fmla="*/ 158 w 212"/>
                  <a:gd name="T17" fmla="*/ 839 h 839"/>
                  <a:gd name="T18" fmla="*/ 38 w 212"/>
                  <a:gd name="T19" fmla="*/ 839 h 839"/>
                  <a:gd name="T20" fmla="*/ 34 w 212"/>
                  <a:gd name="T21" fmla="*/ 814 h 839"/>
                  <a:gd name="T22" fmla="*/ 24 w 212"/>
                  <a:gd name="T23" fmla="*/ 746 h 839"/>
                  <a:gd name="T24" fmla="*/ 12 w 212"/>
                  <a:gd name="T25" fmla="*/ 645 h 839"/>
                  <a:gd name="T26" fmla="*/ 3 w 212"/>
                  <a:gd name="T27" fmla="*/ 521 h 839"/>
                  <a:gd name="T28" fmla="*/ 0 w 212"/>
                  <a:gd name="T29" fmla="*/ 384 h 839"/>
                  <a:gd name="T30" fmla="*/ 6 w 212"/>
                  <a:gd name="T31" fmla="*/ 244 h 839"/>
                  <a:gd name="T32" fmla="*/ 29 w 212"/>
                  <a:gd name="T33" fmla="*/ 114 h 839"/>
                  <a:gd name="T34" fmla="*/ 68 w 212"/>
                  <a:gd name="T35" fmla="*/ 0 h 839"/>
                  <a:gd name="T36" fmla="*/ 212 w 212"/>
                  <a:gd name="T37" fmla="*/ 6 h 83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2"/>
                  <a:gd name="T58" fmla="*/ 0 h 839"/>
                  <a:gd name="T59" fmla="*/ 212 w 212"/>
                  <a:gd name="T60" fmla="*/ 839 h 83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2" h="839">
                    <a:moveTo>
                      <a:pt x="212" y="6"/>
                    </a:moveTo>
                    <a:lnTo>
                      <a:pt x="206" y="11"/>
                    </a:lnTo>
                    <a:lnTo>
                      <a:pt x="192" y="33"/>
                    </a:lnTo>
                    <a:lnTo>
                      <a:pt x="174" y="77"/>
                    </a:lnTo>
                    <a:lnTo>
                      <a:pt x="156" y="148"/>
                    </a:lnTo>
                    <a:lnTo>
                      <a:pt x="141" y="254"/>
                    </a:lnTo>
                    <a:lnTo>
                      <a:pt x="133" y="401"/>
                    </a:lnTo>
                    <a:lnTo>
                      <a:pt x="137" y="593"/>
                    </a:lnTo>
                    <a:lnTo>
                      <a:pt x="158" y="839"/>
                    </a:lnTo>
                    <a:lnTo>
                      <a:pt x="38" y="839"/>
                    </a:lnTo>
                    <a:lnTo>
                      <a:pt x="34" y="814"/>
                    </a:lnTo>
                    <a:lnTo>
                      <a:pt x="24" y="746"/>
                    </a:lnTo>
                    <a:lnTo>
                      <a:pt x="12" y="645"/>
                    </a:lnTo>
                    <a:lnTo>
                      <a:pt x="3" y="521"/>
                    </a:lnTo>
                    <a:lnTo>
                      <a:pt x="0" y="384"/>
                    </a:lnTo>
                    <a:lnTo>
                      <a:pt x="6" y="244"/>
                    </a:lnTo>
                    <a:lnTo>
                      <a:pt x="29" y="114"/>
                    </a:lnTo>
                    <a:lnTo>
                      <a:pt x="68" y="0"/>
                    </a:lnTo>
                    <a:lnTo>
                      <a:pt x="212" y="6"/>
                    </a:lnTo>
                    <a:close/>
                  </a:path>
                </a:pathLst>
              </a:custGeom>
              <a:solidFill>
                <a:srgbClr val="808080"/>
              </a:solidFill>
              <a:ln w="9525">
                <a:noFill/>
                <a:round/>
                <a:headEnd/>
                <a:tailEnd/>
              </a:ln>
            </p:spPr>
            <p:txBody>
              <a:bodyPr/>
              <a:lstStyle/>
              <a:p>
                <a:endParaRPr lang="en-US"/>
              </a:p>
            </p:txBody>
          </p:sp>
          <p:sp>
            <p:nvSpPr>
              <p:cNvPr id="88142" name="Freeform 196"/>
              <p:cNvSpPr>
                <a:spLocks/>
              </p:cNvSpPr>
              <p:nvPr/>
            </p:nvSpPr>
            <p:spPr bwMode="auto">
              <a:xfrm>
                <a:off x="6406" y="13636"/>
                <a:ext cx="137" cy="656"/>
              </a:xfrm>
              <a:custGeom>
                <a:avLst/>
                <a:gdLst>
                  <a:gd name="T0" fmla="*/ 43 w 137"/>
                  <a:gd name="T1" fmla="*/ 12 h 656"/>
                  <a:gd name="T2" fmla="*/ 39 w 137"/>
                  <a:gd name="T3" fmla="*/ 25 h 656"/>
                  <a:gd name="T4" fmla="*/ 30 w 137"/>
                  <a:gd name="T5" fmla="*/ 62 h 656"/>
                  <a:gd name="T6" fmla="*/ 19 w 137"/>
                  <a:gd name="T7" fmla="*/ 122 h 656"/>
                  <a:gd name="T8" fmla="*/ 7 w 137"/>
                  <a:gd name="T9" fmla="*/ 199 h 656"/>
                  <a:gd name="T10" fmla="*/ 0 w 137"/>
                  <a:gd name="T11" fmla="*/ 294 h 656"/>
                  <a:gd name="T12" fmla="*/ 1 w 137"/>
                  <a:gd name="T13" fmla="*/ 403 h 656"/>
                  <a:gd name="T14" fmla="*/ 12 w 137"/>
                  <a:gd name="T15" fmla="*/ 524 h 656"/>
                  <a:gd name="T16" fmla="*/ 38 w 137"/>
                  <a:gd name="T17" fmla="*/ 656 h 656"/>
                  <a:gd name="T18" fmla="*/ 132 w 137"/>
                  <a:gd name="T19" fmla="*/ 650 h 656"/>
                  <a:gd name="T20" fmla="*/ 127 w 137"/>
                  <a:gd name="T21" fmla="*/ 631 h 656"/>
                  <a:gd name="T22" fmla="*/ 119 w 137"/>
                  <a:gd name="T23" fmla="*/ 578 h 656"/>
                  <a:gd name="T24" fmla="*/ 107 w 137"/>
                  <a:gd name="T25" fmla="*/ 499 h 656"/>
                  <a:gd name="T26" fmla="*/ 97 w 137"/>
                  <a:gd name="T27" fmla="*/ 403 h 656"/>
                  <a:gd name="T28" fmla="*/ 92 w 137"/>
                  <a:gd name="T29" fmla="*/ 297 h 656"/>
                  <a:gd name="T30" fmla="*/ 94 w 137"/>
                  <a:gd name="T31" fmla="*/ 192 h 656"/>
                  <a:gd name="T32" fmla="*/ 108 w 137"/>
                  <a:gd name="T33" fmla="*/ 91 h 656"/>
                  <a:gd name="T34" fmla="*/ 137 w 137"/>
                  <a:gd name="T35" fmla="*/ 7 h 656"/>
                  <a:gd name="T36" fmla="*/ 137 w 137"/>
                  <a:gd name="T37" fmla="*/ 6 h 656"/>
                  <a:gd name="T38" fmla="*/ 137 w 137"/>
                  <a:gd name="T39" fmla="*/ 4 h 656"/>
                  <a:gd name="T40" fmla="*/ 135 w 137"/>
                  <a:gd name="T41" fmla="*/ 2 h 656"/>
                  <a:gd name="T42" fmla="*/ 129 w 137"/>
                  <a:gd name="T43" fmla="*/ 0 h 656"/>
                  <a:gd name="T44" fmla="*/ 119 w 137"/>
                  <a:gd name="T45" fmla="*/ 0 h 656"/>
                  <a:gd name="T46" fmla="*/ 101 w 137"/>
                  <a:gd name="T47" fmla="*/ 1 h 656"/>
                  <a:gd name="T48" fmla="*/ 77 w 137"/>
                  <a:gd name="T49" fmla="*/ 5 h 656"/>
                  <a:gd name="T50" fmla="*/ 43 w 137"/>
                  <a:gd name="T51" fmla="*/ 12 h 65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37"/>
                  <a:gd name="T79" fmla="*/ 0 h 656"/>
                  <a:gd name="T80" fmla="*/ 137 w 137"/>
                  <a:gd name="T81" fmla="*/ 656 h 65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37" h="656">
                    <a:moveTo>
                      <a:pt x="43" y="12"/>
                    </a:moveTo>
                    <a:lnTo>
                      <a:pt x="39" y="25"/>
                    </a:lnTo>
                    <a:lnTo>
                      <a:pt x="30" y="62"/>
                    </a:lnTo>
                    <a:lnTo>
                      <a:pt x="19" y="122"/>
                    </a:lnTo>
                    <a:lnTo>
                      <a:pt x="7" y="199"/>
                    </a:lnTo>
                    <a:lnTo>
                      <a:pt x="0" y="294"/>
                    </a:lnTo>
                    <a:lnTo>
                      <a:pt x="1" y="403"/>
                    </a:lnTo>
                    <a:lnTo>
                      <a:pt x="12" y="524"/>
                    </a:lnTo>
                    <a:lnTo>
                      <a:pt x="38" y="656"/>
                    </a:lnTo>
                    <a:lnTo>
                      <a:pt x="132" y="650"/>
                    </a:lnTo>
                    <a:lnTo>
                      <a:pt x="127" y="631"/>
                    </a:lnTo>
                    <a:lnTo>
                      <a:pt x="119" y="578"/>
                    </a:lnTo>
                    <a:lnTo>
                      <a:pt x="107" y="499"/>
                    </a:lnTo>
                    <a:lnTo>
                      <a:pt x="97" y="403"/>
                    </a:lnTo>
                    <a:lnTo>
                      <a:pt x="92" y="297"/>
                    </a:lnTo>
                    <a:lnTo>
                      <a:pt x="94" y="192"/>
                    </a:lnTo>
                    <a:lnTo>
                      <a:pt x="108" y="91"/>
                    </a:lnTo>
                    <a:lnTo>
                      <a:pt x="137" y="7"/>
                    </a:lnTo>
                    <a:lnTo>
                      <a:pt x="137" y="6"/>
                    </a:lnTo>
                    <a:lnTo>
                      <a:pt x="137" y="4"/>
                    </a:lnTo>
                    <a:lnTo>
                      <a:pt x="135" y="2"/>
                    </a:lnTo>
                    <a:lnTo>
                      <a:pt x="129" y="0"/>
                    </a:lnTo>
                    <a:lnTo>
                      <a:pt x="119" y="0"/>
                    </a:lnTo>
                    <a:lnTo>
                      <a:pt x="101" y="1"/>
                    </a:lnTo>
                    <a:lnTo>
                      <a:pt x="77" y="5"/>
                    </a:lnTo>
                    <a:lnTo>
                      <a:pt x="43" y="12"/>
                    </a:lnTo>
                    <a:close/>
                  </a:path>
                </a:pathLst>
              </a:custGeom>
              <a:solidFill>
                <a:srgbClr val="808080"/>
              </a:solidFill>
              <a:ln w="9525">
                <a:noFill/>
                <a:round/>
                <a:headEnd/>
                <a:tailEnd/>
              </a:ln>
            </p:spPr>
            <p:txBody>
              <a:bodyPr/>
              <a:lstStyle/>
              <a:p>
                <a:endParaRPr lang="en-US"/>
              </a:p>
            </p:txBody>
          </p:sp>
          <p:sp>
            <p:nvSpPr>
              <p:cNvPr id="88143" name="Freeform 197"/>
              <p:cNvSpPr>
                <a:spLocks/>
              </p:cNvSpPr>
              <p:nvPr/>
            </p:nvSpPr>
            <p:spPr bwMode="auto">
              <a:xfrm>
                <a:off x="6412" y="13680"/>
                <a:ext cx="116" cy="560"/>
              </a:xfrm>
              <a:custGeom>
                <a:avLst/>
                <a:gdLst>
                  <a:gd name="T0" fmla="*/ 36 w 116"/>
                  <a:gd name="T1" fmla="*/ 11 h 560"/>
                  <a:gd name="T2" fmla="*/ 33 w 116"/>
                  <a:gd name="T3" fmla="*/ 21 h 560"/>
                  <a:gd name="T4" fmla="*/ 24 w 116"/>
                  <a:gd name="T5" fmla="*/ 53 h 560"/>
                  <a:gd name="T6" fmla="*/ 15 w 116"/>
                  <a:gd name="T7" fmla="*/ 103 h 560"/>
                  <a:gd name="T8" fmla="*/ 5 w 116"/>
                  <a:gd name="T9" fmla="*/ 169 h 560"/>
                  <a:gd name="T10" fmla="*/ 0 w 116"/>
                  <a:gd name="T11" fmla="*/ 250 h 560"/>
                  <a:gd name="T12" fmla="*/ 1 w 116"/>
                  <a:gd name="T13" fmla="*/ 344 h 560"/>
                  <a:gd name="T14" fmla="*/ 10 w 116"/>
                  <a:gd name="T15" fmla="*/ 448 h 560"/>
                  <a:gd name="T16" fmla="*/ 32 w 116"/>
                  <a:gd name="T17" fmla="*/ 560 h 560"/>
                  <a:gd name="T18" fmla="*/ 112 w 116"/>
                  <a:gd name="T19" fmla="*/ 555 h 560"/>
                  <a:gd name="T20" fmla="*/ 108 w 116"/>
                  <a:gd name="T21" fmla="*/ 538 h 560"/>
                  <a:gd name="T22" fmla="*/ 101 w 116"/>
                  <a:gd name="T23" fmla="*/ 493 h 560"/>
                  <a:gd name="T24" fmla="*/ 91 w 116"/>
                  <a:gd name="T25" fmla="*/ 426 h 560"/>
                  <a:gd name="T26" fmla="*/ 82 w 116"/>
                  <a:gd name="T27" fmla="*/ 344 h 560"/>
                  <a:gd name="T28" fmla="*/ 77 w 116"/>
                  <a:gd name="T29" fmla="*/ 255 h 560"/>
                  <a:gd name="T30" fmla="*/ 79 w 116"/>
                  <a:gd name="T31" fmla="*/ 164 h 560"/>
                  <a:gd name="T32" fmla="*/ 91 w 116"/>
                  <a:gd name="T33" fmla="*/ 79 h 560"/>
                  <a:gd name="T34" fmla="*/ 116 w 116"/>
                  <a:gd name="T35" fmla="*/ 6 h 560"/>
                  <a:gd name="T36" fmla="*/ 116 w 116"/>
                  <a:gd name="T37" fmla="*/ 5 h 560"/>
                  <a:gd name="T38" fmla="*/ 116 w 116"/>
                  <a:gd name="T39" fmla="*/ 4 h 560"/>
                  <a:gd name="T40" fmla="*/ 114 w 116"/>
                  <a:gd name="T41" fmla="*/ 2 h 560"/>
                  <a:gd name="T42" fmla="*/ 109 w 116"/>
                  <a:gd name="T43" fmla="*/ 0 h 560"/>
                  <a:gd name="T44" fmla="*/ 100 w 116"/>
                  <a:gd name="T45" fmla="*/ 0 h 560"/>
                  <a:gd name="T46" fmla="*/ 86 w 116"/>
                  <a:gd name="T47" fmla="*/ 1 h 560"/>
                  <a:gd name="T48" fmla="*/ 65 w 116"/>
                  <a:gd name="T49" fmla="*/ 4 h 560"/>
                  <a:gd name="T50" fmla="*/ 36 w 116"/>
                  <a:gd name="T51" fmla="*/ 11 h 56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6"/>
                  <a:gd name="T79" fmla="*/ 0 h 560"/>
                  <a:gd name="T80" fmla="*/ 116 w 116"/>
                  <a:gd name="T81" fmla="*/ 560 h 56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6" h="560">
                    <a:moveTo>
                      <a:pt x="36" y="11"/>
                    </a:moveTo>
                    <a:lnTo>
                      <a:pt x="33" y="21"/>
                    </a:lnTo>
                    <a:lnTo>
                      <a:pt x="24" y="53"/>
                    </a:lnTo>
                    <a:lnTo>
                      <a:pt x="15" y="103"/>
                    </a:lnTo>
                    <a:lnTo>
                      <a:pt x="5" y="169"/>
                    </a:lnTo>
                    <a:lnTo>
                      <a:pt x="0" y="250"/>
                    </a:lnTo>
                    <a:lnTo>
                      <a:pt x="1" y="344"/>
                    </a:lnTo>
                    <a:lnTo>
                      <a:pt x="10" y="448"/>
                    </a:lnTo>
                    <a:lnTo>
                      <a:pt x="32" y="560"/>
                    </a:lnTo>
                    <a:lnTo>
                      <a:pt x="112" y="555"/>
                    </a:lnTo>
                    <a:lnTo>
                      <a:pt x="108" y="538"/>
                    </a:lnTo>
                    <a:lnTo>
                      <a:pt x="101" y="493"/>
                    </a:lnTo>
                    <a:lnTo>
                      <a:pt x="91" y="426"/>
                    </a:lnTo>
                    <a:lnTo>
                      <a:pt x="82" y="344"/>
                    </a:lnTo>
                    <a:lnTo>
                      <a:pt x="77" y="255"/>
                    </a:lnTo>
                    <a:lnTo>
                      <a:pt x="79" y="164"/>
                    </a:lnTo>
                    <a:lnTo>
                      <a:pt x="91" y="79"/>
                    </a:lnTo>
                    <a:lnTo>
                      <a:pt x="116" y="6"/>
                    </a:lnTo>
                    <a:lnTo>
                      <a:pt x="116" y="5"/>
                    </a:lnTo>
                    <a:lnTo>
                      <a:pt x="116" y="4"/>
                    </a:lnTo>
                    <a:lnTo>
                      <a:pt x="114" y="2"/>
                    </a:lnTo>
                    <a:lnTo>
                      <a:pt x="109" y="0"/>
                    </a:lnTo>
                    <a:lnTo>
                      <a:pt x="100" y="0"/>
                    </a:lnTo>
                    <a:lnTo>
                      <a:pt x="86" y="1"/>
                    </a:lnTo>
                    <a:lnTo>
                      <a:pt x="65" y="4"/>
                    </a:lnTo>
                    <a:lnTo>
                      <a:pt x="36" y="11"/>
                    </a:lnTo>
                    <a:close/>
                  </a:path>
                </a:pathLst>
              </a:custGeom>
              <a:solidFill>
                <a:srgbClr val="808080"/>
              </a:solidFill>
              <a:ln w="9525">
                <a:noFill/>
                <a:round/>
                <a:headEnd/>
                <a:tailEnd/>
              </a:ln>
            </p:spPr>
            <p:txBody>
              <a:bodyPr/>
              <a:lstStyle/>
              <a:p>
                <a:endParaRPr lang="en-US"/>
              </a:p>
            </p:txBody>
          </p:sp>
          <p:sp>
            <p:nvSpPr>
              <p:cNvPr id="88144" name="Freeform 198"/>
              <p:cNvSpPr>
                <a:spLocks/>
              </p:cNvSpPr>
              <p:nvPr/>
            </p:nvSpPr>
            <p:spPr bwMode="auto">
              <a:xfrm>
                <a:off x="6417" y="13724"/>
                <a:ext cx="97" cy="463"/>
              </a:xfrm>
              <a:custGeom>
                <a:avLst/>
                <a:gdLst>
                  <a:gd name="T0" fmla="*/ 30 w 97"/>
                  <a:gd name="T1" fmla="*/ 9 h 463"/>
                  <a:gd name="T2" fmla="*/ 27 w 97"/>
                  <a:gd name="T3" fmla="*/ 17 h 463"/>
                  <a:gd name="T4" fmla="*/ 20 w 97"/>
                  <a:gd name="T5" fmla="*/ 44 h 463"/>
                  <a:gd name="T6" fmla="*/ 12 w 97"/>
                  <a:gd name="T7" fmla="*/ 85 h 463"/>
                  <a:gd name="T8" fmla="*/ 4 w 97"/>
                  <a:gd name="T9" fmla="*/ 140 h 463"/>
                  <a:gd name="T10" fmla="*/ 0 w 97"/>
                  <a:gd name="T11" fmla="*/ 207 h 463"/>
                  <a:gd name="T12" fmla="*/ 0 w 97"/>
                  <a:gd name="T13" fmla="*/ 285 h 463"/>
                  <a:gd name="T14" fmla="*/ 9 w 97"/>
                  <a:gd name="T15" fmla="*/ 370 h 463"/>
                  <a:gd name="T16" fmla="*/ 26 w 97"/>
                  <a:gd name="T17" fmla="*/ 463 h 463"/>
                  <a:gd name="T18" fmla="*/ 93 w 97"/>
                  <a:gd name="T19" fmla="*/ 460 h 463"/>
                  <a:gd name="T20" fmla="*/ 89 w 97"/>
                  <a:gd name="T21" fmla="*/ 446 h 463"/>
                  <a:gd name="T22" fmla="*/ 83 w 97"/>
                  <a:gd name="T23" fmla="*/ 408 h 463"/>
                  <a:gd name="T24" fmla="*/ 75 w 97"/>
                  <a:gd name="T25" fmla="*/ 353 h 463"/>
                  <a:gd name="T26" fmla="*/ 68 w 97"/>
                  <a:gd name="T27" fmla="*/ 285 h 463"/>
                  <a:gd name="T28" fmla="*/ 65 w 97"/>
                  <a:gd name="T29" fmla="*/ 211 h 463"/>
                  <a:gd name="T30" fmla="*/ 67 w 97"/>
                  <a:gd name="T31" fmla="*/ 136 h 463"/>
                  <a:gd name="T32" fmla="*/ 76 w 97"/>
                  <a:gd name="T33" fmla="*/ 65 h 463"/>
                  <a:gd name="T34" fmla="*/ 97 w 97"/>
                  <a:gd name="T35" fmla="*/ 5 h 463"/>
                  <a:gd name="T36" fmla="*/ 97 w 97"/>
                  <a:gd name="T37" fmla="*/ 4 h 463"/>
                  <a:gd name="T38" fmla="*/ 97 w 97"/>
                  <a:gd name="T39" fmla="*/ 3 h 463"/>
                  <a:gd name="T40" fmla="*/ 95 w 97"/>
                  <a:gd name="T41" fmla="*/ 1 h 463"/>
                  <a:gd name="T42" fmla="*/ 91 w 97"/>
                  <a:gd name="T43" fmla="*/ 0 h 463"/>
                  <a:gd name="T44" fmla="*/ 84 w 97"/>
                  <a:gd name="T45" fmla="*/ 0 h 463"/>
                  <a:gd name="T46" fmla="*/ 71 w 97"/>
                  <a:gd name="T47" fmla="*/ 0 h 463"/>
                  <a:gd name="T48" fmla="*/ 54 w 97"/>
                  <a:gd name="T49" fmla="*/ 3 h 463"/>
                  <a:gd name="T50" fmla="*/ 30 w 97"/>
                  <a:gd name="T51" fmla="*/ 9 h 46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7"/>
                  <a:gd name="T79" fmla="*/ 0 h 463"/>
                  <a:gd name="T80" fmla="*/ 97 w 97"/>
                  <a:gd name="T81" fmla="*/ 463 h 46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7" h="463">
                    <a:moveTo>
                      <a:pt x="30" y="9"/>
                    </a:moveTo>
                    <a:lnTo>
                      <a:pt x="27" y="17"/>
                    </a:lnTo>
                    <a:lnTo>
                      <a:pt x="20" y="44"/>
                    </a:lnTo>
                    <a:lnTo>
                      <a:pt x="12" y="85"/>
                    </a:lnTo>
                    <a:lnTo>
                      <a:pt x="4" y="140"/>
                    </a:lnTo>
                    <a:lnTo>
                      <a:pt x="0" y="207"/>
                    </a:lnTo>
                    <a:lnTo>
                      <a:pt x="0" y="285"/>
                    </a:lnTo>
                    <a:lnTo>
                      <a:pt x="9" y="370"/>
                    </a:lnTo>
                    <a:lnTo>
                      <a:pt x="26" y="463"/>
                    </a:lnTo>
                    <a:lnTo>
                      <a:pt x="93" y="460"/>
                    </a:lnTo>
                    <a:lnTo>
                      <a:pt x="89" y="446"/>
                    </a:lnTo>
                    <a:lnTo>
                      <a:pt x="83" y="408"/>
                    </a:lnTo>
                    <a:lnTo>
                      <a:pt x="75" y="353"/>
                    </a:lnTo>
                    <a:lnTo>
                      <a:pt x="68" y="285"/>
                    </a:lnTo>
                    <a:lnTo>
                      <a:pt x="65" y="211"/>
                    </a:lnTo>
                    <a:lnTo>
                      <a:pt x="67" y="136"/>
                    </a:lnTo>
                    <a:lnTo>
                      <a:pt x="76" y="65"/>
                    </a:lnTo>
                    <a:lnTo>
                      <a:pt x="97" y="5"/>
                    </a:lnTo>
                    <a:lnTo>
                      <a:pt x="97" y="4"/>
                    </a:lnTo>
                    <a:lnTo>
                      <a:pt x="97" y="3"/>
                    </a:lnTo>
                    <a:lnTo>
                      <a:pt x="95" y="1"/>
                    </a:lnTo>
                    <a:lnTo>
                      <a:pt x="91" y="0"/>
                    </a:lnTo>
                    <a:lnTo>
                      <a:pt x="84" y="0"/>
                    </a:lnTo>
                    <a:lnTo>
                      <a:pt x="71" y="0"/>
                    </a:lnTo>
                    <a:lnTo>
                      <a:pt x="54" y="3"/>
                    </a:lnTo>
                    <a:lnTo>
                      <a:pt x="30" y="9"/>
                    </a:lnTo>
                    <a:close/>
                  </a:path>
                </a:pathLst>
              </a:custGeom>
              <a:solidFill>
                <a:srgbClr val="808080"/>
              </a:solidFill>
              <a:ln w="9525">
                <a:noFill/>
                <a:round/>
                <a:headEnd/>
                <a:tailEnd/>
              </a:ln>
            </p:spPr>
            <p:txBody>
              <a:bodyPr/>
              <a:lstStyle/>
              <a:p>
                <a:endParaRPr lang="en-US"/>
              </a:p>
            </p:txBody>
          </p:sp>
          <p:sp>
            <p:nvSpPr>
              <p:cNvPr id="88145" name="Freeform 199"/>
              <p:cNvSpPr>
                <a:spLocks/>
              </p:cNvSpPr>
              <p:nvPr/>
            </p:nvSpPr>
            <p:spPr bwMode="auto">
              <a:xfrm>
                <a:off x="6422" y="13768"/>
                <a:ext cx="77" cy="367"/>
              </a:xfrm>
              <a:custGeom>
                <a:avLst/>
                <a:gdLst>
                  <a:gd name="T0" fmla="*/ 24 w 77"/>
                  <a:gd name="T1" fmla="*/ 8 h 367"/>
                  <a:gd name="T2" fmla="*/ 22 w 77"/>
                  <a:gd name="T3" fmla="*/ 15 h 367"/>
                  <a:gd name="T4" fmla="*/ 17 w 77"/>
                  <a:gd name="T5" fmla="*/ 36 h 367"/>
                  <a:gd name="T6" fmla="*/ 10 w 77"/>
                  <a:gd name="T7" fmla="*/ 68 h 367"/>
                  <a:gd name="T8" fmla="*/ 4 w 77"/>
                  <a:gd name="T9" fmla="*/ 112 h 367"/>
                  <a:gd name="T10" fmla="*/ 0 w 77"/>
                  <a:gd name="T11" fmla="*/ 164 h 367"/>
                  <a:gd name="T12" fmla="*/ 0 w 77"/>
                  <a:gd name="T13" fmla="*/ 226 h 367"/>
                  <a:gd name="T14" fmla="*/ 7 w 77"/>
                  <a:gd name="T15" fmla="*/ 294 h 367"/>
                  <a:gd name="T16" fmla="*/ 21 w 77"/>
                  <a:gd name="T17" fmla="*/ 367 h 367"/>
                  <a:gd name="T18" fmla="*/ 74 w 77"/>
                  <a:gd name="T19" fmla="*/ 364 h 367"/>
                  <a:gd name="T20" fmla="*/ 71 w 77"/>
                  <a:gd name="T21" fmla="*/ 353 h 367"/>
                  <a:gd name="T22" fmla="*/ 66 w 77"/>
                  <a:gd name="T23" fmla="*/ 323 h 367"/>
                  <a:gd name="T24" fmla="*/ 60 w 77"/>
                  <a:gd name="T25" fmla="*/ 280 h 367"/>
                  <a:gd name="T26" fmla="*/ 54 w 77"/>
                  <a:gd name="T27" fmla="*/ 226 h 367"/>
                  <a:gd name="T28" fmla="*/ 51 w 77"/>
                  <a:gd name="T29" fmla="*/ 168 h 367"/>
                  <a:gd name="T30" fmla="*/ 53 w 77"/>
                  <a:gd name="T31" fmla="*/ 107 h 367"/>
                  <a:gd name="T32" fmla="*/ 61 w 77"/>
                  <a:gd name="T33" fmla="*/ 52 h 367"/>
                  <a:gd name="T34" fmla="*/ 77 w 77"/>
                  <a:gd name="T35" fmla="*/ 5 h 367"/>
                  <a:gd name="T36" fmla="*/ 77 w 77"/>
                  <a:gd name="T37" fmla="*/ 5 h 367"/>
                  <a:gd name="T38" fmla="*/ 77 w 77"/>
                  <a:gd name="T39" fmla="*/ 2 h 367"/>
                  <a:gd name="T40" fmla="*/ 76 w 77"/>
                  <a:gd name="T41" fmla="*/ 1 h 367"/>
                  <a:gd name="T42" fmla="*/ 72 w 77"/>
                  <a:gd name="T43" fmla="*/ 0 h 367"/>
                  <a:gd name="T44" fmla="*/ 66 w 77"/>
                  <a:gd name="T45" fmla="*/ 0 h 367"/>
                  <a:gd name="T46" fmla="*/ 56 w 77"/>
                  <a:gd name="T47" fmla="*/ 1 h 367"/>
                  <a:gd name="T48" fmla="*/ 43 w 77"/>
                  <a:gd name="T49" fmla="*/ 4 h 367"/>
                  <a:gd name="T50" fmla="*/ 24 w 77"/>
                  <a:gd name="T51" fmla="*/ 8 h 36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7"/>
                  <a:gd name="T79" fmla="*/ 0 h 367"/>
                  <a:gd name="T80" fmla="*/ 77 w 77"/>
                  <a:gd name="T81" fmla="*/ 367 h 36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7" h="367">
                    <a:moveTo>
                      <a:pt x="24" y="8"/>
                    </a:moveTo>
                    <a:lnTo>
                      <a:pt x="22" y="15"/>
                    </a:lnTo>
                    <a:lnTo>
                      <a:pt x="17" y="36"/>
                    </a:lnTo>
                    <a:lnTo>
                      <a:pt x="10" y="68"/>
                    </a:lnTo>
                    <a:lnTo>
                      <a:pt x="4" y="112"/>
                    </a:lnTo>
                    <a:lnTo>
                      <a:pt x="0" y="164"/>
                    </a:lnTo>
                    <a:lnTo>
                      <a:pt x="0" y="226"/>
                    </a:lnTo>
                    <a:lnTo>
                      <a:pt x="7" y="294"/>
                    </a:lnTo>
                    <a:lnTo>
                      <a:pt x="21" y="367"/>
                    </a:lnTo>
                    <a:lnTo>
                      <a:pt x="74" y="364"/>
                    </a:lnTo>
                    <a:lnTo>
                      <a:pt x="71" y="353"/>
                    </a:lnTo>
                    <a:lnTo>
                      <a:pt x="66" y="323"/>
                    </a:lnTo>
                    <a:lnTo>
                      <a:pt x="60" y="280"/>
                    </a:lnTo>
                    <a:lnTo>
                      <a:pt x="54" y="226"/>
                    </a:lnTo>
                    <a:lnTo>
                      <a:pt x="51" y="168"/>
                    </a:lnTo>
                    <a:lnTo>
                      <a:pt x="53" y="107"/>
                    </a:lnTo>
                    <a:lnTo>
                      <a:pt x="61" y="52"/>
                    </a:lnTo>
                    <a:lnTo>
                      <a:pt x="77" y="5"/>
                    </a:lnTo>
                    <a:lnTo>
                      <a:pt x="77" y="2"/>
                    </a:lnTo>
                    <a:lnTo>
                      <a:pt x="76" y="1"/>
                    </a:lnTo>
                    <a:lnTo>
                      <a:pt x="72" y="0"/>
                    </a:lnTo>
                    <a:lnTo>
                      <a:pt x="66" y="0"/>
                    </a:lnTo>
                    <a:lnTo>
                      <a:pt x="56" y="1"/>
                    </a:lnTo>
                    <a:lnTo>
                      <a:pt x="43" y="4"/>
                    </a:lnTo>
                    <a:lnTo>
                      <a:pt x="24" y="8"/>
                    </a:lnTo>
                    <a:close/>
                  </a:path>
                </a:pathLst>
              </a:custGeom>
              <a:solidFill>
                <a:srgbClr val="808080"/>
              </a:solidFill>
              <a:ln w="9525">
                <a:noFill/>
                <a:round/>
                <a:headEnd/>
                <a:tailEnd/>
              </a:ln>
            </p:spPr>
            <p:txBody>
              <a:bodyPr/>
              <a:lstStyle/>
              <a:p>
                <a:endParaRPr lang="en-US"/>
              </a:p>
            </p:txBody>
          </p:sp>
          <p:sp>
            <p:nvSpPr>
              <p:cNvPr id="88146" name="Freeform 200"/>
              <p:cNvSpPr>
                <a:spLocks/>
              </p:cNvSpPr>
              <p:nvPr/>
            </p:nvSpPr>
            <p:spPr bwMode="auto">
              <a:xfrm>
                <a:off x="6428" y="13813"/>
                <a:ext cx="56" cy="271"/>
              </a:xfrm>
              <a:custGeom>
                <a:avLst/>
                <a:gdLst>
                  <a:gd name="T0" fmla="*/ 17 w 56"/>
                  <a:gd name="T1" fmla="*/ 5 h 271"/>
                  <a:gd name="T2" fmla="*/ 16 w 56"/>
                  <a:gd name="T3" fmla="*/ 10 h 271"/>
                  <a:gd name="T4" fmla="*/ 12 w 56"/>
                  <a:gd name="T5" fmla="*/ 25 h 271"/>
                  <a:gd name="T6" fmla="*/ 6 w 56"/>
                  <a:gd name="T7" fmla="*/ 49 h 271"/>
                  <a:gd name="T8" fmla="*/ 2 w 56"/>
                  <a:gd name="T9" fmla="*/ 82 h 271"/>
                  <a:gd name="T10" fmla="*/ 0 w 56"/>
                  <a:gd name="T11" fmla="*/ 122 h 271"/>
                  <a:gd name="T12" fmla="*/ 0 w 56"/>
                  <a:gd name="T13" fmla="*/ 166 h 271"/>
                  <a:gd name="T14" fmla="*/ 4 w 56"/>
                  <a:gd name="T15" fmla="*/ 217 h 271"/>
                  <a:gd name="T16" fmla="*/ 15 w 56"/>
                  <a:gd name="T17" fmla="*/ 271 h 271"/>
                  <a:gd name="T18" fmla="*/ 54 w 56"/>
                  <a:gd name="T19" fmla="*/ 268 h 271"/>
                  <a:gd name="T20" fmla="*/ 52 w 56"/>
                  <a:gd name="T21" fmla="*/ 261 h 271"/>
                  <a:gd name="T22" fmla="*/ 48 w 56"/>
                  <a:gd name="T23" fmla="*/ 238 h 271"/>
                  <a:gd name="T24" fmla="*/ 44 w 56"/>
                  <a:gd name="T25" fmla="*/ 206 h 271"/>
                  <a:gd name="T26" fmla="*/ 40 w 56"/>
                  <a:gd name="T27" fmla="*/ 166 h 271"/>
                  <a:gd name="T28" fmla="*/ 37 w 56"/>
                  <a:gd name="T29" fmla="*/ 123 h 271"/>
                  <a:gd name="T30" fmla="*/ 39 w 56"/>
                  <a:gd name="T31" fmla="*/ 78 h 271"/>
                  <a:gd name="T32" fmla="*/ 44 w 56"/>
                  <a:gd name="T33" fmla="*/ 37 h 271"/>
                  <a:gd name="T34" fmla="*/ 56 w 56"/>
                  <a:gd name="T35" fmla="*/ 3 h 271"/>
                  <a:gd name="T36" fmla="*/ 56 w 56"/>
                  <a:gd name="T37" fmla="*/ 3 h 271"/>
                  <a:gd name="T38" fmla="*/ 56 w 56"/>
                  <a:gd name="T39" fmla="*/ 2 h 271"/>
                  <a:gd name="T40" fmla="*/ 55 w 56"/>
                  <a:gd name="T41" fmla="*/ 1 h 271"/>
                  <a:gd name="T42" fmla="*/ 52 w 56"/>
                  <a:gd name="T43" fmla="*/ 0 h 271"/>
                  <a:gd name="T44" fmla="*/ 48 w 56"/>
                  <a:gd name="T45" fmla="*/ 0 h 271"/>
                  <a:gd name="T46" fmla="*/ 42 w 56"/>
                  <a:gd name="T47" fmla="*/ 0 h 271"/>
                  <a:gd name="T48" fmla="*/ 31 w 56"/>
                  <a:gd name="T49" fmla="*/ 2 h 271"/>
                  <a:gd name="T50" fmla="*/ 17 w 56"/>
                  <a:gd name="T51" fmla="*/ 5 h 27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6"/>
                  <a:gd name="T79" fmla="*/ 0 h 271"/>
                  <a:gd name="T80" fmla="*/ 56 w 56"/>
                  <a:gd name="T81" fmla="*/ 271 h 27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6" h="271">
                    <a:moveTo>
                      <a:pt x="17" y="5"/>
                    </a:moveTo>
                    <a:lnTo>
                      <a:pt x="16" y="10"/>
                    </a:lnTo>
                    <a:lnTo>
                      <a:pt x="12" y="25"/>
                    </a:lnTo>
                    <a:lnTo>
                      <a:pt x="6" y="49"/>
                    </a:lnTo>
                    <a:lnTo>
                      <a:pt x="2" y="82"/>
                    </a:lnTo>
                    <a:lnTo>
                      <a:pt x="0" y="122"/>
                    </a:lnTo>
                    <a:lnTo>
                      <a:pt x="0" y="166"/>
                    </a:lnTo>
                    <a:lnTo>
                      <a:pt x="4" y="217"/>
                    </a:lnTo>
                    <a:lnTo>
                      <a:pt x="15" y="271"/>
                    </a:lnTo>
                    <a:lnTo>
                      <a:pt x="54" y="268"/>
                    </a:lnTo>
                    <a:lnTo>
                      <a:pt x="52" y="261"/>
                    </a:lnTo>
                    <a:lnTo>
                      <a:pt x="48" y="238"/>
                    </a:lnTo>
                    <a:lnTo>
                      <a:pt x="44" y="206"/>
                    </a:lnTo>
                    <a:lnTo>
                      <a:pt x="40" y="166"/>
                    </a:lnTo>
                    <a:lnTo>
                      <a:pt x="37" y="123"/>
                    </a:lnTo>
                    <a:lnTo>
                      <a:pt x="39" y="78"/>
                    </a:lnTo>
                    <a:lnTo>
                      <a:pt x="44" y="37"/>
                    </a:lnTo>
                    <a:lnTo>
                      <a:pt x="56" y="3"/>
                    </a:lnTo>
                    <a:lnTo>
                      <a:pt x="56" y="2"/>
                    </a:lnTo>
                    <a:lnTo>
                      <a:pt x="55" y="1"/>
                    </a:lnTo>
                    <a:lnTo>
                      <a:pt x="52" y="0"/>
                    </a:lnTo>
                    <a:lnTo>
                      <a:pt x="48" y="0"/>
                    </a:lnTo>
                    <a:lnTo>
                      <a:pt x="42" y="0"/>
                    </a:lnTo>
                    <a:lnTo>
                      <a:pt x="31" y="2"/>
                    </a:lnTo>
                    <a:lnTo>
                      <a:pt x="17" y="5"/>
                    </a:lnTo>
                    <a:close/>
                  </a:path>
                </a:pathLst>
              </a:custGeom>
              <a:solidFill>
                <a:srgbClr val="808080"/>
              </a:solidFill>
              <a:ln w="9525">
                <a:noFill/>
                <a:round/>
                <a:headEnd/>
                <a:tailEnd/>
              </a:ln>
            </p:spPr>
            <p:txBody>
              <a:bodyPr/>
              <a:lstStyle/>
              <a:p>
                <a:endParaRPr lang="en-US"/>
              </a:p>
            </p:txBody>
          </p:sp>
          <p:sp>
            <p:nvSpPr>
              <p:cNvPr id="88147" name="Freeform 201"/>
              <p:cNvSpPr>
                <a:spLocks/>
              </p:cNvSpPr>
              <p:nvPr/>
            </p:nvSpPr>
            <p:spPr bwMode="auto">
              <a:xfrm>
                <a:off x="7211" y="13549"/>
                <a:ext cx="186" cy="732"/>
              </a:xfrm>
              <a:custGeom>
                <a:avLst/>
                <a:gdLst>
                  <a:gd name="T0" fmla="*/ 186 w 186"/>
                  <a:gd name="T1" fmla="*/ 6 h 732"/>
                  <a:gd name="T2" fmla="*/ 182 w 186"/>
                  <a:gd name="T3" fmla="*/ 11 h 732"/>
                  <a:gd name="T4" fmla="*/ 169 w 186"/>
                  <a:gd name="T5" fmla="*/ 29 h 732"/>
                  <a:gd name="T6" fmla="*/ 153 w 186"/>
                  <a:gd name="T7" fmla="*/ 67 h 732"/>
                  <a:gd name="T8" fmla="*/ 137 w 186"/>
                  <a:gd name="T9" fmla="*/ 130 h 732"/>
                  <a:gd name="T10" fmla="*/ 124 w 186"/>
                  <a:gd name="T11" fmla="*/ 221 h 732"/>
                  <a:gd name="T12" fmla="*/ 117 w 186"/>
                  <a:gd name="T13" fmla="*/ 350 h 732"/>
                  <a:gd name="T14" fmla="*/ 122 w 186"/>
                  <a:gd name="T15" fmla="*/ 517 h 732"/>
                  <a:gd name="T16" fmla="*/ 139 w 186"/>
                  <a:gd name="T17" fmla="*/ 732 h 732"/>
                  <a:gd name="T18" fmla="*/ 34 w 186"/>
                  <a:gd name="T19" fmla="*/ 732 h 732"/>
                  <a:gd name="T20" fmla="*/ 31 w 186"/>
                  <a:gd name="T21" fmla="*/ 711 h 732"/>
                  <a:gd name="T22" fmla="*/ 22 w 186"/>
                  <a:gd name="T23" fmla="*/ 651 h 732"/>
                  <a:gd name="T24" fmla="*/ 12 w 186"/>
                  <a:gd name="T25" fmla="*/ 563 h 732"/>
                  <a:gd name="T26" fmla="*/ 3 w 186"/>
                  <a:gd name="T27" fmla="*/ 454 h 732"/>
                  <a:gd name="T28" fmla="*/ 0 w 186"/>
                  <a:gd name="T29" fmla="*/ 335 h 732"/>
                  <a:gd name="T30" fmla="*/ 6 w 186"/>
                  <a:gd name="T31" fmla="*/ 213 h 732"/>
                  <a:gd name="T32" fmla="*/ 25 w 186"/>
                  <a:gd name="T33" fmla="*/ 98 h 732"/>
                  <a:gd name="T34" fmla="*/ 60 w 186"/>
                  <a:gd name="T35" fmla="*/ 0 h 732"/>
                  <a:gd name="T36" fmla="*/ 186 w 186"/>
                  <a:gd name="T37" fmla="*/ 6 h 73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6"/>
                  <a:gd name="T58" fmla="*/ 0 h 732"/>
                  <a:gd name="T59" fmla="*/ 186 w 186"/>
                  <a:gd name="T60" fmla="*/ 732 h 73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6" h="732">
                    <a:moveTo>
                      <a:pt x="186" y="6"/>
                    </a:moveTo>
                    <a:lnTo>
                      <a:pt x="182" y="11"/>
                    </a:lnTo>
                    <a:lnTo>
                      <a:pt x="169" y="29"/>
                    </a:lnTo>
                    <a:lnTo>
                      <a:pt x="153" y="67"/>
                    </a:lnTo>
                    <a:lnTo>
                      <a:pt x="137" y="130"/>
                    </a:lnTo>
                    <a:lnTo>
                      <a:pt x="124" y="221"/>
                    </a:lnTo>
                    <a:lnTo>
                      <a:pt x="117" y="350"/>
                    </a:lnTo>
                    <a:lnTo>
                      <a:pt x="122" y="517"/>
                    </a:lnTo>
                    <a:lnTo>
                      <a:pt x="139" y="732"/>
                    </a:lnTo>
                    <a:lnTo>
                      <a:pt x="34" y="732"/>
                    </a:lnTo>
                    <a:lnTo>
                      <a:pt x="31" y="711"/>
                    </a:lnTo>
                    <a:lnTo>
                      <a:pt x="22" y="651"/>
                    </a:lnTo>
                    <a:lnTo>
                      <a:pt x="12" y="563"/>
                    </a:lnTo>
                    <a:lnTo>
                      <a:pt x="3" y="454"/>
                    </a:lnTo>
                    <a:lnTo>
                      <a:pt x="0" y="335"/>
                    </a:lnTo>
                    <a:lnTo>
                      <a:pt x="6" y="213"/>
                    </a:lnTo>
                    <a:lnTo>
                      <a:pt x="25" y="98"/>
                    </a:lnTo>
                    <a:lnTo>
                      <a:pt x="60" y="0"/>
                    </a:lnTo>
                    <a:lnTo>
                      <a:pt x="186" y="6"/>
                    </a:lnTo>
                    <a:close/>
                  </a:path>
                </a:pathLst>
              </a:custGeom>
              <a:solidFill>
                <a:srgbClr val="808080"/>
              </a:solidFill>
              <a:ln w="9525">
                <a:noFill/>
                <a:round/>
                <a:headEnd/>
                <a:tailEnd/>
              </a:ln>
            </p:spPr>
            <p:txBody>
              <a:bodyPr/>
              <a:lstStyle/>
              <a:p>
                <a:endParaRPr lang="en-US"/>
              </a:p>
            </p:txBody>
          </p:sp>
          <p:sp>
            <p:nvSpPr>
              <p:cNvPr id="88148" name="Freeform 202"/>
              <p:cNvSpPr>
                <a:spLocks/>
              </p:cNvSpPr>
              <p:nvPr/>
            </p:nvSpPr>
            <p:spPr bwMode="auto">
              <a:xfrm>
                <a:off x="7219" y="13600"/>
                <a:ext cx="158" cy="625"/>
              </a:xfrm>
              <a:custGeom>
                <a:avLst/>
                <a:gdLst>
                  <a:gd name="T0" fmla="*/ 158 w 158"/>
                  <a:gd name="T1" fmla="*/ 4 h 625"/>
                  <a:gd name="T2" fmla="*/ 153 w 158"/>
                  <a:gd name="T3" fmla="*/ 9 h 625"/>
                  <a:gd name="T4" fmla="*/ 144 w 158"/>
                  <a:gd name="T5" fmla="*/ 25 h 625"/>
                  <a:gd name="T6" fmla="*/ 130 w 158"/>
                  <a:gd name="T7" fmla="*/ 57 h 625"/>
                  <a:gd name="T8" fmla="*/ 116 w 158"/>
                  <a:gd name="T9" fmla="*/ 110 h 625"/>
                  <a:gd name="T10" fmla="*/ 105 w 158"/>
                  <a:gd name="T11" fmla="*/ 189 h 625"/>
                  <a:gd name="T12" fmla="*/ 100 w 158"/>
                  <a:gd name="T13" fmla="*/ 298 h 625"/>
                  <a:gd name="T14" fmla="*/ 103 w 158"/>
                  <a:gd name="T15" fmla="*/ 441 h 625"/>
                  <a:gd name="T16" fmla="*/ 118 w 158"/>
                  <a:gd name="T17" fmla="*/ 625 h 625"/>
                  <a:gd name="T18" fmla="*/ 29 w 158"/>
                  <a:gd name="T19" fmla="*/ 625 h 625"/>
                  <a:gd name="T20" fmla="*/ 25 w 158"/>
                  <a:gd name="T21" fmla="*/ 607 h 625"/>
                  <a:gd name="T22" fmla="*/ 18 w 158"/>
                  <a:gd name="T23" fmla="*/ 556 h 625"/>
                  <a:gd name="T24" fmla="*/ 9 w 158"/>
                  <a:gd name="T25" fmla="*/ 480 h 625"/>
                  <a:gd name="T26" fmla="*/ 2 w 158"/>
                  <a:gd name="T27" fmla="*/ 387 h 625"/>
                  <a:gd name="T28" fmla="*/ 0 w 158"/>
                  <a:gd name="T29" fmla="*/ 286 h 625"/>
                  <a:gd name="T30" fmla="*/ 5 w 158"/>
                  <a:gd name="T31" fmla="*/ 182 h 625"/>
                  <a:gd name="T32" fmla="*/ 21 w 158"/>
                  <a:gd name="T33" fmla="*/ 84 h 625"/>
                  <a:gd name="T34" fmla="*/ 51 w 158"/>
                  <a:gd name="T35" fmla="*/ 0 h 625"/>
                  <a:gd name="T36" fmla="*/ 158 w 158"/>
                  <a:gd name="T37" fmla="*/ 4 h 62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8"/>
                  <a:gd name="T58" fmla="*/ 0 h 625"/>
                  <a:gd name="T59" fmla="*/ 158 w 158"/>
                  <a:gd name="T60" fmla="*/ 625 h 62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8" h="625">
                    <a:moveTo>
                      <a:pt x="158" y="4"/>
                    </a:moveTo>
                    <a:lnTo>
                      <a:pt x="153" y="9"/>
                    </a:lnTo>
                    <a:lnTo>
                      <a:pt x="144" y="25"/>
                    </a:lnTo>
                    <a:lnTo>
                      <a:pt x="130" y="57"/>
                    </a:lnTo>
                    <a:lnTo>
                      <a:pt x="116" y="110"/>
                    </a:lnTo>
                    <a:lnTo>
                      <a:pt x="105" y="189"/>
                    </a:lnTo>
                    <a:lnTo>
                      <a:pt x="100" y="298"/>
                    </a:lnTo>
                    <a:lnTo>
                      <a:pt x="103" y="441"/>
                    </a:lnTo>
                    <a:lnTo>
                      <a:pt x="118" y="625"/>
                    </a:lnTo>
                    <a:lnTo>
                      <a:pt x="29" y="625"/>
                    </a:lnTo>
                    <a:lnTo>
                      <a:pt x="25" y="607"/>
                    </a:lnTo>
                    <a:lnTo>
                      <a:pt x="18" y="556"/>
                    </a:lnTo>
                    <a:lnTo>
                      <a:pt x="9" y="480"/>
                    </a:lnTo>
                    <a:lnTo>
                      <a:pt x="2" y="387"/>
                    </a:lnTo>
                    <a:lnTo>
                      <a:pt x="0" y="286"/>
                    </a:lnTo>
                    <a:lnTo>
                      <a:pt x="5" y="182"/>
                    </a:lnTo>
                    <a:lnTo>
                      <a:pt x="21" y="84"/>
                    </a:lnTo>
                    <a:lnTo>
                      <a:pt x="51" y="0"/>
                    </a:lnTo>
                    <a:lnTo>
                      <a:pt x="158" y="4"/>
                    </a:lnTo>
                    <a:close/>
                  </a:path>
                </a:pathLst>
              </a:custGeom>
              <a:solidFill>
                <a:srgbClr val="808080"/>
              </a:solidFill>
              <a:ln w="9525">
                <a:noFill/>
                <a:round/>
                <a:headEnd/>
                <a:tailEnd/>
              </a:ln>
            </p:spPr>
            <p:txBody>
              <a:bodyPr/>
              <a:lstStyle/>
              <a:p>
                <a:endParaRPr lang="en-US"/>
              </a:p>
            </p:txBody>
          </p:sp>
          <p:sp>
            <p:nvSpPr>
              <p:cNvPr id="88149" name="Freeform 203"/>
              <p:cNvSpPr>
                <a:spLocks/>
              </p:cNvSpPr>
              <p:nvPr/>
            </p:nvSpPr>
            <p:spPr bwMode="auto">
              <a:xfrm>
                <a:off x="7225" y="13651"/>
                <a:ext cx="131" cy="517"/>
              </a:xfrm>
              <a:custGeom>
                <a:avLst/>
                <a:gdLst>
                  <a:gd name="T0" fmla="*/ 131 w 131"/>
                  <a:gd name="T1" fmla="*/ 4 h 517"/>
                  <a:gd name="T2" fmla="*/ 128 w 131"/>
                  <a:gd name="T3" fmla="*/ 7 h 517"/>
                  <a:gd name="T4" fmla="*/ 119 w 131"/>
                  <a:gd name="T5" fmla="*/ 21 h 517"/>
                  <a:gd name="T6" fmla="*/ 109 w 131"/>
                  <a:gd name="T7" fmla="*/ 47 h 517"/>
                  <a:gd name="T8" fmla="*/ 97 w 131"/>
                  <a:gd name="T9" fmla="*/ 91 h 517"/>
                  <a:gd name="T10" fmla="*/ 88 w 131"/>
                  <a:gd name="T11" fmla="*/ 156 h 517"/>
                  <a:gd name="T12" fmla="*/ 84 w 131"/>
                  <a:gd name="T13" fmla="*/ 247 h 517"/>
                  <a:gd name="T14" fmla="*/ 86 w 131"/>
                  <a:gd name="T15" fmla="*/ 366 h 517"/>
                  <a:gd name="T16" fmla="*/ 99 w 131"/>
                  <a:gd name="T17" fmla="*/ 517 h 517"/>
                  <a:gd name="T18" fmla="*/ 25 w 131"/>
                  <a:gd name="T19" fmla="*/ 517 h 517"/>
                  <a:gd name="T20" fmla="*/ 23 w 131"/>
                  <a:gd name="T21" fmla="*/ 502 h 517"/>
                  <a:gd name="T22" fmla="*/ 16 w 131"/>
                  <a:gd name="T23" fmla="*/ 460 h 517"/>
                  <a:gd name="T24" fmla="*/ 9 w 131"/>
                  <a:gd name="T25" fmla="*/ 397 h 517"/>
                  <a:gd name="T26" fmla="*/ 2 w 131"/>
                  <a:gd name="T27" fmla="*/ 320 h 517"/>
                  <a:gd name="T28" fmla="*/ 0 w 131"/>
                  <a:gd name="T29" fmla="*/ 236 h 517"/>
                  <a:gd name="T30" fmla="*/ 4 w 131"/>
                  <a:gd name="T31" fmla="*/ 151 h 517"/>
                  <a:gd name="T32" fmla="*/ 18 w 131"/>
                  <a:gd name="T33" fmla="*/ 70 h 517"/>
                  <a:gd name="T34" fmla="*/ 43 w 131"/>
                  <a:gd name="T35" fmla="*/ 0 h 517"/>
                  <a:gd name="T36" fmla="*/ 131 w 131"/>
                  <a:gd name="T37" fmla="*/ 4 h 5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1"/>
                  <a:gd name="T58" fmla="*/ 0 h 517"/>
                  <a:gd name="T59" fmla="*/ 131 w 131"/>
                  <a:gd name="T60" fmla="*/ 517 h 5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1" h="517">
                    <a:moveTo>
                      <a:pt x="131" y="4"/>
                    </a:moveTo>
                    <a:lnTo>
                      <a:pt x="128" y="7"/>
                    </a:lnTo>
                    <a:lnTo>
                      <a:pt x="119" y="21"/>
                    </a:lnTo>
                    <a:lnTo>
                      <a:pt x="109" y="47"/>
                    </a:lnTo>
                    <a:lnTo>
                      <a:pt x="97" y="91"/>
                    </a:lnTo>
                    <a:lnTo>
                      <a:pt x="88" y="156"/>
                    </a:lnTo>
                    <a:lnTo>
                      <a:pt x="84" y="247"/>
                    </a:lnTo>
                    <a:lnTo>
                      <a:pt x="86" y="366"/>
                    </a:lnTo>
                    <a:lnTo>
                      <a:pt x="99" y="517"/>
                    </a:lnTo>
                    <a:lnTo>
                      <a:pt x="25" y="517"/>
                    </a:lnTo>
                    <a:lnTo>
                      <a:pt x="23" y="502"/>
                    </a:lnTo>
                    <a:lnTo>
                      <a:pt x="16" y="460"/>
                    </a:lnTo>
                    <a:lnTo>
                      <a:pt x="9" y="397"/>
                    </a:lnTo>
                    <a:lnTo>
                      <a:pt x="2" y="320"/>
                    </a:lnTo>
                    <a:lnTo>
                      <a:pt x="0" y="236"/>
                    </a:lnTo>
                    <a:lnTo>
                      <a:pt x="4" y="151"/>
                    </a:lnTo>
                    <a:lnTo>
                      <a:pt x="18" y="70"/>
                    </a:lnTo>
                    <a:lnTo>
                      <a:pt x="43" y="0"/>
                    </a:lnTo>
                    <a:lnTo>
                      <a:pt x="131" y="4"/>
                    </a:lnTo>
                    <a:close/>
                  </a:path>
                </a:pathLst>
              </a:custGeom>
              <a:solidFill>
                <a:srgbClr val="808080"/>
              </a:solidFill>
              <a:ln w="9525">
                <a:noFill/>
                <a:round/>
                <a:headEnd/>
                <a:tailEnd/>
              </a:ln>
            </p:spPr>
            <p:txBody>
              <a:bodyPr/>
              <a:lstStyle/>
              <a:p>
                <a:endParaRPr lang="en-US"/>
              </a:p>
            </p:txBody>
          </p:sp>
          <p:sp>
            <p:nvSpPr>
              <p:cNvPr id="88150" name="Freeform 204"/>
              <p:cNvSpPr>
                <a:spLocks/>
              </p:cNvSpPr>
              <p:nvPr/>
            </p:nvSpPr>
            <p:spPr bwMode="auto">
              <a:xfrm>
                <a:off x="7233" y="13701"/>
                <a:ext cx="104" cy="411"/>
              </a:xfrm>
              <a:custGeom>
                <a:avLst/>
                <a:gdLst>
                  <a:gd name="T0" fmla="*/ 104 w 104"/>
                  <a:gd name="T1" fmla="*/ 4 h 411"/>
                  <a:gd name="T2" fmla="*/ 101 w 104"/>
                  <a:gd name="T3" fmla="*/ 7 h 411"/>
                  <a:gd name="T4" fmla="*/ 94 w 104"/>
                  <a:gd name="T5" fmla="*/ 17 h 411"/>
                  <a:gd name="T6" fmla="*/ 86 w 104"/>
                  <a:gd name="T7" fmla="*/ 38 h 411"/>
                  <a:gd name="T8" fmla="*/ 76 w 104"/>
                  <a:gd name="T9" fmla="*/ 73 h 411"/>
                  <a:gd name="T10" fmla="*/ 69 w 104"/>
                  <a:gd name="T11" fmla="*/ 125 h 411"/>
                  <a:gd name="T12" fmla="*/ 65 w 104"/>
                  <a:gd name="T13" fmla="*/ 196 h 411"/>
                  <a:gd name="T14" fmla="*/ 67 w 104"/>
                  <a:gd name="T15" fmla="*/ 291 h 411"/>
                  <a:gd name="T16" fmla="*/ 77 w 104"/>
                  <a:gd name="T17" fmla="*/ 411 h 411"/>
                  <a:gd name="T18" fmla="*/ 19 w 104"/>
                  <a:gd name="T19" fmla="*/ 411 h 411"/>
                  <a:gd name="T20" fmla="*/ 17 w 104"/>
                  <a:gd name="T21" fmla="*/ 399 h 411"/>
                  <a:gd name="T22" fmla="*/ 11 w 104"/>
                  <a:gd name="T23" fmla="*/ 365 h 411"/>
                  <a:gd name="T24" fmla="*/ 6 w 104"/>
                  <a:gd name="T25" fmla="*/ 316 h 411"/>
                  <a:gd name="T26" fmla="*/ 2 w 104"/>
                  <a:gd name="T27" fmla="*/ 255 h 411"/>
                  <a:gd name="T28" fmla="*/ 0 w 104"/>
                  <a:gd name="T29" fmla="*/ 188 h 411"/>
                  <a:gd name="T30" fmla="*/ 4 w 104"/>
                  <a:gd name="T31" fmla="*/ 120 h 411"/>
                  <a:gd name="T32" fmla="*/ 15 w 104"/>
                  <a:gd name="T33" fmla="*/ 55 h 411"/>
                  <a:gd name="T34" fmla="*/ 34 w 104"/>
                  <a:gd name="T35" fmla="*/ 0 h 411"/>
                  <a:gd name="T36" fmla="*/ 104 w 104"/>
                  <a:gd name="T37" fmla="*/ 4 h 4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4"/>
                  <a:gd name="T58" fmla="*/ 0 h 411"/>
                  <a:gd name="T59" fmla="*/ 104 w 104"/>
                  <a:gd name="T60" fmla="*/ 411 h 4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4" h="411">
                    <a:moveTo>
                      <a:pt x="104" y="4"/>
                    </a:moveTo>
                    <a:lnTo>
                      <a:pt x="101" y="7"/>
                    </a:lnTo>
                    <a:lnTo>
                      <a:pt x="94" y="17"/>
                    </a:lnTo>
                    <a:lnTo>
                      <a:pt x="86" y="38"/>
                    </a:lnTo>
                    <a:lnTo>
                      <a:pt x="76" y="73"/>
                    </a:lnTo>
                    <a:lnTo>
                      <a:pt x="69" y="125"/>
                    </a:lnTo>
                    <a:lnTo>
                      <a:pt x="65" y="196"/>
                    </a:lnTo>
                    <a:lnTo>
                      <a:pt x="67" y="291"/>
                    </a:lnTo>
                    <a:lnTo>
                      <a:pt x="77" y="411"/>
                    </a:lnTo>
                    <a:lnTo>
                      <a:pt x="19" y="411"/>
                    </a:lnTo>
                    <a:lnTo>
                      <a:pt x="17" y="399"/>
                    </a:lnTo>
                    <a:lnTo>
                      <a:pt x="11" y="365"/>
                    </a:lnTo>
                    <a:lnTo>
                      <a:pt x="6" y="316"/>
                    </a:lnTo>
                    <a:lnTo>
                      <a:pt x="2" y="255"/>
                    </a:lnTo>
                    <a:lnTo>
                      <a:pt x="0" y="188"/>
                    </a:lnTo>
                    <a:lnTo>
                      <a:pt x="4" y="120"/>
                    </a:lnTo>
                    <a:lnTo>
                      <a:pt x="15" y="55"/>
                    </a:lnTo>
                    <a:lnTo>
                      <a:pt x="34" y="0"/>
                    </a:lnTo>
                    <a:lnTo>
                      <a:pt x="104" y="4"/>
                    </a:lnTo>
                    <a:close/>
                  </a:path>
                </a:pathLst>
              </a:custGeom>
              <a:solidFill>
                <a:srgbClr val="808080"/>
              </a:solidFill>
              <a:ln w="9525">
                <a:noFill/>
                <a:round/>
                <a:headEnd/>
                <a:tailEnd/>
              </a:ln>
            </p:spPr>
            <p:txBody>
              <a:bodyPr/>
              <a:lstStyle/>
              <a:p>
                <a:endParaRPr lang="en-US"/>
              </a:p>
            </p:txBody>
          </p:sp>
          <p:sp>
            <p:nvSpPr>
              <p:cNvPr id="88151" name="Freeform 205"/>
              <p:cNvSpPr>
                <a:spLocks/>
              </p:cNvSpPr>
              <p:nvPr/>
            </p:nvSpPr>
            <p:spPr bwMode="auto">
              <a:xfrm>
                <a:off x="7240" y="13752"/>
                <a:ext cx="76" cy="302"/>
              </a:xfrm>
              <a:custGeom>
                <a:avLst/>
                <a:gdLst>
                  <a:gd name="T0" fmla="*/ 76 w 76"/>
                  <a:gd name="T1" fmla="*/ 2 h 302"/>
                  <a:gd name="T2" fmla="*/ 74 w 76"/>
                  <a:gd name="T3" fmla="*/ 4 h 302"/>
                  <a:gd name="T4" fmla="*/ 70 w 76"/>
                  <a:gd name="T5" fmla="*/ 12 h 302"/>
                  <a:gd name="T6" fmla="*/ 62 w 76"/>
                  <a:gd name="T7" fmla="*/ 28 h 302"/>
                  <a:gd name="T8" fmla="*/ 56 w 76"/>
                  <a:gd name="T9" fmla="*/ 53 h 302"/>
                  <a:gd name="T10" fmla="*/ 51 w 76"/>
                  <a:gd name="T11" fmla="*/ 92 h 302"/>
                  <a:gd name="T12" fmla="*/ 49 w 76"/>
                  <a:gd name="T13" fmla="*/ 145 h 302"/>
                  <a:gd name="T14" fmla="*/ 50 w 76"/>
                  <a:gd name="T15" fmla="*/ 214 h 302"/>
                  <a:gd name="T16" fmla="*/ 57 w 76"/>
                  <a:gd name="T17" fmla="*/ 302 h 302"/>
                  <a:gd name="T18" fmla="*/ 14 w 76"/>
                  <a:gd name="T19" fmla="*/ 302 h 302"/>
                  <a:gd name="T20" fmla="*/ 13 w 76"/>
                  <a:gd name="T21" fmla="*/ 294 h 302"/>
                  <a:gd name="T22" fmla="*/ 9 w 76"/>
                  <a:gd name="T23" fmla="*/ 269 h 302"/>
                  <a:gd name="T24" fmla="*/ 4 w 76"/>
                  <a:gd name="T25" fmla="*/ 232 h 302"/>
                  <a:gd name="T26" fmla="*/ 1 w 76"/>
                  <a:gd name="T27" fmla="*/ 188 h 302"/>
                  <a:gd name="T28" fmla="*/ 0 w 76"/>
                  <a:gd name="T29" fmla="*/ 138 h 302"/>
                  <a:gd name="T30" fmla="*/ 2 w 76"/>
                  <a:gd name="T31" fmla="*/ 89 h 302"/>
                  <a:gd name="T32" fmla="*/ 10 w 76"/>
                  <a:gd name="T33" fmla="*/ 41 h 302"/>
                  <a:gd name="T34" fmla="*/ 25 w 76"/>
                  <a:gd name="T35" fmla="*/ 0 h 302"/>
                  <a:gd name="T36" fmla="*/ 76 w 76"/>
                  <a:gd name="T37" fmla="*/ 2 h 30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6"/>
                  <a:gd name="T58" fmla="*/ 0 h 302"/>
                  <a:gd name="T59" fmla="*/ 76 w 76"/>
                  <a:gd name="T60" fmla="*/ 302 h 30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6" h="302">
                    <a:moveTo>
                      <a:pt x="76" y="2"/>
                    </a:moveTo>
                    <a:lnTo>
                      <a:pt x="74" y="4"/>
                    </a:lnTo>
                    <a:lnTo>
                      <a:pt x="70" y="12"/>
                    </a:lnTo>
                    <a:lnTo>
                      <a:pt x="62" y="28"/>
                    </a:lnTo>
                    <a:lnTo>
                      <a:pt x="56" y="53"/>
                    </a:lnTo>
                    <a:lnTo>
                      <a:pt x="51" y="92"/>
                    </a:lnTo>
                    <a:lnTo>
                      <a:pt x="49" y="145"/>
                    </a:lnTo>
                    <a:lnTo>
                      <a:pt x="50" y="214"/>
                    </a:lnTo>
                    <a:lnTo>
                      <a:pt x="57" y="302"/>
                    </a:lnTo>
                    <a:lnTo>
                      <a:pt x="14" y="302"/>
                    </a:lnTo>
                    <a:lnTo>
                      <a:pt x="13" y="294"/>
                    </a:lnTo>
                    <a:lnTo>
                      <a:pt x="9" y="269"/>
                    </a:lnTo>
                    <a:lnTo>
                      <a:pt x="4" y="232"/>
                    </a:lnTo>
                    <a:lnTo>
                      <a:pt x="1" y="188"/>
                    </a:lnTo>
                    <a:lnTo>
                      <a:pt x="0" y="138"/>
                    </a:lnTo>
                    <a:lnTo>
                      <a:pt x="2" y="89"/>
                    </a:lnTo>
                    <a:lnTo>
                      <a:pt x="10" y="41"/>
                    </a:lnTo>
                    <a:lnTo>
                      <a:pt x="25" y="0"/>
                    </a:lnTo>
                    <a:lnTo>
                      <a:pt x="76" y="2"/>
                    </a:lnTo>
                    <a:close/>
                  </a:path>
                </a:pathLst>
              </a:custGeom>
              <a:solidFill>
                <a:srgbClr val="808080"/>
              </a:solidFill>
              <a:ln w="9525">
                <a:noFill/>
                <a:round/>
                <a:headEnd/>
                <a:tailEnd/>
              </a:ln>
            </p:spPr>
            <p:txBody>
              <a:bodyPr/>
              <a:lstStyle/>
              <a:p>
                <a:endParaRPr lang="en-US"/>
              </a:p>
            </p:txBody>
          </p:sp>
          <p:sp>
            <p:nvSpPr>
              <p:cNvPr id="88152" name="Rectangle 206"/>
              <p:cNvSpPr>
                <a:spLocks noChangeArrowheads="1"/>
              </p:cNvSpPr>
              <p:nvPr/>
            </p:nvSpPr>
            <p:spPr bwMode="auto">
              <a:xfrm>
                <a:off x="6241" y="13678"/>
                <a:ext cx="23" cy="958"/>
              </a:xfrm>
              <a:prstGeom prst="rect">
                <a:avLst/>
              </a:prstGeom>
              <a:solidFill>
                <a:srgbClr val="000000"/>
              </a:solidFill>
              <a:ln w="9525">
                <a:noFill/>
                <a:miter lim="800000"/>
                <a:headEnd/>
                <a:tailEnd/>
              </a:ln>
            </p:spPr>
            <p:txBody>
              <a:bodyPr/>
              <a:lstStyle/>
              <a:p>
                <a:endParaRPr lang="en-US"/>
              </a:p>
            </p:txBody>
          </p:sp>
          <p:sp>
            <p:nvSpPr>
              <p:cNvPr id="88153" name="Freeform 207"/>
              <p:cNvSpPr>
                <a:spLocks/>
              </p:cNvSpPr>
              <p:nvPr/>
            </p:nvSpPr>
            <p:spPr bwMode="auto">
              <a:xfrm>
                <a:off x="6579" y="13664"/>
                <a:ext cx="375" cy="440"/>
              </a:xfrm>
              <a:custGeom>
                <a:avLst/>
                <a:gdLst>
                  <a:gd name="T0" fmla="*/ 35 w 375"/>
                  <a:gd name="T1" fmla="*/ 41 h 440"/>
                  <a:gd name="T2" fmla="*/ 32 w 375"/>
                  <a:gd name="T3" fmla="*/ 49 h 440"/>
                  <a:gd name="T4" fmla="*/ 25 w 375"/>
                  <a:gd name="T5" fmla="*/ 74 h 440"/>
                  <a:gd name="T6" fmla="*/ 17 w 375"/>
                  <a:gd name="T7" fmla="*/ 112 h 440"/>
                  <a:gd name="T8" fmla="*/ 8 w 375"/>
                  <a:gd name="T9" fmla="*/ 163 h 440"/>
                  <a:gd name="T10" fmla="*/ 2 w 375"/>
                  <a:gd name="T11" fmla="*/ 223 h 440"/>
                  <a:gd name="T12" fmla="*/ 0 w 375"/>
                  <a:gd name="T13" fmla="*/ 290 h 440"/>
                  <a:gd name="T14" fmla="*/ 7 w 375"/>
                  <a:gd name="T15" fmla="*/ 363 h 440"/>
                  <a:gd name="T16" fmla="*/ 23 w 375"/>
                  <a:gd name="T17" fmla="*/ 440 h 440"/>
                  <a:gd name="T18" fmla="*/ 23 w 375"/>
                  <a:gd name="T19" fmla="*/ 437 h 440"/>
                  <a:gd name="T20" fmla="*/ 23 w 375"/>
                  <a:gd name="T21" fmla="*/ 427 h 440"/>
                  <a:gd name="T22" fmla="*/ 23 w 375"/>
                  <a:gd name="T23" fmla="*/ 411 h 440"/>
                  <a:gd name="T24" fmla="*/ 23 w 375"/>
                  <a:gd name="T25" fmla="*/ 391 h 440"/>
                  <a:gd name="T26" fmla="*/ 25 w 375"/>
                  <a:gd name="T27" fmla="*/ 367 h 440"/>
                  <a:gd name="T28" fmla="*/ 28 w 375"/>
                  <a:gd name="T29" fmla="*/ 341 h 440"/>
                  <a:gd name="T30" fmla="*/ 33 w 375"/>
                  <a:gd name="T31" fmla="*/ 312 h 440"/>
                  <a:gd name="T32" fmla="*/ 39 w 375"/>
                  <a:gd name="T33" fmla="*/ 281 h 440"/>
                  <a:gd name="T34" fmla="*/ 49 w 375"/>
                  <a:gd name="T35" fmla="*/ 251 h 440"/>
                  <a:gd name="T36" fmla="*/ 61 w 375"/>
                  <a:gd name="T37" fmla="*/ 222 h 440"/>
                  <a:gd name="T38" fmla="*/ 75 w 375"/>
                  <a:gd name="T39" fmla="*/ 194 h 440"/>
                  <a:gd name="T40" fmla="*/ 93 w 375"/>
                  <a:gd name="T41" fmla="*/ 168 h 440"/>
                  <a:gd name="T42" fmla="*/ 116 w 375"/>
                  <a:gd name="T43" fmla="*/ 145 h 440"/>
                  <a:gd name="T44" fmla="*/ 141 w 375"/>
                  <a:gd name="T45" fmla="*/ 127 h 440"/>
                  <a:gd name="T46" fmla="*/ 173 w 375"/>
                  <a:gd name="T47" fmla="*/ 114 h 440"/>
                  <a:gd name="T48" fmla="*/ 208 w 375"/>
                  <a:gd name="T49" fmla="*/ 106 h 440"/>
                  <a:gd name="T50" fmla="*/ 210 w 375"/>
                  <a:gd name="T51" fmla="*/ 104 h 440"/>
                  <a:gd name="T52" fmla="*/ 217 w 375"/>
                  <a:gd name="T53" fmla="*/ 100 h 440"/>
                  <a:gd name="T54" fmla="*/ 227 w 375"/>
                  <a:gd name="T55" fmla="*/ 92 h 440"/>
                  <a:gd name="T56" fmla="*/ 245 w 375"/>
                  <a:gd name="T57" fmla="*/ 82 h 440"/>
                  <a:gd name="T58" fmla="*/ 267 w 375"/>
                  <a:gd name="T59" fmla="*/ 69 h 440"/>
                  <a:gd name="T60" fmla="*/ 296 w 375"/>
                  <a:gd name="T61" fmla="*/ 54 h 440"/>
                  <a:gd name="T62" fmla="*/ 332 w 375"/>
                  <a:gd name="T63" fmla="*/ 36 h 440"/>
                  <a:gd name="T64" fmla="*/ 375 w 375"/>
                  <a:gd name="T65" fmla="*/ 17 h 440"/>
                  <a:gd name="T66" fmla="*/ 373 w 375"/>
                  <a:gd name="T67" fmla="*/ 16 h 440"/>
                  <a:gd name="T68" fmla="*/ 366 w 375"/>
                  <a:gd name="T69" fmla="*/ 15 h 440"/>
                  <a:gd name="T70" fmla="*/ 357 w 375"/>
                  <a:gd name="T71" fmla="*/ 13 h 440"/>
                  <a:gd name="T72" fmla="*/ 343 w 375"/>
                  <a:gd name="T73" fmla="*/ 10 h 440"/>
                  <a:gd name="T74" fmla="*/ 326 w 375"/>
                  <a:gd name="T75" fmla="*/ 7 h 440"/>
                  <a:gd name="T76" fmla="*/ 307 w 375"/>
                  <a:gd name="T77" fmla="*/ 5 h 440"/>
                  <a:gd name="T78" fmla="*/ 285 w 375"/>
                  <a:gd name="T79" fmla="*/ 3 h 440"/>
                  <a:gd name="T80" fmla="*/ 261 w 375"/>
                  <a:gd name="T81" fmla="*/ 1 h 440"/>
                  <a:gd name="T82" fmla="*/ 235 w 375"/>
                  <a:gd name="T83" fmla="*/ 0 h 440"/>
                  <a:gd name="T84" fmla="*/ 208 w 375"/>
                  <a:gd name="T85" fmla="*/ 1 h 440"/>
                  <a:gd name="T86" fmla="*/ 180 w 375"/>
                  <a:gd name="T87" fmla="*/ 2 h 440"/>
                  <a:gd name="T88" fmla="*/ 151 w 375"/>
                  <a:gd name="T89" fmla="*/ 5 h 440"/>
                  <a:gd name="T90" fmla="*/ 122 w 375"/>
                  <a:gd name="T91" fmla="*/ 10 h 440"/>
                  <a:gd name="T92" fmla="*/ 92 w 375"/>
                  <a:gd name="T93" fmla="*/ 18 h 440"/>
                  <a:gd name="T94" fmla="*/ 63 w 375"/>
                  <a:gd name="T95" fmla="*/ 28 h 440"/>
                  <a:gd name="T96" fmla="*/ 35 w 375"/>
                  <a:gd name="T97" fmla="*/ 41 h 44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75"/>
                  <a:gd name="T148" fmla="*/ 0 h 440"/>
                  <a:gd name="T149" fmla="*/ 375 w 375"/>
                  <a:gd name="T150" fmla="*/ 440 h 44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75" h="440">
                    <a:moveTo>
                      <a:pt x="35" y="41"/>
                    </a:moveTo>
                    <a:lnTo>
                      <a:pt x="32" y="49"/>
                    </a:lnTo>
                    <a:lnTo>
                      <a:pt x="25" y="74"/>
                    </a:lnTo>
                    <a:lnTo>
                      <a:pt x="17" y="112"/>
                    </a:lnTo>
                    <a:lnTo>
                      <a:pt x="8" y="163"/>
                    </a:lnTo>
                    <a:lnTo>
                      <a:pt x="2" y="223"/>
                    </a:lnTo>
                    <a:lnTo>
                      <a:pt x="0" y="290"/>
                    </a:lnTo>
                    <a:lnTo>
                      <a:pt x="7" y="363"/>
                    </a:lnTo>
                    <a:lnTo>
                      <a:pt x="23" y="440"/>
                    </a:lnTo>
                    <a:lnTo>
                      <a:pt x="23" y="437"/>
                    </a:lnTo>
                    <a:lnTo>
                      <a:pt x="23" y="427"/>
                    </a:lnTo>
                    <a:lnTo>
                      <a:pt x="23" y="411"/>
                    </a:lnTo>
                    <a:lnTo>
                      <a:pt x="23" y="391"/>
                    </a:lnTo>
                    <a:lnTo>
                      <a:pt x="25" y="367"/>
                    </a:lnTo>
                    <a:lnTo>
                      <a:pt x="28" y="341"/>
                    </a:lnTo>
                    <a:lnTo>
                      <a:pt x="33" y="312"/>
                    </a:lnTo>
                    <a:lnTo>
                      <a:pt x="39" y="281"/>
                    </a:lnTo>
                    <a:lnTo>
                      <a:pt x="49" y="251"/>
                    </a:lnTo>
                    <a:lnTo>
                      <a:pt x="61" y="222"/>
                    </a:lnTo>
                    <a:lnTo>
                      <a:pt x="75" y="194"/>
                    </a:lnTo>
                    <a:lnTo>
                      <a:pt x="93" y="168"/>
                    </a:lnTo>
                    <a:lnTo>
                      <a:pt x="116" y="145"/>
                    </a:lnTo>
                    <a:lnTo>
                      <a:pt x="141" y="127"/>
                    </a:lnTo>
                    <a:lnTo>
                      <a:pt x="173" y="114"/>
                    </a:lnTo>
                    <a:lnTo>
                      <a:pt x="208" y="106"/>
                    </a:lnTo>
                    <a:lnTo>
                      <a:pt x="210" y="104"/>
                    </a:lnTo>
                    <a:lnTo>
                      <a:pt x="217" y="100"/>
                    </a:lnTo>
                    <a:lnTo>
                      <a:pt x="227" y="92"/>
                    </a:lnTo>
                    <a:lnTo>
                      <a:pt x="245" y="82"/>
                    </a:lnTo>
                    <a:lnTo>
                      <a:pt x="267" y="69"/>
                    </a:lnTo>
                    <a:lnTo>
                      <a:pt x="296" y="54"/>
                    </a:lnTo>
                    <a:lnTo>
                      <a:pt x="332" y="36"/>
                    </a:lnTo>
                    <a:lnTo>
                      <a:pt x="375" y="17"/>
                    </a:lnTo>
                    <a:lnTo>
                      <a:pt x="373" y="16"/>
                    </a:lnTo>
                    <a:lnTo>
                      <a:pt x="366" y="15"/>
                    </a:lnTo>
                    <a:lnTo>
                      <a:pt x="357" y="13"/>
                    </a:lnTo>
                    <a:lnTo>
                      <a:pt x="343" y="10"/>
                    </a:lnTo>
                    <a:lnTo>
                      <a:pt x="326" y="7"/>
                    </a:lnTo>
                    <a:lnTo>
                      <a:pt x="307" y="5"/>
                    </a:lnTo>
                    <a:lnTo>
                      <a:pt x="285" y="3"/>
                    </a:lnTo>
                    <a:lnTo>
                      <a:pt x="261" y="1"/>
                    </a:lnTo>
                    <a:lnTo>
                      <a:pt x="235" y="0"/>
                    </a:lnTo>
                    <a:lnTo>
                      <a:pt x="208" y="1"/>
                    </a:lnTo>
                    <a:lnTo>
                      <a:pt x="180" y="2"/>
                    </a:lnTo>
                    <a:lnTo>
                      <a:pt x="151" y="5"/>
                    </a:lnTo>
                    <a:lnTo>
                      <a:pt x="122" y="10"/>
                    </a:lnTo>
                    <a:lnTo>
                      <a:pt x="92" y="18"/>
                    </a:lnTo>
                    <a:lnTo>
                      <a:pt x="63" y="28"/>
                    </a:lnTo>
                    <a:lnTo>
                      <a:pt x="35" y="41"/>
                    </a:lnTo>
                    <a:close/>
                  </a:path>
                </a:pathLst>
              </a:custGeom>
              <a:solidFill>
                <a:srgbClr val="808080"/>
              </a:solidFill>
              <a:ln w="9525">
                <a:noFill/>
                <a:round/>
                <a:headEnd/>
                <a:tailEnd/>
              </a:ln>
            </p:spPr>
            <p:txBody>
              <a:bodyPr/>
              <a:lstStyle/>
              <a:p>
                <a:endParaRPr lang="en-US"/>
              </a:p>
            </p:txBody>
          </p:sp>
          <p:sp>
            <p:nvSpPr>
              <p:cNvPr id="88154" name="Freeform 208"/>
              <p:cNvSpPr>
                <a:spLocks/>
              </p:cNvSpPr>
              <p:nvPr/>
            </p:nvSpPr>
            <p:spPr bwMode="auto">
              <a:xfrm>
                <a:off x="6061" y="13991"/>
                <a:ext cx="305" cy="83"/>
              </a:xfrm>
              <a:custGeom>
                <a:avLst/>
                <a:gdLst>
                  <a:gd name="T0" fmla="*/ 0 w 305"/>
                  <a:gd name="T1" fmla="*/ 53 h 83"/>
                  <a:gd name="T2" fmla="*/ 0 w 305"/>
                  <a:gd name="T3" fmla="*/ 52 h 83"/>
                  <a:gd name="T4" fmla="*/ 2 w 305"/>
                  <a:gd name="T5" fmla="*/ 48 h 83"/>
                  <a:gd name="T6" fmla="*/ 5 w 305"/>
                  <a:gd name="T7" fmla="*/ 44 h 83"/>
                  <a:gd name="T8" fmla="*/ 11 w 305"/>
                  <a:gd name="T9" fmla="*/ 37 h 83"/>
                  <a:gd name="T10" fmla="*/ 18 w 305"/>
                  <a:gd name="T11" fmla="*/ 31 h 83"/>
                  <a:gd name="T12" fmla="*/ 27 w 305"/>
                  <a:gd name="T13" fmla="*/ 25 h 83"/>
                  <a:gd name="T14" fmla="*/ 39 w 305"/>
                  <a:gd name="T15" fmla="*/ 18 h 83"/>
                  <a:gd name="T16" fmla="*/ 54 w 305"/>
                  <a:gd name="T17" fmla="*/ 12 h 83"/>
                  <a:gd name="T18" fmla="*/ 72 w 305"/>
                  <a:gd name="T19" fmla="*/ 6 h 83"/>
                  <a:gd name="T20" fmla="*/ 92 w 305"/>
                  <a:gd name="T21" fmla="*/ 2 h 83"/>
                  <a:gd name="T22" fmla="*/ 118 w 305"/>
                  <a:gd name="T23" fmla="*/ 0 h 83"/>
                  <a:gd name="T24" fmla="*/ 146 w 305"/>
                  <a:gd name="T25" fmla="*/ 0 h 83"/>
                  <a:gd name="T26" fmla="*/ 180 w 305"/>
                  <a:gd name="T27" fmla="*/ 2 h 83"/>
                  <a:gd name="T28" fmla="*/ 216 w 305"/>
                  <a:gd name="T29" fmla="*/ 7 h 83"/>
                  <a:gd name="T30" fmla="*/ 258 w 305"/>
                  <a:gd name="T31" fmla="*/ 16 h 83"/>
                  <a:gd name="T32" fmla="*/ 305 w 305"/>
                  <a:gd name="T33" fmla="*/ 29 h 83"/>
                  <a:gd name="T34" fmla="*/ 299 w 305"/>
                  <a:gd name="T35" fmla="*/ 47 h 83"/>
                  <a:gd name="T36" fmla="*/ 297 w 305"/>
                  <a:gd name="T37" fmla="*/ 46 h 83"/>
                  <a:gd name="T38" fmla="*/ 289 w 305"/>
                  <a:gd name="T39" fmla="*/ 44 h 83"/>
                  <a:gd name="T40" fmla="*/ 277 w 305"/>
                  <a:gd name="T41" fmla="*/ 41 h 83"/>
                  <a:gd name="T42" fmla="*/ 262 w 305"/>
                  <a:gd name="T43" fmla="*/ 36 h 83"/>
                  <a:gd name="T44" fmla="*/ 244 w 305"/>
                  <a:gd name="T45" fmla="*/ 32 h 83"/>
                  <a:gd name="T46" fmla="*/ 224 w 305"/>
                  <a:gd name="T47" fmla="*/ 28 h 83"/>
                  <a:gd name="T48" fmla="*/ 201 w 305"/>
                  <a:gd name="T49" fmla="*/ 25 h 83"/>
                  <a:gd name="T50" fmla="*/ 176 w 305"/>
                  <a:gd name="T51" fmla="*/ 22 h 83"/>
                  <a:gd name="T52" fmla="*/ 152 w 305"/>
                  <a:gd name="T53" fmla="*/ 21 h 83"/>
                  <a:gd name="T54" fmla="*/ 126 w 305"/>
                  <a:gd name="T55" fmla="*/ 21 h 83"/>
                  <a:gd name="T56" fmla="*/ 101 w 305"/>
                  <a:gd name="T57" fmla="*/ 23 h 83"/>
                  <a:gd name="T58" fmla="*/ 77 w 305"/>
                  <a:gd name="T59" fmla="*/ 29 h 83"/>
                  <a:gd name="T60" fmla="*/ 55 w 305"/>
                  <a:gd name="T61" fmla="*/ 37 h 83"/>
                  <a:gd name="T62" fmla="*/ 33 w 305"/>
                  <a:gd name="T63" fmla="*/ 48 h 83"/>
                  <a:gd name="T64" fmla="*/ 15 w 305"/>
                  <a:gd name="T65" fmla="*/ 63 h 83"/>
                  <a:gd name="T66" fmla="*/ 0 w 305"/>
                  <a:gd name="T67" fmla="*/ 83 h 83"/>
                  <a:gd name="T68" fmla="*/ 0 w 305"/>
                  <a:gd name="T69" fmla="*/ 53 h 8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5"/>
                  <a:gd name="T106" fmla="*/ 0 h 83"/>
                  <a:gd name="T107" fmla="*/ 305 w 305"/>
                  <a:gd name="T108" fmla="*/ 83 h 8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5" h="83">
                    <a:moveTo>
                      <a:pt x="0" y="53"/>
                    </a:moveTo>
                    <a:lnTo>
                      <a:pt x="0" y="52"/>
                    </a:lnTo>
                    <a:lnTo>
                      <a:pt x="2" y="48"/>
                    </a:lnTo>
                    <a:lnTo>
                      <a:pt x="5" y="44"/>
                    </a:lnTo>
                    <a:lnTo>
                      <a:pt x="11" y="37"/>
                    </a:lnTo>
                    <a:lnTo>
                      <a:pt x="18" y="31"/>
                    </a:lnTo>
                    <a:lnTo>
                      <a:pt x="27" y="25"/>
                    </a:lnTo>
                    <a:lnTo>
                      <a:pt x="39" y="18"/>
                    </a:lnTo>
                    <a:lnTo>
                      <a:pt x="54" y="12"/>
                    </a:lnTo>
                    <a:lnTo>
                      <a:pt x="72" y="6"/>
                    </a:lnTo>
                    <a:lnTo>
                      <a:pt x="92" y="2"/>
                    </a:lnTo>
                    <a:lnTo>
                      <a:pt x="118" y="0"/>
                    </a:lnTo>
                    <a:lnTo>
                      <a:pt x="146" y="0"/>
                    </a:lnTo>
                    <a:lnTo>
                      <a:pt x="180" y="2"/>
                    </a:lnTo>
                    <a:lnTo>
                      <a:pt x="216" y="7"/>
                    </a:lnTo>
                    <a:lnTo>
                      <a:pt x="258" y="16"/>
                    </a:lnTo>
                    <a:lnTo>
                      <a:pt x="305" y="29"/>
                    </a:lnTo>
                    <a:lnTo>
                      <a:pt x="299" y="47"/>
                    </a:lnTo>
                    <a:lnTo>
                      <a:pt x="297" y="46"/>
                    </a:lnTo>
                    <a:lnTo>
                      <a:pt x="289" y="44"/>
                    </a:lnTo>
                    <a:lnTo>
                      <a:pt x="277" y="41"/>
                    </a:lnTo>
                    <a:lnTo>
                      <a:pt x="262" y="36"/>
                    </a:lnTo>
                    <a:lnTo>
                      <a:pt x="244" y="32"/>
                    </a:lnTo>
                    <a:lnTo>
                      <a:pt x="224" y="28"/>
                    </a:lnTo>
                    <a:lnTo>
                      <a:pt x="201" y="25"/>
                    </a:lnTo>
                    <a:lnTo>
                      <a:pt x="176" y="22"/>
                    </a:lnTo>
                    <a:lnTo>
                      <a:pt x="152" y="21"/>
                    </a:lnTo>
                    <a:lnTo>
                      <a:pt x="126" y="21"/>
                    </a:lnTo>
                    <a:lnTo>
                      <a:pt x="101" y="23"/>
                    </a:lnTo>
                    <a:lnTo>
                      <a:pt x="77" y="29"/>
                    </a:lnTo>
                    <a:lnTo>
                      <a:pt x="55" y="37"/>
                    </a:lnTo>
                    <a:lnTo>
                      <a:pt x="33" y="48"/>
                    </a:lnTo>
                    <a:lnTo>
                      <a:pt x="15" y="63"/>
                    </a:lnTo>
                    <a:lnTo>
                      <a:pt x="0" y="83"/>
                    </a:lnTo>
                    <a:lnTo>
                      <a:pt x="0" y="53"/>
                    </a:lnTo>
                    <a:close/>
                  </a:path>
                </a:pathLst>
              </a:custGeom>
              <a:solidFill>
                <a:srgbClr val="808080"/>
              </a:solidFill>
              <a:ln w="9525">
                <a:noFill/>
                <a:round/>
                <a:headEnd/>
                <a:tailEnd/>
              </a:ln>
            </p:spPr>
            <p:txBody>
              <a:bodyPr/>
              <a:lstStyle/>
              <a:p>
                <a:endParaRPr lang="en-US"/>
              </a:p>
            </p:txBody>
          </p:sp>
          <p:sp>
            <p:nvSpPr>
              <p:cNvPr id="88155" name="Freeform 209"/>
              <p:cNvSpPr>
                <a:spLocks/>
              </p:cNvSpPr>
              <p:nvPr/>
            </p:nvSpPr>
            <p:spPr bwMode="auto">
              <a:xfrm>
                <a:off x="6061" y="13793"/>
                <a:ext cx="305" cy="83"/>
              </a:xfrm>
              <a:custGeom>
                <a:avLst/>
                <a:gdLst>
                  <a:gd name="T0" fmla="*/ 0 w 305"/>
                  <a:gd name="T1" fmla="*/ 53 h 83"/>
                  <a:gd name="T2" fmla="*/ 0 w 305"/>
                  <a:gd name="T3" fmla="*/ 52 h 83"/>
                  <a:gd name="T4" fmla="*/ 2 w 305"/>
                  <a:gd name="T5" fmla="*/ 49 h 83"/>
                  <a:gd name="T6" fmla="*/ 5 w 305"/>
                  <a:gd name="T7" fmla="*/ 44 h 83"/>
                  <a:gd name="T8" fmla="*/ 11 w 305"/>
                  <a:gd name="T9" fmla="*/ 38 h 83"/>
                  <a:gd name="T10" fmla="*/ 18 w 305"/>
                  <a:gd name="T11" fmla="*/ 31 h 83"/>
                  <a:gd name="T12" fmla="*/ 27 w 305"/>
                  <a:gd name="T13" fmla="*/ 25 h 83"/>
                  <a:gd name="T14" fmla="*/ 39 w 305"/>
                  <a:gd name="T15" fmla="*/ 17 h 83"/>
                  <a:gd name="T16" fmla="*/ 54 w 305"/>
                  <a:gd name="T17" fmla="*/ 12 h 83"/>
                  <a:gd name="T18" fmla="*/ 72 w 305"/>
                  <a:gd name="T19" fmla="*/ 7 h 83"/>
                  <a:gd name="T20" fmla="*/ 92 w 305"/>
                  <a:gd name="T21" fmla="*/ 2 h 83"/>
                  <a:gd name="T22" fmla="*/ 118 w 305"/>
                  <a:gd name="T23" fmla="*/ 0 h 83"/>
                  <a:gd name="T24" fmla="*/ 146 w 305"/>
                  <a:gd name="T25" fmla="*/ 0 h 83"/>
                  <a:gd name="T26" fmla="*/ 180 w 305"/>
                  <a:gd name="T27" fmla="*/ 2 h 83"/>
                  <a:gd name="T28" fmla="*/ 216 w 305"/>
                  <a:gd name="T29" fmla="*/ 8 h 83"/>
                  <a:gd name="T30" fmla="*/ 258 w 305"/>
                  <a:gd name="T31" fmla="*/ 16 h 83"/>
                  <a:gd name="T32" fmla="*/ 305 w 305"/>
                  <a:gd name="T33" fmla="*/ 29 h 83"/>
                  <a:gd name="T34" fmla="*/ 299 w 305"/>
                  <a:gd name="T35" fmla="*/ 47 h 83"/>
                  <a:gd name="T36" fmla="*/ 297 w 305"/>
                  <a:gd name="T37" fmla="*/ 45 h 83"/>
                  <a:gd name="T38" fmla="*/ 289 w 305"/>
                  <a:gd name="T39" fmla="*/ 43 h 83"/>
                  <a:gd name="T40" fmla="*/ 277 w 305"/>
                  <a:gd name="T41" fmla="*/ 40 h 83"/>
                  <a:gd name="T42" fmla="*/ 262 w 305"/>
                  <a:gd name="T43" fmla="*/ 36 h 83"/>
                  <a:gd name="T44" fmla="*/ 244 w 305"/>
                  <a:gd name="T45" fmla="*/ 33 h 83"/>
                  <a:gd name="T46" fmla="*/ 224 w 305"/>
                  <a:gd name="T47" fmla="*/ 28 h 83"/>
                  <a:gd name="T48" fmla="*/ 201 w 305"/>
                  <a:gd name="T49" fmla="*/ 25 h 83"/>
                  <a:gd name="T50" fmla="*/ 176 w 305"/>
                  <a:gd name="T51" fmla="*/ 22 h 83"/>
                  <a:gd name="T52" fmla="*/ 152 w 305"/>
                  <a:gd name="T53" fmla="*/ 21 h 83"/>
                  <a:gd name="T54" fmla="*/ 126 w 305"/>
                  <a:gd name="T55" fmla="*/ 22 h 83"/>
                  <a:gd name="T56" fmla="*/ 101 w 305"/>
                  <a:gd name="T57" fmla="*/ 24 h 83"/>
                  <a:gd name="T58" fmla="*/ 77 w 305"/>
                  <a:gd name="T59" fmla="*/ 29 h 83"/>
                  <a:gd name="T60" fmla="*/ 55 w 305"/>
                  <a:gd name="T61" fmla="*/ 38 h 83"/>
                  <a:gd name="T62" fmla="*/ 33 w 305"/>
                  <a:gd name="T63" fmla="*/ 49 h 83"/>
                  <a:gd name="T64" fmla="*/ 15 w 305"/>
                  <a:gd name="T65" fmla="*/ 64 h 83"/>
                  <a:gd name="T66" fmla="*/ 0 w 305"/>
                  <a:gd name="T67" fmla="*/ 83 h 83"/>
                  <a:gd name="T68" fmla="*/ 0 w 305"/>
                  <a:gd name="T69" fmla="*/ 53 h 8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5"/>
                  <a:gd name="T106" fmla="*/ 0 h 83"/>
                  <a:gd name="T107" fmla="*/ 305 w 305"/>
                  <a:gd name="T108" fmla="*/ 83 h 8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5" h="83">
                    <a:moveTo>
                      <a:pt x="0" y="53"/>
                    </a:moveTo>
                    <a:lnTo>
                      <a:pt x="0" y="52"/>
                    </a:lnTo>
                    <a:lnTo>
                      <a:pt x="2" y="49"/>
                    </a:lnTo>
                    <a:lnTo>
                      <a:pt x="5" y="44"/>
                    </a:lnTo>
                    <a:lnTo>
                      <a:pt x="11" y="38"/>
                    </a:lnTo>
                    <a:lnTo>
                      <a:pt x="18" y="31"/>
                    </a:lnTo>
                    <a:lnTo>
                      <a:pt x="27" y="25"/>
                    </a:lnTo>
                    <a:lnTo>
                      <a:pt x="39" y="17"/>
                    </a:lnTo>
                    <a:lnTo>
                      <a:pt x="54" y="12"/>
                    </a:lnTo>
                    <a:lnTo>
                      <a:pt x="72" y="7"/>
                    </a:lnTo>
                    <a:lnTo>
                      <a:pt x="92" y="2"/>
                    </a:lnTo>
                    <a:lnTo>
                      <a:pt x="118" y="0"/>
                    </a:lnTo>
                    <a:lnTo>
                      <a:pt x="146" y="0"/>
                    </a:lnTo>
                    <a:lnTo>
                      <a:pt x="180" y="2"/>
                    </a:lnTo>
                    <a:lnTo>
                      <a:pt x="216" y="8"/>
                    </a:lnTo>
                    <a:lnTo>
                      <a:pt x="258" y="16"/>
                    </a:lnTo>
                    <a:lnTo>
                      <a:pt x="305" y="29"/>
                    </a:lnTo>
                    <a:lnTo>
                      <a:pt x="299" y="47"/>
                    </a:lnTo>
                    <a:lnTo>
                      <a:pt x="297" y="45"/>
                    </a:lnTo>
                    <a:lnTo>
                      <a:pt x="289" y="43"/>
                    </a:lnTo>
                    <a:lnTo>
                      <a:pt x="277" y="40"/>
                    </a:lnTo>
                    <a:lnTo>
                      <a:pt x="262" y="36"/>
                    </a:lnTo>
                    <a:lnTo>
                      <a:pt x="244" y="33"/>
                    </a:lnTo>
                    <a:lnTo>
                      <a:pt x="224" y="28"/>
                    </a:lnTo>
                    <a:lnTo>
                      <a:pt x="201" y="25"/>
                    </a:lnTo>
                    <a:lnTo>
                      <a:pt x="176" y="22"/>
                    </a:lnTo>
                    <a:lnTo>
                      <a:pt x="152" y="21"/>
                    </a:lnTo>
                    <a:lnTo>
                      <a:pt x="126" y="22"/>
                    </a:lnTo>
                    <a:lnTo>
                      <a:pt x="101" y="24"/>
                    </a:lnTo>
                    <a:lnTo>
                      <a:pt x="77" y="29"/>
                    </a:lnTo>
                    <a:lnTo>
                      <a:pt x="55" y="38"/>
                    </a:lnTo>
                    <a:lnTo>
                      <a:pt x="33" y="49"/>
                    </a:lnTo>
                    <a:lnTo>
                      <a:pt x="15" y="64"/>
                    </a:lnTo>
                    <a:lnTo>
                      <a:pt x="0" y="83"/>
                    </a:lnTo>
                    <a:lnTo>
                      <a:pt x="0" y="53"/>
                    </a:lnTo>
                    <a:close/>
                  </a:path>
                </a:pathLst>
              </a:custGeom>
              <a:solidFill>
                <a:srgbClr val="808080"/>
              </a:solidFill>
              <a:ln w="9525">
                <a:noFill/>
                <a:round/>
                <a:headEnd/>
                <a:tailEnd/>
              </a:ln>
            </p:spPr>
            <p:txBody>
              <a:bodyPr/>
              <a:lstStyle/>
              <a:p>
                <a:endParaRPr lang="en-US"/>
              </a:p>
            </p:txBody>
          </p:sp>
          <p:sp>
            <p:nvSpPr>
              <p:cNvPr id="88156" name="Freeform 210"/>
              <p:cNvSpPr>
                <a:spLocks/>
              </p:cNvSpPr>
              <p:nvPr/>
            </p:nvSpPr>
            <p:spPr bwMode="auto">
              <a:xfrm>
                <a:off x="6348" y="13696"/>
                <a:ext cx="496" cy="917"/>
              </a:xfrm>
              <a:custGeom>
                <a:avLst/>
                <a:gdLst>
                  <a:gd name="T0" fmla="*/ 0 w 496"/>
                  <a:gd name="T1" fmla="*/ 0 h 917"/>
                  <a:gd name="T2" fmla="*/ 0 w 496"/>
                  <a:gd name="T3" fmla="*/ 886 h 917"/>
                  <a:gd name="T4" fmla="*/ 150 w 496"/>
                  <a:gd name="T5" fmla="*/ 917 h 917"/>
                  <a:gd name="T6" fmla="*/ 143 w 496"/>
                  <a:gd name="T7" fmla="*/ 797 h 917"/>
                  <a:gd name="T8" fmla="*/ 496 w 496"/>
                  <a:gd name="T9" fmla="*/ 851 h 917"/>
                  <a:gd name="T10" fmla="*/ 490 w 496"/>
                  <a:gd name="T11" fmla="*/ 803 h 917"/>
                  <a:gd name="T12" fmla="*/ 245 w 496"/>
                  <a:gd name="T13" fmla="*/ 773 h 917"/>
                  <a:gd name="T14" fmla="*/ 239 w 496"/>
                  <a:gd name="T15" fmla="*/ 670 h 917"/>
                  <a:gd name="T16" fmla="*/ 72 w 496"/>
                  <a:gd name="T17" fmla="*/ 670 h 917"/>
                  <a:gd name="T18" fmla="*/ 68 w 496"/>
                  <a:gd name="T19" fmla="*/ 657 h 917"/>
                  <a:gd name="T20" fmla="*/ 56 w 496"/>
                  <a:gd name="T21" fmla="*/ 620 h 917"/>
                  <a:gd name="T22" fmla="*/ 41 w 496"/>
                  <a:gd name="T23" fmla="*/ 559 h 917"/>
                  <a:gd name="T24" fmla="*/ 26 w 496"/>
                  <a:gd name="T25" fmla="*/ 480 h 917"/>
                  <a:gd name="T26" fmla="*/ 15 w 496"/>
                  <a:gd name="T27" fmla="*/ 385 h 917"/>
                  <a:gd name="T28" fmla="*/ 11 w 496"/>
                  <a:gd name="T29" fmla="*/ 276 h 917"/>
                  <a:gd name="T30" fmla="*/ 20 w 496"/>
                  <a:gd name="T31" fmla="*/ 158 h 917"/>
                  <a:gd name="T32" fmla="*/ 42 w 496"/>
                  <a:gd name="T33" fmla="*/ 30 h 917"/>
                  <a:gd name="T34" fmla="*/ 0 w 496"/>
                  <a:gd name="T35" fmla="*/ 0 h 9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96"/>
                  <a:gd name="T55" fmla="*/ 0 h 917"/>
                  <a:gd name="T56" fmla="*/ 496 w 496"/>
                  <a:gd name="T57" fmla="*/ 917 h 9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96" h="917">
                    <a:moveTo>
                      <a:pt x="0" y="0"/>
                    </a:moveTo>
                    <a:lnTo>
                      <a:pt x="0" y="886"/>
                    </a:lnTo>
                    <a:lnTo>
                      <a:pt x="150" y="917"/>
                    </a:lnTo>
                    <a:lnTo>
                      <a:pt x="143" y="797"/>
                    </a:lnTo>
                    <a:lnTo>
                      <a:pt x="496" y="851"/>
                    </a:lnTo>
                    <a:lnTo>
                      <a:pt x="490" y="803"/>
                    </a:lnTo>
                    <a:lnTo>
                      <a:pt x="245" y="773"/>
                    </a:lnTo>
                    <a:lnTo>
                      <a:pt x="239" y="670"/>
                    </a:lnTo>
                    <a:lnTo>
                      <a:pt x="72" y="670"/>
                    </a:lnTo>
                    <a:lnTo>
                      <a:pt x="68" y="657"/>
                    </a:lnTo>
                    <a:lnTo>
                      <a:pt x="56" y="620"/>
                    </a:lnTo>
                    <a:lnTo>
                      <a:pt x="41" y="559"/>
                    </a:lnTo>
                    <a:lnTo>
                      <a:pt x="26" y="480"/>
                    </a:lnTo>
                    <a:lnTo>
                      <a:pt x="15" y="385"/>
                    </a:lnTo>
                    <a:lnTo>
                      <a:pt x="11" y="276"/>
                    </a:lnTo>
                    <a:lnTo>
                      <a:pt x="20" y="158"/>
                    </a:lnTo>
                    <a:lnTo>
                      <a:pt x="42" y="30"/>
                    </a:lnTo>
                    <a:lnTo>
                      <a:pt x="0" y="0"/>
                    </a:lnTo>
                    <a:close/>
                  </a:path>
                </a:pathLst>
              </a:custGeom>
              <a:solidFill>
                <a:srgbClr val="808080"/>
              </a:solidFill>
              <a:ln w="9525">
                <a:noFill/>
                <a:round/>
                <a:headEnd/>
                <a:tailEnd/>
              </a:ln>
            </p:spPr>
            <p:txBody>
              <a:bodyPr/>
              <a:lstStyle/>
              <a:p>
                <a:endParaRPr lang="en-US"/>
              </a:p>
            </p:txBody>
          </p:sp>
          <p:sp>
            <p:nvSpPr>
              <p:cNvPr id="88157" name="Freeform 211"/>
              <p:cNvSpPr>
                <a:spLocks/>
              </p:cNvSpPr>
              <p:nvPr/>
            </p:nvSpPr>
            <p:spPr bwMode="auto">
              <a:xfrm>
                <a:off x="6593" y="13487"/>
                <a:ext cx="638" cy="125"/>
              </a:xfrm>
              <a:custGeom>
                <a:avLst/>
                <a:gdLst>
                  <a:gd name="T0" fmla="*/ 0 w 638"/>
                  <a:gd name="T1" fmla="*/ 125 h 125"/>
                  <a:gd name="T2" fmla="*/ 4 w 638"/>
                  <a:gd name="T3" fmla="*/ 124 h 125"/>
                  <a:gd name="T4" fmla="*/ 14 w 638"/>
                  <a:gd name="T5" fmla="*/ 119 h 125"/>
                  <a:gd name="T6" fmla="*/ 31 w 638"/>
                  <a:gd name="T7" fmla="*/ 114 h 125"/>
                  <a:gd name="T8" fmla="*/ 53 w 638"/>
                  <a:gd name="T9" fmla="*/ 106 h 125"/>
                  <a:gd name="T10" fmla="*/ 81 w 638"/>
                  <a:gd name="T11" fmla="*/ 98 h 125"/>
                  <a:gd name="T12" fmla="*/ 113 w 638"/>
                  <a:gd name="T13" fmla="*/ 89 h 125"/>
                  <a:gd name="T14" fmla="*/ 151 w 638"/>
                  <a:gd name="T15" fmla="*/ 81 h 125"/>
                  <a:gd name="T16" fmla="*/ 192 w 638"/>
                  <a:gd name="T17" fmla="*/ 73 h 125"/>
                  <a:gd name="T18" fmla="*/ 237 w 638"/>
                  <a:gd name="T19" fmla="*/ 65 h 125"/>
                  <a:gd name="T20" fmla="*/ 286 w 638"/>
                  <a:gd name="T21" fmla="*/ 60 h 125"/>
                  <a:gd name="T22" fmla="*/ 337 w 638"/>
                  <a:gd name="T23" fmla="*/ 56 h 125"/>
                  <a:gd name="T24" fmla="*/ 390 w 638"/>
                  <a:gd name="T25" fmla="*/ 55 h 125"/>
                  <a:gd name="T26" fmla="*/ 446 w 638"/>
                  <a:gd name="T27" fmla="*/ 56 h 125"/>
                  <a:gd name="T28" fmla="*/ 503 w 638"/>
                  <a:gd name="T29" fmla="*/ 61 h 125"/>
                  <a:gd name="T30" fmla="*/ 561 w 638"/>
                  <a:gd name="T31" fmla="*/ 70 h 125"/>
                  <a:gd name="T32" fmla="*/ 620 w 638"/>
                  <a:gd name="T33" fmla="*/ 83 h 125"/>
                  <a:gd name="T34" fmla="*/ 638 w 638"/>
                  <a:gd name="T35" fmla="*/ 0 h 125"/>
                  <a:gd name="T36" fmla="*/ 634 w 638"/>
                  <a:gd name="T37" fmla="*/ 0 h 125"/>
                  <a:gd name="T38" fmla="*/ 620 w 638"/>
                  <a:gd name="T39" fmla="*/ 0 h 125"/>
                  <a:gd name="T40" fmla="*/ 599 w 638"/>
                  <a:gd name="T41" fmla="*/ 0 h 125"/>
                  <a:gd name="T42" fmla="*/ 571 w 638"/>
                  <a:gd name="T43" fmla="*/ 1 h 125"/>
                  <a:gd name="T44" fmla="*/ 536 w 638"/>
                  <a:gd name="T45" fmla="*/ 2 h 125"/>
                  <a:gd name="T46" fmla="*/ 496 w 638"/>
                  <a:gd name="T47" fmla="*/ 3 h 125"/>
                  <a:gd name="T48" fmla="*/ 452 w 638"/>
                  <a:gd name="T49" fmla="*/ 6 h 125"/>
                  <a:gd name="T50" fmla="*/ 405 w 638"/>
                  <a:gd name="T51" fmla="*/ 8 h 125"/>
                  <a:gd name="T52" fmla="*/ 354 w 638"/>
                  <a:gd name="T53" fmla="*/ 13 h 125"/>
                  <a:gd name="T54" fmla="*/ 302 w 638"/>
                  <a:gd name="T55" fmla="*/ 17 h 125"/>
                  <a:gd name="T56" fmla="*/ 249 w 638"/>
                  <a:gd name="T57" fmla="*/ 22 h 125"/>
                  <a:gd name="T58" fmla="*/ 196 w 638"/>
                  <a:gd name="T59" fmla="*/ 30 h 125"/>
                  <a:gd name="T60" fmla="*/ 144 w 638"/>
                  <a:gd name="T61" fmla="*/ 37 h 125"/>
                  <a:gd name="T62" fmla="*/ 93 w 638"/>
                  <a:gd name="T63" fmla="*/ 47 h 125"/>
                  <a:gd name="T64" fmla="*/ 45 w 638"/>
                  <a:gd name="T65" fmla="*/ 58 h 125"/>
                  <a:gd name="T66" fmla="*/ 0 w 638"/>
                  <a:gd name="T67" fmla="*/ 71 h 125"/>
                  <a:gd name="T68" fmla="*/ 0 w 638"/>
                  <a:gd name="T69" fmla="*/ 125 h 12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38"/>
                  <a:gd name="T106" fmla="*/ 0 h 125"/>
                  <a:gd name="T107" fmla="*/ 638 w 638"/>
                  <a:gd name="T108" fmla="*/ 125 h 12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38" h="125">
                    <a:moveTo>
                      <a:pt x="0" y="125"/>
                    </a:moveTo>
                    <a:lnTo>
                      <a:pt x="4" y="124"/>
                    </a:lnTo>
                    <a:lnTo>
                      <a:pt x="14" y="119"/>
                    </a:lnTo>
                    <a:lnTo>
                      <a:pt x="31" y="114"/>
                    </a:lnTo>
                    <a:lnTo>
                      <a:pt x="53" y="106"/>
                    </a:lnTo>
                    <a:lnTo>
                      <a:pt x="81" y="98"/>
                    </a:lnTo>
                    <a:lnTo>
                      <a:pt x="113" y="89"/>
                    </a:lnTo>
                    <a:lnTo>
                      <a:pt x="151" y="81"/>
                    </a:lnTo>
                    <a:lnTo>
                      <a:pt x="192" y="73"/>
                    </a:lnTo>
                    <a:lnTo>
                      <a:pt x="237" y="65"/>
                    </a:lnTo>
                    <a:lnTo>
                      <a:pt x="286" y="60"/>
                    </a:lnTo>
                    <a:lnTo>
                      <a:pt x="337" y="56"/>
                    </a:lnTo>
                    <a:lnTo>
                      <a:pt x="390" y="55"/>
                    </a:lnTo>
                    <a:lnTo>
                      <a:pt x="446" y="56"/>
                    </a:lnTo>
                    <a:lnTo>
                      <a:pt x="503" y="61"/>
                    </a:lnTo>
                    <a:lnTo>
                      <a:pt x="561" y="70"/>
                    </a:lnTo>
                    <a:lnTo>
                      <a:pt x="620" y="83"/>
                    </a:lnTo>
                    <a:lnTo>
                      <a:pt x="638" y="0"/>
                    </a:lnTo>
                    <a:lnTo>
                      <a:pt x="634" y="0"/>
                    </a:lnTo>
                    <a:lnTo>
                      <a:pt x="620" y="0"/>
                    </a:lnTo>
                    <a:lnTo>
                      <a:pt x="599" y="0"/>
                    </a:lnTo>
                    <a:lnTo>
                      <a:pt x="571" y="1"/>
                    </a:lnTo>
                    <a:lnTo>
                      <a:pt x="536" y="2"/>
                    </a:lnTo>
                    <a:lnTo>
                      <a:pt x="496" y="3"/>
                    </a:lnTo>
                    <a:lnTo>
                      <a:pt x="452" y="6"/>
                    </a:lnTo>
                    <a:lnTo>
                      <a:pt x="405" y="8"/>
                    </a:lnTo>
                    <a:lnTo>
                      <a:pt x="354" y="13"/>
                    </a:lnTo>
                    <a:lnTo>
                      <a:pt x="302" y="17"/>
                    </a:lnTo>
                    <a:lnTo>
                      <a:pt x="249" y="22"/>
                    </a:lnTo>
                    <a:lnTo>
                      <a:pt x="196" y="30"/>
                    </a:lnTo>
                    <a:lnTo>
                      <a:pt x="144" y="37"/>
                    </a:lnTo>
                    <a:lnTo>
                      <a:pt x="93" y="47"/>
                    </a:lnTo>
                    <a:lnTo>
                      <a:pt x="45" y="58"/>
                    </a:lnTo>
                    <a:lnTo>
                      <a:pt x="0" y="71"/>
                    </a:lnTo>
                    <a:lnTo>
                      <a:pt x="0" y="125"/>
                    </a:lnTo>
                    <a:close/>
                  </a:path>
                </a:pathLst>
              </a:custGeom>
              <a:solidFill>
                <a:srgbClr val="808080"/>
              </a:solidFill>
              <a:ln w="9525">
                <a:noFill/>
                <a:round/>
                <a:headEnd/>
                <a:tailEnd/>
              </a:ln>
            </p:spPr>
            <p:txBody>
              <a:bodyPr/>
              <a:lstStyle/>
              <a:p>
                <a:endParaRPr lang="en-US"/>
              </a:p>
            </p:txBody>
          </p:sp>
          <p:sp>
            <p:nvSpPr>
              <p:cNvPr id="88158" name="Freeform 212"/>
              <p:cNvSpPr>
                <a:spLocks/>
              </p:cNvSpPr>
              <p:nvPr/>
            </p:nvSpPr>
            <p:spPr bwMode="auto">
              <a:xfrm>
                <a:off x="6217" y="14634"/>
                <a:ext cx="1075" cy="356"/>
              </a:xfrm>
              <a:custGeom>
                <a:avLst/>
                <a:gdLst>
                  <a:gd name="T0" fmla="*/ 454 w 1075"/>
                  <a:gd name="T1" fmla="*/ 344 h 356"/>
                  <a:gd name="T2" fmla="*/ 456 w 1075"/>
                  <a:gd name="T3" fmla="*/ 343 h 356"/>
                  <a:gd name="T4" fmla="*/ 463 w 1075"/>
                  <a:gd name="T5" fmla="*/ 341 h 356"/>
                  <a:gd name="T6" fmla="*/ 472 w 1075"/>
                  <a:gd name="T7" fmla="*/ 337 h 356"/>
                  <a:gd name="T8" fmla="*/ 485 w 1075"/>
                  <a:gd name="T9" fmla="*/ 332 h 356"/>
                  <a:gd name="T10" fmla="*/ 501 w 1075"/>
                  <a:gd name="T11" fmla="*/ 325 h 356"/>
                  <a:gd name="T12" fmla="*/ 518 w 1075"/>
                  <a:gd name="T13" fmla="*/ 317 h 356"/>
                  <a:gd name="T14" fmla="*/ 538 w 1075"/>
                  <a:gd name="T15" fmla="*/ 308 h 356"/>
                  <a:gd name="T16" fmla="*/ 558 w 1075"/>
                  <a:gd name="T17" fmla="*/ 298 h 356"/>
                  <a:gd name="T18" fmla="*/ 580 w 1075"/>
                  <a:gd name="T19" fmla="*/ 287 h 356"/>
                  <a:gd name="T20" fmla="*/ 600 w 1075"/>
                  <a:gd name="T21" fmla="*/ 274 h 356"/>
                  <a:gd name="T22" fmla="*/ 621 w 1075"/>
                  <a:gd name="T23" fmla="*/ 262 h 356"/>
                  <a:gd name="T24" fmla="*/ 640 w 1075"/>
                  <a:gd name="T25" fmla="*/ 248 h 356"/>
                  <a:gd name="T26" fmla="*/ 658 w 1075"/>
                  <a:gd name="T27" fmla="*/ 234 h 356"/>
                  <a:gd name="T28" fmla="*/ 674 w 1075"/>
                  <a:gd name="T29" fmla="*/ 219 h 356"/>
                  <a:gd name="T30" fmla="*/ 688 w 1075"/>
                  <a:gd name="T31" fmla="*/ 204 h 356"/>
                  <a:gd name="T32" fmla="*/ 699 w 1075"/>
                  <a:gd name="T33" fmla="*/ 189 h 356"/>
                  <a:gd name="T34" fmla="*/ 0 w 1075"/>
                  <a:gd name="T35" fmla="*/ 18 h 356"/>
                  <a:gd name="T36" fmla="*/ 54 w 1075"/>
                  <a:gd name="T37" fmla="*/ 0 h 356"/>
                  <a:gd name="T38" fmla="*/ 1075 w 1075"/>
                  <a:gd name="T39" fmla="*/ 251 h 356"/>
                  <a:gd name="T40" fmla="*/ 1033 w 1075"/>
                  <a:gd name="T41" fmla="*/ 274 h 356"/>
                  <a:gd name="T42" fmla="*/ 738 w 1075"/>
                  <a:gd name="T43" fmla="*/ 199 h 356"/>
                  <a:gd name="T44" fmla="*/ 737 w 1075"/>
                  <a:gd name="T45" fmla="*/ 200 h 356"/>
                  <a:gd name="T46" fmla="*/ 735 w 1075"/>
                  <a:gd name="T47" fmla="*/ 203 h 356"/>
                  <a:gd name="T48" fmla="*/ 730 w 1075"/>
                  <a:gd name="T49" fmla="*/ 207 h 356"/>
                  <a:gd name="T50" fmla="*/ 724 w 1075"/>
                  <a:gd name="T51" fmla="*/ 214 h 356"/>
                  <a:gd name="T52" fmla="*/ 716 w 1075"/>
                  <a:gd name="T53" fmla="*/ 222 h 356"/>
                  <a:gd name="T54" fmla="*/ 706 w 1075"/>
                  <a:gd name="T55" fmla="*/ 231 h 356"/>
                  <a:gd name="T56" fmla="*/ 694 w 1075"/>
                  <a:gd name="T57" fmla="*/ 242 h 356"/>
                  <a:gd name="T58" fmla="*/ 679 w 1075"/>
                  <a:gd name="T59" fmla="*/ 253 h 356"/>
                  <a:gd name="T60" fmla="*/ 662 w 1075"/>
                  <a:gd name="T61" fmla="*/ 265 h 356"/>
                  <a:gd name="T62" fmla="*/ 643 w 1075"/>
                  <a:gd name="T63" fmla="*/ 278 h 356"/>
                  <a:gd name="T64" fmla="*/ 621 w 1075"/>
                  <a:gd name="T65" fmla="*/ 291 h 356"/>
                  <a:gd name="T66" fmla="*/ 597 w 1075"/>
                  <a:gd name="T67" fmla="*/ 303 h 356"/>
                  <a:gd name="T68" fmla="*/ 570 w 1075"/>
                  <a:gd name="T69" fmla="*/ 317 h 356"/>
                  <a:gd name="T70" fmla="*/ 540 w 1075"/>
                  <a:gd name="T71" fmla="*/ 330 h 356"/>
                  <a:gd name="T72" fmla="*/ 508 w 1075"/>
                  <a:gd name="T73" fmla="*/ 343 h 356"/>
                  <a:gd name="T74" fmla="*/ 472 w 1075"/>
                  <a:gd name="T75" fmla="*/ 356 h 356"/>
                  <a:gd name="T76" fmla="*/ 454 w 1075"/>
                  <a:gd name="T77" fmla="*/ 344 h 35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75"/>
                  <a:gd name="T118" fmla="*/ 0 h 356"/>
                  <a:gd name="T119" fmla="*/ 1075 w 1075"/>
                  <a:gd name="T120" fmla="*/ 356 h 35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75" h="356">
                    <a:moveTo>
                      <a:pt x="454" y="344"/>
                    </a:moveTo>
                    <a:lnTo>
                      <a:pt x="456" y="343"/>
                    </a:lnTo>
                    <a:lnTo>
                      <a:pt x="463" y="341"/>
                    </a:lnTo>
                    <a:lnTo>
                      <a:pt x="472" y="337"/>
                    </a:lnTo>
                    <a:lnTo>
                      <a:pt x="485" y="332"/>
                    </a:lnTo>
                    <a:lnTo>
                      <a:pt x="501" y="325"/>
                    </a:lnTo>
                    <a:lnTo>
                      <a:pt x="518" y="317"/>
                    </a:lnTo>
                    <a:lnTo>
                      <a:pt x="538" y="308"/>
                    </a:lnTo>
                    <a:lnTo>
                      <a:pt x="558" y="298"/>
                    </a:lnTo>
                    <a:lnTo>
                      <a:pt x="580" y="287"/>
                    </a:lnTo>
                    <a:lnTo>
                      <a:pt x="600" y="274"/>
                    </a:lnTo>
                    <a:lnTo>
                      <a:pt x="621" y="262"/>
                    </a:lnTo>
                    <a:lnTo>
                      <a:pt x="640" y="248"/>
                    </a:lnTo>
                    <a:lnTo>
                      <a:pt x="658" y="234"/>
                    </a:lnTo>
                    <a:lnTo>
                      <a:pt x="674" y="219"/>
                    </a:lnTo>
                    <a:lnTo>
                      <a:pt x="688" y="204"/>
                    </a:lnTo>
                    <a:lnTo>
                      <a:pt x="699" y="189"/>
                    </a:lnTo>
                    <a:lnTo>
                      <a:pt x="0" y="18"/>
                    </a:lnTo>
                    <a:lnTo>
                      <a:pt x="54" y="0"/>
                    </a:lnTo>
                    <a:lnTo>
                      <a:pt x="1075" y="251"/>
                    </a:lnTo>
                    <a:lnTo>
                      <a:pt x="1033" y="274"/>
                    </a:lnTo>
                    <a:lnTo>
                      <a:pt x="738" y="199"/>
                    </a:lnTo>
                    <a:lnTo>
                      <a:pt x="737" y="200"/>
                    </a:lnTo>
                    <a:lnTo>
                      <a:pt x="735" y="203"/>
                    </a:lnTo>
                    <a:lnTo>
                      <a:pt x="730" y="207"/>
                    </a:lnTo>
                    <a:lnTo>
                      <a:pt x="724" y="214"/>
                    </a:lnTo>
                    <a:lnTo>
                      <a:pt x="716" y="222"/>
                    </a:lnTo>
                    <a:lnTo>
                      <a:pt x="706" y="231"/>
                    </a:lnTo>
                    <a:lnTo>
                      <a:pt x="694" y="242"/>
                    </a:lnTo>
                    <a:lnTo>
                      <a:pt x="679" y="253"/>
                    </a:lnTo>
                    <a:lnTo>
                      <a:pt x="662" y="265"/>
                    </a:lnTo>
                    <a:lnTo>
                      <a:pt x="643" y="278"/>
                    </a:lnTo>
                    <a:lnTo>
                      <a:pt x="621" y="291"/>
                    </a:lnTo>
                    <a:lnTo>
                      <a:pt x="597" y="303"/>
                    </a:lnTo>
                    <a:lnTo>
                      <a:pt x="570" y="317"/>
                    </a:lnTo>
                    <a:lnTo>
                      <a:pt x="540" y="330"/>
                    </a:lnTo>
                    <a:lnTo>
                      <a:pt x="508" y="343"/>
                    </a:lnTo>
                    <a:lnTo>
                      <a:pt x="472" y="356"/>
                    </a:lnTo>
                    <a:lnTo>
                      <a:pt x="454" y="344"/>
                    </a:lnTo>
                    <a:close/>
                  </a:path>
                </a:pathLst>
              </a:custGeom>
              <a:solidFill>
                <a:srgbClr val="000000"/>
              </a:solidFill>
              <a:ln w="9525">
                <a:noFill/>
                <a:round/>
                <a:headEnd/>
                <a:tailEnd/>
              </a:ln>
            </p:spPr>
            <p:txBody>
              <a:bodyPr/>
              <a:lstStyle/>
              <a:p>
                <a:endParaRPr lang="en-US"/>
              </a:p>
            </p:txBody>
          </p:sp>
          <p:sp>
            <p:nvSpPr>
              <p:cNvPr id="88159" name="Freeform 213"/>
              <p:cNvSpPr>
                <a:spLocks/>
              </p:cNvSpPr>
              <p:nvPr/>
            </p:nvSpPr>
            <p:spPr bwMode="auto">
              <a:xfrm>
                <a:off x="5997" y="14727"/>
                <a:ext cx="1095" cy="319"/>
              </a:xfrm>
              <a:custGeom>
                <a:avLst/>
                <a:gdLst>
                  <a:gd name="T0" fmla="*/ 0 w 1095"/>
                  <a:gd name="T1" fmla="*/ 0 h 319"/>
                  <a:gd name="T2" fmla="*/ 1071 w 1095"/>
                  <a:gd name="T3" fmla="*/ 319 h 319"/>
                  <a:gd name="T4" fmla="*/ 1095 w 1095"/>
                  <a:gd name="T5" fmla="*/ 319 h 319"/>
                  <a:gd name="T6" fmla="*/ 33 w 1095"/>
                  <a:gd name="T7" fmla="*/ 0 h 319"/>
                  <a:gd name="T8" fmla="*/ 0 w 1095"/>
                  <a:gd name="T9" fmla="*/ 0 h 319"/>
                  <a:gd name="T10" fmla="*/ 0 60000 65536"/>
                  <a:gd name="T11" fmla="*/ 0 60000 65536"/>
                  <a:gd name="T12" fmla="*/ 0 60000 65536"/>
                  <a:gd name="T13" fmla="*/ 0 60000 65536"/>
                  <a:gd name="T14" fmla="*/ 0 60000 65536"/>
                  <a:gd name="T15" fmla="*/ 0 w 1095"/>
                  <a:gd name="T16" fmla="*/ 0 h 319"/>
                  <a:gd name="T17" fmla="*/ 1095 w 1095"/>
                  <a:gd name="T18" fmla="*/ 319 h 319"/>
                </a:gdLst>
                <a:ahLst/>
                <a:cxnLst>
                  <a:cxn ang="T10">
                    <a:pos x="T0" y="T1"/>
                  </a:cxn>
                  <a:cxn ang="T11">
                    <a:pos x="T2" y="T3"/>
                  </a:cxn>
                  <a:cxn ang="T12">
                    <a:pos x="T4" y="T5"/>
                  </a:cxn>
                  <a:cxn ang="T13">
                    <a:pos x="T6" y="T7"/>
                  </a:cxn>
                  <a:cxn ang="T14">
                    <a:pos x="T8" y="T9"/>
                  </a:cxn>
                </a:cxnLst>
                <a:rect l="T15" t="T16" r="T17" b="T18"/>
                <a:pathLst>
                  <a:path w="1095" h="319">
                    <a:moveTo>
                      <a:pt x="0" y="0"/>
                    </a:moveTo>
                    <a:lnTo>
                      <a:pt x="1071" y="319"/>
                    </a:lnTo>
                    <a:lnTo>
                      <a:pt x="1095" y="319"/>
                    </a:lnTo>
                    <a:lnTo>
                      <a:pt x="33" y="0"/>
                    </a:lnTo>
                    <a:lnTo>
                      <a:pt x="0" y="0"/>
                    </a:lnTo>
                    <a:close/>
                  </a:path>
                </a:pathLst>
              </a:custGeom>
              <a:solidFill>
                <a:srgbClr val="000000"/>
              </a:solidFill>
              <a:ln w="9525">
                <a:noFill/>
                <a:round/>
                <a:headEnd/>
                <a:tailEnd/>
              </a:ln>
            </p:spPr>
            <p:txBody>
              <a:bodyPr/>
              <a:lstStyle/>
              <a:p>
                <a:endParaRPr lang="en-US"/>
              </a:p>
            </p:txBody>
          </p:sp>
          <p:sp>
            <p:nvSpPr>
              <p:cNvPr id="88160" name="Freeform 214"/>
              <p:cNvSpPr>
                <a:spLocks/>
              </p:cNvSpPr>
              <p:nvPr/>
            </p:nvSpPr>
            <p:spPr bwMode="auto">
              <a:xfrm>
                <a:off x="6181" y="14684"/>
                <a:ext cx="1082" cy="285"/>
              </a:xfrm>
              <a:custGeom>
                <a:avLst/>
                <a:gdLst>
                  <a:gd name="T0" fmla="*/ 0 w 1082"/>
                  <a:gd name="T1" fmla="*/ 1 h 285"/>
                  <a:gd name="T2" fmla="*/ 1058 w 1082"/>
                  <a:gd name="T3" fmla="*/ 285 h 285"/>
                  <a:gd name="T4" fmla="*/ 1082 w 1082"/>
                  <a:gd name="T5" fmla="*/ 284 h 285"/>
                  <a:gd name="T6" fmla="*/ 33 w 1082"/>
                  <a:gd name="T7" fmla="*/ 0 h 285"/>
                  <a:gd name="T8" fmla="*/ 0 w 1082"/>
                  <a:gd name="T9" fmla="*/ 1 h 285"/>
                  <a:gd name="T10" fmla="*/ 0 60000 65536"/>
                  <a:gd name="T11" fmla="*/ 0 60000 65536"/>
                  <a:gd name="T12" fmla="*/ 0 60000 65536"/>
                  <a:gd name="T13" fmla="*/ 0 60000 65536"/>
                  <a:gd name="T14" fmla="*/ 0 60000 65536"/>
                  <a:gd name="T15" fmla="*/ 0 w 1082"/>
                  <a:gd name="T16" fmla="*/ 0 h 285"/>
                  <a:gd name="T17" fmla="*/ 1082 w 1082"/>
                  <a:gd name="T18" fmla="*/ 285 h 285"/>
                </a:gdLst>
                <a:ahLst/>
                <a:cxnLst>
                  <a:cxn ang="T10">
                    <a:pos x="T0" y="T1"/>
                  </a:cxn>
                  <a:cxn ang="T11">
                    <a:pos x="T2" y="T3"/>
                  </a:cxn>
                  <a:cxn ang="T12">
                    <a:pos x="T4" y="T5"/>
                  </a:cxn>
                  <a:cxn ang="T13">
                    <a:pos x="T6" y="T7"/>
                  </a:cxn>
                  <a:cxn ang="T14">
                    <a:pos x="T8" y="T9"/>
                  </a:cxn>
                </a:cxnLst>
                <a:rect l="T15" t="T16" r="T17" b="T18"/>
                <a:pathLst>
                  <a:path w="1082" h="285">
                    <a:moveTo>
                      <a:pt x="0" y="1"/>
                    </a:moveTo>
                    <a:lnTo>
                      <a:pt x="1058" y="285"/>
                    </a:lnTo>
                    <a:lnTo>
                      <a:pt x="1082" y="284"/>
                    </a:lnTo>
                    <a:lnTo>
                      <a:pt x="33" y="0"/>
                    </a:lnTo>
                    <a:lnTo>
                      <a:pt x="0" y="1"/>
                    </a:lnTo>
                    <a:close/>
                  </a:path>
                </a:pathLst>
              </a:custGeom>
              <a:solidFill>
                <a:srgbClr val="000000"/>
              </a:solidFill>
              <a:ln w="9525">
                <a:noFill/>
                <a:round/>
                <a:headEnd/>
                <a:tailEnd/>
              </a:ln>
            </p:spPr>
            <p:txBody>
              <a:bodyPr/>
              <a:lstStyle/>
              <a:p>
                <a:endParaRPr lang="en-US"/>
              </a:p>
            </p:txBody>
          </p:sp>
          <p:sp>
            <p:nvSpPr>
              <p:cNvPr id="88161" name="Freeform 215"/>
              <p:cNvSpPr>
                <a:spLocks/>
              </p:cNvSpPr>
              <p:nvPr/>
            </p:nvSpPr>
            <p:spPr bwMode="auto">
              <a:xfrm>
                <a:off x="6093" y="14699"/>
                <a:ext cx="1087" cy="315"/>
              </a:xfrm>
              <a:custGeom>
                <a:avLst/>
                <a:gdLst>
                  <a:gd name="T0" fmla="*/ 0 w 1087"/>
                  <a:gd name="T1" fmla="*/ 0 h 315"/>
                  <a:gd name="T2" fmla="*/ 1066 w 1087"/>
                  <a:gd name="T3" fmla="*/ 315 h 315"/>
                  <a:gd name="T4" fmla="*/ 1087 w 1087"/>
                  <a:gd name="T5" fmla="*/ 308 h 315"/>
                  <a:gd name="T6" fmla="*/ 31 w 1087"/>
                  <a:gd name="T7" fmla="*/ 0 h 315"/>
                  <a:gd name="T8" fmla="*/ 0 w 1087"/>
                  <a:gd name="T9" fmla="*/ 0 h 315"/>
                  <a:gd name="T10" fmla="*/ 0 60000 65536"/>
                  <a:gd name="T11" fmla="*/ 0 60000 65536"/>
                  <a:gd name="T12" fmla="*/ 0 60000 65536"/>
                  <a:gd name="T13" fmla="*/ 0 60000 65536"/>
                  <a:gd name="T14" fmla="*/ 0 60000 65536"/>
                  <a:gd name="T15" fmla="*/ 0 w 1087"/>
                  <a:gd name="T16" fmla="*/ 0 h 315"/>
                  <a:gd name="T17" fmla="*/ 1087 w 1087"/>
                  <a:gd name="T18" fmla="*/ 315 h 315"/>
                </a:gdLst>
                <a:ahLst/>
                <a:cxnLst>
                  <a:cxn ang="T10">
                    <a:pos x="T0" y="T1"/>
                  </a:cxn>
                  <a:cxn ang="T11">
                    <a:pos x="T2" y="T3"/>
                  </a:cxn>
                  <a:cxn ang="T12">
                    <a:pos x="T4" y="T5"/>
                  </a:cxn>
                  <a:cxn ang="T13">
                    <a:pos x="T6" y="T7"/>
                  </a:cxn>
                  <a:cxn ang="T14">
                    <a:pos x="T8" y="T9"/>
                  </a:cxn>
                </a:cxnLst>
                <a:rect l="T15" t="T16" r="T17" b="T18"/>
                <a:pathLst>
                  <a:path w="1087" h="315">
                    <a:moveTo>
                      <a:pt x="0" y="0"/>
                    </a:moveTo>
                    <a:lnTo>
                      <a:pt x="1066" y="315"/>
                    </a:lnTo>
                    <a:lnTo>
                      <a:pt x="1087" y="308"/>
                    </a:lnTo>
                    <a:lnTo>
                      <a:pt x="31" y="0"/>
                    </a:lnTo>
                    <a:lnTo>
                      <a:pt x="0" y="0"/>
                    </a:lnTo>
                    <a:close/>
                  </a:path>
                </a:pathLst>
              </a:custGeom>
              <a:solidFill>
                <a:srgbClr val="000000"/>
              </a:solidFill>
              <a:ln w="9525">
                <a:noFill/>
                <a:round/>
                <a:headEnd/>
                <a:tailEnd/>
              </a:ln>
            </p:spPr>
            <p:txBody>
              <a:bodyPr/>
              <a:lstStyle/>
              <a:p>
                <a:endParaRPr lang="en-US"/>
              </a:p>
            </p:txBody>
          </p:sp>
        </p:grpSp>
        <p:grpSp>
          <p:nvGrpSpPr>
            <p:cNvPr id="14" name="Group 216"/>
            <p:cNvGrpSpPr>
              <a:grpSpLocks/>
            </p:cNvGrpSpPr>
            <p:nvPr/>
          </p:nvGrpSpPr>
          <p:grpSpPr bwMode="auto">
            <a:xfrm>
              <a:off x="4092" y="3609"/>
              <a:ext cx="410" cy="571"/>
              <a:chOff x="12762" y="10336"/>
              <a:chExt cx="1027" cy="1700"/>
            </a:xfrm>
          </p:grpSpPr>
          <p:sp>
            <p:nvSpPr>
              <p:cNvPr id="88117" name="Rectangle 217"/>
              <p:cNvSpPr>
                <a:spLocks noChangeArrowheads="1"/>
              </p:cNvSpPr>
              <p:nvPr/>
            </p:nvSpPr>
            <p:spPr bwMode="auto">
              <a:xfrm>
                <a:off x="12824" y="10394"/>
                <a:ext cx="965" cy="1642"/>
              </a:xfrm>
              <a:prstGeom prst="rect">
                <a:avLst/>
              </a:prstGeom>
              <a:solidFill>
                <a:srgbClr val="969696"/>
              </a:solidFill>
              <a:ln w="9525">
                <a:solidFill>
                  <a:srgbClr val="000000"/>
                </a:solidFill>
                <a:miter lim="800000"/>
                <a:headEnd/>
                <a:tailEnd/>
              </a:ln>
            </p:spPr>
            <p:txBody>
              <a:bodyPr/>
              <a:lstStyle/>
              <a:p>
                <a:endParaRPr lang="en-US"/>
              </a:p>
            </p:txBody>
          </p:sp>
          <p:sp>
            <p:nvSpPr>
              <p:cNvPr id="88118" name="Rectangle 218"/>
              <p:cNvSpPr>
                <a:spLocks noChangeArrowheads="1"/>
              </p:cNvSpPr>
              <p:nvPr/>
            </p:nvSpPr>
            <p:spPr bwMode="auto">
              <a:xfrm>
                <a:off x="12766" y="10336"/>
                <a:ext cx="965" cy="1642"/>
              </a:xfrm>
              <a:prstGeom prst="rect">
                <a:avLst/>
              </a:prstGeom>
              <a:solidFill>
                <a:srgbClr val="FFFFFF"/>
              </a:solidFill>
              <a:ln w="9525">
                <a:solidFill>
                  <a:srgbClr val="000000"/>
                </a:solidFill>
                <a:miter lim="800000"/>
                <a:headEnd/>
                <a:tailEnd/>
              </a:ln>
            </p:spPr>
            <p:txBody>
              <a:bodyPr/>
              <a:lstStyle/>
              <a:p>
                <a:endParaRPr lang="en-US"/>
              </a:p>
            </p:txBody>
          </p:sp>
          <p:sp>
            <p:nvSpPr>
              <p:cNvPr id="88119" name="Line 219"/>
              <p:cNvSpPr>
                <a:spLocks noChangeShapeType="1"/>
              </p:cNvSpPr>
              <p:nvPr/>
            </p:nvSpPr>
            <p:spPr bwMode="auto">
              <a:xfrm>
                <a:off x="12766" y="10682"/>
                <a:ext cx="965" cy="2"/>
              </a:xfrm>
              <a:prstGeom prst="line">
                <a:avLst/>
              </a:prstGeom>
              <a:noFill/>
              <a:ln w="9525">
                <a:solidFill>
                  <a:srgbClr val="000000"/>
                </a:solidFill>
                <a:round/>
                <a:headEnd/>
                <a:tailEnd/>
              </a:ln>
            </p:spPr>
            <p:txBody>
              <a:bodyPr/>
              <a:lstStyle/>
              <a:p>
                <a:endParaRPr lang="en-US"/>
              </a:p>
            </p:txBody>
          </p:sp>
          <p:sp>
            <p:nvSpPr>
              <p:cNvPr id="88120" name="Line 220"/>
              <p:cNvSpPr>
                <a:spLocks noChangeShapeType="1"/>
              </p:cNvSpPr>
              <p:nvPr/>
            </p:nvSpPr>
            <p:spPr bwMode="auto">
              <a:xfrm>
                <a:off x="12780" y="11042"/>
                <a:ext cx="980" cy="1"/>
              </a:xfrm>
              <a:prstGeom prst="line">
                <a:avLst/>
              </a:prstGeom>
              <a:noFill/>
              <a:ln w="9525">
                <a:solidFill>
                  <a:srgbClr val="000000"/>
                </a:solidFill>
                <a:round/>
                <a:headEnd/>
                <a:tailEnd/>
              </a:ln>
            </p:spPr>
            <p:txBody>
              <a:bodyPr/>
              <a:lstStyle/>
              <a:p>
                <a:endParaRPr lang="en-US"/>
              </a:p>
            </p:txBody>
          </p:sp>
          <p:sp>
            <p:nvSpPr>
              <p:cNvPr id="88121" name="Line 221"/>
              <p:cNvSpPr>
                <a:spLocks noChangeShapeType="1"/>
              </p:cNvSpPr>
              <p:nvPr/>
            </p:nvSpPr>
            <p:spPr bwMode="auto">
              <a:xfrm>
                <a:off x="12764" y="11374"/>
                <a:ext cx="980" cy="1"/>
              </a:xfrm>
              <a:prstGeom prst="line">
                <a:avLst/>
              </a:prstGeom>
              <a:noFill/>
              <a:ln w="9525">
                <a:solidFill>
                  <a:srgbClr val="000000"/>
                </a:solidFill>
                <a:round/>
                <a:headEnd/>
                <a:tailEnd/>
              </a:ln>
            </p:spPr>
            <p:txBody>
              <a:bodyPr/>
              <a:lstStyle/>
              <a:p>
                <a:endParaRPr lang="en-US"/>
              </a:p>
            </p:txBody>
          </p:sp>
          <p:sp>
            <p:nvSpPr>
              <p:cNvPr id="88122" name="Line 222"/>
              <p:cNvSpPr>
                <a:spLocks noChangeShapeType="1"/>
              </p:cNvSpPr>
              <p:nvPr/>
            </p:nvSpPr>
            <p:spPr bwMode="auto">
              <a:xfrm>
                <a:off x="12762" y="11675"/>
                <a:ext cx="967" cy="2"/>
              </a:xfrm>
              <a:prstGeom prst="line">
                <a:avLst/>
              </a:prstGeom>
              <a:noFill/>
              <a:ln w="9525">
                <a:solidFill>
                  <a:srgbClr val="000000"/>
                </a:solidFill>
                <a:round/>
                <a:headEnd/>
                <a:tailEnd/>
              </a:ln>
            </p:spPr>
            <p:txBody>
              <a:bodyPr/>
              <a:lstStyle/>
              <a:p>
                <a:endParaRPr lang="en-US"/>
              </a:p>
            </p:txBody>
          </p:sp>
        </p:grpSp>
        <p:sp>
          <p:nvSpPr>
            <p:cNvPr id="88097" name="Oval 223"/>
            <p:cNvSpPr>
              <a:spLocks noChangeArrowheads="1"/>
            </p:cNvSpPr>
            <p:nvPr/>
          </p:nvSpPr>
          <p:spPr bwMode="auto">
            <a:xfrm>
              <a:off x="2342" y="2938"/>
              <a:ext cx="58" cy="57"/>
            </a:xfrm>
            <a:prstGeom prst="ellipse">
              <a:avLst/>
            </a:prstGeom>
            <a:solidFill>
              <a:srgbClr val="FF0000"/>
            </a:solidFill>
            <a:ln w="9525">
              <a:solidFill>
                <a:srgbClr val="FF0000"/>
              </a:solidFill>
              <a:round/>
              <a:headEnd/>
              <a:tailEnd/>
            </a:ln>
          </p:spPr>
          <p:txBody>
            <a:bodyPr/>
            <a:lstStyle/>
            <a:p>
              <a:endParaRPr lang="en-US"/>
            </a:p>
          </p:txBody>
        </p:sp>
        <p:sp>
          <p:nvSpPr>
            <p:cNvPr id="88098" name="Oval 224"/>
            <p:cNvSpPr>
              <a:spLocks noChangeArrowheads="1"/>
            </p:cNvSpPr>
            <p:nvPr/>
          </p:nvSpPr>
          <p:spPr bwMode="auto">
            <a:xfrm>
              <a:off x="1748" y="3490"/>
              <a:ext cx="58" cy="57"/>
            </a:xfrm>
            <a:prstGeom prst="ellipse">
              <a:avLst/>
            </a:prstGeom>
            <a:solidFill>
              <a:srgbClr val="FF0000"/>
            </a:solidFill>
            <a:ln w="9525">
              <a:solidFill>
                <a:srgbClr val="FF0000"/>
              </a:solidFill>
              <a:round/>
              <a:headEnd/>
              <a:tailEnd/>
            </a:ln>
          </p:spPr>
          <p:txBody>
            <a:bodyPr/>
            <a:lstStyle/>
            <a:p>
              <a:endParaRPr lang="en-US"/>
            </a:p>
          </p:txBody>
        </p:sp>
        <p:sp>
          <p:nvSpPr>
            <p:cNvPr id="88099" name="Line 225"/>
            <p:cNvSpPr>
              <a:spLocks noChangeShapeType="1"/>
            </p:cNvSpPr>
            <p:nvPr/>
          </p:nvSpPr>
          <p:spPr bwMode="auto">
            <a:xfrm flipH="1">
              <a:off x="2414" y="2878"/>
              <a:ext cx="186" cy="66"/>
            </a:xfrm>
            <a:prstGeom prst="line">
              <a:avLst/>
            </a:prstGeom>
            <a:noFill/>
            <a:ln w="9525">
              <a:solidFill>
                <a:srgbClr val="000000"/>
              </a:solidFill>
              <a:round/>
              <a:headEnd/>
              <a:tailEnd type="triangle" w="med" len="med"/>
            </a:ln>
          </p:spPr>
          <p:txBody>
            <a:bodyPr/>
            <a:lstStyle/>
            <a:p>
              <a:endParaRPr lang="en-US"/>
            </a:p>
          </p:txBody>
        </p:sp>
        <p:sp>
          <p:nvSpPr>
            <p:cNvPr id="88100" name="Text Box 226"/>
            <p:cNvSpPr txBox="1">
              <a:spLocks noChangeArrowheads="1"/>
            </p:cNvSpPr>
            <p:nvPr/>
          </p:nvSpPr>
          <p:spPr bwMode="auto">
            <a:xfrm>
              <a:off x="4220" y="2710"/>
              <a:ext cx="303" cy="231"/>
            </a:xfrm>
            <a:prstGeom prst="rect">
              <a:avLst/>
            </a:prstGeom>
            <a:noFill/>
            <a:ln w="9525">
              <a:noFill/>
              <a:miter lim="800000"/>
              <a:headEnd/>
              <a:tailEnd/>
            </a:ln>
          </p:spPr>
          <p:txBody>
            <a:bodyPr/>
            <a:lstStyle/>
            <a:p>
              <a:pPr algn="l" eaLnBrk="1" hangingPunct="1"/>
              <a:r>
                <a:rPr lang="en-US" sz="1400">
                  <a:solidFill>
                    <a:srgbClr val="FF0000"/>
                  </a:solidFill>
                  <a:latin typeface="Symbol" pitchFamily="18" charset="2"/>
                </a:rPr>
                <a:t>l</a:t>
              </a:r>
              <a:r>
                <a:rPr lang="en-US" sz="1200" baseline="-25000">
                  <a:solidFill>
                    <a:srgbClr val="FF0000"/>
                  </a:solidFill>
                  <a:latin typeface="Arial" pitchFamily="34" charset="0"/>
                </a:rPr>
                <a:t>out</a:t>
              </a:r>
              <a:endParaRPr lang="en-US" sz="2000">
                <a:solidFill>
                  <a:schemeClr val="tx2"/>
                </a:solidFill>
              </a:endParaRPr>
            </a:p>
          </p:txBody>
        </p:sp>
        <p:sp>
          <p:nvSpPr>
            <p:cNvPr id="88101" name="Line 227"/>
            <p:cNvSpPr>
              <a:spLocks noChangeShapeType="1"/>
            </p:cNvSpPr>
            <p:nvPr/>
          </p:nvSpPr>
          <p:spPr bwMode="auto">
            <a:xfrm>
              <a:off x="4340" y="2890"/>
              <a:ext cx="126" cy="138"/>
            </a:xfrm>
            <a:prstGeom prst="line">
              <a:avLst/>
            </a:prstGeom>
            <a:noFill/>
            <a:ln w="9525">
              <a:solidFill>
                <a:srgbClr val="000000"/>
              </a:solidFill>
              <a:round/>
              <a:headEnd/>
              <a:tailEnd type="triangle" w="med" len="med"/>
            </a:ln>
          </p:spPr>
          <p:txBody>
            <a:bodyPr/>
            <a:lstStyle/>
            <a:p>
              <a:endParaRPr lang="en-US"/>
            </a:p>
          </p:txBody>
        </p:sp>
        <p:sp>
          <p:nvSpPr>
            <p:cNvPr id="88102" name="Line 228"/>
            <p:cNvSpPr>
              <a:spLocks noChangeShapeType="1"/>
            </p:cNvSpPr>
            <p:nvPr/>
          </p:nvSpPr>
          <p:spPr bwMode="auto">
            <a:xfrm flipH="1">
              <a:off x="3368" y="3466"/>
              <a:ext cx="210" cy="204"/>
            </a:xfrm>
            <a:prstGeom prst="line">
              <a:avLst/>
            </a:prstGeom>
            <a:noFill/>
            <a:ln w="9525">
              <a:solidFill>
                <a:srgbClr val="000000"/>
              </a:solidFill>
              <a:round/>
              <a:headEnd/>
              <a:tailEnd type="triangle" w="med" len="med"/>
            </a:ln>
          </p:spPr>
          <p:txBody>
            <a:bodyPr/>
            <a:lstStyle/>
            <a:p>
              <a:endParaRPr lang="en-US"/>
            </a:p>
          </p:txBody>
        </p:sp>
        <p:grpSp>
          <p:nvGrpSpPr>
            <p:cNvPr id="15" name="Group 229"/>
            <p:cNvGrpSpPr>
              <a:grpSpLocks/>
            </p:cNvGrpSpPr>
            <p:nvPr/>
          </p:nvGrpSpPr>
          <p:grpSpPr bwMode="auto">
            <a:xfrm>
              <a:off x="3098" y="3712"/>
              <a:ext cx="424" cy="168"/>
              <a:chOff x="10808" y="10250"/>
              <a:chExt cx="1018" cy="403"/>
            </a:xfrm>
          </p:grpSpPr>
          <p:sp>
            <p:nvSpPr>
              <p:cNvPr id="88106" name="Rectangle 230"/>
              <p:cNvSpPr>
                <a:spLocks noChangeArrowheads="1"/>
              </p:cNvSpPr>
              <p:nvPr/>
            </p:nvSpPr>
            <p:spPr bwMode="auto">
              <a:xfrm>
                <a:off x="10832" y="10250"/>
                <a:ext cx="994" cy="403"/>
              </a:xfrm>
              <a:prstGeom prst="rect">
                <a:avLst/>
              </a:prstGeom>
              <a:gradFill rotWithShape="1">
                <a:gsLst>
                  <a:gs pos="0">
                    <a:srgbClr val="969696"/>
                  </a:gs>
                  <a:gs pos="100000">
                    <a:srgbClr val="FFFFFF"/>
                  </a:gs>
                </a:gsLst>
                <a:lin ang="0" scaled="1"/>
              </a:gradFill>
              <a:ln w="9525">
                <a:noFill/>
                <a:miter lim="800000"/>
                <a:headEnd/>
                <a:tailEnd/>
              </a:ln>
            </p:spPr>
            <p:txBody>
              <a:bodyPr/>
              <a:lstStyle/>
              <a:p>
                <a:endParaRPr lang="en-US"/>
              </a:p>
            </p:txBody>
          </p:sp>
          <p:sp>
            <p:nvSpPr>
              <p:cNvPr id="88107" name="Freeform 231"/>
              <p:cNvSpPr>
                <a:spLocks/>
              </p:cNvSpPr>
              <p:nvPr/>
            </p:nvSpPr>
            <p:spPr bwMode="auto">
              <a:xfrm>
                <a:off x="11198" y="10272"/>
                <a:ext cx="610" cy="374"/>
              </a:xfrm>
              <a:custGeom>
                <a:avLst/>
                <a:gdLst>
                  <a:gd name="T0" fmla="*/ 0 w 855"/>
                  <a:gd name="T1" fmla="*/ 0 h 390"/>
                  <a:gd name="T2" fmla="*/ 855 w 855"/>
                  <a:gd name="T3" fmla="*/ 0 h 390"/>
                  <a:gd name="T4" fmla="*/ 855 w 855"/>
                  <a:gd name="T5" fmla="*/ 390 h 390"/>
                  <a:gd name="T6" fmla="*/ 45 w 855"/>
                  <a:gd name="T7" fmla="*/ 390 h 390"/>
                  <a:gd name="T8" fmla="*/ 0 60000 65536"/>
                  <a:gd name="T9" fmla="*/ 0 60000 65536"/>
                  <a:gd name="T10" fmla="*/ 0 60000 65536"/>
                  <a:gd name="T11" fmla="*/ 0 60000 65536"/>
                  <a:gd name="T12" fmla="*/ 0 w 855"/>
                  <a:gd name="T13" fmla="*/ 0 h 390"/>
                  <a:gd name="T14" fmla="*/ 855 w 855"/>
                  <a:gd name="T15" fmla="*/ 390 h 390"/>
                </a:gdLst>
                <a:ahLst/>
                <a:cxnLst>
                  <a:cxn ang="T8">
                    <a:pos x="T0" y="T1"/>
                  </a:cxn>
                  <a:cxn ang="T9">
                    <a:pos x="T2" y="T3"/>
                  </a:cxn>
                  <a:cxn ang="T10">
                    <a:pos x="T4" y="T5"/>
                  </a:cxn>
                  <a:cxn ang="T11">
                    <a:pos x="T6" y="T7"/>
                  </a:cxn>
                </a:cxnLst>
                <a:rect l="T12" t="T13" r="T14" b="T15"/>
                <a:pathLst>
                  <a:path w="855" h="390">
                    <a:moveTo>
                      <a:pt x="0" y="0"/>
                    </a:moveTo>
                    <a:lnTo>
                      <a:pt x="855" y="0"/>
                    </a:lnTo>
                    <a:lnTo>
                      <a:pt x="855" y="390"/>
                    </a:lnTo>
                    <a:lnTo>
                      <a:pt x="45" y="390"/>
                    </a:lnTo>
                  </a:path>
                </a:pathLst>
              </a:custGeom>
              <a:noFill/>
              <a:ln w="9525">
                <a:solidFill>
                  <a:srgbClr val="000000"/>
                </a:solidFill>
                <a:round/>
                <a:headEnd/>
                <a:tailEnd/>
              </a:ln>
            </p:spPr>
            <p:txBody>
              <a:bodyPr/>
              <a:lstStyle/>
              <a:p>
                <a:endParaRPr lang="en-US"/>
              </a:p>
            </p:txBody>
          </p:sp>
          <p:sp>
            <p:nvSpPr>
              <p:cNvPr id="88108" name="Line 232"/>
              <p:cNvSpPr>
                <a:spLocks noChangeShapeType="1"/>
              </p:cNvSpPr>
              <p:nvPr/>
            </p:nvSpPr>
            <p:spPr bwMode="auto">
              <a:xfrm>
                <a:off x="10808" y="10272"/>
                <a:ext cx="390" cy="1"/>
              </a:xfrm>
              <a:prstGeom prst="line">
                <a:avLst/>
              </a:prstGeom>
              <a:noFill/>
              <a:ln w="9525">
                <a:solidFill>
                  <a:srgbClr val="000000"/>
                </a:solidFill>
                <a:prstDash val="dash"/>
                <a:round/>
                <a:headEnd/>
                <a:tailEnd/>
              </a:ln>
            </p:spPr>
            <p:txBody>
              <a:bodyPr/>
              <a:lstStyle/>
              <a:p>
                <a:endParaRPr lang="en-US"/>
              </a:p>
            </p:txBody>
          </p:sp>
          <p:sp>
            <p:nvSpPr>
              <p:cNvPr id="88109" name="Line 233"/>
              <p:cNvSpPr>
                <a:spLocks noChangeShapeType="1"/>
              </p:cNvSpPr>
              <p:nvPr/>
            </p:nvSpPr>
            <p:spPr bwMode="auto">
              <a:xfrm>
                <a:off x="10830" y="10646"/>
                <a:ext cx="387" cy="2"/>
              </a:xfrm>
              <a:prstGeom prst="line">
                <a:avLst/>
              </a:prstGeom>
              <a:noFill/>
              <a:ln w="9525">
                <a:solidFill>
                  <a:srgbClr val="000000"/>
                </a:solidFill>
                <a:prstDash val="dash"/>
                <a:round/>
                <a:headEnd/>
                <a:tailEnd/>
              </a:ln>
            </p:spPr>
            <p:txBody>
              <a:bodyPr/>
              <a:lstStyle/>
              <a:p>
                <a:endParaRPr lang="en-US"/>
              </a:p>
            </p:txBody>
          </p:sp>
          <p:sp>
            <p:nvSpPr>
              <p:cNvPr id="88110" name="Line 234"/>
              <p:cNvSpPr>
                <a:spLocks noChangeShapeType="1"/>
              </p:cNvSpPr>
              <p:nvPr/>
            </p:nvSpPr>
            <p:spPr bwMode="auto">
              <a:xfrm>
                <a:off x="11744" y="10329"/>
                <a:ext cx="1" cy="231"/>
              </a:xfrm>
              <a:prstGeom prst="line">
                <a:avLst/>
              </a:prstGeom>
              <a:noFill/>
              <a:ln w="9525">
                <a:solidFill>
                  <a:srgbClr val="000000"/>
                </a:solidFill>
                <a:round/>
                <a:headEnd/>
                <a:tailEnd/>
              </a:ln>
            </p:spPr>
            <p:txBody>
              <a:bodyPr/>
              <a:lstStyle/>
              <a:p>
                <a:endParaRPr lang="en-US"/>
              </a:p>
            </p:txBody>
          </p:sp>
          <p:sp>
            <p:nvSpPr>
              <p:cNvPr id="88111" name="Line 235"/>
              <p:cNvSpPr>
                <a:spLocks noChangeShapeType="1"/>
              </p:cNvSpPr>
              <p:nvPr/>
            </p:nvSpPr>
            <p:spPr bwMode="auto">
              <a:xfrm>
                <a:off x="11679" y="10329"/>
                <a:ext cx="1" cy="231"/>
              </a:xfrm>
              <a:prstGeom prst="line">
                <a:avLst/>
              </a:prstGeom>
              <a:noFill/>
              <a:ln w="9525">
                <a:solidFill>
                  <a:srgbClr val="000000"/>
                </a:solidFill>
                <a:round/>
                <a:headEnd/>
                <a:tailEnd/>
              </a:ln>
            </p:spPr>
            <p:txBody>
              <a:bodyPr/>
              <a:lstStyle/>
              <a:p>
                <a:endParaRPr lang="en-US"/>
              </a:p>
            </p:txBody>
          </p:sp>
          <p:sp>
            <p:nvSpPr>
              <p:cNvPr id="88112" name="Line 236"/>
              <p:cNvSpPr>
                <a:spLocks noChangeShapeType="1"/>
              </p:cNvSpPr>
              <p:nvPr/>
            </p:nvSpPr>
            <p:spPr bwMode="auto">
              <a:xfrm>
                <a:off x="11614" y="10329"/>
                <a:ext cx="1" cy="231"/>
              </a:xfrm>
              <a:prstGeom prst="line">
                <a:avLst/>
              </a:prstGeom>
              <a:noFill/>
              <a:ln w="9525">
                <a:solidFill>
                  <a:srgbClr val="000000"/>
                </a:solidFill>
                <a:round/>
                <a:headEnd/>
                <a:tailEnd/>
              </a:ln>
            </p:spPr>
            <p:txBody>
              <a:bodyPr/>
              <a:lstStyle/>
              <a:p>
                <a:endParaRPr lang="en-US"/>
              </a:p>
            </p:txBody>
          </p:sp>
          <p:sp>
            <p:nvSpPr>
              <p:cNvPr id="88113" name="Line 237"/>
              <p:cNvSpPr>
                <a:spLocks noChangeShapeType="1"/>
              </p:cNvSpPr>
              <p:nvPr/>
            </p:nvSpPr>
            <p:spPr bwMode="auto">
              <a:xfrm>
                <a:off x="11549" y="10322"/>
                <a:ext cx="1" cy="231"/>
              </a:xfrm>
              <a:prstGeom prst="line">
                <a:avLst/>
              </a:prstGeom>
              <a:noFill/>
              <a:ln w="9525">
                <a:solidFill>
                  <a:srgbClr val="000000"/>
                </a:solidFill>
                <a:round/>
                <a:headEnd/>
                <a:tailEnd/>
              </a:ln>
            </p:spPr>
            <p:txBody>
              <a:bodyPr/>
              <a:lstStyle/>
              <a:p>
                <a:endParaRPr lang="en-US"/>
              </a:p>
            </p:txBody>
          </p:sp>
          <p:sp>
            <p:nvSpPr>
              <p:cNvPr id="88114" name="Line 238"/>
              <p:cNvSpPr>
                <a:spLocks noChangeShapeType="1"/>
              </p:cNvSpPr>
              <p:nvPr/>
            </p:nvSpPr>
            <p:spPr bwMode="auto">
              <a:xfrm>
                <a:off x="11484" y="10322"/>
                <a:ext cx="2" cy="231"/>
              </a:xfrm>
              <a:prstGeom prst="line">
                <a:avLst/>
              </a:prstGeom>
              <a:noFill/>
              <a:ln w="9525">
                <a:solidFill>
                  <a:srgbClr val="000000"/>
                </a:solidFill>
                <a:round/>
                <a:headEnd/>
                <a:tailEnd/>
              </a:ln>
            </p:spPr>
            <p:txBody>
              <a:bodyPr/>
              <a:lstStyle/>
              <a:p>
                <a:endParaRPr lang="en-US"/>
              </a:p>
            </p:txBody>
          </p:sp>
          <p:sp>
            <p:nvSpPr>
              <p:cNvPr id="88115" name="Line 239"/>
              <p:cNvSpPr>
                <a:spLocks noChangeShapeType="1"/>
              </p:cNvSpPr>
              <p:nvPr/>
            </p:nvSpPr>
            <p:spPr bwMode="auto">
              <a:xfrm>
                <a:off x="11418" y="10322"/>
                <a:ext cx="3" cy="231"/>
              </a:xfrm>
              <a:prstGeom prst="line">
                <a:avLst/>
              </a:prstGeom>
              <a:noFill/>
              <a:ln w="9525">
                <a:solidFill>
                  <a:srgbClr val="000000"/>
                </a:solidFill>
                <a:round/>
                <a:headEnd/>
                <a:tailEnd/>
              </a:ln>
            </p:spPr>
            <p:txBody>
              <a:bodyPr/>
              <a:lstStyle/>
              <a:p>
                <a:endParaRPr lang="en-US"/>
              </a:p>
            </p:txBody>
          </p:sp>
          <p:sp>
            <p:nvSpPr>
              <p:cNvPr id="88116" name="Line 240"/>
              <p:cNvSpPr>
                <a:spLocks noChangeShapeType="1"/>
              </p:cNvSpPr>
              <p:nvPr/>
            </p:nvSpPr>
            <p:spPr bwMode="auto">
              <a:xfrm>
                <a:off x="10909" y="10452"/>
                <a:ext cx="417" cy="0"/>
              </a:xfrm>
              <a:prstGeom prst="line">
                <a:avLst/>
              </a:prstGeom>
              <a:noFill/>
              <a:ln w="38100">
                <a:solidFill>
                  <a:srgbClr val="FFFFFF"/>
                </a:solidFill>
                <a:prstDash val="sysDot"/>
                <a:round/>
                <a:headEnd/>
                <a:tailEnd/>
              </a:ln>
            </p:spPr>
            <p:txBody>
              <a:bodyPr/>
              <a:lstStyle/>
              <a:p>
                <a:endParaRPr lang="en-US"/>
              </a:p>
            </p:txBody>
          </p:sp>
        </p:grpSp>
        <p:sp>
          <p:nvSpPr>
            <p:cNvPr id="88104" name="Freeform 241"/>
            <p:cNvSpPr>
              <a:spLocks/>
            </p:cNvSpPr>
            <p:nvPr/>
          </p:nvSpPr>
          <p:spPr bwMode="auto">
            <a:xfrm>
              <a:off x="1778" y="3538"/>
              <a:ext cx="2490" cy="600"/>
            </a:xfrm>
            <a:custGeom>
              <a:avLst/>
              <a:gdLst>
                <a:gd name="T0" fmla="*/ 0 w 6225"/>
                <a:gd name="T1" fmla="*/ 0 h 1501"/>
                <a:gd name="T2" fmla="*/ 0 w 6225"/>
                <a:gd name="T3" fmla="*/ 1486 h 1501"/>
                <a:gd name="T4" fmla="*/ 1005 w 6225"/>
                <a:gd name="T5" fmla="*/ 1501 h 1501"/>
                <a:gd name="T6" fmla="*/ 1860 w 6225"/>
                <a:gd name="T7" fmla="*/ 706 h 1501"/>
                <a:gd name="T8" fmla="*/ 5085 w 6225"/>
                <a:gd name="T9" fmla="*/ 721 h 1501"/>
                <a:gd name="T10" fmla="*/ 4305 w 6225"/>
                <a:gd name="T11" fmla="*/ 1456 h 1501"/>
                <a:gd name="T12" fmla="*/ 6225 w 6225"/>
                <a:gd name="T13" fmla="*/ 1456 h 1501"/>
                <a:gd name="T14" fmla="*/ 6220 w 6225"/>
                <a:gd name="T15" fmla="*/ 391 h 1501"/>
                <a:gd name="T16" fmla="*/ 0 60000 65536"/>
                <a:gd name="T17" fmla="*/ 0 60000 65536"/>
                <a:gd name="T18" fmla="*/ 0 60000 65536"/>
                <a:gd name="T19" fmla="*/ 0 60000 65536"/>
                <a:gd name="T20" fmla="*/ 0 60000 65536"/>
                <a:gd name="T21" fmla="*/ 0 60000 65536"/>
                <a:gd name="T22" fmla="*/ 0 60000 65536"/>
                <a:gd name="T23" fmla="*/ 0 60000 65536"/>
                <a:gd name="T24" fmla="*/ 0 w 6225"/>
                <a:gd name="T25" fmla="*/ 0 h 1501"/>
                <a:gd name="T26" fmla="*/ 6225 w 6225"/>
                <a:gd name="T27" fmla="*/ 1501 h 150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225" h="1501">
                  <a:moveTo>
                    <a:pt x="0" y="0"/>
                  </a:moveTo>
                  <a:lnTo>
                    <a:pt x="0" y="1486"/>
                  </a:lnTo>
                  <a:lnTo>
                    <a:pt x="1005" y="1501"/>
                  </a:lnTo>
                  <a:lnTo>
                    <a:pt x="1860" y="706"/>
                  </a:lnTo>
                  <a:lnTo>
                    <a:pt x="5085" y="721"/>
                  </a:lnTo>
                  <a:lnTo>
                    <a:pt x="4305" y="1456"/>
                  </a:lnTo>
                  <a:lnTo>
                    <a:pt x="6225" y="1456"/>
                  </a:lnTo>
                  <a:lnTo>
                    <a:pt x="6220" y="391"/>
                  </a:lnTo>
                </a:path>
              </a:pathLst>
            </a:custGeom>
            <a:noFill/>
            <a:ln w="38100">
              <a:solidFill>
                <a:srgbClr val="FF0000"/>
              </a:solidFill>
              <a:round/>
              <a:headEnd/>
              <a:tailEnd type="triangle" w="med" len="med"/>
            </a:ln>
          </p:spPr>
          <p:txBody>
            <a:bodyPr/>
            <a:lstStyle/>
            <a:p>
              <a:endParaRPr lang="en-US"/>
            </a:p>
          </p:txBody>
        </p:sp>
        <p:sp>
          <p:nvSpPr>
            <p:cNvPr id="88105" name="Freeform 242"/>
            <p:cNvSpPr>
              <a:spLocks/>
            </p:cNvSpPr>
            <p:nvPr/>
          </p:nvSpPr>
          <p:spPr bwMode="auto">
            <a:xfrm>
              <a:off x="2372" y="2968"/>
              <a:ext cx="2160" cy="804"/>
            </a:xfrm>
            <a:custGeom>
              <a:avLst/>
              <a:gdLst>
                <a:gd name="T0" fmla="*/ 0 w 5400"/>
                <a:gd name="T1" fmla="*/ 0 h 2010"/>
                <a:gd name="T2" fmla="*/ 0 w 5400"/>
                <a:gd name="T3" fmla="*/ 1485 h 2010"/>
                <a:gd name="T4" fmla="*/ 1005 w 5400"/>
                <a:gd name="T5" fmla="*/ 1500 h 2010"/>
                <a:gd name="T6" fmla="*/ 540 w 5400"/>
                <a:gd name="T7" fmla="*/ 2010 h 2010"/>
                <a:gd name="T8" fmla="*/ 3615 w 5400"/>
                <a:gd name="T9" fmla="*/ 2010 h 2010"/>
                <a:gd name="T10" fmla="*/ 4350 w 5400"/>
                <a:gd name="T11" fmla="*/ 1275 h 2010"/>
                <a:gd name="T12" fmla="*/ 5400 w 5400"/>
                <a:gd name="T13" fmla="*/ 1290 h 2010"/>
                <a:gd name="T14" fmla="*/ 5400 w 5400"/>
                <a:gd name="T15" fmla="*/ 120 h 2010"/>
                <a:gd name="T16" fmla="*/ 0 60000 65536"/>
                <a:gd name="T17" fmla="*/ 0 60000 65536"/>
                <a:gd name="T18" fmla="*/ 0 60000 65536"/>
                <a:gd name="T19" fmla="*/ 0 60000 65536"/>
                <a:gd name="T20" fmla="*/ 0 60000 65536"/>
                <a:gd name="T21" fmla="*/ 0 60000 65536"/>
                <a:gd name="T22" fmla="*/ 0 60000 65536"/>
                <a:gd name="T23" fmla="*/ 0 60000 65536"/>
                <a:gd name="T24" fmla="*/ 0 w 5400"/>
                <a:gd name="T25" fmla="*/ 0 h 2010"/>
                <a:gd name="T26" fmla="*/ 5400 w 5400"/>
                <a:gd name="T27" fmla="*/ 2010 h 201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400" h="2010">
                  <a:moveTo>
                    <a:pt x="0" y="0"/>
                  </a:moveTo>
                  <a:lnTo>
                    <a:pt x="0" y="1485"/>
                  </a:lnTo>
                  <a:lnTo>
                    <a:pt x="1005" y="1500"/>
                  </a:lnTo>
                  <a:lnTo>
                    <a:pt x="540" y="2010"/>
                  </a:lnTo>
                  <a:lnTo>
                    <a:pt x="3615" y="2010"/>
                  </a:lnTo>
                  <a:lnTo>
                    <a:pt x="4350" y="1275"/>
                  </a:lnTo>
                  <a:lnTo>
                    <a:pt x="5400" y="1290"/>
                  </a:lnTo>
                  <a:lnTo>
                    <a:pt x="5400" y="120"/>
                  </a:lnTo>
                </a:path>
              </a:pathLst>
            </a:custGeom>
            <a:noFill/>
            <a:ln w="38100">
              <a:solidFill>
                <a:srgbClr val="FF0000"/>
              </a:solidFill>
              <a:round/>
              <a:headEnd/>
              <a:tailEnd type="triangle" w="med" len="med"/>
            </a:ln>
          </p:spPr>
          <p:txBody>
            <a:bodyPr/>
            <a:lstStyle/>
            <a:p>
              <a:endParaRPr lang="en-US"/>
            </a:p>
          </p:txBody>
        </p:sp>
      </p:grpSp>
      <p:sp>
        <p:nvSpPr>
          <p:cNvPr id="245" name="TextBox 244"/>
          <p:cNvSpPr txBox="1"/>
          <p:nvPr/>
        </p:nvSpPr>
        <p:spPr>
          <a:xfrm>
            <a:off x="4953000" y="3200400"/>
            <a:ext cx="2133600" cy="369332"/>
          </a:xfrm>
          <a:prstGeom prst="rect">
            <a:avLst/>
          </a:prstGeom>
          <a:noFill/>
        </p:spPr>
        <p:txBody>
          <a:bodyPr wrap="square" rtlCol="0">
            <a:spAutoFit/>
          </a:bodyPr>
          <a:lstStyle/>
          <a:p>
            <a:r>
              <a:rPr lang="en-US" dirty="0" smtClean="0"/>
              <a:t>C=Max throughput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Footer Placeholder 5"/>
          <p:cNvSpPr>
            <a:spLocks noGrp="1"/>
          </p:cNvSpPr>
          <p:nvPr>
            <p:ph type="ftr" sz="quarter" idx="11"/>
          </p:nvPr>
        </p:nvSpPr>
        <p:spPr>
          <a:noFill/>
        </p:spPr>
        <p:txBody>
          <a:bodyPr/>
          <a:lstStyle/>
          <a:p>
            <a:r>
              <a:rPr lang="en-US"/>
              <a:t>Transport Layer</a:t>
            </a:r>
            <a:endParaRPr lang="en-US">
              <a:latin typeface="Times New Roman" pitchFamily="18" charset="0"/>
            </a:endParaRPr>
          </a:p>
        </p:txBody>
      </p:sp>
      <p:sp>
        <p:nvSpPr>
          <p:cNvPr id="89091" name="Slide Number Placeholder 6"/>
          <p:cNvSpPr>
            <a:spLocks noGrp="1"/>
          </p:cNvSpPr>
          <p:nvPr>
            <p:ph type="sldNum" sz="quarter" idx="12"/>
          </p:nvPr>
        </p:nvSpPr>
        <p:spPr>
          <a:noFill/>
        </p:spPr>
        <p:txBody>
          <a:bodyPr/>
          <a:lstStyle/>
          <a:p>
            <a:r>
              <a:rPr lang="en-US"/>
              <a:t>3-</a:t>
            </a:r>
            <a:fld id="{05166E8C-430B-46D3-839E-499B0BC02701}" type="slidenum">
              <a:rPr lang="en-US"/>
              <a:pPr/>
              <a:t>4</a:t>
            </a:fld>
            <a:endParaRPr lang="en-US"/>
          </a:p>
        </p:txBody>
      </p:sp>
      <p:sp>
        <p:nvSpPr>
          <p:cNvPr id="89092" name="Rectangle 2"/>
          <p:cNvSpPr>
            <a:spLocks noGrp="1" noChangeArrowheads="1"/>
          </p:cNvSpPr>
          <p:nvPr>
            <p:ph type="title"/>
          </p:nvPr>
        </p:nvSpPr>
        <p:spPr/>
        <p:txBody>
          <a:bodyPr/>
          <a:lstStyle/>
          <a:p>
            <a:r>
              <a:rPr lang="en-US" sz="3200" smtClean="0"/>
              <a:t>Causes/costs of congestion: scenario 2</a:t>
            </a:r>
            <a:r>
              <a:rPr lang="en-US" smtClean="0"/>
              <a:t> </a:t>
            </a:r>
          </a:p>
        </p:txBody>
      </p:sp>
      <p:sp>
        <p:nvSpPr>
          <p:cNvPr id="89093" name="Rectangle 3"/>
          <p:cNvSpPr>
            <a:spLocks noGrp="1" noChangeArrowheads="1"/>
          </p:cNvSpPr>
          <p:nvPr>
            <p:ph type="body" sz="half" idx="1"/>
          </p:nvPr>
        </p:nvSpPr>
        <p:spPr>
          <a:xfrm>
            <a:off x="304800" y="1495425"/>
            <a:ext cx="6391275" cy="4648200"/>
          </a:xfrm>
        </p:spPr>
        <p:txBody>
          <a:bodyPr/>
          <a:lstStyle/>
          <a:p>
            <a:r>
              <a:rPr lang="en-US" sz="2400" smtClean="0"/>
              <a:t>one router, </a:t>
            </a:r>
            <a:r>
              <a:rPr lang="en-US" sz="2400" i="1" smtClean="0">
                <a:solidFill>
                  <a:schemeClr val="accent2"/>
                </a:solidFill>
              </a:rPr>
              <a:t>finite</a:t>
            </a:r>
            <a:r>
              <a:rPr lang="en-US" sz="2400" smtClean="0"/>
              <a:t> buffers </a:t>
            </a:r>
          </a:p>
          <a:p>
            <a:r>
              <a:rPr lang="en-US" sz="2400" smtClean="0"/>
              <a:t>sender retransmission of lost packet</a:t>
            </a:r>
          </a:p>
          <a:p>
            <a:endParaRPr lang="en-US" sz="2400" smtClean="0"/>
          </a:p>
        </p:txBody>
      </p:sp>
      <p:sp>
        <p:nvSpPr>
          <p:cNvPr id="89094" name="Oval 5"/>
          <p:cNvSpPr>
            <a:spLocks noChangeArrowheads="1"/>
          </p:cNvSpPr>
          <p:nvPr/>
        </p:nvSpPr>
        <p:spPr bwMode="auto">
          <a:xfrm>
            <a:off x="3795713" y="5014913"/>
            <a:ext cx="1304925" cy="303212"/>
          </a:xfrm>
          <a:prstGeom prst="ellipse">
            <a:avLst/>
          </a:prstGeom>
          <a:solidFill>
            <a:srgbClr val="C0C0C0"/>
          </a:solidFill>
          <a:ln w="12700">
            <a:solidFill>
              <a:srgbClr val="808080"/>
            </a:solidFill>
            <a:round/>
            <a:headEnd/>
            <a:tailEnd/>
          </a:ln>
        </p:spPr>
        <p:txBody>
          <a:bodyPr wrap="none" anchor="ctr"/>
          <a:lstStyle/>
          <a:p>
            <a:endParaRPr lang="en-US"/>
          </a:p>
        </p:txBody>
      </p:sp>
      <p:sp>
        <p:nvSpPr>
          <p:cNvPr id="89095" name="Line 6"/>
          <p:cNvSpPr>
            <a:spLocks noChangeShapeType="1"/>
          </p:cNvSpPr>
          <p:nvPr/>
        </p:nvSpPr>
        <p:spPr bwMode="auto">
          <a:xfrm>
            <a:off x="3795713" y="4991100"/>
            <a:ext cx="0" cy="187325"/>
          </a:xfrm>
          <a:prstGeom prst="line">
            <a:avLst/>
          </a:prstGeom>
          <a:noFill/>
          <a:ln w="12700">
            <a:solidFill>
              <a:srgbClr val="000000"/>
            </a:solidFill>
            <a:round/>
            <a:headEnd/>
            <a:tailEnd/>
          </a:ln>
        </p:spPr>
        <p:txBody>
          <a:bodyPr wrap="none" anchor="ctr"/>
          <a:lstStyle/>
          <a:p>
            <a:endParaRPr lang="en-US"/>
          </a:p>
        </p:txBody>
      </p:sp>
      <p:sp>
        <p:nvSpPr>
          <p:cNvPr id="89096" name="Line 7"/>
          <p:cNvSpPr>
            <a:spLocks noChangeShapeType="1"/>
          </p:cNvSpPr>
          <p:nvPr/>
        </p:nvSpPr>
        <p:spPr bwMode="auto">
          <a:xfrm>
            <a:off x="5100638" y="4991100"/>
            <a:ext cx="0" cy="187325"/>
          </a:xfrm>
          <a:prstGeom prst="line">
            <a:avLst/>
          </a:prstGeom>
          <a:noFill/>
          <a:ln w="12700">
            <a:solidFill>
              <a:srgbClr val="808080"/>
            </a:solidFill>
            <a:round/>
            <a:headEnd/>
            <a:tailEnd/>
          </a:ln>
        </p:spPr>
        <p:txBody>
          <a:bodyPr wrap="none" anchor="ctr"/>
          <a:lstStyle/>
          <a:p>
            <a:endParaRPr lang="en-US"/>
          </a:p>
        </p:txBody>
      </p:sp>
      <p:sp>
        <p:nvSpPr>
          <p:cNvPr id="89097" name="Rectangle 8"/>
          <p:cNvSpPr>
            <a:spLocks noChangeArrowheads="1"/>
          </p:cNvSpPr>
          <p:nvPr/>
        </p:nvSpPr>
        <p:spPr bwMode="auto">
          <a:xfrm>
            <a:off x="3795713" y="4991100"/>
            <a:ext cx="309562" cy="184150"/>
          </a:xfrm>
          <a:prstGeom prst="rect">
            <a:avLst/>
          </a:prstGeom>
          <a:solidFill>
            <a:srgbClr val="C0C0C0"/>
          </a:solidFill>
          <a:ln w="12700">
            <a:noFill/>
            <a:miter lim="800000"/>
            <a:headEnd/>
            <a:tailEnd/>
          </a:ln>
        </p:spPr>
        <p:txBody>
          <a:bodyPr anchor="ctr"/>
          <a:lstStyle/>
          <a:p>
            <a:pPr eaLnBrk="1" hangingPunct="1"/>
            <a:endParaRPr lang="en-US" sz="2000">
              <a:solidFill>
                <a:schemeClr val="tx2"/>
              </a:solidFill>
            </a:endParaRPr>
          </a:p>
        </p:txBody>
      </p:sp>
      <p:sp>
        <p:nvSpPr>
          <p:cNvPr id="89098" name="Rectangle 9"/>
          <p:cNvSpPr>
            <a:spLocks noChangeArrowheads="1"/>
          </p:cNvSpPr>
          <p:nvPr/>
        </p:nvSpPr>
        <p:spPr bwMode="auto">
          <a:xfrm>
            <a:off x="4705350" y="4978400"/>
            <a:ext cx="395288" cy="184150"/>
          </a:xfrm>
          <a:prstGeom prst="rect">
            <a:avLst/>
          </a:prstGeom>
          <a:solidFill>
            <a:srgbClr val="C0C0C0"/>
          </a:solidFill>
          <a:ln w="12700">
            <a:noFill/>
            <a:miter lim="800000"/>
            <a:headEnd/>
            <a:tailEnd/>
          </a:ln>
        </p:spPr>
        <p:txBody>
          <a:bodyPr anchor="ctr"/>
          <a:lstStyle/>
          <a:p>
            <a:pPr eaLnBrk="1" hangingPunct="1"/>
            <a:endParaRPr lang="en-US" sz="2000">
              <a:solidFill>
                <a:schemeClr val="tx2"/>
              </a:solidFill>
            </a:endParaRPr>
          </a:p>
        </p:txBody>
      </p:sp>
      <p:sp>
        <p:nvSpPr>
          <p:cNvPr id="89099" name="Oval 10"/>
          <p:cNvSpPr>
            <a:spLocks noChangeArrowheads="1"/>
          </p:cNvSpPr>
          <p:nvPr/>
        </p:nvSpPr>
        <p:spPr bwMode="auto">
          <a:xfrm>
            <a:off x="3781425" y="4773613"/>
            <a:ext cx="1306513" cy="352425"/>
          </a:xfrm>
          <a:prstGeom prst="ellipse">
            <a:avLst/>
          </a:prstGeom>
          <a:solidFill>
            <a:srgbClr val="C0C0C0"/>
          </a:solidFill>
          <a:ln w="12700">
            <a:solidFill>
              <a:srgbClr val="808080"/>
            </a:solidFill>
            <a:round/>
            <a:headEnd/>
            <a:tailEnd/>
          </a:ln>
        </p:spPr>
        <p:txBody>
          <a:bodyPr wrap="none" anchor="ctr"/>
          <a:lstStyle/>
          <a:p>
            <a:endParaRPr lang="en-US"/>
          </a:p>
        </p:txBody>
      </p:sp>
      <p:grpSp>
        <p:nvGrpSpPr>
          <p:cNvPr id="2" name="Group 11"/>
          <p:cNvGrpSpPr>
            <a:grpSpLocks/>
          </p:cNvGrpSpPr>
          <p:nvPr/>
        </p:nvGrpSpPr>
        <p:grpSpPr bwMode="auto">
          <a:xfrm>
            <a:off x="4097338" y="4849813"/>
            <a:ext cx="647700" cy="206375"/>
            <a:chOff x="2848" y="848"/>
            <a:chExt cx="140" cy="98"/>
          </a:xfrm>
        </p:grpSpPr>
        <p:sp>
          <p:nvSpPr>
            <p:cNvPr id="89325" name="Line 12"/>
            <p:cNvSpPr>
              <a:spLocks noChangeShapeType="1"/>
            </p:cNvSpPr>
            <p:nvPr/>
          </p:nvSpPr>
          <p:spPr bwMode="auto">
            <a:xfrm flipV="1">
              <a:off x="2848" y="848"/>
              <a:ext cx="50" cy="2"/>
            </a:xfrm>
            <a:prstGeom prst="line">
              <a:avLst/>
            </a:prstGeom>
            <a:noFill/>
            <a:ln w="28575">
              <a:solidFill>
                <a:srgbClr val="808080"/>
              </a:solidFill>
              <a:round/>
              <a:headEnd/>
              <a:tailEnd/>
            </a:ln>
          </p:spPr>
          <p:txBody>
            <a:bodyPr wrap="none" anchor="ctr"/>
            <a:lstStyle/>
            <a:p>
              <a:endParaRPr lang="en-US"/>
            </a:p>
          </p:txBody>
        </p:sp>
        <p:sp>
          <p:nvSpPr>
            <p:cNvPr id="89326" name="Line 13"/>
            <p:cNvSpPr>
              <a:spLocks noChangeShapeType="1"/>
            </p:cNvSpPr>
            <p:nvPr/>
          </p:nvSpPr>
          <p:spPr bwMode="auto">
            <a:xfrm>
              <a:off x="2944" y="946"/>
              <a:ext cx="44" cy="0"/>
            </a:xfrm>
            <a:prstGeom prst="line">
              <a:avLst/>
            </a:prstGeom>
            <a:noFill/>
            <a:ln w="28575">
              <a:solidFill>
                <a:srgbClr val="808080"/>
              </a:solidFill>
              <a:round/>
              <a:headEnd/>
              <a:tailEnd/>
            </a:ln>
          </p:spPr>
          <p:txBody>
            <a:bodyPr wrap="none" anchor="ctr"/>
            <a:lstStyle/>
            <a:p>
              <a:endParaRPr lang="en-US"/>
            </a:p>
          </p:txBody>
        </p:sp>
        <p:sp>
          <p:nvSpPr>
            <p:cNvPr id="89327" name="Line 14"/>
            <p:cNvSpPr>
              <a:spLocks noChangeShapeType="1"/>
            </p:cNvSpPr>
            <p:nvPr/>
          </p:nvSpPr>
          <p:spPr bwMode="auto">
            <a:xfrm>
              <a:off x="2894" y="850"/>
              <a:ext cx="52" cy="96"/>
            </a:xfrm>
            <a:prstGeom prst="line">
              <a:avLst/>
            </a:prstGeom>
            <a:noFill/>
            <a:ln w="28575">
              <a:solidFill>
                <a:srgbClr val="808080"/>
              </a:solidFill>
              <a:round/>
              <a:headEnd/>
              <a:tailEnd/>
            </a:ln>
          </p:spPr>
          <p:txBody>
            <a:bodyPr wrap="none" anchor="ctr"/>
            <a:lstStyle/>
            <a:p>
              <a:endParaRPr lang="en-US"/>
            </a:p>
          </p:txBody>
        </p:sp>
      </p:grpSp>
      <p:grpSp>
        <p:nvGrpSpPr>
          <p:cNvPr id="3" name="Group 15"/>
          <p:cNvGrpSpPr>
            <a:grpSpLocks/>
          </p:cNvGrpSpPr>
          <p:nvPr/>
        </p:nvGrpSpPr>
        <p:grpSpPr bwMode="auto">
          <a:xfrm flipV="1">
            <a:off x="4097338" y="4848225"/>
            <a:ext cx="647700" cy="204788"/>
            <a:chOff x="2848" y="848"/>
            <a:chExt cx="140" cy="98"/>
          </a:xfrm>
        </p:grpSpPr>
        <p:sp>
          <p:nvSpPr>
            <p:cNvPr id="89322" name="Line 16"/>
            <p:cNvSpPr>
              <a:spLocks noChangeShapeType="1"/>
            </p:cNvSpPr>
            <p:nvPr/>
          </p:nvSpPr>
          <p:spPr bwMode="auto">
            <a:xfrm flipV="1">
              <a:off x="2848" y="848"/>
              <a:ext cx="50" cy="2"/>
            </a:xfrm>
            <a:prstGeom prst="line">
              <a:avLst/>
            </a:prstGeom>
            <a:noFill/>
            <a:ln w="28575">
              <a:solidFill>
                <a:srgbClr val="969696"/>
              </a:solidFill>
              <a:round/>
              <a:headEnd/>
              <a:tailEnd/>
            </a:ln>
          </p:spPr>
          <p:txBody>
            <a:bodyPr wrap="none" anchor="ctr"/>
            <a:lstStyle/>
            <a:p>
              <a:endParaRPr lang="en-US"/>
            </a:p>
          </p:txBody>
        </p:sp>
        <p:sp>
          <p:nvSpPr>
            <p:cNvPr id="89323" name="Line 17"/>
            <p:cNvSpPr>
              <a:spLocks noChangeShapeType="1"/>
            </p:cNvSpPr>
            <p:nvPr/>
          </p:nvSpPr>
          <p:spPr bwMode="auto">
            <a:xfrm>
              <a:off x="2944" y="946"/>
              <a:ext cx="44" cy="0"/>
            </a:xfrm>
            <a:prstGeom prst="line">
              <a:avLst/>
            </a:prstGeom>
            <a:noFill/>
            <a:ln w="28575">
              <a:solidFill>
                <a:srgbClr val="969696"/>
              </a:solidFill>
              <a:round/>
              <a:headEnd/>
              <a:tailEnd/>
            </a:ln>
          </p:spPr>
          <p:txBody>
            <a:bodyPr wrap="none" anchor="ctr"/>
            <a:lstStyle/>
            <a:p>
              <a:endParaRPr lang="en-US"/>
            </a:p>
          </p:txBody>
        </p:sp>
        <p:sp>
          <p:nvSpPr>
            <p:cNvPr id="89324" name="Line 18"/>
            <p:cNvSpPr>
              <a:spLocks noChangeShapeType="1"/>
            </p:cNvSpPr>
            <p:nvPr/>
          </p:nvSpPr>
          <p:spPr bwMode="auto">
            <a:xfrm>
              <a:off x="2894" y="850"/>
              <a:ext cx="52" cy="96"/>
            </a:xfrm>
            <a:prstGeom prst="line">
              <a:avLst/>
            </a:prstGeom>
            <a:noFill/>
            <a:ln w="28575">
              <a:solidFill>
                <a:srgbClr val="969696"/>
              </a:solidFill>
              <a:round/>
              <a:headEnd/>
              <a:tailEnd/>
            </a:ln>
          </p:spPr>
          <p:txBody>
            <a:bodyPr wrap="none" anchor="ctr"/>
            <a:lstStyle/>
            <a:p>
              <a:endParaRPr lang="en-US"/>
            </a:p>
          </p:txBody>
        </p:sp>
      </p:grpSp>
      <p:sp>
        <p:nvSpPr>
          <p:cNvPr id="89102" name="Text Box 19"/>
          <p:cNvSpPr txBox="1">
            <a:spLocks noChangeArrowheads="1"/>
          </p:cNvSpPr>
          <p:nvPr/>
        </p:nvSpPr>
        <p:spPr bwMode="auto">
          <a:xfrm>
            <a:off x="3746500" y="3989388"/>
            <a:ext cx="2136775" cy="509587"/>
          </a:xfrm>
          <a:prstGeom prst="rect">
            <a:avLst/>
          </a:prstGeom>
          <a:noFill/>
          <a:ln w="9525">
            <a:noFill/>
            <a:miter lim="800000"/>
            <a:headEnd/>
            <a:tailEnd/>
          </a:ln>
        </p:spPr>
        <p:txBody>
          <a:bodyPr/>
          <a:lstStyle/>
          <a:p>
            <a:pPr algn="r" eaLnBrk="1" hangingPunct="1"/>
            <a:r>
              <a:rPr lang="en-US">
                <a:solidFill>
                  <a:schemeClr val="tx2"/>
                </a:solidFill>
                <a:latin typeface="Arial" pitchFamily="34" charset="0"/>
              </a:rPr>
              <a:t>finite shared output link buffers</a:t>
            </a:r>
            <a:endParaRPr lang="en-US">
              <a:solidFill>
                <a:schemeClr val="tx2"/>
              </a:solidFill>
            </a:endParaRPr>
          </a:p>
        </p:txBody>
      </p:sp>
      <p:sp>
        <p:nvSpPr>
          <p:cNvPr id="89103" name="Line 20"/>
          <p:cNvSpPr>
            <a:spLocks noChangeShapeType="1"/>
          </p:cNvSpPr>
          <p:nvPr/>
        </p:nvSpPr>
        <p:spPr bwMode="auto">
          <a:xfrm flipH="1">
            <a:off x="2424113" y="4545013"/>
            <a:ext cx="1135062" cy="1117600"/>
          </a:xfrm>
          <a:prstGeom prst="line">
            <a:avLst/>
          </a:prstGeom>
          <a:noFill/>
          <a:ln w="9525">
            <a:solidFill>
              <a:srgbClr val="000000"/>
            </a:solidFill>
            <a:round/>
            <a:headEnd/>
            <a:tailEnd/>
          </a:ln>
        </p:spPr>
        <p:txBody>
          <a:bodyPr/>
          <a:lstStyle/>
          <a:p>
            <a:endParaRPr lang="en-US"/>
          </a:p>
        </p:txBody>
      </p:sp>
      <p:sp>
        <p:nvSpPr>
          <p:cNvPr id="89104" name="Line 21"/>
          <p:cNvSpPr>
            <a:spLocks noChangeShapeType="1"/>
          </p:cNvSpPr>
          <p:nvPr/>
        </p:nvSpPr>
        <p:spPr bwMode="auto">
          <a:xfrm flipH="1">
            <a:off x="3021013" y="4545013"/>
            <a:ext cx="538162" cy="1587"/>
          </a:xfrm>
          <a:prstGeom prst="line">
            <a:avLst/>
          </a:prstGeom>
          <a:noFill/>
          <a:ln w="9525">
            <a:solidFill>
              <a:srgbClr val="000000"/>
            </a:solidFill>
            <a:round/>
            <a:headEnd/>
            <a:tailEnd/>
          </a:ln>
        </p:spPr>
        <p:txBody>
          <a:bodyPr/>
          <a:lstStyle/>
          <a:p>
            <a:endParaRPr lang="en-US"/>
          </a:p>
        </p:txBody>
      </p:sp>
      <p:grpSp>
        <p:nvGrpSpPr>
          <p:cNvPr id="4" name="Group 23"/>
          <p:cNvGrpSpPr>
            <a:grpSpLocks/>
          </p:cNvGrpSpPr>
          <p:nvPr/>
        </p:nvGrpSpPr>
        <p:grpSpPr bwMode="auto">
          <a:xfrm>
            <a:off x="2073275" y="3602038"/>
            <a:ext cx="1203325" cy="1162050"/>
            <a:chOff x="5850" y="13487"/>
            <a:chExt cx="2023" cy="1840"/>
          </a:xfrm>
        </p:grpSpPr>
        <p:sp>
          <p:nvSpPr>
            <p:cNvPr id="89283" name="Freeform 24"/>
            <p:cNvSpPr>
              <a:spLocks/>
            </p:cNvSpPr>
            <p:nvPr/>
          </p:nvSpPr>
          <p:spPr bwMode="auto">
            <a:xfrm>
              <a:off x="5850" y="13632"/>
              <a:ext cx="2023" cy="1695"/>
            </a:xfrm>
            <a:custGeom>
              <a:avLst/>
              <a:gdLst>
                <a:gd name="T0" fmla="*/ 570 w 2023"/>
                <a:gd name="T1" fmla="*/ 121 h 1695"/>
                <a:gd name="T2" fmla="*/ 575 w 2023"/>
                <a:gd name="T3" fmla="*/ 120 h 1695"/>
                <a:gd name="T4" fmla="*/ 586 w 2023"/>
                <a:gd name="T5" fmla="*/ 116 h 1695"/>
                <a:gd name="T6" fmla="*/ 607 w 2023"/>
                <a:gd name="T7" fmla="*/ 108 h 1695"/>
                <a:gd name="T8" fmla="*/ 636 w 2023"/>
                <a:gd name="T9" fmla="*/ 101 h 1695"/>
                <a:gd name="T10" fmla="*/ 672 w 2023"/>
                <a:gd name="T11" fmla="*/ 90 h 1695"/>
                <a:gd name="T12" fmla="*/ 718 w 2023"/>
                <a:gd name="T13" fmla="*/ 79 h 1695"/>
                <a:gd name="T14" fmla="*/ 771 w 2023"/>
                <a:gd name="T15" fmla="*/ 67 h 1695"/>
                <a:gd name="T16" fmla="*/ 834 w 2023"/>
                <a:gd name="T17" fmla="*/ 55 h 1695"/>
                <a:gd name="T18" fmla="*/ 904 w 2023"/>
                <a:gd name="T19" fmla="*/ 43 h 1695"/>
                <a:gd name="T20" fmla="*/ 982 w 2023"/>
                <a:gd name="T21" fmla="*/ 33 h 1695"/>
                <a:gd name="T22" fmla="*/ 1071 w 2023"/>
                <a:gd name="T23" fmla="*/ 22 h 1695"/>
                <a:gd name="T24" fmla="*/ 1166 w 2023"/>
                <a:gd name="T25" fmla="*/ 13 h 1695"/>
                <a:gd name="T26" fmla="*/ 1271 w 2023"/>
                <a:gd name="T27" fmla="*/ 7 h 1695"/>
                <a:gd name="T28" fmla="*/ 1384 w 2023"/>
                <a:gd name="T29" fmla="*/ 1 h 1695"/>
                <a:gd name="T30" fmla="*/ 1506 w 2023"/>
                <a:gd name="T31" fmla="*/ 0 h 1695"/>
                <a:gd name="T32" fmla="*/ 1636 w 2023"/>
                <a:gd name="T33" fmla="*/ 1 h 1695"/>
                <a:gd name="T34" fmla="*/ 1692 w 2023"/>
                <a:gd name="T35" fmla="*/ 233 h 1695"/>
                <a:gd name="T36" fmla="*/ 1713 w 2023"/>
                <a:gd name="T37" fmla="*/ 243 h 1695"/>
                <a:gd name="T38" fmla="*/ 1758 w 2023"/>
                <a:gd name="T39" fmla="*/ 274 h 1695"/>
                <a:gd name="T40" fmla="*/ 1806 w 2023"/>
                <a:gd name="T41" fmla="*/ 329 h 1695"/>
                <a:gd name="T42" fmla="*/ 1836 w 2023"/>
                <a:gd name="T43" fmla="*/ 409 h 1695"/>
                <a:gd name="T44" fmla="*/ 1955 w 2023"/>
                <a:gd name="T45" fmla="*/ 948 h 1695"/>
                <a:gd name="T46" fmla="*/ 2003 w 2023"/>
                <a:gd name="T47" fmla="*/ 1171 h 1695"/>
                <a:gd name="T48" fmla="*/ 2011 w 2023"/>
                <a:gd name="T49" fmla="*/ 1188 h 1695"/>
                <a:gd name="T50" fmla="*/ 2022 w 2023"/>
                <a:gd name="T51" fmla="*/ 1231 h 1695"/>
                <a:gd name="T52" fmla="*/ 2021 w 2023"/>
                <a:gd name="T53" fmla="*/ 1297 h 1695"/>
                <a:gd name="T54" fmla="*/ 1992 w 2023"/>
                <a:gd name="T55" fmla="*/ 1380 h 1695"/>
                <a:gd name="T56" fmla="*/ 0 w 2023"/>
                <a:gd name="T57" fmla="*/ 1328 h 1695"/>
                <a:gd name="T58" fmla="*/ 199 w 2023"/>
                <a:gd name="T59" fmla="*/ 1223 h 1695"/>
                <a:gd name="T60" fmla="*/ 200 w 2023"/>
                <a:gd name="T61" fmla="*/ 232 h 1695"/>
                <a:gd name="T62" fmla="*/ 210 w 2023"/>
                <a:gd name="T63" fmla="*/ 226 h 1695"/>
                <a:gd name="T64" fmla="*/ 230 w 2023"/>
                <a:gd name="T65" fmla="*/ 214 h 1695"/>
                <a:gd name="T66" fmla="*/ 259 w 2023"/>
                <a:gd name="T67" fmla="*/ 201 h 1695"/>
                <a:gd name="T68" fmla="*/ 297 w 2023"/>
                <a:gd name="T69" fmla="*/ 189 h 1695"/>
                <a:gd name="T70" fmla="*/ 344 w 2023"/>
                <a:gd name="T71" fmla="*/ 183 h 1695"/>
                <a:gd name="T72" fmla="*/ 399 w 2023"/>
                <a:gd name="T73" fmla="*/ 181 h 1695"/>
                <a:gd name="T74" fmla="*/ 464 w 2023"/>
                <a:gd name="T75" fmla="*/ 191 h 1695"/>
                <a:gd name="T76" fmla="*/ 548 w 2023"/>
                <a:gd name="T77" fmla="*/ 225 h 169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023"/>
                <a:gd name="T118" fmla="*/ 0 h 1695"/>
                <a:gd name="T119" fmla="*/ 2023 w 2023"/>
                <a:gd name="T120" fmla="*/ 1695 h 169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023" h="1695">
                  <a:moveTo>
                    <a:pt x="548" y="225"/>
                  </a:moveTo>
                  <a:lnTo>
                    <a:pt x="570" y="121"/>
                  </a:lnTo>
                  <a:lnTo>
                    <a:pt x="571" y="121"/>
                  </a:lnTo>
                  <a:lnTo>
                    <a:pt x="575" y="120"/>
                  </a:lnTo>
                  <a:lnTo>
                    <a:pt x="580" y="118"/>
                  </a:lnTo>
                  <a:lnTo>
                    <a:pt x="586" y="116"/>
                  </a:lnTo>
                  <a:lnTo>
                    <a:pt x="596" y="112"/>
                  </a:lnTo>
                  <a:lnTo>
                    <a:pt x="607" y="108"/>
                  </a:lnTo>
                  <a:lnTo>
                    <a:pt x="620" y="105"/>
                  </a:lnTo>
                  <a:lnTo>
                    <a:pt x="636" y="101"/>
                  </a:lnTo>
                  <a:lnTo>
                    <a:pt x="653" y="95"/>
                  </a:lnTo>
                  <a:lnTo>
                    <a:pt x="672" y="90"/>
                  </a:lnTo>
                  <a:lnTo>
                    <a:pt x="694" y="84"/>
                  </a:lnTo>
                  <a:lnTo>
                    <a:pt x="718" y="79"/>
                  </a:lnTo>
                  <a:lnTo>
                    <a:pt x="743" y="74"/>
                  </a:lnTo>
                  <a:lnTo>
                    <a:pt x="771" y="67"/>
                  </a:lnTo>
                  <a:lnTo>
                    <a:pt x="802" y="61"/>
                  </a:lnTo>
                  <a:lnTo>
                    <a:pt x="834" y="55"/>
                  </a:lnTo>
                  <a:lnTo>
                    <a:pt x="867" y="49"/>
                  </a:lnTo>
                  <a:lnTo>
                    <a:pt x="904" y="43"/>
                  </a:lnTo>
                  <a:lnTo>
                    <a:pt x="943" y="38"/>
                  </a:lnTo>
                  <a:lnTo>
                    <a:pt x="982" y="33"/>
                  </a:lnTo>
                  <a:lnTo>
                    <a:pt x="1025" y="27"/>
                  </a:lnTo>
                  <a:lnTo>
                    <a:pt x="1071" y="22"/>
                  </a:lnTo>
                  <a:lnTo>
                    <a:pt x="1117" y="17"/>
                  </a:lnTo>
                  <a:lnTo>
                    <a:pt x="1166" y="13"/>
                  </a:lnTo>
                  <a:lnTo>
                    <a:pt x="1218" y="10"/>
                  </a:lnTo>
                  <a:lnTo>
                    <a:pt x="1271" y="7"/>
                  </a:lnTo>
                  <a:lnTo>
                    <a:pt x="1327" y="3"/>
                  </a:lnTo>
                  <a:lnTo>
                    <a:pt x="1384" y="1"/>
                  </a:lnTo>
                  <a:lnTo>
                    <a:pt x="1444" y="0"/>
                  </a:lnTo>
                  <a:lnTo>
                    <a:pt x="1506" y="0"/>
                  </a:lnTo>
                  <a:lnTo>
                    <a:pt x="1570" y="0"/>
                  </a:lnTo>
                  <a:lnTo>
                    <a:pt x="1636" y="1"/>
                  </a:lnTo>
                  <a:lnTo>
                    <a:pt x="1709" y="41"/>
                  </a:lnTo>
                  <a:lnTo>
                    <a:pt x="1692" y="233"/>
                  </a:lnTo>
                  <a:lnTo>
                    <a:pt x="1698" y="235"/>
                  </a:lnTo>
                  <a:lnTo>
                    <a:pt x="1713" y="243"/>
                  </a:lnTo>
                  <a:lnTo>
                    <a:pt x="1733" y="256"/>
                  </a:lnTo>
                  <a:lnTo>
                    <a:pt x="1758" y="274"/>
                  </a:lnTo>
                  <a:lnTo>
                    <a:pt x="1784" y="299"/>
                  </a:lnTo>
                  <a:lnTo>
                    <a:pt x="1806" y="329"/>
                  </a:lnTo>
                  <a:lnTo>
                    <a:pt x="1825" y="366"/>
                  </a:lnTo>
                  <a:lnTo>
                    <a:pt x="1836" y="409"/>
                  </a:lnTo>
                  <a:lnTo>
                    <a:pt x="1999" y="557"/>
                  </a:lnTo>
                  <a:lnTo>
                    <a:pt x="1955" y="948"/>
                  </a:lnTo>
                  <a:lnTo>
                    <a:pt x="1692" y="1080"/>
                  </a:lnTo>
                  <a:lnTo>
                    <a:pt x="2003" y="1171"/>
                  </a:lnTo>
                  <a:lnTo>
                    <a:pt x="2006" y="1176"/>
                  </a:lnTo>
                  <a:lnTo>
                    <a:pt x="2011" y="1188"/>
                  </a:lnTo>
                  <a:lnTo>
                    <a:pt x="2016" y="1206"/>
                  </a:lnTo>
                  <a:lnTo>
                    <a:pt x="2022" y="1231"/>
                  </a:lnTo>
                  <a:lnTo>
                    <a:pt x="2023" y="1261"/>
                  </a:lnTo>
                  <a:lnTo>
                    <a:pt x="2021" y="1297"/>
                  </a:lnTo>
                  <a:lnTo>
                    <a:pt x="2010" y="1337"/>
                  </a:lnTo>
                  <a:lnTo>
                    <a:pt x="1992" y="1380"/>
                  </a:lnTo>
                  <a:lnTo>
                    <a:pt x="1171" y="1695"/>
                  </a:lnTo>
                  <a:lnTo>
                    <a:pt x="0" y="1328"/>
                  </a:lnTo>
                  <a:lnTo>
                    <a:pt x="20" y="1285"/>
                  </a:lnTo>
                  <a:lnTo>
                    <a:pt x="199" y="1223"/>
                  </a:lnTo>
                  <a:lnTo>
                    <a:pt x="199" y="233"/>
                  </a:lnTo>
                  <a:lnTo>
                    <a:pt x="200" y="232"/>
                  </a:lnTo>
                  <a:lnTo>
                    <a:pt x="204" y="229"/>
                  </a:lnTo>
                  <a:lnTo>
                    <a:pt x="210" y="226"/>
                  </a:lnTo>
                  <a:lnTo>
                    <a:pt x="218" y="220"/>
                  </a:lnTo>
                  <a:lnTo>
                    <a:pt x="230" y="214"/>
                  </a:lnTo>
                  <a:lnTo>
                    <a:pt x="243" y="207"/>
                  </a:lnTo>
                  <a:lnTo>
                    <a:pt x="259" y="201"/>
                  </a:lnTo>
                  <a:lnTo>
                    <a:pt x="277" y="194"/>
                  </a:lnTo>
                  <a:lnTo>
                    <a:pt x="297" y="189"/>
                  </a:lnTo>
                  <a:lnTo>
                    <a:pt x="320" y="185"/>
                  </a:lnTo>
                  <a:lnTo>
                    <a:pt x="344" y="183"/>
                  </a:lnTo>
                  <a:lnTo>
                    <a:pt x="370" y="180"/>
                  </a:lnTo>
                  <a:lnTo>
                    <a:pt x="399" y="181"/>
                  </a:lnTo>
                  <a:lnTo>
                    <a:pt x="430" y="185"/>
                  </a:lnTo>
                  <a:lnTo>
                    <a:pt x="464" y="191"/>
                  </a:lnTo>
                  <a:lnTo>
                    <a:pt x="498" y="201"/>
                  </a:lnTo>
                  <a:lnTo>
                    <a:pt x="548" y="225"/>
                  </a:lnTo>
                  <a:close/>
                </a:path>
              </a:pathLst>
            </a:custGeom>
            <a:solidFill>
              <a:srgbClr val="969696"/>
            </a:solidFill>
            <a:ln w="9525">
              <a:noFill/>
              <a:round/>
              <a:headEnd/>
              <a:tailEnd/>
            </a:ln>
          </p:spPr>
          <p:txBody>
            <a:bodyPr/>
            <a:lstStyle/>
            <a:p>
              <a:endParaRPr lang="en-US"/>
            </a:p>
          </p:txBody>
        </p:sp>
        <p:sp>
          <p:nvSpPr>
            <p:cNvPr id="89284" name="Freeform 25"/>
            <p:cNvSpPr>
              <a:spLocks/>
            </p:cNvSpPr>
            <p:nvPr/>
          </p:nvSpPr>
          <p:spPr bwMode="auto">
            <a:xfrm>
              <a:off x="6551" y="13597"/>
              <a:ext cx="650" cy="735"/>
            </a:xfrm>
            <a:custGeom>
              <a:avLst/>
              <a:gdLst>
                <a:gd name="T0" fmla="*/ 645 w 650"/>
                <a:gd name="T1" fmla="*/ 27 h 735"/>
                <a:gd name="T2" fmla="*/ 642 w 650"/>
                <a:gd name="T3" fmla="*/ 26 h 735"/>
                <a:gd name="T4" fmla="*/ 631 w 650"/>
                <a:gd name="T5" fmla="*/ 23 h 735"/>
                <a:gd name="T6" fmla="*/ 615 w 650"/>
                <a:gd name="T7" fmla="*/ 19 h 735"/>
                <a:gd name="T8" fmla="*/ 592 w 650"/>
                <a:gd name="T9" fmla="*/ 15 h 735"/>
                <a:gd name="T10" fmla="*/ 565 w 650"/>
                <a:gd name="T11" fmla="*/ 10 h 735"/>
                <a:gd name="T12" fmla="*/ 533 w 650"/>
                <a:gd name="T13" fmla="*/ 6 h 735"/>
                <a:gd name="T14" fmla="*/ 496 w 650"/>
                <a:gd name="T15" fmla="*/ 3 h 735"/>
                <a:gd name="T16" fmla="*/ 456 w 650"/>
                <a:gd name="T17" fmla="*/ 1 h 735"/>
                <a:gd name="T18" fmla="*/ 411 w 650"/>
                <a:gd name="T19" fmla="*/ 0 h 735"/>
                <a:gd name="T20" fmla="*/ 364 w 650"/>
                <a:gd name="T21" fmla="*/ 2 h 735"/>
                <a:gd name="T22" fmla="*/ 315 w 650"/>
                <a:gd name="T23" fmla="*/ 6 h 735"/>
                <a:gd name="T24" fmla="*/ 262 w 650"/>
                <a:gd name="T25" fmla="*/ 15 h 735"/>
                <a:gd name="T26" fmla="*/ 209 w 650"/>
                <a:gd name="T27" fmla="*/ 26 h 735"/>
                <a:gd name="T28" fmla="*/ 154 w 650"/>
                <a:gd name="T29" fmla="*/ 42 h 735"/>
                <a:gd name="T30" fmla="*/ 98 w 650"/>
                <a:gd name="T31" fmla="*/ 61 h 735"/>
                <a:gd name="T32" fmla="*/ 42 w 650"/>
                <a:gd name="T33" fmla="*/ 87 h 735"/>
                <a:gd name="T34" fmla="*/ 38 w 650"/>
                <a:gd name="T35" fmla="*/ 101 h 735"/>
                <a:gd name="T36" fmla="*/ 28 w 650"/>
                <a:gd name="T37" fmla="*/ 141 h 735"/>
                <a:gd name="T38" fmla="*/ 17 w 650"/>
                <a:gd name="T39" fmla="*/ 203 h 735"/>
                <a:gd name="T40" fmla="*/ 6 w 650"/>
                <a:gd name="T41" fmla="*/ 283 h 735"/>
                <a:gd name="T42" fmla="*/ 0 w 650"/>
                <a:gd name="T43" fmla="*/ 378 h 735"/>
                <a:gd name="T44" fmla="*/ 5 w 650"/>
                <a:gd name="T45" fmla="*/ 484 h 735"/>
                <a:gd name="T46" fmla="*/ 21 w 650"/>
                <a:gd name="T47" fmla="*/ 599 h 735"/>
                <a:gd name="T48" fmla="*/ 54 w 650"/>
                <a:gd name="T49" fmla="*/ 716 h 735"/>
                <a:gd name="T50" fmla="*/ 58 w 650"/>
                <a:gd name="T51" fmla="*/ 716 h 735"/>
                <a:gd name="T52" fmla="*/ 66 w 650"/>
                <a:gd name="T53" fmla="*/ 715 h 735"/>
                <a:gd name="T54" fmla="*/ 80 w 650"/>
                <a:gd name="T55" fmla="*/ 713 h 735"/>
                <a:gd name="T56" fmla="*/ 99 w 650"/>
                <a:gd name="T57" fmla="*/ 712 h 735"/>
                <a:gd name="T58" fmla="*/ 124 w 650"/>
                <a:gd name="T59" fmla="*/ 710 h 735"/>
                <a:gd name="T60" fmla="*/ 153 w 650"/>
                <a:gd name="T61" fmla="*/ 708 h 735"/>
                <a:gd name="T62" fmla="*/ 188 w 650"/>
                <a:gd name="T63" fmla="*/ 707 h 735"/>
                <a:gd name="T64" fmla="*/ 225 w 650"/>
                <a:gd name="T65" fmla="*/ 706 h 735"/>
                <a:gd name="T66" fmla="*/ 267 w 650"/>
                <a:gd name="T67" fmla="*/ 705 h 735"/>
                <a:gd name="T68" fmla="*/ 313 w 650"/>
                <a:gd name="T69" fmla="*/ 706 h 735"/>
                <a:gd name="T70" fmla="*/ 362 w 650"/>
                <a:gd name="T71" fmla="*/ 707 h 735"/>
                <a:gd name="T72" fmla="*/ 415 w 650"/>
                <a:gd name="T73" fmla="*/ 709 h 735"/>
                <a:gd name="T74" fmla="*/ 470 w 650"/>
                <a:gd name="T75" fmla="*/ 713 h 735"/>
                <a:gd name="T76" fmla="*/ 528 w 650"/>
                <a:gd name="T77" fmla="*/ 719 h 735"/>
                <a:gd name="T78" fmla="*/ 588 w 650"/>
                <a:gd name="T79" fmla="*/ 726 h 735"/>
                <a:gd name="T80" fmla="*/ 650 w 650"/>
                <a:gd name="T81" fmla="*/ 735 h 735"/>
                <a:gd name="T82" fmla="*/ 647 w 650"/>
                <a:gd name="T83" fmla="*/ 713 h 735"/>
                <a:gd name="T84" fmla="*/ 641 w 650"/>
                <a:gd name="T85" fmla="*/ 655 h 735"/>
                <a:gd name="T86" fmla="*/ 631 w 650"/>
                <a:gd name="T87" fmla="*/ 568 h 735"/>
                <a:gd name="T88" fmla="*/ 623 w 650"/>
                <a:gd name="T89" fmla="*/ 462 h 735"/>
                <a:gd name="T90" fmla="*/ 618 w 650"/>
                <a:gd name="T91" fmla="*/ 345 h 735"/>
                <a:gd name="T92" fmla="*/ 618 w 650"/>
                <a:gd name="T93" fmla="*/ 229 h 735"/>
                <a:gd name="T94" fmla="*/ 627 w 650"/>
                <a:gd name="T95" fmla="*/ 119 h 735"/>
                <a:gd name="T96" fmla="*/ 645 w 650"/>
                <a:gd name="T97" fmla="*/ 27 h 73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50"/>
                <a:gd name="T148" fmla="*/ 0 h 735"/>
                <a:gd name="T149" fmla="*/ 650 w 650"/>
                <a:gd name="T150" fmla="*/ 735 h 73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50" h="735">
                  <a:moveTo>
                    <a:pt x="645" y="27"/>
                  </a:moveTo>
                  <a:lnTo>
                    <a:pt x="642" y="26"/>
                  </a:lnTo>
                  <a:lnTo>
                    <a:pt x="631" y="23"/>
                  </a:lnTo>
                  <a:lnTo>
                    <a:pt x="615" y="19"/>
                  </a:lnTo>
                  <a:lnTo>
                    <a:pt x="592" y="15"/>
                  </a:lnTo>
                  <a:lnTo>
                    <a:pt x="565" y="10"/>
                  </a:lnTo>
                  <a:lnTo>
                    <a:pt x="533" y="6"/>
                  </a:lnTo>
                  <a:lnTo>
                    <a:pt x="496" y="3"/>
                  </a:lnTo>
                  <a:lnTo>
                    <a:pt x="456" y="1"/>
                  </a:lnTo>
                  <a:lnTo>
                    <a:pt x="411" y="0"/>
                  </a:lnTo>
                  <a:lnTo>
                    <a:pt x="364" y="2"/>
                  </a:lnTo>
                  <a:lnTo>
                    <a:pt x="315" y="6"/>
                  </a:lnTo>
                  <a:lnTo>
                    <a:pt x="262" y="15"/>
                  </a:lnTo>
                  <a:lnTo>
                    <a:pt x="209" y="26"/>
                  </a:lnTo>
                  <a:lnTo>
                    <a:pt x="154" y="42"/>
                  </a:lnTo>
                  <a:lnTo>
                    <a:pt x="98" y="61"/>
                  </a:lnTo>
                  <a:lnTo>
                    <a:pt x="42" y="87"/>
                  </a:lnTo>
                  <a:lnTo>
                    <a:pt x="38" y="101"/>
                  </a:lnTo>
                  <a:lnTo>
                    <a:pt x="28" y="141"/>
                  </a:lnTo>
                  <a:lnTo>
                    <a:pt x="17" y="203"/>
                  </a:lnTo>
                  <a:lnTo>
                    <a:pt x="6" y="283"/>
                  </a:lnTo>
                  <a:lnTo>
                    <a:pt x="0" y="378"/>
                  </a:lnTo>
                  <a:lnTo>
                    <a:pt x="5" y="484"/>
                  </a:lnTo>
                  <a:lnTo>
                    <a:pt x="21" y="599"/>
                  </a:lnTo>
                  <a:lnTo>
                    <a:pt x="54" y="716"/>
                  </a:lnTo>
                  <a:lnTo>
                    <a:pt x="58" y="716"/>
                  </a:lnTo>
                  <a:lnTo>
                    <a:pt x="66" y="715"/>
                  </a:lnTo>
                  <a:lnTo>
                    <a:pt x="80" y="713"/>
                  </a:lnTo>
                  <a:lnTo>
                    <a:pt x="99" y="712"/>
                  </a:lnTo>
                  <a:lnTo>
                    <a:pt x="124" y="710"/>
                  </a:lnTo>
                  <a:lnTo>
                    <a:pt x="153" y="708"/>
                  </a:lnTo>
                  <a:lnTo>
                    <a:pt x="188" y="707"/>
                  </a:lnTo>
                  <a:lnTo>
                    <a:pt x="225" y="706"/>
                  </a:lnTo>
                  <a:lnTo>
                    <a:pt x="267" y="705"/>
                  </a:lnTo>
                  <a:lnTo>
                    <a:pt x="313" y="706"/>
                  </a:lnTo>
                  <a:lnTo>
                    <a:pt x="362" y="707"/>
                  </a:lnTo>
                  <a:lnTo>
                    <a:pt x="415" y="709"/>
                  </a:lnTo>
                  <a:lnTo>
                    <a:pt x="470" y="713"/>
                  </a:lnTo>
                  <a:lnTo>
                    <a:pt x="528" y="719"/>
                  </a:lnTo>
                  <a:lnTo>
                    <a:pt x="588" y="726"/>
                  </a:lnTo>
                  <a:lnTo>
                    <a:pt x="650" y="735"/>
                  </a:lnTo>
                  <a:lnTo>
                    <a:pt x="647" y="713"/>
                  </a:lnTo>
                  <a:lnTo>
                    <a:pt x="641" y="655"/>
                  </a:lnTo>
                  <a:lnTo>
                    <a:pt x="631" y="568"/>
                  </a:lnTo>
                  <a:lnTo>
                    <a:pt x="623" y="462"/>
                  </a:lnTo>
                  <a:lnTo>
                    <a:pt x="618" y="345"/>
                  </a:lnTo>
                  <a:lnTo>
                    <a:pt x="618" y="229"/>
                  </a:lnTo>
                  <a:lnTo>
                    <a:pt x="627" y="119"/>
                  </a:lnTo>
                  <a:lnTo>
                    <a:pt x="645" y="27"/>
                  </a:lnTo>
                  <a:close/>
                </a:path>
              </a:pathLst>
            </a:custGeom>
            <a:solidFill>
              <a:srgbClr val="808080"/>
            </a:solidFill>
            <a:ln w="9525">
              <a:noFill/>
              <a:round/>
              <a:headEnd/>
              <a:tailEnd/>
            </a:ln>
          </p:spPr>
          <p:txBody>
            <a:bodyPr/>
            <a:lstStyle/>
            <a:p>
              <a:endParaRPr lang="en-US"/>
            </a:p>
          </p:txBody>
        </p:sp>
        <p:sp>
          <p:nvSpPr>
            <p:cNvPr id="89285" name="Freeform 26"/>
            <p:cNvSpPr>
              <a:spLocks/>
            </p:cNvSpPr>
            <p:nvPr/>
          </p:nvSpPr>
          <p:spPr bwMode="auto">
            <a:xfrm>
              <a:off x="6623" y="13797"/>
              <a:ext cx="1071" cy="731"/>
            </a:xfrm>
            <a:custGeom>
              <a:avLst/>
              <a:gdLst>
                <a:gd name="T0" fmla="*/ 6 w 1071"/>
                <a:gd name="T1" fmla="*/ 552 h 731"/>
                <a:gd name="T2" fmla="*/ 0 w 1071"/>
                <a:gd name="T3" fmla="*/ 642 h 731"/>
                <a:gd name="T4" fmla="*/ 698 w 1071"/>
                <a:gd name="T5" fmla="*/ 731 h 731"/>
                <a:gd name="T6" fmla="*/ 703 w 1071"/>
                <a:gd name="T7" fmla="*/ 729 h 731"/>
                <a:gd name="T8" fmla="*/ 717 w 1071"/>
                <a:gd name="T9" fmla="*/ 722 h 731"/>
                <a:gd name="T10" fmla="*/ 740 w 1071"/>
                <a:gd name="T11" fmla="*/ 710 h 731"/>
                <a:gd name="T12" fmla="*/ 768 w 1071"/>
                <a:gd name="T13" fmla="*/ 694 h 731"/>
                <a:gd name="T14" fmla="*/ 801 w 1071"/>
                <a:gd name="T15" fmla="*/ 672 h 731"/>
                <a:gd name="T16" fmla="*/ 838 w 1071"/>
                <a:gd name="T17" fmla="*/ 645 h 731"/>
                <a:gd name="T18" fmla="*/ 876 w 1071"/>
                <a:gd name="T19" fmla="*/ 614 h 731"/>
                <a:gd name="T20" fmla="*/ 915 w 1071"/>
                <a:gd name="T21" fmla="*/ 577 h 731"/>
                <a:gd name="T22" fmla="*/ 953 w 1071"/>
                <a:gd name="T23" fmla="*/ 536 h 731"/>
                <a:gd name="T24" fmla="*/ 988 w 1071"/>
                <a:gd name="T25" fmla="*/ 491 h 731"/>
                <a:gd name="T26" fmla="*/ 1018 w 1071"/>
                <a:gd name="T27" fmla="*/ 439 h 731"/>
                <a:gd name="T28" fmla="*/ 1043 w 1071"/>
                <a:gd name="T29" fmla="*/ 383 h 731"/>
                <a:gd name="T30" fmla="*/ 1061 w 1071"/>
                <a:gd name="T31" fmla="*/ 322 h 731"/>
                <a:gd name="T32" fmla="*/ 1071 w 1071"/>
                <a:gd name="T33" fmla="*/ 255 h 731"/>
                <a:gd name="T34" fmla="*/ 1070 w 1071"/>
                <a:gd name="T35" fmla="*/ 185 h 731"/>
                <a:gd name="T36" fmla="*/ 1057 w 1071"/>
                <a:gd name="T37" fmla="*/ 108 h 731"/>
                <a:gd name="T38" fmla="*/ 1055 w 1071"/>
                <a:gd name="T39" fmla="*/ 104 h 731"/>
                <a:gd name="T40" fmla="*/ 1049 w 1071"/>
                <a:gd name="T41" fmla="*/ 92 h 731"/>
                <a:gd name="T42" fmla="*/ 1037 w 1071"/>
                <a:gd name="T43" fmla="*/ 76 h 731"/>
                <a:gd name="T44" fmla="*/ 1022 w 1071"/>
                <a:gd name="T45" fmla="*/ 57 h 731"/>
                <a:gd name="T46" fmla="*/ 1002 w 1071"/>
                <a:gd name="T47" fmla="*/ 37 h 731"/>
                <a:gd name="T48" fmla="*/ 979 w 1071"/>
                <a:gd name="T49" fmla="*/ 20 h 731"/>
                <a:gd name="T50" fmla="*/ 951 w 1071"/>
                <a:gd name="T51" fmla="*/ 7 h 731"/>
                <a:gd name="T52" fmla="*/ 919 w 1071"/>
                <a:gd name="T53" fmla="*/ 0 h 731"/>
                <a:gd name="T54" fmla="*/ 924 w 1071"/>
                <a:gd name="T55" fmla="*/ 12 h 731"/>
                <a:gd name="T56" fmla="*/ 934 w 1071"/>
                <a:gd name="T57" fmla="*/ 44 h 731"/>
                <a:gd name="T58" fmla="*/ 947 w 1071"/>
                <a:gd name="T59" fmla="*/ 94 h 731"/>
                <a:gd name="T60" fmla="*/ 958 w 1071"/>
                <a:gd name="T61" fmla="*/ 159 h 731"/>
                <a:gd name="T62" fmla="*/ 961 w 1071"/>
                <a:gd name="T63" fmla="*/ 238 h 731"/>
                <a:gd name="T64" fmla="*/ 953 w 1071"/>
                <a:gd name="T65" fmla="*/ 324 h 731"/>
                <a:gd name="T66" fmla="*/ 928 w 1071"/>
                <a:gd name="T67" fmla="*/ 418 h 731"/>
                <a:gd name="T68" fmla="*/ 884 w 1071"/>
                <a:gd name="T69" fmla="*/ 516 h 731"/>
                <a:gd name="T70" fmla="*/ 883 w 1071"/>
                <a:gd name="T71" fmla="*/ 518 h 731"/>
                <a:gd name="T72" fmla="*/ 879 w 1071"/>
                <a:gd name="T73" fmla="*/ 521 h 731"/>
                <a:gd name="T74" fmla="*/ 872 w 1071"/>
                <a:gd name="T75" fmla="*/ 526 h 731"/>
                <a:gd name="T76" fmla="*/ 862 w 1071"/>
                <a:gd name="T77" fmla="*/ 534 h 731"/>
                <a:gd name="T78" fmla="*/ 851 w 1071"/>
                <a:gd name="T79" fmla="*/ 541 h 731"/>
                <a:gd name="T80" fmla="*/ 837 w 1071"/>
                <a:gd name="T81" fmla="*/ 550 h 731"/>
                <a:gd name="T82" fmla="*/ 819 w 1071"/>
                <a:gd name="T83" fmla="*/ 559 h 731"/>
                <a:gd name="T84" fmla="*/ 800 w 1071"/>
                <a:gd name="T85" fmla="*/ 567 h 731"/>
                <a:gd name="T86" fmla="*/ 778 w 1071"/>
                <a:gd name="T87" fmla="*/ 575 h 731"/>
                <a:gd name="T88" fmla="*/ 754 w 1071"/>
                <a:gd name="T89" fmla="*/ 582 h 731"/>
                <a:gd name="T90" fmla="*/ 727 w 1071"/>
                <a:gd name="T91" fmla="*/ 588 h 731"/>
                <a:gd name="T92" fmla="*/ 697 w 1071"/>
                <a:gd name="T93" fmla="*/ 592 h 731"/>
                <a:gd name="T94" fmla="*/ 666 w 1071"/>
                <a:gd name="T95" fmla="*/ 593 h 731"/>
                <a:gd name="T96" fmla="*/ 631 w 1071"/>
                <a:gd name="T97" fmla="*/ 592 h 731"/>
                <a:gd name="T98" fmla="*/ 593 w 1071"/>
                <a:gd name="T99" fmla="*/ 589 h 731"/>
                <a:gd name="T100" fmla="*/ 555 w 1071"/>
                <a:gd name="T101" fmla="*/ 581 h 731"/>
                <a:gd name="T102" fmla="*/ 555 w 1071"/>
                <a:gd name="T103" fmla="*/ 677 h 731"/>
                <a:gd name="T104" fmla="*/ 24 w 1071"/>
                <a:gd name="T105" fmla="*/ 623 h 731"/>
                <a:gd name="T106" fmla="*/ 6 w 1071"/>
                <a:gd name="T107" fmla="*/ 552 h 73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71"/>
                <a:gd name="T163" fmla="*/ 0 h 731"/>
                <a:gd name="T164" fmla="*/ 1071 w 1071"/>
                <a:gd name="T165" fmla="*/ 731 h 73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71" h="731">
                  <a:moveTo>
                    <a:pt x="6" y="552"/>
                  </a:moveTo>
                  <a:lnTo>
                    <a:pt x="0" y="642"/>
                  </a:lnTo>
                  <a:lnTo>
                    <a:pt x="698" y="731"/>
                  </a:lnTo>
                  <a:lnTo>
                    <a:pt x="703" y="729"/>
                  </a:lnTo>
                  <a:lnTo>
                    <a:pt x="717" y="722"/>
                  </a:lnTo>
                  <a:lnTo>
                    <a:pt x="740" y="710"/>
                  </a:lnTo>
                  <a:lnTo>
                    <a:pt x="768" y="694"/>
                  </a:lnTo>
                  <a:lnTo>
                    <a:pt x="801" y="672"/>
                  </a:lnTo>
                  <a:lnTo>
                    <a:pt x="838" y="645"/>
                  </a:lnTo>
                  <a:lnTo>
                    <a:pt x="876" y="614"/>
                  </a:lnTo>
                  <a:lnTo>
                    <a:pt x="915" y="577"/>
                  </a:lnTo>
                  <a:lnTo>
                    <a:pt x="953" y="536"/>
                  </a:lnTo>
                  <a:lnTo>
                    <a:pt x="988" y="491"/>
                  </a:lnTo>
                  <a:lnTo>
                    <a:pt x="1018" y="439"/>
                  </a:lnTo>
                  <a:lnTo>
                    <a:pt x="1043" y="383"/>
                  </a:lnTo>
                  <a:lnTo>
                    <a:pt x="1061" y="322"/>
                  </a:lnTo>
                  <a:lnTo>
                    <a:pt x="1071" y="255"/>
                  </a:lnTo>
                  <a:lnTo>
                    <a:pt x="1070" y="185"/>
                  </a:lnTo>
                  <a:lnTo>
                    <a:pt x="1057" y="108"/>
                  </a:lnTo>
                  <a:lnTo>
                    <a:pt x="1055" y="104"/>
                  </a:lnTo>
                  <a:lnTo>
                    <a:pt x="1049" y="92"/>
                  </a:lnTo>
                  <a:lnTo>
                    <a:pt x="1037" y="76"/>
                  </a:lnTo>
                  <a:lnTo>
                    <a:pt x="1022" y="57"/>
                  </a:lnTo>
                  <a:lnTo>
                    <a:pt x="1002" y="37"/>
                  </a:lnTo>
                  <a:lnTo>
                    <a:pt x="979" y="20"/>
                  </a:lnTo>
                  <a:lnTo>
                    <a:pt x="951" y="7"/>
                  </a:lnTo>
                  <a:lnTo>
                    <a:pt x="919" y="0"/>
                  </a:lnTo>
                  <a:lnTo>
                    <a:pt x="924" y="12"/>
                  </a:lnTo>
                  <a:lnTo>
                    <a:pt x="934" y="44"/>
                  </a:lnTo>
                  <a:lnTo>
                    <a:pt x="947" y="94"/>
                  </a:lnTo>
                  <a:lnTo>
                    <a:pt x="958" y="159"/>
                  </a:lnTo>
                  <a:lnTo>
                    <a:pt x="961" y="238"/>
                  </a:lnTo>
                  <a:lnTo>
                    <a:pt x="953" y="324"/>
                  </a:lnTo>
                  <a:lnTo>
                    <a:pt x="928" y="418"/>
                  </a:lnTo>
                  <a:lnTo>
                    <a:pt x="884" y="516"/>
                  </a:lnTo>
                  <a:lnTo>
                    <a:pt x="883" y="518"/>
                  </a:lnTo>
                  <a:lnTo>
                    <a:pt x="879" y="521"/>
                  </a:lnTo>
                  <a:lnTo>
                    <a:pt x="872" y="526"/>
                  </a:lnTo>
                  <a:lnTo>
                    <a:pt x="862" y="534"/>
                  </a:lnTo>
                  <a:lnTo>
                    <a:pt x="851" y="541"/>
                  </a:lnTo>
                  <a:lnTo>
                    <a:pt x="837" y="550"/>
                  </a:lnTo>
                  <a:lnTo>
                    <a:pt x="819" y="559"/>
                  </a:lnTo>
                  <a:lnTo>
                    <a:pt x="800" y="567"/>
                  </a:lnTo>
                  <a:lnTo>
                    <a:pt x="778" y="575"/>
                  </a:lnTo>
                  <a:lnTo>
                    <a:pt x="754" y="582"/>
                  </a:lnTo>
                  <a:lnTo>
                    <a:pt x="727" y="588"/>
                  </a:lnTo>
                  <a:lnTo>
                    <a:pt x="697" y="592"/>
                  </a:lnTo>
                  <a:lnTo>
                    <a:pt x="666" y="593"/>
                  </a:lnTo>
                  <a:lnTo>
                    <a:pt x="631" y="592"/>
                  </a:lnTo>
                  <a:lnTo>
                    <a:pt x="593" y="589"/>
                  </a:lnTo>
                  <a:lnTo>
                    <a:pt x="555" y="581"/>
                  </a:lnTo>
                  <a:lnTo>
                    <a:pt x="555" y="677"/>
                  </a:lnTo>
                  <a:lnTo>
                    <a:pt x="24" y="623"/>
                  </a:lnTo>
                  <a:lnTo>
                    <a:pt x="6" y="552"/>
                  </a:lnTo>
                  <a:close/>
                </a:path>
              </a:pathLst>
            </a:custGeom>
            <a:solidFill>
              <a:srgbClr val="FFFFFF"/>
            </a:solidFill>
            <a:ln w="9525">
              <a:noFill/>
              <a:round/>
              <a:headEnd/>
              <a:tailEnd/>
            </a:ln>
          </p:spPr>
          <p:txBody>
            <a:bodyPr/>
            <a:lstStyle/>
            <a:p>
              <a:endParaRPr lang="en-US"/>
            </a:p>
          </p:txBody>
        </p:sp>
        <p:sp>
          <p:nvSpPr>
            <p:cNvPr id="89286" name="Freeform 27"/>
            <p:cNvSpPr>
              <a:spLocks/>
            </p:cNvSpPr>
            <p:nvPr/>
          </p:nvSpPr>
          <p:spPr bwMode="auto">
            <a:xfrm>
              <a:off x="6486" y="14516"/>
              <a:ext cx="787" cy="253"/>
            </a:xfrm>
            <a:custGeom>
              <a:avLst/>
              <a:gdLst>
                <a:gd name="T0" fmla="*/ 787 w 787"/>
                <a:gd name="T1" fmla="*/ 91 h 253"/>
                <a:gd name="T2" fmla="*/ 12 w 787"/>
                <a:gd name="T3" fmla="*/ 0 h 253"/>
                <a:gd name="T4" fmla="*/ 0 w 787"/>
                <a:gd name="T5" fmla="*/ 91 h 253"/>
                <a:gd name="T6" fmla="*/ 764 w 787"/>
                <a:gd name="T7" fmla="*/ 253 h 253"/>
                <a:gd name="T8" fmla="*/ 787 w 787"/>
                <a:gd name="T9" fmla="*/ 91 h 253"/>
                <a:gd name="T10" fmla="*/ 0 60000 65536"/>
                <a:gd name="T11" fmla="*/ 0 60000 65536"/>
                <a:gd name="T12" fmla="*/ 0 60000 65536"/>
                <a:gd name="T13" fmla="*/ 0 60000 65536"/>
                <a:gd name="T14" fmla="*/ 0 60000 65536"/>
                <a:gd name="T15" fmla="*/ 0 w 787"/>
                <a:gd name="T16" fmla="*/ 0 h 253"/>
                <a:gd name="T17" fmla="*/ 787 w 787"/>
                <a:gd name="T18" fmla="*/ 253 h 253"/>
              </a:gdLst>
              <a:ahLst/>
              <a:cxnLst>
                <a:cxn ang="T10">
                  <a:pos x="T0" y="T1"/>
                </a:cxn>
                <a:cxn ang="T11">
                  <a:pos x="T2" y="T3"/>
                </a:cxn>
                <a:cxn ang="T12">
                  <a:pos x="T4" y="T5"/>
                </a:cxn>
                <a:cxn ang="T13">
                  <a:pos x="T6" y="T7"/>
                </a:cxn>
                <a:cxn ang="T14">
                  <a:pos x="T8" y="T9"/>
                </a:cxn>
              </a:cxnLst>
              <a:rect l="T15" t="T16" r="T17" b="T18"/>
              <a:pathLst>
                <a:path w="787" h="253">
                  <a:moveTo>
                    <a:pt x="787" y="91"/>
                  </a:moveTo>
                  <a:lnTo>
                    <a:pt x="12" y="0"/>
                  </a:lnTo>
                  <a:lnTo>
                    <a:pt x="0" y="91"/>
                  </a:lnTo>
                  <a:lnTo>
                    <a:pt x="764" y="253"/>
                  </a:lnTo>
                  <a:lnTo>
                    <a:pt x="787" y="91"/>
                  </a:lnTo>
                  <a:close/>
                </a:path>
              </a:pathLst>
            </a:custGeom>
            <a:solidFill>
              <a:srgbClr val="808080"/>
            </a:solidFill>
            <a:ln w="9525">
              <a:noFill/>
              <a:round/>
              <a:headEnd/>
              <a:tailEnd/>
            </a:ln>
          </p:spPr>
          <p:txBody>
            <a:bodyPr/>
            <a:lstStyle/>
            <a:p>
              <a:endParaRPr lang="en-US"/>
            </a:p>
          </p:txBody>
        </p:sp>
        <p:sp>
          <p:nvSpPr>
            <p:cNvPr id="89287" name="Freeform 28"/>
            <p:cNvSpPr>
              <a:spLocks/>
            </p:cNvSpPr>
            <p:nvPr/>
          </p:nvSpPr>
          <p:spPr bwMode="auto">
            <a:xfrm>
              <a:off x="6879" y="14597"/>
              <a:ext cx="336" cy="115"/>
            </a:xfrm>
            <a:custGeom>
              <a:avLst/>
              <a:gdLst>
                <a:gd name="T0" fmla="*/ 336 w 336"/>
                <a:gd name="T1" fmla="*/ 50 h 115"/>
                <a:gd name="T2" fmla="*/ 4 w 336"/>
                <a:gd name="T3" fmla="*/ 0 h 115"/>
                <a:gd name="T4" fmla="*/ 0 w 336"/>
                <a:gd name="T5" fmla="*/ 48 h 115"/>
                <a:gd name="T6" fmla="*/ 327 w 336"/>
                <a:gd name="T7" fmla="*/ 115 h 115"/>
                <a:gd name="T8" fmla="*/ 336 w 336"/>
                <a:gd name="T9" fmla="*/ 50 h 115"/>
                <a:gd name="T10" fmla="*/ 0 60000 65536"/>
                <a:gd name="T11" fmla="*/ 0 60000 65536"/>
                <a:gd name="T12" fmla="*/ 0 60000 65536"/>
                <a:gd name="T13" fmla="*/ 0 60000 65536"/>
                <a:gd name="T14" fmla="*/ 0 60000 65536"/>
                <a:gd name="T15" fmla="*/ 0 w 336"/>
                <a:gd name="T16" fmla="*/ 0 h 115"/>
                <a:gd name="T17" fmla="*/ 336 w 336"/>
                <a:gd name="T18" fmla="*/ 115 h 115"/>
              </a:gdLst>
              <a:ahLst/>
              <a:cxnLst>
                <a:cxn ang="T10">
                  <a:pos x="T0" y="T1"/>
                </a:cxn>
                <a:cxn ang="T11">
                  <a:pos x="T2" y="T3"/>
                </a:cxn>
                <a:cxn ang="T12">
                  <a:pos x="T4" y="T5"/>
                </a:cxn>
                <a:cxn ang="T13">
                  <a:pos x="T6" y="T7"/>
                </a:cxn>
                <a:cxn ang="T14">
                  <a:pos x="T8" y="T9"/>
                </a:cxn>
              </a:cxnLst>
              <a:rect l="T15" t="T16" r="T17" b="T18"/>
              <a:pathLst>
                <a:path w="336" h="115">
                  <a:moveTo>
                    <a:pt x="336" y="50"/>
                  </a:moveTo>
                  <a:lnTo>
                    <a:pt x="4" y="0"/>
                  </a:lnTo>
                  <a:lnTo>
                    <a:pt x="0" y="48"/>
                  </a:lnTo>
                  <a:lnTo>
                    <a:pt x="327" y="115"/>
                  </a:lnTo>
                  <a:lnTo>
                    <a:pt x="336" y="50"/>
                  </a:lnTo>
                  <a:close/>
                </a:path>
              </a:pathLst>
            </a:custGeom>
            <a:solidFill>
              <a:srgbClr val="808080"/>
            </a:solidFill>
            <a:ln w="9525">
              <a:noFill/>
              <a:round/>
              <a:headEnd/>
              <a:tailEnd/>
            </a:ln>
          </p:spPr>
          <p:txBody>
            <a:bodyPr/>
            <a:lstStyle/>
            <a:p>
              <a:endParaRPr lang="en-US"/>
            </a:p>
          </p:txBody>
        </p:sp>
        <p:sp>
          <p:nvSpPr>
            <p:cNvPr id="89288" name="Freeform 29"/>
            <p:cNvSpPr>
              <a:spLocks/>
            </p:cNvSpPr>
            <p:nvPr/>
          </p:nvSpPr>
          <p:spPr bwMode="auto">
            <a:xfrm>
              <a:off x="6536" y="14540"/>
              <a:ext cx="225" cy="85"/>
            </a:xfrm>
            <a:custGeom>
              <a:avLst/>
              <a:gdLst>
                <a:gd name="T0" fmla="*/ 225 w 225"/>
                <a:gd name="T1" fmla="*/ 39 h 85"/>
                <a:gd name="T2" fmla="*/ 0 w 225"/>
                <a:gd name="T3" fmla="*/ 0 h 85"/>
                <a:gd name="T4" fmla="*/ 3 w 225"/>
                <a:gd name="T5" fmla="*/ 41 h 85"/>
                <a:gd name="T6" fmla="*/ 218 w 225"/>
                <a:gd name="T7" fmla="*/ 85 h 85"/>
                <a:gd name="T8" fmla="*/ 225 w 225"/>
                <a:gd name="T9" fmla="*/ 39 h 85"/>
                <a:gd name="T10" fmla="*/ 0 60000 65536"/>
                <a:gd name="T11" fmla="*/ 0 60000 65536"/>
                <a:gd name="T12" fmla="*/ 0 60000 65536"/>
                <a:gd name="T13" fmla="*/ 0 60000 65536"/>
                <a:gd name="T14" fmla="*/ 0 60000 65536"/>
                <a:gd name="T15" fmla="*/ 0 w 225"/>
                <a:gd name="T16" fmla="*/ 0 h 85"/>
                <a:gd name="T17" fmla="*/ 225 w 225"/>
                <a:gd name="T18" fmla="*/ 85 h 85"/>
              </a:gdLst>
              <a:ahLst/>
              <a:cxnLst>
                <a:cxn ang="T10">
                  <a:pos x="T0" y="T1"/>
                </a:cxn>
                <a:cxn ang="T11">
                  <a:pos x="T2" y="T3"/>
                </a:cxn>
                <a:cxn ang="T12">
                  <a:pos x="T4" y="T5"/>
                </a:cxn>
                <a:cxn ang="T13">
                  <a:pos x="T6" y="T7"/>
                </a:cxn>
                <a:cxn ang="T14">
                  <a:pos x="T8" y="T9"/>
                </a:cxn>
              </a:cxnLst>
              <a:rect l="T15" t="T16" r="T17" b="T18"/>
              <a:pathLst>
                <a:path w="225" h="85">
                  <a:moveTo>
                    <a:pt x="225" y="39"/>
                  </a:moveTo>
                  <a:lnTo>
                    <a:pt x="0" y="0"/>
                  </a:lnTo>
                  <a:lnTo>
                    <a:pt x="3" y="41"/>
                  </a:lnTo>
                  <a:lnTo>
                    <a:pt x="218" y="85"/>
                  </a:lnTo>
                  <a:lnTo>
                    <a:pt x="225" y="39"/>
                  </a:lnTo>
                  <a:close/>
                </a:path>
              </a:pathLst>
            </a:custGeom>
            <a:solidFill>
              <a:srgbClr val="808080"/>
            </a:solidFill>
            <a:ln w="9525">
              <a:noFill/>
              <a:round/>
              <a:headEnd/>
              <a:tailEnd/>
            </a:ln>
          </p:spPr>
          <p:txBody>
            <a:bodyPr/>
            <a:lstStyle/>
            <a:p>
              <a:endParaRPr lang="en-US"/>
            </a:p>
          </p:txBody>
        </p:sp>
        <p:sp>
          <p:nvSpPr>
            <p:cNvPr id="89289" name="Freeform 30"/>
            <p:cNvSpPr>
              <a:spLocks/>
            </p:cNvSpPr>
            <p:nvPr/>
          </p:nvSpPr>
          <p:spPr bwMode="auto">
            <a:xfrm>
              <a:off x="5972" y="14624"/>
              <a:ext cx="1325" cy="439"/>
            </a:xfrm>
            <a:custGeom>
              <a:avLst/>
              <a:gdLst>
                <a:gd name="T0" fmla="*/ 0 w 1325"/>
                <a:gd name="T1" fmla="*/ 132 h 439"/>
                <a:gd name="T2" fmla="*/ 3 w 1325"/>
                <a:gd name="T3" fmla="*/ 132 h 439"/>
                <a:gd name="T4" fmla="*/ 10 w 1325"/>
                <a:gd name="T5" fmla="*/ 130 h 439"/>
                <a:gd name="T6" fmla="*/ 24 w 1325"/>
                <a:gd name="T7" fmla="*/ 128 h 439"/>
                <a:gd name="T8" fmla="*/ 42 w 1325"/>
                <a:gd name="T9" fmla="*/ 125 h 439"/>
                <a:gd name="T10" fmla="*/ 62 w 1325"/>
                <a:gd name="T11" fmla="*/ 121 h 439"/>
                <a:gd name="T12" fmla="*/ 86 w 1325"/>
                <a:gd name="T13" fmla="*/ 116 h 439"/>
                <a:gd name="T14" fmla="*/ 113 w 1325"/>
                <a:gd name="T15" fmla="*/ 109 h 439"/>
                <a:gd name="T16" fmla="*/ 141 w 1325"/>
                <a:gd name="T17" fmla="*/ 102 h 439"/>
                <a:gd name="T18" fmla="*/ 170 w 1325"/>
                <a:gd name="T19" fmla="*/ 94 h 439"/>
                <a:gd name="T20" fmla="*/ 199 w 1325"/>
                <a:gd name="T21" fmla="*/ 85 h 439"/>
                <a:gd name="T22" fmla="*/ 228 w 1325"/>
                <a:gd name="T23" fmla="*/ 74 h 439"/>
                <a:gd name="T24" fmla="*/ 257 w 1325"/>
                <a:gd name="T25" fmla="*/ 62 h 439"/>
                <a:gd name="T26" fmla="*/ 285 w 1325"/>
                <a:gd name="T27" fmla="*/ 48 h 439"/>
                <a:gd name="T28" fmla="*/ 309 w 1325"/>
                <a:gd name="T29" fmla="*/ 34 h 439"/>
                <a:gd name="T30" fmla="*/ 333 w 1325"/>
                <a:gd name="T31" fmla="*/ 18 h 439"/>
                <a:gd name="T32" fmla="*/ 352 w 1325"/>
                <a:gd name="T33" fmla="*/ 0 h 439"/>
                <a:gd name="T34" fmla="*/ 1325 w 1325"/>
                <a:gd name="T35" fmla="*/ 223 h 439"/>
                <a:gd name="T36" fmla="*/ 1323 w 1325"/>
                <a:gd name="T37" fmla="*/ 225 h 439"/>
                <a:gd name="T38" fmla="*/ 1318 w 1325"/>
                <a:gd name="T39" fmla="*/ 230 h 439"/>
                <a:gd name="T40" fmla="*/ 1309 w 1325"/>
                <a:gd name="T41" fmla="*/ 239 h 439"/>
                <a:gd name="T42" fmla="*/ 1297 w 1325"/>
                <a:gd name="T43" fmla="*/ 250 h 439"/>
                <a:gd name="T44" fmla="*/ 1282 w 1325"/>
                <a:gd name="T45" fmla="*/ 263 h 439"/>
                <a:gd name="T46" fmla="*/ 1265 w 1325"/>
                <a:gd name="T47" fmla="*/ 278 h 439"/>
                <a:gd name="T48" fmla="*/ 1247 w 1325"/>
                <a:gd name="T49" fmla="*/ 295 h 439"/>
                <a:gd name="T50" fmla="*/ 1225 w 1325"/>
                <a:gd name="T51" fmla="*/ 312 h 439"/>
                <a:gd name="T52" fmla="*/ 1202 w 1325"/>
                <a:gd name="T53" fmla="*/ 331 h 439"/>
                <a:gd name="T54" fmla="*/ 1179 w 1325"/>
                <a:gd name="T55" fmla="*/ 349 h 439"/>
                <a:gd name="T56" fmla="*/ 1154 w 1325"/>
                <a:gd name="T57" fmla="*/ 367 h 439"/>
                <a:gd name="T58" fmla="*/ 1128 w 1325"/>
                <a:gd name="T59" fmla="*/ 385 h 439"/>
                <a:gd name="T60" fmla="*/ 1102 w 1325"/>
                <a:gd name="T61" fmla="*/ 401 h 439"/>
                <a:gd name="T62" fmla="*/ 1077 w 1325"/>
                <a:gd name="T63" fmla="*/ 415 h 439"/>
                <a:gd name="T64" fmla="*/ 1051 w 1325"/>
                <a:gd name="T65" fmla="*/ 428 h 439"/>
                <a:gd name="T66" fmla="*/ 1026 w 1325"/>
                <a:gd name="T67" fmla="*/ 439 h 439"/>
                <a:gd name="T68" fmla="*/ 0 w 1325"/>
                <a:gd name="T69" fmla="*/ 132 h 43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325"/>
                <a:gd name="T106" fmla="*/ 0 h 439"/>
                <a:gd name="T107" fmla="*/ 1325 w 1325"/>
                <a:gd name="T108" fmla="*/ 439 h 43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325" h="439">
                  <a:moveTo>
                    <a:pt x="0" y="132"/>
                  </a:moveTo>
                  <a:lnTo>
                    <a:pt x="3" y="132"/>
                  </a:lnTo>
                  <a:lnTo>
                    <a:pt x="10" y="130"/>
                  </a:lnTo>
                  <a:lnTo>
                    <a:pt x="24" y="128"/>
                  </a:lnTo>
                  <a:lnTo>
                    <a:pt x="42" y="125"/>
                  </a:lnTo>
                  <a:lnTo>
                    <a:pt x="62" y="121"/>
                  </a:lnTo>
                  <a:lnTo>
                    <a:pt x="86" y="116"/>
                  </a:lnTo>
                  <a:lnTo>
                    <a:pt x="113" y="109"/>
                  </a:lnTo>
                  <a:lnTo>
                    <a:pt x="141" y="102"/>
                  </a:lnTo>
                  <a:lnTo>
                    <a:pt x="170" y="94"/>
                  </a:lnTo>
                  <a:lnTo>
                    <a:pt x="199" y="85"/>
                  </a:lnTo>
                  <a:lnTo>
                    <a:pt x="228" y="74"/>
                  </a:lnTo>
                  <a:lnTo>
                    <a:pt x="257" y="62"/>
                  </a:lnTo>
                  <a:lnTo>
                    <a:pt x="285" y="48"/>
                  </a:lnTo>
                  <a:lnTo>
                    <a:pt x="309" y="34"/>
                  </a:lnTo>
                  <a:lnTo>
                    <a:pt x="333" y="18"/>
                  </a:lnTo>
                  <a:lnTo>
                    <a:pt x="352" y="0"/>
                  </a:lnTo>
                  <a:lnTo>
                    <a:pt x="1325" y="223"/>
                  </a:lnTo>
                  <a:lnTo>
                    <a:pt x="1323" y="225"/>
                  </a:lnTo>
                  <a:lnTo>
                    <a:pt x="1318" y="230"/>
                  </a:lnTo>
                  <a:lnTo>
                    <a:pt x="1309" y="239"/>
                  </a:lnTo>
                  <a:lnTo>
                    <a:pt x="1297" y="250"/>
                  </a:lnTo>
                  <a:lnTo>
                    <a:pt x="1282" y="263"/>
                  </a:lnTo>
                  <a:lnTo>
                    <a:pt x="1265" y="278"/>
                  </a:lnTo>
                  <a:lnTo>
                    <a:pt x="1247" y="295"/>
                  </a:lnTo>
                  <a:lnTo>
                    <a:pt x="1225" y="312"/>
                  </a:lnTo>
                  <a:lnTo>
                    <a:pt x="1202" y="331"/>
                  </a:lnTo>
                  <a:lnTo>
                    <a:pt x="1179" y="349"/>
                  </a:lnTo>
                  <a:lnTo>
                    <a:pt x="1154" y="367"/>
                  </a:lnTo>
                  <a:lnTo>
                    <a:pt x="1128" y="385"/>
                  </a:lnTo>
                  <a:lnTo>
                    <a:pt x="1102" y="401"/>
                  </a:lnTo>
                  <a:lnTo>
                    <a:pt x="1077" y="415"/>
                  </a:lnTo>
                  <a:lnTo>
                    <a:pt x="1051" y="428"/>
                  </a:lnTo>
                  <a:lnTo>
                    <a:pt x="1026" y="439"/>
                  </a:lnTo>
                  <a:lnTo>
                    <a:pt x="0" y="132"/>
                  </a:lnTo>
                  <a:close/>
                </a:path>
              </a:pathLst>
            </a:custGeom>
            <a:solidFill>
              <a:srgbClr val="808080"/>
            </a:solidFill>
            <a:ln w="9525">
              <a:noFill/>
              <a:round/>
              <a:headEnd/>
              <a:tailEnd/>
            </a:ln>
          </p:spPr>
          <p:txBody>
            <a:bodyPr/>
            <a:lstStyle/>
            <a:p>
              <a:endParaRPr lang="en-US"/>
            </a:p>
          </p:txBody>
        </p:sp>
        <p:sp>
          <p:nvSpPr>
            <p:cNvPr id="89290" name="Freeform 31"/>
            <p:cNvSpPr>
              <a:spLocks/>
            </p:cNvSpPr>
            <p:nvPr/>
          </p:nvSpPr>
          <p:spPr bwMode="auto">
            <a:xfrm>
              <a:off x="7292" y="14577"/>
              <a:ext cx="472" cy="209"/>
            </a:xfrm>
            <a:custGeom>
              <a:avLst/>
              <a:gdLst>
                <a:gd name="T0" fmla="*/ 47 w 472"/>
                <a:gd name="T1" fmla="*/ 209 h 209"/>
                <a:gd name="T2" fmla="*/ 472 w 472"/>
                <a:gd name="T3" fmla="*/ 84 h 209"/>
                <a:gd name="T4" fmla="*/ 215 w 472"/>
                <a:gd name="T5" fmla="*/ 0 h 209"/>
                <a:gd name="T6" fmla="*/ 5 w 472"/>
                <a:gd name="T7" fmla="*/ 24 h 209"/>
                <a:gd name="T8" fmla="*/ 0 w 472"/>
                <a:gd name="T9" fmla="*/ 197 h 209"/>
                <a:gd name="T10" fmla="*/ 47 w 472"/>
                <a:gd name="T11" fmla="*/ 209 h 209"/>
                <a:gd name="T12" fmla="*/ 0 60000 65536"/>
                <a:gd name="T13" fmla="*/ 0 60000 65536"/>
                <a:gd name="T14" fmla="*/ 0 60000 65536"/>
                <a:gd name="T15" fmla="*/ 0 60000 65536"/>
                <a:gd name="T16" fmla="*/ 0 60000 65536"/>
                <a:gd name="T17" fmla="*/ 0 60000 65536"/>
                <a:gd name="T18" fmla="*/ 0 w 472"/>
                <a:gd name="T19" fmla="*/ 0 h 209"/>
                <a:gd name="T20" fmla="*/ 472 w 472"/>
                <a:gd name="T21" fmla="*/ 209 h 209"/>
              </a:gdLst>
              <a:ahLst/>
              <a:cxnLst>
                <a:cxn ang="T12">
                  <a:pos x="T0" y="T1"/>
                </a:cxn>
                <a:cxn ang="T13">
                  <a:pos x="T2" y="T3"/>
                </a:cxn>
                <a:cxn ang="T14">
                  <a:pos x="T4" y="T5"/>
                </a:cxn>
                <a:cxn ang="T15">
                  <a:pos x="T6" y="T7"/>
                </a:cxn>
                <a:cxn ang="T16">
                  <a:pos x="T8" y="T9"/>
                </a:cxn>
                <a:cxn ang="T17">
                  <a:pos x="T10" y="T11"/>
                </a:cxn>
              </a:cxnLst>
              <a:rect l="T18" t="T19" r="T20" b="T21"/>
              <a:pathLst>
                <a:path w="472" h="209">
                  <a:moveTo>
                    <a:pt x="47" y="209"/>
                  </a:moveTo>
                  <a:lnTo>
                    <a:pt x="472" y="84"/>
                  </a:lnTo>
                  <a:lnTo>
                    <a:pt x="215" y="0"/>
                  </a:lnTo>
                  <a:lnTo>
                    <a:pt x="5" y="24"/>
                  </a:lnTo>
                  <a:lnTo>
                    <a:pt x="0" y="197"/>
                  </a:lnTo>
                  <a:lnTo>
                    <a:pt x="47" y="209"/>
                  </a:lnTo>
                  <a:close/>
                </a:path>
              </a:pathLst>
            </a:custGeom>
            <a:solidFill>
              <a:srgbClr val="808080"/>
            </a:solidFill>
            <a:ln w="9525">
              <a:noFill/>
              <a:round/>
              <a:headEnd/>
              <a:tailEnd/>
            </a:ln>
          </p:spPr>
          <p:txBody>
            <a:bodyPr/>
            <a:lstStyle/>
            <a:p>
              <a:endParaRPr lang="en-US"/>
            </a:p>
          </p:txBody>
        </p:sp>
        <p:sp>
          <p:nvSpPr>
            <p:cNvPr id="89291" name="Freeform 32"/>
            <p:cNvSpPr>
              <a:spLocks/>
            </p:cNvSpPr>
            <p:nvPr/>
          </p:nvSpPr>
          <p:spPr bwMode="auto">
            <a:xfrm>
              <a:off x="6073" y="13679"/>
              <a:ext cx="251" cy="999"/>
            </a:xfrm>
            <a:custGeom>
              <a:avLst/>
              <a:gdLst>
                <a:gd name="T0" fmla="*/ 251 w 251"/>
                <a:gd name="T1" fmla="*/ 23 h 999"/>
                <a:gd name="T2" fmla="*/ 250 w 251"/>
                <a:gd name="T3" fmla="*/ 22 h 999"/>
                <a:gd name="T4" fmla="*/ 246 w 251"/>
                <a:gd name="T5" fmla="*/ 20 h 999"/>
                <a:gd name="T6" fmla="*/ 239 w 251"/>
                <a:gd name="T7" fmla="*/ 18 h 999"/>
                <a:gd name="T8" fmla="*/ 230 w 251"/>
                <a:gd name="T9" fmla="*/ 15 h 999"/>
                <a:gd name="T10" fmla="*/ 218 w 251"/>
                <a:gd name="T11" fmla="*/ 11 h 999"/>
                <a:gd name="T12" fmla="*/ 205 w 251"/>
                <a:gd name="T13" fmla="*/ 7 h 999"/>
                <a:gd name="T14" fmla="*/ 190 w 251"/>
                <a:gd name="T15" fmla="*/ 4 h 999"/>
                <a:gd name="T16" fmla="*/ 173 w 251"/>
                <a:gd name="T17" fmla="*/ 1 h 999"/>
                <a:gd name="T18" fmla="*/ 155 w 251"/>
                <a:gd name="T19" fmla="*/ 0 h 999"/>
                <a:gd name="T20" fmla="*/ 134 w 251"/>
                <a:gd name="T21" fmla="*/ 0 h 999"/>
                <a:gd name="T22" fmla="*/ 114 w 251"/>
                <a:gd name="T23" fmla="*/ 2 h 999"/>
                <a:gd name="T24" fmla="*/ 92 w 251"/>
                <a:gd name="T25" fmla="*/ 5 h 999"/>
                <a:gd name="T26" fmla="*/ 70 w 251"/>
                <a:gd name="T27" fmla="*/ 12 h 999"/>
                <a:gd name="T28" fmla="*/ 47 w 251"/>
                <a:gd name="T29" fmla="*/ 20 h 999"/>
                <a:gd name="T30" fmla="*/ 23 w 251"/>
                <a:gd name="T31" fmla="*/ 32 h 999"/>
                <a:gd name="T32" fmla="*/ 0 w 251"/>
                <a:gd name="T33" fmla="*/ 47 h 999"/>
                <a:gd name="T34" fmla="*/ 0 w 251"/>
                <a:gd name="T35" fmla="*/ 999 h 999"/>
                <a:gd name="T36" fmla="*/ 1 w 251"/>
                <a:gd name="T37" fmla="*/ 999 h 999"/>
                <a:gd name="T38" fmla="*/ 6 w 251"/>
                <a:gd name="T39" fmla="*/ 999 h 999"/>
                <a:gd name="T40" fmla="*/ 14 w 251"/>
                <a:gd name="T41" fmla="*/ 998 h 999"/>
                <a:gd name="T42" fmla="*/ 23 w 251"/>
                <a:gd name="T43" fmla="*/ 997 h 999"/>
                <a:gd name="T44" fmla="*/ 35 w 251"/>
                <a:gd name="T45" fmla="*/ 995 h 999"/>
                <a:gd name="T46" fmla="*/ 49 w 251"/>
                <a:gd name="T47" fmla="*/ 993 h 999"/>
                <a:gd name="T48" fmla="*/ 65 w 251"/>
                <a:gd name="T49" fmla="*/ 990 h 999"/>
                <a:gd name="T50" fmla="*/ 83 w 251"/>
                <a:gd name="T51" fmla="*/ 985 h 999"/>
                <a:gd name="T52" fmla="*/ 102 w 251"/>
                <a:gd name="T53" fmla="*/ 980 h 999"/>
                <a:gd name="T54" fmla="*/ 121 w 251"/>
                <a:gd name="T55" fmla="*/ 973 h 999"/>
                <a:gd name="T56" fmla="*/ 143 w 251"/>
                <a:gd name="T57" fmla="*/ 966 h 999"/>
                <a:gd name="T58" fmla="*/ 164 w 251"/>
                <a:gd name="T59" fmla="*/ 956 h 999"/>
                <a:gd name="T60" fmla="*/ 186 w 251"/>
                <a:gd name="T61" fmla="*/ 945 h 999"/>
                <a:gd name="T62" fmla="*/ 208 w 251"/>
                <a:gd name="T63" fmla="*/ 934 h 999"/>
                <a:gd name="T64" fmla="*/ 230 w 251"/>
                <a:gd name="T65" fmla="*/ 919 h 999"/>
                <a:gd name="T66" fmla="*/ 251 w 251"/>
                <a:gd name="T67" fmla="*/ 903 h 999"/>
                <a:gd name="T68" fmla="*/ 251 w 251"/>
                <a:gd name="T69" fmla="*/ 23 h 99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1"/>
                <a:gd name="T106" fmla="*/ 0 h 999"/>
                <a:gd name="T107" fmla="*/ 251 w 251"/>
                <a:gd name="T108" fmla="*/ 999 h 99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1" h="999">
                  <a:moveTo>
                    <a:pt x="251" y="23"/>
                  </a:moveTo>
                  <a:lnTo>
                    <a:pt x="250" y="22"/>
                  </a:lnTo>
                  <a:lnTo>
                    <a:pt x="246" y="20"/>
                  </a:lnTo>
                  <a:lnTo>
                    <a:pt x="239" y="18"/>
                  </a:lnTo>
                  <a:lnTo>
                    <a:pt x="230" y="15"/>
                  </a:lnTo>
                  <a:lnTo>
                    <a:pt x="218" y="11"/>
                  </a:lnTo>
                  <a:lnTo>
                    <a:pt x="205" y="7"/>
                  </a:lnTo>
                  <a:lnTo>
                    <a:pt x="190" y="4"/>
                  </a:lnTo>
                  <a:lnTo>
                    <a:pt x="173" y="1"/>
                  </a:lnTo>
                  <a:lnTo>
                    <a:pt x="155" y="0"/>
                  </a:lnTo>
                  <a:lnTo>
                    <a:pt x="134" y="0"/>
                  </a:lnTo>
                  <a:lnTo>
                    <a:pt x="114" y="2"/>
                  </a:lnTo>
                  <a:lnTo>
                    <a:pt x="92" y="5"/>
                  </a:lnTo>
                  <a:lnTo>
                    <a:pt x="70" y="12"/>
                  </a:lnTo>
                  <a:lnTo>
                    <a:pt x="47" y="20"/>
                  </a:lnTo>
                  <a:lnTo>
                    <a:pt x="23" y="32"/>
                  </a:lnTo>
                  <a:lnTo>
                    <a:pt x="0" y="47"/>
                  </a:lnTo>
                  <a:lnTo>
                    <a:pt x="0" y="999"/>
                  </a:lnTo>
                  <a:lnTo>
                    <a:pt x="1" y="999"/>
                  </a:lnTo>
                  <a:lnTo>
                    <a:pt x="6" y="999"/>
                  </a:lnTo>
                  <a:lnTo>
                    <a:pt x="14" y="998"/>
                  </a:lnTo>
                  <a:lnTo>
                    <a:pt x="23" y="997"/>
                  </a:lnTo>
                  <a:lnTo>
                    <a:pt x="35" y="995"/>
                  </a:lnTo>
                  <a:lnTo>
                    <a:pt x="49" y="993"/>
                  </a:lnTo>
                  <a:lnTo>
                    <a:pt x="65" y="990"/>
                  </a:lnTo>
                  <a:lnTo>
                    <a:pt x="83" y="985"/>
                  </a:lnTo>
                  <a:lnTo>
                    <a:pt x="102" y="980"/>
                  </a:lnTo>
                  <a:lnTo>
                    <a:pt x="121" y="973"/>
                  </a:lnTo>
                  <a:lnTo>
                    <a:pt x="143" y="966"/>
                  </a:lnTo>
                  <a:lnTo>
                    <a:pt x="164" y="956"/>
                  </a:lnTo>
                  <a:lnTo>
                    <a:pt x="186" y="945"/>
                  </a:lnTo>
                  <a:lnTo>
                    <a:pt x="208" y="934"/>
                  </a:lnTo>
                  <a:lnTo>
                    <a:pt x="230" y="919"/>
                  </a:lnTo>
                  <a:lnTo>
                    <a:pt x="251" y="903"/>
                  </a:lnTo>
                  <a:lnTo>
                    <a:pt x="251" y="23"/>
                  </a:lnTo>
                  <a:close/>
                </a:path>
              </a:pathLst>
            </a:custGeom>
            <a:solidFill>
              <a:srgbClr val="808080"/>
            </a:solidFill>
            <a:ln w="9525">
              <a:noFill/>
              <a:round/>
              <a:headEnd/>
              <a:tailEnd/>
            </a:ln>
          </p:spPr>
          <p:txBody>
            <a:bodyPr/>
            <a:lstStyle/>
            <a:p>
              <a:endParaRPr lang="en-US"/>
            </a:p>
          </p:txBody>
        </p:sp>
        <p:sp>
          <p:nvSpPr>
            <p:cNvPr id="89292" name="Freeform 33"/>
            <p:cNvSpPr>
              <a:spLocks/>
            </p:cNvSpPr>
            <p:nvPr/>
          </p:nvSpPr>
          <p:spPr bwMode="auto">
            <a:xfrm>
              <a:off x="6080" y="13687"/>
              <a:ext cx="215" cy="843"/>
            </a:xfrm>
            <a:custGeom>
              <a:avLst/>
              <a:gdLst>
                <a:gd name="T0" fmla="*/ 215 w 215"/>
                <a:gd name="T1" fmla="*/ 20 h 843"/>
                <a:gd name="T2" fmla="*/ 214 w 215"/>
                <a:gd name="T3" fmla="*/ 19 h 843"/>
                <a:gd name="T4" fmla="*/ 211 w 215"/>
                <a:gd name="T5" fmla="*/ 18 h 843"/>
                <a:gd name="T6" fmla="*/ 205 w 215"/>
                <a:gd name="T7" fmla="*/ 15 h 843"/>
                <a:gd name="T8" fmla="*/ 197 w 215"/>
                <a:gd name="T9" fmla="*/ 12 h 843"/>
                <a:gd name="T10" fmla="*/ 187 w 215"/>
                <a:gd name="T11" fmla="*/ 9 h 843"/>
                <a:gd name="T12" fmla="*/ 176 w 215"/>
                <a:gd name="T13" fmla="*/ 6 h 843"/>
                <a:gd name="T14" fmla="*/ 163 w 215"/>
                <a:gd name="T15" fmla="*/ 4 h 843"/>
                <a:gd name="T16" fmla="*/ 149 w 215"/>
                <a:gd name="T17" fmla="*/ 1 h 843"/>
                <a:gd name="T18" fmla="*/ 133 w 215"/>
                <a:gd name="T19" fmla="*/ 0 h 843"/>
                <a:gd name="T20" fmla="*/ 115 w 215"/>
                <a:gd name="T21" fmla="*/ 0 h 843"/>
                <a:gd name="T22" fmla="*/ 98 w 215"/>
                <a:gd name="T23" fmla="*/ 1 h 843"/>
                <a:gd name="T24" fmla="*/ 79 w 215"/>
                <a:gd name="T25" fmla="*/ 5 h 843"/>
                <a:gd name="T26" fmla="*/ 60 w 215"/>
                <a:gd name="T27" fmla="*/ 10 h 843"/>
                <a:gd name="T28" fmla="*/ 40 w 215"/>
                <a:gd name="T29" fmla="*/ 18 h 843"/>
                <a:gd name="T30" fmla="*/ 21 w 215"/>
                <a:gd name="T31" fmla="*/ 27 h 843"/>
                <a:gd name="T32" fmla="*/ 0 w 215"/>
                <a:gd name="T33" fmla="*/ 40 h 843"/>
                <a:gd name="T34" fmla="*/ 0 w 215"/>
                <a:gd name="T35" fmla="*/ 843 h 843"/>
                <a:gd name="T36" fmla="*/ 1 w 215"/>
                <a:gd name="T37" fmla="*/ 843 h 843"/>
                <a:gd name="T38" fmla="*/ 6 w 215"/>
                <a:gd name="T39" fmla="*/ 843 h 843"/>
                <a:gd name="T40" fmla="*/ 12 w 215"/>
                <a:gd name="T41" fmla="*/ 842 h 843"/>
                <a:gd name="T42" fmla="*/ 21 w 215"/>
                <a:gd name="T43" fmla="*/ 841 h 843"/>
                <a:gd name="T44" fmla="*/ 30 w 215"/>
                <a:gd name="T45" fmla="*/ 840 h 843"/>
                <a:gd name="T46" fmla="*/ 43 w 215"/>
                <a:gd name="T47" fmla="*/ 838 h 843"/>
                <a:gd name="T48" fmla="*/ 56 w 215"/>
                <a:gd name="T49" fmla="*/ 835 h 843"/>
                <a:gd name="T50" fmla="*/ 71 w 215"/>
                <a:gd name="T51" fmla="*/ 831 h 843"/>
                <a:gd name="T52" fmla="*/ 87 w 215"/>
                <a:gd name="T53" fmla="*/ 826 h 843"/>
                <a:gd name="T54" fmla="*/ 105 w 215"/>
                <a:gd name="T55" fmla="*/ 821 h 843"/>
                <a:gd name="T56" fmla="*/ 123 w 215"/>
                <a:gd name="T57" fmla="*/ 814 h 843"/>
                <a:gd name="T58" fmla="*/ 141 w 215"/>
                <a:gd name="T59" fmla="*/ 806 h 843"/>
                <a:gd name="T60" fmla="*/ 159 w 215"/>
                <a:gd name="T61" fmla="*/ 797 h 843"/>
                <a:gd name="T62" fmla="*/ 179 w 215"/>
                <a:gd name="T63" fmla="*/ 786 h 843"/>
                <a:gd name="T64" fmla="*/ 197 w 215"/>
                <a:gd name="T65" fmla="*/ 774 h 843"/>
                <a:gd name="T66" fmla="*/ 215 w 215"/>
                <a:gd name="T67" fmla="*/ 760 h 843"/>
                <a:gd name="T68" fmla="*/ 215 w 215"/>
                <a:gd name="T69" fmla="*/ 20 h 8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15"/>
                <a:gd name="T106" fmla="*/ 0 h 843"/>
                <a:gd name="T107" fmla="*/ 215 w 215"/>
                <a:gd name="T108" fmla="*/ 843 h 84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15" h="843">
                  <a:moveTo>
                    <a:pt x="215" y="20"/>
                  </a:moveTo>
                  <a:lnTo>
                    <a:pt x="214" y="19"/>
                  </a:lnTo>
                  <a:lnTo>
                    <a:pt x="211" y="18"/>
                  </a:lnTo>
                  <a:lnTo>
                    <a:pt x="205" y="15"/>
                  </a:lnTo>
                  <a:lnTo>
                    <a:pt x="197" y="12"/>
                  </a:lnTo>
                  <a:lnTo>
                    <a:pt x="187" y="9"/>
                  </a:lnTo>
                  <a:lnTo>
                    <a:pt x="176" y="6"/>
                  </a:lnTo>
                  <a:lnTo>
                    <a:pt x="163" y="4"/>
                  </a:lnTo>
                  <a:lnTo>
                    <a:pt x="149" y="1"/>
                  </a:lnTo>
                  <a:lnTo>
                    <a:pt x="133" y="0"/>
                  </a:lnTo>
                  <a:lnTo>
                    <a:pt x="115" y="0"/>
                  </a:lnTo>
                  <a:lnTo>
                    <a:pt x="98" y="1"/>
                  </a:lnTo>
                  <a:lnTo>
                    <a:pt x="79" y="5"/>
                  </a:lnTo>
                  <a:lnTo>
                    <a:pt x="60" y="10"/>
                  </a:lnTo>
                  <a:lnTo>
                    <a:pt x="40" y="18"/>
                  </a:lnTo>
                  <a:lnTo>
                    <a:pt x="21" y="27"/>
                  </a:lnTo>
                  <a:lnTo>
                    <a:pt x="0" y="40"/>
                  </a:lnTo>
                  <a:lnTo>
                    <a:pt x="0" y="843"/>
                  </a:lnTo>
                  <a:lnTo>
                    <a:pt x="1" y="843"/>
                  </a:lnTo>
                  <a:lnTo>
                    <a:pt x="6" y="843"/>
                  </a:lnTo>
                  <a:lnTo>
                    <a:pt x="12" y="842"/>
                  </a:lnTo>
                  <a:lnTo>
                    <a:pt x="21" y="841"/>
                  </a:lnTo>
                  <a:lnTo>
                    <a:pt x="30" y="840"/>
                  </a:lnTo>
                  <a:lnTo>
                    <a:pt x="43" y="838"/>
                  </a:lnTo>
                  <a:lnTo>
                    <a:pt x="56" y="835"/>
                  </a:lnTo>
                  <a:lnTo>
                    <a:pt x="71" y="831"/>
                  </a:lnTo>
                  <a:lnTo>
                    <a:pt x="87" y="826"/>
                  </a:lnTo>
                  <a:lnTo>
                    <a:pt x="105" y="821"/>
                  </a:lnTo>
                  <a:lnTo>
                    <a:pt x="123" y="814"/>
                  </a:lnTo>
                  <a:lnTo>
                    <a:pt x="141" y="806"/>
                  </a:lnTo>
                  <a:lnTo>
                    <a:pt x="159" y="797"/>
                  </a:lnTo>
                  <a:lnTo>
                    <a:pt x="179" y="786"/>
                  </a:lnTo>
                  <a:lnTo>
                    <a:pt x="197" y="774"/>
                  </a:lnTo>
                  <a:lnTo>
                    <a:pt x="215" y="760"/>
                  </a:lnTo>
                  <a:lnTo>
                    <a:pt x="215" y="20"/>
                  </a:lnTo>
                  <a:close/>
                </a:path>
              </a:pathLst>
            </a:custGeom>
            <a:solidFill>
              <a:srgbClr val="808080"/>
            </a:solidFill>
            <a:ln w="9525">
              <a:noFill/>
              <a:round/>
              <a:headEnd/>
              <a:tailEnd/>
            </a:ln>
          </p:spPr>
          <p:txBody>
            <a:bodyPr/>
            <a:lstStyle/>
            <a:p>
              <a:endParaRPr lang="en-US"/>
            </a:p>
          </p:txBody>
        </p:sp>
        <p:sp>
          <p:nvSpPr>
            <p:cNvPr id="89293" name="Freeform 34"/>
            <p:cNvSpPr>
              <a:spLocks/>
            </p:cNvSpPr>
            <p:nvPr/>
          </p:nvSpPr>
          <p:spPr bwMode="auto">
            <a:xfrm>
              <a:off x="6087" y="13696"/>
              <a:ext cx="180" cy="685"/>
            </a:xfrm>
            <a:custGeom>
              <a:avLst/>
              <a:gdLst>
                <a:gd name="T0" fmla="*/ 180 w 180"/>
                <a:gd name="T1" fmla="*/ 16 h 685"/>
                <a:gd name="T2" fmla="*/ 179 w 180"/>
                <a:gd name="T3" fmla="*/ 16 h 685"/>
                <a:gd name="T4" fmla="*/ 176 w 180"/>
                <a:gd name="T5" fmla="*/ 14 h 685"/>
                <a:gd name="T6" fmla="*/ 172 w 180"/>
                <a:gd name="T7" fmla="*/ 12 h 685"/>
                <a:gd name="T8" fmla="*/ 165 w 180"/>
                <a:gd name="T9" fmla="*/ 10 h 685"/>
                <a:gd name="T10" fmla="*/ 157 w 180"/>
                <a:gd name="T11" fmla="*/ 8 h 685"/>
                <a:gd name="T12" fmla="*/ 147 w 180"/>
                <a:gd name="T13" fmla="*/ 4 h 685"/>
                <a:gd name="T14" fmla="*/ 136 w 180"/>
                <a:gd name="T15" fmla="*/ 2 h 685"/>
                <a:gd name="T16" fmla="*/ 125 w 180"/>
                <a:gd name="T17" fmla="*/ 0 h 685"/>
                <a:gd name="T18" fmla="*/ 111 w 180"/>
                <a:gd name="T19" fmla="*/ 0 h 685"/>
                <a:gd name="T20" fmla="*/ 97 w 180"/>
                <a:gd name="T21" fmla="*/ 0 h 685"/>
                <a:gd name="T22" fmla="*/ 81 w 180"/>
                <a:gd name="T23" fmla="*/ 1 h 685"/>
                <a:gd name="T24" fmla="*/ 66 w 180"/>
                <a:gd name="T25" fmla="*/ 3 h 685"/>
                <a:gd name="T26" fmla="*/ 50 w 180"/>
                <a:gd name="T27" fmla="*/ 8 h 685"/>
                <a:gd name="T28" fmla="*/ 33 w 180"/>
                <a:gd name="T29" fmla="*/ 14 h 685"/>
                <a:gd name="T30" fmla="*/ 17 w 180"/>
                <a:gd name="T31" fmla="*/ 23 h 685"/>
                <a:gd name="T32" fmla="*/ 0 w 180"/>
                <a:gd name="T33" fmla="*/ 33 h 685"/>
                <a:gd name="T34" fmla="*/ 0 w 180"/>
                <a:gd name="T35" fmla="*/ 685 h 685"/>
                <a:gd name="T36" fmla="*/ 1 w 180"/>
                <a:gd name="T37" fmla="*/ 685 h 685"/>
                <a:gd name="T38" fmla="*/ 4 w 180"/>
                <a:gd name="T39" fmla="*/ 685 h 685"/>
                <a:gd name="T40" fmla="*/ 9 w 180"/>
                <a:gd name="T41" fmla="*/ 684 h 685"/>
                <a:gd name="T42" fmla="*/ 17 w 180"/>
                <a:gd name="T43" fmla="*/ 683 h 685"/>
                <a:gd name="T44" fmla="*/ 26 w 180"/>
                <a:gd name="T45" fmla="*/ 682 h 685"/>
                <a:gd name="T46" fmla="*/ 35 w 180"/>
                <a:gd name="T47" fmla="*/ 681 h 685"/>
                <a:gd name="T48" fmla="*/ 47 w 180"/>
                <a:gd name="T49" fmla="*/ 678 h 685"/>
                <a:gd name="T50" fmla="*/ 60 w 180"/>
                <a:gd name="T51" fmla="*/ 676 h 685"/>
                <a:gd name="T52" fmla="*/ 73 w 180"/>
                <a:gd name="T53" fmla="*/ 671 h 685"/>
                <a:gd name="T54" fmla="*/ 87 w 180"/>
                <a:gd name="T55" fmla="*/ 667 h 685"/>
                <a:gd name="T56" fmla="*/ 102 w 180"/>
                <a:gd name="T57" fmla="*/ 662 h 685"/>
                <a:gd name="T58" fmla="*/ 118 w 180"/>
                <a:gd name="T59" fmla="*/ 655 h 685"/>
                <a:gd name="T60" fmla="*/ 133 w 180"/>
                <a:gd name="T61" fmla="*/ 648 h 685"/>
                <a:gd name="T62" fmla="*/ 149 w 180"/>
                <a:gd name="T63" fmla="*/ 639 h 685"/>
                <a:gd name="T64" fmla="*/ 165 w 180"/>
                <a:gd name="T65" fmla="*/ 628 h 685"/>
                <a:gd name="T66" fmla="*/ 180 w 180"/>
                <a:gd name="T67" fmla="*/ 617 h 685"/>
                <a:gd name="T68" fmla="*/ 180 w 180"/>
                <a:gd name="T69" fmla="*/ 16 h 68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80"/>
                <a:gd name="T106" fmla="*/ 0 h 685"/>
                <a:gd name="T107" fmla="*/ 180 w 180"/>
                <a:gd name="T108" fmla="*/ 685 h 68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80" h="685">
                  <a:moveTo>
                    <a:pt x="180" y="16"/>
                  </a:moveTo>
                  <a:lnTo>
                    <a:pt x="179" y="16"/>
                  </a:lnTo>
                  <a:lnTo>
                    <a:pt x="176" y="14"/>
                  </a:lnTo>
                  <a:lnTo>
                    <a:pt x="172" y="12"/>
                  </a:lnTo>
                  <a:lnTo>
                    <a:pt x="165" y="10"/>
                  </a:lnTo>
                  <a:lnTo>
                    <a:pt x="157" y="8"/>
                  </a:lnTo>
                  <a:lnTo>
                    <a:pt x="147" y="4"/>
                  </a:lnTo>
                  <a:lnTo>
                    <a:pt x="136" y="2"/>
                  </a:lnTo>
                  <a:lnTo>
                    <a:pt x="125" y="0"/>
                  </a:lnTo>
                  <a:lnTo>
                    <a:pt x="111" y="0"/>
                  </a:lnTo>
                  <a:lnTo>
                    <a:pt x="97" y="0"/>
                  </a:lnTo>
                  <a:lnTo>
                    <a:pt x="81" y="1"/>
                  </a:lnTo>
                  <a:lnTo>
                    <a:pt x="66" y="3"/>
                  </a:lnTo>
                  <a:lnTo>
                    <a:pt x="50" y="8"/>
                  </a:lnTo>
                  <a:lnTo>
                    <a:pt x="33" y="14"/>
                  </a:lnTo>
                  <a:lnTo>
                    <a:pt x="17" y="23"/>
                  </a:lnTo>
                  <a:lnTo>
                    <a:pt x="0" y="33"/>
                  </a:lnTo>
                  <a:lnTo>
                    <a:pt x="0" y="685"/>
                  </a:lnTo>
                  <a:lnTo>
                    <a:pt x="1" y="685"/>
                  </a:lnTo>
                  <a:lnTo>
                    <a:pt x="4" y="685"/>
                  </a:lnTo>
                  <a:lnTo>
                    <a:pt x="9" y="684"/>
                  </a:lnTo>
                  <a:lnTo>
                    <a:pt x="17" y="683"/>
                  </a:lnTo>
                  <a:lnTo>
                    <a:pt x="26" y="682"/>
                  </a:lnTo>
                  <a:lnTo>
                    <a:pt x="35" y="681"/>
                  </a:lnTo>
                  <a:lnTo>
                    <a:pt x="47" y="678"/>
                  </a:lnTo>
                  <a:lnTo>
                    <a:pt x="60" y="676"/>
                  </a:lnTo>
                  <a:lnTo>
                    <a:pt x="73" y="671"/>
                  </a:lnTo>
                  <a:lnTo>
                    <a:pt x="87" y="667"/>
                  </a:lnTo>
                  <a:lnTo>
                    <a:pt x="102" y="662"/>
                  </a:lnTo>
                  <a:lnTo>
                    <a:pt x="118" y="655"/>
                  </a:lnTo>
                  <a:lnTo>
                    <a:pt x="133" y="648"/>
                  </a:lnTo>
                  <a:lnTo>
                    <a:pt x="149" y="639"/>
                  </a:lnTo>
                  <a:lnTo>
                    <a:pt x="165" y="628"/>
                  </a:lnTo>
                  <a:lnTo>
                    <a:pt x="180" y="617"/>
                  </a:lnTo>
                  <a:lnTo>
                    <a:pt x="180" y="16"/>
                  </a:lnTo>
                  <a:close/>
                </a:path>
              </a:pathLst>
            </a:custGeom>
            <a:solidFill>
              <a:srgbClr val="808080"/>
            </a:solidFill>
            <a:ln w="9525">
              <a:noFill/>
              <a:round/>
              <a:headEnd/>
              <a:tailEnd/>
            </a:ln>
          </p:spPr>
          <p:txBody>
            <a:bodyPr/>
            <a:lstStyle/>
            <a:p>
              <a:endParaRPr lang="en-US"/>
            </a:p>
          </p:txBody>
        </p:sp>
        <p:sp>
          <p:nvSpPr>
            <p:cNvPr id="89294" name="Freeform 35"/>
            <p:cNvSpPr>
              <a:spLocks/>
            </p:cNvSpPr>
            <p:nvPr/>
          </p:nvSpPr>
          <p:spPr bwMode="auto">
            <a:xfrm>
              <a:off x="6093" y="13704"/>
              <a:ext cx="146" cy="530"/>
            </a:xfrm>
            <a:custGeom>
              <a:avLst/>
              <a:gdLst>
                <a:gd name="T0" fmla="*/ 146 w 146"/>
                <a:gd name="T1" fmla="*/ 14 h 530"/>
                <a:gd name="T2" fmla="*/ 143 w 146"/>
                <a:gd name="T3" fmla="*/ 12 h 530"/>
                <a:gd name="T4" fmla="*/ 134 w 146"/>
                <a:gd name="T5" fmla="*/ 8 h 530"/>
                <a:gd name="T6" fmla="*/ 120 w 146"/>
                <a:gd name="T7" fmla="*/ 4 h 530"/>
                <a:gd name="T8" fmla="*/ 101 w 146"/>
                <a:gd name="T9" fmla="*/ 1 h 530"/>
                <a:gd name="T10" fmla="*/ 79 w 146"/>
                <a:gd name="T11" fmla="*/ 0 h 530"/>
                <a:gd name="T12" fmla="*/ 54 w 146"/>
                <a:gd name="T13" fmla="*/ 3 h 530"/>
                <a:gd name="T14" fmla="*/ 27 w 146"/>
                <a:gd name="T15" fmla="*/ 11 h 530"/>
                <a:gd name="T16" fmla="*/ 0 w 146"/>
                <a:gd name="T17" fmla="*/ 27 h 530"/>
                <a:gd name="T18" fmla="*/ 0 w 146"/>
                <a:gd name="T19" fmla="*/ 530 h 530"/>
                <a:gd name="T20" fmla="*/ 3 w 146"/>
                <a:gd name="T21" fmla="*/ 530 h 530"/>
                <a:gd name="T22" fmla="*/ 14 w 146"/>
                <a:gd name="T23" fmla="*/ 529 h 530"/>
                <a:gd name="T24" fmla="*/ 29 w 146"/>
                <a:gd name="T25" fmla="*/ 526 h 530"/>
                <a:gd name="T26" fmla="*/ 49 w 146"/>
                <a:gd name="T27" fmla="*/ 521 h 530"/>
                <a:gd name="T28" fmla="*/ 71 w 146"/>
                <a:gd name="T29" fmla="*/ 514 h 530"/>
                <a:gd name="T30" fmla="*/ 96 w 146"/>
                <a:gd name="T31" fmla="*/ 505 h 530"/>
                <a:gd name="T32" fmla="*/ 121 w 146"/>
                <a:gd name="T33" fmla="*/ 492 h 530"/>
                <a:gd name="T34" fmla="*/ 146 w 146"/>
                <a:gd name="T35" fmla="*/ 475 h 530"/>
                <a:gd name="T36" fmla="*/ 146 w 146"/>
                <a:gd name="T37" fmla="*/ 14 h 5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6"/>
                <a:gd name="T58" fmla="*/ 0 h 530"/>
                <a:gd name="T59" fmla="*/ 146 w 146"/>
                <a:gd name="T60" fmla="*/ 530 h 53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6" h="530">
                  <a:moveTo>
                    <a:pt x="146" y="14"/>
                  </a:moveTo>
                  <a:lnTo>
                    <a:pt x="143" y="12"/>
                  </a:lnTo>
                  <a:lnTo>
                    <a:pt x="134" y="8"/>
                  </a:lnTo>
                  <a:lnTo>
                    <a:pt x="120" y="4"/>
                  </a:lnTo>
                  <a:lnTo>
                    <a:pt x="101" y="1"/>
                  </a:lnTo>
                  <a:lnTo>
                    <a:pt x="79" y="0"/>
                  </a:lnTo>
                  <a:lnTo>
                    <a:pt x="54" y="3"/>
                  </a:lnTo>
                  <a:lnTo>
                    <a:pt x="27" y="11"/>
                  </a:lnTo>
                  <a:lnTo>
                    <a:pt x="0" y="27"/>
                  </a:lnTo>
                  <a:lnTo>
                    <a:pt x="0" y="530"/>
                  </a:lnTo>
                  <a:lnTo>
                    <a:pt x="3" y="530"/>
                  </a:lnTo>
                  <a:lnTo>
                    <a:pt x="14" y="529"/>
                  </a:lnTo>
                  <a:lnTo>
                    <a:pt x="29" y="526"/>
                  </a:lnTo>
                  <a:lnTo>
                    <a:pt x="49" y="521"/>
                  </a:lnTo>
                  <a:lnTo>
                    <a:pt x="71" y="514"/>
                  </a:lnTo>
                  <a:lnTo>
                    <a:pt x="96" y="505"/>
                  </a:lnTo>
                  <a:lnTo>
                    <a:pt x="121" y="492"/>
                  </a:lnTo>
                  <a:lnTo>
                    <a:pt x="146" y="475"/>
                  </a:lnTo>
                  <a:lnTo>
                    <a:pt x="146" y="14"/>
                  </a:lnTo>
                  <a:close/>
                </a:path>
              </a:pathLst>
            </a:custGeom>
            <a:solidFill>
              <a:srgbClr val="808080"/>
            </a:solidFill>
            <a:ln w="9525">
              <a:noFill/>
              <a:round/>
              <a:headEnd/>
              <a:tailEnd/>
            </a:ln>
          </p:spPr>
          <p:txBody>
            <a:bodyPr/>
            <a:lstStyle/>
            <a:p>
              <a:endParaRPr lang="en-US"/>
            </a:p>
          </p:txBody>
        </p:sp>
        <p:sp>
          <p:nvSpPr>
            <p:cNvPr id="89295" name="Freeform 36"/>
            <p:cNvSpPr>
              <a:spLocks/>
            </p:cNvSpPr>
            <p:nvPr/>
          </p:nvSpPr>
          <p:spPr bwMode="auto">
            <a:xfrm>
              <a:off x="6101" y="13712"/>
              <a:ext cx="109" cy="373"/>
            </a:xfrm>
            <a:custGeom>
              <a:avLst/>
              <a:gdLst>
                <a:gd name="T0" fmla="*/ 109 w 109"/>
                <a:gd name="T1" fmla="*/ 10 h 373"/>
                <a:gd name="T2" fmla="*/ 107 w 109"/>
                <a:gd name="T3" fmla="*/ 9 h 373"/>
                <a:gd name="T4" fmla="*/ 100 w 109"/>
                <a:gd name="T5" fmla="*/ 6 h 373"/>
                <a:gd name="T6" fmla="*/ 89 w 109"/>
                <a:gd name="T7" fmla="*/ 2 h 373"/>
                <a:gd name="T8" fmla="*/ 75 w 109"/>
                <a:gd name="T9" fmla="*/ 0 h 373"/>
                <a:gd name="T10" fmla="*/ 59 w 109"/>
                <a:gd name="T11" fmla="*/ 0 h 373"/>
                <a:gd name="T12" fmla="*/ 39 w 109"/>
                <a:gd name="T13" fmla="*/ 2 h 373"/>
                <a:gd name="T14" fmla="*/ 20 w 109"/>
                <a:gd name="T15" fmla="*/ 9 h 373"/>
                <a:gd name="T16" fmla="*/ 0 w 109"/>
                <a:gd name="T17" fmla="*/ 21 h 373"/>
                <a:gd name="T18" fmla="*/ 0 w 109"/>
                <a:gd name="T19" fmla="*/ 373 h 373"/>
                <a:gd name="T20" fmla="*/ 2 w 109"/>
                <a:gd name="T21" fmla="*/ 373 h 373"/>
                <a:gd name="T22" fmla="*/ 9 w 109"/>
                <a:gd name="T23" fmla="*/ 372 h 373"/>
                <a:gd name="T24" fmla="*/ 21 w 109"/>
                <a:gd name="T25" fmla="*/ 369 h 373"/>
                <a:gd name="T26" fmla="*/ 36 w 109"/>
                <a:gd name="T27" fmla="*/ 366 h 373"/>
                <a:gd name="T28" fmla="*/ 53 w 109"/>
                <a:gd name="T29" fmla="*/ 362 h 373"/>
                <a:gd name="T30" fmla="*/ 72 w 109"/>
                <a:gd name="T31" fmla="*/ 354 h 373"/>
                <a:gd name="T32" fmla="*/ 90 w 109"/>
                <a:gd name="T33" fmla="*/ 343 h 373"/>
                <a:gd name="T34" fmla="*/ 109 w 109"/>
                <a:gd name="T35" fmla="*/ 331 h 373"/>
                <a:gd name="T36" fmla="*/ 109 w 109"/>
                <a:gd name="T37" fmla="*/ 10 h 37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9"/>
                <a:gd name="T58" fmla="*/ 0 h 373"/>
                <a:gd name="T59" fmla="*/ 109 w 109"/>
                <a:gd name="T60" fmla="*/ 373 h 37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9" h="373">
                  <a:moveTo>
                    <a:pt x="109" y="10"/>
                  </a:moveTo>
                  <a:lnTo>
                    <a:pt x="107" y="9"/>
                  </a:lnTo>
                  <a:lnTo>
                    <a:pt x="100" y="6"/>
                  </a:lnTo>
                  <a:lnTo>
                    <a:pt x="89" y="2"/>
                  </a:lnTo>
                  <a:lnTo>
                    <a:pt x="75" y="0"/>
                  </a:lnTo>
                  <a:lnTo>
                    <a:pt x="59" y="0"/>
                  </a:lnTo>
                  <a:lnTo>
                    <a:pt x="39" y="2"/>
                  </a:lnTo>
                  <a:lnTo>
                    <a:pt x="20" y="9"/>
                  </a:lnTo>
                  <a:lnTo>
                    <a:pt x="0" y="21"/>
                  </a:lnTo>
                  <a:lnTo>
                    <a:pt x="0" y="373"/>
                  </a:lnTo>
                  <a:lnTo>
                    <a:pt x="2" y="373"/>
                  </a:lnTo>
                  <a:lnTo>
                    <a:pt x="9" y="372"/>
                  </a:lnTo>
                  <a:lnTo>
                    <a:pt x="21" y="369"/>
                  </a:lnTo>
                  <a:lnTo>
                    <a:pt x="36" y="366"/>
                  </a:lnTo>
                  <a:lnTo>
                    <a:pt x="53" y="362"/>
                  </a:lnTo>
                  <a:lnTo>
                    <a:pt x="72" y="354"/>
                  </a:lnTo>
                  <a:lnTo>
                    <a:pt x="90" y="343"/>
                  </a:lnTo>
                  <a:lnTo>
                    <a:pt x="109" y="331"/>
                  </a:lnTo>
                  <a:lnTo>
                    <a:pt x="109" y="10"/>
                  </a:lnTo>
                  <a:close/>
                </a:path>
              </a:pathLst>
            </a:custGeom>
            <a:solidFill>
              <a:srgbClr val="808080"/>
            </a:solidFill>
            <a:ln w="9525">
              <a:noFill/>
              <a:round/>
              <a:headEnd/>
              <a:tailEnd/>
            </a:ln>
          </p:spPr>
          <p:txBody>
            <a:bodyPr/>
            <a:lstStyle/>
            <a:p>
              <a:endParaRPr lang="en-US"/>
            </a:p>
          </p:txBody>
        </p:sp>
        <p:sp>
          <p:nvSpPr>
            <p:cNvPr id="89296" name="Freeform 37"/>
            <p:cNvSpPr>
              <a:spLocks/>
            </p:cNvSpPr>
            <p:nvPr/>
          </p:nvSpPr>
          <p:spPr bwMode="auto">
            <a:xfrm>
              <a:off x="6107" y="13721"/>
              <a:ext cx="75" cy="216"/>
            </a:xfrm>
            <a:custGeom>
              <a:avLst/>
              <a:gdLst>
                <a:gd name="T0" fmla="*/ 75 w 75"/>
                <a:gd name="T1" fmla="*/ 6 h 216"/>
                <a:gd name="T2" fmla="*/ 73 w 75"/>
                <a:gd name="T3" fmla="*/ 5 h 216"/>
                <a:gd name="T4" fmla="*/ 69 w 75"/>
                <a:gd name="T5" fmla="*/ 4 h 216"/>
                <a:gd name="T6" fmla="*/ 61 w 75"/>
                <a:gd name="T7" fmla="*/ 2 h 216"/>
                <a:gd name="T8" fmla="*/ 52 w 75"/>
                <a:gd name="T9" fmla="*/ 0 h 216"/>
                <a:gd name="T10" fmla="*/ 41 w 75"/>
                <a:gd name="T11" fmla="*/ 0 h 216"/>
                <a:gd name="T12" fmla="*/ 28 w 75"/>
                <a:gd name="T13" fmla="*/ 1 h 216"/>
                <a:gd name="T14" fmla="*/ 14 w 75"/>
                <a:gd name="T15" fmla="*/ 6 h 216"/>
                <a:gd name="T16" fmla="*/ 0 w 75"/>
                <a:gd name="T17" fmla="*/ 14 h 216"/>
                <a:gd name="T18" fmla="*/ 0 w 75"/>
                <a:gd name="T19" fmla="*/ 216 h 216"/>
                <a:gd name="T20" fmla="*/ 2 w 75"/>
                <a:gd name="T21" fmla="*/ 216 h 216"/>
                <a:gd name="T22" fmla="*/ 7 w 75"/>
                <a:gd name="T23" fmla="*/ 215 h 216"/>
                <a:gd name="T24" fmla="*/ 15 w 75"/>
                <a:gd name="T25" fmla="*/ 214 h 216"/>
                <a:gd name="T26" fmla="*/ 25 w 75"/>
                <a:gd name="T27" fmla="*/ 211 h 216"/>
                <a:gd name="T28" fmla="*/ 37 w 75"/>
                <a:gd name="T29" fmla="*/ 208 h 216"/>
                <a:gd name="T30" fmla="*/ 50 w 75"/>
                <a:gd name="T31" fmla="*/ 203 h 216"/>
                <a:gd name="T32" fmla="*/ 63 w 75"/>
                <a:gd name="T33" fmla="*/ 195 h 216"/>
                <a:gd name="T34" fmla="*/ 75 w 75"/>
                <a:gd name="T35" fmla="*/ 187 h 216"/>
                <a:gd name="T36" fmla="*/ 75 w 75"/>
                <a:gd name="T37" fmla="*/ 6 h 21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5"/>
                <a:gd name="T58" fmla="*/ 0 h 216"/>
                <a:gd name="T59" fmla="*/ 75 w 75"/>
                <a:gd name="T60" fmla="*/ 216 h 21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5" h="216">
                  <a:moveTo>
                    <a:pt x="75" y="6"/>
                  </a:moveTo>
                  <a:lnTo>
                    <a:pt x="73" y="5"/>
                  </a:lnTo>
                  <a:lnTo>
                    <a:pt x="69" y="4"/>
                  </a:lnTo>
                  <a:lnTo>
                    <a:pt x="61" y="2"/>
                  </a:lnTo>
                  <a:lnTo>
                    <a:pt x="52" y="0"/>
                  </a:lnTo>
                  <a:lnTo>
                    <a:pt x="41" y="0"/>
                  </a:lnTo>
                  <a:lnTo>
                    <a:pt x="28" y="1"/>
                  </a:lnTo>
                  <a:lnTo>
                    <a:pt x="14" y="6"/>
                  </a:lnTo>
                  <a:lnTo>
                    <a:pt x="0" y="14"/>
                  </a:lnTo>
                  <a:lnTo>
                    <a:pt x="0" y="216"/>
                  </a:lnTo>
                  <a:lnTo>
                    <a:pt x="2" y="216"/>
                  </a:lnTo>
                  <a:lnTo>
                    <a:pt x="7" y="215"/>
                  </a:lnTo>
                  <a:lnTo>
                    <a:pt x="15" y="214"/>
                  </a:lnTo>
                  <a:lnTo>
                    <a:pt x="25" y="211"/>
                  </a:lnTo>
                  <a:lnTo>
                    <a:pt x="37" y="208"/>
                  </a:lnTo>
                  <a:lnTo>
                    <a:pt x="50" y="203"/>
                  </a:lnTo>
                  <a:lnTo>
                    <a:pt x="63" y="195"/>
                  </a:lnTo>
                  <a:lnTo>
                    <a:pt x="75" y="187"/>
                  </a:lnTo>
                  <a:lnTo>
                    <a:pt x="75" y="6"/>
                  </a:lnTo>
                  <a:close/>
                </a:path>
              </a:pathLst>
            </a:custGeom>
            <a:solidFill>
              <a:srgbClr val="808080"/>
            </a:solidFill>
            <a:ln w="9525">
              <a:noFill/>
              <a:round/>
              <a:headEnd/>
              <a:tailEnd/>
            </a:ln>
          </p:spPr>
          <p:txBody>
            <a:bodyPr/>
            <a:lstStyle/>
            <a:p>
              <a:endParaRPr lang="en-US"/>
            </a:p>
          </p:txBody>
        </p:sp>
        <p:sp>
          <p:nvSpPr>
            <p:cNvPr id="89297" name="Freeform 38"/>
            <p:cNvSpPr>
              <a:spLocks/>
            </p:cNvSpPr>
            <p:nvPr/>
          </p:nvSpPr>
          <p:spPr bwMode="auto">
            <a:xfrm>
              <a:off x="7013" y="14340"/>
              <a:ext cx="110" cy="111"/>
            </a:xfrm>
            <a:custGeom>
              <a:avLst/>
              <a:gdLst>
                <a:gd name="T0" fmla="*/ 55 w 110"/>
                <a:gd name="T1" fmla="*/ 111 h 111"/>
                <a:gd name="T2" fmla="*/ 66 w 110"/>
                <a:gd name="T3" fmla="*/ 110 h 111"/>
                <a:gd name="T4" fmla="*/ 76 w 110"/>
                <a:gd name="T5" fmla="*/ 106 h 111"/>
                <a:gd name="T6" fmla="*/ 85 w 110"/>
                <a:gd name="T7" fmla="*/ 101 h 111"/>
                <a:gd name="T8" fmla="*/ 94 w 110"/>
                <a:gd name="T9" fmla="*/ 94 h 111"/>
                <a:gd name="T10" fmla="*/ 100 w 110"/>
                <a:gd name="T11" fmla="*/ 86 h 111"/>
                <a:gd name="T12" fmla="*/ 106 w 110"/>
                <a:gd name="T13" fmla="*/ 77 h 111"/>
                <a:gd name="T14" fmla="*/ 109 w 110"/>
                <a:gd name="T15" fmla="*/ 66 h 111"/>
                <a:gd name="T16" fmla="*/ 110 w 110"/>
                <a:gd name="T17" fmla="*/ 56 h 111"/>
                <a:gd name="T18" fmla="*/ 109 w 110"/>
                <a:gd name="T19" fmla="*/ 44 h 111"/>
                <a:gd name="T20" fmla="*/ 106 w 110"/>
                <a:gd name="T21" fmla="*/ 34 h 111"/>
                <a:gd name="T22" fmla="*/ 100 w 110"/>
                <a:gd name="T23" fmla="*/ 24 h 111"/>
                <a:gd name="T24" fmla="*/ 94 w 110"/>
                <a:gd name="T25" fmla="*/ 17 h 111"/>
                <a:gd name="T26" fmla="*/ 85 w 110"/>
                <a:gd name="T27" fmla="*/ 9 h 111"/>
                <a:gd name="T28" fmla="*/ 76 w 110"/>
                <a:gd name="T29" fmla="*/ 5 h 111"/>
                <a:gd name="T30" fmla="*/ 66 w 110"/>
                <a:gd name="T31" fmla="*/ 2 h 111"/>
                <a:gd name="T32" fmla="*/ 55 w 110"/>
                <a:gd name="T33" fmla="*/ 0 h 111"/>
                <a:gd name="T34" fmla="*/ 44 w 110"/>
                <a:gd name="T35" fmla="*/ 2 h 111"/>
                <a:gd name="T36" fmla="*/ 33 w 110"/>
                <a:gd name="T37" fmla="*/ 5 h 111"/>
                <a:gd name="T38" fmla="*/ 25 w 110"/>
                <a:gd name="T39" fmla="*/ 9 h 111"/>
                <a:gd name="T40" fmla="*/ 16 w 110"/>
                <a:gd name="T41" fmla="*/ 17 h 111"/>
                <a:gd name="T42" fmla="*/ 10 w 110"/>
                <a:gd name="T43" fmla="*/ 24 h 111"/>
                <a:gd name="T44" fmla="*/ 4 w 110"/>
                <a:gd name="T45" fmla="*/ 34 h 111"/>
                <a:gd name="T46" fmla="*/ 1 w 110"/>
                <a:gd name="T47" fmla="*/ 44 h 111"/>
                <a:gd name="T48" fmla="*/ 0 w 110"/>
                <a:gd name="T49" fmla="*/ 56 h 111"/>
                <a:gd name="T50" fmla="*/ 1 w 110"/>
                <a:gd name="T51" fmla="*/ 66 h 111"/>
                <a:gd name="T52" fmla="*/ 4 w 110"/>
                <a:gd name="T53" fmla="*/ 77 h 111"/>
                <a:gd name="T54" fmla="*/ 10 w 110"/>
                <a:gd name="T55" fmla="*/ 86 h 111"/>
                <a:gd name="T56" fmla="*/ 16 w 110"/>
                <a:gd name="T57" fmla="*/ 94 h 111"/>
                <a:gd name="T58" fmla="*/ 25 w 110"/>
                <a:gd name="T59" fmla="*/ 101 h 111"/>
                <a:gd name="T60" fmla="*/ 33 w 110"/>
                <a:gd name="T61" fmla="*/ 106 h 111"/>
                <a:gd name="T62" fmla="*/ 44 w 110"/>
                <a:gd name="T63" fmla="*/ 110 h 111"/>
                <a:gd name="T64" fmla="*/ 55 w 110"/>
                <a:gd name="T65" fmla="*/ 111 h 11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0"/>
                <a:gd name="T100" fmla="*/ 0 h 111"/>
                <a:gd name="T101" fmla="*/ 110 w 110"/>
                <a:gd name="T102" fmla="*/ 111 h 11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0" h="111">
                  <a:moveTo>
                    <a:pt x="55" y="111"/>
                  </a:moveTo>
                  <a:lnTo>
                    <a:pt x="66" y="110"/>
                  </a:lnTo>
                  <a:lnTo>
                    <a:pt x="76" y="106"/>
                  </a:lnTo>
                  <a:lnTo>
                    <a:pt x="85" y="101"/>
                  </a:lnTo>
                  <a:lnTo>
                    <a:pt x="94" y="94"/>
                  </a:lnTo>
                  <a:lnTo>
                    <a:pt x="100" y="86"/>
                  </a:lnTo>
                  <a:lnTo>
                    <a:pt x="106" y="77"/>
                  </a:lnTo>
                  <a:lnTo>
                    <a:pt x="109" y="66"/>
                  </a:lnTo>
                  <a:lnTo>
                    <a:pt x="110" y="56"/>
                  </a:lnTo>
                  <a:lnTo>
                    <a:pt x="109" y="44"/>
                  </a:lnTo>
                  <a:lnTo>
                    <a:pt x="106" y="34"/>
                  </a:lnTo>
                  <a:lnTo>
                    <a:pt x="100" y="24"/>
                  </a:lnTo>
                  <a:lnTo>
                    <a:pt x="94" y="17"/>
                  </a:lnTo>
                  <a:lnTo>
                    <a:pt x="85" y="9"/>
                  </a:lnTo>
                  <a:lnTo>
                    <a:pt x="76" y="5"/>
                  </a:lnTo>
                  <a:lnTo>
                    <a:pt x="66" y="2"/>
                  </a:lnTo>
                  <a:lnTo>
                    <a:pt x="55" y="0"/>
                  </a:lnTo>
                  <a:lnTo>
                    <a:pt x="44" y="2"/>
                  </a:lnTo>
                  <a:lnTo>
                    <a:pt x="33" y="5"/>
                  </a:lnTo>
                  <a:lnTo>
                    <a:pt x="25" y="9"/>
                  </a:lnTo>
                  <a:lnTo>
                    <a:pt x="16" y="17"/>
                  </a:lnTo>
                  <a:lnTo>
                    <a:pt x="10" y="24"/>
                  </a:lnTo>
                  <a:lnTo>
                    <a:pt x="4" y="34"/>
                  </a:lnTo>
                  <a:lnTo>
                    <a:pt x="1" y="44"/>
                  </a:lnTo>
                  <a:lnTo>
                    <a:pt x="0" y="56"/>
                  </a:lnTo>
                  <a:lnTo>
                    <a:pt x="1" y="66"/>
                  </a:lnTo>
                  <a:lnTo>
                    <a:pt x="4" y="77"/>
                  </a:lnTo>
                  <a:lnTo>
                    <a:pt x="10" y="86"/>
                  </a:lnTo>
                  <a:lnTo>
                    <a:pt x="16" y="94"/>
                  </a:lnTo>
                  <a:lnTo>
                    <a:pt x="25" y="101"/>
                  </a:lnTo>
                  <a:lnTo>
                    <a:pt x="33" y="106"/>
                  </a:lnTo>
                  <a:lnTo>
                    <a:pt x="44" y="110"/>
                  </a:lnTo>
                  <a:lnTo>
                    <a:pt x="55" y="111"/>
                  </a:lnTo>
                  <a:close/>
                </a:path>
              </a:pathLst>
            </a:custGeom>
            <a:solidFill>
              <a:srgbClr val="808080"/>
            </a:solidFill>
            <a:ln w="9525">
              <a:noFill/>
              <a:round/>
              <a:headEnd/>
              <a:tailEnd/>
            </a:ln>
          </p:spPr>
          <p:txBody>
            <a:bodyPr/>
            <a:lstStyle/>
            <a:p>
              <a:endParaRPr lang="en-US"/>
            </a:p>
          </p:txBody>
        </p:sp>
        <p:sp>
          <p:nvSpPr>
            <p:cNvPr id="89298" name="Freeform 39"/>
            <p:cNvSpPr>
              <a:spLocks/>
            </p:cNvSpPr>
            <p:nvPr/>
          </p:nvSpPr>
          <p:spPr bwMode="auto">
            <a:xfrm>
              <a:off x="6676" y="14343"/>
              <a:ext cx="55" cy="55"/>
            </a:xfrm>
            <a:custGeom>
              <a:avLst/>
              <a:gdLst>
                <a:gd name="T0" fmla="*/ 27 w 55"/>
                <a:gd name="T1" fmla="*/ 55 h 55"/>
                <a:gd name="T2" fmla="*/ 38 w 55"/>
                <a:gd name="T3" fmla="*/ 53 h 55"/>
                <a:gd name="T4" fmla="*/ 48 w 55"/>
                <a:gd name="T5" fmla="*/ 46 h 55"/>
                <a:gd name="T6" fmla="*/ 53 w 55"/>
                <a:gd name="T7" fmla="*/ 37 h 55"/>
                <a:gd name="T8" fmla="*/ 55 w 55"/>
                <a:gd name="T9" fmla="*/ 27 h 55"/>
                <a:gd name="T10" fmla="*/ 53 w 55"/>
                <a:gd name="T11" fmla="*/ 16 h 55"/>
                <a:gd name="T12" fmla="*/ 48 w 55"/>
                <a:gd name="T13" fmla="*/ 7 h 55"/>
                <a:gd name="T14" fmla="*/ 38 w 55"/>
                <a:gd name="T15" fmla="*/ 2 h 55"/>
                <a:gd name="T16" fmla="*/ 27 w 55"/>
                <a:gd name="T17" fmla="*/ 0 h 55"/>
                <a:gd name="T18" fmla="*/ 16 w 55"/>
                <a:gd name="T19" fmla="*/ 2 h 55"/>
                <a:gd name="T20" fmla="*/ 8 w 55"/>
                <a:gd name="T21" fmla="*/ 7 h 55"/>
                <a:gd name="T22" fmla="*/ 2 w 55"/>
                <a:gd name="T23" fmla="*/ 16 h 55"/>
                <a:gd name="T24" fmla="*/ 0 w 55"/>
                <a:gd name="T25" fmla="*/ 27 h 55"/>
                <a:gd name="T26" fmla="*/ 2 w 55"/>
                <a:gd name="T27" fmla="*/ 37 h 55"/>
                <a:gd name="T28" fmla="*/ 8 w 55"/>
                <a:gd name="T29" fmla="*/ 46 h 55"/>
                <a:gd name="T30" fmla="*/ 16 w 55"/>
                <a:gd name="T31" fmla="*/ 53 h 55"/>
                <a:gd name="T32" fmla="*/ 27 w 55"/>
                <a:gd name="T33" fmla="*/ 55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5"/>
                <a:gd name="T52" fmla="*/ 0 h 55"/>
                <a:gd name="T53" fmla="*/ 55 w 55"/>
                <a:gd name="T54" fmla="*/ 55 h 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5" h="55">
                  <a:moveTo>
                    <a:pt x="27" y="55"/>
                  </a:moveTo>
                  <a:lnTo>
                    <a:pt x="38" y="53"/>
                  </a:lnTo>
                  <a:lnTo>
                    <a:pt x="48" y="46"/>
                  </a:lnTo>
                  <a:lnTo>
                    <a:pt x="53" y="37"/>
                  </a:lnTo>
                  <a:lnTo>
                    <a:pt x="55" y="27"/>
                  </a:lnTo>
                  <a:lnTo>
                    <a:pt x="53" y="16"/>
                  </a:lnTo>
                  <a:lnTo>
                    <a:pt x="48" y="7"/>
                  </a:lnTo>
                  <a:lnTo>
                    <a:pt x="38" y="2"/>
                  </a:lnTo>
                  <a:lnTo>
                    <a:pt x="27" y="0"/>
                  </a:lnTo>
                  <a:lnTo>
                    <a:pt x="16" y="2"/>
                  </a:lnTo>
                  <a:lnTo>
                    <a:pt x="8" y="7"/>
                  </a:lnTo>
                  <a:lnTo>
                    <a:pt x="2" y="16"/>
                  </a:lnTo>
                  <a:lnTo>
                    <a:pt x="0" y="27"/>
                  </a:lnTo>
                  <a:lnTo>
                    <a:pt x="2" y="37"/>
                  </a:lnTo>
                  <a:lnTo>
                    <a:pt x="8" y="46"/>
                  </a:lnTo>
                  <a:lnTo>
                    <a:pt x="16" y="53"/>
                  </a:lnTo>
                  <a:lnTo>
                    <a:pt x="27" y="55"/>
                  </a:lnTo>
                  <a:close/>
                </a:path>
              </a:pathLst>
            </a:custGeom>
            <a:solidFill>
              <a:srgbClr val="808080"/>
            </a:solidFill>
            <a:ln w="9525">
              <a:noFill/>
              <a:round/>
              <a:headEnd/>
              <a:tailEnd/>
            </a:ln>
          </p:spPr>
          <p:txBody>
            <a:bodyPr/>
            <a:lstStyle/>
            <a:p>
              <a:endParaRPr lang="en-US"/>
            </a:p>
          </p:txBody>
        </p:sp>
        <p:sp>
          <p:nvSpPr>
            <p:cNvPr id="89299" name="Freeform 40"/>
            <p:cNvSpPr>
              <a:spLocks/>
            </p:cNvSpPr>
            <p:nvPr/>
          </p:nvSpPr>
          <p:spPr bwMode="auto">
            <a:xfrm>
              <a:off x="6770" y="14345"/>
              <a:ext cx="55" cy="55"/>
            </a:xfrm>
            <a:custGeom>
              <a:avLst/>
              <a:gdLst>
                <a:gd name="T0" fmla="*/ 28 w 55"/>
                <a:gd name="T1" fmla="*/ 55 h 55"/>
                <a:gd name="T2" fmla="*/ 39 w 55"/>
                <a:gd name="T3" fmla="*/ 53 h 55"/>
                <a:gd name="T4" fmla="*/ 47 w 55"/>
                <a:gd name="T5" fmla="*/ 47 h 55"/>
                <a:gd name="T6" fmla="*/ 53 w 55"/>
                <a:gd name="T7" fmla="*/ 39 h 55"/>
                <a:gd name="T8" fmla="*/ 55 w 55"/>
                <a:gd name="T9" fmla="*/ 28 h 55"/>
                <a:gd name="T10" fmla="*/ 53 w 55"/>
                <a:gd name="T11" fmla="*/ 17 h 55"/>
                <a:gd name="T12" fmla="*/ 47 w 55"/>
                <a:gd name="T13" fmla="*/ 8 h 55"/>
                <a:gd name="T14" fmla="*/ 39 w 55"/>
                <a:gd name="T15" fmla="*/ 2 h 55"/>
                <a:gd name="T16" fmla="*/ 28 w 55"/>
                <a:gd name="T17" fmla="*/ 0 h 55"/>
                <a:gd name="T18" fmla="*/ 17 w 55"/>
                <a:gd name="T19" fmla="*/ 2 h 55"/>
                <a:gd name="T20" fmla="*/ 9 w 55"/>
                <a:gd name="T21" fmla="*/ 8 h 55"/>
                <a:gd name="T22" fmla="*/ 2 w 55"/>
                <a:gd name="T23" fmla="*/ 17 h 55"/>
                <a:gd name="T24" fmla="*/ 0 w 55"/>
                <a:gd name="T25" fmla="*/ 28 h 55"/>
                <a:gd name="T26" fmla="*/ 2 w 55"/>
                <a:gd name="T27" fmla="*/ 39 h 55"/>
                <a:gd name="T28" fmla="*/ 9 w 55"/>
                <a:gd name="T29" fmla="*/ 47 h 55"/>
                <a:gd name="T30" fmla="*/ 17 w 55"/>
                <a:gd name="T31" fmla="*/ 53 h 55"/>
                <a:gd name="T32" fmla="*/ 28 w 55"/>
                <a:gd name="T33" fmla="*/ 55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5"/>
                <a:gd name="T52" fmla="*/ 0 h 55"/>
                <a:gd name="T53" fmla="*/ 55 w 55"/>
                <a:gd name="T54" fmla="*/ 55 h 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5" h="55">
                  <a:moveTo>
                    <a:pt x="28" y="55"/>
                  </a:moveTo>
                  <a:lnTo>
                    <a:pt x="39" y="53"/>
                  </a:lnTo>
                  <a:lnTo>
                    <a:pt x="47" y="47"/>
                  </a:lnTo>
                  <a:lnTo>
                    <a:pt x="53" y="39"/>
                  </a:lnTo>
                  <a:lnTo>
                    <a:pt x="55" y="28"/>
                  </a:lnTo>
                  <a:lnTo>
                    <a:pt x="53" y="17"/>
                  </a:lnTo>
                  <a:lnTo>
                    <a:pt x="47" y="8"/>
                  </a:lnTo>
                  <a:lnTo>
                    <a:pt x="39" y="2"/>
                  </a:lnTo>
                  <a:lnTo>
                    <a:pt x="28" y="0"/>
                  </a:lnTo>
                  <a:lnTo>
                    <a:pt x="17" y="2"/>
                  </a:lnTo>
                  <a:lnTo>
                    <a:pt x="9" y="8"/>
                  </a:lnTo>
                  <a:lnTo>
                    <a:pt x="2" y="17"/>
                  </a:lnTo>
                  <a:lnTo>
                    <a:pt x="0" y="28"/>
                  </a:lnTo>
                  <a:lnTo>
                    <a:pt x="2" y="39"/>
                  </a:lnTo>
                  <a:lnTo>
                    <a:pt x="9" y="47"/>
                  </a:lnTo>
                  <a:lnTo>
                    <a:pt x="17" y="53"/>
                  </a:lnTo>
                  <a:lnTo>
                    <a:pt x="28" y="55"/>
                  </a:lnTo>
                  <a:close/>
                </a:path>
              </a:pathLst>
            </a:custGeom>
            <a:solidFill>
              <a:srgbClr val="808080"/>
            </a:solidFill>
            <a:ln w="9525">
              <a:noFill/>
              <a:round/>
              <a:headEnd/>
              <a:tailEnd/>
            </a:ln>
          </p:spPr>
          <p:txBody>
            <a:bodyPr/>
            <a:lstStyle/>
            <a:p>
              <a:endParaRPr lang="en-US"/>
            </a:p>
          </p:txBody>
        </p:sp>
        <p:sp>
          <p:nvSpPr>
            <p:cNvPr id="89300" name="Freeform 41"/>
            <p:cNvSpPr>
              <a:spLocks/>
            </p:cNvSpPr>
            <p:nvPr/>
          </p:nvSpPr>
          <p:spPr bwMode="auto">
            <a:xfrm>
              <a:off x="6401" y="13591"/>
              <a:ext cx="156" cy="752"/>
            </a:xfrm>
            <a:custGeom>
              <a:avLst/>
              <a:gdLst>
                <a:gd name="T0" fmla="*/ 48 w 156"/>
                <a:gd name="T1" fmla="*/ 15 h 752"/>
                <a:gd name="T2" fmla="*/ 44 w 156"/>
                <a:gd name="T3" fmla="*/ 30 h 752"/>
                <a:gd name="T4" fmla="*/ 33 w 156"/>
                <a:gd name="T5" fmla="*/ 73 h 752"/>
                <a:gd name="T6" fmla="*/ 19 w 156"/>
                <a:gd name="T7" fmla="*/ 140 h 752"/>
                <a:gd name="T8" fmla="*/ 7 w 156"/>
                <a:gd name="T9" fmla="*/ 229 h 752"/>
                <a:gd name="T10" fmla="*/ 0 w 156"/>
                <a:gd name="T11" fmla="*/ 337 h 752"/>
                <a:gd name="T12" fmla="*/ 1 w 156"/>
                <a:gd name="T13" fmla="*/ 462 h 752"/>
                <a:gd name="T14" fmla="*/ 14 w 156"/>
                <a:gd name="T15" fmla="*/ 602 h 752"/>
                <a:gd name="T16" fmla="*/ 43 w 156"/>
                <a:gd name="T17" fmla="*/ 752 h 752"/>
                <a:gd name="T18" fmla="*/ 150 w 156"/>
                <a:gd name="T19" fmla="*/ 746 h 752"/>
                <a:gd name="T20" fmla="*/ 146 w 156"/>
                <a:gd name="T21" fmla="*/ 724 h 752"/>
                <a:gd name="T22" fmla="*/ 135 w 156"/>
                <a:gd name="T23" fmla="*/ 663 h 752"/>
                <a:gd name="T24" fmla="*/ 123 w 156"/>
                <a:gd name="T25" fmla="*/ 574 h 752"/>
                <a:gd name="T26" fmla="*/ 111 w 156"/>
                <a:gd name="T27" fmla="*/ 463 h 752"/>
                <a:gd name="T28" fmla="*/ 104 w 156"/>
                <a:gd name="T29" fmla="*/ 342 h 752"/>
                <a:gd name="T30" fmla="*/ 107 w 156"/>
                <a:gd name="T31" fmla="*/ 220 h 752"/>
                <a:gd name="T32" fmla="*/ 124 w 156"/>
                <a:gd name="T33" fmla="*/ 106 h 752"/>
                <a:gd name="T34" fmla="*/ 156 w 156"/>
                <a:gd name="T35" fmla="*/ 9 h 752"/>
                <a:gd name="T36" fmla="*/ 156 w 156"/>
                <a:gd name="T37" fmla="*/ 8 h 752"/>
                <a:gd name="T38" fmla="*/ 156 w 156"/>
                <a:gd name="T39" fmla="*/ 6 h 752"/>
                <a:gd name="T40" fmla="*/ 154 w 156"/>
                <a:gd name="T41" fmla="*/ 4 h 752"/>
                <a:gd name="T42" fmla="*/ 147 w 156"/>
                <a:gd name="T43" fmla="*/ 0 h 752"/>
                <a:gd name="T44" fmla="*/ 134 w 156"/>
                <a:gd name="T45" fmla="*/ 0 h 752"/>
                <a:gd name="T46" fmla="*/ 115 w 156"/>
                <a:gd name="T47" fmla="*/ 1 h 752"/>
                <a:gd name="T48" fmla="*/ 87 w 156"/>
                <a:gd name="T49" fmla="*/ 7 h 752"/>
                <a:gd name="T50" fmla="*/ 48 w 156"/>
                <a:gd name="T51" fmla="*/ 15 h 75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6"/>
                <a:gd name="T79" fmla="*/ 0 h 752"/>
                <a:gd name="T80" fmla="*/ 156 w 156"/>
                <a:gd name="T81" fmla="*/ 752 h 75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6" h="752">
                  <a:moveTo>
                    <a:pt x="48" y="15"/>
                  </a:moveTo>
                  <a:lnTo>
                    <a:pt x="44" y="30"/>
                  </a:lnTo>
                  <a:lnTo>
                    <a:pt x="33" y="73"/>
                  </a:lnTo>
                  <a:lnTo>
                    <a:pt x="19" y="140"/>
                  </a:lnTo>
                  <a:lnTo>
                    <a:pt x="7" y="229"/>
                  </a:lnTo>
                  <a:lnTo>
                    <a:pt x="0" y="337"/>
                  </a:lnTo>
                  <a:lnTo>
                    <a:pt x="1" y="462"/>
                  </a:lnTo>
                  <a:lnTo>
                    <a:pt x="14" y="602"/>
                  </a:lnTo>
                  <a:lnTo>
                    <a:pt x="43" y="752"/>
                  </a:lnTo>
                  <a:lnTo>
                    <a:pt x="150" y="746"/>
                  </a:lnTo>
                  <a:lnTo>
                    <a:pt x="146" y="724"/>
                  </a:lnTo>
                  <a:lnTo>
                    <a:pt x="135" y="663"/>
                  </a:lnTo>
                  <a:lnTo>
                    <a:pt x="123" y="574"/>
                  </a:lnTo>
                  <a:lnTo>
                    <a:pt x="111" y="463"/>
                  </a:lnTo>
                  <a:lnTo>
                    <a:pt x="104" y="342"/>
                  </a:lnTo>
                  <a:lnTo>
                    <a:pt x="107" y="220"/>
                  </a:lnTo>
                  <a:lnTo>
                    <a:pt x="124" y="106"/>
                  </a:lnTo>
                  <a:lnTo>
                    <a:pt x="156" y="9"/>
                  </a:lnTo>
                  <a:lnTo>
                    <a:pt x="156" y="8"/>
                  </a:lnTo>
                  <a:lnTo>
                    <a:pt x="156" y="6"/>
                  </a:lnTo>
                  <a:lnTo>
                    <a:pt x="154" y="4"/>
                  </a:lnTo>
                  <a:lnTo>
                    <a:pt x="147" y="0"/>
                  </a:lnTo>
                  <a:lnTo>
                    <a:pt x="134" y="0"/>
                  </a:lnTo>
                  <a:lnTo>
                    <a:pt x="115" y="1"/>
                  </a:lnTo>
                  <a:lnTo>
                    <a:pt x="87" y="7"/>
                  </a:lnTo>
                  <a:lnTo>
                    <a:pt x="48" y="15"/>
                  </a:lnTo>
                  <a:close/>
                </a:path>
              </a:pathLst>
            </a:custGeom>
            <a:solidFill>
              <a:srgbClr val="808080"/>
            </a:solidFill>
            <a:ln w="9525">
              <a:noFill/>
              <a:round/>
              <a:headEnd/>
              <a:tailEnd/>
            </a:ln>
          </p:spPr>
          <p:txBody>
            <a:bodyPr/>
            <a:lstStyle/>
            <a:p>
              <a:endParaRPr lang="en-US"/>
            </a:p>
          </p:txBody>
        </p:sp>
        <p:sp>
          <p:nvSpPr>
            <p:cNvPr id="89301" name="Freeform 42"/>
            <p:cNvSpPr>
              <a:spLocks/>
            </p:cNvSpPr>
            <p:nvPr/>
          </p:nvSpPr>
          <p:spPr bwMode="auto">
            <a:xfrm>
              <a:off x="7205" y="13498"/>
              <a:ext cx="212" cy="839"/>
            </a:xfrm>
            <a:custGeom>
              <a:avLst/>
              <a:gdLst>
                <a:gd name="T0" fmla="*/ 212 w 212"/>
                <a:gd name="T1" fmla="*/ 6 h 839"/>
                <a:gd name="T2" fmla="*/ 206 w 212"/>
                <a:gd name="T3" fmla="*/ 11 h 839"/>
                <a:gd name="T4" fmla="*/ 192 w 212"/>
                <a:gd name="T5" fmla="*/ 33 h 839"/>
                <a:gd name="T6" fmla="*/ 174 w 212"/>
                <a:gd name="T7" fmla="*/ 77 h 839"/>
                <a:gd name="T8" fmla="*/ 156 w 212"/>
                <a:gd name="T9" fmla="*/ 148 h 839"/>
                <a:gd name="T10" fmla="*/ 141 w 212"/>
                <a:gd name="T11" fmla="*/ 254 h 839"/>
                <a:gd name="T12" fmla="*/ 133 w 212"/>
                <a:gd name="T13" fmla="*/ 401 h 839"/>
                <a:gd name="T14" fmla="*/ 137 w 212"/>
                <a:gd name="T15" fmla="*/ 593 h 839"/>
                <a:gd name="T16" fmla="*/ 158 w 212"/>
                <a:gd name="T17" fmla="*/ 839 h 839"/>
                <a:gd name="T18" fmla="*/ 38 w 212"/>
                <a:gd name="T19" fmla="*/ 839 h 839"/>
                <a:gd name="T20" fmla="*/ 34 w 212"/>
                <a:gd name="T21" fmla="*/ 814 h 839"/>
                <a:gd name="T22" fmla="*/ 24 w 212"/>
                <a:gd name="T23" fmla="*/ 746 h 839"/>
                <a:gd name="T24" fmla="*/ 12 w 212"/>
                <a:gd name="T25" fmla="*/ 645 h 839"/>
                <a:gd name="T26" fmla="*/ 3 w 212"/>
                <a:gd name="T27" fmla="*/ 521 h 839"/>
                <a:gd name="T28" fmla="*/ 0 w 212"/>
                <a:gd name="T29" fmla="*/ 384 h 839"/>
                <a:gd name="T30" fmla="*/ 6 w 212"/>
                <a:gd name="T31" fmla="*/ 244 h 839"/>
                <a:gd name="T32" fmla="*/ 29 w 212"/>
                <a:gd name="T33" fmla="*/ 114 h 839"/>
                <a:gd name="T34" fmla="*/ 68 w 212"/>
                <a:gd name="T35" fmla="*/ 0 h 839"/>
                <a:gd name="T36" fmla="*/ 212 w 212"/>
                <a:gd name="T37" fmla="*/ 6 h 83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2"/>
                <a:gd name="T58" fmla="*/ 0 h 839"/>
                <a:gd name="T59" fmla="*/ 212 w 212"/>
                <a:gd name="T60" fmla="*/ 839 h 83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2" h="839">
                  <a:moveTo>
                    <a:pt x="212" y="6"/>
                  </a:moveTo>
                  <a:lnTo>
                    <a:pt x="206" y="11"/>
                  </a:lnTo>
                  <a:lnTo>
                    <a:pt x="192" y="33"/>
                  </a:lnTo>
                  <a:lnTo>
                    <a:pt x="174" y="77"/>
                  </a:lnTo>
                  <a:lnTo>
                    <a:pt x="156" y="148"/>
                  </a:lnTo>
                  <a:lnTo>
                    <a:pt x="141" y="254"/>
                  </a:lnTo>
                  <a:lnTo>
                    <a:pt x="133" y="401"/>
                  </a:lnTo>
                  <a:lnTo>
                    <a:pt x="137" y="593"/>
                  </a:lnTo>
                  <a:lnTo>
                    <a:pt x="158" y="839"/>
                  </a:lnTo>
                  <a:lnTo>
                    <a:pt x="38" y="839"/>
                  </a:lnTo>
                  <a:lnTo>
                    <a:pt x="34" y="814"/>
                  </a:lnTo>
                  <a:lnTo>
                    <a:pt x="24" y="746"/>
                  </a:lnTo>
                  <a:lnTo>
                    <a:pt x="12" y="645"/>
                  </a:lnTo>
                  <a:lnTo>
                    <a:pt x="3" y="521"/>
                  </a:lnTo>
                  <a:lnTo>
                    <a:pt x="0" y="384"/>
                  </a:lnTo>
                  <a:lnTo>
                    <a:pt x="6" y="244"/>
                  </a:lnTo>
                  <a:lnTo>
                    <a:pt x="29" y="114"/>
                  </a:lnTo>
                  <a:lnTo>
                    <a:pt x="68" y="0"/>
                  </a:lnTo>
                  <a:lnTo>
                    <a:pt x="212" y="6"/>
                  </a:lnTo>
                  <a:close/>
                </a:path>
              </a:pathLst>
            </a:custGeom>
            <a:solidFill>
              <a:srgbClr val="808080"/>
            </a:solidFill>
            <a:ln w="9525">
              <a:noFill/>
              <a:round/>
              <a:headEnd/>
              <a:tailEnd/>
            </a:ln>
          </p:spPr>
          <p:txBody>
            <a:bodyPr/>
            <a:lstStyle/>
            <a:p>
              <a:endParaRPr lang="en-US"/>
            </a:p>
          </p:txBody>
        </p:sp>
        <p:sp>
          <p:nvSpPr>
            <p:cNvPr id="89302" name="Freeform 43"/>
            <p:cNvSpPr>
              <a:spLocks/>
            </p:cNvSpPr>
            <p:nvPr/>
          </p:nvSpPr>
          <p:spPr bwMode="auto">
            <a:xfrm>
              <a:off x="6406" y="13636"/>
              <a:ext cx="137" cy="656"/>
            </a:xfrm>
            <a:custGeom>
              <a:avLst/>
              <a:gdLst>
                <a:gd name="T0" fmla="*/ 43 w 137"/>
                <a:gd name="T1" fmla="*/ 12 h 656"/>
                <a:gd name="T2" fmla="*/ 39 w 137"/>
                <a:gd name="T3" fmla="*/ 25 h 656"/>
                <a:gd name="T4" fmla="*/ 30 w 137"/>
                <a:gd name="T5" fmla="*/ 62 h 656"/>
                <a:gd name="T6" fmla="*/ 19 w 137"/>
                <a:gd name="T7" fmla="*/ 122 h 656"/>
                <a:gd name="T8" fmla="*/ 7 w 137"/>
                <a:gd name="T9" fmla="*/ 199 h 656"/>
                <a:gd name="T10" fmla="*/ 0 w 137"/>
                <a:gd name="T11" fmla="*/ 294 h 656"/>
                <a:gd name="T12" fmla="*/ 1 w 137"/>
                <a:gd name="T13" fmla="*/ 403 h 656"/>
                <a:gd name="T14" fmla="*/ 12 w 137"/>
                <a:gd name="T15" fmla="*/ 524 h 656"/>
                <a:gd name="T16" fmla="*/ 38 w 137"/>
                <a:gd name="T17" fmla="*/ 656 h 656"/>
                <a:gd name="T18" fmla="*/ 132 w 137"/>
                <a:gd name="T19" fmla="*/ 650 h 656"/>
                <a:gd name="T20" fmla="*/ 127 w 137"/>
                <a:gd name="T21" fmla="*/ 631 h 656"/>
                <a:gd name="T22" fmla="*/ 119 w 137"/>
                <a:gd name="T23" fmla="*/ 578 h 656"/>
                <a:gd name="T24" fmla="*/ 107 w 137"/>
                <a:gd name="T25" fmla="*/ 499 h 656"/>
                <a:gd name="T26" fmla="*/ 97 w 137"/>
                <a:gd name="T27" fmla="*/ 403 h 656"/>
                <a:gd name="T28" fmla="*/ 92 w 137"/>
                <a:gd name="T29" fmla="*/ 297 h 656"/>
                <a:gd name="T30" fmla="*/ 94 w 137"/>
                <a:gd name="T31" fmla="*/ 192 h 656"/>
                <a:gd name="T32" fmla="*/ 108 w 137"/>
                <a:gd name="T33" fmla="*/ 91 h 656"/>
                <a:gd name="T34" fmla="*/ 137 w 137"/>
                <a:gd name="T35" fmla="*/ 7 h 656"/>
                <a:gd name="T36" fmla="*/ 137 w 137"/>
                <a:gd name="T37" fmla="*/ 6 h 656"/>
                <a:gd name="T38" fmla="*/ 137 w 137"/>
                <a:gd name="T39" fmla="*/ 4 h 656"/>
                <a:gd name="T40" fmla="*/ 135 w 137"/>
                <a:gd name="T41" fmla="*/ 2 h 656"/>
                <a:gd name="T42" fmla="*/ 129 w 137"/>
                <a:gd name="T43" fmla="*/ 0 h 656"/>
                <a:gd name="T44" fmla="*/ 119 w 137"/>
                <a:gd name="T45" fmla="*/ 0 h 656"/>
                <a:gd name="T46" fmla="*/ 101 w 137"/>
                <a:gd name="T47" fmla="*/ 1 h 656"/>
                <a:gd name="T48" fmla="*/ 77 w 137"/>
                <a:gd name="T49" fmla="*/ 5 h 656"/>
                <a:gd name="T50" fmla="*/ 43 w 137"/>
                <a:gd name="T51" fmla="*/ 12 h 65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37"/>
                <a:gd name="T79" fmla="*/ 0 h 656"/>
                <a:gd name="T80" fmla="*/ 137 w 137"/>
                <a:gd name="T81" fmla="*/ 656 h 65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37" h="656">
                  <a:moveTo>
                    <a:pt x="43" y="12"/>
                  </a:moveTo>
                  <a:lnTo>
                    <a:pt x="39" y="25"/>
                  </a:lnTo>
                  <a:lnTo>
                    <a:pt x="30" y="62"/>
                  </a:lnTo>
                  <a:lnTo>
                    <a:pt x="19" y="122"/>
                  </a:lnTo>
                  <a:lnTo>
                    <a:pt x="7" y="199"/>
                  </a:lnTo>
                  <a:lnTo>
                    <a:pt x="0" y="294"/>
                  </a:lnTo>
                  <a:lnTo>
                    <a:pt x="1" y="403"/>
                  </a:lnTo>
                  <a:lnTo>
                    <a:pt x="12" y="524"/>
                  </a:lnTo>
                  <a:lnTo>
                    <a:pt x="38" y="656"/>
                  </a:lnTo>
                  <a:lnTo>
                    <a:pt x="132" y="650"/>
                  </a:lnTo>
                  <a:lnTo>
                    <a:pt x="127" y="631"/>
                  </a:lnTo>
                  <a:lnTo>
                    <a:pt x="119" y="578"/>
                  </a:lnTo>
                  <a:lnTo>
                    <a:pt x="107" y="499"/>
                  </a:lnTo>
                  <a:lnTo>
                    <a:pt x="97" y="403"/>
                  </a:lnTo>
                  <a:lnTo>
                    <a:pt x="92" y="297"/>
                  </a:lnTo>
                  <a:lnTo>
                    <a:pt x="94" y="192"/>
                  </a:lnTo>
                  <a:lnTo>
                    <a:pt x="108" y="91"/>
                  </a:lnTo>
                  <a:lnTo>
                    <a:pt x="137" y="7"/>
                  </a:lnTo>
                  <a:lnTo>
                    <a:pt x="137" y="6"/>
                  </a:lnTo>
                  <a:lnTo>
                    <a:pt x="137" y="4"/>
                  </a:lnTo>
                  <a:lnTo>
                    <a:pt x="135" y="2"/>
                  </a:lnTo>
                  <a:lnTo>
                    <a:pt x="129" y="0"/>
                  </a:lnTo>
                  <a:lnTo>
                    <a:pt x="119" y="0"/>
                  </a:lnTo>
                  <a:lnTo>
                    <a:pt x="101" y="1"/>
                  </a:lnTo>
                  <a:lnTo>
                    <a:pt x="77" y="5"/>
                  </a:lnTo>
                  <a:lnTo>
                    <a:pt x="43" y="12"/>
                  </a:lnTo>
                  <a:close/>
                </a:path>
              </a:pathLst>
            </a:custGeom>
            <a:solidFill>
              <a:srgbClr val="808080"/>
            </a:solidFill>
            <a:ln w="9525">
              <a:noFill/>
              <a:round/>
              <a:headEnd/>
              <a:tailEnd/>
            </a:ln>
          </p:spPr>
          <p:txBody>
            <a:bodyPr/>
            <a:lstStyle/>
            <a:p>
              <a:endParaRPr lang="en-US"/>
            </a:p>
          </p:txBody>
        </p:sp>
        <p:sp>
          <p:nvSpPr>
            <p:cNvPr id="89303" name="Freeform 44"/>
            <p:cNvSpPr>
              <a:spLocks/>
            </p:cNvSpPr>
            <p:nvPr/>
          </p:nvSpPr>
          <p:spPr bwMode="auto">
            <a:xfrm>
              <a:off x="6412" y="13680"/>
              <a:ext cx="116" cy="560"/>
            </a:xfrm>
            <a:custGeom>
              <a:avLst/>
              <a:gdLst>
                <a:gd name="T0" fmla="*/ 36 w 116"/>
                <a:gd name="T1" fmla="*/ 11 h 560"/>
                <a:gd name="T2" fmla="*/ 33 w 116"/>
                <a:gd name="T3" fmla="*/ 21 h 560"/>
                <a:gd name="T4" fmla="*/ 24 w 116"/>
                <a:gd name="T5" fmla="*/ 53 h 560"/>
                <a:gd name="T6" fmla="*/ 15 w 116"/>
                <a:gd name="T7" fmla="*/ 103 h 560"/>
                <a:gd name="T8" fmla="*/ 5 w 116"/>
                <a:gd name="T9" fmla="*/ 169 h 560"/>
                <a:gd name="T10" fmla="*/ 0 w 116"/>
                <a:gd name="T11" fmla="*/ 250 h 560"/>
                <a:gd name="T12" fmla="*/ 1 w 116"/>
                <a:gd name="T13" fmla="*/ 344 h 560"/>
                <a:gd name="T14" fmla="*/ 10 w 116"/>
                <a:gd name="T15" fmla="*/ 448 h 560"/>
                <a:gd name="T16" fmla="*/ 32 w 116"/>
                <a:gd name="T17" fmla="*/ 560 h 560"/>
                <a:gd name="T18" fmla="*/ 112 w 116"/>
                <a:gd name="T19" fmla="*/ 555 h 560"/>
                <a:gd name="T20" fmla="*/ 108 w 116"/>
                <a:gd name="T21" fmla="*/ 538 h 560"/>
                <a:gd name="T22" fmla="*/ 101 w 116"/>
                <a:gd name="T23" fmla="*/ 493 h 560"/>
                <a:gd name="T24" fmla="*/ 91 w 116"/>
                <a:gd name="T25" fmla="*/ 426 h 560"/>
                <a:gd name="T26" fmla="*/ 82 w 116"/>
                <a:gd name="T27" fmla="*/ 344 h 560"/>
                <a:gd name="T28" fmla="*/ 77 w 116"/>
                <a:gd name="T29" fmla="*/ 255 h 560"/>
                <a:gd name="T30" fmla="*/ 79 w 116"/>
                <a:gd name="T31" fmla="*/ 164 h 560"/>
                <a:gd name="T32" fmla="*/ 91 w 116"/>
                <a:gd name="T33" fmla="*/ 79 h 560"/>
                <a:gd name="T34" fmla="*/ 116 w 116"/>
                <a:gd name="T35" fmla="*/ 6 h 560"/>
                <a:gd name="T36" fmla="*/ 116 w 116"/>
                <a:gd name="T37" fmla="*/ 5 h 560"/>
                <a:gd name="T38" fmla="*/ 116 w 116"/>
                <a:gd name="T39" fmla="*/ 4 h 560"/>
                <a:gd name="T40" fmla="*/ 114 w 116"/>
                <a:gd name="T41" fmla="*/ 2 h 560"/>
                <a:gd name="T42" fmla="*/ 109 w 116"/>
                <a:gd name="T43" fmla="*/ 0 h 560"/>
                <a:gd name="T44" fmla="*/ 100 w 116"/>
                <a:gd name="T45" fmla="*/ 0 h 560"/>
                <a:gd name="T46" fmla="*/ 86 w 116"/>
                <a:gd name="T47" fmla="*/ 1 h 560"/>
                <a:gd name="T48" fmla="*/ 65 w 116"/>
                <a:gd name="T49" fmla="*/ 4 h 560"/>
                <a:gd name="T50" fmla="*/ 36 w 116"/>
                <a:gd name="T51" fmla="*/ 11 h 56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6"/>
                <a:gd name="T79" fmla="*/ 0 h 560"/>
                <a:gd name="T80" fmla="*/ 116 w 116"/>
                <a:gd name="T81" fmla="*/ 560 h 56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6" h="560">
                  <a:moveTo>
                    <a:pt x="36" y="11"/>
                  </a:moveTo>
                  <a:lnTo>
                    <a:pt x="33" y="21"/>
                  </a:lnTo>
                  <a:lnTo>
                    <a:pt x="24" y="53"/>
                  </a:lnTo>
                  <a:lnTo>
                    <a:pt x="15" y="103"/>
                  </a:lnTo>
                  <a:lnTo>
                    <a:pt x="5" y="169"/>
                  </a:lnTo>
                  <a:lnTo>
                    <a:pt x="0" y="250"/>
                  </a:lnTo>
                  <a:lnTo>
                    <a:pt x="1" y="344"/>
                  </a:lnTo>
                  <a:lnTo>
                    <a:pt x="10" y="448"/>
                  </a:lnTo>
                  <a:lnTo>
                    <a:pt x="32" y="560"/>
                  </a:lnTo>
                  <a:lnTo>
                    <a:pt x="112" y="555"/>
                  </a:lnTo>
                  <a:lnTo>
                    <a:pt x="108" y="538"/>
                  </a:lnTo>
                  <a:lnTo>
                    <a:pt x="101" y="493"/>
                  </a:lnTo>
                  <a:lnTo>
                    <a:pt x="91" y="426"/>
                  </a:lnTo>
                  <a:lnTo>
                    <a:pt x="82" y="344"/>
                  </a:lnTo>
                  <a:lnTo>
                    <a:pt x="77" y="255"/>
                  </a:lnTo>
                  <a:lnTo>
                    <a:pt x="79" y="164"/>
                  </a:lnTo>
                  <a:lnTo>
                    <a:pt x="91" y="79"/>
                  </a:lnTo>
                  <a:lnTo>
                    <a:pt x="116" y="6"/>
                  </a:lnTo>
                  <a:lnTo>
                    <a:pt x="116" y="5"/>
                  </a:lnTo>
                  <a:lnTo>
                    <a:pt x="116" y="4"/>
                  </a:lnTo>
                  <a:lnTo>
                    <a:pt x="114" y="2"/>
                  </a:lnTo>
                  <a:lnTo>
                    <a:pt x="109" y="0"/>
                  </a:lnTo>
                  <a:lnTo>
                    <a:pt x="100" y="0"/>
                  </a:lnTo>
                  <a:lnTo>
                    <a:pt x="86" y="1"/>
                  </a:lnTo>
                  <a:lnTo>
                    <a:pt x="65" y="4"/>
                  </a:lnTo>
                  <a:lnTo>
                    <a:pt x="36" y="11"/>
                  </a:lnTo>
                  <a:close/>
                </a:path>
              </a:pathLst>
            </a:custGeom>
            <a:solidFill>
              <a:srgbClr val="808080"/>
            </a:solidFill>
            <a:ln w="9525">
              <a:noFill/>
              <a:round/>
              <a:headEnd/>
              <a:tailEnd/>
            </a:ln>
          </p:spPr>
          <p:txBody>
            <a:bodyPr/>
            <a:lstStyle/>
            <a:p>
              <a:endParaRPr lang="en-US"/>
            </a:p>
          </p:txBody>
        </p:sp>
        <p:sp>
          <p:nvSpPr>
            <p:cNvPr id="89304" name="Freeform 45"/>
            <p:cNvSpPr>
              <a:spLocks/>
            </p:cNvSpPr>
            <p:nvPr/>
          </p:nvSpPr>
          <p:spPr bwMode="auto">
            <a:xfrm>
              <a:off x="6417" y="13724"/>
              <a:ext cx="97" cy="463"/>
            </a:xfrm>
            <a:custGeom>
              <a:avLst/>
              <a:gdLst>
                <a:gd name="T0" fmla="*/ 30 w 97"/>
                <a:gd name="T1" fmla="*/ 9 h 463"/>
                <a:gd name="T2" fmla="*/ 27 w 97"/>
                <a:gd name="T3" fmla="*/ 17 h 463"/>
                <a:gd name="T4" fmla="*/ 20 w 97"/>
                <a:gd name="T5" fmla="*/ 44 h 463"/>
                <a:gd name="T6" fmla="*/ 12 w 97"/>
                <a:gd name="T7" fmla="*/ 85 h 463"/>
                <a:gd name="T8" fmla="*/ 4 w 97"/>
                <a:gd name="T9" fmla="*/ 140 h 463"/>
                <a:gd name="T10" fmla="*/ 0 w 97"/>
                <a:gd name="T11" fmla="*/ 207 h 463"/>
                <a:gd name="T12" fmla="*/ 0 w 97"/>
                <a:gd name="T13" fmla="*/ 285 h 463"/>
                <a:gd name="T14" fmla="*/ 9 w 97"/>
                <a:gd name="T15" fmla="*/ 370 h 463"/>
                <a:gd name="T16" fmla="*/ 26 w 97"/>
                <a:gd name="T17" fmla="*/ 463 h 463"/>
                <a:gd name="T18" fmla="*/ 93 w 97"/>
                <a:gd name="T19" fmla="*/ 460 h 463"/>
                <a:gd name="T20" fmla="*/ 89 w 97"/>
                <a:gd name="T21" fmla="*/ 446 h 463"/>
                <a:gd name="T22" fmla="*/ 83 w 97"/>
                <a:gd name="T23" fmla="*/ 408 h 463"/>
                <a:gd name="T24" fmla="*/ 75 w 97"/>
                <a:gd name="T25" fmla="*/ 353 h 463"/>
                <a:gd name="T26" fmla="*/ 68 w 97"/>
                <a:gd name="T27" fmla="*/ 285 h 463"/>
                <a:gd name="T28" fmla="*/ 65 w 97"/>
                <a:gd name="T29" fmla="*/ 211 h 463"/>
                <a:gd name="T30" fmla="*/ 67 w 97"/>
                <a:gd name="T31" fmla="*/ 136 h 463"/>
                <a:gd name="T32" fmla="*/ 76 w 97"/>
                <a:gd name="T33" fmla="*/ 65 h 463"/>
                <a:gd name="T34" fmla="*/ 97 w 97"/>
                <a:gd name="T35" fmla="*/ 5 h 463"/>
                <a:gd name="T36" fmla="*/ 97 w 97"/>
                <a:gd name="T37" fmla="*/ 4 h 463"/>
                <a:gd name="T38" fmla="*/ 97 w 97"/>
                <a:gd name="T39" fmla="*/ 3 h 463"/>
                <a:gd name="T40" fmla="*/ 95 w 97"/>
                <a:gd name="T41" fmla="*/ 1 h 463"/>
                <a:gd name="T42" fmla="*/ 91 w 97"/>
                <a:gd name="T43" fmla="*/ 0 h 463"/>
                <a:gd name="T44" fmla="*/ 84 w 97"/>
                <a:gd name="T45" fmla="*/ 0 h 463"/>
                <a:gd name="T46" fmla="*/ 71 w 97"/>
                <a:gd name="T47" fmla="*/ 0 h 463"/>
                <a:gd name="T48" fmla="*/ 54 w 97"/>
                <a:gd name="T49" fmla="*/ 3 h 463"/>
                <a:gd name="T50" fmla="*/ 30 w 97"/>
                <a:gd name="T51" fmla="*/ 9 h 46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7"/>
                <a:gd name="T79" fmla="*/ 0 h 463"/>
                <a:gd name="T80" fmla="*/ 97 w 97"/>
                <a:gd name="T81" fmla="*/ 463 h 46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7" h="463">
                  <a:moveTo>
                    <a:pt x="30" y="9"/>
                  </a:moveTo>
                  <a:lnTo>
                    <a:pt x="27" y="17"/>
                  </a:lnTo>
                  <a:lnTo>
                    <a:pt x="20" y="44"/>
                  </a:lnTo>
                  <a:lnTo>
                    <a:pt x="12" y="85"/>
                  </a:lnTo>
                  <a:lnTo>
                    <a:pt x="4" y="140"/>
                  </a:lnTo>
                  <a:lnTo>
                    <a:pt x="0" y="207"/>
                  </a:lnTo>
                  <a:lnTo>
                    <a:pt x="0" y="285"/>
                  </a:lnTo>
                  <a:lnTo>
                    <a:pt x="9" y="370"/>
                  </a:lnTo>
                  <a:lnTo>
                    <a:pt x="26" y="463"/>
                  </a:lnTo>
                  <a:lnTo>
                    <a:pt x="93" y="460"/>
                  </a:lnTo>
                  <a:lnTo>
                    <a:pt x="89" y="446"/>
                  </a:lnTo>
                  <a:lnTo>
                    <a:pt x="83" y="408"/>
                  </a:lnTo>
                  <a:lnTo>
                    <a:pt x="75" y="353"/>
                  </a:lnTo>
                  <a:lnTo>
                    <a:pt x="68" y="285"/>
                  </a:lnTo>
                  <a:lnTo>
                    <a:pt x="65" y="211"/>
                  </a:lnTo>
                  <a:lnTo>
                    <a:pt x="67" y="136"/>
                  </a:lnTo>
                  <a:lnTo>
                    <a:pt x="76" y="65"/>
                  </a:lnTo>
                  <a:lnTo>
                    <a:pt x="97" y="5"/>
                  </a:lnTo>
                  <a:lnTo>
                    <a:pt x="97" y="4"/>
                  </a:lnTo>
                  <a:lnTo>
                    <a:pt x="97" y="3"/>
                  </a:lnTo>
                  <a:lnTo>
                    <a:pt x="95" y="1"/>
                  </a:lnTo>
                  <a:lnTo>
                    <a:pt x="91" y="0"/>
                  </a:lnTo>
                  <a:lnTo>
                    <a:pt x="84" y="0"/>
                  </a:lnTo>
                  <a:lnTo>
                    <a:pt x="71" y="0"/>
                  </a:lnTo>
                  <a:lnTo>
                    <a:pt x="54" y="3"/>
                  </a:lnTo>
                  <a:lnTo>
                    <a:pt x="30" y="9"/>
                  </a:lnTo>
                  <a:close/>
                </a:path>
              </a:pathLst>
            </a:custGeom>
            <a:solidFill>
              <a:srgbClr val="808080"/>
            </a:solidFill>
            <a:ln w="9525">
              <a:noFill/>
              <a:round/>
              <a:headEnd/>
              <a:tailEnd/>
            </a:ln>
          </p:spPr>
          <p:txBody>
            <a:bodyPr/>
            <a:lstStyle/>
            <a:p>
              <a:endParaRPr lang="en-US"/>
            </a:p>
          </p:txBody>
        </p:sp>
        <p:sp>
          <p:nvSpPr>
            <p:cNvPr id="89305" name="Freeform 46"/>
            <p:cNvSpPr>
              <a:spLocks/>
            </p:cNvSpPr>
            <p:nvPr/>
          </p:nvSpPr>
          <p:spPr bwMode="auto">
            <a:xfrm>
              <a:off x="6422" y="13768"/>
              <a:ext cx="77" cy="367"/>
            </a:xfrm>
            <a:custGeom>
              <a:avLst/>
              <a:gdLst>
                <a:gd name="T0" fmla="*/ 24 w 77"/>
                <a:gd name="T1" fmla="*/ 8 h 367"/>
                <a:gd name="T2" fmla="*/ 22 w 77"/>
                <a:gd name="T3" fmla="*/ 15 h 367"/>
                <a:gd name="T4" fmla="*/ 17 w 77"/>
                <a:gd name="T5" fmla="*/ 36 h 367"/>
                <a:gd name="T6" fmla="*/ 10 w 77"/>
                <a:gd name="T7" fmla="*/ 68 h 367"/>
                <a:gd name="T8" fmla="*/ 4 w 77"/>
                <a:gd name="T9" fmla="*/ 112 h 367"/>
                <a:gd name="T10" fmla="*/ 0 w 77"/>
                <a:gd name="T11" fmla="*/ 164 h 367"/>
                <a:gd name="T12" fmla="*/ 0 w 77"/>
                <a:gd name="T13" fmla="*/ 226 h 367"/>
                <a:gd name="T14" fmla="*/ 7 w 77"/>
                <a:gd name="T15" fmla="*/ 294 h 367"/>
                <a:gd name="T16" fmla="*/ 21 w 77"/>
                <a:gd name="T17" fmla="*/ 367 h 367"/>
                <a:gd name="T18" fmla="*/ 74 w 77"/>
                <a:gd name="T19" fmla="*/ 364 h 367"/>
                <a:gd name="T20" fmla="*/ 71 w 77"/>
                <a:gd name="T21" fmla="*/ 353 h 367"/>
                <a:gd name="T22" fmla="*/ 66 w 77"/>
                <a:gd name="T23" fmla="*/ 323 h 367"/>
                <a:gd name="T24" fmla="*/ 60 w 77"/>
                <a:gd name="T25" fmla="*/ 280 h 367"/>
                <a:gd name="T26" fmla="*/ 54 w 77"/>
                <a:gd name="T27" fmla="*/ 226 h 367"/>
                <a:gd name="T28" fmla="*/ 51 w 77"/>
                <a:gd name="T29" fmla="*/ 168 h 367"/>
                <a:gd name="T30" fmla="*/ 53 w 77"/>
                <a:gd name="T31" fmla="*/ 107 h 367"/>
                <a:gd name="T32" fmla="*/ 61 w 77"/>
                <a:gd name="T33" fmla="*/ 52 h 367"/>
                <a:gd name="T34" fmla="*/ 77 w 77"/>
                <a:gd name="T35" fmla="*/ 5 h 367"/>
                <a:gd name="T36" fmla="*/ 77 w 77"/>
                <a:gd name="T37" fmla="*/ 5 h 367"/>
                <a:gd name="T38" fmla="*/ 77 w 77"/>
                <a:gd name="T39" fmla="*/ 2 h 367"/>
                <a:gd name="T40" fmla="*/ 76 w 77"/>
                <a:gd name="T41" fmla="*/ 1 h 367"/>
                <a:gd name="T42" fmla="*/ 72 w 77"/>
                <a:gd name="T43" fmla="*/ 0 h 367"/>
                <a:gd name="T44" fmla="*/ 66 w 77"/>
                <a:gd name="T45" fmla="*/ 0 h 367"/>
                <a:gd name="T46" fmla="*/ 56 w 77"/>
                <a:gd name="T47" fmla="*/ 1 h 367"/>
                <a:gd name="T48" fmla="*/ 43 w 77"/>
                <a:gd name="T49" fmla="*/ 4 h 367"/>
                <a:gd name="T50" fmla="*/ 24 w 77"/>
                <a:gd name="T51" fmla="*/ 8 h 36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7"/>
                <a:gd name="T79" fmla="*/ 0 h 367"/>
                <a:gd name="T80" fmla="*/ 77 w 77"/>
                <a:gd name="T81" fmla="*/ 367 h 36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7" h="367">
                  <a:moveTo>
                    <a:pt x="24" y="8"/>
                  </a:moveTo>
                  <a:lnTo>
                    <a:pt x="22" y="15"/>
                  </a:lnTo>
                  <a:lnTo>
                    <a:pt x="17" y="36"/>
                  </a:lnTo>
                  <a:lnTo>
                    <a:pt x="10" y="68"/>
                  </a:lnTo>
                  <a:lnTo>
                    <a:pt x="4" y="112"/>
                  </a:lnTo>
                  <a:lnTo>
                    <a:pt x="0" y="164"/>
                  </a:lnTo>
                  <a:lnTo>
                    <a:pt x="0" y="226"/>
                  </a:lnTo>
                  <a:lnTo>
                    <a:pt x="7" y="294"/>
                  </a:lnTo>
                  <a:lnTo>
                    <a:pt x="21" y="367"/>
                  </a:lnTo>
                  <a:lnTo>
                    <a:pt x="74" y="364"/>
                  </a:lnTo>
                  <a:lnTo>
                    <a:pt x="71" y="353"/>
                  </a:lnTo>
                  <a:lnTo>
                    <a:pt x="66" y="323"/>
                  </a:lnTo>
                  <a:lnTo>
                    <a:pt x="60" y="280"/>
                  </a:lnTo>
                  <a:lnTo>
                    <a:pt x="54" y="226"/>
                  </a:lnTo>
                  <a:lnTo>
                    <a:pt x="51" y="168"/>
                  </a:lnTo>
                  <a:lnTo>
                    <a:pt x="53" y="107"/>
                  </a:lnTo>
                  <a:lnTo>
                    <a:pt x="61" y="52"/>
                  </a:lnTo>
                  <a:lnTo>
                    <a:pt x="77" y="5"/>
                  </a:lnTo>
                  <a:lnTo>
                    <a:pt x="77" y="2"/>
                  </a:lnTo>
                  <a:lnTo>
                    <a:pt x="76" y="1"/>
                  </a:lnTo>
                  <a:lnTo>
                    <a:pt x="72" y="0"/>
                  </a:lnTo>
                  <a:lnTo>
                    <a:pt x="66" y="0"/>
                  </a:lnTo>
                  <a:lnTo>
                    <a:pt x="56" y="1"/>
                  </a:lnTo>
                  <a:lnTo>
                    <a:pt x="43" y="4"/>
                  </a:lnTo>
                  <a:lnTo>
                    <a:pt x="24" y="8"/>
                  </a:lnTo>
                  <a:close/>
                </a:path>
              </a:pathLst>
            </a:custGeom>
            <a:solidFill>
              <a:srgbClr val="808080"/>
            </a:solidFill>
            <a:ln w="9525">
              <a:noFill/>
              <a:round/>
              <a:headEnd/>
              <a:tailEnd/>
            </a:ln>
          </p:spPr>
          <p:txBody>
            <a:bodyPr/>
            <a:lstStyle/>
            <a:p>
              <a:endParaRPr lang="en-US"/>
            </a:p>
          </p:txBody>
        </p:sp>
        <p:sp>
          <p:nvSpPr>
            <p:cNvPr id="89306" name="Freeform 47"/>
            <p:cNvSpPr>
              <a:spLocks/>
            </p:cNvSpPr>
            <p:nvPr/>
          </p:nvSpPr>
          <p:spPr bwMode="auto">
            <a:xfrm>
              <a:off x="6428" y="13813"/>
              <a:ext cx="56" cy="271"/>
            </a:xfrm>
            <a:custGeom>
              <a:avLst/>
              <a:gdLst>
                <a:gd name="T0" fmla="*/ 17 w 56"/>
                <a:gd name="T1" fmla="*/ 5 h 271"/>
                <a:gd name="T2" fmla="*/ 16 w 56"/>
                <a:gd name="T3" fmla="*/ 10 h 271"/>
                <a:gd name="T4" fmla="*/ 12 w 56"/>
                <a:gd name="T5" fmla="*/ 25 h 271"/>
                <a:gd name="T6" fmla="*/ 6 w 56"/>
                <a:gd name="T7" fmla="*/ 49 h 271"/>
                <a:gd name="T8" fmla="*/ 2 w 56"/>
                <a:gd name="T9" fmla="*/ 82 h 271"/>
                <a:gd name="T10" fmla="*/ 0 w 56"/>
                <a:gd name="T11" fmla="*/ 122 h 271"/>
                <a:gd name="T12" fmla="*/ 0 w 56"/>
                <a:gd name="T13" fmla="*/ 166 h 271"/>
                <a:gd name="T14" fmla="*/ 4 w 56"/>
                <a:gd name="T15" fmla="*/ 217 h 271"/>
                <a:gd name="T16" fmla="*/ 15 w 56"/>
                <a:gd name="T17" fmla="*/ 271 h 271"/>
                <a:gd name="T18" fmla="*/ 54 w 56"/>
                <a:gd name="T19" fmla="*/ 268 h 271"/>
                <a:gd name="T20" fmla="*/ 52 w 56"/>
                <a:gd name="T21" fmla="*/ 261 h 271"/>
                <a:gd name="T22" fmla="*/ 48 w 56"/>
                <a:gd name="T23" fmla="*/ 238 h 271"/>
                <a:gd name="T24" fmla="*/ 44 w 56"/>
                <a:gd name="T25" fmla="*/ 206 h 271"/>
                <a:gd name="T26" fmla="*/ 40 w 56"/>
                <a:gd name="T27" fmla="*/ 166 h 271"/>
                <a:gd name="T28" fmla="*/ 37 w 56"/>
                <a:gd name="T29" fmla="*/ 123 h 271"/>
                <a:gd name="T30" fmla="*/ 39 w 56"/>
                <a:gd name="T31" fmla="*/ 78 h 271"/>
                <a:gd name="T32" fmla="*/ 44 w 56"/>
                <a:gd name="T33" fmla="*/ 37 h 271"/>
                <a:gd name="T34" fmla="*/ 56 w 56"/>
                <a:gd name="T35" fmla="*/ 3 h 271"/>
                <a:gd name="T36" fmla="*/ 56 w 56"/>
                <a:gd name="T37" fmla="*/ 3 h 271"/>
                <a:gd name="T38" fmla="*/ 56 w 56"/>
                <a:gd name="T39" fmla="*/ 2 h 271"/>
                <a:gd name="T40" fmla="*/ 55 w 56"/>
                <a:gd name="T41" fmla="*/ 1 h 271"/>
                <a:gd name="T42" fmla="*/ 52 w 56"/>
                <a:gd name="T43" fmla="*/ 0 h 271"/>
                <a:gd name="T44" fmla="*/ 48 w 56"/>
                <a:gd name="T45" fmla="*/ 0 h 271"/>
                <a:gd name="T46" fmla="*/ 42 w 56"/>
                <a:gd name="T47" fmla="*/ 0 h 271"/>
                <a:gd name="T48" fmla="*/ 31 w 56"/>
                <a:gd name="T49" fmla="*/ 2 h 271"/>
                <a:gd name="T50" fmla="*/ 17 w 56"/>
                <a:gd name="T51" fmla="*/ 5 h 27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6"/>
                <a:gd name="T79" fmla="*/ 0 h 271"/>
                <a:gd name="T80" fmla="*/ 56 w 56"/>
                <a:gd name="T81" fmla="*/ 271 h 27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6" h="271">
                  <a:moveTo>
                    <a:pt x="17" y="5"/>
                  </a:moveTo>
                  <a:lnTo>
                    <a:pt x="16" y="10"/>
                  </a:lnTo>
                  <a:lnTo>
                    <a:pt x="12" y="25"/>
                  </a:lnTo>
                  <a:lnTo>
                    <a:pt x="6" y="49"/>
                  </a:lnTo>
                  <a:lnTo>
                    <a:pt x="2" y="82"/>
                  </a:lnTo>
                  <a:lnTo>
                    <a:pt x="0" y="122"/>
                  </a:lnTo>
                  <a:lnTo>
                    <a:pt x="0" y="166"/>
                  </a:lnTo>
                  <a:lnTo>
                    <a:pt x="4" y="217"/>
                  </a:lnTo>
                  <a:lnTo>
                    <a:pt x="15" y="271"/>
                  </a:lnTo>
                  <a:lnTo>
                    <a:pt x="54" y="268"/>
                  </a:lnTo>
                  <a:lnTo>
                    <a:pt x="52" y="261"/>
                  </a:lnTo>
                  <a:lnTo>
                    <a:pt x="48" y="238"/>
                  </a:lnTo>
                  <a:lnTo>
                    <a:pt x="44" y="206"/>
                  </a:lnTo>
                  <a:lnTo>
                    <a:pt x="40" y="166"/>
                  </a:lnTo>
                  <a:lnTo>
                    <a:pt x="37" y="123"/>
                  </a:lnTo>
                  <a:lnTo>
                    <a:pt x="39" y="78"/>
                  </a:lnTo>
                  <a:lnTo>
                    <a:pt x="44" y="37"/>
                  </a:lnTo>
                  <a:lnTo>
                    <a:pt x="56" y="3"/>
                  </a:lnTo>
                  <a:lnTo>
                    <a:pt x="56" y="2"/>
                  </a:lnTo>
                  <a:lnTo>
                    <a:pt x="55" y="1"/>
                  </a:lnTo>
                  <a:lnTo>
                    <a:pt x="52" y="0"/>
                  </a:lnTo>
                  <a:lnTo>
                    <a:pt x="48" y="0"/>
                  </a:lnTo>
                  <a:lnTo>
                    <a:pt x="42" y="0"/>
                  </a:lnTo>
                  <a:lnTo>
                    <a:pt x="31" y="2"/>
                  </a:lnTo>
                  <a:lnTo>
                    <a:pt x="17" y="5"/>
                  </a:lnTo>
                  <a:close/>
                </a:path>
              </a:pathLst>
            </a:custGeom>
            <a:solidFill>
              <a:srgbClr val="808080"/>
            </a:solidFill>
            <a:ln w="9525">
              <a:noFill/>
              <a:round/>
              <a:headEnd/>
              <a:tailEnd/>
            </a:ln>
          </p:spPr>
          <p:txBody>
            <a:bodyPr/>
            <a:lstStyle/>
            <a:p>
              <a:endParaRPr lang="en-US"/>
            </a:p>
          </p:txBody>
        </p:sp>
        <p:sp>
          <p:nvSpPr>
            <p:cNvPr id="89307" name="Freeform 48"/>
            <p:cNvSpPr>
              <a:spLocks/>
            </p:cNvSpPr>
            <p:nvPr/>
          </p:nvSpPr>
          <p:spPr bwMode="auto">
            <a:xfrm>
              <a:off x="7211" y="13549"/>
              <a:ext cx="186" cy="732"/>
            </a:xfrm>
            <a:custGeom>
              <a:avLst/>
              <a:gdLst>
                <a:gd name="T0" fmla="*/ 186 w 186"/>
                <a:gd name="T1" fmla="*/ 6 h 732"/>
                <a:gd name="T2" fmla="*/ 182 w 186"/>
                <a:gd name="T3" fmla="*/ 11 h 732"/>
                <a:gd name="T4" fmla="*/ 169 w 186"/>
                <a:gd name="T5" fmla="*/ 29 h 732"/>
                <a:gd name="T6" fmla="*/ 153 w 186"/>
                <a:gd name="T7" fmla="*/ 67 h 732"/>
                <a:gd name="T8" fmla="*/ 137 w 186"/>
                <a:gd name="T9" fmla="*/ 130 h 732"/>
                <a:gd name="T10" fmla="*/ 124 w 186"/>
                <a:gd name="T11" fmla="*/ 221 h 732"/>
                <a:gd name="T12" fmla="*/ 117 w 186"/>
                <a:gd name="T13" fmla="*/ 350 h 732"/>
                <a:gd name="T14" fmla="*/ 122 w 186"/>
                <a:gd name="T15" fmla="*/ 517 h 732"/>
                <a:gd name="T16" fmla="*/ 139 w 186"/>
                <a:gd name="T17" fmla="*/ 732 h 732"/>
                <a:gd name="T18" fmla="*/ 34 w 186"/>
                <a:gd name="T19" fmla="*/ 732 h 732"/>
                <a:gd name="T20" fmla="*/ 31 w 186"/>
                <a:gd name="T21" fmla="*/ 711 h 732"/>
                <a:gd name="T22" fmla="*/ 22 w 186"/>
                <a:gd name="T23" fmla="*/ 651 h 732"/>
                <a:gd name="T24" fmla="*/ 12 w 186"/>
                <a:gd name="T25" fmla="*/ 563 h 732"/>
                <a:gd name="T26" fmla="*/ 3 w 186"/>
                <a:gd name="T27" fmla="*/ 454 h 732"/>
                <a:gd name="T28" fmla="*/ 0 w 186"/>
                <a:gd name="T29" fmla="*/ 335 h 732"/>
                <a:gd name="T30" fmla="*/ 6 w 186"/>
                <a:gd name="T31" fmla="*/ 213 h 732"/>
                <a:gd name="T32" fmla="*/ 25 w 186"/>
                <a:gd name="T33" fmla="*/ 98 h 732"/>
                <a:gd name="T34" fmla="*/ 60 w 186"/>
                <a:gd name="T35" fmla="*/ 0 h 732"/>
                <a:gd name="T36" fmla="*/ 186 w 186"/>
                <a:gd name="T37" fmla="*/ 6 h 73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6"/>
                <a:gd name="T58" fmla="*/ 0 h 732"/>
                <a:gd name="T59" fmla="*/ 186 w 186"/>
                <a:gd name="T60" fmla="*/ 732 h 73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6" h="732">
                  <a:moveTo>
                    <a:pt x="186" y="6"/>
                  </a:moveTo>
                  <a:lnTo>
                    <a:pt x="182" y="11"/>
                  </a:lnTo>
                  <a:lnTo>
                    <a:pt x="169" y="29"/>
                  </a:lnTo>
                  <a:lnTo>
                    <a:pt x="153" y="67"/>
                  </a:lnTo>
                  <a:lnTo>
                    <a:pt x="137" y="130"/>
                  </a:lnTo>
                  <a:lnTo>
                    <a:pt x="124" y="221"/>
                  </a:lnTo>
                  <a:lnTo>
                    <a:pt x="117" y="350"/>
                  </a:lnTo>
                  <a:lnTo>
                    <a:pt x="122" y="517"/>
                  </a:lnTo>
                  <a:lnTo>
                    <a:pt x="139" y="732"/>
                  </a:lnTo>
                  <a:lnTo>
                    <a:pt x="34" y="732"/>
                  </a:lnTo>
                  <a:lnTo>
                    <a:pt x="31" y="711"/>
                  </a:lnTo>
                  <a:lnTo>
                    <a:pt x="22" y="651"/>
                  </a:lnTo>
                  <a:lnTo>
                    <a:pt x="12" y="563"/>
                  </a:lnTo>
                  <a:lnTo>
                    <a:pt x="3" y="454"/>
                  </a:lnTo>
                  <a:lnTo>
                    <a:pt x="0" y="335"/>
                  </a:lnTo>
                  <a:lnTo>
                    <a:pt x="6" y="213"/>
                  </a:lnTo>
                  <a:lnTo>
                    <a:pt x="25" y="98"/>
                  </a:lnTo>
                  <a:lnTo>
                    <a:pt x="60" y="0"/>
                  </a:lnTo>
                  <a:lnTo>
                    <a:pt x="186" y="6"/>
                  </a:lnTo>
                  <a:close/>
                </a:path>
              </a:pathLst>
            </a:custGeom>
            <a:solidFill>
              <a:srgbClr val="808080"/>
            </a:solidFill>
            <a:ln w="9525">
              <a:noFill/>
              <a:round/>
              <a:headEnd/>
              <a:tailEnd/>
            </a:ln>
          </p:spPr>
          <p:txBody>
            <a:bodyPr/>
            <a:lstStyle/>
            <a:p>
              <a:endParaRPr lang="en-US"/>
            </a:p>
          </p:txBody>
        </p:sp>
        <p:sp>
          <p:nvSpPr>
            <p:cNvPr id="89308" name="Freeform 49"/>
            <p:cNvSpPr>
              <a:spLocks/>
            </p:cNvSpPr>
            <p:nvPr/>
          </p:nvSpPr>
          <p:spPr bwMode="auto">
            <a:xfrm>
              <a:off x="7219" y="13600"/>
              <a:ext cx="158" cy="625"/>
            </a:xfrm>
            <a:custGeom>
              <a:avLst/>
              <a:gdLst>
                <a:gd name="T0" fmla="*/ 158 w 158"/>
                <a:gd name="T1" fmla="*/ 4 h 625"/>
                <a:gd name="T2" fmla="*/ 153 w 158"/>
                <a:gd name="T3" fmla="*/ 9 h 625"/>
                <a:gd name="T4" fmla="*/ 144 w 158"/>
                <a:gd name="T5" fmla="*/ 25 h 625"/>
                <a:gd name="T6" fmla="*/ 130 w 158"/>
                <a:gd name="T7" fmla="*/ 57 h 625"/>
                <a:gd name="T8" fmla="*/ 116 w 158"/>
                <a:gd name="T9" fmla="*/ 110 h 625"/>
                <a:gd name="T10" fmla="*/ 105 w 158"/>
                <a:gd name="T11" fmla="*/ 189 h 625"/>
                <a:gd name="T12" fmla="*/ 100 w 158"/>
                <a:gd name="T13" fmla="*/ 298 h 625"/>
                <a:gd name="T14" fmla="*/ 103 w 158"/>
                <a:gd name="T15" fmla="*/ 441 h 625"/>
                <a:gd name="T16" fmla="*/ 118 w 158"/>
                <a:gd name="T17" fmla="*/ 625 h 625"/>
                <a:gd name="T18" fmla="*/ 29 w 158"/>
                <a:gd name="T19" fmla="*/ 625 h 625"/>
                <a:gd name="T20" fmla="*/ 25 w 158"/>
                <a:gd name="T21" fmla="*/ 607 h 625"/>
                <a:gd name="T22" fmla="*/ 18 w 158"/>
                <a:gd name="T23" fmla="*/ 556 h 625"/>
                <a:gd name="T24" fmla="*/ 9 w 158"/>
                <a:gd name="T25" fmla="*/ 480 h 625"/>
                <a:gd name="T26" fmla="*/ 2 w 158"/>
                <a:gd name="T27" fmla="*/ 387 h 625"/>
                <a:gd name="T28" fmla="*/ 0 w 158"/>
                <a:gd name="T29" fmla="*/ 286 h 625"/>
                <a:gd name="T30" fmla="*/ 5 w 158"/>
                <a:gd name="T31" fmla="*/ 182 h 625"/>
                <a:gd name="T32" fmla="*/ 21 w 158"/>
                <a:gd name="T33" fmla="*/ 84 h 625"/>
                <a:gd name="T34" fmla="*/ 51 w 158"/>
                <a:gd name="T35" fmla="*/ 0 h 625"/>
                <a:gd name="T36" fmla="*/ 158 w 158"/>
                <a:gd name="T37" fmla="*/ 4 h 62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8"/>
                <a:gd name="T58" fmla="*/ 0 h 625"/>
                <a:gd name="T59" fmla="*/ 158 w 158"/>
                <a:gd name="T60" fmla="*/ 625 h 62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8" h="625">
                  <a:moveTo>
                    <a:pt x="158" y="4"/>
                  </a:moveTo>
                  <a:lnTo>
                    <a:pt x="153" y="9"/>
                  </a:lnTo>
                  <a:lnTo>
                    <a:pt x="144" y="25"/>
                  </a:lnTo>
                  <a:lnTo>
                    <a:pt x="130" y="57"/>
                  </a:lnTo>
                  <a:lnTo>
                    <a:pt x="116" y="110"/>
                  </a:lnTo>
                  <a:lnTo>
                    <a:pt x="105" y="189"/>
                  </a:lnTo>
                  <a:lnTo>
                    <a:pt x="100" y="298"/>
                  </a:lnTo>
                  <a:lnTo>
                    <a:pt x="103" y="441"/>
                  </a:lnTo>
                  <a:lnTo>
                    <a:pt x="118" y="625"/>
                  </a:lnTo>
                  <a:lnTo>
                    <a:pt x="29" y="625"/>
                  </a:lnTo>
                  <a:lnTo>
                    <a:pt x="25" y="607"/>
                  </a:lnTo>
                  <a:lnTo>
                    <a:pt x="18" y="556"/>
                  </a:lnTo>
                  <a:lnTo>
                    <a:pt x="9" y="480"/>
                  </a:lnTo>
                  <a:lnTo>
                    <a:pt x="2" y="387"/>
                  </a:lnTo>
                  <a:lnTo>
                    <a:pt x="0" y="286"/>
                  </a:lnTo>
                  <a:lnTo>
                    <a:pt x="5" y="182"/>
                  </a:lnTo>
                  <a:lnTo>
                    <a:pt x="21" y="84"/>
                  </a:lnTo>
                  <a:lnTo>
                    <a:pt x="51" y="0"/>
                  </a:lnTo>
                  <a:lnTo>
                    <a:pt x="158" y="4"/>
                  </a:lnTo>
                  <a:close/>
                </a:path>
              </a:pathLst>
            </a:custGeom>
            <a:solidFill>
              <a:srgbClr val="808080"/>
            </a:solidFill>
            <a:ln w="9525">
              <a:noFill/>
              <a:round/>
              <a:headEnd/>
              <a:tailEnd/>
            </a:ln>
          </p:spPr>
          <p:txBody>
            <a:bodyPr/>
            <a:lstStyle/>
            <a:p>
              <a:endParaRPr lang="en-US"/>
            </a:p>
          </p:txBody>
        </p:sp>
        <p:sp>
          <p:nvSpPr>
            <p:cNvPr id="89309" name="Freeform 50"/>
            <p:cNvSpPr>
              <a:spLocks/>
            </p:cNvSpPr>
            <p:nvPr/>
          </p:nvSpPr>
          <p:spPr bwMode="auto">
            <a:xfrm>
              <a:off x="7225" y="13651"/>
              <a:ext cx="131" cy="517"/>
            </a:xfrm>
            <a:custGeom>
              <a:avLst/>
              <a:gdLst>
                <a:gd name="T0" fmla="*/ 131 w 131"/>
                <a:gd name="T1" fmla="*/ 4 h 517"/>
                <a:gd name="T2" fmla="*/ 128 w 131"/>
                <a:gd name="T3" fmla="*/ 7 h 517"/>
                <a:gd name="T4" fmla="*/ 119 w 131"/>
                <a:gd name="T5" fmla="*/ 21 h 517"/>
                <a:gd name="T6" fmla="*/ 109 w 131"/>
                <a:gd name="T7" fmla="*/ 47 h 517"/>
                <a:gd name="T8" fmla="*/ 97 w 131"/>
                <a:gd name="T9" fmla="*/ 91 h 517"/>
                <a:gd name="T10" fmla="*/ 88 w 131"/>
                <a:gd name="T11" fmla="*/ 156 h 517"/>
                <a:gd name="T12" fmla="*/ 84 w 131"/>
                <a:gd name="T13" fmla="*/ 247 h 517"/>
                <a:gd name="T14" fmla="*/ 86 w 131"/>
                <a:gd name="T15" fmla="*/ 366 h 517"/>
                <a:gd name="T16" fmla="*/ 99 w 131"/>
                <a:gd name="T17" fmla="*/ 517 h 517"/>
                <a:gd name="T18" fmla="*/ 25 w 131"/>
                <a:gd name="T19" fmla="*/ 517 h 517"/>
                <a:gd name="T20" fmla="*/ 23 w 131"/>
                <a:gd name="T21" fmla="*/ 502 h 517"/>
                <a:gd name="T22" fmla="*/ 16 w 131"/>
                <a:gd name="T23" fmla="*/ 460 h 517"/>
                <a:gd name="T24" fmla="*/ 9 w 131"/>
                <a:gd name="T25" fmla="*/ 397 h 517"/>
                <a:gd name="T26" fmla="*/ 2 w 131"/>
                <a:gd name="T27" fmla="*/ 320 h 517"/>
                <a:gd name="T28" fmla="*/ 0 w 131"/>
                <a:gd name="T29" fmla="*/ 236 h 517"/>
                <a:gd name="T30" fmla="*/ 4 w 131"/>
                <a:gd name="T31" fmla="*/ 151 h 517"/>
                <a:gd name="T32" fmla="*/ 18 w 131"/>
                <a:gd name="T33" fmla="*/ 70 h 517"/>
                <a:gd name="T34" fmla="*/ 43 w 131"/>
                <a:gd name="T35" fmla="*/ 0 h 517"/>
                <a:gd name="T36" fmla="*/ 131 w 131"/>
                <a:gd name="T37" fmla="*/ 4 h 5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1"/>
                <a:gd name="T58" fmla="*/ 0 h 517"/>
                <a:gd name="T59" fmla="*/ 131 w 131"/>
                <a:gd name="T60" fmla="*/ 517 h 5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1" h="517">
                  <a:moveTo>
                    <a:pt x="131" y="4"/>
                  </a:moveTo>
                  <a:lnTo>
                    <a:pt x="128" y="7"/>
                  </a:lnTo>
                  <a:lnTo>
                    <a:pt x="119" y="21"/>
                  </a:lnTo>
                  <a:lnTo>
                    <a:pt x="109" y="47"/>
                  </a:lnTo>
                  <a:lnTo>
                    <a:pt x="97" y="91"/>
                  </a:lnTo>
                  <a:lnTo>
                    <a:pt x="88" y="156"/>
                  </a:lnTo>
                  <a:lnTo>
                    <a:pt x="84" y="247"/>
                  </a:lnTo>
                  <a:lnTo>
                    <a:pt x="86" y="366"/>
                  </a:lnTo>
                  <a:lnTo>
                    <a:pt x="99" y="517"/>
                  </a:lnTo>
                  <a:lnTo>
                    <a:pt x="25" y="517"/>
                  </a:lnTo>
                  <a:lnTo>
                    <a:pt x="23" y="502"/>
                  </a:lnTo>
                  <a:lnTo>
                    <a:pt x="16" y="460"/>
                  </a:lnTo>
                  <a:lnTo>
                    <a:pt x="9" y="397"/>
                  </a:lnTo>
                  <a:lnTo>
                    <a:pt x="2" y="320"/>
                  </a:lnTo>
                  <a:lnTo>
                    <a:pt x="0" y="236"/>
                  </a:lnTo>
                  <a:lnTo>
                    <a:pt x="4" y="151"/>
                  </a:lnTo>
                  <a:lnTo>
                    <a:pt x="18" y="70"/>
                  </a:lnTo>
                  <a:lnTo>
                    <a:pt x="43" y="0"/>
                  </a:lnTo>
                  <a:lnTo>
                    <a:pt x="131" y="4"/>
                  </a:lnTo>
                  <a:close/>
                </a:path>
              </a:pathLst>
            </a:custGeom>
            <a:solidFill>
              <a:srgbClr val="808080"/>
            </a:solidFill>
            <a:ln w="9525">
              <a:noFill/>
              <a:round/>
              <a:headEnd/>
              <a:tailEnd/>
            </a:ln>
          </p:spPr>
          <p:txBody>
            <a:bodyPr/>
            <a:lstStyle/>
            <a:p>
              <a:endParaRPr lang="en-US"/>
            </a:p>
          </p:txBody>
        </p:sp>
        <p:sp>
          <p:nvSpPr>
            <p:cNvPr id="89310" name="Freeform 51"/>
            <p:cNvSpPr>
              <a:spLocks/>
            </p:cNvSpPr>
            <p:nvPr/>
          </p:nvSpPr>
          <p:spPr bwMode="auto">
            <a:xfrm>
              <a:off x="7233" y="13701"/>
              <a:ext cx="104" cy="411"/>
            </a:xfrm>
            <a:custGeom>
              <a:avLst/>
              <a:gdLst>
                <a:gd name="T0" fmla="*/ 104 w 104"/>
                <a:gd name="T1" fmla="*/ 4 h 411"/>
                <a:gd name="T2" fmla="*/ 101 w 104"/>
                <a:gd name="T3" fmla="*/ 7 h 411"/>
                <a:gd name="T4" fmla="*/ 94 w 104"/>
                <a:gd name="T5" fmla="*/ 17 h 411"/>
                <a:gd name="T6" fmla="*/ 86 w 104"/>
                <a:gd name="T7" fmla="*/ 38 h 411"/>
                <a:gd name="T8" fmla="*/ 76 w 104"/>
                <a:gd name="T9" fmla="*/ 73 h 411"/>
                <a:gd name="T10" fmla="*/ 69 w 104"/>
                <a:gd name="T11" fmla="*/ 125 h 411"/>
                <a:gd name="T12" fmla="*/ 65 w 104"/>
                <a:gd name="T13" fmla="*/ 196 h 411"/>
                <a:gd name="T14" fmla="*/ 67 w 104"/>
                <a:gd name="T15" fmla="*/ 291 h 411"/>
                <a:gd name="T16" fmla="*/ 77 w 104"/>
                <a:gd name="T17" fmla="*/ 411 h 411"/>
                <a:gd name="T18" fmla="*/ 19 w 104"/>
                <a:gd name="T19" fmla="*/ 411 h 411"/>
                <a:gd name="T20" fmla="*/ 17 w 104"/>
                <a:gd name="T21" fmla="*/ 399 h 411"/>
                <a:gd name="T22" fmla="*/ 11 w 104"/>
                <a:gd name="T23" fmla="*/ 365 h 411"/>
                <a:gd name="T24" fmla="*/ 6 w 104"/>
                <a:gd name="T25" fmla="*/ 316 h 411"/>
                <a:gd name="T26" fmla="*/ 2 w 104"/>
                <a:gd name="T27" fmla="*/ 255 h 411"/>
                <a:gd name="T28" fmla="*/ 0 w 104"/>
                <a:gd name="T29" fmla="*/ 188 h 411"/>
                <a:gd name="T30" fmla="*/ 4 w 104"/>
                <a:gd name="T31" fmla="*/ 120 h 411"/>
                <a:gd name="T32" fmla="*/ 15 w 104"/>
                <a:gd name="T33" fmla="*/ 55 h 411"/>
                <a:gd name="T34" fmla="*/ 34 w 104"/>
                <a:gd name="T35" fmla="*/ 0 h 411"/>
                <a:gd name="T36" fmla="*/ 104 w 104"/>
                <a:gd name="T37" fmla="*/ 4 h 4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4"/>
                <a:gd name="T58" fmla="*/ 0 h 411"/>
                <a:gd name="T59" fmla="*/ 104 w 104"/>
                <a:gd name="T60" fmla="*/ 411 h 4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4" h="411">
                  <a:moveTo>
                    <a:pt x="104" y="4"/>
                  </a:moveTo>
                  <a:lnTo>
                    <a:pt x="101" y="7"/>
                  </a:lnTo>
                  <a:lnTo>
                    <a:pt x="94" y="17"/>
                  </a:lnTo>
                  <a:lnTo>
                    <a:pt x="86" y="38"/>
                  </a:lnTo>
                  <a:lnTo>
                    <a:pt x="76" y="73"/>
                  </a:lnTo>
                  <a:lnTo>
                    <a:pt x="69" y="125"/>
                  </a:lnTo>
                  <a:lnTo>
                    <a:pt x="65" y="196"/>
                  </a:lnTo>
                  <a:lnTo>
                    <a:pt x="67" y="291"/>
                  </a:lnTo>
                  <a:lnTo>
                    <a:pt x="77" y="411"/>
                  </a:lnTo>
                  <a:lnTo>
                    <a:pt x="19" y="411"/>
                  </a:lnTo>
                  <a:lnTo>
                    <a:pt x="17" y="399"/>
                  </a:lnTo>
                  <a:lnTo>
                    <a:pt x="11" y="365"/>
                  </a:lnTo>
                  <a:lnTo>
                    <a:pt x="6" y="316"/>
                  </a:lnTo>
                  <a:lnTo>
                    <a:pt x="2" y="255"/>
                  </a:lnTo>
                  <a:lnTo>
                    <a:pt x="0" y="188"/>
                  </a:lnTo>
                  <a:lnTo>
                    <a:pt x="4" y="120"/>
                  </a:lnTo>
                  <a:lnTo>
                    <a:pt x="15" y="55"/>
                  </a:lnTo>
                  <a:lnTo>
                    <a:pt x="34" y="0"/>
                  </a:lnTo>
                  <a:lnTo>
                    <a:pt x="104" y="4"/>
                  </a:lnTo>
                  <a:close/>
                </a:path>
              </a:pathLst>
            </a:custGeom>
            <a:solidFill>
              <a:srgbClr val="808080"/>
            </a:solidFill>
            <a:ln w="9525">
              <a:noFill/>
              <a:round/>
              <a:headEnd/>
              <a:tailEnd/>
            </a:ln>
          </p:spPr>
          <p:txBody>
            <a:bodyPr/>
            <a:lstStyle/>
            <a:p>
              <a:endParaRPr lang="en-US"/>
            </a:p>
          </p:txBody>
        </p:sp>
        <p:sp>
          <p:nvSpPr>
            <p:cNvPr id="89311" name="Freeform 52"/>
            <p:cNvSpPr>
              <a:spLocks/>
            </p:cNvSpPr>
            <p:nvPr/>
          </p:nvSpPr>
          <p:spPr bwMode="auto">
            <a:xfrm>
              <a:off x="7240" y="13752"/>
              <a:ext cx="76" cy="302"/>
            </a:xfrm>
            <a:custGeom>
              <a:avLst/>
              <a:gdLst>
                <a:gd name="T0" fmla="*/ 76 w 76"/>
                <a:gd name="T1" fmla="*/ 2 h 302"/>
                <a:gd name="T2" fmla="*/ 74 w 76"/>
                <a:gd name="T3" fmla="*/ 4 h 302"/>
                <a:gd name="T4" fmla="*/ 70 w 76"/>
                <a:gd name="T5" fmla="*/ 12 h 302"/>
                <a:gd name="T6" fmla="*/ 62 w 76"/>
                <a:gd name="T7" fmla="*/ 28 h 302"/>
                <a:gd name="T8" fmla="*/ 56 w 76"/>
                <a:gd name="T9" fmla="*/ 53 h 302"/>
                <a:gd name="T10" fmla="*/ 51 w 76"/>
                <a:gd name="T11" fmla="*/ 92 h 302"/>
                <a:gd name="T12" fmla="*/ 49 w 76"/>
                <a:gd name="T13" fmla="*/ 145 h 302"/>
                <a:gd name="T14" fmla="*/ 50 w 76"/>
                <a:gd name="T15" fmla="*/ 214 h 302"/>
                <a:gd name="T16" fmla="*/ 57 w 76"/>
                <a:gd name="T17" fmla="*/ 302 h 302"/>
                <a:gd name="T18" fmla="*/ 14 w 76"/>
                <a:gd name="T19" fmla="*/ 302 h 302"/>
                <a:gd name="T20" fmla="*/ 13 w 76"/>
                <a:gd name="T21" fmla="*/ 294 h 302"/>
                <a:gd name="T22" fmla="*/ 9 w 76"/>
                <a:gd name="T23" fmla="*/ 269 h 302"/>
                <a:gd name="T24" fmla="*/ 4 w 76"/>
                <a:gd name="T25" fmla="*/ 232 h 302"/>
                <a:gd name="T26" fmla="*/ 1 w 76"/>
                <a:gd name="T27" fmla="*/ 188 h 302"/>
                <a:gd name="T28" fmla="*/ 0 w 76"/>
                <a:gd name="T29" fmla="*/ 138 h 302"/>
                <a:gd name="T30" fmla="*/ 2 w 76"/>
                <a:gd name="T31" fmla="*/ 89 h 302"/>
                <a:gd name="T32" fmla="*/ 10 w 76"/>
                <a:gd name="T33" fmla="*/ 41 h 302"/>
                <a:gd name="T34" fmla="*/ 25 w 76"/>
                <a:gd name="T35" fmla="*/ 0 h 302"/>
                <a:gd name="T36" fmla="*/ 76 w 76"/>
                <a:gd name="T37" fmla="*/ 2 h 30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6"/>
                <a:gd name="T58" fmla="*/ 0 h 302"/>
                <a:gd name="T59" fmla="*/ 76 w 76"/>
                <a:gd name="T60" fmla="*/ 302 h 30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6" h="302">
                  <a:moveTo>
                    <a:pt x="76" y="2"/>
                  </a:moveTo>
                  <a:lnTo>
                    <a:pt x="74" y="4"/>
                  </a:lnTo>
                  <a:lnTo>
                    <a:pt x="70" y="12"/>
                  </a:lnTo>
                  <a:lnTo>
                    <a:pt x="62" y="28"/>
                  </a:lnTo>
                  <a:lnTo>
                    <a:pt x="56" y="53"/>
                  </a:lnTo>
                  <a:lnTo>
                    <a:pt x="51" y="92"/>
                  </a:lnTo>
                  <a:lnTo>
                    <a:pt x="49" y="145"/>
                  </a:lnTo>
                  <a:lnTo>
                    <a:pt x="50" y="214"/>
                  </a:lnTo>
                  <a:lnTo>
                    <a:pt x="57" y="302"/>
                  </a:lnTo>
                  <a:lnTo>
                    <a:pt x="14" y="302"/>
                  </a:lnTo>
                  <a:lnTo>
                    <a:pt x="13" y="294"/>
                  </a:lnTo>
                  <a:lnTo>
                    <a:pt x="9" y="269"/>
                  </a:lnTo>
                  <a:lnTo>
                    <a:pt x="4" y="232"/>
                  </a:lnTo>
                  <a:lnTo>
                    <a:pt x="1" y="188"/>
                  </a:lnTo>
                  <a:lnTo>
                    <a:pt x="0" y="138"/>
                  </a:lnTo>
                  <a:lnTo>
                    <a:pt x="2" y="89"/>
                  </a:lnTo>
                  <a:lnTo>
                    <a:pt x="10" y="41"/>
                  </a:lnTo>
                  <a:lnTo>
                    <a:pt x="25" y="0"/>
                  </a:lnTo>
                  <a:lnTo>
                    <a:pt x="76" y="2"/>
                  </a:lnTo>
                  <a:close/>
                </a:path>
              </a:pathLst>
            </a:custGeom>
            <a:solidFill>
              <a:srgbClr val="808080"/>
            </a:solidFill>
            <a:ln w="9525">
              <a:noFill/>
              <a:round/>
              <a:headEnd/>
              <a:tailEnd/>
            </a:ln>
          </p:spPr>
          <p:txBody>
            <a:bodyPr/>
            <a:lstStyle/>
            <a:p>
              <a:endParaRPr lang="en-US"/>
            </a:p>
          </p:txBody>
        </p:sp>
        <p:sp>
          <p:nvSpPr>
            <p:cNvPr id="89312" name="Rectangle 53"/>
            <p:cNvSpPr>
              <a:spLocks noChangeArrowheads="1"/>
            </p:cNvSpPr>
            <p:nvPr/>
          </p:nvSpPr>
          <p:spPr bwMode="auto">
            <a:xfrm>
              <a:off x="6241" y="13678"/>
              <a:ext cx="23" cy="958"/>
            </a:xfrm>
            <a:prstGeom prst="rect">
              <a:avLst/>
            </a:prstGeom>
            <a:solidFill>
              <a:srgbClr val="000000"/>
            </a:solidFill>
            <a:ln w="9525">
              <a:noFill/>
              <a:miter lim="800000"/>
              <a:headEnd/>
              <a:tailEnd/>
            </a:ln>
          </p:spPr>
          <p:txBody>
            <a:bodyPr/>
            <a:lstStyle/>
            <a:p>
              <a:endParaRPr lang="en-US"/>
            </a:p>
          </p:txBody>
        </p:sp>
        <p:sp>
          <p:nvSpPr>
            <p:cNvPr id="89313" name="Freeform 54"/>
            <p:cNvSpPr>
              <a:spLocks/>
            </p:cNvSpPr>
            <p:nvPr/>
          </p:nvSpPr>
          <p:spPr bwMode="auto">
            <a:xfrm>
              <a:off x="6579" y="13664"/>
              <a:ext cx="375" cy="440"/>
            </a:xfrm>
            <a:custGeom>
              <a:avLst/>
              <a:gdLst>
                <a:gd name="T0" fmla="*/ 35 w 375"/>
                <a:gd name="T1" fmla="*/ 41 h 440"/>
                <a:gd name="T2" fmla="*/ 32 w 375"/>
                <a:gd name="T3" fmla="*/ 49 h 440"/>
                <a:gd name="T4" fmla="*/ 25 w 375"/>
                <a:gd name="T5" fmla="*/ 74 h 440"/>
                <a:gd name="T6" fmla="*/ 17 w 375"/>
                <a:gd name="T7" fmla="*/ 112 h 440"/>
                <a:gd name="T8" fmla="*/ 8 w 375"/>
                <a:gd name="T9" fmla="*/ 163 h 440"/>
                <a:gd name="T10" fmla="*/ 2 w 375"/>
                <a:gd name="T11" fmla="*/ 223 h 440"/>
                <a:gd name="T12" fmla="*/ 0 w 375"/>
                <a:gd name="T13" fmla="*/ 290 h 440"/>
                <a:gd name="T14" fmla="*/ 7 w 375"/>
                <a:gd name="T15" fmla="*/ 363 h 440"/>
                <a:gd name="T16" fmla="*/ 23 w 375"/>
                <a:gd name="T17" fmla="*/ 440 h 440"/>
                <a:gd name="T18" fmla="*/ 23 w 375"/>
                <a:gd name="T19" fmla="*/ 437 h 440"/>
                <a:gd name="T20" fmla="*/ 23 w 375"/>
                <a:gd name="T21" fmla="*/ 427 h 440"/>
                <a:gd name="T22" fmla="*/ 23 w 375"/>
                <a:gd name="T23" fmla="*/ 411 h 440"/>
                <a:gd name="T24" fmla="*/ 23 w 375"/>
                <a:gd name="T25" fmla="*/ 391 h 440"/>
                <a:gd name="T26" fmla="*/ 25 w 375"/>
                <a:gd name="T27" fmla="*/ 367 h 440"/>
                <a:gd name="T28" fmla="*/ 28 w 375"/>
                <a:gd name="T29" fmla="*/ 341 h 440"/>
                <a:gd name="T30" fmla="*/ 33 w 375"/>
                <a:gd name="T31" fmla="*/ 312 h 440"/>
                <a:gd name="T32" fmla="*/ 39 w 375"/>
                <a:gd name="T33" fmla="*/ 281 h 440"/>
                <a:gd name="T34" fmla="*/ 49 w 375"/>
                <a:gd name="T35" fmla="*/ 251 h 440"/>
                <a:gd name="T36" fmla="*/ 61 w 375"/>
                <a:gd name="T37" fmla="*/ 222 h 440"/>
                <a:gd name="T38" fmla="*/ 75 w 375"/>
                <a:gd name="T39" fmla="*/ 194 h 440"/>
                <a:gd name="T40" fmla="*/ 93 w 375"/>
                <a:gd name="T41" fmla="*/ 168 h 440"/>
                <a:gd name="T42" fmla="*/ 116 w 375"/>
                <a:gd name="T43" fmla="*/ 145 h 440"/>
                <a:gd name="T44" fmla="*/ 141 w 375"/>
                <a:gd name="T45" fmla="*/ 127 h 440"/>
                <a:gd name="T46" fmla="*/ 173 w 375"/>
                <a:gd name="T47" fmla="*/ 114 h 440"/>
                <a:gd name="T48" fmla="*/ 208 w 375"/>
                <a:gd name="T49" fmla="*/ 106 h 440"/>
                <a:gd name="T50" fmla="*/ 210 w 375"/>
                <a:gd name="T51" fmla="*/ 104 h 440"/>
                <a:gd name="T52" fmla="*/ 217 w 375"/>
                <a:gd name="T53" fmla="*/ 100 h 440"/>
                <a:gd name="T54" fmla="*/ 227 w 375"/>
                <a:gd name="T55" fmla="*/ 92 h 440"/>
                <a:gd name="T56" fmla="*/ 245 w 375"/>
                <a:gd name="T57" fmla="*/ 82 h 440"/>
                <a:gd name="T58" fmla="*/ 267 w 375"/>
                <a:gd name="T59" fmla="*/ 69 h 440"/>
                <a:gd name="T60" fmla="*/ 296 w 375"/>
                <a:gd name="T61" fmla="*/ 54 h 440"/>
                <a:gd name="T62" fmla="*/ 332 w 375"/>
                <a:gd name="T63" fmla="*/ 36 h 440"/>
                <a:gd name="T64" fmla="*/ 375 w 375"/>
                <a:gd name="T65" fmla="*/ 17 h 440"/>
                <a:gd name="T66" fmla="*/ 373 w 375"/>
                <a:gd name="T67" fmla="*/ 16 h 440"/>
                <a:gd name="T68" fmla="*/ 366 w 375"/>
                <a:gd name="T69" fmla="*/ 15 h 440"/>
                <a:gd name="T70" fmla="*/ 357 w 375"/>
                <a:gd name="T71" fmla="*/ 13 h 440"/>
                <a:gd name="T72" fmla="*/ 343 w 375"/>
                <a:gd name="T73" fmla="*/ 10 h 440"/>
                <a:gd name="T74" fmla="*/ 326 w 375"/>
                <a:gd name="T75" fmla="*/ 7 h 440"/>
                <a:gd name="T76" fmla="*/ 307 w 375"/>
                <a:gd name="T77" fmla="*/ 5 h 440"/>
                <a:gd name="T78" fmla="*/ 285 w 375"/>
                <a:gd name="T79" fmla="*/ 3 h 440"/>
                <a:gd name="T80" fmla="*/ 261 w 375"/>
                <a:gd name="T81" fmla="*/ 1 h 440"/>
                <a:gd name="T82" fmla="*/ 235 w 375"/>
                <a:gd name="T83" fmla="*/ 0 h 440"/>
                <a:gd name="T84" fmla="*/ 208 w 375"/>
                <a:gd name="T85" fmla="*/ 1 h 440"/>
                <a:gd name="T86" fmla="*/ 180 w 375"/>
                <a:gd name="T87" fmla="*/ 2 h 440"/>
                <a:gd name="T88" fmla="*/ 151 w 375"/>
                <a:gd name="T89" fmla="*/ 5 h 440"/>
                <a:gd name="T90" fmla="*/ 122 w 375"/>
                <a:gd name="T91" fmla="*/ 10 h 440"/>
                <a:gd name="T92" fmla="*/ 92 w 375"/>
                <a:gd name="T93" fmla="*/ 18 h 440"/>
                <a:gd name="T94" fmla="*/ 63 w 375"/>
                <a:gd name="T95" fmla="*/ 28 h 440"/>
                <a:gd name="T96" fmla="*/ 35 w 375"/>
                <a:gd name="T97" fmla="*/ 41 h 44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75"/>
                <a:gd name="T148" fmla="*/ 0 h 440"/>
                <a:gd name="T149" fmla="*/ 375 w 375"/>
                <a:gd name="T150" fmla="*/ 440 h 44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75" h="440">
                  <a:moveTo>
                    <a:pt x="35" y="41"/>
                  </a:moveTo>
                  <a:lnTo>
                    <a:pt x="32" y="49"/>
                  </a:lnTo>
                  <a:lnTo>
                    <a:pt x="25" y="74"/>
                  </a:lnTo>
                  <a:lnTo>
                    <a:pt x="17" y="112"/>
                  </a:lnTo>
                  <a:lnTo>
                    <a:pt x="8" y="163"/>
                  </a:lnTo>
                  <a:lnTo>
                    <a:pt x="2" y="223"/>
                  </a:lnTo>
                  <a:lnTo>
                    <a:pt x="0" y="290"/>
                  </a:lnTo>
                  <a:lnTo>
                    <a:pt x="7" y="363"/>
                  </a:lnTo>
                  <a:lnTo>
                    <a:pt x="23" y="440"/>
                  </a:lnTo>
                  <a:lnTo>
                    <a:pt x="23" y="437"/>
                  </a:lnTo>
                  <a:lnTo>
                    <a:pt x="23" y="427"/>
                  </a:lnTo>
                  <a:lnTo>
                    <a:pt x="23" y="411"/>
                  </a:lnTo>
                  <a:lnTo>
                    <a:pt x="23" y="391"/>
                  </a:lnTo>
                  <a:lnTo>
                    <a:pt x="25" y="367"/>
                  </a:lnTo>
                  <a:lnTo>
                    <a:pt x="28" y="341"/>
                  </a:lnTo>
                  <a:lnTo>
                    <a:pt x="33" y="312"/>
                  </a:lnTo>
                  <a:lnTo>
                    <a:pt x="39" y="281"/>
                  </a:lnTo>
                  <a:lnTo>
                    <a:pt x="49" y="251"/>
                  </a:lnTo>
                  <a:lnTo>
                    <a:pt x="61" y="222"/>
                  </a:lnTo>
                  <a:lnTo>
                    <a:pt x="75" y="194"/>
                  </a:lnTo>
                  <a:lnTo>
                    <a:pt x="93" y="168"/>
                  </a:lnTo>
                  <a:lnTo>
                    <a:pt x="116" y="145"/>
                  </a:lnTo>
                  <a:lnTo>
                    <a:pt x="141" y="127"/>
                  </a:lnTo>
                  <a:lnTo>
                    <a:pt x="173" y="114"/>
                  </a:lnTo>
                  <a:lnTo>
                    <a:pt x="208" y="106"/>
                  </a:lnTo>
                  <a:lnTo>
                    <a:pt x="210" y="104"/>
                  </a:lnTo>
                  <a:lnTo>
                    <a:pt x="217" y="100"/>
                  </a:lnTo>
                  <a:lnTo>
                    <a:pt x="227" y="92"/>
                  </a:lnTo>
                  <a:lnTo>
                    <a:pt x="245" y="82"/>
                  </a:lnTo>
                  <a:lnTo>
                    <a:pt x="267" y="69"/>
                  </a:lnTo>
                  <a:lnTo>
                    <a:pt x="296" y="54"/>
                  </a:lnTo>
                  <a:lnTo>
                    <a:pt x="332" y="36"/>
                  </a:lnTo>
                  <a:lnTo>
                    <a:pt x="375" y="17"/>
                  </a:lnTo>
                  <a:lnTo>
                    <a:pt x="373" y="16"/>
                  </a:lnTo>
                  <a:lnTo>
                    <a:pt x="366" y="15"/>
                  </a:lnTo>
                  <a:lnTo>
                    <a:pt x="357" y="13"/>
                  </a:lnTo>
                  <a:lnTo>
                    <a:pt x="343" y="10"/>
                  </a:lnTo>
                  <a:lnTo>
                    <a:pt x="326" y="7"/>
                  </a:lnTo>
                  <a:lnTo>
                    <a:pt x="307" y="5"/>
                  </a:lnTo>
                  <a:lnTo>
                    <a:pt x="285" y="3"/>
                  </a:lnTo>
                  <a:lnTo>
                    <a:pt x="261" y="1"/>
                  </a:lnTo>
                  <a:lnTo>
                    <a:pt x="235" y="0"/>
                  </a:lnTo>
                  <a:lnTo>
                    <a:pt x="208" y="1"/>
                  </a:lnTo>
                  <a:lnTo>
                    <a:pt x="180" y="2"/>
                  </a:lnTo>
                  <a:lnTo>
                    <a:pt x="151" y="5"/>
                  </a:lnTo>
                  <a:lnTo>
                    <a:pt x="122" y="10"/>
                  </a:lnTo>
                  <a:lnTo>
                    <a:pt x="92" y="18"/>
                  </a:lnTo>
                  <a:lnTo>
                    <a:pt x="63" y="28"/>
                  </a:lnTo>
                  <a:lnTo>
                    <a:pt x="35" y="41"/>
                  </a:lnTo>
                  <a:close/>
                </a:path>
              </a:pathLst>
            </a:custGeom>
            <a:solidFill>
              <a:srgbClr val="808080"/>
            </a:solidFill>
            <a:ln w="9525">
              <a:noFill/>
              <a:round/>
              <a:headEnd/>
              <a:tailEnd/>
            </a:ln>
          </p:spPr>
          <p:txBody>
            <a:bodyPr/>
            <a:lstStyle/>
            <a:p>
              <a:endParaRPr lang="en-US"/>
            </a:p>
          </p:txBody>
        </p:sp>
        <p:sp>
          <p:nvSpPr>
            <p:cNvPr id="89314" name="Freeform 55"/>
            <p:cNvSpPr>
              <a:spLocks/>
            </p:cNvSpPr>
            <p:nvPr/>
          </p:nvSpPr>
          <p:spPr bwMode="auto">
            <a:xfrm>
              <a:off x="6061" y="13991"/>
              <a:ext cx="305" cy="83"/>
            </a:xfrm>
            <a:custGeom>
              <a:avLst/>
              <a:gdLst>
                <a:gd name="T0" fmla="*/ 0 w 305"/>
                <a:gd name="T1" fmla="*/ 53 h 83"/>
                <a:gd name="T2" fmla="*/ 0 w 305"/>
                <a:gd name="T3" fmla="*/ 52 h 83"/>
                <a:gd name="T4" fmla="*/ 2 w 305"/>
                <a:gd name="T5" fmla="*/ 48 h 83"/>
                <a:gd name="T6" fmla="*/ 5 w 305"/>
                <a:gd name="T7" fmla="*/ 44 h 83"/>
                <a:gd name="T8" fmla="*/ 11 w 305"/>
                <a:gd name="T9" fmla="*/ 37 h 83"/>
                <a:gd name="T10" fmla="*/ 18 w 305"/>
                <a:gd name="T11" fmla="*/ 31 h 83"/>
                <a:gd name="T12" fmla="*/ 27 w 305"/>
                <a:gd name="T13" fmla="*/ 25 h 83"/>
                <a:gd name="T14" fmla="*/ 39 w 305"/>
                <a:gd name="T15" fmla="*/ 18 h 83"/>
                <a:gd name="T16" fmla="*/ 54 w 305"/>
                <a:gd name="T17" fmla="*/ 12 h 83"/>
                <a:gd name="T18" fmla="*/ 72 w 305"/>
                <a:gd name="T19" fmla="*/ 6 h 83"/>
                <a:gd name="T20" fmla="*/ 92 w 305"/>
                <a:gd name="T21" fmla="*/ 2 h 83"/>
                <a:gd name="T22" fmla="*/ 118 w 305"/>
                <a:gd name="T23" fmla="*/ 0 h 83"/>
                <a:gd name="T24" fmla="*/ 146 w 305"/>
                <a:gd name="T25" fmla="*/ 0 h 83"/>
                <a:gd name="T26" fmla="*/ 180 w 305"/>
                <a:gd name="T27" fmla="*/ 2 h 83"/>
                <a:gd name="T28" fmla="*/ 216 w 305"/>
                <a:gd name="T29" fmla="*/ 7 h 83"/>
                <a:gd name="T30" fmla="*/ 258 w 305"/>
                <a:gd name="T31" fmla="*/ 16 h 83"/>
                <a:gd name="T32" fmla="*/ 305 w 305"/>
                <a:gd name="T33" fmla="*/ 29 h 83"/>
                <a:gd name="T34" fmla="*/ 299 w 305"/>
                <a:gd name="T35" fmla="*/ 47 h 83"/>
                <a:gd name="T36" fmla="*/ 297 w 305"/>
                <a:gd name="T37" fmla="*/ 46 h 83"/>
                <a:gd name="T38" fmla="*/ 289 w 305"/>
                <a:gd name="T39" fmla="*/ 44 h 83"/>
                <a:gd name="T40" fmla="*/ 277 w 305"/>
                <a:gd name="T41" fmla="*/ 41 h 83"/>
                <a:gd name="T42" fmla="*/ 262 w 305"/>
                <a:gd name="T43" fmla="*/ 36 h 83"/>
                <a:gd name="T44" fmla="*/ 244 w 305"/>
                <a:gd name="T45" fmla="*/ 32 h 83"/>
                <a:gd name="T46" fmla="*/ 224 w 305"/>
                <a:gd name="T47" fmla="*/ 28 h 83"/>
                <a:gd name="T48" fmla="*/ 201 w 305"/>
                <a:gd name="T49" fmla="*/ 25 h 83"/>
                <a:gd name="T50" fmla="*/ 176 w 305"/>
                <a:gd name="T51" fmla="*/ 22 h 83"/>
                <a:gd name="T52" fmla="*/ 152 w 305"/>
                <a:gd name="T53" fmla="*/ 21 h 83"/>
                <a:gd name="T54" fmla="*/ 126 w 305"/>
                <a:gd name="T55" fmla="*/ 21 h 83"/>
                <a:gd name="T56" fmla="*/ 101 w 305"/>
                <a:gd name="T57" fmla="*/ 23 h 83"/>
                <a:gd name="T58" fmla="*/ 77 w 305"/>
                <a:gd name="T59" fmla="*/ 29 h 83"/>
                <a:gd name="T60" fmla="*/ 55 w 305"/>
                <a:gd name="T61" fmla="*/ 37 h 83"/>
                <a:gd name="T62" fmla="*/ 33 w 305"/>
                <a:gd name="T63" fmla="*/ 48 h 83"/>
                <a:gd name="T64" fmla="*/ 15 w 305"/>
                <a:gd name="T65" fmla="*/ 63 h 83"/>
                <a:gd name="T66" fmla="*/ 0 w 305"/>
                <a:gd name="T67" fmla="*/ 83 h 83"/>
                <a:gd name="T68" fmla="*/ 0 w 305"/>
                <a:gd name="T69" fmla="*/ 53 h 8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5"/>
                <a:gd name="T106" fmla="*/ 0 h 83"/>
                <a:gd name="T107" fmla="*/ 305 w 305"/>
                <a:gd name="T108" fmla="*/ 83 h 8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5" h="83">
                  <a:moveTo>
                    <a:pt x="0" y="53"/>
                  </a:moveTo>
                  <a:lnTo>
                    <a:pt x="0" y="52"/>
                  </a:lnTo>
                  <a:lnTo>
                    <a:pt x="2" y="48"/>
                  </a:lnTo>
                  <a:lnTo>
                    <a:pt x="5" y="44"/>
                  </a:lnTo>
                  <a:lnTo>
                    <a:pt x="11" y="37"/>
                  </a:lnTo>
                  <a:lnTo>
                    <a:pt x="18" y="31"/>
                  </a:lnTo>
                  <a:lnTo>
                    <a:pt x="27" y="25"/>
                  </a:lnTo>
                  <a:lnTo>
                    <a:pt x="39" y="18"/>
                  </a:lnTo>
                  <a:lnTo>
                    <a:pt x="54" y="12"/>
                  </a:lnTo>
                  <a:lnTo>
                    <a:pt x="72" y="6"/>
                  </a:lnTo>
                  <a:lnTo>
                    <a:pt x="92" y="2"/>
                  </a:lnTo>
                  <a:lnTo>
                    <a:pt x="118" y="0"/>
                  </a:lnTo>
                  <a:lnTo>
                    <a:pt x="146" y="0"/>
                  </a:lnTo>
                  <a:lnTo>
                    <a:pt x="180" y="2"/>
                  </a:lnTo>
                  <a:lnTo>
                    <a:pt x="216" y="7"/>
                  </a:lnTo>
                  <a:lnTo>
                    <a:pt x="258" y="16"/>
                  </a:lnTo>
                  <a:lnTo>
                    <a:pt x="305" y="29"/>
                  </a:lnTo>
                  <a:lnTo>
                    <a:pt x="299" y="47"/>
                  </a:lnTo>
                  <a:lnTo>
                    <a:pt x="297" y="46"/>
                  </a:lnTo>
                  <a:lnTo>
                    <a:pt x="289" y="44"/>
                  </a:lnTo>
                  <a:lnTo>
                    <a:pt x="277" y="41"/>
                  </a:lnTo>
                  <a:lnTo>
                    <a:pt x="262" y="36"/>
                  </a:lnTo>
                  <a:lnTo>
                    <a:pt x="244" y="32"/>
                  </a:lnTo>
                  <a:lnTo>
                    <a:pt x="224" y="28"/>
                  </a:lnTo>
                  <a:lnTo>
                    <a:pt x="201" y="25"/>
                  </a:lnTo>
                  <a:lnTo>
                    <a:pt x="176" y="22"/>
                  </a:lnTo>
                  <a:lnTo>
                    <a:pt x="152" y="21"/>
                  </a:lnTo>
                  <a:lnTo>
                    <a:pt x="126" y="21"/>
                  </a:lnTo>
                  <a:lnTo>
                    <a:pt x="101" y="23"/>
                  </a:lnTo>
                  <a:lnTo>
                    <a:pt x="77" y="29"/>
                  </a:lnTo>
                  <a:lnTo>
                    <a:pt x="55" y="37"/>
                  </a:lnTo>
                  <a:lnTo>
                    <a:pt x="33" y="48"/>
                  </a:lnTo>
                  <a:lnTo>
                    <a:pt x="15" y="63"/>
                  </a:lnTo>
                  <a:lnTo>
                    <a:pt x="0" y="83"/>
                  </a:lnTo>
                  <a:lnTo>
                    <a:pt x="0" y="53"/>
                  </a:lnTo>
                  <a:close/>
                </a:path>
              </a:pathLst>
            </a:custGeom>
            <a:solidFill>
              <a:srgbClr val="808080"/>
            </a:solidFill>
            <a:ln w="9525">
              <a:noFill/>
              <a:round/>
              <a:headEnd/>
              <a:tailEnd/>
            </a:ln>
          </p:spPr>
          <p:txBody>
            <a:bodyPr/>
            <a:lstStyle/>
            <a:p>
              <a:endParaRPr lang="en-US"/>
            </a:p>
          </p:txBody>
        </p:sp>
        <p:sp>
          <p:nvSpPr>
            <p:cNvPr id="89315" name="Freeform 56"/>
            <p:cNvSpPr>
              <a:spLocks/>
            </p:cNvSpPr>
            <p:nvPr/>
          </p:nvSpPr>
          <p:spPr bwMode="auto">
            <a:xfrm>
              <a:off x="6061" y="13793"/>
              <a:ext cx="305" cy="83"/>
            </a:xfrm>
            <a:custGeom>
              <a:avLst/>
              <a:gdLst>
                <a:gd name="T0" fmla="*/ 0 w 305"/>
                <a:gd name="T1" fmla="*/ 53 h 83"/>
                <a:gd name="T2" fmla="*/ 0 w 305"/>
                <a:gd name="T3" fmla="*/ 52 h 83"/>
                <a:gd name="T4" fmla="*/ 2 w 305"/>
                <a:gd name="T5" fmla="*/ 49 h 83"/>
                <a:gd name="T6" fmla="*/ 5 w 305"/>
                <a:gd name="T7" fmla="*/ 44 h 83"/>
                <a:gd name="T8" fmla="*/ 11 w 305"/>
                <a:gd name="T9" fmla="*/ 38 h 83"/>
                <a:gd name="T10" fmla="*/ 18 w 305"/>
                <a:gd name="T11" fmla="*/ 31 h 83"/>
                <a:gd name="T12" fmla="*/ 27 w 305"/>
                <a:gd name="T13" fmla="*/ 25 h 83"/>
                <a:gd name="T14" fmla="*/ 39 w 305"/>
                <a:gd name="T15" fmla="*/ 17 h 83"/>
                <a:gd name="T16" fmla="*/ 54 w 305"/>
                <a:gd name="T17" fmla="*/ 12 h 83"/>
                <a:gd name="T18" fmla="*/ 72 w 305"/>
                <a:gd name="T19" fmla="*/ 7 h 83"/>
                <a:gd name="T20" fmla="*/ 92 w 305"/>
                <a:gd name="T21" fmla="*/ 2 h 83"/>
                <a:gd name="T22" fmla="*/ 118 w 305"/>
                <a:gd name="T23" fmla="*/ 0 h 83"/>
                <a:gd name="T24" fmla="*/ 146 w 305"/>
                <a:gd name="T25" fmla="*/ 0 h 83"/>
                <a:gd name="T26" fmla="*/ 180 w 305"/>
                <a:gd name="T27" fmla="*/ 2 h 83"/>
                <a:gd name="T28" fmla="*/ 216 w 305"/>
                <a:gd name="T29" fmla="*/ 8 h 83"/>
                <a:gd name="T30" fmla="*/ 258 w 305"/>
                <a:gd name="T31" fmla="*/ 16 h 83"/>
                <a:gd name="T32" fmla="*/ 305 w 305"/>
                <a:gd name="T33" fmla="*/ 29 h 83"/>
                <a:gd name="T34" fmla="*/ 299 w 305"/>
                <a:gd name="T35" fmla="*/ 47 h 83"/>
                <a:gd name="T36" fmla="*/ 297 w 305"/>
                <a:gd name="T37" fmla="*/ 45 h 83"/>
                <a:gd name="T38" fmla="*/ 289 w 305"/>
                <a:gd name="T39" fmla="*/ 43 h 83"/>
                <a:gd name="T40" fmla="*/ 277 w 305"/>
                <a:gd name="T41" fmla="*/ 40 h 83"/>
                <a:gd name="T42" fmla="*/ 262 w 305"/>
                <a:gd name="T43" fmla="*/ 36 h 83"/>
                <a:gd name="T44" fmla="*/ 244 w 305"/>
                <a:gd name="T45" fmla="*/ 33 h 83"/>
                <a:gd name="T46" fmla="*/ 224 w 305"/>
                <a:gd name="T47" fmla="*/ 28 h 83"/>
                <a:gd name="T48" fmla="*/ 201 w 305"/>
                <a:gd name="T49" fmla="*/ 25 h 83"/>
                <a:gd name="T50" fmla="*/ 176 w 305"/>
                <a:gd name="T51" fmla="*/ 22 h 83"/>
                <a:gd name="T52" fmla="*/ 152 w 305"/>
                <a:gd name="T53" fmla="*/ 21 h 83"/>
                <a:gd name="T54" fmla="*/ 126 w 305"/>
                <a:gd name="T55" fmla="*/ 22 h 83"/>
                <a:gd name="T56" fmla="*/ 101 w 305"/>
                <a:gd name="T57" fmla="*/ 24 h 83"/>
                <a:gd name="T58" fmla="*/ 77 w 305"/>
                <a:gd name="T59" fmla="*/ 29 h 83"/>
                <a:gd name="T60" fmla="*/ 55 w 305"/>
                <a:gd name="T61" fmla="*/ 38 h 83"/>
                <a:gd name="T62" fmla="*/ 33 w 305"/>
                <a:gd name="T63" fmla="*/ 49 h 83"/>
                <a:gd name="T64" fmla="*/ 15 w 305"/>
                <a:gd name="T65" fmla="*/ 64 h 83"/>
                <a:gd name="T66" fmla="*/ 0 w 305"/>
                <a:gd name="T67" fmla="*/ 83 h 83"/>
                <a:gd name="T68" fmla="*/ 0 w 305"/>
                <a:gd name="T69" fmla="*/ 53 h 8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5"/>
                <a:gd name="T106" fmla="*/ 0 h 83"/>
                <a:gd name="T107" fmla="*/ 305 w 305"/>
                <a:gd name="T108" fmla="*/ 83 h 8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5" h="83">
                  <a:moveTo>
                    <a:pt x="0" y="53"/>
                  </a:moveTo>
                  <a:lnTo>
                    <a:pt x="0" y="52"/>
                  </a:lnTo>
                  <a:lnTo>
                    <a:pt x="2" y="49"/>
                  </a:lnTo>
                  <a:lnTo>
                    <a:pt x="5" y="44"/>
                  </a:lnTo>
                  <a:lnTo>
                    <a:pt x="11" y="38"/>
                  </a:lnTo>
                  <a:lnTo>
                    <a:pt x="18" y="31"/>
                  </a:lnTo>
                  <a:lnTo>
                    <a:pt x="27" y="25"/>
                  </a:lnTo>
                  <a:lnTo>
                    <a:pt x="39" y="17"/>
                  </a:lnTo>
                  <a:lnTo>
                    <a:pt x="54" y="12"/>
                  </a:lnTo>
                  <a:lnTo>
                    <a:pt x="72" y="7"/>
                  </a:lnTo>
                  <a:lnTo>
                    <a:pt x="92" y="2"/>
                  </a:lnTo>
                  <a:lnTo>
                    <a:pt x="118" y="0"/>
                  </a:lnTo>
                  <a:lnTo>
                    <a:pt x="146" y="0"/>
                  </a:lnTo>
                  <a:lnTo>
                    <a:pt x="180" y="2"/>
                  </a:lnTo>
                  <a:lnTo>
                    <a:pt x="216" y="8"/>
                  </a:lnTo>
                  <a:lnTo>
                    <a:pt x="258" y="16"/>
                  </a:lnTo>
                  <a:lnTo>
                    <a:pt x="305" y="29"/>
                  </a:lnTo>
                  <a:lnTo>
                    <a:pt x="299" y="47"/>
                  </a:lnTo>
                  <a:lnTo>
                    <a:pt x="297" y="45"/>
                  </a:lnTo>
                  <a:lnTo>
                    <a:pt x="289" y="43"/>
                  </a:lnTo>
                  <a:lnTo>
                    <a:pt x="277" y="40"/>
                  </a:lnTo>
                  <a:lnTo>
                    <a:pt x="262" y="36"/>
                  </a:lnTo>
                  <a:lnTo>
                    <a:pt x="244" y="33"/>
                  </a:lnTo>
                  <a:lnTo>
                    <a:pt x="224" y="28"/>
                  </a:lnTo>
                  <a:lnTo>
                    <a:pt x="201" y="25"/>
                  </a:lnTo>
                  <a:lnTo>
                    <a:pt x="176" y="22"/>
                  </a:lnTo>
                  <a:lnTo>
                    <a:pt x="152" y="21"/>
                  </a:lnTo>
                  <a:lnTo>
                    <a:pt x="126" y="22"/>
                  </a:lnTo>
                  <a:lnTo>
                    <a:pt x="101" y="24"/>
                  </a:lnTo>
                  <a:lnTo>
                    <a:pt x="77" y="29"/>
                  </a:lnTo>
                  <a:lnTo>
                    <a:pt x="55" y="38"/>
                  </a:lnTo>
                  <a:lnTo>
                    <a:pt x="33" y="49"/>
                  </a:lnTo>
                  <a:lnTo>
                    <a:pt x="15" y="64"/>
                  </a:lnTo>
                  <a:lnTo>
                    <a:pt x="0" y="83"/>
                  </a:lnTo>
                  <a:lnTo>
                    <a:pt x="0" y="53"/>
                  </a:lnTo>
                  <a:close/>
                </a:path>
              </a:pathLst>
            </a:custGeom>
            <a:solidFill>
              <a:srgbClr val="808080"/>
            </a:solidFill>
            <a:ln w="9525">
              <a:noFill/>
              <a:round/>
              <a:headEnd/>
              <a:tailEnd/>
            </a:ln>
          </p:spPr>
          <p:txBody>
            <a:bodyPr/>
            <a:lstStyle/>
            <a:p>
              <a:endParaRPr lang="en-US"/>
            </a:p>
          </p:txBody>
        </p:sp>
        <p:sp>
          <p:nvSpPr>
            <p:cNvPr id="89316" name="Freeform 57"/>
            <p:cNvSpPr>
              <a:spLocks/>
            </p:cNvSpPr>
            <p:nvPr/>
          </p:nvSpPr>
          <p:spPr bwMode="auto">
            <a:xfrm>
              <a:off x="6348" y="13696"/>
              <a:ext cx="496" cy="917"/>
            </a:xfrm>
            <a:custGeom>
              <a:avLst/>
              <a:gdLst>
                <a:gd name="T0" fmla="*/ 0 w 496"/>
                <a:gd name="T1" fmla="*/ 0 h 917"/>
                <a:gd name="T2" fmla="*/ 0 w 496"/>
                <a:gd name="T3" fmla="*/ 886 h 917"/>
                <a:gd name="T4" fmla="*/ 150 w 496"/>
                <a:gd name="T5" fmla="*/ 917 h 917"/>
                <a:gd name="T6" fmla="*/ 143 w 496"/>
                <a:gd name="T7" fmla="*/ 797 h 917"/>
                <a:gd name="T8" fmla="*/ 496 w 496"/>
                <a:gd name="T9" fmla="*/ 851 h 917"/>
                <a:gd name="T10" fmla="*/ 490 w 496"/>
                <a:gd name="T11" fmla="*/ 803 h 917"/>
                <a:gd name="T12" fmla="*/ 245 w 496"/>
                <a:gd name="T13" fmla="*/ 773 h 917"/>
                <a:gd name="T14" fmla="*/ 239 w 496"/>
                <a:gd name="T15" fmla="*/ 670 h 917"/>
                <a:gd name="T16" fmla="*/ 72 w 496"/>
                <a:gd name="T17" fmla="*/ 670 h 917"/>
                <a:gd name="T18" fmla="*/ 68 w 496"/>
                <a:gd name="T19" fmla="*/ 657 h 917"/>
                <a:gd name="T20" fmla="*/ 56 w 496"/>
                <a:gd name="T21" fmla="*/ 620 h 917"/>
                <a:gd name="T22" fmla="*/ 41 w 496"/>
                <a:gd name="T23" fmla="*/ 559 h 917"/>
                <a:gd name="T24" fmla="*/ 26 w 496"/>
                <a:gd name="T25" fmla="*/ 480 h 917"/>
                <a:gd name="T26" fmla="*/ 15 w 496"/>
                <a:gd name="T27" fmla="*/ 385 h 917"/>
                <a:gd name="T28" fmla="*/ 11 w 496"/>
                <a:gd name="T29" fmla="*/ 276 h 917"/>
                <a:gd name="T30" fmla="*/ 20 w 496"/>
                <a:gd name="T31" fmla="*/ 158 h 917"/>
                <a:gd name="T32" fmla="*/ 42 w 496"/>
                <a:gd name="T33" fmla="*/ 30 h 917"/>
                <a:gd name="T34" fmla="*/ 0 w 496"/>
                <a:gd name="T35" fmla="*/ 0 h 9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96"/>
                <a:gd name="T55" fmla="*/ 0 h 917"/>
                <a:gd name="T56" fmla="*/ 496 w 496"/>
                <a:gd name="T57" fmla="*/ 917 h 9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96" h="917">
                  <a:moveTo>
                    <a:pt x="0" y="0"/>
                  </a:moveTo>
                  <a:lnTo>
                    <a:pt x="0" y="886"/>
                  </a:lnTo>
                  <a:lnTo>
                    <a:pt x="150" y="917"/>
                  </a:lnTo>
                  <a:lnTo>
                    <a:pt x="143" y="797"/>
                  </a:lnTo>
                  <a:lnTo>
                    <a:pt x="496" y="851"/>
                  </a:lnTo>
                  <a:lnTo>
                    <a:pt x="490" y="803"/>
                  </a:lnTo>
                  <a:lnTo>
                    <a:pt x="245" y="773"/>
                  </a:lnTo>
                  <a:lnTo>
                    <a:pt x="239" y="670"/>
                  </a:lnTo>
                  <a:lnTo>
                    <a:pt x="72" y="670"/>
                  </a:lnTo>
                  <a:lnTo>
                    <a:pt x="68" y="657"/>
                  </a:lnTo>
                  <a:lnTo>
                    <a:pt x="56" y="620"/>
                  </a:lnTo>
                  <a:lnTo>
                    <a:pt x="41" y="559"/>
                  </a:lnTo>
                  <a:lnTo>
                    <a:pt x="26" y="480"/>
                  </a:lnTo>
                  <a:lnTo>
                    <a:pt x="15" y="385"/>
                  </a:lnTo>
                  <a:lnTo>
                    <a:pt x="11" y="276"/>
                  </a:lnTo>
                  <a:lnTo>
                    <a:pt x="20" y="158"/>
                  </a:lnTo>
                  <a:lnTo>
                    <a:pt x="42" y="30"/>
                  </a:lnTo>
                  <a:lnTo>
                    <a:pt x="0" y="0"/>
                  </a:lnTo>
                  <a:close/>
                </a:path>
              </a:pathLst>
            </a:custGeom>
            <a:solidFill>
              <a:srgbClr val="808080"/>
            </a:solidFill>
            <a:ln w="9525">
              <a:noFill/>
              <a:round/>
              <a:headEnd/>
              <a:tailEnd/>
            </a:ln>
          </p:spPr>
          <p:txBody>
            <a:bodyPr/>
            <a:lstStyle/>
            <a:p>
              <a:endParaRPr lang="en-US"/>
            </a:p>
          </p:txBody>
        </p:sp>
        <p:sp>
          <p:nvSpPr>
            <p:cNvPr id="89317" name="Freeform 58"/>
            <p:cNvSpPr>
              <a:spLocks/>
            </p:cNvSpPr>
            <p:nvPr/>
          </p:nvSpPr>
          <p:spPr bwMode="auto">
            <a:xfrm>
              <a:off x="6593" y="13487"/>
              <a:ext cx="638" cy="125"/>
            </a:xfrm>
            <a:custGeom>
              <a:avLst/>
              <a:gdLst>
                <a:gd name="T0" fmla="*/ 0 w 638"/>
                <a:gd name="T1" fmla="*/ 125 h 125"/>
                <a:gd name="T2" fmla="*/ 4 w 638"/>
                <a:gd name="T3" fmla="*/ 124 h 125"/>
                <a:gd name="T4" fmla="*/ 14 w 638"/>
                <a:gd name="T5" fmla="*/ 119 h 125"/>
                <a:gd name="T6" fmla="*/ 31 w 638"/>
                <a:gd name="T7" fmla="*/ 114 h 125"/>
                <a:gd name="T8" fmla="*/ 53 w 638"/>
                <a:gd name="T9" fmla="*/ 106 h 125"/>
                <a:gd name="T10" fmla="*/ 81 w 638"/>
                <a:gd name="T11" fmla="*/ 98 h 125"/>
                <a:gd name="T12" fmla="*/ 113 w 638"/>
                <a:gd name="T13" fmla="*/ 89 h 125"/>
                <a:gd name="T14" fmla="*/ 151 w 638"/>
                <a:gd name="T15" fmla="*/ 81 h 125"/>
                <a:gd name="T16" fmla="*/ 192 w 638"/>
                <a:gd name="T17" fmla="*/ 73 h 125"/>
                <a:gd name="T18" fmla="*/ 237 w 638"/>
                <a:gd name="T19" fmla="*/ 65 h 125"/>
                <a:gd name="T20" fmla="*/ 286 w 638"/>
                <a:gd name="T21" fmla="*/ 60 h 125"/>
                <a:gd name="T22" fmla="*/ 337 w 638"/>
                <a:gd name="T23" fmla="*/ 56 h 125"/>
                <a:gd name="T24" fmla="*/ 390 w 638"/>
                <a:gd name="T25" fmla="*/ 55 h 125"/>
                <a:gd name="T26" fmla="*/ 446 w 638"/>
                <a:gd name="T27" fmla="*/ 56 h 125"/>
                <a:gd name="T28" fmla="*/ 503 w 638"/>
                <a:gd name="T29" fmla="*/ 61 h 125"/>
                <a:gd name="T30" fmla="*/ 561 w 638"/>
                <a:gd name="T31" fmla="*/ 70 h 125"/>
                <a:gd name="T32" fmla="*/ 620 w 638"/>
                <a:gd name="T33" fmla="*/ 83 h 125"/>
                <a:gd name="T34" fmla="*/ 638 w 638"/>
                <a:gd name="T35" fmla="*/ 0 h 125"/>
                <a:gd name="T36" fmla="*/ 634 w 638"/>
                <a:gd name="T37" fmla="*/ 0 h 125"/>
                <a:gd name="T38" fmla="*/ 620 w 638"/>
                <a:gd name="T39" fmla="*/ 0 h 125"/>
                <a:gd name="T40" fmla="*/ 599 w 638"/>
                <a:gd name="T41" fmla="*/ 0 h 125"/>
                <a:gd name="T42" fmla="*/ 571 w 638"/>
                <a:gd name="T43" fmla="*/ 1 h 125"/>
                <a:gd name="T44" fmla="*/ 536 w 638"/>
                <a:gd name="T45" fmla="*/ 2 h 125"/>
                <a:gd name="T46" fmla="*/ 496 w 638"/>
                <a:gd name="T47" fmla="*/ 3 h 125"/>
                <a:gd name="T48" fmla="*/ 452 w 638"/>
                <a:gd name="T49" fmla="*/ 6 h 125"/>
                <a:gd name="T50" fmla="*/ 405 w 638"/>
                <a:gd name="T51" fmla="*/ 8 h 125"/>
                <a:gd name="T52" fmla="*/ 354 w 638"/>
                <a:gd name="T53" fmla="*/ 13 h 125"/>
                <a:gd name="T54" fmla="*/ 302 w 638"/>
                <a:gd name="T55" fmla="*/ 17 h 125"/>
                <a:gd name="T56" fmla="*/ 249 w 638"/>
                <a:gd name="T57" fmla="*/ 22 h 125"/>
                <a:gd name="T58" fmla="*/ 196 w 638"/>
                <a:gd name="T59" fmla="*/ 30 h 125"/>
                <a:gd name="T60" fmla="*/ 144 w 638"/>
                <a:gd name="T61" fmla="*/ 37 h 125"/>
                <a:gd name="T62" fmla="*/ 93 w 638"/>
                <a:gd name="T63" fmla="*/ 47 h 125"/>
                <a:gd name="T64" fmla="*/ 45 w 638"/>
                <a:gd name="T65" fmla="*/ 58 h 125"/>
                <a:gd name="T66" fmla="*/ 0 w 638"/>
                <a:gd name="T67" fmla="*/ 71 h 125"/>
                <a:gd name="T68" fmla="*/ 0 w 638"/>
                <a:gd name="T69" fmla="*/ 125 h 12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38"/>
                <a:gd name="T106" fmla="*/ 0 h 125"/>
                <a:gd name="T107" fmla="*/ 638 w 638"/>
                <a:gd name="T108" fmla="*/ 125 h 12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38" h="125">
                  <a:moveTo>
                    <a:pt x="0" y="125"/>
                  </a:moveTo>
                  <a:lnTo>
                    <a:pt x="4" y="124"/>
                  </a:lnTo>
                  <a:lnTo>
                    <a:pt x="14" y="119"/>
                  </a:lnTo>
                  <a:lnTo>
                    <a:pt x="31" y="114"/>
                  </a:lnTo>
                  <a:lnTo>
                    <a:pt x="53" y="106"/>
                  </a:lnTo>
                  <a:lnTo>
                    <a:pt x="81" y="98"/>
                  </a:lnTo>
                  <a:lnTo>
                    <a:pt x="113" y="89"/>
                  </a:lnTo>
                  <a:lnTo>
                    <a:pt x="151" y="81"/>
                  </a:lnTo>
                  <a:lnTo>
                    <a:pt x="192" y="73"/>
                  </a:lnTo>
                  <a:lnTo>
                    <a:pt x="237" y="65"/>
                  </a:lnTo>
                  <a:lnTo>
                    <a:pt x="286" y="60"/>
                  </a:lnTo>
                  <a:lnTo>
                    <a:pt x="337" y="56"/>
                  </a:lnTo>
                  <a:lnTo>
                    <a:pt x="390" y="55"/>
                  </a:lnTo>
                  <a:lnTo>
                    <a:pt x="446" y="56"/>
                  </a:lnTo>
                  <a:lnTo>
                    <a:pt x="503" y="61"/>
                  </a:lnTo>
                  <a:lnTo>
                    <a:pt x="561" y="70"/>
                  </a:lnTo>
                  <a:lnTo>
                    <a:pt x="620" y="83"/>
                  </a:lnTo>
                  <a:lnTo>
                    <a:pt x="638" y="0"/>
                  </a:lnTo>
                  <a:lnTo>
                    <a:pt x="634" y="0"/>
                  </a:lnTo>
                  <a:lnTo>
                    <a:pt x="620" y="0"/>
                  </a:lnTo>
                  <a:lnTo>
                    <a:pt x="599" y="0"/>
                  </a:lnTo>
                  <a:lnTo>
                    <a:pt x="571" y="1"/>
                  </a:lnTo>
                  <a:lnTo>
                    <a:pt x="536" y="2"/>
                  </a:lnTo>
                  <a:lnTo>
                    <a:pt x="496" y="3"/>
                  </a:lnTo>
                  <a:lnTo>
                    <a:pt x="452" y="6"/>
                  </a:lnTo>
                  <a:lnTo>
                    <a:pt x="405" y="8"/>
                  </a:lnTo>
                  <a:lnTo>
                    <a:pt x="354" y="13"/>
                  </a:lnTo>
                  <a:lnTo>
                    <a:pt x="302" y="17"/>
                  </a:lnTo>
                  <a:lnTo>
                    <a:pt x="249" y="22"/>
                  </a:lnTo>
                  <a:lnTo>
                    <a:pt x="196" y="30"/>
                  </a:lnTo>
                  <a:lnTo>
                    <a:pt x="144" y="37"/>
                  </a:lnTo>
                  <a:lnTo>
                    <a:pt x="93" y="47"/>
                  </a:lnTo>
                  <a:lnTo>
                    <a:pt x="45" y="58"/>
                  </a:lnTo>
                  <a:lnTo>
                    <a:pt x="0" y="71"/>
                  </a:lnTo>
                  <a:lnTo>
                    <a:pt x="0" y="125"/>
                  </a:lnTo>
                  <a:close/>
                </a:path>
              </a:pathLst>
            </a:custGeom>
            <a:solidFill>
              <a:srgbClr val="808080"/>
            </a:solidFill>
            <a:ln w="9525">
              <a:noFill/>
              <a:round/>
              <a:headEnd/>
              <a:tailEnd/>
            </a:ln>
          </p:spPr>
          <p:txBody>
            <a:bodyPr/>
            <a:lstStyle/>
            <a:p>
              <a:endParaRPr lang="en-US"/>
            </a:p>
          </p:txBody>
        </p:sp>
        <p:sp>
          <p:nvSpPr>
            <p:cNvPr id="89318" name="Freeform 59"/>
            <p:cNvSpPr>
              <a:spLocks/>
            </p:cNvSpPr>
            <p:nvPr/>
          </p:nvSpPr>
          <p:spPr bwMode="auto">
            <a:xfrm>
              <a:off x="6217" y="14634"/>
              <a:ext cx="1075" cy="356"/>
            </a:xfrm>
            <a:custGeom>
              <a:avLst/>
              <a:gdLst>
                <a:gd name="T0" fmla="*/ 454 w 1075"/>
                <a:gd name="T1" fmla="*/ 344 h 356"/>
                <a:gd name="T2" fmla="*/ 456 w 1075"/>
                <a:gd name="T3" fmla="*/ 343 h 356"/>
                <a:gd name="T4" fmla="*/ 463 w 1075"/>
                <a:gd name="T5" fmla="*/ 341 h 356"/>
                <a:gd name="T6" fmla="*/ 472 w 1075"/>
                <a:gd name="T7" fmla="*/ 337 h 356"/>
                <a:gd name="T8" fmla="*/ 485 w 1075"/>
                <a:gd name="T9" fmla="*/ 332 h 356"/>
                <a:gd name="T10" fmla="*/ 501 w 1075"/>
                <a:gd name="T11" fmla="*/ 325 h 356"/>
                <a:gd name="T12" fmla="*/ 518 w 1075"/>
                <a:gd name="T13" fmla="*/ 317 h 356"/>
                <a:gd name="T14" fmla="*/ 538 w 1075"/>
                <a:gd name="T15" fmla="*/ 308 h 356"/>
                <a:gd name="T16" fmla="*/ 558 w 1075"/>
                <a:gd name="T17" fmla="*/ 298 h 356"/>
                <a:gd name="T18" fmla="*/ 580 w 1075"/>
                <a:gd name="T19" fmla="*/ 287 h 356"/>
                <a:gd name="T20" fmla="*/ 600 w 1075"/>
                <a:gd name="T21" fmla="*/ 274 h 356"/>
                <a:gd name="T22" fmla="*/ 621 w 1075"/>
                <a:gd name="T23" fmla="*/ 262 h 356"/>
                <a:gd name="T24" fmla="*/ 640 w 1075"/>
                <a:gd name="T25" fmla="*/ 248 h 356"/>
                <a:gd name="T26" fmla="*/ 658 w 1075"/>
                <a:gd name="T27" fmla="*/ 234 h 356"/>
                <a:gd name="T28" fmla="*/ 674 w 1075"/>
                <a:gd name="T29" fmla="*/ 219 h 356"/>
                <a:gd name="T30" fmla="*/ 688 w 1075"/>
                <a:gd name="T31" fmla="*/ 204 h 356"/>
                <a:gd name="T32" fmla="*/ 699 w 1075"/>
                <a:gd name="T33" fmla="*/ 189 h 356"/>
                <a:gd name="T34" fmla="*/ 0 w 1075"/>
                <a:gd name="T35" fmla="*/ 18 h 356"/>
                <a:gd name="T36" fmla="*/ 54 w 1075"/>
                <a:gd name="T37" fmla="*/ 0 h 356"/>
                <a:gd name="T38" fmla="*/ 1075 w 1075"/>
                <a:gd name="T39" fmla="*/ 251 h 356"/>
                <a:gd name="T40" fmla="*/ 1033 w 1075"/>
                <a:gd name="T41" fmla="*/ 274 h 356"/>
                <a:gd name="T42" fmla="*/ 738 w 1075"/>
                <a:gd name="T43" fmla="*/ 199 h 356"/>
                <a:gd name="T44" fmla="*/ 737 w 1075"/>
                <a:gd name="T45" fmla="*/ 200 h 356"/>
                <a:gd name="T46" fmla="*/ 735 w 1075"/>
                <a:gd name="T47" fmla="*/ 203 h 356"/>
                <a:gd name="T48" fmla="*/ 730 w 1075"/>
                <a:gd name="T49" fmla="*/ 207 h 356"/>
                <a:gd name="T50" fmla="*/ 724 w 1075"/>
                <a:gd name="T51" fmla="*/ 214 h 356"/>
                <a:gd name="T52" fmla="*/ 716 w 1075"/>
                <a:gd name="T53" fmla="*/ 222 h 356"/>
                <a:gd name="T54" fmla="*/ 706 w 1075"/>
                <a:gd name="T55" fmla="*/ 231 h 356"/>
                <a:gd name="T56" fmla="*/ 694 w 1075"/>
                <a:gd name="T57" fmla="*/ 242 h 356"/>
                <a:gd name="T58" fmla="*/ 679 w 1075"/>
                <a:gd name="T59" fmla="*/ 253 h 356"/>
                <a:gd name="T60" fmla="*/ 662 w 1075"/>
                <a:gd name="T61" fmla="*/ 265 h 356"/>
                <a:gd name="T62" fmla="*/ 643 w 1075"/>
                <a:gd name="T63" fmla="*/ 278 h 356"/>
                <a:gd name="T64" fmla="*/ 621 w 1075"/>
                <a:gd name="T65" fmla="*/ 291 h 356"/>
                <a:gd name="T66" fmla="*/ 597 w 1075"/>
                <a:gd name="T67" fmla="*/ 303 h 356"/>
                <a:gd name="T68" fmla="*/ 570 w 1075"/>
                <a:gd name="T69" fmla="*/ 317 h 356"/>
                <a:gd name="T70" fmla="*/ 540 w 1075"/>
                <a:gd name="T71" fmla="*/ 330 h 356"/>
                <a:gd name="T72" fmla="*/ 508 w 1075"/>
                <a:gd name="T73" fmla="*/ 343 h 356"/>
                <a:gd name="T74" fmla="*/ 472 w 1075"/>
                <a:gd name="T75" fmla="*/ 356 h 356"/>
                <a:gd name="T76" fmla="*/ 454 w 1075"/>
                <a:gd name="T77" fmla="*/ 344 h 35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75"/>
                <a:gd name="T118" fmla="*/ 0 h 356"/>
                <a:gd name="T119" fmla="*/ 1075 w 1075"/>
                <a:gd name="T120" fmla="*/ 356 h 35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75" h="356">
                  <a:moveTo>
                    <a:pt x="454" y="344"/>
                  </a:moveTo>
                  <a:lnTo>
                    <a:pt x="456" y="343"/>
                  </a:lnTo>
                  <a:lnTo>
                    <a:pt x="463" y="341"/>
                  </a:lnTo>
                  <a:lnTo>
                    <a:pt x="472" y="337"/>
                  </a:lnTo>
                  <a:lnTo>
                    <a:pt x="485" y="332"/>
                  </a:lnTo>
                  <a:lnTo>
                    <a:pt x="501" y="325"/>
                  </a:lnTo>
                  <a:lnTo>
                    <a:pt x="518" y="317"/>
                  </a:lnTo>
                  <a:lnTo>
                    <a:pt x="538" y="308"/>
                  </a:lnTo>
                  <a:lnTo>
                    <a:pt x="558" y="298"/>
                  </a:lnTo>
                  <a:lnTo>
                    <a:pt x="580" y="287"/>
                  </a:lnTo>
                  <a:lnTo>
                    <a:pt x="600" y="274"/>
                  </a:lnTo>
                  <a:lnTo>
                    <a:pt x="621" y="262"/>
                  </a:lnTo>
                  <a:lnTo>
                    <a:pt x="640" y="248"/>
                  </a:lnTo>
                  <a:lnTo>
                    <a:pt x="658" y="234"/>
                  </a:lnTo>
                  <a:lnTo>
                    <a:pt x="674" y="219"/>
                  </a:lnTo>
                  <a:lnTo>
                    <a:pt x="688" y="204"/>
                  </a:lnTo>
                  <a:lnTo>
                    <a:pt x="699" y="189"/>
                  </a:lnTo>
                  <a:lnTo>
                    <a:pt x="0" y="18"/>
                  </a:lnTo>
                  <a:lnTo>
                    <a:pt x="54" y="0"/>
                  </a:lnTo>
                  <a:lnTo>
                    <a:pt x="1075" y="251"/>
                  </a:lnTo>
                  <a:lnTo>
                    <a:pt x="1033" y="274"/>
                  </a:lnTo>
                  <a:lnTo>
                    <a:pt x="738" y="199"/>
                  </a:lnTo>
                  <a:lnTo>
                    <a:pt x="737" y="200"/>
                  </a:lnTo>
                  <a:lnTo>
                    <a:pt x="735" y="203"/>
                  </a:lnTo>
                  <a:lnTo>
                    <a:pt x="730" y="207"/>
                  </a:lnTo>
                  <a:lnTo>
                    <a:pt x="724" y="214"/>
                  </a:lnTo>
                  <a:lnTo>
                    <a:pt x="716" y="222"/>
                  </a:lnTo>
                  <a:lnTo>
                    <a:pt x="706" y="231"/>
                  </a:lnTo>
                  <a:lnTo>
                    <a:pt x="694" y="242"/>
                  </a:lnTo>
                  <a:lnTo>
                    <a:pt x="679" y="253"/>
                  </a:lnTo>
                  <a:lnTo>
                    <a:pt x="662" y="265"/>
                  </a:lnTo>
                  <a:lnTo>
                    <a:pt x="643" y="278"/>
                  </a:lnTo>
                  <a:lnTo>
                    <a:pt x="621" y="291"/>
                  </a:lnTo>
                  <a:lnTo>
                    <a:pt x="597" y="303"/>
                  </a:lnTo>
                  <a:lnTo>
                    <a:pt x="570" y="317"/>
                  </a:lnTo>
                  <a:lnTo>
                    <a:pt x="540" y="330"/>
                  </a:lnTo>
                  <a:lnTo>
                    <a:pt x="508" y="343"/>
                  </a:lnTo>
                  <a:lnTo>
                    <a:pt x="472" y="356"/>
                  </a:lnTo>
                  <a:lnTo>
                    <a:pt x="454" y="344"/>
                  </a:lnTo>
                  <a:close/>
                </a:path>
              </a:pathLst>
            </a:custGeom>
            <a:solidFill>
              <a:srgbClr val="000000"/>
            </a:solidFill>
            <a:ln w="9525">
              <a:noFill/>
              <a:round/>
              <a:headEnd/>
              <a:tailEnd/>
            </a:ln>
          </p:spPr>
          <p:txBody>
            <a:bodyPr/>
            <a:lstStyle/>
            <a:p>
              <a:endParaRPr lang="en-US"/>
            </a:p>
          </p:txBody>
        </p:sp>
        <p:sp>
          <p:nvSpPr>
            <p:cNvPr id="89319" name="Freeform 60"/>
            <p:cNvSpPr>
              <a:spLocks/>
            </p:cNvSpPr>
            <p:nvPr/>
          </p:nvSpPr>
          <p:spPr bwMode="auto">
            <a:xfrm>
              <a:off x="5997" y="14727"/>
              <a:ext cx="1095" cy="319"/>
            </a:xfrm>
            <a:custGeom>
              <a:avLst/>
              <a:gdLst>
                <a:gd name="T0" fmla="*/ 0 w 1095"/>
                <a:gd name="T1" fmla="*/ 0 h 319"/>
                <a:gd name="T2" fmla="*/ 1071 w 1095"/>
                <a:gd name="T3" fmla="*/ 319 h 319"/>
                <a:gd name="T4" fmla="*/ 1095 w 1095"/>
                <a:gd name="T5" fmla="*/ 319 h 319"/>
                <a:gd name="T6" fmla="*/ 33 w 1095"/>
                <a:gd name="T7" fmla="*/ 0 h 319"/>
                <a:gd name="T8" fmla="*/ 0 w 1095"/>
                <a:gd name="T9" fmla="*/ 0 h 319"/>
                <a:gd name="T10" fmla="*/ 0 60000 65536"/>
                <a:gd name="T11" fmla="*/ 0 60000 65536"/>
                <a:gd name="T12" fmla="*/ 0 60000 65536"/>
                <a:gd name="T13" fmla="*/ 0 60000 65536"/>
                <a:gd name="T14" fmla="*/ 0 60000 65536"/>
                <a:gd name="T15" fmla="*/ 0 w 1095"/>
                <a:gd name="T16" fmla="*/ 0 h 319"/>
                <a:gd name="T17" fmla="*/ 1095 w 1095"/>
                <a:gd name="T18" fmla="*/ 319 h 319"/>
              </a:gdLst>
              <a:ahLst/>
              <a:cxnLst>
                <a:cxn ang="T10">
                  <a:pos x="T0" y="T1"/>
                </a:cxn>
                <a:cxn ang="T11">
                  <a:pos x="T2" y="T3"/>
                </a:cxn>
                <a:cxn ang="T12">
                  <a:pos x="T4" y="T5"/>
                </a:cxn>
                <a:cxn ang="T13">
                  <a:pos x="T6" y="T7"/>
                </a:cxn>
                <a:cxn ang="T14">
                  <a:pos x="T8" y="T9"/>
                </a:cxn>
              </a:cxnLst>
              <a:rect l="T15" t="T16" r="T17" b="T18"/>
              <a:pathLst>
                <a:path w="1095" h="319">
                  <a:moveTo>
                    <a:pt x="0" y="0"/>
                  </a:moveTo>
                  <a:lnTo>
                    <a:pt x="1071" y="319"/>
                  </a:lnTo>
                  <a:lnTo>
                    <a:pt x="1095" y="319"/>
                  </a:lnTo>
                  <a:lnTo>
                    <a:pt x="33" y="0"/>
                  </a:lnTo>
                  <a:lnTo>
                    <a:pt x="0" y="0"/>
                  </a:lnTo>
                  <a:close/>
                </a:path>
              </a:pathLst>
            </a:custGeom>
            <a:solidFill>
              <a:srgbClr val="000000"/>
            </a:solidFill>
            <a:ln w="9525">
              <a:noFill/>
              <a:round/>
              <a:headEnd/>
              <a:tailEnd/>
            </a:ln>
          </p:spPr>
          <p:txBody>
            <a:bodyPr/>
            <a:lstStyle/>
            <a:p>
              <a:endParaRPr lang="en-US"/>
            </a:p>
          </p:txBody>
        </p:sp>
        <p:sp>
          <p:nvSpPr>
            <p:cNvPr id="89320" name="Freeform 61"/>
            <p:cNvSpPr>
              <a:spLocks/>
            </p:cNvSpPr>
            <p:nvPr/>
          </p:nvSpPr>
          <p:spPr bwMode="auto">
            <a:xfrm>
              <a:off x="6181" y="14684"/>
              <a:ext cx="1082" cy="285"/>
            </a:xfrm>
            <a:custGeom>
              <a:avLst/>
              <a:gdLst>
                <a:gd name="T0" fmla="*/ 0 w 1082"/>
                <a:gd name="T1" fmla="*/ 1 h 285"/>
                <a:gd name="T2" fmla="*/ 1058 w 1082"/>
                <a:gd name="T3" fmla="*/ 285 h 285"/>
                <a:gd name="T4" fmla="*/ 1082 w 1082"/>
                <a:gd name="T5" fmla="*/ 284 h 285"/>
                <a:gd name="T6" fmla="*/ 33 w 1082"/>
                <a:gd name="T7" fmla="*/ 0 h 285"/>
                <a:gd name="T8" fmla="*/ 0 w 1082"/>
                <a:gd name="T9" fmla="*/ 1 h 285"/>
                <a:gd name="T10" fmla="*/ 0 60000 65536"/>
                <a:gd name="T11" fmla="*/ 0 60000 65536"/>
                <a:gd name="T12" fmla="*/ 0 60000 65536"/>
                <a:gd name="T13" fmla="*/ 0 60000 65536"/>
                <a:gd name="T14" fmla="*/ 0 60000 65536"/>
                <a:gd name="T15" fmla="*/ 0 w 1082"/>
                <a:gd name="T16" fmla="*/ 0 h 285"/>
                <a:gd name="T17" fmla="*/ 1082 w 1082"/>
                <a:gd name="T18" fmla="*/ 285 h 285"/>
              </a:gdLst>
              <a:ahLst/>
              <a:cxnLst>
                <a:cxn ang="T10">
                  <a:pos x="T0" y="T1"/>
                </a:cxn>
                <a:cxn ang="T11">
                  <a:pos x="T2" y="T3"/>
                </a:cxn>
                <a:cxn ang="T12">
                  <a:pos x="T4" y="T5"/>
                </a:cxn>
                <a:cxn ang="T13">
                  <a:pos x="T6" y="T7"/>
                </a:cxn>
                <a:cxn ang="T14">
                  <a:pos x="T8" y="T9"/>
                </a:cxn>
              </a:cxnLst>
              <a:rect l="T15" t="T16" r="T17" b="T18"/>
              <a:pathLst>
                <a:path w="1082" h="285">
                  <a:moveTo>
                    <a:pt x="0" y="1"/>
                  </a:moveTo>
                  <a:lnTo>
                    <a:pt x="1058" y="285"/>
                  </a:lnTo>
                  <a:lnTo>
                    <a:pt x="1082" y="284"/>
                  </a:lnTo>
                  <a:lnTo>
                    <a:pt x="33" y="0"/>
                  </a:lnTo>
                  <a:lnTo>
                    <a:pt x="0" y="1"/>
                  </a:lnTo>
                  <a:close/>
                </a:path>
              </a:pathLst>
            </a:custGeom>
            <a:solidFill>
              <a:srgbClr val="000000"/>
            </a:solidFill>
            <a:ln w="9525">
              <a:noFill/>
              <a:round/>
              <a:headEnd/>
              <a:tailEnd/>
            </a:ln>
          </p:spPr>
          <p:txBody>
            <a:bodyPr/>
            <a:lstStyle/>
            <a:p>
              <a:endParaRPr lang="en-US"/>
            </a:p>
          </p:txBody>
        </p:sp>
        <p:sp>
          <p:nvSpPr>
            <p:cNvPr id="89321" name="Freeform 62"/>
            <p:cNvSpPr>
              <a:spLocks/>
            </p:cNvSpPr>
            <p:nvPr/>
          </p:nvSpPr>
          <p:spPr bwMode="auto">
            <a:xfrm>
              <a:off x="6093" y="14699"/>
              <a:ext cx="1087" cy="315"/>
            </a:xfrm>
            <a:custGeom>
              <a:avLst/>
              <a:gdLst>
                <a:gd name="T0" fmla="*/ 0 w 1087"/>
                <a:gd name="T1" fmla="*/ 0 h 315"/>
                <a:gd name="T2" fmla="*/ 1066 w 1087"/>
                <a:gd name="T3" fmla="*/ 315 h 315"/>
                <a:gd name="T4" fmla="*/ 1087 w 1087"/>
                <a:gd name="T5" fmla="*/ 308 h 315"/>
                <a:gd name="T6" fmla="*/ 31 w 1087"/>
                <a:gd name="T7" fmla="*/ 0 h 315"/>
                <a:gd name="T8" fmla="*/ 0 w 1087"/>
                <a:gd name="T9" fmla="*/ 0 h 315"/>
                <a:gd name="T10" fmla="*/ 0 60000 65536"/>
                <a:gd name="T11" fmla="*/ 0 60000 65536"/>
                <a:gd name="T12" fmla="*/ 0 60000 65536"/>
                <a:gd name="T13" fmla="*/ 0 60000 65536"/>
                <a:gd name="T14" fmla="*/ 0 60000 65536"/>
                <a:gd name="T15" fmla="*/ 0 w 1087"/>
                <a:gd name="T16" fmla="*/ 0 h 315"/>
                <a:gd name="T17" fmla="*/ 1087 w 1087"/>
                <a:gd name="T18" fmla="*/ 315 h 315"/>
              </a:gdLst>
              <a:ahLst/>
              <a:cxnLst>
                <a:cxn ang="T10">
                  <a:pos x="T0" y="T1"/>
                </a:cxn>
                <a:cxn ang="T11">
                  <a:pos x="T2" y="T3"/>
                </a:cxn>
                <a:cxn ang="T12">
                  <a:pos x="T4" y="T5"/>
                </a:cxn>
                <a:cxn ang="T13">
                  <a:pos x="T6" y="T7"/>
                </a:cxn>
                <a:cxn ang="T14">
                  <a:pos x="T8" y="T9"/>
                </a:cxn>
              </a:cxnLst>
              <a:rect l="T15" t="T16" r="T17" b="T18"/>
              <a:pathLst>
                <a:path w="1087" h="315">
                  <a:moveTo>
                    <a:pt x="0" y="0"/>
                  </a:moveTo>
                  <a:lnTo>
                    <a:pt x="1066" y="315"/>
                  </a:lnTo>
                  <a:lnTo>
                    <a:pt x="1087" y="308"/>
                  </a:lnTo>
                  <a:lnTo>
                    <a:pt x="31" y="0"/>
                  </a:lnTo>
                  <a:lnTo>
                    <a:pt x="0" y="0"/>
                  </a:lnTo>
                  <a:close/>
                </a:path>
              </a:pathLst>
            </a:custGeom>
            <a:solidFill>
              <a:srgbClr val="000000"/>
            </a:solidFill>
            <a:ln w="9525">
              <a:noFill/>
              <a:round/>
              <a:headEnd/>
              <a:tailEnd/>
            </a:ln>
          </p:spPr>
          <p:txBody>
            <a:bodyPr/>
            <a:lstStyle/>
            <a:p>
              <a:endParaRPr lang="en-US"/>
            </a:p>
          </p:txBody>
        </p:sp>
      </p:grpSp>
      <p:grpSp>
        <p:nvGrpSpPr>
          <p:cNvPr id="5" name="Group 63"/>
          <p:cNvGrpSpPr>
            <a:grpSpLocks/>
          </p:cNvGrpSpPr>
          <p:nvPr/>
        </p:nvGrpSpPr>
        <p:grpSpPr bwMode="auto">
          <a:xfrm>
            <a:off x="2351088" y="3230563"/>
            <a:ext cx="798512" cy="1166812"/>
            <a:chOff x="12762" y="10336"/>
            <a:chExt cx="1027" cy="1700"/>
          </a:xfrm>
        </p:grpSpPr>
        <p:sp>
          <p:nvSpPr>
            <p:cNvPr id="89277" name="Rectangle 64"/>
            <p:cNvSpPr>
              <a:spLocks noChangeArrowheads="1"/>
            </p:cNvSpPr>
            <p:nvPr/>
          </p:nvSpPr>
          <p:spPr bwMode="auto">
            <a:xfrm>
              <a:off x="12824" y="10394"/>
              <a:ext cx="965" cy="1642"/>
            </a:xfrm>
            <a:prstGeom prst="rect">
              <a:avLst/>
            </a:prstGeom>
            <a:solidFill>
              <a:srgbClr val="969696"/>
            </a:solidFill>
            <a:ln w="9525">
              <a:solidFill>
                <a:srgbClr val="000000"/>
              </a:solidFill>
              <a:miter lim="800000"/>
              <a:headEnd/>
              <a:tailEnd/>
            </a:ln>
          </p:spPr>
          <p:txBody>
            <a:bodyPr/>
            <a:lstStyle/>
            <a:p>
              <a:endParaRPr lang="en-US"/>
            </a:p>
          </p:txBody>
        </p:sp>
        <p:sp>
          <p:nvSpPr>
            <p:cNvPr id="89278" name="Rectangle 65"/>
            <p:cNvSpPr>
              <a:spLocks noChangeArrowheads="1"/>
            </p:cNvSpPr>
            <p:nvPr/>
          </p:nvSpPr>
          <p:spPr bwMode="auto">
            <a:xfrm>
              <a:off x="12766" y="10336"/>
              <a:ext cx="965" cy="1642"/>
            </a:xfrm>
            <a:prstGeom prst="rect">
              <a:avLst/>
            </a:prstGeom>
            <a:solidFill>
              <a:srgbClr val="FFFFFF"/>
            </a:solidFill>
            <a:ln w="9525">
              <a:solidFill>
                <a:srgbClr val="000000"/>
              </a:solidFill>
              <a:miter lim="800000"/>
              <a:headEnd/>
              <a:tailEnd/>
            </a:ln>
          </p:spPr>
          <p:txBody>
            <a:bodyPr/>
            <a:lstStyle/>
            <a:p>
              <a:endParaRPr lang="en-US"/>
            </a:p>
          </p:txBody>
        </p:sp>
        <p:sp>
          <p:nvSpPr>
            <p:cNvPr id="89279" name="Line 66"/>
            <p:cNvSpPr>
              <a:spLocks noChangeShapeType="1"/>
            </p:cNvSpPr>
            <p:nvPr/>
          </p:nvSpPr>
          <p:spPr bwMode="auto">
            <a:xfrm>
              <a:off x="12766" y="10682"/>
              <a:ext cx="965" cy="2"/>
            </a:xfrm>
            <a:prstGeom prst="line">
              <a:avLst/>
            </a:prstGeom>
            <a:noFill/>
            <a:ln w="9525">
              <a:solidFill>
                <a:srgbClr val="000000"/>
              </a:solidFill>
              <a:round/>
              <a:headEnd/>
              <a:tailEnd/>
            </a:ln>
          </p:spPr>
          <p:txBody>
            <a:bodyPr/>
            <a:lstStyle/>
            <a:p>
              <a:endParaRPr lang="en-US"/>
            </a:p>
          </p:txBody>
        </p:sp>
        <p:sp>
          <p:nvSpPr>
            <p:cNvPr id="89280" name="Line 67"/>
            <p:cNvSpPr>
              <a:spLocks noChangeShapeType="1"/>
            </p:cNvSpPr>
            <p:nvPr/>
          </p:nvSpPr>
          <p:spPr bwMode="auto">
            <a:xfrm>
              <a:off x="12780" y="11042"/>
              <a:ext cx="980" cy="1"/>
            </a:xfrm>
            <a:prstGeom prst="line">
              <a:avLst/>
            </a:prstGeom>
            <a:noFill/>
            <a:ln w="9525">
              <a:solidFill>
                <a:srgbClr val="000000"/>
              </a:solidFill>
              <a:round/>
              <a:headEnd/>
              <a:tailEnd/>
            </a:ln>
          </p:spPr>
          <p:txBody>
            <a:bodyPr/>
            <a:lstStyle/>
            <a:p>
              <a:endParaRPr lang="en-US"/>
            </a:p>
          </p:txBody>
        </p:sp>
        <p:sp>
          <p:nvSpPr>
            <p:cNvPr id="89281" name="Line 68"/>
            <p:cNvSpPr>
              <a:spLocks noChangeShapeType="1"/>
            </p:cNvSpPr>
            <p:nvPr/>
          </p:nvSpPr>
          <p:spPr bwMode="auto">
            <a:xfrm>
              <a:off x="12764" y="11374"/>
              <a:ext cx="980" cy="1"/>
            </a:xfrm>
            <a:prstGeom prst="line">
              <a:avLst/>
            </a:prstGeom>
            <a:noFill/>
            <a:ln w="9525">
              <a:solidFill>
                <a:srgbClr val="000000"/>
              </a:solidFill>
              <a:round/>
              <a:headEnd/>
              <a:tailEnd/>
            </a:ln>
          </p:spPr>
          <p:txBody>
            <a:bodyPr/>
            <a:lstStyle/>
            <a:p>
              <a:endParaRPr lang="en-US"/>
            </a:p>
          </p:txBody>
        </p:sp>
        <p:sp>
          <p:nvSpPr>
            <p:cNvPr id="89282" name="Line 69"/>
            <p:cNvSpPr>
              <a:spLocks noChangeShapeType="1"/>
            </p:cNvSpPr>
            <p:nvPr/>
          </p:nvSpPr>
          <p:spPr bwMode="auto">
            <a:xfrm>
              <a:off x="12762" y="11675"/>
              <a:ext cx="967" cy="2"/>
            </a:xfrm>
            <a:prstGeom prst="line">
              <a:avLst/>
            </a:prstGeom>
            <a:noFill/>
            <a:ln w="9525">
              <a:solidFill>
                <a:srgbClr val="000000"/>
              </a:solidFill>
              <a:round/>
              <a:headEnd/>
              <a:tailEnd/>
            </a:ln>
          </p:spPr>
          <p:txBody>
            <a:bodyPr/>
            <a:lstStyle/>
            <a:p>
              <a:endParaRPr lang="en-US"/>
            </a:p>
          </p:txBody>
        </p:sp>
      </p:grpSp>
      <p:sp>
        <p:nvSpPr>
          <p:cNvPr id="89107" name="Text Box 70"/>
          <p:cNvSpPr txBox="1">
            <a:spLocks noChangeArrowheads="1"/>
          </p:cNvSpPr>
          <p:nvPr/>
        </p:nvSpPr>
        <p:spPr bwMode="auto">
          <a:xfrm>
            <a:off x="2354263" y="2825750"/>
            <a:ext cx="852487" cy="312738"/>
          </a:xfrm>
          <a:prstGeom prst="rect">
            <a:avLst/>
          </a:prstGeom>
          <a:noFill/>
          <a:ln w="9525">
            <a:noFill/>
            <a:miter lim="800000"/>
            <a:headEnd/>
            <a:tailEnd/>
          </a:ln>
        </p:spPr>
        <p:txBody>
          <a:bodyPr/>
          <a:lstStyle/>
          <a:p>
            <a:pPr algn="l" eaLnBrk="1" hangingPunct="1"/>
            <a:r>
              <a:rPr lang="en-US">
                <a:solidFill>
                  <a:schemeClr val="tx2"/>
                </a:solidFill>
                <a:latin typeface="Arial" pitchFamily="34" charset="0"/>
              </a:rPr>
              <a:t>Host A</a:t>
            </a:r>
            <a:endParaRPr lang="en-US">
              <a:solidFill>
                <a:schemeClr val="tx2"/>
              </a:solidFill>
            </a:endParaRPr>
          </a:p>
        </p:txBody>
      </p:sp>
      <p:sp>
        <p:nvSpPr>
          <p:cNvPr id="89108" name="Text Box 71"/>
          <p:cNvSpPr txBox="1">
            <a:spLocks noChangeArrowheads="1"/>
          </p:cNvSpPr>
          <p:nvPr/>
        </p:nvSpPr>
        <p:spPr bwMode="auto">
          <a:xfrm>
            <a:off x="3362325" y="2922588"/>
            <a:ext cx="1468438" cy="473075"/>
          </a:xfrm>
          <a:prstGeom prst="rect">
            <a:avLst/>
          </a:prstGeom>
          <a:noFill/>
          <a:ln w="9525">
            <a:noFill/>
            <a:miter lim="800000"/>
            <a:headEnd/>
            <a:tailEnd/>
          </a:ln>
        </p:spPr>
        <p:txBody>
          <a:bodyPr/>
          <a:lstStyle/>
          <a:p>
            <a:pPr algn="l" eaLnBrk="1" hangingPunct="1"/>
            <a:r>
              <a:rPr lang="en-US" sz="1400">
                <a:solidFill>
                  <a:srgbClr val="FF0000"/>
                </a:solidFill>
                <a:latin typeface="Symbol" pitchFamily="18" charset="2"/>
              </a:rPr>
              <a:t>l</a:t>
            </a:r>
            <a:r>
              <a:rPr lang="en-US" sz="1400" baseline="-25000">
                <a:solidFill>
                  <a:srgbClr val="FF0000"/>
                </a:solidFill>
                <a:latin typeface="Arial" pitchFamily="34" charset="0"/>
              </a:rPr>
              <a:t>in </a:t>
            </a:r>
            <a:r>
              <a:rPr lang="en-US" sz="1400">
                <a:solidFill>
                  <a:srgbClr val="FF0000"/>
                </a:solidFill>
                <a:latin typeface="Arial" pitchFamily="34" charset="0"/>
              </a:rPr>
              <a:t>: original data</a:t>
            </a:r>
            <a:endParaRPr lang="en-US" sz="1400">
              <a:solidFill>
                <a:schemeClr val="tx2"/>
              </a:solidFill>
            </a:endParaRPr>
          </a:p>
        </p:txBody>
      </p:sp>
      <p:sp>
        <p:nvSpPr>
          <p:cNvPr id="89109" name="Line 72"/>
          <p:cNvSpPr>
            <a:spLocks noChangeShapeType="1"/>
          </p:cNvSpPr>
          <p:nvPr/>
        </p:nvSpPr>
        <p:spPr bwMode="auto">
          <a:xfrm flipH="1">
            <a:off x="1885950" y="5649913"/>
            <a:ext cx="538163" cy="1587"/>
          </a:xfrm>
          <a:prstGeom prst="line">
            <a:avLst/>
          </a:prstGeom>
          <a:noFill/>
          <a:ln w="9525">
            <a:solidFill>
              <a:srgbClr val="000000"/>
            </a:solidFill>
            <a:round/>
            <a:headEnd/>
            <a:tailEnd/>
          </a:ln>
        </p:spPr>
        <p:txBody>
          <a:bodyPr/>
          <a:lstStyle/>
          <a:p>
            <a:endParaRPr lang="en-US"/>
          </a:p>
        </p:txBody>
      </p:sp>
      <p:grpSp>
        <p:nvGrpSpPr>
          <p:cNvPr id="6" name="Group 74"/>
          <p:cNvGrpSpPr>
            <a:grpSpLocks/>
          </p:cNvGrpSpPr>
          <p:nvPr/>
        </p:nvGrpSpPr>
        <p:grpSpPr bwMode="auto">
          <a:xfrm>
            <a:off x="1020763" y="4756150"/>
            <a:ext cx="1203325" cy="1162050"/>
            <a:chOff x="5850" y="13487"/>
            <a:chExt cx="2023" cy="1840"/>
          </a:xfrm>
        </p:grpSpPr>
        <p:sp>
          <p:nvSpPr>
            <p:cNvPr id="89238" name="Freeform 75"/>
            <p:cNvSpPr>
              <a:spLocks/>
            </p:cNvSpPr>
            <p:nvPr/>
          </p:nvSpPr>
          <p:spPr bwMode="auto">
            <a:xfrm>
              <a:off x="5850" y="13632"/>
              <a:ext cx="2023" cy="1695"/>
            </a:xfrm>
            <a:custGeom>
              <a:avLst/>
              <a:gdLst>
                <a:gd name="T0" fmla="*/ 570 w 2023"/>
                <a:gd name="T1" fmla="*/ 121 h 1695"/>
                <a:gd name="T2" fmla="*/ 575 w 2023"/>
                <a:gd name="T3" fmla="*/ 120 h 1695"/>
                <a:gd name="T4" fmla="*/ 586 w 2023"/>
                <a:gd name="T5" fmla="*/ 116 h 1695"/>
                <a:gd name="T6" fmla="*/ 607 w 2023"/>
                <a:gd name="T7" fmla="*/ 108 h 1695"/>
                <a:gd name="T8" fmla="*/ 636 w 2023"/>
                <a:gd name="T9" fmla="*/ 101 h 1695"/>
                <a:gd name="T10" fmla="*/ 672 w 2023"/>
                <a:gd name="T11" fmla="*/ 90 h 1695"/>
                <a:gd name="T12" fmla="*/ 718 w 2023"/>
                <a:gd name="T13" fmla="*/ 79 h 1695"/>
                <a:gd name="T14" fmla="*/ 771 w 2023"/>
                <a:gd name="T15" fmla="*/ 67 h 1695"/>
                <a:gd name="T16" fmla="*/ 834 w 2023"/>
                <a:gd name="T17" fmla="*/ 55 h 1695"/>
                <a:gd name="T18" fmla="*/ 904 w 2023"/>
                <a:gd name="T19" fmla="*/ 43 h 1695"/>
                <a:gd name="T20" fmla="*/ 982 w 2023"/>
                <a:gd name="T21" fmla="*/ 33 h 1695"/>
                <a:gd name="T22" fmla="*/ 1071 w 2023"/>
                <a:gd name="T23" fmla="*/ 22 h 1695"/>
                <a:gd name="T24" fmla="*/ 1166 w 2023"/>
                <a:gd name="T25" fmla="*/ 13 h 1695"/>
                <a:gd name="T26" fmla="*/ 1271 w 2023"/>
                <a:gd name="T27" fmla="*/ 7 h 1695"/>
                <a:gd name="T28" fmla="*/ 1384 w 2023"/>
                <a:gd name="T29" fmla="*/ 1 h 1695"/>
                <a:gd name="T30" fmla="*/ 1506 w 2023"/>
                <a:gd name="T31" fmla="*/ 0 h 1695"/>
                <a:gd name="T32" fmla="*/ 1636 w 2023"/>
                <a:gd name="T33" fmla="*/ 1 h 1695"/>
                <a:gd name="T34" fmla="*/ 1692 w 2023"/>
                <a:gd name="T35" fmla="*/ 233 h 1695"/>
                <a:gd name="T36" fmla="*/ 1713 w 2023"/>
                <a:gd name="T37" fmla="*/ 243 h 1695"/>
                <a:gd name="T38" fmla="*/ 1758 w 2023"/>
                <a:gd name="T39" fmla="*/ 274 h 1695"/>
                <a:gd name="T40" fmla="*/ 1806 w 2023"/>
                <a:gd name="T41" fmla="*/ 329 h 1695"/>
                <a:gd name="T42" fmla="*/ 1836 w 2023"/>
                <a:gd name="T43" fmla="*/ 409 h 1695"/>
                <a:gd name="T44" fmla="*/ 1955 w 2023"/>
                <a:gd name="T45" fmla="*/ 948 h 1695"/>
                <a:gd name="T46" fmla="*/ 2003 w 2023"/>
                <a:gd name="T47" fmla="*/ 1171 h 1695"/>
                <a:gd name="T48" fmla="*/ 2011 w 2023"/>
                <a:gd name="T49" fmla="*/ 1188 h 1695"/>
                <a:gd name="T50" fmla="*/ 2022 w 2023"/>
                <a:gd name="T51" fmla="*/ 1231 h 1695"/>
                <a:gd name="T52" fmla="*/ 2021 w 2023"/>
                <a:gd name="T53" fmla="*/ 1297 h 1695"/>
                <a:gd name="T54" fmla="*/ 1992 w 2023"/>
                <a:gd name="T55" fmla="*/ 1380 h 1695"/>
                <a:gd name="T56" fmla="*/ 0 w 2023"/>
                <a:gd name="T57" fmla="*/ 1328 h 1695"/>
                <a:gd name="T58" fmla="*/ 199 w 2023"/>
                <a:gd name="T59" fmla="*/ 1223 h 1695"/>
                <a:gd name="T60" fmla="*/ 200 w 2023"/>
                <a:gd name="T61" fmla="*/ 232 h 1695"/>
                <a:gd name="T62" fmla="*/ 210 w 2023"/>
                <a:gd name="T63" fmla="*/ 226 h 1695"/>
                <a:gd name="T64" fmla="*/ 230 w 2023"/>
                <a:gd name="T65" fmla="*/ 214 h 1695"/>
                <a:gd name="T66" fmla="*/ 259 w 2023"/>
                <a:gd name="T67" fmla="*/ 201 h 1695"/>
                <a:gd name="T68" fmla="*/ 297 w 2023"/>
                <a:gd name="T69" fmla="*/ 189 h 1695"/>
                <a:gd name="T70" fmla="*/ 344 w 2023"/>
                <a:gd name="T71" fmla="*/ 183 h 1695"/>
                <a:gd name="T72" fmla="*/ 399 w 2023"/>
                <a:gd name="T73" fmla="*/ 181 h 1695"/>
                <a:gd name="T74" fmla="*/ 464 w 2023"/>
                <a:gd name="T75" fmla="*/ 191 h 1695"/>
                <a:gd name="T76" fmla="*/ 548 w 2023"/>
                <a:gd name="T77" fmla="*/ 225 h 169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023"/>
                <a:gd name="T118" fmla="*/ 0 h 1695"/>
                <a:gd name="T119" fmla="*/ 2023 w 2023"/>
                <a:gd name="T120" fmla="*/ 1695 h 169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023" h="1695">
                  <a:moveTo>
                    <a:pt x="548" y="225"/>
                  </a:moveTo>
                  <a:lnTo>
                    <a:pt x="570" y="121"/>
                  </a:lnTo>
                  <a:lnTo>
                    <a:pt x="571" y="121"/>
                  </a:lnTo>
                  <a:lnTo>
                    <a:pt x="575" y="120"/>
                  </a:lnTo>
                  <a:lnTo>
                    <a:pt x="580" y="118"/>
                  </a:lnTo>
                  <a:lnTo>
                    <a:pt x="586" y="116"/>
                  </a:lnTo>
                  <a:lnTo>
                    <a:pt x="596" y="112"/>
                  </a:lnTo>
                  <a:lnTo>
                    <a:pt x="607" y="108"/>
                  </a:lnTo>
                  <a:lnTo>
                    <a:pt x="620" y="105"/>
                  </a:lnTo>
                  <a:lnTo>
                    <a:pt x="636" y="101"/>
                  </a:lnTo>
                  <a:lnTo>
                    <a:pt x="653" y="95"/>
                  </a:lnTo>
                  <a:lnTo>
                    <a:pt x="672" y="90"/>
                  </a:lnTo>
                  <a:lnTo>
                    <a:pt x="694" y="84"/>
                  </a:lnTo>
                  <a:lnTo>
                    <a:pt x="718" y="79"/>
                  </a:lnTo>
                  <a:lnTo>
                    <a:pt x="743" y="74"/>
                  </a:lnTo>
                  <a:lnTo>
                    <a:pt x="771" y="67"/>
                  </a:lnTo>
                  <a:lnTo>
                    <a:pt x="802" y="61"/>
                  </a:lnTo>
                  <a:lnTo>
                    <a:pt x="834" y="55"/>
                  </a:lnTo>
                  <a:lnTo>
                    <a:pt x="867" y="49"/>
                  </a:lnTo>
                  <a:lnTo>
                    <a:pt x="904" y="43"/>
                  </a:lnTo>
                  <a:lnTo>
                    <a:pt x="943" y="38"/>
                  </a:lnTo>
                  <a:lnTo>
                    <a:pt x="982" y="33"/>
                  </a:lnTo>
                  <a:lnTo>
                    <a:pt x="1025" y="27"/>
                  </a:lnTo>
                  <a:lnTo>
                    <a:pt x="1071" y="22"/>
                  </a:lnTo>
                  <a:lnTo>
                    <a:pt x="1117" y="17"/>
                  </a:lnTo>
                  <a:lnTo>
                    <a:pt x="1166" y="13"/>
                  </a:lnTo>
                  <a:lnTo>
                    <a:pt x="1218" y="10"/>
                  </a:lnTo>
                  <a:lnTo>
                    <a:pt x="1271" y="7"/>
                  </a:lnTo>
                  <a:lnTo>
                    <a:pt x="1327" y="3"/>
                  </a:lnTo>
                  <a:lnTo>
                    <a:pt x="1384" y="1"/>
                  </a:lnTo>
                  <a:lnTo>
                    <a:pt x="1444" y="0"/>
                  </a:lnTo>
                  <a:lnTo>
                    <a:pt x="1506" y="0"/>
                  </a:lnTo>
                  <a:lnTo>
                    <a:pt x="1570" y="0"/>
                  </a:lnTo>
                  <a:lnTo>
                    <a:pt x="1636" y="1"/>
                  </a:lnTo>
                  <a:lnTo>
                    <a:pt x="1709" y="41"/>
                  </a:lnTo>
                  <a:lnTo>
                    <a:pt x="1692" y="233"/>
                  </a:lnTo>
                  <a:lnTo>
                    <a:pt x="1698" y="235"/>
                  </a:lnTo>
                  <a:lnTo>
                    <a:pt x="1713" y="243"/>
                  </a:lnTo>
                  <a:lnTo>
                    <a:pt x="1733" y="256"/>
                  </a:lnTo>
                  <a:lnTo>
                    <a:pt x="1758" y="274"/>
                  </a:lnTo>
                  <a:lnTo>
                    <a:pt x="1784" y="299"/>
                  </a:lnTo>
                  <a:lnTo>
                    <a:pt x="1806" y="329"/>
                  </a:lnTo>
                  <a:lnTo>
                    <a:pt x="1825" y="366"/>
                  </a:lnTo>
                  <a:lnTo>
                    <a:pt x="1836" y="409"/>
                  </a:lnTo>
                  <a:lnTo>
                    <a:pt x="1999" y="557"/>
                  </a:lnTo>
                  <a:lnTo>
                    <a:pt x="1955" y="948"/>
                  </a:lnTo>
                  <a:lnTo>
                    <a:pt x="1692" y="1080"/>
                  </a:lnTo>
                  <a:lnTo>
                    <a:pt x="2003" y="1171"/>
                  </a:lnTo>
                  <a:lnTo>
                    <a:pt x="2006" y="1176"/>
                  </a:lnTo>
                  <a:lnTo>
                    <a:pt x="2011" y="1188"/>
                  </a:lnTo>
                  <a:lnTo>
                    <a:pt x="2016" y="1206"/>
                  </a:lnTo>
                  <a:lnTo>
                    <a:pt x="2022" y="1231"/>
                  </a:lnTo>
                  <a:lnTo>
                    <a:pt x="2023" y="1261"/>
                  </a:lnTo>
                  <a:lnTo>
                    <a:pt x="2021" y="1297"/>
                  </a:lnTo>
                  <a:lnTo>
                    <a:pt x="2010" y="1337"/>
                  </a:lnTo>
                  <a:lnTo>
                    <a:pt x="1992" y="1380"/>
                  </a:lnTo>
                  <a:lnTo>
                    <a:pt x="1171" y="1695"/>
                  </a:lnTo>
                  <a:lnTo>
                    <a:pt x="0" y="1328"/>
                  </a:lnTo>
                  <a:lnTo>
                    <a:pt x="20" y="1285"/>
                  </a:lnTo>
                  <a:lnTo>
                    <a:pt x="199" y="1223"/>
                  </a:lnTo>
                  <a:lnTo>
                    <a:pt x="199" y="233"/>
                  </a:lnTo>
                  <a:lnTo>
                    <a:pt x="200" y="232"/>
                  </a:lnTo>
                  <a:lnTo>
                    <a:pt x="204" y="229"/>
                  </a:lnTo>
                  <a:lnTo>
                    <a:pt x="210" y="226"/>
                  </a:lnTo>
                  <a:lnTo>
                    <a:pt x="218" y="220"/>
                  </a:lnTo>
                  <a:lnTo>
                    <a:pt x="230" y="214"/>
                  </a:lnTo>
                  <a:lnTo>
                    <a:pt x="243" y="207"/>
                  </a:lnTo>
                  <a:lnTo>
                    <a:pt x="259" y="201"/>
                  </a:lnTo>
                  <a:lnTo>
                    <a:pt x="277" y="194"/>
                  </a:lnTo>
                  <a:lnTo>
                    <a:pt x="297" y="189"/>
                  </a:lnTo>
                  <a:lnTo>
                    <a:pt x="320" y="185"/>
                  </a:lnTo>
                  <a:lnTo>
                    <a:pt x="344" y="183"/>
                  </a:lnTo>
                  <a:lnTo>
                    <a:pt x="370" y="180"/>
                  </a:lnTo>
                  <a:lnTo>
                    <a:pt x="399" y="181"/>
                  </a:lnTo>
                  <a:lnTo>
                    <a:pt x="430" y="185"/>
                  </a:lnTo>
                  <a:lnTo>
                    <a:pt x="464" y="191"/>
                  </a:lnTo>
                  <a:lnTo>
                    <a:pt x="498" y="201"/>
                  </a:lnTo>
                  <a:lnTo>
                    <a:pt x="548" y="225"/>
                  </a:lnTo>
                  <a:close/>
                </a:path>
              </a:pathLst>
            </a:custGeom>
            <a:solidFill>
              <a:srgbClr val="969696"/>
            </a:solidFill>
            <a:ln w="9525">
              <a:noFill/>
              <a:round/>
              <a:headEnd/>
              <a:tailEnd/>
            </a:ln>
          </p:spPr>
          <p:txBody>
            <a:bodyPr/>
            <a:lstStyle/>
            <a:p>
              <a:endParaRPr lang="en-US"/>
            </a:p>
          </p:txBody>
        </p:sp>
        <p:sp>
          <p:nvSpPr>
            <p:cNvPr id="89239" name="Freeform 76"/>
            <p:cNvSpPr>
              <a:spLocks/>
            </p:cNvSpPr>
            <p:nvPr/>
          </p:nvSpPr>
          <p:spPr bwMode="auto">
            <a:xfrm>
              <a:off x="6551" y="13597"/>
              <a:ext cx="650" cy="735"/>
            </a:xfrm>
            <a:custGeom>
              <a:avLst/>
              <a:gdLst>
                <a:gd name="T0" fmla="*/ 645 w 650"/>
                <a:gd name="T1" fmla="*/ 27 h 735"/>
                <a:gd name="T2" fmla="*/ 642 w 650"/>
                <a:gd name="T3" fmla="*/ 26 h 735"/>
                <a:gd name="T4" fmla="*/ 631 w 650"/>
                <a:gd name="T5" fmla="*/ 23 h 735"/>
                <a:gd name="T6" fmla="*/ 615 w 650"/>
                <a:gd name="T7" fmla="*/ 19 h 735"/>
                <a:gd name="T8" fmla="*/ 592 w 650"/>
                <a:gd name="T9" fmla="*/ 15 h 735"/>
                <a:gd name="T10" fmla="*/ 565 w 650"/>
                <a:gd name="T11" fmla="*/ 10 h 735"/>
                <a:gd name="T12" fmla="*/ 533 w 650"/>
                <a:gd name="T13" fmla="*/ 6 h 735"/>
                <a:gd name="T14" fmla="*/ 496 w 650"/>
                <a:gd name="T15" fmla="*/ 3 h 735"/>
                <a:gd name="T16" fmla="*/ 456 w 650"/>
                <a:gd name="T17" fmla="*/ 1 h 735"/>
                <a:gd name="T18" fmla="*/ 411 w 650"/>
                <a:gd name="T19" fmla="*/ 0 h 735"/>
                <a:gd name="T20" fmla="*/ 364 w 650"/>
                <a:gd name="T21" fmla="*/ 2 h 735"/>
                <a:gd name="T22" fmla="*/ 315 w 650"/>
                <a:gd name="T23" fmla="*/ 6 h 735"/>
                <a:gd name="T24" fmla="*/ 262 w 650"/>
                <a:gd name="T25" fmla="*/ 15 h 735"/>
                <a:gd name="T26" fmla="*/ 209 w 650"/>
                <a:gd name="T27" fmla="*/ 26 h 735"/>
                <a:gd name="T28" fmla="*/ 154 w 650"/>
                <a:gd name="T29" fmla="*/ 42 h 735"/>
                <a:gd name="T30" fmla="*/ 98 w 650"/>
                <a:gd name="T31" fmla="*/ 61 h 735"/>
                <a:gd name="T32" fmla="*/ 42 w 650"/>
                <a:gd name="T33" fmla="*/ 87 h 735"/>
                <a:gd name="T34" fmla="*/ 38 w 650"/>
                <a:gd name="T35" fmla="*/ 101 h 735"/>
                <a:gd name="T36" fmla="*/ 28 w 650"/>
                <a:gd name="T37" fmla="*/ 141 h 735"/>
                <a:gd name="T38" fmla="*/ 17 w 650"/>
                <a:gd name="T39" fmla="*/ 203 h 735"/>
                <a:gd name="T40" fmla="*/ 6 w 650"/>
                <a:gd name="T41" fmla="*/ 283 h 735"/>
                <a:gd name="T42" fmla="*/ 0 w 650"/>
                <a:gd name="T43" fmla="*/ 378 h 735"/>
                <a:gd name="T44" fmla="*/ 5 w 650"/>
                <a:gd name="T45" fmla="*/ 484 h 735"/>
                <a:gd name="T46" fmla="*/ 21 w 650"/>
                <a:gd name="T47" fmla="*/ 599 h 735"/>
                <a:gd name="T48" fmla="*/ 54 w 650"/>
                <a:gd name="T49" fmla="*/ 716 h 735"/>
                <a:gd name="T50" fmla="*/ 58 w 650"/>
                <a:gd name="T51" fmla="*/ 716 h 735"/>
                <a:gd name="T52" fmla="*/ 66 w 650"/>
                <a:gd name="T53" fmla="*/ 715 h 735"/>
                <a:gd name="T54" fmla="*/ 80 w 650"/>
                <a:gd name="T55" fmla="*/ 713 h 735"/>
                <a:gd name="T56" fmla="*/ 99 w 650"/>
                <a:gd name="T57" fmla="*/ 712 h 735"/>
                <a:gd name="T58" fmla="*/ 124 w 650"/>
                <a:gd name="T59" fmla="*/ 710 h 735"/>
                <a:gd name="T60" fmla="*/ 153 w 650"/>
                <a:gd name="T61" fmla="*/ 708 h 735"/>
                <a:gd name="T62" fmla="*/ 188 w 650"/>
                <a:gd name="T63" fmla="*/ 707 h 735"/>
                <a:gd name="T64" fmla="*/ 225 w 650"/>
                <a:gd name="T65" fmla="*/ 706 h 735"/>
                <a:gd name="T66" fmla="*/ 267 w 650"/>
                <a:gd name="T67" fmla="*/ 705 h 735"/>
                <a:gd name="T68" fmla="*/ 313 w 650"/>
                <a:gd name="T69" fmla="*/ 706 h 735"/>
                <a:gd name="T70" fmla="*/ 362 w 650"/>
                <a:gd name="T71" fmla="*/ 707 h 735"/>
                <a:gd name="T72" fmla="*/ 415 w 650"/>
                <a:gd name="T73" fmla="*/ 709 h 735"/>
                <a:gd name="T74" fmla="*/ 470 w 650"/>
                <a:gd name="T75" fmla="*/ 713 h 735"/>
                <a:gd name="T76" fmla="*/ 528 w 650"/>
                <a:gd name="T77" fmla="*/ 719 h 735"/>
                <a:gd name="T78" fmla="*/ 588 w 650"/>
                <a:gd name="T79" fmla="*/ 726 h 735"/>
                <a:gd name="T80" fmla="*/ 650 w 650"/>
                <a:gd name="T81" fmla="*/ 735 h 735"/>
                <a:gd name="T82" fmla="*/ 647 w 650"/>
                <a:gd name="T83" fmla="*/ 713 h 735"/>
                <a:gd name="T84" fmla="*/ 641 w 650"/>
                <a:gd name="T85" fmla="*/ 655 h 735"/>
                <a:gd name="T86" fmla="*/ 631 w 650"/>
                <a:gd name="T87" fmla="*/ 568 h 735"/>
                <a:gd name="T88" fmla="*/ 623 w 650"/>
                <a:gd name="T89" fmla="*/ 462 h 735"/>
                <a:gd name="T90" fmla="*/ 618 w 650"/>
                <a:gd name="T91" fmla="*/ 345 h 735"/>
                <a:gd name="T92" fmla="*/ 618 w 650"/>
                <a:gd name="T93" fmla="*/ 229 h 735"/>
                <a:gd name="T94" fmla="*/ 627 w 650"/>
                <a:gd name="T95" fmla="*/ 119 h 735"/>
                <a:gd name="T96" fmla="*/ 645 w 650"/>
                <a:gd name="T97" fmla="*/ 27 h 73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50"/>
                <a:gd name="T148" fmla="*/ 0 h 735"/>
                <a:gd name="T149" fmla="*/ 650 w 650"/>
                <a:gd name="T150" fmla="*/ 735 h 73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50" h="735">
                  <a:moveTo>
                    <a:pt x="645" y="27"/>
                  </a:moveTo>
                  <a:lnTo>
                    <a:pt x="642" y="26"/>
                  </a:lnTo>
                  <a:lnTo>
                    <a:pt x="631" y="23"/>
                  </a:lnTo>
                  <a:lnTo>
                    <a:pt x="615" y="19"/>
                  </a:lnTo>
                  <a:lnTo>
                    <a:pt x="592" y="15"/>
                  </a:lnTo>
                  <a:lnTo>
                    <a:pt x="565" y="10"/>
                  </a:lnTo>
                  <a:lnTo>
                    <a:pt x="533" y="6"/>
                  </a:lnTo>
                  <a:lnTo>
                    <a:pt x="496" y="3"/>
                  </a:lnTo>
                  <a:lnTo>
                    <a:pt x="456" y="1"/>
                  </a:lnTo>
                  <a:lnTo>
                    <a:pt x="411" y="0"/>
                  </a:lnTo>
                  <a:lnTo>
                    <a:pt x="364" y="2"/>
                  </a:lnTo>
                  <a:lnTo>
                    <a:pt x="315" y="6"/>
                  </a:lnTo>
                  <a:lnTo>
                    <a:pt x="262" y="15"/>
                  </a:lnTo>
                  <a:lnTo>
                    <a:pt x="209" y="26"/>
                  </a:lnTo>
                  <a:lnTo>
                    <a:pt x="154" y="42"/>
                  </a:lnTo>
                  <a:lnTo>
                    <a:pt x="98" y="61"/>
                  </a:lnTo>
                  <a:lnTo>
                    <a:pt x="42" y="87"/>
                  </a:lnTo>
                  <a:lnTo>
                    <a:pt x="38" y="101"/>
                  </a:lnTo>
                  <a:lnTo>
                    <a:pt x="28" y="141"/>
                  </a:lnTo>
                  <a:lnTo>
                    <a:pt x="17" y="203"/>
                  </a:lnTo>
                  <a:lnTo>
                    <a:pt x="6" y="283"/>
                  </a:lnTo>
                  <a:lnTo>
                    <a:pt x="0" y="378"/>
                  </a:lnTo>
                  <a:lnTo>
                    <a:pt x="5" y="484"/>
                  </a:lnTo>
                  <a:lnTo>
                    <a:pt x="21" y="599"/>
                  </a:lnTo>
                  <a:lnTo>
                    <a:pt x="54" y="716"/>
                  </a:lnTo>
                  <a:lnTo>
                    <a:pt x="58" y="716"/>
                  </a:lnTo>
                  <a:lnTo>
                    <a:pt x="66" y="715"/>
                  </a:lnTo>
                  <a:lnTo>
                    <a:pt x="80" y="713"/>
                  </a:lnTo>
                  <a:lnTo>
                    <a:pt x="99" y="712"/>
                  </a:lnTo>
                  <a:lnTo>
                    <a:pt x="124" y="710"/>
                  </a:lnTo>
                  <a:lnTo>
                    <a:pt x="153" y="708"/>
                  </a:lnTo>
                  <a:lnTo>
                    <a:pt x="188" y="707"/>
                  </a:lnTo>
                  <a:lnTo>
                    <a:pt x="225" y="706"/>
                  </a:lnTo>
                  <a:lnTo>
                    <a:pt x="267" y="705"/>
                  </a:lnTo>
                  <a:lnTo>
                    <a:pt x="313" y="706"/>
                  </a:lnTo>
                  <a:lnTo>
                    <a:pt x="362" y="707"/>
                  </a:lnTo>
                  <a:lnTo>
                    <a:pt x="415" y="709"/>
                  </a:lnTo>
                  <a:lnTo>
                    <a:pt x="470" y="713"/>
                  </a:lnTo>
                  <a:lnTo>
                    <a:pt x="528" y="719"/>
                  </a:lnTo>
                  <a:lnTo>
                    <a:pt x="588" y="726"/>
                  </a:lnTo>
                  <a:lnTo>
                    <a:pt x="650" y="735"/>
                  </a:lnTo>
                  <a:lnTo>
                    <a:pt x="647" y="713"/>
                  </a:lnTo>
                  <a:lnTo>
                    <a:pt x="641" y="655"/>
                  </a:lnTo>
                  <a:lnTo>
                    <a:pt x="631" y="568"/>
                  </a:lnTo>
                  <a:lnTo>
                    <a:pt x="623" y="462"/>
                  </a:lnTo>
                  <a:lnTo>
                    <a:pt x="618" y="345"/>
                  </a:lnTo>
                  <a:lnTo>
                    <a:pt x="618" y="229"/>
                  </a:lnTo>
                  <a:lnTo>
                    <a:pt x="627" y="119"/>
                  </a:lnTo>
                  <a:lnTo>
                    <a:pt x="645" y="27"/>
                  </a:lnTo>
                  <a:close/>
                </a:path>
              </a:pathLst>
            </a:custGeom>
            <a:solidFill>
              <a:srgbClr val="808080"/>
            </a:solidFill>
            <a:ln w="9525">
              <a:noFill/>
              <a:round/>
              <a:headEnd/>
              <a:tailEnd/>
            </a:ln>
          </p:spPr>
          <p:txBody>
            <a:bodyPr/>
            <a:lstStyle/>
            <a:p>
              <a:endParaRPr lang="en-US"/>
            </a:p>
          </p:txBody>
        </p:sp>
        <p:sp>
          <p:nvSpPr>
            <p:cNvPr id="89240" name="Freeform 77"/>
            <p:cNvSpPr>
              <a:spLocks/>
            </p:cNvSpPr>
            <p:nvPr/>
          </p:nvSpPr>
          <p:spPr bwMode="auto">
            <a:xfrm>
              <a:off x="6623" y="13797"/>
              <a:ext cx="1071" cy="731"/>
            </a:xfrm>
            <a:custGeom>
              <a:avLst/>
              <a:gdLst>
                <a:gd name="T0" fmla="*/ 6 w 1071"/>
                <a:gd name="T1" fmla="*/ 552 h 731"/>
                <a:gd name="T2" fmla="*/ 0 w 1071"/>
                <a:gd name="T3" fmla="*/ 642 h 731"/>
                <a:gd name="T4" fmla="*/ 698 w 1071"/>
                <a:gd name="T5" fmla="*/ 731 h 731"/>
                <a:gd name="T6" fmla="*/ 703 w 1071"/>
                <a:gd name="T7" fmla="*/ 729 h 731"/>
                <a:gd name="T8" fmla="*/ 717 w 1071"/>
                <a:gd name="T9" fmla="*/ 722 h 731"/>
                <a:gd name="T10" fmla="*/ 740 w 1071"/>
                <a:gd name="T11" fmla="*/ 710 h 731"/>
                <a:gd name="T12" fmla="*/ 768 w 1071"/>
                <a:gd name="T13" fmla="*/ 694 h 731"/>
                <a:gd name="T14" fmla="*/ 801 w 1071"/>
                <a:gd name="T15" fmla="*/ 672 h 731"/>
                <a:gd name="T16" fmla="*/ 838 w 1071"/>
                <a:gd name="T17" fmla="*/ 645 h 731"/>
                <a:gd name="T18" fmla="*/ 876 w 1071"/>
                <a:gd name="T19" fmla="*/ 614 h 731"/>
                <a:gd name="T20" fmla="*/ 915 w 1071"/>
                <a:gd name="T21" fmla="*/ 577 h 731"/>
                <a:gd name="T22" fmla="*/ 953 w 1071"/>
                <a:gd name="T23" fmla="*/ 536 h 731"/>
                <a:gd name="T24" fmla="*/ 988 w 1071"/>
                <a:gd name="T25" fmla="*/ 491 h 731"/>
                <a:gd name="T26" fmla="*/ 1018 w 1071"/>
                <a:gd name="T27" fmla="*/ 439 h 731"/>
                <a:gd name="T28" fmla="*/ 1043 w 1071"/>
                <a:gd name="T29" fmla="*/ 383 h 731"/>
                <a:gd name="T30" fmla="*/ 1061 w 1071"/>
                <a:gd name="T31" fmla="*/ 322 h 731"/>
                <a:gd name="T32" fmla="*/ 1071 w 1071"/>
                <a:gd name="T33" fmla="*/ 255 h 731"/>
                <a:gd name="T34" fmla="*/ 1070 w 1071"/>
                <a:gd name="T35" fmla="*/ 185 h 731"/>
                <a:gd name="T36" fmla="*/ 1057 w 1071"/>
                <a:gd name="T37" fmla="*/ 108 h 731"/>
                <a:gd name="T38" fmla="*/ 1055 w 1071"/>
                <a:gd name="T39" fmla="*/ 104 h 731"/>
                <a:gd name="T40" fmla="*/ 1049 w 1071"/>
                <a:gd name="T41" fmla="*/ 92 h 731"/>
                <a:gd name="T42" fmla="*/ 1037 w 1071"/>
                <a:gd name="T43" fmla="*/ 76 h 731"/>
                <a:gd name="T44" fmla="*/ 1022 w 1071"/>
                <a:gd name="T45" fmla="*/ 57 h 731"/>
                <a:gd name="T46" fmla="*/ 1002 w 1071"/>
                <a:gd name="T47" fmla="*/ 37 h 731"/>
                <a:gd name="T48" fmla="*/ 979 w 1071"/>
                <a:gd name="T49" fmla="*/ 20 h 731"/>
                <a:gd name="T50" fmla="*/ 951 w 1071"/>
                <a:gd name="T51" fmla="*/ 7 h 731"/>
                <a:gd name="T52" fmla="*/ 919 w 1071"/>
                <a:gd name="T53" fmla="*/ 0 h 731"/>
                <a:gd name="T54" fmla="*/ 924 w 1071"/>
                <a:gd name="T55" fmla="*/ 12 h 731"/>
                <a:gd name="T56" fmla="*/ 934 w 1071"/>
                <a:gd name="T57" fmla="*/ 44 h 731"/>
                <a:gd name="T58" fmla="*/ 947 w 1071"/>
                <a:gd name="T59" fmla="*/ 94 h 731"/>
                <a:gd name="T60" fmla="*/ 958 w 1071"/>
                <a:gd name="T61" fmla="*/ 159 h 731"/>
                <a:gd name="T62" fmla="*/ 961 w 1071"/>
                <a:gd name="T63" fmla="*/ 238 h 731"/>
                <a:gd name="T64" fmla="*/ 953 w 1071"/>
                <a:gd name="T65" fmla="*/ 324 h 731"/>
                <a:gd name="T66" fmla="*/ 928 w 1071"/>
                <a:gd name="T67" fmla="*/ 418 h 731"/>
                <a:gd name="T68" fmla="*/ 884 w 1071"/>
                <a:gd name="T69" fmla="*/ 516 h 731"/>
                <a:gd name="T70" fmla="*/ 883 w 1071"/>
                <a:gd name="T71" fmla="*/ 518 h 731"/>
                <a:gd name="T72" fmla="*/ 879 w 1071"/>
                <a:gd name="T73" fmla="*/ 521 h 731"/>
                <a:gd name="T74" fmla="*/ 872 w 1071"/>
                <a:gd name="T75" fmla="*/ 526 h 731"/>
                <a:gd name="T76" fmla="*/ 862 w 1071"/>
                <a:gd name="T77" fmla="*/ 534 h 731"/>
                <a:gd name="T78" fmla="*/ 851 w 1071"/>
                <a:gd name="T79" fmla="*/ 541 h 731"/>
                <a:gd name="T80" fmla="*/ 837 w 1071"/>
                <a:gd name="T81" fmla="*/ 550 h 731"/>
                <a:gd name="T82" fmla="*/ 819 w 1071"/>
                <a:gd name="T83" fmla="*/ 559 h 731"/>
                <a:gd name="T84" fmla="*/ 800 w 1071"/>
                <a:gd name="T85" fmla="*/ 567 h 731"/>
                <a:gd name="T86" fmla="*/ 778 w 1071"/>
                <a:gd name="T87" fmla="*/ 575 h 731"/>
                <a:gd name="T88" fmla="*/ 754 w 1071"/>
                <a:gd name="T89" fmla="*/ 582 h 731"/>
                <a:gd name="T90" fmla="*/ 727 w 1071"/>
                <a:gd name="T91" fmla="*/ 588 h 731"/>
                <a:gd name="T92" fmla="*/ 697 w 1071"/>
                <a:gd name="T93" fmla="*/ 592 h 731"/>
                <a:gd name="T94" fmla="*/ 666 w 1071"/>
                <a:gd name="T95" fmla="*/ 593 h 731"/>
                <a:gd name="T96" fmla="*/ 631 w 1071"/>
                <a:gd name="T97" fmla="*/ 592 h 731"/>
                <a:gd name="T98" fmla="*/ 593 w 1071"/>
                <a:gd name="T99" fmla="*/ 589 h 731"/>
                <a:gd name="T100" fmla="*/ 555 w 1071"/>
                <a:gd name="T101" fmla="*/ 581 h 731"/>
                <a:gd name="T102" fmla="*/ 555 w 1071"/>
                <a:gd name="T103" fmla="*/ 677 h 731"/>
                <a:gd name="T104" fmla="*/ 24 w 1071"/>
                <a:gd name="T105" fmla="*/ 623 h 731"/>
                <a:gd name="T106" fmla="*/ 6 w 1071"/>
                <a:gd name="T107" fmla="*/ 552 h 73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71"/>
                <a:gd name="T163" fmla="*/ 0 h 731"/>
                <a:gd name="T164" fmla="*/ 1071 w 1071"/>
                <a:gd name="T165" fmla="*/ 731 h 73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71" h="731">
                  <a:moveTo>
                    <a:pt x="6" y="552"/>
                  </a:moveTo>
                  <a:lnTo>
                    <a:pt x="0" y="642"/>
                  </a:lnTo>
                  <a:lnTo>
                    <a:pt x="698" y="731"/>
                  </a:lnTo>
                  <a:lnTo>
                    <a:pt x="703" y="729"/>
                  </a:lnTo>
                  <a:lnTo>
                    <a:pt x="717" y="722"/>
                  </a:lnTo>
                  <a:lnTo>
                    <a:pt x="740" y="710"/>
                  </a:lnTo>
                  <a:lnTo>
                    <a:pt x="768" y="694"/>
                  </a:lnTo>
                  <a:lnTo>
                    <a:pt x="801" y="672"/>
                  </a:lnTo>
                  <a:lnTo>
                    <a:pt x="838" y="645"/>
                  </a:lnTo>
                  <a:lnTo>
                    <a:pt x="876" y="614"/>
                  </a:lnTo>
                  <a:lnTo>
                    <a:pt x="915" y="577"/>
                  </a:lnTo>
                  <a:lnTo>
                    <a:pt x="953" y="536"/>
                  </a:lnTo>
                  <a:lnTo>
                    <a:pt x="988" y="491"/>
                  </a:lnTo>
                  <a:lnTo>
                    <a:pt x="1018" y="439"/>
                  </a:lnTo>
                  <a:lnTo>
                    <a:pt x="1043" y="383"/>
                  </a:lnTo>
                  <a:lnTo>
                    <a:pt x="1061" y="322"/>
                  </a:lnTo>
                  <a:lnTo>
                    <a:pt x="1071" y="255"/>
                  </a:lnTo>
                  <a:lnTo>
                    <a:pt x="1070" y="185"/>
                  </a:lnTo>
                  <a:lnTo>
                    <a:pt x="1057" y="108"/>
                  </a:lnTo>
                  <a:lnTo>
                    <a:pt x="1055" y="104"/>
                  </a:lnTo>
                  <a:lnTo>
                    <a:pt x="1049" y="92"/>
                  </a:lnTo>
                  <a:lnTo>
                    <a:pt x="1037" y="76"/>
                  </a:lnTo>
                  <a:lnTo>
                    <a:pt x="1022" y="57"/>
                  </a:lnTo>
                  <a:lnTo>
                    <a:pt x="1002" y="37"/>
                  </a:lnTo>
                  <a:lnTo>
                    <a:pt x="979" y="20"/>
                  </a:lnTo>
                  <a:lnTo>
                    <a:pt x="951" y="7"/>
                  </a:lnTo>
                  <a:lnTo>
                    <a:pt x="919" y="0"/>
                  </a:lnTo>
                  <a:lnTo>
                    <a:pt x="924" y="12"/>
                  </a:lnTo>
                  <a:lnTo>
                    <a:pt x="934" y="44"/>
                  </a:lnTo>
                  <a:lnTo>
                    <a:pt x="947" y="94"/>
                  </a:lnTo>
                  <a:lnTo>
                    <a:pt x="958" y="159"/>
                  </a:lnTo>
                  <a:lnTo>
                    <a:pt x="961" y="238"/>
                  </a:lnTo>
                  <a:lnTo>
                    <a:pt x="953" y="324"/>
                  </a:lnTo>
                  <a:lnTo>
                    <a:pt x="928" y="418"/>
                  </a:lnTo>
                  <a:lnTo>
                    <a:pt x="884" y="516"/>
                  </a:lnTo>
                  <a:lnTo>
                    <a:pt x="883" y="518"/>
                  </a:lnTo>
                  <a:lnTo>
                    <a:pt x="879" y="521"/>
                  </a:lnTo>
                  <a:lnTo>
                    <a:pt x="872" y="526"/>
                  </a:lnTo>
                  <a:lnTo>
                    <a:pt x="862" y="534"/>
                  </a:lnTo>
                  <a:lnTo>
                    <a:pt x="851" y="541"/>
                  </a:lnTo>
                  <a:lnTo>
                    <a:pt x="837" y="550"/>
                  </a:lnTo>
                  <a:lnTo>
                    <a:pt x="819" y="559"/>
                  </a:lnTo>
                  <a:lnTo>
                    <a:pt x="800" y="567"/>
                  </a:lnTo>
                  <a:lnTo>
                    <a:pt x="778" y="575"/>
                  </a:lnTo>
                  <a:lnTo>
                    <a:pt x="754" y="582"/>
                  </a:lnTo>
                  <a:lnTo>
                    <a:pt x="727" y="588"/>
                  </a:lnTo>
                  <a:lnTo>
                    <a:pt x="697" y="592"/>
                  </a:lnTo>
                  <a:lnTo>
                    <a:pt x="666" y="593"/>
                  </a:lnTo>
                  <a:lnTo>
                    <a:pt x="631" y="592"/>
                  </a:lnTo>
                  <a:lnTo>
                    <a:pt x="593" y="589"/>
                  </a:lnTo>
                  <a:lnTo>
                    <a:pt x="555" y="581"/>
                  </a:lnTo>
                  <a:lnTo>
                    <a:pt x="555" y="677"/>
                  </a:lnTo>
                  <a:lnTo>
                    <a:pt x="24" y="623"/>
                  </a:lnTo>
                  <a:lnTo>
                    <a:pt x="6" y="552"/>
                  </a:lnTo>
                  <a:close/>
                </a:path>
              </a:pathLst>
            </a:custGeom>
            <a:solidFill>
              <a:srgbClr val="FFFFFF"/>
            </a:solidFill>
            <a:ln w="9525">
              <a:noFill/>
              <a:round/>
              <a:headEnd/>
              <a:tailEnd/>
            </a:ln>
          </p:spPr>
          <p:txBody>
            <a:bodyPr/>
            <a:lstStyle/>
            <a:p>
              <a:endParaRPr lang="en-US"/>
            </a:p>
          </p:txBody>
        </p:sp>
        <p:sp>
          <p:nvSpPr>
            <p:cNvPr id="89241" name="Freeform 78"/>
            <p:cNvSpPr>
              <a:spLocks/>
            </p:cNvSpPr>
            <p:nvPr/>
          </p:nvSpPr>
          <p:spPr bwMode="auto">
            <a:xfrm>
              <a:off x="6486" y="14516"/>
              <a:ext cx="787" cy="253"/>
            </a:xfrm>
            <a:custGeom>
              <a:avLst/>
              <a:gdLst>
                <a:gd name="T0" fmla="*/ 787 w 787"/>
                <a:gd name="T1" fmla="*/ 91 h 253"/>
                <a:gd name="T2" fmla="*/ 12 w 787"/>
                <a:gd name="T3" fmla="*/ 0 h 253"/>
                <a:gd name="T4" fmla="*/ 0 w 787"/>
                <a:gd name="T5" fmla="*/ 91 h 253"/>
                <a:gd name="T6" fmla="*/ 764 w 787"/>
                <a:gd name="T7" fmla="*/ 253 h 253"/>
                <a:gd name="T8" fmla="*/ 787 w 787"/>
                <a:gd name="T9" fmla="*/ 91 h 253"/>
                <a:gd name="T10" fmla="*/ 0 60000 65536"/>
                <a:gd name="T11" fmla="*/ 0 60000 65536"/>
                <a:gd name="T12" fmla="*/ 0 60000 65536"/>
                <a:gd name="T13" fmla="*/ 0 60000 65536"/>
                <a:gd name="T14" fmla="*/ 0 60000 65536"/>
                <a:gd name="T15" fmla="*/ 0 w 787"/>
                <a:gd name="T16" fmla="*/ 0 h 253"/>
                <a:gd name="T17" fmla="*/ 787 w 787"/>
                <a:gd name="T18" fmla="*/ 253 h 253"/>
              </a:gdLst>
              <a:ahLst/>
              <a:cxnLst>
                <a:cxn ang="T10">
                  <a:pos x="T0" y="T1"/>
                </a:cxn>
                <a:cxn ang="T11">
                  <a:pos x="T2" y="T3"/>
                </a:cxn>
                <a:cxn ang="T12">
                  <a:pos x="T4" y="T5"/>
                </a:cxn>
                <a:cxn ang="T13">
                  <a:pos x="T6" y="T7"/>
                </a:cxn>
                <a:cxn ang="T14">
                  <a:pos x="T8" y="T9"/>
                </a:cxn>
              </a:cxnLst>
              <a:rect l="T15" t="T16" r="T17" b="T18"/>
              <a:pathLst>
                <a:path w="787" h="253">
                  <a:moveTo>
                    <a:pt x="787" y="91"/>
                  </a:moveTo>
                  <a:lnTo>
                    <a:pt x="12" y="0"/>
                  </a:lnTo>
                  <a:lnTo>
                    <a:pt x="0" y="91"/>
                  </a:lnTo>
                  <a:lnTo>
                    <a:pt x="764" y="253"/>
                  </a:lnTo>
                  <a:lnTo>
                    <a:pt x="787" y="91"/>
                  </a:lnTo>
                  <a:close/>
                </a:path>
              </a:pathLst>
            </a:custGeom>
            <a:solidFill>
              <a:srgbClr val="808080"/>
            </a:solidFill>
            <a:ln w="9525">
              <a:noFill/>
              <a:round/>
              <a:headEnd/>
              <a:tailEnd/>
            </a:ln>
          </p:spPr>
          <p:txBody>
            <a:bodyPr/>
            <a:lstStyle/>
            <a:p>
              <a:endParaRPr lang="en-US"/>
            </a:p>
          </p:txBody>
        </p:sp>
        <p:sp>
          <p:nvSpPr>
            <p:cNvPr id="89242" name="Freeform 79"/>
            <p:cNvSpPr>
              <a:spLocks/>
            </p:cNvSpPr>
            <p:nvPr/>
          </p:nvSpPr>
          <p:spPr bwMode="auto">
            <a:xfrm>
              <a:off x="6879" y="14597"/>
              <a:ext cx="336" cy="115"/>
            </a:xfrm>
            <a:custGeom>
              <a:avLst/>
              <a:gdLst>
                <a:gd name="T0" fmla="*/ 336 w 336"/>
                <a:gd name="T1" fmla="*/ 50 h 115"/>
                <a:gd name="T2" fmla="*/ 4 w 336"/>
                <a:gd name="T3" fmla="*/ 0 h 115"/>
                <a:gd name="T4" fmla="*/ 0 w 336"/>
                <a:gd name="T5" fmla="*/ 48 h 115"/>
                <a:gd name="T6" fmla="*/ 327 w 336"/>
                <a:gd name="T7" fmla="*/ 115 h 115"/>
                <a:gd name="T8" fmla="*/ 336 w 336"/>
                <a:gd name="T9" fmla="*/ 50 h 115"/>
                <a:gd name="T10" fmla="*/ 0 60000 65536"/>
                <a:gd name="T11" fmla="*/ 0 60000 65536"/>
                <a:gd name="T12" fmla="*/ 0 60000 65536"/>
                <a:gd name="T13" fmla="*/ 0 60000 65536"/>
                <a:gd name="T14" fmla="*/ 0 60000 65536"/>
                <a:gd name="T15" fmla="*/ 0 w 336"/>
                <a:gd name="T16" fmla="*/ 0 h 115"/>
                <a:gd name="T17" fmla="*/ 336 w 336"/>
                <a:gd name="T18" fmla="*/ 115 h 115"/>
              </a:gdLst>
              <a:ahLst/>
              <a:cxnLst>
                <a:cxn ang="T10">
                  <a:pos x="T0" y="T1"/>
                </a:cxn>
                <a:cxn ang="T11">
                  <a:pos x="T2" y="T3"/>
                </a:cxn>
                <a:cxn ang="T12">
                  <a:pos x="T4" y="T5"/>
                </a:cxn>
                <a:cxn ang="T13">
                  <a:pos x="T6" y="T7"/>
                </a:cxn>
                <a:cxn ang="T14">
                  <a:pos x="T8" y="T9"/>
                </a:cxn>
              </a:cxnLst>
              <a:rect l="T15" t="T16" r="T17" b="T18"/>
              <a:pathLst>
                <a:path w="336" h="115">
                  <a:moveTo>
                    <a:pt x="336" y="50"/>
                  </a:moveTo>
                  <a:lnTo>
                    <a:pt x="4" y="0"/>
                  </a:lnTo>
                  <a:lnTo>
                    <a:pt x="0" y="48"/>
                  </a:lnTo>
                  <a:lnTo>
                    <a:pt x="327" y="115"/>
                  </a:lnTo>
                  <a:lnTo>
                    <a:pt x="336" y="50"/>
                  </a:lnTo>
                  <a:close/>
                </a:path>
              </a:pathLst>
            </a:custGeom>
            <a:solidFill>
              <a:srgbClr val="808080"/>
            </a:solidFill>
            <a:ln w="9525">
              <a:noFill/>
              <a:round/>
              <a:headEnd/>
              <a:tailEnd/>
            </a:ln>
          </p:spPr>
          <p:txBody>
            <a:bodyPr/>
            <a:lstStyle/>
            <a:p>
              <a:endParaRPr lang="en-US"/>
            </a:p>
          </p:txBody>
        </p:sp>
        <p:sp>
          <p:nvSpPr>
            <p:cNvPr id="89243" name="Freeform 80"/>
            <p:cNvSpPr>
              <a:spLocks/>
            </p:cNvSpPr>
            <p:nvPr/>
          </p:nvSpPr>
          <p:spPr bwMode="auto">
            <a:xfrm>
              <a:off x="6536" y="14540"/>
              <a:ext cx="225" cy="85"/>
            </a:xfrm>
            <a:custGeom>
              <a:avLst/>
              <a:gdLst>
                <a:gd name="T0" fmla="*/ 225 w 225"/>
                <a:gd name="T1" fmla="*/ 39 h 85"/>
                <a:gd name="T2" fmla="*/ 0 w 225"/>
                <a:gd name="T3" fmla="*/ 0 h 85"/>
                <a:gd name="T4" fmla="*/ 3 w 225"/>
                <a:gd name="T5" fmla="*/ 41 h 85"/>
                <a:gd name="T6" fmla="*/ 218 w 225"/>
                <a:gd name="T7" fmla="*/ 85 h 85"/>
                <a:gd name="T8" fmla="*/ 225 w 225"/>
                <a:gd name="T9" fmla="*/ 39 h 85"/>
                <a:gd name="T10" fmla="*/ 0 60000 65536"/>
                <a:gd name="T11" fmla="*/ 0 60000 65536"/>
                <a:gd name="T12" fmla="*/ 0 60000 65536"/>
                <a:gd name="T13" fmla="*/ 0 60000 65536"/>
                <a:gd name="T14" fmla="*/ 0 60000 65536"/>
                <a:gd name="T15" fmla="*/ 0 w 225"/>
                <a:gd name="T16" fmla="*/ 0 h 85"/>
                <a:gd name="T17" fmla="*/ 225 w 225"/>
                <a:gd name="T18" fmla="*/ 85 h 85"/>
              </a:gdLst>
              <a:ahLst/>
              <a:cxnLst>
                <a:cxn ang="T10">
                  <a:pos x="T0" y="T1"/>
                </a:cxn>
                <a:cxn ang="T11">
                  <a:pos x="T2" y="T3"/>
                </a:cxn>
                <a:cxn ang="T12">
                  <a:pos x="T4" y="T5"/>
                </a:cxn>
                <a:cxn ang="T13">
                  <a:pos x="T6" y="T7"/>
                </a:cxn>
                <a:cxn ang="T14">
                  <a:pos x="T8" y="T9"/>
                </a:cxn>
              </a:cxnLst>
              <a:rect l="T15" t="T16" r="T17" b="T18"/>
              <a:pathLst>
                <a:path w="225" h="85">
                  <a:moveTo>
                    <a:pt x="225" y="39"/>
                  </a:moveTo>
                  <a:lnTo>
                    <a:pt x="0" y="0"/>
                  </a:lnTo>
                  <a:lnTo>
                    <a:pt x="3" y="41"/>
                  </a:lnTo>
                  <a:lnTo>
                    <a:pt x="218" y="85"/>
                  </a:lnTo>
                  <a:lnTo>
                    <a:pt x="225" y="39"/>
                  </a:lnTo>
                  <a:close/>
                </a:path>
              </a:pathLst>
            </a:custGeom>
            <a:solidFill>
              <a:srgbClr val="808080"/>
            </a:solidFill>
            <a:ln w="9525">
              <a:noFill/>
              <a:round/>
              <a:headEnd/>
              <a:tailEnd/>
            </a:ln>
          </p:spPr>
          <p:txBody>
            <a:bodyPr/>
            <a:lstStyle/>
            <a:p>
              <a:endParaRPr lang="en-US"/>
            </a:p>
          </p:txBody>
        </p:sp>
        <p:sp>
          <p:nvSpPr>
            <p:cNvPr id="89244" name="Freeform 81"/>
            <p:cNvSpPr>
              <a:spLocks/>
            </p:cNvSpPr>
            <p:nvPr/>
          </p:nvSpPr>
          <p:spPr bwMode="auto">
            <a:xfrm>
              <a:off x="5972" y="14624"/>
              <a:ext cx="1325" cy="439"/>
            </a:xfrm>
            <a:custGeom>
              <a:avLst/>
              <a:gdLst>
                <a:gd name="T0" fmla="*/ 0 w 1325"/>
                <a:gd name="T1" fmla="*/ 132 h 439"/>
                <a:gd name="T2" fmla="*/ 3 w 1325"/>
                <a:gd name="T3" fmla="*/ 132 h 439"/>
                <a:gd name="T4" fmla="*/ 10 w 1325"/>
                <a:gd name="T5" fmla="*/ 130 h 439"/>
                <a:gd name="T6" fmla="*/ 24 w 1325"/>
                <a:gd name="T7" fmla="*/ 128 h 439"/>
                <a:gd name="T8" fmla="*/ 42 w 1325"/>
                <a:gd name="T9" fmla="*/ 125 h 439"/>
                <a:gd name="T10" fmla="*/ 62 w 1325"/>
                <a:gd name="T11" fmla="*/ 121 h 439"/>
                <a:gd name="T12" fmla="*/ 86 w 1325"/>
                <a:gd name="T13" fmla="*/ 116 h 439"/>
                <a:gd name="T14" fmla="*/ 113 w 1325"/>
                <a:gd name="T15" fmla="*/ 109 h 439"/>
                <a:gd name="T16" fmla="*/ 141 w 1325"/>
                <a:gd name="T17" fmla="*/ 102 h 439"/>
                <a:gd name="T18" fmla="*/ 170 w 1325"/>
                <a:gd name="T19" fmla="*/ 94 h 439"/>
                <a:gd name="T20" fmla="*/ 199 w 1325"/>
                <a:gd name="T21" fmla="*/ 85 h 439"/>
                <a:gd name="T22" fmla="*/ 228 w 1325"/>
                <a:gd name="T23" fmla="*/ 74 h 439"/>
                <a:gd name="T24" fmla="*/ 257 w 1325"/>
                <a:gd name="T25" fmla="*/ 62 h 439"/>
                <a:gd name="T26" fmla="*/ 285 w 1325"/>
                <a:gd name="T27" fmla="*/ 48 h 439"/>
                <a:gd name="T28" fmla="*/ 309 w 1325"/>
                <a:gd name="T29" fmla="*/ 34 h 439"/>
                <a:gd name="T30" fmla="*/ 333 w 1325"/>
                <a:gd name="T31" fmla="*/ 18 h 439"/>
                <a:gd name="T32" fmla="*/ 352 w 1325"/>
                <a:gd name="T33" fmla="*/ 0 h 439"/>
                <a:gd name="T34" fmla="*/ 1325 w 1325"/>
                <a:gd name="T35" fmla="*/ 223 h 439"/>
                <a:gd name="T36" fmla="*/ 1323 w 1325"/>
                <a:gd name="T37" fmla="*/ 225 h 439"/>
                <a:gd name="T38" fmla="*/ 1318 w 1325"/>
                <a:gd name="T39" fmla="*/ 230 h 439"/>
                <a:gd name="T40" fmla="*/ 1309 w 1325"/>
                <a:gd name="T41" fmla="*/ 239 h 439"/>
                <a:gd name="T42" fmla="*/ 1297 w 1325"/>
                <a:gd name="T43" fmla="*/ 250 h 439"/>
                <a:gd name="T44" fmla="*/ 1282 w 1325"/>
                <a:gd name="T45" fmla="*/ 263 h 439"/>
                <a:gd name="T46" fmla="*/ 1265 w 1325"/>
                <a:gd name="T47" fmla="*/ 278 h 439"/>
                <a:gd name="T48" fmla="*/ 1247 w 1325"/>
                <a:gd name="T49" fmla="*/ 295 h 439"/>
                <a:gd name="T50" fmla="*/ 1225 w 1325"/>
                <a:gd name="T51" fmla="*/ 312 h 439"/>
                <a:gd name="T52" fmla="*/ 1202 w 1325"/>
                <a:gd name="T53" fmla="*/ 331 h 439"/>
                <a:gd name="T54" fmla="*/ 1179 w 1325"/>
                <a:gd name="T55" fmla="*/ 349 h 439"/>
                <a:gd name="T56" fmla="*/ 1154 w 1325"/>
                <a:gd name="T57" fmla="*/ 367 h 439"/>
                <a:gd name="T58" fmla="*/ 1128 w 1325"/>
                <a:gd name="T59" fmla="*/ 385 h 439"/>
                <a:gd name="T60" fmla="*/ 1102 w 1325"/>
                <a:gd name="T61" fmla="*/ 401 h 439"/>
                <a:gd name="T62" fmla="*/ 1077 w 1325"/>
                <a:gd name="T63" fmla="*/ 415 h 439"/>
                <a:gd name="T64" fmla="*/ 1051 w 1325"/>
                <a:gd name="T65" fmla="*/ 428 h 439"/>
                <a:gd name="T66" fmla="*/ 1026 w 1325"/>
                <a:gd name="T67" fmla="*/ 439 h 439"/>
                <a:gd name="T68" fmla="*/ 0 w 1325"/>
                <a:gd name="T69" fmla="*/ 132 h 43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325"/>
                <a:gd name="T106" fmla="*/ 0 h 439"/>
                <a:gd name="T107" fmla="*/ 1325 w 1325"/>
                <a:gd name="T108" fmla="*/ 439 h 43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325" h="439">
                  <a:moveTo>
                    <a:pt x="0" y="132"/>
                  </a:moveTo>
                  <a:lnTo>
                    <a:pt x="3" y="132"/>
                  </a:lnTo>
                  <a:lnTo>
                    <a:pt x="10" y="130"/>
                  </a:lnTo>
                  <a:lnTo>
                    <a:pt x="24" y="128"/>
                  </a:lnTo>
                  <a:lnTo>
                    <a:pt x="42" y="125"/>
                  </a:lnTo>
                  <a:lnTo>
                    <a:pt x="62" y="121"/>
                  </a:lnTo>
                  <a:lnTo>
                    <a:pt x="86" y="116"/>
                  </a:lnTo>
                  <a:lnTo>
                    <a:pt x="113" y="109"/>
                  </a:lnTo>
                  <a:lnTo>
                    <a:pt x="141" y="102"/>
                  </a:lnTo>
                  <a:lnTo>
                    <a:pt x="170" y="94"/>
                  </a:lnTo>
                  <a:lnTo>
                    <a:pt x="199" y="85"/>
                  </a:lnTo>
                  <a:lnTo>
                    <a:pt x="228" y="74"/>
                  </a:lnTo>
                  <a:lnTo>
                    <a:pt x="257" y="62"/>
                  </a:lnTo>
                  <a:lnTo>
                    <a:pt x="285" y="48"/>
                  </a:lnTo>
                  <a:lnTo>
                    <a:pt x="309" y="34"/>
                  </a:lnTo>
                  <a:lnTo>
                    <a:pt x="333" y="18"/>
                  </a:lnTo>
                  <a:lnTo>
                    <a:pt x="352" y="0"/>
                  </a:lnTo>
                  <a:lnTo>
                    <a:pt x="1325" y="223"/>
                  </a:lnTo>
                  <a:lnTo>
                    <a:pt x="1323" y="225"/>
                  </a:lnTo>
                  <a:lnTo>
                    <a:pt x="1318" y="230"/>
                  </a:lnTo>
                  <a:lnTo>
                    <a:pt x="1309" y="239"/>
                  </a:lnTo>
                  <a:lnTo>
                    <a:pt x="1297" y="250"/>
                  </a:lnTo>
                  <a:lnTo>
                    <a:pt x="1282" y="263"/>
                  </a:lnTo>
                  <a:lnTo>
                    <a:pt x="1265" y="278"/>
                  </a:lnTo>
                  <a:lnTo>
                    <a:pt x="1247" y="295"/>
                  </a:lnTo>
                  <a:lnTo>
                    <a:pt x="1225" y="312"/>
                  </a:lnTo>
                  <a:lnTo>
                    <a:pt x="1202" y="331"/>
                  </a:lnTo>
                  <a:lnTo>
                    <a:pt x="1179" y="349"/>
                  </a:lnTo>
                  <a:lnTo>
                    <a:pt x="1154" y="367"/>
                  </a:lnTo>
                  <a:lnTo>
                    <a:pt x="1128" y="385"/>
                  </a:lnTo>
                  <a:lnTo>
                    <a:pt x="1102" y="401"/>
                  </a:lnTo>
                  <a:lnTo>
                    <a:pt x="1077" y="415"/>
                  </a:lnTo>
                  <a:lnTo>
                    <a:pt x="1051" y="428"/>
                  </a:lnTo>
                  <a:lnTo>
                    <a:pt x="1026" y="439"/>
                  </a:lnTo>
                  <a:lnTo>
                    <a:pt x="0" y="132"/>
                  </a:lnTo>
                  <a:close/>
                </a:path>
              </a:pathLst>
            </a:custGeom>
            <a:solidFill>
              <a:srgbClr val="808080"/>
            </a:solidFill>
            <a:ln w="9525">
              <a:noFill/>
              <a:round/>
              <a:headEnd/>
              <a:tailEnd/>
            </a:ln>
          </p:spPr>
          <p:txBody>
            <a:bodyPr/>
            <a:lstStyle/>
            <a:p>
              <a:endParaRPr lang="en-US"/>
            </a:p>
          </p:txBody>
        </p:sp>
        <p:sp>
          <p:nvSpPr>
            <p:cNvPr id="89245" name="Freeform 82"/>
            <p:cNvSpPr>
              <a:spLocks/>
            </p:cNvSpPr>
            <p:nvPr/>
          </p:nvSpPr>
          <p:spPr bwMode="auto">
            <a:xfrm>
              <a:off x="7292" y="14577"/>
              <a:ext cx="472" cy="209"/>
            </a:xfrm>
            <a:custGeom>
              <a:avLst/>
              <a:gdLst>
                <a:gd name="T0" fmla="*/ 47 w 472"/>
                <a:gd name="T1" fmla="*/ 209 h 209"/>
                <a:gd name="T2" fmla="*/ 472 w 472"/>
                <a:gd name="T3" fmla="*/ 84 h 209"/>
                <a:gd name="T4" fmla="*/ 215 w 472"/>
                <a:gd name="T5" fmla="*/ 0 h 209"/>
                <a:gd name="T6" fmla="*/ 5 w 472"/>
                <a:gd name="T7" fmla="*/ 24 h 209"/>
                <a:gd name="T8" fmla="*/ 0 w 472"/>
                <a:gd name="T9" fmla="*/ 197 h 209"/>
                <a:gd name="T10" fmla="*/ 47 w 472"/>
                <a:gd name="T11" fmla="*/ 209 h 209"/>
                <a:gd name="T12" fmla="*/ 0 60000 65536"/>
                <a:gd name="T13" fmla="*/ 0 60000 65536"/>
                <a:gd name="T14" fmla="*/ 0 60000 65536"/>
                <a:gd name="T15" fmla="*/ 0 60000 65536"/>
                <a:gd name="T16" fmla="*/ 0 60000 65536"/>
                <a:gd name="T17" fmla="*/ 0 60000 65536"/>
                <a:gd name="T18" fmla="*/ 0 w 472"/>
                <a:gd name="T19" fmla="*/ 0 h 209"/>
                <a:gd name="T20" fmla="*/ 472 w 472"/>
                <a:gd name="T21" fmla="*/ 209 h 209"/>
              </a:gdLst>
              <a:ahLst/>
              <a:cxnLst>
                <a:cxn ang="T12">
                  <a:pos x="T0" y="T1"/>
                </a:cxn>
                <a:cxn ang="T13">
                  <a:pos x="T2" y="T3"/>
                </a:cxn>
                <a:cxn ang="T14">
                  <a:pos x="T4" y="T5"/>
                </a:cxn>
                <a:cxn ang="T15">
                  <a:pos x="T6" y="T7"/>
                </a:cxn>
                <a:cxn ang="T16">
                  <a:pos x="T8" y="T9"/>
                </a:cxn>
                <a:cxn ang="T17">
                  <a:pos x="T10" y="T11"/>
                </a:cxn>
              </a:cxnLst>
              <a:rect l="T18" t="T19" r="T20" b="T21"/>
              <a:pathLst>
                <a:path w="472" h="209">
                  <a:moveTo>
                    <a:pt x="47" y="209"/>
                  </a:moveTo>
                  <a:lnTo>
                    <a:pt x="472" y="84"/>
                  </a:lnTo>
                  <a:lnTo>
                    <a:pt x="215" y="0"/>
                  </a:lnTo>
                  <a:lnTo>
                    <a:pt x="5" y="24"/>
                  </a:lnTo>
                  <a:lnTo>
                    <a:pt x="0" y="197"/>
                  </a:lnTo>
                  <a:lnTo>
                    <a:pt x="47" y="209"/>
                  </a:lnTo>
                  <a:close/>
                </a:path>
              </a:pathLst>
            </a:custGeom>
            <a:solidFill>
              <a:srgbClr val="808080"/>
            </a:solidFill>
            <a:ln w="9525">
              <a:noFill/>
              <a:round/>
              <a:headEnd/>
              <a:tailEnd/>
            </a:ln>
          </p:spPr>
          <p:txBody>
            <a:bodyPr/>
            <a:lstStyle/>
            <a:p>
              <a:endParaRPr lang="en-US"/>
            </a:p>
          </p:txBody>
        </p:sp>
        <p:sp>
          <p:nvSpPr>
            <p:cNvPr id="89246" name="Freeform 83"/>
            <p:cNvSpPr>
              <a:spLocks/>
            </p:cNvSpPr>
            <p:nvPr/>
          </p:nvSpPr>
          <p:spPr bwMode="auto">
            <a:xfrm>
              <a:off x="6073" y="13679"/>
              <a:ext cx="251" cy="999"/>
            </a:xfrm>
            <a:custGeom>
              <a:avLst/>
              <a:gdLst>
                <a:gd name="T0" fmla="*/ 251 w 251"/>
                <a:gd name="T1" fmla="*/ 23 h 999"/>
                <a:gd name="T2" fmla="*/ 250 w 251"/>
                <a:gd name="T3" fmla="*/ 22 h 999"/>
                <a:gd name="T4" fmla="*/ 246 w 251"/>
                <a:gd name="T5" fmla="*/ 20 h 999"/>
                <a:gd name="T6" fmla="*/ 239 w 251"/>
                <a:gd name="T7" fmla="*/ 18 h 999"/>
                <a:gd name="T8" fmla="*/ 230 w 251"/>
                <a:gd name="T9" fmla="*/ 15 h 999"/>
                <a:gd name="T10" fmla="*/ 218 w 251"/>
                <a:gd name="T11" fmla="*/ 11 h 999"/>
                <a:gd name="T12" fmla="*/ 205 w 251"/>
                <a:gd name="T13" fmla="*/ 7 h 999"/>
                <a:gd name="T14" fmla="*/ 190 w 251"/>
                <a:gd name="T15" fmla="*/ 4 h 999"/>
                <a:gd name="T16" fmla="*/ 173 w 251"/>
                <a:gd name="T17" fmla="*/ 1 h 999"/>
                <a:gd name="T18" fmla="*/ 155 w 251"/>
                <a:gd name="T19" fmla="*/ 0 h 999"/>
                <a:gd name="T20" fmla="*/ 134 w 251"/>
                <a:gd name="T21" fmla="*/ 0 h 999"/>
                <a:gd name="T22" fmla="*/ 114 w 251"/>
                <a:gd name="T23" fmla="*/ 2 h 999"/>
                <a:gd name="T24" fmla="*/ 92 w 251"/>
                <a:gd name="T25" fmla="*/ 5 h 999"/>
                <a:gd name="T26" fmla="*/ 70 w 251"/>
                <a:gd name="T27" fmla="*/ 12 h 999"/>
                <a:gd name="T28" fmla="*/ 47 w 251"/>
                <a:gd name="T29" fmla="*/ 20 h 999"/>
                <a:gd name="T30" fmla="*/ 23 w 251"/>
                <a:gd name="T31" fmla="*/ 32 h 999"/>
                <a:gd name="T32" fmla="*/ 0 w 251"/>
                <a:gd name="T33" fmla="*/ 47 h 999"/>
                <a:gd name="T34" fmla="*/ 0 w 251"/>
                <a:gd name="T35" fmla="*/ 999 h 999"/>
                <a:gd name="T36" fmla="*/ 1 w 251"/>
                <a:gd name="T37" fmla="*/ 999 h 999"/>
                <a:gd name="T38" fmla="*/ 6 w 251"/>
                <a:gd name="T39" fmla="*/ 999 h 999"/>
                <a:gd name="T40" fmla="*/ 14 w 251"/>
                <a:gd name="T41" fmla="*/ 998 h 999"/>
                <a:gd name="T42" fmla="*/ 23 w 251"/>
                <a:gd name="T43" fmla="*/ 997 h 999"/>
                <a:gd name="T44" fmla="*/ 35 w 251"/>
                <a:gd name="T45" fmla="*/ 995 h 999"/>
                <a:gd name="T46" fmla="*/ 49 w 251"/>
                <a:gd name="T47" fmla="*/ 993 h 999"/>
                <a:gd name="T48" fmla="*/ 65 w 251"/>
                <a:gd name="T49" fmla="*/ 990 h 999"/>
                <a:gd name="T50" fmla="*/ 83 w 251"/>
                <a:gd name="T51" fmla="*/ 985 h 999"/>
                <a:gd name="T52" fmla="*/ 102 w 251"/>
                <a:gd name="T53" fmla="*/ 980 h 999"/>
                <a:gd name="T54" fmla="*/ 121 w 251"/>
                <a:gd name="T55" fmla="*/ 973 h 999"/>
                <a:gd name="T56" fmla="*/ 143 w 251"/>
                <a:gd name="T57" fmla="*/ 966 h 999"/>
                <a:gd name="T58" fmla="*/ 164 w 251"/>
                <a:gd name="T59" fmla="*/ 956 h 999"/>
                <a:gd name="T60" fmla="*/ 186 w 251"/>
                <a:gd name="T61" fmla="*/ 945 h 999"/>
                <a:gd name="T62" fmla="*/ 208 w 251"/>
                <a:gd name="T63" fmla="*/ 934 h 999"/>
                <a:gd name="T64" fmla="*/ 230 w 251"/>
                <a:gd name="T65" fmla="*/ 919 h 999"/>
                <a:gd name="T66" fmla="*/ 251 w 251"/>
                <a:gd name="T67" fmla="*/ 903 h 999"/>
                <a:gd name="T68" fmla="*/ 251 w 251"/>
                <a:gd name="T69" fmla="*/ 23 h 99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1"/>
                <a:gd name="T106" fmla="*/ 0 h 999"/>
                <a:gd name="T107" fmla="*/ 251 w 251"/>
                <a:gd name="T108" fmla="*/ 999 h 99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1" h="999">
                  <a:moveTo>
                    <a:pt x="251" y="23"/>
                  </a:moveTo>
                  <a:lnTo>
                    <a:pt x="250" y="22"/>
                  </a:lnTo>
                  <a:lnTo>
                    <a:pt x="246" y="20"/>
                  </a:lnTo>
                  <a:lnTo>
                    <a:pt x="239" y="18"/>
                  </a:lnTo>
                  <a:lnTo>
                    <a:pt x="230" y="15"/>
                  </a:lnTo>
                  <a:lnTo>
                    <a:pt x="218" y="11"/>
                  </a:lnTo>
                  <a:lnTo>
                    <a:pt x="205" y="7"/>
                  </a:lnTo>
                  <a:lnTo>
                    <a:pt x="190" y="4"/>
                  </a:lnTo>
                  <a:lnTo>
                    <a:pt x="173" y="1"/>
                  </a:lnTo>
                  <a:lnTo>
                    <a:pt x="155" y="0"/>
                  </a:lnTo>
                  <a:lnTo>
                    <a:pt x="134" y="0"/>
                  </a:lnTo>
                  <a:lnTo>
                    <a:pt x="114" y="2"/>
                  </a:lnTo>
                  <a:lnTo>
                    <a:pt x="92" y="5"/>
                  </a:lnTo>
                  <a:lnTo>
                    <a:pt x="70" y="12"/>
                  </a:lnTo>
                  <a:lnTo>
                    <a:pt x="47" y="20"/>
                  </a:lnTo>
                  <a:lnTo>
                    <a:pt x="23" y="32"/>
                  </a:lnTo>
                  <a:lnTo>
                    <a:pt x="0" y="47"/>
                  </a:lnTo>
                  <a:lnTo>
                    <a:pt x="0" y="999"/>
                  </a:lnTo>
                  <a:lnTo>
                    <a:pt x="1" y="999"/>
                  </a:lnTo>
                  <a:lnTo>
                    <a:pt x="6" y="999"/>
                  </a:lnTo>
                  <a:lnTo>
                    <a:pt x="14" y="998"/>
                  </a:lnTo>
                  <a:lnTo>
                    <a:pt x="23" y="997"/>
                  </a:lnTo>
                  <a:lnTo>
                    <a:pt x="35" y="995"/>
                  </a:lnTo>
                  <a:lnTo>
                    <a:pt x="49" y="993"/>
                  </a:lnTo>
                  <a:lnTo>
                    <a:pt x="65" y="990"/>
                  </a:lnTo>
                  <a:lnTo>
                    <a:pt x="83" y="985"/>
                  </a:lnTo>
                  <a:lnTo>
                    <a:pt x="102" y="980"/>
                  </a:lnTo>
                  <a:lnTo>
                    <a:pt x="121" y="973"/>
                  </a:lnTo>
                  <a:lnTo>
                    <a:pt x="143" y="966"/>
                  </a:lnTo>
                  <a:lnTo>
                    <a:pt x="164" y="956"/>
                  </a:lnTo>
                  <a:lnTo>
                    <a:pt x="186" y="945"/>
                  </a:lnTo>
                  <a:lnTo>
                    <a:pt x="208" y="934"/>
                  </a:lnTo>
                  <a:lnTo>
                    <a:pt x="230" y="919"/>
                  </a:lnTo>
                  <a:lnTo>
                    <a:pt x="251" y="903"/>
                  </a:lnTo>
                  <a:lnTo>
                    <a:pt x="251" y="23"/>
                  </a:lnTo>
                  <a:close/>
                </a:path>
              </a:pathLst>
            </a:custGeom>
            <a:solidFill>
              <a:srgbClr val="808080"/>
            </a:solidFill>
            <a:ln w="9525">
              <a:noFill/>
              <a:round/>
              <a:headEnd/>
              <a:tailEnd/>
            </a:ln>
          </p:spPr>
          <p:txBody>
            <a:bodyPr/>
            <a:lstStyle/>
            <a:p>
              <a:endParaRPr lang="en-US"/>
            </a:p>
          </p:txBody>
        </p:sp>
        <p:sp>
          <p:nvSpPr>
            <p:cNvPr id="89247" name="Freeform 84"/>
            <p:cNvSpPr>
              <a:spLocks/>
            </p:cNvSpPr>
            <p:nvPr/>
          </p:nvSpPr>
          <p:spPr bwMode="auto">
            <a:xfrm>
              <a:off x="6080" y="13687"/>
              <a:ext cx="215" cy="843"/>
            </a:xfrm>
            <a:custGeom>
              <a:avLst/>
              <a:gdLst>
                <a:gd name="T0" fmla="*/ 215 w 215"/>
                <a:gd name="T1" fmla="*/ 20 h 843"/>
                <a:gd name="T2" fmla="*/ 214 w 215"/>
                <a:gd name="T3" fmla="*/ 19 h 843"/>
                <a:gd name="T4" fmla="*/ 211 w 215"/>
                <a:gd name="T5" fmla="*/ 18 h 843"/>
                <a:gd name="T6" fmla="*/ 205 w 215"/>
                <a:gd name="T7" fmla="*/ 15 h 843"/>
                <a:gd name="T8" fmla="*/ 197 w 215"/>
                <a:gd name="T9" fmla="*/ 12 h 843"/>
                <a:gd name="T10" fmla="*/ 187 w 215"/>
                <a:gd name="T11" fmla="*/ 9 h 843"/>
                <a:gd name="T12" fmla="*/ 176 w 215"/>
                <a:gd name="T13" fmla="*/ 6 h 843"/>
                <a:gd name="T14" fmla="*/ 163 w 215"/>
                <a:gd name="T15" fmla="*/ 4 h 843"/>
                <a:gd name="T16" fmla="*/ 149 w 215"/>
                <a:gd name="T17" fmla="*/ 1 h 843"/>
                <a:gd name="T18" fmla="*/ 133 w 215"/>
                <a:gd name="T19" fmla="*/ 0 h 843"/>
                <a:gd name="T20" fmla="*/ 115 w 215"/>
                <a:gd name="T21" fmla="*/ 0 h 843"/>
                <a:gd name="T22" fmla="*/ 98 w 215"/>
                <a:gd name="T23" fmla="*/ 1 h 843"/>
                <a:gd name="T24" fmla="*/ 79 w 215"/>
                <a:gd name="T25" fmla="*/ 5 h 843"/>
                <a:gd name="T26" fmla="*/ 60 w 215"/>
                <a:gd name="T27" fmla="*/ 10 h 843"/>
                <a:gd name="T28" fmla="*/ 40 w 215"/>
                <a:gd name="T29" fmla="*/ 18 h 843"/>
                <a:gd name="T30" fmla="*/ 21 w 215"/>
                <a:gd name="T31" fmla="*/ 27 h 843"/>
                <a:gd name="T32" fmla="*/ 0 w 215"/>
                <a:gd name="T33" fmla="*/ 40 h 843"/>
                <a:gd name="T34" fmla="*/ 0 w 215"/>
                <a:gd name="T35" fmla="*/ 843 h 843"/>
                <a:gd name="T36" fmla="*/ 1 w 215"/>
                <a:gd name="T37" fmla="*/ 843 h 843"/>
                <a:gd name="T38" fmla="*/ 6 w 215"/>
                <a:gd name="T39" fmla="*/ 843 h 843"/>
                <a:gd name="T40" fmla="*/ 12 w 215"/>
                <a:gd name="T41" fmla="*/ 842 h 843"/>
                <a:gd name="T42" fmla="*/ 21 w 215"/>
                <a:gd name="T43" fmla="*/ 841 h 843"/>
                <a:gd name="T44" fmla="*/ 30 w 215"/>
                <a:gd name="T45" fmla="*/ 840 h 843"/>
                <a:gd name="T46" fmla="*/ 43 w 215"/>
                <a:gd name="T47" fmla="*/ 838 h 843"/>
                <a:gd name="T48" fmla="*/ 56 w 215"/>
                <a:gd name="T49" fmla="*/ 835 h 843"/>
                <a:gd name="T50" fmla="*/ 71 w 215"/>
                <a:gd name="T51" fmla="*/ 831 h 843"/>
                <a:gd name="T52" fmla="*/ 87 w 215"/>
                <a:gd name="T53" fmla="*/ 826 h 843"/>
                <a:gd name="T54" fmla="*/ 105 w 215"/>
                <a:gd name="T55" fmla="*/ 821 h 843"/>
                <a:gd name="T56" fmla="*/ 123 w 215"/>
                <a:gd name="T57" fmla="*/ 814 h 843"/>
                <a:gd name="T58" fmla="*/ 141 w 215"/>
                <a:gd name="T59" fmla="*/ 806 h 843"/>
                <a:gd name="T60" fmla="*/ 159 w 215"/>
                <a:gd name="T61" fmla="*/ 797 h 843"/>
                <a:gd name="T62" fmla="*/ 179 w 215"/>
                <a:gd name="T63" fmla="*/ 786 h 843"/>
                <a:gd name="T64" fmla="*/ 197 w 215"/>
                <a:gd name="T65" fmla="*/ 774 h 843"/>
                <a:gd name="T66" fmla="*/ 215 w 215"/>
                <a:gd name="T67" fmla="*/ 760 h 843"/>
                <a:gd name="T68" fmla="*/ 215 w 215"/>
                <a:gd name="T69" fmla="*/ 20 h 8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15"/>
                <a:gd name="T106" fmla="*/ 0 h 843"/>
                <a:gd name="T107" fmla="*/ 215 w 215"/>
                <a:gd name="T108" fmla="*/ 843 h 84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15" h="843">
                  <a:moveTo>
                    <a:pt x="215" y="20"/>
                  </a:moveTo>
                  <a:lnTo>
                    <a:pt x="214" y="19"/>
                  </a:lnTo>
                  <a:lnTo>
                    <a:pt x="211" y="18"/>
                  </a:lnTo>
                  <a:lnTo>
                    <a:pt x="205" y="15"/>
                  </a:lnTo>
                  <a:lnTo>
                    <a:pt x="197" y="12"/>
                  </a:lnTo>
                  <a:lnTo>
                    <a:pt x="187" y="9"/>
                  </a:lnTo>
                  <a:lnTo>
                    <a:pt x="176" y="6"/>
                  </a:lnTo>
                  <a:lnTo>
                    <a:pt x="163" y="4"/>
                  </a:lnTo>
                  <a:lnTo>
                    <a:pt x="149" y="1"/>
                  </a:lnTo>
                  <a:lnTo>
                    <a:pt x="133" y="0"/>
                  </a:lnTo>
                  <a:lnTo>
                    <a:pt x="115" y="0"/>
                  </a:lnTo>
                  <a:lnTo>
                    <a:pt x="98" y="1"/>
                  </a:lnTo>
                  <a:lnTo>
                    <a:pt x="79" y="5"/>
                  </a:lnTo>
                  <a:lnTo>
                    <a:pt x="60" y="10"/>
                  </a:lnTo>
                  <a:lnTo>
                    <a:pt x="40" y="18"/>
                  </a:lnTo>
                  <a:lnTo>
                    <a:pt x="21" y="27"/>
                  </a:lnTo>
                  <a:lnTo>
                    <a:pt x="0" y="40"/>
                  </a:lnTo>
                  <a:lnTo>
                    <a:pt x="0" y="843"/>
                  </a:lnTo>
                  <a:lnTo>
                    <a:pt x="1" y="843"/>
                  </a:lnTo>
                  <a:lnTo>
                    <a:pt x="6" y="843"/>
                  </a:lnTo>
                  <a:lnTo>
                    <a:pt x="12" y="842"/>
                  </a:lnTo>
                  <a:lnTo>
                    <a:pt x="21" y="841"/>
                  </a:lnTo>
                  <a:lnTo>
                    <a:pt x="30" y="840"/>
                  </a:lnTo>
                  <a:lnTo>
                    <a:pt x="43" y="838"/>
                  </a:lnTo>
                  <a:lnTo>
                    <a:pt x="56" y="835"/>
                  </a:lnTo>
                  <a:lnTo>
                    <a:pt x="71" y="831"/>
                  </a:lnTo>
                  <a:lnTo>
                    <a:pt x="87" y="826"/>
                  </a:lnTo>
                  <a:lnTo>
                    <a:pt x="105" y="821"/>
                  </a:lnTo>
                  <a:lnTo>
                    <a:pt x="123" y="814"/>
                  </a:lnTo>
                  <a:lnTo>
                    <a:pt x="141" y="806"/>
                  </a:lnTo>
                  <a:lnTo>
                    <a:pt x="159" y="797"/>
                  </a:lnTo>
                  <a:lnTo>
                    <a:pt x="179" y="786"/>
                  </a:lnTo>
                  <a:lnTo>
                    <a:pt x="197" y="774"/>
                  </a:lnTo>
                  <a:lnTo>
                    <a:pt x="215" y="760"/>
                  </a:lnTo>
                  <a:lnTo>
                    <a:pt x="215" y="20"/>
                  </a:lnTo>
                  <a:close/>
                </a:path>
              </a:pathLst>
            </a:custGeom>
            <a:solidFill>
              <a:srgbClr val="808080"/>
            </a:solidFill>
            <a:ln w="9525">
              <a:noFill/>
              <a:round/>
              <a:headEnd/>
              <a:tailEnd/>
            </a:ln>
          </p:spPr>
          <p:txBody>
            <a:bodyPr/>
            <a:lstStyle/>
            <a:p>
              <a:endParaRPr lang="en-US"/>
            </a:p>
          </p:txBody>
        </p:sp>
        <p:sp>
          <p:nvSpPr>
            <p:cNvPr id="89248" name="Freeform 85"/>
            <p:cNvSpPr>
              <a:spLocks/>
            </p:cNvSpPr>
            <p:nvPr/>
          </p:nvSpPr>
          <p:spPr bwMode="auto">
            <a:xfrm>
              <a:off x="6087" y="13696"/>
              <a:ext cx="180" cy="685"/>
            </a:xfrm>
            <a:custGeom>
              <a:avLst/>
              <a:gdLst>
                <a:gd name="T0" fmla="*/ 180 w 180"/>
                <a:gd name="T1" fmla="*/ 16 h 685"/>
                <a:gd name="T2" fmla="*/ 179 w 180"/>
                <a:gd name="T3" fmla="*/ 16 h 685"/>
                <a:gd name="T4" fmla="*/ 176 w 180"/>
                <a:gd name="T5" fmla="*/ 14 h 685"/>
                <a:gd name="T6" fmla="*/ 172 w 180"/>
                <a:gd name="T7" fmla="*/ 12 h 685"/>
                <a:gd name="T8" fmla="*/ 165 w 180"/>
                <a:gd name="T9" fmla="*/ 10 h 685"/>
                <a:gd name="T10" fmla="*/ 157 w 180"/>
                <a:gd name="T11" fmla="*/ 8 h 685"/>
                <a:gd name="T12" fmla="*/ 147 w 180"/>
                <a:gd name="T13" fmla="*/ 4 h 685"/>
                <a:gd name="T14" fmla="*/ 136 w 180"/>
                <a:gd name="T15" fmla="*/ 2 h 685"/>
                <a:gd name="T16" fmla="*/ 125 w 180"/>
                <a:gd name="T17" fmla="*/ 0 h 685"/>
                <a:gd name="T18" fmla="*/ 111 w 180"/>
                <a:gd name="T19" fmla="*/ 0 h 685"/>
                <a:gd name="T20" fmla="*/ 97 w 180"/>
                <a:gd name="T21" fmla="*/ 0 h 685"/>
                <a:gd name="T22" fmla="*/ 81 w 180"/>
                <a:gd name="T23" fmla="*/ 1 h 685"/>
                <a:gd name="T24" fmla="*/ 66 w 180"/>
                <a:gd name="T25" fmla="*/ 3 h 685"/>
                <a:gd name="T26" fmla="*/ 50 w 180"/>
                <a:gd name="T27" fmla="*/ 8 h 685"/>
                <a:gd name="T28" fmla="*/ 33 w 180"/>
                <a:gd name="T29" fmla="*/ 14 h 685"/>
                <a:gd name="T30" fmla="*/ 17 w 180"/>
                <a:gd name="T31" fmla="*/ 23 h 685"/>
                <a:gd name="T32" fmla="*/ 0 w 180"/>
                <a:gd name="T33" fmla="*/ 33 h 685"/>
                <a:gd name="T34" fmla="*/ 0 w 180"/>
                <a:gd name="T35" fmla="*/ 685 h 685"/>
                <a:gd name="T36" fmla="*/ 1 w 180"/>
                <a:gd name="T37" fmla="*/ 685 h 685"/>
                <a:gd name="T38" fmla="*/ 4 w 180"/>
                <a:gd name="T39" fmla="*/ 685 h 685"/>
                <a:gd name="T40" fmla="*/ 9 w 180"/>
                <a:gd name="T41" fmla="*/ 684 h 685"/>
                <a:gd name="T42" fmla="*/ 17 w 180"/>
                <a:gd name="T43" fmla="*/ 683 h 685"/>
                <a:gd name="T44" fmla="*/ 26 w 180"/>
                <a:gd name="T45" fmla="*/ 682 h 685"/>
                <a:gd name="T46" fmla="*/ 35 w 180"/>
                <a:gd name="T47" fmla="*/ 681 h 685"/>
                <a:gd name="T48" fmla="*/ 47 w 180"/>
                <a:gd name="T49" fmla="*/ 678 h 685"/>
                <a:gd name="T50" fmla="*/ 60 w 180"/>
                <a:gd name="T51" fmla="*/ 676 h 685"/>
                <a:gd name="T52" fmla="*/ 73 w 180"/>
                <a:gd name="T53" fmla="*/ 671 h 685"/>
                <a:gd name="T54" fmla="*/ 87 w 180"/>
                <a:gd name="T55" fmla="*/ 667 h 685"/>
                <a:gd name="T56" fmla="*/ 102 w 180"/>
                <a:gd name="T57" fmla="*/ 662 h 685"/>
                <a:gd name="T58" fmla="*/ 118 w 180"/>
                <a:gd name="T59" fmla="*/ 655 h 685"/>
                <a:gd name="T60" fmla="*/ 133 w 180"/>
                <a:gd name="T61" fmla="*/ 648 h 685"/>
                <a:gd name="T62" fmla="*/ 149 w 180"/>
                <a:gd name="T63" fmla="*/ 639 h 685"/>
                <a:gd name="T64" fmla="*/ 165 w 180"/>
                <a:gd name="T65" fmla="*/ 628 h 685"/>
                <a:gd name="T66" fmla="*/ 180 w 180"/>
                <a:gd name="T67" fmla="*/ 617 h 685"/>
                <a:gd name="T68" fmla="*/ 180 w 180"/>
                <a:gd name="T69" fmla="*/ 16 h 68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80"/>
                <a:gd name="T106" fmla="*/ 0 h 685"/>
                <a:gd name="T107" fmla="*/ 180 w 180"/>
                <a:gd name="T108" fmla="*/ 685 h 68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80" h="685">
                  <a:moveTo>
                    <a:pt x="180" y="16"/>
                  </a:moveTo>
                  <a:lnTo>
                    <a:pt x="179" y="16"/>
                  </a:lnTo>
                  <a:lnTo>
                    <a:pt x="176" y="14"/>
                  </a:lnTo>
                  <a:lnTo>
                    <a:pt x="172" y="12"/>
                  </a:lnTo>
                  <a:lnTo>
                    <a:pt x="165" y="10"/>
                  </a:lnTo>
                  <a:lnTo>
                    <a:pt x="157" y="8"/>
                  </a:lnTo>
                  <a:lnTo>
                    <a:pt x="147" y="4"/>
                  </a:lnTo>
                  <a:lnTo>
                    <a:pt x="136" y="2"/>
                  </a:lnTo>
                  <a:lnTo>
                    <a:pt x="125" y="0"/>
                  </a:lnTo>
                  <a:lnTo>
                    <a:pt x="111" y="0"/>
                  </a:lnTo>
                  <a:lnTo>
                    <a:pt x="97" y="0"/>
                  </a:lnTo>
                  <a:lnTo>
                    <a:pt x="81" y="1"/>
                  </a:lnTo>
                  <a:lnTo>
                    <a:pt x="66" y="3"/>
                  </a:lnTo>
                  <a:lnTo>
                    <a:pt x="50" y="8"/>
                  </a:lnTo>
                  <a:lnTo>
                    <a:pt x="33" y="14"/>
                  </a:lnTo>
                  <a:lnTo>
                    <a:pt x="17" y="23"/>
                  </a:lnTo>
                  <a:lnTo>
                    <a:pt x="0" y="33"/>
                  </a:lnTo>
                  <a:lnTo>
                    <a:pt x="0" y="685"/>
                  </a:lnTo>
                  <a:lnTo>
                    <a:pt x="1" y="685"/>
                  </a:lnTo>
                  <a:lnTo>
                    <a:pt x="4" y="685"/>
                  </a:lnTo>
                  <a:lnTo>
                    <a:pt x="9" y="684"/>
                  </a:lnTo>
                  <a:lnTo>
                    <a:pt x="17" y="683"/>
                  </a:lnTo>
                  <a:lnTo>
                    <a:pt x="26" y="682"/>
                  </a:lnTo>
                  <a:lnTo>
                    <a:pt x="35" y="681"/>
                  </a:lnTo>
                  <a:lnTo>
                    <a:pt x="47" y="678"/>
                  </a:lnTo>
                  <a:lnTo>
                    <a:pt x="60" y="676"/>
                  </a:lnTo>
                  <a:lnTo>
                    <a:pt x="73" y="671"/>
                  </a:lnTo>
                  <a:lnTo>
                    <a:pt x="87" y="667"/>
                  </a:lnTo>
                  <a:lnTo>
                    <a:pt x="102" y="662"/>
                  </a:lnTo>
                  <a:lnTo>
                    <a:pt x="118" y="655"/>
                  </a:lnTo>
                  <a:lnTo>
                    <a:pt x="133" y="648"/>
                  </a:lnTo>
                  <a:lnTo>
                    <a:pt x="149" y="639"/>
                  </a:lnTo>
                  <a:lnTo>
                    <a:pt x="165" y="628"/>
                  </a:lnTo>
                  <a:lnTo>
                    <a:pt x="180" y="617"/>
                  </a:lnTo>
                  <a:lnTo>
                    <a:pt x="180" y="16"/>
                  </a:lnTo>
                  <a:close/>
                </a:path>
              </a:pathLst>
            </a:custGeom>
            <a:solidFill>
              <a:srgbClr val="808080"/>
            </a:solidFill>
            <a:ln w="9525">
              <a:noFill/>
              <a:round/>
              <a:headEnd/>
              <a:tailEnd/>
            </a:ln>
          </p:spPr>
          <p:txBody>
            <a:bodyPr/>
            <a:lstStyle/>
            <a:p>
              <a:endParaRPr lang="en-US"/>
            </a:p>
          </p:txBody>
        </p:sp>
        <p:sp>
          <p:nvSpPr>
            <p:cNvPr id="89249" name="Freeform 86"/>
            <p:cNvSpPr>
              <a:spLocks/>
            </p:cNvSpPr>
            <p:nvPr/>
          </p:nvSpPr>
          <p:spPr bwMode="auto">
            <a:xfrm>
              <a:off x="6093" y="13704"/>
              <a:ext cx="146" cy="530"/>
            </a:xfrm>
            <a:custGeom>
              <a:avLst/>
              <a:gdLst>
                <a:gd name="T0" fmla="*/ 146 w 146"/>
                <a:gd name="T1" fmla="*/ 14 h 530"/>
                <a:gd name="T2" fmla="*/ 143 w 146"/>
                <a:gd name="T3" fmla="*/ 12 h 530"/>
                <a:gd name="T4" fmla="*/ 134 w 146"/>
                <a:gd name="T5" fmla="*/ 8 h 530"/>
                <a:gd name="T6" fmla="*/ 120 w 146"/>
                <a:gd name="T7" fmla="*/ 4 h 530"/>
                <a:gd name="T8" fmla="*/ 101 w 146"/>
                <a:gd name="T9" fmla="*/ 1 h 530"/>
                <a:gd name="T10" fmla="*/ 79 w 146"/>
                <a:gd name="T11" fmla="*/ 0 h 530"/>
                <a:gd name="T12" fmla="*/ 54 w 146"/>
                <a:gd name="T13" fmla="*/ 3 h 530"/>
                <a:gd name="T14" fmla="*/ 27 w 146"/>
                <a:gd name="T15" fmla="*/ 11 h 530"/>
                <a:gd name="T16" fmla="*/ 0 w 146"/>
                <a:gd name="T17" fmla="*/ 27 h 530"/>
                <a:gd name="T18" fmla="*/ 0 w 146"/>
                <a:gd name="T19" fmla="*/ 530 h 530"/>
                <a:gd name="T20" fmla="*/ 3 w 146"/>
                <a:gd name="T21" fmla="*/ 530 h 530"/>
                <a:gd name="T22" fmla="*/ 14 w 146"/>
                <a:gd name="T23" fmla="*/ 529 h 530"/>
                <a:gd name="T24" fmla="*/ 29 w 146"/>
                <a:gd name="T25" fmla="*/ 526 h 530"/>
                <a:gd name="T26" fmla="*/ 49 w 146"/>
                <a:gd name="T27" fmla="*/ 521 h 530"/>
                <a:gd name="T28" fmla="*/ 71 w 146"/>
                <a:gd name="T29" fmla="*/ 514 h 530"/>
                <a:gd name="T30" fmla="*/ 96 w 146"/>
                <a:gd name="T31" fmla="*/ 505 h 530"/>
                <a:gd name="T32" fmla="*/ 121 w 146"/>
                <a:gd name="T33" fmla="*/ 492 h 530"/>
                <a:gd name="T34" fmla="*/ 146 w 146"/>
                <a:gd name="T35" fmla="*/ 475 h 530"/>
                <a:gd name="T36" fmla="*/ 146 w 146"/>
                <a:gd name="T37" fmla="*/ 14 h 5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6"/>
                <a:gd name="T58" fmla="*/ 0 h 530"/>
                <a:gd name="T59" fmla="*/ 146 w 146"/>
                <a:gd name="T60" fmla="*/ 530 h 53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6" h="530">
                  <a:moveTo>
                    <a:pt x="146" y="14"/>
                  </a:moveTo>
                  <a:lnTo>
                    <a:pt x="143" y="12"/>
                  </a:lnTo>
                  <a:lnTo>
                    <a:pt x="134" y="8"/>
                  </a:lnTo>
                  <a:lnTo>
                    <a:pt x="120" y="4"/>
                  </a:lnTo>
                  <a:lnTo>
                    <a:pt x="101" y="1"/>
                  </a:lnTo>
                  <a:lnTo>
                    <a:pt x="79" y="0"/>
                  </a:lnTo>
                  <a:lnTo>
                    <a:pt x="54" y="3"/>
                  </a:lnTo>
                  <a:lnTo>
                    <a:pt x="27" y="11"/>
                  </a:lnTo>
                  <a:lnTo>
                    <a:pt x="0" y="27"/>
                  </a:lnTo>
                  <a:lnTo>
                    <a:pt x="0" y="530"/>
                  </a:lnTo>
                  <a:lnTo>
                    <a:pt x="3" y="530"/>
                  </a:lnTo>
                  <a:lnTo>
                    <a:pt x="14" y="529"/>
                  </a:lnTo>
                  <a:lnTo>
                    <a:pt x="29" y="526"/>
                  </a:lnTo>
                  <a:lnTo>
                    <a:pt x="49" y="521"/>
                  </a:lnTo>
                  <a:lnTo>
                    <a:pt x="71" y="514"/>
                  </a:lnTo>
                  <a:lnTo>
                    <a:pt x="96" y="505"/>
                  </a:lnTo>
                  <a:lnTo>
                    <a:pt x="121" y="492"/>
                  </a:lnTo>
                  <a:lnTo>
                    <a:pt x="146" y="475"/>
                  </a:lnTo>
                  <a:lnTo>
                    <a:pt x="146" y="14"/>
                  </a:lnTo>
                  <a:close/>
                </a:path>
              </a:pathLst>
            </a:custGeom>
            <a:solidFill>
              <a:srgbClr val="808080"/>
            </a:solidFill>
            <a:ln w="9525">
              <a:noFill/>
              <a:round/>
              <a:headEnd/>
              <a:tailEnd/>
            </a:ln>
          </p:spPr>
          <p:txBody>
            <a:bodyPr/>
            <a:lstStyle/>
            <a:p>
              <a:endParaRPr lang="en-US"/>
            </a:p>
          </p:txBody>
        </p:sp>
        <p:sp>
          <p:nvSpPr>
            <p:cNvPr id="89250" name="Freeform 87"/>
            <p:cNvSpPr>
              <a:spLocks/>
            </p:cNvSpPr>
            <p:nvPr/>
          </p:nvSpPr>
          <p:spPr bwMode="auto">
            <a:xfrm>
              <a:off x="6101" y="13712"/>
              <a:ext cx="109" cy="373"/>
            </a:xfrm>
            <a:custGeom>
              <a:avLst/>
              <a:gdLst>
                <a:gd name="T0" fmla="*/ 109 w 109"/>
                <a:gd name="T1" fmla="*/ 10 h 373"/>
                <a:gd name="T2" fmla="*/ 107 w 109"/>
                <a:gd name="T3" fmla="*/ 9 h 373"/>
                <a:gd name="T4" fmla="*/ 100 w 109"/>
                <a:gd name="T5" fmla="*/ 6 h 373"/>
                <a:gd name="T6" fmla="*/ 89 w 109"/>
                <a:gd name="T7" fmla="*/ 2 h 373"/>
                <a:gd name="T8" fmla="*/ 75 w 109"/>
                <a:gd name="T9" fmla="*/ 0 h 373"/>
                <a:gd name="T10" fmla="*/ 59 w 109"/>
                <a:gd name="T11" fmla="*/ 0 h 373"/>
                <a:gd name="T12" fmla="*/ 39 w 109"/>
                <a:gd name="T13" fmla="*/ 2 h 373"/>
                <a:gd name="T14" fmla="*/ 20 w 109"/>
                <a:gd name="T15" fmla="*/ 9 h 373"/>
                <a:gd name="T16" fmla="*/ 0 w 109"/>
                <a:gd name="T17" fmla="*/ 21 h 373"/>
                <a:gd name="T18" fmla="*/ 0 w 109"/>
                <a:gd name="T19" fmla="*/ 373 h 373"/>
                <a:gd name="T20" fmla="*/ 2 w 109"/>
                <a:gd name="T21" fmla="*/ 373 h 373"/>
                <a:gd name="T22" fmla="*/ 9 w 109"/>
                <a:gd name="T23" fmla="*/ 372 h 373"/>
                <a:gd name="T24" fmla="*/ 21 w 109"/>
                <a:gd name="T25" fmla="*/ 369 h 373"/>
                <a:gd name="T26" fmla="*/ 36 w 109"/>
                <a:gd name="T27" fmla="*/ 366 h 373"/>
                <a:gd name="T28" fmla="*/ 53 w 109"/>
                <a:gd name="T29" fmla="*/ 362 h 373"/>
                <a:gd name="T30" fmla="*/ 72 w 109"/>
                <a:gd name="T31" fmla="*/ 354 h 373"/>
                <a:gd name="T32" fmla="*/ 90 w 109"/>
                <a:gd name="T33" fmla="*/ 343 h 373"/>
                <a:gd name="T34" fmla="*/ 109 w 109"/>
                <a:gd name="T35" fmla="*/ 331 h 373"/>
                <a:gd name="T36" fmla="*/ 109 w 109"/>
                <a:gd name="T37" fmla="*/ 10 h 37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9"/>
                <a:gd name="T58" fmla="*/ 0 h 373"/>
                <a:gd name="T59" fmla="*/ 109 w 109"/>
                <a:gd name="T60" fmla="*/ 373 h 37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9" h="373">
                  <a:moveTo>
                    <a:pt x="109" y="10"/>
                  </a:moveTo>
                  <a:lnTo>
                    <a:pt x="107" y="9"/>
                  </a:lnTo>
                  <a:lnTo>
                    <a:pt x="100" y="6"/>
                  </a:lnTo>
                  <a:lnTo>
                    <a:pt x="89" y="2"/>
                  </a:lnTo>
                  <a:lnTo>
                    <a:pt x="75" y="0"/>
                  </a:lnTo>
                  <a:lnTo>
                    <a:pt x="59" y="0"/>
                  </a:lnTo>
                  <a:lnTo>
                    <a:pt x="39" y="2"/>
                  </a:lnTo>
                  <a:lnTo>
                    <a:pt x="20" y="9"/>
                  </a:lnTo>
                  <a:lnTo>
                    <a:pt x="0" y="21"/>
                  </a:lnTo>
                  <a:lnTo>
                    <a:pt x="0" y="373"/>
                  </a:lnTo>
                  <a:lnTo>
                    <a:pt x="2" y="373"/>
                  </a:lnTo>
                  <a:lnTo>
                    <a:pt x="9" y="372"/>
                  </a:lnTo>
                  <a:lnTo>
                    <a:pt x="21" y="369"/>
                  </a:lnTo>
                  <a:lnTo>
                    <a:pt x="36" y="366"/>
                  </a:lnTo>
                  <a:lnTo>
                    <a:pt x="53" y="362"/>
                  </a:lnTo>
                  <a:lnTo>
                    <a:pt x="72" y="354"/>
                  </a:lnTo>
                  <a:lnTo>
                    <a:pt x="90" y="343"/>
                  </a:lnTo>
                  <a:lnTo>
                    <a:pt x="109" y="331"/>
                  </a:lnTo>
                  <a:lnTo>
                    <a:pt x="109" y="10"/>
                  </a:lnTo>
                  <a:close/>
                </a:path>
              </a:pathLst>
            </a:custGeom>
            <a:solidFill>
              <a:srgbClr val="808080"/>
            </a:solidFill>
            <a:ln w="9525">
              <a:noFill/>
              <a:round/>
              <a:headEnd/>
              <a:tailEnd/>
            </a:ln>
          </p:spPr>
          <p:txBody>
            <a:bodyPr/>
            <a:lstStyle/>
            <a:p>
              <a:endParaRPr lang="en-US"/>
            </a:p>
          </p:txBody>
        </p:sp>
        <p:sp>
          <p:nvSpPr>
            <p:cNvPr id="89251" name="Freeform 88"/>
            <p:cNvSpPr>
              <a:spLocks/>
            </p:cNvSpPr>
            <p:nvPr/>
          </p:nvSpPr>
          <p:spPr bwMode="auto">
            <a:xfrm>
              <a:off x="6107" y="13721"/>
              <a:ext cx="75" cy="216"/>
            </a:xfrm>
            <a:custGeom>
              <a:avLst/>
              <a:gdLst>
                <a:gd name="T0" fmla="*/ 75 w 75"/>
                <a:gd name="T1" fmla="*/ 6 h 216"/>
                <a:gd name="T2" fmla="*/ 73 w 75"/>
                <a:gd name="T3" fmla="*/ 5 h 216"/>
                <a:gd name="T4" fmla="*/ 69 w 75"/>
                <a:gd name="T5" fmla="*/ 4 h 216"/>
                <a:gd name="T6" fmla="*/ 61 w 75"/>
                <a:gd name="T7" fmla="*/ 2 h 216"/>
                <a:gd name="T8" fmla="*/ 52 w 75"/>
                <a:gd name="T9" fmla="*/ 0 h 216"/>
                <a:gd name="T10" fmla="*/ 41 w 75"/>
                <a:gd name="T11" fmla="*/ 0 h 216"/>
                <a:gd name="T12" fmla="*/ 28 w 75"/>
                <a:gd name="T13" fmla="*/ 1 h 216"/>
                <a:gd name="T14" fmla="*/ 14 w 75"/>
                <a:gd name="T15" fmla="*/ 6 h 216"/>
                <a:gd name="T16" fmla="*/ 0 w 75"/>
                <a:gd name="T17" fmla="*/ 14 h 216"/>
                <a:gd name="T18" fmla="*/ 0 w 75"/>
                <a:gd name="T19" fmla="*/ 216 h 216"/>
                <a:gd name="T20" fmla="*/ 2 w 75"/>
                <a:gd name="T21" fmla="*/ 216 h 216"/>
                <a:gd name="T22" fmla="*/ 7 w 75"/>
                <a:gd name="T23" fmla="*/ 215 h 216"/>
                <a:gd name="T24" fmla="*/ 15 w 75"/>
                <a:gd name="T25" fmla="*/ 214 h 216"/>
                <a:gd name="T26" fmla="*/ 25 w 75"/>
                <a:gd name="T27" fmla="*/ 211 h 216"/>
                <a:gd name="T28" fmla="*/ 37 w 75"/>
                <a:gd name="T29" fmla="*/ 208 h 216"/>
                <a:gd name="T30" fmla="*/ 50 w 75"/>
                <a:gd name="T31" fmla="*/ 203 h 216"/>
                <a:gd name="T32" fmla="*/ 63 w 75"/>
                <a:gd name="T33" fmla="*/ 195 h 216"/>
                <a:gd name="T34" fmla="*/ 75 w 75"/>
                <a:gd name="T35" fmla="*/ 187 h 216"/>
                <a:gd name="T36" fmla="*/ 75 w 75"/>
                <a:gd name="T37" fmla="*/ 6 h 21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5"/>
                <a:gd name="T58" fmla="*/ 0 h 216"/>
                <a:gd name="T59" fmla="*/ 75 w 75"/>
                <a:gd name="T60" fmla="*/ 216 h 21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5" h="216">
                  <a:moveTo>
                    <a:pt x="75" y="6"/>
                  </a:moveTo>
                  <a:lnTo>
                    <a:pt x="73" y="5"/>
                  </a:lnTo>
                  <a:lnTo>
                    <a:pt x="69" y="4"/>
                  </a:lnTo>
                  <a:lnTo>
                    <a:pt x="61" y="2"/>
                  </a:lnTo>
                  <a:lnTo>
                    <a:pt x="52" y="0"/>
                  </a:lnTo>
                  <a:lnTo>
                    <a:pt x="41" y="0"/>
                  </a:lnTo>
                  <a:lnTo>
                    <a:pt x="28" y="1"/>
                  </a:lnTo>
                  <a:lnTo>
                    <a:pt x="14" y="6"/>
                  </a:lnTo>
                  <a:lnTo>
                    <a:pt x="0" y="14"/>
                  </a:lnTo>
                  <a:lnTo>
                    <a:pt x="0" y="216"/>
                  </a:lnTo>
                  <a:lnTo>
                    <a:pt x="2" y="216"/>
                  </a:lnTo>
                  <a:lnTo>
                    <a:pt x="7" y="215"/>
                  </a:lnTo>
                  <a:lnTo>
                    <a:pt x="15" y="214"/>
                  </a:lnTo>
                  <a:lnTo>
                    <a:pt x="25" y="211"/>
                  </a:lnTo>
                  <a:lnTo>
                    <a:pt x="37" y="208"/>
                  </a:lnTo>
                  <a:lnTo>
                    <a:pt x="50" y="203"/>
                  </a:lnTo>
                  <a:lnTo>
                    <a:pt x="63" y="195"/>
                  </a:lnTo>
                  <a:lnTo>
                    <a:pt x="75" y="187"/>
                  </a:lnTo>
                  <a:lnTo>
                    <a:pt x="75" y="6"/>
                  </a:lnTo>
                  <a:close/>
                </a:path>
              </a:pathLst>
            </a:custGeom>
            <a:solidFill>
              <a:srgbClr val="808080"/>
            </a:solidFill>
            <a:ln w="9525">
              <a:noFill/>
              <a:round/>
              <a:headEnd/>
              <a:tailEnd/>
            </a:ln>
          </p:spPr>
          <p:txBody>
            <a:bodyPr/>
            <a:lstStyle/>
            <a:p>
              <a:endParaRPr lang="en-US"/>
            </a:p>
          </p:txBody>
        </p:sp>
        <p:sp>
          <p:nvSpPr>
            <p:cNvPr id="89252" name="Freeform 89"/>
            <p:cNvSpPr>
              <a:spLocks/>
            </p:cNvSpPr>
            <p:nvPr/>
          </p:nvSpPr>
          <p:spPr bwMode="auto">
            <a:xfrm>
              <a:off x="7013" y="14340"/>
              <a:ext cx="110" cy="111"/>
            </a:xfrm>
            <a:custGeom>
              <a:avLst/>
              <a:gdLst>
                <a:gd name="T0" fmla="*/ 55 w 110"/>
                <a:gd name="T1" fmla="*/ 111 h 111"/>
                <a:gd name="T2" fmla="*/ 66 w 110"/>
                <a:gd name="T3" fmla="*/ 110 h 111"/>
                <a:gd name="T4" fmla="*/ 76 w 110"/>
                <a:gd name="T5" fmla="*/ 106 h 111"/>
                <a:gd name="T6" fmla="*/ 85 w 110"/>
                <a:gd name="T7" fmla="*/ 101 h 111"/>
                <a:gd name="T8" fmla="*/ 94 w 110"/>
                <a:gd name="T9" fmla="*/ 94 h 111"/>
                <a:gd name="T10" fmla="*/ 100 w 110"/>
                <a:gd name="T11" fmla="*/ 86 h 111"/>
                <a:gd name="T12" fmla="*/ 106 w 110"/>
                <a:gd name="T13" fmla="*/ 77 h 111"/>
                <a:gd name="T14" fmla="*/ 109 w 110"/>
                <a:gd name="T15" fmla="*/ 66 h 111"/>
                <a:gd name="T16" fmla="*/ 110 w 110"/>
                <a:gd name="T17" fmla="*/ 56 h 111"/>
                <a:gd name="T18" fmla="*/ 109 w 110"/>
                <a:gd name="T19" fmla="*/ 44 h 111"/>
                <a:gd name="T20" fmla="*/ 106 w 110"/>
                <a:gd name="T21" fmla="*/ 34 h 111"/>
                <a:gd name="T22" fmla="*/ 100 w 110"/>
                <a:gd name="T23" fmla="*/ 24 h 111"/>
                <a:gd name="T24" fmla="*/ 94 w 110"/>
                <a:gd name="T25" fmla="*/ 17 h 111"/>
                <a:gd name="T26" fmla="*/ 85 w 110"/>
                <a:gd name="T27" fmla="*/ 9 h 111"/>
                <a:gd name="T28" fmla="*/ 76 w 110"/>
                <a:gd name="T29" fmla="*/ 5 h 111"/>
                <a:gd name="T30" fmla="*/ 66 w 110"/>
                <a:gd name="T31" fmla="*/ 2 h 111"/>
                <a:gd name="T32" fmla="*/ 55 w 110"/>
                <a:gd name="T33" fmla="*/ 0 h 111"/>
                <a:gd name="T34" fmla="*/ 44 w 110"/>
                <a:gd name="T35" fmla="*/ 2 h 111"/>
                <a:gd name="T36" fmla="*/ 33 w 110"/>
                <a:gd name="T37" fmla="*/ 5 h 111"/>
                <a:gd name="T38" fmla="*/ 25 w 110"/>
                <a:gd name="T39" fmla="*/ 9 h 111"/>
                <a:gd name="T40" fmla="*/ 16 w 110"/>
                <a:gd name="T41" fmla="*/ 17 h 111"/>
                <a:gd name="T42" fmla="*/ 10 w 110"/>
                <a:gd name="T43" fmla="*/ 24 h 111"/>
                <a:gd name="T44" fmla="*/ 4 w 110"/>
                <a:gd name="T45" fmla="*/ 34 h 111"/>
                <a:gd name="T46" fmla="*/ 1 w 110"/>
                <a:gd name="T47" fmla="*/ 44 h 111"/>
                <a:gd name="T48" fmla="*/ 0 w 110"/>
                <a:gd name="T49" fmla="*/ 56 h 111"/>
                <a:gd name="T50" fmla="*/ 1 w 110"/>
                <a:gd name="T51" fmla="*/ 66 h 111"/>
                <a:gd name="T52" fmla="*/ 4 w 110"/>
                <a:gd name="T53" fmla="*/ 77 h 111"/>
                <a:gd name="T54" fmla="*/ 10 w 110"/>
                <a:gd name="T55" fmla="*/ 86 h 111"/>
                <a:gd name="T56" fmla="*/ 16 w 110"/>
                <a:gd name="T57" fmla="*/ 94 h 111"/>
                <a:gd name="T58" fmla="*/ 25 w 110"/>
                <a:gd name="T59" fmla="*/ 101 h 111"/>
                <a:gd name="T60" fmla="*/ 33 w 110"/>
                <a:gd name="T61" fmla="*/ 106 h 111"/>
                <a:gd name="T62" fmla="*/ 44 w 110"/>
                <a:gd name="T63" fmla="*/ 110 h 111"/>
                <a:gd name="T64" fmla="*/ 55 w 110"/>
                <a:gd name="T65" fmla="*/ 111 h 11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0"/>
                <a:gd name="T100" fmla="*/ 0 h 111"/>
                <a:gd name="T101" fmla="*/ 110 w 110"/>
                <a:gd name="T102" fmla="*/ 111 h 11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0" h="111">
                  <a:moveTo>
                    <a:pt x="55" y="111"/>
                  </a:moveTo>
                  <a:lnTo>
                    <a:pt x="66" y="110"/>
                  </a:lnTo>
                  <a:lnTo>
                    <a:pt x="76" y="106"/>
                  </a:lnTo>
                  <a:lnTo>
                    <a:pt x="85" y="101"/>
                  </a:lnTo>
                  <a:lnTo>
                    <a:pt x="94" y="94"/>
                  </a:lnTo>
                  <a:lnTo>
                    <a:pt x="100" y="86"/>
                  </a:lnTo>
                  <a:lnTo>
                    <a:pt x="106" y="77"/>
                  </a:lnTo>
                  <a:lnTo>
                    <a:pt x="109" y="66"/>
                  </a:lnTo>
                  <a:lnTo>
                    <a:pt x="110" y="56"/>
                  </a:lnTo>
                  <a:lnTo>
                    <a:pt x="109" y="44"/>
                  </a:lnTo>
                  <a:lnTo>
                    <a:pt x="106" y="34"/>
                  </a:lnTo>
                  <a:lnTo>
                    <a:pt x="100" y="24"/>
                  </a:lnTo>
                  <a:lnTo>
                    <a:pt x="94" y="17"/>
                  </a:lnTo>
                  <a:lnTo>
                    <a:pt x="85" y="9"/>
                  </a:lnTo>
                  <a:lnTo>
                    <a:pt x="76" y="5"/>
                  </a:lnTo>
                  <a:lnTo>
                    <a:pt x="66" y="2"/>
                  </a:lnTo>
                  <a:lnTo>
                    <a:pt x="55" y="0"/>
                  </a:lnTo>
                  <a:lnTo>
                    <a:pt x="44" y="2"/>
                  </a:lnTo>
                  <a:lnTo>
                    <a:pt x="33" y="5"/>
                  </a:lnTo>
                  <a:lnTo>
                    <a:pt x="25" y="9"/>
                  </a:lnTo>
                  <a:lnTo>
                    <a:pt x="16" y="17"/>
                  </a:lnTo>
                  <a:lnTo>
                    <a:pt x="10" y="24"/>
                  </a:lnTo>
                  <a:lnTo>
                    <a:pt x="4" y="34"/>
                  </a:lnTo>
                  <a:lnTo>
                    <a:pt x="1" y="44"/>
                  </a:lnTo>
                  <a:lnTo>
                    <a:pt x="0" y="56"/>
                  </a:lnTo>
                  <a:lnTo>
                    <a:pt x="1" y="66"/>
                  </a:lnTo>
                  <a:lnTo>
                    <a:pt x="4" y="77"/>
                  </a:lnTo>
                  <a:lnTo>
                    <a:pt x="10" y="86"/>
                  </a:lnTo>
                  <a:lnTo>
                    <a:pt x="16" y="94"/>
                  </a:lnTo>
                  <a:lnTo>
                    <a:pt x="25" y="101"/>
                  </a:lnTo>
                  <a:lnTo>
                    <a:pt x="33" y="106"/>
                  </a:lnTo>
                  <a:lnTo>
                    <a:pt x="44" y="110"/>
                  </a:lnTo>
                  <a:lnTo>
                    <a:pt x="55" y="111"/>
                  </a:lnTo>
                  <a:close/>
                </a:path>
              </a:pathLst>
            </a:custGeom>
            <a:solidFill>
              <a:srgbClr val="808080"/>
            </a:solidFill>
            <a:ln w="9525">
              <a:noFill/>
              <a:round/>
              <a:headEnd/>
              <a:tailEnd/>
            </a:ln>
          </p:spPr>
          <p:txBody>
            <a:bodyPr/>
            <a:lstStyle/>
            <a:p>
              <a:endParaRPr lang="en-US"/>
            </a:p>
          </p:txBody>
        </p:sp>
        <p:sp>
          <p:nvSpPr>
            <p:cNvPr id="89253" name="Freeform 90"/>
            <p:cNvSpPr>
              <a:spLocks/>
            </p:cNvSpPr>
            <p:nvPr/>
          </p:nvSpPr>
          <p:spPr bwMode="auto">
            <a:xfrm>
              <a:off x="6676" y="14343"/>
              <a:ext cx="55" cy="55"/>
            </a:xfrm>
            <a:custGeom>
              <a:avLst/>
              <a:gdLst>
                <a:gd name="T0" fmla="*/ 27 w 55"/>
                <a:gd name="T1" fmla="*/ 55 h 55"/>
                <a:gd name="T2" fmla="*/ 38 w 55"/>
                <a:gd name="T3" fmla="*/ 53 h 55"/>
                <a:gd name="T4" fmla="*/ 48 w 55"/>
                <a:gd name="T5" fmla="*/ 46 h 55"/>
                <a:gd name="T6" fmla="*/ 53 w 55"/>
                <a:gd name="T7" fmla="*/ 37 h 55"/>
                <a:gd name="T8" fmla="*/ 55 w 55"/>
                <a:gd name="T9" fmla="*/ 27 h 55"/>
                <a:gd name="T10" fmla="*/ 53 w 55"/>
                <a:gd name="T11" fmla="*/ 16 h 55"/>
                <a:gd name="T12" fmla="*/ 48 w 55"/>
                <a:gd name="T13" fmla="*/ 7 h 55"/>
                <a:gd name="T14" fmla="*/ 38 w 55"/>
                <a:gd name="T15" fmla="*/ 2 h 55"/>
                <a:gd name="T16" fmla="*/ 27 w 55"/>
                <a:gd name="T17" fmla="*/ 0 h 55"/>
                <a:gd name="T18" fmla="*/ 16 w 55"/>
                <a:gd name="T19" fmla="*/ 2 h 55"/>
                <a:gd name="T20" fmla="*/ 8 w 55"/>
                <a:gd name="T21" fmla="*/ 7 h 55"/>
                <a:gd name="T22" fmla="*/ 2 w 55"/>
                <a:gd name="T23" fmla="*/ 16 h 55"/>
                <a:gd name="T24" fmla="*/ 0 w 55"/>
                <a:gd name="T25" fmla="*/ 27 h 55"/>
                <a:gd name="T26" fmla="*/ 2 w 55"/>
                <a:gd name="T27" fmla="*/ 37 h 55"/>
                <a:gd name="T28" fmla="*/ 8 w 55"/>
                <a:gd name="T29" fmla="*/ 46 h 55"/>
                <a:gd name="T30" fmla="*/ 16 w 55"/>
                <a:gd name="T31" fmla="*/ 53 h 55"/>
                <a:gd name="T32" fmla="*/ 27 w 55"/>
                <a:gd name="T33" fmla="*/ 55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5"/>
                <a:gd name="T52" fmla="*/ 0 h 55"/>
                <a:gd name="T53" fmla="*/ 55 w 55"/>
                <a:gd name="T54" fmla="*/ 55 h 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5" h="55">
                  <a:moveTo>
                    <a:pt x="27" y="55"/>
                  </a:moveTo>
                  <a:lnTo>
                    <a:pt x="38" y="53"/>
                  </a:lnTo>
                  <a:lnTo>
                    <a:pt x="48" y="46"/>
                  </a:lnTo>
                  <a:lnTo>
                    <a:pt x="53" y="37"/>
                  </a:lnTo>
                  <a:lnTo>
                    <a:pt x="55" y="27"/>
                  </a:lnTo>
                  <a:lnTo>
                    <a:pt x="53" y="16"/>
                  </a:lnTo>
                  <a:lnTo>
                    <a:pt x="48" y="7"/>
                  </a:lnTo>
                  <a:lnTo>
                    <a:pt x="38" y="2"/>
                  </a:lnTo>
                  <a:lnTo>
                    <a:pt x="27" y="0"/>
                  </a:lnTo>
                  <a:lnTo>
                    <a:pt x="16" y="2"/>
                  </a:lnTo>
                  <a:lnTo>
                    <a:pt x="8" y="7"/>
                  </a:lnTo>
                  <a:lnTo>
                    <a:pt x="2" y="16"/>
                  </a:lnTo>
                  <a:lnTo>
                    <a:pt x="0" y="27"/>
                  </a:lnTo>
                  <a:lnTo>
                    <a:pt x="2" y="37"/>
                  </a:lnTo>
                  <a:lnTo>
                    <a:pt x="8" y="46"/>
                  </a:lnTo>
                  <a:lnTo>
                    <a:pt x="16" y="53"/>
                  </a:lnTo>
                  <a:lnTo>
                    <a:pt x="27" y="55"/>
                  </a:lnTo>
                  <a:close/>
                </a:path>
              </a:pathLst>
            </a:custGeom>
            <a:solidFill>
              <a:srgbClr val="808080"/>
            </a:solidFill>
            <a:ln w="9525">
              <a:noFill/>
              <a:round/>
              <a:headEnd/>
              <a:tailEnd/>
            </a:ln>
          </p:spPr>
          <p:txBody>
            <a:bodyPr/>
            <a:lstStyle/>
            <a:p>
              <a:endParaRPr lang="en-US"/>
            </a:p>
          </p:txBody>
        </p:sp>
        <p:sp>
          <p:nvSpPr>
            <p:cNvPr id="89254" name="Freeform 91"/>
            <p:cNvSpPr>
              <a:spLocks/>
            </p:cNvSpPr>
            <p:nvPr/>
          </p:nvSpPr>
          <p:spPr bwMode="auto">
            <a:xfrm>
              <a:off x="6770" y="14345"/>
              <a:ext cx="55" cy="55"/>
            </a:xfrm>
            <a:custGeom>
              <a:avLst/>
              <a:gdLst>
                <a:gd name="T0" fmla="*/ 28 w 55"/>
                <a:gd name="T1" fmla="*/ 55 h 55"/>
                <a:gd name="T2" fmla="*/ 39 w 55"/>
                <a:gd name="T3" fmla="*/ 53 h 55"/>
                <a:gd name="T4" fmla="*/ 47 w 55"/>
                <a:gd name="T5" fmla="*/ 47 h 55"/>
                <a:gd name="T6" fmla="*/ 53 w 55"/>
                <a:gd name="T7" fmla="*/ 39 h 55"/>
                <a:gd name="T8" fmla="*/ 55 w 55"/>
                <a:gd name="T9" fmla="*/ 28 h 55"/>
                <a:gd name="T10" fmla="*/ 53 w 55"/>
                <a:gd name="T11" fmla="*/ 17 h 55"/>
                <a:gd name="T12" fmla="*/ 47 w 55"/>
                <a:gd name="T13" fmla="*/ 8 h 55"/>
                <a:gd name="T14" fmla="*/ 39 w 55"/>
                <a:gd name="T15" fmla="*/ 2 h 55"/>
                <a:gd name="T16" fmla="*/ 28 w 55"/>
                <a:gd name="T17" fmla="*/ 0 h 55"/>
                <a:gd name="T18" fmla="*/ 17 w 55"/>
                <a:gd name="T19" fmla="*/ 2 h 55"/>
                <a:gd name="T20" fmla="*/ 9 w 55"/>
                <a:gd name="T21" fmla="*/ 8 h 55"/>
                <a:gd name="T22" fmla="*/ 2 w 55"/>
                <a:gd name="T23" fmla="*/ 17 h 55"/>
                <a:gd name="T24" fmla="*/ 0 w 55"/>
                <a:gd name="T25" fmla="*/ 28 h 55"/>
                <a:gd name="T26" fmla="*/ 2 w 55"/>
                <a:gd name="T27" fmla="*/ 39 h 55"/>
                <a:gd name="T28" fmla="*/ 9 w 55"/>
                <a:gd name="T29" fmla="*/ 47 h 55"/>
                <a:gd name="T30" fmla="*/ 17 w 55"/>
                <a:gd name="T31" fmla="*/ 53 h 55"/>
                <a:gd name="T32" fmla="*/ 28 w 55"/>
                <a:gd name="T33" fmla="*/ 55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5"/>
                <a:gd name="T52" fmla="*/ 0 h 55"/>
                <a:gd name="T53" fmla="*/ 55 w 55"/>
                <a:gd name="T54" fmla="*/ 55 h 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5" h="55">
                  <a:moveTo>
                    <a:pt x="28" y="55"/>
                  </a:moveTo>
                  <a:lnTo>
                    <a:pt x="39" y="53"/>
                  </a:lnTo>
                  <a:lnTo>
                    <a:pt x="47" y="47"/>
                  </a:lnTo>
                  <a:lnTo>
                    <a:pt x="53" y="39"/>
                  </a:lnTo>
                  <a:lnTo>
                    <a:pt x="55" y="28"/>
                  </a:lnTo>
                  <a:lnTo>
                    <a:pt x="53" y="17"/>
                  </a:lnTo>
                  <a:lnTo>
                    <a:pt x="47" y="8"/>
                  </a:lnTo>
                  <a:lnTo>
                    <a:pt x="39" y="2"/>
                  </a:lnTo>
                  <a:lnTo>
                    <a:pt x="28" y="0"/>
                  </a:lnTo>
                  <a:lnTo>
                    <a:pt x="17" y="2"/>
                  </a:lnTo>
                  <a:lnTo>
                    <a:pt x="9" y="8"/>
                  </a:lnTo>
                  <a:lnTo>
                    <a:pt x="2" y="17"/>
                  </a:lnTo>
                  <a:lnTo>
                    <a:pt x="0" y="28"/>
                  </a:lnTo>
                  <a:lnTo>
                    <a:pt x="2" y="39"/>
                  </a:lnTo>
                  <a:lnTo>
                    <a:pt x="9" y="47"/>
                  </a:lnTo>
                  <a:lnTo>
                    <a:pt x="17" y="53"/>
                  </a:lnTo>
                  <a:lnTo>
                    <a:pt x="28" y="55"/>
                  </a:lnTo>
                  <a:close/>
                </a:path>
              </a:pathLst>
            </a:custGeom>
            <a:solidFill>
              <a:srgbClr val="808080"/>
            </a:solidFill>
            <a:ln w="9525">
              <a:noFill/>
              <a:round/>
              <a:headEnd/>
              <a:tailEnd/>
            </a:ln>
          </p:spPr>
          <p:txBody>
            <a:bodyPr/>
            <a:lstStyle/>
            <a:p>
              <a:endParaRPr lang="en-US"/>
            </a:p>
          </p:txBody>
        </p:sp>
        <p:sp>
          <p:nvSpPr>
            <p:cNvPr id="89255" name="Freeform 92"/>
            <p:cNvSpPr>
              <a:spLocks/>
            </p:cNvSpPr>
            <p:nvPr/>
          </p:nvSpPr>
          <p:spPr bwMode="auto">
            <a:xfrm>
              <a:off x="6401" y="13591"/>
              <a:ext cx="156" cy="752"/>
            </a:xfrm>
            <a:custGeom>
              <a:avLst/>
              <a:gdLst>
                <a:gd name="T0" fmla="*/ 48 w 156"/>
                <a:gd name="T1" fmla="*/ 15 h 752"/>
                <a:gd name="T2" fmla="*/ 44 w 156"/>
                <a:gd name="T3" fmla="*/ 30 h 752"/>
                <a:gd name="T4" fmla="*/ 33 w 156"/>
                <a:gd name="T5" fmla="*/ 73 h 752"/>
                <a:gd name="T6" fmla="*/ 19 w 156"/>
                <a:gd name="T7" fmla="*/ 140 h 752"/>
                <a:gd name="T8" fmla="*/ 7 w 156"/>
                <a:gd name="T9" fmla="*/ 229 h 752"/>
                <a:gd name="T10" fmla="*/ 0 w 156"/>
                <a:gd name="T11" fmla="*/ 337 h 752"/>
                <a:gd name="T12" fmla="*/ 1 w 156"/>
                <a:gd name="T13" fmla="*/ 462 h 752"/>
                <a:gd name="T14" fmla="*/ 14 w 156"/>
                <a:gd name="T15" fmla="*/ 602 h 752"/>
                <a:gd name="T16" fmla="*/ 43 w 156"/>
                <a:gd name="T17" fmla="*/ 752 h 752"/>
                <a:gd name="T18" fmla="*/ 150 w 156"/>
                <a:gd name="T19" fmla="*/ 746 h 752"/>
                <a:gd name="T20" fmla="*/ 146 w 156"/>
                <a:gd name="T21" fmla="*/ 724 h 752"/>
                <a:gd name="T22" fmla="*/ 135 w 156"/>
                <a:gd name="T23" fmla="*/ 663 h 752"/>
                <a:gd name="T24" fmla="*/ 123 w 156"/>
                <a:gd name="T25" fmla="*/ 574 h 752"/>
                <a:gd name="T26" fmla="*/ 111 w 156"/>
                <a:gd name="T27" fmla="*/ 463 h 752"/>
                <a:gd name="T28" fmla="*/ 104 w 156"/>
                <a:gd name="T29" fmla="*/ 342 h 752"/>
                <a:gd name="T30" fmla="*/ 107 w 156"/>
                <a:gd name="T31" fmla="*/ 220 h 752"/>
                <a:gd name="T32" fmla="*/ 124 w 156"/>
                <a:gd name="T33" fmla="*/ 106 h 752"/>
                <a:gd name="T34" fmla="*/ 156 w 156"/>
                <a:gd name="T35" fmla="*/ 9 h 752"/>
                <a:gd name="T36" fmla="*/ 156 w 156"/>
                <a:gd name="T37" fmla="*/ 8 h 752"/>
                <a:gd name="T38" fmla="*/ 156 w 156"/>
                <a:gd name="T39" fmla="*/ 6 h 752"/>
                <a:gd name="T40" fmla="*/ 154 w 156"/>
                <a:gd name="T41" fmla="*/ 4 h 752"/>
                <a:gd name="T42" fmla="*/ 147 w 156"/>
                <a:gd name="T43" fmla="*/ 0 h 752"/>
                <a:gd name="T44" fmla="*/ 134 w 156"/>
                <a:gd name="T45" fmla="*/ 0 h 752"/>
                <a:gd name="T46" fmla="*/ 115 w 156"/>
                <a:gd name="T47" fmla="*/ 1 h 752"/>
                <a:gd name="T48" fmla="*/ 87 w 156"/>
                <a:gd name="T49" fmla="*/ 7 h 752"/>
                <a:gd name="T50" fmla="*/ 48 w 156"/>
                <a:gd name="T51" fmla="*/ 15 h 75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6"/>
                <a:gd name="T79" fmla="*/ 0 h 752"/>
                <a:gd name="T80" fmla="*/ 156 w 156"/>
                <a:gd name="T81" fmla="*/ 752 h 75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6" h="752">
                  <a:moveTo>
                    <a:pt x="48" y="15"/>
                  </a:moveTo>
                  <a:lnTo>
                    <a:pt x="44" y="30"/>
                  </a:lnTo>
                  <a:lnTo>
                    <a:pt x="33" y="73"/>
                  </a:lnTo>
                  <a:lnTo>
                    <a:pt x="19" y="140"/>
                  </a:lnTo>
                  <a:lnTo>
                    <a:pt x="7" y="229"/>
                  </a:lnTo>
                  <a:lnTo>
                    <a:pt x="0" y="337"/>
                  </a:lnTo>
                  <a:lnTo>
                    <a:pt x="1" y="462"/>
                  </a:lnTo>
                  <a:lnTo>
                    <a:pt x="14" y="602"/>
                  </a:lnTo>
                  <a:lnTo>
                    <a:pt x="43" y="752"/>
                  </a:lnTo>
                  <a:lnTo>
                    <a:pt x="150" y="746"/>
                  </a:lnTo>
                  <a:lnTo>
                    <a:pt x="146" y="724"/>
                  </a:lnTo>
                  <a:lnTo>
                    <a:pt x="135" y="663"/>
                  </a:lnTo>
                  <a:lnTo>
                    <a:pt x="123" y="574"/>
                  </a:lnTo>
                  <a:lnTo>
                    <a:pt x="111" y="463"/>
                  </a:lnTo>
                  <a:lnTo>
                    <a:pt x="104" y="342"/>
                  </a:lnTo>
                  <a:lnTo>
                    <a:pt x="107" y="220"/>
                  </a:lnTo>
                  <a:lnTo>
                    <a:pt x="124" y="106"/>
                  </a:lnTo>
                  <a:lnTo>
                    <a:pt x="156" y="9"/>
                  </a:lnTo>
                  <a:lnTo>
                    <a:pt x="156" y="8"/>
                  </a:lnTo>
                  <a:lnTo>
                    <a:pt x="156" y="6"/>
                  </a:lnTo>
                  <a:lnTo>
                    <a:pt x="154" y="4"/>
                  </a:lnTo>
                  <a:lnTo>
                    <a:pt x="147" y="0"/>
                  </a:lnTo>
                  <a:lnTo>
                    <a:pt x="134" y="0"/>
                  </a:lnTo>
                  <a:lnTo>
                    <a:pt x="115" y="1"/>
                  </a:lnTo>
                  <a:lnTo>
                    <a:pt x="87" y="7"/>
                  </a:lnTo>
                  <a:lnTo>
                    <a:pt x="48" y="15"/>
                  </a:lnTo>
                  <a:close/>
                </a:path>
              </a:pathLst>
            </a:custGeom>
            <a:solidFill>
              <a:srgbClr val="808080"/>
            </a:solidFill>
            <a:ln w="9525">
              <a:noFill/>
              <a:round/>
              <a:headEnd/>
              <a:tailEnd/>
            </a:ln>
          </p:spPr>
          <p:txBody>
            <a:bodyPr/>
            <a:lstStyle/>
            <a:p>
              <a:endParaRPr lang="en-US"/>
            </a:p>
          </p:txBody>
        </p:sp>
        <p:sp>
          <p:nvSpPr>
            <p:cNvPr id="89256" name="Freeform 93"/>
            <p:cNvSpPr>
              <a:spLocks/>
            </p:cNvSpPr>
            <p:nvPr/>
          </p:nvSpPr>
          <p:spPr bwMode="auto">
            <a:xfrm>
              <a:off x="7205" y="13498"/>
              <a:ext cx="212" cy="839"/>
            </a:xfrm>
            <a:custGeom>
              <a:avLst/>
              <a:gdLst>
                <a:gd name="T0" fmla="*/ 212 w 212"/>
                <a:gd name="T1" fmla="*/ 6 h 839"/>
                <a:gd name="T2" fmla="*/ 206 w 212"/>
                <a:gd name="T3" fmla="*/ 11 h 839"/>
                <a:gd name="T4" fmla="*/ 192 w 212"/>
                <a:gd name="T5" fmla="*/ 33 h 839"/>
                <a:gd name="T6" fmla="*/ 174 w 212"/>
                <a:gd name="T7" fmla="*/ 77 h 839"/>
                <a:gd name="T8" fmla="*/ 156 w 212"/>
                <a:gd name="T9" fmla="*/ 148 h 839"/>
                <a:gd name="T10" fmla="*/ 141 w 212"/>
                <a:gd name="T11" fmla="*/ 254 h 839"/>
                <a:gd name="T12" fmla="*/ 133 w 212"/>
                <a:gd name="T13" fmla="*/ 401 h 839"/>
                <a:gd name="T14" fmla="*/ 137 w 212"/>
                <a:gd name="T15" fmla="*/ 593 h 839"/>
                <a:gd name="T16" fmla="*/ 158 w 212"/>
                <a:gd name="T17" fmla="*/ 839 h 839"/>
                <a:gd name="T18" fmla="*/ 38 w 212"/>
                <a:gd name="T19" fmla="*/ 839 h 839"/>
                <a:gd name="T20" fmla="*/ 34 w 212"/>
                <a:gd name="T21" fmla="*/ 814 h 839"/>
                <a:gd name="T22" fmla="*/ 24 w 212"/>
                <a:gd name="T23" fmla="*/ 746 h 839"/>
                <a:gd name="T24" fmla="*/ 12 w 212"/>
                <a:gd name="T25" fmla="*/ 645 h 839"/>
                <a:gd name="T26" fmla="*/ 3 w 212"/>
                <a:gd name="T27" fmla="*/ 521 h 839"/>
                <a:gd name="T28" fmla="*/ 0 w 212"/>
                <a:gd name="T29" fmla="*/ 384 h 839"/>
                <a:gd name="T30" fmla="*/ 6 w 212"/>
                <a:gd name="T31" fmla="*/ 244 h 839"/>
                <a:gd name="T32" fmla="*/ 29 w 212"/>
                <a:gd name="T33" fmla="*/ 114 h 839"/>
                <a:gd name="T34" fmla="*/ 68 w 212"/>
                <a:gd name="T35" fmla="*/ 0 h 839"/>
                <a:gd name="T36" fmla="*/ 212 w 212"/>
                <a:gd name="T37" fmla="*/ 6 h 83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2"/>
                <a:gd name="T58" fmla="*/ 0 h 839"/>
                <a:gd name="T59" fmla="*/ 212 w 212"/>
                <a:gd name="T60" fmla="*/ 839 h 83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2" h="839">
                  <a:moveTo>
                    <a:pt x="212" y="6"/>
                  </a:moveTo>
                  <a:lnTo>
                    <a:pt x="206" y="11"/>
                  </a:lnTo>
                  <a:lnTo>
                    <a:pt x="192" y="33"/>
                  </a:lnTo>
                  <a:lnTo>
                    <a:pt x="174" y="77"/>
                  </a:lnTo>
                  <a:lnTo>
                    <a:pt x="156" y="148"/>
                  </a:lnTo>
                  <a:lnTo>
                    <a:pt x="141" y="254"/>
                  </a:lnTo>
                  <a:lnTo>
                    <a:pt x="133" y="401"/>
                  </a:lnTo>
                  <a:lnTo>
                    <a:pt x="137" y="593"/>
                  </a:lnTo>
                  <a:lnTo>
                    <a:pt x="158" y="839"/>
                  </a:lnTo>
                  <a:lnTo>
                    <a:pt x="38" y="839"/>
                  </a:lnTo>
                  <a:lnTo>
                    <a:pt x="34" y="814"/>
                  </a:lnTo>
                  <a:lnTo>
                    <a:pt x="24" y="746"/>
                  </a:lnTo>
                  <a:lnTo>
                    <a:pt x="12" y="645"/>
                  </a:lnTo>
                  <a:lnTo>
                    <a:pt x="3" y="521"/>
                  </a:lnTo>
                  <a:lnTo>
                    <a:pt x="0" y="384"/>
                  </a:lnTo>
                  <a:lnTo>
                    <a:pt x="6" y="244"/>
                  </a:lnTo>
                  <a:lnTo>
                    <a:pt x="29" y="114"/>
                  </a:lnTo>
                  <a:lnTo>
                    <a:pt x="68" y="0"/>
                  </a:lnTo>
                  <a:lnTo>
                    <a:pt x="212" y="6"/>
                  </a:lnTo>
                  <a:close/>
                </a:path>
              </a:pathLst>
            </a:custGeom>
            <a:solidFill>
              <a:srgbClr val="808080"/>
            </a:solidFill>
            <a:ln w="9525">
              <a:noFill/>
              <a:round/>
              <a:headEnd/>
              <a:tailEnd/>
            </a:ln>
          </p:spPr>
          <p:txBody>
            <a:bodyPr/>
            <a:lstStyle/>
            <a:p>
              <a:endParaRPr lang="en-US"/>
            </a:p>
          </p:txBody>
        </p:sp>
        <p:sp>
          <p:nvSpPr>
            <p:cNvPr id="89257" name="Freeform 94"/>
            <p:cNvSpPr>
              <a:spLocks/>
            </p:cNvSpPr>
            <p:nvPr/>
          </p:nvSpPr>
          <p:spPr bwMode="auto">
            <a:xfrm>
              <a:off x="6406" y="13636"/>
              <a:ext cx="137" cy="656"/>
            </a:xfrm>
            <a:custGeom>
              <a:avLst/>
              <a:gdLst>
                <a:gd name="T0" fmla="*/ 43 w 137"/>
                <a:gd name="T1" fmla="*/ 12 h 656"/>
                <a:gd name="T2" fmla="*/ 39 w 137"/>
                <a:gd name="T3" fmla="*/ 25 h 656"/>
                <a:gd name="T4" fmla="*/ 30 w 137"/>
                <a:gd name="T5" fmla="*/ 62 h 656"/>
                <a:gd name="T6" fmla="*/ 19 w 137"/>
                <a:gd name="T7" fmla="*/ 122 h 656"/>
                <a:gd name="T8" fmla="*/ 7 w 137"/>
                <a:gd name="T9" fmla="*/ 199 h 656"/>
                <a:gd name="T10" fmla="*/ 0 w 137"/>
                <a:gd name="T11" fmla="*/ 294 h 656"/>
                <a:gd name="T12" fmla="*/ 1 w 137"/>
                <a:gd name="T13" fmla="*/ 403 h 656"/>
                <a:gd name="T14" fmla="*/ 12 w 137"/>
                <a:gd name="T15" fmla="*/ 524 h 656"/>
                <a:gd name="T16" fmla="*/ 38 w 137"/>
                <a:gd name="T17" fmla="*/ 656 h 656"/>
                <a:gd name="T18" fmla="*/ 132 w 137"/>
                <a:gd name="T19" fmla="*/ 650 h 656"/>
                <a:gd name="T20" fmla="*/ 127 w 137"/>
                <a:gd name="T21" fmla="*/ 631 h 656"/>
                <a:gd name="T22" fmla="*/ 119 w 137"/>
                <a:gd name="T23" fmla="*/ 578 h 656"/>
                <a:gd name="T24" fmla="*/ 107 w 137"/>
                <a:gd name="T25" fmla="*/ 499 h 656"/>
                <a:gd name="T26" fmla="*/ 97 w 137"/>
                <a:gd name="T27" fmla="*/ 403 h 656"/>
                <a:gd name="T28" fmla="*/ 92 w 137"/>
                <a:gd name="T29" fmla="*/ 297 h 656"/>
                <a:gd name="T30" fmla="*/ 94 w 137"/>
                <a:gd name="T31" fmla="*/ 192 h 656"/>
                <a:gd name="T32" fmla="*/ 108 w 137"/>
                <a:gd name="T33" fmla="*/ 91 h 656"/>
                <a:gd name="T34" fmla="*/ 137 w 137"/>
                <a:gd name="T35" fmla="*/ 7 h 656"/>
                <a:gd name="T36" fmla="*/ 137 w 137"/>
                <a:gd name="T37" fmla="*/ 6 h 656"/>
                <a:gd name="T38" fmla="*/ 137 w 137"/>
                <a:gd name="T39" fmla="*/ 4 h 656"/>
                <a:gd name="T40" fmla="*/ 135 w 137"/>
                <a:gd name="T41" fmla="*/ 2 h 656"/>
                <a:gd name="T42" fmla="*/ 129 w 137"/>
                <a:gd name="T43" fmla="*/ 0 h 656"/>
                <a:gd name="T44" fmla="*/ 119 w 137"/>
                <a:gd name="T45" fmla="*/ 0 h 656"/>
                <a:gd name="T46" fmla="*/ 101 w 137"/>
                <a:gd name="T47" fmla="*/ 1 h 656"/>
                <a:gd name="T48" fmla="*/ 77 w 137"/>
                <a:gd name="T49" fmla="*/ 5 h 656"/>
                <a:gd name="T50" fmla="*/ 43 w 137"/>
                <a:gd name="T51" fmla="*/ 12 h 65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37"/>
                <a:gd name="T79" fmla="*/ 0 h 656"/>
                <a:gd name="T80" fmla="*/ 137 w 137"/>
                <a:gd name="T81" fmla="*/ 656 h 65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37" h="656">
                  <a:moveTo>
                    <a:pt x="43" y="12"/>
                  </a:moveTo>
                  <a:lnTo>
                    <a:pt x="39" y="25"/>
                  </a:lnTo>
                  <a:lnTo>
                    <a:pt x="30" y="62"/>
                  </a:lnTo>
                  <a:lnTo>
                    <a:pt x="19" y="122"/>
                  </a:lnTo>
                  <a:lnTo>
                    <a:pt x="7" y="199"/>
                  </a:lnTo>
                  <a:lnTo>
                    <a:pt x="0" y="294"/>
                  </a:lnTo>
                  <a:lnTo>
                    <a:pt x="1" y="403"/>
                  </a:lnTo>
                  <a:lnTo>
                    <a:pt x="12" y="524"/>
                  </a:lnTo>
                  <a:lnTo>
                    <a:pt x="38" y="656"/>
                  </a:lnTo>
                  <a:lnTo>
                    <a:pt x="132" y="650"/>
                  </a:lnTo>
                  <a:lnTo>
                    <a:pt x="127" y="631"/>
                  </a:lnTo>
                  <a:lnTo>
                    <a:pt x="119" y="578"/>
                  </a:lnTo>
                  <a:lnTo>
                    <a:pt x="107" y="499"/>
                  </a:lnTo>
                  <a:lnTo>
                    <a:pt x="97" y="403"/>
                  </a:lnTo>
                  <a:lnTo>
                    <a:pt x="92" y="297"/>
                  </a:lnTo>
                  <a:lnTo>
                    <a:pt x="94" y="192"/>
                  </a:lnTo>
                  <a:lnTo>
                    <a:pt x="108" y="91"/>
                  </a:lnTo>
                  <a:lnTo>
                    <a:pt x="137" y="7"/>
                  </a:lnTo>
                  <a:lnTo>
                    <a:pt x="137" y="6"/>
                  </a:lnTo>
                  <a:lnTo>
                    <a:pt x="137" y="4"/>
                  </a:lnTo>
                  <a:lnTo>
                    <a:pt x="135" y="2"/>
                  </a:lnTo>
                  <a:lnTo>
                    <a:pt x="129" y="0"/>
                  </a:lnTo>
                  <a:lnTo>
                    <a:pt x="119" y="0"/>
                  </a:lnTo>
                  <a:lnTo>
                    <a:pt x="101" y="1"/>
                  </a:lnTo>
                  <a:lnTo>
                    <a:pt x="77" y="5"/>
                  </a:lnTo>
                  <a:lnTo>
                    <a:pt x="43" y="12"/>
                  </a:lnTo>
                  <a:close/>
                </a:path>
              </a:pathLst>
            </a:custGeom>
            <a:solidFill>
              <a:srgbClr val="808080"/>
            </a:solidFill>
            <a:ln w="9525">
              <a:noFill/>
              <a:round/>
              <a:headEnd/>
              <a:tailEnd/>
            </a:ln>
          </p:spPr>
          <p:txBody>
            <a:bodyPr/>
            <a:lstStyle/>
            <a:p>
              <a:endParaRPr lang="en-US"/>
            </a:p>
          </p:txBody>
        </p:sp>
        <p:sp>
          <p:nvSpPr>
            <p:cNvPr id="89258" name="Freeform 95"/>
            <p:cNvSpPr>
              <a:spLocks/>
            </p:cNvSpPr>
            <p:nvPr/>
          </p:nvSpPr>
          <p:spPr bwMode="auto">
            <a:xfrm>
              <a:off x="6412" y="13680"/>
              <a:ext cx="116" cy="560"/>
            </a:xfrm>
            <a:custGeom>
              <a:avLst/>
              <a:gdLst>
                <a:gd name="T0" fmla="*/ 36 w 116"/>
                <a:gd name="T1" fmla="*/ 11 h 560"/>
                <a:gd name="T2" fmla="*/ 33 w 116"/>
                <a:gd name="T3" fmla="*/ 21 h 560"/>
                <a:gd name="T4" fmla="*/ 24 w 116"/>
                <a:gd name="T5" fmla="*/ 53 h 560"/>
                <a:gd name="T6" fmla="*/ 15 w 116"/>
                <a:gd name="T7" fmla="*/ 103 h 560"/>
                <a:gd name="T8" fmla="*/ 5 w 116"/>
                <a:gd name="T9" fmla="*/ 169 h 560"/>
                <a:gd name="T10" fmla="*/ 0 w 116"/>
                <a:gd name="T11" fmla="*/ 250 h 560"/>
                <a:gd name="T12" fmla="*/ 1 w 116"/>
                <a:gd name="T13" fmla="*/ 344 h 560"/>
                <a:gd name="T14" fmla="*/ 10 w 116"/>
                <a:gd name="T15" fmla="*/ 448 h 560"/>
                <a:gd name="T16" fmla="*/ 32 w 116"/>
                <a:gd name="T17" fmla="*/ 560 h 560"/>
                <a:gd name="T18" fmla="*/ 112 w 116"/>
                <a:gd name="T19" fmla="*/ 555 h 560"/>
                <a:gd name="T20" fmla="*/ 108 w 116"/>
                <a:gd name="T21" fmla="*/ 538 h 560"/>
                <a:gd name="T22" fmla="*/ 101 w 116"/>
                <a:gd name="T23" fmla="*/ 493 h 560"/>
                <a:gd name="T24" fmla="*/ 91 w 116"/>
                <a:gd name="T25" fmla="*/ 426 h 560"/>
                <a:gd name="T26" fmla="*/ 82 w 116"/>
                <a:gd name="T27" fmla="*/ 344 h 560"/>
                <a:gd name="T28" fmla="*/ 77 w 116"/>
                <a:gd name="T29" fmla="*/ 255 h 560"/>
                <a:gd name="T30" fmla="*/ 79 w 116"/>
                <a:gd name="T31" fmla="*/ 164 h 560"/>
                <a:gd name="T32" fmla="*/ 91 w 116"/>
                <a:gd name="T33" fmla="*/ 79 h 560"/>
                <a:gd name="T34" fmla="*/ 116 w 116"/>
                <a:gd name="T35" fmla="*/ 6 h 560"/>
                <a:gd name="T36" fmla="*/ 116 w 116"/>
                <a:gd name="T37" fmla="*/ 5 h 560"/>
                <a:gd name="T38" fmla="*/ 116 w 116"/>
                <a:gd name="T39" fmla="*/ 4 h 560"/>
                <a:gd name="T40" fmla="*/ 114 w 116"/>
                <a:gd name="T41" fmla="*/ 2 h 560"/>
                <a:gd name="T42" fmla="*/ 109 w 116"/>
                <a:gd name="T43" fmla="*/ 0 h 560"/>
                <a:gd name="T44" fmla="*/ 100 w 116"/>
                <a:gd name="T45" fmla="*/ 0 h 560"/>
                <a:gd name="T46" fmla="*/ 86 w 116"/>
                <a:gd name="T47" fmla="*/ 1 h 560"/>
                <a:gd name="T48" fmla="*/ 65 w 116"/>
                <a:gd name="T49" fmla="*/ 4 h 560"/>
                <a:gd name="T50" fmla="*/ 36 w 116"/>
                <a:gd name="T51" fmla="*/ 11 h 56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6"/>
                <a:gd name="T79" fmla="*/ 0 h 560"/>
                <a:gd name="T80" fmla="*/ 116 w 116"/>
                <a:gd name="T81" fmla="*/ 560 h 56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6" h="560">
                  <a:moveTo>
                    <a:pt x="36" y="11"/>
                  </a:moveTo>
                  <a:lnTo>
                    <a:pt x="33" y="21"/>
                  </a:lnTo>
                  <a:lnTo>
                    <a:pt x="24" y="53"/>
                  </a:lnTo>
                  <a:lnTo>
                    <a:pt x="15" y="103"/>
                  </a:lnTo>
                  <a:lnTo>
                    <a:pt x="5" y="169"/>
                  </a:lnTo>
                  <a:lnTo>
                    <a:pt x="0" y="250"/>
                  </a:lnTo>
                  <a:lnTo>
                    <a:pt x="1" y="344"/>
                  </a:lnTo>
                  <a:lnTo>
                    <a:pt x="10" y="448"/>
                  </a:lnTo>
                  <a:lnTo>
                    <a:pt x="32" y="560"/>
                  </a:lnTo>
                  <a:lnTo>
                    <a:pt x="112" y="555"/>
                  </a:lnTo>
                  <a:lnTo>
                    <a:pt x="108" y="538"/>
                  </a:lnTo>
                  <a:lnTo>
                    <a:pt x="101" y="493"/>
                  </a:lnTo>
                  <a:lnTo>
                    <a:pt x="91" y="426"/>
                  </a:lnTo>
                  <a:lnTo>
                    <a:pt x="82" y="344"/>
                  </a:lnTo>
                  <a:lnTo>
                    <a:pt x="77" y="255"/>
                  </a:lnTo>
                  <a:lnTo>
                    <a:pt x="79" y="164"/>
                  </a:lnTo>
                  <a:lnTo>
                    <a:pt x="91" y="79"/>
                  </a:lnTo>
                  <a:lnTo>
                    <a:pt x="116" y="6"/>
                  </a:lnTo>
                  <a:lnTo>
                    <a:pt x="116" y="5"/>
                  </a:lnTo>
                  <a:lnTo>
                    <a:pt x="116" y="4"/>
                  </a:lnTo>
                  <a:lnTo>
                    <a:pt x="114" y="2"/>
                  </a:lnTo>
                  <a:lnTo>
                    <a:pt x="109" y="0"/>
                  </a:lnTo>
                  <a:lnTo>
                    <a:pt x="100" y="0"/>
                  </a:lnTo>
                  <a:lnTo>
                    <a:pt x="86" y="1"/>
                  </a:lnTo>
                  <a:lnTo>
                    <a:pt x="65" y="4"/>
                  </a:lnTo>
                  <a:lnTo>
                    <a:pt x="36" y="11"/>
                  </a:lnTo>
                  <a:close/>
                </a:path>
              </a:pathLst>
            </a:custGeom>
            <a:solidFill>
              <a:srgbClr val="808080"/>
            </a:solidFill>
            <a:ln w="9525">
              <a:noFill/>
              <a:round/>
              <a:headEnd/>
              <a:tailEnd/>
            </a:ln>
          </p:spPr>
          <p:txBody>
            <a:bodyPr/>
            <a:lstStyle/>
            <a:p>
              <a:endParaRPr lang="en-US"/>
            </a:p>
          </p:txBody>
        </p:sp>
        <p:sp>
          <p:nvSpPr>
            <p:cNvPr id="89259" name="Freeform 96"/>
            <p:cNvSpPr>
              <a:spLocks/>
            </p:cNvSpPr>
            <p:nvPr/>
          </p:nvSpPr>
          <p:spPr bwMode="auto">
            <a:xfrm>
              <a:off x="6417" y="13724"/>
              <a:ext cx="97" cy="463"/>
            </a:xfrm>
            <a:custGeom>
              <a:avLst/>
              <a:gdLst>
                <a:gd name="T0" fmla="*/ 30 w 97"/>
                <a:gd name="T1" fmla="*/ 9 h 463"/>
                <a:gd name="T2" fmla="*/ 27 w 97"/>
                <a:gd name="T3" fmla="*/ 17 h 463"/>
                <a:gd name="T4" fmla="*/ 20 w 97"/>
                <a:gd name="T5" fmla="*/ 44 h 463"/>
                <a:gd name="T6" fmla="*/ 12 w 97"/>
                <a:gd name="T7" fmla="*/ 85 h 463"/>
                <a:gd name="T8" fmla="*/ 4 w 97"/>
                <a:gd name="T9" fmla="*/ 140 h 463"/>
                <a:gd name="T10" fmla="*/ 0 w 97"/>
                <a:gd name="T11" fmla="*/ 207 h 463"/>
                <a:gd name="T12" fmla="*/ 0 w 97"/>
                <a:gd name="T13" fmla="*/ 285 h 463"/>
                <a:gd name="T14" fmla="*/ 9 w 97"/>
                <a:gd name="T15" fmla="*/ 370 h 463"/>
                <a:gd name="T16" fmla="*/ 26 w 97"/>
                <a:gd name="T17" fmla="*/ 463 h 463"/>
                <a:gd name="T18" fmla="*/ 93 w 97"/>
                <a:gd name="T19" fmla="*/ 460 h 463"/>
                <a:gd name="T20" fmla="*/ 89 w 97"/>
                <a:gd name="T21" fmla="*/ 446 h 463"/>
                <a:gd name="T22" fmla="*/ 83 w 97"/>
                <a:gd name="T23" fmla="*/ 408 h 463"/>
                <a:gd name="T24" fmla="*/ 75 w 97"/>
                <a:gd name="T25" fmla="*/ 353 h 463"/>
                <a:gd name="T26" fmla="*/ 68 w 97"/>
                <a:gd name="T27" fmla="*/ 285 h 463"/>
                <a:gd name="T28" fmla="*/ 65 w 97"/>
                <a:gd name="T29" fmla="*/ 211 h 463"/>
                <a:gd name="T30" fmla="*/ 67 w 97"/>
                <a:gd name="T31" fmla="*/ 136 h 463"/>
                <a:gd name="T32" fmla="*/ 76 w 97"/>
                <a:gd name="T33" fmla="*/ 65 h 463"/>
                <a:gd name="T34" fmla="*/ 97 w 97"/>
                <a:gd name="T35" fmla="*/ 5 h 463"/>
                <a:gd name="T36" fmla="*/ 97 w 97"/>
                <a:gd name="T37" fmla="*/ 4 h 463"/>
                <a:gd name="T38" fmla="*/ 97 w 97"/>
                <a:gd name="T39" fmla="*/ 3 h 463"/>
                <a:gd name="T40" fmla="*/ 95 w 97"/>
                <a:gd name="T41" fmla="*/ 1 h 463"/>
                <a:gd name="T42" fmla="*/ 91 w 97"/>
                <a:gd name="T43" fmla="*/ 0 h 463"/>
                <a:gd name="T44" fmla="*/ 84 w 97"/>
                <a:gd name="T45" fmla="*/ 0 h 463"/>
                <a:gd name="T46" fmla="*/ 71 w 97"/>
                <a:gd name="T47" fmla="*/ 0 h 463"/>
                <a:gd name="T48" fmla="*/ 54 w 97"/>
                <a:gd name="T49" fmla="*/ 3 h 463"/>
                <a:gd name="T50" fmla="*/ 30 w 97"/>
                <a:gd name="T51" fmla="*/ 9 h 46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7"/>
                <a:gd name="T79" fmla="*/ 0 h 463"/>
                <a:gd name="T80" fmla="*/ 97 w 97"/>
                <a:gd name="T81" fmla="*/ 463 h 46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7" h="463">
                  <a:moveTo>
                    <a:pt x="30" y="9"/>
                  </a:moveTo>
                  <a:lnTo>
                    <a:pt x="27" y="17"/>
                  </a:lnTo>
                  <a:lnTo>
                    <a:pt x="20" y="44"/>
                  </a:lnTo>
                  <a:lnTo>
                    <a:pt x="12" y="85"/>
                  </a:lnTo>
                  <a:lnTo>
                    <a:pt x="4" y="140"/>
                  </a:lnTo>
                  <a:lnTo>
                    <a:pt x="0" y="207"/>
                  </a:lnTo>
                  <a:lnTo>
                    <a:pt x="0" y="285"/>
                  </a:lnTo>
                  <a:lnTo>
                    <a:pt x="9" y="370"/>
                  </a:lnTo>
                  <a:lnTo>
                    <a:pt x="26" y="463"/>
                  </a:lnTo>
                  <a:lnTo>
                    <a:pt x="93" y="460"/>
                  </a:lnTo>
                  <a:lnTo>
                    <a:pt x="89" y="446"/>
                  </a:lnTo>
                  <a:lnTo>
                    <a:pt x="83" y="408"/>
                  </a:lnTo>
                  <a:lnTo>
                    <a:pt x="75" y="353"/>
                  </a:lnTo>
                  <a:lnTo>
                    <a:pt x="68" y="285"/>
                  </a:lnTo>
                  <a:lnTo>
                    <a:pt x="65" y="211"/>
                  </a:lnTo>
                  <a:lnTo>
                    <a:pt x="67" y="136"/>
                  </a:lnTo>
                  <a:lnTo>
                    <a:pt x="76" y="65"/>
                  </a:lnTo>
                  <a:lnTo>
                    <a:pt x="97" y="5"/>
                  </a:lnTo>
                  <a:lnTo>
                    <a:pt x="97" y="4"/>
                  </a:lnTo>
                  <a:lnTo>
                    <a:pt x="97" y="3"/>
                  </a:lnTo>
                  <a:lnTo>
                    <a:pt x="95" y="1"/>
                  </a:lnTo>
                  <a:lnTo>
                    <a:pt x="91" y="0"/>
                  </a:lnTo>
                  <a:lnTo>
                    <a:pt x="84" y="0"/>
                  </a:lnTo>
                  <a:lnTo>
                    <a:pt x="71" y="0"/>
                  </a:lnTo>
                  <a:lnTo>
                    <a:pt x="54" y="3"/>
                  </a:lnTo>
                  <a:lnTo>
                    <a:pt x="30" y="9"/>
                  </a:lnTo>
                  <a:close/>
                </a:path>
              </a:pathLst>
            </a:custGeom>
            <a:solidFill>
              <a:srgbClr val="808080"/>
            </a:solidFill>
            <a:ln w="9525">
              <a:noFill/>
              <a:round/>
              <a:headEnd/>
              <a:tailEnd/>
            </a:ln>
          </p:spPr>
          <p:txBody>
            <a:bodyPr/>
            <a:lstStyle/>
            <a:p>
              <a:endParaRPr lang="en-US"/>
            </a:p>
          </p:txBody>
        </p:sp>
        <p:sp>
          <p:nvSpPr>
            <p:cNvPr id="89260" name="Freeform 97"/>
            <p:cNvSpPr>
              <a:spLocks/>
            </p:cNvSpPr>
            <p:nvPr/>
          </p:nvSpPr>
          <p:spPr bwMode="auto">
            <a:xfrm>
              <a:off x="6422" y="13768"/>
              <a:ext cx="77" cy="367"/>
            </a:xfrm>
            <a:custGeom>
              <a:avLst/>
              <a:gdLst>
                <a:gd name="T0" fmla="*/ 24 w 77"/>
                <a:gd name="T1" fmla="*/ 8 h 367"/>
                <a:gd name="T2" fmla="*/ 22 w 77"/>
                <a:gd name="T3" fmla="*/ 15 h 367"/>
                <a:gd name="T4" fmla="*/ 17 w 77"/>
                <a:gd name="T5" fmla="*/ 36 h 367"/>
                <a:gd name="T6" fmla="*/ 10 w 77"/>
                <a:gd name="T7" fmla="*/ 68 h 367"/>
                <a:gd name="T8" fmla="*/ 4 w 77"/>
                <a:gd name="T9" fmla="*/ 112 h 367"/>
                <a:gd name="T10" fmla="*/ 0 w 77"/>
                <a:gd name="T11" fmla="*/ 164 h 367"/>
                <a:gd name="T12" fmla="*/ 0 w 77"/>
                <a:gd name="T13" fmla="*/ 226 h 367"/>
                <a:gd name="T14" fmla="*/ 7 w 77"/>
                <a:gd name="T15" fmla="*/ 294 h 367"/>
                <a:gd name="T16" fmla="*/ 21 w 77"/>
                <a:gd name="T17" fmla="*/ 367 h 367"/>
                <a:gd name="T18" fmla="*/ 74 w 77"/>
                <a:gd name="T19" fmla="*/ 364 h 367"/>
                <a:gd name="T20" fmla="*/ 71 w 77"/>
                <a:gd name="T21" fmla="*/ 353 h 367"/>
                <a:gd name="T22" fmla="*/ 66 w 77"/>
                <a:gd name="T23" fmla="*/ 323 h 367"/>
                <a:gd name="T24" fmla="*/ 60 w 77"/>
                <a:gd name="T25" fmla="*/ 280 h 367"/>
                <a:gd name="T26" fmla="*/ 54 w 77"/>
                <a:gd name="T27" fmla="*/ 226 h 367"/>
                <a:gd name="T28" fmla="*/ 51 w 77"/>
                <a:gd name="T29" fmla="*/ 168 h 367"/>
                <a:gd name="T30" fmla="*/ 53 w 77"/>
                <a:gd name="T31" fmla="*/ 107 h 367"/>
                <a:gd name="T32" fmla="*/ 61 w 77"/>
                <a:gd name="T33" fmla="*/ 52 h 367"/>
                <a:gd name="T34" fmla="*/ 77 w 77"/>
                <a:gd name="T35" fmla="*/ 5 h 367"/>
                <a:gd name="T36" fmla="*/ 77 w 77"/>
                <a:gd name="T37" fmla="*/ 5 h 367"/>
                <a:gd name="T38" fmla="*/ 77 w 77"/>
                <a:gd name="T39" fmla="*/ 2 h 367"/>
                <a:gd name="T40" fmla="*/ 76 w 77"/>
                <a:gd name="T41" fmla="*/ 1 h 367"/>
                <a:gd name="T42" fmla="*/ 72 w 77"/>
                <a:gd name="T43" fmla="*/ 0 h 367"/>
                <a:gd name="T44" fmla="*/ 66 w 77"/>
                <a:gd name="T45" fmla="*/ 0 h 367"/>
                <a:gd name="T46" fmla="*/ 56 w 77"/>
                <a:gd name="T47" fmla="*/ 1 h 367"/>
                <a:gd name="T48" fmla="*/ 43 w 77"/>
                <a:gd name="T49" fmla="*/ 4 h 367"/>
                <a:gd name="T50" fmla="*/ 24 w 77"/>
                <a:gd name="T51" fmla="*/ 8 h 36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7"/>
                <a:gd name="T79" fmla="*/ 0 h 367"/>
                <a:gd name="T80" fmla="*/ 77 w 77"/>
                <a:gd name="T81" fmla="*/ 367 h 36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7" h="367">
                  <a:moveTo>
                    <a:pt x="24" y="8"/>
                  </a:moveTo>
                  <a:lnTo>
                    <a:pt x="22" y="15"/>
                  </a:lnTo>
                  <a:lnTo>
                    <a:pt x="17" y="36"/>
                  </a:lnTo>
                  <a:lnTo>
                    <a:pt x="10" y="68"/>
                  </a:lnTo>
                  <a:lnTo>
                    <a:pt x="4" y="112"/>
                  </a:lnTo>
                  <a:lnTo>
                    <a:pt x="0" y="164"/>
                  </a:lnTo>
                  <a:lnTo>
                    <a:pt x="0" y="226"/>
                  </a:lnTo>
                  <a:lnTo>
                    <a:pt x="7" y="294"/>
                  </a:lnTo>
                  <a:lnTo>
                    <a:pt x="21" y="367"/>
                  </a:lnTo>
                  <a:lnTo>
                    <a:pt x="74" y="364"/>
                  </a:lnTo>
                  <a:lnTo>
                    <a:pt x="71" y="353"/>
                  </a:lnTo>
                  <a:lnTo>
                    <a:pt x="66" y="323"/>
                  </a:lnTo>
                  <a:lnTo>
                    <a:pt x="60" y="280"/>
                  </a:lnTo>
                  <a:lnTo>
                    <a:pt x="54" y="226"/>
                  </a:lnTo>
                  <a:lnTo>
                    <a:pt x="51" y="168"/>
                  </a:lnTo>
                  <a:lnTo>
                    <a:pt x="53" y="107"/>
                  </a:lnTo>
                  <a:lnTo>
                    <a:pt x="61" y="52"/>
                  </a:lnTo>
                  <a:lnTo>
                    <a:pt x="77" y="5"/>
                  </a:lnTo>
                  <a:lnTo>
                    <a:pt x="77" y="2"/>
                  </a:lnTo>
                  <a:lnTo>
                    <a:pt x="76" y="1"/>
                  </a:lnTo>
                  <a:lnTo>
                    <a:pt x="72" y="0"/>
                  </a:lnTo>
                  <a:lnTo>
                    <a:pt x="66" y="0"/>
                  </a:lnTo>
                  <a:lnTo>
                    <a:pt x="56" y="1"/>
                  </a:lnTo>
                  <a:lnTo>
                    <a:pt x="43" y="4"/>
                  </a:lnTo>
                  <a:lnTo>
                    <a:pt x="24" y="8"/>
                  </a:lnTo>
                  <a:close/>
                </a:path>
              </a:pathLst>
            </a:custGeom>
            <a:solidFill>
              <a:srgbClr val="808080"/>
            </a:solidFill>
            <a:ln w="9525">
              <a:noFill/>
              <a:round/>
              <a:headEnd/>
              <a:tailEnd/>
            </a:ln>
          </p:spPr>
          <p:txBody>
            <a:bodyPr/>
            <a:lstStyle/>
            <a:p>
              <a:endParaRPr lang="en-US"/>
            </a:p>
          </p:txBody>
        </p:sp>
        <p:sp>
          <p:nvSpPr>
            <p:cNvPr id="89261" name="Freeform 98"/>
            <p:cNvSpPr>
              <a:spLocks/>
            </p:cNvSpPr>
            <p:nvPr/>
          </p:nvSpPr>
          <p:spPr bwMode="auto">
            <a:xfrm>
              <a:off x="6428" y="13813"/>
              <a:ext cx="56" cy="271"/>
            </a:xfrm>
            <a:custGeom>
              <a:avLst/>
              <a:gdLst>
                <a:gd name="T0" fmla="*/ 17 w 56"/>
                <a:gd name="T1" fmla="*/ 5 h 271"/>
                <a:gd name="T2" fmla="*/ 16 w 56"/>
                <a:gd name="T3" fmla="*/ 10 h 271"/>
                <a:gd name="T4" fmla="*/ 12 w 56"/>
                <a:gd name="T5" fmla="*/ 25 h 271"/>
                <a:gd name="T6" fmla="*/ 6 w 56"/>
                <a:gd name="T7" fmla="*/ 49 h 271"/>
                <a:gd name="T8" fmla="*/ 2 w 56"/>
                <a:gd name="T9" fmla="*/ 82 h 271"/>
                <a:gd name="T10" fmla="*/ 0 w 56"/>
                <a:gd name="T11" fmla="*/ 122 h 271"/>
                <a:gd name="T12" fmla="*/ 0 w 56"/>
                <a:gd name="T13" fmla="*/ 166 h 271"/>
                <a:gd name="T14" fmla="*/ 4 w 56"/>
                <a:gd name="T15" fmla="*/ 217 h 271"/>
                <a:gd name="T16" fmla="*/ 15 w 56"/>
                <a:gd name="T17" fmla="*/ 271 h 271"/>
                <a:gd name="T18" fmla="*/ 54 w 56"/>
                <a:gd name="T19" fmla="*/ 268 h 271"/>
                <a:gd name="T20" fmla="*/ 52 w 56"/>
                <a:gd name="T21" fmla="*/ 261 h 271"/>
                <a:gd name="T22" fmla="*/ 48 w 56"/>
                <a:gd name="T23" fmla="*/ 238 h 271"/>
                <a:gd name="T24" fmla="*/ 44 w 56"/>
                <a:gd name="T25" fmla="*/ 206 h 271"/>
                <a:gd name="T26" fmla="*/ 40 w 56"/>
                <a:gd name="T27" fmla="*/ 166 h 271"/>
                <a:gd name="T28" fmla="*/ 37 w 56"/>
                <a:gd name="T29" fmla="*/ 123 h 271"/>
                <a:gd name="T30" fmla="*/ 39 w 56"/>
                <a:gd name="T31" fmla="*/ 78 h 271"/>
                <a:gd name="T32" fmla="*/ 44 w 56"/>
                <a:gd name="T33" fmla="*/ 37 h 271"/>
                <a:gd name="T34" fmla="*/ 56 w 56"/>
                <a:gd name="T35" fmla="*/ 3 h 271"/>
                <a:gd name="T36" fmla="*/ 56 w 56"/>
                <a:gd name="T37" fmla="*/ 3 h 271"/>
                <a:gd name="T38" fmla="*/ 56 w 56"/>
                <a:gd name="T39" fmla="*/ 2 h 271"/>
                <a:gd name="T40" fmla="*/ 55 w 56"/>
                <a:gd name="T41" fmla="*/ 1 h 271"/>
                <a:gd name="T42" fmla="*/ 52 w 56"/>
                <a:gd name="T43" fmla="*/ 0 h 271"/>
                <a:gd name="T44" fmla="*/ 48 w 56"/>
                <a:gd name="T45" fmla="*/ 0 h 271"/>
                <a:gd name="T46" fmla="*/ 42 w 56"/>
                <a:gd name="T47" fmla="*/ 0 h 271"/>
                <a:gd name="T48" fmla="*/ 31 w 56"/>
                <a:gd name="T49" fmla="*/ 2 h 271"/>
                <a:gd name="T50" fmla="*/ 17 w 56"/>
                <a:gd name="T51" fmla="*/ 5 h 27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6"/>
                <a:gd name="T79" fmla="*/ 0 h 271"/>
                <a:gd name="T80" fmla="*/ 56 w 56"/>
                <a:gd name="T81" fmla="*/ 271 h 27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6" h="271">
                  <a:moveTo>
                    <a:pt x="17" y="5"/>
                  </a:moveTo>
                  <a:lnTo>
                    <a:pt x="16" y="10"/>
                  </a:lnTo>
                  <a:lnTo>
                    <a:pt x="12" y="25"/>
                  </a:lnTo>
                  <a:lnTo>
                    <a:pt x="6" y="49"/>
                  </a:lnTo>
                  <a:lnTo>
                    <a:pt x="2" y="82"/>
                  </a:lnTo>
                  <a:lnTo>
                    <a:pt x="0" y="122"/>
                  </a:lnTo>
                  <a:lnTo>
                    <a:pt x="0" y="166"/>
                  </a:lnTo>
                  <a:lnTo>
                    <a:pt x="4" y="217"/>
                  </a:lnTo>
                  <a:lnTo>
                    <a:pt x="15" y="271"/>
                  </a:lnTo>
                  <a:lnTo>
                    <a:pt x="54" y="268"/>
                  </a:lnTo>
                  <a:lnTo>
                    <a:pt x="52" y="261"/>
                  </a:lnTo>
                  <a:lnTo>
                    <a:pt x="48" y="238"/>
                  </a:lnTo>
                  <a:lnTo>
                    <a:pt x="44" y="206"/>
                  </a:lnTo>
                  <a:lnTo>
                    <a:pt x="40" y="166"/>
                  </a:lnTo>
                  <a:lnTo>
                    <a:pt x="37" y="123"/>
                  </a:lnTo>
                  <a:lnTo>
                    <a:pt x="39" y="78"/>
                  </a:lnTo>
                  <a:lnTo>
                    <a:pt x="44" y="37"/>
                  </a:lnTo>
                  <a:lnTo>
                    <a:pt x="56" y="3"/>
                  </a:lnTo>
                  <a:lnTo>
                    <a:pt x="56" y="2"/>
                  </a:lnTo>
                  <a:lnTo>
                    <a:pt x="55" y="1"/>
                  </a:lnTo>
                  <a:lnTo>
                    <a:pt x="52" y="0"/>
                  </a:lnTo>
                  <a:lnTo>
                    <a:pt x="48" y="0"/>
                  </a:lnTo>
                  <a:lnTo>
                    <a:pt x="42" y="0"/>
                  </a:lnTo>
                  <a:lnTo>
                    <a:pt x="31" y="2"/>
                  </a:lnTo>
                  <a:lnTo>
                    <a:pt x="17" y="5"/>
                  </a:lnTo>
                  <a:close/>
                </a:path>
              </a:pathLst>
            </a:custGeom>
            <a:solidFill>
              <a:srgbClr val="808080"/>
            </a:solidFill>
            <a:ln w="9525">
              <a:noFill/>
              <a:round/>
              <a:headEnd/>
              <a:tailEnd/>
            </a:ln>
          </p:spPr>
          <p:txBody>
            <a:bodyPr/>
            <a:lstStyle/>
            <a:p>
              <a:endParaRPr lang="en-US"/>
            </a:p>
          </p:txBody>
        </p:sp>
        <p:sp>
          <p:nvSpPr>
            <p:cNvPr id="89262" name="Freeform 99"/>
            <p:cNvSpPr>
              <a:spLocks/>
            </p:cNvSpPr>
            <p:nvPr/>
          </p:nvSpPr>
          <p:spPr bwMode="auto">
            <a:xfrm>
              <a:off x="7211" y="13549"/>
              <a:ext cx="186" cy="732"/>
            </a:xfrm>
            <a:custGeom>
              <a:avLst/>
              <a:gdLst>
                <a:gd name="T0" fmla="*/ 186 w 186"/>
                <a:gd name="T1" fmla="*/ 6 h 732"/>
                <a:gd name="T2" fmla="*/ 182 w 186"/>
                <a:gd name="T3" fmla="*/ 11 h 732"/>
                <a:gd name="T4" fmla="*/ 169 w 186"/>
                <a:gd name="T5" fmla="*/ 29 h 732"/>
                <a:gd name="T6" fmla="*/ 153 w 186"/>
                <a:gd name="T7" fmla="*/ 67 h 732"/>
                <a:gd name="T8" fmla="*/ 137 w 186"/>
                <a:gd name="T9" fmla="*/ 130 h 732"/>
                <a:gd name="T10" fmla="*/ 124 w 186"/>
                <a:gd name="T11" fmla="*/ 221 h 732"/>
                <a:gd name="T12" fmla="*/ 117 w 186"/>
                <a:gd name="T13" fmla="*/ 350 h 732"/>
                <a:gd name="T14" fmla="*/ 122 w 186"/>
                <a:gd name="T15" fmla="*/ 517 h 732"/>
                <a:gd name="T16" fmla="*/ 139 w 186"/>
                <a:gd name="T17" fmla="*/ 732 h 732"/>
                <a:gd name="T18" fmla="*/ 34 w 186"/>
                <a:gd name="T19" fmla="*/ 732 h 732"/>
                <a:gd name="T20" fmla="*/ 31 w 186"/>
                <a:gd name="T21" fmla="*/ 711 h 732"/>
                <a:gd name="T22" fmla="*/ 22 w 186"/>
                <a:gd name="T23" fmla="*/ 651 h 732"/>
                <a:gd name="T24" fmla="*/ 12 w 186"/>
                <a:gd name="T25" fmla="*/ 563 h 732"/>
                <a:gd name="T26" fmla="*/ 3 w 186"/>
                <a:gd name="T27" fmla="*/ 454 h 732"/>
                <a:gd name="T28" fmla="*/ 0 w 186"/>
                <a:gd name="T29" fmla="*/ 335 h 732"/>
                <a:gd name="T30" fmla="*/ 6 w 186"/>
                <a:gd name="T31" fmla="*/ 213 h 732"/>
                <a:gd name="T32" fmla="*/ 25 w 186"/>
                <a:gd name="T33" fmla="*/ 98 h 732"/>
                <a:gd name="T34" fmla="*/ 60 w 186"/>
                <a:gd name="T35" fmla="*/ 0 h 732"/>
                <a:gd name="T36" fmla="*/ 186 w 186"/>
                <a:gd name="T37" fmla="*/ 6 h 73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6"/>
                <a:gd name="T58" fmla="*/ 0 h 732"/>
                <a:gd name="T59" fmla="*/ 186 w 186"/>
                <a:gd name="T60" fmla="*/ 732 h 73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6" h="732">
                  <a:moveTo>
                    <a:pt x="186" y="6"/>
                  </a:moveTo>
                  <a:lnTo>
                    <a:pt x="182" y="11"/>
                  </a:lnTo>
                  <a:lnTo>
                    <a:pt x="169" y="29"/>
                  </a:lnTo>
                  <a:lnTo>
                    <a:pt x="153" y="67"/>
                  </a:lnTo>
                  <a:lnTo>
                    <a:pt x="137" y="130"/>
                  </a:lnTo>
                  <a:lnTo>
                    <a:pt x="124" y="221"/>
                  </a:lnTo>
                  <a:lnTo>
                    <a:pt x="117" y="350"/>
                  </a:lnTo>
                  <a:lnTo>
                    <a:pt x="122" y="517"/>
                  </a:lnTo>
                  <a:lnTo>
                    <a:pt x="139" y="732"/>
                  </a:lnTo>
                  <a:lnTo>
                    <a:pt x="34" y="732"/>
                  </a:lnTo>
                  <a:lnTo>
                    <a:pt x="31" y="711"/>
                  </a:lnTo>
                  <a:lnTo>
                    <a:pt x="22" y="651"/>
                  </a:lnTo>
                  <a:lnTo>
                    <a:pt x="12" y="563"/>
                  </a:lnTo>
                  <a:lnTo>
                    <a:pt x="3" y="454"/>
                  </a:lnTo>
                  <a:lnTo>
                    <a:pt x="0" y="335"/>
                  </a:lnTo>
                  <a:lnTo>
                    <a:pt x="6" y="213"/>
                  </a:lnTo>
                  <a:lnTo>
                    <a:pt x="25" y="98"/>
                  </a:lnTo>
                  <a:lnTo>
                    <a:pt x="60" y="0"/>
                  </a:lnTo>
                  <a:lnTo>
                    <a:pt x="186" y="6"/>
                  </a:lnTo>
                  <a:close/>
                </a:path>
              </a:pathLst>
            </a:custGeom>
            <a:solidFill>
              <a:srgbClr val="808080"/>
            </a:solidFill>
            <a:ln w="9525">
              <a:noFill/>
              <a:round/>
              <a:headEnd/>
              <a:tailEnd/>
            </a:ln>
          </p:spPr>
          <p:txBody>
            <a:bodyPr/>
            <a:lstStyle/>
            <a:p>
              <a:endParaRPr lang="en-US"/>
            </a:p>
          </p:txBody>
        </p:sp>
        <p:sp>
          <p:nvSpPr>
            <p:cNvPr id="89263" name="Freeform 100"/>
            <p:cNvSpPr>
              <a:spLocks/>
            </p:cNvSpPr>
            <p:nvPr/>
          </p:nvSpPr>
          <p:spPr bwMode="auto">
            <a:xfrm>
              <a:off x="7219" y="13600"/>
              <a:ext cx="158" cy="625"/>
            </a:xfrm>
            <a:custGeom>
              <a:avLst/>
              <a:gdLst>
                <a:gd name="T0" fmla="*/ 158 w 158"/>
                <a:gd name="T1" fmla="*/ 4 h 625"/>
                <a:gd name="T2" fmla="*/ 153 w 158"/>
                <a:gd name="T3" fmla="*/ 9 h 625"/>
                <a:gd name="T4" fmla="*/ 144 w 158"/>
                <a:gd name="T5" fmla="*/ 25 h 625"/>
                <a:gd name="T6" fmla="*/ 130 w 158"/>
                <a:gd name="T7" fmla="*/ 57 h 625"/>
                <a:gd name="T8" fmla="*/ 116 w 158"/>
                <a:gd name="T9" fmla="*/ 110 h 625"/>
                <a:gd name="T10" fmla="*/ 105 w 158"/>
                <a:gd name="T11" fmla="*/ 189 h 625"/>
                <a:gd name="T12" fmla="*/ 100 w 158"/>
                <a:gd name="T13" fmla="*/ 298 h 625"/>
                <a:gd name="T14" fmla="*/ 103 w 158"/>
                <a:gd name="T15" fmla="*/ 441 h 625"/>
                <a:gd name="T16" fmla="*/ 118 w 158"/>
                <a:gd name="T17" fmla="*/ 625 h 625"/>
                <a:gd name="T18" fmla="*/ 29 w 158"/>
                <a:gd name="T19" fmla="*/ 625 h 625"/>
                <a:gd name="T20" fmla="*/ 25 w 158"/>
                <a:gd name="T21" fmla="*/ 607 h 625"/>
                <a:gd name="T22" fmla="*/ 18 w 158"/>
                <a:gd name="T23" fmla="*/ 556 h 625"/>
                <a:gd name="T24" fmla="*/ 9 w 158"/>
                <a:gd name="T25" fmla="*/ 480 h 625"/>
                <a:gd name="T26" fmla="*/ 2 w 158"/>
                <a:gd name="T27" fmla="*/ 387 h 625"/>
                <a:gd name="T28" fmla="*/ 0 w 158"/>
                <a:gd name="T29" fmla="*/ 286 h 625"/>
                <a:gd name="T30" fmla="*/ 5 w 158"/>
                <a:gd name="T31" fmla="*/ 182 h 625"/>
                <a:gd name="T32" fmla="*/ 21 w 158"/>
                <a:gd name="T33" fmla="*/ 84 h 625"/>
                <a:gd name="T34" fmla="*/ 51 w 158"/>
                <a:gd name="T35" fmla="*/ 0 h 625"/>
                <a:gd name="T36" fmla="*/ 158 w 158"/>
                <a:gd name="T37" fmla="*/ 4 h 62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8"/>
                <a:gd name="T58" fmla="*/ 0 h 625"/>
                <a:gd name="T59" fmla="*/ 158 w 158"/>
                <a:gd name="T60" fmla="*/ 625 h 62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8" h="625">
                  <a:moveTo>
                    <a:pt x="158" y="4"/>
                  </a:moveTo>
                  <a:lnTo>
                    <a:pt x="153" y="9"/>
                  </a:lnTo>
                  <a:lnTo>
                    <a:pt x="144" y="25"/>
                  </a:lnTo>
                  <a:lnTo>
                    <a:pt x="130" y="57"/>
                  </a:lnTo>
                  <a:lnTo>
                    <a:pt x="116" y="110"/>
                  </a:lnTo>
                  <a:lnTo>
                    <a:pt x="105" y="189"/>
                  </a:lnTo>
                  <a:lnTo>
                    <a:pt x="100" y="298"/>
                  </a:lnTo>
                  <a:lnTo>
                    <a:pt x="103" y="441"/>
                  </a:lnTo>
                  <a:lnTo>
                    <a:pt x="118" y="625"/>
                  </a:lnTo>
                  <a:lnTo>
                    <a:pt x="29" y="625"/>
                  </a:lnTo>
                  <a:lnTo>
                    <a:pt x="25" y="607"/>
                  </a:lnTo>
                  <a:lnTo>
                    <a:pt x="18" y="556"/>
                  </a:lnTo>
                  <a:lnTo>
                    <a:pt x="9" y="480"/>
                  </a:lnTo>
                  <a:lnTo>
                    <a:pt x="2" y="387"/>
                  </a:lnTo>
                  <a:lnTo>
                    <a:pt x="0" y="286"/>
                  </a:lnTo>
                  <a:lnTo>
                    <a:pt x="5" y="182"/>
                  </a:lnTo>
                  <a:lnTo>
                    <a:pt x="21" y="84"/>
                  </a:lnTo>
                  <a:lnTo>
                    <a:pt x="51" y="0"/>
                  </a:lnTo>
                  <a:lnTo>
                    <a:pt x="158" y="4"/>
                  </a:lnTo>
                  <a:close/>
                </a:path>
              </a:pathLst>
            </a:custGeom>
            <a:solidFill>
              <a:srgbClr val="808080"/>
            </a:solidFill>
            <a:ln w="9525">
              <a:noFill/>
              <a:round/>
              <a:headEnd/>
              <a:tailEnd/>
            </a:ln>
          </p:spPr>
          <p:txBody>
            <a:bodyPr/>
            <a:lstStyle/>
            <a:p>
              <a:endParaRPr lang="en-US"/>
            </a:p>
          </p:txBody>
        </p:sp>
        <p:sp>
          <p:nvSpPr>
            <p:cNvPr id="89264" name="Freeform 101"/>
            <p:cNvSpPr>
              <a:spLocks/>
            </p:cNvSpPr>
            <p:nvPr/>
          </p:nvSpPr>
          <p:spPr bwMode="auto">
            <a:xfrm>
              <a:off x="7225" y="13651"/>
              <a:ext cx="131" cy="517"/>
            </a:xfrm>
            <a:custGeom>
              <a:avLst/>
              <a:gdLst>
                <a:gd name="T0" fmla="*/ 131 w 131"/>
                <a:gd name="T1" fmla="*/ 4 h 517"/>
                <a:gd name="T2" fmla="*/ 128 w 131"/>
                <a:gd name="T3" fmla="*/ 7 h 517"/>
                <a:gd name="T4" fmla="*/ 119 w 131"/>
                <a:gd name="T5" fmla="*/ 21 h 517"/>
                <a:gd name="T6" fmla="*/ 109 w 131"/>
                <a:gd name="T7" fmla="*/ 47 h 517"/>
                <a:gd name="T8" fmla="*/ 97 w 131"/>
                <a:gd name="T9" fmla="*/ 91 h 517"/>
                <a:gd name="T10" fmla="*/ 88 w 131"/>
                <a:gd name="T11" fmla="*/ 156 h 517"/>
                <a:gd name="T12" fmla="*/ 84 w 131"/>
                <a:gd name="T13" fmla="*/ 247 h 517"/>
                <a:gd name="T14" fmla="*/ 86 w 131"/>
                <a:gd name="T15" fmla="*/ 366 h 517"/>
                <a:gd name="T16" fmla="*/ 99 w 131"/>
                <a:gd name="T17" fmla="*/ 517 h 517"/>
                <a:gd name="T18" fmla="*/ 25 w 131"/>
                <a:gd name="T19" fmla="*/ 517 h 517"/>
                <a:gd name="T20" fmla="*/ 23 w 131"/>
                <a:gd name="T21" fmla="*/ 502 h 517"/>
                <a:gd name="T22" fmla="*/ 16 w 131"/>
                <a:gd name="T23" fmla="*/ 460 h 517"/>
                <a:gd name="T24" fmla="*/ 9 w 131"/>
                <a:gd name="T25" fmla="*/ 397 h 517"/>
                <a:gd name="T26" fmla="*/ 2 w 131"/>
                <a:gd name="T27" fmla="*/ 320 h 517"/>
                <a:gd name="T28" fmla="*/ 0 w 131"/>
                <a:gd name="T29" fmla="*/ 236 h 517"/>
                <a:gd name="T30" fmla="*/ 4 w 131"/>
                <a:gd name="T31" fmla="*/ 151 h 517"/>
                <a:gd name="T32" fmla="*/ 18 w 131"/>
                <a:gd name="T33" fmla="*/ 70 h 517"/>
                <a:gd name="T34" fmla="*/ 43 w 131"/>
                <a:gd name="T35" fmla="*/ 0 h 517"/>
                <a:gd name="T36" fmla="*/ 131 w 131"/>
                <a:gd name="T37" fmla="*/ 4 h 5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1"/>
                <a:gd name="T58" fmla="*/ 0 h 517"/>
                <a:gd name="T59" fmla="*/ 131 w 131"/>
                <a:gd name="T60" fmla="*/ 517 h 5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1" h="517">
                  <a:moveTo>
                    <a:pt x="131" y="4"/>
                  </a:moveTo>
                  <a:lnTo>
                    <a:pt x="128" y="7"/>
                  </a:lnTo>
                  <a:lnTo>
                    <a:pt x="119" y="21"/>
                  </a:lnTo>
                  <a:lnTo>
                    <a:pt x="109" y="47"/>
                  </a:lnTo>
                  <a:lnTo>
                    <a:pt x="97" y="91"/>
                  </a:lnTo>
                  <a:lnTo>
                    <a:pt x="88" y="156"/>
                  </a:lnTo>
                  <a:lnTo>
                    <a:pt x="84" y="247"/>
                  </a:lnTo>
                  <a:lnTo>
                    <a:pt x="86" y="366"/>
                  </a:lnTo>
                  <a:lnTo>
                    <a:pt x="99" y="517"/>
                  </a:lnTo>
                  <a:lnTo>
                    <a:pt x="25" y="517"/>
                  </a:lnTo>
                  <a:lnTo>
                    <a:pt x="23" y="502"/>
                  </a:lnTo>
                  <a:lnTo>
                    <a:pt x="16" y="460"/>
                  </a:lnTo>
                  <a:lnTo>
                    <a:pt x="9" y="397"/>
                  </a:lnTo>
                  <a:lnTo>
                    <a:pt x="2" y="320"/>
                  </a:lnTo>
                  <a:lnTo>
                    <a:pt x="0" y="236"/>
                  </a:lnTo>
                  <a:lnTo>
                    <a:pt x="4" y="151"/>
                  </a:lnTo>
                  <a:lnTo>
                    <a:pt x="18" y="70"/>
                  </a:lnTo>
                  <a:lnTo>
                    <a:pt x="43" y="0"/>
                  </a:lnTo>
                  <a:lnTo>
                    <a:pt x="131" y="4"/>
                  </a:lnTo>
                  <a:close/>
                </a:path>
              </a:pathLst>
            </a:custGeom>
            <a:solidFill>
              <a:srgbClr val="808080"/>
            </a:solidFill>
            <a:ln w="9525">
              <a:noFill/>
              <a:round/>
              <a:headEnd/>
              <a:tailEnd/>
            </a:ln>
          </p:spPr>
          <p:txBody>
            <a:bodyPr/>
            <a:lstStyle/>
            <a:p>
              <a:endParaRPr lang="en-US"/>
            </a:p>
          </p:txBody>
        </p:sp>
        <p:sp>
          <p:nvSpPr>
            <p:cNvPr id="89265" name="Freeform 102"/>
            <p:cNvSpPr>
              <a:spLocks/>
            </p:cNvSpPr>
            <p:nvPr/>
          </p:nvSpPr>
          <p:spPr bwMode="auto">
            <a:xfrm>
              <a:off x="7233" y="13701"/>
              <a:ext cx="104" cy="411"/>
            </a:xfrm>
            <a:custGeom>
              <a:avLst/>
              <a:gdLst>
                <a:gd name="T0" fmla="*/ 104 w 104"/>
                <a:gd name="T1" fmla="*/ 4 h 411"/>
                <a:gd name="T2" fmla="*/ 101 w 104"/>
                <a:gd name="T3" fmla="*/ 7 h 411"/>
                <a:gd name="T4" fmla="*/ 94 w 104"/>
                <a:gd name="T5" fmla="*/ 17 h 411"/>
                <a:gd name="T6" fmla="*/ 86 w 104"/>
                <a:gd name="T7" fmla="*/ 38 h 411"/>
                <a:gd name="T8" fmla="*/ 76 w 104"/>
                <a:gd name="T9" fmla="*/ 73 h 411"/>
                <a:gd name="T10" fmla="*/ 69 w 104"/>
                <a:gd name="T11" fmla="*/ 125 h 411"/>
                <a:gd name="T12" fmla="*/ 65 w 104"/>
                <a:gd name="T13" fmla="*/ 196 h 411"/>
                <a:gd name="T14" fmla="*/ 67 w 104"/>
                <a:gd name="T15" fmla="*/ 291 h 411"/>
                <a:gd name="T16" fmla="*/ 77 w 104"/>
                <a:gd name="T17" fmla="*/ 411 h 411"/>
                <a:gd name="T18" fmla="*/ 19 w 104"/>
                <a:gd name="T19" fmla="*/ 411 h 411"/>
                <a:gd name="T20" fmla="*/ 17 w 104"/>
                <a:gd name="T21" fmla="*/ 399 h 411"/>
                <a:gd name="T22" fmla="*/ 11 w 104"/>
                <a:gd name="T23" fmla="*/ 365 h 411"/>
                <a:gd name="T24" fmla="*/ 6 w 104"/>
                <a:gd name="T25" fmla="*/ 316 h 411"/>
                <a:gd name="T26" fmla="*/ 2 w 104"/>
                <a:gd name="T27" fmla="*/ 255 h 411"/>
                <a:gd name="T28" fmla="*/ 0 w 104"/>
                <a:gd name="T29" fmla="*/ 188 h 411"/>
                <a:gd name="T30" fmla="*/ 4 w 104"/>
                <a:gd name="T31" fmla="*/ 120 h 411"/>
                <a:gd name="T32" fmla="*/ 15 w 104"/>
                <a:gd name="T33" fmla="*/ 55 h 411"/>
                <a:gd name="T34" fmla="*/ 34 w 104"/>
                <a:gd name="T35" fmla="*/ 0 h 411"/>
                <a:gd name="T36" fmla="*/ 104 w 104"/>
                <a:gd name="T37" fmla="*/ 4 h 4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4"/>
                <a:gd name="T58" fmla="*/ 0 h 411"/>
                <a:gd name="T59" fmla="*/ 104 w 104"/>
                <a:gd name="T60" fmla="*/ 411 h 4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4" h="411">
                  <a:moveTo>
                    <a:pt x="104" y="4"/>
                  </a:moveTo>
                  <a:lnTo>
                    <a:pt x="101" y="7"/>
                  </a:lnTo>
                  <a:lnTo>
                    <a:pt x="94" y="17"/>
                  </a:lnTo>
                  <a:lnTo>
                    <a:pt x="86" y="38"/>
                  </a:lnTo>
                  <a:lnTo>
                    <a:pt x="76" y="73"/>
                  </a:lnTo>
                  <a:lnTo>
                    <a:pt x="69" y="125"/>
                  </a:lnTo>
                  <a:lnTo>
                    <a:pt x="65" y="196"/>
                  </a:lnTo>
                  <a:lnTo>
                    <a:pt x="67" y="291"/>
                  </a:lnTo>
                  <a:lnTo>
                    <a:pt x="77" y="411"/>
                  </a:lnTo>
                  <a:lnTo>
                    <a:pt x="19" y="411"/>
                  </a:lnTo>
                  <a:lnTo>
                    <a:pt x="17" y="399"/>
                  </a:lnTo>
                  <a:lnTo>
                    <a:pt x="11" y="365"/>
                  </a:lnTo>
                  <a:lnTo>
                    <a:pt x="6" y="316"/>
                  </a:lnTo>
                  <a:lnTo>
                    <a:pt x="2" y="255"/>
                  </a:lnTo>
                  <a:lnTo>
                    <a:pt x="0" y="188"/>
                  </a:lnTo>
                  <a:lnTo>
                    <a:pt x="4" y="120"/>
                  </a:lnTo>
                  <a:lnTo>
                    <a:pt x="15" y="55"/>
                  </a:lnTo>
                  <a:lnTo>
                    <a:pt x="34" y="0"/>
                  </a:lnTo>
                  <a:lnTo>
                    <a:pt x="104" y="4"/>
                  </a:lnTo>
                  <a:close/>
                </a:path>
              </a:pathLst>
            </a:custGeom>
            <a:solidFill>
              <a:srgbClr val="808080"/>
            </a:solidFill>
            <a:ln w="9525">
              <a:noFill/>
              <a:round/>
              <a:headEnd/>
              <a:tailEnd/>
            </a:ln>
          </p:spPr>
          <p:txBody>
            <a:bodyPr/>
            <a:lstStyle/>
            <a:p>
              <a:endParaRPr lang="en-US"/>
            </a:p>
          </p:txBody>
        </p:sp>
        <p:sp>
          <p:nvSpPr>
            <p:cNvPr id="89266" name="Freeform 103"/>
            <p:cNvSpPr>
              <a:spLocks/>
            </p:cNvSpPr>
            <p:nvPr/>
          </p:nvSpPr>
          <p:spPr bwMode="auto">
            <a:xfrm>
              <a:off x="7240" y="13752"/>
              <a:ext cx="76" cy="302"/>
            </a:xfrm>
            <a:custGeom>
              <a:avLst/>
              <a:gdLst>
                <a:gd name="T0" fmla="*/ 76 w 76"/>
                <a:gd name="T1" fmla="*/ 2 h 302"/>
                <a:gd name="T2" fmla="*/ 74 w 76"/>
                <a:gd name="T3" fmla="*/ 4 h 302"/>
                <a:gd name="T4" fmla="*/ 70 w 76"/>
                <a:gd name="T5" fmla="*/ 12 h 302"/>
                <a:gd name="T6" fmla="*/ 62 w 76"/>
                <a:gd name="T7" fmla="*/ 28 h 302"/>
                <a:gd name="T8" fmla="*/ 56 w 76"/>
                <a:gd name="T9" fmla="*/ 53 h 302"/>
                <a:gd name="T10" fmla="*/ 51 w 76"/>
                <a:gd name="T11" fmla="*/ 92 h 302"/>
                <a:gd name="T12" fmla="*/ 49 w 76"/>
                <a:gd name="T13" fmla="*/ 145 h 302"/>
                <a:gd name="T14" fmla="*/ 50 w 76"/>
                <a:gd name="T15" fmla="*/ 214 h 302"/>
                <a:gd name="T16" fmla="*/ 57 w 76"/>
                <a:gd name="T17" fmla="*/ 302 h 302"/>
                <a:gd name="T18" fmla="*/ 14 w 76"/>
                <a:gd name="T19" fmla="*/ 302 h 302"/>
                <a:gd name="T20" fmla="*/ 13 w 76"/>
                <a:gd name="T21" fmla="*/ 294 h 302"/>
                <a:gd name="T22" fmla="*/ 9 w 76"/>
                <a:gd name="T23" fmla="*/ 269 h 302"/>
                <a:gd name="T24" fmla="*/ 4 w 76"/>
                <a:gd name="T25" fmla="*/ 232 h 302"/>
                <a:gd name="T26" fmla="*/ 1 w 76"/>
                <a:gd name="T27" fmla="*/ 188 h 302"/>
                <a:gd name="T28" fmla="*/ 0 w 76"/>
                <a:gd name="T29" fmla="*/ 138 h 302"/>
                <a:gd name="T30" fmla="*/ 2 w 76"/>
                <a:gd name="T31" fmla="*/ 89 h 302"/>
                <a:gd name="T32" fmla="*/ 10 w 76"/>
                <a:gd name="T33" fmla="*/ 41 h 302"/>
                <a:gd name="T34" fmla="*/ 25 w 76"/>
                <a:gd name="T35" fmla="*/ 0 h 302"/>
                <a:gd name="T36" fmla="*/ 76 w 76"/>
                <a:gd name="T37" fmla="*/ 2 h 30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6"/>
                <a:gd name="T58" fmla="*/ 0 h 302"/>
                <a:gd name="T59" fmla="*/ 76 w 76"/>
                <a:gd name="T60" fmla="*/ 302 h 30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6" h="302">
                  <a:moveTo>
                    <a:pt x="76" y="2"/>
                  </a:moveTo>
                  <a:lnTo>
                    <a:pt x="74" y="4"/>
                  </a:lnTo>
                  <a:lnTo>
                    <a:pt x="70" y="12"/>
                  </a:lnTo>
                  <a:lnTo>
                    <a:pt x="62" y="28"/>
                  </a:lnTo>
                  <a:lnTo>
                    <a:pt x="56" y="53"/>
                  </a:lnTo>
                  <a:lnTo>
                    <a:pt x="51" y="92"/>
                  </a:lnTo>
                  <a:lnTo>
                    <a:pt x="49" y="145"/>
                  </a:lnTo>
                  <a:lnTo>
                    <a:pt x="50" y="214"/>
                  </a:lnTo>
                  <a:lnTo>
                    <a:pt x="57" y="302"/>
                  </a:lnTo>
                  <a:lnTo>
                    <a:pt x="14" y="302"/>
                  </a:lnTo>
                  <a:lnTo>
                    <a:pt x="13" y="294"/>
                  </a:lnTo>
                  <a:lnTo>
                    <a:pt x="9" y="269"/>
                  </a:lnTo>
                  <a:lnTo>
                    <a:pt x="4" y="232"/>
                  </a:lnTo>
                  <a:lnTo>
                    <a:pt x="1" y="188"/>
                  </a:lnTo>
                  <a:lnTo>
                    <a:pt x="0" y="138"/>
                  </a:lnTo>
                  <a:lnTo>
                    <a:pt x="2" y="89"/>
                  </a:lnTo>
                  <a:lnTo>
                    <a:pt x="10" y="41"/>
                  </a:lnTo>
                  <a:lnTo>
                    <a:pt x="25" y="0"/>
                  </a:lnTo>
                  <a:lnTo>
                    <a:pt x="76" y="2"/>
                  </a:lnTo>
                  <a:close/>
                </a:path>
              </a:pathLst>
            </a:custGeom>
            <a:solidFill>
              <a:srgbClr val="808080"/>
            </a:solidFill>
            <a:ln w="9525">
              <a:noFill/>
              <a:round/>
              <a:headEnd/>
              <a:tailEnd/>
            </a:ln>
          </p:spPr>
          <p:txBody>
            <a:bodyPr/>
            <a:lstStyle/>
            <a:p>
              <a:endParaRPr lang="en-US"/>
            </a:p>
          </p:txBody>
        </p:sp>
        <p:sp>
          <p:nvSpPr>
            <p:cNvPr id="89267" name="Rectangle 104"/>
            <p:cNvSpPr>
              <a:spLocks noChangeArrowheads="1"/>
            </p:cNvSpPr>
            <p:nvPr/>
          </p:nvSpPr>
          <p:spPr bwMode="auto">
            <a:xfrm>
              <a:off x="6241" y="13678"/>
              <a:ext cx="23" cy="958"/>
            </a:xfrm>
            <a:prstGeom prst="rect">
              <a:avLst/>
            </a:prstGeom>
            <a:solidFill>
              <a:srgbClr val="000000"/>
            </a:solidFill>
            <a:ln w="9525">
              <a:noFill/>
              <a:miter lim="800000"/>
              <a:headEnd/>
              <a:tailEnd/>
            </a:ln>
          </p:spPr>
          <p:txBody>
            <a:bodyPr/>
            <a:lstStyle/>
            <a:p>
              <a:endParaRPr lang="en-US"/>
            </a:p>
          </p:txBody>
        </p:sp>
        <p:sp>
          <p:nvSpPr>
            <p:cNvPr id="89268" name="Freeform 105"/>
            <p:cNvSpPr>
              <a:spLocks/>
            </p:cNvSpPr>
            <p:nvPr/>
          </p:nvSpPr>
          <p:spPr bwMode="auto">
            <a:xfrm>
              <a:off x="6579" y="13664"/>
              <a:ext cx="375" cy="440"/>
            </a:xfrm>
            <a:custGeom>
              <a:avLst/>
              <a:gdLst>
                <a:gd name="T0" fmla="*/ 35 w 375"/>
                <a:gd name="T1" fmla="*/ 41 h 440"/>
                <a:gd name="T2" fmla="*/ 32 w 375"/>
                <a:gd name="T3" fmla="*/ 49 h 440"/>
                <a:gd name="T4" fmla="*/ 25 w 375"/>
                <a:gd name="T5" fmla="*/ 74 h 440"/>
                <a:gd name="T6" fmla="*/ 17 w 375"/>
                <a:gd name="T7" fmla="*/ 112 h 440"/>
                <a:gd name="T8" fmla="*/ 8 w 375"/>
                <a:gd name="T9" fmla="*/ 163 h 440"/>
                <a:gd name="T10" fmla="*/ 2 w 375"/>
                <a:gd name="T11" fmla="*/ 223 h 440"/>
                <a:gd name="T12" fmla="*/ 0 w 375"/>
                <a:gd name="T13" fmla="*/ 290 h 440"/>
                <a:gd name="T14" fmla="*/ 7 w 375"/>
                <a:gd name="T15" fmla="*/ 363 h 440"/>
                <a:gd name="T16" fmla="*/ 23 w 375"/>
                <a:gd name="T17" fmla="*/ 440 h 440"/>
                <a:gd name="T18" fmla="*/ 23 w 375"/>
                <a:gd name="T19" fmla="*/ 437 h 440"/>
                <a:gd name="T20" fmla="*/ 23 w 375"/>
                <a:gd name="T21" fmla="*/ 427 h 440"/>
                <a:gd name="T22" fmla="*/ 23 w 375"/>
                <a:gd name="T23" fmla="*/ 411 h 440"/>
                <a:gd name="T24" fmla="*/ 23 w 375"/>
                <a:gd name="T25" fmla="*/ 391 h 440"/>
                <a:gd name="T26" fmla="*/ 25 w 375"/>
                <a:gd name="T27" fmla="*/ 367 h 440"/>
                <a:gd name="T28" fmla="*/ 28 w 375"/>
                <a:gd name="T29" fmla="*/ 341 h 440"/>
                <a:gd name="T30" fmla="*/ 33 w 375"/>
                <a:gd name="T31" fmla="*/ 312 h 440"/>
                <a:gd name="T32" fmla="*/ 39 w 375"/>
                <a:gd name="T33" fmla="*/ 281 h 440"/>
                <a:gd name="T34" fmla="*/ 49 w 375"/>
                <a:gd name="T35" fmla="*/ 251 h 440"/>
                <a:gd name="T36" fmla="*/ 61 w 375"/>
                <a:gd name="T37" fmla="*/ 222 h 440"/>
                <a:gd name="T38" fmla="*/ 75 w 375"/>
                <a:gd name="T39" fmla="*/ 194 h 440"/>
                <a:gd name="T40" fmla="*/ 93 w 375"/>
                <a:gd name="T41" fmla="*/ 168 h 440"/>
                <a:gd name="T42" fmla="*/ 116 w 375"/>
                <a:gd name="T43" fmla="*/ 145 h 440"/>
                <a:gd name="T44" fmla="*/ 141 w 375"/>
                <a:gd name="T45" fmla="*/ 127 h 440"/>
                <a:gd name="T46" fmla="*/ 173 w 375"/>
                <a:gd name="T47" fmla="*/ 114 h 440"/>
                <a:gd name="T48" fmla="*/ 208 w 375"/>
                <a:gd name="T49" fmla="*/ 106 h 440"/>
                <a:gd name="T50" fmla="*/ 210 w 375"/>
                <a:gd name="T51" fmla="*/ 104 h 440"/>
                <a:gd name="T52" fmla="*/ 217 w 375"/>
                <a:gd name="T53" fmla="*/ 100 h 440"/>
                <a:gd name="T54" fmla="*/ 227 w 375"/>
                <a:gd name="T55" fmla="*/ 92 h 440"/>
                <a:gd name="T56" fmla="*/ 245 w 375"/>
                <a:gd name="T57" fmla="*/ 82 h 440"/>
                <a:gd name="T58" fmla="*/ 267 w 375"/>
                <a:gd name="T59" fmla="*/ 69 h 440"/>
                <a:gd name="T60" fmla="*/ 296 w 375"/>
                <a:gd name="T61" fmla="*/ 54 h 440"/>
                <a:gd name="T62" fmla="*/ 332 w 375"/>
                <a:gd name="T63" fmla="*/ 36 h 440"/>
                <a:gd name="T64" fmla="*/ 375 w 375"/>
                <a:gd name="T65" fmla="*/ 17 h 440"/>
                <a:gd name="T66" fmla="*/ 373 w 375"/>
                <a:gd name="T67" fmla="*/ 16 h 440"/>
                <a:gd name="T68" fmla="*/ 366 w 375"/>
                <a:gd name="T69" fmla="*/ 15 h 440"/>
                <a:gd name="T70" fmla="*/ 357 w 375"/>
                <a:gd name="T71" fmla="*/ 13 h 440"/>
                <a:gd name="T72" fmla="*/ 343 w 375"/>
                <a:gd name="T73" fmla="*/ 10 h 440"/>
                <a:gd name="T74" fmla="*/ 326 w 375"/>
                <a:gd name="T75" fmla="*/ 7 h 440"/>
                <a:gd name="T76" fmla="*/ 307 w 375"/>
                <a:gd name="T77" fmla="*/ 5 h 440"/>
                <a:gd name="T78" fmla="*/ 285 w 375"/>
                <a:gd name="T79" fmla="*/ 3 h 440"/>
                <a:gd name="T80" fmla="*/ 261 w 375"/>
                <a:gd name="T81" fmla="*/ 1 h 440"/>
                <a:gd name="T82" fmla="*/ 235 w 375"/>
                <a:gd name="T83" fmla="*/ 0 h 440"/>
                <a:gd name="T84" fmla="*/ 208 w 375"/>
                <a:gd name="T85" fmla="*/ 1 h 440"/>
                <a:gd name="T86" fmla="*/ 180 w 375"/>
                <a:gd name="T87" fmla="*/ 2 h 440"/>
                <a:gd name="T88" fmla="*/ 151 w 375"/>
                <a:gd name="T89" fmla="*/ 5 h 440"/>
                <a:gd name="T90" fmla="*/ 122 w 375"/>
                <a:gd name="T91" fmla="*/ 10 h 440"/>
                <a:gd name="T92" fmla="*/ 92 w 375"/>
                <a:gd name="T93" fmla="*/ 18 h 440"/>
                <a:gd name="T94" fmla="*/ 63 w 375"/>
                <a:gd name="T95" fmla="*/ 28 h 440"/>
                <a:gd name="T96" fmla="*/ 35 w 375"/>
                <a:gd name="T97" fmla="*/ 41 h 44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75"/>
                <a:gd name="T148" fmla="*/ 0 h 440"/>
                <a:gd name="T149" fmla="*/ 375 w 375"/>
                <a:gd name="T150" fmla="*/ 440 h 44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75" h="440">
                  <a:moveTo>
                    <a:pt x="35" y="41"/>
                  </a:moveTo>
                  <a:lnTo>
                    <a:pt x="32" y="49"/>
                  </a:lnTo>
                  <a:lnTo>
                    <a:pt x="25" y="74"/>
                  </a:lnTo>
                  <a:lnTo>
                    <a:pt x="17" y="112"/>
                  </a:lnTo>
                  <a:lnTo>
                    <a:pt x="8" y="163"/>
                  </a:lnTo>
                  <a:lnTo>
                    <a:pt x="2" y="223"/>
                  </a:lnTo>
                  <a:lnTo>
                    <a:pt x="0" y="290"/>
                  </a:lnTo>
                  <a:lnTo>
                    <a:pt x="7" y="363"/>
                  </a:lnTo>
                  <a:lnTo>
                    <a:pt x="23" y="440"/>
                  </a:lnTo>
                  <a:lnTo>
                    <a:pt x="23" y="437"/>
                  </a:lnTo>
                  <a:lnTo>
                    <a:pt x="23" y="427"/>
                  </a:lnTo>
                  <a:lnTo>
                    <a:pt x="23" y="411"/>
                  </a:lnTo>
                  <a:lnTo>
                    <a:pt x="23" y="391"/>
                  </a:lnTo>
                  <a:lnTo>
                    <a:pt x="25" y="367"/>
                  </a:lnTo>
                  <a:lnTo>
                    <a:pt x="28" y="341"/>
                  </a:lnTo>
                  <a:lnTo>
                    <a:pt x="33" y="312"/>
                  </a:lnTo>
                  <a:lnTo>
                    <a:pt x="39" y="281"/>
                  </a:lnTo>
                  <a:lnTo>
                    <a:pt x="49" y="251"/>
                  </a:lnTo>
                  <a:lnTo>
                    <a:pt x="61" y="222"/>
                  </a:lnTo>
                  <a:lnTo>
                    <a:pt x="75" y="194"/>
                  </a:lnTo>
                  <a:lnTo>
                    <a:pt x="93" y="168"/>
                  </a:lnTo>
                  <a:lnTo>
                    <a:pt x="116" y="145"/>
                  </a:lnTo>
                  <a:lnTo>
                    <a:pt x="141" y="127"/>
                  </a:lnTo>
                  <a:lnTo>
                    <a:pt x="173" y="114"/>
                  </a:lnTo>
                  <a:lnTo>
                    <a:pt x="208" y="106"/>
                  </a:lnTo>
                  <a:lnTo>
                    <a:pt x="210" y="104"/>
                  </a:lnTo>
                  <a:lnTo>
                    <a:pt x="217" y="100"/>
                  </a:lnTo>
                  <a:lnTo>
                    <a:pt x="227" y="92"/>
                  </a:lnTo>
                  <a:lnTo>
                    <a:pt x="245" y="82"/>
                  </a:lnTo>
                  <a:lnTo>
                    <a:pt x="267" y="69"/>
                  </a:lnTo>
                  <a:lnTo>
                    <a:pt x="296" y="54"/>
                  </a:lnTo>
                  <a:lnTo>
                    <a:pt x="332" y="36"/>
                  </a:lnTo>
                  <a:lnTo>
                    <a:pt x="375" y="17"/>
                  </a:lnTo>
                  <a:lnTo>
                    <a:pt x="373" y="16"/>
                  </a:lnTo>
                  <a:lnTo>
                    <a:pt x="366" y="15"/>
                  </a:lnTo>
                  <a:lnTo>
                    <a:pt x="357" y="13"/>
                  </a:lnTo>
                  <a:lnTo>
                    <a:pt x="343" y="10"/>
                  </a:lnTo>
                  <a:lnTo>
                    <a:pt x="326" y="7"/>
                  </a:lnTo>
                  <a:lnTo>
                    <a:pt x="307" y="5"/>
                  </a:lnTo>
                  <a:lnTo>
                    <a:pt x="285" y="3"/>
                  </a:lnTo>
                  <a:lnTo>
                    <a:pt x="261" y="1"/>
                  </a:lnTo>
                  <a:lnTo>
                    <a:pt x="235" y="0"/>
                  </a:lnTo>
                  <a:lnTo>
                    <a:pt x="208" y="1"/>
                  </a:lnTo>
                  <a:lnTo>
                    <a:pt x="180" y="2"/>
                  </a:lnTo>
                  <a:lnTo>
                    <a:pt x="151" y="5"/>
                  </a:lnTo>
                  <a:lnTo>
                    <a:pt x="122" y="10"/>
                  </a:lnTo>
                  <a:lnTo>
                    <a:pt x="92" y="18"/>
                  </a:lnTo>
                  <a:lnTo>
                    <a:pt x="63" y="28"/>
                  </a:lnTo>
                  <a:lnTo>
                    <a:pt x="35" y="41"/>
                  </a:lnTo>
                  <a:close/>
                </a:path>
              </a:pathLst>
            </a:custGeom>
            <a:solidFill>
              <a:srgbClr val="808080"/>
            </a:solidFill>
            <a:ln w="9525">
              <a:noFill/>
              <a:round/>
              <a:headEnd/>
              <a:tailEnd/>
            </a:ln>
          </p:spPr>
          <p:txBody>
            <a:bodyPr/>
            <a:lstStyle/>
            <a:p>
              <a:endParaRPr lang="en-US"/>
            </a:p>
          </p:txBody>
        </p:sp>
        <p:sp>
          <p:nvSpPr>
            <p:cNvPr id="89269" name="Freeform 106"/>
            <p:cNvSpPr>
              <a:spLocks/>
            </p:cNvSpPr>
            <p:nvPr/>
          </p:nvSpPr>
          <p:spPr bwMode="auto">
            <a:xfrm>
              <a:off x="6061" y="13991"/>
              <a:ext cx="305" cy="83"/>
            </a:xfrm>
            <a:custGeom>
              <a:avLst/>
              <a:gdLst>
                <a:gd name="T0" fmla="*/ 0 w 305"/>
                <a:gd name="T1" fmla="*/ 53 h 83"/>
                <a:gd name="T2" fmla="*/ 0 w 305"/>
                <a:gd name="T3" fmla="*/ 52 h 83"/>
                <a:gd name="T4" fmla="*/ 2 w 305"/>
                <a:gd name="T5" fmla="*/ 48 h 83"/>
                <a:gd name="T6" fmla="*/ 5 w 305"/>
                <a:gd name="T7" fmla="*/ 44 h 83"/>
                <a:gd name="T8" fmla="*/ 11 w 305"/>
                <a:gd name="T9" fmla="*/ 37 h 83"/>
                <a:gd name="T10" fmla="*/ 18 w 305"/>
                <a:gd name="T11" fmla="*/ 31 h 83"/>
                <a:gd name="T12" fmla="*/ 27 w 305"/>
                <a:gd name="T13" fmla="*/ 25 h 83"/>
                <a:gd name="T14" fmla="*/ 39 w 305"/>
                <a:gd name="T15" fmla="*/ 18 h 83"/>
                <a:gd name="T16" fmla="*/ 54 w 305"/>
                <a:gd name="T17" fmla="*/ 12 h 83"/>
                <a:gd name="T18" fmla="*/ 72 w 305"/>
                <a:gd name="T19" fmla="*/ 6 h 83"/>
                <a:gd name="T20" fmla="*/ 92 w 305"/>
                <a:gd name="T21" fmla="*/ 2 h 83"/>
                <a:gd name="T22" fmla="*/ 118 w 305"/>
                <a:gd name="T23" fmla="*/ 0 h 83"/>
                <a:gd name="T24" fmla="*/ 146 w 305"/>
                <a:gd name="T25" fmla="*/ 0 h 83"/>
                <a:gd name="T26" fmla="*/ 180 w 305"/>
                <a:gd name="T27" fmla="*/ 2 h 83"/>
                <a:gd name="T28" fmla="*/ 216 w 305"/>
                <a:gd name="T29" fmla="*/ 7 h 83"/>
                <a:gd name="T30" fmla="*/ 258 w 305"/>
                <a:gd name="T31" fmla="*/ 16 h 83"/>
                <a:gd name="T32" fmla="*/ 305 w 305"/>
                <a:gd name="T33" fmla="*/ 29 h 83"/>
                <a:gd name="T34" fmla="*/ 299 w 305"/>
                <a:gd name="T35" fmla="*/ 47 h 83"/>
                <a:gd name="T36" fmla="*/ 297 w 305"/>
                <a:gd name="T37" fmla="*/ 46 h 83"/>
                <a:gd name="T38" fmla="*/ 289 w 305"/>
                <a:gd name="T39" fmla="*/ 44 h 83"/>
                <a:gd name="T40" fmla="*/ 277 w 305"/>
                <a:gd name="T41" fmla="*/ 41 h 83"/>
                <a:gd name="T42" fmla="*/ 262 w 305"/>
                <a:gd name="T43" fmla="*/ 36 h 83"/>
                <a:gd name="T44" fmla="*/ 244 w 305"/>
                <a:gd name="T45" fmla="*/ 32 h 83"/>
                <a:gd name="T46" fmla="*/ 224 w 305"/>
                <a:gd name="T47" fmla="*/ 28 h 83"/>
                <a:gd name="T48" fmla="*/ 201 w 305"/>
                <a:gd name="T49" fmla="*/ 25 h 83"/>
                <a:gd name="T50" fmla="*/ 176 w 305"/>
                <a:gd name="T51" fmla="*/ 22 h 83"/>
                <a:gd name="T52" fmla="*/ 152 w 305"/>
                <a:gd name="T53" fmla="*/ 21 h 83"/>
                <a:gd name="T54" fmla="*/ 126 w 305"/>
                <a:gd name="T55" fmla="*/ 21 h 83"/>
                <a:gd name="T56" fmla="*/ 101 w 305"/>
                <a:gd name="T57" fmla="*/ 23 h 83"/>
                <a:gd name="T58" fmla="*/ 77 w 305"/>
                <a:gd name="T59" fmla="*/ 29 h 83"/>
                <a:gd name="T60" fmla="*/ 55 w 305"/>
                <a:gd name="T61" fmla="*/ 37 h 83"/>
                <a:gd name="T62" fmla="*/ 33 w 305"/>
                <a:gd name="T63" fmla="*/ 48 h 83"/>
                <a:gd name="T64" fmla="*/ 15 w 305"/>
                <a:gd name="T65" fmla="*/ 63 h 83"/>
                <a:gd name="T66" fmla="*/ 0 w 305"/>
                <a:gd name="T67" fmla="*/ 83 h 83"/>
                <a:gd name="T68" fmla="*/ 0 w 305"/>
                <a:gd name="T69" fmla="*/ 53 h 8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5"/>
                <a:gd name="T106" fmla="*/ 0 h 83"/>
                <a:gd name="T107" fmla="*/ 305 w 305"/>
                <a:gd name="T108" fmla="*/ 83 h 8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5" h="83">
                  <a:moveTo>
                    <a:pt x="0" y="53"/>
                  </a:moveTo>
                  <a:lnTo>
                    <a:pt x="0" y="52"/>
                  </a:lnTo>
                  <a:lnTo>
                    <a:pt x="2" y="48"/>
                  </a:lnTo>
                  <a:lnTo>
                    <a:pt x="5" y="44"/>
                  </a:lnTo>
                  <a:lnTo>
                    <a:pt x="11" y="37"/>
                  </a:lnTo>
                  <a:lnTo>
                    <a:pt x="18" y="31"/>
                  </a:lnTo>
                  <a:lnTo>
                    <a:pt x="27" y="25"/>
                  </a:lnTo>
                  <a:lnTo>
                    <a:pt x="39" y="18"/>
                  </a:lnTo>
                  <a:lnTo>
                    <a:pt x="54" y="12"/>
                  </a:lnTo>
                  <a:lnTo>
                    <a:pt x="72" y="6"/>
                  </a:lnTo>
                  <a:lnTo>
                    <a:pt x="92" y="2"/>
                  </a:lnTo>
                  <a:lnTo>
                    <a:pt x="118" y="0"/>
                  </a:lnTo>
                  <a:lnTo>
                    <a:pt x="146" y="0"/>
                  </a:lnTo>
                  <a:lnTo>
                    <a:pt x="180" y="2"/>
                  </a:lnTo>
                  <a:lnTo>
                    <a:pt x="216" y="7"/>
                  </a:lnTo>
                  <a:lnTo>
                    <a:pt x="258" y="16"/>
                  </a:lnTo>
                  <a:lnTo>
                    <a:pt x="305" y="29"/>
                  </a:lnTo>
                  <a:lnTo>
                    <a:pt x="299" y="47"/>
                  </a:lnTo>
                  <a:lnTo>
                    <a:pt x="297" y="46"/>
                  </a:lnTo>
                  <a:lnTo>
                    <a:pt x="289" y="44"/>
                  </a:lnTo>
                  <a:lnTo>
                    <a:pt x="277" y="41"/>
                  </a:lnTo>
                  <a:lnTo>
                    <a:pt x="262" y="36"/>
                  </a:lnTo>
                  <a:lnTo>
                    <a:pt x="244" y="32"/>
                  </a:lnTo>
                  <a:lnTo>
                    <a:pt x="224" y="28"/>
                  </a:lnTo>
                  <a:lnTo>
                    <a:pt x="201" y="25"/>
                  </a:lnTo>
                  <a:lnTo>
                    <a:pt x="176" y="22"/>
                  </a:lnTo>
                  <a:lnTo>
                    <a:pt x="152" y="21"/>
                  </a:lnTo>
                  <a:lnTo>
                    <a:pt x="126" y="21"/>
                  </a:lnTo>
                  <a:lnTo>
                    <a:pt x="101" y="23"/>
                  </a:lnTo>
                  <a:lnTo>
                    <a:pt x="77" y="29"/>
                  </a:lnTo>
                  <a:lnTo>
                    <a:pt x="55" y="37"/>
                  </a:lnTo>
                  <a:lnTo>
                    <a:pt x="33" y="48"/>
                  </a:lnTo>
                  <a:lnTo>
                    <a:pt x="15" y="63"/>
                  </a:lnTo>
                  <a:lnTo>
                    <a:pt x="0" y="83"/>
                  </a:lnTo>
                  <a:lnTo>
                    <a:pt x="0" y="53"/>
                  </a:lnTo>
                  <a:close/>
                </a:path>
              </a:pathLst>
            </a:custGeom>
            <a:solidFill>
              <a:srgbClr val="808080"/>
            </a:solidFill>
            <a:ln w="9525">
              <a:noFill/>
              <a:round/>
              <a:headEnd/>
              <a:tailEnd/>
            </a:ln>
          </p:spPr>
          <p:txBody>
            <a:bodyPr/>
            <a:lstStyle/>
            <a:p>
              <a:endParaRPr lang="en-US"/>
            </a:p>
          </p:txBody>
        </p:sp>
        <p:sp>
          <p:nvSpPr>
            <p:cNvPr id="89270" name="Freeform 107"/>
            <p:cNvSpPr>
              <a:spLocks/>
            </p:cNvSpPr>
            <p:nvPr/>
          </p:nvSpPr>
          <p:spPr bwMode="auto">
            <a:xfrm>
              <a:off x="6061" y="13793"/>
              <a:ext cx="305" cy="83"/>
            </a:xfrm>
            <a:custGeom>
              <a:avLst/>
              <a:gdLst>
                <a:gd name="T0" fmla="*/ 0 w 305"/>
                <a:gd name="T1" fmla="*/ 53 h 83"/>
                <a:gd name="T2" fmla="*/ 0 w 305"/>
                <a:gd name="T3" fmla="*/ 52 h 83"/>
                <a:gd name="T4" fmla="*/ 2 w 305"/>
                <a:gd name="T5" fmla="*/ 49 h 83"/>
                <a:gd name="T6" fmla="*/ 5 w 305"/>
                <a:gd name="T7" fmla="*/ 44 h 83"/>
                <a:gd name="T8" fmla="*/ 11 w 305"/>
                <a:gd name="T9" fmla="*/ 38 h 83"/>
                <a:gd name="T10" fmla="*/ 18 w 305"/>
                <a:gd name="T11" fmla="*/ 31 h 83"/>
                <a:gd name="T12" fmla="*/ 27 w 305"/>
                <a:gd name="T13" fmla="*/ 25 h 83"/>
                <a:gd name="T14" fmla="*/ 39 w 305"/>
                <a:gd name="T15" fmla="*/ 17 h 83"/>
                <a:gd name="T16" fmla="*/ 54 w 305"/>
                <a:gd name="T17" fmla="*/ 12 h 83"/>
                <a:gd name="T18" fmla="*/ 72 w 305"/>
                <a:gd name="T19" fmla="*/ 7 h 83"/>
                <a:gd name="T20" fmla="*/ 92 w 305"/>
                <a:gd name="T21" fmla="*/ 2 h 83"/>
                <a:gd name="T22" fmla="*/ 118 w 305"/>
                <a:gd name="T23" fmla="*/ 0 h 83"/>
                <a:gd name="T24" fmla="*/ 146 w 305"/>
                <a:gd name="T25" fmla="*/ 0 h 83"/>
                <a:gd name="T26" fmla="*/ 180 w 305"/>
                <a:gd name="T27" fmla="*/ 2 h 83"/>
                <a:gd name="T28" fmla="*/ 216 w 305"/>
                <a:gd name="T29" fmla="*/ 8 h 83"/>
                <a:gd name="T30" fmla="*/ 258 w 305"/>
                <a:gd name="T31" fmla="*/ 16 h 83"/>
                <a:gd name="T32" fmla="*/ 305 w 305"/>
                <a:gd name="T33" fmla="*/ 29 h 83"/>
                <a:gd name="T34" fmla="*/ 299 w 305"/>
                <a:gd name="T35" fmla="*/ 47 h 83"/>
                <a:gd name="T36" fmla="*/ 297 w 305"/>
                <a:gd name="T37" fmla="*/ 45 h 83"/>
                <a:gd name="T38" fmla="*/ 289 w 305"/>
                <a:gd name="T39" fmla="*/ 43 h 83"/>
                <a:gd name="T40" fmla="*/ 277 w 305"/>
                <a:gd name="T41" fmla="*/ 40 h 83"/>
                <a:gd name="T42" fmla="*/ 262 w 305"/>
                <a:gd name="T43" fmla="*/ 36 h 83"/>
                <a:gd name="T44" fmla="*/ 244 w 305"/>
                <a:gd name="T45" fmla="*/ 33 h 83"/>
                <a:gd name="T46" fmla="*/ 224 w 305"/>
                <a:gd name="T47" fmla="*/ 28 h 83"/>
                <a:gd name="T48" fmla="*/ 201 w 305"/>
                <a:gd name="T49" fmla="*/ 25 h 83"/>
                <a:gd name="T50" fmla="*/ 176 w 305"/>
                <a:gd name="T51" fmla="*/ 22 h 83"/>
                <a:gd name="T52" fmla="*/ 152 w 305"/>
                <a:gd name="T53" fmla="*/ 21 h 83"/>
                <a:gd name="T54" fmla="*/ 126 w 305"/>
                <a:gd name="T55" fmla="*/ 22 h 83"/>
                <a:gd name="T56" fmla="*/ 101 w 305"/>
                <a:gd name="T57" fmla="*/ 24 h 83"/>
                <a:gd name="T58" fmla="*/ 77 w 305"/>
                <a:gd name="T59" fmla="*/ 29 h 83"/>
                <a:gd name="T60" fmla="*/ 55 w 305"/>
                <a:gd name="T61" fmla="*/ 38 h 83"/>
                <a:gd name="T62" fmla="*/ 33 w 305"/>
                <a:gd name="T63" fmla="*/ 49 h 83"/>
                <a:gd name="T64" fmla="*/ 15 w 305"/>
                <a:gd name="T65" fmla="*/ 64 h 83"/>
                <a:gd name="T66" fmla="*/ 0 w 305"/>
                <a:gd name="T67" fmla="*/ 83 h 83"/>
                <a:gd name="T68" fmla="*/ 0 w 305"/>
                <a:gd name="T69" fmla="*/ 53 h 8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5"/>
                <a:gd name="T106" fmla="*/ 0 h 83"/>
                <a:gd name="T107" fmla="*/ 305 w 305"/>
                <a:gd name="T108" fmla="*/ 83 h 8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5" h="83">
                  <a:moveTo>
                    <a:pt x="0" y="53"/>
                  </a:moveTo>
                  <a:lnTo>
                    <a:pt x="0" y="52"/>
                  </a:lnTo>
                  <a:lnTo>
                    <a:pt x="2" y="49"/>
                  </a:lnTo>
                  <a:lnTo>
                    <a:pt x="5" y="44"/>
                  </a:lnTo>
                  <a:lnTo>
                    <a:pt x="11" y="38"/>
                  </a:lnTo>
                  <a:lnTo>
                    <a:pt x="18" y="31"/>
                  </a:lnTo>
                  <a:lnTo>
                    <a:pt x="27" y="25"/>
                  </a:lnTo>
                  <a:lnTo>
                    <a:pt x="39" y="17"/>
                  </a:lnTo>
                  <a:lnTo>
                    <a:pt x="54" y="12"/>
                  </a:lnTo>
                  <a:lnTo>
                    <a:pt x="72" y="7"/>
                  </a:lnTo>
                  <a:lnTo>
                    <a:pt x="92" y="2"/>
                  </a:lnTo>
                  <a:lnTo>
                    <a:pt x="118" y="0"/>
                  </a:lnTo>
                  <a:lnTo>
                    <a:pt x="146" y="0"/>
                  </a:lnTo>
                  <a:lnTo>
                    <a:pt x="180" y="2"/>
                  </a:lnTo>
                  <a:lnTo>
                    <a:pt x="216" y="8"/>
                  </a:lnTo>
                  <a:lnTo>
                    <a:pt x="258" y="16"/>
                  </a:lnTo>
                  <a:lnTo>
                    <a:pt x="305" y="29"/>
                  </a:lnTo>
                  <a:lnTo>
                    <a:pt x="299" y="47"/>
                  </a:lnTo>
                  <a:lnTo>
                    <a:pt x="297" y="45"/>
                  </a:lnTo>
                  <a:lnTo>
                    <a:pt x="289" y="43"/>
                  </a:lnTo>
                  <a:lnTo>
                    <a:pt x="277" y="40"/>
                  </a:lnTo>
                  <a:lnTo>
                    <a:pt x="262" y="36"/>
                  </a:lnTo>
                  <a:lnTo>
                    <a:pt x="244" y="33"/>
                  </a:lnTo>
                  <a:lnTo>
                    <a:pt x="224" y="28"/>
                  </a:lnTo>
                  <a:lnTo>
                    <a:pt x="201" y="25"/>
                  </a:lnTo>
                  <a:lnTo>
                    <a:pt x="176" y="22"/>
                  </a:lnTo>
                  <a:lnTo>
                    <a:pt x="152" y="21"/>
                  </a:lnTo>
                  <a:lnTo>
                    <a:pt x="126" y="22"/>
                  </a:lnTo>
                  <a:lnTo>
                    <a:pt x="101" y="24"/>
                  </a:lnTo>
                  <a:lnTo>
                    <a:pt x="77" y="29"/>
                  </a:lnTo>
                  <a:lnTo>
                    <a:pt x="55" y="38"/>
                  </a:lnTo>
                  <a:lnTo>
                    <a:pt x="33" y="49"/>
                  </a:lnTo>
                  <a:lnTo>
                    <a:pt x="15" y="64"/>
                  </a:lnTo>
                  <a:lnTo>
                    <a:pt x="0" y="83"/>
                  </a:lnTo>
                  <a:lnTo>
                    <a:pt x="0" y="53"/>
                  </a:lnTo>
                  <a:close/>
                </a:path>
              </a:pathLst>
            </a:custGeom>
            <a:solidFill>
              <a:srgbClr val="808080"/>
            </a:solidFill>
            <a:ln w="9525">
              <a:noFill/>
              <a:round/>
              <a:headEnd/>
              <a:tailEnd/>
            </a:ln>
          </p:spPr>
          <p:txBody>
            <a:bodyPr/>
            <a:lstStyle/>
            <a:p>
              <a:endParaRPr lang="en-US"/>
            </a:p>
          </p:txBody>
        </p:sp>
        <p:sp>
          <p:nvSpPr>
            <p:cNvPr id="89271" name="Freeform 108"/>
            <p:cNvSpPr>
              <a:spLocks/>
            </p:cNvSpPr>
            <p:nvPr/>
          </p:nvSpPr>
          <p:spPr bwMode="auto">
            <a:xfrm>
              <a:off x="6348" y="13696"/>
              <a:ext cx="496" cy="917"/>
            </a:xfrm>
            <a:custGeom>
              <a:avLst/>
              <a:gdLst>
                <a:gd name="T0" fmla="*/ 0 w 496"/>
                <a:gd name="T1" fmla="*/ 0 h 917"/>
                <a:gd name="T2" fmla="*/ 0 w 496"/>
                <a:gd name="T3" fmla="*/ 886 h 917"/>
                <a:gd name="T4" fmla="*/ 150 w 496"/>
                <a:gd name="T5" fmla="*/ 917 h 917"/>
                <a:gd name="T6" fmla="*/ 143 w 496"/>
                <a:gd name="T7" fmla="*/ 797 h 917"/>
                <a:gd name="T8" fmla="*/ 496 w 496"/>
                <a:gd name="T9" fmla="*/ 851 h 917"/>
                <a:gd name="T10" fmla="*/ 490 w 496"/>
                <a:gd name="T11" fmla="*/ 803 h 917"/>
                <a:gd name="T12" fmla="*/ 245 w 496"/>
                <a:gd name="T13" fmla="*/ 773 h 917"/>
                <a:gd name="T14" fmla="*/ 239 w 496"/>
                <a:gd name="T15" fmla="*/ 670 h 917"/>
                <a:gd name="T16" fmla="*/ 72 w 496"/>
                <a:gd name="T17" fmla="*/ 670 h 917"/>
                <a:gd name="T18" fmla="*/ 68 w 496"/>
                <a:gd name="T19" fmla="*/ 657 h 917"/>
                <a:gd name="T20" fmla="*/ 56 w 496"/>
                <a:gd name="T21" fmla="*/ 620 h 917"/>
                <a:gd name="T22" fmla="*/ 41 w 496"/>
                <a:gd name="T23" fmla="*/ 559 h 917"/>
                <a:gd name="T24" fmla="*/ 26 w 496"/>
                <a:gd name="T25" fmla="*/ 480 h 917"/>
                <a:gd name="T26" fmla="*/ 15 w 496"/>
                <a:gd name="T27" fmla="*/ 385 h 917"/>
                <a:gd name="T28" fmla="*/ 11 w 496"/>
                <a:gd name="T29" fmla="*/ 276 h 917"/>
                <a:gd name="T30" fmla="*/ 20 w 496"/>
                <a:gd name="T31" fmla="*/ 158 h 917"/>
                <a:gd name="T32" fmla="*/ 42 w 496"/>
                <a:gd name="T33" fmla="*/ 30 h 917"/>
                <a:gd name="T34" fmla="*/ 0 w 496"/>
                <a:gd name="T35" fmla="*/ 0 h 9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96"/>
                <a:gd name="T55" fmla="*/ 0 h 917"/>
                <a:gd name="T56" fmla="*/ 496 w 496"/>
                <a:gd name="T57" fmla="*/ 917 h 9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96" h="917">
                  <a:moveTo>
                    <a:pt x="0" y="0"/>
                  </a:moveTo>
                  <a:lnTo>
                    <a:pt x="0" y="886"/>
                  </a:lnTo>
                  <a:lnTo>
                    <a:pt x="150" y="917"/>
                  </a:lnTo>
                  <a:lnTo>
                    <a:pt x="143" y="797"/>
                  </a:lnTo>
                  <a:lnTo>
                    <a:pt x="496" y="851"/>
                  </a:lnTo>
                  <a:lnTo>
                    <a:pt x="490" y="803"/>
                  </a:lnTo>
                  <a:lnTo>
                    <a:pt x="245" y="773"/>
                  </a:lnTo>
                  <a:lnTo>
                    <a:pt x="239" y="670"/>
                  </a:lnTo>
                  <a:lnTo>
                    <a:pt x="72" y="670"/>
                  </a:lnTo>
                  <a:lnTo>
                    <a:pt x="68" y="657"/>
                  </a:lnTo>
                  <a:lnTo>
                    <a:pt x="56" y="620"/>
                  </a:lnTo>
                  <a:lnTo>
                    <a:pt x="41" y="559"/>
                  </a:lnTo>
                  <a:lnTo>
                    <a:pt x="26" y="480"/>
                  </a:lnTo>
                  <a:lnTo>
                    <a:pt x="15" y="385"/>
                  </a:lnTo>
                  <a:lnTo>
                    <a:pt x="11" y="276"/>
                  </a:lnTo>
                  <a:lnTo>
                    <a:pt x="20" y="158"/>
                  </a:lnTo>
                  <a:lnTo>
                    <a:pt x="42" y="30"/>
                  </a:lnTo>
                  <a:lnTo>
                    <a:pt x="0" y="0"/>
                  </a:lnTo>
                  <a:close/>
                </a:path>
              </a:pathLst>
            </a:custGeom>
            <a:solidFill>
              <a:srgbClr val="808080"/>
            </a:solidFill>
            <a:ln w="9525">
              <a:noFill/>
              <a:round/>
              <a:headEnd/>
              <a:tailEnd/>
            </a:ln>
          </p:spPr>
          <p:txBody>
            <a:bodyPr/>
            <a:lstStyle/>
            <a:p>
              <a:endParaRPr lang="en-US"/>
            </a:p>
          </p:txBody>
        </p:sp>
        <p:sp>
          <p:nvSpPr>
            <p:cNvPr id="89272" name="Freeform 109"/>
            <p:cNvSpPr>
              <a:spLocks/>
            </p:cNvSpPr>
            <p:nvPr/>
          </p:nvSpPr>
          <p:spPr bwMode="auto">
            <a:xfrm>
              <a:off x="6593" y="13487"/>
              <a:ext cx="638" cy="125"/>
            </a:xfrm>
            <a:custGeom>
              <a:avLst/>
              <a:gdLst>
                <a:gd name="T0" fmla="*/ 0 w 638"/>
                <a:gd name="T1" fmla="*/ 125 h 125"/>
                <a:gd name="T2" fmla="*/ 4 w 638"/>
                <a:gd name="T3" fmla="*/ 124 h 125"/>
                <a:gd name="T4" fmla="*/ 14 w 638"/>
                <a:gd name="T5" fmla="*/ 119 h 125"/>
                <a:gd name="T6" fmla="*/ 31 w 638"/>
                <a:gd name="T7" fmla="*/ 114 h 125"/>
                <a:gd name="T8" fmla="*/ 53 w 638"/>
                <a:gd name="T9" fmla="*/ 106 h 125"/>
                <a:gd name="T10" fmla="*/ 81 w 638"/>
                <a:gd name="T11" fmla="*/ 98 h 125"/>
                <a:gd name="T12" fmla="*/ 113 w 638"/>
                <a:gd name="T13" fmla="*/ 89 h 125"/>
                <a:gd name="T14" fmla="*/ 151 w 638"/>
                <a:gd name="T15" fmla="*/ 81 h 125"/>
                <a:gd name="T16" fmla="*/ 192 w 638"/>
                <a:gd name="T17" fmla="*/ 73 h 125"/>
                <a:gd name="T18" fmla="*/ 237 w 638"/>
                <a:gd name="T19" fmla="*/ 65 h 125"/>
                <a:gd name="T20" fmla="*/ 286 w 638"/>
                <a:gd name="T21" fmla="*/ 60 h 125"/>
                <a:gd name="T22" fmla="*/ 337 w 638"/>
                <a:gd name="T23" fmla="*/ 56 h 125"/>
                <a:gd name="T24" fmla="*/ 390 w 638"/>
                <a:gd name="T25" fmla="*/ 55 h 125"/>
                <a:gd name="T26" fmla="*/ 446 w 638"/>
                <a:gd name="T27" fmla="*/ 56 h 125"/>
                <a:gd name="T28" fmla="*/ 503 w 638"/>
                <a:gd name="T29" fmla="*/ 61 h 125"/>
                <a:gd name="T30" fmla="*/ 561 w 638"/>
                <a:gd name="T31" fmla="*/ 70 h 125"/>
                <a:gd name="T32" fmla="*/ 620 w 638"/>
                <a:gd name="T33" fmla="*/ 83 h 125"/>
                <a:gd name="T34" fmla="*/ 638 w 638"/>
                <a:gd name="T35" fmla="*/ 0 h 125"/>
                <a:gd name="T36" fmla="*/ 634 w 638"/>
                <a:gd name="T37" fmla="*/ 0 h 125"/>
                <a:gd name="T38" fmla="*/ 620 w 638"/>
                <a:gd name="T39" fmla="*/ 0 h 125"/>
                <a:gd name="T40" fmla="*/ 599 w 638"/>
                <a:gd name="T41" fmla="*/ 0 h 125"/>
                <a:gd name="T42" fmla="*/ 571 w 638"/>
                <a:gd name="T43" fmla="*/ 1 h 125"/>
                <a:gd name="T44" fmla="*/ 536 w 638"/>
                <a:gd name="T45" fmla="*/ 2 h 125"/>
                <a:gd name="T46" fmla="*/ 496 w 638"/>
                <a:gd name="T47" fmla="*/ 3 h 125"/>
                <a:gd name="T48" fmla="*/ 452 w 638"/>
                <a:gd name="T49" fmla="*/ 6 h 125"/>
                <a:gd name="T50" fmla="*/ 405 w 638"/>
                <a:gd name="T51" fmla="*/ 8 h 125"/>
                <a:gd name="T52" fmla="*/ 354 w 638"/>
                <a:gd name="T53" fmla="*/ 13 h 125"/>
                <a:gd name="T54" fmla="*/ 302 w 638"/>
                <a:gd name="T55" fmla="*/ 17 h 125"/>
                <a:gd name="T56" fmla="*/ 249 w 638"/>
                <a:gd name="T57" fmla="*/ 22 h 125"/>
                <a:gd name="T58" fmla="*/ 196 w 638"/>
                <a:gd name="T59" fmla="*/ 30 h 125"/>
                <a:gd name="T60" fmla="*/ 144 w 638"/>
                <a:gd name="T61" fmla="*/ 37 h 125"/>
                <a:gd name="T62" fmla="*/ 93 w 638"/>
                <a:gd name="T63" fmla="*/ 47 h 125"/>
                <a:gd name="T64" fmla="*/ 45 w 638"/>
                <a:gd name="T65" fmla="*/ 58 h 125"/>
                <a:gd name="T66" fmla="*/ 0 w 638"/>
                <a:gd name="T67" fmla="*/ 71 h 125"/>
                <a:gd name="T68" fmla="*/ 0 w 638"/>
                <a:gd name="T69" fmla="*/ 125 h 12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38"/>
                <a:gd name="T106" fmla="*/ 0 h 125"/>
                <a:gd name="T107" fmla="*/ 638 w 638"/>
                <a:gd name="T108" fmla="*/ 125 h 12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38" h="125">
                  <a:moveTo>
                    <a:pt x="0" y="125"/>
                  </a:moveTo>
                  <a:lnTo>
                    <a:pt x="4" y="124"/>
                  </a:lnTo>
                  <a:lnTo>
                    <a:pt x="14" y="119"/>
                  </a:lnTo>
                  <a:lnTo>
                    <a:pt x="31" y="114"/>
                  </a:lnTo>
                  <a:lnTo>
                    <a:pt x="53" y="106"/>
                  </a:lnTo>
                  <a:lnTo>
                    <a:pt x="81" y="98"/>
                  </a:lnTo>
                  <a:lnTo>
                    <a:pt x="113" y="89"/>
                  </a:lnTo>
                  <a:lnTo>
                    <a:pt x="151" y="81"/>
                  </a:lnTo>
                  <a:lnTo>
                    <a:pt x="192" y="73"/>
                  </a:lnTo>
                  <a:lnTo>
                    <a:pt x="237" y="65"/>
                  </a:lnTo>
                  <a:lnTo>
                    <a:pt x="286" y="60"/>
                  </a:lnTo>
                  <a:lnTo>
                    <a:pt x="337" y="56"/>
                  </a:lnTo>
                  <a:lnTo>
                    <a:pt x="390" y="55"/>
                  </a:lnTo>
                  <a:lnTo>
                    <a:pt x="446" y="56"/>
                  </a:lnTo>
                  <a:lnTo>
                    <a:pt x="503" y="61"/>
                  </a:lnTo>
                  <a:lnTo>
                    <a:pt x="561" y="70"/>
                  </a:lnTo>
                  <a:lnTo>
                    <a:pt x="620" y="83"/>
                  </a:lnTo>
                  <a:lnTo>
                    <a:pt x="638" y="0"/>
                  </a:lnTo>
                  <a:lnTo>
                    <a:pt x="634" y="0"/>
                  </a:lnTo>
                  <a:lnTo>
                    <a:pt x="620" y="0"/>
                  </a:lnTo>
                  <a:lnTo>
                    <a:pt x="599" y="0"/>
                  </a:lnTo>
                  <a:lnTo>
                    <a:pt x="571" y="1"/>
                  </a:lnTo>
                  <a:lnTo>
                    <a:pt x="536" y="2"/>
                  </a:lnTo>
                  <a:lnTo>
                    <a:pt x="496" y="3"/>
                  </a:lnTo>
                  <a:lnTo>
                    <a:pt x="452" y="6"/>
                  </a:lnTo>
                  <a:lnTo>
                    <a:pt x="405" y="8"/>
                  </a:lnTo>
                  <a:lnTo>
                    <a:pt x="354" y="13"/>
                  </a:lnTo>
                  <a:lnTo>
                    <a:pt x="302" y="17"/>
                  </a:lnTo>
                  <a:lnTo>
                    <a:pt x="249" y="22"/>
                  </a:lnTo>
                  <a:lnTo>
                    <a:pt x="196" y="30"/>
                  </a:lnTo>
                  <a:lnTo>
                    <a:pt x="144" y="37"/>
                  </a:lnTo>
                  <a:lnTo>
                    <a:pt x="93" y="47"/>
                  </a:lnTo>
                  <a:lnTo>
                    <a:pt x="45" y="58"/>
                  </a:lnTo>
                  <a:lnTo>
                    <a:pt x="0" y="71"/>
                  </a:lnTo>
                  <a:lnTo>
                    <a:pt x="0" y="125"/>
                  </a:lnTo>
                  <a:close/>
                </a:path>
              </a:pathLst>
            </a:custGeom>
            <a:solidFill>
              <a:srgbClr val="808080"/>
            </a:solidFill>
            <a:ln w="9525">
              <a:noFill/>
              <a:round/>
              <a:headEnd/>
              <a:tailEnd/>
            </a:ln>
          </p:spPr>
          <p:txBody>
            <a:bodyPr/>
            <a:lstStyle/>
            <a:p>
              <a:endParaRPr lang="en-US"/>
            </a:p>
          </p:txBody>
        </p:sp>
        <p:sp>
          <p:nvSpPr>
            <p:cNvPr id="89273" name="Freeform 110"/>
            <p:cNvSpPr>
              <a:spLocks/>
            </p:cNvSpPr>
            <p:nvPr/>
          </p:nvSpPr>
          <p:spPr bwMode="auto">
            <a:xfrm>
              <a:off x="6217" y="14634"/>
              <a:ext cx="1075" cy="356"/>
            </a:xfrm>
            <a:custGeom>
              <a:avLst/>
              <a:gdLst>
                <a:gd name="T0" fmla="*/ 454 w 1075"/>
                <a:gd name="T1" fmla="*/ 344 h 356"/>
                <a:gd name="T2" fmla="*/ 456 w 1075"/>
                <a:gd name="T3" fmla="*/ 343 h 356"/>
                <a:gd name="T4" fmla="*/ 463 w 1075"/>
                <a:gd name="T5" fmla="*/ 341 h 356"/>
                <a:gd name="T6" fmla="*/ 472 w 1075"/>
                <a:gd name="T7" fmla="*/ 337 h 356"/>
                <a:gd name="T8" fmla="*/ 485 w 1075"/>
                <a:gd name="T9" fmla="*/ 332 h 356"/>
                <a:gd name="T10" fmla="*/ 501 w 1075"/>
                <a:gd name="T11" fmla="*/ 325 h 356"/>
                <a:gd name="T12" fmla="*/ 518 w 1075"/>
                <a:gd name="T13" fmla="*/ 317 h 356"/>
                <a:gd name="T14" fmla="*/ 538 w 1075"/>
                <a:gd name="T15" fmla="*/ 308 h 356"/>
                <a:gd name="T16" fmla="*/ 558 w 1075"/>
                <a:gd name="T17" fmla="*/ 298 h 356"/>
                <a:gd name="T18" fmla="*/ 580 w 1075"/>
                <a:gd name="T19" fmla="*/ 287 h 356"/>
                <a:gd name="T20" fmla="*/ 600 w 1075"/>
                <a:gd name="T21" fmla="*/ 274 h 356"/>
                <a:gd name="T22" fmla="*/ 621 w 1075"/>
                <a:gd name="T23" fmla="*/ 262 h 356"/>
                <a:gd name="T24" fmla="*/ 640 w 1075"/>
                <a:gd name="T25" fmla="*/ 248 h 356"/>
                <a:gd name="T26" fmla="*/ 658 w 1075"/>
                <a:gd name="T27" fmla="*/ 234 h 356"/>
                <a:gd name="T28" fmla="*/ 674 w 1075"/>
                <a:gd name="T29" fmla="*/ 219 h 356"/>
                <a:gd name="T30" fmla="*/ 688 w 1075"/>
                <a:gd name="T31" fmla="*/ 204 h 356"/>
                <a:gd name="T32" fmla="*/ 699 w 1075"/>
                <a:gd name="T33" fmla="*/ 189 h 356"/>
                <a:gd name="T34" fmla="*/ 0 w 1075"/>
                <a:gd name="T35" fmla="*/ 18 h 356"/>
                <a:gd name="T36" fmla="*/ 54 w 1075"/>
                <a:gd name="T37" fmla="*/ 0 h 356"/>
                <a:gd name="T38" fmla="*/ 1075 w 1075"/>
                <a:gd name="T39" fmla="*/ 251 h 356"/>
                <a:gd name="T40" fmla="*/ 1033 w 1075"/>
                <a:gd name="T41" fmla="*/ 274 h 356"/>
                <a:gd name="T42" fmla="*/ 738 w 1075"/>
                <a:gd name="T43" fmla="*/ 199 h 356"/>
                <a:gd name="T44" fmla="*/ 737 w 1075"/>
                <a:gd name="T45" fmla="*/ 200 h 356"/>
                <a:gd name="T46" fmla="*/ 735 w 1075"/>
                <a:gd name="T47" fmla="*/ 203 h 356"/>
                <a:gd name="T48" fmla="*/ 730 w 1075"/>
                <a:gd name="T49" fmla="*/ 207 h 356"/>
                <a:gd name="T50" fmla="*/ 724 w 1075"/>
                <a:gd name="T51" fmla="*/ 214 h 356"/>
                <a:gd name="T52" fmla="*/ 716 w 1075"/>
                <a:gd name="T53" fmla="*/ 222 h 356"/>
                <a:gd name="T54" fmla="*/ 706 w 1075"/>
                <a:gd name="T55" fmla="*/ 231 h 356"/>
                <a:gd name="T56" fmla="*/ 694 w 1075"/>
                <a:gd name="T57" fmla="*/ 242 h 356"/>
                <a:gd name="T58" fmla="*/ 679 w 1075"/>
                <a:gd name="T59" fmla="*/ 253 h 356"/>
                <a:gd name="T60" fmla="*/ 662 w 1075"/>
                <a:gd name="T61" fmla="*/ 265 h 356"/>
                <a:gd name="T62" fmla="*/ 643 w 1075"/>
                <a:gd name="T63" fmla="*/ 278 h 356"/>
                <a:gd name="T64" fmla="*/ 621 w 1075"/>
                <a:gd name="T65" fmla="*/ 291 h 356"/>
                <a:gd name="T66" fmla="*/ 597 w 1075"/>
                <a:gd name="T67" fmla="*/ 303 h 356"/>
                <a:gd name="T68" fmla="*/ 570 w 1075"/>
                <a:gd name="T69" fmla="*/ 317 h 356"/>
                <a:gd name="T70" fmla="*/ 540 w 1075"/>
                <a:gd name="T71" fmla="*/ 330 h 356"/>
                <a:gd name="T72" fmla="*/ 508 w 1075"/>
                <a:gd name="T73" fmla="*/ 343 h 356"/>
                <a:gd name="T74" fmla="*/ 472 w 1075"/>
                <a:gd name="T75" fmla="*/ 356 h 356"/>
                <a:gd name="T76" fmla="*/ 454 w 1075"/>
                <a:gd name="T77" fmla="*/ 344 h 35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75"/>
                <a:gd name="T118" fmla="*/ 0 h 356"/>
                <a:gd name="T119" fmla="*/ 1075 w 1075"/>
                <a:gd name="T120" fmla="*/ 356 h 35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75" h="356">
                  <a:moveTo>
                    <a:pt x="454" y="344"/>
                  </a:moveTo>
                  <a:lnTo>
                    <a:pt x="456" y="343"/>
                  </a:lnTo>
                  <a:lnTo>
                    <a:pt x="463" y="341"/>
                  </a:lnTo>
                  <a:lnTo>
                    <a:pt x="472" y="337"/>
                  </a:lnTo>
                  <a:lnTo>
                    <a:pt x="485" y="332"/>
                  </a:lnTo>
                  <a:lnTo>
                    <a:pt x="501" y="325"/>
                  </a:lnTo>
                  <a:lnTo>
                    <a:pt x="518" y="317"/>
                  </a:lnTo>
                  <a:lnTo>
                    <a:pt x="538" y="308"/>
                  </a:lnTo>
                  <a:lnTo>
                    <a:pt x="558" y="298"/>
                  </a:lnTo>
                  <a:lnTo>
                    <a:pt x="580" y="287"/>
                  </a:lnTo>
                  <a:lnTo>
                    <a:pt x="600" y="274"/>
                  </a:lnTo>
                  <a:lnTo>
                    <a:pt x="621" y="262"/>
                  </a:lnTo>
                  <a:lnTo>
                    <a:pt x="640" y="248"/>
                  </a:lnTo>
                  <a:lnTo>
                    <a:pt x="658" y="234"/>
                  </a:lnTo>
                  <a:lnTo>
                    <a:pt x="674" y="219"/>
                  </a:lnTo>
                  <a:lnTo>
                    <a:pt x="688" y="204"/>
                  </a:lnTo>
                  <a:lnTo>
                    <a:pt x="699" y="189"/>
                  </a:lnTo>
                  <a:lnTo>
                    <a:pt x="0" y="18"/>
                  </a:lnTo>
                  <a:lnTo>
                    <a:pt x="54" y="0"/>
                  </a:lnTo>
                  <a:lnTo>
                    <a:pt x="1075" y="251"/>
                  </a:lnTo>
                  <a:lnTo>
                    <a:pt x="1033" y="274"/>
                  </a:lnTo>
                  <a:lnTo>
                    <a:pt x="738" y="199"/>
                  </a:lnTo>
                  <a:lnTo>
                    <a:pt x="737" y="200"/>
                  </a:lnTo>
                  <a:lnTo>
                    <a:pt x="735" y="203"/>
                  </a:lnTo>
                  <a:lnTo>
                    <a:pt x="730" y="207"/>
                  </a:lnTo>
                  <a:lnTo>
                    <a:pt x="724" y="214"/>
                  </a:lnTo>
                  <a:lnTo>
                    <a:pt x="716" y="222"/>
                  </a:lnTo>
                  <a:lnTo>
                    <a:pt x="706" y="231"/>
                  </a:lnTo>
                  <a:lnTo>
                    <a:pt x="694" y="242"/>
                  </a:lnTo>
                  <a:lnTo>
                    <a:pt x="679" y="253"/>
                  </a:lnTo>
                  <a:lnTo>
                    <a:pt x="662" y="265"/>
                  </a:lnTo>
                  <a:lnTo>
                    <a:pt x="643" y="278"/>
                  </a:lnTo>
                  <a:lnTo>
                    <a:pt x="621" y="291"/>
                  </a:lnTo>
                  <a:lnTo>
                    <a:pt x="597" y="303"/>
                  </a:lnTo>
                  <a:lnTo>
                    <a:pt x="570" y="317"/>
                  </a:lnTo>
                  <a:lnTo>
                    <a:pt x="540" y="330"/>
                  </a:lnTo>
                  <a:lnTo>
                    <a:pt x="508" y="343"/>
                  </a:lnTo>
                  <a:lnTo>
                    <a:pt x="472" y="356"/>
                  </a:lnTo>
                  <a:lnTo>
                    <a:pt x="454" y="344"/>
                  </a:lnTo>
                  <a:close/>
                </a:path>
              </a:pathLst>
            </a:custGeom>
            <a:solidFill>
              <a:srgbClr val="000000"/>
            </a:solidFill>
            <a:ln w="9525">
              <a:noFill/>
              <a:round/>
              <a:headEnd/>
              <a:tailEnd/>
            </a:ln>
          </p:spPr>
          <p:txBody>
            <a:bodyPr/>
            <a:lstStyle/>
            <a:p>
              <a:endParaRPr lang="en-US"/>
            </a:p>
          </p:txBody>
        </p:sp>
        <p:sp>
          <p:nvSpPr>
            <p:cNvPr id="89274" name="Freeform 111"/>
            <p:cNvSpPr>
              <a:spLocks/>
            </p:cNvSpPr>
            <p:nvPr/>
          </p:nvSpPr>
          <p:spPr bwMode="auto">
            <a:xfrm>
              <a:off x="5997" y="14727"/>
              <a:ext cx="1095" cy="319"/>
            </a:xfrm>
            <a:custGeom>
              <a:avLst/>
              <a:gdLst>
                <a:gd name="T0" fmla="*/ 0 w 1095"/>
                <a:gd name="T1" fmla="*/ 0 h 319"/>
                <a:gd name="T2" fmla="*/ 1071 w 1095"/>
                <a:gd name="T3" fmla="*/ 319 h 319"/>
                <a:gd name="T4" fmla="*/ 1095 w 1095"/>
                <a:gd name="T5" fmla="*/ 319 h 319"/>
                <a:gd name="T6" fmla="*/ 33 w 1095"/>
                <a:gd name="T7" fmla="*/ 0 h 319"/>
                <a:gd name="T8" fmla="*/ 0 w 1095"/>
                <a:gd name="T9" fmla="*/ 0 h 319"/>
                <a:gd name="T10" fmla="*/ 0 60000 65536"/>
                <a:gd name="T11" fmla="*/ 0 60000 65536"/>
                <a:gd name="T12" fmla="*/ 0 60000 65536"/>
                <a:gd name="T13" fmla="*/ 0 60000 65536"/>
                <a:gd name="T14" fmla="*/ 0 60000 65536"/>
                <a:gd name="T15" fmla="*/ 0 w 1095"/>
                <a:gd name="T16" fmla="*/ 0 h 319"/>
                <a:gd name="T17" fmla="*/ 1095 w 1095"/>
                <a:gd name="T18" fmla="*/ 319 h 319"/>
              </a:gdLst>
              <a:ahLst/>
              <a:cxnLst>
                <a:cxn ang="T10">
                  <a:pos x="T0" y="T1"/>
                </a:cxn>
                <a:cxn ang="T11">
                  <a:pos x="T2" y="T3"/>
                </a:cxn>
                <a:cxn ang="T12">
                  <a:pos x="T4" y="T5"/>
                </a:cxn>
                <a:cxn ang="T13">
                  <a:pos x="T6" y="T7"/>
                </a:cxn>
                <a:cxn ang="T14">
                  <a:pos x="T8" y="T9"/>
                </a:cxn>
              </a:cxnLst>
              <a:rect l="T15" t="T16" r="T17" b="T18"/>
              <a:pathLst>
                <a:path w="1095" h="319">
                  <a:moveTo>
                    <a:pt x="0" y="0"/>
                  </a:moveTo>
                  <a:lnTo>
                    <a:pt x="1071" y="319"/>
                  </a:lnTo>
                  <a:lnTo>
                    <a:pt x="1095" y="319"/>
                  </a:lnTo>
                  <a:lnTo>
                    <a:pt x="33" y="0"/>
                  </a:lnTo>
                  <a:lnTo>
                    <a:pt x="0" y="0"/>
                  </a:lnTo>
                  <a:close/>
                </a:path>
              </a:pathLst>
            </a:custGeom>
            <a:solidFill>
              <a:srgbClr val="000000"/>
            </a:solidFill>
            <a:ln w="9525">
              <a:noFill/>
              <a:round/>
              <a:headEnd/>
              <a:tailEnd/>
            </a:ln>
          </p:spPr>
          <p:txBody>
            <a:bodyPr/>
            <a:lstStyle/>
            <a:p>
              <a:endParaRPr lang="en-US"/>
            </a:p>
          </p:txBody>
        </p:sp>
        <p:sp>
          <p:nvSpPr>
            <p:cNvPr id="89275" name="Freeform 112"/>
            <p:cNvSpPr>
              <a:spLocks/>
            </p:cNvSpPr>
            <p:nvPr/>
          </p:nvSpPr>
          <p:spPr bwMode="auto">
            <a:xfrm>
              <a:off x="6181" y="14684"/>
              <a:ext cx="1082" cy="285"/>
            </a:xfrm>
            <a:custGeom>
              <a:avLst/>
              <a:gdLst>
                <a:gd name="T0" fmla="*/ 0 w 1082"/>
                <a:gd name="T1" fmla="*/ 1 h 285"/>
                <a:gd name="T2" fmla="*/ 1058 w 1082"/>
                <a:gd name="T3" fmla="*/ 285 h 285"/>
                <a:gd name="T4" fmla="*/ 1082 w 1082"/>
                <a:gd name="T5" fmla="*/ 284 h 285"/>
                <a:gd name="T6" fmla="*/ 33 w 1082"/>
                <a:gd name="T7" fmla="*/ 0 h 285"/>
                <a:gd name="T8" fmla="*/ 0 w 1082"/>
                <a:gd name="T9" fmla="*/ 1 h 285"/>
                <a:gd name="T10" fmla="*/ 0 60000 65536"/>
                <a:gd name="T11" fmla="*/ 0 60000 65536"/>
                <a:gd name="T12" fmla="*/ 0 60000 65536"/>
                <a:gd name="T13" fmla="*/ 0 60000 65536"/>
                <a:gd name="T14" fmla="*/ 0 60000 65536"/>
                <a:gd name="T15" fmla="*/ 0 w 1082"/>
                <a:gd name="T16" fmla="*/ 0 h 285"/>
                <a:gd name="T17" fmla="*/ 1082 w 1082"/>
                <a:gd name="T18" fmla="*/ 285 h 285"/>
              </a:gdLst>
              <a:ahLst/>
              <a:cxnLst>
                <a:cxn ang="T10">
                  <a:pos x="T0" y="T1"/>
                </a:cxn>
                <a:cxn ang="T11">
                  <a:pos x="T2" y="T3"/>
                </a:cxn>
                <a:cxn ang="T12">
                  <a:pos x="T4" y="T5"/>
                </a:cxn>
                <a:cxn ang="T13">
                  <a:pos x="T6" y="T7"/>
                </a:cxn>
                <a:cxn ang="T14">
                  <a:pos x="T8" y="T9"/>
                </a:cxn>
              </a:cxnLst>
              <a:rect l="T15" t="T16" r="T17" b="T18"/>
              <a:pathLst>
                <a:path w="1082" h="285">
                  <a:moveTo>
                    <a:pt x="0" y="1"/>
                  </a:moveTo>
                  <a:lnTo>
                    <a:pt x="1058" y="285"/>
                  </a:lnTo>
                  <a:lnTo>
                    <a:pt x="1082" y="284"/>
                  </a:lnTo>
                  <a:lnTo>
                    <a:pt x="33" y="0"/>
                  </a:lnTo>
                  <a:lnTo>
                    <a:pt x="0" y="1"/>
                  </a:lnTo>
                  <a:close/>
                </a:path>
              </a:pathLst>
            </a:custGeom>
            <a:solidFill>
              <a:srgbClr val="000000"/>
            </a:solidFill>
            <a:ln w="9525">
              <a:noFill/>
              <a:round/>
              <a:headEnd/>
              <a:tailEnd/>
            </a:ln>
          </p:spPr>
          <p:txBody>
            <a:bodyPr/>
            <a:lstStyle/>
            <a:p>
              <a:endParaRPr lang="en-US"/>
            </a:p>
          </p:txBody>
        </p:sp>
        <p:sp>
          <p:nvSpPr>
            <p:cNvPr id="89276" name="Freeform 113"/>
            <p:cNvSpPr>
              <a:spLocks/>
            </p:cNvSpPr>
            <p:nvPr/>
          </p:nvSpPr>
          <p:spPr bwMode="auto">
            <a:xfrm>
              <a:off x="6093" y="14699"/>
              <a:ext cx="1087" cy="315"/>
            </a:xfrm>
            <a:custGeom>
              <a:avLst/>
              <a:gdLst>
                <a:gd name="T0" fmla="*/ 0 w 1087"/>
                <a:gd name="T1" fmla="*/ 0 h 315"/>
                <a:gd name="T2" fmla="*/ 1066 w 1087"/>
                <a:gd name="T3" fmla="*/ 315 h 315"/>
                <a:gd name="T4" fmla="*/ 1087 w 1087"/>
                <a:gd name="T5" fmla="*/ 308 h 315"/>
                <a:gd name="T6" fmla="*/ 31 w 1087"/>
                <a:gd name="T7" fmla="*/ 0 h 315"/>
                <a:gd name="T8" fmla="*/ 0 w 1087"/>
                <a:gd name="T9" fmla="*/ 0 h 315"/>
                <a:gd name="T10" fmla="*/ 0 60000 65536"/>
                <a:gd name="T11" fmla="*/ 0 60000 65536"/>
                <a:gd name="T12" fmla="*/ 0 60000 65536"/>
                <a:gd name="T13" fmla="*/ 0 60000 65536"/>
                <a:gd name="T14" fmla="*/ 0 60000 65536"/>
                <a:gd name="T15" fmla="*/ 0 w 1087"/>
                <a:gd name="T16" fmla="*/ 0 h 315"/>
                <a:gd name="T17" fmla="*/ 1087 w 1087"/>
                <a:gd name="T18" fmla="*/ 315 h 315"/>
              </a:gdLst>
              <a:ahLst/>
              <a:cxnLst>
                <a:cxn ang="T10">
                  <a:pos x="T0" y="T1"/>
                </a:cxn>
                <a:cxn ang="T11">
                  <a:pos x="T2" y="T3"/>
                </a:cxn>
                <a:cxn ang="T12">
                  <a:pos x="T4" y="T5"/>
                </a:cxn>
                <a:cxn ang="T13">
                  <a:pos x="T6" y="T7"/>
                </a:cxn>
                <a:cxn ang="T14">
                  <a:pos x="T8" y="T9"/>
                </a:cxn>
              </a:cxnLst>
              <a:rect l="T15" t="T16" r="T17" b="T18"/>
              <a:pathLst>
                <a:path w="1087" h="315">
                  <a:moveTo>
                    <a:pt x="0" y="0"/>
                  </a:moveTo>
                  <a:lnTo>
                    <a:pt x="1066" y="315"/>
                  </a:lnTo>
                  <a:lnTo>
                    <a:pt x="1087" y="308"/>
                  </a:lnTo>
                  <a:lnTo>
                    <a:pt x="31" y="0"/>
                  </a:lnTo>
                  <a:lnTo>
                    <a:pt x="0" y="0"/>
                  </a:lnTo>
                  <a:close/>
                </a:path>
              </a:pathLst>
            </a:custGeom>
            <a:solidFill>
              <a:srgbClr val="000000"/>
            </a:solidFill>
            <a:ln w="9525">
              <a:noFill/>
              <a:round/>
              <a:headEnd/>
              <a:tailEnd/>
            </a:ln>
          </p:spPr>
          <p:txBody>
            <a:bodyPr/>
            <a:lstStyle/>
            <a:p>
              <a:endParaRPr lang="en-US"/>
            </a:p>
          </p:txBody>
        </p:sp>
      </p:grpSp>
      <p:grpSp>
        <p:nvGrpSpPr>
          <p:cNvPr id="7" name="Group 114"/>
          <p:cNvGrpSpPr>
            <a:grpSpLocks/>
          </p:cNvGrpSpPr>
          <p:nvPr/>
        </p:nvGrpSpPr>
        <p:grpSpPr bwMode="auto">
          <a:xfrm>
            <a:off x="1298575" y="4384675"/>
            <a:ext cx="798513" cy="1166813"/>
            <a:chOff x="12762" y="10336"/>
            <a:chExt cx="1027" cy="1700"/>
          </a:xfrm>
        </p:grpSpPr>
        <p:sp>
          <p:nvSpPr>
            <p:cNvPr id="89232" name="Rectangle 115"/>
            <p:cNvSpPr>
              <a:spLocks noChangeArrowheads="1"/>
            </p:cNvSpPr>
            <p:nvPr/>
          </p:nvSpPr>
          <p:spPr bwMode="auto">
            <a:xfrm>
              <a:off x="12824" y="10394"/>
              <a:ext cx="965" cy="1642"/>
            </a:xfrm>
            <a:prstGeom prst="rect">
              <a:avLst/>
            </a:prstGeom>
            <a:solidFill>
              <a:srgbClr val="969696"/>
            </a:solidFill>
            <a:ln w="9525">
              <a:solidFill>
                <a:srgbClr val="000000"/>
              </a:solidFill>
              <a:miter lim="800000"/>
              <a:headEnd/>
              <a:tailEnd/>
            </a:ln>
          </p:spPr>
          <p:txBody>
            <a:bodyPr/>
            <a:lstStyle/>
            <a:p>
              <a:endParaRPr lang="en-US"/>
            </a:p>
          </p:txBody>
        </p:sp>
        <p:sp>
          <p:nvSpPr>
            <p:cNvPr id="89233" name="Rectangle 116"/>
            <p:cNvSpPr>
              <a:spLocks noChangeArrowheads="1"/>
            </p:cNvSpPr>
            <p:nvPr/>
          </p:nvSpPr>
          <p:spPr bwMode="auto">
            <a:xfrm>
              <a:off x="12766" y="10336"/>
              <a:ext cx="965" cy="1642"/>
            </a:xfrm>
            <a:prstGeom prst="rect">
              <a:avLst/>
            </a:prstGeom>
            <a:solidFill>
              <a:srgbClr val="FFFFFF"/>
            </a:solidFill>
            <a:ln w="9525">
              <a:solidFill>
                <a:srgbClr val="000000"/>
              </a:solidFill>
              <a:miter lim="800000"/>
              <a:headEnd/>
              <a:tailEnd/>
            </a:ln>
          </p:spPr>
          <p:txBody>
            <a:bodyPr/>
            <a:lstStyle/>
            <a:p>
              <a:endParaRPr lang="en-US"/>
            </a:p>
          </p:txBody>
        </p:sp>
        <p:sp>
          <p:nvSpPr>
            <p:cNvPr id="89234" name="Line 117"/>
            <p:cNvSpPr>
              <a:spLocks noChangeShapeType="1"/>
            </p:cNvSpPr>
            <p:nvPr/>
          </p:nvSpPr>
          <p:spPr bwMode="auto">
            <a:xfrm>
              <a:off x="12766" y="10682"/>
              <a:ext cx="965" cy="2"/>
            </a:xfrm>
            <a:prstGeom prst="line">
              <a:avLst/>
            </a:prstGeom>
            <a:noFill/>
            <a:ln w="9525">
              <a:solidFill>
                <a:srgbClr val="000000"/>
              </a:solidFill>
              <a:round/>
              <a:headEnd/>
              <a:tailEnd/>
            </a:ln>
          </p:spPr>
          <p:txBody>
            <a:bodyPr/>
            <a:lstStyle/>
            <a:p>
              <a:endParaRPr lang="en-US"/>
            </a:p>
          </p:txBody>
        </p:sp>
        <p:sp>
          <p:nvSpPr>
            <p:cNvPr id="89235" name="Line 118"/>
            <p:cNvSpPr>
              <a:spLocks noChangeShapeType="1"/>
            </p:cNvSpPr>
            <p:nvPr/>
          </p:nvSpPr>
          <p:spPr bwMode="auto">
            <a:xfrm>
              <a:off x="12780" y="11042"/>
              <a:ext cx="980" cy="1"/>
            </a:xfrm>
            <a:prstGeom prst="line">
              <a:avLst/>
            </a:prstGeom>
            <a:noFill/>
            <a:ln w="9525">
              <a:solidFill>
                <a:srgbClr val="000000"/>
              </a:solidFill>
              <a:round/>
              <a:headEnd/>
              <a:tailEnd/>
            </a:ln>
          </p:spPr>
          <p:txBody>
            <a:bodyPr/>
            <a:lstStyle/>
            <a:p>
              <a:endParaRPr lang="en-US"/>
            </a:p>
          </p:txBody>
        </p:sp>
        <p:sp>
          <p:nvSpPr>
            <p:cNvPr id="89236" name="Line 119"/>
            <p:cNvSpPr>
              <a:spLocks noChangeShapeType="1"/>
            </p:cNvSpPr>
            <p:nvPr/>
          </p:nvSpPr>
          <p:spPr bwMode="auto">
            <a:xfrm>
              <a:off x="12764" y="11374"/>
              <a:ext cx="980" cy="1"/>
            </a:xfrm>
            <a:prstGeom prst="line">
              <a:avLst/>
            </a:prstGeom>
            <a:noFill/>
            <a:ln w="9525">
              <a:solidFill>
                <a:srgbClr val="000000"/>
              </a:solidFill>
              <a:round/>
              <a:headEnd/>
              <a:tailEnd/>
            </a:ln>
          </p:spPr>
          <p:txBody>
            <a:bodyPr/>
            <a:lstStyle/>
            <a:p>
              <a:endParaRPr lang="en-US"/>
            </a:p>
          </p:txBody>
        </p:sp>
        <p:sp>
          <p:nvSpPr>
            <p:cNvPr id="89237" name="Line 120"/>
            <p:cNvSpPr>
              <a:spLocks noChangeShapeType="1"/>
            </p:cNvSpPr>
            <p:nvPr/>
          </p:nvSpPr>
          <p:spPr bwMode="auto">
            <a:xfrm>
              <a:off x="12762" y="11675"/>
              <a:ext cx="967" cy="2"/>
            </a:xfrm>
            <a:prstGeom prst="line">
              <a:avLst/>
            </a:prstGeom>
            <a:noFill/>
            <a:ln w="9525">
              <a:solidFill>
                <a:srgbClr val="000000"/>
              </a:solidFill>
              <a:round/>
              <a:headEnd/>
              <a:tailEnd/>
            </a:ln>
          </p:spPr>
          <p:txBody>
            <a:bodyPr/>
            <a:lstStyle/>
            <a:p>
              <a:endParaRPr lang="en-US"/>
            </a:p>
          </p:txBody>
        </p:sp>
      </p:grpSp>
      <p:sp>
        <p:nvSpPr>
          <p:cNvPr id="89112" name="Text Box 121"/>
          <p:cNvSpPr txBox="1">
            <a:spLocks noChangeArrowheads="1"/>
          </p:cNvSpPr>
          <p:nvPr/>
        </p:nvSpPr>
        <p:spPr bwMode="auto">
          <a:xfrm>
            <a:off x="1250950" y="3967163"/>
            <a:ext cx="877888" cy="312737"/>
          </a:xfrm>
          <a:prstGeom prst="rect">
            <a:avLst/>
          </a:prstGeom>
          <a:noFill/>
          <a:ln w="9525">
            <a:noFill/>
            <a:miter lim="800000"/>
            <a:headEnd/>
            <a:tailEnd/>
          </a:ln>
        </p:spPr>
        <p:txBody>
          <a:bodyPr/>
          <a:lstStyle/>
          <a:p>
            <a:pPr algn="l" eaLnBrk="1" hangingPunct="1"/>
            <a:r>
              <a:rPr lang="en-US">
                <a:solidFill>
                  <a:schemeClr val="tx2"/>
                </a:solidFill>
                <a:latin typeface="Arial" pitchFamily="34" charset="0"/>
              </a:rPr>
              <a:t>Host B</a:t>
            </a:r>
            <a:endParaRPr lang="en-US">
              <a:solidFill>
                <a:schemeClr val="tx2"/>
              </a:solidFill>
            </a:endParaRPr>
          </a:p>
        </p:txBody>
      </p:sp>
      <p:sp>
        <p:nvSpPr>
          <p:cNvPr id="89113" name="Line 122"/>
          <p:cNvSpPr>
            <a:spLocks noChangeShapeType="1"/>
          </p:cNvSpPr>
          <p:nvPr/>
        </p:nvSpPr>
        <p:spPr bwMode="auto">
          <a:xfrm flipH="1">
            <a:off x="3021013" y="5060950"/>
            <a:ext cx="749300" cy="0"/>
          </a:xfrm>
          <a:prstGeom prst="line">
            <a:avLst/>
          </a:prstGeom>
          <a:noFill/>
          <a:ln w="9525">
            <a:solidFill>
              <a:srgbClr val="000000"/>
            </a:solidFill>
            <a:round/>
            <a:headEnd/>
            <a:tailEnd/>
          </a:ln>
        </p:spPr>
        <p:txBody>
          <a:bodyPr/>
          <a:lstStyle/>
          <a:p>
            <a:endParaRPr lang="en-US"/>
          </a:p>
        </p:txBody>
      </p:sp>
      <p:sp>
        <p:nvSpPr>
          <p:cNvPr id="89114" name="Line 123"/>
          <p:cNvSpPr>
            <a:spLocks noChangeShapeType="1"/>
          </p:cNvSpPr>
          <p:nvPr/>
        </p:nvSpPr>
        <p:spPr bwMode="auto">
          <a:xfrm flipH="1">
            <a:off x="5010150" y="5060950"/>
            <a:ext cx="747713" cy="0"/>
          </a:xfrm>
          <a:prstGeom prst="line">
            <a:avLst/>
          </a:prstGeom>
          <a:noFill/>
          <a:ln w="9525">
            <a:solidFill>
              <a:srgbClr val="000000"/>
            </a:solidFill>
            <a:round/>
            <a:headEnd/>
            <a:tailEnd/>
          </a:ln>
        </p:spPr>
        <p:txBody>
          <a:bodyPr/>
          <a:lstStyle/>
          <a:p>
            <a:endParaRPr lang="en-US"/>
          </a:p>
        </p:txBody>
      </p:sp>
      <p:sp>
        <p:nvSpPr>
          <p:cNvPr id="89115" name="Line 124"/>
          <p:cNvSpPr>
            <a:spLocks noChangeShapeType="1"/>
          </p:cNvSpPr>
          <p:nvPr/>
        </p:nvSpPr>
        <p:spPr bwMode="auto">
          <a:xfrm flipH="1">
            <a:off x="5160963" y="4545013"/>
            <a:ext cx="1135062" cy="1117600"/>
          </a:xfrm>
          <a:prstGeom prst="line">
            <a:avLst/>
          </a:prstGeom>
          <a:noFill/>
          <a:ln w="9525">
            <a:solidFill>
              <a:srgbClr val="000000"/>
            </a:solidFill>
            <a:round/>
            <a:headEnd/>
            <a:tailEnd/>
          </a:ln>
        </p:spPr>
        <p:txBody>
          <a:bodyPr/>
          <a:lstStyle/>
          <a:p>
            <a:endParaRPr lang="en-US"/>
          </a:p>
        </p:txBody>
      </p:sp>
      <p:sp>
        <p:nvSpPr>
          <p:cNvPr id="89116" name="Line 125"/>
          <p:cNvSpPr>
            <a:spLocks noChangeShapeType="1"/>
          </p:cNvSpPr>
          <p:nvPr/>
        </p:nvSpPr>
        <p:spPr bwMode="auto">
          <a:xfrm flipH="1">
            <a:off x="5149850" y="5662613"/>
            <a:ext cx="677863" cy="0"/>
          </a:xfrm>
          <a:prstGeom prst="line">
            <a:avLst/>
          </a:prstGeom>
          <a:noFill/>
          <a:ln w="9525">
            <a:solidFill>
              <a:srgbClr val="000000"/>
            </a:solidFill>
            <a:round/>
            <a:headEnd/>
            <a:tailEnd/>
          </a:ln>
        </p:spPr>
        <p:txBody>
          <a:bodyPr/>
          <a:lstStyle/>
          <a:p>
            <a:endParaRPr lang="en-US"/>
          </a:p>
        </p:txBody>
      </p:sp>
      <p:sp>
        <p:nvSpPr>
          <p:cNvPr id="89117" name="Line 126"/>
          <p:cNvSpPr>
            <a:spLocks noChangeShapeType="1"/>
          </p:cNvSpPr>
          <p:nvPr/>
        </p:nvSpPr>
        <p:spPr bwMode="auto">
          <a:xfrm flipH="1">
            <a:off x="6259513" y="4557713"/>
            <a:ext cx="539750" cy="0"/>
          </a:xfrm>
          <a:prstGeom prst="line">
            <a:avLst/>
          </a:prstGeom>
          <a:noFill/>
          <a:ln w="9525">
            <a:solidFill>
              <a:srgbClr val="000000"/>
            </a:solidFill>
            <a:round/>
            <a:headEnd/>
            <a:tailEnd/>
          </a:ln>
        </p:spPr>
        <p:txBody>
          <a:bodyPr/>
          <a:lstStyle/>
          <a:p>
            <a:endParaRPr lang="en-US"/>
          </a:p>
        </p:txBody>
      </p:sp>
      <p:grpSp>
        <p:nvGrpSpPr>
          <p:cNvPr id="8" name="Group 127"/>
          <p:cNvGrpSpPr>
            <a:grpSpLocks/>
          </p:cNvGrpSpPr>
          <p:nvPr/>
        </p:nvGrpSpPr>
        <p:grpSpPr bwMode="auto">
          <a:xfrm>
            <a:off x="6365875" y="3736975"/>
            <a:ext cx="1203325" cy="1162050"/>
            <a:chOff x="5850" y="13487"/>
            <a:chExt cx="2023" cy="1840"/>
          </a:xfrm>
        </p:grpSpPr>
        <p:sp>
          <p:nvSpPr>
            <p:cNvPr id="89193" name="Freeform 128"/>
            <p:cNvSpPr>
              <a:spLocks/>
            </p:cNvSpPr>
            <p:nvPr/>
          </p:nvSpPr>
          <p:spPr bwMode="auto">
            <a:xfrm>
              <a:off x="5850" y="13632"/>
              <a:ext cx="2023" cy="1695"/>
            </a:xfrm>
            <a:custGeom>
              <a:avLst/>
              <a:gdLst>
                <a:gd name="T0" fmla="*/ 570 w 2023"/>
                <a:gd name="T1" fmla="*/ 121 h 1695"/>
                <a:gd name="T2" fmla="*/ 575 w 2023"/>
                <a:gd name="T3" fmla="*/ 120 h 1695"/>
                <a:gd name="T4" fmla="*/ 586 w 2023"/>
                <a:gd name="T5" fmla="*/ 116 h 1695"/>
                <a:gd name="T6" fmla="*/ 607 w 2023"/>
                <a:gd name="T7" fmla="*/ 108 h 1695"/>
                <a:gd name="T8" fmla="*/ 636 w 2023"/>
                <a:gd name="T9" fmla="*/ 101 h 1695"/>
                <a:gd name="T10" fmla="*/ 672 w 2023"/>
                <a:gd name="T11" fmla="*/ 90 h 1695"/>
                <a:gd name="T12" fmla="*/ 718 w 2023"/>
                <a:gd name="T13" fmla="*/ 79 h 1695"/>
                <a:gd name="T14" fmla="*/ 771 w 2023"/>
                <a:gd name="T15" fmla="*/ 67 h 1695"/>
                <a:gd name="T16" fmla="*/ 834 w 2023"/>
                <a:gd name="T17" fmla="*/ 55 h 1695"/>
                <a:gd name="T18" fmla="*/ 904 w 2023"/>
                <a:gd name="T19" fmla="*/ 43 h 1695"/>
                <a:gd name="T20" fmla="*/ 982 w 2023"/>
                <a:gd name="T21" fmla="*/ 33 h 1695"/>
                <a:gd name="T22" fmla="*/ 1071 w 2023"/>
                <a:gd name="T23" fmla="*/ 22 h 1695"/>
                <a:gd name="T24" fmla="*/ 1166 w 2023"/>
                <a:gd name="T25" fmla="*/ 13 h 1695"/>
                <a:gd name="T26" fmla="*/ 1271 w 2023"/>
                <a:gd name="T27" fmla="*/ 7 h 1695"/>
                <a:gd name="T28" fmla="*/ 1384 w 2023"/>
                <a:gd name="T29" fmla="*/ 1 h 1695"/>
                <a:gd name="T30" fmla="*/ 1506 w 2023"/>
                <a:gd name="T31" fmla="*/ 0 h 1695"/>
                <a:gd name="T32" fmla="*/ 1636 w 2023"/>
                <a:gd name="T33" fmla="*/ 1 h 1695"/>
                <a:gd name="T34" fmla="*/ 1692 w 2023"/>
                <a:gd name="T35" fmla="*/ 233 h 1695"/>
                <a:gd name="T36" fmla="*/ 1713 w 2023"/>
                <a:gd name="T37" fmla="*/ 243 h 1695"/>
                <a:gd name="T38" fmla="*/ 1758 w 2023"/>
                <a:gd name="T39" fmla="*/ 274 h 1695"/>
                <a:gd name="T40" fmla="*/ 1806 w 2023"/>
                <a:gd name="T41" fmla="*/ 329 h 1695"/>
                <a:gd name="T42" fmla="*/ 1836 w 2023"/>
                <a:gd name="T43" fmla="*/ 409 h 1695"/>
                <a:gd name="T44" fmla="*/ 1955 w 2023"/>
                <a:gd name="T45" fmla="*/ 948 h 1695"/>
                <a:gd name="T46" fmla="*/ 2003 w 2023"/>
                <a:gd name="T47" fmla="*/ 1171 h 1695"/>
                <a:gd name="T48" fmla="*/ 2011 w 2023"/>
                <a:gd name="T49" fmla="*/ 1188 h 1695"/>
                <a:gd name="T50" fmla="*/ 2022 w 2023"/>
                <a:gd name="T51" fmla="*/ 1231 h 1695"/>
                <a:gd name="T52" fmla="*/ 2021 w 2023"/>
                <a:gd name="T53" fmla="*/ 1297 h 1695"/>
                <a:gd name="T54" fmla="*/ 1992 w 2023"/>
                <a:gd name="T55" fmla="*/ 1380 h 1695"/>
                <a:gd name="T56" fmla="*/ 0 w 2023"/>
                <a:gd name="T57" fmla="*/ 1328 h 1695"/>
                <a:gd name="T58" fmla="*/ 199 w 2023"/>
                <a:gd name="T59" fmla="*/ 1223 h 1695"/>
                <a:gd name="T60" fmla="*/ 200 w 2023"/>
                <a:gd name="T61" fmla="*/ 232 h 1695"/>
                <a:gd name="T62" fmla="*/ 210 w 2023"/>
                <a:gd name="T63" fmla="*/ 226 h 1695"/>
                <a:gd name="T64" fmla="*/ 230 w 2023"/>
                <a:gd name="T65" fmla="*/ 214 h 1695"/>
                <a:gd name="T66" fmla="*/ 259 w 2023"/>
                <a:gd name="T67" fmla="*/ 201 h 1695"/>
                <a:gd name="T68" fmla="*/ 297 w 2023"/>
                <a:gd name="T69" fmla="*/ 189 h 1695"/>
                <a:gd name="T70" fmla="*/ 344 w 2023"/>
                <a:gd name="T71" fmla="*/ 183 h 1695"/>
                <a:gd name="T72" fmla="*/ 399 w 2023"/>
                <a:gd name="T73" fmla="*/ 181 h 1695"/>
                <a:gd name="T74" fmla="*/ 464 w 2023"/>
                <a:gd name="T75" fmla="*/ 191 h 1695"/>
                <a:gd name="T76" fmla="*/ 548 w 2023"/>
                <a:gd name="T77" fmla="*/ 225 h 169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023"/>
                <a:gd name="T118" fmla="*/ 0 h 1695"/>
                <a:gd name="T119" fmla="*/ 2023 w 2023"/>
                <a:gd name="T120" fmla="*/ 1695 h 169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023" h="1695">
                  <a:moveTo>
                    <a:pt x="548" y="225"/>
                  </a:moveTo>
                  <a:lnTo>
                    <a:pt x="570" y="121"/>
                  </a:lnTo>
                  <a:lnTo>
                    <a:pt x="571" y="121"/>
                  </a:lnTo>
                  <a:lnTo>
                    <a:pt x="575" y="120"/>
                  </a:lnTo>
                  <a:lnTo>
                    <a:pt x="580" y="118"/>
                  </a:lnTo>
                  <a:lnTo>
                    <a:pt x="586" y="116"/>
                  </a:lnTo>
                  <a:lnTo>
                    <a:pt x="596" y="112"/>
                  </a:lnTo>
                  <a:lnTo>
                    <a:pt x="607" y="108"/>
                  </a:lnTo>
                  <a:lnTo>
                    <a:pt x="620" y="105"/>
                  </a:lnTo>
                  <a:lnTo>
                    <a:pt x="636" y="101"/>
                  </a:lnTo>
                  <a:lnTo>
                    <a:pt x="653" y="95"/>
                  </a:lnTo>
                  <a:lnTo>
                    <a:pt x="672" y="90"/>
                  </a:lnTo>
                  <a:lnTo>
                    <a:pt x="694" y="84"/>
                  </a:lnTo>
                  <a:lnTo>
                    <a:pt x="718" y="79"/>
                  </a:lnTo>
                  <a:lnTo>
                    <a:pt x="743" y="74"/>
                  </a:lnTo>
                  <a:lnTo>
                    <a:pt x="771" y="67"/>
                  </a:lnTo>
                  <a:lnTo>
                    <a:pt x="802" y="61"/>
                  </a:lnTo>
                  <a:lnTo>
                    <a:pt x="834" y="55"/>
                  </a:lnTo>
                  <a:lnTo>
                    <a:pt x="867" y="49"/>
                  </a:lnTo>
                  <a:lnTo>
                    <a:pt x="904" y="43"/>
                  </a:lnTo>
                  <a:lnTo>
                    <a:pt x="943" y="38"/>
                  </a:lnTo>
                  <a:lnTo>
                    <a:pt x="982" y="33"/>
                  </a:lnTo>
                  <a:lnTo>
                    <a:pt x="1025" y="27"/>
                  </a:lnTo>
                  <a:lnTo>
                    <a:pt x="1071" y="22"/>
                  </a:lnTo>
                  <a:lnTo>
                    <a:pt x="1117" y="17"/>
                  </a:lnTo>
                  <a:lnTo>
                    <a:pt x="1166" y="13"/>
                  </a:lnTo>
                  <a:lnTo>
                    <a:pt x="1218" y="10"/>
                  </a:lnTo>
                  <a:lnTo>
                    <a:pt x="1271" y="7"/>
                  </a:lnTo>
                  <a:lnTo>
                    <a:pt x="1327" y="3"/>
                  </a:lnTo>
                  <a:lnTo>
                    <a:pt x="1384" y="1"/>
                  </a:lnTo>
                  <a:lnTo>
                    <a:pt x="1444" y="0"/>
                  </a:lnTo>
                  <a:lnTo>
                    <a:pt x="1506" y="0"/>
                  </a:lnTo>
                  <a:lnTo>
                    <a:pt x="1570" y="0"/>
                  </a:lnTo>
                  <a:lnTo>
                    <a:pt x="1636" y="1"/>
                  </a:lnTo>
                  <a:lnTo>
                    <a:pt x="1709" y="41"/>
                  </a:lnTo>
                  <a:lnTo>
                    <a:pt x="1692" y="233"/>
                  </a:lnTo>
                  <a:lnTo>
                    <a:pt x="1698" y="235"/>
                  </a:lnTo>
                  <a:lnTo>
                    <a:pt x="1713" y="243"/>
                  </a:lnTo>
                  <a:lnTo>
                    <a:pt x="1733" y="256"/>
                  </a:lnTo>
                  <a:lnTo>
                    <a:pt x="1758" y="274"/>
                  </a:lnTo>
                  <a:lnTo>
                    <a:pt x="1784" y="299"/>
                  </a:lnTo>
                  <a:lnTo>
                    <a:pt x="1806" y="329"/>
                  </a:lnTo>
                  <a:lnTo>
                    <a:pt x="1825" y="366"/>
                  </a:lnTo>
                  <a:lnTo>
                    <a:pt x="1836" y="409"/>
                  </a:lnTo>
                  <a:lnTo>
                    <a:pt x="1999" y="557"/>
                  </a:lnTo>
                  <a:lnTo>
                    <a:pt x="1955" y="948"/>
                  </a:lnTo>
                  <a:lnTo>
                    <a:pt x="1692" y="1080"/>
                  </a:lnTo>
                  <a:lnTo>
                    <a:pt x="2003" y="1171"/>
                  </a:lnTo>
                  <a:lnTo>
                    <a:pt x="2006" y="1176"/>
                  </a:lnTo>
                  <a:lnTo>
                    <a:pt x="2011" y="1188"/>
                  </a:lnTo>
                  <a:lnTo>
                    <a:pt x="2016" y="1206"/>
                  </a:lnTo>
                  <a:lnTo>
                    <a:pt x="2022" y="1231"/>
                  </a:lnTo>
                  <a:lnTo>
                    <a:pt x="2023" y="1261"/>
                  </a:lnTo>
                  <a:lnTo>
                    <a:pt x="2021" y="1297"/>
                  </a:lnTo>
                  <a:lnTo>
                    <a:pt x="2010" y="1337"/>
                  </a:lnTo>
                  <a:lnTo>
                    <a:pt x="1992" y="1380"/>
                  </a:lnTo>
                  <a:lnTo>
                    <a:pt x="1171" y="1695"/>
                  </a:lnTo>
                  <a:lnTo>
                    <a:pt x="0" y="1328"/>
                  </a:lnTo>
                  <a:lnTo>
                    <a:pt x="20" y="1285"/>
                  </a:lnTo>
                  <a:lnTo>
                    <a:pt x="199" y="1223"/>
                  </a:lnTo>
                  <a:lnTo>
                    <a:pt x="199" y="233"/>
                  </a:lnTo>
                  <a:lnTo>
                    <a:pt x="200" y="232"/>
                  </a:lnTo>
                  <a:lnTo>
                    <a:pt x="204" y="229"/>
                  </a:lnTo>
                  <a:lnTo>
                    <a:pt x="210" y="226"/>
                  </a:lnTo>
                  <a:lnTo>
                    <a:pt x="218" y="220"/>
                  </a:lnTo>
                  <a:lnTo>
                    <a:pt x="230" y="214"/>
                  </a:lnTo>
                  <a:lnTo>
                    <a:pt x="243" y="207"/>
                  </a:lnTo>
                  <a:lnTo>
                    <a:pt x="259" y="201"/>
                  </a:lnTo>
                  <a:lnTo>
                    <a:pt x="277" y="194"/>
                  </a:lnTo>
                  <a:lnTo>
                    <a:pt x="297" y="189"/>
                  </a:lnTo>
                  <a:lnTo>
                    <a:pt x="320" y="185"/>
                  </a:lnTo>
                  <a:lnTo>
                    <a:pt x="344" y="183"/>
                  </a:lnTo>
                  <a:lnTo>
                    <a:pt x="370" y="180"/>
                  </a:lnTo>
                  <a:lnTo>
                    <a:pt x="399" y="181"/>
                  </a:lnTo>
                  <a:lnTo>
                    <a:pt x="430" y="185"/>
                  </a:lnTo>
                  <a:lnTo>
                    <a:pt x="464" y="191"/>
                  </a:lnTo>
                  <a:lnTo>
                    <a:pt x="498" y="201"/>
                  </a:lnTo>
                  <a:lnTo>
                    <a:pt x="548" y="225"/>
                  </a:lnTo>
                  <a:close/>
                </a:path>
              </a:pathLst>
            </a:custGeom>
            <a:solidFill>
              <a:srgbClr val="969696"/>
            </a:solidFill>
            <a:ln w="9525">
              <a:noFill/>
              <a:round/>
              <a:headEnd/>
              <a:tailEnd/>
            </a:ln>
          </p:spPr>
          <p:txBody>
            <a:bodyPr/>
            <a:lstStyle/>
            <a:p>
              <a:endParaRPr lang="en-US"/>
            </a:p>
          </p:txBody>
        </p:sp>
        <p:sp>
          <p:nvSpPr>
            <p:cNvPr id="89194" name="Freeform 129"/>
            <p:cNvSpPr>
              <a:spLocks/>
            </p:cNvSpPr>
            <p:nvPr/>
          </p:nvSpPr>
          <p:spPr bwMode="auto">
            <a:xfrm>
              <a:off x="6551" y="13597"/>
              <a:ext cx="650" cy="735"/>
            </a:xfrm>
            <a:custGeom>
              <a:avLst/>
              <a:gdLst>
                <a:gd name="T0" fmla="*/ 645 w 650"/>
                <a:gd name="T1" fmla="*/ 27 h 735"/>
                <a:gd name="T2" fmla="*/ 642 w 650"/>
                <a:gd name="T3" fmla="*/ 26 h 735"/>
                <a:gd name="T4" fmla="*/ 631 w 650"/>
                <a:gd name="T5" fmla="*/ 23 h 735"/>
                <a:gd name="T6" fmla="*/ 615 w 650"/>
                <a:gd name="T7" fmla="*/ 19 h 735"/>
                <a:gd name="T8" fmla="*/ 592 w 650"/>
                <a:gd name="T9" fmla="*/ 15 h 735"/>
                <a:gd name="T10" fmla="*/ 565 w 650"/>
                <a:gd name="T11" fmla="*/ 10 h 735"/>
                <a:gd name="T12" fmla="*/ 533 w 650"/>
                <a:gd name="T13" fmla="*/ 6 h 735"/>
                <a:gd name="T14" fmla="*/ 496 w 650"/>
                <a:gd name="T15" fmla="*/ 3 h 735"/>
                <a:gd name="T16" fmla="*/ 456 w 650"/>
                <a:gd name="T17" fmla="*/ 1 h 735"/>
                <a:gd name="T18" fmla="*/ 411 w 650"/>
                <a:gd name="T19" fmla="*/ 0 h 735"/>
                <a:gd name="T20" fmla="*/ 364 w 650"/>
                <a:gd name="T21" fmla="*/ 2 h 735"/>
                <a:gd name="T22" fmla="*/ 315 w 650"/>
                <a:gd name="T23" fmla="*/ 6 h 735"/>
                <a:gd name="T24" fmla="*/ 262 w 650"/>
                <a:gd name="T25" fmla="*/ 15 h 735"/>
                <a:gd name="T26" fmla="*/ 209 w 650"/>
                <a:gd name="T27" fmla="*/ 26 h 735"/>
                <a:gd name="T28" fmla="*/ 154 w 650"/>
                <a:gd name="T29" fmla="*/ 42 h 735"/>
                <a:gd name="T30" fmla="*/ 98 w 650"/>
                <a:gd name="T31" fmla="*/ 61 h 735"/>
                <a:gd name="T32" fmla="*/ 42 w 650"/>
                <a:gd name="T33" fmla="*/ 87 h 735"/>
                <a:gd name="T34" fmla="*/ 38 w 650"/>
                <a:gd name="T35" fmla="*/ 101 h 735"/>
                <a:gd name="T36" fmla="*/ 28 w 650"/>
                <a:gd name="T37" fmla="*/ 141 h 735"/>
                <a:gd name="T38" fmla="*/ 17 w 650"/>
                <a:gd name="T39" fmla="*/ 203 h 735"/>
                <a:gd name="T40" fmla="*/ 6 w 650"/>
                <a:gd name="T41" fmla="*/ 283 h 735"/>
                <a:gd name="T42" fmla="*/ 0 w 650"/>
                <a:gd name="T43" fmla="*/ 378 h 735"/>
                <a:gd name="T44" fmla="*/ 5 w 650"/>
                <a:gd name="T45" fmla="*/ 484 h 735"/>
                <a:gd name="T46" fmla="*/ 21 w 650"/>
                <a:gd name="T47" fmla="*/ 599 h 735"/>
                <a:gd name="T48" fmla="*/ 54 w 650"/>
                <a:gd name="T49" fmla="*/ 716 h 735"/>
                <a:gd name="T50" fmla="*/ 58 w 650"/>
                <a:gd name="T51" fmla="*/ 716 h 735"/>
                <a:gd name="T52" fmla="*/ 66 w 650"/>
                <a:gd name="T53" fmla="*/ 715 h 735"/>
                <a:gd name="T54" fmla="*/ 80 w 650"/>
                <a:gd name="T55" fmla="*/ 713 h 735"/>
                <a:gd name="T56" fmla="*/ 99 w 650"/>
                <a:gd name="T57" fmla="*/ 712 h 735"/>
                <a:gd name="T58" fmla="*/ 124 w 650"/>
                <a:gd name="T59" fmla="*/ 710 h 735"/>
                <a:gd name="T60" fmla="*/ 153 w 650"/>
                <a:gd name="T61" fmla="*/ 708 h 735"/>
                <a:gd name="T62" fmla="*/ 188 w 650"/>
                <a:gd name="T63" fmla="*/ 707 h 735"/>
                <a:gd name="T64" fmla="*/ 225 w 650"/>
                <a:gd name="T65" fmla="*/ 706 h 735"/>
                <a:gd name="T66" fmla="*/ 267 w 650"/>
                <a:gd name="T67" fmla="*/ 705 h 735"/>
                <a:gd name="T68" fmla="*/ 313 w 650"/>
                <a:gd name="T69" fmla="*/ 706 h 735"/>
                <a:gd name="T70" fmla="*/ 362 w 650"/>
                <a:gd name="T71" fmla="*/ 707 h 735"/>
                <a:gd name="T72" fmla="*/ 415 w 650"/>
                <a:gd name="T73" fmla="*/ 709 h 735"/>
                <a:gd name="T74" fmla="*/ 470 w 650"/>
                <a:gd name="T75" fmla="*/ 713 h 735"/>
                <a:gd name="T76" fmla="*/ 528 w 650"/>
                <a:gd name="T77" fmla="*/ 719 h 735"/>
                <a:gd name="T78" fmla="*/ 588 w 650"/>
                <a:gd name="T79" fmla="*/ 726 h 735"/>
                <a:gd name="T80" fmla="*/ 650 w 650"/>
                <a:gd name="T81" fmla="*/ 735 h 735"/>
                <a:gd name="T82" fmla="*/ 647 w 650"/>
                <a:gd name="T83" fmla="*/ 713 h 735"/>
                <a:gd name="T84" fmla="*/ 641 w 650"/>
                <a:gd name="T85" fmla="*/ 655 h 735"/>
                <a:gd name="T86" fmla="*/ 631 w 650"/>
                <a:gd name="T87" fmla="*/ 568 h 735"/>
                <a:gd name="T88" fmla="*/ 623 w 650"/>
                <a:gd name="T89" fmla="*/ 462 h 735"/>
                <a:gd name="T90" fmla="*/ 618 w 650"/>
                <a:gd name="T91" fmla="*/ 345 h 735"/>
                <a:gd name="T92" fmla="*/ 618 w 650"/>
                <a:gd name="T93" fmla="*/ 229 h 735"/>
                <a:gd name="T94" fmla="*/ 627 w 650"/>
                <a:gd name="T95" fmla="*/ 119 h 735"/>
                <a:gd name="T96" fmla="*/ 645 w 650"/>
                <a:gd name="T97" fmla="*/ 27 h 73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50"/>
                <a:gd name="T148" fmla="*/ 0 h 735"/>
                <a:gd name="T149" fmla="*/ 650 w 650"/>
                <a:gd name="T150" fmla="*/ 735 h 73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50" h="735">
                  <a:moveTo>
                    <a:pt x="645" y="27"/>
                  </a:moveTo>
                  <a:lnTo>
                    <a:pt x="642" y="26"/>
                  </a:lnTo>
                  <a:lnTo>
                    <a:pt x="631" y="23"/>
                  </a:lnTo>
                  <a:lnTo>
                    <a:pt x="615" y="19"/>
                  </a:lnTo>
                  <a:lnTo>
                    <a:pt x="592" y="15"/>
                  </a:lnTo>
                  <a:lnTo>
                    <a:pt x="565" y="10"/>
                  </a:lnTo>
                  <a:lnTo>
                    <a:pt x="533" y="6"/>
                  </a:lnTo>
                  <a:lnTo>
                    <a:pt x="496" y="3"/>
                  </a:lnTo>
                  <a:lnTo>
                    <a:pt x="456" y="1"/>
                  </a:lnTo>
                  <a:lnTo>
                    <a:pt x="411" y="0"/>
                  </a:lnTo>
                  <a:lnTo>
                    <a:pt x="364" y="2"/>
                  </a:lnTo>
                  <a:lnTo>
                    <a:pt x="315" y="6"/>
                  </a:lnTo>
                  <a:lnTo>
                    <a:pt x="262" y="15"/>
                  </a:lnTo>
                  <a:lnTo>
                    <a:pt x="209" y="26"/>
                  </a:lnTo>
                  <a:lnTo>
                    <a:pt x="154" y="42"/>
                  </a:lnTo>
                  <a:lnTo>
                    <a:pt x="98" y="61"/>
                  </a:lnTo>
                  <a:lnTo>
                    <a:pt x="42" y="87"/>
                  </a:lnTo>
                  <a:lnTo>
                    <a:pt x="38" y="101"/>
                  </a:lnTo>
                  <a:lnTo>
                    <a:pt x="28" y="141"/>
                  </a:lnTo>
                  <a:lnTo>
                    <a:pt x="17" y="203"/>
                  </a:lnTo>
                  <a:lnTo>
                    <a:pt x="6" y="283"/>
                  </a:lnTo>
                  <a:lnTo>
                    <a:pt x="0" y="378"/>
                  </a:lnTo>
                  <a:lnTo>
                    <a:pt x="5" y="484"/>
                  </a:lnTo>
                  <a:lnTo>
                    <a:pt x="21" y="599"/>
                  </a:lnTo>
                  <a:lnTo>
                    <a:pt x="54" y="716"/>
                  </a:lnTo>
                  <a:lnTo>
                    <a:pt x="58" y="716"/>
                  </a:lnTo>
                  <a:lnTo>
                    <a:pt x="66" y="715"/>
                  </a:lnTo>
                  <a:lnTo>
                    <a:pt x="80" y="713"/>
                  </a:lnTo>
                  <a:lnTo>
                    <a:pt x="99" y="712"/>
                  </a:lnTo>
                  <a:lnTo>
                    <a:pt x="124" y="710"/>
                  </a:lnTo>
                  <a:lnTo>
                    <a:pt x="153" y="708"/>
                  </a:lnTo>
                  <a:lnTo>
                    <a:pt x="188" y="707"/>
                  </a:lnTo>
                  <a:lnTo>
                    <a:pt x="225" y="706"/>
                  </a:lnTo>
                  <a:lnTo>
                    <a:pt x="267" y="705"/>
                  </a:lnTo>
                  <a:lnTo>
                    <a:pt x="313" y="706"/>
                  </a:lnTo>
                  <a:lnTo>
                    <a:pt x="362" y="707"/>
                  </a:lnTo>
                  <a:lnTo>
                    <a:pt x="415" y="709"/>
                  </a:lnTo>
                  <a:lnTo>
                    <a:pt x="470" y="713"/>
                  </a:lnTo>
                  <a:lnTo>
                    <a:pt x="528" y="719"/>
                  </a:lnTo>
                  <a:lnTo>
                    <a:pt x="588" y="726"/>
                  </a:lnTo>
                  <a:lnTo>
                    <a:pt x="650" y="735"/>
                  </a:lnTo>
                  <a:lnTo>
                    <a:pt x="647" y="713"/>
                  </a:lnTo>
                  <a:lnTo>
                    <a:pt x="641" y="655"/>
                  </a:lnTo>
                  <a:lnTo>
                    <a:pt x="631" y="568"/>
                  </a:lnTo>
                  <a:lnTo>
                    <a:pt x="623" y="462"/>
                  </a:lnTo>
                  <a:lnTo>
                    <a:pt x="618" y="345"/>
                  </a:lnTo>
                  <a:lnTo>
                    <a:pt x="618" y="229"/>
                  </a:lnTo>
                  <a:lnTo>
                    <a:pt x="627" y="119"/>
                  </a:lnTo>
                  <a:lnTo>
                    <a:pt x="645" y="27"/>
                  </a:lnTo>
                  <a:close/>
                </a:path>
              </a:pathLst>
            </a:custGeom>
            <a:solidFill>
              <a:srgbClr val="808080"/>
            </a:solidFill>
            <a:ln w="9525">
              <a:noFill/>
              <a:round/>
              <a:headEnd/>
              <a:tailEnd/>
            </a:ln>
          </p:spPr>
          <p:txBody>
            <a:bodyPr/>
            <a:lstStyle/>
            <a:p>
              <a:endParaRPr lang="en-US"/>
            </a:p>
          </p:txBody>
        </p:sp>
        <p:sp>
          <p:nvSpPr>
            <p:cNvPr id="89195" name="Freeform 130"/>
            <p:cNvSpPr>
              <a:spLocks/>
            </p:cNvSpPr>
            <p:nvPr/>
          </p:nvSpPr>
          <p:spPr bwMode="auto">
            <a:xfrm>
              <a:off x="6623" y="13797"/>
              <a:ext cx="1071" cy="731"/>
            </a:xfrm>
            <a:custGeom>
              <a:avLst/>
              <a:gdLst>
                <a:gd name="T0" fmla="*/ 6 w 1071"/>
                <a:gd name="T1" fmla="*/ 552 h 731"/>
                <a:gd name="T2" fmla="*/ 0 w 1071"/>
                <a:gd name="T3" fmla="*/ 642 h 731"/>
                <a:gd name="T4" fmla="*/ 698 w 1071"/>
                <a:gd name="T5" fmla="*/ 731 h 731"/>
                <a:gd name="T6" fmla="*/ 703 w 1071"/>
                <a:gd name="T7" fmla="*/ 729 h 731"/>
                <a:gd name="T8" fmla="*/ 717 w 1071"/>
                <a:gd name="T9" fmla="*/ 722 h 731"/>
                <a:gd name="T10" fmla="*/ 740 w 1071"/>
                <a:gd name="T11" fmla="*/ 710 h 731"/>
                <a:gd name="T12" fmla="*/ 768 w 1071"/>
                <a:gd name="T13" fmla="*/ 694 h 731"/>
                <a:gd name="T14" fmla="*/ 801 w 1071"/>
                <a:gd name="T15" fmla="*/ 672 h 731"/>
                <a:gd name="T16" fmla="*/ 838 w 1071"/>
                <a:gd name="T17" fmla="*/ 645 h 731"/>
                <a:gd name="T18" fmla="*/ 876 w 1071"/>
                <a:gd name="T19" fmla="*/ 614 h 731"/>
                <a:gd name="T20" fmla="*/ 915 w 1071"/>
                <a:gd name="T21" fmla="*/ 577 h 731"/>
                <a:gd name="T22" fmla="*/ 953 w 1071"/>
                <a:gd name="T23" fmla="*/ 536 h 731"/>
                <a:gd name="T24" fmla="*/ 988 w 1071"/>
                <a:gd name="T25" fmla="*/ 491 h 731"/>
                <a:gd name="T26" fmla="*/ 1018 w 1071"/>
                <a:gd name="T27" fmla="*/ 439 h 731"/>
                <a:gd name="T28" fmla="*/ 1043 w 1071"/>
                <a:gd name="T29" fmla="*/ 383 h 731"/>
                <a:gd name="T30" fmla="*/ 1061 w 1071"/>
                <a:gd name="T31" fmla="*/ 322 h 731"/>
                <a:gd name="T32" fmla="*/ 1071 w 1071"/>
                <a:gd name="T33" fmla="*/ 255 h 731"/>
                <a:gd name="T34" fmla="*/ 1070 w 1071"/>
                <a:gd name="T35" fmla="*/ 185 h 731"/>
                <a:gd name="T36" fmla="*/ 1057 w 1071"/>
                <a:gd name="T37" fmla="*/ 108 h 731"/>
                <a:gd name="T38" fmla="*/ 1055 w 1071"/>
                <a:gd name="T39" fmla="*/ 104 h 731"/>
                <a:gd name="T40" fmla="*/ 1049 w 1071"/>
                <a:gd name="T41" fmla="*/ 92 h 731"/>
                <a:gd name="T42" fmla="*/ 1037 w 1071"/>
                <a:gd name="T43" fmla="*/ 76 h 731"/>
                <a:gd name="T44" fmla="*/ 1022 w 1071"/>
                <a:gd name="T45" fmla="*/ 57 h 731"/>
                <a:gd name="T46" fmla="*/ 1002 w 1071"/>
                <a:gd name="T47" fmla="*/ 37 h 731"/>
                <a:gd name="T48" fmla="*/ 979 w 1071"/>
                <a:gd name="T49" fmla="*/ 20 h 731"/>
                <a:gd name="T50" fmla="*/ 951 w 1071"/>
                <a:gd name="T51" fmla="*/ 7 h 731"/>
                <a:gd name="T52" fmla="*/ 919 w 1071"/>
                <a:gd name="T53" fmla="*/ 0 h 731"/>
                <a:gd name="T54" fmla="*/ 924 w 1071"/>
                <a:gd name="T55" fmla="*/ 12 h 731"/>
                <a:gd name="T56" fmla="*/ 934 w 1071"/>
                <a:gd name="T57" fmla="*/ 44 h 731"/>
                <a:gd name="T58" fmla="*/ 947 w 1071"/>
                <a:gd name="T59" fmla="*/ 94 h 731"/>
                <a:gd name="T60" fmla="*/ 958 w 1071"/>
                <a:gd name="T61" fmla="*/ 159 h 731"/>
                <a:gd name="T62" fmla="*/ 961 w 1071"/>
                <a:gd name="T63" fmla="*/ 238 h 731"/>
                <a:gd name="T64" fmla="*/ 953 w 1071"/>
                <a:gd name="T65" fmla="*/ 324 h 731"/>
                <a:gd name="T66" fmla="*/ 928 w 1071"/>
                <a:gd name="T67" fmla="*/ 418 h 731"/>
                <a:gd name="T68" fmla="*/ 884 w 1071"/>
                <a:gd name="T69" fmla="*/ 516 h 731"/>
                <a:gd name="T70" fmla="*/ 883 w 1071"/>
                <a:gd name="T71" fmla="*/ 518 h 731"/>
                <a:gd name="T72" fmla="*/ 879 w 1071"/>
                <a:gd name="T73" fmla="*/ 521 h 731"/>
                <a:gd name="T74" fmla="*/ 872 w 1071"/>
                <a:gd name="T75" fmla="*/ 526 h 731"/>
                <a:gd name="T76" fmla="*/ 862 w 1071"/>
                <a:gd name="T77" fmla="*/ 534 h 731"/>
                <a:gd name="T78" fmla="*/ 851 w 1071"/>
                <a:gd name="T79" fmla="*/ 541 h 731"/>
                <a:gd name="T80" fmla="*/ 837 w 1071"/>
                <a:gd name="T81" fmla="*/ 550 h 731"/>
                <a:gd name="T82" fmla="*/ 819 w 1071"/>
                <a:gd name="T83" fmla="*/ 559 h 731"/>
                <a:gd name="T84" fmla="*/ 800 w 1071"/>
                <a:gd name="T85" fmla="*/ 567 h 731"/>
                <a:gd name="T86" fmla="*/ 778 w 1071"/>
                <a:gd name="T87" fmla="*/ 575 h 731"/>
                <a:gd name="T88" fmla="*/ 754 w 1071"/>
                <a:gd name="T89" fmla="*/ 582 h 731"/>
                <a:gd name="T90" fmla="*/ 727 w 1071"/>
                <a:gd name="T91" fmla="*/ 588 h 731"/>
                <a:gd name="T92" fmla="*/ 697 w 1071"/>
                <a:gd name="T93" fmla="*/ 592 h 731"/>
                <a:gd name="T94" fmla="*/ 666 w 1071"/>
                <a:gd name="T95" fmla="*/ 593 h 731"/>
                <a:gd name="T96" fmla="*/ 631 w 1071"/>
                <a:gd name="T97" fmla="*/ 592 h 731"/>
                <a:gd name="T98" fmla="*/ 593 w 1071"/>
                <a:gd name="T99" fmla="*/ 589 h 731"/>
                <a:gd name="T100" fmla="*/ 555 w 1071"/>
                <a:gd name="T101" fmla="*/ 581 h 731"/>
                <a:gd name="T102" fmla="*/ 555 w 1071"/>
                <a:gd name="T103" fmla="*/ 677 h 731"/>
                <a:gd name="T104" fmla="*/ 24 w 1071"/>
                <a:gd name="T105" fmla="*/ 623 h 731"/>
                <a:gd name="T106" fmla="*/ 6 w 1071"/>
                <a:gd name="T107" fmla="*/ 552 h 73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71"/>
                <a:gd name="T163" fmla="*/ 0 h 731"/>
                <a:gd name="T164" fmla="*/ 1071 w 1071"/>
                <a:gd name="T165" fmla="*/ 731 h 73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71" h="731">
                  <a:moveTo>
                    <a:pt x="6" y="552"/>
                  </a:moveTo>
                  <a:lnTo>
                    <a:pt x="0" y="642"/>
                  </a:lnTo>
                  <a:lnTo>
                    <a:pt x="698" y="731"/>
                  </a:lnTo>
                  <a:lnTo>
                    <a:pt x="703" y="729"/>
                  </a:lnTo>
                  <a:lnTo>
                    <a:pt x="717" y="722"/>
                  </a:lnTo>
                  <a:lnTo>
                    <a:pt x="740" y="710"/>
                  </a:lnTo>
                  <a:lnTo>
                    <a:pt x="768" y="694"/>
                  </a:lnTo>
                  <a:lnTo>
                    <a:pt x="801" y="672"/>
                  </a:lnTo>
                  <a:lnTo>
                    <a:pt x="838" y="645"/>
                  </a:lnTo>
                  <a:lnTo>
                    <a:pt x="876" y="614"/>
                  </a:lnTo>
                  <a:lnTo>
                    <a:pt x="915" y="577"/>
                  </a:lnTo>
                  <a:lnTo>
                    <a:pt x="953" y="536"/>
                  </a:lnTo>
                  <a:lnTo>
                    <a:pt x="988" y="491"/>
                  </a:lnTo>
                  <a:lnTo>
                    <a:pt x="1018" y="439"/>
                  </a:lnTo>
                  <a:lnTo>
                    <a:pt x="1043" y="383"/>
                  </a:lnTo>
                  <a:lnTo>
                    <a:pt x="1061" y="322"/>
                  </a:lnTo>
                  <a:lnTo>
                    <a:pt x="1071" y="255"/>
                  </a:lnTo>
                  <a:lnTo>
                    <a:pt x="1070" y="185"/>
                  </a:lnTo>
                  <a:lnTo>
                    <a:pt x="1057" y="108"/>
                  </a:lnTo>
                  <a:lnTo>
                    <a:pt x="1055" y="104"/>
                  </a:lnTo>
                  <a:lnTo>
                    <a:pt x="1049" y="92"/>
                  </a:lnTo>
                  <a:lnTo>
                    <a:pt x="1037" y="76"/>
                  </a:lnTo>
                  <a:lnTo>
                    <a:pt x="1022" y="57"/>
                  </a:lnTo>
                  <a:lnTo>
                    <a:pt x="1002" y="37"/>
                  </a:lnTo>
                  <a:lnTo>
                    <a:pt x="979" y="20"/>
                  </a:lnTo>
                  <a:lnTo>
                    <a:pt x="951" y="7"/>
                  </a:lnTo>
                  <a:lnTo>
                    <a:pt x="919" y="0"/>
                  </a:lnTo>
                  <a:lnTo>
                    <a:pt x="924" y="12"/>
                  </a:lnTo>
                  <a:lnTo>
                    <a:pt x="934" y="44"/>
                  </a:lnTo>
                  <a:lnTo>
                    <a:pt x="947" y="94"/>
                  </a:lnTo>
                  <a:lnTo>
                    <a:pt x="958" y="159"/>
                  </a:lnTo>
                  <a:lnTo>
                    <a:pt x="961" y="238"/>
                  </a:lnTo>
                  <a:lnTo>
                    <a:pt x="953" y="324"/>
                  </a:lnTo>
                  <a:lnTo>
                    <a:pt x="928" y="418"/>
                  </a:lnTo>
                  <a:lnTo>
                    <a:pt x="884" y="516"/>
                  </a:lnTo>
                  <a:lnTo>
                    <a:pt x="883" y="518"/>
                  </a:lnTo>
                  <a:lnTo>
                    <a:pt x="879" y="521"/>
                  </a:lnTo>
                  <a:lnTo>
                    <a:pt x="872" y="526"/>
                  </a:lnTo>
                  <a:lnTo>
                    <a:pt x="862" y="534"/>
                  </a:lnTo>
                  <a:lnTo>
                    <a:pt x="851" y="541"/>
                  </a:lnTo>
                  <a:lnTo>
                    <a:pt x="837" y="550"/>
                  </a:lnTo>
                  <a:lnTo>
                    <a:pt x="819" y="559"/>
                  </a:lnTo>
                  <a:lnTo>
                    <a:pt x="800" y="567"/>
                  </a:lnTo>
                  <a:lnTo>
                    <a:pt x="778" y="575"/>
                  </a:lnTo>
                  <a:lnTo>
                    <a:pt x="754" y="582"/>
                  </a:lnTo>
                  <a:lnTo>
                    <a:pt x="727" y="588"/>
                  </a:lnTo>
                  <a:lnTo>
                    <a:pt x="697" y="592"/>
                  </a:lnTo>
                  <a:lnTo>
                    <a:pt x="666" y="593"/>
                  </a:lnTo>
                  <a:lnTo>
                    <a:pt x="631" y="592"/>
                  </a:lnTo>
                  <a:lnTo>
                    <a:pt x="593" y="589"/>
                  </a:lnTo>
                  <a:lnTo>
                    <a:pt x="555" y="581"/>
                  </a:lnTo>
                  <a:lnTo>
                    <a:pt x="555" y="677"/>
                  </a:lnTo>
                  <a:lnTo>
                    <a:pt x="24" y="623"/>
                  </a:lnTo>
                  <a:lnTo>
                    <a:pt x="6" y="552"/>
                  </a:lnTo>
                  <a:close/>
                </a:path>
              </a:pathLst>
            </a:custGeom>
            <a:solidFill>
              <a:srgbClr val="FFFFFF"/>
            </a:solidFill>
            <a:ln w="9525">
              <a:noFill/>
              <a:round/>
              <a:headEnd/>
              <a:tailEnd/>
            </a:ln>
          </p:spPr>
          <p:txBody>
            <a:bodyPr/>
            <a:lstStyle/>
            <a:p>
              <a:endParaRPr lang="en-US"/>
            </a:p>
          </p:txBody>
        </p:sp>
        <p:sp>
          <p:nvSpPr>
            <p:cNvPr id="89196" name="Freeform 131"/>
            <p:cNvSpPr>
              <a:spLocks/>
            </p:cNvSpPr>
            <p:nvPr/>
          </p:nvSpPr>
          <p:spPr bwMode="auto">
            <a:xfrm>
              <a:off x="6486" y="14516"/>
              <a:ext cx="787" cy="253"/>
            </a:xfrm>
            <a:custGeom>
              <a:avLst/>
              <a:gdLst>
                <a:gd name="T0" fmla="*/ 787 w 787"/>
                <a:gd name="T1" fmla="*/ 91 h 253"/>
                <a:gd name="T2" fmla="*/ 12 w 787"/>
                <a:gd name="T3" fmla="*/ 0 h 253"/>
                <a:gd name="T4" fmla="*/ 0 w 787"/>
                <a:gd name="T5" fmla="*/ 91 h 253"/>
                <a:gd name="T6" fmla="*/ 764 w 787"/>
                <a:gd name="T7" fmla="*/ 253 h 253"/>
                <a:gd name="T8" fmla="*/ 787 w 787"/>
                <a:gd name="T9" fmla="*/ 91 h 253"/>
                <a:gd name="T10" fmla="*/ 0 60000 65536"/>
                <a:gd name="T11" fmla="*/ 0 60000 65536"/>
                <a:gd name="T12" fmla="*/ 0 60000 65536"/>
                <a:gd name="T13" fmla="*/ 0 60000 65536"/>
                <a:gd name="T14" fmla="*/ 0 60000 65536"/>
                <a:gd name="T15" fmla="*/ 0 w 787"/>
                <a:gd name="T16" fmla="*/ 0 h 253"/>
                <a:gd name="T17" fmla="*/ 787 w 787"/>
                <a:gd name="T18" fmla="*/ 253 h 253"/>
              </a:gdLst>
              <a:ahLst/>
              <a:cxnLst>
                <a:cxn ang="T10">
                  <a:pos x="T0" y="T1"/>
                </a:cxn>
                <a:cxn ang="T11">
                  <a:pos x="T2" y="T3"/>
                </a:cxn>
                <a:cxn ang="T12">
                  <a:pos x="T4" y="T5"/>
                </a:cxn>
                <a:cxn ang="T13">
                  <a:pos x="T6" y="T7"/>
                </a:cxn>
                <a:cxn ang="T14">
                  <a:pos x="T8" y="T9"/>
                </a:cxn>
              </a:cxnLst>
              <a:rect l="T15" t="T16" r="T17" b="T18"/>
              <a:pathLst>
                <a:path w="787" h="253">
                  <a:moveTo>
                    <a:pt x="787" y="91"/>
                  </a:moveTo>
                  <a:lnTo>
                    <a:pt x="12" y="0"/>
                  </a:lnTo>
                  <a:lnTo>
                    <a:pt x="0" y="91"/>
                  </a:lnTo>
                  <a:lnTo>
                    <a:pt x="764" y="253"/>
                  </a:lnTo>
                  <a:lnTo>
                    <a:pt x="787" y="91"/>
                  </a:lnTo>
                  <a:close/>
                </a:path>
              </a:pathLst>
            </a:custGeom>
            <a:solidFill>
              <a:srgbClr val="808080"/>
            </a:solidFill>
            <a:ln w="9525">
              <a:noFill/>
              <a:round/>
              <a:headEnd/>
              <a:tailEnd/>
            </a:ln>
          </p:spPr>
          <p:txBody>
            <a:bodyPr/>
            <a:lstStyle/>
            <a:p>
              <a:endParaRPr lang="en-US"/>
            </a:p>
          </p:txBody>
        </p:sp>
        <p:sp>
          <p:nvSpPr>
            <p:cNvPr id="89197" name="Freeform 132"/>
            <p:cNvSpPr>
              <a:spLocks/>
            </p:cNvSpPr>
            <p:nvPr/>
          </p:nvSpPr>
          <p:spPr bwMode="auto">
            <a:xfrm>
              <a:off x="6879" y="14597"/>
              <a:ext cx="336" cy="115"/>
            </a:xfrm>
            <a:custGeom>
              <a:avLst/>
              <a:gdLst>
                <a:gd name="T0" fmla="*/ 336 w 336"/>
                <a:gd name="T1" fmla="*/ 50 h 115"/>
                <a:gd name="T2" fmla="*/ 4 w 336"/>
                <a:gd name="T3" fmla="*/ 0 h 115"/>
                <a:gd name="T4" fmla="*/ 0 w 336"/>
                <a:gd name="T5" fmla="*/ 48 h 115"/>
                <a:gd name="T6" fmla="*/ 327 w 336"/>
                <a:gd name="T7" fmla="*/ 115 h 115"/>
                <a:gd name="T8" fmla="*/ 336 w 336"/>
                <a:gd name="T9" fmla="*/ 50 h 115"/>
                <a:gd name="T10" fmla="*/ 0 60000 65536"/>
                <a:gd name="T11" fmla="*/ 0 60000 65536"/>
                <a:gd name="T12" fmla="*/ 0 60000 65536"/>
                <a:gd name="T13" fmla="*/ 0 60000 65536"/>
                <a:gd name="T14" fmla="*/ 0 60000 65536"/>
                <a:gd name="T15" fmla="*/ 0 w 336"/>
                <a:gd name="T16" fmla="*/ 0 h 115"/>
                <a:gd name="T17" fmla="*/ 336 w 336"/>
                <a:gd name="T18" fmla="*/ 115 h 115"/>
              </a:gdLst>
              <a:ahLst/>
              <a:cxnLst>
                <a:cxn ang="T10">
                  <a:pos x="T0" y="T1"/>
                </a:cxn>
                <a:cxn ang="T11">
                  <a:pos x="T2" y="T3"/>
                </a:cxn>
                <a:cxn ang="T12">
                  <a:pos x="T4" y="T5"/>
                </a:cxn>
                <a:cxn ang="T13">
                  <a:pos x="T6" y="T7"/>
                </a:cxn>
                <a:cxn ang="T14">
                  <a:pos x="T8" y="T9"/>
                </a:cxn>
              </a:cxnLst>
              <a:rect l="T15" t="T16" r="T17" b="T18"/>
              <a:pathLst>
                <a:path w="336" h="115">
                  <a:moveTo>
                    <a:pt x="336" y="50"/>
                  </a:moveTo>
                  <a:lnTo>
                    <a:pt x="4" y="0"/>
                  </a:lnTo>
                  <a:lnTo>
                    <a:pt x="0" y="48"/>
                  </a:lnTo>
                  <a:lnTo>
                    <a:pt x="327" y="115"/>
                  </a:lnTo>
                  <a:lnTo>
                    <a:pt x="336" y="50"/>
                  </a:lnTo>
                  <a:close/>
                </a:path>
              </a:pathLst>
            </a:custGeom>
            <a:solidFill>
              <a:srgbClr val="808080"/>
            </a:solidFill>
            <a:ln w="9525">
              <a:noFill/>
              <a:round/>
              <a:headEnd/>
              <a:tailEnd/>
            </a:ln>
          </p:spPr>
          <p:txBody>
            <a:bodyPr/>
            <a:lstStyle/>
            <a:p>
              <a:endParaRPr lang="en-US"/>
            </a:p>
          </p:txBody>
        </p:sp>
        <p:sp>
          <p:nvSpPr>
            <p:cNvPr id="89198" name="Freeform 133"/>
            <p:cNvSpPr>
              <a:spLocks/>
            </p:cNvSpPr>
            <p:nvPr/>
          </p:nvSpPr>
          <p:spPr bwMode="auto">
            <a:xfrm>
              <a:off x="6536" y="14540"/>
              <a:ext cx="225" cy="85"/>
            </a:xfrm>
            <a:custGeom>
              <a:avLst/>
              <a:gdLst>
                <a:gd name="T0" fmla="*/ 225 w 225"/>
                <a:gd name="T1" fmla="*/ 39 h 85"/>
                <a:gd name="T2" fmla="*/ 0 w 225"/>
                <a:gd name="T3" fmla="*/ 0 h 85"/>
                <a:gd name="T4" fmla="*/ 3 w 225"/>
                <a:gd name="T5" fmla="*/ 41 h 85"/>
                <a:gd name="T6" fmla="*/ 218 w 225"/>
                <a:gd name="T7" fmla="*/ 85 h 85"/>
                <a:gd name="T8" fmla="*/ 225 w 225"/>
                <a:gd name="T9" fmla="*/ 39 h 85"/>
                <a:gd name="T10" fmla="*/ 0 60000 65536"/>
                <a:gd name="T11" fmla="*/ 0 60000 65536"/>
                <a:gd name="T12" fmla="*/ 0 60000 65536"/>
                <a:gd name="T13" fmla="*/ 0 60000 65536"/>
                <a:gd name="T14" fmla="*/ 0 60000 65536"/>
                <a:gd name="T15" fmla="*/ 0 w 225"/>
                <a:gd name="T16" fmla="*/ 0 h 85"/>
                <a:gd name="T17" fmla="*/ 225 w 225"/>
                <a:gd name="T18" fmla="*/ 85 h 85"/>
              </a:gdLst>
              <a:ahLst/>
              <a:cxnLst>
                <a:cxn ang="T10">
                  <a:pos x="T0" y="T1"/>
                </a:cxn>
                <a:cxn ang="T11">
                  <a:pos x="T2" y="T3"/>
                </a:cxn>
                <a:cxn ang="T12">
                  <a:pos x="T4" y="T5"/>
                </a:cxn>
                <a:cxn ang="T13">
                  <a:pos x="T6" y="T7"/>
                </a:cxn>
                <a:cxn ang="T14">
                  <a:pos x="T8" y="T9"/>
                </a:cxn>
              </a:cxnLst>
              <a:rect l="T15" t="T16" r="T17" b="T18"/>
              <a:pathLst>
                <a:path w="225" h="85">
                  <a:moveTo>
                    <a:pt x="225" y="39"/>
                  </a:moveTo>
                  <a:lnTo>
                    <a:pt x="0" y="0"/>
                  </a:lnTo>
                  <a:lnTo>
                    <a:pt x="3" y="41"/>
                  </a:lnTo>
                  <a:lnTo>
                    <a:pt x="218" y="85"/>
                  </a:lnTo>
                  <a:lnTo>
                    <a:pt x="225" y="39"/>
                  </a:lnTo>
                  <a:close/>
                </a:path>
              </a:pathLst>
            </a:custGeom>
            <a:solidFill>
              <a:srgbClr val="808080"/>
            </a:solidFill>
            <a:ln w="9525">
              <a:noFill/>
              <a:round/>
              <a:headEnd/>
              <a:tailEnd/>
            </a:ln>
          </p:spPr>
          <p:txBody>
            <a:bodyPr/>
            <a:lstStyle/>
            <a:p>
              <a:endParaRPr lang="en-US"/>
            </a:p>
          </p:txBody>
        </p:sp>
        <p:sp>
          <p:nvSpPr>
            <p:cNvPr id="89199" name="Freeform 134"/>
            <p:cNvSpPr>
              <a:spLocks/>
            </p:cNvSpPr>
            <p:nvPr/>
          </p:nvSpPr>
          <p:spPr bwMode="auto">
            <a:xfrm>
              <a:off x="5972" y="14624"/>
              <a:ext cx="1325" cy="439"/>
            </a:xfrm>
            <a:custGeom>
              <a:avLst/>
              <a:gdLst>
                <a:gd name="T0" fmla="*/ 0 w 1325"/>
                <a:gd name="T1" fmla="*/ 132 h 439"/>
                <a:gd name="T2" fmla="*/ 3 w 1325"/>
                <a:gd name="T3" fmla="*/ 132 h 439"/>
                <a:gd name="T4" fmla="*/ 10 w 1325"/>
                <a:gd name="T5" fmla="*/ 130 h 439"/>
                <a:gd name="T6" fmla="*/ 24 w 1325"/>
                <a:gd name="T7" fmla="*/ 128 h 439"/>
                <a:gd name="T8" fmla="*/ 42 w 1325"/>
                <a:gd name="T9" fmla="*/ 125 h 439"/>
                <a:gd name="T10" fmla="*/ 62 w 1325"/>
                <a:gd name="T11" fmla="*/ 121 h 439"/>
                <a:gd name="T12" fmla="*/ 86 w 1325"/>
                <a:gd name="T13" fmla="*/ 116 h 439"/>
                <a:gd name="T14" fmla="*/ 113 w 1325"/>
                <a:gd name="T15" fmla="*/ 109 h 439"/>
                <a:gd name="T16" fmla="*/ 141 w 1325"/>
                <a:gd name="T17" fmla="*/ 102 h 439"/>
                <a:gd name="T18" fmla="*/ 170 w 1325"/>
                <a:gd name="T19" fmla="*/ 94 h 439"/>
                <a:gd name="T20" fmla="*/ 199 w 1325"/>
                <a:gd name="T21" fmla="*/ 85 h 439"/>
                <a:gd name="T22" fmla="*/ 228 w 1325"/>
                <a:gd name="T23" fmla="*/ 74 h 439"/>
                <a:gd name="T24" fmla="*/ 257 w 1325"/>
                <a:gd name="T25" fmla="*/ 62 h 439"/>
                <a:gd name="T26" fmla="*/ 285 w 1325"/>
                <a:gd name="T27" fmla="*/ 48 h 439"/>
                <a:gd name="T28" fmla="*/ 309 w 1325"/>
                <a:gd name="T29" fmla="*/ 34 h 439"/>
                <a:gd name="T30" fmla="*/ 333 w 1325"/>
                <a:gd name="T31" fmla="*/ 18 h 439"/>
                <a:gd name="T32" fmla="*/ 352 w 1325"/>
                <a:gd name="T33" fmla="*/ 0 h 439"/>
                <a:gd name="T34" fmla="*/ 1325 w 1325"/>
                <a:gd name="T35" fmla="*/ 223 h 439"/>
                <a:gd name="T36" fmla="*/ 1323 w 1325"/>
                <a:gd name="T37" fmla="*/ 225 h 439"/>
                <a:gd name="T38" fmla="*/ 1318 w 1325"/>
                <a:gd name="T39" fmla="*/ 230 h 439"/>
                <a:gd name="T40" fmla="*/ 1309 w 1325"/>
                <a:gd name="T41" fmla="*/ 239 h 439"/>
                <a:gd name="T42" fmla="*/ 1297 w 1325"/>
                <a:gd name="T43" fmla="*/ 250 h 439"/>
                <a:gd name="T44" fmla="*/ 1282 w 1325"/>
                <a:gd name="T45" fmla="*/ 263 h 439"/>
                <a:gd name="T46" fmla="*/ 1265 w 1325"/>
                <a:gd name="T47" fmla="*/ 278 h 439"/>
                <a:gd name="T48" fmla="*/ 1247 w 1325"/>
                <a:gd name="T49" fmla="*/ 295 h 439"/>
                <a:gd name="T50" fmla="*/ 1225 w 1325"/>
                <a:gd name="T51" fmla="*/ 312 h 439"/>
                <a:gd name="T52" fmla="*/ 1202 w 1325"/>
                <a:gd name="T53" fmla="*/ 331 h 439"/>
                <a:gd name="T54" fmla="*/ 1179 w 1325"/>
                <a:gd name="T55" fmla="*/ 349 h 439"/>
                <a:gd name="T56" fmla="*/ 1154 w 1325"/>
                <a:gd name="T57" fmla="*/ 367 h 439"/>
                <a:gd name="T58" fmla="*/ 1128 w 1325"/>
                <a:gd name="T59" fmla="*/ 385 h 439"/>
                <a:gd name="T60" fmla="*/ 1102 w 1325"/>
                <a:gd name="T61" fmla="*/ 401 h 439"/>
                <a:gd name="T62" fmla="*/ 1077 w 1325"/>
                <a:gd name="T63" fmla="*/ 415 h 439"/>
                <a:gd name="T64" fmla="*/ 1051 w 1325"/>
                <a:gd name="T65" fmla="*/ 428 h 439"/>
                <a:gd name="T66" fmla="*/ 1026 w 1325"/>
                <a:gd name="T67" fmla="*/ 439 h 439"/>
                <a:gd name="T68" fmla="*/ 0 w 1325"/>
                <a:gd name="T69" fmla="*/ 132 h 43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325"/>
                <a:gd name="T106" fmla="*/ 0 h 439"/>
                <a:gd name="T107" fmla="*/ 1325 w 1325"/>
                <a:gd name="T108" fmla="*/ 439 h 43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325" h="439">
                  <a:moveTo>
                    <a:pt x="0" y="132"/>
                  </a:moveTo>
                  <a:lnTo>
                    <a:pt x="3" y="132"/>
                  </a:lnTo>
                  <a:lnTo>
                    <a:pt x="10" y="130"/>
                  </a:lnTo>
                  <a:lnTo>
                    <a:pt x="24" y="128"/>
                  </a:lnTo>
                  <a:lnTo>
                    <a:pt x="42" y="125"/>
                  </a:lnTo>
                  <a:lnTo>
                    <a:pt x="62" y="121"/>
                  </a:lnTo>
                  <a:lnTo>
                    <a:pt x="86" y="116"/>
                  </a:lnTo>
                  <a:lnTo>
                    <a:pt x="113" y="109"/>
                  </a:lnTo>
                  <a:lnTo>
                    <a:pt x="141" y="102"/>
                  </a:lnTo>
                  <a:lnTo>
                    <a:pt x="170" y="94"/>
                  </a:lnTo>
                  <a:lnTo>
                    <a:pt x="199" y="85"/>
                  </a:lnTo>
                  <a:lnTo>
                    <a:pt x="228" y="74"/>
                  </a:lnTo>
                  <a:lnTo>
                    <a:pt x="257" y="62"/>
                  </a:lnTo>
                  <a:lnTo>
                    <a:pt x="285" y="48"/>
                  </a:lnTo>
                  <a:lnTo>
                    <a:pt x="309" y="34"/>
                  </a:lnTo>
                  <a:lnTo>
                    <a:pt x="333" y="18"/>
                  </a:lnTo>
                  <a:lnTo>
                    <a:pt x="352" y="0"/>
                  </a:lnTo>
                  <a:lnTo>
                    <a:pt x="1325" y="223"/>
                  </a:lnTo>
                  <a:lnTo>
                    <a:pt x="1323" y="225"/>
                  </a:lnTo>
                  <a:lnTo>
                    <a:pt x="1318" y="230"/>
                  </a:lnTo>
                  <a:lnTo>
                    <a:pt x="1309" y="239"/>
                  </a:lnTo>
                  <a:lnTo>
                    <a:pt x="1297" y="250"/>
                  </a:lnTo>
                  <a:lnTo>
                    <a:pt x="1282" y="263"/>
                  </a:lnTo>
                  <a:lnTo>
                    <a:pt x="1265" y="278"/>
                  </a:lnTo>
                  <a:lnTo>
                    <a:pt x="1247" y="295"/>
                  </a:lnTo>
                  <a:lnTo>
                    <a:pt x="1225" y="312"/>
                  </a:lnTo>
                  <a:lnTo>
                    <a:pt x="1202" y="331"/>
                  </a:lnTo>
                  <a:lnTo>
                    <a:pt x="1179" y="349"/>
                  </a:lnTo>
                  <a:lnTo>
                    <a:pt x="1154" y="367"/>
                  </a:lnTo>
                  <a:lnTo>
                    <a:pt x="1128" y="385"/>
                  </a:lnTo>
                  <a:lnTo>
                    <a:pt x="1102" y="401"/>
                  </a:lnTo>
                  <a:lnTo>
                    <a:pt x="1077" y="415"/>
                  </a:lnTo>
                  <a:lnTo>
                    <a:pt x="1051" y="428"/>
                  </a:lnTo>
                  <a:lnTo>
                    <a:pt x="1026" y="439"/>
                  </a:lnTo>
                  <a:lnTo>
                    <a:pt x="0" y="132"/>
                  </a:lnTo>
                  <a:close/>
                </a:path>
              </a:pathLst>
            </a:custGeom>
            <a:solidFill>
              <a:srgbClr val="808080"/>
            </a:solidFill>
            <a:ln w="9525">
              <a:noFill/>
              <a:round/>
              <a:headEnd/>
              <a:tailEnd/>
            </a:ln>
          </p:spPr>
          <p:txBody>
            <a:bodyPr/>
            <a:lstStyle/>
            <a:p>
              <a:endParaRPr lang="en-US"/>
            </a:p>
          </p:txBody>
        </p:sp>
        <p:sp>
          <p:nvSpPr>
            <p:cNvPr id="89200" name="Freeform 135"/>
            <p:cNvSpPr>
              <a:spLocks/>
            </p:cNvSpPr>
            <p:nvPr/>
          </p:nvSpPr>
          <p:spPr bwMode="auto">
            <a:xfrm>
              <a:off x="7292" y="14577"/>
              <a:ext cx="472" cy="209"/>
            </a:xfrm>
            <a:custGeom>
              <a:avLst/>
              <a:gdLst>
                <a:gd name="T0" fmla="*/ 47 w 472"/>
                <a:gd name="T1" fmla="*/ 209 h 209"/>
                <a:gd name="T2" fmla="*/ 472 w 472"/>
                <a:gd name="T3" fmla="*/ 84 h 209"/>
                <a:gd name="T4" fmla="*/ 215 w 472"/>
                <a:gd name="T5" fmla="*/ 0 h 209"/>
                <a:gd name="T6" fmla="*/ 5 w 472"/>
                <a:gd name="T7" fmla="*/ 24 h 209"/>
                <a:gd name="T8" fmla="*/ 0 w 472"/>
                <a:gd name="T9" fmla="*/ 197 h 209"/>
                <a:gd name="T10" fmla="*/ 47 w 472"/>
                <a:gd name="T11" fmla="*/ 209 h 209"/>
                <a:gd name="T12" fmla="*/ 0 60000 65536"/>
                <a:gd name="T13" fmla="*/ 0 60000 65536"/>
                <a:gd name="T14" fmla="*/ 0 60000 65536"/>
                <a:gd name="T15" fmla="*/ 0 60000 65536"/>
                <a:gd name="T16" fmla="*/ 0 60000 65536"/>
                <a:gd name="T17" fmla="*/ 0 60000 65536"/>
                <a:gd name="T18" fmla="*/ 0 w 472"/>
                <a:gd name="T19" fmla="*/ 0 h 209"/>
                <a:gd name="T20" fmla="*/ 472 w 472"/>
                <a:gd name="T21" fmla="*/ 209 h 209"/>
              </a:gdLst>
              <a:ahLst/>
              <a:cxnLst>
                <a:cxn ang="T12">
                  <a:pos x="T0" y="T1"/>
                </a:cxn>
                <a:cxn ang="T13">
                  <a:pos x="T2" y="T3"/>
                </a:cxn>
                <a:cxn ang="T14">
                  <a:pos x="T4" y="T5"/>
                </a:cxn>
                <a:cxn ang="T15">
                  <a:pos x="T6" y="T7"/>
                </a:cxn>
                <a:cxn ang="T16">
                  <a:pos x="T8" y="T9"/>
                </a:cxn>
                <a:cxn ang="T17">
                  <a:pos x="T10" y="T11"/>
                </a:cxn>
              </a:cxnLst>
              <a:rect l="T18" t="T19" r="T20" b="T21"/>
              <a:pathLst>
                <a:path w="472" h="209">
                  <a:moveTo>
                    <a:pt x="47" y="209"/>
                  </a:moveTo>
                  <a:lnTo>
                    <a:pt x="472" y="84"/>
                  </a:lnTo>
                  <a:lnTo>
                    <a:pt x="215" y="0"/>
                  </a:lnTo>
                  <a:lnTo>
                    <a:pt x="5" y="24"/>
                  </a:lnTo>
                  <a:lnTo>
                    <a:pt x="0" y="197"/>
                  </a:lnTo>
                  <a:lnTo>
                    <a:pt x="47" y="209"/>
                  </a:lnTo>
                  <a:close/>
                </a:path>
              </a:pathLst>
            </a:custGeom>
            <a:solidFill>
              <a:srgbClr val="808080"/>
            </a:solidFill>
            <a:ln w="9525">
              <a:noFill/>
              <a:round/>
              <a:headEnd/>
              <a:tailEnd/>
            </a:ln>
          </p:spPr>
          <p:txBody>
            <a:bodyPr/>
            <a:lstStyle/>
            <a:p>
              <a:endParaRPr lang="en-US"/>
            </a:p>
          </p:txBody>
        </p:sp>
        <p:sp>
          <p:nvSpPr>
            <p:cNvPr id="89201" name="Freeform 136"/>
            <p:cNvSpPr>
              <a:spLocks/>
            </p:cNvSpPr>
            <p:nvPr/>
          </p:nvSpPr>
          <p:spPr bwMode="auto">
            <a:xfrm>
              <a:off x="6073" y="13679"/>
              <a:ext cx="251" cy="999"/>
            </a:xfrm>
            <a:custGeom>
              <a:avLst/>
              <a:gdLst>
                <a:gd name="T0" fmla="*/ 251 w 251"/>
                <a:gd name="T1" fmla="*/ 23 h 999"/>
                <a:gd name="T2" fmla="*/ 250 w 251"/>
                <a:gd name="T3" fmla="*/ 22 h 999"/>
                <a:gd name="T4" fmla="*/ 246 w 251"/>
                <a:gd name="T5" fmla="*/ 20 h 999"/>
                <a:gd name="T6" fmla="*/ 239 w 251"/>
                <a:gd name="T7" fmla="*/ 18 h 999"/>
                <a:gd name="T8" fmla="*/ 230 w 251"/>
                <a:gd name="T9" fmla="*/ 15 h 999"/>
                <a:gd name="T10" fmla="*/ 218 w 251"/>
                <a:gd name="T11" fmla="*/ 11 h 999"/>
                <a:gd name="T12" fmla="*/ 205 w 251"/>
                <a:gd name="T13" fmla="*/ 7 h 999"/>
                <a:gd name="T14" fmla="*/ 190 w 251"/>
                <a:gd name="T15" fmla="*/ 4 h 999"/>
                <a:gd name="T16" fmla="*/ 173 w 251"/>
                <a:gd name="T17" fmla="*/ 1 h 999"/>
                <a:gd name="T18" fmla="*/ 155 w 251"/>
                <a:gd name="T19" fmla="*/ 0 h 999"/>
                <a:gd name="T20" fmla="*/ 134 w 251"/>
                <a:gd name="T21" fmla="*/ 0 h 999"/>
                <a:gd name="T22" fmla="*/ 114 w 251"/>
                <a:gd name="T23" fmla="*/ 2 h 999"/>
                <a:gd name="T24" fmla="*/ 92 w 251"/>
                <a:gd name="T25" fmla="*/ 5 h 999"/>
                <a:gd name="T26" fmla="*/ 70 w 251"/>
                <a:gd name="T27" fmla="*/ 12 h 999"/>
                <a:gd name="T28" fmla="*/ 47 w 251"/>
                <a:gd name="T29" fmla="*/ 20 h 999"/>
                <a:gd name="T30" fmla="*/ 23 w 251"/>
                <a:gd name="T31" fmla="*/ 32 h 999"/>
                <a:gd name="T32" fmla="*/ 0 w 251"/>
                <a:gd name="T33" fmla="*/ 47 h 999"/>
                <a:gd name="T34" fmla="*/ 0 w 251"/>
                <a:gd name="T35" fmla="*/ 999 h 999"/>
                <a:gd name="T36" fmla="*/ 1 w 251"/>
                <a:gd name="T37" fmla="*/ 999 h 999"/>
                <a:gd name="T38" fmla="*/ 6 w 251"/>
                <a:gd name="T39" fmla="*/ 999 h 999"/>
                <a:gd name="T40" fmla="*/ 14 w 251"/>
                <a:gd name="T41" fmla="*/ 998 h 999"/>
                <a:gd name="T42" fmla="*/ 23 w 251"/>
                <a:gd name="T43" fmla="*/ 997 h 999"/>
                <a:gd name="T44" fmla="*/ 35 w 251"/>
                <a:gd name="T45" fmla="*/ 995 h 999"/>
                <a:gd name="T46" fmla="*/ 49 w 251"/>
                <a:gd name="T47" fmla="*/ 993 h 999"/>
                <a:gd name="T48" fmla="*/ 65 w 251"/>
                <a:gd name="T49" fmla="*/ 990 h 999"/>
                <a:gd name="T50" fmla="*/ 83 w 251"/>
                <a:gd name="T51" fmla="*/ 985 h 999"/>
                <a:gd name="T52" fmla="*/ 102 w 251"/>
                <a:gd name="T53" fmla="*/ 980 h 999"/>
                <a:gd name="T54" fmla="*/ 121 w 251"/>
                <a:gd name="T55" fmla="*/ 973 h 999"/>
                <a:gd name="T56" fmla="*/ 143 w 251"/>
                <a:gd name="T57" fmla="*/ 966 h 999"/>
                <a:gd name="T58" fmla="*/ 164 w 251"/>
                <a:gd name="T59" fmla="*/ 956 h 999"/>
                <a:gd name="T60" fmla="*/ 186 w 251"/>
                <a:gd name="T61" fmla="*/ 945 h 999"/>
                <a:gd name="T62" fmla="*/ 208 w 251"/>
                <a:gd name="T63" fmla="*/ 934 h 999"/>
                <a:gd name="T64" fmla="*/ 230 w 251"/>
                <a:gd name="T65" fmla="*/ 919 h 999"/>
                <a:gd name="T66" fmla="*/ 251 w 251"/>
                <a:gd name="T67" fmla="*/ 903 h 999"/>
                <a:gd name="T68" fmla="*/ 251 w 251"/>
                <a:gd name="T69" fmla="*/ 23 h 99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1"/>
                <a:gd name="T106" fmla="*/ 0 h 999"/>
                <a:gd name="T107" fmla="*/ 251 w 251"/>
                <a:gd name="T108" fmla="*/ 999 h 99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1" h="999">
                  <a:moveTo>
                    <a:pt x="251" y="23"/>
                  </a:moveTo>
                  <a:lnTo>
                    <a:pt x="250" y="22"/>
                  </a:lnTo>
                  <a:lnTo>
                    <a:pt x="246" y="20"/>
                  </a:lnTo>
                  <a:lnTo>
                    <a:pt x="239" y="18"/>
                  </a:lnTo>
                  <a:lnTo>
                    <a:pt x="230" y="15"/>
                  </a:lnTo>
                  <a:lnTo>
                    <a:pt x="218" y="11"/>
                  </a:lnTo>
                  <a:lnTo>
                    <a:pt x="205" y="7"/>
                  </a:lnTo>
                  <a:lnTo>
                    <a:pt x="190" y="4"/>
                  </a:lnTo>
                  <a:lnTo>
                    <a:pt x="173" y="1"/>
                  </a:lnTo>
                  <a:lnTo>
                    <a:pt x="155" y="0"/>
                  </a:lnTo>
                  <a:lnTo>
                    <a:pt x="134" y="0"/>
                  </a:lnTo>
                  <a:lnTo>
                    <a:pt x="114" y="2"/>
                  </a:lnTo>
                  <a:lnTo>
                    <a:pt x="92" y="5"/>
                  </a:lnTo>
                  <a:lnTo>
                    <a:pt x="70" y="12"/>
                  </a:lnTo>
                  <a:lnTo>
                    <a:pt x="47" y="20"/>
                  </a:lnTo>
                  <a:lnTo>
                    <a:pt x="23" y="32"/>
                  </a:lnTo>
                  <a:lnTo>
                    <a:pt x="0" y="47"/>
                  </a:lnTo>
                  <a:lnTo>
                    <a:pt x="0" y="999"/>
                  </a:lnTo>
                  <a:lnTo>
                    <a:pt x="1" y="999"/>
                  </a:lnTo>
                  <a:lnTo>
                    <a:pt x="6" y="999"/>
                  </a:lnTo>
                  <a:lnTo>
                    <a:pt x="14" y="998"/>
                  </a:lnTo>
                  <a:lnTo>
                    <a:pt x="23" y="997"/>
                  </a:lnTo>
                  <a:lnTo>
                    <a:pt x="35" y="995"/>
                  </a:lnTo>
                  <a:lnTo>
                    <a:pt x="49" y="993"/>
                  </a:lnTo>
                  <a:lnTo>
                    <a:pt x="65" y="990"/>
                  </a:lnTo>
                  <a:lnTo>
                    <a:pt x="83" y="985"/>
                  </a:lnTo>
                  <a:lnTo>
                    <a:pt x="102" y="980"/>
                  </a:lnTo>
                  <a:lnTo>
                    <a:pt x="121" y="973"/>
                  </a:lnTo>
                  <a:lnTo>
                    <a:pt x="143" y="966"/>
                  </a:lnTo>
                  <a:lnTo>
                    <a:pt x="164" y="956"/>
                  </a:lnTo>
                  <a:lnTo>
                    <a:pt x="186" y="945"/>
                  </a:lnTo>
                  <a:lnTo>
                    <a:pt x="208" y="934"/>
                  </a:lnTo>
                  <a:lnTo>
                    <a:pt x="230" y="919"/>
                  </a:lnTo>
                  <a:lnTo>
                    <a:pt x="251" y="903"/>
                  </a:lnTo>
                  <a:lnTo>
                    <a:pt x="251" y="23"/>
                  </a:lnTo>
                  <a:close/>
                </a:path>
              </a:pathLst>
            </a:custGeom>
            <a:solidFill>
              <a:srgbClr val="808080"/>
            </a:solidFill>
            <a:ln w="9525">
              <a:noFill/>
              <a:round/>
              <a:headEnd/>
              <a:tailEnd/>
            </a:ln>
          </p:spPr>
          <p:txBody>
            <a:bodyPr/>
            <a:lstStyle/>
            <a:p>
              <a:endParaRPr lang="en-US"/>
            </a:p>
          </p:txBody>
        </p:sp>
        <p:sp>
          <p:nvSpPr>
            <p:cNvPr id="89202" name="Freeform 137"/>
            <p:cNvSpPr>
              <a:spLocks/>
            </p:cNvSpPr>
            <p:nvPr/>
          </p:nvSpPr>
          <p:spPr bwMode="auto">
            <a:xfrm>
              <a:off x="6080" y="13687"/>
              <a:ext cx="215" cy="843"/>
            </a:xfrm>
            <a:custGeom>
              <a:avLst/>
              <a:gdLst>
                <a:gd name="T0" fmla="*/ 215 w 215"/>
                <a:gd name="T1" fmla="*/ 20 h 843"/>
                <a:gd name="T2" fmla="*/ 214 w 215"/>
                <a:gd name="T3" fmla="*/ 19 h 843"/>
                <a:gd name="T4" fmla="*/ 211 w 215"/>
                <a:gd name="T5" fmla="*/ 18 h 843"/>
                <a:gd name="T6" fmla="*/ 205 w 215"/>
                <a:gd name="T7" fmla="*/ 15 h 843"/>
                <a:gd name="T8" fmla="*/ 197 w 215"/>
                <a:gd name="T9" fmla="*/ 12 h 843"/>
                <a:gd name="T10" fmla="*/ 187 w 215"/>
                <a:gd name="T11" fmla="*/ 9 h 843"/>
                <a:gd name="T12" fmla="*/ 176 w 215"/>
                <a:gd name="T13" fmla="*/ 6 h 843"/>
                <a:gd name="T14" fmla="*/ 163 w 215"/>
                <a:gd name="T15" fmla="*/ 4 h 843"/>
                <a:gd name="T16" fmla="*/ 149 w 215"/>
                <a:gd name="T17" fmla="*/ 1 h 843"/>
                <a:gd name="T18" fmla="*/ 133 w 215"/>
                <a:gd name="T19" fmla="*/ 0 h 843"/>
                <a:gd name="T20" fmla="*/ 115 w 215"/>
                <a:gd name="T21" fmla="*/ 0 h 843"/>
                <a:gd name="T22" fmla="*/ 98 w 215"/>
                <a:gd name="T23" fmla="*/ 1 h 843"/>
                <a:gd name="T24" fmla="*/ 79 w 215"/>
                <a:gd name="T25" fmla="*/ 5 h 843"/>
                <a:gd name="T26" fmla="*/ 60 w 215"/>
                <a:gd name="T27" fmla="*/ 10 h 843"/>
                <a:gd name="T28" fmla="*/ 40 w 215"/>
                <a:gd name="T29" fmla="*/ 18 h 843"/>
                <a:gd name="T30" fmla="*/ 21 w 215"/>
                <a:gd name="T31" fmla="*/ 27 h 843"/>
                <a:gd name="T32" fmla="*/ 0 w 215"/>
                <a:gd name="T33" fmla="*/ 40 h 843"/>
                <a:gd name="T34" fmla="*/ 0 w 215"/>
                <a:gd name="T35" fmla="*/ 843 h 843"/>
                <a:gd name="T36" fmla="*/ 1 w 215"/>
                <a:gd name="T37" fmla="*/ 843 h 843"/>
                <a:gd name="T38" fmla="*/ 6 w 215"/>
                <a:gd name="T39" fmla="*/ 843 h 843"/>
                <a:gd name="T40" fmla="*/ 12 w 215"/>
                <a:gd name="T41" fmla="*/ 842 h 843"/>
                <a:gd name="T42" fmla="*/ 21 w 215"/>
                <a:gd name="T43" fmla="*/ 841 h 843"/>
                <a:gd name="T44" fmla="*/ 30 w 215"/>
                <a:gd name="T45" fmla="*/ 840 h 843"/>
                <a:gd name="T46" fmla="*/ 43 w 215"/>
                <a:gd name="T47" fmla="*/ 838 h 843"/>
                <a:gd name="T48" fmla="*/ 56 w 215"/>
                <a:gd name="T49" fmla="*/ 835 h 843"/>
                <a:gd name="T50" fmla="*/ 71 w 215"/>
                <a:gd name="T51" fmla="*/ 831 h 843"/>
                <a:gd name="T52" fmla="*/ 87 w 215"/>
                <a:gd name="T53" fmla="*/ 826 h 843"/>
                <a:gd name="T54" fmla="*/ 105 w 215"/>
                <a:gd name="T55" fmla="*/ 821 h 843"/>
                <a:gd name="T56" fmla="*/ 123 w 215"/>
                <a:gd name="T57" fmla="*/ 814 h 843"/>
                <a:gd name="T58" fmla="*/ 141 w 215"/>
                <a:gd name="T59" fmla="*/ 806 h 843"/>
                <a:gd name="T60" fmla="*/ 159 w 215"/>
                <a:gd name="T61" fmla="*/ 797 h 843"/>
                <a:gd name="T62" fmla="*/ 179 w 215"/>
                <a:gd name="T63" fmla="*/ 786 h 843"/>
                <a:gd name="T64" fmla="*/ 197 w 215"/>
                <a:gd name="T65" fmla="*/ 774 h 843"/>
                <a:gd name="T66" fmla="*/ 215 w 215"/>
                <a:gd name="T67" fmla="*/ 760 h 843"/>
                <a:gd name="T68" fmla="*/ 215 w 215"/>
                <a:gd name="T69" fmla="*/ 20 h 8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15"/>
                <a:gd name="T106" fmla="*/ 0 h 843"/>
                <a:gd name="T107" fmla="*/ 215 w 215"/>
                <a:gd name="T108" fmla="*/ 843 h 84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15" h="843">
                  <a:moveTo>
                    <a:pt x="215" y="20"/>
                  </a:moveTo>
                  <a:lnTo>
                    <a:pt x="214" y="19"/>
                  </a:lnTo>
                  <a:lnTo>
                    <a:pt x="211" y="18"/>
                  </a:lnTo>
                  <a:lnTo>
                    <a:pt x="205" y="15"/>
                  </a:lnTo>
                  <a:lnTo>
                    <a:pt x="197" y="12"/>
                  </a:lnTo>
                  <a:lnTo>
                    <a:pt x="187" y="9"/>
                  </a:lnTo>
                  <a:lnTo>
                    <a:pt x="176" y="6"/>
                  </a:lnTo>
                  <a:lnTo>
                    <a:pt x="163" y="4"/>
                  </a:lnTo>
                  <a:lnTo>
                    <a:pt x="149" y="1"/>
                  </a:lnTo>
                  <a:lnTo>
                    <a:pt x="133" y="0"/>
                  </a:lnTo>
                  <a:lnTo>
                    <a:pt x="115" y="0"/>
                  </a:lnTo>
                  <a:lnTo>
                    <a:pt x="98" y="1"/>
                  </a:lnTo>
                  <a:lnTo>
                    <a:pt x="79" y="5"/>
                  </a:lnTo>
                  <a:lnTo>
                    <a:pt x="60" y="10"/>
                  </a:lnTo>
                  <a:lnTo>
                    <a:pt x="40" y="18"/>
                  </a:lnTo>
                  <a:lnTo>
                    <a:pt x="21" y="27"/>
                  </a:lnTo>
                  <a:lnTo>
                    <a:pt x="0" y="40"/>
                  </a:lnTo>
                  <a:lnTo>
                    <a:pt x="0" y="843"/>
                  </a:lnTo>
                  <a:lnTo>
                    <a:pt x="1" y="843"/>
                  </a:lnTo>
                  <a:lnTo>
                    <a:pt x="6" y="843"/>
                  </a:lnTo>
                  <a:lnTo>
                    <a:pt x="12" y="842"/>
                  </a:lnTo>
                  <a:lnTo>
                    <a:pt x="21" y="841"/>
                  </a:lnTo>
                  <a:lnTo>
                    <a:pt x="30" y="840"/>
                  </a:lnTo>
                  <a:lnTo>
                    <a:pt x="43" y="838"/>
                  </a:lnTo>
                  <a:lnTo>
                    <a:pt x="56" y="835"/>
                  </a:lnTo>
                  <a:lnTo>
                    <a:pt x="71" y="831"/>
                  </a:lnTo>
                  <a:lnTo>
                    <a:pt x="87" y="826"/>
                  </a:lnTo>
                  <a:lnTo>
                    <a:pt x="105" y="821"/>
                  </a:lnTo>
                  <a:lnTo>
                    <a:pt x="123" y="814"/>
                  </a:lnTo>
                  <a:lnTo>
                    <a:pt x="141" y="806"/>
                  </a:lnTo>
                  <a:lnTo>
                    <a:pt x="159" y="797"/>
                  </a:lnTo>
                  <a:lnTo>
                    <a:pt x="179" y="786"/>
                  </a:lnTo>
                  <a:lnTo>
                    <a:pt x="197" y="774"/>
                  </a:lnTo>
                  <a:lnTo>
                    <a:pt x="215" y="760"/>
                  </a:lnTo>
                  <a:lnTo>
                    <a:pt x="215" y="20"/>
                  </a:lnTo>
                  <a:close/>
                </a:path>
              </a:pathLst>
            </a:custGeom>
            <a:solidFill>
              <a:srgbClr val="808080"/>
            </a:solidFill>
            <a:ln w="9525">
              <a:noFill/>
              <a:round/>
              <a:headEnd/>
              <a:tailEnd/>
            </a:ln>
          </p:spPr>
          <p:txBody>
            <a:bodyPr/>
            <a:lstStyle/>
            <a:p>
              <a:endParaRPr lang="en-US"/>
            </a:p>
          </p:txBody>
        </p:sp>
        <p:sp>
          <p:nvSpPr>
            <p:cNvPr id="89203" name="Freeform 138"/>
            <p:cNvSpPr>
              <a:spLocks/>
            </p:cNvSpPr>
            <p:nvPr/>
          </p:nvSpPr>
          <p:spPr bwMode="auto">
            <a:xfrm>
              <a:off x="6087" y="13696"/>
              <a:ext cx="180" cy="685"/>
            </a:xfrm>
            <a:custGeom>
              <a:avLst/>
              <a:gdLst>
                <a:gd name="T0" fmla="*/ 180 w 180"/>
                <a:gd name="T1" fmla="*/ 16 h 685"/>
                <a:gd name="T2" fmla="*/ 179 w 180"/>
                <a:gd name="T3" fmla="*/ 16 h 685"/>
                <a:gd name="T4" fmla="*/ 176 w 180"/>
                <a:gd name="T5" fmla="*/ 14 h 685"/>
                <a:gd name="T6" fmla="*/ 172 w 180"/>
                <a:gd name="T7" fmla="*/ 12 h 685"/>
                <a:gd name="T8" fmla="*/ 165 w 180"/>
                <a:gd name="T9" fmla="*/ 10 h 685"/>
                <a:gd name="T10" fmla="*/ 157 w 180"/>
                <a:gd name="T11" fmla="*/ 8 h 685"/>
                <a:gd name="T12" fmla="*/ 147 w 180"/>
                <a:gd name="T13" fmla="*/ 4 h 685"/>
                <a:gd name="T14" fmla="*/ 136 w 180"/>
                <a:gd name="T15" fmla="*/ 2 h 685"/>
                <a:gd name="T16" fmla="*/ 125 w 180"/>
                <a:gd name="T17" fmla="*/ 0 h 685"/>
                <a:gd name="T18" fmla="*/ 111 w 180"/>
                <a:gd name="T19" fmla="*/ 0 h 685"/>
                <a:gd name="T20" fmla="*/ 97 w 180"/>
                <a:gd name="T21" fmla="*/ 0 h 685"/>
                <a:gd name="T22" fmla="*/ 81 w 180"/>
                <a:gd name="T23" fmla="*/ 1 h 685"/>
                <a:gd name="T24" fmla="*/ 66 w 180"/>
                <a:gd name="T25" fmla="*/ 3 h 685"/>
                <a:gd name="T26" fmla="*/ 50 w 180"/>
                <a:gd name="T27" fmla="*/ 8 h 685"/>
                <a:gd name="T28" fmla="*/ 33 w 180"/>
                <a:gd name="T29" fmla="*/ 14 h 685"/>
                <a:gd name="T30" fmla="*/ 17 w 180"/>
                <a:gd name="T31" fmla="*/ 23 h 685"/>
                <a:gd name="T32" fmla="*/ 0 w 180"/>
                <a:gd name="T33" fmla="*/ 33 h 685"/>
                <a:gd name="T34" fmla="*/ 0 w 180"/>
                <a:gd name="T35" fmla="*/ 685 h 685"/>
                <a:gd name="T36" fmla="*/ 1 w 180"/>
                <a:gd name="T37" fmla="*/ 685 h 685"/>
                <a:gd name="T38" fmla="*/ 4 w 180"/>
                <a:gd name="T39" fmla="*/ 685 h 685"/>
                <a:gd name="T40" fmla="*/ 9 w 180"/>
                <a:gd name="T41" fmla="*/ 684 h 685"/>
                <a:gd name="T42" fmla="*/ 17 w 180"/>
                <a:gd name="T43" fmla="*/ 683 h 685"/>
                <a:gd name="T44" fmla="*/ 26 w 180"/>
                <a:gd name="T45" fmla="*/ 682 h 685"/>
                <a:gd name="T46" fmla="*/ 35 w 180"/>
                <a:gd name="T47" fmla="*/ 681 h 685"/>
                <a:gd name="T48" fmla="*/ 47 w 180"/>
                <a:gd name="T49" fmla="*/ 678 h 685"/>
                <a:gd name="T50" fmla="*/ 60 w 180"/>
                <a:gd name="T51" fmla="*/ 676 h 685"/>
                <a:gd name="T52" fmla="*/ 73 w 180"/>
                <a:gd name="T53" fmla="*/ 671 h 685"/>
                <a:gd name="T54" fmla="*/ 87 w 180"/>
                <a:gd name="T55" fmla="*/ 667 h 685"/>
                <a:gd name="T56" fmla="*/ 102 w 180"/>
                <a:gd name="T57" fmla="*/ 662 h 685"/>
                <a:gd name="T58" fmla="*/ 118 w 180"/>
                <a:gd name="T59" fmla="*/ 655 h 685"/>
                <a:gd name="T60" fmla="*/ 133 w 180"/>
                <a:gd name="T61" fmla="*/ 648 h 685"/>
                <a:gd name="T62" fmla="*/ 149 w 180"/>
                <a:gd name="T63" fmla="*/ 639 h 685"/>
                <a:gd name="T64" fmla="*/ 165 w 180"/>
                <a:gd name="T65" fmla="*/ 628 h 685"/>
                <a:gd name="T66" fmla="*/ 180 w 180"/>
                <a:gd name="T67" fmla="*/ 617 h 685"/>
                <a:gd name="T68" fmla="*/ 180 w 180"/>
                <a:gd name="T69" fmla="*/ 16 h 68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80"/>
                <a:gd name="T106" fmla="*/ 0 h 685"/>
                <a:gd name="T107" fmla="*/ 180 w 180"/>
                <a:gd name="T108" fmla="*/ 685 h 68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80" h="685">
                  <a:moveTo>
                    <a:pt x="180" y="16"/>
                  </a:moveTo>
                  <a:lnTo>
                    <a:pt x="179" y="16"/>
                  </a:lnTo>
                  <a:lnTo>
                    <a:pt x="176" y="14"/>
                  </a:lnTo>
                  <a:lnTo>
                    <a:pt x="172" y="12"/>
                  </a:lnTo>
                  <a:lnTo>
                    <a:pt x="165" y="10"/>
                  </a:lnTo>
                  <a:lnTo>
                    <a:pt x="157" y="8"/>
                  </a:lnTo>
                  <a:lnTo>
                    <a:pt x="147" y="4"/>
                  </a:lnTo>
                  <a:lnTo>
                    <a:pt x="136" y="2"/>
                  </a:lnTo>
                  <a:lnTo>
                    <a:pt x="125" y="0"/>
                  </a:lnTo>
                  <a:lnTo>
                    <a:pt x="111" y="0"/>
                  </a:lnTo>
                  <a:lnTo>
                    <a:pt x="97" y="0"/>
                  </a:lnTo>
                  <a:lnTo>
                    <a:pt x="81" y="1"/>
                  </a:lnTo>
                  <a:lnTo>
                    <a:pt x="66" y="3"/>
                  </a:lnTo>
                  <a:lnTo>
                    <a:pt x="50" y="8"/>
                  </a:lnTo>
                  <a:lnTo>
                    <a:pt x="33" y="14"/>
                  </a:lnTo>
                  <a:lnTo>
                    <a:pt x="17" y="23"/>
                  </a:lnTo>
                  <a:lnTo>
                    <a:pt x="0" y="33"/>
                  </a:lnTo>
                  <a:lnTo>
                    <a:pt x="0" y="685"/>
                  </a:lnTo>
                  <a:lnTo>
                    <a:pt x="1" y="685"/>
                  </a:lnTo>
                  <a:lnTo>
                    <a:pt x="4" y="685"/>
                  </a:lnTo>
                  <a:lnTo>
                    <a:pt x="9" y="684"/>
                  </a:lnTo>
                  <a:lnTo>
                    <a:pt x="17" y="683"/>
                  </a:lnTo>
                  <a:lnTo>
                    <a:pt x="26" y="682"/>
                  </a:lnTo>
                  <a:lnTo>
                    <a:pt x="35" y="681"/>
                  </a:lnTo>
                  <a:lnTo>
                    <a:pt x="47" y="678"/>
                  </a:lnTo>
                  <a:lnTo>
                    <a:pt x="60" y="676"/>
                  </a:lnTo>
                  <a:lnTo>
                    <a:pt x="73" y="671"/>
                  </a:lnTo>
                  <a:lnTo>
                    <a:pt x="87" y="667"/>
                  </a:lnTo>
                  <a:lnTo>
                    <a:pt x="102" y="662"/>
                  </a:lnTo>
                  <a:lnTo>
                    <a:pt x="118" y="655"/>
                  </a:lnTo>
                  <a:lnTo>
                    <a:pt x="133" y="648"/>
                  </a:lnTo>
                  <a:lnTo>
                    <a:pt x="149" y="639"/>
                  </a:lnTo>
                  <a:lnTo>
                    <a:pt x="165" y="628"/>
                  </a:lnTo>
                  <a:lnTo>
                    <a:pt x="180" y="617"/>
                  </a:lnTo>
                  <a:lnTo>
                    <a:pt x="180" y="16"/>
                  </a:lnTo>
                  <a:close/>
                </a:path>
              </a:pathLst>
            </a:custGeom>
            <a:solidFill>
              <a:srgbClr val="808080"/>
            </a:solidFill>
            <a:ln w="9525">
              <a:noFill/>
              <a:round/>
              <a:headEnd/>
              <a:tailEnd/>
            </a:ln>
          </p:spPr>
          <p:txBody>
            <a:bodyPr/>
            <a:lstStyle/>
            <a:p>
              <a:endParaRPr lang="en-US"/>
            </a:p>
          </p:txBody>
        </p:sp>
        <p:sp>
          <p:nvSpPr>
            <p:cNvPr id="89204" name="Freeform 139"/>
            <p:cNvSpPr>
              <a:spLocks/>
            </p:cNvSpPr>
            <p:nvPr/>
          </p:nvSpPr>
          <p:spPr bwMode="auto">
            <a:xfrm>
              <a:off x="6093" y="13704"/>
              <a:ext cx="146" cy="530"/>
            </a:xfrm>
            <a:custGeom>
              <a:avLst/>
              <a:gdLst>
                <a:gd name="T0" fmla="*/ 146 w 146"/>
                <a:gd name="T1" fmla="*/ 14 h 530"/>
                <a:gd name="T2" fmla="*/ 143 w 146"/>
                <a:gd name="T3" fmla="*/ 12 h 530"/>
                <a:gd name="T4" fmla="*/ 134 w 146"/>
                <a:gd name="T5" fmla="*/ 8 h 530"/>
                <a:gd name="T6" fmla="*/ 120 w 146"/>
                <a:gd name="T7" fmla="*/ 4 h 530"/>
                <a:gd name="T8" fmla="*/ 101 w 146"/>
                <a:gd name="T9" fmla="*/ 1 h 530"/>
                <a:gd name="T10" fmla="*/ 79 w 146"/>
                <a:gd name="T11" fmla="*/ 0 h 530"/>
                <a:gd name="T12" fmla="*/ 54 w 146"/>
                <a:gd name="T13" fmla="*/ 3 h 530"/>
                <a:gd name="T14" fmla="*/ 27 w 146"/>
                <a:gd name="T15" fmla="*/ 11 h 530"/>
                <a:gd name="T16" fmla="*/ 0 w 146"/>
                <a:gd name="T17" fmla="*/ 27 h 530"/>
                <a:gd name="T18" fmla="*/ 0 w 146"/>
                <a:gd name="T19" fmla="*/ 530 h 530"/>
                <a:gd name="T20" fmla="*/ 3 w 146"/>
                <a:gd name="T21" fmla="*/ 530 h 530"/>
                <a:gd name="T22" fmla="*/ 14 w 146"/>
                <a:gd name="T23" fmla="*/ 529 h 530"/>
                <a:gd name="T24" fmla="*/ 29 w 146"/>
                <a:gd name="T25" fmla="*/ 526 h 530"/>
                <a:gd name="T26" fmla="*/ 49 w 146"/>
                <a:gd name="T27" fmla="*/ 521 h 530"/>
                <a:gd name="T28" fmla="*/ 71 w 146"/>
                <a:gd name="T29" fmla="*/ 514 h 530"/>
                <a:gd name="T30" fmla="*/ 96 w 146"/>
                <a:gd name="T31" fmla="*/ 505 h 530"/>
                <a:gd name="T32" fmla="*/ 121 w 146"/>
                <a:gd name="T33" fmla="*/ 492 h 530"/>
                <a:gd name="T34" fmla="*/ 146 w 146"/>
                <a:gd name="T35" fmla="*/ 475 h 530"/>
                <a:gd name="T36" fmla="*/ 146 w 146"/>
                <a:gd name="T37" fmla="*/ 14 h 5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6"/>
                <a:gd name="T58" fmla="*/ 0 h 530"/>
                <a:gd name="T59" fmla="*/ 146 w 146"/>
                <a:gd name="T60" fmla="*/ 530 h 53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6" h="530">
                  <a:moveTo>
                    <a:pt x="146" y="14"/>
                  </a:moveTo>
                  <a:lnTo>
                    <a:pt x="143" y="12"/>
                  </a:lnTo>
                  <a:lnTo>
                    <a:pt x="134" y="8"/>
                  </a:lnTo>
                  <a:lnTo>
                    <a:pt x="120" y="4"/>
                  </a:lnTo>
                  <a:lnTo>
                    <a:pt x="101" y="1"/>
                  </a:lnTo>
                  <a:lnTo>
                    <a:pt x="79" y="0"/>
                  </a:lnTo>
                  <a:lnTo>
                    <a:pt x="54" y="3"/>
                  </a:lnTo>
                  <a:lnTo>
                    <a:pt x="27" y="11"/>
                  </a:lnTo>
                  <a:lnTo>
                    <a:pt x="0" y="27"/>
                  </a:lnTo>
                  <a:lnTo>
                    <a:pt x="0" y="530"/>
                  </a:lnTo>
                  <a:lnTo>
                    <a:pt x="3" y="530"/>
                  </a:lnTo>
                  <a:lnTo>
                    <a:pt x="14" y="529"/>
                  </a:lnTo>
                  <a:lnTo>
                    <a:pt x="29" y="526"/>
                  </a:lnTo>
                  <a:lnTo>
                    <a:pt x="49" y="521"/>
                  </a:lnTo>
                  <a:lnTo>
                    <a:pt x="71" y="514"/>
                  </a:lnTo>
                  <a:lnTo>
                    <a:pt x="96" y="505"/>
                  </a:lnTo>
                  <a:lnTo>
                    <a:pt x="121" y="492"/>
                  </a:lnTo>
                  <a:lnTo>
                    <a:pt x="146" y="475"/>
                  </a:lnTo>
                  <a:lnTo>
                    <a:pt x="146" y="14"/>
                  </a:lnTo>
                  <a:close/>
                </a:path>
              </a:pathLst>
            </a:custGeom>
            <a:solidFill>
              <a:srgbClr val="808080"/>
            </a:solidFill>
            <a:ln w="9525">
              <a:noFill/>
              <a:round/>
              <a:headEnd/>
              <a:tailEnd/>
            </a:ln>
          </p:spPr>
          <p:txBody>
            <a:bodyPr/>
            <a:lstStyle/>
            <a:p>
              <a:endParaRPr lang="en-US"/>
            </a:p>
          </p:txBody>
        </p:sp>
        <p:sp>
          <p:nvSpPr>
            <p:cNvPr id="89205" name="Freeform 140"/>
            <p:cNvSpPr>
              <a:spLocks/>
            </p:cNvSpPr>
            <p:nvPr/>
          </p:nvSpPr>
          <p:spPr bwMode="auto">
            <a:xfrm>
              <a:off x="6101" y="13712"/>
              <a:ext cx="109" cy="373"/>
            </a:xfrm>
            <a:custGeom>
              <a:avLst/>
              <a:gdLst>
                <a:gd name="T0" fmla="*/ 109 w 109"/>
                <a:gd name="T1" fmla="*/ 10 h 373"/>
                <a:gd name="T2" fmla="*/ 107 w 109"/>
                <a:gd name="T3" fmla="*/ 9 h 373"/>
                <a:gd name="T4" fmla="*/ 100 w 109"/>
                <a:gd name="T5" fmla="*/ 6 h 373"/>
                <a:gd name="T6" fmla="*/ 89 w 109"/>
                <a:gd name="T7" fmla="*/ 2 h 373"/>
                <a:gd name="T8" fmla="*/ 75 w 109"/>
                <a:gd name="T9" fmla="*/ 0 h 373"/>
                <a:gd name="T10" fmla="*/ 59 w 109"/>
                <a:gd name="T11" fmla="*/ 0 h 373"/>
                <a:gd name="T12" fmla="*/ 39 w 109"/>
                <a:gd name="T13" fmla="*/ 2 h 373"/>
                <a:gd name="T14" fmla="*/ 20 w 109"/>
                <a:gd name="T15" fmla="*/ 9 h 373"/>
                <a:gd name="T16" fmla="*/ 0 w 109"/>
                <a:gd name="T17" fmla="*/ 21 h 373"/>
                <a:gd name="T18" fmla="*/ 0 w 109"/>
                <a:gd name="T19" fmla="*/ 373 h 373"/>
                <a:gd name="T20" fmla="*/ 2 w 109"/>
                <a:gd name="T21" fmla="*/ 373 h 373"/>
                <a:gd name="T22" fmla="*/ 9 w 109"/>
                <a:gd name="T23" fmla="*/ 372 h 373"/>
                <a:gd name="T24" fmla="*/ 21 w 109"/>
                <a:gd name="T25" fmla="*/ 369 h 373"/>
                <a:gd name="T26" fmla="*/ 36 w 109"/>
                <a:gd name="T27" fmla="*/ 366 h 373"/>
                <a:gd name="T28" fmla="*/ 53 w 109"/>
                <a:gd name="T29" fmla="*/ 362 h 373"/>
                <a:gd name="T30" fmla="*/ 72 w 109"/>
                <a:gd name="T31" fmla="*/ 354 h 373"/>
                <a:gd name="T32" fmla="*/ 90 w 109"/>
                <a:gd name="T33" fmla="*/ 343 h 373"/>
                <a:gd name="T34" fmla="*/ 109 w 109"/>
                <a:gd name="T35" fmla="*/ 331 h 373"/>
                <a:gd name="T36" fmla="*/ 109 w 109"/>
                <a:gd name="T37" fmla="*/ 10 h 37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9"/>
                <a:gd name="T58" fmla="*/ 0 h 373"/>
                <a:gd name="T59" fmla="*/ 109 w 109"/>
                <a:gd name="T60" fmla="*/ 373 h 37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9" h="373">
                  <a:moveTo>
                    <a:pt x="109" y="10"/>
                  </a:moveTo>
                  <a:lnTo>
                    <a:pt x="107" y="9"/>
                  </a:lnTo>
                  <a:lnTo>
                    <a:pt x="100" y="6"/>
                  </a:lnTo>
                  <a:lnTo>
                    <a:pt x="89" y="2"/>
                  </a:lnTo>
                  <a:lnTo>
                    <a:pt x="75" y="0"/>
                  </a:lnTo>
                  <a:lnTo>
                    <a:pt x="59" y="0"/>
                  </a:lnTo>
                  <a:lnTo>
                    <a:pt x="39" y="2"/>
                  </a:lnTo>
                  <a:lnTo>
                    <a:pt x="20" y="9"/>
                  </a:lnTo>
                  <a:lnTo>
                    <a:pt x="0" y="21"/>
                  </a:lnTo>
                  <a:lnTo>
                    <a:pt x="0" y="373"/>
                  </a:lnTo>
                  <a:lnTo>
                    <a:pt x="2" y="373"/>
                  </a:lnTo>
                  <a:lnTo>
                    <a:pt x="9" y="372"/>
                  </a:lnTo>
                  <a:lnTo>
                    <a:pt x="21" y="369"/>
                  </a:lnTo>
                  <a:lnTo>
                    <a:pt x="36" y="366"/>
                  </a:lnTo>
                  <a:lnTo>
                    <a:pt x="53" y="362"/>
                  </a:lnTo>
                  <a:lnTo>
                    <a:pt x="72" y="354"/>
                  </a:lnTo>
                  <a:lnTo>
                    <a:pt x="90" y="343"/>
                  </a:lnTo>
                  <a:lnTo>
                    <a:pt x="109" y="331"/>
                  </a:lnTo>
                  <a:lnTo>
                    <a:pt x="109" y="10"/>
                  </a:lnTo>
                  <a:close/>
                </a:path>
              </a:pathLst>
            </a:custGeom>
            <a:solidFill>
              <a:srgbClr val="808080"/>
            </a:solidFill>
            <a:ln w="9525">
              <a:noFill/>
              <a:round/>
              <a:headEnd/>
              <a:tailEnd/>
            </a:ln>
          </p:spPr>
          <p:txBody>
            <a:bodyPr/>
            <a:lstStyle/>
            <a:p>
              <a:endParaRPr lang="en-US"/>
            </a:p>
          </p:txBody>
        </p:sp>
        <p:sp>
          <p:nvSpPr>
            <p:cNvPr id="89206" name="Freeform 141"/>
            <p:cNvSpPr>
              <a:spLocks/>
            </p:cNvSpPr>
            <p:nvPr/>
          </p:nvSpPr>
          <p:spPr bwMode="auto">
            <a:xfrm>
              <a:off x="6107" y="13721"/>
              <a:ext cx="75" cy="216"/>
            </a:xfrm>
            <a:custGeom>
              <a:avLst/>
              <a:gdLst>
                <a:gd name="T0" fmla="*/ 75 w 75"/>
                <a:gd name="T1" fmla="*/ 6 h 216"/>
                <a:gd name="T2" fmla="*/ 73 w 75"/>
                <a:gd name="T3" fmla="*/ 5 h 216"/>
                <a:gd name="T4" fmla="*/ 69 w 75"/>
                <a:gd name="T5" fmla="*/ 4 h 216"/>
                <a:gd name="T6" fmla="*/ 61 w 75"/>
                <a:gd name="T7" fmla="*/ 2 h 216"/>
                <a:gd name="T8" fmla="*/ 52 w 75"/>
                <a:gd name="T9" fmla="*/ 0 h 216"/>
                <a:gd name="T10" fmla="*/ 41 w 75"/>
                <a:gd name="T11" fmla="*/ 0 h 216"/>
                <a:gd name="T12" fmla="*/ 28 w 75"/>
                <a:gd name="T13" fmla="*/ 1 h 216"/>
                <a:gd name="T14" fmla="*/ 14 w 75"/>
                <a:gd name="T15" fmla="*/ 6 h 216"/>
                <a:gd name="T16" fmla="*/ 0 w 75"/>
                <a:gd name="T17" fmla="*/ 14 h 216"/>
                <a:gd name="T18" fmla="*/ 0 w 75"/>
                <a:gd name="T19" fmla="*/ 216 h 216"/>
                <a:gd name="T20" fmla="*/ 2 w 75"/>
                <a:gd name="T21" fmla="*/ 216 h 216"/>
                <a:gd name="T22" fmla="*/ 7 w 75"/>
                <a:gd name="T23" fmla="*/ 215 h 216"/>
                <a:gd name="T24" fmla="*/ 15 w 75"/>
                <a:gd name="T25" fmla="*/ 214 h 216"/>
                <a:gd name="T26" fmla="*/ 25 w 75"/>
                <a:gd name="T27" fmla="*/ 211 h 216"/>
                <a:gd name="T28" fmla="*/ 37 w 75"/>
                <a:gd name="T29" fmla="*/ 208 h 216"/>
                <a:gd name="T30" fmla="*/ 50 w 75"/>
                <a:gd name="T31" fmla="*/ 203 h 216"/>
                <a:gd name="T32" fmla="*/ 63 w 75"/>
                <a:gd name="T33" fmla="*/ 195 h 216"/>
                <a:gd name="T34" fmla="*/ 75 w 75"/>
                <a:gd name="T35" fmla="*/ 187 h 216"/>
                <a:gd name="T36" fmla="*/ 75 w 75"/>
                <a:gd name="T37" fmla="*/ 6 h 21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5"/>
                <a:gd name="T58" fmla="*/ 0 h 216"/>
                <a:gd name="T59" fmla="*/ 75 w 75"/>
                <a:gd name="T60" fmla="*/ 216 h 21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5" h="216">
                  <a:moveTo>
                    <a:pt x="75" y="6"/>
                  </a:moveTo>
                  <a:lnTo>
                    <a:pt x="73" y="5"/>
                  </a:lnTo>
                  <a:lnTo>
                    <a:pt x="69" y="4"/>
                  </a:lnTo>
                  <a:lnTo>
                    <a:pt x="61" y="2"/>
                  </a:lnTo>
                  <a:lnTo>
                    <a:pt x="52" y="0"/>
                  </a:lnTo>
                  <a:lnTo>
                    <a:pt x="41" y="0"/>
                  </a:lnTo>
                  <a:lnTo>
                    <a:pt x="28" y="1"/>
                  </a:lnTo>
                  <a:lnTo>
                    <a:pt x="14" y="6"/>
                  </a:lnTo>
                  <a:lnTo>
                    <a:pt x="0" y="14"/>
                  </a:lnTo>
                  <a:lnTo>
                    <a:pt x="0" y="216"/>
                  </a:lnTo>
                  <a:lnTo>
                    <a:pt x="2" y="216"/>
                  </a:lnTo>
                  <a:lnTo>
                    <a:pt x="7" y="215"/>
                  </a:lnTo>
                  <a:lnTo>
                    <a:pt x="15" y="214"/>
                  </a:lnTo>
                  <a:lnTo>
                    <a:pt x="25" y="211"/>
                  </a:lnTo>
                  <a:lnTo>
                    <a:pt x="37" y="208"/>
                  </a:lnTo>
                  <a:lnTo>
                    <a:pt x="50" y="203"/>
                  </a:lnTo>
                  <a:lnTo>
                    <a:pt x="63" y="195"/>
                  </a:lnTo>
                  <a:lnTo>
                    <a:pt x="75" y="187"/>
                  </a:lnTo>
                  <a:lnTo>
                    <a:pt x="75" y="6"/>
                  </a:lnTo>
                  <a:close/>
                </a:path>
              </a:pathLst>
            </a:custGeom>
            <a:solidFill>
              <a:srgbClr val="808080"/>
            </a:solidFill>
            <a:ln w="9525">
              <a:noFill/>
              <a:round/>
              <a:headEnd/>
              <a:tailEnd/>
            </a:ln>
          </p:spPr>
          <p:txBody>
            <a:bodyPr/>
            <a:lstStyle/>
            <a:p>
              <a:endParaRPr lang="en-US"/>
            </a:p>
          </p:txBody>
        </p:sp>
        <p:sp>
          <p:nvSpPr>
            <p:cNvPr id="89207" name="Freeform 142"/>
            <p:cNvSpPr>
              <a:spLocks/>
            </p:cNvSpPr>
            <p:nvPr/>
          </p:nvSpPr>
          <p:spPr bwMode="auto">
            <a:xfrm>
              <a:off x="7013" y="14340"/>
              <a:ext cx="110" cy="111"/>
            </a:xfrm>
            <a:custGeom>
              <a:avLst/>
              <a:gdLst>
                <a:gd name="T0" fmla="*/ 55 w 110"/>
                <a:gd name="T1" fmla="*/ 111 h 111"/>
                <a:gd name="T2" fmla="*/ 66 w 110"/>
                <a:gd name="T3" fmla="*/ 110 h 111"/>
                <a:gd name="T4" fmla="*/ 76 w 110"/>
                <a:gd name="T5" fmla="*/ 106 h 111"/>
                <a:gd name="T6" fmla="*/ 85 w 110"/>
                <a:gd name="T7" fmla="*/ 101 h 111"/>
                <a:gd name="T8" fmla="*/ 94 w 110"/>
                <a:gd name="T9" fmla="*/ 94 h 111"/>
                <a:gd name="T10" fmla="*/ 100 w 110"/>
                <a:gd name="T11" fmla="*/ 86 h 111"/>
                <a:gd name="T12" fmla="*/ 106 w 110"/>
                <a:gd name="T13" fmla="*/ 77 h 111"/>
                <a:gd name="T14" fmla="*/ 109 w 110"/>
                <a:gd name="T15" fmla="*/ 66 h 111"/>
                <a:gd name="T16" fmla="*/ 110 w 110"/>
                <a:gd name="T17" fmla="*/ 56 h 111"/>
                <a:gd name="T18" fmla="*/ 109 w 110"/>
                <a:gd name="T19" fmla="*/ 44 h 111"/>
                <a:gd name="T20" fmla="*/ 106 w 110"/>
                <a:gd name="T21" fmla="*/ 34 h 111"/>
                <a:gd name="T22" fmla="*/ 100 w 110"/>
                <a:gd name="T23" fmla="*/ 24 h 111"/>
                <a:gd name="T24" fmla="*/ 94 w 110"/>
                <a:gd name="T25" fmla="*/ 17 h 111"/>
                <a:gd name="T26" fmla="*/ 85 w 110"/>
                <a:gd name="T27" fmla="*/ 9 h 111"/>
                <a:gd name="T28" fmla="*/ 76 w 110"/>
                <a:gd name="T29" fmla="*/ 5 h 111"/>
                <a:gd name="T30" fmla="*/ 66 w 110"/>
                <a:gd name="T31" fmla="*/ 2 h 111"/>
                <a:gd name="T32" fmla="*/ 55 w 110"/>
                <a:gd name="T33" fmla="*/ 0 h 111"/>
                <a:gd name="T34" fmla="*/ 44 w 110"/>
                <a:gd name="T35" fmla="*/ 2 h 111"/>
                <a:gd name="T36" fmla="*/ 33 w 110"/>
                <a:gd name="T37" fmla="*/ 5 h 111"/>
                <a:gd name="T38" fmla="*/ 25 w 110"/>
                <a:gd name="T39" fmla="*/ 9 h 111"/>
                <a:gd name="T40" fmla="*/ 16 w 110"/>
                <a:gd name="T41" fmla="*/ 17 h 111"/>
                <a:gd name="T42" fmla="*/ 10 w 110"/>
                <a:gd name="T43" fmla="*/ 24 h 111"/>
                <a:gd name="T44" fmla="*/ 4 w 110"/>
                <a:gd name="T45" fmla="*/ 34 h 111"/>
                <a:gd name="T46" fmla="*/ 1 w 110"/>
                <a:gd name="T47" fmla="*/ 44 h 111"/>
                <a:gd name="T48" fmla="*/ 0 w 110"/>
                <a:gd name="T49" fmla="*/ 56 h 111"/>
                <a:gd name="T50" fmla="*/ 1 w 110"/>
                <a:gd name="T51" fmla="*/ 66 h 111"/>
                <a:gd name="T52" fmla="*/ 4 w 110"/>
                <a:gd name="T53" fmla="*/ 77 h 111"/>
                <a:gd name="T54" fmla="*/ 10 w 110"/>
                <a:gd name="T55" fmla="*/ 86 h 111"/>
                <a:gd name="T56" fmla="*/ 16 w 110"/>
                <a:gd name="T57" fmla="*/ 94 h 111"/>
                <a:gd name="T58" fmla="*/ 25 w 110"/>
                <a:gd name="T59" fmla="*/ 101 h 111"/>
                <a:gd name="T60" fmla="*/ 33 w 110"/>
                <a:gd name="T61" fmla="*/ 106 h 111"/>
                <a:gd name="T62" fmla="*/ 44 w 110"/>
                <a:gd name="T63" fmla="*/ 110 h 111"/>
                <a:gd name="T64" fmla="*/ 55 w 110"/>
                <a:gd name="T65" fmla="*/ 111 h 11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0"/>
                <a:gd name="T100" fmla="*/ 0 h 111"/>
                <a:gd name="T101" fmla="*/ 110 w 110"/>
                <a:gd name="T102" fmla="*/ 111 h 11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0" h="111">
                  <a:moveTo>
                    <a:pt x="55" y="111"/>
                  </a:moveTo>
                  <a:lnTo>
                    <a:pt x="66" y="110"/>
                  </a:lnTo>
                  <a:lnTo>
                    <a:pt x="76" y="106"/>
                  </a:lnTo>
                  <a:lnTo>
                    <a:pt x="85" y="101"/>
                  </a:lnTo>
                  <a:lnTo>
                    <a:pt x="94" y="94"/>
                  </a:lnTo>
                  <a:lnTo>
                    <a:pt x="100" y="86"/>
                  </a:lnTo>
                  <a:lnTo>
                    <a:pt x="106" y="77"/>
                  </a:lnTo>
                  <a:lnTo>
                    <a:pt x="109" y="66"/>
                  </a:lnTo>
                  <a:lnTo>
                    <a:pt x="110" y="56"/>
                  </a:lnTo>
                  <a:lnTo>
                    <a:pt x="109" y="44"/>
                  </a:lnTo>
                  <a:lnTo>
                    <a:pt x="106" y="34"/>
                  </a:lnTo>
                  <a:lnTo>
                    <a:pt x="100" y="24"/>
                  </a:lnTo>
                  <a:lnTo>
                    <a:pt x="94" y="17"/>
                  </a:lnTo>
                  <a:lnTo>
                    <a:pt x="85" y="9"/>
                  </a:lnTo>
                  <a:lnTo>
                    <a:pt x="76" y="5"/>
                  </a:lnTo>
                  <a:lnTo>
                    <a:pt x="66" y="2"/>
                  </a:lnTo>
                  <a:lnTo>
                    <a:pt x="55" y="0"/>
                  </a:lnTo>
                  <a:lnTo>
                    <a:pt x="44" y="2"/>
                  </a:lnTo>
                  <a:lnTo>
                    <a:pt x="33" y="5"/>
                  </a:lnTo>
                  <a:lnTo>
                    <a:pt x="25" y="9"/>
                  </a:lnTo>
                  <a:lnTo>
                    <a:pt x="16" y="17"/>
                  </a:lnTo>
                  <a:lnTo>
                    <a:pt x="10" y="24"/>
                  </a:lnTo>
                  <a:lnTo>
                    <a:pt x="4" y="34"/>
                  </a:lnTo>
                  <a:lnTo>
                    <a:pt x="1" y="44"/>
                  </a:lnTo>
                  <a:lnTo>
                    <a:pt x="0" y="56"/>
                  </a:lnTo>
                  <a:lnTo>
                    <a:pt x="1" y="66"/>
                  </a:lnTo>
                  <a:lnTo>
                    <a:pt x="4" y="77"/>
                  </a:lnTo>
                  <a:lnTo>
                    <a:pt x="10" y="86"/>
                  </a:lnTo>
                  <a:lnTo>
                    <a:pt x="16" y="94"/>
                  </a:lnTo>
                  <a:lnTo>
                    <a:pt x="25" y="101"/>
                  </a:lnTo>
                  <a:lnTo>
                    <a:pt x="33" y="106"/>
                  </a:lnTo>
                  <a:lnTo>
                    <a:pt x="44" y="110"/>
                  </a:lnTo>
                  <a:lnTo>
                    <a:pt x="55" y="111"/>
                  </a:lnTo>
                  <a:close/>
                </a:path>
              </a:pathLst>
            </a:custGeom>
            <a:solidFill>
              <a:srgbClr val="808080"/>
            </a:solidFill>
            <a:ln w="9525">
              <a:noFill/>
              <a:round/>
              <a:headEnd/>
              <a:tailEnd/>
            </a:ln>
          </p:spPr>
          <p:txBody>
            <a:bodyPr/>
            <a:lstStyle/>
            <a:p>
              <a:endParaRPr lang="en-US"/>
            </a:p>
          </p:txBody>
        </p:sp>
        <p:sp>
          <p:nvSpPr>
            <p:cNvPr id="89208" name="Freeform 143"/>
            <p:cNvSpPr>
              <a:spLocks/>
            </p:cNvSpPr>
            <p:nvPr/>
          </p:nvSpPr>
          <p:spPr bwMode="auto">
            <a:xfrm>
              <a:off x="6676" y="14343"/>
              <a:ext cx="55" cy="55"/>
            </a:xfrm>
            <a:custGeom>
              <a:avLst/>
              <a:gdLst>
                <a:gd name="T0" fmla="*/ 27 w 55"/>
                <a:gd name="T1" fmla="*/ 55 h 55"/>
                <a:gd name="T2" fmla="*/ 38 w 55"/>
                <a:gd name="T3" fmla="*/ 53 h 55"/>
                <a:gd name="T4" fmla="*/ 48 w 55"/>
                <a:gd name="T5" fmla="*/ 46 h 55"/>
                <a:gd name="T6" fmla="*/ 53 w 55"/>
                <a:gd name="T7" fmla="*/ 37 h 55"/>
                <a:gd name="T8" fmla="*/ 55 w 55"/>
                <a:gd name="T9" fmla="*/ 27 h 55"/>
                <a:gd name="T10" fmla="*/ 53 w 55"/>
                <a:gd name="T11" fmla="*/ 16 h 55"/>
                <a:gd name="T12" fmla="*/ 48 w 55"/>
                <a:gd name="T13" fmla="*/ 7 h 55"/>
                <a:gd name="T14" fmla="*/ 38 w 55"/>
                <a:gd name="T15" fmla="*/ 2 h 55"/>
                <a:gd name="T16" fmla="*/ 27 w 55"/>
                <a:gd name="T17" fmla="*/ 0 h 55"/>
                <a:gd name="T18" fmla="*/ 16 w 55"/>
                <a:gd name="T19" fmla="*/ 2 h 55"/>
                <a:gd name="T20" fmla="*/ 8 w 55"/>
                <a:gd name="T21" fmla="*/ 7 h 55"/>
                <a:gd name="T22" fmla="*/ 2 w 55"/>
                <a:gd name="T23" fmla="*/ 16 h 55"/>
                <a:gd name="T24" fmla="*/ 0 w 55"/>
                <a:gd name="T25" fmla="*/ 27 h 55"/>
                <a:gd name="T26" fmla="*/ 2 w 55"/>
                <a:gd name="T27" fmla="*/ 37 h 55"/>
                <a:gd name="T28" fmla="*/ 8 w 55"/>
                <a:gd name="T29" fmla="*/ 46 h 55"/>
                <a:gd name="T30" fmla="*/ 16 w 55"/>
                <a:gd name="T31" fmla="*/ 53 h 55"/>
                <a:gd name="T32" fmla="*/ 27 w 55"/>
                <a:gd name="T33" fmla="*/ 55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5"/>
                <a:gd name="T52" fmla="*/ 0 h 55"/>
                <a:gd name="T53" fmla="*/ 55 w 55"/>
                <a:gd name="T54" fmla="*/ 55 h 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5" h="55">
                  <a:moveTo>
                    <a:pt x="27" y="55"/>
                  </a:moveTo>
                  <a:lnTo>
                    <a:pt x="38" y="53"/>
                  </a:lnTo>
                  <a:lnTo>
                    <a:pt x="48" y="46"/>
                  </a:lnTo>
                  <a:lnTo>
                    <a:pt x="53" y="37"/>
                  </a:lnTo>
                  <a:lnTo>
                    <a:pt x="55" y="27"/>
                  </a:lnTo>
                  <a:lnTo>
                    <a:pt x="53" y="16"/>
                  </a:lnTo>
                  <a:lnTo>
                    <a:pt x="48" y="7"/>
                  </a:lnTo>
                  <a:lnTo>
                    <a:pt x="38" y="2"/>
                  </a:lnTo>
                  <a:lnTo>
                    <a:pt x="27" y="0"/>
                  </a:lnTo>
                  <a:lnTo>
                    <a:pt x="16" y="2"/>
                  </a:lnTo>
                  <a:lnTo>
                    <a:pt x="8" y="7"/>
                  </a:lnTo>
                  <a:lnTo>
                    <a:pt x="2" y="16"/>
                  </a:lnTo>
                  <a:lnTo>
                    <a:pt x="0" y="27"/>
                  </a:lnTo>
                  <a:lnTo>
                    <a:pt x="2" y="37"/>
                  </a:lnTo>
                  <a:lnTo>
                    <a:pt x="8" y="46"/>
                  </a:lnTo>
                  <a:lnTo>
                    <a:pt x="16" y="53"/>
                  </a:lnTo>
                  <a:lnTo>
                    <a:pt x="27" y="55"/>
                  </a:lnTo>
                  <a:close/>
                </a:path>
              </a:pathLst>
            </a:custGeom>
            <a:solidFill>
              <a:srgbClr val="808080"/>
            </a:solidFill>
            <a:ln w="9525">
              <a:noFill/>
              <a:round/>
              <a:headEnd/>
              <a:tailEnd/>
            </a:ln>
          </p:spPr>
          <p:txBody>
            <a:bodyPr/>
            <a:lstStyle/>
            <a:p>
              <a:endParaRPr lang="en-US"/>
            </a:p>
          </p:txBody>
        </p:sp>
        <p:sp>
          <p:nvSpPr>
            <p:cNvPr id="89209" name="Freeform 144"/>
            <p:cNvSpPr>
              <a:spLocks/>
            </p:cNvSpPr>
            <p:nvPr/>
          </p:nvSpPr>
          <p:spPr bwMode="auto">
            <a:xfrm>
              <a:off x="6770" y="14345"/>
              <a:ext cx="55" cy="55"/>
            </a:xfrm>
            <a:custGeom>
              <a:avLst/>
              <a:gdLst>
                <a:gd name="T0" fmla="*/ 28 w 55"/>
                <a:gd name="T1" fmla="*/ 55 h 55"/>
                <a:gd name="T2" fmla="*/ 39 w 55"/>
                <a:gd name="T3" fmla="*/ 53 h 55"/>
                <a:gd name="T4" fmla="*/ 47 w 55"/>
                <a:gd name="T5" fmla="*/ 47 h 55"/>
                <a:gd name="T6" fmla="*/ 53 w 55"/>
                <a:gd name="T7" fmla="*/ 39 h 55"/>
                <a:gd name="T8" fmla="*/ 55 w 55"/>
                <a:gd name="T9" fmla="*/ 28 h 55"/>
                <a:gd name="T10" fmla="*/ 53 w 55"/>
                <a:gd name="T11" fmla="*/ 17 h 55"/>
                <a:gd name="T12" fmla="*/ 47 w 55"/>
                <a:gd name="T13" fmla="*/ 8 h 55"/>
                <a:gd name="T14" fmla="*/ 39 w 55"/>
                <a:gd name="T15" fmla="*/ 2 h 55"/>
                <a:gd name="T16" fmla="*/ 28 w 55"/>
                <a:gd name="T17" fmla="*/ 0 h 55"/>
                <a:gd name="T18" fmla="*/ 17 w 55"/>
                <a:gd name="T19" fmla="*/ 2 h 55"/>
                <a:gd name="T20" fmla="*/ 9 w 55"/>
                <a:gd name="T21" fmla="*/ 8 h 55"/>
                <a:gd name="T22" fmla="*/ 2 w 55"/>
                <a:gd name="T23" fmla="*/ 17 h 55"/>
                <a:gd name="T24" fmla="*/ 0 w 55"/>
                <a:gd name="T25" fmla="*/ 28 h 55"/>
                <a:gd name="T26" fmla="*/ 2 w 55"/>
                <a:gd name="T27" fmla="*/ 39 h 55"/>
                <a:gd name="T28" fmla="*/ 9 w 55"/>
                <a:gd name="T29" fmla="*/ 47 h 55"/>
                <a:gd name="T30" fmla="*/ 17 w 55"/>
                <a:gd name="T31" fmla="*/ 53 h 55"/>
                <a:gd name="T32" fmla="*/ 28 w 55"/>
                <a:gd name="T33" fmla="*/ 55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5"/>
                <a:gd name="T52" fmla="*/ 0 h 55"/>
                <a:gd name="T53" fmla="*/ 55 w 55"/>
                <a:gd name="T54" fmla="*/ 55 h 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5" h="55">
                  <a:moveTo>
                    <a:pt x="28" y="55"/>
                  </a:moveTo>
                  <a:lnTo>
                    <a:pt x="39" y="53"/>
                  </a:lnTo>
                  <a:lnTo>
                    <a:pt x="47" y="47"/>
                  </a:lnTo>
                  <a:lnTo>
                    <a:pt x="53" y="39"/>
                  </a:lnTo>
                  <a:lnTo>
                    <a:pt x="55" y="28"/>
                  </a:lnTo>
                  <a:lnTo>
                    <a:pt x="53" y="17"/>
                  </a:lnTo>
                  <a:lnTo>
                    <a:pt x="47" y="8"/>
                  </a:lnTo>
                  <a:lnTo>
                    <a:pt x="39" y="2"/>
                  </a:lnTo>
                  <a:lnTo>
                    <a:pt x="28" y="0"/>
                  </a:lnTo>
                  <a:lnTo>
                    <a:pt x="17" y="2"/>
                  </a:lnTo>
                  <a:lnTo>
                    <a:pt x="9" y="8"/>
                  </a:lnTo>
                  <a:lnTo>
                    <a:pt x="2" y="17"/>
                  </a:lnTo>
                  <a:lnTo>
                    <a:pt x="0" y="28"/>
                  </a:lnTo>
                  <a:lnTo>
                    <a:pt x="2" y="39"/>
                  </a:lnTo>
                  <a:lnTo>
                    <a:pt x="9" y="47"/>
                  </a:lnTo>
                  <a:lnTo>
                    <a:pt x="17" y="53"/>
                  </a:lnTo>
                  <a:lnTo>
                    <a:pt x="28" y="55"/>
                  </a:lnTo>
                  <a:close/>
                </a:path>
              </a:pathLst>
            </a:custGeom>
            <a:solidFill>
              <a:srgbClr val="808080"/>
            </a:solidFill>
            <a:ln w="9525">
              <a:noFill/>
              <a:round/>
              <a:headEnd/>
              <a:tailEnd/>
            </a:ln>
          </p:spPr>
          <p:txBody>
            <a:bodyPr/>
            <a:lstStyle/>
            <a:p>
              <a:endParaRPr lang="en-US"/>
            </a:p>
          </p:txBody>
        </p:sp>
        <p:sp>
          <p:nvSpPr>
            <p:cNvPr id="89210" name="Freeform 145"/>
            <p:cNvSpPr>
              <a:spLocks/>
            </p:cNvSpPr>
            <p:nvPr/>
          </p:nvSpPr>
          <p:spPr bwMode="auto">
            <a:xfrm>
              <a:off x="6401" y="13591"/>
              <a:ext cx="156" cy="752"/>
            </a:xfrm>
            <a:custGeom>
              <a:avLst/>
              <a:gdLst>
                <a:gd name="T0" fmla="*/ 48 w 156"/>
                <a:gd name="T1" fmla="*/ 15 h 752"/>
                <a:gd name="T2" fmla="*/ 44 w 156"/>
                <a:gd name="T3" fmla="*/ 30 h 752"/>
                <a:gd name="T4" fmla="*/ 33 w 156"/>
                <a:gd name="T5" fmla="*/ 73 h 752"/>
                <a:gd name="T6" fmla="*/ 19 w 156"/>
                <a:gd name="T7" fmla="*/ 140 h 752"/>
                <a:gd name="T8" fmla="*/ 7 w 156"/>
                <a:gd name="T9" fmla="*/ 229 h 752"/>
                <a:gd name="T10" fmla="*/ 0 w 156"/>
                <a:gd name="T11" fmla="*/ 337 h 752"/>
                <a:gd name="T12" fmla="*/ 1 w 156"/>
                <a:gd name="T13" fmla="*/ 462 h 752"/>
                <a:gd name="T14" fmla="*/ 14 w 156"/>
                <a:gd name="T15" fmla="*/ 602 h 752"/>
                <a:gd name="T16" fmla="*/ 43 w 156"/>
                <a:gd name="T17" fmla="*/ 752 h 752"/>
                <a:gd name="T18" fmla="*/ 150 w 156"/>
                <a:gd name="T19" fmla="*/ 746 h 752"/>
                <a:gd name="T20" fmla="*/ 146 w 156"/>
                <a:gd name="T21" fmla="*/ 724 h 752"/>
                <a:gd name="T22" fmla="*/ 135 w 156"/>
                <a:gd name="T23" fmla="*/ 663 h 752"/>
                <a:gd name="T24" fmla="*/ 123 w 156"/>
                <a:gd name="T25" fmla="*/ 574 h 752"/>
                <a:gd name="T26" fmla="*/ 111 w 156"/>
                <a:gd name="T27" fmla="*/ 463 h 752"/>
                <a:gd name="T28" fmla="*/ 104 w 156"/>
                <a:gd name="T29" fmla="*/ 342 h 752"/>
                <a:gd name="T30" fmla="*/ 107 w 156"/>
                <a:gd name="T31" fmla="*/ 220 h 752"/>
                <a:gd name="T32" fmla="*/ 124 w 156"/>
                <a:gd name="T33" fmla="*/ 106 h 752"/>
                <a:gd name="T34" fmla="*/ 156 w 156"/>
                <a:gd name="T35" fmla="*/ 9 h 752"/>
                <a:gd name="T36" fmla="*/ 156 w 156"/>
                <a:gd name="T37" fmla="*/ 8 h 752"/>
                <a:gd name="T38" fmla="*/ 156 w 156"/>
                <a:gd name="T39" fmla="*/ 6 h 752"/>
                <a:gd name="T40" fmla="*/ 154 w 156"/>
                <a:gd name="T41" fmla="*/ 4 h 752"/>
                <a:gd name="T42" fmla="*/ 147 w 156"/>
                <a:gd name="T43" fmla="*/ 0 h 752"/>
                <a:gd name="T44" fmla="*/ 134 w 156"/>
                <a:gd name="T45" fmla="*/ 0 h 752"/>
                <a:gd name="T46" fmla="*/ 115 w 156"/>
                <a:gd name="T47" fmla="*/ 1 h 752"/>
                <a:gd name="T48" fmla="*/ 87 w 156"/>
                <a:gd name="T49" fmla="*/ 7 h 752"/>
                <a:gd name="T50" fmla="*/ 48 w 156"/>
                <a:gd name="T51" fmla="*/ 15 h 75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6"/>
                <a:gd name="T79" fmla="*/ 0 h 752"/>
                <a:gd name="T80" fmla="*/ 156 w 156"/>
                <a:gd name="T81" fmla="*/ 752 h 75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6" h="752">
                  <a:moveTo>
                    <a:pt x="48" y="15"/>
                  </a:moveTo>
                  <a:lnTo>
                    <a:pt x="44" y="30"/>
                  </a:lnTo>
                  <a:lnTo>
                    <a:pt x="33" y="73"/>
                  </a:lnTo>
                  <a:lnTo>
                    <a:pt x="19" y="140"/>
                  </a:lnTo>
                  <a:lnTo>
                    <a:pt x="7" y="229"/>
                  </a:lnTo>
                  <a:lnTo>
                    <a:pt x="0" y="337"/>
                  </a:lnTo>
                  <a:lnTo>
                    <a:pt x="1" y="462"/>
                  </a:lnTo>
                  <a:lnTo>
                    <a:pt x="14" y="602"/>
                  </a:lnTo>
                  <a:lnTo>
                    <a:pt x="43" y="752"/>
                  </a:lnTo>
                  <a:lnTo>
                    <a:pt x="150" y="746"/>
                  </a:lnTo>
                  <a:lnTo>
                    <a:pt x="146" y="724"/>
                  </a:lnTo>
                  <a:lnTo>
                    <a:pt x="135" y="663"/>
                  </a:lnTo>
                  <a:lnTo>
                    <a:pt x="123" y="574"/>
                  </a:lnTo>
                  <a:lnTo>
                    <a:pt x="111" y="463"/>
                  </a:lnTo>
                  <a:lnTo>
                    <a:pt x="104" y="342"/>
                  </a:lnTo>
                  <a:lnTo>
                    <a:pt x="107" y="220"/>
                  </a:lnTo>
                  <a:lnTo>
                    <a:pt x="124" y="106"/>
                  </a:lnTo>
                  <a:lnTo>
                    <a:pt x="156" y="9"/>
                  </a:lnTo>
                  <a:lnTo>
                    <a:pt x="156" y="8"/>
                  </a:lnTo>
                  <a:lnTo>
                    <a:pt x="156" y="6"/>
                  </a:lnTo>
                  <a:lnTo>
                    <a:pt x="154" y="4"/>
                  </a:lnTo>
                  <a:lnTo>
                    <a:pt x="147" y="0"/>
                  </a:lnTo>
                  <a:lnTo>
                    <a:pt x="134" y="0"/>
                  </a:lnTo>
                  <a:lnTo>
                    <a:pt x="115" y="1"/>
                  </a:lnTo>
                  <a:lnTo>
                    <a:pt x="87" y="7"/>
                  </a:lnTo>
                  <a:lnTo>
                    <a:pt x="48" y="15"/>
                  </a:lnTo>
                  <a:close/>
                </a:path>
              </a:pathLst>
            </a:custGeom>
            <a:solidFill>
              <a:srgbClr val="808080"/>
            </a:solidFill>
            <a:ln w="9525">
              <a:noFill/>
              <a:round/>
              <a:headEnd/>
              <a:tailEnd/>
            </a:ln>
          </p:spPr>
          <p:txBody>
            <a:bodyPr/>
            <a:lstStyle/>
            <a:p>
              <a:endParaRPr lang="en-US"/>
            </a:p>
          </p:txBody>
        </p:sp>
        <p:sp>
          <p:nvSpPr>
            <p:cNvPr id="89211" name="Freeform 146"/>
            <p:cNvSpPr>
              <a:spLocks/>
            </p:cNvSpPr>
            <p:nvPr/>
          </p:nvSpPr>
          <p:spPr bwMode="auto">
            <a:xfrm>
              <a:off x="7205" y="13498"/>
              <a:ext cx="212" cy="839"/>
            </a:xfrm>
            <a:custGeom>
              <a:avLst/>
              <a:gdLst>
                <a:gd name="T0" fmla="*/ 212 w 212"/>
                <a:gd name="T1" fmla="*/ 6 h 839"/>
                <a:gd name="T2" fmla="*/ 206 w 212"/>
                <a:gd name="T3" fmla="*/ 11 h 839"/>
                <a:gd name="T4" fmla="*/ 192 w 212"/>
                <a:gd name="T5" fmla="*/ 33 h 839"/>
                <a:gd name="T6" fmla="*/ 174 w 212"/>
                <a:gd name="T7" fmla="*/ 77 h 839"/>
                <a:gd name="T8" fmla="*/ 156 w 212"/>
                <a:gd name="T9" fmla="*/ 148 h 839"/>
                <a:gd name="T10" fmla="*/ 141 w 212"/>
                <a:gd name="T11" fmla="*/ 254 h 839"/>
                <a:gd name="T12" fmla="*/ 133 w 212"/>
                <a:gd name="T13" fmla="*/ 401 h 839"/>
                <a:gd name="T14" fmla="*/ 137 w 212"/>
                <a:gd name="T15" fmla="*/ 593 h 839"/>
                <a:gd name="T16" fmla="*/ 158 w 212"/>
                <a:gd name="T17" fmla="*/ 839 h 839"/>
                <a:gd name="T18" fmla="*/ 38 w 212"/>
                <a:gd name="T19" fmla="*/ 839 h 839"/>
                <a:gd name="T20" fmla="*/ 34 w 212"/>
                <a:gd name="T21" fmla="*/ 814 h 839"/>
                <a:gd name="T22" fmla="*/ 24 w 212"/>
                <a:gd name="T23" fmla="*/ 746 h 839"/>
                <a:gd name="T24" fmla="*/ 12 w 212"/>
                <a:gd name="T25" fmla="*/ 645 h 839"/>
                <a:gd name="T26" fmla="*/ 3 w 212"/>
                <a:gd name="T27" fmla="*/ 521 h 839"/>
                <a:gd name="T28" fmla="*/ 0 w 212"/>
                <a:gd name="T29" fmla="*/ 384 h 839"/>
                <a:gd name="T30" fmla="*/ 6 w 212"/>
                <a:gd name="T31" fmla="*/ 244 h 839"/>
                <a:gd name="T32" fmla="*/ 29 w 212"/>
                <a:gd name="T33" fmla="*/ 114 h 839"/>
                <a:gd name="T34" fmla="*/ 68 w 212"/>
                <a:gd name="T35" fmla="*/ 0 h 839"/>
                <a:gd name="T36" fmla="*/ 212 w 212"/>
                <a:gd name="T37" fmla="*/ 6 h 83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2"/>
                <a:gd name="T58" fmla="*/ 0 h 839"/>
                <a:gd name="T59" fmla="*/ 212 w 212"/>
                <a:gd name="T60" fmla="*/ 839 h 83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2" h="839">
                  <a:moveTo>
                    <a:pt x="212" y="6"/>
                  </a:moveTo>
                  <a:lnTo>
                    <a:pt x="206" y="11"/>
                  </a:lnTo>
                  <a:lnTo>
                    <a:pt x="192" y="33"/>
                  </a:lnTo>
                  <a:lnTo>
                    <a:pt x="174" y="77"/>
                  </a:lnTo>
                  <a:lnTo>
                    <a:pt x="156" y="148"/>
                  </a:lnTo>
                  <a:lnTo>
                    <a:pt x="141" y="254"/>
                  </a:lnTo>
                  <a:lnTo>
                    <a:pt x="133" y="401"/>
                  </a:lnTo>
                  <a:lnTo>
                    <a:pt x="137" y="593"/>
                  </a:lnTo>
                  <a:lnTo>
                    <a:pt x="158" y="839"/>
                  </a:lnTo>
                  <a:lnTo>
                    <a:pt x="38" y="839"/>
                  </a:lnTo>
                  <a:lnTo>
                    <a:pt x="34" y="814"/>
                  </a:lnTo>
                  <a:lnTo>
                    <a:pt x="24" y="746"/>
                  </a:lnTo>
                  <a:lnTo>
                    <a:pt x="12" y="645"/>
                  </a:lnTo>
                  <a:lnTo>
                    <a:pt x="3" y="521"/>
                  </a:lnTo>
                  <a:lnTo>
                    <a:pt x="0" y="384"/>
                  </a:lnTo>
                  <a:lnTo>
                    <a:pt x="6" y="244"/>
                  </a:lnTo>
                  <a:lnTo>
                    <a:pt x="29" y="114"/>
                  </a:lnTo>
                  <a:lnTo>
                    <a:pt x="68" y="0"/>
                  </a:lnTo>
                  <a:lnTo>
                    <a:pt x="212" y="6"/>
                  </a:lnTo>
                  <a:close/>
                </a:path>
              </a:pathLst>
            </a:custGeom>
            <a:solidFill>
              <a:srgbClr val="808080"/>
            </a:solidFill>
            <a:ln w="9525">
              <a:noFill/>
              <a:round/>
              <a:headEnd/>
              <a:tailEnd/>
            </a:ln>
          </p:spPr>
          <p:txBody>
            <a:bodyPr/>
            <a:lstStyle/>
            <a:p>
              <a:endParaRPr lang="en-US"/>
            </a:p>
          </p:txBody>
        </p:sp>
        <p:sp>
          <p:nvSpPr>
            <p:cNvPr id="89212" name="Freeform 147"/>
            <p:cNvSpPr>
              <a:spLocks/>
            </p:cNvSpPr>
            <p:nvPr/>
          </p:nvSpPr>
          <p:spPr bwMode="auto">
            <a:xfrm>
              <a:off x="6406" y="13636"/>
              <a:ext cx="137" cy="656"/>
            </a:xfrm>
            <a:custGeom>
              <a:avLst/>
              <a:gdLst>
                <a:gd name="T0" fmla="*/ 43 w 137"/>
                <a:gd name="T1" fmla="*/ 12 h 656"/>
                <a:gd name="T2" fmla="*/ 39 w 137"/>
                <a:gd name="T3" fmla="*/ 25 h 656"/>
                <a:gd name="T4" fmla="*/ 30 w 137"/>
                <a:gd name="T5" fmla="*/ 62 h 656"/>
                <a:gd name="T6" fmla="*/ 19 w 137"/>
                <a:gd name="T7" fmla="*/ 122 h 656"/>
                <a:gd name="T8" fmla="*/ 7 w 137"/>
                <a:gd name="T9" fmla="*/ 199 h 656"/>
                <a:gd name="T10" fmla="*/ 0 w 137"/>
                <a:gd name="T11" fmla="*/ 294 h 656"/>
                <a:gd name="T12" fmla="*/ 1 w 137"/>
                <a:gd name="T13" fmla="*/ 403 h 656"/>
                <a:gd name="T14" fmla="*/ 12 w 137"/>
                <a:gd name="T15" fmla="*/ 524 h 656"/>
                <a:gd name="T16" fmla="*/ 38 w 137"/>
                <a:gd name="T17" fmla="*/ 656 h 656"/>
                <a:gd name="T18" fmla="*/ 132 w 137"/>
                <a:gd name="T19" fmla="*/ 650 h 656"/>
                <a:gd name="T20" fmla="*/ 127 w 137"/>
                <a:gd name="T21" fmla="*/ 631 h 656"/>
                <a:gd name="T22" fmla="*/ 119 w 137"/>
                <a:gd name="T23" fmla="*/ 578 h 656"/>
                <a:gd name="T24" fmla="*/ 107 w 137"/>
                <a:gd name="T25" fmla="*/ 499 h 656"/>
                <a:gd name="T26" fmla="*/ 97 w 137"/>
                <a:gd name="T27" fmla="*/ 403 h 656"/>
                <a:gd name="T28" fmla="*/ 92 w 137"/>
                <a:gd name="T29" fmla="*/ 297 h 656"/>
                <a:gd name="T30" fmla="*/ 94 w 137"/>
                <a:gd name="T31" fmla="*/ 192 h 656"/>
                <a:gd name="T32" fmla="*/ 108 w 137"/>
                <a:gd name="T33" fmla="*/ 91 h 656"/>
                <a:gd name="T34" fmla="*/ 137 w 137"/>
                <a:gd name="T35" fmla="*/ 7 h 656"/>
                <a:gd name="T36" fmla="*/ 137 w 137"/>
                <a:gd name="T37" fmla="*/ 6 h 656"/>
                <a:gd name="T38" fmla="*/ 137 w 137"/>
                <a:gd name="T39" fmla="*/ 4 h 656"/>
                <a:gd name="T40" fmla="*/ 135 w 137"/>
                <a:gd name="T41" fmla="*/ 2 h 656"/>
                <a:gd name="T42" fmla="*/ 129 w 137"/>
                <a:gd name="T43" fmla="*/ 0 h 656"/>
                <a:gd name="T44" fmla="*/ 119 w 137"/>
                <a:gd name="T45" fmla="*/ 0 h 656"/>
                <a:gd name="T46" fmla="*/ 101 w 137"/>
                <a:gd name="T47" fmla="*/ 1 h 656"/>
                <a:gd name="T48" fmla="*/ 77 w 137"/>
                <a:gd name="T49" fmla="*/ 5 h 656"/>
                <a:gd name="T50" fmla="*/ 43 w 137"/>
                <a:gd name="T51" fmla="*/ 12 h 65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37"/>
                <a:gd name="T79" fmla="*/ 0 h 656"/>
                <a:gd name="T80" fmla="*/ 137 w 137"/>
                <a:gd name="T81" fmla="*/ 656 h 65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37" h="656">
                  <a:moveTo>
                    <a:pt x="43" y="12"/>
                  </a:moveTo>
                  <a:lnTo>
                    <a:pt x="39" y="25"/>
                  </a:lnTo>
                  <a:lnTo>
                    <a:pt x="30" y="62"/>
                  </a:lnTo>
                  <a:lnTo>
                    <a:pt x="19" y="122"/>
                  </a:lnTo>
                  <a:lnTo>
                    <a:pt x="7" y="199"/>
                  </a:lnTo>
                  <a:lnTo>
                    <a:pt x="0" y="294"/>
                  </a:lnTo>
                  <a:lnTo>
                    <a:pt x="1" y="403"/>
                  </a:lnTo>
                  <a:lnTo>
                    <a:pt x="12" y="524"/>
                  </a:lnTo>
                  <a:lnTo>
                    <a:pt x="38" y="656"/>
                  </a:lnTo>
                  <a:lnTo>
                    <a:pt x="132" y="650"/>
                  </a:lnTo>
                  <a:lnTo>
                    <a:pt x="127" y="631"/>
                  </a:lnTo>
                  <a:lnTo>
                    <a:pt x="119" y="578"/>
                  </a:lnTo>
                  <a:lnTo>
                    <a:pt x="107" y="499"/>
                  </a:lnTo>
                  <a:lnTo>
                    <a:pt x="97" y="403"/>
                  </a:lnTo>
                  <a:lnTo>
                    <a:pt x="92" y="297"/>
                  </a:lnTo>
                  <a:lnTo>
                    <a:pt x="94" y="192"/>
                  </a:lnTo>
                  <a:lnTo>
                    <a:pt x="108" y="91"/>
                  </a:lnTo>
                  <a:lnTo>
                    <a:pt x="137" y="7"/>
                  </a:lnTo>
                  <a:lnTo>
                    <a:pt x="137" y="6"/>
                  </a:lnTo>
                  <a:lnTo>
                    <a:pt x="137" y="4"/>
                  </a:lnTo>
                  <a:lnTo>
                    <a:pt x="135" y="2"/>
                  </a:lnTo>
                  <a:lnTo>
                    <a:pt x="129" y="0"/>
                  </a:lnTo>
                  <a:lnTo>
                    <a:pt x="119" y="0"/>
                  </a:lnTo>
                  <a:lnTo>
                    <a:pt x="101" y="1"/>
                  </a:lnTo>
                  <a:lnTo>
                    <a:pt x="77" y="5"/>
                  </a:lnTo>
                  <a:lnTo>
                    <a:pt x="43" y="12"/>
                  </a:lnTo>
                  <a:close/>
                </a:path>
              </a:pathLst>
            </a:custGeom>
            <a:solidFill>
              <a:srgbClr val="808080"/>
            </a:solidFill>
            <a:ln w="9525">
              <a:noFill/>
              <a:round/>
              <a:headEnd/>
              <a:tailEnd/>
            </a:ln>
          </p:spPr>
          <p:txBody>
            <a:bodyPr/>
            <a:lstStyle/>
            <a:p>
              <a:endParaRPr lang="en-US"/>
            </a:p>
          </p:txBody>
        </p:sp>
        <p:sp>
          <p:nvSpPr>
            <p:cNvPr id="89213" name="Freeform 148"/>
            <p:cNvSpPr>
              <a:spLocks/>
            </p:cNvSpPr>
            <p:nvPr/>
          </p:nvSpPr>
          <p:spPr bwMode="auto">
            <a:xfrm>
              <a:off x="6412" y="13680"/>
              <a:ext cx="116" cy="560"/>
            </a:xfrm>
            <a:custGeom>
              <a:avLst/>
              <a:gdLst>
                <a:gd name="T0" fmla="*/ 36 w 116"/>
                <a:gd name="T1" fmla="*/ 11 h 560"/>
                <a:gd name="T2" fmla="*/ 33 w 116"/>
                <a:gd name="T3" fmla="*/ 21 h 560"/>
                <a:gd name="T4" fmla="*/ 24 w 116"/>
                <a:gd name="T5" fmla="*/ 53 h 560"/>
                <a:gd name="T6" fmla="*/ 15 w 116"/>
                <a:gd name="T7" fmla="*/ 103 h 560"/>
                <a:gd name="T8" fmla="*/ 5 w 116"/>
                <a:gd name="T9" fmla="*/ 169 h 560"/>
                <a:gd name="T10" fmla="*/ 0 w 116"/>
                <a:gd name="T11" fmla="*/ 250 h 560"/>
                <a:gd name="T12" fmla="*/ 1 w 116"/>
                <a:gd name="T13" fmla="*/ 344 h 560"/>
                <a:gd name="T14" fmla="*/ 10 w 116"/>
                <a:gd name="T15" fmla="*/ 448 h 560"/>
                <a:gd name="T16" fmla="*/ 32 w 116"/>
                <a:gd name="T17" fmla="*/ 560 h 560"/>
                <a:gd name="T18" fmla="*/ 112 w 116"/>
                <a:gd name="T19" fmla="*/ 555 h 560"/>
                <a:gd name="T20" fmla="*/ 108 w 116"/>
                <a:gd name="T21" fmla="*/ 538 h 560"/>
                <a:gd name="T22" fmla="*/ 101 w 116"/>
                <a:gd name="T23" fmla="*/ 493 h 560"/>
                <a:gd name="T24" fmla="*/ 91 w 116"/>
                <a:gd name="T25" fmla="*/ 426 h 560"/>
                <a:gd name="T26" fmla="*/ 82 w 116"/>
                <a:gd name="T27" fmla="*/ 344 h 560"/>
                <a:gd name="T28" fmla="*/ 77 w 116"/>
                <a:gd name="T29" fmla="*/ 255 h 560"/>
                <a:gd name="T30" fmla="*/ 79 w 116"/>
                <a:gd name="T31" fmla="*/ 164 h 560"/>
                <a:gd name="T32" fmla="*/ 91 w 116"/>
                <a:gd name="T33" fmla="*/ 79 h 560"/>
                <a:gd name="T34" fmla="*/ 116 w 116"/>
                <a:gd name="T35" fmla="*/ 6 h 560"/>
                <a:gd name="T36" fmla="*/ 116 w 116"/>
                <a:gd name="T37" fmla="*/ 5 h 560"/>
                <a:gd name="T38" fmla="*/ 116 w 116"/>
                <a:gd name="T39" fmla="*/ 4 h 560"/>
                <a:gd name="T40" fmla="*/ 114 w 116"/>
                <a:gd name="T41" fmla="*/ 2 h 560"/>
                <a:gd name="T42" fmla="*/ 109 w 116"/>
                <a:gd name="T43" fmla="*/ 0 h 560"/>
                <a:gd name="T44" fmla="*/ 100 w 116"/>
                <a:gd name="T45" fmla="*/ 0 h 560"/>
                <a:gd name="T46" fmla="*/ 86 w 116"/>
                <a:gd name="T47" fmla="*/ 1 h 560"/>
                <a:gd name="T48" fmla="*/ 65 w 116"/>
                <a:gd name="T49" fmla="*/ 4 h 560"/>
                <a:gd name="T50" fmla="*/ 36 w 116"/>
                <a:gd name="T51" fmla="*/ 11 h 56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6"/>
                <a:gd name="T79" fmla="*/ 0 h 560"/>
                <a:gd name="T80" fmla="*/ 116 w 116"/>
                <a:gd name="T81" fmla="*/ 560 h 56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6" h="560">
                  <a:moveTo>
                    <a:pt x="36" y="11"/>
                  </a:moveTo>
                  <a:lnTo>
                    <a:pt x="33" y="21"/>
                  </a:lnTo>
                  <a:lnTo>
                    <a:pt x="24" y="53"/>
                  </a:lnTo>
                  <a:lnTo>
                    <a:pt x="15" y="103"/>
                  </a:lnTo>
                  <a:lnTo>
                    <a:pt x="5" y="169"/>
                  </a:lnTo>
                  <a:lnTo>
                    <a:pt x="0" y="250"/>
                  </a:lnTo>
                  <a:lnTo>
                    <a:pt x="1" y="344"/>
                  </a:lnTo>
                  <a:lnTo>
                    <a:pt x="10" y="448"/>
                  </a:lnTo>
                  <a:lnTo>
                    <a:pt x="32" y="560"/>
                  </a:lnTo>
                  <a:lnTo>
                    <a:pt x="112" y="555"/>
                  </a:lnTo>
                  <a:lnTo>
                    <a:pt x="108" y="538"/>
                  </a:lnTo>
                  <a:lnTo>
                    <a:pt x="101" y="493"/>
                  </a:lnTo>
                  <a:lnTo>
                    <a:pt x="91" y="426"/>
                  </a:lnTo>
                  <a:lnTo>
                    <a:pt x="82" y="344"/>
                  </a:lnTo>
                  <a:lnTo>
                    <a:pt x="77" y="255"/>
                  </a:lnTo>
                  <a:lnTo>
                    <a:pt x="79" y="164"/>
                  </a:lnTo>
                  <a:lnTo>
                    <a:pt x="91" y="79"/>
                  </a:lnTo>
                  <a:lnTo>
                    <a:pt x="116" y="6"/>
                  </a:lnTo>
                  <a:lnTo>
                    <a:pt x="116" y="5"/>
                  </a:lnTo>
                  <a:lnTo>
                    <a:pt x="116" y="4"/>
                  </a:lnTo>
                  <a:lnTo>
                    <a:pt x="114" y="2"/>
                  </a:lnTo>
                  <a:lnTo>
                    <a:pt x="109" y="0"/>
                  </a:lnTo>
                  <a:lnTo>
                    <a:pt x="100" y="0"/>
                  </a:lnTo>
                  <a:lnTo>
                    <a:pt x="86" y="1"/>
                  </a:lnTo>
                  <a:lnTo>
                    <a:pt x="65" y="4"/>
                  </a:lnTo>
                  <a:lnTo>
                    <a:pt x="36" y="11"/>
                  </a:lnTo>
                  <a:close/>
                </a:path>
              </a:pathLst>
            </a:custGeom>
            <a:solidFill>
              <a:srgbClr val="808080"/>
            </a:solidFill>
            <a:ln w="9525">
              <a:noFill/>
              <a:round/>
              <a:headEnd/>
              <a:tailEnd/>
            </a:ln>
          </p:spPr>
          <p:txBody>
            <a:bodyPr/>
            <a:lstStyle/>
            <a:p>
              <a:endParaRPr lang="en-US"/>
            </a:p>
          </p:txBody>
        </p:sp>
        <p:sp>
          <p:nvSpPr>
            <p:cNvPr id="89214" name="Freeform 149"/>
            <p:cNvSpPr>
              <a:spLocks/>
            </p:cNvSpPr>
            <p:nvPr/>
          </p:nvSpPr>
          <p:spPr bwMode="auto">
            <a:xfrm>
              <a:off x="6417" y="13724"/>
              <a:ext cx="97" cy="463"/>
            </a:xfrm>
            <a:custGeom>
              <a:avLst/>
              <a:gdLst>
                <a:gd name="T0" fmla="*/ 30 w 97"/>
                <a:gd name="T1" fmla="*/ 9 h 463"/>
                <a:gd name="T2" fmla="*/ 27 w 97"/>
                <a:gd name="T3" fmla="*/ 17 h 463"/>
                <a:gd name="T4" fmla="*/ 20 w 97"/>
                <a:gd name="T5" fmla="*/ 44 h 463"/>
                <a:gd name="T6" fmla="*/ 12 w 97"/>
                <a:gd name="T7" fmla="*/ 85 h 463"/>
                <a:gd name="T8" fmla="*/ 4 w 97"/>
                <a:gd name="T9" fmla="*/ 140 h 463"/>
                <a:gd name="T10" fmla="*/ 0 w 97"/>
                <a:gd name="T11" fmla="*/ 207 h 463"/>
                <a:gd name="T12" fmla="*/ 0 w 97"/>
                <a:gd name="T13" fmla="*/ 285 h 463"/>
                <a:gd name="T14" fmla="*/ 9 w 97"/>
                <a:gd name="T15" fmla="*/ 370 h 463"/>
                <a:gd name="T16" fmla="*/ 26 w 97"/>
                <a:gd name="T17" fmla="*/ 463 h 463"/>
                <a:gd name="T18" fmla="*/ 93 w 97"/>
                <a:gd name="T19" fmla="*/ 460 h 463"/>
                <a:gd name="T20" fmla="*/ 89 w 97"/>
                <a:gd name="T21" fmla="*/ 446 h 463"/>
                <a:gd name="T22" fmla="*/ 83 w 97"/>
                <a:gd name="T23" fmla="*/ 408 h 463"/>
                <a:gd name="T24" fmla="*/ 75 w 97"/>
                <a:gd name="T25" fmla="*/ 353 h 463"/>
                <a:gd name="T26" fmla="*/ 68 w 97"/>
                <a:gd name="T27" fmla="*/ 285 h 463"/>
                <a:gd name="T28" fmla="*/ 65 w 97"/>
                <a:gd name="T29" fmla="*/ 211 h 463"/>
                <a:gd name="T30" fmla="*/ 67 w 97"/>
                <a:gd name="T31" fmla="*/ 136 h 463"/>
                <a:gd name="T32" fmla="*/ 76 w 97"/>
                <a:gd name="T33" fmla="*/ 65 h 463"/>
                <a:gd name="T34" fmla="*/ 97 w 97"/>
                <a:gd name="T35" fmla="*/ 5 h 463"/>
                <a:gd name="T36" fmla="*/ 97 w 97"/>
                <a:gd name="T37" fmla="*/ 4 h 463"/>
                <a:gd name="T38" fmla="*/ 97 w 97"/>
                <a:gd name="T39" fmla="*/ 3 h 463"/>
                <a:gd name="T40" fmla="*/ 95 w 97"/>
                <a:gd name="T41" fmla="*/ 1 h 463"/>
                <a:gd name="T42" fmla="*/ 91 w 97"/>
                <a:gd name="T43" fmla="*/ 0 h 463"/>
                <a:gd name="T44" fmla="*/ 84 w 97"/>
                <a:gd name="T45" fmla="*/ 0 h 463"/>
                <a:gd name="T46" fmla="*/ 71 w 97"/>
                <a:gd name="T47" fmla="*/ 0 h 463"/>
                <a:gd name="T48" fmla="*/ 54 w 97"/>
                <a:gd name="T49" fmla="*/ 3 h 463"/>
                <a:gd name="T50" fmla="*/ 30 w 97"/>
                <a:gd name="T51" fmla="*/ 9 h 46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7"/>
                <a:gd name="T79" fmla="*/ 0 h 463"/>
                <a:gd name="T80" fmla="*/ 97 w 97"/>
                <a:gd name="T81" fmla="*/ 463 h 46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7" h="463">
                  <a:moveTo>
                    <a:pt x="30" y="9"/>
                  </a:moveTo>
                  <a:lnTo>
                    <a:pt x="27" y="17"/>
                  </a:lnTo>
                  <a:lnTo>
                    <a:pt x="20" y="44"/>
                  </a:lnTo>
                  <a:lnTo>
                    <a:pt x="12" y="85"/>
                  </a:lnTo>
                  <a:lnTo>
                    <a:pt x="4" y="140"/>
                  </a:lnTo>
                  <a:lnTo>
                    <a:pt x="0" y="207"/>
                  </a:lnTo>
                  <a:lnTo>
                    <a:pt x="0" y="285"/>
                  </a:lnTo>
                  <a:lnTo>
                    <a:pt x="9" y="370"/>
                  </a:lnTo>
                  <a:lnTo>
                    <a:pt x="26" y="463"/>
                  </a:lnTo>
                  <a:lnTo>
                    <a:pt x="93" y="460"/>
                  </a:lnTo>
                  <a:lnTo>
                    <a:pt x="89" y="446"/>
                  </a:lnTo>
                  <a:lnTo>
                    <a:pt x="83" y="408"/>
                  </a:lnTo>
                  <a:lnTo>
                    <a:pt x="75" y="353"/>
                  </a:lnTo>
                  <a:lnTo>
                    <a:pt x="68" y="285"/>
                  </a:lnTo>
                  <a:lnTo>
                    <a:pt x="65" y="211"/>
                  </a:lnTo>
                  <a:lnTo>
                    <a:pt x="67" y="136"/>
                  </a:lnTo>
                  <a:lnTo>
                    <a:pt x="76" y="65"/>
                  </a:lnTo>
                  <a:lnTo>
                    <a:pt x="97" y="5"/>
                  </a:lnTo>
                  <a:lnTo>
                    <a:pt x="97" y="4"/>
                  </a:lnTo>
                  <a:lnTo>
                    <a:pt x="97" y="3"/>
                  </a:lnTo>
                  <a:lnTo>
                    <a:pt x="95" y="1"/>
                  </a:lnTo>
                  <a:lnTo>
                    <a:pt x="91" y="0"/>
                  </a:lnTo>
                  <a:lnTo>
                    <a:pt x="84" y="0"/>
                  </a:lnTo>
                  <a:lnTo>
                    <a:pt x="71" y="0"/>
                  </a:lnTo>
                  <a:lnTo>
                    <a:pt x="54" y="3"/>
                  </a:lnTo>
                  <a:lnTo>
                    <a:pt x="30" y="9"/>
                  </a:lnTo>
                  <a:close/>
                </a:path>
              </a:pathLst>
            </a:custGeom>
            <a:solidFill>
              <a:srgbClr val="808080"/>
            </a:solidFill>
            <a:ln w="9525">
              <a:noFill/>
              <a:round/>
              <a:headEnd/>
              <a:tailEnd/>
            </a:ln>
          </p:spPr>
          <p:txBody>
            <a:bodyPr/>
            <a:lstStyle/>
            <a:p>
              <a:endParaRPr lang="en-US"/>
            </a:p>
          </p:txBody>
        </p:sp>
        <p:sp>
          <p:nvSpPr>
            <p:cNvPr id="89215" name="Freeform 150"/>
            <p:cNvSpPr>
              <a:spLocks/>
            </p:cNvSpPr>
            <p:nvPr/>
          </p:nvSpPr>
          <p:spPr bwMode="auto">
            <a:xfrm>
              <a:off x="6422" y="13768"/>
              <a:ext cx="77" cy="367"/>
            </a:xfrm>
            <a:custGeom>
              <a:avLst/>
              <a:gdLst>
                <a:gd name="T0" fmla="*/ 24 w 77"/>
                <a:gd name="T1" fmla="*/ 8 h 367"/>
                <a:gd name="T2" fmla="*/ 22 w 77"/>
                <a:gd name="T3" fmla="*/ 15 h 367"/>
                <a:gd name="T4" fmla="*/ 17 w 77"/>
                <a:gd name="T5" fmla="*/ 36 h 367"/>
                <a:gd name="T6" fmla="*/ 10 w 77"/>
                <a:gd name="T7" fmla="*/ 68 h 367"/>
                <a:gd name="T8" fmla="*/ 4 w 77"/>
                <a:gd name="T9" fmla="*/ 112 h 367"/>
                <a:gd name="T10" fmla="*/ 0 w 77"/>
                <a:gd name="T11" fmla="*/ 164 h 367"/>
                <a:gd name="T12" fmla="*/ 0 w 77"/>
                <a:gd name="T13" fmla="*/ 226 h 367"/>
                <a:gd name="T14" fmla="*/ 7 w 77"/>
                <a:gd name="T15" fmla="*/ 294 h 367"/>
                <a:gd name="T16" fmla="*/ 21 w 77"/>
                <a:gd name="T17" fmla="*/ 367 h 367"/>
                <a:gd name="T18" fmla="*/ 74 w 77"/>
                <a:gd name="T19" fmla="*/ 364 h 367"/>
                <a:gd name="T20" fmla="*/ 71 w 77"/>
                <a:gd name="T21" fmla="*/ 353 h 367"/>
                <a:gd name="T22" fmla="*/ 66 w 77"/>
                <a:gd name="T23" fmla="*/ 323 h 367"/>
                <a:gd name="T24" fmla="*/ 60 w 77"/>
                <a:gd name="T25" fmla="*/ 280 h 367"/>
                <a:gd name="T26" fmla="*/ 54 w 77"/>
                <a:gd name="T27" fmla="*/ 226 h 367"/>
                <a:gd name="T28" fmla="*/ 51 w 77"/>
                <a:gd name="T29" fmla="*/ 168 h 367"/>
                <a:gd name="T30" fmla="*/ 53 w 77"/>
                <a:gd name="T31" fmla="*/ 107 h 367"/>
                <a:gd name="T32" fmla="*/ 61 w 77"/>
                <a:gd name="T33" fmla="*/ 52 h 367"/>
                <a:gd name="T34" fmla="*/ 77 w 77"/>
                <a:gd name="T35" fmla="*/ 5 h 367"/>
                <a:gd name="T36" fmla="*/ 77 w 77"/>
                <a:gd name="T37" fmla="*/ 5 h 367"/>
                <a:gd name="T38" fmla="*/ 77 w 77"/>
                <a:gd name="T39" fmla="*/ 2 h 367"/>
                <a:gd name="T40" fmla="*/ 76 w 77"/>
                <a:gd name="T41" fmla="*/ 1 h 367"/>
                <a:gd name="T42" fmla="*/ 72 w 77"/>
                <a:gd name="T43" fmla="*/ 0 h 367"/>
                <a:gd name="T44" fmla="*/ 66 w 77"/>
                <a:gd name="T45" fmla="*/ 0 h 367"/>
                <a:gd name="T46" fmla="*/ 56 w 77"/>
                <a:gd name="T47" fmla="*/ 1 h 367"/>
                <a:gd name="T48" fmla="*/ 43 w 77"/>
                <a:gd name="T49" fmla="*/ 4 h 367"/>
                <a:gd name="T50" fmla="*/ 24 w 77"/>
                <a:gd name="T51" fmla="*/ 8 h 36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7"/>
                <a:gd name="T79" fmla="*/ 0 h 367"/>
                <a:gd name="T80" fmla="*/ 77 w 77"/>
                <a:gd name="T81" fmla="*/ 367 h 36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7" h="367">
                  <a:moveTo>
                    <a:pt x="24" y="8"/>
                  </a:moveTo>
                  <a:lnTo>
                    <a:pt x="22" y="15"/>
                  </a:lnTo>
                  <a:lnTo>
                    <a:pt x="17" y="36"/>
                  </a:lnTo>
                  <a:lnTo>
                    <a:pt x="10" y="68"/>
                  </a:lnTo>
                  <a:lnTo>
                    <a:pt x="4" y="112"/>
                  </a:lnTo>
                  <a:lnTo>
                    <a:pt x="0" y="164"/>
                  </a:lnTo>
                  <a:lnTo>
                    <a:pt x="0" y="226"/>
                  </a:lnTo>
                  <a:lnTo>
                    <a:pt x="7" y="294"/>
                  </a:lnTo>
                  <a:lnTo>
                    <a:pt x="21" y="367"/>
                  </a:lnTo>
                  <a:lnTo>
                    <a:pt x="74" y="364"/>
                  </a:lnTo>
                  <a:lnTo>
                    <a:pt x="71" y="353"/>
                  </a:lnTo>
                  <a:lnTo>
                    <a:pt x="66" y="323"/>
                  </a:lnTo>
                  <a:lnTo>
                    <a:pt x="60" y="280"/>
                  </a:lnTo>
                  <a:lnTo>
                    <a:pt x="54" y="226"/>
                  </a:lnTo>
                  <a:lnTo>
                    <a:pt x="51" y="168"/>
                  </a:lnTo>
                  <a:lnTo>
                    <a:pt x="53" y="107"/>
                  </a:lnTo>
                  <a:lnTo>
                    <a:pt x="61" y="52"/>
                  </a:lnTo>
                  <a:lnTo>
                    <a:pt x="77" y="5"/>
                  </a:lnTo>
                  <a:lnTo>
                    <a:pt x="77" y="2"/>
                  </a:lnTo>
                  <a:lnTo>
                    <a:pt x="76" y="1"/>
                  </a:lnTo>
                  <a:lnTo>
                    <a:pt x="72" y="0"/>
                  </a:lnTo>
                  <a:lnTo>
                    <a:pt x="66" y="0"/>
                  </a:lnTo>
                  <a:lnTo>
                    <a:pt x="56" y="1"/>
                  </a:lnTo>
                  <a:lnTo>
                    <a:pt x="43" y="4"/>
                  </a:lnTo>
                  <a:lnTo>
                    <a:pt x="24" y="8"/>
                  </a:lnTo>
                  <a:close/>
                </a:path>
              </a:pathLst>
            </a:custGeom>
            <a:solidFill>
              <a:srgbClr val="808080"/>
            </a:solidFill>
            <a:ln w="9525">
              <a:noFill/>
              <a:round/>
              <a:headEnd/>
              <a:tailEnd/>
            </a:ln>
          </p:spPr>
          <p:txBody>
            <a:bodyPr/>
            <a:lstStyle/>
            <a:p>
              <a:endParaRPr lang="en-US"/>
            </a:p>
          </p:txBody>
        </p:sp>
        <p:sp>
          <p:nvSpPr>
            <p:cNvPr id="89216" name="Freeform 151"/>
            <p:cNvSpPr>
              <a:spLocks/>
            </p:cNvSpPr>
            <p:nvPr/>
          </p:nvSpPr>
          <p:spPr bwMode="auto">
            <a:xfrm>
              <a:off x="6428" y="13813"/>
              <a:ext cx="56" cy="271"/>
            </a:xfrm>
            <a:custGeom>
              <a:avLst/>
              <a:gdLst>
                <a:gd name="T0" fmla="*/ 17 w 56"/>
                <a:gd name="T1" fmla="*/ 5 h 271"/>
                <a:gd name="T2" fmla="*/ 16 w 56"/>
                <a:gd name="T3" fmla="*/ 10 h 271"/>
                <a:gd name="T4" fmla="*/ 12 w 56"/>
                <a:gd name="T5" fmla="*/ 25 h 271"/>
                <a:gd name="T6" fmla="*/ 6 w 56"/>
                <a:gd name="T7" fmla="*/ 49 h 271"/>
                <a:gd name="T8" fmla="*/ 2 w 56"/>
                <a:gd name="T9" fmla="*/ 82 h 271"/>
                <a:gd name="T10" fmla="*/ 0 w 56"/>
                <a:gd name="T11" fmla="*/ 122 h 271"/>
                <a:gd name="T12" fmla="*/ 0 w 56"/>
                <a:gd name="T13" fmla="*/ 166 h 271"/>
                <a:gd name="T14" fmla="*/ 4 w 56"/>
                <a:gd name="T15" fmla="*/ 217 h 271"/>
                <a:gd name="T16" fmla="*/ 15 w 56"/>
                <a:gd name="T17" fmla="*/ 271 h 271"/>
                <a:gd name="T18" fmla="*/ 54 w 56"/>
                <a:gd name="T19" fmla="*/ 268 h 271"/>
                <a:gd name="T20" fmla="*/ 52 w 56"/>
                <a:gd name="T21" fmla="*/ 261 h 271"/>
                <a:gd name="T22" fmla="*/ 48 w 56"/>
                <a:gd name="T23" fmla="*/ 238 h 271"/>
                <a:gd name="T24" fmla="*/ 44 w 56"/>
                <a:gd name="T25" fmla="*/ 206 h 271"/>
                <a:gd name="T26" fmla="*/ 40 w 56"/>
                <a:gd name="T27" fmla="*/ 166 h 271"/>
                <a:gd name="T28" fmla="*/ 37 w 56"/>
                <a:gd name="T29" fmla="*/ 123 h 271"/>
                <a:gd name="T30" fmla="*/ 39 w 56"/>
                <a:gd name="T31" fmla="*/ 78 h 271"/>
                <a:gd name="T32" fmla="*/ 44 w 56"/>
                <a:gd name="T33" fmla="*/ 37 h 271"/>
                <a:gd name="T34" fmla="*/ 56 w 56"/>
                <a:gd name="T35" fmla="*/ 3 h 271"/>
                <a:gd name="T36" fmla="*/ 56 w 56"/>
                <a:gd name="T37" fmla="*/ 3 h 271"/>
                <a:gd name="T38" fmla="*/ 56 w 56"/>
                <a:gd name="T39" fmla="*/ 2 h 271"/>
                <a:gd name="T40" fmla="*/ 55 w 56"/>
                <a:gd name="T41" fmla="*/ 1 h 271"/>
                <a:gd name="T42" fmla="*/ 52 w 56"/>
                <a:gd name="T43" fmla="*/ 0 h 271"/>
                <a:gd name="T44" fmla="*/ 48 w 56"/>
                <a:gd name="T45" fmla="*/ 0 h 271"/>
                <a:gd name="T46" fmla="*/ 42 w 56"/>
                <a:gd name="T47" fmla="*/ 0 h 271"/>
                <a:gd name="T48" fmla="*/ 31 w 56"/>
                <a:gd name="T49" fmla="*/ 2 h 271"/>
                <a:gd name="T50" fmla="*/ 17 w 56"/>
                <a:gd name="T51" fmla="*/ 5 h 27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6"/>
                <a:gd name="T79" fmla="*/ 0 h 271"/>
                <a:gd name="T80" fmla="*/ 56 w 56"/>
                <a:gd name="T81" fmla="*/ 271 h 27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6" h="271">
                  <a:moveTo>
                    <a:pt x="17" y="5"/>
                  </a:moveTo>
                  <a:lnTo>
                    <a:pt x="16" y="10"/>
                  </a:lnTo>
                  <a:lnTo>
                    <a:pt x="12" y="25"/>
                  </a:lnTo>
                  <a:lnTo>
                    <a:pt x="6" y="49"/>
                  </a:lnTo>
                  <a:lnTo>
                    <a:pt x="2" y="82"/>
                  </a:lnTo>
                  <a:lnTo>
                    <a:pt x="0" y="122"/>
                  </a:lnTo>
                  <a:lnTo>
                    <a:pt x="0" y="166"/>
                  </a:lnTo>
                  <a:lnTo>
                    <a:pt x="4" y="217"/>
                  </a:lnTo>
                  <a:lnTo>
                    <a:pt x="15" y="271"/>
                  </a:lnTo>
                  <a:lnTo>
                    <a:pt x="54" y="268"/>
                  </a:lnTo>
                  <a:lnTo>
                    <a:pt x="52" y="261"/>
                  </a:lnTo>
                  <a:lnTo>
                    <a:pt x="48" y="238"/>
                  </a:lnTo>
                  <a:lnTo>
                    <a:pt x="44" y="206"/>
                  </a:lnTo>
                  <a:lnTo>
                    <a:pt x="40" y="166"/>
                  </a:lnTo>
                  <a:lnTo>
                    <a:pt x="37" y="123"/>
                  </a:lnTo>
                  <a:lnTo>
                    <a:pt x="39" y="78"/>
                  </a:lnTo>
                  <a:lnTo>
                    <a:pt x="44" y="37"/>
                  </a:lnTo>
                  <a:lnTo>
                    <a:pt x="56" y="3"/>
                  </a:lnTo>
                  <a:lnTo>
                    <a:pt x="56" y="2"/>
                  </a:lnTo>
                  <a:lnTo>
                    <a:pt x="55" y="1"/>
                  </a:lnTo>
                  <a:lnTo>
                    <a:pt x="52" y="0"/>
                  </a:lnTo>
                  <a:lnTo>
                    <a:pt x="48" y="0"/>
                  </a:lnTo>
                  <a:lnTo>
                    <a:pt x="42" y="0"/>
                  </a:lnTo>
                  <a:lnTo>
                    <a:pt x="31" y="2"/>
                  </a:lnTo>
                  <a:lnTo>
                    <a:pt x="17" y="5"/>
                  </a:lnTo>
                  <a:close/>
                </a:path>
              </a:pathLst>
            </a:custGeom>
            <a:solidFill>
              <a:srgbClr val="808080"/>
            </a:solidFill>
            <a:ln w="9525">
              <a:noFill/>
              <a:round/>
              <a:headEnd/>
              <a:tailEnd/>
            </a:ln>
          </p:spPr>
          <p:txBody>
            <a:bodyPr/>
            <a:lstStyle/>
            <a:p>
              <a:endParaRPr lang="en-US"/>
            </a:p>
          </p:txBody>
        </p:sp>
        <p:sp>
          <p:nvSpPr>
            <p:cNvPr id="89217" name="Freeform 152"/>
            <p:cNvSpPr>
              <a:spLocks/>
            </p:cNvSpPr>
            <p:nvPr/>
          </p:nvSpPr>
          <p:spPr bwMode="auto">
            <a:xfrm>
              <a:off x="7211" y="13549"/>
              <a:ext cx="186" cy="732"/>
            </a:xfrm>
            <a:custGeom>
              <a:avLst/>
              <a:gdLst>
                <a:gd name="T0" fmla="*/ 186 w 186"/>
                <a:gd name="T1" fmla="*/ 6 h 732"/>
                <a:gd name="T2" fmla="*/ 182 w 186"/>
                <a:gd name="T3" fmla="*/ 11 h 732"/>
                <a:gd name="T4" fmla="*/ 169 w 186"/>
                <a:gd name="T5" fmla="*/ 29 h 732"/>
                <a:gd name="T6" fmla="*/ 153 w 186"/>
                <a:gd name="T7" fmla="*/ 67 h 732"/>
                <a:gd name="T8" fmla="*/ 137 w 186"/>
                <a:gd name="T9" fmla="*/ 130 h 732"/>
                <a:gd name="T10" fmla="*/ 124 w 186"/>
                <a:gd name="T11" fmla="*/ 221 h 732"/>
                <a:gd name="T12" fmla="*/ 117 w 186"/>
                <a:gd name="T13" fmla="*/ 350 h 732"/>
                <a:gd name="T14" fmla="*/ 122 w 186"/>
                <a:gd name="T15" fmla="*/ 517 h 732"/>
                <a:gd name="T16" fmla="*/ 139 w 186"/>
                <a:gd name="T17" fmla="*/ 732 h 732"/>
                <a:gd name="T18" fmla="*/ 34 w 186"/>
                <a:gd name="T19" fmla="*/ 732 h 732"/>
                <a:gd name="T20" fmla="*/ 31 w 186"/>
                <a:gd name="T21" fmla="*/ 711 h 732"/>
                <a:gd name="T22" fmla="*/ 22 w 186"/>
                <a:gd name="T23" fmla="*/ 651 h 732"/>
                <a:gd name="T24" fmla="*/ 12 w 186"/>
                <a:gd name="T25" fmla="*/ 563 h 732"/>
                <a:gd name="T26" fmla="*/ 3 w 186"/>
                <a:gd name="T27" fmla="*/ 454 h 732"/>
                <a:gd name="T28" fmla="*/ 0 w 186"/>
                <a:gd name="T29" fmla="*/ 335 h 732"/>
                <a:gd name="T30" fmla="*/ 6 w 186"/>
                <a:gd name="T31" fmla="*/ 213 h 732"/>
                <a:gd name="T32" fmla="*/ 25 w 186"/>
                <a:gd name="T33" fmla="*/ 98 h 732"/>
                <a:gd name="T34" fmla="*/ 60 w 186"/>
                <a:gd name="T35" fmla="*/ 0 h 732"/>
                <a:gd name="T36" fmla="*/ 186 w 186"/>
                <a:gd name="T37" fmla="*/ 6 h 73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6"/>
                <a:gd name="T58" fmla="*/ 0 h 732"/>
                <a:gd name="T59" fmla="*/ 186 w 186"/>
                <a:gd name="T60" fmla="*/ 732 h 73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6" h="732">
                  <a:moveTo>
                    <a:pt x="186" y="6"/>
                  </a:moveTo>
                  <a:lnTo>
                    <a:pt x="182" y="11"/>
                  </a:lnTo>
                  <a:lnTo>
                    <a:pt x="169" y="29"/>
                  </a:lnTo>
                  <a:lnTo>
                    <a:pt x="153" y="67"/>
                  </a:lnTo>
                  <a:lnTo>
                    <a:pt x="137" y="130"/>
                  </a:lnTo>
                  <a:lnTo>
                    <a:pt x="124" y="221"/>
                  </a:lnTo>
                  <a:lnTo>
                    <a:pt x="117" y="350"/>
                  </a:lnTo>
                  <a:lnTo>
                    <a:pt x="122" y="517"/>
                  </a:lnTo>
                  <a:lnTo>
                    <a:pt x="139" y="732"/>
                  </a:lnTo>
                  <a:lnTo>
                    <a:pt x="34" y="732"/>
                  </a:lnTo>
                  <a:lnTo>
                    <a:pt x="31" y="711"/>
                  </a:lnTo>
                  <a:lnTo>
                    <a:pt x="22" y="651"/>
                  </a:lnTo>
                  <a:lnTo>
                    <a:pt x="12" y="563"/>
                  </a:lnTo>
                  <a:lnTo>
                    <a:pt x="3" y="454"/>
                  </a:lnTo>
                  <a:lnTo>
                    <a:pt x="0" y="335"/>
                  </a:lnTo>
                  <a:lnTo>
                    <a:pt x="6" y="213"/>
                  </a:lnTo>
                  <a:lnTo>
                    <a:pt x="25" y="98"/>
                  </a:lnTo>
                  <a:lnTo>
                    <a:pt x="60" y="0"/>
                  </a:lnTo>
                  <a:lnTo>
                    <a:pt x="186" y="6"/>
                  </a:lnTo>
                  <a:close/>
                </a:path>
              </a:pathLst>
            </a:custGeom>
            <a:solidFill>
              <a:srgbClr val="808080"/>
            </a:solidFill>
            <a:ln w="9525">
              <a:noFill/>
              <a:round/>
              <a:headEnd/>
              <a:tailEnd/>
            </a:ln>
          </p:spPr>
          <p:txBody>
            <a:bodyPr/>
            <a:lstStyle/>
            <a:p>
              <a:endParaRPr lang="en-US"/>
            </a:p>
          </p:txBody>
        </p:sp>
        <p:sp>
          <p:nvSpPr>
            <p:cNvPr id="89218" name="Freeform 153"/>
            <p:cNvSpPr>
              <a:spLocks/>
            </p:cNvSpPr>
            <p:nvPr/>
          </p:nvSpPr>
          <p:spPr bwMode="auto">
            <a:xfrm>
              <a:off x="7219" y="13600"/>
              <a:ext cx="158" cy="625"/>
            </a:xfrm>
            <a:custGeom>
              <a:avLst/>
              <a:gdLst>
                <a:gd name="T0" fmla="*/ 158 w 158"/>
                <a:gd name="T1" fmla="*/ 4 h 625"/>
                <a:gd name="T2" fmla="*/ 153 w 158"/>
                <a:gd name="T3" fmla="*/ 9 h 625"/>
                <a:gd name="T4" fmla="*/ 144 w 158"/>
                <a:gd name="T5" fmla="*/ 25 h 625"/>
                <a:gd name="T6" fmla="*/ 130 w 158"/>
                <a:gd name="T7" fmla="*/ 57 h 625"/>
                <a:gd name="T8" fmla="*/ 116 w 158"/>
                <a:gd name="T9" fmla="*/ 110 h 625"/>
                <a:gd name="T10" fmla="*/ 105 w 158"/>
                <a:gd name="T11" fmla="*/ 189 h 625"/>
                <a:gd name="T12" fmla="*/ 100 w 158"/>
                <a:gd name="T13" fmla="*/ 298 h 625"/>
                <a:gd name="T14" fmla="*/ 103 w 158"/>
                <a:gd name="T15" fmla="*/ 441 h 625"/>
                <a:gd name="T16" fmla="*/ 118 w 158"/>
                <a:gd name="T17" fmla="*/ 625 h 625"/>
                <a:gd name="T18" fmla="*/ 29 w 158"/>
                <a:gd name="T19" fmla="*/ 625 h 625"/>
                <a:gd name="T20" fmla="*/ 25 w 158"/>
                <a:gd name="T21" fmla="*/ 607 h 625"/>
                <a:gd name="T22" fmla="*/ 18 w 158"/>
                <a:gd name="T23" fmla="*/ 556 h 625"/>
                <a:gd name="T24" fmla="*/ 9 w 158"/>
                <a:gd name="T25" fmla="*/ 480 h 625"/>
                <a:gd name="T26" fmla="*/ 2 w 158"/>
                <a:gd name="T27" fmla="*/ 387 h 625"/>
                <a:gd name="T28" fmla="*/ 0 w 158"/>
                <a:gd name="T29" fmla="*/ 286 h 625"/>
                <a:gd name="T30" fmla="*/ 5 w 158"/>
                <a:gd name="T31" fmla="*/ 182 h 625"/>
                <a:gd name="T32" fmla="*/ 21 w 158"/>
                <a:gd name="T33" fmla="*/ 84 h 625"/>
                <a:gd name="T34" fmla="*/ 51 w 158"/>
                <a:gd name="T35" fmla="*/ 0 h 625"/>
                <a:gd name="T36" fmla="*/ 158 w 158"/>
                <a:gd name="T37" fmla="*/ 4 h 62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8"/>
                <a:gd name="T58" fmla="*/ 0 h 625"/>
                <a:gd name="T59" fmla="*/ 158 w 158"/>
                <a:gd name="T60" fmla="*/ 625 h 62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8" h="625">
                  <a:moveTo>
                    <a:pt x="158" y="4"/>
                  </a:moveTo>
                  <a:lnTo>
                    <a:pt x="153" y="9"/>
                  </a:lnTo>
                  <a:lnTo>
                    <a:pt x="144" y="25"/>
                  </a:lnTo>
                  <a:lnTo>
                    <a:pt x="130" y="57"/>
                  </a:lnTo>
                  <a:lnTo>
                    <a:pt x="116" y="110"/>
                  </a:lnTo>
                  <a:lnTo>
                    <a:pt x="105" y="189"/>
                  </a:lnTo>
                  <a:lnTo>
                    <a:pt x="100" y="298"/>
                  </a:lnTo>
                  <a:lnTo>
                    <a:pt x="103" y="441"/>
                  </a:lnTo>
                  <a:lnTo>
                    <a:pt x="118" y="625"/>
                  </a:lnTo>
                  <a:lnTo>
                    <a:pt x="29" y="625"/>
                  </a:lnTo>
                  <a:lnTo>
                    <a:pt x="25" y="607"/>
                  </a:lnTo>
                  <a:lnTo>
                    <a:pt x="18" y="556"/>
                  </a:lnTo>
                  <a:lnTo>
                    <a:pt x="9" y="480"/>
                  </a:lnTo>
                  <a:lnTo>
                    <a:pt x="2" y="387"/>
                  </a:lnTo>
                  <a:lnTo>
                    <a:pt x="0" y="286"/>
                  </a:lnTo>
                  <a:lnTo>
                    <a:pt x="5" y="182"/>
                  </a:lnTo>
                  <a:lnTo>
                    <a:pt x="21" y="84"/>
                  </a:lnTo>
                  <a:lnTo>
                    <a:pt x="51" y="0"/>
                  </a:lnTo>
                  <a:lnTo>
                    <a:pt x="158" y="4"/>
                  </a:lnTo>
                  <a:close/>
                </a:path>
              </a:pathLst>
            </a:custGeom>
            <a:solidFill>
              <a:srgbClr val="808080"/>
            </a:solidFill>
            <a:ln w="9525">
              <a:noFill/>
              <a:round/>
              <a:headEnd/>
              <a:tailEnd/>
            </a:ln>
          </p:spPr>
          <p:txBody>
            <a:bodyPr/>
            <a:lstStyle/>
            <a:p>
              <a:endParaRPr lang="en-US"/>
            </a:p>
          </p:txBody>
        </p:sp>
        <p:sp>
          <p:nvSpPr>
            <p:cNvPr id="89219" name="Freeform 154"/>
            <p:cNvSpPr>
              <a:spLocks/>
            </p:cNvSpPr>
            <p:nvPr/>
          </p:nvSpPr>
          <p:spPr bwMode="auto">
            <a:xfrm>
              <a:off x="7225" y="13651"/>
              <a:ext cx="131" cy="517"/>
            </a:xfrm>
            <a:custGeom>
              <a:avLst/>
              <a:gdLst>
                <a:gd name="T0" fmla="*/ 131 w 131"/>
                <a:gd name="T1" fmla="*/ 4 h 517"/>
                <a:gd name="T2" fmla="*/ 128 w 131"/>
                <a:gd name="T3" fmla="*/ 7 h 517"/>
                <a:gd name="T4" fmla="*/ 119 w 131"/>
                <a:gd name="T5" fmla="*/ 21 h 517"/>
                <a:gd name="T6" fmla="*/ 109 w 131"/>
                <a:gd name="T7" fmla="*/ 47 h 517"/>
                <a:gd name="T8" fmla="*/ 97 w 131"/>
                <a:gd name="T9" fmla="*/ 91 h 517"/>
                <a:gd name="T10" fmla="*/ 88 w 131"/>
                <a:gd name="T11" fmla="*/ 156 h 517"/>
                <a:gd name="T12" fmla="*/ 84 w 131"/>
                <a:gd name="T13" fmla="*/ 247 h 517"/>
                <a:gd name="T14" fmla="*/ 86 w 131"/>
                <a:gd name="T15" fmla="*/ 366 h 517"/>
                <a:gd name="T16" fmla="*/ 99 w 131"/>
                <a:gd name="T17" fmla="*/ 517 h 517"/>
                <a:gd name="T18" fmla="*/ 25 w 131"/>
                <a:gd name="T19" fmla="*/ 517 h 517"/>
                <a:gd name="T20" fmla="*/ 23 w 131"/>
                <a:gd name="T21" fmla="*/ 502 h 517"/>
                <a:gd name="T22" fmla="*/ 16 w 131"/>
                <a:gd name="T23" fmla="*/ 460 h 517"/>
                <a:gd name="T24" fmla="*/ 9 w 131"/>
                <a:gd name="T25" fmla="*/ 397 h 517"/>
                <a:gd name="T26" fmla="*/ 2 w 131"/>
                <a:gd name="T27" fmla="*/ 320 h 517"/>
                <a:gd name="T28" fmla="*/ 0 w 131"/>
                <a:gd name="T29" fmla="*/ 236 h 517"/>
                <a:gd name="T30" fmla="*/ 4 w 131"/>
                <a:gd name="T31" fmla="*/ 151 h 517"/>
                <a:gd name="T32" fmla="*/ 18 w 131"/>
                <a:gd name="T33" fmla="*/ 70 h 517"/>
                <a:gd name="T34" fmla="*/ 43 w 131"/>
                <a:gd name="T35" fmla="*/ 0 h 517"/>
                <a:gd name="T36" fmla="*/ 131 w 131"/>
                <a:gd name="T37" fmla="*/ 4 h 5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1"/>
                <a:gd name="T58" fmla="*/ 0 h 517"/>
                <a:gd name="T59" fmla="*/ 131 w 131"/>
                <a:gd name="T60" fmla="*/ 517 h 5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1" h="517">
                  <a:moveTo>
                    <a:pt x="131" y="4"/>
                  </a:moveTo>
                  <a:lnTo>
                    <a:pt x="128" y="7"/>
                  </a:lnTo>
                  <a:lnTo>
                    <a:pt x="119" y="21"/>
                  </a:lnTo>
                  <a:lnTo>
                    <a:pt x="109" y="47"/>
                  </a:lnTo>
                  <a:lnTo>
                    <a:pt x="97" y="91"/>
                  </a:lnTo>
                  <a:lnTo>
                    <a:pt x="88" y="156"/>
                  </a:lnTo>
                  <a:lnTo>
                    <a:pt x="84" y="247"/>
                  </a:lnTo>
                  <a:lnTo>
                    <a:pt x="86" y="366"/>
                  </a:lnTo>
                  <a:lnTo>
                    <a:pt x="99" y="517"/>
                  </a:lnTo>
                  <a:lnTo>
                    <a:pt x="25" y="517"/>
                  </a:lnTo>
                  <a:lnTo>
                    <a:pt x="23" y="502"/>
                  </a:lnTo>
                  <a:lnTo>
                    <a:pt x="16" y="460"/>
                  </a:lnTo>
                  <a:lnTo>
                    <a:pt x="9" y="397"/>
                  </a:lnTo>
                  <a:lnTo>
                    <a:pt x="2" y="320"/>
                  </a:lnTo>
                  <a:lnTo>
                    <a:pt x="0" y="236"/>
                  </a:lnTo>
                  <a:lnTo>
                    <a:pt x="4" y="151"/>
                  </a:lnTo>
                  <a:lnTo>
                    <a:pt x="18" y="70"/>
                  </a:lnTo>
                  <a:lnTo>
                    <a:pt x="43" y="0"/>
                  </a:lnTo>
                  <a:lnTo>
                    <a:pt x="131" y="4"/>
                  </a:lnTo>
                  <a:close/>
                </a:path>
              </a:pathLst>
            </a:custGeom>
            <a:solidFill>
              <a:srgbClr val="808080"/>
            </a:solidFill>
            <a:ln w="9525">
              <a:noFill/>
              <a:round/>
              <a:headEnd/>
              <a:tailEnd/>
            </a:ln>
          </p:spPr>
          <p:txBody>
            <a:bodyPr/>
            <a:lstStyle/>
            <a:p>
              <a:endParaRPr lang="en-US"/>
            </a:p>
          </p:txBody>
        </p:sp>
        <p:sp>
          <p:nvSpPr>
            <p:cNvPr id="89220" name="Freeform 155"/>
            <p:cNvSpPr>
              <a:spLocks/>
            </p:cNvSpPr>
            <p:nvPr/>
          </p:nvSpPr>
          <p:spPr bwMode="auto">
            <a:xfrm>
              <a:off x="7233" y="13701"/>
              <a:ext cx="104" cy="411"/>
            </a:xfrm>
            <a:custGeom>
              <a:avLst/>
              <a:gdLst>
                <a:gd name="T0" fmla="*/ 104 w 104"/>
                <a:gd name="T1" fmla="*/ 4 h 411"/>
                <a:gd name="T2" fmla="*/ 101 w 104"/>
                <a:gd name="T3" fmla="*/ 7 h 411"/>
                <a:gd name="T4" fmla="*/ 94 w 104"/>
                <a:gd name="T5" fmla="*/ 17 h 411"/>
                <a:gd name="T6" fmla="*/ 86 w 104"/>
                <a:gd name="T7" fmla="*/ 38 h 411"/>
                <a:gd name="T8" fmla="*/ 76 w 104"/>
                <a:gd name="T9" fmla="*/ 73 h 411"/>
                <a:gd name="T10" fmla="*/ 69 w 104"/>
                <a:gd name="T11" fmla="*/ 125 h 411"/>
                <a:gd name="T12" fmla="*/ 65 w 104"/>
                <a:gd name="T13" fmla="*/ 196 h 411"/>
                <a:gd name="T14" fmla="*/ 67 w 104"/>
                <a:gd name="T15" fmla="*/ 291 h 411"/>
                <a:gd name="T16" fmla="*/ 77 w 104"/>
                <a:gd name="T17" fmla="*/ 411 h 411"/>
                <a:gd name="T18" fmla="*/ 19 w 104"/>
                <a:gd name="T19" fmla="*/ 411 h 411"/>
                <a:gd name="T20" fmla="*/ 17 w 104"/>
                <a:gd name="T21" fmla="*/ 399 h 411"/>
                <a:gd name="T22" fmla="*/ 11 w 104"/>
                <a:gd name="T23" fmla="*/ 365 h 411"/>
                <a:gd name="T24" fmla="*/ 6 w 104"/>
                <a:gd name="T25" fmla="*/ 316 h 411"/>
                <a:gd name="T26" fmla="*/ 2 w 104"/>
                <a:gd name="T27" fmla="*/ 255 h 411"/>
                <a:gd name="T28" fmla="*/ 0 w 104"/>
                <a:gd name="T29" fmla="*/ 188 h 411"/>
                <a:gd name="T30" fmla="*/ 4 w 104"/>
                <a:gd name="T31" fmla="*/ 120 h 411"/>
                <a:gd name="T32" fmla="*/ 15 w 104"/>
                <a:gd name="T33" fmla="*/ 55 h 411"/>
                <a:gd name="T34" fmla="*/ 34 w 104"/>
                <a:gd name="T35" fmla="*/ 0 h 411"/>
                <a:gd name="T36" fmla="*/ 104 w 104"/>
                <a:gd name="T37" fmla="*/ 4 h 4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4"/>
                <a:gd name="T58" fmla="*/ 0 h 411"/>
                <a:gd name="T59" fmla="*/ 104 w 104"/>
                <a:gd name="T60" fmla="*/ 411 h 4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4" h="411">
                  <a:moveTo>
                    <a:pt x="104" y="4"/>
                  </a:moveTo>
                  <a:lnTo>
                    <a:pt x="101" y="7"/>
                  </a:lnTo>
                  <a:lnTo>
                    <a:pt x="94" y="17"/>
                  </a:lnTo>
                  <a:lnTo>
                    <a:pt x="86" y="38"/>
                  </a:lnTo>
                  <a:lnTo>
                    <a:pt x="76" y="73"/>
                  </a:lnTo>
                  <a:lnTo>
                    <a:pt x="69" y="125"/>
                  </a:lnTo>
                  <a:lnTo>
                    <a:pt x="65" y="196"/>
                  </a:lnTo>
                  <a:lnTo>
                    <a:pt x="67" y="291"/>
                  </a:lnTo>
                  <a:lnTo>
                    <a:pt x="77" y="411"/>
                  </a:lnTo>
                  <a:lnTo>
                    <a:pt x="19" y="411"/>
                  </a:lnTo>
                  <a:lnTo>
                    <a:pt x="17" y="399"/>
                  </a:lnTo>
                  <a:lnTo>
                    <a:pt x="11" y="365"/>
                  </a:lnTo>
                  <a:lnTo>
                    <a:pt x="6" y="316"/>
                  </a:lnTo>
                  <a:lnTo>
                    <a:pt x="2" y="255"/>
                  </a:lnTo>
                  <a:lnTo>
                    <a:pt x="0" y="188"/>
                  </a:lnTo>
                  <a:lnTo>
                    <a:pt x="4" y="120"/>
                  </a:lnTo>
                  <a:lnTo>
                    <a:pt x="15" y="55"/>
                  </a:lnTo>
                  <a:lnTo>
                    <a:pt x="34" y="0"/>
                  </a:lnTo>
                  <a:lnTo>
                    <a:pt x="104" y="4"/>
                  </a:lnTo>
                  <a:close/>
                </a:path>
              </a:pathLst>
            </a:custGeom>
            <a:solidFill>
              <a:srgbClr val="808080"/>
            </a:solidFill>
            <a:ln w="9525">
              <a:noFill/>
              <a:round/>
              <a:headEnd/>
              <a:tailEnd/>
            </a:ln>
          </p:spPr>
          <p:txBody>
            <a:bodyPr/>
            <a:lstStyle/>
            <a:p>
              <a:endParaRPr lang="en-US"/>
            </a:p>
          </p:txBody>
        </p:sp>
        <p:sp>
          <p:nvSpPr>
            <p:cNvPr id="89221" name="Freeform 156"/>
            <p:cNvSpPr>
              <a:spLocks/>
            </p:cNvSpPr>
            <p:nvPr/>
          </p:nvSpPr>
          <p:spPr bwMode="auto">
            <a:xfrm>
              <a:off x="7240" y="13752"/>
              <a:ext cx="76" cy="302"/>
            </a:xfrm>
            <a:custGeom>
              <a:avLst/>
              <a:gdLst>
                <a:gd name="T0" fmla="*/ 76 w 76"/>
                <a:gd name="T1" fmla="*/ 2 h 302"/>
                <a:gd name="T2" fmla="*/ 74 w 76"/>
                <a:gd name="T3" fmla="*/ 4 h 302"/>
                <a:gd name="T4" fmla="*/ 70 w 76"/>
                <a:gd name="T5" fmla="*/ 12 h 302"/>
                <a:gd name="T6" fmla="*/ 62 w 76"/>
                <a:gd name="T7" fmla="*/ 28 h 302"/>
                <a:gd name="T8" fmla="*/ 56 w 76"/>
                <a:gd name="T9" fmla="*/ 53 h 302"/>
                <a:gd name="T10" fmla="*/ 51 w 76"/>
                <a:gd name="T11" fmla="*/ 92 h 302"/>
                <a:gd name="T12" fmla="*/ 49 w 76"/>
                <a:gd name="T13" fmla="*/ 145 h 302"/>
                <a:gd name="T14" fmla="*/ 50 w 76"/>
                <a:gd name="T15" fmla="*/ 214 h 302"/>
                <a:gd name="T16" fmla="*/ 57 w 76"/>
                <a:gd name="T17" fmla="*/ 302 h 302"/>
                <a:gd name="T18" fmla="*/ 14 w 76"/>
                <a:gd name="T19" fmla="*/ 302 h 302"/>
                <a:gd name="T20" fmla="*/ 13 w 76"/>
                <a:gd name="T21" fmla="*/ 294 h 302"/>
                <a:gd name="T22" fmla="*/ 9 w 76"/>
                <a:gd name="T23" fmla="*/ 269 h 302"/>
                <a:gd name="T24" fmla="*/ 4 w 76"/>
                <a:gd name="T25" fmla="*/ 232 h 302"/>
                <a:gd name="T26" fmla="*/ 1 w 76"/>
                <a:gd name="T27" fmla="*/ 188 h 302"/>
                <a:gd name="T28" fmla="*/ 0 w 76"/>
                <a:gd name="T29" fmla="*/ 138 h 302"/>
                <a:gd name="T30" fmla="*/ 2 w 76"/>
                <a:gd name="T31" fmla="*/ 89 h 302"/>
                <a:gd name="T32" fmla="*/ 10 w 76"/>
                <a:gd name="T33" fmla="*/ 41 h 302"/>
                <a:gd name="T34" fmla="*/ 25 w 76"/>
                <a:gd name="T35" fmla="*/ 0 h 302"/>
                <a:gd name="T36" fmla="*/ 76 w 76"/>
                <a:gd name="T37" fmla="*/ 2 h 30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6"/>
                <a:gd name="T58" fmla="*/ 0 h 302"/>
                <a:gd name="T59" fmla="*/ 76 w 76"/>
                <a:gd name="T60" fmla="*/ 302 h 30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6" h="302">
                  <a:moveTo>
                    <a:pt x="76" y="2"/>
                  </a:moveTo>
                  <a:lnTo>
                    <a:pt x="74" y="4"/>
                  </a:lnTo>
                  <a:lnTo>
                    <a:pt x="70" y="12"/>
                  </a:lnTo>
                  <a:lnTo>
                    <a:pt x="62" y="28"/>
                  </a:lnTo>
                  <a:lnTo>
                    <a:pt x="56" y="53"/>
                  </a:lnTo>
                  <a:lnTo>
                    <a:pt x="51" y="92"/>
                  </a:lnTo>
                  <a:lnTo>
                    <a:pt x="49" y="145"/>
                  </a:lnTo>
                  <a:lnTo>
                    <a:pt x="50" y="214"/>
                  </a:lnTo>
                  <a:lnTo>
                    <a:pt x="57" y="302"/>
                  </a:lnTo>
                  <a:lnTo>
                    <a:pt x="14" y="302"/>
                  </a:lnTo>
                  <a:lnTo>
                    <a:pt x="13" y="294"/>
                  </a:lnTo>
                  <a:lnTo>
                    <a:pt x="9" y="269"/>
                  </a:lnTo>
                  <a:lnTo>
                    <a:pt x="4" y="232"/>
                  </a:lnTo>
                  <a:lnTo>
                    <a:pt x="1" y="188"/>
                  </a:lnTo>
                  <a:lnTo>
                    <a:pt x="0" y="138"/>
                  </a:lnTo>
                  <a:lnTo>
                    <a:pt x="2" y="89"/>
                  </a:lnTo>
                  <a:lnTo>
                    <a:pt x="10" y="41"/>
                  </a:lnTo>
                  <a:lnTo>
                    <a:pt x="25" y="0"/>
                  </a:lnTo>
                  <a:lnTo>
                    <a:pt x="76" y="2"/>
                  </a:lnTo>
                  <a:close/>
                </a:path>
              </a:pathLst>
            </a:custGeom>
            <a:solidFill>
              <a:srgbClr val="808080"/>
            </a:solidFill>
            <a:ln w="9525">
              <a:noFill/>
              <a:round/>
              <a:headEnd/>
              <a:tailEnd/>
            </a:ln>
          </p:spPr>
          <p:txBody>
            <a:bodyPr/>
            <a:lstStyle/>
            <a:p>
              <a:endParaRPr lang="en-US"/>
            </a:p>
          </p:txBody>
        </p:sp>
        <p:sp>
          <p:nvSpPr>
            <p:cNvPr id="89222" name="Rectangle 157"/>
            <p:cNvSpPr>
              <a:spLocks noChangeArrowheads="1"/>
            </p:cNvSpPr>
            <p:nvPr/>
          </p:nvSpPr>
          <p:spPr bwMode="auto">
            <a:xfrm>
              <a:off x="6241" y="13678"/>
              <a:ext cx="23" cy="958"/>
            </a:xfrm>
            <a:prstGeom prst="rect">
              <a:avLst/>
            </a:prstGeom>
            <a:solidFill>
              <a:srgbClr val="000000"/>
            </a:solidFill>
            <a:ln w="9525">
              <a:noFill/>
              <a:miter lim="800000"/>
              <a:headEnd/>
              <a:tailEnd/>
            </a:ln>
          </p:spPr>
          <p:txBody>
            <a:bodyPr/>
            <a:lstStyle/>
            <a:p>
              <a:endParaRPr lang="en-US"/>
            </a:p>
          </p:txBody>
        </p:sp>
        <p:sp>
          <p:nvSpPr>
            <p:cNvPr id="89223" name="Freeform 158"/>
            <p:cNvSpPr>
              <a:spLocks/>
            </p:cNvSpPr>
            <p:nvPr/>
          </p:nvSpPr>
          <p:spPr bwMode="auto">
            <a:xfrm>
              <a:off x="6579" y="13664"/>
              <a:ext cx="375" cy="440"/>
            </a:xfrm>
            <a:custGeom>
              <a:avLst/>
              <a:gdLst>
                <a:gd name="T0" fmla="*/ 35 w 375"/>
                <a:gd name="T1" fmla="*/ 41 h 440"/>
                <a:gd name="T2" fmla="*/ 32 w 375"/>
                <a:gd name="T3" fmla="*/ 49 h 440"/>
                <a:gd name="T4" fmla="*/ 25 w 375"/>
                <a:gd name="T5" fmla="*/ 74 h 440"/>
                <a:gd name="T6" fmla="*/ 17 w 375"/>
                <a:gd name="T7" fmla="*/ 112 h 440"/>
                <a:gd name="T8" fmla="*/ 8 w 375"/>
                <a:gd name="T9" fmla="*/ 163 h 440"/>
                <a:gd name="T10" fmla="*/ 2 w 375"/>
                <a:gd name="T11" fmla="*/ 223 h 440"/>
                <a:gd name="T12" fmla="*/ 0 w 375"/>
                <a:gd name="T13" fmla="*/ 290 h 440"/>
                <a:gd name="T14" fmla="*/ 7 w 375"/>
                <a:gd name="T15" fmla="*/ 363 h 440"/>
                <a:gd name="T16" fmla="*/ 23 w 375"/>
                <a:gd name="T17" fmla="*/ 440 h 440"/>
                <a:gd name="T18" fmla="*/ 23 w 375"/>
                <a:gd name="T19" fmla="*/ 437 h 440"/>
                <a:gd name="T20" fmla="*/ 23 w 375"/>
                <a:gd name="T21" fmla="*/ 427 h 440"/>
                <a:gd name="T22" fmla="*/ 23 w 375"/>
                <a:gd name="T23" fmla="*/ 411 h 440"/>
                <a:gd name="T24" fmla="*/ 23 w 375"/>
                <a:gd name="T25" fmla="*/ 391 h 440"/>
                <a:gd name="T26" fmla="*/ 25 w 375"/>
                <a:gd name="T27" fmla="*/ 367 h 440"/>
                <a:gd name="T28" fmla="*/ 28 w 375"/>
                <a:gd name="T29" fmla="*/ 341 h 440"/>
                <a:gd name="T30" fmla="*/ 33 w 375"/>
                <a:gd name="T31" fmla="*/ 312 h 440"/>
                <a:gd name="T32" fmla="*/ 39 w 375"/>
                <a:gd name="T33" fmla="*/ 281 h 440"/>
                <a:gd name="T34" fmla="*/ 49 w 375"/>
                <a:gd name="T35" fmla="*/ 251 h 440"/>
                <a:gd name="T36" fmla="*/ 61 w 375"/>
                <a:gd name="T37" fmla="*/ 222 h 440"/>
                <a:gd name="T38" fmla="*/ 75 w 375"/>
                <a:gd name="T39" fmla="*/ 194 h 440"/>
                <a:gd name="T40" fmla="*/ 93 w 375"/>
                <a:gd name="T41" fmla="*/ 168 h 440"/>
                <a:gd name="T42" fmla="*/ 116 w 375"/>
                <a:gd name="T43" fmla="*/ 145 h 440"/>
                <a:gd name="T44" fmla="*/ 141 w 375"/>
                <a:gd name="T45" fmla="*/ 127 h 440"/>
                <a:gd name="T46" fmla="*/ 173 w 375"/>
                <a:gd name="T47" fmla="*/ 114 h 440"/>
                <a:gd name="T48" fmla="*/ 208 w 375"/>
                <a:gd name="T49" fmla="*/ 106 h 440"/>
                <a:gd name="T50" fmla="*/ 210 w 375"/>
                <a:gd name="T51" fmla="*/ 104 h 440"/>
                <a:gd name="T52" fmla="*/ 217 w 375"/>
                <a:gd name="T53" fmla="*/ 100 h 440"/>
                <a:gd name="T54" fmla="*/ 227 w 375"/>
                <a:gd name="T55" fmla="*/ 92 h 440"/>
                <a:gd name="T56" fmla="*/ 245 w 375"/>
                <a:gd name="T57" fmla="*/ 82 h 440"/>
                <a:gd name="T58" fmla="*/ 267 w 375"/>
                <a:gd name="T59" fmla="*/ 69 h 440"/>
                <a:gd name="T60" fmla="*/ 296 w 375"/>
                <a:gd name="T61" fmla="*/ 54 h 440"/>
                <a:gd name="T62" fmla="*/ 332 w 375"/>
                <a:gd name="T63" fmla="*/ 36 h 440"/>
                <a:gd name="T64" fmla="*/ 375 w 375"/>
                <a:gd name="T65" fmla="*/ 17 h 440"/>
                <a:gd name="T66" fmla="*/ 373 w 375"/>
                <a:gd name="T67" fmla="*/ 16 h 440"/>
                <a:gd name="T68" fmla="*/ 366 w 375"/>
                <a:gd name="T69" fmla="*/ 15 h 440"/>
                <a:gd name="T70" fmla="*/ 357 w 375"/>
                <a:gd name="T71" fmla="*/ 13 h 440"/>
                <a:gd name="T72" fmla="*/ 343 w 375"/>
                <a:gd name="T73" fmla="*/ 10 h 440"/>
                <a:gd name="T74" fmla="*/ 326 w 375"/>
                <a:gd name="T75" fmla="*/ 7 h 440"/>
                <a:gd name="T76" fmla="*/ 307 w 375"/>
                <a:gd name="T77" fmla="*/ 5 h 440"/>
                <a:gd name="T78" fmla="*/ 285 w 375"/>
                <a:gd name="T79" fmla="*/ 3 h 440"/>
                <a:gd name="T80" fmla="*/ 261 w 375"/>
                <a:gd name="T81" fmla="*/ 1 h 440"/>
                <a:gd name="T82" fmla="*/ 235 w 375"/>
                <a:gd name="T83" fmla="*/ 0 h 440"/>
                <a:gd name="T84" fmla="*/ 208 w 375"/>
                <a:gd name="T85" fmla="*/ 1 h 440"/>
                <a:gd name="T86" fmla="*/ 180 w 375"/>
                <a:gd name="T87" fmla="*/ 2 h 440"/>
                <a:gd name="T88" fmla="*/ 151 w 375"/>
                <a:gd name="T89" fmla="*/ 5 h 440"/>
                <a:gd name="T90" fmla="*/ 122 w 375"/>
                <a:gd name="T91" fmla="*/ 10 h 440"/>
                <a:gd name="T92" fmla="*/ 92 w 375"/>
                <a:gd name="T93" fmla="*/ 18 h 440"/>
                <a:gd name="T94" fmla="*/ 63 w 375"/>
                <a:gd name="T95" fmla="*/ 28 h 440"/>
                <a:gd name="T96" fmla="*/ 35 w 375"/>
                <a:gd name="T97" fmla="*/ 41 h 44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75"/>
                <a:gd name="T148" fmla="*/ 0 h 440"/>
                <a:gd name="T149" fmla="*/ 375 w 375"/>
                <a:gd name="T150" fmla="*/ 440 h 44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75" h="440">
                  <a:moveTo>
                    <a:pt x="35" y="41"/>
                  </a:moveTo>
                  <a:lnTo>
                    <a:pt x="32" y="49"/>
                  </a:lnTo>
                  <a:lnTo>
                    <a:pt x="25" y="74"/>
                  </a:lnTo>
                  <a:lnTo>
                    <a:pt x="17" y="112"/>
                  </a:lnTo>
                  <a:lnTo>
                    <a:pt x="8" y="163"/>
                  </a:lnTo>
                  <a:lnTo>
                    <a:pt x="2" y="223"/>
                  </a:lnTo>
                  <a:lnTo>
                    <a:pt x="0" y="290"/>
                  </a:lnTo>
                  <a:lnTo>
                    <a:pt x="7" y="363"/>
                  </a:lnTo>
                  <a:lnTo>
                    <a:pt x="23" y="440"/>
                  </a:lnTo>
                  <a:lnTo>
                    <a:pt x="23" y="437"/>
                  </a:lnTo>
                  <a:lnTo>
                    <a:pt x="23" y="427"/>
                  </a:lnTo>
                  <a:lnTo>
                    <a:pt x="23" y="411"/>
                  </a:lnTo>
                  <a:lnTo>
                    <a:pt x="23" y="391"/>
                  </a:lnTo>
                  <a:lnTo>
                    <a:pt x="25" y="367"/>
                  </a:lnTo>
                  <a:lnTo>
                    <a:pt x="28" y="341"/>
                  </a:lnTo>
                  <a:lnTo>
                    <a:pt x="33" y="312"/>
                  </a:lnTo>
                  <a:lnTo>
                    <a:pt x="39" y="281"/>
                  </a:lnTo>
                  <a:lnTo>
                    <a:pt x="49" y="251"/>
                  </a:lnTo>
                  <a:lnTo>
                    <a:pt x="61" y="222"/>
                  </a:lnTo>
                  <a:lnTo>
                    <a:pt x="75" y="194"/>
                  </a:lnTo>
                  <a:lnTo>
                    <a:pt x="93" y="168"/>
                  </a:lnTo>
                  <a:lnTo>
                    <a:pt x="116" y="145"/>
                  </a:lnTo>
                  <a:lnTo>
                    <a:pt x="141" y="127"/>
                  </a:lnTo>
                  <a:lnTo>
                    <a:pt x="173" y="114"/>
                  </a:lnTo>
                  <a:lnTo>
                    <a:pt x="208" y="106"/>
                  </a:lnTo>
                  <a:lnTo>
                    <a:pt x="210" y="104"/>
                  </a:lnTo>
                  <a:lnTo>
                    <a:pt x="217" y="100"/>
                  </a:lnTo>
                  <a:lnTo>
                    <a:pt x="227" y="92"/>
                  </a:lnTo>
                  <a:lnTo>
                    <a:pt x="245" y="82"/>
                  </a:lnTo>
                  <a:lnTo>
                    <a:pt x="267" y="69"/>
                  </a:lnTo>
                  <a:lnTo>
                    <a:pt x="296" y="54"/>
                  </a:lnTo>
                  <a:lnTo>
                    <a:pt x="332" y="36"/>
                  </a:lnTo>
                  <a:lnTo>
                    <a:pt x="375" y="17"/>
                  </a:lnTo>
                  <a:lnTo>
                    <a:pt x="373" y="16"/>
                  </a:lnTo>
                  <a:lnTo>
                    <a:pt x="366" y="15"/>
                  </a:lnTo>
                  <a:lnTo>
                    <a:pt x="357" y="13"/>
                  </a:lnTo>
                  <a:lnTo>
                    <a:pt x="343" y="10"/>
                  </a:lnTo>
                  <a:lnTo>
                    <a:pt x="326" y="7"/>
                  </a:lnTo>
                  <a:lnTo>
                    <a:pt x="307" y="5"/>
                  </a:lnTo>
                  <a:lnTo>
                    <a:pt x="285" y="3"/>
                  </a:lnTo>
                  <a:lnTo>
                    <a:pt x="261" y="1"/>
                  </a:lnTo>
                  <a:lnTo>
                    <a:pt x="235" y="0"/>
                  </a:lnTo>
                  <a:lnTo>
                    <a:pt x="208" y="1"/>
                  </a:lnTo>
                  <a:lnTo>
                    <a:pt x="180" y="2"/>
                  </a:lnTo>
                  <a:lnTo>
                    <a:pt x="151" y="5"/>
                  </a:lnTo>
                  <a:lnTo>
                    <a:pt x="122" y="10"/>
                  </a:lnTo>
                  <a:lnTo>
                    <a:pt x="92" y="18"/>
                  </a:lnTo>
                  <a:lnTo>
                    <a:pt x="63" y="28"/>
                  </a:lnTo>
                  <a:lnTo>
                    <a:pt x="35" y="41"/>
                  </a:lnTo>
                  <a:close/>
                </a:path>
              </a:pathLst>
            </a:custGeom>
            <a:solidFill>
              <a:srgbClr val="808080"/>
            </a:solidFill>
            <a:ln w="9525">
              <a:noFill/>
              <a:round/>
              <a:headEnd/>
              <a:tailEnd/>
            </a:ln>
          </p:spPr>
          <p:txBody>
            <a:bodyPr/>
            <a:lstStyle/>
            <a:p>
              <a:endParaRPr lang="en-US"/>
            </a:p>
          </p:txBody>
        </p:sp>
        <p:sp>
          <p:nvSpPr>
            <p:cNvPr id="89224" name="Freeform 159"/>
            <p:cNvSpPr>
              <a:spLocks/>
            </p:cNvSpPr>
            <p:nvPr/>
          </p:nvSpPr>
          <p:spPr bwMode="auto">
            <a:xfrm>
              <a:off x="6061" y="13991"/>
              <a:ext cx="305" cy="83"/>
            </a:xfrm>
            <a:custGeom>
              <a:avLst/>
              <a:gdLst>
                <a:gd name="T0" fmla="*/ 0 w 305"/>
                <a:gd name="T1" fmla="*/ 53 h 83"/>
                <a:gd name="T2" fmla="*/ 0 w 305"/>
                <a:gd name="T3" fmla="*/ 52 h 83"/>
                <a:gd name="T4" fmla="*/ 2 w 305"/>
                <a:gd name="T5" fmla="*/ 48 h 83"/>
                <a:gd name="T6" fmla="*/ 5 w 305"/>
                <a:gd name="T7" fmla="*/ 44 h 83"/>
                <a:gd name="T8" fmla="*/ 11 w 305"/>
                <a:gd name="T9" fmla="*/ 37 h 83"/>
                <a:gd name="T10" fmla="*/ 18 w 305"/>
                <a:gd name="T11" fmla="*/ 31 h 83"/>
                <a:gd name="T12" fmla="*/ 27 w 305"/>
                <a:gd name="T13" fmla="*/ 25 h 83"/>
                <a:gd name="T14" fmla="*/ 39 w 305"/>
                <a:gd name="T15" fmla="*/ 18 h 83"/>
                <a:gd name="T16" fmla="*/ 54 w 305"/>
                <a:gd name="T17" fmla="*/ 12 h 83"/>
                <a:gd name="T18" fmla="*/ 72 w 305"/>
                <a:gd name="T19" fmla="*/ 6 h 83"/>
                <a:gd name="T20" fmla="*/ 92 w 305"/>
                <a:gd name="T21" fmla="*/ 2 h 83"/>
                <a:gd name="T22" fmla="*/ 118 w 305"/>
                <a:gd name="T23" fmla="*/ 0 h 83"/>
                <a:gd name="T24" fmla="*/ 146 w 305"/>
                <a:gd name="T25" fmla="*/ 0 h 83"/>
                <a:gd name="T26" fmla="*/ 180 w 305"/>
                <a:gd name="T27" fmla="*/ 2 h 83"/>
                <a:gd name="T28" fmla="*/ 216 w 305"/>
                <a:gd name="T29" fmla="*/ 7 h 83"/>
                <a:gd name="T30" fmla="*/ 258 w 305"/>
                <a:gd name="T31" fmla="*/ 16 h 83"/>
                <a:gd name="T32" fmla="*/ 305 w 305"/>
                <a:gd name="T33" fmla="*/ 29 h 83"/>
                <a:gd name="T34" fmla="*/ 299 w 305"/>
                <a:gd name="T35" fmla="*/ 47 h 83"/>
                <a:gd name="T36" fmla="*/ 297 w 305"/>
                <a:gd name="T37" fmla="*/ 46 h 83"/>
                <a:gd name="T38" fmla="*/ 289 w 305"/>
                <a:gd name="T39" fmla="*/ 44 h 83"/>
                <a:gd name="T40" fmla="*/ 277 w 305"/>
                <a:gd name="T41" fmla="*/ 41 h 83"/>
                <a:gd name="T42" fmla="*/ 262 w 305"/>
                <a:gd name="T43" fmla="*/ 36 h 83"/>
                <a:gd name="T44" fmla="*/ 244 w 305"/>
                <a:gd name="T45" fmla="*/ 32 h 83"/>
                <a:gd name="T46" fmla="*/ 224 w 305"/>
                <a:gd name="T47" fmla="*/ 28 h 83"/>
                <a:gd name="T48" fmla="*/ 201 w 305"/>
                <a:gd name="T49" fmla="*/ 25 h 83"/>
                <a:gd name="T50" fmla="*/ 176 w 305"/>
                <a:gd name="T51" fmla="*/ 22 h 83"/>
                <a:gd name="T52" fmla="*/ 152 w 305"/>
                <a:gd name="T53" fmla="*/ 21 h 83"/>
                <a:gd name="T54" fmla="*/ 126 w 305"/>
                <a:gd name="T55" fmla="*/ 21 h 83"/>
                <a:gd name="T56" fmla="*/ 101 w 305"/>
                <a:gd name="T57" fmla="*/ 23 h 83"/>
                <a:gd name="T58" fmla="*/ 77 w 305"/>
                <a:gd name="T59" fmla="*/ 29 h 83"/>
                <a:gd name="T60" fmla="*/ 55 w 305"/>
                <a:gd name="T61" fmla="*/ 37 h 83"/>
                <a:gd name="T62" fmla="*/ 33 w 305"/>
                <a:gd name="T63" fmla="*/ 48 h 83"/>
                <a:gd name="T64" fmla="*/ 15 w 305"/>
                <a:gd name="T65" fmla="*/ 63 h 83"/>
                <a:gd name="T66" fmla="*/ 0 w 305"/>
                <a:gd name="T67" fmla="*/ 83 h 83"/>
                <a:gd name="T68" fmla="*/ 0 w 305"/>
                <a:gd name="T69" fmla="*/ 53 h 8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5"/>
                <a:gd name="T106" fmla="*/ 0 h 83"/>
                <a:gd name="T107" fmla="*/ 305 w 305"/>
                <a:gd name="T108" fmla="*/ 83 h 8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5" h="83">
                  <a:moveTo>
                    <a:pt x="0" y="53"/>
                  </a:moveTo>
                  <a:lnTo>
                    <a:pt x="0" y="52"/>
                  </a:lnTo>
                  <a:lnTo>
                    <a:pt x="2" y="48"/>
                  </a:lnTo>
                  <a:lnTo>
                    <a:pt x="5" y="44"/>
                  </a:lnTo>
                  <a:lnTo>
                    <a:pt x="11" y="37"/>
                  </a:lnTo>
                  <a:lnTo>
                    <a:pt x="18" y="31"/>
                  </a:lnTo>
                  <a:lnTo>
                    <a:pt x="27" y="25"/>
                  </a:lnTo>
                  <a:lnTo>
                    <a:pt x="39" y="18"/>
                  </a:lnTo>
                  <a:lnTo>
                    <a:pt x="54" y="12"/>
                  </a:lnTo>
                  <a:lnTo>
                    <a:pt x="72" y="6"/>
                  </a:lnTo>
                  <a:lnTo>
                    <a:pt x="92" y="2"/>
                  </a:lnTo>
                  <a:lnTo>
                    <a:pt x="118" y="0"/>
                  </a:lnTo>
                  <a:lnTo>
                    <a:pt x="146" y="0"/>
                  </a:lnTo>
                  <a:lnTo>
                    <a:pt x="180" y="2"/>
                  </a:lnTo>
                  <a:lnTo>
                    <a:pt x="216" y="7"/>
                  </a:lnTo>
                  <a:lnTo>
                    <a:pt x="258" y="16"/>
                  </a:lnTo>
                  <a:lnTo>
                    <a:pt x="305" y="29"/>
                  </a:lnTo>
                  <a:lnTo>
                    <a:pt x="299" y="47"/>
                  </a:lnTo>
                  <a:lnTo>
                    <a:pt x="297" y="46"/>
                  </a:lnTo>
                  <a:lnTo>
                    <a:pt x="289" y="44"/>
                  </a:lnTo>
                  <a:lnTo>
                    <a:pt x="277" y="41"/>
                  </a:lnTo>
                  <a:lnTo>
                    <a:pt x="262" y="36"/>
                  </a:lnTo>
                  <a:lnTo>
                    <a:pt x="244" y="32"/>
                  </a:lnTo>
                  <a:lnTo>
                    <a:pt x="224" y="28"/>
                  </a:lnTo>
                  <a:lnTo>
                    <a:pt x="201" y="25"/>
                  </a:lnTo>
                  <a:lnTo>
                    <a:pt x="176" y="22"/>
                  </a:lnTo>
                  <a:lnTo>
                    <a:pt x="152" y="21"/>
                  </a:lnTo>
                  <a:lnTo>
                    <a:pt x="126" y="21"/>
                  </a:lnTo>
                  <a:lnTo>
                    <a:pt x="101" y="23"/>
                  </a:lnTo>
                  <a:lnTo>
                    <a:pt x="77" y="29"/>
                  </a:lnTo>
                  <a:lnTo>
                    <a:pt x="55" y="37"/>
                  </a:lnTo>
                  <a:lnTo>
                    <a:pt x="33" y="48"/>
                  </a:lnTo>
                  <a:lnTo>
                    <a:pt x="15" y="63"/>
                  </a:lnTo>
                  <a:lnTo>
                    <a:pt x="0" y="83"/>
                  </a:lnTo>
                  <a:lnTo>
                    <a:pt x="0" y="53"/>
                  </a:lnTo>
                  <a:close/>
                </a:path>
              </a:pathLst>
            </a:custGeom>
            <a:solidFill>
              <a:srgbClr val="808080"/>
            </a:solidFill>
            <a:ln w="9525">
              <a:noFill/>
              <a:round/>
              <a:headEnd/>
              <a:tailEnd/>
            </a:ln>
          </p:spPr>
          <p:txBody>
            <a:bodyPr/>
            <a:lstStyle/>
            <a:p>
              <a:endParaRPr lang="en-US"/>
            </a:p>
          </p:txBody>
        </p:sp>
        <p:sp>
          <p:nvSpPr>
            <p:cNvPr id="89225" name="Freeform 160"/>
            <p:cNvSpPr>
              <a:spLocks/>
            </p:cNvSpPr>
            <p:nvPr/>
          </p:nvSpPr>
          <p:spPr bwMode="auto">
            <a:xfrm>
              <a:off x="6061" y="13793"/>
              <a:ext cx="305" cy="83"/>
            </a:xfrm>
            <a:custGeom>
              <a:avLst/>
              <a:gdLst>
                <a:gd name="T0" fmla="*/ 0 w 305"/>
                <a:gd name="T1" fmla="*/ 53 h 83"/>
                <a:gd name="T2" fmla="*/ 0 w 305"/>
                <a:gd name="T3" fmla="*/ 52 h 83"/>
                <a:gd name="T4" fmla="*/ 2 w 305"/>
                <a:gd name="T5" fmla="*/ 49 h 83"/>
                <a:gd name="T6" fmla="*/ 5 w 305"/>
                <a:gd name="T7" fmla="*/ 44 h 83"/>
                <a:gd name="T8" fmla="*/ 11 w 305"/>
                <a:gd name="T9" fmla="*/ 38 h 83"/>
                <a:gd name="T10" fmla="*/ 18 w 305"/>
                <a:gd name="T11" fmla="*/ 31 h 83"/>
                <a:gd name="T12" fmla="*/ 27 w 305"/>
                <a:gd name="T13" fmla="*/ 25 h 83"/>
                <a:gd name="T14" fmla="*/ 39 w 305"/>
                <a:gd name="T15" fmla="*/ 17 h 83"/>
                <a:gd name="T16" fmla="*/ 54 w 305"/>
                <a:gd name="T17" fmla="*/ 12 h 83"/>
                <a:gd name="T18" fmla="*/ 72 w 305"/>
                <a:gd name="T19" fmla="*/ 7 h 83"/>
                <a:gd name="T20" fmla="*/ 92 w 305"/>
                <a:gd name="T21" fmla="*/ 2 h 83"/>
                <a:gd name="T22" fmla="*/ 118 w 305"/>
                <a:gd name="T23" fmla="*/ 0 h 83"/>
                <a:gd name="T24" fmla="*/ 146 w 305"/>
                <a:gd name="T25" fmla="*/ 0 h 83"/>
                <a:gd name="T26" fmla="*/ 180 w 305"/>
                <a:gd name="T27" fmla="*/ 2 h 83"/>
                <a:gd name="T28" fmla="*/ 216 w 305"/>
                <a:gd name="T29" fmla="*/ 8 h 83"/>
                <a:gd name="T30" fmla="*/ 258 w 305"/>
                <a:gd name="T31" fmla="*/ 16 h 83"/>
                <a:gd name="T32" fmla="*/ 305 w 305"/>
                <a:gd name="T33" fmla="*/ 29 h 83"/>
                <a:gd name="T34" fmla="*/ 299 w 305"/>
                <a:gd name="T35" fmla="*/ 47 h 83"/>
                <a:gd name="T36" fmla="*/ 297 w 305"/>
                <a:gd name="T37" fmla="*/ 45 h 83"/>
                <a:gd name="T38" fmla="*/ 289 w 305"/>
                <a:gd name="T39" fmla="*/ 43 h 83"/>
                <a:gd name="T40" fmla="*/ 277 w 305"/>
                <a:gd name="T41" fmla="*/ 40 h 83"/>
                <a:gd name="T42" fmla="*/ 262 w 305"/>
                <a:gd name="T43" fmla="*/ 36 h 83"/>
                <a:gd name="T44" fmla="*/ 244 w 305"/>
                <a:gd name="T45" fmla="*/ 33 h 83"/>
                <a:gd name="T46" fmla="*/ 224 w 305"/>
                <a:gd name="T47" fmla="*/ 28 h 83"/>
                <a:gd name="T48" fmla="*/ 201 w 305"/>
                <a:gd name="T49" fmla="*/ 25 h 83"/>
                <a:gd name="T50" fmla="*/ 176 w 305"/>
                <a:gd name="T51" fmla="*/ 22 h 83"/>
                <a:gd name="T52" fmla="*/ 152 w 305"/>
                <a:gd name="T53" fmla="*/ 21 h 83"/>
                <a:gd name="T54" fmla="*/ 126 w 305"/>
                <a:gd name="T55" fmla="*/ 22 h 83"/>
                <a:gd name="T56" fmla="*/ 101 w 305"/>
                <a:gd name="T57" fmla="*/ 24 h 83"/>
                <a:gd name="T58" fmla="*/ 77 w 305"/>
                <a:gd name="T59" fmla="*/ 29 h 83"/>
                <a:gd name="T60" fmla="*/ 55 w 305"/>
                <a:gd name="T61" fmla="*/ 38 h 83"/>
                <a:gd name="T62" fmla="*/ 33 w 305"/>
                <a:gd name="T63" fmla="*/ 49 h 83"/>
                <a:gd name="T64" fmla="*/ 15 w 305"/>
                <a:gd name="T65" fmla="*/ 64 h 83"/>
                <a:gd name="T66" fmla="*/ 0 w 305"/>
                <a:gd name="T67" fmla="*/ 83 h 83"/>
                <a:gd name="T68" fmla="*/ 0 w 305"/>
                <a:gd name="T69" fmla="*/ 53 h 8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5"/>
                <a:gd name="T106" fmla="*/ 0 h 83"/>
                <a:gd name="T107" fmla="*/ 305 w 305"/>
                <a:gd name="T108" fmla="*/ 83 h 8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5" h="83">
                  <a:moveTo>
                    <a:pt x="0" y="53"/>
                  </a:moveTo>
                  <a:lnTo>
                    <a:pt x="0" y="52"/>
                  </a:lnTo>
                  <a:lnTo>
                    <a:pt x="2" y="49"/>
                  </a:lnTo>
                  <a:lnTo>
                    <a:pt x="5" y="44"/>
                  </a:lnTo>
                  <a:lnTo>
                    <a:pt x="11" y="38"/>
                  </a:lnTo>
                  <a:lnTo>
                    <a:pt x="18" y="31"/>
                  </a:lnTo>
                  <a:lnTo>
                    <a:pt x="27" y="25"/>
                  </a:lnTo>
                  <a:lnTo>
                    <a:pt x="39" y="17"/>
                  </a:lnTo>
                  <a:lnTo>
                    <a:pt x="54" y="12"/>
                  </a:lnTo>
                  <a:lnTo>
                    <a:pt x="72" y="7"/>
                  </a:lnTo>
                  <a:lnTo>
                    <a:pt x="92" y="2"/>
                  </a:lnTo>
                  <a:lnTo>
                    <a:pt x="118" y="0"/>
                  </a:lnTo>
                  <a:lnTo>
                    <a:pt x="146" y="0"/>
                  </a:lnTo>
                  <a:lnTo>
                    <a:pt x="180" y="2"/>
                  </a:lnTo>
                  <a:lnTo>
                    <a:pt x="216" y="8"/>
                  </a:lnTo>
                  <a:lnTo>
                    <a:pt x="258" y="16"/>
                  </a:lnTo>
                  <a:lnTo>
                    <a:pt x="305" y="29"/>
                  </a:lnTo>
                  <a:lnTo>
                    <a:pt x="299" y="47"/>
                  </a:lnTo>
                  <a:lnTo>
                    <a:pt x="297" y="45"/>
                  </a:lnTo>
                  <a:lnTo>
                    <a:pt x="289" y="43"/>
                  </a:lnTo>
                  <a:lnTo>
                    <a:pt x="277" y="40"/>
                  </a:lnTo>
                  <a:lnTo>
                    <a:pt x="262" y="36"/>
                  </a:lnTo>
                  <a:lnTo>
                    <a:pt x="244" y="33"/>
                  </a:lnTo>
                  <a:lnTo>
                    <a:pt x="224" y="28"/>
                  </a:lnTo>
                  <a:lnTo>
                    <a:pt x="201" y="25"/>
                  </a:lnTo>
                  <a:lnTo>
                    <a:pt x="176" y="22"/>
                  </a:lnTo>
                  <a:lnTo>
                    <a:pt x="152" y="21"/>
                  </a:lnTo>
                  <a:lnTo>
                    <a:pt x="126" y="22"/>
                  </a:lnTo>
                  <a:lnTo>
                    <a:pt x="101" y="24"/>
                  </a:lnTo>
                  <a:lnTo>
                    <a:pt x="77" y="29"/>
                  </a:lnTo>
                  <a:lnTo>
                    <a:pt x="55" y="38"/>
                  </a:lnTo>
                  <a:lnTo>
                    <a:pt x="33" y="49"/>
                  </a:lnTo>
                  <a:lnTo>
                    <a:pt x="15" y="64"/>
                  </a:lnTo>
                  <a:lnTo>
                    <a:pt x="0" y="83"/>
                  </a:lnTo>
                  <a:lnTo>
                    <a:pt x="0" y="53"/>
                  </a:lnTo>
                  <a:close/>
                </a:path>
              </a:pathLst>
            </a:custGeom>
            <a:solidFill>
              <a:srgbClr val="808080"/>
            </a:solidFill>
            <a:ln w="9525">
              <a:noFill/>
              <a:round/>
              <a:headEnd/>
              <a:tailEnd/>
            </a:ln>
          </p:spPr>
          <p:txBody>
            <a:bodyPr/>
            <a:lstStyle/>
            <a:p>
              <a:endParaRPr lang="en-US"/>
            </a:p>
          </p:txBody>
        </p:sp>
        <p:sp>
          <p:nvSpPr>
            <p:cNvPr id="89226" name="Freeform 161"/>
            <p:cNvSpPr>
              <a:spLocks/>
            </p:cNvSpPr>
            <p:nvPr/>
          </p:nvSpPr>
          <p:spPr bwMode="auto">
            <a:xfrm>
              <a:off x="6348" y="13696"/>
              <a:ext cx="496" cy="917"/>
            </a:xfrm>
            <a:custGeom>
              <a:avLst/>
              <a:gdLst>
                <a:gd name="T0" fmla="*/ 0 w 496"/>
                <a:gd name="T1" fmla="*/ 0 h 917"/>
                <a:gd name="T2" fmla="*/ 0 w 496"/>
                <a:gd name="T3" fmla="*/ 886 h 917"/>
                <a:gd name="T4" fmla="*/ 150 w 496"/>
                <a:gd name="T5" fmla="*/ 917 h 917"/>
                <a:gd name="T6" fmla="*/ 143 w 496"/>
                <a:gd name="T7" fmla="*/ 797 h 917"/>
                <a:gd name="T8" fmla="*/ 496 w 496"/>
                <a:gd name="T9" fmla="*/ 851 h 917"/>
                <a:gd name="T10" fmla="*/ 490 w 496"/>
                <a:gd name="T11" fmla="*/ 803 h 917"/>
                <a:gd name="T12" fmla="*/ 245 w 496"/>
                <a:gd name="T13" fmla="*/ 773 h 917"/>
                <a:gd name="T14" fmla="*/ 239 w 496"/>
                <a:gd name="T15" fmla="*/ 670 h 917"/>
                <a:gd name="T16" fmla="*/ 72 w 496"/>
                <a:gd name="T17" fmla="*/ 670 h 917"/>
                <a:gd name="T18" fmla="*/ 68 w 496"/>
                <a:gd name="T19" fmla="*/ 657 h 917"/>
                <a:gd name="T20" fmla="*/ 56 w 496"/>
                <a:gd name="T21" fmla="*/ 620 h 917"/>
                <a:gd name="T22" fmla="*/ 41 w 496"/>
                <a:gd name="T23" fmla="*/ 559 h 917"/>
                <a:gd name="T24" fmla="*/ 26 w 496"/>
                <a:gd name="T25" fmla="*/ 480 h 917"/>
                <a:gd name="T26" fmla="*/ 15 w 496"/>
                <a:gd name="T27" fmla="*/ 385 h 917"/>
                <a:gd name="T28" fmla="*/ 11 w 496"/>
                <a:gd name="T29" fmla="*/ 276 h 917"/>
                <a:gd name="T30" fmla="*/ 20 w 496"/>
                <a:gd name="T31" fmla="*/ 158 h 917"/>
                <a:gd name="T32" fmla="*/ 42 w 496"/>
                <a:gd name="T33" fmla="*/ 30 h 917"/>
                <a:gd name="T34" fmla="*/ 0 w 496"/>
                <a:gd name="T35" fmla="*/ 0 h 9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96"/>
                <a:gd name="T55" fmla="*/ 0 h 917"/>
                <a:gd name="T56" fmla="*/ 496 w 496"/>
                <a:gd name="T57" fmla="*/ 917 h 9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96" h="917">
                  <a:moveTo>
                    <a:pt x="0" y="0"/>
                  </a:moveTo>
                  <a:lnTo>
                    <a:pt x="0" y="886"/>
                  </a:lnTo>
                  <a:lnTo>
                    <a:pt x="150" y="917"/>
                  </a:lnTo>
                  <a:lnTo>
                    <a:pt x="143" y="797"/>
                  </a:lnTo>
                  <a:lnTo>
                    <a:pt x="496" y="851"/>
                  </a:lnTo>
                  <a:lnTo>
                    <a:pt x="490" y="803"/>
                  </a:lnTo>
                  <a:lnTo>
                    <a:pt x="245" y="773"/>
                  </a:lnTo>
                  <a:lnTo>
                    <a:pt x="239" y="670"/>
                  </a:lnTo>
                  <a:lnTo>
                    <a:pt x="72" y="670"/>
                  </a:lnTo>
                  <a:lnTo>
                    <a:pt x="68" y="657"/>
                  </a:lnTo>
                  <a:lnTo>
                    <a:pt x="56" y="620"/>
                  </a:lnTo>
                  <a:lnTo>
                    <a:pt x="41" y="559"/>
                  </a:lnTo>
                  <a:lnTo>
                    <a:pt x="26" y="480"/>
                  </a:lnTo>
                  <a:lnTo>
                    <a:pt x="15" y="385"/>
                  </a:lnTo>
                  <a:lnTo>
                    <a:pt x="11" y="276"/>
                  </a:lnTo>
                  <a:lnTo>
                    <a:pt x="20" y="158"/>
                  </a:lnTo>
                  <a:lnTo>
                    <a:pt x="42" y="30"/>
                  </a:lnTo>
                  <a:lnTo>
                    <a:pt x="0" y="0"/>
                  </a:lnTo>
                  <a:close/>
                </a:path>
              </a:pathLst>
            </a:custGeom>
            <a:solidFill>
              <a:srgbClr val="808080"/>
            </a:solidFill>
            <a:ln w="9525">
              <a:noFill/>
              <a:round/>
              <a:headEnd/>
              <a:tailEnd/>
            </a:ln>
          </p:spPr>
          <p:txBody>
            <a:bodyPr/>
            <a:lstStyle/>
            <a:p>
              <a:endParaRPr lang="en-US"/>
            </a:p>
          </p:txBody>
        </p:sp>
        <p:sp>
          <p:nvSpPr>
            <p:cNvPr id="89227" name="Freeform 162"/>
            <p:cNvSpPr>
              <a:spLocks/>
            </p:cNvSpPr>
            <p:nvPr/>
          </p:nvSpPr>
          <p:spPr bwMode="auto">
            <a:xfrm>
              <a:off x="6593" y="13487"/>
              <a:ext cx="638" cy="125"/>
            </a:xfrm>
            <a:custGeom>
              <a:avLst/>
              <a:gdLst>
                <a:gd name="T0" fmla="*/ 0 w 638"/>
                <a:gd name="T1" fmla="*/ 125 h 125"/>
                <a:gd name="T2" fmla="*/ 4 w 638"/>
                <a:gd name="T3" fmla="*/ 124 h 125"/>
                <a:gd name="T4" fmla="*/ 14 w 638"/>
                <a:gd name="T5" fmla="*/ 119 h 125"/>
                <a:gd name="T6" fmla="*/ 31 w 638"/>
                <a:gd name="T7" fmla="*/ 114 h 125"/>
                <a:gd name="T8" fmla="*/ 53 w 638"/>
                <a:gd name="T9" fmla="*/ 106 h 125"/>
                <a:gd name="T10" fmla="*/ 81 w 638"/>
                <a:gd name="T11" fmla="*/ 98 h 125"/>
                <a:gd name="T12" fmla="*/ 113 w 638"/>
                <a:gd name="T13" fmla="*/ 89 h 125"/>
                <a:gd name="T14" fmla="*/ 151 w 638"/>
                <a:gd name="T15" fmla="*/ 81 h 125"/>
                <a:gd name="T16" fmla="*/ 192 w 638"/>
                <a:gd name="T17" fmla="*/ 73 h 125"/>
                <a:gd name="T18" fmla="*/ 237 w 638"/>
                <a:gd name="T19" fmla="*/ 65 h 125"/>
                <a:gd name="T20" fmla="*/ 286 w 638"/>
                <a:gd name="T21" fmla="*/ 60 h 125"/>
                <a:gd name="T22" fmla="*/ 337 w 638"/>
                <a:gd name="T23" fmla="*/ 56 h 125"/>
                <a:gd name="T24" fmla="*/ 390 w 638"/>
                <a:gd name="T25" fmla="*/ 55 h 125"/>
                <a:gd name="T26" fmla="*/ 446 w 638"/>
                <a:gd name="T27" fmla="*/ 56 h 125"/>
                <a:gd name="T28" fmla="*/ 503 w 638"/>
                <a:gd name="T29" fmla="*/ 61 h 125"/>
                <a:gd name="T30" fmla="*/ 561 w 638"/>
                <a:gd name="T31" fmla="*/ 70 h 125"/>
                <a:gd name="T32" fmla="*/ 620 w 638"/>
                <a:gd name="T33" fmla="*/ 83 h 125"/>
                <a:gd name="T34" fmla="*/ 638 w 638"/>
                <a:gd name="T35" fmla="*/ 0 h 125"/>
                <a:gd name="T36" fmla="*/ 634 w 638"/>
                <a:gd name="T37" fmla="*/ 0 h 125"/>
                <a:gd name="T38" fmla="*/ 620 w 638"/>
                <a:gd name="T39" fmla="*/ 0 h 125"/>
                <a:gd name="T40" fmla="*/ 599 w 638"/>
                <a:gd name="T41" fmla="*/ 0 h 125"/>
                <a:gd name="T42" fmla="*/ 571 w 638"/>
                <a:gd name="T43" fmla="*/ 1 h 125"/>
                <a:gd name="T44" fmla="*/ 536 w 638"/>
                <a:gd name="T45" fmla="*/ 2 h 125"/>
                <a:gd name="T46" fmla="*/ 496 w 638"/>
                <a:gd name="T47" fmla="*/ 3 h 125"/>
                <a:gd name="T48" fmla="*/ 452 w 638"/>
                <a:gd name="T49" fmla="*/ 6 h 125"/>
                <a:gd name="T50" fmla="*/ 405 w 638"/>
                <a:gd name="T51" fmla="*/ 8 h 125"/>
                <a:gd name="T52" fmla="*/ 354 w 638"/>
                <a:gd name="T53" fmla="*/ 13 h 125"/>
                <a:gd name="T54" fmla="*/ 302 w 638"/>
                <a:gd name="T55" fmla="*/ 17 h 125"/>
                <a:gd name="T56" fmla="*/ 249 w 638"/>
                <a:gd name="T57" fmla="*/ 22 h 125"/>
                <a:gd name="T58" fmla="*/ 196 w 638"/>
                <a:gd name="T59" fmla="*/ 30 h 125"/>
                <a:gd name="T60" fmla="*/ 144 w 638"/>
                <a:gd name="T61" fmla="*/ 37 h 125"/>
                <a:gd name="T62" fmla="*/ 93 w 638"/>
                <a:gd name="T63" fmla="*/ 47 h 125"/>
                <a:gd name="T64" fmla="*/ 45 w 638"/>
                <a:gd name="T65" fmla="*/ 58 h 125"/>
                <a:gd name="T66" fmla="*/ 0 w 638"/>
                <a:gd name="T67" fmla="*/ 71 h 125"/>
                <a:gd name="T68" fmla="*/ 0 w 638"/>
                <a:gd name="T69" fmla="*/ 125 h 12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38"/>
                <a:gd name="T106" fmla="*/ 0 h 125"/>
                <a:gd name="T107" fmla="*/ 638 w 638"/>
                <a:gd name="T108" fmla="*/ 125 h 12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38" h="125">
                  <a:moveTo>
                    <a:pt x="0" y="125"/>
                  </a:moveTo>
                  <a:lnTo>
                    <a:pt x="4" y="124"/>
                  </a:lnTo>
                  <a:lnTo>
                    <a:pt x="14" y="119"/>
                  </a:lnTo>
                  <a:lnTo>
                    <a:pt x="31" y="114"/>
                  </a:lnTo>
                  <a:lnTo>
                    <a:pt x="53" y="106"/>
                  </a:lnTo>
                  <a:lnTo>
                    <a:pt x="81" y="98"/>
                  </a:lnTo>
                  <a:lnTo>
                    <a:pt x="113" y="89"/>
                  </a:lnTo>
                  <a:lnTo>
                    <a:pt x="151" y="81"/>
                  </a:lnTo>
                  <a:lnTo>
                    <a:pt x="192" y="73"/>
                  </a:lnTo>
                  <a:lnTo>
                    <a:pt x="237" y="65"/>
                  </a:lnTo>
                  <a:lnTo>
                    <a:pt x="286" y="60"/>
                  </a:lnTo>
                  <a:lnTo>
                    <a:pt x="337" y="56"/>
                  </a:lnTo>
                  <a:lnTo>
                    <a:pt x="390" y="55"/>
                  </a:lnTo>
                  <a:lnTo>
                    <a:pt x="446" y="56"/>
                  </a:lnTo>
                  <a:lnTo>
                    <a:pt x="503" y="61"/>
                  </a:lnTo>
                  <a:lnTo>
                    <a:pt x="561" y="70"/>
                  </a:lnTo>
                  <a:lnTo>
                    <a:pt x="620" y="83"/>
                  </a:lnTo>
                  <a:lnTo>
                    <a:pt x="638" y="0"/>
                  </a:lnTo>
                  <a:lnTo>
                    <a:pt x="634" y="0"/>
                  </a:lnTo>
                  <a:lnTo>
                    <a:pt x="620" y="0"/>
                  </a:lnTo>
                  <a:lnTo>
                    <a:pt x="599" y="0"/>
                  </a:lnTo>
                  <a:lnTo>
                    <a:pt x="571" y="1"/>
                  </a:lnTo>
                  <a:lnTo>
                    <a:pt x="536" y="2"/>
                  </a:lnTo>
                  <a:lnTo>
                    <a:pt x="496" y="3"/>
                  </a:lnTo>
                  <a:lnTo>
                    <a:pt x="452" y="6"/>
                  </a:lnTo>
                  <a:lnTo>
                    <a:pt x="405" y="8"/>
                  </a:lnTo>
                  <a:lnTo>
                    <a:pt x="354" y="13"/>
                  </a:lnTo>
                  <a:lnTo>
                    <a:pt x="302" y="17"/>
                  </a:lnTo>
                  <a:lnTo>
                    <a:pt x="249" y="22"/>
                  </a:lnTo>
                  <a:lnTo>
                    <a:pt x="196" y="30"/>
                  </a:lnTo>
                  <a:lnTo>
                    <a:pt x="144" y="37"/>
                  </a:lnTo>
                  <a:lnTo>
                    <a:pt x="93" y="47"/>
                  </a:lnTo>
                  <a:lnTo>
                    <a:pt x="45" y="58"/>
                  </a:lnTo>
                  <a:lnTo>
                    <a:pt x="0" y="71"/>
                  </a:lnTo>
                  <a:lnTo>
                    <a:pt x="0" y="125"/>
                  </a:lnTo>
                  <a:close/>
                </a:path>
              </a:pathLst>
            </a:custGeom>
            <a:solidFill>
              <a:srgbClr val="808080"/>
            </a:solidFill>
            <a:ln w="9525">
              <a:noFill/>
              <a:round/>
              <a:headEnd/>
              <a:tailEnd/>
            </a:ln>
          </p:spPr>
          <p:txBody>
            <a:bodyPr/>
            <a:lstStyle/>
            <a:p>
              <a:endParaRPr lang="en-US"/>
            </a:p>
          </p:txBody>
        </p:sp>
        <p:sp>
          <p:nvSpPr>
            <p:cNvPr id="89228" name="Freeform 163"/>
            <p:cNvSpPr>
              <a:spLocks/>
            </p:cNvSpPr>
            <p:nvPr/>
          </p:nvSpPr>
          <p:spPr bwMode="auto">
            <a:xfrm>
              <a:off x="6217" y="14634"/>
              <a:ext cx="1075" cy="356"/>
            </a:xfrm>
            <a:custGeom>
              <a:avLst/>
              <a:gdLst>
                <a:gd name="T0" fmla="*/ 454 w 1075"/>
                <a:gd name="T1" fmla="*/ 344 h 356"/>
                <a:gd name="T2" fmla="*/ 456 w 1075"/>
                <a:gd name="T3" fmla="*/ 343 h 356"/>
                <a:gd name="T4" fmla="*/ 463 w 1075"/>
                <a:gd name="T5" fmla="*/ 341 h 356"/>
                <a:gd name="T6" fmla="*/ 472 w 1075"/>
                <a:gd name="T7" fmla="*/ 337 h 356"/>
                <a:gd name="T8" fmla="*/ 485 w 1075"/>
                <a:gd name="T9" fmla="*/ 332 h 356"/>
                <a:gd name="T10" fmla="*/ 501 w 1075"/>
                <a:gd name="T11" fmla="*/ 325 h 356"/>
                <a:gd name="T12" fmla="*/ 518 w 1075"/>
                <a:gd name="T13" fmla="*/ 317 h 356"/>
                <a:gd name="T14" fmla="*/ 538 w 1075"/>
                <a:gd name="T15" fmla="*/ 308 h 356"/>
                <a:gd name="T16" fmla="*/ 558 w 1075"/>
                <a:gd name="T17" fmla="*/ 298 h 356"/>
                <a:gd name="T18" fmla="*/ 580 w 1075"/>
                <a:gd name="T19" fmla="*/ 287 h 356"/>
                <a:gd name="T20" fmla="*/ 600 w 1075"/>
                <a:gd name="T21" fmla="*/ 274 h 356"/>
                <a:gd name="T22" fmla="*/ 621 w 1075"/>
                <a:gd name="T23" fmla="*/ 262 h 356"/>
                <a:gd name="T24" fmla="*/ 640 w 1075"/>
                <a:gd name="T25" fmla="*/ 248 h 356"/>
                <a:gd name="T26" fmla="*/ 658 w 1075"/>
                <a:gd name="T27" fmla="*/ 234 h 356"/>
                <a:gd name="T28" fmla="*/ 674 w 1075"/>
                <a:gd name="T29" fmla="*/ 219 h 356"/>
                <a:gd name="T30" fmla="*/ 688 w 1075"/>
                <a:gd name="T31" fmla="*/ 204 h 356"/>
                <a:gd name="T32" fmla="*/ 699 w 1075"/>
                <a:gd name="T33" fmla="*/ 189 h 356"/>
                <a:gd name="T34" fmla="*/ 0 w 1075"/>
                <a:gd name="T35" fmla="*/ 18 h 356"/>
                <a:gd name="T36" fmla="*/ 54 w 1075"/>
                <a:gd name="T37" fmla="*/ 0 h 356"/>
                <a:gd name="T38" fmla="*/ 1075 w 1075"/>
                <a:gd name="T39" fmla="*/ 251 h 356"/>
                <a:gd name="T40" fmla="*/ 1033 w 1075"/>
                <a:gd name="T41" fmla="*/ 274 h 356"/>
                <a:gd name="T42" fmla="*/ 738 w 1075"/>
                <a:gd name="T43" fmla="*/ 199 h 356"/>
                <a:gd name="T44" fmla="*/ 737 w 1075"/>
                <a:gd name="T45" fmla="*/ 200 h 356"/>
                <a:gd name="T46" fmla="*/ 735 w 1075"/>
                <a:gd name="T47" fmla="*/ 203 h 356"/>
                <a:gd name="T48" fmla="*/ 730 w 1075"/>
                <a:gd name="T49" fmla="*/ 207 h 356"/>
                <a:gd name="T50" fmla="*/ 724 w 1075"/>
                <a:gd name="T51" fmla="*/ 214 h 356"/>
                <a:gd name="T52" fmla="*/ 716 w 1075"/>
                <a:gd name="T53" fmla="*/ 222 h 356"/>
                <a:gd name="T54" fmla="*/ 706 w 1075"/>
                <a:gd name="T55" fmla="*/ 231 h 356"/>
                <a:gd name="T56" fmla="*/ 694 w 1075"/>
                <a:gd name="T57" fmla="*/ 242 h 356"/>
                <a:gd name="T58" fmla="*/ 679 w 1075"/>
                <a:gd name="T59" fmla="*/ 253 h 356"/>
                <a:gd name="T60" fmla="*/ 662 w 1075"/>
                <a:gd name="T61" fmla="*/ 265 h 356"/>
                <a:gd name="T62" fmla="*/ 643 w 1075"/>
                <a:gd name="T63" fmla="*/ 278 h 356"/>
                <a:gd name="T64" fmla="*/ 621 w 1075"/>
                <a:gd name="T65" fmla="*/ 291 h 356"/>
                <a:gd name="T66" fmla="*/ 597 w 1075"/>
                <a:gd name="T67" fmla="*/ 303 h 356"/>
                <a:gd name="T68" fmla="*/ 570 w 1075"/>
                <a:gd name="T69" fmla="*/ 317 h 356"/>
                <a:gd name="T70" fmla="*/ 540 w 1075"/>
                <a:gd name="T71" fmla="*/ 330 h 356"/>
                <a:gd name="T72" fmla="*/ 508 w 1075"/>
                <a:gd name="T73" fmla="*/ 343 h 356"/>
                <a:gd name="T74" fmla="*/ 472 w 1075"/>
                <a:gd name="T75" fmla="*/ 356 h 356"/>
                <a:gd name="T76" fmla="*/ 454 w 1075"/>
                <a:gd name="T77" fmla="*/ 344 h 35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75"/>
                <a:gd name="T118" fmla="*/ 0 h 356"/>
                <a:gd name="T119" fmla="*/ 1075 w 1075"/>
                <a:gd name="T120" fmla="*/ 356 h 35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75" h="356">
                  <a:moveTo>
                    <a:pt x="454" y="344"/>
                  </a:moveTo>
                  <a:lnTo>
                    <a:pt x="456" y="343"/>
                  </a:lnTo>
                  <a:lnTo>
                    <a:pt x="463" y="341"/>
                  </a:lnTo>
                  <a:lnTo>
                    <a:pt x="472" y="337"/>
                  </a:lnTo>
                  <a:lnTo>
                    <a:pt x="485" y="332"/>
                  </a:lnTo>
                  <a:lnTo>
                    <a:pt x="501" y="325"/>
                  </a:lnTo>
                  <a:lnTo>
                    <a:pt x="518" y="317"/>
                  </a:lnTo>
                  <a:lnTo>
                    <a:pt x="538" y="308"/>
                  </a:lnTo>
                  <a:lnTo>
                    <a:pt x="558" y="298"/>
                  </a:lnTo>
                  <a:lnTo>
                    <a:pt x="580" y="287"/>
                  </a:lnTo>
                  <a:lnTo>
                    <a:pt x="600" y="274"/>
                  </a:lnTo>
                  <a:lnTo>
                    <a:pt x="621" y="262"/>
                  </a:lnTo>
                  <a:lnTo>
                    <a:pt x="640" y="248"/>
                  </a:lnTo>
                  <a:lnTo>
                    <a:pt x="658" y="234"/>
                  </a:lnTo>
                  <a:lnTo>
                    <a:pt x="674" y="219"/>
                  </a:lnTo>
                  <a:lnTo>
                    <a:pt x="688" y="204"/>
                  </a:lnTo>
                  <a:lnTo>
                    <a:pt x="699" y="189"/>
                  </a:lnTo>
                  <a:lnTo>
                    <a:pt x="0" y="18"/>
                  </a:lnTo>
                  <a:lnTo>
                    <a:pt x="54" y="0"/>
                  </a:lnTo>
                  <a:lnTo>
                    <a:pt x="1075" y="251"/>
                  </a:lnTo>
                  <a:lnTo>
                    <a:pt x="1033" y="274"/>
                  </a:lnTo>
                  <a:lnTo>
                    <a:pt x="738" y="199"/>
                  </a:lnTo>
                  <a:lnTo>
                    <a:pt x="737" y="200"/>
                  </a:lnTo>
                  <a:lnTo>
                    <a:pt x="735" y="203"/>
                  </a:lnTo>
                  <a:lnTo>
                    <a:pt x="730" y="207"/>
                  </a:lnTo>
                  <a:lnTo>
                    <a:pt x="724" y="214"/>
                  </a:lnTo>
                  <a:lnTo>
                    <a:pt x="716" y="222"/>
                  </a:lnTo>
                  <a:lnTo>
                    <a:pt x="706" y="231"/>
                  </a:lnTo>
                  <a:lnTo>
                    <a:pt x="694" y="242"/>
                  </a:lnTo>
                  <a:lnTo>
                    <a:pt x="679" y="253"/>
                  </a:lnTo>
                  <a:lnTo>
                    <a:pt x="662" y="265"/>
                  </a:lnTo>
                  <a:lnTo>
                    <a:pt x="643" y="278"/>
                  </a:lnTo>
                  <a:lnTo>
                    <a:pt x="621" y="291"/>
                  </a:lnTo>
                  <a:lnTo>
                    <a:pt x="597" y="303"/>
                  </a:lnTo>
                  <a:lnTo>
                    <a:pt x="570" y="317"/>
                  </a:lnTo>
                  <a:lnTo>
                    <a:pt x="540" y="330"/>
                  </a:lnTo>
                  <a:lnTo>
                    <a:pt x="508" y="343"/>
                  </a:lnTo>
                  <a:lnTo>
                    <a:pt x="472" y="356"/>
                  </a:lnTo>
                  <a:lnTo>
                    <a:pt x="454" y="344"/>
                  </a:lnTo>
                  <a:close/>
                </a:path>
              </a:pathLst>
            </a:custGeom>
            <a:solidFill>
              <a:srgbClr val="000000"/>
            </a:solidFill>
            <a:ln w="9525">
              <a:noFill/>
              <a:round/>
              <a:headEnd/>
              <a:tailEnd/>
            </a:ln>
          </p:spPr>
          <p:txBody>
            <a:bodyPr/>
            <a:lstStyle/>
            <a:p>
              <a:endParaRPr lang="en-US"/>
            </a:p>
          </p:txBody>
        </p:sp>
        <p:sp>
          <p:nvSpPr>
            <p:cNvPr id="89229" name="Freeform 164"/>
            <p:cNvSpPr>
              <a:spLocks/>
            </p:cNvSpPr>
            <p:nvPr/>
          </p:nvSpPr>
          <p:spPr bwMode="auto">
            <a:xfrm>
              <a:off x="5997" y="14727"/>
              <a:ext cx="1095" cy="319"/>
            </a:xfrm>
            <a:custGeom>
              <a:avLst/>
              <a:gdLst>
                <a:gd name="T0" fmla="*/ 0 w 1095"/>
                <a:gd name="T1" fmla="*/ 0 h 319"/>
                <a:gd name="T2" fmla="*/ 1071 w 1095"/>
                <a:gd name="T3" fmla="*/ 319 h 319"/>
                <a:gd name="T4" fmla="*/ 1095 w 1095"/>
                <a:gd name="T5" fmla="*/ 319 h 319"/>
                <a:gd name="T6" fmla="*/ 33 w 1095"/>
                <a:gd name="T7" fmla="*/ 0 h 319"/>
                <a:gd name="T8" fmla="*/ 0 w 1095"/>
                <a:gd name="T9" fmla="*/ 0 h 319"/>
                <a:gd name="T10" fmla="*/ 0 60000 65536"/>
                <a:gd name="T11" fmla="*/ 0 60000 65536"/>
                <a:gd name="T12" fmla="*/ 0 60000 65536"/>
                <a:gd name="T13" fmla="*/ 0 60000 65536"/>
                <a:gd name="T14" fmla="*/ 0 60000 65536"/>
                <a:gd name="T15" fmla="*/ 0 w 1095"/>
                <a:gd name="T16" fmla="*/ 0 h 319"/>
                <a:gd name="T17" fmla="*/ 1095 w 1095"/>
                <a:gd name="T18" fmla="*/ 319 h 319"/>
              </a:gdLst>
              <a:ahLst/>
              <a:cxnLst>
                <a:cxn ang="T10">
                  <a:pos x="T0" y="T1"/>
                </a:cxn>
                <a:cxn ang="T11">
                  <a:pos x="T2" y="T3"/>
                </a:cxn>
                <a:cxn ang="T12">
                  <a:pos x="T4" y="T5"/>
                </a:cxn>
                <a:cxn ang="T13">
                  <a:pos x="T6" y="T7"/>
                </a:cxn>
                <a:cxn ang="T14">
                  <a:pos x="T8" y="T9"/>
                </a:cxn>
              </a:cxnLst>
              <a:rect l="T15" t="T16" r="T17" b="T18"/>
              <a:pathLst>
                <a:path w="1095" h="319">
                  <a:moveTo>
                    <a:pt x="0" y="0"/>
                  </a:moveTo>
                  <a:lnTo>
                    <a:pt x="1071" y="319"/>
                  </a:lnTo>
                  <a:lnTo>
                    <a:pt x="1095" y="319"/>
                  </a:lnTo>
                  <a:lnTo>
                    <a:pt x="33" y="0"/>
                  </a:lnTo>
                  <a:lnTo>
                    <a:pt x="0" y="0"/>
                  </a:lnTo>
                  <a:close/>
                </a:path>
              </a:pathLst>
            </a:custGeom>
            <a:solidFill>
              <a:srgbClr val="000000"/>
            </a:solidFill>
            <a:ln w="9525">
              <a:noFill/>
              <a:round/>
              <a:headEnd/>
              <a:tailEnd/>
            </a:ln>
          </p:spPr>
          <p:txBody>
            <a:bodyPr/>
            <a:lstStyle/>
            <a:p>
              <a:endParaRPr lang="en-US"/>
            </a:p>
          </p:txBody>
        </p:sp>
        <p:sp>
          <p:nvSpPr>
            <p:cNvPr id="89230" name="Freeform 165"/>
            <p:cNvSpPr>
              <a:spLocks/>
            </p:cNvSpPr>
            <p:nvPr/>
          </p:nvSpPr>
          <p:spPr bwMode="auto">
            <a:xfrm>
              <a:off x="6181" y="14684"/>
              <a:ext cx="1082" cy="285"/>
            </a:xfrm>
            <a:custGeom>
              <a:avLst/>
              <a:gdLst>
                <a:gd name="T0" fmla="*/ 0 w 1082"/>
                <a:gd name="T1" fmla="*/ 1 h 285"/>
                <a:gd name="T2" fmla="*/ 1058 w 1082"/>
                <a:gd name="T3" fmla="*/ 285 h 285"/>
                <a:gd name="T4" fmla="*/ 1082 w 1082"/>
                <a:gd name="T5" fmla="*/ 284 h 285"/>
                <a:gd name="T6" fmla="*/ 33 w 1082"/>
                <a:gd name="T7" fmla="*/ 0 h 285"/>
                <a:gd name="T8" fmla="*/ 0 w 1082"/>
                <a:gd name="T9" fmla="*/ 1 h 285"/>
                <a:gd name="T10" fmla="*/ 0 60000 65536"/>
                <a:gd name="T11" fmla="*/ 0 60000 65536"/>
                <a:gd name="T12" fmla="*/ 0 60000 65536"/>
                <a:gd name="T13" fmla="*/ 0 60000 65536"/>
                <a:gd name="T14" fmla="*/ 0 60000 65536"/>
                <a:gd name="T15" fmla="*/ 0 w 1082"/>
                <a:gd name="T16" fmla="*/ 0 h 285"/>
                <a:gd name="T17" fmla="*/ 1082 w 1082"/>
                <a:gd name="T18" fmla="*/ 285 h 285"/>
              </a:gdLst>
              <a:ahLst/>
              <a:cxnLst>
                <a:cxn ang="T10">
                  <a:pos x="T0" y="T1"/>
                </a:cxn>
                <a:cxn ang="T11">
                  <a:pos x="T2" y="T3"/>
                </a:cxn>
                <a:cxn ang="T12">
                  <a:pos x="T4" y="T5"/>
                </a:cxn>
                <a:cxn ang="T13">
                  <a:pos x="T6" y="T7"/>
                </a:cxn>
                <a:cxn ang="T14">
                  <a:pos x="T8" y="T9"/>
                </a:cxn>
              </a:cxnLst>
              <a:rect l="T15" t="T16" r="T17" b="T18"/>
              <a:pathLst>
                <a:path w="1082" h="285">
                  <a:moveTo>
                    <a:pt x="0" y="1"/>
                  </a:moveTo>
                  <a:lnTo>
                    <a:pt x="1058" y="285"/>
                  </a:lnTo>
                  <a:lnTo>
                    <a:pt x="1082" y="284"/>
                  </a:lnTo>
                  <a:lnTo>
                    <a:pt x="33" y="0"/>
                  </a:lnTo>
                  <a:lnTo>
                    <a:pt x="0" y="1"/>
                  </a:lnTo>
                  <a:close/>
                </a:path>
              </a:pathLst>
            </a:custGeom>
            <a:solidFill>
              <a:srgbClr val="000000"/>
            </a:solidFill>
            <a:ln w="9525">
              <a:noFill/>
              <a:round/>
              <a:headEnd/>
              <a:tailEnd/>
            </a:ln>
          </p:spPr>
          <p:txBody>
            <a:bodyPr/>
            <a:lstStyle/>
            <a:p>
              <a:endParaRPr lang="en-US"/>
            </a:p>
          </p:txBody>
        </p:sp>
        <p:sp>
          <p:nvSpPr>
            <p:cNvPr id="89231" name="Freeform 166"/>
            <p:cNvSpPr>
              <a:spLocks/>
            </p:cNvSpPr>
            <p:nvPr/>
          </p:nvSpPr>
          <p:spPr bwMode="auto">
            <a:xfrm>
              <a:off x="6093" y="14699"/>
              <a:ext cx="1087" cy="315"/>
            </a:xfrm>
            <a:custGeom>
              <a:avLst/>
              <a:gdLst>
                <a:gd name="T0" fmla="*/ 0 w 1087"/>
                <a:gd name="T1" fmla="*/ 0 h 315"/>
                <a:gd name="T2" fmla="*/ 1066 w 1087"/>
                <a:gd name="T3" fmla="*/ 315 h 315"/>
                <a:gd name="T4" fmla="*/ 1087 w 1087"/>
                <a:gd name="T5" fmla="*/ 308 h 315"/>
                <a:gd name="T6" fmla="*/ 31 w 1087"/>
                <a:gd name="T7" fmla="*/ 0 h 315"/>
                <a:gd name="T8" fmla="*/ 0 w 1087"/>
                <a:gd name="T9" fmla="*/ 0 h 315"/>
                <a:gd name="T10" fmla="*/ 0 60000 65536"/>
                <a:gd name="T11" fmla="*/ 0 60000 65536"/>
                <a:gd name="T12" fmla="*/ 0 60000 65536"/>
                <a:gd name="T13" fmla="*/ 0 60000 65536"/>
                <a:gd name="T14" fmla="*/ 0 60000 65536"/>
                <a:gd name="T15" fmla="*/ 0 w 1087"/>
                <a:gd name="T16" fmla="*/ 0 h 315"/>
                <a:gd name="T17" fmla="*/ 1087 w 1087"/>
                <a:gd name="T18" fmla="*/ 315 h 315"/>
              </a:gdLst>
              <a:ahLst/>
              <a:cxnLst>
                <a:cxn ang="T10">
                  <a:pos x="T0" y="T1"/>
                </a:cxn>
                <a:cxn ang="T11">
                  <a:pos x="T2" y="T3"/>
                </a:cxn>
                <a:cxn ang="T12">
                  <a:pos x="T4" y="T5"/>
                </a:cxn>
                <a:cxn ang="T13">
                  <a:pos x="T6" y="T7"/>
                </a:cxn>
                <a:cxn ang="T14">
                  <a:pos x="T8" y="T9"/>
                </a:cxn>
              </a:cxnLst>
              <a:rect l="T15" t="T16" r="T17" b="T18"/>
              <a:pathLst>
                <a:path w="1087" h="315">
                  <a:moveTo>
                    <a:pt x="0" y="0"/>
                  </a:moveTo>
                  <a:lnTo>
                    <a:pt x="1066" y="315"/>
                  </a:lnTo>
                  <a:lnTo>
                    <a:pt x="1087" y="308"/>
                  </a:lnTo>
                  <a:lnTo>
                    <a:pt x="31" y="0"/>
                  </a:lnTo>
                  <a:lnTo>
                    <a:pt x="0" y="0"/>
                  </a:lnTo>
                  <a:close/>
                </a:path>
              </a:pathLst>
            </a:custGeom>
            <a:solidFill>
              <a:srgbClr val="000000"/>
            </a:solidFill>
            <a:ln w="9525">
              <a:noFill/>
              <a:round/>
              <a:headEnd/>
              <a:tailEnd/>
            </a:ln>
          </p:spPr>
          <p:txBody>
            <a:bodyPr/>
            <a:lstStyle/>
            <a:p>
              <a:endParaRPr lang="en-US"/>
            </a:p>
          </p:txBody>
        </p:sp>
      </p:grpSp>
      <p:grpSp>
        <p:nvGrpSpPr>
          <p:cNvPr id="9" name="Group 167"/>
          <p:cNvGrpSpPr>
            <a:grpSpLocks/>
          </p:cNvGrpSpPr>
          <p:nvPr/>
        </p:nvGrpSpPr>
        <p:grpSpPr bwMode="auto">
          <a:xfrm>
            <a:off x="6643688" y="3365500"/>
            <a:ext cx="798512" cy="1166813"/>
            <a:chOff x="12762" y="10336"/>
            <a:chExt cx="1027" cy="1700"/>
          </a:xfrm>
        </p:grpSpPr>
        <p:sp>
          <p:nvSpPr>
            <p:cNvPr id="89187" name="Rectangle 168"/>
            <p:cNvSpPr>
              <a:spLocks noChangeArrowheads="1"/>
            </p:cNvSpPr>
            <p:nvPr/>
          </p:nvSpPr>
          <p:spPr bwMode="auto">
            <a:xfrm>
              <a:off x="12824" y="10394"/>
              <a:ext cx="965" cy="1642"/>
            </a:xfrm>
            <a:prstGeom prst="rect">
              <a:avLst/>
            </a:prstGeom>
            <a:solidFill>
              <a:srgbClr val="969696"/>
            </a:solidFill>
            <a:ln w="9525">
              <a:solidFill>
                <a:srgbClr val="000000"/>
              </a:solidFill>
              <a:miter lim="800000"/>
              <a:headEnd/>
              <a:tailEnd/>
            </a:ln>
          </p:spPr>
          <p:txBody>
            <a:bodyPr/>
            <a:lstStyle/>
            <a:p>
              <a:endParaRPr lang="en-US"/>
            </a:p>
          </p:txBody>
        </p:sp>
        <p:sp>
          <p:nvSpPr>
            <p:cNvPr id="89188" name="Rectangle 169"/>
            <p:cNvSpPr>
              <a:spLocks noChangeArrowheads="1"/>
            </p:cNvSpPr>
            <p:nvPr/>
          </p:nvSpPr>
          <p:spPr bwMode="auto">
            <a:xfrm>
              <a:off x="12766" y="10336"/>
              <a:ext cx="965" cy="1642"/>
            </a:xfrm>
            <a:prstGeom prst="rect">
              <a:avLst/>
            </a:prstGeom>
            <a:solidFill>
              <a:srgbClr val="FFFFFF"/>
            </a:solidFill>
            <a:ln w="9525">
              <a:solidFill>
                <a:srgbClr val="000000"/>
              </a:solidFill>
              <a:miter lim="800000"/>
              <a:headEnd/>
              <a:tailEnd/>
            </a:ln>
          </p:spPr>
          <p:txBody>
            <a:bodyPr/>
            <a:lstStyle/>
            <a:p>
              <a:endParaRPr lang="en-US"/>
            </a:p>
          </p:txBody>
        </p:sp>
        <p:sp>
          <p:nvSpPr>
            <p:cNvPr id="89189" name="Line 170"/>
            <p:cNvSpPr>
              <a:spLocks noChangeShapeType="1"/>
            </p:cNvSpPr>
            <p:nvPr/>
          </p:nvSpPr>
          <p:spPr bwMode="auto">
            <a:xfrm>
              <a:off x="12766" y="10682"/>
              <a:ext cx="965" cy="2"/>
            </a:xfrm>
            <a:prstGeom prst="line">
              <a:avLst/>
            </a:prstGeom>
            <a:noFill/>
            <a:ln w="9525">
              <a:solidFill>
                <a:srgbClr val="000000"/>
              </a:solidFill>
              <a:round/>
              <a:headEnd/>
              <a:tailEnd/>
            </a:ln>
          </p:spPr>
          <p:txBody>
            <a:bodyPr/>
            <a:lstStyle/>
            <a:p>
              <a:endParaRPr lang="en-US"/>
            </a:p>
          </p:txBody>
        </p:sp>
        <p:sp>
          <p:nvSpPr>
            <p:cNvPr id="89190" name="Line 171"/>
            <p:cNvSpPr>
              <a:spLocks noChangeShapeType="1"/>
            </p:cNvSpPr>
            <p:nvPr/>
          </p:nvSpPr>
          <p:spPr bwMode="auto">
            <a:xfrm>
              <a:off x="12780" y="11042"/>
              <a:ext cx="980" cy="1"/>
            </a:xfrm>
            <a:prstGeom prst="line">
              <a:avLst/>
            </a:prstGeom>
            <a:noFill/>
            <a:ln w="9525">
              <a:solidFill>
                <a:srgbClr val="000000"/>
              </a:solidFill>
              <a:round/>
              <a:headEnd/>
              <a:tailEnd/>
            </a:ln>
          </p:spPr>
          <p:txBody>
            <a:bodyPr/>
            <a:lstStyle/>
            <a:p>
              <a:endParaRPr lang="en-US"/>
            </a:p>
          </p:txBody>
        </p:sp>
        <p:sp>
          <p:nvSpPr>
            <p:cNvPr id="89191" name="Line 172"/>
            <p:cNvSpPr>
              <a:spLocks noChangeShapeType="1"/>
            </p:cNvSpPr>
            <p:nvPr/>
          </p:nvSpPr>
          <p:spPr bwMode="auto">
            <a:xfrm>
              <a:off x="12764" y="11374"/>
              <a:ext cx="980" cy="1"/>
            </a:xfrm>
            <a:prstGeom prst="line">
              <a:avLst/>
            </a:prstGeom>
            <a:noFill/>
            <a:ln w="9525">
              <a:solidFill>
                <a:srgbClr val="000000"/>
              </a:solidFill>
              <a:round/>
              <a:headEnd/>
              <a:tailEnd/>
            </a:ln>
          </p:spPr>
          <p:txBody>
            <a:bodyPr/>
            <a:lstStyle/>
            <a:p>
              <a:endParaRPr lang="en-US"/>
            </a:p>
          </p:txBody>
        </p:sp>
        <p:sp>
          <p:nvSpPr>
            <p:cNvPr id="89192" name="Line 173"/>
            <p:cNvSpPr>
              <a:spLocks noChangeShapeType="1"/>
            </p:cNvSpPr>
            <p:nvPr/>
          </p:nvSpPr>
          <p:spPr bwMode="auto">
            <a:xfrm>
              <a:off x="12762" y="11675"/>
              <a:ext cx="967" cy="2"/>
            </a:xfrm>
            <a:prstGeom prst="line">
              <a:avLst/>
            </a:prstGeom>
            <a:noFill/>
            <a:ln w="9525">
              <a:solidFill>
                <a:srgbClr val="000000"/>
              </a:solidFill>
              <a:round/>
              <a:headEnd/>
              <a:tailEnd/>
            </a:ln>
          </p:spPr>
          <p:txBody>
            <a:bodyPr/>
            <a:lstStyle/>
            <a:p>
              <a:endParaRPr lang="en-US"/>
            </a:p>
          </p:txBody>
        </p:sp>
      </p:grpSp>
      <p:grpSp>
        <p:nvGrpSpPr>
          <p:cNvPr id="10" name="Group 174"/>
          <p:cNvGrpSpPr>
            <a:grpSpLocks/>
          </p:cNvGrpSpPr>
          <p:nvPr/>
        </p:nvGrpSpPr>
        <p:grpSpPr bwMode="auto">
          <a:xfrm>
            <a:off x="5627688" y="4962525"/>
            <a:ext cx="1204912" cy="1162050"/>
            <a:chOff x="5850" y="13487"/>
            <a:chExt cx="2023" cy="1840"/>
          </a:xfrm>
        </p:grpSpPr>
        <p:sp>
          <p:nvSpPr>
            <p:cNvPr id="89148" name="Freeform 175"/>
            <p:cNvSpPr>
              <a:spLocks/>
            </p:cNvSpPr>
            <p:nvPr/>
          </p:nvSpPr>
          <p:spPr bwMode="auto">
            <a:xfrm>
              <a:off x="5850" y="13632"/>
              <a:ext cx="2023" cy="1695"/>
            </a:xfrm>
            <a:custGeom>
              <a:avLst/>
              <a:gdLst>
                <a:gd name="T0" fmla="*/ 570 w 2023"/>
                <a:gd name="T1" fmla="*/ 121 h 1695"/>
                <a:gd name="T2" fmla="*/ 575 w 2023"/>
                <a:gd name="T3" fmla="*/ 120 h 1695"/>
                <a:gd name="T4" fmla="*/ 586 w 2023"/>
                <a:gd name="T5" fmla="*/ 116 h 1695"/>
                <a:gd name="T6" fmla="*/ 607 w 2023"/>
                <a:gd name="T7" fmla="*/ 108 h 1695"/>
                <a:gd name="T8" fmla="*/ 636 w 2023"/>
                <a:gd name="T9" fmla="*/ 101 h 1695"/>
                <a:gd name="T10" fmla="*/ 672 w 2023"/>
                <a:gd name="T11" fmla="*/ 90 h 1695"/>
                <a:gd name="T12" fmla="*/ 718 w 2023"/>
                <a:gd name="T13" fmla="*/ 79 h 1695"/>
                <a:gd name="T14" fmla="*/ 771 w 2023"/>
                <a:gd name="T15" fmla="*/ 67 h 1695"/>
                <a:gd name="T16" fmla="*/ 834 w 2023"/>
                <a:gd name="T17" fmla="*/ 55 h 1695"/>
                <a:gd name="T18" fmla="*/ 904 w 2023"/>
                <a:gd name="T19" fmla="*/ 43 h 1695"/>
                <a:gd name="T20" fmla="*/ 982 w 2023"/>
                <a:gd name="T21" fmla="*/ 33 h 1695"/>
                <a:gd name="T22" fmla="*/ 1071 w 2023"/>
                <a:gd name="T23" fmla="*/ 22 h 1695"/>
                <a:gd name="T24" fmla="*/ 1166 w 2023"/>
                <a:gd name="T25" fmla="*/ 13 h 1695"/>
                <a:gd name="T26" fmla="*/ 1271 w 2023"/>
                <a:gd name="T27" fmla="*/ 7 h 1695"/>
                <a:gd name="T28" fmla="*/ 1384 w 2023"/>
                <a:gd name="T29" fmla="*/ 1 h 1695"/>
                <a:gd name="T30" fmla="*/ 1506 w 2023"/>
                <a:gd name="T31" fmla="*/ 0 h 1695"/>
                <a:gd name="T32" fmla="*/ 1636 w 2023"/>
                <a:gd name="T33" fmla="*/ 1 h 1695"/>
                <a:gd name="T34" fmla="*/ 1692 w 2023"/>
                <a:gd name="T35" fmla="*/ 233 h 1695"/>
                <a:gd name="T36" fmla="*/ 1713 w 2023"/>
                <a:gd name="T37" fmla="*/ 243 h 1695"/>
                <a:gd name="T38" fmla="*/ 1758 w 2023"/>
                <a:gd name="T39" fmla="*/ 274 h 1695"/>
                <a:gd name="T40" fmla="*/ 1806 w 2023"/>
                <a:gd name="T41" fmla="*/ 329 h 1695"/>
                <a:gd name="T42" fmla="*/ 1836 w 2023"/>
                <a:gd name="T43" fmla="*/ 409 h 1695"/>
                <a:gd name="T44" fmla="*/ 1955 w 2023"/>
                <a:gd name="T45" fmla="*/ 948 h 1695"/>
                <a:gd name="T46" fmla="*/ 2003 w 2023"/>
                <a:gd name="T47" fmla="*/ 1171 h 1695"/>
                <a:gd name="T48" fmla="*/ 2011 w 2023"/>
                <a:gd name="T49" fmla="*/ 1188 h 1695"/>
                <a:gd name="T50" fmla="*/ 2022 w 2023"/>
                <a:gd name="T51" fmla="*/ 1231 h 1695"/>
                <a:gd name="T52" fmla="*/ 2021 w 2023"/>
                <a:gd name="T53" fmla="*/ 1297 h 1695"/>
                <a:gd name="T54" fmla="*/ 1992 w 2023"/>
                <a:gd name="T55" fmla="*/ 1380 h 1695"/>
                <a:gd name="T56" fmla="*/ 0 w 2023"/>
                <a:gd name="T57" fmla="*/ 1328 h 1695"/>
                <a:gd name="T58" fmla="*/ 199 w 2023"/>
                <a:gd name="T59" fmla="*/ 1223 h 1695"/>
                <a:gd name="T60" fmla="*/ 200 w 2023"/>
                <a:gd name="T61" fmla="*/ 232 h 1695"/>
                <a:gd name="T62" fmla="*/ 210 w 2023"/>
                <a:gd name="T63" fmla="*/ 226 h 1695"/>
                <a:gd name="T64" fmla="*/ 230 w 2023"/>
                <a:gd name="T65" fmla="*/ 214 h 1695"/>
                <a:gd name="T66" fmla="*/ 259 w 2023"/>
                <a:gd name="T67" fmla="*/ 201 h 1695"/>
                <a:gd name="T68" fmla="*/ 297 w 2023"/>
                <a:gd name="T69" fmla="*/ 189 h 1695"/>
                <a:gd name="T70" fmla="*/ 344 w 2023"/>
                <a:gd name="T71" fmla="*/ 183 h 1695"/>
                <a:gd name="T72" fmla="*/ 399 w 2023"/>
                <a:gd name="T73" fmla="*/ 181 h 1695"/>
                <a:gd name="T74" fmla="*/ 464 w 2023"/>
                <a:gd name="T75" fmla="*/ 191 h 1695"/>
                <a:gd name="T76" fmla="*/ 548 w 2023"/>
                <a:gd name="T77" fmla="*/ 225 h 169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023"/>
                <a:gd name="T118" fmla="*/ 0 h 1695"/>
                <a:gd name="T119" fmla="*/ 2023 w 2023"/>
                <a:gd name="T120" fmla="*/ 1695 h 169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023" h="1695">
                  <a:moveTo>
                    <a:pt x="548" y="225"/>
                  </a:moveTo>
                  <a:lnTo>
                    <a:pt x="570" y="121"/>
                  </a:lnTo>
                  <a:lnTo>
                    <a:pt x="571" y="121"/>
                  </a:lnTo>
                  <a:lnTo>
                    <a:pt x="575" y="120"/>
                  </a:lnTo>
                  <a:lnTo>
                    <a:pt x="580" y="118"/>
                  </a:lnTo>
                  <a:lnTo>
                    <a:pt x="586" y="116"/>
                  </a:lnTo>
                  <a:lnTo>
                    <a:pt x="596" y="112"/>
                  </a:lnTo>
                  <a:lnTo>
                    <a:pt x="607" y="108"/>
                  </a:lnTo>
                  <a:lnTo>
                    <a:pt x="620" y="105"/>
                  </a:lnTo>
                  <a:lnTo>
                    <a:pt x="636" y="101"/>
                  </a:lnTo>
                  <a:lnTo>
                    <a:pt x="653" y="95"/>
                  </a:lnTo>
                  <a:lnTo>
                    <a:pt x="672" y="90"/>
                  </a:lnTo>
                  <a:lnTo>
                    <a:pt x="694" y="84"/>
                  </a:lnTo>
                  <a:lnTo>
                    <a:pt x="718" y="79"/>
                  </a:lnTo>
                  <a:lnTo>
                    <a:pt x="743" y="74"/>
                  </a:lnTo>
                  <a:lnTo>
                    <a:pt x="771" y="67"/>
                  </a:lnTo>
                  <a:lnTo>
                    <a:pt x="802" y="61"/>
                  </a:lnTo>
                  <a:lnTo>
                    <a:pt x="834" y="55"/>
                  </a:lnTo>
                  <a:lnTo>
                    <a:pt x="867" y="49"/>
                  </a:lnTo>
                  <a:lnTo>
                    <a:pt x="904" y="43"/>
                  </a:lnTo>
                  <a:lnTo>
                    <a:pt x="943" y="38"/>
                  </a:lnTo>
                  <a:lnTo>
                    <a:pt x="982" y="33"/>
                  </a:lnTo>
                  <a:lnTo>
                    <a:pt x="1025" y="27"/>
                  </a:lnTo>
                  <a:lnTo>
                    <a:pt x="1071" y="22"/>
                  </a:lnTo>
                  <a:lnTo>
                    <a:pt x="1117" y="17"/>
                  </a:lnTo>
                  <a:lnTo>
                    <a:pt x="1166" y="13"/>
                  </a:lnTo>
                  <a:lnTo>
                    <a:pt x="1218" y="10"/>
                  </a:lnTo>
                  <a:lnTo>
                    <a:pt x="1271" y="7"/>
                  </a:lnTo>
                  <a:lnTo>
                    <a:pt x="1327" y="3"/>
                  </a:lnTo>
                  <a:lnTo>
                    <a:pt x="1384" y="1"/>
                  </a:lnTo>
                  <a:lnTo>
                    <a:pt x="1444" y="0"/>
                  </a:lnTo>
                  <a:lnTo>
                    <a:pt x="1506" y="0"/>
                  </a:lnTo>
                  <a:lnTo>
                    <a:pt x="1570" y="0"/>
                  </a:lnTo>
                  <a:lnTo>
                    <a:pt x="1636" y="1"/>
                  </a:lnTo>
                  <a:lnTo>
                    <a:pt x="1709" y="41"/>
                  </a:lnTo>
                  <a:lnTo>
                    <a:pt x="1692" y="233"/>
                  </a:lnTo>
                  <a:lnTo>
                    <a:pt x="1698" y="235"/>
                  </a:lnTo>
                  <a:lnTo>
                    <a:pt x="1713" y="243"/>
                  </a:lnTo>
                  <a:lnTo>
                    <a:pt x="1733" y="256"/>
                  </a:lnTo>
                  <a:lnTo>
                    <a:pt x="1758" y="274"/>
                  </a:lnTo>
                  <a:lnTo>
                    <a:pt x="1784" y="299"/>
                  </a:lnTo>
                  <a:lnTo>
                    <a:pt x="1806" y="329"/>
                  </a:lnTo>
                  <a:lnTo>
                    <a:pt x="1825" y="366"/>
                  </a:lnTo>
                  <a:lnTo>
                    <a:pt x="1836" y="409"/>
                  </a:lnTo>
                  <a:lnTo>
                    <a:pt x="1999" y="557"/>
                  </a:lnTo>
                  <a:lnTo>
                    <a:pt x="1955" y="948"/>
                  </a:lnTo>
                  <a:lnTo>
                    <a:pt x="1692" y="1080"/>
                  </a:lnTo>
                  <a:lnTo>
                    <a:pt x="2003" y="1171"/>
                  </a:lnTo>
                  <a:lnTo>
                    <a:pt x="2006" y="1176"/>
                  </a:lnTo>
                  <a:lnTo>
                    <a:pt x="2011" y="1188"/>
                  </a:lnTo>
                  <a:lnTo>
                    <a:pt x="2016" y="1206"/>
                  </a:lnTo>
                  <a:lnTo>
                    <a:pt x="2022" y="1231"/>
                  </a:lnTo>
                  <a:lnTo>
                    <a:pt x="2023" y="1261"/>
                  </a:lnTo>
                  <a:lnTo>
                    <a:pt x="2021" y="1297"/>
                  </a:lnTo>
                  <a:lnTo>
                    <a:pt x="2010" y="1337"/>
                  </a:lnTo>
                  <a:lnTo>
                    <a:pt x="1992" y="1380"/>
                  </a:lnTo>
                  <a:lnTo>
                    <a:pt x="1171" y="1695"/>
                  </a:lnTo>
                  <a:lnTo>
                    <a:pt x="0" y="1328"/>
                  </a:lnTo>
                  <a:lnTo>
                    <a:pt x="20" y="1285"/>
                  </a:lnTo>
                  <a:lnTo>
                    <a:pt x="199" y="1223"/>
                  </a:lnTo>
                  <a:lnTo>
                    <a:pt x="199" y="233"/>
                  </a:lnTo>
                  <a:lnTo>
                    <a:pt x="200" y="232"/>
                  </a:lnTo>
                  <a:lnTo>
                    <a:pt x="204" y="229"/>
                  </a:lnTo>
                  <a:lnTo>
                    <a:pt x="210" y="226"/>
                  </a:lnTo>
                  <a:lnTo>
                    <a:pt x="218" y="220"/>
                  </a:lnTo>
                  <a:lnTo>
                    <a:pt x="230" y="214"/>
                  </a:lnTo>
                  <a:lnTo>
                    <a:pt x="243" y="207"/>
                  </a:lnTo>
                  <a:lnTo>
                    <a:pt x="259" y="201"/>
                  </a:lnTo>
                  <a:lnTo>
                    <a:pt x="277" y="194"/>
                  </a:lnTo>
                  <a:lnTo>
                    <a:pt x="297" y="189"/>
                  </a:lnTo>
                  <a:lnTo>
                    <a:pt x="320" y="185"/>
                  </a:lnTo>
                  <a:lnTo>
                    <a:pt x="344" y="183"/>
                  </a:lnTo>
                  <a:lnTo>
                    <a:pt x="370" y="180"/>
                  </a:lnTo>
                  <a:lnTo>
                    <a:pt x="399" y="181"/>
                  </a:lnTo>
                  <a:lnTo>
                    <a:pt x="430" y="185"/>
                  </a:lnTo>
                  <a:lnTo>
                    <a:pt x="464" y="191"/>
                  </a:lnTo>
                  <a:lnTo>
                    <a:pt x="498" y="201"/>
                  </a:lnTo>
                  <a:lnTo>
                    <a:pt x="548" y="225"/>
                  </a:lnTo>
                  <a:close/>
                </a:path>
              </a:pathLst>
            </a:custGeom>
            <a:solidFill>
              <a:srgbClr val="969696"/>
            </a:solidFill>
            <a:ln w="9525">
              <a:noFill/>
              <a:round/>
              <a:headEnd/>
              <a:tailEnd/>
            </a:ln>
          </p:spPr>
          <p:txBody>
            <a:bodyPr/>
            <a:lstStyle/>
            <a:p>
              <a:endParaRPr lang="en-US"/>
            </a:p>
          </p:txBody>
        </p:sp>
        <p:sp>
          <p:nvSpPr>
            <p:cNvPr id="89149" name="Freeform 176"/>
            <p:cNvSpPr>
              <a:spLocks/>
            </p:cNvSpPr>
            <p:nvPr/>
          </p:nvSpPr>
          <p:spPr bwMode="auto">
            <a:xfrm>
              <a:off x="6551" y="13597"/>
              <a:ext cx="650" cy="735"/>
            </a:xfrm>
            <a:custGeom>
              <a:avLst/>
              <a:gdLst>
                <a:gd name="T0" fmla="*/ 645 w 650"/>
                <a:gd name="T1" fmla="*/ 27 h 735"/>
                <a:gd name="T2" fmla="*/ 642 w 650"/>
                <a:gd name="T3" fmla="*/ 26 h 735"/>
                <a:gd name="T4" fmla="*/ 631 w 650"/>
                <a:gd name="T5" fmla="*/ 23 h 735"/>
                <a:gd name="T6" fmla="*/ 615 w 650"/>
                <a:gd name="T7" fmla="*/ 19 h 735"/>
                <a:gd name="T8" fmla="*/ 592 w 650"/>
                <a:gd name="T9" fmla="*/ 15 h 735"/>
                <a:gd name="T10" fmla="*/ 565 w 650"/>
                <a:gd name="T11" fmla="*/ 10 h 735"/>
                <a:gd name="T12" fmla="*/ 533 w 650"/>
                <a:gd name="T13" fmla="*/ 6 h 735"/>
                <a:gd name="T14" fmla="*/ 496 w 650"/>
                <a:gd name="T15" fmla="*/ 3 h 735"/>
                <a:gd name="T16" fmla="*/ 456 w 650"/>
                <a:gd name="T17" fmla="*/ 1 h 735"/>
                <a:gd name="T18" fmla="*/ 411 w 650"/>
                <a:gd name="T19" fmla="*/ 0 h 735"/>
                <a:gd name="T20" fmla="*/ 364 w 650"/>
                <a:gd name="T21" fmla="*/ 2 h 735"/>
                <a:gd name="T22" fmla="*/ 315 w 650"/>
                <a:gd name="T23" fmla="*/ 6 h 735"/>
                <a:gd name="T24" fmla="*/ 262 w 650"/>
                <a:gd name="T25" fmla="*/ 15 h 735"/>
                <a:gd name="T26" fmla="*/ 209 w 650"/>
                <a:gd name="T27" fmla="*/ 26 h 735"/>
                <a:gd name="T28" fmla="*/ 154 w 650"/>
                <a:gd name="T29" fmla="*/ 42 h 735"/>
                <a:gd name="T30" fmla="*/ 98 w 650"/>
                <a:gd name="T31" fmla="*/ 61 h 735"/>
                <a:gd name="T32" fmla="*/ 42 w 650"/>
                <a:gd name="T33" fmla="*/ 87 h 735"/>
                <a:gd name="T34" fmla="*/ 38 w 650"/>
                <a:gd name="T35" fmla="*/ 101 h 735"/>
                <a:gd name="T36" fmla="*/ 28 w 650"/>
                <a:gd name="T37" fmla="*/ 141 h 735"/>
                <a:gd name="T38" fmla="*/ 17 w 650"/>
                <a:gd name="T39" fmla="*/ 203 h 735"/>
                <a:gd name="T40" fmla="*/ 6 w 650"/>
                <a:gd name="T41" fmla="*/ 283 h 735"/>
                <a:gd name="T42" fmla="*/ 0 w 650"/>
                <a:gd name="T43" fmla="*/ 378 h 735"/>
                <a:gd name="T44" fmla="*/ 5 w 650"/>
                <a:gd name="T45" fmla="*/ 484 h 735"/>
                <a:gd name="T46" fmla="*/ 21 w 650"/>
                <a:gd name="T47" fmla="*/ 599 h 735"/>
                <a:gd name="T48" fmla="*/ 54 w 650"/>
                <a:gd name="T49" fmla="*/ 716 h 735"/>
                <a:gd name="T50" fmla="*/ 58 w 650"/>
                <a:gd name="T51" fmla="*/ 716 h 735"/>
                <a:gd name="T52" fmla="*/ 66 w 650"/>
                <a:gd name="T53" fmla="*/ 715 h 735"/>
                <a:gd name="T54" fmla="*/ 80 w 650"/>
                <a:gd name="T55" fmla="*/ 713 h 735"/>
                <a:gd name="T56" fmla="*/ 99 w 650"/>
                <a:gd name="T57" fmla="*/ 712 h 735"/>
                <a:gd name="T58" fmla="*/ 124 w 650"/>
                <a:gd name="T59" fmla="*/ 710 h 735"/>
                <a:gd name="T60" fmla="*/ 153 w 650"/>
                <a:gd name="T61" fmla="*/ 708 h 735"/>
                <a:gd name="T62" fmla="*/ 188 w 650"/>
                <a:gd name="T63" fmla="*/ 707 h 735"/>
                <a:gd name="T64" fmla="*/ 225 w 650"/>
                <a:gd name="T65" fmla="*/ 706 h 735"/>
                <a:gd name="T66" fmla="*/ 267 w 650"/>
                <a:gd name="T67" fmla="*/ 705 h 735"/>
                <a:gd name="T68" fmla="*/ 313 w 650"/>
                <a:gd name="T69" fmla="*/ 706 h 735"/>
                <a:gd name="T70" fmla="*/ 362 w 650"/>
                <a:gd name="T71" fmla="*/ 707 h 735"/>
                <a:gd name="T72" fmla="*/ 415 w 650"/>
                <a:gd name="T73" fmla="*/ 709 h 735"/>
                <a:gd name="T74" fmla="*/ 470 w 650"/>
                <a:gd name="T75" fmla="*/ 713 h 735"/>
                <a:gd name="T76" fmla="*/ 528 w 650"/>
                <a:gd name="T77" fmla="*/ 719 h 735"/>
                <a:gd name="T78" fmla="*/ 588 w 650"/>
                <a:gd name="T79" fmla="*/ 726 h 735"/>
                <a:gd name="T80" fmla="*/ 650 w 650"/>
                <a:gd name="T81" fmla="*/ 735 h 735"/>
                <a:gd name="T82" fmla="*/ 647 w 650"/>
                <a:gd name="T83" fmla="*/ 713 h 735"/>
                <a:gd name="T84" fmla="*/ 641 w 650"/>
                <a:gd name="T85" fmla="*/ 655 h 735"/>
                <a:gd name="T86" fmla="*/ 631 w 650"/>
                <a:gd name="T87" fmla="*/ 568 h 735"/>
                <a:gd name="T88" fmla="*/ 623 w 650"/>
                <a:gd name="T89" fmla="*/ 462 h 735"/>
                <a:gd name="T90" fmla="*/ 618 w 650"/>
                <a:gd name="T91" fmla="*/ 345 h 735"/>
                <a:gd name="T92" fmla="*/ 618 w 650"/>
                <a:gd name="T93" fmla="*/ 229 h 735"/>
                <a:gd name="T94" fmla="*/ 627 w 650"/>
                <a:gd name="T95" fmla="*/ 119 h 735"/>
                <a:gd name="T96" fmla="*/ 645 w 650"/>
                <a:gd name="T97" fmla="*/ 27 h 73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50"/>
                <a:gd name="T148" fmla="*/ 0 h 735"/>
                <a:gd name="T149" fmla="*/ 650 w 650"/>
                <a:gd name="T150" fmla="*/ 735 h 73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50" h="735">
                  <a:moveTo>
                    <a:pt x="645" y="27"/>
                  </a:moveTo>
                  <a:lnTo>
                    <a:pt x="642" y="26"/>
                  </a:lnTo>
                  <a:lnTo>
                    <a:pt x="631" y="23"/>
                  </a:lnTo>
                  <a:lnTo>
                    <a:pt x="615" y="19"/>
                  </a:lnTo>
                  <a:lnTo>
                    <a:pt x="592" y="15"/>
                  </a:lnTo>
                  <a:lnTo>
                    <a:pt x="565" y="10"/>
                  </a:lnTo>
                  <a:lnTo>
                    <a:pt x="533" y="6"/>
                  </a:lnTo>
                  <a:lnTo>
                    <a:pt x="496" y="3"/>
                  </a:lnTo>
                  <a:lnTo>
                    <a:pt x="456" y="1"/>
                  </a:lnTo>
                  <a:lnTo>
                    <a:pt x="411" y="0"/>
                  </a:lnTo>
                  <a:lnTo>
                    <a:pt x="364" y="2"/>
                  </a:lnTo>
                  <a:lnTo>
                    <a:pt x="315" y="6"/>
                  </a:lnTo>
                  <a:lnTo>
                    <a:pt x="262" y="15"/>
                  </a:lnTo>
                  <a:lnTo>
                    <a:pt x="209" y="26"/>
                  </a:lnTo>
                  <a:lnTo>
                    <a:pt x="154" y="42"/>
                  </a:lnTo>
                  <a:lnTo>
                    <a:pt x="98" y="61"/>
                  </a:lnTo>
                  <a:lnTo>
                    <a:pt x="42" y="87"/>
                  </a:lnTo>
                  <a:lnTo>
                    <a:pt x="38" y="101"/>
                  </a:lnTo>
                  <a:lnTo>
                    <a:pt x="28" y="141"/>
                  </a:lnTo>
                  <a:lnTo>
                    <a:pt x="17" y="203"/>
                  </a:lnTo>
                  <a:lnTo>
                    <a:pt x="6" y="283"/>
                  </a:lnTo>
                  <a:lnTo>
                    <a:pt x="0" y="378"/>
                  </a:lnTo>
                  <a:lnTo>
                    <a:pt x="5" y="484"/>
                  </a:lnTo>
                  <a:lnTo>
                    <a:pt x="21" y="599"/>
                  </a:lnTo>
                  <a:lnTo>
                    <a:pt x="54" y="716"/>
                  </a:lnTo>
                  <a:lnTo>
                    <a:pt x="58" y="716"/>
                  </a:lnTo>
                  <a:lnTo>
                    <a:pt x="66" y="715"/>
                  </a:lnTo>
                  <a:lnTo>
                    <a:pt x="80" y="713"/>
                  </a:lnTo>
                  <a:lnTo>
                    <a:pt x="99" y="712"/>
                  </a:lnTo>
                  <a:lnTo>
                    <a:pt x="124" y="710"/>
                  </a:lnTo>
                  <a:lnTo>
                    <a:pt x="153" y="708"/>
                  </a:lnTo>
                  <a:lnTo>
                    <a:pt x="188" y="707"/>
                  </a:lnTo>
                  <a:lnTo>
                    <a:pt x="225" y="706"/>
                  </a:lnTo>
                  <a:lnTo>
                    <a:pt x="267" y="705"/>
                  </a:lnTo>
                  <a:lnTo>
                    <a:pt x="313" y="706"/>
                  </a:lnTo>
                  <a:lnTo>
                    <a:pt x="362" y="707"/>
                  </a:lnTo>
                  <a:lnTo>
                    <a:pt x="415" y="709"/>
                  </a:lnTo>
                  <a:lnTo>
                    <a:pt x="470" y="713"/>
                  </a:lnTo>
                  <a:lnTo>
                    <a:pt x="528" y="719"/>
                  </a:lnTo>
                  <a:lnTo>
                    <a:pt x="588" y="726"/>
                  </a:lnTo>
                  <a:lnTo>
                    <a:pt x="650" y="735"/>
                  </a:lnTo>
                  <a:lnTo>
                    <a:pt x="647" y="713"/>
                  </a:lnTo>
                  <a:lnTo>
                    <a:pt x="641" y="655"/>
                  </a:lnTo>
                  <a:lnTo>
                    <a:pt x="631" y="568"/>
                  </a:lnTo>
                  <a:lnTo>
                    <a:pt x="623" y="462"/>
                  </a:lnTo>
                  <a:lnTo>
                    <a:pt x="618" y="345"/>
                  </a:lnTo>
                  <a:lnTo>
                    <a:pt x="618" y="229"/>
                  </a:lnTo>
                  <a:lnTo>
                    <a:pt x="627" y="119"/>
                  </a:lnTo>
                  <a:lnTo>
                    <a:pt x="645" y="27"/>
                  </a:lnTo>
                  <a:close/>
                </a:path>
              </a:pathLst>
            </a:custGeom>
            <a:solidFill>
              <a:srgbClr val="808080"/>
            </a:solidFill>
            <a:ln w="9525">
              <a:noFill/>
              <a:round/>
              <a:headEnd/>
              <a:tailEnd/>
            </a:ln>
          </p:spPr>
          <p:txBody>
            <a:bodyPr/>
            <a:lstStyle/>
            <a:p>
              <a:endParaRPr lang="en-US"/>
            </a:p>
          </p:txBody>
        </p:sp>
        <p:sp>
          <p:nvSpPr>
            <p:cNvPr id="89150" name="Freeform 177"/>
            <p:cNvSpPr>
              <a:spLocks/>
            </p:cNvSpPr>
            <p:nvPr/>
          </p:nvSpPr>
          <p:spPr bwMode="auto">
            <a:xfrm>
              <a:off x="6623" y="13797"/>
              <a:ext cx="1071" cy="731"/>
            </a:xfrm>
            <a:custGeom>
              <a:avLst/>
              <a:gdLst>
                <a:gd name="T0" fmla="*/ 6 w 1071"/>
                <a:gd name="T1" fmla="*/ 552 h 731"/>
                <a:gd name="T2" fmla="*/ 0 w 1071"/>
                <a:gd name="T3" fmla="*/ 642 h 731"/>
                <a:gd name="T4" fmla="*/ 698 w 1071"/>
                <a:gd name="T5" fmla="*/ 731 h 731"/>
                <a:gd name="T6" fmla="*/ 703 w 1071"/>
                <a:gd name="T7" fmla="*/ 729 h 731"/>
                <a:gd name="T8" fmla="*/ 717 w 1071"/>
                <a:gd name="T9" fmla="*/ 722 h 731"/>
                <a:gd name="T10" fmla="*/ 740 w 1071"/>
                <a:gd name="T11" fmla="*/ 710 h 731"/>
                <a:gd name="T12" fmla="*/ 768 w 1071"/>
                <a:gd name="T13" fmla="*/ 694 h 731"/>
                <a:gd name="T14" fmla="*/ 801 w 1071"/>
                <a:gd name="T15" fmla="*/ 672 h 731"/>
                <a:gd name="T16" fmla="*/ 838 w 1071"/>
                <a:gd name="T17" fmla="*/ 645 h 731"/>
                <a:gd name="T18" fmla="*/ 876 w 1071"/>
                <a:gd name="T19" fmla="*/ 614 h 731"/>
                <a:gd name="T20" fmla="*/ 915 w 1071"/>
                <a:gd name="T21" fmla="*/ 577 h 731"/>
                <a:gd name="T22" fmla="*/ 953 w 1071"/>
                <a:gd name="T23" fmla="*/ 536 h 731"/>
                <a:gd name="T24" fmla="*/ 988 w 1071"/>
                <a:gd name="T25" fmla="*/ 491 h 731"/>
                <a:gd name="T26" fmla="*/ 1018 w 1071"/>
                <a:gd name="T27" fmla="*/ 439 h 731"/>
                <a:gd name="T28" fmla="*/ 1043 w 1071"/>
                <a:gd name="T29" fmla="*/ 383 h 731"/>
                <a:gd name="T30" fmla="*/ 1061 w 1071"/>
                <a:gd name="T31" fmla="*/ 322 h 731"/>
                <a:gd name="T32" fmla="*/ 1071 w 1071"/>
                <a:gd name="T33" fmla="*/ 255 h 731"/>
                <a:gd name="T34" fmla="*/ 1070 w 1071"/>
                <a:gd name="T35" fmla="*/ 185 h 731"/>
                <a:gd name="T36" fmla="*/ 1057 w 1071"/>
                <a:gd name="T37" fmla="*/ 108 h 731"/>
                <a:gd name="T38" fmla="*/ 1055 w 1071"/>
                <a:gd name="T39" fmla="*/ 104 h 731"/>
                <a:gd name="T40" fmla="*/ 1049 w 1071"/>
                <a:gd name="T41" fmla="*/ 92 h 731"/>
                <a:gd name="T42" fmla="*/ 1037 w 1071"/>
                <a:gd name="T43" fmla="*/ 76 h 731"/>
                <a:gd name="T44" fmla="*/ 1022 w 1071"/>
                <a:gd name="T45" fmla="*/ 57 h 731"/>
                <a:gd name="T46" fmla="*/ 1002 w 1071"/>
                <a:gd name="T47" fmla="*/ 37 h 731"/>
                <a:gd name="T48" fmla="*/ 979 w 1071"/>
                <a:gd name="T49" fmla="*/ 20 h 731"/>
                <a:gd name="T50" fmla="*/ 951 w 1071"/>
                <a:gd name="T51" fmla="*/ 7 h 731"/>
                <a:gd name="T52" fmla="*/ 919 w 1071"/>
                <a:gd name="T53" fmla="*/ 0 h 731"/>
                <a:gd name="T54" fmla="*/ 924 w 1071"/>
                <a:gd name="T55" fmla="*/ 12 h 731"/>
                <a:gd name="T56" fmla="*/ 934 w 1071"/>
                <a:gd name="T57" fmla="*/ 44 h 731"/>
                <a:gd name="T58" fmla="*/ 947 w 1071"/>
                <a:gd name="T59" fmla="*/ 94 h 731"/>
                <a:gd name="T60" fmla="*/ 958 w 1071"/>
                <a:gd name="T61" fmla="*/ 159 h 731"/>
                <a:gd name="T62" fmla="*/ 961 w 1071"/>
                <a:gd name="T63" fmla="*/ 238 h 731"/>
                <a:gd name="T64" fmla="*/ 953 w 1071"/>
                <a:gd name="T65" fmla="*/ 324 h 731"/>
                <a:gd name="T66" fmla="*/ 928 w 1071"/>
                <a:gd name="T67" fmla="*/ 418 h 731"/>
                <a:gd name="T68" fmla="*/ 884 w 1071"/>
                <a:gd name="T69" fmla="*/ 516 h 731"/>
                <a:gd name="T70" fmla="*/ 883 w 1071"/>
                <a:gd name="T71" fmla="*/ 518 h 731"/>
                <a:gd name="T72" fmla="*/ 879 w 1071"/>
                <a:gd name="T73" fmla="*/ 521 h 731"/>
                <a:gd name="T74" fmla="*/ 872 w 1071"/>
                <a:gd name="T75" fmla="*/ 526 h 731"/>
                <a:gd name="T76" fmla="*/ 862 w 1071"/>
                <a:gd name="T77" fmla="*/ 534 h 731"/>
                <a:gd name="T78" fmla="*/ 851 w 1071"/>
                <a:gd name="T79" fmla="*/ 541 h 731"/>
                <a:gd name="T80" fmla="*/ 837 w 1071"/>
                <a:gd name="T81" fmla="*/ 550 h 731"/>
                <a:gd name="T82" fmla="*/ 819 w 1071"/>
                <a:gd name="T83" fmla="*/ 559 h 731"/>
                <a:gd name="T84" fmla="*/ 800 w 1071"/>
                <a:gd name="T85" fmla="*/ 567 h 731"/>
                <a:gd name="T86" fmla="*/ 778 w 1071"/>
                <a:gd name="T87" fmla="*/ 575 h 731"/>
                <a:gd name="T88" fmla="*/ 754 w 1071"/>
                <a:gd name="T89" fmla="*/ 582 h 731"/>
                <a:gd name="T90" fmla="*/ 727 w 1071"/>
                <a:gd name="T91" fmla="*/ 588 h 731"/>
                <a:gd name="T92" fmla="*/ 697 w 1071"/>
                <a:gd name="T93" fmla="*/ 592 h 731"/>
                <a:gd name="T94" fmla="*/ 666 w 1071"/>
                <a:gd name="T95" fmla="*/ 593 h 731"/>
                <a:gd name="T96" fmla="*/ 631 w 1071"/>
                <a:gd name="T97" fmla="*/ 592 h 731"/>
                <a:gd name="T98" fmla="*/ 593 w 1071"/>
                <a:gd name="T99" fmla="*/ 589 h 731"/>
                <a:gd name="T100" fmla="*/ 555 w 1071"/>
                <a:gd name="T101" fmla="*/ 581 h 731"/>
                <a:gd name="T102" fmla="*/ 555 w 1071"/>
                <a:gd name="T103" fmla="*/ 677 h 731"/>
                <a:gd name="T104" fmla="*/ 24 w 1071"/>
                <a:gd name="T105" fmla="*/ 623 h 731"/>
                <a:gd name="T106" fmla="*/ 6 w 1071"/>
                <a:gd name="T107" fmla="*/ 552 h 73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71"/>
                <a:gd name="T163" fmla="*/ 0 h 731"/>
                <a:gd name="T164" fmla="*/ 1071 w 1071"/>
                <a:gd name="T165" fmla="*/ 731 h 73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71" h="731">
                  <a:moveTo>
                    <a:pt x="6" y="552"/>
                  </a:moveTo>
                  <a:lnTo>
                    <a:pt x="0" y="642"/>
                  </a:lnTo>
                  <a:lnTo>
                    <a:pt x="698" y="731"/>
                  </a:lnTo>
                  <a:lnTo>
                    <a:pt x="703" y="729"/>
                  </a:lnTo>
                  <a:lnTo>
                    <a:pt x="717" y="722"/>
                  </a:lnTo>
                  <a:lnTo>
                    <a:pt x="740" y="710"/>
                  </a:lnTo>
                  <a:lnTo>
                    <a:pt x="768" y="694"/>
                  </a:lnTo>
                  <a:lnTo>
                    <a:pt x="801" y="672"/>
                  </a:lnTo>
                  <a:lnTo>
                    <a:pt x="838" y="645"/>
                  </a:lnTo>
                  <a:lnTo>
                    <a:pt x="876" y="614"/>
                  </a:lnTo>
                  <a:lnTo>
                    <a:pt x="915" y="577"/>
                  </a:lnTo>
                  <a:lnTo>
                    <a:pt x="953" y="536"/>
                  </a:lnTo>
                  <a:lnTo>
                    <a:pt x="988" y="491"/>
                  </a:lnTo>
                  <a:lnTo>
                    <a:pt x="1018" y="439"/>
                  </a:lnTo>
                  <a:lnTo>
                    <a:pt x="1043" y="383"/>
                  </a:lnTo>
                  <a:lnTo>
                    <a:pt x="1061" y="322"/>
                  </a:lnTo>
                  <a:lnTo>
                    <a:pt x="1071" y="255"/>
                  </a:lnTo>
                  <a:lnTo>
                    <a:pt x="1070" y="185"/>
                  </a:lnTo>
                  <a:lnTo>
                    <a:pt x="1057" y="108"/>
                  </a:lnTo>
                  <a:lnTo>
                    <a:pt x="1055" y="104"/>
                  </a:lnTo>
                  <a:lnTo>
                    <a:pt x="1049" y="92"/>
                  </a:lnTo>
                  <a:lnTo>
                    <a:pt x="1037" y="76"/>
                  </a:lnTo>
                  <a:lnTo>
                    <a:pt x="1022" y="57"/>
                  </a:lnTo>
                  <a:lnTo>
                    <a:pt x="1002" y="37"/>
                  </a:lnTo>
                  <a:lnTo>
                    <a:pt x="979" y="20"/>
                  </a:lnTo>
                  <a:lnTo>
                    <a:pt x="951" y="7"/>
                  </a:lnTo>
                  <a:lnTo>
                    <a:pt x="919" y="0"/>
                  </a:lnTo>
                  <a:lnTo>
                    <a:pt x="924" y="12"/>
                  </a:lnTo>
                  <a:lnTo>
                    <a:pt x="934" y="44"/>
                  </a:lnTo>
                  <a:lnTo>
                    <a:pt x="947" y="94"/>
                  </a:lnTo>
                  <a:lnTo>
                    <a:pt x="958" y="159"/>
                  </a:lnTo>
                  <a:lnTo>
                    <a:pt x="961" y="238"/>
                  </a:lnTo>
                  <a:lnTo>
                    <a:pt x="953" y="324"/>
                  </a:lnTo>
                  <a:lnTo>
                    <a:pt x="928" y="418"/>
                  </a:lnTo>
                  <a:lnTo>
                    <a:pt x="884" y="516"/>
                  </a:lnTo>
                  <a:lnTo>
                    <a:pt x="883" y="518"/>
                  </a:lnTo>
                  <a:lnTo>
                    <a:pt x="879" y="521"/>
                  </a:lnTo>
                  <a:lnTo>
                    <a:pt x="872" y="526"/>
                  </a:lnTo>
                  <a:lnTo>
                    <a:pt x="862" y="534"/>
                  </a:lnTo>
                  <a:lnTo>
                    <a:pt x="851" y="541"/>
                  </a:lnTo>
                  <a:lnTo>
                    <a:pt x="837" y="550"/>
                  </a:lnTo>
                  <a:lnTo>
                    <a:pt x="819" y="559"/>
                  </a:lnTo>
                  <a:lnTo>
                    <a:pt x="800" y="567"/>
                  </a:lnTo>
                  <a:lnTo>
                    <a:pt x="778" y="575"/>
                  </a:lnTo>
                  <a:lnTo>
                    <a:pt x="754" y="582"/>
                  </a:lnTo>
                  <a:lnTo>
                    <a:pt x="727" y="588"/>
                  </a:lnTo>
                  <a:lnTo>
                    <a:pt x="697" y="592"/>
                  </a:lnTo>
                  <a:lnTo>
                    <a:pt x="666" y="593"/>
                  </a:lnTo>
                  <a:lnTo>
                    <a:pt x="631" y="592"/>
                  </a:lnTo>
                  <a:lnTo>
                    <a:pt x="593" y="589"/>
                  </a:lnTo>
                  <a:lnTo>
                    <a:pt x="555" y="581"/>
                  </a:lnTo>
                  <a:lnTo>
                    <a:pt x="555" y="677"/>
                  </a:lnTo>
                  <a:lnTo>
                    <a:pt x="24" y="623"/>
                  </a:lnTo>
                  <a:lnTo>
                    <a:pt x="6" y="552"/>
                  </a:lnTo>
                  <a:close/>
                </a:path>
              </a:pathLst>
            </a:custGeom>
            <a:solidFill>
              <a:srgbClr val="FFFFFF"/>
            </a:solidFill>
            <a:ln w="9525">
              <a:noFill/>
              <a:round/>
              <a:headEnd/>
              <a:tailEnd/>
            </a:ln>
          </p:spPr>
          <p:txBody>
            <a:bodyPr/>
            <a:lstStyle/>
            <a:p>
              <a:endParaRPr lang="en-US"/>
            </a:p>
          </p:txBody>
        </p:sp>
        <p:sp>
          <p:nvSpPr>
            <p:cNvPr id="89151" name="Freeform 178"/>
            <p:cNvSpPr>
              <a:spLocks/>
            </p:cNvSpPr>
            <p:nvPr/>
          </p:nvSpPr>
          <p:spPr bwMode="auto">
            <a:xfrm>
              <a:off x="6486" y="14516"/>
              <a:ext cx="787" cy="253"/>
            </a:xfrm>
            <a:custGeom>
              <a:avLst/>
              <a:gdLst>
                <a:gd name="T0" fmla="*/ 787 w 787"/>
                <a:gd name="T1" fmla="*/ 91 h 253"/>
                <a:gd name="T2" fmla="*/ 12 w 787"/>
                <a:gd name="T3" fmla="*/ 0 h 253"/>
                <a:gd name="T4" fmla="*/ 0 w 787"/>
                <a:gd name="T5" fmla="*/ 91 h 253"/>
                <a:gd name="T6" fmla="*/ 764 w 787"/>
                <a:gd name="T7" fmla="*/ 253 h 253"/>
                <a:gd name="T8" fmla="*/ 787 w 787"/>
                <a:gd name="T9" fmla="*/ 91 h 253"/>
                <a:gd name="T10" fmla="*/ 0 60000 65536"/>
                <a:gd name="T11" fmla="*/ 0 60000 65536"/>
                <a:gd name="T12" fmla="*/ 0 60000 65536"/>
                <a:gd name="T13" fmla="*/ 0 60000 65536"/>
                <a:gd name="T14" fmla="*/ 0 60000 65536"/>
                <a:gd name="T15" fmla="*/ 0 w 787"/>
                <a:gd name="T16" fmla="*/ 0 h 253"/>
                <a:gd name="T17" fmla="*/ 787 w 787"/>
                <a:gd name="T18" fmla="*/ 253 h 253"/>
              </a:gdLst>
              <a:ahLst/>
              <a:cxnLst>
                <a:cxn ang="T10">
                  <a:pos x="T0" y="T1"/>
                </a:cxn>
                <a:cxn ang="T11">
                  <a:pos x="T2" y="T3"/>
                </a:cxn>
                <a:cxn ang="T12">
                  <a:pos x="T4" y="T5"/>
                </a:cxn>
                <a:cxn ang="T13">
                  <a:pos x="T6" y="T7"/>
                </a:cxn>
                <a:cxn ang="T14">
                  <a:pos x="T8" y="T9"/>
                </a:cxn>
              </a:cxnLst>
              <a:rect l="T15" t="T16" r="T17" b="T18"/>
              <a:pathLst>
                <a:path w="787" h="253">
                  <a:moveTo>
                    <a:pt x="787" y="91"/>
                  </a:moveTo>
                  <a:lnTo>
                    <a:pt x="12" y="0"/>
                  </a:lnTo>
                  <a:lnTo>
                    <a:pt x="0" y="91"/>
                  </a:lnTo>
                  <a:lnTo>
                    <a:pt x="764" y="253"/>
                  </a:lnTo>
                  <a:lnTo>
                    <a:pt x="787" y="91"/>
                  </a:lnTo>
                  <a:close/>
                </a:path>
              </a:pathLst>
            </a:custGeom>
            <a:solidFill>
              <a:srgbClr val="808080"/>
            </a:solidFill>
            <a:ln w="9525">
              <a:noFill/>
              <a:round/>
              <a:headEnd/>
              <a:tailEnd/>
            </a:ln>
          </p:spPr>
          <p:txBody>
            <a:bodyPr/>
            <a:lstStyle/>
            <a:p>
              <a:endParaRPr lang="en-US"/>
            </a:p>
          </p:txBody>
        </p:sp>
        <p:sp>
          <p:nvSpPr>
            <p:cNvPr id="89152" name="Freeform 179"/>
            <p:cNvSpPr>
              <a:spLocks/>
            </p:cNvSpPr>
            <p:nvPr/>
          </p:nvSpPr>
          <p:spPr bwMode="auto">
            <a:xfrm>
              <a:off x="6879" y="14597"/>
              <a:ext cx="336" cy="115"/>
            </a:xfrm>
            <a:custGeom>
              <a:avLst/>
              <a:gdLst>
                <a:gd name="T0" fmla="*/ 336 w 336"/>
                <a:gd name="T1" fmla="*/ 50 h 115"/>
                <a:gd name="T2" fmla="*/ 4 w 336"/>
                <a:gd name="T3" fmla="*/ 0 h 115"/>
                <a:gd name="T4" fmla="*/ 0 w 336"/>
                <a:gd name="T5" fmla="*/ 48 h 115"/>
                <a:gd name="T6" fmla="*/ 327 w 336"/>
                <a:gd name="T7" fmla="*/ 115 h 115"/>
                <a:gd name="T8" fmla="*/ 336 w 336"/>
                <a:gd name="T9" fmla="*/ 50 h 115"/>
                <a:gd name="T10" fmla="*/ 0 60000 65536"/>
                <a:gd name="T11" fmla="*/ 0 60000 65536"/>
                <a:gd name="T12" fmla="*/ 0 60000 65536"/>
                <a:gd name="T13" fmla="*/ 0 60000 65536"/>
                <a:gd name="T14" fmla="*/ 0 60000 65536"/>
                <a:gd name="T15" fmla="*/ 0 w 336"/>
                <a:gd name="T16" fmla="*/ 0 h 115"/>
                <a:gd name="T17" fmla="*/ 336 w 336"/>
                <a:gd name="T18" fmla="*/ 115 h 115"/>
              </a:gdLst>
              <a:ahLst/>
              <a:cxnLst>
                <a:cxn ang="T10">
                  <a:pos x="T0" y="T1"/>
                </a:cxn>
                <a:cxn ang="T11">
                  <a:pos x="T2" y="T3"/>
                </a:cxn>
                <a:cxn ang="T12">
                  <a:pos x="T4" y="T5"/>
                </a:cxn>
                <a:cxn ang="T13">
                  <a:pos x="T6" y="T7"/>
                </a:cxn>
                <a:cxn ang="T14">
                  <a:pos x="T8" y="T9"/>
                </a:cxn>
              </a:cxnLst>
              <a:rect l="T15" t="T16" r="T17" b="T18"/>
              <a:pathLst>
                <a:path w="336" h="115">
                  <a:moveTo>
                    <a:pt x="336" y="50"/>
                  </a:moveTo>
                  <a:lnTo>
                    <a:pt x="4" y="0"/>
                  </a:lnTo>
                  <a:lnTo>
                    <a:pt x="0" y="48"/>
                  </a:lnTo>
                  <a:lnTo>
                    <a:pt x="327" y="115"/>
                  </a:lnTo>
                  <a:lnTo>
                    <a:pt x="336" y="50"/>
                  </a:lnTo>
                  <a:close/>
                </a:path>
              </a:pathLst>
            </a:custGeom>
            <a:solidFill>
              <a:srgbClr val="808080"/>
            </a:solidFill>
            <a:ln w="9525">
              <a:noFill/>
              <a:round/>
              <a:headEnd/>
              <a:tailEnd/>
            </a:ln>
          </p:spPr>
          <p:txBody>
            <a:bodyPr/>
            <a:lstStyle/>
            <a:p>
              <a:endParaRPr lang="en-US"/>
            </a:p>
          </p:txBody>
        </p:sp>
        <p:sp>
          <p:nvSpPr>
            <p:cNvPr id="89153" name="Freeform 180"/>
            <p:cNvSpPr>
              <a:spLocks/>
            </p:cNvSpPr>
            <p:nvPr/>
          </p:nvSpPr>
          <p:spPr bwMode="auto">
            <a:xfrm>
              <a:off x="6536" y="14540"/>
              <a:ext cx="225" cy="85"/>
            </a:xfrm>
            <a:custGeom>
              <a:avLst/>
              <a:gdLst>
                <a:gd name="T0" fmla="*/ 225 w 225"/>
                <a:gd name="T1" fmla="*/ 39 h 85"/>
                <a:gd name="T2" fmla="*/ 0 w 225"/>
                <a:gd name="T3" fmla="*/ 0 h 85"/>
                <a:gd name="T4" fmla="*/ 3 w 225"/>
                <a:gd name="T5" fmla="*/ 41 h 85"/>
                <a:gd name="T6" fmla="*/ 218 w 225"/>
                <a:gd name="T7" fmla="*/ 85 h 85"/>
                <a:gd name="T8" fmla="*/ 225 w 225"/>
                <a:gd name="T9" fmla="*/ 39 h 85"/>
                <a:gd name="T10" fmla="*/ 0 60000 65536"/>
                <a:gd name="T11" fmla="*/ 0 60000 65536"/>
                <a:gd name="T12" fmla="*/ 0 60000 65536"/>
                <a:gd name="T13" fmla="*/ 0 60000 65536"/>
                <a:gd name="T14" fmla="*/ 0 60000 65536"/>
                <a:gd name="T15" fmla="*/ 0 w 225"/>
                <a:gd name="T16" fmla="*/ 0 h 85"/>
                <a:gd name="T17" fmla="*/ 225 w 225"/>
                <a:gd name="T18" fmla="*/ 85 h 85"/>
              </a:gdLst>
              <a:ahLst/>
              <a:cxnLst>
                <a:cxn ang="T10">
                  <a:pos x="T0" y="T1"/>
                </a:cxn>
                <a:cxn ang="T11">
                  <a:pos x="T2" y="T3"/>
                </a:cxn>
                <a:cxn ang="T12">
                  <a:pos x="T4" y="T5"/>
                </a:cxn>
                <a:cxn ang="T13">
                  <a:pos x="T6" y="T7"/>
                </a:cxn>
                <a:cxn ang="T14">
                  <a:pos x="T8" y="T9"/>
                </a:cxn>
              </a:cxnLst>
              <a:rect l="T15" t="T16" r="T17" b="T18"/>
              <a:pathLst>
                <a:path w="225" h="85">
                  <a:moveTo>
                    <a:pt x="225" y="39"/>
                  </a:moveTo>
                  <a:lnTo>
                    <a:pt x="0" y="0"/>
                  </a:lnTo>
                  <a:lnTo>
                    <a:pt x="3" y="41"/>
                  </a:lnTo>
                  <a:lnTo>
                    <a:pt x="218" y="85"/>
                  </a:lnTo>
                  <a:lnTo>
                    <a:pt x="225" y="39"/>
                  </a:lnTo>
                  <a:close/>
                </a:path>
              </a:pathLst>
            </a:custGeom>
            <a:solidFill>
              <a:srgbClr val="808080"/>
            </a:solidFill>
            <a:ln w="9525">
              <a:noFill/>
              <a:round/>
              <a:headEnd/>
              <a:tailEnd/>
            </a:ln>
          </p:spPr>
          <p:txBody>
            <a:bodyPr/>
            <a:lstStyle/>
            <a:p>
              <a:endParaRPr lang="en-US"/>
            </a:p>
          </p:txBody>
        </p:sp>
        <p:sp>
          <p:nvSpPr>
            <p:cNvPr id="89154" name="Freeform 181"/>
            <p:cNvSpPr>
              <a:spLocks/>
            </p:cNvSpPr>
            <p:nvPr/>
          </p:nvSpPr>
          <p:spPr bwMode="auto">
            <a:xfrm>
              <a:off x="5972" y="14624"/>
              <a:ext cx="1325" cy="439"/>
            </a:xfrm>
            <a:custGeom>
              <a:avLst/>
              <a:gdLst>
                <a:gd name="T0" fmla="*/ 0 w 1325"/>
                <a:gd name="T1" fmla="*/ 132 h 439"/>
                <a:gd name="T2" fmla="*/ 3 w 1325"/>
                <a:gd name="T3" fmla="*/ 132 h 439"/>
                <a:gd name="T4" fmla="*/ 10 w 1325"/>
                <a:gd name="T5" fmla="*/ 130 h 439"/>
                <a:gd name="T6" fmla="*/ 24 w 1325"/>
                <a:gd name="T7" fmla="*/ 128 h 439"/>
                <a:gd name="T8" fmla="*/ 42 w 1325"/>
                <a:gd name="T9" fmla="*/ 125 h 439"/>
                <a:gd name="T10" fmla="*/ 62 w 1325"/>
                <a:gd name="T11" fmla="*/ 121 h 439"/>
                <a:gd name="T12" fmla="*/ 86 w 1325"/>
                <a:gd name="T13" fmla="*/ 116 h 439"/>
                <a:gd name="T14" fmla="*/ 113 w 1325"/>
                <a:gd name="T15" fmla="*/ 109 h 439"/>
                <a:gd name="T16" fmla="*/ 141 w 1325"/>
                <a:gd name="T17" fmla="*/ 102 h 439"/>
                <a:gd name="T18" fmla="*/ 170 w 1325"/>
                <a:gd name="T19" fmla="*/ 94 h 439"/>
                <a:gd name="T20" fmla="*/ 199 w 1325"/>
                <a:gd name="T21" fmla="*/ 85 h 439"/>
                <a:gd name="T22" fmla="*/ 228 w 1325"/>
                <a:gd name="T23" fmla="*/ 74 h 439"/>
                <a:gd name="T24" fmla="*/ 257 w 1325"/>
                <a:gd name="T25" fmla="*/ 62 h 439"/>
                <a:gd name="T26" fmla="*/ 285 w 1325"/>
                <a:gd name="T27" fmla="*/ 48 h 439"/>
                <a:gd name="T28" fmla="*/ 309 w 1325"/>
                <a:gd name="T29" fmla="*/ 34 h 439"/>
                <a:gd name="T30" fmla="*/ 333 w 1325"/>
                <a:gd name="T31" fmla="*/ 18 h 439"/>
                <a:gd name="T32" fmla="*/ 352 w 1325"/>
                <a:gd name="T33" fmla="*/ 0 h 439"/>
                <a:gd name="T34" fmla="*/ 1325 w 1325"/>
                <a:gd name="T35" fmla="*/ 223 h 439"/>
                <a:gd name="T36" fmla="*/ 1323 w 1325"/>
                <a:gd name="T37" fmla="*/ 225 h 439"/>
                <a:gd name="T38" fmla="*/ 1318 w 1325"/>
                <a:gd name="T39" fmla="*/ 230 h 439"/>
                <a:gd name="T40" fmla="*/ 1309 w 1325"/>
                <a:gd name="T41" fmla="*/ 239 h 439"/>
                <a:gd name="T42" fmla="*/ 1297 w 1325"/>
                <a:gd name="T43" fmla="*/ 250 h 439"/>
                <a:gd name="T44" fmla="*/ 1282 w 1325"/>
                <a:gd name="T45" fmla="*/ 263 h 439"/>
                <a:gd name="T46" fmla="*/ 1265 w 1325"/>
                <a:gd name="T47" fmla="*/ 278 h 439"/>
                <a:gd name="T48" fmla="*/ 1247 w 1325"/>
                <a:gd name="T49" fmla="*/ 295 h 439"/>
                <a:gd name="T50" fmla="*/ 1225 w 1325"/>
                <a:gd name="T51" fmla="*/ 312 h 439"/>
                <a:gd name="T52" fmla="*/ 1202 w 1325"/>
                <a:gd name="T53" fmla="*/ 331 h 439"/>
                <a:gd name="T54" fmla="*/ 1179 w 1325"/>
                <a:gd name="T55" fmla="*/ 349 h 439"/>
                <a:gd name="T56" fmla="*/ 1154 w 1325"/>
                <a:gd name="T57" fmla="*/ 367 h 439"/>
                <a:gd name="T58" fmla="*/ 1128 w 1325"/>
                <a:gd name="T59" fmla="*/ 385 h 439"/>
                <a:gd name="T60" fmla="*/ 1102 w 1325"/>
                <a:gd name="T61" fmla="*/ 401 h 439"/>
                <a:gd name="T62" fmla="*/ 1077 w 1325"/>
                <a:gd name="T63" fmla="*/ 415 h 439"/>
                <a:gd name="T64" fmla="*/ 1051 w 1325"/>
                <a:gd name="T65" fmla="*/ 428 h 439"/>
                <a:gd name="T66" fmla="*/ 1026 w 1325"/>
                <a:gd name="T67" fmla="*/ 439 h 439"/>
                <a:gd name="T68" fmla="*/ 0 w 1325"/>
                <a:gd name="T69" fmla="*/ 132 h 43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325"/>
                <a:gd name="T106" fmla="*/ 0 h 439"/>
                <a:gd name="T107" fmla="*/ 1325 w 1325"/>
                <a:gd name="T108" fmla="*/ 439 h 43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325" h="439">
                  <a:moveTo>
                    <a:pt x="0" y="132"/>
                  </a:moveTo>
                  <a:lnTo>
                    <a:pt x="3" y="132"/>
                  </a:lnTo>
                  <a:lnTo>
                    <a:pt x="10" y="130"/>
                  </a:lnTo>
                  <a:lnTo>
                    <a:pt x="24" y="128"/>
                  </a:lnTo>
                  <a:lnTo>
                    <a:pt x="42" y="125"/>
                  </a:lnTo>
                  <a:lnTo>
                    <a:pt x="62" y="121"/>
                  </a:lnTo>
                  <a:lnTo>
                    <a:pt x="86" y="116"/>
                  </a:lnTo>
                  <a:lnTo>
                    <a:pt x="113" y="109"/>
                  </a:lnTo>
                  <a:lnTo>
                    <a:pt x="141" y="102"/>
                  </a:lnTo>
                  <a:lnTo>
                    <a:pt x="170" y="94"/>
                  </a:lnTo>
                  <a:lnTo>
                    <a:pt x="199" y="85"/>
                  </a:lnTo>
                  <a:lnTo>
                    <a:pt x="228" y="74"/>
                  </a:lnTo>
                  <a:lnTo>
                    <a:pt x="257" y="62"/>
                  </a:lnTo>
                  <a:lnTo>
                    <a:pt x="285" y="48"/>
                  </a:lnTo>
                  <a:lnTo>
                    <a:pt x="309" y="34"/>
                  </a:lnTo>
                  <a:lnTo>
                    <a:pt x="333" y="18"/>
                  </a:lnTo>
                  <a:lnTo>
                    <a:pt x="352" y="0"/>
                  </a:lnTo>
                  <a:lnTo>
                    <a:pt x="1325" y="223"/>
                  </a:lnTo>
                  <a:lnTo>
                    <a:pt x="1323" y="225"/>
                  </a:lnTo>
                  <a:lnTo>
                    <a:pt x="1318" y="230"/>
                  </a:lnTo>
                  <a:lnTo>
                    <a:pt x="1309" y="239"/>
                  </a:lnTo>
                  <a:lnTo>
                    <a:pt x="1297" y="250"/>
                  </a:lnTo>
                  <a:lnTo>
                    <a:pt x="1282" y="263"/>
                  </a:lnTo>
                  <a:lnTo>
                    <a:pt x="1265" y="278"/>
                  </a:lnTo>
                  <a:lnTo>
                    <a:pt x="1247" y="295"/>
                  </a:lnTo>
                  <a:lnTo>
                    <a:pt x="1225" y="312"/>
                  </a:lnTo>
                  <a:lnTo>
                    <a:pt x="1202" y="331"/>
                  </a:lnTo>
                  <a:lnTo>
                    <a:pt x="1179" y="349"/>
                  </a:lnTo>
                  <a:lnTo>
                    <a:pt x="1154" y="367"/>
                  </a:lnTo>
                  <a:lnTo>
                    <a:pt x="1128" y="385"/>
                  </a:lnTo>
                  <a:lnTo>
                    <a:pt x="1102" y="401"/>
                  </a:lnTo>
                  <a:lnTo>
                    <a:pt x="1077" y="415"/>
                  </a:lnTo>
                  <a:lnTo>
                    <a:pt x="1051" y="428"/>
                  </a:lnTo>
                  <a:lnTo>
                    <a:pt x="1026" y="439"/>
                  </a:lnTo>
                  <a:lnTo>
                    <a:pt x="0" y="132"/>
                  </a:lnTo>
                  <a:close/>
                </a:path>
              </a:pathLst>
            </a:custGeom>
            <a:solidFill>
              <a:srgbClr val="808080"/>
            </a:solidFill>
            <a:ln w="9525">
              <a:noFill/>
              <a:round/>
              <a:headEnd/>
              <a:tailEnd/>
            </a:ln>
          </p:spPr>
          <p:txBody>
            <a:bodyPr/>
            <a:lstStyle/>
            <a:p>
              <a:endParaRPr lang="en-US"/>
            </a:p>
          </p:txBody>
        </p:sp>
        <p:sp>
          <p:nvSpPr>
            <p:cNvPr id="89155" name="Freeform 182"/>
            <p:cNvSpPr>
              <a:spLocks/>
            </p:cNvSpPr>
            <p:nvPr/>
          </p:nvSpPr>
          <p:spPr bwMode="auto">
            <a:xfrm>
              <a:off x="7292" y="14577"/>
              <a:ext cx="472" cy="209"/>
            </a:xfrm>
            <a:custGeom>
              <a:avLst/>
              <a:gdLst>
                <a:gd name="T0" fmla="*/ 47 w 472"/>
                <a:gd name="T1" fmla="*/ 209 h 209"/>
                <a:gd name="T2" fmla="*/ 472 w 472"/>
                <a:gd name="T3" fmla="*/ 84 h 209"/>
                <a:gd name="T4" fmla="*/ 215 w 472"/>
                <a:gd name="T5" fmla="*/ 0 h 209"/>
                <a:gd name="T6" fmla="*/ 5 w 472"/>
                <a:gd name="T7" fmla="*/ 24 h 209"/>
                <a:gd name="T8" fmla="*/ 0 w 472"/>
                <a:gd name="T9" fmla="*/ 197 h 209"/>
                <a:gd name="T10" fmla="*/ 47 w 472"/>
                <a:gd name="T11" fmla="*/ 209 h 209"/>
                <a:gd name="T12" fmla="*/ 0 60000 65536"/>
                <a:gd name="T13" fmla="*/ 0 60000 65536"/>
                <a:gd name="T14" fmla="*/ 0 60000 65536"/>
                <a:gd name="T15" fmla="*/ 0 60000 65536"/>
                <a:gd name="T16" fmla="*/ 0 60000 65536"/>
                <a:gd name="T17" fmla="*/ 0 60000 65536"/>
                <a:gd name="T18" fmla="*/ 0 w 472"/>
                <a:gd name="T19" fmla="*/ 0 h 209"/>
                <a:gd name="T20" fmla="*/ 472 w 472"/>
                <a:gd name="T21" fmla="*/ 209 h 209"/>
              </a:gdLst>
              <a:ahLst/>
              <a:cxnLst>
                <a:cxn ang="T12">
                  <a:pos x="T0" y="T1"/>
                </a:cxn>
                <a:cxn ang="T13">
                  <a:pos x="T2" y="T3"/>
                </a:cxn>
                <a:cxn ang="T14">
                  <a:pos x="T4" y="T5"/>
                </a:cxn>
                <a:cxn ang="T15">
                  <a:pos x="T6" y="T7"/>
                </a:cxn>
                <a:cxn ang="T16">
                  <a:pos x="T8" y="T9"/>
                </a:cxn>
                <a:cxn ang="T17">
                  <a:pos x="T10" y="T11"/>
                </a:cxn>
              </a:cxnLst>
              <a:rect l="T18" t="T19" r="T20" b="T21"/>
              <a:pathLst>
                <a:path w="472" h="209">
                  <a:moveTo>
                    <a:pt x="47" y="209"/>
                  </a:moveTo>
                  <a:lnTo>
                    <a:pt x="472" y="84"/>
                  </a:lnTo>
                  <a:lnTo>
                    <a:pt x="215" y="0"/>
                  </a:lnTo>
                  <a:lnTo>
                    <a:pt x="5" y="24"/>
                  </a:lnTo>
                  <a:lnTo>
                    <a:pt x="0" y="197"/>
                  </a:lnTo>
                  <a:lnTo>
                    <a:pt x="47" y="209"/>
                  </a:lnTo>
                  <a:close/>
                </a:path>
              </a:pathLst>
            </a:custGeom>
            <a:solidFill>
              <a:srgbClr val="808080"/>
            </a:solidFill>
            <a:ln w="9525">
              <a:noFill/>
              <a:round/>
              <a:headEnd/>
              <a:tailEnd/>
            </a:ln>
          </p:spPr>
          <p:txBody>
            <a:bodyPr/>
            <a:lstStyle/>
            <a:p>
              <a:endParaRPr lang="en-US"/>
            </a:p>
          </p:txBody>
        </p:sp>
        <p:sp>
          <p:nvSpPr>
            <p:cNvPr id="89156" name="Freeform 183"/>
            <p:cNvSpPr>
              <a:spLocks/>
            </p:cNvSpPr>
            <p:nvPr/>
          </p:nvSpPr>
          <p:spPr bwMode="auto">
            <a:xfrm>
              <a:off x="6073" y="13679"/>
              <a:ext cx="251" cy="999"/>
            </a:xfrm>
            <a:custGeom>
              <a:avLst/>
              <a:gdLst>
                <a:gd name="T0" fmla="*/ 251 w 251"/>
                <a:gd name="T1" fmla="*/ 23 h 999"/>
                <a:gd name="T2" fmla="*/ 250 w 251"/>
                <a:gd name="T3" fmla="*/ 22 h 999"/>
                <a:gd name="T4" fmla="*/ 246 w 251"/>
                <a:gd name="T5" fmla="*/ 20 h 999"/>
                <a:gd name="T6" fmla="*/ 239 w 251"/>
                <a:gd name="T7" fmla="*/ 18 h 999"/>
                <a:gd name="T8" fmla="*/ 230 w 251"/>
                <a:gd name="T9" fmla="*/ 15 h 999"/>
                <a:gd name="T10" fmla="*/ 218 w 251"/>
                <a:gd name="T11" fmla="*/ 11 h 999"/>
                <a:gd name="T12" fmla="*/ 205 w 251"/>
                <a:gd name="T13" fmla="*/ 7 h 999"/>
                <a:gd name="T14" fmla="*/ 190 w 251"/>
                <a:gd name="T15" fmla="*/ 4 h 999"/>
                <a:gd name="T16" fmla="*/ 173 w 251"/>
                <a:gd name="T17" fmla="*/ 1 h 999"/>
                <a:gd name="T18" fmla="*/ 155 w 251"/>
                <a:gd name="T19" fmla="*/ 0 h 999"/>
                <a:gd name="T20" fmla="*/ 134 w 251"/>
                <a:gd name="T21" fmla="*/ 0 h 999"/>
                <a:gd name="T22" fmla="*/ 114 w 251"/>
                <a:gd name="T23" fmla="*/ 2 h 999"/>
                <a:gd name="T24" fmla="*/ 92 w 251"/>
                <a:gd name="T25" fmla="*/ 5 h 999"/>
                <a:gd name="T26" fmla="*/ 70 w 251"/>
                <a:gd name="T27" fmla="*/ 12 h 999"/>
                <a:gd name="T28" fmla="*/ 47 w 251"/>
                <a:gd name="T29" fmla="*/ 20 h 999"/>
                <a:gd name="T30" fmla="*/ 23 w 251"/>
                <a:gd name="T31" fmla="*/ 32 h 999"/>
                <a:gd name="T32" fmla="*/ 0 w 251"/>
                <a:gd name="T33" fmla="*/ 47 h 999"/>
                <a:gd name="T34" fmla="*/ 0 w 251"/>
                <a:gd name="T35" fmla="*/ 999 h 999"/>
                <a:gd name="T36" fmla="*/ 1 w 251"/>
                <a:gd name="T37" fmla="*/ 999 h 999"/>
                <a:gd name="T38" fmla="*/ 6 w 251"/>
                <a:gd name="T39" fmla="*/ 999 h 999"/>
                <a:gd name="T40" fmla="*/ 14 w 251"/>
                <a:gd name="T41" fmla="*/ 998 h 999"/>
                <a:gd name="T42" fmla="*/ 23 w 251"/>
                <a:gd name="T43" fmla="*/ 997 h 999"/>
                <a:gd name="T44" fmla="*/ 35 w 251"/>
                <a:gd name="T45" fmla="*/ 995 h 999"/>
                <a:gd name="T46" fmla="*/ 49 w 251"/>
                <a:gd name="T47" fmla="*/ 993 h 999"/>
                <a:gd name="T48" fmla="*/ 65 w 251"/>
                <a:gd name="T49" fmla="*/ 990 h 999"/>
                <a:gd name="T50" fmla="*/ 83 w 251"/>
                <a:gd name="T51" fmla="*/ 985 h 999"/>
                <a:gd name="T52" fmla="*/ 102 w 251"/>
                <a:gd name="T53" fmla="*/ 980 h 999"/>
                <a:gd name="T54" fmla="*/ 121 w 251"/>
                <a:gd name="T55" fmla="*/ 973 h 999"/>
                <a:gd name="T56" fmla="*/ 143 w 251"/>
                <a:gd name="T57" fmla="*/ 966 h 999"/>
                <a:gd name="T58" fmla="*/ 164 w 251"/>
                <a:gd name="T59" fmla="*/ 956 h 999"/>
                <a:gd name="T60" fmla="*/ 186 w 251"/>
                <a:gd name="T61" fmla="*/ 945 h 999"/>
                <a:gd name="T62" fmla="*/ 208 w 251"/>
                <a:gd name="T63" fmla="*/ 934 h 999"/>
                <a:gd name="T64" fmla="*/ 230 w 251"/>
                <a:gd name="T65" fmla="*/ 919 h 999"/>
                <a:gd name="T66" fmla="*/ 251 w 251"/>
                <a:gd name="T67" fmla="*/ 903 h 999"/>
                <a:gd name="T68" fmla="*/ 251 w 251"/>
                <a:gd name="T69" fmla="*/ 23 h 99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1"/>
                <a:gd name="T106" fmla="*/ 0 h 999"/>
                <a:gd name="T107" fmla="*/ 251 w 251"/>
                <a:gd name="T108" fmla="*/ 999 h 99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1" h="999">
                  <a:moveTo>
                    <a:pt x="251" y="23"/>
                  </a:moveTo>
                  <a:lnTo>
                    <a:pt x="250" y="22"/>
                  </a:lnTo>
                  <a:lnTo>
                    <a:pt x="246" y="20"/>
                  </a:lnTo>
                  <a:lnTo>
                    <a:pt x="239" y="18"/>
                  </a:lnTo>
                  <a:lnTo>
                    <a:pt x="230" y="15"/>
                  </a:lnTo>
                  <a:lnTo>
                    <a:pt x="218" y="11"/>
                  </a:lnTo>
                  <a:lnTo>
                    <a:pt x="205" y="7"/>
                  </a:lnTo>
                  <a:lnTo>
                    <a:pt x="190" y="4"/>
                  </a:lnTo>
                  <a:lnTo>
                    <a:pt x="173" y="1"/>
                  </a:lnTo>
                  <a:lnTo>
                    <a:pt x="155" y="0"/>
                  </a:lnTo>
                  <a:lnTo>
                    <a:pt x="134" y="0"/>
                  </a:lnTo>
                  <a:lnTo>
                    <a:pt x="114" y="2"/>
                  </a:lnTo>
                  <a:lnTo>
                    <a:pt x="92" y="5"/>
                  </a:lnTo>
                  <a:lnTo>
                    <a:pt x="70" y="12"/>
                  </a:lnTo>
                  <a:lnTo>
                    <a:pt x="47" y="20"/>
                  </a:lnTo>
                  <a:lnTo>
                    <a:pt x="23" y="32"/>
                  </a:lnTo>
                  <a:lnTo>
                    <a:pt x="0" y="47"/>
                  </a:lnTo>
                  <a:lnTo>
                    <a:pt x="0" y="999"/>
                  </a:lnTo>
                  <a:lnTo>
                    <a:pt x="1" y="999"/>
                  </a:lnTo>
                  <a:lnTo>
                    <a:pt x="6" y="999"/>
                  </a:lnTo>
                  <a:lnTo>
                    <a:pt x="14" y="998"/>
                  </a:lnTo>
                  <a:lnTo>
                    <a:pt x="23" y="997"/>
                  </a:lnTo>
                  <a:lnTo>
                    <a:pt x="35" y="995"/>
                  </a:lnTo>
                  <a:lnTo>
                    <a:pt x="49" y="993"/>
                  </a:lnTo>
                  <a:lnTo>
                    <a:pt x="65" y="990"/>
                  </a:lnTo>
                  <a:lnTo>
                    <a:pt x="83" y="985"/>
                  </a:lnTo>
                  <a:lnTo>
                    <a:pt x="102" y="980"/>
                  </a:lnTo>
                  <a:lnTo>
                    <a:pt x="121" y="973"/>
                  </a:lnTo>
                  <a:lnTo>
                    <a:pt x="143" y="966"/>
                  </a:lnTo>
                  <a:lnTo>
                    <a:pt x="164" y="956"/>
                  </a:lnTo>
                  <a:lnTo>
                    <a:pt x="186" y="945"/>
                  </a:lnTo>
                  <a:lnTo>
                    <a:pt x="208" y="934"/>
                  </a:lnTo>
                  <a:lnTo>
                    <a:pt x="230" y="919"/>
                  </a:lnTo>
                  <a:lnTo>
                    <a:pt x="251" y="903"/>
                  </a:lnTo>
                  <a:lnTo>
                    <a:pt x="251" y="23"/>
                  </a:lnTo>
                  <a:close/>
                </a:path>
              </a:pathLst>
            </a:custGeom>
            <a:solidFill>
              <a:srgbClr val="808080"/>
            </a:solidFill>
            <a:ln w="9525">
              <a:noFill/>
              <a:round/>
              <a:headEnd/>
              <a:tailEnd/>
            </a:ln>
          </p:spPr>
          <p:txBody>
            <a:bodyPr/>
            <a:lstStyle/>
            <a:p>
              <a:endParaRPr lang="en-US"/>
            </a:p>
          </p:txBody>
        </p:sp>
        <p:sp>
          <p:nvSpPr>
            <p:cNvPr id="89157" name="Freeform 184"/>
            <p:cNvSpPr>
              <a:spLocks/>
            </p:cNvSpPr>
            <p:nvPr/>
          </p:nvSpPr>
          <p:spPr bwMode="auto">
            <a:xfrm>
              <a:off x="6080" y="13687"/>
              <a:ext cx="215" cy="843"/>
            </a:xfrm>
            <a:custGeom>
              <a:avLst/>
              <a:gdLst>
                <a:gd name="T0" fmla="*/ 215 w 215"/>
                <a:gd name="T1" fmla="*/ 20 h 843"/>
                <a:gd name="T2" fmla="*/ 214 w 215"/>
                <a:gd name="T3" fmla="*/ 19 h 843"/>
                <a:gd name="T4" fmla="*/ 211 w 215"/>
                <a:gd name="T5" fmla="*/ 18 h 843"/>
                <a:gd name="T6" fmla="*/ 205 w 215"/>
                <a:gd name="T7" fmla="*/ 15 h 843"/>
                <a:gd name="T8" fmla="*/ 197 w 215"/>
                <a:gd name="T9" fmla="*/ 12 h 843"/>
                <a:gd name="T10" fmla="*/ 187 w 215"/>
                <a:gd name="T11" fmla="*/ 9 h 843"/>
                <a:gd name="T12" fmla="*/ 176 w 215"/>
                <a:gd name="T13" fmla="*/ 6 h 843"/>
                <a:gd name="T14" fmla="*/ 163 w 215"/>
                <a:gd name="T15" fmla="*/ 4 h 843"/>
                <a:gd name="T16" fmla="*/ 149 w 215"/>
                <a:gd name="T17" fmla="*/ 1 h 843"/>
                <a:gd name="T18" fmla="*/ 133 w 215"/>
                <a:gd name="T19" fmla="*/ 0 h 843"/>
                <a:gd name="T20" fmla="*/ 115 w 215"/>
                <a:gd name="T21" fmla="*/ 0 h 843"/>
                <a:gd name="T22" fmla="*/ 98 w 215"/>
                <a:gd name="T23" fmla="*/ 1 h 843"/>
                <a:gd name="T24" fmla="*/ 79 w 215"/>
                <a:gd name="T25" fmla="*/ 5 h 843"/>
                <a:gd name="T26" fmla="*/ 60 w 215"/>
                <a:gd name="T27" fmla="*/ 10 h 843"/>
                <a:gd name="T28" fmla="*/ 40 w 215"/>
                <a:gd name="T29" fmla="*/ 18 h 843"/>
                <a:gd name="T30" fmla="*/ 21 w 215"/>
                <a:gd name="T31" fmla="*/ 27 h 843"/>
                <a:gd name="T32" fmla="*/ 0 w 215"/>
                <a:gd name="T33" fmla="*/ 40 h 843"/>
                <a:gd name="T34" fmla="*/ 0 w 215"/>
                <a:gd name="T35" fmla="*/ 843 h 843"/>
                <a:gd name="T36" fmla="*/ 1 w 215"/>
                <a:gd name="T37" fmla="*/ 843 h 843"/>
                <a:gd name="T38" fmla="*/ 6 w 215"/>
                <a:gd name="T39" fmla="*/ 843 h 843"/>
                <a:gd name="T40" fmla="*/ 12 w 215"/>
                <a:gd name="T41" fmla="*/ 842 h 843"/>
                <a:gd name="T42" fmla="*/ 21 w 215"/>
                <a:gd name="T43" fmla="*/ 841 h 843"/>
                <a:gd name="T44" fmla="*/ 30 w 215"/>
                <a:gd name="T45" fmla="*/ 840 h 843"/>
                <a:gd name="T46" fmla="*/ 43 w 215"/>
                <a:gd name="T47" fmla="*/ 838 h 843"/>
                <a:gd name="T48" fmla="*/ 56 w 215"/>
                <a:gd name="T49" fmla="*/ 835 h 843"/>
                <a:gd name="T50" fmla="*/ 71 w 215"/>
                <a:gd name="T51" fmla="*/ 831 h 843"/>
                <a:gd name="T52" fmla="*/ 87 w 215"/>
                <a:gd name="T53" fmla="*/ 826 h 843"/>
                <a:gd name="T54" fmla="*/ 105 w 215"/>
                <a:gd name="T55" fmla="*/ 821 h 843"/>
                <a:gd name="T56" fmla="*/ 123 w 215"/>
                <a:gd name="T57" fmla="*/ 814 h 843"/>
                <a:gd name="T58" fmla="*/ 141 w 215"/>
                <a:gd name="T59" fmla="*/ 806 h 843"/>
                <a:gd name="T60" fmla="*/ 159 w 215"/>
                <a:gd name="T61" fmla="*/ 797 h 843"/>
                <a:gd name="T62" fmla="*/ 179 w 215"/>
                <a:gd name="T63" fmla="*/ 786 h 843"/>
                <a:gd name="T64" fmla="*/ 197 w 215"/>
                <a:gd name="T65" fmla="*/ 774 h 843"/>
                <a:gd name="T66" fmla="*/ 215 w 215"/>
                <a:gd name="T67" fmla="*/ 760 h 843"/>
                <a:gd name="T68" fmla="*/ 215 w 215"/>
                <a:gd name="T69" fmla="*/ 20 h 8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15"/>
                <a:gd name="T106" fmla="*/ 0 h 843"/>
                <a:gd name="T107" fmla="*/ 215 w 215"/>
                <a:gd name="T108" fmla="*/ 843 h 84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15" h="843">
                  <a:moveTo>
                    <a:pt x="215" y="20"/>
                  </a:moveTo>
                  <a:lnTo>
                    <a:pt x="214" y="19"/>
                  </a:lnTo>
                  <a:lnTo>
                    <a:pt x="211" y="18"/>
                  </a:lnTo>
                  <a:lnTo>
                    <a:pt x="205" y="15"/>
                  </a:lnTo>
                  <a:lnTo>
                    <a:pt x="197" y="12"/>
                  </a:lnTo>
                  <a:lnTo>
                    <a:pt x="187" y="9"/>
                  </a:lnTo>
                  <a:lnTo>
                    <a:pt x="176" y="6"/>
                  </a:lnTo>
                  <a:lnTo>
                    <a:pt x="163" y="4"/>
                  </a:lnTo>
                  <a:lnTo>
                    <a:pt x="149" y="1"/>
                  </a:lnTo>
                  <a:lnTo>
                    <a:pt x="133" y="0"/>
                  </a:lnTo>
                  <a:lnTo>
                    <a:pt x="115" y="0"/>
                  </a:lnTo>
                  <a:lnTo>
                    <a:pt x="98" y="1"/>
                  </a:lnTo>
                  <a:lnTo>
                    <a:pt x="79" y="5"/>
                  </a:lnTo>
                  <a:lnTo>
                    <a:pt x="60" y="10"/>
                  </a:lnTo>
                  <a:lnTo>
                    <a:pt x="40" y="18"/>
                  </a:lnTo>
                  <a:lnTo>
                    <a:pt x="21" y="27"/>
                  </a:lnTo>
                  <a:lnTo>
                    <a:pt x="0" y="40"/>
                  </a:lnTo>
                  <a:lnTo>
                    <a:pt x="0" y="843"/>
                  </a:lnTo>
                  <a:lnTo>
                    <a:pt x="1" y="843"/>
                  </a:lnTo>
                  <a:lnTo>
                    <a:pt x="6" y="843"/>
                  </a:lnTo>
                  <a:lnTo>
                    <a:pt x="12" y="842"/>
                  </a:lnTo>
                  <a:lnTo>
                    <a:pt x="21" y="841"/>
                  </a:lnTo>
                  <a:lnTo>
                    <a:pt x="30" y="840"/>
                  </a:lnTo>
                  <a:lnTo>
                    <a:pt x="43" y="838"/>
                  </a:lnTo>
                  <a:lnTo>
                    <a:pt x="56" y="835"/>
                  </a:lnTo>
                  <a:lnTo>
                    <a:pt x="71" y="831"/>
                  </a:lnTo>
                  <a:lnTo>
                    <a:pt x="87" y="826"/>
                  </a:lnTo>
                  <a:lnTo>
                    <a:pt x="105" y="821"/>
                  </a:lnTo>
                  <a:lnTo>
                    <a:pt x="123" y="814"/>
                  </a:lnTo>
                  <a:lnTo>
                    <a:pt x="141" y="806"/>
                  </a:lnTo>
                  <a:lnTo>
                    <a:pt x="159" y="797"/>
                  </a:lnTo>
                  <a:lnTo>
                    <a:pt x="179" y="786"/>
                  </a:lnTo>
                  <a:lnTo>
                    <a:pt x="197" y="774"/>
                  </a:lnTo>
                  <a:lnTo>
                    <a:pt x="215" y="760"/>
                  </a:lnTo>
                  <a:lnTo>
                    <a:pt x="215" y="20"/>
                  </a:lnTo>
                  <a:close/>
                </a:path>
              </a:pathLst>
            </a:custGeom>
            <a:solidFill>
              <a:srgbClr val="808080"/>
            </a:solidFill>
            <a:ln w="9525">
              <a:noFill/>
              <a:round/>
              <a:headEnd/>
              <a:tailEnd/>
            </a:ln>
          </p:spPr>
          <p:txBody>
            <a:bodyPr/>
            <a:lstStyle/>
            <a:p>
              <a:endParaRPr lang="en-US"/>
            </a:p>
          </p:txBody>
        </p:sp>
        <p:sp>
          <p:nvSpPr>
            <p:cNvPr id="89158" name="Freeform 185"/>
            <p:cNvSpPr>
              <a:spLocks/>
            </p:cNvSpPr>
            <p:nvPr/>
          </p:nvSpPr>
          <p:spPr bwMode="auto">
            <a:xfrm>
              <a:off x="6087" y="13696"/>
              <a:ext cx="180" cy="685"/>
            </a:xfrm>
            <a:custGeom>
              <a:avLst/>
              <a:gdLst>
                <a:gd name="T0" fmla="*/ 180 w 180"/>
                <a:gd name="T1" fmla="*/ 16 h 685"/>
                <a:gd name="T2" fmla="*/ 179 w 180"/>
                <a:gd name="T3" fmla="*/ 16 h 685"/>
                <a:gd name="T4" fmla="*/ 176 w 180"/>
                <a:gd name="T5" fmla="*/ 14 h 685"/>
                <a:gd name="T6" fmla="*/ 172 w 180"/>
                <a:gd name="T7" fmla="*/ 12 h 685"/>
                <a:gd name="T8" fmla="*/ 165 w 180"/>
                <a:gd name="T9" fmla="*/ 10 h 685"/>
                <a:gd name="T10" fmla="*/ 157 w 180"/>
                <a:gd name="T11" fmla="*/ 8 h 685"/>
                <a:gd name="T12" fmla="*/ 147 w 180"/>
                <a:gd name="T13" fmla="*/ 4 h 685"/>
                <a:gd name="T14" fmla="*/ 136 w 180"/>
                <a:gd name="T15" fmla="*/ 2 h 685"/>
                <a:gd name="T16" fmla="*/ 125 w 180"/>
                <a:gd name="T17" fmla="*/ 0 h 685"/>
                <a:gd name="T18" fmla="*/ 111 w 180"/>
                <a:gd name="T19" fmla="*/ 0 h 685"/>
                <a:gd name="T20" fmla="*/ 97 w 180"/>
                <a:gd name="T21" fmla="*/ 0 h 685"/>
                <a:gd name="T22" fmla="*/ 81 w 180"/>
                <a:gd name="T23" fmla="*/ 1 h 685"/>
                <a:gd name="T24" fmla="*/ 66 w 180"/>
                <a:gd name="T25" fmla="*/ 3 h 685"/>
                <a:gd name="T26" fmla="*/ 50 w 180"/>
                <a:gd name="T27" fmla="*/ 8 h 685"/>
                <a:gd name="T28" fmla="*/ 33 w 180"/>
                <a:gd name="T29" fmla="*/ 14 h 685"/>
                <a:gd name="T30" fmla="*/ 17 w 180"/>
                <a:gd name="T31" fmla="*/ 23 h 685"/>
                <a:gd name="T32" fmla="*/ 0 w 180"/>
                <a:gd name="T33" fmla="*/ 33 h 685"/>
                <a:gd name="T34" fmla="*/ 0 w 180"/>
                <a:gd name="T35" fmla="*/ 685 h 685"/>
                <a:gd name="T36" fmla="*/ 1 w 180"/>
                <a:gd name="T37" fmla="*/ 685 h 685"/>
                <a:gd name="T38" fmla="*/ 4 w 180"/>
                <a:gd name="T39" fmla="*/ 685 h 685"/>
                <a:gd name="T40" fmla="*/ 9 w 180"/>
                <a:gd name="T41" fmla="*/ 684 h 685"/>
                <a:gd name="T42" fmla="*/ 17 w 180"/>
                <a:gd name="T43" fmla="*/ 683 h 685"/>
                <a:gd name="T44" fmla="*/ 26 w 180"/>
                <a:gd name="T45" fmla="*/ 682 h 685"/>
                <a:gd name="T46" fmla="*/ 35 w 180"/>
                <a:gd name="T47" fmla="*/ 681 h 685"/>
                <a:gd name="T48" fmla="*/ 47 w 180"/>
                <a:gd name="T49" fmla="*/ 678 h 685"/>
                <a:gd name="T50" fmla="*/ 60 w 180"/>
                <a:gd name="T51" fmla="*/ 676 h 685"/>
                <a:gd name="T52" fmla="*/ 73 w 180"/>
                <a:gd name="T53" fmla="*/ 671 h 685"/>
                <a:gd name="T54" fmla="*/ 87 w 180"/>
                <a:gd name="T55" fmla="*/ 667 h 685"/>
                <a:gd name="T56" fmla="*/ 102 w 180"/>
                <a:gd name="T57" fmla="*/ 662 h 685"/>
                <a:gd name="T58" fmla="*/ 118 w 180"/>
                <a:gd name="T59" fmla="*/ 655 h 685"/>
                <a:gd name="T60" fmla="*/ 133 w 180"/>
                <a:gd name="T61" fmla="*/ 648 h 685"/>
                <a:gd name="T62" fmla="*/ 149 w 180"/>
                <a:gd name="T63" fmla="*/ 639 h 685"/>
                <a:gd name="T64" fmla="*/ 165 w 180"/>
                <a:gd name="T65" fmla="*/ 628 h 685"/>
                <a:gd name="T66" fmla="*/ 180 w 180"/>
                <a:gd name="T67" fmla="*/ 617 h 685"/>
                <a:gd name="T68" fmla="*/ 180 w 180"/>
                <a:gd name="T69" fmla="*/ 16 h 68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80"/>
                <a:gd name="T106" fmla="*/ 0 h 685"/>
                <a:gd name="T107" fmla="*/ 180 w 180"/>
                <a:gd name="T108" fmla="*/ 685 h 68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80" h="685">
                  <a:moveTo>
                    <a:pt x="180" y="16"/>
                  </a:moveTo>
                  <a:lnTo>
                    <a:pt x="179" y="16"/>
                  </a:lnTo>
                  <a:lnTo>
                    <a:pt x="176" y="14"/>
                  </a:lnTo>
                  <a:lnTo>
                    <a:pt x="172" y="12"/>
                  </a:lnTo>
                  <a:lnTo>
                    <a:pt x="165" y="10"/>
                  </a:lnTo>
                  <a:lnTo>
                    <a:pt x="157" y="8"/>
                  </a:lnTo>
                  <a:lnTo>
                    <a:pt x="147" y="4"/>
                  </a:lnTo>
                  <a:lnTo>
                    <a:pt x="136" y="2"/>
                  </a:lnTo>
                  <a:lnTo>
                    <a:pt x="125" y="0"/>
                  </a:lnTo>
                  <a:lnTo>
                    <a:pt x="111" y="0"/>
                  </a:lnTo>
                  <a:lnTo>
                    <a:pt x="97" y="0"/>
                  </a:lnTo>
                  <a:lnTo>
                    <a:pt x="81" y="1"/>
                  </a:lnTo>
                  <a:lnTo>
                    <a:pt x="66" y="3"/>
                  </a:lnTo>
                  <a:lnTo>
                    <a:pt x="50" y="8"/>
                  </a:lnTo>
                  <a:lnTo>
                    <a:pt x="33" y="14"/>
                  </a:lnTo>
                  <a:lnTo>
                    <a:pt x="17" y="23"/>
                  </a:lnTo>
                  <a:lnTo>
                    <a:pt x="0" y="33"/>
                  </a:lnTo>
                  <a:lnTo>
                    <a:pt x="0" y="685"/>
                  </a:lnTo>
                  <a:lnTo>
                    <a:pt x="1" y="685"/>
                  </a:lnTo>
                  <a:lnTo>
                    <a:pt x="4" y="685"/>
                  </a:lnTo>
                  <a:lnTo>
                    <a:pt x="9" y="684"/>
                  </a:lnTo>
                  <a:lnTo>
                    <a:pt x="17" y="683"/>
                  </a:lnTo>
                  <a:lnTo>
                    <a:pt x="26" y="682"/>
                  </a:lnTo>
                  <a:lnTo>
                    <a:pt x="35" y="681"/>
                  </a:lnTo>
                  <a:lnTo>
                    <a:pt x="47" y="678"/>
                  </a:lnTo>
                  <a:lnTo>
                    <a:pt x="60" y="676"/>
                  </a:lnTo>
                  <a:lnTo>
                    <a:pt x="73" y="671"/>
                  </a:lnTo>
                  <a:lnTo>
                    <a:pt x="87" y="667"/>
                  </a:lnTo>
                  <a:lnTo>
                    <a:pt x="102" y="662"/>
                  </a:lnTo>
                  <a:lnTo>
                    <a:pt x="118" y="655"/>
                  </a:lnTo>
                  <a:lnTo>
                    <a:pt x="133" y="648"/>
                  </a:lnTo>
                  <a:lnTo>
                    <a:pt x="149" y="639"/>
                  </a:lnTo>
                  <a:lnTo>
                    <a:pt x="165" y="628"/>
                  </a:lnTo>
                  <a:lnTo>
                    <a:pt x="180" y="617"/>
                  </a:lnTo>
                  <a:lnTo>
                    <a:pt x="180" y="16"/>
                  </a:lnTo>
                  <a:close/>
                </a:path>
              </a:pathLst>
            </a:custGeom>
            <a:solidFill>
              <a:srgbClr val="808080"/>
            </a:solidFill>
            <a:ln w="9525">
              <a:noFill/>
              <a:round/>
              <a:headEnd/>
              <a:tailEnd/>
            </a:ln>
          </p:spPr>
          <p:txBody>
            <a:bodyPr/>
            <a:lstStyle/>
            <a:p>
              <a:endParaRPr lang="en-US"/>
            </a:p>
          </p:txBody>
        </p:sp>
        <p:sp>
          <p:nvSpPr>
            <p:cNvPr id="89159" name="Freeform 186"/>
            <p:cNvSpPr>
              <a:spLocks/>
            </p:cNvSpPr>
            <p:nvPr/>
          </p:nvSpPr>
          <p:spPr bwMode="auto">
            <a:xfrm>
              <a:off x="6093" y="13704"/>
              <a:ext cx="146" cy="530"/>
            </a:xfrm>
            <a:custGeom>
              <a:avLst/>
              <a:gdLst>
                <a:gd name="T0" fmla="*/ 146 w 146"/>
                <a:gd name="T1" fmla="*/ 14 h 530"/>
                <a:gd name="T2" fmla="*/ 143 w 146"/>
                <a:gd name="T3" fmla="*/ 12 h 530"/>
                <a:gd name="T4" fmla="*/ 134 w 146"/>
                <a:gd name="T5" fmla="*/ 8 h 530"/>
                <a:gd name="T6" fmla="*/ 120 w 146"/>
                <a:gd name="T7" fmla="*/ 4 h 530"/>
                <a:gd name="T8" fmla="*/ 101 w 146"/>
                <a:gd name="T9" fmla="*/ 1 h 530"/>
                <a:gd name="T10" fmla="*/ 79 w 146"/>
                <a:gd name="T11" fmla="*/ 0 h 530"/>
                <a:gd name="T12" fmla="*/ 54 w 146"/>
                <a:gd name="T13" fmla="*/ 3 h 530"/>
                <a:gd name="T14" fmla="*/ 27 w 146"/>
                <a:gd name="T15" fmla="*/ 11 h 530"/>
                <a:gd name="T16" fmla="*/ 0 w 146"/>
                <a:gd name="T17" fmla="*/ 27 h 530"/>
                <a:gd name="T18" fmla="*/ 0 w 146"/>
                <a:gd name="T19" fmla="*/ 530 h 530"/>
                <a:gd name="T20" fmla="*/ 3 w 146"/>
                <a:gd name="T21" fmla="*/ 530 h 530"/>
                <a:gd name="T22" fmla="*/ 14 w 146"/>
                <a:gd name="T23" fmla="*/ 529 h 530"/>
                <a:gd name="T24" fmla="*/ 29 w 146"/>
                <a:gd name="T25" fmla="*/ 526 h 530"/>
                <a:gd name="T26" fmla="*/ 49 w 146"/>
                <a:gd name="T27" fmla="*/ 521 h 530"/>
                <a:gd name="T28" fmla="*/ 71 w 146"/>
                <a:gd name="T29" fmla="*/ 514 h 530"/>
                <a:gd name="T30" fmla="*/ 96 w 146"/>
                <a:gd name="T31" fmla="*/ 505 h 530"/>
                <a:gd name="T32" fmla="*/ 121 w 146"/>
                <a:gd name="T33" fmla="*/ 492 h 530"/>
                <a:gd name="T34" fmla="*/ 146 w 146"/>
                <a:gd name="T35" fmla="*/ 475 h 530"/>
                <a:gd name="T36" fmla="*/ 146 w 146"/>
                <a:gd name="T37" fmla="*/ 14 h 5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6"/>
                <a:gd name="T58" fmla="*/ 0 h 530"/>
                <a:gd name="T59" fmla="*/ 146 w 146"/>
                <a:gd name="T60" fmla="*/ 530 h 53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6" h="530">
                  <a:moveTo>
                    <a:pt x="146" y="14"/>
                  </a:moveTo>
                  <a:lnTo>
                    <a:pt x="143" y="12"/>
                  </a:lnTo>
                  <a:lnTo>
                    <a:pt x="134" y="8"/>
                  </a:lnTo>
                  <a:lnTo>
                    <a:pt x="120" y="4"/>
                  </a:lnTo>
                  <a:lnTo>
                    <a:pt x="101" y="1"/>
                  </a:lnTo>
                  <a:lnTo>
                    <a:pt x="79" y="0"/>
                  </a:lnTo>
                  <a:lnTo>
                    <a:pt x="54" y="3"/>
                  </a:lnTo>
                  <a:lnTo>
                    <a:pt x="27" y="11"/>
                  </a:lnTo>
                  <a:lnTo>
                    <a:pt x="0" y="27"/>
                  </a:lnTo>
                  <a:lnTo>
                    <a:pt x="0" y="530"/>
                  </a:lnTo>
                  <a:lnTo>
                    <a:pt x="3" y="530"/>
                  </a:lnTo>
                  <a:lnTo>
                    <a:pt x="14" y="529"/>
                  </a:lnTo>
                  <a:lnTo>
                    <a:pt x="29" y="526"/>
                  </a:lnTo>
                  <a:lnTo>
                    <a:pt x="49" y="521"/>
                  </a:lnTo>
                  <a:lnTo>
                    <a:pt x="71" y="514"/>
                  </a:lnTo>
                  <a:lnTo>
                    <a:pt x="96" y="505"/>
                  </a:lnTo>
                  <a:lnTo>
                    <a:pt x="121" y="492"/>
                  </a:lnTo>
                  <a:lnTo>
                    <a:pt x="146" y="475"/>
                  </a:lnTo>
                  <a:lnTo>
                    <a:pt x="146" y="14"/>
                  </a:lnTo>
                  <a:close/>
                </a:path>
              </a:pathLst>
            </a:custGeom>
            <a:solidFill>
              <a:srgbClr val="808080"/>
            </a:solidFill>
            <a:ln w="9525">
              <a:noFill/>
              <a:round/>
              <a:headEnd/>
              <a:tailEnd/>
            </a:ln>
          </p:spPr>
          <p:txBody>
            <a:bodyPr/>
            <a:lstStyle/>
            <a:p>
              <a:endParaRPr lang="en-US"/>
            </a:p>
          </p:txBody>
        </p:sp>
        <p:sp>
          <p:nvSpPr>
            <p:cNvPr id="89160" name="Freeform 187"/>
            <p:cNvSpPr>
              <a:spLocks/>
            </p:cNvSpPr>
            <p:nvPr/>
          </p:nvSpPr>
          <p:spPr bwMode="auto">
            <a:xfrm>
              <a:off x="6101" y="13712"/>
              <a:ext cx="109" cy="373"/>
            </a:xfrm>
            <a:custGeom>
              <a:avLst/>
              <a:gdLst>
                <a:gd name="T0" fmla="*/ 109 w 109"/>
                <a:gd name="T1" fmla="*/ 10 h 373"/>
                <a:gd name="T2" fmla="*/ 107 w 109"/>
                <a:gd name="T3" fmla="*/ 9 h 373"/>
                <a:gd name="T4" fmla="*/ 100 w 109"/>
                <a:gd name="T5" fmla="*/ 6 h 373"/>
                <a:gd name="T6" fmla="*/ 89 w 109"/>
                <a:gd name="T7" fmla="*/ 2 h 373"/>
                <a:gd name="T8" fmla="*/ 75 w 109"/>
                <a:gd name="T9" fmla="*/ 0 h 373"/>
                <a:gd name="T10" fmla="*/ 59 w 109"/>
                <a:gd name="T11" fmla="*/ 0 h 373"/>
                <a:gd name="T12" fmla="*/ 39 w 109"/>
                <a:gd name="T13" fmla="*/ 2 h 373"/>
                <a:gd name="T14" fmla="*/ 20 w 109"/>
                <a:gd name="T15" fmla="*/ 9 h 373"/>
                <a:gd name="T16" fmla="*/ 0 w 109"/>
                <a:gd name="T17" fmla="*/ 21 h 373"/>
                <a:gd name="T18" fmla="*/ 0 w 109"/>
                <a:gd name="T19" fmla="*/ 373 h 373"/>
                <a:gd name="T20" fmla="*/ 2 w 109"/>
                <a:gd name="T21" fmla="*/ 373 h 373"/>
                <a:gd name="T22" fmla="*/ 9 w 109"/>
                <a:gd name="T23" fmla="*/ 372 h 373"/>
                <a:gd name="T24" fmla="*/ 21 w 109"/>
                <a:gd name="T25" fmla="*/ 369 h 373"/>
                <a:gd name="T26" fmla="*/ 36 w 109"/>
                <a:gd name="T27" fmla="*/ 366 h 373"/>
                <a:gd name="T28" fmla="*/ 53 w 109"/>
                <a:gd name="T29" fmla="*/ 362 h 373"/>
                <a:gd name="T30" fmla="*/ 72 w 109"/>
                <a:gd name="T31" fmla="*/ 354 h 373"/>
                <a:gd name="T32" fmla="*/ 90 w 109"/>
                <a:gd name="T33" fmla="*/ 343 h 373"/>
                <a:gd name="T34" fmla="*/ 109 w 109"/>
                <a:gd name="T35" fmla="*/ 331 h 373"/>
                <a:gd name="T36" fmla="*/ 109 w 109"/>
                <a:gd name="T37" fmla="*/ 10 h 37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9"/>
                <a:gd name="T58" fmla="*/ 0 h 373"/>
                <a:gd name="T59" fmla="*/ 109 w 109"/>
                <a:gd name="T60" fmla="*/ 373 h 37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9" h="373">
                  <a:moveTo>
                    <a:pt x="109" y="10"/>
                  </a:moveTo>
                  <a:lnTo>
                    <a:pt x="107" y="9"/>
                  </a:lnTo>
                  <a:lnTo>
                    <a:pt x="100" y="6"/>
                  </a:lnTo>
                  <a:lnTo>
                    <a:pt x="89" y="2"/>
                  </a:lnTo>
                  <a:lnTo>
                    <a:pt x="75" y="0"/>
                  </a:lnTo>
                  <a:lnTo>
                    <a:pt x="59" y="0"/>
                  </a:lnTo>
                  <a:lnTo>
                    <a:pt x="39" y="2"/>
                  </a:lnTo>
                  <a:lnTo>
                    <a:pt x="20" y="9"/>
                  </a:lnTo>
                  <a:lnTo>
                    <a:pt x="0" y="21"/>
                  </a:lnTo>
                  <a:lnTo>
                    <a:pt x="0" y="373"/>
                  </a:lnTo>
                  <a:lnTo>
                    <a:pt x="2" y="373"/>
                  </a:lnTo>
                  <a:lnTo>
                    <a:pt x="9" y="372"/>
                  </a:lnTo>
                  <a:lnTo>
                    <a:pt x="21" y="369"/>
                  </a:lnTo>
                  <a:lnTo>
                    <a:pt x="36" y="366"/>
                  </a:lnTo>
                  <a:lnTo>
                    <a:pt x="53" y="362"/>
                  </a:lnTo>
                  <a:lnTo>
                    <a:pt x="72" y="354"/>
                  </a:lnTo>
                  <a:lnTo>
                    <a:pt x="90" y="343"/>
                  </a:lnTo>
                  <a:lnTo>
                    <a:pt x="109" y="331"/>
                  </a:lnTo>
                  <a:lnTo>
                    <a:pt x="109" y="10"/>
                  </a:lnTo>
                  <a:close/>
                </a:path>
              </a:pathLst>
            </a:custGeom>
            <a:solidFill>
              <a:srgbClr val="808080"/>
            </a:solidFill>
            <a:ln w="9525">
              <a:noFill/>
              <a:round/>
              <a:headEnd/>
              <a:tailEnd/>
            </a:ln>
          </p:spPr>
          <p:txBody>
            <a:bodyPr/>
            <a:lstStyle/>
            <a:p>
              <a:endParaRPr lang="en-US"/>
            </a:p>
          </p:txBody>
        </p:sp>
        <p:sp>
          <p:nvSpPr>
            <p:cNvPr id="89161" name="Freeform 188"/>
            <p:cNvSpPr>
              <a:spLocks/>
            </p:cNvSpPr>
            <p:nvPr/>
          </p:nvSpPr>
          <p:spPr bwMode="auto">
            <a:xfrm>
              <a:off x="6107" y="13721"/>
              <a:ext cx="75" cy="216"/>
            </a:xfrm>
            <a:custGeom>
              <a:avLst/>
              <a:gdLst>
                <a:gd name="T0" fmla="*/ 75 w 75"/>
                <a:gd name="T1" fmla="*/ 6 h 216"/>
                <a:gd name="T2" fmla="*/ 73 w 75"/>
                <a:gd name="T3" fmla="*/ 5 h 216"/>
                <a:gd name="T4" fmla="*/ 69 w 75"/>
                <a:gd name="T5" fmla="*/ 4 h 216"/>
                <a:gd name="T6" fmla="*/ 61 w 75"/>
                <a:gd name="T7" fmla="*/ 2 h 216"/>
                <a:gd name="T8" fmla="*/ 52 w 75"/>
                <a:gd name="T9" fmla="*/ 0 h 216"/>
                <a:gd name="T10" fmla="*/ 41 w 75"/>
                <a:gd name="T11" fmla="*/ 0 h 216"/>
                <a:gd name="T12" fmla="*/ 28 w 75"/>
                <a:gd name="T13" fmla="*/ 1 h 216"/>
                <a:gd name="T14" fmla="*/ 14 w 75"/>
                <a:gd name="T15" fmla="*/ 6 h 216"/>
                <a:gd name="T16" fmla="*/ 0 w 75"/>
                <a:gd name="T17" fmla="*/ 14 h 216"/>
                <a:gd name="T18" fmla="*/ 0 w 75"/>
                <a:gd name="T19" fmla="*/ 216 h 216"/>
                <a:gd name="T20" fmla="*/ 2 w 75"/>
                <a:gd name="T21" fmla="*/ 216 h 216"/>
                <a:gd name="T22" fmla="*/ 7 w 75"/>
                <a:gd name="T23" fmla="*/ 215 h 216"/>
                <a:gd name="T24" fmla="*/ 15 w 75"/>
                <a:gd name="T25" fmla="*/ 214 h 216"/>
                <a:gd name="T26" fmla="*/ 25 w 75"/>
                <a:gd name="T27" fmla="*/ 211 h 216"/>
                <a:gd name="T28" fmla="*/ 37 w 75"/>
                <a:gd name="T29" fmla="*/ 208 h 216"/>
                <a:gd name="T30" fmla="*/ 50 w 75"/>
                <a:gd name="T31" fmla="*/ 203 h 216"/>
                <a:gd name="T32" fmla="*/ 63 w 75"/>
                <a:gd name="T33" fmla="*/ 195 h 216"/>
                <a:gd name="T34" fmla="*/ 75 w 75"/>
                <a:gd name="T35" fmla="*/ 187 h 216"/>
                <a:gd name="T36" fmla="*/ 75 w 75"/>
                <a:gd name="T37" fmla="*/ 6 h 21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5"/>
                <a:gd name="T58" fmla="*/ 0 h 216"/>
                <a:gd name="T59" fmla="*/ 75 w 75"/>
                <a:gd name="T60" fmla="*/ 216 h 21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5" h="216">
                  <a:moveTo>
                    <a:pt x="75" y="6"/>
                  </a:moveTo>
                  <a:lnTo>
                    <a:pt x="73" y="5"/>
                  </a:lnTo>
                  <a:lnTo>
                    <a:pt x="69" y="4"/>
                  </a:lnTo>
                  <a:lnTo>
                    <a:pt x="61" y="2"/>
                  </a:lnTo>
                  <a:lnTo>
                    <a:pt x="52" y="0"/>
                  </a:lnTo>
                  <a:lnTo>
                    <a:pt x="41" y="0"/>
                  </a:lnTo>
                  <a:lnTo>
                    <a:pt x="28" y="1"/>
                  </a:lnTo>
                  <a:lnTo>
                    <a:pt x="14" y="6"/>
                  </a:lnTo>
                  <a:lnTo>
                    <a:pt x="0" y="14"/>
                  </a:lnTo>
                  <a:lnTo>
                    <a:pt x="0" y="216"/>
                  </a:lnTo>
                  <a:lnTo>
                    <a:pt x="2" y="216"/>
                  </a:lnTo>
                  <a:lnTo>
                    <a:pt x="7" y="215"/>
                  </a:lnTo>
                  <a:lnTo>
                    <a:pt x="15" y="214"/>
                  </a:lnTo>
                  <a:lnTo>
                    <a:pt x="25" y="211"/>
                  </a:lnTo>
                  <a:lnTo>
                    <a:pt x="37" y="208"/>
                  </a:lnTo>
                  <a:lnTo>
                    <a:pt x="50" y="203"/>
                  </a:lnTo>
                  <a:lnTo>
                    <a:pt x="63" y="195"/>
                  </a:lnTo>
                  <a:lnTo>
                    <a:pt x="75" y="187"/>
                  </a:lnTo>
                  <a:lnTo>
                    <a:pt x="75" y="6"/>
                  </a:lnTo>
                  <a:close/>
                </a:path>
              </a:pathLst>
            </a:custGeom>
            <a:solidFill>
              <a:srgbClr val="808080"/>
            </a:solidFill>
            <a:ln w="9525">
              <a:noFill/>
              <a:round/>
              <a:headEnd/>
              <a:tailEnd/>
            </a:ln>
          </p:spPr>
          <p:txBody>
            <a:bodyPr/>
            <a:lstStyle/>
            <a:p>
              <a:endParaRPr lang="en-US"/>
            </a:p>
          </p:txBody>
        </p:sp>
        <p:sp>
          <p:nvSpPr>
            <p:cNvPr id="89162" name="Freeform 189"/>
            <p:cNvSpPr>
              <a:spLocks/>
            </p:cNvSpPr>
            <p:nvPr/>
          </p:nvSpPr>
          <p:spPr bwMode="auto">
            <a:xfrm>
              <a:off x="7013" y="14340"/>
              <a:ext cx="110" cy="111"/>
            </a:xfrm>
            <a:custGeom>
              <a:avLst/>
              <a:gdLst>
                <a:gd name="T0" fmla="*/ 55 w 110"/>
                <a:gd name="T1" fmla="*/ 111 h 111"/>
                <a:gd name="T2" fmla="*/ 66 w 110"/>
                <a:gd name="T3" fmla="*/ 110 h 111"/>
                <a:gd name="T4" fmla="*/ 76 w 110"/>
                <a:gd name="T5" fmla="*/ 106 h 111"/>
                <a:gd name="T6" fmla="*/ 85 w 110"/>
                <a:gd name="T7" fmla="*/ 101 h 111"/>
                <a:gd name="T8" fmla="*/ 94 w 110"/>
                <a:gd name="T9" fmla="*/ 94 h 111"/>
                <a:gd name="T10" fmla="*/ 100 w 110"/>
                <a:gd name="T11" fmla="*/ 86 h 111"/>
                <a:gd name="T12" fmla="*/ 106 w 110"/>
                <a:gd name="T13" fmla="*/ 77 h 111"/>
                <a:gd name="T14" fmla="*/ 109 w 110"/>
                <a:gd name="T15" fmla="*/ 66 h 111"/>
                <a:gd name="T16" fmla="*/ 110 w 110"/>
                <a:gd name="T17" fmla="*/ 56 h 111"/>
                <a:gd name="T18" fmla="*/ 109 w 110"/>
                <a:gd name="T19" fmla="*/ 44 h 111"/>
                <a:gd name="T20" fmla="*/ 106 w 110"/>
                <a:gd name="T21" fmla="*/ 34 h 111"/>
                <a:gd name="T22" fmla="*/ 100 w 110"/>
                <a:gd name="T23" fmla="*/ 24 h 111"/>
                <a:gd name="T24" fmla="*/ 94 w 110"/>
                <a:gd name="T25" fmla="*/ 17 h 111"/>
                <a:gd name="T26" fmla="*/ 85 w 110"/>
                <a:gd name="T27" fmla="*/ 9 h 111"/>
                <a:gd name="T28" fmla="*/ 76 w 110"/>
                <a:gd name="T29" fmla="*/ 5 h 111"/>
                <a:gd name="T30" fmla="*/ 66 w 110"/>
                <a:gd name="T31" fmla="*/ 2 h 111"/>
                <a:gd name="T32" fmla="*/ 55 w 110"/>
                <a:gd name="T33" fmla="*/ 0 h 111"/>
                <a:gd name="T34" fmla="*/ 44 w 110"/>
                <a:gd name="T35" fmla="*/ 2 h 111"/>
                <a:gd name="T36" fmla="*/ 33 w 110"/>
                <a:gd name="T37" fmla="*/ 5 h 111"/>
                <a:gd name="T38" fmla="*/ 25 w 110"/>
                <a:gd name="T39" fmla="*/ 9 h 111"/>
                <a:gd name="T40" fmla="*/ 16 w 110"/>
                <a:gd name="T41" fmla="*/ 17 h 111"/>
                <a:gd name="T42" fmla="*/ 10 w 110"/>
                <a:gd name="T43" fmla="*/ 24 h 111"/>
                <a:gd name="T44" fmla="*/ 4 w 110"/>
                <a:gd name="T45" fmla="*/ 34 h 111"/>
                <a:gd name="T46" fmla="*/ 1 w 110"/>
                <a:gd name="T47" fmla="*/ 44 h 111"/>
                <a:gd name="T48" fmla="*/ 0 w 110"/>
                <a:gd name="T49" fmla="*/ 56 h 111"/>
                <a:gd name="T50" fmla="*/ 1 w 110"/>
                <a:gd name="T51" fmla="*/ 66 h 111"/>
                <a:gd name="T52" fmla="*/ 4 w 110"/>
                <a:gd name="T53" fmla="*/ 77 h 111"/>
                <a:gd name="T54" fmla="*/ 10 w 110"/>
                <a:gd name="T55" fmla="*/ 86 h 111"/>
                <a:gd name="T56" fmla="*/ 16 w 110"/>
                <a:gd name="T57" fmla="*/ 94 h 111"/>
                <a:gd name="T58" fmla="*/ 25 w 110"/>
                <a:gd name="T59" fmla="*/ 101 h 111"/>
                <a:gd name="T60" fmla="*/ 33 w 110"/>
                <a:gd name="T61" fmla="*/ 106 h 111"/>
                <a:gd name="T62" fmla="*/ 44 w 110"/>
                <a:gd name="T63" fmla="*/ 110 h 111"/>
                <a:gd name="T64" fmla="*/ 55 w 110"/>
                <a:gd name="T65" fmla="*/ 111 h 11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0"/>
                <a:gd name="T100" fmla="*/ 0 h 111"/>
                <a:gd name="T101" fmla="*/ 110 w 110"/>
                <a:gd name="T102" fmla="*/ 111 h 11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0" h="111">
                  <a:moveTo>
                    <a:pt x="55" y="111"/>
                  </a:moveTo>
                  <a:lnTo>
                    <a:pt x="66" y="110"/>
                  </a:lnTo>
                  <a:lnTo>
                    <a:pt x="76" y="106"/>
                  </a:lnTo>
                  <a:lnTo>
                    <a:pt x="85" y="101"/>
                  </a:lnTo>
                  <a:lnTo>
                    <a:pt x="94" y="94"/>
                  </a:lnTo>
                  <a:lnTo>
                    <a:pt x="100" y="86"/>
                  </a:lnTo>
                  <a:lnTo>
                    <a:pt x="106" y="77"/>
                  </a:lnTo>
                  <a:lnTo>
                    <a:pt x="109" y="66"/>
                  </a:lnTo>
                  <a:lnTo>
                    <a:pt x="110" y="56"/>
                  </a:lnTo>
                  <a:lnTo>
                    <a:pt x="109" y="44"/>
                  </a:lnTo>
                  <a:lnTo>
                    <a:pt x="106" y="34"/>
                  </a:lnTo>
                  <a:lnTo>
                    <a:pt x="100" y="24"/>
                  </a:lnTo>
                  <a:lnTo>
                    <a:pt x="94" y="17"/>
                  </a:lnTo>
                  <a:lnTo>
                    <a:pt x="85" y="9"/>
                  </a:lnTo>
                  <a:lnTo>
                    <a:pt x="76" y="5"/>
                  </a:lnTo>
                  <a:lnTo>
                    <a:pt x="66" y="2"/>
                  </a:lnTo>
                  <a:lnTo>
                    <a:pt x="55" y="0"/>
                  </a:lnTo>
                  <a:lnTo>
                    <a:pt x="44" y="2"/>
                  </a:lnTo>
                  <a:lnTo>
                    <a:pt x="33" y="5"/>
                  </a:lnTo>
                  <a:lnTo>
                    <a:pt x="25" y="9"/>
                  </a:lnTo>
                  <a:lnTo>
                    <a:pt x="16" y="17"/>
                  </a:lnTo>
                  <a:lnTo>
                    <a:pt x="10" y="24"/>
                  </a:lnTo>
                  <a:lnTo>
                    <a:pt x="4" y="34"/>
                  </a:lnTo>
                  <a:lnTo>
                    <a:pt x="1" y="44"/>
                  </a:lnTo>
                  <a:lnTo>
                    <a:pt x="0" y="56"/>
                  </a:lnTo>
                  <a:lnTo>
                    <a:pt x="1" y="66"/>
                  </a:lnTo>
                  <a:lnTo>
                    <a:pt x="4" y="77"/>
                  </a:lnTo>
                  <a:lnTo>
                    <a:pt x="10" y="86"/>
                  </a:lnTo>
                  <a:lnTo>
                    <a:pt x="16" y="94"/>
                  </a:lnTo>
                  <a:lnTo>
                    <a:pt x="25" y="101"/>
                  </a:lnTo>
                  <a:lnTo>
                    <a:pt x="33" y="106"/>
                  </a:lnTo>
                  <a:lnTo>
                    <a:pt x="44" y="110"/>
                  </a:lnTo>
                  <a:lnTo>
                    <a:pt x="55" y="111"/>
                  </a:lnTo>
                  <a:close/>
                </a:path>
              </a:pathLst>
            </a:custGeom>
            <a:solidFill>
              <a:srgbClr val="808080"/>
            </a:solidFill>
            <a:ln w="9525">
              <a:noFill/>
              <a:round/>
              <a:headEnd/>
              <a:tailEnd/>
            </a:ln>
          </p:spPr>
          <p:txBody>
            <a:bodyPr/>
            <a:lstStyle/>
            <a:p>
              <a:endParaRPr lang="en-US"/>
            </a:p>
          </p:txBody>
        </p:sp>
        <p:sp>
          <p:nvSpPr>
            <p:cNvPr id="89163" name="Freeform 190"/>
            <p:cNvSpPr>
              <a:spLocks/>
            </p:cNvSpPr>
            <p:nvPr/>
          </p:nvSpPr>
          <p:spPr bwMode="auto">
            <a:xfrm>
              <a:off x="6676" y="14343"/>
              <a:ext cx="55" cy="55"/>
            </a:xfrm>
            <a:custGeom>
              <a:avLst/>
              <a:gdLst>
                <a:gd name="T0" fmla="*/ 27 w 55"/>
                <a:gd name="T1" fmla="*/ 55 h 55"/>
                <a:gd name="T2" fmla="*/ 38 w 55"/>
                <a:gd name="T3" fmla="*/ 53 h 55"/>
                <a:gd name="T4" fmla="*/ 48 w 55"/>
                <a:gd name="T5" fmla="*/ 46 h 55"/>
                <a:gd name="T6" fmla="*/ 53 w 55"/>
                <a:gd name="T7" fmla="*/ 37 h 55"/>
                <a:gd name="T8" fmla="*/ 55 w 55"/>
                <a:gd name="T9" fmla="*/ 27 h 55"/>
                <a:gd name="T10" fmla="*/ 53 w 55"/>
                <a:gd name="T11" fmla="*/ 16 h 55"/>
                <a:gd name="T12" fmla="*/ 48 w 55"/>
                <a:gd name="T13" fmla="*/ 7 h 55"/>
                <a:gd name="T14" fmla="*/ 38 w 55"/>
                <a:gd name="T15" fmla="*/ 2 h 55"/>
                <a:gd name="T16" fmla="*/ 27 w 55"/>
                <a:gd name="T17" fmla="*/ 0 h 55"/>
                <a:gd name="T18" fmla="*/ 16 w 55"/>
                <a:gd name="T19" fmla="*/ 2 h 55"/>
                <a:gd name="T20" fmla="*/ 8 w 55"/>
                <a:gd name="T21" fmla="*/ 7 h 55"/>
                <a:gd name="T22" fmla="*/ 2 w 55"/>
                <a:gd name="T23" fmla="*/ 16 h 55"/>
                <a:gd name="T24" fmla="*/ 0 w 55"/>
                <a:gd name="T25" fmla="*/ 27 h 55"/>
                <a:gd name="T26" fmla="*/ 2 w 55"/>
                <a:gd name="T27" fmla="*/ 37 h 55"/>
                <a:gd name="T28" fmla="*/ 8 w 55"/>
                <a:gd name="T29" fmla="*/ 46 h 55"/>
                <a:gd name="T30" fmla="*/ 16 w 55"/>
                <a:gd name="T31" fmla="*/ 53 h 55"/>
                <a:gd name="T32" fmla="*/ 27 w 55"/>
                <a:gd name="T33" fmla="*/ 55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5"/>
                <a:gd name="T52" fmla="*/ 0 h 55"/>
                <a:gd name="T53" fmla="*/ 55 w 55"/>
                <a:gd name="T54" fmla="*/ 55 h 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5" h="55">
                  <a:moveTo>
                    <a:pt x="27" y="55"/>
                  </a:moveTo>
                  <a:lnTo>
                    <a:pt x="38" y="53"/>
                  </a:lnTo>
                  <a:lnTo>
                    <a:pt x="48" y="46"/>
                  </a:lnTo>
                  <a:lnTo>
                    <a:pt x="53" y="37"/>
                  </a:lnTo>
                  <a:lnTo>
                    <a:pt x="55" y="27"/>
                  </a:lnTo>
                  <a:lnTo>
                    <a:pt x="53" y="16"/>
                  </a:lnTo>
                  <a:lnTo>
                    <a:pt x="48" y="7"/>
                  </a:lnTo>
                  <a:lnTo>
                    <a:pt x="38" y="2"/>
                  </a:lnTo>
                  <a:lnTo>
                    <a:pt x="27" y="0"/>
                  </a:lnTo>
                  <a:lnTo>
                    <a:pt x="16" y="2"/>
                  </a:lnTo>
                  <a:lnTo>
                    <a:pt x="8" y="7"/>
                  </a:lnTo>
                  <a:lnTo>
                    <a:pt x="2" y="16"/>
                  </a:lnTo>
                  <a:lnTo>
                    <a:pt x="0" y="27"/>
                  </a:lnTo>
                  <a:lnTo>
                    <a:pt x="2" y="37"/>
                  </a:lnTo>
                  <a:lnTo>
                    <a:pt x="8" y="46"/>
                  </a:lnTo>
                  <a:lnTo>
                    <a:pt x="16" y="53"/>
                  </a:lnTo>
                  <a:lnTo>
                    <a:pt x="27" y="55"/>
                  </a:lnTo>
                  <a:close/>
                </a:path>
              </a:pathLst>
            </a:custGeom>
            <a:solidFill>
              <a:srgbClr val="808080"/>
            </a:solidFill>
            <a:ln w="9525">
              <a:noFill/>
              <a:round/>
              <a:headEnd/>
              <a:tailEnd/>
            </a:ln>
          </p:spPr>
          <p:txBody>
            <a:bodyPr/>
            <a:lstStyle/>
            <a:p>
              <a:endParaRPr lang="en-US"/>
            </a:p>
          </p:txBody>
        </p:sp>
        <p:sp>
          <p:nvSpPr>
            <p:cNvPr id="89164" name="Freeform 191"/>
            <p:cNvSpPr>
              <a:spLocks/>
            </p:cNvSpPr>
            <p:nvPr/>
          </p:nvSpPr>
          <p:spPr bwMode="auto">
            <a:xfrm>
              <a:off x="6770" y="14345"/>
              <a:ext cx="55" cy="55"/>
            </a:xfrm>
            <a:custGeom>
              <a:avLst/>
              <a:gdLst>
                <a:gd name="T0" fmla="*/ 28 w 55"/>
                <a:gd name="T1" fmla="*/ 55 h 55"/>
                <a:gd name="T2" fmla="*/ 39 w 55"/>
                <a:gd name="T3" fmla="*/ 53 h 55"/>
                <a:gd name="T4" fmla="*/ 47 w 55"/>
                <a:gd name="T5" fmla="*/ 47 h 55"/>
                <a:gd name="T6" fmla="*/ 53 w 55"/>
                <a:gd name="T7" fmla="*/ 39 h 55"/>
                <a:gd name="T8" fmla="*/ 55 w 55"/>
                <a:gd name="T9" fmla="*/ 28 h 55"/>
                <a:gd name="T10" fmla="*/ 53 w 55"/>
                <a:gd name="T11" fmla="*/ 17 h 55"/>
                <a:gd name="T12" fmla="*/ 47 w 55"/>
                <a:gd name="T13" fmla="*/ 8 h 55"/>
                <a:gd name="T14" fmla="*/ 39 w 55"/>
                <a:gd name="T15" fmla="*/ 2 h 55"/>
                <a:gd name="T16" fmla="*/ 28 w 55"/>
                <a:gd name="T17" fmla="*/ 0 h 55"/>
                <a:gd name="T18" fmla="*/ 17 w 55"/>
                <a:gd name="T19" fmla="*/ 2 h 55"/>
                <a:gd name="T20" fmla="*/ 9 w 55"/>
                <a:gd name="T21" fmla="*/ 8 h 55"/>
                <a:gd name="T22" fmla="*/ 2 w 55"/>
                <a:gd name="T23" fmla="*/ 17 h 55"/>
                <a:gd name="T24" fmla="*/ 0 w 55"/>
                <a:gd name="T25" fmla="*/ 28 h 55"/>
                <a:gd name="T26" fmla="*/ 2 w 55"/>
                <a:gd name="T27" fmla="*/ 39 h 55"/>
                <a:gd name="T28" fmla="*/ 9 w 55"/>
                <a:gd name="T29" fmla="*/ 47 h 55"/>
                <a:gd name="T30" fmla="*/ 17 w 55"/>
                <a:gd name="T31" fmla="*/ 53 h 55"/>
                <a:gd name="T32" fmla="*/ 28 w 55"/>
                <a:gd name="T33" fmla="*/ 55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5"/>
                <a:gd name="T52" fmla="*/ 0 h 55"/>
                <a:gd name="T53" fmla="*/ 55 w 55"/>
                <a:gd name="T54" fmla="*/ 55 h 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5" h="55">
                  <a:moveTo>
                    <a:pt x="28" y="55"/>
                  </a:moveTo>
                  <a:lnTo>
                    <a:pt x="39" y="53"/>
                  </a:lnTo>
                  <a:lnTo>
                    <a:pt x="47" y="47"/>
                  </a:lnTo>
                  <a:lnTo>
                    <a:pt x="53" y="39"/>
                  </a:lnTo>
                  <a:lnTo>
                    <a:pt x="55" y="28"/>
                  </a:lnTo>
                  <a:lnTo>
                    <a:pt x="53" y="17"/>
                  </a:lnTo>
                  <a:lnTo>
                    <a:pt x="47" y="8"/>
                  </a:lnTo>
                  <a:lnTo>
                    <a:pt x="39" y="2"/>
                  </a:lnTo>
                  <a:lnTo>
                    <a:pt x="28" y="0"/>
                  </a:lnTo>
                  <a:lnTo>
                    <a:pt x="17" y="2"/>
                  </a:lnTo>
                  <a:lnTo>
                    <a:pt x="9" y="8"/>
                  </a:lnTo>
                  <a:lnTo>
                    <a:pt x="2" y="17"/>
                  </a:lnTo>
                  <a:lnTo>
                    <a:pt x="0" y="28"/>
                  </a:lnTo>
                  <a:lnTo>
                    <a:pt x="2" y="39"/>
                  </a:lnTo>
                  <a:lnTo>
                    <a:pt x="9" y="47"/>
                  </a:lnTo>
                  <a:lnTo>
                    <a:pt x="17" y="53"/>
                  </a:lnTo>
                  <a:lnTo>
                    <a:pt x="28" y="55"/>
                  </a:lnTo>
                  <a:close/>
                </a:path>
              </a:pathLst>
            </a:custGeom>
            <a:solidFill>
              <a:srgbClr val="808080"/>
            </a:solidFill>
            <a:ln w="9525">
              <a:noFill/>
              <a:round/>
              <a:headEnd/>
              <a:tailEnd/>
            </a:ln>
          </p:spPr>
          <p:txBody>
            <a:bodyPr/>
            <a:lstStyle/>
            <a:p>
              <a:endParaRPr lang="en-US"/>
            </a:p>
          </p:txBody>
        </p:sp>
        <p:sp>
          <p:nvSpPr>
            <p:cNvPr id="89165" name="Freeform 192"/>
            <p:cNvSpPr>
              <a:spLocks/>
            </p:cNvSpPr>
            <p:nvPr/>
          </p:nvSpPr>
          <p:spPr bwMode="auto">
            <a:xfrm>
              <a:off x="6401" y="13591"/>
              <a:ext cx="156" cy="752"/>
            </a:xfrm>
            <a:custGeom>
              <a:avLst/>
              <a:gdLst>
                <a:gd name="T0" fmla="*/ 48 w 156"/>
                <a:gd name="T1" fmla="*/ 15 h 752"/>
                <a:gd name="T2" fmla="*/ 44 w 156"/>
                <a:gd name="T3" fmla="*/ 30 h 752"/>
                <a:gd name="T4" fmla="*/ 33 w 156"/>
                <a:gd name="T5" fmla="*/ 73 h 752"/>
                <a:gd name="T6" fmla="*/ 19 w 156"/>
                <a:gd name="T7" fmla="*/ 140 h 752"/>
                <a:gd name="T8" fmla="*/ 7 w 156"/>
                <a:gd name="T9" fmla="*/ 229 h 752"/>
                <a:gd name="T10" fmla="*/ 0 w 156"/>
                <a:gd name="T11" fmla="*/ 337 h 752"/>
                <a:gd name="T12" fmla="*/ 1 w 156"/>
                <a:gd name="T13" fmla="*/ 462 h 752"/>
                <a:gd name="T14" fmla="*/ 14 w 156"/>
                <a:gd name="T15" fmla="*/ 602 h 752"/>
                <a:gd name="T16" fmla="*/ 43 w 156"/>
                <a:gd name="T17" fmla="*/ 752 h 752"/>
                <a:gd name="T18" fmla="*/ 150 w 156"/>
                <a:gd name="T19" fmla="*/ 746 h 752"/>
                <a:gd name="T20" fmla="*/ 146 w 156"/>
                <a:gd name="T21" fmla="*/ 724 h 752"/>
                <a:gd name="T22" fmla="*/ 135 w 156"/>
                <a:gd name="T23" fmla="*/ 663 h 752"/>
                <a:gd name="T24" fmla="*/ 123 w 156"/>
                <a:gd name="T25" fmla="*/ 574 h 752"/>
                <a:gd name="T26" fmla="*/ 111 w 156"/>
                <a:gd name="T27" fmla="*/ 463 h 752"/>
                <a:gd name="T28" fmla="*/ 104 w 156"/>
                <a:gd name="T29" fmla="*/ 342 h 752"/>
                <a:gd name="T30" fmla="*/ 107 w 156"/>
                <a:gd name="T31" fmla="*/ 220 h 752"/>
                <a:gd name="T32" fmla="*/ 124 w 156"/>
                <a:gd name="T33" fmla="*/ 106 h 752"/>
                <a:gd name="T34" fmla="*/ 156 w 156"/>
                <a:gd name="T35" fmla="*/ 9 h 752"/>
                <a:gd name="T36" fmla="*/ 156 w 156"/>
                <a:gd name="T37" fmla="*/ 8 h 752"/>
                <a:gd name="T38" fmla="*/ 156 w 156"/>
                <a:gd name="T39" fmla="*/ 6 h 752"/>
                <a:gd name="T40" fmla="*/ 154 w 156"/>
                <a:gd name="T41" fmla="*/ 4 h 752"/>
                <a:gd name="T42" fmla="*/ 147 w 156"/>
                <a:gd name="T43" fmla="*/ 0 h 752"/>
                <a:gd name="T44" fmla="*/ 134 w 156"/>
                <a:gd name="T45" fmla="*/ 0 h 752"/>
                <a:gd name="T46" fmla="*/ 115 w 156"/>
                <a:gd name="T47" fmla="*/ 1 h 752"/>
                <a:gd name="T48" fmla="*/ 87 w 156"/>
                <a:gd name="T49" fmla="*/ 7 h 752"/>
                <a:gd name="T50" fmla="*/ 48 w 156"/>
                <a:gd name="T51" fmla="*/ 15 h 75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6"/>
                <a:gd name="T79" fmla="*/ 0 h 752"/>
                <a:gd name="T80" fmla="*/ 156 w 156"/>
                <a:gd name="T81" fmla="*/ 752 h 75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6" h="752">
                  <a:moveTo>
                    <a:pt x="48" y="15"/>
                  </a:moveTo>
                  <a:lnTo>
                    <a:pt x="44" y="30"/>
                  </a:lnTo>
                  <a:lnTo>
                    <a:pt x="33" y="73"/>
                  </a:lnTo>
                  <a:lnTo>
                    <a:pt x="19" y="140"/>
                  </a:lnTo>
                  <a:lnTo>
                    <a:pt x="7" y="229"/>
                  </a:lnTo>
                  <a:lnTo>
                    <a:pt x="0" y="337"/>
                  </a:lnTo>
                  <a:lnTo>
                    <a:pt x="1" y="462"/>
                  </a:lnTo>
                  <a:lnTo>
                    <a:pt x="14" y="602"/>
                  </a:lnTo>
                  <a:lnTo>
                    <a:pt x="43" y="752"/>
                  </a:lnTo>
                  <a:lnTo>
                    <a:pt x="150" y="746"/>
                  </a:lnTo>
                  <a:lnTo>
                    <a:pt x="146" y="724"/>
                  </a:lnTo>
                  <a:lnTo>
                    <a:pt x="135" y="663"/>
                  </a:lnTo>
                  <a:lnTo>
                    <a:pt x="123" y="574"/>
                  </a:lnTo>
                  <a:lnTo>
                    <a:pt x="111" y="463"/>
                  </a:lnTo>
                  <a:lnTo>
                    <a:pt x="104" y="342"/>
                  </a:lnTo>
                  <a:lnTo>
                    <a:pt x="107" y="220"/>
                  </a:lnTo>
                  <a:lnTo>
                    <a:pt x="124" y="106"/>
                  </a:lnTo>
                  <a:lnTo>
                    <a:pt x="156" y="9"/>
                  </a:lnTo>
                  <a:lnTo>
                    <a:pt x="156" y="8"/>
                  </a:lnTo>
                  <a:lnTo>
                    <a:pt x="156" y="6"/>
                  </a:lnTo>
                  <a:lnTo>
                    <a:pt x="154" y="4"/>
                  </a:lnTo>
                  <a:lnTo>
                    <a:pt x="147" y="0"/>
                  </a:lnTo>
                  <a:lnTo>
                    <a:pt x="134" y="0"/>
                  </a:lnTo>
                  <a:lnTo>
                    <a:pt x="115" y="1"/>
                  </a:lnTo>
                  <a:lnTo>
                    <a:pt x="87" y="7"/>
                  </a:lnTo>
                  <a:lnTo>
                    <a:pt x="48" y="15"/>
                  </a:lnTo>
                  <a:close/>
                </a:path>
              </a:pathLst>
            </a:custGeom>
            <a:solidFill>
              <a:srgbClr val="808080"/>
            </a:solidFill>
            <a:ln w="9525">
              <a:noFill/>
              <a:round/>
              <a:headEnd/>
              <a:tailEnd/>
            </a:ln>
          </p:spPr>
          <p:txBody>
            <a:bodyPr/>
            <a:lstStyle/>
            <a:p>
              <a:endParaRPr lang="en-US"/>
            </a:p>
          </p:txBody>
        </p:sp>
        <p:sp>
          <p:nvSpPr>
            <p:cNvPr id="89166" name="Freeform 193"/>
            <p:cNvSpPr>
              <a:spLocks/>
            </p:cNvSpPr>
            <p:nvPr/>
          </p:nvSpPr>
          <p:spPr bwMode="auto">
            <a:xfrm>
              <a:off x="7205" y="13498"/>
              <a:ext cx="212" cy="839"/>
            </a:xfrm>
            <a:custGeom>
              <a:avLst/>
              <a:gdLst>
                <a:gd name="T0" fmla="*/ 212 w 212"/>
                <a:gd name="T1" fmla="*/ 6 h 839"/>
                <a:gd name="T2" fmla="*/ 206 w 212"/>
                <a:gd name="T3" fmla="*/ 11 h 839"/>
                <a:gd name="T4" fmla="*/ 192 w 212"/>
                <a:gd name="T5" fmla="*/ 33 h 839"/>
                <a:gd name="T6" fmla="*/ 174 w 212"/>
                <a:gd name="T7" fmla="*/ 77 h 839"/>
                <a:gd name="T8" fmla="*/ 156 w 212"/>
                <a:gd name="T9" fmla="*/ 148 h 839"/>
                <a:gd name="T10" fmla="*/ 141 w 212"/>
                <a:gd name="T11" fmla="*/ 254 h 839"/>
                <a:gd name="T12" fmla="*/ 133 w 212"/>
                <a:gd name="T13" fmla="*/ 401 h 839"/>
                <a:gd name="T14" fmla="*/ 137 w 212"/>
                <a:gd name="T15" fmla="*/ 593 h 839"/>
                <a:gd name="T16" fmla="*/ 158 w 212"/>
                <a:gd name="T17" fmla="*/ 839 h 839"/>
                <a:gd name="T18" fmla="*/ 38 w 212"/>
                <a:gd name="T19" fmla="*/ 839 h 839"/>
                <a:gd name="T20" fmla="*/ 34 w 212"/>
                <a:gd name="T21" fmla="*/ 814 h 839"/>
                <a:gd name="T22" fmla="*/ 24 w 212"/>
                <a:gd name="T23" fmla="*/ 746 h 839"/>
                <a:gd name="T24" fmla="*/ 12 w 212"/>
                <a:gd name="T25" fmla="*/ 645 h 839"/>
                <a:gd name="T26" fmla="*/ 3 w 212"/>
                <a:gd name="T27" fmla="*/ 521 h 839"/>
                <a:gd name="T28" fmla="*/ 0 w 212"/>
                <a:gd name="T29" fmla="*/ 384 h 839"/>
                <a:gd name="T30" fmla="*/ 6 w 212"/>
                <a:gd name="T31" fmla="*/ 244 h 839"/>
                <a:gd name="T32" fmla="*/ 29 w 212"/>
                <a:gd name="T33" fmla="*/ 114 h 839"/>
                <a:gd name="T34" fmla="*/ 68 w 212"/>
                <a:gd name="T35" fmla="*/ 0 h 839"/>
                <a:gd name="T36" fmla="*/ 212 w 212"/>
                <a:gd name="T37" fmla="*/ 6 h 83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2"/>
                <a:gd name="T58" fmla="*/ 0 h 839"/>
                <a:gd name="T59" fmla="*/ 212 w 212"/>
                <a:gd name="T60" fmla="*/ 839 h 83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2" h="839">
                  <a:moveTo>
                    <a:pt x="212" y="6"/>
                  </a:moveTo>
                  <a:lnTo>
                    <a:pt x="206" y="11"/>
                  </a:lnTo>
                  <a:lnTo>
                    <a:pt x="192" y="33"/>
                  </a:lnTo>
                  <a:lnTo>
                    <a:pt x="174" y="77"/>
                  </a:lnTo>
                  <a:lnTo>
                    <a:pt x="156" y="148"/>
                  </a:lnTo>
                  <a:lnTo>
                    <a:pt x="141" y="254"/>
                  </a:lnTo>
                  <a:lnTo>
                    <a:pt x="133" y="401"/>
                  </a:lnTo>
                  <a:lnTo>
                    <a:pt x="137" y="593"/>
                  </a:lnTo>
                  <a:lnTo>
                    <a:pt x="158" y="839"/>
                  </a:lnTo>
                  <a:lnTo>
                    <a:pt x="38" y="839"/>
                  </a:lnTo>
                  <a:lnTo>
                    <a:pt x="34" y="814"/>
                  </a:lnTo>
                  <a:lnTo>
                    <a:pt x="24" y="746"/>
                  </a:lnTo>
                  <a:lnTo>
                    <a:pt x="12" y="645"/>
                  </a:lnTo>
                  <a:lnTo>
                    <a:pt x="3" y="521"/>
                  </a:lnTo>
                  <a:lnTo>
                    <a:pt x="0" y="384"/>
                  </a:lnTo>
                  <a:lnTo>
                    <a:pt x="6" y="244"/>
                  </a:lnTo>
                  <a:lnTo>
                    <a:pt x="29" y="114"/>
                  </a:lnTo>
                  <a:lnTo>
                    <a:pt x="68" y="0"/>
                  </a:lnTo>
                  <a:lnTo>
                    <a:pt x="212" y="6"/>
                  </a:lnTo>
                  <a:close/>
                </a:path>
              </a:pathLst>
            </a:custGeom>
            <a:solidFill>
              <a:srgbClr val="808080"/>
            </a:solidFill>
            <a:ln w="9525">
              <a:noFill/>
              <a:round/>
              <a:headEnd/>
              <a:tailEnd/>
            </a:ln>
          </p:spPr>
          <p:txBody>
            <a:bodyPr/>
            <a:lstStyle/>
            <a:p>
              <a:endParaRPr lang="en-US"/>
            </a:p>
          </p:txBody>
        </p:sp>
        <p:sp>
          <p:nvSpPr>
            <p:cNvPr id="89167" name="Freeform 194"/>
            <p:cNvSpPr>
              <a:spLocks/>
            </p:cNvSpPr>
            <p:nvPr/>
          </p:nvSpPr>
          <p:spPr bwMode="auto">
            <a:xfrm>
              <a:off x="6406" y="13636"/>
              <a:ext cx="137" cy="656"/>
            </a:xfrm>
            <a:custGeom>
              <a:avLst/>
              <a:gdLst>
                <a:gd name="T0" fmla="*/ 43 w 137"/>
                <a:gd name="T1" fmla="*/ 12 h 656"/>
                <a:gd name="T2" fmla="*/ 39 w 137"/>
                <a:gd name="T3" fmla="*/ 25 h 656"/>
                <a:gd name="T4" fmla="*/ 30 w 137"/>
                <a:gd name="T5" fmla="*/ 62 h 656"/>
                <a:gd name="T6" fmla="*/ 19 w 137"/>
                <a:gd name="T7" fmla="*/ 122 h 656"/>
                <a:gd name="T8" fmla="*/ 7 w 137"/>
                <a:gd name="T9" fmla="*/ 199 h 656"/>
                <a:gd name="T10" fmla="*/ 0 w 137"/>
                <a:gd name="T11" fmla="*/ 294 h 656"/>
                <a:gd name="T12" fmla="*/ 1 w 137"/>
                <a:gd name="T13" fmla="*/ 403 h 656"/>
                <a:gd name="T14" fmla="*/ 12 w 137"/>
                <a:gd name="T15" fmla="*/ 524 h 656"/>
                <a:gd name="T16" fmla="*/ 38 w 137"/>
                <a:gd name="T17" fmla="*/ 656 h 656"/>
                <a:gd name="T18" fmla="*/ 132 w 137"/>
                <a:gd name="T19" fmla="*/ 650 h 656"/>
                <a:gd name="T20" fmla="*/ 127 w 137"/>
                <a:gd name="T21" fmla="*/ 631 h 656"/>
                <a:gd name="T22" fmla="*/ 119 w 137"/>
                <a:gd name="T23" fmla="*/ 578 h 656"/>
                <a:gd name="T24" fmla="*/ 107 w 137"/>
                <a:gd name="T25" fmla="*/ 499 h 656"/>
                <a:gd name="T26" fmla="*/ 97 w 137"/>
                <a:gd name="T27" fmla="*/ 403 h 656"/>
                <a:gd name="T28" fmla="*/ 92 w 137"/>
                <a:gd name="T29" fmla="*/ 297 h 656"/>
                <a:gd name="T30" fmla="*/ 94 w 137"/>
                <a:gd name="T31" fmla="*/ 192 h 656"/>
                <a:gd name="T32" fmla="*/ 108 w 137"/>
                <a:gd name="T33" fmla="*/ 91 h 656"/>
                <a:gd name="T34" fmla="*/ 137 w 137"/>
                <a:gd name="T35" fmla="*/ 7 h 656"/>
                <a:gd name="T36" fmla="*/ 137 w 137"/>
                <a:gd name="T37" fmla="*/ 6 h 656"/>
                <a:gd name="T38" fmla="*/ 137 w 137"/>
                <a:gd name="T39" fmla="*/ 4 h 656"/>
                <a:gd name="T40" fmla="*/ 135 w 137"/>
                <a:gd name="T41" fmla="*/ 2 h 656"/>
                <a:gd name="T42" fmla="*/ 129 w 137"/>
                <a:gd name="T43" fmla="*/ 0 h 656"/>
                <a:gd name="T44" fmla="*/ 119 w 137"/>
                <a:gd name="T45" fmla="*/ 0 h 656"/>
                <a:gd name="T46" fmla="*/ 101 w 137"/>
                <a:gd name="T47" fmla="*/ 1 h 656"/>
                <a:gd name="T48" fmla="*/ 77 w 137"/>
                <a:gd name="T49" fmla="*/ 5 h 656"/>
                <a:gd name="T50" fmla="*/ 43 w 137"/>
                <a:gd name="T51" fmla="*/ 12 h 65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37"/>
                <a:gd name="T79" fmla="*/ 0 h 656"/>
                <a:gd name="T80" fmla="*/ 137 w 137"/>
                <a:gd name="T81" fmla="*/ 656 h 65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37" h="656">
                  <a:moveTo>
                    <a:pt x="43" y="12"/>
                  </a:moveTo>
                  <a:lnTo>
                    <a:pt x="39" y="25"/>
                  </a:lnTo>
                  <a:lnTo>
                    <a:pt x="30" y="62"/>
                  </a:lnTo>
                  <a:lnTo>
                    <a:pt x="19" y="122"/>
                  </a:lnTo>
                  <a:lnTo>
                    <a:pt x="7" y="199"/>
                  </a:lnTo>
                  <a:lnTo>
                    <a:pt x="0" y="294"/>
                  </a:lnTo>
                  <a:lnTo>
                    <a:pt x="1" y="403"/>
                  </a:lnTo>
                  <a:lnTo>
                    <a:pt x="12" y="524"/>
                  </a:lnTo>
                  <a:lnTo>
                    <a:pt x="38" y="656"/>
                  </a:lnTo>
                  <a:lnTo>
                    <a:pt x="132" y="650"/>
                  </a:lnTo>
                  <a:lnTo>
                    <a:pt x="127" y="631"/>
                  </a:lnTo>
                  <a:lnTo>
                    <a:pt x="119" y="578"/>
                  </a:lnTo>
                  <a:lnTo>
                    <a:pt x="107" y="499"/>
                  </a:lnTo>
                  <a:lnTo>
                    <a:pt x="97" y="403"/>
                  </a:lnTo>
                  <a:lnTo>
                    <a:pt x="92" y="297"/>
                  </a:lnTo>
                  <a:lnTo>
                    <a:pt x="94" y="192"/>
                  </a:lnTo>
                  <a:lnTo>
                    <a:pt x="108" y="91"/>
                  </a:lnTo>
                  <a:lnTo>
                    <a:pt x="137" y="7"/>
                  </a:lnTo>
                  <a:lnTo>
                    <a:pt x="137" y="6"/>
                  </a:lnTo>
                  <a:lnTo>
                    <a:pt x="137" y="4"/>
                  </a:lnTo>
                  <a:lnTo>
                    <a:pt x="135" y="2"/>
                  </a:lnTo>
                  <a:lnTo>
                    <a:pt x="129" y="0"/>
                  </a:lnTo>
                  <a:lnTo>
                    <a:pt x="119" y="0"/>
                  </a:lnTo>
                  <a:lnTo>
                    <a:pt x="101" y="1"/>
                  </a:lnTo>
                  <a:lnTo>
                    <a:pt x="77" y="5"/>
                  </a:lnTo>
                  <a:lnTo>
                    <a:pt x="43" y="12"/>
                  </a:lnTo>
                  <a:close/>
                </a:path>
              </a:pathLst>
            </a:custGeom>
            <a:solidFill>
              <a:srgbClr val="808080"/>
            </a:solidFill>
            <a:ln w="9525">
              <a:noFill/>
              <a:round/>
              <a:headEnd/>
              <a:tailEnd/>
            </a:ln>
          </p:spPr>
          <p:txBody>
            <a:bodyPr/>
            <a:lstStyle/>
            <a:p>
              <a:endParaRPr lang="en-US"/>
            </a:p>
          </p:txBody>
        </p:sp>
        <p:sp>
          <p:nvSpPr>
            <p:cNvPr id="89168" name="Freeform 195"/>
            <p:cNvSpPr>
              <a:spLocks/>
            </p:cNvSpPr>
            <p:nvPr/>
          </p:nvSpPr>
          <p:spPr bwMode="auto">
            <a:xfrm>
              <a:off x="6412" y="13680"/>
              <a:ext cx="116" cy="560"/>
            </a:xfrm>
            <a:custGeom>
              <a:avLst/>
              <a:gdLst>
                <a:gd name="T0" fmla="*/ 36 w 116"/>
                <a:gd name="T1" fmla="*/ 11 h 560"/>
                <a:gd name="T2" fmla="*/ 33 w 116"/>
                <a:gd name="T3" fmla="*/ 21 h 560"/>
                <a:gd name="T4" fmla="*/ 24 w 116"/>
                <a:gd name="T5" fmla="*/ 53 h 560"/>
                <a:gd name="T6" fmla="*/ 15 w 116"/>
                <a:gd name="T7" fmla="*/ 103 h 560"/>
                <a:gd name="T8" fmla="*/ 5 w 116"/>
                <a:gd name="T9" fmla="*/ 169 h 560"/>
                <a:gd name="T10" fmla="*/ 0 w 116"/>
                <a:gd name="T11" fmla="*/ 250 h 560"/>
                <a:gd name="T12" fmla="*/ 1 w 116"/>
                <a:gd name="T13" fmla="*/ 344 h 560"/>
                <a:gd name="T14" fmla="*/ 10 w 116"/>
                <a:gd name="T15" fmla="*/ 448 h 560"/>
                <a:gd name="T16" fmla="*/ 32 w 116"/>
                <a:gd name="T17" fmla="*/ 560 h 560"/>
                <a:gd name="T18" fmla="*/ 112 w 116"/>
                <a:gd name="T19" fmla="*/ 555 h 560"/>
                <a:gd name="T20" fmla="*/ 108 w 116"/>
                <a:gd name="T21" fmla="*/ 538 h 560"/>
                <a:gd name="T22" fmla="*/ 101 w 116"/>
                <a:gd name="T23" fmla="*/ 493 h 560"/>
                <a:gd name="T24" fmla="*/ 91 w 116"/>
                <a:gd name="T25" fmla="*/ 426 h 560"/>
                <a:gd name="T26" fmla="*/ 82 w 116"/>
                <a:gd name="T27" fmla="*/ 344 h 560"/>
                <a:gd name="T28" fmla="*/ 77 w 116"/>
                <a:gd name="T29" fmla="*/ 255 h 560"/>
                <a:gd name="T30" fmla="*/ 79 w 116"/>
                <a:gd name="T31" fmla="*/ 164 h 560"/>
                <a:gd name="T32" fmla="*/ 91 w 116"/>
                <a:gd name="T33" fmla="*/ 79 h 560"/>
                <a:gd name="T34" fmla="*/ 116 w 116"/>
                <a:gd name="T35" fmla="*/ 6 h 560"/>
                <a:gd name="T36" fmla="*/ 116 w 116"/>
                <a:gd name="T37" fmla="*/ 5 h 560"/>
                <a:gd name="T38" fmla="*/ 116 w 116"/>
                <a:gd name="T39" fmla="*/ 4 h 560"/>
                <a:gd name="T40" fmla="*/ 114 w 116"/>
                <a:gd name="T41" fmla="*/ 2 h 560"/>
                <a:gd name="T42" fmla="*/ 109 w 116"/>
                <a:gd name="T43" fmla="*/ 0 h 560"/>
                <a:gd name="T44" fmla="*/ 100 w 116"/>
                <a:gd name="T45" fmla="*/ 0 h 560"/>
                <a:gd name="T46" fmla="*/ 86 w 116"/>
                <a:gd name="T47" fmla="*/ 1 h 560"/>
                <a:gd name="T48" fmla="*/ 65 w 116"/>
                <a:gd name="T49" fmla="*/ 4 h 560"/>
                <a:gd name="T50" fmla="*/ 36 w 116"/>
                <a:gd name="T51" fmla="*/ 11 h 56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6"/>
                <a:gd name="T79" fmla="*/ 0 h 560"/>
                <a:gd name="T80" fmla="*/ 116 w 116"/>
                <a:gd name="T81" fmla="*/ 560 h 56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6" h="560">
                  <a:moveTo>
                    <a:pt x="36" y="11"/>
                  </a:moveTo>
                  <a:lnTo>
                    <a:pt x="33" y="21"/>
                  </a:lnTo>
                  <a:lnTo>
                    <a:pt x="24" y="53"/>
                  </a:lnTo>
                  <a:lnTo>
                    <a:pt x="15" y="103"/>
                  </a:lnTo>
                  <a:lnTo>
                    <a:pt x="5" y="169"/>
                  </a:lnTo>
                  <a:lnTo>
                    <a:pt x="0" y="250"/>
                  </a:lnTo>
                  <a:lnTo>
                    <a:pt x="1" y="344"/>
                  </a:lnTo>
                  <a:lnTo>
                    <a:pt x="10" y="448"/>
                  </a:lnTo>
                  <a:lnTo>
                    <a:pt x="32" y="560"/>
                  </a:lnTo>
                  <a:lnTo>
                    <a:pt x="112" y="555"/>
                  </a:lnTo>
                  <a:lnTo>
                    <a:pt x="108" y="538"/>
                  </a:lnTo>
                  <a:lnTo>
                    <a:pt x="101" y="493"/>
                  </a:lnTo>
                  <a:lnTo>
                    <a:pt x="91" y="426"/>
                  </a:lnTo>
                  <a:lnTo>
                    <a:pt x="82" y="344"/>
                  </a:lnTo>
                  <a:lnTo>
                    <a:pt x="77" y="255"/>
                  </a:lnTo>
                  <a:lnTo>
                    <a:pt x="79" y="164"/>
                  </a:lnTo>
                  <a:lnTo>
                    <a:pt x="91" y="79"/>
                  </a:lnTo>
                  <a:lnTo>
                    <a:pt x="116" y="6"/>
                  </a:lnTo>
                  <a:lnTo>
                    <a:pt x="116" y="5"/>
                  </a:lnTo>
                  <a:lnTo>
                    <a:pt x="116" y="4"/>
                  </a:lnTo>
                  <a:lnTo>
                    <a:pt x="114" y="2"/>
                  </a:lnTo>
                  <a:lnTo>
                    <a:pt x="109" y="0"/>
                  </a:lnTo>
                  <a:lnTo>
                    <a:pt x="100" y="0"/>
                  </a:lnTo>
                  <a:lnTo>
                    <a:pt x="86" y="1"/>
                  </a:lnTo>
                  <a:lnTo>
                    <a:pt x="65" y="4"/>
                  </a:lnTo>
                  <a:lnTo>
                    <a:pt x="36" y="11"/>
                  </a:lnTo>
                  <a:close/>
                </a:path>
              </a:pathLst>
            </a:custGeom>
            <a:solidFill>
              <a:srgbClr val="808080"/>
            </a:solidFill>
            <a:ln w="9525">
              <a:noFill/>
              <a:round/>
              <a:headEnd/>
              <a:tailEnd/>
            </a:ln>
          </p:spPr>
          <p:txBody>
            <a:bodyPr/>
            <a:lstStyle/>
            <a:p>
              <a:endParaRPr lang="en-US"/>
            </a:p>
          </p:txBody>
        </p:sp>
        <p:sp>
          <p:nvSpPr>
            <p:cNvPr id="89169" name="Freeform 196"/>
            <p:cNvSpPr>
              <a:spLocks/>
            </p:cNvSpPr>
            <p:nvPr/>
          </p:nvSpPr>
          <p:spPr bwMode="auto">
            <a:xfrm>
              <a:off x="6417" y="13724"/>
              <a:ext cx="97" cy="463"/>
            </a:xfrm>
            <a:custGeom>
              <a:avLst/>
              <a:gdLst>
                <a:gd name="T0" fmla="*/ 30 w 97"/>
                <a:gd name="T1" fmla="*/ 9 h 463"/>
                <a:gd name="T2" fmla="*/ 27 w 97"/>
                <a:gd name="T3" fmla="*/ 17 h 463"/>
                <a:gd name="T4" fmla="*/ 20 w 97"/>
                <a:gd name="T5" fmla="*/ 44 h 463"/>
                <a:gd name="T6" fmla="*/ 12 w 97"/>
                <a:gd name="T7" fmla="*/ 85 h 463"/>
                <a:gd name="T8" fmla="*/ 4 w 97"/>
                <a:gd name="T9" fmla="*/ 140 h 463"/>
                <a:gd name="T10" fmla="*/ 0 w 97"/>
                <a:gd name="T11" fmla="*/ 207 h 463"/>
                <a:gd name="T12" fmla="*/ 0 w 97"/>
                <a:gd name="T13" fmla="*/ 285 h 463"/>
                <a:gd name="T14" fmla="*/ 9 w 97"/>
                <a:gd name="T15" fmla="*/ 370 h 463"/>
                <a:gd name="T16" fmla="*/ 26 w 97"/>
                <a:gd name="T17" fmla="*/ 463 h 463"/>
                <a:gd name="T18" fmla="*/ 93 w 97"/>
                <a:gd name="T19" fmla="*/ 460 h 463"/>
                <a:gd name="T20" fmla="*/ 89 w 97"/>
                <a:gd name="T21" fmla="*/ 446 h 463"/>
                <a:gd name="T22" fmla="*/ 83 w 97"/>
                <a:gd name="T23" fmla="*/ 408 h 463"/>
                <a:gd name="T24" fmla="*/ 75 w 97"/>
                <a:gd name="T25" fmla="*/ 353 h 463"/>
                <a:gd name="T26" fmla="*/ 68 w 97"/>
                <a:gd name="T27" fmla="*/ 285 h 463"/>
                <a:gd name="T28" fmla="*/ 65 w 97"/>
                <a:gd name="T29" fmla="*/ 211 h 463"/>
                <a:gd name="T30" fmla="*/ 67 w 97"/>
                <a:gd name="T31" fmla="*/ 136 h 463"/>
                <a:gd name="T32" fmla="*/ 76 w 97"/>
                <a:gd name="T33" fmla="*/ 65 h 463"/>
                <a:gd name="T34" fmla="*/ 97 w 97"/>
                <a:gd name="T35" fmla="*/ 5 h 463"/>
                <a:gd name="T36" fmla="*/ 97 w 97"/>
                <a:gd name="T37" fmla="*/ 4 h 463"/>
                <a:gd name="T38" fmla="*/ 97 w 97"/>
                <a:gd name="T39" fmla="*/ 3 h 463"/>
                <a:gd name="T40" fmla="*/ 95 w 97"/>
                <a:gd name="T41" fmla="*/ 1 h 463"/>
                <a:gd name="T42" fmla="*/ 91 w 97"/>
                <a:gd name="T43" fmla="*/ 0 h 463"/>
                <a:gd name="T44" fmla="*/ 84 w 97"/>
                <a:gd name="T45" fmla="*/ 0 h 463"/>
                <a:gd name="T46" fmla="*/ 71 w 97"/>
                <a:gd name="T47" fmla="*/ 0 h 463"/>
                <a:gd name="T48" fmla="*/ 54 w 97"/>
                <a:gd name="T49" fmla="*/ 3 h 463"/>
                <a:gd name="T50" fmla="*/ 30 w 97"/>
                <a:gd name="T51" fmla="*/ 9 h 46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7"/>
                <a:gd name="T79" fmla="*/ 0 h 463"/>
                <a:gd name="T80" fmla="*/ 97 w 97"/>
                <a:gd name="T81" fmla="*/ 463 h 46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7" h="463">
                  <a:moveTo>
                    <a:pt x="30" y="9"/>
                  </a:moveTo>
                  <a:lnTo>
                    <a:pt x="27" y="17"/>
                  </a:lnTo>
                  <a:lnTo>
                    <a:pt x="20" y="44"/>
                  </a:lnTo>
                  <a:lnTo>
                    <a:pt x="12" y="85"/>
                  </a:lnTo>
                  <a:lnTo>
                    <a:pt x="4" y="140"/>
                  </a:lnTo>
                  <a:lnTo>
                    <a:pt x="0" y="207"/>
                  </a:lnTo>
                  <a:lnTo>
                    <a:pt x="0" y="285"/>
                  </a:lnTo>
                  <a:lnTo>
                    <a:pt x="9" y="370"/>
                  </a:lnTo>
                  <a:lnTo>
                    <a:pt x="26" y="463"/>
                  </a:lnTo>
                  <a:lnTo>
                    <a:pt x="93" y="460"/>
                  </a:lnTo>
                  <a:lnTo>
                    <a:pt x="89" y="446"/>
                  </a:lnTo>
                  <a:lnTo>
                    <a:pt x="83" y="408"/>
                  </a:lnTo>
                  <a:lnTo>
                    <a:pt x="75" y="353"/>
                  </a:lnTo>
                  <a:lnTo>
                    <a:pt x="68" y="285"/>
                  </a:lnTo>
                  <a:lnTo>
                    <a:pt x="65" y="211"/>
                  </a:lnTo>
                  <a:lnTo>
                    <a:pt x="67" y="136"/>
                  </a:lnTo>
                  <a:lnTo>
                    <a:pt x="76" y="65"/>
                  </a:lnTo>
                  <a:lnTo>
                    <a:pt x="97" y="5"/>
                  </a:lnTo>
                  <a:lnTo>
                    <a:pt x="97" y="4"/>
                  </a:lnTo>
                  <a:lnTo>
                    <a:pt x="97" y="3"/>
                  </a:lnTo>
                  <a:lnTo>
                    <a:pt x="95" y="1"/>
                  </a:lnTo>
                  <a:lnTo>
                    <a:pt x="91" y="0"/>
                  </a:lnTo>
                  <a:lnTo>
                    <a:pt x="84" y="0"/>
                  </a:lnTo>
                  <a:lnTo>
                    <a:pt x="71" y="0"/>
                  </a:lnTo>
                  <a:lnTo>
                    <a:pt x="54" y="3"/>
                  </a:lnTo>
                  <a:lnTo>
                    <a:pt x="30" y="9"/>
                  </a:lnTo>
                  <a:close/>
                </a:path>
              </a:pathLst>
            </a:custGeom>
            <a:solidFill>
              <a:srgbClr val="808080"/>
            </a:solidFill>
            <a:ln w="9525">
              <a:noFill/>
              <a:round/>
              <a:headEnd/>
              <a:tailEnd/>
            </a:ln>
          </p:spPr>
          <p:txBody>
            <a:bodyPr/>
            <a:lstStyle/>
            <a:p>
              <a:endParaRPr lang="en-US"/>
            </a:p>
          </p:txBody>
        </p:sp>
        <p:sp>
          <p:nvSpPr>
            <p:cNvPr id="89170" name="Freeform 197"/>
            <p:cNvSpPr>
              <a:spLocks/>
            </p:cNvSpPr>
            <p:nvPr/>
          </p:nvSpPr>
          <p:spPr bwMode="auto">
            <a:xfrm>
              <a:off x="6422" y="13768"/>
              <a:ext cx="77" cy="367"/>
            </a:xfrm>
            <a:custGeom>
              <a:avLst/>
              <a:gdLst>
                <a:gd name="T0" fmla="*/ 24 w 77"/>
                <a:gd name="T1" fmla="*/ 8 h 367"/>
                <a:gd name="T2" fmla="*/ 22 w 77"/>
                <a:gd name="T3" fmla="*/ 15 h 367"/>
                <a:gd name="T4" fmla="*/ 17 w 77"/>
                <a:gd name="T5" fmla="*/ 36 h 367"/>
                <a:gd name="T6" fmla="*/ 10 w 77"/>
                <a:gd name="T7" fmla="*/ 68 h 367"/>
                <a:gd name="T8" fmla="*/ 4 w 77"/>
                <a:gd name="T9" fmla="*/ 112 h 367"/>
                <a:gd name="T10" fmla="*/ 0 w 77"/>
                <a:gd name="T11" fmla="*/ 164 h 367"/>
                <a:gd name="T12" fmla="*/ 0 w 77"/>
                <a:gd name="T13" fmla="*/ 226 h 367"/>
                <a:gd name="T14" fmla="*/ 7 w 77"/>
                <a:gd name="T15" fmla="*/ 294 h 367"/>
                <a:gd name="T16" fmla="*/ 21 w 77"/>
                <a:gd name="T17" fmla="*/ 367 h 367"/>
                <a:gd name="T18" fmla="*/ 74 w 77"/>
                <a:gd name="T19" fmla="*/ 364 h 367"/>
                <a:gd name="T20" fmla="*/ 71 w 77"/>
                <a:gd name="T21" fmla="*/ 353 h 367"/>
                <a:gd name="T22" fmla="*/ 66 w 77"/>
                <a:gd name="T23" fmla="*/ 323 h 367"/>
                <a:gd name="T24" fmla="*/ 60 w 77"/>
                <a:gd name="T25" fmla="*/ 280 h 367"/>
                <a:gd name="T26" fmla="*/ 54 w 77"/>
                <a:gd name="T27" fmla="*/ 226 h 367"/>
                <a:gd name="T28" fmla="*/ 51 w 77"/>
                <a:gd name="T29" fmla="*/ 168 h 367"/>
                <a:gd name="T30" fmla="*/ 53 w 77"/>
                <a:gd name="T31" fmla="*/ 107 h 367"/>
                <a:gd name="T32" fmla="*/ 61 w 77"/>
                <a:gd name="T33" fmla="*/ 52 h 367"/>
                <a:gd name="T34" fmla="*/ 77 w 77"/>
                <a:gd name="T35" fmla="*/ 5 h 367"/>
                <a:gd name="T36" fmla="*/ 77 w 77"/>
                <a:gd name="T37" fmla="*/ 5 h 367"/>
                <a:gd name="T38" fmla="*/ 77 w 77"/>
                <a:gd name="T39" fmla="*/ 2 h 367"/>
                <a:gd name="T40" fmla="*/ 76 w 77"/>
                <a:gd name="T41" fmla="*/ 1 h 367"/>
                <a:gd name="T42" fmla="*/ 72 w 77"/>
                <a:gd name="T43" fmla="*/ 0 h 367"/>
                <a:gd name="T44" fmla="*/ 66 w 77"/>
                <a:gd name="T45" fmla="*/ 0 h 367"/>
                <a:gd name="T46" fmla="*/ 56 w 77"/>
                <a:gd name="T47" fmla="*/ 1 h 367"/>
                <a:gd name="T48" fmla="*/ 43 w 77"/>
                <a:gd name="T49" fmla="*/ 4 h 367"/>
                <a:gd name="T50" fmla="*/ 24 w 77"/>
                <a:gd name="T51" fmla="*/ 8 h 36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7"/>
                <a:gd name="T79" fmla="*/ 0 h 367"/>
                <a:gd name="T80" fmla="*/ 77 w 77"/>
                <a:gd name="T81" fmla="*/ 367 h 36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7" h="367">
                  <a:moveTo>
                    <a:pt x="24" y="8"/>
                  </a:moveTo>
                  <a:lnTo>
                    <a:pt x="22" y="15"/>
                  </a:lnTo>
                  <a:lnTo>
                    <a:pt x="17" y="36"/>
                  </a:lnTo>
                  <a:lnTo>
                    <a:pt x="10" y="68"/>
                  </a:lnTo>
                  <a:lnTo>
                    <a:pt x="4" y="112"/>
                  </a:lnTo>
                  <a:lnTo>
                    <a:pt x="0" y="164"/>
                  </a:lnTo>
                  <a:lnTo>
                    <a:pt x="0" y="226"/>
                  </a:lnTo>
                  <a:lnTo>
                    <a:pt x="7" y="294"/>
                  </a:lnTo>
                  <a:lnTo>
                    <a:pt x="21" y="367"/>
                  </a:lnTo>
                  <a:lnTo>
                    <a:pt x="74" y="364"/>
                  </a:lnTo>
                  <a:lnTo>
                    <a:pt x="71" y="353"/>
                  </a:lnTo>
                  <a:lnTo>
                    <a:pt x="66" y="323"/>
                  </a:lnTo>
                  <a:lnTo>
                    <a:pt x="60" y="280"/>
                  </a:lnTo>
                  <a:lnTo>
                    <a:pt x="54" y="226"/>
                  </a:lnTo>
                  <a:lnTo>
                    <a:pt x="51" y="168"/>
                  </a:lnTo>
                  <a:lnTo>
                    <a:pt x="53" y="107"/>
                  </a:lnTo>
                  <a:lnTo>
                    <a:pt x="61" y="52"/>
                  </a:lnTo>
                  <a:lnTo>
                    <a:pt x="77" y="5"/>
                  </a:lnTo>
                  <a:lnTo>
                    <a:pt x="77" y="2"/>
                  </a:lnTo>
                  <a:lnTo>
                    <a:pt x="76" y="1"/>
                  </a:lnTo>
                  <a:lnTo>
                    <a:pt x="72" y="0"/>
                  </a:lnTo>
                  <a:lnTo>
                    <a:pt x="66" y="0"/>
                  </a:lnTo>
                  <a:lnTo>
                    <a:pt x="56" y="1"/>
                  </a:lnTo>
                  <a:lnTo>
                    <a:pt x="43" y="4"/>
                  </a:lnTo>
                  <a:lnTo>
                    <a:pt x="24" y="8"/>
                  </a:lnTo>
                  <a:close/>
                </a:path>
              </a:pathLst>
            </a:custGeom>
            <a:solidFill>
              <a:srgbClr val="808080"/>
            </a:solidFill>
            <a:ln w="9525">
              <a:noFill/>
              <a:round/>
              <a:headEnd/>
              <a:tailEnd/>
            </a:ln>
          </p:spPr>
          <p:txBody>
            <a:bodyPr/>
            <a:lstStyle/>
            <a:p>
              <a:endParaRPr lang="en-US"/>
            </a:p>
          </p:txBody>
        </p:sp>
        <p:sp>
          <p:nvSpPr>
            <p:cNvPr id="89171" name="Freeform 198"/>
            <p:cNvSpPr>
              <a:spLocks/>
            </p:cNvSpPr>
            <p:nvPr/>
          </p:nvSpPr>
          <p:spPr bwMode="auto">
            <a:xfrm>
              <a:off x="6428" y="13813"/>
              <a:ext cx="56" cy="271"/>
            </a:xfrm>
            <a:custGeom>
              <a:avLst/>
              <a:gdLst>
                <a:gd name="T0" fmla="*/ 17 w 56"/>
                <a:gd name="T1" fmla="*/ 5 h 271"/>
                <a:gd name="T2" fmla="*/ 16 w 56"/>
                <a:gd name="T3" fmla="*/ 10 h 271"/>
                <a:gd name="T4" fmla="*/ 12 w 56"/>
                <a:gd name="T5" fmla="*/ 25 h 271"/>
                <a:gd name="T6" fmla="*/ 6 w 56"/>
                <a:gd name="T7" fmla="*/ 49 h 271"/>
                <a:gd name="T8" fmla="*/ 2 w 56"/>
                <a:gd name="T9" fmla="*/ 82 h 271"/>
                <a:gd name="T10" fmla="*/ 0 w 56"/>
                <a:gd name="T11" fmla="*/ 122 h 271"/>
                <a:gd name="T12" fmla="*/ 0 w 56"/>
                <a:gd name="T13" fmla="*/ 166 h 271"/>
                <a:gd name="T14" fmla="*/ 4 w 56"/>
                <a:gd name="T15" fmla="*/ 217 h 271"/>
                <a:gd name="T16" fmla="*/ 15 w 56"/>
                <a:gd name="T17" fmla="*/ 271 h 271"/>
                <a:gd name="T18" fmla="*/ 54 w 56"/>
                <a:gd name="T19" fmla="*/ 268 h 271"/>
                <a:gd name="T20" fmla="*/ 52 w 56"/>
                <a:gd name="T21" fmla="*/ 261 h 271"/>
                <a:gd name="T22" fmla="*/ 48 w 56"/>
                <a:gd name="T23" fmla="*/ 238 h 271"/>
                <a:gd name="T24" fmla="*/ 44 w 56"/>
                <a:gd name="T25" fmla="*/ 206 h 271"/>
                <a:gd name="T26" fmla="*/ 40 w 56"/>
                <a:gd name="T27" fmla="*/ 166 h 271"/>
                <a:gd name="T28" fmla="*/ 37 w 56"/>
                <a:gd name="T29" fmla="*/ 123 h 271"/>
                <a:gd name="T30" fmla="*/ 39 w 56"/>
                <a:gd name="T31" fmla="*/ 78 h 271"/>
                <a:gd name="T32" fmla="*/ 44 w 56"/>
                <a:gd name="T33" fmla="*/ 37 h 271"/>
                <a:gd name="T34" fmla="*/ 56 w 56"/>
                <a:gd name="T35" fmla="*/ 3 h 271"/>
                <a:gd name="T36" fmla="*/ 56 w 56"/>
                <a:gd name="T37" fmla="*/ 3 h 271"/>
                <a:gd name="T38" fmla="*/ 56 w 56"/>
                <a:gd name="T39" fmla="*/ 2 h 271"/>
                <a:gd name="T40" fmla="*/ 55 w 56"/>
                <a:gd name="T41" fmla="*/ 1 h 271"/>
                <a:gd name="T42" fmla="*/ 52 w 56"/>
                <a:gd name="T43" fmla="*/ 0 h 271"/>
                <a:gd name="T44" fmla="*/ 48 w 56"/>
                <a:gd name="T45" fmla="*/ 0 h 271"/>
                <a:gd name="T46" fmla="*/ 42 w 56"/>
                <a:gd name="T47" fmla="*/ 0 h 271"/>
                <a:gd name="T48" fmla="*/ 31 w 56"/>
                <a:gd name="T49" fmla="*/ 2 h 271"/>
                <a:gd name="T50" fmla="*/ 17 w 56"/>
                <a:gd name="T51" fmla="*/ 5 h 27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6"/>
                <a:gd name="T79" fmla="*/ 0 h 271"/>
                <a:gd name="T80" fmla="*/ 56 w 56"/>
                <a:gd name="T81" fmla="*/ 271 h 27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6" h="271">
                  <a:moveTo>
                    <a:pt x="17" y="5"/>
                  </a:moveTo>
                  <a:lnTo>
                    <a:pt x="16" y="10"/>
                  </a:lnTo>
                  <a:lnTo>
                    <a:pt x="12" y="25"/>
                  </a:lnTo>
                  <a:lnTo>
                    <a:pt x="6" y="49"/>
                  </a:lnTo>
                  <a:lnTo>
                    <a:pt x="2" y="82"/>
                  </a:lnTo>
                  <a:lnTo>
                    <a:pt x="0" y="122"/>
                  </a:lnTo>
                  <a:lnTo>
                    <a:pt x="0" y="166"/>
                  </a:lnTo>
                  <a:lnTo>
                    <a:pt x="4" y="217"/>
                  </a:lnTo>
                  <a:lnTo>
                    <a:pt x="15" y="271"/>
                  </a:lnTo>
                  <a:lnTo>
                    <a:pt x="54" y="268"/>
                  </a:lnTo>
                  <a:lnTo>
                    <a:pt x="52" y="261"/>
                  </a:lnTo>
                  <a:lnTo>
                    <a:pt x="48" y="238"/>
                  </a:lnTo>
                  <a:lnTo>
                    <a:pt x="44" y="206"/>
                  </a:lnTo>
                  <a:lnTo>
                    <a:pt x="40" y="166"/>
                  </a:lnTo>
                  <a:lnTo>
                    <a:pt x="37" y="123"/>
                  </a:lnTo>
                  <a:lnTo>
                    <a:pt x="39" y="78"/>
                  </a:lnTo>
                  <a:lnTo>
                    <a:pt x="44" y="37"/>
                  </a:lnTo>
                  <a:lnTo>
                    <a:pt x="56" y="3"/>
                  </a:lnTo>
                  <a:lnTo>
                    <a:pt x="56" y="2"/>
                  </a:lnTo>
                  <a:lnTo>
                    <a:pt x="55" y="1"/>
                  </a:lnTo>
                  <a:lnTo>
                    <a:pt x="52" y="0"/>
                  </a:lnTo>
                  <a:lnTo>
                    <a:pt x="48" y="0"/>
                  </a:lnTo>
                  <a:lnTo>
                    <a:pt x="42" y="0"/>
                  </a:lnTo>
                  <a:lnTo>
                    <a:pt x="31" y="2"/>
                  </a:lnTo>
                  <a:lnTo>
                    <a:pt x="17" y="5"/>
                  </a:lnTo>
                  <a:close/>
                </a:path>
              </a:pathLst>
            </a:custGeom>
            <a:solidFill>
              <a:srgbClr val="808080"/>
            </a:solidFill>
            <a:ln w="9525">
              <a:noFill/>
              <a:round/>
              <a:headEnd/>
              <a:tailEnd/>
            </a:ln>
          </p:spPr>
          <p:txBody>
            <a:bodyPr/>
            <a:lstStyle/>
            <a:p>
              <a:endParaRPr lang="en-US"/>
            </a:p>
          </p:txBody>
        </p:sp>
        <p:sp>
          <p:nvSpPr>
            <p:cNvPr id="89172" name="Freeform 199"/>
            <p:cNvSpPr>
              <a:spLocks/>
            </p:cNvSpPr>
            <p:nvPr/>
          </p:nvSpPr>
          <p:spPr bwMode="auto">
            <a:xfrm>
              <a:off x="7211" y="13549"/>
              <a:ext cx="186" cy="732"/>
            </a:xfrm>
            <a:custGeom>
              <a:avLst/>
              <a:gdLst>
                <a:gd name="T0" fmla="*/ 186 w 186"/>
                <a:gd name="T1" fmla="*/ 6 h 732"/>
                <a:gd name="T2" fmla="*/ 182 w 186"/>
                <a:gd name="T3" fmla="*/ 11 h 732"/>
                <a:gd name="T4" fmla="*/ 169 w 186"/>
                <a:gd name="T5" fmla="*/ 29 h 732"/>
                <a:gd name="T6" fmla="*/ 153 w 186"/>
                <a:gd name="T7" fmla="*/ 67 h 732"/>
                <a:gd name="T8" fmla="*/ 137 w 186"/>
                <a:gd name="T9" fmla="*/ 130 h 732"/>
                <a:gd name="T10" fmla="*/ 124 w 186"/>
                <a:gd name="T11" fmla="*/ 221 h 732"/>
                <a:gd name="T12" fmla="*/ 117 w 186"/>
                <a:gd name="T13" fmla="*/ 350 h 732"/>
                <a:gd name="T14" fmla="*/ 122 w 186"/>
                <a:gd name="T15" fmla="*/ 517 h 732"/>
                <a:gd name="T16" fmla="*/ 139 w 186"/>
                <a:gd name="T17" fmla="*/ 732 h 732"/>
                <a:gd name="T18" fmla="*/ 34 w 186"/>
                <a:gd name="T19" fmla="*/ 732 h 732"/>
                <a:gd name="T20" fmla="*/ 31 w 186"/>
                <a:gd name="T21" fmla="*/ 711 h 732"/>
                <a:gd name="T22" fmla="*/ 22 w 186"/>
                <a:gd name="T23" fmla="*/ 651 h 732"/>
                <a:gd name="T24" fmla="*/ 12 w 186"/>
                <a:gd name="T25" fmla="*/ 563 h 732"/>
                <a:gd name="T26" fmla="*/ 3 w 186"/>
                <a:gd name="T27" fmla="*/ 454 h 732"/>
                <a:gd name="T28" fmla="*/ 0 w 186"/>
                <a:gd name="T29" fmla="*/ 335 h 732"/>
                <a:gd name="T30" fmla="*/ 6 w 186"/>
                <a:gd name="T31" fmla="*/ 213 h 732"/>
                <a:gd name="T32" fmla="*/ 25 w 186"/>
                <a:gd name="T33" fmla="*/ 98 h 732"/>
                <a:gd name="T34" fmla="*/ 60 w 186"/>
                <a:gd name="T35" fmla="*/ 0 h 732"/>
                <a:gd name="T36" fmla="*/ 186 w 186"/>
                <a:gd name="T37" fmla="*/ 6 h 73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6"/>
                <a:gd name="T58" fmla="*/ 0 h 732"/>
                <a:gd name="T59" fmla="*/ 186 w 186"/>
                <a:gd name="T60" fmla="*/ 732 h 73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6" h="732">
                  <a:moveTo>
                    <a:pt x="186" y="6"/>
                  </a:moveTo>
                  <a:lnTo>
                    <a:pt x="182" y="11"/>
                  </a:lnTo>
                  <a:lnTo>
                    <a:pt x="169" y="29"/>
                  </a:lnTo>
                  <a:lnTo>
                    <a:pt x="153" y="67"/>
                  </a:lnTo>
                  <a:lnTo>
                    <a:pt x="137" y="130"/>
                  </a:lnTo>
                  <a:lnTo>
                    <a:pt x="124" y="221"/>
                  </a:lnTo>
                  <a:lnTo>
                    <a:pt x="117" y="350"/>
                  </a:lnTo>
                  <a:lnTo>
                    <a:pt x="122" y="517"/>
                  </a:lnTo>
                  <a:lnTo>
                    <a:pt x="139" y="732"/>
                  </a:lnTo>
                  <a:lnTo>
                    <a:pt x="34" y="732"/>
                  </a:lnTo>
                  <a:lnTo>
                    <a:pt x="31" y="711"/>
                  </a:lnTo>
                  <a:lnTo>
                    <a:pt x="22" y="651"/>
                  </a:lnTo>
                  <a:lnTo>
                    <a:pt x="12" y="563"/>
                  </a:lnTo>
                  <a:lnTo>
                    <a:pt x="3" y="454"/>
                  </a:lnTo>
                  <a:lnTo>
                    <a:pt x="0" y="335"/>
                  </a:lnTo>
                  <a:lnTo>
                    <a:pt x="6" y="213"/>
                  </a:lnTo>
                  <a:lnTo>
                    <a:pt x="25" y="98"/>
                  </a:lnTo>
                  <a:lnTo>
                    <a:pt x="60" y="0"/>
                  </a:lnTo>
                  <a:lnTo>
                    <a:pt x="186" y="6"/>
                  </a:lnTo>
                  <a:close/>
                </a:path>
              </a:pathLst>
            </a:custGeom>
            <a:solidFill>
              <a:srgbClr val="808080"/>
            </a:solidFill>
            <a:ln w="9525">
              <a:noFill/>
              <a:round/>
              <a:headEnd/>
              <a:tailEnd/>
            </a:ln>
          </p:spPr>
          <p:txBody>
            <a:bodyPr/>
            <a:lstStyle/>
            <a:p>
              <a:endParaRPr lang="en-US"/>
            </a:p>
          </p:txBody>
        </p:sp>
        <p:sp>
          <p:nvSpPr>
            <p:cNvPr id="89173" name="Freeform 200"/>
            <p:cNvSpPr>
              <a:spLocks/>
            </p:cNvSpPr>
            <p:nvPr/>
          </p:nvSpPr>
          <p:spPr bwMode="auto">
            <a:xfrm>
              <a:off x="7219" y="13600"/>
              <a:ext cx="158" cy="625"/>
            </a:xfrm>
            <a:custGeom>
              <a:avLst/>
              <a:gdLst>
                <a:gd name="T0" fmla="*/ 158 w 158"/>
                <a:gd name="T1" fmla="*/ 4 h 625"/>
                <a:gd name="T2" fmla="*/ 153 w 158"/>
                <a:gd name="T3" fmla="*/ 9 h 625"/>
                <a:gd name="T4" fmla="*/ 144 w 158"/>
                <a:gd name="T5" fmla="*/ 25 h 625"/>
                <a:gd name="T6" fmla="*/ 130 w 158"/>
                <a:gd name="T7" fmla="*/ 57 h 625"/>
                <a:gd name="T8" fmla="*/ 116 w 158"/>
                <a:gd name="T9" fmla="*/ 110 h 625"/>
                <a:gd name="T10" fmla="*/ 105 w 158"/>
                <a:gd name="T11" fmla="*/ 189 h 625"/>
                <a:gd name="T12" fmla="*/ 100 w 158"/>
                <a:gd name="T13" fmla="*/ 298 h 625"/>
                <a:gd name="T14" fmla="*/ 103 w 158"/>
                <a:gd name="T15" fmla="*/ 441 h 625"/>
                <a:gd name="T16" fmla="*/ 118 w 158"/>
                <a:gd name="T17" fmla="*/ 625 h 625"/>
                <a:gd name="T18" fmla="*/ 29 w 158"/>
                <a:gd name="T19" fmla="*/ 625 h 625"/>
                <a:gd name="T20" fmla="*/ 25 w 158"/>
                <a:gd name="T21" fmla="*/ 607 h 625"/>
                <a:gd name="T22" fmla="*/ 18 w 158"/>
                <a:gd name="T23" fmla="*/ 556 h 625"/>
                <a:gd name="T24" fmla="*/ 9 w 158"/>
                <a:gd name="T25" fmla="*/ 480 h 625"/>
                <a:gd name="T26" fmla="*/ 2 w 158"/>
                <a:gd name="T27" fmla="*/ 387 h 625"/>
                <a:gd name="T28" fmla="*/ 0 w 158"/>
                <a:gd name="T29" fmla="*/ 286 h 625"/>
                <a:gd name="T30" fmla="*/ 5 w 158"/>
                <a:gd name="T31" fmla="*/ 182 h 625"/>
                <a:gd name="T32" fmla="*/ 21 w 158"/>
                <a:gd name="T33" fmla="*/ 84 h 625"/>
                <a:gd name="T34" fmla="*/ 51 w 158"/>
                <a:gd name="T35" fmla="*/ 0 h 625"/>
                <a:gd name="T36" fmla="*/ 158 w 158"/>
                <a:gd name="T37" fmla="*/ 4 h 62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8"/>
                <a:gd name="T58" fmla="*/ 0 h 625"/>
                <a:gd name="T59" fmla="*/ 158 w 158"/>
                <a:gd name="T60" fmla="*/ 625 h 62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8" h="625">
                  <a:moveTo>
                    <a:pt x="158" y="4"/>
                  </a:moveTo>
                  <a:lnTo>
                    <a:pt x="153" y="9"/>
                  </a:lnTo>
                  <a:lnTo>
                    <a:pt x="144" y="25"/>
                  </a:lnTo>
                  <a:lnTo>
                    <a:pt x="130" y="57"/>
                  </a:lnTo>
                  <a:lnTo>
                    <a:pt x="116" y="110"/>
                  </a:lnTo>
                  <a:lnTo>
                    <a:pt x="105" y="189"/>
                  </a:lnTo>
                  <a:lnTo>
                    <a:pt x="100" y="298"/>
                  </a:lnTo>
                  <a:lnTo>
                    <a:pt x="103" y="441"/>
                  </a:lnTo>
                  <a:lnTo>
                    <a:pt x="118" y="625"/>
                  </a:lnTo>
                  <a:lnTo>
                    <a:pt x="29" y="625"/>
                  </a:lnTo>
                  <a:lnTo>
                    <a:pt x="25" y="607"/>
                  </a:lnTo>
                  <a:lnTo>
                    <a:pt x="18" y="556"/>
                  </a:lnTo>
                  <a:lnTo>
                    <a:pt x="9" y="480"/>
                  </a:lnTo>
                  <a:lnTo>
                    <a:pt x="2" y="387"/>
                  </a:lnTo>
                  <a:lnTo>
                    <a:pt x="0" y="286"/>
                  </a:lnTo>
                  <a:lnTo>
                    <a:pt x="5" y="182"/>
                  </a:lnTo>
                  <a:lnTo>
                    <a:pt x="21" y="84"/>
                  </a:lnTo>
                  <a:lnTo>
                    <a:pt x="51" y="0"/>
                  </a:lnTo>
                  <a:lnTo>
                    <a:pt x="158" y="4"/>
                  </a:lnTo>
                  <a:close/>
                </a:path>
              </a:pathLst>
            </a:custGeom>
            <a:solidFill>
              <a:srgbClr val="808080"/>
            </a:solidFill>
            <a:ln w="9525">
              <a:noFill/>
              <a:round/>
              <a:headEnd/>
              <a:tailEnd/>
            </a:ln>
          </p:spPr>
          <p:txBody>
            <a:bodyPr/>
            <a:lstStyle/>
            <a:p>
              <a:endParaRPr lang="en-US"/>
            </a:p>
          </p:txBody>
        </p:sp>
        <p:sp>
          <p:nvSpPr>
            <p:cNvPr id="89174" name="Freeform 201"/>
            <p:cNvSpPr>
              <a:spLocks/>
            </p:cNvSpPr>
            <p:nvPr/>
          </p:nvSpPr>
          <p:spPr bwMode="auto">
            <a:xfrm>
              <a:off x="7225" y="13651"/>
              <a:ext cx="131" cy="517"/>
            </a:xfrm>
            <a:custGeom>
              <a:avLst/>
              <a:gdLst>
                <a:gd name="T0" fmla="*/ 131 w 131"/>
                <a:gd name="T1" fmla="*/ 4 h 517"/>
                <a:gd name="T2" fmla="*/ 128 w 131"/>
                <a:gd name="T3" fmla="*/ 7 h 517"/>
                <a:gd name="T4" fmla="*/ 119 w 131"/>
                <a:gd name="T5" fmla="*/ 21 h 517"/>
                <a:gd name="T6" fmla="*/ 109 w 131"/>
                <a:gd name="T7" fmla="*/ 47 h 517"/>
                <a:gd name="T8" fmla="*/ 97 w 131"/>
                <a:gd name="T9" fmla="*/ 91 h 517"/>
                <a:gd name="T10" fmla="*/ 88 w 131"/>
                <a:gd name="T11" fmla="*/ 156 h 517"/>
                <a:gd name="T12" fmla="*/ 84 w 131"/>
                <a:gd name="T13" fmla="*/ 247 h 517"/>
                <a:gd name="T14" fmla="*/ 86 w 131"/>
                <a:gd name="T15" fmla="*/ 366 h 517"/>
                <a:gd name="T16" fmla="*/ 99 w 131"/>
                <a:gd name="T17" fmla="*/ 517 h 517"/>
                <a:gd name="T18" fmla="*/ 25 w 131"/>
                <a:gd name="T19" fmla="*/ 517 h 517"/>
                <a:gd name="T20" fmla="*/ 23 w 131"/>
                <a:gd name="T21" fmla="*/ 502 h 517"/>
                <a:gd name="T22" fmla="*/ 16 w 131"/>
                <a:gd name="T23" fmla="*/ 460 h 517"/>
                <a:gd name="T24" fmla="*/ 9 w 131"/>
                <a:gd name="T25" fmla="*/ 397 h 517"/>
                <a:gd name="T26" fmla="*/ 2 w 131"/>
                <a:gd name="T27" fmla="*/ 320 h 517"/>
                <a:gd name="T28" fmla="*/ 0 w 131"/>
                <a:gd name="T29" fmla="*/ 236 h 517"/>
                <a:gd name="T30" fmla="*/ 4 w 131"/>
                <a:gd name="T31" fmla="*/ 151 h 517"/>
                <a:gd name="T32" fmla="*/ 18 w 131"/>
                <a:gd name="T33" fmla="*/ 70 h 517"/>
                <a:gd name="T34" fmla="*/ 43 w 131"/>
                <a:gd name="T35" fmla="*/ 0 h 517"/>
                <a:gd name="T36" fmla="*/ 131 w 131"/>
                <a:gd name="T37" fmla="*/ 4 h 5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1"/>
                <a:gd name="T58" fmla="*/ 0 h 517"/>
                <a:gd name="T59" fmla="*/ 131 w 131"/>
                <a:gd name="T60" fmla="*/ 517 h 5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1" h="517">
                  <a:moveTo>
                    <a:pt x="131" y="4"/>
                  </a:moveTo>
                  <a:lnTo>
                    <a:pt x="128" y="7"/>
                  </a:lnTo>
                  <a:lnTo>
                    <a:pt x="119" y="21"/>
                  </a:lnTo>
                  <a:lnTo>
                    <a:pt x="109" y="47"/>
                  </a:lnTo>
                  <a:lnTo>
                    <a:pt x="97" y="91"/>
                  </a:lnTo>
                  <a:lnTo>
                    <a:pt x="88" y="156"/>
                  </a:lnTo>
                  <a:lnTo>
                    <a:pt x="84" y="247"/>
                  </a:lnTo>
                  <a:lnTo>
                    <a:pt x="86" y="366"/>
                  </a:lnTo>
                  <a:lnTo>
                    <a:pt x="99" y="517"/>
                  </a:lnTo>
                  <a:lnTo>
                    <a:pt x="25" y="517"/>
                  </a:lnTo>
                  <a:lnTo>
                    <a:pt x="23" y="502"/>
                  </a:lnTo>
                  <a:lnTo>
                    <a:pt x="16" y="460"/>
                  </a:lnTo>
                  <a:lnTo>
                    <a:pt x="9" y="397"/>
                  </a:lnTo>
                  <a:lnTo>
                    <a:pt x="2" y="320"/>
                  </a:lnTo>
                  <a:lnTo>
                    <a:pt x="0" y="236"/>
                  </a:lnTo>
                  <a:lnTo>
                    <a:pt x="4" y="151"/>
                  </a:lnTo>
                  <a:lnTo>
                    <a:pt x="18" y="70"/>
                  </a:lnTo>
                  <a:lnTo>
                    <a:pt x="43" y="0"/>
                  </a:lnTo>
                  <a:lnTo>
                    <a:pt x="131" y="4"/>
                  </a:lnTo>
                  <a:close/>
                </a:path>
              </a:pathLst>
            </a:custGeom>
            <a:solidFill>
              <a:srgbClr val="808080"/>
            </a:solidFill>
            <a:ln w="9525">
              <a:noFill/>
              <a:round/>
              <a:headEnd/>
              <a:tailEnd/>
            </a:ln>
          </p:spPr>
          <p:txBody>
            <a:bodyPr/>
            <a:lstStyle/>
            <a:p>
              <a:endParaRPr lang="en-US"/>
            </a:p>
          </p:txBody>
        </p:sp>
        <p:sp>
          <p:nvSpPr>
            <p:cNvPr id="89175" name="Freeform 202"/>
            <p:cNvSpPr>
              <a:spLocks/>
            </p:cNvSpPr>
            <p:nvPr/>
          </p:nvSpPr>
          <p:spPr bwMode="auto">
            <a:xfrm>
              <a:off x="7233" y="13701"/>
              <a:ext cx="104" cy="411"/>
            </a:xfrm>
            <a:custGeom>
              <a:avLst/>
              <a:gdLst>
                <a:gd name="T0" fmla="*/ 104 w 104"/>
                <a:gd name="T1" fmla="*/ 4 h 411"/>
                <a:gd name="T2" fmla="*/ 101 w 104"/>
                <a:gd name="T3" fmla="*/ 7 h 411"/>
                <a:gd name="T4" fmla="*/ 94 w 104"/>
                <a:gd name="T5" fmla="*/ 17 h 411"/>
                <a:gd name="T6" fmla="*/ 86 w 104"/>
                <a:gd name="T7" fmla="*/ 38 h 411"/>
                <a:gd name="T8" fmla="*/ 76 w 104"/>
                <a:gd name="T9" fmla="*/ 73 h 411"/>
                <a:gd name="T10" fmla="*/ 69 w 104"/>
                <a:gd name="T11" fmla="*/ 125 h 411"/>
                <a:gd name="T12" fmla="*/ 65 w 104"/>
                <a:gd name="T13" fmla="*/ 196 h 411"/>
                <a:gd name="T14" fmla="*/ 67 w 104"/>
                <a:gd name="T15" fmla="*/ 291 h 411"/>
                <a:gd name="T16" fmla="*/ 77 w 104"/>
                <a:gd name="T17" fmla="*/ 411 h 411"/>
                <a:gd name="T18" fmla="*/ 19 w 104"/>
                <a:gd name="T19" fmla="*/ 411 h 411"/>
                <a:gd name="T20" fmla="*/ 17 w 104"/>
                <a:gd name="T21" fmla="*/ 399 h 411"/>
                <a:gd name="T22" fmla="*/ 11 w 104"/>
                <a:gd name="T23" fmla="*/ 365 h 411"/>
                <a:gd name="T24" fmla="*/ 6 w 104"/>
                <a:gd name="T25" fmla="*/ 316 h 411"/>
                <a:gd name="T26" fmla="*/ 2 w 104"/>
                <a:gd name="T27" fmla="*/ 255 h 411"/>
                <a:gd name="T28" fmla="*/ 0 w 104"/>
                <a:gd name="T29" fmla="*/ 188 h 411"/>
                <a:gd name="T30" fmla="*/ 4 w 104"/>
                <a:gd name="T31" fmla="*/ 120 h 411"/>
                <a:gd name="T32" fmla="*/ 15 w 104"/>
                <a:gd name="T33" fmla="*/ 55 h 411"/>
                <a:gd name="T34" fmla="*/ 34 w 104"/>
                <a:gd name="T35" fmla="*/ 0 h 411"/>
                <a:gd name="T36" fmla="*/ 104 w 104"/>
                <a:gd name="T37" fmla="*/ 4 h 4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4"/>
                <a:gd name="T58" fmla="*/ 0 h 411"/>
                <a:gd name="T59" fmla="*/ 104 w 104"/>
                <a:gd name="T60" fmla="*/ 411 h 4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4" h="411">
                  <a:moveTo>
                    <a:pt x="104" y="4"/>
                  </a:moveTo>
                  <a:lnTo>
                    <a:pt x="101" y="7"/>
                  </a:lnTo>
                  <a:lnTo>
                    <a:pt x="94" y="17"/>
                  </a:lnTo>
                  <a:lnTo>
                    <a:pt x="86" y="38"/>
                  </a:lnTo>
                  <a:lnTo>
                    <a:pt x="76" y="73"/>
                  </a:lnTo>
                  <a:lnTo>
                    <a:pt x="69" y="125"/>
                  </a:lnTo>
                  <a:lnTo>
                    <a:pt x="65" y="196"/>
                  </a:lnTo>
                  <a:lnTo>
                    <a:pt x="67" y="291"/>
                  </a:lnTo>
                  <a:lnTo>
                    <a:pt x="77" y="411"/>
                  </a:lnTo>
                  <a:lnTo>
                    <a:pt x="19" y="411"/>
                  </a:lnTo>
                  <a:lnTo>
                    <a:pt x="17" y="399"/>
                  </a:lnTo>
                  <a:lnTo>
                    <a:pt x="11" y="365"/>
                  </a:lnTo>
                  <a:lnTo>
                    <a:pt x="6" y="316"/>
                  </a:lnTo>
                  <a:lnTo>
                    <a:pt x="2" y="255"/>
                  </a:lnTo>
                  <a:lnTo>
                    <a:pt x="0" y="188"/>
                  </a:lnTo>
                  <a:lnTo>
                    <a:pt x="4" y="120"/>
                  </a:lnTo>
                  <a:lnTo>
                    <a:pt x="15" y="55"/>
                  </a:lnTo>
                  <a:lnTo>
                    <a:pt x="34" y="0"/>
                  </a:lnTo>
                  <a:lnTo>
                    <a:pt x="104" y="4"/>
                  </a:lnTo>
                  <a:close/>
                </a:path>
              </a:pathLst>
            </a:custGeom>
            <a:solidFill>
              <a:srgbClr val="808080"/>
            </a:solidFill>
            <a:ln w="9525">
              <a:noFill/>
              <a:round/>
              <a:headEnd/>
              <a:tailEnd/>
            </a:ln>
          </p:spPr>
          <p:txBody>
            <a:bodyPr/>
            <a:lstStyle/>
            <a:p>
              <a:endParaRPr lang="en-US"/>
            </a:p>
          </p:txBody>
        </p:sp>
        <p:sp>
          <p:nvSpPr>
            <p:cNvPr id="89176" name="Freeform 203"/>
            <p:cNvSpPr>
              <a:spLocks/>
            </p:cNvSpPr>
            <p:nvPr/>
          </p:nvSpPr>
          <p:spPr bwMode="auto">
            <a:xfrm>
              <a:off x="7240" y="13752"/>
              <a:ext cx="76" cy="302"/>
            </a:xfrm>
            <a:custGeom>
              <a:avLst/>
              <a:gdLst>
                <a:gd name="T0" fmla="*/ 76 w 76"/>
                <a:gd name="T1" fmla="*/ 2 h 302"/>
                <a:gd name="T2" fmla="*/ 74 w 76"/>
                <a:gd name="T3" fmla="*/ 4 h 302"/>
                <a:gd name="T4" fmla="*/ 70 w 76"/>
                <a:gd name="T5" fmla="*/ 12 h 302"/>
                <a:gd name="T6" fmla="*/ 62 w 76"/>
                <a:gd name="T7" fmla="*/ 28 h 302"/>
                <a:gd name="T8" fmla="*/ 56 w 76"/>
                <a:gd name="T9" fmla="*/ 53 h 302"/>
                <a:gd name="T10" fmla="*/ 51 w 76"/>
                <a:gd name="T11" fmla="*/ 92 h 302"/>
                <a:gd name="T12" fmla="*/ 49 w 76"/>
                <a:gd name="T13" fmla="*/ 145 h 302"/>
                <a:gd name="T14" fmla="*/ 50 w 76"/>
                <a:gd name="T15" fmla="*/ 214 h 302"/>
                <a:gd name="T16" fmla="*/ 57 w 76"/>
                <a:gd name="T17" fmla="*/ 302 h 302"/>
                <a:gd name="T18" fmla="*/ 14 w 76"/>
                <a:gd name="T19" fmla="*/ 302 h 302"/>
                <a:gd name="T20" fmla="*/ 13 w 76"/>
                <a:gd name="T21" fmla="*/ 294 h 302"/>
                <a:gd name="T22" fmla="*/ 9 w 76"/>
                <a:gd name="T23" fmla="*/ 269 h 302"/>
                <a:gd name="T24" fmla="*/ 4 w 76"/>
                <a:gd name="T25" fmla="*/ 232 h 302"/>
                <a:gd name="T26" fmla="*/ 1 w 76"/>
                <a:gd name="T27" fmla="*/ 188 h 302"/>
                <a:gd name="T28" fmla="*/ 0 w 76"/>
                <a:gd name="T29" fmla="*/ 138 h 302"/>
                <a:gd name="T30" fmla="*/ 2 w 76"/>
                <a:gd name="T31" fmla="*/ 89 h 302"/>
                <a:gd name="T32" fmla="*/ 10 w 76"/>
                <a:gd name="T33" fmla="*/ 41 h 302"/>
                <a:gd name="T34" fmla="*/ 25 w 76"/>
                <a:gd name="T35" fmla="*/ 0 h 302"/>
                <a:gd name="T36" fmla="*/ 76 w 76"/>
                <a:gd name="T37" fmla="*/ 2 h 30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6"/>
                <a:gd name="T58" fmla="*/ 0 h 302"/>
                <a:gd name="T59" fmla="*/ 76 w 76"/>
                <a:gd name="T60" fmla="*/ 302 h 30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6" h="302">
                  <a:moveTo>
                    <a:pt x="76" y="2"/>
                  </a:moveTo>
                  <a:lnTo>
                    <a:pt x="74" y="4"/>
                  </a:lnTo>
                  <a:lnTo>
                    <a:pt x="70" y="12"/>
                  </a:lnTo>
                  <a:lnTo>
                    <a:pt x="62" y="28"/>
                  </a:lnTo>
                  <a:lnTo>
                    <a:pt x="56" y="53"/>
                  </a:lnTo>
                  <a:lnTo>
                    <a:pt x="51" y="92"/>
                  </a:lnTo>
                  <a:lnTo>
                    <a:pt x="49" y="145"/>
                  </a:lnTo>
                  <a:lnTo>
                    <a:pt x="50" y="214"/>
                  </a:lnTo>
                  <a:lnTo>
                    <a:pt x="57" y="302"/>
                  </a:lnTo>
                  <a:lnTo>
                    <a:pt x="14" y="302"/>
                  </a:lnTo>
                  <a:lnTo>
                    <a:pt x="13" y="294"/>
                  </a:lnTo>
                  <a:lnTo>
                    <a:pt x="9" y="269"/>
                  </a:lnTo>
                  <a:lnTo>
                    <a:pt x="4" y="232"/>
                  </a:lnTo>
                  <a:lnTo>
                    <a:pt x="1" y="188"/>
                  </a:lnTo>
                  <a:lnTo>
                    <a:pt x="0" y="138"/>
                  </a:lnTo>
                  <a:lnTo>
                    <a:pt x="2" y="89"/>
                  </a:lnTo>
                  <a:lnTo>
                    <a:pt x="10" y="41"/>
                  </a:lnTo>
                  <a:lnTo>
                    <a:pt x="25" y="0"/>
                  </a:lnTo>
                  <a:lnTo>
                    <a:pt x="76" y="2"/>
                  </a:lnTo>
                  <a:close/>
                </a:path>
              </a:pathLst>
            </a:custGeom>
            <a:solidFill>
              <a:srgbClr val="808080"/>
            </a:solidFill>
            <a:ln w="9525">
              <a:noFill/>
              <a:round/>
              <a:headEnd/>
              <a:tailEnd/>
            </a:ln>
          </p:spPr>
          <p:txBody>
            <a:bodyPr/>
            <a:lstStyle/>
            <a:p>
              <a:endParaRPr lang="en-US"/>
            </a:p>
          </p:txBody>
        </p:sp>
        <p:sp>
          <p:nvSpPr>
            <p:cNvPr id="89177" name="Rectangle 204"/>
            <p:cNvSpPr>
              <a:spLocks noChangeArrowheads="1"/>
            </p:cNvSpPr>
            <p:nvPr/>
          </p:nvSpPr>
          <p:spPr bwMode="auto">
            <a:xfrm>
              <a:off x="6241" y="13678"/>
              <a:ext cx="23" cy="958"/>
            </a:xfrm>
            <a:prstGeom prst="rect">
              <a:avLst/>
            </a:prstGeom>
            <a:solidFill>
              <a:srgbClr val="000000"/>
            </a:solidFill>
            <a:ln w="9525">
              <a:noFill/>
              <a:miter lim="800000"/>
              <a:headEnd/>
              <a:tailEnd/>
            </a:ln>
          </p:spPr>
          <p:txBody>
            <a:bodyPr/>
            <a:lstStyle/>
            <a:p>
              <a:endParaRPr lang="en-US"/>
            </a:p>
          </p:txBody>
        </p:sp>
        <p:sp>
          <p:nvSpPr>
            <p:cNvPr id="89178" name="Freeform 205"/>
            <p:cNvSpPr>
              <a:spLocks/>
            </p:cNvSpPr>
            <p:nvPr/>
          </p:nvSpPr>
          <p:spPr bwMode="auto">
            <a:xfrm>
              <a:off x="6579" y="13664"/>
              <a:ext cx="375" cy="440"/>
            </a:xfrm>
            <a:custGeom>
              <a:avLst/>
              <a:gdLst>
                <a:gd name="T0" fmla="*/ 35 w 375"/>
                <a:gd name="T1" fmla="*/ 41 h 440"/>
                <a:gd name="T2" fmla="*/ 32 w 375"/>
                <a:gd name="T3" fmla="*/ 49 h 440"/>
                <a:gd name="T4" fmla="*/ 25 w 375"/>
                <a:gd name="T5" fmla="*/ 74 h 440"/>
                <a:gd name="T6" fmla="*/ 17 w 375"/>
                <a:gd name="T7" fmla="*/ 112 h 440"/>
                <a:gd name="T8" fmla="*/ 8 w 375"/>
                <a:gd name="T9" fmla="*/ 163 h 440"/>
                <a:gd name="T10" fmla="*/ 2 w 375"/>
                <a:gd name="T11" fmla="*/ 223 h 440"/>
                <a:gd name="T12" fmla="*/ 0 w 375"/>
                <a:gd name="T13" fmla="*/ 290 h 440"/>
                <a:gd name="T14" fmla="*/ 7 w 375"/>
                <a:gd name="T15" fmla="*/ 363 h 440"/>
                <a:gd name="T16" fmla="*/ 23 w 375"/>
                <a:gd name="T17" fmla="*/ 440 h 440"/>
                <a:gd name="T18" fmla="*/ 23 w 375"/>
                <a:gd name="T19" fmla="*/ 437 h 440"/>
                <a:gd name="T20" fmla="*/ 23 w 375"/>
                <a:gd name="T21" fmla="*/ 427 h 440"/>
                <a:gd name="T22" fmla="*/ 23 w 375"/>
                <a:gd name="T23" fmla="*/ 411 h 440"/>
                <a:gd name="T24" fmla="*/ 23 w 375"/>
                <a:gd name="T25" fmla="*/ 391 h 440"/>
                <a:gd name="T26" fmla="*/ 25 w 375"/>
                <a:gd name="T27" fmla="*/ 367 h 440"/>
                <a:gd name="T28" fmla="*/ 28 w 375"/>
                <a:gd name="T29" fmla="*/ 341 h 440"/>
                <a:gd name="T30" fmla="*/ 33 w 375"/>
                <a:gd name="T31" fmla="*/ 312 h 440"/>
                <a:gd name="T32" fmla="*/ 39 w 375"/>
                <a:gd name="T33" fmla="*/ 281 h 440"/>
                <a:gd name="T34" fmla="*/ 49 w 375"/>
                <a:gd name="T35" fmla="*/ 251 h 440"/>
                <a:gd name="T36" fmla="*/ 61 w 375"/>
                <a:gd name="T37" fmla="*/ 222 h 440"/>
                <a:gd name="T38" fmla="*/ 75 w 375"/>
                <a:gd name="T39" fmla="*/ 194 h 440"/>
                <a:gd name="T40" fmla="*/ 93 w 375"/>
                <a:gd name="T41" fmla="*/ 168 h 440"/>
                <a:gd name="T42" fmla="*/ 116 w 375"/>
                <a:gd name="T43" fmla="*/ 145 h 440"/>
                <a:gd name="T44" fmla="*/ 141 w 375"/>
                <a:gd name="T45" fmla="*/ 127 h 440"/>
                <a:gd name="T46" fmla="*/ 173 w 375"/>
                <a:gd name="T47" fmla="*/ 114 h 440"/>
                <a:gd name="T48" fmla="*/ 208 w 375"/>
                <a:gd name="T49" fmla="*/ 106 h 440"/>
                <a:gd name="T50" fmla="*/ 210 w 375"/>
                <a:gd name="T51" fmla="*/ 104 h 440"/>
                <a:gd name="T52" fmla="*/ 217 w 375"/>
                <a:gd name="T53" fmla="*/ 100 h 440"/>
                <a:gd name="T54" fmla="*/ 227 w 375"/>
                <a:gd name="T55" fmla="*/ 92 h 440"/>
                <a:gd name="T56" fmla="*/ 245 w 375"/>
                <a:gd name="T57" fmla="*/ 82 h 440"/>
                <a:gd name="T58" fmla="*/ 267 w 375"/>
                <a:gd name="T59" fmla="*/ 69 h 440"/>
                <a:gd name="T60" fmla="*/ 296 w 375"/>
                <a:gd name="T61" fmla="*/ 54 h 440"/>
                <a:gd name="T62" fmla="*/ 332 w 375"/>
                <a:gd name="T63" fmla="*/ 36 h 440"/>
                <a:gd name="T64" fmla="*/ 375 w 375"/>
                <a:gd name="T65" fmla="*/ 17 h 440"/>
                <a:gd name="T66" fmla="*/ 373 w 375"/>
                <a:gd name="T67" fmla="*/ 16 h 440"/>
                <a:gd name="T68" fmla="*/ 366 w 375"/>
                <a:gd name="T69" fmla="*/ 15 h 440"/>
                <a:gd name="T70" fmla="*/ 357 w 375"/>
                <a:gd name="T71" fmla="*/ 13 h 440"/>
                <a:gd name="T72" fmla="*/ 343 w 375"/>
                <a:gd name="T73" fmla="*/ 10 h 440"/>
                <a:gd name="T74" fmla="*/ 326 w 375"/>
                <a:gd name="T75" fmla="*/ 7 h 440"/>
                <a:gd name="T76" fmla="*/ 307 w 375"/>
                <a:gd name="T77" fmla="*/ 5 h 440"/>
                <a:gd name="T78" fmla="*/ 285 w 375"/>
                <a:gd name="T79" fmla="*/ 3 h 440"/>
                <a:gd name="T80" fmla="*/ 261 w 375"/>
                <a:gd name="T81" fmla="*/ 1 h 440"/>
                <a:gd name="T82" fmla="*/ 235 w 375"/>
                <a:gd name="T83" fmla="*/ 0 h 440"/>
                <a:gd name="T84" fmla="*/ 208 w 375"/>
                <a:gd name="T85" fmla="*/ 1 h 440"/>
                <a:gd name="T86" fmla="*/ 180 w 375"/>
                <a:gd name="T87" fmla="*/ 2 h 440"/>
                <a:gd name="T88" fmla="*/ 151 w 375"/>
                <a:gd name="T89" fmla="*/ 5 h 440"/>
                <a:gd name="T90" fmla="*/ 122 w 375"/>
                <a:gd name="T91" fmla="*/ 10 h 440"/>
                <a:gd name="T92" fmla="*/ 92 w 375"/>
                <a:gd name="T93" fmla="*/ 18 h 440"/>
                <a:gd name="T94" fmla="*/ 63 w 375"/>
                <a:gd name="T95" fmla="*/ 28 h 440"/>
                <a:gd name="T96" fmla="*/ 35 w 375"/>
                <a:gd name="T97" fmla="*/ 41 h 44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75"/>
                <a:gd name="T148" fmla="*/ 0 h 440"/>
                <a:gd name="T149" fmla="*/ 375 w 375"/>
                <a:gd name="T150" fmla="*/ 440 h 44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75" h="440">
                  <a:moveTo>
                    <a:pt x="35" y="41"/>
                  </a:moveTo>
                  <a:lnTo>
                    <a:pt x="32" y="49"/>
                  </a:lnTo>
                  <a:lnTo>
                    <a:pt x="25" y="74"/>
                  </a:lnTo>
                  <a:lnTo>
                    <a:pt x="17" y="112"/>
                  </a:lnTo>
                  <a:lnTo>
                    <a:pt x="8" y="163"/>
                  </a:lnTo>
                  <a:lnTo>
                    <a:pt x="2" y="223"/>
                  </a:lnTo>
                  <a:lnTo>
                    <a:pt x="0" y="290"/>
                  </a:lnTo>
                  <a:lnTo>
                    <a:pt x="7" y="363"/>
                  </a:lnTo>
                  <a:lnTo>
                    <a:pt x="23" y="440"/>
                  </a:lnTo>
                  <a:lnTo>
                    <a:pt x="23" y="437"/>
                  </a:lnTo>
                  <a:lnTo>
                    <a:pt x="23" y="427"/>
                  </a:lnTo>
                  <a:lnTo>
                    <a:pt x="23" y="411"/>
                  </a:lnTo>
                  <a:lnTo>
                    <a:pt x="23" y="391"/>
                  </a:lnTo>
                  <a:lnTo>
                    <a:pt x="25" y="367"/>
                  </a:lnTo>
                  <a:lnTo>
                    <a:pt x="28" y="341"/>
                  </a:lnTo>
                  <a:lnTo>
                    <a:pt x="33" y="312"/>
                  </a:lnTo>
                  <a:lnTo>
                    <a:pt x="39" y="281"/>
                  </a:lnTo>
                  <a:lnTo>
                    <a:pt x="49" y="251"/>
                  </a:lnTo>
                  <a:lnTo>
                    <a:pt x="61" y="222"/>
                  </a:lnTo>
                  <a:lnTo>
                    <a:pt x="75" y="194"/>
                  </a:lnTo>
                  <a:lnTo>
                    <a:pt x="93" y="168"/>
                  </a:lnTo>
                  <a:lnTo>
                    <a:pt x="116" y="145"/>
                  </a:lnTo>
                  <a:lnTo>
                    <a:pt x="141" y="127"/>
                  </a:lnTo>
                  <a:lnTo>
                    <a:pt x="173" y="114"/>
                  </a:lnTo>
                  <a:lnTo>
                    <a:pt x="208" y="106"/>
                  </a:lnTo>
                  <a:lnTo>
                    <a:pt x="210" y="104"/>
                  </a:lnTo>
                  <a:lnTo>
                    <a:pt x="217" y="100"/>
                  </a:lnTo>
                  <a:lnTo>
                    <a:pt x="227" y="92"/>
                  </a:lnTo>
                  <a:lnTo>
                    <a:pt x="245" y="82"/>
                  </a:lnTo>
                  <a:lnTo>
                    <a:pt x="267" y="69"/>
                  </a:lnTo>
                  <a:lnTo>
                    <a:pt x="296" y="54"/>
                  </a:lnTo>
                  <a:lnTo>
                    <a:pt x="332" y="36"/>
                  </a:lnTo>
                  <a:lnTo>
                    <a:pt x="375" y="17"/>
                  </a:lnTo>
                  <a:lnTo>
                    <a:pt x="373" y="16"/>
                  </a:lnTo>
                  <a:lnTo>
                    <a:pt x="366" y="15"/>
                  </a:lnTo>
                  <a:lnTo>
                    <a:pt x="357" y="13"/>
                  </a:lnTo>
                  <a:lnTo>
                    <a:pt x="343" y="10"/>
                  </a:lnTo>
                  <a:lnTo>
                    <a:pt x="326" y="7"/>
                  </a:lnTo>
                  <a:lnTo>
                    <a:pt x="307" y="5"/>
                  </a:lnTo>
                  <a:lnTo>
                    <a:pt x="285" y="3"/>
                  </a:lnTo>
                  <a:lnTo>
                    <a:pt x="261" y="1"/>
                  </a:lnTo>
                  <a:lnTo>
                    <a:pt x="235" y="0"/>
                  </a:lnTo>
                  <a:lnTo>
                    <a:pt x="208" y="1"/>
                  </a:lnTo>
                  <a:lnTo>
                    <a:pt x="180" y="2"/>
                  </a:lnTo>
                  <a:lnTo>
                    <a:pt x="151" y="5"/>
                  </a:lnTo>
                  <a:lnTo>
                    <a:pt x="122" y="10"/>
                  </a:lnTo>
                  <a:lnTo>
                    <a:pt x="92" y="18"/>
                  </a:lnTo>
                  <a:lnTo>
                    <a:pt x="63" y="28"/>
                  </a:lnTo>
                  <a:lnTo>
                    <a:pt x="35" y="41"/>
                  </a:lnTo>
                  <a:close/>
                </a:path>
              </a:pathLst>
            </a:custGeom>
            <a:solidFill>
              <a:srgbClr val="808080"/>
            </a:solidFill>
            <a:ln w="9525">
              <a:noFill/>
              <a:round/>
              <a:headEnd/>
              <a:tailEnd/>
            </a:ln>
          </p:spPr>
          <p:txBody>
            <a:bodyPr/>
            <a:lstStyle/>
            <a:p>
              <a:endParaRPr lang="en-US"/>
            </a:p>
          </p:txBody>
        </p:sp>
        <p:sp>
          <p:nvSpPr>
            <p:cNvPr id="89179" name="Freeform 206"/>
            <p:cNvSpPr>
              <a:spLocks/>
            </p:cNvSpPr>
            <p:nvPr/>
          </p:nvSpPr>
          <p:spPr bwMode="auto">
            <a:xfrm>
              <a:off x="6061" y="13991"/>
              <a:ext cx="305" cy="83"/>
            </a:xfrm>
            <a:custGeom>
              <a:avLst/>
              <a:gdLst>
                <a:gd name="T0" fmla="*/ 0 w 305"/>
                <a:gd name="T1" fmla="*/ 53 h 83"/>
                <a:gd name="T2" fmla="*/ 0 w 305"/>
                <a:gd name="T3" fmla="*/ 52 h 83"/>
                <a:gd name="T4" fmla="*/ 2 w 305"/>
                <a:gd name="T5" fmla="*/ 48 h 83"/>
                <a:gd name="T6" fmla="*/ 5 w 305"/>
                <a:gd name="T7" fmla="*/ 44 h 83"/>
                <a:gd name="T8" fmla="*/ 11 w 305"/>
                <a:gd name="T9" fmla="*/ 37 h 83"/>
                <a:gd name="T10" fmla="*/ 18 w 305"/>
                <a:gd name="T11" fmla="*/ 31 h 83"/>
                <a:gd name="T12" fmla="*/ 27 w 305"/>
                <a:gd name="T13" fmla="*/ 25 h 83"/>
                <a:gd name="T14" fmla="*/ 39 w 305"/>
                <a:gd name="T15" fmla="*/ 18 h 83"/>
                <a:gd name="T16" fmla="*/ 54 w 305"/>
                <a:gd name="T17" fmla="*/ 12 h 83"/>
                <a:gd name="T18" fmla="*/ 72 w 305"/>
                <a:gd name="T19" fmla="*/ 6 h 83"/>
                <a:gd name="T20" fmla="*/ 92 w 305"/>
                <a:gd name="T21" fmla="*/ 2 h 83"/>
                <a:gd name="T22" fmla="*/ 118 w 305"/>
                <a:gd name="T23" fmla="*/ 0 h 83"/>
                <a:gd name="T24" fmla="*/ 146 w 305"/>
                <a:gd name="T25" fmla="*/ 0 h 83"/>
                <a:gd name="T26" fmla="*/ 180 w 305"/>
                <a:gd name="T27" fmla="*/ 2 h 83"/>
                <a:gd name="T28" fmla="*/ 216 w 305"/>
                <a:gd name="T29" fmla="*/ 7 h 83"/>
                <a:gd name="T30" fmla="*/ 258 w 305"/>
                <a:gd name="T31" fmla="*/ 16 h 83"/>
                <a:gd name="T32" fmla="*/ 305 w 305"/>
                <a:gd name="T33" fmla="*/ 29 h 83"/>
                <a:gd name="T34" fmla="*/ 299 w 305"/>
                <a:gd name="T35" fmla="*/ 47 h 83"/>
                <a:gd name="T36" fmla="*/ 297 w 305"/>
                <a:gd name="T37" fmla="*/ 46 h 83"/>
                <a:gd name="T38" fmla="*/ 289 w 305"/>
                <a:gd name="T39" fmla="*/ 44 h 83"/>
                <a:gd name="T40" fmla="*/ 277 w 305"/>
                <a:gd name="T41" fmla="*/ 41 h 83"/>
                <a:gd name="T42" fmla="*/ 262 w 305"/>
                <a:gd name="T43" fmla="*/ 36 h 83"/>
                <a:gd name="T44" fmla="*/ 244 w 305"/>
                <a:gd name="T45" fmla="*/ 32 h 83"/>
                <a:gd name="T46" fmla="*/ 224 w 305"/>
                <a:gd name="T47" fmla="*/ 28 h 83"/>
                <a:gd name="T48" fmla="*/ 201 w 305"/>
                <a:gd name="T49" fmla="*/ 25 h 83"/>
                <a:gd name="T50" fmla="*/ 176 w 305"/>
                <a:gd name="T51" fmla="*/ 22 h 83"/>
                <a:gd name="T52" fmla="*/ 152 w 305"/>
                <a:gd name="T53" fmla="*/ 21 h 83"/>
                <a:gd name="T54" fmla="*/ 126 w 305"/>
                <a:gd name="T55" fmla="*/ 21 h 83"/>
                <a:gd name="T56" fmla="*/ 101 w 305"/>
                <a:gd name="T57" fmla="*/ 23 h 83"/>
                <a:gd name="T58" fmla="*/ 77 w 305"/>
                <a:gd name="T59" fmla="*/ 29 h 83"/>
                <a:gd name="T60" fmla="*/ 55 w 305"/>
                <a:gd name="T61" fmla="*/ 37 h 83"/>
                <a:gd name="T62" fmla="*/ 33 w 305"/>
                <a:gd name="T63" fmla="*/ 48 h 83"/>
                <a:gd name="T64" fmla="*/ 15 w 305"/>
                <a:gd name="T65" fmla="*/ 63 h 83"/>
                <a:gd name="T66" fmla="*/ 0 w 305"/>
                <a:gd name="T67" fmla="*/ 83 h 83"/>
                <a:gd name="T68" fmla="*/ 0 w 305"/>
                <a:gd name="T69" fmla="*/ 53 h 8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5"/>
                <a:gd name="T106" fmla="*/ 0 h 83"/>
                <a:gd name="T107" fmla="*/ 305 w 305"/>
                <a:gd name="T108" fmla="*/ 83 h 8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5" h="83">
                  <a:moveTo>
                    <a:pt x="0" y="53"/>
                  </a:moveTo>
                  <a:lnTo>
                    <a:pt x="0" y="52"/>
                  </a:lnTo>
                  <a:lnTo>
                    <a:pt x="2" y="48"/>
                  </a:lnTo>
                  <a:lnTo>
                    <a:pt x="5" y="44"/>
                  </a:lnTo>
                  <a:lnTo>
                    <a:pt x="11" y="37"/>
                  </a:lnTo>
                  <a:lnTo>
                    <a:pt x="18" y="31"/>
                  </a:lnTo>
                  <a:lnTo>
                    <a:pt x="27" y="25"/>
                  </a:lnTo>
                  <a:lnTo>
                    <a:pt x="39" y="18"/>
                  </a:lnTo>
                  <a:lnTo>
                    <a:pt x="54" y="12"/>
                  </a:lnTo>
                  <a:lnTo>
                    <a:pt x="72" y="6"/>
                  </a:lnTo>
                  <a:lnTo>
                    <a:pt x="92" y="2"/>
                  </a:lnTo>
                  <a:lnTo>
                    <a:pt x="118" y="0"/>
                  </a:lnTo>
                  <a:lnTo>
                    <a:pt x="146" y="0"/>
                  </a:lnTo>
                  <a:lnTo>
                    <a:pt x="180" y="2"/>
                  </a:lnTo>
                  <a:lnTo>
                    <a:pt x="216" y="7"/>
                  </a:lnTo>
                  <a:lnTo>
                    <a:pt x="258" y="16"/>
                  </a:lnTo>
                  <a:lnTo>
                    <a:pt x="305" y="29"/>
                  </a:lnTo>
                  <a:lnTo>
                    <a:pt x="299" y="47"/>
                  </a:lnTo>
                  <a:lnTo>
                    <a:pt x="297" y="46"/>
                  </a:lnTo>
                  <a:lnTo>
                    <a:pt x="289" y="44"/>
                  </a:lnTo>
                  <a:lnTo>
                    <a:pt x="277" y="41"/>
                  </a:lnTo>
                  <a:lnTo>
                    <a:pt x="262" y="36"/>
                  </a:lnTo>
                  <a:lnTo>
                    <a:pt x="244" y="32"/>
                  </a:lnTo>
                  <a:lnTo>
                    <a:pt x="224" y="28"/>
                  </a:lnTo>
                  <a:lnTo>
                    <a:pt x="201" y="25"/>
                  </a:lnTo>
                  <a:lnTo>
                    <a:pt x="176" y="22"/>
                  </a:lnTo>
                  <a:lnTo>
                    <a:pt x="152" y="21"/>
                  </a:lnTo>
                  <a:lnTo>
                    <a:pt x="126" y="21"/>
                  </a:lnTo>
                  <a:lnTo>
                    <a:pt x="101" y="23"/>
                  </a:lnTo>
                  <a:lnTo>
                    <a:pt x="77" y="29"/>
                  </a:lnTo>
                  <a:lnTo>
                    <a:pt x="55" y="37"/>
                  </a:lnTo>
                  <a:lnTo>
                    <a:pt x="33" y="48"/>
                  </a:lnTo>
                  <a:lnTo>
                    <a:pt x="15" y="63"/>
                  </a:lnTo>
                  <a:lnTo>
                    <a:pt x="0" y="83"/>
                  </a:lnTo>
                  <a:lnTo>
                    <a:pt x="0" y="53"/>
                  </a:lnTo>
                  <a:close/>
                </a:path>
              </a:pathLst>
            </a:custGeom>
            <a:solidFill>
              <a:srgbClr val="808080"/>
            </a:solidFill>
            <a:ln w="9525">
              <a:noFill/>
              <a:round/>
              <a:headEnd/>
              <a:tailEnd/>
            </a:ln>
          </p:spPr>
          <p:txBody>
            <a:bodyPr/>
            <a:lstStyle/>
            <a:p>
              <a:endParaRPr lang="en-US"/>
            </a:p>
          </p:txBody>
        </p:sp>
        <p:sp>
          <p:nvSpPr>
            <p:cNvPr id="89180" name="Freeform 207"/>
            <p:cNvSpPr>
              <a:spLocks/>
            </p:cNvSpPr>
            <p:nvPr/>
          </p:nvSpPr>
          <p:spPr bwMode="auto">
            <a:xfrm>
              <a:off x="6061" y="13793"/>
              <a:ext cx="305" cy="83"/>
            </a:xfrm>
            <a:custGeom>
              <a:avLst/>
              <a:gdLst>
                <a:gd name="T0" fmla="*/ 0 w 305"/>
                <a:gd name="T1" fmla="*/ 53 h 83"/>
                <a:gd name="T2" fmla="*/ 0 w 305"/>
                <a:gd name="T3" fmla="*/ 52 h 83"/>
                <a:gd name="T4" fmla="*/ 2 w 305"/>
                <a:gd name="T5" fmla="*/ 49 h 83"/>
                <a:gd name="T6" fmla="*/ 5 w 305"/>
                <a:gd name="T7" fmla="*/ 44 h 83"/>
                <a:gd name="T8" fmla="*/ 11 w 305"/>
                <a:gd name="T9" fmla="*/ 38 h 83"/>
                <a:gd name="T10" fmla="*/ 18 w 305"/>
                <a:gd name="T11" fmla="*/ 31 h 83"/>
                <a:gd name="T12" fmla="*/ 27 w 305"/>
                <a:gd name="T13" fmla="*/ 25 h 83"/>
                <a:gd name="T14" fmla="*/ 39 w 305"/>
                <a:gd name="T15" fmla="*/ 17 h 83"/>
                <a:gd name="T16" fmla="*/ 54 w 305"/>
                <a:gd name="T17" fmla="*/ 12 h 83"/>
                <a:gd name="T18" fmla="*/ 72 w 305"/>
                <a:gd name="T19" fmla="*/ 7 h 83"/>
                <a:gd name="T20" fmla="*/ 92 w 305"/>
                <a:gd name="T21" fmla="*/ 2 h 83"/>
                <a:gd name="T22" fmla="*/ 118 w 305"/>
                <a:gd name="T23" fmla="*/ 0 h 83"/>
                <a:gd name="T24" fmla="*/ 146 w 305"/>
                <a:gd name="T25" fmla="*/ 0 h 83"/>
                <a:gd name="T26" fmla="*/ 180 w 305"/>
                <a:gd name="T27" fmla="*/ 2 h 83"/>
                <a:gd name="T28" fmla="*/ 216 w 305"/>
                <a:gd name="T29" fmla="*/ 8 h 83"/>
                <a:gd name="T30" fmla="*/ 258 w 305"/>
                <a:gd name="T31" fmla="*/ 16 h 83"/>
                <a:gd name="T32" fmla="*/ 305 w 305"/>
                <a:gd name="T33" fmla="*/ 29 h 83"/>
                <a:gd name="T34" fmla="*/ 299 w 305"/>
                <a:gd name="T35" fmla="*/ 47 h 83"/>
                <a:gd name="T36" fmla="*/ 297 w 305"/>
                <a:gd name="T37" fmla="*/ 45 h 83"/>
                <a:gd name="T38" fmla="*/ 289 w 305"/>
                <a:gd name="T39" fmla="*/ 43 h 83"/>
                <a:gd name="T40" fmla="*/ 277 w 305"/>
                <a:gd name="T41" fmla="*/ 40 h 83"/>
                <a:gd name="T42" fmla="*/ 262 w 305"/>
                <a:gd name="T43" fmla="*/ 36 h 83"/>
                <a:gd name="T44" fmla="*/ 244 w 305"/>
                <a:gd name="T45" fmla="*/ 33 h 83"/>
                <a:gd name="T46" fmla="*/ 224 w 305"/>
                <a:gd name="T47" fmla="*/ 28 h 83"/>
                <a:gd name="T48" fmla="*/ 201 w 305"/>
                <a:gd name="T49" fmla="*/ 25 h 83"/>
                <a:gd name="T50" fmla="*/ 176 w 305"/>
                <a:gd name="T51" fmla="*/ 22 h 83"/>
                <a:gd name="T52" fmla="*/ 152 w 305"/>
                <a:gd name="T53" fmla="*/ 21 h 83"/>
                <a:gd name="T54" fmla="*/ 126 w 305"/>
                <a:gd name="T55" fmla="*/ 22 h 83"/>
                <a:gd name="T56" fmla="*/ 101 w 305"/>
                <a:gd name="T57" fmla="*/ 24 h 83"/>
                <a:gd name="T58" fmla="*/ 77 w 305"/>
                <a:gd name="T59" fmla="*/ 29 h 83"/>
                <a:gd name="T60" fmla="*/ 55 w 305"/>
                <a:gd name="T61" fmla="*/ 38 h 83"/>
                <a:gd name="T62" fmla="*/ 33 w 305"/>
                <a:gd name="T63" fmla="*/ 49 h 83"/>
                <a:gd name="T64" fmla="*/ 15 w 305"/>
                <a:gd name="T65" fmla="*/ 64 h 83"/>
                <a:gd name="T66" fmla="*/ 0 w 305"/>
                <a:gd name="T67" fmla="*/ 83 h 83"/>
                <a:gd name="T68" fmla="*/ 0 w 305"/>
                <a:gd name="T69" fmla="*/ 53 h 8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5"/>
                <a:gd name="T106" fmla="*/ 0 h 83"/>
                <a:gd name="T107" fmla="*/ 305 w 305"/>
                <a:gd name="T108" fmla="*/ 83 h 8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5" h="83">
                  <a:moveTo>
                    <a:pt x="0" y="53"/>
                  </a:moveTo>
                  <a:lnTo>
                    <a:pt x="0" y="52"/>
                  </a:lnTo>
                  <a:lnTo>
                    <a:pt x="2" y="49"/>
                  </a:lnTo>
                  <a:lnTo>
                    <a:pt x="5" y="44"/>
                  </a:lnTo>
                  <a:lnTo>
                    <a:pt x="11" y="38"/>
                  </a:lnTo>
                  <a:lnTo>
                    <a:pt x="18" y="31"/>
                  </a:lnTo>
                  <a:lnTo>
                    <a:pt x="27" y="25"/>
                  </a:lnTo>
                  <a:lnTo>
                    <a:pt x="39" y="17"/>
                  </a:lnTo>
                  <a:lnTo>
                    <a:pt x="54" y="12"/>
                  </a:lnTo>
                  <a:lnTo>
                    <a:pt x="72" y="7"/>
                  </a:lnTo>
                  <a:lnTo>
                    <a:pt x="92" y="2"/>
                  </a:lnTo>
                  <a:lnTo>
                    <a:pt x="118" y="0"/>
                  </a:lnTo>
                  <a:lnTo>
                    <a:pt x="146" y="0"/>
                  </a:lnTo>
                  <a:lnTo>
                    <a:pt x="180" y="2"/>
                  </a:lnTo>
                  <a:lnTo>
                    <a:pt x="216" y="8"/>
                  </a:lnTo>
                  <a:lnTo>
                    <a:pt x="258" y="16"/>
                  </a:lnTo>
                  <a:lnTo>
                    <a:pt x="305" y="29"/>
                  </a:lnTo>
                  <a:lnTo>
                    <a:pt x="299" y="47"/>
                  </a:lnTo>
                  <a:lnTo>
                    <a:pt x="297" y="45"/>
                  </a:lnTo>
                  <a:lnTo>
                    <a:pt x="289" y="43"/>
                  </a:lnTo>
                  <a:lnTo>
                    <a:pt x="277" y="40"/>
                  </a:lnTo>
                  <a:lnTo>
                    <a:pt x="262" y="36"/>
                  </a:lnTo>
                  <a:lnTo>
                    <a:pt x="244" y="33"/>
                  </a:lnTo>
                  <a:lnTo>
                    <a:pt x="224" y="28"/>
                  </a:lnTo>
                  <a:lnTo>
                    <a:pt x="201" y="25"/>
                  </a:lnTo>
                  <a:lnTo>
                    <a:pt x="176" y="22"/>
                  </a:lnTo>
                  <a:lnTo>
                    <a:pt x="152" y="21"/>
                  </a:lnTo>
                  <a:lnTo>
                    <a:pt x="126" y="22"/>
                  </a:lnTo>
                  <a:lnTo>
                    <a:pt x="101" y="24"/>
                  </a:lnTo>
                  <a:lnTo>
                    <a:pt x="77" y="29"/>
                  </a:lnTo>
                  <a:lnTo>
                    <a:pt x="55" y="38"/>
                  </a:lnTo>
                  <a:lnTo>
                    <a:pt x="33" y="49"/>
                  </a:lnTo>
                  <a:lnTo>
                    <a:pt x="15" y="64"/>
                  </a:lnTo>
                  <a:lnTo>
                    <a:pt x="0" y="83"/>
                  </a:lnTo>
                  <a:lnTo>
                    <a:pt x="0" y="53"/>
                  </a:lnTo>
                  <a:close/>
                </a:path>
              </a:pathLst>
            </a:custGeom>
            <a:solidFill>
              <a:srgbClr val="808080"/>
            </a:solidFill>
            <a:ln w="9525">
              <a:noFill/>
              <a:round/>
              <a:headEnd/>
              <a:tailEnd/>
            </a:ln>
          </p:spPr>
          <p:txBody>
            <a:bodyPr/>
            <a:lstStyle/>
            <a:p>
              <a:endParaRPr lang="en-US"/>
            </a:p>
          </p:txBody>
        </p:sp>
        <p:sp>
          <p:nvSpPr>
            <p:cNvPr id="89181" name="Freeform 208"/>
            <p:cNvSpPr>
              <a:spLocks/>
            </p:cNvSpPr>
            <p:nvPr/>
          </p:nvSpPr>
          <p:spPr bwMode="auto">
            <a:xfrm>
              <a:off x="6348" y="13696"/>
              <a:ext cx="496" cy="917"/>
            </a:xfrm>
            <a:custGeom>
              <a:avLst/>
              <a:gdLst>
                <a:gd name="T0" fmla="*/ 0 w 496"/>
                <a:gd name="T1" fmla="*/ 0 h 917"/>
                <a:gd name="T2" fmla="*/ 0 w 496"/>
                <a:gd name="T3" fmla="*/ 886 h 917"/>
                <a:gd name="T4" fmla="*/ 150 w 496"/>
                <a:gd name="T5" fmla="*/ 917 h 917"/>
                <a:gd name="T6" fmla="*/ 143 w 496"/>
                <a:gd name="T7" fmla="*/ 797 h 917"/>
                <a:gd name="T8" fmla="*/ 496 w 496"/>
                <a:gd name="T9" fmla="*/ 851 h 917"/>
                <a:gd name="T10" fmla="*/ 490 w 496"/>
                <a:gd name="T11" fmla="*/ 803 h 917"/>
                <a:gd name="T12" fmla="*/ 245 w 496"/>
                <a:gd name="T13" fmla="*/ 773 h 917"/>
                <a:gd name="T14" fmla="*/ 239 w 496"/>
                <a:gd name="T15" fmla="*/ 670 h 917"/>
                <a:gd name="T16" fmla="*/ 72 w 496"/>
                <a:gd name="T17" fmla="*/ 670 h 917"/>
                <a:gd name="T18" fmla="*/ 68 w 496"/>
                <a:gd name="T19" fmla="*/ 657 h 917"/>
                <a:gd name="T20" fmla="*/ 56 w 496"/>
                <a:gd name="T21" fmla="*/ 620 h 917"/>
                <a:gd name="T22" fmla="*/ 41 w 496"/>
                <a:gd name="T23" fmla="*/ 559 h 917"/>
                <a:gd name="T24" fmla="*/ 26 w 496"/>
                <a:gd name="T25" fmla="*/ 480 h 917"/>
                <a:gd name="T26" fmla="*/ 15 w 496"/>
                <a:gd name="T27" fmla="*/ 385 h 917"/>
                <a:gd name="T28" fmla="*/ 11 w 496"/>
                <a:gd name="T29" fmla="*/ 276 h 917"/>
                <a:gd name="T30" fmla="*/ 20 w 496"/>
                <a:gd name="T31" fmla="*/ 158 h 917"/>
                <a:gd name="T32" fmla="*/ 42 w 496"/>
                <a:gd name="T33" fmla="*/ 30 h 917"/>
                <a:gd name="T34" fmla="*/ 0 w 496"/>
                <a:gd name="T35" fmla="*/ 0 h 9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96"/>
                <a:gd name="T55" fmla="*/ 0 h 917"/>
                <a:gd name="T56" fmla="*/ 496 w 496"/>
                <a:gd name="T57" fmla="*/ 917 h 9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96" h="917">
                  <a:moveTo>
                    <a:pt x="0" y="0"/>
                  </a:moveTo>
                  <a:lnTo>
                    <a:pt x="0" y="886"/>
                  </a:lnTo>
                  <a:lnTo>
                    <a:pt x="150" y="917"/>
                  </a:lnTo>
                  <a:lnTo>
                    <a:pt x="143" y="797"/>
                  </a:lnTo>
                  <a:lnTo>
                    <a:pt x="496" y="851"/>
                  </a:lnTo>
                  <a:lnTo>
                    <a:pt x="490" y="803"/>
                  </a:lnTo>
                  <a:lnTo>
                    <a:pt x="245" y="773"/>
                  </a:lnTo>
                  <a:lnTo>
                    <a:pt x="239" y="670"/>
                  </a:lnTo>
                  <a:lnTo>
                    <a:pt x="72" y="670"/>
                  </a:lnTo>
                  <a:lnTo>
                    <a:pt x="68" y="657"/>
                  </a:lnTo>
                  <a:lnTo>
                    <a:pt x="56" y="620"/>
                  </a:lnTo>
                  <a:lnTo>
                    <a:pt x="41" y="559"/>
                  </a:lnTo>
                  <a:lnTo>
                    <a:pt x="26" y="480"/>
                  </a:lnTo>
                  <a:lnTo>
                    <a:pt x="15" y="385"/>
                  </a:lnTo>
                  <a:lnTo>
                    <a:pt x="11" y="276"/>
                  </a:lnTo>
                  <a:lnTo>
                    <a:pt x="20" y="158"/>
                  </a:lnTo>
                  <a:lnTo>
                    <a:pt x="42" y="30"/>
                  </a:lnTo>
                  <a:lnTo>
                    <a:pt x="0" y="0"/>
                  </a:lnTo>
                  <a:close/>
                </a:path>
              </a:pathLst>
            </a:custGeom>
            <a:solidFill>
              <a:srgbClr val="808080"/>
            </a:solidFill>
            <a:ln w="9525">
              <a:noFill/>
              <a:round/>
              <a:headEnd/>
              <a:tailEnd/>
            </a:ln>
          </p:spPr>
          <p:txBody>
            <a:bodyPr/>
            <a:lstStyle/>
            <a:p>
              <a:endParaRPr lang="en-US"/>
            </a:p>
          </p:txBody>
        </p:sp>
        <p:sp>
          <p:nvSpPr>
            <p:cNvPr id="89182" name="Freeform 209"/>
            <p:cNvSpPr>
              <a:spLocks/>
            </p:cNvSpPr>
            <p:nvPr/>
          </p:nvSpPr>
          <p:spPr bwMode="auto">
            <a:xfrm>
              <a:off x="6593" y="13487"/>
              <a:ext cx="638" cy="125"/>
            </a:xfrm>
            <a:custGeom>
              <a:avLst/>
              <a:gdLst>
                <a:gd name="T0" fmla="*/ 0 w 638"/>
                <a:gd name="T1" fmla="*/ 125 h 125"/>
                <a:gd name="T2" fmla="*/ 4 w 638"/>
                <a:gd name="T3" fmla="*/ 124 h 125"/>
                <a:gd name="T4" fmla="*/ 14 w 638"/>
                <a:gd name="T5" fmla="*/ 119 h 125"/>
                <a:gd name="T6" fmla="*/ 31 w 638"/>
                <a:gd name="T7" fmla="*/ 114 h 125"/>
                <a:gd name="T8" fmla="*/ 53 w 638"/>
                <a:gd name="T9" fmla="*/ 106 h 125"/>
                <a:gd name="T10" fmla="*/ 81 w 638"/>
                <a:gd name="T11" fmla="*/ 98 h 125"/>
                <a:gd name="T12" fmla="*/ 113 w 638"/>
                <a:gd name="T13" fmla="*/ 89 h 125"/>
                <a:gd name="T14" fmla="*/ 151 w 638"/>
                <a:gd name="T15" fmla="*/ 81 h 125"/>
                <a:gd name="T16" fmla="*/ 192 w 638"/>
                <a:gd name="T17" fmla="*/ 73 h 125"/>
                <a:gd name="T18" fmla="*/ 237 w 638"/>
                <a:gd name="T19" fmla="*/ 65 h 125"/>
                <a:gd name="T20" fmla="*/ 286 w 638"/>
                <a:gd name="T21" fmla="*/ 60 h 125"/>
                <a:gd name="T22" fmla="*/ 337 w 638"/>
                <a:gd name="T23" fmla="*/ 56 h 125"/>
                <a:gd name="T24" fmla="*/ 390 w 638"/>
                <a:gd name="T25" fmla="*/ 55 h 125"/>
                <a:gd name="T26" fmla="*/ 446 w 638"/>
                <a:gd name="T27" fmla="*/ 56 h 125"/>
                <a:gd name="T28" fmla="*/ 503 w 638"/>
                <a:gd name="T29" fmla="*/ 61 h 125"/>
                <a:gd name="T30" fmla="*/ 561 w 638"/>
                <a:gd name="T31" fmla="*/ 70 h 125"/>
                <a:gd name="T32" fmla="*/ 620 w 638"/>
                <a:gd name="T33" fmla="*/ 83 h 125"/>
                <a:gd name="T34" fmla="*/ 638 w 638"/>
                <a:gd name="T35" fmla="*/ 0 h 125"/>
                <a:gd name="T36" fmla="*/ 634 w 638"/>
                <a:gd name="T37" fmla="*/ 0 h 125"/>
                <a:gd name="T38" fmla="*/ 620 w 638"/>
                <a:gd name="T39" fmla="*/ 0 h 125"/>
                <a:gd name="T40" fmla="*/ 599 w 638"/>
                <a:gd name="T41" fmla="*/ 0 h 125"/>
                <a:gd name="T42" fmla="*/ 571 w 638"/>
                <a:gd name="T43" fmla="*/ 1 h 125"/>
                <a:gd name="T44" fmla="*/ 536 w 638"/>
                <a:gd name="T45" fmla="*/ 2 h 125"/>
                <a:gd name="T46" fmla="*/ 496 w 638"/>
                <a:gd name="T47" fmla="*/ 3 h 125"/>
                <a:gd name="T48" fmla="*/ 452 w 638"/>
                <a:gd name="T49" fmla="*/ 6 h 125"/>
                <a:gd name="T50" fmla="*/ 405 w 638"/>
                <a:gd name="T51" fmla="*/ 8 h 125"/>
                <a:gd name="T52" fmla="*/ 354 w 638"/>
                <a:gd name="T53" fmla="*/ 13 h 125"/>
                <a:gd name="T54" fmla="*/ 302 w 638"/>
                <a:gd name="T55" fmla="*/ 17 h 125"/>
                <a:gd name="T56" fmla="*/ 249 w 638"/>
                <a:gd name="T57" fmla="*/ 22 h 125"/>
                <a:gd name="T58" fmla="*/ 196 w 638"/>
                <a:gd name="T59" fmla="*/ 30 h 125"/>
                <a:gd name="T60" fmla="*/ 144 w 638"/>
                <a:gd name="T61" fmla="*/ 37 h 125"/>
                <a:gd name="T62" fmla="*/ 93 w 638"/>
                <a:gd name="T63" fmla="*/ 47 h 125"/>
                <a:gd name="T64" fmla="*/ 45 w 638"/>
                <a:gd name="T65" fmla="*/ 58 h 125"/>
                <a:gd name="T66" fmla="*/ 0 w 638"/>
                <a:gd name="T67" fmla="*/ 71 h 125"/>
                <a:gd name="T68" fmla="*/ 0 w 638"/>
                <a:gd name="T69" fmla="*/ 125 h 12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38"/>
                <a:gd name="T106" fmla="*/ 0 h 125"/>
                <a:gd name="T107" fmla="*/ 638 w 638"/>
                <a:gd name="T108" fmla="*/ 125 h 12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38" h="125">
                  <a:moveTo>
                    <a:pt x="0" y="125"/>
                  </a:moveTo>
                  <a:lnTo>
                    <a:pt x="4" y="124"/>
                  </a:lnTo>
                  <a:lnTo>
                    <a:pt x="14" y="119"/>
                  </a:lnTo>
                  <a:lnTo>
                    <a:pt x="31" y="114"/>
                  </a:lnTo>
                  <a:lnTo>
                    <a:pt x="53" y="106"/>
                  </a:lnTo>
                  <a:lnTo>
                    <a:pt x="81" y="98"/>
                  </a:lnTo>
                  <a:lnTo>
                    <a:pt x="113" y="89"/>
                  </a:lnTo>
                  <a:lnTo>
                    <a:pt x="151" y="81"/>
                  </a:lnTo>
                  <a:lnTo>
                    <a:pt x="192" y="73"/>
                  </a:lnTo>
                  <a:lnTo>
                    <a:pt x="237" y="65"/>
                  </a:lnTo>
                  <a:lnTo>
                    <a:pt x="286" y="60"/>
                  </a:lnTo>
                  <a:lnTo>
                    <a:pt x="337" y="56"/>
                  </a:lnTo>
                  <a:lnTo>
                    <a:pt x="390" y="55"/>
                  </a:lnTo>
                  <a:lnTo>
                    <a:pt x="446" y="56"/>
                  </a:lnTo>
                  <a:lnTo>
                    <a:pt x="503" y="61"/>
                  </a:lnTo>
                  <a:lnTo>
                    <a:pt x="561" y="70"/>
                  </a:lnTo>
                  <a:lnTo>
                    <a:pt x="620" y="83"/>
                  </a:lnTo>
                  <a:lnTo>
                    <a:pt x="638" y="0"/>
                  </a:lnTo>
                  <a:lnTo>
                    <a:pt x="634" y="0"/>
                  </a:lnTo>
                  <a:lnTo>
                    <a:pt x="620" y="0"/>
                  </a:lnTo>
                  <a:lnTo>
                    <a:pt x="599" y="0"/>
                  </a:lnTo>
                  <a:lnTo>
                    <a:pt x="571" y="1"/>
                  </a:lnTo>
                  <a:lnTo>
                    <a:pt x="536" y="2"/>
                  </a:lnTo>
                  <a:lnTo>
                    <a:pt x="496" y="3"/>
                  </a:lnTo>
                  <a:lnTo>
                    <a:pt x="452" y="6"/>
                  </a:lnTo>
                  <a:lnTo>
                    <a:pt x="405" y="8"/>
                  </a:lnTo>
                  <a:lnTo>
                    <a:pt x="354" y="13"/>
                  </a:lnTo>
                  <a:lnTo>
                    <a:pt x="302" y="17"/>
                  </a:lnTo>
                  <a:lnTo>
                    <a:pt x="249" y="22"/>
                  </a:lnTo>
                  <a:lnTo>
                    <a:pt x="196" y="30"/>
                  </a:lnTo>
                  <a:lnTo>
                    <a:pt x="144" y="37"/>
                  </a:lnTo>
                  <a:lnTo>
                    <a:pt x="93" y="47"/>
                  </a:lnTo>
                  <a:lnTo>
                    <a:pt x="45" y="58"/>
                  </a:lnTo>
                  <a:lnTo>
                    <a:pt x="0" y="71"/>
                  </a:lnTo>
                  <a:lnTo>
                    <a:pt x="0" y="125"/>
                  </a:lnTo>
                  <a:close/>
                </a:path>
              </a:pathLst>
            </a:custGeom>
            <a:solidFill>
              <a:srgbClr val="808080"/>
            </a:solidFill>
            <a:ln w="9525">
              <a:noFill/>
              <a:round/>
              <a:headEnd/>
              <a:tailEnd/>
            </a:ln>
          </p:spPr>
          <p:txBody>
            <a:bodyPr/>
            <a:lstStyle/>
            <a:p>
              <a:endParaRPr lang="en-US"/>
            </a:p>
          </p:txBody>
        </p:sp>
        <p:sp>
          <p:nvSpPr>
            <p:cNvPr id="89183" name="Freeform 210"/>
            <p:cNvSpPr>
              <a:spLocks/>
            </p:cNvSpPr>
            <p:nvPr/>
          </p:nvSpPr>
          <p:spPr bwMode="auto">
            <a:xfrm>
              <a:off x="6217" y="14634"/>
              <a:ext cx="1075" cy="356"/>
            </a:xfrm>
            <a:custGeom>
              <a:avLst/>
              <a:gdLst>
                <a:gd name="T0" fmla="*/ 454 w 1075"/>
                <a:gd name="T1" fmla="*/ 344 h 356"/>
                <a:gd name="T2" fmla="*/ 456 w 1075"/>
                <a:gd name="T3" fmla="*/ 343 h 356"/>
                <a:gd name="T4" fmla="*/ 463 w 1075"/>
                <a:gd name="T5" fmla="*/ 341 h 356"/>
                <a:gd name="T6" fmla="*/ 472 w 1075"/>
                <a:gd name="T7" fmla="*/ 337 h 356"/>
                <a:gd name="T8" fmla="*/ 485 w 1075"/>
                <a:gd name="T9" fmla="*/ 332 h 356"/>
                <a:gd name="T10" fmla="*/ 501 w 1075"/>
                <a:gd name="T11" fmla="*/ 325 h 356"/>
                <a:gd name="T12" fmla="*/ 518 w 1075"/>
                <a:gd name="T13" fmla="*/ 317 h 356"/>
                <a:gd name="T14" fmla="*/ 538 w 1075"/>
                <a:gd name="T15" fmla="*/ 308 h 356"/>
                <a:gd name="T16" fmla="*/ 558 w 1075"/>
                <a:gd name="T17" fmla="*/ 298 h 356"/>
                <a:gd name="T18" fmla="*/ 580 w 1075"/>
                <a:gd name="T19" fmla="*/ 287 h 356"/>
                <a:gd name="T20" fmla="*/ 600 w 1075"/>
                <a:gd name="T21" fmla="*/ 274 h 356"/>
                <a:gd name="T22" fmla="*/ 621 w 1075"/>
                <a:gd name="T23" fmla="*/ 262 h 356"/>
                <a:gd name="T24" fmla="*/ 640 w 1075"/>
                <a:gd name="T25" fmla="*/ 248 h 356"/>
                <a:gd name="T26" fmla="*/ 658 w 1075"/>
                <a:gd name="T27" fmla="*/ 234 h 356"/>
                <a:gd name="T28" fmla="*/ 674 w 1075"/>
                <a:gd name="T29" fmla="*/ 219 h 356"/>
                <a:gd name="T30" fmla="*/ 688 w 1075"/>
                <a:gd name="T31" fmla="*/ 204 h 356"/>
                <a:gd name="T32" fmla="*/ 699 w 1075"/>
                <a:gd name="T33" fmla="*/ 189 h 356"/>
                <a:gd name="T34" fmla="*/ 0 w 1075"/>
                <a:gd name="T35" fmla="*/ 18 h 356"/>
                <a:gd name="T36" fmla="*/ 54 w 1075"/>
                <a:gd name="T37" fmla="*/ 0 h 356"/>
                <a:gd name="T38" fmla="*/ 1075 w 1075"/>
                <a:gd name="T39" fmla="*/ 251 h 356"/>
                <a:gd name="T40" fmla="*/ 1033 w 1075"/>
                <a:gd name="T41" fmla="*/ 274 h 356"/>
                <a:gd name="T42" fmla="*/ 738 w 1075"/>
                <a:gd name="T43" fmla="*/ 199 h 356"/>
                <a:gd name="T44" fmla="*/ 737 w 1075"/>
                <a:gd name="T45" fmla="*/ 200 h 356"/>
                <a:gd name="T46" fmla="*/ 735 w 1075"/>
                <a:gd name="T47" fmla="*/ 203 h 356"/>
                <a:gd name="T48" fmla="*/ 730 w 1075"/>
                <a:gd name="T49" fmla="*/ 207 h 356"/>
                <a:gd name="T50" fmla="*/ 724 w 1075"/>
                <a:gd name="T51" fmla="*/ 214 h 356"/>
                <a:gd name="T52" fmla="*/ 716 w 1075"/>
                <a:gd name="T53" fmla="*/ 222 h 356"/>
                <a:gd name="T54" fmla="*/ 706 w 1075"/>
                <a:gd name="T55" fmla="*/ 231 h 356"/>
                <a:gd name="T56" fmla="*/ 694 w 1075"/>
                <a:gd name="T57" fmla="*/ 242 h 356"/>
                <a:gd name="T58" fmla="*/ 679 w 1075"/>
                <a:gd name="T59" fmla="*/ 253 h 356"/>
                <a:gd name="T60" fmla="*/ 662 w 1075"/>
                <a:gd name="T61" fmla="*/ 265 h 356"/>
                <a:gd name="T62" fmla="*/ 643 w 1075"/>
                <a:gd name="T63" fmla="*/ 278 h 356"/>
                <a:gd name="T64" fmla="*/ 621 w 1075"/>
                <a:gd name="T65" fmla="*/ 291 h 356"/>
                <a:gd name="T66" fmla="*/ 597 w 1075"/>
                <a:gd name="T67" fmla="*/ 303 h 356"/>
                <a:gd name="T68" fmla="*/ 570 w 1075"/>
                <a:gd name="T69" fmla="*/ 317 h 356"/>
                <a:gd name="T70" fmla="*/ 540 w 1075"/>
                <a:gd name="T71" fmla="*/ 330 h 356"/>
                <a:gd name="T72" fmla="*/ 508 w 1075"/>
                <a:gd name="T73" fmla="*/ 343 h 356"/>
                <a:gd name="T74" fmla="*/ 472 w 1075"/>
                <a:gd name="T75" fmla="*/ 356 h 356"/>
                <a:gd name="T76" fmla="*/ 454 w 1075"/>
                <a:gd name="T77" fmla="*/ 344 h 35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75"/>
                <a:gd name="T118" fmla="*/ 0 h 356"/>
                <a:gd name="T119" fmla="*/ 1075 w 1075"/>
                <a:gd name="T120" fmla="*/ 356 h 35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75" h="356">
                  <a:moveTo>
                    <a:pt x="454" y="344"/>
                  </a:moveTo>
                  <a:lnTo>
                    <a:pt x="456" y="343"/>
                  </a:lnTo>
                  <a:lnTo>
                    <a:pt x="463" y="341"/>
                  </a:lnTo>
                  <a:lnTo>
                    <a:pt x="472" y="337"/>
                  </a:lnTo>
                  <a:lnTo>
                    <a:pt x="485" y="332"/>
                  </a:lnTo>
                  <a:lnTo>
                    <a:pt x="501" y="325"/>
                  </a:lnTo>
                  <a:lnTo>
                    <a:pt x="518" y="317"/>
                  </a:lnTo>
                  <a:lnTo>
                    <a:pt x="538" y="308"/>
                  </a:lnTo>
                  <a:lnTo>
                    <a:pt x="558" y="298"/>
                  </a:lnTo>
                  <a:lnTo>
                    <a:pt x="580" y="287"/>
                  </a:lnTo>
                  <a:lnTo>
                    <a:pt x="600" y="274"/>
                  </a:lnTo>
                  <a:lnTo>
                    <a:pt x="621" y="262"/>
                  </a:lnTo>
                  <a:lnTo>
                    <a:pt x="640" y="248"/>
                  </a:lnTo>
                  <a:lnTo>
                    <a:pt x="658" y="234"/>
                  </a:lnTo>
                  <a:lnTo>
                    <a:pt x="674" y="219"/>
                  </a:lnTo>
                  <a:lnTo>
                    <a:pt x="688" y="204"/>
                  </a:lnTo>
                  <a:lnTo>
                    <a:pt x="699" y="189"/>
                  </a:lnTo>
                  <a:lnTo>
                    <a:pt x="0" y="18"/>
                  </a:lnTo>
                  <a:lnTo>
                    <a:pt x="54" y="0"/>
                  </a:lnTo>
                  <a:lnTo>
                    <a:pt x="1075" y="251"/>
                  </a:lnTo>
                  <a:lnTo>
                    <a:pt x="1033" y="274"/>
                  </a:lnTo>
                  <a:lnTo>
                    <a:pt x="738" y="199"/>
                  </a:lnTo>
                  <a:lnTo>
                    <a:pt x="737" y="200"/>
                  </a:lnTo>
                  <a:lnTo>
                    <a:pt x="735" y="203"/>
                  </a:lnTo>
                  <a:lnTo>
                    <a:pt x="730" y="207"/>
                  </a:lnTo>
                  <a:lnTo>
                    <a:pt x="724" y="214"/>
                  </a:lnTo>
                  <a:lnTo>
                    <a:pt x="716" y="222"/>
                  </a:lnTo>
                  <a:lnTo>
                    <a:pt x="706" y="231"/>
                  </a:lnTo>
                  <a:lnTo>
                    <a:pt x="694" y="242"/>
                  </a:lnTo>
                  <a:lnTo>
                    <a:pt x="679" y="253"/>
                  </a:lnTo>
                  <a:lnTo>
                    <a:pt x="662" y="265"/>
                  </a:lnTo>
                  <a:lnTo>
                    <a:pt x="643" y="278"/>
                  </a:lnTo>
                  <a:lnTo>
                    <a:pt x="621" y="291"/>
                  </a:lnTo>
                  <a:lnTo>
                    <a:pt x="597" y="303"/>
                  </a:lnTo>
                  <a:lnTo>
                    <a:pt x="570" y="317"/>
                  </a:lnTo>
                  <a:lnTo>
                    <a:pt x="540" y="330"/>
                  </a:lnTo>
                  <a:lnTo>
                    <a:pt x="508" y="343"/>
                  </a:lnTo>
                  <a:lnTo>
                    <a:pt x="472" y="356"/>
                  </a:lnTo>
                  <a:lnTo>
                    <a:pt x="454" y="344"/>
                  </a:lnTo>
                  <a:close/>
                </a:path>
              </a:pathLst>
            </a:custGeom>
            <a:solidFill>
              <a:srgbClr val="000000"/>
            </a:solidFill>
            <a:ln w="9525">
              <a:noFill/>
              <a:round/>
              <a:headEnd/>
              <a:tailEnd/>
            </a:ln>
          </p:spPr>
          <p:txBody>
            <a:bodyPr/>
            <a:lstStyle/>
            <a:p>
              <a:endParaRPr lang="en-US"/>
            </a:p>
          </p:txBody>
        </p:sp>
        <p:sp>
          <p:nvSpPr>
            <p:cNvPr id="89184" name="Freeform 211"/>
            <p:cNvSpPr>
              <a:spLocks/>
            </p:cNvSpPr>
            <p:nvPr/>
          </p:nvSpPr>
          <p:spPr bwMode="auto">
            <a:xfrm>
              <a:off x="5997" y="14727"/>
              <a:ext cx="1095" cy="319"/>
            </a:xfrm>
            <a:custGeom>
              <a:avLst/>
              <a:gdLst>
                <a:gd name="T0" fmla="*/ 0 w 1095"/>
                <a:gd name="T1" fmla="*/ 0 h 319"/>
                <a:gd name="T2" fmla="*/ 1071 w 1095"/>
                <a:gd name="T3" fmla="*/ 319 h 319"/>
                <a:gd name="T4" fmla="*/ 1095 w 1095"/>
                <a:gd name="T5" fmla="*/ 319 h 319"/>
                <a:gd name="T6" fmla="*/ 33 w 1095"/>
                <a:gd name="T7" fmla="*/ 0 h 319"/>
                <a:gd name="T8" fmla="*/ 0 w 1095"/>
                <a:gd name="T9" fmla="*/ 0 h 319"/>
                <a:gd name="T10" fmla="*/ 0 60000 65536"/>
                <a:gd name="T11" fmla="*/ 0 60000 65536"/>
                <a:gd name="T12" fmla="*/ 0 60000 65536"/>
                <a:gd name="T13" fmla="*/ 0 60000 65536"/>
                <a:gd name="T14" fmla="*/ 0 60000 65536"/>
                <a:gd name="T15" fmla="*/ 0 w 1095"/>
                <a:gd name="T16" fmla="*/ 0 h 319"/>
                <a:gd name="T17" fmla="*/ 1095 w 1095"/>
                <a:gd name="T18" fmla="*/ 319 h 319"/>
              </a:gdLst>
              <a:ahLst/>
              <a:cxnLst>
                <a:cxn ang="T10">
                  <a:pos x="T0" y="T1"/>
                </a:cxn>
                <a:cxn ang="T11">
                  <a:pos x="T2" y="T3"/>
                </a:cxn>
                <a:cxn ang="T12">
                  <a:pos x="T4" y="T5"/>
                </a:cxn>
                <a:cxn ang="T13">
                  <a:pos x="T6" y="T7"/>
                </a:cxn>
                <a:cxn ang="T14">
                  <a:pos x="T8" y="T9"/>
                </a:cxn>
              </a:cxnLst>
              <a:rect l="T15" t="T16" r="T17" b="T18"/>
              <a:pathLst>
                <a:path w="1095" h="319">
                  <a:moveTo>
                    <a:pt x="0" y="0"/>
                  </a:moveTo>
                  <a:lnTo>
                    <a:pt x="1071" y="319"/>
                  </a:lnTo>
                  <a:lnTo>
                    <a:pt x="1095" y="319"/>
                  </a:lnTo>
                  <a:lnTo>
                    <a:pt x="33" y="0"/>
                  </a:lnTo>
                  <a:lnTo>
                    <a:pt x="0" y="0"/>
                  </a:lnTo>
                  <a:close/>
                </a:path>
              </a:pathLst>
            </a:custGeom>
            <a:solidFill>
              <a:srgbClr val="000000"/>
            </a:solidFill>
            <a:ln w="9525">
              <a:noFill/>
              <a:round/>
              <a:headEnd/>
              <a:tailEnd/>
            </a:ln>
          </p:spPr>
          <p:txBody>
            <a:bodyPr/>
            <a:lstStyle/>
            <a:p>
              <a:endParaRPr lang="en-US"/>
            </a:p>
          </p:txBody>
        </p:sp>
        <p:sp>
          <p:nvSpPr>
            <p:cNvPr id="89185" name="Freeform 212"/>
            <p:cNvSpPr>
              <a:spLocks/>
            </p:cNvSpPr>
            <p:nvPr/>
          </p:nvSpPr>
          <p:spPr bwMode="auto">
            <a:xfrm>
              <a:off x="6181" y="14684"/>
              <a:ext cx="1082" cy="285"/>
            </a:xfrm>
            <a:custGeom>
              <a:avLst/>
              <a:gdLst>
                <a:gd name="T0" fmla="*/ 0 w 1082"/>
                <a:gd name="T1" fmla="*/ 1 h 285"/>
                <a:gd name="T2" fmla="*/ 1058 w 1082"/>
                <a:gd name="T3" fmla="*/ 285 h 285"/>
                <a:gd name="T4" fmla="*/ 1082 w 1082"/>
                <a:gd name="T5" fmla="*/ 284 h 285"/>
                <a:gd name="T6" fmla="*/ 33 w 1082"/>
                <a:gd name="T7" fmla="*/ 0 h 285"/>
                <a:gd name="T8" fmla="*/ 0 w 1082"/>
                <a:gd name="T9" fmla="*/ 1 h 285"/>
                <a:gd name="T10" fmla="*/ 0 60000 65536"/>
                <a:gd name="T11" fmla="*/ 0 60000 65536"/>
                <a:gd name="T12" fmla="*/ 0 60000 65536"/>
                <a:gd name="T13" fmla="*/ 0 60000 65536"/>
                <a:gd name="T14" fmla="*/ 0 60000 65536"/>
                <a:gd name="T15" fmla="*/ 0 w 1082"/>
                <a:gd name="T16" fmla="*/ 0 h 285"/>
                <a:gd name="T17" fmla="*/ 1082 w 1082"/>
                <a:gd name="T18" fmla="*/ 285 h 285"/>
              </a:gdLst>
              <a:ahLst/>
              <a:cxnLst>
                <a:cxn ang="T10">
                  <a:pos x="T0" y="T1"/>
                </a:cxn>
                <a:cxn ang="T11">
                  <a:pos x="T2" y="T3"/>
                </a:cxn>
                <a:cxn ang="T12">
                  <a:pos x="T4" y="T5"/>
                </a:cxn>
                <a:cxn ang="T13">
                  <a:pos x="T6" y="T7"/>
                </a:cxn>
                <a:cxn ang="T14">
                  <a:pos x="T8" y="T9"/>
                </a:cxn>
              </a:cxnLst>
              <a:rect l="T15" t="T16" r="T17" b="T18"/>
              <a:pathLst>
                <a:path w="1082" h="285">
                  <a:moveTo>
                    <a:pt x="0" y="1"/>
                  </a:moveTo>
                  <a:lnTo>
                    <a:pt x="1058" y="285"/>
                  </a:lnTo>
                  <a:lnTo>
                    <a:pt x="1082" y="284"/>
                  </a:lnTo>
                  <a:lnTo>
                    <a:pt x="33" y="0"/>
                  </a:lnTo>
                  <a:lnTo>
                    <a:pt x="0" y="1"/>
                  </a:lnTo>
                  <a:close/>
                </a:path>
              </a:pathLst>
            </a:custGeom>
            <a:solidFill>
              <a:srgbClr val="000000"/>
            </a:solidFill>
            <a:ln w="9525">
              <a:noFill/>
              <a:round/>
              <a:headEnd/>
              <a:tailEnd/>
            </a:ln>
          </p:spPr>
          <p:txBody>
            <a:bodyPr/>
            <a:lstStyle/>
            <a:p>
              <a:endParaRPr lang="en-US"/>
            </a:p>
          </p:txBody>
        </p:sp>
        <p:sp>
          <p:nvSpPr>
            <p:cNvPr id="89186" name="Freeform 213"/>
            <p:cNvSpPr>
              <a:spLocks/>
            </p:cNvSpPr>
            <p:nvPr/>
          </p:nvSpPr>
          <p:spPr bwMode="auto">
            <a:xfrm>
              <a:off x="6093" y="14699"/>
              <a:ext cx="1087" cy="315"/>
            </a:xfrm>
            <a:custGeom>
              <a:avLst/>
              <a:gdLst>
                <a:gd name="T0" fmla="*/ 0 w 1087"/>
                <a:gd name="T1" fmla="*/ 0 h 315"/>
                <a:gd name="T2" fmla="*/ 1066 w 1087"/>
                <a:gd name="T3" fmla="*/ 315 h 315"/>
                <a:gd name="T4" fmla="*/ 1087 w 1087"/>
                <a:gd name="T5" fmla="*/ 308 h 315"/>
                <a:gd name="T6" fmla="*/ 31 w 1087"/>
                <a:gd name="T7" fmla="*/ 0 h 315"/>
                <a:gd name="T8" fmla="*/ 0 w 1087"/>
                <a:gd name="T9" fmla="*/ 0 h 315"/>
                <a:gd name="T10" fmla="*/ 0 60000 65536"/>
                <a:gd name="T11" fmla="*/ 0 60000 65536"/>
                <a:gd name="T12" fmla="*/ 0 60000 65536"/>
                <a:gd name="T13" fmla="*/ 0 60000 65536"/>
                <a:gd name="T14" fmla="*/ 0 60000 65536"/>
                <a:gd name="T15" fmla="*/ 0 w 1087"/>
                <a:gd name="T16" fmla="*/ 0 h 315"/>
                <a:gd name="T17" fmla="*/ 1087 w 1087"/>
                <a:gd name="T18" fmla="*/ 315 h 315"/>
              </a:gdLst>
              <a:ahLst/>
              <a:cxnLst>
                <a:cxn ang="T10">
                  <a:pos x="T0" y="T1"/>
                </a:cxn>
                <a:cxn ang="T11">
                  <a:pos x="T2" y="T3"/>
                </a:cxn>
                <a:cxn ang="T12">
                  <a:pos x="T4" y="T5"/>
                </a:cxn>
                <a:cxn ang="T13">
                  <a:pos x="T6" y="T7"/>
                </a:cxn>
                <a:cxn ang="T14">
                  <a:pos x="T8" y="T9"/>
                </a:cxn>
              </a:cxnLst>
              <a:rect l="T15" t="T16" r="T17" b="T18"/>
              <a:pathLst>
                <a:path w="1087" h="315">
                  <a:moveTo>
                    <a:pt x="0" y="0"/>
                  </a:moveTo>
                  <a:lnTo>
                    <a:pt x="1066" y="315"/>
                  </a:lnTo>
                  <a:lnTo>
                    <a:pt x="1087" y="308"/>
                  </a:lnTo>
                  <a:lnTo>
                    <a:pt x="31" y="0"/>
                  </a:lnTo>
                  <a:lnTo>
                    <a:pt x="0" y="0"/>
                  </a:lnTo>
                  <a:close/>
                </a:path>
              </a:pathLst>
            </a:custGeom>
            <a:solidFill>
              <a:srgbClr val="000000"/>
            </a:solidFill>
            <a:ln w="9525">
              <a:noFill/>
              <a:round/>
              <a:headEnd/>
              <a:tailEnd/>
            </a:ln>
          </p:spPr>
          <p:txBody>
            <a:bodyPr/>
            <a:lstStyle/>
            <a:p>
              <a:endParaRPr lang="en-US"/>
            </a:p>
          </p:txBody>
        </p:sp>
      </p:grpSp>
      <p:grpSp>
        <p:nvGrpSpPr>
          <p:cNvPr id="11" name="Group 214"/>
          <p:cNvGrpSpPr>
            <a:grpSpLocks/>
          </p:cNvGrpSpPr>
          <p:nvPr/>
        </p:nvGrpSpPr>
        <p:grpSpPr bwMode="auto">
          <a:xfrm>
            <a:off x="6175375" y="4678363"/>
            <a:ext cx="798513" cy="1168400"/>
            <a:chOff x="12762" y="10336"/>
            <a:chExt cx="1027" cy="1700"/>
          </a:xfrm>
        </p:grpSpPr>
        <p:sp>
          <p:nvSpPr>
            <p:cNvPr id="89142" name="Rectangle 215"/>
            <p:cNvSpPr>
              <a:spLocks noChangeArrowheads="1"/>
            </p:cNvSpPr>
            <p:nvPr/>
          </p:nvSpPr>
          <p:spPr bwMode="auto">
            <a:xfrm>
              <a:off x="12824" y="10394"/>
              <a:ext cx="965" cy="1642"/>
            </a:xfrm>
            <a:prstGeom prst="rect">
              <a:avLst/>
            </a:prstGeom>
            <a:solidFill>
              <a:srgbClr val="969696"/>
            </a:solidFill>
            <a:ln w="9525">
              <a:solidFill>
                <a:srgbClr val="000000"/>
              </a:solidFill>
              <a:miter lim="800000"/>
              <a:headEnd/>
              <a:tailEnd/>
            </a:ln>
          </p:spPr>
          <p:txBody>
            <a:bodyPr/>
            <a:lstStyle/>
            <a:p>
              <a:endParaRPr lang="en-US"/>
            </a:p>
          </p:txBody>
        </p:sp>
        <p:sp>
          <p:nvSpPr>
            <p:cNvPr id="89143" name="Rectangle 216"/>
            <p:cNvSpPr>
              <a:spLocks noChangeArrowheads="1"/>
            </p:cNvSpPr>
            <p:nvPr/>
          </p:nvSpPr>
          <p:spPr bwMode="auto">
            <a:xfrm>
              <a:off x="12766" y="10336"/>
              <a:ext cx="965" cy="1642"/>
            </a:xfrm>
            <a:prstGeom prst="rect">
              <a:avLst/>
            </a:prstGeom>
            <a:solidFill>
              <a:srgbClr val="FFFFFF"/>
            </a:solidFill>
            <a:ln w="9525">
              <a:solidFill>
                <a:srgbClr val="000000"/>
              </a:solidFill>
              <a:miter lim="800000"/>
              <a:headEnd/>
              <a:tailEnd/>
            </a:ln>
          </p:spPr>
          <p:txBody>
            <a:bodyPr/>
            <a:lstStyle/>
            <a:p>
              <a:endParaRPr lang="en-US"/>
            </a:p>
          </p:txBody>
        </p:sp>
        <p:sp>
          <p:nvSpPr>
            <p:cNvPr id="89144" name="Line 217"/>
            <p:cNvSpPr>
              <a:spLocks noChangeShapeType="1"/>
            </p:cNvSpPr>
            <p:nvPr/>
          </p:nvSpPr>
          <p:spPr bwMode="auto">
            <a:xfrm>
              <a:off x="12766" y="10682"/>
              <a:ext cx="965" cy="2"/>
            </a:xfrm>
            <a:prstGeom prst="line">
              <a:avLst/>
            </a:prstGeom>
            <a:noFill/>
            <a:ln w="9525">
              <a:solidFill>
                <a:srgbClr val="000000"/>
              </a:solidFill>
              <a:round/>
              <a:headEnd/>
              <a:tailEnd/>
            </a:ln>
          </p:spPr>
          <p:txBody>
            <a:bodyPr/>
            <a:lstStyle/>
            <a:p>
              <a:endParaRPr lang="en-US"/>
            </a:p>
          </p:txBody>
        </p:sp>
        <p:sp>
          <p:nvSpPr>
            <p:cNvPr id="89145" name="Line 218"/>
            <p:cNvSpPr>
              <a:spLocks noChangeShapeType="1"/>
            </p:cNvSpPr>
            <p:nvPr/>
          </p:nvSpPr>
          <p:spPr bwMode="auto">
            <a:xfrm>
              <a:off x="12780" y="11042"/>
              <a:ext cx="980" cy="1"/>
            </a:xfrm>
            <a:prstGeom prst="line">
              <a:avLst/>
            </a:prstGeom>
            <a:noFill/>
            <a:ln w="9525">
              <a:solidFill>
                <a:srgbClr val="000000"/>
              </a:solidFill>
              <a:round/>
              <a:headEnd/>
              <a:tailEnd/>
            </a:ln>
          </p:spPr>
          <p:txBody>
            <a:bodyPr/>
            <a:lstStyle/>
            <a:p>
              <a:endParaRPr lang="en-US"/>
            </a:p>
          </p:txBody>
        </p:sp>
        <p:sp>
          <p:nvSpPr>
            <p:cNvPr id="89146" name="Line 219"/>
            <p:cNvSpPr>
              <a:spLocks noChangeShapeType="1"/>
            </p:cNvSpPr>
            <p:nvPr/>
          </p:nvSpPr>
          <p:spPr bwMode="auto">
            <a:xfrm>
              <a:off x="12764" y="11374"/>
              <a:ext cx="980" cy="1"/>
            </a:xfrm>
            <a:prstGeom prst="line">
              <a:avLst/>
            </a:prstGeom>
            <a:noFill/>
            <a:ln w="9525">
              <a:solidFill>
                <a:srgbClr val="000000"/>
              </a:solidFill>
              <a:round/>
              <a:headEnd/>
              <a:tailEnd/>
            </a:ln>
          </p:spPr>
          <p:txBody>
            <a:bodyPr/>
            <a:lstStyle/>
            <a:p>
              <a:endParaRPr lang="en-US"/>
            </a:p>
          </p:txBody>
        </p:sp>
        <p:sp>
          <p:nvSpPr>
            <p:cNvPr id="89147" name="Line 220"/>
            <p:cNvSpPr>
              <a:spLocks noChangeShapeType="1"/>
            </p:cNvSpPr>
            <p:nvPr/>
          </p:nvSpPr>
          <p:spPr bwMode="auto">
            <a:xfrm>
              <a:off x="12762" y="11675"/>
              <a:ext cx="967" cy="2"/>
            </a:xfrm>
            <a:prstGeom prst="line">
              <a:avLst/>
            </a:prstGeom>
            <a:noFill/>
            <a:ln w="9525">
              <a:solidFill>
                <a:srgbClr val="000000"/>
              </a:solidFill>
              <a:round/>
              <a:headEnd/>
              <a:tailEnd/>
            </a:ln>
          </p:spPr>
          <p:txBody>
            <a:bodyPr/>
            <a:lstStyle/>
            <a:p>
              <a:endParaRPr lang="en-US"/>
            </a:p>
          </p:txBody>
        </p:sp>
      </p:grpSp>
      <p:sp>
        <p:nvSpPr>
          <p:cNvPr id="89122" name="Oval 221"/>
          <p:cNvSpPr>
            <a:spLocks noChangeArrowheads="1"/>
          </p:cNvSpPr>
          <p:nvPr/>
        </p:nvSpPr>
        <p:spPr bwMode="auto">
          <a:xfrm>
            <a:off x="2763838" y="3305175"/>
            <a:ext cx="112712" cy="115888"/>
          </a:xfrm>
          <a:prstGeom prst="ellipse">
            <a:avLst/>
          </a:prstGeom>
          <a:solidFill>
            <a:srgbClr val="FF0000"/>
          </a:solidFill>
          <a:ln w="9525">
            <a:solidFill>
              <a:srgbClr val="FF0000"/>
            </a:solidFill>
            <a:round/>
            <a:headEnd/>
            <a:tailEnd/>
          </a:ln>
        </p:spPr>
        <p:txBody>
          <a:bodyPr/>
          <a:lstStyle/>
          <a:p>
            <a:endParaRPr lang="en-US"/>
          </a:p>
        </p:txBody>
      </p:sp>
      <p:sp>
        <p:nvSpPr>
          <p:cNvPr id="89123" name="Oval 222"/>
          <p:cNvSpPr>
            <a:spLocks noChangeArrowheads="1"/>
          </p:cNvSpPr>
          <p:nvPr/>
        </p:nvSpPr>
        <p:spPr bwMode="auto">
          <a:xfrm>
            <a:off x="1604963" y="4433888"/>
            <a:ext cx="114300" cy="117475"/>
          </a:xfrm>
          <a:prstGeom prst="ellipse">
            <a:avLst/>
          </a:prstGeom>
          <a:solidFill>
            <a:srgbClr val="FF0000"/>
          </a:solidFill>
          <a:ln w="9525">
            <a:solidFill>
              <a:srgbClr val="FF0000"/>
            </a:solidFill>
            <a:round/>
            <a:headEnd/>
            <a:tailEnd/>
          </a:ln>
        </p:spPr>
        <p:txBody>
          <a:bodyPr/>
          <a:lstStyle/>
          <a:p>
            <a:endParaRPr lang="en-US"/>
          </a:p>
        </p:txBody>
      </p:sp>
      <p:sp>
        <p:nvSpPr>
          <p:cNvPr id="89124" name="Line 223"/>
          <p:cNvSpPr>
            <a:spLocks noChangeShapeType="1"/>
          </p:cNvSpPr>
          <p:nvPr/>
        </p:nvSpPr>
        <p:spPr bwMode="auto">
          <a:xfrm flipH="1">
            <a:off x="2903538" y="3181350"/>
            <a:ext cx="363537" cy="134938"/>
          </a:xfrm>
          <a:prstGeom prst="line">
            <a:avLst/>
          </a:prstGeom>
          <a:noFill/>
          <a:ln w="9525">
            <a:solidFill>
              <a:srgbClr val="000000"/>
            </a:solidFill>
            <a:round/>
            <a:headEnd/>
            <a:tailEnd type="triangle" w="med" len="med"/>
          </a:ln>
        </p:spPr>
        <p:txBody>
          <a:bodyPr/>
          <a:lstStyle/>
          <a:p>
            <a:endParaRPr lang="en-US"/>
          </a:p>
        </p:txBody>
      </p:sp>
      <p:sp>
        <p:nvSpPr>
          <p:cNvPr id="89125" name="Text Box 224"/>
          <p:cNvSpPr txBox="1">
            <a:spLocks noChangeArrowheads="1"/>
          </p:cNvSpPr>
          <p:nvPr/>
        </p:nvSpPr>
        <p:spPr bwMode="auto">
          <a:xfrm>
            <a:off x="6424613" y="2838450"/>
            <a:ext cx="590550" cy="473075"/>
          </a:xfrm>
          <a:prstGeom prst="rect">
            <a:avLst/>
          </a:prstGeom>
          <a:noFill/>
          <a:ln w="9525">
            <a:noFill/>
            <a:miter lim="800000"/>
            <a:headEnd/>
            <a:tailEnd/>
          </a:ln>
        </p:spPr>
        <p:txBody>
          <a:bodyPr/>
          <a:lstStyle/>
          <a:p>
            <a:pPr algn="l" eaLnBrk="1" hangingPunct="1"/>
            <a:r>
              <a:rPr lang="en-US">
                <a:solidFill>
                  <a:srgbClr val="FF0000"/>
                </a:solidFill>
                <a:latin typeface="Symbol" pitchFamily="18" charset="2"/>
              </a:rPr>
              <a:t>l</a:t>
            </a:r>
            <a:r>
              <a:rPr lang="en-US" baseline="-25000">
                <a:solidFill>
                  <a:srgbClr val="FF0000"/>
                </a:solidFill>
                <a:latin typeface="Arial" pitchFamily="34" charset="0"/>
              </a:rPr>
              <a:t>out</a:t>
            </a:r>
            <a:endParaRPr lang="en-US">
              <a:solidFill>
                <a:schemeClr val="tx2"/>
              </a:solidFill>
            </a:endParaRPr>
          </a:p>
        </p:txBody>
      </p:sp>
      <p:sp>
        <p:nvSpPr>
          <p:cNvPr id="89126" name="Line 225"/>
          <p:cNvSpPr>
            <a:spLocks noChangeShapeType="1"/>
          </p:cNvSpPr>
          <p:nvPr/>
        </p:nvSpPr>
        <p:spPr bwMode="auto">
          <a:xfrm>
            <a:off x="6659563" y="3206750"/>
            <a:ext cx="244475" cy="282575"/>
          </a:xfrm>
          <a:prstGeom prst="line">
            <a:avLst/>
          </a:prstGeom>
          <a:noFill/>
          <a:ln w="9525">
            <a:solidFill>
              <a:srgbClr val="000000"/>
            </a:solidFill>
            <a:round/>
            <a:headEnd/>
            <a:tailEnd type="triangle" w="med" len="med"/>
          </a:ln>
        </p:spPr>
        <p:txBody>
          <a:bodyPr/>
          <a:lstStyle/>
          <a:p>
            <a:endParaRPr lang="en-US"/>
          </a:p>
        </p:txBody>
      </p:sp>
      <p:sp>
        <p:nvSpPr>
          <p:cNvPr id="89127" name="Line 226"/>
          <p:cNvSpPr>
            <a:spLocks noChangeShapeType="1"/>
          </p:cNvSpPr>
          <p:nvPr/>
        </p:nvSpPr>
        <p:spPr bwMode="auto">
          <a:xfrm flipH="1">
            <a:off x="4764088" y="4495800"/>
            <a:ext cx="303212" cy="306388"/>
          </a:xfrm>
          <a:prstGeom prst="line">
            <a:avLst/>
          </a:prstGeom>
          <a:noFill/>
          <a:ln w="9525">
            <a:solidFill>
              <a:srgbClr val="000000"/>
            </a:solidFill>
            <a:round/>
            <a:headEnd/>
            <a:tailEnd type="triangle" w="med" len="med"/>
          </a:ln>
        </p:spPr>
        <p:txBody>
          <a:bodyPr/>
          <a:lstStyle/>
          <a:p>
            <a:endParaRPr lang="en-US"/>
          </a:p>
        </p:txBody>
      </p:sp>
      <p:grpSp>
        <p:nvGrpSpPr>
          <p:cNvPr id="12" name="Group 227"/>
          <p:cNvGrpSpPr>
            <a:grpSpLocks/>
          </p:cNvGrpSpPr>
          <p:nvPr/>
        </p:nvGrpSpPr>
        <p:grpSpPr bwMode="auto">
          <a:xfrm>
            <a:off x="4587875" y="4900613"/>
            <a:ext cx="385763" cy="319087"/>
            <a:chOff x="11283" y="10423"/>
            <a:chExt cx="475" cy="374"/>
          </a:xfrm>
        </p:grpSpPr>
        <p:sp>
          <p:nvSpPr>
            <p:cNvPr id="89135" name="Rectangle 228"/>
            <p:cNvSpPr>
              <a:spLocks noChangeArrowheads="1"/>
            </p:cNvSpPr>
            <p:nvPr/>
          </p:nvSpPr>
          <p:spPr bwMode="auto">
            <a:xfrm>
              <a:off x="11283" y="10423"/>
              <a:ext cx="475" cy="374"/>
            </a:xfrm>
            <a:prstGeom prst="rect">
              <a:avLst/>
            </a:prstGeom>
            <a:solidFill>
              <a:srgbClr val="FFFFFF"/>
            </a:solidFill>
            <a:ln w="9525">
              <a:solidFill>
                <a:srgbClr val="000000"/>
              </a:solidFill>
              <a:miter lim="800000"/>
              <a:headEnd/>
              <a:tailEnd/>
            </a:ln>
          </p:spPr>
          <p:txBody>
            <a:bodyPr/>
            <a:lstStyle/>
            <a:p>
              <a:endParaRPr lang="en-US"/>
            </a:p>
          </p:txBody>
        </p:sp>
        <p:sp>
          <p:nvSpPr>
            <p:cNvPr id="89136" name="Line 229"/>
            <p:cNvSpPr>
              <a:spLocks noChangeShapeType="1"/>
            </p:cNvSpPr>
            <p:nvPr/>
          </p:nvSpPr>
          <p:spPr bwMode="auto">
            <a:xfrm>
              <a:off x="11686" y="10502"/>
              <a:ext cx="1" cy="231"/>
            </a:xfrm>
            <a:prstGeom prst="line">
              <a:avLst/>
            </a:prstGeom>
            <a:noFill/>
            <a:ln w="9525">
              <a:solidFill>
                <a:srgbClr val="000000"/>
              </a:solidFill>
              <a:round/>
              <a:headEnd/>
              <a:tailEnd/>
            </a:ln>
          </p:spPr>
          <p:txBody>
            <a:bodyPr/>
            <a:lstStyle/>
            <a:p>
              <a:endParaRPr lang="en-US"/>
            </a:p>
          </p:txBody>
        </p:sp>
        <p:sp>
          <p:nvSpPr>
            <p:cNvPr id="89137" name="Line 230"/>
            <p:cNvSpPr>
              <a:spLocks noChangeShapeType="1"/>
            </p:cNvSpPr>
            <p:nvPr/>
          </p:nvSpPr>
          <p:spPr bwMode="auto">
            <a:xfrm>
              <a:off x="11621" y="10502"/>
              <a:ext cx="1" cy="231"/>
            </a:xfrm>
            <a:prstGeom prst="line">
              <a:avLst/>
            </a:prstGeom>
            <a:noFill/>
            <a:ln w="9525">
              <a:solidFill>
                <a:srgbClr val="000000"/>
              </a:solidFill>
              <a:round/>
              <a:headEnd/>
              <a:tailEnd/>
            </a:ln>
          </p:spPr>
          <p:txBody>
            <a:bodyPr/>
            <a:lstStyle/>
            <a:p>
              <a:endParaRPr lang="en-US"/>
            </a:p>
          </p:txBody>
        </p:sp>
        <p:sp>
          <p:nvSpPr>
            <p:cNvPr id="89138" name="Line 231"/>
            <p:cNvSpPr>
              <a:spLocks noChangeShapeType="1"/>
            </p:cNvSpPr>
            <p:nvPr/>
          </p:nvSpPr>
          <p:spPr bwMode="auto">
            <a:xfrm>
              <a:off x="11556" y="10502"/>
              <a:ext cx="1" cy="231"/>
            </a:xfrm>
            <a:prstGeom prst="line">
              <a:avLst/>
            </a:prstGeom>
            <a:noFill/>
            <a:ln w="9525">
              <a:solidFill>
                <a:srgbClr val="000000"/>
              </a:solidFill>
              <a:round/>
              <a:headEnd/>
              <a:tailEnd/>
            </a:ln>
          </p:spPr>
          <p:txBody>
            <a:bodyPr/>
            <a:lstStyle/>
            <a:p>
              <a:endParaRPr lang="en-US"/>
            </a:p>
          </p:txBody>
        </p:sp>
        <p:sp>
          <p:nvSpPr>
            <p:cNvPr id="89139" name="Line 232"/>
            <p:cNvSpPr>
              <a:spLocks noChangeShapeType="1"/>
            </p:cNvSpPr>
            <p:nvPr/>
          </p:nvSpPr>
          <p:spPr bwMode="auto">
            <a:xfrm>
              <a:off x="11491" y="10495"/>
              <a:ext cx="1" cy="231"/>
            </a:xfrm>
            <a:prstGeom prst="line">
              <a:avLst/>
            </a:prstGeom>
            <a:noFill/>
            <a:ln w="9525">
              <a:solidFill>
                <a:srgbClr val="000000"/>
              </a:solidFill>
              <a:round/>
              <a:headEnd/>
              <a:tailEnd/>
            </a:ln>
          </p:spPr>
          <p:txBody>
            <a:bodyPr/>
            <a:lstStyle/>
            <a:p>
              <a:endParaRPr lang="en-US"/>
            </a:p>
          </p:txBody>
        </p:sp>
        <p:sp>
          <p:nvSpPr>
            <p:cNvPr id="89140" name="Line 233"/>
            <p:cNvSpPr>
              <a:spLocks noChangeShapeType="1"/>
            </p:cNvSpPr>
            <p:nvPr/>
          </p:nvSpPr>
          <p:spPr bwMode="auto">
            <a:xfrm>
              <a:off x="11426" y="10495"/>
              <a:ext cx="2" cy="231"/>
            </a:xfrm>
            <a:prstGeom prst="line">
              <a:avLst/>
            </a:prstGeom>
            <a:noFill/>
            <a:ln w="9525">
              <a:solidFill>
                <a:srgbClr val="000000"/>
              </a:solidFill>
              <a:round/>
              <a:headEnd/>
              <a:tailEnd/>
            </a:ln>
          </p:spPr>
          <p:txBody>
            <a:bodyPr/>
            <a:lstStyle/>
            <a:p>
              <a:endParaRPr lang="en-US"/>
            </a:p>
          </p:txBody>
        </p:sp>
        <p:sp>
          <p:nvSpPr>
            <p:cNvPr id="89141" name="Line 234"/>
            <p:cNvSpPr>
              <a:spLocks noChangeShapeType="1"/>
            </p:cNvSpPr>
            <p:nvPr/>
          </p:nvSpPr>
          <p:spPr bwMode="auto">
            <a:xfrm>
              <a:off x="11360" y="10495"/>
              <a:ext cx="3" cy="231"/>
            </a:xfrm>
            <a:prstGeom prst="line">
              <a:avLst/>
            </a:prstGeom>
            <a:noFill/>
            <a:ln w="9525">
              <a:solidFill>
                <a:srgbClr val="000000"/>
              </a:solidFill>
              <a:round/>
              <a:headEnd/>
              <a:tailEnd/>
            </a:ln>
          </p:spPr>
          <p:txBody>
            <a:bodyPr/>
            <a:lstStyle/>
            <a:p>
              <a:endParaRPr lang="en-US"/>
            </a:p>
          </p:txBody>
        </p:sp>
      </p:grpSp>
      <p:sp>
        <p:nvSpPr>
          <p:cNvPr id="89129" name="Line 235"/>
          <p:cNvSpPr>
            <a:spLocks noChangeShapeType="1"/>
          </p:cNvSpPr>
          <p:nvPr/>
        </p:nvSpPr>
        <p:spPr bwMode="auto">
          <a:xfrm>
            <a:off x="4845050" y="3684588"/>
            <a:ext cx="339725" cy="0"/>
          </a:xfrm>
          <a:prstGeom prst="line">
            <a:avLst/>
          </a:prstGeom>
          <a:noFill/>
          <a:ln w="38100">
            <a:solidFill>
              <a:srgbClr val="FFFFFF"/>
            </a:solidFill>
            <a:prstDash val="sysDot"/>
            <a:round/>
            <a:headEnd/>
            <a:tailEnd/>
          </a:ln>
        </p:spPr>
        <p:txBody>
          <a:bodyPr/>
          <a:lstStyle/>
          <a:p>
            <a:endParaRPr lang="en-US"/>
          </a:p>
        </p:txBody>
      </p:sp>
      <p:sp>
        <p:nvSpPr>
          <p:cNvPr id="89130" name="Freeform 236"/>
          <p:cNvSpPr>
            <a:spLocks/>
          </p:cNvSpPr>
          <p:nvPr/>
        </p:nvSpPr>
        <p:spPr bwMode="auto">
          <a:xfrm>
            <a:off x="1663700" y="4532313"/>
            <a:ext cx="4854575" cy="1228725"/>
          </a:xfrm>
          <a:custGeom>
            <a:avLst/>
            <a:gdLst>
              <a:gd name="T0" fmla="*/ 0 w 6225"/>
              <a:gd name="T1" fmla="*/ 0 h 1501"/>
              <a:gd name="T2" fmla="*/ 0 w 6225"/>
              <a:gd name="T3" fmla="*/ 1486 h 1501"/>
              <a:gd name="T4" fmla="*/ 1005 w 6225"/>
              <a:gd name="T5" fmla="*/ 1501 h 1501"/>
              <a:gd name="T6" fmla="*/ 1860 w 6225"/>
              <a:gd name="T7" fmla="*/ 706 h 1501"/>
              <a:gd name="T8" fmla="*/ 5085 w 6225"/>
              <a:gd name="T9" fmla="*/ 721 h 1501"/>
              <a:gd name="T10" fmla="*/ 4305 w 6225"/>
              <a:gd name="T11" fmla="*/ 1456 h 1501"/>
              <a:gd name="T12" fmla="*/ 6225 w 6225"/>
              <a:gd name="T13" fmla="*/ 1456 h 1501"/>
              <a:gd name="T14" fmla="*/ 6220 w 6225"/>
              <a:gd name="T15" fmla="*/ 391 h 1501"/>
              <a:gd name="T16" fmla="*/ 0 60000 65536"/>
              <a:gd name="T17" fmla="*/ 0 60000 65536"/>
              <a:gd name="T18" fmla="*/ 0 60000 65536"/>
              <a:gd name="T19" fmla="*/ 0 60000 65536"/>
              <a:gd name="T20" fmla="*/ 0 60000 65536"/>
              <a:gd name="T21" fmla="*/ 0 60000 65536"/>
              <a:gd name="T22" fmla="*/ 0 60000 65536"/>
              <a:gd name="T23" fmla="*/ 0 60000 65536"/>
              <a:gd name="T24" fmla="*/ 0 w 6225"/>
              <a:gd name="T25" fmla="*/ 0 h 1501"/>
              <a:gd name="T26" fmla="*/ 6225 w 6225"/>
              <a:gd name="T27" fmla="*/ 1501 h 150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225" h="1501">
                <a:moveTo>
                  <a:pt x="0" y="0"/>
                </a:moveTo>
                <a:lnTo>
                  <a:pt x="0" y="1486"/>
                </a:lnTo>
                <a:lnTo>
                  <a:pt x="1005" y="1501"/>
                </a:lnTo>
                <a:lnTo>
                  <a:pt x="1860" y="706"/>
                </a:lnTo>
                <a:lnTo>
                  <a:pt x="5085" y="721"/>
                </a:lnTo>
                <a:lnTo>
                  <a:pt x="4305" y="1456"/>
                </a:lnTo>
                <a:lnTo>
                  <a:pt x="6225" y="1456"/>
                </a:lnTo>
                <a:lnTo>
                  <a:pt x="6220" y="391"/>
                </a:lnTo>
              </a:path>
            </a:pathLst>
          </a:custGeom>
          <a:noFill/>
          <a:ln w="38100">
            <a:solidFill>
              <a:srgbClr val="FF0000"/>
            </a:solidFill>
            <a:round/>
            <a:headEnd/>
            <a:tailEnd type="triangle" w="med" len="med"/>
          </a:ln>
        </p:spPr>
        <p:txBody>
          <a:bodyPr/>
          <a:lstStyle/>
          <a:p>
            <a:endParaRPr lang="en-US"/>
          </a:p>
        </p:txBody>
      </p:sp>
      <p:sp>
        <p:nvSpPr>
          <p:cNvPr id="89131" name="Freeform 237"/>
          <p:cNvSpPr>
            <a:spLocks/>
          </p:cNvSpPr>
          <p:nvPr/>
        </p:nvSpPr>
        <p:spPr bwMode="auto">
          <a:xfrm>
            <a:off x="2822575" y="3365500"/>
            <a:ext cx="4210050" cy="1646238"/>
          </a:xfrm>
          <a:custGeom>
            <a:avLst/>
            <a:gdLst>
              <a:gd name="T0" fmla="*/ 0 w 5400"/>
              <a:gd name="T1" fmla="*/ 0 h 2010"/>
              <a:gd name="T2" fmla="*/ 0 w 5400"/>
              <a:gd name="T3" fmla="*/ 1485 h 2010"/>
              <a:gd name="T4" fmla="*/ 1005 w 5400"/>
              <a:gd name="T5" fmla="*/ 1500 h 2010"/>
              <a:gd name="T6" fmla="*/ 540 w 5400"/>
              <a:gd name="T7" fmla="*/ 2010 h 2010"/>
              <a:gd name="T8" fmla="*/ 3615 w 5400"/>
              <a:gd name="T9" fmla="*/ 2010 h 2010"/>
              <a:gd name="T10" fmla="*/ 4350 w 5400"/>
              <a:gd name="T11" fmla="*/ 1275 h 2010"/>
              <a:gd name="T12" fmla="*/ 5400 w 5400"/>
              <a:gd name="T13" fmla="*/ 1290 h 2010"/>
              <a:gd name="T14" fmla="*/ 5400 w 5400"/>
              <a:gd name="T15" fmla="*/ 120 h 2010"/>
              <a:gd name="T16" fmla="*/ 0 60000 65536"/>
              <a:gd name="T17" fmla="*/ 0 60000 65536"/>
              <a:gd name="T18" fmla="*/ 0 60000 65536"/>
              <a:gd name="T19" fmla="*/ 0 60000 65536"/>
              <a:gd name="T20" fmla="*/ 0 60000 65536"/>
              <a:gd name="T21" fmla="*/ 0 60000 65536"/>
              <a:gd name="T22" fmla="*/ 0 60000 65536"/>
              <a:gd name="T23" fmla="*/ 0 60000 65536"/>
              <a:gd name="T24" fmla="*/ 0 w 5400"/>
              <a:gd name="T25" fmla="*/ 0 h 2010"/>
              <a:gd name="T26" fmla="*/ 5400 w 5400"/>
              <a:gd name="T27" fmla="*/ 2010 h 201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400" h="2010">
                <a:moveTo>
                  <a:pt x="0" y="0"/>
                </a:moveTo>
                <a:lnTo>
                  <a:pt x="0" y="1485"/>
                </a:lnTo>
                <a:lnTo>
                  <a:pt x="1005" y="1500"/>
                </a:lnTo>
                <a:lnTo>
                  <a:pt x="540" y="2010"/>
                </a:lnTo>
                <a:lnTo>
                  <a:pt x="3615" y="2010"/>
                </a:lnTo>
                <a:lnTo>
                  <a:pt x="4350" y="1275"/>
                </a:lnTo>
                <a:lnTo>
                  <a:pt x="5400" y="1290"/>
                </a:lnTo>
                <a:lnTo>
                  <a:pt x="5400" y="120"/>
                </a:lnTo>
              </a:path>
            </a:pathLst>
          </a:custGeom>
          <a:noFill/>
          <a:ln w="38100">
            <a:solidFill>
              <a:srgbClr val="FF0000"/>
            </a:solidFill>
            <a:round/>
            <a:headEnd/>
            <a:tailEnd type="triangle" w="med" len="med"/>
          </a:ln>
        </p:spPr>
        <p:txBody>
          <a:bodyPr/>
          <a:lstStyle/>
          <a:p>
            <a:endParaRPr lang="en-US"/>
          </a:p>
        </p:txBody>
      </p:sp>
      <p:sp>
        <p:nvSpPr>
          <p:cNvPr id="89132" name="Oval 238"/>
          <p:cNvSpPr>
            <a:spLocks noChangeArrowheads="1"/>
          </p:cNvSpPr>
          <p:nvPr/>
        </p:nvSpPr>
        <p:spPr bwMode="auto">
          <a:xfrm>
            <a:off x="2763838" y="3538538"/>
            <a:ext cx="112712" cy="115887"/>
          </a:xfrm>
          <a:prstGeom prst="ellipse">
            <a:avLst/>
          </a:prstGeom>
          <a:solidFill>
            <a:srgbClr val="FF0000"/>
          </a:solidFill>
          <a:ln w="9525">
            <a:solidFill>
              <a:srgbClr val="FF0000"/>
            </a:solidFill>
            <a:round/>
            <a:headEnd/>
            <a:tailEnd/>
          </a:ln>
        </p:spPr>
        <p:txBody>
          <a:bodyPr/>
          <a:lstStyle/>
          <a:p>
            <a:endParaRPr lang="en-US"/>
          </a:p>
        </p:txBody>
      </p:sp>
      <p:sp>
        <p:nvSpPr>
          <p:cNvPr id="89133" name="Text Box 239"/>
          <p:cNvSpPr txBox="1">
            <a:spLocks noChangeArrowheads="1"/>
          </p:cNvSpPr>
          <p:nvPr/>
        </p:nvSpPr>
        <p:spPr bwMode="auto">
          <a:xfrm>
            <a:off x="3041650" y="3341688"/>
            <a:ext cx="2236788" cy="617537"/>
          </a:xfrm>
          <a:prstGeom prst="rect">
            <a:avLst/>
          </a:prstGeom>
          <a:noFill/>
          <a:ln w="9525">
            <a:noFill/>
            <a:miter lim="800000"/>
            <a:headEnd/>
            <a:tailEnd/>
          </a:ln>
        </p:spPr>
        <p:txBody>
          <a:bodyPr/>
          <a:lstStyle/>
          <a:p>
            <a:pPr algn="r" eaLnBrk="1" hangingPunct="1"/>
            <a:r>
              <a:rPr lang="en-US" sz="1400">
                <a:solidFill>
                  <a:srgbClr val="FF0000"/>
                </a:solidFill>
                <a:latin typeface="Symbol" pitchFamily="18" charset="2"/>
              </a:rPr>
              <a:t>l</a:t>
            </a:r>
            <a:r>
              <a:rPr lang="en-US" sz="1400">
                <a:solidFill>
                  <a:srgbClr val="FF0000"/>
                </a:solidFill>
                <a:latin typeface="Arial" pitchFamily="34" charset="0"/>
              </a:rPr>
              <a:t>'</a:t>
            </a:r>
            <a:r>
              <a:rPr lang="en-US" sz="1400" baseline="-25000">
                <a:solidFill>
                  <a:srgbClr val="FF0000"/>
                </a:solidFill>
                <a:latin typeface="Arial" pitchFamily="34" charset="0"/>
              </a:rPr>
              <a:t>in </a:t>
            </a:r>
            <a:r>
              <a:rPr lang="en-US" sz="1400">
                <a:solidFill>
                  <a:srgbClr val="FF0000"/>
                </a:solidFill>
                <a:latin typeface="Arial" pitchFamily="34" charset="0"/>
              </a:rPr>
              <a:t>: original data, plus retransmitted data</a:t>
            </a:r>
            <a:endParaRPr lang="en-US" sz="1400">
              <a:solidFill>
                <a:schemeClr val="tx2"/>
              </a:solidFill>
            </a:endParaRPr>
          </a:p>
        </p:txBody>
      </p:sp>
      <p:sp>
        <p:nvSpPr>
          <p:cNvPr id="89134" name="Line 240"/>
          <p:cNvSpPr>
            <a:spLocks noChangeShapeType="1"/>
          </p:cNvSpPr>
          <p:nvPr/>
        </p:nvSpPr>
        <p:spPr bwMode="auto">
          <a:xfrm flipH="1">
            <a:off x="2916238" y="3524250"/>
            <a:ext cx="373062" cy="50800"/>
          </a:xfrm>
          <a:prstGeom prst="line">
            <a:avLst/>
          </a:prstGeom>
          <a:noFill/>
          <a:ln w="9525">
            <a:solidFill>
              <a:srgbClr val="000000"/>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Footer Placeholder 5"/>
          <p:cNvSpPr>
            <a:spLocks noGrp="1"/>
          </p:cNvSpPr>
          <p:nvPr>
            <p:ph type="ftr" sz="quarter" idx="11"/>
          </p:nvPr>
        </p:nvSpPr>
        <p:spPr>
          <a:noFill/>
        </p:spPr>
        <p:txBody>
          <a:bodyPr/>
          <a:lstStyle/>
          <a:p>
            <a:r>
              <a:rPr lang="en-US"/>
              <a:t>Transport Layer</a:t>
            </a:r>
            <a:endParaRPr lang="en-US">
              <a:latin typeface="Times New Roman" pitchFamily="18" charset="0"/>
            </a:endParaRPr>
          </a:p>
        </p:txBody>
      </p:sp>
      <p:sp>
        <p:nvSpPr>
          <p:cNvPr id="90115" name="Slide Number Placeholder 6"/>
          <p:cNvSpPr>
            <a:spLocks noGrp="1"/>
          </p:cNvSpPr>
          <p:nvPr>
            <p:ph type="sldNum" sz="quarter" idx="12"/>
          </p:nvPr>
        </p:nvSpPr>
        <p:spPr>
          <a:noFill/>
        </p:spPr>
        <p:txBody>
          <a:bodyPr/>
          <a:lstStyle/>
          <a:p>
            <a:r>
              <a:rPr lang="en-US"/>
              <a:t>3-</a:t>
            </a:r>
            <a:fld id="{EC210255-C132-4FCE-A23E-43645CAF370F}" type="slidenum">
              <a:rPr lang="en-US"/>
              <a:pPr/>
              <a:t>5</a:t>
            </a:fld>
            <a:endParaRPr lang="en-US"/>
          </a:p>
        </p:txBody>
      </p:sp>
      <p:sp>
        <p:nvSpPr>
          <p:cNvPr id="90116" name="Rectangle 2"/>
          <p:cNvSpPr>
            <a:spLocks noGrp="1" noChangeArrowheads="1"/>
          </p:cNvSpPr>
          <p:nvPr>
            <p:ph type="title"/>
          </p:nvPr>
        </p:nvSpPr>
        <p:spPr>
          <a:xfrm>
            <a:off x="381000" y="0"/>
            <a:ext cx="7772400" cy="1143000"/>
          </a:xfrm>
        </p:spPr>
        <p:txBody>
          <a:bodyPr/>
          <a:lstStyle/>
          <a:p>
            <a:r>
              <a:rPr lang="en-US" sz="3200" smtClean="0"/>
              <a:t>Causes/costs of congestion: scenario 2</a:t>
            </a:r>
            <a:r>
              <a:rPr lang="en-US" smtClean="0"/>
              <a:t> </a:t>
            </a:r>
          </a:p>
        </p:txBody>
      </p:sp>
      <p:sp>
        <p:nvSpPr>
          <p:cNvPr id="90117" name="Rectangle 3"/>
          <p:cNvSpPr>
            <a:spLocks noGrp="1" noChangeArrowheads="1"/>
          </p:cNvSpPr>
          <p:nvPr>
            <p:ph type="body" sz="half" idx="1"/>
          </p:nvPr>
        </p:nvSpPr>
        <p:spPr>
          <a:xfrm>
            <a:off x="533400" y="990600"/>
            <a:ext cx="8334375" cy="1924050"/>
          </a:xfrm>
        </p:spPr>
        <p:txBody>
          <a:bodyPr/>
          <a:lstStyle/>
          <a:p>
            <a:r>
              <a:rPr lang="en-US" sz="2000" dirty="0" smtClean="0"/>
              <a:t>always:                   (</a:t>
            </a:r>
            <a:r>
              <a:rPr lang="en-US" sz="2000" dirty="0" err="1" smtClean="0"/>
              <a:t>goodput</a:t>
            </a:r>
            <a:r>
              <a:rPr lang="en-US" sz="2000" dirty="0" smtClean="0"/>
              <a:t>)</a:t>
            </a:r>
          </a:p>
          <a:p>
            <a:pPr>
              <a:lnSpc>
                <a:spcPct val="130000"/>
              </a:lnSpc>
            </a:pPr>
            <a:r>
              <a:rPr lang="en-US" sz="2000" dirty="0" smtClean="0"/>
              <a:t>“perfect” retransmission only when loss:</a:t>
            </a:r>
          </a:p>
          <a:p>
            <a:pPr>
              <a:lnSpc>
                <a:spcPct val="130000"/>
              </a:lnSpc>
            </a:pPr>
            <a:r>
              <a:rPr lang="en-US" sz="2000" dirty="0" smtClean="0"/>
              <a:t>retransmission of delayed (not lost) packet makes         larger (than perfect case) for same</a:t>
            </a:r>
          </a:p>
          <a:p>
            <a:endParaRPr lang="en-US" sz="2400" dirty="0" smtClean="0"/>
          </a:p>
        </p:txBody>
      </p:sp>
      <p:grpSp>
        <p:nvGrpSpPr>
          <p:cNvPr id="2" name="Group 4"/>
          <p:cNvGrpSpPr>
            <a:grpSpLocks/>
          </p:cNvGrpSpPr>
          <p:nvPr/>
        </p:nvGrpSpPr>
        <p:grpSpPr bwMode="auto">
          <a:xfrm>
            <a:off x="1828800" y="914400"/>
            <a:ext cx="1385888" cy="687388"/>
            <a:chOff x="1129" y="700"/>
            <a:chExt cx="873" cy="433"/>
          </a:xfrm>
        </p:grpSpPr>
        <p:grpSp>
          <p:nvGrpSpPr>
            <p:cNvPr id="3" name="Group 5"/>
            <p:cNvGrpSpPr>
              <a:grpSpLocks/>
            </p:cNvGrpSpPr>
            <p:nvPr/>
          </p:nvGrpSpPr>
          <p:grpSpPr bwMode="auto">
            <a:xfrm>
              <a:off x="1129" y="704"/>
              <a:ext cx="364" cy="429"/>
              <a:chOff x="1129" y="704"/>
              <a:chExt cx="364" cy="429"/>
            </a:xfrm>
          </p:grpSpPr>
          <p:sp>
            <p:nvSpPr>
              <p:cNvPr id="90185" name="Text Box 6"/>
              <p:cNvSpPr txBox="1">
                <a:spLocks noChangeArrowheads="1"/>
              </p:cNvSpPr>
              <p:nvPr/>
            </p:nvSpPr>
            <p:spPr bwMode="auto">
              <a:xfrm>
                <a:off x="1129" y="704"/>
                <a:ext cx="239" cy="327"/>
              </a:xfrm>
              <a:prstGeom prst="rect">
                <a:avLst/>
              </a:prstGeom>
              <a:noFill/>
              <a:ln w="9525">
                <a:noFill/>
                <a:miter lim="800000"/>
                <a:headEnd/>
                <a:tailEnd/>
              </a:ln>
            </p:spPr>
            <p:txBody>
              <a:bodyPr wrap="none">
                <a:spAutoFit/>
              </a:bodyPr>
              <a:lstStyle/>
              <a:p>
                <a:r>
                  <a:rPr lang="en-US" sz="2800">
                    <a:latin typeface="Symbol" pitchFamily="18" charset="2"/>
                  </a:rPr>
                  <a:t>l</a:t>
                </a:r>
                <a:endParaRPr lang="en-US" sz="2000">
                  <a:latin typeface="Symbol" pitchFamily="18" charset="2"/>
                </a:endParaRPr>
              </a:p>
            </p:txBody>
          </p:sp>
          <p:sp>
            <p:nvSpPr>
              <p:cNvPr id="90186" name="Text Box 7"/>
              <p:cNvSpPr txBox="1">
                <a:spLocks noChangeArrowheads="1"/>
              </p:cNvSpPr>
              <p:nvPr/>
            </p:nvSpPr>
            <p:spPr bwMode="auto">
              <a:xfrm>
                <a:off x="1252" y="883"/>
                <a:ext cx="241" cy="250"/>
              </a:xfrm>
              <a:prstGeom prst="rect">
                <a:avLst/>
              </a:prstGeom>
              <a:noFill/>
              <a:ln w="9525">
                <a:noFill/>
                <a:miter lim="800000"/>
                <a:headEnd/>
                <a:tailEnd/>
              </a:ln>
            </p:spPr>
            <p:txBody>
              <a:bodyPr wrap="none">
                <a:spAutoFit/>
              </a:bodyPr>
              <a:lstStyle/>
              <a:p>
                <a:r>
                  <a:rPr lang="en-US" sz="2000">
                    <a:latin typeface="Arial" pitchFamily="34" charset="0"/>
                  </a:rPr>
                  <a:t>in</a:t>
                </a:r>
                <a:endParaRPr lang="en-US" sz="2000">
                  <a:latin typeface="Times New Roman" pitchFamily="18" charset="0"/>
                </a:endParaRPr>
              </a:p>
            </p:txBody>
          </p:sp>
        </p:grpSp>
        <p:grpSp>
          <p:nvGrpSpPr>
            <p:cNvPr id="4" name="Group 8"/>
            <p:cNvGrpSpPr>
              <a:grpSpLocks/>
            </p:cNvGrpSpPr>
            <p:nvPr/>
          </p:nvGrpSpPr>
          <p:grpSpPr bwMode="auto">
            <a:xfrm>
              <a:off x="1541" y="700"/>
              <a:ext cx="461" cy="413"/>
              <a:chOff x="1645" y="788"/>
              <a:chExt cx="461" cy="413"/>
            </a:xfrm>
          </p:grpSpPr>
          <p:sp>
            <p:nvSpPr>
              <p:cNvPr id="90183" name="Text Box 9"/>
              <p:cNvSpPr txBox="1">
                <a:spLocks noChangeArrowheads="1"/>
              </p:cNvSpPr>
              <p:nvPr/>
            </p:nvSpPr>
            <p:spPr bwMode="auto">
              <a:xfrm>
                <a:off x="1645" y="788"/>
                <a:ext cx="239" cy="327"/>
              </a:xfrm>
              <a:prstGeom prst="rect">
                <a:avLst/>
              </a:prstGeom>
              <a:noFill/>
              <a:ln w="9525">
                <a:noFill/>
                <a:miter lim="800000"/>
                <a:headEnd/>
                <a:tailEnd/>
              </a:ln>
            </p:spPr>
            <p:txBody>
              <a:bodyPr wrap="none">
                <a:spAutoFit/>
              </a:bodyPr>
              <a:lstStyle/>
              <a:p>
                <a:r>
                  <a:rPr lang="en-US" sz="2800">
                    <a:latin typeface="Symbol" pitchFamily="18" charset="2"/>
                  </a:rPr>
                  <a:t>l</a:t>
                </a:r>
                <a:endParaRPr lang="en-US" sz="2000">
                  <a:latin typeface="Symbol" pitchFamily="18" charset="2"/>
                </a:endParaRPr>
              </a:p>
            </p:txBody>
          </p:sp>
          <p:sp>
            <p:nvSpPr>
              <p:cNvPr id="90184" name="Text Box 10"/>
              <p:cNvSpPr txBox="1">
                <a:spLocks noChangeArrowheads="1"/>
              </p:cNvSpPr>
              <p:nvPr/>
            </p:nvSpPr>
            <p:spPr bwMode="auto">
              <a:xfrm>
                <a:off x="1768" y="951"/>
                <a:ext cx="338" cy="250"/>
              </a:xfrm>
              <a:prstGeom prst="rect">
                <a:avLst/>
              </a:prstGeom>
              <a:noFill/>
              <a:ln w="9525">
                <a:noFill/>
                <a:miter lim="800000"/>
                <a:headEnd/>
                <a:tailEnd/>
              </a:ln>
            </p:spPr>
            <p:txBody>
              <a:bodyPr wrap="none">
                <a:spAutoFit/>
              </a:bodyPr>
              <a:lstStyle/>
              <a:p>
                <a:r>
                  <a:rPr lang="en-US" sz="2000">
                    <a:latin typeface="Arial" pitchFamily="34" charset="0"/>
                  </a:rPr>
                  <a:t>out</a:t>
                </a:r>
                <a:endParaRPr lang="en-US" sz="2000">
                  <a:latin typeface="Times New Roman" pitchFamily="18" charset="0"/>
                </a:endParaRPr>
              </a:p>
            </p:txBody>
          </p:sp>
        </p:grpSp>
        <p:sp>
          <p:nvSpPr>
            <p:cNvPr id="90182" name="Text Box 11"/>
            <p:cNvSpPr txBox="1">
              <a:spLocks noChangeArrowheads="1"/>
            </p:cNvSpPr>
            <p:nvPr/>
          </p:nvSpPr>
          <p:spPr bwMode="auto">
            <a:xfrm>
              <a:off x="1360" y="759"/>
              <a:ext cx="209" cy="250"/>
            </a:xfrm>
            <a:prstGeom prst="rect">
              <a:avLst/>
            </a:prstGeom>
            <a:noFill/>
            <a:ln w="9525">
              <a:noFill/>
              <a:miter lim="800000"/>
              <a:headEnd/>
              <a:tailEnd/>
            </a:ln>
          </p:spPr>
          <p:txBody>
            <a:bodyPr wrap="none">
              <a:spAutoFit/>
            </a:bodyPr>
            <a:lstStyle/>
            <a:p>
              <a:r>
                <a:rPr lang="en-US" sz="2000">
                  <a:latin typeface="Arial" pitchFamily="34" charset="0"/>
                </a:rPr>
                <a:t>=</a:t>
              </a:r>
              <a:endParaRPr lang="en-US" sz="2000">
                <a:latin typeface="Times New Roman" pitchFamily="18" charset="0"/>
              </a:endParaRPr>
            </a:p>
          </p:txBody>
        </p:sp>
      </p:grpSp>
      <p:grpSp>
        <p:nvGrpSpPr>
          <p:cNvPr id="5" name="Group 12"/>
          <p:cNvGrpSpPr>
            <a:grpSpLocks/>
          </p:cNvGrpSpPr>
          <p:nvPr/>
        </p:nvGrpSpPr>
        <p:grpSpPr bwMode="auto">
          <a:xfrm>
            <a:off x="5715000" y="1371600"/>
            <a:ext cx="1385888" cy="687388"/>
            <a:chOff x="2461" y="1256"/>
            <a:chExt cx="873" cy="433"/>
          </a:xfrm>
        </p:grpSpPr>
        <p:grpSp>
          <p:nvGrpSpPr>
            <p:cNvPr id="6" name="Group 13"/>
            <p:cNvGrpSpPr>
              <a:grpSpLocks/>
            </p:cNvGrpSpPr>
            <p:nvPr/>
          </p:nvGrpSpPr>
          <p:grpSpPr bwMode="auto">
            <a:xfrm>
              <a:off x="2461" y="1256"/>
              <a:ext cx="873" cy="433"/>
              <a:chOff x="1129" y="700"/>
              <a:chExt cx="873" cy="433"/>
            </a:xfrm>
          </p:grpSpPr>
          <p:grpSp>
            <p:nvGrpSpPr>
              <p:cNvPr id="7" name="Group 14"/>
              <p:cNvGrpSpPr>
                <a:grpSpLocks/>
              </p:cNvGrpSpPr>
              <p:nvPr/>
            </p:nvGrpSpPr>
            <p:grpSpPr bwMode="auto">
              <a:xfrm>
                <a:off x="1129" y="704"/>
                <a:ext cx="364" cy="429"/>
                <a:chOff x="1129" y="704"/>
                <a:chExt cx="364" cy="429"/>
              </a:xfrm>
            </p:grpSpPr>
            <p:sp>
              <p:nvSpPr>
                <p:cNvPr id="90178" name="Text Box 15"/>
                <p:cNvSpPr txBox="1">
                  <a:spLocks noChangeArrowheads="1"/>
                </p:cNvSpPr>
                <p:nvPr/>
              </p:nvSpPr>
              <p:spPr bwMode="auto">
                <a:xfrm>
                  <a:off x="1129" y="704"/>
                  <a:ext cx="239" cy="327"/>
                </a:xfrm>
                <a:prstGeom prst="rect">
                  <a:avLst/>
                </a:prstGeom>
                <a:noFill/>
                <a:ln w="9525">
                  <a:noFill/>
                  <a:miter lim="800000"/>
                  <a:headEnd/>
                  <a:tailEnd/>
                </a:ln>
              </p:spPr>
              <p:txBody>
                <a:bodyPr wrap="none">
                  <a:spAutoFit/>
                </a:bodyPr>
                <a:lstStyle/>
                <a:p>
                  <a:r>
                    <a:rPr lang="en-US" sz="2800">
                      <a:latin typeface="Symbol" pitchFamily="18" charset="2"/>
                    </a:rPr>
                    <a:t>l</a:t>
                  </a:r>
                  <a:endParaRPr lang="en-US" sz="2000">
                    <a:latin typeface="Symbol" pitchFamily="18" charset="2"/>
                  </a:endParaRPr>
                </a:p>
              </p:txBody>
            </p:sp>
            <p:sp>
              <p:nvSpPr>
                <p:cNvPr id="90179" name="Text Box 16"/>
                <p:cNvSpPr txBox="1">
                  <a:spLocks noChangeArrowheads="1"/>
                </p:cNvSpPr>
                <p:nvPr/>
              </p:nvSpPr>
              <p:spPr bwMode="auto">
                <a:xfrm>
                  <a:off x="1252" y="883"/>
                  <a:ext cx="241" cy="250"/>
                </a:xfrm>
                <a:prstGeom prst="rect">
                  <a:avLst/>
                </a:prstGeom>
                <a:noFill/>
                <a:ln w="9525">
                  <a:noFill/>
                  <a:miter lim="800000"/>
                  <a:headEnd/>
                  <a:tailEnd/>
                </a:ln>
              </p:spPr>
              <p:txBody>
                <a:bodyPr wrap="none">
                  <a:spAutoFit/>
                </a:bodyPr>
                <a:lstStyle/>
                <a:p>
                  <a:r>
                    <a:rPr lang="en-US" sz="2000">
                      <a:latin typeface="Arial" pitchFamily="34" charset="0"/>
                    </a:rPr>
                    <a:t>in</a:t>
                  </a:r>
                  <a:endParaRPr lang="en-US" sz="2000">
                    <a:latin typeface="Times New Roman" pitchFamily="18" charset="0"/>
                  </a:endParaRPr>
                </a:p>
              </p:txBody>
            </p:sp>
          </p:grpSp>
          <p:grpSp>
            <p:nvGrpSpPr>
              <p:cNvPr id="8" name="Group 17"/>
              <p:cNvGrpSpPr>
                <a:grpSpLocks/>
              </p:cNvGrpSpPr>
              <p:nvPr/>
            </p:nvGrpSpPr>
            <p:grpSpPr bwMode="auto">
              <a:xfrm>
                <a:off x="1541" y="700"/>
                <a:ext cx="461" cy="413"/>
                <a:chOff x="1645" y="788"/>
                <a:chExt cx="461" cy="413"/>
              </a:xfrm>
            </p:grpSpPr>
            <p:sp>
              <p:nvSpPr>
                <p:cNvPr id="90176" name="Text Box 18"/>
                <p:cNvSpPr txBox="1">
                  <a:spLocks noChangeArrowheads="1"/>
                </p:cNvSpPr>
                <p:nvPr/>
              </p:nvSpPr>
              <p:spPr bwMode="auto">
                <a:xfrm>
                  <a:off x="1645" y="788"/>
                  <a:ext cx="239" cy="327"/>
                </a:xfrm>
                <a:prstGeom prst="rect">
                  <a:avLst/>
                </a:prstGeom>
                <a:noFill/>
                <a:ln w="9525">
                  <a:noFill/>
                  <a:miter lim="800000"/>
                  <a:headEnd/>
                  <a:tailEnd/>
                </a:ln>
              </p:spPr>
              <p:txBody>
                <a:bodyPr wrap="none">
                  <a:spAutoFit/>
                </a:bodyPr>
                <a:lstStyle/>
                <a:p>
                  <a:r>
                    <a:rPr lang="en-US" sz="2800">
                      <a:latin typeface="Symbol" pitchFamily="18" charset="2"/>
                    </a:rPr>
                    <a:t>l</a:t>
                  </a:r>
                  <a:endParaRPr lang="en-US" sz="2000">
                    <a:latin typeface="Symbol" pitchFamily="18" charset="2"/>
                  </a:endParaRPr>
                </a:p>
              </p:txBody>
            </p:sp>
            <p:sp>
              <p:nvSpPr>
                <p:cNvPr id="90177" name="Text Box 19"/>
                <p:cNvSpPr txBox="1">
                  <a:spLocks noChangeArrowheads="1"/>
                </p:cNvSpPr>
                <p:nvPr/>
              </p:nvSpPr>
              <p:spPr bwMode="auto">
                <a:xfrm>
                  <a:off x="1768" y="951"/>
                  <a:ext cx="338" cy="250"/>
                </a:xfrm>
                <a:prstGeom prst="rect">
                  <a:avLst/>
                </a:prstGeom>
                <a:noFill/>
                <a:ln w="9525">
                  <a:noFill/>
                  <a:miter lim="800000"/>
                  <a:headEnd/>
                  <a:tailEnd/>
                </a:ln>
              </p:spPr>
              <p:txBody>
                <a:bodyPr wrap="none">
                  <a:spAutoFit/>
                </a:bodyPr>
                <a:lstStyle/>
                <a:p>
                  <a:r>
                    <a:rPr lang="en-US" sz="2000" dirty="0">
                      <a:latin typeface="Arial" pitchFamily="34" charset="0"/>
                    </a:rPr>
                    <a:t>out</a:t>
                  </a:r>
                  <a:endParaRPr lang="en-US" sz="2000" dirty="0">
                    <a:latin typeface="Times New Roman" pitchFamily="18" charset="0"/>
                  </a:endParaRPr>
                </a:p>
              </p:txBody>
            </p:sp>
          </p:grpSp>
          <p:sp>
            <p:nvSpPr>
              <p:cNvPr id="90175" name="Text Box 20"/>
              <p:cNvSpPr txBox="1">
                <a:spLocks noChangeArrowheads="1"/>
              </p:cNvSpPr>
              <p:nvPr/>
            </p:nvSpPr>
            <p:spPr bwMode="auto">
              <a:xfrm>
                <a:off x="1352" y="729"/>
                <a:ext cx="228" cy="288"/>
              </a:xfrm>
              <a:prstGeom prst="rect">
                <a:avLst/>
              </a:prstGeom>
              <a:noFill/>
              <a:ln w="9525">
                <a:noFill/>
                <a:miter lim="800000"/>
                <a:headEnd/>
                <a:tailEnd/>
              </a:ln>
            </p:spPr>
            <p:txBody>
              <a:bodyPr wrap="none">
                <a:spAutoFit/>
              </a:bodyPr>
              <a:lstStyle/>
              <a:p>
                <a:r>
                  <a:rPr lang="en-US" sz="2400">
                    <a:solidFill>
                      <a:srgbClr val="FF0000"/>
                    </a:solidFill>
                    <a:latin typeface="Arial" pitchFamily="34" charset="0"/>
                  </a:rPr>
                  <a:t>&gt;</a:t>
                </a:r>
                <a:endParaRPr lang="en-US" sz="2000">
                  <a:latin typeface="Times New Roman" pitchFamily="18" charset="0"/>
                </a:endParaRPr>
              </a:p>
            </p:txBody>
          </p:sp>
        </p:grpSp>
        <p:sp>
          <p:nvSpPr>
            <p:cNvPr id="90172" name="Line 21"/>
            <p:cNvSpPr>
              <a:spLocks noChangeShapeType="1"/>
            </p:cNvSpPr>
            <p:nvPr/>
          </p:nvSpPr>
          <p:spPr bwMode="auto">
            <a:xfrm flipV="1">
              <a:off x="2660" y="1332"/>
              <a:ext cx="20" cy="40"/>
            </a:xfrm>
            <a:prstGeom prst="line">
              <a:avLst/>
            </a:prstGeom>
            <a:noFill/>
            <a:ln w="19050">
              <a:solidFill>
                <a:schemeClr val="tx1"/>
              </a:solidFill>
              <a:round/>
              <a:headEnd/>
              <a:tailEnd/>
            </a:ln>
          </p:spPr>
          <p:txBody>
            <a:bodyPr wrap="none" anchor="ctr"/>
            <a:lstStyle/>
            <a:p>
              <a:endParaRPr lang="en-US"/>
            </a:p>
          </p:txBody>
        </p:sp>
      </p:grpSp>
      <p:grpSp>
        <p:nvGrpSpPr>
          <p:cNvPr id="9" name="Group 22"/>
          <p:cNvGrpSpPr>
            <a:grpSpLocks/>
          </p:cNvGrpSpPr>
          <p:nvPr/>
        </p:nvGrpSpPr>
        <p:grpSpPr bwMode="auto">
          <a:xfrm>
            <a:off x="6096000" y="1828800"/>
            <a:ext cx="577850" cy="681038"/>
            <a:chOff x="3663" y="2092"/>
            <a:chExt cx="364" cy="429"/>
          </a:xfrm>
        </p:grpSpPr>
        <p:grpSp>
          <p:nvGrpSpPr>
            <p:cNvPr id="10" name="Group 23"/>
            <p:cNvGrpSpPr>
              <a:grpSpLocks/>
            </p:cNvGrpSpPr>
            <p:nvPr/>
          </p:nvGrpSpPr>
          <p:grpSpPr bwMode="auto">
            <a:xfrm>
              <a:off x="3663" y="2092"/>
              <a:ext cx="364" cy="429"/>
              <a:chOff x="1129" y="704"/>
              <a:chExt cx="364" cy="429"/>
            </a:xfrm>
          </p:grpSpPr>
          <p:sp>
            <p:nvSpPr>
              <p:cNvPr id="90169" name="Text Box 24"/>
              <p:cNvSpPr txBox="1">
                <a:spLocks noChangeArrowheads="1"/>
              </p:cNvSpPr>
              <p:nvPr/>
            </p:nvSpPr>
            <p:spPr bwMode="auto">
              <a:xfrm>
                <a:off x="1129" y="704"/>
                <a:ext cx="239" cy="327"/>
              </a:xfrm>
              <a:prstGeom prst="rect">
                <a:avLst/>
              </a:prstGeom>
              <a:noFill/>
              <a:ln w="9525">
                <a:noFill/>
                <a:miter lim="800000"/>
                <a:headEnd/>
                <a:tailEnd/>
              </a:ln>
            </p:spPr>
            <p:txBody>
              <a:bodyPr wrap="none">
                <a:spAutoFit/>
              </a:bodyPr>
              <a:lstStyle/>
              <a:p>
                <a:r>
                  <a:rPr lang="en-US" sz="2800">
                    <a:latin typeface="Symbol" pitchFamily="18" charset="2"/>
                  </a:rPr>
                  <a:t>l</a:t>
                </a:r>
                <a:endParaRPr lang="en-US" sz="2000">
                  <a:latin typeface="Symbol" pitchFamily="18" charset="2"/>
                </a:endParaRPr>
              </a:p>
            </p:txBody>
          </p:sp>
          <p:sp>
            <p:nvSpPr>
              <p:cNvPr id="90170" name="Text Box 25"/>
              <p:cNvSpPr txBox="1">
                <a:spLocks noChangeArrowheads="1"/>
              </p:cNvSpPr>
              <p:nvPr/>
            </p:nvSpPr>
            <p:spPr bwMode="auto">
              <a:xfrm>
                <a:off x="1252" y="883"/>
                <a:ext cx="241" cy="250"/>
              </a:xfrm>
              <a:prstGeom prst="rect">
                <a:avLst/>
              </a:prstGeom>
              <a:noFill/>
              <a:ln w="9525">
                <a:noFill/>
                <a:miter lim="800000"/>
                <a:headEnd/>
                <a:tailEnd/>
              </a:ln>
            </p:spPr>
            <p:txBody>
              <a:bodyPr wrap="none">
                <a:spAutoFit/>
              </a:bodyPr>
              <a:lstStyle/>
              <a:p>
                <a:r>
                  <a:rPr lang="en-US" sz="2000" dirty="0">
                    <a:latin typeface="Arial" pitchFamily="34" charset="0"/>
                  </a:rPr>
                  <a:t>in</a:t>
                </a:r>
                <a:endParaRPr lang="en-US" sz="2000" dirty="0">
                  <a:latin typeface="Times New Roman" pitchFamily="18" charset="0"/>
                </a:endParaRPr>
              </a:p>
            </p:txBody>
          </p:sp>
        </p:grpSp>
        <p:sp>
          <p:nvSpPr>
            <p:cNvPr id="90168" name="Line 26"/>
            <p:cNvSpPr>
              <a:spLocks noChangeShapeType="1"/>
            </p:cNvSpPr>
            <p:nvPr/>
          </p:nvSpPr>
          <p:spPr bwMode="auto">
            <a:xfrm flipV="1">
              <a:off x="3862" y="2164"/>
              <a:ext cx="20" cy="40"/>
            </a:xfrm>
            <a:prstGeom prst="line">
              <a:avLst/>
            </a:prstGeom>
            <a:noFill/>
            <a:ln w="19050">
              <a:solidFill>
                <a:schemeClr val="tx1"/>
              </a:solidFill>
              <a:round/>
              <a:headEnd/>
              <a:tailEnd/>
            </a:ln>
          </p:spPr>
          <p:txBody>
            <a:bodyPr wrap="none" anchor="ctr"/>
            <a:lstStyle/>
            <a:p>
              <a:endParaRPr lang="en-US"/>
            </a:p>
          </p:txBody>
        </p:sp>
      </p:grpSp>
      <p:grpSp>
        <p:nvGrpSpPr>
          <p:cNvPr id="11" name="Group 27"/>
          <p:cNvGrpSpPr>
            <a:grpSpLocks/>
          </p:cNvGrpSpPr>
          <p:nvPr/>
        </p:nvGrpSpPr>
        <p:grpSpPr bwMode="auto">
          <a:xfrm>
            <a:off x="4495800" y="2209800"/>
            <a:ext cx="731838" cy="655638"/>
            <a:chOff x="1645" y="788"/>
            <a:chExt cx="461" cy="413"/>
          </a:xfrm>
        </p:grpSpPr>
        <p:sp>
          <p:nvSpPr>
            <p:cNvPr id="90165" name="Text Box 28"/>
            <p:cNvSpPr txBox="1">
              <a:spLocks noChangeArrowheads="1"/>
            </p:cNvSpPr>
            <p:nvPr/>
          </p:nvSpPr>
          <p:spPr bwMode="auto">
            <a:xfrm>
              <a:off x="1645" y="788"/>
              <a:ext cx="239" cy="327"/>
            </a:xfrm>
            <a:prstGeom prst="rect">
              <a:avLst/>
            </a:prstGeom>
            <a:noFill/>
            <a:ln w="9525">
              <a:noFill/>
              <a:miter lim="800000"/>
              <a:headEnd/>
              <a:tailEnd/>
            </a:ln>
          </p:spPr>
          <p:txBody>
            <a:bodyPr wrap="none">
              <a:spAutoFit/>
            </a:bodyPr>
            <a:lstStyle/>
            <a:p>
              <a:r>
                <a:rPr lang="en-US" sz="2800">
                  <a:latin typeface="Symbol" pitchFamily="18" charset="2"/>
                </a:rPr>
                <a:t>l</a:t>
              </a:r>
              <a:endParaRPr lang="en-US" sz="2000">
                <a:latin typeface="Symbol" pitchFamily="18" charset="2"/>
              </a:endParaRPr>
            </a:p>
          </p:txBody>
        </p:sp>
        <p:sp>
          <p:nvSpPr>
            <p:cNvPr id="90166" name="Text Box 29"/>
            <p:cNvSpPr txBox="1">
              <a:spLocks noChangeArrowheads="1"/>
            </p:cNvSpPr>
            <p:nvPr/>
          </p:nvSpPr>
          <p:spPr bwMode="auto">
            <a:xfrm>
              <a:off x="1768" y="951"/>
              <a:ext cx="338" cy="250"/>
            </a:xfrm>
            <a:prstGeom prst="rect">
              <a:avLst/>
            </a:prstGeom>
            <a:noFill/>
            <a:ln w="9525">
              <a:noFill/>
              <a:miter lim="800000"/>
              <a:headEnd/>
              <a:tailEnd/>
            </a:ln>
          </p:spPr>
          <p:txBody>
            <a:bodyPr wrap="none">
              <a:spAutoFit/>
            </a:bodyPr>
            <a:lstStyle/>
            <a:p>
              <a:r>
                <a:rPr lang="en-US" sz="2000" dirty="0">
                  <a:latin typeface="Arial" pitchFamily="34" charset="0"/>
                </a:rPr>
                <a:t>out</a:t>
              </a:r>
              <a:endParaRPr lang="en-US" sz="2000" dirty="0">
                <a:latin typeface="Times New Roman" pitchFamily="18" charset="0"/>
              </a:endParaRPr>
            </a:p>
          </p:txBody>
        </p:sp>
      </p:grpSp>
      <p:sp>
        <p:nvSpPr>
          <p:cNvPr id="90122" name="Rectangle 31"/>
          <p:cNvSpPr>
            <a:spLocks noChangeArrowheads="1"/>
          </p:cNvSpPr>
          <p:nvPr/>
        </p:nvSpPr>
        <p:spPr bwMode="auto">
          <a:xfrm>
            <a:off x="333375" y="5153025"/>
            <a:ext cx="8267700" cy="409575"/>
          </a:xfrm>
          <a:prstGeom prst="rect">
            <a:avLst/>
          </a:prstGeom>
          <a:solidFill>
            <a:schemeClr val="bg1"/>
          </a:solidFill>
          <a:ln w="9525">
            <a:noFill/>
            <a:miter lim="800000"/>
            <a:headEnd/>
            <a:tailEnd/>
          </a:ln>
        </p:spPr>
        <p:txBody>
          <a:bodyPr wrap="none" anchor="ctr"/>
          <a:lstStyle/>
          <a:p>
            <a:endParaRPr lang="en-US"/>
          </a:p>
        </p:txBody>
      </p:sp>
      <p:sp>
        <p:nvSpPr>
          <p:cNvPr id="90123" name="Rectangle 32"/>
          <p:cNvSpPr>
            <a:spLocks noChangeArrowheads="1"/>
          </p:cNvSpPr>
          <p:nvPr/>
        </p:nvSpPr>
        <p:spPr bwMode="auto">
          <a:xfrm>
            <a:off x="615950" y="5276850"/>
            <a:ext cx="8143875" cy="990600"/>
          </a:xfrm>
          <a:prstGeom prst="rect">
            <a:avLst/>
          </a:prstGeom>
          <a:noFill/>
          <a:ln w="9525">
            <a:noFill/>
            <a:miter lim="800000"/>
            <a:headEnd/>
            <a:tailEnd/>
          </a:ln>
        </p:spPr>
        <p:txBody>
          <a:bodyPr/>
          <a:lstStyle/>
          <a:p>
            <a:pPr marL="342900" indent="-342900" algn="l">
              <a:spcBef>
                <a:spcPct val="20000"/>
              </a:spcBef>
              <a:buClr>
                <a:schemeClr val="accent2"/>
              </a:buClr>
              <a:buSzPct val="85000"/>
              <a:buFont typeface="ZapfDingbats" pitchFamily="82" charset="2"/>
              <a:buNone/>
            </a:pPr>
            <a:r>
              <a:rPr lang="en-US" sz="2000">
                <a:solidFill>
                  <a:srgbClr val="FF0000"/>
                </a:solidFill>
              </a:rPr>
              <a:t>“costs” of congestion:</a:t>
            </a:r>
            <a:r>
              <a:rPr lang="en-US" sz="2000"/>
              <a:t> </a:t>
            </a:r>
          </a:p>
          <a:p>
            <a:pPr marL="342900" indent="-342900" algn="l">
              <a:spcBef>
                <a:spcPct val="20000"/>
              </a:spcBef>
              <a:buClr>
                <a:schemeClr val="accent2"/>
              </a:buClr>
              <a:buSzPct val="85000"/>
              <a:buFont typeface="ZapfDingbats" pitchFamily="82" charset="2"/>
              <a:buChar char="r"/>
            </a:pPr>
            <a:r>
              <a:rPr lang="en-US" sz="2000"/>
              <a:t>more work (retrans) for given “goodput”</a:t>
            </a:r>
          </a:p>
          <a:p>
            <a:pPr marL="342900" indent="-342900" algn="l">
              <a:spcBef>
                <a:spcPct val="20000"/>
              </a:spcBef>
              <a:buClr>
                <a:schemeClr val="accent2"/>
              </a:buClr>
              <a:buSzPct val="85000"/>
              <a:buFont typeface="ZapfDingbats" pitchFamily="82" charset="2"/>
              <a:buChar char="r"/>
            </a:pPr>
            <a:r>
              <a:rPr lang="en-US" sz="2000"/>
              <a:t>unneeded retransmissions: link carries multiple copies of pkt</a:t>
            </a:r>
          </a:p>
          <a:p>
            <a:pPr marL="342900" indent="-342900" algn="l">
              <a:spcBef>
                <a:spcPct val="20000"/>
              </a:spcBef>
              <a:buClr>
                <a:schemeClr val="accent2"/>
              </a:buClr>
              <a:buSzPct val="85000"/>
              <a:buFont typeface="ZapfDingbats" pitchFamily="82" charset="2"/>
              <a:buChar char="r"/>
            </a:pPr>
            <a:endParaRPr lang="en-US" sz="2400"/>
          </a:p>
        </p:txBody>
      </p:sp>
      <p:grpSp>
        <p:nvGrpSpPr>
          <p:cNvPr id="12" name="Group 33"/>
          <p:cNvGrpSpPr>
            <a:grpSpLocks/>
          </p:cNvGrpSpPr>
          <p:nvPr/>
        </p:nvGrpSpPr>
        <p:grpSpPr bwMode="auto">
          <a:xfrm>
            <a:off x="228600" y="2819400"/>
            <a:ext cx="7783513" cy="2514600"/>
            <a:chOff x="257" y="874"/>
            <a:chExt cx="4903" cy="1584"/>
          </a:xfrm>
        </p:grpSpPr>
        <p:sp>
          <p:nvSpPr>
            <p:cNvPr id="90125" name="Line 34"/>
            <p:cNvSpPr>
              <a:spLocks noChangeShapeType="1"/>
            </p:cNvSpPr>
            <p:nvPr/>
          </p:nvSpPr>
          <p:spPr bwMode="auto">
            <a:xfrm>
              <a:off x="2339" y="874"/>
              <a:ext cx="0" cy="1081"/>
            </a:xfrm>
            <a:prstGeom prst="line">
              <a:avLst/>
            </a:prstGeom>
            <a:noFill/>
            <a:ln w="9525">
              <a:solidFill>
                <a:schemeClr val="tx1"/>
              </a:solidFill>
              <a:round/>
              <a:headEnd/>
              <a:tailEnd/>
            </a:ln>
          </p:spPr>
          <p:txBody>
            <a:bodyPr/>
            <a:lstStyle/>
            <a:p>
              <a:endParaRPr lang="en-US"/>
            </a:p>
          </p:txBody>
        </p:sp>
        <p:sp>
          <p:nvSpPr>
            <p:cNvPr id="90126" name="Line 35"/>
            <p:cNvSpPr>
              <a:spLocks noChangeShapeType="1"/>
            </p:cNvSpPr>
            <p:nvPr/>
          </p:nvSpPr>
          <p:spPr bwMode="auto">
            <a:xfrm rot="5400000">
              <a:off x="2902" y="1392"/>
              <a:ext cx="0" cy="1133"/>
            </a:xfrm>
            <a:prstGeom prst="line">
              <a:avLst/>
            </a:prstGeom>
            <a:noFill/>
            <a:ln w="9525">
              <a:solidFill>
                <a:schemeClr val="tx1"/>
              </a:solidFill>
              <a:round/>
              <a:headEnd/>
              <a:tailEnd/>
            </a:ln>
          </p:spPr>
          <p:txBody>
            <a:bodyPr/>
            <a:lstStyle/>
            <a:p>
              <a:endParaRPr lang="en-US"/>
            </a:p>
          </p:txBody>
        </p:sp>
        <p:sp>
          <p:nvSpPr>
            <p:cNvPr id="90127" name="Text Box 36"/>
            <p:cNvSpPr txBox="1">
              <a:spLocks noChangeArrowheads="1"/>
            </p:cNvSpPr>
            <p:nvPr/>
          </p:nvSpPr>
          <p:spPr bwMode="auto">
            <a:xfrm>
              <a:off x="2118" y="934"/>
              <a:ext cx="240" cy="153"/>
            </a:xfrm>
            <a:prstGeom prst="rect">
              <a:avLst/>
            </a:prstGeom>
            <a:noFill/>
            <a:ln w="9525">
              <a:noFill/>
              <a:miter lim="800000"/>
              <a:headEnd/>
              <a:tailEnd/>
            </a:ln>
          </p:spPr>
          <p:txBody>
            <a:bodyPr wrap="none">
              <a:spAutoFit/>
            </a:bodyPr>
            <a:lstStyle/>
            <a:p>
              <a:pPr algn="l" eaLnBrk="1" hangingPunct="1"/>
              <a:r>
                <a:rPr lang="en-US" sz="1000">
                  <a:latin typeface="Arial" pitchFamily="34" charset="0"/>
                  <a:cs typeface="Arial" pitchFamily="34" charset="0"/>
                </a:rPr>
                <a:t>R/2</a:t>
              </a:r>
            </a:p>
          </p:txBody>
        </p:sp>
        <p:sp>
          <p:nvSpPr>
            <p:cNvPr id="90128" name="Line 37"/>
            <p:cNvSpPr>
              <a:spLocks noChangeShapeType="1"/>
            </p:cNvSpPr>
            <p:nvPr/>
          </p:nvSpPr>
          <p:spPr bwMode="auto">
            <a:xfrm rot="5400000">
              <a:off x="2824" y="523"/>
              <a:ext cx="0" cy="977"/>
            </a:xfrm>
            <a:prstGeom prst="line">
              <a:avLst/>
            </a:prstGeom>
            <a:noFill/>
            <a:ln w="9525">
              <a:solidFill>
                <a:schemeClr val="tx1"/>
              </a:solidFill>
              <a:prstDash val="dash"/>
              <a:round/>
              <a:headEnd/>
              <a:tailEnd/>
            </a:ln>
          </p:spPr>
          <p:txBody>
            <a:bodyPr/>
            <a:lstStyle/>
            <a:p>
              <a:endParaRPr lang="en-US"/>
            </a:p>
          </p:txBody>
        </p:sp>
        <p:sp>
          <p:nvSpPr>
            <p:cNvPr id="90129" name="Line 38"/>
            <p:cNvSpPr>
              <a:spLocks noChangeShapeType="1"/>
            </p:cNvSpPr>
            <p:nvPr/>
          </p:nvSpPr>
          <p:spPr bwMode="auto">
            <a:xfrm rot="10800000">
              <a:off x="3327" y="1022"/>
              <a:ext cx="0" cy="932"/>
            </a:xfrm>
            <a:prstGeom prst="line">
              <a:avLst/>
            </a:prstGeom>
            <a:noFill/>
            <a:ln w="9525">
              <a:solidFill>
                <a:schemeClr val="tx1"/>
              </a:solidFill>
              <a:prstDash val="dash"/>
              <a:round/>
              <a:headEnd/>
              <a:tailEnd/>
            </a:ln>
          </p:spPr>
          <p:txBody>
            <a:bodyPr/>
            <a:lstStyle/>
            <a:p>
              <a:endParaRPr lang="en-US"/>
            </a:p>
          </p:txBody>
        </p:sp>
        <p:sp>
          <p:nvSpPr>
            <p:cNvPr id="90130" name="Text Box 39"/>
            <p:cNvSpPr txBox="1">
              <a:spLocks noChangeArrowheads="1"/>
            </p:cNvSpPr>
            <p:nvPr/>
          </p:nvSpPr>
          <p:spPr bwMode="auto">
            <a:xfrm>
              <a:off x="3194" y="1938"/>
              <a:ext cx="240" cy="154"/>
            </a:xfrm>
            <a:prstGeom prst="rect">
              <a:avLst/>
            </a:prstGeom>
            <a:noFill/>
            <a:ln w="9525">
              <a:noFill/>
              <a:miter lim="800000"/>
              <a:headEnd/>
              <a:tailEnd/>
            </a:ln>
          </p:spPr>
          <p:txBody>
            <a:bodyPr wrap="none">
              <a:spAutoFit/>
            </a:bodyPr>
            <a:lstStyle/>
            <a:p>
              <a:pPr algn="l" eaLnBrk="1" hangingPunct="1"/>
              <a:r>
                <a:rPr lang="en-US" sz="1000">
                  <a:latin typeface="Arial" pitchFamily="34" charset="0"/>
                  <a:cs typeface="Arial" pitchFamily="34" charset="0"/>
                </a:rPr>
                <a:t>R/2</a:t>
              </a:r>
            </a:p>
          </p:txBody>
        </p:sp>
        <p:sp>
          <p:nvSpPr>
            <p:cNvPr id="90131" name="Freeform 40"/>
            <p:cNvSpPr>
              <a:spLocks/>
            </p:cNvSpPr>
            <p:nvPr/>
          </p:nvSpPr>
          <p:spPr bwMode="auto">
            <a:xfrm>
              <a:off x="2339" y="1320"/>
              <a:ext cx="969" cy="634"/>
            </a:xfrm>
            <a:custGeom>
              <a:avLst/>
              <a:gdLst>
                <a:gd name="T0" fmla="*/ 0 w 969"/>
                <a:gd name="T1" fmla="*/ 634 h 634"/>
                <a:gd name="T2" fmla="*/ 573 w 969"/>
                <a:gd name="T3" fmla="*/ 144 h 634"/>
                <a:gd name="T4" fmla="*/ 969 w 969"/>
                <a:gd name="T5" fmla="*/ 0 h 634"/>
                <a:gd name="T6" fmla="*/ 0 60000 65536"/>
                <a:gd name="T7" fmla="*/ 0 60000 65536"/>
                <a:gd name="T8" fmla="*/ 0 60000 65536"/>
                <a:gd name="T9" fmla="*/ 0 w 969"/>
                <a:gd name="T10" fmla="*/ 0 h 634"/>
                <a:gd name="T11" fmla="*/ 969 w 969"/>
                <a:gd name="T12" fmla="*/ 634 h 634"/>
              </a:gdLst>
              <a:ahLst/>
              <a:cxnLst>
                <a:cxn ang="T6">
                  <a:pos x="T0" y="T1"/>
                </a:cxn>
                <a:cxn ang="T7">
                  <a:pos x="T2" y="T3"/>
                </a:cxn>
                <a:cxn ang="T8">
                  <a:pos x="T4" y="T5"/>
                </a:cxn>
              </a:cxnLst>
              <a:rect l="T9" t="T10" r="T11" b="T12"/>
              <a:pathLst>
                <a:path w="969" h="634">
                  <a:moveTo>
                    <a:pt x="0" y="634"/>
                  </a:moveTo>
                  <a:cubicBezTo>
                    <a:pt x="95" y="552"/>
                    <a:pt x="412" y="250"/>
                    <a:pt x="573" y="144"/>
                  </a:cubicBezTo>
                  <a:cubicBezTo>
                    <a:pt x="734" y="38"/>
                    <a:pt x="887" y="30"/>
                    <a:pt x="969" y="0"/>
                  </a:cubicBezTo>
                </a:path>
              </a:pathLst>
            </a:custGeom>
            <a:noFill/>
            <a:ln w="19050">
              <a:solidFill>
                <a:schemeClr val="accent2"/>
              </a:solidFill>
              <a:round/>
              <a:headEnd/>
              <a:tailEnd/>
            </a:ln>
          </p:spPr>
          <p:txBody>
            <a:bodyPr/>
            <a:lstStyle/>
            <a:p>
              <a:endParaRPr lang="en-US"/>
            </a:p>
          </p:txBody>
        </p:sp>
        <p:grpSp>
          <p:nvGrpSpPr>
            <p:cNvPr id="13" name="Group 41"/>
            <p:cNvGrpSpPr>
              <a:grpSpLocks/>
            </p:cNvGrpSpPr>
            <p:nvPr/>
          </p:nvGrpSpPr>
          <p:grpSpPr bwMode="auto">
            <a:xfrm>
              <a:off x="2742" y="1984"/>
              <a:ext cx="219" cy="173"/>
              <a:chOff x="806" y="2056"/>
              <a:chExt cx="219" cy="173"/>
            </a:xfrm>
          </p:grpSpPr>
          <p:sp>
            <p:nvSpPr>
              <p:cNvPr id="90163" name="Text Box 42"/>
              <p:cNvSpPr txBox="1">
                <a:spLocks noChangeArrowheads="1"/>
              </p:cNvSpPr>
              <p:nvPr/>
            </p:nvSpPr>
            <p:spPr bwMode="auto">
              <a:xfrm>
                <a:off x="806" y="2056"/>
                <a:ext cx="219" cy="173"/>
              </a:xfrm>
              <a:prstGeom prst="rect">
                <a:avLst/>
              </a:prstGeom>
              <a:noFill/>
              <a:ln w="9525">
                <a:noFill/>
                <a:miter lim="800000"/>
                <a:headEnd/>
                <a:tailEnd/>
              </a:ln>
            </p:spPr>
            <p:txBody>
              <a:bodyPr wrap="none">
                <a:spAutoFit/>
              </a:bodyPr>
              <a:lstStyle/>
              <a:p>
                <a:pPr algn="l" eaLnBrk="1" hangingPunct="1"/>
                <a:r>
                  <a:rPr lang="en-US" sz="1200">
                    <a:latin typeface="Symbol" pitchFamily="18" charset="2"/>
                    <a:cs typeface="Arial" pitchFamily="34" charset="0"/>
                  </a:rPr>
                  <a:t>l</a:t>
                </a:r>
                <a:r>
                  <a:rPr lang="en-US" sz="1200" baseline="-25000">
                    <a:latin typeface="Arial" pitchFamily="34" charset="0"/>
                    <a:cs typeface="Arial" pitchFamily="34" charset="0"/>
                  </a:rPr>
                  <a:t>in</a:t>
                </a:r>
              </a:p>
            </p:txBody>
          </p:sp>
          <p:sp>
            <p:nvSpPr>
              <p:cNvPr id="90164" name="Line 43"/>
              <p:cNvSpPr>
                <a:spLocks noChangeShapeType="1"/>
              </p:cNvSpPr>
              <p:nvPr/>
            </p:nvSpPr>
            <p:spPr bwMode="auto">
              <a:xfrm flipV="1">
                <a:off x="912" y="2092"/>
                <a:ext cx="24" cy="24"/>
              </a:xfrm>
              <a:prstGeom prst="line">
                <a:avLst/>
              </a:prstGeom>
              <a:noFill/>
              <a:ln w="12700">
                <a:solidFill>
                  <a:schemeClr val="tx1"/>
                </a:solidFill>
                <a:round/>
                <a:headEnd/>
                <a:tailEnd/>
              </a:ln>
            </p:spPr>
            <p:txBody>
              <a:bodyPr/>
              <a:lstStyle/>
              <a:p>
                <a:endParaRPr lang="en-US"/>
              </a:p>
            </p:txBody>
          </p:sp>
        </p:grpSp>
        <p:sp>
          <p:nvSpPr>
            <p:cNvPr id="90133" name="Text Box 44"/>
            <p:cNvSpPr txBox="1">
              <a:spLocks noChangeArrowheads="1"/>
            </p:cNvSpPr>
            <p:nvPr/>
          </p:nvSpPr>
          <p:spPr bwMode="auto">
            <a:xfrm rot="-5400000">
              <a:off x="1930" y="1368"/>
              <a:ext cx="259" cy="173"/>
            </a:xfrm>
            <a:prstGeom prst="rect">
              <a:avLst/>
            </a:prstGeom>
            <a:noFill/>
            <a:ln w="9525">
              <a:noFill/>
              <a:miter lim="800000"/>
              <a:headEnd/>
              <a:tailEnd/>
            </a:ln>
          </p:spPr>
          <p:txBody>
            <a:bodyPr>
              <a:spAutoFit/>
            </a:bodyPr>
            <a:lstStyle/>
            <a:p>
              <a:pPr algn="l" eaLnBrk="1" hangingPunct="1"/>
              <a:r>
                <a:rPr lang="en-US" sz="1200">
                  <a:latin typeface="Symbol" pitchFamily="18" charset="2"/>
                  <a:cs typeface="Arial" pitchFamily="34" charset="0"/>
                </a:rPr>
                <a:t>l</a:t>
              </a:r>
              <a:r>
                <a:rPr lang="en-US" sz="1200" baseline="-25000">
                  <a:latin typeface="Arial" pitchFamily="34" charset="0"/>
                  <a:cs typeface="Arial" pitchFamily="34" charset="0"/>
                </a:rPr>
                <a:t>out</a:t>
              </a:r>
            </a:p>
          </p:txBody>
        </p:sp>
        <p:sp>
          <p:nvSpPr>
            <p:cNvPr id="90134" name="Text Box 45"/>
            <p:cNvSpPr txBox="1">
              <a:spLocks noChangeArrowheads="1"/>
            </p:cNvSpPr>
            <p:nvPr/>
          </p:nvSpPr>
          <p:spPr bwMode="auto">
            <a:xfrm>
              <a:off x="2746" y="2227"/>
              <a:ext cx="236" cy="231"/>
            </a:xfrm>
            <a:prstGeom prst="rect">
              <a:avLst/>
            </a:prstGeom>
            <a:noFill/>
            <a:ln w="9525">
              <a:noFill/>
              <a:miter lim="800000"/>
              <a:headEnd/>
              <a:tailEnd/>
            </a:ln>
          </p:spPr>
          <p:txBody>
            <a:bodyPr wrap="none">
              <a:spAutoFit/>
            </a:bodyPr>
            <a:lstStyle/>
            <a:p>
              <a:pPr algn="l" eaLnBrk="1" hangingPunct="1"/>
              <a:r>
                <a:rPr lang="en-US" sz="1800">
                  <a:latin typeface="Arial" pitchFamily="34" charset="0"/>
                  <a:cs typeface="Arial" pitchFamily="34" charset="0"/>
                </a:rPr>
                <a:t>b.</a:t>
              </a:r>
            </a:p>
          </p:txBody>
        </p:sp>
        <p:grpSp>
          <p:nvGrpSpPr>
            <p:cNvPr id="14" name="Group 46"/>
            <p:cNvGrpSpPr>
              <a:grpSpLocks/>
            </p:cNvGrpSpPr>
            <p:nvPr/>
          </p:nvGrpSpPr>
          <p:grpSpPr bwMode="auto">
            <a:xfrm>
              <a:off x="257" y="874"/>
              <a:ext cx="1495" cy="1584"/>
              <a:chOff x="161" y="778"/>
              <a:chExt cx="1495" cy="1584"/>
            </a:xfrm>
          </p:grpSpPr>
          <p:sp>
            <p:nvSpPr>
              <p:cNvPr id="90151" name="Line 47"/>
              <p:cNvSpPr>
                <a:spLocks noChangeShapeType="1"/>
              </p:cNvSpPr>
              <p:nvPr/>
            </p:nvSpPr>
            <p:spPr bwMode="auto">
              <a:xfrm>
                <a:off x="527" y="778"/>
                <a:ext cx="0" cy="1081"/>
              </a:xfrm>
              <a:prstGeom prst="line">
                <a:avLst/>
              </a:prstGeom>
              <a:noFill/>
              <a:ln w="9525">
                <a:solidFill>
                  <a:schemeClr val="tx1"/>
                </a:solidFill>
                <a:round/>
                <a:headEnd/>
                <a:tailEnd/>
              </a:ln>
            </p:spPr>
            <p:txBody>
              <a:bodyPr/>
              <a:lstStyle/>
              <a:p>
                <a:endParaRPr lang="en-US"/>
              </a:p>
            </p:txBody>
          </p:sp>
          <p:sp>
            <p:nvSpPr>
              <p:cNvPr id="90152" name="Line 48"/>
              <p:cNvSpPr>
                <a:spLocks noChangeShapeType="1"/>
              </p:cNvSpPr>
              <p:nvPr/>
            </p:nvSpPr>
            <p:spPr bwMode="auto">
              <a:xfrm rot="5400000">
                <a:off x="1090" y="1296"/>
                <a:ext cx="0" cy="1133"/>
              </a:xfrm>
              <a:prstGeom prst="line">
                <a:avLst/>
              </a:prstGeom>
              <a:noFill/>
              <a:ln w="9525">
                <a:solidFill>
                  <a:schemeClr val="tx1"/>
                </a:solidFill>
                <a:round/>
                <a:headEnd/>
                <a:tailEnd/>
              </a:ln>
            </p:spPr>
            <p:txBody>
              <a:bodyPr/>
              <a:lstStyle/>
              <a:p>
                <a:endParaRPr lang="en-US"/>
              </a:p>
            </p:txBody>
          </p:sp>
          <p:sp>
            <p:nvSpPr>
              <p:cNvPr id="90153" name="Text Box 49"/>
              <p:cNvSpPr txBox="1">
                <a:spLocks noChangeArrowheads="1"/>
              </p:cNvSpPr>
              <p:nvPr/>
            </p:nvSpPr>
            <p:spPr bwMode="auto">
              <a:xfrm>
                <a:off x="306" y="838"/>
                <a:ext cx="240" cy="153"/>
              </a:xfrm>
              <a:prstGeom prst="rect">
                <a:avLst/>
              </a:prstGeom>
              <a:noFill/>
              <a:ln w="9525">
                <a:noFill/>
                <a:miter lim="800000"/>
                <a:headEnd/>
                <a:tailEnd/>
              </a:ln>
            </p:spPr>
            <p:txBody>
              <a:bodyPr wrap="none">
                <a:spAutoFit/>
              </a:bodyPr>
              <a:lstStyle/>
              <a:p>
                <a:pPr algn="l" eaLnBrk="1" hangingPunct="1"/>
                <a:r>
                  <a:rPr lang="en-US" sz="1000">
                    <a:latin typeface="Arial" pitchFamily="34" charset="0"/>
                    <a:cs typeface="Arial" pitchFamily="34" charset="0"/>
                  </a:rPr>
                  <a:t>R/2</a:t>
                </a:r>
              </a:p>
            </p:txBody>
          </p:sp>
          <p:sp>
            <p:nvSpPr>
              <p:cNvPr id="90154" name="Line 50"/>
              <p:cNvSpPr>
                <a:spLocks noChangeShapeType="1"/>
              </p:cNvSpPr>
              <p:nvPr/>
            </p:nvSpPr>
            <p:spPr bwMode="auto">
              <a:xfrm rot="5400000">
                <a:off x="1012" y="427"/>
                <a:ext cx="0" cy="977"/>
              </a:xfrm>
              <a:prstGeom prst="line">
                <a:avLst/>
              </a:prstGeom>
              <a:noFill/>
              <a:ln w="9525">
                <a:solidFill>
                  <a:schemeClr val="tx1"/>
                </a:solidFill>
                <a:prstDash val="dash"/>
                <a:round/>
                <a:headEnd/>
                <a:tailEnd/>
              </a:ln>
            </p:spPr>
            <p:txBody>
              <a:bodyPr/>
              <a:lstStyle/>
              <a:p>
                <a:endParaRPr lang="en-US"/>
              </a:p>
            </p:txBody>
          </p:sp>
          <p:sp>
            <p:nvSpPr>
              <p:cNvPr id="90155" name="Line 51"/>
              <p:cNvSpPr>
                <a:spLocks noChangeShapeType="1"/>
              </p:cNvSpPr>
              <p:nvPr/>
            </p:nvSpPr>
            <p:spPr bwMode="auto">
              <a:xfrm rot="10800000">
                <a:off x="1515" y="926"/>
                <a:ext cx="0" cy="932"/>
              </a:xfrm>
              <a:prstGeom prst="line">
                <a:avLst/>
              </a:prstGeom>
              <a:noFill/>
              <a:ln w="9525">
                <a:solidFill>
                  <a:schemeClr val="tx1"/>
                </a:solidFill>
                <a:prstDash val="dash"/>
                <a:round/>
                <a:headEnd/>
                <a:tailEnd/>
              </a:ln>
            </p:spPr>
            <p:txBody>
              <a:bodyPr/>
              <a:lstStyle/>
              <a:p>
                <a:endParaRPr lang="en-US"/>
              </a:p>
            </p:txBody>
          </p:sp>
          <p:sp>
            <p:nvSpPr>
              <p:cNvPr id="90156" name="Text Box 52"/>
              <p:cNvSpPr txBox="1">
                <a:spLocks noChangeArrowheads="1"/>
              </p:cNvSpPr>
              <p:nvPr/>
            </p:nvSpPr>
            <p:spPr bwMode="auto">
              <a:xfrm>
                <a:off x="1382" y="1842"/>
                <a:ext cx="240" cy="154"/>
              </a:xfrm>
              <a:prstGeom prst="rect">
                <a:avLst/>
              </a:prstGeom>
              <a:noFill/>
              <a:ln w="9525">
                <a:noFill/>
                <a:miter lim="800000"/>
                <a:headEnd/>
                <a:tailEnd/>
              </a:ln>
            </p:spPr>
            <p:txBody>
              <a:bodyPr wrap="none">
                <a:spAutoFit/>
              </a:bodyPr>
              <a:lstStyle/>
              <a:p>
                <a:pPr algn="l" eaLnBrk="1" hangingPunct="1"/>
                <a:r>
                  <a:rPr lang="en-US" sz="1000">
                    <a:latin typeface="Arial" pitchFamily="34" charset="0"/>
                    <a:cs typeface="Arial" pitchFamily="34" charset="0"/>
                  </a:rPr>
                  <a:t>R/2</a:t>
                </a:r>
              </a:p>
            </p:txBody>
          </p:sp>
          <p:sp>
            <p:nvSpPr>
              <p:cNvPr id="90157" name="Line 53"/>
              <p:cNvSpPr>
                <a:spLocks noChangeShapeType="1"/>
              </p:cNvSpPr>
              <p:nvPr/>
            </p:nvSpPr>
            <p:spPr bwMode="auto">
              <a:xfrm flipV="1">
                <a:off x="523" y="920"/>
                <a:ext cx="992" cy="941"/>
              </a:xfrm>
              <a:prstGeom prst="line">
                <a:avLst/>
              </a:prstGeom>
              <a:noFill/>
              <a:ln w="19050">
                <a:solidFill>
                  <a:schemeClr val="accent2"/>
                </a:solidFill>
                <a:round/>
                <a:headEnd/>
                <a:tailEnd/>
              </a:ln>
            </p:spPr>
            <p:txBody>
              <a:bodyPr/>
              <a:lstStyle/>
              <a:p>
                <a:endParaRPr lang="en-US"/>
              </a:p>
            </p:txBody>
          </p:sp>
          <p:grpSp>
            <p:nvGrpSpPr>
              <p:cNvPr id="15" name="Group 54"/>
              <p:cNvGrpSpPr>
                <a:grpSpLocks/>
              </p:cNvGrpSpPr>
              <p:nvPr/>
            </p:nvGrpSpPr>
            <p:grpSpPr bwMode="auto">
              <a:xfrm>
                <a:off x="930" y="1888"/>
                <a:ext cx="219" cy="173"/>
                <a:chOff x="806" y="2056"/>
                <a:chExt cx="219" cy="173"/>
              </a:xfrm>
            </p:grpSpPr>
            <p:sp>
              <p:nvSpPr>
                <p:cNvPr id="90161" name="Text Box 55"/>
                <p:cNvSpPr txBox="1">
                  <a:spLocks noChangeArrowheads="1"/>
                </p:cNvSpPr>
                <p:nvPr/>
              </p:nvSpPr>
              <p:spPr bwMode="auto">
                <a:xfrm>
                  <a:off x="806" y="2056"/>
                  <a:ext cx="219" cy="173"/>
                </a:xfrm>
                <a:prstGeom prst="rect">
                  <a:avLst/>
                </a:prstGeom>
                <a:noFill/>
                <a:ln w="9525">
                  <a:noFill/>
                  <a:miter lim="800000"/>
                  <a:headEnd/>
                  <a:tailEnd/>
                </a:ln>
              </p:spPr>
              <p:txBody>
                <a:bodyPr wrap="none">
                  <a:spAutoFit/>
                </a:bodyPr>
                <a:lstStyle/>
                <a:p>
                  <a:pPr algn="l" eaLnBrk="1" hangingPunct="1"/>
                  <a:r>
                    <a:rPr lang="en-US" sz="1200">
                      <a:latin typeface="Symbol" pitchFamily="18" charset="2"/>
                      <a:cs typeface="Arial" pitchFamily="34" charset="0"/>
                    </a:rPr>
                    <a:t>l</a:t>
                  </a:r>
                  <a:r>
                    <a:rPr lang="en-US" sz="1200" baseline="-25000">
                      <a:latin typeface="Arial" pitchFamily="34" charset="0"/>
                      <a:cs typeface="Arial" pitchFamily="34" charset="0"/>
                    </a:rPr>
                    <a:t>in</a:t>
                  </a:r>
                </a:p>
              </p:txBody>
            </p:sp>
            <p:sp>
              <p:nvSpPr>
                <p:cNvPr id="90162" name="Line 56"/>
                <p:cNvSpPr>
                  <a:spLocks noChangeShapeType="1"/>
                </p:cNvSpPr>
                <p:nvPr/>
              </p:nvSpPr>
              <p:spPr bwMode="auto">
                <a:xfrm flipV="1">
                  <a:off x="912" y="2092"/>
                  <a:ext cx="24" cy="24"/>
                </a:xfrm>
                <a:prstGeom prst="line">
                  <a:avLst/>
                </a:prstGeom>
                <a:noFill/>
                <a:ln w="12700">
                  <a:solidFill>
                    <a:schemeClr val="tx1"/>
                  </a:solidFill>
                  <a:round/>
                  <a:headEnd/>
                  <a:tailEnd/>
                </a:ln>
              </p:spPr>
              <p:txBody>
                <a:bodyPr/>
                <a:lstStyle/>
                <a:p>
                  <a:endParaRPr lang="en-US"/>
                </a:p>
              </p:txBody>
            </p:sp>
          </p:grpSp>
          <p:sp>
            <p:nvSpPr>
              <p:cNvPr id="90159" name="Text Box 57"/>
              <p:cNvSpPr txBox="1">
                <a:spLocks noChangeArrowheads="1"/>
              </p:cNvSpPr>
              <p:nvPr/>
            </p:nvSpPr>
            <p:spPr bwMode="auto">
              <a:xfrm rot="-5400000">
                <a:off x="118" y="1272"/>
                <a:ext cx="259" cy="173"/>
              </a:xfrm>
              <a:prstGeom prst="rect">
                <a:avLst/>
              </a:prstGeom>
              <a:noFill/>
              <a:ln w="9525">
                <a:noFill/>
                <a:miter lim="800000"/>
                <a:headEnd/>
                <a:tailEnd/>
              </a:ln>
            </p:spPr>
            <p:txBody>
              <a:bodyPr>
                <a:spAutoFit/>
              </a:bodyPr>
              <a:lstStyle/>
              <a:p>
                <a:pPr algn="l" eaLnBrk="1" hangingPunct="1"/>
                <a:r>
                  <a:rPr lang="en-US" sz="1200">
                    <a:latin typeface="Symbol" pitchFamily="18" charset="2"/>
                    <a:cs typeface="Arial" pitchFamily="34" charset="0"/>
                  </a:rPr>
                  <a:t>l</a:t>
                </a:r>
                <a:r>
                  <a:rPr lang="en-US" sz="1200" baseline="-25000">
                    <a:latin typeface="Arial" pitchFamily="34" charset="0"/>
                    <a:cs typeface="Arial" pitchFamily="34" charset="0"/>
                  </a:rPr>
                  <a:t>out</a:t>
                </a:r>
              </a:p>
            </p:txBody>
          </p:sp>
          <p:sp>
            <p:nvSpPr>
              <p:cNvPr id="90160" name="Text Box 58"/>
              <p:cNvSpPr txBox="1">
                <a:spLocks noChangeArrowheads="1"/>
              </p:cNvSpPr>
              <p:nvPr/>
            </p:nvSpPr>
            <p:spPr bwMode="auto">
              <a:xfrm>
                <a:off x="934" y="2131"/>
                <a:ext cx="236" cy="231"/>
              </a:xfrm>
              <a:prstGeom prst="rect">
                <a:avLst/>
              </a:prstGeom>
              <a:noFill/>
              <a:ln w="9525">
                <a:noFill/>
                <a:miter lim="800000"/>
                <a:headEnd/>
                <a:tailEnd/>
              </a:ln>
            </p:spPr>
            <p:txBody>
              <a:bodyPr wrap="none">
                <a:spAutoFit/>
              </a:bodyPr>
              <a:lstStyle/>
              <a:p>
                <a:pPr algn="l" eaLnBrk="1" hangingPunct="1"/>
                <a:r>
                  <a:rPr lang="en-US" sz="1800">
                    <a:latin typeface="Arial" pitchFamily="34" charset="0"/>
                    <a:cs typeface="Arial" pitchFamily="34" charset="0"/>
                  </a:rPr>
                  <a:t>a.</a:t>
                </a:r>
              </a:p>
            </p:txBody>
          </p:sp>
        </p:grpSp>
        <p:sp>
          <p:nvSpPr>
            <p:cNvPr id="90136" name="Line 59"/>
            <p:cNvSpPr>
              <a:spLocks noChangeShapeType="1"/>
            </p:cNvSpPr>
            <p:nvPr/>
          </p:nvSpPr>
          <p:spPr bwMode="auto">
            <a:xfrm>
              <a:off x="4031" y="874"/>
              <a:ext cx="0" cy="1081"/>
            </a:xfrm>
            <a:prstGeom prst="line">
              <a:avLst/>
            </a:prstGeom>
            <a:noFill/>
            <a:ln w="9525">
              <a:solidFill>
                <a:schemeClr val="tx1"/>
              </a:solidFill>
              <a:round/>
              <a:headEnd/>
              <a:tailEnd/>
            </a:ln>
          </p:spPr>
          <p:txBody>
            <a:bodyPr/>
            <a:lstStyle/>
            <a:p>
              <a:endParaRPr lang="en-US"/>
            </a:p>
          </p:txBody>
        </p:sp>
        <p:sp>
          <p:nvSpPr>
            <p:cNvPr id="90137" name="Line 60"/>
            <p:cNvSpPr>
              <a:spLocks noChangeShapeType="1"/>
            </p:cNvSpPr>
            <p:nvPr/>
          </p:nvSpPr>
          <p:spPr bwMode="auto">
            <a:xfrm rot="5400000">
              <a:off x="4594" y="1392"/>
              <a:ext cx="0" cy="1133"/>
            </a:xfrm>
            <a:prstGeom prst="line">
              <a:avLst/>
            </a:prstGeom>
            <a:noFill/>
            <a:ln w="9525">
              <a:solidFill>
                <a:schemeClr val="tx1"/>
              </a:solidFill>
              <a:round/>
              <a:headEnd/>
              <a:tailEnd/>
            </a:ln>
          </p:spPr>
          <p:txBody>
            <a:bodyPr/>
            <a:lstStyle/>
            <a:p>
              <a:endParaRPr lang="en-US"/>
            </a:p>
          </p:txBody>
        </p:sp>
        <p:sp>
          <p:nvSpPr>
            <p:cNvPr id="90138" name="Text Box 61"/>
            <p:cNvSpPr txBox="1">
              <a:spLocks noChangeArrowheads="1"/>
            </p:cNvSpPr>
            <p:nvPr/>
          </p:nvSpPr>
          <p:spPr bwMode="auto">
            <a:xfrm>
              <a:off x="3810" y="934"/>
              <a:ext cx="240" cy="153"/>
            </a:xfrm>
            <a:prstGeom prst="rect">
              <a:avLst/>
            </a:prstGeom>
            <a:noFill/>
            <a:ln w="9525">
              <a:noFill/>
              <a:miter lim="800000"/>
              <a:headEnd/>
              <a:tailEnd/>
            </a:ln>
          </p:spPr>
          <p:txBody>
            <a:bodyPr wrap="none">
              <a:spAutoFit/>
            </a:bodyPr>
            <a:lstStyle/>
            <a:p>
              <a:pPr algn="l" eaLnBrk="1" hangingPunct="1"/>
              <a:r>
                <a:rPr lang="en-US" sz="1000">
                  <a:latin typeface="Arial" pitchFamily="34" charset="0"/>
                  <a:cs typeface="Arial" pitchFamily="34" charset="0"/>
                </a:rPr>
                <a:t>R/2</a:t>
              </a:r>
            </a:p>
          </p:txBody>
        </p:sp>
        <p:sp>
          <p:nvSpPr>
            <p:cNvPr id="90139" name="Line 62"/>
            <p:cNvSpPr>
              <a:spLocks noChangeShapeType="1"/>
            </p:cNvSpPr>
            <p:nvPr/>
          </p:nvSpPr>
          <p:spPr bwMode="auto">
            <a:xfrm rot="5400000">
              <a:off x="4508" y="975"/>
              <a:ext cx="0" cy="977"/>
            </a:xfrm>
            <a:prstGeom prst="line">
              <a:avLst/>
            </a:prstGeom>
            <a:noFill/>
            <a:ln w="9525">
              <a:solidFill>
                <a:schemeClr val="tx1"/>
              </a:solidFill>
              <a:prstDash val="dash"/>
              <a:round/>
              <a:headEnd/>
              <a:tailEnd/>
            </a:ln>
          </p:spPr>
          <p:txBody>
            <a:bodyPr/>
            <a:lstStyle/>
            <a:p>
              <a:endParaRPr lang="en-US"/>
            </a:p>
          </p:txBody>
        </p:sp>
        <p:sp>
          <p:nvSpPr>
            <p:cNvPr id="90140" name="Line 63"/>
            <p:cNvSpPr>
              <a:spLocks noChangeShapeType="1"/>
            </p:cNvSpPr>
            <p:nvPr/>
          </p:nvSpPr>
          <p:spPr bwMode="auto">
            <a:xfrm rot="10800000">
              <a:off x="5015" y="1470"/>
              <a:ext cx="4" cy="484"/>
            </a:xfrm>
            <a:prstGeom prst="line">
              <a:avLst/>
            </a:prstGeom>
            <a:noFill/>
            <a:ln w="9525">
              <a:solidFill>
                <a:schemeClr val="tx1"/>
              </a:solidFill>
              <a:prstDash val="dash"/>
              <a:round/>
              <a:headEnd/>
              <a:tailEnd/>
            </a:ln>
          </p:spPr>
          <p:txBody>
            <a:bodyPr/>
            <a:lstStyle/>
            <a:p>
              <a:endParaRPr lang="en-US"/>
            </a:p>
          </p:txBody>
        </p:sp>
        <p:sp>
          <p:nvSpPr>
            <p:cNvPr id="90141" name="Text Box 64"/>
            <p:cNvSpPr txBox="1">
              <a:spLocks noChangeArrowheads="1"/>
            </p:cNvSpPr>
            <p:nvPr/>
          </p:nvSpPr>
          <p:spPr bwMode="auto">
            <a:xfrm>
              <a:off x="4886" y="1938"/>
              <a:ext cx="240" cy="154"/>
            </a:xfrm>
            <a:prstGeom prst="rect">
              <a:avLst/>
            </a:prstGeom>
            <a:noFill/>
            <a:ln w="9525">
              <a:noFill/>
              <a:miter lim="800000"/>
              <a:headEnd/>
              <a:tailEnd/>
            </a:ln>
          </p:spPr>
          <p:txBody>
            <a:bodyPr wrap="none">
              <a:spAutoFit/>
            </a:bodyPr>
            <a:lstStyle/>
            <a:p>
              <a:pPr algn="l" eaLnBrk="1" hangingPunct="1"/>
              <a:r>
                <a:rPr lang="en-US" sz="1000">
                  <a:latin typeface="Arial" pitchFamily="34" charset="0"/>
                  <a:cs typeface="Arial" pitchFamily="34" charset="0"/>
                </a:rPr>
                <a:t>R/2</a:t>
              </a:r>
            </a:p>
          </p:txBody>
        </p:sp>
        <p:sp>
          <p:nvSpPr>
            <p:cNvPr id="90142" name="Line 65"/>
            <p:cNvSpPr>
              <a:spLocks noChangeShapeType="1"/>
            </p:cNvSpPr>
            <p:nvPr/>
          </p:nvSpPr>
          <p:spPr bwMode="auto">
            <a:xfrm flipV="1">
              <a:off x="4027" y="1468"/>
              <a:ext cx="992" cy="489"/>
            </a:xfrm>
            <a:prstGeom prst="line">
              <a:avLst/>
            </a:prstGeom>
            <a:noFill/>
            <a:ln w="19050">
              <a:solidFill>
                <a:schemeClr val="accent2"/>
              </a:solidFill>
              <a:round/>
              <a:headEnd/>
              <a:tailEnd/>
            </a:ln>
          </p:spPr>
          <p:txBody>
            <a:bodyPr/>
            <a:lstStyle/>
            <a:p>
              <a:endParaRPr lang="en-US"/>
            </a:p>
          </p:txBody>
        </p:sp>
        <p:grpSp>
          <p:nvGrpSpPr>
            <p:cNvPr id="16" name="Group 66"/>
            <p:cNvGrpSpPr>
              <a:grpSpLocks/>
            </p:cNvGrpSpPr>
            <p:nvPr/>
          </p:nvGrpSpPr>
          <p:grpSpPr bwMode="auto">
            <a:xfrm>
              <a:off x="4434" y="1984"/>
              <a:ext cx="219" cy="173"/>
              <a:chOff x="806" y="2056"/>
              <a:chExt cx="219" cy="173"/>
            </a:xfrm>
          </p:grpSpPr>
          <p:sp>
            <p:nvSpPr>
              <p:cNvPr id="90149" name="Text Box 67"/>
              <p:cNvSpPr txBox="1">
                <a:spLocks noChangeArrowheads="1"/>
              </p:cNvSpPr>
              <p:nvPr/>
            </p:nvSpPr>
            <p:spPr bwMode="auto">
              <a:xfrm>
                <a:off x="806" y="2056"/>
                <a:ext cx="219" cy="173"/>
              </a:xfrm>
              <a:prstGeom prst="rect">
                <a:avLst/>
              </a:prstGeom>
              <a:noFill/>
              <a:ln w="9525">
                <a:noFill/>
                <a:miter lim="800000"/>
                <a:headEnd/>
                <a:tailEnd/>
              </a:ln>
            </p:spPr>
            <p:txBody>
              <a:bodyPr wrap="none">
                <a:spAutoFit/>
              </a:bodyPr>
              <a:lstStyle/>
              <a:p>
                <a:pPr algn="l" eaLnBrk="1" hangingPunct="1"/>
                <a:r>
                  <a:rPr lang="en-US" sz="1200">
                    <a:latin typeface="Symbol" pitchFamily="18" charset="2"/>
                    <a:cs typeface="Arial" pitchFamily="34" charset="0"/>
                  </a:rPr>
                  <a:t>l</a:t>
                </a:r>
                <a:r>
                  <a:rPr lang="en-US" sz="1200" baseline="-25000">
                    <a:latin typeface="Arial" pitchFamily="34" charset="0"/>
                    <a:cs typeface="Arial" pitchFamily="34" charset="0"/>
                  </a:rPr>
                  <a:t>in</a:t>
                </a:r>
              </a:p>
            </p:txBody>
          </p:sp>
          <p:sp>
            <p:nvSpPr>
              <p:cNvPr id="90150" name="Line 68"/>
              <p:cNvSpPr>
                <a:spLocks noChangeShapeType="1"/>
              </p:cNvSpPr>
              <p:nvPr/>
            </p:nvSpPr>
            <p:spPr bwMode="auto">
              <a:xfrm flipV="1">
                <a:off x="912" y="2092"/>
                <a:ext cx="24" cy="24"/>
              </a:xfrm>
              <a:prstGeom prst="line">
                <a:avLst/>
              </a:prstGeom>
              <a:noFill/>
              <a:ln w="12700">
                <a:solidFill>
                  <a:schemeClr val="tx1"/>
                </a:solidFill>
                <a:round/>
                <a:headEnd/>
                <a:tailEnd/>
              </a:ln>
            </p:spPr>
            <p:txBody>
              <a:bodyPr/>
              <a:lstStyle/>
              <a:p>
                <a:endParaRPr lang="en-US"/>
              </a:p>
            </p:txBody>
          </p:sp>
        </p:grpSp>
        <p:sp>
          <p:nvSpPr>
            <p:cNvPr id="90144" name="Text Box 69"/>
            <p:cNvSpPr txBox="1">
              <a:spLocks noChangeArrowheads="1"/>
            </p:cNvSpPr>
            <p:nvPr/>
          </p:nvSpPr>
          <p:spPr bwMode="auto">
            <a:xfrm rot="-5400000">
              <a:off x="3622" y="1368"/>
              <a:ext cx="259" cy="173"/>
            </a:xfrm>
            <a:prstGeom prst="rect">
              <a:avLst/>
            </a:prstGeom>
            <a:noFill/>
            <a:ln w="9525">
              <a:noFill/>
              <a:miter lim="800000"/>
              <a:headEnd/>
              <a:tailEnd/>
            </a:ln>
          </p:spPr>
          <p:txBody>
            <a:bodyPr>
              <a:spAutoFit/>
            </a:bodyPr>
            <a:lstStyle/>
            <a:p>
              <a:pPr algn="l" eaLnBrk="1" hangingPunct="1"/>
              <a:r>
                <a:rPr lang="en-US" sz="1200">
                  <a:latin typeface="Symbol" pitchFamily="18" charset="2"/>
                  <a:cs typeface="Arial" pitchFamily="34" charset="0"/>
                </a:rPr>
                <a:t>l</a:t>
              </a:r>
              <a:r>
                <a:rPr lang="en-US" sz="1200" baseline="-25000">
                  <a:latin typeface="Arial" pitchFamily="34" charset="0"/>
                  <a:cs typeface="Arial" pitchFamily="34" charset="0"/>
                </a:rPr>
                <a:t>out</a:t>
              </a:r>
            </a:p>
          </p:txBody>
        </p:sp>
        <p:sp>
          <p:nvSpPr>
            <p:cNvPr id="90145" name="Text Box 70"/>
            <p:cNvSpPr txBox="1">
              <a:spLocks noChangeArrowheads="1"/>
            </p:cNvSpPr>
            <p:nvPr/>
          </p:nvSpPr>
          <p:spPr bwMode="auto">
            <a:xfrm>
              <a:off x="4438" y="2227"/>
              <a:ext cx="228" cy="231"/>
            </a:xfrm>
            <a:prstGeom prst="rect">
              <a:avLst/>
            </a:prstGeom>
            <a:noFill/>
            <a:ln w="9525">
              <a:noFill/>
              <a:miter lim="800000"/>
              <a:headEnd/>
              <a:tailEnd/>
            </a:ln>
          </p:spPr>
          <p:txBody>
            <a:bodyPr wrap="none">
              <a:spAutoFit/>
            </a:bodyPr>
            <a:lstStyle/>
            <a:p>
              <a:pPr algn="l" eaLnBrk="1" hangingPunct="1"/>
              <a:r>
                <a:rPr lang="en-US" sz="1800">
                  <a:latin typeface="Arial" pitchFamily="34" charset="0"/>
                  <a:cs typeface="Arial" pitchFamily="34" charset="0"/>
                </a:rPr>
                <a:t>c.</a:t>
              </a:r>
            </a:p>
          </p:txBody>
        </p:sp>
        <p:sp>
          <p:nvSpPr>
            <p:cNvPr id="90146" name="Text Box 71"/>
            <p:cNvSpPr txBox="1">
              <a:spLocks noChangeArrowheads="1"/>
            </p:cNvSpPr>
            <p:nvPr/>
          </p:nvSpPr>
          <p:spPr bwMode="auto">
            <a:xfrm>
              <a:off x="3822" y="1398"/>
              <a:ext cx="240" cy="153"/>
            </a:xfrm>
            <a:prstGeom prst="rect">
              <a:avLst/>
            </a:prstGeom>
            <a:noFill/>
            <a:ln w="9525">
              <a:noFill/>
              <a:miter lim="800000"/>
              <a:headEnd/>
              <a:tailEnd/>
            </a:ln>
          </p:spPr>
          <p:txBody>
            <a:bodyPr wrap="none">
              <a:spAutoFit/>
            </a:bodyPr>
            <a:lstStyle/>
            <a:p>
              <a:pPr algn="l" eaLnBrk="1" hangingPunct="1"/>
              <a:r>
                <a:rPr lang="en-US" sz="1000">
                  <a:latin typeface="Arial" pitchFamily="34" charset="0"/>
                  <a:cs typeface="Arial" pitchFamily="34" charset="0"/>
                </a:rPr>
                <a:t>R/4</a:t>
              </a:r>
            </a:p>
          </p:txBody>
        </p:sp>
        <p:sp>
          <p:nvSpPr>
            <p:cNvPr id="90147" name="Text Box 72"/>
            <p:cNvSpPr txBox="1">
              <a:spLocks noChangeArrowheads="1"/>
            </p:cNvSpPr>
            <p:nvPr/>
          </p:nvSpPr>
          <p:spPr bwMode="auto">
            <a:xfrm>
              <a:off x="2122" y="1242"/>
              <a:ext cx="240" cy="153"/>
            </a:xfrm>
            <a:prstGeom prst="rect">
              <a:avLst/>
            </a:prstGeom>
            <a:noFill/>
            <a:ln w="9525">
              <a:noFill/>
              <a:miter lim="800000"/>
              <a:headEnd/>
              <a:tailEnd/>
            </a:ln>
          </p:spPr>
          <p:txBody>
            <a:bodyPr wrap="none">
              <a:spAutoFit/>
            </a:bodyPr>
            <a:lstStyle/>
            <a:p>
              <a:pPr algn="l" eaLnBrk="1" hangingPunct="1"/>
              <a:r>
                <a:rPr lang="en-US" sz="1000">
                  <a:latin typeface="Arial" pitchFamily="34" charset="0"/>
                  <a:cs typeface="Arial" pitchFamily="34" charset="0"/>
                </a:rPr>
                <a:t>R/3</a:t>
              </a:r>
            </a:p>
          </p:txBody>
        </p:sp>
        <p:sp>
          <p:nvSpPr>
            <p:cNvPr id="90148" name="Line 73"/>
            <p:cNvSpPr>
              <a:spLocks noChangeShapeType="1"/>
            </p:cNvSpPr>
            <p:nvPr/>
          </p:nvSpPr>
          <p:spPr bwMode="auto">
            <a:xfrm rot="5400000">
              <a:off x="2824" y="823"/>
              <a:ext cx="0" cy="977"/>
            </a:xfrm>
            <a:prstGeom prst="line">
              <a:avLst/>
            </a:prstGeom>
            <a:noFill/>
            <a:ln w="9525">
              <a:solidFill>
                <a:schemeClr val="tx1"/>
              </a:solidFill>
              <a:prstDash val="dash"/>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Footer Placeholder 5"/>
          <p:cNvSpPr>
            <a:spLocks noGrp="1"/>
          </p:cNvSpPr>
          <p:nvPr>
            <p:ph type="ftr" sz="quarter" idx="11"/>
          </p:nvPr>
        </p:nvSpPr>
        <p:spPr>
          <a:noFill/>
        </p:spPr>
        <p:txBody>
          <a:bodyPr/>
          <a:lstStyle/>
          <a:p>
            <a:r>
              <a:rPr lang="en-US"/>
              <a:t>Transport Layer</a:t>
            </a:r>
            <a:endParaRPr lang="en-US">
              <a:latin typeface="Times New Roman" pitchFamily="18" charset="0"/>
            </a:endParaRPr>
          </a:p>
        </p:txBody>
      </p:sp>
      <p:sp>
        <p:nvSpPr>
          <p:cNvPr id="91139" name="Slide Number Placeholder 6"/>
          <p:cNvSpPr>
            <a:spLocks noGrp="1"/>
          </p:cNvSpPr>
          <p:nvPr>
            <p:ph type="sldNum" sz="quarter" idx="12"/>
          </p:nvPr>
        </p:nvSpPr>
        <p:spPr>
          <a:noFill/>
        </p:spPr>
        <p:txBody>
          <a:bodyPr/>
          <a:lstStyle/>
          <a:p>
            <a:r>
              <a:rPr lang="en-US"/>
              <a:t>3-</a:t>
            </a:r>
            <a:fld id="{DBF76164-CBFB-4370-B851-A944FF6C828D}" type="slidenum">
              <a:rPr lang="en-US"/>
              <a:pPr/>
              <a:t>6</a:t>
            </a:fld>
            <a:endParaRPr lang="en-US"/>
          </a:p>
        </p:txBody>
      </p:sp>
      <p:sp>
        <p:nvSpPr>
          <p:cNvPr id="91140" name="Rectangle 2"/>
          <p:cNvSpPr>
            <a:spLocks noGrp="1" noChangeArrowheads="1"/>
          </p:cNvSpPr>
          <p:nvPr>
            <p:ph type="title"/>
          </p:nvPr>
        </p:nvSpPr>
        <p:spPr/>
        <p:txBody>
          <a:bodyPr/>
          <a:lstStyle/>
          <a:p>
            <a:r>
              <a:rPr lang="en-US" sz="3200" smtClean="0"/>
              <a:t>Causes/costs of congestion: scenario 3</a:t>
            </a:r>
            <a:r>
              <a:rPr lang="en-US" smtClean="0"/>
              <a:t> </a:t>
            </a:r>
          </a:p>
        </p:txBody>
      </p:sp>
      <p:sp>
        <p:nvSpPr>
          <p:cNvPr id="91141" name="Rectangle 3"/>
          <p:cNvSpPr>
            <a:spLocks noGrp="1" noChangeArrowheads="1"/>
          </p:cNvSpPr>
          <p:nvPr>
            <p:ph type="body" sz="half" idx="1"/>
          </p:nvPr>
        </p:nvSpPr>
        <p:spPr>
          <a:xfrm>
            <a:off x="606425" y="1273175"/>
            <a:ext cx="8334375" cy="1247775"/>
          </a:xfrm>
        </p:spPr>
        <p:txBody>
          <a:bodyPr/>
          <a:lstStyle/>
          <a:p>
            <a:r>
              <a:rPr lang="en-US" sz="2000" smtClean="0"/>
              <a:t>four senders</a:t>
            </a:r>
          </a:p>
          <a:p>
            <a:r>
              <a:rPr lang="en-US" sz="2000" smtClean="0"/>
              <a:t>multihop paths</a:t>
            </a:r>
          </a:p>
          <a:p>
            <a:r>
              <a:rPr lang="en-US" sz="2000" smtClean="0"/>
              <a:t>timeout/retransmit</a:t>
            </a:r>
          </a:p>
          <a:p>
            <a:endParaRPr lang="en-US" sz="2400" smtClean="0"/>
          </a:p>
        </p:txBody>
      </p:sp>
      <p:grpSp>
        <p:nvGrpSpPr>
          <p:cNvPr id="2" name="Group 4"/>
          <p:cNvGrpSpPr>
            <a:grpSpLocks/>
          </p:cNvGrpSpPr>
          <p:nvPr/>
        </p:nvGrpSpPr>
        <p:grpSpPr bwMode="auto">
          <a:xfrm>
            <a:off x="7086600" y="1271588"/>
            <a:ext cx="577850" cy="681037"/>
            <a:chOff x="1129" y="704"/>
            <a:chExt cx="364" cy="429"/>
          </a:xfrm>
        </p:grpSpPr>
        <p:sp>
          <p:nvSpPr>
            <p:cNvPr id="91465" name="Text Box 5"/>
            <p:cNvSpPr txBox="1">
              <a:spLocks noChangeArrowheads="1"/>
            </p:cNvSpPr>
            <p:nvPr/>
          </p:nvSpPr>
          <p:spPr bwMode="auto">
            <a:xfrm>
              <a:off x="1129" y="704"/>
              <a:ext cx="239" cy="327"/>
            </a:xfrm>
            <a:prstGeom prst="rect">
              <a:avLst/>
            </a:prstGeom>
            <a:noFill/>
            <a:ln w="9525">
              <a:noFill/>
              <a:miter lim="800000"/>
              <a:headEnd/>
              <a:tailEnd/>
            </a:ln>
          </p:spPr>
          <p:txBody>
            <a:bodyPr wrap="none">
              <a:spAutoFit/>
            </a:bodyPr>
            <a:lstStyle/>
            <a:p>
              <a:r>
                <a:rPr lang="en-US" sz="2800" dirty="0">
                  <a:latin typeface="Symbol" pitchFamily="18" charset="2"/>
                </a:rPr>
                <a:t>l</a:t>
              </a:r>
              <a:endParaRPr lang="en-US" sz="2000" dirty="0">
                <a:latin typeface="Symbol" pitchFamily="18" charset="2"/>
              </a:endParaRPr>
            </a:p>
          </p:txBody>
        </p:sp>
        <p:sp>
          <p:nvSpPr>
            <p:cNvPr id="91466" name="Text Box 6"/>
            <p:cNvSpPr txBox="1">
              <a:spLocks noChangeArrowheads="1"/>
            </p:cNvSpPr>
            <p:nvPr/>
          </p:nvSpPr>
          <p:spPr bwMode="auto">
            <a:xfrm>
              <a:off x="1252" y="883"/>
              <a:ext cx="241" cy="250"/>
            </a:xfrm>
            <a:prstGeom prst="rect">
              <a:avLst/>
            </a:prstGeom>
            <a:noFill/>
            <a:ln w="9525">
              <a:noFill/>
              <a:miter lim="800000"/>
              <a:headEnd/>
              <a:tailEnd/>
            </a:ln>
          </p:spPr>
          <p:txBody>
            <a:bodyPr wrap="none">
              <a:spAutoFit/>
            </a:bodyPr>
            <a:lstStyle/>
            <a:p>
              <a:r>
                <a:rPr lang="en-US" sz="2000">
                  <a:latin typeface="Arial" pitchFamily="34" charset="0"/>
                </a:rPr>
                <a:t>in</a:t>
              </a:r>
              <a:endParaRPr lang="en-US" sz="2000">
                <a:latin typeface="Times New Roman" pitchFamily="18" charset="0"/>
              </a:endParaRPr>
            </a:p>
          </p:txBody>
        </p:sp>
      </p:grpSp>
      <p:sp>
        <p:nvSpPr>
          <p:cNvPr id="91143" name="Rectangle 7"/>
          <p:cNvSpPr>
            <a:spLocks noChangeArrowheads="1"/>
          </p:cNvSpPr>
          <p:nvPr/>
        </p:nvSpPr>
        <p:spPr bwMode="auto">
          <a:xfrm>
            <a:off x="4578350" y="1333500"/>
            <a:ext cx="3390900" cy="1066800"/>
          </a:xfrm>
          <a:prstGeom prst="rect">
            <a:avLst/>
          </a:prstGeom>
          <a:noFill/>
          <a:ln w="9525">
            <a:noFill/>
            <a:miter lim="800000"/>
            <a:headEnd/>
            <a:tailEnd/>
          </a:ln>
        </p:spPr>
        <p:txBody>
          <a:bodyPr/>
          <a:lstStyle/>
          <a:p>
            <a:pPr marL="342900" indent="-342900" algn="l">
              <a:spcBef>
                <a:spcPct val="20000"/>
              </a:spcBef>
              <a:buClr>
                <a:schemeClr val="accent2"/>
              </a:buClr>
              <a:buSzPct val="85000"/>
              <a:buFont typeface="ZapfDingbats" pitchFamily="82" charset="2"/>
              <a:buNone/>
            </a:pPr>
            <a:r>
              <a:rPr lang="en-US" sz="2400" u="sng">
                <a:solidFill>
                  <a:srgbClr val="FF0000"/>
                </a:solidFill>
              </a:rPr>
              <a:t>Q:</a:t>
            </a:r>
            <a:r>
              <a:rPr lang="en-US" sz="2000">
                <a:solidFill>
                  <a:srgbClr val="FF0000"/>
                </a:solidFill>
              </a:rPr>
              <a:t> </a:t>
            </a:r>
            <a:r>
              <a:rPr lang="en-US" sz="2400"/>
              <a:t>what happens as      and     increase</a:t>
            </a:r>
            <a:r>
              <a:rPr lang="en-US" sz="2400">
                <a:solidFill>
                  <a:srgbClr val="FF0000"/>
                </a:solidFill>
              </a:rPr>
              <a:t> ?</a:t>
            </a:r>
            <a:endParaRPr lang="en-US" sz="2400"/>
          </a:p>
        </p:txBody>
      </p:sp>
      <p:grpSp>
        <p:nvGrpSpPr>
          <p:cNvPr id="3" name="Group 9"/>
          <p:cNvGrpSpPr>
            <a:grpSpLocks/>
          </p:cNvGrpSpPr>
          <p:nvPr/>
        </p:nvGrpSpPr>
        <p:grpSpPr bwMode="auto">
          <a:xfrm>
            <a:off x="5441950" y="1646694"/>
            <a:ext cx="577850" cy="681037"/>
            <a:chOff x="4573" y="1575"/>
            <a:chExt cx="364" cy="429"/>
          </a:xfrm>
        </p:grpSpPr>
        <p:grpSp>
          <p:nvGrpSpPr>
            <p:cNvPr id="4" name="Group 10"/>
            <p:cNvGrpSpPr>
              <a:grpSpLocks/>
            </p:cNvGrpSpPr>
            <p:nvPr/>
          </p:nvGrpSpPr>
          <p:grpSpPr bwMode="auto">
            <a:xfrm>
              <a:off x="4573" y="1575"/>
              <a:ext cx="364" cy="429"/>
              <a:chOff x="1129" y="704"/>
              <a:chExt cx="364" cy="429"/>
            </a:xfrm>
          </p:grpSpPr>
          <p:sp>
            <p:nvSpPr>
              <p:cNvPr id="91463" name="Text Box 11"/>
              <p:cNvSpPr txBox="1">
                <a:spLocks noChangeArrowheads="1"/>
              </p:cNvSpPr>
              <p:nvPr/>
            </p:nvSpPr>
            <p:spPr bwMode="auto">
              <a:xfrm>
                <a:off x="1129" y="704"/>
                <a:ext cx="239" cy="327"/>
              </a:xfrm>
              <a:prstGeom prst="rect">
                <a:avLst/>
              </a:prstGeom>
              <a:noFill/>
              <a:ln w="9525">
                <a:noFill/>
                <a:miter lim="800000"/>
                <a:headEnd/>
                <a:tailEnd/>
              </a:ln>
            </p:spPr>
            <p:txBody>
              <a:bodyPr wrap="none">
                <a:spAutoFit/>
              </a:bodyPr>
              <a:lstStyle/>
              <a:p>
                <a:r>
                  <a:rPr lang="en-US" sz="2800" dirty="0">
                    <a:latin typeface="Symbol" pitchFamily="18" charset="2"/>
                  </a:rPr>
                  <a:t>l</a:t>
                </a:r>
                <a:endParaRPr lang="en-US" sz="2000" dirty="0">
                  <a:latin typeface="Symbol" pitchFamily="18" charset="2"/>
                </a:endParaRPr>
              </a:p>
            </p:txBody>
          </p:sp>
          <p:sp>
            <p:nvSpPr>
              <p:cNvPr id="91464" name="Text Box 12"/>
              <p:cNvSpPr txBox="1">
                <a:spLocks noChangeArrowheads="1"/>
              </p:cNvSpPr>
              <p:nvPr/>
            </p:nvSpPr>
            <p:spPr bwMode="auto">
              <a:xfrm>
                <a:off x="1252" y="883"/>
                <a:ext cx="241" cy="250"/>
              </a:xfrm>
              <a:prstGeom prst="rect">
                <a:avLst/>
              </a:prstGeom>
              <a:noFill/>
              <a:ln w="9525">
                <a:noFill/>
                <a:miter lim="800000"/>
                <a:headEnd/>
                <a:tailEnd/>
              </a:ln>
            </p:spPr>
            <p:txBody>
              <a:bodyPr wrap="none">
                <a:spAutoFit/>
              </a:bodyPr>
              <a:lstStyle/>
              <a:p>
                <a:r>
                  <a:rPr lang="en-US" sz="2000">
                    <a:latin typeface="Arial" pitchFamily="34" charset="0"/>
                  </a:rPr>
                  <a:t>in</a:t>
                </a:r>
                <a:endParaRPr lang="en-US" sz="2000">
                  <a:latin typeface="Times New Roman" pitchFamily="18" charset="0"/>
                </a:endParaRPr>
              </a:p>
            </p:txBody>
          </p:sp>
        </p:grpSp>
        <p:sp>
          <p:nvSpPr>
            <p:cNvPr id="91462" name="Line 13"/>
            <p:cNvSpPr>
              <a:spLocks noChangeShapeType="1"/>
            </p:cNvSpPr>
            <p:nvPr/>
          </p:nvSpPr>
          <p:spPr bwMode="auto">
            <a:xfrm flipV="1">
              <a:off x="4764" y="1674"/>
              <a:ext cx="18" cy="54"/>
            </a:xfrm>
            <a:prstGeom prst="line">
              <a:avLst/>
            </a:prstGeom>
            <a:noFill/>
            <a:ln w="19050">
              <a:solidFill>
                <a:schemeClr val="tx1"/>
              </a:solidFill>
              <a:round/>
              <a:headEnd/>
              <a:tailEnd/>
            </a:ln>
          </p:spPr>
          <p:txBody>
            <a:bodyPr wrap="none" anchor="ctr"/>
            <a:lstStyle/>
            <a:p>
              <a:endParaRPr lang="en-US"/>
            </a:p>
          </p:txBody>
        </p:sp>
      </p:grpSp>
      <p:sp>
        <p:nvSpPr>
          <p:cNvPr id="91145" name="Text Box 14"/>
          <p:cNvSpPr txBox="1">
            <a:spLocks noChangeArrowheads="1"/>
          </p:cNvSpPr>
          <p:nvPr/>
        </p:nvSpPr>
        <p:spPr bwMode="auto">
          <a:xfrm>
            <a:off x="4672013" y="3511550"/>
            <a:ext cx="1912937" cy="395288"/>
          </a:xfrm>
          <a:prstGeom prst="rect">
            <a:avLst/>
          </a:prstGeom>
          <a:noFill/>
          <a:ln w="9525">
            <a:noFill/>
            <a:miter lim="800000"/>
            <a:headEnd/>
            <a:tailEnd/>
          </a:ln>
        </p:spPr>
        <p:txBody>
          <a:bodyPr/>
          <a:lstStyle/>
          <a:p>
            <a:pPr algn="r" eaLnBrk="1" hangingPunct="1"/>
            <a:r>
              <a:rPr lang="en-US">
                <a:solidFill>
                  <a:schemeClr val="tx2"/>
                </a:solidFill>
                <a:latin typeface="Arial" pitchFamily="34" charset="0"/>
              </a:rPr>
              <a:t>finite shared output link buffers</a:t>
            </a:r>
            <a:endParaRPr lang="en-US">
              <a:solidFill>
                <a:schemeClr val="tx2"/>
              </a:solidFill>
            </a:endParaRPr>
          </a:p>
        </p:txBody>
      </p:sp>
      <p:sp>
        <p:nvSpPr>
          <p:cNvPr id="91146" name="Line 15"/>
          <p:cNvSpPr>
            <a:spLocks noChangeShapeType="1"/>
          </p:cNvSpPr>
          <p:nvPr/>
        </p:nvSpPr>
        <p:spPr bwMode="auto">
          <a:xfrm flipH="1">
            <a:off x="3359150" y="3892550"/>
            <a:ext cx="923925" cy="866775"/>
          </a:xfrm>
          <a:prstGeom prst="line">
            <a:avLst/>
          </a:prstGeom>
          <a:noFill/>
          <a:ln w="19050">
            <a:solidFill>
              <a:srgbClr val="000000"/>
            </a:solidFill>
            <a:round/>
            <a:headEnd/>
            <a:tailEnd/>
          </a:ln>
        </p:spPr>
        <p:txBody>
          <a:bodyPr/>
          <a:lstStyle/>
          <a:p>
            <a:endParaRPr lang="en-US"/>
          </a:p>
        </p:txBody>
      </p:sp>
      <p:sp>
        <p:nvSpPr>
          <p:cNvPr id="91147" name="Line 16"/>
          <p:cNvSpPr>
            <a:spLocks noChangeShapeType="1"/>
          </p:cNvSpPr>
          <p:nvPr/>
        </p:nvSpPr>
        <p:spPr bwMode="auto">
          <a:xfrm flipH="1">
            <a:off x="3844925" y="3892550"/>
            <a:ext cx="438150" cy="1588"/>
          </a:xfrm>
          <a:prstGeom prst="line">
            <a:avLst/>
          </a:prstGeom>
          <a:noFill/>
          <a:ln w="19050">
            <a:solidFill>
              <a:srgbClr val="000000"/>
            </a:solidFill>
            <a:round/>
            <a:headEnd/>
            <a:tailEnd/>
          </a:ln>
        </p:spPr>
        <p:txBody>
          <a:bodyPr/>
          <a:lstStyle/>
          <a:p>
            <a:endParaRPr lang="en-US"/>
          </a:p>
        </p:txBody>
      </p:sp>
      <p:grpSp>
        <p:nvGrpSpPr>
          <p:cNvPr id="5" name="Group 17"/>
          <p:cNvGrpSpPr>
            <a:grpSpLocks/>
          </p:cNvGrpSpPr>
          <p:nvPr/>
        </p:nvGrpSpPr>
        <p:grpSpPr bwMode="auto">
          <a:xfrm>
            <a:off x="3073400" y="2559050"/>
            <a:ext cx="979488" cy="1503363"/>
            <a:chOff x="12464" y="10193"/>
            <a:chExt cx="1481" cy="2272"/>
          </a:xfrm>
        </p:grpSpPr>
        <p:grpSp>
          <p:nvGrpSpPr>
            <p:cNvPr id="6" name="Group 18"/>
            <p:cNvGrpSpPr>
              <a:grpSpLocks/>
            </p:cNvGrpSpPr>
            <p:nvPr/>
          </p:nvGrpSpPr>
          <p:grpSpPr bwMode="auto">
            <a:xfrm>
              <a:off x="12464" y="11102"/>
              <a:ext cx="1481" cy="1363"/>
              <a:chOff x="5850" y="13487"/>
              <a:chExt cx="2023" cy="1840"/>
            </a:xfrm>
          </p:grpSpPr>
          <p:sp>
            <p:nvSpPr>
              <p:cNvPr id="91422" name="Freeform 19"/>
              <p:cNvSpPr>
                <a:spLocks/>
              </p:cNvSpPr>
              <p:nvPr/>
            </p:nvSpPr>
            <p:spPr bwMode="auto">
              <a:xfrm>
                <a:off x="5850" y="13632"/>
                <a:ext cx="2023" cy="1695"/>
              </a:xfrm>
              <a:custGeom>
                <a:avLst/>
                <a:gdLst>
                  <a:gd name="T0" fmla="*/ 570 w 2023"/>
                  <a:gd name="T1" fmla="*/ 121 h 1695"/>
                  <a:gd name="T2" fmla="*/ 575 w 2023"/>
                  <a:gd name="T3" fmla="*/ 120 h 1695"/>
                  <a:gd name="T4" fmla="*/ 586 w 2023"/>
                  <a:gd name="T5" fmla="*/ 116 h 1695"/>
                  <a:gd name="T6" fmla="*/ 607 w 2023"/>
                  <a:gd name="T7" fmla="*/ 108 h 1695"/>
                  <a:gd name="T8" fmla="*/ 636 w 2023"/>
                  <a:gd name="T9" fmla="*/ 101 h 1695"/>
                  <a:gd name="T10" fmla="*/ 672 w 2023"/>
                  <a:gd name="T11" fmla="*/ 90 h 1695"/>
                  <a:gd name="T12" fmla="*/ 718 w 2023"/>
                  <a:gd name="T13" fmla="*/ 79 h 1695"/>
                  <a:gd name="T14" fmla="*/ 771 w 2023"/>
                  <a:gd name="T15" fmla="*/ 67 h 1695"/>
                  <a:gd name="T16" fmla="*/ 834 w 2023"/>
                  <a:gd name="T17" fmla="*/ 55 h 1695"/>
                  <a:gd name="T18" fmla="*/ 904 w 2023"/>
                  <a:gd name="T19" fmla="*/ 43 h 1695"/>
                  <a:gd name="T20" fmla="*/ 982 w 2023"/>
                  <a:gd name="T21" fmla="*/ 33 h 1695"/>
                  <a:gd name="T22" fmla="*/ 1071 w 2023"/>
                  <a:gd name="T23" fmla="*/ 22 h 1695"/>
                  <a:gd name="T24" fmla="*/ 1166 w 2023"/>
                  <a:gd name="T25" fmla="*/ 13 h 1695"/>
                  <a:gd name="T26" fmla="*/ 1271 w 2023"/>
                  <a:gd name="T27" fmla="*/ 7 h 1695"/>
                  <a:gd name="T28" fmla="*/ 1384 w 2023"/>
                  <a:gd name="T29" fmla="*/ 1 h 1695"/>
                  <a:gd name="T30" fmla="*/ 1506 w 2023"/>
                  <a:gd name="T31" fmla="*/ 0 h 1695"/>
                  <a:gd name="T32" fmla="*/ 1636 w 2023"/>
                  <a:gd name="T33" fmla="*/ 1 h 1695"/>
                  <a:gd name="T34" fmla="*/ 1692 w 2023"/>
                  <a:gd name="T35" fmla="*/ 233 h 1695"/>
                  <a:gd name="T36" fmla="*/ 1713 w 2023"/>
                  <a:gd name="T37" fmla="*/ 243 h 1695"/>
                  <a:gd name="T38" fmla="*/ 1758 w 2023"/>
                  <a:gd name="T39" fmla="*/ 274 h 1695"/>
                  <a:gd name="T40" fmla="*/ 1806 w 2023"/>
                  <a:gd name="T41" fmla="*/ 329 h 1695"/>
                  <a:gd name="T42" fmla="*/ 1836 w 2023"/>
                  <a:gd name="T43" fmla="*/ 409 h 1695"/>
                  <a:gd name="T44" fmla="*/ 1955 w 2023"/>
                  <a:gd name="T45" fmla="*/ 948 h 1695"/>
                  <a:gd name="T46" fmla="*/ 2003 w 2023"/>
                  <a:gd name="T47" fmla="*/ 1171 h 1695"/>
                  <a:gd name="T48" fmla="*/ 2011 w 2023"/>
                  <a:gd name="T49" fmla="*/ 1188 h 1695"/>
                  <a:gd name="T50" fmla="*/ 2022 w 2023"/>
                  <a:gd name="T51" fmla="*/ 1231 h 1695"/>
                  <a:gd name="T52" fmla="*/ 2021 w 2023"/>
                  <a:gd name="T53" fmla="*/ 1297 h 1695"/>
                  <a:gd name="T54" fmla="*/ 1992 w 2023"/>
                  <a:gd name="T55" fmla="*/ 1380 h 1695"/>
                  <a:gd name="T56" fmla="*/ 0 w 2023"/>
                  <a:gd name="T57" fmla="*/ 1328 h 1695"/>
                  <a:gd name="T58" fmla="*/ 199 w 2023"/>
                  <a:gd name="T59" fmla="*/ 1223 h 1695"/>
                  <a:gd name="T60" fmla="*/ 200 w 2023"/>
                  <a:gd name="T61" fmla="*/ 232 h 1695"/>
                  <a:gd name="T62" fmla="*/ 210 w 2023"/>
                  <a:gd name="T63" fmla="*/ 226 h 1695"/>
                  <a:gd name="T64" fmla="*/ 230 w 2023"/>
                  <a:gd name="T65" fmla="*/ 214 h 1695"/>
                  <a:gd name="T66" fmla="*/ 259 w 2023"/>
                  <a:gd name="T67" fmla="*/ 201 h 1695"/>
                  <a:gd name="T68" fmla="*/ 297 w 2023"/>
                  <a:gd name="T69" fmla="*/ 189 h 1695"/>
                  <a:gd name="T70" fmla="*/ 344 w 2023"/>
                  <a:gd name="T71" fmla="*/ 183 h 1695"/>
                  <a:gd name="T72" fmla="*/ 399 w 2023"/>
                  <a:gd name="T73" fmla="*/ 181 h 1695"/>
                  <a:gd name="T74" fmla="*/ 464 w 2023"/>
                  <a:gd name="T75" fmla="*/ 191 h 1695"/>
                  <a:gd name="T76" fmla="*/ 548 w 2023"/>
                  <a:gd name="T77" fmla="*/ 225 h 169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023"/>
                  <a:gd name="T118" fmla="*/ 0 h 1695"/>
                  <a:gd name="T119" fmla="*/ 2023 w 2023"/>
                  <a:gd name="T120" fmla="*/ 1695 h 169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023" h="1695">
                    <a:moveTo>
                      <a:pt x="548" y="225"/>
                    </a:moveTo>
                    <a:lnTo>
                      <a:pt x="570" y="121"/>
                    </a:lnTo>
                    <a:lnTo>
                      <a:pt x="571" y="121"/>
                    </a:lnTo>
                    <a:lnTo>
                      <a:pt x="575" y="120"/>
                    </a:lnTo>
                    <a:lnTo>
                      <a:pt x="580" y="118"/>
                    </a:lnTo>
                    <a:lnTo>
                      <a:pt x="586" y="116"/>
                    </a:lnTo>
                    <a:lnTo>
                      <a:pt x="596" y="112"/>
                    </a:lnTo>
                    <a:lnTo>
                      <a:pt x="607" y="108"/>
                    </a:lnTo>
                    <a:lnTo>
                      <a:pt x="620" y="105"/>
                    </a:lnTo>
                    <a:lnTo>
                      <a:pt x="636" y="101"/>
                    </a:lnTo>
                    <a:lnTo>
                      <a:pt x="653" y="95"/>
                    </a:lnTo>
                    <a:lnTo>
                      <a:pt x="672" y="90"/>
                    </a:lnTo>
                    <a:lnTo>
                      <a:pt x="694" y="84"/>
                    </a:lnTo>
                    <a:lnTo>
                      <a:pt x="718" y="79"/>
                    </a:lnTo>
                    <a:lnTo>
                      <a:pt x="743" y="74"/>
                    </a:lnTo>
                    <a:lnTo>
                      <a:pt x="771" y="67"/>
                    </a:lnTo>
                    <a:lnTo>
                      <a:pt x="802" y="61"/>
                    </a:lnTo>
                    <a:lnTo>
                      <a:pt x="834" y="55"/>
                    </a:lnTo>
                    <a:lnTo>
                      <a:pt x="867" y="49"/>
                    </a:lnTo>
                    <a:lnTo>
                      <a:pt x="904" y="43"/>
                    </a:lnTo>
                    <a:lnTo>
                      <a:pt x="943" y="38"/>
                    </a:lnTo>
                    <a:lnTo>
                      <a:pt x="982" y="33"/>
                    </a:lnTo>
                    <a:lnTo>
                      <a:pt x="1025" y="27"/>
                    </a:lnTo>
                    <a:lnTo>
                      <a:pt x="1071" y="22"/>
                    </a:lnTo>
                    <a:lnTo>
                      <a:pt x="1117" y="17"/>
                    </a:lnTo>
                    <a:lnTo>
                      <a:pt x="1166" y="13"/>
                    </a:lnTo>
                    <a:lnTo>
                      <a:pt x="1218" y="10"/>
                    </a:lnTo>
                    <a:lnTo>
                      <a:pt x="1271" y="7"/>
                    </a:lnTo>
                    <a:lnTo>
                      <a:pt x="1327" y="3"/>
                    </a:lnTo>
                    <a:lnTo>
                      <a:pt x="1384" y="1"/>
                    </a:lnTo>
                    <a:lnTo>
                      <a:pt x="1444" y="0"/>
                    </a:lnTo>
                    <a:lnTo>
                      <a:pt x="1506" y="0"/>
                    </a:lnTo>
                    <a:lnTo>
                      <a:pt x="1570" y="0"/>
                    </a:lnTo>
                    <a:lnTo>
                      <a:pt x="1636" y="1"/>
                    </a:lnTo>
                    <a:lnTo>
                      <a:pt x="1709" y="41"/>
                    </a:lnTo>
                    <a:lnTo>
                      <a:pt x="1692" y="233"/>
                    </a:lnTo>
                    <a:lnTo>
                      <a:pt x="1698" y="235"/>
                    </a:lnTo>
                    <a:lnTo>
                      <a:pt x="1713" y="243"/>
                    </a:lnTo>
                    <a:lnTo>
                      <a:pt x="1733" y="256"/>
                    </a:lnTo>
                    <a:lnTo>
                      <a:pt x="1758" y="274"/>
                    </a:lnTo>
                    <a:lnTo>
                      <a:pt x="1784" y="299"/>
                    </a:lnTo>
                    <a:lnTo>
                      <a:pt x="1806" y="329"/>
                    </a:lnTo>
                    <a:lnTo>
                      <a:pt x="1825" y="366"/>
                    </a:lnTo>
                    <a:lnTo>
                      <a:pt x="1836" y="409"/>
                    </a:lnTo>
                    <a:lnTo>
                      <a:pt x="1999" y="557"/>
                    </a:lnTo>
                    <a:lnTo>
                      <a:pt x="1955" y="948"/>
                    </a:lnTo>
                    <a:lnTo>
                      <a:pt x="1692" y="1080"/>
                    </a:lnTo>
                    <a:lnTo>
                      <a:pt x="2003" y="1171"/>
                    </a:lnTo>
                    <a:lnTo>
                      <a:pt x="2006" y="1176"/>
                    </a:lnTo>
                    <a:lnTo>
                      <a:pt x="2011" y="1188"/>
                    </a:lnTo>
                    <a:lnTo>
                      <a:pt x="2016" y="1206"/>
                    </a:lnTo>
                    <a:lnTo>
                      <a:pt x="2022" y="1231"/>
                    </a:lnTo>
                    <a:lnTo>
                      <a:pt x="2023" y="1261"/>
                    </a:lnTo>
                    <a:lnTo>
                      <a:pt x="2021" y="1297"/>
                    </a:lnTo>
                    <a:lnTo>
                      <a:pt x="2010" y="1337"/>
                    </a:lnTo>
                    <a:lnTo>
                      <a:pt x="1992" y="1380"/>
                    </a:lnTo>
                    <a:lnTo>
                      <a:pt x="1171" y="1695"/>
                    </a:lnTo>
                    <a:lnTo>
                      <a:pt x="0" y="1328"/>
                    </a:lnTo>
                    <a:lnTo>
                      <a:pt x="20" y="1285"/>
                    </a:lnTo>
                    <a:lnTo>
                      <a:pt x="199" y="1223"/>
                    </a:lnTo>
                    <a:lnTo>
                      <a:pt x="199" y="233"/>
                    </a:lnTo>
                    <a:lnTo>
                      <a:pt x="200" y="232"/>
                    </a:lnTo>
                    <a:lnTo>
                      <a:pt x="204" y="229"/>
                    </a:lnTo>
                    <a:lnTo>
                      <a:pt x="210" y="226"/>
                    </a:lnTo>
                    <a:lnTo>
                      <a:pt x="218" y="220"/>
                    </a:lnTo>
                    <a:lnTo>
                      <a:pt x="230" y="214"/>
                    </a:lnTo>
                    <a:lnTo>
                      <a:pt x="243" y="207"/>
                    </a:lnTo>
                    <a:lnTo>
                      <a:pt x="259" y="201"/>
                    </a:lnTo>
                    <a:lnTo>
                      <a:pt x="277" y="194"/>
                    </a:lnTo>
                    <a:lnTo>
                      <a:pt x="297" y="189"/>
                    </a:lnTo>
                    <a:lnTo>
                      <a:pt x="320" y="185"/>
                    </a:lnTo>
                    <a:lnTo>
                      <a:pt x="344" y="183"/>
                    </a:lnTo>
                    <a:lnTo>
                      <a:pt x="370" y="180"/>
                    </a:lnTo>
                    <a:lnTo>
                      <a:pt x="399" y="181"/>
                    </a:lnTo>
                    <a:lnTo>
                      <a:pt x="430" y="185"/>
                    </a:lnTo>
                    <a:lnTo>
                      <a:pt x="464" y="191"/>
                    </a:lnTo>
                    <a:lnTo>
                      <a:pt x="498" y="201"/>
                    </a:lnTo>
                    <a:lnTo>
                      <a:pt x="548" y="225"/>
                    </a:lnTo>
                    <a:close/>
                  </a:path>
                </a:pathLst>
              </a:custGeom>
              <a:solidFill>
                <a:srgbClr val="969696"/>
              </a:solidFill>
              <a:ln w="9525">
                <a:noFill/>
                <a:round/>
                <a:headEnd/>
                <a:tailEnd/>
              </a:ln>
            </p:spPr>
            <p:txBody>
              <a:bodyPr/>
              <a:lstStyle/>
              <a:p>
                <a:endParaRPr lang="en-US"/>
              </a:p>
            </p:txBody>
          </p:sp>
          <p:sp>
            <p:nvSpPr>
              <p:cNvPr id="91423" name="Freeform 20"/>
              <p:cNvSpPr>
                <a:spLocks/>
              </p:cNvSpPr>
              <p:nvPr/>
            </p:nvSpPr>
            <p:spPr bwMode="auto">
              <a:xfrm>
                <a:off x="6551" y="13597"/>
                <a:ext cx="650" cy="735"/>
              </a:xfrm>
              <a:custGeom>
                <a:avLst/>
                <a:gdLst>
                  <a:gd name="T0" fmla="*/ 645 w 650"/>
                  <a:gd name="T1" fmla="*/ 27 h 735"/>
                  <a:gd name="T2" fmla="*/ 642 w 650"/>
                  <a:gd name="T3" fmla="*/ 26 h 735"/>
                  <a:gd name="T4" fmla="*/ 631 w 650"/>
                  <a:gd name="T5" fmla="*/ 23 h 735"/>
                  <a:gd name="T6" fmla="*/ 615 w 650"/>
                  <a:gd name="T7" fmla="*/ 19 h 735"/>
                  <a:gd name="T8" fmla="*/ 592 w 650"/>
                  <a:gd name="T9" fmla="*/ 15 h 735"/>
                  <a:gd name="T10" fmla="*/ 565 w 650"/>
                  <a:gd name="T11" fmla="*/ 10 h 735"/>
                  <a:gd name="T12" fmla="*/ 533 w 650"/>
                  <a:gd name="T13" fmla="*/ 6 h 735"/>
                  <a:gd name="T14" fmla="*/ 496 w 650"/>
                  <a:gd name="T15" fmla="*/ 3 h 735"/>
                  <a:gd name="T16" fmla="*/ 456 w 650"/>
                  <a:gd name="T17" fmla="*/ 1 h 735"/>
                  <a:gd name="T18" fmla="*/ 411 w 650"/>
                  <a:gd name="T19" fmla="*/ 0 h 735"/>
                  <a:gd name="T20" fmla="*/ 364 w 650"/>
                  <a:gd name="T21" fmla="*/ 2 h 735"/>
                  <a:gd name="T22" fmla="*/ 315 w 650"/>
                  <a:gd name="T23" fmla="*/ 6 h 735"/>
                  <a:gd name="T24" fmla="*/ 262 w 650"/>
                  <a:gd name="T25" fmla="*/ 15 h 735"/>
                  <a:gd name="T26" fmla="*/ 209 w 650"/>
                  <a:gd name="T27" fmla="*/ 26 h 735"/>
                  <a:gd name="T28" fmla="*/ 154 w 650"/>
                  <a:gd name="T29" fmla="*/ 42 h 735"/>
                  <a:gd name="T30" fmla="*/ 98 w 650"/>
                  <a:gd name="T31" fmla="*/ 61 h 735"/>
                  <a:gd name="T32" fmla="*/ 42 w 650"/>
                  <a:gd name="T33" fmla="*/ 87 h 735"/>
                  <a:gd name="T34" fmla="*/ 38 w 650"/>
                  <a:gd name="T35" fmla="*/ 101 h 735"/>
                  <a:gd name="T36" fmla="*/ 28 w 650"/>
                  <a:gd name="T37" fmla="*/ 141 h 735"/>
                  <a:gd name="T38" fmla="*/ 17 w 650"/>
                  <a:gd name="T39" fmla="*/ 203 h 735"/>
                  <a:gd name="T40" fmla="*/ 6 w 650"/>
                  <a:gd name="T41" fmla="*/ 283 h 735"/>
                  <a:gd name="T42" fmla="*/ 0 w 650"/>
                  <a:gd name="T43" fmla="*/ 378 h 735"/>
                  <a:gd name="T44" fmla="*/ 5 w 650"/>
                  <a:gd name="T45" fmla="*/ 484 h 735"/>
                  <a:gd name="T46" fmla="*/ 21 w 650"/>
                  <a:gd name="T47" fmla="*/ 599 h 735"/>
                  <a:gd name="T48" fmla="*/ 54 w 650"/>
                  <a:gd name="T49" fmla="*/ 716 h 735"/>
                  <a:gd name="T50" fmla="*/ 58 w 650"/>
                  <a:gd name="T51" fmla="*/ 716 h 735"/>
                  <a:gd name="T52" fmla="*/ 66 w 650"/>
                  <a:gd name="T53" fmla="*/ 715 h 735"/>
                  <a:gd name="T54" fmla="*/ 80 w 650"/>
                  <a:gd name="T55" fmla="*/ 713 h 735"/>
                  <a:gd name="T56" fmla="*/ 99 w 650"/>
                  <a:gd name="T57" fmla="*/ 712 h 735"/>
                  <a:gd name="T58" fmla="*/ 124 w 650"/>
                  <a:gd name="T59" fmla="*/ 710 h 735"/>
                  <a:gd name="T60" fmla="*/ 153 w 650"/>
                  <a:gd name="T61" fmla="*/ 708 h 735"/>
                  <a:gd name="T62" fmla="*/ 188 w 650"/>
                  <a:gd name="T63" fmla="*/ 707 h 735"/>
                  <a:gd name="T64" fmla="*/ 225 w 650"/>
                  <a:gd name="T65" fmla="*/ 706 h 735"/>
                  <a:gd name="T66" fmla="*/ 267 w 650"/>
                  <a:gd name="T67" fmla="*/ 705 h 735"/>
                  <a:gd name="T68" fmla="*/ 313 w 650"/>
                  <a:gd name="T69" fmla="*/ 706 h 735"/>
                  <a:gd name="T70" fmla="*/ 362 w 650"/>
                  <a:gd name="T71" fmla="*/ 707 h 735"/>
                  <a:gd name="T72" fmla="*/ 415 w 650"/>
                  <a:gd name="T73" fmla="*/ 709 h 735"/>
                  <a:gd name="T74" fmla="*/ 470 w 650"/>
                  <a:gd name="T75" fmla="*/ 713 h 735"/>
                  <a:gd name="T76" fmla="*/ 528 w 650"/>
                  <a:gd name="T77" fmla="*/ 719 h 735"/>
                  <a:gd name="T78" fmla="*/ 588 w 650"/>
                  <a:gd name="T79" fmla="*/ 726 h 735"/>
                  <a:gd name="T80" fmla="*/ 650 w 650"/>
                  <a:gd name="T81" fmla="*/ 735 h 735"/>
                  <a:gd name="T82" fmla="*/ 647 w 650"/>
                  <a:gd name="T83" fmla="*/ 713 h 735"/>
                  <a:gd name="T84" fmla="*/ 641 w 650"/>
                  <a:gd name="T85" fmla="*/ 655 h 735"/>
                  <a:gd name="T86" fmla="*/ 631 w 650"/>
                  <a:gd name="T87" fmla="*/ 568 h 735"/>
                  <a:gd name="T88" fmla="*/ 623 w 650"/>
                  <a:gd name="T89" fmla="*/ 462 h 735"/>
                  <a:gd name="T90" fmla="*/ 618 w 650"/>
                  <a:gd name="T91" fmla="*/ 345 h 735"/>
                  <a:gd name="T92" fmla="*/ 618 w 650"/>
                  <a:gd name="T93" fmla="*/ 229 h 735"/>
                  <a:gd name="T94" fmla="*/ 627 w 650"/>
                  <a:gd name="T95" fmla="*/ 119 h 735"/>
                  <a:gd name="T96" fmla="*/ 645 w 650"/>
                  <a:gd name="T97" fmla="*/ 27 h 73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50"/>
                  <a:gd name="T148" fmla="*/ 0 h 735"/>
                  <a:gd name="T149" fmla="*/ 650 w 650"/>
                  <a:gd name="T150" fmla="*/ 735 h 73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50" h="735">
                    <a:moveTo>
                      <a:pt x="645" y="27"/>
                    </a:moveTo>
                    <a:lnTo>
                      <a:pt x="642" y="26"/>
                    </a:lnTo>
                    <a:lnTo>
                      <a:pt x="631" y="23"/>
                    </a:lnTo>
                    <a:lnTo>
                      <a:pt x="615" y="19"/>
                    </a:lnTo>
                    <a:lnTo>
                      <a:pt x="592" y="15"/>
                    </a:lnTo>
                    <a:lnTo>
                      <a:pt x="565" y="10"/>
                    </a:lnTo>
                    <a:lnTo>
                      <a:pt x="533" y="6"/>
                    </a:lnTo>
                    <a:lnTo>
                      <a:pt x="496" y="3"/>
                    </a:lnTo>
                    <a:lnTo>
                      <a:pt x="456" y="1"/>
                    </a:lnTo>
                    <a:lnTo>
                      <a:pt x="411" y="0"/>
                    </a:lnTo>
                    <a:lnTo>
                      <a:pt x="364" y="2"/>
                    </a:lnTo>
                    <a:lnTo>
                      <a:pt x="315" y="6"/>
                    </a:lnTo>
                    <a:lnTo>
                      <a:pt x="262" y="15"/>
                    </a:lnTo>
                    <a:lnTo>
                      <a:pt x="209" y="26"/>
                    </a:lnTo>
                    <a:lnTo>
                      <a:pt x="154" y="42"/>
                    </a:lnTo>
                    <a:lnTo>
                      <a:pt x="98" y="61"/>
                    </a:lnTo>
                    <a:lnTo>
                      <a:pt x="42" y="87"/>
                    </a:lnTo>
                    <a:lnTo>
                      <a:pt x="38" y="101"/>
                    </a:lnTo>
                    <a:lnTo>
                      <a:pt x="28" y="141"/>
                    </a:lnTo>
                    <a:lnTo>
                      <a:pt x="17" y="203"/>
                    </a:lnTo>
                    <a:lnTo>
                      <a:pt x="6" y="283"/>
                    </a:lnTo>
                    <a:lnTo>
                      <a:pt x="0" y="378"/>
                    </a:lnTo>
                    <a:lnTo>
                      <a:pt x="5" y="484"/>
                    </a:lnTo>
                    <a:lnTo>
                      <a:pt x="21" y="599"/>
                    </a:lnTo>
                    <a:lnTo>
                      <a:pt x="54" y="716"/>
                    </a:lnTo>
                    <a:lnTo>
                      <a:pt x="58" y="716"/>
                    </a:lnTo>
                    <a:lnTo>
                      <a:pt x="66" y="715"/>
                    </a:lnTo>
                    <a:lnTo>
                      <a:pt x="80" y="713"/>
                    </a:lnTo>
                    <a:lnTo>
                      <a:pt x="99" y="712"/>
                    </a:lnTo>
                    <a:lnTo>
                      <a:pt x="124" y="710"/>
                    </a:lnTo>
                    <a:lnTo>
                      <a:pt x="153" y="708"/>
                    </a:lnTo>
                    <a:lnTo>
                      <a:pt x="188" y="707"/>
                    </a:lnTo>
                    <a:lnTo>
                      <a:pt x="225" y="706"/>
                    </a:lnTo>
                    <a:lnTo>
                      <a:pt x="267" y="705"/>
                    </a:lnTo>
                    <a:lnTo>
                      <a:pt x="313" y="706"/>
                    </a:lnTo>
                    <a:lnTo>
                      <a:pt x="362" y="707"/>
                    </a:lnTo>
                    <a:lnTo>
                      <a:pt x="415" y="709"/>
                    </a:lnTo>
                    <a:lnTo>
                      <a:pt x="470" y="713"/>
                    </a:lnTo>
                    <a:lnTo>
                      <a:pt x="528" y="719"/>
                    </a:lnTo>
                    <a:lnTo>
                      <a:pt x="588" y="726"/>
                    </a:lnTo>
                    <a:lnTo>
                      <a:pt x="650" y="735"/>
                    </a:lnTo>
                    <a:lnTo>
                      <a:pt x="647" y="713"/>
                    </a:lnTo>
                    <a:lnTo>
                      <a:pt x="641" y="655"/>
                    </a:lnTo>
                    <a:lnTo>
                      <a:pt x="631" y="568"/>
                    </a:lnTo>
                    <a:lnTo>
                      <a:pt x="623" y="462"/>
                    </a:lnTo>
                    <a:lnTo>
                      <a:pt x="618" y="345"/>
                    </a:lnTo>
                    <a:lnTo>
                      <a:pt x="618" y="229"/>
                    </a:lnTo>
                    <a:lnTo>
                      <a:pt x="627" y="119"/>
                    </a:lnTo>
                    <a:lnTo>
                      <a:pt x="645" y="27"/>
                    </a:lnTo>
                    <a:close/>
                  </a:path>
                </a:pathLst>
              </a:custGeom>
              <a:solidFill>
                <a:srgbClr val="808080"/>
              </a:solidFill>
              <a:ln w="9525">
                <a:noFill/>
                <a:round/>
                <a:headEnd/>
                <a:tailEnd/>
              </a:ln>
            </p:spPr>
            <p:txBody>
              <a:bodyPr/>
              <a:lstStyle/>
              <a:p>
                <a:endParaRPr lang="en-US"/>
              </a:p>
            </p:txBody>
          </p:sp>
          <p:sp>
            <p:nvSpPr>
              <p:cNvPr id="91424" name="Freeform 21"/>
              <p:cNvSpPr>
                <a:spLocks/>
              </p:cNvSpPr>
              <p:nvPr/>
            </p:nvSpPr>
            <p:spPr bwMode="auto">
              <a:xfrm>
                <a:off x="6623" y="13797"/>
                <a:ext cx="1071" cy="731"/>
              </a:xfrm>
              <a:custGeom>
                <a:avLst/>
                <a:gdLst>
                  <a:gd name="T0" fmla="*/ 6 w 1071"/>
                  <a:gd name="T1" fmla="*/ 552 h 731"/>
                  <a:gd name="T2" fmla="*/ 0 w 1071"/>
                  <a:gd name="T3" fmla="*/ 642 h 731"/>
                  <a:gd name="T4" fmla="*/ 698 w 1071"/>
                  <a:gd name="T5" fmla="*/ 731 h 731"/>
                  <a:gd name="T6" fmla="*/ 703 w 1071"/>
                  <a:gd name="T7" fmla="*/ 729 h 731"/>
                  <a:gd name="T8" fmla="*/ 717 w 1071"/>
                  <a:gd name="T9" fmla="*/ 722 h 731"/>
                  <a:gd name="T10" fmla="*/ 740 w 1071"/>
                  <a:gd name="T11" fmla="*/ 710 h 731"/>
                  <a:gd name="T12" fmla="*/ 768 w 1071"/>
                  <a:gd name="T13" fmla="*/ 694 h 731"/>
                  <a:gd name="T14" fmla="*/ 801 w 1071"/>
                  <a:gd name="T15" fmla="*/ 672 h 731"/>
                  <a:gd name="T16" fmla="*/ 838 w 1071"/>
                  <a:gd name="T17" fmla="*/ 645 h 731"/>
                  <a:gd name="T18" fmla="*/ 876 w 1071"/>
                  <a:gd name="T19" fmla="*/ 614 h 731"/>
                  <a:gd name="T20" fmla="*/ 915 w 1071"/>
                  <a:gd name="T21" fmla="*/ 577 h 731"/>
                  <a:gd name="T22" fmla="*/ 953 w 1071"/>
                  <a:gd name="T23" fmla="*/ 536 h 731"/>
                  <a:gd name="T24" fmla="*/ 988 w 1071"/>
                  <a:gd name="T25" fmla="*/ 491 h 731"/>
                  <a:gd name="T26" fmla="*/ 1018 w 1071"/>
                  <a:gd name="T27" fmla="*/ 439 h 731"/>
                  <a:gd name="T28" fmla="*/ 1043 w 1071"/>
                  <a:gd name="T29" fmla="*/ 383 h 731"/>
                  <a:gd name="T30" fmla="*/ 1061 w 1071"/>
                  <a:gd name="T31" fmla="*/ 322 h 731"/>
                  <a:gd name="T32" fmla="*/ 1071 w 1071"/>
                  <a:gd name="T33" fmla="*/ 255 h 731"/>
                  <a:gd name="T34" fmla="*/ 1070 w 1071"/>
                  <a:gd name="T35" fmla="*/ 185 h 731"/>
                  <a:gd name="T36" fmla="*/ 1057 w 1071"/>
                  <a:gd name="T37" fmla="*/ 108 h 731"/>
                  <a:gd name="T38" fmla="*/ 1055 w 1071"/>
                  <a:gd name="T39" fmla="*/ 104 h 731"/>
                  <a:gd name="T40" fmla="*/ 1049 w 1071"/>
                  <a:gd name="T41" fmla="*/ 92 h 731"/>
                  <a:gd name="T42" fmla="*/ 1037 w 1071"/>
                  <a:gd name="T43" fmla="*/ 76 h 731"/>
                  <a:gd name="T44" fmla="*/ 1022 w 1071"/>
                  <a:gd name="T45" fmla="*/ 57 h 731"/>
                  <a:gd name="T46" fmla="*/ 1002 w 1071"/>
                  <a:gd name="T47" fmla="*/ 37 h 731"/>
                  <a:gd name="T48" fmla="*/ 979 w 1071"/>
                  <a:gd name="T49" fmla="*/ 20 h 731"/>
                  <a:gd name="T50" fmla="*/ 951 w 1071"/>
                  <a:gd name="T51" fmla="*/ 7 h 731"/>
                  <a:gd name="T52" fmla="*/ 919 w 1071"/>
                  <a:gd name="T53" fmla="*/ 0 h 731"/>
                  <a:gd name="T54" fmla="*/ 924 w 1071"/>
                  <a:gd name="T55" fmla="*/ 12 h 731"/>
                  <a:gd name="T56" fmla="*/ 934 w 1071"/>
                  <a:gd name="T57" fmla="*/ 44 h 731"/>
                  <a:gd name="T58" fmla="*/ 947 w 1071"/>
                  <a:gd name="T59" fmla="*/ 94 h 731"/>
                  <a:gd name="T60" fmla="*/ 958 w 1071"/>
                  <a:gd name="T61" fmla="*/ 159 h 731"/>
                  <a:gd name="T62" fmla="*/ 961 w 1071"/>
                  <a:gd name="T63" fmla="*/ 238 h 731"/>
                  <a:gd name="T64" fmla="*/ 953 w 1071"/>
                  <a:gd name="T65" fmla="*/ 324 h 731"/>
                  <a:gd name="T66" fmla="*/ 928 w 1071"/>
                  <a:gd name="T67" fmla="*/ 418 h 731"/>
                  <a:gd name="T68" fmla="*/ 884 w 1071"/>
                  <a:gd name="T69" fmla="*/ 516 h 731"/>
                  <a:gd name="T70" fmla="*/ 883 w 1071"/>
                  <a:gd name="T71" fmla="*/ 518 h 731"/>
                  <a:gd name="T72" fmla="*/ 879 w 1071"/>
                  <a:gd name="T73" fmla="*/ 521 h 731"/>
                  <a:gd name="T74" fmla="*/ 872 w 1071"/>
                  <a:gd name="T75" fmla="*/ 526 h 731"/>
                  <a:gd name="T76" fmla="*/ 862 w 1071"/>
                  <a:gd name="T77" fmla="*/ 534 h 731"/>
                  <a:gd name="T78" fmla="*/ 851 w 1071"/>
                  <a:gd name="T79" fmla="*/ 541 h 731"/>
                  <a:gd name="T80" fmla="*/ 837 w 1071"/>
                  <a:gd name="T81" fmla="*/ 550 h 731"/>
                  <a:gd name="T82" fmla="*/ 819 w 1071"/>
                  <a:gd name="T83" fmla="*/ 559 h 731"/>
                  <a:gd name="T84" fmla="*/ 800 w 1071"/>
                  <a:gd name="T85" fmla="*/ 567 h 731"/>
                  <a:gd name="T86" fmla="*/ 778 w 1071"/>
                  <a:gd name="T87" fmla="*/ 575 h 731"/>
                  <a:gd name="T88" fmla="*/ 754 w 1071"/>
                  <a:gd name="T89" fmla="*/ 582 h 731"/>
                  <a:gd name="T90" fmla="*/ 727 w 1071"/>
                  <a:gd name="T91" fmla="*/ 588 h 731"/>
                  <a:gd name="T92" fmla="*/ 697 w 1071"/>
                  <a:gd name="T93" fmla="*/ 592 h 731"/>
                  <a:gd name="T94" fmla="*/ 666 w 1071"/>
                  <a:gd name="T95" fmla="*/ 593 h 731"/>
                  <a:gd name="T96" fmla="*/ 631 w 1071"/>
                  <a:gd name="T97" fmla="*/ 592 h 731"/>
                  <a:gd name="T98" fmla="*/ 593 w 1071"/>
                  <a:gd name="T99" fmla="*/ 589 h 731"/>
                  <a:gd name="T100" fmla="*/ 555 w 1071"/>
                  <a:gd name="T101" fmla="*/ 581 h 731"/>
                  <a:gd name="T102" fmla="*/ 555 w 1071"/>
                  <a:gd name="T103" fmla="*/ 677 h 731"/>
                  <a:gd name="T104" fmla="*/ 24 w 1071"/>
                  <a:gd name="T105" fmla="*/ 623 h 731"/>
                  <a:gd name="T106" fmla="*/ 6 w 1071"/>
                  <a:gd name="T107" fmla="*/ 552 h 73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71"/>
                  <a:gd name="T163" fmla="*/ 0 h 731"/>
                  <a:gd name="T164" fmla="*/ 1071 w 1071"/>
                  <a:gd name="T165" fmla="*/ 731 h 73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71" h="731">
                    <a:moveTo>
                      <a:pt x="6" y="552"/>
                    </a:moveTo>
                    <a:lnTo>
                      <a:pt x="0" y="642"/>
                    </a:lnTo>
                    <a:lnTo>
                      <a:pt x="698" y="731"/>
                    </a:lnTo>
                    <a:lnTo>
                      <a:pt x="703" y="729"/>
                    </a:lnTo>
                    <a:lnTo>
                      <a:pt x="717" y="722"/>
                    </a:lnTo>
                    <a:lnTo>
                      <a:pt x="740" y="710"/>
                    </a:lnTo>
                    <a:lnTo>
                      <a:pt x="768" y="694"/>
                    </a:lnTo>
                    <a:lnTo>
                      <a:pt x="801" y="672"/>
                    </a:lnTo>
                    <a:lnTo>
                      <a:pt x="838" y="645"/>
                    </a:lnTo>
                    <a:lnTo>
                      <a:pt x="876" y="614"/>
                    </a:lnTo>
                    <a:lnTo>
                      <a:pt x="915" y="577"/>
                    </a:lnTo>
                    <a:lnTo>
                      <a:pt x="953" y="536"/>
                    </a:lnTo>
                    <a:lnTo>
                      <a:pt x="988" y="491"/>
                    </a:lnTo>
                    <a:lnTo>
                      <a:pt x="1018" y="439"/>
                    </a:lnTo>
                    <a:lnTo>
                      <a:pt x="1043" y="383"/>
                    </a:lnTo>
                    <a:lnTo>
                      <a:pt x="1061" y="322"/>
                    </a:lnTo>
                    <a:lnTo>
                      <a:pt x="1071" y="255"/>
                    </a:lnTo>
                    <a:lnTo>
                      <a:pt x="1070" y="185"/>
                    </a:lnTo>
                    <a:lnTo>
                      <a:pt x="1057" y="108"/>
                    </a:lnTo>
                    <a:lnTo>
                      <a:pt x="1055" y="104"/>
                    </a:lnTo>
                    <a:lnTo>
                      <a:pt x="1049" y="92"/>
                    </a:lnTo>
                    <a:lnTo>
                      <a:pt x="1037" y="76"/>
                    </a:lnTo>
                    <a:lnTo>
                      <a:pt x="1022" y="57"/>
                    </a:lnTo>
                    <a:lnTo>
                      <a:pt x="1002" y="37"/>
                    </a:lnTo>
                    <a:lnTo>
                      <a:pt x="979" y="20"/>
                    </a:lnTo>
                    <a:lnTo>
                      <a:pt x="951" y="7"/>
                    </a:lnTo>
                    <a:lnTo>
                      <a:pt x="919" y="0"/>
                    </a:lnTo>
                    <a:lnTo>
                      <a:pt x="924" y="12"/>
                    </a:lnTo>
                    <a:lnTo>
                      <a:pt x="934" y="44"/>
                    </a:lnTo>
                    <a:lnTo>
                      <a:pt x="947" y="94"/>
                    </a:lnTo>
                    <a:lnTo>
                      <a:pt x="958" y="159"/>
                    </a:lnTo>
                    <a:lnTo>
                      <a:pt x="961" y="238"/>
                    </a:lnTo>
                    <a:lnTo>
                      <a:pt x="953" y="324"/>
                    </a:lnTo>
                    <a:lnTo>
                      <a:pt x="928" y="418"/>
                    </a:lnTo>
                    <a:lnTo>
                      <a:pt x="884" y="516"/>
                    </a:lnTo>
                    <a:lnTo>
                      <a:pt x="883" y="518"/>
                    </a:lnTo>
                    <a:lnTo>
                      <a:pt x="879" y="521"/>
                    </a:lnTo>
                    <a:lnTo>
                      <a:pt x="872" y="526"/>
                    </a:lnTo>
                    <a:lnTo>
                      <a:pt x="862" y="534"/>
                    </a:lnTo>
                    <a:lnTo>
                      <a:pt x="851" y="541"/>
                    </a:lnTo>
                    <a:lnTo>
                      <a:pt x="837" y="550"/>
                    </a:lnTo>
                    <a:lnTo>
                      <a:pt x="819" y="559"/>
                    </a:lnTo>
                    <a:lnTo>
                      <a:pt x="800" y="567"/>
                    </a:lnTo>
                    <a:lnTo>
                      <a:pt x="778" y="575"/>
                    </a:lnTo>
                    <a:lnTo>
                      <a:pt x="754" y="582"/>
                    </a:lnTo>
                    <a:lnTo>
                      <a:pt x="727" y="588"/>
                    </a:lnTo>
                    <a:lnTo>
                      <a:pt x="697" y="592"/>
                    </a:lnTo>
                    <a:lnTo>
                      <a:pt x="666" y="593"/>
                    </a:lnTo>
                    <a:lnTo>
                      <a:pt x="631" y="592"/>
                    </a:lnTo>
                    <a:lnTo>
                      <a:pt x="593" y="589"/>
                    </a:lnTo>
                    <a:lnTo>
                      <a:pt x="555" y="581"/>
                    </a:lnTo>
                    <a:lnTo>
                      <a:pt x="555" y="677"/>
                    </a:lnTo>
                    <a:lnTo>
                      <a:pt x="24" y="623"/>
                    </a:lnTo>
                    <a:lnTo>
                      <a:pt x="6" y="552"/>
                    </a:lnTo>
                    <a:close/>
                  </a:path>
                </a:pathLst>
              </a:custGeom>
              <a:solidFill>
                <a:srgbClr val="FFFFFF"/>
              </a:solidFill>
              <a:ln w="9525">
                <a:noFill/>
                <a:round/>
                <a:headEnd/>
                <a:tailEnd/>
              </a:ln>
            </p:spPr>
            <p:txBody>
              <a:bodyPr/>
              <a:lstStyle/>
              <a:p>
                <a:endParaRPr lang="en-US"/>
              </a:p>
            </p:txBody>
          </p:sp>
          <p:sp>
            <p:nvSpPr>
              <p:cNvPr id="91425" name="Freeform 22"/>
              <p:cNvSpPr>
                <a:spLocks/>
              </p:cNvSpPr>
              <p:nvPr/>
            </p:nvSpPr>
            <p:spPr bwMode="auto">
              <a:xfrm>
                <a:off x="6486" y="14516"/>
                <a:ext cx="787" cy="253"/>
              </a:xfrm>
              <a:custGeom>
                <a:avLst/>
                <a:gdLst>
                  <a:gd name="T0" fmla="*/ 787 w 787"/>
                  <a:gd name="T1" fmla="*/ 91 h 253"/>
                  <a:gd name="T2" fmla="*/ 12 w 787"/>
                  <a:gd name="T3" fmla="*/ 0 h 253"/>
                  <a:gd name="T4" fmla="*/ 0 w 787"/>
                  <a:gd name="T5" fmla="*/ 91 h 253"/>
                  <a:gd name="T6" fmla="*/ 764 w 787"/>
                  <a:gd name="T7" fmla="*/ 253 h 253"/>
                  <a:gd name="T8" fmla="*/ 787 w 787"/>
                  <a:gd name="T9" fmla="*/ 91 h 253"/>
                  <a:gd name="T10" fmla="*/ 0 60000 65536"/>
                  <a:gd name="T11" fmla="*/ 0 60000 65536"/>
                  <a:gd name="T12" fmla="*/ 0 60000 65536"/>
                  <a:gd name="T13" fmla="*/ 0 60000 65536"/>
                  <a:gd name="T14" fmla="*/ 0 60000 65536"/>
                  <a:gd name="T15" fmla="*/ 0 w 787"/>
                  <a:gd name="T16" fmla="*/ 0 h 253"/>
                  <a:gd name="T17" fmla="*/ 787 w 787"/>
                  <a:gd name="T18" fmla="*/ 253 h 253"/>
                </a:gdLst>
                <a:ahLst/>
                <a:cxnLst>
                  <a:cxn ang="T10">
                    <a:pos x="T0" y="T1"/>
                  </a:cxn>
                  <a:cxn ang="T11">
                    <a:pos x="T2" y="T3"/>
                  </a:cxn>
                  <a:cxn ang="T12">
                    <a:pos x="T4" y="T5"/>
                  </a:cxn>
                  <a:cxn ang="T13">
                    <a:pos x="T6" y="T7"/>
                  </a:cxn>
                  <a:cxn ang="T14">
                    <a:pos x="T8" y="T9"/>
                  </a:cxn>
                </a:cxnLst>
                <a:rect l="T15" t="T16" r="T17" b="T18"/>
                <a:pathLst>
                  <a:path w="787" h="253">
                    <a:moveTo>
                      <a:pt x="787" y="91"/>
                    </a:moveTo>
                    <a:lnTo>
                      <a:pt x="12" y="0"/>
                    </a:lnTo>
                    <a:lnTo>
                      <a:pt x="0" y="91"/>
                    </a:lnTo>
                    <a:lnTo>
                      <a:pt x="764" y="253"/>
                    </a:lnTo>
                    <a:lnTo>
                      <a:pt x="787" y="91"/>
                    </a:lnTo>
                    <a:close/>
                  </a:path>
                </a:pathLst>
              </a:custGeom>
              <a:solidFill>
                <a:srgbClr val="808080"/>
              </a:solidFill>
              <a:ln w="9525">
                <a:noFill/>
                <a:round/>
                <a:headEnd/>
                <a:tailEnd/>
              </a:ln>
            </p:spPr>
            <p:txBody>
              <a:bodyPr/>
              <a:lstStyle/>
              <a:p>
                <a:endParaRPr lang="en-US"/>
              </a:p>
            </p:txBody>
          </p:sp>
          <p:sp>
            <p:nvSpPr>
              <p:cNvPr id="91426" name="Freeform 23"/>
              <p:cNvSpPr>
                <a:spLocks/>
              </p:cNvSpPr>
              <p:nvPr/>
            </p:nvSpPr>
            <p:spPr bwMode="auto">
              <a:xfrm>
                <a:off x="6879" y="14597"/>
                <a:ext cx="336" cy="115"/>
              </a:xfrm>
              <a:custGeom>
                <a:avLst/>
                <a:gdLst>
                  <a:gd name="T0" fmla="*/ 336 w 336"/>
                  <a:gd name="T1" fmla="*/ 50 h 115"/>
                  <a:gd name="T2" fmla="*/ 4 w 336"/>
                  <a:gd name="T3" fmla="*/ 0 h 115"/>
                  <a:gd name="T4" fmla="*/ 0 w 336"/>
                  <a:gd name="T5" fmla="*/ 48 h 115"/>
                  <a:gd name="T6" fmla="*/ 327 w 336"/>
                  <a:gd name="T7" fmla="*/ 115 h 115"/>
                  <a:gd name="T8" fmla="*/ 336 w 336"/>
                  <a:gd name="T9" fmla="*/ 50 h 115"/>
                  <a:gd name="T10" fmla="*/ 0 60000 65536"/>
                  <a:gd name="T11" fmla="*/ 0 60000 65536"/>
                  <a:gd name="T12" fmla="*/ 0 60000 65536"/>
                  <a:gd name="T13" fmla="*/ 0 60000 65536"/>
                  <a:gd name="T14" fmla="*/ 0 60000 65536"/>
                  <a:gd name="T15" fmla="*/ 0 w 336"/>
                  <a:gd name="T16" fmla="*/ 0 h 115"/>
                  <a:gd name="T17" fmla="*/ 336 w 336"/>
                  <a:gd name="T18" fmla="*/ 115 h 115"/>
                </a:gdLst>
                <a:ahLst/>
                <a:cxnLst>
                  <a:cxn ang="T10">
                    <a:pos x="T0" y="T1"/>
                  </a:cxn>
                  <a:cxn ang="T11">
                    <a:pos x="T2" y="T3"/>
                  </a:cxn>
                  <a:cxn ang="T12">
                    <a:pos x="T4" y="T5"/>
                  </a:cxn>
                  <a:cxn ang="T13">
                    <a:pos x="T6" y="T7"/>
                  </a:cxn>
                  <a:cxn ang="T14">
                    <a:pos x="T8" y="T9"/>
                  </a:cxn>
                </a:cxnLst>
                <a:rect l="T15" t="T16" r="T17" b="T18"/>
                <a:pathLst>
                  <a:path w="336" h="115">
                    <a:moveTo>
                      <a:pt x="336" y="50"/>
                    </a:moveTo>
                    <a:lnTo>
                      <a:pt x="4" y="0"/>
                    </a:lnTo>
                    <a:lnTo>
                      <a:pt x="0" y="48"/>
                    </a:lnTo>
                    <a:lnTo>
                      <a:pt x="327" y="115"/>
                    </a:lnTo>
                    <a:lnTo>
                      <a:pt x="336" y="50"/>
                    </a:lnTo>
                    <a:close/>
                  </a:path>
                </a:pathLst>
              </a:custGeom>
              <a:solidFill>
                <a:srgbClr val="808080"/>
              </a:solidFill>
              <a:ln w="9525">
                <a:noFill/>
                <a:round/>
                <a:headEnd/>
                <a:tailEnd/>
              </a:ln>
            </p:spPr>
            <p:txBody>
              <a:bodyPr/>
              <a:lstStyle/>
              <a:p>
                <a:endParaRPr lang="en-US"/>
              </a:p>
            </p:txBody>
          </p:sp>
          <p:sp>
            <p:nvSpPr>
              <p:cNvPr id="91427" name="Freeform 24"/>
              <p:cNvSpPr>
                <a:spLocks/>
              </p:cNvSpPr>
              <p:nvPr/>
            </p:nvSpPr>
            <p:spPr bwMode="auto">
              <a:xfrm>
                <a:off x="6536" y="14540"/>
                <a:ext cx="225" cy="85"/>
              </a:xfrm>
              <a:custGeom>
                <a:avLst/>
                <a:gdLst>
                  <a:gd name="T0" fmla="*/ 225 w 225"/>
                  <a:gd name="T1" fmla="*/ 39 h 85"/>
                  <a:gd name="T2" fmla="*/ 0 w 225"/>
                  <a:gd name="T3" fmla="*/ 0 h 85"/>
                  <a:gd name="T4" fmla="*/ 3 w 225"/>
                  <a:gd name="T5" fmla="*/ 41 h 85"/>
                  <a:gd name="T6" fmla="*/ 218 w 225"/>
                  <a:gd name="T7" fmla="*/ 85 h 85"/>
                  <a:gd name="T8" fmla="*/ 225 w 225"/>
                  <a:gd name="T9" fmla="*/ 39 h 85"/>
                  <a:gd name="T10" fmla="*/ 0 60000 65536"/>
                  <a:gd name="T11" fmla="*/ 0 60000 65536"/>
                  <a:gd name="T12" fmla="*/ 0 60000 65536"/>
                  <a:gd name="T13" fmla="*/ 0 60000 65536"/>
                  <a:gd name="T14" fmla="*/ 0 60000 65536"/>
                  <a:gd name="T15" fmla="*/ 0 w 225"/>
                  <a:gd name="T16" fmla="*/ 0 h 85"/>
                  <a:gd name="T17" fmla="*/ 225 w 225"/>
                  <a:gd name="T18" fmla="*/ 85 h 85"/>
                </a:gdLst>
                <a:ahLst/>
                <a:cxnLst>
                  <a:cxn ang="T10">
                    <a:pos x="T0" y="T1"/>
                  </a:cxn>
                  <a:cxn ang="T11">
                    <a:pos x="T2" y="T3"/>
                  </a:cxn>
                  <a:cxn ang="T12">
                    <a:pos x="T4" y="T5"/>
                  </a:cxn>
                  <a:cxn ang="T13">
                    <a:pos x="T6" y="T7"/>
                  </a:cxn>
                  <a:cxn ang="T14">
                    <a:pos x="T8" y="T9"/>
                  </a:cxn>
                </a:cxnLst>
                <a:rect l="T15" t="T16" r="T17" b="T18"/>
                <a:pathLst>
                  <a:path w="225" h="85">
                    <a:moveTo>
                      <a:pt x="225" y="39"/>
                    </a:moveTo>
                    <a:lnTo>
                      <a:pt x="0" y="0"/>
                    </a:lnTo>
                    <a:lnTo>
                      <a:pt x="3" y="41"/>
                    </a:lnTo>
                    <a:lnTo>
                      <a:pt x="218" y="85"/>
                    </a:lnTo>
                    <a:lnTo>
                      <a:pt x="225" y="39"/>
                    </a:lnTo>
                    <a:close/>
                  </a:path>
                </a:pathLst>
              </a:custGeom>
              <a:solidFill>
                <a:srgbClr val="808080"/>
              </a:solidFill>
              <a:ln w="9525">
                <a:noFill/>
                <a:round/>
                <a:headEnd/>
                <a:tailEnd/>
              </a:ln>
            </p:spPr>
            <p:txBody>
              <a:bodyPr/>
              <a:lstStyle/>
              <a:p>
                <a:endParaRPr lang="en-US"/>
              </a:p>
            </p:txBody>
          </p:sp>
          <p:sp>
            <p:nvSpPr>
              <p:cNvPr id="91428" name="Freeform 25"/>
              <p:cNvSpPr>
                <a:spLocks/>
              </p:cNvSpPr>
              <p:nvPr/>
            </p:nvSpPr>
            <p:spPr bwMode="auto">
              <a:xfrm>
                <a:off x="5972" y="14624"/>
                <a:ext cx="1325" cy="439"/>
              </a:xfrm>
              <a:custGeom>
                <a:avLst/>
                <a:gdLst>
                  <a:gd name="T0" fmla="*/ 0 w 1325"/>
                  <a:gd name="T1" fmla="*/ 132 h 439"/>
                  <a:gd name="T2" fmla="*/ 3 w 1325"/>
                  <a:gd name="T3" fmla="*/ 132 h 439"/>
                  <a:gd name="T4" fmla="*/ 10 w 1325"/>
                  <a:gd name="T5" fmla="*/ 130 h 439"/>
                  <a:gd name="T6" fmla="*/ 24 w 1325"/>
                  <a:gd name="T7" fmla="*/ 128 h 439"/>
                  <a:gd name="T8" fmla="*/ 42 w 1325"/>
                  <a:gd name="T9" fmla="*/ 125 h 439"/>
                  <a:gd name="T10" fmla="*/ 62 w 1325"/>
                  <a:gd name="T11" fmla="*/ 121 h 439"/>
                  <a:gd name="T12" fmla="*/ 86 w 1325"/>
                  <a:gd name="T13" fmla="*/ 116 h 439"/>
                  <a:gd name="T14" fmla="*/ 113 w 1325"/>
                  <a:gd name="T15" fmla="*/ 109 h 439"/>
                  <a:gd name="T16" fmla="*/ 141 w 1325"/>
                  <a:gd name="T17" fmla="*/ 102 h 439"/>
                  <a:gd name="T18" fmla="*/ 170 w 1325"/>
                  <a:gd name="T19" fmla="*/ 94 h 439"/>
                  <a:gd name="T20" fmla="*/ 199 w 1325"/>
                  <a:gd name="T21" fmla="*/ 85 h 439"/>
                  <a:gd name="T22" fmla="*/ 228 w 1325"/>
                  <a:gd name="T23" fmla="*/ 74 h 439"/>
                  <a:gd name="T24" fmla="*/ 257 w 1325"/>
                  <a:gd name="T25" fmla="*/ 62 h 439"/>
                  <a:gd name="T26" fmla="*/ 285 w 1325"/>
                  <a:gd name="T27" fmla="*/ 48 h 439"/>
                  <a:gd name="T28" fmla="*/ 309 w 1325"/>
                  <a:gd name="T29" fmla="*/ 34 h 439"/>
                  <a:gd name="T30" fmla="*/ 333 w 1325"/>
                  <a:gd name="T31" fmla="*/ 18 h 439"/>
                  <a:gd name="T32" fmla="*/ 352 w 1325"/>
                  <a:gd name="T33" fmla="*/ 0 h 439"/>
                  <a:gd name="T34" fmla="*/ 1325 w 1325"/>
                  <a:gd name="T35" fmla="*/ 223 h 439"/>
                  <a:gd name="T36" fmla="*/ 1323 w 1325"/>
                  <a:gd name="T37" fmla="*/ 225 h 439"/>
                  <a:gd name="T38" fmla="*/ 1318 w 1325"/>
                  <a:gd name="T39" fmla="*/ 230 h 439"/>
                  <a:gd name="T40" fmla="*/ 1309 w 1325"/>
                  <a:gd name="T41" fmla="*/ 239 h 439"/>
                  <a:gd name="T42" fmla="*/ 1297 w 1325"/>
                  <a:gd name="T43" fmla="*/ 250 h 439"/>
                  <a:gd name="T44" fmla="*/ 1282 w 1325"/>
                  <a:gd name="T45" fmla="*/ 263 h 439"/>
                  <a:gd name="T46" fmla="*/ 1265 w 1325"/>
                  <a:gd name="T47" fmla="*/ 278 h 439"/>
                  <a:gd name="T48" fmla="*/ 1247 w 1325"/>
                  <a:gd name="T49" fmla="*/ 295 h 439"/>
                  <a:gd name="T50" fmla="*/ 1225 w 1325"/>
                  <a:gd name="T51" fmla="*/ 312 h 439"/>
                  <a:gd name="T52" fmla="*/ 1202 w 1325"/>
                  <a:gd name="T53" fmla="*/ 331 h 439"/>
                  <a:gd name="T54" fmla="*/ 1179 w 1325"/>
                  <a:gd name="T55" fmla="*/ 349 h 439"/>
                  <a:gd name="T56" fmla="*/ 1154 w 1325"/>
                  <a:gd name="T57" fmla="*/ 367 h 439"/>
                  <a:gd name="T58" fmla="*/ 1128 w 1325"/>
                  <a:gd name="T59" fmla="*/ 385 h 439"/>
                  <a:gd name="T60" fmla="*/ 1102 w 1325"/>
                  <a:gd name="T61" fmla="*/ 401 h 439"/>
                  <a:gd name="T62" fmla="*/ 1077 w 1325"/>
                  <a:gd name="T63" fmla="*/ 415 h 439"/>
                  <a:gd name="T64" fmla="*/ 1051 w 1325"/>
                  <a:gd name="T65" fmla="*/ 428 h 439"/>
                  <a:gd name="T66" fmla="*/ 1026 w 1325"/>
                  <a:gd name="T67" fmla="*/ 439 h 439"/>
                  <a:gd name="T68" fmla="*/ 0 w 1325"/>
                  <a:gd name="T69" fmla="*/ 132 h 43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325"/>
                  <a:gd name="T106" fmla="*/ 0 h 439"/>
                  <a:gd name="T107" fmla="*/ 1325 w 1325"/>
                  <a:gd name="T108" fmla="*/ 439 h 43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325" h="439">
                    <a:moveTo>
                      <a:pt x="0" y="132"/>
                    </a:moveTo>
                    <a:lnTo>
                      <a:pt x="3" y="132"/>
                    </a:lnTo>
                    <a:lnTo>
                      <a:pt x="10" y="130"/>
                    </a:lnTo>
                    <a:lnTo>
                      <a:pt x="24" y="128"/>
                    </a:lnTo>
                    <a:lnTo>
                      <a:pt x="42" y="125"/>
                    </a:lnTo>
                    <a:lnTo>
                      <a:pt x="62" y="121"/>
                    </a:lnTo>
                    <a:lnTo>
                      <a:pt x="86" y="116"/>
                    </a:lnTo>
                    <a:lnTo>
                      <a:pt x="113" y="109"/>
                    </a:lnTo>
                    <a:lnTo>
                      <a:pt x="141" y="102"/>
                    </a:lnTo>
                    <a:lnTo>
                      <a:pt x="170" y="94"/>
                    </a:lnTo>
                    <a:lnTo>
                      <a:pt x="199" y="85"/>
                    </a:lnTo>
                    <a:lnTo>
                      <a:pt x="228" y="74"/>
                    </a:lnTo>
                    <a:lnTo>
                      <a:pt x="257" y="62"/>
                    </a:lnTo>
                    <a:lnTo>
                      <a:pt x="285" y="48"/>
                    </a:lnTo>
                    <a:lnTo>
                      <a:pt x="309" y="34"/>
                    </a:lnTo>
                    <a:lnTo>
                      <a:pt x="333" y="18"/>
                    </a:lnTo>
                    <a:lnTo>
                      <a:pt x="352" y="0"/>
                    </a:lnTo>
                    <a:lnTo>
                      <a:pt x="1325" y="223"/>
                    </a:lnTo>
                    <a:lnTo>
                      <a:pt x="1323" y="225"/>
                    </a:lnTo>
                    <a:lnTo>
                      <a:pt x="1318" y="230"/>
                    </a:lnTo>
                    <a:lnTo>
                      <a:pt x="1309" y="239"/>
                    </a:lnTo>
                    <a:lnTo>
                      <a:pt x="1297" y="250"/>
                    </a:lnTo>
                    <a:lnTo>
                      <a:pt x="1282" y="263"/>
                    </a:lnTo>
                    <a:lnTo>
                      <a:pt x="1265" y="278"/>
                    </a:lnTo>
                    <a:lnTo>
                      <a:pt x="1247" y="295"/>
                    </a:lnTo>
                    <a:lnTo>
                      <a:pt x="1225" y="312"/>
                    </a:lnTo>
                    <a:lnTo>
                      <a:pt x="1202" y="331"/>
                    </a:lnTo>
                    <a:lnTo>
                      <a:pt x="1179" y="349"/>
                    </a:lnTo>
                    <a:lnTo>
                      <a:pt x="1154" y="367"/>
                    </a:lnTo>
                    <a:lnTo>
                      <a:pt x="1128" y="385"/>
                    </a:lnTo>
                    <a:lnTo>
                      <a:pt x="1102" y="401"/>
                    </a:lnTo>
                    <a:lnTo>
                      <a:pt x="1077" y="415"/>
                    </a:lnTo>
                    <a:lnTo>
                      <a:pt x="1051" y="428"/>
                    </a:lnTo>
                    <a:lnTo>
                      <a:pt x="1026" y="439"/>
                    </a:lnTo>
                    <a:lnTo>
                      <a:pt x="0" y="132"/>
                    </a:lnTo>
                    <a:close/>
                  </a:path>
                </a:pathLst>
              </a:custGeom>
              <a:solidFill>
                <a:srgbClr val="808080"/>
              </a:solidFill>
              <a:ln w="9525">
                <a:noFill/>
                <a:round/>
                <a:headEnd/>
                <a:tailEnd/>
              </a:ln>
            </p:spPr>
            <p:txBody>
              <a:bodyPr/>
              <a:lstStyle/>
              <a:p>
                <a:endParaRPr lang="en-US"/>
              </a:p>
            </p:txBody>
          </p:sp>
          <p:sp>
            <p:nvSpPr>
              <p:cNvPr id="91429" name="Freeform 26"/>
              <p:cNvSpPr>
                <a:spLocks/>
              </p:cNvSpPr>
              <p:nvPr/>
            </p:nvSpPr>
            <p:spPr bwMode="auto">
              <a:xfrm>
                <a:off x="7292" y="14577"/>
                <a:ext cx="472" cy="209"/>
              </a:xfrm>
              <a:custGeom>
                <a:avLst/>
                <a:gdLst>
                  <a:gd name="T0" fmla="*/ 47 w 472"/>
                  <a:gd name="T1" fmla="*/ 209 h 209"/>
                  <a:gd name="T2" fmla="*/ 472 w 472"/>
                  <a:gd name="T3" fmla="*/ 84 h 209"/>
                  <a:gd name="T4" fmla="*/ 215 w 472"/>
                  <a:gd name="T5" fmla="*/ 0 h 209"/>
                  <a:gd name="T6" fmla="*/ 5 w 472"/>
                  <a:gd name="T7" fmla="*/ 24 h 209"/>
                  <a:gd name="T8" fmla="*/ 0 w 472"/>
                  <a:gd name="T9" fmla="*/ 197 h 209"/>
                  <a:gd name="T10" fmla="*/ 47 w 472"/>
                  <a:gd name="T11" fmla="*/ 209 h 209"/>
                  <a:gd name="T12" fmla="*/ 0 60000 65536"/>
                  <a:gd name="T13" fmla="*/ 0 60000 65536"/>
                  <a:gd name="T14" fmla="*/ 0 60000 65536"/>
                  <a:gd name="T15" fmla="*/ 0 60000 65536"/>
                  <a:gd name="T16" fmla="*/ 0 60000 65536"/>
                  <a:gd name="T17" fmla="*/ 0 60000 65536"/>
                  <a:gd name="T18" fmla="*/ 0 w 472"/>
                  <a:gd name="T19" fmla="*/ 0 h 209"/>
                  <a:gd name="T20" fmla="*/ 472 w 472"/>
                  <a:gd name="T21" fmla="*/ 209 h 209"/>
                </a:gdLst>
                <a:ahLst/>
                <a:cxnLst>
                  <a:cxn ang="T12">
                    <a:pos x="T0" y="T1"/>
                  </a:cxn>
                  <a:cxn ang="T13">
                    <a:pos x="T2" y="T3"/>
                  </a:cxn>
                  <a:cxn ang="T14">
                    <a:pos x="T4" y="T5"/>
                  </a:cxn>
                  <a:cxn ang="T15">
                    <a:pos x="T6" y="T7"/>
                  </a:cxn>
                  <a:cxn ang="T16">
                    <a:pos x="T8" y="T9"/>
                  </a:cxn>
                  <a:cxn ang="T17">
                    <a:pos x="T10" y="T11"/>
                  </a:cxn>
                </a:cxnLst>
                <a:rect l="T18" t="T19" r="T20" b="T21"/>
                <a:pathLst>
                  <a:path w="472" h="209">
                    <a:moveTo>
                      <a:pt x="47" y="209"/>
                    </a:moveTo>
                    <a:lnTo>
                      <a:pt x="472" y="84"/>
                    </a:lnTo>
                    <a:lnTo>
                      <a:pt x="215" y="0"/>
                    </a:lnTo>
                    <a:lnTo>
                      <a:pt x="5" y="24"/>
                    </a:lnTo>
                    <a:lnTo>
                      <a:pt x="0" y="197"/>
                    </a:lnTo>
                    <a:lnTo>
                      <a:pt x="47" y="209"/>
                    </a:lnTo>
                    <a:close/>
                  </a:path>
                </a:pathLst>
              </a:custGeom>
              <a:solidFill>
                <a:srgbClr val="808080"/>
              </a:solidFill>
              <a:ln w="9525">
                <a:noFill/>
                <a:round/>
                <a:headEnd/>
                <a:tailEnd/>
              </a:ln>
            </p:spPr>
            <p:txBody>
              <a:bodyPr/>
              <a:lstStyle/>
              <a:p>
                <a:endParaRPr lang="en-US"/>
              </a:p>
            </p:txBody>
          </p:sp>
          <p:sp>
            <p:nvSpPr>
              <p:cNvPr id="91430" name="Freeform 27"/>
              <p:cNvSpPr>
                <a:spLocks/>
              </p:cNvSpPr>
              <p:nvPr/>
            </p:nvSpPr>
            <p:spPr bwMode="auto">
              <a:xfrm>
                <a:off x="6073" y="13679"/>
                <a:ext cx="251" cy="999"/>
              </a:xfrm>
              <a:custGeom>
                <a:avLst/>
                <a:gdLst>
                  <a:gd name="T0" fmla="*/ 251 w 251"/>
                  <a:gd name="T1" fmla="*/ 23 h 999"/>
                  <a:gd name="T2" fmla="*/ 250 w 251"/>
                  <a:gd name="T3" fmla="*/ 22 h 999"/>
                  <a:gd name="T4" fmla="*/ 246 w 251"/>
                  <a:gd name="T5" fmla="*/ 20 h 999"/>
                  <a:gd name="T6" fmla="*/ 239 w 251"/>
                  <a:gd name="T7" fmla="*/ 18 h 999"/>
                  <a:gd name="T8" fmla="*/ 230 w 251"/>
                  <a:gd name="T9" fmla="*/ 15 h 999"/>
                  <a:gd name="T10" fmla="*/ 218 w 251"/>
                  <a:gd name="T11" fmla="*/ 11 h 999"/>
                  <a:gd name="T12" fmla="*/ 205 w 251"/>
                  <a:gd name="T13" fmla="*/ 7 h 999"/>
                  <a:gd name="T14" fmla="*/ 190 w 251"/>
                  <a:gd name="T15" fmla="*/ 4 h 999"/>
                  <a:gd name="T16" fmla="*/ 173 w 251"/>
                  <a:gd name="T17" fmla="*/ 1 h 999"/>
                  <a:gd name="T18" fmla="*/ 155 w 251"/>
                  <a:gd name="T19" fmla="*/ 0 h 999"/>
                  <a:gd name="T20" fmla="*/ 134 w 251"/>
                  <a:gd name="T21" fmla="*/ 0 h 999"/>
                  <a:gd name="T22" fmla="*/ 114 w 251"/>
                  <a:gd name="T23" fmla="*/ 2 h 999"/>
                  <a:gd name="T24" fmla="*/ 92 w 251"/>
                  <a:gd name="T25" fmla="*/ 5 h 999"/>
                  <a:gd name="T26" fmla="*/ 70 w 251"/>
                  <a:gd name="T27" fmla="*/ 12 h 999"/>
                  <a:gd name="T28" fmla="*/ 47 w 251"/>
                  <a:gd name="T29" fmla="*/ 20 h 999"/>
                  <a:gd name="T30" fmla="*/ 23 w 251"/>
                  <a:gd name="T31" fmla="*/ 32 h 999"/>
                  <a:gd name="T32" fmla="*/ 0 w 251"/>
                  <a:gd name="T33" fmla="*/ 47 h 999"/>
                  <a:gd name="T34" fmla="*/ 0 w 251"/>
                  <a:gd name="T35" fmla="*/ 999 h 999"/>
                  <a:gd name="T36" fmla="*/ 1 w 251"/>
                  <a:gd name="T37" fmla="*/ 999 h 999"/>
                  <a:gd name="T38" fmla="*/ 6 w 251"/>
                  <a:gd name="T39" fmla="*/ 999 h 999"/>
                  <a:gd name="T40" fmla="*/ 14 w 251"/>
                  <a:gd name="T41" fmla="*/ 998 h 999"/>
                  <a:gd name="T42" fmla="*/ 23 w 251"/>
                  <a:gd name="T43" fmla="*/ 997 h 999"/>
                  <a:gd name="T44" fmla="*/ 35 w 251"/>
                  <a:gd name="T45" fmla="*/ 995 h 999"/>
                  <a:gd name="T46" fmla="*/ 49 w 251"/>
                  <a:gd name="T47" fmla="*/ 993 h 999"/>
                  <a:gd name="T48" fmla="*/ 65 w 251"/>
                  <a:gd name="T49" fmla="*/ 990 h 999"/>
                  <a:gd name="T50" fmla="*/ 83 w 251"/>
                  <a:gd name="T51" fmla="*/ 985 h 999"/>
                  <a:gd name="T52" fmla="*/ 102 w 251"/>
                  <a:gd name="T53" fmla="*/ 980 h 999"/>
                  <a:gd name="T54" fmla="*/ 121 w 251"/>
                  <a:gd name="T55" fmla="*/ 973 h 999"/>
                  <a:gd name="T56" fmla="*/ 143 w 251"/>
                  <a:gd name="T57" fmla="*/ 966 h 999"/>
                  <a:gd name="T58" fmla="*/ 164 w 251"/>
                  <a:gd name="T59" fmla="*/ 956 h 999"/>
                  <a:gd name="T60" fmla="*/ 186 w 251"/>
                  <a:gd name="T61" fmla="*/ 945 h 999"/>
                  <a:gd name="T62" fmla="*/ 208 w 251"/>
                  <a:gd name="T63" fmla="*/ 934 h 999"/>
                  <a:gd name="T64" fmla="*/ 230 w 251"/>
                  <a:gd name="T65" fmla="*/ 919 h 999"/>
                  <a:gd name="T66" fmla="*/ 251 w 251"/>
                  <a:gd name="T67" fmla="*/ 903 h 999"/>
                  <a:gd name="T68" fmla="*/ 251 w 251"/>
                  <a:gd name="T69" fmla="*/ 23 h 99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1"/>
                  <a:gd name="T106" fmla="*/ 0 h 999"/>
                  <a:gd name="T107" fmla="*/ 251 w 251"/>
                  <a:gd name="T108" fmla="*/ 999 h 99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1" h="999">
                    <a:moveTo>
                      <a:pt x="251" y="23"/>
                    </a:moveTo>
                    <a:lnTo>
                      <a:pt x="250" y="22"/>
                    </a:lnTo>
                    <a:lnTo>
                      <a:pt x="246" y="20"/>
                    </a:lnTo>
                    <a:lnTo>
                      <a:pt x="239" y="18"/>
                    </a:lnTo>
                    <a:lnTo>
                      <a:pt x="230" y="15"/>
                    </a:lnTo>
                    <a:lnTo>
                      <a:pt x="218" y="11"/>
                    </a:lnTo>
                    <a:lnTo>
                      <a:pt x="205" y="7"/>
                    </a:lnTo>
                    <a:lnTo>
                      <a:pt x="190" y="4"/>
                    </a:lnTo>
                    <a:lnTo>
                      <a:pt x="173" y="1"/>
                    </a:lnTo>
                    <a:lnTo>
                      <a:pt x="155" y="0"/>
                    </a:lnTo>
                    <a:lnTo>
                      <a:pt x="134" y="0"/>
                    </a:lnTo>
                    <a:lnTo>
                      <a:pt x="114" y="2"/>
                    </a:lnTo>
                    <a:lnTo>
                      <a:pt x="92" y="5"/>
                    </a:lnTo>
                    <a:lnTo>
                      <a:pt x="70" y="12"/>
                    </a:lnTo>
                    <a:lnTo>
                      <a:pt x="47" y="20"/>
                    </a:lnTo>
                    <a:lnTo>
                      <a:pt x="23" y="32"/>
                    </a:lnTo>
                    <a:lnTo>
                      <a:pt x="0" y="47"/>
                    </a:lnTo>
                    <a:lnTo>
                      <a:pt x="0" y="999"/>
                    </a:lnTo>
                    <a:lnTo>
                      <a:pt x="1" y="999"/>
                    </a:lnTo>
                    <a:lnTo>
                      <a:pt x="6" y="999"/>
                    </a:lnTo>
                    <a:lnTo>
                      <a:pt x="14" y="998"/>
                    </a:lnTo>
                    <a:lnTo>
                      <a:pt x="23" y="997"/>
                    </a:lnTo>
                    <a:lnTo>
                      <a:pt x="35" y="995"/>
                    </a:lnTo>
                    <a:lnTo>
                      <a:pt x="49" y="993"/>
                    </a:lnTo>
                    <a:lnTo>
                      <a:pt x="65" y="990"/>
                    </a:lnTo>
                    <a:lnTo>
                      <a:pt x="83" y="985"/>
                    </a:lnTo>
                    <a:lnTo>
                      <a:pt x="102" y="980"/>
                    </a:lnTo>
                    <a:lnTo>
                      <a:pt x="121" y="973"/>
                    </a:lnTo>
                    <a:lnTo>
                      <a:pt x="143" y="966"/>
                    </a:lnTo>
                    <a:lnTo>
                      <a:pt x="164" y="956"/>
                    </a:lnTo>
                    <a:lnTo>
                      <a:pt x="186" y="945"/>
                    </a:lnTo>
                    <a:lnTo>
                      <a:pt x="208" y="934"/>
                    </a:lnTo>
                    <a:lnTo>
                      <a:pt x="230" y="919"/>
                    </a:lnTo>
                    <a:lnTo>
                      <a:pt x="251" y="903"/>
                    </a:lnTo>
                    <a:lnTo>
                      <a:pt x="251" y="23"/>
                    </a:lnTo>
                    <a:close/>
                  </a:path>
                </a:pathLst>
              </a:custGeom>
              <a:solidFill>
                <a:srgbClr val="808080"/>
              </a:solidFill>
              <a:ln w="9525">
                <a:noFill/>
                <a:round/>
                <a:headEnd/>
                <a:tailEnd/>
              </a:ln>
            </p:spPr>
            <p:txBody>
              <a:bodyPr/>
              <a:lstStyle/>
              <a:p>
                <a:endParaRPr lang="en-US"/>
              </a:p>
            </p:txBody>
          </p:sp>
          <p:sp>
            <p:nvSpPr>
              <p:cNvPr id="91431" name="Freeform 28"/>
              <p:cNvSpPr>
                <a:spLocks/>
              </p:cNvSpPr>
              <p:nvPr/>
            </p:nvSpPr>
            <p:spPr bwMode="auto">
              <a:xfrm>
                <a:off x="6080" y="13687"/>
                <a:ext cx="215" cy="843"/>
              </a:xfrm>
              <a:custGeom>
                <a:avLst/>
                <a:gdLst>
                  <a:gd name="T0" fmla="*/ 215 w 215"/>
                  <a:gd name="T1" fmla="*/ 20 h 843"/>
                  <a:gd name="T2" fmla="*/ 214 w 215"/>
                  <a:gd name="T3" fmla="*/ 19 h 843"/>
                  <a:gd name="T4" fmla="*/ 211 w 215"/>
                  <a:gd name="T5" fmla="*/ 18 h 843"/>
                  <a:gd name="T6" fmla="*/ 205 w 215"/>
                  <a:gd name="T7" fmla="*/ 15 h 843"/>
                  <a:gd name="T8" fmla="*/ 197 w 215"/>
                  <a:gd name="T9" fmla="*/ 12 h 843"/>
                  <a:gd name="T10" fmla="*/ 187 w 215"/>
                  <a:gd name="T11" fmla="*/ 9 h 843"/>
                  <a:gd name="T12" fmla="*/ 176 w 215"/>
                  <a:gd name="T13" fmla="*/ 6 h 843"/>
                  <a:gd name="T14" fmla="*/ 163 w 215"/>
                  <a:gd name="T15" fmla="*/ 4 h 843"/>
                  <a:gd name="T16" fmla="*/ 149 w 215"/>
                  <a:gd name="T17" fmla="*/ 1 h 843"/>
                  <a:gd name="T18" fmla="*/ 133 w 215"/>
                  <a:gd name="T19" fmla="*/ 0 h 843"/>
                  <a:gd name="T20" fmla="*/ 115 w 215"/>
                  <a:gd name="T21" fmla="*/ 0 h 843"/>
                  <a:gd name="T22" fmla="*/ 98 w 215"/>
                  <a:gd name="T23" fmla="*/ 1 h 843"/>
                  <a:gd name="T24" fmla="*/ 79 w 215"/>
                  <a:gd name="T25" fmla="*/ 5 h 843"/>
                  <a:gd name="T26" fmla="*/ 60 w 215"/>
                  <a:gd name="T27" fmla="*/ 10 h 843"/>
                  <a:gd name="T28" fmla="*/ 40 w 215"/>
                  <a:gd name="T29" fmla="*/ 18 h 843"/>
                  <a:gd name="T30" fmla="*/ 21 w 215"/>
                  <a:gd name="T31" fmla="*/ 27 h 843"/>
                  <a:gd name="T32" fmla="*/ 0 w 215"/>
                  <a:gd name="T33" fmla="*/ 40 h 843"/>
                  <a:gd name="T34" fmla="*/ 0 w 215"/>
                  <a:gd name="T35" fmla="*/ 843 h 843"/>
                  <a:gd name="T36" fmla="*/ 1 w 215"/>
                  <a:gd name="T37" fmla="*/ 843 h 843"/>
                  <a:gd name="T38" fmla="*/ 6 w 215"/>
                  <a:gd name="T39" fmla="*/ 843 h 843"/>
                  <a:gd name="T40" fmla="*/ 12 w 215"/>
                  <a:gd name="T41" fmla="*/ 842 h 843"/>
                  <a:gd name="T42" fmla="*/ 21 w 215"/>
                  <a:gd name="T43" fmla="*/ 841 h 843"/>
                  <a:gd name="T44" fmla="*/ 30 w 215"/>
                  <a:gd name="T45" fmla="*/ 840 h 843"/>
                  <a:gd name="T46" fmla="*/ 43 w 215"/>
                  <a:gd name="T47" fmla="*/ 838 h 843"/>
                  <a:gd name="T48" fmla="*/ 56 w 215"/>
                  <a:gd name="T49" fmla="*/ 835 h 843"/>
                  <a:gd name="T50" fmla="*/ 71 w 215"/>
                  <a:gd name="T51" fmla="*/ 831 h 843"/>
                  <a:gd name="T52" fmla="*/ 87 w 215"/>
                  <a:gd name="T53" fmla="*/ 826 h 843"/>
                  <a:gd name="T54" fmla="*/ 105 w 215"/>
                  <a:gd name="T55" fmla="*/ 821 h 843"/>
                  <a:gd name="T56" fmla="*/ 123 w 215"/>
                  <a:gd name="T57" fmla="*/ 814 h 843"/>
                  <a:gd name="T58" fmla="*/ 141 w 215"/>
                  <a:gd name="T59" fmla="*/ 806 h 843"/>
                  <a:gd name="T60" fmla="*/ 159 w 215"/>
                  <a:gd name="T61" fmla="*/ 797 h 843"/>
                  <a:gd name="T62" fmla="*/ 179 w 215"/>
                  <a:gd name="T63" fmla="*/ 786 h 843"/>
                  <a:gd name="T64" fmla="*/ 197 w 215"/>
                  <a:gd name="T65" fmla="*/ 774 h 843"/>
                  <a:gd name="T66" fmla="*/ 215 w 215"/>
                  <a:gd name="T67" fmla="*/ 760 h 843"/>
                  <a:gd name="T68" fmla="*/ 215 w 215"/>
                  <a:gd name="T69" fmla="*/ 20 h 8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15"/>
                  <a:gd name="T106" fmla="*/ 0 h 843"/>
                  <a:gd name="T107" fmla="*/ 215 w 215"/>
                  <a:gd name="T108" fmla="*/ 843 h 84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15" h="843">
                    <a:moveTo>
                      <a:pt x="215" y="20"/>
                    </a:moveTo>
                    <a:lnTo>
                      <a:pt x="214" y="19"/>
                    </a:lnTo>
                    <a:lnTo>
                      <a:pt x="211" y="18"/>
                    </a:lnTo>
                    <a:lnTo>
                      <a:pt x="205" y="15"/>
                    </a:lnTo>
                    <a:lnTo>
                      <a:pt x="197" y="12"/>
                    </a:lnTo>
                    <a:lnTo>
                      <a:pt x="187" y="9"/>
                    </a:lnTo>
                    <a:lnTo>
                      <a:pt x="176" y="6"/>
                    </a:lnTo>
                    <a:lnTo>
                      <a:pt x="163" y="4"/>
                    </a:lnTo>
                    <a:lnTo>
                      <a:pt x="149" y="1"/>
                    </a:lnTo>
                    <a:lnTo>
                      <a:pt x="133" y="0"/>
                    </a:lnTo>
                    <a:lnTo>
                      <a:pt x="115" y="0"/>
                    </a:lnTo>
                    <a:lnTo>
                      <a:pt x="98" y="1"/>
                    </a:lnTo>
                    <a:lnTo>
                      <a:pt x="79" y="5"/>
                    </a:lnTo>
                    <a:lnTo>
                      <a:pt x="60" y="10"/>
                    </a:lnTo>
                    <a:lnTo>
                      <a:pt x="40" y="18"/>
                    </a:lnTo>
                    <a:lnTo>
                      <a:pt x="21" y="27"/>
                    </a:lnTo>
                    <a:lnTo>
                      <a:pt x="0" y="40"/>
                    </a:lnTo>
                    <a:lnTo>
                      <a:pt x="0" y="843"/>
                    </a:lnTo>
                    <a:lnTo>
                      <a:pt x="1" y="843"/>
                    </a:lnTo>
                    <a:lnTo>
                      <a:pt x="6" y="843"/>
                    </a:lnTo>
                    <a:lnTo>
                      <a:pt x="12" y="842"/>
                    </a:lnTo>
                    <a:lnTo>
                      <a:pt x="21" y="841"/>
                    </a:lnTo>
                    <a:lnTo>
                      <a:pt x="30" y="840"/>
                    </a:lnTo>
                    <a:lnTo>
                      <a:pt x="43" y="838"/>
                    </a:lnTo>
                    <a:lnTo>
                      <a:pt x="56" y="835"/>
                    </a:lnTo>
                    <a:lnTo>
                      <a:pt x="71" y="831"/>
                    </a:lnTo>
                    <a:lnTo>
                      <a:pt x="87" y="826"/>
                    </a:lnTo>
                    <a:lnTo>
                      <a:pt x="105" y="821"/>
                    </a:lnTo>
                    <a:lnTo>
                      <a:pt x="123" y="814"/>
                    </a:lnTo>
                    <a:lnTo>
                      <a:pt x="141" y="806"/>
                    </a:lnTo>
                    <a:lnTo>
                      <a:pt x="159" y="797"/>
                    </a:lnTo>
                    <a:lnTo>
                      <a:pt x="179" y="786"/>
                    </a:lnTo>
                    <a:lnTo>
                      <a:pt x="197" y="774"/>
                    </a:lnTo>
                    <a:lnTo>
                      <a:pt x="215" y="760"/>
                    </a:lnTo>
                    <a:lnTo>
                      <a:pt x="215" y="20"/>
                    </a:lnTo>
                    <a:close/>
                  </a:path>
                </a:pathLst>
              </a:custGeom>
              <a:solidFill>
                <a:srgbClr val="808080"/>
              </a:solidFill>
              <a:ln w="9525">
                <a:noFill/>
                <a:round/>
                <a:headEnd/>
                <a:tailEnd/>
              </a:ln>
            </p:spPr>
            <p:txBody>
              <a:bodyPr/>
              <a:lstStyle/>
              <a:p>
                <a:endParaRPr lang="en-US"/>
              </a:p>
            </p:txBody>
          </p:sp>
          <p:sp>
            <p:nvSpPr>
              <p:cNvPr id="91432" name="Freeform 29"/>
              <p:cNvSpPr>
                <a:spLocks/>
              </p:cNvSpPr>
              <p:nvPr/>
            </p:nvSpPr>
            <p:spPr bwMode="auto">
              <a:xfrm>
                <a:off x="6087" y="13696"/>
                <a:ext cx="180" cy="685"/>
              </a:xfrm>
              <a:custGeom>
                <a:avLst/>
                <a:gdLst>
                  <a:gd name="T0" fmla="*/ 180 w 180"/>
                  <a:gd name="T1" fmla="*/ 16 h 685"/>
                  <a:gd name="T2" fmla="*/ 179 w 180"/>
                  <a:gd name="T3" fmla="*/ 16 h 685"/>
                  <a:gd name="T4" fmla="*/ 176 w 180"/>
                  <a:gd name="T5" fmla="*/ 14 h 685"/>
                  <a:gd name="T6" fmla="*/ 172 w 180"/>
                  <a:gd name="T7" fmla="*/ 12 h 685"/>
                  <a:gd name="T8" fmla="*/ 165 w 180"/>
                  <a:gd name="T9" fmla="*/ 10 h 685"/>
                  <a:gd name="T10" fmla="*/ 157 w 180"/>
                  <a:gd name="T11" fmla="*/ 8 h 685"/>
                  <a:gd name="T12" fmla="*/ 147 w 180"/>
                  <a:gd name="T13" fmla="*/ 4 h 685"/>
                  <a:gd name="T14" fmla="*/ 136 w 180"/>
                  <a:gd name="T15" fmla="*/ 2 h 685"/>
                  <a:gd name="T16" fmla="*/ 125 w 180"/>
                  <a:gd name="T17" fmla="*/ 0 h 685"/>
                  <a:gd name="T18" fmla="*/ 111 w 180"/>
                  <a:gd name="T19" fmla="*/ 0 h 685"/>
                  <a:gd name="T20" fmla="*/ 97 w 180"/>
                  <a:gd name="T21" fmla="*/ 0 h 685"/>
                  <a:gd name="T22" fmla="*/ 81 w 180"/>
                  <a:gd name="T23" fmla="*/ 1 h 685"/>
                  <a:gd name="T24" fmla="*/ 66 w 180"/>
                  <a:gd name="T25" fmla="*/ 3 h 685"/>
                  <a:gd name="T26" fmla="*/ 50 w 180"/>
                  <a:gd name="T27" fmla="*/ 8 h 685"/>
                  <a:gd name="T28" fmla="*/ 33 w 180"/>
                  <a:gd name="T29" fmla="*/ 14 h 685"/>
                  <a:gd name="T30" fmla="*/ 17 w 180"/>
                  <a:gd name="T31" fmla="*/ 23 h 685"/>
                  <a:gd name="T32" fmla="*/ 0 w 180"/>
                  <a:gd name="T33" fmla="*/ 33 h 685"/>
                  <a:gd name="T34" fmla="*/ 0 w 180"/>
                  <a:gd name="T35" fmla="*/ 685 h 685"/>
                  <a:gd name="T36" fmla="*/ 1 w 180"/>
                  <a:gd name="T37" fmla="*/ 685 h 685"/>
                  <a:gd name="T38" fmla="*/ 4 w 180"/>
                  <a:gd name="T39" fmla="*/ 685 h 685"/>
                  <a:gd name="T40" fmla="*/ 9 w 180"/>
                  <a:gd name="T41" fmla="*/ 684 h 685"/>
                  <a:gd name="T42" fmla="*/ 17 w 180"/>
                  <a:gd name="T43" fmla="*/ 683 h 685"/>
                  <a:gd name="T44" fmla="*/ 26 w 180"/>
                  <a:gd name="T45" fmla="*/ 682 h 685"/>
                  <a:gd name="T46" fmla="*/ 35 w 180"/>
                  <a:gd name="T47" fmla="*/ 681 h 685"/>
                  <a:gd name="T48" fmla="*/ 47 w 180"/>
                  <a:gd name="T49" fmla="*/ 678 h 685"/>
                  <a:gd name="T50" fmla="*/ 60 w 180"/>
                  <a:gd name="T51" fmla="*/ 676 h 685"/>
                  <a:gd name="T52" fmla="*/ 73 w 180"/>
                  <a:gd name="T53" fmla="*/ 671 h 685"/>
                  <a:gd name="T54" fmla="*/ 87 w 180"/>
                  <a:gd name="T55" fmla="*/ 667 h 685"/>
                  <a:gd name="T56" fmla="*/ 102 w 180"/>
                  <a:gd name="T57" fmla="*/ 662 h 685"/>
                  <a:gd name="T58" fmla="*/ 118 w 180"/>
                  <a:gd name="T59" fmla="*/ 655 h 685"/>
                  <a:gd name="T60" fmla="*/ 133 w 180"/>
                  <a:gd name="T61" fmla="*/ 648 h 685"/>
                  <a:gd name="T62" fmla="*/ 149 w 180"/>
                  <a:gd name="T63" fmla="*/ 639 h 685"/>
                  <a:gd name="T64" fmla="*/ 165 w 180"/>
                  <a:gd name="T65" fmla="*/ 628 h 685"/>
                  <a:gd name="T66" fmla="*/ 180 w 180"/>
                  <a:gd name="T67" fmla="*/ 617 h 685"/>
                  <a:gd name="T68" fmla="*/ 180 w 180"/>
                  <a:gd name="T69" fmla="*/ 16 h 68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80"/>
                  <a:gd name="T106" fmla="*/ 0 h 685"/>
                  <a:gd name="T107" fmla="*/ 180 w 180"/>
                  <a:gd name="T108" fmla="*/ 685 h 68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80" h="685">
                    <a:moveTo>
                      <a:pt x="180" y="16"/>
                    </a:moveTo>
                    <a:lnTo>
                      <a:pt x="179" y="16"/>
                    </a:lnTo>
                    <a:lnTo>
                      <a:pt x="176" y="14"/>
                    </a:lnTo>
                    <a:lnTo>
                      <a:pt x="172" y="12"/>
                    </a:lnTo>
                    <a:lnTo>
                      <a:pt x="165" y="10"/>
                    </a:lnTo>
                    <a:lnTo>
                      <a:pt x="157" y="8"/>
                    </a:lnTo>
                    <a:lnTo>
                      <a:pt x="147" y="4"/>
                    </a:lnTo>
                    <a:lnTo>
                      <a:pt x="136" y="2"/>
                    </a:lnTo>
                    <a:lnTo>
                      <a:pt x="125" y="0"/>
                    </a:lnTo>
                    <a:lnTo>
                      <a:pt x="111" y="0"/>
                    </a:lnTo>
                    <a:lnTo>
                      <a:pt x="97" y="0"/>
                    </a:lnTo>
                    <a:lnTo>
                      <a:pt x="81" y="1"/>
                    </a:lnTo>
                    <a:lnTo>
                      <a:pt x="66" y="3"/>
                    </a:lnTo>
                    <a:lnTo>
                      <a:pt x="50" y="8"/>
                    </a:lnTo>
                    <a:lnTo>
                      <a:pt x="33" y="14"/>
                    </a:lnTo>
                    <a:lnTo>
                      <a:pt x="17" y="23"/>
                    </a:lnTo>
                    <a:lnTo>
                      <a:pt x="0" y="33"/>
                    </a:lnTo>
                    <a:lnTo>
                      <a:pt x="0" y="685"/>
                    </a:lnTo>
                    <a:lnTo>
                      <a:pt x="1" y="685"/>
                    </a:lnTo>
                    <a:lnTo>
                      <a:pt x="4" y="685"/>
                    </a:lnTo>
                    <a:lnTo>
                      <a:pt x="9" y="684"/>
                    </a:lnTo>
                    <a:lnTo>
                      <a:pt x="17" y="683"/>
                    </a:lnTo>
                    <a:lnTo>
                      <a:pt x="26" y="682"/>
                    </a:lnTo>
                    <a:lnTo>
                      <a:pt x="35" y="681"/>
                    </a:lnTo>
                    <a:lnTo>
                      <a:pt x="47" y="678"/>
                    </a:lnTo>
                    <a:lnTo>
                      <a:pt x="60" y="676"/>
                    </a:lnTo>
                    <a:lnTo>
                      <a:pt x="73" y="671"/>
                    </a:lnTo>
                    <a:lnTo>
                      <a:pt x="87" y="667"/>
                    </a:lnTo>
                    <a:lnTo>
                      <a:pt x="102" y="662"/>
                    </a:lnTo>
                    <a:lnTo>
                      <a:pt x="118" y="655"/>
                    </a:lnTo>
                    <a:lnTo>
                      <a:pt x="133" y="648"/>
                    </a:lnTo>
                    <a:lnTo>
                      <a:pt x="149" y="639"/>
                    </a:lnTo>
                    <a:lnTo>
                      <a:pt x="165" y="628"/>
                    </a:lnTo>
                    <a:lnTo>
                      <a:pt x="180" y="617"/>
                    </a:lnTo>
                    <a:lnTo>
                      <a:pt x="180" y="16"/>
                    </a:lnTo>
                    <a:close/>
                  </a:path>
                </a:pathLst>
              </a:custGeom>
              <a:solidFill>
                <a:srgbClr val="808080"/>
              </a:solidFill>
              <a:ln w="9525">
                <a:noFill/>
                <a:round/>
                <a:headEnd/>
                <a:tailEnd/>
              </a:ln>
            </p:spPr>
            <p:txBody>
              <a:bodyPr/>
              <a:lstStyle/>
              <a:p>
                <a:endParaRPr lang="en-US"/>
              </a:p>
            </p:txBody>
          </p:sp>
          <p:sp>
            <p:nvSpPr>
              <p:cNvPr id="91433" name="Freeform 30"/>
              <p:cNvSpPr>
                <a:spLocks/>
              </p:cNvSpPr>
              <p:nvPr/>
            </p:nvSpPr>
            <p:spPr bwMode="auto">
              <a:xfrm>
                <a:off x="6093" y="13704"/>
                <a:ext cx="146" cy="530"/>
              </a:xfrm>
              <a:custGeom>
                <a:avLst/>
                <a:gdLst>
                  <a:gd name="T0" fmla="*/ 146 w 146"/>
                  <a:gd name="T1" fmla="*/ 14 h 530"/>
                  <a:gd name="T2" fmla="*/ 143 w 146"/>
                  <a:gd name="T3" fmla="*/ 12 h 530"/>
                  <a:gd name="T4" fmla="*/ 134 w 146"/>
                  <a:gd name="T5" fmla="*/ 8 h 530"/>
                  <a:gd name="T6" fmla="*/ 120 w 146"/>
                  <a:gd name="T7" fmla="*/ 4 h 530"/>
                  <a:gd name="T8" fmla="*/ 101 w 146"/>
                  <a:gd name="T9" fmla="*/ 1 h 530"/>
                  <a:gd name="T10" fmla="*/ 79 w 146"/>
                  <a:gd name="T11" fmla="*/ 0 h 530"/>
                  <a:gd name="T12" fmla="*/ 54 w 146"/>
                  <a:gd name="T13" fmla="*/ 3 h 530"/>
                  <a:gd name="T14" fmla="*/ 27 w 146"/>
                  <a:gd name="T15" fmla="*/ 11 h 530"/>
                  <a:gd name="T16" fmla="*/ 0 w 146"/>
                  <a:gd name="T17" fmla="*/ 27 h 530"/>
                  <a:gd name="T18" fmla="*/ 0 w 146"/>
                  <a:gd name="T19" fmla="*/ 530 h 530"/>
                  <a:gd name="T20" fmla="*/ 3 w 146"/>
                  <a:gd name="T21" fmla="*/ 530 h 530"/>
                  <a:gd name="T22" fmla="*/ 14 w 146"/>
                  <a:gd name="T23" fmla="*/ 529 h 530"/>
                  <a:gd name="T24" fmla="*/ 29 w 146"/>
                  <a:gd name="T25" fmla="*/ 526 h 530"/>
                  <a:gd name="T26" fmla="*/ 49 w 146"/>
                  <a:gd name="T27" fmla="*/ 521 h 530"/>
                  <a:gd name="T28" fmla="*/ 71 w 146"/>
                  <a:gd name="T29" fmla="*/ 514 h 530"/>
                  <a:gd name="T30" fmla="*/ 96 w 146"/>
                  <a:gd name="T31" fmla="*/ 505 h 530"/>
                  <a:gd name="T32" fmla="*/ 121 w 146"/>
                  <a:gd name="T33" fmla="*/ 492 h 530"/>
                  <a:gd name="T34" fmla="*/ 146 w 146"/>
                  <a:gd name="T35" fmla="*/ 475 h 530"/>
                  <a:gd name="T36" fmla="*/ 146 w 146"/>
                  <a:gd name="T37" fmla="*/ 14 h 5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6"/>
                  <a:gd name="T58" fmla="*/ 0 h 530"/>
                  <a:gd name="T59" fmla="*/ 146 w 146"/>
                  <a:gd name="T60" fmla="*/ 530 h 53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6" h="530">
                    <a:moveTo>
                      <a:pt x="146" y="14"/>
                    </a:moveTo>
                    <a:lnTo>
                      <a:pt x="143" y="12"/>
                    </a:lnTo>
                    <a:lnTo>
                      <a:pt x="134" y="8"/>
                    </a:lnTo>
                    <a:lnTo>
                      <a:pt x="120" y="4"/>
                    </a:lnTo>
                    <a:lnTo>
                      <a:pt x="101" y="1"/>
                    </a:lnTo>
                    <a:lnTo>
                      <a:pt x="79" y="0"/>
                    </a:lnTo>
                    <a:lnTo>
                      <a:pt x="54" y="3"/>
                    </a:lnTo>
                    <a:lnTo>
                      <a:pt x="27" y="11"/>
                    </a:lnTo>
                    <a:lnTo>
                      <a:pt x="0" y="27"/>
                    </a:lnTo>
                    <a:lnTo>
                      <a:pt x="0" y="530"/>
                    </a:lnTo>
                    <a:lnTo>
                      <a:pt x="3" y="530"/>
                    </a:lnTo>
                    <a:lnTo>
                      <a:pt x="14" y="529"/>
                    </a:lnTo>
                    <a:lnTo>
                      <a:pt x="29" y="526"/>
                    </a:lnTo>
                    <a:lnTo>
                      <a:pt x="49" y="521"/>
                    </a:lnTo>
                    <a:lnTo>
                      <a:pt x="71" y="514"/>
                    </a:lnTo>
                    <a:lnTo>
                      <a:pt x="96" y="505"/>
                    </a:lnTo>
                    <a:lnTo>
                      <a:pt x="121" y="492"/>
                    </a:lnTo>
                    <a:lnTo>
                      <a:pt x="146" y="475"/>
                    </a:lnTo>
                    <a:lnTo>
                      <a:pt x="146" y="14"/>
                    </a:lnTo>
                    <a:close/>
                  </a:path>
                </a:pathLst>
              </a:custGeom>
              <a:solidFill>
                <a:srgbClr val="808080"/>
              </a:solidFill>
              <a:ln w="9525">
                <a:noFill/>
                <a:round/>
                <a:headEnd/>
                <a:tailEnd/>
              </a:ln>
            </p:spPr>
            <p:txBody>
              <a:bodyPr/>
              <a:lstStyle/>
              <a:p>
                <a:endParaRPr lang="en-US"/>
              </a:p>
            </p:txBody>
          </p:sp>
          <p:sp>
            <p:nvSpPr>
              <p:cNvPr id="91434" name="Freeform 31"/>
              <p:cNvSpPr>
                <a:spLocks/>
              </p:cNvSpPr>
              <p:nvPr/>
            </p:nvSpPr>
            <p:spPr bwMode="auto">
              <a:xfrm>
                <a:off x="6101" y="13712"/>
                <a:ext cx="109" cy="373"/>
              </a:xfrm>
              <a:custGeom>
                <a:avLst/>
                <a:gdLst>
                  <a:gd name="T0" fmla="*/ 109 w 109"/>
                  <a:gd name="T1" fmla="*/ 10 h 373"/>
                  <a:gd name="T2" fmla="*/ 107 w 109"/>
                  <a:gd name="T3" fmla="*/ 9 h 373"/>
                  <a:gd name="T4" fmla="*/ 100 w 109"/>
                  <a:gd name="T5" fmla="*/ 6 h 373"/>
                  <a:gd name="T6" fmla="*/ 89 w 109"/>
                  <a:gd name="T7" fmla="*/ 2 h 373"/>
                  <a:gd name="T8" fmla="*/ 75 w 109"/>
                  <a:gd name="T9" fmla="*/ 0 h 373"/>
                  <a:gd name="T10" fmla="*/ 59 w 109"/>
                  <a:gd name="T11" fmla="*/ 0 h 373"/>
                  <a:gd name="T12" fmla="*/ 39 w 109"/>
                  <a:gd name="T13" fmla="*/ 2 h 373"/>
                  <a:gd name="T14" fmla="*/ 20 w 109"/>
                  <a:gd name="T15" fmla="*/ 9 h 373"/>
                  <a:gd name="T16" fmla="*/ 0 w 109"/>
                  <a:gd name="T17" fmla="*/ 21 h 373"/>
                  <a:gd name="T18" fmla="*/ 0 w 109"/>
                  <a:gd name="T19" fmla="*/ 373 h 373"/>
                  <a:gd name="T20" fmla="*/ 2 w 109"/>
                  <a:gd name="T21" fmla="*/ 373 h 373"/>
                  <a:gd name="T22" fmla="*/ 9 w 109"/>
                  <a:gd name="T23" fmla="*/ 372 h 373"/>
                  <a:gd name="T24" fmla="*/ 21 w 109"/>
                  <a:gd name="T25" fmla="*/ 369 h 373"/>
                  <a:gd name="T26" fmla="*/ 36 w 109"/>
                  <a:gd name="T27" fmla="*/ 366 h 373"/>
                  <a:gd name="T28" fmla="*/ 53 w 109"/>
                  <a:gd name="T29" fmla="*/ 362 h 373"/>
                  <a:gd name="T30" fmla="*/ 72 w 109"/>
                  <a:gd name="T31" fmla="*/ 354 h 373"/>
                  <a:gd name="T32" fmla="*/ 90 w 109"/>
                  <a:gd name="T33" fmla="*/ 343 h 373"/>
                  <a:gd name="T34" fmla="*/ 109 w 109"/>
                  <a:gd name="T35" fmla="*/ 331 h 373"/>
                  <a:gd name="T36" fmla="*/ 109 w 109"/>
                  <a:gd name="T37" fmla="*/ 10 h 37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9"/>
                  <a:gd name="T58" fmla="*/ 0 h 373"/>
                  <a:gd name="T59" fmla="*/ 109 w 109"/>
                  <a:gd name="T60" fmla="*/ 373 h 37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9" h="373">
                    <a:moveTo>
                      <a:pt x="109" y="10"/>
                    </a:moveTo>
                    <a:lnTo>
                      <a:pt x="107" y="9"/>
                    </a:lnTo>
                    <a:lnTo>
                      <a:pt x="100" y="6"/>
                    </a:lnTo>
                    <a:lnTo>
                      <a:pt x="89" y="2"/>
                    </a:lnTo>
                    <a:lnTo>
                      <a:pt x="75" y="0"/>
                    </a:lnTo>
                    <a:lnTo>
                      <a:pt x="59" y="0"/>
                    </a:lnTo>
                    <a:lnTo>
                      <a:pt x="39" y="2"/>
                    </a:lnTo>
                    <a:lnTo>
                      <a:pt x="20" y="9"/>
                    </a:lnTo>
                    <a:lnTo>
                      <a:pt x="0" y="21"/>
                    </a:lnTo>
                    <a:lnTo>
                      <a:pt x="0" y="373"/>
                    </a:lnTo>
                    <a:lnTo>
                      <a:pt x="2" y="373"/>
                    </a:lnTo>
                    <a:lnTo>
                      <a:pt x="9" y="372"/>
                    </a:lnTo>
                    <a:lnTo>
                      <a:pt x="21" y="369"/>
                    </a:lnTo>
                    <a:lnTo>
                      <a:pt x="36" y="366"/>
                    </a:lnTo>
                    <a:lnTo>
                      <a:pt x="53" y="362"/>
                    </a:lnTo>
                    <a:lnTo>
                      <a:pt x="72" y="354"/>
                    </a:lnTo>
                    <a:lnTo>
                      <a:pt x="90" y="343"/>
                    </a:lnTo>
                    <a:lnTo>
                      <a:pt x="109" y="331"/>
                    </a:lnTo>
                    <a:lnTo>
                      <a:pt x="109" y="10"/>
                    </a:lnTo>
                    <a:close/>
                  </a:path>
                </a:pathLst>
              </a:custGeom>
              <a:solidFill>
                <a:srgbClr val="808080"/>
              </a:solidFill>
              <a:ln w="9525">
                <a:noFill/>
                <a:round/>
                <a:headEnd/>
                <a:tailEnd/>
              </a:ln>
            </p:spPr>
            <p:txBody>
              <a:bodyPr/>
              <a:lstStyle/>
              <a:p>
                <a:endParaRPr lang="en-US"/>
              </a:p>
            </p:txBody>
          </p:sp>
          <p:sp>
            <p:nvSpPr>
              <p:cNvPr id="91435" name="Freeform 32"/>
              <p:cNvSpPr>
                <a:spLocks/>
              </p:cNvSpPr>
              <p:nvPr/>
            </p:nvSpPr>
            <p:spPr bwMode="auto">
              <a:xfrm>
                <a:off x="6107" y="13721"/>
                <a:ext cx="75" cy="216"/>
              </a:xfrm>
              <a:custGeom>
                <a:avLst/>
                <a:gdLst>
                  <a:gd name="T0" fmla="*/ 75 w 75"/>
                  <a:gd name="T1" fmla="*/ 6 h 216"/>
                  <a:gd name="T2" fmla="*/ 73 w 75"/>
                  <a:gd name="T3" fmla="*/ 5 h 216"/>
                  <a:gd name="T4" fmla="*/ 69 w 75"/>
                  <a:gd name="T5" fmla="*/ 4 h 216"/>
                  <a:gd name="T6" fmla="*/ 61 w 75"/>
                  <a:gd name="T7" fmla="*/ 2 h 216"/>
                  <a:gd name="T8" fmla="*/ 52 w 75"/>
                  <a:gd name="T9" fmla="*/ 0 h 216"/>
                  <a:gd name="T10" fmla="*/ 41 w 75"/>
                  <a:gd name="T11" fmla="*/ 0 h 216"/>
                  <a:gd name="T12" fmla="*/ 28 w 75"/>
                  <a:gd name="T13" fmla="*/ 1 h 216"/>
                  <a:gd name="T14" fmla="*/ 14 w 75"/>
                  <a:gd name="T15" fmla="*/ 6 h 216"/>
                  <a:gd name="T16" fmla="*/ 0 w 75"/>
                  <a:gd name="T17" fmla="*/ 14 h 216"/>
                  <a:gd name="T18" fmla="*/ 0 w 75"/>
                  <a:gd name="T19" fmla="*/ 216 h 216"/>
                  <a:gd name="T20" fmla="*/ 2 w 75"/>
                  <a:gd name="T21" fmla="*/ 216 h 216"/>
                  <a:gd name="T22" fmla="*/ 7 w 75"/>
                  <a:gd name="T23" fmla="*/ 215 h 216"/>
                  <a:gd name="T24" fmla="*/ 15 w 75"/>
                  <a:gd name="T25" fmla="*/ 214 h 216"/>
                  <a:gd name="T26" fmla="*/ 25 w 75"/>
                  <a:gd name="T27" fmla="*/ 211 h 216"/>
                  <a:gd name="T28" fmla="*/ 37 w 75"/>
                  <a:gd name="T29" fmla="*/ 208 h 216"/>
                  <a:gd name="T30" fmla="*/ 50 w 75"/>
                  <a:gd name="T31" fmla="*/ 203 h 216"/>
                  <a:gd name="T32" fmla="*/ 63 w 75"/>
                  <a:gd name="T33" fmla="*/ 195 h 216"/>
                  <a:gd name="T34" fmla="*/ 75 w 75"/>
                  <a:gd name="T35" fmla="*/ 187 h 216"/>
                  <a:gd name="T36" fmla="*/ 75 w 75"/>
                  <a:gd name="T37" fmla="*/ 6 h 21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5"/>
                  <a:gd name="T58" fmla="*/ 0 h 216"/>
                  <a:gd name="T59" fmla="*/ 75 w 75"/>
                  <a:gd name="T60" fmla="*/ 216 h 21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5" h="216">
                    <a:moveTo>
                      <a:pt x="75" y="6"/>
                    </a:moveTo>
                    <a:lnTo>
                      <a:pt x="73" y="5"/>
                    </a:lnTo>
                    <a:lnTo>
                      <a:pt x="69" y="4"/>
                    </a:lnTo>
                    <a:lnTo>
                      <a:pt x="61" y="2"/>
                    </a:lnTo>
                    <a:lnTo>
                      <a:pt x="52" y="0"/>
                    </a:lnTo>
                    <a:lnTo>
                      <a:pt x="41" y="0"/>
                    </a:lnTo>
                    <a:lnTo>
                      <a:pt x="28" y="1"/>
                    </a:lnTo>
                    <a:lnTo>
                      <a:pt x="14" y="6"/>
                    </a:lnTo>
                    <a:lnTo>
                      <a:pt x="0" y="14"/>
                    </a:lnTo>
                    <a:lnTo>
                      <a:pt x="0" y="216"/>
                    </a:lnTo>
                    <a:lnTo>
                      <a:pt x="2" y="216"/>
                    </a:lnTo>
                    <a:lnTo>
                      <a:pt x="7" y="215"/>
                    </a:lnTo>
                    <a:lnTo>
                      <a:pt x="15" y="214"/>
                    </a:lnTo>
                    <a:lnTo>
                      <a:pt x="25" y="211"/>
                    </a:lnTo>
                    <a:lnTo>
                      <a:pt x="37" y="208"/>
                    </a:lnTo>
                    <a:lnTo>
                      <a:pt x="50" y="203"/>
                    </a:lnTo>
                    <a:lnTo>
                      <a:pt x="63" y="195"/>
                    </a:lnTo>
                    <a:lnTo>
                      <a:pt x="75" y="187"/>
                    </a:lnTo>
                    <a:lnTo>
                      <a:pt x="75" y="6"/>
                    </a:lnTo>
                    <a:close/>
                  </a:path>
                </a:pathLst>
              </a:custGeom>
              <a:solidFill>
                <a:srgbClr val="808080"/>
              </a:solidFill>
              <a:ln w="9525">
                <a:noFill/>
                <a:round/>
                <a:headEnd/>
                <a:tailEnd/>
              </a:ln>
            </p:spPr>
            <p:txBody>
              <a:bodyPr/>
              <a:lstStyle/>
              <a:p>
                <a:endParaRPr lang="en-US"/>
              </a:p>
            </p:txBody>
          </p:sp>
          <p:sp>
            <p:nvSpPr>
              <p:cNvPr id="91436" name="Freeform 33"/>
              <p:cNvSpPr>
                <a:spLocks/>
              </p:cNvSpPr>
              <p:nvPr/>
            </p:nvSpPr>
            <p:spPr bwMode="auto">
              <a:xfrm>
                <a:off x="7013" y="14340"/>
                <a:ext cx="110" cy="111"/>
              </a:xfrm>
              <a:custGeom>
                <a:avLst/>
                <a:gdLst>
                  <a:gd name="T0" fmla="*/ 55 w 110"/>
                  <a:gd name="T1" fmla="*/ 111 h 111"/>
                  <a:gd name="T2" fmla="*/ 66 w 110"/>
                  <a:gd name="T3" fmla="*/ 110 h 111"/>
                  <a:gd name="T4" fmla="*/ 76 w 110"/>
                  <a:gd name="T5" fmla="*/ 106 h 111"/>
                  <a:gd name="T6" fmla="*/ 85 w 110"/>
                  <a:gd name="T7" fmla="*/ 101 h 111"/>
                  <a:gd name="T8" fmla="*/ 94 w 110"/>
                  <a:gd name="T9" fmla="*/ 94 h 111"/>
                  <a:gd name="T10" fmla="*/ 100 w 110"/>
                  <a:gd name="T11" fmla="*/ 86 h 111"/>
                  <a:gd name="T12" fmla="*/ 106 w 110"/>
                  <a:gd name="T13" fmla="*/ 77 h 111"/>
                  <a:gd name="T14" fmla="*/ 109 w 110"/>
                  <a:gd name="T15" fmla="*/ 66 h 111"/>
                  <a:gd name="T16" fmla="*/ 110 w 110"/>
                  <a:gd name="T17" fmla="*/ 56 h 111"/>
                  <a:gd name="T18" fmla="*/ 109 w 110"/>
                  <a:gd name="T19" fmla="*/ 44 h 111"/>
                  <a:gd name="T20" fmla="*/ 106 w 110"/>
                  <a:gd name="T21" fmla="*/ 34 h 111"/>
                  <a:gd name="T22" fmla="*/ 100 w 110"/>
                  <a:gd name="T23" fmla="*/ 24 h 111"/>
                  <a:gd name="T24" fmla="*/ 94 w 110"/>
                  <a:gd name="T25" fmla="*/ 17 h 111"/>
                  <a:gd name="T26" fmla="*/ 85 w 110"/>
                  <a:gd name="T27" fmla="*/ 9 h 111"/>
                  <a:gd name="T28" fmla="*/ 76 w 110"/>
                  <a:gd name="T29" fmla="*/ 5 h 111"/>
                  <a:gd name="T30" fmla="*/ 66 w 110"/>
                  <a:gd name="T31" fmla="*/ 2 h 111"/>
                  <a:gd name="T32" fmla="*/ 55 w 110"/>
                  <a:gd name="T33" fmla="*/ 0 h 111"/>
                  <a:gd name="T34" fmla="*/ 44 w 110"/>
                  <a:gd name="T35" fmla="*/ 2 h 111"/>
                  <a:gd name="T36" fmla="*/ 33 w 110"/>
                  <a:gd name="T37" fmla="*/ 5 h 111"/>
                  <a:gd name="T38" fmla="*/ 25 w 110"/>
                  <a:gd name="T39" fmla="*/ 9 h 111"/>
                  <a:gd name="T40" fmla="*/ 16 w 110"/>
                  <a:gd name="T41" fmla="*/ 17 h 111"/>
                  <a:gd name="T42" fmla="*/ 10 w 110"/>
                  <a:gd name="T43" fmla="*/ 24 h 111"/>
                  <a:gd name="T44" fmla="*/ 4 w 110"/>
                  <a:gd name="T45" fmla="*/ 34 h 111"/>
                  <a:gd name="T46" fmla="*/ 1 w 110"/>
                  <a:gd name="T47" fmla="*/ 44 h 111"/>
                  <a:gd name="T48" fmla="*/ 0 w 110"/>
                  <a:gd name="T49" fmla="*/ 56 h 111"/>
                  <a:gd name="T50" fmla="*/ 1 w 110"/>
                  <a:gd name="T51" fmla="*/ 66 h 111"/>
                  <a:gd name="T52" fmla="*/ 4 w 110"/>
                  <a:gd name="T53" fmla="*/ 77 h 111"/>
                  <a:gd name="T54" fmla="*/ 10 w 110"/>
                  <a:gd name="T55" fmla="*/ 86 h 111"/>
                  <a:gd name="T56" fmla="*/ 16 w 110"/>
                  <a:gd name="T57" fmla="*/ 94 h 111"/>
                  <a:gd name="T58" fmla="*/ 25 w 110"/>
                  <a:gd name="T59" fmla="*/ 101 h 111"/>
                  <a:gd name="T60" fmla="*/ 33 w 110"/>
                  <a:gd name="T61" fmla="*/ 106 h 111"/>
                  <a:gd name="T62" fmla="*/ 44 w 110"/>
                  <a:gd name="T63" fmla="*/ 110 h 111"/>
                  <a:gd name="T64" fmla="*/ 55 w 110"/>
                  <a:gd name="T65" fmla="*/ 111 h 11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0"/>
                  <a:gd name="T100" fmla="*/ 0 h 111"/>
                  <a:gd name="T101" fmla="*/ 110 w 110"/>
                  <a:gd name="T102" fmla="*/ 111 h 11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0" h="111">
                    <a:moveTo>
                      <a:pt x="55" y="111"/>
                    </a:moveTo>
                    <a:lnTo>
                      <a:pt x="66" y="110"/>
                    </a:lnTo>
                    <a:lnTo>
                      <a:pt x="76" y="106"/>
                    </a:lnTo>
                    <a:lnTo>
                      <a:pt x="85" y="101"/>
                    </a:lnTo>
                    <a:lnTo>
                      <a:pt x="94" y="94"/>
                    </a:lnTo>
                    <a:lnTo>
                      <a:pt x="100" y="86"/>
                    </a:lnTo>
                    <a:lnTo>
                      <a:pt x="106" y="77"/>
                    </a:lnTo>
                    <a:lnTo>
                      <a:pt x="109" y="66"/>
                    </a:lnTo>
                    <a:lnTo>
                      <a:pt x="110" y="56"/>
                    </a:lnTo>
                    <a:lnTo>
                      <a:pt x="109" y="44"/>
                    </a:lnTo>
                    <a:lnTo>
                      <a:pt x="106" y="34"/>
                    </a:lnTo>
                    <a:lnTo>
                      <a:pt x="100" y="24"/>
                    </a:lnTo>
                    <a:lnTo>
                      <a:pt x="94" y="17"/>
                    </a:lnTo>
                    <a:lnTo>
                      <a:pt x="85" y="9"/>
                    </a:lnTo>
                    <a:lnTo>
                      <a:pt x="76" y="5"/>
                    </a:lnTo>
                    <a:lnTo>
                      <a:pt x="66" y="2"/>
                    </a:lnTo>
                    <a:lnTo>
                      <a:pt x="55" y="0"/>
                    </a:lnTo>
                    <a:lnTo>
                      <a:pt x="44" y="2"/>
                    </a:lnTo>
                    <a:lnTo>
                      <a:pt x="33" y="5"/>
                    </a:lnTo>
                    <a:lnTo>
                      <a:pt x="25" y="9"/>
                    </a:lnTo>
                    <a:lnTo>
                      <a:pt x="16" y="17"/>
                    </a:lnTo>
                    <a:lnTo>
                      <a:pt x="10" y="24"/>
                    </a:lnTo>
                    <a:lnTo>
                      <a:pt x="4" y="34"/>
                    </a:lnTo>
                    <a:lnTo>
                      <a:pt x="1" y="44"/>
                    </a:lnTo>
                    <a:lnTo>
                      <a:pt x="0" y="56"/>
                    </a:lnTo>
                    <a:lnTo>
                      <a:pt x="1" y="66"/>
                    </a:lnTo>
                    <a:lnTo>
                      <a:pt x="4" y="77"/>
                    </a:lnTo>
                    <a:lnTo>
                      <a:pt x="10" y="86"/>
                    </a:lnTo>
                    <a:lnTo>
                      <a:pt x="16" y="94"/>
                    </a:lnTo>
                    <a:lnTo>
                      <a:pt x="25" y="101"/>
                    </a:lnTo>
                    <a:lnTo>
                      <a:pt x="33" y="106"/>
                    </a:lnTo>
                    <a:lnTo>
                      <a:pt x="44" y="110"/>
                    </a:lnTo>
                    <a:lnTo>
                      <a:pt x="55" y="111"/>
                    </a:lnTo>
                    <a:close/>
                  </a:path>
                </a:pathLst>
              </a:custGeom>
              <a:solidFill>
                <a:srgbClr val="808080"/>
              </a:solidFill>
              <a:ln w="9525">
                <a:noFill/>
                <a:round/>
                <a:headEnd/>
                <a:tailEnd/>
              </a:ln>
            </p:spPr>
            <p:txBody>
              <a:bodyPr/>
              <a:lstStyle/>
              <a:p>
                <a:endParaRPr lang="en-US"/>
              </a:p>
            </p:txBody>
          </p:sp>
          <p:sp>
            <p:nvSpPr>
              <p:cNvPr id="91437" name="Freeform 34"/>
              <p:cNvSpPr>
                <a:spLocks/>
              </p:cNvSpPr>
              <p:nvPr/>
            </p:nvSpPr>
            <p:spPr bwMode="auto">
              <a:xfrm>
                <a:off x="6676" y="14343"/>
                <a:ext cx="55" cy="55"/>
              </a:xfrm>
              <a:custGeom>
                <a:avLst/>
                <a:gdLst>
                  <a:gd name="T0" fmla="*/ 27 w 55"/>
                  <a:gd name="T1" fmla="*/ 55 h 55"/>
                  <a:gd name="T2" fmla="*/ 38 w 55"/>
                  <a:gd name="T3" fmla="*/ 53 h 55"/>
                  <a:gd name="T4" fmla="*/ 48 w 55"/>
                  <a:gd name="T5" fmla="*/ 46 h 55"/>
                  <a:gd name="T6" fmla="*/ 53 w 55"/>
                  <a:gd name="T7" fmla="*/ 37 h 55"/>
                  <a:gd name="T8" fmla="*/ 55 w 55"/>
                  <a:gd name="T9" fmla="*/ 27 h 55"/>
                  <a:gd name="T10" fmla="*/ 53 w 55"/>
                  <a:gd name="T11" fmla="*/ 16 h 55"/>
                  <a:gd name="T12" fmla="*/ 48 w 55"/>
                  <a:gd name="T13" fmla="*/ 7 h 55"/>
                  <a:gd name="T14" fmla="*/ 38 w 55"/>
                  <a:gd name="T15" fmla="*/ 2 h 55"/>
                  <a:gd name="T16" fmla="*/ 27 w 55"/>
                  <a:gd name="T17" fmla="*/ 0 h 55"/>
                  <a:gd name="T18" fmla="*/ 16 w 55"/>
                  <a:gd name="T19" fmla="*/ 2 h 55"/>
                  <a:gd name="T20" fmla="*/ 8 w 55"/>
                  <a:gd name="T21" fmla="*/ 7 h 55"/>
                  <a:gd name="T22" fmla="*/ 2 w 55"/>
                  <a:gd name="T23" fmla="*/ 16 h 55"/>
                  <a:gd name="T24" fmla="*/ 0 w 55"/>
                  <a:gd name="T25" fmla="*/ 27 h 55"/>
                  <a:gd name="T26" fmla="*/ 2 w 55"/>
                  <a:gd name="T27" fmla="*/ 37 h 55"/>
                  <a:gd name="T28" fmla="*/ 8 w 55"/>
                  <a:gd name="T29" fmla="*/ 46 h 55"/>
                  <a:gd name="T30" fmla="*/ 16 w 55"/>
                  <a:gd name="T31" fmla="*/ 53 h 55"/>
                  <a:gd name="T32" fmla="*/ 27 w 55"/>
                  <a:gd name="T33" fmla="*/ 55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5"/>
                  <a:gd name="T52" fmla="*/ 0 h 55"/>
                  <a:gd name="T53" fmla="*/ 55 w 55"/>
                  <a:gd name="T54" fmla="*/ 55 h 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5" h="55">
                    <a:moveTo>
                      <a:pt x="27" y="55"/>
                    </a:moveTo>
                    <a:lnTo>
                      <a:pt x="38" y="53"/>
                    </a:lnTo>
                    <a:lnTo>
                      <a:pt x="48" y="46"/>
                    </a:lnTo>
                    <a:lnTo>
                      <a:pt x="53" y="37"/>
                    </a:lnTo>
                    <a:lnTo>
                      <a:pt x="55" y="27"/>
                    </a:lnTo>
                    <a:lnTo>
                      <a:pt x="53" y="16"/>
                    </a:lnTo>
                    <a:lnTo>
                      <a:pt x="48" y="7"/>
                    </a:lnTo>
                    <a:lnTo>
                      <a:pt x="38" y="2"/>
                    </a:lnTo>
                    <a:lnTo>
                      <a:pt x="27" y="0"/>
                    </a:lnTo>
                    <a:lnTo>
                      <a:pt x="16" y="2"/>
                    </a:lnTo>
                    <a:lnTo>
                      <a:pt x="8" y="7"/>
                    </a:lnTo>
                    <a:lnTo>
                      <a:pt x="2" y="16"/>
                    </a:lnTo>
                    <a:lnTo>
                      <a:pt x="0" y="27"/>
                    </a:lnTo>
                    <a:lnTo>
                      <a:pt x="2" y="37"/>
                    </a:lnTo>
                    <a:lnTo>
                      <a:pt x="8" y="46"/>
                    </a:lnTo>
                    <a:lnTo>
                      <a:pt x="16" y="53"/>
                    </a:lnTo>
                    <a:lnTo>
                      <a:pt x="27" y="55"/>
                    </a:lnTo>
                    <a:close/>
                  </a:path>
                </a:pathLst>
              </a:custGeom>
              <a:solidFill>
                <a:srgbClr val="808080"/>
              </a:solidFill>
              <a:ln w="9525">
                <a:noFill/>
                <a:round/>
                <a:headEnd/>
                <a:tailEnd/>
              </a:ln>
            </p:spPr>
            <p:txBody>
              <a:bodyPr/>
              <a:lstStyle/>
              <a:p>
                <a:endParaRPr lang="en-US"/>
              </a:p>
            </p:txBody>
          </p:sp>
          <p:sp>
            <p:nvSpPr>
              <p:cNvPr id="91438" name="Freeform 35"/>
              <p:cNvSpPr>
                <a:spLocks/>
              </p:cNvSpPr>
              <p:nvPr/>
            </p:nvSpPr>
            <p:spPr bwMode="auto">
              <a:xfrm>
                <a:off x="6770" y="14345"/>
                <a:ext cx="55" cy="55"/>
              </a:xfrm>
              <a:custGeom>
                <a:avLst/>
                <a:gdLst>
                  <a:gd name="T0" fmla="*/ 28 w 55"/>
                  <a:gd name="T1" fmla="*/ 55 h 55"/>
                  <a:gd name="T2" fmla="*/ 39 w 55"/>
                  <a:gd name="T3" fmla="*/ 53 h 55"/>
                  <a:gd name="T4" fmla="*/ 47 w 55"/>
                  <a:gd name="T5" fmla="*/ 47 h 55"/>
                  <a:gd name="T6" fmla="*/ 53 w 55"/>
                  <a:gd name="T7" fmla="*/ 39 h 55"/>
                  <a:gd name="T8" fmla="*/ 55 w 55"/>
                  <a:gd name="T9" fmla="*/ 28 h 55"/>
                  <a:gd name="T10" fmla="*/ 53 w 55"/>
                  <a:gd name="T11" fmla="*/ 17 h 55"/>
                  <a:gd name="T12" fmla="*/ 47 w 55"/>
                  <a:gd name="T13" fmla="*/ 8 h 55"/>
                  <a:gd name="T14" fmla="*/ 39 w 55"/>
                  <a:gd name="T15" fmla="*/ 2 h 55"/>
                  <a:gd name="T16" fmla="*/ 28 w 55"/>
                  <a:gd name="T17" fmla="*/ 0 h 55"/>
                  <a:gd name="T18" fmla="*/ 17 w 55"/>
                  <a:gd name="T19" fmla="*/ 2 h 55"/>
                  <a:gd name="T20" fmla="*/ 9 w 55"/>
                  <a:gd name="T21" fmla="*/ 8 h 55"/>
                  <a:gd name="T22" fmla="*/ 2 w 55"/>
                  <a:gd name="T23" fmla="*/ 17 h 55"/>
                  <a:gd name="T24" fmla="*/ 0 w 55"/>
                  <a:gd name="T25" fmla="*/ 28 h 55"/>
                  <a:gd name="T26" fmla="*/ 2 w 55"/>
                  <a:gd name="T27" fmla="*/ 39 h 55"/>
                  <a:gd name="T28" fmla="*/ 9 w 55"/>
                  <a:gd name="T29" fmla="*/ 47 h 55"/>
                  <a:gd name="T30" fmla="*/ 17 w 55"/>
                  <a:gd name="T31" fmla="*/ 53 h 55"/>
                  <a:gd name="T32" fmla="*/ 28 w 55"/>
                  <a:gd name="T33" fmla="*/ 55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5"/>
                  <a:gd name="T52" fmla="*/ 0 h 55"/>
                  <a:gd name="T53" fmla="*/ 55 w 55"/>
                  <a:gd name="T54" fmla="*/ 55 h 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5" h="55">
                    <a:moveTo>
                      <a:pt x="28" y="55"/>
                    </a:moveTo>
                    <a:lnTo>
                      <a:pt x="39" y="53"/>
                    </a:lnTo>
                    <a:lnTo>
                      <a:pt x="47" y="47"/>
                    </a:lnTo>
                    <a:lnTo>
                      <a:pt x="53" y="39"/>
                    </a:lnTo>
                    <a:lnTo>
                      <a:pt x="55" y="28"/>
                    </a:lnTo>
                    <a:lnTo>
                      <a:pt x="53" y="17"/>
                    </a:lnTo>
                    <a:lnTo>
                      <a:pt x="47" y="8"/>
                    </a:lnTo>
                    <a:lnTo>
                      <a:pt x="39" y="2"/>
                    </a:lnTo>
                    <a:lnTo>
                      <a:pt x="28" y="0"/>
                    </a:lnTo>
                    <a:lnTo>
                      <a:pt x="17" y="2"/>
                    </a:lnTo>
                    <a:lnTo>
                      <a:pt x="9" y="8"/>
                    </a:lnTo>
                    <a:lnTo>
                      <a:pt x="2" y="17"/>
                    </a:lnTo>
                    <a:lnTo>
                      <a:pt x="0" y="28"/>
                    </a:lnTo>
                    <a:lnTo>
                      <a:pt x="2" y="39"/>
                    </a:lnTo>
                    <a:lnTo>
                      <a:pt x="9" y="47"/>
                    </a:lnTo>
                    <a:lnTo>
                      <a:pt x="17" y="53"/>
                    </a:lnTo>
                    <a:lnTo>
                      <a:pt x="28" y="55"/>
                    </a:lnTo>
                    <a:close/>
                  </a:path>
                </a:pathLst>
              </a:custGeom>
              <a:solidFill>
                <a:srgbClr val="808080"/>
              </a:solidFill>
              <a:ln w="9525">
                <a:noFill/>
                <a:round/>
                <a:headEnd/>
                <a:tailEnd/>
              </a:ln>
            </p:spPr>
            <p:txBody>
              <a:bodyPr/>
              <a:lstStyle/>
              <a:p>
                <a:endParaRPr lang="en-US"/>
              </a:p>
            </p:txBody>
          </p:sp>
          <p:sp>
            <p:nvSpPr>
              <p:cNvPr id="91439" name="Freeform 36"/>
              <p:cNvSpPr>
                <a:spLocks/>
              </p:cNvSpPr>
              <p:nvPr/>
            </p:nvSpPr>
            <p:spPr bwMode="auto">
              <a:xfrm>
                <a:off x="6401" y="13591"/>
                <a:ext cx="156" cy="752"/>
              </a:xfrm>
              <a:custGeom>
                <a:avLst/>
                <a:gdLst>
                  <a:gd name="T0" fmla="*/ 48 w 156"/>
                  <a:gd name="T1" fmla="*/ 15 h 752"/>
                  <a:gd name="T2" fmla="*/ 44 w 156"/>
                  <a:gd name="T3" fmla="*/ 30 h 752"/>
                  <a:gd name="T4" fmla="*/ 33 w 156"/>
                  <a:gd name="T5" fmla="*/ 73 h 752"/>
                  <a:gd name="T6" fmla="*/ 19 w 156"/>
                  <a:gd name="T7" fmla="*/ 140 h 752"/>
                  <a:gd name="T8" fmla="*/ 7 w 156"/>
                  <a:gd name="T9" fmla="*/ 229 h 752"/>
                  <a:gd name="T10" fmla="*/ 0 w 156"/>
                  <a:gd name="T11" fmla="*/ 337 h 752"/>
                  <a:gd name="T12" fmla="*/ 1 w 156"/>
                  <a:gd name="T13" fmla="*/ 462 h 752"/>
                  <a:gd name="T14" fmla="*/ 14 w 156"/>
                  <a:gd name="T15" fmla="*/ 602 h 752"/>
                  <a:gd name="T16" fmla="*/ 43 w 156"/>
                  <a:gd name="T17" fmla="*/ 752 h 752"/>
                  <a:gd name="T18" fmla="*/ 150 w 156"/>
                  <a:gd name="T19" fmla="*/ 746 h 752"/>
                  <a:gd name="T20" fmla="*/ 146 w 156"/>
                  <a:gd name="T21" fmla="*/ 724 h 752"/>
                  <a:gd name="T22" fmla="*/ 135 w 156"/>
                  <a:gd name="T23" fmla="*/ 663 h 752"/>
                  <a:gd name="T24" fmla="*/ 123 w 156"/>
                  <a:gd name="T25" fmla="*/ 574 h 752"/>
                  <a:gd name="T26" fmla="*/ 111 w 156"/>
                  <a:gd name="T27" fmla="*/ 463 h 752"/>
                  <a:gd name="T28" fmla="*/ 104 w 156"/>
                  <a:gd name="T29" fmla="*/ 342 h 752"/>
                  <a:gd name="T30" fmla="*/ 107 w 156"/>
                  <a:gd name="T31" fmla="*/ 220 h 752"/>
                  <a:gd name="T32" fmla="*/ 124 w 156"/>
                  <a:gd name="T33" fmla="*/ 106 h 752"/>
                  <a:gd name="T34" fmla="*/ 156 w 156"/>
                  <a:gd name="T35" fmla="*/ 9 h 752"/>
                  <a:gd name="T36" fmla="*/ 156 w 156"/>
                  <a:gd name="T37" fmla="*/ 8 h 752"/>
                  <a:gd name="T38" fmla="*/ 156 w 156"/>
                  <a:gd name="T39" fmla="*/ 6 h 752"/>
                  <a:gd name="T40" fmla="*/ 154 w 156"/>
                  <a:gd name="T41" fmla="*/ 4 h 752"/>
                  <a:gd name="T42" fmla="*/ 147 w 156"/>
                  <a:gd name="T43" fmla="*/ 0 h 752"/>
                  <a:gd name="T44" fmla="*/ 134 w 156"/>
                  <a:gd name="T45" fmla="*/ 0 h 752"/>
                  <a:gd name="T46" fmla="*/ 115 w 156"/>
                  <a:gd name="T47" fmla="*/ 1 h 752"/>
                  <a:gd name="T48" fmla="*/ 87 w 156"/>
                  <a:gd name="T49" fmla="*/ 7 h 752"/>
                  <a:gd name="T50" fmla="*/ 48 w 156"/>
                  <a:gd name="T51" fmla="*/ 15 h 75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6"/>
                  <a:gd name="T79" fmla="*/ 0 h 752"/>
                  <a:gd name="T80" fmla="*/ 156 w 156"/>
                  <a:gd name="T81" fmla="*/ 752 h 75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6" h="752">
                    <a:moveTo>
                      <a:pt x="48" y="15"/>
                    </a:moveTo>
                    <a:lnTo>
                      <a:pt x="44" y="30"/>
                    </a:lnTo>
                    <a:lnTo>
                      <a:pt x="33" y="73"/>
                    </a:lnTo>
                    <a:lnTo>
                      <a:pt x="19" y="140"/>
                    </a:lnTo>
                    <a:lnTo>
                      <a:pt x="7" y="229"/>
                    </a:lnTo>
                    <a:lnTo>
                      <a:pt x="0" y="337"/>
                    </a:lnTo>
                    <a:lnTo>
                      <a:pt x="1" y="462"/>
                    </a:lnTo>
                    <a:lnTo>
                      <a:pt x="14" y="602"/>
                    </a:lnTo>
                    <a:lnTo>
                      <a:pt x="43" y="752"/>
                    </a:lnTo>
                    <a:lnTo>
                      <a:pt x="150" y="746"/>
                    </a:lnTo>
                    <a:lnTo>
                      <a:pt x="146" y="724"/>
                    </a:lnTo>
                    <a:lnTo>
                      <a:pt x="135" y="663"/>
                    </a:lnTo>
                    <a:lnTo>
                      <a:pt x="123" y="574"/>
                    </a:lnTo>
                    <a:lnTo>
                      <a:pt x="111" y="463"/>
                    </a:lnTo>
                    <a:lnTo>
                      <a:pt x="104" y="342"/>
                    </a:lnTo>
                    <a:lnTo>
                      <a:pt x="107" y="220"/>
                    </a:lnTo>
                    <a:lnTo>
                      <a:pt x="124" y="106"/>
                    </a:lnTo>
                    <a:lnTo>
                      <a:pt x="156" y="9"/>
                    </a:lnTo>
                    <a:lnTo>
                      <a:pt x="156" y="8"/>
                    </a:lnTo>
                    <a:lnTo>
                      <a:pt x="156" y="6"/>
                    </a:lnTo>
                    <a:lnTo>
                      <a:pt x="154" y="4"/>
                    </a:lnTo>
                    <a:lnTo>
                      <a:pt x="147" y="0"/>
                    </a:lnTo>
                    <a:lnTo>
                      <a:pt x="134" y="0"/>
                    </a:lnTo>
                    <a:lnTo>
                      <a:pt x="115" y="1"/>
                    </a:lnTo>
                    <a:lnTo>
                      <a:pt x="87" y="7"/>
                    </a:lnTo>
                    <a:lnTo>
                      <a:pt x="48" y="15"/>
                    </a:lnTo>
                    <a:close/>
                  </a:path>
                </a:pathLst>
              </a:custGeom>
              <a:solidFill>
                <a:srgbClr val="808080"/>
              </a:solidFill>
              <a:ln w="9525">
                <a:noFill/>
                <a:round/>
                <a:headEnd/>
                <a:tailEnd/>
              </a:ln>
            </p:spPr>
            <p:txBody>
              <a:bodyPr/>
              <a:lstStyle/>
              <a:p>
                <a:endParaRPr lang="en-US"/>
              </a:p>
            </p:txBody>
          </p:sp>
          <p:sp>
            <p:nvSpPr>
              <p:cNvPr id="91440" name="Freeform 37"/>
              <p:cNvSpPr>
                <a:spLocks/>
              </p:cNvSpPr>
              <p:nvPr/>
            </p:nvSpPr>
            <p:spPr bwMode="auto">
              <a:xfrm>
                <a:off x="7205" y="13498"/>
                <a:ext cx="212" cy="839"/>
              </a:xfrm>
              <a:custGeom>
                <a:avLst/>
                <a:gdLst>
                  <a:gd name="T0" fmla="*/ 212 w 212"/>
                  <a:gd name="T1" fmla="*/ 6 h 839"/>
                  <a:gd name="T2" fmla="*/ 206 w 212"/>
                  <a:gd name="T3" fmla="*/ 11 h 839"/>
                  <a:gd name="T4" fmla="*/ 192 w 212"/>
                  <a:gd name="T5" fmla="*/ 33 h 839"/>
                  <a:gd name="T6" fmla="*/ 174 w 212"/>
                  <a:gd name="T7" fmla="*/ 77 h 839"/>
                  <a:gd name="T8" fmla="*/ 156 w 212"/>
                  <a:gd name="T9" fmla="*/ 148 h 839"/>
                  <a:gd name="T10" fmla="*/ 141 w 212"/>
                  <a:gd name="T11" fmla="*/ 254 h 839"/>
                  <a:gd name="T12" fmla="*/ 133 w 212"/>
                  <a:gd name="T13" fmla="*/ 401 h 839"/>
                  <a:gd name="T14" fmla="*/ 137 w 212"/>
                  <a:gd name="T15" fmla="*/ 593 h 839"/>
                  <a:gd name="T16" fmla="*/ 158 w 212"/>
                  <a:gd name="T17" fmla="*/ 839 h 839"/>
                  <a:gd name="T18" fmla="*/ 38 w 212"/>
                  <a:gd name="T19" fmla="*/ 839 h 839"/>
                  <a:gd name="T20" fmla="*/ 34 w 212"/>
                  <a:gd name="T21" fmla="*/ 814 h 839"/>
                  <a:gd name="T22" fmla="*/ 24 w 212"/>
                  <a:gd name="T23" fmla="*/ 746 h 839"/>
                  <a:gd name="T24" fmla="*/ 12 w 212"/>
                  <a:gd name="T25" fmla="*/ 645 h 839"/>
                  <a:gd name="T26" fmla="*/ 3 w 212"/>
                  <a:gd name="T27" fmla="*/ 521 h 839"/>
                  <a:gd name="T28" fmla="*/ 0 w 212"/>
                  <a:gd name="T29" fmla="*/ 384 h 839"/>
                  <a:gd name="T30" fmla="*/ 6 w 212"/>
                  <a:gd name="T31" fmla="*/ 244 h 839"/>
                  <a:gd name="T32" fmla="*/ 29 w 212"/>
                  <a:gd name="T33" fmla="*/ 114 h 839"/>
                  <a:gd name="T34" fmla="*/ 68 w 212"/>
                  <a:gd name="T35" fmla="*/ 0 h 839"/>
                  <a:gd name="T36" fmla="*/ 212 w 212"/>
                  <a:gd name="T37" fmla="*/ 6 h 83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2"/>
                  <a:gd name="T58" fmla="*/ 0 h 839"/>
                  <a:gd name="T59" fmla="*/ 212 w 212"/>
                  <a:gd name="T60" fmla="*/ 839 h 83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2" h="839">
                    <a:moveTo>
                      <a:pt x="212" y="6"/>
                    </a:moveTo>
                    <a:lnTo>
                      <a:pt x="206" y="11"/>
                    </a:lnTo>
                    <a:lnTo>
                      <a:pt x="192" y="33"/>
                    </a:lnTo>
                    <a:lnTo>
                      <a:pt x="174" y="77"/>
                    </a:lnTo>
                    <a:lnTo>
                      <a:pt x="156" y="148"/>
                    </a:lnTo>
                    <a:lnTo>
                      <a:pt x="141" y="254"/>
                    </a:lnTo>
                    <a:lnTo>
                      <a:pt x="133" y="401"/>
                    </a:lnTo>
                    <a:lnTo>
                      <a:pt x="137" y="593"/>
                    </a:lnTo>
                    <a:lnTo>
                      <a:pt x="158" y="839"/>
                    </a:lnTo>
                    <a:lnTo>
                      <a:pt x="38" y="839"/>
                    </a:lnTo>
                    <a:lnTo>
                      <a:pt x="34" y="814"/>
                    </a:lnTo>
                    <a:lnTo>
                      <a:pt x="24" y="746"/>
                    </a:lnTo>
                    <a:lnTo>
                      <a:pt x="12" y="645"/>
                    </a:lnTo>
                    <a:lnTo>
                      <a:pt x="3" y="521"/>
                    </a:lnTo>
                    <a:lnTo>
                      <a:pt x="0" y="384"/>
                    </a:lnTo>
                    <a:lnTo>
                      <a:pt x="6" y="244"/>
                    </a:lnTo>
                    <a:lnTo>
                      <a:pt x="29" y="114"/>
                    </a:lnTo>
                    <a:lnTo>
                      <a:pt x="68" y="0"/>
                    </a:lnTo>
                    <a:lnTo>
                      <a:pt x="212" y="6"/>
                    </a:lnTo>
                    <a:close/>
                  </a:path>
                </a:pathLst>
              </a:custGeom>
              <a:solidFill>
                <a:srgbClr val="808080"/>
              </a:solidFill>
              <a:ln w="9525">
                <a:noFill/>
                <a:round/>
                <a:headEnd/>
                <a:tailEnd/>
              </a:ln>
            </p:spPr>
            <p:txBody>
              <a:bodyPr/>
              <a:lstStyle/>
              <a:p>
                <a:endParaRPr lang="en-US"/>
              </a:p>
            </p:txBody>
          </p:sp>
          <p:sp>
            <p:nvSpPr>
              <p:cNvPr id="91441" name="Freeform 38"/>
              <p:cNvSpPr>
                <a:spLocks/>
              </p:cNvSpPr>
              <p:nvPr/>
            </p:nvSpPr>
            <p:spPr bwMode="auto">
              <a:xfrm>
                <a:off x="6406" y="13636"/>
                <a:ext cx="137" cy="656"/>
              </a:xfrm>
              <a:custGeom>
                <a:avLst/>
                <a:gdLst>
                  <a:gd name="T0" fmla="*/ 43 w 137"/>
                  <a:gd name="T1" fmla="*/ 12 h 656"/>
                  <a:gd name="T2" fmla="*/ 39 w 137"/>
                  <a:gd name="T3" fmla="*/ 25 h 656"/>
                  <a:gd name="T4" fmla="*/ 30 w 137"/>
                  <a:gd name="T5" fmla="*/ 62 h 656"/>
                  <a:gd name="T6" fmla="*/ 19 w 137"/>
                  <a:gd name="T7" fmla="*/ 122 h 656"/>
                  <a:gd name="T8" fmla="*/ 7 w 137"/>
                  <a:gd name="T9" fmla="*/ 199 h 656"/>
                  <a:gd name="T10" fmla="*/ 0 w 137"/>
                  <a:gd name="T11" fmla="*/ 294 h 656"/>
                  <a:gd name="T12" fmla="*/ 1 w 137"/>
                  <a:gd name="T13" fmla="*/ 403 h 656"/>
                  <a:gd name="T14" fmla="*/ 12 w 137"/>
                  <a:gd name="T15" fmla="*/ 524 h 656"/>
                  <a:gd name="T16" fmla="*/ 38 w 137"/>
                  <a:gd name="T17" fmla="*/ 656 h 656"/>
                  <a:gd name="T18" fmla="*/ 132 w 137"/>
                  <a:gd name="T19" fmla="*/ 650 h 656"/>
                  <a:gd name="T20" fmla="*/ 127 w 137"/>
                  <a:gd name="T21" fmla="*/ 631 h 656"/>
                  <a:gd name="T22" fmla="*/ 119 w 137"/>
                  <a:gd name="T23" fmla="*/ 578 h 656"/>
                  <a:gd name="T24" fmla="*/ 107 w 137"/>
                  <a:gd name="T25" fmla="*/ 499 h 656"/>
                  <a:gd name="T26" fmla="*/ 97 w 137"/>
                  <a:gd name="T27" fmla="*/ 403 h 656"/>
                  <a:gd name="T28" fmla="*/ 92 w 137"/>
                  <a:gd name="T29" fmla="*/ 297 h 656"/>
                  <a:gd name="T30" fmla="*/ 94 w 137"/>
                  <a:gd name="T31" fmla="*/ 192 h 656"/>
                  <a:gd name="T32" fmla="*/ 108 w 137"/>
                  <a:gd name="T33" fmla="*/ 91 h 656"/>
                  <a:gd name="T34" fmla="*/ 137 w 137"/>
                  <a:gd name="T35" fmla="*/ 7 h 656"/>
                  <a:gd name="T36" fmla="*/ 137 w 137"/>
                  <a:gd name="T37" fmla="*/ 6 h 656"/>
                  <a:gd name="T38" fmla="*/ 137 w 137"/>
                  <a:gd name="T39" fmla="*/ 4 h 656"/>
                  <a:gd name="T40" fmla="*/ 135 w 137"/>
                  <a:gd name="T41" fmla="*/ 2 h 656"/>
                  <a:gd name="T42" fmla="*/ 129 w 137"/>
                  <a:gd name="T43" fmla="*/ 0 h 656"/>
                  <a:gd name="T44" fmla="*/ 119 w 137"/>
                  <a:gd name="T45" fmla="*/ 0 h 656"/>
                  <a:gd name="T46" fmla="*/ 101 w 137"/>
                  <a:gd name="T47" fmla="*/ 1 h 656"/>
                  <a:gd name="T48" fmla="*/ 77 w 137"/>
                  <a:gd name="T49" fmla="*/ 5 h 656"/>
                  <a:gd name="T50" fmla="*/ 43 w 137"/>
                  <a:gd name="T51" fmla="*/ 12 h 65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37"/>
                  <a:gd name="T79" fmla="*/ 0 h 656"/>
                  <a:gd name="T80" fmla="*/ 137 w 137"/>
                  <a:gd name="T81" fmla="*/ 656 h 65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37" h="656">
                    <a:moveTo>
                      <a:pt x="43" y="12"/>
                    </a:moveTo>
                    <a:lnTo>
                      <a:pt x="39" y="25"/>
                    </a:lnTo>
                    <a:lnTo>
                      <a:pt x="30" y="62"/>
                    </a:lnTo>
                    <a:lnTo>
                      <a:pt x="19" y="122"/>
                    </a:lnTo>
                    <a:lnTo>
                      <a:pt x="7" y="199"/>
                    </a:lnTo>
                    <a:lnTo>
                      <a:pt x="0" y="294"/>
                    </a:lnTo>
                    <a:lnTo>
                      <a:pt x="1" y="403"/>
                    </a:lnTo>
                    <a:lnTo>
                      <a:pt x="12" y="524"/>
                    </a:lnTo>
                    <a:lnTo>
                      <a:pt x="38" y="656"/>
                    </a:lnTo>
                    <a:lnTo>
                      <a:pt x="132" y="650"/>
                    </a:lnTo>
                    <a:lnTo>
                      <a:pt x="127" y="631"/>
                    </a:lnTo>
                    <a:lnTo>
                      <a:pt x="119" y="578"/>
                    </a:lnTo>
                    <a:lnTo>
                      <a:pt x="107" y="499"/>
                    </a:lnTo>
                    <a:lnTo>
                      <a:pt x="97" y="403"/>
                    </a:lnTo>
                    <a:lnTo>
                      <a:pt x="92" y="297"/>
                    </a:lnTo>
                    <a:lnTo>
                      <a:pt x="94" y="192"/>
                    </a:lnTo>
                    <a:lnTo>
                      <a:pt x="108" y="91"/>
                    </a:lnTo>
                    <a:lnTo>
                      <a:pt x="137" y="7"/>
                    </a:lnTo>
                    <a:lnTo>
                      <a:pt x="137" y="6"/>
                    </a:lnTo>
                    <a:lnTo>
                      <a:pt x="137" y="4"/>
                    </a:lnTo>
                    <a:lnTo>
                      <a:pt x="135" y="2"/>
                    </a:lnTo>
                    <a:lnTo>
                      <a:pt x="129" y="0"/>
                    </a:lnTo>
                    <a:lnTo>
                      <a:pt x="119" y="0"/>
                    </a:lnTo>
                    <a:lnTo>
                      <a:pt x="101" y="1"/>
                    </a:lnTo>
                    <a:lnTo>
                      <a:pt x="77" y="5"/>
                    </a:lnTo>
                    <a:lnTo>
                      <a:pt x="43" y="12"/>
                    </a:lnTo>
                    <a:close/>
                  </a:path>
                </a:pathLst>
              </a:custGeom>
              <a:solidFill>
                <a:srgbClr val="808080"/>
              </a:solidFill>
              <a:ln w="9525">
                <a:noFill/>
                <a:round/>
                <a:headEnd/>
                <a:tailEnd/>
              </a:ln>
            </p:spPr>
            <p:txBody>
              <a:bodyPr/>
              <a:lstStyle/>
              <a:p>
                <a:endParaRPr lang="en-US"/>
              </a:p>
            </p:txBody>
          </p:sp>
          <p:sp>
            <p:nvSpPr>
              <p:cNvPr id="91442" name="Freeform 39"/>
              <p:cNvSpPr>
                <a:spLocks/>
              </p:cNvSpPr>
              <p:nvPr/>
            </p:nvSpPr>
            <p:spPr bwMode="auto">
              <a:xfrm>
                <a:off x="6412" y="13680"/>
                <a:ext cx="116" cy="560"/>
              </a:xfrm>
              <a:custGeom>
                <a:avLst/>
                <a:gdLst>
                  <a:gd name="T0" fmla="*/ 36 w 116"/>
                  <a:gd name="T1" fmla="*/ 11 h 560"/>
                  <a:gd name="T2" fmla="*/ 33 w 116"/>
                  <a:gd name="T3" fmla="*/ 21 h 560"/>
                  <a:gd name="T4" fmla="*/ 24 w 116"/>
                  <a:gd name="T5" fmla="*/ 53 h 560"/>
                  <a:gd name="T6" fmla="*/ 15 w 116"/>
                  <a:gd name="T7" fmla="*/ 103 h 560"/>
                  <a:gd name="T8" fmla="*/ 5 w 116"/>
                  <a:gd name="T9" fmla="*/ 169 h 560"/>
                  <a:gd name="T10" fmla="*/ 0 w 116"/>
                  <a:gd name="T11" fmla="*/ 250 h 560"/>
                  <a:gd name="T12" fmla="*/ 1 w 116"/>
                  <a:gd name="T13" fmla="*/ 344 h 560"/>
                  <a:gd name="T14" fmla="*/ 10 w 116"/>
                  <a:gd name="T15" fmla="*/ 448 h 560"/>
                  <a:gd name="T16" fmla="*/ 32 w 116"/>
                  <a:gd name="T17" fmla="*/ 560 h 560"/>
                  <a:gd name="T18" fmla="*/ 112 w 116"/>
                  <a:gd name="T19" fmla="*/ 555 h 560"/>
                  <a:gd name="T20" fmla="*/ 108 w 116"/>
                  <a:gd name="T21" fmla="*/ 538 h 560"/>
                  <a:gd name="T22" fmla="*/ 101 w 116"/>
                  <a:gd name="T23" fmla="*/ 493 h 560"/>
                  <a:gd name="T24" fmla="*/ 91 w 116"/>
                  <a:gd name="T25" fmla="*/ 426 h 560"/>
                  <a:gd name="T26" fmla="*/ 82 w 116"/>
                  <a:gd name="T27" fmla="*/ 344 h 560"/>
                  <a:gd name="T28" fmla="*/ 77 w 116"/>
                  <a:gd name="T29" fmla="*/ 255 h 560"/>
                  <a:gd name="T30" fmla="*/ 79 w 116"/>
                  <a:gd name="T31" fmla="*/ 164 h 560"/>
                  <a:gd name="T32" fmla="*/ 91 w 116"/>
                  <a:gd name="T33" fmla="*/ 79 h 560"/>
                  <a:gd name="T34" fmla="*/ 116 w 116"/>
                  <a:gd name="T35" fmla="*/ 6 h 560"/>
                  <a:gd name="T36" fmla="*/ 116 w 116"/>
                  <a:gd name="T37" fmla="*/ 5 h 560"/>
                  <a:gd name="T38" fmla="*/ 116 w 116"/>
                  <a:gd name="T39" fmla="*/ 4 h 560"/>
                  <a:gd name="T40" fmla="*/ 114 w 116"/>
                  <a:gd name="T41" fmla="*/ 2 h 560"/>
                  <a:gd name="T42" fmla="*/ 109 w 116"/>
                  <a:gd name="T43" fmla="*/ 0 h 560"/>
                  <a:gd name="T44" fmla="*/ 100 w 116"/>
                  <a:gd name="T45" fmla="*/ 0 h 560"/>
                  <a:gd name="T46" fmla="*/ 86 w 116"/>
                  <a:gd name="T47" fmla="*/ 1 h 560"/>
                  <a:gd name="T48" fmla="*/ 65 w 116"/>
                  <a:gd name="T49" fmla="*/ 4 h 560"/>
                  <a:gd name="T50" fmla="*/ 36 w 116"/>
                  <a:gd name="T51" fmla="*/ 11 h 56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6"/>
                  <a:gd name="T79" fmla="*/ 0 h 560"/>
                  <a:gd name="T80" fmla="*/ 116 w 116"/>
                  <a:gd name="T81" fmla="*/ 560 h 56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6" h="560">
                    <a:moveTo>
                      <a:pt x="36" y="11"/>
                    </a:moveTo>
                    <a:lnTo>
                      <a:pt x="33" y="21"/>
                    </a:lnTo>
                    <a:lnTo>
                      <a:pt x="24" y="53"/>
                    </a:lnTo>
                    <a:lnTo>
                      <a:pt x="15" y="103"/>
                    </a:lnTo>
                    <a:lnTo>
                      <a:pt x="5" y="169"/>
                    </a:lnTo>
                    <a:lnTo>
                      <a:pt x="0" y="250"/>
                    </a:lnTo>
                    <a:lnTo>
                      <a:pt x="1" y="344"/>
                    </a:lnTo>
                    <a:lnTo>
                      <a:pt x="10" y="448"/>
                    </a:lnTo>
                    <a:lnTo>
                      <a:pt x="32" y="560"/>
                    </a:lnTo>
                    <a:lnTo>
                      <a:pt x="112" y="555"/>
                    </a:lnTo>
                    <a:lnTo>
                      <a:pt x="108" y="538"/>
                    </a:lnTo>
                    <a:lnTo>
                      <a:pt x="101" y="493"/>
                    </a:lnTo>
                    <a:lnTo>
                      <a:pt x="91" y="426"/>
                    </a:lnTo>
                    <a:lnTo>
                      <a:pt x="82" y="344"/>
                    </a:lnTo>
                    <a:lnTo>
                      <a:pt x="77" y="255"/>
                    </a:lnTo>
                    <a:lnTo>
                      <a:pt x="79" y="164"/>
                    </a:lnTo>
                    <a:lnTo>
                      <a:pt x="91" y="79"/>
                    </a:lnTo>
                    <a:lnTo>
                      <a:pt x="116" y="6"/>
                    </a:lnTo>
                    <a:lnTo>
                      <a:pt x="116" y="5"/>
                    </a:lnTo>
                    <a:lnTo>
                      <a:pt x="116" y="4"/>
                    </a:lnTo>
                    <a:lnTo>
                      <a:pt x="114" y="2"/>
                    </a:lnTo>
                    <a:lnTo>
                      <a:pt x="109" y="0"/>
                    </a:lnTo>
                    <a:lnTo>
                      <a:pt x="100" y="0"/>
                    </a:lnTo>
                    <a:lnTo>
                      <a:pt x="86" y="1"/>
                    </a:lnTo>
                    <a:lnTo>
                      <a:pt x="65" y="4"/>
                    </a:lnTo>
                    <a:lnTo>
                      <a:pt x="36" y="11"/>
                    </a:lnTo>
                    <a:close/>
                  </a:path>
                </a:pathLst>
              </a:custGeom>
              <a:solidFill>
                <a:srgbClr val="808080"/>
              </a:solidFill>
              <a:ln w="9525">
                <a:noFill/>
                <a:round/>
                <a:headEnd/>
                <a:tailEnd/>
              </a:ln>
            </p:spPr>
            <p:txBody>
              <a:bodyPr/>
              <a:lstStyle/>
              <a:p>
                <a:endParaRPr lang="en-US"/>
              </a:p>
            </p:txBody>
          </p:sp>
          <p:sp>
            <p:nvSpPr>
              <p:cNvPr id="91443" name="Freeform 40"/>
              <p:cNvSpPr>
                <a:spLocks/>
              </p:cNvSpPr>
              <p:nvPr/>
            </p:nvSpPr>
            <p:spPr bwMode="auto">
              <a:xfrm>
                <a:off x="6417" y="13724"/>
                <a:ext cx="97" cy="463"/>
              </a:xfrm>
              <a:custGeom>
                <a:avLst/>
                <a:gdLst>
                  <a:gd name="T0" fmla="*/ 30 w 97"/>
                  <a:gd name="T1" fmla="*/ 9 h 463"/>
                  <a:gd name="T2" fmla="*/ 27 w 97"/>
                  <a:gd name="T3" fmla="*/ 17 h 463"/>
                  <a:gd name="T4" fmla="*/ 20 w 97"/>
                  <a:gd name="T5" fmla="*/ 44 h 463"/>
                  <a:gd name="T6" fmla="*/ 12 w 97"/>
                  <a:gd name="T7" fmla="*/ 85 h 463"/>
                  <a:gd name="T8" fmla="*/ 4 w 97"/>
                  <a:gd name="T9" fmla="*/ 140 h 463"/>
                  <a:gd name="T10" fmla="*/ 0 w 97"/>
                  <a:gd name="T11" fmla="*/ 207 h 463"/>
                  <a:gd name="T12" fmla="*/ 0 w 97"/>
                  <a:gd name="T13" fmla="*/ 285 h 463"/>
                  <a:gd name="T14" fmla="*/ 9 w 97"/>
                  <a:gd name="T15" fmla="*/ 370 h 463"/>
                  <a:gd name="T16" fmla="*/ 26 w 97"/>
                  <a:gd name="T17" fmla="*/ 463 h 463"/>
                  <a:gd name="T18" fmla="*/ 93 w 97"/>
                  <a:gd name="T19" fmla="*/ 460 h 463"/>
                  <a:gd name="T20" fmla="*/ 89 w 97"/>
                  <a:gd name="T21" fmla="*/ 446 h 463"/>
                  <a:gd name="T22" fmla="*/ 83 w 97"/>
                  <a:gd name="T23" fmla="*/ 408 h 463"/>
                  <a:gd name="T24" fmla="*/ 75 w 97"/>
                  <a:gd name="T25" fmla="*/ 353 h 463"/>
                  <a:gd name="T26" fmla="*/ 68 w 97"/>
                  <a:gd name="T27" fmla="*/ 285 h 463"/>
                  <a:gd name="T28" fmla="*/ 65 w 97"/>
                  <a:gd name="T29" fmla="*/ 211 h 463"/>
                  <a:gd name="T30" fmla="*/ 67 w 97"/>
                  <a:gd name="T31" fmla="*/ 136 h 463"/>
                  <a:gd name="T32" fmla="*/ 76 w 97"/>
                  <a:gd name="T33" fmla="*/ 65 h 463"/>
                  <a:gd name="T34" fmla="*/ 97 w 97"/>
                  <a:gd name="T35" fmla="*/ 5 h 463"/>
                  <a:gd name="T36" fmla="*/ 97 w 97"/>
                  <a:gd name="T37" fmla="*/ 4 h 463"/>
                  <a:gd name="T38" fmla="*/ 97 w 97"/>
                  <a:gd name="T39" fmla="*/ 3 h 463"/>
                  <a:gd name="T40" fmla="*/ 95 w 97"/>
                  <a:gd name="T41" fmla="*/ 1 h 463"/>
                  <a:gd name="T42" fmla="*/ 91 w 97"/>
                  <a:gd name="T43" fmla="*/ 0 h 463"/>
                  <a:gd name="T44" fmla="*/ 84 w 97"/>
                  <a:gd name="T45" fmla="*/ 0 h 463"/>
                  <a:gd name="T46" fmla="*/ 71 w 97"/>
                  <a:gd name="T47" fmla="*/ 0 h 463"/>
                  <a:gd name="T48" fmla="*/ 54 w 97"/>
                  <a:gd name="T49" fmla="*/ 3 h 463"/>
                  <a:gd name="T50" fmla="*/ 30 w 97"/>
                  <a:gd name="T51" fmla="*/ 9 h 46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7"/>
                  <a:gd name="T79" fmla="*/ 0 h 463"/>
                  <a:gd name="T80" fmla="*/ 97 w 97"/>
                  <a:gd name="T81" fmla="*/ 463 h 46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7" h="463">
                    <a:moveTo>
                      <a:pt x="30" y="9"/>
                    </a:moveTo>
                    <a:lnTo>
                      <a:pt x="27" y="17"/>
                    </a:lnTo>
                    <a:lnTo>
                      <a:pt x="20" y="44"/>
                    </a:lnTo>
                    <a:lnTo>
                      <a:pt x="12" y="85"/>
                    </a:lnTo>
                    <a:lnTo>
                      <a:pt x="4" y="140"/>
                    </a:lnTo>
                    <a:lnTo>
                      <a:pt x="0" y="207"/>
                    </a:lnTo>
                    <a:lnTo>
                      <a:pt x="0" y="285"/>
                    </a:lnTo>
                    <a:lnTo>
                      <a:pt x="9" y="370"/>
                    </a:lnTo>
                    <a:lnTo>
                      <a:pt x="26" y="463"/>
                    </a:lnTo>
                    <a:lnTo>
                      <a:pt x="93" y="460"/>
                    </a:lnTo>
                    <a:lnTo>
                      <a:pt x="89" y="446"/>
                    </a:lnTo>
                    <a:lnTo>
                      <a:pt x="83" y="408"/>
                    </a:lnTo>
                    <a:lnTo>
                      <a:pt x="75" y="353"/>
                    </a:lnTo>
                    <a:lnTo>
                      <a:pt x="68" y="285"/>
                    </a:lnTo>
                    <a:lnTo>
                      <a:pt x="65" y="211"/>
                    </a:lnTo>
                    <a:lnTo>
                      <a:pt x="67" y="136"/>
                    </a:lnTo>
                    <a:lnTo>
                      <a:pt x="76" y="65"/>
                    </a:lnTo>
                    <a:lnTo>
                      <a:pt x="97" y="5"/>
                    </a:lnTo>
                    <a:lnTo>
                      <a:pt x="97" y="4"/>
                    </a:lnTo>
                    <a:lnTo>
                      <a:pt x="97" y="3"/>
                    </a:lnTo>
                    <a:lnTo>
                      <a:pt x="95" y="1"/>
                    </a:lnTo>
                    <a:lnTo>
                      <a:pt x="91" y="0"/>
                    </a:lnTo>
                    <a:lnTo>
                      <a:pt x="84" y="0"/>
                    </a:lnTo>
                    <a:lnTo>
                      <a:pt x="71" y="0"/>
                    </a:lnTo>
                    <a:lnTo>
                      <a:pt x="54" y="3"/>
                    </a:lnTo>
                    <a:lnTo>
                      <a:pt x="30" y="9"/>
                    </a:lnTo>
                    <a:close/>
                  </a:path>
                </a:pathLst>
              </a:custGeom>
              <a:solidFill>
                <a:srgbClr val="808080"/>
              </a:solidFill>
              <a:ln w="9525">
                <a:noFill/>
                <a:round/>
                <a:headEnd/>
                <a:tailEnd/>
              </a:ln>
            </p:spPr>
            <p:txBody>
              <a:bodyPr/>
              <a:lstStyle/>
              <a:p>
                <a:endParaRPr lang="en-US"/>
              </a:p>
            </p:txBody>
          </p:sp>
          <p:sp>
            <p:nvSpPr>
              <p:cNvPr id="91444" name="Freeform 41"/>
              <p:cNvSpPr>
                <a:spLocks/>
              </p:cNvSpPr>
              <p:nvPr/>
            </p:nvSpPr>
            <p:spPr bwMode="auto">
              <a:xfrm>
                <a:off x="6422" y="13768"/>
                <a:ext cx="77" cy="367"/>
              </a:xfrm>
              <a:custGeom>
                <a:avLst/>
                <a:gdLst>
                  <a:gd name="T0" fmla="*/ 24 w 77"/>
                  <a:gd name="T1" fmla="*/ 8 h 367"/>
                  <a:gd name="T2" fmla="*/ 22 w 77"/>
                  <a:gd name="T3" fmla="*/ 15 h 367"/>
                  <a:gd name="T4" fmla="*/ 17 w 77"/>
                  <a:gd name="T5" fmla="*/ 36 h 367"/>
                  <a:gd name="T6" fmla="*/ 10 w 77"/>
                  <a:gd name="T7" fmla="*/ 68 h 367"/>
                  <a:gd name="T8" fmla="*/ 4 w 77"/>
                  <a:gd name="T9" fmla="*/ 112 h 367"/>
                  <a:gd name="T10" fmla="*/ 0 w 77"/>
                  <a:gd name="T11" fmla="*/ 164 h 367"/>
                  <a:gd name="T12" fmla="*/ 0 w 77"/>
                  <a:gd name="T13" fmla="*/ 226 h 367"/>
                  <a:gd name="T14" fmla="*/ 7 w 77"/>
                  <a:gd name="T15" fmla="*/ 294 h 367"/>
                  <a:gd name="T16" fmla="*/ 21 w 77"/>
                  <a:gd name="T17" fmla="*/ 367 h 367"/>
                  <a:gd name="T18" fmla="*/ 74 w 77"/>
                  <a:gd name="T19" fmla="*/ 364 h 367"/>
                  <a:gd name="T20" fmla="*/ 71 w 77"/>
                  <a:gd name="T21" fmla="*/ 353 h 367"/>
                  <a:gd name="T22" fmla="*/ 66 w 77"/>
                  <a:gd name="T23" fmla="*/ 323 h 367"/>
                  <a:gd name="T24" fmla="*/ 60 w 77"/>
                  <a:gd name="T25" fmla="*/ 280 h 367"/>
                  <a:gd name="T26" fmla="*/ 54 w 77"/>
                  <a:gd name="T27" fmla="*/ 226 h 367"/>
                  <a:gd name="T28" fmla="*/ 51 w 77"/>
                  <a:gd name="T29" fmla="*/ 168 h 367"/>
                  <a:gd name="T30" fmla="*/ 53 w 77"/>
                  <a:gd name="T31" fmla="*/ 107 h 367"/>
                  <a:gd name="T32" fmla="*/ 61 w 77"/>
                  <a:gd name="T33" fmla="*/ 52 h 367"/>
                  <a:gd name="T34" fmla="*/ 77 w 77"/>
                  <a:gd name="T35" fmla="*/ 5 h 367"/>
                  <a:gd name="T36" fmla="*/ 77 w 77"/>
                  <a:gd name="T37" fmla="*/ 5 h 367"/>
                  <a:gd name="T38" fmla="*/ 77 w 77"/>
                  <a:gd name="T39" fmla="*/ 2 h 367"/>
                  <a:gd name="T40" fmla="*/ 76 w 77"/>
                  <a:gd name="T41" fmla="*/ 1 h 367"/>
                  <a:gd name="T42" fmla="*/ 72 w 77"/>
                  <a:gd name="T43" fmla="*/ 0 h 367"/>
                  <a:gd name="T44" fmla="*/ 66 w 77"/>
                  <a:gd name="T45" fmla="*/ 0 h 367"/>
                  <a:gd name="T46" fmla="*/ 56 w 77"/>
                  <a:gd name="T47" fmla="*/ 1 h 367"/>
                  <a:gd name="T48" fmla="*/ 43 w 77"/>
                  <a:gd name="T49" fmla="*/ 4 h 367"/>
                  <a:gd name="T50" fmla="*/ 24 w 77"/>
                  <a:gd name="T51" fmla="*/ 8 h 36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7"/>
                  <a:gd name="T79" fmla="*/ 0 h 367"/>
                  <a:gd name="T80" fmla="*/ 77 w 77"/>
                  <a:gd name="T81" fmla="*/ 367 h 36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7" h="367">
                    <a:moveTo>
                      <a:pt x="24" y="8"/>
                    </a:moveTo>
                    <a:lnTo>
                      <a:pt x="22" y="15"/>
                    </a:lnTo>
                    <a:lnTo>
                      <a:pt x="17" y="36"/>
                    </a:lnTo>
                    <a:lnTo>
                      <a:pt x="10" y="68"/>
                    </a:lnTo>
                    <a:lnTo>
                      <a:pt x="4" y="112"/>
                    </a:lnTo>
                    <a:lnTo>
                      <a:pt x="0" y="164"/>
                    </a:lnTo>
                    <a:lnTo>
                      <a:pt x="0" y="226"/>
                    </a:lnTo>
                    <a:lnTo>
                      <a:pt x="7" y="294"/>
                    </a:lnTo>
                    <a:lnTo>
                      <a:pt x="21" y="367"/>
                    </a:lnTo>
                    <a:lnTo>
                      <a:pt x="74" y="364"/>
                    </a:lnTo>
                    <a:lnTo>
                      <a:pt x="71" y="353"/>
                    </a:lnTo>
                    <a:lnTo>
                      <a:pt x="66" y="323"/>
                    </a:lnTo>
                    <a:lnTo>
                      <a:pt x="60" y="280"/>
                    </a:lnTo>
                    <a:lnTo>
                      <a:pt x="54" y="226"/>
                    </a:lnTo>
                    <a:lnTo>
                      <a:pt x="51" y="168"/>
                    </a:lnTo>
                    <a:lnTo>
                      <a:pt x="53" y="107"/>
                    </a:lnTo>
                    <a:lnTo>
                      <a:pt x="61" y="52"/>
                    </a:lnTo>
                    <a:lnTo>
                      <a:pt x="77" y="5"/>
                    </a:lnTo>
                    <a:lnTo>
                      <a:pt x="77" y="2"/>
                    </a:lnTo>
                    <a:lnTo>
                      <a:pt x="76" y="1"/>
                    </a:lnTo>
                    <a:lnTo>
                      <a:pt x="72" y="0"/>
                    </a:lnTo>
                    <a:lnTo>
                      <a:pt x="66" y="0"/>
                    </a:lnTo>
                    <a:lnTo>
                      <a:pt x="56" y="1"/>
                    </a:lnTo>
                    <a:lnTo>
                      <a:pt x="43" y="4"/>
                    </a:lnTo>
                    <a:lnTo>
                      <a:pt x="24" y="8"/>
                    </a:lnTo>
                    <a:close/>
                  </a:path>
                </a:pathLst>
              </a:custGeom>
              <a:solidFill>
                <a:srgbClr val="808080"/>
              </a:solidFill>
              <a:ln w="9525">
                <a:noFill/>
                <a:round/>
                <a:headEnd/>
                <a:tailEnd/>
              </a:ln>
            </p:spPr>
            <p:txBody>
              <a:bodyPr/>
              <a:lstStyle/>
              <a:p>
                <a:endParaRPr lang="en-US"/>
              </a:p>
            </p:txBody>
          </p:sp>
          <p:sp>
            <p:nvSpPr>
              <p:cNvPr id="91445" name="Freeform 42"/>
              <p:cNvSpPr>
                <a:spLocks/>
              </p:cNvSpPr>
              <p:nvPr/>
            </p:nvSpPr>
            <p:spPr bwMode="auto">
              <a:xfrm>
                <a:off x="6428" y="13813"/>
                <a:ext cx="56" cy="271"/>
              </a:xfrm>
              <a:custGeom>
                <a:avLst/>
                <a:gdLst>
                  <a:gd name="T0" fmla="*/ 17 w 56"/>
                  <a:gd name="T1" fmla="*/ 5 h 271"/>
                  <a:gd name="T2" fmla="*/ 16 w 56"/>
                  <a:gd name="T3" fmla="*/ 10 h 271"/>
                  <a:gd name="T4" fmla="*/ 12 w 56"/>
                  <a:gd name="T5" fmla="*/ 25 h 271"/>
                  <a:gd name="T6" fmla="*/ 6 w 56"/>
                  <a:gd name="T7" fmla="*/ 49 h 271"/>
                  <a:gd name="T8" fmla="*/ 2 w 56"/>
                  <a:gd name="T9" fmla="*/ 82 h 271"/>
                  <a:gd name="T10" fmla="*/ 0 w 56"/>
                  <a:gd name="T11" fmla="*/ 122 h 271"/>
                  <a:gd name="T12" fmla="*/ 0 w 56"/>
                  <a:gd name="T13" fmla="*/ 166 h 271"/>
                  <a:gd name="T14" fmla="*/ 4 w 56"/>
                  <a:gd name="T15" fmla="*/ 217 h 271"/>
                  <a:gd name="T16" fmla="*/ 15 w 56"/>
                  <a:gd name="T17" fmla="*/ 271 h 271"/>
                  <a:gd name="T18" fmla="*/ 54 w 56"/>
                  <a:gd name="T19" fmla="*/ 268 h 271"/>
                  <a:gd name="T20" fmla="*/ 52 w 56"/>
                  <a:gd name="T21" fmla="*/ 261 h 271"/>
                  <a:gd name="T22" fmla="*/ 48 w 56"/>
                  <a:gd name="T23" fmla="*/ 238 h 271"/>
                  <a:gd name="T24" fmla="*/ 44 w 56"/>
                  <a:gd name="T25" fmla="*/ 206 h 271"/>
                  <a:gd name="T26" fmla="*/ 40 w 56"/>
                  <a:gd name="T27" fmla="*/ 166 h 271"/>
                  <a:gd name="T28" fmla="*/ 37 w 56"/>
                  <a:gd name="T29" fmla="*/ 123 h 271"/>
                  <a:gd name="T30" fmla="*/ 39 w 56"/>
                  <a:gd name="T31" fmla="*/ 78 h 271"/>
                  <a:gd name="T32" fmla="*/ 44 w 56"/>
                  <a:gd name="T33" fmla="*/ 37 h 271"/>
                  <a:gd name="T34" fmla="*/ 56 w 56"/>
                  <a:gd name="T35" fmla="*/ 3 h 271"/>
                  <a:gd name="T36" fmla="*/ 56 w 56"/>
                  <a:gd name="T37" fmla="*/ 3 h 271"/>
                  <a:gd name="T38" fmla="*/ 56 w 56"/>
                  <a:gd name="T39" fmla="*/ 2 h 271"/>
                  <a:gd name="T40" fmla="*/ 55 w 56"/>
                  <a:gd name="T41" fmla="*/ 1 h 271"/>
                  <a:gd name="T42" fmla="*/ 52 w 56"/>
                  <a:gd name="T43" fmla="*/ 0 h 271"/>
                  <a:gd name="T44" fmla="*/ 48 w 56"/>
                  <a:gd name="T45" fmla="*/ 0 h 271"/>
                  <a:gd name="T46" fmla="*/ 42 w 56"/>
                  <a:gd name="T47" fmla="*/ 0 h 271"/>
                  <a:gd name="T48" fmla="*/ 31 w 56"/>
                  <a:gd name="T49" fmla="*/ 2 h 271"/>
                  <a:gd name="T50" fmla="*/ 17 w 56"/>
                  <a:gd name="T51" fmla="*/ 5 h 27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6"/>
                  <a:gd name="T79" fmla="*/ 0 h 271"/>
                  <a:gd name="T80" fmla="*/ 56 w 56"/>
                  <a:gd name="T81" fmla="*/ 271 h 27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6" h="271">
                    <a:moveTo>
                      <a:pt x="17" y="5"/>
                    </a:moveTo>
                    <a:lnTo>
                      <a:pt x="16" y="10"/>
                    </a:lnTo>
                    <a:lnTo>
                      <a:pt x="12" y="25"/>
                    </a:lnTo>
                    <a:lnTo>
                      <a:pt x="6" y="49"/>
                    </a:lnTo>
                    <a:lnTo>
                      <a:pt x="2" y="82"/>
                    </a:lnTo>
                    <a:lnTo>
                      <a:pt x="0" y="122"/>
                    </a:lnTo>
                    <a:lnTo>
                      <a:pt x="0" y="166"/>
                    </a:lnTo>
                    <a:lnTo>
                      <a:pt x="4" y="217"/>
                    </a:lnTo>
                    <a:lnTo>
                      <a:pt x="15" y="271"/>
                    </a:lnTo>
                    <a:lnTo>
                      <a:pt x="54" y="268"/>
                    </a:lnTo>
                    <a:lnTo>
                      <a:pt x="52" y="261"/>
                    </a:lnTo>
                    <a:lnTo>
                      <a:pt x="48" y="238"/>
                    </a:lnTo>
                    <a:lnTo>
                      <a:pt x="44" y="206"/>
                    </a:lnTo>
                    <a:lnTo>
                      <a:pt x="40" y="166"/>
                    </a:lnTo>
                    <a:lnTo>
                      <a:pt x="37" y="123"/>
                    </a:lnTo>
                    <a:lnTo>
                      <a:pt x="39" y="78"/>
                    </a:lnTo>
                    <a:lnTo>
                      <a:pt x="44" y="37"/>
                    </a:lnTo>
                    <a:lnTo>
                      <a:pt x="56" y="3"/>
                    </a:lnTo>
                    <a:lnTo>
                      <a:pt x="56" y="2"/>
                    </a:lnTo>
                    <a:lnTo>
                      <a:pt x="55" y="1"/>
                    </a:lnTo>
                    <a:lnTo>
                      <a:pt x="52" y="0"/>
                    </a:lnTo>
                    <a:lnTo>
                      <a:pt x="48" y="0"/>
                    </a:lnTo>
                    <a:lnTo>
                      <a:pt x="42" y="0"/>
                    </a:lnTo>
                    <a:lnTo>
                      <a:pt x="31" y="2"/>
                    </a:lnTo>
                    <a:lnTo>
                      <a:pt x="17" y="5"/>
                    </a:lnTo>
                    <a:close/>
                  </a:path>
                </a:pathLst>
              </a:custGeom>
              <a:solidFill>
                <a:srgbClr val="808080"/>
              </a:solidFill>
              <a:ln w="9525">
                <a:noFill/>
                <a:round/>
                <a:headEnd/>
                <a:tailEnd/>
              </a:ln>
            </p:spPr>
            <p:txBody>
              <a:bodyPr/>
              <a:lstStyle/>
              <a:p>
                <a:endParaRPr lang="en-US"/>
              </a:p>
            </p:txBody>
          </p:sp>
          <p:sp>
            <p:nvSpPr>
              <p:cNvPr id="91446" name="Freeform 43"/>
              <p:cNvSpPr>
                <a:spLocks/>
              </p:cNvSpPr>
              <p:nvPr/>
            </p:nvSpPr>
            <p:spPr bwMode="auto">
              <a:xfrm>
                <a:off x="7211" y="13549"/>
                <a:ext cx="186" cy="732"/>
              </a:xfrm>
              <a:custGeom>
                <a:avLst/>
                <a:gdLst>
                  <a:gd name="T0" fmla="*/ 186 w 186"/>
                  <a:gd name="T1" fmla="*/ 6 h 732"/>
                  <a:gd name="T2" fmla="*/ 182 w 186"/>
                  <a:gd name="T3" fmla="*/ 11 h 732"/>
                  <a:gd name="T4" fmla="*/ 169 w 186"/>
                  <a:gd name="T5" fmla="*/ 29 h 732"/>
                  <a:gd name="T6" fmla="*/ 153 w 186"/>
                  <a:gd name="T7" fmla="*/ 67 h 732"/>
                  <a:gd name="T8" fmla="*/ 137 w 186"/>
                  <a:gd name="T9" fmla="*/ 130 h 732"/>
                  <a:gd name="T10" fmla="*/ 124 w 186"/>
                  <a:gd name="T11" fmla="*/ 221 h 732"/>
                  <a:gd name="T12" fmla="*/ 117 w 186"/>
                  <a:gd name="T13" fmla="*/ 350 h 732"/>
                  <a:gd name="T14" fmla="*/ 122 w 186"/>
                  <a:gd name="T15" fmla="*/ 517 h 732"/>
                  <a:gd name="T16" fmla="*/ 139 w 186"/>
                  <a:gd name="T17" fmla="*/ 732 h 732"/>
                  <a:gd name="T18" fmla="*/ 34 w 186"/>
                  <a:gd name="T19" fmla="*/ 732 h 732"/>
                  <a:gd name="T20" fmla="*/ 31 w 186"/>
                  <a:gd name="T21" fmla="*/ 711 h 732"/>
                  <a:gd name="T22" fmla="*/ 22 w 186"/>
                  <a:gd name="T23" fmla="*/ 651 h 732"/>
                  <a:gd name="T24" fmla="*/ 12 w 186"/>
                  <a:gd name="T25" fmla="*/ 563 h 732"/>
                  <a:gd name="T26" fmla="*/ 3 w 186"/>
                  <a:gd name="T27" fmla="*/ 454 h 732"/>
                  <a:gd name="T28" fmla="*/ 0 w 186"/>
                  <a:gd name="T29" fmla="*/ 335 h 732"/>
                  <a:gd name="T30" fmla="*/ 6 w 186"/>
                  <a:gd name="T31" fmla="*/ 213 h 732"/>
                  <a:gd name="T32" fmla="*/ 25 w 186"/>
                  <a:gd name="T33" fmla="*/ 98 h 732"/>
                  <a:gd name="T34" fmla="*/ 60 w 186"/>
                  <a:gd name="T35" fmla="*/ 0 h 732"/>
                  <a:gd name="T36" fmla="*/ 186 w 186"/>
                  <a:gd name="T37" fmla="*/ 6 h 73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6"/>
                  <a:gd name="T58" fmla="*/ 0 h 732"/>
                  <a:gd name="T59" fmla="*/ 186 w 186"/>
                  <a:gd name="T60" fmla="*/ 732 h 73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6" h="732">
                    <a:moveTo>
                      <a:pt x="186" y="6"/>
                    </a:moveTo>
                    <a:lnTo>
                      <a:pt x="182" y="11"/>
                    </a:lnTo>
                    <a:lnTo>
                      <a:pt x="169" y="29"/>
                    </a:lnTo>
                    <a:lnTo>
                      <a:pt x="153" y="67"/>
                    </a:lnTo>
                    <a:lnTo>
                      <a:pt x="137" y="130"/>
                    </a:lnTo>
                    <a:lnTo>
                      <a:pt x="124" y="221"/>
                    </a:lnTo>
                    <a:lnTo>
                      <a:pt x="117" y="350"/>
                    </a:lnTo>
                    <a:lnTo>
                      <a:pt x="122" y="517"/>
                    </a:lnTo>
                    <a:lnTo>
                      <a:pt x="139" y="732"/>
                    </a:lnTo>
                    <a:lnTo>
                      <a:pt x="34" y="732"/>
                    </a:lnTo>
                    <a:lnTo>
                      <a:pt x="31" y="711"/>
                    </a:lnTo>
                    <a:lnTo>
                      <a:pt x="22" y="651"/>
                    </a:lnTo>
                    <a:lnTo>
                      <a:pt x="12" y="563"/>
                    </a:lnTo>
                    <a:lnTo>
                      <a:pt x="3" y="454"/>
                    </a:lnTo>
                    <a:lnTo>
                      <a:pt x="0" y="335"/>
                    </a:lnTo>
                    <a:lnTo>
                      <a:pt x="6" y="213"/>
                    </a:lnTo>
                    <a:lnTo>
                      <a:pt x="25" y="98"/>
                    </a:lnTo>
                    <a:lnTo>
                      <a:pt x="60" y="0"/>
                    </a:lnTo>
                    <a:lnTo>
                      <a:pt x="186" y="6"/>
                    </a:lnTo>
                    <a:close/>
                  </a:path>
                </a:pathLst>
              </a:custGeom>
              <a:solidFill>
                <a:srgbClr val="808080"/>
              </a:solidFill>
              <a:ln w="9525">
                <a:noFill/>
                <a:round/>
                <a:headEnd/>
                <a:tailEnd/>
              </a:ln>
            </p:spPr>
            <p:txBody>
              <a:bodyPr/>
              <a:lstStyle/>
              <a:p>
                <a:endParaRPr lang="en-US"/>
              </a:p>
            </p:txBody>
          </p:sp>
          <p:sp>
            <p:nvSpPr>
              <p:cNvPr id="91447" name="Freeform 44"/>
              <p:cNvSpPr>
                <a:spLocks/>
              </p:cNvSpPr>
              <p:nvPr/>
            </p:nvSpPr>
            <p:spPr bwMode="auto">
              <a:xfrm>
                <a:off x="7219" y="13600"/>
                <a:ext cx="158" cy="625"/>
              </a:xfrm>
              <a:custGeom>
                <a:avLst/>
                <a:gdLst>
                  <a:gd name="T0" fmla="*/ 158 w 158"/>
                  <a:gd name="T1" fmla="*/ 4 h 625"/>
                  <a:gd name="T2" fmla="*/ 153 w 158"/>
                  <a:gd name="T3" fmla="*/ 9 h 625"/>
                  <a:gd name="T4" fmla="*/ 144 w 158"/>
                  <a:gd name="T5" fmla="*/ 25 h 625"/>
                  <a:gd name="T6" fmla="*/ 130 w 158"/>
                  <a:gd name="T7" fmla="*/ 57 h 625"/>
                  <a:gd name="T8" fmla="*/ 116 w 158"/>
                  <a:gd name="T9" fmla="*/ 110 h 625"/>
                  <a:gd name="T10" fmla="*/ 105 w 158"/>
                  <a:gd name="T11" fmla="*/ 189 h 625"/>
                  <a:gd name="T12" fmla="*/ 100 w 158"/>
                  <a:gd name="T13" fmla="*/ 298 h 625"/>
                  <a:gd name="T14" fmla="*/ 103 w 158"/>
                  <a:gd name="T15" fmla="*/ 441 h 625"/>
                  <a:gd name="T16" fmla="*/ 118 w 158"/>
                  <a:gd name="T17" fmla="*/ 625 h 625"/>
                  <a:gd name="T18" fmla="*/ 29 w 158"/>
                  <a:gd name="T19" fmla="*/ 625 h 625"/>
                  <a:gd name="T20" fmla="*/ 25 w 158"/>
                  <a:gd name="T21" fmla="*/ 607 h 625"/>
                  <a:gd name="T22" fmla="*/ 18 w 158"/>
                  <a:gd name="T23" fmla="*/ 556 h 625"/>
                  <a:gd name="T24" fmla="*/ 9 w 158"/>
                  <a:gd name="T25" fmla="*/ 480 h 625"/>
                  <a:gd name="T26" fmla="*/ 2 w 158"/>
                  <a:gd name="T27" fmla="*/ 387 h 625"/>
                  <a:gd name="T28" fmla="*/ 0 w 158"/>
                  <a:gd name="T29" fmla="*/ 286 h 625"/>
                  <a:gd name="T30" fmla="*/ 5 w 158"/>
                  <a:gd name="T31" fmla="*/ 182 h 625"/>
                  <a:gd name="T32" fmla="*/ 21 w 158"/>
                  <a:gd name="T33" fmla="*/ 84 h 625"/>
                  <a:gd name="T34" fmla="*/ 51 w 158"/>
                  <a:gd name="T35" fmla="*/ 0 h 625"/>
                  <a:gd name="T36" fmla="*/ 158 w 158"/>
                  <a:gd name="T37" fmla="*/ 4 h 62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8"/>
                  <a:gd name="T58" fmla="*/ 0 h 625"/>
                  <a:gd name="T59" fmla="*/ 158 w 158"/>
                  <a:gd name="T60" fmla="*/ 625 h 62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8" h="625">
                    <a:moveTo>
                      <a:pt x="158" y="4"/>
                    </a:moveTo>
                    <a:lnTo>
                      <a:pt x="153" y="9"/>
                    </a:lnTo>
                    <a:lnTo>
                      <a:pt x="144" y="25"/>
                    </a:lnTo>
                    <a:lnTo>
                      <a:pt x="130" y="57"/>
                    </a:lnTo>
                    <a:lnTo>
                      <a:pt x="116" y="110"/>
                    </a:lnTo>
                    <a:lnTo>
                      <a:pt x="105" y="189"/>
                    </a:lnTo>
                    <a:lnTo>
                      <a:pt x="100" y="298"/>
                    </a:lnTo>
                    <a:lnTo>
                      <a:pt x="103" y="441"/>
                    </a:lnTo>
                    <a:lnTo>
                      <a:pt x="118" y="625"/>
                    </a:lnTo>
                    <a:lnTo>
                      <a:pt x="29" y="625"/>
                    </a:lnTo>
                    <a:lnTo>
                      <a:pt x="25" y="607"/>
                    </a:lnTo>
                    <a:lnTo>
                      <a:pt x="18" y="556"/>
                    </a:lnTo>
                    <a:lnTo>
                      <a:pt x="9" y="480"/>
                    </a:lnTo>
                    <a:lnTo>
                      <a:pt x="2" y="387"/>
                    </a:lnTo>
                    <a:lnTo>
                      <a:pt x="0" y="286"/>
                    </a:lnTo>
                    <a:lnTo>
                      <a:pt x="5" y="182"/>
                    </a:lnTo>
                    <a:lnTo>
                      <a:pt x="21" y="84"/>
                    </a:lnTo>
                    <a:lnTo>
                      <a:pt x="51" y="0"/>
                    </a:lnTo>
                    <a:lnTo>
                      <a:pt x="158" y="4"/>
                    </a:lnTo>
                    <a:close/>
                  </a:path>
                </a:pathLst>
              </a:custGeom>
              <a:solidFill>
                <a:srgbClr val="808080"/>
              </a:solidFill>
              <a:ln w="9525">
                <a:noFill/>
                <a:round/>
                <a:headEnd/>
                <a:tailEnd/>
              </a:ln>
            </p:spPr>
            <p:txBody>
              <a:bodyPr/>
              <a:lstStyle/>
              <a:p>
                <a:endParaRPr lang="en-US"/>
              </a:p>
            </p:txBody>
          </p:sp>
          <p:sp>
            <p:nvSpPr>
              <p:cNvPr id="91448" name="Freeform 45"/>
              <p:cNvSpPr>
                <a:spLocks/>
              </p:cNvSpPr>
              <p:nvPr/>
            </p:nvSpPr>
            <p:spPr bwMode="auto">
              <a:xfrm>
                <a:off x="7225" y="13651"/>
                <a:ext cx="131" cy="517"/>
              </a:xfrm>
              <a:custGeom>
                <a:avLst/>
                <a:gdLst>
                  <a:gd name="T0" fmla="*/ 131 w 131"/>
                  <a:gd name="T1" fmla="*/ 4 h 517"/>
                  <a:gd name="T2" fmla="*/ 128 w 131"/>
                  <a:gd name="T3" fmla="*/ 7 h 517"/>
                  <a:gd name="T4" fmla="*/ 119 w 131"/>
                  <a:gd name="T5" fmla="*/ 21 h 517"/>
                  <a:gd name="T6" fmla="*/ 109 w 131"/>
                  <a:gd name="T7" fmla="*/ 47 h 517"/>
                  <a:gd name="T8" fmla="*/ 97 w 131"/>
                  <a:gd name="T9" fmla="*/ 91 h 517"/>
                  <a:gd name="T10" fmla="*/ 88 w 131"/>
                  <a:gd name="T11" fmla="*/ 156 h 517"/>
                  <a:gd name="T12" fmla="*/ 84 w 131"/>
                  <a:gd name="T13" fmla="*/ 247 h 517"/>
                  <a:gd name="T14" fmla="*/ 86 w 131"/>
                  <a:gd name="T15" fmla="*/ 366 h 517"/>
                  <a:gd name="T16" fmla="*/ 99 w 131"/>
                  <a:gd name="T17" fmla="*/ 517 h 517"/>
                  <a:gd name="T18" fmla="*/ 25 w 131"/>
                  <a:gd name="T19" fmla="*/ 517 h 517"/>
                  <a:gd name="T20" fmla="*/ 23 w 131"/>
                  <a:gd name="T21" fmla="*/ 502 h 517"/>
                  <a:gd name="T22" fmla="*/ 16 w 131"/>
                  <a:gd name="T23" fmla="*/ 460 h 517"/>
                  <a:gd name="T24" fmla="*/ 9 w 131"/>
                  <a:gd name="T25" fmla="*/ 397 h 517"/>
                  <a:gd name="T26" fmla="*/ 2 w 131"/>
                  <a:gd name="T27" fmla="*/ 320 h 517"/>
                  <a:gd name="T28" fmla="*/ 0 w 131"/>
                  <a:gd name="T29" fmla="*/ 236 h 517"/>
                  <a:gd name="T30" fmla="*/ 4 w 131"/>
                  <a:gd name="T31" fmla="*/ 151 h 517"/>
                  <a:gd name="T32" fmla="*/ 18 w 131"/>
                  <a:gd name="T33" fmla="*/ 70 h 517"/>
                  <a:gd name="T34" fmla="*/ 43 w 131"/>
                  <a:gd name="T35" fmla="*/ 0 h 517"/>
                  <a:gd name="T36" fmla="*/ 131 w 131"/>
                  <a:gd name="T37" fmla="*/ 4 h 5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1"/>
                  <a:gd name="T58" fmla="*/ 0 h 517"/>
                  <a:gd name="T59" fmla="*/ 131 w 131"/>
                  <a:gd name="T60" fmla="*/ 517 h 5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1" h="517">
                    <a:moveTo>
                      <a:pt x="131" y="4"/>
                    </a:moveTo>
                    <a:lnTo>
                      <a:pt x="128" y="7"/>
                    </a:lnTo>
                    <a:lnTo>
                      <a:pt x="119" y="21"/>
                    </a:lnTo>
                    <a:lnTo>
                      <a:pt x="109" y="47"/>
                    </a:lnTo>
                    <a:lnTo>
                      <a:pt x="97" y="91"/>
                    </a:lnTo>
                    <a:lnTo>
                      <a:pt x="88" y="156"/>
                    </a:lnTo>
                    <a:lnTo>
                      <a:pt x="84" y="247"/>
                    </a:lnTo>
                    <a:lnTo>
                      <a:pt x="86" y="366"/>
                    </a:lnTo>
                    <a:lnTo>
                      <a:pt x="99" y="517"/>
                    </a:lnTo>
                    <a:lnTo>
                      <a:pt x="25" y="517"/>
                    </a:lnTo>
                    <a:lnTo>
                      <a:pt x="23" y="502"/>
                    </a:lnTo>
                    <a:lnTo>
                      <a:pt x="16" y="460"/>
                    </a:lnTo>
                    <a:lnTo>
                      <a:pt x="9" y="397"/>
                    </a:lnTo>
                    <a:lnTo>
                      <a:pt x="2" y="320"/>
                    </a:lnTo>
                    <a:lnTo>
                      <a:pt x="0" y="236"/>
                    </a:lnTo>
                    <a:lnTo>
                      <a:pt x="4" y="151"/>
                    </a:lnTo>
                    <a:lnTo>
                      <a:pt x="18" y="70"/>
                    </a:lnTo>
                    <a:lnTo>
                      <a:pt x="43" y="0"/>
                    </a:lnTo>
                    <a:lnTo>
                      <a:pt x="131" y="4"/>
                    </a:lnTo>
                    <a:close/>
                  </a:path>
                </a:pathLst>
              </a:custGeom>
              <a:solidFill>
                <a:srgbClr val="808080"/>
              </a:solidFill>
              <a:ln w="9525">
                <a:noFill/>
                <a:round/>
                <a:headEnd/>
                <a:tailEnd/>
              </a:ln>
            </p:spPr>
            <p:txBody>
              <a:bodyPr/>
              <a:lstStyle/>
              <a:p>
                <a:endParaRPr lang="en-US"/>
              </a:p>
            </p:txBody>
          </p:sp>
          <p:sp>
            <p:nvSpPr>
              <p:cNvPr id="91449" name="Freeform 46"/>
              <p:cNvSpPr>
                <a:spLocks/>
              </p:cNvSpPr>
              <p:nvPr/>
            </p:nvSpPr>
            <p:spPr bwMode="auto">
              <a:xfrm>
                <a:off x="7233" y="13701"/>
                <a:ext cx="104" cy="411"/>
              </a:xfrm>
              <a:custGeom>
                <a:avLst/>
                <a:gdLst>
                  <a:gd name="T0" fmla="*/ 104 w 104"/>
                  <a:gd name="T1" fmla="*/ 4 h 411"/>
                  <a:gd name="T2" fmla="*/ 101 w 104"/>
                  <a:gd name="T3" fmla="*/ 7 h 411"/>
                  <a:gd name="T4" fmla="*/ 94 w 104"/>
                  <a:gd name="T5" fmla="*/ 17 h 411"/>
                  <a:gd name="T6" fmla="*/ 86 w 104"/>
                  <a:gd name="T7" fmla="*/ 38 h 411"/>
                  <a:gd name="T8" fmla="*/ 76 w 104"/>
                  <a:gd name="T9" fmla="*/ 73 h 411"/>
                  <a:gd name="T10" fmla="*/ 69 w 104"/>
                  <a:gd name="T11" fmla="*/ 125 h 411"/>
                  <a:gd name="T12" fmla="*/ 65 w 104"/>
                  <a:gd name="T13" fmla="*/ 196 h 411"/>
                  <a:gd name="T14" fmla="*/ 67 w 104"/>
                  <a:gd name="T15" fmla="*/ 291 h 411"/>
                  <a:gd name="T16" fmla="*/ 77 w 104"/>
                  <a:gd name="T17" fmla="*/ 411 h 411"/>
                  <a:gd name="T18" fmla="*/ 19 w 104"/>
                  <a:gd name="T19" fmla="*/ 411 h 411"/>
                  <a:gd name="T20" fmla="*/ 17 w 104"/>
                  <a:gd name="T21" fmla="*/ 399 h 411"/>
                  <a:gd name="T22" fmla="*/ 11 w 104"/>
                  <a:gd name="T23" fmla="*/ 365 h 411"/>
                  <a:gd name="T24" fmla="*/ 6 w 104"/>
                  <a:gd name="T25" fmla="*/ 316 h 411"/>
                  <a:gd name="T26" fmla="*/ 2 w 104"/>
                  <a:gd name="T27" fmla="*/ 255 h 411"/>
                  <a:gd name="T28" fmla="*/ 0 w 104"/>
                  <a:gd name="T29" fmla="*/ 188 h 411"/>
                  <a:gd name="T30" fmla="*/ 4 w 104"/>
                  <a:gd name="T31" fmla="*/ 120 h 411"/>
                  <a:gd name="T32" fmla="*/ 15 w 104"/>
                  <a:gd name="T33" fmla="*/ 55 h 411"/>
                  <a:gd name="T34" fmla="*/ 34 w 104"/>
                  <a:gd name="T35" fmla="*/ 0 h 411"/>
                  <a:gd name="T36" fmla="*/ 104 w 104"/>
                  <a:gd name="T37" fmla="*/ 4 h 4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4"/>
                  <a:gd name="T58" fmla="*/ 0 h 411"/>
                  <a:gd name="T59" fmla="*/ 104 w 104"/>
                  <a:gd name="T60" fmla="*/ 411 h 4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4" h="411">
                    <a:moveTo>
                      <a:pt x="104" y="4"/>
                    </a:moveTo>
                    <a:lnTo>
                      <a:pt x="101" y="7"/>
                    </a:lnTo>
                    <a:lnTo>
                      <a:pt x="94" y="17"/>
                    </a:lnTo>
                    <a:lnTo>
                      <a:pt x="86" y="38"/>
                    </a:lnTo>
                    <a:lnTo>
                      <a:pt x="76" y="73"/>
                    </a:lnTo>
                    <a:lnTo>
                      <a:pt x="69" y="125"/>
                    </a:lnTo>
                    <a:lnTo>
                      <a:pt x="65" y="196"/>
                    </a:lnTo>
                    <a:lnTo>
                      <a:pt x="67" y="291"/>
                    </a:lnTo>
                    <a:lnTo>
                      <a:pt x="77" y="411"/>
                    </a:lnTo>
                    <a:lnTo>
                      <a:pt x="19" y="411"/>
                    </a:lnTo>
                    <a:lnTo>
                      <a:pt x="17" y="399"/>
                    </a:lnTo>
                    <a:lnTo>
                      <a:pt x="11" y="365"/>
                    </a:lnTo>
                    <a:lnTo>
                      <a:pt x="6" y="316"/>
                    </a:lnTo>
                    <a:lnTo>
                      <a:pt x="2" y="255"/>
                    </a:lnTo>
                    <a:lnTo>
                      <a:pt x="0" y="188"/>
                    </a:lnTo>
                    <a:lnTo>
                      <a:pt x="4" y="120"/>
                    </a:lnTo>
                    <a:lnTo>
                      <a:pt x="15" y="55"/>
                    </a:lnTo>
                    <a:lnTo>
                      <a:pt x="34" y="0"/>
                    </a:lnTo>
                    <a:lnTo>
                      <a:pt x="104" y="4"/>
                    </a:lnTo>
                    <a:close/>
                  </a:path>
                </a:pathLst>
              </a:custGeom>
              <a:solidFill>
                <a:srgbClr val="808080"/>
              </a:solidFill>
              <a:ln w="9525">
                <a:noFill/>
                <a:round/>
                <a:headEnd/>
                <a:tailEnd/>
              </a:ln>
            </p:spPr>
            <p:txBody>
              <a:bodyPr/>
              <a:lstStyle/>
              <a:p>
                <a:endParaRPr lang="en-US"/>
              </a:p>
            </p:txBody>
          </p:sp>
          <p:sp>
            <p:nvSpPr>
              <p:cNvPr id="91450" name="Freeform 47"/>
              <p:cNvSpPr>
                <a:spLocks/>
              </p:cNvSpPr>
              <p:nvPr/>
            </p:nvSpPr>
            <p:spPr bwMode="auto">
              <a:xfrm>
                <a:off x="7240" y="13752"/>
                <a:ext cx="76" cy="302"/>
              </a:xfrm>
              <a:custGeom>
                <a:avLst/>
                <a:gdLst>
                  <a:gd name="T0" fmla="*/ 76 w 76"/>
                  <a:gd name="T1" fmla="*/ 2 h 302"/>
                  <a:gd name="T2" fmla="*/ 74 w 76"/>
                  <a:gd name="T3" fmla="*/ 4 h 302"/>
                  <a:gd name="T4" fmla="*/ 70 w 76"/>
                  <a:gd name="T5" fmla="*/ 12 h 302"/>
                  <a:gd name="T6" fmla="*/ 62 w 76"/>
                  <a:gd name="T7" fmla="*/ 28 h 302"/>
                  <a:gd name="T8" fmla="*/ 56 w 76"/>
                  <a:gd name="T9" fmla="*/ 53 h 302"/>
                  <a:gd name="T10" fmla="*/ 51 w 76"/>
                  <a:gd name="T11" fmla="*/ 92 h 302"/>
                  <a:gd name="T12" fmla="*/ 49 w 76"/>
                  <a:gd name="T13" fmla="*/ 145 h 302"/>
                  <a:gd name="T14" fmla="*/ 50 w 76"/>
                  <a:gd name="T15" fmla="*/ 214 h 302"/>
                  <a:gd name="T16" fmla="*/ 57 w 76"/>
                  <a:gd name="T17" fmla="*/ 302 h 302"/>
                  <a:gd name="T18" fmla="*/ 14 w 76"/>
                  <a:gd name="T19" fmla="*/ 302 h 302"/>
                  <a:gd name="T20" fmla="*/ 13 w 76"/>
                  <a:gd name="T21" fmla="*/ 294 h 302"/>
                  <a:gd name="T22" fmla="*/ 9 w 76"/>
                  <a:gd name="T23" fmla="*/ 269 h 302"/>
                  <a:gd name="T24" fmla="*/ 4 w 76"/>
                  <a:gd name="T25" fmla="*/ 232 h 302"/>
                  <a:gd name="T26" fmla="*/ 1 w 76"/>
                  <a:gd name="T27" fmla="*/ 188 h 302"/>
                  <a:gd name="T28" fmla="*/ 0 w 76"/>
                  <a:gd name="T29" fmla="*/ 138 h 302"/>
                  <a:gd name="T30" fmla="*/ 2 w 76"/>
                  <a:gd name="T31" fmla="*/ 89 h 302"/>
                  <a:gd name="T32" fmla="*/ 10 w 76"/>
                  <a:gd name="T33" fmla="*/ 41 h 302"/>
                  <a:gd name="T34" fmla="*/ 25 w 76"/>
                  <a:gd name="T35" fmla="*/ 0 h 302"/>
                  <a:gd name="T36" fmla="*/ 76 w 76"/>
                  <a:gd name="T37" fmla="*/ 2 h 30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6"/>
                  <a:gd name="T58" fmla="*/ 0 h 302"/>
                  <a:gd name="T59" fmla="*/ 76 w 76"/>
                  <a:gd name="T60" fmla="*/ 302 h 30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6" h="302">
                    <a:moveTo>
                      <a:pt x="76" y="2"/>
                    </a:moveTo>
                    <a:lnTo>
                      <a:pt x="74" y="4"/>
                    </a:lnTo>
                    <a:lnTo>
                      <a:pt x="70" y="12"/>
                    </a:lnTo>
                    <a:lnTo>
                      <a:pt x="62" y="28"/>
                    </a:lnTo>
                    <a:lnTo>
                      <a:pt x="56" y="53"/>
                    </a:lnTo>
                    <a:lnTo>
                      <a:pt x="51" y="92"/>
                    </a:lnTo>
                    <a:lnTo>
                      <a:pt x="49" y="145"/>
                    </a:lnTo>
                    <a:lnTo>
                      <a:pt x="50" y="214"/>
                    </a:lnTo>
                    <a:lnTo>
                      <a:pt x="57" y="302"/>
                    </a:lnTo>
                    <a:lnTo>
                      <a:pt x="14" y="302"/>
                    </a:lnTo>
                    <a:lnTo>
                      <a:pt x="13" y="294"/>
                    </a:lnTo>
                    <a:lnTo>
                      <a:pt x="9" y="269"/>
                    </a:lnTo>
                    <a:lnTo>
                      <a:pt x="4" y="232"/>
                    </a:lnTo>
                    <a:lnTo>
                      <a:pt x="1" y="188"/>
                    </a:lnTo>
                    <a:lnTo>
                      <a:pt x="0" y="138"/>
                    </a:lnTo>
                    <a:lnTo>
                      <a:pt x="2" y="89"/>
                    </a:lnTo>
                    <a:lnTo>
                      <a:pt x="10" y="41"/>
                    </a:lnTo>
                    <a:lnTo>
                      <a:pt x="25" y="0"/>
                    </a:lnTo>
                    <a:lnTo>
                      <a:pt x="76" y="2"/>
                    </a:lnTo>
                    <a:close/>
                  </a:path>
                </a:pathLst>
              </a:custGeom>
              <a:solidFill>
                <a:srgbClr val="808080"/>
              </a:solidFill>
              <a:ln w="9525">
                <a:noFill/>
                <a:round/>
                <a:headEnd/>
                <a:tailEnd/>
              </a:ln>
            </p:spPr>
            <p:txBody>
              <a:bodyPr/>
              <a:lstStyle/>
              <a:p>
                <a:endParaRPr lang="en-US"/>
              </a:p>
            </p:txBody>
          </p:sp>
          <p:sp>
            <p:nvSpPr>
              <p:cNvPr id="91451" name="Rectangle 48"/>
              <p:cNvSpPr>
                <a:spLocks noChangeArrowheads="1"/>
              </p:cNvSpPr>
              <p:nvPr/>
            </p:nvSpPr>
            <p:spPr bwMode="auto">
              <a:xfrm>
                <a:off x="6241" y="13678"/>
                <a:ext cx="23" cy="958"/>
              </a:xfrm>
              <a:prstGeom prst="rect">
                <a:avLst/>
              </a:prstGeom>
              <a:solidFill>
                <a:srgbClr val="000000"/>
              </a:solidFill>
              <a:ln w="9525">
                <a:noFill/>
                <a:miter lim="800000"/>
                <a:headEnd/>
                <a:tailEnd/>
              </a:ln>
            </p:spPr>
            <p:txBody>
              <a:bodyPr/>
              <a:lstStyle/>
              <a:p>
                <a:endParaRPr lang="en-US"/>
              </a:p>
            </p:txBody>
          </p:sp>
          <p:sp>
            <p:nvSpPr>
              <p:cNvPr id="91452" name="Freeform 49"/>
              <p:cNvSpPr>
                <a:spLocks/>
              </p:cNvSpPr>
              <p:nvPr/>
            </p:nvSpPr>
            <p:spPr bwMode="auto">
              <a:xfrm>
                <a:off x="6579" y="13664"/>
                <a:ext cx="375" cy="440"/>
              </a:xfrm>
              <a:custGeom>
                <a:avLst/>
                <a:gdLst>
                  <a:gd name="T0" fmla="*/ 35 w 375"/>
                  <a:gd name="T1" fmla="*/ 41 h 440"/>
                  <a:gd name="T2" fmla="*/ 32 w 375"/>
                  <a:gd name="T3" fmla="*/ 49 h 440"/>
                  <a:gd name="T4" fmla="*/ 25 w 375"/>
                  <a:gd name="T5" fmla="*/ 74 h 440"/>
                  <a:gd name="T6" fmla="*/ 17 w 375"/>
                  <a:gd name="T7" fmla="*/ 112 h 440"/>
                  <a:gd name="T8" fmla="*/ 8 w 375"/>
                  <a:gd name="T9" fmla="*/ 163 h 440"/>
                  <a:gd name="T10" fmla="*/ 2 w 375"/>
                  <a:gd name="T11" fmla="*/ 223 h 440"/>
                  <a:gd name="T12" fmla="*/ 0 w 375"/>
                  <a:gd name="T13" fmla="*/ 290 h 440"/>
                  <a:gd name="T14" fmla="*/ 7 w 375"/>
                  <a:gd name="T15" fmla="*/ 363 h 440"/>
                  <a:gd name="T16" fmla="*/ 23 w 375"/>
                  <a:gd name="T17" fmla="*/ 440 h 440"/>
                  <a:gd name="T18" fmla="*/ 23 w 375"/>
                  <a:gd name="T19" fmla="*/ 437 h 440"/>
                  <a:gd name="T20" fmla="*/ 23 w 375"/>
                  <a:gd name="T21" fmla="*/ 427 h 440"/>
                  <a:gd name="T22" fmla="*/ 23 w 375"/>
                  <a:gd name="T23" fmla="*/ 411 h 440"/>
                  <a:gd name="T24" fmla="*/ 23 w 375"/>
                  <a:gd name="T25" fmla="*/ 391 h 440"/>
                  <a:gd name="T26" fmla="*/ 25 w 375"/>
                  <a:gd name="T27" fmla="*/ 367 h 440"/>
                  <a:gd name="T28" fmla="*/ 28 w 375"/>
                  <a:gd name="T29" fmla="*/ 341 h 440"/>
                  <a:gd name="T30" fmla="*/ 33 w 375"/>
                  <a:gd name="T31" fmla="*/ 312 h 440"/>
                  <a:gd name="T32" fmla="*/ 39 w 375"/>
                  <a:gd name="T33" fmla="*/ 281 h 440"/>
                  <a:gd name="T34" fmla="*/ 49 w 375"/>
                  <a:gd name="T35" fmla="*/ 251 h 440"/>
                  <a:gd name="T36" fmla="*/ 61 w 375"/>
                  <a:gd name="T37" fmla="*/ 222 h 440"/>
                  <a:gd name="T38" fmla="*/ 75 w 375"/>
                  <a:gd name="T39" fmla="*/ 194 h 440"/>
                  <a:gd name="T40" fmla="*/ 93 w 375"/>
                  <a:gd name="T41" fmla="*/ 168 h 440"/>
                  <a:gd name="T42" fmla="*/ 116 w 375"/>
                  <a:gd name="T43" fmla="*/ 145 h 440"/>
                  <a:gd name="T44" fmla="*/ 141 w 375"/>
                  <a:gd name="T45" fmla="*/ 127 h 440"/>
                  <a:gd name="T46" fmla="*/ 173 w 375"/>
                  <a:gd name="T47" fmla="*/ 114 h 440"/>
                  <a:gd name="T48" fmla="*/ 208 w 375"/>
                  <a:gd name="T49" fmla="*/ 106 h 440"/>
                  <a:gd name="T50" fmla="*/ 210 w 375"/>
                  <a:gd name="T51" fmla="*/ 104 h 440"/>
                  <a:gd name="T52" fmla="*/ 217 w 375"/>
                  <a:gd name="T53" fmla="*/ 100 h 440"/>
                  <a:gd name="T54" fmla="*/ 227 w 375"/>
                  <a:gd name="T55" fmla="*/ 92 h 440"/>
                  <a:gd name="T56" fmla="*/ 245 w 375"/>
                  <a:gd name="T57" fmla="*/ 82 h 440"/>
                  <a:gd name="T58" fmla="*/ 267 w 375"/>
                  <a:gd name="T59" fmla="*/ 69 h 440"/>
                  <a:gd name="T60" fmla="*/ 296 w 375"/>
                  <a:gd name="T61" fmla="*/ 54 h 440"/>
                  <a:gd name="T62" fmla="*/ 332 w 375"/>
                  <a:gd name="T63" fmla="*/ 36 h 440"/>
                  <a:gd name="T64" fmla="*/ 375 w 375"/>
                  <a:gd name="T65" fmla="*/ 17 h 440"/>
                  <a:gd name="T66" fmla="*/ 373 w 375"/>
                  <a:gd name="T67" fmla="*/ 16 h 440"/>
                  <a:gd name="T68" fmla="*/ 366 w 375"/>
                  <a:gd name="T69" fmla="*/ 15 h 440"/>
                  <a:gd name="T70" fmla="*/ 357 w 375"/>
                  <a:gd name="T71" fmla="*/ 13 h 440"/>
                  <a:gd name="T72" fmla="*/ 343 w 375"/>
                  <a:gd name="T73" fmla="*/ 10 h 440"/>
                  <a:gd name="T74" fmla="*/ 326 w 375"/>
                  <a:gd name="T75" fmla="*/ 7 h 440"/>
                  <a:gd name="T76" fmla="*/ 307 w 375"/>
                  <a:gd name="T77" fmla="*/ 5 h 440"/>
                  <a:gd name="T78" fmla="*/ 285 w 375"/>
                  <a:gd name="T79" fmla="*/ 3 h 440"/>
                  <a:gd name="T80" fmla="*/ 261 w 375"/>
                  <a:gd name="T81" fmla="*/ 1 h 440"/>
                  <a:gd name="T82" fmla="*/ 235 w 375"/>
                  <a:gd name="T83" fmla="*/ 0 h 440"/>
                  <a:gd name="T84" fmla="*/ 208 w 375"/>
                  <a:gd name="T85" fmla="*/ 1 h 440"/>
                  <a:gd name="T86" fmla="*/ 180 w 375"/>
                  <a:gd name="T87" fmla="*/ 2 h 440"/>
                  <a:gd name="T88" fmla="*/ 151 w 375"/>
                  <a:gd name="T89" fmla="*/ 5 h 440"/>
                  <a:gd name="T90" fmla="*/ 122 w 375"/>
                  <a:gd name="T91" fmla="*/ 10 h 440"/>
                  <a:gd name="T92" fmla="*/ 92 w 375"/>
                  <a:gd name="T93" fmla="*/ 18 h 440"/>
                  <a:gd name="T94" fmla="*/ 63 w 375"/>
                  <a:gd name="T95" fmla="*/ 28 h 440"/>
                  <a:gd name="T96" fmla="*/ 35 w 375"/>
                  <a:gd name="T97" fmla="*/ 41 h 44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75"/>
                  <a:gd name="T148" fmla="*/ 0 h 440"/>
                  <a:gd name="T149" fmla="*/ 375 w 375"/>
                  <a:gd name="T150" fmla="*/ 440 h 44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75" h="440">
                    <a:moveTo>
                      <a:pt x="35" y="41"/>
                    </a:moveTo>
                    <a:lnTo>
                      <a:pt x="32" y="49"/>
                    </a:lnTo>
                    <a:lnTo>
                      <a:pt x="25" y="74"/>
                    </a:lnTo>
                    <a:lnTo>
                      <a:pt x="17" y="112"/>
                    </a:lnTo>
                    <a:lnTo>
                      <a:pt x="8" y="163"/>
                    </a:lnTo>
                    <a:lnTo>
                      <a:pt x="2" y="223"/>
                    </a:lnTo>
                    <a:lnTo>
                      <a:pt x="0" y="290"/>
                    </a:lnTo>
                    <a:lnTo>
                      <a:pt x="7" y="363"/>
                    </a:lnTo>
                    <a:lnTo>
                      <a:pt x="23" y="440"/>
                    </a:lnTo>
                    <a:lnTo>
                      <a:pt x="23" y="437"/>
                    </a:lnTo>
                    <a:lnTo>
                      <a:pt x="23" y="427"/>
                    </a:lnTo>
                    <a:lnTo>
                      <a:pt x="23" y="411"/>
                    </a:lnTo>
                    <a:lnTo>
                      <a:pt x="23" y="391"/>
                    </a:lnTo>
                    <a:lnTo>
                      <a:pt x="25" y="367"/>
                    </a:lnTo>
                    <a:lnTo>
                      <a:pt x="28" y="341"/>
                    </a:lnTo>
                    <a:lnTo>
                      <a:pt x="33" y="312"/>
                    </a:lnTo>
                    <a:lnTo>
                      <a:pt x="39" y="281"/>
                    </a:lnTo>
                    <a:lnTo>
                      <a:pt x="49" y="251"/>
                    </a:lnTo>
                    <a:lnTo>
                      <a:pt x="61" y="222"/>
                    </a:lnTo>
                    <a:lnTo>
                      <a:pt x="75" y="194"/>
                    </a:lnTo>
                    <a:lnTo>
                      <a:pt x="93" y="168"/>
                    </a:lnTo>
                    <a:lnTo>
                      <a:pt x="116" y="145"/>
                    </a:lnTo>
                    <a:lnTo>
                      <a:pt x="141" y="127"/>
                    </a:lnTo>
                    <a:lnTo>
                      <a:pt x="173" y="114"/>
                    </a:lnTo>
                    <a:lnTo>
                      <a:pt x="208" y="106"/>
                    </a:lnTo>
                    <a:lnTo>
                      <a:pt x="210" y="104"/>
                    </a:lnTo>
                    <a:lnTo>
                      <a:pt x="217" y="100"/>
                    </a:lnTo>
                    <a:lnTo>
                      <a:pt x="227" y="92"/>
                    </a:lnTo>
                    <a:lnTo>
                      <a:pt x="245" y="82"/>
                    </a:lnTo>
                    <a:lnTo>
                      <a:pt x="267" y="69"/>
                    </a:lnTo>
                    <a:lnTo>
                      <a:pt x="296" y="54"/>
                    </a:lnTo>
                    <a:lnTo>
                      <a:pt x="332" y="36"/>
                    </a:lnTo>
                    <a:lnTo>
                      <a:pt x="375" y="17"/>
                    </a:lnTo>
                    <a:lnTo>
                      <a:pt x="373" y="16"/>
                    </a:lnTo>
                    <a:lnTo>
                      <a:pt x="366" y="15"/>
                    </a:lnTo>
                    <a:lnTo>
                      <a:pt x="357" y="13"/>
                    </a:lnTo>
                    <a:lnTo>
                      <a:pt x="343" y="10"/>
                    </a:lnTo>
                    <a:lnTo>
                      <a:pt x="326" y="7"/>
                    </a:lnTo>
                    <a:lnTo>
                      <a:pt x="307" y="5"/>
                    </a:lnTo>
                    <a:lnTo>
                      <a:pt x="285" y="3"/>
                    </a:lnTo>
                    <a:lnTo>
                      <a:pt x="261" y="1"/>
                    </a:lnTo>
                    <a:lnTo>
                      <a:pt x="235" y="0"/>
                    </a:lnTo>
                    <a:lnTo>
                      <a:pt x="208" y="1"/>
                    </a:lnTo>
                    <a:lnTo>
                      <a:pt x="180" y="2"/>
                    </a:lnTo>
                    <a:lnTo>
                      <a:pt x="151" y="5"/>
                    </a:lnTo>
                    <a:lnTo>
                      <a:pt x="122" y="10"/>
                    </a:lnTo>
                    <a:lnTo>
                      <a:pt x="92" y="18"/>
                    </a:lnTo>
                    <a:lnTo>
                      <a:pt x="63" y="28"/>
                    </a:lnTo>
                    <a:lnTo>
                      <a:pt x="35" y="41"/>
                    </a:lnTo>
                    <a:close/>
                  </a:path>
                </a:pathLst>
              </a:custGeom>
              <a:solidFill>
                <a:srgbClr val="808080"/>
              </a:solidFill>
              <a:ln w="9525">
                <a:noFill/>
                <a:round/>
                <a:headEnd/>
                <a:tailEnd/>
              </a:ln>
            </p:spPr>
            <p:txBody>
              <a:bodyPr/>
              <a:lstStyle/>
              <a:p>
                <a:endParaRPr lang="en-US"/>
              </a:p>
            </p:txBody>
          </p:sp>
          <p:sp>
            <p:nvSpPr>
              <p:cNvPr id="91453" name="Freeform 50"/>
              <p:cNvSpPr>
                <a:spLocks/>
              </p:cNvSpPr>
              <p:nvPr/>
            </p:nvSpPr>
            <p:spPr bwMode="auto">
              <a:xfrm>
                <a:off x="6061" y="13991"/>
                <a:ext cx="305" cy="83"/>
              </a:xfrm>
              <a:custGeom>
                <a:avLst/>
                <a:gdLst>
                  <a:gd name="T0" fmla="*/ 0 w 305"/>
                  <a:gd name="T1" fmla="*/ 53 h 83"/>
                  <a:gd name="T2" fmla="*/ 0 w 305"/>
                  <a:gd name="T3" fmla="*/ 52 h 83"/>
                  <a:gd name="T4" fmla="*/ 2 w 305"/>
                  <a:gd name="T5" fmla="*/ 48 h 83"/>
                  <a:gd name="T6" fmla="*/ 5 w 305"/>
                  <a:gd name="T7" fmla="*/ 44 h 83"/>
                  <a:gd name="T8" fmla="*/ 11 w 305"/>
                  <a:gd name="T9" fmla="*/ 37 h 83"/>
                  <a:gd name="T10" fmla="*/ 18 w 305"/>
                  <a:gd name="T11" fmla="*/ 31 h 83"/>
                  <a:gd name="T12" fmla="*/ 27 w 305"/>
                  <a:gd name="T13" fmla="*/ 25 h 83"/>
                  <a:gd name="T14" fmla="*/ 39 w 305"/>
                  <a:gd name="T15" fmla="*/ 18 h 83"/>
                  <a:gd name="T16" fmla="*/ 54 w 305"/>
                  <a:gd name="T17" fmla="*/ 12 h 83"/>
                  <a:gd name="T18" fmla="*/ 72 w 305"/>
                  <a:gd name="T19" fmla="*/ 6 h 83"/>
                  <a:gd name="T20" fmla="*/ 92 w 305"/>
                  <a:gd name="T21" fmla="*/ 2 h 83"/>
                  <a:gd name="T22" fmla="*/ 118 w 305"/>
                  <a:gd name="T23" fmla="*/ 0 h 83"/>
                  <a:gd name="T24" fmla="*/ 146 w 305"/>
                  <a:gd name="T25" fmla="*/ 0 h 83"/>
                  <a:gd name="T26" fmla="*/ 180 w 305"/>
                  <a:gd name="T27" fmla="*/ 2 h 83"/>
                  <a:gd name="T28" fmla="*/ 216 w 305"/>
                  <a:gd name="T29" fmla="*/ 7 h 83"/>
                  <a:gd name="T30" fmla="*/ 258 w 305"/>
                  <a:gd name="T31" fmla="*/ 16 h 83"/>
                  <a:gd name="T32" fmla="*/ 305 w 305"/>
                  <a:gd name="T33" fmla="*/ 29 h 83"/>
                  <a:gd name="T34" fmla="*/ 299 w 305"/>
                  <a:gd name="T35" fmla="*/ 47 h 83"/>
                  <a:gd name="T36" fmla="*/ 297 w 305"/>
                  <a:gd name="T37" fmla="*/ 46 h 83"/>
                  <a:gd name="T38" fmla="*/ 289 w 305"/>
                  <a:gd name="T39" fmla="*/ 44 h 83"/>
                  <a:gd name="T40" fmla="*/ 277 w 305"/>
                  <a:gd name="T41" fmla="*/ 41 h 83"/>
                  <a:gd name="T42" fmla="*/ 262 w 305"/>
                  <a:gd name="T43" fmla="*/ 36 h 83"/>
                  <a:gd name="T44" fmla="*/ 244 w 305"/>
                  <a:gd name="T45" fmla="*/ 32 h 83"/>
                  <a:gd name="T46" fmla="*/ 224 w 305"/>
                  <a:gd name="T47" fmla="*/ 28 h 83"/>
                  <a:gd name="T48" fmla="*/ 201 w 305"/>
                  <a:gd name="T49" fmla="*/ 25 h 83"/>
                  <a:gd name="T50" fmla="*/ 176 w 305"/>
                  <a:gd name="T51" fmla="*/ 22 h 83"/>
                  <a:gd name="T52" fmla="*/ 152 w 305"/>
                  <a:gd name="T53" fmla="*/ 21 h 83"/>
                  <a:gd name="T54" fmla="*/ 126 w 305"/>
                  <a:gd name="T55" fmla="*/ 21 h 83"/>
                  <a:gd name="T56" fmla="*/ 101 w 305"/>
                  <a:gd name="T57" fmla="*/ 23 h 83"/>
                  <a:gd name="T58" fmla="*/ 77 w 305"/>
                  <a:gd name="T59" fmla="*/ 29 h 83"/>
                  <a:gd name="T60" fmla="*/ 55 w 305"/>
                  <a:gd name="T61" fmla="*/ 37 h 83"/>
                  <a:gd name="T62" fmla="*/ 33 w 305"/>
                  <a:gd name="T63" fmla="*/ 48 h 83"/>
                  <a:gd name="T64" fmla="*/ 15 w 305"/>
                  <a:gd name="T65" fmla="*/ 63 h 83"/>
                  <a:gd name="T66" fmla="*/ 0 w 305"/>
                  <a:gd name="T67" fmla="*/ 83 h 83"/>
                  <a:gd name="T68" fmla="*/ 0 w 305"/>
                  <a:gd name="T69" fmla="*/ 53 h 8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5"/>
                  <a:gd name="T106" fmla="*/ 0 h 83"/>
                  <a:gd name="T107" fmla="*/ 305 w 305"/>
                  <a:gd name="T108" fmla="*/ 83 h 8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5" h="83">
                    <a:moveTo>
                      <a:pt x="0" y="53"/>
                    </a:moveTo>
                    <a:lnTo>
                      <a:pt x="0" y="52"/>
                    </a:lnTo>
                    <a:lnTo>
                      <a:pt x="2" y="48"/>
                    </a:lnTo>
                    <a:lnTo>
                      <a:pt x="5" y="44"/>
                    </a:lnTo>
                    <a:lnTo>
                      <a:pt x="11" y="37"/>
                    </a:lnTo>
                    <a:lnTo>
                      <a:pt x="18" y="31"/>
                    </a:lnTo>
                    <a:lnTo>
                      <a:pt x="27" y="25"/>
                    </a:lnTo>
                    <a:lnTo>
                      <a:pt x="39" y="18"/>
                    </a:lnTo>
                    <a:lnTo>
                      <a:pt x="54" y="12"/>
                    </a:lnTo>
                    <a:lnTo>
                      <a:pt x="72" y="6"/>
                    </a:lnTo>
                    <a:lnTo>
                      <a:pt x="92" y="2"/>
                    </a:lnTo>
                    <a:lnTo>
                      <a:pt x="118" y="0"/>
                    </a:lnTo>
                    <a:lnTo>
                      <a:pt x="146" y="0"/>
                    </a:lnTo>
                    <a:lnTo>
                      <a:pt x="180" y="2"/>
                    </a:lnTo>
                    <a:lnTo>
                      <a:pt x="216" y="7"/>
                    </a:lnTo>
                    <a:lnTo>
                      <a:pt x="258" y="16"/>
                    </a:lnTo>
                    <a:lnTo>
                      <a:pt x="305" y="29"/>
                    </a:lnTo>
                    <a:lnTo>
                      <a:pt x="299" y="47"/>
                    </a:lnTo>
                    <a:lnTo>
                      <a:pt x="297" y="46"/>
                    </a:lnTo>
                    <a:lnTo>
                      <a:pt x="289" y="44"/>
                    </a:lnTo>
                    <a:lnTo>
                      <a:pt x="277" y="41"/>
                    </a:lnTo>
                    <a:lnTo>
                      <a:pt x="262" y="36"/>
                    </a:lnTo>
                    <a:lnTo>
                      <a:pt x="244" y="32"/>
                    </a:lnTo>
                    <a:lnTo>
                      <a:pt x="224" y="28"/>
                    </a:lnTo>
                    <a:lnTo>
                      <a:pt x="201" y="25"/>
                    </a:lnTo>
                    <a:lnTo>
                      <a:pt x="176" y="22"/>
                    </a:lnTo>
                    <a:lnTo>
                      <a:pt x="152" y="21"/>
                    </a:lnTo>
                    <a:lnTo>
                      <a:pt x="126" y="21"/>
                    </a:lnTo>
                    <a:lnTo>
                      <a:pt x="101" y="23"/>
                    </a:lnTo>
                    <a:lnTo>
                      <a:pt x="77" y="29"/>
                    </a:lnTo>
                    <a:lnTo>
                      <a:pt x="55" y="37"/>
                    </a:lnTo>
                    <a:lnTo>
                      <a:pt x="33" y="48"/>
                    </a:lnTo>
                    <a:lnTo>
                      <a:pt x="15" y="63"/>
                    </a:lnTo>
                    <a:lnTo>
                      <a:pt x="0" y="83"/>
                    </a:lnTo>
                    <a:lnTo>
                      <a:pt x="0" y="53"/>
                    </a:lnTo>
                    <a:close/>
                  </a:path>
                </a:pathLst>
              </a:custGeom>
              <a:solidFill>
                <a:srgbClr val="808080"/>
              </a:solidFill>
              <a:ln w="9525">
                <a:noFill/>
                <a:round/>
                <a:headEnd/>
                <a:tailEnd/>
              </a:ln>
            </p:spPr>
            <p:txBody>
              <a:bodyPr/>
              <a:lstStyle/>
              <a:p>
                <a:endParaRPr lang="en-US"/>
              </a:p>
            </p:txBody>
          </p:sp>
          <p:sp>
            <p:nvSpPr>
              <p:cNvPr id="91454" name="Freeform 51"/>
              <p:cNvSpPr>
                <a:spLocks/>
              </p:cNvSpPr>
              <p:nvPr/>
            </p:nvSpPr>
            <p:spPr bwMode="auto">
              <a:xfrm>
                <a:off x="6061" y="13793"/>
                <a:ext cx="305" cy="83"/>
              </a:xfrm>
              <a:custGeom>
                <a:avLst/>
                <a:gdLst>
                  <a:gd name="T0" fmla="*/ 0 w 305"/>
                  <a:gd name="T1" fmla="*/ 53 h 83"/>
                  <a:gd name="T2" fmla="*/ 0 w 305"/>
                  <a:gd name="T3" fmla="*/ 52 h 83"/>
                  <a:gd name="T4" fmla="*/ 2 w 305"/>
                  <a:gd name="T5" fmla="*/ 49 h 83"/>
                  <a:gd name="T6" fmla="*/ 5 w 305"/>
                  <a:gd name="T7" fmla="*/ 44 h 83"/>
                  <a:gd name="T8" fmla="*/ 11 w 305"/>
                  <a:gd name="T9" fmla="*/ 38 h 83"/>
                  <a:gd name="T10" fmla="*/ 18 w 305"/>
                  <a:gd name="T11" fmla="*/ 31 h 83"/>
                  <a:gd name="T12" fmla="*/ 27 w 305"/>
                  <a:gd name="T13" fmla="*/ 25 h 83"/>
                  <a:gd name="T14" fmla="*/ 39 w 305"/>
                  <a:gd name="T15" fmla="*/ 17 h 83"/>
                  <a:gd name="T16" fmla="*/ 54 w 305"/>
                  <a:gd name="T17" fmla="*/ 12 h 83"/>
                  <a:gd name="T18" fmla="*/ 72 w 305"/>
                  <a:gd name="T19" fmla="*/ 7 h 83"/>
                  <a:gd name="T20" fmla="*/ 92 w 305"/>
                  <a:gd name="T21" fmla="*/ 2 h 83"/>
                  <a:gd name="T22" fmla="*/ 118 w 305"/>
                  <a:gd name="T23" fmla="*/ 0 h 83"/>
                  <a:gd name="T24" fmla="*/ 146 w 305"/>
                  <a:gd name="T25" fmla="*/ 0 h 83"/>
                  <a:gd name="T26" fmla="*/ 180 w 305"/>
                  <a:gd name="T27" fmla="*/ 2 h 83"/>
                  <a:gd name="T28" fmla="*/ 216 w 305"/>
                  <a:gd name="T29" fmla="*/ 8 h 83"/>
                  <a:gd name="T30" fmla="*/ 258 w 305"/>
                  <a:gd name="T31" fmla="*/ 16 h 83"/>
                  <a:gd name="T32" fmla="*/ 305 w 305"/>
                  <a:gd name="T33" fmla="*/ 29 h 83"/>
                  <a:gd name="T34" fmla="*/ 299 w 305"/>
                  <a:gd name="T35" fmla="*/ 47 h 83"/>
                  <a:gd name="T36" fmla="*/ 297 w 305"/>
                  <a:gd name="T37" fmla="*/ 45 h 83"/>
                  <a:gd name="T38" fmla="*/ 289 w 305"/>
                  <a:gd name="T39" fmla="*/ 43 h 83"/>
                  <a:gd name="T40" fmla="*/ 277 w 305"/>
                  <a:gd name="T41" fmla="*/ 40 h 83"/>
                  <a:gd name="T42" fmla="*/ 262 w 305"/>
                  <a:gd name="T43" fmla="*/ 36 h 83"/>
                  <a:gd name="T44" fmla="*/ 244 w 305"/>
                  <a:gd name="T45" fmla="*/ 33 h 83"/>
                  <a:gd name="T46" fmla="*/ 224 w 305"/>
                  <a:gd name="T47" fmla="*/ 28 h 83"/>
                  <a:gd name="T48" fmla="*/ 201 w 305"/>
                  <a:gd name="T49" fmla="*/ 25 h 83"/>
                  <a:gd name="T50" fmla="*/ 176 w 305"/>
                  <a:gd name="T51" fmla="*/ 22 h 83"/>
                  <a:gd name="T52" fmla="*/ 152 w 305"/>
                  <a:gd name="T53" fmla="*/ 21 h 83"/>
                  <a:gd name="T54" fmla="*/ 126 w 305"/>
                  <a:gd name="T55" fmla="*/ 22 h 83"/>
                  <a:gd name="T56" fmla="*/ 101 w 305"/>
                  <a:gd name="T57" fmla="*/ 24 h 83"/>
                  <a:gd name="T58" fmla="*/ 77 w 305"/>
                  <a:gd name="T59" fmla="*/ 29 h 83"/>
                  <a:gd name="T60" fmla="*/ 55 w 305"/>
                  <a:gd name="T61" fmla="*/ 38 h 83"/>
                  <a:gd name="T62" fmla="*/ 33 w 305"/>
                  <a:gd name="T63" fmla="*/ 49 h 83"/>
                  <a:gd name="T64" fmla="*/ 15 w 305"/>
                  <a:gd name="T65" fmla="*/ 64 h 83"/>
                  <a:gd name="T66" fmla="*/ 0 w 305"/>
                  <a:gd name="T67" fmla="*/ 83 h 83"/>
                  <a:gd name="T68" fmla="*/ 0 w 305"/>
                  <a:gd name="T69" fmla="*/ 53 h 8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5"/>
                  <a:gd name="T106" fmla="*/ 0 h 83"/>
                  <a:gd name="T107" fmla="*/ 305 w 305"/>
                  <a:gd name="T108" fmla="*/ 83 h 8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5" h="83">
                    <a:moveTo>
                      <a:pt x="0" y="53"/>
                    </a:moveTo>
                    <a:lnTo>
                      <a:pt x="0" y="52"/>
                    </a:lnTo>
                    <a:lnTo>
                      <a:pt x="2" y="49"/>
                    </a:lnTo>
                    <a:lnTo>
                      <a:pt x="5" y="44"/>
                    </a:lnTo>
                    <a:lnTo>
                      <a:pt x="11" y="38"/>
                    </a:lnTo>
                    <a:lnTo>
                      <a:pt x="18" y="31"/>
                    </a:lnTo>
                    <a:lnTo>
                      <a:pt x="27" y="25"/>
                    </a:lnTo>
                    <a:lnTo>
                      <a:pt x="39" y="17"/>
                    </a:lnTo>
                    <a:lnTo>
                      <a:pt x="54" y="12"/>
                    </a:lnTo>
                    <a:lnTo>
                      <a:pt x="72" y="7"/>
                    </a:lnTo>
                    <a:lnTo>
                      <a:pt x="92" y="2"/>
                    </a:lnTo>
                    <a:lnTo>
                      <a:pt x="118" y="0"/>
                    </a:lnTo>
                    <a:lnTo>
                      <a:pt x="146" y="0"/>
                    </a:lnTo>
                    <a:lnTo>
                      <a:pt x="180" y="2"/>
                    </a:lnTo>
                    <a:lnTo>
                      <a:pt x="216" y="8"/>
                    </a:lnTo>
                    <a:lnTo>
                      <a:pt x="258" y="16"/>
                    </a:lnTo>
                    <a:lnTo>
                      <a:pt x="305" y="29"/>
                    </a:lnTo>
                    <a:lnTo>
                      <a:pt x="299" y="47"/>
                    </a:lnTo>
                    <a:lnTo>
                      <a:pt x="297" y="45"/>
                    </a:lnTo>
                    <a:lnTo>
                      <a:pt x="289" y="43"/>
                    </a:lnTo>
                    <a:lnTo>
                      <a:pt x="277" y="40"/>
                    </a:lnTo>
                    <a:lnTo>
                      <a:pt x="262" y="36"/>
                    </a:lnTo>
                    <a:lnTo>
                      <a:pt x="244" y="33"/>
                    </a:lnTo>
                    <a:lnTo>
                      <a:pt x="224" y="28"/>
                    </a:lnTo>
                    <a:lnTo>
                      <a:pt x="201" y="25"/>
                    </a:lnTo>
                    <a:lnTo>
                      <a:pt x="176" y="22"/>
                    </a:lnTo>
                    <a:lnTo>
                      <a:pt x="152" y="21"/>
                    </a:lnTo>
                    <a:lnTo>
                      <a:pt x="126" y="22"/>
                    </a:lnTo>
                    <a:lnTo>
                      <a:pt x="101" y="24"/>
                    </a:lnTo>
                    <a:lnTo>
                      <a:pt x="77" y="29"/>
                    </a:lnTo>
                    <a:lnTo>
                      <a:pt x="55" y="38"/>
                    </a:lnTo>
                    <a:lnTo>
                      <a:pt x="33" y="49"/>
                    </a:lnTo>
                    <a:lnTo>
                      <a:pt x="15" y="64"/>
                    </a:lnTo>
                    <a:lnTo>
                      <a:pt x="0" y="83"/>
                    </a:lnTo>
                    <a:lnTo>
                      <a:pt x="0" y="53"/>
                    </a:lnTo>
                    <a:close/>
                  </a:path>
                </a:pathLst>
              </a:custGeom>
              <a:solidFill>
                <a:srgbClr val="808080"/>
              </a:solidFill>
              <a:ln w="9525">
                <a:noFill/>
                <a:round/>
                <a:headEnd/>
                <a:tailEnd/>
              </a:ln>
            </p:spPr>
            <p:txBody>
              <a:bodyPr/>
              <a:lstStyle/>
              <a:p>
                <a:endParaRPr lang="en-US"/>
              </a:p>
            </p:txBody>
          </p:sp>
          <p:sp>
            <p:nvSpPr>
              <p:cNvPr id="91455" name="Freeform 52"/>
              <p:cNvSpPr>
                <a:spLocks/>
              </p:cNvSpPr>
              <p:nvPr/>
            </p:nvSpPr>
            <p:spPr bwMode="auto">
              <a:xfrm>
                <a:off x="6348" y="13696"/>
                <a:ext cx="496" cy="917"/>
              </a:xfrm>
              <a:custGeom>
                <a:avLst/>
                <a:gdLst>
                  <a:gd name="T0" fmla="*/ 0 w 496"/>
                  <a:gd name="T1" fmla="*/ 0 h 917"/>
                  <a:gd name="T2" fmla="*/ 0 w 496"/>
                  <a:gd name="T3" fmla="*/ 886 h 917"/>
                  <a:gd name="T4" fmla="*/ 150 w 496"/>
                  <a:gd name="T5" fmla="*/ 917 h 917"/>
                  <a:gd name="T6" fmla="*/ 143 w 496"/>
                  <a:gd name="T7" fmla="*/ 797 h 917"/>
                  <a:gd name="T8" fmla="*/ 496 w 496"/>
                  <a:gd name="T9" fmla="*/ 851 h 917"/>
                  <a:gd name="T10" fmla="*/ 490 w 496"/>
                  <a:gd name="T11" fmla="*/ 803 h 917"/>
                  <a:gd name="T12" fmla="*/ 245 w 496"/>
                  <a:gd name="T13" fmla="*/ 773 h 917"/>
                  <a:gd name="T14" fmla="*/ 239 w 496"/>
                  <a:gd name="T15" fmla="*/ 670 h 917"/>
                  <a:gd name="T16" fmla="*/ 72 w 496"/>
                  <a:gd name="T17" fmla="*/ 670 h 917"/>
                  <a:gd name="T18" fmla="*/ 68 w 496"/>
                  <a:gd name="T19" fmla="*/ 657 h 917"/>
                  <a:gd name="T20" fmla="*/ 56 w 496"/>
                  <a:gd name="T21" fmla="*/ 620 h 917"/>
                  <a:gd name="T22" fmla="*/ 41 w 496"/>
                  <a:gd name="T23" fmla="*/ 559 h 917"/>
                  <a:gd name="T24" fmla="*/ 26 w 496"/>
                  <a:gd name="T25" fmla="*/ 480 h 917"/>
                  <a:gd name="T26" fmla="*/ 15 w 496"/>
                  <a:gd name="T27" fmla="*/ 385 h 917"/>
                  <a:gd name="T28" fmla="*/ 11 w 496"/>
                  <a:gd name="T29" fmla="*/ 276 h 917"/>
                  <a:gd name="T30" fmla="*/ 20 w 496"/>
                  <a:gd name="T31" fmla="*/ 158 h 917"/>
                  <a:gd name="T32" fmla="*/ 42 w 496"/>
                  <a:gd name="T33" fmla="*/ 30 h 917"/>
                  <a:gd name="T34" fmla="*/ 0 w 496"/>
                  <a:gd name="T35" fmla="*/ 0 h 9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96"/>
                  <a:gd name="T55" fmla="*/ 0 h 917"/>
                  <a:gd name="T56" fmla="*/ 496 w 496"/>
                  <a:gd name="T57" fmla="*/ 917 h 9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96" h="917">
                    <a:moveTo>
                      <a:pt x="0" y="0"/>
                    </a:moveTo>
                    <a:lnTo>
                      <a:pt x="0" y="886"/>
                    </a:lnTo>
                    <a:lnTo>
                      <a:pt x="150" y="917"/>
                    </a:lnTo>
                    <a:lnTo>
                      <a:pt x="143" y="797"/>
                    </a:lnTo>
                    <a:lnTo>
                      <a:pt x="496" y="851"/>
                    </a:lnTo>
                    <a:lnTo>
                      <a:pt x="490" y="803"/>
                    </a:lnTo>
                    <a:lnTo>
                      <a:pt x="245" y="773"/>
                    </a:lnTo>
                    <a:lnTo>
                      <a:pt x="239" y="670"/>
                    </a:lnTo>
                    <a:lnTo>
                      <a:pt x="72" y="670"/>
                    </a:lnTo>
                    <a:lnTo>
                      <a:pt x="68" y="657"/>
                    </a:lnTo>
                    <a:lnTo>
                      <a:pt x="56" y="620"/>
                    </a:lnTo>
                    <a:lnTo>
                      <a:pt x="41" y="559"/>
                    </a:lnTo>
                    <a:lnTo>
                      <a:pt x="26" y="480"/>
                    </a:lnTo>
                    <a:lnTo>
                      <a:pt x="15" y="385"/>
                    </a:lnTo>
                    <a:lnTo>
                      <a:pt x="11" y="276"/>
                    </a:lnTo>
                    <a:lnTo>
                      <a:pt x="20" y="158"/>
                    </a:lnTo>
                    <a:lnTo>
                      <a:pt x="42" y="30"/>
                    </a:lnTo>
                    <a:lnTo>
                      <a:pt x="0" y="0"/>
                    </a:lnTo>
                    <a:close/>
                  </a:path>
                </a:pathLst>
              </a:custGeom>
              <a:solidFill>
                <a:srgbClr val="808080"/>
              </a:solidFill>
              <a:ln w="9525">
                <a:noFill/>
                <a:round/>
                <a:headEnd/>
                <a:tailEnd/>
              </a:ln>
            </p:spPr>
            <p:txBody>
              <a:bodyPr/>
              <a:lstStyle/>
              <a:p>
                <a:endParaRPr lang="en-US"/>
              </a:p>
            </p:txBody>
          </p:sp>
          <p:sp>
            <p:nvSpPr>
              <p:cNvPr id="91456" name="Freeform 53"/>
              <p:cNvSpPr>
                <a:spLocks/>
              </p:cNvSpPr>
              <p:nvPr/>
            </p:nvSpPr>
            <p:spPr bwMode="auto">
              <a:xfrm>
                <a:off x="6593" y="13487"/>
                <a:ext cx="638" cy="125"/>
              </a:xfrm>
              <a:custGeom>
                <a:avLst/>
                <a:gdLst>
                  <a:gd name="T0" fmla="*/ 0 w 638"/>
                  <a:gd name="T1" fmla="*/ 125 h 125"/>
                  <a:gd name="T2" fmla="*/ 4 w 638"/>
                  <a:gd name="T3" fmla="*/ 124 h 125"/>
                  <a:gd name="T4" fmla="*/ 14 w 638"/>
                  <a:gd name="T5" fmla="*/ 119 h 125"/>
                  <a:gd name="T6" fmla="*/ 31 w 638"/>
                  <a:gd name="T7" fmla="*/ 114 h 125"/>
                  <a:gd name="T8" fmla="*/ 53 w 638"/>
                  <a:gd name="T9" fmla="*/ 106 h 125"/>
                  <a:gd name="T10" fmla="*/ 81 w 638"/>
                  <a:gd name="T11" fmla="*/ 98 h 125"/>
                  <a:gd name="T12" fmla="*/ 113 w 638"/>
                  <a:gd name="T13" fmla="*/ 89 h 125"/>
                  <a:gd name="T14" fmla="*/ 151 w 638"/>
                  <a:gd name="T15" fmla="*/ 81 h 125"/>
                  <a:gd name="T16" fmla="*/ 192 w 638"/>
                  <a:gd name="T17" fmla="*/ 73 h 125"/>
                  <a:gd name="T18" fmla="*/ 237 w 638"/>
                  <a:gd name="T19" fmla="*/ 65 h 125"/>
                  <a:gd name="T20" fmla="*/ 286 w 638"/>
                  <a:gd name="T21" fmla="*/ 60 h 125"/>
                  <a:gd name="T22" fmla="*/ 337 w 638"/>
                  <a:gd name="T23" fmla="*/ 56 h 125"/>
                  <a:gd name="T24" fmla="*/ 390 w 638"/>
                  <a:gd name="T25" fmla="*/ 55 h 125"/>
                  <a:gd name="T26" fmla="*/ 446 w 638"/>
                  <a:gd name="T27" fmla="*/ 56 h 125"/>
                  <a:gd name="T28" fmla="*/ 503 w 638"/>
                  <a:gd name="T29" fmla="*/ 61 h 125"/>
                  <a:gd name="T30" fmla="*/ 561 w 638"/>
                  <a:gd name="T31" fmla="*/ 70 h 125"/>
                  <a:gd name="T32" fmla="*/ 620 w 638"/>
                  <a:gd name="T33" fmla="*/ 83 h 125"/>
                  <a:gd name="T34" fmla="*/ 638 w 638"/>
                  <a:gd name="T35" fmla="*/ 0 h 125"/>
                  <a:gd name="T36" fmla="*/ 634 w 638"/>
                  <a:gd name="T37" fmla="*/ 0 h 125"/>
                  <a:gd name="T38" fmla="*/ 620 w 638"/>
                  <a:gd name="T39" fmla="*/ 0 h 125"/>
                  <a:gd name="T40" fmla="*/ 599 w 638"/>
                  <a:gd name="T41" fmla="*/ 0 h 125"/>
                  <a:gd name="T42" fmla="*/ 571 w 638"/>
                  <a:gd name="T43" fmla="*/ 1 h 125"/>
                  <a:gd name="T44" fmla="*/ 536 w 638"/>
                  <a:gd name="T45" fmla="*/ 2 h 125"/>
                  <a:gd name="T46" fmla="*/ 496 w 638"/>
                  <a:gd name="T47" fmla="*/ 3 h 125"/>
                  <a:gd name="T48" fmla="*/ 452 w 638"/>
                  <a:gd name="T49" fmla="*/ 6 h 125"/>
                  <a:gd name="T50" fmla="*/ 405 w 638"/>
                  <a:gd name="T51" fmla="*/ 8 h 125"/>
                  <a:gd name="T52" fmla="*/ 354 w 638"/>
                  <a:gd name="T53" fmla="*/ 13 h 125"/>
                  <a:gd name="T54" fmla="*/ 302 w 638"/>
                  <a:gd name="T55" fmla="*/ 17 h 125"/>
                  <a:gd name="T56" fmla="*/ 249 w 638"/>
                  <a:gd name="T57" fmla="*/ 22 h 125"/>
                  <a:gd name="T58" fmla="*/ 196 w 638"/>
                  <a:gd name="T59" fmla="*/ 30 h 125"/>
                  <a:gd name="T60" fmla="*/ 144 w 638"/>
                  <a:gd name="T61" fmla="*/ 37 h 125"/>
                  <a:gd name="T62" fmla="*/ 93 w 638"/>
                  <a:gd name="T63" fmla="*/ 47 h 125"/>
                  <a:gd name="T64" fmla="*/ 45 w 638"/>
                  <a:gd name="T65" fmla="*/ 58 h 125"/>
                  <a:gd name="T66" fmla="*/ 0 w 638"/>
                  <a:gd name="T67" fmla="*/ 71 h 125"/>
                  <a:gd name="T68" fmla="*/ 0 w 638"/>
                  <a:gd name="T69" fmla="*/ 125 h 12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38"/>
                  <a:gd name="T106" fmla="*/ 0 h 125"/>
                  <a:gd name="T107" fmla="*/ 638 w 638"/>
                  <a:gd name="T108" fmla="*/ 125 h 12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38" h="125">
                    <a:moveTo>
                      <a:pt x="0" y="125"/>
                    </a:moveTo>
                    <a:lnTo>
                      <a:pt x="4" y="124"/>
                    </a:lnTo>
                    <a:lnTo>
                      <a:pt x="14" y="119"/>
                    </a:lnTo>
                    <a:lnTo>
                      <a:pt x="31" y="114"/>
                    </a:lnTo>
                    <a:lnTo>
                      <a:pt x="53" y="106"/>
                    </a:lnTo>
                    <a:lnTo>
                      <a:pt x="81" y="98"/>
                    </a:lnTo>
                    <a:lnTo>
                      <a:pt x="113" y="89"/>
                    </a:lnTo>
                    <a:lnTo>
                      <a:pt x="151" y="81"/>
                    </a:lnTo>
                    <a:lnTo>
                      <a:pt x="192" y="73"/>
                    </a:lnTo>
                    <a:lnTo>
                      <a:pt x="237" y="65"/>
                    </a:lnTo>
                    <a:lnTo>
                      <a:pt x="286" y="60"/>
                    </a:lnTo>
                    <a:lnTo>
                      <a:pt x="337" y="56"/>
                    </a:lnTo>
                    <a:lnTo>
                      <a:pt x="390" y="55"/>
                    </a:lnTo>
                    <a:lnTo>
                      <a:pt x="446" y="56"/>
                    </a:lnTo>
                    <a:lnTo>
                      <a:pt x="503" y="61"/>
                    </a:lnTo>
                    <a:lnTo>
                      <a:pt x="561" y="70"/>
                    </a:lnTo>
                    <a:lnTo>
                      <a:pt x="620" y="83"/>
                    </a:lnTo>
                    <a:lnTo>
                      <a:pt x="638" y="0"/>
                    </a:lnTo>
                    <a:lnTo>
                      <a:pt x="634" y="0"/>
                    </a:lnTo>
                    <a:lnTo>
                      <a:pt x="620" y="0"/>
                    </a:lnTo>
                    <a:lnTo>
                      <a:pt x="599" y="0"/>
                    </a:lnTo>
                    <a:lnTo>
                      <a:pt x="571" y="1"/>
                    </a:lnTo>
                    <a:lnTo>
                      <a:pt x="536" y="2"/>
                    </a:lnTo>
                    <a:lnTo>
                      <a:pt x="496" y="3"/>
                    </a:lnTo>
                    <a:lnTo>
                      <a:pt x="452" y="6"/>
                    </a:lnTo>
                    <a:lnTo>
                      <a:pt x="405" y="8"/>
                    </a:lnTo>
                    <a:lnTo>
                      <a:pt x="354" y="13"/>
                    </a:lnTo>
                    <a:lnTo>
                      <a:pt x="302" y="17"/>
                    </a:lnTo>
                    <a:lnTo>
                      <a:pt x="249" y="22"/>
                    </a:lnTo>
                    <a:lnTo>
                      <a:pt x="196" y="30"/>
                    </a:lnTo>
                    <a:lnTo>
                      <a:pt x="144" y="37"/>
                    </a:lnTo>
                    <a:lnTo>
                      <a:pt x="93" y="47"/>
                    </a:lnTo>
                    <a:lnTo>
                      <a:pt x="45" y="58"/>
                    </a:lnTo>
                    <a:lnTo>
                      <a:pt x="0" y="71"/>
                    </a:lnTo>
                    <a:lnTo>
                      <a:pt x="0" y="125"/>
                    </a:lnTo>
                    <a:close/>
                  </a:path>
                </a:pathLst>
              </a:custGeom>
              <a:solidFill>
                <a:srgbClr val="808080"/>
              </a:solidFill>
              <a:ln w="9525">
                <a:noFill/>
                <a:round/>
                <a:headEnd/>
                <a:tailEnd/>
              </a:ln>
            </p:spPr>
            <p:txBody>
              <a:bodyPr/>
              <a:lstStyle/>
              <a:p>
                <a:endParaRPr lang="en-US"/>
              </a:p>
            </p:txBody>
          </p:sp>
          <p:sp>
            <p:nvSpPr>
              <p:cNvPr id="91457" name="Freeform 54"/>
              <p:cNvSpPr>
                <a:spLocks/>
              </p:cNvSpPr>
              <p:nvPr/>
            </p:nvSpPr>
            <p:spPr bwMode="auto">
              <a:xfrm>
                <a:off x="6217" y="14634"/>
                <a:ext cx="1075" cy="356"/>
              </a:xfrm>
              <a:custGeom>
                <a:avLst/>
                <a:gdLst>
                  <a:gd name="T0" fmla="*/ 454 w 1075"/>
                  <a:gd name="T1" fmla="*/ 344 h 356"/>
                  <a:gd name="T2" fmla="*/ 456 w 1075"/>
                  <a:gd name="T3" fmla="*/ 343 h 356"/>
                  <a:gd name="T4" fmla="*/ 463 w 1075"/>
                  <a:gd name="T5" fmla="*/ 341 h 356"/>
                  <a:gd name="T6" fmla="*/ 472 w 1075"/>
                  <a:gd name="T7" fmla="*/ 337 h 356"/>
                  <a:gd name="T8" fmla="*/ 485 w 1075"/>
                  <a:gd name="T9" fmla="*/ 332 h 356"/>
                  <a:gd name="T10" fmla="*/ 501 w 1075"/>
                  <a:gd name="T11" fmla="*/ 325 h 356"/>
                  <a:gd name="T12" fmla="*/ 518 w 1075"/>
                  <a:gd name="T13" fmla="*/ 317 h 356"/>
                  <a:gd name="T14" fmla="*/ 538 w 1075"/>
                  <a:gd name="T15" fmla="*/ 308 h 356"/>
                  <a:gd name="T16" fmla="*/ 558 w 1075"/>
                  <a:gd name="T17" fmla="*/ 298 h 356"/>
                  <a:gd name="T18" fmla="*/ 580 w 1075"/>
                  <a:gd name="T19" fmla="*/ 287 h 356"/>
                  <a:gd name="T20" fmla="*/ 600 w 1075"/>
                  <a:gd name="T21" fmla="*/ 274 h 356"/>
                  <a:gd name="T22" fmla="*/ 621 w 1075"/>
                  <a:gd name="T23" fmla="*/ 262 h 356"/>
                  <a:gd name="T24" fmla="*/ 640 w 1075"/>
                  <a:gd name="T25" fmla="*/ 248 h 356"/>
                  <a:gd name="T26" fmla="*/ 658 w 1075"/>
                  <a:gd name="T27" fmla="*/ 234 h 356"/>
                  <a:gd name="T28" fmla="*/ 674 w 1075"/>
                  <a:gd name="T29" fmla="*/ 219 h 356"/>
                  <a:gd name="T30" fmla="*/ 688 w 1075"/>
                  <a:gd name="T31" fmla="*/ 204 h 356"/>
                  <a:gd name="T32" fmla="*/ 699 w 1075"/>
                  <a:gd name="T33" fmla="*/ 189 h 356"/>
                  <a:gd name="T34" fmla="*/ 0 w 1075"/>
                  <a:gd name="T35" fmla="*/ 18 h 356"/>
                  <a:gd name="T36" fmla="*/ 54 w 1075"/>
                  <a:gd name="T37" fmla="*/ 0 h 356"/>
                  <a:gd name="T38" fmla="*/ 1075 w 1075"/>
                  <a:gd name="T39" fmla="*/ 251 h 356"/>
                  <a:gd name="T40" fmla="*/ 1033 w 1075"/>
                  <a:gd name="T41" fmla="*/ 274 h 356"/>
                  <a:gd name="T42" fmla="*/ 738 w 1075"/>
                  <a:gd name="T43" fmla="*/ 199 h 356"/>
                  <a:gd name="T44" fmla="*/ 737 w 1075"/>
                  <a:gd name="T45" fmla="*/ 200 h 356"/>
                  <a:gd name="T46" fmla="*/ 735 w 1075"/>
                  <a:gd name="T47" fmla="*/ 203 h 356"/>
                  <a:gd name="T48" fmla="*/ 730 w 1075"/>
                  <a:gd name="T49" fmla="*/ 207 h 356"/>
                  <a:gd name="T50" fmla="*/ 724 w 1075"/>
                  <a:gd name="T51" fmla="*/ 214 h 356"/>
                  <a:gd name="T52" fmla="*/ 716 w 1075"/>
                  <a:gd name="T53" fmla="*/ 222 h 356"/>
                  <a:gd name="T54" fmla="*/ 706 w 1075"/>
                  <a:gd name="T55" fmla="*/ 231 h 356"/>
                  <a:gd name="T56" fmla="*/ 694 w 1075"/>
                  <a:gd name="T57" fmla="*/ 242 h 356"/>
                  <a:gd name="T58" fmla="*/ 679 w 1075"/>
                  <a:gd name="T59" fmla="*/ 253 h 356"/>
                  <a:gd name="T60" fmla="*/ 662 w 1075"/>
                  <a:gd name="T61" fmla="*/ 265 h 356"/>
                  <a:gd name="T62" fmla="*/ 643 w 1075"/>
                  <a:gd name="T63" fmla="*/ 278 h 356"/>
                  <a:gd name="T64" fmla="*/ 621 w 1075"/>
                  <a:gd name="T65" fmla="*/ 291 h 356"/>
                  <a:gd name="T66" fmla="*/ 597 w 1075"/>
                  <a:gd name="T67" fmla="*/ 303 h 356"/>
                  <a:gd name="T68" fmla="*/ 570 w 1075"/>
                  <a:gd name="T69" fmla="*/ 317 h 356"/>
                  <a:gd name="T70" fmla="*/ 540 w 1075"/>
                  <a:gd name="T71" fmla="*/ 330 h 356"/>
                  <a:gd name="T72" fmla="*/ 508 w 1075"/>
                  <a:gd name="T73" fmla="*/ 343 h 356"/>
                  <a:gd name="T74" fmla="*/ 472 w 1075"/>
                  <a:gd name="T75" fmla="*/ 356 h 356"/>
                  <a:gd name="T76" fmla="*/ 454 w 1075"/>
                  <a:gd name="T77" fmla="*/ 344 h 35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75"/>
                  <a:gd name="T118" fmla="*/ 0 h 356"/>
                  <a:gd name="T119" fmla="*/ 1075 w 1075"/>
                  <a:gd name="T120" fmla="*/ 356 h 35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75" h="356">
                    <a:moveTo>
                      <a:pt x="454" y="344"/>
                    </a:moveTo>
                    <a:lnTo>
                      <a:pt x="456" y="343"/>
                    </a:lnTo>
                    <a:lnTo>
                      <a:pt x="463" y="341"/>
                    </a:lnTo>
                    <a:lnTo>
                      <a:pt x="472" y="337"/>
                    </a:lnTo>
                    <a:lnTo>
                      <a:pt x="485" y="332"/>
                    </a:lnTo>
                    <a:lnTo>
                      <a:pt x="501" y="325"/>
                    </a:lnTo>
                    <a:lnTo>
                      <a:pt x="518" y="317"/>
                    </a:lnTo>
                    <a:lnTo>
                      <a:pt x="538" y="308"/>
                    </a:lnTo>
                    <a:lnTo>
                      <a:pt x="558" y="298"/>
                    </a:lnTo>
                    <a:lnTo>
                      <a:pt x="580" y="287"/>
                    </a:lnTo>
                    <a:lnTo>
                      <a:pt x="600" y="274"/>
                    </a:lnTo>
                    <a:lnTo>
                      <a:pt x="621" y="262"/>
                    </a:lnTo>
                    <a:lnTo>
                      <a:pt x="640" y="248"/>
                    </a:lnTo>
                    <a:lnTo>
                      <a:pt x="658" y="234"/>
                    </a:lnTo>
                    <a:lnTo>
                      <a:pt x="674" y="219"/>
                    </a:lnTo>
                    <a:lnTo>
                      <a:pt x="688" y="204"/>
                    </a:lnTo>
                    <a:lnTo>
                      <a:pt x="699" y="189"/>
                    </a:lnTo>
                    <a:lnTo>
                      <a:pt x="0" y="18"/>
                    </a:lnTo>
                    <a:lnTo>
                      <a:pt x="54" y="0"/>
                    </a:lnTo>
                    <a:lnTo>
                      <a:pt x="1075" y="251"/>
                    </a:lnTo>
                    <a:lnTo>
                      <a:pt x="1033" y="274"/>
                    </a:lnTo>
                    <a:lnTo>
                      <a:pt x="738" y="199"/>
                    </a:lnTo>
                    <a:lnTo>
                      <a:pt x="737" y="200"/>
                    </a:lnTo>
                    <a:lnTo>
                      <a:pt x="735" y="203"/>
                    </a:lnTo>
                    <a:lnTo>
                      <a:pt x="730" y="207"/>
                    </a:lnTo>
                    <a:lnTo>
                      <a:pt x="724" y="214"/>
                    </a:lnTo>
                    <a:lnTo>
                      <a:pt x="716" y="222"/>
                    </a:lnTo>
                    <a:lnTo>
                      <a:pt x="706" y="231"/>
                    </a:lnTo>
                    <a:lnTo>
                      <a:pt x="694" y="242"/>
                    </a:lnTo>
                    <a:lnTo>
                      <a:pt x="679" y="253"/>
                    </a:lnTo>
                    <a:lnTo>
                      <a:pt x="662" y="265"/>
                    </a:lnTo>
                    <a:lnTo>
                      <a:pt x="643" y="278"/>
                    </a:lnTo>
                    <a:lnTo>
                      <a:pt x="621" y="291"/>
                    </a:lnTo>
                    <a:lnTo>
                      <a:pt x="597" y="303"/>
                    </a:lnTo>
                    <a:lnTo>
                      <a:pt x="570" y="317"/>
                    </a:lnTo>
                    <a:lnTo>
                      <a:pt x="540" y="330"/>
                    </a:lnTo>
                    <a:lnTo>
                      <a:pt x="508" y="343"/>
                    </a:lnTo>
                    <a:lnTo>
                      <a:pt x="472" y="356"/>
                    </a:lnTo>
                    <a:lnTo>
                      <a:pt x="454" y="344"/>
                    </a:lnTo>
                    <a:close/>
                  </a:path>
                </a:pathLst>
              </a:custGeom>
              <a:solidFill>
                <a:srgbClr val="000000"/>
              </a:solidFill>
              <a:ln w="9525">
                <a:noFill/>
                <a:round/>
                <a:headEnd/>
                <a:tailEnd/>
              </a:ln>
            </p:spPr>
            <p:txBody>
              <a:bodyPr/>
              <a:lstStyle/>
              <a:p>
                <a:endParaRPr lang="en-US"/>
              </a:p>
            </p:txBody>
          </p:sp>
          <p:sp>
            <p:nvSpPr>
              <p:cNvPr id="91458" name="Freeform 55"/>
              <p:cNvSpPr>
                <a:spLocks/>
              </p:cNvSpPr>
              <p:nvPr/>
            </p:nvSpPr>
            <p:spPr bwMode="auto">
              <a:xfrm>
                <a:off x="5997" y="14727"/>
                <a:ext cx="1095" cy="319"/>
              </a:xfrm>
              <a:custGeom>
                <a:avLst/>
                <a:gdLst>
                  <a:gd name="T0" fmla="*/ 0 w 1095"/>
                  <a:gd name="T1" fmla="*/ 0 h 319"/>
                  <a:gd name="T2" fmla="*/ 1071 w 1095"/>
                  <a:gd name="T3" fmla="*/ 319 h 319"/>
                  <a:gd name="T4" fmla="*/ 1095 w 1095"/>
                  <a:gd name="T5" fmla="*/ 319 h 319"/>
                  <a:gd name="T6" fmla="*/ 33 w 1095"/>
                  <a:gd name="T7" fmla="*/ 0 h 319"/>
                  <a:gd name="T8" fmla="*/ 0 w 1095"/>
                  <a:gd name="T9" fmla="*/ 0 h 319"/>
                  <a:gd name="T10" fmla="*/ 0 60000 65536"/>
                  <a:gd name="T11" fmla="*/ 0 60000 65536"/>
                  <a:gd name="T12" fmla="*/ 0 60000 65536"/>
                  <a:gd name="T13" fmla="*/ 0 60000 65536"/>
                  <a:gd name="T14" fmla="*/ 0 60000 65536"/>
                  <a:gd name="T15" fmla="*/ 0 w 1095"/>
                  <a:gd name="T16" fmla="*/ 0 h 319"/>
                  <a:gd name="T17" fmla="*/ 1095 w 1095"/>
                  <a:gd name="T18" fmla="*/ 319 h 319"/>
                </a:gdLst>
                <a:ahLst/>
                <a:cxnLst>
                  <a:cxn ang="T10">
                    <a:pos x="T0" y="T1"/>
                  </a:cxn>
                  <a:cxn ang="T11">
                    <a:pos x="T2" y="T3"/>
                  </a:cxn>
                  <a:cxn ang="T12">
                    <a:pos x="T4" y="T5"/>
                  </a:cxn>
                  <a:cxn ang="T13">
                    <a:pos x="T6" y="T7"/>
                  </a:cxn>
                  <a:cxn ang="T14">
                    <a:pos x="T8" y="T9"/>
                  </a:cxn>
                </a:cxnLst>
                <a:rect l="T15" t="T16" r="T17" b="T18"/>
                <a:pathLst>
                  <a:path w="1095" h="319">
                    <a:moveTo>
                      <a:pt x="0" y="0"/>
                    </a:moveTo>
                    <a:lnTo>
                      <a:pt x="1071" y="319"/>
                    </a:lnTo>
                    <a:lnTo>
                      <a:pt x="1095" y="319"/>
                    </a:lnTo>
                    <a:lnTo>
                      <a:pt x="33" y="0"/>
                    </a:lnTo>
                    <a:lnTo>
                      <a:pt x="0" y="0"/>
                    </a:lnTo>
                    <a:close/>
                  </a:path>
                </a:pathLst>
              </a:custGeom>
              <a:solidFill>
                <a:srgbClr val="000000"/>
              </a:solidFill>
              <a:ln w="9525">
                <a:noFill/>
                <a:round/>
                <a:headEnd/>
                <a:tailEnd/>
              </a:ln>
            </p:spPr>
            <p:txBody>
              <a:bodyPr/>
              <a:lstStyle/>
              <a:p>
                <a:endParaRPr lang="en-US"/>
              </a:p>
            </p:txBody>
          </p:sp>
          <p:sp>
            <p:nvSpPr>
              <p:cNvPr id="91459" name="Freeform 56"/>
              <p:cNvSpPr>
                <a:spLocks/>
              </p:cNvSpPr>
              <p:nvPr/>
            </p:nvSpPr>
            <p:spPr bwMode="auto">
              <a:xfrm>
                <a:off x="6181" y="14684"/>
                <a:ext cx="1082" cy="285"/>
              </a:xfrm>
              <a:custGeom>
                <a:avLst/>
                <a:gdLst>
                  <a:gd name="T0" fmla="*/ 0 w 1082"/>
                  <a:gd name="T1" fmla="*/ 1 h 285"/>
                  <a:gd name="T2" fmla="*/ 1058 w 1082"/>
                  <a:gd name="T3" fmla="*/ 285 h 285"/>
                  <a:gd name="T4" fmla="*/ 1082 w 1082"/>
                  <a:gd name="T5" fmla="*/ 284 h 285"/>
                  <a:gd name="T6" fmla="*/ 33 w 1082"/>
                  <a:gd name="T7" fmla="*/ 0 h 285"/>
                  <a:gd name="T8" fmla="*/ 0 w 1082"/>
                  <a:gd name="T9" fmla="*/ 1 h 285"/>
                  <a:gd name="T10" fmla="*/ 0 60000 65536"/>
                  <a:gd name="T11" fmla="*/ 0 60000 65536"/>
                  <a:gd name="T12" fmla="*/ 0 60000 65536"/>
                  <a:gd name="T13" fmla="*/ 0 60000 65536"/>
                  <a:gd name="T14" fmla="*/ 0 60000 65536"/>
                  <a:gd name="T15" fmla="*/ 0 w 1082"/>
                  <a:gd name="T16" fmla="*/ 0 h 285"/>
                  <a:gd name="T17" fmla="*/ 1082 w 1082"/>
                  <a:gd name="T18" fmla="*/ 285 h 285"/>
                </a:gdLst>
                <a:ahLst/>
                <a:cxnLst>
                  <a:cxn ang="T10">
                    <a:pos x="T0" y="T1"/>
                  </a:cxn>
                  <a:cxn ang="T11">
                    <a:pos x="T2" y="T3"/>
                  </a:cxn>
                  <a:cxn ang="T12">
                    <a:pos x="T4" y="T5"/>
                  </a:cxn>
                  <a:cxn ang="T13">
                    <a:pos x="T6" y="T7"/>
                  </a:cxn>
                  <a:cxn ang="T14">
                    <a:pos x="T8" y="T9"/>
                  </a:cxn>
                </a:cxnLst>
                <a:rect l="T15" t="T16" r="T17" b="T18"/>
                <a:pathLst>
                  <a:path w="1082" h="285">
                    <a:moveTo>
                      <a:pt x="0" y="1"/>
                    </a:moveTo>
                    <a:lnTo>
                      <a:pt x="1058" y="285"/>
                    </a:lnTo>
                    <a:lnTo>
                      <a:pt x="1082" y="284"/>
                    </a:lnTo>
                    <a:lnTo>
                      <a:pt x="33" y="0"/>
                    </a:lnTo>
                    <a:lnTo>
                      <a:pt x="0" y="1"/>
                    </a:lnTo>
                    <a:close/>
                  </a:path>
                </a:pathLst>
              </a:custGeom>
              <a:solidFill>
                <a:srgbClr val="000000"/>
              </a:solidFill>
              <a:ln w="9525">
                <a:noFill/>
                <a:round/>
                <a:headEnd/>
                <a:tailEnd/>
              </a:ln>
            </p:spPr>
            <p:txBody>
              <a:bodyPr/>
              <a:lstStyle/>
              <a:p>
                <a:endParaRPr lang="en-US"/>
              </a:p>
            </p:txBody>
          </p:sp>
          <p:sp>
            <p:nvSpPr>
              <p:cNvPr id="91460" name="Freeform 57"/>
              <p:cNvSpPr>
                <a:spLocks/>
              </p:cNvSpPr>
              <p:nvPr/>
            </p:nvSpPr>
            <p:spPr bwMode="auto">
              <a:xfrm>
                <a:off x="6093" y="14699"/>
                <a:ext cx="1087" cy="315"/>
              </a:xfrm>
              <a:custGeom>
                <a:avLst/>
                <a:gdLst>
                  <a:gd name="T0" fmla="*/ 0 w 1087"/>
                  <a:gd name="T1" fmla="*/ 0 h 315"/>
                  <a:gd name="T2" fmla="*/ 1066 w 1087"/>
                  <a:gd name="T3" fmla="*/ 315 h 315"/>
                  <a:gd name="T4" fmla="*/ 1087 w 1087"/>
                  <a:gd name="T5" fmla="*/ 308 h 315"/>
                  <a:gd name="T6" fmla="*/ 31 w 1087"/>
                  <a:gd name="T7" fmla="*/ 0 h 315"/>
                  <a:gd name="T8" fmla="*/ 0 w 1087"/>
                  <a:gd name="T9" fmla="*/ 0 h 315"/>
                  <a:gd name="T10" fmla="*/ 0 60000 65536"/>
                  <a:gd name="T11" fmla="*/ 0 60000 65536"/>
                  <a:gd name="T12" fmla="*/ 0 60000 65536"/>
                  <a:gd name="T13" fmla="*/ 0 60000 65536"/>
                  <a:gd name="T14" fmla="*/ 0 60000 65536"/>
                  <a:gd name="T15" fmla="*/ 0 w 1087"/>
                  <a:gd name="T16" fmla="*/ 0 h 315"/>
                  <a:gd name="T17" fmla="*/ 1087 w 1087"/>
                  <a:gd name="T18" fmla="*/ 315 h 315"/>
                </a:gdLst>
                <a:ahLst/>
                <a:cxnLst>
                  <a:cxn ang="T10">
                    <a:pos x="T0" y="T1"/>
                  </a:cxn>
                  <a:cxn ang="T11">
                    <a:pos x="T2" y="T3"/>
                  </a:cxn>
                  <a:cxn ang="T12">
                    <a:pos x="T4" y="T5"/>
                  </a:cxn>
                  <a:cxn ang="T13">
                    <a:pos x="T6" y="T7"/>
                  </a:cxn>
                  <a:cxn ang="T14">
                    <a:pos x="T8" y="T9"/>
                  </a:cxn>
                </a:cxnLst>
                <a:rect l="T15" t="T16" r="T17" b="T18"/>
                <a:pathLst>
                  <a:path w="1087" h="315">
                    <a:moveTo>
                      <a:pt x="0" y="0"/>
                    </a:moveTo>
                    <a:lnTo>
                      <a:pt x="1066" y="315"/>
                    </a:lnTo>
                    <a:lnTo>
                      <a:pt x="1087" y="308"/>
                    </a:lnTo>
                    <a:lnTo>
                      <a:pt x="31" y="0"/>
                    </a:lnTo>
                    <a:lnTo>
                      <a:pt x="0" y="0"/>
                    </a:lnTo>
                    <a:close/>
                  </a:path>
                </a:pathLst>
              </a:custGeom>
              <a:solidFill>
                <a:srgbClr val="000000"/>
              </a:solidFill>
              <a:ln w="9525">
                <a:noFill/>
                <a:round/>
                <a:headEnd/>
                <a:tailEnd/>
              </a:ln>
            </p:spPr>
            <p:txBody>
              <a:bodyPr/>
              <a:lstStyle/>
              <a:p>
                <a:endParaRPr lang="en-US"/>
              </a:p>
            </p:txBody>
          </p:sp>
        </p:grpSp>
        <p:grpSp>
          <p:nvGrpSpPr>
            <p:cNvPr id="7" name="Group 58"/>
            <p:cNvGrpSpPr>
              <a:grpSpLocks/>
            </p:cNvGrpSpPr>
            <p:nvPr/>
          </p:nvGrpSpPr>
          <p:grpSpPr bwMode="auto">
            <a:xfrm>
              <a:off x="12806" y="10667"/>
              <a:ext cx="983" cy="1369"/>
              <a:chOff x="12762" y="10336"/>
              <a:chExt cx="1027" cy="1700"/>
            </a:xfrm>
          </p:grpSpPr>
          <p:sp>
            <p:nvSpPr>
              <p:cNvPr id="91416" name="Rectangle 59"/>
              <p:cNvSpPr>
                <a:spLocks noChangeArrowheads="1"/>
              </p:cNvSpPr>
              <p:nvPr/>
            </p:nvSpPr>
            <p:spPr bwMode="auto">
              <a:xfrm>
                <a:off x="12824" y="10394"/>
                <a:ext cx="965" cy="1642"/>
              </a:xfrm>
              <a:prstGeom prst="rect">
                <a:avLst/>
              </a:prstGeom>
              <a:solidFill>
                <a:srgbClr val="969696"/>
              </a:solidFill>
              <a:ln w="9525">
                <a:solidFill>
                  <a:srgbClr val="000000"/>
                </a:solidFill>
                <a:miter lim="800000"/>
                <a:headEnd/>
                <a:tailEnd/>
              </a:ln>
            </p:spPr>
            <p:txBody>
              <a:bodyPr/>
              <a:lstStyle/>
              <a:p>
                <a:endParaRPr lang="en-US"/>
              </a:p>
            </p:txBody>
          </p:sp>
          <p:sp>
            <p:nvSpPr>
              <p:cNvPr id="91417" name="Rectangle 60"/>
              <p:cNvSpPr>
                <a:spLocks noChangeArrowheads="1"/>
              </p:cNvSpPr>
              <p:nvPr/>
            </p:nvSpPr>
            <p:spPr bwMode="auto">
              <a:xfrm>
                <a:off x="12766" y="10336"/>
                <a:ext cx="965" cy="1642"/>
              </a:xfrm>
              <a:prstGeom prst="rect">
                <a:avLst/>
              </a:prstGeom>
              <a:solidFill>
                <a:srgbClr val="FFFFFF"/>
              </a:solidFill>
              <a:ln w="9525">
                <a:solidFill>
                  <a:srgbClr val="000000"/>
                </a:solidFill>
                <a:miter lim="800000"/>
                <a:headEnd/>
                <a:tailEnd/>
              </a:ln>
            </p:spPr>
            <p:txBody>
              <a:bodyPr/>
              <a:lstStyle/>
              <a:p>
                <a:endParaRPr lang="en-US"/>
              </a:p>
            </p:txBody>
          </p:sp>
          <p:sp>
            <p:nvSpPr>
              <p:cNvPr id="91418" name="Line 61"/>
              <p:cNvSpPr>
                <a:spLocks noChangeShapeType="1"/>
              </p:cNvSpPr>
              <p:nvPr/>
            </p:nvSpPr>
            <p:spPr bwMode="auto">
              <a:xfrm>
                <a:off x="12766" y="10682"/>
                <a:ext cx="965" cy="2"/>
              </a:xfrm>
              <a:prstGeom prst="line">
                <a:avLst/>
              </a:prstGeom>
              <a:noFill/>
              <a:ln w="9525">
                <a:solidFill>
                  <a:srgbClr val="000000"/>
                </a:solidFill>
                <a:round/>
                <a:headEnd/>
                <a:tailEnd/>
              </a:ln>
            </p:spPr>
            <p:txBody>
              <a:bodyPr/>
              <a:lstStyle/>
              <a:p>
                <a:endParaRPr lang="en-US"/>
              </a:p>
            </p:txBody>
          </p:sp>
          <p:sp>
            <p:nvSpPr>
              <p:cNvPr id="91419" name="Line 62"/>
              <p:cNvSpPr>
                <a:spLocks noChangeShapeType="1"/>
              </p:cNvSpPr>
              <p:nvPr/>
            </p:nvSpPr>
            <p:spPr bwMode="auto">
              <a:xfrm>
                <a:off x="12780" y="11042"/>
                <a:ext cx="980" cy="1"/>
              </a:xfrm>
              <a:prstGeom prst="line">
                <a:avLst/>
              </a:prstGeom>
              <a:noFill/>
              <a:ln w="9525">
                <a:solidFill>
                  <a:srgbClr val="000000"/>
                </a:solidFill>
                <a:round/>
                <a:headEnd/>
                <a:tailEnd/>
              </a:ln>
            </p:spPr>
            <p:txBody>
              <a:bodyPr/>
              <a:lstStyle/>
              <a:p>
                <a:endParaRPr lang="en-US"/>
              </a:p>
            </p:txBody>
          </p:sp>
          <p:sp>
            <p:nvSpPr>
              <p:cNvPr id="91420" name="Line 63"/>
              <p:cNvSpPr>
                <a:spLocks noChangeShapeType="1"/>
              </p:cNvSpPr>
              <p:nvPr/>
            </p:nvSpPr>
            <p:spPr bwMode="auto">
              <a:xfrm>
                <a:off x="12764" y="11374"/>
                <a:ext cx="980" cy="1"/>
              </a:xfrm>
              <a:prstGeom prst="line">
                <a:avLst/>
              </a:prstGeom>
              <a:noFill/>
              <a:ln w="9525">
                <a:solidFill>
                  <a:srgbClr val="000000"/>
                </a:solidFill>
                <a:round/>
                <a:headEnd/>
                <a:tailEnd/>
              </a:ln>
            </p:spPr>
            <p:txBody>
              <a:bodyPr/>
              <a:lstStyle/>
              <a:p>
                <a:endParaRPr lang="en-US"/>
              </a:p>
            </p:txBody>
          </p:sp>
          <p:sp>
            <p:nvSpPr>
              <p:cNvPr id="91421" name="Line 64"/>
              <p:cNvSpPr>
                <a:spLocks noChangeShapeType="1"/>
              </p:cNvSpPr>
              <p:nvPr/>
            </p:nvSpPr>
            <p:spPr bwMode="auto">
              <a:xfrm>
                <a:off x="12762" y="11675"/>
                <a:ext cx="967" cy="2"/>
              </a:xfrm>
              <a:prstGeom prst="line">
                <a:avLst/>
              </a:prstGeom>
              <a:noFill/>
              <a:ln w="9525">
                <a:solidFill>
                  <a:srgbClr val="000000"/>
                </a:solidFill>
                <a:round/>
                <a:headEnd/>
                <a:tailEnd/>
              </a:ln>
            </p:spPr>
            <p:txBody>
              <a:bodyPr/>
              <a:lstStyle/>
              <a:p>
                <a:endParaRPr lang="en-US"/>
              </a:p>
            </p:txBody>
          </p:sp>
        </p:grpSp>
        <p:sp>
          <p:nvSpPr>
            <p:cNvPr id="91415" name="Text Box 65"/>
            <p:cNvSpPr txBox="1">
              <a:spLocks noChangeArrowheads="1"/>
            </p:cNvSpPr>
            <p:nvPr/>
          </p:nvSpPr>
          <p:spPr bwMode="auto">
            <a:xfrm>
              <a:off x="12809" y="10193"/>
              <a:ext cx="958" cy="366"/>
            </a:xfrm>
            <a:prstGeom prst="rect">
              <a:avLst/>
            </a:prstGeom>
            <a:noFill/>
            <a:ln w="9525">
              <a:noFill/>
              <a:miter lim="800000"/>
              <a:headEnd/>
              <a:tailEnd/>
            </a:ln>
          </p:spPr>
          <p:txBody>
            <a:bodyPr/>
            <a:lstStyle/>
            <a:p>
              <a:pPr algn="l" eaLnBrk="1" hangingPunct="1"/>
              <a:r>
                <a:rPr lang="en-US" sz="1000">
                  <a:solidFill>
                    <a:schemeClr val="tx2"/>
                  </a:solidFill>
                  <a:latin typeface="Arial" pitchFamily="34" charset="0"/>
                </a:rPr>
                <a:t>Host A</a:t>
              </a:r>
              <a:endParaRPr lang="en-US" sz="2000">
                <a:solidFill>
                  <a:schemeClr val="tx2"/>
                </a:solidFill>
              </a:endParaRPr>
            </a:p>
          </p:txBody>
        </p:sp>
      </p:grpSp>
      <p:sp>
        <p:nvSpPr>
          <p:cNvPr id="91149" name="Text Box 66"/>
          <p:cNvSpPr txBox="1">
            <a:spLocks noChangeArrowheads="1"/>
          </p:cNvSpPr>
          <p:nvPr/>
        </p:nvSpPr>
        <p:spPr bwMode="auto">
          <a:xfrm>
            <a:off x="3978275" y="2635250"/>
            <a:ext cx="1897063" cy="366713"/>
          </a:xfrm>
          <a:prstGeom prst="rect">
            <a:avLst/>
          </a:prstGeom>
          <a:noFill/>
          <a:ln w="9525">
            <a:noFill/>
            <a:miter lim="800000"/>
            <a:headEnd/>
            <a:tailEnd/>
          </a:ln>
        </p:spPr>
        <p:txBody>
          <a:bodyPr/>
          <a:lstStyle/>
          <a:p>
            <a:pPr algn="l" eaLnBrk="1" hangingPunct="1"/>
            <a:r>
              <a:rPr lang="en-US" sz="1400">
                <a:solidFill>
                  <a:srgbClr val="FF0000"/>
                </a:solidFill>
                <a:latin typeface="Symbol" pitchFamily="18" charset="2"/>
              </a:rPr>
              <a:t>l</a:t>
            </a:r>
            <a:r>
              <a:rPr lang="en-US" sz="1400" baseline="-25000">
                <a:solidFill>
                  <a:srgbClr val="FF0000"/>
                </a:solidFill>
                <a:latin typeface="Arial" pitchFamily="34" charset="0"/>
              </a:rPr>
              <a:t>in </a:t>
            </a:r>
            <a:r>
              <a:rPr lang="en-US" sz="1400">
                <a:solidFill>
                  <a:srgbClr val="FF0000"/>
                </a:solidFill>
                <a:latin typeface="Arial" pitchFamily="34" charset="0"/>
              </a:rPr>
              <a:t>: original data</a:t>
            </a:r>
            <a:endParaRPr lang="en-US" sz="1400">
              <a:solidFill>
                <a:schemeClr val="tx2"/>
              </a:solidFill>
            </a:endParaRPr>
          </a:p>
        </p:txBody>
      </p:sp>
      <p:sp>
        <p:nvSpPr>
          <p:cNvPr id="91150" name="Line 67"/>
          <p:cNvSpPr>
            <a:spLocks noChangeShapeType="1"/>
          </p:cNvSpPr>
          <p:nvPr/>
        </p:nvSpPr>
        <p:spPr bwMode="auto">
          <a:xfrm flipH="1">
            <a:off x="2005013" y="5873750"/>
            <a:ext cx="1458912" cy="11113"/>
          </a:xfrm>
          <a:prstGeom prst="line">
            <a:avLst/>
          </a:prstGeom>
          <a:noFill/>
          <a:ln w="19050">
            <a:solidFill>
              <a:srgbClr val="000000"/>
            </a:solidFill>
            <a:round/>
            <a:headEnd/>
            <a:tailEnd/>
          </a:ln>
        </p:spPr>
        <p:txBody>
          <a:bodyPr/>
          <a:lstStyle/>
          <a:p>
            <a:endParaRPr lang="en-US"/>
          </a:p>
        </p:txBody>
      </p:sp>
      <p:grpSp>
        <p:nvGrpSpPr>
          <p:cNvPr id="8" name="Group 68"/>
          <p:cNvGrpSpPr>
            <a:grpSpLocks/>
          </p:cNvGrpSpPr>
          <p:nvPr/>
        </p:nvGrpSpPr>
        <p:grpSpPr bwMode="auto">
          <a:xfrm>
            <a:off x="1063625" y="4530725"/>
            <a:ext cx="979488" cy="1503363"/>
            <a:chOff x="12464" y="10193"/>
            <a:chExt cx="1481" cy="2272"/>
          </a:xfrm>
        </p:grpSpPr>
        <p:grpSp>
          <p:nvGrpSpPr>
            <p:cNvPr id="9" name="Group 69"/>
            <p:cNvGrpSpPr>
              <a:grpSpLocks/>
            </p:cNvGrpSpPr>
            <p:nvPr/>
          </p:nvGrpSpPr>
          <p:grpSpPr bwMode="auto">
            <a:xfrm>
              <a:off x="12464" y="11102"/>
              <a:ext cx="1481" cy="1363"/>
              <a:chOff x="5850" y="13487"/>
              <a:chExt cx="2023" cy="1840"/>
            </a:xfrm>
          </p:grpSpPr>
          <p:sp>
            <p:nvSpPr>
              <p:cNvPr id="91374" name="Freeform 70"/>
              <p:cNvSpPr>
                <a:spLocks/>
              </p:cNvSpPr>
              <p:nvPr/>
            </p:nvSpPr>
            <p:spPr bwMode="auto">
              <a:xfrm>
                <a:off x="5850" y="13632"/>
                <a:ext cx="2023" cy="1695"/>
              </a:xfrm>
              <a:custGeom>
                <a:avLst/>
                <a:gdLst>
                  <a:gd name="T0" fmla="*/ 570 w 2023"/>
                  <a:gd name="T1" fmla="*/ 121 h 1695"/>
                  <a:gd name="T2" fmla="*/ 575 w 2023"/>
                  <a:gd name="T3" fmla="*/ 120 h 1695"/>
                  <a:gd name="T4" fmla="*/ 586 w 2023"/>
                  <a:gd name="T5" fmla="*/ 116 h 1695"/>
                  <a:gd name="T6" fmla="*/ 607 w 2023"/>
                  <a:gd name="T7" fmla="*/ 108 h 1695"/>
                  <a:gd name="T8" fmla="*/ 636 w 2023"/>
                  <a:gd name="T9" fmla="*/ 101 h 1695"/>
                  <a:gd name="T10" fmla="*/ 672 w 2023"/>
                  <a:gd name="T11" fmla="*/ 90 h 1695"/>
                  <a:gd name="T12" fmla="*/ 718 w 2023"/>
                  <a:gd name="T13" fmla="*/ 79 h 1695"/>
                  <a:gd name="T14" fmla="*/ 771 w 2023"/>
                  <a:gd name="T15" fmla="*/ 67 h 1695"/>
                  <a:gd name="T16" fmla="*/ 834 w 2023"/>
                  <a:gd name="T17" fmla="*/ 55 h 1695"/>
                  <a:gd name="T18" fmla="*/ 904 w 2023"/>
                  <a:gd name="T19" fmla="*/ 43 h 1695"/>
                  <a:gd name="T20" fmla="*/ 982 w 2023"/>
                  <a:gd name="T21" fmla="*/ 33 h 1695"/>
                  <a:gd name="T22" fmla="*/ 1071 w 2023"/>
                  <a:gd name="T23" fmla="*/ 22 h 1695"/>
                  <a:gd name="T24" fmla="*/ 1166 w 2023"/>
                  <a:gd name="T25" fmla="*/ 13 h 1695"/>
                  <a:gd name="T26" fmla="*/ 1271 w 2023"/>
                  <a:gd name="T27" fmla="*/ 7 h 1695"/>
                  <a:gd name="T28" fmla="*/ 1384 w 2023"/>
                  <a:gd name="T29" fmla="*/ 1 h 1695"/>
                  <a:gd name="T30" fmla="*/ 1506 w 2023"/>
                  <a:gd name="T31" fmla="*/ 0 h 1695"/>
                  <a:gd name="T32" fmla="*/ 1636 w 2023"/>
                  <a:gd name="T33" fmla="*/ 1 h 1695"/>
                  <a:gd name="T34" fmla="*/ 1692 w 2023"/>
                  <a:gd name="T35" fmla="*/ 233 h 1695"/>
                  <a:gd name="T36" fmla="*/ 1713 w 2023"/>
                  <a:gd name="T37" fmla="*/ 243 h 1695"/>
                  <a:gd name="T38" fmla="*/ 1758 w 2023"/>
                  <a:gd name="T39" fmla="*/ 274 h 1695"/>
                  <a:gd name="T40" fmla="*/ 1806 w 2023"/>
                  <a:gd name="T41" fmla="*/ 329 h 1695"/>
                  <a:gd name="T42" fmla="*/ 1836 w 2023"/>
                  <a:gd name="T43" fmla="*/ 409 h 1695"/>
                  <a:gd name="T44" fmla="*/ 1955 w 2023"/>
                  <a:gd name="T45" fmla="*/ 948 h 1695"/>
                  <a:gd name="T46" fmla="*/ 2003 w 2023"/>
                  <a:gd name="T47" fmla="*/ 1171 h 1695"/>
                  <a:gd name="T48" fmla="*/ 2011 w 2023"/>
                  <a:gd name="T49" fmla="*/ 1188 h 1695"/>
                  <a:gd name="T50" fmla="*/ 2022 w 2023"/>
                  <a:gd name="T51" fmla="*/ 1231 h 1695"/>
                  <a:gd name="T52" fmla="*/ 2021 w 2023"/>
                  <a:gd name="T53" fmla="*/ 1297 h 1695"/>
                  <a:gd name="T54" fmla="*/ 1992 w 2023"/>
                  <a:gd name="T55" fmla="*/ 1380 h 1695"/>
                  <a:gd name="T56" fmla="*/ 0 w 2023"/>
                  <a:gd name="T57" fmla="*/ 1328 h 1695"/>
                  <a:gd name="T58" fmla="*/ 199 w 2023"/>
                  <a:gd name="T59" fmla="*/ 1223 h 1695"/>
                  <a:gd name="T60" fmla="*/ 200 w 2023"/>
                  <a:gd name="T61" fmla="*/ 232 h 1695"/>
                  <a:gd name="T62" fmla="*/ 210 w 2023"/>
                  <a:gd name="T63" fmla="*/ 226 h 1695"/>
                  <a:gd name="T64" fmla="*/ 230 w 2023"/>
                  <a:gd name="T65" fmla="*/ 214 h 1695"/>
                  <a:gd name="T66" fmla="*/ 259 w 2023"/>
                  <a:gd name="T67" fmla="*/ 201 h 1695"/>
                  <a:gd name="T68" fmla="*/ 297 w 2023"/>
                  <a:gd name="T69" fmla="*/ 189 h 1695"/>
                  <a:gd name="T70" fmla="*/ 344 w 2023"/>
                  <a:gd name="T71" fmla="*/ 183 h 1695"/>
                  <a:gd name="T72" fmla="*/ 399 w 2023"/>
                  <a:gd name="T73" fmla="*/ 181 h 1695"/>
                  <a:gd name="T74" fmla="*/ 464 w 2023"/>
                  <a:gd name="T75" fmla="*/ 191 h 1695"/>
                  <a:gd name="T76" fmla="*/ 548 w 2023"/>
                  <a:gd name="T77" fmla="*/ 225 h 169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023"/>
                  <a:gd name="T118" fmla="*/ 0 h 1695"/>
                  <a:gd name="T119" fmla="*/ 2023 w 2023"/>
                  <a:gd name="T120" fmla="*/ 1695 h 169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023" h="1695">
                    <a:moveTo>
                      <a:pt x="548" y="225"/>
                    </a:moveTo>
                    <a:lnTo>
                      <a:pt x="570" y="121"/>
                    </a:lnTo>
                    <a:lnTo>
                      <a:pt x="571" y="121"/>
                    </a:lnTo>
                    <a:lnTo>
                      <a:pt x="575" y="120"/>
                    </a:lnTo>
                    <a:lnTo>
                      <a:pt x="580" y="118"/>
                    </a:lnTo>
                    <a:lnTo>
                      <a:pt x="586" y="116"/>
                    </a:lnTo>
                    <a:lnTo>
                      <a:pt x="596" y="112"/>
                    </a:lnTo>
                    <a:lnTo>
                      <a:pt x="607" y="108"/>
                    </a:lnTo>
                    <a:lnTo>
                      <a:pt x="620" y="105"/>
                    </a:lnTo>
                    <a:lnTo>
                      <a:pt x="636" y="101"/>
                    </a:lnTo>
                    <a:lnTo>
                      <a:pt x="653" y="95"/>
                    </a:lnTo>
                    <a:lnTo>
                      <a:pt x="672" y="90"/>
                    </a:lnTo>
                    <a:lnTo>
                      <a:pt x="694" y="84"/>
                    </a:lnTo>
                    <a:lnTo>
                      <a:pt x="718" y="79"/>
                    </a:lnTo>
                    <a:lnTo>
                      <a:pt x="743" y="74"/>
                    </a:lnTo>
                    <a:lnTo>
                      <a:pt x="771" y="67"/>
                    </a:lnTo>
                    <a:lnTo>
                      <a:pt x="802" y="61"/>
                    </a:lnTo>
                    <a:lnTo>
                      <a:pt x="834" y="55"/>
                    </a:lnTo>
                    <a:lnTo>
                      <a:pt x="867" y="49"/>
                    </a:lnTo>
                    <a:lnTo>
                      <a:pt x="904" y="43"/>
                    </a:lnTo>
                    <a:lnTo>
                      <a:pt x="943" y="38"/>
                    </a:lnTo>
                    <a:lnTo>
                      <a:pt x="982" y="33"/>
                    </a:lnTo>
                    <a:lnTo>
                      <a:pt x="1025" y="27"/>
                    </a:lnTo>
                    <a:lnTo>
                      <a:pt x="1071" y="22"/>
                    </a:lnTo>
                    <a:lnTo>
                      <a:pt x="1117" y="17"/>
                    </a:lnTo>
                    <a:lnTo>
                      <a:pt x="1166" y="13"/>
                    </a:lnTo>
                    <a:lnTo>
                      <a:pt x="1218" y="10"/>
                    </a:lnTo>
                    <a:lnTo>
                      <a:pt x="1271" y="7"/>
                    </a:lnTo>
                    <a:lnTo>
                      <a:pt x="1327" y="3"/>
                    </a:lnTo>
                    <a:lnTo>
                      <a:pt x="1384" y="1"/>
                    </a:lnTo>
                    <a:lnTo>
                      <a:pt x="1444" y="0"/>
                    </a:lnTo>
                    <a:lnTo>
                      <a:pt x="1506" y="0"/>
                    </a:lnTo>
                    <a:lnTo>
                      <a:pt x="1570" y="0"/>
                    </a:lnTo>
                    <a:lnTo>
                      <a:pt x="1636" y="1"/>
                    </a:lnTo>
                    <a:lnTo>
                      <a:pt x="1709" y="41"/>
                    </a:lnTo>
                    <a:lnTo>
                      <a:pt x="1692" y="233"/>
                    </a:lnTo>
                    <a:lnTo>
                      <a:pt x="1698" y="235"/>
                    </a:lnTo>
                    <a:lnTo>
                      <a:pt x="1713" y="243"/>
                    </a:lnTo>
                    <a:lnTo>
                      <a:pt x="1733" y="256"/>
                    </a:lnTo>
                    <a:lnTo>
                      <a:pt x="1758" y="274"/>
                    </a:lnTo>
                    <a:lnTo>
                      <a:pt x="1784" y="299"/>
                    </a:lnTo>
                    <a:lnTo>
                      <a:pt x="1806" y="329"/>
                    </a:lnTo>
                    <a:lnTo>
                      <a:pt x="1825" y="366"/>
                    </a:lnTo>
                    <a:lnTo>
                      <a:pt x="1836" y="409"/>
                    </a:lnTo>
                    <a:lnTo>
                      <a:pt x="1999" y="557"/>
                    </a:lnTo>
                    <a:lnTo>
                      <a:pt x="1955" y="948"/>
                    </a:lnTo>
                    <a:lnTo>
                      <a:pt x="1692" y="1080"/>
                    </a:lnTo>
                    <a:lnTo>
                      <a:pt x="2003" y="1171"/>
                    </a:lnTo>
                    <a:lnTo>
                      <a:pt x="2006" y="1176"/>
                    </a:lnTo>
                    <a:lnTo>
                      <a:pt x="2011" y="1188"/>
                    </a:lnTo>
                    <a:lnTo>
                      <a:pt x="2016" y="1206"/>
                    </a:lnTo>
                    <a:lnTo>
                      <a:pt x="2022" y="1231"/>
                    </a:lnTo>
                    <a:lnTo>
                      <a:pt x="2023" y="1261"/>
                    </a:lnTo>
                    <a:lnTo>
                      <a:pt x="2021" y="1297"/>
                    </a:lnTo>
                    <a:lnTo>
                      <a:pt x="2010" y="1337"/>
                    </a:lnTo>
                    <a:lnTo>
                      <a:pt x="1992" y="1380"/>
                    </a:lnTo>
                    <a:lnTo>
                      <a:pt x="1171" y="1695"/>
                    </a:lnTo>
                    <a:lnTo>
                      <a:pt x="0" y="1328"/>
                    </a:lnTo>
                    <a:lnTo>
                      <a:pt x="20" y="1285"/>
                    </a:lnTo>
                    <a:lnTo>
                      <a:pt x="199" y="1223"/>
                    </a:lnTo>
                    <a:lnTo>
                      <a:pt x="199" y="233"/>
                    </a:lnTo>
                    <a:lnTo>
                      <a:pt x="200" y="232"/>
                    </a:lnTo>
                    <a:lnTo>
                      <a:pt x="204" y="229"/>
                    </a:lnTo>
                    <a:lnTo>
                      <a:pt x="210" y="226"/>
                    </a:lnTo>
                    <a:lnTo>
                      <a:pt x="218" y="220"/>
                    </a:lnTo>
                    <a:lnTo>
                      <a:pt x="230" y="214"/>
                    </a:lnTo>
                    <a:lnTo>
                      <a:pt x="243" y="207"/>
                    </a:lnTo>
                    <a:lnTo>
                      <a:pt x="259" y="201"/>
                    </a:lnTo>
                    <a:lnTo>
                      <a:pt x="277" y="194"/>
                    </a:lnTo>
                    <a:lnTo>
                      <a:pt x="297" y="189"/>
                    </a:lnTo>
                    <a:lnTo>
                      <a:pt x="320" y="185"/>
                    </a:lnTo>
                    <a:lnTo>
                      <a:pt x="344" y="183"/>
                    </a:lnTo>
                    <a:lnTo>
                      <a:pt x="370" y="180"/>
                    </a:lnTo>
                    <a:lnTo>
                      <a:pt x="399" y="181"/>
                    </a:lnTo>
                    <a:lnTo>
                      <a:pt x="430" y="185"/>
                    </a:lnTo>
                    <a:lnTo>
                      <a:pt x="464" y="191"/>
                    </a:lnTo>
                    <a:lnTo>
                      <a:pt x="498" y="201"/>
                    </a:lnTo>
                    <a:lnTo>
                      <a:pt x="548" y="225"/>
                    </a:lnTo>
                    <a:close/>
                  </a:path>
                </a:pathLst>
              </a:custGeom>
              <a:solidFill>
                <a:srgbClr val="969696"/>
              </a:solidFill>
              <a:ln w="9525">
                <a:noFill/>
                <a:round/>
                <a:headEnd/>
                <a:tailEnd/>
              </a:ln>
            </p:spPr>
            <p:txBody>
              <a:bodyPr/>
              <a:lstStyle/>
              <a:p>
                <a:endParaRPr lang="en-US"/>
              </a:p>
            </p:txBody>
          </p:sp>
          <p:sp>
            <p:nvSpPr>
              <p:cNvPr id="91375" name="Freeform 71"/>
              <p:cNvSpPr>
                <a:spLocks/>
              </p:cNvSpPr>
              <p:nvPr/>
            </p:nvSpPr>
            <p:spPr bwMode="auto">
              <a:xfrm>
                <a:off x="6551" y="13597"/>
                <a:ext cx="650" cy="735"/>
              </a:xfrm>
              <a:custGeom>
                <a:avLst/>
                <a:gdLst>
                  <a:gd name="T0" fmla="*/ 645 w 650"/>
                  <a:gd name="T1" fmla="*/ 27 h 735"/>
                  <a:gd name="T2" fmla="*/ 642 w 650"/>
                  <a:gd name="T3" fmla="*/ 26 h 735"/>
                  <a:gd name="T4" fmla="*/ 631 w 650"/>
                  <a:gd name="T5" fmla="*/ 23 h 735"/>
                  <a:gd name="T6" fmla="*/ 615 w 650"/>
                  <a:gd name="T7" fmla="*/ 19 h 735"/>
                  <a:gd name="T8" fmla="*/ 592 w 650"/>
                  <a:gd name="T9" fmla="*/ 15 h 735"/>
                  <a:gd name="T10" fmla="*/ 565 w 650"/>
                  <a:gd name="T11" fmla="*/ 10 h 735"/>
                  <a:gd name="T12" fmla="*/ 533 w 650"/>
                  <a:gd name="T13" fmla="*/ 6 h 735"/>
                  <a:gd name="T14" fmla="*/ 496 w 650"/>
                  <a:gd name="T15" fmla="*/ 3 h 735"/>
                  <a:gd name="T16" fmla="*/ 456 w 650"/>
                  <a:gd name="T17" fmla="*/ 1 h 735"/>
                  <a:gd name="T18" fmla="*/ 411 w 650"/>
                  <a:gd name="T19" fmla="*/ 0 h 735"/>
                  <a:gd name="T20" fmla="*/ 364 w 650"/>
                  <a:gd name="T21" fmla="*/ 2 h 735"/>
                  <a:gd name="T22" fmla="*/ 315 w 650"/>
                  <a:gd name="T23" fmla="*/ 6 h 735"/>
                  <a:gd name="T24" fmla="*/ 262 w 650"/>
                  <a:gd name="T25" fmla="*/ 15 h 735"/>
                  <a:gd name="T26" fmla="*/ 209 w 650"/>
                  <a:gd name="T27" fmla="*/ 26 h 735"/>
                  <a:gd name="T28" fmla="*/ 154 w 650"/>
                  <a:gd name="T29" fmla="*/ 42 h 735"/>
                  <a:gd name="T30" fmla="*/ 98 w 650"/>
                  <a:gd name="T31" fmla="*/ 61 h 735"/>
                  <a:gd name="T32" fmla="*/ 42 w 650"/>
                  <a:gd name="T33" fmla="*/ 87 h 735"/>
                  <a:gd name="T34" fmla="*/ 38 w 650"/>
                  <a:gd name="T35" fmla="*/ 101 h 735"/>
                  <a:gd name="T36" fmla="*/ 28 w 650"/>
                  <a:gd name="T37" fmla="*/ 141 h 735"/>
                  <a:gd name="T38" fmla="*/ 17 w 650"/>
                  <a:gd name="T39" fmla="*/ 203 h 735"/>
                  <a:gd name="T40" fmla="*/ 6 w 650"/>
                  <a:gd name="T41" fmla="*/ 283 h 735"/>
                  <a:gd name="T42" fmla="*/ 0 w 650"/>
                  <a:gd name="T43" fmla="*/ 378 h 735"/>
                  <a:gd name="T44" fmla="*/ 5 w 650"/>
                  <a:gd name="T45" fmla="*/ 484 h 735"/>
                  <a:gd name="T46" fmla="*/ 21 w 650"/>
                  <a:gd name="T47" fmla="*/ 599 h 735"/>
                  <a:gd name="T48" fmla="*/ 54 w 650"/>
                  <a:gd name="T49" fmla="*/ 716 h 735"/>
                  <a:gd name="T50" fmla="*/ 58 w 650"/>
                  <a:gd name="T51" fmla="*/ 716 h 735"/>
                  <a:gd name="T52" fmla="*/ 66 w 650"/>
                  <a:gd name="T53" fmla="*/ 715 h 735"/>
                  <a:gd name="T54" fmla="*/ 80 w 650"/>
                  <a:gd name="T55" fmla="*/ 713 h 735"/>
                  <a:gd name="T56" fmla="*/ 99 w 650"/>
                  <a:gd name="T57" fmla="*/ 712 h 735"/>
                  <a:gd name="T58" fmla="*/ 124 w 650"/>
                  <a:gd name="T59" fmla="*/ 710 h 735"/>
                  <a:gd name="T60" fmla="*/ 153 w 650"/>
                  <a:gd name="T61" fmla="*/ 708 h 735"/>
                  <a:gd name="T62" fmla="*/ 188 w 650"/>
                  <a:gd name="T63" fmla="*/ 707 h 735"/>
                  <a:gd name="T64" fmla="*/ 225 w 650"/>
                  <a:gd name="T65" fmla="*/ 706 h 735"/>
                  <a:gd name="T66" fmla="*/ 267 w 650"/>
                  <a:gd name="T67" fmla="*/ 705 h 735"/>
                  <a:gd name="T68" fmla="*/ 313 w 650"/>
                  <a:gd name="T69" fmla="*/ 706 h 735"/>
                  <a:gd name="T70" fmla="*/ 362 w 650"/>
                  <a:gd name="T71" fmla="*/ 707 h 735"/>
                  <a:gd name="T72" fmla="*/ 415 w 650"/>
                  <a:gd name="T73" fmla="*/ 709 h 735"/>
                  <a:gd name="T74" fmla="*/ 470 w 650"/>
                  <a:gd name="T75" fmla="*/ 713 h 735"/>
                  <a:gd name="T76" fmla="*/ 528 w 650"/>
                  <a:gd name="T77" fmla="*/ 719 h 735"/>
                  <a:gd name="T78" fmla="*/ 588 w 650"/>
                  <a:gd name="T79" fmla="*/ 726 h 735"/>
                  <a:gd name="T80" fmla="*/ 650 w 650"/>
                  <a:gd name="T81" fmla="*/ 735 h 735"/>
                  <a:gd name="T82" fmla="*/ 647 w 650"/>
                  <a:gd name="T83" fmla="*/ 713 h 735"/>
                  <a:gd name="T84" fmla="*/ 641 w 650"/>
                  <a:gd name="T85" fmla="*/ 655 h 735"/>
                  <a:gd name="T86" fmla="*/ 631 w 650"/>
                  <a:gd name="T87" fmla="*/ 568 h 735"/>
                  <a:gd name="T88" fmla="*/ 623 w 650"/>
                  <a:gd name="T89" fmla="*/ 462 h 735"/>
                  <a:gd name="T90" fmla="*/ 618 w 650"/>
                  <a:gd name="T91" fmla="*/ 345 h 735"/>
                  <a:gd name="T92" fmla="*/ 618 w 650"/>
                  <a:gd name="T93" fmla="*/ 229 h 735"/>
                  <a:gd name="T94" fmla="*/ 627 w 650"/>
                  <a:gd name="T95" fmla="*/ 119 h 735"/>
                  <a:gd name="T96" fmla="*/ 645 w 650"/>
                  <a:gd name="T97" fmla="*/ 27 h 73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50"/>
                  <a:gd name="T148" fmla="*/ 0 h 735"/>
                  <a:gd name="T149" fmla="*/ 650 w 650"/>
                  <a:gd name="T150" fmla="*/ 735 h 73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50" h="735">
                    <a:moveTo>
                      <a:pt x="645" y="27"/>
                    </a:moveTo>
                    <a:lnTo>
                      <a:pt x="642" y="26"/>
                    </a:lnTo>
                    <a:lnTo>
                      <a:pt x="631" y="23"/>
                    </a:lnTo>
                    <a:lnTo>
                      <a:pt x="615" y="19"/>
                    </a:lnTo>
                    <a:lnTo>
                      <a:pt x="592" y="15"/>
                    </a:lnTo>
                    <a:lnTo>
                      <a:pt x="565" y="10"/>
                    </a:lnTo>
                    <a:lnTo>
                      <a:pt x="533" y="6"/>
                    </a:lnTo>
                    <a:lnTo>
                      <a:pt x="496" y="3"/>
                    </a:lnTo>
                    <a:lnTo>
                      <a:pt x="456" y="1"/>
                    </a:lnTo>
                    <a:lnTo>
                      <a:pt x="411" y="0"/>
                    </a:lnTo>
                    <a:lnTo>
                      <a:pt x="364" y="2"/>
                    </a:lnTo>
                    <a:lnTo>
                      <a:pt x="315" y="6"/>
                    </a:lnTo>
                    <a:lnTo>
                      <a:pt x="262" y="15"/>
                    </a:lnTo>
                    <a:lnTo>
                      <a:pt x="209" y="26"/>
                    </a:lnTo>
                    <a:lnTo>
                      <a:pt x="154" y="42"/>
                    </a:lnTo>
                    <a:lnTo>
                      <a:pt x="98" y="61"/>
                    </a:lnTo>
                    <a:lnTo>
                      <a:pt x="42" y="87"/>
                    </a:lnTo>
                    <a:lnTo>
                      <a:pt x="38" y="101"/>
                    </a:lnTo>
                    <a:lnTo>
                      <a:pt x="28" y="141"/>
                    </a:lnTo>
                    <a:lnTo>
                      <a:pt x="17" y="203"/>
                    </a:lnTo>
                    <a:lnTo>
                      <a:pt x="6" y="283"/>
                    </a:lnTo>
                    <a:lnTo>
                      <a:pt x="0" y="378"/>
                    </a:lnTo>
                    <a:lnTo>
                      <a:pt x="5" y="484"/>
                    </a:lnTo>
                    <a:lnTo>
                      <a:pt x="21" y="599"/>
                    </a:lnTo>
                    <a:lnTo>
                      <a:pt x="54" y="716"/>
                    </a:lnTo>
                    <a:lnTo>
                      <a:pt x="58" y="716"/>
                    </a:lnTo>
                    <a:lnTo>
                      <a:pt x="66" y="715"/>
                    </a:lnTo>
                    <a:lnTo>
                      <a:pt x="80" y="713"/>
                    </a:lnTo>
                    <a:lnTo>
                      <a:pt x="99" y="712"/>
                    </a:lnTo>
                    <a:lnTo>
                      <a:pt x="124" y="710"/>
                    </a:lnTo>
                    <a:lnTo>
                      <a:pt x="153" y="708"/>
                    </a:lnTo>
                    <a:lnTo>
                      <a:pt x="188" y="707"/>
                    </a:lnTo>
                    <a:lnTo>
                      <a:pt x="225" y="706"/>
                    </a:lnTo>
                    <a:lnTo>
                      <a:pt x="267" y="705"/>
                    </a:lnTo>
                    <a:lnTo>
                      <a:pt x="313" y="706"/>
                    </a:lnTo>
                    <a:lnTo>
                      <a:pt x="362" y="707"/>
                    </a:lnTo>
                    <a:lnTo>
                      <a:pt x="415" y="709"/>
                    </a:lnTo>
                    <a:lnTo>
                      <a:pt x="470" y="713"/>
                    </a:lnTo>
                    <a:lnTo>
                      <a:pt x="528" y="719"/>
                    </a:lnTo>
                    <a:lnTo>
                      <a:pt x="588" y="726"/>
                    </a:lnTo>
                    <a:lnTo>
                      <a:pt x="650" y="735"/>
                    </a:lnTo>
                    <a:lnTo>
                      <a:pt x="647" y="713"/>
                    </a:lnTo>
                    <a:lnTo>
                      <a:pt x="641" y="655"/>
                    </a:lnTo>
                    <a:lnTo>
                      <a:pt x="631" y="568"/>
                    </a:lnTo>
                    <a:lnTo>
                      <a:pt x="623" y="462"/>
                    </a:lnTo>
                    <a:lnTo>
                      <a:pt x="618" y="345"/>
                    </a:lnTo>
                    <a:lnTo>
                      <a:pt x="618" y="229"/>
                    </a:lnTo>
                    <a:lnTo>
                      <a:pt x="627" y="119"/>
                    </a:lnTo>
                    <a:lnTo>
                      <a:pt x="645" y="27"/>
                    </a:lnTo>
                    <a:close/>
                  </a:path>
                </a:pathLst>
              </a:custGeom>
              <a:solidFill>
                <a:srgbClr val="808080"/>
              </a:solidFill>
              <a:ln w="9525">
                <a:noFill/>
                <a:round/>
                <a:headEnd/>
                <a:tailEnd/>
              </a:ln>
            </p:spPr>
            <p:txBody>
              <a:bodyPr/>
              <a:lstStyle/>
              <a:p>
                <a:endParaRPr lang="en-US"/>
              </a:p>
            </p:txBody>
          </p:sp>
          <p:sp>
            <p:nvSpPr>
              <p:cNvPr id="91376" name="Freeform 72"/>
              <p:cNvSpPr>
                <a:spLocks/>
              </p:cNvSpPr>
              <p:nvPr/>
            </p:nvSpPr>
            <p:spPr bwMode="auto">
              <a:xfrm>
                <a:off x="6623" y="13797"/>
                <a:ext cx="1071" cy="731"/>
              </a:xfrm>
              <a:custGeom>
                <a:avLst/>
                <a:gdLst>
                  <a:gd name="T0" fmla="*/ 6 w 1071"/>
                  <a:gd name="T1" fmla="*/ 552 h 731"/>
                  <a:gd name="T2" fmla="*/ 0 w 1071"/>
                  <a:gd name="T3" fmla="*/ 642 h 731"/>
                  <a:gd name="T4" fmla="*/ 698 w 1071"/>
                  <a:gd name="T5" fmla="*/ 731 h 731"/>
                  <a:gd name="T6" fmla="*/ 703 w 1071"/>
                  <a:gd name="T7" fmla="*/ 729 h 731"/>
                  <a:gd name="T8" fmla="*/ 717 w 1071"/>
                  <a:gd name="T9" fmla="*/ 722 h 731"/>
                  <a:gd name="T10" fmla="*/ 740 w 1071"/>
                  <a:gd name="T11" fmla="*/ 710 h 731"/>
                  <a:gd name="T12" fmla="*/ 768 w 1071"/>
                  <a:gd name="T13" fmla="*/ 694 h 731"/>
                  <a:gd name="T14" fmla="*/ 801 w 1071"/>
                  <a:gd name="T15" fmla="*/ 672 h 731"/>
                  <a:gd name="T16" fmla="*/ 838 w 1071"/>
                  <a:gd name="T17" fmla="*/ 645 h 731"/>
                  <a:gd name="T18" fmla="*/ 876 w 1071"/>
                  <a:gd name="T19" fmla="*/ 614 h 731"/>
                  <a:gd name="T20" fmla="*/ 915 w 1071"/>
                  <a:gd name="T21" fmla="*/ 577 h 731"/>
                  <a:gd name="T22" fmla="*/ 953 w 1071"/>
                  <a:gd name="T23" fmla="*/ 536 h 731"/>
                  <a:gd name="T24" fmla="*/ 988 w 1071"/>
                  <a:gd name="T25" fmla="*/ 491 h 731"/>
                  <a:gd name="T26" fmla="*/ 1018 w 1071"/>
                  <a:gd name="T27" fmla="*/ 439 h 731"/>
                  <a:gd name="T28" fmla="*/ 1043 w 1071"/>
                  <a:gd name="T29" fmla="*/ 383 h 731"/>
                  <a:gd name="T30" fmla="*/ 1061 w 1071"/>
                  <a:gd name="T31" fmla="*/ 322 h 731"/>
                  <a:gd name="T32" fmla="*/ 1071 w 1071"/>
                  <a:gd name="T33" fmla="*/ 255 h 731"/>
                  <a:gd name="T34" fmla="*/ 1070 w 1071"/>
                  <a:gd name="T35" fmla="*/ 185 h 731"/>
                  <a:gd name="T36" fmla="*/ 1057 w 1071"/>
                  <a:gd name="T37" fmla="*/ 108 h 731"/>
                  <a:gd name="T38" fmla="*/ 1055 w 1071"/>
                  <a:gd name="T39" fmla="*/ 104 h 731"/>
                  <a:gd name="T40" fmla="*/ 1049 w 1071"/>
                  <a:gd name="T41" fmla="*/ 92 h 731"/>
                  <a:gd name="T42" fmla="*/ 1037 w 1071"/>
                  <a:gd name="T43" fmla="*/ 76 h 731"/>
                  <a:gd name="T44" fmla="*/ 1022 w 1071"/>
                  <a:gd name="T45" fmla="*/ 57 h 731"/>
                  <a:gd name="T46" fmla="*/ 1002 w 1071"/>
                  <a:gd name="T47" fmla="*/ 37 h 731"/>
                  <a:gd name="T48" fmla="*/ 979 w 1071"/>
                  <a:gd name="T49" fmla="*/ 20 h 731"/>
                  <a:gd name="T50" fmla="*/ 951 w 1071"/>
                  <a:gd name="T51" fmla="*/ 7 h 731"/>
                  <a:gd name="T52" fmla="*/ 919 w 1071"/>
                  <a:gd name="T53" fmla="*/ 0 h 731"/>
                  <a:gd name="T54" fmla="*/ 924 w 1071"/>
                  <a:gd name="T55" fmla="*/ 12 h 731"/>
                  <a:gd name="T56" fmla="*/ 934 w 1071"/>
                  <a:gd name="T57" fmla="*/ 44 h 731"/>
                  <a:gd name="T58" fmla="*/ 947 w 1071"/>
                  <a:gd name="T59" fmla="*/ 94 h 731"/>
                  <a:gd name="T60" fmla="*/ 958 w 1071"/>
                  <a:gd name="T61" fmla="*/ 159 h 731"/>
                  <a:gd name="T62" fmla="*/ 961 w 1071"/>
                  <a:gd name="T63" fmla="*/ 238 h 731"/>
                  <a:gd name="T64" fmla="*/ 953 w 1071"/>
                  <a:gd name="T65" fmla="*/ 324 h 731"/>
                  <a:gd name="T66" fmla="*/ 928 w 1071"/>
                  <a:gd name="T67" fmla="*/ 418 h 731"/>
                  <a:gd name="T68" fmla="*/ 884 w 1071"/>
                  <a:gd name="T69" fmla="*/ 516 h 731"/>
                  <a:gd name="T70" fmla="*/ 883 w 1071"/>
                  <a:gd name="T71" fmla="*/ 518 h 731"/>
                  <a:gd name="T72" fmla="*/ 879 w 1071"/>
                  <a:gd name="T73" fmla="*/ 521 h 731"/>
                  <a:gd name="T74" fmla="*/ 872 w 1071"/>
                  <a:gd name="T75" fmla="*/ 526 h 731"/>
                  <a:gd name="T76" fmla="*/ 862 w 1071"/>
                  <a:gd name="T77" fmla="*/ 534 h 731"/>
                  <a:gd name="T78" fmla="*/ 851 w 1071"/>
                  <a:gd name="T79" fmla="*/ 541 h 731"/>
                  <a:gd name="T80" fmla="*/ 837 w 1071"/>
                  <a:gd name="T81" fmla="*/ 550 h 731"/>
                  <a:gd name="T82" fmla="*/ 819 w 1071"/>
                  <a:gd name="T83" fmla="*/ 559 h 731"/>
                  <a:gd name="T84" fmla="*/ 800 w 1071"/>
                  <a:gd name="T85" fmla="*/ 567 h 731"/>
                  <a:gd name="T86" fmla="*/ 778 w 1071"/>
                  <a:gd name="T87" fmla="*/ 575 h 731"/>
                  <a:gd name="T88" fmla="*/ 754 w 1071"/>
                  <a:gd name="T89" fmla="*/ 582 h 731"/>
                  <a:gd name="T90" fmla="*/ 727 w 1071"/>
                  <a:gd name="T91" fmla="*/ 588 h 731"/>
                  <a:gd name="T92" fmla="*/ 697 w 1071"/>
                  <a:gd name="T93" fmla="*/ 592 h 731"/>
                  <a:gd name="T94" fmla="*/ 666 w 1071"/>
                  <a:gd name="T95" fmla="*/ 593 h 731"/>
                  <a:gd name="T96" fmla="*/ 631 w 1071"/>
                  <a:gd name="T97" fmla="*/ 592 h 731"/>
                  <a:gd name="T98" fmla="*/ 593 w 1071"/>
                  <a:gd name="T99" fmla="*/ 589 h 731"/>
                  <a:gd name="T100" fmla="*/ 555 w 1071"/>
                  <a:gd name="T101" fmla="*/ 581 h 731"/>
                  <a:gd name="T102" fmla="*/ 555 w 1071"/>
                  <a:gd name="T103" fmla="*/ 677 h 731"/>
                  <a:gd name="T104" fmla="*/ 24 w 1071"/>
                  <a:gd name="T105" fmla="*/ 623 h 731"/>
                  <a:gd name="T106" fmla="*/ 6 w 1071"/>
                  <a:gd name="T107" fmla="*/ 552 h 73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71"/>
                  <a:gd name="T163" fmla="*/ 0 h 731"/>
                  <a:gd name="T164" fmla="*/ 1071 w 1071"/>
                  <a:gd name="T165" fmla="*/ 731 h 73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71" h="731">
                    <a:moveTo>
                      <a:pt x="6" y="552"/>
                    </a:moveTo>
                    <a:lnTo>
                      <a:pt x="0" y="642"/>
                    </a:lnTo>
                    <a:lnTo>
                      <a:pt x="698" y="731"/>
                    </a:lnTo>
                    <a:lnTo>
                      <a:pt x="703" y="729"/>
                    </a:lnTo>
                    <a:lnTo>
                      <a:pt x="717" y="722"/>
                    </a:lnTo>
                    <a:lnTo>
                      <a:pt x="740" y="710"/>
                    </a:lnTo>
                    <a:lnTo>
                      <a:pt x="768" y="694"/>
                    </a:lnTo>
                    <a:lnTo>
                      <a:pt x="801" y="672"/>
                    </a:lnTo>
                    <a:lnTo>
                      <a:pt x="838" y="645"/>
                    </a:lnTo>
                    <a:lnTo>
                      <a:pt x="876" y="614"/>
                    </a:lnTo>
                    <a:lnTo>
                      <a:pt x="915" y="577"/>
                    </a:lnTo>
                    <a:lnTo>
                      <a:pt x="953" y="536"/>
                    </a:lnTo>
                    <a:lnTo>
                      <a:pt x="988" y="491"/>
                    </a:lnTo>
                    <a:lnTo>
                      <a:pt x="1018" y="439"/>
                    </a:lnTo>
                    <a:lnTo>
                      <a:pt x="1043" y="383"/>
                    </a:lnTo>
                    <a:lnTo>
                      <a:pt x="1061" y="322"/>
                    </a:lnTo>
                    <a:lnTo>
                      <a:pt x="1071" y="255"/>
                    </a:lnTo>
                    <a:lnTo>
                      <a:pt x="1070" y="185"/>
                    </a:lnTo>
                    <a:lnTo>
                      <a:pt x="1057" y="108"/>
                    </a:lnTo>
                    <a:lnTo>
                      <a:pt x="1055" y="104"/>
                    </a:lnTo>
                    <a:lnTo>
                      <a:pt x="1049" y="92"/>
                    </a:lnTo>
                    <a:lnTo>
                      <a:pt x="1037" y="76"/>
                    </a:lnTo>
                    <a:lnTo>
                      <a:pt x="1022" y="57"/>
                    </a:lnTo>
                    <a:lnTo>
                      <a:pt x="1002" y="37"/>
                    </a:lnTo>
                    <a:lnTo>
                      <a:pt x="979" y="20"/>
                    </a:lnTo>
                    <a:lnTo>
                      <a:pt x="951" y="7"/>
                    </a:lnTo>
                    <a:lnTo>
                      <a:pt x="919" y="0"/>
                    </a:lnTo>
                    <a:lnTo>
                      <a:pt x="924" y="12"/>
                    </a:lnTo>
                    <a:lnTo>
                      <a:pt x="934" y="44"/>
                    </a:lnTo>
                    <a:lnTo>
                      <a:pt x="947" y="94"/>
                    </a:lnTo>
                    <a:lnTo>
                      <a:pt x="958" y="159"/>
                    </a:lnTo>
                    <a:lnTo>
                      <a:pt x="961" y="238"/>
                    </a:lnTo>
                    <a:lnTo>
                      <a:pt x="953" y="324"/>
                    </a:lnTo>
                    <a:lnTo>
                      <a:pt x="928" y="418"/>
                    </a:lnTo>
                    <a:lnTo>
                      <a:pt x="884" y="516"/>
                    </a:lnTo>
                    <a:lnTo>
                      <a:pt x="883" y="518"/>
                    </a:lnTo>
                    <a:lnTo>
                      <a:pt x="879" y="521"/>
                    </a:lnTo>
                    <a:lnTo>
                      <a:pt x="872" y="526"/>
                    </a:lnTo>
                    <a:lnTo>
                      <a:pt x="862" y="534"/>
                    </a:lnTo>
                    <a:lnTo>
                      <a:pt x="851" y="541"/>
                    </a:lnTo>
                    <a:lnTo>
                      <a:pt x="837" y="550"/>
                    </a:lnTo>
                    <a:lnTo>
                      <a:pt x="819" y="559"/>
                    </a:lnTo>
                    <a:lnTo>
                      <a:pt x="800" y="567"/>
                    </a:lnTo>
                    <a:lnTo>
                      <a:pt x="778" y="575"/>
                    </a:lnTo>
                    <a:lnTo>
                      <a:pt x="754" y="582"/>
                    </a:lnTo>
                    <a:lnTo>
                      <a:pt x="727" y="588"/>
                    </a:lnTo>
                    <a:lnTo>
                      <a:pt x="697" y="592"/>
                    </a:lnTo>
                    <a:lnTo>
                      <a:pt x="666" y="593"/>
                    </a:lnTo>
                    <a:lnTo>
                      <a:pt x="631" y="592"/>
                    </a:lnTo>
                    <a:lnTo>
                      <a:pt x="593" y="589"/>
                    </a:lnTo>
                    <a:lnTo>
                      <a:pt x="555" y="581"/>
                    </a:lnTo>
                    <a:lnTo>
                      <a:pt x="555" y="677"/>
                    </a:lnTo>
                    <a:lnTo>
                      <a:pt x="24" y="623"/>
                    </a:lnTo>
                    <a:lnTo>
                      <a:pt x="6" y="552"/>
                    </a:lnTo>
                    <a:close/>
                  </a:path>
                </a:pathLst>
              </a:custGeom>
              <a:solidFill>
                <a:srgbClr val="FFFFFF"/>
              </a:solidFill>
              <a:ln w="9525">
                <a:noFill/>
                <a:round/>
                <a:headEnd/>
                <a:tailEnd/>
              </a:ln>
            </p:spPr>
            <p:txBody>
              <a:bodyPr/>
              <a:lstStyle/>
              <a:p>
                <a:endParaRPr lang="en-US"/>
              </a:p>
            </p:txBody>
          </p:sp>
          <p:sp>
            <p:nvSpPr>
              <p:cNvPr id="91377" name="Freeform 73"/>
              <p:cNvSpPr>
                <a:spLocks/>
              </p:cNvSpPr>
              <p:nvPr/>
            </p:nvSpPr>
            <p:spPr bwMode="auto">
              <a:xfrm>
                <a:off x="6486" y="14516"/>
                <a:ext cx="787" cy="253"/>
              </a:xfrm>
              <a:custGeom>
                <a:avLst/>
                <a:gdLst>
                  <a:gd name="T0" fmla="*/ 787 w 787"/>
                  <a:gd name="T1" fmla="*/ 91 h 253"/>
                  <a:gd name="T2" fmla="*/ 12 w 787"/>
                  <a:gd name="T3" fmla="*/ 0 h 253"/>
                  <a:gd name="T4" fmla="*/ 0 w 787"/>
                  <a:gd name="T5" fmla="*/ 91 h 253"/>
                  <a:gd name="T6" fmla="*/ 764 w 787"/>
                  <a:gd name="T7" fmla="*/ 253 h 253"/>
                  <a:gd name="T8" fmla="*/ 787 w 787"/>
                  <a:gd name="T9" fmla="*/ 91 h 253"/>
                  <a:gd name="T10" fmla="*/ 0 60000 65536"/>
                  <a:gd name="T11" fmla="*/ 0 60000 65536"/>
                  <a:gd name="T12" fmla="*/ 0 60000 65536"/>
                  <a:gd name="T13" fmla="*/ 0 60000 65536"/>
                  <a:gd name="T14" fmla="*/ 0 60000 65536"/>
                  <a:gd name="T15" fmla="*/ 0 w 787"/>
                  <a:gd name="T16" fmla="*/ 0 h 253"/>
                  <a:gd name="T17" fmla="*/ 787 w 787"/>
                  <a:gd name="T18" fmla="*/ 253 h 253"/>
                </a:gdLst>
                <a:ahLst/>
                <a:cxnLst>
                  <a:cxn ang="T10">
                    <a:pos x="T0" y="T1"/>
                  </a:cxn>
                  <a:cxn ang="T11">
                    <a:pos x="T2" y="T3"/>
                  </a:cxn>
                  <a:cxn ang="T12">
                    <a:pos x="T4" y="T5"/>
                  </a:cxn>
                  <a:cxn ang="T13">
                    <a:pos x="T6" y="T7"/>
                  </a:cxn>
                  <a:cxn ang="T14">
                    <a:pos x="T8" y="T9"/>
                  </a:cxn>
                </a:cxnLst>
                <a:rect l="T15" t="T16" r="T17" b="T18"/>
                <a:pathLst>
                  <a:path w="787" h="253">
                    <a:moveTo>
                      <a:pt x="787" y="91"/>
                    </a:moveTo>
                    <a:lnTo>
                      <a:pt x="12" y="0"/>
                    </a:lnTo>
                    <a:lnTo>
                      <a:pt x="0" y="91"/>
                    </a:lnTo>
                    <a:lnTo>
                      <a:pt x="764" y="253"/>
                    </a:lnTo>
                    <a:lnTo>
                      <a:pt x="787" y="91"/>
                    </a:lnTo>
                    <a:close/>
                  </a:path>
                </a:pathLst>
              </a:custGeom>
              <a:solidFill>
                <a:srgbClr val="808080"/>
              </a:solidFill>
              <a:ln w="9525">
                <a:noFill/>
                <a:round/>
                <a:headEnd/>
                <a:tailEnd/>
              </a:ln>
            </p:spPr>
            <p:txBody>
              <a:bodyPr/>
              <a:lstStyle/>
              <a:p>
                <a:endParaRPr lang="en-US"/>
              </a:p>
            </p:txBody>
          </p:sp>
          <p:sp>
            <p:nvSpPr>
              <p:cNvPr id="91378" name="Freeform 74"/>
              <p:cNvSpPr>
                <a:spLocks/>
              </p:cNvSpPr>
              <p:nvPr/>
            </p:nvSpPr>
            <p:spPr bwMode="auto">
              <a:xfrm>
                <a:off x="6879" y="14597"/>
                <a:ext cx="336" cy="115"/>
              </a:xfrm>
              <a:custGeom>
                <a:avLst/>
                <a:gdLst>
                  <a:gd name="T0" fmla="*/ 336 w 336"/>
                  <a:gd name="T1" fmla="*/ 50 h 115"/>
                  <a:gd name="T2" fmla="*/ 4 w 336"/>
                  <a:gd name="T3" fmla="*/ 0 h 115"/>
                  <a:gd name="T4" fmla="*/ 0 w 336"/>
                  <a:gd name="T5" fmla="*/ 48 h 115"/>
                  <a:gd name="T6" fmla="*/ 327 w 336"/>
                  <a:gd name="T7" fmla="*/ 115 h 115"/>
                  <a:gd name="T8" fmla="*/ 336 w 336"/>
                  <a:gd name="T9" fmla="*/ 50 h 115"/>
                  <a:gd name="T10" fmla="*/ 0 60000 65536"/>
                  <a:gd name="T11" fmla="*/ 0 60000 65536"/>
                  <a:gd name="T12" fmla="*/ 0 60000 65536"/>
                  <a:gd name="T13" fmla="*/ 0 60000 65536"/>
                  <a:gd name="T14" fmla="*/ 0 60000 65536"/>
                  <a:gd name="T15" fmla="*/ 0 w 336"/>
                  <a:gd name="T16" fmla="*/ 0 h 115"/>
                  <a:gd name="T17" fmla="*/ 336 w 336"/>
                  <a:gd name="T18" fmla="*/ 115 h 115"/>
                </a:gdLst>
                <a:ahLst/>
                <a:cxnLst>
                  <a:cxn ang="T10">
                    <a:pos x="T0" y="T1"/>
                  </a:cxn>
                  <a:cxn ang="T11">
                    <a:pos x="T2" y="T3"/>
                  </a:cxn>
                  <a:cxn ang="T12">
                    <a:pos x="T4" y="T5"/>
                  </a:cxn>
                  <a:cxn ang="T13">
                    <a:pos x="T6" y="T7"/>
                  </a:cxn>
                  <a:cxn ang="T14">
                    <a:pos x="T8" y="T9"/>
                  </a:cxn>
                </a:cxnLst>
                <a:rect l="T15" t="T16" r="T17" b="T18"/>
                <a:pathLst>
                  <a:path w="336" h="115">
                    <a:moveTo>
                      <a:pt x="336" y="50"/>
                    </a:moveTo>
                    <a:lnTo>
                      <a:pt x="4" y="0"/>
                    </a:lnTo>
                    <a:lnTo>
                      <a:pt x="0" y="48"/>
                    </a:lnTo>
                    <a:lnTo>
                      <a:pt x="327" y="115"/>
                    </a:lnTo>
                    <a:lnTo>
                      <a:pt x="336" y="50"/>
                    </a:lnTo>
                    <a:close/>
                  </a:path>
                </a:pathLst>
              </a:custGeom>
              <a:solidFill>
                <a:srgbClr val="808080"/>
              </a:solidFill>
              <a:ln w="9525">
                <a:noFill/>
                <a:round/>
                <a:headEnd/>
                <a:tailEnd/>
              </a:ln>
            </p:spPr>
            <p:txBody>
              <a:bodyPr/>
              <a:lstStyle/>
              <a:p>
                <a:endParaRPr lang="en-US"/>
              </a:p>
            </p:txBody>
          </p:sp>
          <p:sp>
            <p:nvSpPr>
              <p:cNvPr id="91379" name="Freeform 75"/>
              <p:cNvSpPr>
                <a:spLocks/>
              </p:cNvSpPr>
              <p:nvPr/>
            </p:nvSpPr>
            <p:spPr bwMode="auto">
              <a:xfrm>
                <a:off x="6536" y="14540"/>
                <a:ext cx="225" cy="85"/>
              </a:xfrm>
              <a:custGeom>
                <a:avLst/>
                <a:gdLst>
                  <a:gd name="T0" fmla="*/ 225 w 225"/>
                  <a:gd name="T1" fmla="*/ 39 h 85"/>
                  <a:gd name="T2" fmla="*/ 0 w 225"/>
                  <a:gd name="T3" fmla="*/ 0 h 85"/>
                  <a:gd name="T4" fmla="*/ 3 w 225"/>
                  <a:gd name="T5" fmla="*/ 41 h 85"/>
                  <a:gd name="T6" fmla="*/ 218 w 225"/>
                  <a:gd name="T7" fmla="*/ 85 h 85"/>
                  <a:gd name="T8" fmla="*/ 225 w 225"/>
                  <a:gd name="T9" fmla="*/ 39 h 85"/>
                  <a:gd name="T10" fmla="*/ 0 60000 65536"/>
                  <a:gd name="T11" fmla="*/ 0 60000 65536"/>
                  <a:gd name="T12" fmla="*/ 0 60000 65536"/>
                  <a:gd name="T13" fmla="*/ 0 60000 65536"/>
                  <a:gd name="T14" fmla="*/ 0 60000 65536"/>
                  <a:gd name="T15" fmla="*/ 0 w 225"/>
                  <a:gd name="T16" fmla="*/ 0 h 85"/>
                  <a:gd name="T17" fmla="*/ 225 w 225"/>
                  <a:gd name="T18" fmla="*/ 85 h 85"/>
                </a:gdLst>
                <a:ahLst/>
                <a:cxnLst>
                  <a:cxn ang="T10">
                    <a:pos x="T0" y="T1"/>
                  </a:cxn>
                  <a:cxn ang="T11">
                    <a:pos x="T2" y="T3"/>
                  </a:cxn>
                  <a:cxn ang="T12">
                    <a:pos x="T4" y="T5"/>
                  </a:cxn>
                  <a:cxn ang="T13">
                    <a:pos x="T6" y="T7"/>
                  </a:cxn>
                  <a:cxn ang="T14">
                    <a:pos x="T8" y="T9"/>
                  </a:cxn>
                </a:cxnLst>
                <a:rect l="T15" t="T16" r="T17" b="T18"/>
                <a:pathLst>
                  <a:path w="225" h="85">
                    <a:moveTo>
                      <a:pt x="225" y="39"/>
                    </a:moveTo>
                    <a:lnTo>
                      <a:pt x="0" y="0"/>
                    </a:lnTo>
                    <a:lnTo>
                      <a:pt x="3" y="41"/>
                    </a:lnTo>
                    <a:lnTo>
                      <a:pt x="218" y="85"/>
                    </a:lnTo>
                    <a:lnTo>
                      <a:pt x="225" y="39"/>
                    </a:lnTo>
                    <a:close/>
                  </a:path>
                </a:pathLst>
              </a:custGeom>
              <a:solidFill>
                <a:srgbClr val="808080"/>
              </a:solidFill>
              <a:ln w="9525">
                <a:noFill/>
                <a:round/>
                <a:headEnd/>
                <a:tailEnd/>
              </a:ln>
            </p:spPr>
            <p:txBody>
              <a:bodyPr/>
              <a:lstStyle/>
              <a:p>
                <a:endParaRPr lang="en-US"/>
              </a:p>
            </p:txBody>
          </p:sp>
          <p:sp>
            <p:nvSpPr>
              <p:cNvPr id="91380" name="Freeform 76"/>
              <p:cNvSpPr>
                <a:spLocks/>
              </p:cNvSpPr>
              <p:nvPr/>
            </p:nvSpPr>
            <p:spPr bwMode="auto">
              <a:xfrm>
                <a:off x="5972" y="14624"/>
                <a:ext cx="1325" cy="439"/>
              </a:xfrm>
              <a:custGeom>
                <a:avLst/>
                <a:gdLst>
                  <a:gd name="T0" fmla="*/ 0 w 1325"/>
                  <a:gd name="T1" fmla="*/ 132 h 439"/>
                  <a:gd name="T2" fmla="*/ 3 w 1325"/>
                  <a:gd name="T3" fmla="*/ 132 h 439"/>
                  <a:gd name="T4" fmla="*/ 10 w 1325"/>
                  <a:gd name="T5" fmla="*/ 130 h 439"/>
                  <a:gd name="T6" fmla="*/ 24 w 1325"/>
                  <a:gd name="T7" fmla="*/ 128 h 439"/>
                  <a:gd name="T8" fmla="*/ 42 w 1325"/>
                  <a:gd name="T9" fmla="*/ 125 h 439"/>
                  <a:gd name="T10" fmla="*/ 62 w 1325"/>
                  <a:gd name="T11" fmla="*/ 121 h 439"/>
                  <a:gd name="T12" fmla="*/ 86 w 1325"/>
                  <a:gd name="T13" fmla="*/ 116 h 439"/>
                  <a:gd name="T14" fmla="*/ 113 w 1325"/>
                  <a:gd name="T15" fmla="*/ 109 h 439"/>
                  <a:gd name="T16" fmla="*/ 141 w 1325"/>
                  <a:gd name="T17" fmla="*/ 102 h 439"/>
                  <a:gd name="T18" fmla="*/ 170 w 1325"/>
                  <a:gd name="T19" fmla="*/ 94 h 439"/>
                  <a:gd name="T20" fmla="*/ 199 w 1325"/>
                  <a:gd name="T21" fmla="*/ 85 h 439"/>
                  <a:gd name="T22" fmla="*/ 228 w 1325"/>
                  <a:gd name="T23" fmla="*/ 74 h 439"/>
                  <a:gd name="T24" fmla="*/ 257 w 1325"/>
                  <a:gd name="T25" fmla="*/ 62 h 439"/>
                  <a:gd name="T26" fmla="*/ 285 w 1325"/>
                  <a:gd name="T27" fmla="*/ 48 h 439"/>
                  <a:gd name="T28" fmla="*/ 309 w 1325"/>
                  <a:gd name="T29" fmla="*/ 34 h 439"/>
                  <a:gd name="T30" fmla="*/ 333 w 1325"/>
                  <a:gd name="T31" fmla="*/ 18 h 439"/>
                  <a:gd name="T32" fmla="*/ 352 w 1325"/>
                  <a:gd name="T33" fmla="*/ 0 h 439"/>
                  <a:gd name="T34" fmla="*/ 1325 w 1325"/>
                  <a:gd name="T35" fmla="*/ 223 h 439"/>
                  <a:gd name="T36" fmla="*/ 1323 w 1325"/>
                  <a:gd name="T37" fmla="*/ 225 h 439"/>
                  <a:gd name="T38" fmla="*/ 1318 w 1325"/>
                  <a:gd name="T39" fmla="*/ 230 h 439"/>
                  <a:gd name="T40" fmla="*/ 1309 w 1325"/>
                  <a:gd name="T41" fmla="*/ 239 h 439"/>
                  <a:gd name="T42" fmla="*/ 1297 w 1325"/>
                  <a:gd name="T43" fmla="*/ 250 h 439"/>
                  <a:gd name="T44" fmla="*/ 1282 w 1325"/>
                  <a:gd name="T45" fmla="*/ 263 h 439"/>
                  <a:gd name="T46" fmla="*/ 1265 w 1325"/>
                  <a:gd name="T47" fmla="*/ 278 h 439"/>
                  <a:gd name="T48" fmla="*/ 1247 w 1325"/>
                  <a:gd name="T49" fmla="*/ 295 h 439"/>
                  <a:gd name="T50" fmla="*/ 1225 w 1325"/>
                  <a:gd name="T51" fmla="*/ 312 h 439"/>
                  <a:gd name="T52" fmla="*/ 1202 w 1325"/>
                  <a:gd name="T53" fmla="*/ 331 h 439"/>
                  <a:gd name="T54" fmla="*/ 1179 w 1325"/>
                  <a:gd name="T55" fmla="*/ 349 h 439"/>
                  <a:gd name="T56" fmla="*/ 1154 w 1325"/>
                  <a:gd name="T57" fmla="*/ 367 h 439"/>
                  <a:gd name="T58" fmla="*/ 1128 w 1325"/>
                  <a:gd name="T59" fmla="*/ 385 h 439"/>
                  <a:gd name="T60" fmla="*/ 1102 w 1325"/>
                  <a:gd name="T61" fmla="*/ 401 h 439"/>
                  <a:gd name="T62" fmla="*/ 1077 w 1325"/>
                  <a:gd name="T63" fmla="*/ 415 h 439"/>
                  <a:gd name="T64" fmla="*/ 1051 w 1325"/>
                  <a:gd name="T65" fmla="*/ 428 h 439"/>
                  <a:gd name="T66" fmla="*/ 1026 w 1325"/>
                  <a:gd name="T67" fmla="*/ 439 h 439"/>
                  <a:gd name="T68" fmla="*/ 0 w 1325"/>
                  <a:gd name="T69" fmla="*/ 132 h 43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325"/>
                  <a:gd name="T106" fmla="*/ 0 h 439"/>
                  <a:gd name="T107" fmla="*/ 1325 w 1325"/>
                  <a:gd name="T108" fmla="*/ 439 h 43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325" h="439">
                    <a:moveTo>
                      <a:pt x="0" y="132"/>
                    </a:moveTo>
                    <a:lnTo>
                      <a:pt x="3" y="132"/>
                    </a:lnTo>
                    <a:lnTo>
                      <a:pt x="10" y="130"/>
                    </a:lnTo>
                    <a:lnTo>
                      <a:pt x="24" y="128"/>
                    </a:lnTo>
                    <a:lnTo>
                      <a:pt x="42" y="125"/>
                    </a:lnTo>
                    <a:lnTo>
                      <a:pt x="62" y="121"/>
                    </a:lnTo>
                    <a:lnTo>
                      <a:pt x="86" y="116"/>
                    </a:lnTo>
                    <a:lnTo>
                      <a:pt x="113" y="109"/>
                    </a:lnTo>
                    <a:lnTo>
                      <a:pt x="141" y="102"/>
                    </a:lnTo>
                    <a:lnTo>
                      <a:pt x="170" y="94"/>
                    </a:lnTo>
                    <a:lnTo>
                      <a:pt x="199" y="85"/>
                    </a:lnTo>
                    <a:lnTo>
                      <a:pt x="228" y="74"/>
                    </a:lnTo>
                    <a:lnTo>
                      <a:pt x="257" y="62"/>
                    </a:lnTo>
                    <a:lnTo>
                      <a:pt x="285" y="48"/>
                    </a:lnTo>
                    <a:lnTo>
                      <a:pt x="309" y="34"/>
                    </a:lnTo>
                    <a:lnTo>
                      <a:pt x="333" y="18"/>
                    </a:lnTo>
                    <a:lnTo>
                      <a:pt x="352" y="0"/>
                    </a:lnTo>
                    <a:lnTo>
                      <a:pt x="1325" y="223"/>
                    </a:lnTo>
                    <a:lnTo>
                      <a:pt x="1323" y="225"/>
                    </a:lnTo>
                    <a:lnTo>
                      <a:pt x="1318" y="230"/>
                    </a:lnTo>
                    <a:lnTo>
                      <a:pt x="1309" y="239"/>
                    </a:lnTo>
                    <a:lnTo>
                      <a:pt x="1297" y="250"/>
                    </a:lnTo>
                    <a:lnTo>
                      <a:pt x="1282" y="263"/>
                    </a:lnTo>
                    <a:lnTo>
                      <a:pt x="1265" y="278"/>
                    </a:lnTo>
                    <a:lnTo>
                      <a:pt x="1247" y="295"/>
                    </a:lnTo>
                    <a:lnTo>
                      <a:pt x="1225" y="312"/>
                    </a:lnTo>
                    <a:lnTo>
                      <a:pt x="1202" y="331"/>
                    </a:lnTo>
                    <a:lnTo>
                      <a:pt x="1179" y="349"/>
                    </a:lnTo>
                    <a:lnTo>
                      <a:pt x="1154" y="367"/>
                    </a:lnTo>
                    <a:lnTo>
                      <a:pt x="1128" y="385"/>
                    </a:lnTo>
                    <a:lnTo>
                      <a:pt x="1102" y="401"/>
                    </a:lnTo>
                    <a:lnTo>
                      <a:pt x="1077" y="415"/>
                    </a:lnTo>
                    <a:lnTo>
                      <a:pt x="1051" y="428"/>
                    </a:lnTo>
                    <a:lnTo>
                      <a:pt x="1026" y="439"/>
                    </a:lnTo>
                    <a:lnTo>
                      <a:pt x="0" y="132"/>
                    </a:lnTo>
                    <a:close/>
                  </a:path>
                </a:pathLst>
              </a:custGeom>
              <a:solidFill>
                <a:srgbClr val="808080"/>
              </a:solidFill>
              <a:ln w="9525">
                <a:noFill/>
                <a:round/>
                <a:headEnd/>
                <a:tailEnd/>
              </a:ln>
            </p:spPr>
            <p:txBody>
              <a:bodyPr/>
              <a:lstStyle/>
              <a:p>
                <a:endParaRPr lang="en-US"/>
              </a:p>
            </p:txBody>
          </p:sp>
          <p:sp>
            <p:nvSpPr>
              <p:cNvPr id="91381" name="Freeform 77"/>
              <p:cNvSpPr>
                <a:spLocks/>
              </p:cNvSpPr>
              <p:nvPr/>
            </p:nvSpPr>
            <p:spPr bwMode="auto">
              <a:xfrm>
                <a:off x="7292" y="14577"/>
                <a:ext cx="472" cy="209"/>
              </a:xfrm>
              <a:custGeom>
                <a:avLst/>
                <a:gdLst>
                  <a:gd name="T0" fmla="*/ 47 w 472"/>
                  <a:gd name="T1" fmla="*/ 209 h 209"/>
                  <a:gd name="T2" fmla="*/ 472 w 472"/>
                  <a:gd name="T3" fmla="*/ 84 h 209"/>
                  <a:gd name="T4" fmla="*/ 215 w 472"/>
                  <a:gd name="T5" fmla="*/ 0 h 209"/>
                  <a:gd name="T6" fmla="*/ 5 w 472"/>
                  <a:gd name="T7" fmla="*/ 24 h 209"/>
                  <a:gd name="T8" fmla="*/ 0 w 472"/>
                  <a:gd name="T9" fmla="*/ 197 h 209"/>
                  <a:gd name="T10" fmla="*/ 47 w 472"/>
                  <a:gd name="T11" fmla="*/ 209 h 209"/>
                  <a:gd name="T12" fmla="*/ 0 60000 65536"/>
                  <a:gd name="T13" fmla="*/ 0 60000 65536"/>
                  <a:gd name="T14" fmla="*/ 0 60000 65536"/>
                  <a:gd name="T15" fmla="*/ 0 60000 65536"/>
                  <a:gd name="T16" fmla="*/ 0 60000 65536"/>
                  <a:gd name="T17" fmla="*/ 0 60000 65536"/>
                  <a:gd name="T18" fmla="*/ 0 w 472"/>
                  <a:gd name="T19" fmla="*/ 0 h 209"/>
                  <a:gd name="T20" fmla="*/ 472 w 472"/>
                  <a:gd name="T21" fmla="*/ 209 h 209"/>
                </a:gdLst>
                <a:ahLst/>
                <a:cxnLst>
                  <a:cxn ang="T12">
                    <a:pos x="T0" y="T1"/>
                  </a:cxn>
                  <a:cxn ang="T13">
                    <a:pos x="T2" y="T3"/>
                  </a:cxn>
                  <a:cxn ang="T14">
                    <a:pos x="T4" y="T5"/>
                  </a:cxn>
                  <a:cxn ang="T15">
                    <a:pos x="T6" y="T7"/>
                  </a:cxn>
                  <a:cxn ang="T16">
                    <a:pos x="T8" y="T9"/>
                  </a:cxn>
                  <a:cxn ang="T17">
                    <a:pos x="T10" y="T11"/>
                  </a:cxn>
                </a:cxnLst>
                <a:rect l="T18" t="T19" r="T20" b="T21"/>
                <a:pathLst>
                  <a:path w="472" h="209">
                    <a:moveTo>
                      <a:pt x="47" y="209"/>
                    </a:moveTo>
                    <a:lnTo>
                      <a:pt x="472" y="84"/>
                    </a:lnTo>
                    <a:lnTo>
                      <a:pt x="215" y="0"/>
                    </a:lnTo>
                    <a:lnTo>
                      <a:pt x="5" y="24"/>
                    </a:lnTo>
                    <a:lnTo>
                      <a:pt x="0" y="197"/>
                    </a:lnTo>
                    <a:lnTo>
                      <a:pt x="47" y="209"/>
                    </a:lnTo>
                    <a:close/>
                  </a:path>
                </a:pathLst>
              </a:custGeom>
              <a:solidFill>
                <a:srgbClr val="808080"/>
              </a:solidFill>
              <a:ln w="9525">
                <a:noFill/>
                <a:round/>
                <a:headEnd/>
                <a:tailEnd/>
              </a:ln>
            </p:spPr>
            <p:txBody>
              <a:bodyPr/>
              <a:lstStyle/>
              <a:p>
                <a:endParaRPr lang="en-US"/>
              </a:p>
            </p:txBody>
          </p:sp>
          <p:sp>
            <p:nvSpPr>
              <p:cNvPr id="91382" name="Freeform 78"/>
              <p:cNvSpPr>
                <a:spLocks/>
              </p:cNvSpPr>
              <p:nvPr/>
            </p:nvSpPr>
            <p:spPr bwMode="auto">
              <a:xfrm>
                <a:off x="6073" y="13679"/>
                <a:ext cx="251" cy="999"/>
              </a:xfrm>
              <a:custGeom>
                <a:avLst/>
                <a:gdLst>
                  <a:gd name="T0" fmla="*/ 251 w 251"/>
                  <a:gd name="T1" fmla="*/ 23 h 999"/>
                  <a:gd name="T2" fmla="*/ 250 w 251"/>
                  <a:gd name="T3" fmla="*/ 22 h 999"/>
                  <a:gd name="T4" fmla="*/ 246 w 251"/>
                  <a:gd name="T5" fmla="*/ 20 h 999"/>
                  <a:gd name="T6" fmla="*/ 239 w 251"/>
                  <a:gd name="T7" fmla="*/ 18 h 999"/>
                  <a:gd name="T8" fmla="*/ 230 w 251"/>
                  <a:gd name="T9" fmla="*/ 15 h 999"/>
                  <a:gd name="T10" fmla="*/ 218 w 251"/>
                  <a:gd name="T11" fmla="*/ 11 h 999"/>
                  <a:gd name="T12" fmla="*/ 205 w 251"/>
                  <a:gd name="T13" fmla="*/ 7 h 999"/>
                  <a:gd name="T14" fmla="*/ 190 w 251"/>
                  <a:gd name="T15" fmla="*/ 4 h 999"/>
                  <a:gd name="T16" fmla="*/ 173 w 251"/>
                  <a:gd name="T17" fmla="*/ 1 h 999"/>
                  <a:gd name="T18" fmla="*/ 155 w 251"/>
                  <a:gd name="T19" fmla="*/ 0 h 999"/>
                  <a:gd name="T20" fmla="*/ 134 w 251"/>
                  <a:gd name="T21" fmla="*/ 0 h 999"/>
                  <a:gd name="T22" fmla="*/ 114 w 251"/>
                  <a:gd name="T23" fmla="*/ 2 h 999"/>
                  <a:gd name="T24" fmla="*/ 92 w 251"/>
                  <a:gd name="T25" fmla="*/ 5 h 999"/>
                  <a:gd name="T26" fmla="*/ 70 w 251"/>
                  <a:gd name="T27" fmla="*/ 12 h 999"/>
                  <a:gd name="T28" fmla="*/ 47 w 251"/>
                  <a:gd name="T29" fmla="*/ 20 h 999"/>
                  <a:gd name="T30" fmla="*/ 23 w 251"/>
                  <a:gd name="T31" fmla="*/ 32 h 999"/>
                  <a:gd name="T32" fmla="*/ 0 w 251"/>
                  <a:gd name="T33" fmla="*/ 47 h 999"/>
                  <a:gd name="T34" fmla="*/ 0 w 251"/>
                  <a:gd name="T35" fmla="*/ 999 h 999"/>
                  <a:gd name="T36" fmla="*/ 1 w 251"/>
                  <a:gd name="T37" fmla="*/ 999 h 999"/>
                  <a:gd name="T38" fmla="*/ 6 w 251"/>
                  <a:gd name="T39" fmla="*/ 999 h 999"/>
                  <a:gd name="T40" fmla="*/ 14 w 251"/>
                  <a:gd name="T41" fmla="*/ 998 h 999"/>
                  <a:gd name="T42" fmla="*/ 23 w 251"/>
                  <a:gd name="T43" fmla="*/ 997 h 999"/>
                  <a:gd name="T44" fmla="*/ 35 w 251"/>
                  <a:gd name="T45" fmla="*/ 995 h 999"/>
                  <a:gd name="T46" fmla="*/ 49 w 251"/>
                  <a:gd name="T47" fmla="*/ 993 h 999"/>
                  <a:gd name="T48" fmla="*/ 65 w 251"/>
                  <a:gd name="T49" fmla="*/ 990 h 999"/>
                  <a:gd name="T50" fmla="*/ 83 w 251"/>
                  <a:gd name="T51" fmla="*/ 985 h 999"/>
                  <a:gd name="T52" fmla="*/ 102 w 251"/>
                  <a:gd name="T53" fmla="*/ 980 h 999"/>
                  <a:gd name="T54" fmla="*/ 121 w 251"/>
                  <a:gd name="T55" fmla="*/ 973 h 999"/>
                  <a:gd name="T56" fmla="*/ 143 w 251"/>
                  <a:gd name="T57" fmla="*/ 966 h 999"/>
                  <a:gd name="T58" fmla="*/ 164 w 251"/>
                  <a:gd name="T59" fmla="*/ 956 h 999"/>
                  <a:gd name="T60" fmla="*/ 186 w 251"/>
                  <a:gd name="T61" fmla="*/ 945 h 999"/>
                  <a:gd name="T62" fmla="*/ 208 w 251"/>
                  <a:gd name="T63" fmla="*/ 934 h 999"/>
                  <a:gd name="T64" fmla="*/ 230 w 251"/>
                  <a:gd name="T65" fmla="*/ 919 h 999"/>
                  <a:gd name="T66" fmla="*/ 251 w 251"/>
                  <a:gd name="T67" fmla="*/ 903 h 999"/>
                  <a:gd name="T68" fmla="*/ 251 w 251"/>
                  <a:gd name="T69" fmla="*/ 23 h 99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1"/>
                  <a:gd name="T106" fmla="*/ 0 h 999"/>
                  <a:gd name="T107" fmla="*/ 251 w 251"/>
                  <a:gd name="T108" fmla="*/ 999 h 99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1" h="999">
                    <a:moveTo>
                      <a:pt x="251" y="23"/>
                    </a:moveTo>
                    <a:lnTo>
                      <a:pt x="250" y="22"/>
                    </a:lnTo>
                    <a:lnTo>
                      <a:pt x="246" y="20"/>
                    </a:lnTo>
                    <a:lnTo>
                      <a:pt x="239" y="18"/>
                    </a:lnTo>
                    <a:lnTo>
                      <a:pt x="230" y="15"/>
                    </a:lnTo>
                    <a:lnTo>
                      <a:pt x="218" y="11"/>
                    </a:lnTo>
                    <a:lnTo>
                      <a:pt x="205" y="7"/>
                    </a:lnTo>
                    <a:lnTo>
                      <a:pt x="190" y="4"/>
                    </a:lnTo>
                    <a:lnTo>
                      <a:pt x="173" y="1"/>
                    </a:lnTo>
                    <a:lnTo>
                      <a:pt x="155" y="0"/>
                    </a:lnTo>
                    <a:lnTo>
                      <a:pt x="134" y="0"/>
                    </a:lnTo>
                    <a:lnTo>
                      <a:pt x="114" y="2"/>
                    </a:lnTo>
                    <a:lnTo>
                      <a:pt x="92" y="5"/>
                    </a:lnTo>
                    <a:lnTo>
                      <a:pt x="70" y="12"/>
                    </a:lnTo>
                    <a:lnTo>
                      <a:pt x="47" y="20"/>
                    </a:lnTo>
                    <a:lnTo>
                      <a:pt x="23" y="32"/>
                    </a:lnTo>
                    <a:lnTo>
                      <a:pt x="0" y="47"/>
                    </a:lnTo>
                    <a:lnTo>
                      <a:pt x="0" y="999"/>
                    </a:lnTo>
                    <a:lnTo>
                      <a:pt x="1" y="999"/>
                    </a:lnTo>
                    <a:lnTo>
                      <a:pt x="6" y="999"/>
                    </a:lnTo>
                    <a:lnTo>
                      <a:pt x="14" y="998"/>
                    </a:lnTo>
                    <a:lnTo>
                      <a:pt x="23" y="997"/>
                    </a:lnTo>
                    <a:lnTo>
                      <a:pt x="35" y="995"/>
                    </a:lnTo>
                    <a:lnTo>
                      <a:pt x="49" y="993"/>
                    </a:lnTo>
                    <a:lnTo>
                      <a:pt x="65" y="990"/>
                    </a:lnTo>
                    <a:lnTo>
                      <a:pt x="83" y="985"/>
                    </a:lnTo>
                    <a:lnTo>
                      <a:pt x="102" y="980"/>
                    </a:lnTo>
                    <a:lnTo>
                      <a:pt x="121" y="973"/>
                    </a:lnTo>
                    <a:lnTo>
                      <a:pt x="143" y="966"/>
                    </a:lnTo>
                    <a:lnTo>
                      <a:pt x="164" y="956"/>
                    </a:lnTo>
                    <a:lnTo>
                      <a:pt x="186" y="945"/>
                    </a:lnTo>
                    <a:lnTo>
                      <a:pt x="208" y="934"/>
                    </a:lnTo>
                    <a:lnTo>
                      <a:pt x="230" y="919"/>
                    </a:lnTo>
                    <a:lnTo>
                      <a:pt x="251" y="903"/>
                    </a:lnTo>
                    <a:lnTo>
                      <a:pt x="251" y="23"/>
                    </a:lnTo>
                    <a:close/>
                  </a:path>
                </a:pathLst>
              </a:custGeom>
              <a:solidFill>
                <a:srgbClr val="808080"/>
              </a:solidFill>
              <a:ln w="9525">
                <a:noFill/>
                <a:round/>
                <a:headEnd/>
                <a:tailEnd/>
              </a:ln>
            </p:spPr>
            <p:txBody>
              <a:bodyPr/>
              <a:lstStyle/>
              <a:p>
                <a:endParaRPr lang="en-US"/>
              </a:p>
            </p:txBody>
          </p:sp>
          <p:sp>
            <p:nvSpPr>
              <p:cNvPr id="91383" name="Freeform 79"/>
              <p:cNvSpPr>
                <a:spLocks/>
              </p:cNvSpPr>
              <p:nvPr/>
            </p:nvSpPr>
            <p:spPr bwMode="auto">
              <a:xfrm>
                <a:off x="6080" y="13687"/>
                <a:ext cx="215" cy="843"/>
              </a:xfrm>
              <a:custGeom>
                <a:avLst/>
                <a:gdLst>
                  <a:gd name="T0" fmla="*/ 215 w 215"/>
                  <a:gd name="T1" fmla="*/ 20 h 843"/>
                  <a:gd name="T2" fmla="*/ 214 w 215"/>
                  <a:gd name="T3" fmla="*/ 19 h 843"/>
                  <a:gd name="T4" fmla="*/ 211 w 215"/>
                  <a:gd name="T5" fmla="*/ 18 h 843"/>
                  <a:gd name="T6" fmla="*/ 205 w 215"/>
                  <a:gd name="T7" fmla="*/ 15 h 843"/>
                  <a:gd name="T8" fmla="*/ 197 w 215"/>
                  <a:gd name="T9" fmla="*/ 12 h 843"/>
                  <a:gd name="T10" fmla="*/ 187 w 215"/>
                  <a:gd name="T11" fmla="*/ 9 h 843"/>
                  <a:gd name="T12" fmla="*/ 176 w 215"/>
                  <a:gd name="T13" fmla="*/ 6 h 843"/>
                  <a:gd name="T14" fmla="*/ 163 w 215"/>
                  <a:gd name="T15" fmla="*/ 4 h 843"/>
                  <a:gd name="T16" fmla="*/ 149 w 215"/>
                  <a:gd name="T17" fmla="*/ 1 h 843"/>
                  <a:gd name="T18" fmla="*/ 133 w 215"/>
                  <a:gd name="T19" fmla="*/ 0 h 843"/>
                  <a:gd name="T20" fmla="*/ 115 w 215"/>
                  <a:gd name="T21" fmla="*/ 0 h 843"/>
                  <a:gd name="T22" fmla="*/ 98 w 215"/>
                  <a:gd name="T23" fmla="*/ 1 h 843"/>
                  <a:gd name="T24" fmla="*/ 79 w 215"/>
                  <a:gd name="T25" fmla="*/ 5 h 843"/>
                  <a:gd name="T26" fmla="*/ 60 w 215"/>
                  <a:gd name="T27" fmla="*/ 10 h 843"/>
                  <a:gd name="T28" fmla="*/ 40 w 215"/>
                  <a:gd name="T29" fmla="*/ 18 h 843"/>
                  <a:gd name="T30" fmla="*/ 21 w 215"/>
                  <a:gd name="T31" fmla="*/ 27 h 843"/>
                  <a:gd name="T32" fmla="*/ 0 w 215"/>
                  <a:gd name="T33" fmla="*/ 40 h 843"/>
                  <a:gd name="T34" fmla="*/ 0 w 215"/>
                  <a:gd name="T35" fmla="*/ 843 h 843"/>
                  <a:gd name="T36" fmla="*/ 1 w 215"/>
                  <a:gd name="T37" fmla="*/ 843 h 843"/>
                  <a:gd name="T38" fmla="*/ 6 w 215"/>
                  <a:gd name="T39" fmla="*/ 843 h 843"/>
                  <a:gd name="T40" fmla="*/ 12 w 215"/>
                  <a:gd name="T41" fmla="*/ 842 h 843"/>
                  <a:gd name="T42" fmla="*/ 21 w 215"/>
                  <a:gd name="T43" fmla="*/ 841 h 843"/>
                  <a:gd name="T44" fmla="*/ 30 w 215"/>
                  <a:gd name="T45" fmla="*/ 840 h 843"/>
                  <a:gd name="T46" fmla="*/ 43 w 215"/>
                  <a:gd name="T47" fmla="*/ 838 h 843"/>
                  <a:gd name="T48" fmla="*/ 56 w 215"/>
                  <a:gd name="T49" fmla="*/ 835 h 843"/>
                  <a:gd name="T50" fmla="*/ 71 w 215"/>
                  <a:gd name="T51" fmla="*/ 831 h 843"/>
                  <a:gd name="T52" fmla="*/ 87 w 215"/>
                  <a:gd name="T53" fmla="*/ 826 h 843"/>
                  <a:gd name="T54" fmla="*/ 105 w 215"/>
                  <a:gd name="T55" fmla="*/ 821 h 843"/>
                  <a:gd name="T56" fmla="*/ 123 w 215"/>
                  <a:gd name="T57" fmla="*/ 814 h 843"/>
                  <a:gd name="T58" fmla="*/ 141 w 215"/>
                  <a:gd name="T59" fmla="*/ 806 h 843"/>
                  <a:gd name="T60" fmla="*/ 159 w 215"/>
                  <a:gd name="T61" fmla="*/ 797 h 843"/>
                  <a:gd name="T62" fmla="*/ 179 w 215"/>
                  <a:gd name="T63" fmla="*/ 786 h 843"/>
                  <a:gd name="T64" fmla="*/ 197 w 215"/>
                  <a:gd name="T65" fmla="*/ 774 h 843"/>
                  <a:gd name="T66" fmla="*/ 215 w 215"/>
                  <a:gd name="T67" fmla="*/ 760 h 843"/>
                  <a:gd name="T68" fmla="*/ 215 w 215"/>
                  <a:gd name="T69" fmla="*/ 20 h 8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15"/>
                  <a:gd name="T106" fmla="*/ 0 h 843"/>
                  <a:gd name="T107" fmla="*/ 215 w 215"/>
                  <a:gd name="T108" fmla="*/ 843 h 84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15" h="843">
                    <a:moveTo>
                      <a:pt x="215" y="20"/>
                    </a:moveTo>
                    <a:lnTo>
                      <a:pt x="214" y="19"/>
                    </a:lnTo>
                    <a:lnTo>
                      <a:pt x="211" y="18"/>
                    </a:lnTo>
                    <a:lnTo>
                      <a:pt x="205" y="15"/>
                    </a:lnTo>
                    <a:lnTo>
                      <a:pt x="197" y="12"/>
                    </a:lnTo>
                    <a:lnTo>
                      <a:pt x="187" y="9"/>
                    </a:lnTo>
                    <a:lnTo>
                      <a:pt x="176" y="6"/>
                    </a:lnTo>
                    <a:lnTo>
                      <a:pt x="163" y="4"/>
                    </a:lnTo>
                    <a:lnTo>
                      <a:pt x="149" y="1"/>
                    </a:lnTo>
                    <a:lnTo>
                      <a:pt x="133" y="0"/>
                    </a:lnTo>
                    <a:lnTo>
                      <a:pt x="115" y="0"/>
                    </a:lnTo>
                    <a:lnTo>
                      <a:pt x="98" y="1"/>
                    </a:lnTo>
                    <a:lnTo>
                      <a:pt x="79" y="5"/>
                    </a:lnTo>
                    <a:lnTo>
                      <a:pt x="60" y="10"/>
                    </a:lnTo>
                    <a:lnTo>
                      <a:pt x="40" y="18"/>
                    </a:lnTo>
                    <a:lnTo>
                      <a:pt x="21" y="27"/>
                    </a:lnTo>
                    <a:lnTo>
                      <a:pt x="0" y="40"/>
                    </a:lnTo>
                    <a:lnTo>
                      <a:pt x="0" y="843"/>
                    </a:lnTo>
                    <a:lnTo>
                      <a:pt x="1" y="843"/>
                    </a:lnTo>
                    <a:lnTo>
                      <a:pt x="6" y="843"/>
                    </a:lnTo>
                    <a:lnTo>
                      <a:pt x="12" y="842"/>
                    </a:lnTo>
                    <a:lnTo>
                      <a:pt x="21" y="841"/>
                    </a:lnTo>
                    <a:lnTo>
                      <a:pt x="30" y="840"/>
                    </a:lnTo>
                    <a:lnTo>
                      <a:pt x="43" y="838"/>
                    </a:lnTo>
                    <a:lnTo>
                      <a:pt x="56" y="835"/>
                    </a:lnTo>
                    <a:lnTo>
                      <a:pt x="71" y="831"/>
                    </a:lnTo>
                    <a:lnTo>
                      <a:pt x="87" y="826"/>
                    </a:lnTo>
                    <a:lnTo>
                      <a:pt x="105" y="821"/>
                    </a:lnTo>
                    <a:lnTo>
                      <a:pt x="123" y="814"/>
                    </a:lnTo>
                    <a:lnTo>
                      <a:pt x="141" y="806"/>
                    </a:lnTo>
                    <a:lnTo>
                      <a:pt x="159" y="797"/>
                    </a:lnTo>
                    <a:lnTo>
                      <a:pt x="179" y="786"/>
                    </a:lnTo>
                    <a:lnTo>
                      <a:pt x="197" y="774"/>
                    </a:lnTo>
                    <a:lnTo>
                      <a:pt x="215" y="760"/>
                    </a:lnTo>
                    <a:lnTo>
                      <a:pt x="215" y="20"/>
                    </a:lnTo>
                    <a:close/>
                  </a:path>
                </a:pathLst>
              </a:custGeom>
              <a:solidFill>
                <a:srgbClr val="808080"/>
              </a:solidFill>
              <a:ln w="9525">
                <a:noFill/>
                <a:round/>
                <a:headEnd/>
                <a:tailEnd/>
              </a:ln>
            </p:spPr>
            <p:txBody>
              <a:bodyPr/>
              <a:lstStyle/>
              <a:p>
                <a:endParaRPr lang="en-US"/>
              </a:p>
            </p:txBody>
          </p:sp>
          <p:sp>
            <p:nvSpPr>
              <p:cNvPr id="91384" name="Freeform 80"/>
              <p:cNvSpPr>
                <a:spLocks/>
              </p:cNvSpPr>
              <p:nvPr/>
            </p:nvSpPr>
            <p:spPr bwMode="auto">
              <a:xfrm>
                <a:off x="6087" y="13696"/>
                <a:ext cx="180" cy="685"/>
              </a:xfrm>
              <a:custGeom>
                <a:avLst/>
                <a:gdLst>
                  <a:gd name="T0" fmla="*/ 180 w 180"/>
                  <a:gd name="T1" fmla="*/ 16 h 685"/>
                  <a:gd name="T2" fmla="*/ 179 w 180"/>
                  <a:gd name="T3" fmla="*/ 16 h 685"/>
                  <a:gd name="T4" fmla="*/ 176 w 180"/>
                  <a:gd name="T5" fmla="*/ 14 h 685"/>
                  <a:gd name="T6" fmla="*/ 172 w 180"/>
                  <a:gd name="T7" fmla="*/ 12 h 685"/>
                  <a:gd name="T8" fmla="*/ 165 w 180"/>
                  <a:gd name="T9" fmla="*/ 10 h 685"/>
                  <a:gd name="T10" fmla="*/ 157 w 180"/>
                  <a:gd name="T11" fmla="*/ 8 h 685"/>
                  <a:gd name="T12" fmla="*/ 147 w 180"/>
                  <a:gd name="T13" fmla="*/ 4 h 685"/>
                  <a:gd name="T14" fmla="*/ 136 w 180"/>
                  <a:gd name="T15" fmla="*/ 2 h 685"/>
                  <a:gd name="T16" fmla="*/ 125 w 180"/>
                  <a:gd name="T17" fmla="*/ 0 h 685"/>
                  <a:gd name="T18" fmla="*/ 111 w 180"/>
                  <a:gd name="T19" fmla="*/ 0 h 685"/>
                  <a:gd name="T20" fmla="*/ 97 w 180"/>
                  <a:gd name="T21" fmla="*/ 0 h 685"/>
                  <a:gd name="T22" fmla="*/ 81 w 180"/>
                  <a:gd name="T23" fmla="*/ 1 h 685"/>
                  <a:gd name="T24" fmla="*/ 66 w 180"/>
                  <a:gd name="T25" fmla="*/ 3 h 685"/>
                  <a:gd name="T26" fmla="*/ 50 w 180"/>
                  <a:gd name="T27" fmla="*/ 8 h 685"/>
                  <a:gd name="T28" fmla="*/ 33 w 180"/>
                  <a:gd name="T29" fmla="*/ 14 h 685"/>
                  <a:gd name="T30" fmla="*/ 17 w 180"/>
                  <a:gd name="T31" fmla="*/ 23 h 685"/>
                  <a:gd name="T32" fmla="*/ 0 w 180"/>
                  <a:gd name="T33" fmla="*/ 33 h 685"/>
                  <a:gd name="T34" fmla="*/ 0 w 180"/>
                  <a:gd name="T35" fmla="*/ 685 h 685"/>
                  <a:gd name="T36" fmla="*/ 1 w 180"/>
                  <a:gd name="T37" fmla="*/ 685 h 685"/>
                  <a:gd name="T38" fmla="*/ 4 w 180"/>
                  <a:gd name="T39" fmla="*/ 685 h 685"/>
                  <a:gd name="T40" fmla="*/ 9 w 180"/>
                  <a:gd name="T41" fmla="*/ 684 h 685"/>
                  <a:gd name="T42" fmla="*/ 17 w 180"/>
                  <a:gd name="T43" fmla="*/ 683 h 685"/>
                  <a:gd name="T44" fmla="*/ 26 w 180"/>
                  <a:gd name="T45" fmla="*/ 682 h 685"/>
                  <a:gd name="T46" fmla="*/ 35 w 180"/>
                  <a:gd name="T47" fmla="*/ 681 h 685"/>
                  <a:gd name="T48" fmla="*/ 47 w 180"/>
                  <a:gd name="T49" fmla="*/ 678 h 685"/>
                  <a:gd name="T50" fmla="*/ 60 w 180"/>
                  <a:gd name="T51" fmla="*/ 676 h 685"/>
                  <a:gd name="T52" fmla="*/ 73 w 180"/>
                  <a:gd name="T53" fmla="*/ 671 h 685"/>
                  <a:gd name="T54" fmla="*/ 87 w 180"/>
                  <a:gd name="T55" fmla="*/ 667 h 685"/>
                  <a:gd name="T56" fmla="*/ 102 w 180"/>
                  <a:gd name="T57" fmla="*/ 662 h 685"/>
                  <a:gd name="T58" fmla="*/ 118 w 180"/>
                  <a:gd name="T59" fmla="*/ 655 h 685"/>
                  <a:gd name="T60" fmla="*/ 133 w 180"/>
                  <a:gd name="T61" fmla="*/ 648 h 685"/>
                  <a:gd name="T62" fmla="*/ 149 w 180"/>
                  <a:gd name="T63" fmla="*/ 639 h 685"/>
                  <a:gd name="T64" fmla="*/ 165 w 180"/>
                  <a:gd name="T65" fmla="*/ 628 h 685"/>
                  <a:gd name="T66" fmla="*/ 180 w 180"/>
                  <a:gd name="T67" fmla="*/ 617 h 685"/>
                  <a:gd name="T68" fmla="*/ 180 w 180"/>
                  <a:gd name="T69" fmla="*/ 16 h 68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80"/>
                  <a:gd name="T106" fmla="*/ 0 h 685"/>
                  <a:gd name="T107" fmla="*/ 180 w 180"/>
                  <a:gd name="T108" fmla="*/ 685 h 68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80" h="685">
                    <a:moveTo>
                      <a:pt x="180" y="16"/>
                    </a:moveTo>
                    <a:lnTo>
                      <a:pt x="179" y="16"/>
                    </a:lnTo>
                    <a:lnTo>
                      <a:pt x="176" y="14"/>
                    </a:lnTo>
                    <a:lnTo>
                      <a:pt x="172" y="12"/>
                    </a:lnTo>
                    <a:lnTo>
                      <a:pt x="165" y="10"/>
                    </a:lnTo>
                    <a:lnTo>
                      <a:pt x="157" y="8"/>
                    </a:lnTo>
                    <a:lnTo>
                      <a:pt x="147" y="4"/>
                    </a:lnTo>
                    <a:lnTo>
                      <a:pt x="136" y="2"/>
                    </a:lnTo>
                    <a:lnTo>
                      <a:pt x="125" y="0"/>
                    </a:lnTo>
                    <a:lnTo>
                      <a:pt x="111" y="0"/>
                    </a:lnTo>
                    <a:lnTo>
                      <a:pt x="97" y="0"/>
                    </a:lnTo>
                    <a:lnTo>
                      <a:pt x="81" y="1"/>
                    </a:lnTo>
                    <a:lnTo>
                      <a:pt x="66" y="3"/>
                    </a:lnTo>
                    <a:lnTo>
                      <a:pt x="50" y="8"/>
                    </a:lnTo>
                    <a:lnTo>
                      <a:pt x="33" y="14"/>
                    </a:lnTo>
                    <a:lnTo>
                      <a:pt x="17" y="23"/>
                    </a:lnTo>
                    <a:lnTo>
                      <a:pt x="0" y="33"/>
                    </a:lnTo>
                    <a:lnTo>
                      <a:pt x="0" y="685"/>
                    </a:lnTo>
                    <a:lnTo>
                      <a:pt x="1" y="685"/>
                    </a:lnTo>
                    <a:lnTo>
                      <a:pt x="4" y="685"/>
                    </a:lnTo>
                    <a:lnTo>
                      <a:pt x="9" y="684"/>
                    </a:lnTo>
                    <a:lnTo>
                      <a:pt x="17" y="683"/>
                    </a:lnTo>
                    <a:lnTo>
                      <a:pt x="26" y="682"/>
                    </a:lnTo>
                    <a:lnTo>
                      <a:pt x="35" y="681"/>
                    </a:lnTo>
                    <a:lnTo>
                      <a:pt x="47" y="678"/>
                    </a:lnTo>
                    <a:lnTo>
                      <a:pt x="60" y="676"/>
                    </a:lnTo>
                    <a:lnTo>
                      <a:pt x="73" y="671"/>
                    </a:lnTo>
                    <a:lnTo>
                      <a:pt x="87" y="667"/>
                    </a:lnTo>
                    <a:lnTo>
                      <a:pt x="102" y="662"/>
                    </a:lnTo>
                    <a:lnTo>
                      <a:pt x="118" y="655"/>
                    </a:lnTo>
                    <a:lnTo>
                      <a:pt x="133" y="648"/>
                    </a:lnTo>
                    <a:lnTo>
                      <a:pt x="149" y="639"/>
                    </a:lnTo>
                    <a:lnTo>
                      <a:pt x="165" y="628"/>
                    </a:lnTo>
                    <a:lnTo>
                      <a:pt x="180" y="617"/>
                    </a:lnTo>
                    <a:lnTo>
                      <a:pt x="180" y="16"/>
                    </a:lnTo>
                    <a:close/>
                  </a:path>
                </a:pathLst>
              </a:custGeom>
              <a:solidFill>
                <a:srgbClr val="808080"/>
              </a:solidFill>
              <a:ln w="9525">
                <a:noFill/>
                <a:round/>
                <a:headEnd/>
                <a:tailEnd/>
              </a:ln>
            </p:spPr>
            <p:txBody>
              <a:bodyPr/>
              <a:lstStyle/>
              <a:p>
                <a:endParaRPr lang="en-US"/>
              </a:p>
            </p:txBody>
          </p:sp>
          <p:sp>
            <p:nvSpPr>
              <p:cNvPr id="91385" name="Freeform 81"/>
              <p:cNvSpPr>
                <a:spLocks/>
              </p:cNvSpPr>
              <p:nvPr/>
            </p:nvSpPr>
            <p:spPr bwMode="auto">
              <a:xfrm>
                <a:off x="6093" y="13704"/>
                <a:ext cx="146" cy="530"/>
              </a:xfrm>
              <a:custGeom>
                <a:avLst/>
                <a:gdLst>
                  <a:gd name="T0" fmla="*/ 146 w 146"/>
                  <a:gd name="T1" fmla="*/ 14 h 530"/>
                  <a:gd name="T2" fmla="*/ 143 w 146"/>
                  <a:gd name="T3" fmla="*/ 12 h 530"/>
                  <a:gd name="T4" fmla="*/ 134 w 146"/>
                  <a:gd name="T5" fmla="*/ 8 h 530"/>
                  <a:gd name="T6" fmla="*/ 120 w 146"/>
                  <a:gd name="T7" fmla="*/ 4 h 530"/>
                  <a:gd name="T8" fmla="*/ 101 w 146"/>
                  <a:gd name="T9" fmla="*/ 1 h 530"/>
                  <a:gd name="T10" fmla="*/ 79 w 146"/>
                  <a:gd name="T11" fmla="*/ 0 h 530"/>
                  <a:gd name="T12" fmla="*/ 54 w 146"/>
                  <a:gd name="T13" fmla="*/ 3 h 530"/>
                  <a:gd name="T14" fmla="*/ 27 w 146"/>
                  <a:gd name="T15" fmla="*/ 11 h 530"/>
                  <a:gd name="T16" fmla="*/ 0 w 146"/>
                  <a:gd name="T17" fmla="*/ 27 h 530"/>
                  <a:gd name="T18" fmla="*/ 0 w 146"/>
                  <a:gd name="T19" fmla="*/ 530 h 530"/>
                  <a:gd name="T20" fmla="*/ 3 w 146"/>
                  <a:gd name="T21" fmla="*/ 530 h 530"/>
                  <a:gd name="T22" fmla="*/ 14 w 146"/>
                  <a:gd name="T23" fmla="*/ 529 h 530"/>
                  <a:gd name="T24" fmla="*/ 29 w 146"/>
                  <a:gd name="T25" fmla="*/ 526 h 530"/>
                  <a:gd name="T26" fmla="*/ 49 w 146"/>
                  <a:gd name="T27" fmla="*/ 521 h 530"/>
                  <a:gd name="T28" fmla="*/ 71 w 146"/>
                  <a:gd name="T29" fmla="*/ 514 h 530"/>
                  <a:gd name="T30" fmla="*/ 96 w 146"/>
                  <a:gd name="T31" fmla="*/ 505 h 530"/>
                  <a:gd name="T32" fmla="*/ 121 w 146"/>
                  <a:gd name="T33" fmla="*/ 492 h 530"/>
                  <a:gd name="T34" fmla="*/ 146 w 146"/>
                  <a:gd name="T35" fmla="*/ 475 h 530"/>
                  <a:gd name="T36" fmla="*/ 146 w 146"/>
                  <a:gd name="T37" fmla="*/ 14 h 5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6"/>
                  <a:gd name="T58" fmla="*/ 0 h 530"/>
                  <a:gd name="T59" fmla="*/ 146 w 146"/>
                  <a:gd name="T60" fmla="*/ 530 h 53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6" h="530">
                    <a:moveTo>
                      <a:pt x="146" y="14"/>
                    </a:moveTo>
                    <a:lnTo>
                      <a:pt x="143" y="12"/>
                    </a:lnTo>
                    <a:lnTo>
                      <a:pt x="134" y="8"/>
                    </a:lnTo>
                    <a:lnTo>
                      <a:pt x="120" y="4"/>
                    </a:lnTo>
                    <a:lnTo>
                      <a:pt x="101" y="1"/>
                    </a:lnTo>
                    <a:lnTo>
                      <a:pt x="79" y="0"/>
                    </a:lnTo>
                    <a:lnTo>
                      <a:pt x="54" y="3"/>
                    </a:lnTo>
                    <a:lnTo>
                      <a:pt x="27" y="11"/>
                    </a:lnTo>
                    <a:lnTo>
                      <a:pt x="0" y="27"/>
                    </a:lnTo>
                    <a:lnTo>
                      <a:pt x="0" y="530"/>
                    </a:lnTo>
                    <a:lnTo>
                      <a:pt x="3" y="530"/>
                    </a:lnTo>
                    <a:lnTo>
                      <a:pt x="14" y="529"/>
                    </a:lnTo>
                    <a:lnTo>
                      <a:pt x="29" y="526"/>
                    </a:lnTo>
                    <a:lnTo>
                      <a:pt x="49" y="521"/>
                    </a:lnTo>
                    <a:lnTo>
                      <a:pt x="71" y="514"/>
                    </a:lnTo>
                    <a:lnTo>
                      <a:pt x="96" y="505"/>
                    </a:lnTo>
                    <a:lnTo>
                      <a:pt x="121" y="492"/>
                    </a:lnTo>
                    <a:lnTo>
                      <a:pt x="146" y="475"/>
                    </a:lnTo>
                    <a:lnTo>
                      <a:pt x="146" y="14"/>
                    </a:lnTo>
                    <a:close/>
                  </a:path>
                </a:pathLst>
              </a:custGeom>
              <a:solidFill>
                <a:srgbClr val="808080"/>
              </a:solidFill>
              <a:ln w="9525">
                <a:noFill/>
                <a:round/>
                <a:headEnd/>
                <a:tailEnd/>
              </a:ln>
            </p:spPr>
            <p:txBody>
              <a:bodyPr/>
              <a:lstStyle/>
              <a:p>
                <a:endParaRPr lang="en-US"/>
              </a:p>
            </p:txBody>
          </p:sp>
          <p:sp>
            <p:nvSpPr>
              <p:cNvPr id="91386" name="Freeform 82"/>
              <p:cNvSpPr>
                <a:spLocks/>
              </p:cNvSpPr>
              <p:nvPr/>
            </p:nvSpPr>
            <p:spPr bwMode="auto">
              <a:xfrm>
                <a:off x="6101" y="13712"/>
                <a:ext cx="109" cy="373"/>
              </a:xfrm>
              <a:custGeom>
                <a:avLst/>
                <a:gdLst>
                  <a:gd name="T0" fmla="*/ 109 w 109"/>
                  <a:gd name="T1" fmla="*/ 10 h 373"/>
                  <a:gd name="T2" fmla="*/ 107 w 109"/>
                  <a:gd name="T3" fmla="*/ 9 h 373"/>
                  <a:gd name="T4" fmla="*/ 100 w 109"/>
                  <a:gd name="T5" fmla="*/ 6 h 373"/>
                  <a:gd name="T6" fmla="*/ 89 w 109"/>
                  <a:gd name="T7" fmla="*/ 2 h 373"/>
                  <a:gd name="T8" fmla="*/ 75 w 109"/>
                  <a:gd name="T9" fmla="*/ 0 h 373"/>
                  <a:gd name="T10" fmla="*/ 59 w 109"/>
                  <a:gd name="T11" fmla="*/ 0 h 373"/>
                  <a:gd name="T12" fmla="*/ 39 w 109"/>
                  <a:gd name="T13" fmla="*/ 2 h 373"/>
                  <a:gd name="T14" fmla="*/ 20 w 109"/>
                  <a:gd name="T15" fmla="*/ 9 h 373"/>
                  <a:gd name="T16" fmla="*/ 0 w 109"/>
                  <a:gd name="T17" fmla="*/ 21 h 373"/>
                  <a:gd name="T18" fmla="*/ 0 w 109"/>
                  <a:gd name="T19" fmla="*/ 373 h 373"/>
                  <a:gd name="T20" fmla="*/ 2 w 109"/>
                  <a:gd name="T21" fmla="*/ 373 h 373"/>
                  <a:gd name="T22" fmla="*/ 9 w 109"/>
                  <a:gd name="T23" fmla="*/ 372 h 373"/>
                  <a:gd name="T24" fmla="*/ 21 w 109"/>
                  <a:gd name="T25" fmla="*/ 369 h 373"/>
                  <a:gd name="T26" fmla="*/ 36 w 109"/>
                  <a:gd name="T27" fmla="*/ 366 h 373"/>
                  <a:gd name="T28" fmla="*/ 53 w 109"/>
                  <a:gd name="T29" fmla="*/ 362 h 373"/>
                  <a:gd name="T30" fmla="*/ 72 w 109"/>
                  <a:gd name="T31" fmla="*/ 354 h 373"/>
                  <a:gd name="T32" fmla="*/ 90 w 109"/>
                  <a:gd name="T33" fmla="*/ 343 h 373"/>
                  <a:gd name="T34" fmla="*/ 109 w 109"/>
                  <a:gd name="T35" fmla="*/ 331 h 373"/>
                  <a:gd name="T36" fmla="*/ 109 w 109"/>
                  <a:gd name="T37" fmla="*/ 10 h 37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9"/>
                  <a:gd name="T58" fmla="*/ 0 h 373"/>
                  <a:gd name="T59" fmla="*/ 109 w 109"/>
                  <a:gd name="T60" fmla="*/ 373 h 37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9" h="373">
                    <a:moveTo>
                      <a:pt x="109" y="10"/>
                    </a:moveTo>
                    <a:lnTo>
                      <a:pt x="107" y="9"/>
                    </a:lnTo>
                    <a:lnTo>
                      <a:pt x="100" y="6"/>
                    </a:lnTo>
                    <a:lnTo>
                      <a:pt x="89" y="2"/>
                    </a:lnTo>
                    <a:lnTo>
                      <a:pt x="75" y="0"/>
                    </a:lnTo>
                    <a:lnTo>
                      <a:pt x="59" y="0"/>
                    </a:lnTo>
                    <a:lnTo>
                      <a:pt x="39" y="2"/>
                    </a:lnTo>
                    <a:lnTo>
                      <a:pt x="20" y="9"/>
                    </a:lnTo>
                    <a:lnTo>
                      <a:pt x="0" y="21"/>
                    </a:lnTo>
                    <a:lnTo>
                      <a:pt x="0" y="373"/>
                    </a:lnTo>
                    <a:lnTo>
                      <a:pt x="2" y="373"/>
                    </a:lnTo>
                    <a:lnTo>
                      <a:pt x="9" y="372"/>
                    </a:lnTo>
                    <a:lnTo>
                      <a:pt x="21" y="369"/>
                    </a:lnTo>
                    <a:lnTo>
                      <a:pt x="36" y="366"/>
                    </a:lnTo>
                    <a:lnTo>
                      <a:pt x="53" y="362"/>
                    </a:lnTo>
                    <a:lnTo>
                      <a:pt x="72" y="354"/>
                    </a:lnTo>
                    <a:lnTo>
                      <a:pt x="90" y="343"/>
                    </a:lnTo>
                    <a:lnTo>
                      <a:pt x="109" y="331"/>
                    </a:lnTo>
                    <a:lnTo>
                      <a:pt x="109" y="10"/>
                    </a:lnTo>
                    <a:close/>
                  </a:path>
                </a:pathLst>
              </a:custGeom>
              <a:solidFill>
                <a:srgbClr val="808080"/>
              </a:solidFill>
              <a:ln w="9525">
                <a:noFill/>
                <a:round/>
                <a:headEnd/>
                <a:tailEnd/>
              </a:ln>
            </p:spPr>
            <p:txBody>
              <a:bodyPr/>
              <a:lstStyle/>
              <a:p>
                <a:endParaRPr lang="en-US"/>
              </a:p>
            </p:txBody>
          </p:sp>
          <p:sp>
            <p:nvSpPr>
              <p:cNvPr id="91387" name="Freeform 83"/>
              <p:cNvSpPr>
                <a:spLocks/>
              </p:cNvSpPr>
              <p:nvPr/>
            </p:nvSpPr>
            <p:spPr bwMode="auto">
              <a:xfrm>
                <a:off x="6107" y="13721"/>
                <a:ext cx="75" cy="216"/>
              </a:xfrm>
              <a:custGeom>
                <a:avLst/>
                <a:gdLst>
                  <a:gd name="T0" fmla="*/ 75 w 75"/>
                  <a:gd name="T1" fmla="*/ 6 h 216"/>
                  <a:gd name="T2" fmla="*/ 73 w 75"/>
                  <a:gd name="T3" fmla="*/ 5 h 216"/>
                  <a:gd name="T4" fmla="*/ 69 w 75"/>
                  <a:gd name="T5" fmla="*/ 4 h 216"/>
                  <a:gd name="T6" fmla="*/ 61 w 75"/>
                  <a:gd name="T7" fmla="*/ 2 h 216"/>
                  <a:gd name="T8" fmla="*/ 52 w 75"/>
                  <a:gd name="T9" fmla="*/ 0 h 216"/>
                  <a:gd name="T10" fmla="*/ 41 w 75"/>
                  <a:gd name="T11" fmla="*/ 0 h 216"/>
                  <a:gd name="T12" fmla="*/ 28 w 75"/>
                  <a:gd name="T13" fmla="*/ 1 h 216"/>
                  <a:gd name="T14" fmla="*/ 14 w 75"/>
                  <a:gd name="T15" fmla="*/ 6 h 216"/>
                  <a:gd name="T16" fmla="*/ 0 w 75"/>
                  <a:gd name="T17" fmla="*/ 14 h 216"/>
                  <a:gd name="T18" fmla="*/ 0 w 75"/>
                  <a:gd name="T19" fmla="*/ 216 h 216"/>
                  <a:gd name="T20" fmla="*/ 2 w 75"/>
                  <a:gd name="T21" fmla="*/ 216 h 216"/>
                  <a:gd name="T22" fmla="*/ 7 w 75"/>
                  <a:gd name="T23" fmla="*/ 215 h 216"/>
                  <a:gd name="T24" fmla="*/ 15 w 75"/>
                  <a:gd name="T25" fmla="*/ 214 h 216"/>
                  <a:gd name="T26" fmla="*/ 25 w 75"/>
                  <a:gd name="T27" fmla="*/ 211 h 216"/>
                  <a:gd name="T28" fmla="*/ 37 w 75"/>
                  <a:gd name="T29" fmla="*/ 208 h 216"/>
                  <a:gd name="T30" fmla="*/ 50 w 75"/>
                  <a:gd name="T31" fmla="*/ 203 h 216"/>
                  <a:gd name="T32" fmla="*/ 63 w 75"/>
                  <a:gd name="T33" fmla="*/ 195 h 216"/>
                  <a:gd name="T34" fmla="*/ 75 w 75"/>
                  <a:gd name="T35" fmla="*/ 187 h 216"/>
                  <a:gd name="T36" fmla="*/ 75 w 75"/>
                  <a:gd name="T37" fmla="*/ 6 h 21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5"/>
                  <a:gd name="T58" fmla="*/ 0 h 216"/>
                  <a:gd name="T59" fmla="*/ 75 w 75"/>
                  <a:gd name="T60" fmla="*/ 216 h 21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5" h="216">
                    <a:moveTo>
                      <a:pt x="75" y="6"/>
                    </a:moveTo>
                    <a:lnTo>
                      <a:pt x="73" y="5"/>
                    </a:lnTo>
                    <a:lnTo>
                      <a:pt x="69" y="4"/>
                    </a:lnTo>
                    <a:lnTo>
                      <a:pt x="61" y="2"/>
                    </a:lnTo>
                    <a:lnTo>
                      <a:pt x="52" y="0"/>
                    </a:lnTo>
                    <a:lnTo>
                      <a:pt x="41" y="0"/>
                    </a:lnTo>
                    <a:lnTo>
                      <a:pt x="28" y="1"/>
                    </a:lnTo>
                    <a:lnTo>
                      <a:pt x="14" y="6"/>
                    </a:lnTo>
                    <a:lnTo>
                      <a:pt x="0" y="14"/>
                    </a:lnTo>
                    <a:lnTo>
                      <a:pt x="0" y="216"/>
                    </a:lnTo>
                    <a:lnTo>
                      <a:pt x="2" y="216"/>
                    </a:lnTo>
                    <a:lnTo>
                      <a:pt x="7" y="215"/>
                    </a:lnTo>
                    <a:lnTo>
                      <a:pt x="15" y="214"/>
                    </a:lnTo>
                    <a:lnTo>
                      <a:pt x="25" y="211"/>
                    </a:lnTo>
                    <a:lnTo>
                      <a:pt x="37" y="208"/>
                    </a:lnTo>
                    <a:lnTo>
                      <a:pt x="50" y="203"/>
                    </a:lnTo>
                    <a:lnTo>
                      <a:pt x="63" y="195"/>
                    </a:lnTo>
                    <a:lnTo>
                      <a:pt x="75" y="187"/>
                    </a:lnTo>
                    <a:lnTo>
                      <a:pt x="75" y="6"/>
                    </a:lnTo>
                    <a:close/>
                  </a:path>
                </a:pathLst>
              </a:custGeom>
              <a:solidFill>
                <a:srgbClr val="808080"/>
              </a:solidFill>
              <a:ln w="9525">
                <a:noFill/>
                <a:round/>
                <a:headEnd/>
                <a:tailEnd/>
              </a:ln>
            </p:spPr>
            <p:txBody>
              <a:bodyPr/>
              <a:lstStyle/>
              <a:p>
                <a:endParaRPr lang="en-US"/>
              </a:p>
            </p:txBody>
          </p:sp>
          <p:sp>
            <p:nvSpPr>
              <p:cNvPr id="91388" name="Freeform 84"/>
              <p:cNvSpPr>
                <a:spLocks/>
              </p:cNvSpPr>
              <p:nvPr/>
            </p:nvSpPr>
            <p:spPr bwMode="auto">
              <a:xfrm>
                <a:off x="7013" y="14340"/>
                <a:ext cx="110" cy="111"/>
              </a:xfrm>
              <a:custGeom>
                <a:avLst/>
                <a:gdLst>
                  <a:gd name="T0" fmla="*/ 55 w 110"/>
                  <a:gd name="T1" fmla="*/ 111 h 111"/>
                  <a:gd name="T2" fmla="*/ 66 w 110"/>
                  <a:gd name="T3" fmla="*/ 110 h 111"/>
                  <a:gd name="T4" fmla="*/ 76 w 110"/>
                  <a:gd name="T5" fmla="*/ 106 h 111"/>
                  <a:gd name="T6" fmla="*/ 85 w 110"/>
                  <a:gd name="T7" fmla="*/ 101 h 111"/>
                  <a:gd name="T8" fmla="*/ 94 w 110"/>
                  <a:gd name="T9" fmla="*/ 94 h 111"/>
                  <a:gd name="T10" fmla="*/ 100 w 110"/>
                  <a:gd name="T11" fmla="*/ 86 h 111"/>
                  <a:gd name="T12" fmla="*/ 106 w 110"/>
                  <a:gd name="T13" fmla="*/ 77 h 111"/>
                  <a:gd name="T14" fmla="*/ 109 w 110"/>
                  <a:gd name="T15" fmla="*/ 66 h 111"/>
                  <a:gd name="T16" fmla="*/ 110 w 110"/>
                  <a:gd name="T17" fmla="*/ 56 h 111"/>
                  <a:gd name="T18" fmla="*/ 109 w 110"/>
                  <a:gd name="T19" fmla="*/ 44 h 111"/>
                  <a:gd name="T20" fmla="*/ 106 w 110"/>
                  <a:gd name="T21" fmla="*/ 34 h 111"/>
                  <a:gd name="T22" fmla="*/ 100 w 110"/>
                  <a:gd name="T23" fmla="*/ 24 h 111"/>
                  <a:gd name="T24" fmla="*/ 94 w 110"/>
                  <a:gd name="T25" fmla="*/ 17 h 111"/>
                  <a:gd name="T26" fmla="*/ 85 w 110"/>
                  <a:gd name="T27" fmla="*/ 9 h 111"/>
                  <a:gd name="T28" fmla="*/ 76 w 110"/>
                  <a:gd name="T29" fmla="*/ 5 h 111"/>
                  <a:gd name="T30" fmla="*/ 66 w 110"/>
                  <a:gd name="T31" fmla="*/ 2 h 111"/>
                  <a:gd name="T32" fmla="*/ 55 w 110"/>
                  <a:gd name="T33" fmla="*/ 0 h 111"/>
                  <a:gd name="T34" fmla="*/ 44 w 110"/>
                  <a:gd name="T35" fmla="*/ 2 h 111"/>
                  <a:gd name="T36" fmla="*/ 33 w 110"/>
                  <a:gd name="T37" fmla="*/ 5 h 111"/>
                  <a:gd name="T38" fmla="*/ 25 w 110"/>
                  <a:gd name="T39" fmla="*/ 9 h 111"/>
                  <a:gd name="T40" fmla="*/ 16 w 110"/>
                  <a:gd name="T41" fmla="*/ 17 h 111"/>
                  <a:gd name="T42" fmla="*/ 10 w 110"/>
                  <a:gd name="T43" fmla="*/ 24 h 111"/>
                  <a:gd name="T44" fmla="*/ 4 w 110"/>
                  <a:gd name="T45" fmla="*/ 34 h 111"/>
                  <a:gd name="T46" fmla="*/ 1 w 110"/>
                  <a:gd name="T47" fmla="*/ 44 h 111"/>
                  <a:gd name="T48" fmla="*/ 0 w 110"/>
                  <a:gd name="T49" fmla="*/ 56 h 111"/>
                  <a:gd name="T50" fmla="*/ 1 w 110"/>
                  <a:gd name="T51" fmla="*/ 66 h 111"/>
                  <a:gd name="T52" fmla="*/ 4 w 110"/>
                  <a:gd name="T53" fmla="*/ 77 h 111"/>
                  <a:gd name="T54" fmla="*/ 10 w 110"/>
                  <a:gd name="T55" fmla="*/ 86 h 111"/>
                  <a:gd name="T56" fmla="*/ 16 w 110"/>
                  <a:gd name="T57" fmla="*/ 94 h 111"/>
                  <a:gd name="T58" fmla="*/ 25 w 110"/>
                  <a:gd name="T59" fmla="*/ 101 h 111"/>
                  <a:gd name="T60" fmla="*/ 33 w 110"/>
                  <a:gd name="T61" fmla="*/ 106 h 111"/>
                  <a:gd name="T62" fmla="*/ 44 w 110"/>
                  <a:gd name="T63" fmla="*/ 110 h 111"/>
                  <a:gd name="T64" fmla="*/ 55 w 110"/>
                  <a:gd name="T65" fmla="*/ 111 h 11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0"/>
                  <a:gd name="T100" fmla="*/ 0 h 111"/>
                  <a:gd name="T101" fmla="*/ 110 w 110"/>
                  <a:gd name="T102" fmla="*/ 111 h 11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0" h="111">
                    <a:moveTo>
                      <a:pt x="55" y="111"/>
                    </a:moveTo>
                    <a:lnTo>
                      <a:pt x="66" y="110"/>
                    </a:lnTo>
                    <a:lnTo>
                      <a:pt x="76" y="106"/>
                    </a:lnTo>
                    <a:lnTo>
                      <a:pt x="85" y="101"/>
                    </a:lnTo>
                    <a:lnTo>
                      <a:pt x="94" y="94"/>
                    </a:lnTo>
                    <a:lnTo>
                      <a:pt x="100" y="86"/>
                    </a:lnTo>
                    <a:lnTo>
                      <a:pt x="106" y="77"/>
                    </a:lnTo>
                    <a:lnTo>
                      <a:pt x="109" y="66"/>
                    </a:lnTo>
                    <a:lnTo>
                      <a:pt x="110" y="56"/>
                    </a:lnTo>
                    <a:lnTo>
                      <a:pt x="109" y="44"/>
                    </a:lnTo>
                    <a:lnTo>
                      <a:pt x="106" y="34"/>
                    </a:lnTo>
                    <a:lnTo>
                      <a:pt x="100" y="24"/>
                    </a:lnTo>
                    <a:lnTo>
                      <a:pt x="94" y="17"/>
                    </a:lnTo>
                    <a:lnTo>
                      <a:pt x="85" y="9"/>
                    </a:lnTo>
                    <a:lnTo>
                      <a:pt x="76" y="5"/>
                    </a:lnTo>
                    <a:lnTo>
                      <a:pt x="66" y="2"/>
                    </a:lnTo>
                    <a:lnTo>
                      <a:pt x="55" y="0"/>
                    </a:lnTo>
                    <a:lnTo>
                      <a:pt x="44" y="2"/>
                    </a:lnTo>
                    <a:lnTo>
                      <a:pt x="33" y="5"/>
                    </a:lnTo>
                    <a:lnTo>
                      <a:pt x="25" y="9"/>
                    </a:lnTo>
                    <a:lnTo>
                      <a:pt x="16" y="17"/>
                    </a:lnTo>
                    <a:lnTo>
                      <a:pt x="10" y="24"/>
                    </a:lnTo>
                    <a:lnTo>
                      <a:pt x="4" y="34"/>
                    </a:lnTo>
                    <a:lnTo>
                      <a:pt x="1" y="44"/>
                    </a:lnTo>
                    <a:lnTo>
                      <a:pt x="0" y="56"/>
                    </a:lnTo>
                    <a:lnTo>
                      <a:pt x="1" y="66"/>
                    </a:lnTo>
                    <a:lnTo>
                      <a:pt x="4" y="77"/>
                    </a:lnTo>
                    <a:lnTo>
                      <a:pt x="10" y="86"/>
                    </a:lnTo>
                    <a:lnTo>
                      <a:pt x="16" y="94"/>
                    </a:lnTo>
                    <a:lnTo>
                      <a:pt x="25" y="101"/>
                    </a:lnTo>
                    <a:lnTo>
                      <a:pt x="33" y="106"/>
                    </a:lnTo>
                    <a:lnTo>
                      <a:pt x="44" y="110"/>
                    </a:lnTo>
                    <a:lnTo>
                      <a:pt x="55" y="111"/>
                    </a:lnTo>
                    <a:close/>
                  </a:path>
                </a:pathLst>
              </a:custGeom>
              <a:solidFill>
                <a:srgbClr val="808080"/>
              </a:solidFill>
              <a:ln w="9525">
                <a:noFill/>
                <a:round/>
                <a:headEnd/>
                <a:tailEnd/>
              </a:ln>
            </p:spPr>
            <p:txBody>
              <a:bodyPr/>
              <a:lstStyle/>
              <a:p>
                <a:endParaRPr lang="en-US"/>
              </a:p>
            </p:txBody>
          </p:sp>
          <p:sp>
            <p:nvSpPr>
              <p:cNvPr id="91389" name="Freeform 85"/>
              <p:cNvSpPr>
                <a:spLocks/>
              </p:cNvSpPr>
              <p:nvPr/>
            </p:nvSpPr>
            <p:spPr bwMode="auto">
              <a:xfrm>
                <a:off x="6676" y="14343"/>
                <a:ext cx="55" cy="55"/>
              </a:xfrm>
              <a:custGeom>
                <a:avLst/>
                <a:gdLst>
                  <a:gd name="T0" fmla="*/ 27 w 55"/>
                  <a:gd name="T1" fmla="*/ 55 h 55"/>
                  <a:gd name="T2" fmla="*/ 38 w 55"/>
                  <a:gd name="T3" fmla="*/ 53 h 55"/>
                  <a:gd name="T4" fmla="*/ 48 w 55"/>
                  <a:gd name="T5" fmla="*/ 46 h 55"/>
                  <a:gd name="T6" fmla="*/ 53 w 55"/>
                  <a:gd name="T7" fmla="*/ 37 h 55"/>
                  <a:gd name="T8" fmla="*/ 55 w 55"/>
                  <a:gd name="T9" fmla="*/ 27 h 55"/>
                  <a:gd name="T10" fmla="*/ 53 w 55"/>
                  <a:gd name="T11" fmla="*/ 16 h 55"/>
                  <a:gd name="T12" fmla="*/ 48 w 55"/>
                  <a:gd name="T13" fmla="*/ 7 h 55"/>
                  <a:gd name="T14" fmla="*/ 38 w 55"/>
                  <a:gd name="T15" fmla="*/ 2 h 55"/>
                  <a:gd name="T16" fmla="*/ 27 w 55"/>
                  <a:gd name="T17" fmla="*/ 0 h 55"/>
                  <a:gd name="T18" fmla="*/ 16 w 55"/>
                  <a:gd name="T19" fmla="*/ 2 h 55"/>
                  <a:gd name="T20" fmla="*/ 8 w 55"/>
                  <a:gd name="T21" fmla="*/ 7 h 55"/>
                  <a:gd name="T22" fmla="*/ 2 w 55"/>
                  <a:gd name="T23" fmla="*/ 16 h 55"/>
                  <a:gd name="T24" fmla="*/ 0 w 55"/>
                  <a:gd name="T25" fmla="*/ 27 h 55"/>
                  <a:gd name="T26" fmla="*/ 2 w 55"/>
                  <a:gd name="T27" fmla="*/ 37 h 55"/>
                  <a:gd name="T28" fmla="*/ 8 w 55"/>
                  <a:gd name="T29" fmla="*/ 46 h 55"/>
                  <a:gd name="T30" fmla="*/ 16 w 55"/>
                  <a:gd name="T31" fmla="*/ 53 h 55"/>
                  <a:gd name="T32" fmla="*/ 27 w 55"/>
                  <a:gd name="T33" fmla="*/ 55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5"/>
                  <a:gd name="T52" fmla="*/ 0 h 55"/>
                  <a:gd name="T53" fmla="*/ 55 w 55"/>
                  <a:gd name="T54" fmla="*/ 55 h 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5" h="55">
                    <a:moveTo>
                      <a:pt x="27" y="55"/>
                    </a:moveTo>
                    <a:lnTo>
                      <a:pt x="38" y="53"/>
                    </a:lnTo>
                    <a:lnTo>
                      <a:pt x="48" y="46"/>
                    </a:lnTo>
                    <a:lnTo>
                      <a:pt x="53" y="37"/>
                    </a:lnTo>
                    <a:lnTo>
                      <a:pt x="55" y="27"/>
                    </a:lnTo>
                    <a:lnTo>
                      <a:pt x="53" y="16"/>
                    </a:lnTo>
                    <a:lnTo>
                      <a:pt x="48" y="7"/>
                    </a:lnTo>
                    <a:lnTo>
                      <a:pt x="38" y="2"/>
                    </a:lnTo>
                    <a:lnTo>
                      <a:pt x="27" y="0"/>
                    </a:lnTo>
                    <a:lnTo>
                      <a:pt x="16" y="2"/>
                    </a:lnTo>
                    <a:lnTo>
                      <a:pt x="8" y="7"/>
                    </a:lnTo>
                    <a:lnTo>
                      <a:pt x="2" y="16"/>
                    </a:lnTo>
                    <a:lnTo>
                      <a:pt x="0" y="27"/>
                    </a:lnTo>
                    <a:lnTo>
                      <a:pt x="2" y="37"/>
                    </a:lnTo>
                    <a:lnTo>
                      <a:pt x="8" y="46"/>
                    </a:lnTo>
                    <a:lnTo>
                      <a:pt x="16" y="53"/>
                    </a:lnTo>
                    <a:lnTo>
                      <a:pt x="27" y="55"/>
                    </a:lnTo>
                    <a:close/>
                  </a:path>
                </a:pathLst>
              </a:custGeom>
              <a:solidFill>
                <a:srgbClr val="808080"/>
              </a:solidFill>
              <a:ln w="9525">
                <a:noFill/>
                <a:round/>
                <a:headEnd/>
                <a:tailEnd/>
              </a:ln>
            </p:spPr>
            <p:txBody>
              <a:bodyPr/>
              <a:lstStyle/>
              <a:p>
                <a:endParaRPr lang="en-US"/>
              </a:p>
            </p:txBody>
          </p:sp>
          <p:sp>
            <p:nvSpPr>
              <p:cNvPr id="91390" name="Freeform 86"/>
              <p:cNvSpPr>
                <a:spLocks/>
              </p:cNvSpPr>
              <p:nvPr/>
            </p:nvSpPr>
            <p:spPr bwMode="auto">
              <a:xfrm>
                <a:off x="6770" y="14345"/>
                <a:ext cx="55" cy="55"/>
              </a:xfrm>
              <a:custGeom>
                <a:avLst/>
                <a:gdLst>
                  <a:gd name="T0" fmla="*/ 28 w 55"/>
                  <a:gd name="T1" fmla="*/ 55 h 55"/>
                  <a:gd name="T2" fmla="*/ 39 w 55"/>
                  <a:gd name="T3" fmla="*/ 53 h 55"/>
                  <a:gd name="T4" fmla="*/ 47 w 55"/>
                  <a:gd name="T5" fmla="*/ 47 h 55"/>
                  <a:gd name="T6" fmla="*/ 53 w 55"/>
                  <a:gd name="T7" fmla="*/ 39 h 55"/>
                  <a:gd name="T8" fmla="*/ 55 w 55"/>
                  <a:gd name="T9" fmla="*/ 28 h 55"/>
                  <a:gd name="T10" fmla="*/ 53 w 55"/>
                  <a:gd name="T11" fmla="*/ 17 h 55"/>
                  <a:gd name="T12" fmla="*/ 47 w 55"/>
                  <a:gd name="T13" fmla="*/ 8 h 55"/>
                  <a:gd name="T14" fmla="*/ 39 w 55"/>
                  <a:gd name="T15" fmla="*/ 2 h 55"/>
                  <a:gd name="T16" fmla="*/ 28 w 55"/>
                  <a:gd name="T17" fmla="*/ 0 h 55"/>
                  <a:gd name="T18" fmla="*/ 17 w 55"/>
                  <a:gd name="T19" fmla="*/ 2 h 55"/>
                  <a:gd name="T20" fmla="*/ 9 w 55"/>
                  <a:gd name="T21" fmla="*/ 8 h 55"/>
                  <a:gd name="T22" fmla="*/ 2 w 55"/>
                  <a:gd name="T23" fmla="*/ 17 h 55"/>
                  <a:gd name="T24" fmla="*/ 0 w 55"/>
                  <a:gd name="T25" fmla="*/ 28 h 55"/>
                  <a:gd name="T26" fmla="*/ 2 w 55"/>
                  <a:gd name="T27" fmla="*/ 39 h 55"/>
                  <a:gd name="T28" fmla="*/ 9 w 55"/>
                  <a:gd name="T29" fmla="*/ 47 h 55"/>
                  <a:gd name="T30" fmla="*/ 17 w 55"/>
                  <a:gd name="T31" fmla="*/ 53 h 55"/>
                  <a:gd name="T32" fmla="*/ 28 w 55"/>
                  <a:gd name="T33" fmla="*/ 55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5"/>
                  <a:gd name="T52" fmla="*/ 0 h 55"/>
                  <a:gd name="T53" fmla="*/ 55 w 55"/>
                  <a:gd name="T54" fmla="*/ 55 h 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5" h="55">
                    <a:moveTo>
                      <a:pt x="28" y="55"/>
                    </a:moveTo>
                    <a:lnTo>
                      <a:pt x="39" y="53"/>
                    </a:lnTo>
                    <a:lnTo>
                      <a:pt x="47" y="47"/>
                    </a:lnTo>
                    <a:lnTo>
                      <a:pt x="53" y="39"/>
                    </a:lnTo>
                    <a:lnTo>
                      <a:pt x="55" y="28"/>
                    </a:lnTo>
                    <a:lnTo>
                      <a:pt x="53" y="17"/>
                    </a:lnTo>
                    <a:lnTo>
                      <a:pt x="47" y="8"/>
                    </a:lnTo>
                    <a:lnTo>
                      <a:pt x="39" y="2"/>
                    </a:lnTo>
                    <a:lnTo>
                      <a:pt x="28" y="0"/>
                    </a:lnTo>
                    <a:lnTo>
                      <a:pt x="17" y="2"/>
                    </a:lnTo>
                    <a:lnTo>
                      <a:pt x="9" y="8"/>
                    </a:lnTo>
                    <a:lnTo>
                      <a:pt x="2" y="17"/>
                    </a:lnTo>
                    <a:lnTo>
                      <a:pt x="0" y="28"/>
                    </a:lnTo>
                    <a:lnTo>
                      <a:pt x="2" y="39"/>
                    </a:lnTo>
                    <a:lnTo>
                      <a:pt x="9" y="47"/>
                    </a:lnTo>
                    <a:lnTo>
                      <a:pt x="17" y="53"/>
                    </a:lnTo>
                    <a:lnTo>
                      <a:pt x="28" y="55"/>
                    </a:lnTo>
                    <a:close/>
                  </a:path>
                </a:pathLst>
              </a:custGeom>
              <a:solidFill>
                <a:srgbClr val="808080"/>
              </a:solidFill>
              <a:ln w="9525">
                <a:noFill/>
                <a:round/>
                <a:headEnd/>
                <a:tailEnd/>
              </a:ln>
            </p:spPr>
            <p:txBody>
              <a:bodyPr/>
              <a:lstStyle/>
              <a:p>
                <a:endParaRPr lang="en-US"/>
              </a:p>
            </p:txBody>
          </p:sp>
          <p:sp>
            <p:nvSpPr>
              <p:cNvPr id="91391" name="Freeform 87"/>
              <p:cNvSpPr>
                <a:spLocks/>
              </p:cNvSpPr>
              <p:nvPr/>
            </p:nvSpPr>
            <p:spPr bwMode="auto">
              <a:xfrm>
                <a:off x="6401" y="13591"/>
                <a:ext cx="156" cy="752"/>
              </a:xfrm>
              <a:custGeom>
                <a:avLst/>
                <a:gdLst>
                  <a:gd name="T0" fmla="*/ 48 w 156"/>
                  <a:gd name="T1" fmla="*/ 15 h 752"/>
                  <a:gd name="T2" fmla="*/ 44 w 156"/>
                  <a:gd name="T3" fmla="*/ 30 h 752"/>
                  <a:gd name="T4" fmla="*/ 33 w 156"/>
                  <a:gd name="T5" fmla="*/ 73 h 752"/>
                  <a:gd name="T6" fmla="*/ 19 w 156"/>
                  <a:gd name="T7" fmla="*/ 140 h 752"/>
                  <a:gd name="T8" fmla="*/ 7 w 156"/>
                  <a:gd name="T9" fmla="*/ 229 h 752"/>
                  <a:gd name="T10" fmla="*/ 0 w 156"/>
                  <a:gd name="T11" fmla="*/ 337 h 752"/>
                  <a:gd name="T12" fmla="*/ 1 w 156"/>
                  <a:gd name="T13" fmla="*/ 462 h 752"/>
                  <a:gd name="T14" fmla="*/ 14 w 156"/>
                  <a:gd name="T15" fmla="*/ 602 h 752"/>
                  <a:gd name="T16" fmla="*/ 43 w 156"/>
                  <a:gd name="T17" fmla="*/ 752 h 752"/>
                  <a:gd name="T18" fmla="*/ 150 w 156"/>
                  <a:gd name="T19" fmla="*/ 746 h 752"/>
                  <a:gd name="T20" fmla="*/ 146 w 156"/>
                  <a:gd name="T21" fmla="*/ 724 h 752"/>
                  <a:gd name="T22" fmla="*/ 135 w 156"/>
                  <a:gd name="T23" fmla="*/ 663 h 752"/>
                  <a:gd name="T24" fmla="*/ 123 w 156"/>
                  <a:gd name="T25" fmla="*/ 574 h 752"/>
                  <a:gd name="T26" fmla="*/ 111 w 156"/>
                  <a:gd name="T27" fmla="*/ 463 h 752"/>
                  <a:gd name="T28" fmla="*/ 104 w 156"/>
                  <a:gd name="T29" fmla="*/ 342 h 752"/>
                  <a:gd name="T30" fmla="*/ 107 w 156"/>
                  <a:gd name="T31" fmla="*/ 220 h 752"/>
                  <a:gd name="T32" fmla="*/ 124 w 156"/>
                  <a:gd name="T33" fmla="*/ 106 h 752"/>
                  <a:gd name="T34" fmla="*/ 156 w 156"/>
                  <a:gd name="T35" fmla="*/ 9 h 752"/>
                  <a:gd name="T36" fmla="*/ 156 w 156"/>
                  <a:gd name="T37" fmla="*/ 8 h 752"/>
                  <a:gd name="T38" fmla="*/ 156 w 156"/>
                  <a:gd name="T39" fmla="*/ 6 h 752"/>
                  <a:gd name="T40" fmla="*/ 154 w 156"/>
                  <a:gd name="T41" fmla="*/ 4 h 752"/>
                  <a:gd name="T42" fmla="*/ 147 w 156"/>
                  <a:gd name="T43" fmla="*/ 0 h 752"/>
                  <a:gd name="T44" fmla="*/ 134 w 156"/>
                  <a:gd name="T45" fmla="*/ 0 h 752"/>
                  <a:gd name="T46" fmla="*/ 115 w 156"/>
                  <a:gd name="T47" fmla="*/ 1 h 752"/>
                  <a:gd name="T48" fmla="*/ 87 w 156"/>
                  <a:gd name="T49" fmla="*/ 7 h 752"/>
                  <a:gd name="T50" fmla="*/ 48 w 156"/>
                  <a:gd name="T51" fmla="*/ 15 h 75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6"/>
                  <a:gd name="T79" fmla="*/ 0 h 752"/>
                  <a:gd name="T80" fmla="*/ 156 w 156"/>
                  <a:gd name="T81" fmla="*/ 752 h 75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6" h="752">
                    <a:moveTo>
                      <a:pt x="48" y="15"/>
                    </a:moveTo>
                    <a:lnTo>
                      <a:pt x="44" y="30"/>
                    </a:lnTo>
                    <a:lnTo>
                      <a:pt x="33" y="73"/>
                    </a:lnTo>
                    <a:lnTo>
                      <a:pt x="19" y="140"/>
                    </a:lnTo>
                    <a:lnTo>
                      <a:pt x="7" y="229"/>
                    </a:lnTo>
                    <a:lnTo>
                      <a:pt x="0" y="337"/>
                    </a:lnTo>
                    <a:lnTo>
                      <a:pt x="1" y="462"/>
                    </a:lnTo>
                    <a:lnTo>
                      <a:pt x="14" y="602"/>
                    </a:lnTo>
                    <a:lnTo>
                      <a:pt x="43" y="752"/>
                    </a:lnTo>
                    <a:lnTo>
                      <a:pt x="150" y="746"/>
                    </a:lnTo>
                    <a:lnTo>
                      <a:pt x="146" y="724"/>
                    </a:lnTo>
                    <a:lnTo>
                      <a:pt x="135" y="663"/>
                    </a:lnTo>
                    <a:lnTo>
                      <a:pt x="123" y="574"/>
                    </a:lnTo>
                    <a:lnTo>
                      <a:pt x="111" y="463"/>
                    </a:lnTo>
                    <a:lnTo>
                      <a:pt x="104" y="342"/>
                    </a:lnTo>
                    <a:lnTo>
                      <a:pt x="107" y="220"/>
                    </a:lnTo>
                    <a:lnTo>
                      <a:pt x="124" y="106"/>
                    </a:lnTo>
                    <a:lnTo>
                      <a:pt x="156" y="9"/>
                    </a:lnTo>
                    <a:lnTo>
                      <a:pt x="156" y="8"/>
                    </a:lnTo>
                    <a:lnTo>
                      <a:pt x="156" y="6"/>
                    </a:lnTo>
                    <a:lnTo>
                      <a:pt x="154" y="4"/>
                    </a:lnTo>
                    <a:lnTo>
                      <a:pt x="147" y="0"/>
                    </a:lnTo>
                    <a:lnTo>
                      <a:pt x="134" y="0"/>
                    </a:lnTo>
                    <a:lnTo>
                      <a:pt x="115" y="1"/>
                    </a:lnTo>
                    <a:lnTo>
                      <a:pt x="87" y="7"/>
                    </a:lnTo>
                    <a:lnTo>
                      <a:pt x="48" y="15"/>
                    </a:lnTo>
                    <a:close/>
                  </a:path>
                </a:pathLst>
              </a:custGeom>
              <a:solidFill>
                <a:srgbClr val="808080"/>
              </a:solidFill>
              <a:ln w="9525">
                <a:noFill/>
                <a:round/>
                <a:headEnd/>
                <a:tailEnd/>
              </a:ln>
            </p:spPr>
            <p:txBody>
              <a:bodyPr/>
              <a:lstStyle/>
              <a:p>
                <a:endParaRPr lang="en-US"/>
              </a:p>
            </p:txBody>
          </p:sp>
          <p:sp>
            <p:nvSpPr>
              <p:cNvPr id="91392" name="Freeform 88"/>
              <p:cNvSpPr>
                <a:spLocks/>
              </p:cNvSpPr>
              <p:nvPr/>
            </p:nvSpPr>
            <p:spPr bwMode="auto">
              <a:xfrm>
                <a:off x="7205" y="13498"/>
                <a:ext cx="212" cy="839"/>
              </a:xfrm>
              <a:custGeom>
                <a:avLst/>
                <a:gdLst>
                  <a:gd name="T0" fmla="*/ 212 w 212"/>
                  <a:gd name="T1" fmla="*/ 6 h 839"/>
                  <a:gd name="T2" fmla="*/ 206 w 212"/>
                  <a:gd name="T3" fmla="*/ 11 h 839"/>
                  <a:gd name="T4" fmla="*/ 192 w 212"/>
                  <a:gd name="T5" fmla="*/ 33 h 839"/>
                  <a:gd name="T6" fmla="*/ 174 w 212"/>
                  <a:gd name="T7" fmla="*/ 77 h 839"/>
                  <a:gd name="T8" fmla="*/ 156 w 212"/>
                  <a:gd name="T9" fmla="*/ 148 h 839"/>
                  <a:gd name="T10" fmla="*/ 141 w 212"/>
                  <a:gd name="T11" fmla="*/ 254 h 839"/>
                  <a:gd name="T12" fmla="*/ 133 w 212"/>
                  <a:gd name="T13" fmla="*/ 401 h 839"/>
                  <a:gd name="T14" fmla="*/ 137 w 212"/>
                  <a:gd name="T15" fmla="*/ 593 h 839"/>
                  <a:gd name="T16" fmla="*/ 158 w 212"/>
                  <a:gd name="T17" fmla="*/ 839 h 839"/>
                  <a:gd name="T18" fmla="*/ 38 w 212"/>
                  <a:gd name="T19" fmla="*/ 839 h 839"/>
                  <a:gd name="T20" fmla="*/ 34 w 212"/>
                  <a:gd name="T21" fmla="*/ 814 h 839"/>
                  <a:gd name="T22" fmla="*/ 24 w 212"/>
                  <a:gd name="T23" fmla="*/ 746 h 839"/>
                  <a:gd name="T24" fmla="*/ 12 w 212"/>
                  <a:gd name="T25" fmla="*/ 645 h 839"/>
                  <a:gd name="T26" fmla="*/ 3 w 212"/>
                  <a:gd name="T27" fmla="*/ 521 h 839"/>
                  <a:gd name="T28" fmla="*/ 0 w 212"/>
                  <a:gd name="T29" fmla="*/ 384 h 839"/>
                  <a:gd name="T30" fmla="*/ 6 w 212"/>
                  <a:gd name="T31" fmla="*/ 244 h 839"/>
                  <a:gd name="T32" fmla="*/ 29 w 212"/>
                  <a:gd name="T33" fmla="*/ 114 h 839"/>
                  <a:gd name="T34" fmla="*/ 68 w 212"/>
                  <a:gd name="T35" fmla="*/ 0 h 839"/>
                  <a:gd name="T36" fmla="*/ 212 w 212"/>
                  <a:gd name="T37" fmla="*/ 6 h 83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2"/>
                  <a:gd name="T58" fmla="*/ 0 h 839"/>
                  <a:gd name="T59" fmla="*/ 212 w 212"/>
                  <a:gd name="T60" fmla="*/ 839 h 83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2" h="839">
                    <a:moveTo>
                      <a:pt x="212" y="6"/>
                    </a:moveTo>
                    <a:lnTo>
                      <a:pt x="206" y="11"/>
                    </a:lnTo>
                    <a:lnTo>
                      <a:pt x="192" y="33"/>
                    </a:lnTo>
                    <a:lnTo>
                      <a:pt x="174" y="77"/>
                    </a:lnTo>
                    <a:lnTo>
                      <a:pt x="156" y="148"/>
                    </a:lnTo>
                    <a:lnTo>
                      <a:pt x="141" y="254"/>
                    </a:lnTo>
                    <a:lnTo>
                      <a:pt x="133" y="401"/>
                    </a:lnTo>
                    <a:lnTo>
                      <a:pt x="137" y="593"/>
                    </a:lnTo>
                    <a:lnTo>
                      <a:pt x="158" y="839"/>
                    </a:lnTo>
                    <a:lnTo>
                      <a:pt x="38" y="839"/>
                    </a:lnTo>
                    <a:lnTo>
                      <a:pt x="34" y="814"/>
                    </a:lnTo>
                    <a:lnTo>
                      <a:pt x="24" y="746"/>
                    </a:lnTo>
                    <a:lnTo>
                      <a:pt x="12" y="645"/>
                    </a:lnTo>
                    <a:lnTo>
                      <a:pt x="3" y="521"/>
                    </a:lnTo>
                    <a:lnTo>
                      <a:pt x="0" y="384"/>
                    </a:lnTo>
                    <a:lnTo>
                      <a:pt x="6" y="244"/>
                    </a:lnTo>
                    <a:lnTo>
                      <a:pt x="29" y="114"/>
                    </a:lnTo>
                    <a:lnTo>
                      <a:pt x="68" y="0"/>
                    </a:lnTo>
                    <a:lnTo>
                      <a:pt x="212" y="6"/>
                    </a:lnTo>
                    <a:close/>
                  </a:path>
                </a:pathLst>
              </a:custGeom>
              <a:solidFill>
                <a:srgbClr val="808080"/>
              </a:solidFill>
              <a:ln w="9525">
                <a:noFill/>
                <a:round/>
                <a:headEnd/>
                <a:tailEnd/>
              </a:ln>
            </p:spPr>
            <p:txBody>
              <a:bodyPr/>
              <a:lstStyle/>
              <a:p>
                <a:endParaRPr lang="en-US"/>
              </a:p>
            </p:txBody>
          </p:sp>
          <p:sp>
            <p:nvSpPr>
              <p:cNvPr id="91393" name="Freeform 89"/>
              <p:cNvSpPr>
                <a:spLocks/>
              </p:cNvSpPr>
              <p:nvPr/>
            </p:nvSpPr>
            <p:spPr bwMode="auto">
              <a:xfrm>
                <a:off x="6406" y="13636"/>
                <a:ext cx="137" cy="656"/>
              </a:xfrm>
              <a:custGeom>
                <a:avLst/>
                <a:gdLst>
                  <a:gd name="T0" fmla="*/ 43 w 137"/>
                  <a:gd name="T1" fmla="*/ 12 h 656"/>
                  <a:gd name="T2" fmla="*/ 39 w 137"/>
                  <a:gd name="T3" fmla="*/ 25 h 656"/>
                  <a:gd name="T4" fmla="*/ 30 w 137"/>
                  <a:gd name="T5" fmla="*/ 62 h 656"/>
                  <a:gd name="T6" fmla="*/ 19 w 137"/>
                  <a:gd name="T7" fmla="*/ 122 h 656"/>
                  <a:gd name="T8" fmla="*/ 7 w 137"/>
                  <a:gd name="T9" fmla="*/ 199 h 656"/>
                  <a:gd name="T10" fmla="*/ 0 w 137"/>
                  <a:gd name="T11" fmla="*/ 294 h 656"/>
                  <a:gd name="T12" fmla="*/ 1 w 137"/>
                  <a:gd name="T13" fmla="*/ 403 h 656"/>
                  <a:gd name="T14" fmla="*/ 12 w 137"/>
                  <a:gd name="T15" fmla="*/ 524 h 656"/>
                  <a:gd name="T16" fmla="*/ 38 w 137"/>
                  <a:gd name="T17" fmla="*/ 656 h 656"/>
                  <a:gd name="T18" fmla="*/ 132 w 137"/>
                  <a:gd name="T19" fmla="*/ 650 h 656"/>
                  <a:gd name="T20" fmla="*/ 127 w 137"/>
                  <a:gd name="T21" fmla="*/ 631 h 656"/>
                  <a:gd name="T22" fmla="*/ 119 w 137"/>
                  <a:gd name="T23" fmla="*/ 578 h 656"/>
                  <a:gd name="T24" fmla="*/ 107 w 137"/>
                  <a:gd name="T25" fmla="*/ 499 h 656"/>
                  <a:gd name="T26" fmla="*/ 97 w 137"/>
                  <a:gd name="T27" fmla="*/ 403 h 656"/>
                  <a:gd name="T28" fmla="*/ 92 w 137"/>
                  <a:gd name="T29" fmla="*/ 297 h 656"/>
                  <a:gd name="T30" fmla="*/ 94 w 137"/>
                  <a:gd name="T31" fmla="*/ 192 h 656"/>
                  <a:gd name="T32" fmla="*/ 108 w 137"/>
                  <a:gd name="T33" fmla="*/ 91 h 656"/>
                  <a:gd name="T34" fmla="*/ 137 w 137"/>
                  <a:gd name="T35" fmla="*/ 7 h 656"/>
                  <a:gd name="T36" fmla="*/ 137 w 137"/>
                  <a:gd name="T37" fmla="*/ 6 h 656"/>
                  <a:gd name="T38" fmla="*/ 137 w 137"/>
                  <a:gd name="T39" fmla="*/ 4 h 656"/>
                  <a:gd name="T40" fmla="*/ 135 w 137"/>
                  <a:gd name="T41" fmla="*/ 2 h 656"/>
                  <a:gd name="T42" fmla="*/ 129 w 137"/>
                  <a:gd name="T43" fmla="*/ 0 h 656"/>
                  <a:gd name="T44" fmla="*/ 119 w 137"/>
                  <a:gd name="T45" fmla="*/ 0 h 656"/>
                  <a:gd name="T46" fmla="*/ 101 w 137"/>
                  <a:gd name="T47" fmla="*/ 1 h 656"/>
                  <a:gd name="T48" fmla="*/ 77 w 137"/>
                  <a:gd name="T49" fmla="*/ 5 h 656"/>
                  <a:gd name="T50" fmla="*/ 43 w 137"/>
                  <a:gd name="T51" fmla="*/ 12 h 65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37"/>
                  <a:gd name="T79" fmla="*/ 0 h 656"/>
                  <a:gd name="T80" fmla="*/ 137 w 137"/>
                  <a:gd name="T81" fmla="*/ 656 h 65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37" h="656">
                    <a:moveTo>
                      <a:pt x="43" y="12"/>
                    </a:moveTo>
                    <a:lnTo>
                      <a:pt x="39" y="25"/>
                    </a:lnTo>
                    <a:lnTo>
                      <a:pt x="30" y="62"/>
                    </a:lnTo>
                    <a:lnTo>
                      <a:pt x="19" y="122"/>
                    </a:lnTo>
                    <a:lnTo>
                      <a:pt x="7" y="199"/>
                    </a:lnTo>
                    <a:lnTo>
                      <a:pt x="0" y="294"/>
                    </a:lnTo>
                    <a:lnTo>
                      <a:pt x="1" y="403"/>
                    </a:lnTo>
                    <a:lnTo>
                      <a:pt x="12" y="524"/>
                    </a:lnTo>
                    <a:lnTo>
                      <a:pt x="38" y="656"/>
                    </a:lnTo>
                    <a:lnTo>
                      <a:pt x="132" y="650"/>
                    </a:lnTo>
                    <a:lnTo>
                      <a:pt x="127" y="631"/>
                    </a:lnTo>
                    <a:lnTo>
                      <a:pt x="119" y="578"/>
                    </a:lnTo>
                    <a:lnTo>
                      <a:pt x="107" y="499"/>
                    </a:lnTo>
                    <a:lnTo>
                      <a:pt x="97" y="403"/>
                    </a:lnTo>
                    <a:lnTo>
                      <a:pt x="92" y="297"/>
                    </a:lnTo>
                    <a:lnTo>
                      <a:pt x="94" y="192"/>
                    </a:lnTo>
                    <a:lnTo>
                      <a:pt x="108" y="91"/>
                    </a:lnTo>
                    <a:lnTo>
                      <a:pt x="137" y="7"/>
                    </a:lnTo>
                    <a:lnTo>
                      <a:pt x="137" y="6"/>
                    </a:lnTo>
                    <a:lnTo>
                      <a:pt x="137" y="4"/>
                    </a:lnTo>
                    <a:lnTo>
                      <a:pt x="135" y="2"/>
                    </a:lnTo>
                    <a:lnTo>
                      <a:pt x="129" y="0"/>
                    </a:lnTo>
                    <a:lnTo>
                      <a:pt x="119" y="0"/>
                    </a:lnTo>
                    <a:lnTo>
                      <a:pt x="101" y="1"/>
                    </a:lnTo>
                    <a:lnTo>
                      <a:pt x="77" y="5"/>
                    </a:lnTo>
                    <a:lnTo>
                      <a:pt x="43" y="12"/>
                    </a:lnTo>
                    <a:close/>
                  </a:path>
                </a:pathLst>
              </a:custGeom>
              <a:solidFill>
                <a:srgbClr val="808080"/>
              </a:solidFill>
              <a:ln w="9525">
                <a:noFill/>
                <a:round/>
                <a:headEnd/>
                <a:tailEnd/>
              </a:ln>
            </p:spPr>
            <p:txBody>
              <a:bodyPr/>
              <a:lstStyle/>
              <a:p>
                <a:endParaRPr lang="en-US"/>
              </a:p>
            </p:txBody>
          </p:sp>
          <p:sp>
            <p:nvSpPr>
              <p:cNvPr id="91394" name="Freeform 90"/>
              <p:cNvSpPr>
                <a:spLocks/>
              </p:cNvSpPr>
              <p:nvPr/>
            </p:nvSpPr>
            <p:spPr bwMode="auto">
              <a:xfrm>
                <a:off x="6412" y="13680"/>
                <a:ext cx="116" cy="560"/>
              </a:xfrm>
              <a:custGeom>
                <a:avLst/>
                <a:gdLst>
                  <a:gd name="T0" fmla="*/ 36 w 116"/>
                  <a:gd name="T1" fmla="*/ 11 h 560"/>
                  <a:gd name="T2" fmla="*/ 33 w 116"/>
                  <a:gd name="T3" fmla="*/ 21 h 560"/>
                  <a:gd name="T4" fmla="*/ 24 w 116"/>
                  <a:gd name="T5" fmla="*/ 53 h 560"/>
                  <a:gd name="T6" fmla="*/ 15 w 116"/>
                  <a:gd name="T7" fmla="*/ 103 h 560"/>
                  <a:gd name="T8" fmla="*/ 5 w 116"/>
                  <a:gd name="T9" fmla="*/ 169 h 560"/>
                  <a:gd name="T10" fmla="*/ 0 w 116"/>
                  <a:gd name="T11" fmla="*/ 250 h 560"/>
                  <a:gd name="T12" fmla="*/ 1 w 116"/>
                  <a:gd name="T13" fmla="*/ 344 h 560"/>
                  <a:gd name="T14" fmla="*/ 10 w 116"/>
                  <a:gd name="T15" fmla="*/ 448 h 560"/>
                  <a:gd name="T16" fmla="*/ 32 w 116"/>
                  <a:gd name="T17" fmla="*/ 560 h 560"/>
                  <a:gd name="T18" fmla="*/ 112 w 116"/>
                  <a:gd name="T19" fmla="*/ 555 h 560"/>
                  <a:gd name="T20" fmla="*/ 108 w 116"/>
                  <a:gd name="T21" fmla="*/ 538 h 560"/>
                  <a:gd name="T22" fmla="*/ 101 w 116"/>
                  <a:gd name="T23" fmla="*/ 493 h 560"/>
                  <a:gd name="T24" fmla="*/ 91 w 116"/>
                  <a:gd name="T25" fmla="*/ 426 h 560"/>
                  <a:gd name="T26" fmla="*/ 82 w 116"/>
                  <a:gd name="T27" fmla="*/ 344 h 560"/>
                  <a:gd name="T28" fmla="*/ 77 w 116"/>
                  <a:gd name="T29" fmla="*/ 255 h 560"/>
                  <a:gd name="T30" fmla="*/ 79 w 116"/>
                  <a:gd name="T31" fmla="*/ 164 h 560"/>
                  <a:gd name="T32" fmla="*/ 91 w 116"/>
                  <a:gd name="T33" fmla="*/ 79 h 560"/>
                  <a:gd name="T34" fmla="*/ 116 w 116"/>
                  <a:gd name="T35" fmla="*/ 6 h 560"/>
                  <a:gd name="T36" fmla="*/ 116 w 116"/>
                  <a:gd name="T37" fmla="*/ 5 h 560"/>
                  <a:gd name="T38" fmla="*/ 116 w 116"/>
                  <a:gd name="T39" fmla="*/ 4 h 560"/>
                  <a:gd name="T40" fmla="*/ 114 w 116"/>
                  <a:gd name="T41" fmla="*/ 2 h 560"/>
                  <a:gd name="T42" fmla="*/ 109 w 116"/>
                  <a:gd name="T43" fmla="*/ 0 h 560"/>
                  <a:gd name="T44" fmla="*/ 100 w 116"/>
                  <a:gd name="T45" fmla="*/ 0 h 560"/>
                  <a:gd name="T46" fmla="*/ 86 w 116"/>
                  <a:gd name="T47" fmla="*/ 1 h 560"/>
                  <a:gd name="T48" fmla="*/ 65 w 116"/>
                  <a:gd name="T49" fmla="*/ 4 h 560"/>
                  <a:gd name="T50" fmla="*/ 36 w 116"/>
                  <a:gd name="T51" fmla="*/ 11 h 56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6"/>
                  <a:gd name="T79" fmla="*/ 0 h 560"/>
                  <a:gd name="T80" fmla="*/ 116 w 116"/>
                  <a:gd name="T81" fmla="*/ 560 h 56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6" h="560">
                    <a:moveTo>
                      <a:pt x="36" y="11"/>
                    </a:moveTo>
                    <a:lnTo>
                      <a:pt x="33" y="21"/>
                    </a:lnTo>
                    <a:lnTo>
                      <a:pt x="24" y="53"/>
                    </a:lnTo>
                    <a:lnTo>
                      <a:pt x="15" y="103"/>
                    </a:lnTo>
                    <a:lnTo>
                      <a:pt x="5" y="169"/>
                    </a:lnTo>
                    <a:lnTo>
                      <a:pt x="0" y="250"/>
                    </a:lnTo>
                    <a:lnTo>
                      <a:pt x="1" y="344"/>
                    </a:lnTo>
                    <a:lnTo>
                      <a:pt x="10" y="448"/>
                    </a:lnTo>
                    <a:lnTo>
                      <a:pt x="32" y="560"/>
                    </a:lnTo>
                    <a:lnTo>
                      <a:pt x="112" y="555"/>
                    </a:lnTo>
                    <a:lnTo>
                      <a:pt x="108" y="538"/>
                    </a:lnTo>
                    <a:lnTo>
                      <a:pt x="101" y="493"/>
                    </a:lnTo>
                    <a:lnTo>
                      <a:pt x="91" y="426"/>
                    </a:lnTo>
                    <a:lnTo>
                      <a:pt x="82" y="344"/>
                    </a:lnTo>
                    <a:lnTo>
                      <a:pt x="77" y="255"/>
                    </a:lnTo>
                    <a:lnTo>
                      <a:pt x="79" y="164"/>
                    </a:lnTo>
                    <a:lnTo>
                      <a:pt x="91" y="79"/>
                    </a:lnTo>
                    <a:lnTo>
                      <a:pt x="116" y="6"/>
                    </a:lnTo>
                    <a:lnTo>
                      <a:pt x="116" y="5"/>
                    </a:lnTo>
                    <a:lnTo>
                      <a:pt x="116" y="4"/>
                    </a:lnTo>
                    <a:lnTo>
                      <a:pt x="114" y="2"/>
                    </a:lnTo>
                    <a:lnTo>
                      <a:pt x="109" y="0"/>
                    </a:lnTo>
                    <a:lnTo>
                      <a:pt x="100" y="0"/>
                    </a:lnTo>
                    <a:lnTo>
                      <a:pt x="86" y="1"/>
                    </a:lnTo>
                    <a:lnTo>
                      <a:pt x="65" y="4"/>
                    </a:lnTo>
                    <a:lnTo>
                      <a:pt x="36" y="11"/>
                    </a:lnTo>
                    <a:close/>
                  </a:path>
                </a:pathLst>
              </a:custGeom>
              <a:solidFill>
                <a:srgbClr val="808080"/>
              </a:solidFill>
              <a:ln w="9525">
                <a:noFill/>
                <a:round/>
                <a:headEnd/>
                <a:tailEnd/>
              </a:ln>
            </p:spPr>
            <p:txBody>
              <a:bodyPr/>
              <a:lstStyle/>
              <a:p>
                <a:endParaRPr lang="en-US"/>
              </a:p>
            </p:txBody>
          </p:sp>
          <p:sp>
            <p:nvSpPr>
              <p:cNvPr id="91395" name="Freeform 91"/>
              <p:cNvSpPr>
                <a:spLocks/>
              </p:cNvSpPr>
              <p:nvPr/>
            </p:nvSpPr>
            <p:spPr bwMode="auto">
              <a:xfrm>
                <a:off x="6417" y="13724"/>
                <a:ext cx="97" cy="463"/>
              </a:xfrm>
              <a:custGeom>
                <a:avLst/>
                <a:gdLst>
                  <a:gd name="T0" fmla="*/ 30 w 97"/>
                  <a:gd name="T1" fmla="*/ 9 h 463"/>
                  <a:gd name="T2" fmla="*/ 27 w 97"/>
                  <a:gd name="T3" fmla="*/ 17 h 463"/>
                  <a:gd name="T4" fmla="*/ 20 w 97"/>
                  <a:gd name="T5" fmla="*/ 44 h 463"/>
                  <a:gd name="T6" fmla="*/ 12 w 97"/>
                  <a:gd name="T7" fmla="*/ 85 h 463"/>
                  <a:gd name="T8" fmla="*/ 4 w 97"/>
                  <a:gd name="T9" fmla="*/ 140 h 463"/>
                  <a:gd name="T10" fmla="*/ 0 w 97"/>
                  <a:gd name="T11" fmla="*/ 207 h 463"/>
                  <a:gd name="T12" fmla="*/ 0 w 97"/>
                  <a:gd name="T13" fmla="*/ 285 h 463"/>
                  <a:gd name="T14" fmla="*/ 9 w 97"/>
                  <a:gd name="T15" fmla="*/ 370 h 463"/>
                  <a:gd name="T16" fmla="*/ 26 w 97"/>
                  <a:gd name="T17" fmla="*/ 463 h 463"/>
                  <a:gd name="T18" fmla="*/ 93 w 97"/>
                  <a:gd name="T19" fmla="*/ 460 h 463"/>
                  <a:gd name="T20" fmla="*/ 89 w 97"/>
                  <a:gd name="T21" fmla="*/ 446 h 463"/>
                  <a:gd name="T22" fmla="*/ 83 w 97"/>
                  <a:gd name="T23" fmla="*/ 408 h 463"/>
                  <a:gd name="T24" fmla="*/ 75 w 97"/>
                  <a:gd name="T25" fmla="*/ 353 h 463"/>
                  <a:gd name="T26" fmla="*/ 68 w 97"/>
                  <a:gd name="T27" fmla="*/ 285 h 463"/>
                  <a:gd name="T28" fmla="*/ 65 w 97"/>
                  <a:gd name="T29" fmla="*/ 211 h 463"/>
                  <a:gd name="T30" fmla="*/ 67 w 97"/>
                  <a:gd name="T31" fmla="*/ 136 h 463"/>
                  <a:gd name="T32" fmla="*/ 76 w 97"/>
                  <a:gd name="T33" fmla="*/ 65 h 463"/>
                  <a:gd name="T34" fmla="*/ 97 w 97"/>
                  <a:gd name="T35" fmla="*/ 5 h 463"/>
                  <a:gd name="T36" fmla="*/ 97 w 97"/>
                  <a:gd name="T37" fmla="*/ 4 h 463"/>
                  <a:gd name="T38" fmla="*/ 97 w 97"/>
                  <a:gd name="T39" fmla="*/ 3 h 463"/>
                  <a:gd name="T40" fmla="*/ 95 w 97"/>
                  <a:gd name="T41" fmla="*/ 1 h 463"/>
                  <a:gd name="T42" fmla="*/ 91 w 97"/>
                  <a:gd name="T43" fmla="*/ 0 h 463"/>
                  <a:gd name="T44" fmla="*/ 84 w 97"/>
                  <a:gd name="T45" fmla="*/ 0 h 463"/>
                  <a:gd name="T46" fmla="*/ 71 w 97"/>
                  <a:gd name="T47" fmla="*/ 0 h 463"/>
                  <a:gd name="T48" fmla="*/ 54 w 97"/>
                  <a:gd name="T49" fmla="*/ 3 h 463"/>
                  <a:gd name="T50" fmla="*/ 30 w 97"/>
                  <a:gd name="T51" fmla="*/ 9 h 46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7"/>
                  <a:gd name="T79" fmla="*/ 0 h 463"/>
                  <a:gd name="T80" fmla="*/ 97 w 97"/>
                  <a:gd name="T81" fmla="*/ 463 h 46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7" h="463">
                    <a:moveTo>
                      <a:pt x="30" y="9"/>
                    </a:moveTo>
                    <a:lnTo>
                      <a:pt x="27" y="17"/>
                    </a:lnTo>
                    <a:lnTo>
                      <a:pt x="20" y="44"/>
                    </a:lnTo>
                    <a:lnTo>
                      <a:pt x="12" y="85"/>
                    </a:lnTo>
                    <a:lnTo>
                      <a:pt x="4" y="140"/>
                    </a:lnTo>
                    <a:lnTo>
                      <a:pt x="0" y="207"/>
                    </a:lnTo>
                    <a:lnTo>
                      <a:pt x="0" y="285"/>
                    </a:lnTo>
                    <a:lnTo>
                      <a:pt x="9" y="370"/>
                    </a:lnTo>
                    <a:lnTo>
                      <a:pt x="26" y="463"/>
                    </a:lnTo>
                    <a:lnTo>
                      <a:pt x="93" y="460"/>
                    </a:lnTo>
                    <a:lnTo>
                      <a:pt x="89" y="446"/>
                    </a:lnTo>
                    <a:lnTo>
                      <a:pt x="83" y="408"/>
                    </a:lnTo>
                    <a:lnTo>
                      <a:pt x="75" y="353"/>
                    </a:lnTo>
                    <a:lnTo>
                      <a:pt x="68" y="285"/>
                    </a:lnTo>
                    <a:lnTo>
                      <a:pt x="65" y="211"/>
                    </a:lnTo>
                    <a:lnTo>
                      <a:pt x="67" y="136"/>
                    </a:lnTo>
                    <a:lnTo>
                      <a:pt x="76" y="65"/>
                    </a:lnTo>
                    <a:lnTo>
                      <a:pt x="97" y="5"/>
                    </a:lnTo>
                    <a:lnTo>
                      <a:pt x="97" y="4"/>
                    </a:lnTo>
                    <a:lnTo>
                      <a:pt x="97" y="3"/>
                    </a:lnTo>
                    <a:lnTo>
                      <a:pt x="95" y="1"/>
                    </a:lnTo>
                    <a:lnTo>
                      <a:pt x="91" y="0"/>
                    </a:lnTo>
                    <a:lnTo>
                      <a:pt x="84" y="0"/>
                    </a:lnTo>
                    <a:lnTo>
                      <a:pt x="71" y="0"/>
                    </a:lnTo>
                    <a:lnTo>
                      <a:pt x="54" y="3"/>
                    </a:lnTo>
                    <a:lnTo>
                      <a:pt x="30" y="9"/>
                    </a:lnTo>
                    <a:close/>
                  </a:path>
                </a:pathLst>
              </a:custGeom>
              <a:solidFill>
                <a:srgbClr val="808080"/>
              </a:solidFill>
              <a:ln w="9525">
                <a:noFill/>
                <a:round/>
                <a:headEnd/>
                <a:tailEnd/>
              </a:ln>
            </p:spPr>
            <p:txBody>
              <a:bodyPr/>
              <a:lstStyle/>
              <a:p>
                <a:endParaRPr lang="en-US"/>
              </a:p>
            </p:txBody>
          </p:sp>
          <p:sp>
            <p:nvSpPr>
              <p:cNvPr id="91396" name="Freeform 92"/>
              <p:cNvSpPr>
                <a:spLocks/>
              </p:cNvSpPr>
              <p:nvPr/>
            </p:nvSpPr>
            <p:spPr bwMode="auto">
              <a:xfrm>
                <a:off x="6422" y="13768"/>
                <a:ext cx="77" cy="367"/>
              </a:xfrm>
              <a:custGeom>
                <a:avLst/>
                <a:gdLst>
                  <a:gd name="T0" fmla="*/ 24 w 77"/>
                  <a:gd name="T1" fmla="*/ 8 h 367"/>
                  <a:gd name="T2" fmla="*/ 22 w 77"/>
                  <a:gd name="T3" fmla="*/ 15 h 367"/>
                  <a:gd name="T4" fmla="*/ 17 w 77"/>
                  <a:gd name="T5" fmla="*/ 36 h 367"/>
                  <a:gd name="T6" fmla="*/ 10 w 77"/>
                  <a:gd name="T7" fmla="*/ 68 h 367"/>
                  <a:gd name="T8" fmla="*/ 4 w 77"/>
                  <a:gd name="T9" fmla="*/ 112 h 367"/>
                  <a:gd name="T10" fmla="*/ 0 w 77"/>
                  <a:gd name="T11" fmla="*/ 164 h 367"/>
                  <a:gd name="T12" fmla="*/ 0 w 77"/>
                  <a:gd name="T13" fmla="*/ 226 h 367"/>
                  <a:gd name="T14" fmla="*/ 7 w 77"/>
                  <a:gd name="T15" fmla="*/ 294 h 367"/>
                  <a:gd name="T16" fmla="*/ 21 w 77"/>
                  <a:gd name="T17" fmla="*/ 367 h 367"/>
                  <a:gd name="T18" fmla="*/ 74 w 77"/>
                  <a:gd name="T19" fmla="*/ 364 h 367"/>
                  <a:gd name="T20" fmla="*/ 71 w 77"/>
                  <a:gd name="T21" fmla="*/ 353 h 367"/>
                  <a:gd name="T22" fmla="*/ 66 w 77"/>
                  <a:gd name="T23" fmla="*/ 323 h 367"/>
                  <a:gd name="T24" fmla="*/ 60 w 77"/>
                  <a:gd name="T25" fmla="*/ 280 h 367"/>
                  <a:gd name="T26" fmla="*/ 54 w 77"/>
                  <a:gd name="T27" fmla="*/ 226 h 367"/>
                  <a:gd name="T28" fmla="*/ 51 w 77"/>
                  <a:gd name="T29" fmla="*/ 168 h 367"/>
                  <a:gd name="T30" fmla="*/ 53 w 77"/>
                  <a:gd name="T31" fmla="*/ 107 h 367"/>
                  <a:gd name="T32" fmla="*/ 61 w 77"/>
                  <a:gd name="T33" fmla="*/ 52 h 367"/>
                  <a:gd name="T34" fmla="*/ 77 w 77"/>
                  <a:gd name="T35" fmla="*/ 5 h 367"/>
                  <a:gd name="T36" fmla="*/ 77 w 77"/>
                  <a:gd name="T37" fmla="*/ 5 h 367"/>
                  <a:gd name="T38" fmla="*/ 77 w 77"/>
                  <a:gd name="T39" fmla="*/ 2 h 367"/>
                  <a:gd name="T40" fmla="*/ 76 w 77"/>
                  <a:gd name="T41" fmla="*/ 1 h 367"/>
                  <a:gd name="T42" fmla="*/ 72 w 77"/>
                  <a:gd name="T43" fmla="*/ 0 h 367"/>
                  <a:gd name="T44" fmla="*/ 66 w 77"/>
                  <a:gd name="T45" fmla="*/ 0 h 367"/>
                  <a:gd name="T46" fmla="*/ 56 w 77"/>
                  <a:gd name="T47" fmla="*/ 1 h 367"/>
                  <a:gd name="T48" fmla="*/ 43 w 77"/>
                  <a:gd name="T49" fmla="*/ 4 h 367"/>
                  <a:gd name="T50" fmla="*/ 24 w 77"/>
                  <a:gd name="T51" fmla="*/ 8 h 36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7"/>
                  <a:gd name="T79" fmla="*/ 0 h 367"/>
                  <a:gd name="T80" fmla="*/ 77 w 77"/>
                  <a:gd name="T81" fmla="*/ 367 h 36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7" h="367">
                    <a:moveTo>
                      <a:pt x="24" y="8"/>
                    </a:moveTo>
                    <a:lnTo>
                      <a:pt x="22" y="15"/>
                    </a:lnTo>
                    <a:lnTo>
                      <a:pt x="17" y="36"/>
                    </a:lnTo>
                    <a:lnTo>
                      <a:pt x="10" y="68"/>
                    </a:lnTo>
                    <a:lnTo>
                      <a:pt x="4" y="112"/>
                    </a:lnTo>
                    <a:lnTo>
                      <a:pt x="0" y="164"/>
                    </a:lnTo>
                    <a:lnTo>
                      <a:pt x="0" y="226"/>
                    </a:lnTo>
                    <a:lnTo>
                      <a:pt x="7" y="294"/>
                    </a:lnTo>
                    <a:lnTo>
                      <a:pt x="21" y="367"/>
                    </a:lnTo>
                    <a:lnTo>
                      <a:pt x="74" y="364"/>
                    </a:lnTo>
                    <a:lnTo>
                      <a:pt x="71" y="353"/>
                    </a:lnTo>
                    <a:lnTo>
                      <a:pt x="66" y="323"/>
                    </a:lnTo>
                    <a:lnTo>
                      <a:pt x="60" y="280"/>
                    </a:lnTo>
                    <a:lnTo>
                      <a:pt x="54" y="226"/>
                    </a:lnTo>
                    <a:lnTo>
                      <a:pt x="51" y="168"/>
                    </a:lnTo>
                    <a:lnTo>
                      <a:pt x="53" y="107"/>
                    </a:lnTo>
                    <a:lnTo>
                      <a:pt x="61" y="52"/>
                    </a:lnTo>
                    <a:lnTo>
                      <a:pt x="77" y="5"/>
                    </a:lnTo>
                    <a:lnTo>
                      <a:pt x="77" y="2"/>
                    </a:lnTo>
                    <a:lnTo>
                      <a:pt x="76" y="1"/>
                    </a:lnTo>
                    <a:lnTo>
                      <a:pt x="72" y="0"/>
                    </a:lnTo>
                    <a:lnTo>
                      <a:pt x="66" y="0"/>
                    </a:lnTo>
                    <a:lnTo>
                      <a:pt x="56" y="1"/>
                    </a:lnTo>
                    <a:lnTo>
                      <a:pt x="43" y="4"/>
                    </a:lnTo>
                    <a:lnTo>
                      <a:pt x="24" y="8"/>
                    </a:lnTo>
                    <a:close/>
                  </a:path>
                </a:pathLst>
              </a:custGeom>
              <a:solidFill>
                <a:srgbClr val="808080"/>
              </a:solidFill>
              <a:ln w="9525">
                <a:noFill/>
                <a:round/>
                <a:headEnd/>
                <a:tailEnd/>
              </a:ln>
            </p:spPr>
            <p:txBody>
              <a:bodyPr/>
              <a:lstStyle/>
              <a:p>
                <a:endParaRPr lang="en-US"/>
              </a:p>
            </p:txBody>
          </p:sp>
          <p:sp>
            <p:nvSpPr>
              <p:cNvPr id="91397" name="Freeform 93"/>
              <p:cNvSpPr>
                <a:spLocks/>
              </p:cNvSpPr>
              <p:nvPr/>
            </p:nvSpPr>
            <p:spPr bwMode="auto">
              <a:xfrm>
                <a:off x="6428" y="13813"/>
                <a:ext cx="56" cy="271"/>
              </a:xfrm>
              <a:custGeom>
                <a:avLst/>
                <a:gdLst>
                  <a:gd name="T0" fmla="*/ 17 w 56"/>
                  <a:gd name="T1" fmla="*/ 5 h 271"/>
                  <a:gd name="T2" fmla="*/ 16 w 56"/>
                  <a:gd name="T3" fmla="*/ 10 h 271"/>
                  <a:gd name="T4" fmla="*/ 12 w 56"/>
                  <a:gd name="T5" fmla="*/ 25 h 271"/>
                  <a:gd name="T6" fmla="*/ 6 w 56"/>
                  <a:gd name="T7" fmla="*/ 49 h 271"/>
                  <a:gd name="T8" fmla="*/ 2 w 56"/>
                  <a:gd name="T9" fmla="*/ 82 h 271"/>
                  <a:gd name="T10" fmla="*/ 0 w 56"/>
                  <a:gd name="T11" fmla="*/ 122 h 271"/>
                  <a:gd name="T12" fmla="*/ 0 w 56"/>
                  <a:gd name="T13" fmla="*/ 166 h 271"/>
                  <a:gd name="T14" fmla="*/ 4 w 56"/>
                  <a:gd name="T15" fmla="*/ 217 h 271"/>
                  <a:gd name="T16" fmla="*/ 15 w 56"/>
                  <a:gd name="T17" fmla="*/ 271 h 271"/>
                  <a:gd name="T18" fmla="*/ 54 w 56"/>
                  <a:gd name="T19" fmla="*/ 268 h 271"/>
                  <a:gd name="T20" fmla="*/ 52 w 56"/>
                  <a:gd name="T21" fmla="*/ 261 h 271"/>
                  <a:gd name="T22" fmla="*/ 48 w 56"/>
                  <a:gd name="T23" fmla="*/ 238 h 271"/>
                  <a:gd name="T24" fmla="*/ 44 w 56"/>
                  <a:gd name="T25" fmla="*/ 206 h 271"/>
                  <a:gd name="T26" fmla="*/ 40 w 56"/>
                  <a:gd name="T27" fmla="*/ 166 h 271"/>
                  <a:gd name="T28" fmla="*/ 37 w 56"/>
                  <a:gd name="T29" fmla="*/ 123 h 271"/>
                  <a:gd name="T30" fmla="*/ 39 w 56"/>
                  <a:gd name="T31" fmla="*/ 78 h 271"/>
                  <a:gd name="T32" fmla="*/ 44 w 56"/>
                  <a:gd name="T33" fmla="*/ 37 h 271"/>
                  <a:gd name="T34" fmla="*/ 56 w 56"/>
                  <a:gd name="T35" fmla="*/ 3 h 271"/>
                  <a:gd name="T36" fmla="*/ 56 w 56"/>
                  <a:gd name="T37" fmla="*/ 3 h 271"/>
                  <a:gd name="T38" fmla="*/ 56 w 56"/>
                  <a:gd name="T39" fmla="*/ 2 h 271"/>
                  <a:gd name="T40" fmla="*/ 55 w 56"/>
                  <a:gd name="T41" fmla="*/ 1 h 271"/>
                  <a:gd name="T42" fmla="*/ 52 w 56"/>
                  <a:gd name="T43" fmla="*/ 0 h 271"/>
                  <a:gd name="T44" fmla="*/ 48 w 56"/>
                  <a:gd name="T45" fmla="*/ 0 h 271"/>
                  <a:gd name="T46" fmla="*/ 42 w 56"/>
                  <a:gd name="T47" fmla="*/ 0 h 271"/>
                  <a:gd name="T48" fmla="*/ 31 w 56"/>
                  <a:gd name="T49" fmla="*/ 2 h 271"/>
                  <a:gd name="T50" fmla="*/ 17 w 56"/>
                  <a:gd name="T51" fmla="*/ 5 h 27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6"/>
                  <a:gd name="T79" fmla="*/ 0 h 271"/>
                  <a:gd name="T80" fmla="*/ 56 w 56"/>
                  <a:gd name="T81" fmla="*/ 271 h 27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6" h="271">
                    <a:moveTo>
                      <a:pt x="17" y="5"/>
                    </a:moveTo>
                    <a:lnTo>
                      <a:pt x="16" y="10"/>
                    </a:lnTo>
                    <a:lnTo>
                      <a:pt x="12" y="25"/>
                    </a:lnTo>
                    <a:lnTo>
                      <a:pt x="6" y="49"/>
                    </a:lnTo>
                    <a:lnTo>
                      <a:pt x="2" y="82"/>
                    </a:lnTo>
                    <a:lnTo>
                      <a:pt x="0" y="122"/>
                    </a:lnTo>
                    <a:lnTo>
                      <a:pt x="0" y="166"/>
                    </a:lnTo>
                    <a:lnTo>
                      <a:pt x="4" y="217"/>
                    </a:lnTo>
                    <a:lnTo>
                      <a:pt x="15" y="271"/>
                    </a:lnTo>
                    <a:lnTo>
                      <a:pt x="54" y="268"/>
                    </a:lnTo>
                    <a:lnTo>
                      <a:pt x="52" y="261"/>
                    </a:lnTo>
                    <a:lnTo>
                      <a:pt x="48" y="238"/>
                    </a:lnTo>
                    <a:lnTo>
                      <a:pt x="44" y="206"/>
                    </a:lnTo>
                    <a:lnTo>
                      <a:pt x="40" y="166"/>
                    </a:lnTo>
                    <a:lnTo>
                      <a:pt x="37" y="123"/>
                    </a:lnTo>
                    <a:lnTo>
                      <a:pt x="39" y="78"/>
                    </a:lnTo>
                    <a:lnTo>
                      <a:pt x="44" y="37"/>
                    </a:lnTo>
                    <a:lnTo>
                      <a:pt x="56" y="3"/>
                    </a:lnTo>
                    <a:lnTo>
                      <a:pt x="56" y="2"/>
                    </a:lnTo>
                    <a:lnTo>
                      <a:pt x="55" y="1"/>
                    </a:lnTo>
                    <a:lnTo>
                      <a:pt x="52" y="0"/>
                    </a:lnTo>
                    <a:lnTo>
                      <a:pt x="48" y="0"/>
                    </a:lnTo>
                    <a:lnTo>
                      <a:pt x="42" y="0"/>
                    </a:lnTo>
                    <a:lnTo>
                      <a:pt x="31" y="2"/>
                    </a:lnTo>
                    <a:lnTo>
                      <a:pt x="17" y="5"/>
                    </a:lnTo>
                    <a:close/>
                  </a:path>
                </a:pathLst>
              </a:custGeom>
              <a:solidFill>
                <a:srgbClr val="808080"/>
              </a:solidFill>
              <a:ln w="9525">
                <a:noFill/>
                <a:round/>
                <a:headEnd/>
                <a:tailEnd/>
              </a:ln>
            </p:spPr>
            <p:txBody>
              <a:bodyPr/>
              <a:lstStyle/>
              <a:p>
                <a:endParaRPr lang="en-US"/>
              </a:p>
            </p:txBody>
          </p:sp>
          <p:sp>
            <p:nvSpPr>
              <p:cNvPr id="91398" name="Freeform 94"/>
              <p:cNvSpPr>
                <a:spLocks/>
              </p:cNvSpPr>
              <p:nvPr/>
            </p:nvSpPr>
            <p:spPr bwMode="auto">
              <a:xfrm>
                <a:off x="7211" y="13549"/>
                <a:ext cx="186" cy="732"/>
              </a:xfrm>
              <a:custGeom>
                <a:avLst/>
                <a:gdLst>
                  <a:gd name="T0" fmla="*/ 186 w 186"/>
                  <a:gd name="T1" fmla="*/ 6 h 732"/>
                  <a:gd name="T2" fmla="*/ 182 w 186"/>
                  <a:gd name="T3" fmla="*/ 11 h 732"/>
                  <a:gd name="T4" fmla="*/ 169 w 186"/>
                  <a:gd name="T5" fmla="*/ 29 h 732"/>
                  <a:gd name="T6" fmla="*/ 153 w 186"/>
                  <a:gd name="T7" fmla="*/ 67 h 732"/>
                  <a:gd name="T8" fmla="*/ 137 w 186"/>
                  <a:gd name="T9" fmla="*/ 130 h 732"/>
                  <a:gd name="T10" fmla="*/ 124 w 186"/>
                  <a:gd name="T11" fmla="*/ 221 h 732"/>
                  <a:gd name="T12" fmla="*/ 117 w 186"/>
                  <a:gd name="T13" fmla="*/ 350 h 732"/>
                  <a:gd name="T14" fmla="*/ 122 w 186"/>
                  <a:gd name="T15" fmla="*/ 517 h 732"/>
                  <a:gd name="T16" fmla="*/ 139 w 186"/>
                  <a:gd name="T17" fmla="*/ 732 h 732"/>
                  <a:gd name="T18" fmla="*/ 34 w 186"/>
                  <a:gd name="T19" fmla="*/ 732 h 732"/>
                  <a:gd name="T20" fmla="*/ 31 w 186"/>
                  <a:gd name="T21" fmla="*/ 711 h 732"/>
                  <a:gd name="T22" fmla="*/ 22 w 186"/>
                  <a:gd name="T23" fmla="*/ 651 h 732"/>
                  <a:gd name="T24" fmla="*/ 12 w 186"/>
                  <a:gd name="T25" fmla="*/ 563 h 732"/>
                  <a:gd name="T26" fmla="*/ 3 w 186"/>
                  <a:gd name="T27" fmla="*/ 454 h 732"/>
                  <a:gd name="T28" fmla="*/ 0 w 186"/>
                  <a:gd name="T29" fmla="*/ 335 h 732"/>
                  <a:gd name="T30" fmla="*/ 6 w 186"/>
                  <a:gd name="T31" fmla="*/ 213 h 732"/>
                  <a:gd name="T32" fmla="*/ 25 w 186"/>
                  <a:gd name="T33" fmla="*/ 98 h 732"/>
                  <a:gd name="T34" fmla="*/ 60 w 186"/>
                  <a:gd name="T35" fmla="*/ 0 h 732"/>
                  <a:gd name="T36" fmla="*/ 186 w 186"/>
                  <a:gd name="T37" fmla="*/ 6 h 73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6"/>
                  <a:gd name="T58" fmla="*/ 0 h 732"/>
                  <a:gd name="T59" fmla="*/ 186 w 186"/>
                  <a:gd name="T60" fmla="*/ 732 h 73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6" h="732">
                    <a:moveTo>
                      <a:pt x="186" y="6"/>
                    </a:moveTo>
                    <a:lnTo>
                      <a:pt x="182" y="11"/>
                    </a:lnTo>
                    <a:lnTo>
                      <a:pt x="169" y="29"/>
                    </a:lnTo>
                    <a:lnTo>
                      <a:pt x="153" y="67"/>
                    </a:lnTo>
                    <a:lnTo>
                      <a:pt x="137" y="130"/>
                    </a:lnTo>
                    <a:lnTo>
                      <a:pt x="124" y="221"/>
                    </a:lnTo>
                    <a:lnTo>
                      <a:pt x="117" y="350"/>
                    </a:lnTo>
                    <a:lnTo>
                      <a:pt x="122" y="517"/>
                    </a:lnTo>
                    <a:lnTo>
                      <a:pt x="139" y="732"/>
                    </a:lnTo>
                    <a:lnTo>
                      <a:pt x="34" y="732"/>
                    </a:lnTo>
                    <a:lnTo>
                      <a:pt x="31" y="711"/>
                    </a:lnTo>
                    <a:lnTo>
                      <a:pt x="22" y="651"/>
                    </a:lnTo>
                    <a:lnTo>
                      <a:pt x="12" y="563"/>
                    </a:lnTo>
                    <a:lnTo>
                      <a:pt x="3" y="454"/>
                    </a:lnTo>
                    <a:lnTo>
                      <a:pt x="0" y="335"/>
                    </a:lnTo>
                    <a:lnTo>
                      <a:pt x="6" y="213"/>
                    </a:lnTo>
                    <a:lnTo>
                      <a:pt x="25" y="98"/>
                    </a:lnTo>
                    <a:lnTo>
                      <a:pt x="60" y="0"/>
                    </a:lnTo>
                    <a:lnTo>
                      <a:pt x="186" y="6"/>
                    </a:lnTo>
                    <a:close/>
                  </a:path>
                </a:pathLst>
              </a:custGeom>
              <a:solidFill>
                <a:srgbClr val="808080"/>
              </a:solidFill>
              <a:ln w="9525">
                <a:noFill/>
                <a:round/>
                <a:headEnd/>
                <a:tailEnd/>
              </a:ln>
            </p:spPr>
            <p:txBody>
              <a:bodyPr/>
              <a:lstStyle/>
              <a:p>
                <a:endParaRPr lang="en-US"/>
              </a:p>
            </p:txBody>
          </p:sp>
          <p:sp>
            <p:nvSpPr>
              <p:cNvPr id="91399" name="Freeform 95"/>
              <p:cNvSpPr>
                <a:spLocks/>
              </p:cNvSpPr>
              <p:nvPr/>
            </p:nvSpPr>
            <p:spPr bwMode="auto">
              <a:xfrm>
                <a:off x="7219" y="13600"/>
                <a:ext cx="158" cy="625"/>
              </a:xfrm>
              <a:custGeom>
                <a:avLst/>
                <a:gdLst>
                  <a:gd name="T0" fmla="*/ 158 w 158"/>
                  <a:gd name="T1" fmla="*/ 4 h 625"/>
                  <a:gd name="T2" fmla="*/ 153 w 158"/>
                  <a:gd name="T3" fmla="*/ 9 h 625"/>
                  <a:gd name="T4" fmla="*/ 144 w 158"/>
                  <a:gd name="T5" fmla="*/ 25 h 625"/>
                  <a:gd name="T6" fmla="*/ 130 w 158"/>
                  <a:gd name="T7" fmla="*/ 57 h 625"/>
                  <a:gd name="T8" fmla="*/ 116 w 158"/>
                  <a:gd name="T9" fmla="*/ 110 h 625"/>
                  <a:gd name="T10" fmla="*/ 105 w 158"/>
                  <a:gd name="T11" fmla="*/ 189 h 625"/>
                  <a:gd name="T12" fmla="*/ 100 w 158"/>
                  <a:gd name="T13" fmla="*/ 298 h 625"/>
                  <a:gd name="T14" fmla="*/ 103 w 158"/>
                  <a:gd name="T15" fmla="*/ 441 h 625"/>
                  <a:gd name="T16" fmla="*/ 118 w 158"/>
                  <a:gd name="T17" fmla="*/ 625 h 625"/>
                  <a:gd name="T18" fmla="*/ 29 w 158"/>
                  <a:gd name="T19" fmla="*/ 625 h 625"/>
                  <a:gd name="T20" fmla="*/ 25 w 158"/>
                  <a:gd name="T21" fmla="*/ 607 h 625"/>
                  <a:gd name="T22" fmla="*/ 18 w 158"/>
                  <a:gd name="T23" fmla="*/ 556 h 625"/>
                  <a:gd name="T24" fmla="*/ 9 w 158"/>
                  <a:gd name="T25" fmla="*/ 480 h 625"/>
                  <a:gd name="T26" fmla="*/ 2 w 158"/>
                  <a:gd name="T27" fmla="*/ 387 h 625"/>
                  <a:gd name="T28" fmla="*/ 0 w 158"/>
                  <a:gd name="T29" fmla="*/ 286 h 625"/>
                  <a:gd name="T30" fmla="*/ 5 w 158"/>
                  <a:gd name="T31" fmla="*/ 182 h 625"/>
                  <a:gd name="T32" fmla="*/ 21 w 158"/>
                  <a:gd name="T33" fmla="*/ 84 h 625"/>
                  <a:gd name="T34" fmla="*/ 51 w 158"/>
                  <a:gd name="T35" fmla="*/ 0 h 625"/>
                  <a:gd name="T36" fmla="*/ 158 w 158"/>
                  <a:gd name="T37" fmla="*/ 4 h 62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8"/>
                  <a:gd name="T58" fmla="*/ 0 h 625"/>
                  <a:gd name="T59" fmla="*/ 158 w 158"/>
                  <a:gd name="T60" fmla="*/ 625 h 62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8" h="625">
                    <a:moveTo>
                      <a:pt x="158" y="4"/>
                    </a:moveTo>
                    <a:lnTo>
                      <a:pt x="153" y="9"/>
                    </a:lnTo>
                    <a:lnTo>
                      <a:pt x="144" y="25"/>
                    </a:lnTo>
                    <a:lnTo>
                      <a:pt x="130" y="57"/>
                    </a:lnTo>
                    <a:lnTo>
                      <a:pt x="116" y="110"/>
                    </a:lnTo>
                    <a:lnTo>
                      <a:pt x="105" y="189"/>
                    </a:lnTo>
                    <a:lnTo>
                      <a:pt x="100" y="298"/>
                    </a:lnTo>
                    <a:lnTo>
                      <a:pt x="103" y="441"/>
                    </a:lnTo>
                    <a:lnTo>
                      <a:pt x="118" y="625"/>
                    </a:lnTo>
                    <a:lnTo>
                      <a:pt x="29" y="625"/>
                    </a:lnTo>
                    <a:lnTo>
                      <a:pt x="25" y="607"/>
                    </a:lnTo>
                    <a:lnTo>
                      <a:pt x="18" y="556"/>
                    </a:lnTo>
                    <a:lnTo>
                      <a:pt x="9" y="480"/>
                    </a:lnTo>
                    <a:lnTo>
                      <a:pt x="2" y="387"/>
                    </a:lnTo>
                    <a:lnTo>
                      <a:pt x="0" y="286"/>
                    </a:lnTo>
                    <a:lnTo>
                      <a:pt x="5" y="182"/>
                    </a:lnTo>
                    <a:lnTo>
                      <a:pt x="21" y="84"/>
                    </a:lnTo>
                    <a:lnTo>
                      <a:pt x="51" y="0"/>
                    </a:lnTo>
                    <a:lnTo>
                      <a:pt x="158" y="4"/>
                    </a:lnTo>
                    <a:close/>
                  </a:path>
                </a:pathLst>
              </a:custGeom>
              <a:solidFill>
                <a:srgbClr val="808080"/>
              </a:solidFill>
              <a:ln w="9525">
                <a:noFill/>
                <a:round/>
                <a:headEnd/>
                <a:tailEnd/>
              </a:ln>
            </p:spPr>
            <p:txBody>
              <a:bodyPr/>
              <a:lstStyle/>
              <a:p>
                <a:endParaRPr lang="en-US"/>
              </a:p>
            </p:txBody>
          </p:sp>
          <p:sp>
            <p:nvSpPr>
              <p:cNvPr id="91400" name="Freeform 96"/>
              <p:cNvSpPr>
                <a:spLocks/>
              </p:cNvSpPr>
              <p:nvPr/>
            </p:nvSpPr>
            <p:spPr bwMode="auto">
              <a:xfrm>
                <a:off x="7225" y="13651"/>
                <a:ext cx="131" cy="517"/>
              </a:xfrm>
              <a:custGeom>
                <a:avLst/>
                <a:gdLst>
                  <a:gd name="T0" fmla="*/ 131 w 131"/>
                  <a:gd name="T1" fmla="*/ 4 h 517"/>
                  <a:gd name="T2" fmla="*/ 128 w 131"/>
                  <a:gd name="T3" fmla="*/ 7 h 517"/>
                  <a:gd name="T4" fmla="*/ 119 w 131"/>
                  <a:gd name="T5" fmla="*/ 21 h 517"/>
                  <a:gd name="T6" fmla="*/ 109 w 131"/>
                  <a:gd name="T7" fmla="*/ 47 h 517"/>
                  <a:gd name="T8" fmla="*/ 97 w 131"/>
                  <a:gd name="T9" fmla="*/ 91 h 517"/>
                  <a:gd name="T10" fmla="*/ 88 w 131"/>
                  <a:gd name="T11" fmla="*/ 156 h 517"/>
                  <a:gd name="T12" fmla="*/ 84 w 131"/>
                  <a:gd name="T13" fmla="*/ 247 h 517"/>
                  <a:gd name="T14" fmla="*/ 86 w 131"/>
                  <a:gd name="T15" fmla="*/ 366 h 517"/>
                  <a:gd name="T16" fmla="*/ 99 w 131"/>
                  <a:gd name="T17" fmla="*/ 517 h 517"/>
                  <a:gd name="T18" fmla="*/ 25 w 131"/>
                  <a:gd name="T19" fmla="*/ 517 h 517"/>
                  <a:gd name="T20" fmla="*/ 23 w 131"/>
                  <a:gd name="T21" fmla="*/ 502 h 517"/>
                  <a:gd name="T22" fmla="*/ 16 w 131"/>
                  <a:gd name="T23" fmla="*/ 460 h 517"/>
                  <a:gd name="T24" fmla="*/ 9 w 131"/>
                  <a:gd name="T25" fmla="*/ 397 h 517"/>
                  <a:gd name="T26" fmla="*/ 2 w 131"/>
                  <a:gd name="T27" fmla="*/ 320 h 517"/>
                  <a:gd name="T28" fmla="*/ 0 w 131"/>
                  <a:gd name="T29" fmla="*/ 236 h 517"/>
                  <a:gd name="T30" fmla="*/ 4 w 131"/>
                  <a:gd name="T31" fmla="*/ 151 h 517"/>
                  <a:gd name="T32" fmla="*/ 18 w 131"/>
                  <a:gd name="T33" fmla="*/ 70 h 517"/>
                  <a:gd name="T34" fmla="*/ 43 w 131"/>
                  <a:gd name="T35" fmla="*/ 0 h 517"/>
                  <a:gd name="T36" fmla="*/ 131 w 131"/>
                  <a:gd name="T37" fmla="*/ 4 h 5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1"/>
                  <a:gd name="T58" fmla="*/ 0 h 517"/>
                  <a:gd name="T59" fmla="*/ 131 w 131"/>
                  <a:gd name="T60" fmla="*/ 517 h 5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1" h="517">
                    <a:moveTo>
                      <a:pt x="131" y="4"/>
                    </a:moveTo>
                    <a:lnTo>
                      <a:pt x="128" y="7"/>
                    </a:lnTo>
                    <a:lnTo>
                      <a:pt x="119" y="21"/>
                    </a:lnTo>
                    <a:lnTo>
                      <a:pt x="109" y="47"/>
                    </a:lnTo>
                    <a:lnTo>
                      <a:pt x="97" y="91"/>
                    </a:lnTo>
                    <a:lnTo>
                      <a:pt x="88" y="156"/>
                    </a:lnTo>
                    <a:lnTo>
                      <a:pt x="84" y="247"/>
                    </a:lnTo>
                    <a:lnTo>
                      <a:pt x="86" y="366"/>
                    </a:lnTo>
                    <a:lnTo>
                      <a:pt x="99" y="517"/>
                    </a:lnTo>
                    <a:lnTo>
                      <a:pt x="25" y="517"/>
                    </a:lnTo>
                    <a:lnTo>
                      <a:pt x="23" y="502"/>
                    </a:lnTo>
                    <a:lnTo>
                      <a:pt x="16" y="460"/>
                    </a:lnTo>
                    <a:lnTo>
                      <a:pt x="9" y="397"/>
                    </a:lnTo>
                    <a:lnTo>
                      <a:pt x="2" y="320"/>
                    </a:lnTo>
                    <a:lnTo>
                      <a:pt x="0" y="236"/>
                    </a:lnTo>
                    <a:lnTo>
                      <a:pt x="4" y="151"/>
                    </a:lnTo>
                    <a:lnTo>
                      <a:pt x="18" y="70"/>
                    </a:lnTo>
                    <a:lnTo>
                      <a:pt x="43" y="0"/>
                    </a:lnTo>
                    <a:lnTo>
                      <a:pt x="131" y="4"/>
                    </a:lnTo>
                    <a:close/>
                  </a:path>
                </a:pathLst>
              </a:custGeom>
              <a:solidFill>
                <a:srgbClr val="808080"/>
              </a:solidFill>
              <a:ln w="9525">
                <a:noFill/>
                <a:round/>
                <a:headEnd/>
                <a:tailEnd/>
              </a:ln>
            </p:spPr>
            <p:txBody>
              <a:bodyPr/>
              <a:lstStyle/>
              <a:p>
                <a:endParaRPr lang="en-US"/>
              </a:p>
            </p:txBody>
          </p:sp>
          <p:sp>
            <p:nvSpPr>
              <p:cNvPr id="91401" name="Freeform 97"/>
              <p:cNvSpPr>
                <a:spLocks/>
              </p:cNvSpPr>
              <p:nvPr/>
            </p:nvSpPr>
            <p:spPr bwMode="auto">
              <a:xfrm>
                <a:off x="7233" y="13701"/>
                <a:ext cx="104" cy="411"/>
              </a:xfrm>
              <a:custGeom>
                <a:avLst/>
                <a:gdLst>
                  <a:gd name="T0" fmla="*/ 104 w 104"/>
                  <a:gd name="T1" fmla="*/ 4 h 411"/>
                  <a:gd name="T2" fmla="*/ 101 w 104"/>
                  <a:gd name="T3" fmla="*/ 7 h 411"/>
                  <a:gd name="T4" fmla="*/ 94 w 104"/>
                  <a:gd name="T5" fmla="*/ 17 h 411"/>
                  <a:gd name="T6" fmla="*/ 86 w 104"/>
                  <a:gd name="T7" fmla="*/ 38 h 411"/>
                  <a:gd name="T8" fmla="*/ 76 w 104"/>
                  <a:gd name="T9" fmla="*/ 73 h 411"/>
                  <a:gd name="T10" fmla="*/ 69 w 104"/>
                  <a:gd name="T11" fmla="*/ 125 h 411"/>
                  <a:gd name="T12" fmla="*/ 65 w 104"/>
                  <a:gd name="T13" fmla="*/ 196 h 411"/>
                  <a:gd name="T14" fmla="*/ 67 w 104"/>
                  <a:gd name="T15" fmla="*/ 291 h 411"/>
                  <a:gd name="T16" fmla="*/ 77 w 104"/>
                  <a:gd name="T17" fmla="*/ 411 h 411"/>
                  <a:gd name="T18" fmla="*/ 19 w 104"/>
                  <a:gd name="T19" fmla="*/ 411 h 411"/>
                  <a:gd name="T20" fmla="*/ 17 w 104"/>
                  <a:gd name="T21" fmla="*/ 399 h 411"/>
                  <a:gd name="T22" fmla="*/ 11 w 104"/>
                  <a:gd name="T23" fmla="*/ 365 h 411"/>
                  <a:gd name="T24" fmla="*/ 6 w 104"/>
                  <a:gd name="T25" fmla="*/ 316 h 411"/>
                  <a:gd name="T26" fmla="*/ 2 w 104"/>
                  <a:gd name="T27" fmla="*/ 255 h 411"/>
                  <a:gd name="T28" fmla="*/ 0 w 104"/>
                  <a:gd name="T29" fmla="*/ 188 h 411"/>
                  <a:gd name="T30" fmla="*/ 4 w 104"/>
                  <a:gd name="T31" fmla="*/ 120 h 411"/>
                  <a:gd name="T32" fmla="*/ 15 w 104"/>
                  <a:gd name="T33" fmla="*/ 55 h 411"/>
                  <a:gd name="T34" fmla="*/ 34 w 104"/>
                  <a:gd name="T35" fmla="*/ 0 h 411"/>
                  <a:gd name="T36" fmla="*/ 104 w 104"/>
                  <a:gd name="T37" fmla="*/ 4 h 4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4"/>
                  <a:gd name="T58" fmla="*/ 0 h 411"/>
                  <a:gd name="T59" fmla="*/ 104 w 104"/>
                  <a:gd name="T60" fmla="*/ 411 h 4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4" h="411">
                    <a:moveTo>
                      <a:pt x="104" y="4"/>
                    </a:moveTo>
                    <a:lnTo>
                      <a:pt x="101" y="7"/>
                    </a:lnTo>
                    <a:lnTo>
                      <a:pt x="94" y="17"/>
                    </a:lnTo>
                    <a:lnTo>
                      <a:pt x="86" y="38"/>
                    </a:lnTo>
                    <a:lnTo>
                      <a:pt x="76" y="73"/>
                    </a:lnTo>
                    <a:lnTo>
                      <a:pt x="69" y="125"/>
                    </a:lnTo>
                    <a:lnTo>
                      <a:pt x="65" y="196"/>
                    </a:lnTo>
                    <a:lnTo>
                      <a:pt x="67" y="291"/>
                    </a:lnTo>
                    <a:lnTo>
                      <a:pt x="77" y="411"/>
                    </a:lnTo>
                    <a:lnTo>
                      <a:pt x="19" y="411"/>
                    </a:lnTo>
                    <a:lnTo>
                      <a:pt x="17" y="399"/>
                    </a:lnTo>
                    <a:lnTo>
                      <a:pt x="11" y="365"/>
                    </a:lnTo>
                    <a:lnTo>
                      <a:pt x="6" y="316"/>
                    </a:lnTo>
                    <a:lnTo>
                      <a:pt x="2" y="255"/>
                    </a:lnTo>
                    <a:lnTo>
                      <a:pt x="0" y="188"/>
                    </a:lnTo>
                    <a:lnTo>
                      <a:pt x="4" y="120"/>
                    </a:lnTo>
                    <a:lnTo>
                      <a:pt x="15" y="55"/>
                    </a:lnTo>
                    <a:lnTo>
                      <a:pt x="34" y="0"/>
                    </a:lnTo>
                    <a:lnTo>
                      <a:pt x="104" y="4"/>
                    </a:lnTo>
                    <a:close/>
                  </a:path>
                </a:pathLst>
              </a:custGeom>
              <a:solidFill>
                <a:srgbClr val="808080"/>
              </a:solidFill>
              <a:ln w="9525">
                <a:noFill/>
                <a:round/>
                <a:headEnd/>
                <a:tailEnd/>
              </a:ln>
            </p:spPr>
            <p:txBody>
              <a:bodyPr/>
              <a:lstStyle/>
              <a:p>
                <a:endParaRPr lang="en-US"/>
              </a:p>
            </p:txBody>
          </p:sp>
          <p:sp>
            <p:nvSpPr>
              <p:cNvPr id="91402" name="Freeform 98"/>
              <p:cNvSpPr>
                <a:spLocks/>
              </p:cNvSpPr>
              <p:nvPr/>
            </p:nvSpPr>
            <p:spPr bwMode="auto">
              <a:xfrm>
                <a:off x="7240" y="13752"/>
                <a:ext cx="76" cy="302"/>
              </a:xfrm>
              <a:custGeom>
                <a:avLst/>
                <a:gdLst>
                  <a:gd name="T0" fmla="*/ 76 w 76"/>
                  <a:gd name="T1" fmla="*/ 2 h 302"/>
                  <a:gd name="T2" fmla="*/ 74 w 76"/>
                  <a:gd name="T3" fmla="*/ 4 h 302"/>
                  <a:gd name="T4" fmla="*/ 70 w 76"/>
                  <a:gd name="T5" fmla="*/ 12 h 302"/>
                  <a:gd name="T6" fmla="*/ 62 w 76"/>
                  <a:gd name="T7" fmla="*/ 28 h 302"/>
                  <a:gd name="T8" fmla="*/ 56 w 76"/>
                  <a:gd name="T9" fmla="*/ 53 h 302"/>
                  <a:gd name="T10" fmla="*/ 51 w 76"/>
                  <a:gd name="T11" fmla="*/ 92 h 302"/>
                  <a:gd name="T12" fmla="*/ 49 w 76"/>
                  <a:gd name="T13" fmla="*/ 145 h 302"/>
                  <a:gd name="T14" fmla="*/ 50 w 76"/>
                  <a:gd name="T15" fmla="*/ 214 h 302"/>
                  <a:gd name="T16" fmla="*/ 57 w 76"/>
                  <a:gd name="T17" fmla="*/ 302 h 302"/>
                  <a:gd name="T18" fmla="*/ 14 w 76"/>
                  <a:gd name="T19" fmla="*/ 302 h 302"/>
                  <a:gd name="T20" fmla="*/ 13 w 76"/>
                  <a:gd name="T21" fmla="*/ 294 h 302"/>
                  <a:gd name="T22" fmla="*/ 9 w 76"/>
                  <a:gd name="T23" fmla="*/ 269 h 302"/>
                  <a:gd name="T24" fmla="*/ 4 w 76"/>
                  <a:gd name="T25" fmla="*/ 232 h 302"/>
                  <a:gd name="T26" fmla="*/ 1 w 76"/>
                  <a:gd name="T27" fmla="*/ 188 h 302"/>
                  <a:gd name="T28" fmla="*/ 0 w 76"/>
                  <a:gd name="T29" fmla="*/ 138 h 302"/>
                  <a:gd name="T30" fmla="*/ 2 w 76"/>
                  <a:gd name="T31" fmla="*/ 89 h 302"/>
                  <a:gd name="T32" fmla="*/ 10 w 76"/>
                  <a:gd name="T33" fmla="*/ 41 h 302"/>
                  <a:gd name="T34" fmla="*/ 25 w 76"/>
                  <a:gd name="T35" fmla="*/ 0 h 302"/>
                  <a:gd name="T36" fmla="*/ 76 w 76"/>
                  <a:gd name="T37" fmla="*/ 2 h 30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6"/>
                  <a:gd name="T58" fmla="*/ 0 h 302"/>
                  <a:gd name="T59" fmla="*/ 76 w 76"/>
                  <a:gd name="T60" fmla="*/ 302 h 30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6" h="302">
                    <a:moveTo>
                      <a:pt x="76" y="2"/>
                    </a:moveTo>
                    <a:lnTo>
                      <a:pt x="74" y="4"/>
                    </a:lnTo>
                    <a:lnTo>
                      <a:pt x="70" y="12"/>
                    </a:lnTo>
                    <a:lnTo>
                      <a:pt x="62" y="28"/>
                    </a:lnTo>
                    <a:lnTo>
                      <a:pt x="56" y="53"/>
                    </a:lnTo>
                    <a:lnTo>
                      <a:pt x="51" y="92"/>
                    </a:lnTo>
                    <a:lnTo>
                      <a:pt x="49" y="145"/>
                    </a:lnTo>
                    <a:lnTo>
                      <a:pt x="50" y="214"/>
                    </a:lnTo>
                    <a:lnTo>
                      <a:pt x="57" y="302"/>
                    </a:lnTo>
                    <a:lnTo>
                      <a:pt x="14" y="302"/>
                    </a:lnTo>
                    <a:lnTo>
                      <a:pt x="13" y="294"/>
                    </a:lnTo>
                    <a:lnTo>
                      <a:pt x="9" y="269"/>
                    </a:lnTo>
                    <a:lnTo>
                      <a:pt x="4" y="232"/>
                    </a:lnTo>
                    <a:lnTo>
                      <a:pt x="1" y="188"/>
                    </a:lnTo>
                    <a:lnTo>
                      <a:pt x="0" y="138"/>
                    </a:lnTo>
                    <a:lnTo>
                      <a:pt x="2" y="89"/>
                    </a:lnTo>
                    <a:lnTo>
                      <a:pt x="10" y="41"/>
                    </a:lnTo>
                    <a:lnTo>
                      <a:pt x="25" y="0"/>
                    </a:lnTo>
                    <a:lnTo>
                      <a:pt x="76" y="2"/>
                    </a:lnTo>
                    <a:close/>
                  </a:path>
                </a:pathLst>
              </a:custGeom>
              <a:solidFill>
                <a:srgbClr val="808080"/>
              </a:solidFill>
              <a:ln w="9525">
                <a:noFill/>
                <a:round/>
                <a:headEnd/>
                <a:tailEnd/>
              </a:ln>
            </p:spPr>
            <p:txBody>
              <a:bodyPr/>
              <a:lstStyle/>
              <a:p>
                <a:endParaRPr lang="en-US"/>
              </a:p>
            </p:txBody>
          </p:sp>
          <p:sp>
            <p:nvSpPr>
              <p:cNvPr id="91403" name="Rectangle 99"/>
              <p:cNvSpPr>
                <a:spLocks noChangeArrowheads="1"/>
              </p:cNvSpPr>
              <p:nvPr/>
            </p:nvSpPr>
            <p:spPr bwMode="auto">
              <a:xfrm>
                <a:off x="6241" y="13678"/>
                <a:ext cx="23" cy="958"/>
              </a:xfrm>
              <a:prstGeom prst="rect">
                <a:avLst/>
              </a:prstGeom>
              <a:solidFill>
                <a:srgbClr val="000000"/>
              </a:solidFill>
              <a:ln w="9525">
                <a:noFill/>
                <a:miter lim="800000"/>
                <a:headEnd/>
                <a:tailEnd/>
              </a:ln>
            </p:spPr>
            <p:txBody>
              <a:bodyPr/>
              <a:lstStyle/>
              <a:p>
                <a:endParaRPr lang="en-US"/>
              </a:p>
            </p:txBody>
          </p:sp>
          <p:sp>
            <p:nvSpPr>
              <p:cNvPr id="91404" name="Freeform 100"/>
              <p:cNvSpPr>
                <a:spLocks/>
              </p:cNvSpPr>
              <p:nvPr/>
            </p:nvSpPr>
            <p:spPr bwMode="auto">
              <a:xfrm>
                <a:off x="6579" y="13664"/>
                <a:ext cx="375" cy="440"/>
              </a:xfrm>
              <a:custGeom>
                <a:avLst/>
                <a:gdLst>
                  <a:gd name="T0" fmla="*/ 35 w 375"/>
                  <a:gd name="T1" fmla="*/ 41 h 440"/>
                  <a:gd name="T2" fmla="*/ 32 w 375"/>
                  <a:gd name="T3" fmla="*/ 49 h 440"/>
                  <a:gd name="T4" fmla="*/ 25 w 375"/>
                  <a:gd name="T5" fmla="*/ 74 h 440"/>
                  <a:gd name="T6" fmla="*/ 17 w 375"/>
                  <a:gd name="T7" fmla="*/ 112 h 440"/>
                  <a:gd name="T8" fmla="*/ 8 w 375"/>
                  <a:gd name="T9" fmla="*/ 163 h 440"/>
                  <a:gd name="T10" fmla="*/ 2 w 375"/>
                  <a:gd name="T11" fmla="*/ 223 h 440"/>
                  <a:gd name="T12" fmla="*/ 0 w 375"/>
                  <a:gd name="T13" fmla="*/ 290 h 440"/>
                  <a:gd name="T14" fmla="*/ 7 w 375"/>
                  <a:gd name="T15" fmla="*/ 363 h 440"/>
                  <a:gd name="T16" fmla="*/ 23 w 375"/>
                  <a:gd name="T17" fmla="*/ 440 h 440"/>
                  <a:gd name="T18" fmla="*/ 23 w 375"/>
                  <a:gd name="T19" fmla="*/ 437 h 440"/>
                  <a:gd name="T20" fmla="*/ 23 w 375"/>
                  <a:gd name="T21" fmla="*/ 427 h 440"/>
                  <a:gd name="T22" fmla="*/ 23 w 375"/>
                  <a:gd name="T23" fmla="*/ 411 h 440"/>
                  <a:gd name="T24" fmla="*/ 23 w 375"/>
                  <a:gd name="T25" fmla="*/ 391 h 440"/>
                  <a:gd name="T26" fmla="*/ 25 w 375"/>
                  <a:gd name="T27" fmla="*/ 367 h 440"/>
                  <a:gd name="T28" fmla="*/ 28 w 375"/>
                  <a:gd name="T29" fmla="*/ 341 h 440"/>
                  <a:gd name="T30" fmla="*/ 33 w 375"/>
                  <a:gd name="T31" fmla="*/ 312 h 440"/>
                  <a:gd name="T32" fmla="*/ 39 w 375"/>
                  <a:gd name="T33" fmla="*/ 281 h 440"/>
                  <a:gd name="T34" fmla="*/ 49 w 375"/>
                  <a:gd name="T35" fmla="*/ 251 h 440"/>
                  <a:gd name="T36" fmla="*/ 61 w 375"/>
                  <a:gd name="T37" fmla="*/ 222 h 440"/>
                  <a:gd name="T38" fmla="*/ 75 w 375"/>
                  <a:gd name="T39" fmla="*/ 194 h 440"/>
                  <a:gd name="T40" fmla="*/ 93 w 375"/>
                  <a:gd name="T41" fmla="*/ 168 h 440"/>
                  <a:gd name="T42" fmla="*/ 116 w 375"/>
                  <a:gd name="T43" fmla="*/ 145 h 440"/>
                  <a:gd name="T44" fmla="*/ 141 w 375"/>
                  <a:gd name="T45" fmla="*/ 127 h 440"/>
                  <a:gd name="T46" fmla="*/ 173 w 375"/>
                  <a:gd name="T47" fmla="*/ 114 h 440"/>
                  <a:gd name="T48" fmla="*/ 208 w 375"/>
                  <a:gd name="T49" fmla="*/ 106 h 440"/>
                  <a:gd name="T50" fmla="*/ 210 w 375"/>
                  <a:gd name="T51" fmla="*/ 104 h 440"/>
                  <a:gd name="T52" fmla="*/ 217 w 375"/>
                  <a:gd name="T53" fmla="*/ 100 h 440"/>
                  <a:gd name="T54" fmla="*/ 227 w 375"/>
                  <a:gd name="T55" fmla="*/ 92 h 440"/>
                  <a:gd name="T56" fmla="*/ 245 w 375"/>
                  <a:gd name="T57" fmla="*/ 82 h 440"/>
                  <a:gd name="T58" fmla="*/ 267 w 375"/>
                  <a:gd name="T59" fmla="*/ 69 h 440"/>
                  <a:gd name="T60" fmla="*/ 296 w 375"/>
                  <a:gd name="T61" fmla="*/ 54 h 440"/>
                  <a:gd name="T62" fmla="*/ 332 w 375"/>
                  <a:gd name="T63" fmla="*/ 36 h 440"/>
                  <a:gd name="T64" fmla="*/ 375 w 375"/>
                  <a:gd name="T65" fmla="*/ 17 h 440"/>
                  <a:gd name="T66" fmla="*/ 373 w 375"/>
                  <a:gd name="T67" fmla="*/ 16 h 440"/>
                  <a:gd name="T68" fmla="*/ 366 w 375"/>
                  <a:gd name="T69" fmla="*/ 15 h 440"/>
                  <a:gd name="T70" fmla="*/ 357 w 375"/>
                  <a:gd name="T71" fmla="*/ 13 h 440"/>
                  <a:gd name="T72" fmla="*/ 343 w 375"/>
                  <a:gd name="T73" fmla="*/ 10 h 440"/>
                  <a:gd name="T74" fmla="*/ 326 w 375"/>
                  <a:gd name="T75" fmla="*/ 7 h 440"/>
                  <a:gd name="T76" fmla="*/ 307 w 375"/>
                  <a:gd name="T77" fmla="*/ 5 h 440"/>
                  <a:gd name="T78" fmla="*/ 285 w 375"/>
                  <a:gd name="T79" fmla="*/ 3 h 440"/>
                  <a:gd name="T80" fmla="*/ 261 w 375"/>
                  <a:gd name="T81" fmla="*/ 1 h 440"/>
                  <a:gd name="T82" fmla="*/ 235 w 375"/>
                  <a:gd name="T83" fmla="*/ 0 h 440"/>
                  <a:gd name="T84" fmla="*/ 208 w 375"/>
                  <a:gd name="T85" fmla="*/ 1 h 440"/>
                  <a:gd name="T86" fmla="*/ 180 w 375"/>
                  <a:gd name="T87" fmla="*/ 2 h 440"/>
                  <a:gd name="T88" fmla="*/ 151 w 375"/>
                  <a:gd name="T89" fmla="*/ 5 h 440"/>
                  <a:gd name="T90" fmla="*/ 122 w 375"/>
                  <a:gd name="T91" fmla="*/ 10 h 440"/>
                  <a:gd name="T92" fmla="*/ 92 w 375"/>
                  <a:gd name="T93" fmla="*/ 18 h 440"/>
                  <a:gd name="T94" fmla="*/ 63 w 375"/>
                  <a:gd name="T95" fmla="*/ 28 h 440"/>
                  <a:gd name="T96" fmla="*/ 35 w 375"/>
                  <a:gd name="T97" fmla="*/ 41 h 44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75"/>
                  <a:gd name="T148" fmla="*/ 0 h 440"/>
                  <a:gd name="T149" fmla="*/ 375 w 375"/>
                  <a:gd name="T150" fmla="*/ 440 h 44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75" h="440">
                    <a:moveTo>
                      <a:pt x="35" y="41"/>
                    </a:moveTo>
                    <a:lnTo>
                      <a:pt x="32" y="49"/>
                    </a:lnTo>
                    <a:lnTo>
                      <a:pt x="25" y="74"/>
                    </a:lnTo>
                    <a:lnTo>
                      <a:pt x="17" y="112"/>
                    </a:lnTo>
                    <a:lnTo>
                      <a:pt x="8" y="163"/>
                    </a:lnTo>
                    <a:lnTo>
                      <a:pt x="2" y="223"/>
                    </a:lnTo>
                    <a:lnTo>
                      <a:pt x="0" y="290"/>
                    </a:lnTo>
                    <a:lnTo>
                      <a:pt x="7" y="363"/>
                    </a:lnTo>
                    <a:lnTo>
                      <a:pt x="23" y="440"/>
                    </a:lnTo>
                    <a:lnTo>
                      <a:pt x="23" y="437"/>
                    </a:lnTo>
                    <a:lnTo>
                      <a:pt x="23" y="427"/>
                    </a:lnTo>
                    <a:lnTo>
                      <a:pt x="23" y="411"/>
                    </a:lnTo>
                    <a:lnTo>
                      <a:pt x="23" y="391"/>
                    </a:lnTo>
                    <a:lnTo>
                      <a:pt x="25" y="367"/>
                    </a:lnTo>
                    <a:lnTo>
                      <a:pt x="28" y="341"/>
                    </a:lnTo>
                    <a:lnTo>
                      <a:pt x="33" y="312"/>
                    </a:lnTo>
                    <a:lnTo>
                      <a:pt x="39" y="281"/>
                    </a:lnTo>
                    <a:lnTo>
                      <a:pt x="49" y="251"/>
                    </a:lnTo>
                    <a:lnTo>
                      <a:pt x="61" y="222"/>
                    </a:lnTo>
                    <a:lnTo>
                      <a:pt x="75" y="194"/>
                    </a:lnTo>
                    <a:lnTo>
                      <a:pt x="93" y="168"/>
                    </a:lnTo>
                    <a:lnTo>
                      <a:pt x="116" y="145"/>
                    </a:lnTo>
                    <a:lnTo>
                      <a:pt x="141" y="127"/>
                    </a:lnTo>
                    <a:lnTo>
                      <a:pt x="173" y="114"/>
                    </a:lnTo>
                    <a:lnTo>
                      <a:pt x="208" y="106"/>
                    </a:lnTo>
                    <a:lnTo>
                      <a:pt x="210" y="104"/>
                    </a:lnTo>
                    <a:lnTo>
                      <a:pt x="217" y="100"/>
                    </a:lnTo>
                    <a:lnTo>
                      <a:pt x="227" y="92"/>
                    </a:lnTo>
                    <a:lnTo>
                      <a:pt x="245" y="82"/>
                    </a:lnTo>
                    <a:lnTo>
                      <a:pt x="267" y="69"/>
                    </a:lnTo>
                    <a:lnTo>
                      <a:pt x="296" y="54"/>
                    </a:lnTo>
                    <a:lnTo>
                      <a:pt x="332" y="36"/>
                    </a:lnTo>
                    <a:lnTo>
                      <a:pt x="375" y="17"/>
                    </a:lnTo>
                    <a:lnTo>
                      <a:pt x="373" y="16"/>
                    </a:lnTo>
                    <a:lnTo>
                      <a:pt x="366" y="15"/>
                    </a:lnTo>
                    <a:lnTo>
                      <a:pt x="357" y="13"/>
                    </a:lnTo>
                    <a:lnTo>
                      <a:pt x="343" y="10"/>
                    </a:lnTo>
                    <a:lnTo>
                      <a:pt x="326" y="7"/>
                    </a:lnTo>
                    <a:lnTo>
                      <a:pt x="307" y="5"/>
                    </a:lnTo>
                    <a:lnTo>
                      <a:pt x="285" y="3"/>
                    </a:lnTo>
                    <a:lnTo>
                      <a:pt x="261" y="1"/>
                    </a:lnTo>
                    <a:lnTo>
                      <a:pt x="235" y="0"/>
                    </a:lnTo>
                    <a:lnTo>
                      <a:pt x="208" y="1"/>
                    </a:lnTo>
                    <a:lnTo>
                      <a:pt x="180" y="2"/>
                    </a:lnTo>
                    <a:lnTo>
                      <a:pt x="151" y="5"/>
                    </a:lnTo>
                    <a:lnTo>
                      <a:pt x="122" y="10"/>
                    </a:lnTo>
                    <a:lnTo>
                      <a:pt x="92" y="18"/>
                    </a:lnTo>
                    <a:lnTo>
                      <a:pt x="63" y="28"/>
                    </a:lnTo>
                    <a:lnTo>
                      <a:pt x="35" y="41"/>
                    </a:lnTo>
                    <a:close/>
                  </a:path>
                </a:pathLst>
              </a:custGeom>
              <a:solidFill>
                <a:srgbClr val="808080"/>
              </a:solidFill>
              <a:ln w="9525">
                <a:noFill/>
                <a:round/>
                <a:headEnd/>
                <a:tailEnd/>
              </a:ln>
            </p:spPr>
            <p:txBody>
              <a:bodyPr/>
              <a:lstStyle/>
              <a:p>
                <a:endParaRPr lang="en-US"/>
              </a:p>
            </p:txBody>
          </p:sp>
          <p:sp>
            <p:nvSpPr>
              <p:cNvPr id="91405" name="Freeform 101"/>
              <p:cNvSpPr>
                <a:spLocks/>
              </p:cNvSpPr>
              <p:nvPr/>
            </p:nvSpPr>
            <p:spPr bwMode="auto">
              <a:xfrm>
                <a:off x="6061" y="13991"/>
                <a:ext cx="305" cy="83"/>
              </a:xfrm>
              <a:custGeom>
                <a:avLst/>
                <a:gdLst>
                  <a:gd name="T0" fmla="*/ 0 w 305"/>
                  <a:gd name="T1" fmla="*/ 53 h 83"/>
                  <a:gd name="T2" fmla="*/ 0 w 305"/>
                  <a:gd name="T3" fmla="*/ 52 h 83"/>
                  <a:gd name="T4" fmla="*/ 2 w 305"/>
                  <a:gd name="T5" fmla="*/ 48 h 83"/>
                  <a:gd name="T6" fmla="*/ 5 w 305"/>
                  <a:gd name="T7" fmla="*/ 44 h 83"/>
                  <a:gd name="T8" fmla="*/ 11 w 305"/>
                  <a:gd name="T9" fmla="*/ 37 h 83"/>
                  <a:gd name="T10" fmla="*/ 18 w 305"/>
                  <a:gd name="T11" fmla="*/ 31 h 83"/>
                  <a:gd name="T12" fmla="*/ 27 w 305"/>
                  <a:gd name="T13" fmla="*/ 25 h 83"/>
                  <a:gd name="T14" fmla="*/ 39 w 305"/>
                  <a:gd name="T15" fmla="*/ 18 h 83"/>
                  <a:gd name="T16" fmla="*/ 54 w 305"/>
                  <a:gd name="T17" fmla="*/ 12 h 83"/>
                  <a:gd name="T18" fmla="*/ 72 w 305"/>
                  <a:gd name="T19" fmla="*/ 6 h 83"/>
                  <a:gd name="T20" fmla="*/ 92 w 305"/>
                  <a:gd name="T21" fmla="*/ 2 h 83"/>
                  <a:gd name="T22" fmla="*/ 118 w 305"/>
                  <a:gd name="T23" fmla="*/ 0 h 83"/>
                  <a:gd name="T24" fmla="*/ 146 w 305"/>
                  <a:gd name="T25" fmla="*/ 0 h 83"/>
                  <a:gd name="T26" fmla="*/ 180 w 305"/>
                  <a:gd name="T27" fmla="*/ 2 h 83"/>
                  <a:gd name="T28" fmla="*/ 216 w 305"/>
                  <a:gd name="T29" fmla="*/ 7 h 83"/>
                  <a:gd name="T30" fmla="*/ 258 w 305"/>
                  <a:gd name="T31" fmla="*/ 16 h 83"/>
                  <a:gd name="T32" fmla="*/ 305 w 305"/>
                  <a:gd name="T33" fmla="*/ 29 h 83"/>
                  <a:gd name="T34" fmla="*/ 299 w 305"/>
                  <a:gd name="T35" fmla="*/ 47 h 83"/>
                  <a:gd name="T36" fmla="*/ 297 w 305"/>
                  <a:gd name="T37" fmla="*/ 46 h 83"/>
                  <a:gd name="T38" fmla="*/ 289 w 305"/>
                  <a:gd name="T39" fmla="*/ 44 h 83"/>
                  <a:gd name="T40" fmla="*/ 277 w 305"/>
                  <a:gd name="T41" fmla="*/ 41 h 83"/>
                  <a:gd name="T42" fmla="*/ 262 w 305"/>
                  <a:gd name="T43" fmla="*/ 36 h 83"/>
                  <a:gd name="T44" fmla="*/ 244 w 305"/>
                  <a:gd name="T45" fmla="*/ 32 h 83"/>
                  <a:gd name="T46" fmla="*/ 224 w 305"/>
                  <a:gd name="T47" fmla="*/ 28 h 83"/>
                  <a:gd name="T48" fmla="*/ 201 w 305"/>
                  <a:gd name="T49" fmla="*/ 25 h 83"/>
                  <a:gd name="T50" fmla="*/ 176 w 305"/>
                  <a:gd name="T51" fmla="*/ 22 h 83"/>
                  <a:gd name="T52" fmla="*/ 152 w 305"/>
                  <a:gd name="T53" fmla="*/ 21 h 83"/>
                  <a:gd name="T54" fmla="*/ 126 w 305"/>
                  <a:gd name="T55" fmla="*/ 21 h 83"/>
                  <a:gd name="T56" fmla="*/ 101 w 305"/>
                  <a:gd name="T57" fmla="*/ 23 h 83"/>
                  <a:gd name="T58" fmla="*/ 77 w 305"/>
                  <a:gd name="T59" fmla="*/ 29 h 83"/>
                  <a:gd name="T60" fmla="*/ 55 w 305"/>
                  <a:gd name="T61" fmla="*/ 37 h 83"/>
                  <a:gd name="T62" fmla="*/ 33 w 305"/>
                  <a:gd name="T63" fmla="*/ 48 h 83"/>
                  <a:gd name="T64" fmla="*/ 15 w 305"/>
                  <a:gd name="T65" fmla="*/ 63 h 83"/>
                  <a:gd name="T66" fmla="*/ 0 w 305"/>
                  <a:gd name="T67" fmla="*/ 83 h 83"/>
                  <a:gd name="T68" fmla="*/ 0 w 305"/>
                  <a:gd name="T69" fmla="*/ 53 h 8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5"/>
                  <a:gd name="T106" fmla="*/ 0 h 83"/>
                  <a:gd name="T107" fmla="*/ 305 w 305"/>
                  <a:gd name="T108" fmla="*/ 83 h 8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5" h="83">
                    <a:moveTo>
                      <a:pt x="0" y="53"/>
                    </a:moveTo>
                    <a:lnTo>
                      <a:pt x="0" y="52"/>
                    </a:lnTo>
                    <a:lnTo>
                      <a:pt x="2" y="48"/>
                    </a:lnTo>
                    <a:lnTo>
                      <a:pt x="5" y="44"/>
                    </a:lnTo>
                    <a:lnTo>
                      <a:pt x="11" y="37"/>
                    </a:lnTo>
                    <a:lnTo>
                      <a:pt x="18" y="31"/>
                    </a:lnTo>
                    <a:lnTo>
                      <a:pt x="27" y="25"/>
                    </a:lnTo>
                    <a:lnTo>
                      <a:pt x="39" y="18"/>
                    </a:lnTo>
                    <a:lnTo>
                      <a:pt x="54" y="12"/>
                    </a:lnTo>
                    <a:lnTo>
                      <a:pt x="72" y="6"/>
                    </a:lnTo>
                    <a:lnTo>
                      <a:pt x="92" y="2"/>
                    </a:lnTo>
                    <a:lnTo>
                      <a:pt x="118" y="0"/>
                    </a:lnTo>
                    <a:lnTo>
                      <a:pt x="146" y="0"/>
                    </a:lnTo>
                    <a:lnTo>
                      <a:pt x="180" y="2"/>
                    </a:lnTo>
                    <a:lnTo>
                      <a:pt x="216" y="7"/>
                    </a:lnTo>
                    <a:lnTo>
                      <a:pt x="258" y="16"/>
                    </a:lnTo>
                    <a:lnTo>
                      <a:pt x="305" y="29"/>
                    </a:lnTo>
                    <a:lnTo>
                      <a:pt x="299" y="47"/>
                    </a:lnTo>
                    <a:lnTo>
                      <a:pt x="297" y="46"/>
                    </a:lnTo>
                    <a:lnTo>
                      <a:pt x="289" y="44"/>
                    </a:lnTo>
                    <a:lnTo>
                      <a:pt x="277" y="41"/>
                    </a:lnTo>
                    <a:lnTo>
                      <a:pt x="262" y="36"/>
                    </a:lnTo>
                    <a:lnTo>
                      <a:pt x="244" y="32"/>
                    </a:lnTo>
                    <a:lnTo>
                      <a:pt x="224" y="28"/>
                    </a:lnTo>
                    <a:lnTo>
                      <a:pt x="201" y="25"/>
                    </a:lnTo>
                    <a:lnTo>
                      <a:pt x="176" y="22"/>
                    </a:lnTo>
                    <a:lnTo>
                      <a:pt x="152" y="21"/>
                    </a:lnTo>
                    <a:lnTo>
                      <a:pt x="126" y="21"/>
                    </a:lnTo>
                    <a:lnTo>
                      <a:pt x="101" y="23"/>
                    </a:lnTo>
                    <a:lnTo>
                      <a:pt x="77" y="29"/>
                    </a:lnTo>
                    <a:lnTo>
                      <a:pt x="55" y="37"/>
                    </a:lnTo>
                    <a:lnTo>
                      <a:pt x="33" y="48"/>
                    </a:lnTo>
                    <a:lnTo>
                      <a:pt x="15" y="63"/>
                    </a:lnTo>
                    <a:lnTo>
                      <a:pt x="0" y="83"/>
                    </a:lnTo>
                    <a:lnTo>
                      <a:pt x="0" y="53"/>
                    </a:lnTo>
                    <a:close/>
                  </a:path>
                </a:pathLst>
              </a:custGeom>
              <a:solidFill>
                <a:srgbClr val="808080"/>
              </a:solidFill>
              <a:ln w="9525">
                <a:noFill/>
                <a:round/>
                <a:headEnd/>
                <a:tailEnd/>
              </a:ln>
            </p:spPr>
            <p:txBody>
              <a:bodyPr/>
              <a:lstStyle/>
              <a:p>
                <a:endParaRPr lang="en-US"/>
              </a:p>
            </p:txBody>
          </p:sp>
          <p:sp>
            <p:nvSpPr>
              <p:cNvPr id="91406" name="Freeform 102"/>
              <p:cNvSpPr>
                <a:spLocks/>
              </p:cNvSpPr>
              <p:nvPr/>
            </p:nvSpPr>
            <p:spPr bwMode="auto">
              <a:xfrm>
                <a:off x="6061" y="13793"/>
                <a:ext cx="305" cy="83"/>
              </a:xfrm>
              <a:custGeom>
                <a:avLst/>
                <a:gdLst>
                  <a:gd name="T0" fmla="*/ 0 w 305"/>
                  <a:gd name="T1" fmla="*/ 53 h 83"/>
                  <a:gd name="T2" fmla="*/ 0 w 305"/>
                  <a:gd name="T3" fmla="*/ 52 h 83"/>
                  <a:gd name="T4" fmla="*/ 2 w 305"/>
                  <a:gd name="T5" fmla="*/ 49 h 83"/>
                  <a:gd name="T6" fmla="*/ 5 w 305"/>
                  <a:gd name="T7" fmla="*/ 44 h 83"/>
                  <a:gd name="T8" fmla="*/ 11 w 305"/>
                  <a:gd name="T9" fmla="*/ 38 h 83"/>
                  <a:gd name="T10" fmla="*/ 18 w 305"/>
                  <a:gd name="T11" fmla="*/ 31 h 83"/>
                  <a:gd name="T12" fmla="*/ 27 w 305"/>
                  <a:gd name="T13" fmla="*/ 25 h 83"/>
                  <a:gd name="T14" fmla="*/ 39 w 305"/>
                  <a:gd name="T15" fmla="*/ 17 h 83"/>
                  <a:gd name="T16" fmla="*/ 54 w 305"/>
                  <a:gd name="T17" fmla="*/ 12 h 83"/>
                  <a:gd name="T18" fmla="*/ 72 w 305"/>
                  <a:gd name="T19" fmla="*/ 7 h 83"/>
                  <a:gd name="T20" fmla="*/ 92 w 305"/>
                  <a:gd name="T21" fmla="*/ 2 h 83"/>
                  <a:gd name="T22" fmla="*/ 118 w 305"/>
                  <a:gd name="T23" fmla="*/ 0 h 83"/>
                  <a:gd name="T24" fmla="*/ 146 w 305"/>
                  <a:gd name="T25" fmla="*/ 0 h 83"/>
                  <a:gd name="T26" fmla="*/ 180 w 305"/>
                  <a:gd name="T27" fmla="*/ 2 h 83"/>
                  <a:gd name="T28" fmla="*/ 216 w 305"/>
                  <a:gd name="T29" fmla="*/ 8 h 83"/>
                  <a:gd name="T30" fmla="*/ 258 w 305"/>
                  <a:gd name="T31" fmla="*/ 16 h 83"/>
                  <a:gd name="T32" fmla="*/ 305 w 305"/>
                  <a:gd name="T33" fmla="*/ 29 h 83"/>
                  <a:gd name="T34" fmla="*/ 299 w 305"/>
                  <a:gd name="T35" fmla="*/ 47 h 83"/>
                  <a:gd name="T36" fmla="*/ 297 w 305"/>
                  <a:gd name="T37" fmla="*/ 45 h 83"/>
                  <a:gd name="T38" fmla="*/ 289 w 305"/>
                  <a:gd name="T39" fmla="*/ 43 h 83"/>
                  <a:gd name="T40" fmla="*/ 277 w 305"/>
                  <a:gd name="T41" fmla="*/ 40 h 83"/>
                  <a:gd name="T42" fmla="*/ 262 w 305"/>
                  <a:gd name="T43" fmla="*/ 36 h 83"/>
                  <a:gd name="T44" fmla="*/ 244 w 305"/>
                  <a:gd name="T45" fmla="*/ 33 h 83"/>
                  <a:gd name="T46" fmla="*/ 224 w 305"/>
                  <a:gd name="T47" fmla="*/ 28 h 83"/>
                  <a:gd name="T48" fmla="*/ 201 w 305"/>
                  <a:gd name="T49" fmla="*/ 25 h 83"/>
                  <a:gd name="T50" fmla="*/ 176 w 305"/>
                  <a:gd name="T51" fmla="*/ 22 h 83"/>
                  <a:gd name="T52" fmla="*/ 152 w 305"/>
                  <a:gd name="T53" fmla="*/ 21 h 83"/>
                  <a:gd name="T54" fmla="*/ 126 w 305"/>
                  <a:gd name="T55" fmla="*/ 22 h 83"/>
                  <a:gd name="T56" fmla="*/ 101 w 305"/>
                  <a:gd name="T57" fmla="*/ 24 h 83"/>
                  <a:gd name="T58" fmla="*/ 77 w 305"/>
                  <a:gd name="T59" fmla="*/ 29 h 83"/>
                  <a:gd name="T60" fmla="*/ 55 w 305"/>
                  <a:gd name="T61" fmla="*/ 38 h 83"/>
                  <a:gd name="T62" fmla="*/ 33 w 305"/>
                  <a:gd name="T63" fmla="*/ 49 h 83"/>
                  <a:gd name="T64" fmla="*/ 15 w 305"/>
                  <a:gd name="T65" fmla="*/ 64 h 83"/>
                  <a:gd name="T66" fmla="*/ 0 w 305"/>
                  <a:gd name="T67" fmla="*/ 83 h 83"/>
                  <a:gd name="T68" fmla="*/ 0 w 305"/>
                  <a:gd name="T69" fmla="*/ 53 h 8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5"/>
                  <a:gd name="T106" fmla="*/ 0 h 83"/>
                  <a:gd name="T107" fmla="*/ 305 w 305"/>
                  <a:gd name="T108" fmla="*/ 83 h 8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5" h="83">
                    <a:moveTo>
                      <a:pt x="0" y="53"/>
                    </a:moveTo>
                    <a:lnTo>
                      <a:pt x="0" y="52"/>
                    </a:lnTo>
                    <a:lnTo>
                      <a:pt x="2" y="49"/>
                    </a:lnTo>
                    <a:lnTo>
                      <a:pt x="5" y="44"/>
                    </a:lnTo>
                    <a:lnTo>
                      <a:pt x="11" y="38"/>
                    </a:lnTo>
                    <a:lnTo>
                      <a:pt x="18" y="31"/>
                    </a:lnTo>
                    <a:lnTo>
                      <a:pt x="27" y="25"/>
                    </a:lnTo>
                    <a:lnTo>
                      <a:pt x="39" y="17"/>
                    </a:lnTo>
                    <a:lnTo>
                      <a:pt x="54" y="12"/>
                    </a:lnTo>
                    <a:lnTo>
                      <a:pt x="72" y="7"/>
                    </a:lnTo>
                    <a:lnTo>
                      <a:pt x="92" y="2"/>
                    </a:lnTo>
                    <a:lnTo>
                      <a:pt x="118" y="0"/>
                    </a:lnTo>
                    <a:lnTo>
                      <a:pt x="146" y="0"/>
                    </a:lnTo>
                    <a:lnTo>
                      <a:pt x="180" y="2"/>
                    </a:lnTo>
                    <a:lnTo>
                      <a:pt x="216" y="8"/>
                    </a:lnTo>
                    <a:lnTo>
                      <a:pt x="258" y="16"/>
                    </a:lnTo>
                    <a:lnTo>
                      <a:pt x="305" y="29"/>
                    </a:lnTo>
                    <a:lnTo>
                      <a:pt x="299" y="47"/>
                    </a:lnTo>
                    <a:lnTo>
                      <a:pt x="297" y="45"/>
                    </a:lnTo>
                    <a:lnTo>
                      <a:pt x="289" y="43"/>
                    </a:lnTo>
                    <a:lnTo>
                      <a:pt x="277" y="40"/>
                    </a:lnTo>
                    <a:lnTo>
                      <a:pt x="262" y="36"/>
                    </a:lnTo>
                    <a:lnTo>
                      <a:pt x="244" y="33"/>
                    </a:lnTo>
                    <a:lnTo>
                      <a:pt x="224" y="28"/>
                    </a:lnTo>
                    <a:lnTo>
                      <a:pt x="201" y="25"/>
                    </a:lnTo>
                    <a:lnTo>
                      <a:pt x="176" y="22"/>
                    </a:lnTo>
                    <a:lnTo>
                      <a:pt x="152" y="21"/>
                    </a:lnTo>
                    <a:lnTo>
                      <a:pt x="126" y="22"/>
                    </a:lnTo>
                    <a:lnTo>
                      <a:pt x="101" y="24"/>
                    </a:lnTo>
                    <a:lnTo>
                      <a:pt x="77" y="29"/>
                    </a:lnTo>
                    <a:lnTo>
                      <a:pt x="55" y="38"/>
                    </a:lnTo>
                    <a:lnTo>
                      <a:pt x="33" y="49"/>
                    </a:lnTo>
                    <a:lnTo>
                      <a:pt x="15" y="64"/>
                    </a:lnTo>
                    <a:lnTo>
                      <a:pt x="0" y="83"/>
                    </a:lnTo>
                    <a:lnTo>
                      <a:pt x="0" y="53"/>
                    </a:lnTo>
                    <a:close/>
                  </a:path>
                </a:pathLst>
              </a:custGeom>
              <a:solidFill>
                <a:srgbClr val="808080"/>
              </a:solidFill>
              <a:ln w="9525">
                <a:noFill/>
                <a:round/>
                <a:headEnd/>
                <a:tailEnd/>
              </a:ln>
            </p:spPr>
            <p:txBody>
              <a:bodyPr/>
              <a:lstStyle/>
              <a:p>
                <a:endParaRPr lang="en-US"/>
              </a:p>
            </p:txBody>
          </p:sp>
          <p:sp>
            <p:nvSpPr>
              <p:cNvPr id="91407" name="Freeform 103"/>
              <p:cNvSpPr>
                <a:spLocks/>
              </p:cNvSpPr>
              <p:nvPr/>
            </p:nvSpPr>
            <p:spPr bwMode="auto">
              <a:xfrm>
                <a:off x="6348" y="13696"/>
                <a:ext cx="496" cy="917"/>
              </a:xfrm>
              <a:custGeom>
                <a:avLst/>
                <a:gdLst>
                  <a:gd name="T0" fmla="*/ 0 w 496"/>
                  <a:gd name="T1" fmla="*/ 0 h 917"/>
                  <a:gd name="T2" fmla="*/ 0 w 496"/>
                  <a:gd name="T3" fmla="*/ 886 h 917"/>
                  <a:gd name="T4" fmla="*/ 150 w 496"/>
                  <a:gd name="T5" fmla="*/ 917 h 917"/>
                  <a:gd name="T6" fmla="*/ 143 w 496"/>
                  <a:gd name="T7" fmla="*/ 797 h 917"/>
                  <a:gd name="T8" fmla="*/ 496 w 496"/>
                  <a:gd name="T9" fmla="*/ 851 h 917"/>
                  <a:gd name="T10" fmla="*/ 490 w 496"/>
                  <a:gd name="T11" fmla="*/ 803 h 917"/>
                  <a:gd name="T12" fmla="*/ 245 w 496"/>
                  <a:gd name="T13" fmla="*/ 773 h 917"/>
                  <a:gd name="T14" fmla="*/ 239 w 496"/>
                  <a:gd name="T15" fmla="*/ 670 h 917"/>
                  <a:gd name="T16" fmla="*/ 72 w 496"/>
                  <a:gd name="T17" fmla="*/ 670 h 917"/>
                  <a:gd name="T18" fmla="*/ 68 w 496"/>
                  <a:gd name="T19" fmla="*/ 657 h 917"/>
                  <a:gd name="T20" fmla="*/ 56 w 496"/>
                  <a:gd name="T21" fmla="*/ 620 h 917"/>
                  <a:gd name="T22" fmla="*/ 41 w 496"/>
                  <a:gd name="T23" fmla="*/ 559 h 917"/>
                  <a:gd name="T24" fmla="*/ 26 w 496"/>
                  <a:gd name="T25" fmla="*/ 480 h 917"/>
                  <a:gd name="T26" fmla="*/ 15 w 496"/>
                  <a:gd name="T27" fmla="*/ 385 h 917"/>
                  <a:gd name="T28" fmla="*/ 11 w 496"/>
                  <a:gd name="T29" fmla="*/ 276 h 917"/>
                  <a:gd name="T30" fmla="*/ 20 w 496"/>
                  <a:gd name="T31" fmla="*/ 158 h 917"/>
                  <a:gd name="T32" fmla="*/ 42 w 496"/>
                  <a:gd name="T33" fmla="*/ 30 h 917"/>
                  <a:gd name="T34" fmla="*/ 0 w 496"/>
                  <a:gd name="T35" fmla="*/ 0 h 9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96"/>
                  <a:gd name="T55" fmla="*/ 0 h 917"/>
                  <a:gd name="T56" fmla="*/ 496 w 496"/>
                  <a:gd name="T57" fmla="*/ 917 h 9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96" h="917">
                    <a:moveTo>
                      <a:pt x="0" y="0"/>
                    </a:moveTo>
                    <a:lnTo>
                      <a:pt x="0" y="886"/>
                    </a:lnTo>
                    <a:lnTo>
                      <a:pt x="150" y="917"/>
                    </a:lnTo>
                    <a:lnTo>
                      <a:pt x="143" y="797"/>
                    </a:lnTo>
                    <a:lnTo>
                      <a:pt x="496" y="851"/>
                    </a:lnTo>
                    <a:lnTo>
                      <a:pt x="490" y="803"/>
                    </a:lnTo>
                    <a:lnTo>
                      <a:pt x="245" y="773"/>
                    </a:lnTo>
                    <a:lnTo>
                      <a:pt x="239" y="670"/>
                    </a:lnTo>
                    <a:lnTo>
                      <a:pt x="72" y="670"/>
                    </a:lnTo>
                    <a:lnTo>
                      <a:pt x="68" y="657"/>
                    </a:lnTo>
                    <a:lnTo>
                      <a:pt x="56" y="620"/>
                    </a:lnTo>
                    <a:lnTo>
                      <a:pt x="41" y="559"/>
                    </a:lnTo>
                    <a:lnTo>
                      <a:pt x="26" y="480"/>
                    </a:lnTo>
                    <a:lnTo>
                      <a:pt x="15" y="385"/>
                    </a:lnTo>
                    <a:lnTo>
                      <a:pt x="11" y="276"/>
                    </a:lnTo>
                    <a:lnTo>
                      <a:pt x="20" y="158"/>
                    </a:lnTo>
                    <a:lnTo>
                      <a:pt x="42" y="30"/>
                    </a:lnTo>
                    <a:lnTo>
                      <a:pt x="0" y="0"/>
                    </a:lnTo>
                    <a:close/>
                  </a:path>
                </a:pathLst>
              </a:custGeom>
              <a:solidFill>
                <a:srgbClr val="808080"/>
              </a:solidFill>
              <a:ln w="9525">
                <a:noFill/>
                <a:round/>
                <a:headEnd/>
                <a:tailEnd/>
              </a:ln>
            </p:spPr>
            <p:txBody>
              <a:bodyPr/>
              <a:lstStyle/>
              <a:p>
                <a:endParaRPr lang="en-US"/>
              </a:p>
            </p:txBody>
          </p:sp>
          <p:sp>
            <p:nvSpPr>
              <p:cNvPr id="91408" name="Freeform 104"/>
              <p:cNvSpPr>
                <a:spLocks/>
              </p:cNvSpPr>
              <p:nvPr/>
            </p:nvSpPr>
            <p:spPr bwMode="auto">
              <a:xfrm>
                <a:off x="6593" y="13487"/>
                <a:ext cx="638" cy="125"/>
              </a:xfrm>
              <a:custGeom>
                <a:avLst/>
                <a:gdLst>
                  <a:gd name="T0" fmla="*/ 0 w 638"/>
                  <a:gd name="T1" fmla="*/ 125 h 125"/>
                  <a:gd name="T2" fmla="*/ 4 w 638"/>
                  <a:gd name="T3" fmla="*/ 124 h 125"/>
                  <a:gd name="T4" fmla="*/ 14 w 638"/>
                  <a:gd name="T5" fmla="*/ 119 h 125"/>
                  <a:gd name="T6" fmla="*/ 31 w 638"/>
                  <a:gd name="T7" fmla="*/ 114 h 125"/>
                  <a:gd name="T8" fmla="*/ 53 w 638"/>
                  <a:gd name="T9" fmla="*/ 106 h 125"/>
                  <a:gd name="T10" fmla="*/ 81 w 638"/>
                  <a:gd name="T11" fmla="*/ 98 h 125"/>
                  <a:gd name="T12" fmla="*/ 113 w 638"/>
                  <a:gd name="T13" fmla="*/ 89 h 125"/>
                  <a:gd name="T14" fmla="*/ 151 w 638"/>
                  <a:gd name="T15" fmla="*/ 81 h 125"/>
                  <a:gd name="T16" fmla="*/ 192 w 638"/>
                  <a:gd name="T17" fmla="*/ 73 h 125"/>
                  <a:gd name="T18" fmla="*/ 237 w 638"/>
                  <a:gd name="T19" fmla="*/ 65 h 125"/>
                  <a:gd name="T20" fmla="*/ 286 w 638"/>
                  <a:gd name="T21" fmla="*/ 60 h 125"/>
                  <a:gd name="T22" fmla="*/ 337 w 638"/>
                  <a:gd name="T23" fmla="*/ 56 h 125"/>
                  <a:gd name="T24" fmla="*/ 390 w 638"/>
                  <a:gd name="T25" fmla="*/ 55 h 125"/>
                  <a:gd name="T26" fmla="*/ 446 w 638"/>
                  <a:gd name="T27" fmla="*/ 56 h 125"/>
                  <a:gd name="T28" fmla="*/ 503 w 638"/>
                  <a:gd name="T29" fmla="*/ 61 h 125"/>
                  <a:gd name="T30" fmla="*/ 561 w 638"/>
                  <a:gd name="T31" fmla="*/ 70 h 125"/>
                  <a:gd name="T32" fmla="*/ 620 w 638"/>
                  <a:gd name="T33" fmla="*/ 83 h 125"/>
                  <a:gd name="T34" fmla="*/ 638 w 638"/>
                  <a:gd name="T35" fmla="*/ 0 h 125"/>
                  <a:gd name="T36" fmla="*/ 634 w 638"/>
                  <a:gd name="T37" fmla="*/ 0 h 125"/>
                  <a:gd name="T38" fmla="*/ 620 w 638"/>
                  <a:gd name="T39" fmla="*/ 0 h 125"/>
                  <a:gd name="T40" fmla="*/ 599 w 638"/>
                  <a:gd name="T41" fmla="*/ 0 h 125"/>
                  <a:gd name="T42" fmla="*/ 571 w 638"/>
                  <a:gd name="T43" fmla="*/ 1 h 125"/>
                  <a:gd name="T44" fmla="*/ 536 w 638"/>
                  <a:gd name="T45" fmla="*/ 2 h 125"/>
                  <a:gd name="T46" fmla="*/ 496 w 638"/>
                  <a:gd name="T47" fmla="*/ 3 h 125"/>
                  <a:gd name="T48" fmla="*/ 452 w 638"/>
                  <a:gd name="T49" fmla="*/ 6 h 125"/>
                  <a:gd name="T50" fmla="*/ 405 w 638"/>
                  <a:gd name="T51" fmla="*/ 8 h 125"/>
                  <a:gd name="T52" fmla="*/ 354 w 638"/>
                  <a:gd name="T53" fmla="*/ 13 h 125"/>
                  <a:gd name="T54" fmla="*/ 302 w 638"/>
                  <a:gd name="T55" fmla="*/ 17 h 125"/>
                  <a:gd name="T56" fmla="*/ 249 w 638"/>
                  <a:gd name="T57" fmla="*/ 22 h 125"/>
                  <a:gd name="T58" fmla="*/ 196 w 638"/>
                  <a:gd name="T59" fmla="*/ 30 h 125"/>
                  <a:gd name="T60" fmla="*/ 144 w 638"/>
                  <a:gd name="T61" fmla="*/ 37 h 125"/>
                  <a:gd name="T62" fmla="*/ 93 w 638"/>
                  <a:gd name="T63" fmla="*/ 47 h 125"/>
                  <a:gd name="T64" fmla="*/ 45 w 638"/>
                  <a:gd name="T65" fmla="*/ 58 h 125"/>
                  <a:gd name="T66" fmla="*/ 0 w 638"/>
                  <a:gd name="T67" fmla="*/ 71 h 125"/>
                  <a:gd name="T68" fmla="*/ 0 w 638"/>
                  <a:gd name="T69" fmla="*/ 125 h 12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38"/>
                  <a:gd name="T106" fmla="*/ 0 h 125"/>
                  <a:gd name="T107" fmla="*/ 638 w 638"/>
                  <a:gd name="T108" fmla="*/ 125 h 12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38" h="125">
                    <a:moveTo>
                      <a:pt x="0" y="125"/>
                    </a:moveTo>
                    <a:lnTo>
                      <a:pt x="4" y="124"/>
                    </a:lnTo>
                    <a:lnTo>
                      <a:pt x="14" y="119"/>
                    </a:lnTo>
                    <a:lnTo>
                      <a:pt x="31" y="114"/>
                    </a:lnTo>
                    <a:lnTo>
                      <a:pt x="53" y="106"/>
                    </a:lnTo>
                    <a:lnTo>
                      <a:pt x="81" y="98"/>
                    </a:lnTo>
                    <a:lnTo>
                      <a:pt x="113" y="89"/>
                    </a:lnTo>
                    <a:lnTo>
                      <a:pt x="151" y="81"/>
                    </a:lnTo>
                    <a:lnTo>
                      <a:pt x="192" y="73"/>
                    </a:lnTo>
                    <a:lnTo>
                      <a:pt x="237" y="65"/>
                    </a:lnTo>
                    <a:lnTo>
                      <a:pt x="286" y="60"/>
                    </a:lnTo>
                    <a:lnTo>
                      <a:pt x="337" y="56"/>
                    </a:lnTo>
                    <a:lnTo>
                      <a:pt x="390" y="55"/>
                    </a:lnTo>
                    <a:lnTo>
                      <a:pt x="446" y="56"/>
                    </a:lnTo>
                    <a:lnTo>
                      <a:pt x="503" y="61"/>
                    </a:lnTo>
                    <a:lnTo>
                      <a:pt x="561" y="70"/>
                    </a:lnTo>
                    <a:lnTo>
                      <a:pt x="620" y="83"/>
                    </a:lnTo>
                    <a:lnTo>
                      <a:pt x="638" y="0"/>
                    </a:lnTo>
                    <a:lnTo>
                      <a:pt x="634" y="0"/>
                    </a:lnTo>
                    <a:lnTo>
                      <a:pt x="620" y="0"/>
                    </a:lnTo>
                    <a:lnTo>
                      <a:pt x="599" y="0"/>
                    </a:lnTo>
                    <a:lnTo>
                      <a:pt x="571" y="1"/>
                    </a:lnTo>
                    <a:lnTo>
                      <a:pt x="536" y="2"/>
                    </a:lnTo>
                    <a:lnTo>
                      <a:pt x="496" y="3"/>
                    </a:lnTo>
                    <a:lnTo>
                      <a:pt x="452" y="6"/>
                    </a:lnTo>
                    <a:lnTo>
                      <a:pt x="405" y="8"/>
                    </a:lnTo>
                    <a:lnTo>
                      <a:pt x="354" y="13"/>
                    </a:lnTo>
                    <a:lnTo>
                      <a:pt x="302" y="17"/>
                    </a:lnTo>
                    <a:lnTo>
                      <a:pt x="249" y="22"/>
                    </a:lnTo>
                    <a:lnTo>
                      <a:pt x="196" y="30"/>
                    </a:lnTo>
                    <a:lnTo>
                      <a:pt x="144" y="37"/>
                    </a:lnTo>
                    <a:lnTo>
                      <a:pt x="93" y="47"/>
                    </a:lnTo>
                    <a:lnTo>
                      <a:pt x="45" y="58"/>
                    </a:lnTo>
                    <a:lnTo>
                      <a:pt x="0" y="71"/>
                    </a:lnTo>
                    <a:lnTo>
                      <a:pt x="0" y="125"/>
                    </a:lnTo>
                    <a:close/>
                  </a:path>
                </a:pathLst>
              </a:custGeom>
              <a:solidFill>
                <a:srgbClr val="808080"/>
              </a:solidFill>
              <a:ln w="9525">
                <a:noFill/>
                <a:round/>
                <a:headEnd/>
                <a:tailEnd/>
              </a:ln>
            </p:spPr>
            <p:txBody>
              <a:bodyPr/>
              <a:lstStyle/>
              <a:p>
                <a:endParaRPr lang="en-US"/>
              </a:p>
            </p:txBody>
          </p:sp>
          <p:sp>
            <p:nvSpPr>
              <p:cNvPr id="91409" name="Freeform 105"/>
              <p:cNvSpPr>
                <a:spLocks/>
              </p:cNvSpPr>
              <p:nvPr/>
            </p:nvSpPr>
            <p:spPr bwMode="auto">
              <a:xfrm>
                <a:off x="6217" y="14634"/>
                <a:ext cx="1075" cy="356"/>
              </a:xfrm>
              <a:custGeom>
                <a:avLst/>
                <a:gdLst>
                  <a:gd name="T0" fmla="*/ 454 w 1075"/>
                  <a:gd name="T1" fmla="*/ 344 h 356"/>
                  <a:gd name="T2" fmla="*/ 456 w 1075"/>
                  <a:gd name="T3" fmla="*/ 343 h 356"/>
                  <a:gd name="T4" fmla="*/ 463 w 1075"/>
                  <a:gd name="T5" fmla="*/ 341 h 356"/>
                  <a:gd name="T6" fmla="*/ 472 w 1075"/>
                  <a:gd name="T7" fmla="*/ 337 h 356"/>
                  <a:gd name="T8" fmla="*/ 485 w 1075"/>
                  <a:gd name="T9" fmla="*/ 332 h 356"/>
                  <a:gd name="T10" fmla="*/ 501 w 1075"/>
                  <a:gd name="T11" fmla="*/ 325 h 356"/>
                  <a:gd name="T12" fmla="*/ 518 w 1075"/>
                  <a:gd name="T13" fmla="*/ 317 h 356"/>
                  <a:gd name="T14" fmla="*/ 538 w 1075"/>
                  <a:gd name="T15" fmla="*/ 308 h 356"/>
                  <a:gd name="T16" fmla="*/ 558 w 1075"/>
                  <a:gd name="T17" fmla="*/ 298 h 356"/>
                  <a:gd name="T18" fmla="*/ 580 w 1075"/>
                  <a:gd name="T19" fmla="*/ 287 h 356"/>
                  <a:gd name="T20" fmla="*/ 600 w 1075"/>
                  <a:gd name="T21" fmla="*/ 274 h 356"/>
                  <a:gd name="T22" fmla="*/ 621 w 1075"/>
                  <a:gd name="T23" fmla="*/ 262 h 356"/>
                  <a:gd name="T24" fmla="*/ 640 w 1075"/>
                  <a:gd name="T25" fmla="*/ 248 h 356"/>
                  <a:gd name="T26" fmla="*/ 658 w 1075"/>
                  <a:gd name="T27" fmla="*/ 234 h 356"/>
                  <a:gd name="T28" fmla="*/ 674 w 1075"/>
                  <a:gd name="T29" fmla="*/ 219 h 356"/>
                  <a:gd name="T30" fmla="*/ 688 w 1075"/>
                  <a:gd name="T31" fmla="*/ 204 h 356"/>
                  <a:gd name="T32" fmla="*/ 699 w 1075"/>
                  <a:gd name="T33" fmla="*/ 189 h 356"/>
                  <a:gd name="T34" fmla="*/ 0 w 1075"/>
                  <a:gd name="T35" fmla="*/ 18 h 356"/>
                  <a:gd name="T36" fmla="*/ 54 w 1075"/>
                  <a:gd name="T37" fmla="*/ 0 h 356"/>
                  <a:gd name="T38" fmla="*/ 1075 w 1075"/>
                  <a:gd name="T39" fmla="*/ 251 h 356"/>
                  <a:gd name="T40" fmla="*/ 1033 w 1075"/>
                  <a:gd name="T41" fmla="*/ 274 h 356"/>
                  <a:gd name="T42" fmla="*/ 738 w 1075"/>
                  <a:gd name="T43" fmla="*/ 199 h 356"/>
                  <a:gd name="T44" fmla="*/ 737 w 1075"/>
                  <a:gd name="T45" fmla="*/ 200 h 356"/>
                  <a:gd name="T46" fmla="*/ 735 w 1075"/>
                  <a:gd name="T47" fmla="*/ 203 h 356"/>
                  <a:gd name="T48" fmla="*/ 730 w 1075"/>
                  <a:gd name="T49" fmla="*/ 207 h 356"/>
                  <a:gd name="T50" fmla="*/ 724 w 1075"/>
                  <a:gd name="T51" fmla="*/ 214 h 356"/>
                  <a:gd name="T52" fmla="*/ 716 w 1075"/>
                  <a:gd name="T53" fmla="*/ 222 h 356"/>
                  <a:gd name="T54" fmla="*/ 706 w 1075"/>
                  <a:gd name="T55" fmla="*/ 231 h 356"/>
                  <a:gd name="T56" fmla="*/ 694 w 1075"/>
                  <a:gd name="T57" fmla="*/ 242 h 356"/>
                  <a:gd name="T58" fmla="*/ 679 w 1075"/>
                  <a:gd name="T59" fmla="*/ 253 h 356"/>
                  <a:gd name="T60" fmla="*/ 662 w 1075"/>
                  <a:gd name="T61" fmla="*/ 265 h 356"/>
                  <a:gd name="T62" fmla="*/ 643 w 1075"/>
                  <a:gd name="T63" fmla="*/ 278 h 356"/>
                  <a:gd name="T64" fmla="*/ 621 w 1075"/>
                  <a:gd name="T65" fmla="*/ 291 h 356"/>
                  <a:gd name="T66" fmla="*/ 597 w 1075"/>
                  <a:gd name="T67" fmla="*/ 303 h 356"/>
                  <a:gd name="T68" fmla="*/ 570 w 1075"/>
                  <a:gd name="T69" fmla="*/ 317 h 356"/>
                  <a:gd name="T70" fmla="*/ 540 w 1075"/>
                  <a:gd name="T71" fmla="*/ 330 h 356"/>
                  <a:gd name="T72" fmla="*/ 508 w 1075"/>
                  <a:gd name="T73" fmla="*/ 343 h 356"/>
                  <a:gd name="T74" fmla="*/ 472 w 1075"/>
                  <a:gd name="T75" fmla="*/ 356 h 356"/>
                  <a:gd name="T76" fmla="*/ 454 w 1075"/>
                  <a:gd name="T77" fmla="*/ 344 h 35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75"/>
                  <a:gd name="T118" fmla="*/ 0 h 356"/>
                  <a:gd name="T119" fmla="*/ 1075 w 1075"/>
                  <a:gd name="T120" fmla="*/ 356 h 35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75" h="356">
                    <a:moveTo>
                      <a:pt x="454" y="344"/>
                    </a:moveTo>
                    <a:lnTo>
                      <a:pt x="456" y="343"/>
                    </a:lnTo>
                    <a:lnTo>
                      <a:pt x="463" y="341"/>
                    </a:lnTo>
                    <a:lnTo>
                      <a:pt x="472" y="337"/>
                    </a:lnTo>
                    <a:lnTo>
                      <a:pt x="485" y="332"/>
                    </a:lnTo>
                    <a:lnTo>
                      <a:pt x="501" y="325"/>
                    </a:lnTo>
                    <a:lnTo>
                      <a:pt x="518" y="317"/>
                    </a:lnTo>
                    <a:lnTo>
                      <a:pt x="538" y="308"/>
                    </a:lnTo>
                    <a:lnTo>
                      <a:pt x="558" y="298"/>
                    </a:lnTo>
                    <a:lnTo>
                      <a:pt x="580" y="287"/>
                    </a:lnTo>
                    <a:lnTo>
                      <a:pt x="600" y="274"/>
                    </a:lnTo>
                    <a:lnTo>
                      <a:pt x="621" y="262"/>
                    </a:lnTo>
                    <a:lnTo>
                      <a:pt x="640" y="248"/>
                    </a:lnTo>
                    <a:lnTo>
                      <a:pt x="658" y="234"/>
                    </a:lnTo>
                    <a:lnTo>
                      <a:pt x="674" y="219"/>
                    </a:lnTo>
                    <a:lnTo>
                      <a:pt x="688" y="204"/>
                    </a:lnTo>
                    <a:lnTo>
                      <a:pt x="699" y="189"/>
                    </a:lnTo>
                    <a:lnTo>
                      <a:pt x="0" y="18"/>
                    </a:lnTo>
                    <a:lnTo>
                      <a:pt x="54" y="0"/>
                    </a:lnTo>
                    <a:lnTo>
                      <a:pt x="1075" y="251"/>
                    </a:lnTo>
                    <a:lnTo>
                      <a:pt x="1033" y="274"/>
                    </a:lnTo>
                    <a:lnTo>
                      <a:pt x="738" y="199"/>
                    </a:lnTo>
                    <a:lnTo>
                      <a:pt x="737" y="200"/>
                    </a:lnTo>
                    <a:lnTo>
                      <a:pt x="735" y="203"/>
                    </a:lnTo>
                    <a:lnTo>
                      <a:pt x="730" y="207"/>
                    </a:lnTo>
                    <a:lnTo>
                      <a:pt x="724" y="214"/>
                    </a:lnTo>
                    <a:lnTo>
                      <a:pt x="716" y="222"/>
                    </a:lnTo>
                    <a:lnTo>
                      <a:pt x="706" y="231"/>
                    </a:lnTo>
                    <a:lnTo>
                      <a:pt x="694" y="242"/>
                    </a:lnTo>
                    <a:lnTo>
                      <a:pt x="679" y="253"/>
                    </a:lnTo>
                    <a:lnTo>
                      <a:pt x="662" y="265"/>
                    </a:lnTo>
                    <a:lnTo>
                      <a:pt x="643" y="278"/>
                    </a:lnTo>
                    <a:lnTo>
                      <a:pt x="621" y="291"/>
                    </a:lnTo>
                    <a:lnTo>
                      <a:pt x="597" y="303"/>
                    </a:lnTo>
                    <a:lnTo>
                      <a:pt x="570" y="317"/>
                    </a:lnTo>
                    <a:lnTo>
                      <a:pt x="540" y="330"/>
                    </a:lnTo>
                    <a:lnTo>
                      <a:pt x="508" y="343"/>
                    </a:lnTo>
                    <a:lnTo>
                      <a:pt x="472" y="356"/>
                    </a:lnTo>
                    <a:lnTo>
                      <a:pt x="454" y="344"/>
                    </a:lnTo>
                    <a:close/>
                  </a:path>
                </a:pathLst>
              </a:custGeom>
              <a:solidFill>
                <a:srgbClr val="000000"/>
              </a:solidFill>
              <a:ln w="9525">
                <a:noFill/>
                <a:round/>
                <a:headEnd/>
                <a:tailEnd/>
              </a:ln>
            </p:spPr>
            <p:txBody>
              <a:bodyPr/>
              <a:lstStyle/>
              <a:p>
                <a:endParaRPr lang="en-US"/>
              </a:p>
            </p:txBody>
          </p:sp>
          <p:sp>
            <p:nvSpPr>
              <p:cNvPr id="91410" name="Freeform 106"/>
              <p:cNvSpPr>
                <a:spLocks/>
              </p:cNvSpPr>
              <p:nvPr/>
            </p:nvSpPr>
            <p:spPr bwMode="auto">
              <a:xfrm>
                <a:off x="5997" y="14727"/>
                <a:ext cx="1095" cy="319"/>
              </a:xfrm>
              <a:custGeom>
                <a:avLst/>
                <a:gdLst>
                  <a:gd name="T0" fmla="*/ 0 w 1095"/>
                  <a:gd name="T1" fmla="*/ 0 h 319"/>
                  <a:gd name="T2" fmla="*/ 1071 w 1095"/>
                  <a:gd name="T3" fmla="*/ 319 h 319"/>
                  <a:gd name="T4" fmla="*/ 1095 w 1095"/>
                  <a:gd name="T5" fmla="*/ 319 h 319"/>
                  <a:gd name="T6" fmla="*/ 33 w 1095"/>
                  <a:gd name="T7" fmla="*/ 0 h 319"/>
                  <a:gd name="T8" fmla="*/ 0 w 1095"/>
                  <a:gd name="T9" fmla="*/ 0 h 319"/>
                  <a:gd name="T10" fmla="*/ 0 60000 65536"/>
                  <a:gd name="T11" fmla="*/ 0 60000 65536"/>
                  <a:gd name="T12" fmla="*/ 0 60000 65536"/>
                  <a:gd name="T13" fmla="*/ 0 60000 65536"/>
                  <a:gd name="T14" fmla="*/ 0 60000 65536"/>
                  <a:gd name="T15" fmla="*/ 0 w 1095"/>
                  <a:gd name="T16" fmla="*/ 0 h 319"/>
                  <a:gd name="T17" fmla="*/ 1095 w 1095"/>
                  <a:gd name="T18" fmla="*/ 319 h 319"/>
                </a:gdLst>
                <a:ahLst/>
                <a:cxnLst>
                  <a:cxn ang="T10">
                    <a:pos x="T0" y="T1"/>
                  </a:cxn>
                  <a:cxn ang="T11">
                    <a:pos x="T2" y="T3"/>
                  </a:cxn>
                  <a:cxn ang="T12">
                    <a:pos x="T4" y="T5"/>
                  </a:cxn>
                  <a:cxn ang="T13">
                    <a:pos x="T6" y="T7"/>
                  </a:cxn>
                  <a:cxn ang="T14">
                    <a:pos x="T8" y="T9"/>
                  </a:cxn>
                </a:cxnLst>
                <a:rect l="T15" t="T16" r="T17" b="T18"/>
                <a:pathLst>
                  <a:path w="1095" h="319">
                    <a:moveTo>
                      <a:pt x="0" y="0"/>
                    </a:moveTo>
                    <a:lnTo>
                      <a:pt x="1071" y="319"/>
                    </a:lnTo>
                    <a:lnTo>
                      <a:pt x="1095" y="319"/>
                    </a:lnTo>
                    <a:lnTo>
                      <a:pt x="33" y="0"/>
                    </a:lnTo>
                    <a:lnTo>
                      <a:pt x="0" y="0"/>
                    </a:lnTo>
                    <a:close/>
                  </a:path>
                </a:pathLst>
              </a:custGeom>
              <a:solidFill>
                <a:srgbClr val="000000"/>
              </a:solidFill>
              <a:ln w="9525">
                <a:noFill/>
                <a:round/>
                <a:headEnd/>
                <a:tailEnd/>
              </a:ln>
            </p:spPr>
            <p:txBody>
              <a:bodyPr/>
              <a:lstStyle/>
              <a:p>
                <a:endParaRPr lang="en-US"/>
              </a:p>
            </p:txBody>
          </p:sp>
          <p:sp>
            <p:nvSpPr>
              <p:cNvPr id="91411" name="Freeform 107"/>
              <p:cNvSpPr>
                <a:spLocks/>
              </p:cNvSpPr>
              <p:nvPr/>
            </p:nvSpPr>
            <p:spPr bwMode="auto">
              <a:xfrm>
                <a:off x="6181" y="14684"/>
                <a:ext cx="1082" cy="285"/>
              </a:xfrm>
              <a:custGeom>
                <a:avLst/>
                <a:gdLst>
                  <a:gd name="T0" fmla="*/ 0 w 1082"/>
                  <a:gd name="T1" fmla="*/ 1 h 285"/>
                  <a:gd name="T2" fmla="*/ 1058 w 1082"/>
                  <a:gd name="T3" fmla="*/ 285 h 285"/>
                  <a:gd name="T4" fmla="*/ 1082 w 1082"/>
                  <a:gd name="T5" fmla="*/ 284 h 285"/>
                  <a:gd name="T6" fmla="*/ 33 w 1082"/>
                  <a:gd name="T7" fmla="*/ 0 h 285"/>
                  <a:gd name="T8" fmla="*/ 0 w 1082"/>
                  <a:gd name="T9" fmla="*/ 1 h 285"/>
                  <a:gd name="T10" fmla="*/ 0 60000 65536"/>
                  <a:gd name="T11" fmla="*/ 0 60000 65536"/>
                  <a:gd name="T12" fmla="*/ 0 60000 65536"/>
                  <a:gd name="T13" fmla="*/ 0 60000 65536"/>
                  <a:gd name="T14" fmla="*/ 0 60000 65536"/>
                  <a:gd name="T15" fmla="*/ 0 w 1082"/>
                  <a:gd name="T16" fmla="*/ 0 h 285"/>
                  <a:gd name="T17" fmla="*/ 1082 w 1082"/>
                  <a:gd name="T18" fmla="*/ 285 h 285"/>
                </a:gdLst>
                <a:ahLst/>
                <a:cxnLst>
                  <a:cxn ang="T10">
                    <a:pos x="T0" y="T1"/>
                  </a:cxn>
                  <a:cxn ang="T11">
                    <a:pos x="T2" y="T3"/>
                  </a:cxn>
                  <a:cxn ang="T12">
                    <a:pos x="T4" y="T5"/>
                  </a:cxn>
                  <a:cxn ang="T13">
                    <a:pos x="T6" y="T7"/>
                  </a:cxn>
                  <a:cxn ang="T14">
                    <a:pos x="T8" y="T9"/>
                  </a:cxn>
                </a:cxnLst>
                <a:rect l="T15" t="T16" r="T17" b="T18"/>
                <a:pathLst>
                  <a:path w="1082" h="285">
                    <a:moveTo>
                      <a:pt x="0" y="1"/>
                    </a:moveTo>
                    <a:lnTo>
                      <a:pt x="1058" y="285"/>
                    </a:lnTo>
                    <a:lnTo>
                      <a:pt x="1082" y="284"/>
                    </a:lnTo>
                    <a:lnTo>
                      <a:pt x="33" y="0"/>
                    </a:lnTo>
                    <a:lnTo>
                      <a:pt x="0" y="1"/>
                    </a:lnTo>
                    <a:close/>
                  </a:path>
                </a:pathLst>
              </a:custGeom>
              <a:solidFill>
                <a:srgbClr val="000000"/>
              </a:solidFill>
              <a:ln w="9525">
                <a:noFill/>
                <a:round/>
                <a:headEnd/>
                <a:tailEnd/>
              </a:ln>
            </p:spPr>
            <p:txBody>
              <a:bodyPr/>
              <a:lstStyle/>
              <a:p>
                <a:endParaRPr lang="en-US"/>
              </a:p>
            </p:txBody>
          </p:sp>
          <p:sp>
            <p:nvSpPr>
              <p:cNvPr id="91412" name="Freeform 108"/>
              <p:cNvSpPr>
                <a:spLocks/>
              </p:cNvSpPr>
              <p:nvPr/>
            </p:nvSpPr>
            <p:spPr bwMode="auto">
              <a:xfrm>
                <a:off x="6093" y="14699"/>
                <a:ext cx="1087" cy="315"/>
              </a:xfrm>
              <a:custGeom>
                <a:avLst/>
                <a:gdLst>
                  <a:gd name="T0" fmla="*/ 0 w 1087"/>
                  <a:gd name="T1" fmla="*/ 0 h 315"/>
                  <a:gd name="T2" fmla="*/ 1066 w 1087"/>
                  <a:gd name="T3" fmla="*/ 315 h 315"/>
                  <a:gd name="T4" fmla="*/ 1087 w 1087"/>
                  <a:gd name="T5" fmla="*/ 308 h 315"/>
                  <a:gd name="T6" fmla="*/ 31 w 1087"/>
                  <a:gd name="T7" fmla="*/ 0 h 315"/>
                  <a:gd name="T8" fmla="*/ 0 w 1087"/>
                  <a:gd name="T9" fmla="*/ 0 h 315"/>
                  <a:gd name="T10" fmla="*/ 0 60000 65536"/>
                  <a:gd name="T11" fmla="*/ 0 60000 65536"/>
                  <a:gd name="T12" fmla="*/ 0 60000 65536"/>
                  <a:gd name="T13" fmla="*/ 0 60000 65536"/>
                  <a:gd name="T14" fmla="*/ 0 60000 65536"/>
                  <a:gd name="T15" fmla="*/ 0 w 1087"/>
                  <a:gd name="T16" fmla="*/ 0 h 315"/>
                  <a:gd name="T17" fmla="*/ 1087 w 1087"/>
                  <a:gd name="T18" fmla="*/ 315 h 315"/>
                </a:gdLst>
                <a:ahLst/>
                <a:cxnLst>
                  <a:cxn ang="T10">
                    <a:pos x="T0" y="T1"/>
                  </a:cxn>
                  <a:cxn ang="T11">
                    <a:pos x="T2" y="T3"/>
                  </a:cxn>
                  <a:cxn ang="T12">
                    <a:pos x="T4" y="T5"/>
                  </a:cxn>
                  <a:cxn ang="T13">
                    <a:pos x="T6" y="T7"/>
                  </a:cxn>
                  <a:cxn ang="T14">
                    <a:pos x="T8" y="T9"/>
                  </a:cxn>
                </a:cxnLst>
                <a:rect l="T15" t="T16" r="T17" b="T18"/>
                <a:pathLst>
                  <a:path w="1087" h="315">
                    <a:moveTo>
                      <a:pt x="0" y="0"/>
                    </a:moveTo>
                    <a:lnTo>
                      <a:pt x="1066" y="315"/>
                    </a:lnTo>
                    <a:lnTo>
                      <a:pt x="1087" y="308"/>
                    </a:lnTo>
                    <a:lnTo>
                      <a:pt x="31" y="0"/>
                    </a:lnTo>
                    <a:lnTo>
                      <a:pt x="0" y="0"/>
                    </a:lnTo>
                    <a:close/>
                  </a:path>
                </a:pathLst>
              </a:custGeom>
              <a:solidFill>
                <a:srgbClr val="000000"/>
              </a:solidFill>
              <a:ln w="9525">
                <a:noFill/>
                <a:round/>
                <a:headEnd/>
                <a:tailEnd/>
              </a:ln>
            </p:spPr>
            <p:txBody>
              <a:bodyPr/>
              <a:lstStyle/>
              <a:p>
                <a:endParaRPr lang="en-US"/>
              </a:p>
            </p:txBody>
          </p:sp>
        </p:grpSp>
        <p:grpSp>
          <p:nvGrpSpPr>
            <p:cNvPr id="10" name="Group 109"/>
            <p:cNvGrpSpPr>
              <a:grpSpLocks/>
            </p:cNvGrpSpPr>
            <p:nvPr/>
          </p:nvGrpSpPr>
          <p:grpSpPr bwMode="auto">
            <a:xfrm>
              <a:off x="12806" y="10667"/>
              <a:ext cx="983" cy="1369"/>
              <a:chOff x="12762" y="10336"/>
              <a:chExt cx="1027" cy="1700"/>
            </a:xfrm>
          </p:grpSpPr>
          <p:sp>
            <p:nvSpPr>
              <p:cNvPr id="91368" name="Rectangle 110"/>
              <p:cNvSpPr>
                <a:spLocks noChangeArrowheads="1"/>
              </p:cNvSpPr>
              <p:nvPr/>
            </p:nvSpPr>
            <p:spPr bwMode="auto">
              <a:xfrm>
                <a:off x="12824" y="10394"/>
                <a:ext cx="965" cy="1642"/>
              </a:xfrm>
              <a:prstGeom prst="rect">
                <a:avLst/>
              </a:prstGeom>
              <a:solidFill>
                <a:srgbClr val="969696"/>
              </a:solidFill>
              <a:ln w="9525">
                <a:solidFill>
                  <a:srgbClr val="000000"/>
                </a:solidFill>
                <a:miter lim="800000"/>
                <a:headEnd/>
                <a:tailEnd/>
              </a:ln>
            </p:spPr>
            <p:txBody>
              <a:bodyPr/>
              <a:lstStyle/>
              <a:p>
                <a:endParaRPr lang="en-US"/>
              </a:p>
            </p:txBody>
          </p:sp>
          <p:sp>
            <p:nvSpPr>
              <p:cNvPr id="91369" name="Rectangle 111"/>
              <p:cNvSpPr>
                <a:spLocks noChangeArrowheads="1"/>
              </p:cNvSpPr>
              <p:nvPr/>
            </p:nvSpPr>
            <p:spPr bwMode="auto">
              <a:xfrm>
                <a:off x="12766" y="10336"/>
                <a:ext cx="965" cy="1642"/>
              </a:xfrm>
              <a:prstGeom prst="rect">
                <a:avLst/>
              </a:prstGeom>
              <a:solidFill>
                <a:srgbClr val="FFFFFF"/>
              </a:solidFill>
              <a:ln w="9525">
                <a:solidFill>
                  <a:srgbClr val="000000"/>
                </a:solidFill>
                <a:miter lim="800000"/>
                <a:headEnd/>
                <a:tailEnd/>
              </a:ln>
            </p:spPr>
            <p:txBody>
              <a:bodyPr/>
              <a:lstStyle/>
              <a:p>
                <a:endParaRPr lang="en-US"/>
              </a:p>
            </p:txBody>
          </p:sp>
          <p:sp>
            <p:nvSpPr>
              <p:cNvPr id="91370" name="Line 112"/>
              <p:cNvSpPr>
                <a:spLocks noChangeShapeType="1"/>
              </p:cNvSpPr>
              <p:nvPr/>
            </p:nvSpPr>
            <p:spPr bwMode="auto">
              <a:xfrm>
                <a:off x="12766" y="10682"/>
                <a:ext cx="965" cy="2"/>
              </a:xfrm>
              <a:prstGeom prst="line">
                <a:avLst/>
              </a:prstGeom>
              <a:noFill/>
              <a:ln w="9525">
                <a:solidFill>
                  <a:srgbClr val="000000"/>
                </a:solidFill>
                <a:round/>
                <a:headEnd/>
                <a:tailEnd/>
              </a:ln>
            </p:spPr>
            <p:txBody>
              <a:bodyPr/>
              <a:lstStyle/>
              <a:p>
                <a:endParaRPr lang="en-US"/>
              </a:p>
            </p:txBody>
          </p:sp>
          <p:sp>
            <p:nvSpPr>
              <p:cNvPr id="91371" name="Line 113"/>
              <p:cNvSpPr>
                <a:spLocks noChangeShapeType="1"/>
              </p:cNvSpPr>
              <p:nvPr/>
            </p:nvSpPr>
            <p:spPr bwMode="auto">
              <a:xfrm>
                <a:off x="12780" y="11042"/>
                <a:ext cx="980" cy="1"/>
              </a:xfrm>
              <a:prstGeom prst="line">
                <a:avLst/>
              </a:prstGeom>
              <a:noFill/>
              <a:ln w="9525">
                <a:solidFill>
                  <a:srgbClr val="000000"/>
                </a:solidFill>
                <a:round/>
                <a:headEnd/>
                <a:tailEnd/>
              </a:ln>
            </p:spPr>
            <p:txBody>
              <a:bodyPr/>
              <a:lstStyle/>
              <a:p>
                <a:endParaRPr lang="en-US"/>
              </a:p>
            </p:txBody>
          </p:sp>
          <p:sp>
            <p:nvSpPr>
              <p:cNvPr id="91372" name="Line 114"/>
              <p:cNvSpPr>
                <a:spLocks noChangeShapeType="1"/>
              </p:cNvSpPr>
              <p:nvPr/>
            </p:nvSpPr>
            <p:spPr bwMode="auto">
              <a:xfrm>
                <a:off x="12764" y="11374"/>
                <a:ext cx="980" cy="1"/>
              </a:xfrm>
              <a:prstGeom prst="line">
                <a:avLst/>
              </a:prstGeom>
              <a:noFill/>
              <a:ln w="9525">
                <a:solidFill>
                  <a:srgbClr val="000000"/>
                </a:solidFill>
                <a:round/>
                <a:headEnd/>
                <a:tailEnd/>
              </a:ln>
            </p:spPr>
            <p:txBody>
              <a:bodyPr/>
              <a:lstStyle/>
              <a:p>
                <a:endParaRPr lang="en-US"/>
              </a:p>
            </p:txBody>
          </p:sp>
          <p:sp>
            <p:nvSpPr>
              <p:cNvPr id="91373" name="Line 115"/>
              <p:cNvSpPr>
                <a:spLocks noChangeShapeType="1"/>
              </p:cNvSpPr>
              <p:nvPr/>
            </p:nvSpPr>
            <p:spPr bwMode="auto">
              <a:xfrm>
                <a:off x="12762" y="11675"/>
                <a:ext cx="967" cy="2"/>
              </a:xfrm>
              <a:prstGeom prst="line">
                <a:avLst/>
              </a:prstGeom>
              <a:noFill/>
              <a:ln w="9525">
                <a:solidFill>
                  <a:srgbClr val="000000"/>
                </a:solidFill>
                <a:round/>
                <a:headEnd/>
                <a:tailEnd/>
              </a:ln>
            </p:spPr>
            <p:txBody>
              <a:bodyPr/>
              <a:lstStyle/>
              <a:p>
                <a:endParaRPr lang="en-US"/>
              </a:p>
            </p:txBody>
          </p:sp>
        </p:grpSp>
        <p:sp>
          <p:nvSpPr>
            <p:cNvPr id="91367" name="Text Box 116"/>
            <p:cNvSpPr txBox="1">
              <a:spLocks noChangeArrowheads="1"/>
            </p:cNvSpPr>
            <p:nvPr/>
          </p:nvSpPr>
          <p:spPr bwMode="auto">
            <a:xfrm>
              <a:off x="12809" y="10193"/>
              <a:ext cx="958" cy="366"/>
            </a:xfrm>
            <a:prstGeom prst="rect">
              <a:avLst/>
            </a:prstGeom>
            <a:noFill/>
            <a:ln w="9525">
              <a:noFill/>
              <a:miter lim="800000"/>
              <a:headEnd/>
              <a:tailEnd/>
            </a:ln>
          </p:spPr>
          <p:txBody>
            <a:bodyPr/>
            <a:lstStyle/>
            <a:p>
              <a:pPr algn="l" eaLnBrk="1" hangingPunct="1"/>
              <a:r>
                <a:rPr lang="en-US" sz="1000">
                  <a:solidFill>
                    <a:schemeClr val="tx2"/>
                  </a:solidFill>
                  <a:latin typeface="Arial" pitchFamily="34" charset="0"/>
                </a:rPr>
                <a:t>Host B</a:t>
              </a:r>
              <a:endParaRPr lang="en-US" sz="2000">
                <a:solidFill>
                  <a:schemeClr val="tx2"/>
                </a:solidFill>
              </a:endParaRPr>
            </a:p>
          </p:txBody>
        </p:sp>
      </p:grpSp>
      <p:sp>
        <p:nvSpPr>
          <p:cNvPr id="91152" name="Line 117"/>
          <p:cNvSpPr>
            <a:spLocks noChangeShapeType="1"/>
          </p:cNvSpPr>
          <p:nvPr/>
        </p:nvSpPr>
        <p:spPr bwMode="auto">
          <a:xfrm flipH="1">
            <a:off x="3844925" y="4321175"/>
            <a:ext cx="723900" cy="1588"/>
          </a:xfrm>
          <a:prstGeom prst="line">
            <a:avLst/>
          </a:prstGeom>
          <a:noFill/>
          <a:ln w="19050">
            <a:solidFill>
              <a:srgbClr val="000000"/>
            </a:solidFill>
            <a:round/>
            <a:headEnd/>
            <a:tailEnd/>
          </a:ln>
        </p:spPr>
        <p:txBody>
          <a:bodyPr/>
          <a:lstStyle/>
          <a:p>
            <a:endParaRPr lang="en-US"/>
          </a:p>
        </p:txBody>
      </p:sp>
      <p:sp>
        <p:nvSpPr>
          <p:cNvPr id="91153" name="Line 118"/>
          <p:cNvSpPr>
            <a:spLocks noChangeShapeType="1"/>
          </p:cNvSpPr>
          <p:nvPr/>
        </p:nvSpPr>
        <p:spPr bwMode="auto">
          <a:xfrm flipH="1" flipV="1">
            <a:off x="5626100" y="4340225"/>
            <a:ext cx="779463" cy="9525"/>
          </a:xfrm>
          <a:prstGeom prst="line">
            <a:avLst/>
          </a:prstGeom>
          <a:noFill/>
          <a:ln w="19050">
            <a:solidFill>
              <a:srgbClr val="000000"/>
            </a:solidFill>
            <a:round/>
            <a:headEnd/>
            <a:tailEnd/>
          </a:ln>
        </p:spPr>
        <p:txBody>
          <a:bodyPr/>
          <a:lstStyle/>
          <a:p>
            <a:endParaRPr lang="en-US"/>
          </a:p>
        </p:txBody>
      </p:sp>
      <p:sp>
        <p:nvSpPr>
          <p:cNvPr id="91154" name="Line 119"/>
          <p:cNvSpPr>
            <a:spLocks noChangeShapeType="1"/>
          </p:cNvSpPr>
          <p:nvPr/>
        </p:nvSpPr>
        <p:spPr bwMode="auto">
          <a:xfrm flipH="1">
            <a:off x="5568950" y="3911600"/>
            <a:ext cx="1296988" cy="1295400"/>
          </a:xfrm>
          <a:prstGeom prst="line">
            <a:avLst/>
          </a:prstGeom>
          <a:noFill/>
          <a:ln w="19050">
            <a:solidFill>
              <a:srgbClr val="000000"/>
            </a:solidFill>
            <a:round/>
            <a:headEnd/>
            <a:tailEnd/>
          </a:ln>
        </p:spPr>
        <p:txBody>
          <a:bodyPr/>
          <a:lstStyle/>
          <a:p>
            <a:endParaRPr lang="en-US"/>
          </a:p>
        </p:txBody>
      </p:sp>
      <p:sp>
        <p:nvSpPr>
          <p:cNvPr id="91155" name="Line 120"/>
          <p:cNvSpPr>
            <a:spLocks noChangeShapeType="1"/>
          </p:cNvSpPr>
          <p:nvPr/>
        </p:nvSpPr>
        <p:spPr bwMode="auto">
          <a:xfrm flipH="1">
            <a:off x="6824663" y="3930650"/>
            <a:ext cx="439737" cy="0"/>
          </a:xfrm>
          <a:prstGeom prst="line">
            <a:avLst/>
          </a:prstGeom>
          <a:noFill/>
          <a:ln w="19050">
            <a:solidFill>
              <a:srgbClr val="000000"/>
            </a:solidFill>
            <a:round/>
            <a:headEnd/>
            <a:tailEnd/>
          </a:ln>
        </p:spPr>
        <p:txBody>
          <a:bodyPr/>
          <a:lstStyle/>
          <a:p>
            <a:endParaRPr lang="en-US"/>
          </a:p>
        </p:txBody>
      </p:sp>
      <p:grpSp>
        <p:nvGrpSpPr>
          <p:cNvPr id="11" name="Group 121"/>
          <p:cNvGrpSpPr>
            <a:grpSpLocks/>
          </p:cNvGrpSpPr>
          <p:nvPr/>
        </p:nvGrpSpPr>
        <p:grpSpPr bwMode="auto">
          <a:xfrm>
            <a:off x="6910388" y="3294063"/>
            <a:ext cx="981075" cy="901700"/>
            <a:chOff x="5850" y="13487"/>
            <a:chExt cx="2023" cy="1840"/>
          </a:xfrm>
        </p:grpSpPr>
        <p:sp>
          <p:nvSpPr>
            <p:cNvPr id="91326" name="Freeform 122"/>
            <p:cNvSpPr>
              <a:spLocks/>
            </p:cNvSpPr>
            <p:nvPr/>
          </p:nvSpPr>
          <p:spPr bwMode="auto">
            <a:xfrm>
              <a:off x="5850" y="13632"/>
              <a:ext cx="2023" cy="1695"/>
            </a:xfrm>
            <a:custGeom>
              <a:avLst/>
              <a:gdLst>
                <a:gd name="T0" fmla="*/ 570 w 2023"/>
                <a:gd name="T1" fmla="*/ 121 h 1695"/>
                <a:gd name="T2" fmla="*/ 575 w 2023"/>
                <a:gd name="T3" fmla="*/ 120 h 1695"/>
                <a:gd name="T4" fmla="*/ 586 w 2023"/>
                <a:gd name="T5" fmla="*/ 116 h 1695"/>
                <a:gd name="T6" fmla="*/ 607 w 2023"/>
                <a:gd name="T7" fmla="*/ 108 h 1695"/>
                <a:gd name="T8" fmla="*/ 636 w 2023"/>
                <a:gd name="T9" fmla="*/ 101 h 1695"/>
                <a:gd name="T10" fmla="*/ 672 w 2023"/>
                <a:gd name="T11" fmla="*/ 90 h 1695"/>
                <a:gd name="T12" fmla="*/ 718 w 2023"/>
                <a:gd name="T13" fmla="*/ 79 h 1695"/>
                <a:gd name="T14" fmla="*/ 771 w 2023"/>
                <a:gd name="T15" fmla="*/ 67 h 1695"/>
                <a:gd name="T16" fmla="*/ 834 w 2023"/>
                <a:gd name="T17" fmla="*/ 55 h 1695"/>
                <a:gd name="T18" fmla="*/ 904 w 2023"/>
                <a:gd name="T19" fmla="*/ 43 h 1695"/>
                <a:gd name="T20" fmla="*/ 982 w 2023"/>
                <a:gd name="T21" fmla="*/ 33 h 1695"/>
                <a:gd name="T22" fmla="*/ 1071 w 2023"/>
                <a:gd name="T23" fmla="*/ 22 h 1695"/>
                <a:gd name="T24" fmla="*/ 1166 w 2023"/>
                <a:gd name="T25" fmla="*/ 13 h 1695"/>
                <a:gd name="T26" fmla="*/ 1271 w 2023"/>
                <a:gd name="T27" fmla="*/ 7 h 1695"/>
                <a:gd name="T28" fmla="*/ 1384 w 2023"/>
                <a:gd name="T29" fmla="*/ 1 h 1695"/>
                <a:gd name="T30" fmla="*/ 1506 w 2023"/>
                <a:gd name="T31" fmla="*/ 0 h 1695"/>
                <a:gd name="T32" fmla="*/ 1636 w 2023"/>
                <a:gd name="T33" fmla="*/ 1 h 1695"/>
                <a:gd name="T34" fmla="*/ 1692 w 2023"/>
                <a:gd name="T35" fmla="*/ 233 h 1695"/>
                <a:gd name="T36" fmla="*/ 1713 w 2023"/>
                <a:gd name="T37" fmla="*/ 243 h 1695"/>
                <a:gd name="T38" fmla="*/ 1758 w 2023"/>
                <a:gd name="T39" fmla="*/ 274 h 1695"/>
                <a:gd name="T40" fmla="*/ 1806 w 2023"/>
                <a:gd name="T41" fmla="*/ 329 h 1695"/>
                <a:gd name="T42" fmla="*/ 1836 w 2023"/>
                <a:gd name="T43" fmla="*/ 409 h 1695"/>
                <a:gd name="T44" fmla="*/ 1955 w 2023"/>
                <a:gd name="T45" fmla="*/ 948 h 1695"/>
                <a:gd name="T46" fmla="*/ 2003 w 2023"/>
                <a:gd name="T47" fmla="*/ 1171 h 1695"/>
                <a:gd name="T48" fmla="*/ 2011 w 2023"/>
                <a:gd name="T49" fmla="*/ 1188 h 1695"/>
                <a:gd name="T50" fmla="*/ 2022 w 2023"/>
                <a:gd name="T51" fmla="*/ 1231 h 1695"/>
                <a:gd name="T52" fmla="*/ 2021 w 2023"/>
                <a:gd name="T53" fmla="*/ 1297 h 1695"/>
                <a:gd name="T54" fmla="*/ 1992 w 2023"/>
                <a:gd name="T55" fmla="*/ 1380 h 1695"/>
                <a:gd name="T56" fmla="*/ 0 w 2023"/>
                <a:gd name="T57" fmla="*/ 1328 h 1695"/>
                <a:gd name="T58" fmla="*/ 199 w 2023"/>
                <a:gd name="T59" fmla="*/ 1223 h 1695"/>
                <a:gd name="T60" fmla="*/ 200 w 2023"/>
                <a:gd name="T61" fmla="*/ 232 h 1695"/>
                <a:gd name="T62" fmla="*/ 210 w 2023"/>
                <a:gd name="T63" fmla="*/ 226 h 1695"/>
                <a:gd name="T64" fmla="*/ 230 w 2023"/>
                <a:gd name="T65" fmla="*/ 214 h 1695"/>
                <a:gd name="T66" fmla="*/ 259 w 2023"/>
                <a:gd name="T67" fmla="*/ 201 h 1695"/>
                <a:gd name="T68" fmla="*/ 297 w 2023"/>
                <a:gd name="T69" fmla="*/ 189 h 1695"/>
                <a:gd name="T70" fmla="*/ 344 w 2023"/>
                <a:gd name="T71" fmla="*/ 183 h 1695"/>
                <a:gd name="T72" fmla="*/ 399 w 2023"/>
                <a:gd name="T73" fmla="*/ 181 h 1695"/>
                <a:gd name="T74" fmla="*/ 464 w 2023"/>
                <a:gd name="T75" fmla="*/ 191 h 1695"/>
                <a:gd name="T76" fmla="*/ 548 w 2023"/>
                <a:gd name="T77" fmla="*/ 225 h 169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023"/>
                <a:gd name="T118" fmla="*/ 0 h 1695"/>
                <a:gd name="T119" fmla="*/ 2023 w 2023"/>
                <a:gd name="T120" fmla="*/ 1695 h 169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023" h="1695">
                  <a:moveTo>
                    <a:pt x="548" y="225"/>
                  </a:moveTo>
                  <a:lnTo>
                    <a:pt x="570" y="121"/>
                  </a:lnTo>
                  <a:lnTo>
                    <a:pt x="571" y="121"/>
                  </a:lnTo>
                  <a:lnTo>
                    <a:pt x="575" y="120"/>
                  </a:lnTo>
                  <a:lnTo>
                    <a:pt x="580" y="118"/>
                  </a:lnTo>
                  <a:lnTo>
                    <a:pt x="586" y="116"/>
                  </a:lnTo>
                  <a:lnTo>
                    <a:pt x="596" y="112"/>
                  </a:lnTo>
                  <a:lnTo>
                    <a:pt x="607" y="108"/>
                  </a:lnTo>
                  <a:lnTo>
                    <a:pt x="620" y="105"/>
                  </a:lnTo>
                  <a:lnTo>
                    <a:pt x="636" y="101"/>
                  </a:lnTo>
                  <a:lnTo>
                    <a:pt x="653" y="95"/>
                  </a:lnTo>
                  <a:lnTo>
                    <a:pt x="672" y="90"/>
                  </a:lnTo>
                  <a:lnTo>
                    <a:pt x="694" y="84"/>
                  </a:lnTo>
                  <a:lnTo>
                    <a:pt x="718" y="79"/>
                  </a:lnTo>
                  <a:lnTo>
                    <a:pt x="743" y="74"/>
                  </a:lnTo>
                  <a:lnTo>
                    <a:pt x="771" y="67"/>
                  </a:lnTo>
                  <a:lnTo>
                    <a:pt x="802" y="61"/>
                  </a:lnTo>
                  <a:lnTo>
                    <a:pt x="834" y="55"/>
                  </a:lnTo>
                  <a:lnTo>
                    <a:pt x="867" y="49"/>
                  </a:lnTo>
                  <a:lnTo>
                    <a:pt x="904" y="43"/>
                  </a:lnTo>
                  <a:lnTo>
                    <a:pt x="943" y="38"/>
                  </a:lnTo>
                  <a:lnTo>
                    <a:pt x="982" y="33"/>
                  </a:lnTo>
                  <a:lnTo>
                    <a:pt x="1025" y="27"/>
                  </a:lnTo>
                  <a:lnTo>
                    <a:pt x="1071" y="22"/>
                  </a:lnTo>
                  <a:lnTo>
                    <a:pt x="1117" y="17"/>
                  </a:lnTo>
                  <a:lnTo>
                    <a:pt x="1166" y="13"/>
                  </a:lnTo>
                  <a:lnTo>
                    <a:pt x="1218" y="10"/>
                  </a:lnTo>
                  <a:lnTo>
                    <a:pt x="1271" y="7"/>
                  </a:lnTo>
                  <a:lnTo>
                    <a:pt x="1327" y="3"/>
                  </a:lnTo>
                  <a:lnTo>
                    <a:pt x="1384" y="1"/>
                  </a:lnTo>
                  <a:lnTo>
                    <a:pt x="1444" y="0"/>
                  </a:lnTo>
                  <a:lnTo>
                    <a:pt x="1506" y="0"/>
                  </a:lnTo>
                  <a:lnTo>
                    <a:pt x="1570" y="0"/>
                  </a:lnTo>
                  <a:lnTo>
                    <a:pt x="1636" y="1"/>
                  </a:lnTo>
                  <a:lnTo>
                    <a:pt x="1709" y="41"/>
                  </a:lnTo>
                  <a:lnTo>
                    <a:pt x="1692" y="233"/>
                  </a:lnTo>
                  <a:lnTo>
                    <a:pt x="1698" y="235"/>
                  </a:lnTo>
                  <a:lnTo>
                    <a:pt x="1713" y="243"/>
                  </a:lnTo>
                  <a:lnTo>
                    <a:pt x="1733" y="256"/>
                  </a:lnTo>
                  <a:lnTo>
                    <a:pt x="1758" y="274"/>
                  </a:lnTo>
                  <a:lnTo>
                    <a:pt x="1784" y="299"/>
                  </a:lnTo>
                  <a:lnTo>
                    <a:pt x="1806" y="329"/>
                  </a:lnTo>
                  <a:lnTo>
                    <a:pt x="1825" y="366"/>
                  </a:lnTo>
                  <a:lnTo>
                    <a:pt x="1836" y="409"/>
                  </a:lnTo>
                  <a:lnTo>
                    <a:pt x="1999" y="557"/>
                  </a:lnTo>
                  <a:lnTo>
                    <a:pt x="1955" y="948"/>
                  </a:lnTo>
                  <a:lnTo>
                    <a:pt x="1692" y="1080"/>
                  </a:lnTo>
                  <a:lnTo>
                    <a:pt x="2003" y="1171"/>
                  </a:lnTo>
                  <a:lnTo>
                    <a:pt x="2006" y="1176"/>
                  </a:lnTo>
                  <a:lnTo>
                    <a:pt x="2011" y="1188"/>
                  </a:lnTo>
                  <a:lnTo>
                    <a:pt x="2016" y="1206"/>
                  </a:lnTo>
                  <a:lnTo>
                    <a:pt x="2022" y="1231"/>
                  </a:lnTo>
                  <a:lnTo>
                    <a:pt x="2023" y="1261"/>
                  </a:lnTo>
                  <a:lnTo>
                    <a:pt x="2021" y="1297"/>
                  </a:lnTo>
                  <a:lnTo>
                    <a:pt x="2010" y="1337"/>
                  </a:lnTo>
                  <a:lnTo>
                    <a:pt x="1992" y="1380"/>
                  </a:lnTo>
                  <a:lnTo>
                    <a:pt x="1171" y="1695"/>
                  </a:lnTo>
                  <a:lnTo>
                    <a:pt x="0" y="1328"/>
                  </a:lnTo>
                  <a:lnTo>
                    <a:pt x="20" y="1285"/>
                  </a:lnTo>
                  <a:lnTo>
                    <a:pt x="199" y="1223"/>
                  </a:lnTo>
                  <a:lnTo>
                    <a:pt x="199" y="233"/>
                  </a:lnTo>
                  <a:lnTo>
                    <a:pt x="200" y="232"/>
                  </a:lnTo>
                  <a:lnTo>
                    <a:pt x="204" y="229"/>
                  </a:lnTo>
                  <a:lnTo>
                    <a:pt x="210" y="226"/>
                  </a:lnTo>
                  <a:lnTo>
                    <a:pt x="218" y="220"/>
                  </a:lnTo>
                  <a:lnTo>
                    <a:pt x="230" y="214"/>
                  </a:lnTo>
                  <a:lnTo>
                    <a:pt x="243" y="207"/>
                  </a:lnTo>
                  <a:lnTo>
                    <a:pt x="259" y="201"/>
                  </a:lnTo>
                  <a:lnTo>
                    <a:pt x="277" y="194"/>
                  </a:lnTo>
                  <a:lnTo>
                    <a:pt x="297" y="189"/>
                  </a:lnTo>
                  <a:lnTo>
                    <a:pt x="320" y="185"/>
                  </a:lnTo>
                  <a:lnTo>
                    <a:pt x="344" y="183"/>
                  </a:lnTo>
                  <a:lnTo>
                    <a:pt x="370" y="180"/>
                  </a:lnTo>
                  <a:lnTo>
                    <a:pt x="399" y="181"/>
                  </a:lnTo>
                  <a:lnTo>
                    <a:pt x="430" y="185"/>
                  </a:lnTo>
                  <a:lnTo>
                    <a:pt x="464" y="191"/>
                  </a:lnTo>
                  <a:lnTo>
                    <a:pt x="498" y="201"/>
                  </a:lnTo>
                  <a:lnTo>
                    <a:pt x="548" y="225"/>
                  </a:lnTo>
                  <a:close/>
                </a:path>
              </a:pathLst>
            </a:custGeom>
            <a:solidFill>
              <a:srgbClr val="969696"/>
            </a:solidFill>
            <a:ln w="9525">
              <a:noFill/>
              <a:round/>
              <a:headEnd/>
              <a:tailEnd/>
            </a:ln>
          </p:spPr>
          <p:txBody>
            <a:bodyPr/>
            <a:lstStyle/>
            <a:p>
              <a:endParaRPr lang="en-US"/>
            </a:p>
          </p:txBody>
        </p:sp>
        <p:sp>
          <p:nvSpPr>
            <p:cNvPr id="91327" name="Freeform 123"/>
            <p:cNvSpPr>
              <a:spLocks/>
            </p:cNvSpPr>
            <p:nvPr/>
          </p:nvSpPr>
          <p:spPr bwMode="auto">
            <a:xfrm>
              <a:off x="6551" y="13597"/>
              <a:ext cx="650" cy="735"/>
            </a:xfrm>
            <a:custGeom>
              <a:avLst/>
              <a:gdLst>
                <a:gd name="T0" fmla="*/ 645 w 650"/>
                <a:gd name="T1" fmla="*/ 27 h 735"/>
                <a:gd name="T2" fmla="*/ 642 w 650"/>
                <a:gd name="T3" fmla="*/ 26 h 735"/>
                <a:gd name="T4" fmla="*/ 631 w 650"/>
                <a:gd name="T5" fmla="*/ 23 h 735"/>
                <a:gd name="T6" fmla="*/ 615 w 650"/>
                <a:gd name="T7" fmla="*/ 19 h 735"/>
                <a:gd name="T8" fmla="*/ 592 w 650"/>
                <a:gd name="T9" fmla="*/ 15 h 735"/>
                <a:gd name="T10" fmla="*/ 565 w 650"/>
                <a:gd name="T11" fmla="*/ 10 h 735"/>
                <a:gd name="T12" fmla="*/ 533 w 650"/>
                <a:gd name="T13" fmla="*/ 6 h 735"/>
                <a:gd name="T14" fmla="*/ 496 w 650"/>
                <a:gd name="T15" fmla="*/ 3 h 735"/>
                <a:gd name="T16" fmla="*/ 456 w 650"/>
                <a:gd name="T17" fmla="*/ 1 h 735"/>
                <a:gd name="T18" fmla="*/ 411 w 650"/>
                <a:gd name="T19" fmla="*/ 0 h 735"/>
                <a:gd name="T20" fmla="*/ 364 w 650"/>
                <a:gd name="T21" fmla="*/ 2 h 735"/>
                <a:gd name="T22" fmla="*/ 315 w 650"/>
                <a:gd name="T23" fmla="*/ 6 h 735"/>
                <a:gd name="T24" fmla="*/ 262 w 650"/>
                <a:gd name="T25" fmla="*/ 15 h 735"/>
                <a:gd name="T26" fmla="*/ 209 w 650"/>
                <a:gd name="T27" fmla="*/ 26 h 735"/>
                <a:gd name="T28" fmla="*/ 154 w 650"/>
                <a:gd name="T29" fmla="*/ 42 h 735"/>
                <a:gd name="T30" fmla="*/ 98 w 650"/>
                <a:gd name="T31" fmla="*/ 61 h 735"/>
                <a:gd name="T32" fmla="*/ 42 w 650"/>
                <a:gd name="T33" fmla="*/ 87 h 735"/>
                <a:gd name="T34" fmla="*/ 38 w 650"/>
                <a:gd name="T35" fmla="*/ 101 h 735"/>
                <a:gd name="T36" fmla="*/ 28 w 650"/>
                <a:gd name="T37" fmla="*/ 141 h 735"/>
                <a:gd name="T38" fmla="*/ 17 w 650"/>
                <a:gd name="T39" fmla="*/ 203 h 735"/>
                <a:gd name="T40" fmla="*/ 6 w 650"/>
                <a:gd name="T41" fmla="*/ 283 h 735"/>
                <a:gd name="T42" fmla="*/ 0 w 650"/>
                <a:gd name="T43" fmla="*/ 378 h 735"/>
                <a:gd name="T44" fmla="*/ 5 w 650"/>
                <a:gd name="T45" fmla="*/ 484 h 735"/>
                <a:gd name="T46" fmla="*/ 21 w 650"/>
                <a:gd name="T47" fmla="*/ 599 h 735"/>
                <a:gd name="T48" fmla="*/ 54 w 650"/>
                <a:gd name="T49" fmla="*/ 716 h 735"/>
                <a:gd name="T50" fmla="*/ 58 w 650"/>
                <a:gd name="T51" fmla="*/ 716 h 735"/>
                <a:gd name="T52" fmla="*/ 66 w 650"/>
                <a:gd name="T53" fmla="*/ 715 h 735"/>
                <a:gd name="T54" fmla="*/ 80 w 650"/>
                <a:gd name="T55" fmla="*/ 713 h 735"/>
                <a:gd name="T56" fmla="*/ 99 w 650"/>
                <a:gd name="T57" fmla="*/ 712 h 735"/>
                <a:gd name="T58" fmla="*/ 124 w 650"/>
                <a:gd name="T59" fmla="*/ 710 h 735"/>
                <a:gd name="T60" fmla="*/ 153 w 650"/>
                <a:gd name="T61" fmla="*/ 708 h 735"/>
                <a:gd name="T62" fmla="*/ 188 w 650"/>
                <a:gd name="T63" fmla="*/ 707 h 735"/>
                <a:gd name="T64" fmla="*/ 225 w 650"/>
                <a:gd name="T65" fmla="*/ 706 h 735"/>
                <a:gd name="T66" fmla="*/ 267 w 650"/>
                <a:gd name="T67" fmla="*/ 705 h 735"/>
                <a:gd name="T68" fmla="*/ 313 w 650"/>
                <a:gd name="T69" fmla="*/ 706 h 735"/>
                <a:gd name="T70" fmla="*/ 362 w 650"/>
                <a:gd name="T71" fmla="*/ 707 h 735"/>
                <a:gd name="T72" fmla="*/ 415 w 650"/>
                <a:gd name="T73" fmla="*/ 709 h 735"/>
                <a:gd name="T74" fmla="*/ 470 w 650"/>
                <a:gd name="T75" fmla="*/ 713 h 735"/>
                <a:gd name="T76" fmla="*/ 528 w 650"/>
                <a:gd name="T77" fmla="*/ 719 h 735"/>
                <a:gd name="T78" fmla="*/ 588 w 650"/>
                <a:gd name="T79" fmla="*/ 726 h 735"/>
                <a:gd name="T80" fmla="*/ 650 w 650"/>
                <a:gd name="T81" fmla="*/ 735 h 735"/>
                <a:gd name="T82" fmla="*/ 647 w 650"/>
                <a:gd name="T83" fmla="*/ 713 h 735"/>
                <a:gd name="T84" fmla="*/ 641 w 650"/>
                <a:gd name="T85" fmla="*/ 655 h 735"/>
                <a:gd name="T86" fmla="*/ 631 w 650"/>
                <a:gd name="T87" fmla="*/ 568 h 735"/>
                <a:gd name="T88" fmla="*/ 623 w 650"/>
                <a:gd name="T89" fmla="*/ 462 h 735"/>
                <a:gd name="T90" fmla="*/ 618 w 650"/>
                <a:gd name="T91" fmla="*/ 345 h 735"/>
                <a:gd name="T92" fmla="*/ 618 w 650"/>
                <a:gd name="T93" fmla="*/ 229 h 735"/>
                <a:gd name="T94" fmla="*/ 627 w 650"/>
                <a:gd name="T95" fmla="*/ 119 h 735"/>
                <a:gd name="T96" fmla="*/ 645 w 650"/>
                <a:gd name="T97" fmla="*/ 27 h 73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50"/>
                <a:gd name="T148" fmla="*/ 0 h 735"/>
                <a:gd name="T149" fmla="*/ 650 w 650"/>
                <a:gd name="T150" fmla="*/ 735 h 73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50" h="735">
                  <a:moveTo>
                    <a:pt x="645" y="27"/>
                  </a:moveTo>
                  <a:lnTo>
                    <a:pt x="642" y="26"/>
                  </a:lnTo>
                  <a:lnTo>
                    <a:pt x="631" y="23"/>
                  </a:lnTo>
                  <a:lnTo>
                    <a:pt x="615" y="19"/>
                  </a:lnTo>
                  <a:lnTo>
                    <a:pt x="592" y="15"/>
                  </a:lnTo>
                  <a:lnTo>
                    <a:pt x="565" y="10"/>
                  </a:lnTo>
                  <a:lnTo>
                    <a:pt x="533" y="6"/>
                  </a:lnTo>
                  <a:lnTo>
                    <a:pt x="496" y="3"/>
                  </a:lnTo>
                  <a:lnTo>
                    <a:pt x="456" y="1"/>
                  </a:lnTo>
                  <a:lnTo>
                    <a:pt x="411" y="0"/>
                  </a:lnTo>
                  <a:lnTo>
                    <a:pt x="364" y="2"/>
                  </a:lnTo>
                  <a:lnTo>
                    <a:pt x="315" y="6"/>
                  </a:lnTo>
                  <a:lnTo>
                    <a:pt x="262" y="15"/>
                  </a:lnTo>
                  <a:lnTo>
                    <a:pt x="209" y="26"/>
                  </a:lnTo>
                  <a:lnTo>
                    <a:pt x="154" y="42"/>
                  </a:lnTo>
                  <a:lnTo>
                    <a:pt x="98" y="61"/>
                  </a:lnTo>
                  <a:lnTo>
                    <a:pt x="42" y="87"/>
                  </a:lnTo>
                  <a:lnTo>
                    <a:pt x="38" y="101"/>
                  </a:lnTo>
                  <a:lnTo>
                    <a:pt x="28" y="141"/>
                  </a:lnTo>
                  <a:lnTo>
                    <a:pt x="17" y="203"/>
                  </a:lnTo>
                  <a:lnTo>
                    <a:pt x="6" y="283"/>
                  </a:lnTo>
                  <a:lnTo>
                    <a:pt x="0" y="378"/>
                  </a:lnTo>
                  <a:lnTo>
                    <a:pt x="5" y="484"/>
                  </a:lnTo>
                  <a:lnTo>
                    <a:pt x="21" y="599"/>
                  </a:lnTo>
                  <a:lnTo>
                    <a:pt x="54" y="716"/>
                  </a:lnTo>
                  <a:lnTo>
                    <a:pt x="58" y="716"/>
                  </a:lnTo>
                  <a:lnTo>
                    <a:pt x="66" y="715"/>
                  </a:lnTo>
                  <a:lnTo>
                    <a:pt x="80" y="713"/>
                  </a:lnTo>
                  <a:lnTo>
                    <a:pt x="99" y="712"/>
                  </a:lnTo>
                  <a:lnTo>
                    <a:pt x="124" y="710"/>
                  </a:lnTo>
                  <a:lnTo>
                    <a:pt x="153" y="708"/>
                  </a:lnTo>
                  <a:lnTo>
                    <a:pt x="188" y="707"/>
                  </a:lnTo>
                  <a:lnTo>
                    <a:pt x="225" y="706"/>
                  </a:lnTo>
                  <a:lnTo>
                    <a:pt x="267" y="705"/>
                  </a:lnTo>
                  <a:lnTo>
                    <a:pt x="313" y="706"/>
                  </a:lnTo>
                  <a:lnTo>
                    <a:pt x="362" y="707"/>
                  </a:lnTo>
                  <a:lnTo>
                    <a:pt x="415" y="709"/>
                  </a:lnTo>
                  <a:lnTo>
                    <a:pt x="470" y="713"/>
                  </a:lnTo>
                  <a:lnTo>
                    <a:pt x="528" y="719"/>
                  </a:lnTo>
                  <a:lnTo>
                    <a:pt x="588" y="726"/>
                  </a:lnTo>
                  <a:lnTo>
                    <a:pt x="650" y="735"/>
                  </a:lnTo>
                  <a:lnTo>
                    <a:pt x="647" y="713"/>
                  </a:lnTo>
                  <a:lnTo>
                    <a:pt x="641" y="655"/>
                  </a:lnTo>
                  <a:lnTo>
                    <a:pt x="631" y="568"/>
                  </a:lnTo>
                  <a:lnTo>
                    <a:pt x="623" y="462"/>
                  </a:lnTo>
                  <a:lnTo>
                    <a:pt x="618" y="345"/>
                  </a:lnTo>
                  <a:lnTo>
                    <a:pt x="618" y="229"/>
                  </a:lnTo>
                  <a:lnTo>
                    <a:pt x="627" y="119"/>
                  </a:lnTo>
                  <a:lnTo>
                    <a:pt x="645" y="27"/>
                  </a:lnTo>
                  <a:close/>
                </a:path>
              </a:pathLst>
            </a:custGeom>
            <a:solidFill>
              <a:srgbClr val="808080"/>
            </a:solidFill>
            <a:ln w="9525">
              <a:noFill/>
              <a:round/>
              <a:headEnd/>
              <a:tailEnd/>
            </a:ln>
          </p:spPr>
          <p:txBody>
            <a:bodyPr/>
            <a:lstStyle/>
            <a:p>
              <a:endParaRPr lang="en-US"/>
            </a:p>
          </p:txBody>
        </p:sp>
        <p:sp>
          <p:nvSpPr>
            <p:cNvPr id="91328" name="Freeform 124"/>
            <p:cNvSpPr>
              <a:spLocks/>
            </p:cNvSpPr>
            <p:nvPr/>
          </p:nvSpPr>
          <p:spPr bwMode="auto">
            <a:xfrm>
              <a:off x="6623" y="13797"/>
              <a:ext cx="1071" cy="731"/>
            </a:xfrm>
            <a:custGeom>
              <a:avLst/>
              <a:gdLst>
                <a:gd name="T0" fmla="*/ 6 w 1071"/>
                <a:gd name="T1" fmla="*/ 552 h 731"/>
                <a:gd name="T2" fmla="*/ 0 w 1071"/>
                <a:gd name="T3" fmla="*/ 642 h 731"/>
                <a:gd name="T4" fmla="*/ 698 w 1071"/>
                <a:gd name="T5" fmla="*/ 731 h 731"/>
                <a:gd name="T6" fmla="*/ 703 w 1071"/>
                <a:gd name="T7" fmla="*/ 729 h 731"/>
                <a:gd name="T8" fmla="*/ 717 w 1071"/>
                <a:gd name="T9" fmla="*/ 722 h 731"/>
                <a:gd name="T10" fmla="*/ 740 w 1071"/>
                <a:gd name="T11" fmla="*/ 710 h 731"/>
                <a:gd name="T12" fmla="*/ 768 w 1071"/>
                <a:gd name="T13" fmla="*/ 694 h 731"/>
                <a:gd name="T14" fmla="*/ 801 w 1071"/>
                <a:gd name="T15" fmla="*/ 672 h 731"/>
                <a:gd name="T16" fmla="*/ 838 w 1071"/>
                <a:gd name="T17" fmla="*/ 645 h 731"/>
                <a:gd name="T18" fmla="*/ 876 w 1071"/>
                <a:gd name="T19" fmla="*/ 614 h 731"/>
                <a:gd name="T20" fmla="*/ 915 w 1071"/>
                <a:gd name="T21" fmla="*/ 577 h 731"/>
                <a:gd name="T22" fmla="*/ 953 w 1071"/>
                <a:gd name="T23" fmla="*/ 536 h 731"/>
                <a:gd name="T24" fmla="*/ 988 w 1071"/>
                <a:gd name="T25" fmla="*/ 491 h 731"/>
                <a:gd name="T26" fmla="*/ 1018 w 1071"/>
                <a:gd name="T27" fmla="*/ 439 h 731"/>
                <a:gd name="T28" fmla="*/ 1043 w 1071"/>
                <a:gd name="T29" fmla="*/ 383 h 731"/>
                <a:gd name="T30" fmla="*/ 1061 w 1071"/>
                <a:gd name="T31" fmla="*/ 322 h 731"/>
                <a:gd name="T32" fmla="*/ 1071 w 1071"/>
                <a:gd name="T33" fmla="*/ 255 h 731"/>
                <a:gd name="T34" fmla="*/ 1070 w 1071"/>
                <a:gd name="T35" fmla="*/ 185 h 731"/>
                <a:gd name="T36" fmla="*/ 1057 w 1071"/>
                <a:gd name="T37" fmla="*/ 108 h 731"/>
                <a:gd name="T38" fmla="*/ 1055 w 1071"/>
                <a:gd name="T39" fmla="*/ 104 h 731"/>
                <a:gd name="T40" fmla="*/ 1049 w 1071"/>
                <a:gd name="T41" fmla="*/ 92 h 731"/>
                <a:gd name="T42" fmla="*/ 1037 w 1071"/>
                <a:gd name="T43" fmla="*/ 76 h 731"/>
                <a:gd name="T44" fmla="*/ 1022 w 1071"/>
                <a:gd name="T45" fmla="*/ 57 h 731"/>
                <a:gd name="T46" fmla="*/ 1002 w 1071"/>
                <a:gd name="T47" fmla="*/ 37 h 731"/>
                <a:gd name="T48" fmla="*/ 979 w 1071"/>
                <a:gd name="T49" fmla="*/ 20 h 731"/>
                <a:gd name="T50" fmla="*/ 951 w 1071"/>
                <a:gd name="T51" fmla="*/ 7 h 731"/>
                <a:gd name="T52" fmla="*/ 919 w 1071"/>
                <a:gd name="T53" fmla="*/ 0 h 731"/>
                <a:gd name="T54" fmla="*/ 924 w 1071"/>
                <a:gd name="T55" fmla="*/ 12 h 731"/>
                <a:gd name="T56" fmla="*/ 934 w 1071"/>
                <a:gd name="T57" fmla="*/ 44 h 731"/>
                <a:gd name="T58" fmla="*/ 947 w 1071"/>
                <a:gd name="T59" fmla="*/ 94 h 731"/>
                <a:gd name="T60" fmla="*/ 958 w 1071"/>
                <a:gd name="T61" fmla="*/ 159 h 731"/>
                <a:gd name="T62" fmla="*/ 961 w 1071"/>
                <a:gd name="T63" fmla="*/ 238 h 731"/>
                <a:gd name="T64" fmla="*/ 953 w 1071"/>
                <a:gd name="T65" fmla="*/ 324 h 731"/>
                <a:gd name="T66" fmla="*/ 928 w 1071"/>
                <a:gd name="T67" fmla="*/ 418 h 731"/>
                <a:gd name="T68" fmla="*/ 884 w 1071"/>
                <a:gd name="T69" fmla="*/ 516 h 731"/>
                <a:gd name="T70" fmla="*/ 883 w 1071"/>
                <a:gd name="T71" fmla="*/ 518 h 731"/>
                <a:gd name="T72" fmla="*/ 879 w 1071"/>
                <a:gd name="T73" fmla="*/ 521 h 731"/>
                <a:gd name="T74" fmla="*/ 872 w 1071"/>
                <a:gd name="T75" fmla="*/ 526 h 731"/>
                <a:gd name="T76" fmla="*/ 862 w 1071"/>
                <a:gd name="T77" fmla="*/ 534 h 731"/>
                <a:gd name="T78" fmla="*/ 851 w 1071"/>
                <a:gd name="T79" fmla="*/ 541 h 731"/>
                <a:gd name="T80" fmla="*/ 837 w 1071"/>
                <a:gd name="T81" fmla="*/ 550 h 731"/>
                <a:gd name="T82" fmla="*/ 819 w 1071"/>
                <a:gd name="T83" fmla="*/ 559 h 731"/>
                <a:gd name="T84" fmla="*/ 800 w 1071"/>
                <a:gd name="T85" fmla="*/ 567 h 731"/>
                <a:gd name="T86" fmla="*/ 778 w 1071"/>
                <a:gd name="T87" fmla="*/ 575 h 731"/>
                <a:gd name="T88" fmla="*/ 754 w 1071"/>
                <a:gd name="T89" fmla="*/ 582 h 731"/>
                <a:gd name="T90" fmla="*/ 727 w 1071"/>
                <a:gd name="T91" fmla="*/ 588 h 731"/>
                <a:gd name="T92" fmla="*/ 697 w 1071"/>
                <a:gd name="T93" fmla="*/ 592 h 731"/>
                <a:gd name="T94" fmla="*/ 666 w 1071"/>
                <a:gd name="T95" fmla="*/ 593 h 731"/>
                <a:gd name="T96" fmla="*/ 631 w 1071"/>
                <a:gd name="T97" fmla="*/ 592 h 731"/>
                <a:gd name="T98" fmla="*/ 593 w 1071"/>
                <a:gd name="T99" fmla="*/ 589 h 731"/>
                <a:gd name="T100" fmla="*/ 555 w 1071"/>
                <a:gd name="T101" fmla="*/ 581 h 731"/>
                <a:gd name="T102" fmla="*/ 555 w 1071"/>
                <a:gd name="T103" fmla="*/ 677 h 731"/>
                <a:gd name="T104" fmla="*/ 24 w 1071"/>
                <a:gd name="T105" fmla="*/ 623 h 731"/>
                <a:gd name="T106" fmla="*/ 6 w 1071"/>
                <a:gd name="T107" fmla="*/ 552 h 73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71"/>
                <a:gd name="T163" fmla="*/ 0 h 731"/>
                <a:gd name="T164" fmla="*/ 1071 w 1071"/>
                <a:gd name="T165" fmla="*/ 731 h 73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71" h="731">
                  <a:moveTo>
                    <a:pt x="6" y="552"/>
                  </a:moveTo>
                  <a:lnTo>
                    <a:pt x="0" y="642"/>
                  </a:lnTo>
                  <a:lnTo>
                    <a:pt x="698" y="731"/>
                  </a:lnTo>
                  <a:lnTo>
                    <a:pt x="703" y="729"/>
                  </a:lnTo>
                  <a:lnTo>
                    <a:pt x="717" y="722"/>
                  </a:lnTo>
                  <a:lnTo>
                    <a:pt x="740" y="710"/>
                  </a:lnTo>
                  <a:lnTo>
                    <a:pt x="768" y="694"/>
                  </a:lnTo>
                  <a:lnTo>
                    <a:pt x="801" y="672"/>
                  </a:lnTo>
                  <a:lnTo>
                    <a:pt x="838" y="645"/>
                  </a:lnTo>
                  <a:lnTo>
                    <a:pt x="876" y="614"/>
                  </a:lnTo>
                  <a:lnTo>
                    <a:pt x="915" y="577"/>
                  </a:lnTo>
                  <a:lnTo>
                    <a:pt x="953" y="536"/>
                  </a:lnTo>
                  <a:lnTo>
                    <a:pt x="988" y="491"/>
                  </a:lnTo>
                  <a:lnTo>
                    <a:pt x="1018" y="439"/>
                  </a:lnTo>
                  <a:lnTo>
                    <a:pt x="1043" y="383"/>
                  </a:lnTo>
                  <a:lnTo>
                    <a:pt x="1061" y="322"/>
                  </a:lnTo>
                  <a:lnTo>
                    <a:pt x="1071" y="255"/>
                  </a:lnTo>
                  <a:lnTo>
                    <a:pt x="1070" y="185"/>
                  </a:lnTo>
                  <a:lnTo>
                    <a:pt x="1057" y="108"/>
                  </a:lnTo>
                  <a:lnTo>
                    <a:pt x="1055" y="104"/>
                  </a:lnTo>
                  <a:lnTo>
                    <a:pt x="1049" y="92"/>
                  </a:lnTo>
                  <a:lnTo>
                    <a:pt x="1037" y="76"/>
                  </a:lnTo>
                  <a:lnTo>
                    <a:pt x="1022" y="57"/>
                  </a:lnTo>
                  <a:lnTo>
                    <a:pt x="1002" y="37"/>
                  </a:lnTo>
                  <a:lnTo>
                    <a:pt x="979" y="20"/>
                  </a:lnTo>
                  <a:lnTo>
                    <a:pt x="951" y="7"/>
                  </a:lnTo>
                  <a:lnTo>
                    <a:pt x="919" y="0"/>
                  </a:lnTo>
                  <a:lnTo>
                    <a:pt x="924" y="12"/>
                  </a:lnTo>
                  <a:lnTo>
                    <a:pt x="934" y="44"/>
                  </a:lnTo>
                  <a:lnTo>
                    <a:pt x="947" y="94"/>
                  </a:lnTo>
                  <a:lnTo>
                    <a:pt x="958" y="159"/>
                  </a:lnTo>
                  <a:lnTo>
                    <a:pt x="961" y="238"/>
                  </a:lnTo>
                  <a:lnTo>
                    <a:pt x="953" y="324"/>
                  </a:lnTo>
                  <a:lnTo>
                    <a:pt x="928" y="418"/>
                  </a:lnTo>
                  <a:lnTo>
                    <a:pt x="884" y="516"/>
                  </a:lnTo>
                  <a:lnTo>
                    <a:pt x="883" y="518"/>
                  </a:lnTo>
                  <a:lnTo>
                    <a:pt x="879" y="521"/>
                  </a:lnTo>
                  <a:lnTo>
                    <a:pt x="872" y="526"/>
                  </a:lnTo>
                  <a:lnTo>
                    <a:pt x="862" y="534"/>
                  </a:lnTo>
                  <a:lnTo>
                    <a:pt x="851" y="541"/>
                  </a:lnTo>
                  <a:lnTo>
                    <a:pt x="837" y="550"/>
                  </a:lnTo>
                  <a:lnTo>
                    <a:pt x="819" y="559"/>
                  </a:lnTo>
                  <a:lnTo>
                    <a:pt x="800" y="567"/>
                  </a:lnTo>
                  <a:lnTo>
                    <a:pt x="778" y="575"/>
                  </a:lnTo>
                  <a:lnTo>
                    <a:pt x="754" y="582"/>
                  </a:lnTo>
                  <a:lnTo>
                    <a:pt x="727" y="588"/>
                  </a:lnTo>
                  <a:lnTo>
                    <a:pt x="697" y="592"/>
                  </a:lnTo>
                  <a:lnTo>
                    <a:pt x="666" y="593"/>
                  </a:lnTo>
                  <a:lnTo>
                    <a:pt x="631" y="592"/>
                  </a:lnTo>
                  <a:lnTo>
                    <a:pt x="593" y="589"/>
                  </a:lnTo>
                  <a:lnTo>
                    <a:pt x="555" y="581"/>
                  </a:lnTo>
                  <a:lnTo>
                    <a:pt x="555" y="677"/>
                  </a:lnTo>
                  <a:lnTo>
                    <a:pt x="24" y="623"/>
                  </a:lnTo>
                  <a:lnTo>
                    <a:pt x="6" y="552"/>
                  </a:lnTo>
                  <a:close/>
                </a:path>
              </a:pathLst>
            </a:custGeom>
            <a:solidFill>
              <a:srgbClr val="FFFFFF"/>
            </a:solidFill>
            <a:ln w="9525">
              <a:noFill/>
              <a:round/>
              <a:headEnd/>
              <a:tailEnd/>
            </a:ln>
          </p:spPr>
          <p:txBody>
            <a:bodyPr/>
            <a:lstStyle/>
            <a:p>
              <a:endParaRPr lang="en-US"/>
            </a:p>
          </p:txBody>
        </p:sp>
        <p:sp>
          <p:nvSpPr>
            <p:cNvPr id="91329" name="Freeform 125"/>
            <p:cNvSpPr>
              <a:spLocks/>
            </p:cNvSpPr>
            <p:nvPr/>
          </p:nvSpPr>
          <p:spPr bwMode="auto">
            <a:xfrm>
              <a:off x="6486" y="14516"/>
              <a:ext cx="787" cy="253"/>
            </a:xfrm>
            <a:custGeom>
              <a:avLst/>
              <a:gdLst>
                <a:gd name="T0" fmla="*/ 787 w 787"/>
                <a:gd name="T1" fmla="*/ 91 h 253"/>
                <a:gd name="T2" fmla="*/ 12 w 787"/>
                <a:gd name="T3" fmla="*/ 0 h 253"/>
                <a:gd name="T4" fmla="*/ 0 w 787"/>
                <a:gd name="T5" fmla="*/ 91 h 253"/>
                <a:gd name="T6" fmla="*/ 764 w 787"/>
                <a:gd name="T7" fmla="*/ 253 h 253"/>
                <a:gd name="T8" fmla="*/ 787 w 787"/>
                <a:gd name="T9" fmla="*/ 91 h 253"/>
                <a:gd name="T10" fmla="*/ 0 60000 65536"/>
                <a:gd name="T11" fmla="*/ 0 60000 65536"/>
                <a:gd name="T12" fmla="*/ 0 60000 65536"/>
                <a:gd name="T13" fmla="*/ 0 60000 65536"/>
                <a:gd name="T14" fmla="*/ 0 60000 65536"/>
                <a:gd name="T15" fmla="*/ 0 w 787"/>
                <a:gd name="T16" fmla="*/ 0 h 253"/>
                <a:gd name="T17" fmla="*/ 787 w 787"/>
                <a:gd name="T18" fmla="*/ 253 h 253"/>
              </a:gdLst>
              <a:ahLst/>
              <a:cxnLst>
                <a:cxn ang="T10">
                  <a:pos x="T0" y="T1"/>
                </a:cxn>
                <a:cxn ang="T11">
                  <a:pos x="T2" y="T3"/>
                </a:cxn>
                <a:cxn ang="T12">
                  <a:pos x="T4" y="T5"/>
                </a:cxn>
                <a:cxn ang="T13">
                  <a:pos x="T6" y="T7"/>
                </a:cxn>
                <a:cxn ang="T14">
                  <a:pos x="T8" y="T9"/>
                </a:cxn>
              </a:cxnLst>
              <a:rect l="T15" t="T16" r="T17" b="T18"/>
              <a:pathLst>
                <a:path w="787" h="253">
                  <a:moveTo>
                    <a:pt x="787" y="91"/>
                  </a:moveTo>
                  <a:lnTo>
                    <a:pt x="12" y="0"/>
                  </a:lnTo>
                  <a:lnTo>
                    <a:pt x="0" y="91"/>
                  </a:lnTo>
                  <a:lnTo>
                    <a:pt x="764" y="253"/>
                  </a:lnTo>
                  <a:lnTo>
                    <a:pt x="787" y="91"/>
                  </a:lnTo>
                  <a:close/>
                </a:path>
              </a:pathLst>
            </a:custGeom>
            <a:solidFill>
              <a:srgbClr val="808080"/>
            </a:solidFill>
            <a:ln w="9525">
              <a:noFill/>
              <a:round/>
              <a:headEnd/>
              <a:tailEnd/>
            </a:ln>
          </p:spPr>
          <p:txBody>
            <a:bodyPr/>
            <a:lstStyle/>
            <a:p>
              <a:endParaRPr lang="en-US"/>
            </a:p>
          </p:txBody>
        </p:sp>
        <p:sp>
          <p:nvSpPr>
            <p:cNvPr id="91330" name="Freeform 126"/>
            <p:cNvSpPr>
              <a:spLocks/>
            </p:cNvSpPr>
            <p:nvPr/>
          </p:nvSpPr>
          <p:spPr bwMode="auto">
            <a:xfrm>
              <a:off x="6879" y="14597"/>
              <a:ext cx="336" cy="115"/>
            </a:xfrm>
            <a:custGeom>
              <a:avLst/>
              <a:gdLst>
                <a:gd name="T0" fmla="*/ 336 w 336"/>
                <a:gd name="T1" fmla="*/ 50 h 115"/>
                <a:gd name="T2" fmla="*/ 4 w 336"/>
                <a:gd name="T3" fmla="*/ 0 h 115"/>
                <a:gd name="T4" fmla="*/ 0 w 336"/>
                <a:gd name="T5" fmla="*/ 48 h 115"/>
                <a:gd name="T6" fmla="*/ 327 w 336"/>
                <a:gd name="T7" fmla="*/ 115 h 115"/>
                <a:gd name="T8" fmla="*/ 336 w 336"/>
                <a:gd name="T9" fmla="*/ 50 h 115"/>
                <a:gd name="T10" fmla="*/ 0 60000 65536"/>
                <a:gd name="T11" fmla="*/ 0 60000 65536"/>
                <a:gd name="T12" fmla="*/ 0 60000 65536"/>
                <a:gd name="T13" fmla="*/ 0 60000 65536"/>
                <a:gd name="T14" fmla="*/ 0 60000 65536"/>
                <a:gd name="T15" fmla="*/ 0 w 336"/>
                <a:gd name="T16" fmla="*/ 0 h 115"/>
                <a:gd name="T17" fmla="*/ 336 w 336"/>
                <a:gd name="T18" fmla="*/ 115 h 115"/>
              </a:gdLst>
              <a:ahLst/>
              <a:cxnLst>
                <a:cxn ang="T10">
                  <a:pos x="T0" y="T1"/>
                </a:cxn>
                <a:cxn ang="T11">
                  <a:pos x="T2" y="T3"/>
                </a:cxn>
                <a:cxn ang="T12">
                  <a:pos x="T4" y="T5"/>
                </a:cxn>
                <a:cxn ang="T13">
                  <a:pos x="T6" y="T7"/>
                </a:cxn>
                <a:cxn ang="T14">
                  <a:pos x="T8" y="T9"/>
                </a:cxn>
              </a:cxnLst>
              <a:rect l="T15" t="T16" r="T17" b="T18"/>
              <a:pathLst>
                <a:path w="336" h="115">
                  <a:moveTo>
                    <a:pt x="336" y="50"/>
                  </a:moveTo>
                  <a:lnTo>
                    <a:pt x="4" y="0"/>
                  </a:lnTo>
                  <a:lnTo>
                    <a:pt x="0" y="48"/>
                  </a:lnTo>
                  <a:lnTo>
                    <a:pt x="327" y="115"/>
                  </a:lnTo>
                  <a:lnTo>
                    <a:pt x="336" y="50"/>
                  </a:lnTo>
                  <a:close/>
                </a:path>
              </a:pathLst>
            </a:custGeom>
            <a:solidFill>
              <a:srgbClr val="808080"/>
            </a:solidFill>
            <a:ln w="9525">
              <a:noFill/>
              <a:round/>
              <a:headEnd/>
              <a:tailEnd/>
            </a:ln>
          </p:spPr>
          <p:txBody>
            <a:bodyPr/>
            <a:lstStyle/>
            <a:p>
              <a:endParaRPr lang="en-US"/>
            </a:p>
          </p:txBody>
        </p:sp>
        <p:sp>
          <p:nvSpPr>
            <p:cNvPr id="91331" name="Freeform 127"/>
            <p:cNvSpPr>
              <a:spLocks/>
            </p:cNvSpPr>
            <p:nvPr/>
          </p:nvSpPr>
          <p:spPr bwMode="auto">
            <a:xfrm>
              <a:off x="6536" y="14540"/>
              <a:ext cx="225" cy="85"/>
            </a:xfrm>
            <a:custGeom>
              <a:avLst/>
              <a:gdLst>
                <a:gd name="T0" fmla="*/ 225 w 225"/>
                <a:gd name="T1" fmla="*/ 39 h 85"/>
                <a:gd name="T2" fmla="*/ 0 w 225"/>
                <a:gd name="T3" fmla="*/ 0 h 85"/>
                <a:gd name="T4" fmla="*/ 3 w 225"/>
                <a:gd name="T5" fmla="*/ 41 h 85"/>
                <a:gd name="T6" fmla="*/ 218 w 225"/>
                <a:gd name="T7" fmla="*/ 85 h 85"/>
                <a:gd name="T8" fmla="*/ 225 w 225"/>
                <a:gd name="T9" fmla="*/ 39 h 85"/>
                <a:gd name="T10" fmla="*/ 0 60000 65536"/>
                <a:gd name="T11" fmla="*/ 0 60000 65536"/>
                <a:gd name="T12" fmla="*/ 0 60000 65536"/>
                <a:gd name="T13" fmla="*/ 0 60000 65536"/>
                <a:gd name="T14" fmla="*/ 0 60000 65536"/>
                <a:gd name="T15" fmla="*/ 0 w 225"/>
                <a:gd name="T16" fmla="*/ 0 h 85"/>
                <a:gd name="T17" fmla="*/ 225 w 225"/>
                <a:gd name="T18" fmla="*/ 85 h 85"/>
              </a:gdLst>
              <a:ahLst/>
              <a:cxnLst>
                <a:cxn ang="T10">
                  <a:pos x="T0" y="T1"/>
                </a:cxn>
                <a:cxn ang="T11">
                  <a:pos x="T2" y="T3"/>
                </a:cxn>
                <a:cxn ang="T12">
                  <a:pos x="T4" y="T5"/>
                </a:cxn>
                <a:cxn ang="T13">
                  <a:pos x="T6" y="T7"/>
                </a:cxn>
                <a:cxn ang="T14">
                  <a:pos x="T8" y="T9"/>
                </a:cxn>
              </a:cxnLst>
              <a:rect l="T15" t="T16" r="T17" b="T18"/>
              <a:pathLst>
                <a:path w="225" h="85">
                  <a:moveTo>
                    <a:pt x="225" y="39"/>
                  </a:moveTo>
                  <a:lnTo>
                    <a:pt x="0" y="0"/>
                  </a:lnTo>
                  <a:lnTo>
                    <a:pt x="3" y="41"/>
                  </a:lnTo>
                  <a:lnTo>
                    <a:pt x="218" y="85"/>
                  </a:lnTo>
                  <a:lnTo>
                    <a:pt x="225" y="39"/>
                  </a:lnTo>
                  <a:close/>
                </a:path>
              </a:pathLst>
            </a:custGeom>
            <a:solidFill>
              <a:srgbClr val="808080"/>
            </a:solidFill>
            <a:ln w="9525">
              <a:noFill/>
              <a:round/>
              <a:headEnd/>
              <a:tailEnd/>
            </a:ln>
          </p:spPr>
          <p:txBody>
            <a:bodyPr/>
            <a:lstStyle/>
            <a:p>
              <a:endParaRPr lang="en-US"/>
            </a:p>
          </p:txBody>
        </p:sp>
        <p:sp>
          <p:nvSpPr>
            <p:cNvPr id="91332" name="Freeform 128"/>
            <p:cNvSpPr>
              <a:spLocks/>
            </p:cNvSpPr>
            <p:nvPr/>
          </p:nvSpPr>
          <p:spPr bwMode="auto">
            <a:xfrm>
              <a:off x="5972" y="14624"/>
              <a:ext cx="1325" cy="439"/>
            </a:xfrm>
            <a:custGeom>
              <a:avLst/>
              <a:gdLst>
                <a:gd name="T0" fmla="*/ 0 w 1325"/>
                <a:gd name="T1" fmla="*/ 132 h 439"/>
                <a:gd name="T2" fmla="*/ 3 w 1325"/>
                <a:gd name="T3" fmla="*/ 132 h 439"/>
                <a:gd name="T4" fmla="*/ 10 w 1325"/>
                <a:gd name="T5" fmla="*/ 130 h 439"/>
                <a:gd name="T6" fmla="*/ 24 w 1325"/>
                <a:gd name="T7" fmla="*/ 128 h 439"/>
                <a:gd name="T8" fmla="*/ 42 w 1325"/>
                <a:gd name="T9" fmla="*/ 125 h 439"/>
                <a:gd name="T10" fmla="*/ 62 w 1325"/>
                <a:gd name="T11" fmla="*/ 121 h 439"/>
                <a:gd name="T12" fmla="*/ 86 w 1325"/>
                <a:gd name="T13" fmla="*/ 116 h 439"/>
                <a:gd name="T14" fmla="*/ 113 w 1325"/>
                <a:gd name="T15" fmla="*/ 109 h 439"/>
                <a:gd name="T16" fmla="*/ 141 w 1325"/>
                <a:gd name="T17" fmla="*/ 102 h 439"/>
                <a:gd name="T18" fmla="*/ 170 w 1325"/>
                <a:gd name="T19" fmla="*/ 94 h 439"/>
                <a:gd name="T20" fmla="*/ 199 w 1325"/>
                <a:gd name="T21" fmla="*/ 85 h 439"/>
                <a:gd name="T22" fmla="*/ 228 w 1325"/>
                <a:gd name="T23" fmla="*/ 74 h 439"/>
                <a:gd name="T24" fmla="*/ 257 w 1325"/>
                <a:gd name="T25" fmla="*/ 62 h 439"/>
                <a:gd name="T26" fmla="*/ 285 w 1325"/>
                <a:gd name="T27" fmla="*/ 48 h 439"/>
                <a:gd name="T28" fmla="*/ 309 w 1325"/>
                <a:gd name="T29" fmla="*/ 34 h 439"/>
                <a:gd name="T30" fmla="*/ 333 w 1325"/>
                <a:gd name="T31" fmla="*/ 18 h 439"/>
                <a:gd name="T32" fmla="*/ 352 w 1325"/>
                <a:gd name="T33" fmla="*/ 0 h 439"/>
                <a:gd name="T34" fmla="*/ 1325 w 1325"/>
                <a:gd name="T35" fmla="*/ 223 h 439"/>
                <a:gd name="T36" fmla="*/ 1323 w 1325"/>
                <a:gd name="T37" fmla="*/ 225 h 439"/>
                <a:gd name="T38" fmla="*/ 1318 w 1325"/>
                <a:gd name="T39" fmla="*/ 230 h 439"/>
                <a:gd name="T40" fmla="*/ 1309 w 1325"/>
                <a:gd name="T41" fmla="*/ 239 h 439"/>
                <a:gd name="T42" fmla="*/ 1297 w 1325"/>
                <a:gd name="T43" fmla="*/ 250 h 439"/>
                <a:gd name="T44" fmla="*/ 1282 w 1325"/>
                <a:gd name="T45" fmla="*/ 263 h 439"/>
                <a:gd name="T46" fmla="*/ 1265 w 1325"/>
                <a:gd name="T47" fmla="*/ 278 h 439"/>
                <a:gd name="T48" fmla="*/ 1247 w 1325"/>
                <a:gd name="T49" fmla="*/ 295 h 439"/>
                <a:gd name="T50" fmla="*/ 1225 w 1325"/>
                <a:gd name="T51" fmla="*/ 312 h 439"/>
                <a:gd name="T52" fmla="*/ 1202 w 1325"/>
                <a:gd name="T53" fmla="*/ 331 h 439"/>
                <a:gd name="T54" fmla="*/ 1179 w 1325"/>
                <a:gd name="T55" fmla="*/ 349 h 439"/>
                <a:gd name="T56" fmla="*/ 1154 w 1325"/>
                <a:gd name="T57" fmla="*/ 367 h 439"/>
                <a:gd name="T58" fmla="*/ 1128 w 1325"/>
                <a:gd name="T59" fmla="*/ 385 h 439"/>
                <a:gd name="T60" fmla="*/ 1102 w 1325"/>
                <a:gd name="T61" fmla="*/ 401 h 439"/>
                <a:gd name="T62" fmla="*/ 1077 w 1325"/>
                <a:gd name="T63" fmla="*/ 415 h 439"/>
                <a:gd name="T64" fmla="*/ 1051 w 1325"/>
                <a:gd name="T65" fmla="*/ 428 h 439"/>
                <a:gd name="T66" fmla="*/ 1026 w 1325"/>
                <a:gd name="T67" fmla="*/ 439 h 439"/>
                <a:gd name="T68" fmla="*/ 0 w 1325"/>
                <a:gd name="T69" fmla="*/ 132 h 43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325"/>
                <a:gd name="T106" fmla="*/ 0 h 439"/>
                <a:gd name="T107" fmla="*/ 1325 w 1325"/>
                <a:gd name="T108" fmla="*/ 439 h 43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325" h="439">
                  <a:moveTo>
                    <a:pt x="0" y="132"/>
                  </a:moveTo>
                  <a:lnTo>
                    <a:pt x="3" y="132"/>
                  </a:lnTo>
                  <a:lnTo>
                    <a:pt x="10" y="130"/>
                  </a:lnTo>
                  <a:lnTo>
                    <a:pt x="24" y="128"/>
                  </a:lnTo>
                  <a:lnTo>
                    <a:pt x="42" y="125"/>
                  </a:lnTo>
                  <a:lnTo>
                    <a:pt x="62" y="121"/>
                  </a:lnTo>
                  <a:lnTo>
                    <a:pt x="86" y="116"/>
                  </a:lnTo>
                  <a:lnTo>
                    <a:pt x="113" y="109"/>
                  </a:lnTo>
                  <a:lnTo>
                    <a:pt x="141" y="102"/>
                  </a:lnTo>
                  <a:lnTo>
                    <a:pt x="170" y="94"/>
                  </a:lnTo>
                  <a:lnTo>
                    <a:pt x="199" y="85"/>
                  </a:lnTo>
                  <a:lnTo>
                    <a:pt x="228" y="74"/>
                  </a:lnTo>
                  <a:lnTo>
                    <a:pt x="257" y="62"/>
                  </a:lnTo>
                  <a:lnTo>
                    <a:pt x="285" y="48"/>
                  </a:lnTo>
                  <a:lnTo>
                    <a:pt x="309" y="34"/>
                  </a:lnTo>
                  <a:lnTo>
                    <a:pt x="333" y="18"/>
                  </a:lnTo>
                  <a:lnTo>
                    <a:pt x="352" y="0"/>
                  </a:lnTo>
                  <a:lnTo>
                    <a:pt x="1325" y="223"/>
                  </a:lnTo>
                  <a:lnTo>
                    <a:pt x="1323" y="225"/>
                  </a:lnTo>
                  <a:lnTo>
                    <a:pt x="1318" y="230"/>
                  </a:lnTo>
                  <a:lnTo>
                    <a:pt x="1309" y="239"/>
                  </a:lnTo>
                  <a:lnTo>
                    <a:pt x="1297" y="250"/>
                  </a:lnTo>
                  <a:lnTo>
                    <a:pt x="1282" y="263"/>
                  </a:lnTo>
                  <a:lnTo>
                    <a:pt x="1265" y="278"/>
                  </a:lnTo>
                  <a:lnTo>
                    <a:pt x="1247" y="295"/>
                  </a:lnTo>
                  <a:lnTo>
                    <a:pt x="1225" y="312"/>
                  </a:lnTo>
                  <a:lnTo>
                    <a:pt x="1202" y="331"/>
                  </a:lnTo>
                  <a:lnTo>
                    <a:pt x="1179" y="349"/>
                  </a:lnTo>
                  <a:lnTo>
                    <a:pt x="1154" y="367"/>
                  </a:lnTo>
                  <a:lnTo>
                    <a:pt x="1128" y="385"/>
                  </a:lnTo>
                  <a:lnTo>
                    <a:pt x="1102" y="401"/>
                  </a:lnTo>
                  <a:lnTo>
                    <a:pt x="1077" y="415"/>
                  </a:lnTo>
                  <a:lnTo>
                    <a:pt x="1051" y="428"/>
                  </a:lnTo>
                  <a:lnTo>
                    <a:pt x="1026" y="439"/>
                  </a:lnTo>
                  <a:lnTo>
                    <a:pt x="0" y="132"/>
                  </a:lnTo>
                  <a:close/>
                </a:path>
              </a:pathLst>
            </a:custGeom>
            <a:solidFill>
              <a:srgbClr val="808080"/>
            </a:solidFill>
            <a:ln w="9525">
              <a:noFill/>
              <a:round/>
              <a:headEnd/>
              <a:tailEnd/>
            </a:ln>
          </p:spPr>
          <p:txBody>
            <a:bodyPr/>
            <a:lstStyle/>
            <a:p>
              <a:endParaRPr lang="en-US"/>
            </a:p>
          </p:txBody>
        </p:sp>
        <p:sp>
          <p:nvSpPr>
            <p:cNvPr id="91333" name="Freeform 129"/>
            <p:cNvSpPr>
              <a:spLocks/>
            </p:cNvSpPr>
            <p:nvPr/>
          </p:nvSpPr>
          <p:spPr bwMode="auto">
            <a:xfrm>
              <a:off x="7292" y="14577"/>
              <a:ext cx="472" cy="209"/>
            </a:xfrm>
            <a:custGeom>
              <a:avLst/>
              <a:gdLst>
                <a:gd name="T0" fmla="*/ 47 w 472"/>
                <a:gd name="T1" fmla="*/ 209 h 209"/>
                <a:gd name="T2" fmla="*/ 472 w 472"/>
                <a:gd name="T3" fmla="*/ 84 h 209"/>
                <a:gd name="T4" fmla="*/ 215 w 472"/>
                <a:gd name="T5" fmla="*/ 0 h 209"/>
                <a:gd name="T6" fmla="*/ 5 w 472"/>
                <a:gd name="T7" fmla="*/ 24 h 209"/>
                <a:gd name="T8" fmla="*/ 0 w 472"/>
                <a:gd name="T9" fmla="*/ 197 h 209"/>
                <a:gd name="T10" fmla="*/ 47 w 472"/>
                <a:gd name="T11" fmla="*/ 209 h 209"/>
                <a:gd name="T12" fmla="*/ 0 60000 65536"/>
                <a:gd name="T13" fmla="*/ 0 60000 65536"/>
                <a:gd name="T14" fmla="*/ 0 60000 65536"/>
                <a:gd name="T15" fmla="*/ 0 60000 65536"/>
                <a:gd name="T16" fmla="*/ 0 60000 65536"/>
                <a:gd name="T17" fmla="*/ 0 60000 65536"/>
                <a:gd name="T18" fmla="*/ 0 w 472"/>
                <a:gd name="T19" fmla="*/ 0 h 209"/>
                <a:gd name="T20" fmla="*/ 472 w 472"/>
                <a:gd name="T21" fmla="*/ 209 h 209"/>
              </a:gdLst>
              <a:ahLst/>
              <a:cxnLst>
                <a:cxn ang="T12">
                  <a:pos x="T0" y="T1"/>
                </a:cxn>
                <a:cxn ang="T13">
                  <a:pos x="T2" y="T3"/>
                </a:cxn>
                <a:cxn ang="T14">
                  <a:pos x="T4" y="T5"/>
                </a:cxn>
                <a:cxn ang="T15">
                  <a:pos x="T6" y="T7"/>
                </a:cxn>
                <a:cxn ang="T16">
                  <a:pos x="T8" y="T9"/>
                </a:cxn>
                <a:cxn ang="T17">
                  <a:pos x="T10" y="T11"/>
                </a:cxn>
              </a:cxnLst>
              <a:rect l="T18" t="T19" r="T20" b="T21"/>
              <a:pathLst>
                <a:path w="472" h="209">
                  <a:moveTo>
                    <a:pt x="47" y="209"/>
                  </a:moveTo>
                  <a:lnTo>
                    <a:pt x="472" y="84"/>
                  </a:lnTo>
                  <a:lnTo>
                    <a:pt x="215" y="0"/>
                  </a:lnTo>
                  <a:lnTo>
                    <a:pt x="5" y="24"/>
                  </a:lnTo>
                  <a:lnTo>
                    <a:pt x="0" y="197"/>
                  </a:lnTo>
                  <a:lnTo>
                    <a:pt x="47" y="209"/>
                  </a:lnTo>
                  <a:close/>
                </a:path>
              </a:pathLst>
            </a:custGeom>
            <a:solidFill>
              <a:srgbClr val="808080"/>
            </a:solidFill>
            <a:ln w="9525">
              <a:noFill/>
              <a:round/>
              <a:headEnd/>
              <a:tailEnd/>
            </a:ln>
          </p:spPr>
          <p:txBody>
            <a:bodyPr/>
            <a:lstStyle/>
            <a:p>
              <a:endParaRPr lang="en-US"/>
            </a:p>
          </p:txBody>
        </p:sp>
        <p:sp>
          <p:nvSpPr>
            <p:cNvPr id="91334" name="Freeform 130"/>
            <p:cNvSpPr>
              <a:spLocks/>
            </p:cNvSpPr>
            <p:nvPr/>
          </p:nvSpPr>
          <p:spPr bwMode="auto">
            <a:xfrm>
              <a:off x="6073" y="13679"/>
              <a:ext cx="251" cy="999"/>
            </a:xfrm>
            <a:custGeom>
              <a:avLst/>
              <a:gdLst>
                <a:gd name="T0" fmla="*/ 251 w 251"/>
                <a:gd name="T1" fmla="*/ 23 h 999"/>
                <a:gd name="T2" fmla="*/ 250 w 251"/>
                <a:gd name="T3" fmla="*/ 22 h 999"/>
                <a:gd name="T4" fmla="*/ 246 w 251"/>
                <a:gd name="T5" fmla="*/ 20 h 999"/>
                <a:gd name="T6" fmla="*/ 239 w 251"/>
                <a:gd name="T7" fmla="*/ 18 h 999"/>
                <a:gd name="T8" fmla="*/ 230 w 251"/>
                <a:gd name="T9" fmla="*/ 15 h 999"/>
                <a:gd name="T10" fmla="*/ 218 w 251"/>
                <a:gd name="T11" fmla="*/ 11 h 999"/>
                <a:gd name="T12" fmla="*/ 205 w 251"/>
                <a:gd name="T13" fmla="*/ 7 h 999"/>
                <a:gd name="T14" fmla="*/ 190 w 251"/>
                <a:gd name="T15" fmla="*/ 4 h 999"/>
                <a:gd name="T16" fmla="*/ 173 w 251"/>
                <a:gd name="T17" fmla="*/ 1 h 999"/>
                <a:gd name="T18" fmla="*/ 155 w 251"/>
                <a:gd name="T19" fmla="*/ 0 h 999"/>
                <a:gd name="T20" fmla="*/ 134 w 251"/>
                <a:gd name="T21" fmla="*/ 0 h 999"/>
                <a:gd name="T22" fmla="*/ 114 w 251"/>
                <a:gd name="T23" fmla="*/ 2 h 999"/>
                <a:gd name="T24" fmla="*/ 92 w 251"/>
                <a:gd name="T25" fmla="*/ 5 h 999"/>
                <a:gd name="T26" fmla="*/ 70 w 251"/>
                <a:gd name="T27" fmla="*/ 12 h 999"/>
                <a:gd name="T28" fmla="*/ 47 w 251"/>
                <a:gd name="T29" fmla="*/ 20 h 999"/>
                <a:gd name="T30" fmla="*/ 23 w 251"/>
                <a:gd name="T31" fmla="*/ 32 h 999"/>
                <a:gd name="T32" fmla="*/ 0 w 251"/>
                <a:gd name="T33" fmla="*/ 47 h 999"/>
                <a:gd name="T34" fmla="*/ 0 w 251"/>
                <a:gd name="T35" fmla="*/ 999 h 999"/>
                <a:gd name="T36" fmla="*/ 1 w 251"/>
                <a:gd name="T37" fmla="*/ 999 h 999"/>
                <a:gd name="T38" fmla="*/ 6 w 251"/>
                <a:gd name="T39" fmla="*/ 999 h 999"/>
                <a:gd name="T40" fmla="*/ 14 w 251"/>
                <a:gd name="T41" fmla="*/ 998 h 999"/>
                <a:gd name="T42" fmla="*/ 23 w 251"/>
                <a:gd name="T43" fmla="*/ 997 h 999"/>
                <a:gd name="T44" fmla="*/ 35 w 251"/>
                <a:gd name="T45" fmla="*/ 995 h 999"/>
                <a:gd name="T46" fmla="*/ 49 w 251"/>
                <a:gd name="T47" fmla="*/ 993 h 999"/>
                <a:gd name="T48" fmla="*/ 65 w 251"/>
                <a:gd name="T49" fmla="*/ 990 h 999"/>
                <a:gd name="T50" fmla="*/ 83 w 251"/>
                <a:gd name="T51" fmla="*/ 985 h 999"/>
                <a:gd name="T52" fmla="*/ 102 w 251"/>
                <a:gd name="T53" fmla="*/ 980 h 999"/>
                <a:gd name="T54" fmla="*/ 121 w 251"/>
                <a:gd name="T55" fmla="*/ 973 h 999"/>
                <a:gd name="T56" fmla="*/ 143 w 251"/>
                <a:gd name="T57" fmla="*/ 966 h 999"/>
                <a:gd name="T58" fmla="*/ 164 w 251"/>
                <a:gd name="T59" fmla="*/ 956 h 999"/>
                <a:gd name="T60" fmla="*/ 186 w 251"/>
                <a:gd name="T61" fmla="*/ 945 h 999"/>
                <a:gd name="T62" fmla="*/ 208 w 251"/>
                <a:gd name="T63" fmla="*/ 934 h 999"/>
                <a:gd name="T64" fmla="*/ 230 w 251"/>
                <a:gd name="T65" fmla="*/ 919 h 999"/>
                <a:gd name="T66" fmla="*/ 251 w 251"/>
                <a:gd name="T67" fmla="*/ 903 h 999"/>
                <a:gd name="T68" fmla="*/ 251 w 251"/>
                <a:gd name="T69" fmla="*/ 23 h 99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1"/>
                <a:gd name="T106" fmla="*/ 0 h 999"/>
                <a:gd name="T107" fmla="*/ 251 w 251"/>
                <a:gd name="T108" fmla="*/ 999 h 99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1" h="999">
                  <a:moveTo>
                    <a:pt x="251" y="23"/>
                  </a:moveTo>
                  <a:lnTo>
                    <a:pt x="250" y="22"/>
                  </a:lnTo>
                  <a:lnTo>
                    <a:pt x="246" y="20"/>
                  </a:lnTo>
                  <a:lnTo>
                    <a:pt x="239" y="18"/>
                  </a:lnTo>
                  <a:lnTo>
                    <a:pt x="230" y="15"/>
                  </a:lnTo>
                  <a:lnTo>
                    <a:pt x="218" y="11"/>
                  </a:lnTo>
                  <a:lnTo>
                    <a:pt x="205" y="7"/>
                  </a:lnTo>
                  <a:lnTo>
                    <a:pt x="190" y="4"/>
                  </a:lnTo>
                  <a:lnTo>
                    <a:pt x="173" y="1"/>
                  </a:lnTo>
                  <a:lnTo>
                    <a:pt x="155" y="0"/>
                  </a:lnTo>
                  <a:lnTo>
                    <a:pt x="134" y="0"/>
                  </a:lnTo>
                  <a:lnTo>
                    <a:pt x="114" y="2"/>
                  </a:lnTo>
                  <a:lnTo>
                    <a:pt x="92" y="5"/>
                  </a:lnTo>
                  <a:lnTo>
                    <a:pt x="70" y="12"/>
                  </a:lnTo>
                  <a:lnTo>
                    <a:pt x="47" y="20"/>
                  </a:lnTo>
                  <a:lnTo>
                    <a:pt x="23" y="32"/>
                  </a:lnTo>
                  <a:lnTo>
                    <a:pt x="0" y="47"/>
                  </a:lnTo>
                  <a:lnTo>
                    <a:pt x="0" y="999"/>
                  </a:lnTo>
                  <a:lnTo>
                    <a:pt x="1" y="999"/>
                  </a:lnTo>
                  <a:lnTo>
                    <a:pt x="6" y="999"/>
                  </a:lnTo>
                  <a:lnTo>
                    <a:pt x="14" y="998"/>
                  </a:lnTo>
                  <a:lnTo>
                    <a:pt x="23" y="997"/>
                  </a:lnTo>
                  <a:lnTo>
                    <a:pt x="35" y="995"/>
                  </a:lnTo>
                  <a:lnTo>
                    <a:pt x="49" y="993"/>
                  </a:lnTo>
                  <a:lnTo>
                    <a:pt x="65" y="990"/>
                  </a:lnTo>
                  <a:lnTo>
                    <a:pt x="83" y="985"/>
                  </a:lnTo>
                  <a:lnTo>
                    <a:pt x="102" y="980"/>
                  </a:lnTo>
                  <a:lnTo>
                    <a:pt x="121" y="973"/>
                  </a:lnTo>
                  <a:lnTo>
                    <a:pt x="143" y="966"/>
                  </a:lnTo>
                  <a:lnTo>
                    <a:pt x="164" y="956"/>
                  </a:lnTo>
                  <a:lnTo>
                    <a:pt x="186" y="945"/>
                  </a:lnTo>
                  <a:lnTo>
                    <a:pt x="208" y="934"/>
                  </a:lnTo>
                  <a:lnTo>
                    <a:pt x="230" y="919"/>
                  </a:lnTo>
                  <a:lnTo>
                    <a:pt x="251" y="903"/>
                  </a:lnTo>
                  <a:lnTo>
                    <a:pt x="251" y="23"/>
                  </a:lnTo>
                  <a:close/>
                </a:path>
              </a:pathLst>
            </a:custGeom>
            <a:solidFill>
              <a:srgbClr val="808080"/>
            </a:solidFill>
            <a:ln w="9525">
              <a:noFill/>
              <a:round/>
              <a:headEnd/>
              <a:tailEnd/>
            </a:ln>
          </p:spPr>
          <p:txBody>
            <a:bodyPr/>
            <a:lstStyle/>
            <a:p>
              <a:endParaRPr lang="en-US"/>
            </a:p>
          </p:txBody>
        </p:sp>
        <p:sp>
          <p:nvSpPr>
            <p:cNvPr id="91335" name="Freeform 131"/>
            <p:cNvSpPr>
              <a:spLocks/>
            </p:cNvSpPr>
            <p:nvPr/>
          </p:nvSpPr>
          <p:spPr bwMode="auto">
            <a:xfrm>
              <a:off x="6080" y="13687"/>
              <a:ext cx="215" cy="843"/>
            </a:xfrm>
            <a:custGeom>
              <a:avLst/>
              <a:gdLst>
                <a:gd name="T0" fmla="*/ 215 w 215"/>
                <a:gd name="T1" fmla="*/ 20 h 843"/>
                <a:gd name="T2" fmla="*/ 214 w 215"/>
                <a:gd name="T3" fmla="*/ 19 h 843"/>
                <a:gd name="T4" fmla="*/ 211 w 215"/>
                <a:gd name="T5" fmla="*/ 18 h 843"/>
                <a:gd name="T6" fmla="*/ 205 w 215"/>
                <a:gd name="T7" fmla="*/ 15 h 843"/>
                <a:gd name="T8" fmla="*/ 197 w 215"/>
                <a:gd name="T9" fmla="*/ 12 h 843"/>
                <a:gd name="T10" fmla="*/ 187 w 215"/>
                <a:gd name="T11" fmla="*/ 9 h 843"/>
                <a:gd name="T12" fmla="*/ 176 w 215"/>
                <a:gd name="T13" fmla="*/ 6 h 843"/>
                <a:gd name="T14" fmla="*/ 163 w 215"/>
                <a:gd name="T15" fmla="*/ 4 h 843"/>
                <a:gd name="T16" fmla="*/ 149 w 215"/>
                <a:gd name="T17" fmla="*/ 1 h 843"/>
                <a:gd name="T18" fmla="*/ 133 w 215"/>
                <a:gd name="T19" fmla="*/ 0 h 843"/>
                <a:gd name="T20" fmla="*/ 115 w 215"/>
                <a:gd name="T21" fmla="*/ 0 h 843"/>
                <a:gd name="T22" fmla="*/ 98 w 215"/>
                <a:gd name="T23" fmla="*/ 1 h 843"/>
                <a:gd name="T24" fmla="*/ 79 w 215"/>
                <a:gd name="T25" fmla="*/ 5 h 843"/>
                <a:gd name="T26" fmla="*/ 60 w 215"/>
                <a:gd name="T27" fmla="*/ 10 h 843"/>
                <a:gd name="T28" fmla="*/ 40 w 215"/>
                <a:gd name="T29" fmla="*/ 18 h 843"/>
                <a:gd name="T30" fmla="*/ 21 w 215"/>
                <a:gd name="T31" fmla="*/ 27 h 843"/>
                <a:gd name="T32" fmla="*/ 0 w 215"/>
                <a:gd name="T33" fmla="*/ 40 h 843"/>
                <a:gd name="T34" fmla="*/ 0 w 215"/>
                <a:gd name="T35" fmla="*/ 843 h 843"/>
                <a:gd name="T36" fmla="*/ 1 w 215"/>
                <a:gd name="T37" fmla="*/ 843 h 843"/>
                <a:gd name="T38" fmla="*/ 6 w 215"/>
                <a:gd name="T39" fmla="*/ 843 h 843"/>
                <a:gd name="T40" fmla="*/ 12 w 215"/>
                <a:gd name="T41" fmla="*/ 842 h 843"/>
                <a:gd name="T42" fmla="*/ 21 w 215"/>
                <a:gd name="T43" fmla="*/ 841 h 843"/>
                <a:gd name="T44" fmla="*/ 30 w 215"/>
                <a:gd name="T45" fmla="*/ 840 h 843"/>
                <a:gd name="T46" fmla="*/ 43 w 215"/>
                <a:gd name="T47" fmla="*/ 838 h 843"/>
                <a:gd name="T48" fmla="*/ 56 w 215"/>
                <a:gd name="T49" fmla="*/ 835 h 843"/>
                <a:gd name="T50" fmla="*/ 71 w 215"/>
                <a:gd name="T51" fmla="*/ 831 h 843"/>
                <a:gd name="T52" fmla="*/ 87 w 215"/>
                <a:gd name="T53" fmla="*/ 826 h 843"/>
                <a:gd name="T54" fmla="*/ 105 w 215"/>
                <a:gd name="T55" fmla="*/ 821 h 843"/>
                <a:gd name="T56" fmla="*/ 123 w 215"/>
                <a:gd name="T57" fmla="*/ 814 h 843"/>
                <a:gd name="T58" fmla="*/ 141 w 215"/>
                <a:gd name="T59" fmla="*/ 806 h 843"/>
                <a:gd name="T60" fmla="*/ 159 w 215"/>
                <a:gd name="T61" fmla="*/ 797 h 843"/>
                <a:gd name="T62" fmla="*/ 179 w 215"/>
                <a:gd name="T63" fmla="*/ 786 h 843"/>
                <a:gd name="T64" fmla="*/ 197 w 215"/>
                <a:gd name="T65" fmla="*/ 774 h 843"/>
                <a:gd name="T66" fmla="*/ 215 w 215"/>
                <a:gd name="T67" fmla="*/ 760 h 843"/>
                <a:gd name="T68" fmla="*/ 215 w 215"/>
                <a:gd name="T69" fmla="*/ 20 h 8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15"/>
                <a:gd name="T106" fmla="*/ 0 h 843"/>
                <a:gd name="T107" fmla="*/ 215 w 215"/>
                <a:gd name="T108" fmla="*/ 843 h 84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15" h="843">
                  <a:moveTo>
                    <a:pt x="215" y="20"/>
                  </a:moveTo>
                  <a:lnTo>
                    <a:pt x="214" y="19"/>
                  </a:lnTo>
                  <a:lnTo>
                    <a:pt x="211" y="18"/>
                  </a:lnTo>
                  <a:lnTo>
                    <a:pt x="205" y="15"/>
                  </a:lnTo>
                  <a:lnTo>
                    <a:pt x="197" y="12"/>
                  </a:lnTo>
                  <a:lnTo>
                    <a:pt x="187" y="9"/>
                  </a:lnTo>
                  <a:lnTo>
                    <a:pt x="176" y="6"/>
                  </a:lnTo>
                  <a:lnTo>
                    <a:pt x="163" y="4"/>
                  </a:lnTo>
                  <a:lnTo>
                    <a:pt x="149" y="1"/>
                  </a:lnTo>
                  <a:lnTo>
                    <a:pt x="133" y="0"/>
                  </a:lnTo>
                  <a:lnTo>
                    <a:pt x="115" y="0"/>
                  </a:lnTo>
                  <a:lnTo>
                    <a:pt x="98" y="1"/>
                  </a:lnTo>
                  <a:lnTo>
                    <a:pt x="79" y="5"/>
                  </a:lnTo>
                  <a:lnTo>
                    <a:pt x="60" y="10"/>
                  </a:lnTo>
                  <a:lnTo>
                    <a:pt x="40" y="18"/>
                  </a:lnTo>
                  <a:lnTo>
                    <a:pt x="21" y="27"/>
                  </a:lnTo>
                  <a:lnTo>
                    <a:pt x="0" y="40"/>
                  </a:lnTo>
                  <a:lnTo>
                    <a:pt x="0" y="843"/>
                  </a:lnTo>
                  <a:lnTo>
                    <a:pt x="1" y="843"/>
                  </a:lnTo>
                  <a:lnTo>
                    <a:pt x="6" y="843"/>
                  </a:lnTo>
                  <a:lnTo>
                    <a:pt x="12" y="842"/>
                  </a:lnTo>
                  <a:lnTo>
                    <a:pt x="21" y="841"/>
                  </a:lnTo>
                  <a:lnTo>
                    <a:pt x="30" y="840"/>
                  </a:lnTo>
                  <a:lnTo>
                    <a:pt x="43" y="838"/>
                  </a:lnTo>
                  <a:lnTo>
                    <a:pt x="56" y="835"/>
                  </a:lnTo>
                  <a:lnTo>
                    <a:pt x="71" y="831"/>
                  </a:lnTo>
                  <a:lnTo>
                    <a:pt x="87" y="826"/>
                  </a:lnTo>
                  <a:lnTo>
                    <a:pt x="105" y="821"/>
                  </a:lnTo>
                  <a:lnTo>
                    <a:pt x="123" y="814"/>
                  </a:lnTo>
                  <a:lnTo>
                    <a:pt x="141" y="806"/>
                  </a:lnTo>
                  <a:lnTo>
                    <a:pt x="159" y="797"/>
                  </a:lnTo>
                  <a:lnTo>
                    <a:pt x="179" y="786"/>
                  </a:lnTo>
                  <a:lnTo>
                    <a:pt x="197" y="774"/>
                  </a:lnTo>
                  <a:lnTo>
                    <a:pt x="215" y="760"/>
                  </a:lnTo>
                  <a:lnTo>
                    <a:pt x="215" y="20"/>
                  </a:lnTo>
                  <a:close/>
                </a:path>
              </a:pathLst>
            </a:custGeom>
            <a:solidFill>
              <a:srgbClr val="808080"/>
            </a:solidFill>
            <a:ln w="9525">
              <a:noFill/>
              <a:round/>
              <a:headEnd/>
              <a:tailEnd/>
            </a:ln>
          </p:spPr>
          <p:txBody>
            <a:bodyPr/>
            <a:lstStyle/>
            <a:p>
              <a:endParaRPr lang="en-US"/>
            </a:p>
          </p:txBody>
        </p:sp>
        <p:sp>
          <p:nvSpPr>
            <p:cNvPr id="91336" name="Freeform 132"/>
            <p:cNvSpPr>
              <a:spLocks/>
            </p:cNvSpPr>
            <p:nvPr/>
          </p:nvSpPr>
          <p:spPr bwMode="auto">
            <a:xfrm>
              <a:off x="6087" y="13696"/>
              <a:ext cx="180" cy="685"/>
            </a:xfrm>
            <a:custGeom>
              <a:avLst/>
              <a:gdLst>
                <a:gd name="T0" fmla="*/ 180 w 180"/>
                <a:gd name="T1" fmla="*/ 16 h 685"/>
                <a:gd name="T2" fmla="*/ 179 w 180"/>
                <a:gd name="T3" fmla="*/ 16 h 685"/>
                <a:gd name="T4" fmla="*/ 176 w 180"/>
                <a:gd name="T5" fmla="*/ 14 h 685"/>
                <a:gd name="T6" fmla="*/ 172 w 180"/>
                <a:gd name="T7" fmla="*/ 12 h 685"/>
                <a:gd name="T8" fmla="*/ 165 w 180"/>
                <a:gd name="T9" fmla="*/ 10 h 685"/>
                <a:gd name="T10" fmla="*/ 157 w 180"/>
                <a:gd name="T11" fmla="*/ 8 h 685"/>
                <a:gd name="T12" fmla="*/ 147 w 180"/>
                <a:gd name="T13" fmla="*/ 4 h 685"/>
                <a:gd name="T14" fmla="*/ 136 w 180"/>
                <a:gd name="T15" fmla="*/ 2 h 685"/>
                <a:gd name="T16" fmla="*/ 125 w 180"/>
                <a:gd name="T17" fmla="*/ 0 h 685"/>
                <a:gd name="T18" fmla="*/ 111 w 180"/>
                <a:gd name="T19" fmla="*/ 0 h 685"/>
                <a:gd name="T20" fmla="*/ 97 w 180"/>
                <a:gd name="T21" fmla="*/ 0 h 685"/>
                <a:gd name="T22" fmla="*/ 81 w 180"/>
                <a:gd name="T23" fmla="*/ 1 h 685"/>
                <a:gd name="T24" fmla="*/ 66 w 180"/>
                <a:gd name="T25" fmla="*/ 3 h 685"/>
                <a:gd name="T26" fmla="*/ 50 w 180"/>
                <a:gd name="T27" fmla="*/ 8 h 685"/>
                <a:gd name="T28" fmla="*/ 33 w 180"/>
                <a:gd name="T29" fmla="*/ 14 h 685"/>
                <a:gd name="T30" fmla="*/ 17 w 180"/>
                <a:gd name="T31" fmla="*/ 23 h 685"/>
                <a:gd name="T32" fmla="*/ 0 w 180"/>
                <a:gd name="T33" fmla="*/ 33 h 685"/>
                <a:gd name="T34" fmla="*/ 0 w 180"/>
                <a:gd name="T35" fmla="*/ 685 h 685"/>
                <a:gd name="T36" fmla="*/ 1 w 180"/>
                <a:gd name="T37" fmla="*/ 685 h 685"/>
                <a:gd name="T38" fmla="*/ 4 w 180"/>
                <a:gd name="T39" fmla="*/ 685 h 685"/>
                <a:gd name="T40" fmla="*/ 9 w 180"/>
                <a:gd name="T41" fmla="*/ 684 h 685"/>
                <a:gd name="T42" fmla="*/ 17 w 180"/>
                <a:gd name="T43" fmla="*/ 683 h 685"/>
                <a:gd name="T44" fmla="*/ 26 w 180"/>
                <a:gd name="T45" fmla="*/ 682 h 685"/>
                <a:gd name="T46" fmla="*/ 35 w 180"/>
                <a:gd name="T47" fmla="*/ 681 h 685"/>
                <a:gd name="T48" fmla="*/ 47 w 180"/>
                <a:gd name="T49" fmla="*/ 678 h 685"/>
                <a:gd name="T50" fmla="*/ 60 w 180"/>
                <a:gd name="T51" fmla="*/ 676 h 685"/>
                <a:gd name="T52" fmla="*/ 73 w 180"/>
                <a:gd name="T53" fmla="*/ 671 h 685"/>
                <a:gd name="T54" fmla="*/ 87 w 180"/>
                <a:gd name="T55" fmla="*/ 667 h 685"/>
                <a:gd name="T56" fmla="*/ 102 w 180"/>
                <a:gd name="T57" fmla="*/ 662 h 685"/>
                <a:gd name="T58" fmla="*/ 118 w 180"/>
                <a:gd name="T59" fmla="*/ 655 h 685"/>
                <a:gd name="T60" fmla="*/ 133 w 180"/>
                <a:gd name="T61" fmla="*/ 648 h 685"/>
                <a:gd name="T62" fmla="*/ 149 w 180"/>
                <a:gd name="T63" fmla="*/ 639 h 685"/>
                <a:gd name="T64" fmla="*/ 165 w 180"/>
                <a:gd name="T65" fmla="*/ 628 h 685"/>
                <a:gd name="T66" fmla="*/ 180 w 180"/>
                <a:gd name="T67" fmla="*/ 617 h 685"/>
                <a:gd name="T68" fmla="*/ 180 w 180"/>
                <a:gd name="T69" fmla="*/ 16 h 68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80"/>
                <a:gd name="T106" fmla="*/ 0 h 685"/>
                <a:gd name="T107" fmla="*/ 180 w 180"/>
                <a:gd name="T108" fmla="*/ 685 h 68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80" h="685">
                  <a:moveTo>
                    <a:pt x="180" y="16"/>
                  </a:moveTo>
                  <a:lnTo>
                    <a:pt x="179" y="16"/>
                  </a:lnTo>
                  <a:lnTo>
                    <a:pt x="176" y="14"/>
                  </a:lnTo>
                  <a:lnTo>
                    <a:pt x="172" y="12"/>
                  </a:lnTo>
                  <a:lnTo>
                    <a:pt x="165" y="10"/>
                  </a:lnTo>
                  <a:lnTo>
                    <a:pt x="157" y="8"/>
                  </a:lnTo>
                  <a:lnTo>
                    <a:pt x="147" y="4"/>
                  </a:lnTo>
                  <a:lnTo>
                    <a:pt x="136" y="2"/>
                  </a:lnTo>
                  <a:lnTo>
                    <a:pt x="125" y="0"/>
                  </a:lnTo>
                  <a:lnTo>
                    <a:pt x="111" y="0"/>
                  </a:lnTo>
                  <a:lnTo>
                    <a:pt x="97" y="0"/>
                  </a:lnTo>
                  <a:lnTo>
                    <a:pt x="81" y="1"/>
                  </a:lnTo>
                  <a:lnTo>
                    <a:pt x="66" y="3"/>
                  </a:lnTo>
                  <a:lnTo>
                    <a:pt x="50" y="8"/>
                  </a:lnTo>
                  <a:lnTo>
                    <a:pt x="33" y="14"/>
                  </a:lnTo>
                  <a:lnTo>
                    <a:pt x="17" y="23"/>
                  </a:lnTo>
                  <a:lnTo>
                    <a:pt x="0" y="33"/>
                  </a:lnTo>
                  <a:lnTo>
                    <a:pt x="0" y="685"/>
                  </a:lnTo>
                  <a:lnTo>
                    <a:pt x="1" y="685"/>
                  </a:lnTo>
                  <a:lnTo>
                    <a:pt x="4" y="685"/>
                  </a:lnTo>
                  <a:lnTo>
                    <a:pt x="9" y="684"/>
                  </a:lnTo>
                  <a:lnTo>
                    <a:pt x="17" y="683"/>
                  </a:lnTo>
                  <a:lnTo>
                    <a:pt x="26" y="682"/>
                  </a:lnTo>
                  <a:lnTo>
                    <a:pt x="35" y="681"/>
                  </a:lnTo>
                  <a:lnTo>
                    <a:pt x="47" y="678"/>
                  </a:lnTo>
                  <a:lnTo>
                    <a:pt x="60" y="676"/>
                  </a:lnTo>
                  <a:lnTo>
                    <a:pt x="73" y="671"/>
                  </a:lnTo>
                  <a:lnTo>
                    <a:pt x="87" y="667"/>
                  </a:lnTo>
                  <a:lnTo>
                    <a:pt x="102" y="662"/>
                  </a:lnTo>
                  <a:lnTo>
                    <a:pt x="118" y="655"/>
                  </a:lnTo>
                  <a:lnTo>
                    <a:pt x="133" y="648"/>
                  </a:lnTo>
                  <a:lnTo>
                    <a:pt x="149" y="639"/>
                  </a:lnTo>
                  <a:lnTo>
                    <a:pt x="165" y="628"/>
                  </a:lnTo>
                  <a:lnTo>
                    <a:pt x="180" y="617"/>
                  </a:lnTo>
                  <a:lnTo>
                    <a:pt x="180" y="16"/>
                  </a:lnTo>
                  <a:close/>
                </a:path>
              </a:pathLst>
            </a:custGeom>
            <a:solidFill>
              <a:srgbClr val="808080"/>
            </a:solidFill>
            <a:ln w="9525">
              <a:noFill/>
              <a:round/>
              <a:headEnd/>
              <a:tailEnd/>
            </a:ln>
          </p:spPr>
          <p:txBody>
            <a:bodyPr/>
            <a:lstStyle/>
            <a:p>
              <a:endParaRPr lang="en-US"/>
            </a:p>
          </p:txBody>
        </p:sp>
        <p:sp>
          <p:nvSpPr>
            <p:cNvPr id="91337" name="Freeform 133"/>
            <p:cNvSpPr>
              <a:spLocks/>
            </p:cNvSpPr>
            <p:nvPr/>
          </p:nvSpPr>
          <p:spPr bwMode="auto">
            <a:xfrm>
              <a:off x="6093" y="13704"/>
              <a:ext cx="146" cy="530"/>
            </a:xfrm>
            <a:custGeom>
              <a:avLst/>
              <a:gdLst>
                <a:gd name="T0" fmla="*/ 146 w 146"/>
                <a:gd name="T1" fmla="*/ 14 h 530"/>
                <a:gd name="T2" fmla="*/ 143 w 146"/>
                <a:gd name="T3" fmla="*/ 12 h 530"/>
                <a:gd name="T4" fmla="*/ 134 w 146"/>
                <a:gd name="T5" fmla="*/ 8 h 530"/>
                <a:gd name="T6" fmla="*/ 120 w 146"/>
                <a:gd name="T7" fmla="*/ 4 h 530"/>
                <a:gd name="T8" fmla="*/ 101 w 146"/>
                <a:gd name="T9" fmla="*/ 1 h 530"/>
                <a:gd name="T10" fmla="*/ 79 w 146"/>
                <a:gd name="T11" fmla="*/ 0 h 530"/>
                <a:gd name="T12" fmla="*/ 54 w 146"/>
                <a:gd name="T13" fmla="*/ 3 h 530"/>
                <a:gd name="T14" fmla="*/ 27 w 146"/>
                <a:gd name="T15" fmla="*/ 11 h 530"/>
                <a:gd name="T16" fmla="*/ 0 w 146"/>
                <a:gd name="T17" fmla="*/ 27 h 530"/>
                <a:gd name="T18" fmla="*/ 0 w 146"/>
                <a:gd name="T19" fmla="*/ 530 h 530"/>
                <a:gd name="T20" fmla="*/ 3 w 146"/>
                <a:gd name="T21" fmla="*/ 530 h 530"/>
                <a:gd name="T22" fmla="*/ 14 w 146"/>
                <a:gd name="T23" fmla="*/ 529 h 530"/>
                <a:gd name="T24" fmla="*/ 29 w 146"/>
                <a:gd name="T25" fmla="*/ 526 h 530"/>
                <a:gd name="T26" fmla="*/ 49 w 146"/>
                <a:gd name="T27" fmla="*/ 521 h 530"/>
                <a:gd name="T28" fmla="*/ 71 w 146"/>
                <a:gd name="T29" fmla="*/ 514 h 530"/>
                <a:gd name="T30" fmla="*/ 96 w 146"/>
                <a:gd name="T31" fmla="*/ 505 h 530"/>
                <a:gd name="T32" fmla="*/ 121 w 146"/>
                <a:gd name="T33" fmla="*/ 492 h 530"/>
                <a:gd name="T34" fmla="*/ 146 w 146"/>
                <a:gd name="T35" fmla="*/ 475 h 530"/>
                <a:gd name="T36" fmla="*/ 146 w 146"/>
                <a:gd name="T37" fmla="*/ 14 h 5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6"/>
                <a:gd name="T58" fmla="*/ 0 h 530"/>
                <a:gd name="T59" fmla="*/ 146 w 146"/>
                <a:gd name="T60" fmla="*/ 530 h 53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6" h="530">
                  <a:moveTo>
                    <a:pt x="146" y="14"/>
                  </a:moveTo>
                  <a:lnTo>
                    <a:pt x="143" y="12"/>
                  </a:lnTo>
                  <a:lnTo>
                    <a:pt x="134" y="8"/>
                  </a:lnTo>
                  <a:lnTo>
                    <a:pt x="120" y="4"/>
                  </a:lnTo>
                  <a:lnTo>
                    <a:pt x="101" y="1"/>
                  </a:lnTo>
                  <a:lnTo>
                    <a:pt x="79" y="0"/>
                  </a:lnTo>
                  <a:lnTo>
                    <a:pt x="54" y="3"/>
                  </a:lnTo>
                  <a:lnTo>
                    <a:pt x="27" y="11"/>
                  </a:lnTo>
                  <a:lnTo>
                    <a:pt x="0" y="27"/>
                  </a:lnTo>
                  <a:lnTo>
                    <a:pt x="0" y="530"/>
                  </a:lnTo>
                  <a:lnTo>
                    <a:pt x="3" y="530"/>
                  </a:lnTo>
                  <a:lnTo>
                    <a:pt x="14" y="529"/>
                  </a:lnTo>
                  <a:lnTo>
                    <a:pt x="29" y="526"/>
                  </a:lnTo>
                  <a:lnTo>
                    <a:pt x="49" y="521"/>
                  </a:lnTo>
                  <a:lnTo>
                    <a:pt x="71" y="514"/>
                  </a:lnTo>
                  <a:lnTo>
                    <a:pt x="96" y="505"/>
                  </a:lnTo>
                  <a:lnTo>
                    <a:pt x="121" y="492"/>
                  </a:lnTo>
                  <a:lnTo>
                    <a:pt x="146" y="475"/>
                  </a:lnTo>
                  <a:lnTo>
                    <a:pt x="146" y="14"/>
                  </a:lnTo>
                  <a:close/>
                </a:path>
              </a:pathLst>
            </a:custGeom>
            <a:solidFill>
              <a:srgbClr val="808080"/>
            </a:solidFill>
            <a:ln w="9525">
              <a:noFill/>
              <a:round/>
              <a:headEnd/>
              <a:tailEnd/>
            </a:ln>
          </p:spPr>
          <p:txBody>
            <a:bodyPr/>
            <a:lstStyle/>
            <a:p>
              <a:endParaRPr lang="en-US"/>
            </a:p>
          </p:txBody>
        </p:sp>
        <p:sp>
          <p:nvSpPr>
            <p:cNvPr id="91338" name="Freeform 134"/>
            <p:cNvSpPr>
              <a:spLocks/>
            </p:cNvSpPr>
            <p:nvPr/>
          </p:nvSpPr>
          <p:spPr bwMode="auto">
            <a:xfrm>
              <a:off x="6101" y="13712"/>
              <a:ext cx="109" cy="373"/>
            </a:xfrm>
            <a:custGeom>
              <a:avLst/>
              <a:gdLst>
                <a:gd name="T0" fmla="*/ 109 w 109"/>
                <a:gd name="T1" fmla="*/ 10 h 373"/>
                <a:gd name="T2" fmla="*/ 107 w 109"/>
                <a:gd name="T3" fmla="*/ 9 h 373"/>
                <a:gd name="T4" fmla="*/ 100 w 109"/>
                <a:gd name="T5" fmla="*/ 6 h 373"/>
                <a:gd name="T6" fmla="*/ 89 w 109"/>
                <a:gd name="T7" fmla="*/ 2 h 373"/>
                <a:gd name="T8" fmla="*/ 75 w 109"/>
                <a:gd name="T9" fmla="*/ 0 h 373"/>
                <a:gd name="T10" fmla="*/ 59 w 109"/>
                <a:gd name="T11" fmla="*/ 0 h 373"/>
                <a:gd name="T12" fmla="*/ 39 w 109"/>
                <a:gd name="T13" fmla="*/ 2 h 373"/>
                <a:gd name="T14" fmla="*/ 20 w 109"/>
                <a:gd name="T15" fmla="*/ 9 h 373"/>
                <a:gd name="T16" fmla="*/ 0 w 109"/>
                <a:gd name="T17" fmla="*/ 21 h 373"/>
                <a:gd name="T18" fmla="*/ 0 w 109"/>
                <a:gd name="T19" fmla="*/ 373 h 373"/>
                <a:gd name="T20" fmla="*/ 2 w 109"/>
                <a:gd name="T21" fmla="*/ 373 h 373"/>
                <a:gd name="T22" fmla="*/ 9 w 109"/>
                <a:gd name="T23" fmla="*/ 372 h 373"/>
                <a:gd name="T24" fmla="*/ 21 w 109"/>
                <a:gd name="T25" fmla="*/ 369 h 373"/>
                <a:gd name="T26" fmla="*/ 36 w 109"/>
                <a:gd name="T27" fmla="*/ 366 h 373"/>
                <a:gd name="T28" fmla="*/ 53 w 109"/>
                <a:gd name="T29" fmla="*/ 362 h 373"/>
                <a:gd name="T30" fmla="*/ 72 w 109"/>
                <a:gd name="T31" fmla="*/ 354 h 373"/>
                <a:gd name="T32" fmla="*/ 90 w 109"/>
                <a:gd name="T33" fmla="*/ 343 h 373"/>
                <a:gd name="T34" fmla="*/ 109 w 109"/>
                <a:gd name="T35" fmla="*/ 331 h 373"/>
                <a:gd name="T36" fmla="*/ 109 w 109"/>
                <a:gd name="T37" fmla="*/ 10 h 37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9"/>
                <a:gd name="T58" fmla="*/ 0 h 373"/>
                <a:gd name="T59" fmla="*/ 109 w 109"/>
                <a:gd name="T60" fmla="*/ 373 h 37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9" h="373">
                  <a:moveTo>
                    <a:pt x="109" y="10"/>
                  </a:moveTo>
                  <a:lnTo>
                    <a:pt x="107" y="9"/>
                  </a:lnTo>
                  <a:lnTo>
                    <a:pt x="100" y="6"/>
                  </a:lnTo>
                  <a:lnTo>
                    <a:pt x="89" y="2"/>
                  </a:lnTo>
                  <a:lnTo>
                    <a:pt x="75" y="0"/>
                  </a:lnTo>
                  <a:lnTo>
                    <a:pt x="59" y="0"/>
                  </a:lnTo>
                  <a:lnTo>
                    <a:pt x="39" y="2"/>
                  </a:lnTo>
                  <a:lnTo>
                    <a:pt x="20" y="9"/>
                  </a:lnTo>
                  <a:lnTo>
                    <a:pt x="0" y="21"/>
                  </a:lnTo>
                  <a:lnTo>
                    <a:pt x="0" y="373"/>
                  </a:lnTo>
                  <a:lnTo>
                    <a:pt x="2" y="373"/>
                  </a:lnTo>
                  <a:lnTo>
                    <a:pt x="9" y="372"/>
                  </a:lnTo>
                  <a:lnTo>
                    <a:pt x="21" y="369"/>
                  </a:lnTo>
                  <a:lnTo>
                    <a:pt x="36" y="366"/>
                  </a:lnTo>
                  <a:lnTo>
                    <a:pt x="53" y="362"/>
                  </a:lnTo>
                  <a:lnTo>
                    <a:pt x="72" y="354"/>
                  </a:lnTo>
                  <a:lnTo>
                    <a:pt x="90" y="343"/>
                  </a:lnTo>
                  <a:lnTo>
                    <a:pt x="109" y="331"/>
                  </a:lnTo>
                  <a:lnTo>
                    <a:pt x="109" y="10"/>
                  </a:lnTo>
                  <a:close/>
                </a:path>
              </a:pathLst>
            </a:custGeom>
            <a:solidFill>
              <a:srgbClr val="808080"/>
            </a:solidFill>
            <a:ln w="9525">
              <a:noFill/>
              <a:round/>
              <a:headEnd/>
              <a:tailEnd/>
            </a:ln>
          </p:spPr>
          <p:txBody>
            <a:bodyPr/>
            <a:lstStyle/>
            <a:p>
              <a:endParaRPr lang="en-US"/>
            </a:p>
          </p:txBody>
        </p:sp>
        <p:sp>
          <p:nvSpPr>
            <p:cNvPr id="91339" name="Freeform 135"/>
            <p:cNvSpPr>
              <a:spLocks/>
            </p:cNvSpPr>
            <p:nvPr/>
          </p:nvSpPr>
          <p:spPr bwMode="auto">
            <a:xfrm>
              <a:off x="6107" y="13721"/>
              <a:ext cx="75" cy="216"/>
            </a:xfrm>
            <a:custGeom>
              <a:avLst/>
              <a:gdLst>
                <a:gd name="T0" fmla="*/ 75 w 75"/>
                <a:gd name="T1" fmla="*/ 6 h 216"/>
                <a:gd name="T2" fmla="*/ 73 w 75"/>
                <a:gd name="T3" fmla="*/ 5 h 216"/>
                <a:gd name="T4" fmla="*/ 69 w 75"/>
                <a:gd name="T5" fmla="*/ 4 h 216"/>
                <a:gd name="T6" fmla="*/ 61 w 75"/>
                <a:gd name="T7" fmla="*/ 2 h 216"/>
                <a:gd name="T8" fmla="*/ 52 w 75"/>
                <a:gd name="T9" fmla="*/ 0 h 216"/>
                <a:gd name="T10" fmla="*/ 41 w 75"/>
                <a:gd name="T11" fmla="*/ 0 h 216"/>
                <a:gd name="T12" fmla="*/ 28 w 75"/>
                <a:gd name="T13" fmla="*/ 1 h 216"/>
                <a:gd name="T14" fmla="*/ 14 w 75"/>
                <a:gd name="T15" fmla="*/ 6 h 216"/>
                <a:gd name="T16" fmla="*/ 0 w 75"/>
                <a:gd name="T17" fmla="*/ 14 h 216"/>
                <a:gd name="T18" fmla="*/ 0 w 75"/>
                <a:gd name="T19" fmla="*/ 216 h 216"/>
                <a:gd name="T20" fmla="*/ 2 w 75"/>
                <a:gd name="T21" fmla="*/ 216 h 216"/>
                <a:gd name="T22" fmla="*/ 7 w 75"/>
                <a:gd name="T23" fmla="*/ 215 h 216"/>
                <a:gd name="T24" fmla="*/ 15 w 75"/>
                <a:gd name="T25" fmla="*/ 214 h 216"/>
                <a:gd name="T26" fmla="*/ 25 w 75"/>
                <a:gd name="T27" fmla="*/ 211 h 216"/>
                <a:gd name="T28" fmla="*/ 37 w 75"/>
                <a:gd name="T29" fmla="*/ 208 h 216"/>
                <a:gd name="T30" fmla="*/ 50 w 75"/>
                <a:gd name="T31" fmla="*/ 203 h 216"/>
                <a:gd name="T32" fmla="*/ 63 w 75"/>
                <a:gd name="T33" fmla="*/ 195 h 216"/>
                <a:gd name="T34" fmla="*/ 75 w 75"/>
                <a:gd name="T35" fmla="*/ 187 h 216"/>
                <a:gd name="T36" fmla="*/ 75 w 75"/>
                <a:gd name="T37" fmla="*/ 6 h 21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5"/>
                <a:gd name="T58" fmla="*/ 0 h 216"/>
                <a:gd name="T59" fmla="*/ 75 w 75"/>
                <a:gd name="T60" fmla="*/ 216 h 21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5" h="216">
                  <a:moveTo>
                    <a:pt x="75" y="6"/>
                  </a:moveTo>
                  <a:lnTo>
                    <a:pt x="73" y="5"/>
                  </a:lnTo>
                  <a:lnTo>
                    <a:pt x="69" y="4"/>
                  </a:lnTo>
                  <a:lnTo>
                    <a:pt x="61" y="2"/>
                  </a:lnTo>
                  <a:lnTo>
                    <a:pt x="52" y="0"/>
                  </a:lnTo>
                  <a:lnTo>
                    <a:pt x="41" y="0"/>
                  </a:lnTo>
                  <a:lnTo>
                    <a:pt x="28" y="1"/>
                  </a:lnTo>
                  <a:lnTo>
                    <a:pt x="14" y="6"/>
                  </a:lnTo>
                  <a:lnTo>
                    <a:pt x="0" y="14"/>
                  </a:lnTo>
                  <a:lnTo>
                    <a:pt x="0" y="216"/>
                  </a:lnTo>
                  <a:lnTo>
                    <a:pt x="2" y="216"/>
                  </a:lnTo>
                  <a:lnTo>
                    <a:pt x="7" y="215"/>
                  </a:lnTo>
                  <a:lnTo>
                    <a:pt x="15" y="214"/>
                  </a:lnTo>
                  <a:lnTo>
                    <a:pt x="25" y="211"/>
                  </a:lnTo>
                  <a:lnTo>
                    <a:pt x="37" y="208"/>
                  </a:lnTo>
                  <a:lnTo>
                    <a:pt x="50" y="203"/>
                  </a:lnTo>
                  <a:lnTo>
                    <a:pt x="63" y="195"/>
                  </a:lnTo>
                  <a:lnTo>
                    <a:pt x="75" y="187"/>
                  </a:lnTo>
                  <a:lnTo>
                    <a:pt x="75" y="6"/>
                  </a:lnTo>
                  <a:close/>
                </a:path>
              </a:pathLst>
            </a:custGeom>
            <a:solidFill>
              <a:srgbClr val="808080"/>
            </a:solidFill>
            <a:ln w="9525">
              <a:noFill/>
              <a:round/>
              <a:headEnd/>
              <a:tailEnd/>
            </a:ln>
          </p:spPr>
          <p:txBody>
            <a:bodyPr/>
            <a:lstStyle/>
            <a:p>
              <a:endParaRPr lang="en-US"/>
            </a:p>
          </p:txBody>
        </p:sp>
        <p:sp>
          <p:nvSpPr>
            <p:cNvPr id="91340" name="Freeform 136"/>
            <p:cNvSpPr>
              <a:spLocks/>
            </p:cNvSpPr>
            <p:nvPr/>
          </p:nvSpPr>
          <p:spPr bwMode="auto">
            <a:xfrm>
              <a:off x="7013" y="14340"/>
              <a:ext cx="110" cy="111"/>
            </a:xfrm>
            <a:custGeom>
              <a:avLst/>
              <a:gdLst>
                <a:gd name="T0" fmla="*/ 55 w 110"/>
                <a:gd name="T1" fmla="*/ 111 h 111"/>
                <a:gd name="T2" fmla="*/ 66 w 110"/>
                <a:gd name="T3" fmla="*/ 110 h 111"/>
                <a:gd name="T4" fmla="*/ 76 w 110"/>
                <a:gd name="T5" fmla="*/ 106 h 111"/>
                <a:gd name="T6" fmla="*/ 85 w 110"/>
                <a:gd name="T7" fmla="*/ 101 h 111"/>
                <a:gd name="T8" fmla="*/ 94 w 110"/>
                <a:gd name="T9" fmla="*/ 94 h 111"/>
                <a:gd name="T10" fmla="*/ 100 w 110"/>
                <a:gd name="T11" fmla="*/ 86 h 111"/>
                <a:gd name="T12" fmla="*/ 106 w 110"/>
                <a:gd name="T13" fmla="*/ 77 h 111"/>
                <a:gd name="T14" fmla="*/ 109 w 110"/>
                <a:gd name="T15" fmla="*/ 66 h 111"/>
                <a:gd name="T16" fmla="*/ 110 w 110"/>
                <a:gd name="T17" fmla="*/ 56 h 111"/>
                <a:gd name="T18" fmla="*/ 109 w 110"/>
                <a:gd name="T19" fmla="*/ 44 h 111"/>
                <a:gd name="T20" fmla="*/ 106 w 110"/>
                <a:gd name="T21" fmla="*/ 34 h 111"/>
                <a:gd name="T22" fmla="*/ 100 w 110"/>
                <a:gd name="T23" fmla="*/ 24 h 111"/>
                <a:gd name="T24" fmla="*/ 94 w 110"/>
                <a:gd name="T25" fmla="*/ 17 h 111"/>
                <a:gd name="T26" fmla="*/ 85 w 110"/>
                <a:gd name="T27" fmla="*/ 9 h 111"/>
                <a:gd name="T28" fmla="*/ 76 w 110"/>
                <a:gd name="T29" fmla="*/ 5 h 111"/>
                <a:gd name="T30" fmla="*/ 66 w 110"/>
                <a:gd name="T31" fmla="*/ 2 h 111"/>
                <a:gd name="T32" fmla="*/ 55 w 110"/>
                <a:gd name="T33" fmla="*/ 0 h 111"/>
                <a:gd name="T34" fmla="*/ 44 w 110"/>
                <a:gd name="T35" fmla="*/ 2 h 111"/>
                <a:gd name="T36" fmla="*/ 33 w 110"/>
                <a:gd name="T37" fmla="*/ 5 h 111"/>
                <a:gd name="T38" fmla="*/ 25 w 110"/>
                <a:gd name="T39" fmla="*/ 9 h 111"/>
                <a:gd name="T40" fmla="*/ 16 w 110"/>
                <a:gd name="T41" fmla="*/ 17 h 111"/>
                <a:gd name="T42" fmla="*/ 10 w 110"/>
                <a:gd name="T43" fmla="*/ 24 h 111"/>
                <a:gd name="T44" fmla="*/ 4 w 110"/>
                <a:gd name="T45" fmla="*/ 34 h 111"/>
                <a:gd name="T46" fmla="*/ 1 w 110"/>
                <a:gd name="T47" fmla="*/ 44 h 111"/>
                <a:gd name="T48" fmla="*/ 0 w 110"/>
                <a:gd name="T49" fmla="*/ 56 h 111"/>
                <a:gd name="T50" fmla="*/ 1 w 110"/>
                <a:gd name="T51" fmla="*/ 66 h 111"/>
                <a:gd name="T52" fmla="*/ 4 w 110"/>
                <a:gd name="T53" fmla="*/ 77 h 111"/>
                <a:gd name="T54" fmla="*/ 10 w 110"/>
                <a:gd name="T55" fmla="*/ 86 h 111"/>
                <a:gd name="T56" fmla="*/ 16 w 110"/>
                <a:gd name="T57" fmla="*/ 94 h 111"/>
                <a:gd name="T58" fmla="*/ 25 w 110"/>
                <a:gd name="T59" fmla="*/ 101 h 111"/>
                <a:gd name="T60" fmla="*/ 33 w 110"/>
                <a:gd name="T61" fmla="*/ 106 h 111"/>
                <a:gd name="T62" fmla="*/ 44 w 110"/>
                <a:gd name="T63" fmla="*/ 110 h 111"/>
                <a:gd name="T64" fmla="*/ 55 w 110"/>
                <a:gd name="T65" fmla="*/ 111 h 11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0"/>
                <a:gd name="T100" fmla="*/ 0 h 111"/>
                <a:gd name="T101" fmla="*/ 110 w 110"/>
                <a:gd name="T102" fmla="*/ 111 h 11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0" h="111">
                  <a:moveTo>
                    <a:pt x="55" y="111"/>
                  </a:moveTo>
                  <a:lnTo>
                    <a:pt x="66" y="110"/>
                  </a:lnTo>
                  <a:lnTo>
                    <a:pt x="76" y="106"/>
                  </a:lnTo>
                  <a:lnTo>
                    <a:pt x="85" y="101"/>
                  </a:lnTo>
                  <a:lnTo>
                    <a:pt x="94" y="94"/>
                  </a:lnTo>
                  <a:lnTo>
                    <a:pt x="100" y="86"/>
                  </a:lnTo>
                  <a:lnTo>
                    <a:pt x="106" y="77"/>
                  </a:lnTo>
                  <a:lnTo>
                    <a:pt x="109" y="66"/>
                  </a:lnTo>
                  <a:lnTo>
                    <a:pt x="110" y="56"/>
                  </a:lnTo>
                  <a:lnTo>
                    <a:pt x="109" y="44"/>
                  </a:lnTo>
                  <a:lnTo>
                    <a:pt x="106" y="34"/>
                  </a:lnTo>
                  <a:lnTo>
                    <a:pt x="100" y="24"/>
                  </a:lnTo>
                  <a:lnTo>
                    <a:pt x="94" y="17"/>
                  </a:lnTo>
                  <a:lnTo>
                    <a:pt x="85" y="9"/>
                  </a:lnTo>
                  <a:lnTo>
                    <a:pt x="76" y="5"/>
                  </a:lnTo>
                  <a:lnTo>
                    <a:pt x="66" y="2"/>
                  </a:lnTo>
                  <a:lnTo>
                    <a:pt x="55" y="0"/>
                  </a:lnTo>
                  <a:lnTo>
                    <a:pt x="44" y="2"/>
                  </a:lnTo>
                  <a:lnTo>
                    <a:pt x="33" y="5"/>
                  </a:lnTo>
                  <a:lnTo>
                    <a:pt x="25" y="9"/>
                  </a:lnTo>
                  <a:lnTo>
                    <a:pt x="16" y="17"/>
                  </a:lnTo>
                  <a:lnTo>
                    <a:pt x="10" y="24"/>
                  </a:lnTo>
                  <a:lnTo>
                    <a:pt x="4" y="34"/>
                  </a:lnTo>
                  <a:lnTo>
                    <a:pt x="1" y="44"/>
                  </a:lnTo>
                  <a:lnTo>
                    <a:pt x="0" y="56"/>
                  </a:lnTo>
                  <a:lnTo>
                    <a:pt x="1" y="66"/>
                  </a:lnTo>
                  <a:lnTo>
                    <a:pt x="4" y="77"/>
                  </a:lnTo>
                  <a:lnTo>
                    <a:pt x="10" y="86"/>
                  </a:lnTo>
                  <a:lnTo>
                    <a:pt x="16" y="94"/>
                  </a:lnTo>
                  <a:lnTo>
                    <a:pt x="25" y="101"/>
                  </a:lnTo>
                  <a:lnTo>
                    <a:pt x="33" y="106"/>
                  </a:lnTo>
                  <a:lnTo>
                    <a:pt x="44" y="110"/>
                  </a:lnTo>
                  <a:lnTo>
                    <a:pt x="55" y="111"/>
                  </a:lnTo>
                  <a:close/>
                </a:path>
              </a:pathLst>
            </a:custGeom>
            <a:solidFill>
              <a:srgbClr val="808080"/>
            </a:solidFill>
            <a:ln w="9525">
              <a:noFill/>
              <a:round/>
              <a:headEnd/>
              <a:tailEnd/>
            </a:ln>
          </p:spPr>
          <p:txBody>
            <a:bodyPr/>
            <a:lstStyle/>
            <a:p>
              <a:endParaRPr lang="en-US"/>
            </a:p>
          </p:txBody>
        </p:sp>
        <p:sp>
          <p:nvSpPr>
            <p:cNvPr id="91341" name="Freeform 137"/>
            <p:cNvSpPr>
              <a:spLocks/>
            </p:cNvSpPr>
            <p:nvPr/>
          </p:nvSpPr>
          <p:spPr bwMode="auto">
            <a:xfrm>
              <a:off x="6676" y="14343"/>
              <a:ext cx="55" cy="55"/>
            </a:xfrm>
            <a:custGeom>
              <a:avLst/>
              <a:gdLst>
                <a:gd name="T0" fmla="*/ 27 w 55"/>
                <a:gd name="T1" fmla="*/ 55 h 55"/>
                <a:gd name="T2" fmla="*/ 38 w 55"/>
                <a:gd name="T3" fmla="*/ 53 h 55"/>
                <a:gd name="T4" fmla="*/ 48 w 55"/>
                <a:gd name="T5" fmla="*/ 46 h 55"/>
                <a:gd name="T6" fmla="*/ 53 w 55"/>
                <a:gd name="T7" fmla="*/ 37 h 55"/>
                <a:gd name="T8" fmla="*/ 55 w 55"/>
                <a:gd name="T9" fmla="*/ 27 h 55"/>
                <a:gd name="T10" fmla="*/ 53 w 55"/>
                <a:gd name="T11" fmla="*/ 16 h 55"/>
                <a:gd name="T12" fmla="*/ 48 w 55"/>
                <a:gd name="T13" fmla="*/ 7 h 55"/>
                <a:gd name="T14" fmla="*/ 38 w 55"/>
                <a:gd name="T15" fmla="*/ 2 h 55"/>
                <a:gd name="T16" fmla="*/ 27 w 55"/>
                <a:gd name="T17" fmla="*/ 0 h 55"/>
                <a:gd name="T18" fmla="*/ 16 w 55"/>
                <a:gd name="T19" fmla="*/ 2 h 55"/>
                <a:gd name="T20" fmla="*/ 8 w 55"/>
                <a:gd name="T21" fmla="*/ 7 h 55"/>
                <a:gd name="T22" fmla="*/ 2 w 55"/>
                <a:gd name="T23" fmla="*/ 16 h 55"/>
                <a:gd name="T24" fmla="*/ 0 w 55"/>
                <a:gd name="T25" fmla="*/ 27 h 55"/>
                <a:gd name="T26" fmla="*/ 2 w 55"/>
                <a:gd name="T27" fmla="*/ 37 h 55"/>
                <a:gd name="T28" fmla="*/ 8 w 55"/>
                <a:gd name="T29" fmla="*/ 46 h 55"/>
                <a:gd name="T30" fmla="*/ 16 w 55"/>
                <a:gd name="T31" fmla="*/ 53 h 55"/>
                <a:gd name="T32" fmla="*/ 27 w 55"/>
                <a:gd name="T33" fmla="*/ 55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5"/>
                <a:gd name="T52" fmla="*/ 0 h 55"/>
                <a:gd name="T53" fmla="*/ 55 w 55"/>
                <a:gd name="T54" fmla="*/ 55 h 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5" h="55">
                  <a:moveTo>
                    <a:pt x="27" y="55"/>
                  </a:moveTo>
                  <a:lnTo>
                    <a:pt x="38" y="53"/>
                  </a:lnTo>
                  <a:lnTo>
                    <a:pt x="48" y="46"/>
                  </a:lnTo>
                  <a:lnTo>
                    <a:pt x="53" y="37"/>
                  </a:lnTo>
                  <a:lnTo>
                    <a:pt x="55" y="27"/>
                  </a:lnTo>
                  <a:lnTo>
                    <a:pt x="53" y="16"/>
                  </a:lnTo>
                  <a:lnTo>
                    <a:pt x="48" y="7"/>
                  </a:lnTo>
                  <a:lnTo>
                    <a:pt x="38" y="2"/>
                  </a:lnTo>
                  <a:lnTo>
                    <a:pt x="27" y="0"/>
                  </a:lnTo>
                  <a:lnTo>
                    <a:pt x="16" y="2"/>
                  </a:lnTo>
                  <a:lnTo>
                    <a:pt x="8" y="7"/>
                  </a:lnTo>
                  <a:lnTo>
                    <a:pt x="2" y="16"/>
                  </a:lnTo>
                  <a:lnTo>
                    <a:pt x="0" y="27"/>
                  </a:lnTo>
                  <a:lnTo>
                    <a:pt x="2" y="37"/>
                  </a:lnTo>
                  <a:lnTo>
                    <a:pt x="8" y="46"/>
                  </a:lnTo>
                  <a:lnTo>
                    <a:pt x="16" y="53"/>
                  </a:lnTo>
                  <a:lnTo>
                    <a:pt x="27" y="55"/>
                  </a:lnTo>
                  <a:close/>
                </a:path>
              </a:pathLst>
            </a:custGeom>
            <a:solidFill>
              <a:srgbClr val="808080"/>
            </a:solidFill>
            <a:ln w="9525">
              <a:noFill/>
              <a:round/>
              <a:headEnd/>
              <a:tailEnd/>
            </a:ln>
          </p:spPr>
          <p:txBody>
            <a:bodyPr/>
            <a:lstStyle/>
            <a:p>
              <a:endParaRPr lang="en-US"/>
            </a:p>
          </p:txBody>
        </p:sp>
        <p:sp>
          <p:nvSpPr>
            <p:cNvPr id="91342" name="Freeform 138"/>
            <p:cNvSpPr>
              <a:spLocks/>
            </p:cNvSpPr>
            <p:nvPr/>
          </p:nvSpPr>
          <p:spPr bwMode="auto">
            <a:xfrm>
              <a:off x="6770" y="14345"/>
              <a:ext cx="55" cy="55"/>
            </a:xfrm>
            <a:custGeom>
              <a:avLst/>
              <a:gdLst>
                <a:gd name="T0" fmla="*/ 28 w 55"/>
                <a:gd name="T1" fmla="*/ 55 h 55"/>
                <a:gd name="T2" fmla="*/ 39 w 55"/>
                <a:gd name="T3" fmla="*/ 53 h 55"/>
                <a:gd name="T4" fmla="*/ 47 w 55"/>
                <a:gd name="T5" fmla="*/ 47 h 55"/>
                <a:gd name="T6" fmla="*/ 53 w 55"/>
                <a:gd name="T7" fmla="*/ 39 h 55"/>
                <a:gd name="T8" fmla="*/ 55 w 55"/>
                <a:gd name="T9" fmla="*/ 28 h 55"/>
                <a:gd name="T10" fmla="*/ 53 w 55"/>
                <a:gd name="T11" fmla="*/ 17 h 55"/>
                <a:gd name="T12" fmla="*/ 47 w 55"/>
                <a:gd name="T13" fmla="*/ 8 h 55"/>
                <a:gd name="T14" fmla="*/ 39 w 55"/>
                <a:gd name="T15" fmla="*/ 2 h 55"/>
                <a:gd name="T16" fmla="*/ 28 w 55"/>
                <a:gd name="T17" fmla="*/ 0 h 55"/>
                <a:gd name="T18" fmla="*/ 17 w 55"/>
                <a:gd name="T19" fmla="*/ 2 h 55"/>
                <a:gd name="T20" fmla="*/ 9 w 55"/>
                <a:gd name="T21" fmla="*/ 8 h 55"/>
                <a:gd name="T22" fmla="*/ 2 w 55"/>
                <a:gd name="T23" fmla="*/ 17 h 55"/>
                <a:gd name="T24" fmla="*/ 0 w 55"/>
                <a:gd name="T25" fmla="*/ 28 h 55"/>
                <a:gd name="T26" fmla="*/ 2 w 55"/>
                <a:gd name="T27" fmla="*/ 39 h 55"/>
                <a:gd name="T28" fmla="*/ 9 w 55"/>
                <a:gd name="T29" fmla="*/ 47 h 55"/>
                <a:gd name="T30" fmla="*/ 17 w 55"/>
                <a:gd name="T31" fmla="*/ 53 h 55"/>
                <a:gd name="T32" fmla="*/ 28 w 55"/>
                <a:gd name="T33" fmla="*/ 55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5"/>
                <a:gd name="T52" fmla="*/ 0 h 55"/>
                <a:gd name="T53" fmla="*/ 55 w 55"/>
                <a:gd name="T54" fmla="*/ 55 h 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5" h="55">
                  <a:moveTo>
                    <a:pt x="28" y="55"/>
                  </a:moveTo>
                  <a:lnTo>
                    <a:pt x="39" y="53"/>
                  </a:lnTo>
                  <a:lnTo>
                    <a:pt x="47" y="47"/>
                  </a:lnTo>
                  <a:lnTo>
                    <a:pt x="53" y="39"/>
                  </a:lnTo>
                  <a:lnTo>
                    <a:pt x="55" y="28"/>
                  </a:lnTo>
                  <a:lnTo>
                    <a:pt x="53" y="17"/>
                  </a:lnTo>
                  <a:lnTo>
                    <a:pt x="47" y="8"/>
                  </a:lnTo>
                  <a:lnTo>
                    <a:pt x="39" y="2"/>
                  </a:lnTo>
                  <a:lnTo>
                    <a:pt x="28" y="0"/>
                  </a:lnTo>
                  <a:lnTo>
                    <a:pt x="17" y="2"/>
                  </a:lnTo>
                  <a:lnTo>
                    <a:pt x="9" y="8"/>
                  </a:lnTo>
                  <a:lnTo>
                    <a:pt x="2" y="17"/>
                  </a:lnTo>
                  <a:lnTo>
                    <a:pt x="0" y="28"/>
                  </a:lnTo>
                  <a:lnTo>
                    <a:pt x="2" y="39"/>
                  </a:lnTo>
                  <a:lnTo>
                    <a:pt x="9" y="47"/>
                  </a:lnTo>
                  <a:lnTo>
                    <a:pt x="17" y="53"/>
                  </a:lnTo>
                  <a:lnTo>
                    <a:pt x="28" y="55"/>
                  </a:lnTo>
                  <a:close/>
                </a:path>
              </a:pathLst>
            </a:custGeom>
            <a:solidFill>
              <a:srgbClr val="808080"/>
            </a:solidFill>
            <a:ln w="9525">
              <a:noFill/>
              <a:round/>
              <a:headEnd/>
              <a:tailEnd/>
            </a:ln>
          </p:spPr>
          <p:txBody>
            <a:bodyPr/>
            <a:lstStyle/>
            <a:p>
              <a:endParaRPr lang="en-US"/>
            </a:p>
          </p:txBody>
        </p:sp>
        <p:sp>
          <p:nvSpPr>
            <p:cNvPr id="91343" name="Freeform 139"/>
            <p:cNvSpPr>
              <a:spLocks/>
            </p:cNvSpPr>
            <p:nvPr/>
          </p:nvSpPr>
          <p:spPr bwMode="auto">
            <a:xfrm>
              <a:off x="6401" y="13591"/>
              <a:ext cx="156" cy="752"/>
            </a:xfrm>
            <a:custGeom>
              <a:avLst/>
              <a:gdLst>
                <a:gd name="T0" fmla="*/ 48 w 156"/>
                <a:gd name="T1" fmla="*/ 15 h 752"/>
                <a:gd name="T2" fmla="*/ 44 w 156"/>
                <a:gd name="T3" fmla="*/ 30 h 752"/>
                <a:gd name="T4" fmla="*/ 33 w 156"/>
                <a:gd name="T5" fmla="*/ 73 h 752"/>
                <a:gd name="T6" fmla="*/ 19 w 156"/>
                <a:gd name="T7" fmla="*/ 140 h 752"/>
                <a:gd name="T8" fmla="*/ 7 w 156"/>
                <a:gd name="T9" fmla="*/ 229 h 752"/>
                <a:gd name="T10" fmla="*/ 0 w 156"/>
                <a:gd name="T11" fmla="*/ 337 h 752"/>
                <a:gd name="T12" fmla="*/ 1 w 156"/>
                <a:gd name="T13" fmla="*/ 462 h 752"/>
                <a:gd name="T14" fmla="*/ 14 w 156"/>
                <a:gd name="T15" fmla="*/ 602 h 752"/>
                <a:gd name="T16" fmla="*/ 43 w 156"/>
                <a:gd name="T17" fmla="*/ 752 h 752"/>
                <a:gd name="T18" fmla="*/ 150 w 156"/>
                <a:gd name="T19" fmla="*/ 746 h 752"/>
                <a:gd name="T20" fmla="*/ 146 w 156"/>
                <a:gd name="T21" fmla="*/ 724 h 752"/>
                <a:gd name="T22" fmla="*/ 135 w 156"/>
                <a:gd name="T23" fmla="*/ 663 h 752"/>
                <a:gd name="T24" fmla="*/ 123 w 156"/>
                <a:gd name="T25" fmla="*/ 574 h 752"/>
                <a:gd name="T26" fmla="*/ 111 w 156"/>
                <a:gd name="T27" fmla="*/ 463 h 752"/>
                <a:gd name="T28" fmla="*/ 104 w 156"/>
                <a:gd name="T29" fmla="*/ 342 h 752"/>
                <a:gd name="T30" fmla="*/ 107 w 156"/>
                <a:gd name="T31" fmla="*/ 220 h 752"/>
                <a:gd name="T32" fmla="*/ 124 w 156"/>
                <a:gd name="T33" fmla="*/ 106 h 752"/>
                <a:gd name="T34" fmla="*/ 156 w 156"/>
                <a:gd name="T35" fmla="*/ 9 h 752"/>
                <a:gd name="T36" fmla="*/ 156 w 156"/>
                <a:gd name="T37" fmla="*/ 8 h 752"/>
                <a:gd name="T38" fmla="*/ 156 w 156"/>
                <a:gd name="T39" fmla="*/ 6 h 752"/>
                <a:gd name="T40" fmla="*/ 154 w 156"/>
                <a:gd name="T41" fmla="*/ 4 h 752"/>
                <a:gd name="T42" fmla="*/ 147 w 156"/>
                <a:gd name="T43" fmla="*/ 0 h 752"/>
                <a:gd name="T44" fmla="*/ 134 w 156"/>
                <a:gd name="T45" fmla="*/ 0 h 752"/>
                <a:gd name="T46" fmla="*/ 115 w 156"/>
                <a:gd name="T47" fmla="*/ 1 h 752"/>
                <a:gd name="T48" fmla="*/ 87 w 156"/>
                <a:gd name="T49" fmla="*/ 7 h 752"/>
                <a:gd name="T50" fmla="*/ 48 w 156"/>
                <a:gd name="T51" fmla="*/ 15 h 75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6"/>
                <a:gd name="T79" fmla="*/ 0 h 752"/>
                <a:gd name="T80" fmla="*/ 156 w 156"/>
                <a:gd name="T81" fmla="*/ 752 h 75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6" h="752">
                  <a:moveTo>
                    <a:pt x="48" y="15"/>
                  </a:moveTo>
                  <a:lnTo>
                    <a:pt x="44" y="30"/>
                  </a:lnTo>
                  <a:lnTo>
                    <a:pt x="33" y="73"/>
                  </a:lnTo>
                  <a:lnTo>
                    <a:pt x="19" y="140"/>
                  </a:lnTo>
                  <a:lnTo>
                    <a:pt x="7" y="229"/>
                  </a:lnTo>
                  <a:lnTo>
                    <a:pt x="0" y="337"/>
                  </a:lnTo>
                  <a:lnTo>
                    <a:pt x="1" y="462"/>
                  </a:lnTo>
                  <a:lnTo>
                    <a:pt x="14" y="602"/>
                  </a:lnTo>
                  <a:lnTo>
                    <a:pt x="43" y="752"/>
                  </a:lnTo>
                  <a:lnTo>
                    <a:pt x="150" y="746"/>
                  </a:lnTo>
                  <a:lnTo>
                    <a:pt x="146" y="724"/>
                  </a:lnTo>
                  <a:lnTo>
                    <a:pt x="135" y="663"/>
                  </a:lnTo>
                  <a:lnTo>
                    <a:pt x="123" y="574"/>
                  </a:lnTo>
                  <a:lnTo>
                    <a:pt x="111" y="463"/>
                  </a:lnTo>
                  <a:lnTo>
                    <a:pt x="104" y="342"/>
                  </a:lnTo>
                  <a:lnTo>
                    <a:pt x="107" y="220"/>
                  </a:lnTo>
                  <a:lnTo>
                    <a:pt x="124" y="106"/>
                  </a:lnTo>
                  <a:lnTo>
                    <a:pt x="156" y="9"/>
                  </a:lnTo>
                  <a:lnTo>
                    <a:pt x="156" y="8"/>
                  </a:lnTo>
                  <a:lnTo>
                    <a:pt x="156" y="6"/>
                  </a:lnTo>
                  <a:lnTo>
                    <a:pt x="154" y="4"/>
                  </a:lnTo>
                  <a:lnTo>
                    <a:pt x="147" y="0"/>
                  </a:lnTo>
                  <a:lnTo>
                    <a:pt x="134" y="0"/>
                  </a:lnTo>
                  <a:lnTo>
                    <a:pt x="115" y="1"/>
                  </a:lnTo>
                  <a:lnTo>
                    <a:pt x="87" y="7"/>
                  </a:lnTo>
                  <a:lnTo>
                    <a:pt x="48" y="15"/>
                  </a:lnTo>
                  <a:close/>
                </a:path>
              </a:pathLst>
            </a:custGeom>
            <a:solidFill>
              <a:srgbClr val="808080"/>
            </a:solidFill>
            <a:ln w="9525">
              <a:noFill/>
              <a:round/>
              <a:headEnd/>
              <a:tailEnd/>
            </a:ln>
          </p:spPr>
          <p:txBody>
            <a:bodyPr/>
            <a:lstStyle/>
            <a:p>
              <a:endParaRPr lang="en-US"/>
            </a:p>
          </p:txBody>
        </p:sp>
        <p:sp>
          <p:nvSpPr>
            <p:cNvPr id="91344" name="Freeform 140"/>
            <p:cNvSpPr>
              <a:spLocks/>
            </p:cNvSpPr>
            <p:nvPr/>
          </p:nvSpPr>
          <p:spPr bwMode="auto">
            <a:xfrm>
              <a:off x="7205" y="13498"/>
              <a:ext cx="212" cy="839"/>
            </a:xfrm>
            <a:custGeom>
              <a:avLst/>
              <a:gdLst>
                <a:gd name="T0" fmla="*/ 212 w 212"/>
                <a:gd name="T1" fmla="*/ 6 h 839"/>
                <a:gd name="T2" fmla="*/ 206 w 212"/>
                <a:gd name="T3" fmla="*/ 11 h 839"/>
                <a:gd name="T4" fmla="*/ 192 w 212"/>
                <a:gd name="T5" fmla="*/ 33 h 839"/>
                <a:gd name="T6" fmla="*/ 174 w 212"/>
                <a:gd name="T7" fmla="*/ 77 h 839"/>
                <a:gd name="T8" fmla="*/ 156 w 212"/>
                <a:gd name="T9" fmla="*/ 148 h 839"/>
                <a:gd name="T10" fmla="*/ 141 w 212"/>
                <a:gd name="T11" fmla="*/ 254 h 839"/>
                <a:gd name="T12" fmla="*/ 133 w 212"/>
                <a:gd name="T13" fmla="*/ 401 h 839"/>
                <a:gd name="T14" fmla="*/ 137 w 212"/>
                <a:gd name="T15" fmla="*/ 593 h 839"/>
                <a:gd name="T16" fmla="*/ 158 w 212"/>
                <a:gd name="T17" fmla="*/ 839 h 839"/>
                <a:gd name="T18" fmla="*/ 38 w 212"/>
                <a:gd name="T19" fmla="*/ 839 h 839"/>
                <a:gd name="T20" fmla="*/ 34 w 212"/>
                <a:gd name="T21" fmla="*/ 814 h 839"/>
                <a:gd name="T22" fmla="*/ 24 w 212"/>
                <a:gd name="T23" fmla="*/ 746 h 839"/>
                <a:gd name="T24" fmla="*/ 12 w 212"/>
                <a:gd name="T25" fmla="*/ 645 h 839"/>
                <a:gd name="T26" fmla="*/ 3 w 212"/>
                <a:gd name="T27" fmla="*/ 521 h 839"/>
                <a:gd name="T28" fmla="*/ 0 w 212"/>
                <a:gd name="T29" fmla="*/ 384 h 839"/>
                <a:gd name="T30" fmla="*/ 6 w 212"/>
                <a:gd name="T31" fmla="*/ 244 h 839"/>
                <a:gd name="T32" fmla="*/ 29 w 212"/>
                <a:gd name="T33" fmla="*/ 114 h 839"/>
                <a:gd name="T34" fmla="*/ 68 w 212"/>
                <a:gd name="T35" fmla="*/ 0 h 839"/>
                <a:gd name="T36" fmla="*/ 212 w 212"/>
                <a:gd name="T37" fmla="*/ 6 h 83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2"/>
                <a:gd name="T58" fmla="*/ 0 h 839"/>
                <a:gd name="T59" fmla="*/ 212 w 212"/>
                <a:gd name="T60" fmla="*/ 839 h 83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2" h="839">
                  <a:moveTo>
                    <a:pt x="212" y="6"/>
                  </a:moveTo>
                  <a:lnTo>
                    <a:pt x="206" y="11"/>
                  </a:lnTo>
                  <a:lnTo>
                    <a:pt x="192" y="33"/>
                  </a:lnTo>
                  <a:lnTo>
                    <a:pt x="174" y="77"/>
                  </a:lnTo>
                  <a:lnTo>
                    <a:pt x="156" y="148"/>
                  </a:lnTo>
                  <a:lnTo>
                    <a:pt x="141" y="254"/>
                  </a:lnTo>
                  <a:lnTo>
                    <a:pt x="133" y="401"/>
                  </a:lnTo>
                  <a:lnTo>
                    <a:pt x="137" y="593"/>
                  </a:lnTo>
                  <a:lnTo>
                    <a:pt x="158" y="839"/>
                  </a:lnTo>
                  <a:lnTo>
                    <a:pt x="38" y="839"/>
                  </a:lnTo>
                  <a:lnTo>
                    <a:pt x="34" y="814"/>
                  </a:lnTo>
                  <a:lnTo>
                    <a:pt x="24" y="746"/>
                  </a:lnTo>
                  <a:lnTo>
                    <a:pt x="12" y="645"/>
                  </a:lnTo>
                  <a:lnTo>
                    <a:pt x="3" y="521"/>
                  </a:lnTo>
                  <a:lnTo>
                    <a:pt x="0" y="384"/>
                  </a:lnTo>
                  <a:lnTo>
                    <a:pt x="6" y="244"/>
                  </a:lnTo>
                  <a:lnTo>
                    <a:pt x="29" y="114"/>
                  </a:lnTo>
                  <a:lnTo>
                    <a:pt x="68" y="0"/>
                  </a:lnTo>
                  <a:lnTo>
                    <a:pt x="212" y="6"/>
                  </a:lnTo>
                  <a:close/>
                </a:path>
              </a:pathLst>
            </a:custGeom>
            <a:solidFill>
              <a:srgbClr val="808080"/>
            </a:solidFill>
            <a:ln w="9525">
              <a:noFill/>
              <a:round/>
              <a:headEnd/>
              <a:tailEnd/>
            </a:ln>
          </p:spPr>
          <p:txBody>
            <a:bodyPr/>
            <a:lstStyle/>
            <a:p>
              <a:endParaRPr lang="en-US"/>
            </a:p>
          </p:txBody>
        </p:sp>
        <p:sp>
          <p:nvSpPr>
            <p:cNvPr id="91345" name="Freeform 141"/>
            <p:cNvSpPr>
              <a:spLocks/>
            </p:cNvSpPr>
            <p:nvPr/>
          </p:nvSpPr>
          <p:spPr bwMode="auto">
            <a:xfrm>
              <a:off x="6406" y="13636"/>
              <a:ext cx="137" cy="656"/>
            </a:xfrm>
            <a:custGeom>
              <a:avLst/>
              <a:gdLst>
                <a:gd name="T0" fmla="*/ 43 w 137"/>
                <a:gd name="T1" fmla="*/ 12 h 656"/>
                <a:gd name="T2" fmla="*/ 39 w 137"/>
                <a:gd name="T3" fmla="*/ 25 h 656"/>
                <a:gd name="T4" fmla="*/ 30 w 137"/>
                <a:gd name="T5" fmla="*/ 62 h 656"/>
                <a:gd name="T6" fmla="*/ 19 w 137"/>
                <a:gd name="T7" fmla="*/ 122 h 656"/>
                <a:gd name="T8" fmla="*/ 7 w 137"/>
                <a:gd name="T9" fmla="*/ 199 h 656"/>
                <a:gd name="T10" fmla="*/ 0 w 137"/>
                <a:gd name="T11" fmla="*/ 294 h 656"/>
                <a:gd name="T12" fmla="*/ 1 w 137"/>
                <a:gd name="T13" fmla="*/ 403 h 656"/>
                <a:gd name="T14" fmla="*/ 12 w 137"/>
                <a:gd name="T15" fmla="*/ 524 h 656"/>
                <a:gd name="T16" fmla="*/ 38 w 137"/>
                <a:gd name="T17" fmla="*/ 656 h 656"/>
                <a:gd name="T18" fmla="*/ 132 w 137"/>
                <a:gd name="T19" fmla="*/ 650 h 656"/>
                <a:gd name="T20" fmla="*/ 127 w 137"/>
                <a:gd name="T21" fmla="*/ 631 h 656"/>
                <a:gd name="T22" fmla="*/ 119 w 137"/>
                <a:gd name="T23" fmla="*/ 578 h 656"/>
                <a:gd name="T24" fmla="*/ 107 w 137"/>
                <a:gd name="T25" fmla="*/ 499 h 656"/>
                <a:gd name="T26" fmla="*/ 97 w 137"/>
                <a:gd name="T27" fmla="*/ 403 h 656"/>
                <a:gd name="T28" fmla="*/ 92 w 137"/>
                <a:gd name="T29" fmla="*/ 297 h 656"/>
                <a:gd name="T30" fmla="*/ 94 w 137"/>
                <a:gd name="T31" fmla="*/ 192 h 656"/>
                <a:gd name="T32" fmla="*/ 108 w 137"/>
                <a:gd name="T33" fmla="*/ 91 h 656"/>
                <a:gd name="T34" fmla="*/ 137 w 137"/>
                <a:gd name="T35" fmla="*/ 7 h 656"/>
                <a:gd name="T36" fmla="*/ 137 w 137"/>
                <a:gd name="T37" fmla="*/ 6 h 656"/>
                <a:gd name="T38" fmla="*/ 137 w 137"/>
                <a:gd name="T39" fmla="*/ 4 h 656"/>
                <a:gd name="T40" fmla="*/ 135 w 137"/>
                <a:gd name="T41" fmla="*/ 2 h 656"/>
                <a:gd name="T42" fmla="*/ 129 w 137"/>
                <a:gd name="T43" fmla="*/ 0 h 656"/>
                <a:gd name="T44" fmla="*/ 119 w 137"/>
                <a:gd name="T45" fmla="*/ 0 h 656"/>
                <a:gd name="T46" fmla="*/ 101 w 137"/>
                <a:gd name="T47" fmla="*/ 1 h 656"/>
                <a:gd name="T48" fmla="*/ 77 w 137"/>
                <a:gd name="T49" fmla="*/ 5 h 656"/>
                <a:gd name="T50" fmla="*/ 43 w 137"/>
                <a:gd name="T51" fmla="*/ 12 h 65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37"/>
                <a:gd name="T79" fmla="*/ 0 h 656"/>
                <a:gd name="T80" fmla="*/ 137 w 137"/>
                <a:gd name="T81" fmla="*/ 656 h 65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37" h="656">
                  <a:moveTo>
                    <a:pt x="43" y="12"/>
                  </a:moveTo>
                  <a:lnTo>
                    <a:pt x="39" y="25"/>
                  </a:lnTo>
                  <a:lnTo>
                    <a:pt x="30" y="62"/>
                  </a:lnTo>
                  <a:lnTo>
                    <a:pt x="19" y="122"/>
                  </a:lnTo>
                  <a:lnTo>
                    <a:pt x="7" y="199"/>
                  </a:lnTo>
                  <a:lnTo>
                    <a:pt x="0" y="294"/>
                  </a:lnTo>
                  <a:lnTo>
                    <a:pt x="1" y="403"/>
                  </a:lnTo>
                  <a:lnTo>
                    <a:pt x="12" y="524"/>
                  </a:lnTo>
                  <a:lnTo>
                    <a:pt x="38" y="656"/>
                  </a:lnTo>
                  <a:lnTo>
                    <a:pt x="132" y="650"/>
                  </a:lnTo>
                  <a:lnTo>
                    <a:pt x="127" y="631"/>
                  </a:lnTo>
                  <a:lnTo>
                    <a:pt x="119" y="578"/>
                  </a:lnTo>
                  <a:lnTo>
                    <a:pt x="107" y="499"/>
                  </a:lnTo>
                  <a:lnTo>
                    <a:pt x="97" y="403"/>
                  </a:lnTo>
                  <a:lnTo>
                    <a:pt x="92" y="297"/>
                  </a:lnTo>
                  <a:lnTo>
                    <a:pt x="94" y="192"/>
                  </a:lnTo>
                  <a:lnTo>
                    <a:pt x="108" y="91"/>
                  </a:lnTo>
                  <a:lnTo>
                    <a:pt x="137" y="7"/>
                  </a:lnTo>
                  <a:lnTo>
                    <a:pt x="137" y="6"/>
                  </a:lnTo>
                  <a:lnTo>
                    <a:pt x="137" y="4"/>
                  </a:lnTo>
                  <a:lnTo>
                    <a:pt x="135" y="2"/>
                  </a:lnTo>
                  <a:lnTo>
                    <a:pt x="129" y="0"/>
                  </a:lnTo>
                  <a:lnTo>
                    <a:pt x="119" y="0"/>
                  </a:lnTo>
                  <a:lnTo>
                    <a:pt x="101" y="1"/>
                  </a:lnTo>
                  <a:lnTo>
                    <a:pt x="77" y="5"/>
                  </a:lnTo>
                  <a:lnTo>
                    <a:pt x="43" y="12"/>
                  </a:lnTo>
                  <a:close/>
                </a:path>
              </a:pathLst>
            </a:custGeom>
            <a:solidFill>
              <a:srgbClr val="808080"/>
            </a:solidFill>
            <a:ln w="9525">
              <a:noFill/>
              <a:round/>
              <a:headEnd/>
              <a:tailEnd/>
            </a:ln>
          </p:spPr>
          <p:txBody>
            <a:bodyPr/>
            <a:lstStyle/>
            <a:p>
              <a:endParaRPr lang="en-US"/>
            </a:p>
          </p:txBody>
        </p:sp>
        <p:sp>
          <p:nvSpPr>
            <p:cNvPr id="91346" name="Freeform 142"/>
            <p:cNvSpPr>
              <a:spLocks/>
            </p:cNvSpPr>
            <p:nvPr/>
          </p:nvSpPr>
          <p:spPr bwMode="auto">
            <a:xfrm>
              <a:off x="6412" y="13680"/>
              <a:ext cx="116" cy="560"/>
            </a:xfrm>
            <a:custGeom>
              <a:avLst/>
              <a:gdLst>
                <a:gd name="T0" fmla="*/ 36 w 116"/>
                <a:gd name="T1" fmla="*/ 11 h 560"/>
                <a:gd name="T2" fmla="*/ 33 w 116"/>
                <a:gd name="T3" fmla="*/ 21 h 560"/>
                <a:gd name="T4" fmla="*/ 24 w 116"/>
                <a:gd name="T5" fmla="*/ 53 h 560"/>
                <a:gd name="T6" fmla="*/ 15 w 116"/>
                <a:gd name="T7" fmla="*/ 103 h 560"/>
                <a:gd name="T8" fmla="*/ 5 w 116"/>
                <a:gd name="T9" fmla="*/ 169 h 560"/>
                <a:gd name="T10" fmla="*/ 0 w 116"/>
                <a:gd name="T11" fmla="*/ 250 h 560"/>
                <a:gd name="T12" fmla="*/ 1 w 116"/>
                <a:gd name="T13" fmla="*/ 344 h 560"/>
                <a:gd name="T14" fmla="*/ 10 w 116"/>
                <a:gd name="T15" fmla="*/ 448 h 560"/>
                <a:gd name="T16" fmla="*/ 32 w 116"/>
                <a:gd name="T17" fmla="*/ 560 h 560"/>
                <a:gd name="T18" fmla="*/ 112 w 116"/>
                <a:gd name="T19" fmla="*/ 555 h 560"/>
                <a:gd name="T20" fmla="*/ 108 w 116"/>
                <a:gd name="T21" fmla="*/ 538 h 560"/>
                <a:gd name="T22" fmla="*/ 101 w 116"/>
                <a:gd name="T23" fmla="*/ 493 h 560"/>
                <a:gd name="T24" fmla="*/ 91 w 116"/>
                <a:gd name="T25" fmla="*/ 426 h 560"/>
                <a:gd name="T26" fmla="*/ 82 w 116"/>
                <a:gd name="T27" fmla="*/ 344 h 560"/>
                <a:gd name="T28" fmla="*/ 77 w 116"/>
                <a:gd name="T29" fmla="*/ 255 h 560"/>
                <a:gd name="T30" fmla="*/ 79 w 116"/>
                <a:gd name="T31" fmla="*/ 164 h 560"/>
                <a:gd name="T32" fmla="*/ 91 w 116"/>
                <a:gd name="T33" fmla="*/ 79 h 560"/>
                <a:gd name="T34" fmla="*/ 116 w 116"/>
                <a:gd name="T35" fmla="*/ 6 h 560"/>
                <a:gd name="T36" fmla="*/ 116 w 116"/>
                <a:gd name="T37" fmla="*/ 5 h 560"/>
                <a:gd name="T38" fmla="*/ 116 w 116"/>
                <a:gd name="T39" fmla="*/ 4 h 560"/>
                <a:gd name="T40" fmla="*/ 114 w 116"/>
                <a:gd name="T41" fmla="*/ 2 h 560"/>
                <a:gd name="T42" fmla="*/ 109 w 116"/>
                <a:gd name="T43" fmla="*/ 0 h 560"/>
                <a:gd name="T44" fmla="*/ 100 w 116"/>
                <a:gd name="T45" fmla="*/ 0 h 560"/>
                <a:gd name="T46" fmla="*/ 86 w 116"/>
                <a:gd name="T47" fmla="*/ 1 h 560"/>
                <a:gd name="T48" fmla="*/ 65 w 116"/>
                <a:gd name="T49" fmla="*/ 4 h 560"/>
                <a:gd name="T50" fmla="*/ 36 w 116"/>
                <a:gd name="T51" fmla="*/ 11 h 56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6"/>
                <a:gd name="T79" fmla="*/ 0 h 560"/>
                <a:gd name="T80" fmla="*/ 116 w 116"/>
                <a:gd name="T81" fmla="*/ 560 h 56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6" h="560">
                  <a:moveTo>
                    <a:pt x="36" y="11"/>
                  </a:moveTo>
                  <a:lnTo>
                    <a:pt x="33" y="21"/>
                  </a:lnTo>
                  <a:lnTo>
                    <a:pt x="24" y="53"/>
                  </a:lnTo>
                  <a:lnTo>
                    <a:pt x="15" y="103"/>
                  </a:lnTo>
                  <a:lnTo>
                    <a:pt x="5" y="169"/>
                  </a:lnTo>
                  <a:lnTo>
                    <a:pt x="0" y="250"/>
                  </a:lnTo>
                  <a:lnTo>
                    <a:pt x="1" y="344"/>
                  </a:lnTo>
                  <a:lnTo>
                    <a:pt x="10" y="448"/>
                  </a:lnTo>
                  <a:lnTo>
                    <a:pt x="32" y="560"/>
                  </a:lnTo>
                  <a:lnTo>
                    <a:pt x="112" y="555"/>
                  </a:lnTo>
                  <a:lnTo>
                    <a:pt x="108" y="538"/>
                  </a:lnTo>
                  <a:lnTo>
                    <a:pt x="101" y="493"/>
                  </a:lnTo>
                  <a:lnTo>
                    <a:pt x="91" y="426"/>
                  </a:lnTo>
                  <a:lnTo>
                    <a:pt x="82" y="344"/>
                  </a:lnTo>
                  <a:lnTo>
                    <a:pt x="77" y="255"/>
                  </a:lnTo>
                  <a:lnTo>
                    <a:pt x="79" y="164"/>
                  </a:lnTo>
                  <a:lnTo>
                    <a:pt x="91" y="79"/>
                  </a:lnTo>
                  <a:lnTo>
                    <a:pt x="116" y="6"/>
                  </a:lnTo>
                  <a:lnTo>
                    <a:pt x="116" y="5"/>
                  </a:lnTo>
                  <a:lnTo>
                    <a:pt x="116" y="4"/>
                  </a:lnTo>
                  <a:lnTo>
                    <a:pt x="114" y="2"/>
                  </a:lnTo>
                  <a:lnTo>
                    <a:pt x="109" y="0"/>
                  </a:lnTo>
                  <a:lnTo>
                    <a:pt x="100" y="0"/>
                  </a:lnTo>
                  <a:lnTo>
                    <a:pt x="86" y="1"/>
                  </a:lnTo>
                  <a:lnTo>
                    <a:pt x="65" y="4"/>
                  </a:lnTo>
                  <a:lnTo>
                    <a:pt x="36" y="11"/>
                  </a:lnTo>
                  <a:close/>
                </a:path>
              </a:pathLst>
            </a:custGeom>
            <a:solidFill>
              <a:srgbClr val="808080"/>
            </a:solidFill>
            <a:ln w="9525">
              <a:noFill/>
              <a:round/>
              <a:headEnd/>
              <a:tailEnd/>
            </a:ln>
          </p:spPr>
          <p:txBody>
            <a:bodyPr/>
            <a:lstStyle/>
            <a:p>
              <a:endParaRPr lang="en-US"/>
            </a:p>
          </p:txBody>
        </p:sp>
        <p:sp>
          <p:nvSpPr>
            <p:cNvPr id="91347" name="Freeform 143"/>
            <p:cNvSpPr>
              <a:spLocks/>
            </p:cNvSpPr>
            <p:nvPr/>
          </p:nvSpPr>
          <p:spPr bwMode="auto">
            <a:xfrm>
              <a:off x="6417" y="13724"/>
              <a:ext cx="97" cy="463"/>
            </a:xfrm>
            <a:custGeom>
              <a:avLst/>
              <a:gdLst>
                <a:gd name="T0" fmla="*/ 30 w 97"/>
                <a:gd name="T1" fmla="*/ 9 h 463"/>
                <a:gd name="T2" fmla="*/ 27 w 97"/>
                <a:gd name="T3" fmla="*/ 17 h 463"/>
                <a:gd name="T4" fmla="*/ 20 w 97"/>
                <a:gd name="T5" fmla="*/ 44 h 463"/>
                <a:gd name="T6" fmla="*/ 12 w 97"/>
                <a:gd name="T7" fmla="*/ 85 h 463"/>
                <a:gd name="T8" fmla="*/ 4 w 97"/>
                <a:gd name="T9" fmla="*/ 140 h 463"/>
                <a:gd name="T10" fmla="*/ 0 w 97"/>
                <a:gd name="T11" fmla="*/ 207 h 463"/>
                <a:gd name="T12" fmla="*/ 0 w 97"/>
                <a:gd name="T13" fmla="*/ 285 h 463"/>
                <a:gd name="T14" fmla="*/ 9 w 97"/>
                <a:gd name="T15" fmla="*/ 370 h 463"/>
                <a:gd name="T16" fmla="*/ 26 w 97"/>
                <a:gd name="T17" fmla="*/ 463 h 463"/>
                <a:gd name="T18" fmla="*/ 93 w 97"/>
                <a:gd name="T19" fmla="*/ 460 h 463"/>
                <a:gd name="T20" fmla="*/ 89 w 97"/>
                <a:gd name="T21" fmla="*/ 446 h 463"/>
                <a:gd name="T22" fmla="*/ 83 w 97"/>
                <a:gd name="T23" fmla="*/ 408 h 463"/>
                <a:gd name="T24" fmla="*/ 75 w 97"/>
                <a:gd name="T25" fmla="*/ 353 h 463"/>
                <a:gd name="T26" fmla="*/ 68 w 97"/>
                <a:gd name="T27" fmla="*/ 285 h 463"/>
                <a:gd name="T28" fmla="*/ 65 w 97"/>
                <a:gd name="T29" fmla="*/ 211 h 463"/>
                <a:gd name="T30" fmla="*/ 67 w 97"/>
                <a:gd name="T31" fmla="*/ 136 h 463"/>
                <a:gd name="T32" fmla="*/ 76 w 97"/>
                <a:gd name="T33" fmla="*/ 65 h 463"/>
                <a:gd name="T34" fmla="*/ 97 w 97"/>
                <a:gd name="T35" fmla="*/ 5 h 463"/>
                <a:gd name="T36" fmla="*/ 97 w 97"/>
                <a:gd name="T37" fmla="*/ 4 h 463"/>
                <a:gd name="T38" fmla="*/ 97 w 97"/>
                <a:gd name="T39" fmla="*/ 3 h 463"/>
                <a:gd name="T40" fmla="*/ 95 w 97"/>
                <a:gd name="T41" fmla="*/ 1 h 463"/>
                <a:gd name="T42" fmla="*/ 91 w 97"/>
                <a:gd name="T43" fmla="*/ 0 h 463"/>
                <a:gd name="T44" fmla="*/ 84 w 97"/>
                <a:gd name="T45" fmla="*/ 0 h 463"/>
                <a:gd name="T46" fmla="*/ 71 w 97"/>
                <a:gd name="T47" fmla="*/ 0 h 463"/>
                <a:gd name="T48" fmla="*/ 54 w 97"/>
                <a:gd name="T49" fmla="*/ 3 h 463"/>
                <a:gd name="T50" fmla="*/ 30 w 97"/>
                <a:gd name="T51" fmla="*/ 9 h 46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7"/>
                <a:gd name="T79" fmla="*/ 0 h 463"/>
                <a:gd name="T80" fmla="*/ 97 w 97"/>
                <a:gd name="T81" fmla="*/ 463 h 46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7" h="463">
                  <a:moveTo>
                    <a:pt x="30" y="9"/>
                  </a:moveTo>
                  <a:lnTo>
                    <a:pt x="27" y="17"/>
                  </a:lnTo>
                  <a:lnTo>
                    <a:pt x="20" y="44"/>
                  </a:lnTo>
                  <a:lnTo>
                    <a:pt x="12" y="85"/>
                  </a:lnTo>
                  <a:lnTo>
                    <a:pt x="4" y="140"/>
                  </a:lnTo>
                  <a:lnTo>
                    <a:pt x="0" y="207"/>
                  </a:lnTo>
                  <a:lnTo>
                    <a:pt x="0" y="285"/>
                  </a:lnTo>
                  <a:lnTo>
                    <a:pt x="9" y="370"/>
                  </a:lnTo>
                  <a:lnTo>
                    <a:pt x="26" y="463"/>
                  </a:lnTo>
                  <a:lnTo>
                    <a:pt x="93" y="460"/>
                  </a:lnTo>
                  <a:lnTo>
                    <a:pt x="89" y="446"/>
                  </a:lnTo>
                  <a:lnTo>
                    <a:pt x="83" y="408"/>
                  </a:lnTo>
                  <a:lnTo>
                    <a:pt x="75" y="353"/>
                  </a:lnTo>
                  <a:lnTo>
                    <a:pt x="68" y="285"/>
                  </a:lnTo>
                  <a:lnTo>
                    <a:pt x="65" y="211"/>
                  </a:lnTo>
                  <a:lnTo>
                    <a:pt x="67" y="136"/>
                  </a:lnTo>
                  <a:lnTo>
                    <a:pt x="76" y="65"/>
                  </a:lnTo>
                  <a:lnTo>
                    <a:pt x="97" y="5"/>
                  </a:lnTo>
                  <a:lnTo>
                    <a:pt x="97" y="4"/>
                  </a:lnTo>
                  <a:lnTo>
                    <a:pt x="97" y="3"/>
                  </a:lnTo>
                  <a:lnTo>
                    <a:pt x="95" y="1"/>
                  </a:lnTo>
                  <a:lnTo>
                    <a:pt x="91" y="0"/>
                  </a:lnTo>
                  <a:lnTo>
                    <a:pt x="84" y="0"/>
                  </a:lnTo>
                  <a:lnTo>
                    <a:pt x="71" y="0"/>
                  </a:lnTo>
                  <a:lnTo>
                    <a:pt x="54" y="3"/>
                  </a:lnTo>
                  <a:lnTo>
                    <a:pt x="30" y="9"/>
                  </a:lnTo>
                  <a:close/>
                </a:path>
              </a:pathLst>
            </a:custGeom>
            <a:solidFill>
              <a:srgbClr val="808080"/>
            </a:solidFill>
            <a:ln w="9525">
              <a:noFill/>
              <a:round/>
              <a:headEnd/>
              <a:tailEnd/>
            </a:ln>
          </p:spPr>
          <p:txBody>
            <a:bodyPr/>
            <a:lstStyle/>
            <a:p>
              <a:endParaRPr lang="en-US"/>
            </a:p>
          </p:txBody>
        </p:sp>
        <p:sp>
          <p:nvSpPr>
            <p:cNvPr id="91348" name="Freeform 144"/>
            <p:cNvSpPr>
              <a:spLocks/>
            </p:cNvSpPr>
            <p:nvPr/>
          </p:nvSpPr>
          <p:spPr bwMode="auto">
            <a:xfrm>
              <a:off x="6422" y="13768"/>
              <a:ext cx="77" cy="367"/>
            </a:xfrm>
            <a:custGeom>
              <a:avLst/>
              <a:gdLst>
                <a:gd name="T0" fmla="*/ 24 w 77"/>
                <a:gd name="T1" fmla="*/ 8 h 367"/>
                <a:gd name="T2" fmla="*/ 22 w 77"/>
                <a:gd name="T3" fmla="*/ 15 h 367"/>
                <a:gd name="T4" fmla="*/ 17 w 77"/>
                <a:gd name="T5" fmla="*/ 36 h 367"/>
                <a:gd name="T6" fmla="*/ 10 w 77"/>
                <a:gd name="T7" fmla="*/ 68 h 367"/>
                <a:gd name="T8" fmla="*/ 4 w 77"/>
                <a:gd name="T9" fmla="*/ 112 h 367"/>
                <a:gd name="T10" fmla="*/ 0 w 77"/>
                <a:gd name="T11" fmla="*/ 164 h 367"/>
                <a:gd name="T12" fmla="*/ 0 w 77"/>
                <a:gd name="T13" fmla="*/ 226 h 367"/>
                <a:gd name="T14" fmla="*/ 7 w 77"/>
                <a:gd name="T15" fmla="*/ 294 h 367"/>
                <a:gd name="T16" fmla="*/ 21 w 77"/>
                <a:gd name="T17" fmla="*/ 367 h 367"/>
                <a:gd name="T18" fmla="*/ 74 w 77"/>
                <a:gd name="T19" fmla="*/ 364 h 367"/>
                <a:gd name="T20" fmla="*/ 71 w 77"/>
                <a:gd name="T21" fmla="*/ 353 h 367"/>
                <a:gd name="T22" fmla="*/ 66 w 77"/>
                <a:gd name="T23" fmla="*/ 323 h 367"/>
                <a:gd name="T24" fmla="*/ 60 w 77"/>
                <a:gd name="T25" fmla="*/ 280 h 367"/>
                <a:gd name="T26" fmla="*/ 54 w 77"/>
                <a:gd name="T27" fmla="*/ 226 h 367"/>
                <a:gd name="T28" fmla="*/ 51 w 77"/>
                <a:gd name="T29" fmla="*/ 168 h 367"/>
                <a:gd name="T30" fmla="*/ 53 w 77"/>
                <a:gd name="T31" fmla="*/ 107 h 367"/>
                <a:gd name="T32" fmla="*/ 61 w 77"/>
                <a:gd name="T33" fmla="*/ 52 h 367"/>
                <a:gd name="T34" fmla="*/ 77 w 77"/>
                <a:gd name="T35" fmla="*/ 5 h 367"/>
                <a:gd name="T36" fmla="*/ 77 w 77"/>
                <a:gd name="T37" fmla="*/ 5 h 367"/>
                <a:gd name="T38" fmla="*/ 77 w 77"/>
                <a:gd name="T39" fmla="*/ 2 h 367"/>
                <a:gd name="T40" fmla="*/ 76 w 77"/>
                <a:gd name="T41" fmla="*/ 1 h 367"/>
                <a:gd name="T42" fmla="*/ 72 w 77"/>
                <a:gd name="T43" fmla="*/ 0 h 367"/>
                <a:gd name="T44" fmla="*/ 66 w 77"/>
                <a:gd name="T45" fmla="*/ 0 h 367"/>
                <a:gd name="T46" fmla="*/ 56 w 77"/>
                <a:gd name="T47" fmla="*/ 1 h 367"/>
                <a:gd name="T48" fmla="*/ 43 w 77"/>
                <a:gd name="T49" fmla="*/ 4 h 367"/>
                <a:gd name="T50" fmla="*/ 24 w 77"/>
                <a:gd name="T51" fmla="*/ 8 h 36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7"/>
                <a:gd name="T79" fmla="*/ 0 h 367"/>
                <a:gd name="T80" fmla="*/ 77 w 77"/>
                <a:gd name="T81" fmla="*/ 367 h 36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7" h="367">
                  <a:moveTo>
                    <a:pt x="24" y="8"/>
                  </a:moveTo>
                  <a:lnTo>
                    <a:pt x="22" y="15"/>
                  </a:lnTo>
                  <a:lnTo>
                    <a:pt x="17" y="36"/>
                  </a:lnTo>
                  <a:lnTo>
                    <a:pt x="10" y="68"/>
                  </a:lnTo>
                  <a:lnTo>
                    <a:pt x="4" y="112"/>
                  </a:lnTo>
                  <a:lnTo>
                    <a:pt x="0" y="164"/>
                  </a:lnTo>
                  <a:lnTo>
                    <a:pt x="0" y="226"/>
                  </a:lnTo>
                  <a:lnTo>
                    <a:pt x="7" y="294"/>
                  </a:lnTo>
                  <a:lnTo>
                    <a:pt x="21" y="367"/>
                  </a:lnTo>
                  <a:lnTo>
                    <a:pt x="74" y="364"/>
                  </a:lnTo>
                  <a:lnTo>
                    <a:pt x="71" y="353"/>
                  </a:lnTo>
                  <a:lnTo>
                    <a:pt x="66" y="323"/>
                  </a:lnTo>
                  <a:lnTo>
                    <a:pt x="60" y="280"/>
                  </a:lnTo>
                  <a:lnTo>
                    <a:pt x="54" y="226"/>
                  </a:lnTo>
                  <a:lnTo>
                    <a:pt x="51" y="168"/>
                  </a:lnTo>
                  <a:lnTo>
                    <a:pt x="53" y="107"/>
                  </a:lnTo>
                  <a:lnTo>
                    <a:pt x="61" y="52"/>
                  </a:lnTo>
                  <a:lnTo>
                    <a:pt x="77" y="5"/>
                  </a:lnTo>
                  <a:lnTo>
                    <a:pt x="77" y="2"/>
                  </a:lnTo>
                  <a:lnTo>
                    <a:pt x="76" y="1"/>
                  </a:lnTo>
                  <a:lnTo>
                    <a:pt x="72" y="0"/>
                  </a:lnTo>
                  <a:lnTo>
                    <a:pt x="66" y="0"/>
                  </a:lnTo>
                  <a:lnTo>
                    <a:pt x="56" y="1"/>
                  </a:lnTo>
                  <a:lnTo>
                    <a:pt x="43" y="4"/>
                  </a:lnTo>
                  <a:lnTo>
                    <a:pt x="24" y="8"/>
                  </a:lnTo>
                  <a:close/>
                </a:path>
              </a:pathLst>
            </a:custGeom>
            <a:solidFill>
              <a:srgbClr val="808080"/>
            </a:solidFill>
            <a:ln w="9525">
              <a:noFill/>
              <a:round/>
              <a:headEnd/>
              <a:tailEnd/>
            </a:ln>
          </p:spPr>
          <p:txBody>
            <a:bodyPr/>
            <a:lstStyle/>
            <a:p>
              <a:endParaRPr lang="en-US"/>
            </a:p>
          </p:txBody>
        </p:sp>
        <p:sp>
          <p:nvSpPr>
            <p:cNvPr id="91349" name="Freeform 145"/>
            <p:cNvSpPr>
              <a:spLocks/>
            </p:cNvSpPr>
            <p:nvPr/>
          </p:nvSpPr>
          <p:spPr bwMode="auto">
            <a:xfrm>
              <a:off x="6428" y="13813"/>
              <a:ext cx="56" cy="271"/>
            </a:xfrm>
            <a:custGeom>
              <a:avLst/>
              <a:gdLst>
                <a:gd name="T0" fmla="*/ 17 w 56"/>
                <a:gd name="T1" fmla="*/ 5 h 271"/>
                <a:gd name="T2" fmla="*/ 16 w 56"/>
                <a:gd name="T3" fmla="*/ 10 h 271"/>
                <a:gd name="T4" fmla="*/ 12 w 56"/>
                <a:gd name="T5" fmla="*/ 25 h 271"/>
                <a:gd name="T6" fmla="*/ 6 w 56"/>
                <a:gd name="T7" fmla="*/ 49 h 271"/>
                <a:gd name="T8" fmla="*/ 2 w 56"/>
                <a:gd name="T9" fmla="*/ 82 h 271"/>
                <a:gd name="T10" fmla="*/ 0 w 56"/>
                <a:gd name="T11" fmla="*/ 122 h 271"/>
                <a:gd name="T12" fmla="*/ 0 w 56"/>
                <a:gd name="T13" fmla="*/ 166 h 271"/>
                <a:gd name="T14" fmla="*/ 4 w 56"/>
                <a:gd name="T15" fmla="*/ 217 h 271"/>
                <a:gd name="T16" fmla="*/ 15 w 56"/>
                <a:gd name="T17" fmla="*/ 271 h 271"/>
                <a:gd name="T18" fmla="*/ 54 w 56"/>
                <a:gd name="T19" fmla="*/ 268 h 271"/>
                <a:gd name="T20" fmla="*/ 52 w 56"/>
                <a:gd name="T21" fmla="*/ 261 h 271"/>
                <a:gd name="T22" fmla="*/ 48 w 56"/>
                <a:gd name="T23" fmla="*/ 238 h 271"/>
                <a:gd name="T24" fmla="*/ 44 w 56"/>
                <a:gd name="T25" fmla="*/ 206 h 271"/>
                <a:gd name="T26" fmla="*/ 40 w 56"/>
                <a:gd name="T27" fmla="*/ 166 h 271"/>
                <a:gd name="T28" fmla="*/ 37 w 56"/>
                <a:gd name="T29" fmla="*/ 123 h 271"/>
                <a:gd name="T30" fmla="*/ 39 w 56"/>
                <a:gd name="T31" fmla="*/ 78 h 271"/>
                <a:gd name="T32" fmla="*/ 44 w 56"/>
                <a:gd name="T33" fmla="*/ 37 h 271"/>
                <a:gd name="T34" fmla="*/ 56 w 56"/>
                <a:gd name="T35" fmla="*/ 3 h 271"/>
                <a:gd name="T36" fmla="*/ 56 w 56"/>
                <a:gd name="T37" fmla="*/ 3 h 271"/>
                <a:gd name="T38" fmla="*/ 56 w 56"/>
                <a:gd name="T39" fmla="*/ 2 h 271"/>
                <a:gd name="T40" fmla="*/ 55 w 56"/>
                <a:gd name="T41" fmla="*/ 1 h 271"/>
                <a:gd name="T42" fmla="*/ 52 w 56"/>
                <a:gd name="T43" fmla="*/ 0 h 271"/>
                <a:gd name="T44" fmla="*/ 48 w 56"/>
                <a:gd name="T45" fmla="*/ 0 h 271"/>
                <a:gd name="T46" fmla="*/ 42 w 56"/>
                <a:gd name="T47" fmla="*/ 0 h 271"/>
                <a:gd name="T48" fmla="*/ 31 w 56"/>
                <a:gd name="T49" fmla="*/ 2 h 271"/>
                <a:gd name="T50" fmla="*/ 17 w 56"/>
                <a:gd name="T51" fmla="*/ 5 h 27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6"/>
                <a:gd name="T79" fmla="*/ 0 h 271"/>
                <a:gd name="T80" fmla="*/ 56 w 56"/>
                <a:gd name="T81" fmla="*/ 271 h 27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6" h="271">
                  <a:moveTo>
                    <a:pt x="17" y="5"/>
                  </a:moveTo>
                  <a:lnTo>
                    <a:pt x="16" y="10"/>
                  </a:lnTo>
                  <a:lnTo>
                    <a:pt x="12" y="25"/>
                  </a:lnTo>
                  <a:lnTo>
                    <a:pt x="6" y="49"/>
                  </a:lnTo>
                  <a:lnTo>
                    <a:pt x="2" y="82"/>
                  </a:lnTo>
                  <a:lnTo>
                    <a:pt x="0" y="122"/>
                  </a:lnTo>
                  <a:lnTo>
                    <a:pt x="0" y="166"/>
                  </a:lnTo>
                  <a:lnTo>
                    <a:pt x="4" y="217"/>
                  </a:lnTo>
                  <a:lnTo>
                    <a:pt x="15" y="271"/>
                  </a:lnTo>
                  <a:lnTo>
                    <a:pt x="54" y="268"/>
                  </a:lnTo>
                  <a:lnTo>
                    <a:pt x="52" y="261"/>
                  </a:lnTo>
                  <a:lnTo>
                    <a:pt x="48" y="238"/>
                  </a:lnTo>
                  <a:lnTo>
                    <a:pt x="44" y="206"/>
                  </a:lnTo>
                  <a:lnTo>
                    <a:pt x="40" y="166"/>
                  </a:lnTo>
                  <a:lnTo>
                    <a:pt x="37" y="123"/>
                  </a:lnTo>
                  <a:lnTo>
                    <a:pt x="39" y="78"/>
                  </a:lnTo>
                  <a:lnTo>
                    <a:pt x="44" y="37"/>
                  </a:lnTo>
                  <a:lnTo>
                    <a:pt x="56" y="3"/>
                  </a:lnTo>
                  <a:lnTo>
                    <a:pt x="56" y="2"/>
                  </a:lnTo>
                  <a:lnTo>
                    <a:pt x="55" y="1"/>
                  </a:lnTo>
                  <a:lnTo>
                    <a:pt x="52" y="0"/>
                  </a:lnTo>
                  <a:lnTo>
                    <a:pt x="48" y="0"/>
                  </a:lnTo>
                  <a:lnTo>
                    <a:pt x="42" y="0"/>
                  </a:lnTo>
                  <a:lnTo>
                    <a:pt x="31" y="2"/>
                  </a:lnTo>
                  <a:lnTo>
                    <a:pt x="17" y="5"/>
                  </a:lnTo>
                  <a:close/>
                </a:path>
              </a:pathLst>
            </a:custGeom>
            <a:solidFill>
              <a:srgbClr val="808080"/>
            </a:solidFill>
            <a:ln w="9525">
              <a:noFill/>
              <a:round/>
              <a:headEnd/>
              <a:tailEnd/>
            </a:ln>
          </p:spPr>
          <p:txBody>
            <a:bodyPr/>
            <a:lstStyle/>
            <a:p>
              <a:endParaRPr lang="en-US"/>
            </a:p>
          </p:txBody>
        </p:sp>
        <p:sp>
          <p:nvSpPr>
            <p:cNvPr id="91350" name="Freeform 146"/>
            <p:cNvSpPr>
              <a:spLocks/>
            </p:cNvSpPr>
            <p:nvPr/>
          </p:nvSpPr>
          <p:spPr bwMode="auto">
            <a:xfrm>
              <a:off x="7211" y="13549"/>
              <a:ext cx="186" cy="732"/>
            </a:xfrm>
            <a:custGeom>
              <a:avLst/>
              <a:gdLst>
                <a:gd name="T0" fmla="*/ 186 w 186"/>
                <a:gd name="T1" fmla="*/ 6 h 732"/>
                <a:gd name="T2" fmla="*/ 182 w 186"/>
                <a:gd name="T3" fmla="*/ 11 h 732"/>
                <a:gd name="T4" fmla="*/ 169 w 186"/>
                <a:gd name="T5" fmla="*/ 29 h 732"/>
                <a:gd name="T6" fmla="*/ 153 w 186"/>
                <a:gd name="T7" fmla="*/ 67 h 732"/>
                <a:gd name="T8" fmla="*/ 137 w 186"/>
                <a:gd name="T9" fmla="*/ 130 h 732"/>
                <a:gd name="T10" fmla="*/ 124 w 186"/>
                <a:gd name="T11" fmla="*/ 221 h 732"/>
                <a:gd name="T12" fmla="*/ 117 w 186"/>
                <a:gd name="T13" fmla="*/ 350 h 732"/>
                <a:gd name="T14" fmla="*/ 122 w 186"/>
                <a:gd name="T15" fmla="*/ 517 h 732"/>
                <a:gd name="T16" fmla="*/ 139 w 186"/>
                <a:gd name="T17" fmla="*/ 732 h 732"/>
                <a:gd name="T18" fmla="*/ 34 w 186"/>
                <a:gd name="T19" fmla="*/ 732 h 732"/>
                <a:gd name="T20" fmla="*/ 31 w 186"/>
                <a:gd name="T21" fmla="*/ 711 h 732"/>
                <a:gd name="T22" fmla="*/ 22 w 186"/>
                <a:gd name="T23" fmla="*/ 651 h 732"/>
                <a:gd name="T24" fmla="*/ 12 w 186"/>
                <a:gd name="T25" fmla="*/ 563 h 732"/>
                <a:gd name="T26" fmla="*/ 3 w 186"/>
                <a:gd name="T27" fmla="*/ 454 h 732"/>
                <a:gd name="T28" fmla="*/ 0 w 186"/>
                <a:gd name="T29" fmla="*/ 335 h 732"/>
                <a:gd name="T30" fmla="*/ 6 w 186"/>
                <a:gd name="T31" fmla="*/ 213 h 732"/>
                <a:gd name="T32" fmla="*/ 25 w 186"/>
                <a:gd name="T33" fmla="*/ 98 h 732"/>
                <a:gd name="T34" fmla="*/ 60 w 186"/>
                <a:gd name="T35" fmla="*/ 0 h 732"/>
                <a:gd name="T36" fmla="*/ 186 w 186"/>
                <a:gd name="T37" fmla="*/ 6 h 73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6"/>
                <a:gd name="T58" fmla="*/ 0 h 732"/>
                <a:gd name="T59" fmla="*/ 186 w 186"/>
                <a:gd name="T60" fmla="*/ 732 h 73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6" h="732">
                  <a:moveTo>
                    <a:pt x="186" y="6"/>
                  </a:moveTo>
                  <a:lnTo>
                    <a:pt x="182" y="11"/>
                  </a:lnTo>
                  <a:lnTo>
                    <a:pt x="169" y="29"/>
                  </a:lnTo>
                  <a:lnTo>
                    <a:pt x="153" y="67"/>
                  </a:lnTo>
                  <a:lnTo>
                    <a:pt x="137" y="130"/>
                  </a:lnTo>
                  <a:lnTo>
                    <a:pt x="124" y="221"/>
                  </a:lnTo>
                  <a:lnTo>
                    <a:pt x="117" y="350"/>
                  </a:lnTo>
                  <a:lnTo>
                    <a:pt x="122" y="517"/>
                  </a:lnTo>
                  <a:lnTo>
                    <a:pt x="139" y="732"/>
                  </a:lnTo>
                  <a:lnTo>
                    <a:pt x="34" y="732"/>
                  </a:lnTo>
                  <a:lnTo>
                    <a:pt x="31" y="711"/>
                  </a:lnTo>
                  <a:lnTo>
                    <a:pt x="22" y="651"/>
                  </a:lnTo>
                  <a:lnTo>
                    <a:pt x="12" y="563"/>
                  </a:lnTo>
                  <a:lnTo>
                    <a:pt x="3" y="454"/>
                  </a:lnTo>
                  <a:lnTo>
                    <a:pt x="0" y="335"/>
                  </a:lnTo>
                  <a:lnTo>
                    <a:pt x="6" y="213"/>
                  </a:lnTo>
                  <a:lnTo>
                    <a:pt x="25" y="98"/>
                  </a:lnTo>
                  <a:lnTo>
                    <a:pt x="60" y="0"/>
                  </a:lnTo>
                  <a:lnTo>
                    <a:pt x="186" y="6"/>
                  </a:lnTo>
                  <a:close/>
                </a:path>
              </a:pathLst>
            </a:custGeom>
            <a:solidFill>
              <a:srgbClr val="808080"/>
            </a:solidFill>
            <a:ln w="9525">
              <a:noFill/>
              <a:round/>
              <a:headEnd/>
              <a:tailEnd/>
            </a:ln>
          </p:spPr>
          <p:txBody>
            <a:bodyPr/>
            <a:lstStyle/>
            <a:p>
              <a:endParaRPr lang="en-US"/>
            </a:p>
          </p:txBody>
        </p:sp>
        <p:sp>
          <p:nvSpPr>
            <p:cNvPr id="91351" name="Freeform 147"/>
            <p:cNvSpPr>
              <a:spLocks/>
            </p:cNvSpPr>
            <p:nvPr/>
          </p:nvSpPr>
          <p:spPr bwMode="auto">
            <a:xfrm>
              <a:off x="7219" y="13600"/>
              <a:ext cx="158" cy="625"/>
            </a:xfrm>
            <a:custGeom>
              <a:avLst/>
              <a:gdLst>
                <a:gd name="T0" fmla="*/ 158 w 158"/>
                <a:gd name="T1" fmla="*/ 4 h 625"/>
                <a:gd name="T2" fmla="*/ 153 w 158"/>
                <a:gd name="T3" fmla="*/ 9 h 625"/>
                <a:gd name="T4" fmla="*/ 144 w 158"/>
                <a:gd name="T5" fmla="*/ 25 h 625"/>
                <a:gd name="T6" fmla="*/ 130 w 158"/>
                <a:gd name="T7" fmla="*/ 57 h 625"/>
                <a:gd name="T8" fmla="*/ 116 w 158"/>
                <a:gd name="T9" fmla="*/ 110 h 625"/>
                <a:gd name="T10" fmla="*/ 105 w 158"/>
                <a:gd name="T11" fmla="*/ 189 h 625"/>
                <a:gd name="T12" fmla="*/ 100 w 158"/>
                <a:gd name="T13" fmla="*/ 298 h 625"/>
                <a:gd name="T14" fmla="*/ 103 w 158"/>
                <a:gd name="T15" fmla="*/ 441 h 625"/>
                <a:gd name="T16" fmla="*/ 118 w 158"/>
                <a:gd name="T17" fmla="*/ 625 h 625"/>
                <a:gd name="T18" fmla="*/ 29 w 158"/>
                <a:gd name="T19" fmla="*/ 625 h 625"/>
                <a:gd name="T20" fmla="*/ 25 w 158"/>
                <a:gd name="T21" fmla="*/ 607 h 625"/>
                <a:gd name="T22" fmla="*/ 18 w 158"/>
                <a:gd name="T23" fmla="*/ 556 h 625"/>
                <a:gd name="T24" fmla="*/ 9 w 158"/>
                <a:gd name="T25" fmla="*/ 480 h 625"/>
                <a:gd name="T26" fmla="*/ 2 w 158"/>
                <a:gd name="T27" fmla="*/ 387 h 625"/>
                <a:gd name="T28" fmla="*/ 0 w 158"/>
                <a:gd name="T29" fmla="*/ 286 h 625"/>
                <a:gd name="T30" fmla="*/ 5 w 158"/>
                <a:gd name="T31" fmla="*/ 182 h 625"/>
                <a:gd name="T32" fmla="*/ 21 w 158"/>
                <a:gd name="T33" fmla="*/ 84 h 625"/>
                <a:gd name="T34" fmla="*/ 51 w 158"/>
                <a:gd name="T35" fmla="*/ 0 h 625"/>
                <a:gd name="T36" fmla="*/ 158 w 158"/>
                <a:gd name="T37" fmla="*/ 4 h 62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8"/>
                <a:gd name="T58" fmla="*/ 0 h 625"/>
                <a:gd name="T59" fmla="*/ 158 w 158"/>
                <a:gd name="T60" fmla="*/ 625 h 62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8" h="625">
                  <a:moveTo>
                    <a:pt x="158" y="4"/>
                  </a:moveTo>
                  <a:lnTo>
                    <a:pt x="153" y="9"/>
                  </a:lnTo>
                  <a:lnTo>
                    <a:pt x="144" y="25"/>
                  </a:lnTo>
                  <a:lnTo>
                    <a:pt x="130" y="57"/>
                  </a:lnTo>
                  <a:lnTo>
                    <a:pt x="116" y="110"/>
                  </a:lnTo>
                  <a:lnTo>
                    <a:pt x="105" y="189"/>
                  </a:lnTo>
                  <a:lnTo>
                    <a:pt x="100" y="298"/>
                  </a:lnTo>
                  <a:lnTo>
                    <a:pt x="103" y="441"/>
                  </a:lnTo>
                  <a:lnTo>
                    <a:pt x="118" y="625"/>
                  </a:lnTo>
                  <a:lnTo>
                    <a:pt x="29" y="625"/>
                  </a:lnTo>
                  <a:lnTo>
                    <a:pt x="25" y="607"/>
                  </a:lnTo>
                  <a:lnTo>
                    <a:pt x="18" y="556"/>
                  </a:lnTo>
                  <a:lnTo>
                    <a:pt x="9" y="480"/>
                  </a:lnTo>
                  <a:lnTo>
                    <a:pt x="2" y="387"/>
                  </a:lnTo>
                  <a:lnTo>
                    <a:pt x="0" y="286"/>
                  </a:lnTo>
                  <a:lnTo>
                    <a:pt x="5" y="182"/>
                  </a:lnTo>
                  <a:lnTo>
                    <a:pt x="21" y="84"/>
                  </a:lnTo>
                  <a:lnTo>
                    <a:pt x="51" y="0"/>
                  </a:lnTo>
                  <a:lnTo>
                    <a:pt x="158" y="4"/>
                  </a:lnTo>
                  <a:close/>
                </a:path>
              </a:pathLst>
            </a:custGeom>
            <a:solidFill>
              <a:srgbClr val="808080"/>
            </a:solidFill>
            <a:ln w="9525">
              <a:noFill/>
              <a:round/>
              <a:headEnd/>
              <a:tailEnd/>
            </a:ln>
          </p:spPr>
          <p:txBody>
            <a:bodyPr/>
            <a:lstStyle/>
            <a:p>
              <a:endParaRPr lang="en-US"/>
            </a:p>
          </p:txBody>
        </p:sp>
        <p:sp>
          <p:nvSpPr>
            <p:cNvPr id="91352" name="Freeform 148"/>
            <p:cNvSpPr>
              <a:spLocks/>
            </p:cNvSpPr>
            <p:nvPr/>
          </p:nvSpPr>
          <p:spPr bwMode="auto">
            <a:xfrm>
              <a:off x="7225" y="13651"/>
              <a:ext cx="131" cy="517"/>
            </a:xfrm>
            <a:custGeom>
              <a:avLst/>
              <a:gdLst>
                <a:gd name="T0" fmla="*/ 131 w 131"/>
                <a:gd name="T1" fmla="*/ 4 h 517"/>
                <a:gd name="T2" fmla="*/ 128 w 131"/>
                <a:gd name="T3" fmla="*/ 7 h 517"/>
                <a:gd name="T4" fmla="*/ 119 w 131"/>
                <a:gd name="T5" fmla="*/ 21 h 517"/>
                <a:gd name="T6" fmla="*/ 109 w 131"/>
                <a:gd name="T7" fmla="*/ 47 h 517"/>
                <a:gd name="T8" fmla="*/ 97 w 131"/>
                <a:gd name="T9" fmla="*/ 91 h 517"/>
                <a:gd name="T10" fmla="*/ 88 w 131"/>
                <a:gd name="T11" fmla="*/ 156 h 517"/>
                <a:gd name="T12" fmla="*/ 84 w 131"/>
                <a:gd name="T13" fmla="*/ 247 h 517"/>
                <a:gd name="T14" fmla="*/ 86 w 131"/>
                <a:gd name="T15" fmla="*/ 366 h 517"/>
                <a:gd name="T16" fmla="*/ 99 w 131"/>
                <a:gd name="T17" fmla="*/ 517 h 517"/>
                <a:gd name="T18" fmla="*/ 25 w 131"/>
                <a:gd name="T19" fmla="*/ 517 h 517"/>
                <a:gd name="T20" fmla="*/ 23 w 131"/>
                <a:gd name="T21" fmla="*/ 502 h 517"/>
                <a:gd name="T22" fmla="*/ 16 w 131"/>
                <a:gd name="T23" fmla="*/ 460 h 517"/>
                <a:gd name="T24" fmla="*/ 9 w 131"/>
                <a:gd name="T25" fmla="*/ 397 h 517"/>
                <a:gd name="T26" fmla="*/ 2 w 131"/>
                <a:gd name="T27" fmla="*/ 320 h 517"/>
                <a:gd name="T28" fmla="*/ 0 w 131"/>
                <a:gd name="T29" fmla="*/ 236 h 517"/>
                <a:gd name="T30" fmla="*/ 4 w 131"/>
                <a:gd name="T31" fmla="*/ 151 h 517"/>
                <a:gd name="T32" fmla="*/ 18 w 131"/>
                <a:gd name="T33" fmla="*/ 70 h 517"/>
                <a:gd name="T34" fmla="*/ 43 w 131"/>
                <a:gd name="T35" fmla="*/ 0 h 517"/>
                <a:gd name="T36" fmla="*/ 131 w 131"/>
                <a:gd name="T37" fmla="*/ 4 h 5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1"/>
                <a:gd name="T58" fmla="*/ 0 h 517"/>
                <a:gd name="T59" fmla="*/ 131 w 131"/>
                <a:gd name="T60" fmla="*/ 517 h 5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1" h="517">
                  <a:moveTo>
                    <a:pt x="131" y="4"/>
                  </a:moveTo>
                  <a:lnTo>
                    <a:pt x="128" y="7"/>
                  </a:lnTo>
                  <a:lnTo>
                    <a:pt x="119" y="21"/>
                  </a:lnTo>
                  <a:lnTo>
                    <a:pt x="109" y="47"/>
                  </a:lnTo>
                  <a:lnTo>
                    <a:pt x="97" y="91"/>
                  </a:lnTo>
                  <a:lnTo>
                    <a:pt x="88" y="156"/>
                  </a:lnTo>
                  <a:lnTo>
                    <a:pt x="84" y="247"/>
                  </a:lnTo>
                  <a:lnTo>
                    <a:pt x="86" y="366"/>
                  </a:lnTo>
                  <a:lnTo>
                    <a:pt x="99" y="517"/>
                  </a:lnTo>
                  <a:lnTo>
                    <a:pt x="25" y="517"/>
                  </a:lnTo>
                  <a:lnTo>
                    <a:pt x="23" y="502"/>
                  </a:lnTo>
                  <a:lnTo>
                    <a:pt x="16" y="460"/>
                  </a:lnTo>
                  <a:lnTo>
                    <a:pt x="9" y="397"/>
                  </a:lnTo>
                  <a:lnTo>
                    <a:pt x="2" y="320"/>
                  </a:lnTo>
                  <a:lnTo>
                    <a:pt x="0" y="236"/>
                  </a:lnTo>
                  <a:lnTo>
                    <a:pt x="4" y="151"/>
                  </a:lnTo>
                  <a:lnTo>
                    <a:pt x="18" y="70"/>
                  </a:lnTo>
                  <a:lnTo>
                    <a:pt x="43" y="0"/>
                  </a:lnTo>
                  <a:lnTo>
                    <a:pt x="131" y="4"/>
                  </a:lnTo>
                  <a:close/>
                </a:path>
              </a:pathLst>
            </a:custGeom>
            <a:solidFill>
              <a:srgbClr val="808080"/>
            </a:solidFill>
            <a:ln w="9525">
              <a:noFill/>
              <a:round/>
              <a:headEnd/>
              <a:tailEnd/>
            </a:ln>
          </p:spPr>
          <p:txBody>
            <a:bodyPr/>
            <a:lstStyle/>
            <a:p>
              <a:endParaRPr lang="en-US"/>
            </a:p>
          </p:txBody>
        </p:sp>
        <p:sp>
          <p:nvSpPr>
            <p:cNvPr id="91353" name="Freeform 149"/>
            <p:cNvSpPr>
              <a:spLocks/>
            </p:cNvSpPr>
            <p:nvPr/>
          </p:nvSpPr>
          <p:spPr bwMode="auto">
            <a:xfrm>
              <a:off x="7233" y="13701"/>
              <a:ext cx="104" cy="411"/>
            </a:xfrm>
            <a:custGeom>
              <a:avLst/>
              <a:gdLst>
                <a:gd name="T0" fmla="*/ 104 w 104"/>
                <a:gd name="T1" fmla="*/ 4 h 411"/>
                <a:gd name="T2" fmla="*/ 101 w 104"/>
                <a:gd name="T3" fmla="*/ 7 h 411"/>
                <a:gd name="T4" fmla="*/ 94 w 104"/>
                <a:gd name="T5" fmla="*/ 17 h 411"/>
                <a:gd name="T6" fmla="*/ 86 w 104"/>
                <a:gd name="T7" fmla="*/ 38 h 411"/>
                <a:gd name="T8" fmla="*/ 76 w 104"/>
                <a:gd name="T9" fmla="*/ 73 h 411"/>
                <a:gd name="T10" fmla="*/ 69 w 104"/>
                <a:gd name="T11" fmla="*/ 125 h 411"/>
                <a:gd name="T12" fmla="*/ 65 w 104"/>
                <a:gd name="T13" fmla="*/ 196 h 411"/>
                <a:gd name="T14" fmla="*/ 67 w 104"/>
                <a:gd name="T15" fmla="*/ 291 h 411"/>
                <a:gd name="T16" fmla="*/ 77 w 104"/>
                <a:gd name="T17" fmla="*/ 411 h 411"/>
                <a:gd name="T18" fmla="*/ 19 w 104"/>
                <a:gd name="T19" fmla="*/ 411 h 411"/>
                <a:gd name="T20" fmla="*/ 17 w 104"/>
                <a:gd name="T21" fmla="*/ 399 h 411"/>
                <a:gd name="T22" fmla="*/ 11 w 104"/>
                <a:gd name="T23" fmla="*/ 365 h 411"/>
                <a:gd name="T24" fmla="*/ 6 w 104"/>
                <a:gd name="T25" fmla="*/ 316 h 411"/>
                <a:gd name="T26" fmla="*/ 2 w 104"/>
                <a:gd name="T27" fmla="*/ 255 h 411"/>
                <a:gd name="T28" fmla="*/ 0 w 104"/>
                <a:gd name="T29" fmla="*/ 188 h 411"/>
                <a:gd name="T30" fmla="*/ 4 w 104"/>
                <a:gd name="T31" fmla="*/ 120 h 411"/>
                <a:gd name="T32" fmla="*/ 15 w 104"/>
                <a:gd name="T33" fmla="*/ 55 h 411"/>
                <a:gd name="T34" fmla="*/ 34 w 104"/>
                <a:gd name="T35" fmla="*/ 0 h 411"/>
                <a:gd name="T36" fmla="*/ 104 w 104"/>
                <a:gd name="T37" fmla="*/ 4 h 4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4"/>
                <a:gd name="T58" fmla="*/ 0 h 411"/>
                <a:gd name="T59" fmla="*/ 104 w 104"/>
                <a:gd name="T60" fmla="*/ 411 h 4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4" h="411">
                  <a:moveTo>
                    <a:pt x="104" y="4"/>
                  </a:moveTo>
                  <a:lnTo>
                    <a:pt x="101" y="7"/>
                  </a:lnTo>
                  <a:lnTo>
                    <a:pt x="94" y="17"/>
                  </a:lnTo>
                  <a:lnTo>
                    <a:pt x="86" y="38"/>
                  </a:lnTo>
                  <a:lnTo>
                    <a:pt x="76" y="73"/>
                  </a:lnTo>
                  <a:lnTo>
                    <a:pt x="69" y="125"/>
                  </a:lnTo>
                  <a:lnTo>
                    <a:pt x="65" y="196"/>
                  </a:lnTo>
                  <a:lnTo>
                    <a:pt x="67" y="291"/>
                  </a:lnTo>
                  <a:lnTo>
                    <a:pt x="77" y="411"/>
                  </a:lnTo>
                  <a:lnTo>
                    <a:pt x="19" y="411"/>
                  </a:lnTo>
                  <a:lnTo>
                    <a:pt x="17" y="399"/>
                  </a:lnTo>
                  <a:lnTo>
                    <a:pt x="11" y="365"/>
                  </a:lnTo>
                  <a:lnTo>
                    <a:pt x="6" y="316"/>
                  </a:lnTo>
                  <a:lnTo>
                    <a:pt x="2" y="255"/>
                  </a:lnTo>
                  <a:lnTo>
                    <a:pt x="0" y="188"/>
                  </a:lnTo>
                  <a:lnTo>
                    <a:pt x="4" y="120"/>
                  </a:lnTo>
                  <a:lnTo>
                    <a:pt x="15" y="55"/>
                  </a:lnTo>
                  <a:lnTo>
                    <a:pt x="34" y="0"/>
                  </a:lnTo>
                  <a:lnTo>
                    <a:pt x="104" y="4"/>
                  </a:lnTo>
                  <a:close/>
                </a:path>
              </a:pathLst>
            </a:custGeom>
            <a:solidFill>
              <a:srgbClr val="808080"/>
            </a:solidFill>
            <a:ln w="9525">
              <a:noFill/>
              <a:round/>
              <a:headEnd/>
              <a:tailEnd/>
            </a:ln>
          </p:spPr>
          <p:txBody>
            <a:bodyPr/>
            <a:lstStyle/>
            <a:p>
              <a:endParaRPr lang="en-US"/>
            </a:p>
          </p:txBody>
        </p:sp>
        <p:sp>
          <p:nvSpPr>
            <p:cNvPr id="91354" name="Freeform 150"/>
            <p:cNvSpPr>
              <a:spLocks/>
            </p:cNvSpPr>
            <p:nvPr/>
          </p:nvSpPr>
          <p:spPr bwMode="auto">
            <a:xfrm>
              <a:off x="7240" y="13752"/>
              <a:ext cx="76" cy="302"/>
            </a:xfrm>
            <a:custGeom>
              <a:avLst/>
              <a:gdLst>
                <a:gd name="T0" fmla="*/ 76 w 76"/>
                <a:gd name="T1" fmla="*/ 2 h 302"/>
                <a:gd name="T2" fmla="*/ 74 w 76"/>
                <a:gd name="T3" fmla="*/ 4 h 302"/>
                <a:gd name="T4" fmla="*/ 70 w 76"/>
                <a:gd name="T5" fmla="*/ 12 h 302"/>
                <a:gd name="T6" fmla="*/ 62 w 76"/>
                <a:gd name="T7" fmla="*/ 28 h 302"/>
                <a:gd name="T8" fmla="*/ 56 w 76"/>
                <a:gd name="T9" fmla="*/ 53 h 302"/>
                <a:gd name="T10" fmla="*/ 51 w 76"/>
                <a:gd name="T11" fmla="*/ 92 h 302"/>
                <a:gd name="T12" fmla="*/ 49 w 76"/>
                <a:gd name="T13" fmla="*/ 145 h 302"/>
                <a:gd name="T14" fmla="*/ 50 w 76"/>
                <a:gd name="T15" fmla="*/ 214 h 302"/>
                <a:gd name="T16" fmla="*/ 57 w 76"/>
                <a:gd name="T17" fmla="*/ 302 h 302"/>
                <a:gd name="T18" fmla="*/ 14 w 76"/>
                <a:gd name="T19" fmla="*/ 302 h 302"/>
                <a:gd name="T20" fmla="*/ 13 w 76"/>
                <a:gd name="T21" fmla="*/ 294 h 302"/>
                <a:gd name="T22" fmla="*/ 9 w 76"/>
                <a:gd name="T23" fmla="*/ 269 h 302"/>
                <a:gd name="T24" fmla="*/ 4 w 76"/>
                <a:gd name="T25" fmla="*/ 232 h 302"/>
                <a:gd name="T26" fmla="*/ 1 w 76"/>
                <a:gd name="T27" fmla="*/ 188 h 302"/>
                <a:gd name="T28" fmla="*/ 0 w 76"/>
                <a:gd name="T29" fmla="*/ 138 h 302"/>
                <a:gd name="T30" fmla="*/ 2 w 76"/>
                <a:gd name="T31" fmla="*/ 89 h 302"/>
                <a:gd name="T32" fmla="*/ 10 w 76"/>
                <a:gd name="T33" fmla="*/ 41 h 302"/>
                <a:gd name="T34" fmla="*/ 25 w 76"/>
                <a:gd name="T35" fmla="*/ 0 h 302"/>
                <a:gd name="T36" fmla="*/ 76 w 76"/>
                <a:gd name="T37" fmla="*/ 2 h 30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6"/>
                <a:gd name="T58" fmla="*/ 0 h 302"/>
                <a:gd name="T59" fmla="*/ 76 w 76"/>
                <a:gd name="T60" fmla="*/ 302 h 30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6" h="302">
                  <a:moveTo>
                    <a:pt x="76" y="2"/>
                  </a:moveTo>
                  <a:lnTo>
                    <a:pt x="74" y="4"/>
                  </a:lnTo>
                  <a:lnTo>
                    <a:pt x="70" y="12"/>
                  </a:lnTo>
                  <a:lnTo>
                    <a:pt x="62" y="28"/>
                  </a:lnTo>
                  <a:lnTo>
                    <a:pt x="56" y="53"/>
                  </a:lnTo>
                  <a:lnTo>
                    <a:pt x="51" y="92"/>
                  </a:lnTo>
                  <a:lnTo>
                    <a:pt x="49" y="145"/>
                  </a:lnTo>
                  <a:lnTo>
                    <a:pt x="50" y="214"/>
                  </a:lnTo>
                  <a:lnTo>
                    <a:pt x="57" y="302"/>
                  </a:lnTo>
                  <a:lnTo>
                    <a:pt x="14" y="302"/>
                  </a:lnTo>
                  <a:lnTo>
                    <a:pt x="13" y="294"/>
                  </a:lnTo>
                  <a:lnTo>
                    <a:pt x="9" y="269"/>
                  </a:lnTo>
                  <a:lnTo>
                    <a:pt x="4" y="232"/>
                  </a:lnTo>
                  <a:lnTo>
                    <a:pt x="1" y="188"/>
                  </a:lnTo>
                  <a:lnTo>
                    <a:pt x="0" y="138"/>
                  </a:lnTo>
                  <a:lnTo>
                    <a:pt x="2" y="89"/>
                  </a:lnTo>
                  <a:lnTo>
                    <a:pt x="10" y="41"/>
                  </a:lnTo>
                  <a:lnTo>
                    <a:pt x="25" y="0"/>
                  </a:lnTo>
                  <a:lnTo>
                    <a:pt x="76" y="2"/>
                  </a:lnTo>
                  <a:close/>
                </a:path>
              </a:pathLst>
            </a:custGeom>
            <a:solidFill>
              <a:srgbClr val="808080"/>
            </a:solidFill>
            <a:ln w="9525">
              <a:noFill/>
              <a:round/>
              <a:headEnd/>
              <a:tailEnd/>
            </a:ln>
          </p:spPr>
          <p:txBody>
            <a:bodyPr/>
            <a:lstStyle/>
            <a:p>
              <a:endParaRPr lang="en-US"/>
            </a:p>
          </p:txBody>
        </p:sp>
        <p:sp>
          <p:nvSpPr>
            <p:cNvPr id="91355" name="Rectangle 151"/>
            <p:cNvSpPr>
              <a:spLocks noChangeArrowheads="1"/>
            </p:cNvSpPr>
            <p:nvPr/>
          </p:nvSpPr>
          <p:spPr bwMode="auto">
            <a:xfrm>
              <a:off x="6241" y="13678"/>
              <a:ext cx="23" cy="958"/>
            </a:xfrm>
            <a:prstGeom prst="rect">
              <a:avLst/>
            </a:prstGeom>
            <a:solidFill>
              <a:srgbClr val="000000"/>
            </a:solidFill>
            <a:ln w="9525">
              <a:noFill/>
              <a:miter lim="800000"/>
              <a:headEnd/>
              <a:tailEnd/>
            </a:ln>
          </p:spPr>
          <p:txBody>
            <a:bodyPr/>
            <a:lstStyle/>
            <a:p>
              <a:endParaRPr lang="en-US"/>
            </a:p>
          </p:txBody>
        </p:sp>
        <p:sp>
          <p:nvSpPr>
            <p:cNvPr id="91356" name="Freeform 152"/>
            <p:cNvSpPr>
              <a:spLocks/>
            </p:cNvSpPr>
            <p:nvPr/>
          </p:nvSpPr>
          <p:spPr bwMode="auto">
            <a:xfrm>
              <a:off x="6579" y="13664"/>
              <a:ext cx="375" cy="440"/>
            </a:xfrm>
            <a:custGeom>
              <a:avLst/>
              <a:gdLst>
                <a:gd name="T0" fmla="*/ 35 w 375"/>
                <a:gd name="T1" fmla="*/ 41 h 440"/>
                <a:gd name="T2" fmla="*/ 32 w 375"/>
                <a:gd name="T3" fmla="*/ 49 h 440"/>
                <a:gd name="T4" fmla="*/ 25 w 375"/>
                <a:gd name="T5" fmla="*/ 74 h 440"/>
                <a:gd name="T6" fmla="*/ 17 w 375"/>
                <a:gd name="T7" fmla="*/ 112 h 440"/>
                <a:gd name="T8" fmla="*/ 8 w 375"/>
                <a:gd name="T9" fmla="*/ 163 h 440"/>
                <a:gd name="T10" fmla="*/ 2 w 375"/>
                <a:gd name="T11" fmla="*/ 223 h 440"/>
                <a:gd name="T12" fmla="*/ 0 w 375"/>
                <a:gd name="T13" fmla="*/ 290 h 440"/>
                <a:gd name="T14" fmla="*/ 7 w 375"/>
                <a:gd name="T15" fmla="*/ 363 h 440"/>
                <a:gd name="T16" fmla="*/ 23 w 375"/>
                <a:gd name="T17" fmla="*/ 440 h 440"/>
                <a:gd name="T18" fmla="*/ 23 w 375"/>
                <a:gd name="T19" fmla="*/ 437 h 440"/>
                <a:gd name="T20" fmla="*/ 23 w 375"/>
                <a:gd name="T21" fmla="*/ 427 h 440"/>
                <a:gd name="T22" fmla="*/ 23 w 375"/>
                <a:gd name="T23" fmla="*/ 411 h 440"/>
                <a:gd name="T24" fmla="*/ 23 w 375"/>
                <a:gd name="T25" fmla="*/ 391 h 440"/>
                <a:gd name="T26" fmla="*/ 25 w 375"/>
                <a:gd name="T27" fmla="*/ 367 h 440"/>
                <a:gd name="T28" fmla="*/ 28 w 375"/>
                <a:gd name="T29" fmla="*/ 341 h 440"/>
                <a:gd name="T30" fmla="*/ 33 w 375"/>
                <a:gd name="T31" fmla="*/ 312 h 440"/>
                <a:gd name="T32" fmla="*/ 39 w 375"/>
                <a:gd name="T33" fmla="*/ 281 h 440"/>
                <a:gd name="T34" fmla="*/ 49 w 375"/>
                <a:gd name="T35" fmla="*/ 251 h 440"/>
                <a:gd name="T36" fmla="*/ 61 w 375"/>
                <a:gd name="T37" fmla="*/ 222 h 440"/>
                <a:gd name="T38" fmla="*/ 75 w 375"/>
                <a:gd name="T39" fmla="*/ 194 h 440"/>
                <a:gd name="T40" fmla="*/ 93 w 375"/>
                <a:gd name="T41" fmla="*/ 168 h 440"/>
                <a:gd name="T42" fmla="*/ 116 w 375"/>
                <a:gd name="T43" fmla="*/ 145 h 440"/>
                <a:gd name="T44" fmla="*/ 141 w 375"/>
                <a:gd name="T45" fmla="*/ 127 h 440"/>
                <a:gd name="T46" fmla="*/ 173 w 375"/>
                <a:gd name="T47" fmla="*/ 114 h 440"/>
                <a:gd name="T48" fmla="*/ 208 w 375"/>
                <a:gd name="T49" fmla="*/ 106 h 440"/>
                <a:gd name="T50" fmla="*/ 210 w 375"/>
                <a:gd name="T51" fmla="*/ 104 h 440"/>
                <a:gd name="T52" fmla="*/ 217 w 375"/>
                <a:gd name="T53" fmla="*/ 100 h 440"/>
                <a:gd name="T54" fmla="*/ 227 w 375"/>
                <a:gd name="T55" fmla="*/ 92 h 440"/>
                <a:gd name="T56" fmla="*/ 245 w 375"/>
                <a:gd name="T57" fmla="*/ 82 h 440"/>
                <a:gd name="T58" fmla="*/ 267 w 375"/>
                <a:gd name="T59" fmla="*/ 69 h 440"/>
                <a:gd name="T60" fmla="*/ 296 w 375"/>
                <a:gd name="T61" fmla="*/ 54 h 440"/>
                <a:gd name="T62" fmla="*/ 332 w 375"/>
                <a:gd name="T63" fmla="*/ 36 h 440"/>
                <a:gd name="T64" fmla="*/ 375 w 375"/>
                <a:gd name="T65" fmla="*/ 17 h 440"/>
                <a:gd name="T66" fmla="*/ 373 w 375"/>
                <a:gd name="T67" fmla="*/ 16 h 440"/>
                <a:gd name="T68" fmla="*/ 366 w 375"/>
                <a:gd name="T69" fmla="*/ 15 h 440"/>
                <a:gd name="T70" fmla="*/ 357 w 375"/>
                <a:gd name="T71" fmla="*/ 13 h 440"/>
                <a:gd name="T72" fmla="*/ 343 w 375"/>
                <a:gd name="T73" fmla="*/ 10 h 440"/>
                <a:gd name="T74" fmla="*/ 326 w 375"/>
                <a:gd name="T75" fmla="*/ 7 h 440"/>
                <a:gd name="T76" fmla="*/ 307 w 375"/>
                <a:gd name="T77" fmla="*/ 5 h 440"/>
                <a:gd name="T78" fmla="*/ 285 w 375"/>
                <a:gd name="T79" fmla="*/ 3 h 440"/>
                <a:gd name="T80" fmla="*/ 261 w 375"/>
                <a:gd name="T81" fmla="*/ 1 h 440"/>
                <a:gd name="T82" fmla="*/ 235 w 375"/>
                <a:gd name="T83" fmla="*/ 0 h 440"/>
                <a:gd name="T84" fmla="*/ 208 w 375"/>
                <a:gd name="T85" fmla="*/ 1 h 440"/>
                <a:gd name="T86" fmla="*/ 180 w 375"/>
                <a:gd name="T87" fmla="*/ 2 h 440"/>
                <a:gd name="T88" fmla="*/ 151 w 375"/>
                <a:gd name="T89" fmla="*/ 5 h 440"/>
                <a:gd name="T90" fmla="*/ 122 w 375"/>
                <a:gd name="T91" fmla="*/ 10 h 440"/>
                <a:gd name="T92" fmla="*/ 92 w 375"/>
                <a:gd name="T93" fmla="*/ 18 h 440"/>
                <a:gd name="T94" fmla="*/ 63 w 375"/>
                <a:gd name="T95" fmla="*/ 28 h 440"/>
                <a:gd name="T96" fmla="*/ 35 w 375"/>
                <a:gd name="T97" fmla="*/ 41 h 44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75"/>
                <a:gd name="T148" fmla="*/ 0 h 440"/>
                <a:gd name="T149" fmla="*/ 375 w 375"/>
                <a:gd name="T150" fmla="*/ 440 h 44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75" h="440">
                  <a:moveTo>
                    <a:pt x="35" y="41"/>
                  </a:moveTo>
                  <a:lnTo>
                    <a:pt x="32" y="49"/>
                  </a:lnTo>
                  <a:lnTo>
                    <a:pt x="25" y="74"/>
                  </a:lnTo>
                  <a:lnTo>
                    <a:pt x="17" y="112"/>
                  </a:lnTo>
                  <a:lnTo>
                    <a:pt x="8" y="163"/>
                  </a:lnTo>
                  <a:lnTo>
                    <a:pt x="2" y="223"/>
                  </a:lnTo>
                  <a:lnTo>
                    <a:pt x="0" y="290"/>
                  </a:lnTo>
                  <a:lnTo>
                    <a:pt x="7" y="363"/>
                  </a:lnTo>
                  <a:lnTo>
                    <a:pt x="23" y="440"/>
                  </a:lnTo>
                  <a:lnTo>
                    <a:pt x="23" y="437"/>
                  </a:lnTo>
                  <a:lnTo>
                    <a:pt x="23" y="427"/>
                  </a:lnTo>
                  <a:lnTo>
                    <a:pt x="23" y="411"/>
                  </a:lnTo>
                  <a:lnTo>
                    <a:pt x="23" y="391"/>
                  </a:lnTo>
                  <a:lnTo>
                    <a:pt x="25" y="367"/>
                  </a:lnTo>
                  <a:lnTo>
                    <a:pt x="28" y="341"/>
                  </a:lnTo>
                  <a:lnTo>
                    <a:pt x="33" y="312"/>
                  </a:lnTo>
                  <a:lnTo>
                    <a:pt x="39" y="281"/>
                  </a:lnTo>
                  <a:lnTo>
                    <a:pt x="49" y="251"/>
                  </a:lnTo>
                  <a:lnTo>
                    <a:pt x="61" y="222"/>
                  </a:lnTo>
                  <a:lnTo>
                    <a:pt x="75" y="194"/>
                  </a:lnTo>
                  <a:lnTo>
                    <a:pt x="93" y="168"/>
                  </a:lnTo>
                  <a:lnTo>
                    <a:pt x="116" y="145"/>
                  </a:lnTo>
                  <a:lnTo>
                    <a:pt x="141" y="127"/>
                  </a:lnTo>
                  <a:lnTo>
                    <a:pt x="173" y="114"/>
                  </a:lnTo>
                  <a:lnTo>
                    <a:pt x="208" y="106"/>
                  </a:lnTo>
                  <a:lnTo>
                    <a:pt x="210" y="104"/>
                  </a:lnTo>
                  <a:lnTo>
                    <a:pt x="217" y="100"/>
                  </a:lnTo>
                  <a:lnTo>
                    <a:pt x="227" y="92"/>
                  </a:lnTo>
                  <a:lnTo>
                    <a:pt x="245" y="82"/>
                  </a:lnTo>
                  <a:lnTo>
                    <a:pt x="267" y="69"/>
                  </a:lnTo>
                  <a:lnTo>
                    <a:pt x="296" y="54"/>
                  </a:lnTo>
                  <a:lnTo>
                    <a:pt x="332" y="36"/>
                  </a:lnTo>
                  <a:lnTo>
                    <a:pt x="375" y="17"/>
                  </a:lnTo>
                  <a:lnTo>
                    <a:pt x="373" y="16"/>
                  </a:lnTo>
                  <a:lnTo>
                    <a:pt x="366" y="15"/>
                  </a:lnTo>
                  <a:lnTo>
                    <a:pt x="357" y="13"/>
                  </a:lnTo>
                  <a:lnTo>
                    <a:pt x="343" y="10"/>
                  </a:lnTo>
                  <a:lnTo>
                    <a:pt x="326" y="7"/>
                  </a:lnTo>
                  <a:lnTo>
                    <a:pt x="307" y="5"/>
                  </a:lnTo>
                  <a:lnTo>
                    <a:pt x="285" y="3"/>
                  </a:lnTo>
                  <a:lnTo>
                    <a:pt x="261" y="1"/>
                  </a:lnTo>
                  <a:lnTo>
                    <a:pt x="235" y="0"/>
                  </a:lnTo>
                  <a:lnTo>
                    <a:pt x="208" y="1"/>
                  </a:lnTo>
                  <a:lnTo>
                    <a:pt x="180" y="2"/>
                  </a:lnTo>
                  <a:lnTo>
                    <a:pt x="151" y="5"/>
                  </a:lnTo>
                  <a:lnTo>
                    <a:pt x="122" y="10"/>
                  </a:lnTo>
                  <a:lnTo>
                    <a:pt x="92" y="18"/>
                  </a:lnTo>
                  <a:lnTo>
                    <a:pt x="63" y="28"/>
                  </a:lnTo>
                  <a:lnTo>
                    <a:pt x="35" y="41"/>
                  </a:lnTo>
                  <a:close/>
                </a:path>
              </a:pathLst>
            </a:custGeom>
            <a:solidFill>
              <a:srgbClr val="808080"/>
            </a:solidFill>
            <a:ln w="9525">
              <a:noFill/>
              <a:round/>
              <a:headEnd/>
              <a:tailEnd/>
            </a:ln>
          </p:spPr>
          <p:txBody>
            <a:bodyPr/>
            <a:lstStyle/>
            <a:p>
              <a:endParaRPr lang="en-US"/>
            </a:p>
          </p:txBody>
        </p:sp>
        <p:sp>
          <p:nvSpPr>
            <p:cNvPr id="91357" name="Freeform 153"/>
            <p:cNvSpPr>
              <a:spLocks/>
            </p:cNvSpPr>
            <p:nvPr/>
          </p:nvSpPr>
          <p:spPr bwMode="auto">
            <a:xfrm>
              <a:off x="6061" y="13991"/>
              <a:ext cx="305" cy="83"/>
            </a:xfrm>
            <a:custGeom>
              <a:avLst/>
              <a:gdLst>
                <a:gd name="T0" fmla="*/ 0 w 305"/>
                <a:gd name="T1" fmla="*/ 53 h 83"/>
                <a:gd name="T2" fmla="*/ 0 w 305"/>
                <a:gd name="T3" fmla="*/ 52 h 83"/>
                <a:gd name="T4" fmla="*/ 2 w 305"/>
                <a:gd name="T5" fmla="*/ 48 h 83"/>
                <a:gd name="T6" fmla="*/ 5 w 305"/>
                <a:gd name="T7" fmla="*/ 44 h 83"/>
                <a:gd name="T8" fmla="*/ 11 w 305"/>
                <a:gd name="T9" fmla="*/ 37 h 83"/>
                <a:gd name="T10" fmla="*/ 18 w 305"/>
                <a:gd name="T11" fmla="*/ 31 h 83"/>
                <a:gd name="T12" fmla="*/ 27 w 305"/>
                <a:gd name="T13" fmla="*/ 25 h 83"/>
                <a:gd name="T14" fmla="*/ 39 w 305"/>
                <a:gd name="T15" fmla="*/ 18 h 83"/>
                <a:gd name="T16" fmla="*/ 54 w 305"/>
                <a:gd name="T17" fmla="*/ 12 h 83"/>
                <a:gd name="T18" fmla="*/ 72 w 305"/>
                <a:gd name="T19" fmla="*/ 6 h 83"/>
                <a:gd name="T20" fmla="*/ 92 w 305"/>
                <a:gd name="T21" fmla="*/ 2 h 83"/>
                <a:gd name="T22" fmla="*/ 118 w 305"/>
                <a:gd name="T23" fmla="*/ 0 h 83"/>
                <a:gd name="T24" fmla="*/ 146 w 305"/>
                <a:gd name="T25" fmla="*/ 0 h 83"/>
                <a:gd name="T26" fmla="*/ 180 w 305"/>
                <a:gd name="T27" fmla="*/ 2 h 83"/>
                <a:gd name="T28" fmla="*/ 216 w 305"/>
                <a:gd name="T29" fmla="*/ 7 h 83"/>
                <a:gd name="T30" fmla="*/ 258 w 305"/>
                <a:gd name="T31" fmla="*/ 16 h 83"/>
                <a:gd name="T32" fmla="*/ 305 w 305"/>
                <a:gd name="T33" fmla="*/ 29 h 83"/>
                <a:gd name="T34" fmla="*/ 299 w 305"/>
                <a:gd name="T35" fmla="*/ 47 h 83"/>
                <a:gd name="T36" fmla="*/ 297 w 305"/>
                <a:gd name="T37" fmla="*/ 46 h 83"/>
                <a:gd name="T38" fmla="*/ 289 w 305"/>
                <a:gd name="T39" fmla="*/ 44 h 83"/>
                <a:gd name="T40" fmla="*/ 277 w 305"/>
                <a:gd name="T41" fmla="*/ 41 h 83"/>
                <a:gd name="T42" fmla="*/ 262 w 305"/>
                <a:gd name="T43" fmla="*/ 36 h 83"/>
                <a:gd name="T44" fmla="*/ 244 w 305"/>
                <a:gd name="T45" fmla="*/ 32 h 83"/>
                <a:gd name="T46" fmla="*/ 224 w 305"/>
                <a:gd name="T47" fmla="*/ 28 h 83"/>
                <a:gd name="T48" fmla="*/ 201 w 305"/>
                <a:gd name="T49" fmla="*/ 25 h 83"/>
                <a:gd name="T50" fmla="*/ 176 w 305"/>
                <a:gd name="T51" fmla="*/ 22 h 83"/>
                <a:gd name="T52" fmla="*/ 152 w 305"/>
                <a:gd name="T53" fmla="*/ 21 h 83"/>
                <a:gd name="T54" fmla="*/ 126 w 305"/>
                <a:gd name="T55" fmla="*/ 21 h 83"/>
                <a:gd name="T56" fmla="*/ 101 w 305"/>
                <a:gd name="T57" fmla="*/ 23 h 83"/>
                <a:gd name="T58" fmla="*/ 77 w 305"/>
                <a:gd name="T59" fmla="*/ 29 h 83"/>
                <a:gd name="T60" fmla="*/ 55 w 305"/>
                <a:gd name="T61" fmla="*/ 37 h 83"/>
                <a:gd name="T62" fmla="*/ 33 w 305"/>
                <a:gd name="T63" fmla="*/ 48 h 83"/>
                <a:gd name="T64" fmla="*/ 15 w 305"/>
                <a:gd name="T65" fmla="*/ 63 h 83"/>
                <a:gd name="T66" fmla="*/ 0 w 305"/>
                <a:gd name="T67" fmla="*/ 83 h 83"/>
                <a:gd name="T68" fmla="*/ 0 w 305"/>
                <a:gd name="T69" fmla="*/ 53 h 8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5"/>
                <a:gd name="T106" fmla="*/ 0 h 83"/>
                <a:gd name="T107" fmla="*/ 305 w 305"/>
                <a:gd name="T108" fmla="*/ 83 h 8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5" h="83">
                  <a:moveTo>
                    <a:pt x="0" y="53"/>
                  </a:moveTo>
                  <a:lnTo>
                    <a:pt x="0" y="52"/>
                  </a:lnTo>
                  <a:lnTo>
                    <a:pt x="2" y="48"/>
                  </a:lnTo>
                  <a:lnTo>
                    <a:pt x="5" y="44"/>
                  </a:lnTo>
                  <a:lnTo>
                    <a:pt x="11" y="37"/>
                  </a:lnTo>
                  <a:lnTo>
                    <a:pt x="18" y="31"/>
                  </a:lnTo>
                  <a:lnTo>
                    <a:pt x="27" y="25"/>
                  </a:lnTo>
                  <a:lnTo>
                    <a:pt x="39" y="18"/>
                  </a:lnTo>
                  <a:lnTo>
                    <a:pt x="54" y="12"/>
                  </a:lnTo>
                  <a:lnTo>
                    <a:pt x="72" y="6"/>
                  </a:lnTo>
                  <a:lnTo>
                    <a:pt x="92" y="2"/>
                  </a:lnTo>
                  <a:lnTo>
                    <a:pt x="118" y="0"/>
                  </a:lnTo>
                  <a:lnTo>
                    <a:pt x="146" y="0"/>
                  </a:lnTo>
                  <a:lnTo>
                    <a:pt x="180" y="2"/>
                  </a:lnTo>
                  <a:lnTo>
                    <a:pt x="216" y="7"/>
                  </a:lnTo>
                  <a:lnTo>
                    <a:pt x="258" y="16"/>
                  </a:lnTo>
                  <a:lnTo>
                    <a:pt x="305" y="29"/>
                  </a:lnTo>
                  <a:lnTo>
                    <a:pt x="299" y="47"/>
                  </a:lnTo>
                  <a:lnTo>
                    <a:pt x="297" y="46"/>
                  </a:lnTo>
                  <a:lnTo>
                    <a:pt x="289" y="44"/>
                  </a:lnTo>
                  <a:lnTo>
                    <a:pt x="277" y="41"/>
                  </a:lnTo>
                  <a:lnTo>
                    <a:pt x="262" y="36"/>
                  </a:lnTo>
                  <a:lnTo>
                    <a:pt x="244" y="32"/>
                  </a:lnTo>
                  <a:lnTo>
                    <a:pt x="224" y="28"/>
                  </a:lnTo>
                  <a:lnTo>
                    <a:pt x="201" y="25"/>
                  </a:lnTo>
                  <a:lnTo>
                    <a:pt x="176" y="22"/>
                  </a:lnTo>
                  <a:lnTo>
                    <a:pt x="152" y="21"/>
                  </a:lnTo>
                  <a:lnTo>
                    <a:pt x="126" y="21"/>
                  </a:lnTo>
                  <a:lnTo>
                    <a:pt x="101" y="23"/>
                  </a:lnTo>
                  <a:lnTo>
                    <a:pt x="77" y="29"/>
                  </a:lnTo>
                  <a:lnTo>
                    <a:pt x="55" y="37"/>
                  </a:lnTo>
                  <a:lnTo>
                    <a:pt x="33" y="48"/>
                  </a:lnTo>
                  <a:lnTo>
                    <a:pt x="15" y="63"/>
                  </a:lnTo>
                  <a:lnTo>
                    <a:pt x="0" y="83"/>
                  </a:lnTo>
                  <a:lnTo>
                    <a:pt x="0" y="53"/>
                  </a:lnTo>
                  <a:close/>
                </a:path>
              </a:pathLst>
            </a:custGeom>
            <a:solidFill>
              <a:srgbClr val="808080"/>
            </a:solidFill>
            <a:ln w="9525">
              <a:noFill/>
              <a:round/>
              <a:headEnd/>
              <a:tailEnd/>
            </a:ln>
          </p:spPr>
          <p:txBody>
            <a:bodyPr/>
            <a:lstStyle/>
            <a:p>
              <a:endParaRPr lang="en-US"/>
            </a:p>
          </p:txBody>
        </p:sp>
        <p:sp>
          <p:nvSpPr>
            <p:cNvPr id="91358" name="Freeform 154"/>
            <p:cNvSpPr>
              <a:spLocks/>
            </p:cNvSpPr>
            <p:nvPr/>
          </p:nvSpPr>
          <p:spPr bwMode="auto">
            <a:xfrm>
              <a:off x="6061" y="13793"/>
              <a:ext cx="305" cy="83"/>
            </a:xfrm>
            <a:custGeom>
              <a:avLst/>
              <a:gdLst>
                <a:gd name="T0" fmla="*/ 0 w 305"/>
                <a:gd name="T1" fmla="*/ 53 h 83"/>
                <a:gd name="T2" fmla="*/ 0 w 305"/>
                <a:gd name="T3" fmla="*/ 52 h 83"/>
                <a:gd name="T4" fmla="*/ 2 w 305"/>
                <a:gd name="T5" fmla="*/ 49 h 83"/>
                <a:gd name="T6" fmla="*/ 5 w 305"/>
                <a:gd name="T7" fmla="*/ 44 h 83"/>
                <a:gd name="T8" fmla="*/ 11 w 305"/>
                <a:gd name="T9" fmla="*/ 38 h 83"/>
                <a:gd name="T10" fmla="*/ 18 w 305"/>
                <a:gd name="T11" fmla="*/ 31 h 83"/>
                <a:gd name="T12" fmla="*/ 27 w 305"/>
                <a:gd name="T13" fmla="*/ 25 h 83"/>
                <a:gd name="T14" fmla="*/ 39 w 305"/>
                <a:gd name="T15" fmla="*/ 17 h 83"/>
                <a:gd name="T16" fmla="*/ 54 w 305"/>
                <a:gd name="T17" fmla="*/ 12 h 83"/>
                <a:gd name="T18" fmla="*/ 72 w 305"/>
                <a:gd name="T19" fmla="*/ 7 h 83"/>
                <a:gd name="T20" fmla="*/ 92 w 305"/>
                <a:gd name="T21" fmla="*/ 2 h 83"/>
                <a:gd name="T22" fmla="*/ 118 w 305"/>
                <a:gd name="T23" fmla="*/ 0 h 83"/>
                <a:gd name="T24" fmla="*/ 146 w 305"/>
                <a:gd name="T25" fmla="*/ 0 h 83"/>
                <a:gd name="T26" fmla="*/ 180 w 305"/>
                <a:gd name="T27" fmla="*/ 2 h 83"/>
                <a:gd name="T28" fmla="*/ 216 w 305"/>
                <a:gd name="T29" fmla="*/ 8 h 83"/>
                <a:gd name="T30" fmla="*/ 258 w 305"/>
                <a:gd name="T31" fmla="*/ 16 h 83"/>
                <a:gd name="T32" fmla="*/ 305 w 305"/>
                <a:gd name="T33" fmla="*/ 29 h 83"/>
                <a:gd name="T34" fmla="*/ 299 w 305"/>
                <a:gd name="T35" fmla="*/ 47 h 83"/>
                <a:gd name="T36" fmla="*/ 297 w 305"/>
                <a:gd name="T37" fmla="*/ 45 h 83"/>
                <a:gd name="T38" fmla="*/ 289 w 305"/>
                <a:gd name="T39" fmla="*/ 43 h 83"/>
                <a:gd name="T40" fmla="*/ 277 w 305"/>
                <a:gd name="T41" fmla="*/ 40 h 83"/>
                <a:gd name="T42" fmla="*/ 262 w 305"/>
                <a:gd name="T43" fmla="*/ 36 h 83"/>
                <a:gd name="T44" fmla="*/ 244 w 305"/>
                <a:gd name="T45" fmla="*/ 33 h 83"/>
                <a:gd name="T46" fmla="*/ 224 w 305"/>
                <a:gd name="T47" fmla="*/ 28 h 83"/>
                <a:gd name="T48" fmla="*/ 201 w 305"/>
                <a:gd name="T49" fmla="*/ 25 h 83"/>
                <a:gd name="T50" fmla="*/ 176 w 305"/>
                <a:gd name="T51" fmla="*/ 22 h 83"/>
                <a:gd name="T52" fmla="*/ 152 w 305"/>
                <a:gd name="T53" fmla="*/ 21 h 83"/>
                <a:gd name="T54" fmla="*/ 126 w 305"/>
                <a:gd name="T55" fmla="*/ 22 h 83"/>
                <a:gd name="T56" fmla="*/ 101 w 305"/>
                <a:gd name="T57" fmla="*/ 24 h 83"/>
                <a:gd name="T58" fmla="*/ 77 w 305"/>
                <a:gd name="T59" fmla="*/ 29 h 83"/>
                <a:gd name="T60" fmla="*/ 55 w 305"/>
                <a:gd name="T61" fmla="*/ 38 h 83"/>
                <a:gd name="T62" fmla="*/ 33 w 305"/>
                <a:gd name="T63" fmla="*/ 49 h 83"/>
                <a:gd name="T64" fmla="*/ 15 w 305"/>
                <a:gd name="T65" fmla="*/ 64 h 83"/>
                <a:gd name="T66" fmla="*/ 0 w 305"/>
                <a:gd name="T67" fmla="*/ 83 h 83"/>
                <a:gd name="T68" fmla="*/ 0 w 305"/>
                <a:gd name="T69" fmla="*/ 53 h 8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5"/>
                <a:gd name="T106" fmla="*/ 0 h 83"/>
                <a:gd name="T107" fmla="*/ 305 w 305"/>
                <a:gd name="T108" fmla="*/ 83 h 8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5" h="83">
                  <a:moveTo>
                    <a:pt x="0" y="53"/>
                  </a:moveTo>
                  <a:lnTo>
                    <a:pt x="0" y="52"/>
                  </a:lnTo>
                  <a:lnTo>
                    <a:pt x="2" y="49"/>
                  </a:lnTo>
                  <a:lnTo>
                    <a:pt x="5" y="44"/>
                  </a:lnTo>
                  <a:lnTo>
                    <a:pt x="11" y="38"/>
                  </a:lnTo>
                  <a:lnTo>
                    <a:pt x="18" y="31"/>
                  </a:lnTo>
                  <a:lnTo>
                    <a:pt x="27" y="25"/>
                  </a:lnTo>
                  <a:lnTo>
                    <a:pt x="39" y="17"/>
                  </a:lnTo>
                  <a:lnTo>
                    <a:pt x="54" y="12"/>
                  </a:lnTo>
                  <a:lnTo>
                    <a:pt x="72" y="7"/>
                  </a:lnTo>
                  <a:lnTo>
                    <a:pt x="92" y="2"/>
                  </a:lnTo>
                  <a:lnTo>
                    <a:pt x="118" y="0"/>
                  </a:lnTo>
                  <a:lnTo>
                    <a:pt x="146" y="0"/>
                  </a:lnTo>
                  <a:lnTo>
                    <a:pt x="180" y="2"/>
                  </a:lnTo>
                  <a:lnTo>
                    <a:pt x="216" y="8"/>
                  </a:lnTo>
                  <a:lnTo>
                    <a:pt x="258" y="16"/>
                  </a:lnTo>
                  <a:lnTo>
                    <a:pt x="305" y="29"/>
                  </a:lnTo>
                  <a:lnTo>
                    <a:pt x="299" y="47"/>
                  </a:lnTo>
                  <a:lnTo>
                    <a:pt x="297" y="45"/>
                  </a:lnTo>
                  <a:lnTo>
                    <a:pt x="289" y="43"/>
                  </a:lnTo>
                  <a:lnTo>
                    <a:pt x="277" y="40"/>
                  </a:lnTo>
                  <a:lnTo>
                    <a:pt x="262" y="36"/>
                  </a:lnTo>
                  <a:lnTo>
                    <a:pt x="244" y="33"/>
                  </a:lnTo>
                  <a:lnTo>
                    <a:pt x="224" y="28"/>
                  </a:lnTo>
                  <a:lnTo>
                    <a:pt x="201" y="25"/>
                  </a:lnTo>
                  <a:lnTo>
                    <a:pt x="176" y="22"/>
                  </a:lnTo>
                  <a:lnTo>
                    <a:pt x="152" y="21"/>
                  </a:lnTo>
                  <a:lnTo>
                    <a:pt x="126" y="22"/>
                  </a:lnTo>
                  <a:lnTo>
                    <a:pt x="101" y="24"/>
                  </a:lnTo>
                  <a:lnTo>
                    <a:pt x="77" y="29"/>
                  </a:lnTo>
                  <a:lnTo>
                    <a:pt x="55" y="38"/>
                  </a:lnTo>
                  <a:lnTo>
                    <a:pt x="33" y="49"/>
                  </a:lnTo>
                  <a:lnTo>
                    <a:pt x="15" y="64"/>
                  </a:lnTo>
                  <a:lnTo>
                    <a:pt x="0" y="83"/>
                  </a:lnTo>
                  <a:lnTo>
                    <a:pt x="0" y="53"/>
                  </a:lnTo>
                  <a:close/>
                </a:path>
              </a:pathLst>
            </a:custGeom>
            <a:solidFill>
              <a:srgbClr val="808080"/>
            </a:solidFill>
            <a:ln w="9525">
              <a:noFill/>
              <a:round/>
              <a:headEnd/>
              <a:tailEnd/>
            </a:ln>
          </p:spPr>
          <p:txBody>
            <a:bodyPr/>
            <a:lstStyle/>
            <a:p>
              <a:endParaRPr lang="en-US"/>
            </a:p>
          </p:txBody>
        </p:sp>
        <p:sp>
          <p:nvSpPr>
            <p:cNvPr id="91359" name="Freeform 155"/>
            <p:cNvSpPr>
              <a:spLocks/>
            </p:cNvSpPr>
            <p:nvPr/>
          </p:nvSpPr>
          <p:spPr bwMode="auto">
            <a:xfrm>
              <a:off x="6348" y="13696"/>
              <a:ext cx="496" cy="917"/>
            </a:xfrm>
            <a:custGeom>
              <a:avLst/>
              <a:gdLst>
                <a:gd name="T0" fmla="*/ 0 w 496"/>
                <a:gd name="T1" fmla="*/ 0 h 917"/>
                <a:gd name="T2" fmla="*/ 0 w 496"/>
                <a:gd name="T3" fmla="*/ 886 h 917"/>
                <a:gd name="T4" fmla="*/ 150 w 496"/>
                <a:gd name="T5" fmla="*/ 917 h 917"/>
                <a:gd name="T6" fmla="*/ 143 w 496"/>
                <a:gd name="T7" fmla="*/ 797 h 917"/>
                <a:gd name="T8" fmla="*/ 496 w 496"/>
                <a:gd name="T9" fmla="*/ 851 h 917"/>
                <a:gd name="T10" fmla="*/ 490 w 496"/>
                <a:gd name="T11" fmla="*/ 803 h 917"/>
                <a:gd name="T12" fmla="*/ 245 w 496"/>
                <a:gd name="T13" fmla="*/ 773 h 917"/>
                <a:gd name="T14" fmla="*/ 239 w 496"/>
                <a:gd name="T15" fmla="*/ 670 h 917"/>
                <a:gd name="T16" fmla="*/ 72 w 496"/>
                <a:gd name="T17" fmla="*/ 670 h 917"/>
                <a:gd name="T18" fmla="*/ 68 w 496"/>
                <a:gd name="T19" fmla="*/ 657 h 917"/>
                <a:gd name="T20" fmla="*/ 56 w 496"/>
                <a:gd name="T21" fmla="*/ 620 h 917"/>
                <a:gd name="T22" fmla="*/ 41 w 496"/>
                <a:gd name="T23" fmla="*/ 559 h 917"/>
                <a:gd name="T24" fmla="*/ 26 w 496"/>
                <a:gd name="T25" fmla="*/ 480 h 917"/>
                <a:gd name="T26" fmla="*/ 15 w 496"/>
                <a:gd name="T27" fmla="*/ 385 h 917"/>
                <a:gd name="T28" fmla="*/ 11 w 496"/>
                <a:gd name="T29" fmla="*/ 276 h 917"/>
                <a:gd name="T30" fmla="*/ 20 w 496"/>
                <a:gd name="T31" fmla="*/ 158 h 917"/>
                <a:gd name="T32" fmla="*/ 42 w 496"/>
                <a:gd name="T33" fmla="*/ 30 h 917"/>
                <a:gd name="T34" fmla="*/ 0 w 496"/>
                <a:gd name="T35" fmla="*/ 0 h 9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96"/>
                <a:gd name="T55" fmla="*/ 0 h 917"/>
                <a:gd name="T56" fmla="*/ 496 w 496"/>
                <a:gd name="T57" fmla="*/ 917 h 9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96" h="917">
                  <a:moveTo>
                    <a:pt x="0" y="0"/>
                  </a:moveTo>
                  <a:lnTo>
                    <a:pt x="0" y="886"/>
                  </a:lnTo>
                  <a:lnTo>
                    <a:pt x="150" y="917"/>
                  </a:lnTo>
                  <a:lnTo>
                    <a:pt x="143" y="797"/>
                  </a:lnTo>
                  <a:lnTo>
                    <a:pt x="496" y="851"/>
                  </a:lnTo>
                  <a:lnTo>
                    <a:pt x="490" y="803"/>
                  </a:lnTo>
                  <a:lnTo>
                    <a:pt x="245" y="773"/>
                  </a:lnTo>
                  <a:lnTo>
                    <a:pt x="239" y="670"/>
                  </a:lnTo>
                  <a:lnTo>
                    <a:pt x="72" y="670"/>
                  </a:lnTo>
                  <a:lnTo>
                    <a:pt x="68" y="657"/>
                  </a:lnTo>
                  <a:lnTo>
                    <a:pt x="56" y="620"/>
                  </a:lnTo>
                  <a:lnTo>
                    <a:pt x="41" y="559"/>
                  </a:lnTo>
                  <a:lnTo>
                    <a:pt x="26" y="480"/>
                  </a:lnTo>
                  <a:lnTo>
                    <a:pt x="15" y="385"/>
                  </a:lnTo>
                  <a:lnTo>
                    <a:pt x="11" y="276"/>
                  </a:lnTo>
                  <a:lnTo>
                    <a:pt x="20" y="158"/>
                  </a:lnTo>
                  <a:lnTo>
                    <a:pt x="42" y="30"/>
                  </a:lnTo>
                  <a:lnTo>
                    <a:pt x="0" y="0"/>
                  </a:lnTo>
                  <a:close/>
                </a:path>
              </a:pathLst>
            </a:custGeom>
            <a:solidFill>
              <a:srgbClr val="808080"/>
            </a:solidFill>
            <a:ln w="9525">
              <a:noFill/>
              <a:round/>
              <a:headEnd/>
              <a:tailEnd/>
            </a:ln>
          </p:spPr>
          <p:txBody>
            <a:bodyPr/>
            <a:lstStyle/>
            <a:p>
              <a:endParaRPr lang="en-US"/>
            </a:p>
          </p:txBody>
        </p:sp>
        <p:sp>
          <p:nvSpPr>
            <p:cNvPr id="91360" name="Freeform 156"/>
            <p:cNvSpPr>
              <a:spLocks/>
            </p:cNvSpPr>
            <p:nvPr/>
          </p:nvSpPr>
          <p:spPr bwMode="auto">
            <a:xfrm>
              <a:off x="6593" y="13487"/>
              <a:ext cx="638" cy="125"/>
            </a:xfrm>
            <a:custGeom>
              <a:avLst/>
              <a:gdLst>
                <a:gd name="T0" fmla="*/ 0 w 638"/>
                <a:gd name="T1" fmla="*/ 125 h 125"/>
                <a:gd name="T2" fmla="*/ 4 w 638"/>
                <a:gd name="T3" fmla="*/ 124 h 125"/>
                <a:gd name="T4" fmla="*/ 14 w 638"/>
                <a:gd name="T5" fmla="*/ 119 h 125"/>
                <a:gd name="T6" fmla="*/ 31 w 638"/>
                <a:gd name="T7" fmla="*/ 114 h 125"/>
                <a:gd name="T8" fmla="*/ 53 w 638"/>
                <a:gd name="T9" fmla="*/ 106 h 125"/>
                <a:gd name="T10" fmla="*/ 81 w 638"/>
                <a:gd name="T11" fmla="*/ 98 h 125"/>
                <a:gd name="T12" fmla="*/ 113 w 638"/>
                <a:gd name="T13" fmla="*/ 89 h 125"/>
                <a:gd name="T14" fmla="*/ 151 w 638"/>
                <a:gd name="T15" fmla="*/ 81 h 125"/>
                <a:gd name="T16" fmla="*/ 192 w 638"/>
                <a:gd name="T17" fmla="*/ 73 h 125"/>
                <a:gd name="T18" fmla="*/ 237 w 638"/>
                <a:gd name="T19" fmla="*/ 65 h 125"/>
                <a:gd name="T20" fmla="*/ 286 w 638"/>
                <a:gd name="T21" fmla="*/ 60 h 125"/>
                <a:gd name="T22" fmla="*/ 337 w 638"/>
                <a:gd name="T23" fmla="*/ 56 h 125"/>
                <a:gd name="T24" fmla="*/ 390 w 638"/>
                <a:gd name="T25" fmla="*/ 55 h 125"/>
                <a:gd name="T26" fmla="*/ 446 w 638"/>
                <a:gd name="T27" fmla="*/ 56 h 125"/>
                <a:gd name="T28" fmla="*/ 503 w 638"/>
                <a:gd name="T29" fmla="*/ 61 h 125"/>
                <a:gd name="T30" fmla="*/ 561 w 638"/>
                <a:gd name="T31" fmla="*/ 70 h 125"/>
                <a:gd name="T32" fmla="*/ 620 w 638"/>
                <a:gd name="T33" fmla="*/ 83 h 125"/>
                <a:gd name="T34" fmla="*/ 638 w 638"/>
                <a:gd name="T35" fmla="*/ 0 h 125"/>
                <a:gd name="T36" fmla="*/ 634 w 638"/>
                <a:gd name="T37" fmla="*/ 0 h 125"/>
                <a:gd name="T38" fmla="*/ 620 w 638"/>
                <a:gd name="T39" fmla="*/ 0 h 125"/>
                <a:gd name="T40" fmla="*/ 599 w 638"/>
                <a:gd name="T41" fmla="*/ 0 h 125"/>
                <a:gd name="T42" fmla="*/ 571 w 638"/>
                <a:gd name="T43" fmla="*/ 1 h 125"/>
                <a:gd name="T44" fmla="*/ 536 w 638"/>
                <a:gd name="T45" fmla="*/ 2 h 125"/>
                <a:gd name="T46" fmla="*/ 496 w 638"/>
                <a:gd name="T47" fmla="*/ 3 h 125"/>
                <a:gd name="T48" fmla="*/ 452 w 638"/>
                <a:gd name="T49" fmla="*/ 6 h 125"/>
                <a:gd name="T50" fmla="*/ 405 w 638"/>
                <a:gd name="T51" fmla="*/ 8 h 125"/>
                <a:gd name="T52" fmla="*/ 354 w 638"/>
                <a:gd name="T53" fmla="*/ 13 h 125"/>
                <a:gd name="T54" fmla="*/ 302 w 638"/>
                <a:gd name="T55" fmla="*/ 17 h 125"/>
                <a:gd name="T56" fmla="*/ 249 w 638"/>
                <a:gd name="T57" fmla="*/ 22 h 125"/>
                <a:gd name="T58" fmla="*/ 196 w 638"/>
                <a:gd name="T59" fmla="*/ 30 h 125"/>
                <a:gd name="T60" fmla="*/ 144 w 638"/>
                <a:gd name="T61" fmla="*/ 37 h 125"/>
                <a:gd name="T62" fmla="*/ 93 w 638"/>
                <a:gd name="T63" fmla="*/ 47 h 125"/>
                <a:gd name="T64" fmla="*/ 45 w 638"/>
                <a:gd name="T65" fmla="*/ 58 h 125"/>
                <a:gd name="T66" fmla="*/ 0 w 638"/>
                <a:gd name="T67" fmla="*/ 71 h 125"/>
                <a:gd name="T68" fmla="*/ 0 w 638"/>
                <a:gd name="T69" fmla="*/ 125 h 12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38"/>
                <a:gd name="T106" fmla="*/ 0 h 125"/>
                <a:gd name="T107" fmla="*/ 638 w 638"/>
                <a:gd name="T108" fmla="*/ 125 h 12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38" h="125">
                  <a:moveTo>
                    <a:pt x="0" y="125"/>
                  </a:moveTo>
                  <a:lnTo>
                    <a:pt x="4" y="124"/>
                  </a:lnTo>
                  <a:lnTo>
                    <a:pt x="14" y="119"/>
                  </a:lnTo>
                  <a:lnTo>
                    <a:pt x="31" y="114"/>
                  </a:lnTo>
                  <a:lnTo>
                    <a:pt x="53" y="106"/>
                  </a:lnTo>
                  <a:lnTo>
                    <a:pt x="81" y="98"/>
                  </a:lnTo>
                  <a:lnTo>
                    <a:pt x="113" y="89"/>
                  </a:lnTo>
                  <a:lnTo>
                    <a:pt x="151" y="81"/>
                  </a:lnTo>
                  <a:lnTo>
                    <a:pt x="192" y="73"/>
                  </a:lnTo>
                  <a:lnTo>
                    <a:pt x="237" y="65"/>
                  </a:lnTo>
                  <a:lnTo>
                    <a:pt x="286" y="60"/>
                  </a:lnTo>
                  <a:lnTo>
                    <a:pt x="337" y="56"/>
                  </a:lnTo>
                  <a:lnTo>
                    <a:pt x="390" y="55"/>
                  </a:lnTo>
                  <a:lnTo>
                    <a:pt x="446" y="56"/>
                  </a:lnTo>
                  <a:lnTo>
                    <a:pt x="503" y="61"/>
                  </a:lnTo>
                  <a:lnTo>
                    <a:pt x="561" y="70"/>
                  </a:lnTo>
                  <a:lnTo>
                    <a:pt x="620" y="83"/>
                  </a:lnTo>
                  <a:lnTo>
                    <a:pt x="638" y="0"/>
                  </a:lnTo>
                  <a:lnTo>
                    <a:pt x="634" y="0"/>
                  </a:lnTo>
                  <a:lnTo>
                    <a:pt x="620" y="0"/>
                  </a:lnTo>
                  <a:lnTo>
                    <a:pt x="599" y="0"/>
                  </a:lnTo>
                  <a:lnTo>
                    <a:pt x="571" y="1"/>
                  </a:lnTo>
                  <a:lnTo>
                    <a:pt x="536" y="2"/>
                  </a:lnTo>
                  <a:lnTo>
                    <a:pt x="496" y="3"/>
                  </a:lnTo>
                  <a:lnTo>
                    <a:pt x="452" y="6"/>
                  </a:lnTo>
                  <a:lnTo>
                    <a:pt x="405" y="8"/>
                  </a:lnTo>
                  <a:lnTo>
                    <a:pt x="354" y="13"/>
                  </a:lnTo>
                  <a:lnTo>
                    <a:pt x="302" y="17"/>
                  </a:lnTo>
                  <a:lnTo>
                    <a:pt x="249" y="22"/>
                  </a:lnTo>
                  <a:lnTo>
                    <a:pt x="196" y="30"/>
                  </a:lnTo>
                  <a:lnTo>
                    <a:pt x="144" y="37"/>
                  </a:lnTo>
                  <a:lnTo>
                    <a:pt x="93" y="47"/>
                  </a:lnTo>
                  <a:lnTo>
                    <a:pt x="45" y="58"/>
                  </a:lnTo>
                  <a:lnTo>
                    <a:pt x="0" y="71"/>
                  </a:lnTo>
                  <a:lnTo>
                    <a:pt x="0" y="125"/>
                  </a:lnTo>
                  <a:close/>
                </a:path>
              </a:pathLst>
            </a:custGeom>
            <a:solidFill>
              <a:srgbClr val="808080"/>
            </a:solidFill>
            <a:ln w="9525">
              <a:noFill/>
              <a:round/>
              <a:headEnd/>
              <a:tailEnd/>
            </a:ln>
          </p:spPr>
          <p:txBody>
            <a:bodyPr/>
            <a:lstStyle/>
            <a:p>
              <a:endParaRPr lang="en-US"/>
            </a:p>
          </p:txBody>
        </p:sp>
        <p:sp>
          <p:nvSpPr>
            <p:cNvPr id="91361" name="Freeform 157"/>
            <p:cNvSpPr>
              <a:spLocks/>
            </p:cNvSpPr>
            <p:nvPr/>
          </p:nvSpPr>
          <p:spPr bwMode="auto">
            <a:xfrm>
              <a:off x="6217" y="14634"/>
              <a:ext cx="1075" cy="356"/>
            </a:xfrm>
            <a:custGeom>
              <a:avLst/>
              <a:gdLst>
                <a:gd name="T0" fmla="*/ 454 w 1075"/>
                <a:gd name="T1" fmla="*/ 344 h 356"/>
                <a:gd name="T2" fmla="*/ 456 w 1075"/>
                <a:gd name="T3" fmla="*/ 343 h 356"/>
                <a:gd name="T4" fmla="*/ 463 w 1075"/>
                <a:gd name="T5" fmla="*/ 341 h 356"/>
                <a:gd name="T6" fmla="*/ 472 w 1075"/>
                <a:gd name="T7" fmla="*/ 337 h 356"/>
                <a:gd name="T8" fmla="*/ 485 w 1075"/>
                <a:gd name="T9" fmla="*/ 332 h 356"/>
                <a:gd name="T10" fmla="*/ 501 w 1075"/>
                <a:gd name="T11" fmla="*/ 325 h 356"/>
                <a:gd name="T12" fmla="*/ 518 w 1075"/>
                <a:gd name="T13" fmla="*/ 317 h 356"/>
                <a:gd name="T14" fmla="*/ 538 w 1075"/>
                <a:gd name="T15" fmla="*/ 308 h 356"/>
                <a:gd name="T16" fmla="*/ 558 w 1075"/>
                <a:gd name="T17" fmla="*/ 298 h 356"/>
                <a:gd name="T18" fmla="*/ 580 w 1075"/>
                <a:gd name="T19" fmla="*/ 287 h 356"/>
                <a:gd name="T20" fmla="*/ 600 w 1075"/>
                <a:gd name="T21" fmla="*/ 274 h 356"/>
                <a:gd name="T22" fmla="*/ 621 w 1075"/>
                <a:gd name="T23" fmla="*/ 262 h 356"/>
                <a:gd name="T24" fmla="*/ 640 w 1075"/>
                <a:gd name="T25" fmla="*/ 248 h 356"/>
                <a:gd name="T26" fmla="*/ 658 w 1075"/>
                <a:gd name="T27" fmla="*/ 234 h 356"/>
                <a:gd name="T28" fmla="*/ 674 w 1075"/>
                <a:gd name="T29" fmla="*/ 219 h 356"/>
                <a:gd name="T30" fmla="*/ 688 w 1075"/>
                <a:gd name="T31" fmla="*/ 204 h 356"/>
                <a:gd name="T32" fmla="*/ 699 w 1075"/>
                <a:gd name="T33" fmla="*/ 189 h 356"/>
                <a:gd name="T34" fmla="*/ 0 w 1075"/>
                <a:gd name="T35" fmla="*/ 18 h 356"/>
                <a:gd name="T36" fmla="*/ 54 w 1075"/>
                <a:gd name="T37" fmla="*/ 0 h 356"/>
                <a:gd name="T38" fmla="*/ 1075 w 1075"/>
                <a:gd name="T39" fmla="*/ 251 h 356"/>
                <a:gd name="T40" fmla="*/ 1033 w 1075"/>
                <a:gd name="T41" fmla="*/ 274 h 356"/>
                <a:gd name="T42" fmla="*/ 738 w 1075"/>
                <a:gd name="T43" fmla="*/ 199 h 356"/>
                <a:gd name="T44" fmla="*/ 737 w 1075"/>
                <a:gd name="T45" fmla="*/ 200 h 356"/>
                <a:gd name="T46" fmla="*/ 735 w 1075"/>
                <a:gd name="T47" fmla="*/ 203 h 356"/>
                <a:gd name="T48" fmla="*/ 730 w 1075"/>
                <a:gd name="T49" fmla="*/ 207 h 356"/>
                <a:gd name="T50" fmla="*/ 724 w 1075"/>
                <a:gd name="T51" fmla="*/ 214 h 356"/>
                <a:gd name="T52" fmla="*/ 716 w 1075"/>
                <a:gd name="T53" fmla="*/ 222 h 356"/>
                <a:gd name="T54" fmla="*/ 706 w 1075"/>
                <a:gd name="T55" fmla="*/ 231 h 356"/>
                <a:gd name="T56" fmla="*/ 694 w 1075"/>
                <a:gd name="T57" fmla="*/ 242 h 356"/>
                <a:gd name="T58" fmla="*/ 679 w 1075"/>
                <a:gd name="T59" fmla="*/ 253 h 356"/>
                <a:gd name="T60" fmla="*/ 662 w 1075"/>
                <a:gd name="T61" fmla="*/ 265 h 356"/>
                <a:gd name="T62" fmla="*/ 643 w 1075"/>
                <a:gd name="T63" fmla="*/ 278 h 356"/>
                <a:gd name="T64" fmla="*/ 621 w 1075"/>
                <a:gd name="T65" fmla="*/ 291 h 356"/>
                <a:gd name="T66" fmla="*/ 597 w 1075"/>
                <a:gd name="T67" fmla="*/ 303 h 356"/>
                <a:gd name="T68" fmla="*/ 570 w 1075"/>
                <a:gd name="T69" fmla="*/ 317 h 356"/>
                <a:gd name="T70" fmla="*/ 540 w 1075"/>
                <a:gd name="T71" fmla="*/ 330 h 356"/>
                <a:gd name="T72" fmla="*/ 508 w 1075"/>
                <a:gd name="T73" fmla="*/ 343 h 356"/>
                <a:gd name="T74" fmla="*/ 472 w 1075"/>
                <a:gd name="T75" fmla="*/ 356 h 356"/>
                <a:gd name="T76" fmla="*/ 454 w 1075"/>
                <a:gd name="T77" fmla="*/ 344 h 35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75"/>
                <a:gd name="T118" fmla="*/ 0 h 356"/>
                <a:gd name="T119" fmla="*/ 1075 w 1075"/>
                <a:gd name="T120" fmla="*/ 356 h 35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75" h="356">
                  <a:moveTo>
                    <a:pt x="454" y="344"/>
                  </a:moveTo>
                  <a:lnTo>
                    <a:pt x="456" y="343"/>
                  </a:lnTo>
                  <a:lnTo>
                    <a:pt x="463" y="341"/>
                  </a:lnTo>
                  <a:lnTo>
                    <a:pt x="472" y="337"/>
                  </a:lnTo>
                  <a:lnTo>
                    <a:pt x="485" y="332"/>
                  </a:lnTo>
                  <a:lnTo>
                    <a:pt x="501" y="325"/>
                  </a:lnTo>
                  <a:lnTo>
                    <a:pt x="518" y="317"/>
                  </a:lnTo>
                  <a:lnTo>
                    <a:pt x="538" y="308"/>
                  </a:lnTo>
                  <a:lnTo>
                    <a:pt x="558" y="298"/>
                  </a:lnTo>
                  <a:lnTo>
                    <a:pt x="580" y="287"/>
                  </a:lnTo>
                  <a:lnTo>
                    <a:pt x="600" y="274"/>
                  </a:lnTo>
                  <a:lnTo>
                    <a:pt x="621" y="262"/>
                  </a:lnTo>
                  <a:lnTo>
                    <a:pt x="640" y="248"/>
                  </a:lnTo>
                  <a:lnTo>
                    <a:pt x="658" y="234"/>
                  </a:lnTo>
                  <a:lnTo>
                    <a:pt x="674" y="219"/>
                  </a:lnTo>
                  <a:lnTo>
                    <a:pt x="688" y="204"/>
                  </a:lnTo>
                  <a:lnTo>
                    <a:pt x="699" y="189"/>
                  </a:lnTo>
                  <a:lnTo>
                    <a:pt x="0" y="18"/>
                  </a:lnTo>
                  <a:lnTo>
                    <a:pt x="54" y="0"/>
                  </a:lnTo>
                  <a:lnTo>
                    <a:pt x="1075" y="251"/>
                  </a:lnTo>
                  <a:lnTo>
                    <a:pt x="1033" y="274"/>
                  </a:lnTo>
                  <a:lnTo>
                    <a:pt x="738" y="199"/>
                  </a:lnTo>
                  <a:lnTo>
                    <a:pt x="737" y="200"/>
                  </a:lnTo>
                  <a:lnTo>
                    <a:pt x="735" y="203"/>
                  </a:lnTo>
                  <a:lnTo>
                    <a:pt x="730" y="207"/>
                  </a:lnTo>
                  <a:lnTo>
                    <a:pt x="724" y="214"/>
                  </a:lnTo>
                  <a:lnTo>
                    <a:pt x="716" y="222"/>
                  </a:lnTo>
                  <a:lnTo>
                    <a:pt x="706" y="231"/>
                  </a:lnTo>
                  <a:lnTo>
                    <a:pt x="694" y="242"/>
                  </a:lnTo>
                  <a:lnTo>
                    <a:pt x="679" y="253"/>
                  </a:lnTo>
                  <a:lnTo>
                    <a:pt x="662" y="265"/>
                  </a:lnTo>
                  <a:lnTo>
                    <a:pt x="643" y="278"/>
                  </a:lnTo>
                  <a:lnTo>
                    <a:pt x="621" y="291"/>
                  </a:lnTo>
                  <a:lnTo>
                    <a:pt x="597" y="303"/>
                  </a:lnTo>
                  <a:lnTo>
                    <a:pt x="570" y="317"/>
                  </a:lnTo>
                  <a:lnTo>
                    <a:pt x="540" y="330"/>
                  </a:lnTo>
                  <a:lnTo>
                    <a:pt x="508" y="343"/>
                  </a:lnTo>
                  <a:lnTo>
                    <a:pt x="472" y="356"/>
                  </a:lnTo>
                  <a:lnTo>
                    <a:pt x="454" y="344"/>
                  </a:lnTo>
                  <a:close/>
                </a:path>
              </a:pathLst>
            </a:custGeom>
            <a:solidFill>
              <a:srgbClr val="000000"/>
            </a:solidFill>
            <a:ln w="9525">
              <a:noFill/>
              <a:round/>
              <a:headEnd/>
              <a:tailEnd/>
            </a:ln>
          </p:spPr>
          <p:txBody>
            <a:bodyPr/>
            <a:lstStyle/>
            <a:p>
              <a:endParaRPr lang="en-US"/>
            </a:p>
          </p:txBody>
        </p:sp>
        <p:sp>
          <p:nvSpPr>
            <p:cNvPr id="91362" name="Freeform 158"/>
            <p:cNvSpPr>
              <a:spLocks/>
            </p:cNvSpPr>
            <p:nvPr/>
          </p:nvSpPr>
          <p:spPr bwMode="auto">
            <a:xfrm>
              <a:off x="5997" y="14727"/>
              <a:ext cx="1095" cy="319"/>
            </a:xfrm>
            <a:custGeom>
              <a:avLst/>
              <a:gdLst>
                <a:gd name="T0" fmla="*/ 0 w 1095"/>
                <a:gd name="T1" fmla="*/ 0 h 319"/>
                <a:gd name="T2" fmla="*/ 1071 w 1095"/>
                <a:gd name="T3" fmla="*/ 319 h 319"/>
                <a:gd name="T4" fmla="*/ 1095 w 1095"/>
                <a:gd name="T5" fmla="*/ 319 h 319"/>
                <a:gd name="T6" fmla="*/ 33 w 1095"/>
                <a:gd name="T7" fmla="*/ 0 h 319"/>
                <a:gd name="T8" fmla="*/ 0 w 1095"/>
                <a:gd name="T9" fmla="*/ 0 h 319"/>
                <a:gd name="T10" fmla="*/ 0 60000 65536"/>
                <a:gd name="T11" fmla="*/ 0 60000 65536"/>
                <a:gd name="T12" fmla="*/ 0 60000 65536"/>
                <a:gd name="T13" fmla="*/ 0 60000 65536"/>
                <a:gd name="T14" fmla="*/ 0 60000 65536"/>
                <a:gd name="T15" fmla="*/ 0 w 1095"/>
                <a:gd name="T16" fmla="*/ 0 h 319"/>
                <a:gd name="T17" fmla="*/ 1095 w 1095"/>
                <a:gd name="T18" fmla="*/ 319 h 319"/>
              </a:gdLst>
              <a:ahLst/>
              <a:cxnLst>
                <a:cxn ang="T10">
                  <a:pos x="T0" y="T1"/>
                </a:cxn>
                <a:cxn ang="T11">
                  <a:pos x="T2" y="T3"/>
                </a:cxn>
                <a:cxn ang="T12">
                  <a:pos x="T4" y="T5"/>
                </a:cxn>
                <a:cxn ang="T13">
                  <a:pos x="T6" y="T7"/>
                </a:cxn>
                <a:cxn ang="T14">
                  <a:pos x="T8" y="T9"/>
                </a:cxn>
              </a:cxnLst>
              <a:rect l="T15" t="T16" r="T17" b="T18"/>
              <a:pathLst>
                <a:path w="1095" h="319">
                  <a:moveTo>
                    <a:pt x="0" y="0"/>
                  </a:moveTo>
                  <a:lnTo>
                    <a:pt x="1071" y="319"/>
                  </a:lnTo>
                  <a:lnTo>
                    <a:pt x="1095" y="319"/>
                  </a:lnTo>
                  <a:lnTo>
                    <a:pt x="33" y="0"/>
                  </a:lnTo>
                  <a:lnTo>
                    <a:pt x="0" y="0"/>
                  </a:lnTo>
                  <a:close/>
                </a:path>
              </a:pathLst>
            </a:custGeom>
            <a:solidFill>
              <a:srgbClr val="000000"/>
            </a:solidFill>
            <a:ln w="9525">
              <a:noFill/>
              <a:round/>
              <a:headEnd/>
              <a:tailEnd/>
            </a:ln>
          </p:spPr>
          <p:txBody>
            <a:bodyPr/>
            <a:lstStyle/>
            <a:p>
              <a:endParaRPr lang="en-US"/>
            </a:p>
          </p:txBody>
        </p:sp>
        <p:sp>
          <p:nvSpPr>
            <p:cNvPr id="91363" name="Freeform 159"/>
            <p:cNvSpPr>
              <a:spLocks/>
            </p:cNvSpPr>
            <p:nvPr/>
          </p:nvSpPr>
          <p:spPr bwMode="auto">
            <a:xfrm>
              <a:off x="6181" y="14684"/>
              <a:ext cx="1082" cy="285"/>
            </a:xfrm>
            <a:custGeom>
              <a:avLst/>
              <a:gdLst>
                <a:gd name="T0" fmla="*/ 0 w 1082"/>
                <a:gd name="T1" fmla="*/ 1 h 285"/>
                <a:gd name="T2" fmla="*/ 1058 w 1082"/>
                <a:gd name="T3" fmla="*/ 285 h 285"/>
                <a:gd name="T4" fmla="*/ 1082 w 1082"/>
                <a:gd name="T5" fmla="*/ 284 h 285"/>
                <a:gd name="T6" fmla="*/ 33 w 1082"/>
                <a:gd name="T7" fmla="*/ 0 h 285"/>
                <a:gd name="T8" fmla="*/ 0 w 1082"/>
                <a:gd name="T9" fmla="*/ 1 h 285"/>
                <a:gd name="T10" fmla="*/ 0 60000 65536"/>
                <a:gd name="T11" fmla="*/ 0 60000 65536"/>
                <a:gd name="T12" fmla="*/ 0 60000 65536"/>
                <a:gd name="T13" fmla="*/ 0 60000 65536"/>
                <a:gd name="T14" fmla="*/ 0 60000 65536"/>
                <a:gd name="T15" fmla="*/ 0 w 1082"/>
                <a:gd name="T16" fmla="*/ 0 h 285"/>
                <a:gd name="T17" fmla="*/ 1082 w 1082"/>
                <a:gd name="T18" fmla="*/ 285 h 285"/>
              </a:gdLst>
              <a:ahLst/>
              <a:cxnLst>
                <a:cxn ang="T10">
                  <a:pos x="T0" y="T1"/>
                </a:cxn>
                <a:cxn ang="T11">
                  <a:pos x="T2" y="T3"/>
                </a:cxn>
                <a:cxn ang="T12">
                  <a:pos x="T4" y="T5"/>
                </a:cxn>
                <a:cxn ang="T13">
                  <a:pos x="T6" y="T7"/>
                </a:cxn>
                <a:cxn ang="T14">
                  <a:pos x="T8" y="T9"/>
                </a:cxn>
              </a:cxnLst>
              <a:rect l="T15" t="T16" r="T17" b="T18"/>
              <a:pathLst>
                <a:path w="1082" h="285">
                  <a:moveTo>
                    <a:pt x="0" y="1"/>
                  </a:moveTo>
                  <a:lnTo>
                    <a:pt x="1058" y="285"/>
                  </a:lnTo>
                  <a:lnTo>
                    <a:pt x="1082" y="284"/>
                  </a:lnTo>
                  <a:lnTo>
                    <a:pt x="33" y="0"/>
                  </a:lnTo>
                  <a:lnTo>
                    <a:pt x="0" y="1"/>
                  </a:lnTo>
                  <a:close/>
                </a:path>
              </a:pathLst>
            </a:custGeom>
            <a:solidFill>
              <a:srgbClr val="000000"/>
            </a:solidFill>
            <a:ln w="9525">
              <a:noFill/>
              <a:round/>
              <a:headEnd/>
              <a:tailEnd/>
            </a:ln>
          </p:spPr>
          <p:txBody>
            <a:bodyPr/>
            <a:lstStyle/>
            <a:p>
              <a:endParaRPr lang="en-US"/>
            </a:p>
          </p:txBody>
        </p:sp>
        <p:sp>
          <p:nvSpPr>
            <p:cNvPr id="91364" name="Freeform 160"/>
            <p:cNvSpPr>
              <a:spLocks/>
            </p:cNvSpPr>
            <p:nvPr/>
          </p:nvSpPr>
          <p:spPr bwMode="auto">
            <a:xfrm>
              <a:off x="6093" y="14699"/>
              <a:ext cx="1087" cy="315"/>
            </a:xfrm>
            <a:custGeom>
              <a:avLst/>
              <a:gdLst>
                <a:gd name="T0" fmla="*/ 0 w 1087"/>
                <a:gd name="T1" fmla="*/ 0 h 315"/>
                <a:gd name="T2" fmla="*/ 1066 w 1087"/>
                <a:gd name="T3" fmla="*/ 315 h 315"/>
                <a:gd name="T4" fmla="*/ 1087 w 1087"/>
                <a:gd name="T5" fmla="*/ 308 h 315"/>
                <a:gd name="T6" fmla="*/ 31 w 1087"/>
                <a:gd name="T7" fmla="*/ 0 h 315"/>
                <a:gd name="T8" fmla="*/ 0 w 1087"/>
                <a:gd name="T9" fmla="*/ 0 h 315"/>
                <a:gd name="T10" fmla="*/ 0 60000 65536"/>
                <a:gd name="T11" fmla="*/ 0 60000 65536"/>
                <a:gd name="T12" fmla="*/ 0 60000 65536"/>
                <a:gd name="T13" fmla="*/ 0 60000 65536"/>
                <a:gd name="T14" fmla="*/ 0 60000 65536"/>
                <a:gd name="T15" fmla="*/ 0 w 1087"/>
                <a:gd name="T16" fmla="*/ 0 h 315"/>
                <a:gd name="T17" fmla="*/ 1087 w 1087"/>
                <a:gd name="T18" fmla="*/ 315 h 315"/>
              </a:gdLst>
              <a:ahLst/>
              <a:cxnLst>
                <a:cxn ang="T10">
                  <a:pos x="T0" y="T1"/>
                </a:cxn>
                <a:cxn ang="T11">
                  <a:pos x="T2" y="T3"/>
                </a:cxn>
                <a:cxn ang="T12">
                  <a:pos x="T4" y="T5"/>
                </a:cxn>
                <a:cxn ang="T13">
                  <a:pos x="T6" y="T7"/>
                </a:cxn>
                <a:cxn ang="T14">
                  <a:pos x="T8" y="T9"/>
                </a:cxn>
              </a:cxnLst>
              <a:rect l="T15" t="T16" r="T17" b="T18"/>
              <a:pathLst>
                <a:path w="1087" h="315">
                  <a:moveTo>
                    <a:pt x="0" y="0"/>
                  </a:moveTo>
                  <a:lnTo>
                    <a:pt x="1066" y="315"/>
                  </a:lnTo>
                  <a:lnTo>
                    <a:pt x="1087" y="308"/>
                  </a:lnTo>
                  <a:lnTo>
                    <a:pt x="31" y="0"/>
                  </a:lnTo>
                  <a:lnTo>
                    <a:pt x="0" y="0"/>
                  </a:lnTo>
                  <a:close/>
                </a:path>
              </a:pathLst>
            </a:custGeom>
            <a:solidFill>
              <a:srgbClr val="000000"/>
            </a:solidFill>
            <a:ln w="9525">
              <a:noFill/>
              <a:round/>
              <a:headEnd/>
              <a:tailEnd/>
            </a:ln>
          </p:spPr>
          <p:txBody>
            <a:bodyPr/>
            <a:lstStyle/>
            <a:p>
              <a:endParaRPr lang="en-US"/>
            </a:p>
          </p:txBody>
        </p:sp>
      </p:grpSp>
      <p:grpSp>
        <p:nvGrpSpPr>
          <p:cNvPr id="12" name="Group 161"/>
          <p:cNvGrpSpPr>
            <a:grpSpLocks/>
          </p:cNvGrpSpPr>
          <p:nvPr/>
        </p:nvGrpSpPr>
        <p:grpSpPr bwMode="auto">
          <a:xfrm>
            <a:off x="7138988" y="3006725"/>
            <a:ext cx="649287" cy="904875"/>
            <a:chOff x="12762" y="10336"/>
            <a:chExt cx="1027" cy="1700"/>
          </a:xfrm>
        </p:grpSpPr>
        <p:sp>
          <p:nvSpPr>
            <p:cNvPr id="91320" name="Rectangle 162"/>
            <p:cNvSpPr>
              <a:spLocks noChangeArrowheads="1"/>
            </p:cNvSpPr>
            <p:nvPr/>
          </p:nvSpPr>
          <p:spPr bwMode="auto">
            <a:xfrm>
              <a:off x="12824" y="10394"/>
              <a:ext cx="965" cy="1642"/>
            </a:xfrm>
            <a:prstGeom prst="rect">
              <a:avLst/>
            </a:prstGeom>
            <a:solidFill>
              <a:srgbClr val="969696"/>
            </a:solidFill>
            <a:ln w="9525">
              <a:solidFill>
                <a:srgbClr val="000000"/>
              </a:solidFill>
              <a:miter lim="800000"/>
              <a:headEnd/>
              <a:tailEnd/>
            </a:ln>
          </p:spPr>
          <p:txBody>
            <a:bodyPr/>
            <a:lstStyle/>
            <a:p>
              <a:endParaRPr lang="en-US"/>
            </a:p>
          </p:txBody>
        </p:sp>
        <p:sp>
          <p:nvSpPr>
            <p:cNvPr id="91321" name="Rectangle 163"/>
            <p:cNvSpPr>
              <a:spLocks noChangeArrowheads="1"/>
            </p:cNvSpPr>
            <p:nvPr/>
          </p:nvSpPr>
          <p:spPr bwMode="auto">
            <a:xfrm>
              <a:off x="12766" y="10336"/>
              <a:ext cx="965" cy="1642"/>
            </a:xfrm>
            <a:prstGeom prst="rect">
              <a:avLst/>
            </a:prstGeom>
            <a:solidFill>
              <a:srgbClr val="FFFFFF"/>
            </a:solidFill>
            <a:ln w="9525">
              <a:solidFill>
                <a:srgbClr val="000000"/>
              </a:solidFill>
              <a:miter lim="800000"/>
              <a:headEnd/>
              <a:tailEnd/>
            </a:ln>
          </p:spPr>
          <p:txBody>
            <a:bodyPr/>
            <a:lstStyle/>
            <a:p>
              <a:endParaRPr lang="en-US"/>
            </a:p>
          </p:txBody>
        </p:sp>
        <p:sp>
          <p:nvSpPr>
            <p:cNvPr id="91322" name="Line 164"/>
            <p:cNvSpPr>
              <a:spLocks noChangeShapeType="1"/>
            </p:cNvSpPr>
            <p:nvPr/>
          </p:nvSpPr>
          <p:spPr bwMode="auto">
            <a:xfrm>
              <a:off x="12766" y="10682"/>
              <a:ext cx="965" cy="2"/>
            </a:xfrm>
            <a:prstGeom prst="line">
              <a:avLst/>
            </a:prstGeom>
            <a:noFill/>
            <a:ln w="9525">
              <a:solidFill>
                <a:srgbClr val="000000"/>
              </a:solidFill>
              <a:round/>
              <a:headEnd/>
              <a:tailEnd/>
            </a:ln>
          </p:spPr>
          <p:txBody>
            <a:bodyPr/>
            <a:lstStyle/>
            <a:p>
              <a:endParaRPr lang="en-US"/>
            </a:p>
          </p:txBody>
        </p:sp>
        <p:sp>
          <p:nvSpPr>
            <p:cNvPr id="91323" name="Line 165"/>
            <p:cNvSpPr>
              <a:spLocks noChangeShapeType="1"/>
            </p:cNvSpPr>
            <p:nvPr/>
          </p:nvSpPr>
          <p:spPr bwMode="auto">
            <a:xfrm>
              <a:off x="12780" y="11042"/>
              <a:ext cx="980" cy="1"/>
            </a:xfrm>
            <a:prstGeom prst="line">
              <a:avLst/>
            </a:prstGeom>
            <a:noFill/>
            <a:ln w="9525">
              <a:solidFill>
                <a:srgbClr val="000000"/>
              </a:solidFill>
              <a:round/>
              <a:headEnd/>
              <a:tailEnd/>
            </a:ln>
          </p:spPr>
          <p:txBody>
            <a:bodyPr/>
            <a:lstStyle/>
            <a:p>
              <a:endParaRPr lang="en-US"/>
            </a:p>
          </p:txBody>
        </p:sp>
        <p:sp>
          <p:nvSpPr>
            <p:cNvPr id="91324" name="Line 166"/>
            <p:cNvSpPr>
              <a:spLocks noChangeShapeType="1"/>
            </p:cNvSpPr>
            <p:nvPr/>
          </p:nvSpPr>
          <p:spPr bwMode="auto">
            <a:xfrm>
              <a:off x="12764" y="11374"/>
              <a:ext cx="980" cy="1"/>
            </a:xfrm>
            <a:prstGeom prst="line">
              <a:avLst/>
            </a:prstGeom>
            <a:noFill/>
            <a:ln w="9525">
              <a:solidFill>
                <a:srgbClr val="000000"/>
              </a:solidFill>
              <a:round/>
              <a:headEnd/>
              <a:tailEnd/>
            </a:ln>
          </p:spPr>
          <p:txBody>
            <a:bodyPr/>
            <a:lstStyle/>
            <a:p>
              <a:endParaRPr lang="en-US"/>
            </a:p>
          </p:txBody>
        </p:sp>
        <p:sp>
          <p:nvSpPr>
            <p:cNvPr id="91325" name="Line 167"/>
            <p:cNvSpPr>
              <a:spLocks noChangeShapeType="1"/>
            </p:cNvSpPr>
            <p:nvPr/>
          </p:nvSpPr>
          <p:spPr bwMode="auto">
            <a:xfrm>
              <a:off x="12762" y="11675"/>
              <a:ext cx="967" cy="2"/>
            </a:xfrm>
            <a:prstGeom prst="line">
              <a:avLst/>
            </a:prstGeom>
            <a:noFill/>
            <a:ln w="9525">
              <a:solidFill>
                <a:srgbClr val="000000"/>
              </a:solidFill>
              <a:round/>
              <a:headEnd/>
              <a:tailEnd/>
            </a:ln>
          </p:spPr>
          <p:txBody>
            <a:bodyPr/>
            <a:lstStyle/>
            <a:p>
              <a:endParaRPr lang="en-US"/>
            </a:p>
          </p:txBody>
        </p:sp>
      </p:grpSp>
      <p:grpSp>
        <p:nvGrpSpPr>
          <p:cNvPr id="13" name="Group 168"/>
          <p:cNvGrpSpPr>
            <a:grpSpLocks/>
          </p:cNvGrpSpPr>
          <p:nvPr/>
        </p:nvGrpSpPr>
        <p:grpSpPr bwMode="auto">
          <a:xfrm>
            <a:off x="6196013" y="5273675"/>
            <a:ext cx="981075" cy="901700"/>
            <a:chOff x="5850" y="13487"/>
            <a:chExt cx="2023" cy="1840"/>
          </a:xfrm>
        </p:grpSpPr>
        <p:sp>
          <p:nvSpPr>
            <p:cNvPr id="91281" name="Freeform 169"/>
            <p:cNvSpPr>
              <a:spLocks/>
            </p:cNvSpPr>
            <p:nvPr/>
          </p:nvSpPr>
          <p:spPr bwMode="auto">
            <a:xfrm>
              <a:off x="5850" y="13632"/>
              <a:ext cx="2023" cy="1695"/>
            </a:xfrm>
            <a:custGeom>
              <a:avLst/>
              <a:gdLst>
                <a:gd name="T0" fmla="*/ 570 w 2023"/>
                <a:gd name="T1" fmla="*/ 121 h 1695"/>
                <a:gd name="T2" fmla="*/ 575 w 2023"/>
                <a:gd name="T3" fmla="*/ 120 h 1695"/>
                <a:gd name="T4" fmla="*/ 586 w 2023"/>
                <a:gd name="T5" fmla="*/ 116 h 1695"/>
                <a:gd name="T6" fmla="*/ 607 w 2023"/>
                <a:gd name="T7" fmla="*/ 108 h 1695"/>
                <a:gd name="T8" fmla="*/ 636 w 2023"/>
                <a:gd name="T9" fmla="*/ 101 h 1695"/>
                <a:gd name="T10" fmla="*/ 672 w 2023"/>
                <a:gd name="T11" fmla="*/ 90 h 1695"/>
                <a:gd name="T12" fmla="*/ 718 w 2023"/>
                <a:gd name="T13" fmla="*/ 79 h 1695"/>
                <a:gd name="T14" fmla="*/ 771 w 2023"/>
                <a:gd name="T15" fmla="*/ 67 h 1695"/>
                <a:gd name="T16" fmla="*/ 834 w 2023"/>
                <a:gd name="T17" fmla="*/ 55 h 1695"/>
                <a:gd name="T18" fmla="*/ 904 w 2023"/>
                <a:gd name="T19" fmla="*/ 43 h 1695"/>
                <a:gd name="T20" fmla="*/ 982 w 2023"/>
                <a:gd name="T21" fmla="*/ 33 h 1695"/>
                <a:gd name="T22" fmla="*/ 1071 w 2023"/>
                <a:gd name="T23" fmla="*/ 22 h 1695"/>
                <a:gd name="T24" fmla="*/ 1166 w 2023"/>
                <a:gd name="T25" fmla="*/ 13 h 1695"/>
                <a:gd name="T26" fmla="*/ 1271 w 2023"/>
                <a:gd name="T27" fmla="*/ 7 h 1695"/>
                <a:gd name="T28" fmla="*/ 1384 w 2023"/>
                <a:gd name="T29" fmla="*/ 1 h 1695"/>
                <a:gd name="T30" fmla="*/ 1506 w 2023"/>
                <a:gd name="T31" fmla="*/ 0 h 1695"/>
                <a:gd name="T32" fmla="*/ 1636 w 2023"/>
                <a:gd name="T33" fmla="*/ 1 h 1695"/>
                <a:gd name="T34" fmla="*/ 1692 w 2023"/>
                <a:gd name="T35" fmla="*/ 233 h 1695"/>
                <a:gd name="T36" fmla="*/ 1713 w 2023"/>
                <a:gd name="T37" fmla="*/ 243 h 1695"/>
                <a:gd name="T38" fmla="*/ 1758 w 2023"/>
                <a:gd name="T39" fmla="*/ 274 h 1695"/>
                <a:gd name="T40" fmla="*/ 1806 w 2023"/>
                <a:gd name="T41" fmla="*/ 329 h 1695"/>
                <a:gd name="T42" fmla="*/ 1836 w 2023"/>
                <a:gd name="T43" fmla="*/ 409 h 1695"/>
                <a:gd name="T44" fmla="*/ 1955 w 2023"/>
                <a:gd name="T45" fmla="*/ 948 h 1695"/>
                <a:gd name="T46" fmla="*/ 2003 w 2023"/>
                <a:gd name="T47" fmla="*/ 1171 h 1695"/>
                <a:gd name="T48" fmla="*/ 2011 w 2023"/>
                <a:gd name="T49" fmla="*/ 1188 h 1695"/>
                <a:gd name="T50" fmla="*/ 2022 w 2023"/>
                <a:gd name="T51" fmla="*/ 1231 h 1695"/>
                <a:gd name="T52" fmla="*/ 2021 w 2023"/>
                <a:gd name="T53" fmla="*/ 1297 h 1695"/>
                <a:gd name="T54" fmla="*/ 1992 w 2023"/>
                <a:gd name="T55" fmla="*/ 1380 h 1695"/>
                <a:gd name="T56" fmla="*/ 0 w 2023"/>
                <a:gd name="T57" fmla="*/ 1328 h 1695"/>
                <a:gd name="T58" fmla="*/ 199 w 2023"/>
                <a:gd name="T59" fmla="*/ 1223 h 1695"/>
                <a:gd name="T60" fmla="*/ 200 w 2023"/>
                <a:gd name="T61" fmla="*/ 232 h 1695"/>
                <a:gd name="T62" fmla="*/ 210 w 2023"/>
                <a:gd name="T63" fmla="*/ 226 h 1695"/>
                <a:gd name="T64" fmla="*/ 230 w 2023"/>
                <a:gd name="T65" fmla="*/ 214 h 1695"/>
                <a:gd name="T66" fmla="*/ 259 w 2023"/>
                <a:gd name="T67" fmla="*/ 201 h 1695"/>
                <a:gd name="T68" fmla="*/ 297 w 2023"/>
                <a:gd name="T69" fmla="*/ 189 h 1695"/>
                <a:gd name="T70" fmla="*/ 344 w 2023"/>
                <a:gd name="T71" fmla="*/ 183 h 1695"/>
                <a:gd name="T72" fmla="*/ 399 w 2023"/>
                <a:gd name="T73" fmla="*/ 181 h 1695"/>
                <a:gd name="T74" fmla="*/ 464 w 2023"/>
                <a:gd name="T75" fmla="*/ 191 h 1695"/>
                <a:gd name="T76" fmla="*/ 548 w 2023"/>
                <a:gd name="T77" fmla="*/ 225 h 169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023"/>
                <a:gd name="T118" fmla="*/ 0 h 1695"/>
                <a:gd name="T119" fmla="*/ 2023 w 2023"/>
                <a:gd name="T120" fmla="*/ 1695 h 169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023" h="1695">
                  <a:moveTo>
                    <a:pt x="548" y="225"/>
                  </a:moveTo>
                  <a:lnTo>
                    <a:pt x="570" y="121"/>
                  </a:lnTo>
                  <a:lnTo>
                    <a:pt x="571" y="121"/>
                  </a:lnTo>
                  <a:lnTo>
                    <a:pt x="575" y="120"/>
                  </a:lnTo>
                  <a:lnTo>
                    <a:pt x="580" y="118"/>
                  </a:lnTo>
                  <a:lnTo>
                    <a:pt x="586" y="116"/>
                  </a:lnTo>
                  <a:lnTo>
                    <a:pt x="596" y="112"/>
                  </a:lnTo>
                  <a:lnTo>
                    <a:pt x="607" y="108"/>
                  </a:lnTo>
                  <a:lnTo>
                    <a:pt x="620" y="105"/>
                  </a:lnTo>
                  <a:lnTo>
                    <a:pt x="636" y="101"/>
                  </a:lnTo>
                  <a:lnTo>
                    <a:pt x="653" y="95"/>
                  </a:lnTo>
                  <a:lnTo>
                    <a:pt x="672" y="90"/>
                  </a:lnTo>
                  <a:lnTo>
                    <a:pt x="694" y="84"/>
                  </a:lnTo>
                  <a:lnTo>
                    <a:pt x="718" y="79"/>
                  </a:lnTo>
                  <a:lnTo>
                    <a:pt x="743" y="74"/>
                  </a:lnTo>
                  <a:lnTo>
                    <a:pt x="771" y="67"/>
                  </a:lnTo>
                  <a:lnTo>
                    <a:pt x="802" y="61"/>
                  </a:lnTo>
                  <a:lnTo>
                    <a:pt x="834" y="55"/>
                  </a:lnTo>
                  <a:lnTo>
                    <a:pt x="867" y="49"/>
                  </a:lnTo>
                  <a:lnTo>
                    <a:pt x="904" y="43"/>
                  </a:lnTo>
                  <a:lnTo>
                    <a:pt x="943" y="38"/>
                  </a:lnTo>
                  <a:lnTo>
                    <a:pt x="982" y="33"/>
                  </a:lnTo>
                  <a:lnTo>
                    <a:pt x="1025" y="27"/>
                  </a:lnTo>
                  <a:lnTo>
                    <a:pt x="1071" y="22"/>
                  </a:lnTo>
                  <a:lnTo>
                    <a:pt x="1117" y="17"/>
                  </a:lnTo>
                  <a:lnTo>
                    <a:pt x="1166" y="13"/>
                  </a:lnTo>
                  <a:lnTo>
                    <a:pt x="1218" y="10"/>
                  </a:lnTo>
                  <a:lnTo>
                    <a:pt x="1271" y="7"/>
                  </a:lnTo>
                  <a:lnTo>
                    <a:pt x="1327" y="3"/>
                  </a:lnTo>
                  <a:lnTo>
                    <a:pt x="1384" y="1"/>
                  </a:lnTo>
                  <a:lnTo>
                    <a:pt x="1444" y="0"/>
                  </a:lnTo>
                  <a:lnTo>
                    <a:pt x="1506" y="0"/>
                  </a:lnTo>
                  <a:lnTo>
                    <a:pt x="1570" y="0"/>
                  </a:lnTo>
                  <a:lnTo>
                    <a:pt x="1636" y="1"/>
                  </a:lnTo>
                  <a:lnTo>
                    <a:pt x="1709" y="41"/>
                  </a:lnTo>
                  <a:lnTo>
                    <a:pt x="1692" y="233"/>
                  </a:lnTo>
                  <a:lnTo>
                    <a:pt x="1698" y="235"/>
                  </a:lnTo>
                  <a:lnTo>
                    <a:pt x="1713" y="243"/>
                  </a:lnTo>
                  <a:lnTo>
                    <a:pt x="1733" y="256"/>
                  </a:lnTo>
                  <a:lnTo>
                    <a:pt x="1758" y="274"/>
                  </a:lnTo>
                  <a:lnTo>
                    <a:pt x="1784" y="299"/>
                  </a:lnTo>
                  <a:lnTo>
                    <a:pt x="1806" y="329"/>
                  </a:lnTo>
                  <a:lnTo>
                    <a:pt x="1825" y="366"/>
                  </a:lnTo>
                  <a:lnTo>
                    <a:pt x="1836" y="409"/>
                  </a:lnTo>
                  <a:lnTo>
                    <a:pt x="1999" y="557"/>
                  </a:lnTo>
                  <a:lnTo>
                    <a:pt x="1955" y="948"/>
                  </a:lnTo>
                  <a:lnTo>
                    <a:pt x="1692" y="1080"/>
                  </a:lnTo>
                  <a:lnTo>
                    <a:pt x="2003" y="1171"/>
                  </a:lnTo>
                  <a:lnTo>
                    <a:pt x="2006" y="1176"/>
                  </a:lnTo>
                  <a:lnTo>
                    <a:pt x="2011" y="1188"/>
                  </a:lnTo>
                  <a:lnTo>
                    <a:pt x="2016" y="1206"/>
                  </a:lnTo>
                  <a:lnTo>
                    <a:pt x="2022" y="1231"/>
                  </a:lnTo>
                  <a:lnTo>
                    <a:pt x="2023" y="1261"/>
                  </a:lnTo>
                  <a:lnTo>
                    <a:pt x="2021" y="1297"/>
                  </a:lnTo>
                  <a:lnTo>
                    <a:pt x="2010" y="1337"/>
                  </a:lnTo>
                  <a:lnTo>
                    <a:pt x="1992" y="1380"/>
                  </a:lnTo>
                  <a:lnTo>
                    <a:pt x="1171" y="1695"/>
                  </a:lnTo>
                  <a:lnTo>
                    <a:pt x="0" y="1328"/>
                  </a:lnTo>
                  <a:lnTo>
                    <a:pt x="20" y="1285"/>
                  </a:lnTo>
                  <a:lnTo>
                    <a:pt x="199" y="1223"/>
                  </a:lnTo>
                  <a:lnTo>
                    <a:pt x="199" y="233"/>
                  </a:lnTo>
                  <a:lnTo>
                    <a:pt x="200" y="232"/>
                  </a:lnTo>
                  <a:lnTo>
                    <a:pt x="204" y="229"/>
                  </a:lnTo>
                  <a:lnTo>
                    <a:pt x="210" y="226"/>
                  </a:lnTo>
                  <a:lnTo>
                    <a:pt x="218" y="220"/>
                  </a:lnTo>
                  <a:lnTo>
                    <a:pt x="230" y="214"/>
                  </a:lnTo>
                  <a:lnTo>
                    <a:pt x="243" y="207"/>
                  </a:lnTo>
                  <a:lnTo>
                    <a:pt x="259" y="201"/>
                  </a:lnTo>
                  <a:lnTo>
                    <a:pt x="277" y="194"/>
                  </a:lnTo>
                  <a:lnTo>
                    <a:pt x="297" y="189"/>
                  </a:lnTo>
                  <a:lnTo>
                    <a:pt x="320" y="185"/>
                  </a:lnTo>
                  <a:lnTo>
                    <a:pt x="344" y="183"/>
                  </a:lnTo>
                  <a:lnTo>
                    <a:pt x="370" y="180"/>
                  </a:lnTo>
                  <a:lnTo>
                    <a:pt x="399" y="181"/>
                  </a:lnTo>
                  <a:lnTo>
                    <a:pt x="430" y="185"/>
                  </a:lnTo>
                  <a:lnTo>
                    <a:pt x="464" y="191"/>
                  </a:lnTo>
                  <a:lnTo>
                    <a:pt x="498" y="201"/>
                  </a:lnTo>
                  <a:lnTo>
                    <a:pt x="548" y="225"/>
                  </a:lnTo>
                  <a:close/>
                </a:path>
              </a:pathLst>
            </a:custGeom>
            <a:solidFill>
              <a:srgbClr val="969696"/>
            </a:solidFill>
            <a:ln w="9525">
              <a:noFill/>
              <a:round/>
              <a:headEnd/>
              <a:tailEnd/>
            </a:ln>
          </p:spPr>
          <p:txBody>
            <a:bodyPr/>
            <a:lstStyle/>
            <a:p>
              <a:endParaRPr lang="en-US"/>
            </a:p>
          </p:txBody>
        </p:sp>
        <p:sp>
          <p:nvSpPr>
            <p:cNvPr id="91282" name="Freeform 170"/>
            <p:cNvSpPr>
              <a:spLocks/>
            </p:cNvSpPr>
            <p:nvPr/>
          </p:nvSpPr>
          <p:spPr bwMode="auto">
            <a:xfrm>
              <a:off x="6551" y="13597"/>
              <a:ext cx="650" cy="735"/>
            </a:xfrm>
            <a:custGeom>
              <a:avLst/>
              <a:gdLst>
                <a:gd name="T0" fmla="*/ 645 w 650"/>
                <a:gd name="T1" fmla="*/ 27 h 735"/>
                <a:gd name="T2" fmla="*/ 642 w 650"/>
                <a:gd name="T3" fmla="*/ 26 h 735"/>
                <a:gd name="T4" fmla="*/ 631 w 650"/>
                <a:gd name="T5" fmla="*/ 23 h 735"/>
                <a:gd name="T6" fmla="*/ 615 w 650"/>
                <a:gd name="T7" fmla="*/ 19 h 735"/>
                <a:gd name="T8" fmla="*/ 592 w 650"/>
                <a:gd name="T9" fmla="*/ 15 h 735"/>
                <a:gd name="T10" fmla="*/ 565 w 650"/>
                <a:gd name="T11" fmla="*/ 10 h 735"/>
                <a:gd name="T12" fmla="*/ 533 w 650"/>
                <a:gd name="T13" fmla="*/ 6 h 735"/>
                <a:gd name="T14" fmla="*/ 496 w 650"/>
                <a:gd name="T15" fmla="*/ 3 h 735"/>
                <a:gd name="T16" fmla="*/ 456 w 650"/>
                <a:gd name="T17" fmla="*/ 1 h 735"/>
                <a:gd name="T18" fmla="*/ 411 w 650"/>
                <a:gd name="T19" fmla="*/ 0 h 735"/>
                <a:gd name="T20" fmla="*/ 364 w 650"/>
                <a:gd name="T21" fmla="*/ 2 h 735"/>
                <a:gd name="T22" fmla="*/ 315 w 650"/>
                <a:gd name="T23" fmla="*/ 6 h 735"/>
                <a:gd name="T24" fmla="*/ 262 w 650"/>
                <a:gd name="T25" fmla="*/ 15 h 735"/>
                <a:gd name="T26" fmla="*/ 209 w 650"/>
                <a:gd name="T27" fmla="*/ 26 h 735"/>
                <a:gd name="T28" fmla="*/ 154 w 650"/>
                <a:gd name="T29" fmla="*/ 42 h 735"/>
                <a:gd name="T30" fmla="*/ 98 w 650"/>
                <a:gd name="T31" fmla="*/ 61 h 735"/>
                <a:gd name="T32" fmla="*/ 42 w 650"/>
                <a:gd name="T33" fmla="*/ 87 h 735"/>
                <a:gd name="T34" fmla="*/ 38 w 650"/>
                <a:gd name="T35" fmla="*/ 101 h 735"/>
                <a:gd name="T36" fmla="*/ 28 w 650"/>
                <a:gd name="T37" fmla="*/ 141 h 735"/>
                <a:gd name="T38" fmla="*/ 17 w 650"/>
                <a:gd name="T39" fmla="*/ 203 h 735"/>
                <a:gd name="T40" fmla="*/ 6 w 650"/>
                <a:gd name="T41" fmla="*/ 283 h 735"/>
                <a:gd name="T42" fmla="*/ 0 w 650"/>
                <a:gd name="T43" fmla="*/ 378 h 735"/>
                <a:gd name="T44" fmla="*/ 5 w 650"/>
                <a:gd name="T45" fmla="*/ 484 h 735"/>
                <a:gd name="T46" fmla="*/ 21 w 650"/>
                <a:gd name="T47" fmla="*/ 599 h 735"/>
                <a:gd name="T48" fmla="*/ 54 w 650"/>
                <a:gd name="T49" fmla="*/ 716 h 735"/>
                <a:gd name="T50" fmla="*/ 58 w 650"/>
                <a:gd name="T51" fmla="*/ 716 h 735"/>
                <a:gd name="T52" fmla="*/ 66 w 650"/>
                <a:gd name="T53" fmla="*/ 715 h 735"/>
                <a:gd name="T54" fmla="*/ 80 w 650"/>
                <a:gd name="T55" fmla="*/ 713 h 735"/>
                <a:gd name="T56" fmla="*/ 99 w 650"/>
                <a:gd name="T57" fmla="*/ 712 h 735"/>
                <a:gd name="T58" fmla="*/ 124 w 650"/>
                <a:gd name="T59" fmla="*/ 710 h 735"/>
                <a:gd name="T60" fmla="*/ 153 w 650"/>
                <a:gd name="T61" fmla="*/ 708 h 735"/>
                <a:gd name="T62" fmla="*/ 188 w 650"/>
                <a:gd name="T63" fmla="*/ 707 h 735"/>
                <a:gd name="T64" fmla="*/ 225 w 650"/>
                <a:gd name="T65" fmla="*/ 706 h 735"/>
                <a:gd name="T66" fmla="*/ 267 w 650"/>
                <a:gd name="T67" fmla="*/ 705 h 735"/>
                <a:gd name="T68" fmla="*/ 313 w 650"/>
                <a:gd name="T69" fmla="*/ 706 h 735"/>
                <a:gd name="T70" fmla="*/ 362 w 650"/>
                <a:gd name="T71" fmla="*/ 707 h 735"/>
                <a:gd name="T72" fmla="*/ 415 w 650"/>
                <a:gd name="T73" fmla="*/ 709 h 735"/>
                <a:gd name="T74" fmla="*/ 470 w 650"/>
                <a:gd name="T75" fmla="*/ 713 h 735"/>
                <a:gd name="T76" fmla="*/ 528 w 650"/>
                <a:gd name="T77" fmla="*/ 719 h 735"/>
                <a:gd name="T78" fmla="*/ 588 w 650"/>
                <a:gd name="T79" fmla="*/ 726 h 735"/>
                <a:gd name="T80" fmla="*/ 650 w 650"/>
                <a:gd name="T81" fmla="*/ 735 h 735"/>
                <a:gd name="T82" fmla="*/ 647 w 650"/>
                <a:gd name="T83" fmla="*/ 713 h 735"/>
                <a:gd name="T84" fmla="*/ 641 w 650"/>
                <a:gd name="T85" fmla="*/ 655 h 735"/>
                <a:gd name="T86" fmla="*/ 631 w 650"/>
                <a:gd name="T87" fmla="*/ 568 h 735"/>
                <a:gd name="T88" fmla="*/ 623 w 650"/>
                <a:gd name="T89" fmla="*/ 462 h 735"/>
                <a:gd name="T90" fmla="*/ 618 w 650"/>
                <a:gd name="T91" fmla="*/ 345 h 735"/>
                <a:gd name="T92" fmla="*/ 618 w 650"/>
                <a:gd name="T93" fmla="*/ 229 h 735"/>
                <a:gd name="T94" fmla="*/ 627 w 650"/>
                <a:gd name="T95" fmla="*/ 119 h 735"/>
                <a:gd name="T96" fmla="*/ 645 w 650"/>
                <a:gd name="T97" fmla="*/ 27 h 73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50"/>
                <a:gd name="T148" fmla="*/ 0 h 735"/>
                <a:gd name="T149" fmla="*/ 650 w 650"/>
                <a:gd name="T150" fmla="*/ 735 h 73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50" h="735">
                  <a:moveTo>
                    <a:pt x="645" y="27"/>
                  </a:moveTo>
                  <a:lnTo>
                    <a:pt x="642" y="26"/>
                  </a:lnTo>
                  <a:lnTo>
                    <a:pt x="631" y="23"/>
                  </a:lnTo>
                  <a:lnTo>
                    <a:pt x="615" y="19"/>
                  </a:lnTo>
                  <a:lnTo>
                    <a:pt x="592" y="15"/>
                  </a:lnTo>
                  <a:lnTo>
                    <a:pt x="565" y="10"/>
                  </a:lnTo>
                  <a:lnTo>
                    <a:pt x="533" y="6"/>
                  </a:lnTo>
                  <a:lnTo>
                    <a:pt x="496" y="3"/>
                  </a:lnTo>
                  <a:lnTo>
                    <a:pt x="456" y="1"/>
                  </a:lnTo>
                  <a:lnTo>
                    <a:pt x="411" y="0"/>
                  </a:lnTo>
                  <a:lnTo>
                    <a:pt x="364" y="2"/>
                  </a:lnTo>
                  <a:lnTo>
                    <a:pt x="315" y="6"/>
                  </a:lnTo>
                  <a:lnTo>
                    <a:pt x="262" y="15"/>
                  </a:lnTo>
                  <a:lnTo>
                    <a:pt x="209" y="26"/>
                  </a:lnTo>
                  <a:lnTo>
                    <a:pt x="154" y="42"/>
                  </a:lnTo>
                  <a:lnTo>
                    <a:pt x="98" y="61"/>
                  </a:lnTo>
                  <a:lnTo>
                    <a:pt x="42" y="87"/>
                  </a:lnTo>
                  <a:lnTo>
                    <a:pt x="38" y="101"/>
                  </a:lnTo>
                  <a:lnTo>
                    <a:pt x="28" y="141"/>
                  </a:lnTo>
                  <a:lnTo>
                    <a:pt x="17" y="203"/>
                  </a:lnTo>
                  <a:lnTo>
                    <a:pt x="6" y="283"/>
                  </a:lnTo>
                  <a:lnTo>
                    <a:pt x="0" y="378"/>
                  </a:lnTo>
                  <a:lnTo>
                    <a:pt x="5" y="484"/>
                  </a:lnTo>
                  <a:lnTo>
                    <a:pt x="21" y="599"/>
                  </a:lnTo>
                  <a:lnTo>
                    <a:pt x="54" y="716"/>
                  </a:lnTo>
                  <a:lnTo>
                    <a:pt x="58" y="716"/>
                  </a:lnTo>
                  <a:lnTo>
                    <a:pt x="66" y="715"/>
                  </a:lnTo>
                  <a:lnTo>
                    <a:pt x="80" y="713"/>
                  </a:lnTo>
                  <a:lnTo>
                    <a:pt x="99" y="712"/>
                  </a:lnTo>
                  <a:lnTo>
                    <a:pt x="124" y="710"/>
                  </a:lnTo>
                  <a:lnTo>
                    <a:pt x="153" y="708"/>
                  </a:lnTo>
                  <a:lnTo>
                    <a:pt x="188" y="707"/>
                  </a:lnTo>
                  <a:lnTo>
                    <a:pt x="225" y="706"/>
                  </a:lnTo>
                  <a:lnTo>
                    <a:pt x="267" y="705"/>
                  </a:lnTo>
                  <a:lnTo>
                    <a:pt x="313" y="706"/>
                  </a:lnTo>
                  <a:lnTo>
                    <a:pt x="362" y="707"/>
                  </a:lnTo>
                  <a:lnTo>
                    <a:pt x="415" y="709"/>
                  </a:lnTo>
                  <a:lnTo>
                    <a:pt x="470" y="713"/>
                  </a:lnTo>
                  <a:lnTo>
                    <a:pt x="528" y="719"/>
                  </a:lnTo>
                  <a:lnTo>
                    <a:pt x="588" y="726"/>
                  </a:lnTo>
                  <a:lnTo>
                    <a:pt x="650" y="735"/>
                  </a:lnTo>
                  <a:lnTo>
                    <a:pt x="647" y="713"/>
                  </a:lnTo>
                  <a:lnTo>
                    <a:pt x="641" y="655"/>
                  </a:lnTo>
                  <a:lnTo>
                    <a:pt x="631" y="568"/>
                  </a:lnTo>
                  <a:lnTo>
                    <a:pt x="623" y="462"/>
                  </a:lnTo>
                  <a:lnTo>
                    <a:pt x="618" y="345"/>
                  </a:lnTo>
                  <a:lnTo>
                    <a:pt x="618" y="229"/>
                  </a:lnTo>
                  <a:lnTo>
                    <a:pt x="627" y="119"/>
                  </a:lnTo>
                  <a:lnTo>
                    <a:pt x="645" y="27"/>
                  </a:lnTo>
                  <a:close/>
                </a:path>
              </a:pathLst>
            </a:custGeom>
            <a:solidFill>
              <a:srgbClr val="808080"/>
            </a:solidFill>
            <a:ln w="9525">
              <a:noFill/>
              <a:round/>
              <a:headEnd/>
              <a:tailEnd/>
            </a:ln>
          </p:spPr>
          <p:txBody>
            <a:bodyPr/>
            <a:lstStyle/>
            <a:p>
              <a:endParaRPr lang="en-US"/>
            </a:p>
          </p:txBody>
        </p:sp>
        <p:sp>
          <p:nvSpPr>
            <p:cNvPr id="91283" name="Freeform 171"/>
            <p:cNvSpPr>
              <a:spLocks/>
            </p:cNvSpPr>
            <p:nvPr/>
          </p:nvSpPr>
          <p:spPr bwMode="auto">
            <a:xfrm>
              <a:off x="6623" y="13797"/>
              <a:ext cx="1071" cy="731"/>
            </a:xfrm>
            <a:custGeom>
              <a:avLst/>
              <a:gdLst>
                <a:gd name="T0" fmla="*/ 6 w 1071"/>
                <a:gd name="T1" fmla="*/ 552 h 731"/>
                <a:gd name="T2" fmla="*/ 0 w 1071"/>
                <a:gd name="T3" fmla="*/ 642 h 731"/>
                <a:gd name="T4" fmla="*/ 698 w 1071"/>
                <a:gd name="T5" fmla="*/ 731 h 731"/>
                <a:gd name="T6" fmla="*/ 703 w 1071"/>
                <a:gd name="T7" fmla="*/ 729 h 731"/>
                <a:gd name="T8" fmla="*/ 717 w 1071"/>
                <a:gd name="T9" fmla="*/ 722 h 731"/>
                <a:gd name="T10" fmla="*/ 740 w 1071"/>
                <a:gd name="T11" fmla="*/ 710 h 731"/>
                <a:gd name="T12" fmla="*/ 768 w 1071"/>
                <a:gd name="T13" fmla="*/ 694 h 731"/>
                <a:gd name="T14" fmla="*/ 801 w 1071"/>
                <a:gd name="T15" fmla="*/ 672 h 731"/>
                <a:gd name="T16" fmla="*/ 838 w 1071"/>
                <a:gd name="T17" fmla="*/ 645 h 731"/>
                <a:gd name="T18" fmla="*/ 876 w 1071"/>
                <a:gd name="T19" fmla="*/ 614 h 731"/>
                <a:gd name="T20" fmla="*/ 915 w 1071"/>
                <a:gd name="T21" fmla="*/ 577 h 731"/>
                <a:gd name="T22" fmla="*/ 953 w 1071"/>
                <a:gd name="T23" fmla="*/ 536 h 731"/>
                <a:gd name="T24" fmla="*/ 988 w 1071"/>
                <a:gd name="T25" fmla="*/ 491 h 731"/>
                <a:gd name="T26" fmla="*/ 1018 w 1071"/>
                <a:gd name="T27" fmla="*/ 439 h 731"/>
                <a:gd name="T28" fmla="*/ 1043 w 1071"/>
                <a:gd name="T29" fmla="*/ 383 h 731"/>
                <a:gd name="T30" fmla="*/ 1061 w 1071"/>
                <a:gd name="T31" fmla="*/ 322 h 731"/>
                <a:gd name="T32" fmla="*/ 1071 w 1071"/>
                <a:gd name="T33" fmla="*/ 255 h 731"/>
                <a:gd name="T34" fmla="*/ 1070 w 1071"/>
                <a:gd name="T35" fmla="*/ 185 h 731"/>
                <a:gd name="T36" fmla="*/ 1057 w 1071"/>
                <a:gd name="T37" fmla="*/ 108 h 731"/>
                <a:gd name="T38" fmla="*/ 1055 w 1071"/>
                <a:gd name="T39" fmla="*/ 104 h 731"/>
                <a:gd name="T40" fmla="*/ 1049 w 1071"/>
                <a:gd name="T41" fmla="*/ 92 h 731"/>
                <a:gd name="T42" fmla="*/ 1037 w 1071"/>
                <a:gd name="T43" fmla="*/ 76 h 731"/>
                <a:gd name="T44" fmla="*/ 1022 w 1071"/>
                <a:gd name="T45" fmla="*/ 57 h 731"/>
                <a:gd name="T46" fmla="*/ 1002 w 1071"/>
                <a:gd name="T47" fmla="*/ 37 h 731"/>
                <a:gd name="T48" fmla="*/ 979 w 1071"/>
                <a:gd name="T49" fmla="*/ 20 h 731"/>
                <a:gd name="T50" fmla="*/ 951 w 1071"/>
                <a:gd name="T51" fmla="*/ 7 h 731"/>
                <a:gd name="T52" fmla="*/ 919 w 1071"/>
                <a:gd name="T53" fmla="*/ 0 h 731"/>
                <a:gd name="T54" fmla="*/ 924 w 1071"/>
                <a:gd name="T55" fmla="*/ 12 h 731"/>
                <a:gd name="T56" fmla="*/ 934 w 1071"/>
                <a:gd name="T57" fmla="*/ 44 h 731"/>
                <a:gd name="T58" fmla="*/ 947 w 1071"/>
                <a:gd name="T59" fmla="*/ 94 h 731"/>
                <a:gd name="T60" fmla="*/ 958 w 1071"/>
                <a:gd name="T61" fmla="*/ 159 h 731"/>
                <a:gd name="T62" fmla="*/ 961 w 1071"/>
                <a:gd name="T63" fmla="*/ 238 h 731"/>
                <a:gd name="T64" fmla="*/ 953 w 1071"/>
                <a:gd name="T65" fmla="*/ 324 h 731"/>
                <a:gd name="T66" fmla="*/ 928 w 1071"/>
                <a:gd name="T67" fmla="*/ 418 h 731"/>
                <a:gd name="T68" fmla="*/ 884 w 1071"/>
                <a:gd name="T69" fmla="*/ 516 h 731"/>
                <a:gd name="T70" fmla="*/ 883 w 1071"/>
                <a:gd name="T71" fmla="*/ 518 h 731"/>
                <a:gd name="T72" fmla="*/ 879 w 1071"/>
                <a:gd name="T73" fmla="*/ 521 h 731"/>
                <a:gd name="T74" fmla="*/ 872 w 1071"/>
                <a:gd name="T75" fmla="*/ 526 h 731"/>
                <a:gd name="T76" fmla="*/ 862 w 1071"/>
                <a:gd name="T77" fmla="*/ 534 h 731"/>
                <a:gd name="T78" fmla="*/ 851 w 1071"/>
                <a:gd name="T79" fmla="*/ 541 h 731"/>
                <a:gd name="T80" fmla="*/ 837 w 1071"/>
                <a:gd name="T81" fmla="*/ 550 h 731"/>
                <a:gd name="T82" fmla="*/ 819 w 1071"/>
                <a:gd name="T83" fmla="*/ 559 h 731"/>
                <a:gd name="T84" fmla="*/ 800 w 1071"/>
                <a:gd name="T85" fmla="*/ 567 h 731"/>
                <a:gd name="T86" fmla="*/ 778 w 1071"/>
                <a:gd name="T87" fmla="*/ 575 h 731"/>
                <a:gd name="T88" fmla="*/ 754 w 1071"/>
                <a:gd name="T89" fmla="*/ 582 h 731"/>
                <a:gd name="T90" fmla="*/ 727 w 1071"/>
                <a:gd name="T91" fmla="*/ 588 h 731"/>
                <a:gd name="T92" fmla="*/ 697 w 1071"/>
                <a:gd name="T93" fmla="*/ 592 h 731"/>
                <a:gd name="T94" fmla="*/ 666 w 1071"/>
                <a:gd name="T95" fmla="*/ 593 h 731"/>
                <a:gd name="T96" fmla="*/ 631 w 1071"/>
                <a:gd name="T97" fmla="*/ 592 h 731"/>
                <a:gd name="T98" fmla="*/ 593 w 1071"/>
                <a:gd name="T99" fmla="*/ 589 h 731"/>
                <a:gd name="T100" fmla="*/ 555 w 1071"/>
                <a:gd name="T101" fmla="*/ 581 h 731"/>
                <a:gd name="T102" fmla="*/ 555 w 1071"/>
                <a:gd name="T103" fmla="*/ 677 h 731"/>
                <a:gd name="T104" fmla="*/ 24 w 1071"/>
                <a:gd name="T105" fmla="*/ 623 h 731"/>
                <a:gd name="T106" fmla="*/ 6 w 1071"/>
                <a:gd name="T107" fmla="*/ 552 h 73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71"/>
                <a:gd name="T163" fmla="*/ 0 h 731"/>
                <a:gd name="T164" fmla="*/ 1071 w 1071"/>
                <a:gd name="T165" fmla="*/ 731 h 73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71" h="731">
                  <a:moveTo>
                    <a:pt x="6" y="552"/>
                  </a:moveTo>
                  <a:lnTo>
                    <a:pt x="0" y="642"/>
                  </a:lnTo>
                  <a:lnTo>
                    <a:pt x="698" y="731"/>
                  </a:lnTo>
                  <a:lnTo>
                    <a:pt x="703" y="729"/>
                  </a:lnTo>
                  <a:lnTo>
                    <a:pt x="717" y="722"/>
                  </a:lnTo>
                  <a:lnTo>
                    <a:pt x="740" y="710"/>
                  </a:lnTo>
                  <a:lnTo>
                    <a:pt x="768" y="694"/>
                  </a:lnTo>
                  <a:lnTo>
                    <a:pt x="801" y="672"/>
                  </a:lnTo>
                  <a:lnTo>
                    <a:pt x="838" y="645"/>
                  </a:lnTo>
                  <a:lnTo>
                    <a:pt x="876" y="614"/>
                  </a:lnTo>
                  <a:lnTo>
                    <a:pt x="915" y="577"/>
                  </a:lnTo>
                  <a:lnTo>
                    <a:pt x="953" y="536"/>
                  </a:lnTo>
                  <a:lnTo>
                    <a:pt x="988" y="491"/>
                  </a:lnTo>
                  <a:lnTo>
                    <a:pt x="1018" y="439"/>
                  </a:lnTo>
                  <a:lnTo>
                    <a:pt x="1043" y="383"/>
                  </a:lnTo>
                  <a:lnTo>
                    <a:pt x="1061" y="322"/>
                  </a:lnTo>
                  <a:lnTo>
                    <a:pt x="1071" y="255"/>
                  </a:lnTo>
                  <a:lnTo>
                    <a:pt x="1070" y="185"/>
                  </a:lnTo>
                  <a:lnTo>
                    <a:pt x="1057" y="108"/>
                  </a:lnTo>
                  <a:lnTo>
                    <a:pt x="1055" y="104"/>
                  </a:lnTo>
                  <a:lnTo>
                    <a:pt x="1049" y="92"/>
                  </a:lnTo>
                  <a:lnTo>
                    <a:pt x="1037" y="76"/>
                  </a:lnTo>
                  <a:lnTo>
                    <a:pt x="1022" y="57"/>
                  </a:lnTo>
                  <a:lnTo>
                    <a:pt x="1002" y="37"/>
                  </a:lnTo>
                  <a:lnTo>
                    <a:pt x="979" y="20"/>
                  </a:lnTo>
                  <a:lnTo>
                    <a:pt x="951" y="7"/>
                  </a:lnTo>
                  <a:lnTo>
                    <a:pt x="919" y="0"/>
                  </a:lnTo>
                  <a:lnTo>
                    <a:pt x="924" y="12"/>
                  </a:lnTo>
                  <a:lnTo>
                    <a:pt x="934" y="44"/>
                  </a:lnTo>
                  <a:lnTo>
                    <a:pt x="947" y="94"/>
                  </a:lnTo>
                  <a:lnTo>
                    <a:pt x="958" y="159"/>
                  </a:lnTo>
                  <a:lnTo>
                    <a:pt x="961" y="238"/>
                  </a:lnTo>
                  <a:lnTo>
                    <a:pt x="953" y="324"/>
                  </a:lnTo>
                  <a:lnTo>
                    <a:pt x="928" y="418"/>
                  </a:lnTo>
                  <a:lnTo>
                    <a:pt x="884" y="516"/>
                  </a:lnTo>
                  <a:lnTo>
                    <a:pt x="883" y="518"/>
                  </a:lnTo>
                  <a:lnTo>
                    <a:pt x="879" y="521"/>
                  </a:lnTo>
                  <a:lnTo>
                    <a:pt x="872" y="526"/>
                  </a:lnTo>
                  <a:lnTo>
                    <a:pt x="862" y="534"/>
                  </a:lnTo>
                  <a:lnTo>
                    <a:pt x="851" y="541"/>
                  </a:lnTo>
                  <a:lnTo>
                    <a:pt x="837" y="550"/>
                  </a:lnTo>
                  <a:lnTo>
                    <a:pt x="819" y="559"/>
                  </a:lnTo>
                  <a:lnTo>
                    <a:pt x="800" y="567"/>
                  </a:lnTo>
                  <a:lnTo>
                    <a:pt x="778" y="575"/>
                  </a:lnTo>
                  <a:lnTo>
                    <a:pt x="754" y="582"/>
                  </a:lnTo>
                  <a:lnTo>
                    <a:pt x="727" y="588"/>
                  </a:lnTo>
                  <a:lnTo>
                    <a:pt x="697" y="592"/>
                  </a:lnTo>
                  <a:lnTo>
                    <a:pt x="666" y="593"/>
                  </a:lnTo>
                  <a:lnTo>
                    <a:pt x="631" y="592"/>
                  </a:lnTo>
                  <a:lnTo>
                    <a:pt x="593" y="589"/>
                  </a:lnTo>
                  <a:lnTo>
                    <a:pt x="555" y="581"/>
                  </a:lnTo>
                  <a:lnTo>
                    <a:pt x="555" y="677"/>
                  </a:lnTo>
                  <a:lnTo>
                    <a:pt x="24" y="623"/>
                  </a:lnTo>
                  <a:lnTo>
                    <a:pt x="6" y="552"/>
                  </a:lnTo>
                  <a:close/>
                </a:path>
              </a:pathLst>
            </a:custGeom>
            <a:solidFill>
              <a:srgbClr val="FFFFFF"/>
            </a:solidFill>
            <a:ln w="9525">
              <a:noFill/>
              <a:round/>
              <a:headEnd/>
              <a:tailEnd/>
            </a:ln>
          </p:spPr>
          <p:txBody>
            <a:bodyPr/>
            <a:lstStyle/>
            <a:p>
              <a:endParaRPr lang="en-US"/>
            </a:p>
          </p:txBody>
        </p:sp>
        <p:sp>
          <p:nvSpPr>
            <p:cNvPr id="91284" name="Freeform 172"/>
            <p:cNvSpPr>
              <a:spLocks/>
            </p:cNvSpPr>
            <p:nvPr/>
          </p:nvSpPr>
          <p:spPr bwMode="auto">
            <a:xfrm>
              <a:off x="6486" y="14516"/>
              <a:ext cx="787" cy="253"/>
            </a:xfrm>
            <a:custGeom>
              <a:avLst/>
              <a:gdLst>
                <a:gd name="T0" fmla="*/ 787 w 787"/>
                <a:gd name="T1" fmla="*/ 91 h 253"/>
                <a:gd name="T2" fmla="*/ 12 w 787"/>
                <a:gd name="T3" fmla="*/ 0 h 253"/>
                <a:gd name="T4" fmla="*/ 0 w 787"/>
                <a:gd name="T5" fmla="*/ 91 h 253"/>
                <a:gd name="T6" fmla="*/ 764 w 787"/>
                <a:gd name="T7" fmla="*/ 253 h 253"/>
                <a:gd name="T8" fmla="*/ 787 w 787"/>
                <a:gd name="T9" fmla="*/ 91 h 253"/>
                <a:gd name="T10" fmla="*/ 0 60000 65536"/>
                <a:gd name="T11" fmla="*/ 0 60000 65536"/>
                <a:gd name="T12" fmla="*/ 0 60000 65536"/>
                <a:gd name="T13" fmla="*/ 0 60000 65536"/>
                <a:gd name="T14" fmla="*/ 0 60000 65536"/>
                <a:gd name="T15" fmla="*/ 0 w 787"/>
                <a:gd name="T16" fmla="*/ 0 h 253"/>
                <a:gd name="T17" fmla="*/ 787 w 787"/>
                <a:gd name="T18" fmla="*/ 253 h 253"/>
              </a:gdLst>
              <a:ahLst/>
              <a:cxnLst>
                <a:cxn ang="T10">
                  <a:pos x="T0" y="T1"/>
                </a:cxn>
                <a:cxn ang="T11">
                  <a:pos x="T2" y="T3"/>
                </a:cxn>
                <a:cxn ang="T12">
                  <a:pos x="T4" y="T5"/>
                </a:cxn>
                <a:cxn ang="T13">
                  <a:pos x="T6" y="T7"/>
                </a:cxn>
                <a:cxn ang="T14">
                  <a:pos x="T8" y="T9"/>
                </a:cxn>
              </a:cxnLst>
              <a:rect l="T15" t="T16" r="T17" b="T18"/>
              <a:pathLst>
                <a:path w="787" h="253">
                  <a:moveTo>
                    <a:pt x="787" y="91"/>
                  </a:moveTo>
                  <a:lnTo>
                    <a:pt x="12" y="0"/>
                  </a:lnTo>
                  <a:lnTo>
                    <a:pt x="0" y="91"/>
                  </a:lnTo>
                  <a:lnTo>
                    <a:pt x="764" y="253"/>
                  </a:lnTo>
                  <a:lnTo>
                    <a:pt x="787" y="91"/>
                  </a:lnTo>
                  <a:close/>
                </a:path>
              </a:pathLst>
            </a:custGeom>
            <a:solidFill>
              <a:srgbClr val="808080"/>
            </a:solidFill>
            <a:ln w="9525">
              <a:noFill/>
              <a:round/>
              <a:headEnd/>
              <a:tailEnd/>
            </a:ln>
          </p:spPr>
          <p:txBody>
            <a:bodyPr/>
            <a:lstStyle/>
            <a:p>
              <a:endParaRPr lang="en-US"/>
            </a:p>
          </p:txBody>
        </p:sp>
        <p:sp>
          <p:nvSpPr>
            <p:cNvPr id="91285" name="Freeform 173"/>
            <p:cNvSpPr>
              <a:spLocks/>
            </p:cNvSpPr>
            <p:nvPr/>
          </p:nvSpPr>
          <p:spPr bwMode="auto">
            <a:xfrm>
              <a:off x="6879" y="14597"/>
              <a:ext cx="336" cy="115"/>
            </a:xfrm>
            <a:custGeom>
              <a:avLst/>
              <a:gdLst>
                <a:gd name="T0" fmla="*/ 336 w 336"/>
                <a:gd name="T1" fmla="*/ 50 h 115"/>
                <a:gd name="T2" fmla="*/ 4 w 336"/>
                <a:gd name="T3" fmla="*/ 0 h 115"/>
                <a:gd name="T4" fmla="*/ 0 w 336"/>
                <a:gd name="T5" fmla="*/ 48 h 115"/>
                <a:gd name="T6" fmla="*/ 327 w 336"/>
                <a:gd name="T7" fmla="*/ 115 h 115"/>
                <a:gd name="T8" fmla="*/ 336 w 336"/>
                <a:gd name="T9" fmla="*/ 50 h 115"/>
                <a:gd name="T10" fmla="*/ 0 60000 65536"/>
                <a:gd name="T11" fmla="*/ 0 60000 65536"/>
                <a:gd name="T12" fmla="*/ 0 60000 65536"/>
                <a:gd name="T13" fmla="*/ 0 60000 65536"/>
                <a:gd name="T14" fmla="*/ 0 60000 65536"/>
                <a:gd name="T15" fmla="*/ 0 w 336"/>
                <a:gd name="T16" fmla="*/ 0 h 115"/>
                <a:gd name="T17" fmla="*/ 336 w 336"/>
                <a:gd name="T18" fmla="*/ 115 h 115"/>
              </a:gdLst>
              <a:ahLst/>
              <a:cxnLst>
                <a:cxn ang="T10">
                  <a:pos x="T0" y="T1"/>
                </a:cxn>
                <a:cxn ang="T11">
                  <a:pos x="T2" y="T3"/>
                </a:cxn>
                <a:cxn ang="T12">
                  <a:pos x="T4" y="T5"/>
                </a:cxn>
                <a:cxn ang="T13">
                  <a:pos x="T6" y="T7"/>
                </a:cxn>
                <a:cxn ang="T14">
                  <a:pos x="T8" y="T9"/>
                </a:cxn>
              </a:cxnLst>
              <a:rect l="T15" t="T16" r="T17" b="T18"/>
              <a:pathLst>
                <a:path w="336" h="115">
                  <a:moveTo>
                    <a:pt x="336" y="50"/>
                  </a:moveTo>
                  <a:lnTo>
                    <a:pt x="4" y="0"/>
                  </a:lnTo>
                  <a:lnTo>
                    <a:pt x="0" y="48"/>
                  </a:lnTo>
                  <a:lnTo>
                    <a:pt x="327" y="115"/>
                  </a:lnTo>
                  <a:lnTo>
                    <a:pt x="336" y="50"/>
                  </a:lnTo>
                  <a:close/>
                </a:path>
              </a:pathLst>
            </a:custGeom>
            <a:solidFill>
              <a:srgbClr val="808080"/>
            </a:solidFill>
            <a:ln w="9525">
              <a:noFill/>
              <a:round/>
              <a:headEnd/>
              <a:tailEnd/>
            </a:ln>
          </p:spPr>
          <p:txBody>
            <a:bodyPr/>
            <a:lstStyle/>
            <a:p>
              <a:endParaRPr lang="en-US"/>
            </a:p>
          </p:txBody>
        </p:sp>
        <p:sp>
          <p:nvSpPr>
            <p:cNvPr id="91286" name="Freeform 174"/>
            <p:cNvSpPr>
              <a:spLocks/>
            </p:cNvSpPr>
            <p:nvPr/>
          </p:nvSpPr>
          <p:spPr bwMode="auto">
            <a:xfrm>
              <a:off x="6536" y="14540"/>
              <a:ext cx="225" cy="85"/>
            </a:xfrm>
            <a:custGeom>
              <a:avLst/>
              <a:gdLst>
                <a:gd name="T0" fmla="*/ 225 w 225"/>
                <a:gd name="T1" fmla="*/ 39 h 85"/>
                <a:gd name="T2" fmla="*/ 0 w 225"/>
                <a:gd name="T3" fmla="*/ 0 h 85"/>
                <a:gd name="T4" fmla="*/ 3 w 225"/>
                <a:gd name="T5" fmla="*/ 41 h 85"/>
                <a:gd name="T6" fmla="*/ 218 w 225"/>
                <a:gd name="T7" fmla="*/ 85 h 85"/>
                <a:gd name="T8" fmla="*/ 225 w 225"/>
                <a:gd name="T9" fmla="*/ 39 h 85"/>
                <a:gd name="T10" fmla="*/ 0 60000 65536"/>
                <a:gd name="T11" fmla="*/ 0 60000 65536"/>
                <a:gd name="T12" fmla="*/ 0 60000 65536"/>
                <a:gd name="T13" fmla="*/ 0 60000 65536"/>
                <a:gd name="T14" fmla="*/ 0 60000 65536"/>
                <a:gd name="T15" fmla="*/ 0 w 225"/>
                <a:gd name="T16" fmla="*/ 0 h 85"/>
                <a:gd name="T17" fmla="*/ 225 w 225"/>
                <a:gd name="T18" fmla="*/ 85 h 85"/>
              </a:gdLst>
              <a:ahLst/>
              <a:cxnLst>
                <a:cxn ang="T10">
                  <a:pos x="T0" y="T1"/>
                </a:cxn>
                <a:cxn ang="T11">
                  <a:pos x="T2" y="T3"/>
                </a:cxn>
                <a:cxn ang="T12">
                  <a:pos x="T4" y="T5"/>
                </a:cxn>
                <a:cxn ang="T13">
                  <a:pos x="T6" y="T7"/>
                </a:cxn>
                <a:cxn ang="T14">
                  <a:pos x="T8" y="T9"/>
                </a:cxn>
              </a:cxnLst>
              <a:rect l="T15" t="T16" r="T17" b="T18"/>
              <a:pathLst>
                <a:path w="225" h="85">
                  <a:moveTo>
                    <a:pt x="225" y="39"/>
                  </a:moveTo>
                  <a:lnTo>
                    <a:pt x="0" y="0"/>
                  </a:lnTo>
                  <a:lnTo>
                    <a:pt x="3" y="41"/>
                  </a:lnTo>
                  <a:lnTo>
                    <a:pt x="218" y="85"/>
                  </a:lnTo>
                  <a:lnTo>
                    <a:pt x="225" y="39"/>
                  </a:lnTo>
                  <a:close/>
                </a:path>
              </a:pathLst>
            </a:custGeom>
            <a:solidFill>
              <a:srgbClr val="808080"/>
            </a:solidFill>
            <a:ln w="9525">
              <a:noFill/>
              <a:round/>
              <a:headEnd/>
              <a:tailEnd/>
            </a:ln>
          </p:spPr>
          <p:txBody>
            <a:bodyPr/>
            <a:lstStyle/>
            <a:p>
              <a:endParaRPr lang="en-US"/>
            </a:p>
          </p:txBody>
        </p:sp>
        <p:sp>
          <p:nvSpPr>
            <p:cNvPr id="91287" name="Freeform 175"/>
            <p:cNvSpPr>
              <a:spLocks/>
            </p:cNvSpPr>
            <p:nvPr/>
          </p:nvSpPr>
          <p:spPr bwMode="auto">
            <a:xfrm>
              <a:off x="5972" y="14624"/>
              <a:ext cx="1325" cy="439"/>
            </a:xfrm>
            <a:custGeom>
              <a:avLst/>
              <a:gdLst>
                <a:gd name="T0" fmla="*/ 0 w 1325"/>
                <a:gd name="T1" fmla="*/ 132 h 439"/>
                <a:gd name="T2" fmla="*/ 3 w 1325"/>
                <a:gd name="T3" fmla="*/ 132 h 439"/>
                <a:gd name="T4" fmla="*/ 10 w 1325"/>
                <a:gd name="T5" fmla="*/ 130 h 439"/>
                <a:gd name="T6" fmla="*/ 24 w 1325"/>
                <a:gd name="T7" fmla="*/ 128 h 439"/>
                <a:gd name="T8" fmla="*/ 42 w 1325"/>
                <a:gd name="T9" fmla="*/ 125 h 439"/>
                <a:gd name="T10" fmla="*/ 62 w 1325"/>
                <a:gd name="T11" fmla="*/ 121 h 439"/>
                <a:gd name="T12" fmla="*/ 86 w 1325"/>
                <a:gd name="T13" fmla="*/ 116 h 439"/>
                <a:gd name="T14" fmla="*/ 113 w 1325"/>
                <a:gd name="T15" fmla="*/ 109 h 439"/>
                <a:gd name="T16" fmla="*/ 141 w 1325"/>
                <a:gd name="T17" fmla="*/ 102 h 439"/>
                <a:gd name="T18" fmla="*/ 170 w 1325"/>
                <a:gd name="T19" fmla="*/ 94 h 439"/>
                <a:gd name="T20" fmla="*/ 199 w 1325"/>
                <a:gd name="T21" fmla="*/ 85 h 439"/>
                <a:gd name="T22" fmla="*/ 228 w 1325"/>
                <a:gd name="T23" fmla="*/ 74 h 439"/>
                <a:gd name="T24" fmla="*/ 257 w 1325"/>
                <a:gd name="T25" fmla="*/ 62 h 439"/>
                <a:gd name="T26" fmla="*/ 285 w 1325"/>
                <a:gd name="T27" fmla="*/ 48 h 439"/>
                <a:gd name="T28" fmla="*/ 309 w 1325"/>
                <a:gd name="T29" fmla="*/ 34 h 439"/>
                <a:gd name="T30" fmla="*/ 333 w 1325"/>
                <a:gd name="T31" fmla="*/ 18 h 439"/>
                <a:gd name="T32" fmla="*/ 352 w 1325"/>
                <a:gd name="T33" fmla="*/ 0 h 439"/>
                <a:gd name="T34" fmla="*/ 1325 w 1325"/>
                <a:gd name="T35" fmla="*/ 223 h 439"/>
                <a:gd name="T36" fmla="*/ 1323 w 1325"/>
                <a:gd name="T37" fmla="*/ 225 h 439"/>
                <a:gd name="T38" fmla="*/ 1318 w 1325"/>
                <a:gd name="T39" fmla="*/ 230 h 439"/>
                <a:gd name="T40" fmla="*/ 1309 w 1325"/>
                <a:gd name="T41" fmla="*/ 239 h 439"/>
                <a:gd name="T42" fmla="*/ 1297 w 1325"/>
                <a:gd name="T43" fmla="*/ 250 h 439"/>
                <a:gd name="T44" fmla="*/ 1282 w 1325"/>
                <a:gd name="T45" fmla="*/ 263 h 439"/>
                <a:gd name="T46" fmla="*/ 1265 w 1325"/>
                <a:gd name="T47" fmla="*/ 278 h 439"/>
                <a:gd name="T48" fmla="*/ 1247 w 1325"/>
                <a:gd name="T49" fmla="*/ 295 h 439"/>
                <a:gd name="T50" fmla="*/ 1225 w 1325"/>
                <a:gd name="T51" fmla="*/ 312 h 439"/>
                <a:gd name="T52" fmla="*/ 1202 w 1325"/>
                <a:gd name="T53" fmla="*/ 331 h 439"/>
                <a:gd name="T54" fmla="*/ 1179 w 1325"/>
                <a:gd name="T55" fmla="*/ 349 h 439"/>
                <a:gd name="T56" fmla="*/ 1154 w 1325"/>
                <a:gd name="T57" fmla="*/ 367 h 439"/>
                <a:gd name="T58" fmla="*/ 1128 w 1325"/>
                <a:gd name="T59" fmla="*/ 385 h 439"/>
                <a:gd name="T60" fmla="*/ 1102 w 1325"/>
                <a:gd name="T61" fmla="*/ 401 h 439"/>
                <a:gd name="T62" fmla="*/ 1077 w 1325"/>
                <a:gd name="T63" fmla="*/ 415 h 439"/>
                <a:gd name="T64" fmla="*/ 1051 w 1325"/>
                <a:gd name="T65" fmla="*/ 428 h 439"/>
                <a:gd name="T66" fmla="*/ 1026 w 1325"/>
                <a:gd name="T67" fmla="*/ 439 h 439"/>
                <a:gd name="T68" fmla="*/ 0 w 1325"/>
                <a:gd name="T69" fmla="*/ 132 h 43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325"/>
                <a:gd name="T106" fmla="*/ 0 h 439"/>
                <a:gd name="T107" fmla="*/ 1325 w 1325"/>
                <a:gd name="T108" fmla="*/ 439 h 43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325" h="439">
                  <a:moveTo>
                    <a:pt x="0" y="132"/>
                  </a:moveTo>
                  <a:lnTo>
                    <a:pt x="3" y="132"/>
                  </a:lnTo>
                  <a:lnTo>
                    <a:pt x="10" y="130"/>
                  </a:lnTo>
                  <a:lnTo>
                    <a:pt x="24" y="128"/>
                  </a:lnTo>
                  <a:lnTo>
                    <a:pt x="42" y="125"/>
                  </a:lnTo>
                  <a:lnTo>
                    <a:pt x="62" y="121"/>
                  </a:lnTo>
                  <a:lnTo>
                    <a:pt x="86" y="116"/>
                  </a:lnTo>
                  <a:lnTo>
                    <a:pt x="113" y="109"/>
                  </a:lnTo>
                  <a:lnTo>
                    <a:pt x="141" y="102"/>
                  </a:lnTo>
                  <a:lnTo>
                    <a:pt x="170" y="94"/>
                  </a:lnTo>
                  <a:lnTo>
                    <a:pt x="199" y="85"/>
                  </a:lnTo>
                  <a:lnTo>
                    <a:pt x="228" y="74"/>
                  </a:lnTo>
                  <a:lnTo>
                    <a:pt x="257" y="62"/>
                  </a:lnTo>
                  <a:lnTo>
                    <a:pt x="285" y="48"/>
                  </a:lnTo>
                  <a:lnTo>
                    <a:pt x="309" y="34"/>
                  </a:lnTo>
                  <a:lnTo>
                    <a:pt x="333" y="18"/>
                  </a:lnTo>
                  <a:lnTo>
                    <a:pt x="352" y="0"/>
                  </a:lnTo>
                  <a:lnTo>
                    <a:pt x="1325" y="223"/>
                  </a:lnTo>
                  <a:lnTo>
                    <a:pt x="1323" y="225"/>
                  </a:lnTo>
                  <a:lnTo>
                    <a:pt x="1318" y="230"/>
                  </a:lnTo>
                  <a:lnTo>
                    <a:pt x="1309" y="239"/>
                  </a:lnTo>
                  <a:lnTo>
                    <a:pt x="1297" y="250"/>
                  </a:lnTo>
                  <a:lnTo>
                    <a:pt x="1282" y="263"/>
                  </a:lnTo>
                  <a:lnTo>
                    <a:pt x="1265" y="278"/>
                  </a:lnTo>
                  <a:lnTo>
                    <a:pt x="1247" y="295"/>
                  </a:lnTo>
                  <a:lnTo>
                    <a:pt x="1225" y="312"/>
                  </a:lnTo>
                  <a:lnTo>
                    <a:pt x="1202" y="331"/>
                  </a:lnTo>
                  <a:lnTo>
                    <a:pt x="1179" y="349"/>
                  </a:lnTo>
                  <a:lnTo>
                    <a:pt x="1154" y="367"/>
                  </a:lnTo>
                  <a:lnTo>
                    <a:pt x="1128" y="385"/>
                  </a:lnTo>
                  <a:lnTo>
                    <a:pt x="1102" y="401"/>
                  </a:lnTo>
                  <a:lnTo>
                    <a:pt x="1077" y="415"/>
                  </a:lnTo>
                  <a:lnTo>
                    <a:pt x="1051" y="428"/>
                  </a:lnTo>
                  <a:lnTo>
                    <a:pt x="1026" y="439"/>
                  </a:lnTo>
                  <a:lnTo>
                    <a:pt x="0" y="132"/>
                  </a:lnTo>
                  <a:close/>
                </a:path>
              </a:pathLst>
            </a:custGeom>
            <a:solidFill>
              <a:srgbClr val="808080"/>
            </a:solidFill>
            <a:ln w="9525">
              <a:noFill/>
              <a:round/>
              <a:headEnd/>
              <a:tailEnd/>
            </a:ln>
          </p:spPr>
          <p:txBody>
            <a:bodyPr/>
            <a:lstStyle/>
            <a:p>
              <a:endParaRPr lang="en-US"/>
            </a:p>
          </p:txBody>
        </p:sp>
        <p:sp>
          <p:nvSpPr>
            <p:cNvPr id="91288" name="Freeform 176"/>
            <p:cNvSpPr>
              <a:spLocks/>
            </p:cNvSpPr>
            <p:nvPr/>
          </p:nvSpPr>
          <p:spPr bwMode="auto">
            <a:xfrm>
              <a:off x="7292" y="14577"/>
              <a:ext cx="472" cy="209"/>
            </a:xfrm>
            <a:custGeom>
              <a:avLst/>
              <a:gdLst>
                <a:gd name="T0" fmla="*/ 47 w 472"/>
                <a:gd name="T1" fmla="*/ 209 h 209"/>
                <a:gd name="T2" fmla="*/ 472 w 472"/>
                <a:gd name="T3" fmla="*/ 84 h 209"/>
                <a:gd name="T4" fmla="*/ 215 w 472"/>
                <a:gd name="T5" fmla="*/ 0 h 209"/>
                <a:gd name="T6" fmla="*/ 5 w 472"/>
                <a:gd name="T7" fmla="*/ 24 h 209"/>
                <a:gd name="T8" fmla="*/ 0 w 472"/>
                <a:gd name="T9" fmla="*/ 197 h 209"/>
                <a:gd name="T10" fmla="*/ 47 w 472"/>
                <a:gd name="T11" fmla="*/ 209 h 209"/>
                <a:gd name="T12" fmla="*/ 0 60000 65536"/>
                <a:gd name="T13" fmla="*/ 0 60000 65536"/>
                <a:gd name="T14" fmla="*/ 0 60000 65536"/>
                <a:gd name="T15" fmla="*/ 0 60000 65536"/>
                <a:gd name="T16" fmla="*/ 0 60000 65536"/>
                <a:gd name="T17" fmla="*/ 0 60000 65536"/>
                <a:gd name="T18" fmla="*/ 0 w 472"/>
                <a:gd name="T19" fmla="*/ 0 h 209"/>
                <a:gd name="T20" fmla="*/ 472 w 472"/>
                <a:gd name="T21" fmla="*/ 209 h 209"/>
              </a:gdLst>
              <a:ahLst/>
              <a:cxnLst>
                <a:cxn ang="T12">
                  <a:pos x="T0" y="T1"/>
                </a:cxn>
                <a:cxn ang="T13">
                  <a:pos x="T2" y="T3"/>
                </a:cxn>
                <a:cxn ang="T14">
                  <a:pos x="T4" y="T5"/>
                </a:cxn>
                <a:cxn ang="T15">
                  <a:pos x="T6" y="T7"/>
                </a:cxn>
                <a:cxn ang="T16">
                  <a:pos x="T8" y="T9"/>
                </a:cxn>
                <a:cxn ang="T17">
                  <a:pos x="T10" y="T11"/>
                </a:cxn>
              </a:cxnLst>
              <a:rect l="T18" t="T19" r="T20" b="T21"/>
              <a:pathLst>
                <a:path w="472" h="209">
                  <a:moveTo>
                    <a:pt x="47" y="209"/>
                  </a:moveTo>
                  <a:lnTo>
                    <a:pt x="472" y="84"/>
                  </a:lnTo>
                  <a:lnTo>
                    <a:pt x="215" y="0"/>
                  </a:lnTo>
                  <a:lnTo>
                    <a:pt x="5" y="24"/>
                  </a:lnTo>
                  <a:lnTo>
                    <a:pt x="0" y="197"/>
                  </a:lnTo>
                  <a:lnTo>
                    <a:pt x="47" y="209"/>
                  </a:lnTo>
                  <a:close/>
                </a:path>
              </a:pathLst>
            </a:custGeom>
            <a:solidFill>
              <a:srgbClr val="808080"/>
            </a:solidFill>
            <a:ln w="9525">
              <a:noFill/>
              <a:round/>
              <a:headEnd/>
              <a:tailEnd/>
            </a:ln>
          </p:spPr>
          <p:txBody>
            <a:bodyPr/>
            <a:lstStyle/>
            <a:p>
              <a:endParaRPr lang="en-US"/>
            </a:p>
          </p:txBody>
        </p:sp>
        <p:sp>
          <p:nvSpPr>
            <p:cNvPr id="91289" name="Freeform 177"/>
            <p:cNvSpPr>
              <a:spLocks/>
            </p:cNvSpPr>
            <p:nvPr/>
          </p:nvSpPr>
          <p:spPr bwMode="auto">
            <a:xfrm>
              <a:off x="6073" y="13679"/>
              <a:ext cx="251" cy="999"/>
            </a:xfrm>
            <a:custGeom>
              <a:avLst/>
              <a:gdLst>
                <a:gd name="T0" fmla="*/ 251 w 251"/>
                <a:gd name="T1" fmla="*/ 23 h 999"/>
                <a:gd name="T2" fmla="*/ 250 w 251"/>
                <a:gd name="T3" fmla="*/ 22 h 999"/>
                <a:gd name="T4" fmla="*/ 246 w 251"/>
                <a:gd name="T5" fmla="*/ 20 h 999"/>
                <a:gd name="T6" fmla="*/ 239 w 251"/>
                <a:gd name="T7" fmla="*/ 18 h 999"/>
                <a:gd name="T8" fmla="*/ 230 w 251"/>
                <a:gd name="T9" fmla="*/ 15 h 999"/>
                <a:gd name="T10" fmla="*/ 218 w 251"/>
                <a:gd name="T11" fmla="*/ 11 h 999"/>
                <a:gd name="T12" fmla="*/ 205 w 251"/>
                <a:gd name="T13" fmla="*/ 7 h 999"/>
                <a:gd name="T14" fmla="*/ 190 w 251"/>
                <a:gd name="T15" fmla="*/ 4 h 999"/>
                <a:gd name="T16" fmla="*/ 173 w 251"/>
                <a:gd name="T17" fmla="*/ 1 h 999"/>
                <a:gd name="T18" fmla="*/ 155 w 251"/>
                <a:gd name="T19" fmla="*/ 0 h 999"/>
                <a:gd name="T20" fmla="*/ 134 w 251"/>
                <a:gd name="T21" fmla="*/ 0 h 999"/>
                <a:gd name="T22" fmla="*/ 114 w 251"/>
                <a:gd name="T23" fmla="*/ 2 h 999"/>
                <a:gd name="T24" fmla="*/ 92 w 251"/>
                <a:gd name="T25" fmla="*/ 5 h 999"/>
                <a:gd name="T26" fmla="*/ 70 w 251"/>
                <a:gd name="T27" fmla="*/ 12 h 999"/>
                <a:gd name="T28" fmla="*/ 47 w 251"/>
                <a:gd name="T29" fmla="*/ 20 h 999"/>
                <a:gd name="T30" fmla="*/ 23 w 251"/>
                <a:gd name="T31" fmla="*/ 32 h 999"/>
                <a:gd name="T32" fmla="*/ 0 w 251"/>
                <a:gd name="T33" fmla="*/ 47 h 999"/>
                <a:gd name="T34" fmla="*/ 0 w 251"/>
                <a:gd name="T35" fmla="*/ 999 h 999"/>
                <a:gd name="T36" fmla="*/ 1 w 251"/>
                <a:gd name="T37" fmla="*/ 999 h 999"/>
                <a:gd name="T38" fmla="*/ 6 w 251"/>
                <a:gd name="T39" fmla="*/ 999 h 999"/>
                <a:gd name="T40" fmla="*/ 14 w 251"/>
                <a:gd name="T41" fmla="*/ 998 h 999"/>
                <a:gd name="T42" fmla="*/ 23 w 251"/>
                <a:gd name="T43" fmla="*/ 997 h 999"/>
                <a:gd name="T44" fmla="*/ 35 w 251"/>
                <a:gd name="T45" fmla="*/ 995 h 999"/>
                <a:gd name="T46" fmla="*/ 49 w 251"/>
                <a:gd name="T47" fmla="*/ 993 h 999"/>
                <a:gd name="T48" fmla="*/ 65 w 251"/>
                <a:gd name="T49" fmla="*/ 990 h 999"/>
                <a:gd name="T50" fmla="*/ 83 w 251"/>
                <a:gd name="T51" fmla="*/ 985 h 999"/>
                <a:gd name="T52" fmla="*/ 102 w 251"/>
                <a:gd name="T53" fmla="*/ 980 h 999"/>
                <a:gd name="T54" fmla="*/ 121 w 251"/>
                <a:gd name="T55" fmla="*/ 973 h 999"/>
                <a:gd name="T56" fmla="*/ 143 w 251"/>
                <a:gd name="T57" fmla="*/ 966 h 999"/>
                <a:gd name="T58" fmla="*/ 164 w 251"/>
                <a:gd name="T59" fmla="*/ 956 h 999"/>
                <a:gd name="T60" fmla="*/ 186 w 251"/>
                <a:gd name="T61" fmla="*/ 945 h 999"/>
                <a:gd name="T62" fmla="*/ 208 w 251"/>
                <a:gd name="T63" fmla="*/ 934 h 999"/>
                <a:gd name="T64" fmla="*/ 230 w 251"/>
                <a:gd name="T65" fmla="*/ 919 h 999"/>
                <a:gd name="T66" fmla="*/ 251 w 251"/>
                <a:gd name="T67" fmla="*/ 903 h 999"/>
                <a:gd name="T68" fmla="*/ 251 w 251"/>
                <a:gd name="T69" fmla="*/ 23 h 99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1"/>
                <a:gd name="T106" fmla="*/ 0 h 999"/>
                <a:gd name="T107" fmla="*/ 251 w 251"/>
                <a:gd name="T108" fmla="*/ 999 h 99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1" h="999">
                  <a:moveTo>
                    <a:pt x="251" y="23"/>
                  </a:moveTo>
                  <a:lnTo>
                    <a:pt x="250" y="22"/>
                  </a:lnTo>
                  <a:lnTo>
                    <a:pt x="246" y="20"/>
                  </a:lnTo>
                  <a:lnTo>
                    <a:pt x="239" y="18"/>
                  </a:lnTo>
                  <a:lnTo>
                    <a:pt x="230" y="15"/>
                  </a:lnTo>
                  <a:lnTo>
                    <a:pt x="218" y="11"/>
                  </a:lnTo>
                  <a:lnTo>
                    <a:pt x="205" y="7"/>
                  </a:lnTo>
                  <a:lnTo>
                    <a:pt x="190" y="4"/>
                  </a:lnTo>
                  <a:lnTo>
                    <a:pt x="173" y="1"/>
                  </a:lnTo>
                  <a:lnTo>
                    <a:pt x="155" y="0"/>
                  </a:lnTo>
                  <a:lnTo>
                    <a:pt x="134" y="0"/>
                  </a:lnTo>
                  <a:lnTo>
                    <a:pt x="114" y="2"/>
                  </a:lnTo>
                  <a:lnTo>
                    <a:pt x="92" y="5"/>
                  </a:lnTo>
                  <a:lnTo>
                    <a:pt x="70" y="12"/>
                  </a:lnTo>
                  <a:lnTo>
                    <a:pt x="47" y="20"/>
                  </a:lnTo>
                  <a:lnTo>
                    <a:pt x="23" y="32"/>
                  </a:lnTo>
                  <a:lnTo>
                    <a:pt x="0" y="47"/>
                  </a:lnTo>
                  <a:lnTo>
                    <a:pt x="0" y="999"/>
                  </a:lnTo>
                  <a:lnTo>
                    <a:pt x="1" y="999"/>
                  </a:lnTo>
                  <a:lnTo>
                    <a:pt x="6" y="999"/>
                  </a:lnTo>
                  <a:lnTo>
                    <a:pt x="14" y="998"/>
                  </a:lnTo>
                  <a:lnTo>
                    <a:pt x="23" y="997"/>
                  </a:lnTo>
                  <a:lnTo>
                    <a:pt x="35" y="995"/>
                  </a:lnTo>
                  <a:lnTo>
                    <a:pt x="49" y="993"/>
                  </a:lnTo>
                  <a:lnTo>
                    <a:pt x="65" y="990"/>
                  </a:lnTo>
                  <a:lnTo>
                    <a:pt x="83" y="985"/>
                  </a:lnTo>
                  <a:lnTo>
                    <a:pt x="102" y="980"/>
                  </a:lnTo>
                  <a:lnTo>
                    <a:pt x="121" y="973"/>
                  </a:lnTo>
                  <a:lnTo>
                    <a:pt x="143" y="966"/>
                  </a:lnTo>
                  <a:lnTo>
                    <a:pt x="164" y="956"/>
                  </a:lnTo>
                  <a:lnTo>
                    <a:pt x="186" y="945"/>
                  </a:lnTo>
                  <a:lnTo>
                    <a:pt x="208" y="934"/>
                  </a:lnTo>
                  <a:lnTo>
                    <a:pt x="230" y="919"/>
                  </a:lnTo>
                  <a:lnTo>
                    <a:pt x="251" y="903"/>
                  </a:lnTo>
                  <a:lnTo>
                    <a:pt x="251" y="23"/>
                  </a:lnTo>
                  <a:close/>
                </a:path>
              </a:pathLst>
            </a:custGeom>
            <a:solidFill>
              <a:srgbClr val="808080"/>
            </a:solidFill>
            <a:ln w="9525">
              <a:noFill/>
              <a:round/>
              <a:headEnd/>
              <a:tailEnd/>
            </a:ln>
          </p:spPr>
          <p:txBody>
            <a:bodyPr/>
            <a:lstStyle/>
            <a:p>
              <a:endParaRPr lang="en-US"/>
            </a:p>
          </p:txBody>
        </p:sp>
        <p:sp>
          <p:nvSpPr>
            <p:cNvPr id="91290" name="Freeform 178"/>
            <p:cNvSpPr>
              <a:spLocks/>
            </p:cNvSpPr>
            <p:nvPr/>
          </p:nvSpPr>
          <p:spPr bwMode="auto">
            <a:xfrm>
              <a:off x="6080" y="13687"/>
              <a:ext cx="215" cy="843"/>
            </a:xfrm>
            <a:custGeom>
              <a:avLst/>
              <a:gdLst>
                <a:gd name="T0" fmla="*/ 215 w 215"/>
                <a:gd name="T1" fmla="*/ 20 h 843"/>
                <a:gd name="T2" fmla="*/ 214 w 215"/>
                <a:gd name="T3" fmla="*/ 19 h 843"/>
                <a:gd name="T4" fmla="*/ 211 w 215"/>
                <a:gd name="T5" fmla="*/ 18 h 843"/>
                <a:gd name="T6" fmla="*/ 205 w 215"/>
                <a:gd name="T7" fmla="*/ 15 h 843"/>
                <a:gd name="T8" fmla="*/ 197 w 215"/>
                <a:gd name="T9" fmla="*/ 12 h 843"/>
                <a:gd name="T10" fmla="*/ 187 w 215"/>
                <a:gd name="T11" fmla="*/ 9 h 843"/>
                <a:gd name="T12" fmla="*/ 176 w 215"/>
                <a:gd name="T13" fmla="*/ 6 h 843"/>
                <a:gd name="T14" fmla="*/ 163 w 215"/>
                <a:gd name="T15" fmla="*/ 4 h 843"/>
                <a:gd name="T16" fmla="*/ 149 w 215"/>
                <a:gd name="T17" fmla="*/ 1 h 843"/>
                <a:gd name="T18" fmla="*/ 133 w 215"/>
                <a:gd name="T19" fmla="*/ 0 h 843"/>
                <a:gd name="T20" fmla="*/ 115 w 215"/>
                <a:gd name="T21" fmla="*/ 0 h 843"/>
                <a:gd name="T22" fmla="*/ 98 w 215"/>
                <a:gd name="T23" fmla="*/ 1 h 843"/>
                <a:gd name="T24" fmla="*/ 79 w 215"/>
                <a:gd name="T25" fmla="*/ 5 h 843"/>
                <a:gd name="T26" fmla="*/ 60 w 215"/>
                <a:gd name="T27" fmla="*/ 10 h 843"/>
                <a:gd name="T28" fmla="*/ 40 w 215"/>
                <a:gd name="T29" fmla="*/ 18 h 843"/>
                <a:gd name="T30" fmla="*/ 21 w 215"/>
                <a:gd name="T31" fmla="*/ 27 h 843"/>
                <a:gd name="T32" fmla="*/ 0 w 215"/>
                <a:gd name="T33" fmla="*/ 40 h 843"/>
                <a:gd name="T34" fmla="*/ 0 w 215"/>
                <a:gd name="T35" fmla="*/ 843 h 843"/>
                <a:gd name="T36" fmla="*/ 1 w 215"/>
                <a:gd name="T37" fmla="*/ 843 h 843"/>
                <a:gd name="T38" fmla="*/ 6 w 215"/>
                <a:gd name="T39" fmla="*/ 843 h 843"/>
                <a:gd name="T40" fmla="*/ 12 w 215"/>
                <a:gd name="T41" fmla="*/ 842 h 843"/>
                <a:gd name="T42" fmla="*/ 21 w 215"/>
                <a:gd name="T43" fmla="*/ 841 h 843"/>
                <a:gd name="T44" fmla="*/ 30 w 215"/>
                <a:gd name="T45" fmla="*/ 840 h 843"/>
                <a:gd name="T46" fmla="*/ 43 w 215"/>
                <a:gd name="T47" fmla="*/ 838 h 843"/>
                <a:gd name="T48" fmla="*/ 56 w 215"/>
                <a:gd name="T49" fmla="*/ 835 h 843"/>
                <a:gd name="T50" fmla="*/ 71 w 215"/>
                <a:gd name="T51" fmla="*/ 831 h 843"/>
                <a:gd name="T52" fmla="*/ 87 w 215"/>
                <a:gd name="T53" fmla="*/ 826 h 843"/>
                <a:gd name="T54" fmla="*/ 105 w 215"/>
                <a:gd name="T55" fmla="*/ 821 h 843"/>
                <a:gd name="T56" fmla="*/ 123 w 215"/>
                <a:gd name="T57" fmla="*/ 814 h 843"/>
                <a:gd name="T58" fmla="*/ 141 w 215"/>
                <a:gd name="T59" fmla="*/ 806 h 843"/>
                <a:gd name="T60" fmla="*/ 159 w 215"/>
                <a:gd name="T61" fmla="*/ 797 h 843"/>
                <a:gd name="T62" fmla="*/ 179 w 215"/>
                <a:gd name="T63" fmla="*/ 786 h 843"/>
                <a:gd name="T64" fmla="*/ 197 w 215"/>
                <a:gd name="T65" fmla="*/ 774 h 843"/>
                <a:gd name="T66" fmla="*/ 215 w 215"/>
                <a:gd name="T67" fmla="*/ 760 h 843"/>
                <a:gd name="T68" fmla="*/ 215 w 215"/>
                <a:gd name="T69" fmla="*/ 20 h 8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15"/>
                <a:gd name="T106" fmla="*/ 0 h 843"/>
                <a:gd name="T107" fmla="*/ 215 w 215"/>
                <a:gd name="T108" fmla="*/ 843 h 84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15" h="843">
                  <a:moveTo>
                    <a:pt x="215" y="20"/>
                  </a:moveTo>
                  <a:lnTo>
                    <a:pt x="214" y="19"/>
                  </a:lnTo>
                  <a:lnTo>
                    <a:pt x="211" y="18"/>
                  </a:lnTo>
                  <a:lnTo>
                    <a:pt x="205" y="15"/>
                  </a:lnTo>
                  <a:lnTo>
                    <a:pt x="197" y="12"/>
                  </a:lnTo>
                  <a:lnTo>
                    <a:pt x="187" y="9"/>
                  </a:lnTo>
                  <a:lnTo>
                    <a:pt x="176" y="6"/>
                  </a:lnTo>
                  <a:lnTo>
                    <a:pt x="163" y="4"/>
                  </a:lnTo>
                  <a:lnTo>
                    <a:pt x="149" y="1"/>
                  </a:lnTo>
                  <a:lnTo>
                    <a:pt x="133" y="0"/>
                  </a:lnTo>
                  <a:lnTo>
                    <a:pt x="115" y="0"/>
                  </a:lnTo>
                  <a:lnTo>
                    <a:pt x="98" y="1"/>
                  </a:lnTo>
                  <a:lnTo>
                    <a:pt x="79" y="5"/>
                  </a:lnTo>
                  <a:lnTo>
                    <a:pt x="60" y="10"/>
                  </a:lnTo>
                  <a:lnTo>
                    <a:pt x="40" y="18"/>
                  </a:lnTo>
                  <a:lnTo>
                    <a:pt x="21" y="27"/>
                  </a:lnTo>
                  <a:lnTo>
                    <a:pt x="0" y="40"/>
                  </a:lnTo>
                  <a:lnTo>
                    <a:pt x="0" y="843"/>
                  </a:lnTo>
                  <a:lnTo>
                    <a:pt x="1" y="843"/>
                  </a:lnTo>
                  <a:lnTo>
                    <a:pt x="6" y="843"/>
                  </a:lnTo>
                  <a:lnTo>
                    <a:pt x="12" y="842"/>
                  </a:lnTo>
                  <a:lnTo>
                    <a:pt x="21" y="841"/>
                  </a:lnTo>
                  <a:lnTo>
                    <a:pt x="30" y="840"/>
                  </a:lnTo>
                  <a:lnTo>
                    <a:pt x="43" y="838"/>
                  </a:lnTo>
                  <a:lnTo>
                    <a:pt x="56" y="835"/>
                  </a:lnTo>
                  <a:lnTo>
                    <a:pt x="71" y="831"/>
                  </a:lnTo>
                  <a:lnTo>
                    <a:pt x="87" y="826"/>
                  </a:lnTo>
                  <a:lnTo>
                    <a:pt x="105" y="821"/>
                  </a:lnTo>
                  <a:lnTo>
                    <a:pt x="123" y="814"/>
                  </a:lnTo>
                  <a:lnTo>
                    <a:pt x="141" y="806"/>
                  </a:lnTo>
                  <a:lnTo>
                    <a:pt x="159" y="797"/>
                  </a:lnTo>
                  <a:lnTo>
                    <a:pt x="179" y="786"/>
                  </a:lnTo>
                  <a:lnTo>
                    <a:pt x="197" y="774"/>
                  </a:lnTo>
                  <a:lnTo>
                    <a:pt x="215" y="760"/>
                  </a:lnTo>
                  <a:lnTo>
                    <a:pt x="215" y="20"/>
                  </a:lnTo>
                  <a:close/>
                </a:path>
              </a:pathLst>
            </a:custGeom>
            <a:solidFill>
              <a:srgbClr val="808080"/>
            </a:solidFill>
            <a:ln w="9525">
              <a:noFill/>
              <a:round/>
              <a:headEnd/>
              <a:tailEnd/>
            </a:ln>
          </p:spPr>
          <p:txBody>
            <a:bodyPr/>
            <a:lstStyle/>
            <a:p>
              <a:endParaRPr lang="en-US"/>
            </a:p>
          </p:txBody>
        </p:sp>
        <p:sp>
          <p:nvSpPr>
            <p:cNvPr id="91291" name="Freeform 179"/>
            <p:cNvSpPr>
              <a:spLocks/>
            </p:cNvSpPr>
            <p:nvPr/>
          </p:nvSpPr>
          <p:spPr bwMode="auto">
            <a:xfrm>
              <a:off x="6087" y="13696"/>
              <a:ext cx="180" cy="685"/>
            </a:xfrm>
            <a:custGeom>
              <a:avLst/>
              <a:gdLst>
                <a:gd name="T0" fmla="*/ 180 w 180"/>
                <a:gd name="T1" fmla="*/ 16 h 685"/>
                <a:gd name="T2" fmla="*/ 179 w 180"/>
                <a:gd name="T3" fmla="*/ 16 h 685"/>
                <a:gd name="T4" fmla="*/ 176 w 180"/>
                <a:gd name="T5" fmla="*/ 14 h 685"/>
                <a:gd name="T6" fmla="*/ 172 w 180"/>
                <a:gd name="T7" fmla="*/ 12 h 685"/>
                <a:gd name="T8" fmla="*/ 165 w 180"/>
                <a:gd name="T9" fmla="*/ 10 h 685"/>
                <a:gd name="T10" fmla="*/ 157 w 180"/>
                <a:gd name="T11" fmla="*/ 8 h 685"/>
                <a:gd name="T12" fmla="*/ 147 w 180"/>
                <a:gd name="T13" fmla="*/ 4 h 685"/>
                <a:gd name="T14" fmla="*/ 136 w 180"/>
                <a:gd name="T15" fmla="*/ 2 h 685"/>
                <a:gd name="T16" fmla="*/ 125 w 180"/>
                <a:gd name="T17" fmla="*/ 0 h 685"/>
                <a:gd name="T18" fmla="*/ 111 w 180"/>
                <a:gd name="T19" fmla="*/ 0 h 685"/>
                <a:gd name="T20" fmla="*/ 97 w 180"/>
                <a:gd name="T21" fmla="*/ 0 h 685"/>
                <a:gd name="T22" fmla="*/ 81 w 180"/>
                <a:gd name="T23" fmla="*/ 1 h 685"/>
                <a:gd name="T24" fmla="*/ 66 w 180"/>
                <a:gd name="T25" fmla="*/ 3 h 685"/>
                <a:gd name="T26" fmla="*/ 50 w 180"/>
                <a:gd name="T27" fmla="*/ 8 h 685"/>
                <a:gd name="T28" fmla="*/ 33 w 180"/>
                <a:gd name="T29" fmla="*/ 14 h 685"/>
                <a:gd name="T30" fmla="*/ 17 w 180"/>
                <a:gd name="T31" fmla="*/ 23 h 685"/>
                <a:gd name="T32" fmla="*/ 0 w 180"/>
                <a:gd name="T33" fmla="*/ 33 h 685"/>
                <a:gd name="T34" fmla="*/ 0 w 180"/>
                <a:gd name="T35" fmla="*/ 685 h 685"/>
                <a:gd name="T36" fmla="*/ 1 w 180"/>
                <a:gd name="T37" fmla="*/ 685 h 685"/>
                <a:gd name="T38" fmla="*/ 4 w 180"/>
                <a:gd name="T39" fmla="*/ 685 h 685"/>
                <a:gd name="T40" fmla="*/ 9 w 180"/>
                <a:gd name="T41" fmla="*/ 684 h 685"/>
                <a:gd name="T42" fmla="*/ 17 w 180"/>
                <a:gd name="T43" fmla="*/ 683 h 685"/>
                <a:gd name="T44" fmla="*/ 26 w 180"/>
                <a:gd name="T45" fmla="*/ 682 h 685"/>
                <a:gd name="T46" fmla="*/ 35 w 180"/>
                <a:gd name="T47" fmla="*/ 681 h 685"/>
                <a:gd name="T48" fmla="*/ 47 w 180"/>
                <a:gd name="T49" fmla="*/ 678 h 685"/>
                <a:gd name="T50" fmla="*/ 60 w 180"/>
                <a:gd name="T51" fmla="*/ 676 h 685"/>
                <a:gd name="T52" fmla="*/ 73 w 180"/>
                <a:gd name="T53" fmla="*/ 671 h 685"/>
                <a:gd name="T54" fmla="*/ 87 w 180"/>
                <a:gd name="T55" fmla="*/ 667 h 685"/>
                <a:gd name="T56" fmla="*/ 102 w 180"/>
                <a:gd name="T57" fmla="*/ 662 h 685"/>
                <a:gd name="T58" fmla="*/ 118 w 180"/>
                <a:gd name="T59" fmla="*/ 655 h 685"/>
                <a:gd name="T60" fmla="*/ 133 w 180"/>
                <a:gd name="T61" fmla="*/ 648 h 685"/>
                <a:gd name="T62" fmla="*/ 149 w 180"/>
                <a:gd name="T63" fmla="*/ 639 h 685"/>
                <a:gd name="T64" fmla="*/ 165 w 180"/>
                <a:gd name="T65" fmla="*/ 628 h 685"/>
                <a:gd name="T66" fmla="*/ 180 w 180"/>
                <a:gd name="T67" fmla="*/ 617 h 685"/>
                <a:gd name="T68" fmla="*/ 180 w 180"/>
                <a:gd name="T69" fmla="*/ 16 h 68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80"/>
                <a:gd name="T106" fmla="*/ 0 h 685"/>
                <a:gd name="T107" fmla="*/ 180 w 180"/>
                <a:gd name="T108" fmla="*/ 685 h 68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80" h="685">
                  <a:moveTo>
                    <a:pt x="180" y="16"/>
                  </a:moveTo>
                  <a:lnTo>
                    <a:pt x="179" y="16"/>
                  </a:lnTo>
                  <a:lnTo>
                    <a:pt x="176" y="14"/>
                  </a:lnTo>
                  <a:lnTo>
                    <a:pt x="172" y="12"/>
                  </a:lnTo>
                  <a:lnTo>
                    <a:pt x="165" y="10"/>
                  </a:lnTo>
                  <a:lnTo>
                    <a:pt x="157" y="8"/>
                  </a:lnTo>
                  <a:lnTo>
                    <a:pt x="147" y="4"/>
                  </a:lnTo>
                  <a:lnTo>
                    <a:pt x="136" y="2"/>
                  </a:lnTo>
                  <a:lnTo>
                    <a:pt x="125" y="0"/>
                  </a:lnTo>
                  <a:lnTo>
                    <a:pt x="111" y="0"/>
                  </a:lnTo>
                  <a:lnTo>
                    <a:pt x="97" y="0"/>
                  </a:lnTo>
                  <a:lnTo>
                    <a:pt x="81" y="1"/>
                  </a:lnTo>
                  <a:lnTo>
                    <a:pt x="66" y="3"/>
                  </a:lnTo>
                  <a:lnTo>
                    <a:pt x="50" y="8"/>
                  </a:lnTo>
                  <a:lnTo>
                    <a:pt x="33" y="14"/>
                  </a:lnTo>
                  <a:lnTo>
                    <a:pt x="17" y="23"/>
                  </a:lnTo>
                  <a:lnTo>
                    <a:pt x="0" y="33"/>
                  </a:lnTo>
                  <a:lnTo>
                    <a:pt x="0" y="685"/>
                  </a:lnTo>
                  <a:lnTo>
                    <a:pt x="1" y="685"/>
                  </a:lnTo>
                  <a:lnTo>
                    <a:pt x="4" y="685"/>
                  </a:lnTo>
                  <a:lnTo>
                    <a:pt x="9" y="684"/>
                  </a:lnTo>
                  <a:lnTo>
                    <a:pt x="17" y="683"/>
                  </a:lnTo>
                  <a:lnTo>
                    <a:pt x="26" y="682"/>
                  </a:lnTo>
                  <a:lnTo>
                    <a:pt x="35" y="681"/>
                  </a:lnTo>
                  <a:lnTo>
                    <a:pt x="47" y="678"/>
                  </a:lnTo>
                  <a:lnTo>
                    <a:pt x="60" y="676"/>
                  </a:lnTo>
                  <a:lnTo>
                    <a:pt x="73" y="671"/>
                  </a:lnTo>
                  <a:lnTo>
                    <a:pt x="87" y="667"/>
                  </a:lnTo>
                  <a:lnTo>
                    <a:pt x="102" y="662"/>
                  </a:lnTo>
                  <a:lnTo>
                    <a:pt x="118" y="655"/>
                  </a:lnTo>
                  <a:lnTo>
                    <a:pt x="133" y="648"/>
                  </a:lnTo>
                  <a:lnTo>
                    <a:pt x="149" y="639"/>
                  </a:lnTo>
                  <a:lnTo>
                    <a:pt x="165" y="628"/>
                  </a:lnTo>
                  <a:lnTo>
                    <a:pt x="180" y="617"/>
                  </a:lnTo>
                  <a:lnTo>
                    <a:pt x="180" y="16"/>
                  </a:lnTo>
                  <a:close/>
                </a:path>
              </a:pathLst>
            </a:custGeom>
            <a:solidFill>
              <a:srgbClr val="808080"/>
            </a:solidFill>
            <a:ln w="9525">
              <a:noFill/>
              <a:round/>
              <a:headEnd/>
              <a:tailEnd/>
            </a:ln>
          </p:spPr>
          <p:txBody>
            <a:bodyPr/>
            <a:lstStyle/>
            <a:p>
              <a:endParaRPr lang="en-US"/>
            </a:p>
          </p:txBody>
        </p:sp>
        <p:sp>
          <p:nvSpPr>
            <p:cNvPr id="91292" name="Freeform 180"/>
            <p:cNvSpPr>
              <a:spLocks/>
            </p:cNvSpPr>
            <p:nvPr/>
          </p:nvSpPr>
          <p:spPr bwMode="auto">
            <a:xfrm>
              <a:off x="6093" y="13704"/>
              <a:ext cx="146" cy="530"/>
            </a:xfrm>
            <a:custGeom>
              <a:avLst/>
              <a:gdLst>
                <a:gd name="T0" fmla="*/ 146 w 146"/>
                <a:gd name="T1" fmla="*/ 14 h 530"/>
                <a:gd name="T2" fmla="*/ 143 w 146"/>
                <a:gd name="T3" fmla="*/ 12 h 530"/>
                <a:gd name="T4" fmla="*/ 134 w 146"/>
                <a:gd name="T5" fmla="*/ 8 h 530"/>
                <a:gd name="T6" fmla="*/ 120 w 146"/>
                <a:gd name="T7" fmla="*/ 4 h 530"/>
                <a:gd name="T8" fmla="*/ 101 w 146"/>
                <a:gd name="T9" fmla="*/ 1 h 530"/>
                <a:gd name="T10" fmla="*/ 79 w 146"/>
                <a:gd name="T11" fmla="*/ 0 h 530"/>
                <a:gd name="T12" fmla="*/ 54 w 146"/>
                <a:gd name="T13" fmla="*/ 3 h 530"/>
                <a:gd name="T14" fmla="*/ 27 w 146"/>
                <a:gd name="T15" fmla="*/ 11 h 530"/>
                <a:gd name="T16" fmla="*/ 0 w 146"/>
                <a:gd name="T17" fmla="*/ 27 h 530"/>
                <a:gd name="T18" fmla="*/ 0 w 146"/>
                <a:gd name="T19" fmla="*/ 530 h 530"/>
                <a:gd name="T20" fmla="*/ 3 w 146"/>
                <a:gd name="T21" fmla="*/ 530 h 530"/>
                <a:gd name="T22" fmla="*/ 14 w 146"/>
                <a:gd name="T23" fmla="*/ 529 h 530"/>
                <a:gd name="T24" fmla="*/ 29 w 146"/>
                <a:gd name="T25" fmla="*/ 526 h 530"/>
                <a:gd name="T26" fmla="*/ 49 w 146"/>
                <a:gd name="T27" fmla="*/ 521 h 530"/>
                <a:gd name="T28" fmla="*/ 71 w 146"/>
                <a:gd name="T29" fmla="*/ 514 h 530"/>
                <a:gd name="T30" fmla="*/ 96 w 146"/>
                <a:gd name="T31" fmla="*/ 505 h 530"/>
                <a:gd name="T32" fmla="*/ 121 w 146"/>
                <a:gd name="T33" fmla="*/ 492 h 530"/>
                <a:gd name="T34" fmla="*/ 146 w 146"/>
                <a:gd name="T35" fmla="*/ 475 h 530"/>
                <a:gd name="T36" fmla="*/ 146 w 146"/>
                <a:gd name="T37" fmla="*/ 14 h 5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6"/>
                <a:gd name="T58" fmla="*/ 0 h 530"/>
                <a:gd name="T59" fmla="*/ 146 w 146"/>
                <a:gd name="T60" fmla="*/ 530 h 53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6" h="530">
                  <a:moveTo>
                    <a:pt x="146" y="14"/>
                  </a:moveTo>
                  <a:lnTo>
                    <a:pt x="143" y="12"/>
                  </a:lnTo>
                  <a:lnTo>
                    <a:pt x="134" y="8"/>
                  </a:lnTo>
                  <a:lnTo>
                    <a:pt x="120" y="4"/>
                  </a:lnTo>
                  <a:lnTo>
                    <a:pt x="101" y="1"/>
                  </a:lnTo>
                  <a:lnTo>
                    <a:pt x="79" y="0"/>
                  </a:lnTo>
                  <a:lnTo>
                    <a:pt x="54" y="3"/>
                  </a:lnTo>
                  <a:lnTo>
                    <a:pt x="27" y="11"/>
                  </a:lnTo>
                  <a:lnTo>
                    <a:pt x="0" y="27"/>
                  </a:lnTo>
                  <a:lnTo>
                    <a:pt x="0" y="530"/>
                  </a:lnTo>
                  <a:lnTo>
                    <a:pt x="3" y="530"/>
                  </a:lnTo>
                  <a:lnTo>
                    <a:pt x="14" y="529"/>
                  </a:lnTo>
                  <a:lnTo>
                    <a:pt x="29" y="526"/>
                  </a:lnTo>
                  <a:lnTo>
                    <a:pt x="49" y="521"/>
                  </a:lnTo>
                  <a:lnTo>
                    <a:pt x="71" y="514"/>
                  </a:lnTo>
                  <a:lnTo>
                    <a:pt x="96" y="505"/>
                  </a:lnTo>
                  <a:lnTo>
                    <a:pt x="121" y="492"/>
                  </a:lnTo>
                  <a:lnTo>
                    <a:pt x="146" y="475"/>
                  </a:lnTo>
                  <a:lnTo>
                    <a:pt x="146" y="14"/>
                  </a:lnTo>
                  <a:close/>
                </a:path>
              </a:pathLst>
            </a:custGeom>
            <a:solidFill>
              <a:srgbClr val="808080"/>
            </a:solidFill>
            <a:ln w="9525">
              <a:noFill/>
              <a:round/>
              <a:headEnd/>
              <a:tailEnd/>
            </a:ln>
          </p:spPr>
          <p:txBody>
            <a:bodyPr/>
            <a:lstStyle/>
            <a:p>
              <a:endParaRPr lang="en-US"/>
            </a:p>
          </p:txBody>
        </p:sp>
        <p:sp>
          <p:nvSpPr>
            <p:cNvPr id="91293" name="Freeform 181"/>
            <p:cNvSpPr>
              <a:spLocks/>
            </p:cNvSpPr>
            <p:nvPr/>
          </p:nvSpPr>
          <p:spPr bwMode="auto">
            <a:xfrm>
              <a:off x="6101" y="13712"/>
              <a:ext cx="109" cy="373"/>
            </a:xfrm>
            <a:custGeom>
              <a:avLst/>
              <a:gdLst>
                <a:gd name="T0" fmla="*/ 109 w 109"/>
                <a:gd name="T1" fmla="*/ 10 h 373"/>
                <a:gd name="T2" fmla="*/ 107 w 109"/>
                <a:gd name="T3" fmla="*/ 9 h 373"/>
                <a:gd name="T4" fmla="*/ 100 w 109"/>
                <a:gd name="T5" fmla="*/ 6 h 373"/>
                <a:gd name="T6" fmla="*/ 89 w 109"/>
                <a:gd name="T7" fmla="*/ 2 h 373"/>
                <a:gd name="T8" fmla="*/ 75 w 109"/>
                <a:gd name="T9" fmla="*/ 0 h 373"/>
                <a:gd name="T10" fmla="*/ 59 w 109"/>
                <a:gd name="T11" fmla="*/ 0 h 373"/>
                <a:gd name="T12" fmla="*/ 39 w 109"/>
                <a:gd name="T13" fmla="*/ 2 h 373"/>
                <a:gd name="T14" fmla="*/ 20 w 109"/>
                <a:gd name="T15" fmla="*/ 9 h 373"/>
                <a:gd name="T16" fmla="*/ 0 w 109"/>
                <a:gd name="T17" fmla="*/ 21 h 373"/>
                <a:gd name="T18" fmla="*/ 0 w 109"/>
                <a:gd name="T19" fmla="*/ 373 h 373"/>
                <a:gd name="T20" fmla="*/ 2 w 109"/>
                <a:gd name="T21" fmla="*/ 373 h 373"/>
                <a:gd name="T22" fmla="*/ 9 w 109"/>
                <a:gd name="T23" fmla="*/ 372 h 373"/>
                <a:gd name="T24" fmla="*/ 21 w 109"/>
                <a:gd name="T25" fmla="*/ 369 h 373"/>
                <a:gd name="T26" fmla="*/ 36 w 109"/>
                <a:gd name="T27" fmla="*/ 366 h 373"/>
                <a:gd name="T28" fmla="*/ 53 w 109"/>
                <a:gd name="T29" fmla="*/ 362 h 373"/>
                <a:gd name="T30" fmla="*/ 72 w 109"/>
                <a:gd name="T31" fmla="*/ 354 h 373"/>
                <a:gd name="T32" fmla="*/ 90 w 109"/>
                <a:gd name="T33" fmla="*/ 343 h 373"/>
                <a:gd name="T34" fmla="*/ 109 w 109"/>
                <a:gd name="T35" fmla="*/ 331 h 373"/>
                <a:gd name="T36" fmla="*/ 109 w 109"/>
                <a:gd name="T37" fmla="*/ 10 h 37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9"/>
                <a:gd name="T58" fmla="*/ 0 h 373"/>
                <a:gd name="T59" fmla="*/ 109 w 109"/>
                <a:gd name="T60" fmla="*/ 373 h 37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9" h="373">
                  <a:moveTo>
                    <a:pt x="109" y="10"/>
                  </a:moveTo>
                  <a:lnTo>
                    <a:pt x="107" y="9"/>
                  </a:lnTo>
                  <a:lnTo>
                    <a:pt x="100" y="6"/>
                  </a:lnTo>
                  <a:lnTo>
                    <a:pt x="89" y="2"/>
                  </a:lnTo>
                  <a:lnTo>
                    <a:pt x="75" y="0"/>
                  </a:lnTo>
                  <a:lnTo>
                    <a:pt x="59" y="0"/>
                  </a:lnTo>
                  <a:lnTo>
                    <a:pt x="39" y="2"/>
                  </a:lnTo>
                  <a:lnTo>
                    <a:pt x="20" y="9"/>
                  </a:lnTo>
                  <a:lnTo>
                    <a:pt x="0" y="21"/>
                  </a:lnTo>
                  <a:lnTo>
                    <a:pt x="0" y="373"/>
                  </a:lnTo>
                  <a:lnTo>
                    <a:pt x="2" y="373"/>
                  </a:lnTo>
                  <a:lnTo>
                    <a:pt x="9" y="372"/>
                  </a:lnTo>
                  <a:lnTo>
                    <a:pt x="21" y="369"/>
                  </a:lnTo>
                  <a:lnTo>
                    <a:pt x="36" y="366"/>
                  </a:lnTo>
                  <a:lnTo>
                    <a:pt x="53" y="362"/>
                  </a:lnTo>
                  <a:lnTo>
                    <a:pt x="72" y="354"/>
                  </a:lnTo>
                  <a:lnTo>
                    <a:pt x="90" y="343"/>
                  </a:lnTo>
                  <a:lnTo>
                    <a:pt x="109" y="331"/>
                  </a:lnTo>
                  <a:lnTo>
                    <a:pt x="109" y="10"/>
                  </a:lnTo>
                  <a:close/>
                </a:path>
              </a:pathLst>
            </a:custGeom>
            <a:solidFill>
              <a:srgbClr val="808080"/>
            </a:solidFill>
            <a:ln w="9525">
              <a:noFill/>
              <a:round/>
              <a:headEnd/>
              <a:tailEnd/>
            </a:ln>
          </p:spPr>
          <p:txBody>
            <a:bodyPr/>
            <a:lstStyle/>
            <a:p>
              <a:endParaRPr lang="en-US"/>
            </a:p>
          </p:txBody>
        </p:sp>
        <p:sp>
          <p:nvSpPr>
            <p:cNvPr id="91294" name="Freeform 182"/>
            <p:cNvSpPr>
              <a:spLocks/>
            </p:cNvSpPr>
            <p:nvPr/>
          </p:nvSpPr>
          <p:spPr bwMode="auto">
            <a:xfrm>
              <a:off x="6107" y="13721"/>
              <a:ext cx="75" cy="216"/>
            </a:xfrm>
            <a:custGeom>
              <a:avLst/>
              <a:gdLst>
                <a:gd name="T0" fmla="*/ 75 w 75"/>
                <a:gd name="T1" fmla="*/ 6 h 216"/>
                <a:gd name="T2" fmla="*/ 73 w 75"/>
                <a:gd name="T3" fmla="*/ 5 h 216"/>
                <a:gd name="T4" fmla="*/ 69 w 75"/>
                <a:gd name="T5" fmla="*/ 4 h 216"/>
                <a:gd name="T6" fmla="*/ 61 w 75"/>
                <a:gd name="T7" fmla="*/ 2 h 216"/>
                <a:gd name="T8" fmla="*/ 52 w 75"/>
                <a:gd name="T9" fmla="*/ 0 h 216"/>
                <a:gd name="T10" fmla="*/ 41 w 75"/>
                <a:gd name="T11" fmla="*/ 0 h 216"/>
                <a:gd name="T12" fmla="*/ 28 w 75"/>
                <a:gd name="T13" fmla="*/ 1 h 216"/>
                <a:gd name="T14" fmla="*/ 14 w 75"/>
                <a:gd name="T15" fmla="*/ 6 h 216"/>
                <a:gd name="T16" fmla="*/ 0 w 75"/>
                <a:gd name="T17" fmla="*/ 14 h 216"/>
                <a:gd name="T18" fmla="*/ 0 w 75"/>
                <a:gd name="T19" fmla="*/ 216 h 216"/>
                <a:gd name="T20" fmla="*/ 2 w 75"/>
                <a:gd name="T21" fmla="*/ 216 h 216"/>
                <a:gd name="T22" fmla="*/ 7 w 75"/>
                <a:gd name="T23" fmla="*/ 215 h 216"/>
                <a:gd name="T24" fmla="*/ 15 w 75"/>
                <a:gd name="T25" fmla="*/ 214 h 216"/>
                <a:gd name="T26" fmla="*/ 25 w 75"/>
                <a:gd name="T27" fmla="*/ 211 h 216"/>
                <a:gd name="T28" fmla="*/ 37 w 75"/>
                <a:gd name="T29" fmla="*/ 208 h 216"/>
                <a:gd name="T30" fmla="*/ 50 w 75"/>
                <a:gd name="T31" fmla="*/ 203 h 216"/>
                <a:gd name="T32" fmla="*/ 63 w 75"/>
                <a:gd name="T33" fmla="*/ 195 h 216"/>
                <a:gd name="T34" fmla="*/ 75 w 75"/>
                <a:gd name="T35" fmla="*/ 187 h 216"/>
                <a:gd name="T36" fmla="*/ 75 w 75"/>
                <a:gd name="T37" fmla="*/ 6 h 21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5"/>
                <a:gd name="T58" fmla="*/ 0 h 216"/>
                <a:gd name="T59" fmla="*/ 75 w 75"/>
                <a:gd name="T60" fmla="*/ 216 h 21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5" h="216">
                  <a:moveTo>
                    <a:pt x="75" y="6"/>
                  </a:moveTo>
                  <a:lnTo>
                    <a:pt x="73" y="5"/>
                  </a:lnTo>
                  <a:lnTo>
                    <a:pt x="69" y="4"/>
                  </a:lnTo>
                  <a:lnTo>
                    <a:pt x="61" y="2"/>
                  </a:lnTo>
                  <a:lnTo>
                    <a:pt x="52" y="0"/>
                  </a:lnTo>
                  <a:lnTo>
                    <a:pt x="41" y="0"/>
                  </a:lnTo>
                  <a:lnTo>
                    <a:pt x="28" y="1"/>
                  </a:lnTo>
                  <a:lnTo>
                    <a:pt x="14" y="6"/>
                  </a:lnTo>
                  <a:lnTo>
                    <a:pt x="0" y="14"/>
                  </a:lnTo>
                  <a:lnTo>
                    <a:pt x="0" y="216"/>
                  </a:lnTo>
                  <a:lnTo>
                    <a:pt x="2" y="216"/>
                  </a:lnTo>
                  <a:lnTo>
                    <a:pt x="7" y="215"/>
                  </a:lnTo>
                  <a:lnTo>
                    <a:pt x="15" y="214"/>
                  </a:lnTo>
                  <a:lnTo>
                    <a:pt x="25" y="211"/>
                  </a:lnTo>
                  <a:lnTo>
                    <a:pt x="37" y="208"/>
                  </a:lnTo>
                  <a:lnTo>
                    <a:pt x="50" y="203"/>
                  </a:lnTo>
                  <a:lnTo>
                    <a:pt x="63" y="195"/>
                  </a:lnTo>
                  <a:lnTo>
                    <a:pt x="75" y="187"/>
                  </a:lnTo>
                  <a:lnTo>
                    <a:pt x="75" y="6"/>
                  </a:lnTo>
                  <a:close/>
                </a:path>
              </a:pathLst>
            </a:custGeom>
            <a:solidFill>
              <a:srgbClr val="808080"/>
            </a:solidFill>
            <a:ln w="9525">
              <a:noFill/>
              <a:round/>
              <a:headEnd/>
              <a:tailEnd/>
            </a:ln>
          </p:spPr>
          <p:txBody>
            <a:bodyPr/>
            <a:lstStyle/>
            <a:p>
              <a:endParaRPr lang="en-US"/>
            </a:p>
          </p:txBody>
        </p:sp>
        <p:sp>
          <p:nvSpPr>
            <p:cNvPr id="91295" name="Freeform 183"/>
            <p:cNvSpPr>
              <a:spLocks/>
            </p:cNvSpPr>
            <p:nvPr/>
          </p:nvSpPr>
          <p:spPr bwMode="auto">
            <a:xfrm>
              <a:off x="7013" y="14340"/>
              <a:ext cx="110" cy="111"/>
            </a:xfrm>
            <a:custGeom>
              <a:avLst/>
              <a:gdLst>
                <a:gd name="T0" fmla="*/ 55 w 110"/>
                <a:gd name="T1" fmla="*/ 111 h 111"/>
                <a:gd name="T2" fmla="*/ 66 w 110"/>
                <a:gd name="T3" fmla="*/ 110 h 111"/>
                <a:gd name="T4" fmla="*/ 76 w 110"/>
                <a:gd name="T5" fmla="*/ 106 h 111"/>
                <a:gd name="T6" fmla="*/ 85 w 110"/>
                <a:gd name="T7" fmla="*/ 101 h 111"/>
                <a:gd name="T8" fmla="*/ 94 w 110"/>
                <a:gd name="T9" fmla="*/ 94 h 111"/>
                <a:gd name="T10" fmla="*/ 100 w 110"/>
                <a:gd name="T11" fmla="*/ 86 h 111"/>
                <a:gd name="T12" fmla="*/ 106 w 110"/>
                <a:gd name="T13" fmla="*/ 77 h 111"/>
                <a:gd name="T14" fmla="*/ 109 w 110"/>
                <a:gd name="T15" fmla="*/ 66 h 111"/>
                <a:gd name="T16" fmla="*/ 110 w 110"/>
                <a:gd name="T17" fmla="*/ 56 h 111"/>
                <a:gd name="T18" fmla="*/ 109 w 110"/>
                <a:gd name="T19" fmla="*/ 44 h 111"/>
                <a:gd name="T20" fmla="*/ 106 w 110"/>
                <a:gd name="T21" fmla="*/ 34 h 111"/>
                <a:gd name="T22" fmla="*/ 100 w 110"/>
                <a:gd name="T23" fmla="*/ 24 h 111"/>
                <a:gd name="T24" fmla="*/ 94 w 110"/>
                <a:gd name="T25" fmla="*/ 17 h 111"/>
                <a:gd name="T26" fmla="*/ 85 w 110"/>
                <a:gd name="T27" fmla="*/ 9 h 111"/>
                <a:gd name="T28" fmla="*/ 76 w 110"/>
                <a:gd name="T29" fmla="*/ 5 h 111"/>
                <a:gd name="T30" fmla="*/ 66 w 110"/>
                <a:gd name="T31" fmla="*/ 2 h 111"/>
                <a:gd name="T32" fmla="*/ 55 w 110"/>
                <a:gd name="T33" fmla="*/ 0 h 111"/>
                <a:gd name="T34" fmla="*/ 44 w 110"/>
                <a:gd name="T35" fmla="*/ 2 h 111"/>
                <a:gd name="T36" fmla="*/ 33 w 110"/>
                <a:gd name="T37" fmla="*/ 5 h 111"/>
                <a:gd name="T38" fmla="*/ 25 w 110"/>
                <a:gd name="T39" fmla="*/ 9 h 111"/>
                <a:gd name="T40" fmla="*/ 16 w 110"/>
                <a:gd name="T41" fmla="*/ 17 h 111"/>
                <a:gd name="T42" fmla="*/ 10 w 110"/>
                <a:gd name="T43" fmla="*/ 24 h 111"/>
                <a:gd name="T44" fmla="*/ 4 w 110"/>
                <a:gd name="T45" fmla="*/ 34 h 111"/>
                <a:gd name="T46" fmla="*/ 1 w 110"/>
                <a:gd name="T47" fmla="*/ 44 h 111"/>
                <a:gd name="T48" fmla="*/ 0 w 110"/>
                <a:gd name="T49" fmla="*/ 56 h 111"/>
                <a:gd name="T50" fmla="*/ 1 w 110"/>
                <a:gd name="T51" fmla="*/ 66 h 111"/>
                <a:gd name="T52" fmla="*/ 4 w 110"/>
                <a:gd name="T53" fmla="*/ 77 h 111"/>
                <a:gd name="T54" fmla="*/ 10 w 110"/>
                <a:gd name="T55" fmla="*/ 86 h 111"/>
                <a:gd name="T56" fmla="*/ 16 w 110"/>
                <a:gd name="T57" fmla="*/ 94 h 111"/>
                <a:gd name="T58" fmla="*/ 25 w 110"/>
                <a:gd name="T59" fmla="*/ 101 h 111"/>
                <a:gd name="T60" fmla="*/ 33 w 110"/>
                <a:gd name="T61" fmla="*/ 106 h 111"/>
                <a:gd name="T62" fmla="*/ 44 w 110"/>
                <a:gd name="T63" fmla="*/ 110 h 111"/>
                <a:gd name="T64" fmla="*/ 55 w 110"/>
                <a:gd name="T65" fmla="*/ 111 h 11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0"/>
                <a:gd name="T100" fmla="*/ 0 h 111"/>
                <a:gd name="T101" fmla="*/ 110 w 110"/>
                <a:gd name="T102" fmla="*/ 111 h 11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0" h="111">
                  <a:moveTo>
                    <a:pt x="55" y="111"/>
                  </a:moveTo>
                  <a:lnTo>
                    <a:pt x="66" y="110"/>
                  </a:lnTo>
                  <a:lnTo>
                    <a:pt x="76" y="106"/>
                  </a:lnTo>
                  <a:lnTo>
                    <a:pt x="85" y="101"/>
                  </a:lnTo>
                  <a:lnTo>
                    <a:pt x="94" y="94"/>
                  </a:lnTo>
                  <a:lnTo>
                    <a:pt x="100" y="86"/>
                  </a:lnTo>
                  <a:lnTo>
                    <a:pt x="106" y="77"/>
                  </a:lnTo>
                  <a:lnTo>
                    <a:pt x="109" y="66"/>
                  </a:lnTo>
                  <a:lnTo>
                    <a:pt x="110" y="56"/>
                  </a:lnTo>
                  <a:lnTo>
                    <a:pt x="109" y="44"/>
                  </a:lnTo>
                  <a:lnTo>
                    <a:pt x="106" y="34"/>
                  </a:lnTo>
                  <a:lnTo>
                    <a:pt x="100" y="24"/>
                  </a:lnTo>
                  <a:lnTo>
                    <a:pt x="94" y="17"/>
                  </a:lnTo>
                  <a:lnTo>
                    <a:pt x="85" y="9"/>
                  </a:lnTo>
                  <a:lnTo>
                    <a:pt x="76" y="5"/>
                  </a:lnTo>
                  <a:lnTo>
                    <a:pt x="66" y="2"/>
                  </a:lnTo>
                  <a:lnTo>
                    <a:pt x="55" y="0"/>
                  </a:lnTo>
                  <a:lnTo>
                    <a:pt x="44" y="2"/>
                  </a:lnTo>
                  <a:lnTo>
                    <a:pt x="33" y="5"/>
                  </a:lnTo>
                  <a:lnTo>
                    <a:pt x="25" y="9"/>
                  </a:lnTo>
                  <a:lnTo>
                    <a:pt x="16" y="17"/>
                  </a:lnTo>
                  <a:lnTo>
                    <a:pt x="10" y="24"/>
                  </a:lnTo>
                  <a:lnTo>
                    <a:pt x="4" y="34"/>
                  </a:lnTo>
                  <a:lnTo>
                    <a:pt x="1" y="44"/>
                  </a:lnTo>
                  <a:lnTo>
                    <a:pt x="0" y="56"/>
                  </a:lnTo>
                  <a:lnTo>
                    <a:pt x="1" y="66"/>
                  </a:lnTo>
                  <a:lnTo>
                    <a:pt x="4" y="77"/>
                  </a:lnTo>
                  <a:lnTo>
                    <a:pt x="10" y="86"/>
                  </a:lnTo>
                  <a:lnTo>
                    <a:pt x="16" y="94"/>
                  </a:lnTo>
                  <a:lnTo>
                    <a:pt x="25" y="101"/>
                  </a:lnTo>
                  <a:lnTo>
                    <a:pt x="33" y="106"/>
                  </a:lnTo>
                  <a:lnTo>
                    <a:pt x="44" y="110"/>
                  </a:lnTo>
                  <a:lnTo>
                    <a:pt x="55" y="111"/>
                  </a:lnTo>
                  <a:close/>
                </a:path>
              </a:pathLst>
            </a:custGeom>
            <a:solidFill>
              <a:srgbClr val="808080"/>
            </a:solidFill>
            <a:ln w="9525">
              <a:noFill/>
              <a:round/>
              <a:headEnd/>
              <a:tailEnd/>
            </a:ln>
          </p:spPr>
          <p:txBody>
            <a:bodyPr/>
            <a:lstStyle/>
            <a:p>
              <a:endParaRPr lang="en-US"/>
            </a:p>
          </p:txBody>
        </p:sp>
        <p:sp>
          <p:nvSpPr>
            <p:cNvPr id="91296" name="Freeform 184"/>
            <p:cNvSpPr>
              <a:spLocks/>
            </p:cNvSpPr>
            <p:nvPr/>
          </p:nvSpPr>
          <p:spPr bwMode="auto">
            <a:xfrm>
              <a:off x="6676" y="14343"/>
              <a:ext cx="55" cy="55"/>
            </a:xfrm>
            <a:custGeom>
              <a:avLst/>
              <a:gdLst>
                <a:gd name="T0" fmla="*/ 27 w 55"/>
                <a:gd name="T1" fmla="*/ 55 h 55"/>
                <a:gd name="T2" fmla="*/ 38 w 55"/>
                <a:gd name="T3" fmla="*/ 53 h 55"/>
                <a:gd name="T4" fmla="*/ 48 w 55"/>
                <a:gd name="T5" fmla="*/ 46 h 55"/>
                <a:gd name="T6" fmla="*/ 53 w 55"/>
                <a:gd name="T7" fmla="*/ 37 h 55"/>
                <a:gd name="T8" fmla="*/ 55 w 55"/>
                <a:gd name="T9" fmla="*/ 27 h 55"/>
                <a:gd name="T10" fmla="*/ 53 w 55"/>
                <a:gd name="T11" fmla="*/ 16 h 55"/>
                <a:gd name="T12" fmla="*/ 48 w 55"/>
                <a:gd name="T13" fmla="*/ 7 h 55"/>
                <a:gd name="T14" fmla="*/ 38 w 55"/>
                <a:gd name="T15" fmla="*/ 2 h 55"/>
                <a:gd name="T16" fmla="*/ 27 w 55"/>
                <a:gd name="T17" fmla="*/ 0 h 55"/>
                <a:gd name="T18" fmla="*/ 16 w 55"/>
                <a:gd name="T19" fmla="*/ 2 h 55"/>
                <a:gd name="T20" fmla="*/ 8 w 55"/>
                <a:gd name="T21" fmla="*/ 7 h 55"/>
                <a:gd name="T22" fmla="*/ 2 w 55"/>
                <a:gd name="T23" fmla="*/ 16 h 55"/>
                <a:gd name="T24" fmla="*/ 0 w 55"/>
                <a:gd name="T25" fmla="*/ 27 h 55"/>
                <a:gd name="T26" fmla="*/ 2 w 55"/>
                <a:gd name="T27" fmla="*/ 37 h 55"/>
                <a:gd name="T28" fmla="*/ 8 w 55"/>
                <a:gd name="T29" fmla="*/ 46 h 55"/>
                <a:gd name="T30" fmla="*/ 16 w 55"/>
                <a:gd name="T31" fmla="*/ 53 h 55"/>
                <a:gd name="T32" fmla="*/ 27 w 55"/>
                <a:gd name="T33" fmla="*/ 55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5"/>
                <a:gd name="T52" fmla="*/ 0 h 55"/>
                <a:gd name="T53" fmla="*/ 55 w 55"/>
                <a:gd name="T54" fmla="*/ 55 h 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5" h="55">
                  <a:moveTo>
                    <a:pt x="27" y="55"/>
                  </a:moveTo>
                  <a:lnTo>
                    <a:pt x="38" y="53"/>
                  </a:lnTo>
                  <a:lnTo>
                    <a:pt x="48" y="46"/>
                  </a:lnTo>
                  <a:lnTo>
                    <a:pt x="53" y="37"/>
                  </a:lnTo>
                  <a:lnTo>
                    <a:pt x="55" y="27"/>
                  </a:lnTo>
                  <a:lnTo>
                    <a:pt x="53" y="16"/>
                  </a:lnTo>
                  <a:lnTo>
                    <a:pt x="48" y="7"/>
                  </a:lnTo>
                  <a:lnTo>
                    <a:pt x="38" y="2"/>
                  </a:lnTo>
                  <a:lnTo>
                    <a:pt x="27" y="0"/>
                  </a:lnTo>
                  <a:lnTo>
                    <a:pt x="16" y="2"/>
                  </a:lnTo>
                  <a:lnTo>
                    <a:pt x="8" y="7"/>
                  </a:lnTo>
                  <a:lnTo>
                    <a:pt x="2" y="16"/>
                  </a:lnTo>
                  <a:lnTo>
                    <a:pt x="0" y="27"/>
                  </a:lnTo>
                  <a:lnTo>
                    <a:pt x="2" y="37"/>
                  </a:lnTo>
                  <a:lnTo>
                    <a:pt x="8" y="46"/>
                  </a:lnTo>
                  <a:lnTo>
                    <a:pt x="16" y="53"/>
                  </a:lnTo>
                  <a:lnTo>
                    <a:pt x="27" y="55"/>
                  </a:lnTo>
                  <a:close/>
                </a:path>
              </a:pathLst>
            </a:custGeom>
            <a:solidFill>
              <a:srgbClr val="808080"/>
            </a:solidFill>
            <a:ln w="9525">
              <a:noFill/>
              <a:round/>
              <a:headEnd/>
              <a:tailEnd/>
            </a:ln>
          </p:spPr>
          <p:txBody>
            <a:bodyPr/>
            <a:lstStyle/>
            <a:p>
              <a:endParaRPr lang="en-US"/>
            </a:p>
          </p:txBody>
        </p:sp>
        <p:sp>
          <p:nvSpPr>
            <p:cNvPr id="91297" name="Freeform 185"/>
            <p:cNvSpPr>
              <a:spLocks/>
            </p:cNvSpPr>
            <p:nvPr/>
          </p:nvSpPr>
          <p:spPr bwMode="auto">
            <a:xfrm>
              <a:off x="6770" y="14345"/>
              <a:ext cx="55" cy="55"/>
            </a:xfrm>
            <a:custGeom>
              <a:avLst/>
              <a:gdLst>
                <a:gd name="T0" fmla="*/ 28 w 55"/>
                <a:gd name="T1" fmla="*/ 55 h 55"/>
                <a:gd name="T2" fmla="*/ 39 w 55"/>
                <a:gd name="T3" fmla="*/ 53 h 55"/>
                <a:gd name="T4" fmla="*/ 47 w 55"/>
                <a:gd name="T5" fmla="*/ 47 h 55"/>
                <a:gd name="T6" fmla="*/ 53 w 55"/>
                <a:gd name="T7" fmla="*/ 39 h 55"/>
                <a:gd name="T8" fmla="*/ 55 w 55"/>
                <a:gd name="T9" fmla="*/ 28 h 55"/>
                <a:gd name="T10" fmla="*/ 53 w 55"/>
                <a:gd name="T11" fmla="*/ 17 h 55"/>
                <a:gd name="T12" fmla="*/ 47 w 55"/>
                <a:gd name="T13" fmla="*/ 8 h 55"/>
                <a:gd name="T14" fmla="*/ 39 w 55"/>
                <a:gd name="T15" fmla="*/ 2 h 55"/>
                <a:gd name="T16" fmla="*/ 28 w 55"/>
                <a:gd name="T17" fmla="*/ 0 h 55"/>
                <a:gd name="T18" fmla="*/ 17 w 55"/>
                <a:gd name="T19" fmla="*/ 2 h 55"/>
                <a:gd name="T20" fmla="*/ 9 w 55"/>
                <a:gd name="T21" fmla="*/ 8 h 55"/>
                <a:gd name="T22" fmla="*/ 2 w 55"/>
                <a:gd name="T23" fmla="*/ 17 h 55"/>
                <a:gd name="T24" fmla="*/ 0 w 55"/>
                <a:gd name="T25" fmla="*/ 28 h 55"/>
                <a:gd name="T26" fmla="*/ 2 w 55"/>
                <a:gd name="T27" fmla="*/ 39 h 55"/>
                <a:gd name="T28" fmla="*/ 9 w 55"/>
                <a:gd name="T29" fmla="*/ 47 h 55"/>
                <a:gd name="T30" fmla="*/ 17 w 55"/>
                <a:gd name="T31" fmla="*/ 53 h 55"/>
                <a:gd name="T32" fmla="*/ 28 w 55"/>
                <a:gd name="T33" fmla="*/ 55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5"/>
                <a:gd name="T52" fmla="*/ 0 h 55"/>
                <a:gd name="T53" fmla="*/ 55 w 55"/>
                <a:gd name="T54" fmla="*/ 55 h 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5" h="55">
                  <a:moveTo>
                    <a:pt x="28" y="55"/>
                  </a:moveTo>
                  <a:lnTo>
                    <a:pt x="39" y="53"/>
                  </a:lnTo>
                  <a:lnTo>
                    <a:pt x="47" y="47"/>
                  </a:lnTo>
                  <a:lnTo>
                    <a:pt x="53" y="39"/>
                  </a:lnTo>
                  <a:lnTo>
                    <a:pt x="55" y="28"/>
                  </a:lnTo>
                  <a:lnTo>
                    <a:pt x="53" y="17"/>
                  </a:lnTo>
                  <a:lnTo>
                    <a:pt x="47" y="8"/>
                  </a:lnTo>
                  <a:lnTo>
                    <a:pt x="39" y="2"/>
                  </a:lnTo>
                  <a:lnTo>
                    <a:pt x="28" y="0"/>
                  </a:lnTo>
                  <a:lnTo>
                    <a:pt x="17" y="2"/>
                  </a:lnTo>
                  <a:lnTo>
                    <a:pt x="9" y="8"/>
                  </a:lnTo>
                  <a:lnTo>
                    <a:pt x="2" y="17"/>
                  </a:lnTo>
                  <a:lnTo>
                    <a:pt x="0" y="28"/>
                  </a:lnTo>
                  <a:lnTo>
                    <a:pt x="2" y="39"/>
                  </a:lnTo>
                  <a:lnTo>
                    <a:pt x="9" y="47"/>
                  </a:lnTo>
                  <a:lnTo>
                    <a:pt x="17" y="53"/>
                  </a:lnTo>
                  <a:lnTo>
                    <a:pt x="28" y="55"/>
                  </a:lnTo>
                  <a:close/>
                </a:path>
              </a:pathLst>
            </a:custGeom>
            <a:solidFill>
              <a:srgbClr val="808080"/>
            </a:solidFill>
            <a:ln w="9525">
              <a:noFill/>
              <a:round/>
              <a:headEnd/>
              <a:tailEnd/>
            </a:ln>
          </p:spPr>
          <p:txBody>
            <a:bodyPr/>
            <a:lstStyle/>
            <a:p>
              <a:endParaRPr lang="en-US"/>
            </a:p>
          </p:txBody>
        </p:sp>
        <p:sp>
          <p:nvSpPr>
            <p:cNvPr id="91298" name="Freeform 186"/>
            <p:cNvSpPr>
              <a:spLocks/>
            </p:cNvSpPr>
            <p:nvPr/>
          </p:nvSpPr>
          <p:spPr bwMode="auto">
            <a:xfrm>
              <a:off x="6401" y="13591"/>
              <a:ext cx="156" cy="752"/>
            </a:xfrm>
            <a:custGeom>
              <a:avLst/>
              <a:gdLst>
                <a:gd name="T0" fmla="*/ 48 w 156"/>
                <a:gd name="T1" fmla="*/ 15 h 752"/>
                <a:gd name="T2" fmla="*/ 44 w 156"/>
                <a:gd name="T3" fmla="*/ 30 h 752"/>
                <a:gd name="T4" fmla="*/ 33 w 156"/>
                <a:gd name="T5" fmla="*/ 73 h 752"/>
                <a:gd name="T6" fmla="*/ 19 w 156"/>
                <a:gd name="T7" fmla="*/ 140 h 752"/>
                <a:gd name="T8" fmla="*/ 7 w 156"/>
                <a:gd name="T9" fmla="*/ 229 h 752"/>
                <a:gd name="T10" fmla="*/ 0 w 156"/>
                <a:gd name="T11" fmla="*/ 337 h 752"/>
                <a:gd name="T12" fmla="*/ 1 w 156"/>
                <a:gd name="T13" fmla="*/ 462 h 752"/>
                <a:gd name="T14" fmla="*/ 14 w 156"/>
                <a:gd name="T15" fmla="*/ 602 h 752"/>
                <a:gd name="T16" fmla="*/ 43 w 156"/>
                <a:gd name="T17" fmla="*/ 752 h 752"/>
                <a:gd name="T18" fmla="*/ 150 w 156"/>
                <a:gd name="T19" fmla="*/ 746 h 752"/>
                <a:gd name="T20" fmla="*/ 146 w 156"/>
                <a:gd name="T21" fmla="*/ 724 h 752"/>
                <a:gd name="T22" fmla="*/ 135 w 156"/>
                <a:gd name="T23" fmla="*/ 663 h 752"/>
                <a:gd name="T24" fmla="*/ 123 w 156"/>
                <a:gd name="T25" fmla="*/ 574 h 752"/>
                <a:gd name="T26" fmla="*/ 111 w 156"/>
                <a:gd name="T27" fmla="*/ 463 h 752"/>
                <a:gd name="T28" fmla="*/ 104 w 156"/>
                <a:gd name="T29" fmla="*/ 342 h 752"/>
                <a:gd name="T30" fmla="*/ 107 w 156"/>
                <a:gd name="T31" fmla="*/ 220 h 752"/>
                <a:gd name="T32" fmla="*/ 124 w 156"/>
                <a:gd name="T33" fmla="*/ 106 h 752"/>
                <a:gd name="T34" fmla="*/ 156 w 156"/>
                <a:gd name="T35" fmla="*/ 9 h 752"/>
                <a:gd name="T36" fmla="*/ 156 w 156"/>
                <a:gd name="T37" fmla="*/ 8 h 752"/>
                <a:gd name="T38" fmla="*/ 156 w 156"/>
                <a:gd name="T39" fmla="*/ 6 h 752"/>
                <a:gd name="T40" fmla="*/ 154 w 156"/>
                <a:gd name="T41" fmla="*/ 4 h 752"/>
                <a:gd name="T42" fmla="*/ 147 w 156"/>
                <a:gd name="T43" fmla="*/ 0 h 752"/>
                <a:gd name="T44" fmla="*/ 134 w 156"/>
                <a:gd name="T45" fmla="*/ 0 h 752"/>
                <a:gd name="T46" fmla="*/ 115 w 156"/>
                <a:gd name="T47" fmla="*/ 1 h 752"/>
                <a:gd name="T48" fmla="*/ 87 w 156"/>
                <a:gd name="T49" fmla="*/ 7 h 752"/>
                <a:gd name="T50" fmla="*/ 48 w 156"/>
                <a:gd name="T51" fmla="*/ 15 h 75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6"/>
                <a:gd name="T79" fmla="*/ 0 h 752"/>
                <a:gd name="T80" fmla="*/ 156 w 156"/>
                <a:gd name="T81" fmla="*/ 752 h 75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6" h="752">
                  <a:moveTo>
                    <a:pt x="48" y="15"/>
                  </a:moveTo>
                  <a:lnTo>
                    <a:pt x="44" y="30"/>
                  </a:lnTo>
                  <a:lnTo>
                    <a:pt x="33" y="73"/>
                  </a:lnTo>
                  <a:lnTo>
                    <a:pt x="19" y="140"/>
                  </a:lnTo>
                  <a:lnTo>
                    <a:pt x="7" y="229"/>
                  </a:lnTo>
                  <a:lnTo>
                    <a:pt x="0" y="337"/>
                  </a:lnTo>
                  <a:lnTo>
                    <a:pt x="1" y="462"/>
                  </a:lnTo>
                  <a:lnTo>
                    <a:pt x="14" y="602"/>
                  </a:lnTo>
                  <a:lnTo>
                    <a:pt x="43" y="752"/>
                  </a:lnTo>
                  <a:lnTo>
                    <a:pt x="150" y="746"/>
                  </a:lnTo>
                  <a:lnTo>
                    <a:pt x="146" y="724"/>
                  </a:lnTo>
                  <a:lnTo>
                    <a:pt x="135" y="663"/>
                  </a:lnTo>
                  <a:lnTo>
                    <a:pt x="123" y="574"/>
                  </a:lnTo>
                  <a:lnTo>
                    <a:pt x="111" y="463"/>
                  </a:lnTo>
                  <a:lnTo>
                    <a:pt x="104" y="342"/>
                  </a:lnTo>
                  <a:lnTo>
                    <a:pt x="107" y="220"/>
                  </a:lnTo>
                  <a:lnTo>
                    <a:pt x="124" y="106"/>
                  </a:lnTo>
                  <a:lnTo>
                    <a:pt x="156" y="9"/>
                  </a:lnTo>
                  <a:lnTo>
                    <a:pt x="156" y="8"/>
                  </a:lnTo>
                  <a:lnTo>
                    <a:pt x="156" y="6"/>
                  </a:lnTo>
                  <a:lnTo>
                    <a:pt x="154" y="4"/>
                  </a:lnTo>
                  <a:lnTo>
                    <a:pt x="147" y="0"/>
                  </a:lnTo>
                  <a:lnTo>
                    <a:pt x="134" y="0"/>
                  </a:lnTo>
                  <a:lnTo>
                    <a:pt x="115" y="1"/>
                  </a:lnTo>
                  <a:lnTo>
                    <a:pt x="87" y="7"/>
                  </a:lnTo>
                  <a:lnTo>
                    <a:pt x="48" y="15"/>
                  </a:lnTo>
                  <a:close/>
                </a:path>
              </a:pathLst>
            </a:custGeom>
            <a:solidFill>
              <a:srgbClr val="808080"/>
            </a:solidFill>
            <a:ln w="9525">
              <a:noFill/>
              <a:round/>
              <a:headEnd/>
              <a:tailEnd/>
            </a:ln>
          </p:spPr>
          <p:txBody>
            <a:bodyPr/>
            <a:lstStyle/>
            <a:p>
              <a:endParaRPr lang="en-US"/>
            </a:p>
          </p:txBody>
        </p:sp>
        <p:sp>
          <p:nvSpPr>
            <p:cNvPr id="91299" name="Freeform 187"/>
            <p:cNvSpPr>
              <a:spLocks/>
            </p:cNvSpPr>
            <p:nvPr/>
          </p:nvSpPr>
          <p:spPr bwMode="auto">
            <a:xfrm>
              <a:off x="7205" y="13498"/>
              <a:ext cx="212" cy="839"/>
            </a:xfrm>
            <a:custGeom>
              <a:avLst/>
              <a:gdLst>
                <a:gd name="T0" fmla="*/ 212 w 212"/>
                <a:gd name="T1" fmla="*/ 6 h 839"/>
                <a:gd name="T2" fmla="*/ 206 w 212"/>
                <a:gd name="T3" fmla="*/ 11 h 839"/>
                <a:gd name="T4" fmla="*/ 192 w 212"/>
                <a:gd name="T5" fmla="*/ 33 h 839"/>
                <a:gd name="T6" fmla="*/ 174 w 212"/>
                <a:gd name="T7" fmla="*/ 77 h 839"/>
                <a:gd name="T8" fmla="*/ 156 w 212"/>
                <a:gd name="T9" fmla="*/ 148 h 839"/>
                <a:gd name="T10" fmla="*/ 141 w 212"/>
                <a:gd name="T11" fmla="*/ 254 h 839"/>
                <a:gd name="T12" fmla="*/ 133 w 212"/>
                <a:gd name="T13" fmla="*/ 401 h 839"/>
                <a:gd name="T14" fmla="*/ 137 w 212"/>
                <a:gd name="T15" fmla="*/ 593 h 839"/>
                <a:gd name="T16" fmla="*/ 158 w 212"/>
                <a:gd name="T17" fmla="*/ 839 h 839"/>
                <a:gd name="T18" fmla="*/ 38 w 212"/>
                <a:gd name="T19" fmla="*/ 839 h 839"/>
                <a:gd name="T20" fmla="*/ 34 w 212"/>
                <a:gd name="T21" fmla="*/ 814 h 839"/>
                <a:gd name="T22" fmla="*/ 24 w 212"/>
                <a:gd name="T23" fmla="*/ 746 h 839"/>
                <a:gd name="T24" fmla="*/ 12 w 212"/>
                <a:gd name="T25" fmla="*/ 645 h 839"/>
                <a:gd name="T26" fmla="*/ 3 w 212"/>
                <a:gd name="T27" fmla="*/ 521 h 839"/>
                <a:gd name="T28" fmla="*/ 0 w 212"/>
                <a:gd name="T29" fmla="*/ 384 h 839"/>
                <a:gd name="T30" fmla="*/ 6 w 212"/>
                <a:gd name="T31" fmla="*/ 244 h 839"/>
                <a:gd name="T32" fmla="*/ 29 w 212"/>
                <a:gd name="T33" fmla="*/ 114 h 839"/>
                <a:gd name="T34" fmla="*/ 68 w 212"/>
                <a:gd name="T35" fmla="*/ 0 h 839"/>
                <a:gd name="T36" fmla="*/ 212 w 212"/>
                <a:gd name="T37" fmla="*/ 6 h 83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2"/>
                <a:gd name="T58" fmla="*/ 0 h 839"/>
                <a:gd name="T59" fmla="*/ 212 w 212"/>
                <a:gd name="T60" fmla="*/ 839 h 83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2" h="839">
                  <a:moveTo>
                    <a:pt x="212" y="6"/>
                  </a:moveTo>
                  <a:lnTo>
                    <a:pt x="206" y="11"/>
                  </a:lnTo>
                  <a:lnTo>
                    <a:pt x="192" y="33"/>
                  </a:lnTo>
                  <a:lnTo>
                    <a:pt x="174" y="77"/>
                  </a:lnTo>
                  <a:lnTo>
                    <a:pt x="156" y="148"/>
                  </a:lnTo>
                  <a:lnTo>
                    <a:pt x="141" y="254"/>
                  </a:lnTo>
                  <a:lnTo>
                    <a:pt x="133" y="401"/>
                  </a:lnTo>
                  <a:lnTo>
                    <a:pt x="137" y="593"/>
                  </a:lnTo>
                  <a:lnTo>
                    <a:pt x="158" y="839"/>
                  </a:lnTo>
                  <a:lnTo>
                    <a:pt x="38" y="839"/>
                  </a:lnTo>
                  <a:lnTo>
                    <a:pt x="34" y="814"/>
                  </a:lnTo>
                  <a:lnTo>
                    <a:pt x="24" y="746"/>
                  </a:lnTo>
                  <a:lnTo>
                    <a:pt x="12" y="645"/>
                  </a:lnTo>
                  <a:lnTo>
                    <a:pt x="3" y="521"/>
                  </a:lnTo>
                  <a:lnTo>
                    <a:pt x="0" y="384"/>
                  </a:lnTo>
                  <a:lnTo>
                    <a:pt x="6" y="244"/>
                  </a:lnTo>
                  <a:lnTo>
                    <a:pt x="29" y="114"/>
                  </a:lnTo>
                  <a:lnTo>
                    <a:pt x="68" y="0"/>
                  </a:lnTo>
                  <a:lnTo>
                    <a:pt x="212" y="6"/>
                  </a:lnTo>
                  <a:close/>
                </a:path>
              </a:pathLst>
            </a:custGeom>
            <a:solidFill>
              <a:srgbClr val="808080"/>
            </a:solidFill>
            <a:ln w="9525">
              <a:noFill/>
              <a:round/>
              <a:headEnd/>
              <a:tailEnd/>
            </a:ln>
          </p:spPr>
          <p:txBody>
            <a:bodyPr/>
            <a:lstStyle/>
            <a:p>
              <a:endParaRPr lang="en-US"/>
            </a:p>
          </p:txBody>
        </p:sp>
        <p:sp>
          <p:nvSpPr>
            <p:cNvPr id="91300" name="Freeform 188"/>
            <p:cNvSpPr>
              <a:spLocks/>
            </p:cNvSpPr>
            <p:nvPr/>
          </p:nvSpPr>
          <p:spPr bwMode="auto">
            <a:xfrm>
              <a:off x="6406" y="13636"/>
              <a:ext cx="137" cy="656"/>
            </a:xfrm>
            <a:custGeom>
              <a:avLst/>
              <a:gdLst>
                <a:gd name="T0" fmla="*/ 43 w 137"/>
                <a:gd name="T1" fmla="*/ 12 h 656"/>
                <a:gd name="T2" fmla="*/ 39 w 137"/>
                <a:gd name="T3" fmla="*/ 25 h 656"/>
                <a:gd name="T4" fmla="*/ 30 w 137"/>
                <a:gd name="T5" fmla="*/ 62 h 656"/>
                <a:gd name="T6" fmla="*/ 19 w 137"/>
                <a:gd name="T7" fmla="*/ 122 h 656"/>
                <a:gd name="T8" fmla="*/ 7 w 137"/>
                <a:gd name="T9" fmla="*/ 199 h 656"/>
                <a:gd name="T10" fmla="*/ 0 w 137"/>
                <a:gd name="T11" fmla="*/ 294 h 656"/>
                <a:gd name="T12" fmla="*/ 1 w 137"/>
                <a:gd name="T13" fmla="*/ 403 h 656"/>
                <a:gd name="T14" fmla="*/ 12 w 137"/>
                <a:gd name="T15" fmla="*/ 524 h 656"/>
                <a:gd name="T16" fmla="*/ 38 w 137"/>
                <a:gd name="T17" fmla="*/ 656 h 656"/>
                <a:gd name="T18" fmla="*/ 132 w 137"/>
                <a:gd name="T19" fmla="*/ 650 h 656"/>
                <a:gd name="T20" fmla="*/ 127 w 137"/>
                <a:gd name="T21" fmla="*/ 631 h 656"/>
                <a:gd name="T22" fmla="*/ 119 w 137"/>
                <a:gd name="T23" fmla="*/ 578 h 656"/>
                <a:gd name="T24" fmla="*/ 107 w 137"/>
                <a:gd name="T25" fmla="*/ 499 h 656"/>
                <a:gd name="T26" fmla="*/ 97 w 137"/>
                <a:gd name="T27" fmla="*/ 403 h 656"/>
                <a:gd name="T28" fmla="*/ 92 w 137"/>
                <a:gd name="T29" fmla="*/ 297 h 656"/>
                <a:gd name="T30" fmla="*/ 94 w 137"/>
                <a:gd name="T31" fmla="*/ 192 h 656"/>
                <a:gd name="T32" fmla="*/ 108 w 137"/>
                <a:gd name="T33" fmla="*/ 91 h 656"/>
                <a:gd name="T34" fmla="*/ 137 w 137"/>
                <a:gd name="T35" fmla="*/ 7 h 656"/>
                <a:gd name="T36" fmla="*/ 137 w 137"/>
                <a:gd name="T37" fmla="*/ 6 h 656"/>
                <a:gd name="T38" fmla="*/ 137 w 137"/>
                <a:gd name="T39" fmla="*/ 4 h 656"/>
                <a:gd name="T40" fmla="*/ 135 w 137"/>
                <a:gd name="T41" fmla="*/ 2 h 656"/>
                <a:gd name="T42" fmla="*/ 129 w 137"/>
                <a:gd name="T43" fmla="*/ 0 h 656"/>
                <a:gd name="T44" fmla="*/ 119 w 137"/>
                <a:gd name="T45" fmla="*/ 0 h 656"/>
                <a:gd name="T46" fmla="*/ 101 w 137"/>
                <a:gd name="T47" fmla="*/ 1 h 656"/>
                <a:gd name="T48" fmla="*/ 77 w 137"/>
                <a:gd name="T49" fmla="*/ 5 h 656"/>
                <a:gd name="T50" fmla="*/ 43 w 137"/>
                <a:gd name="T51" fmla="*/ 12 h 65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37"/>
                <a:gd name="T79" fmla="*/ 0 h 656"/>
                <a:gd name="T80" fmla="*/ 137 w 137"/>
                <a:gd name="T81" fmla="*/ 656 h 65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37" h="656">
                  <a:moveTo>
                    <a:pt x="43" y="12"/>
                  </a:moveTo>
                  <a:lnTo>
                    <a:pt x="39" y="25"/>
                  </a:lnTo>
                  <a:lnTo>
                    <a:pt x="30" y="62"/>
                  </a:lnTo>
                  <a:lnTo>
                    <a:pt x="19" y="122"/>
                  </a:lnTo>
                  <a:lnTo>
                    <a:pt x="7" y="199"/>
                  </a:lnTo>
                  <a:lnTo>
                    <a:pt x="0" y="294"/>
                  </a:lnTo>
                  <a:lnTo>
                    <a:pt x="1" y="403"/>
                  </a:lnTo>
                  <a:lnTo>
                    <a:pt x="12" y="524"/>
                  </a:lnTo>
                  <a:lnTo>
                    <a:pt x="38" y="656"/>
                  </a:lnTo>
                  <a:lnTo>
                    <a:pt x="132" y="650"/>
                  </a:lnTo>
                  <a:lnTo>
                    <a:pt x="127" y="631"/>
                  </a:lnTo>
                  <a:lnTo>
                    <a:pt x="119" y="578"/>
                  </a:lnTo>
                  <a:lnTo>
                    <a:pt x="107" y="499"/>
                  </a:lnTo>
                  <a:lnTo>
                    <a:pt x="97" y="403"/>
                  </a:lnTo>
                  <a:lnTo>
                    <a:pt x="92" y="297"/>
                  </a:lnTo>
                  <a:lnTo>
                    <a:pt x="94" y="192"/>
                  </a:lnTo>
                  <a:lnTo>
                    <a:pt x="108" y="91"/>
                  </a:lnTo>
                  <a:lnTo>
                    <a:pt x="137" y="7"/>
                  </a:lnTo>
                  <a:lnTo>
                    <a:pt x="137" y="6"/>
                  </a:lnTo>
                  <a:lnTo>
                    <a:pt x="137" y="4"/>
                  </a:lnTo>
                  <a:lnTo>
                    <a:pt x="135" y="2"/>
                  </a:lnTo>
                  <a:lnTo>
                    <a:pt x="129" y="0"/>
                  </a:lnTo>
                  <a:lnTo>
                    <a:pt x="119" y="0"/>
                  </a:lnTo>
                  <a:lnTo>
                    <a:pt x="101" y="1"/>
                  </a:lnTo>
                  <a:lnTo>
                    <a:pt x="77" y="5"/>
                  </a:lnTo>
                  <a:lnTo>
                    <a:pt x="43" y="12"/>
                  </a:lnTo>
                  <a:close/>
                </a:path>
              </a:pathLst>
            </a:custGeom>
            <a:solidFill>
              <a:srgbClr val="808080"/>
            </a:solidFill>
            <a:ln w="9525">
              <a:noFill/>
              <a:round/>
              <a:headEnd/>
              <a:tailEnd/>
            </a:ln>
          </p:spPr>
          <p:txBody>
            <a:bodyPr/>
            <a:lstStyle/>
            <a:p>
              <a:endParaRPr lang="en-US"/>
            </a:p>
          </p:txBody>
        </p:sp>
        <p:sp>
          <p:nvSpPr>
            <p:cNvPr id="91301" name="Freeform 189"/>
            <p:cNvSpPr>
              <a:spLocks/>
            </p:cNvSpPr>
            <p:nvPr/>
          </p:nvSpPr>
          <p:spPr bwMode="auto">
            <a:xfrm>
              <a:off x="6412" y="13680"/>
              <a:ext cx="116" cy="560"/>
            </a:xfrm>
            <a:custGeom>
              <a:avLst/>
              <a:gdLst>
                <a:gd name="T0" fmla="*/ 36 w 116"/>
                <a:gd name="T1" fmla="*/ 11 h 560"/>
                <a:gd name="T2" fmla="*/ 33 w 116"/>
                <a:gd name="T3" fmla="*/ 21 h 560"/>
                <a:gd name="T4" fmla="*/ 24 w 116"/>
                <a:gd name="T5" fmla="*/ 53 h 560"/>
                <a:gd name="T6" fmla="*/ 15 w 116"/>
                <a:gd name="T7" fmla="*/ 103 h 560"/>
                <a:gd name="T8" fmla="*/ 5 w 116"/>
                <a:gd name="T9" fmla="*/ 169 h 560"/>
                <a:gd name="T10" fmla="*/ 0 w 116"/>
                <a:gd name="T11" fmla="*/ 250 h 560"/>
                <a:gd name="T12" fmla="*/ 1 w 116"/>
                <a:gd name="T13" fmla="*/ 344 h 560"/>
                <a:gd name="T14" fmla="*/ 10 w 116"/>
                <a:gd name="T15" fmla="*/ 448 h 560"/>
                <a:gd name="T16" fmla="*/ 32 w 116"/>
                <a:gd name="T17" fmla="*/ 560 h 560"/>
                <a:gd name="T18" fmla="*/ 112 w 116"/>
                <a:gd name="T19" fmla="*/ 555 h 560"/>
                <a:gd name="T20" fmla="*/ 108 w 116"/>
                <a:gd name="T21" fmla="*/ 538 h 560"/>
                <a:gd name="T22" fmla="*/ 101 w 116"/>
                <a:gd name="T23" fmla="*/ 493 h 560"/>
                <a:gd name="T24" fmla="*/ 91 w 116"/>
                <a:gd name="T25" fmla="*/ 426 h 560"/>
                <a:gd name="T26" fmla="*/ 82 w 116"/>
                <a:gd name="T27" fmla="*/ 344 h 560"/>
                <a:gd name="T28" fmla="*/ 77 w 116"/>
                <a:gd name="T29" fmla="*/ 255 h 560"/>
                <a:gd name="T30" fmla="*/ 79 w 116"/>
                <a:gd name="T31" fmla="*/ 164 h 560"/>
                <a:gd name="T32" fmla="*/ 91 w 116"/>
                <a:gd name="T33" fmla="*/ 79 h 560"/>
                <a:gd name="T34" fmla="*/ 116 w 116"/>
                <a:gd name="T35" fmla="*/ 6 h 560"/>
                <a:gd name="T36" fmla="*/ 116 w 116"/>
                <a:gd name="T37" fmla="*/ 5 h 560"/>
                <a:gd name="T38" fmla="*/ 116 w 116"/>
                <a:gd name="T39" fmla="*/ 4 h 560"/>
                <a:gd name="T40" fmla="*/ 114 w 116"/>
                <a:gd name="T41" fmla="*/ 2 h 560"/>
                <a:gd name="T42" fmla="*/ 109 w 116"/>
                <a:gd name="T43" fmla="*/ 0 h 560"/>
                <a:gd name="T44" fmla="*/ 100 w 116"/>
                <a:gd name="T45" fmla="*/ 0 h 560"/>
                <a:gd name="T46" fmla="*/ 86 w 116"/>
                <a:gd name="T47" fmla="*/ 1 h 560"/>
                <a:gd name="T48" fmla="*/ 65 w 116"/>
                <a:gd name="T49" fmla="*/ 4 h 560"/>
                <a:gd name="T50" fmla="*/ 36 w 116"/>
                <a:gd name="T51" fmla="*/ 11 h 56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6"/>
                <a:gd name="T79" fmla="*/ 0 h 560"/>
                <a:gd name="T80" fmla="*/ 116 w 116"/>
                <a:gd name="T81" fmla="*/ 560 h 56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6" h="560">
                  <a:moveTo>
                    <a:pt x="36" y="11"/>
                  </a:moveTo>
                  <a:lnTo>
                    <a:pt x="33" y="21"/>
                  </a:lnTo>
                  <a:lnTo>
                    <a:pt x="24" y="53"/>
                  </a:lnTo>
                  <a:lnTo>
                    <a:pt x="15" y="103"/>
                  </a:lnTo>
                  <a:lnTo>
                    <a:pt x="5" y="169"/>
                  </a:lnTo>
                  <a:lnTo>
                    <a:pt x="0" y="250"/>
                  </a:lnTo>
                  <a:lnTo>
                    <a:pt x="1" y="344"/>
                  </a:lnTo>
                  <a:lnTo>
                    <a:pt x="10" y="448"/>
                  </a:lnTo>
                  <a:lnTo>
                    <a:pt x="32" y="560"/>
                  </a:lnTo>
                  <a:lnTo>
                    <a:pt x="112" y="555"/>
                  </a:lnTo>
                  <a:lnTo>
                    <a:pt x="108" y="538"/>
                  </a:lnTo>
                  <a:lnTo>
                    <a:pt x="101" y="493"/>
                  </a:lnTo>
                  <a:lnTo>
                    <a:pt x="91" y="426"/>
                  </a:lnTo>
                  <a:lnTo>
                    <a:pt x="82" y="344"/>
                  </a:lnTo>
                  <a:lnTo>
                    <a:pt x="77" y="255"/>
                  </a:lnTo>
                  <a:lnTo>
                    <a:pt x="79" y="164"/>
                  </a:lnTo>
                  <a:lnTo>
                    <a:pt x="91" y="79"/>
                  </a:lnTo>
                  <a:lnTo>
                    <a:pt x="116" y="6"/>
                  </a:lnTo>
                  <a:lnTo>
                    <a:pt x="116" y="5"/>
                  </a:lnTo>
                  <a:lnTo>
                    <a:pt x="116" y="4"/>
                  </a:lnTo>
                  <a:lnTo>
                    <a:pt x="114" y="2"/>
                  </a:lnTo>
                  <a:lnTo>
                    <a:pt x="109" y="0"/>
                  </a:lnTo>
                  <a:lnTo>
                    <a:pt x="100" y="0"/>
                  </a:lnTo>
                  <a:lnTo>
                    <a:pt x="86" y="1"/>
                  </a:lnTo>
                  <a:lnTo>
                    <a:pt x="65" y="4"/>
                  </a:lnTo>
                  <a:lnTo>
                    <a:pt x="36" y="11"/>
                  </a:lnTo>
                  <a:close/>
                </a:path>
              </a:pathLst>
            </a:custGeom>
            <a:solidFill>
              <a:srgbClr val="808080"/>
            </a:solidFill>
            <a:ln w="9525">
              <a:noFill/>
              <a:round/>
              <a:headEnd/>
              <a:tailEnd/>
            </a:ln>
          </p:spPr>
          <p:txBody>
            <a:bodyPr/>
            <a:lstStyle/>
            <a:p>
              <a:endParaRPr lang="en-US"/>
            </a:p>
          </p:txBody>
        </p:sp>
        <p:sp>
          <p:nvSpPr>
            <p:cNvPr id="91302" name="Freeform 190"/>
            <p:cNvSpPr>
              <a:spLocks/>
            </p:cNvSpPr>
            <p:nvPr/>
          </p:nvSpPr>
          <p:spPr bwMode="auto">
            <a:xfrm>
              <a:off x="6417" y="13724"/>
              <a:ext cx="97" cy="463"/>
            </a:xfrm>
            <a:custGeom>
              <a:avLst/>
              <a:gdLst>
                <a:gd name="T0" fmla="*/ 30 w 97"/>
                <a:gd name="T1" fmla="*/ 9 h 463"/>
                <a:gd name="T2" fmla="*/ 27 w 97"/>
                <a:gd name="T3" fmla="*/ 17 h 463"/>
                <a:gd name="T4" fmla="*/ 20 w 97"/>
                <a:gd name="T5" fmla="*/ 44 h 463"/>
                <a:gd name="T6" fmla="*/ 12 w 97"/>
                <a:gd name="T7" fmla="*/ 85 h 463"/>
                <a:gd name="T8" fmla="*/ 4 w 97"/>
                <a:gd name="T9" fmla="*/ 140 h 463"/>
                <a:gd name="T10" fmla="*/ 0 w 97"/>
                <a:gd name="T11" fmla="*/ 207 h 463"/>
                <a:gd name="T12" fmla="*/ 0 w 97"/>
                <a:gd name="T13" fmla="*/ 285 h 463"/>
                <a:gd name="T14" fmla="*/ 9 w 97"/>
                <a:gd name="T15" fmla="*/ 370 h 463"/>
                <a:gd name="T16" fmla="*/ 26 w 97"/>
                <a:gd name="T17" fmla="*/ 463 h 463"/>
                <a:gd name="T18" fmla="*/ 93 w 97"/>
                <a:gd name="T19" fmla="*/ 460 h 463"/>
                <a:gd name="T20" fmla="*/ 89 w 97"/>
                <a:gd name="T21" fmla="*/ 446 h 463"/>
                <a:gd name="T22" fmla="*/ 83 w 97"/>
                <a:gd name="T23" fmla="*/ 408 h 463"/>
                <a:gd name="T24" fmla="*/ 75 w 97"/>
                <a:gd name="T25" fmla="*/ 353 h 463"/>
                <a:gd name="T26" fmla="*/ 68 w 97"/>
                <a:gd name="T27" fmla="*/ 285 h 463"/>
                <a:gd name="T28" fmla="*/ 65 w 97"/>
                <a:gd name="T29" fmla="*/ 211 h 463"/>
                <a:gd name="T30" fmla="*/ 67 w 97"/>
                <a:gd name="T31" fmla="*/ 136 h 463"/>
                <a:gd name="T32" fmla="*/ 76 w 97"/>
                <a:gd name="T33" fmla="*/ 65 h 463"/>
                <a:gd name="T34" fmla="*/ 97 w 97"/>
                <a:gd name="T35" fmla="*/ 5 h 463"/>
                <a:gd name="T36" fmla="*/ 97 w 97"/>
                <a:gd name="T37" fmla="*/ 4 h 463"/>
                <a:gd name="T38" fmla="*/ 97 w 97"/>
                <a:gd name="T39" fmla="*/ 3 h 463"/>
                <a:gd name="T40" fmla="*/ 95 w 97"/>
                <a:gd name="T41" fmla="*/ 1 h 463"/>
                <a:gd name="T42" fmla="*/ 91 w 97"/>
                <a:gd name="T43" fmla="*/ 0 h 463"/>
                <a:gd name="T44" fmla="*/ 84 w 97"/>
                <a:gd name="T45" fmla="*/ 0 h 463"/>
                <a:gd name="T46" fmla="*/ 71 w 97"/>
                <a:gd name="T47" fmla="*/ 0 h 463"/>
                <a:gd name="T48" fmla="*/ 54 w 97"/>
                <a:gd name="T49" fmla="*/ 3 h 463"/>
                <a:gd name="T50" fmla="*/ 30 w 97"/>
                <a:gd name="T51" fmla="*/ 9 h 46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7"/>
                <a:gd name="T79" fmla="*/ 0 h 463"/>
                <a:gd name="T80" fmla="*/ 97 w 97"/>
                <a:gd name="T81" fmla="*/ 463 h 46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7" h="463">
                  <a:moveTo>
                    <a:pt x="30" y="9"/>
                  </a:moveTo>
                  <a:lnTo>
                    <a:pt x="27" y="17"/>
                  </a:lnTo>
                  <a:lnTo>
                    <a:pt x="20" y="44"/>
                  </a:lnTo>
                  <a:lnTo>
                    <a:pt x="12" y="85"/>
                  </a:lnTo>
                  <a:lnTo>
                    <a:pt x="4" y="140"/>
                  </a:lnTo>
                  <a:lnTo>
                    <a:pt x="0" y="207"/>
                  </a:lnTo>
                  <a:lnTo>
                    <a:pt x="0" y="285"/>
                  </a:lnTo>
                  <a:lnTo>
                    <a:pt x="9" y="370"/>
                  </a:lnTo>
                  <a:lnTo>
                    <a:pt x="26" y="463"/>
                  </a:lnTo>
                  <a:lnTo>
                    <a:pt x="93" y="460"/>
                  </a:lnTo>
                  <a:lnTo>
                    <a:pt x="89" y="446"/>
                  </a:lnTo>
                  <a:lnTo>
                    <a:pt x="83" y="408"/>
                  </a:lnTo>
                  <a:lnTo>
                    <a:pt x="75" y="353"/>
                  </a:lnTo>
                  <a:lnTo>
                    <a:pt x="68" y="285"/>
                  </a:lnTo>
                  <a:lnTo>
                    <a:pt x="65" y="211"/>
                  </a:lnTo>
                  <a:lnTo>
                    <a:pt x="67" y="136"/>
                  </a:lnTo>
                  <a:lnTo>
                    <a:pt x="76" y="65"/>
                  </a:lnTo>
                  <a:lnTo>
                    <a:pt x="97" y="5"/>
                  </a:lnTo>
                  <a:lnTo>
                    <a:pt x="97" y="4"/>
                  </a:lnTo>
                  <a:lnTo>
                    <a:pt x="97" y="3"/>
                  </a:lnTo>
                  <a:lnTo>
                    <a:pt x="95" y="1"/>
                  </a:lnTo>
                  <a:lnTo>
                    <a:pt x="91" y="0"/>
                  </a:lnTo>
                  <a:lnTo>
                    <a:pt x="84" y="0"/>
                  </a:lnTo>
                  <a:lnTo>
                    <a:pt x="71" y="0"/>
                  </a:lnTo>
                  <a:lnTo>
                    <a:pt x="54" y="3"/>
                  </a:lnTo>
                  <a:lnTo>
                    <a:pt x="30" y="9"/>
                  </a:lnTo>
                  <a:close/>
                </a:path>
              </a:pathLst>
            </a:custGeom>
            <a:solidFill>
              <a:srgbClr val="808080"/>
            </a:solidFill>
            <a:ln w="9525">
              <a:noFill/>
              <a:round/>
              <a:headEnd/>
              <a:tailEnd/>
            </a:ln>
          </p:spPr>
          <p:txBody>
            <a:bodyPr/>
            <a:lstStyle/>
            <a:p>
              <a:endParaRPr lang="en-US"/>
            </a:p>
          </p:txBody>
        </p:sp>
        <p:sp>
          <p:nvSpPr>
            <p:cNvPr id="91303" name="Freeform 191"/>
            <p:cNvSpPr>
              <a:spLocks/>
            </p:cNvSpPr>
            <p:nvPr/>
          </p:nvSpPr>
          <p:spPr bwMode="auto">
            <a:xfrm>
              <a:off x="6422" y="13768"/>
              <a:ext cx="77" cy="367"/>
            </a:xfrm>
            <a:custGeom>
              <a:avLst/>
              <a:gdLst>
                <a:gd name="T0" fmla="*/ 24 w 77"/>
                <a:gd name="T1" fmla="*/ 8 h 367"/>
                <a:gd name="T2" fmla="*/ 22 w 77"/>
                <a:gd name="T3" fmla="*/ 15 h 367"/>
                <a:gd name="T4" fmla="*/ 17 w 77"/>
                <a:gd name="T5" fmla="*/ 36 h 367"/>
                <a:gd name="T6" fmla="*/ 10 w 77"/>
                <a:gd name="T7" fmla="*/ 68 h 367"/>
                <a:gd name="T8" fmla="*/ 4 w 77"/>
                <a:gd name="T9" fmla="*/ 112 h 367"/>
                <a:gd name="T10" fmla="*/ 0 w 77"/>
                <a:gd name="T11" fmla="*/ 164 h 367"/>
                <a:gd name="T12" fmla="*/ 0 w 77"/>
                <a:gd name="T13" fmla="*/ 226 h 367"/>
                <a:gd name="T14" fmla="*/ 7 w 77"/>
                <a:gd name="T15" fmla="*/ 294 h 367"/>
                <a:gd name="T16" fmla="*/ 21 w 77"/>
                <a:gd name="T17" fmla="*/ 367 h 367"/>
                <a:gd name="T18" fmla="*/ 74 w 77"/>
                <a:gd name="T19" fmla="*/ 364 h 367"/>
                <a:gd name="T20" fmla="*/ 71 w 77"/>
                <a:gd name="T21" fmla="*/ 353 h 367"/>
                <a:gd name="T22" fmla="*/ 66 w 77"/>
                <a:gd name="T23" fmla="*/ 323 h 367"/>
                <a:gd name="T24" fmla="*/ 60 w 77"/>
                <a:gd name="T25" fmla="*/ 280 h 367"/>
                <a:gd name="T26" fmla="*/ 54 w 77"/>
                <a:gd name="T27" fmla="*/ 226 h 367"/>
                <a:gd name="T28" fmla="*/ 51 w 77"/>
                <a:gd name="T29" fmla="*/ 168 h 367"/>
                <a:gd name="T30" fmla="*/ 53 w 77"/>
                <a:gd name="T31" fmla="*/ 107 h 367"/>
                <a:gd name="T32" fmla="*/ 61 w 77"/>
                <a:gd name="T33" fmla="*/ 52 h 367"/>
                <a:gd name="T34" fmla="*/ 77 w 77"/>
                <a:gd name="T35" fmla="*/ 5 h 367"/>
                <a:gd name="T36" fmla="*/ 77 w 77"/>
                <a:gd name="T37" fmla="*/ 5 h 367"/>
                <a:gd name="T38" fmla="*/ 77 w 77"/>
                <a:gd name="T39" fmla="*/ 2 h 367"/>
                <a:gd name="T40" fmla="*/ 76 w 77"/>
                <a:gd name="T41" fmla="*/ 1 h 367"/>
                <a:gd name="T42" fmla="*/ 72 w 77"/>
                <a:gd name="T43" fmla="*/ 0 h 367"/>
                <a:gd name="T44" fmla="*/ 66 w 77"/>
                <a:gd name="T45" fmla="*/ 0 h 367"/>
                <a:gd name="T46" fmla="*/ 56 w 77"/>
                <a:gd name="T47" fmla="*/ 1 h 367"/>
                <a:gd name="T48" fmla="*/ 43 w 77"/>
                <a:gd name="T49" fmla="*/ 4 h 367"/>
                <a:gd name="T50" fmla="*/ 24 w 77"/>
                <a:gd name="T51" fmla="*/ 8 h 36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7"/>
                <a:gd name="T79" fmla="*/ 0 h 367"/>
                <a:gd name="T80" fmla="*/ 77 w 77"/>
                <a:gd name="T81" fmla="*/ 367 h 36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7" h="367">
                  <a:moveTo>
                    <a:pt x="24" y="8"/>
                  </a:moveTo>
                  <a:lnTo>
                    <a:pt x="22" y="15"/>
                  </a:lnTo>
                  <a:lnTo>
                    <a:pt x="17" y="36"/>
                  </a:lnTo>
                  <a:lnTo>
                    <a:pt x="10" y="68"/>
                  </a:lnTo>
                  <a:lnTo>
                    <a:pt x="4" y="112"/>
                  </a:lnTo>
                  <a:lnTo>
                    <a:pt x="0" y="164"/>
                  </a:lnTo>
                  <a:lnTo>
                    <a:pt x="0" y="226"/>
                  </a:lnTo>
                  <a:lnTo>
                    <a:pt x="7" y="294"/>
                  </a:lnTo>
                  <a:lnTo>
                    <a:pt x="21" y="367"/>
                  </a:lnTo>
                  <a:lnTo>
                    <a:pt x="74" y="364"/>
                  </a:lnTo>
                  <a:lnTo>
                    <a:pt x="71" y="353"/>
                  </a:lnTo>
                  <a:lnTo>
                    <a:pt x="66" y="323"/>
                  </a:lnTo>
                  <a:lnTo>
                    <a:pt x="60" y="280"/>
                  </a:lnTo>
                  <a:lnTo>
                    <a:pt x="54" y="226"/>
                  </a:lnTo>
                  <a:lnTo>
                    <a:pt x="51" y="168"/>
                  </a:lnTo>
                  <a:lnTo>
                    <a:pt x="53" y="107"/>
                  </a:lnTo>
                  <a:lnTo>
                    <a:pt x="61" y="52"/>
                  </a:lnTo>
                  <a:lnTo>
                    <a:pt x="77" y="5"/>
                  </a:lnTo>
                  <a:lnTo>
                    <a:pt x="77" y="2"/>
                  </a:lnTo>
                  <a:lnTo>
                    <a:pt x="76" y="1"/>
                  </a:lnTo>
                  <a:lnTo>
                    <a:pt x="72" y="0"/>
                  </a:lnTo>
                  <a:lnTo>
                    <a:pt x="66" y="0"/>
                  </a:lnTo>
                  <a:lnTo>
                    <a:pt x="56" y="1"/>
                  </a:lnTo>
                  <a:lnTo>
                    <a:pt x="43" y="4"/>
                  </a:lnTo>
                  <a:lnTo>
                    <a:pt x="24" y="8"/>
                  </a:lnTo>
                  <a:close/>
                </a:path>
              </a:pathLst>
            </a:custGeom>
            <a:solidFill>
              <a:srgbClr val="808080"/>
            </a:solidFill>
            <a:ln w="9525">
              <a:noFill/>
              <a:round/>
              <a:headEnd/>
              <a:tailEnd/>
            </a:ln>
          </p:spPr>
          <p:txBody>
            <a:bodyPr/>
            <a:lstStyle/>
            <a:p>
              <a:endParaRPr lang="en-US"/>
            </a:p>
          </p:txBody>
        </p:sp>
        <p:sp>
          <p:nvSpPr>
            <p:cNvPr id="91304" name="Freeform 192"/>
            <p:cNvSpPr>
              <a:spLocks/>
            </p:cNvSpPr>
            <p:nvPr/>
          </p:nvSpPr>
          <p:spPr bwMode="auto">
            <a:xfrm>
              <a:off x="6428" y="13813"/>
              <a:ext cx="56" cy="271"/>
            </a:xfrm>
            <a:custGeom>
              <a:avLst/>
              <a:gdLst>
                <a:gd name="T0" fmla="*/ 17 w 56"/>
                <a:gd name="T1" fmla="*/ 5 h 271"/>
                <a:gd name="T2" fmla="*/ 16 w 56"/>
                <a:gd name="T3" fmla="*/ 10 h 271"/>
                <a:gd name="T4" fmla="*/ 12 w 56"/>
                <a:gd name="T5" fmla="*/ 25 h 271"/>
                <a:gd name="T6" fmla="*/ 6 w 56"/>
                <a:gd name="T7" fmla="*/ 49 h 271"/>
                <a:gd name="T8" fmla="*/ 2 w 56"/>
                <a:gd name="T9" fmla="*/ 82 h 271"/>
                <a:gd name="T10" fmla="*/ 0 w 56"/>
                <a:gd name="T11" fmla="*/ 122 h 271"/>
                <a:gd name="T12" fmla="*/ 0 w 56"/>
                <a:gd name="T13" fmla="*/ 166 h 271"/>
                <a:gd name="T14" fmla="*/ 4 w 56"/>
                <a:gd name="T15" fmla="*/ 217 h 271"/>
                <a:gd name="T16" fmla="*/ 15 w 56"/>
                <a:gd name="T17" fmla="*/ 271 h 271"/>
                <a:gd name="T18" fmla="*/ 54 w 56"/>
                <a:gd name="T19" fmla="*/ 268 h 271"/>
                <a:gd name="T20" fmla="*/ 52 w 56"/>
                <a:gd name="T21" fmla="*/ 261 h 271"/>
                <a:gd name="T22" fmla="*/ 48 w 56"/>
                <a:gd name="T23" fmla="*/ 238 h 271"/>
                <a:gd name="T24" fmla="*/ 44 w 56"/>
                <a:gd name="T25" fmla="*/ 206 h 271"/>
                <a:gd name="T26" fmla="*/ 40 w 56"/>
                <a:gd name="T27" fmla="*/ 166 h 271"/>
                <a:gd name="T28" fmla="*/ 37 w 56"/>
                <a:gd name="T29" fmla="*/ 123 h 271"/>
                <a:gd name="T30" fmla="*/ 39 w 56"/>
                <a:gd name="T31" fmla="*/ 78 h 271"/>
                <a:gd name="T32" fmla="*/ 44 w 56"/>
                <a:gd name="T33" fmla="*/ 37 h 271"/>
                <a:gd name="T34" fmla="*/ 56 w 56"/>
                <a:gd name="T35" fmla="*/ 3 h 271"/>
                <a:gd name="T36" fmla="*/ 56 w 56"/>
                <a:gd name="T37" fmla="*/ 3 h 271"/>
                <a:gd name="T38" fmla="*/ 56 w 56"/>
                <a:gd name="T39" fmla="*/ 2 h 271"/>
                <a:gd name="T40" fmla="*/ 55 w 56"/>
                <a:gd name="T41" fmla="*/ 1 h 271"/>
                <a:gd name="T42" fmla="*/ 52 w 56"/>
                <a:gd name="T43" fmla="*/ 0 h 271"/>
                <a:gd name="T44" fmla="*/ 48 w 56"/>
                <a:gd name="T45" fmla="*/ 0 h 271"/>
                <a:gd name="T46" fmla="*/ 42 w 56"/>
                <a:gd name="T47" fmla="*/ 0 h 271"/>
                <a:gd name="T48" fmla="*/ 31 w 56"/>
                <a:gd name="T49" fmla="*/ 2 h 271"/>
                <a:gd name="T50" fmla="*/ 17 w 56"/>
                <a:gd name="T51" fmla="*/ 5 h 27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6"/>
                <a:gd name="T79" fmla="*/ 0 h 271"/>
                <a:gd name="T80" fmla="*/ 56 w 56"/>
                <a:gd name="T81" fmla="*/ 271 h 27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6" h="271">
                  <a:moveTo>
                    <a:pt x="17" y="5"/>
                  </a:moveTo>
                  <a:lnTo>
                    <a:pt x="16" y="10"/>
                  </a:lnTo>
                  <a:lnTo>
                    <a:pt x="12" y="25"/>
                  </a:lnTo>
                  <a:lnTo>
                    <a:pt x="6" y="49"/>
                  </a:lnTo>
                  <a:lnTo>
                    <a:pt x="2" y="82"/>
                  </a:lnTo>
                  <a:lnTo>
                    <a:pt x="0" y="122"/>
                  </a:lnTo>
                  <a:lnTo>
                    <a:pt x="0" y="166"/>
                  </a:lnTo>
                  <a:lnTo>
                    <a:pt x="4" y="217"/>
                  </a:lnTo>
                  <a:lnTo>
                    <a:pt x="15" y="271"/>
                  </a:lnTo>
                  <a:lnTo>
                    <a:pt x="54" y="268"/>
                  </a:lnTo>
                  <a:lnTo>
                    <a:pt x="52" y="261"/>
                  </a:lnTo>
                  <a:lnTo>
                    <a:pt x="48" y="238"/>
                  </a:lnTo>
                  <a:lnTo>
                    <a:pt x="44" y="206"/>
                  </a:lnTo>
                  <a:lnTo>
                    <a:pt x="40" y="166"/>
                  </a:lnTo>
                  <a:lnTo>
                    <a:pt x="37" y="123"/>
                  </a:lnTo>
                  <a:lnTo>
                    <a:pt x="39" y="78"/>
                  </a:lnTo>
                  <a:lnTo>
                    <a:pt x="44" y="37"/>
                  </a:lnTo>
                  <a:lnTo>
                    <a:pt x="56" y="3"/>
                  </a:lnTo>
                  <a:lnTo>
                    <a:pt x="56" y="2"/>
                  </a:lnTo>
                  <a:lnTo>
                    <a:pt x="55" y="1"/>
                  </a:lnTo>
                  <a:lnTo>
                    <a:pt x="52" y="0"/>
                  </a:lnTo>
                  <a:lnTo>
                    <a:pt x="48" y="0"/>
                  </a:lnTo>
                  <a:lnTo>
                    <a:pt x="42" y="0"/>
                  </a:lnTo>
                  <a:lnTo>
                    <a:pt x="31" y="2"/>
                  </a:lnTo>
                  <a:lnTo>
                    <a:pt x="17" y="5"/>
                  </a:lnTo>
                  <a:close/>
                </a:path>
              </a:pathLst>
            </a:custGeom>
            <a:solidFill>
              <a:srgbClr val="808080"/>
            </a:solidFill>
            <a:ln w="9525">
              <a:noFill/>
              <a:round/>
              <a:headEnd/>
              <a:tailEnd/>
            </a:ln>
          </p:spPr>
          <p:txBody>
            <a:bodyPr/>
            <a:lstStyle/>
            <a:p>
              <a:endParaRPr lang="en-US"/>
            </a:p>
          </p:txBody>
        </p:sp>
        <p:sp>
          <p:nvSpPr>
            <p:cNvPr id="91305" name="Freeform 193"/>
            <p:cNvSpPr>
              <a:spLocks/>
            </p:cNvSpPr>
            <p:nvPr/>
          </p:nvSpPr>
          <p:spPr bwMode="auto">
            <a:xfrm>
              <a:off x="7211" y="13549"/>
              <a:ext cx="186" cy="732"/>
            </a:xfrm>
            <a:custGeom>
              <a:avLst/>
              <a:gdLst>
                <a:gd name="T0" fmla="*/ 186 w 186"/>
                <a:gd name="T1" fmla="*/ 6 h 732"/>
                <a:gd name="T2" fmla="*/ 182 w 186"/>
                <a:gd name="T3" fmla="*/ 11 h 732"/>
                <a:gd name="T4" fmla="*/ 169 w 186"/>
                <a:gd name="T5" fmla="*/ 29 h 732"/>
                <a:gd name="T6" fmla="*/ 153 w 186"/>
                <a:gd name="T7" fmla="*/ 67 h 732"/>
                <a:gd name="T8" fmla="*/ 137 w 186"/>
                <a:gd name="T9" fmla="*/ 130 h 732"/>
                <a:gd name="T10" fmla="*/ 124 w 186"/>
                <a:gd name="T11" fmla="*/ 221 h 732"/>
                <a:gd name="T12" fmla="*/ 117 w 186"/>
                <a:gd name="T13" fmla="*/ 350 h 732"/>
                <a:gd name="T14" fmla="*/ 122 w 186"/>
                <a:gd name="T15" fmla="*/ 517 h 732"/>
                <a:gd name="T16" fmla="*/ 139 w 186"/>
                <a:gd name="T17" fmla="*/ 732 h 732"/>
                <a:gd name="T18" fmla="*/ 34 w 186"/>
                <a:gd name="T19" fmla="*/ 732 h 732"/>
                <a:gd name="T20" fmla="*/ 31 w 186"/>
                <a:gd name="T21" fmla="*/ 711 h 732"/>
                <a:gd name="T22" fmla="*/ 22 w 186"/>
                <a:gd name="T23" fmla="*/ 651 h 732"/>
                <a:gd name="T24" fmla="*/ 12 w 186"/>
                <a:gd name="T25" fmla="*/ 563 h 732"/>
                <a:gd name="T26" fmla="*/ 3 w 186"/>
                <a:gd name="T27" fmla="*/ 454 h 732"/>
                <a:gd name="T28" fmla="*/ 0 w 186"/>
                <a:gd name="T29" fmla="*/ 335 h 732"/>
                <a:gd name="T30" fmla="*/ 6 w 186"/>
                <a:gd name="T31" fmla="*/ 213 h 732"/>
                <a:gd name="T32" fmla="*/ 25 w 186"/>
                <a:gd name="T33" fmla="*/ 98 h 732"/>
                <a:gd name="T34" fmla="*/ 60 w 186"/>
                <a:gd name="T35" fmla="*/ 0 h 732"/>
                <a:gd name="T36" fmla="*/ 186 w 186"/>
                <a:gd name="T37" fmla="*/ 6 h 73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6"/>
                <a:gd name="T58" fmla="*/ 0 h 732"/>
                <a:gd name="T59" fmla="*/ 186 w 186"/>
                <a:gd name="T60" fmla="*/ 732 h 73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6" h="732">
                  <a:moveTo>
                    <a:pt x="186" y="6"/>
                  </a:moveTo>
                  <a:lnTo>
                    <a:pt x="182" y="11"/>
                  </a:lnTo>
                  <a:lnTo>
                    <a:pt x="169" y="29"/>
                  </a:lnTo>
                  <a:lnTo>
                    <a:pt x="153" y="67"/>
                  </a:lnTo>
                  <a:lnTo>
                    <a:pt x="137" y="130"/>
                  </a:lnTo>
                  <a:lnTo>
                    <a:pt x="124" y="221"/>
                  </a:lnTo>
                  <a:lnTo>
                    <a:pt x="117" y="350"/>
                  </a:lnTo>
                  <a:lnTo>
                    <a:pt x="122" y="517"/>
                  </a:lnTo>
                  <a:lnTo>
                    <a:pt x="139" y="732"/>
                  </a:lnTo>
                  <a:lnTo>
                    <a:pt x="34" y="732"/>
                  </a:lnTo>
                  <a:lnTo>
                    <a:pt x="31" y="711"/>
                  </a:lnTo>
                  <a:lnTo>
                    <a:pt x="22" y="651"/>
                  </a:lnTo>
                  <a:lnTo>
                    <a:pt x="12" y="563"/>
                  </a:lnTo>
                  <a:lnTo>
                    <a:pt x="3" y="454"/>
                  </a:lnTo>
                  <a:lnTo>
                    <a:pt x="0" y="335"/>
                  </a:lnTo>
                  <a:lnTo>
                    <a:pt x="6" y="213"/>
                  </a:lnTo>
                  <a:lnTo>
                    <a:pt x="25" y="98"/>
                  </a:lnTo>
                  <a:lnTo>
                    <a:pt x="60" y="0"/>
                  </a:lnTo>
                  <a:lnTo>
                    <a:pt x="186" y="6"/>
                  </a:lnTo>
                  <a:close/>
                </a:path>
              </a:pathLst>
            </a:custGeom>
            <a:solidFill>
              <a:srgbClr val="808080"/>
            </a:solidFill>
            <a:ln w="9525">
              <a:noFill/>
              <a:round/>
              <a:headEnd/>
              <a:tailEnd/>
            </a:ln>
          </p:spPr>
          <p:txBody>
            <a:bodyPr/>
            <a:lstStyle/>
            <a:p>
              <a:endParaRPr lang="en-US"/>
            </a:p>
          </p:txBody>
        </p:sp>
        <p:sp>
          <p:nvSpPr>
            <p:cNvPr id="91306" name="Freeform 194"/>
            <p:cNvSpPr>
              <a:spLocks/>
            </p:cNvSpPr>
            <p:nvPr/>
          </p:nvSpPr>
          <p:spPr bwMode="auto">
            <a:xfrm>
              <a:off x="7219" y="13600"/>
              <a:ext cx="158" cy="625"/>
            </a:xfrm>
            <a:custGeom>
              <a:avLst/>
              <a:gdLst>
                <a:gd name="T0" fmla="*/ 158 w 158"/>
                <a:gd name="T1" fmla="*/ 4 h 625"/>
                <a:gd name="T2" fmla="*/ 153 w 158"/>
                <a:gd name="T3" fmla="*/ 9 h 625"/>
                <a:gd name="T4" fmla="*/ 144 w 158"/>
                <a:gd name="T5" fmla="*/ 25 h 625"/>
                <a:gd name="T6" fmla="*/ 130 w 158"/>
                <a:gd name="T7" fmla="*/ 57 h 625"/>
                <a:gd name="T8" fmla="*/ 116 w 158"/>
                <a:gd name="T9" fmla="*/ 110 h 625"/>
                <a:gd name="T10" fmla="*/ 105 w 158"/>
                <a:gd name="T11" fmla="*/ 189 h 625"/>
                <a:gd name="T12" fmla="*/ 100 w 158"/>
                <a:gd name="T13" fmla="*/ 298 h 625"/>
                <a:gd name="T14" fmla="*/ 103 w 158"/>
                <a:gd name="T15" fmla="*/ 441 h 625"/>
                <a:gd name="T16" fmla="*/ 118 w 158"/>
                <a:gd name="T17" fmla="*/ 625 h 625"/>
                <a:gd name="T18" fmla="*/ 29 w 158"/>
                <a:gd name="T19" fmla="*/ 625 h 625"/>
                <a:gd name="T20" fmla="*/ 25 w 158"/>
                <a:gd name="T21" fmla="*/ 607 h 625"/>
                <a:gd name="T22" fmla="*/ 18 w 158"/>
                <a:gd name="T23" fmla="*/ 556 h 625"/>
                <a:gd name="T24" fmla="*/ 9 w 158"/>
                <a:gd name="T25" fmla="*/ 480 h 625"/>
                <a:gd name="T26" fmla="*/ 2 w 158"/>
                <a:gd name="T27" fmla="*/ 387 h 625"/>
                <a:gd name="T28" fmla="*/ 0 w 158"/>
                <a:gd name="T29" fmla="*/ 286 h 625"/>
                <a:gd name="T30" fmla="*/ 5 w 158"/>
                <a:gd name="T31" fmla="*/ 182 h 625"/>
                <a:gd name="T32" fmla="*/ 21 w 158"/>
                <a:gd name="T33" fmla="*/ 84 h 625"/>
                <a:gd name="T34" fmla="*/ 51 w 158"/>
                <a:gd name="T35" fmla="*/ 0 h 625"/>
                <a:gd name="T36" fmla="*/ 158 w 158"/>
                <a:gd name="T37" fmla="*/ 4 h 62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8"/>
                <a:gd name="T58" fmla="*/ 0 h 625"/>
                <a:gd name="T59" fmla="*/ 158 w 158"/>
                <a:gd name="T60" fmla="*/ 625 h 62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8" h="625">
                  <a:moveTo>
                    <a:pt x="158" y="4"/>
                  </a:moveTo>
                  <a:lnTo>
                    <a:pt x="153" y="9"/>
                  </a:lnTo>
                  <a:lnTo>
                    <a:pt x="144" y="25"/>
                  </a:lnTo>
                  <a:lnTo>
                    <a:pt x="130" y="57"/>
                  </a:lnTo>
                  <a:lnTo>
                    <a:pt x="116" y="110"/>
                  </a:lnTo>
                  <a:lnTo>
                    <a:pt x="105" y="189"/>
                  </a:lnTo>
                  <a:lnTo>
                    <a:pt x="100" y="298"/>
                  </a:lnTo>
                  <a:lnTo>
                    <a:pt x="103" y="441"/>
                  </a:lnTo>
                  <a:lnTo>
                    <a:pt x="118" y="625"/>
                  </a:lnTo>
                  <a:lnTo>
                    <a:pt x="29" y="625"/>
                  </a:lnTo>
                  <a:lnTo>
                    <a:pt x="25" y="607"/>
                  </a:lnTo>
                  <a:lnTo>
                    <a:pt x="18" y="556"/>
                  </a:lnTo>
                  <a:lnTo>
                    <a:pt x="9" y="480"/>
                  </a:lnTo>
                  <a:lnTo>
                    <a:pt x="2" y="387"/>
                  </a:lnTo>
                  <a:lnTo>
                    <a:pt x="0" y="286"/>
                  </a:lnTo>
                  <a:lnTo>
                    <a:pt x="5" y="182"/>
                  </a:lnTo>
                  <a:lnTo>
                    <a:pt x="21" y="84"/>
                  </a:lnTo>
                  <a:lnTo>
                    <a:pt x="51" y="0"/>
                  </a:lnTo>
                  <a:lnTo>
                    <a:pt x="158" y="4"/>
                  </a:lnTo>
                  <a:close/>
                </a:path>
              </a:pathLst>
            </a:custGeom>
            <a:solidFill>
              <a:srgbClr val="808080"/>
            </a:solidFill>
            <a:ln w="9525">
              <a:noFill/>
              <a:round/>
              <a:headEnd/>
              <a:tailEnd/>
            </a:ln>
          </p:spPr>
          <p:txBody>
            <a:bodyPr/>
            <a:lstStyle/>
            <a:p>
              <a:endParaRPr lang="en-US"/>
            </a:p>
          </p:txBody>
        </p:sp>
        <p:sp>
          <p:nvSpPr>
            <p:cNvPr id="91307" name="Freeform 195"/>
            <p:cNvSpPr>
              <a:spLocks/>
            </p:cNvSpPr>
            <p:nvPr/>
          </p:nvSpPr>
          <p:spPr bwMode="auto">
            <a:xfrm>
              <a:off x="7225" y="13651"/>
              <a:ext cx="131" cy="517"/>
            </a:xfrm>
            <a:custGeom>
              <a:avLst/>
              <a:gdLst>
                <a:gd name="T0" fmla="*/ 131 w 131"/>
                <a:gd name="T1" fmla="*/ 4 h 517"/>
                <a:gd name="T2" fmla="*/ 128 w 131"/>
                <a:gd name="T3" fmla="*/ 7 h 517"/>
                <a:gd name="T4" fmla="*/ 119 w 131"/>
                <a:gd name="T5" fmla="*/ 21 h 517"/>
                <a:gd name="T6" fmla="*/ 109 w 131"/>
                <a:gd name="T7" fmla="*/ 47 h 517"/>
                <a:gd name="T8" fmla="*/ 97 w 131"/>
                <a:gd name="T9" fmla="*/ 91 h 517"/>
                <a:gd name="T10" fmla="*/ 88 w 131"/>
                <a:gd name="T11" fmla="*/ 156 h 517"/>
                <a:gd name="T12" fmla="*/ 84 w 131"/>
                <a:gd name="T13" fmla="*/ 247 h 517"/>
                <a:gd name="T14" fmla="*/ 86 w 131"/>
                <a:gd name="T15" fmla="*/ 366 h 517"/>
                <a:gd name="T16" fmla="*/ 99 w 131"/>
                <a:gd name="T17" fmla="*/ 517 h 517"/>
                <a:gd name="T18" fmla="*/ 25 w 131"/>
                <a:gd name="T19" fmla="*/ 517 h 517"/>
                <a:gd name="T20" fmla="*/ 23 w 131"/>
                <a:gd name="T21" fmla="*/ 502 h 517"/>
                <a:gd name="T22" fmla="*/ 16 w 131"/>
                <a:gd name="T23" fmla="*/ 460 h 517"/>
                <a:gd name="T24" fmla="*/ 9 w 131"/>
                <a:gd name="T25" fmla="*/ 397 h 517"/>
                <a:gd name="T26" fmla="*/ 2 w 131"/>
                <a:gd name="T27" fmla="*/ 320 h 517"/>
                <a:gd name="T28" fmla="*/ 0 w 131"/>
                <a:gd name="T29" fmla="*/ 236 h 517"/>
                <a:gd name="T30" fmla="*/ 4 w 131"/>
                <a:gd name="T31" fmla="*/ 151 h 517"/>
                <a:gd name="T32" fmla="*/ 18 w 131"/>
                <a:gd name="T33" fmla="*/ 70 h 517"/>
                <a:gd name="T34" fmla="*/ 43 w 131"/>
                <a:gd name="T35" fmla="*/ 0 h 517"/>
                <a:gd name="T36" fmla="*/ 131 w 131"/>
                <a:gd name="T37" fmla="*/ 4 h 5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1"/>
                <a:gd name="T58" fmla="*/ 0 h 517"/>
                <a:gd name="T59" fmla="*/ 131 w 131"/>
                <a:gd name="T60" fmla="*/ 517 h 5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1" h="517">
                  <a:moveTo>
                    <a:pt x="131" y="4"/>
                  </a:moveTo>
                  <a:lnTo>
                    <a:pt x="128" y="7"/>
                  </a:lnTo>
                  <a:lnTo>
                    <a:pt x="119" y="21"/>
                  </a:lnTo>
                  <a:lnTo>
                    <a:pt x="109" y="47"/>
                  </a:lnTo>
                  <a:lnTo>
                    <a:pt x="97" y="91"/>
                  </a:lnTo>
                  <a:lnTo>
                    <a:pt x="88" y="156"/>
                  </a:lnTo>
                  <a:lnTo>
                    <a:pt x="84" y="247"/>
                  </a:lnTo>
                  <a:lnTo>
                    <a:pt x="86" y="366"/>
                  </a:lnTo>
                  <a:lnTo>
                    <a:pt x="99" y="517"/>
                  </a:lnTo>
                  <a:lnTo>
                    <a:pt x="25" y="517"/>
                  </a:lnTo>
                  <a:lnTo>
                    <a:pt x="23" y="502"/>
                  </a:lnTo>
                  <a:lnTo>
                    <a:pt x="16" y="460"/>
                  </a:lnTo>
                  <a:lnTo>
                    <a:pt x="9" y="397"/>
                  </a:lnTo>
                  <a:lnTo>
                    <a:pt x="2" y="320"/>
                  </a:lnTo>
                  <a:lnTo>
                    <a:pt x="0" y="236"/>
                  </a:lnTo>
                  <a:lnTo>
                    <a:pt x="4" y="151"/>
                  </a:lnTo>
                  <a:lnTo>
                    <a:pt x="18" y="70"/>
                  </a:lnTo>
                  <a:lnTo>
                    <a:pt x="43" y="0"/>
                  </a:lnTo>
                  <a:lnTo>
                    <a:pt x="131" y="4"/>
                  </a:lnTo>
                  <a:close/>
                </a:path>
              </a:pathLst>
            </a:custGeom>
            <a:solidFill>
              <a:srgbClr val="808080"/>
            </a:solidFill>
            <a:ln w="9525">
              <a:noFill/>
              <a:round/>
              <a:headEnd/>
              <a:tailEnd/>
            </a:ln>
          </p:spPr>
          <p:txBody>
            <a:bodyPr/>
            <a:lstStyle/>
            <a:p>
              <a:endParaRPr lang="en-US"/>
            </a:p>
          </p:txBody>
        </p:sp>
        <p:sp>
          <p:nvSpPr>
            <p:cNvPr id="91308" name="Freeform 196"/>
            <p:cNvSpPr>
              <a:spLocks/>
            </p:cNvSpPr>
            <p:nvPr/>
          </p:nvSpPr>
          <p:spPr bwMode="auto">
            <a:xfrm>
              <a:off x="7233" y="13701"/>
              <a:ext cx="104" cy="411"/>
            </a:xfrm>
            <a:custGeom>
              <a:avLst/>
              <a:gdLst>
                <a:gd name="T0" fmla="*/ 104 w 104"/>
                <a:gd name="T1" fmla="*/ 4 h 411"/>
                <a:gd name="T2" fmla="*/ 101 w 104"/>
                <a:gd name="T3" fmla="*/ 7 h 411"/>
                <a:gd name="T4" fmla="*/ 94 w 104"/>
                <a:gd name="T5" fmla="*/ 17 h 411"/>
                <a:gd name="T6" fmla="*/ 86 w 104"/>
                <a:gd name="T7" fmla="*/ 38 h 411"/>
                <a:gd name="T8" fmla="*/ 76 w 104"/>
                <a:gd name="T9" fmla="*/ 73 h 411"/>
                <a:gd name="T10" fmla="*/ 69 w 104"/>
                <a:gd name="T11" fmla="*/ 125 h 411"/>
                <a:gd name="T12" fmla="*/ 65 w 104"/>
                <a:gd name="T13" fmla="*/ 196 h 411"/>
                <a:gd name="T14" fmla="*/ 67 w 104"/>
                <a:gd name="T15" fmla="*/ 291 h 411"/>
                <a:gd name="T16" fmla="*/ 77 w 104"/>
                <a:gd name="T17" fmla="*/ 411 h 411"/>
                <a:gd name="T18" fmla="*/ 19 w 104"/>
                <a:gd name="T19" fmla="*/ 411 h 411"/>
                <a:gd name="T20" fmla="*/ 17 w 104"/>
                <a:gd name="T21" fmla="*/ 399 h 411"/>
                <a:gd name="T22" fmla="*/ 11 w 104"/>
                <a:gd name="T23" fmla="*/ 365 h 411"/>
                <a:gd name="T24" fmla="*/ 6 w 104"/>
                <a:gd name="T25" fmla="*/ 316 h 411"/>
                <a:gd name="T26" fmla="*/ 2 w 104"/>
                <a:gd name="T27" fmla="*/ 255 h 411"/>
                <a:gd name="T28" fmla="*/ 0 w 104"/>
                <a:gd name="T29" fmla="*/ 188 h 411"/>
                <a:gd name="T30" fmla="*/ 4 w 104"/>
                <a:gd name="T31" fmla="*/ 120 h 411"/>
                <a:gd name="T32" fmla="*/ 15 w 104"/>
                <a:gd name="T33" fmla="*/ 55 h 411"/>
                <a:gd name="T34" fmla="*/ 34 w 104"/>
                <a:gd name="T35" fmla="*/ 0 h 411"/>
                <a:gd name="T36" fmla="*/ 104 w 104"/>
                <a:gd name="T37" fmla="*/ 4 h 4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4"/>
                <a:gd name="T58" fmla="*/ 0 h 411"/>
                <a:gd name="T59" fmla="*/ 104 w 104"/>
                <a:gd name="T60" fmla="*/ 411 h 4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4" h="411">
                  <a:moveTo>
                    <a:pt x="104" y="4"/>
                  </a:moveTo>
                  <a:lnTo>
                    <a:pt x="101" y="7"/>
                  </a:lnTo>
                  <a:lnTo>
                    <a:pt x="94" y="17"/>
                  </a:lnTo>
                  <a:lnTo>
                    <a:pt x="86" y="38"/>
                  </a:lnTo>
                  <a:lnTo>
                    <a:pt x="76" y="73"/>
                  </a:lnTo>
                  <a:lnTo>
                    <a:pt x="69" y="125"/>
                  </a:lnTo>
                  <a:lnTo>
                    <a:pt x="65" y="196"/>
                  </a:lnTo>
                  <a:lnTo>
                    <a:pt x="67" y="291"/>
                  </a:lnTo>
                  <a:lnTo>
                    <a:pt x="77" y="411"/>
                  </a:lnTo>
                  <a:lnTo>
                    <a:pt x="19" y="411"/>
                  </a:lnTo>
                  <a:lnTo>
                    <a:pt x="17" y="399"/>
                  </a:lnTo>
                  <a:lnTo>
                    <a:pt x="11" y="365"/>
                  </a:lnTo>
                  <a:lnTo>
                    <a:pt x="6" y="316"/>
                  </a:lnTo>
                  <a:lnTo>
                    <a:pt x="2" y="255"/>
                  </a:lnTo>
                  <a:lnTo>
                    <a:pt x="0" y="188"/>
                  </a:lnTo>
                  <a:lnTo>
                    <a:pt x="4" y="120"/>
                  </a:lnTo>
                  <a:lnTo>
                    <a:pt x="15" y="55"/>
                  </a:lnTo>
                  <a:lnTo>
                    <a:pt x="34" y="0"/>
                  </a:lnTo>
                  <a:lnTo>
                    <a:pt x="104" y="4"/>
                  </a:lnTo>
                  <a:close/>
                </a:path>
              </a:pathLst>
            </a:custGeom>
            <a:solidFill>
              <a:srgbClr val="808080"/>
            </a:solidFill>
            <a:ln w="9525">
              <a:noFill/>
              <a:round/>
              <a:headEnd/>
              <a:tailEnd/>
            </a:ln>
          </p:spPr>
          <p:txBody>
            <a:bodyPr/>
            <a:lstStyle/>
            <a:p>
              <a:endParaRPr lang="en-US"/>
            </a:p>
          </p:txBody>
        </p:sp>
        <p:sp>
          <p:nvSpPr>
            <p:cNvPr id="91309" name="Freeform 197"/>
            <p:cNvSpPr>
              <a:spLocks/>
            </p:cNvSpPr>
            <p:nvPr/>
          </p:nvSpPr>
          <p:spPr bwMode="auto">
            <a:xfrm>
              <a:off x="7240" y="13752"/>
              <a:ext cx="76" cy="302"/>
            </a:xfrm>
            <a:custGeom>
              <a:avLst/>
              <a:gdLst>
                <a:gd name="T0" fmla="*/ 76 w 76"/>
                <a:gd name="T1" fmla="*/ 2 h 302"/>
                <a:gd name="T2" fmla="*/ 74 w 76"/>
                <a:gd name="T3" fmla="*/ 4 h 302"/>
                <a:gd name="T4" fmla="*/ 70 w 76"/>
                <a:gd name="T5" fmla="*/ 12 h 302"/>
                <a:gd name="T6" fmla="*/ 62 w 76"/>
                <a:gd name="T7" fmla="*/ 28 h 302"/>
                <a:gd name="T8" fmla="*/ 56 w 76"/>
                <a:gd name="T9" fmla="*/ 53 h 302"/>
                <a:gd name="T10" fmla="*/ 51 w 76"/>
                <a:gd name="T11" fmla="*/ 92 h 302"/>
                <a:gd name="T12" fmla="*/ 49 w 76"/>
                <a:gd name="T13" fmla="*/ 145 h 302"/>
                <a:gd name="T14" fmla="*/ 50 w 76"/>
                <a:gd name="T15" fmla="*/ 214 h 302"/>
                <a:gd name="T16" fmla="*/ 57 w 76"/>
                <a:gd name="T17" fmla="*/ 302 h 302"/>
                <a:gd name="T18" fmla="*/ 14 w 76"/>
                <a:gd name="T19" fmla="*/ 302 h 302"/>
                <a:gd name="T20" fmla="*/ 13 w 76"/>
                <a:gd name="T21" fmla="*/ 294 h 302"/>
                <a:gd name="T22" fmla="*/ 9 w 76"/>
                <a:gd name="T23" fmla="*/ 269 h 302"/>
                <a:gd name="T24" fmla="*/ 4 w 76"/>
                <a:gd name="T25" fmla="*/ 232 h 302"/>
                <a:gd name="T26" fmla="*/ 1 w 76"/>
                <a:gd name="T27" fmla="*/ 188 h 302"/>
                <a:gd name="T28" fmla="*/ 0 w 76"/>
                <a:gd name="T29" fmla="*/ 138 h 302"/>
                <a:gd name="T30" fmla="*/ 2 w 76"/>
                <a:gd name="T31" fmla="*/ 89 h 302"/>
                <a:gd name="T32" fmla="*/ 10 w 76"/>
                <a:gd name="T33" fmla="*/ 41 h 302"/>
                <a:gd name="T34" fmla="*/ 25 w 76"/>
                <a:gd name="T35" fmla="*/ 0 h 302"/>
                <a:gd name="T36" fmla="*/ 76 w 76"/>
                <a:gd name="T37" fmla="*/ 2 h 30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6"/>
                <a:gd name="T58" fmla="*/ 0 h 302"/>
                <a:gd name="T59" fmla="*/ 76 w 76"/>
                <a:gd name="T60" fmla="*/ 302 h 30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6" h="302">
                  <a:moveTo>
                    <a:pt x="76" y="2"/>
                  </a:moveTo>
                  <a:lnTo>
                    <a:pt x="74" y="4"/>
                  </a:lnTo>
                  <a:lnTo>
                    <a:pt x="70" y="12"/>
                  </a:lnTo>
                  <a:lnTo>
                    <a:pt x="62" y="28"/>
                  </a:lnTo>
                  <a:lnTo>
                    <a:pt x="56" y="53"/>
                  </a:lnTo>
                  <a:lnTo>
                    <a:pt x="51" y="92"/>
                  </a:lnTo>
                  <a:lnTo>
                    <a:pt x="49" y="145"/>
                  </a:lnTo>
                  <a:lnTo>
                    <a:pt x="50" y="214"/>
                  </a:lnTo>
                  <a:lnTo>
                    <a:pt x="57" y="302"/>
                  </a:lnTo>
                  <a:lnTo>
                    <a:pt x="14" y="302"/>
                  </a:lnTo>
                  <a:lnTo>
                    <a:pt x="13" y="294"/>
                  </a:lnTo>
                  <a:lnTo>
                    <a:pt x="9" y="269"/>
                  </a:lnTo>
                  <a:lnTo>
                    <a:pt x="4" y="232"/>
                  </a:lnTo>
                  <a:lnTo>
                    <a:pt x="1" y="188"/>
                  </a:lnTo>
                  <a:lnTo>
                    <a:pt x="0" y="138"/>
                  </a:lnTo>
                  <a:lnTo>
                    <a:pt x="2" y="89"/>
                  </a:lnTo>
                  <a:lnTo>
                    <a:pt x="10" y="41"/>
                  </a:lnTo>
                  <a:lnTo>
                    <a:pt x="25" y="0"/>
                  </a:lnTo>
                  <a:lnTo>
                    <a:pt x="76" y="2"/>
                  </a:lnTo>
                  <a:close/>
                </a:path>
              </a:pathLst>
            </a:custGeom>
            <a:solidFill>
              <a:srgbClr val="808080"/>
            </a:solidFill>
            <a:ln w="9525">
              <a:noFill/>
              <a:round/>
              <a:headEnd/>
              <a:tailEnd/>
            </a:ln>
          </p:spPr>
          <p:txBody>
            <a:bodyPr/>
            <a:lstStyle/>
            <a:p>
              <a:endParaRPr lang="en-US"/>
            </a:p>
          </p:txBody>
        </p:sp>
        <p:sp>
          <p:nvSpPr>
            <p:cNvPr id="91310" name="Rectangle 198"/>
            <p:cNvSpPr>
              <a:spLocks noChangeArrowheads="1"/>
            </p:cNvSpPr>
            <p:nvPr/>
          </p:nvSpPr>
          <p:spPr bwMode="auto">
            <a:xfrm>
              <a:off x="6241" y="13678"/>
              <a:ext cx="23" cy="958"/>
            </a:xfrm>
            <a:prstGeom prst="rect">
              <a:avLst/>
            </a:prstGeom>
            <a:solidFill>
              <a:srgbClr val="000000"/>
            </a:solidFill>
            <a:ln w="9525">
              <a:noFill/>
              <a:miter lim="800000"/>
              <a:headEnd/>
              <a:tailEnd/>
            </a:ln>
          </p:spPr>
          <p:txBody>
            <a:bodyPr/>
            <a:lstStyle/>
            <a:p>
              <a:endParaRPr lang="en-US"/>
            </a:p>
          </p:txBody>
        </p:sp>
        <p:sp>
          <p:nvSpPr>
            <p:cNvPr id="91311" name="Freeform 199"/>
            <p:cNvSpPr>
              <a:spLocks/>
            </p:cNvSpPr>
            <p:nvPr/>
          </p:nvSpPr>
          <p:spPr bwMode="auto">
            <a:xfrm>
              <a:off x="6579" y="13664"/>
              <a:ext cx="375" cy="440"/>
            </a:xfrm>
            <a:custGeom>
              <a:avLst/>
              <a:gdLst>
                <a:gd name="T0" fmla="*/ 35 w 375"/>
                <a:gd name="T1" fmla="*/ 41 h 440"/>
                <a:gd name="T2" fmla="*/ 32 w 375"/>
                <a:gd name="T3" fmla="*/ 49 h 440"/>
                <a:gd name="T4" fmla="*/ 25 w 375"/>
                <a:gd name="T5" fmla="*/ 74 h 440"/>
                <a:gd name="T6" fmla="*/ 17 w 375"/>
                <a:gd name="T7" fmla="*/ 112 h 440"/>
                <a:gd name="T8" fmla="*/ 8 w 375"/>
                <a:gd name="T9" fmla="*/ 163 h 440"/>
                <a:gd name="T10" fmla="*/ 2 w 375"/>
                <a:gd name="T11" fmla="*/ 223 h 440"/>
                <a:gd name="T12" fmla="*/ 0 w 375"/>
                <a:gd name="T13" fmla="*/ 290 h 440"/>
                <a:gd name="T14" fmla="*/ 7 w 375"/>
                <a:gd name="T15" fmla="*/ 363 h 440"/>
                <a:gd name="T16" fmla="*/ 23 w 375"/>
                <a:gd name="T17" fmla="*/ 440 h 440"/>
                <a:gd name="T18" fmla="*/ 23 w 375"/>
                <a:gd name="T19" fmla="*/ 437 h 440"/>
                <a:gd name="T20" fmla="*/ 23 w 375"/>
                <a:gd name="T21" fmla="*/ 427 h 440"/>
                <a:gd name="T22" fmla="*/ 23 w 375"/>
                <a:gd name="T23" fmla="*/ 411 h 440"/>
                <a:gd name="T24" fmla="*/ 23 w 375"/>
                <a:gd name="T25" fmla="*/ 391 h 440"/>
                <a:gd name="T26" fmla="*/ 25 w 375"/>
                <a:gd name="T27" fmla="*/ 367 h 440"/>
                <a:gd name="T28" fmla="*/ 28 w 375"/>
                <a:gd name="T29" fmla="*/ 341 h 440"/>
                <a:gd name="T30" fmla="*/ 33 w 375"/>
                <a:gd name="T31" fmla="*/ 312 h 440"/>
                <a:gd name="T32" fmla="*/ 39 w 375"/>
                <a:gd name="T33" fmla="*/ 281 h 440"/>
                <a:gd name="T34" fmla="*/ 49 w 375"/>
                <a:gd name="T35" fmla="*/ 251 h 440"/>
                <a:gd name="T36" fmla="*/ 61 w 375"/>
                <a:gd name="T37" fmla="*/ 222 h 440"/>
                <a:gd name="T38" fmla="*/ 75 w 375"/>
                <a:gd name="T39" fmla="*/ 194 h 440"/>
                <a:gd name="T40" fmla="*/ 93 w 375"/>
                <a:gd name="T41" fmla="*/ 168 h 440"/>
                <a:gd name="T42" fmla="*/ 116 w 375"/>
                <a:gd name="T43" fmla="*/ 145 h 440"/>
                <a:gd name="T44" fmla="*/ 141 w 375"/>
                <a:gd name="T45" fmla="*/ 127 h 440"/>
                <a:gd name="T46" fmla="*/ 173 w 375"/>
                <a:gd name="T47" fmla="*/ 114 h 440"/>
                <a:gd name="T48" fmla="*/ 208 w 375"/>
                <a:gd name="T49" fmla="*/ 106 h 440"/>
                <a:gd name="T50" fmla="*/ 210 w 375"/>
                <a:gd name="T51" fmla="*/ 104 h 440"/>
                <a:gd name="T52" fmla="*/ 217 w 375"/>
                <a:gd name="T53" fmla="*/ 100 h 440"/>
                <a:gd name="T54" fmla="*/ 227 w 375"/>
                <a:gd name="T55" fmla="*/ 92 h 440"/>
                <a:gd name="T56" fmla="*/ 245 w 375"/>
                <a:gd name="T57" fmla="*/ 82 h 440"/>
                <a:gd name="T58" fmla="*/ 267 w 375"/>
                <a:gd name="T59" fmla="*/ 69 h 440"/>
                <a:gd name="T60" fmla="*/ 296 w 375"/>
                <a:gd name="T61" fmla="*/ 54 h 440"/>
                <a:gd name="T62" fmla="*/ 332 w 375"/>
                <a:gd name="T63" fmla="*/ 36 h 440"/>
                <a:gd name="T64" fmla="*/ 375 w 375"/>
                <a:gd name="T65" fmla="*/ 17 h 440"/>
                <a:gd name="T66" fmla="*/ 373 w 375"/>
                <a:gd name="T67" fmla="*/ 16 h 440"/>
                <a:gd name="T68" fmla="*/ 366 w 375"/>
                <a:gd name="T69" fmla="*/ 15 h 440"/>
                <a:gd name="T70" fmla="*/ 357 w 375"/>
                <a:gd name="T71" fmla="*/ 13 h 440"/>
                <a:gd name="T72" fmla="*/ 343 w 375"/>
                <a:gd name="T73" fmla="*/ 10 h 440"/>
                <a:gd name="T74" fmla="*/ 326 w 375"/>
                <a:gd name="T75" fmla="*/ 7 h 440"/>
                <a:gd name="T76" fmla="*/ 307 w 375"/>
                <a:gd name="T77" fmla="*/ 5 h 440"/>
                <a:gd name="T78" fmla="*/ 285 w 375"/>
                <a:gd name="T79" fmla="*/ 3 h 440"/>
                <a:gd name="T80" fmla="*/ 261 w 375"/>
                <a:gd name="T81" fmla="*/ 1 h 440"/>
                <a:gd name="T82" fmla="*/ 235 w 375"/>
                <a:gd name="T83" fmla="*/ 0 h 440"/>
                <a:gd name="T84" fmla="*/ 208 w 375"/>
                <a:gd name="T85" fmla="*/ 1 h 440"/>
                <a:gd name="T86" fmla="*/ 180 w 375"/>
                <a:gd name="T87" fmla="*/ 2 h 440"/>
                <a:gd name="T88" fmla="*/ 151 w 375"/>
                <a:gd name="T89" fmla="*/ 5 h 440"/>
                <a:gd name="T90" fmla="*/ 122 w 375"/>
                <a:gd name="T91" fmla="*/ 10 h 440"/>
                <a:gd name="T92" fmla="*/ 92 w 375"/>
                <a:gd name="T93" fmla="*/ 18 h 440"/>
                <a:gd name="T94" fmla="*/ 63 w 375"/>
                <a:gd name="T95" fmla="*/ 28 h 440"/>
                <a:gd name="T96" fmla="*/ 35 w 375"/>
                <a:gd name="T97" fmla="*/ 41 h 44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75"/>
                <a:gd name="T148" fmla="*/ 0 h 440"/>
                <a:gd name="T149" fmla="*/ 375 w 375"/>
                <a:gd name="T150" fmla="*/ 440 h 44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75" h="440">
                  <a:moveTo>
                    <a:pt x="35" y="41"/>
                  </a:moveTo>
                  <a:lnTo>
                    <a:pt x="32" y="49"/>
                  </a:lnTo>
                  <a:lnTo>
                    <a:pt x="25" y="74"/>
                  </a:lnTo>
                  <a:lnTo>
                    <a:pt x="17" y="112"/>
                  </a:lnTo>
                  <a:lnTo>
                    <a:pt x="8" y="163"/>
                  </a:lnTo>
                  <a:lnTo>
                    <a:pt x="2" y="223"/>
                  </a:lnTo>
                  <a:lnTo>
                    <a:pt x="0" y="290"/>
                  </a:lnTo>
                  <a:lnTo>
                    <a:pt x="7" y="363"/>
                  </a:lnTo>
                  <a:lnTo>
                    <a:pt x="23" y="440"/>
                  </a:lnTo>
                  <a:lnTo>
                    <a:pt x="23" y="437"/>
                  </a:lnTo>
                  <a:lnTo>
                    <a:pt x="23" y="427"/>
                  </a:lnTo>
                  <a:lnTo>
                    <a:pt x="23" y="411"/>
                  </a:lnTo>
                  <a:lnTo>
                    <a:pt x="23" y="391"/>
                  </a:lnTo>
                  <a:lnTo>
                    <a:pt x="25" y="367"/>
                  </a:lnTo>
                  <a:lnTo>
                    <a:pt x="28" y="341"/>
                  </a:lnTo>
                  <a:lnTo>
                    <a:pt x="33" y="312"/>
                  </a:lnTo>
                  <a:lnTo>
                    <a:pt x="39" y="281"/>
                  </a:lnTo>
                  <a:lnTo>
                    <a:pt x="49" y="251"/>
                  </a:lnTo>
                  <a:lnTo>
                    <a:pt x="61" y="222"/>
                  </a:lnTo>
                  <a:lnTo>
                    <a:pt x="75" y="194"/>
                  </a:lnTo>
                  <a:lnTo>
                    <a:pt x="93" y="168"/>
                  </a:lnTo>
                  <a:lnTo>
                    <a:pt x="116" y="145"/>
                  </a:lnTo>
                  <a:lnTo>
                    <a:pt x="141" y="127"/>
                  </a:lnTo>
                  <a:lnTo>
                    <a:pt x="173" y="114"/>
                  </a:lnTo>
                  <a:lnTo>
                    <a:pt x="208" y="106"/>
                  </a:lnTo>
                  <a:lnTo>
                    <a:pt x="210" y="104"/>
                  </a:lnTo>
                  <a:lnTo>
                    <a:pt x="217" y="100"/>
                  </a:lnTo>
                  <a:lnTo>
                    <a:pt x="227" y="92"/>
                  </a:lnTo>
                  <a:lnTo>
                    <a:pt x="245" y="82"/>
                  </a:lnTo>
                  <a:lnTo>
                    <a:pt x="267" y="69"/>
                  </a:lnTo>
                  <a:lnTo>
                    <a:pt x="296" y="54"/>
                  </a:lnTo>
                  <a:lnTo>
                    <a:pt x="332" y="36"/>
                  </a:lnTo>
                  <a:lnTo>
                    <a:pt x="375" y="17"/>
                  </a:lnTo>
                  <a:lnTo>
                    <a:pt x="373" y="16"/>
                  </a:lnTo>
                  <a:lnTo>
                    <a:pt x="366" y="15"/>
                  </a:lnTo>
                  <a:lnTo>
                    <a:pt x="357" y="13"/>
                  </a:lnTo>
                  <a:lnTo>
                    <a:pt x="343" y="10"/>
                  </a:lnTo>
                  <a:lnTo>
                    <a:pt x="326" y="7"/>
                  </a:lnTo>
                  <a:lnTo>
                    <a:pt x="307" y="5"/>
                  </a:lnTo>
                  <a:lnTo>
                    <a:pt x="285" y="3"/>
                  </a:lnTo>
                  <a:lnTo>
                    <a:pt x="261" y="1"/>
                  </a:lnTo>
                  <a:lnTo>
                    <a:pt x="235" y="0"/>
                  </a:lnTo>
                  <a:lnTo>
                    <a:pt x="208" y="1"/>
                  </a:lnTo>
                  <a:lnTo>
                    <a:pt x="180" y="2"/>
                  </a:lnTo>
                  <a:lnTo>
                    <a:pt x="151" y="5"/>
                  </a:lnTo>
                  <a:lnTo>
                    <a:pt x="122" y="10"/>
                  </a:lnTo>
                  <a:lnTo>
                    <a:pt x="92" y="18"/>
                  </a:lnTo>
                  <a:lnTo>
                    <a:pt x="63" y="28"/>
                  </a:lnTo>
                  <a:lnTo>
                    <a:pt x="35" y="41"/>
                  </a:lnTo>
                  <a:close/>
                </a:path>
              </a:pathLst>
            </a:custGeom>
            <a:solidFill>
              <a:srgbClr val="808080"/>
            </a:solidFill>
            <a:ln w="9525">
              <a:noFill/>
              <a:round/>
              <a:headEnd/>
              <a:tailEnd/>
            </a:ln>
          </p:spPr>
          <p:txBody>
            <a:bodyPr/>
            <a:lstStyle/>
            <a:p>
              <a:endParaRPr lang="en-US"/>
            </a:p>
          </p:txBody>
        </p:sp>
        <p:sp>
          <p:nvSpPr>
            <p:cNvPr id="91312" name="Freeform 200"/>
            <p:cNvSpPr>
              <a:spLocks/>
            </p:cNvSpPr>
            <p:nvPr/>
          </p:nvSpPr>
          <p:spPr bwMode="auto">
            <a:xfrm>
              <a:off x="6061" y="13991"/>
              <a:ext cx="305" cy="83"/>
            </a:xfrm>
            <a:custGeom>
              <a:avLst/>
              <a:gdLst>
                <a:gd name="T0" fmla="*/ 0 w 305"/>
                <a:gd name="T1" fmla="*/ 53 h 83"/>
                <a:gd name="T2" fmla="*/ 0 w 305"/>
                <a:gd name="T3" fmla="*/ 52 h 83"/>
                <a:gd name="T4" fmla="*/ 2 w 305"/>
                <a:gd name="T5" fmla="*/ 48 h 83"/>
                <a:gd name="T6" fmla="*/ 5 w 305"/>
                <a:gd name="T7" fmla="*/ 44 h 83"/>
                <a:gd name="T8" fmla="*/ 11 w 305"/>
                <a:gd name="T9" fmla="*/ 37 h 83"/>
                <a:gd name="T10" fmla="*/ 18 w 305"/>
                <a:gd name="T11" fmla="*/ 31 h 83"/>
                <a:gd name="T12" fmla="*/ 27 w 305"/>
                <a:gd name="T13" fmla="*/ 25 h 83"/>
                <a:gd name="T14" fmla="*/ 39 w 305"/>
                <a:gd name="T15" fmla="*/ 18 h 83"/>
                <a:gd name="T16" fmla="*/ 54 w 305"/>
                <a:gd name="T17" fmla="*/ 12 h 83"/>
                <a:gd name="T18" fmla="*/ 72 w 305"/>
                <a:gd name="T19" fmla="*/ 6 h 83"/>
                <a:gd name="T20" fmla="*/ 92 w 305"/>
                <a:gd name="T21" fmla="*/ 2 h 83"/>
                <a:gd name="T22" fmla="*/ 118 w 305"/>
                <a:gd name="T23" fmla="*/ 0 h 83"/>
                <a:gd name="T24" fmla="*/ 146 w 305"/>
                <a:gd name="T25" fmla="*/ 0 h 83"/>
                <a:gd name="T26" fmla="*/ 180 w 305"/>
                <a:gd name="T27" fmla="*/ 2 h 83"/>
                <a:gd name="T28" fmla="*/ 216 w 305"/>
                <a:gd name="T29" fmla="*/ 7 h 83"/>
                <a:gd name="T30" fmla="*/ 258 w 305"/>
                <a:gd name="T31" fmla="*/ 16 h 83"/>
                <a:gd name="T32" fmla="*/ 305 w 305"/>
                <a:gd name="T33" fmla="*/ 29 h 83"/>
                <a:gd name="T34" fmla="*/ 299 w 305"/>
                <a:gd name="T35" fmla="*/ 47 h 83"/>
                <a:gd name="T36" fmla="*/ 297 w 305"/>
                <a:gd name="T37" fmla="*/ 46 h 83"/>
                <a:gd name="T38" fmla="*/ 289 w 305"/>
                <a:gd name="T39" fmla="*/ 44 h 83"/>
                <a:gd name="T40" fmla="*/ 277 w 305"/>
                <a:gd name="T41" fmla="*/ 41 h 83"/>
                <a:gd name="T42" fmla="*/ 262 w 305"/>
                <a:gd name="T43" fmla="*/ 36 h 83"/>
                <a:gd name="T44" fmla="*/ 244 w 305"/>
                <a:gd name="T45" fmla="*/ 32 h 83"/>
                <a:gd name="T46" fmla="*/ 224 w 305"/>
                <a:gd name="T47" fmla="*/ 28 h 83"/>
                <a:gd name="T48" fmla="*/ 201 w 305"/>
                <a:gd name="T49" fmla="*/ 25 h 83"/>
                <a:gd name="T50" fmla="*/ 176 w 305"/>
                <a:gd name="T51" fmla="*/ 22 h 83"/>
                <a:gd name="T52" fmla="*/ 152 w 305"/>
                <a:gd name="T53" fmla="*/ 21 h 83"/>
                <a:gd name="T54" fmla="*/ 126 w 305"/>
                <a:gd name="T55" fmla="*/ 21 h 83"/>
                <a:gd name="T56" fmla="*/ 101 w 305"/>
                <a:gd name="T57" fmla="*/ 23 h 83"/>
                <a:gd name="T58" fmla="*/ 77 w 305"/>
                <a:gd name="T59" fmla="*/ 29 h 83"/>
                <a:gd name="T60" fmla="*/ 55 w 305"/>
                <a:gd name="T61" fmla="*/ 37 h 83"/>
                <a:gd name="T62" fmla="*/ 33 w 305"/>
                <a:gd name="T63" fmla="*/ 48 h 83"/>
                <a:gd name="T64" fmla="*/ 15 w 305"/>
                <a:gd name="T65" fmla="*/ 63 h 83"/>
                <a:gd name="T66" fmla="*/ 0 w 305"/>
                <a:gd name="T67" fmla="*/ 83 h 83"/>
                <a:gd name="T68" fmla="*/ 0 w 305"/>
                <a:gd name="T69" fmla="*/ 53 h 8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5"/>
                <a:gd name="T106" fmla="*/ 0 h 83"/>
                <a:gd name="T107" fmla="*/ 305 w 305"/>
                <a:gd name="T108" fmla="*/ 83 h 8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5" h="83">
                  <a:moveTo>
                    <a:pt x="0" y="53"/>
                  </a:moveTo>
                  <a:lnTo>
                    <a:pt x="0" y="52"/>
                  </a:lnTo>
                  <a:lnTo>
                    <a:pt x="2" y="48"/>
                  </a:lnTo>
                  <a:lnTo>
                    <a:pt x="5" y="44"/>
                  </a:lnTo>
                  <a:lnTo>
                    <a:pt x="11" y="37"/>
                  </a:lnTo>
                  <a:lnTo>
                    <a:pt x="18" y="31"/>
                  </a:lnTo>
                  <a:lnTo>
                    <a:pt x="27" y="25"/>
                  </a:lnTo>
                  <a:lnTo>
                    <a:pt x="39" y="18"/>
                  </a:lnTo>
                  <a:lnTo>
                    <a:pt x="54" y="12"/>
                  </a:lnTo>
                  <a:lnTo>
                    <a:pt x="72" y="6"/>
                  </a:lnTo>
                  <a:lnTo>
                    <a:pt x="92" y="2"/>
                  </a:lnTo>
                  <a:lnTo>
                    <a:pt x="118" y="0"/>
                  </a:lnTo>
                  <a:lnTo>
                    <a:pt x="146" y="0"/>
                  </a:lnTo>
                  <a:lnTo>
                    <a:pt x="180" y="2"/>
                  </a:lnTo>
                  <a:lnTo>
                    <a:pt x="216" y="7"/>
                  </a:lnTo>
                  <a:lnTo>
                    <a:pt x="258" y="16"/>
                  </a:lnTo>
                  <a:lnTo>
                    <a:pt x="305" y="29"/>
                  </a:lnTo>
                  <a:lnTo>
                    <a:pt x="299" y="47"/>
                  </a:lnTo>
                  <a:lnTo>
                    <a:pt x="297" y="46"/>
                  </a:lnTo>
                  <a:lnTo>
                    <a:pt x="289" y="44"/>
                  </a:lnTo>
                  <a:lnTo>
                    <a:pt x="277" y="41"/>
                  </a:lnTo>
                  <a:lnTo>
                    <a:pt x="262" y="36"/>
                  </a:lnTo>
                  <a:lnTo>
                    <a:pt x="244" y="32"/>
                  </a:lnTo>
                  <a:lnTo>
                    <a:pt x="224" y="28"/>
                  </a:lnTo>
                  <a:lnTo>
                    <a:pt x="201" y="25"/>
                  </a:lnTo>
                  <a:lnTo>
                    <a:pt x="176" y="22"/>
                  </a:lnTo>
                  <a:lnTo>
                    <a:pt x="152" y="21"/>
                  </a:lnTo>
                  <a:lnTo>
                    <a:pt x="126" y="21"/>
                  </a:lnTo>
                  <a:lnTo>
                    <a:pt x="101" y="23"/>
                  </a:lnTo>
                  <a:lnTo>
                    <a:pt x="77" y="29"/>
                  </a:lnTo>
                  <a:lnTo>
                    <a:pt x="55" y="37"/>
                  </a:lnTo>
                  <a:lnTo>
                    <a:pt x="33" y="48"/>
                  </a:lnTo>
                  <a:lnTo>
                    <a:pt x="15" y="63"/>
                  </a:lnTo>
                  <a:lnTo>
                    <a:pt x="0" y="83"/>
                  </a:lnTo>
                  <a:lnTo>
                    <a:pt x="0" y="53"/>
                  </a:lnTo>
                  <a:close/>
                </a:path>
              </a:pathLst>
            </a:custGeom>
            <a:solidFill>
              <a:srgbClr val="808080"/>
            </a:solidFill>
            <a:ln w="9525">
              <a:noFill/>
              <a:round/>
              <a:headEnd/>
              <a:tailEnd/>
            </a:ln>
          </p:spPr>
          <p:txBody>
            <a:bodyPr/>
            <a:lstStyle/>
            <a:p>
              <a:endParaRPr lang="en-US"/>
            </a:p>
          </p:txBody>
        </p:sp>
        <p:sp>
          <p:nvSpPr>
            <p:cNvPr id="91313" name="Freeform 201"/>
            <p:cNvSpPr>
              <a:spLocks/>
            </p:cNvSpPr>
            <p:nvPr/>
          </p:nvSpPr>
          <p:spPr bwMode="auto">
            <a:xfrm>
              <a:off x="6061" y="13793"/>
              <a:ext cx="305" cy="83"/>
            </a:xfrm>
            <a:custGeom>
              <a:avLst/>
              <a:gdLst>
                <a:gd name="T0" fmla="*/ 0 w 305"/>
                <a:gd name="T1" fmla="*/ 53 h 83"/>
                <a:gd name="T2" fmla="*/ 0 w 305"/>
                <a:gd name="T3" fmla="*/ 52 h 83"/>
                <a:gd name="T4" fmla="*/ 2 w 305"/>
                <a:gd name="T5" fmla="*/ 49 h 83"/>
                <a:gd name="T6" fmla="*/ 5 w 305"/>
                <a:gd name="T7" fmla="*/ 44 h 83"/>
                <a:gd name="T8" fmla="*/ 11 w 305"/>
                <a:gd name="T9" fmla="*/ 38 h 83"/>
                <a:gd name="T10" fmla="*/ 18 w 305"/>
                <a:gd name="T11" fmla="*/ 31 h 83"/>
                <a:gd name="T12" fmla="*/ 27 w 305"/>
                <a:gd name="T13" fmla="*/ 25 h 83"/>
                <a:gd name="T14" fmla="*/ 39 w 305"/>
                <a:gd name="T15" fmla="*/ 17 h 83"/>
                <a:gd name="T16" fmla="*/ 54 w 305"/>
                <a:gd name="T17" fmla="*/ 12 h 83"/>
                <a:gd name="T18" fmla="*/ 72 w 305"/>
                <a:gd name="T19" fmla="*/ 7 h 83"/>
                <a:gd name="T20" fmla="*/ 92 w 305"/>
                <a:gd name="T21" fmla="*/ 2 h 83"/>
                <a:gd name="T22" fmla="*/ 118 w 305"/>
                <a:gd name="T23" fmla="*/ 0 h 83"/>
                <a:gd name="T24" fmla="*/ 146 w 305"/>
                <a:gd name="T25" fmla="*/ 0 h 83"/>
                <a:gd name="T26" fmla="*/ 180 w 305"/>
                <a:gd name="T27" fmla="*/ 2 h 83"/>
                <a:gd name="T28" fmla="*/ 216 w 305"/>
                <a:gd name="T29" fmla="*/ 8 h 83"/>
                <a:gd name="T30" fmla="*/ 258 w 305"/>
                <a:gd name="T31" fmla="*/ 16 h 83"/>
                <a:gd name="T32" fmla="*/ 305 w 305"/>
                <a:gd name="T33" fmla="*/ 29 h 83"/>
                <a:gd name="T34" fmla="*/ 299 w 305"/>
                <a:gd name="T35" fmla="*/ 47 h 83"/>
                <a:gd name="T36" fmla="*/ 297 w 305"/>
                <a:gd name="T37" fmla="*/ 45 h 83"/>
                <a:gd name="T38" fmla="*/ 289 w 305"/>
                <a:gd name="T39" fmla="*/ 43 h 83"/>
                <a:gd name="T40" fmla="*/ 277 w 305"/>
                <a:gd name="T41" fmla="*/ 40 h 83"/>
                <a:gd name="T42" fmla="*/ 262 w 305"/>
                <a:gd name="T43" fmla="*/ 36 h 83"/>
                <a:gd name="T44" fmla="*/ 244 w 305"/>
                <a:gd name="T45" fmla="*/ 33 h 83"/>
                <a:gd name="T46" fmla="*/ 224 w 305"/>
                <a:gd name="T47" fmla="*/ 28 h 83"/>
                <a:gd name="T48" fmla="*/ 201 w 305"/>
                <a:gd name="T49" fmla="*/ 25 h 83"/>
                <a:gd name="T50" fmla="*/ 176 w 305"/>
                <a:gd name="T51" fmla="*/ 22 h 83"/>
                <a:gd name="T52" fmla="*/ 152 w 305"/>
                <a:gd name="T53" fmla="*/ 21 h 83"/>
                <a:gd name="T54" fmla="*/ 126 w 305"/>
                <a:gd name="T55" fmla="*/ 22 h 83"/>
                <a:gd name="T56" fmla="*/ 101 w 305"/>
                <a:gd name="T57" fmla="*/ 24 h 83"/>
                <a:gd name="T58" fmla="*/ 77 w 305"/>
                <a:gd name="T59" fmla="*/ 29 h 83"/>
                <a:gd name="T60" fmla="*/ 55 w 305"/>
                <a:gd name="T61" fmla="*/ 38 h 83"/>
                <a:gd name="T62" fmla="*/ 33 w 305"/>
                <a:gd name="T63" fmla="*/ 49 h 83"/>
                <a:gd name="T64" fmla="*/ 15 w 305"/>
                <a:gd name="T65" fmla="*/ 64 h 83"/>
                <a:gd name="T66" fmla="*/ 0 w 305"/>
                <a:gd name="T67" fmla="*/ 83 h 83"/>
                <a:gd name="T68" fmla="*/ 0 w 305"/>
                <a:gd name="T69" fmla="*/ 53 h 8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5"/>
                <a:gd name="T106" fmla="*/ 0 h 83"/>
                <a:gd name="T107" fmla="*/ 305 w 305"/>
                <a:gd name="T108" fmla="*/ 83 h 8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5" h="83">
                  <a:moveTo>
                    <a:pt x="0" y="53"/>
                  </a:moveTo>
                  <a:lnTo>
                    <a:pt x="0" y="52"/>
                  </a:lnTo>
                  <a:lnTo>
                    <a:pt x="2" y="49"/>
                  </a:lnTo>
                  <a:lnTo>
                    <a:pt x="5" y="44"/>
                  </a:lnTo>
                  <a:lnTo>
                    <a:pt x="11" y="38"/>
                  </a:lnTo>
                  <a:lnTo>
                    <a:pt x="18" y="31"/>
                  </a:lnTo>
                  <a:lnTo>
                    <a:pt x="27" y="25"/>
                  </a:lnTo>
                  <a:lnTo>
                    <a:pt x="39" y="17"/>
                  </a:lnTo>
                  <a:lnTo>
                    <a:pt x="54" y="12"/>
                  </a:lnTo>
                  <a:lnTo>
                    <a:pt x="72" y="7"/>
                  </a:lnTo>
                  <a:lnTo>
                    <a:pt x="92" y="2"/>
                  </a:lnTo>
                  <a:lnTo>
                    <a:pt x="118" y="0"/>
                  </a:lnTo>
                  <a:lnTo>
                    <a:pt x="146" y="0"/>
                  </a:lnTo>
                  <a:lnTo>
                    <a:pt x="180" y="2"/>
                  </a:lnTo>
                  <a:lnTo>
                    <a:pt x="216" y="8"/>
                  </a:lnTo>
                  <a:lnTo>
                    <a:pt x="258" y="16"/>
                  </a:lnTo>
                  <a:lnTo>
                    <a:pt x="305" y="29"/>
                  </a:lnTo>
                  <a:lnTo>
                    <a:pt x="299" y="47"/>
                  </a:lnTo>
                  <a:lnTo>
                    <a:pt x="297" y="45"/>
                  </a:lnTo>
                  <a:lnTo>
                    <a:pt x="289" y="43"/>
                  </a:lnTo>
                  <a:lnTo>
                    <a:pt x="277" y="40"/>
                  </a:lnTo>
                  <a:lnTo>
                    <a:pt x="262" y="36"/>
                  </a:lnTo>
                  <a:lnTo>
                    <a:pt x="244" y="33"/>
                  </a:lnTo>
                  <a:lnTo>
                    <a:pt x="224" y="28"/>
                  </a:lnTo>
                  <a:lnTo>
                    <a:pt x="201" y="25"/>
                  </a:lnTo>
                  <a:lnTo>
                    <a:pt x="176" y="22"/>
                  </a:lnTo>
                  <a:lnTo>
                    <a:pt x="152" y="21"/>
                  </a:lnTo>
                  <a:lnTo>
                    <a:pt x="126" y="22"/>
                  </a:lnTo>
                  <a:lnTo>
                    <a:pt x="101" y="24"/>
                  </a:lnTo>
                  <a:lnTo>
                    <a:pt x="77" y="29"/>
                  </a:lnTo>
                  <a:lnTo>
                    <a:pt x="55" y="38"/>
                  </a:lnTo>
                  <a:lnTo>
                    <a:pt x="33" y="49"/>
                  </a:lnTo>
                  <a:lnTo>
                    <a:pt x="15" y="64"/>
                  </a:lnTo>
                  <a:lnTo>
                    <a:pt x="0" y="83"/>
                  </a:lnTo>
                  <a:lnTo>
                    <a:pt x="0" y="53"/>
                  </a:lnTo>
                  <a:close/>
                </a:path>
              </a:pathLst>
            </a:custGeom>
            <a:solidFill>
              <a:srgbClr val="808080"/>
            </a:solidFill>
            <a:ln w="9525">
              <a:noFill/>
              <a:round/>
              <a:headEnd/>
              <a:tailEnd/>
            </a:ln>
          </p:spPr>
          <p:txBody>
            <a:bodyPr/>
            <a:lstStyle/>
            <a:p>
              <a:endParaRPr lang="en-US"/>
            </a:p>
          </p:txBody>
        </p:sp>
        <p:sp>
          <p:nvSpPr>
            <p:cNvPr id="91314" name="Freeform 202"/>
            <p:cNvSpPr>
              <a:spLocks/>
            </p:cNvSpPr>
            <p:nvPr/>
          </p:nvSpPr>
          <p:spPr bwMode="auto">
            <a:xfrm>
              <a:off x="6348" y="13696"/>
              <a:ext cx="496" cy="917"/>
            </a:xfrm>
            <a:custGeom>
              <a:avLst/>
              <a:gdLst>
                <a:gd name="T0" fmla="*/ 0 w 496"/>
                <a:gd name="T1" fmla="*/ 0 h 917"/>
                <a:gd name="T2" fmla="*/ 0 w 496"/>
                <a:gd name="T3" fmla="*/ 886 h 917"/>
                <a:gd name="T4" fmla="*/ 150 w 496"/>
                <a:gd name="T5" fmla="*/ 917 h 917"/>
                <a:gd name="T6" fmla="*/ 143 w 496"/>
                <a:gd name="T7" fmla="*/ 797 h 917"/>
                <a:gd name="T8" fmla="*/ 496 w 496"/>
                <a:gd name="T9" fmla="*/ 851 h 917"/>
                <a:gd name="T10" fmla="*/ 490 w 496"/>
                <a:gd name="T11" fmla="*/ 803 h 917"/>
                <a:gd name="T12" fmla="*/ 245 w 496"/>
                <a:gd name="T13" fmla="*/ 773 h 917"/>
                <a:gd name="T14" fmla="*/ 239 w 496"/>
                <a:gd name="T15" fmla="*/ 670 h 917"/>
                <a:gd name="T16" fmla="*/ 72 w 496"/>
                <a:gd name="T17" fmla="*/ 670 h 917"/>
                <a:gd name="T18" fmla="*/ 68 w 496"/>
                <a:gd name="T19" fmla="*/ 657 h 917"/>
                <a:gd name="T20" fmla="*/ 56 w 496"/>
                <a:gd name="T21" fmla="*/ 620 h 917"/>
                <a:gd name="T22" fmla="*/ 41 w 496"/>
                <a:gd name="T23" fmla="*/ 559 h 917"/>
                <a:gd name="T24" fmla="*/ 26 w 496"/>
                <a:gd name="T25" fmla="*/ 480 h 917"/>
                <a:gd name="T26" fmla="*/ 15 w 496"/>
                <a:gd name="T27" fmla="*/ 385 h 917"/>
                <a:gd name="T28" fmla="*/ 11 w 496"/>
                <a:gd name="T29" fmla="*/ 276 h 917"/>
                <a:gd name="T30" fmla="*/ 20 w 496"/>
                <a:gd name="T31" fmla="*/ 158 h 917"/>
                <a:gd name="T32" fmla="*/ 42 w 496"/>
                <a:gd name="T33" fmla="*/ 30 h 917"/>
                <a:gd name="T34" fmla="*/ 0 w 496"/>
                <a:gd name="T35" fmla="*/ 0 h 9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96"/>
                <a:gd name="T55" fmla="*/ 0 h 917"/>
                <a:gd name="T56" fmla="*/ 496 w 496"/>
                <a:gd name="T57" fmla="*/ 917 h 9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96" h="917">
                  <a:moveTo>
                    <a:pt x="0" y="0"/>
                  </a:moveTo>
                  <a:lnTo>
                    <a:pt x="0" y="886"/>
                  </a:lnTo>
                  <a:lnTo>
                    <a:pt x="150" y="917"/>
                  </a:lnTo>
                  <a:lnTo>
                    <a:pt x="143" y="797"/>
                  </a:lnTo>
                  <a:lnTo>
                    <a:pt x="496" y="851"/>
                  </a:lnTo>
                  <a:lnTo>
                    <a:pt x="490" y="803"/>
                  </a:lnTo>
                  <a:lnTo>
                    <a:pt x="245" y="773"/>
                  </a:lnTo>
                  <a:lnTo>
                    <a:pt x="239" y="670"/>
                  </a:lnTo>
                  <a:lnTo>
                    <a:pt x="72" y="670"/>
                  </a:lnTo>
                  <a:lnTo>
                    <a:pt x="68" y="657"/>
                  </a:lnTo>
                  <a:lnTo>
                    <a:pt x="56" y="620"/>
                  </a:lnTo>
                  <a:lnTo>
                    <a:pt x="41" y="559"/>
                  </a:lnTo>
                  <a:lnTo>
                    <a:pt x="26" y="480"/>
                  </a:lnTo>
                  <a:lnTo>
                    <a:pt x="15" y="385"/>
                  </a:lnTo>
                  <a:lnTo>
                    <a:pt x="11" y="276"/>
                  </a:lnTo>
                  <a:lnTo>
                    <a:pt x="20" y="158"/>
                  </a:lnTo>
                  <a:lnTo>
                    <a:pt x="42" y="30"/>
                  </a:lnTo>
                  <a:lnTo>
                    <a:pt x="0" y="0"/>
                  </a:lnTo>
                  <a:close/>
                </a:path>
              </a:pathLst>
            </a:custGeom>
            <a:solidFill>
              <a:srgbClr val="808080"/>
            </a:solidFill>
            <a:ln w="9525">
              <a:noFill/>
              <a:round/>
              <a:headEnd/>
              <a:tailEnd/>
            </a:ln>
          </p:spPr>
          <p:txBody>
            <a:bodyPr/>
            <a:lstStyle/>
            <a:p>
              <a:endParaRPr lang="en-US"/>
            </a:p>
          </p:txBody>
        </p:sp>
        <p:sp>
          <p:nvSpPr>
            <p:cNvPr id="91315" name="Freeform 203"/>
            <p:cNvSpPr>
              <a:spLocks/>
            </p:cNvSpPr>
            <p:nvPr/>
          </p:nvSpPr>
          <p:spPr bwMode="auto">
            <a:xfrm>
              <a:off x="6593" y="13487"/>
              <a:ext cx="638" cy="125"/>
            </a:xfrm>
            <a:custGeom>
              <a:avLst/>
              <a:gdLst>
                <a:gd name="T0" fmla="*/ 0 w 638"/>
                <a:gd name="T1" fmla="*/ 125 h 125"/>
                <a:gd name="T2" fmla="*/ 4 w 638"/>
                <a:gd name="T3" fmla="*/ 124 h 125"/>
                <a:gd name="T4" fmla="*/ 14 w 638"/>
                <a:gd name="T5" fmla="*/ 119 h 125"/>
                <a:gd name="T6" fmla="*/ 31 w 638"/>
                <a:gd name="T7" fmla="*/ 114 h 125"/>
                <a:gd name="T8" fmla="*/ 53 w 638"/>
                <a:gd name="T9" fmla="*/ 106 h 125"/>
                <a:gd name="T10" fmla="*/ 81 w 638"/>
                <a:gd name="T11" fmla="*/ 98 h 125"/>
                <a:gd name="T12" fmla="*/ 113 w 638"/>
                <a:gd name="T13" fmla="*/ 89 h 125"/>
                <a:gd name="T14" fmla="*/ 151 w 638"/>
                <a:gd name="T15" fmla="*/ 81 h 125"/>
                <a:gd name="T16" fmla="*/ 192 w 638"/>
                <a:gd name="T17" fmla="*/ 73 h 125"/>
                <a:gd name="T18" fmla="*/ 237 w 638"/>
                <a:gd name="T19" fmla="*/ 65 h 125"/>
                <a:gd name="T20" fmla="*/ 286 w 638"/>
                <a:gd name="T21" fmla="*/ 60 h 125"/>
                <a:gd name="T22" fmla="*/ 337 w 638"/>
                <a:gd name="T23" fmla="*/ 56 h 125"/>
                <a:gd name="T24" fmla="*/ 390 w 638"/>
                <a:gd name="T25" fmla="*/ 55 h 125"/>
                <a:gd name="T26" fmla="*/ 446 w 638"/>
                <a:gd name="T27" fmla="*/ 56 h 125"/>
                <a:gd name="T28" fmla="*/ 503 w 638"/>
                <a:gd name="T29" fmla="*/ 61 h 125"/>
                <a:gd name="T30" fmla="*/ 561 w 638"/>
                <a:gd name="T31" fmla="*/ 70 h 125"/>
                <a:gd name="T32" fmla="*/ 620 w 638"/>
                <a:gd name="T33" fmla="*/ 83 h 125"/>
                <a:gd name="T34" fmla="*/ 638 w 638"/>
                <a:gd name="T35" fmla="*/ 0 h 125"/>
                <a:gd name="T36" fmla="*/ 634 w 638"/>
                <a:gd name="T37" fmla="*/ 0 h 125"/>
                <a:gd name="T38" fmla="*/ 620 w 638"/>
                <a:gd name="T39" fmla="*/ 0 h 125"/>
                <a:gd name="T40" fmla="*/ 599 w 638"/>
                <a:gd name="T41" fmla="*/ 0 h 125"/>
                <a:gd name="T42" fmla="*/ 571 w 638"/>
                <a:gd name="T43" fmla="*/ 1 h 125"/>
                <a:gd name="T44" fmla="*/ 536 w 638"/>
                <a:gd name="T45" fmla="*/ 2 h 125"/>
                <a:gd name="T46" fmla="*/ 496 w 638"/>
                <a:gd name="T47" fmla="*/ 3 h 125"/>
                <a:gd name="T48" fmla="*/ 452 w 638"/>
                <a:gd name="T49" fmla="*/ 6 h 125"/>
                <a:gd name="T50" fmla="*/ 405 w 638"/>
                <a:gd name="T51" fmla="*/ 8 h 125"/>
                <a:gd name="T52" fmla="*/ 354 w 638"/>
                <a:gd name="T53" fmla="*/ 13 h 125"/>
                <a:gd name="T54" fmla="*/ 302 w 638"/>
                <a:gd name="T55" fmla="*/ 17 h 125"/>
                <a:gd name="T56" fmla="*/ 249 w 638"/>
                <a:gd name="T57" fmla="*/ 22 h 125"/>
                <a:gd name="T58" fmla="*/ 196 w 638"/>
                <a:gd name="T59" fmla="*/ 30 h 125"/>
                <a:gd name="T60" fmla="*/ 144 w 638"/>
                <a:gd name="T61" fmla="*/ 37 h 125"/>
                <a:gd name="T62" fmla="*/ 93 w 638"/>
                <a:gd name="T63" fmla="*/ 47 h 125"/>
                <a:gd name="T64" fmla="*/ 45 w 638"/>
                <a:gd name="T65" fmla="*/ 58 h 125"/>
                <a:gd name="T66" fmla="*/ 0 w 638"/>
                <a:gd name="T67" fmla="*/ 71 h 125"/>
                <a:gd name="T68" fmla="*/ 0 w 638"/>
                <a:gd name="T69" fmla="*/ 125 h 12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38"/>
                <a:gd name="T106" fmla="*/ 0 h 125"/>
                <a:gd name="T107" fmla="*/ 638 w 638"/>
                <a:gd name="T108" fmla="*/ 125 h 12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38" h="125">
                  <a:moveTo>
                    <a:pt x="0" y="125"/>
                  </a:moveTo>
                  <a:lnTo>
                    <a:pt x="4" y="124"/>
                  </a:lnTo>
                  <a:lnTo>
                    <a:pt x="14" y="119"/>
                  </a:lnTo>
                  <a:lnTo>
                    <a:pt x="31" y="114"/>
                  </a:lnTo>
                  <a:lnTo>
                    <a:pt x="53" y="106"/>
                  </a:lnTo>
                  <a:lnTo>
                    <a:pt x="81" y="98"/>
                  </a:lnTo>
                  <a:lnTo>
                    <a:pt x="113" y="89"/>
                  </a:lnTo>
                  <a:lnTo>
                    <a:pt x="151" y="81"/>
                  </a:lnTo>
                  <a:lnTo>
                    <a:pt x="192" y="73"/>
                  </a:lnTo>
                  <a:lnTo>
                    <a:pt x="237" y="65"/>
                  </a:lnTo>
                  <a:lnTo>
                    <a:pt x="286" y="60"/>
                  </a:lnTo>
                  <a:lnTo>
                    <a:pt x="337" y="56"/>
                  </a:lnTo>
                  <a:lnTo>
                    <a:pt x="390" y="55"/>
                  </a:lnTo>
                  <a:lnTo>
                    <a:pt x="446" y="56"/>
                  </a:lnTo>
                  <a:lnTo>
                    <a:pt x="503" y="61"/>
                  </a:lnTo>
                  <a:lnTo>
                    <a:pt x="561" y="70"/>
                  </a:lnTo>
                  <a:lnTo>
                    <a:pt x="620" y="83"/>
                  </a:lnTo>
                  <a:lnTo>
                    <a:pt x="638" y="0"/>
                  </a:lnTo>
                  <a:lnTo>
                    <a:pt x="634" y="0"/>
                  </a:lnTo>
                  <a:lnTo>
                    <a:pt x="620" y="0"/>
                  </a:lnTo>
                  <a:lnTo>
                    <a:pt x="599" y="0"/>
                  </a:lnTo>
                  <a:lnTo>
                    <a:pt x="571" y="1"/>
                  </a:lnTo>
                  <a:lnTo>
                    <a:pt x="536" y="2"/>
                  </a:lnTo>
                  <a:lnTo>
                    <a:pt x="496" y="3"/>
                  </a:lnTo>
                  <a:lnTo>
                    <a:pt x="452" y="6"/>
                  </a:lnTo>
                  <a:lnTo>
                    <a:pt x="405" y="8"/>
                  </a:lnTo>
                  <a:lnTo>
                    <a:pt x="354" y="13"/>
                  </a:lnTo>
                  <a:lnTo>
                    <a:pt x="302" y="17"/>
                  </a:lnTo>
                  <a:lnTo>
                    <a:pt x="249" y="22"/>
                  </a:lnTo>
                  <a:lnTo>
                    <a:pt x="196" y="30"/>
                  </a:lnTo>
                  <a:lnTo>
                    <a:pt x="144" y="37"/>
                  </a:lnTo>
                  <a:lnTo>
                    <a:pt x="93" y="47"/>
                  </a:lnTo>
                  <a:lnTo>
                    <a:pt x="45" y="58"/>
                  </a:lnTo>
                  <a:lnTo>
                    <a:pt x="0" y="71"/>
                  </a:lnTo>
                  <a:lnTo>
                    <a:pt x="0" y="125"/>
                  </a:lnTo>
                  <a:close/>
                </a:path>
              </a:pathLst>
            </a:custGeom>
            <a:solidFill>
              <a:srgbClr val="808080"/>
            </a:solidFill>
            <a:ln w="9525">
              <a:noFill/>
              <a:round/>
              <a:headEnd/>
              <a:tailEnd/>
            </a:ln>
          </p:spPr>
          <p:txBody>
            <a:bodyPr/>
            <a:lstStyle/>
            <a:p>
              <a:endParaRPr lang="en-US"/>
            </a:p>
          </p:txBody>
        </p:sp>
        <p:sp>
          <p:nvSpPr>
            <p:cNvPr id="91316" name="Freeform 204"/>
            <p:cNvSpPr>
              <a:spLocks/>
            </p:cNvSpPr>
            <p:nvPr/>
          </p:nvSpPr>
          <p:spPr bwMode="auto">
            <a:xfrm>
              <a:off x="6217" y="14634"/>
              <a:ext cx="1075" cy="356"/>
            </a:xfrm>
            <a:custGeom>
              <a:avLst/>
              <a:gdLst>
                <a:gd name="T0" fmla="*/ 454 w 1075"/>
                <a:gd name="T1" fmla="*/ 344 h 356"/>
                <a:gd name="T2" fmla="*/ 456 w 1075"/>
                <a:gd name="T3" fmla="*/ 343 h 356"/>
                <a:gd name="T4" fmla="*/ 463 w 1075"/>
                <a:gd name="T5" fmla="*/ 341 h 356"/>
                <a:gd name="T6" fmla="*/ 472 w 1075"/>
                <a:gd name="T7" fmla="*/ 337 h 356"/>
                <a:gd name="T8" fmla="*/ 485 w 1075"/>
                <a:gd name="T9" fmla="*/ 332 h 356"/>
                <a:gd name="T10" fmla="*/ 501 w 1075"/>
                <a:gd name="T11" fmla="*/ 325 h 356"/>
                <a:gd name="T12" fmla="*/ 518 w 1075"/>
                <a:gd name="T13" fmla="*/ 317 h 356"/>
                <a:gd name="T14" fmla="*/ 538 w 1075"/>
                <a:gd name="T15" fmla="*/ 308 h 356"/>
                <a:gd name="T16" fmla="*/ 558 w 1075"/>
                <a:gd name="T17" fmla="*/ 298 h 356"/>
                <a:gd name="T18" fmla="*/ 580 w 1075"/>
                <a:gd name="T19" fmla="*/ 287 h 356"/>
                <a:gd name="T20" fmla="*/ 600 w 1075"/>
                <a:gd name="T21" fmla="*/ 274 h 356"/>
                <a:gd name="T22" fmla="*/ 621 w 1075"/>
                <a:gd name="T23" fmla="*/ 262 h 356"/>
                <a:gd name="T24" fmla="*/ 640 w 1075"/>
                <a:gd name="T25" fmla="*/ 248 h 356"/>
                <a:gd name="T26" fmla="*/ 658 w 1075"/>
                <a:gd name="T27" fmla="*/ 234 h 356"/>
                <a:gd name="T28" fmla="*/ 674 w 1075"/>
                <a:gd name="T29" fmla="*/ 219 h 356"/>
                <a:gd name="T30" fmla="*/ 688 w 1075"/>
                <a:gd name="T31" fmla="*/ 204 h 356"/>
                <a:gd name="T32" fmla="*/ 699 w 1075"/>
                <a:gd name="T33" fmla="*/ 189 h 356"/>
                <a:gd name="T34" fmla="*/ 0 w 1075"/>
                <a:gd name="T35" fmla="*/ 18 h 356"/>
                <a:gd name="T36" fmla="*/ 54 w 1075"/>
                <a:gd name="T37" fmla="*/ 0 h 356"/>
                <a:gd name="T38" fmla="*/ 1075 w 1075"/>
                <a:gd name="T39" fmla="*/ 251 h 356"/>
                <a:gd name="T40" fmla="*/ 1033 w 1075"/>
                <a:gd name="T41" fmla="*/ 274 h 356"/>
                <a:gd name="T42" fmla="*/ 738 w 1075"/>
                <a:gd name="T43" fmla="*/ 199 h 356"/>
                <a:gd name="T44" fmla="*/ 737 w 1075"/>
                <a:gd name="T45" fmla="*/ 200 h 356"/>
                <a:gd name="T46" fmla="*/ 735 w 1075"/>
                <a:gd name="T47" fmla="*/ 203 h 356"/>
                <a:gd name="T48" fmla="*/ 730 w 1075"/>
                <a:gd name="T49" fmla="*/ 207 h 356"/>
                <a:gd name="T50" fmla="*/ 724 w 1075"/>
                <a:gd name="T51" fmla="*/ 214 h 356"/>
                <a:gd name="T52" fmla="*/ 716 w 1075"/>
                <a:gd name="T53" fmla="*/ 222 h 356"/>
                <a:gd name="T54" fmla="*/ 706 w 1075"/>
                <a:gd name="T55" fmla="*/ 231 h 356"/>
                <a:gd name="T56" fmla="*/ 694 w 1075"/>
                <a:gd name="T57" fmla="*/ 242 h 356"/>
                <a:gd name="T58" fmla="*/ 679 w 1075"/>
                <a:gd name="T59" fmla="*/ 253 h 356"/>
                <a:gd name="T60" fmla="*/ 662 w 1075"/>
                <a:gd name="T61" fmla="*/ 265 h 356"/>
                <a:gd name="T62" fmla="*/ 643 w 1075"/>
                <a:gd name="T63" fmla="*/ 278 h 356"/>
                <a:gd name="T64" fmla="*/ 621 w 1075"/>
                <a:gd name="T65" fmla="*/ 291 h 356"/>
                <a:gd name="T66" fmla="*/ 597 w 1075"/>
                <a:gd name="T67" fmla="*/ 303 h 356"/>
                <a:gd name="T68" fmla="*/ 570 w 1075"/>
                <a:gd name="T69" fmla="*/ 317 h 356"/>
                <a:gd name="T70" fmla="*/ 540 w 1075"/>
                <a:gd name="T71" fmla="*/ 330 h 356"/>
                <a:gd name="T72" fmla="*/ 508 w 1075"/>
                <a:gd name="T73" fmla="*/ 343 h 356"/>
                <a:gd name="T74" fmla="*/ 472 w 1075"/>
                <a:gd name="T75" fmla="*/ 356 h 356"/>
                <a:gd name="T76" fmla="*/ 454 w 1075"/>
                <a:gd name="T77" fmla="*/ 344 h 35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75"/>
                <a:gd name="T118" fmla="*/ 0 h 356"/>
                <a:gd name="T119" fmla="*/ 1075 w 1075"/>
                <a:gd name="T120" fmla="*/ 356 h 35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75" h="356">
                  <a:moveTo>
                    <a:pt x="454" y="344"/>
                  </a:moveTo>
                  <a:lnTo>
                    <a:pt x="456" y="343"/>
                  </a:lnTo>
                  <a:lnTo>
                    <a:pt x="463" y="341"/>
                  </a:lnTo>
                  <a:lnTo>
                    <a:pt x="472" y="337"/>
                  </a:lnTo>
                  <a:lnTo>
                    <a:pt x="485" y="332"/>
                  </a:lnTo>
                  <a:lnTo>
                    <a:pt x="501" y="325"/>
                  </a:lnTo>
                  <a:lnTo>
                    <a:pt x="518" y="317"/>
                  </a:lnTo>
                  <a:lnTo>
                    <a:pt x="538" y="308"/>
                  </a:lnTo>
                  <a:lnTo>
                    <a:pt x="558" y="298"/>
                  </a:lnTo>
                  <a:lnTo>
                    <a:pt x="580" y="287"/>
                  </a:lnTo>
                  <a:lnTo>
                    <a:pt x="600" y="274"/>
                  </a:lnTo>
                  <a:lnTo>
                    <a:pt x="621" y="262"/>
                  </a:lnTo>
                  <a:lnTo>
                    <a:pt x="640" y="248"/>
                  </a:lnTo>
                  <a:lnTo>
                    <a:pt x="658" y="234"/>
                  </a:lnTo>
                  <a:lnTo>
                    <a:pt x="674" y="219"/>
                  </a:lnTo>
                  <a:lnTo>
                    <a:pt x="688" y="204"/>
                  </a:lnTo>
                  <a:lnTo>
                    <a:pt x="699" y="189"/>
                  </a:lnTo>
                  <a:lnTo>
                    <a:pt x="0" y="18"/>
                  </a:lnTo>
                  <a:lnTo>
                    <a:pt x="54" y="0"/>
                  </a:lnTo>
                  <a:lnTo>
                    <a:pt x="1075" y="251"/>
                  </a:lnTo>
                  <a:lnTo>
                    <a:pt x="1033" y="274"/>
                  </a:lnTo>
                  <a:lnTo>
                    <a:pt x="738" y="199"/>
                  </a:lnTo>
                  <a:lnTo>
                    <a:pt x="737" y="200"/>
                  </a:lnTo>
                  <a:lnTo>
                    <a:pt x="735" y="203"/>
                  </a:lnTo>
                  <a:lnTo>
                    <a:pt x="730" y="207"/>
                  </a:lnTo>
                  <a:lnTo>
                    <a:pt x="724" y="214"/>
                  </a:lnTo>
                  <a:lnTo>
                    <a:pt x="716" y="222"/>
                  </a:lnTo>
                  <a:lnTo>
                    <a:pt x="706" y="231"/>
                  </a:lnTo>
                  <a:lnTo>
                    <a:pt x="694" y="242"/>
                  </a:lnTo>
                  <a:lnTo>
                    <a:pt x="679" y="253"/>
                  </a:lnTo>
                  <a:lnTo>
                    <a:pt x="662" y="265"/>
                  </a:lnTo>
                  <a:lnTo>
                    <a:pt x="643" y="278"/>
                  </a:lnTo>
                  <a:lnTo>
                    <a:pt x="621" y="291"/>
                  </a:lnTo>
                  <a:lnTo>
                    <a:pt x="597" y="303"/>
                  </a:lnTo>
                  <a:lnTo>
                    <a:pt x="570" y="317"/>
                  </a:lnTo>
                  <a:lnTo>
                    <a:pt x="540" y="330"/>
                  </a:lnTo>
                  <a:lnTo>
                    <a:pt x="508" y="343"/>
                  </a:lnTo>
                  <a:lnTo>
                    <a:pt x="472" y="356"/>
                  </a:lnTo>
                  <a:lnTo>
                    <a:pt x="454" y="344"/>
                  </a:lnTo>
                  <a:close/>
                </a:path>
              </a:pathLst>
            </a:custGeom>
            <a:solidFill>
              <a:srgbClr val="000000"/>
            </a:solidFill>
            <a:ln w="9525">
              <a:noFill/>
              <a:round/>
              <a:headEnd/>
              <a:tailEnd/>
            </a:ln>
          </p:spPr>
          <p:txBody>
            <a:bodyPr/>
            <a:lstStyle/>
            <a:p>
              <a:endParaRPr lang="en-US"/>
            </a:p>
          </p:txBody>
        </p:sp>
        <p:sp>
          <p:nvSpPr>
            <p:cNvPr id="91317" name="Freeform 205"/>
            <p:cNvSpPr>
              <a:spLocks/>
            </p:cNvSpPr>
            <p:nvPr/>
          </p:nvSpPr>
          <p:spPr bwMode="auto">
            <a:xfrm>
              <a:off x="5997" y="14727"/>
              <a:ext cx="1095" cy="319"/>
            </a:xfrm>
            <a:custGeom>
              <a:avLst/>
              <a:gdLst>
                <a:gd name="T0" fmla="*/ 0 w 1095"/>
                <a:gd name="T1" fmla="*/ 0 h 319"/>
                <a:gd name="T2" fmla="*/ 1071 w 1095"/>
                <a:gd name="T3" fmla="*/ 319 h 319"/>
                <a:gd name="T4" fmla="*/ 1095 w 1095"/>
                <a:gd name="T5" fmla="*/ 319 h 319"/>
                <a:gd name="T6" fmla="*/ 33 w 1095"/>
                <a:gd name="T7" fmla="*/ 0 h 319"/>
                <a:gd name="T8" fmla="*/ 0 w 1095"/>
                <a:gd name="T9" fmla="*/ 0 h 319"/>
                <a:gd name="T10" fmla="*/ 0 60000 65536"/>
                <a:gd name="T11" fmla="*/ 0 60000 65536"/>
                <a:gd name="T12" fmla="*/ 0 60000 65536"/>
                <a:gd name="T13" fmla="*/ 0 60000 65536"/>
                <a:gd name="T14" fmla="*/ 0 60000 65536"/>
                <a:gd name="T15" fmla="*/ 0 w 1095"/>
                <a:gd name="T16" fmla="*/ 0 h 319"/>
                <a:gd name="T17" fmla="*/ 1095 w 1095"/>
                <a:gd name="T18" fmla="*/ 319 h 319"/>
              </a:gdLst>
              <a:ahLst/>
              <a:cxnLst>
                <a:cxn ang="T10">
                  <a:pos x="T0" y="T1"/>
                </a:cxn>
                <a:cxn ang="T11">
                  <a:pos x="T2" y="T3"/>
                </a:cxn>
                <a:cxn ang="T12">
                  <a:pos x="T4" y="T5"/>
                </a:cxn>
                <a:cxn ang="T13">
                  <a:pos x="T6" y="T7"/>
                </a:cxn>
                <a:cxn ang="T14">
                  <a:pos x="T8" y="T9"/>
                </a:cxn>
              </a:cxnLst>
              <a:rect l="T15" t="T16" r="T17" b="T18"/>
              <a:pathLst>
                <a:path w="1095" h="319">
                  <a:moveTo>
                    <a:pt x="0" y="0"/>
                  </a:moveTo>
                  <a:lnTo>
                    <a:pt x="1071" y="319"/>
                  </a:lnTo>
                  <a:lnTo>
                    <a:pt x="1095" y="319"/>
                  </a:lnTo>
                  <a:lnTo>
                    <a:pt x="33" y="0"/>
                  </a:lnTo>
                  <a:lnTo>
                    <a:pt x="0" y="0"/>
                  </a:lnTo>
                  <a:close/>
                </a:path>
              </a:pathLst>
            </a:custGeom>
            <a:solidFill>
              <a:srgbClr val="000000"/>
            </a:solidFill>
            <a:ln w="9525">
              <a:noFill/>
              <a:round/>
              <a:headEnd/>
              <a:tailEnd/>
            </a:ln>
          </p:spPr>
          <p:txBody>
            <a:bodyPr/>
            <a:lstStyle/>
            <a:p>
              <a:endParaRPr lang="en-US"/>
            </a:p>
          </p:txBody>
        </p:sp>
        <p:sp>
          <p:nvSpPr>
            <p:cNvPr id="91318" name="Freeform 206"/>
            <p:cNvSpPr>
              <a:spLocks/>
            </p:cNvSpPr>
            <p:nvPr/>
          </p:nvSpPr>
          <p:spPr bwMode="auto">
            <a:xfrm>
              <a:off x="6181" y="14684"/>
              <a:ext cx="1082" cy="285"/>
            </a:xfrm>
            <a:custGeom>
              <a:avLst/>
              <a:gdLst>
                <a:gd name="T0" fmla="*/ 0 w 1082"/>
                <a:gd name="T1" fmla="*/ 1 h 285"/>
                <a:gd name="T2" fmla="*/ 1058 w 1082"/>
                <a:gd name="T3" fmla="*/ 285 h 285"/>
                <a:gd name="T4" fmla="*/ 1082 w 1082"/>
                <a:gd name="T5" fmla="*/ 284 h 285"/>
                <a:gd name="T6" fmla="*/ 33 w 1082"/>
                <a:gd name="T7" fmla="*/ 0 h 285"/>
                <a:gd name="T8" fmla="*/ 0 w 1082"/>
                <a:gd name="T9" fmla="*/ 1 h 285"/>
                <a:gd name="T10" fmla="*/ 0 60000 65536"/>
                <a:gd name="T11" fmla="*/ 0 60000 65536"/>
                <a:gd name="T12" fmla="*/ 0 60000 65536"/>
                <a:gd name="T13" fmla="*/ 0 60000 65536"/>
                <a:gd name="T14" fmla="*/ 0 60000 65536"/>
                <a:gd name="T15" fmla="*/ 0 w 1082"/>
                <a:gd name="T16" fmla="*/ 0 h 285"/>
                <a:gd name="T17" fmla="*/ 1082 w 1082"/>
                <a:gd name="T18" fmla="*/ 285 h 285"/>
              </a:gdLst>
              <a:ahLst/>
              <a:cxnLst>
                <a:cxn ang="T10">
                  <a:pos x="T0" y="T1"/>
                </a:cxn>
                <a:cxn ang="T11">
                  <a:pos x="T2" y="T3"/>
                </a:cxn>
                <a:cxn ang="T12">
                  <a:pos x="T4" y="T5"/>
                </a:cxn>
                <a:cxn ang="T13">
                  <a:pos x="T6" y="T7"/>
                </a:cxn>
                <a:cxn ang="T14">
                  <a:pos x="T8" y="T9"/>
                </a:cxn>
              </a:cxnLst>
              <a:rect l="T15" t="T16" r="T17" b="T18"/>
              <a:pathLst>
                <a:path w="1082" h="285">
                  <a:moveTo>
                    <a:pt x="0" y="1"/>
                  </a:moveTo>
                  <a:lnTo>
                    <a:pt x="1058" y="285"/>
                  </a:lnTo>
                  <a:lnTo>
                    <a:pt x="1082" y="284"/>
                  </a:lnTo>
                  <a:lnTo>
                    <a:pt x="33" y="0"/>
                  </a:lnTo>
                  <a:lnTo>
                    <a:pt x="0" y="1"/>
                  </a:lnTo>
                  <a:close/>
                </a:path>
              </a:pathLst>
            </a:custGeom>
            <a:solidFill>
              <a:srgbClr val="000000"/>
            </a:solidFill>
            <a:ln w="9525">
              <a:noFill/>
              <a:round/>
              <a:headEnd/>
              <a:tailEnd/>
            </a:ln>
          </p:spPr>
          <p:txBody>
            <a:bodyPr/>
            <a:lstStyle/>
            <a:p>
              <a:endParaRPr lang="en-US"/>
            </a:p>
          </p:txBody>
        </p:sp>
        <p:sp>
          <p:nvSpPr>
            <p:cNvPr id="91319" name="Freeform 207"/>
            <p:cNvSpPr>
              <a:spLocks/>
            </p:cNvSpPr>
            <p:nvPr/>
          </p:nvSpPr>
          <p:spPr bwMode="auto">
            <a:xfrm>
              <a:off x="6093" y="14699"/>
              <a:ext cx="1087" cy="315"/>
            </a:xfrm>
            <a:custGeom>
              <a:avLst/>
              <a:gdLst>
                <a:gd name="T0" fmla="*/ 0 w 1087"/>
                <a:gd name="T1" fmla="*/ 0 h 315"/>
                <a:gd name="T2" fmla="*/ 1066 w 1087"/>
                <a:gd name="T3" fmla="*/ 315 h 315"/>
                <a:gd name="T4" fmla="*/ 1087 w 1087"/>
                <a:gd name="T5" fmla="*/ 308 h 315"/>
                <a:gd name="T6" fmla="*/ 31 w 1087"/>
                <a:gd name="T7" fmla="*/ 0 h 315"/>
                <a:gd name="T8" fmla="*/ 0 w 1087"/>
                <a:gd name="T9" fmla="*/ 0 h 315"/>
                <a:gd name="T10" fmla="*/ 0 60000 65536"/>
                <a:gd name="T11" fmla="*/ 0 60000 65536"/>
                <a:gd name="T12" fmla="*/ 0 60000 65536"/>
                <a:gd name="T13" fmla="*/ 0 60000 65536"/>
                <a:gd name="T14" fmla="*/ 0 60000 65536"/>
                <a:gd name="T15" fmla="*/ 0 w 1087"/>
                <a:gd name="T16" fmla="*/ 0 h 315"/>
                <a:gd name="T17" fmla="*/ 1087 w 1087"/>
                <a:gd name="T18" fmla="*/ 315 h 315"/>
              </a:gdLst>
              <a:ahLst/>
              <a:cxnLst>
                <a:cxn ang="T10">
                  <a:pos x="T0" y="T1"/>
                </a:cxn>
                <a:cxn ang="T11">
                  <a:pos x="T2" y="T3"/>
                </a:cxn>
                <a:cxn ang="T12">
                  <a:pos x="T4" y="T5"/>
                </a:cxn>
                <a:cxn ang="T13">
                  <a:pos x="T6" y="T7"/>
                </a:cxn>
                <a:cxn ang="T14">
                  <a:pos x="T8" y="T9"/>
                </a:cxn>
              </a:cxnLst>
              <a:rect l="T15" t="T16" r="T17" b="T18"/>
              <a:pathLst>
                <a:path w="1087" h="315">
                  <a:moveTo>
                    <a:pt x="0" y="0"/>
                  </a:moveTo>
                  <a:lnTo>
                    <a:pt x="1066" y="315"/>
                  </a:lnTo>
                  <a:lnTo>
                    <a:pt x="1087" y="308"/>
                  </a:lnTo>
                  <a:lnTo>
                    <a:pt x="31" y="0"/>
                  </a:lnTo>
                  <a:lnTo>
                    <a:pt x="0" y="0"/>
                  </a:lnTo>
                  <a:close/>
                </a:path>
              </a:pathLst>
            </a:custGeom>
            <a:solidFill>
              <a:srgbClr val="000000"/>
            </a:solidFill>
            <a:ln w="9525">
              <a:noFill/>
              <a:round/>
              <a:headEnd/>
              <a:tailEnd/>
            </a:ln>
          </p:spPr>
          <p:txBody>
            <a:bodyPr/>
            <a:lstStyle/>
            <a:p>
              <a:endParaRPr lang="en-US"/>
            </a:p>
          </p:txBody>
        </p:sp>
      </p:grpSp>
      <p:grpSp>
        <p:nvGrpSpPr>
          <p:cNvPr id="14" name="Group 208"/>
          <p:cNvGrpSpPr>
            <a:grpSpLocks/>
          </p:cNvGrpSpPr>
          <p:nvPr/>
        </p:nvGrpSpPr>
        <p:grpSpPr bwMode="auto">
          <a:xfrm>
            <a:off x="6653213" y="5081588"/>
            <a:ext cx="647700" cy="906462"/>
            <a:chOff x="12762" y="10336"/>
            <a:chExt cx="1027" cy="1700"/>
          </a:xfrm>
        </p:grpSpPr>
        <p:sp>
          <p:nvSpPr>
            <p:cNvPr id="91275" name="Rectangle 209"/>
            <p:cNvSpPr>
              <a:spLocks noChangeArrowheads="1"/>
            </p:cNvSpPr>
            <p:nvPr/>
          </p:nvSpPr>
          <p:spPr bwMode="auto">
            <a:xfrm>
              <a:off x="12824" y="10394"/>
              <a:ext cx="965" cy="1642"/>
            </a:xfrm>
            <a:prstGeom prst="rect">
              <a:avLst/>
            </a:prstGeom>
            <a:solidFill>
              <a:srgbClr val="969696"/>
            </a:solidFill>
            <a:ln w="9525">
              <a:solidFill>
                <a:srgbClr val="000000"/>
              </a:solidFill>
              <a:miter lim="800000"/>
              <a:headEnd/>
              <a:tailEnd/>
            </a:ln>
          </p:spPr>
          <p:txBody>
            <a:bodyPr/>
            <a:lstStyle/>
            <a:p>
              <a:endParaRPr lang="en-US"/>
            </a:p>
          </p:txBody>
        </p:sp>
        <p:sp>
          <p:nvSpPr>
            <p:cNvPr id="91276" name="Rectangle 210"/>
            <p:cNvSpPr>
              <a:spLocks noChangeArrowheads="1"/>
            </p:cNvSpPr>
            <p:nvPr/>
          </p:nvSpPr>
          <p:spPr bwMode="auto">
            <a:xfrm>
              <a:off x="12766" y="10336"/>
              <a:ext cx="965" cy="1642"/>
            </a:xfrm>
            <a:prstGeom prst="rect">
              <a:avLst/>
            </a:prstGeom>
            <a:solidFill>
              <a:srgbClr val="FFFFFF"/>
            </a:solidFill>
            <a:ln w="9525">
              <a:solidFill>
                <a:srgbClr val="000000"/>
              </a:solidFill>
              <a:miter lim="800000"/>
              <a:headEnd/>
              <a:tailEnd/>
            </a:ln>
          </p:spPr>
          <p:txBody>
            <a:bodyPr/>
            <a:lstStyle/>
            <a:p>
              <a:endParaRPr lang="en-US"/>
            </a:p>
          </p:txBody>
        </p:sp>
        <p:sp>
          <p:nvSpPr>
            <p:cNvPr id="91277" name="Line 211"/>
            <p:cNvSpPr>
              <a:spLocks noChangeShapeType="1"/>
            </p:cNvSpPr>
            <p:nvPr/>
          </p:nvSpPr>
          <p:spPr bwMode="auto">
            <a:xfrm>
              <a:off x="12766" y="10682"/>
              <a:ext cx="965" cy="2"/>
            </a:xfrm>
            <a:prstGeom prst="line">
              <a:avLst/>
            </a:prstGeom>
            <a:noFill/>
            <a:ln w="9525">
              <a:solidFill>
                <a:srgbClr val="000000"/>
              </a:solidFill>
              <a:round/>
              <a:headEnd/>
              <a:tailEnd/>
            </a:ln>
          </p:spPr>
          <p:txBody>
            <a:bodyPr/>
            <a:lstStyle/>
            <a:p>
              <a:endParaRPr lang="en-US"/>
            </a:p>
          </p:txBody>
        </p:sp>
        <p:sp>
          <p:nvSpPr>
            <p:cNvPr id="91278" name="Line 212"/>
            <p:cNvSpPr>
              <a:spLocks noChangeShapeType="1"/>
            </p:cNvSpPr>
            <p:nvPr/>
          </p:nvSpPr>
          <p:spPr bwMode="auto">
            <a:xfrm>
              <a:off x="12780" y="11042"/>
              <a:ext cx="980" cy="1"/>
            </a:xfrm>
            <a:prstGeom prst="line">
              <a:avLst/>
            </a:prstGeom>
            <a:noFill/>
            <a:ln w="9525">
              <a:solidFill>
                <a:srgbClr val="000000"/>
              </a:solidFill>
              <a:round/>
              <a:headEnd/>
              <a:tailEnd/>
            </a:ln>
          </p:spPr>
          <p:txBody>
            <a:bodyPr/>
            <a:lstStyle/>
            <a:p>
              <a:endParaRPr lang="en-US"/>
            </a:p>
          </p:txBody>
        </p:sp>
        <p:sp>
          <p:nvSpPr>
            <p:cNvPr id="91279" name="Line 213"/>
            <p:cNvSpPr>
              <a:spLocks noChangeShapeType="1"/>
            </p:cNvSpPr>
            <p:nvPr/>
          </p:nvSpPr>
          <p:spPr bwMode="auto">
            <a:xfrm>
              <a:off x="12764" y="11374"/>
              <a:ext cx="980" cy="1"/>
            </a:xfrm>
            <a:prstGeom prst="line">
              <a:avLst/>
            </a:prstGeom>
            <a:noFill/>
            <a:ln w="9525">
              <a:solidFill>
                <a:srgbClr val="000000"/>
              </a:solidFill>
              <a:round/>
              <a:headEnd/>
              <a:tailEnd/>
            </a:ln>
          </p:spPr>
          <p:txBody>
            <a:bodyPr/>
            <a:lstStyle/>
            <a:p>
              <a:endParaRPr lang="en-US"/>
            </a:p>
          </p:txBody>
        </p:sp>
        <p:sp>
          <p:nvSpPr>
            <p:cNvPr id="91280" name="Line 214"/>
            <p:cNvSpPr>
              <a:spLocks noChangeShapeType="1"/>
            </p:cNvSpPr>
            <p:nvPr/>
          </p:nvSpPr>
          <p:spPr bwMode="auto">
            <a:xfrm>
              <a:off x="12762" y="11675"/>
              <a:ext cx="967" cy="2"/>
            </a:xfrm>
            <a:prstGeom prst="line">
              <a:avLst/>
            </a:prstGeom>
            <a:noFill/>
            <a:ln w="9525">
              <a:solidFill>
                <a:srgbClr val="000000"/>
              </a:solidFill>
              <a:round/>
              <a:headEnd/>
              <a:tailEnd/>
            </a:ln>
          </p:spPr>
          <p:txBody>
            <a:bodyPr/>
            <a:lstStyle/>
            <a:p>
              <a:endParaRPr lang="en-US"/>
            </a:p>
          </p:txBody>
        </p:sp>
      </p:grpSp>
      <p:sp>
        <p:nvSpPr>
          <p:cNvPr id="91160" name="Line 215"/>
          <p:cNvSpPr>
            <a:spLocks noChangeShapeType="1"/>
          </p:cNvSpPr>
          <p:nvPr/>
        </p:nvSpPr>
        <p:spPr bwMode="auto">
          <a:xfrm flipH="1">
            <a:off x="3749675" y="2835275"/>
            <a:ext cx="295275" cy="104775"/>
          </a:xfrm>
          <a:prstGeom prst="line">
            <a:avLst/>
          </a:prstGeom>
          <a:noFill/>
          <a:ln w="9525">
            <a:solidFill>
              <a:srgbClr val="000000"/>
            </a:solidFill>
            <a:round/>
            <a:headEnd/>
            <a:tailEnd type="triangle" w="med" len="med"/>
          </a:ln>
        </p:spPr>
        <p:txBody>
          <a:bodyPr/>
          <a:lstStyle/>
          <a:p>
            <a:endParaRPr lang="en-US"/>
          </a:p>
        </p:txBody>
      </p:sp>
      <p:sp>
        <p:nvSpPr>
          <p:cNvPr id="91161" name="Text Box 216"/>
          <p:cNvSpPr txBox="1">
            <a:spLocks noChangeArrowheads="1"/>
          </p:cNvSpPr>
          <p:nvPr/>
        </p:nvSpPr>
        <p:spPr bwMode="auto">
          <a:xfrm>
            <a:off x="6781800" y="2535238"/>
            <a:ext cx="481013" cy="366712"/>
          </a:xfrm>
          <a:prstGeom prst="rect">
            <a:avLst/>
          </a:prstGeom>
          <a:noFill/>
          <a:ln w="9525">
            <a:noFill/>
            <a:miter lim="800000"/>
            <a:headEnd/>
            <a:tailEnd/>
          </a:ln>
        </p:spPr>
        <p:txBody>
          <a:bodyPr/>
          <a:lstStyle/>
          <a:p>
            <a:pPr algn="l" eaLnBrk="1" hangingPunct="1"/>
            <a:r>
              <a:rPr lang="en-US" sz="1400">
                <a:solidFill>
                  <a:srgbClr val="FF0000"/>
                </a:solidFill>
                <a:latin typeface="Symbol" pitchFamily="18" charset="2"/>
              </a:rPr>
              <a:t>l</a:t>
            </a:r>
            <a:r>
              <a:rPr lang="en-US" sz="1400" baseline="-25000">
                <a:solidFill>
                  <a:srgbClr val="FF0000"/>
                </a:solidFill>
                <a:latin typeface="Arial" pitchFamily="34" charset="0"/>
              </a:rPr>
              <a:t>out</a:t>
            </a:r>
            <a:endParaRPr lang="en-US" sz="1400">
              <a:solidFill>
                <a:schemeClr val="tx2"/>
              </a:solidFill>
            </a:endParaRPr>
          </a:p>
        </p:txBody>
      </p:sp>
      <p:sp>
        <p:nvSpPr>
          <p:cNvPr id="91162" name="Line 217"/>
          <p:cNvSpPr>
            <a:spLocks noChangeShapeType="1"/>
          </p:cNvSpPr>
          <p:nvPr/>
        </p:nvSpPr>
        <p:spPr bwMode="auto">
          <a:xfrm>
            <a:off x="7150100" y="2882900"/>
            <a:ext cx="200025" cy="219075"/>
          </a:xfrm>
          <a:prstGeom prst="line">
            <a:avLst/>
          </a:prstGeom>
          <a:noFill/>
          <a:ln w="9525">
            <a:solidFill>
              <a:srgbClr val="000000"/>
            </a:solidFill>
            <a:round/>
            <a:headEnd/>
            <a:tailEnd type="triangle" w="med" len="med"/>
          </a:ln>
        </p:spPr>
        <p:txBody>
          <a:bodyPr/>
          <a:lstStyle/>
          <a:p>
            <a:endParaRPr lang="en-US"/>
          </a:p>
        </p:txBody>
      </p:sp>
      <p:sp>
        <p:nvSpPr>
          <p:cNvPr id="91163" name="Line 218"/>
          <p:cNvSpPr>
            <a:spLocks noChangeShapeType="1"/>
          </p:cNvSpPr>
          <p:nvPr/>
        </p:nvSpPr>
        <p:spPr bwMode="auto">
          <a:xfrm flipH="1">
            <a:off x="5457825" y="3946525"/>
            <a:ext cx="247650" cy="238125"/>
          </a:xfrm>
          <a:prstGeom prst="line">
            <a:avLst/>
          </a:prstGeom>
          <a:noFill/>
          <a:ln w="9525">
            <a:solidFill>
              <a:srgbClr val="000000"/>
            </a:solidFill>
            <a:round/>
            <a:headEnd/>
            <a:tailEnd type="triangle" w="med" len="med"/>
          </a:ln>
        </p:spPr>
        <p:txBody>
          <a:bodyPr/>
          <a:lstStyle/>
          <a:p>
            <a:endParaRPr lang="en-US"/>
          </a:p>
        </p:txBody>
      </p:sp>
      <p:grpSp>
        <p:nvGrpSpPr>
          <p:cNvPr id="15" name="Group 219"/>
          <p:cNvGrpSpPr>
            <a:grpSpLocks/>
          </p:cNvGrpSpPr>
          <p:nvPr/>
        </p:nvGrpSpPr>
        <p:grpSpPr bwMode="auto">
          <a:xfrm>
            <a:off x="4541838" y="4089400"/>
            <a:ext cx="1073150" cy="422275"/>
            <a:chOff x="9542" y="11900"/>
            <a:chExt cx="1624" cy="640"/>
          </a:xfrm>
        </p:grpSpPr>
        <p:sp>
          <p:nvSpPr>
            <p:cNvPr id="91253" name="Oval 220"/>
            <p:cNvSpPr>
              <a:spLocks noChangeArrowheads="1"/>
            </p:cNvSpPr>
            <p:nvPr/>
          </p:nvSpPr>
          <p:spPr bwMode="auto">
            <a:xfrm>
              <a:off x="9557" y="12185"/>
              <a:ext cx="1608" cy="355"/>
            </a:xfrm>
            <a:prstGeom prst="ellipse">
              <a:avLst/>
            </a:prstGeom>
            <a:solidFill>
              <a:srgbClr val="C0C0C0"/>
            </a:solidFill>
            <a:ln w="12700">
              <a:solidFill>
                <a:srgbClr val="808080"/>
              </a:solidFill>
              <a:round/>
              <a:headEnd/>
              <a:tailEnd/>
            </a:ln>
          </p:spPr>
          <p:txBody>
            <a:bodyPr wrap="none" anchor="ctr"/>
            <a:lstStyle/>
            <a:p>
              <a:endParaRPr lang="en-US"/>
            </a:p>
          </p:txBody>
        </p:sp>
        <p:sp>
          <p:nvSpPr>
            <p:cNvPr id="91254" name="Line 221"/>
            <p:cNvSpPr>
              <a:spLocks noChangeShapeType="1"/>
            </p:cNvSpPr>
            <p:nvPr/>
          </p:nvSpPr>
          <p:spPr bwMode="auto">
            <a:xfrm>
              <a:off x="9557" y="12156"/>
              <a:ext cx="1" cy="219"/>
            </a:xfrm>
            <a:prstGeom prst="line">
              <a:avLst/>
            </a:prstGeom>
            <a:noFill/>
            <a:ln w="12700">
              <a:solidFill>
                <a:srgbClr val="000000"/>
              </a:solidFill>
              <a:round/>
              <a:headEnd/>
              <a:tailEnd/>
            </a:ln>
          </p:spPr>
          <p:txBody>
            <a:bodyPr wrap="none" anchor="ctr"/>
            <a:lstStyle/>
            <a:p>
              <a:endParaRPr lang="en-US"/>
            </a:p>
          </p:txBody>
        </p:sp>
        <p:sp>
          <p:nvSpPr>
            <p:cNvPr id="91255" name="Line 222"/>
            <p:cNvSpPr>
              <a:spLocks noChangeShapeType="1"/>
            </p:cNvSpPr>
            <p:nvPr/>
          </p:nvSpPr>
          <p:spPr bwMode="auto">
            <a:xfrm>
              <a:off x="11165" y="12156"/>
              <a:ext cx="1" cy="219"/>
            </a:xfrm>
            <a:prstGeom prst="line">
              <a:avLst/>
            </a:prstGeom>
            <a:noFill/>
            <a:ln w="12700">
              <a:solidFill>
                <a:srgbClr val="808080"/>
              </a:solidFill>
              <a:round/>
              <a:headEnd/>
              <a:tailEnd/>
            </a:ln>
          </p:spPr>
          <p:txBody>
            <a:bodyPr wrap="none" anchor="ctr"/>
            <a:lstStyle/>
            <a:p>
              <a:endParaRPr lang="en-US"/>
            </a:p>
          </p:txBody>
        </p:sp>
        <p:sp>
          <p:nvSpPr>
            <p:cNvPr id="91256" name="Rectangle 223"/>
            <p:cNvSpPr>
              <a:spLocks noChangeArrowheads="1"/>
            </p:cNvSpPr>
            <p:nvPr/>
          </p:nvSpPr>
          <p:spPr bwMode="auto">
            <a:xfrm>
              <a:off x="9557" y="12156"/>
              <a:ext cx="381" cy="215"/>
            </a:xfrm>
            <a:prstGeom prst="rect">
              <a:avLst/>
            </a:prstGeom>
            <a:solidFill>
              <a:srgbClr val="C0C0C0"/>
            </a:solidFill>
            <a:ln w="12700">
              <a:noFill/>
              <a:miter lim="800000"/>
              <a:headEnd/>
              <a:tailEnd/>
            </a:ln>
          </p:spPr>
          <p:txBody>
            <a:bodyPr anchor="ctr"/>
            <a:lstStyle/>
            <a:p>
              <a:pPr eaLnBrk="1" hangingPunct="1"/>
              <a:endParaRPr lang="en-US" sz="2000">
                <a:solidFill>
                  <a:schemeClr val="tx2"/>
                </a:solidFill>
              </a:endParaRPr>
            </a:p>
          </p:txBody>
        </p:sp>
        <p:sp>
          <p:nvSpPr>
            <p:cNvPr id="91257" name="Rectangle 224"/>
            <p:cNvSpPr>
              <a:spLocks noChangeArrowheads="1"/>
            </p:cNvSpPr>
            <p:nvPr/>
          </p:nvSpPr>
          <p:spPr bwMode="auto">
            <a:xfrm>
              <a:off x="10679" y="12141"/>
              <a:ext cx="486" cy="215"/>
            </a:xfrm>
            <a:prstGeom prst="rect">
              <a:avLst/>
            </a:prstGeom>
            <a:solidFill>
              <a:srgbClr val="C0C0C0"/>
            </a:solidFill>
            <a:ln w="12700">
              <a:noFill/>
              <a:miter lim="800000"/>
              <a:headEnd/>
              <a:tailEnd/>
            </a:ln>
          </p:spPr>
          <p:txBody>
            <a:bodyPr anchor="ctr"/>
            <a:lstStyle/>
            <a:p>
              <a:pPr eaLnBrk="1" hangingPunct="1"/>
              <a:endParaRPr lang="en-US" sz="2000">
                <a:solidFill>
                  <a:schemeClr val="tx2"/>
                </a:solidFill>
              </a:endParaRPr>
            </a:p>
          </p:txBody>
        </p:sp>
        <p:sp>
          <p:nvSpPr>
            <p:cNvPr id="91258" name="Oval 225"/>
            <p:cNvSpPr>
              <a:spLocks noChangeArrowheads="1"/>
            </p:cNvSpPr>
            <p:nvPr/>
          </p:nvSpPr>
          <p:spPr bwMode="auto">
            <a:xfrm>
              <a:off x="9542" y="11900"/>
              <a:ext cx="1608" cy="414"/>
            </a:xfrm>
            <a:prstGeom prst="ellipse">
              <a:avLst/>
            </a:prstGeom>
            <a:solidFill>
              <a:srgbClr val="C0C0C0"/>
            </a:solidFill>
            <a:ln w="12700">
              <a:solidFill>
                <a:srgbClr val="808080"/>
              </a:solidFill>
              <a:round/>
              <a:headEnd/>
              <a:tailEnd/>
            </a:ln>
          </p:spPr>
          <p:txBody>
            <a:bodyPr wrap="none" anchor="ctr"/>
            <a:lstStyle/>
            <a:p>
              <a:endParaRPr lang="en-US"/>
            </a:p>
          </p:txBody>
        </p:sp>
        <p:grpSp>
          <p:nvGrpSpPr>
            <p:cNvPr id="16" name="Group 226"/>
            <p:cNvGrpSpPr>
              <a:grpSpLocks/>
            </p:cNvGrpSpPr>
            <p:nvPr/>
          </p:nvGrpSpPr>
          <p:grpSpPr bwMode="auto">
            <a:xfrm>
              <a:off x="9930" y="11991"/>
              <a:ext cx="796" cy="242"/>
              <a:chOff x="2848" y="848"/>
              <a:chExt cx="140" cy="98"/>
            </a:xfrm>
          </p:grpSpPr>
          <p:sp>
            <p:nvSpPr>
              <p:cNvPr id="91272" name="Line 227"/>
              <p:cNvSpPr>
                <a:spLocks noChangeShapeType="1"/>
              </p:cNvSpPr>
              <p:nvPr/>
            </p:nvSpPr>
            <p:spPr bwMode="auto">
              <a:xfrm flipV="1">
                <a:off x="2848" y="848"/>
                <a:ext cx="50" cy="2"/>
              </a:xfrm>
              <a:prstGeom prst="line">
                <a:avLst/>
              </a:prstGeom>
              <a:noFill/>
              <a:ln w="28575">
                <a:solidFill>
                  <a:srgbClr val="808080"/>
                </a:solidFill>
                <a:round/>
                <a:headEnd/>
                <a:tailEnd/>
              </a:ln>
            </p:spPr>
            <p:txBody>
              <a:bodyPr wrap="none" anchor="ctr"/>
              <a:lstStyle/>
              <a:p>
                <a:endParaRPr lang="en-US"/>
              </a:p>
            </p:txBody>
          </p:sp>
          <p:sp>
            <p:nvSpPr>
              <p:cNvPr id="91273" name="Line 228"/>
              <p:cNvSpPr>
                <a:spLocks noChangeShapeType="1"/>
              </p:cNvSpPr>
              <p:nvPr/>
            </p:nvSpPr>
            <p:spPr bwMode="auto">
              <a:xfrm>
                <a:off x="2944" y="946"/>
                <a:ext cx="44" cy="0"/>
              </a:xfrm>
              <a:prstGeom prst="line">
                <a:avLst/>
              </a:prstGeom>
              <a:noFill/>
              <a:ln w="28575">
                <a:solidFill>
                  <a:srgbClr val="808080"/>
                </a:solidFill>
                <a:round/>
                <a:headEnd/>
                <a:tailEnd/>
              </a:ln>
            </p:spPr>
            <p:txBody>
              <a:bodyPr wrap="none" anchor="ctr"/>
              <a:lstStyle/>
              <a:p>
                <a:endParaRPr lang="en-US"/>
              </a:p>
            </p:txBody>
          </p:sp>
          <p:sp>
            <p:nvSpPr>
              <p:cNvPr id="91274" name="Line 229"/>
              <p:cNvSpPr>
                <a:spLocks noChangeShapeType="1"/>
              </p:cNvSpPr>
              <p:nvPr/>
            </p:nvSpPr>
            <p:spPr bwMode="auto">
              <a:xfrm>
                <a:off x="2894" y="850"/>
                <a:ext cx="52" cy="96"/>
              </a:xfrm>
              <a:prstGeom prst="line">
                <a:avLst/>
              </a:prstGeom>
              <a:noFill/>
              <a:ln w="28575">
                <a:solidFill>
                  <a:srgbClr val="808080"/>
                </a:solidFill>
                <a:round/>
                <a:headEnd/>
                <a:tailEnd/>
              </a:ln>
            </p:spPr>
            <p:txBody>
              <a:bodyPr wrap="none" anchor="ctr"/>
              <a:lstStyle/>
              <a:p>
                <a:endParaRPr lang="en-US"/>
              </a:p>
            </p:txBody>
          </p:sp>
        </p:grpSp>
        <p:grpSp>
          <p:nvGrpSpPr>
            <p:cNvPr id="17" name="Group 230"/>
            <p:cNvGrpSpPr>
              <a:grpSpLocks/>
            </p:cNvGrpSpPr>
            <p:nvPr/>
          </p:nvGrpSpPr>
          <p:grpSpPr bwMode="auto">
            <a:xfrm flipV="1">
              <a:off x="9930" y="11987"/>
              <a:ext cx="796" cy="242"/>
              <a:chOff x="2848" y="848"/>
              <a:chExt cx="140" cy="98"/>
            </a:xfrm>
          </p:grpSpPr>
          <p:sp>
            <p:nvSpPr>
              <p:cNvPr id="91269" name="Line 231"/>
              <p:cNvSpPr>
                <a:spLocks noChangeShapeType="1"/>
              </p:cNvSpPr>
              <p:nvPr/>
            </p:nvSpPr>
            <p:spPr bwMode="auto">
              <a:xfrm flipV="1">
                <a:off x="2848" y="848"/>
                <a:ext cx="50" cy="2"/>
              </a:xfrm>
              <a:prstGeom prst="line">
                <a:avLst/>
              </a:prstGeom>
              <a:noFill/>
              <a:ln w="28575">
                <a:solidFill>
                  <a:srgbClr val="969696"/>
                </a:solidFill>
                <a:round/>
                <a:headEnd/>
                <a:tailEnd/>
              </a:ln>
            </p:spPr>
            <p:txBody>
              <a:bodyPr wrap="none" anchor="ctr"/>
              <a:lstStyle/>
              <a:p>
                <a:endParaRPr lang="en-US"/>
              </a:p>
            </p:txBody>
          </p:sp>
          <p:sp>
            <p:nvSpPr>
              <p:cNvPr id="91270" name="Line 232"/>
              <p:cNvSpPr>
                <a:spLocks noChangeShapeType="1"/>
              </p:cNvSpPr>
              <p:nvPr/>
            </p:nvSpPr>
            <p:spPr bwMode="auto">
              <a:xfrm>
                <a:off x="2944" y="946"/>
                <a:ext cx="44" cy="0"/>
              </a:xfrm>
              <a:prstGeom prst="line">
                <a:avLst/>
              </a:prstGeom>
              <a:noFill/>
              <a:ln w="28575">
                <a:solidFill>
                  <a:srgbClr val="969696"/>
                </a:solidFill>
                <a:round/>
                <a:headEnd/>
                <a:tailEnd/>
              </a:ln>
            </p:spPr>
            <p:txBody>
              <a:bodyPr wrap="none" anchor="ctr"/>
              <a:lstStyle/>
              <a:p>
                <a:endParaRPr lang="en-US"/>
              </a:p>
            </p:txBody>
          </p:sp>
          <p:sp>
            <p:nvSpPr>
              <p:cNvPr id="91271" name="Line 233"/>
              <p:cNvSpPr>
                <a:spLocks noChangeShapeType="1"/>
              </p:cNvSpPr>
              <p:nvPr/>
            </p:nvSpPr>
            <p:spPr bwMode="auto">
              <a:xfrm>
                <a:off x="2894" y="850"/>
                <a:ext cx="52" cy="96"/>
              </a:xfrm>
              <a:prstGeom prst="line">
                <a:avLst/>
              </a:prstGeom>
              <a:noFill/>
              <a:ln w="28575">
                <a:solidFill>
                  <a:srgbClr val="969696"/>
                </a:solidFill>
                <a:round/>
                <a:headEnd/>
                <a:tailEnd/>
              </a:ln>
            </p:spPr>
            <p:txBody>
              <a:bodyPr wrap="none" anchor="ctr"/>
              <a:lstStyle/>
              <a:p>
                <a:endParaRPr lang="en-US"/>
              </a:p>
            </p:txBody>
          </p:sp>
        </p:grpSp>
        <p:grpSp>
          <p:nvGrpSpPr>
            <p:cNvPr id="18" name="Group 234"/>
            <p:cNvGrpSpPr>
              <a:grpSpLocks/>
            </p:cNvGrpSpPr>
            <p:nvPr/>
          </p:nvGrpSpPr>
          <p:grpSpPr bwMode="auto">
            <a:xfrm>
              <a:off x="10534" y="12050"/>
              <a:ext cx="476" cy="374"/>
              <a:chOff x="11283" y="10423"/>
              <a:chExt cx="475" cy="374"/>
            </a:xfrm>
          </p:grpSpPr>
          <p:sp>
            <p:nvSpPr>
              <p:cNvPr id="91262" name="Rectangle 235"/>
              <p:cNvSpPr>
                <a:spLocks noChangeArrowheads="1"/>
              </p:cNvSpPr>
              <p:nvPr/>
            </p:nvSpPr>
            <p:spPr bwMode="auto">
              <a:xfrm>
                <a:off x="11283" y="10423"/>
                <a:ext cx="475" cy="374"/>
              </a:xfrm>
              <a:prstGeom prst="rect">
                <a:avLst/>
              </a:prstGeom>
              <a:solidFill>
                <a:srgbClr val="FFFFFF"/>
              </a:solidFill>
              <a:ln w="9525">
                <a:solidFill>
                  <a:srgbClr val="000000"/>
                </a:solidFill>
                <a:miter lim="800000"/>
                <a:headEnd/>
                <a:tailEnd/>
              </a:ln>
            </p:spPr>
            <p:txBody>
              <a:bodyPr/>
              <a:lstStyle/>
              <a:p>
                <a:endParaRPr lang="en-US"/>
              </a:p>
            </p:txBody>
          </p:sp>
          <p:sp>
            <p:nvSpPr>
              <p:cNvPr id="91263" name="Line 236"/>
              <p:cNvSpPr>
                <a:spLocks noChangeShapeType="1"/>
              </p:cNvSpPr>
              <p:nvPr/>
            </p:nvSpPr>
            <p:spPr bwMode="auto">
              <a:xfrm>
                <a:off x="11686" y="10502"/>
                <a:ext cx="1" cy="231"/>
              </a:xfrm>
              <a:prstGeom prst="line">
                <a:avLst/>
              </a:prstGeom>
              <a:noFill/>
              <a:ln w="9525">
                <a:solidFill>
                  <a:srgbClr val="000000"/>
                </a:solidFill>
                <a:round/>
                <a:headEnd/>
                <a:tailEnd/>
              </a:ln>
            </p:spPr>
            <p:txBody>
              <a:bodyPr/>
              <a:lstStyle/>
              <a:p>
                <a:endParaRPr lang="en-US"/>
              </a:p>
            </p:txBody>
          </p:sp>
          <p:sp>
            <p:nvSpPr>
              <p:cNvPr id="91264" name="Line 237"/>
              <p:cNvSpPr>
                <a:spLocks noChangeShapeType="1"/>
              </p:cNvSpPr>
              <p:nvPr/>
            </p:nvSpPr>
            <p:spPr bwMode="auto">
              <a:xfrm>
                <a:off x="11621" y="10502"/>
                <a:ext cx="1" cy="231"/>
              </a:xfrm>
              <a:prstGeom prst="line">
                <a:avLst/>
              </a:prstGeom>
              <a:noFill/>
              <a:ln w="9525">
                <a:solidFill>
                  <a:srgbClr val="000000"/>
                </a:solidFill>
                <a:round/>
                <a:headEnd/>
                <a:tailEnd/>
              </a:ln>
            </p:spPr>
            <p:txBody>
              <a:bodyPr/>
              <a:lstStyle/>
              <a:p>
                <a:endParaRPr lang="en-US"/>
              </a:p>
            </p:txBody>
          </p:sp>
          <p:sp>
            <p:nvSpPr>
              <p:cNvPr id="91265" name="Line 238"/>
              <p:cNvSpPr>
                <a:spLocks noChangeShapeType="1"/>
              </p:cNvSpPr>
              <p:nvPr/>
            </p:nvSpPr>
            <p:spPr bwMode="auto">
              <a:xfrm>
                <a:off x="11556" y="10502"/>
                <a:ext cx="1" cy="231"/>
              </a:xfrm>
              <a:prstGeom prst="line">
                <a:avLst/>
              </a:prstGeom>
              <a:noFill/>
              <a:ln w="9525">
                <a:solidFill>
                  <a:srgbClr val="000000"/>
                </a:solidFill>
                <a:round/>
                <a:headEnd/>
                <a:tailEnd/>
              </a:ln>
            </p:spPr>
            <p:txBody>
              <a:bodyPr/>
              <a:lstStyle/>
              <a:p>
                <a:endParaRPr lang="en-US"/>
              </a:p>
            </p:txBody>
          </p:sp>
          <p:sp>
            <p:nvSpPr>
              <p:cNvPr id="91266" name="Line 239"/>
              <p:cNvSpPr>
                <a:spLocks noChangeShapeType="1"/>
              </p:cNvSpPr>
              <p:nvPr/>
            </p:nvSpPr>
            <p:spPr bwMode="auto">
              <a:xfrm>
                <a:off x="11491" y="10495"/>
                <a:ext cx="1" cy="231"/>
              </a:xfrm>
              <a:prstGeom prst="line">
                <a:avLst/>
              </a:prstGeom>
              <a:noFill/>
              <a:ln w="9525">
                <a:solidFill>
                  <a:srgbClr val="000000"/>
                </a:solidFill>
                <a:round/>
                <a:headEnd/>
                <a:tailEnd/>
              </a:ln>
            </p:spPr>
            <p:txBody>
              <a:bodyPr/>
              <a:lstStyle/>
              <a:p>
                <a:endParaRPr lang="en-US"/>
              </a:p>
            </p:txBody>
          </p:sp>
          <p:sp>
            <p:nvSpPr>
              <p:cNvPr id="91267" name="Line 240"/>
              <p:cNvSpPr>
                <a:spLocks noChangeShapeType="1"/>
              </p:cNvSpPr>
              <p:nvPr/>
            </p:nvSpPr>
            <p:spPr bwMode="auto">
              <a:xfrm>
                <a:off x="11426" y="10495"/>
                <a:ext cx="2" cy="231"/>
              </a:xfrm>
              <a:prstGeom prst="line">
                <a:avLst/>
              </a:prstGeom>
              <a:noFill/>
              <a:ln w="9525">
                <a:solidFill>
                  <a:srgbClr val="000000"/>
                </a:solidFill>
                <a:round/>
                <a:headEnd/>
                <a:tailEnd/>
              </a:ln>
            </p:spPr>
            <p:txBody>
              <a:bodyPr/>
              <a:lstStyle/>
              <a:p>
                <a:endParaRPr lang="en-US"/>
              </a:p>
            </p:txBody>
          </p:sp>
          <p:sp>
            <p:nvSpPr>
              <p:cNvPr id="91268" name="Line 241"/>
              <p:cNvSpPr>
                <a:spLocks noChangeShapeType="1"/>
              </p:cNvSpPr>
              <p:nvPr/>
            </p:nvSpPr>
            <p:spPr bwMode="auto">
              <a:xfrm>
                <a:off x="11360" y="10495"/>
                <a:ext cx="3" cy="231"/>
              </a:xfrm>
              <a:prstGeom prst="line">
                <a:avLst/>
              </a:prstGeom>
              <a:noFill/>
              <a:ln w="9525">
                <a:solidFill>
                  <a:srgbClr val="000000"/>
                </a:solidFill>
                <a:round/>
                <a:headEnd/>
                <a:tailEnd/>
              </a:ln>
            </p:spPr>
            <p:txBody>
              <a:bodyPr/>
              <a:lstStyle/>
              <a:p>
                <a:endParaRPr lang="en-US"/>
              </a:p>
            </p:txBody>
          </p:sp>
        </p:grpSp>
      </p:grpSp>
      <p:sp>
        <p:nvSpPr>
          <p:cNvPr id="91165" name="Line 242"/>
          <p:cNvSpPr>
            <a:spLocks noChangeShapeType="1"/>
          </p:cNvSpPr>
          <p:nvPr/>
        </p:nvSpPr>
        <p:spPr bwMode="auto">
          <a:xfrm>
            <a:off x="5673725" y="3254375"/>
            <a:ext cx="276225" cy="1588"/>
          </a:xfrm>
          <a:prstGeom prst="line">
            <a:avLst/>
          </a:prstGeom>
          <a:noFill/>
          <a:ln w="38100">
            <a:solidFill>
              <a:srgbClr val="FFFFFF"/>
            </a:solidFill>
            <a:prstDash val="sysDot"/>
            <a:round/>
            <a:headEnd/>
            <a:tailEnd/>
          </a:ln>
        </p:spPr>
        <p:txBody>
          <a:bodyPr/>
          <a:lstStyle/>
          <a:p>
            <a:endParaRPr lang="en-US"/>
          </a:p>
        </p:txBody>
      </p:sp>
      <p:grpSp>
        <p:nvGrpSpPr>
          <p:cNvPr id="19" name="Group 243"/>
          <p:cNvGrpSpPr>
            <a:grpSpLocks/>
          </p:cNvGrpSpPr>
          <p:nvPr/>
        </p:nvGrpSpPr>
        <p:grpSpPr bwMode="auto">
          <a:xfrm>
            <a:off x="3625850" y="2930525"/>
            <a:ext cx="90488" cy="271463"/>
            <a:chOff x="10104" y="10005"/>
            <a:chExt cx="137" cy="411"/>
          </a:xfrm>
        </p:grpSpPr>
        <p:sp>
          <p:nvSpPr>
            <p:cNvPr id="91251" name="Oval 244"/>
            <p:cNvSpPr>
              <a:spLocks noChangeArrowheads="1"/>
            </p:cNvSpPr>
            <p:nvPr/>
          </p:nvSpPr>
          <p:spPr bwMode="auto">
            <a:xfrm>
              <a:off x="10104" y="10005"/>
              <a:ext cx="137" cy="138"/>
            </a:xfrm>
            <a:prstGeom prst="ellipse">
              <a:avLst/>
            </a:prstGeom>
            <a:solidFill>
              <a:srgbClr val="FF0000"/>
            </a:solidFill>
            <a:ln w="9525">
              <a:solidFill>
                <a:srgbClr val="FF0000"/>
              </a:solidFill>
              <a:round/>
              <a:headEnd/>
              <a:tailEnd/>
            </a:ln>
          </p:spPr>
          <p:txBody>
            <a:bodyPr/>
            <a:lstStyle/>
            <a:p>
              <a:endParaRPr lang="en-US"/>
            </a:p>
          </p:txBody>
        </p:sp>
        <p:sp>
          <p:nvSpPr>
            <p:cNvPr id="91252" name="Oval 245"/>
            <p:cNvSpPr>
              <a:spLocks noChangeArrowheads="1"/>
            </p:cNvSpPr>
            <p:nvPr/>
          </p:nvSpPr>
          <p:spPr bwMode="auto">
            <a:xfrm>
              <a:off x="10104" y="10278"/>
              <a:ext cx="137" cy="138"/>
            </a:xfrm>
            <a:prstGeom prst="ellipse">
              <a:avLst/>
            </a:prstGeom>
            <a:solidFill>
              <a:srgbClr val="FF0000"/>
            </a:solidFill>
            <a:ln w="9525">
              <a:solidFill>
                <a:srgbClr val="FF0000"/>
              </a:solidFill>
              <a:round/>
              <a:headEnd/>
              <a:tailEnd/>
            </a:ln>
          </p:spPr>
          <p:txBody>
            <a:bodyPr/>
            <a:lstStyle/>
            <a:p>
              <a:endParaRPr lang="en-US"/>
            </a:p>
          </p:txBody>
        </p:sp>
      </p:grpSp>
      <p:sp>
        <p:nvSpPr>
          <p:cNvPr id="91167" name="Text Box 246"/>
          <p:cNvSpPr txBox="1">
            <a:spLocks noChangeArrowheads="1"/>
          </p:cNvSpPr>
          <p:nvPr/>
        </p:nvSpPr>
        <p:spPr bwMode="auto">
          <a:xfrm>
            <a:off x="3884613" y="2949575"/>
            <a:ext cx="2057400" cy="479425"/>
          </a:xfrm>
          <a:prstGeom prst="rect">
            <a:avLst/>
          </a:prstGeom>
          <a:noFill/>
          <a:ln w="9525">
            <a:noFill/>
            <a:miter lim="800000"/>
            <a:headEnd/>
            <a:tailEnd/>
          </a:ln>
        </p:spPr>
        <p:txBody>
          <a:bodyPr/>
          <a:lstStyle/>
          <a:p>
            <a:pPr algn="r" eaLnBrk="1" hangingPunct="1"/>
            <a:r>
              <a:rPr lang="en-US" sz="1400">
                <a:solidFill>
                  <a:srgbClr val="FF0000"/>
                </a:solidFill>
                <a:latin typeface="Symbol" pitchFamily="18" charset="2"/>
              </a:rPr>
              <a:t>l</a:t>
            </a:r>
            <a:r>
              <a:rPr lang="en-US" sz="1400">
                <a:solidFill>
                  <a:srgbClr val="FF0000"/>
                </a:solidFill>
                <a:latin typeface="Arial" pitchFamily="34" charset="0"/>
              </a:rPr>
              <a:t>'</a:t>
            </a:r>
            <a:r>
              <a:rPr lang="en-US" sz="1400" baseline="-25000">
                <a:solidFill>
                  <a:srgbClr val="FF0000"/>
                </a:solidFill>
                <a:latin typeface="Arial" pitchFamily="34" charset="0"/>
              </a:rPr>
              <a:t>in </a:t>
            </a:r>
            <a:r>
              <a:rPr lang="en-US" sz="1400">
                <a:solidFill>
                  <a:srgbClr val="FF0000"/>
                </a:solidFill>
                <a:latin typeface="Arial" pitchFamily="34" charset="0"/>
              </a:rPr>
              <a:t>: original data, plus retransmitted data</a:t>
            </a:r>
            <a:endParaRPr lang="en-US" sz="1400">
              <a:solidFill>
                <a:schemeClr val="tx2"/>
              </a:solidFill>
            </a:endParaRPr>
          </a:p>
        </p:txBody>
      </p:sp>
      <p:sp>
        <p:nvSpPr>
          <p:cNvPr id="91168" name="Line 247"/>
          <p:cNvSpPr>
            <a:spLocks noChangeShapeType="1"/>
          </p:cNvSpPr>
          <p:nvPr/>
        </p:nvSpPr>
        <p:spPr bwMode="auto">
          <a:xfrm flipH="1">
            <a:off x="3759200" y="3101975"/>
            <a:ext cx="304800" cy="38100"/>
          </a:xfrm>
          <a:prstGeom prst="line">
            <a:avLst/>
          </a:prstGeom>
          <a:noFill/>
          <a:ln w="9525">
            <a:solidFill>
              <a:srgbClr val="000000"/>
            </a:solidFill>
            <a:round/>
            <a:headEnd/>
            <a:tailEnd type="triangle" w="med" len="med"/>
          </a:ln>
        </p:spPr>
        <p:txBody>
          <a:bodyPr/>
          <a:lstStyle/>
          <a:p>
            <a:endParaRPr lang="en-US"/>
          </a:p>
        </p:txBody>
      </p:sp>
      <p:sp>
        <p:nvSpPr>
          <p:cNvPr id="91169" name="Oval 248"/>
          <p:cNvSpPr>
            <a:spLocks noChangeArrowheads="1"/>
          </p:cNvSpPr>
          <p:nvPr/>
        </p:nvSpPr>
        <p:spPr bwMode="auto">
          <a:xfrm>
            <a:off x="5235575" y="5000625"/>
            <a:ext cx="1065213" cy="234950"/>
          </a:xfrm>
          <a:prstGeom prst="ellipse">
            <a:avLst/>
          </a:prstGeom>
          <a:solidFill>
            <a:srgbClr val="C0C0C0"/>
          </a:solidFill>
          <a:ln w="12700">
            <a:solidFill>
              <a:srgbClr val="808080"/>
            </a:solidFill>
            <a:round/>
            <a:headEnd/>
            <a:tailEnd/>
          </a:ln>
        </p:spPr>
        <p:txBody>
          <a:bodyPr wrap="none" anchor="ctr"/>
          <a:lstStyle/>
          <a:p>
            <a:endParaRPr lang="en-US"/>
          </a:p>
        </p:txBody>
      </p:sp>
      <p:sp>
        <p:nvSpPr>
          <p:cNvPr id="91170" name="Line 249"/>
          <p:cNvSpPr>
            <a:spLocks noChangeShapeType="1"/>
          </p:cNvSpPr>
          <p:nvPr/>
        </p:nvSpPr>
        <p:spPr bwMode="auto">
          <a:xfrm>
            <a:off x="5235575" y="4981575"/>
            <a:ext cx="1588" cy="146050"/>
          </a:xfrm>
          <a:prstGeom prst="line">
            <a:avLst/>
          </a:prstGeom>
          <a:noFill/>
          <a:ln w="12700">
            <a:solidFill>
              <a:srgbClr val="000000"/>
            </a:solidFill>
            <a:round/>
            <a:headEnd/>
            <a:tailEnd/>
          </a:ln>
        </p:spPr>
        <p:txBody>
          <a:bodyPr wrap="none" anchor="ctr"/>
          <a:lstStyle/>
          <a:p>
            <a:endParaRPr lang="en-US"/>
          </a:p>
        </p:txBody>
      </p:sp>
      <p:sp>
        <p:nvSpPr>
          <p:cNvPr id="91171" name="Line 250"/>
          <p:cNvSpPr>
            <a:spLocks noChangeShapeType="1"/>
          </p:cNvSpPr>
          <p:nvPr/>
        </p:nvSpPr>
        <p:spPr bwMode="auto">
          <a:xfrm>
            <a:off x="6300788" y="4981575"/>
            <a:ext cx="0" cy="146050"/>
          </a:xfrm>
          <a:prstGeom prst="line">
            <a:avLst/>
          </a:prstGeom>
          <a:noFill/>
          <a:ln w="12700">
            <a:solidFill>
              <a:srgbClr val="808080"/>
            </a:solidFill>
            <a:round/>
            <a:headEnd/>
            <a:tailEnd/>
          </a:ln>
        </p:spPr>
        <p:txBody>
          <a:bodyPr wrap="none" anchor="ctr"/>
          <a:lstStyle/>
          <a:p>
            <a:endParaRPr lang="en-US"/>
          </a:p>
        </p:txBody>
      </p:sp>
      <p:sp>
        <p:nvSpPr>
          <p:cNvPr id="91172" name="Rectangle 251"/>
          <p:cNvSpPr>
            <a:spLocks noChangeArrowheads="1"/>
          </p:cNvSpPr>
          <p:nvPr/>
        </p:nvSpPr>
        <p:spPr bwMode="auto">
          <a:xfrm>
            <a:off x="5235575" y="4981575"/>
            <a:ext cx="252413" cy="142875"/>
          </a:xfrm>
          <a:prstGeom prst="rect">
            <a:avLst/>
          </a:prstGeom>
          <a:solidFill>
            <a:srgbClr val="C0C0C0"/>
          </a:solidFill>
          <a:ln w="12700">
            <a:noFill/>
            <a:miter lim="800000"/>
            <a:headEnd/>
            <a:tailEnd/>
          </a:ln>
        </p:spPr>
        <p:txBody>
          <a:bodyPr anchor="ctr"/>
          <a:lstStyle/>
          <a:p>
            <a:pPr eaLnBrk="1" hangingPunct="1"/>
            <a:endParaRPr lang="en-US" sz="2000">
              <a:solidFill>
                <a:schemeClr val="tx2"/>
              </a:solidFill>
            </a:endParaRPr>
          </a:p>
        </p:txBody>
      </p:sp>
      <p:sp>
        <p:nvSpPr>
          <p:cNvPr id="91173" name="Rectangle 252"/>
          <p:cNvSpPr>
            <a:spLocks noChangeArrowheads="1"/>
          </p:cNvSpPr>
          <p:nvPr/>
        </p:nvSpPr>
        <p:spPr bwMode="auto">
          <a:xfrm>
            <a:off x="5978525" y="4972050"/>
            <a:ext cx="322263" cy="142875"/>
          </a:xfrm>
          <a:prstGeom prst="rect">
            <a:avLst/>
          </a:prstGeom>
          <a:solidFill>
            <a:srgbClr val="C0C0C0"/>
          </a:solidFill>
          <a:ln w="12700">
            <a:noFill/>
            <a:miter lim="800000"/>
            <a:headEnd/>
            <a:tailEnd/>
          </a:ln>
        </p:spPr>
        <p:txBody>
          <a:bodyPr anchor="ctr"/>
          <a:lstStyle/>
          <a:p>
            <a:pPr eaLnBrk="1" hangingPunct="1"/>
            <a:endParaRPr lang="en-US" sz="2000">
              <a:solidFill>
                <a:schemeClr val="tx2"/>
              </a:solidFill>
            </a:endParaRPr>
          </a:p>
        </p:txBody>
      </p:sp>
      <p:sp>
        <p:nvSpPr>
          <p:cNvPr id="91174" name="Oval 253"/>
          <p:cNvSpPr>
            <a:spLocks noChangeArrowheads="1"/>
          </p:cNvSpPr>
          <p:nvPr/>
        </p:nvSpPr>
        <p:spPr bwMode="auto">
          <a:xfrm>
            <a:off x="5216525" y="4813300"/>
            <a:ext cx="1063625" cy="273050"/>
          </a:xfrm>
          <a:prstGeom prst="ellipse">
            <a:avLst/>
          </a:prstGeom>
          <a:solidFill>
            <a:srgbClr val="C0C0C0"/>
          </a:solidFill>
          <a:ln w="12700">
            <a:solidFill>
              <a:srgbClr val="808080"/>
            </a:solidFill>
            <a:round/>
            <a:headEnd/>
            <a:tailEnd/>
          </a:ln>
        </p:spPr>
        <p:txBody>
          <a:bodyPr wrap="none" anchor="ctr"/>
          <a:lstStyle/>
          <a:p>
            <a:endParaRPr lang="en-US"/>
          </a:p>
        </p:txBody>
      </p:sp>
      <p:grpSp>
        <p:nvGrpSpPr>
          <p:cNvPr id="20" name="Group 254"/>
          <p:cNvGrpSpPr>
            <a:grpSpLocks/>
          </p:cNvGrpSpPr>
          <p:nvPr/>
        </p:nvGrpSpPr>
        <p:grpSpPr bwMode="auto">
          <a:xfrm>
            <a:off x="5483225" y="4873625"/>
            <a:ext cx="527050" cy="158750"/>
            <a:chOff x="2848" y="848"/>
            <a:chExt cx="140" cy="98"/>
          </a:xfrm>
        </p:grpSpPr>
        <p:sp>
          <p:nvSpPr>
            <p:cNvPr id="91248" name="Line 255"/>
            <p:cNvSpPr>
              <a:spLocks noChangeShapeType="1"/>
            </p:cNvSpPr>
            <p:nvPr/>
          </p:nvSpPr>
          <p:spPr bwMode="auto">
            <a:xfrm flipV="1">
              <a:off x="2848" y="848"/>
              <a:ext cx="50" cy="2"/>
            </a:xfrm>
            <a:prstGeom prst="line">
              <a:avLst/>
            </a:prstGeom>
            <a:noFill/>
            <a:ln w="28575">
              <a:solidFill>
                <a:srgbClr val="808080"/>
              </a:solidFill>
              <a:round/>
              <a:headEnd/>
              <a:tailEnd/>
            </a:ln>
          </p:spPr>
          <p:txBody>
            <a:bodyPr wrap="none" anchor="ctr"/>
            <a:lstStyle/>
            <a:p>
              <a:endParaRPr lang="en-US"/>
            </a:p>
          </p:txBody>
        </p:sp>
        <p:sp>
          <p:nvSpPr>
            <p:cNvPr id="91249" name="Line 256"/>
            <p:cNvSpPr>
              <a:spLocks noChangeShapeType="1"/>
            </p:cNvSpPr>
            <p:nvPr/>
          </p:nvSpPr>
          <p:spPr bwMode="auto">
            <a:xfrm>
              <a:off x="2944" y="946"/>
              <a:ext cx="44" cy="0"/>
            </a:xfrm>
            <a:prstGeom prst="line">
              <a:avLst/>
            </a:prstGeom>
            <a:noFill/>
            <a:ln w="28575">
              <a:solidFill>
                <a:srgbClr val="808080"/>
              </a:solidFill>
              <a:round/>
              <a:headEnd/>
              <a:tailEnd/>
            </a:ln>
          </p:spPr>
          <p:txBody>
            <a:bodyPr wrap="none" anchor="ctr"/>
            <a:lstStyle/>
            <a:p>
              <a:endParaRPr lang="en-US"/>
            </a:p>
          </p:txBody>
        </p:sp>
        <p:sp>
          <p:nvSpPr>
            <p:cNvPr id="91250" name="Line 257"/>
            <p:cNvSpPr>
              <a:spLocks noChangeShapeType="1"/>
            </p:cNvSpPr>
            <p:nvPr/>
          </p:nvSpPr>
          <p:spPr bwMode="auto">
            <a:xfrm>
              <a:off x="2894" y="850"/>
              <a:ext cx="52" cy="96"/>
            </a:xfrm>
            <a:prstGeom prst="line">
              <a:avLst/>
            </a:prstGeom>
            <a:noFill/>
            <a:ln w="28575">
              <a:solidFill>
                <a:srgbClr val="808080"/>
              </a:solidFill>
              <a:round/>
              <a:headEnd/>
              <a:tailEnd/>
            </a:ln>
          </p:spPr>
          <p:txBody>
            <a:bodyPr wrap="none" anchor="ctr"/>
            <a:lstStyle/>
            <a:p>
              <a:endParaRPr lang="en-US"/>
            </a:p>
          </p:txBody>
        </p:sp>
      </p:grpSp>
      <p:grpSp>
        <p:nvGrpSpPr>
          <p:cNvPr id="21" name="Group 258"/>
          <p:cNvGrpSpPr>
            <a:grpSpLocks/>
          </p:cNvGrpSpPr>
          <p:nvPr/>
        </p:nvGrpSpPr>
        <p:grpSpPr bwMode="auto">
          <a:xfrm flipV="1">
            <a:off x="5483225" y="4870450"/>
            <a:ext cx="527050" cy="160338"/>
            <a:chOff x="2848" y="848"/>
            <a:chExt cx="140" cy="98"/>
          </a:xfrm>
        </p:grpSpPr>
        <p:sp>
          <p:nvSpPr>
            <p:cNvPr id="91245" name="Line 259"/>
            <p:cNvSpPr>
              <a:spLocks noChangeShapeType="1"/>
            </p:cNvSpPr>
            <p:nvPr/>
          </p:nvSpPr>
          <p:spPr bwMode="auto">
            <a:xfrm flipV="1">
              <a:off x="2848" y="848"/>
              <a:ext cx="50" cy="2"/>
            </a:xfrm>
            <a:prstGeom prst="line">
              <a:avLst/>
            </a:prstGeom>
            <a:noFill/>
            <a:ln w="28575">
              <a:solidFill>
                <a:srgbClr val="969696"/>
              </a:solidFill>
              <a:round/>
              <a:headEnd/>
              <a:tailEnd/>
            </a:ln>
          </p:spPr>
          <p:txBody>
            <a:bodyPr wrap="none" anchor="ctr"/>
            <a:lstStyle/>
            <a:p>
              <a:endParaRPr lang="en-US"/>
            </a:p>
          </p:txBody>
        </p:sp>
        <p:sp>
          <p:nvSpPr>
            <p:cNvPr id="91246" name="Line 260"/>
            <p:cNvSpPr>
              <a:spLocks noChangeShapeType="1"/>
            </p:cNvSpPr>
            <p:nvPr/>
          </p:nvSpPr>
          <p:spPr bwMode="auto">
            <a:xfrm>
              <a:off x="2944" y="946"/>
              <a:ext cx="44" cy="0"/>
            </a:xfrm>
            <a:prstGeom prst="line">
              <a:avLst/>
            </a:prstGeom>
            <a:noFill/>
            <a:ln w="28575">
              <a:solidFill>
                <a:srgbClr val="969696"/>
              </a:solidFill>
              <a:round/>
              <a:headEnd/>
              <a:tailEnd/>
            </a:ln>
          </p:spPr>
          <p:txBody>
            <a:bodyPr wrap="none" anchor="ctr"/>
            <a:lstStyle/>
            <a:p>
              <a:endParaRPr lang="en-US"/>
            </a:p>
          </p:txBody>
        </p:sp>
        <p:sp>
          <p:nvSpPr>
            <p:cNvPr id="91247" name="Line 261"/>
            <p:cNvSpPr>
              <a:spLocks noChangeShapeType="1"/>
            </p:cNvSpPr>
            <p:nvPr/>
          </p:nvSpPr>
          <p:spPr bwMode="auto">
            <a:xfrm>
              <a:off x="2894" y="850"/>
              <a:ext cx="52" cy="96"/>
            </a:xfrm>
            <a:prstGeom prst="line">
              <a:avLst/>
            </a:prstGeom>
            <a:noFill/>
            <a:ln w="28575">
              <a:solidFill>
                <a:srgbClr val="969696"/>
              </a:solidFill>
              <a:round/>
              <a:headEnd/>
              <a:tailEnd/>
            </a:ln>
          </p:spPr>
          <p:txBody>
            <a:bodyPr wrap="none" anchor="ctr"/>
            <a:lstStyle/>
            <a:p>
              <a:endParaRPr lang="en-US"/>
            </a:p>
          </p:txBody>
        </p:sp>
      </p:grpSp>
      <p:grpSp>
        <p:nvGrpSpPr>
          <p:cNvPr id="22" name="Group 262"/>
          <p:cNvGrpSpPr>
            <a:grpSpLocks/>
          </p:cNvGrpSpPr>
          <p:nvPr/>
        </p:nvGrpSpPr>
        <p:grpSpPr bwMode="auto">
          <a:xfrm rot="7844936">
            <a:off x="5483226" y="5002212"/>
            <a:ext cx="322262" cy="239713"/>
            <a:chOff x="11283" y="10423"/>
            <a:chExt cx="475" cy="374"/>
          </a:xfrm>
        </p:grpSpPr>
        <p:sp>
          <p:nvSpPr>
            <p:cNvPr id="91238" name="Rectangle 263"/>
            <p:cNvSpPr>
              <a:spLocks noChangeArrowheads="1"/>
            </p:cNvSpPr>
            <p:nvPr/>
          </p:nvSpPr>
          <p:spPr bwMode="auto">
            <a:xfrm>
              <a:off x="11283" y="10423"/>
              <a:ext cx="475" cy="374"/>
            </a:xfrm>
            <a:prstGeom prst="rect">
              <a:avLst/>
            </a:prstGeom>
            <a:solidFill>
              <a:srgbClr val="FFFFFF"/>
            </a:solidFill>
            <a:ln w="9525">
              <a:solidFill>
                <a:srgbClr val="000000"/>
              </a:solidFill>
              <a:miter lim="800000"/>
              <a:headEnd/>
              <a:tailEnd/>
            </a:ln>
          </p:spPr>
          <p:txBody>
            <a:bodyPr/>
            <a:lstStyle/>
            <a:p>
              <a:endParaRPr lang="en-US"/>
            </a:p>
          </p:txBody>
        </p:sp>
        <p:sp>
          <p:nvSpPr>
            <p:cNvPr id="91239" name="Line 264"/>
            <p:cNvSpPr>
              <a:spLocks noChangeShapeType="1"/>
            </p:cNvSpPr>
            <p:nvPr/>
          </p:nvSpPr>
          <p:spPr bwMode="auto">
            <a:xfrm>
              <a:off x="11686" y="10502"/>
              <a:ext cx="1" cy="231"/>
            </a:xfrm>
            <a:prstGeom prst="line">
              <a:avLst/>
            </a:prstGeom>
            <a:noFill/>
            <a:ln w="9525">
              <a:solidFill>
                <a:srgbClr val="000000"/>
              </a:solidFill>
              <a:round/>
              <a:headEnd/>
              <a:tailEnd/>
            </a:ln>
          </p:spPr>
          <p:txBody>
            <a:bodyPr/>
            <a:lstStyle/>
            <a:p>
              <a:endParaRPr lang="en-US"/>
            </a:p>
          </p:txBody>
        </p:sp>
        <p:sp>
          <p:nvSpPr>
            <p:cNvPr id="91240" name="Line 265"/>
            <p:cNvSpPr>
              <a:spLocks noChangeShapeType="1"/>
            </p:cNvSpPr>
            <p:nvPr/>
          </p:nvSpPr>
          <p:spPr bwMode="auto">
            <a:xfrm>
              <a:off x="11621" y="10502"/>
              <a:ext cx="1" cy="231"/>
            </a:xfrm>
            <a:prstGeom prst="line">
              <a:avLst/>
            </a:prstGeom>
            <a:noFill/>
            <a:ln w="9525">
              <a:solidFill>
                <a:srgbClr val="000000"/>
              </a:solidFill>
              <a:round/>
              <a:headEnd/>
              <a:tailEnd/>
            </a:ln>
          </p:spPr>
          <p:txBody>
            <a:bodyPr/>
            <a:lstStyle/>
            <a:p>
              <a:endParaRPr lang="en-US"/>
            </a:p>
          </p:txBody>
        </p:sp>
        <p:sp>
          <p:nvSpPr>
            <p:cNvPr id="91241" name="Line 266"/>
            <p:cNvSpPr>
              <a:spLocks noChangeShapeType="1"/>
            </p:cNvSpPr>
            <p:nvPr/>
          </p:nvSpPr>
          <p:spPr bwMode="auto">
            <a:xfrm>
              <a:off x="11556" y="10502"/>
              <a:ext cx="1" cy="231"/>
            </a:xfrm>
            <a:prstGeom prst="line">
              <a:avLst/>
            </a:prstGeom>
            <a:noFill/>
            <a:ln w="9525">
              <a:solidFill>
                <a:srgbClr val="000000"/>
              </a:solidFill>
              <a:round/>
              <a:headEnd/>
              <a:tailEnd/>
            </a:ln>
          </p:spPr>
          <p:txBody>
            <a:bodyPr/>
            <a:lstStyle/>
            <a:p>
              <a:endParaRPr lang="en-US"/>
            </a:p>
          </p:txBody>
        </p:sp>
        <p:sp>
          <p:nvSpPr>
            <p:cNvPr id="91242" name="Line 267"/>
            <p:cNvSpPr>
              <a:spLocks noChangeShapeType="1"/>
            </p:cNvSpPr>
            <p:nvPr/>
          </p:nvSpPr>
          <p:spPr bwMode="auto">
            <a:xfrm>
              <a:off x="11491" y="10495"/>
              <a:ext cx="1" cy="231"/>
            </a:xfrm>
            <a:prstGeom prst="line">
              <a:avLst/>
            </a:prstGeom>
            <a:noFill/>
            <a:ln w="9525">
              <a:solidFill>
                <a:srgbClr val="000000"/>
              </a:solidFill>
              <a:round/>
              <a:headEnd/>
              <a:tailEnd/>
            </a:ln>
          </p:spPr>
          <p:txBody>
            <a:bodyPr/>
            <a:lstStyle/>
            <a:p>
              <a:endParaRPr lang="en-US"/>
            </a:p>
          </p:txBody>
        </p:sp>
        <p:sp>
          <p:nvSpPr>
            <p:cNvPr id="91243" name="Line 268"/>
            <p:cNvSpPr>
              <a:spLocks noChangeShapeType="1"/>
            </p:cNvSpPr>
            <p:nvPr/>
          </p:nvSpPr>
          <p:spPr bwMode="auto">
            <a:xfrm>
              <a:off x="11426" y="10495"/>
              <a:ext cx="2" cy="231"/>
            </a:xfrm>
            <a:prstGeom prst="line">
              <a:avLst/>
            </a:prstGeom>
            <a:noFill/>
            <a:ln w="9525">
              <a:solidFill>
                <a:srgbClr val="000000"/>
              </a:solidFill>
              <a:round/>
              <a:headEnd/>
              <a:tailEnd/>
            </a:ln>
          </p:spPr>
          <p:txBody>
            <a:bodyPr/>
            <a:lstStyle/>
            <a:p>
              <a:endParaRPr lang="en-US"/>
            </a:p>
          </p:txBody>
        </p:sp>
        <p:sp>
          <p:nvSpPr>
            <p:cNvPr id="91244" name="Line 269"/>
            <p:cNvSpPr>
              <a:spLocks noChangeShapeType="1"/>
            </p:cNvSpPr>
            <p:nvPr/>
          </p:nvSpPr>
          <p:spPr bwMode="auto">
            <a:xfrm>
              <a:off x="11360" y="10495"/>
              <a:ext cx="3" cy="231"/>
            </a:xfrm>
            <a:prstGeom prst="line">
              <a:avLst/>
            </a:prstGeom>
            <a:noFill/>
            <a:ln w="9525">
              <a:solidFill>
                <a:srgbClr val="000000"/>
              </a:solidFill>
              <a:round/>
              <a:headEnd/>
              <a:tailEnd/>
            </a:ln>
          </p:spPr>
          <p:txBody>
            <a:bodyPr/>
            <a:lstStyle/>
            <a:p>
              <a:endParaRPr lang="en-US"/>
            </a:p>
          </p:txBody>
        </p:sp>
      </p:grpSp>
      <p:sp>
        <p:nvSpPr>
          <p:cNvPr id="91178" name="Line 270"/>
          <p:cNvSpPr>
            <a:spLocks noChangeShapeType="1"/>
          </p:cNvSpPr>
          <p:nvPr/>
        </p:nvSpPr>
        <p:spPr bwMode="auto">
          <a:xfrm flipH="1" flipV="1">
            <a:off x="4300538" y="5864225"/>
            <a:ext cx="1981200" cy="19050"/>
          </a:xfrm>
          <a:prstGeom prst="line">
            <a:avLst/>
          </a:prstGeom>
          <a:noFill/>
          <a:ln w="19050">
            <a:solidFill>
              <a:srgbClr val="000000"/>
            </a:solidFill>
            <a:round/>
            <a:headEnd/>
            <a:tailEnd/>
          </a:ln>
        </p:spPr>
        <p:txBody>
          <a:bodyPr/>
          <a:lstStyle/>
          <a:p>
            <a:endParaRPr lang="en-US"/>
          </a:p>
        </p:txBody>
      </p:sp>
      <p:sp>
        <p:nvSpPr>
          <p:cNvPr id="91179" name="Line 271"/>
          <p:cNvSpPr>
            <a:spLocks noChangeShapeType="1"/>
          </p:cNvSpPr>
          <p:nvPr/>
        </p:nvSpPr>
        <p:spPr bwMode="auto">
          <a:xfrm flipH="1">
            <a:off x="4919663" y="5216525"/>
            <a:ext cx="620712" cy="657225"/>
          </a:xfrm>
          <a:prstGeom prst="line">
            <a:avLst/>
          </a:prstGeom>
          <a:noFill/>
          <a:ln w="19050">
            <a:solidFill>
              <a:srgbClr val="000000"/>
            </a:solidFill>
            <a:round/>
            <a:headEnd/>
            <a:tailEnd/>
          </a:ln>
        </p:spPr>
        <p:txBody>
          <a:bodyPr/>
          <a:lstStyle/>
          <a:p>
            <a:endParaRPr lang="en-US"/>
          </a:p>
        </p:txBody>
      </p:sp>
      <p:sp>
        <p:nvSpPr>
          <p:cNvPr id="91180" name="Freeform 272"/>
          <p:cNvSpPr>
            <a:spLocks/>
          </p:cNvSpPr>
          <p:nvPr/>
        </p:nvSpPr>
        <p:spPr bwMode="auto">
          <a:xfrm>
            <a:off x="3671888" y="2968625"/>
            <a:ext cx="3305175" cy="2857500"/>
          </a:xfrm>
          <a:custGeom>
            <a:avLst/>
            <a:gdLst>
              <a:gd name="T0" fmla="*/ 0 w 5205"/>
              <a:gd name="T1" fmla="*/ 0 h 4500"/>
              <a:gd name="T2" fmla="*/ 0 w 5205"/>
              <a:gd name="T3" fmla="*/ 1320 h 4500"/>
              <a:gd name="T4" fmla="*/ 1230 w 5205"/>
              <a:gd name="T5" fmla="*/ 1350 h 4500"/>
              <a:gd name="T6" fmla="*/ 495 w 5205"/>
              <a:gd name="T7" fmla="*/ 2040 h 4500"/>
              <a:gd name="T8" fmla="*/ 4515 w 5205"/>
              <a:gd name="T9" fmla="*/ 2115 h 4500"/>
              <a:gd name="T10" fmla="*/ 2220 w 5205"/>
              <a:gd name="T11" fmla="*/ 4500 h 4500"/>
              <a:gd name="T12" fmla="*/ 5205 w 5205"/>
              <a:gd name="T13" fmla="*/ 4500 h 4500"/>
              <a:gd name="T14" fmla="*/ 5205 w 5205"/>
              <a:gd name="T15" fmla="*/ 3405 h 4500"/>
              <a:gd name="T16" fmla="*/ 0 60000 65536"/>
              <a:gd name="T17" fmla="*/ 0 60000 65536"/>
              <a:gd name="T18" fmla="*/ 0 60000 65536"/>
              <a:gd name="T19" fmla="*/ 0 60000 65536"/>
              <a:gd name="T20" fmla="*/ 0 60000 65536"/>
              <a:gd name="T21" fmla="*/ 0 60000 65536"/>
              <a:gd name="T22" fmla="*/ 0 60000 65536"/>
              <a:gd name="T23" fmla="*/ 0 60000 65536"/>
              <a:gd name="T24" fmla="*/ 0 w 5205"/>
              <a:gd name="T25" fmla="*/ 0 h 4500"/>
              <a:gd name="T26" fmla="*/ 5205 w 5205"/>
              <a:gd name="T27" fmla="*/ 4500 h 45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205" h="4500">
                <a:moveTo>
                  <a:pt x="0" y="0"/>
                </a:moveTo>
                <a:lnTo>
                  <a:pt x="0" y="1320"/>
                </a:lnTo>
                <a:lnTo>
                  <a:pt x="1230" y="1350"/>
                </a:lnTo>
                <a:lnTo>
                  <a:pt x="495" y="2040"/>
                </a:lnTo>
                <a:lnTo>
                  <a:pt x="4515" y="2115"/>
                </a:lnTo>
                <a:lnTo>
                  <a:pt x="2220" y="4500"/>
                </a:lnTo>
                <a:lnTo>
                  <a:pt x="5205" y="4500"/>
                </a:lnTo>
                <a:lnTo>
                  <a:pt x="5205" y="3405"/>
                </a:lnTo>
              </a:path>
            </a:pathLst>
          </a:custGeom>
          <a:noFill/>
          <a:ln w="38100">
            <a:solidFill>
              <a:srgbClr val="FF0000"/>
            </a:solidFill>
            <a:round/>
            <a:headEnd/>
            <a:tailEnd type="triangle" w="med" len="med"/>
          </a:ln>
        </p:spPr>
        <p:txBody>
          <a:bodyPr/>
          <a:lstStyle/>
          <a:p>
            <a:endParaRPr lang="en-US"/>
          </a:p>
        </p:txBody>
      </p:sp>
      <p:sp>
        <p:nvSpPr>
          <p:cNvPr id="91181" name="Oval 273"/>
          <p:cNvSpPr>
            <a:spLocks noChangeArrowheads="1"/>
          </p:cNvSpPr>
          <p:nvPr/>
        </p:nvSpPr>
        <p:spPr bwMode="auto">
          <a:xfrm>
            <a:off x="3475038" y="5800725"/>
            <a:ext cx="1062037" cy="234950"/>
          </a:xfrm>
          <a:prstGeom prst="ellipse">
            <a:avLst/>
          </a:prstGeom>
          <a:solidFill>
            <a:srgbClr val="C0C0C0"/>
          </a:solidFill>
          <a:ln w="12700">
            <a:solidFill>
              <a:srgbClr val="808080"/>
            </a:solidFill>
            <a:round/>
            <a:headEnd/>
            <a:tailEnd/>
          </a:ln>
        </p:spPr>
        <p:txBody>
          <a:bodyPr wrap="none" anchor="ctr"/>
          <a:lstStyle/>
          <a:p>
            <a:endParaRPr lang="en-US"/>
          </a:p>
        </p:txBody>
      </p:sp>
      <p:sp>
        <p:nvSpPr>
          <p:cNvPr id="91182" name="Line 274"/>
          <p:cNvSpPr>
            <a:spLocks noChangeShapeType="1"/>
          </p:cNvSpPr>
          <p:nvPr/>
        </p:nvSpPr>
        <p:spPr bwMode="auto">
          <a:xfrm>
            <a:off x="3475038" y="5781675"/>
            <a:ext cx="0" cy="144463"/>
          </a:xfrm>
          <a:prstGeom prst="line">
            <a:avLst/>
          </a:prstGeom>
          <a:noFill/>
          <a:ln w="12700">
            <a:solidFill>
              <a:srgbClr val="000000"/>
            </a:solidFill>
            <a:round/>
            <a:headEnd/>
            <a:tailEnd/>
          </a:ln>
        </p:spPr>
        <p:txBody>
          <a:bodyPr wrap="none" anchor="ctr"/>
          <a:lstStyle/>
          <a:p>
            <a:endParaRPr lang="en-US"/>
          </a:p>
        </p:txBody>
      </p:sp>
      <p:sp>
        <p:nvSpPr>
          <p:cNvPr id="91183" name="Line 275"/>
          <p:cNvSpPr>
            <a:spLocks noChangeShapeType="1"/>
          </p:cNvSpPr>
          <p:nvPr/>
        </p:nvSpPr>
        <p:spPr bwMode="auto">
          <a:xfrm>
            <a:off x="4537075" y="5781675"/>
            <a:ext cx="1588" cy="144463"/>
          </a:xfrm>
          <a:prstGeom prst="line">
            <a:avLst/>
          </a:prstGeom>
          <a:noFill/>
          <a:ln w="12700">
            <a:solidFill>
              <a:srgbClr val="808080"/>
            </a:solidFill>
            <a:round/>
            <a:headEnd/>
            <a:tailEnd/>
          </a:ln>
        </p:spPr>
        <p:txBody>
          <a:bodyPr wrap="none" anchor="ctr"/>
          <a:lstStyle/>
          <a:p>
            <a:endParaRPr lang="en-US"/>
          </a:p>
        </p:txBody>
      </p:sp>
      <p:sp>
        <p:nvSpPr>
          <p:cNvPr id="91184" name="Rectangle 276"/>
          <p:cNvSpPr>
            <a:spLocks noChangeArrowheads="1"/>
          </p:cNvSpPr>
          <p:nvPr/>
        </p:nvSpPr>
        <p:spPr bwMode="auto">
          <a:xfrm>
            <a:off x="3475038" y="5781675"/>
            <a:ext cx="250825" cy="142875"/>
          </a:xfrm>
          <a:prstGeom prst="rect">
            <a:avLst/>
          </a:prstGeom>
          <a:solidFill>
            <a:srgbClr val="C0C0C0"/>
          </a:solidFill>
          <a:ln w="12700">
            <a:noFill/>
            <a:miter lim="800000"/>
            <a:headEnd/>
            <a:tailEnd/>
          </a:ln>
        </p:spPr>
        <p:txBody>
          <a:bodyPr anchor="ctr"/>
          <a:lstStyle/>
          <a:p>
            <a:pPr eaLnBrk="1" hangingPunct="1"/>
            <a:endParaRPr lang="en-US" sz="2000">
              <a:solidFill>
                <a:schemeClr val="tx2"/>
              </a:solidFill>
            </a:endParaRPr>
          </a:p>
        </p:txBody>
      </p:sp>
      <p:sp>
        <p:nvSpPr>
          <p:cNvPr id="91185" name="Rectangle 277"/>
          <p:cNvSpPr>
            <a:spLocks noChangeArrowheads="1"/>
          </p:cNvSpPr>
          <p:nvPr/>
        </p:nvSpPr>
        <p:spPr bwMode="auto">
          <a:xfrm>
            <a:off x="4214813" y="5772150"/>
            <a:ext cx="322262" cy="142875"/>
          </a:xfrm>
          <a:prstGeom prst="rect">
            <a:avLst/>
          </a:prstGeom>
          <a:solidFill>
            <a:srgbClr val="C0C0C0"/>
          </a:solidFill>
          <a:ln w="12700">
            <a:noFill/>
            <a:miter lim="800000"/>
            <a:headEnd/>
            <a:tailEnd/>
          </a:ln>
        </p:spPr>
        <p:txBody>
          <a:bodyPr anchor="ctr"/>
          <a:lstStyle/>
          <a:p>
            <a:pPr eaLnBrk="1" hangingPunct="1"/>
            <a:endParaRPr lang="en-US" sz="2000">
              <a:solidFill>
                <a:schemeClr val="tx2"/>
              </a:solidFill>
            </a:endParaRPr>
          </a:p>
        </p:txBody>
      </p:sp>
      <p:sp>
        <p:nvSpPr>
          <p:cNvPr id="91186" name="Oval 278"/>
          <p:cNvSpPr>
            <a:spLocks noChangeArrowheads="1"/>
          </p:cNvSpPr>
          <p:nvPr/>
        </p:nvSpPr>
        <p:spPr bwMode="auto">
          <a:xfrm>
            <a:off x="3463925" y="5613400"/>
            <a:ext cx="1063625" cy="273050"/>
          </a:xfrm>
          <a:prstGeom prst="ellipse">
            <a:avLst/>
          </a:prstGeom>
          <a:solidFill>
            <a:srgbClr val="C0C0C0"/>
          </a:solidFill>
          <a:ln w="12700">
            <a:solidFill>
              <a:srgbClr val="808080"/>
            </a:solidFill>
            <a:round/>
            <a:headEnd/>
            <a:tailEnd/>
          </a:ln>
        </p:spPr>
        <p:txBody>
          <a:bodyPr wrap="none" anchor="ctr"/>
          <a:lstStyle/>
          <a:p>
            <a:endParaRPr lang="en-US"/>
          </a:p>
        </p:txBody>
      </p:sp>
      <p:grpSp>
        <p:nvGrpSpPr>
          <p:cNvPr id="23" name="Group 279"/>
          <p:cNvGrpSpPr>
            <a:grpSpLocks/>
          </p:cNvGrpSpPr>
          <p:nvPr/>
        </p:nvGrpSpPr>
        <p:grpSpPr bwMode="auto">
          <a:xfrm>
            <a:off x="3721100" y="5673725"/>
            <a:ext cx="525463" cy="158750"/>
            <a:chOff x="2848" y="848"/>
            <a:chExt cx="140" cy="98"/>
          </a:xfrm>
        </p:grpSpPr>
        <p:sp>
          <p:nvSpPr>
            <p:cNvPr id="91235" name="Line 280"/>
            <p:cNvSpPr>
              <a:spLocks noChangeShapeType="1"/>
            </p:cNvSpPr>
            <p:nvPr/>
          </p:nvSpPr>
          <p:spPr bwMode="auto">
            <a:xfrm flipV="1">
              <a:off x="2848" y="848"/>
              <a:ext cx="50" cy="2"/>
            </a:xfrm>
            <a:prstGeom prst="line">
              <a:avLst/>
            </a:prstGeom>
            <a:noFill/>
            <a:ln w="28575">
              <a:solidFill>
                <a:srgbClr val="808080"/>
              </a:solidFill>
              <a:round/>
              <a:headEnd/>
              <a:tailEnd/>
            </a:ln>
          </p:spPr>
          <p:txBody>
            <a:bodyPr wrap="none" anchor="ctr"/>
            <a:lstStyle/>
            <a:p>
              <a:endParaRPr lang="en-US"/>
            </a:p>
          </p:txBody>
        </p:sp>
        <p:sp>
          <p:nvSpPr>
            <p:cNvPr id="91236" name="Line 281"/>
            <p:cNvSpPr>
              <a:spLocks noChangeShapeType="1"/>
            </p:cNvSpPr>
            <p:nvPr/>
          </p:nvSpPr>
          <p:spPr bwMode="auto">
            <a:xfrm>
              <a:off x="2944" y="946"/>
              <a:ext cx="44" cy="0"/>
            </a:xfrm>
            <a:prstGeom prst="line">
              <a:avLst/>
            </a:prstGeom>
            <a:noFill/>
            <a:ln w="28575">
              <a:solidFill>
                <a:srgbClr val="808080"/>
              </a:solidFill>
              <a:round/>
              <a:headEnd/>
              <a:tailEnd/>
            </a:ln>
          </p:spPr>
          <p:txBody>
            <a:bodyPr wrap="none" anchor="ctr"/>
            <a:lstStyle/>
            <a:p>
              <a:endParaRPr lang="en-US"/>
            </a:p>
          </p:txBody>
        </p:sp>
        <p:sp>
          <p:nvSpPr>
            <p:cNvPr id="91237" name="Line 282"/>
            <p:cNvSpPr>
              <a:spLocks noChangeShapeType="1"/>
            </p:cNvSpPr>
            <p:nvPr/>
          </p:nvSpPr>
          <p:spPr bwMode="auto">
            <a:xfrm>
              <a:off x="2894" y="850"/>
              <a:ext cx="52" cy="96"/>
            </a:xfrm>
            <a:prstGeom prst="line">
              <a:avLst/>
            </a:prstGeom>
            <a:noFill/>
            <a:ln w="28575">
              <a:solidFill>
                <a:srgbClr val="808080"/>
              </a:solidFill>
              <a:round/>
              <a:headEnd/>
              <a:tailEnd/>
            </a:ln>
          </p:spPr>
          <p:txBody>
            <a:bodyPr wrap="none" anchor="ctr"/>
            <a:lstStyle/>
            <a:p>
              <a:endParaRPr lang="en-US"/>
            </a:p>
          </p:txBody>
        </p:sp>
      </p:grpSp>
      <p:grpSp>
        <p:nvGrpSpPr>
          <p:cNvPr id="24" name="Group 283"/>
          <p:cNvGrpSpPr>
            <a:grpSpLocks/>
          </p:cNvGrpSpPr>
          <p:nvPr/>
        </p:nvGrpSpPr>
        <p:grpSpPr bwMode="auto">
          <a:xfrm flipV="1">
            <a:off x="3721100" y="5670550"/>
            <a:ext cx="525463" cy="158750"/>
            <a:chOff x="2848" y="848"/>
            <a:chExt cx="140" cy="98"/>
          </a:xfrm>
        </p:grpSpPr>
        <p:sp>
          <p:nvSpPr>
            <p:cNvPr id="91232" name="Line 284"/>
            <p:cNvSpPr>
              <a:spLocks noChangeShapeType="1"/>
            </p:cNvSpPr>
            <p:nvPr/>
          </p:nvSpPr>
          <p:spPr bwMode="auto">
            <a:xfrm flipV="1">
              <a:off x="2848" y="848"/>
              <a:ext cx="50" cy="2"/>
            </a:xfrm>
            <a:prstGeom prst="line">
              <a:avLst/>
            </a:prstGeom>
            <a:noFill/>
            <a:ln w="28575">
              <a:solidFill>
                <a:srgbClr val="969696"/>
              </a:solidFill>
              <a:round/>
              <a:headEnd/>
              <a:tailEnd/>
            </a:ln>
          </p:spPr>
          <p:txBody>
            <a:bodyPr wrap="none" anchor="ctr"/>
            <a:lstStyle/>
            <a:p>
              <a:endParaRPr lang="en-US"/>
            </a:p>
          </p:txBody>
        </p:sp>
        <p:sp>
          <p:nvSpPr>
            <p:cNvPr id="91233" name="Line 285"/>
            <p:cNvSpPr>
              <a:spLocks noChangeShapeType="1"/>
            </p:cNvSpPr>
            <p:nvPr/>
          </p:nvSpPr>
          <p:spPr bwMode="auto">
            <a:xfrm>
              <a:off x="2944" y="946"/>
              <a:ext cx="44" cy="0"/>
            </a:xfrm>
            <a:prstGeom prst="line">
              <a:avLst/>
            </a:prstGeom>
            <a:noFill/>
            <a:ln w="28575">
              <a:solidFill>
                <a:srgbClr val="969696"/>
              </a:solidFill>
              <a:round/>
              <a:headEnd/>
              <a:tailEnd/>
            </a:ln>
          </p:spPr>
          <p:txBody>
            <a:bodyPr wrap="none" anchor="ctr"/>
            <a:lstStyle/>
            <a:p>
              <a:endParaRPr lang="en-US"/>
            </a:p>
          </p:txBody>
        </p:sp>
        <p:sp>
          <p:nvSpPr>
            <p:cNvPr id="91234" name="Line 286"/>
            <p:cNvSpPr>
              <a:spLocks noChangeShapeType="1"/>
            </p:cNvSpPr>
            <p:nvPr/>
          </p:nvSpPr>
          <p:spPr bwMode="auto">
            <a:xfrm>
              <a:off x="2894" y="850"/>
              <a:ext cx="52" cy="96"/>
            </a:xfrm>
            <a:prstGeom prst="line">
              <a:avLst/>
            </a:prstGeom>
            <a:noFill/>
            <a:ln w="28575">
              <a:solidFill>
                <a:srgbClr val="969696"/>
              </a:solidFill>
              <a:round/>
              <a:headEnd/>
              <a:tailEnd/>
            </a:ln>
          </p:spPr>
          <p:txBody>
            <a:bodyPr wrap="none" anchor="ctr"/>
            <a:lstStyle/>
            <a:p>
              <a:endParaRPr lang="en-US"/>
            </a:p>
          </p:txBody>
        </p:sp>
      </p:grpSp>
      <p:grpSp>
        <p:nvGrpSpPr>
          <p:cNvPr id="25" name="Group 287"/>
          <p:cNvGrpSpPr>
            <a:grpSpLocks/>
          </p:cNvGrpSpPr>
          <p:nvPr/>
        </p:nvGrpSpPr>
        <p:grpSpPr bwMode="auto">
          <a:xfrm>
            <a:off x="3538538" y="5740400"/>
            <a:ext cx="315912" cy="247650"/>
            <a:chOff x="11283" y="10423"/>
            <a:chExt cx="475" cy="374"/>
          </a:xfrm>
        </p:grpSpPr>
        <p:sp>
          <p:nvSpPr>
            <p:cNvPr id="91225" name="Rectangle 288"/>
            <p:cNvSpPr>
              <a:spLocks noChangeArrowheads="1"/>
            </p:cNvSpPr>
            <p:nvPr/>
          </p:nvSpPr>
          <p:spPr bwMode="auto">
            <a:xfrm>
              <a:off x="11283" y="10423"/>
              <a:ext cx="475" cy="374"/>
            </a:xfrm>
            <a:prstGeom prst="rect">
              <a:avLst/>
            </a:prstGeom>
            <a:solidFill>
              <a:srgbClr val="FFFFFF"/>
            </a:solidFill>
            <a:ln w="9525">
              <a:solidFill>
                <a:srgbClr val="000000"/>
              </a:solidFill>
              <a:miter lim="800000"/>
              <a:headEnd/>
              <a:tailEnd/>
            </a:ln>
          </p:spPr>
          <p:txBody>
            <a:bodyPr/>
            <a:lstStyle/>
            <a:p>
              <a:endParaRPr lang="en-US"/>
            </a:p>
          </p:txBody>
        </p:sp>
        <p:sp>
          <p:nvSpPr>
            <p:cNvPr id="91226" name="Line 289"/>
            <p:cNvSpPr>
              <a:spLocks noChangeShapeType="1"/>
            </p:cNvSpPr>
            <p:nvPr/>
          </p:nvSpPr>
          <p:spPr bwMode="auto">
            <a:xfrm>
              <a:off x="11686" y="10502"/>
              <a:ext cx="1" cy="231"/>
            </a:xfrm>
            <a:prstGeom prst="line">
              <a:avLst/>
            </a:prstGeom>
            <a:noFill/>
            <a:ln w="9525">
              <a:solidFill>
                <a:srgbClr val="000000"/>
              </a:solidFill>
              <a:round/>
              <a:headEnd/>
              <a:tailEnd/>
            </a:ln>
          </p:spPr>
          <p:txBody>
            <a:bodyPr/>
            <a:lstStyle/>
            <a:p>
              <a:endParaRPr lang="en-US"/>
            </a:p>
          </p:txBody>
        </p:sp>
        <p:sp>
          <p:nvSpPr>
            <p:cNvPr id="91227" name="Line 290"/>
            <p:cNvSpPr>
              <a:spLocks noChangeShapeType="1"/>
            </p:cNvSpPr>
            <p:nvPr/>
          </p:nvSpPr>
          <p:spPr bwMode="auto">
            <a:xfrm>
              <a:off x="11621" y="10502"/>
              <a:ext cx="1" cy="231"/>
            </a:xfrm>
            <a:prstGeom prst="line">
              <a:avLst/>
            </a:prstGeom>
            <a:noFill/>
            <a:ln w="9525">
              <a:solidFill>
                <a:srgbClr val="000000"/>
              </a:solidFill>
              <a:round/>
              <a:headEnd/>
              <a:tailEnd/>
            </a:ln>
          </p:spPr>
          <p:txBody>
            <a:bodyPr/>
            <a:lstStyle/>
            <a:p>
              <a:endParaRPr lang="en-US"/>
            </a:p>
          </p:txBody>
        </p:sp>
        <p:sp>
          <p:nvSpPr>
            <p:cNvPr id="91228" name="Line 291"/>
            <p:cNvSpPr>
              <a:spLocks noChangeShapeType="1"/>
            </p:cNvSpPr>
            <p:nvPr/>
          </p:nvSpPr>
          <p:spPr bwMode="auto">
            <a:xfrm>
              <a:off x="11556" y="10502"/>
              <a:ext cx="1" cy="231"/>
            </a:xfrm>
            <a:prstGeom prst="line">
              <a:avLst/>
            </a:prstGeom>
            <a:noFill/>
            <a:ln w="9525">
              <a:solidFill>
                <a:srgbClr val="000000"/>
              </a:solidFill>
              <a:round/>
              <a:headEnd/>
              <a:tailEnd/>
            </a:ln>
          </p:spPr>
          <p:txBody>
            <a:bodyPr/>
            <a:lstStyle/>
            <a:p>
              <a:endParaRPr lang="en-US"/>
            </a:p>
          </p:txBody>
        </p:sp>
        <p:sp>
          <p:nvSpPr>
            <p:cNvPr id="91229" name="Line 292"/>
            <p:cNvSpPr>
              <a:spLocks noChangeShapeType="1"/>
            </p:cNvSpPr>
            <p:nvPr/>
          </p:nvSpPr>
          <p:spPr bwMode="auto">
            <a:xfrm>
              <a:off x="11491" y="10495"/>
              <a:ext cx="1" cy="231"/>
            </a:xfrm>
            <a:prstGeom prst="line">
              <a:avLst/>
            </a:prstGeom>
            <a:noFill/>
            <a:ln w="9525">
              <a:solidFill>
                <a:srgbClr val="000000"/>
              </a:solidFill>
              <a:round/>
              <a:headEnd/>
              <a:tailEnd/>
            </a:ln>
          </p:spPr>
          <p:txBody>
            <a:bodyPr/>
            <a:lstStyle/>
            <a:p>
              <a:endParaRPr lang="en-US"/>
            </a:p>
          </p:txBody>
        </p:sp>
        <p:sp>
          <p:nvSpPr>
            <p:cNvPr id="91230" name="Line 293"/>
            <p:cNvSpPr>
              <a:spLocks noChangeShapeType="1"/>
            </p:cNvSpPr>
            <p:nvPr/>
          </p:nvSpPr>
          <p:spPr bwMode="auto">
            <a:xfrm>
              <a:off x="11426" y="10495"/>
              <a:ext cx="2" cy="231"/>
            </a:xfrm>
            <a:prstGeom prst="line">
              <a:avLst/>
            </a:prstGeom>
            <a:noFill/>
            <a:ln w="9525">
              <a:solidFill>
                <a:srgbClr val="000000"/>
              </a:solidFill>
              <a:round/>
              <a:headEnd/>
              <a:tailEnd/>
            </a:ln>
          </p:spPr>
          <p:txBody>
            <a:bodyPr/>
            <a:lstStyle/>
            <a:p>
              <a:endParaRPr lang="en-US"/>
            </a:p>
          </p:txBody>
        </p:sp>
        <p:sp>
          <p:nvSpPr>
            <p:cNvPr id="91231" name="Line 294"/>
            <p:cNvSpPr>
              <a:spLocks noChangeShapeType="1"/>
            </p:cNvSpPr>
            <p:nvPr/>
          </p:nvSpPr>
          <p:spPr bwMode="auto">
            <a:xfrm>
              <a:off x="11360" y="10495"/>
              <a:ext cx="3" cy="231"/>
            </a:xfrm>
            <a:prstGeom prst="line">
              <a:avLst/>
            </a:prstGeom>
            <a:noFill/>
            <a:ln w="9525">
              <a:solidFill>
                <a:srgbClr val="000000"/>
              </a:solidFill>
              <a:round/>
              <a:headEnd/>
              <a:tailEnd/>
            </a:ln>
          </p:spPr>
          <p:txBody>
            <a:bodyPr/>
            <a:lstStyle/>
            <a:p>
              <a:endParaRPr lang="en-US"/>
            </a:p>
          </p:txBody>
        </p:sp>
      </p:grpSp>
      <p:sp>
        <p:nvSpPr>
          <p:cNvPr id="91190" name="Oval 295"/>
          <p:cNvSpPr>
            <a:spLocks noChangeArrowheads="1"/>
          </p:cNvSpPr>
          <p:nvPr/>
        </p:nvSpPr>
        <p:spPr bwMode="auto">
          <a:xfrm>
            <a:off x="2835275" y="4867275"/>
            <a:ext cx="1063625" cy="233363"/>
          </a:xfrm>
          <a:prstGeom prst="ellipse">
            <a:avLst/>
          </a:prstGeom>
          <a:solidFill>
            <a:srgbClr val="C0C0C0"/>
          </a:solidFill>
          <a:ln w="12700">
            <a:solidFill>
              <a:srgbClr val="808080"/>
            </a:solidFill>
            <a:round/>
            <a:headEnd/>
            <a:tailEnd/>
          </a:ln>
        </p:spPr>
        <p:txBody>
          <a:bodyPr wrap="none" anchor="ctr"/>
          <a:lstStyle/>
          <a:p>
            <a:endParaRPr lang="en-US"/>
          </a:p>
        </p:txBody>
      </p:sp>
      <p:sp>
        <p:nvSpPr>
          <p:cNvPr id="91191" name="Line 296"/>
          <p:cNvSpPr>
            <a:spLocks noChangeShapeType="1"/>
          </p:cNvSpPr>
          <p:nvPr/>
        </p:nvSpPr>
        <p:spPr bwMode="auto">
          <a:xfrm>
            <a:off x="2835275" y="4848225"/>
            <a:ext cx="1588" cy="144463"/>
          </a:xfrm>
          <a:prstGeom prst="line">
            <a:avLst/>
          </a:prstGeom>
          <a:noFill/>
          <a:ln w="12700">
            <a:solidFill>
              <a:srgbClr val="000000"/>
            </a:solidFill>
            <a:round/>
            <a:headEnd/>
            <a:tailEnd/>
          </a:ln>
        </p:spPr>
        <p:txBody>
          <a:bodyPr wrap="none" anchor="ctr"/>
          <a:lstStyle/>
          <a:p>
            <a:endParaRPr lang="en-US"/>
          </a:p>
        </p:txBody>
      </p:sp>
      <p:sp>
        <p:nvSpPr>
          <p:cNvPr id="91192" name="Line 297"/>
          <p:cNvSpPr>
            <a:spLocks noChangeShapeType="1"/>
          </p:cNvSpPr>
          <p:nvPr/>
        </p:nvSpPr>
        <p:spPr bwMode="auto">
          <a:xfrm>
            <a:off x="3898900" y="4848225"/>
            <a:ext cx="0" cy="144463"/>
          </a:xfrm>
          <a:prstGeom prst="line">
            <a:avLst/>
          </a:prstGeom>
          <a:noFill/>
          <a:ln w="12700">
            <a:solidFill>
              <a:srgbClr val="808080"/>
            </a:solidFill>
            <a:round/>
            <a:headEnd/>
            <a:tailEnd/>
          </a:ln>
        </p:spPr>
        <p:txBody>
          <a:bodyPr wrap="none" anchor="ctr"/>
          <a:lstStyle/>
          <a:p>
            <a:endParaRPr lang="en-US"/>
          </a:p>
        </p:txBody>
      </p:sp>
      <p:sp>
        <p:nvSpPr>
          <p:cNvPr id="91193" name="Rectangle 298"/>
          <p:cNvSpPr>
            <a:spLocks noChangeArrowheads="1"/>
          </p:cNvSpPr>
          <p:nvPr/>
        </p:nvSpPr>
        <p:spPr bwMode="auto">
          <a:xfrm>
            <a:off x="2835275" y="4848225"/>
            <a:ext cx="252413" cy="141288"/>
          </a:xfrm>
          <a:prstGeom prst="rect">
            <a:avLst/>
          </a:prstGeom>
          <a:solidFill>
            <a:srgbClr val="C0C0C0"/>
          </a:solidFill>
          <a:ln w="12700">
            <a:noFill/>
            <a:miter lim="800000"/>
            <a:headEnd/>
            <a:tailEnd/>
          </a:ln>
        </p:spPr>
        <p:txBody>
          <a:bodyPr anchor="ctr"/>
          <a:lstStyle/>
          <a:p>
            <a:pPr eaLnBrk="1" hangingPunct="1"/>
            <a:endParaRPr lang="en-US" sz="2000">
              <a:solidFill>
                <a:schemeClr val="tx2"/>
              </a:solidFill>
            </a:endParaRPr>
          </a:p>
        </p:txBody>
      </p:sp>
      <p:sp>
        <p:nvSpPr>
          <p:cNvPr id="91194" name="Rectangle 299"/>
          <p:cNvSpPr>
            <a:spLocks noChangeArrowheads="1"/>
          </p:cNvSpPr>
          <p:nvPr/>
        </p:nvSpPr>
        <p:spPr bwMode="auto">
          <a:xfrm>
            <a:off x="3576638" y="4838700"/>
            <a:ext cx="322262" cy="141288"/>
          </a:xfrm>
          <a:prstGeom prst="rect">
            <a:avLst/>
          </a:prstGeom>
          <a:solidFill>
            <a:srgbClr val="C0C0C0"/>
          </a:solidFill>
          <a:ln w="12700">
            <a:noFill/>
            <a:miter lim="800000"/>
            <a:headEnd/>
            <a:tailEnd/>
          </a:ln>
        </p:spPr>
        <p:txBody>
          <a:bodyPr anchor="ctr"/>
          <a:lstStyle/>
          <a:p>
            <a:pPr eaLnBrk="1" hangingPunct="1"/>
            <a:endParaRPr lang="en-US" sz="2000">
              <a:solidFill>
                <a:schemeClr val="tx2"/>
              </a:solidFill>
            </a:endParaRPr>
          </a:p>
        </p:txBody>
      </p:sp>
      <p:sp>
        <p:nvSpPr>
          <p:cNvPr id="91195" name="Oval 300"/>
          <p:cNvSpPr>
            <a:spLocks noChangeArrowheads="1"/>
          </p:cNvSpPr>
          <p:nvPr/>
        </p:nvSpPr>
        <p:spPr bwMode="auto">
          <a:xfrm>
            <a:off x="2825750" y="4679950"/>
            <a:ext cx="1063625" cy="273050"/>
          </a:xfrm>
          <a:prstGeom prst="ellipse">
            <a:avLst/>
          </a:prstGeom>
          <a:solidFill>
            <a:srgbClr val="C0C0C0"/>
          </a:solidFill>
          <a:ln w="12700">
            <a:solidFill>
              <a:srgbClr val="808080"/>
            </a:solidFill>
            <a:round/>
            <a:headEnd/>
            <a:tailEnd/>
          </a:ln>
        </p:spPr>
        <p:txBody>
          <a:bodyPr wrap="none" anchor="ctr"/>
          <a:lstStyle/>
          <a:p>
            <a:endParaRPr lang="en-US"/>
          </a:p>
        </p:txBody>
      </p:sp>
      <p:grpSp>
        <p:nvGrpSpPr>
          <p:cNvPr id="26" name="Group 301"/>
          <p:cNvGrpSpPr>
            <a:grpSpLocks/>
          </p:cNvGrpSpPr>
          <p:nvPr/>
        </p:nvGrpSpPr>
        <p:grpSpPr bwMode="auto">
          <a:xfrm>
            <a:off x="3082925" y="4740275"/>
            <a:ext cx="525463" cy="158750"/>
            <a:chOff x="2848" y="848"/>
            <a:chExt cx="140" cy="98"/>
          </a:xfrm>
        </p:grpSpPr>
        <p:sp>
          <p:nvSpPr>
            <p:cNvPr id="91222" name="Line 302"/>
            <p:cNvSpPr>
              <a:spLocks noChangeShapeType="1"/>
            </p:cNvSpPr>
            <p:nvPr/>
          </p:nvSpPr>
          <p:spPr bwMode="auto">
            <a:xfrm flipV="1">
              <a:off x="2848" y="848"/>
              <a:ext cx="50" cy="2"/>
            </a:xfrm>
            <a:prstGeom prst="line">
              <a:avLst/>
            </a:prstGeom>
            <a:noFill/>
            <a:ln w="28575">
              <a:solidFill>
                <a:srgbClr val="808080"/>
              </a:solidFill>
              <a:round/>
              <a:headEnd/>
              <a:tailEnd/>
            </a:ln>
          </p:spPr>
          <p:txBody>
            <a:bodyPr wrap="none" anchor="ctr"/>
            <a:lstStyle/>
            <a:p>
              <a:endParaRPr lang="en-US"/>
            </a:p>
          </p:txBody>
        </p:sp>
        <p:sp>
          <p:nvSpPr>
            <p:cNvPr id="91223" name="Line 303"/>
            <p:cNvSpPr>
              <a:spLocks noChangeShapeType="1"/>
            </p:cNvSpPr>
            <p:nvPr/>
          </p:nvSpPr>
          <p:spPr bwMode="auto">
            <a:xfrm>
              <a:off x="2944" y="946"/>
              <a:ext cx="44" cy="0"/>
            </a:xfrm>
            <a:prstGeom prst="line">
              <a:avLst/>
            </a:prstGeom>
            <a:noFill/>
            <a:ln w="28575">
              <a:solidFill>
                <a:srgbClr val="808080"/>
              </a:solidFill>
              <a:round/>
              <a:headEnd/>
              <a:tailEnd/>
            </a:ln>
          </p:spPr>
          <p:txBody>
            <a:bodyPr wrap="none" anchor="ctr"/>
            <a:lstStyle/>
            <a:p>
              <a:endParaRPr lang="en-US"/>
            </a:p>
          </p:txBody>
        </p:sp>
        <p:sp>
          <p:nvSpPr>
            <p:cNvPr id="91224" name="Line 304"/>
            <p:cNvSpPr>
              <a:spLocks noChangeShapeType="1"/>
            </p:cNvSpPr>
            <p:nvPr/>
          </p:nvSpPr>
          <p:spPr bwMode="auto">
            <a:xfrm>
              <a:off x="2894" y="850"/>
              <a:ext cx="52" cy="96"/>
            </a:xfrm>
            <a:prstGeom prst="line">
              <a:avLst/>
            </a:prstGeom>
            <a:noFill/>
            <a:ln w="28575">
              <a:solidFill>
                <a:srgbClr val="808080"/>
              </a:solidFill>
              <a:round/>
              <a:headEnd/>
              <a:tailEnd/>
            </a:ln>
          </p:spPr>
          <p:txBody>
            <a:bodyPr wrap="none" anchor="ctr"/>
            <a:lstStyle/>
            <a:p>
              <a:endParaRPr lang="en-US"/>
            </a:p>
          </p:txBody>
        </p:sp>
      </p:grpSp>
      <p:grpSp>
        <p:nvGrpSpPr>
          <p:cNvPr id="27" name="Group 305"/>
          <p:cNvGrpSpPr>
            <a:grpSpLocks/>
          </p:cNvGrpSpPr>
          <p:nvPr/>
        </p:nvGrpSpPr>
        <p:grpSpPr bwMode="auto">
          <a:xfrm flipV="1">
            <a:off x="3082925" y="4737100"/>
            <a:ext cx="525463" cy="158750"/>
            <a:chOff x="2848" y="848"/>
            <a:chExt cx="140" cy="98"/>
          </a:xfrm>
        </p:grpSpPr>
        <p:sp>
          <p:nvSpPr>
            <p:cNvPr id="91219" name="Line 306"/>
            <p:cNvSpPr>
              <a:spLocks noChangeShapeType="1"/>
            </p:cNvSpPr>
            <p:nvPr/>
          </p:nvSpPr>
          <p:spPr bwMode="auto">
            <a:xfrm flipV="1">
              <a:off x="2848" y="848"/>
              <a:ext cx="50" cy="2"/>
            </a:xfrm>
            <a:prstGeom prst="line">
              <a:avLst/>
            </a:prstGeom>
            <a:noFill/>
            <a:ln w="28575">
              <a:solidFill>
                <a:srgbClr val="969696"/>
              </a:solidFill>
              <a:round/>
              <a:headEnd/>
              <a:tailEnd/>
            </a:ln>
          </p:spPr>
          <p:txBody>
            <a:bodyPr wrap="none" anchor="ctr"/>
            <a:lstStyle/>
            <a:p>
              <a:endParaRPr lang="en-US"/>
            </a:p>
          </p:txBody>
        </p:sp>
        <p:sp>
          <p:nvSpPr>
            <p:cNvPr id="91220" name="Line 307"/>
            <p:cNvSpPr>
              <a:spLocks noChangeShapeType="1"/>
            </p:cNvSpPr>
            <p:nvPr/>
          </p:nvSpPr>
          <p:spPr bwMode="auto">
            <a:xfrm>
              <a:off x="2944" y="946"/>
              <a:ext cx="44" cy="0"/>
            </a:xfrm>
            <a:prstGeom prst="line">
              <a:avLst/>
            </a:prstGeom>
            <a:noFill/>
            <a:ln w="28575">
              <a:solidFill>
                <a:srgbClr val="969696"/>
              </a:solidFill>
              <a:round/>
              <a:headEnd/>
              <a:tailEnd/>
            </a:ln>
          </p:spPr>
          <p:txBody>
            <a:bodyPr wrap="none" anchor="ctr"/>
            <a:lstStyle/>
            <a:p>
              <a:endParaRPr lang="en-US"/>
            </a:p>
          </p:txBody>
        </p:sp>
        <p:sp>
          <p:nvSpPr>
            <p:cNvPr id="91221" name="Line 308"/>
            <p:cNvSpPr>
              <a:spLocks noChangeShapeType="1"/>
            </p:cNvSpPr>
            <p:nvPr/>
          </p:nvSpPr>
          <p:spPr bwMode="auto">
            <a:xfrm>
              <a:off x="2894" y="850"/>
              <a:ext cx="52" cy="96"/>
            </a:xfrm>
            <a:prstGeom prst="line">
              <a:avLst/>
            </a:prstGeom>
            <a:noFill/>
            <a:ln w="28575">
              <a:solidFill>
                <a:srgbClr val="969696"/>
              </a:solidFill>
              <a:round/>
              <a:headEnd/>
              <a:tailEnd/>
            </a:ln>
          </p:spPr>
          <p:txBody>
            <a:bodyPr wrap="none" anchor="ctr"/>
            <a:lstStyle/>
            <a:p>
              <a:endParaRPr lang="en-US"/>
            </a:p>
          </p:txBody>
        </p:sp>
      </p:grpSp>
      <p:sp>
        <p:nvSpPr>
          <p:cNvPr id="91198" name="Line 309"/>
          <p:cNvSpPr>
            <a:spLocks noChangeShapeType="1"/>
          </p:cNvSpPr>
          <p:nvPr/>
        </p:nvSpPr>
        <p:spPr bwMode="auto">
          <a:xfrm flipH="1">
            <a:off x="2195513" y="5064125"/>
            <a:ext cx="868362" cy="811213"/>
          </a:xfrm>
          <a:prstGeom prst="line">
            <a:avLst/>
          </a:prstGeom>
          <a:noFill/>
          <a:ln w="19050">
            <a:solidFill>
              <a:srgbClr val="000000"/>
            </a:solidFill>
            <a:round/>
            <a:headEnd/>
            <a:tailEnd/>
          </a:ln>
        </p:spPr>
        <p:txBody>
          <a:bodyPr/>
          <a:lstStyle/>
          <a:p>
            <a:endParaRPr lang="en-US"/>
          </a:p>
        </p:txBody>
      </p:sp>
      <p:grpSp>
        <p:nvGrpSpPr>
          <p:cNvPr id="28" name="Group 310"/>
          <p:cNvGrpSpPr>
            <a:grpSpLocks/>
          </p:cNvGrpSpPr>
          <p:nvPr/>
        </p:nvGrpSpPr>
        <p:grpSpPr bwMode="auto">
          <a:xfrm rot="8027572">
            <a:off x="3178176" y="4668837"/>
            <a:ext cx="322262" cy="239713"/>
            <a:chOff x="11283" y="10423"/>
            <a:chExt cx="475" cy="374"/>
          </a:xfrm>
        </p:grpSpPr>
        <p:sp>
          <p:nvSpPr>
            <p:cNvPr id="91212" name="Rectangle 311"/>
            <p:cNvSpPr>
              <a:spLocks noChangeArrowheads="1"/>
            </p:cNvSpPr>
            <p:nvPr/>
          </p:nvSpPr>
          <p:spPr bwMode="auto">
            <a:xfrm>
              <a:off x="11283" y="10423"/>
              <a:ext cx="475" cy="374"/>
            </a:xfrm>
            <a:prstGeom prst="rect">
              <a:avLst/>
            </a:prstGeom>
            <a:solidFill>
              <a:srgbClr val="FFFFFF"/>
            </a:solidFill>
            <a:ln w="9525">
              <a:solidFill>
                <a:srgbClr val="000000"/>
              </a:solidFill>
              <a:miter lim="800000"/>
              <a:headEnd/>
              <a:tailEnd/>
            </a:ln>
          </p:spPr>
          <p:txBody>
            <a:bodyPr/>
            <a:lstStyle/>
            <a:p>
              <a:endParaRPr lang="en-US"/>
            </a:p>
          </p:txBody>
        </p:sp>
        <p:sp>
          <p:nvSpPr>
            <p:cNvPr id="91213" name="Line 312"/>
            <p:cNvSpPr>
              <a:spLocks noChangeShapeType="1"/>
            </p:cNvSpPr>
            <p:nvPr/>
          </p:nvSpPr>
          <p:spPr bwMode="auto">
            <a:xfrm>
              <a:off x="11686" y="10502"/>
              <a:ext cx="1" cy="231"/>
            </a:xfrm>
            <a:prstGeom prst="line">
              <a:avLst/>
            </a:prstGeom>
            <a:noFill/>
            <a:ln w="9525">
              <a:solidFill>
                <a:srgbClr val="000000"/>
              </a:solidFill>
              <a:round/>
              <a:headEnd/>
              <a:tailEnd/>
            </a:ln>
          </p:spPr>
          <p:txBody>
            <a:bodyPr/>
            <a:lstStyle/>
            <a:p>
              <a:endParaRPr lang="en-US"/>
            </a:p>
          </p:txBody>
        </p:sp>
        <p:sp>
          <p:nvSpPr>
            <p:cNvPr id="91214" name="Line 313"/>
            <p:cNvSpPr>
              <a:spLocks noChangeShapeType="1"/>
            </p:cNvSpPr>
            <p:nvPr/>
          </p:nvSpPr>
          <p:spPr bwMode="auto">
            <a:xfrm>
              <a:off x="11621" y="10502"/>
              <a:ext cx="1" cy="231"/>
            </a:xfrm>
            <a:prstGeom prst="line">
              <a:avLst/>
            </a:prstGeom>
            <a:noFill/>
            <a:ln w="9525">
              <a:solidFill>
                <a:srgbClr val="000000"/>
              </a:solidFill>
              <a:round/>
              <a:headEnd/>
              <a:tailEnd/>
            </a:ln>
          </p:spPr>
          <p:txBody>
            <a:bodyPr/>
            <a:lstStyle/>
            <a:p>
              <a:endParaRPr lang="en-US"/>
            </a:p>
          </p:txBody>
        </p:sp>
        <p:sp>
          <p:nvSpPr>
            <p:cNvPr id="91215" name="Line 314"/>
            <p:cNvSpPr>
              <a:spLocks noChangeShapeType="1"/>
            </p:cNvSpPr>
            <p:nvPr/>
          </p:nvSpPr>
          <p:spPr bwMode="auto">
            <a:xfrm>
              <a:off x="11556" y="10502"/>
              <a:ext cx="1" cy="231"/>
            </a:xfrm>
            <a:prstGeom prst="line">
              <a:avLst/>
            </a:prstGeom>
            <a:noFill/>
            <a:ln w="9525">
              <a:solidFill>
                <a:srgbClr val="000000"/>
              </a:solidFill>
              <a:round/>
              <a:headEnd/>
              <a:tailEnd/>
            </a:ln>
          </p:spPr>
          <p:txBody>
            <a:bodyPr/>
            <a:lstStyle/>
            <a:p>
              <a:endParaRPr lang="en-US"/>
            </a:p>
          </p:txBody>
        </p:sp>
        <p:sp>
          <p:nvSpPr>
            <p:cNvPr id="91216" name="Line 315"/>
            <p:cNvSpPr>
              <a:spLocks noChangeShapeType="1"/>
            </p:cNvSpPr>
            <p:nvPr/>
          </p:nvSpPr>
          <p:spPr bwMode="auto">
            <a:xfrm>
              <a:off x="11491" y="10495"/>
              <a:ext cx="1" cy="231"/>
            </a:xfrm>
            <a:prstGeom prst="line">
              <a:avLst/>
            </a:prstGeom>
            <a:noFill/>
            <a:ln w="9525">
              <a:solidFill>
                <a:srgbClr val="000000"/>
              </a:solidFill>
              <a:round/>
              <a:headEnd/>
              <a:tailEnd/>
            </a:ln>
          </p:spPr>
          <p:txBody>
            <a:bodyPr/>
            <a:lstStyle/>
            <a:p>
              <a:endParaRPr lang="en-US"/>
            </a:p>
          </p:txBody>
        </p:sp>
        <p:sp>
          <p:nvSpPr>
            <p:cNvPr id="91217" name="Line 316"/>
            <p:cNvSpPr>
              <a:spLocks noChangeShapeType="1"/>
            </p:cNvSpPr>
            <p:nvPr/>
          </p:nvSpPr>
          <p:spPr bwMode="auto">
            <a:xfrm>
              <a:off x="11426" y="10495"/>
              <a:ext cx="2" cy="231"/>
            </a:xfrm>
            <a:prstGeom prst="line">
              <a:avLst/>
            </a:prstGeom>
            <a:noFill/>
            <a:ln w="9525">
              <a:solidFill>
                <a:srgbClr val="000000"/>
              </a:solidFill>
              <a:round/>
              <a:headEnd/>
              <a:tailEnd/>
            </a:ln>
          </p:spPr>
          <p:txBody>
            <a:bodyPr/>
            <a:lstStyle/>
            <a:p>
              <a:endParaRPr lang="en-US"/>
            </a:p>
          </p:txBody>
        </p:sp>
        <p:sp>
          <p:nvSpPr>
            <p:cNvPr id="91218" name="Line 317"/>
            <p:cNvSpPr>
              <a:spLocks noChangeShapeType="1"/>
            </p:cNvSpPr>
            <p:nvPr/>
          </p:nvSpPr>
          <p:spPr bwMode="auto">
            <a:xfrm>
              <a:off x="11360" y="10495"/>
              <a:ext cx="3" cy="231"/>
            </a:xfrm>
            <a:prstGeom prst="line">
              <a:avLst/>
            </a:prstGeom>
            <a:noFill/>
            <a:ln w="9525">
              <a:solidFill>
                <a:srgbClr val="000000"/>
              </a:solidFill>
              <a:round/>
              <a:headEnd/>
              <a:tailEnd/>
            </a:ln>
          </p:spPr>
          <p:txBody>
            <a:bodyPr/>
            <a:lstStyle/>
            <a:p>
              <a:endParaRPr lang="en-US"/>
            </a:p>
          </p:txBody>
        </p:sp>
      </p:grpSp>
      <p:sp>
        <p:nvSpPr>
          <p:cNvPr id="91200" name="Freeform 318"/>
          <p:cNvSpPr>
            <a:spLocks/>
          </p:cNvSpPr>
          <p:nvPr/>
        </p:nvSpPr>
        <p:spPr bwMode="auto">
          <a:xfrm>
            <a:off x="2033588" y="3006725"/>
            <a:ext cx="5067300" cy="2933700"/>
          </a:xfrm>
          <a:custGeom>
            <a:avLst/>
            <a:gdLst>
              <a:gd name="T0" fmla="*/ 7965 w 7980"/>
              <a:gd name="T1" fmla="*/ 3420 h 4620"/>
              <a:gd name="T2" fmla="*/ 7980 w 7980"/>
              <a:gd name="T3" fmla="*/ 4620 h 4620"/>
              <a:gd name="T4" fmla="*/ 0 w 7980"/>
              <a:gd name="T5" fmla="*/ 4605 h 4620"/>
              <a:gd name="T6" fmla="*/ 3315 w 7980"/>
              <a:gd name="T7" fmla="*/ 1485 h 4620"/>
              <a:gd name="T8" fmla="*/ 2355 w 7980"/>
              <a:gd name="T9" fmla="*/ 1455 h 4620"/>
              <a:gd name="T10" fmla="*/ 2355 w 7980"/>
              <a:gd name="T11" fmla="*/ 0 h 4620"/>
              <a:gd name="T12" fmla="*/ 0 60000 65536"/>
              <a:gd name="T13" fmla="*/ 0 60000 65536"/>
              <a:gd name="T14" fmla="*/ 0 60000 65536"/>
              <a:gd name="T15" fmla="*/ 0 60000 65536"/>
              <a:gd name="T16" fmla="*/ 0 60000 65536"/>
              <a:gd name="T17" fmla="*/ 0 60000 65536"/>
              <a:gd name="T18" fmla="*/ 0 w 7980"/>
              <a:gd name="T19" fmla="*/ 0 h 4620"/>
              <a:gd name="T20" fmla="*/ 7980 w 7980"/>
              <a:gd name="T21" fmla="*/ 4620 h 4620"/>
            </a:gdLst>
            <a:ahLst/>
            <a:cxnLst>
              <a:cxn ang="T12">
                <a:pos x="T0" y="T1"/>
              </a:cxn>
              <a:cxn ang="T13">
                <a:pos x="T2" y="T3"/>
              </a:cxn>
              <a:cxn ang="T14">
                <a:pos x="T4" y="T5"/>
              </a:cxn>
              <a:cxn ang="T15">
                <a:pos x="T6" y="T7"/>
              </a:cxn>
              <a:cxn ang="T16">
                <a:pos x="T8" y="T9"/>
              </a:cxn>
              <a:cxn ang="T17">
                <a:pos x="T10" y="T11"/>
              </a:cxn>
            </a:cxnLst>
            <a:rect l="T18" t="T19" r="T20" b="T21"/>
            <a:pathLst>
              <a:path w="7980" h="4620">
                <a:moveTo>
                  <a:pt x="7965" y="3420"/>
                </a:moveTo>
                <a:lnTo>
                  <a:pt x="7980" y="4620"/>
                </a:lnTo>
                <a:lnTo>
                  <a:pt x="0" y="4605"/>
                </a:lnTo>
                <a:lnTo>
                  <a:pt x="3315" y="1485"/>
                </a:lnTo>
                <a:lnTo>
                  <a:pt x="2355" y="1455"/>
                </a:lnTo>
                <a:lnTo>
                  <a:pt x="2355" y="0"/>
                </a:lnTo>
              </a:path>
            </a:pathLst>
          </a:custGeom>
          <a:noFill/>
          <a:ln w="38100">
            <a:solidFill>
              <a:srgbClr val="FF00FF"/>
            </a:solidFill>
            <a:round/>
            <a:headEnd/>
            <a:tailEnd type="triangle" w="med" len="med"/>
          </a:ln>
        </p:spPr>
        <p:txBody>
          <a:bodyPr/>
          <a:lstStyle/>
          <a:p>
            <a:endParaRPr lang="en-US"/>
          </a:p>
        </p:txBody>
      </p:sp>
      <p:sp>
        <p:nvSpPr>
          <p:cNvPr id="91201" name="Freeform 319"/>
          <p:cNvSpPr>
            <a:spLocks/>
          </p:cNvSpPr>
          <p:nvPr/>
        </p:nvSpPr>
        <p:spPr bwMode="auto">
          <a:xfrm>
            <a:off x="1633538" y="3101975"/>
            <a:ext cx="5743575" cy="2886075"/>
          </a:xfrm>
          <a:custGeom>
            <a:avLst/>
            <a:gdLst>
              <a:gd name="T0" fmla="*/ 0 w 9045"/>
              <a:gd name="T1" fmla="*/ 2880 h 4545"/>
              <a:gd name="T2" fmla="*/ 0 w 9045"/>
              <a:gd name="T3" fmla="*/ 4530 h 4545"/>
              <a:gd name="T4" fmla="*/ 885 w 9045"/>
              <a:gd name="T5" fmla="*/ 4545 h 4545"/>
              <a:gd name="T6" fmla="*/ 3510 w 9045"/>
              <a:gd name="T7" fmla="*/ 2010 h 4545"/>
              <a:gd name="T8" fmla="*/ 7140 w 9045"/>
              <a:gd name="T9" fmla="*/ 2055 h 4545"/>
              <a:gd name="T10" fmla="*/ 8145 w 9045"/>
              <a:gd name="T11" fmla="*/ 1020 h 4545"/>
              <a:gd name="T12" fmla="*/ 9045 w 9045"/>
              <a:gd name="T13" fmla="*/ 1020 h 4545"/>
              <a:gd name="T14" fmla="*/ 9015 w 9045"/>
              <a:gd name="T15" fmla="*/ 0 h 4545"/>
              <a:gd name="T16" fmla="*/ 0 60000 65536"/>
              <a:gd name="T17" fmla="*/ 0 60000 65536"/>
              <a:gd name="T18" fmla="*/ 0 60000 65536"/>
              <a:gd name="T19" fmla="*/ 0 60000 65536"/>
              <a:gd name="T20" fmla="*/ 0 60000 65536"/>
              <a:gd name="T21" fmla="*/ 0 60000 65536"/>
              <a:gd name="T22" fmla="*/ 0 60000 65536"/>
              <a:gd name="T23" fmla="*/ 0 60000 65536"/>
              <a:gd name="T24" fmla="*/ 0 w 9045"/>
              <a:gd name="T25" fmla="*/ 0 h 4545"/>
              <a:gd name="T26" fmla="*/ 9045 w 9045"/>
              <a:gd name="T27" fmla="*/ 4545 h 454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045" h="4545">
                <a:moveTo>
                  <a:pt x="0" y="2880"/>
                </a:moveTo>
                <a:lnTo>
                  <a:pt x="0" y="4530"/>
                </a:lnTo>
                <a:lnTo>
                  <a:pt x="885" y="4545"/>
                </a:lnTo>
                <a:lnTo>
                  <a:pt x="3510" y="2010"/>
                </a:lnTo>
                <a:lnTo>
                  <a:pt x="7140" y="2055"/>
                </a:lnTo>
                <a:lnTo>
                  <a:pt x="8145" y="1020"/>
                </a:lnTo>
                <a:lnTo>
                  <a:pt x="9045" y="1020"/>
                </a:lnTo>
                <a:lnTo>
                  <a:pt x="9015" y="0"/>
                </a:lnTo>
              </a:path>
            </a:pathLst>
          </a:custGeom>
          <a:noFill/>
          <a:ln w="38100">
            <a:solidFill>
              <a:srgbClr val="0000FF"/>
            </a:solidFill>
            <a:round/>
            <a:headEnd/>
            <a:tailEnd type="triangle" w="med" len="med"/>
          </a:ln>
        </p:spPr>
        <p:txBody>
          <a:bodyPr/>
          <a:lstStyle/>
          <a:p>
            <a:endParaRPr lang="en-US"/>
          </a:p>
        </p:txBody>
      </p:sp>
      <p:sp>
        <p:nvSpPr>
          <p:cNvPr id="91202" name="Freeform 320"/>
          <p:cNvSpPr>
            <a:spLocks/>
          </p:cNvSpPr>
          <p:nvPr/>
        </p:nvSpPr>
        <p:spPr bwMode="auto">
          <a:xfrm>
            <a:off x="1757363" y="3149600"/>
            <a:ext cx="5791200" cy="2667000"/>
          </a:xfrm>
          <a:custGeom>
            <a:avLst/>
            <a:gdLst>
              <a:gd name="T0" fmla="*/ 0 w 9120"/>
              <a:gd name="T1" fmla="*/ 2821 h 4201"/>
              <a:gd name="T2" fmla="*/ 0 w 9120"/>
              <a:gd name="T3" fmla="*/ 4201 h 4201"/>
              <a:gd name="T4" fmla="*/ 4890 w 9120"/>
              <a:gd name="T5" fmla="*/ 4201 h 4201"/>
              <a:gd name="T6" fmla="*/ 8055 w 9120"/>
              <a:gd name="T7" fmla="*/ 1051 h 4201"/>
              <a:gd name="T8" fmla="*/ 9120 w 9120"/>
              <a:gd name="T9" fmla="*/ 1080 h 4201"/>
              <a:gd name="T10" fmla="*/ 9105 w 9120"/>
              <a:gd name="T11" fmla="*/ 0 h 4201"/>
              <a:gd name="T12" fmla="*/ 0 60000 65536"/>
              <a:gd name="T13" fmla="*/ 0 60000 65536"/>
              <a:gd name="T14" fmla="*/ 0 60000 65536"/>
              <a:gd name="T15" fmla="*/ 0 60000 65536"/>
              <a:gd name="T16" fmla="*/ 0 60000 65536"/>
              <a:gd name="T17" fmla="*/ 0 60000 65536"/>
              <a:gd name="T18" fmla="*/ 0 w 9120"/>
              <a:gd name="T19" fmla="*/ 0 h 4201"/>
              <a:gd name="T20" fmla="*/ 9120 w 9120"/>
              <a:gd name="T21" fmla="*/ 4201 h 4201"/>
            </a:gdLst>
            <a:ahLst/>
            <a:cxnLst>
              <a:cxn ang="T12">
                <a:pos x="T0" y="T1"/>
              </a:cxn>
              <a:cxn ang="T13">
                <a:pos x="T2" y="T3"/>
              </a:cxn>
              <a:cxn ang="T14">
                <a:pos x="T4" y="T5"/>
              </a:cxn>
              <a:cxn ang="T15">
                <a:pos x="T6" y="T7"/>
              </a:cxn>
              <a:cxn ang="T16">
                <a:pos x="T8" y="T9"/>
              </a:cxn>
              <a:cxn ang="T17">
                <a:pos x="T10" y="T11"/>
              </a:cxn>
            </a:cxnLst>
            <a:rect l="T18" t="T19" r="T20" b="T21"/>
            <a:pathLst>
              <a:path w="9120" h="4201">
                <a:moveTo>
                  <a:pt x="0" y="2821"/>
                </a:moveTo>
                <a:lnTo>
                  <a:pt x="0" y="4201"/>
                </a:lnTo>
                <a:lnTo>
                  <a:pt x="4890" y="4201"/>
                </a:lnTo>
                <a:lnTo>
                  <a:pt x="8055" y="1051"/>
                </a:lnTo>
                <a:lnTo>
                  <a:pt x="9120" y="1080"/>
                </a:lnTo>
                <a:lnTo>
                  <a:pt x="9105" y="0"/>
                </a:lnTo>
              </a:path>
            </a:pathLst>
          </a:custGeom>
          <a:noFill/>
          <a:ln w="38100">
            <a:solidFill>
              <a:srgbClr val="00FF00"/>
            </a:solidFill>
            <a:round/>
            <a:headEnd type="triangle" w="med" len="med"/>
            <a:tailEnd/>
          </a:ln>
        </p:spPr>
        <p:txBody>
          <a:bodyPr/>
          <a:lstStyle/>
          <a:p>
            <a:endParaRPr lang="en-US"/>
          </a:p>
        </p:txBody>
      </p:sp>
      <p:grpSp>
        <p:nvGrpSpPr>
          <p:cNvPr id="29" name="Group 321"/>
          <p:cNvGrpSpPr>
            <a:grpSpLocks/>
          </p:cNvGrpSpPr>
          <p:nvPr/>
        </p:nvGrpSpPr>
        <p:grpSpPr bwMode="auto">
          <a:xfrm>
            <a:off x="1587500" y="4902200"/>
            <a:ext cx="90488" cy="271463"/>
            <a:chOff x="10104" y="10005"/>
            <a:chExt cx="137" cy="411"/>
          </a:xfrm>
        </p:grpSpPr>
        <p:sp>
          <p:nvSpPr>
            <p:cNvPr id="91210" name="Oval 322"/>
            <p:cNvSpPr>
              <a:spLocks noChangeArrowheads="1"/>
            </p:cNvSpPr>
            <p:nvPr/>
          </p:nvSpPr>
          <p:spPr bwMode="auto">
            <a:xfrm>
              <a:off x="10104" y="10005"/>
              <a:ext cx="137" cy="138"/>
            </a:xfrm>
            <a:prstGeom prst="ellipse">
              <a:avLst/>
            </a:prstGeom>
            <a:solidFill>
              <a:srgbClr val="0000FF"/>
            </a:solidFill>
            <a:ln w="9525">
              <a:noFill/>
              <a:round/>
              <a:headEnd/>
              <a:tailEnd/>
            </a:ln>
          </p:spPr>
          <p:txBody>
            <a:bodyPr/>
            <a:lstStyle/>
            <a:p>
              <a:endParaRPr lang="en-US"/>
            </a:p>
          </p:txBody>
        </p:sp>
        <p:sp>
          <p:nvSpPr>
            <p:cNvPr id="91211" name="Oval 323"/>
            <p:cNvSpPr>
              <a:spLocks noChangeArrowheads="1"/>
            </p:cNvSpPr>
            <p:nvPr/>
          </p:nvSpPr>
          <p:spPr bwMode="auto">
            <a:xfrm>
              <a:off x="10104" y="10278"/>
              <a:ext cx="137" cy="138"/>
            </a:xfrm>
            <a:prstGeom prst="ellipse">
              <a:avLst/>
            </a:prstGeom>
            <a:solidFill>
              <a:srgbClr val="0000FF"/>
            </a:solidFill>
            <a:ln w="9525">
              <a:noFill/>
              <a:round/>
              <a:headEnd/>
              <a:tailEnd/>
            </a:ln>
          </p:spPr>
          <p:txBody>
            <a:bodyPr/>
            <a:lstStyle/>
            <a:p>
              <a:endParaRPr lang="en-US"/>
            </a:p>
          </p:txBody>
        </p:sp>
      </p:grpSp>
      <p:grpSp>
        <p:nvGrpSpPr>
          <p:cNvPr id="30" name="Group 324"/>
          <p:cNvGrpSpPr>
            <a:grpSpLocks/>
          </p:cNvGrpSpPr>
          <p:nvPr/>
        </p:nvGrpSpPr>
        <p:grpSpPr bwMode="auto">
          <a:xfrm>
            <a:off x="7043738" y="5138738"/>
            <a:ext cx="92075" cy="271462"/>
            <a:chOff x="10104" y="10005"/>
            <a:chExt cx="137" cy="411"/>
          </a:xfrm>
        </p:grpSpPr>
        <p:sp>
          <p:nvSpPr>
            <p:cNvPr id="91208" name="Oval 325"/>
            <p:cNvSpPr>
              <a:spLocks noChangeArrowheads="1"/>
            </p:cNvSpPr>
            <p:nvPr/>
          </p:nvSpPr>
          <p:spPr bwMode="auto">
            <a:xfrm>
              <a:off x="10104" y="10005"/>
              <a:ext cx="137" cy="138"/>
            </a:xfrm>
            <a:prstGeom prst="ellipse">
              <a:avLst/>
            </a:prstGeom>
            <a:solidFill>
              <a:srgbClr val="FF00FF"/>
            </a:solidFill>
            <a:ln w="9525">
              <a:noFill/>
              <a:round/>
              <a:headEnd/>
              <a:tailEnd/>
            </a:ln>
          </p:spPr>
          <p:txBody>
            <a:bodyPr/>
            <a:lstStyle/>
            <a:p>
              <a:endParaRPr lang="en-US"/>
            </a:p>
          </p:txBody>
        </p:sp>
        <p:sp>
          <p:nvSpPr>
            <p:cNvPr id="91209" name="Oval 326"/>
            <p:cNvSpPr>
              <a:spLocks noChangeArrowheads="1"/>
            </p:cNvSpPr>
            <p:nvPr/>
          </p:nvSpPr>
          <p:spPr bwMode="auto">
            <a:xfrm>
              <a:off x="10104" y="10278"/>
              <a:ext cx="137" cy="138"/>
            </a:xfrm>
            <a:prstGeom prst="ellipse">
              <a:avLst/>
            </a:prstGeom>
            <a:solidFill>
              <a:srgbClr val="FF00FF"/>
            </a:solidFill>
            <a:ln w="9525">
              <a:noFill/>
              <a:round/>
              <a:headEnd/>
              <a:tailEnd/>
            </a:ln>
          </p:spPr>
          <p:txBody>
            <a:bodyPr/>
            <a:lstStyle/>
            <a:p>
              <a:endParaRPr lang="en-US"/>
            </a:p>
          </p:txBody>
        </p:sp>
      </p:grpSp>
      <p:grpSp>
        <p:nvGrpSpPr>
          <p:cNvPr id="31" name="Group 327"/>
          <p:cNvGrpSpPr>
            <a:grpSpLocks/>
          </p:cNvGrpSpPr>
          <p:nvPr/>
        </p:nvGrpSpPr>
        <p:grpSpPr bwMode="auto">
          <a:xfrm>
            <a:off x="7491413" y="3081338"/>
            <a:ext cx="90487" cy="271462"/>
            <a:chOff x="10104" y="10005"/>
            <a:chExt cx="137" cy="411"/>
          </a:xfrm>
        </p:grpSpPr>
        <p:sp>
          <p:nvSpPr>
            <p:cNvPr id="91206" name="Oval 328"/>
            <p:cNvSpPr>
              <a:spLocks noChangeArrowheads="1"/>
            </p:cNvSpPr>
            <p:nvPr/>
          </p:nvSpPr>
          <p:spPr bwMode="auto">
            <a:xfrm>
              <a:off x="10104" y="10005"/>
              <a:ext cx="137" cy="138"/>
            </a:xfrm>
            <a:prstGeom prst="ellipse">
              <a:avLst/>
            </a:prstGeom>
            <a:solidFill>
              <a:srgbClr val="00FF00"/>
            </a:solidFill>
            <a:ln w="9525">
              <a:noFill/>
              <a:round/>
              <a:headEnd/>
              <a:tailEnd/>
            </a:ln>
          </p:spPr>
          <p:txBody>
            <a:bodyPr/>
            <a:lstStyle/>
            <a:p>
              <a:endParaRPr lang="en-US"/>
            </a:p>
          </p:txBody>
        </p:sp>
        <p:sp>
          <p:nvSpPr>
            <p:cNvPr id="91207" name="Oval 329"/>
            <p:cNvSpPr>
              <a:spLocks noChangeArrowheads="1"/>
            </p:cNvSpPr>
            <p:nvPr/>
          </p:nvSpPr>
          <p:spPr bwMode="auto">
            <a:xfrm>
              <a:off x="10104" y="10278"/>
              <a:ext cx="137" cy="138"/>
            </a:xfrm>
            <a:prstGeom prst="ellipse">
              <a:avLst/>
            </a:prstGeom>
            <a:solidFill>
              <a:srgbClr val="00FF00"/>
            </a:solidFill>
            <a:ln w="9525">
              <a:no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Footer Placeholder 5"/>
          <p:cNvSpPr>
            <a:spLocks noGrp="1"/>
          </p:cNvSpPr>
          <p:nvPr>
            <p:ph type="ftr" sz="quarter" idx="11"/>
          </p:nvPr>
        </p:nvSpPr>
        <p:spPr>
          <a:noFill/>
        </p:spPr>
        <p:txBody>
          <a:bodyPr/>
          <a:lstStyle/>
          <a:p>
            <a:r>
              <a:rPr lang="en-US"/>
              <a:t>Transport Layer</a:t>
            </a:r>
            <a:endParaRPr lang="en-US">
              <a:latin typeface="Times New Roman" pitchFamily="18" charset="0"/>
            </a:endParaRPr>
          </a:p>
        </p:txBody>
      </p:sp>
      <p:sp>
        <p:nvSpPr>
          <p:cNvPr id="92163" name="Slide Number Placeholder 6"/>
          <p:cNvSpPr>
            <a:spLocks noGrp="1"/>
          </p:cNvSpPr>
          <p:nvPr>
            <p:ph type="sldNum" sz="quarter" idx="12"/>
          </p:nvPr>
        </p:nvSpPr>
        <p:spPr>
          <a:noFill/>
        </p:spPr>
        <p:txBody>
          <a:bodyPr/>
          <a:lstStyle/>
          <a:p>
            <a:r>
              <a:rPr lang="en-US"/>
              <a:t>3-</a:t>
            </a:r>
            <a:fld id="{52A678C1-25B2-454C-B7C5-830C64CE8822}" type="slidenum">
              <a:rPr lang="en-US"/>
              <a:pPr/>
              <a:t>7</a:t>
            </a:fld>
            <a:endParaRPr lang="en-US"/>
          </a:p>
        </p:txBody>
      </p:sp>
      <p:sp>
        <p:nvSpPr>
          <p:cNvPr id="92164" name="Rectangle 2"/>
          <p:cNvSpPr>
            <a:spLocks noGrp="1" noChangeArrowheads="1"/>
          </p:cNvSpPr>
          <p:nvPr>
            <p:ph type="title"/>
          </p:nvPr>
        </p:nvSpPr>
        <p:spPr/>
        <p:txBody>
          <a:bodyPr/>
          <a:lstStyle/>
          <a:p>
            <a:r>
              <a:rPr lang="en-US" sz="3200" smtClean="0"/>
              <a:t>Causes/costs of congestion: scenario 3</a:t>
            </a:r>
            <a:r>
              <a:rPr lang="en-US" smtClean="0"/>
              <a:t> </a:t>
            </a:r>
          </a:p>
        </p:txBody>
      </p:sp>
      <p:sp>
        <p:nvSpPr>
          <p:cNvPr id="92165" name="Rectangle 3"/>
          <p:cNvSpPr>
            <a:spLocks noChangeArrowheads="1"/>
          </p:cNvSpPr>
          <p:nvPr/>
        </p:nvSpPr>
        <p:spPr bwMode="auto">
          <a:xfrm>
            <a:off x="333375" y="5153025"/>
            <a:ext cx="8267700" cy="409575"/>
          </a:xfrm>
          <a:prstGeom prst="rect">
            <a:avLst/>
          </a:prstGeom>
          <a:solidFill>
            <a:schemeClr val="bg1"/>
          </a:solidFill>
          <a:ln w="9525">
            <a:noFill/>
            <a:miter lim="800000"/>
            <a:headEnd/>
            <a:tailEnd/>
          </a:ln>
        </p:spPr>
        <p:txBody>
          <a:bodyPr wrap="none" anchor="ctr"/>
          <a:lstStyle/>
          <a:p>
            <a:endParaRPr lang="en-US"/>
          </a:p>
        </p:txBody>
      </p:sp>
      <p:sp>
        <p:nvSpPr>
          <p:cNvPr id="92166" name="Rectangle 4"/>
          <p:cNvSpPr>
            <a:spLocks noChangeArrowheads="1"/>
          </p:cNvSpPr>
          <p:nvPr/>
        </p:nvSpPr>
        <p:spPr bwMode="auto">
          <a:xfrm>
            <a:off x="654050" y="4581525"/>
            <a:ext cx="7781925" cy="990600"/>
          </a:xfrm>
          <a:prstGeom prst="rect">
            <a:avLst/>
          </a:prstGeom>
          <a:noFill/>
          <a:ln w="9525">
            <a:noFill/>
            <a:miter lim="800000"/>
            <a:headEnd/>
            <a:tailEnd/>
          </a:ln>
        </p:spPr>
        <p:txBody>
          <a:bodyPr/>
          <a:lstStyle/>
          <a:p>
            <a:pPr marL="342900" indent="-342900" algn="l">
              <a:spcBef>
                <a:spcPct val="20000"/>
              </a:spcBef>
              <a:buClr>
                <a:schemeClr val="accent2"/>
              </a:buClr>
              <a:buSzPct val="85000"/>
              <a:buFont typeface="ZapfDingbats" pitchFamily="82" charset="2"/>
              <a:buNone/>
            </a:pPr>
            <a:r>
              <a:rPr lang="en-US" sz="2400">
                <a:solidFill>
                  <a:srgbClr val="FF0000"/>
                </a:solidFill>
              </a:rPr>
              <a:t>Another “cost” of congestion:</a:t>
            </a:r>
            <a:r>
              <a:rPr lang="en-US" sz="2400"/>
              <a:t> </a:t>
            </a:r>
          </a:p>
          <a:p>
            <a:pPr marL="342900" indent="-342900" algn="l">
              <a:spcBef>
                <a:spcPct val="20000"/>
              </a:spcBef>
              <a:buClr>
                <a:schemeClr val="accent2"/>
              </a:buClr>
              <a:buSzPct val="85000"/>
              <a:buFont typeface="ZapfDingbats" pitchFamily="82" charset="2"/>
              <a:buChar char="r"/>
            </a:pPr>
            <a:r>
              <a:rPr lang="en-US" sz="2400"/>
              <a:t>when packet dropped, any “upstream transmission capacity used for that packet was wasted!</a:t>
            </a:r>
          </a:p>
        </p:txBody>
      </p:sp>
      <p:pic>
        <p:nvPicPr>
          <p:cNvPr id="92167" name="Picture 5" descr="congestion_perf2"/>
          <p:cNvPicPr>
            <a:picLocks noChangeAspect="1" noChangeArrowheads="1"/>
          </p:cNvPicPr>
          <p:nvPr/>
        </p:nvPicPr>
        <p:blipFill>
          <a:blip r:embed="rId2" cstate="print"/>
          <a:srcRect/>
          <a:stretch>
            <a:fillRect/>
          </a:stretch>
        </p:blipFill>
        <p:spPr bwMode="auto">
          <a:xfrm>
            <a:off x="669925" y="1562100"/>
            <a:ext cx="4421188" cy="2819400"/>
          </a:xfrm>
          <a:prstGeom prst="rect">
            <a:avLst/>
          </a:prstGeom>
          <a:noFill/>
          <a:ln w="9525">
            <a:noFill/>
            <a:miter lim="800000"/>
            <a:headEnd/>
            <a:tailEnd/>
          </a:ln>
        </p:spPr>
      </p:pic>
      <p:sp>
        <p:nvSpPr>
          <p:cNvPr id="92168" name="Line 8"/>
          <p:cNvSpPr>
            <a:spLocks noChangeShapeType="1"/>
          </p:cNvSpPr>
          <p:nvPr/>
        </p:nvSpPr>
        <p:spPr bwMode="auto">
          <a:xfrm flipH="1">
            <a:off x="6011863" y="2141538"/>
            <a:ext cx="403225" cy="452437"/>
          </a:xfrm>
          <a:prstGeom prst="line">
            <a:avLst/>
          </a:prstGeom>
          <a:noFill/>
          <a:ln w="19050">
            <a:solidFill>
              <a:srgbClr val="000000"/>
            </a:solidFill>
            <a:round/>
            <a:headEnd/>
            <a:tailEnd/>
          </a:ln>
        </p:spPr>
        <p:txBody>
          <a:bodyPr/>
          <a:lstStyle/>
          <a:p>
            <a:endParaRPr lang="en-US"/>
          </a:p>
        </p:txBody>
      </p:sp>
      <p:sp>
        <p:nvSpPr>
          <p:cNvPr id="92169" name="Line 9"/>
          <p:cNvSpPr>
            <a:spLocks noChangeShapeType="1"/>
          </p:cNvSpPr>
          <p:nvPr/>
        </p:nvSpPr>
        <p:spPr bwMode="auto">
          <a:xfrm flipH="1">
            <a:off x="6223000" y="2141538"/>
            <a:ext cx="192088" cy="0"/>
          </a:xfrm>
          <a:prstGeom prst="line">
            <a:avLst/>
          </a:prstGeom>
          <a:noFill/>
          <a:ln w="19050">
            <a:solidFill>
              <a:srgbClr val="000000"/>
            </a:solidFill>
            <a:round/>
            <a:headEnd/>
            <a:tailEnd/>
          </a:ln>
        </p:spPr>
        <p:txBody>
          <a:bodyPr/>
          <a:lstStyle/>
          <a:p>
            <a:endParaRPr lang="en-US"/>
          </a:p>
        </p:txBody>
      </p:sp>
      <p:grpSp>
        <p:nvGrpSpPr>
          <p:cNvPr id="2" name="Group 10"/>
          <p:cNvGrpSpPr>
            <a:grpSpLocks/>
          </p:cNvGrpSpPr>
          <p:nvPr/>
        </p:nvGrpSpPr>
        <p:grpSpPr bwMode="auto">
          <a:xfrm>
            <a:off x="5886450" y="1446213"/>
            <a:ext cx="428625" cy="784225"/>
            <a:chOff x="12464" y="10193"/>
            <a:chExt cx="1481" cy="2272"/>
          </a:xfrm>
        </p:grpSpPr>
        <p:grpSp>
          <p:nvGrpSpPr>
            <p:cNvPr id="3" name="Group 11"/>
            <p:cNvGrpSpPr>
              <a:grpSpLocks/>
            </p:cNvGrpSpPr>
            <p:nvPr/>
          </p:nvGrpSpPr>
          <p:grpSpPr bwMode="auto">
            <a:xfrm>
              <a:off x="12464" y="11102"/>
              <a:ext cx="1481" cy="1363"/>
              <a:chOff x="5850" y="13487"/>
              <a:chExt cx="2023" cy="1840"/>
            </a:xfrm>
          </p:grpSpPr>
          <p:sp>
            <p:nvSpPr>
              <p:cNvPr id="92439" name="Freeform 12"/>
              <p:cNvSpPr>
                <a:spLocks/>
              </p:cNvSpPr>
              <p:nvPr/>
            </p:nvSpPr>
            <p:spPr bwMode="auto">
              <a:xfrm>
                <a:off x="5850" y="13632"/>
                <a:ext cx="2023" cy="1695"/>
              </a:xfrm>
              <a:custGeom>
                <a:avLst/>
                <a:gdLst>
                  <a:gd name="T0" fmla="*/ 570 w 2023"/>
                  <a:gd name="T1" fmla="*/ 121 h 1695"/>
                  <a:gd name="T2" fmla="*/ 575 w 2023"/>
                  <a:gd name="T3" fmla="*/ 120 h 1695"/>
                  <a:gd name="T4" fmla="*/ 586 w 2023"/>
                  <a:gd name="T5" fmla="*/ 116 h 1695"/>
                  <a:gd name="T6" fmla="*/ 607 w 2023"/>
                  <a:gd name="T7" fmla="*/ 108 h 1695"/>
                  <a:gd name="T8" fmla="*/ 636 w 2023"/>
                  <a:gd name="T9" fmla="*/ 101 h 1695"/>
                  <a:gd name="T10" fmla="*/ 672 w 2023"/>
                  <a:gd name="T11" fmla="*/ 90 h 1695"/>
                  <a:gd name="T12" fmla="*/ 718 w 2023"/>
                  <a:gd name="T13" fmla="*/ 79 h 1695"/>
                  <a:gd name="T14" fmla="*/ 771 w 2023"/>
                  <a:gd name="T15" fmla="*/ 67 h 1695"/>
                  <a:gd name="T16" fmla="*/ 834 w 2023"/>
                  <a:gd name="T17" fmla="*/ 55 h 1695"/>
                  <a:gd name="T18" fmla="*/ 904 w 2023"/>
                  <a:gd name="T19" fmla="*/ 43 h 1695"/>
                  <a:gd name="T20" fmla="*/ 982 w 2023"/>
                  <a:gd name="T21" fmla="*/ 33 h 1695"/>
                  <a:gd name="T22" fmla="*/ 1071 w 2023"/>
                  <a:gd name="T23" fmla="*/ 22 h 1695"/>
                  <a:gd name="T24" fmla="*/ 1166 w 2023"/>
                  <a:gd name="T25" fmla="*/ 13 h 1695"/>
                  <a:gd name="T26" fmla="*/ 1271 w 2023"/>
                  <a:gd name="T27" fmla="*/ 7 h 1695"/>
                  <a:gd name="T28" fmla="*/ 1384 w 2023"/>
                  <a:gd name="T29" fmla="*/ 1 h 1695"/>
                  <a:gd name="T30" fmla="*/ 1506 w 2023"/>
                  <a:gd name="T31" fmla="*/ 0 h 1695"/>
                  <a:gd name="T32" fmla="*/ 1636 w 2023"/>
                  <a:gd name="T33" fmla="*/ 1 h 1695"/>
                  <a:gd name="T34" fmla="*/ 1692 w 2023"/>
                  <a:gd name="T35" fmla="*/ 233 h 1695"/>
                  <a:gd name="T36" fmla="*/ 1713 w 2023"/>
                  <a:gd name="T37" fmla="*/ 243 h 1695"/>
                  <a:gd name="T38" fmla="*/ 1758 w 2023"/>
                  <a:gd name="T39" fmla="*/ 274 h 1695"/>
                  <a:gd name="T40" fmla="*/ 1806 w 2023"/>
                  <a:gd name="T41" fmla="*/ 329 h 1695"/>
                  <a:gd name="T42" fmla="*/ 1836 w 2023"/>
                  <a:gd name="T43" fmla="*/ 409 h 1695"/>
                  <a:gd name="T44" fmla="*/ 1955 w 2023"/>
                  <a:gd name="T45" fmla="*/ 948 h 1695"/>
                  <a:gd name="T46" fmla="*/ 2003 w 2023"/>
                  <a:gd name="T47" fmla="*/ 1171 h 1695"/>
                  <a:gd name="T48" fmla="*/ 2011 w 2023"/>
                  <a:gd name="T49" fmla="*/ 1188 h 1695"/>
                  <a:gd name="T50" fmla="*/ 2022 w 2023"/>
                  <a:gd name="T51" fmla="*/ 1231 h 1695"/>
                  <a:gd name="T52" fmla="*/ 2021 w 2023"/>
                  <a:gd name="T53" fmla="*/ 1297 h 1695"/>
                  <a:gd name="T54" fmla="*/ 1992 w 2023"/>
                  <a:gd name="T55" fmla="*/ 1380 h 1695"/>
                  <a:gd name="T56" fmla="*/ 0 w 2023"/>
                  <a:gd name="T57" fmla="*/ 1328 h 1695"/>
                  <a:gd name="T58" fmla="*/ 199 w 2023"/>
                  <a:gd name="T59" fmla="*/ 1223 h 1695"/>
                  <a:gd name="T60" fmla="*/ 200 w 2023"/>
                  <a:gd name="T61" fmla="*/ 232 h 1695"/>
                  <a:gd name="T62" fmla="*/ 210 w 2023"/>
                  <a:gd name="T63" fmla="*/ 226 h 1695"/>
                  <a:gd name="T64" fmla="*/ 230 w 2023"/>
                  <a:gd name="T65" fmla="*/ 214 h 1695"/>
                  <a:gd name="T66" fmla="*/ 259 w 2023"/>
                  <a:gd name="T67" fmla="*/ 201 h 1695"/>
                  <a:gd name="T68" fmla="*/ 297 w 2023"/>
                  <a:gd name="T69" fmla="*/ 189 h 1695"/>
                  <a:gd name="T70" fmla="*/ 344 w 2023"/>
                  <a:gd name="T71" fmla="*/ 183 h 1695"/>
                  <a:gd name="T72" fmla="*/ 399 w 2023"/>
                  <a:gd name="T73" fmla="*/ 181 h 1695"/>
                  <a:gd name="T74" fmla="*/ 464 w 2023"/>
                  <a:gd name="T75" fmla="*/ 191 h 1695"/>
                  <a:gd name="T76" fmla="*/ 548 w 2023"/>
                  <a:gd name="T77" fmla="*/ 225 h 169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023"/>
                  <a:gd name="T118" fmla="*/ 0 h 1695"/>
                  <a:gd name="T119" fmla="*/ 2023 w 2023"/>
                  <a:gd name="T120" fmla="*/ 1695 h 169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023" h="1695">
                    <a:moveTo>
                      <a:pt x="548" y="225"/>
                    </a:moveTo>
                    <a:lnTo>
                      <a:pt x="570" y="121"/>
                    </a:lnTo>
                    <a:lnTo>
                      <a:pt x="571" y="121"/>
                    </a:lnTo>
                    <a:lnTo>
                      <a:pt x="575" y="120"/>
                    </a:lnTo>
                    <a:lnTo>
                      <a:pt x="580" y="118"/>
                    </a:lnTo>
                    <a:lnTo>
                      <a:pt x="586" y="116"/>
                    </a:lnTo>
                    <a:lnTo>
                      <a:pt x="596" y="112"/>
                    </a:lnTo>
                    <a:lnTo>
                      <a:pt x="607" y="108"/>
                    </a:lnTo>
                    <a:lnTo>
                      <a:pt x="620" y="105"/>
                    </a:lnTo>
                    <a:lnTo>
                      <a:pt x="636" y="101"/>
                    </a:lnTo>
                    <a:lnTo>
                      <a:pt x="653" y="95"/>
                    </a:lnTo>
                    <a:lnTo>
                      <a:pt x="672" y="90"/>
                    </a:lnTo>
                    <a:lnTo>
                      <a:pt x="694" y="84"/>
                    </a:lnTo>
                    <a:lnTo>
                      <a:pt x="718" y="79"/>
                    </a:lnTo>
                    <a:lnTo>
                      <a:pt x="743" y="74"/>
                    </a:lnTo>
                    <a:lnTo>
                      <a:pt x="771" y="67"/>
                    </a:lnTo>
                    <a:lnTo>
                      <a:pt x="802" y="61"/>
                    </a:lnTo>
                    <a:lnTo>
                      <a:pt x="834" y="55"/>
                    </a:lnTo>
                    <a:lnTo>
                      <a:pt x="867" y="49"/>
                    </a:lnTo>
                    <a:lnTo>
                      <a:pt x="904" y="43"/>
                    </a:lnTo>
                    <a:lnTo>
                      <a:pt x="943" y="38"/>
                    </a:lnTo>
                    <a:lnTo>
                      <a:pt x="982" y="33"/>
                    </a:lnTo>
                    <a:lnTo>
                      <a:pt x="1025" y="27"/>
                    </a:lnTo>
                    <a:lnTo>
                      <a:pt x="1071" y="22"/>
                    </a:lnTo>
                    <a:lnTo>
                      <a:pt x="1117" y="17"/>
                    </a:lnTo>
                    <a:lnTo>
                      <a:pt x="1166" y="13"/>
                    </a:lnTo>
                    <a:lnTo>
                      <a:pt x="1218" y="10"/>
                    </a:lnTo>
                    <a:lnTo>
                      <a:pt x="1271" y="7"/>
                    </a:lnTo>
                    <a:lnTo>
                      <a:pt x="1327" y="3"/>
                    </a:lnTo>
                    <a:lnTo>
                      <a:pt x="1384" y="1"/>
                    </a:lnTo>
                    <a:lnTo>
                      <a:pt x="1444" y="0"/>
                    </a:lnTo>
                    <a:lnTo>
                      <a:pt x="1506" y="0"/>
                    </a:lnTo>
                    <a:lnTo>
                      <a:pt x="1570" y="0"/>
                    </a:lnTo>
                    <a:lnTo>
                      <a:pt x="1636" y="1"/>
                    </a:lnTo>
                    <a:lnTo>
                      <a:pt x="1709" y="41"/>
                    </a:lnTo>
                    <a:lnTo>
                      <a:pt x="1692" y="233"/>
                    </a:lnTo>
                    <a:lnTo>
                      <a:pt x="1698" y="235"/>
                    </a:lnTo>
                    <a:lnTo>
                      <a:pt x="1713" y="243"/>
                    </a:lnTo>
                    <a:lnTo>
                      <a:pt x="1733" y="256"/>
                    </a:lnTo>
                    <a:lnTo>
                      <a:pt x="1758" y="274"/>
                    </a:lnTo>
                    <a:lnTo>
                      <a:pt x="1784" y="299"/>
                    </a:lnTo>
                    <a:lnTo>
                      <a:pt x="1806" y="329"/>
                    </a:lnTo>
                    <a:lnTo>
                      <a:pt x="1825" y="366"/>
                    </a:lnTo>
                    <a:lnTo>
                      <a:pt x="1836" y="409"/>
                    </a:lnTo>
                    <a:lnTo>
                      <a:pt x="1999" y="557"/>
                    </a:lnTo>
                    <a:lnTo>
                      <a:pt x="1955" y="948"/>
                    </a:lnTo>
                    <a:lnTo>
                      <a:pt x="1692" y="1080"/>
                    </a:lnTo>
                    <a:lnTo>
                      <a:pt x="2003" y="1171"/>
                    </a:lnTo>
                    <a:lnTo>
                      <a:pt x="2006" y="1176"/>
                    </a:lnTo>
                    <a:lnTo>
                      <a:pt x="2011" y="1188"/>
                    </a:lnTo>
                    <a:lnTo>
                      <a:pt x="2016" y="1206"/>
                    </a:lnTo>
                    <a:lnTo>
                      <a:pt x="2022" y="1231"/>
                    </a:lnTo>
                    <a:lnTo>
                      <a:pt x="2023" y="1261"/>
                    </a:lnTo>
                    <a:lnTo>
                      <a:pt x="2021" y="1297"/>
                    </a:lnTo>
                    <a:lnTo>
                      <a:pt x="2010" y="1337"/>
                    </a:lnTo>
                    <a:lnTo>
                      <a:pt x="1992" y="1380"/>
                    </a:lnTo>
                    <a:lnTo>
                      <a:pt x="1171" y="1695"/>
                    </a:lnTo>
                    <a:lnTo>
                      <a:pt x="0" y="1328"/>
                    </a:lnTo>
                    <a:lnTo>
                      <a:pt x="20" y="1285"/>
                    </a:lnTo>
                    <a:lnTo>
                      <a:pt x="199" y="1223"/>
                    </a:lnTo>
                    <a:lnTo>
                      <a:pt x="199" y="233"/>
                    </a:lnTo>
                    <a:lnTo>
                      <a:pt x="200" y="232"/>
                    </a:lnTo>
                    <a:lnTo>
                      <a:pt x="204" y="229"/>
                    </a:lnTo>
                    <a:lnTo>
                      <a:pt x="210" y="226"/>
                    </a:lnTo>
                    <a:lnTo>
                      <a:pt x="218" y="220"/>
                    </a:lnTo>
                    <a:lnTo>
                      <a:pt x="230" y="214"/>
                    </a:lnTo>
                    <a:lnTo>
                      <a:pt x="243" y="207"/>
                    </a:lnTo>
                    <a:lnTo>
                      <a:pt x="259" y="201"/>
                    </a:lnTo>
                    <a:lnTo>
                      <a:pt x="277" y="194"/>
                    </a:lnTo>
                    <a:lnTo>
                      <a:pt x="297" y="189"/>
                    </a:lnTo>
                    <a:lnTo>
                      <a:pt x="320" y="185"/>
                    </a:lnTo>
                    <a:lnTo>
                      <a:pt x="344" y="183"/>
                    </a:lnTo>
                    <a:lnTo>
                      <a:pt x="370" y="180"/>
                    </a:lnTo>
                    <a:lnTo>
                      <a:pt x="399" y="181"/>
                    </a:lnTo>
                    <a:lnTo>
                      <a:pt x="430" y="185"/>
                    </a:lnTo>
                    <a:lnTo>
                      <a:pt x="464" y="191"/>
                    </a:lnTo>
                    <a:lnTo>
                      <a:pt x="498" y="201"/>
                    </a:lnTo>
                    <a:lnTo>
                      <a:pt x="548" y="225"/>
                    </a:lnTo>
                    <a:close/>
                  </a:path>
                </a:pathLst>
              </a:custGeom>
              <a:solidFill>
                <a:srgbClr val="969696"/>
              </a:solidFill>
              <a:ln w="9525">
                <a:noFill/>
                <a:round/>
                <a:headEnd/>
                <a:tailEnd/>
              </a:ln>
            </p:spPr>
            <p:txBody>
              <a:bodyPr/>
              <a:lstStyle/>
              <a:p>
                <a:endParaRPr lang="en-US"/>
              </a:p>
            </p:txBody>
          </p:sp>
          <p:sp>
            <p:nvSpPr>
              <p:cNvPr id="92440" name="Freeform 13"/>
              <p:cNvSpPr>
                <a:spLocks/>
              </p:cNvSpPr>
              <p:nvPr/>
            </p:nvSpPr>
            <p:spPr bwMode="auto">
              <a:xfrm>
                <a:off x="6551" y="13597"/>
                <a:ext cx="650" cy="735"/>
              </a:xfrm>
              <a:custGeom>
                <a:avLst/>
                <a:gdLst>
                  <a:gd name="T0" fmla="*/ 645 w 650"/>
                  <a:gd name="T1" fmla="*/ 27 h 735"/>
                  <a:gd name="T2" fmla="*/ 642 w 650"/>
                  <a:gd name="T3" fmla="*/ 26 h 735"/>
                  <a:gd name="T4" fmla="*/ 631 w 650"/>
                  <a:gd name="T5" fmla="*/ 23 h 735"/>
                  <a:gd name="T6" fmla="*/ 615 w 650"/>
                  <a:gd name="T7" fmla="*/ 19 h 735"/>
                  <a:gd name="T8" fmla="*/ 592 w 650"/>
                  <a:gd name="T9" fmla="*/ 15 h 735"/>
                  <a:gd name="T10" fmla="*/ 565 w 650"/>
                  <a:gd name="T11" fmla="*/ 10 h 735"/>
                  <a:gd name="T12" fmla="*/ 533 w 650"/>
                  <a:gd name="T13" fmla="*/ 6 h 735"/>
                  <a:gd name="T14" fmla="*/ 496 w 650"/>
                  <a:gd name="T15" fmla="*/ 3 h 735"/>
                  <a:gd name="T16" fmla="*/ 456 w 650"/>
                  <a:gd name="T17" fmla="*/ 1 h 735"/>
                  <a:gd name="T18" fmla="*/ 411 w 650"/>
                  <a:gd name="T19" fmla="*/ 0 h 735"/>
                  <a:gd name="T20" fmla="*/ 364 w 650"/>
                  <a:gd name="T21" fmla="*/ 2 h 735"/>
                  <a:gd name="T22" fmla="*/ 315 w 650"/>
                  <a:gd name="T23" fmla="*/ 6 h 735"/>
                  <a:gd name="T24" fmla="*/ 262 w 650"/>
                  <a:gd name="T25" fmla="*/ 15 h 735"/>
                  <a:gd name="T26" fmla="*/ 209 w 650"/>
                  <a:gd name="T27" fmla="*/ 26 h 735"/>
                  <a:gd name="T28" fmla="*/ 154 w 650"/>
                  <a:gd name="T29" fmla="*/ 42 h 735"/>
                  <a:gd name="T30" fmla="*/ 98 w 650"/>
                  <a:gd name="T31" fmla="*/ 61 h 735"/>
                  <a:gd name="T32" fmla="*/ 42 w 650"/>
                  <a:gd name="T33" fmla="*/ 87 h 735"/>
                  <a:gd name="T34" fmla="*/ 38 w 650"/>
                  <a:gd name="T35" fmla="*/ 101 h 735"/>
                  <a:gd name="T36" fmla="*/ 28 w 650"/>
                  <a:gd name="T37" fmla="*/ 141 h 735"/>
                  <a:gd name="T38" fmla="*/ 17 w 650"/>
                  <a:gd name="T39" fmla="*/ 203 h 735"/>
                  <a:gd name="T40" fmla="*/ 6 w 650"/>
                  <a:gd name="T41" fmla="*/ 283 h 735"/>
                  <a:gd name="T42" fmla="*/ 0 w 650"/>
                  <a:gd name="T43" fmla="*/ 378 h 735"/>
                  <a:gd name="T44" fmla="*/ 5 w 650"/>
                  <a:gd name="T45" fmla="*/ 484 h 735"/>
                  <a:gd name="T46" fmla="*/ 21 w 650"/>
                  <a:gd name="T47" fmla="*/ 599 h 735"/>
                  <a:gd name="T48" fmla="*/ 54 w 650"/>
                  <a:gd name="T49" fmla="*/ 716 h 735"/>
                  <a:gd name="T50" fmla="*/ 58 w 650"/>
                  <a:gd name="T51" fmla="*/ 716 h 735"/>
                  <a:gd name="T52" fmla="*/ 66 w 650"/>
                  <a:gd name="T53" fmla="*/ 715 h 735"/>
                  <a:gd name="T54" fmla="*/ 80 w 650"/>
                  <a:gd name="T55" fmla="*/ 713 h 735"/>
                  <a:gd name="T56" fmla="*/ 99 w 650"/>
                  <a:gd name="T57" fmla="*/ 712 h 735"/>
                  <a:gd name="T58" fmla="*/ 124 w 650"/>
                  <a:gd name="T59" fmla="*/ 710 h 735"/>
                  <a:gd name="T60" fmla="*/ 153 w 650"/>
                  <a:gd name="T61" fmla="*/ 708 h 735"/>
                  <a:gd name="T62" fmla="*/ 188 w 650"/>
                  <a:gd name="T63" fmla="*/ 707 h 735"/>
                  <a:gd name="T64" fmla="*/ 225 w 650"/>
                  <a:gd name="T65" fmla="*/ 706 h 735"/>
                  <a:gd name="T66" fmla="*/ 267 w 650"/>
                  <a:gd name="T67" fmla="*/ 705 h 735"/>
                  <a:gd name="T68" fmla="*/ 313 w 650"/>
                  <a:gd name="T69" fmla="*/ 706 h 735"/>
                  <a:gd name="T70" fmla="*/ 362 w 650"/>
                  <a:gd name="T71" fmla="*/ 707 h 735"/>
                  <a:gd name="T72" fmla="*/ 415 w 650"/>
                  <a:gd name="T73" fmla="*/ 709 h 735"/>
                  <a:gd name="T74" fmla="*/ 470 w 650"/>
                  <a:gd name="T75" fmla="*/ 713 h 735"/>
                  <a:gd name="T76" fmla="*/ 528 w 650"/>
                  <a:gd name="T77" fmla="*/ 719 h 735"/>
                  <a:gd name="T78" fmla="*/ 588 w 650"/>
                  <a:gd name="T79" fmla="*/ 726 h 735"/>
                  <a:gd name="T80" fmla="*/ 650 w 650"/>
                  <a:gd name="T81" fmla="*/ 735 h 735"/>
                  <a:gd name="T82" fmla="*/ 647 w 650"/>
                  <a:gd name="T83" fmla="*/ 713 h 735"/>
                  <a:gd name="T84" fmla="*/ 641 w 650"/>
                  <a:gd name="T85" fmla="*/ 655 h 735"/>
                  <a:gd name="T86" fmla="*/ 631 w 650"/>
                  <a:gd name="T87" fmla="*/ 568 h 735"/>
                  <a:gd name="T88" fmla="*/ 623 w 650"/>
                  <a:gd name="T89" fmla="*/ 462 h 735"/>
                  <a:gd name="T90" fmla="*/ 618 w 650"/>
                  <a:gd name="T91" fmla="*/ 345 h 735"/>
                  <a:gd name="T92" fmla="*/ 618 w 650"/>
                  <a:gd name="T93" fmla="*/ 229 h 735"/>
                  <a:gd name="T94" fmla="*/ 627 w 650"/>
                  <a:gd name="T95" fmla="*/ 119 h 735"/>
                  <a:gd name="T96" fmla="*/ 645 w 650"/>
                  <a:gd name="T97" fmla="*/ 27 h 73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50"/>
                  <a:gd name="T148" fmla="*/ 0 h 735"/>
                  <a:gd name="T149" fmla="*/ 650 w 650"/>
                  <a:gd name="T150" fmla="*/ 735 h 73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50" h="735">
                    <a:moveTo>
                      <a:pt x="645" y="27"/>
                    </a:moveTo>
                    <a:lnTo>
                      <a:pt x="642" y="26"/>
                    </a:lnTo>
                    <a:lnTo>
                      <a:pt x="631" y="23"/>
                    </a:lnTo>
                    <a:lnTo>
                      <a:pt x="615" y="19"/>
                    </a:lnTo>
                    <a:lnTo>
                      <a:pt x="592" y="15"/>
                    </a:lnTo>
                    <a:lnTo>
                      <a:pt x="565" y="10"/>
                    </a:lnTo>
                    <a:lnTo>
                      <a:pt x="533" y="6"/>
                    </a:lnTo>
                    <a:lnTo>
                      <a:pt x="496" y="3"/>
                    </a:lnTo>
                    <a:lnTo>
                      <a:pt x="456" y="1"/>
                    </a:lnTo>
                    <a:lnTo>
                      <a:pt x="411" y="0"/>
                    </a:lnTo>
                    <a:lnTo>
                      <a:pt x="364" y="2"/>
                    </a:lnTo>
                    <a:lnTo>
                      <a:pt x="315" y="6"/>
                    </a:lnTo>
                    <a:lnTo>
                      <a:pt x="262" y="15"/>
                    </a:lnTo>
                    <a:lnTo>
                      <a:pt x="209" y="26"/>
                    </a:lnTo>
                    <a:lnTo>
                      <a:pt x="154" y="42"/>
                    </a:lnTo>
                    <a:lnTo>
                      <a:pt x="98" y="61"/>
                    </a:lnTo>
                    <a:lnTo>
                      <a:pt x="42" y="87"/>
                    </a:lnTo>
                    <a:lnTo>
                      <a:pt x="38" y="101"/>
                    </a:lnTo>
                    <a:lnTo>
                      <a:pt x="28" y="141"/>
                    </a:lnTo>
                    <a:lnTo>
                      <a:pt x="17" y="203"/>
                    </a:lnTo>
                    <a:lnTo>
                      <a:pt x="6" y="283"/>
                    </a:lnTo>
                    <a:lnTo>
                      <a:pt x="0" y="378"/>
                    </a:lnTo>
                    <a:lnTo>
                      <a:pt x="5" y="484"/>
                    </a:lnTo>
                    <a:lnTo>
                      <a:pt x="21" y="599"/>
                    </a:lnTo>
                    <a:lnTo>
                      <a:pt x="54" y="716"/>
                    </a:lnTo>
                    <a:lnTo>
                      <a:pt x="58" y="716"/>
                    </a:lnTo>
                    <a:lnTo>
                      <a:pt x="66" y="715"/>
                    </a:lnTo>
                    <a:lnTo>
                      <a:pt x="80" y="713"/>
                    </a:lnTo>
                    <a:lnTo>
                      <a:pt x="99" y="712"/>
                    </a:lnTo>
                    <a:lnTo>
                      <a:pt x="124" y="710"/>
                    </a:lnTo>
                    <a:lnTo>
                      <a:pt x="153" y="708"/>
                    </a:lnTo>
                    <a:lnTo>
                      <a:pt x="188" y="707"/>
                    </a:lnTo>
                    <a:lnTo>
                      <a:pt x="225" y="706"/>
                    </a:lnTo>
                    <a:lnTo>
                      <a:pt x="267" y="705"/>
                    </a:lnTo>
                    <a:lnTo>
                      <a:pt x="313" y="706"/>
                    </a:lnTo>
                    <a:lnTo>
                      <a:pt x="362" y="707"/>
                    </a:lnTo>
                    <a:lnTo>
                      <a:pt x="415" y="709"/>
                    </a:lnTo>
                    <a:lnTo>
                      <a:pt x="470" y="713"/>
                    </a:lnTo>
                    <a:lnTo>
                      <a:pt x="528" y="719"/>
                    </a:lnTo>
                    <a:lnTo>
                      <a:pt x="588" y="726"/>
                    </a:lnTo>
                    <a:lnTo>
                      <a:pt x="650" y="735"/>
                    </a:lnTo>
                    <a:lnTo>
                      <a:pt x="647" y="713"/>
                    </a:lnTo>
                    <a:lnTo>
                      <a:pt x="641" y="655"/>
                    </a:lnTo>
                    <a:lnTo>
                      <a:pt x="631" y="568"/>
                    </a:lnTo>
                    <a:lnTo>
                      <a:pt x="623" y="462"/>
                    </a:lnTo>
                    <a:lnTo>
                      <a:pt x="618" y="345"/>
                    </a:lnTo>
                    <a:lnTo>
                      <a:pt x="618" y="229"/>
                    </a:lnTo>
                    <a:lnTo>
                      <a:pt x="627" y="119"/>
                    </a:lnTo>
                    <a:lnTo>
                      <a:pt x="645" y="27"/>
                    </a:lnTo>
                    <a:close/>
                  </a:path>
                </a:pathLst>
              </a:custGeom>
              <a:solidFill>
                <a:srgbClr val="808080"/>
              </a:solidFill>
              <a:ln w="9525">
                <a:noFill/>
                <a:round/>
                <a:headEnd/>
                <a:tailEnd/>
              </a:ln>
            </p:spPr>
            <p:txBody>
              <a:bodyPr/>
              <a:lstStyle/>
              <a:p>
                <a:endParaRPr lang="en-US"/>
              </a:p>
            </p:txBody>
          </p:sp>
          <p:sp>
            <p:nvSpPr>
              <p:cNvPr id="92441" name="Freeform 14"/>
              <p:cNvSpPr>
                <a:spLocks/>
              </p:cNvSpPr>
              <p:nvPr/>
            </p:nvSpPr>
            <p:spPr bwMode="auto">
              <a:xfrm>
                <a:off x="6623" y="13797"/>
                <a:ext cx="1071" cy="731"/>
              </a:xfrm>
              <a:custGeom>
                <a:avLst/>
                <a:gdLst>
                  <a:gd name="T0" fmla="*/ 6 w 1071"/>
                  <a:gd name="T1" fmla="*/ 552 h 731"/>
                  <a:gd name="T2" fmla="*/ 0 w 1071"/>
                  <a:gd name="T3" fmla="*/ 642 h 731"/>
                  <a:gd name="T4" fmla="*/ 698 w 1071"/>
                  <a:gd name="T5" fmla="*/ 731 h 731"/>
                  <a:gd name="T6" fmla="*/ 703 w 1071"/>
                  <a:gd name="T7" fmla="*/ 729 h 731"/>
                  <a:gd name="T8" fmla="*/ 717 w 1071"/>
                  <a:gd name="T9" fmla="*/ 722 h 731"/>
                  <a:gd name="T10" fmla="*/ 740 w 1071"/>
                  <a:gd name="T11" fmla="*/ 710 h 731"/>
                  <a:gd name="T12" fmla="*/ 768 w 1071"/>
                  <a:gd name="T13" fmla="*/ 694 h 731"/>
                  <a:gd name="T14" fmla="*/ 801 w 1071"/>
                  <a:gd name="T15" fmla="*/ 672 h 731"/>
                  <a:gd name="T16" fmla="*/ 838 w 1071"/>
                  <a:gd name="T17" fmla="*/ 645 h 731"/>
                  <a:gd name="T18" fmla="*/ 876 w 1071"/>
                  <a:gd name="T19" fmla="*/ 614 h 731"/>
                  <a:gd name="T20" fmla="*/ 915 w 1071"/>
                  <a:gd name="T21" fmla="*/ 577 h 731"/>
                  <a:gd name="T22" fmla="*/ 953 w 1071"/>
                  <a:gd name="T23" fmla="*/ 536 h 731"/>
                  <a:gd name="T24" fmla="*/ 988 w 1071"/>
                  <a:gd name="T25" fmla="*/ 491 h 731"/>
                  <a:gd name="T26" fmla="*/ 1018 w 1071"/>
                  <a:gd name="T27" fmla="*/ 439 h 731"/>
                  <a:gd name="T28" fmla="*/ 1043 w 1071"/>
                  <a:gd name="T29" fmla="*/ 383 h 731"/>
                  <a:gd name="T30" fmla="*/ 1061 w 1071"/>
                  <a:gd name="T31" fmla="*/ 322 h 731"/>
                  <a:gd name="T32" fmla="*/ 1071 w 1071"/>
                  <a:gd name="T33" fmla="*/ 255 h 731"/>
                  <a:gd name="T34" fmla="*/ 1070 w 1071"/>
                  <a:gd name="T35" fmla="*/ 185 h 731"/>
                  <a:gd name="T36" fmla="*/ 1057 w 1071"/>
                  <a:gd name="T37" fmla="*/ 108 h 731"/>
                  <a:gd name="T38" fmla="*/ 1055 w 1071"/>
                  <a:gd name="T39" fmla="*/ 104 h 731"/>
                  <a:gd name="T40" fmla="*/ 1049 w 1071"/>
                  <a:gd name="T41" fmla="*/ 92 h 731"/>
                  <a:gd name="T42" fmla="*/ 1037 w 1071"/>
                  <a:gd name="T43" fmla="*/ 76 h 731"/>
                  <a:gd name="T44" fmla="*/ 1022 w 1071"/>
                  <a:gd name="T45" fmla="*/ 57 h 731"/>
                  <a:gd name="T46" fmla="*/ 1002 w 1071"/>
                  <a:gd name="T47" fmla="*/ 37 h 731"/>
                  <a:gd name="T48" fmla="*/ 979 w 1071"/>
                  <a:gd name="T49" fmla="*/ 20 h 731"/>
                  <a:gd name="T50" fmla="*/ 951 w 1071"/>
                  <a:gd name="T51" fmla="*/ 7 h 731"/>
                  <a:gd name="T52" fmla="*/ 919 w 1071"/>
                  <a:gd name="T53" fmla="*/ 0 h 731"/>
                  <a:gd name="T54" fmla="*/ 924 w 1071"/>
                  <a:gd name="T55" fmla="*/ 12 h 731"/>
                  <a:gd name="T56" fmla="*/ 934 w 1071"/>
                  <a:gd name="T57" fmla="*/ 44 h 731"/>
                  <a:gd name="T58" fmla="*/ 947 w 1071"/>
                  <a:gd name="T59" fmla="*/ 94 h 731"/>
                  <a:gd name="T60" fmla="*/ 958 w 1071"/>
                  <a:gd name="T61" fmla="*/ 159 h 731"/>
                  <a:gd name="T62" fmla="*/ 961 w 1071"/>
                  <a:gd name="T63" fmla="*/ 238 h 731"/>
                  <a:gd name="T64" fmla="*/ 953 w 1071"/>
                  <a:gd name="T65" fmla="*/ 324 h 731"/>
                  <a:gd name="T66" fmla="*/ 928 w 1071"/>
                  <a:gd name="T67" fmla="*/ 418 h 731"/>
                  <a:gd name="T68" fmla="*/ 884 w 1071"/>
                  <a:gd name="T69" fmla="*/ 516 h 731"/>
                  <a:gd name="T70" fmla="*/ 883 w 1071"/>
                  <a:gd name="T71" fmla="*/ 518 h 731"/>
                  <a:gd name="T72" fmla="*/ 879 w 1071"/>
                  <a:gd name="T73" fmla="*/ 521 h 731"/>
                  <a:gd name="T74" fmla="*/ 872 w 1071"/>
                  <a:gd name="T75" fmla="*/ 526 h 731"/>
                  <a:gd name="T76" fmla="*/ 862 w 1071"/>
                  <a:gd name="T77" fmla="*/ 534 h 731"/>
                  <a:gd name="T78" fmla="*/ 851 w 1071"/>
                  <a:gd name="T79" fmla="*/ 541 h 731"/>
                  <a:gd name="T80" fmla="*/ 837 w 1071"/>
                  <a:gd name="T81" fmla="*/ 550 h 731"/>
                  <a:gd name="T82" fmla="*/ 819 w 1071"/>
                  <a:gd name="T83" fmla="*/ 559 h 731"/>
                  <a:gd name="T84" fmla="*/ 800 w 1071"/>
                  <a:gd name="T85" fmla="*/ 567 h 731"/>
                  <a:gd name="T86" fmla="*/ 778 w 1071"/>
                  <a:gd name="T87" fmla="*/ 575 h 731"/>
                  <a:gd name="T88" fmla="*/ 754 w 1071"/>
                  <a:gd name="T89" fmla="*/ 582 h 731"/>
                  <a:gd name="T90" fmla="*/ 727 w 1071"/>
                  <a:gd name="T91" fmla="*/ 588 h 731"/>
                  <a:gd name="T92" fmla="*/ 697 w 1071"/>
                  <a:gd name="T93" fmla="*/ 592 h 731"/>
                  <a:gd name="T94" fmla="*/ 666 w 1071"/>
                  <a:gd name="T95" fmla="*/ 593 h 731"/>
                  <a:gd name="T96" fmla="*/ 631 w 1071"/>
                  <a:gd name="T97" fmla="*/ 592 h 731"/>
                  <a:gd name="T98" fmla="*/ 593 w 1071"/>
                  <a:gd name="T99" fmla="*/ 589 h 731"/>
                  <a:gd name="T100" fmla="*/ 555 w 1071"/>
                  <a:gd name="T101" fmla="*/ 581 h 731"/>
                  <a:gd name="T102" fmla="*/ 555 w 1071"/>
                  <a:gd name="T103" fmla="*/ 677 h 731"/>
                  <a:gd name="T104" fmla="*/ 24 w 1071"/>
                  <a:gd name="T105" fmla="*/ 623 h 731"/>
                  <a:gd name="T106" fmla="*/ 6 w 1071"/>
                  <a:gd name="T107" fmla="*/ 552 h 73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71"/>
                  <a:gd name="T163" fmla="*/ 0 h 731"/>
                  <a:gd name="T164" fmla="*/ 1071 w 1071"/>
                  <a:gd name="T165" fmla="*/ 731 h 73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71" h="731">
                    <a:moveTo>
                      <a:pt x="6" y="552"/>
                    </a:moveTo>
                    <a:lnTo>
                      <a:pt x="0" y="642"/>
                    </a:lnTo>
                    <a:lnTo>
                      <a:pt x="698" y="731"/>
                    </a:lnTo>
                    <a:lnTo>
                      <a:pt x="703" y="729"/>
                    </a:lnTo>
                    <a:lnTo>
                      <a:pt x="717" y="722"/>
                    </a:lnTo>
                    <a:lnTo>
                      <a:pt x="740" y="710"/>
                    </a:lnTo>
                    <a:lnTo>
                      <a:pt x="768" y="694"/>
                    </a:lnTo>
                    <a:lnTo>
                      <a:pt x="801" y="672"/>
                    </a:lnTo>
                    <a:lnTo>
                      <a:pt x="838" y="645"/>
                    </a:lnTo>
                    <a:lnTo>
                      <a:pt x="876" y="614"/>
                    </a:lnTo>
                    <a:lnTo>
                      <a:pt x="915" y="577"/>
                    </a:lnTo>
                    <a:lnTo>
                      <a:pt x="953" y="536"/>
                    </a:lnTo>
                    <a:lnTo>
                      <a:pt x="988" y="491"/>
                    </a:lnTo>
                    <a:lnTo>
                      <a:pt x="1018" y="439"/>
                    </a:lnTo>
                    <a:lnTo>
                      <a:pt x="1043" y="383"/>
                    </a:lnTo>
                    <a:lnTo>
                      <a:pt x="1061" y="322"/>
                    </a:lnTo>
                    <a:lnTo>
                      <a:pt x="1071" y="255"/>
                    </a:lnTo>
                    <a:lnTo>
                      <a:pt x="1070" y="185"/>
                    </a:lnTo>
                    <a:lnTo>
                      <a:pt x="1057" y="108"/>
                    </a:lnTo>
                    <a:lnTo>
                      <a:pt x="1055" y="104"/>
                    </a:lnTo>
                    <a:lnTo>
                      <a:pt x="1049" y="92"/>
                    </a:lnTo>
                    <a:lnTo>
                      <a:pt x="1037" y="76"/>
                    </a:lnTo>
                    <a:lnTo>
                      <a:pt x="1022" y="57"/>
                    </a:lnTo>
                    <a:lnTo>
                      <a:pt x="1002" y="37"/>
                    </a:lnTo>
                    <a:lnTo>
                      <a:pt x="979" y="20"/>
                    </a:lnTo>
                    <a:lnTo>
                      <a:pt x="951" y="7"/>
                    </a:lnTo>
                    <a:lnTo>
                      <a:pt x="919" y="0"/>
                    </a:lnTo>
                    <a:lnTo>
                      <a:pt x="924" y="12"/>
                    </a:lnTo>
                    <a:lnTo>
                      <a:pt x="934" y="44"/>
                    </a:lnTo>
                    <a:lnTo>
                      <a:pt x="947" y="94"/>
                    </a:lnTo>
                    <a:lnTo>
                      <a:pt x="958" y="159"/>
                    </a:lnTo>
                    <a:lnTo>
                      <a:pt x="961" y="238"/>
                    </a:lnTo>
                    <a:lnTo>
                      <a:pt x="953" y="324"/>
                    </a:lnTo>
                    <a:lnTo>
                      <a:pt x="928" y="418"/>
                    </a:lnTo>
                    <a:lnTo>
                      <a:pt x="884" y="516"/>
                    </a:lnTo>
                    <a:lnTo>
                      <a:pt x="883" y="518"/>
                    </a:lnTo>
                    <a:lnTo>
                      <a:pt x="879" y="521"/>
                    </a:lnTo>
                    <a:lnTo>
                      <a:pt x="872" y="526"/>
                    </a:lnTo>
                    <a:lnTo>
                      <a:pt x="862" y="534"/>
                    </a:lnTo>
                    <a:lnTo>
                      <a:pt x="851" y="541"/>
                    </a:lnTo>
                    <a:lnTo>
                      <a:pt x="837" y="550"/>
                    </a:lnTo>
                    <a:lnTo>
                      <a:pt x="819" y="559"/>
                    </a:lnTo>
                    <a:lnTo>
                      <a:pt x="800" y="567"/>
                    </a:lnTo>
                    <a:lnTo>
                      <a:pt x="778" y="575"/>
                    </a:lnTo>
                    <a:lnTo>
                      <a:pt x="754" y="582"/>
                    </a:lnTo>
                    <a:lnTo>
                      <a:pt x="727" y="588"/>
                    </a:lnTo>
                    <a:lnTo>
                      <a:pt x="697" y="592"/>
                    </a:lnTo>
                    <a:lnTo>
                      <a:pt x="666" y="593"/>
                    </a:lnTo>
                    <a:lnTo>
                      <a:pt x="631" y="592"/>
                    </a:lnTo>
                    <a:lnTo>
                      <a:pt x="593" y="589"/>
                    </a:lnTo>
                    <a:lnTo>
                      <a:pt x="555" y="581"/>
                    </a:lnTo>
                    <a:lnTo>
                      <a:pt x="555" y="677"/>
                    </a:lnTo>
                    <a:lnTo>
                      <a:pt x="24" y="623"/>
                    </a:lnTo>
                    <a:lnTo>
                      <a:pt x="6" y="552"/>
                    </a:lnTo>
                    <a:close/>
                  </a:path>
                </a:pathLst>
              </a:custGeom>
              <a:solidFill>
                <a:srgbClr val="FFFFFF"/>
              </a:solidFill>
              <a:ln w="9525">
                <a:noFill/>
                <a:round/>
                <a:headEnd/>
                <a:tailEnd/>
              </a:ln>
            </p:spPr>
            <p:txBody>
              <a:bodyPr/>
              <a:lstStyle/>
              <a:p>
                <a:endParaRPr lang="en-US"/>
              </a:p>
            </p:txBody>
          </p:sp>
          <p:sp>
            <p:nvSpPr>
              <p:cNvPr id="92442" name="Freeform 15"/>
              <p:cNvSpPr>
                <a:spLocks/>
              </p:cNvSpPr>
              <p:nvPr/>
            </p:nvSpPr>
            <p:spPr bwMode="auto">
              <a:xfrm>
                <a:off x="6486" y="14516"/>
                <a:ext cx="787" cy="253"/>
              </a:xfrm>
              <a:custGeom>
                <a:avLst/>
                <a:gdLst>
                  <a:gd name="T0" fmla="*/ 787 w 787"/>
                  <a:gd name="T1" fmla="*/ 91 h 253"/>
                  <a:gd name="T2" fmla="*/ 12 w 787"/>
                  <a:gd name="T3" fmla="*/ 0 h 253"/>
                  <a:gd name="T4" fmla="*/ 0 w 787"/>
                  <a:gd name="T5" fmla="*/ 91 h 253"/>
                  <a:gd name="T6" fmla="*/ 764 w 787"/>
                  <a:gd name="T7" fmla="*/ 253 h 253"/>
                  <a:gd name="T8" fmla="*/ 787 w 787"/>
                  <a:gd name="T9" fmla="*/ 91 h 253"/>
                  <a:gd name="T10" fmla="*/ 0 60000 65536"/>
                  <a:gd name="T11" fmla="*/ 0 60000 65536"/>
                  <a:gd name="T12" fmla="*/ 0 60000 65536"/>
                  <a:gd name="T13" fmla="*/ 0 60000 65536"/>
                  <a:gd name="T14" fmla="*/ 0 60000 65536"/>
                  <a:gd name="T15" fmla="*/ 0 w 787"/>
                  <a:gd name="T16" fmla="*/ 0 h 253"/>
                  <a:gd name="T17" fmla="*/ 787 w 787"/>
                  <a:gd name="T18" fmla="*/ 253 h 253"/>
                </a:gdLst>
                <a:ahLst/>
                <a:cxnLst>
                  <a:cxn ang="T10">
                    <a:pos x="T0" y="T1"/>
                  </a:cxn>
                  <a:cxn ang="T11">
                    <a:pos x="T2" y="T3"/>
                  </a:cxn>
                  <a:cxn ang="T12">
                    <a:pos x="T4" y="T5"/>
                  </a:cxn>
                  <a:cxn ang="T13">
                    <a:pos x="T6" y="T7"/>
                  </a:cxn>
                  <a:cxn ang="T14">
                    <a:pos x="T8" y="T9"/>
                  </a:cxn>
                </a:cxnLst>
                <a:rect l="T15" t="T16" r="T17" b="T18"/>
                <a:pathLst>
                  <a:path w="787" h="253">
                    <a:moveTo>
                      <a:pt x="787" y="91"/>
                    </a:moveTo>
                    <a:lnTo>
                      <a:pt x="12" y="0"/>
                    </a:lnTo>
                    <a:lnTo>
                      <a:pt x="0" y="91"/>
                    </a:lnTo>
                    <a:lnTo>
                      <a:pt x="764" y="253"/>
                    </a:lnTo>
                    <a:lnTo>
                      <a:pt x="787" y="91"/>
                    </a:lnTo>
                    <a:close/>
                  </a:path>
                </a:pathLst>
              </a:custGeom>
              <a:solidFill>
                <a:srgbClr val="808080"/>
              </a:solidFill>
              <a:ln w="9525">
                <a:noFill/>
                <a:round/>
                <a:headEnd/>
                <a:tailEnd/>
              </a:ln>
            </p:spPr>
            <p:txBody>
              <a:bodyPr/>
              <a:lstStyle/>
              <a:p>
                <a:endParaRPr lang="en-US"/>
              </a:p>
            </p:txBody>
          </p:sp>
          <p:sp>
            <p:nvSpPr>
              <p:cNvPr id="92443" name="Freeform 16"/>
              <p:cNvSpPr>
                <a:spLocks/>
              </p:cNvSpPr>
              <p:nvPr/>
            </p:nvSpPr>
            <p:spPr bwMode="auto">
              <a:xfrm>
                <a:off x="6879" y="14597"/>
                <a:ext cx="336" cy="115"/>
              </a:xfrm>
              <a:custGeom>
                <a:avLst/>
                <a:gdLst>
                  <a:gd name="T0" fmla="*/ 336 w 336"/>
                  <a:gd name="T1" fmla="*/ 50 h 115"/>
                  <a:gd name="T2" fmla="*/ 4 w 336"/>
                  <a:gd name="T3" fmla="*/ 0 h 115"/>
                  <a:gd name="T4" fmla="*/ 0 w 336"/>
                  <a:gd name="T5" fmla="*/ 48 h 115"/>
                  <a:gd name="T6" fmla="*/ 327 w 336"/>
                  <a:gd name="T7" fmla="*/ 115 h 115"/>
                  <a:gd name="T8" fmla="*/ 336 w 336"/>
                  <a:gd name="T9" fmla="*/ 50 h 115"/>
                  <a:gd name="T10" fmla="*/ 0 60000 65536"/>
                  <a:gd name="T11" fmla="*/ 0 60000 65536"/>
                  <a:gd name="T12" fmla="*/ 0 60000 65536"/>
                  <a:gd name="T13" fmla="*/ 0 60000 65536"/>
                  <a:gd name="T14" fmla="*/ 0 60000 65536"/>
                  <a:gd name="T15" fmla="*/ 0 w 336"/>
                  <a:gd name="T16" fmla="*/ 0 h 115"/>
                  <a:gd name="T17" fmla="*/ 336 w 336"/>
                  <a:gd name="T18" fmla="*/ 115 h 115"/>
                </a:gdLst>
                <a:ahLst/>
                <a:cxnLst>
                  <a:cxn ang="T10">
                    <a:pos x="T0" y="T1"/>
                  </a:cxn>
                  <a:cxn ang="T11">
                    <a:pos x="T2" y="T3"/>
                  </a:cxn>
                  <a:cxn ang="T12">
                    <a:pos x="T4" y="T5"/>
                  </a:cxn>
                  <a:cxn ang="T13">
                    <a:pos x="T6" y="T7"/>
                  </a:cxn>
                  <a:cxn ang="T14">
                    <a:pos x="T8" y="T9"/>
                  </a:cxn>
                </a:cxnLst>
                <a:rect l="T15" t="T16" r="T17" b="T18"/>
                <a:pathLst>
                  <a:path w="336" h="115">
                    <a:moveTo>
                      <a:pt x="336" y="50"/>
                    </a:moveTo>
                    <a:lnTo>
                      <a:pt x="4" y="0"/>
                    </a:lnTo>
                    <a:lnTo>
                      <a:pt x="0" y="48"/>
                    </a:lnTo>
                    <a:lnTo>
                      <a:pt x="327" y="115"/>
                    </a:lnTo>
                    <a:lnTo>
                      <a:pt x="336" y="50"/>
                    </a:lnTo>
                    <a:close/>
                  </a:path>
                </a:pathLst>
              </a:custGeom>
              <a:solidFill>
                <a:srgbClr val="808080"/>
              </a:solidFill>
              <a:ln w="9525">
                <a:noFill/>
                <a:round/>
                <a:headEnd/>
                <a:tailEnd/>
              </a:ln>
            </p:spPr>
            <p:txBody>
              <a:bodyPr/>
              <a:lstStyle/>
              <a:p>
                <a:endParaRPr lang="en-US"/>
              </a:p>
            </p:txBody>
          </p:sp>
          <p:sp>
            <p:nvSpPr>
              <p:cNvPr id="92444" name="Freeform 17"/>
              <p:cNvSpPr>
                <a:spLocks/>
              </p:cNvSpPr>
              <p:nvPr/>
            </p:nvSpPr>
            <p:spPr bwMode="auto">
              <a:xfrm>
                <a:off x="6536" y="14540"/>
                <a:ext cx="225" cy="85"/>
              </a:xfrm>
              <a:custGeom>
                <a:avLst/>
                <a:gdLst>
                  <a:gd name="T0" fmla="*/ 225 w 225"/>
                  <a:gd name="T1" fmla="*/ 39 h 85"/>
                  <a:gd name="T2" fmla="*/ 0 w 225"/>
                  <a:gd name="T3" fmla="*/ 0 h 85"/>
                  <a:gd name="T4" fmla="*/ 3 w 225"/>
                  <a:gd name="T5" fmla="*/ 41 h 85"/>
                  <a:gd name="T6" fmla="*/ 218 w 225"/>
                  <a:gd name="T7" fmla="*/ 85 h 85"/>
                  <a:gd name="T8" fmla="*/ 225 w 225"/>
                  <a:gd name="T9" fmla="*/ 39 h 85"/>
                  <a:gd name="T10" fmla="*/ 0 60000 65536"/>
                  <a:gd name="T11" fmla="*/ 0 60000 65536"/>
                  <a:gd name="T12" fmla="*/ 0 60000 65536"/>
                  <a:gd name="T13" fmla="*/ 0 60000 65536"/>
                  <a:gd name="T14" fmla="*/ 0 60000 65536"/>
                  <a:gd name="T15" fmla="*/ 0 w 225"/>
                  <a:gd name="T16" fmla="*/ 0 h 85"/>
                  <a:gd name="T17" fmla="*/ 225 w 225"/>
                  <a:gd name="T18" fmla="*/ 85 h 85"/>
                </a:gdLst>
                <a:ahLst/>
                <a:cxnLst>
                  <a:cxn ang="T10">
                    <a:pos x="T0" y="T1"/>
                  </a:cxn>
                  <a:cxn ang="T11">
                    <a:pos x="T2" y="T3"/>
                  </a:cxn>
                  <a:cxn ang="T12">
                    <a:pos x="T4" y="T5"/>
                  </a:cxn>
                  <a:cxn ang="T13">
                    <a:pos x="T6" y="T7"/>
                  </a:cxn>
                  <a:cxn ang="T14">
                    <a:pos x="T8" y="T9"/>
                  </a:cxn>
                </a:cxnLst>
                <a:rect l="T15" t="T16" r="T17" b="T18"/>
                <a:pathLst>
                  <a:path w="225" h="85">
                    <a:moveTo>
                      <a:pt x="225" y="39"/>
                    </a:moveTo>
                    <a:lnTo>
                      <a:pt x="0" y="0"/>
                    </a:lnTo>
                    <a:lnTo>
                      <a:pt x="3" y="41"/>
                    </a:lnTo>
                    <a:lnTo>
                      <a:pt x="218" y="85"/>
                    </a:lnTo>
                    <a:lnTo>
                      <a:pt x="225" y="39"/>
                    </a:lnTo>
                    <a:close/>
                  </a:path>
                </a:pathLst>
              </a:custGeom>
              <a:solidFill>
                <a:srgbClr val="808080"/>
              </a:solidFill>
              <a:ln w="9525">
                <a:noFill/>
                <a:round/>
                <a:headEnd/>
                <a:tailEnd/>
              </a:ln>
            </p:spPr>
            <p:txBody>
              <a:bodyPr/>
              <a:lstStyle/>
              <a:p>
                <a:endParaRPr lang="en-US"/>
              </a:p>
            </p:txBody>
          </p:sp>
          <p:sp>
            <p:nvSpPr>
              <p:cNvPr id="92445" name="Freeform 18"/>
              <p:cNvSpPr>
                <a:spLocks/>
              </p:cNvSpPr>
              <p:nvPr/>
            </p:nvSpPr>
            <p:spPr bwMode="auto">
              <a:xfrm>
                <a:off x="5972" y="14624"/>
                <a:ext cx="1325" cy="439"/>
              </a:xfrm>
              <a:custGeom>
                <a:avLst/>
                <a:gdLst>
                  <a:gd name="T0" fmla="*/ 0 w 1325"/>
                  <a:gd name="T1" fmla="*/ 132 h 439"/>
                  <a:gd name="T2" fmla="*/ 3 w 1325"/>
                  <a:gd name="T3" fmla="*/ 132 h 439"/>
                  <a:gd name="T4" fmla="*/ 10 w 1325"/>
                  <a:gd name="T5" fmla="*/ 130 h 439"/>
                  <a:gd name="T6" fmla="*/ 24 w 1325"/>
                  <a:gd name="T7" fmla="*/ 128 h 439"/>
                  <a:gd name="T8" fmla="*/ 42 w 1325"/>
                  <a:gd name="T9" fmla="*/ 125 h 439"/>
                  <a:gd name="T10" fmla="*/ 62 w 1325"/>
                  <a:gd name="T11" fmla="*/ 121 h 439"/>
                  <a:gd name="T12" fmla="*/ 86 w 1325"/>
                  <a:gd name="T13" fmla="*/ 116 h 439"/>
                  <a:gd name="T14" fmla="*/ 113 w 1325"/>
                  <a:gd name="T15" fmla="*/ 109 h 439"/>
                  <a:gd name="T16" fmla="*/ 141 w 1325"/>
                  <a:gd name="T17" fmla="*/ 102 h 439"/>
                  <a:gd name="T18" fmla="*/ 170 w 1325"/>
                  <a:gd name="T19" fmla="*/ 94 h 439"/>
                  <a:gd name="T20" fmla="*/ 199 w 1325"/>
                  <a:gd name="T21" fmla="*/ 85 h 439"/>
                  <a:gd name="T22" fmla="*/ 228 w 1325"/>
                  <a:gd name="T23" fmla="*/ 74 h 439"/>
                  <a:gd name="T24" fmla="*/ 257 w 1325"/>
                  <a:gd name="T25" fmla="*/ 62 h 439"/>
                  <a:gd name="T26" fmla="*/ 285 w 1325"/>
                  <a:gd name="T27" fmla="*/ 48 h 439"/>
                  <a:gd name="T28" fmla="*/ 309 w 1325"/>
                  <a:gd name="T29" fmla="*/ 34 h 439"/>
                  <a:gd name="T30" fmla="*/ 333 w 1325"/>
                  <a:gd name="T31" fmla="*/ 18 h 439"/>
                  <a:gd name="T32" fmla="*/ 352 w 1325"/>
                  <a:gd name="T33" fmla="*/ 0 h 439"/>
                  <a:gd name="T34" fmla="*/ 1325 w 1325"/>
                  <a:gd name="T35" fmla="*/ 223 h 439"/>
                  <a:gd name="T36" fmla="*/ 1323 w 1325"/>
                  <a:gd name="T37" fmla="*/ 225 h 439"/>
                  <a:gd name="T38" fmla="*/ 1318 w 1325"/>
                  <a:gd name="T39" fmla="*/ 230 h 439"/>
                  <a:gd name="T40" fmla="*/ 1309 w 1325"/>
                  <a:gd name="T41" fmla="*/ 239 h 439"/>
                  <a:gd name="T42" fmla="*/ 1297 w 1325"/>
                  <a:gd name="T43" fmla="*/ 250 h 439"/>
                  <a:gd name="T44" fmla="*/ 1282 w 1325"/>
                  <a:gd name="T45" fmla="*/ 263 h 439"/>
                  <a:gd name="T46" fmla="*/ 1265 w 1325"/>
                  <a:gd name="T47" fmla="*/ 278 h 439"/>
                  <a:gd name="T48" fmla="*/ 1247 w 1325"/>
                  <a:gd name="T49" fmla="*/ 295 h 439"/>
                  <a:gd name="T50" fmla="*/ 1225 w 1325"/>
                  <a:gd name="T51" fmla="*/ 312 h 439"/>
                  <a:gd name="T52" fmla="*/ 1202 w 1325"/>
                  <a:gd name="T53" fmla="*/ 331 h 439"/>
                  <a:gd name="T54" fmla="*/ 1179 w 1325"/>
                  <a:gd name="T55" fmla="*/ 349 h 439"/>
                  <a:gd name="T56" fmla="*/ 1154 w 1325"/>
                  <a:gd name="T57" fmla="*/ 367 h 439"/>
                  <a:gd name="T58" fmla="*/ 1128 w 1325"/>
                  <a:gd name="T59" fmla="*/ 385 h 439"/>
                  <a:gd name="T60" fmla="*/ 1102 w 1325"/>
                  <a:gd name="T61" fmla="*/ 401 h 439"/>
                  <a:gd name="T62" fmla="*/ 1077 w 1325"/>
                  <a:gd name="T63" fmla="*/ 415 h 439"/>
                  <a:gd name="T64" fmla="*/ 1051 w 1325"/>
                  <a:gd name="T65" fmla="*/ 428 h 439"/>
                  <a:gd name="T66" fmla="*/ 1026 w 1325"/>
                  <a:gd name="T67" fmla="*/ 439 h 439"/>
                  <a:gd name="T68" fmla="*/ 0 w 1325"/>
                  <a:gd name="T69" fmla="*/ 132 h 43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325"/>
                  <a:gd name="T106" fmla="*/ 0 h 439"/>
                  <a:gd name="T107" fmla="*/ 1325 w 1325"/>
                  <a:gd name="T108" fmla="*/ 439 h 43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325" h="439">
                    <a:moveTo>
                      <a:pt x="0" y="132"/>
                    </a:moveTo>
                    <a:lnTo>
                      <a:pt x="3" y="132"/>
                    </a:lnTo>
                    <a:lnTo>
                      <a:pt x="10" y="130"/>
                    </a:lnTo>
                    <a:lnTo>
                      <a:pt x="24" y="128"/>
                    </a:lnTo>
                    <a:lnTo>
                      <a:pt x="42" y="125"/>
                    </a:lnTo>
                    <a:lnTo>
                      <a:pt x="62" y="121"/>
                    </a:lnTo>
                    <a:lnTo>
                      <a:pt x="86" y="116"/>
                    </a:lnTo>
                    <a:lnTo>
                      <a:pt x="113" y="109"/>
                    </a:lnTo>
                    <a:lnTo>
                      <a:pt x="141" y="102"/>
                    </a:lnTo>
                    <a:lnTo>
                      <a:pt x="170" y="94"/>
                    </a:lnTo>
                    <a:lnTo>
                      <a:pt x="199" y="85"/>
                    </a:lnTo>
                    <a:lnTo>
                      <a:pt x="228" y="74"/>
                    </a:lnTo>
                    <a:lnTo>
                      <a:pt x="257" y="62"/>
                    </a:lnTo>
                    <a:lnTo>
                      <a:pt x="285" y="48"/>
                    </a:lnTo>
                    <a:lnTo>
                      <a:pt x="309" y="34"/>
                    </a:lnTo>
                    <a:lnTo>
                      <a:pt x="333" y="18"/>
                    </a:lnTo>
                    <a:lnTo>
                      <a:pt x="352" y="0"/>
                    </a:lnTo>
                    <a:lnTo>
                      <a:pt x="1325" y="223"/>
                    </a:lnTo>
                    <a:lnTo>
                      <a:pt x="1323" y="225"/>
                    </a:lnTo>
                    <a:lnTo>
                      <a:pt x="1318" y="230"/>
                    </a:lnTo>
                    <a:lnTo>
                      <a:pt x="1309" y="239"/>
                    </a:lnTo>
                    <a:lnTo>
                      <a:pt x="1297" y="250"/>
                    </a:lnTo>
                    <a:lnTo>
                      <a:pt x="1282" y="263"/>
                    </a:lnTo>
                    <a:lnTo>
                      <a:pt x="1265" y="278"/>
                    </a:lnTo>
                    <a:lnTo>
                      <a:pt x="1247" y="295"/>
                    </a:lnTo>
                    <a:lnTo>
                      <a:pt x="1225" y="312"/>
                    </a:lnTo>
                    <a:lnTo>
                      <a:pt x="1202" y="331"/>
                    </a:lnTo>
                    <a:lnTo>
                      <a:pt x="1179" y="349"/>
                    </a:lnTo>
                    <a:lnTo>
                      <a:pt x="1154" y="367"/>
                    </a:lnTo>
                    <a:lnTo>
                      <a:pt x="1128" y="385"/>
                    </a:lnTo>
                    <a:lnTo>
                      <a:pt x="1102" y="401"/>
                    </a:lnTo>
                    <a:lnTo>
                      <a:pt x="1077" y="415"/>
                    </a:lnTo>
                    <a:lnTo>
                      <a:pt x="1051" y="428"/>
                    </a:lnTo>
                    <a:lnTo>
                      <a:pt x="1026" y="439"/>
                    </a:lnTo>
                    <a:lnTo>
                      <a:pt x="0" y="132"/>
                    </a:lnTo>
                    <a:close/>
                  </a:path>
                </a:pathLst>
              </a:custGeom>
              <a:solidFill>
                <a:srgbClr val="808080"/>
              </a:solidFill>
              <a:ln w="9525">
                <a:noFill/>
                <a:round/>
                <a:headEnd/>
                <a:tailEnd/>
              </a:ln>
            </p:spPr>
            <p:txBody>
              <a:bodyPr/>
              <a:lstStyle/>
              <a:p>
                <a:endParaRPr lang="en-US"/>
              </a:p>
            </p:txBody>
          </p:sp>
          <p:sp>
            <p:nvSpPr>
              <p:cNvPr id="92446" name="Freeform 19"/>
              <p:cNvSpPr>
                <a:spLocks/>
              </p:cNvSpPr>
              <p:nvPr/>
            </p:nvSpPr>
            <p:spPr bwMode="auto">
              <a:xfrm>
                <a:off x="7292" y="14577"/>
                <a:ext cx="472" cy="209"/>
              </a:xfrm>
              <a:custGeom>
                <a:avLst/>
                <a:gdLst>
                  <a:gd name="T0" fmla="*/ 47 w 472"/>
                  <a:gd name="T1" fmla="*/ 209 h 209"/>
                  <a:gd name="T2" fmla="*/ 472 w 472"/>
                  <a:gd name="T3" fmla="*/ 84 h 209"/>
                  <a:gd name="T4" fmla="*/ 215 w 472"/>
                  <a:gd name="T5" fmla="*/ 0 h 209"/>
                  <a:gd name="T6" fmla="*/ 5 w 472"/>
                  <a:gd name="T7" fmla="*/ 24 h 209"/>
                  <a:gd name="T8" fmla="*/ 0 w 472"/>
                  <a:gd name="T9" fmla="*/ 197 h 209"/>
                  <a:gd name="T10" fmla="*/ 47 w 472"/>
                  <a:gd name="T11" fmla="*/ 209 h 209"/>
                  <a:gd name="T12" fmla="*/ 0 60000 65536"/>
                  <a:gd name="T13" fmla="*/ 0 60000 65536"/>
                  <a:gd name="T14" fmla="*/ 0 60000 65536"/>
                  <a:gd name="T15" fmla="*/ 0 60000 65536"/>
                  <a:gd name="T16" fmla="*/ 0 60000 65536"/>
                  <a:gd name="T17" fmla="*/ 0 60000 65536"/>
                  <a:gd name="T18" fmla="*/ 0 w 472"/>
                  <a:gd name="T19" fmla="*/ 0 h 209"/>
                  <a:gd name="T20" fmla="*/ 472 w 472"/>
                  <a:gd name="T21" fmla="*/ 209 h 209"/>
                </a:gdLst>
                <a:ahLst/>
                <a:cxnLst>
                  <a:cxn ang="T12">
                    <a:pos x="T0" y="T1"/>
                  </a:cxn>
                  <a:cxn ang="T13">
                    <a:pos x="T2" y="T3"/>
                  </a:cxn>
                  <a:cxn ang="T14">
                    <a:pos x="T4" y="T5"/>
                  </a:cxn>
                  <a:cxn ang="T15">
                    <a:pos x="T6" y="T7"/>
                  </a:cxn>
                  <a:cxn ang="T16">
                    <a:pos x="T8" y="T9"/>
                  </a:cxn>
                  <a:cxn ang="T17">
                    <a:pos x="T10" y="T11"/>
                  </a:cxn>
                </a:cxnLst>
                <a:rect l="T18" t="T19" r="T20" b="T21"/>
                <a:pathLst>
                  <a:path w="472" h="209">
                    <a:moveTo>
                      <a:pt x="47" y="209"/>
                    </a:moveTo>
                    <a:lnTo>
                      <a:pt x="472" y="84"/>
                    </a:lnTo>
                    <a:lnTo>
                      <a:pt x="215" y="0"/>
                    </a:lnTo>
                    <a:lnTo>
                      <a:pt x="5" y="24"/>
                    </a:lnTo>
                    <a:lnTo>
                      <a:pt x="0" y="197"/>
                    </a:lnTo>
                    <a:lnTo>
                      <a:pt x="47" y="209"/>
                    </a:lnTo>
                    <a:close/>
                  </a:path>
                </a:pathLst>
              </a:custGeom>
              <a:solidFill>
                <a:srgbClr val="808080"/>
              </a:solidFill>
              <a:ln w="9525">
                <a:noFill/>
                <a:round/>
                <a:headEnd/>
                <a:tailEnd/>
              </a:ln>
            </p:spPr>
            <p:txBody>
              <a:bodyPr/>
              <a:lstStyle/>
              <a:p>
                <a:endParaRPr lang="en-US"/>
              </a:p>
            </p:txBody>
          </p:sp>
          <p:sp>
            <p:nvSpPr>
              <p:cNvPr id="92447" name="Freeform 20"/>
              <p:cNvSpPr>
                <a:spLocks/>
              </p:cNvSpPr>
              <p:nvPr/>
            </p:nvSpPr>
            <p:spPr bwMode="auto">
              <a:xfrm>
                <a:off x="6073" y="13679"/>
                <a:ext cx="251" cy="999"/>
              </a:xfrm>
              <a:custGeom>
                <a:avLst/>
                <a:gdLst>
                  <a:gd name="T0" fmla="*/ 251 w 251"/>
                  <a:gd name="T1" fmla="*/ 23 h 999"/>
                  <a:gd name="T2" fmla="*/ 250 w 251"/>
                  <a:gd name="T3" fmla="*/ 22 h 999"/>
                  <a:gd name="T4" fmla="*/ 246 w 251"/>
                  <a:gd name="T5" fmla="*/ 20 h 999"/>
                  <a:gd name="T6" fmla="*/ 239 w 251"/>
                  <a:gd name="T7" fmla="*/ 18 h 999"/>
                  <a:gd name="T8" fmla="*/ 230 w 251"/>
                  <a:gd name="T9" fmla="*/ 15 h 999"/>
                  <a:gd name="T10" fmla="*/ 218 w 251"/>
                  <a:gd name="T11" fmla="*/ 11 h 999"/>
                  <a:gd name="T12" fmla="*/ 205 w 251"/>
                  <a:gd name="T13" fmla="*/ 7 h 999"/>
                  <a:gd name="T14" fmla="*/ 190 w 251"/>
                  <a:gd name="T15" fmla="*/ 4 h 999"/>
                  <a:gd name="T16" fmla="*/ 173 w 251"/>
                  <a:gd name="T17" fmla="*/ 1 h 999"/>
                  <a:gd name="T18" fmla="*/ 155 w 251"/>
                  <a:gd name="T19" fmla="*/ 0 h 999"/>
                  <a:gd name="T20" fmla="*/ 134 w 251"/>
                  <a:gd name="T21" fmla="*/ 0 h 999"/>
                  <a:gd name="T22" fmla="*/ 114 w 251"/>
                  <a:gd name="T23" fmla="*/ 2 h 999"/>
                  <a:gd name="T24" fmla="*/ 92 w 251"/>
                  <a:gd name="T25" fmla="*/ 5 h 999"/>
                  <a:gd name="T26" fmla="*/ 70 w 251"/>
                  <a:gd name="T27" fmla="*/ 12 h 999"/>
                  <a:gd name="T28" fmla="*/ 47 w 251"/>
                  <a:gd name="T29" fmla="*/ 20 h 999"/>
                  <a:gd name="T30" fmla="*/ 23 w 251"/>
                  <a:gd name="T31" fmla="*/ 32 h 999"/>
                  <a:gd name="T32" fmla="*/ 0 w 251"/>
                  <a:gd name="T33" fmla="*/ 47 h 999"/>
                  <a:gd name="T34" fmla="*/ 0 w 251"/>
                  <a:gd name="T35" fmla="*/ 999 h 999"/>
                  <a:gd name="T36" fmla="*/ 1 w 251"/>
                  <a:gd name="T37" fmla="*/ 999 h 999"/>
                  <a:gd name="T38" fmla="*/ 6 w 251"/>
                  <a:gd name="T39" fmla="*/ 999 h 999"/>
                  <a:gd name="T40" fmla="*/ 14 w 251"/>
                  <a:gd name="T41" fmla="*/ 998 h 999"/>
                  <a:gd name="T42" fmla="*/ 23 w 251"/>
                  <a:gd name="T43" fmla="*/ 997 h 999"/>
                  <a:gd name="T44" fmla="*/ 35 w 251"/>
                  <a:gd name="T45" fmla="*/ 995 h 999"/>
                  <a:gd name="T46" fmla="*/ 49 w 251"/>
                  <a:gd name="T47" fmla="*/ 993 h 999"/>
                  <a:gd name="T48" fmla="*/ 65 w 251"/>
                  <a:gd name="T49" fmla="*/ 990 h 999"/>
                  <a:gd name="T50" fmla="*/ 83 w 251"/>
                  <a:gd name="T51" fmla="*/ 985 h 999"/>
                  <a:gd name="T52" fmla="*/ 102 w 251"/>
                  <a:gd name="T53" fmla="*/ 980 h 999"/>
                  <a:gd name="T54" fmla="*/ 121 w 251"/>
                  <a:gd name="T55" fmla="*/ 973 h 999"/>
                  <a:gd name="T56" fmla="*/ 143 w 251"/>
                  <a:gd name="T57" fmla="*/ 966 h 999"/>
                  <a:gd name="T58" fmla="*/ 164 w 251"/>
                  <a:gd name="T59" fmla="*/ 956 h 999"/>
                  <a:gd name="T60" fmla="*/ 186 w 251"/>
                  <a:gd name="T61" fmla="*/ 945 h 999"/>
                  <a:gd name="T62" fmla="*/ 208 w 251"/>
                  <a:gd name="T63" fmla="*/ 934 h 999"/>
                  <a:gd name="T64" fmla="*/ 230 w 251"/>
                  <a:gd name="T65" fmla="*/ 919 h 999"/>
                  <a:gd name="T66" fmla="*/ 251 w 251"/>
                  <a:gd name="T67" fmla="*/ 903 h 999"/>
                  <a:gd name="T68" fmla="*/ 251 w 251"/>
                  <a:gd name="T69" fmla="*/ 23 h 99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1"/>
                  <a:gd name="T106" fmla="*/ 0 h 999"/>
                  <a:gd name="T107" fmla="*/ 251 w 251"/>
                  <a:gd name="T108" fmla="*/ 999 h 99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1" h="999">
                    <a:moveTo>
                      <a:pt x="251" y="23"/>
                    </a:moveTo>
                    <a:lnTo>
                      <a:pt x="250" y="22"/>
                    </a:lnTo>
                    <a:lnTo>
                      <a:pt x="246" y="20"/>
                    </a:lnTo>
                    <a:lnTo>
                      <a:pt x="239" y="18"/>
                    </a:lnTo>
                    <a:lnTo>
                      <a:pt x="230" y="15"/>
                    </a:lnTo>
                    <a:lnTo>
                      <a:pt x="218" y="11"/>
                    </a:lnTo>
                    <a:lnTo>
                      <a:pt x="205" y="7"/>
                    </a:lnTo>
                    <a:lnTo>
                      <a:pt x="190" y="4"/>
                    </a:lnTo>
                    <a:lnTo>
                      <a:pt x="173" y="1"/>
                    </a:lnTo>
                    <a:lnTo>
                      <a:pt x="155" y="0"/>
                    </a:lnTo>
                    <a:lnTo>
                      <a:pt x="134" y="0"/>
                    </a:lnTo>
                    <a:lnTo>
                      <a:pt x="114" y="2"/>
                    </a:lnTo>
                    <a:lnTo>
                      <a:pt x="92" y="5"/>
                    </a:lnTo>
                    <a:lnTo>
                      <a:pt x="70" y="12"/>
                    </a:lnTo>
                    <a:lnTo>
                      <a:pt x="47" y="20"/>
                    </a:lnTo>
                    <a:lnTo>
                      <a:pt x="23" y="32"/>
                    </a:lnTo>
                    <a:lnTo>
                      <a:pt x="0" y="47"/>
                    </a:lnTo>
                    <a:lnTo>
                      <a:pt x="0" y="999"/>
                    </a:lnTo>
                    <a:lnTo>
                      <a:pt x="1" y="999"/>
                    </a:lnTo>
                    <a:lnTo>
                      <a:pt x="6" y="999"/>
                    </a:lnTo>
                    <a:lnTo>
                      <a:pt x="14" y="998"/>
                    </a:lnTo>
                    <a:lnTo>
                      <a:pt x="23" y="997"/>
                    </a:lnTo>
                    <a:lnTo>
                      <a:pt x="35" y="995"/>
                    </a:lnTo>
                    <a:lnTo>
                      <a:pt x="49" y="993"/>
                    </a:lnTo>
                    <a:lnTo>
                      <a:pt x="65" y="990"/>
                    </a:lnTo>
                    <a:lnTo>
                      <a:pt x="83" y="985"/>
                    </a:lnTo>
                    <a:lnTo>
                      <a:pt x="102" y="980"/>
                    </a:lnTo>
                    <a:lnTo>
                      <a:pt x="121" y="973"/>
                    </a:lnTo>
                    <a:lnTo>
                      <a:pt x="143" y="966"/>
                    </a:lnTo>
                    <a:lnTo>
                      <a:pt x="164" y="956"/>
                    </a:lnTo>
                    <a:lnTo>
                      <a:pt x="186" y="945"/>
                    </a:lnTo>
                    <a:lnTo>
                      <a:pt x="208" y="934"/>
                    </a:lnTo>
                    <a:lnTo>
                      <a:pt x="230" y="919"/>
                    </a:lnTo>
                    <a:lnTo>
                      <a:pt x="251" y="903"/>
                    </a:lnTo>
                    <a:lnTo>
                      <a:pt x="251" y="23"/>
                    </a:lnTo>
                    <a:close/>
                  </a:path>
                </a:pathLst>
              </a:custGeom>
              <a:solidFill>
                <a:srgbClr val="808080"/>
              </a:solidFill>
              <a:ln w="9525">
                <a:noFill/>
                <a:round/>
                <a:headEnd/>
                <a:tailEnd/>
              </a:ln>
            </p:spPr>
            <p:txBody>
              <a:bodyPr/>
              <a:lstStyle/>
              <a:p>
                <a:endParaRPr lang="en-US"/>
              </a:p>
            </p:txBody>
          </p:sp>
          <p:sp>
            <p:nvSpPr>
              <p:cNvPr id="92448" name="Freeform 21"/>
              <p:cNvSpPr>
                <a:spLocks/>
              </p:cNvSpPr>
              <p:nvPr/>
            </p:nvSpPr>
            <p:spPr bwMode="auto">
              <a:xfrm>
                <a:off x="6080" y="13687"/>
                <a:ext cx="215" cy="843"/>
              </a:xfrm>
              <a:custGeom>
                <a:avLst/>
                <a:gdLst>
                  <a:gd name="T0" fmla="*/ 215 w 215"/>
                  <a:gd name="T1" fmla="*/ 20 h 843"/>
                  <a:gd name="T2" fmla="*/ 214 w 215"/>
                  <a:gd name="T3" fmla="*/ 19 h 843"/>
                  <a:gd name="T4" fmla="*/ 211 w 215"/>
                  <a:gd name="T5" fmla="*/ 18 h 843"/>
                  <a:gd name="T6" fmla="*/ 205 w 215"/>
                  <a:gd name="T7" fmla="*/ 15 h 843"/>
                  <a:gd name="T8" fmla="*/ 197 w 215"/>
                  <a:gd name="T9" fmla="*/ 12 h 843"/>
                  <a:gd name="T10" fmla="*/ 187 w 215"/>
                  <a:gd name="T11" fmla="*/ 9 h 843"/>
                  <a:gd name="T12" fmla="*/ 176 w 215"/>
                  <a:gd name="T13" fmla="*/ 6 h 843"/>
                  <a:gd name="T14" fmla="*/ 163 w 215"/>
                  <a:gd name="T15" fmla="*/ 4 h 843"/>
                  <a:gd name="T16" fmla="*/ 149 w 215"/>
                  <a:gd name="T17" fmla="*/ 1 h 843"/>
                  <a:gd name="T18" fmla="*/ 133 w 215"/>
                  <a:gd name="T19" fmla="*/ 0 h 843"/>
                  <a:gd name="T20" fmla="*/ 115 w 215"/>
                  <a:gd name="T21" fmla="*/ 0 h 843"/>
                  <a:gd name="T22" fmla="*/ 98 w 215"/>
                  <a:gd name="T23" fmla="*/ 1 h 843"/>
                  <a:gd name="T24" fmla="*/ 79 w 215"/>
                  <a:gd name="T25" fmla="*/ 5 h 843"/>
                  <a:gd name="T26" fmla="*/ 60 w 215"/>
                  <a:gd name="T27" fmla="*/ 10 h 843"/>
                  <a:gd name="T28" fmla="*/ 40 w 215"/>
                  <a:gd name="T29" fmla="*/ 18 h 843"/>
                  <a:gd name="T30" fmla="*/ 21 w 215"/>
                  <a:gd name="T31" fmla="*/ 27 h 843"/>
                  <a:gd name="T32" fmla="*/ 0 w 215"/>
                  <a:gd name="T33" fmla="*/ 40 h 843"/>
                  <a:gd name="T34" fmla="*/ 0 w 215"/>
                  <a:gd name="T35" fmla="*/ 843 h 843"/>
                  <a:gd name="T36" fmla="*/ 1 w 215"/>
                  <a:gd name="T37" fmla="*/ 843 h 843"/>
                  <a:gd name="T38" fmla="*/ 6 w 215"/>
                  <a:gd name="T39" fmla="*/ 843 h 843"/>
                  <a:gd name="T40" fmla="*/ 12 w 215"/>
                  <a:gd name="T41" fmla="*/ 842 h 843"/>
                  <a:gd name="T42" fmla="*/ 21 w 215"/>
                  <a:gd name="T43" fmla="*/ 841 h 843"/>
                  <a:gd name="T44" fmla="*/ 30 w 215"/>
                  <a:gd name="T45" fmla="*/ 840 h 843"/>
                  <a:gd name="T46" fmla="*/ 43 w 215"/>
                  <a:gd name="T47" fmla="*/ 838 h 843"/>
                  <a:gd name="T48" fmla="*/ 56 w 215"/>
                  <a:gd name="T49" fmla="*/ 835 h 843"/>
                  <a:gd name="T50" fmla="*/ 71 w 215"/>
                  <a:gd name="T51" fmla="*/ 831 h 843"/>
                  <a:gd name="T52" fmla="*/ 87 w 215"/>
                  <a:gd name="T53" fmla="*/ 826 h 843"/>
                  <a:gd name="T54" fmla="*/ 105 w 215"/>
                  <a:gd name="T55" fmla="*/ 821 h 843"/>
                  <a:gd name="T56" fmla="*/ 123 w 215"/>
                  <a:gd name="T57" fmla="*/ 814 h 843"/>
                  <a:gd name="T58" fmla="*/ 141 w 215"/>
                  <a:gd name="T59" fmla="*/ 806 h 843"/>
                  <a:gd name="T60" fmla="*/ 159 w 215"/>
                  <a:gd name="T61" fmla="*/ 797 h 843"/>
                  <a:gd name="T62" fmla="*/ 179 w 215"/>
                  <a:gd name="T63" fmla="*/ 786 h 843"/>
                  <a:gd name="T64" fmla="*/ 197 w 215"/>
                  <a:gd name="T65" fmla="*/ 774 h 843"/>
                  <a:gd name="T66" fmla="*/ 215 w 215"/>
                  <a:gd name="T67" fmla="*/ 760 h 843"/>
                  <a:gd name="T68" fmla="*/ 215 w 215"/>
                  <a:gd name="T69" fmla="*/ 20 h 8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15"/>
                  <a:gd name="T106" fmla="*/ 0 h 843"/>
                  <a:gd name="T107" fmla="*/ 215 w 215"/>
                  <a:gd name="T108" fmla="*/ 843 h 84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15" h="843">
                    <a:moveTo>
                      <a:pt x="215" y="20"/>
                    </a:moveTo>
                    <a:lnTo>
                      <a:pt x="214" y="19"/>
                    </a:lnTo>
                    <a:lnTo>
                      <a:pt x="211" y="18"/>
                    </a:lnTo>
                    <a:lnTo>
                      <a:pt x="205" y="15"/>
                    </a:lnTo>
                    <a:lnTo>
                      <a:pt x="197" y="12"/>
                    </a:lnTo>
                    <a:lnTo>
                      <a:pt x="187" y="9"/>
                    </a:lnTo>
                    <a:lnTo>
                      <a:pt x="176" y="6"/>
                    </a:lnTo>
                    <a:lnTo>
                      <a:pt x="163" y="4"/>
                    </a:lnTo>
                    <a:lnTo>
                      <a:pt x="149" y="1"/>
                    </a:lnTo>
                    <a:lnTo>
                      <a:pt x="133" y="0"/>
                    </a:lnTo>
                    <a:lnTo>
                      <a:pt x="115" y="0"/>
                    </a:lnTo>
                    <a:lnTo>
                      <a:pt x="98" y="1"/>
                    </a:lnTo>
                    <a:lnTo>
                      <a:pt x="79" y="5"/>
                    </a:lnTo>
                    <a:lnTo>
                      <a:pt x="60" y="10"/>
                    </a:lnTo>
                    <a:lnTo>
                      <a:pt x="40" y="18"/>
                    </a:lnTo>
                    <a:lnTo>
                      <a:pt x="21" y="27"/>
                    </a:lnTo>
                    <a:lnTo>
                      <a:pt x="0" y="40"/>
                    </a:lnTo>
                    <a:lnTo>
                      <a:pt x="0" y="843"/>
                    </a:lnTo>
                    <a:lnTo>
                      <a:pt x="1" y="843"/>
                    </a:lnTo>
                    <a:lnTo>
                      <a:pt x="6" y="843"/>
                    </a:lnTo>
                    <a:lnTo>
                      <a:pt x="12" y="842"/>
                    </a:lnTo>
                    <a:lnTo>
                      <a:pt x="21" y="841"/>
                    </a:lnTo>
                    <a:lnTo>
                      <a:pt x="30" y="840"/>
                    </a:lnTo>
                    <a:lnTo>
                      <a:pt x="43" y="838"/>
                    </a:lnTo>
                    <a:lnTo>
                      <a:pt x="56" y="835"/>
                    </a:lnTo>
                    <a:lnTo>
                      <a:pt x="71" y="831"/>
                    </a:lnTo>
                    <a:lnTo>
                      <a:pt x="87" y="826"/>
                    </a:lnTo>
                    <a:lnTo>
                      <a:pt x="105" y="821"/>
                    </a:lnTo>
                    <a:lnTo>
                      <a:pt x="123" y="814"/>
                    </a:lnTo>
                    <a:lnTo>
                      <a:pt x="141" y="806"/>
                    </a:lnTo>
                    <a:lnTo>
                      <a:pt x="159" y="797"/>
                    </a:lnTo>
                    <a:lnTo>
                      <a:pt x="179" y="786"/>
                    </a:lnTo>
                    <a:lnTo>
                      <a:pt x="197" y="774"/>
                    </a:lnTo>
                    <a:lnTo>
                      <a:pt x="215" y="760"/>
                    </a:lnTo>
                    <a:lnTo>
                      <a:pt x="215" y="20"/>
                    </a:lnTo>
                    <a:close/>
                  </a:path>
                </a:pathLst>
              </a:custGeom>
              <a:solidFill>
                <a:srgbClr val="808080"/>
              </a:solidFill>
              <a:ln w="9525">
                <a:noFill/>
                <a:round/>
                <a:headEnd/>
                <a:tailEnd/>
              </a:ln>
            </p:spPr>
            <p:txBody>
              <a:bodyPr/>
              <a:lstStyle/>
              <a:p>
                <a:endParaRPr lang="en-US"/>
              </a:p>
            </p:txBody>
          </p:sp>
          <p:sp>
            <p:nvSpPr>
              <p:cNvPr id="92449" name="Freeform 22"/>
              <p:cNvSpPr>
                <a:spLocks/>
              </p:cNvSpPr>
              <p:nvPr/>
            </p:nvSpPr>
            <p:spPr bwMode="auto">
              <a:xfrm>
                <a:off x="6087" y="13696"/>
                <a:ext cx="180" cy="685"/>
              </a:xfrm>
              <a:custGeom>
                <a:avLst/>
                <a:gdLst>
                  <a:gd name="T0" fmla="*/ 180 w 180"/>
                  <a:gd name="T1" fmla="*/ 16 h 685"/>
                  <a:gd name="T2" fmla="*/ 179 w 180"/>
                  <a:gd name="T3" fmla="*/ 16 h 685"/>
                  <a:gd name="T4" fmla="*/ 176 w 180"/>
                  <a:gd name="T5" fmla="*/ 14 h 685"/>
                  <a:gd name="T6" fmla="*/ 172 w 180"/>
                  <a:gd name="T7" fmla="*/ 12 h 685"/>
                  <a:gd name="T8" fmla="*/ 165 w 180"/>
                  <a:gd name="T9" fmla="*/ 10 h 685"/>
                  <a:gd name="T10" fmla="*/ 157 w 180"/>
                  <a:gd name="T11" fmla="*/ 8 h 685"/>
                  <a:gd name="T12" fmla="*/ 147 w 180"/>
                  <a:gd name="T13" fmla="*/ 4 h 685"/>
                  <a:gd name="T14" fmla="*/ 136 w 180"/>
                  <a:gd name="T15" fmla="*/ 2 h 685"/>
                  <a:gd name="T16" fmla="*/ 125 w 180"/>
                  <a:gd name="T17" fmla="*/ 0 h 685"/>
                  <a:gd name="T18" fmla="*/ 111 w 180"/>
                  <a:gd name="T19" fmla="*/ 0 h 685"/>
                  <a:gd name="T20" fmla="*/ 97 w 180"/>
                  <a:gd name="T21" fmla="*/ 0 h 685"/>
                  <a:gd name="T22" fmla="*/ 81 w 180"/>
                  <a:gd name="T23" fmla="*/ 1 h 685"/>
                  <a:gd name="T24" fmla="*/ 66 w 180"/>
                  <a:gd name="T25" fmla="*/ 3 h 685"/>
                  <a:gd name="T26" fmla="*/ 50 w 180"/>
                  <a:gd name="T27" fmla="*/ 8 h 685"/>
                  <a:gd name="T28" fmla="*/ 33 w 180"/>
                  <a:gd name="T29" fmla="*/ 14 h 685"/>
                  <a:gd name="T30" fmla="*/ 17 w 180"/>
                  <a:gd name="T31" fmla="*/ 23 h 685"/>
                  <a:gd name="T32" fmla="*/ 0 w 180"/>
                  <a:gd name="T33" fmla="*/ 33 h 685"/>
                  <a:gd name="T34" fmla="*/ 0 w 180"/>
                  <a:gd name="T35" fmla="*/ 685 h 685"/>
                  <a:gd name="T36" fmla="*/ 1 w 180"/>
                  <a:gd name="T37" fmla="*/ 685 h 685"/>
                  <a:gd name="T38" fmla="*/ 4 w 180"/>
                  <a:gd name="T39" fmla="*/ 685 h 685"/>
                  <a:gd name="T40" fmla="*/ 9 w 180"/>
                  <a:gd name="T41" fmla="*/ 684 h 685"/>
                  <a:gd name="T42" fmla="*/ 17 w 180"/>
                  <a:gd name="T43" fmla="*/ 683 h 685"/>
                  <a:gd name="T44" fmla="*/ 26 w 180"/>
                  <a:gd name="T45" fmla="*/ 682 h 685"/>
                  <a:gd name="T46" fmla="*/ 35 w 180"/>
                  <a:gd name="T47" fmla="*/ 681 h 685"/>
                  <a:gd name="T48" fmla="*/ 47 w 180"/>
                  <a:gd name="T49" fmla="*/ 678 h 685"/>
                  <a:gd name="T50" fmla="*/ 60 w 180"/>
                  <a:gd name="T51" fmla="*/ 676 h 685"/>
                  <a:gd name="T52" fmla="*/ 73 w 180"/>
                  <a:gd name="T53" fmla="*/ 671 h 685"/>
                  <a:gd name="T54" fmla="*/ 87 w 180"/>
                  <a:gd name="T55" fmla="*/ 667 h 685"/>
                  <a:gd name="T56" fmla="*/ 102 w 180"/>
                  <a:gd name="T57" fmla="*/ 662 h 685"/>
                  <a:gd name="T58" fmla="*/ 118 w 180"/>
                  <a:gd name="T59" fmla="*/ 655 h 685"/>
                  <a:gd name="T60" fmla="*/ 133 w 180"/>
                  <a:gd name="T61" fmla="*/ 648 h 685"/>
                  <a:gd name="T62" fmla="*/ 149 w 180"/>
                  <a:gd name="T63" fmla="*/ 639 h 685"/>
                  <a:gd name="T64" fmla="*/ 165 w 180"/>
                  <a:gd name="T65" fmla="*/ 628 h 685"/>
                  <a:gd name="T66" fmla="*/ 180 w 180"/>
                  <a:gd name="T67" fmla="*/ 617 h 685"/>
                  <a:gd name="T68" fmla="*/ 180 w 180"/>
                  <a:gd name="T69" fmla="*/ 16 h 68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80"/>
                  <a:gd name="T106" fmla="*/ 0 h 685"/>
                  <a:gd name="T107" fmla="*/ 180 w 180"/>
                  <a:gd name="T108" fmla="*/ 685 h 68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80" h="685">
                    <a:moveTo>
                      <a:pt x="180" y="16"/>
                    </a:moveTo>
                    <a:lnTo>
                      <a:pt x="179" y="16"/>
                    </a:lnTo>
                    <a:lnTo>
                      <a:pt x="176" y="14"/>
                    </a:lnTo>
                    <a:lnTo>
                      <a:pt x="172" y="12"/>
                    </a:lnTo>
                    <a:lnTo>
                      <a:pt x="165" y="10"/>
                    </a:lnTo>
                    <a:lnTo>
                      <a:pt x="157" y="8"/>
                    </a:lnTo>
                    <a:lnTo>
                      <a:pt x="147" y="4"/>
                    </a:lnTo>
                    <a:lnTo>
                      <a:pt x="136" y="2"/>
                    </a:lnTo>
                    <a:lnTo>
                      <a:pt x="125" y="0"/>
                    </a:lnTo>
                    <a:lnTo>
                      <a:pt x="111" y="0"/>
                    </a:lnTo>
                    <a:lnTo>
                      <a:pt x="97" y="0"/>
                    </a:lnTo>
                    <a:lnTo>
                      <a:pt x="81" y="1"/>
                    </a:lnTo>
                    <a:lnTo>
                      <a:pt x="66" y="3"/>
                    </a:lnTo>
                    <a:lnTo>
                      <a:pt x="50" y="8"/>
                    </a:lnTo>
                    <a:lnTo>
                      <a:pt x="33" y="14"/>
                    </a:lnTo>
                    <a:lnTo>
                      <a:pt x="17" y="23"/>
                    </a:lnTo>
                    <a:lnTo>
                      <a:pt x="0" y="33"/>
                    </a:lnTo>
                    <a:lnTo>
                      <a:pt x="0" y="685"/>
                    </a:lnTo>
                    <a:lnTo>
                      <a:pt x="1" y="685"/>
                    </a:lnTo>
                    <a:lnTo>
                      <a:pt x="4" y="685"/>
                    </a:lnTo>
                    <a:lnTo>
                      <a:pt x="9" y="684"/>
                    </a:lnTo>
                    <a:lnTo>
                      <a:pt x="17" y="683"/>
                    </a:lnTo>
                    <a:lnTo>
                      <a:pt x="26" y="682"/>
                    </a:lnTo>
                    <a:lnTo>
                      <a:pt x="35" y="681"/>
                    </a:lnTo>
                    <a:lnTo>
                      <a:pt x="47" y="678"/>
                    </a:lnTo>
                    <a:lnTo>
                      <a:pt x="60" y="676"/>
                    </a:lnTo>
                    <a:lnTo>
                      <a:pt x="73" y="671"/>
                    </a:lnTo>
                    <a:lnTo>
                      <a:pt x="87" y="667"/>
                    </a:lnTo>
                    <a:lnTo>
                      <a:pt x="102" y="662"/>
                    </a:lnTo>
                    <a:lnTo>
                      <a:pt x="118" y="655"/>
                    </a:lnTo>
                    <a:lnTo>
                      <a:pt x="133" y="648"/>
                    </a:lnTo>
                    <a:lnTo>
                      <a:pt x="149" y="639"/>
                    </a:lnTo>
                    <a:lnTo>
                      <a:pt x="165" y="628"/>
                    </a:lnTo>
                    <a:lnTo>
                      <a:pt x="180" y="617"/>
                    </a:lnTo>
                    <a:lnTo>
                      <a:pt x="180" y="16"/>
                    </a:lnTo>
                    <a:close/>
                  </a:path>
                </a:pathLst>
              </a:custGeom>
              <a:solidFill>
                <a:srgbClr val="808080"/>
              </a:solidFill>
              <a:ln w="9525">
                <a:noFill/>
                <a:round/>
                <a:headEnd/>
                <a:tailEnd/>
              </a:ln>
            </p:spPr>
            <p:txBody>
              <a:bodyPr/>
              <a:lstStyle/>
              <a:p>
                <a:endParaRPr lang="en-US"/>
              </a:p>
            </p:txBody>
          </p:sp>
          <p:sp>
            <p:nvSpPr>
              <p:cNvPr id="92450" name="Freeform 23"/>
              <p:cNvSpPr>
                <a:spLocks/>
              </p:cNvSpPr>
              <p:nvPr/>
            </p:nvSpPr>
            <p:spPr bwMode="auto">
              <a:xfrm>
                <a:off x="6093" y="13704"/>
                <a:ext cx="146" cy="530"/>
              </a:xfrm>
              <a:custGeom>
                <a:avLst/>
                <a:gdLst>
                  <a:gd name="T0" fmla="*/ 146 w 146"/>
                  <a:gd name="T1" fmla="*/ 14 h 530"/>
                  <a:gd name="T2" fmla="*/ 143 w 146"/>
                  <a:gd name="T3" fmla="*/ 12 h 530"/>
                  <a:gd name="T4" fmla="*/ 134 w 146"/>
                  <a:gd name="T5" fmla="*/ 8 h 530"/>
                  <a:gd name="T6" fmla="*/ 120 w 146"/>
                  <a:gd name="T7" fmla="*/ 4 h 530"/>
                  <a:gd name="T8" fmla="*/ 101 w 146"/>
                  <a:gd name="T9" fmla="*/ 1 h 530"/>
                  <a:gd name="T10" fmla="*/ 79 w 146"/>
                  <a:gd name="T11" fmla="*/ 0 h 530"/>
                  <a:gd name="T12" fmla="*/ 54 w 146"/>
                  <a:gd name="T13" fmla="*/ 3 h 530"/>
                  <a:gd name="T14" fmla="*/ 27 w 146"/>
                  <a:gd name="T15" fmla="*/ 11 h 530"/>
                  <a:gd name="T16" fmla="*/ 0 w 146"/>
                  <a:gd name="T17" fmla="*/ 27 h 530"/>
                  <a:gd name="T18" fmla="*/ 0 w 146"/>
                  <a:gd name="T19" fmla="*/ 530 h 530"/>
                  <a:gd name="T20" fmla="*/ 3 w 146"/>
                  <a:gd name="T21" fmla="*/ 530 h 530"/>
                  <a:gd name="T22" fmla="*/ 14 w 146"/>
                  <a:gd name="T23" fmla="*/ 529 h 530"/>
                  <a:gd name="T24" fmla="*/ 29 w 146"/>
                  <a:gd name="T25" fmla="*/ 526 h 530"/>
                  <a:gd name="T26" fmla="*/ 49 w 146"/>
                  <a:gd name="T27" fmla="*/ 521 h 530"/>
                  <a:gd name="T28" fmla="*/ 71 w 146"/>
                  <a:gd name="T29" fmla="*/ 514 h 530"/>
                  <a:gd name="T30" fmla="*/ 96 w 146"/>
                  <a:gd name="T31" fmla="*/ 505 h 530"/>
                  <a:gd name="T32" fmla="*/ 121 w 146"/>
                  <a:gd name="T33" fmla="*/ 492 h 530"/>
                  <a:gd name="T34" fmla="*/ 146 w 146"/>
                  <a:gd name="T35" fmla="*/ 475 h 530"/>
                  <a:gd name="T36" fmla="*/ 146 w 146"/>
                  <a:gd name="T37" fmla="*/ 14 h 5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6"/>
                  <a:gd name="T58" fmla="*/ 0 h 530"/>
                  <a:gd name="T59" fmla="*/ 146 w 146"/>
                  <a:gd name="T60" fmla="*/ 530 h 53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6" h="530">
                    <a:moveTo>
                      <a:pt x="146" y="14"/>
                    </a:moveTo>
                    <a:lnTo>
                      <a:pt x="143" y="12"/>
                    </a:lnTo>
                    <a:lnTo>
                      <a:pt x="134" y="8"/>
                    </a:lnTo>
                    <a:lnTo>
                      <a:pt x="120" y="4"/>
                    </a:lnTo>
                    <a:lnTo>
                      <a:pt x="101" y="1"/>
                    </a:lnTo>
                    <a:lnTo>
                      <a:pt x="79" y="0"/>
                    </a:lnTo>
                    <a:lnTo>
                      <a:pt x="54" y="3"/>
                    </a:lnTo>
                    <a:lnTo>
                      <a:pt x="27" y="11"/>
                    </a:lnTo>
                    <a:lnTo>
                      <a:pt x="0" y="27"/>
                    </a:lnTo>
                    <a:lnTo>
                      <a:pt x="0" y="530"/>
                    </a:lnTo>
                    <a:lnTo>
                      <a:pt x="3" y="530"/>
                    </a:lnTo>
                    <a:lnTo>
                      <a:pt x="14" y="529"/>
                    </a:lnTo>
                    <a:lnTo>
                      <a:pt x="29" y="526"/>
                    </a:lnTo>
                    <a:lnTo>
                      <a:pt x="49" y="521"/>
                    </a:lnTo>
                    <a:lnTo>
                      <a:pt x="71" y="514"/>
                    </a:lnTo>
                    <a:lnTo>
                      <a:pt x="96" y="505"/>
                    </a:lnTo>
                    <a:lnTo>
                      <a:pt x="121" y="492"/>
                    </a:lnTo>
                    <a:lnTo>
                      <a:pt x="146" y="475"/>
                    </a:lnTo>
                    <a:lnTo>
                      <a:pt x="146" y="14"/>
                    </a:lnTo>
                    <a:close/>
                  </a:path>
                </a:pathLst>
              </a:custGeom>
              <a:solidFill>
                <a:srgbClr val="808080"/>
              </a:solidFill>
              <a:ln w="9525">
                <a:noFill/>
                <a:round/>
                <a:headEnd/>
                <a:tailEnd/>
              </a:ln>
            </p:spPr>
            <p:txBody>
              <a:bodyPr/>
              <a:lstStyle/>
              <a:p>
                <a:endParaRPr lang="en-US"/>
              </a:p>
            </p:txBody>
          </p:sp>
          <p:sp>
            <p:nvSpPr>
              <p:cNvPr id="92451" name="Freeform 24"/>
              <p:cNvSpPr>
                <a:spLocks/>
              </p:cNvSpPr>
              <p:nvPr/>
            </p:nvSpPr>
            <p:spPr bwMode="auto">
              <a:xfrm>
                <a:off x="6101" y="13712"/>
                <a:ext cx="109" cy="373"/>
              </a:xfrm>
              <a:custGeom>
                <a:avLst/>
                <a:gdLst>
                  <a:gd name="T0" fmla="*/ 109 w 109"/>
                  <a:gd name="T1" fmla="*/ 10 h 373"/>
                  <a:gd name="T2" fmla="*/ 107 w 109"/>
                  <a:gd name="T3" fmla="*/ 9 h 373"/>
                  <a:gd name="T4" fmla="*/ 100 w 109"/>
                  <a:gd name="T5" fmla="*/ 6 h 373"/>
                  <a:gd name="T6" fmla="*/ 89 w 109"/>
                  <a:gd name="T7" fmla="*/ 2 h 373"/>
                  <a:gd name="T8" fmla="*/ 75 w 109"/>
                  <a:gd name="T9" fmla="*/ 0 h 373"/>
                  <a:gd name="T10" fmla="*/ 59 w 109"/>
                  <a:gd name="T11" fmla="*/ 0 h 373"/>
                  <a:gd name="T12" fmla="*/ 39 w 109"/>
                  <a:gd name="T13" fmla="*/ 2 h 373"/>
                  <a:gd name="T14" fmla="*/ 20 w 109"/>
                  <a:gd name="T15" fmla="*/ 9 h 373"/>
                  <a:gd name="T16" fmla="*/ 0 w 109"/>
                  <a:gd name="T17" fmla="*/ 21 h 373"/>
                  <a:gd name="T18" fmla="*/ 0 w 109"/>
                  <a:gd name="T19" fmla="*/ 373 h 373"/>
                  <a:gd name="T20" fmla="*/ 2 w 109"/>
                  <a:gd name="T21" fmla="*/ 373 h 373"/>
                  <a:gd name="T22" fmla="*/ 9 w 109"/>
                  <a:gd name="T23" fmla="*/ 372 h 373"/>
                  <a:gd name="T24" fmla="*/ 21 w 109"/>
                  <a:gd name="T25" fmla="*/ 369 h 373"/>
                  <a:gd name="T26" fmla="*/ 36 w 109"/>
                  <a:gd name="T27" fmla="*/ 366 h 373"/>
                  <a:gd name="T28" fmla="*/ 53 w 109"/>
                  <a:gd name="T29" fmla="*/ 362 h 373"/>
                  <a:gd name="T30" fmla="*/ 72 w 109"/>
                  <a:gd name="T31" fmla="*/ 354 h 373"/>
                  <a:gd name="T32" fmla="*/ 90 w 109"/>
                  <a:gd name="T33" fmla="*/ 343 h 373"/>
                  <a:gd name="T34" fmla="*/ 109 w 109"/>
                  <a:gd name="T35" fmla="*/ 331 h 373"/>
                  <a:gd name="T36" fmla="*/ 109 w 109"/>
                  <a:gd name="T37" fmla="*/ 10 h 37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9"/>
                  <a:gd name="T58" fmla="*/ 0 h 373"/>
                  <a:gd name="T59" fmla="*/ 109 w 109"/>
                  <a:gd name="T60" fmla="*/ 373 h 37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9" h="373">
                    <a:moveTo>
                      <a:pt x="109" y="10"/>
                    </a:moveTo>
                    <a:lnTo>
                      <a:pt x="107" y="9"/>
                    </a:lnTo>
                    <a:lnTo>
                      <a:pt x="100" y="6"/>
                    </a:lnTo>
                    <a:lnTo>
                      <a:pt x="89" y="2"/>
                    </a:lnTo>
                    <a:lnTo>
                      <a:pt x="75" y="0"/>
                    </a:lnTo>
                    <a:lnTo>
                      <a:pt x="59" y="0"/>
                    </a:lnTo>
                    <a:lnTo>
                      <a:pt x="39" y="2"/>
                    </a:lnTo>
                    <a:lnTo>
                      <a:pt x="20" y="9"/>
                    </a:lnTo>
                    <a:lnTo>
                      <a:pt x="0" y="21"/>
                    </a:lnTo>
                    <a:lnTo>
                      <a:pt x="0" y="373"/>
                    </a:lnTo>
                    <a:lnTo>
                      <a:pt x="2" y="373"/>
                    </a:lnTo>
                    <a:lnTo>
                      <a:pt x="9" y="372"/>
                    </a:lnTo>
                    <a:lnTo>
                      <a:pt x="21" y="369"/>
                    </a:lnTo>
                    <a:lnTo>
                      <a:pt x="36" y="366"/>
                    </a:lnTo>
                    <a:lnTo>
                      <a:pt x="53" y="362"/>
                    </a:lnTo>
                    <a:lnTo>
                      <a:pt x="72" y="354"/>
                    </a:lnTo>
                    <a:lnTo>
                      <a:pt x="90" y="343"/>
                    </a:lnTo>
                    <a:lnTo>
                      <a:pt x="109" y="331"/>
                    </a:lnTo>
                    <a:lnTo>
                      <a:pt x="109" y="10"/>
                    </a:lnTo>
                    <a:close/>
                  </a:path>
                </a:pathLst>
              </a:custGeom>
              <a:solidFill>
                <a:srgbClr val="808080"/>
              </a:solidFill>
              <a:ln w="9525">
                <a:noFill/>
                <a:round/>
                <a:headEnd/>
                <a:tailEnd/>
              </a:ln>
            </p:spPr>
            <p:txBody>
              <a:bodyPr/>
              <a:lstStyle/>
              <a:p>
                <a:endParaRPr lang="en-US"/>
              </a:p>
            </p:txBody>
          </p:sp>
          <p:sp>
            <p:nvSpPr>
              <p:cNvPr id="92452" name="Freeform 25"/>
              <p:cNvSpPr>
                <a:spLocks/>
              </p:cNvSpPr>
              <p:nvPr/>
            </p:nvSpPr>
            <p:spPr bwMode="auto">
              <a:xfrm>
                <a:off x="6107" y="13721"/>
                <a:ext cx="75" cy="216"/>
              </a:xfrm>
              <a:custGeom>
                <a:avLst/>
                <a:gdLst>
                  <a:gd name="T0" fmla="*/ 75 w 75"/>
                  <a:gd name="T1" fmla="*/ 6 h 216"/>
                  <a:gd name="T2" fmla="*/ 73 w 75"/>
                  <a:gd name="T3" fmla="*/ 5 h 216"/>
                  <a:gd name="T4" fmla="*/ 69 w 75"/>
                  <a:gd name="T5" fmla="*/ 4 h 216"/>
                  <a:gd name="T6" fmla="*/ 61 w 75"/>
                  <a:gd name="T7" fmla="*/ 2 h 216"/>
                  <a:gd name="T8" fmla="*/ 52 w 75"/>
                  <a:gd name="T9" fmla="*/ 0 h 216"/>
                  <a:gd name="T10" fmla="*/ 41 w 75"/>
                  <a:gd name="T11" fmla="*/ 0 h 216"/>
                  <a:gd name="T12" fmla="*/ 28 w 75"/>
                  <a:gd name="T13" fmla="*/ 1 h 216"/>
                  <a:gd name="T14" fmla="*/ 14 w 75"/>
                  <a:gd name="T15" fmla="*/ 6 h 216"/>
                  <a:gd name="T16" fmla="*/ 0 w 75"/>
                  <a:gd name="T17" fmla="*/ 14 h 216"/>
                  <a:gd name="T18" fmla="*/ 0 w 75"/>
                  <a:gd name="T19" fmla="*/ 216 h 216"/>
                  <a:gd name="T20" fmla="*/ 2 w 75"/>
                  <a:gd name="T21" fmla="*/ 216 h 216"/>
                  <a:gd name="T22" fmla="*/ 7 w 75"/>
                  <a:gd name="T23" fmla="*/ 215 h 216"/>
                  <a:gd name="T24" fmla="*/ 15 w 75"/>
                  <a:gd name="T25" fmla="*/ 214 h 216"/>
                  <a:gd name="T26" fmla="*/ 25 w 75"/>
                  <a:gd name="T27" fmla="*/ 211 h 216"/>
                  <a:gd name="T28" fmla="*/ 37 w 75"/>
                  <a:gd name="T29" fmla="*/ 208 h 216"/>
                  <a:gd name="T30" fmla="*/ 50 w 75"/>
                  <a:gd name="T31" fmla="*/ 203 h 216"/>
                  <a:gd name="T32" fmla="*/ 63 w 75"/>
                  <a:gd name="T33" fmla="*/ 195 h 216"/>
                  <a:gd name="T34" fmla="*/ 75 w 75"/>
                  <a:gd name="T35" fmla="*/ 187 h 216"/>
                  <a:gd name="T36" fmla="*/ 75 w 75"/>
                  <a:gd name="T37" fmla="*/ 6 h 21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5"/>
                  <a:gd name="T58" fmla="*/ 0 h 216"/>
                  <a:gd name="T59" fmla="*/ 75 w 75"/>
                  <a:gd name="T60" fmla="*/ 216 h 21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5" h="216">
                    <a:moveTo>
                      <a:pt x="75" y="6"/>
                    </a:moveTo>
                    <a:lnTo>
                      <a:pt x="73" y="5"/>
                    </a:lnTo>
                    <a:lnTo>
                      <a:pt x="69" y="4"/>
                    </a:lnTo>
                    <a:lnTo>
                      <a:pt x="61" y="2"/>
                    </a:lnTo>
                    <a:lnTo>
                      <a:pt x="52" y="0"/>
                    </a:lnTo>
                    <a:lnTo>
                      <a:pt x="41" y="0"/>
                    </a:lnTo>
                    <a:lnTo>
                      <a:pt x="28" y="1"/>
                    </a:lnTo>
                    <a:lnTo>
                      <a:pt x="14" y="6"/>
                    </a:lnTo>
                    <a:lnTo>
                      <a:pt x="0" y="14"/>
                    </a:lnTo>
                    <a:lnTo>
                      <a:pt x="0" y="216"/>
                    </a:lnTo>
                    <a:lnTo>
                      <a:pt x="2" y="216"/>
                    </a:lnTo>
                    <a:lnTo>
                      <a:pt x="7" y="215"/>
                    </a:lnTo>
                    <a:lnTo>
                      <a:pt x="15" y="214"/>
                    </a:lnTo>
                    <a:lnTo>
                      <a:pt x="25" y="211"/>
                    </a:lnTo>
                    <a:lnTo>
                      <a:pt x="37" y="208"/>
                    </a:lnTo>
                    <a:lnTo>
                      <a:pt x="50" y="203"/>
                    </a:lnTo>
                    <a:lnTo>
                      <a:pt x="63" y="195"/>
                    </a:lnTo>
                    <a:lnTo>
                      <a:pt x="75" y="187"/>
                    </a:lnTo>
                    <a:lnTo>
                      <a:pt x="75" y="6"/>
                    </a:lnTo>
                    <a:close/>
                  </a:path>
                </a:pathLst>
              </a:custGeom>
              <a:solidFill>
                <a:srgbClr val="808080"/>
              </a:solidFill>
              <a:ln w="9525">
                <a:noFill/>
                <a:round/>
                <a:headEnd/>
                <a:tailEnd/>
              </a:ln>
            </p:spPr>
            <p:txBody>
              <a:bodyPr/>
              <a:lstStyle/>
              <a:p>
                <a:endParaRPr lang="en-US"/>
              </a:p>
            </p:txBody>
          </p:sp>
          <p:sp>
            <p:nvSpPr>
              <p:cNvPr id="92453" name="Freeform 26"/>
              <p:cNvSpPr>
                <a:spLocks/>
              </p:cNvSpPr>
              <p:nvPr/>
            </p:nvSpPr>
            <p:spPr bwMode="auto">
              <a:xfrm>
                <a:off x="7013" y="14340"/>
                <a:ext cx="110" cy="111"/>
              </a:xfrm>
              <a:custGeom>
                <a:avLst/>
                <a:gdLst>
                  <a:gd name="T0" fmla="*/ 55 w 110"/>
                  <a:gd name="T1" fmla="*/ 111 h 111"/>
                  <a:gd name="T2" fmla="*/ 66 w 110"/>
                  <a:gd name="T3" fmla="*/ 110 h 111"/>
                  <a:gd name="T4" fmla="*/ 76 w 110"/>
                  <a:gd name="T5" fmla="*/ 106 h 111"/>
                  <a:gd name="T6" fmla="*/ 85 w 110"/>
                  <a:gd name="T7" fmla="*/ 101 h 111"/>
                  <a:gd name="T8" fmla="*/ 94 w 110"/>
                  <a:gd name="T9" fmla="*/ 94 h 111"/>
                  <a:gd name="T10" fmla="*/ 100 w 110"/>
                  <a:gd name="T11" fmla="*/ 86 h 111"/>
                  <a:gd name="T12" fmla="*/ 106 w 110"/>
                  <a:gd name="T13" fmla="*/ 77 h 111"/>
                  <a:gd name="T14" fmla="*/ 109 w 110"/>
                  <a:gd name="T15" fmla="*/ 66 h 111"/>
                  <a:gd name="T16" fmla="*/ 110 w 110"/>
                  <a:gd name="T17" fmla="*/ 56 h 111"/>
                  <a:gd name="T18" fmla="*/ 109 w 110"/>
                  <a:gd name="T19" fmla="*/ 44 h 111"/>
                  <a:gd name="T20" fmla="*/ 106 w 110"/>
                  <a:gd name="T21" fmla="*/ 34 h 111"/>
                  <a:gd name="T22" fmla="*/ 100 w 110"/>
                  <a:gd name="T23" fmla="*/ 24 h 111"/>
                  <a:gd name="T24" fmla="*/ 94 w 110"/>
                  <a:gd name="T25" fmla="*/ 17 h 111"/>
                  <a:gd name="T26" fmla="*/ 85 w 110"/>
                  <a:gd name="T27" fmla="*/ 9 h 111"/>
                  <a:gd name="T28" fmla="*/ 76 w 110"/>
                  <a:gd name="T29" fmla="*/ 5 h 111"/>
                  <a:gd name="T30" fmla="*/ 66 w 110"/>
                  <a:gd name="T31" fmla="*/ 2 h 111"/>
                  <a:gd name="T32" fmla="*/ 55 w 110"/>
                  <a:gd name="T33" fmla="*/ 0 h 111"/>
                  <a:gd name="T34" fmla="*/ 44 w 110"/>
                  <a:gd name="T35" fmla="*/ 2 h 111"/>
                  <a:gd name="T36" fmla="*/ 33 w 110"/>
                  <a:gd name="T37" fmla="*/ 5 h 111"/>
                  <a:gd name="T38" fmla="*/ 25 w 110"/>
                  <a:gd name="T39" fmla="*/ 9 h 111"/>
                  <a:gd name="T40" fmla="*/ 16 w 110"/>
                  <a:gd name="T41" fmla="*/ 17 h 111"/>
                  <a:gd name="T42" fmla="*/ 10 w 110"/>
                  <a:gd name="T43" fmla="*/ 24 h 111"/>
                  <a:gd name="T44" fmla="*/ 4 w 110"/>
                  <a:gd name="T45" fmla="*/ 34 h 111"/>
                  <a:gd name="T46" fmla="*/ 1 w 110"/>
                  <a:gd name="T47" fmla="*/ 44 h 111"/>
                  <a:gd name="T48" fmla="*/ 0 w 110"/>
                  <a:gd name="T49" fmla="*/ 56 h 111"/>
                  <a:gd name="T50" fmla="*/ 1 w 110"/>
                  <a:gd name="T51" fmla="*/ 66 h 111"/>
                  <a:gd name="T52" fmla="*/ 4 w 110"/>
                  <a:gd name="T53" fmla="*/ 77 h 111"/>
                  <a:gd name="T54" fmla="*/ 10 w 110"/>
                  <a:gd name="T55" fmla="*/ 86 h 111"/>
                  <a:gd name="T56" fmla="*/ 16 w 110"/>
                  <a:gd name="T57" fmla="*/ 94 h 111"/>
                  <a:gd name="T58" fmla="*/ 25 w 110"/>
                  <a:gd name="T59" fmla="*/ 101 h 111"/>
                  <a:gd name="T60" fmla="*/ 33 w 110"/>
                  <a:gd name="T61" fmla="*/ 106 h 111"/>
                  <a:gd name="T62" fmla="*/ 44 w 110"/>
                  <a:gd name="T63" fmla="*/ 110 h 111"/>
                  <a:gd name="T64" fmla="*/ 55 w 110"/>
                  <a:gd name="T65" fmla="*/ 111 h 11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0"/>
                  <a:gd name="T100" fmla="*/ 0 h 111"/>
                  <a:gd name="T101" fmla="*/ 110 w 110"/>
                  <a:gd name="T102" fmla="*/ 111 h 11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0" h="111">
                    <a:moveTo>
                      <a:pt x="55" y="111"/>
                    </a:moveTo>
                    <a:lnTo>
                      <a:pt x="66" y="110"/>
                    </a:lnTo>
                    <a:lnTo>
                      <a:pt x="76" y="106"/>
                    </a:lnTo>
                    <a:lnTo>
                      <a:pt x="85" y="101"/>
                    </a:lnTo>
                    <a:lnTo>
                      <a:pt x="94" y="94"/>
                    </a:lnTo>
                    <a:lnTo>
                      <a:pt x="100" y="86"/>
                    </a:lnTo>
                    <a:lnTo>
                      <a:pt x="106" y="77"/>
                    </a:lnTo>
                    <a:lnTo>
                      <a:pt x="109" y="66"/>
                    </a:lnTo>
                    <a:lnTo>
                      <a:pt x="110" y="56"/>
                    </a:lnTo>
                    <a:lnTo>
                      <a:pt x="109" y="44"/>
                    </a:lnTo>
                    <a:lnTo>
                      <a:pt x="106" y="34"/>
                    </a:lnTo>
                    <a:lnTo>
                      <a:pt x="100" y="24"/>
                    </a:lnTo>
                    <a:lnTo>
                      <a:pt x="94" y="17"/>
                    </a:lnTo>
                    <a:lnTo>
                      <a:pt x="85" y="9"/>
                    </a:lnTo>
                    <a:lnTo>
                      <a:pt x="76" y="5"/>
                    </a:lnTo>
                    <a:lnTo>
                      <a:pt x="66" y="2"/>
                    </a:lnTo>
                    <a:lnTo>
                      <a:pt x="55" y="0"/>
                    </a:lnTo>
                    <a:lnTo>
                      <a:pt x="44" y="2"/>
                    </a:lnTo>
                    <a:lnTo>
                      <a:pt x="33" y="5"/>
                    </a:lnTo>
                    <a:lnTo>
                      <a:pt x="25" y="9"/>
                    </a:lnTo>
                    <a:lnTo>
                      <a:pt x="16" y="17"/>
                    </a:lnTo>
                    <a:lnTo>
                      <a:pt x="10" y="24"/>
                    </a:lnTo>
                    <a:lnTo>
                      <a:pt x="4" y="34"/>
                    </a:lnTo>
                    <a:lnTo>
                      <a:pt x="1" y="44"/>
                    </a:lnTo>
                    <a:lnTo>
                      <a:pt x="0" y="56"/>
                    </a:lnTo>
                    <a:lnTo>
                      <a:pt x="1" y="66"/>
                    </a:lnTo>
                    <a:lnTo>
                      <a:pt x="4" y="77"/>
                    </a:lnTo>
                    <a:lnTo>
                      <a:pt x="10" y="86"/>
                    </a:lnTo>
                    <a:lnTo>
                      <a:pt x="16" y="94"/>
                    </a:lnTo>
                    <a:lnTo>
                      <a:pt x="25" y="101"/>
                    </a:lnTo>
                    <a:lnTo>
                      <a:pt x="33" y="106"/>
                    </a:lnTo>
                    <a:lnTo>
                      <a:pt x="44" y="110"/>
                    </a:lnTo>
                    <a:lnTo>
                      <a:pt x="55" y="111"/>
                    </a:lnTo>
                    <a:close/>
                  </a:path>
                </a:pathLst>
              </a:custGeom>
              <a:solidFill>
                <a:srgbClr val="808080"/>
              </a:solidFill>
              <a:ln w="9525">
                <a:noFill/>
                <a:round/>
                <a:headEnd/>
                <a:tailEnd/>
              </a:ln>
            </p:spPr>
            <p:txBody>
              <a:bodyPr/>
              <a:lstStyle/>
              <a:p>
                <a:endParaRPr lang="en-US"/>
              </a:p>
            </p:txBody>
          </p:sp>
          <p:sp>
            <p:nvSpPr>
              <p:cNvPr id="92454" name="Freeform 27"/>
              <p:cNvSpPr>
                <a:spLocks/>
              </p:cNvSpPr>
              <p:nvPr/>
            </p:nvSpPr>
            <p:spPr bwMode="auto">
              <a:xfrm>
                <a:off x="6676" y="14343"/>
                <a:ext cx="55" cy="55"/>
              </a:xfrm>
              <a:custGeom>
                <a:avLst/>
                <a:gdLst>
                  <a:gd name="T0" fmla="*/ 27 w 55"/>
                  <a:gd name="T1" fmla="*/ 55 h 55"/>
                  <a:gd name="T2" fmla="*/ 38 w 55"/>
                  <a:gd name="T3" fmla="*/ 53 h 55"/>
                  <a:gd name="T4" fmla="*/ 48 w 55"/>
                  <a:gd name="T5" fmla="*/ 46 h 55"/>
                  <a:gd name="T6" fmla="*/ 53 w 55"/>
                  <a:gd name="T7" fmla="*/ 37 h 55"/>
                  <a:gd name="T8" fmla="*/ 55 w 55"/>
                  <a:gd name="T9" fmla="*/ 27 h 55"/>
                  <a:gd name="T10" fmla="*/ 53 w 55"/>
                  <a:gd name="T11" fmla="*/ 16 h 55"/>
                  <a:gd name="T12" fmla="*/ 48 w 55"/>
                  <a:gd name="T13" fmla="*/ 7 h 55"/>
                  <a:gd name="T14" fmla="*/ 38 w 55"/>
                  <a:gd name="T15" fmla="*/ 2 h 55"/>
                  <a:gd name="T16" fmla="*/ 27 w 55"/>
                  <a:gd name="T17" fmla="*/ 0 h 55"/>
                  <a:gd name="T18" fmla="*/ 16 w 55"/>
                  <a:gd name="T19" fmla="*/ 2 h 55"/>
                  <a:gd name="T20" fmla="*/ 8 w 55"/>
                  <a:gd name="T21" fmla="*/ 7 h 55"/>
                  <a:gd name="T22" fmla="*/ 2 w 55"/>
                  <a:gd name="T23" fmla="*/ 16 h 55"/>
                  <a:gd name="T24" fmla="*/ 0 w 55"/>
                  <a:gd name="T25" fmla="*/ 27 h 55"/>
                  <a:gd name="T26" fmla="*/ 2 w 55"/>
                  <a:gd name="T27" fmla="*/ 37 h 55"/>
                  <a:gd name="T28" fmla="*/ 8 w 55"/>
                  <a:gd name="T29" fmla="*/ 46 h 55"/>
                  <a:gd name="T30" fmla="*/ 16 w 55"/>
                  <a:gd name="T31" fmla="*/ 53 h 55"/>
                  <a:gd name="T32" fmla="*/ 27 w 55"/>
                  <a:gd name="T33" fmla="*/ 55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5"/>
                  <a:gd name="T52" fmla="*/ 0 h 55"/>
                  <a:gd name="T53" fmla="*/ 55 w 55"/>
                  <a:gd name="T54" fmla="*/ 55 h 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5" h="55">
                    <a:moveTo>
                      <a:pt x="27" y="55"/>
                    </a:moveTo>
                    <a:lnTo>
                      <a:pt x="38" y="53"/>
                    </a:lnTo>
                    <a:lnTo>
                      <a:pt x="48" y="46"/>
                    </a:lnTo>
                    <a:lnTo>
                      <a:pt x="53" y="37"/>
                    </a:lnTo>
                    <a:lnTo>
                      <a:pt x="55" y="27"/>
                    </a:lnTo>
                    <a:lnTo>
                      <a:pt x="53" y="16"/>
                    </a:lnTo>
                    <a:lnTo>
                      <a:pt x="48" y="7"/>
                    </a:lnTo>
                    <a:lnTo>
                      <a:pt x="38" y="2"/>
                    </a:lnTo>
                    <a:lnTo>
                      <a:pt x="27" y="0"/>
                    </a:lnTo>
                    <a:lnTo>
                      <a:pt x="16" y="2"/>
                    </a:lnTo>
                    <a:lnTo>
                      <a:pt x="8" y="7"/>
                    </a:lnTo>
                    <a:lnTo>
                      <a:pt x="2" y="16"/>
                    </a:lnTo>
                    <a:lnTo>
                      <a:pt x="0" y="27"/>
                    </a:lnTo>
                    <a:lnTo>
                      <a:pt x="2" y="37"/>
                    </a:lnTo>
                    <a:lnTo>
                      <a:pt x="8" y="46"/>
                    </a:lnTo>
                    <a:lnTo>
                      <a:pt x="16" y="53"/>
                    </a:lnTo>
                    <a:lnTo>
                      <a:pt x="27" y="55"/>
                    </a:lnTo>
                    <a:close/>
                  </a:path>
                </a:pathLst>
              </a:custGeom>
              <a:solidFill>
                <a:srgbClr val="808080"/>
              </a:solidFill>
              <a:ln w="9525">
                <a:noFill/>
                <a:round/>
                <a:headEnd/>
                <a:tailEnd/>
              </a:ln>
            </p:spPr>
            <p:txBody>
              <a:bodyPr/>
              <a:lstStyle/>
              <a:p>
                <a:endParaRPr lang="en-US"/>
              </a:p>
            </p:txBody>
          </p:sp>
          <p:sp>
            <p:nvSpPr>
              <p:cNvPr id="92455" name="Freeform 28"/>
              <p:cNvSpPr>
                <a:spLocks/>
              </p:cNvSpPr>
              <p:nvPr/>
            </p:nvSpPr>
            <p:spPr bwMode="auto">
              <a:xfrm>
                <a:off x="6770" y="14345"/>
                <a:ext cx="55" cy="55"/>
              </a:xfrm>
              <a:custGeom>
                <a:avLst/>
                <a:gdLst>
                  <a:gd name="T0" fmla="*/ 28 w 55"/>
                  <a:gd name="T1" fmla="*/ 55 h 55"/>
                  <a:gd name="T2" fmla="*/ 39 w 55"/>
                  <a:gd name="T3" fmla="*/ 53 h 55"/>
                  <a:gd name="T4" fmla="*/ 47 w 55"/>
                  <a:gd name="T5" fmla="*/ 47 h 55"/>
                  <a:gd name="T6" fmla="*/ 53 w 55"/>
                  <a:gd name="T7" fmla="*/ 39 h 55"/>
                  <a:gd name="T8" fmla="*/ 55 w 55"/>
                  <a:gd name="T9" fmla="*/ 28 h 55"/>
                  <a:gd name="T10" fmla="*/ 53 w 55"/>
                  <a:gd name="T11" fmla="*/ 17 h 55"/>
                  <a:gd name="T12" fmla="*/ 47 w 55"/>
                  <a:gd name="T13" fmla="*/ 8 h 55"/>
                  <a:gd name="T14" fmla="*/ 39 w 55"/>
                  <a:gd name="T15" fmla="*/ 2 h 55"/>
                  <a:gd name="T16" fmla="*/ 28 w 55"/>
                  <a:gd name="T17" fmla="*/ 0 h 55"/>
                  <a:gd name="T18" fmla="*/ 17 w 55"/>
                  <a:gd name="T19" fmla="*/ 2 h 55"/>
                  <a:gd name="T20" fmla="*/ 9 w 55"/>
                  <a:gd name="T21" fmla="*/ 8 h 55"/>
                  <a:gd name="T22" fmla="*/ 2 w 55"/>
                  <a:gd name="T23" fmla="*/ 17 h 55"/>
                  <a:gd name="T24" fmla="*/ 0 w 55"/>
                  <a:gd name="T25" fmla="*/ 28 h 55"/>
                  <a:gd name="T26" fmla="*/ 2 w 55"/>
                  <a:gd name="T27" fmla="*/ 39 h 55"/>
                  <a:gd name="T28" fmla="*/ 9 w 55"/>
                  <a:gd name="T29" fmla="*/ 47 h 55"/>
                  <a:gd name="T30" fmla="*/ 17 w 55"/>
                  <a:gd name="T31" fmla="*/ 53 h 55"/>
                  <a:gd name="T32" fmla="*/ 28 w 55"/>
                  <a:gd name="T33" fmla="*/ 55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5"/>
                  <a:gd name="T52" fmla="*/ 0 h 55"/>
                  <a:gd name="T53" fmla="*/ 55 w 55"/>
                  <a:gd name="T54" fmla="*/ 55 h 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5" h="55">
                    <a:moveTo>
                      <a:pt x="28" y="55"/>
                    </a:moveTo>
                    <a:lnTo>
                      <a:pt x="39" y="53"/>
                    </a:lnTo>
                    <a:lnTo>
                      <a:pt x="47" y="47"/>
                    </a:lnTo>
                    <a:lnTo>
                      <a:pt x="53" y="39"/>
                    </a:lnTo>
                    <a:lnTo>
                      <a:pt x="55" y="28"/>
                    </a:lnTo>
                    <a:lnTo>
                      <a:pt x="53" y="17"/>
                    </a:lnTo>
                    <a:lnTo>
                      <a:pt x="47" y="8"/>
                    </a:lnTo>
                    <a:lnTo>
                      <a:pt x="39" y="2"/>
                    </a:lnTo>
                    <a:lnTo>
                      <a:pt x="28" y="0"/>
                    </a:lnTo>
                    <a:lnTo>
                      <a:pt x="17" y="2"/>
                    </a:lnTo>
                    <a:lnTo>
                      <a:pt x="9" y="8"/>
                    </a:lnTo>
                    <a:lnTo>
                      <a:pt x="2" y="17"/>
                    </a:lnTo>
                    <a:lnTo>
                      <a:pt x="0" y="28"/>
                    </a:lnTo>
                    <a:lnTo>
                      <a:pt x="2" y="39"/>
                    </a:lnTo>
                    <a:lnTo>
                      <a:pt x="9" y="47"/>
                    </a:lnTo>
                    <a:lnTo>
                      <a:pt x="17" y="53"/>
                    </a:lnTo>
                    <a:lnTo>
                      <a:pt x="28" y="55"/>
                    </a:lnTo>
                    <a:close/>
                  </a:path>
                </a:pathLst>
              </a:custGeom>
              <a:solidFill>
                <a:srgbClr val="808080"/>
              </a:solidFill>
              <a:ln w="9525">
                <a:noFill/>
                <a:round/>
                <a:headEnd/>
                <a:tailEnd/>
              </a:ln>
            </p:spPr>
            <p:txBody>
              <a:bodyPr/>
              <a:lstStyle/>
              <a:p>
                <a:endParaRPr lang="en-US"/>
              </a:p>
            </p:txBody>
          </p:sp>
          <p:sp>
            <p:nvSpPr>
              <p:cNvPr id="92456" name="Freeform 29"/>
              <p:cNvSpPr>
                <a:spLocks/>
              </p:cNvSpPr>
              <p:nvPr/>
            </p:nvSpPr>
            <p:spPr bwMode="auto">
              <a:xfrm>
                <a:off x="6401" y="13591"/>
                <a:ext cx="156" cy="752"/>
              </a:xfrm>
              <a:custGeom>
                <a:avLst/>
                <a:gdLst>
                  <a:gd name="T0" fmla="*/ 48 w 156"/>
                  <a:gd name="T1" fmla="*/ 15 h 752"/>
                  <a:gd name="T2" fmla="*/ 44 w 156"/>
                  <a:gd name="T3" fmla="*/ 30 h 752"/>
                  <a:gd name="T4" fmla="*/ 33 w 156"/>
                  <a:gd name="T5" fmla="*/ 73 h 752"/>
                  <a:gd name="T6" fmla="*/ 19 w 156"/>
                  <a:gd name="T7" fmla="*/ 140 h 752"/>
                  <a:gd name="T8" fmla="*/ 7 w 156"/>
                  <a:gd name="T9" fmla="*/ 229 h 752"/>
                  <a:gd name="T10" fmla="*/ 0 w 156"/>
                  <a:gd name="T11" fmla="*/ 337 h 752"/>
                  <a:gd name="T12" fmla="*/ 1 w 156"/>
                  <a:gd name="T13" fmla="*/ 462 h 752"/>
                  <a:gd name="T14" fmla="*/ 14 w 156"/>
                  <a:gd name="T15" fmla="*/ 602 h 752"/>
                  <a:gd name="T16" fmla="*/ 43 w 156"/>
                  <a:gd name="T17" fmla="*/ 752 h 752"/>
                  <a:gd name="T18" fmla="*/ 150 w 156"/>
                  <a:gd name="T19" fmla="*/ 746 h 752"/>
                  <a:gd name="T20" fmla="*/ 146 w 156"/>
                  <a:gd name="T21" fmla="*/ 724 h 752"/>
                  <a:gd name="T22" fmla="*/ 135 w 156"/>
                  <a:gd name="T23" fmla="*/ 663 h 752"/>
                  <a:gd name="T24" fmla="*/ 123 w 156"/>
                  <a:gd name="T25" fmla="*/ 574 h 752"/>
                  <a:gd name="T26" fmla="*/ 111 w 156"/>
                  <a:gd name="T27" fmla="*/ 463 h 752"/>
                  <a:gd name="T28" fmla="*/ 104 w 156"/>
                  <a:gd name="T29" fmla="*/ 342 h 752"/>
                  <a:gd name="T30" fmla="*/ 107 w 156"/>
                  <a:gd name="T31" fmla="*/ 220 h 752"/>
                  <a:gd name="T32" fmla="*/ 124 w 156"/>
                  <a:gd name="T33" fmla="*/ 106 h 752"/>
                  <a:gd name="T34" fmla="*/ 156 w 156"/>
                  <a:gd name="T35" fmla="*/ 9 h 752"/>
                  <a:gd name="T36" fmla="*/ 156 w 156"/>
                  <a:gd name="T37" fmla="*/ 8 h 752"/>
                  <a:gd name="T38" fmla="*/ 156 w 156"/>
                  <a:gd name="T39" fmla="*/ 6 h 752"/>
                  <a:gd name="T40" fmla="*/ 154 w 156"/>
                  <a:gd name="T41" fmla="*/ 4 h 752"/>
                  <a:gd name="T42" fmla="*/ 147 w 156"/>
                  <a:gd name="T43" fmla="*/ 0 h 752"/>
                  <a:gd name="T44" fmla="*/ 134 w 156"/>
                  <a:gd name="T45" fmla="*/ 0 h 752"/>
                  <a:gd name="T46" fmla="*/ 115 w 156"/>
                  <a:gd name="T47" fmla="*/ 1 h 752"/>
                  <a:gd name="T48" fmla="*/ 87 w 156"/>
                  <a:gd name="T49" fmla="*/ 7 h 752"/>
                  <a:gd name="T50" fmla="*/ 48 w 156"/>
                  <a:gd name="T51" fmla="*/ 15 h 75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6"/>
                  <a:gd name="T79" fmla="*/ 0 h 752"/>
                  <a:gd name="T80" fmla="*/ 156 w 156"/>
                  <a:gd name="T81" fmla="*/ 752 h 75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6" h="752">
                    <a:moveTo>
                      <a:pt x="48" y="15"/>
                    </a:moveTo>
                    <a:lnTo>
                      <a:pt x="44" y="30"/>
                    </a:lnTo>
                    <a:lnTo>
                      <a:pt x="33" y="73"/>
                    </a:lnTo>
                    <a:lnTo>
                      <a:pt x="19" y="140"/>
                    </a:lnTo>
                    <a:lnTo>
                      <a:pt x="7" y="229"/>
                    </a:lnTo>
                    <a:lnTo>
                      <a:pt x="0" y="337"/>
                    </a:lnTo>
                    <a:lnTo>
                      <a:pt x="1" y="462"/>
                    </a:lnTo>
                    <a:lnTo>
                      <a:pt x="14" y="602"/>
                    </a:lnTo>
                    <a:lnTo>
                      <a:pt x="43" y="752"/>
                    </a:lnTo>
                    <a:lnTo>
                      <a:pt x="150" y="746"/>
                    </a:lnTo>
                    <a:lnTo>
                      <a:pt x="146" y="724"/>
                    </a:lnTo>
                    <a:lnTo>
                      <a:pt x="135" y="663"/>
                    </a:lnTo>
                    <a:lnTo>
                      <a:pt x="123" y="574"/>
                    </a:lnTo>
                    <a:lnTo>
                      <a:pt x="111" y="463"/>
                    </a:lnTo>
                    <a:lnTo>
                      <a:pt x="104" y="342"/>
                    </a:lnTo>
                    <a:lnTo>
                      <a:pt x="107" y="220"/>
                    </a:lnTo>
                    <a:lnTo>
                      <a:pt x="124" y="106"/>
                    </a:lnTo>
                    <a:lnTo>
                      <a:pt x="156" y="9"/>
                    </a:lnTo>
                    <a:lnTo>
                      <a:pt x="156" y="8"/>
                    </a:lnTo>
                    <a:lnTo>
                      <a:pt x="156" y="6"/>
                    </a:lnTo>
                    <a:lnTo>
                      <a:pt x="154" y="4"/>
                    </a:lnTo>
                    <a:lnTo>
                      <a:pt x="147" y="0"/>
                    </a:lnTo>
                    <a:lnTo>
                      <a:pt x="134" y="0"/>
                    </a:lnTo>
                    <a:lnTo>
                      <a:pt x="115" y="1"/>
                    </a:lnTo>
                    <a:lnTo>
                      <a:pt x="87" y="7"/>
                    </a:lnTo>
                    <a:lnTo>
                      <a:pt x="48" y="15"/>
                    </a:lnTo>
                    <a:close/>
                  </a:path>
                </a:pathLst>
              </a:custGeom>
              <a:solidFill>
                <a:srgbClr val="808080"/>
              </a:solidFill>
              <a:ln w="9525">
                <a:noFill/>
                <a:round/>
                <a:headEnd/>
                <a:tailEnd/>
              </a:ln>
            </p:spPr>
            <p:txBody>
              <a:bodyPr/>
              <a:lstStyle/>
              <a:p>
                <a:endParaRPr lang="en-US"/>
              </a:p>
            </p:txBody>
          </p:sp>
          <p:sp>
            <p:nvSpPr>
              <p:cNvPr id="92457" name="Freeform 30"/>
              <p:cNvSpPr>
                <a:spLocks/>
              </p:cNvSpPr>
              <p:nvPr/>
            </p:nvSpPr>
            <p:spPr bwMode="auto">
              <a:xfrm>
                <a:off x="7205" y="13498"/>
                <a:ext cx="212" cy="839"/>
              </a:xfrm>
              <a:custGeom>
                <a:avLst/>
                <a:gdLst>
                  <a:gd name="T0" fmla="*/ 212 w 212"/>
                  <a:gd name="T1" fmla="*/ 6 h 839"/>
                  <a:gd name="T2" fmla="*/ 206 w 212"/>
                  <a:gd name="T3" fmla="*/ 11 h 839"/>
                  <a:gd name="T4" fmla="*/ 192 w 212"/>
                  <a:gd name="T5" fmla="*/ 33 h 839"/>
                  <a:gd name="T6" fmla="*/ 174 w 212"/>
                  <a:gd name="T7" fmla="*/ 77 h 839"/>
                  <a:gd name="T8" fmla="*/ 156 w 212"/>
                  <a:gd name="T9" fmla="*/ 148 h 839"/>
                  <a:gd name="T10" fmla="*/ 141 w 212"/>
                  <a:gd name="T11" fmla="*/ 254 h 839"/>
                  <a:gd name="T12" fmla="*/ 133 w 212"/>
                  <a:gd name="T13" fmla="*/ 401 h 839"/>
                  <a:gd name="T14" fmla="*/ 137 w 212"/>
                  <a:gd name="T15" fmla="*/ 593 h 839"/>
                  <a:gd name="T16" fmla="*/ 158 w 212"/>
                  <a:gd name="T17" fmla="*/ 839 h 839"/>
                  <a:gd name="T18" fmla="*/ 38 w 212"/>
                  <a:gd name="T19" fmla="*/ 839 h 839"/>
                  <a:gd name="T20" fmla="*/ 34 w 212"/>
                  <a:gd name="T21" fmla="*/ 814 h 839"/>
                  <a:gd name="T22" fmla="*/ 24 w 212"/>
                  <a:gd name="T23" fmla="*/ 746 h 839"/>
                  <a:gd name="T24" fmla="*/ 12 w 212"/>
                  <a:gd name="T25" fmla="*/ 645 h 839"/>
                  <a:gd name="T26" fmla="*/ 3 w 212"/>
                  <a:gd name="T27" fmla="*/ 521 h 839"/>
                  <a:gd name="T28" fmla="*/ 0 w 212"/>
                  <a:gd name="T29" fmla="*/ 384 h 839"/>
                  <a:gd name="T30" fmla="*/ 6 w 212"/>
                  <a:gd name="T31" fmla="*/ 244 h 839"/>
                  <a:gd name="T32" fmla="*/ 29 w 212"/>
                  <a:gd name="T33" fmla="*/ 114 h 839"/>
                  <a:gd name="T34" fmla="*/ 68 w 212"/>
                  <a:gd name="T35" fmla="*/ 0 h 839"/>
                  <a:gd name="T36" fmla="*/ 212 w 212"/>
                  <a:gd name="T37" fmla="*/ 6 h 83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2"/>
                  <a:gd name="T58" fmla="*/ 0 h 839"/>
                  <a:gd name="T59" fmla="*/ 212 w 212"/>
                  <a:gd name="T60" fmla="*/ 839 h 83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2" h="839">
                    <a:moveTo>
                      <a:pt x="212" y="6"/>
                    </a:moveTo>
                    <a:lnTo>
                      <a:pt x="206" y="11"/>
                    </a:lnTo>
                    <a:lnTo>
                      <a:pt x="192" y="33"/>
                    </a:lnTo>
                    <a:lnTo>
                      <a:pt x="174" y="77"/>
                    </a:lnTo>
                    <a:lnTo>
                      <a:pt x="156" y="148"/>
                    </a:lnTo>
                    <a:lnTo>
                      <a:pt x="141" y="254"/>
                    </a:lnTo>
                    <a:lnTo>
                      <a:pt x="133" y="401"/>
                    </a:lnTo>
                    <a:lnTo>
                      <a:pt x="137" y="593"/>
                    </a:lnTo>
                    <a:lnTo>
                      <a:pt x="158" y="839"/>
                    </a:lnTo>
                    <a:lnTo>
                      <a:pt x="38" y="839"/>
                    </a:lnTo>
                    <a:lnTo>
                      <a:pt x="34" y="814"/>
                    </a:lnTo>
                    <a:lnTo>
                      <a:pt x="24" y="746"/>
                    </a:lnTo>
                    <a:lnTo>
                      <a:pt x="12" y="645"/>
                    </a:lnTo>
                    <a:lnTo>
                      <a:pt x="3" y="521"/>
                    </a:lnTo>
                    <a:lnTo>
                      <a:pt x="0" y="384"/>
                    </a:lnTo>
                    <a:lnTo>
                      <a:pt x="6" y="244"/>
                    </a:lnTo>
                    <a:lnTo>
                      <a:pt x="29" y="114"/>
                    </a:lnTo>
                    <a:lnTo>
                      <a:pt x="68" y="0"/>
                    </a:lnTo>
                    <a:lnTo>
                      <a:pt x="212" y="6"/>
                    </a:lnTo>
                    <a:close/>
                  </a:path>
                </a:pathLst>
              </a:custGeom>
              <a:solidFill>
                <a:srgbClr val="808080"/>
              </a:solidFill>
              <a:ln w="9525">
                <a:noFill/>
                <a:round/>
                <a:headEnd/>
                <a:tailEnd/>
              </a:ln>
            </p:spPr>
            <p:txBody>
              <a:bodyPr/>
              <a:lstStyle/>
              <a:p>
                <a:endParaRPr lang="en-US"/>
              </a:p>
            </p:txBody>
          </p:sp>
          <p:sp>
            <p:nvSpPr>
              <p:cNvPr id="92458" name="Freeform 31"/>
              <p:cNvSpPr>
                <a:spLocks/>
              </p:cNvSpPr>
              <p:nvPr/>
            </p:nvSpPr>
            <p:spPr bwMode="auto">
              <a:xfrm>
                <a:off x="6406" y="13636"/>
                <a:ext cx="137" cy="656"/>
              </a:xfrm>
              <a:custGeom>
                <a:avLst/>
                <a:gdLst>
                  <a:gd name="T0" fmla="*/ 43 w 137"/>
                  <a:gd name="T1" fmla="*/ 12 h 656"/>
                  <a:gd name="T2" fmla="*/ 39 w 137"/>
                  <a:gd name="T3" fmla="*/ 25 h 656"/>
                  <a:gd name="T4" fmla="*/ 30 w 137"/>
                  <a:gd name="T5" fmla="*/ 62 h 656"/>
                  <a:gd name="T6" fmla="*/ 19 w 137"/>
                  <a:gd name="T7" fmla="*/ 122 h 656"/>
                  <a:gd name="T8" fmla="*/ 7 w 137"/>
                  <a:gd name="T9" fmla="*/ 199 h 656"/>
                  <a:gd name="T10" fmla="*/ 0 w 137"/>
                  <a:gd name="T11" fmla="*/ 294 h 656"/>
                  <a:gd name="T12" fmla="*/ 1 w 137"/>
                  <a:gd name="T13" fmla="*/ 403 h 656"/>
                  <a:gd name="T14" fmla="*/ 12 w 137"/>
                  <a:gd name="T15" fmla="*/ 524 h 656"/>
                  <a:gd name="T16" fmla="*/ 38 w 137"/>
                  <a:gd name="T17" fmla="*/ 656 h 656"/>
                  <a:gd name="T18" fmla="*/ 132 w 137"/>
                  <a:gd name="T19" fmla="*/ 650 h 656"/>
                  <a:gd name="T20" fmla="*/ 127 w 137"/>
                  <a:gd name="T21" fmla="*/ 631 h 656"/>
                  <a:gd name="T22" fmla="*/ 119 w 137"/>
                  <a:gd name="T23" fmla="*/ 578 h 656"/>
                  <a:gd name="T24" fmla="*/ 107 w 137"/>
                  <a:gd name="T25" fmla="*/ 499 h 656"/>
                  <a:gd name="T26" fmla="*/ 97 w 137"/>
                  <a:gd name="T27" fmla="*/ 403 h 656"/>
                  <a:gd name="T28" fmla="*/ 92 w 137"/>
                  <a:gd name="T29" fmla="*/ 297 h 656"/>
                  <a:gd name="T30" fmla="*/ 94 w 137"/>
                  <a:gd name="T31" fmla="*/ 192 h 656"/>
                  <a:gd name="T32" fmla="*/ 108 w 137"/>
                  <a:gd name="T33" fmla="*/ 91 h 656"/>
                  <a:gd name="T34" fmla="*/ 137 w 137"/>
                  <a:gd name="T35" fmla="*/ 7 h 656"/>
                  <a:gd name="T36" fmla="*/ 137 w 137"/>
                  <a:gd name="T37" fmla="*/ 6 h 656"/>
                  <a:gd name="T38" fmla="*/ 137 w 137"/>
                  <a:gd name="T39" fmla="*/ 4 h 656"/>
                  <a:gd name="T40" fmla="*/ 135 w 137"/>
                  <a:gd name="T41" fmla="*/ 2 h 656"/>
                  <a:gd name="T42" fmla="*/ 129 w 137"/>
                  <a:gd name="T43" fmla="*/ 0 h 656"/>
                  <a:gd name="T44" fmla="*/ 119 w 137"/>
                  <a:gd name="T45" fmla="*/ 0 h 656"/>
                  <a:gd name="T46" fmla="*/ 101 w 137"/>
                  <a:gd name="T47" fmla="*/ 1 h 656"/>
                  <a:gd name="T48" fmla="*/ 77 w 137"/>
                  <a:gd name="T49" fmla="*/ 5 h 656"/>
                  <a:gd name="T50" fmla="*/ 43 w 137"/>
                  <a:gd name="T51" fmla="*/ 12 h 65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37"/>
                  <a:gd name="T79" fmla="*/ 0 h 656"/>
                  <a:gd name="T80" fmla="*/ 137 w 137"/>
                  <a:gd name="T81" fmla="*/ 656 h 65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37" h="656">
                    <a:moveTo>
                      <a:pt x="43" y="12"/>
                    </a:moveTo>
                    <a:lnTo>
                      <a:pt x="39" y="25"/>
                    </a:lnTo>
                    <a:lnTo>
                      <a:pt x="30" y="62"/>
                    </a:lnTo>
                    <a:lnTo>
                      <a:pt x="19" y="122"/>
                    </a:lnTo>
                    <a:lnTo>
                      <a:pt x="7" y="199"/>
                    </a:lnTo>
                    <a:lnTo>
                      <a:pt x="0" y="294"/>
                    </a:lnTo>
                    <a:lnTo>
                      <a:pt x="1" y="403"/>
                    </a:lnTo>
                    <a:lnTo>
                      <a:pt x="12" y="524"/>
                    </a:lnTo>
                    <a:lnTo>
                      <a:pt x="38" y="656"/>
                    </a:lnTo>
                    <a:lnTo>
                      <a:pt x="132" y="650"/>
                    </a:lnTo>
                    <a:lnTo>
                      <a:pt x="127" y="631"/>
                    </a:lnTo>
                    <a:lnTo>
                      <a:pt x="119" y="578"/>
                    </a:lnTo>
                    <a:lnTo>
                      <a:pt x="107" y="499"/>
                    </a:lnTo>
                    <a:lnTo>
                      <a:pt x="97" y="403"/>
                    </a:lnTo>
                    <a:lnTo>
                      <a:pt x="92" y="297"/>
                    </a:lnTo>
                    <a:lnTo>
                      <a:pt x="94" y="192"/>
                    </a:lnTo>
                    <a:lnTo>
                      <a:pt x="108" y="91"/>
                    </a:lnTo>
                    <a:lnTo>
                      <a:pt x="137" y="7"/>
                    </a:lnTo>
                    <a:lnTo>
                      <a:pt x="137" y="6"/>
                    </a:lnTo>
                    <a:lnTo>
                      <a:pt x="137" y="4"/>
                    </a:lnTo>
                    <a:lnTo>
                      <a:pt x="135" y="2"/>
                    </a:lnTo>
                    <a:lnTo>
                      <a:pt x="129" y="0"/>
                    </a:lnTo>
                    <a:lnTo>
                      <a:pt x="119" y="0"/>
                    </a:lnTo>
                    <a:lnTo>
                      <a:pt x="101" y="1"/>
                    </a:lnTo>
                    <a:lnTo>
                      <a:pt x="77" y="5"/>
                    </a:lnTo>
                    <a:lnTo>
                      <a:pt x="43" y="12"/>
                    </a:lnTo>
                    <a:close/>
                  </a:path>
                </a:pathLst>
              </a:custGeom>
              <a:solidFill>
                <a:srgbClr val="808080"/>
              </a:solidFill>
              <a:ln w="9525">
                <a:noFill/>
                <a:round/>
                <a:headEnd/>
                <a:tailEnd/>
              </a:ln>
            </p:spPr>
            <p:txBody>
              <a:bodyPr/>
              <a:lstStyle/>
              <a:p>
                <a:endParaRPr lang="en-US"/>
              </a:p>
            </p:txBody>
          </p:sp>
          <p:sp>
            <p:nvSpPr>
              <p:cNvPr id="92459" name="Freeform 32"/>
              <p:cNvSpPr>
                <a:spLocks/>
              </p:cNvSpPr>
              <p:nvPr/>
            </p:nvSpPr>
            <p:spPr bwMode="auto">
              <a:xfrm>
                <a:off x="6412" y="13680"/>
                <a:ext cx="116" cy="560"/>
              </a:xfrm>
              <a:custGeom>
                <a:avLst/>
                <a:gdLst>
                  <a:gd name="T0" fmla="*/ 36 w 116"/>
                  <a:gd name="T1" fmla="*/ 11 h 560"/>
                  <a:gd name="T2" fmla="*/ 33 w 116"/>
                  <a:gd name="T3" fmla="*/ 21 h 560"/>
                  <a:gd name="T4" fmla="*/ 24 w 116"/>
                  <a:gd name="T5" fmla="*/ 53 h 560"/>
                  <a:gd name="T6" fmla="*/ 15 w 116"/>
                  <a:gd name="T7" fmla="*/ 103 h 560"/>
                  <a:gd name="T8" fmla="*/ 5 w 116"/>
                  <a:gd name="T9" fmla="*/ 169 h 560"/>
                  <a:gd name="T10" fmla="*/ 0 w 116"/>
                  <a:gd name="T11" fmla="*/ 250 h 560"/>
                  <a:gd name="T12" fmla="*/ 1 w 116"/>
                  <a:gd name="T13" fmla="*/ 344 h 560"/>
                  <a:gd name="T14" fmla="*/ 10 w 116"/>
                  <a:gd name="T15" fmla="*/ 448 h 560"/>
                  <a:gd name="T16" fmla="*/ 32 w 116"/>
                  <a:gd name="T17" fmla="*/ 560 h 560"/>
                  <a:gd name="T18" fmla="*/ 112 w 116"/>
                  <a:gd name="T19" fmla="*/ 555 h 560"/>
                  <a:gd name="T20" fmla="*/ 108 w 116"/>
                  <a:gd name="T21" fmla="*/ 538 h 560"/>
                  <a:gd name="T22" fmla="*/ 101 w 116"/>
                  <a:gd name="T23" fmla="*/ 493 h 560"/>
                  <a:gd name="T24" fmla="*/ 91 w 116"/>
                  <a:gd name="T25" fmla="*/ 426 h 560"/>
                  <a:gd name="T26" fmla="*/ 82 w 116"/>
                  <a:gd name="T27" fmla="*/ 344 h 560"/>
                  <a:gd name="T28" fmla="*/ 77 w 116"/>
                  <a:gd name="T29" fmla="*/ 255 h 560"/>
                  <a:gd name="T30" fmla="*/ 79 w 116"/>
                  <a:gd name="T31" fmla="*/ 164 h 560"/>
                  <a:gd name="T32" fmla="*/ 91 w 116"/>
                  <a:gd name="T33" fmla="*/ 79 h 560"/>
                  <a:gd name="T34" fmla="*/ 116 w 116"/>
                  <a:gd name="T35" fmla="*/ 6 h 560"/>
                  <a:gd name="T36" fmla="*/ 116 w 116"/>
                  <a:gd name="T37" fmla="*/ 5 h 560"/>
                  <a:gd name="T38" fmla="*/ 116 w 116"/>
                  <a:gd name="T39" fmla="*/ 4 h 560"/>
                  <a:gd name="T40" fmla="*/ 114 w 116"/>
                  <a:gd name="T41" fmla="*/ 2 h 560"/>
                  <a:gd name="T42" fmla="*/ 109 w 116"/>
                  <a:gd name="T43" fmla="*/ 0 h 560"/>
                  <a:gd name="T44" fmla="*/ 100 w 116"/>
                  <a:gd name="T45" fmla="*/ 0 h 560"/>
                  <a:gd name="T46" fmla="*/ 86 w 116"/>
                  <a:gd name="T47" fmla="*/ 1 h 560"/>
                  <a:gd name="T48" fmla="*/ 65 w 116"/>
                  <a:gd name="T49" fmla="*/ 4 h 560"/>
                  <a:gd name="T50" fmla="*/ 36 w 116"/>
                  <a:gd name="T51" fmla="*/ 11 h 56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6"/>
                  <a:gd name="T79" fmla="*/ 0 h 560"/>
                  <a:gd name="T80" fmla="*/ 116 w 116"/>
                  <a:gd name="T81" fmla="*/ 560 h 56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6" h="560">
                    <a:moveTo>
                      <a:pt x="36" y="11"/>
                    </a:moveTo>
                    <a:lnTo>
                      <a:pt x="33" y="21"/>
                    </a:lnTo>
                    <a:lnTo>
                      <a:pt x="24" y="53"/>
                    </a:lnTo>
                    <a:lnTo>
                      <a:pt x="15" y="103"/>
                    </a:lnTo>
                    <a:lnTo>
                      <a:pt x="5" y="169"/>
                    </a:lnTo>
                    <a:lnTo>
                      <a:pt x="0" y="250"/>
                    </a:lnTo>
                    <a:lnTo>
                      <a:pt x="1" y="344"/>
                    </a:lnTo>
                    <a:lnTo>
                      <a:pt x="10" y="448"/>
                    </a:lnTo>
                    <a:lnTo>
                      <a:pt x="32" y="560"/>
                    </a:lnTo>
                    <a:lnTo>
                      <a:pt x="112" y="555"/>
                    </a:lnTo>
                    <a:lnTo>
                      <a:pt x="108" y="538"/>
                    </a:lnTo>
                    <a:lnTo>
                      <a:pt x="101" y="493"/>
                    </a:lnTo>
                    <a:lnTo>
                      <a:pt x="91" y="426"/>
                    </a:lnTo>
                    <a:lnTo>
                      <a:pt x="82" y="344"/>
                    </a:lnTo>
                    <a:lnTo>
                      <a:pt x="77" y="255"/>
                    </a:lnTo>
                    <a:lnTo>
                      <a:pt x="79" y="164"/>
                    </a:lnTo>
                    <a:lnTo>
                      <a:pt x="91" y="79"/>
                    </a:lnTo>
                    <a:lnTo>
                      <a:pt x="116" y="6"/>
                    </a:lnTo>
                    <a:lnTo>
                      <a:pt x="116" y="5"/>
                    </a:lnTo>
                    <a:lnTo>
                      <a:pt x="116" y="4"/>
                    </a:lnTo>
                    <a:lnTo>
                      <a:pt x="114" y="2"/>
                    </a:lnTo>
                    <a:lnTo>
                      <a:pt x="109" y="0"/>
                    </a:lnTo>
                    <a:lnTo>
                      <a:pt x="100" y="0"/>
                    </a:lnTo>
                    <a:lnTo>
                      <a:pt x="86" y="1"/>
                    </a:lnTo>
                    <a:lnTo>
                      <a:pt x="65" y="4"/>
                    </a:lnTo>
                    <a:lnTo>
                      <a:pt x="36" y="11"/>
                    </a:lnTo>
                    <a:close/>
                  </a:path>
                </a:pathLst>
              </a:custGeom>
              <a:solidFill>
                <a:srgbClr val="808080"/>
              </a:solidFill>
              <a:ln w="9525">
                <a:noFill/>
                <a:round/>
                <a:headEnd/>
                <a:tailEnd/>
              </a:ln>
            </p:spPr>
            <p:txBody>
              <a:bodyPr/>
              <a:lstStyle/>
              <a:p>
                <a:endParaRPr lang="en-US"/>
              </a:p>
            </p:txBody>
          </p:sp>
          <p:sp>
            <p:nvSpPr>
              <p:cNvPr id="92460" name="Freeform 33"/>
              <p:cNvSpPr>
                <a:spLocks/>
              </p:cNvSpPr>
              <p:nvPr/>
            </p:nvSpPr>
            <p:spPr bwMode="auto">
              <a:xfrm>
                <a:off x="6417" y="13724"/>
                <a:ext cx="97" cy="463"/>
              </a:xfrm>
              <a:custGeom>
                <a:avLst/>
                <a:gdLst>
                  <a:gd name="T0" fmla="*/ 30 w 97"/>
                  <a:gd name="T1" fmla="*/ 9 h 463"/>
                  <a:gd name="T2" fmla="*/ 27 w 97"/>
                  <a:gd name="T3" fmla="*/ 17 h 463"/>
                  <a:gd name="T4" fmla="*/ 20 w 97"/>
                  <a:gd name="T5" fmla="*/ 44 h 463"/>
                  <a:gd name="T6" fmla="*/ 12 w 97"/>
                  <a:gd name="T7" fmla="*/ 85 h 463"/>
                  <a:gd name="T8" fmla="*/ 4 w 97"/>
                  <a:gd name="T9" fmla="*/ 140 h 463"/>
                  <a:gd name="T10" fmla="*/ 0 w 97"/>
                  <a:gd name="T11" fmla="*/ 207 h 463"/>
                  <a:gd name="T12" fmla="*/ 0 w 97"/>
                  <a:gd name="T13" fmla="*/ 285 h 463"/>
                  <a:gd name="T14" fmla="*/ 9 w 97"/>
                  <a:gd name="T15" fmla="*/ 370 h 463"/>
                  <a:gd name="T16" fmla="*/ 26 w 97"/>
                  <a:gd name="T17" fmla="*/ 463 h 463"/>
                  <a:gd name="T18" fmla="*/ 93 w 97"/>
                  <a:gd name="T19" fmla="*/ 460 h 463"/>
                  <a:gd name="T20" fmla="*/ 89 w 97"/>
                  <a:gd name="T21" fmla="*/ 446 h 463"/>
                  <a:gd name="T22" fmla="*/ 83 w 97"/>
                  <a:gd name="T23" fmla="*/ 408 h 463"/>
                  <a:gd name="T24" fmla="*/ 75 w 97"/>
                  <a:gd name="T25" fmla="*/ 353 h 463"/>
                  <a:gd name="T26" fmla="*/ 68 w 97"/>
                  <a:gd name="T27" fmla="*/ 285 h 463"/>
                  <a:gd name="T28" fmla="*/ 65 w 97"/>
                  <a:gd name="T29" fmla="*/ 211 h 463"/>
                  <a:gd name="T30" fmla="*/ 67 w 97"/>
                  <a:gd name="T31" fmla="*/ 136 h 463"/>
                  <a:gd name="T32" fmla="*/ 76 w 97"/>
                  <a:gd name="T33" fmla="*/ 65 h 463"/>
                  <a:gd name="T34" fmla="*/ 97 w 97"/>
                  <a:gd name="T35" fmla="*/ 5 h 463"/>
                  <a:gd name="T36" fmla="*/ 97 w 97"/>
                  <a:gd name="T37" fmla="*/ 4 h 463"/>
                  <a:gd name="T38" fmla="*/ 97 w 97"/>
                  <a:gd name="T39" fmla="*/ 3 h 463"/>
                  <a:gd name="T40" fmla="*/ 95 w 97"/>
                  <a:gd name="T41" fmla="*/ 1 h 463"/>
                  <a:gd name="T42" fmla="*/ 91 w 97"/>
                  <a:gd name="T43" fmla="*/ 0 h 463"/>
                  <a:gd name="T44" fmla="*/ 84 w 97"/>
                  <a:gd name="T45" fmla="*/ 0 h 463"/>
                  <a:gd name="T46" fmla="*/ 71 w 97"/>
                  <a:gd name="T47" fmla="*/ 0 h 463"/>
                  <a:gd name="T48" fmla="*/ 54 w 97"/>
                  <a:gd name="T49" fmla="*/ 3 h 463"/>
                  <a:gd name="T50" fmla="*/ 30 w 97"/>
                  <a:gd name="T51" fmla="*/ 9 h 46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7"/>
                  <a:gd name="T79" fmla="*/ 0 h 463"/>
                  <a:gd name="T80" fmla="*/ 97 w 97"/>
                  <a:gd name="T81" fmla="*/ 463 h 46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7" h="463">
                    <a:moveTo>
                      <a:pt x="30" y="9"/>
                    </a:moveTo>
                    <a:lnTo>
                      <a:pt x="27" y="17"/>
                    </a:lnTo>
                    <a:lnTo>
                      <a:pt x="20" y="44"/>
                    </a:lnTo>
                    <a:lnTo>
                      <a:pt x="12" y="85"/>
                    </a:lnTo>
                    <a:lnTo>
                      <a:pt x="4" y="140"/>
                    </a:lnTo>
                    <a:lnTo>
                      <a:pt x="0" y="207"/>
                    </a:lnTo>
                    <a:lnTo>
                      <a:pt x="0" y="285"/>
                    </a:lnTo>
                    <a:lnTo>
                      <a:pt x="9" y="370"/>
                    </a:lnTo>
                    <a:lnTo>
                      <a:pt x="26" y="463"/>
                    </a:lnTo>
                    <a:lnTo>
                      <a:pt x="93" y="460"/>
                    </a:lnTo>
                    <a:lnTo>
                      <a:pt x="89" y="446"/>
                    </a:lnTo>
                    <a:lnTo>
                      <a:pt x="83" y="408"/>
                    </a:lnTo>
                    <a:lnTo>
                      <a:pt x="75" y="353"/>
                    </a:lnTo>
                    <a:lnTo>
                      <a:pt x="68" y="285"/>
                    </a:lnTo>
                    <a:lnTo>
                      <a:pt x="65" y="211"/>
                    </a:lnTo>
                    <a:lnTo>
                      <a:pt x="67" y="136"/>
                    </a:lnTo>
                    <a:lnTo>
                      <a:pt x="76" y="65"/>
                    </a:lnTo>
                    <a:lnTo>
                      <a:pt x="97" y="5"/>
                    </a:lnTo>
                    <a:lnTo>
                      <a:pt x="97" y="4"/>
                    </a:lnTo>
                    <a:lnTo>
                      <a:pt x="97" y="3"/>
                    </a:lnTo>
                    <a:lnTo>
                      <a:pt x="95" y="1"/>
                    </a:lnTo>
                    <a:lnTo>
                      <a:pt x="91" y="0"/>
                    </a:lnTo>
                    <a:lnTo>
                      <a:pt x="84" y="0"/>
                    </a:lnTo>
                    <a:lnTo>
                      <a:pt x="71" y="0"/>
                    </a:lnTo>
                    <a:lnTo>
                      <a:pt x="54" y="3"/>
                    </a:lnTo>
                    <a:lnTo>
                      <a:pt x="30" y="9"/>
                    </a:lnTo>
                    <a:close/>
                  </a:path>
                </a:pathLst>
              </a:custGeom>
              <a:solidFill>
                <a:srgbClr val="808080"/>
              </a:solidFill>
              <a:ln w="9525">
                <a:noFill/>
                <a:round/>
                <a:headEnd/>
                <a:tailEnd/>
              </a:ln>
            </p:spPr>
            <p:txBody>
              <a:bodyPr/>
              <a:lstStyle/>
              <a:p>
                <a:endParaRPr lang="en-US"/>
              </a:p>
            </p:txBody>
          </p:sp>
          <p:sp>
            <p:nvSpPr>
              <p:cNvPr id="92461" name="Freeform 34"/>
              <p:cNvSpPr>
                <a:spLocks/>
              </p:cNvSpPr>
              <p:nvPr/>
            </p:nvSpPr>
            <p:spPr bwMode="auto">
              <a:xfrm>
                <a:off x="6422" y="13768"/>
                <a:ext cx="77" cy="367"/>
              </a:xfrm>
              <a:custGeom>
                <a:avLst/>
                <a:gdLst>
                  <a:gd name="T0" fmla="*/ 24 w 77"/>
                  <a:gd name="T1" fmla="*/ 8 h 367"/>
                  <a:gd name="T2" fmla="*/ 22 w 77"/>
                  <a:gd name="T3" fmla="*/ 15 h 367"/>
                  <a:gd name="T4" fmla="*/ 17 w 77"/>
                  <a:gd name="T5" fmla="*/ 36 h 367"/>
                  <a:gd name="T6" fmla="*/ 10 w 77"/>
                  <a:gd name="T7" fmla="*/ 68 h 367"/>
                  <a:gd name="T8" fmla="*/ 4 w 77"/>
                  <a:gd name="T9" fmla="*/ 112 h 367"/>
                  <a:gd name="T10" fmla="*/ 0 w 77"/>
                  <a:gd name="T11" fmla="*/ 164 h 367"/>
                  <a:gd name="T12" fmla="*/ 0 w 77"/>
                  <a:gd name="T13" fmla="*/ 226 h 367"/>
                  <a:gd name="T14" fmla="*/ 7 w 77"/>
                  <a:gd name="T15" fmla="*/ 294 h 367"/>
                  <a:gd name="T16" fmla="*/ 21 w 77"/>
                  <a:gd name="T17" fmla="*/ 367 h 367"/>
                  <a:gd name="T18" fmla="*/ 74 w 77"/>
                  <a:gd name="T19" fmla="*/ 364 h 367"/>
                  <a:gd name="T20" fmla="*/ 71 w 77"/>
                  <a:gd name="T21" fmla="*/ 353 h 367"/>
                  <a:gd name="T22" fmla="*/ 66 w 77"/>
                  <a:gd name="T23" fmla="*/ 323 h 367"/>
                  <a:gd name="T24" fmla="*/ 60 w 77"/>
                  <a:gd name="T25" fmla="*/ 280 h 367"/>
                  <a:gd name="T26" fmla="*/ 54 w 77"/>
                  <a:gd name="T27" fmla="*/ 226 h 367"/>
                  <a:gd name="T28" fmla="*/ 51 w 77"/>
                  <a:gd name="T29" fmla="*/ 168 h 367"/>
                  <a:gd name="T30" fmla="*/ 53 w 77"/>
                  <a:gd name="T31" fmla="*/ 107 h 367"/>
                  <a:gd name="T32" fmla="*/ 61 w 77"/>
                  <a:gd name="T33" fmla="*/ 52 h 367"/>
                  <a:gd name="T34" fmla="*/ 77 w 77"/>
                  <a:gd name="T35" fmla="*/ 5 h 367"/>
                  <a:gd name="T36" fmla="*/ 77 w 77"/>
                  <a:gd name="T37" fmla="*/ 5 h 367"/>
                  <a:gd name="T38" fmla="*/ 77 w 77"/>
                  <a:gd name="T39" fmla="*/ 2 h 367"/>
                  <a:gd name="T40" fmla="*/ 76 w 77"/>
                  <a:gd name="T41" fmla="*/ 1 h 367"/>
                  <a:gd name="T42" fmla="*/ 72 w 77"/>
                  <a:gd name="T43" fmla="*/ 0 h 367"/>
                  <a:gd name="T44" fmla="*/ 66 w 77"/>
                  <a:gd name="T45" fmla="*/ 0 h 367"/>
                  <a:gd name="T46" fmla="*/ 56 w 77"/>
                  <a:gd name="T47" fmla="*/ 1 h 367"/>
                  <a:gd name="T48" fmla="*/ 43 w 77"/>
                  <a:gd name="T49" fmla="*/ 4 h 367"/>
                  <a:gd name="T50" fmla="*/ 24 w 77"/>
                  <a:gd name="T51" fmla="*/ 8 h 36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7"/>
                  <a:gd name="T79" fmla="*/ 0 h 367"/>
                  <a:gd name="T80" fmla="*/ 77 w 77"/>
                  <a:gd name="T81" fmla="*/ 367 h 36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7" h="367">
                    <a:moveTo>
                      <a:pt x="24" y="8"/>
                    </a:moveTo>
                    <a:lnTo>
                      <a:pt x="22" y="15"/>
                    </a:lnTo>
                    <a:lnTo>
                      <a:pt x="17" y="36"/>
                    </a:lnTo>
                    <a:lnTo>
                      <a:pt x="10" y="68"/>
                    </a:lnTo>
                    <a:lnTo>
                      <a:pt x="4" y="112"/>
                    </a:lnTo>
                    <a:lnTo>
                      <a:pt x="0" y="164"/>
                    </a:lnTo>
                    <a:lnTo>
                      <a:pt x="0" y="226"/>
                    </a:lnTo>
                    <a:lnTo>
                      <a:pt x="7" y="294"/>
                    </a:lnTo>
                    <a:lnTo>
                      <a:pt x="21" y="367"/>
                    </a:lnTo>
                    <a:lnTo>
                      <a:pt x="74" y="364"/>
                    </a:lnTo>
                    <a:lnTo>
                      <a:pt x="71" y="353"/>
                    </a:lnTo>
                    <a:lnTo>
                      <a:pt x="66" y="323"/>
                    </a:lnTo>
                    <a:lnTo>
                      <a:pt x="60" y="280"/>
                    </a:lnTo>
                    <a:lnTo>
                      <a:pt x="54" y="226"/>
                    </a:lnTo>
                    <a:lnTo>
                      <a:pt x="51" y="168"/>
                    </a:lnTo>
                    <a:lnTo>
                      <a:pt x="53" y="107"/>
                    </a:lnTo>
                    <a:lnTo>
                      <a:pt x="61" y="52"/>
                    </a:lnTo>
                    <a:lnTo>
                      <a:pt x="77" y="5"/>
                    </a:lnTo>
                    <a:lnTo>
                      <a:pt x="77" y="2"/>
                    </a:lnTo>
                    <a:lnTo>
                      <a:pt x="76" y="1"/>
                    </a:lnTo>
                    <a:lnTo>
                      <a:pt x="72" y="0"/>
                    </a:lnTo>
                    <a:lnTo>
                      <a:pt x="66" y="0"/>
                    </a:lnTo>
                    <a:lnTo>
                      <a:pt x="56" y="1"/>
                    </a:lnTo>
                    <a:lnTo>
                      <a:pt x="43" y="4"/>
                    </a:lnTo>
                    <a:lnTo>
                      <a:pt x="24" y="8"/>
                    </a:lnTo>
                    <a:close/>
                  </a:path>
                </a:pathLst>
              </a:custGeom>
              <a:solidFill>
                <a:srgbClr val="808080"/>
              </a:solidFill>
              <a:ln w="9525">
                <a:noFill/>
                <a:round/>
                <a:headEnd/>
                <a:tailEnd/>
              </a:ln>
            </p:spPr>
            <p:txBody>
              <a:bodyPr/>
              <a:lstStyle/>
              <a:p>
                <a:endParaRPr lang="en-US"/>
              </a:p>
            </p:txBody>
          </p:sp>
          <p:sp>
            <p:nvSpPr>
              <p:cNvPr id="92462" name="Freeform 35"/>
              <p:cNvSpPr>
                <a:spLocks/>
              </p:cNvSpPr>
              <p:nvPr/>
            </p:nvSpPr>
            <p:spPr bwMode="auto">
              <a:xfrm>
                <a:off x="6428" y="13813"/>
                <a:ext cx="56" cy="271"/>
              </a:xfrm>
              <a:custGeom>
                <a:avLst/>
                <a:gdLst>
                  <a:gd name="T0" fmla="*/ 17 w 56"/>
                  <a:gd name="T1" fmla="*/ 5 h 271"/>
                  <a:gd name="T2" fmla="*/ 16 w 56"/>
                  <a:gd name="T3" fmla="*/ 10 h 271"/>
                  <a:gd name="T4" fmla="*/ 12 w 56"/>
                  <a:gd name="T5" fmla="*/ 25 h 271"/>
                  <a:gd name="T6" fmla="*/ 6 w 56"/>
                  <a:gd name="T7" fmla="*/ 49 h 271"/>
                  <a:gd name="T8" fmla="*/ 2 w 56"/>
                  <a:gd name="T9" fmla="*/ 82 h 271"/>
                  <a:gd name="T10" fmla="*/ 0 w 56"/>
                  <a:gd name="T11" fmla="*/ 122 h 271"/>
                  <a:gd name="T12" fmla="*/ 0 w 56"/>
                  <a:gd name="T13" fmla="*/ 166 h 271"/>
                  <a:gd name="T14" fmla="*/ 4 w 56"/>
                  <a:gd name="T15" fmla="*/ 217 h 271"/>
                  <a:gd name="T16" fmla="*/ 15 w 56"/>
                  <a:gd name="T17" fmla="*/ 271 h 271"/>
                  <a:gd name="T18" fmla="*/ 54 w 56"/>
                  <a:gd name="T19" fmla="*/ 268 h 271"/>
                  <a:gd name="T20" fmla="*/ 52 w 56"/>
                  <a:gd name="T21" fmla="*/ 261 h 271"/>
                  <a:gd name="T22" fmla="*/ 48 w 56"/>
                  <a:gd name="T23" fmla="*/ 238 h 271"/>
                  <a:gd name="T24" fmla="*/ 44 w 56"/>
                  <a:gd name="T25" fmla="*/ 206 h 271"/>
                  <a:gd name="T26" fmla="*/ 40 w 56"/>
                  <a:gd name="T27" fmla="*/ 166 h 271"/>
                  <a:gd name="T28" fmla="*/ 37 w 56"/>
                  <a:gd name="T29" fmla="*/ 123 h 271"/>
                  <a:gd name="T30" fmla="*/ 39 w 56"/>
                  <a:gd name="T31" fmla="*/ 78 h 271"/>
                  <a:gd name="T32" fmla="*/ 44 w 56"/>
                  <a:gd name="T33" fmla="*/ 37 h 271"/>
                  <a:gd name="T34" fmla="*/ 56 w 56"/>
                  <a:gd name="T35" fmla="*/ 3 h 271"/>
                  <a:gd name="T36" fmla="*/ 56 w 56"/>
                  <a:gd name="T37" fmla="*/ 3 h 271"/>
                  <a:gd name="T38" fmla="*/ 56 w 56"/>
                  <a:gd name="T39" fmla="*/ 2 h 271"/>
                  <a:gd name="T40" fmla="*/ 55 w 56"/>
                  <a:gd name="T41" fmla="*/ 1 h 271"/>
                  <a:gd name="T42" fmla="*/ 52 w 56"/>
                  <a:gd name="T43" fmla="*/ 0 h 271"/>
                  <a:gd name="T44" fmla="*/ 48 w 56"/>
                  <a:gd name="T45" fmla="*/ 0 h 271"/>
                  <a:gd name="T46" fmla="*/ 42 w 56"/>
                  <a:gd name="T47" fmla="*/ 0 h 271"/>
                  <a:gd name="T48" fmla="*/ 31 w 56"/>
                  <a:gd name="T49" fmla="*/ 2 h 271"/>
                  <a:gd name="T50" fmla="*/ 17 w 56"/>
                  <a:gd name="T51" fmla="*/ 5 h 27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6"/>
                  <a:gd name="T79" fmla="*/ 0 h 271"/>
                  <a:gd name="T80" fmla="*/ 56 w 56"/>
                  <a:gd name="T81" fmla="*/ 271 h 27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6" h="271">
                    <a:moveTo>
                      <a:pt x="17" y="5"/>
                    </a:moveTo>
                    <a:lnTo>
                      <a:pt x="16" y="10"/>
                    </a:lnTo>
                    <a:lnTo>
                      <a:pt x="12" y="25"/>
                    </a:lnTo>
                    <a:lnTo>
                      <a:pt x="6" y="49"/>
                    </a:lnTo>
                    <a:lnTo>
                      <a:pt x="2" y="82"/>
                    </a:lnTo>
                    <a:lnTo>
                      <a:pt x="0" y="122"/>
                    </a:lnTo>
                    <a:lnTo>
                      <a:pt x="0" y="166"/>
                    </a:lnTo>
                    <a:lnTo>
                      <a:pt x="4" y="217"/>
                    </a:lnTo>
                    <a:lnTo>
                      <a:pt x="15" y="271"/>
                    </a:lnTo>
                    <a:lnTo>
                      <a:pt x="54" y="268"/>
                    </a:lnTo>
                    <a:lnTo>
                      <a:pt x="52" y="261"/>
                    </a:lnTo>
                    <a:lnTo>
                      <a:pt x="48" y="238"/>
                    </a:lnTo>
                    <a:lnTo>
                      <a:pt x="44" y="206"/>
                    </a:lnTo>
                    <a:lnTo>
                      <a:pt x="40" y="166"/>
                    </a:lnTo>
                    <a:lnTo>
                      <a:pt x="37" y="123"/>
                    </a:lnTo>
                    <a:lnTo>
                      <a:pt x="39" y="78"/>
                    </a:lnTo>
                    <a:lnTo>
                      <a:pt x="44" y="37"/>
                    </a:lnTo>
                    <a:lnTo>
                      <a:pt x="56" y="3"/>
                    </a:lnTo>
                    <a:lnTo>
                      <a:pt x="56" y="2"/>
                    </a:lnTo>
                    <a:lnTo>
                      <a:pt x="55" y="1"/>
                    </a:lnTo>
                    <a:lnTo>
                      <a:pt x="52" y="0"/>
                    </a:lnTo>
                    <a:lnTo>
                      <a:pt x="48" y="0"/>
                    </a:lnTo>
                    <a:lnTo>
                      <a:pt x="42" y="0"/>
                    </a:lnTo>
                    <a:lnTo>
                      <a:pt x="31" y="2"/>
                    </a:lnTo>
                    <a:lnTo>
                      <a:pt x="17" y="5"/>
                    </a:lnTo>
                    <a:close/>
                  </a:path>
                </a:pathLst>
              </a:custGeom>
              <a:solidFill>
                <a:srgbClr val="808080"/>
              </a:solidFill>
              <a:ln w="9525">
                <a:noFill/>
                <a:round/>
                <a:headEnd/>
                <a:tailEnd/>
              </a:ln>
            </p:spPr>
            <p:txBody>
              <a:bodyPr/>
              <a:lstStyle/>
              <a:p>
                <a:endParaRPr lang="en-US"/>
              </a:p>
            </p:txBody>
          </p:sp>
          <p:sp>
            <p:nvSpPr>
              <p:cNvPr id="92463" name="Freeform 36"/>
              <p:cNvSpPr>
                <a:spLocks/>
              </p:cNvSpPr>
              <p:nvPr/>
            </p:nvSpPr>
            <p:spPr bwMode="auto">
              <a:xfrm>
                <a:off x="7211" y="13549"/>
                <a:ext cx="186" cy="732"/>
              </a:xfrm>
              <a:custGeom>
                <a:avLst/>
                <a:gdLst>
                  <a:gd name="T0" fmla="*/ 186 w 186"/>
                  <a:gd name="T1" fmla="*/ 6 h 732"/>
                  <a:gd name="T2" fmla="*/ 182 w 186"/>
                  <a:gd name="T3" fmla="*/ 11 h 732"/>
                  <a:gd name="T4" fmla="*/ 169 w 186"/>
                  <a:gd name="T5" fmla="*/ 29 h 732"/>
                  <a:gd name="T6" fmla="*/ 153 w 186"/>
                  <a:gd name="T7" fmla="*/ 67 h 732"/>
                  <a:gd name="T8" fmla="*/ 137 w 186"/>
                  <a:gd name="T9" fmla="*/ 130 h 732"/>
                  <a:gd name="T10" fmla="*/ 124 w 186"/>
                  <a:gd name="T11" fmla="*/ 221 h 732"/>
                  <a:gd name="T12" fmla="*/ 117 w 186"/>
                  <a:gd name="T13" fmla="*/ 350 h 732"/>
                  <a:gd name="T14" fmla="*/ 122 w 186"/>
                  <a:gd name="T15" fmla="*/ 517 h 732"/>
                  <a:gd name="T16" fmla="*/ 139 w 186"/>
                  <a:gd name="T17" fmla="*/ 732 h 732"/>
                  <a:gd name="T18" fmla="*/ 34 w 186"/>
                  <a:gd name="T19" fmla="*/ 732 h 732"/>
                  <a:gd name="T20" fmla="*/ 31 w 186"/>
                  <a:gd name="T21" fmla="*/ 711 h 732"/>
                  <a:gd name="T22" fmla="*/ 22 w 186"/>
                  <a:gd name="T23" fmla="*/ 651 h 732"/>
                  <a:gd name="T24" fmla="*/ 12 w 186"/>
                  <a:gd name="T25" fmla="*/ 563 h 732"/>
                  <a:gd name="T26" fmla="*/ 3 w 186"/>
                  <a:gd name="T27" fmla="*/ 454 h 732"/>
                  <a:gd name="T28" fmla="*/ 0 w 186"/>
                  <a:gd name="T29" fmla="*/ 335 h 732"/>
                  <a:gd name="T30" fmla="*/ 6 w 186"/>
                  <a:gd name="T31" fmla="*/ 213 h 732"/>
                  <a:gd name="T32" fmla="*/ 25 w 186"/>
                  <a:gd name="T33" fmla="*/ 98 h 732"/>
                  <a:gd name="T34" fmla="*/ 60 w 186"/>
                  <a:gd name="T35" fmla="*/ 0 h 732"/>
                  <a:gd name="T36" fmla="*/ 186 w 186"/>
                  <a:gd name="T37" fmla="*/ 6 h 73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6"/>
                  <a:gd name="T58" fmla="*/ 0 h 732"/>
                  <a:gd name="T59" fmla="*/ 186 w 186"/>
                  <a:gd name="T60" fmla="*/ 732 h 73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6" h="732">
                    <a:moveTo>
                      <a:pt x="186" y="6"/>
                    </a:moveTo>
                    <a:lnTo>
                      <a:pt x="182" y="11"/>
                    </a:lnTo>
                    <a:lnTo>
                      <a:pt x="169" y="29"/>
                    </a:lnTo>
                    <a:lnTo>
                      <a:pt x="153" y="67"/>
                    </a:lnTo>
                    <a:lnTo>
                      <a:pt x="137" y="130"/>
                    </a:lnTo>
                    <a:lnTo>
                      <a:pt x="124" y="221"/>
                    </a:lnTo>
                    <a:lnTo>
                      <a:pt x="117" y="350"/>
                    </a:lnTo>
                    <a:lnTo>
                      <a:pt x="122" y="517"/>
                    </a:lnTo>
                    <a:lnTo>
                      <a:pt x="139" y="732"/>
                    </a:lnTo>
                    <a:lnTo>
                      <a:pt x="34" y="732"/>
                    </a:lnTo>
                    <a:lnTo>
                      <a:pt x="31" y="711"/>
                    </a:lnTo>
                    <a:lnTo>
                      <a:pt x="22" y="651"/>
                    </a:lnTo>
                    <a:lnTo>
                      <a:pt x="12" y="563"/>
                    </a:lnTo>
                    <a:lnTo>
                      <a:pt x="3" y="454"/>
                    </a:lnTo>
                    <a:lnTo>
                      <a:pt x="0" y="335"/>
                    </a:lnTo>
                    <a:lnTo>
                      <a:pt x="6" y="213"/>
                    </a:lnTo>
                    <a:lnTo>
                      <a:pt x="25" y="98"/>
                    </a:lnTo>
                    <a:lnTo>
                      <a:pt x="60" y="0"/>
                    </a:lnTo>
                    <a:lnTo>
                      <a:pt x="186" y="6"/>
                    </a:lnTo>
                    <a:close/>
                  </a:path>
                </a:pathLst>
              </a:custGeom>
              <a:solidFill>
                <a:srgbClr val="808080"/>
              </a:solidFill>
              <a:ln w="9525">
                <a:noFill/>
                <a:round/>
                <a:headEnd/>
                <a:tailEnd/>
              </a:ln>
            </p:spPr>
            <p:txBody>
              <a:bodyPr/>
              <a:lstStyle/>
              <a:p>
                <a:endParaRPr lang="en-US"/>
              </a:p>
            </p:txBody>
          </p:sp>
          <p:sp>
            <p:nvSpPr>
              <p:cNvPr id="92464" name="Freeform 37"/>
              <p:cNvSpPr>
                <a:spLocks/>
              </p:cNvSpPr>
              <p:nvPr/>
            </p:nvSpPr>
            <p:spPr bwMode="auto">
              <a:xfrm>
                <a:off x="7219" y="13600"/>
                <a:ext cx="158" cy="625"/>
              </a:xfrm>
              <a:custGeom>
                <a:avLst/>
                <a:gdLst>
                  <a:gd name="T0" fmla="*/ 158 w 158"/>
                  <a:gd name="T1" fmla="*/ 4 h 625"/>
                  <a:gd name="T2" fmla="*/ 153 w 158"/>
                  <a:gd name="T3" fmla="*/ 9 h 625"/>
                  <a:gd name="T4" fmla="*/ 144 w 158"/>
                  <a:gd name="T5" fmla="*/ 25 h 625"/>
                  <a:gd name="T6" fmla="*/ 130 w 158"/>
                  <a:gd name="T7" fmla="*/ 57 h 625"/>
                  <a:gd name="T8" fmla="*/ 116 w 158"/>
                  <a:gd name="T9" fmla="*/ 110 h 625"/>
                  <a:gd name="T10" fmla="*/ 105 w 158"/>
                  <a:gd name="T11" fmla="*/ 189 h 625"/>
                  <a:gd name="T12" fmla="*/ 100 w 158"/>
                  <a:gd name="T13" fmla="*/ 298 h 625"/>
                  <a:gd name="T14" fmla="*/ 103 w 158"/>
                  <a:gd name="T15" fmla="*/ 441 h 625"/>
                  <a:gd name="T16" fmla="*/ 118 w 158"/>
                  <a:gd name="T17" fmla="*/ 625 h 625"/>
                  <a:gd name="T18" fmla="*/ 29 w 158"/>
                  <a:gd name="T19" fmla="*/ 625 h 625"/>
                  <a:gd name="T20" fmla="*/ 25 w 158"/>
                  <a:gd name="T21" fmla="*/ 607 h 625"/>
                  <a:gd name="T22" fmla="*/ 18 w 158"/>
                  <a:gd name="T23" fmla="*/ 556 h 625"/>
                  <a:gd name="T24" fmla="*/ 9 w 158"/>
                  <a:gd name="T25" fmla="*/ 480 h 625"/>
                  <a:gd name="T26" fmla="*/ 2 w 158"/>
                  <a:gd name="T27" fmla="*/ 387 h 625"/>
                  <a:gd name="T28" fmla="*/ 0 w 158"/>
                  <a:gd name="T29" fmla="*/ 286 h 625"/>
                  <a:gd name="T30" fmla="*/ 5 w 158"/>
                  <a:gd name="T31" fmla="*/ 182 h 625"/>
                  <a:gd name="T32" fmla="*/ 21 w 158"/>
                  <a:gd name="T33" fmla="*/ 84 h 625"/>
                  <a:gd name="T34" fmla="*/ 51 w 158"/>
                  <a:gd name="T35" fmla="*/ 0 h 625"/>
                  <a:gd name="T36" fmla="*/ 158 w 158"/>
                  <a:gd name="T37" fmla="*/ 4 h 62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8"/>
                  <a:gd name="T58" fmla="*/ 0 h 625"/>
                  <a:gd name="T59" fmla="*/ 158 w 158"/>
                  <a:gd name="T60" fmla="*/ 625 h 62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8" h="625">
                    <a:moveTo>
                      <a:pt x="158" y="4"/>
                    </a:moveTo>
                    <a:lnTo>
                      <a:pt x="153" y="9"/>
                    </a:lnTo>
                    <a:lnTo>
                      <a:pt x="144" y="25"/>
                    </a:lnTo>
                    <a:lnTo>
                      <a:pt x="130" y="57"/>
                    </a:lnTo>
                    <a:lnTo>
                      <a:pt x="116" y="110"/>
                    </a:lnTo>
                    <a:lnTo>
                      <a:pt x="105" y="189"/>
                    </a:lnTo>
                    <a:lnTo>
                      <a:pt x="100" y="298"/>
                    </a:lnTo>
                    <a:lnTo>
                      <a:pt x="103" y="441"/>
                    </a:lnTo>
                    <a:lnTo>
                      <a:pt x="118" y="625"/>
                    </a:lnTo>
                    <a:lnTo>
                      <a:pt x="29" y="625"/>
                    </a:lnTo>
                    <a:lnTo>
                      <a:pt x="25" y="607"/>
                    </a:lnTo>
                    <a:lnTo>
                      <a:pt x="18" y="556"/>
                    </a:lnTo>
                    <a:lnTo>
                      <a:pt x="9" y="480"/>
                    </a:lnTo>
                    <a:lnTo>
                      <a:pt x="2" y="387"/>
                    </a:lnTo>
                    <a:lnTo>
                      <a:pt x="0" y="286"/>
                    </a:lnTo>
                    <a:lnTo>
                      <a:pt x="5" y="182"/>
                    </a:lnTo>
                    <a:lnTo>
                      <a:pt x="21" y="84"/>
                    </a:lnTo>
                    <a:lnTo>
                      <a:pt x="51" y="0"/>
                    </a:lnTo>
                    <a:lnTo>
                      <a:pt x="158" y="4"/>
                    </a:lnTo>
                    <a:close/>
                  </a:path>
                </a:pathLst>
              </a:custGeom>
              <a:solidFill>
                <a:srgbClr val="808080"/>
              </a:solidFill>
              <a:ln w="9525">
                <a:noFill/>
                <a:round/>
                <a:headEnd/>
                <a:tailEnd/>
              </a:ln>
            </p:spPr>
            <p:txBody>
              <a:bodyPr/>
              <a:lstStyle/>
              <a:p>
                <a:endParaRPr lang="en-US"/>
              </a:p>
            </p:txBody>
          </p:sp>
          <p:sp>
            <p:nvSpPr>
              <p:cNvPr id="92465" name="Freeform 38"/>
              <p:cNvSpPr>
                <a:spLocks/>
              </p:cNvSpPr>
              <p:nvPr/>
            </p:nvSpPr>
            <p:spPr bwMode="auto">
              <a:xfrm>
                <a:off x="7225" y="13651"/>
                <a:ext cx="131" cy="517"/>
              </a:xfrm>
              <a:custGeom>
                <a:avLst/>
                <a:gdLst>
                  <a:gd name="T0" fmla="*/ 131 w 131"/>
                  <a:gd name="T1" fmla="*/ 4 h 517"/>
                  <a:gd name="T2" fmla="*/ 128 w 131"/>
                  <a:gd name="T3" fmla="*/ 7 h 517"/>
                  <a:gd name="T4" fmla="*/ 119 w 131"/>
                  <a:gd name="T5" fmla="*/ 21 h 517"/>
                  <a:gd name="T6" fmla="*/ 109 w 131"/>
                  <a:gd name="T7" fmla="*/ 47 h 517"/>
                  <a:gd name="T8" fmla="*/ 97 w 131"/>
                  <a:gd name="T9" fmla="*/ 91 h 517"/>
                  <a:gd name="T10" fmla="*/ 88 w 131"/>
                  <a:gd name="T11" fmla="*/ 156 h 517"/>
                  <a:gd name="T12" fmla="*/ 84 w 131"/>
                  <a:gd name="T13" fmla="*/ 247 h 517"/>
                  <a:gd name="T14" fmla="*/ 86 w 131"/>
                  <a:gd name="T15" fmla="*/ 366 h 517"/>
                  <a:gd name="T16" fmla="*/ 99 w 131"/>
                  <a:gd name="T17" fmla="*/ 517 h 517"/>
                  <a:gd name="T18" fmla="*/ 25 w 131"/>
                  <a:gd name="T19" fmla="*/ 517 h 517"/>
                  <a:gd name="T20" fmla="*/ 23 w 131"/>
                  <a:gd name="T21" fmla="*/ 502 h 517"/>
                  <a:gd name="T22" fmla="*/ 16 w 131"/>
                  <a:gd name="T23" fmla="*/ 460 h 517"/>
                  <a:gd name="T24" fmla="*/ 9 w 131"/>
                  <a:gd name="T25" fmla="*/ 397 h 517"/>
                  <a:gd name="T26" fmla="*/ 2 w 131"/>
                  <a:gd name="T27" fmla="*/ 320 h 517"/>
                  <a:gd name="T28" fmla="*/ 0 w 131"/>
                  <a:gd name="T29" fmla="*/ 236 h 517"/>
                  <a:gd name="T30" fmla="*/ 4 w 131"/>
                  <a:gd name="T31" fmla="*/ 151 h 517"/>
                  <a:gd name="T32" fmla="*/ 18 w 131"/>
                  <a:gd name="T33" fmla="*/ 70 h 517"/>
                  <a:gd name="T34" fmla="*/ 43 w 131"/>
                  <a:gd name="T35" fmla="*/ 0 h 517"/>
                  <a:gd name="T36" fmla="*/ 131 w 131"/>
                  <a:gd name="T37" fmla="*/ 4 h 5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1"/>
                  <a:gd name="T58" fmla="*/ 0 h 517"/>
                  <a:gd name="T59" fmla="*/ 131 w 131"/>
                  <a:gd name="T60" fmla="*/ 517 h 5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1" h="517">
                    <a:moveTo>
                      <a:pt x="131" y="4"/>
                    </a:moveTo>
                    <a:lnTo>
                      <a:pt x="128" y="7"/>
                    </a:lnTo>
                    <a:lnTo>
                      <a:pt x="119" y="21"/>
                    </a:lnTo>
                    <a:lnTo>
                      <a:pt x="109" y="47"/>
                    </a:lnTo>
                    <a:lnTo>
                      <a:pt x="97" y="91"/>
                    </a:lnTo>
                    <a:lnTo>
                      <a:pt x="88" y="156"/>
                    </a:lnTo>
                    <a:lnTo>
                      <a:pt x="84" y="247"/>
                    </a:lnTo>
                    <a:lnTo>
                      <a:pt x="86" y="366"/>
                    </a:lnTo>
                    <a:lnTo>
                      <a:pt x="99" y="517"/>
                    </a:lnTo>
                    <a:lnTo>
                      <a:pt x="25" y="517"/>
                    </a:lnTo>
                    <a:lnTo>
                      <a:pt x="23" y="502"/>
                    </a:lnTo>
                    <a:lnTo>
                      <a:pt x="16" y="460"/>
                    </a:lnTo>
                    <a:lnTo>
                      <a:pt x="9" y="397"/>
                    </a:lnTo>
                    <a:lnTo>
                      <a:pt x="2" y="320"/>
                    </a:lnTo>
                    <a:lnTo>
                      <a:pt x="0" y="236"/>
                    </a:lnTo>
                    <a:lnTo>
                      <a:pt x="4" y="151"/>
                    </a:lnTo>
                    <a:lnTo>
                      <a:pt x="18" y="70"/>
                    </a:lnTo>
                    <a:lnTo>
                      <a:pt x="43" y="0"/>
                    </a:lnTo>
                    <a:lnTo>
                      <a:pt x="131" y="4"/>
                    </a:lnTo>
                    <a:close/>
                  </a:path>
                </a:pathLst>
              </a:custGeom>
              <a:solidFill>
                <a:srgbClr val="808080"/>
              </a:solidFill>
              <a:ln w="9525">
                <a:noFill/>
                <a:round/>
                <a:headEnd/>
                <a:tailEnd/>
              </a:ln>
            </p:spPr>
            <p:txBody>
              <a:bodyPr/>
              <a:lstStyle/>
              <a:p>
                <a:endParaRPr lang="en-US"/>
              </a:p>
            </p:txBody>
          </p:sp>
          <p:sp>
            <p:nvSpPr>
              <p:cNvPr id="92466" name="Freeform 39"/>
              <p:cNvSpPr>
                <a:spLocks/>
              </p:cNvSpPr>
              <p:nvPr/>
            </p:nvSpPr>
            <p:spPr bwMode="auto">
              <a:xfrm>
                <a:off x="7233" y="13701"/>
                <a:ext cx="104" cy="411"/>
              </a:xfrm>
              <a:custGeom>
                <a:avLst/>
                <a:gdLst>
                  <a:gd name="T0" fmla="*/ 104 w 104"/>
                  <a:gd name="T1" fmla="*/ 4 h 411"/>
                  <a:gd name="T2" fmla="*/ 101 w 104"/>
                  <a:gd name="T3" fmla="*/ 7 h 411"/>
                  <a:gd name="T4" fmla="*/ 94 w 104"/>
                  <a:gd name="T5" fmla="*/ 17 h 411"/>
                  <a:gd name="T6" fmla="*/ 86 w 104"/>
                  <a:gd name="T7" fmla="*/ 38 h 411"/>
                  <a:gd name="T8" fmla="*/ 76 w 104"/>
                  <a:gd name="T9" fmla="*/ 73 h 411"/>
                  <a:gd name="T10" fmla="*/ 69 w 104"/>
                  <a:gd name="T11" fmla="*/ 125 h 411"/>
                  <a:gd name="T12" fmla="*/ 65 w 104"/>
                  <a:gd name="T13" fmla="*/ 196 h 411"/>
                  <a:gd name="T14" fmla="*/ 67 w 104"/>
                  <a:gd name="T15" fmla="*/ 291 h 411"/>
                  <a:gd name="T16" fmla="*/ 77 w 104"/>
                  <a:gd name="T17" fmla="*/ 411 h 411"/>
                  <a:gd name="T18" fmla="*/ 19 w 104"/>
                  <a:gd name="T19" fmla="*/ 411 h 411"/>
                  <a:gd name="T20" fmla="*/ 17 w 104"/>
                  <a:gd name="T21" fmla="*/ 399 h 411"/>
                  <a:gd name="T22" fmla="*/ 11 w 104"/>
                  <a:gd name="T23" fmla="*/ 365 h 411"/>
                  <a:gd name="T24" fmla="*/ 6 w 104"/>
                  <a:gd name="T25" fmla="*/ 316 h 411"/>
                  <a:gd name="T26" fmla="*/ 2 w 104"/>
                  <a:gd name="T27" fmla="*/ 255 h 411"/>
                  <a:gd name="T28" fmla="*/ 0 w 104"/>
                  <a:gd name="T29" fmla="*/ 188 h 411"/>
                  <a:gd name="T30" fmla="*/ 4 w 104"/>
                  <a:gd name="T31" fmla="*/ 120 h 411"/>
                  <a:gd name="T32" fmla="*/ 15 w 104"/>
                  <a:gd name="T33" fmla="*/ 55 h 411"/>
                  <a:gd name="T34" fmla="*/ 34 w 104"/>
                  <a:gd name="T35" fmla="*/ 0 h 411"/>
                  <a:gd name="T36" fmla="*/ 104 w 104"/>
                  <a:gd name="T37" fmla="*/ 4 h 4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4"/>
                  <a:gd name="T58" fmla="*/ 0 h 411"/>
                  <a:gd name="T59" fmla="*/ 104 w 104"/>
                  <a:gd name="T60" fmla="*/ 411 h 4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4" h="411">
                    <a:moveTo>
                      <a:pt x="104" y="4"/>
                    </a:moveTo>
                    <a:lnTo>
                      <a:pt x="101" y="7"/>
                    </a:lnTo>
                    <a:lnTo>
                      <a:pt x="94" y="17"/>
                    </a:lnTo>
                    <a:lnTo>
                      <a:pt x="86" y="38"/>
                    </a:lnTo>
                    <a:lnTo>
                      <a:pt x="76" y="73"/>
                    </a:lnTo>
                    <a:lnTo>
                      <a:pt x="69" y="125"/>
                    </a:lnTo>
                    <a:lnTo>
                      <a:pt x="65" y="196"/>
                    </a:lnTo>
                    <a:lnTo>
                      <a:pt x="67" y="291"/>
                    </a:lnTo>
                    <a:lnTo>
                      <a:pt x="77" y="411"/>
                    </a:lnTo>
                    <a:lnTo>
                      <a:pt x="19" y="411"/>
                    </a:lnTo>
                    <a:lnTo>
                      <a:pt x="17" y="399"/>
                    </a:lnTo>
                    <a:lnTo>
                      <a:pt x="11" y="365"/>
                    </a:lnTo>
                    <a:lnTo>
                      <a:pt x="6" y="316"/>
                    </a:lnTo>
                    <a:lnTo>
                      <a:pt x="2" y="255"/>
                    </a:lnTo>
                    <a:lnTo>
                      <a:pt x="0" y="188"/>
                    </a:lnTo>
                    <a:lnTo>
                      <a:pt x="4" y="120"/>
                    </a:lnTo>
                    <a:lnTo>
                      <a:pt x="15" y="55"/>
                    </a:lnTo>
                    <a:lnTo>
                      <a:pt x="34" y="0"/>
                    </a:lnTo>
                    <a:lnTo>
                      <a:pt x="104" y="4"/>
                    </a:lnTo>
                    <a:close/>
                  </a:path>
                </a:pathLst>
              </a:custGeom>
              <a:solidFill>
                <a:srgbClr val="808080"/>
              </a:solidFill>
              <a:ln w="9525">
                <a:noFill/>
                <a:round/>
                <a:headEnd/>
                <a:tailEnd/>
              </a:ln>
            </p:spPr>
            <p:txBody>
              <a:bodyPr/>
              <a:lstStyle/>
              <a:p>
                <a:endParaRPr lang="en-US"/>
              </a:p>
            </p:txBody>
          </p:sp>
          <p:sp>
            <p:nvSpPr>
              <p:cNvPr id="92467" name="Freeform 40"/>
              <p:cNvSpPr>
                <a:spLocks/>
              </p:cNvSpPr>
              <p:nvPr/>
            </p:nvSpPr>
            <p:spPr bwMode="auto">
              <a:xfrm>
                <a:off x="7240" y="13752"/>
                <a:ext cx="76" cy="302"/>
              </a:xfrm>
              <a:custGeom>
                <a:avLst/>
                <a:gdLst>
                  <a:gd name="T0" fmla="*/ 76 w 76"/>
                  <a:gd name="T1" fmla="*/ 2 h 302"/>
                  <a:gd name="T2" fmla="*/ 74 w 76"/>
                  <a:gd name="T3" fmla="*/ 4 h 302"/>
                  <a:gd name="T4" fmla="*/ 70 w 76"/>
                  <a:gd name="T5" fmla="*/ 12 h 302"/>
                  <a:gd name="T6" fmla="*/ 62 w 76"/>
                  <a:gd name="T7" fmla="*/ 28 h 302"/>
                  <a:gd name="T8" fmla="*/ 56 w 76"/>
                  <a:gd name="T9" fmla="*/ 53 h 302"/>
                  <a:gd name="T10" fmla="*/ 51 w 76"/>
                  <a:gd name="T11" fmla="*/ 92 h 302"/>
                  <a:gd name="T12" fmla="*/ 49 w 76"/>
                  <a:gd name="T13" fmla="*/ 145 h 302"/>
                  <a:gd name="T14" fmla="*/ 50 w 76"/>
                  <a:gd name="T15" fmla="*/ 214 h 302"/>
                  <a:gd name="T16" fmla="*/ 57 w 76"/>
                  <a:gd name="T17" fmla="*/ 302 h 302"/>
                  <a:gd name="T18" fmla="*/ 14 w 76"/>
                  <a:gd name="T19" fmla="*/ 302 h 302"/>
                  <a:gd name="T20" fmla="*/ 13 w 76"/>
                  <a:gd name="T21" fmla="*/ 294 h 302"/>
                  <a:gd name="T22" fmla="*/ 9 w 76"/>
                  <a:gd name="T23" fmla="*/ 269 h 302"/>
                  <a:gd name="T24" fmla="*/ 4 w 76"/>
                  <a:gd name="T25" fmla="*/ 232 h 302"/>
                  <a:gd name="T26" fmla="*/ 1 w 76"/>
                  <a:gd name="T27" fmla="*/ 188 h 302"/>
                  <a:gd name="T28" fmla="*/ 0 w 76"/>
                  <a:gd name="T29" fmla="*/ 138 h 302"/>
                  <a:gd name="T30" fmla="*/ 2 w 76"/>
                  <a:gd name="T31" fmla="*/ 89 h 302"/>
                  <a:gd name="T32" fmla="*/ 10 w 76"/>
                  <a:gd name="T33" fmla="*/ 41 h 302"/>
                  <a:gd name="T34" fmla="*/ 25 w 76"/>
                  <a:gd name="T35" fmla="*/ 0 h 302"/>
                  <a:gd name="T36" fmla="*/ 76 w 76"/>
                  <a:gd name="T37" fmla="*/ 2 h 30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6"/>
                  <a:gd name="T58" fmla="*/ 0 h 302"/>
                  <a:gd name="T59" fmla="*/ 76 w 76"/>
                  <a:gd name="T60" fmla="*/ 302 h 30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6" h="302">
                    <a:moveTo>
                      <a:pt x="76" y="2"/>
                    </a:moveTo>
                    <a:lnTo>
                      <a:pt x="74" y="4"/>
                    </a:lnTo>
                    <a:lnTo>
                      <a:pt x="70" y="12"/>
                    </a:lnTo>
                    <a:lnTo>
                      <a:pt x="62" y="28"/>
                    </a:lnTo>
                    <a:lnTo>
                      <a:pt x="56" y="53"/>
                    </a:lnTo>
                    <a:lnTo>
                      <a:pt x="51" y="92"/>
                    </a:lnTo>
                    <a:lnTo>
                      <a:pt x="49" y="145"/>
                    </a:lnTo>
                    <a:lnTo>
                      <a:pt x="50" y="214"/>
                    </a:lnTo>
                    <a:lnTo>
                      <a:pt x="57" y="302"/>
                    </a:lnTo>
                    <a:lnTo>
                      <a:pt x="14" y="302"/>
                    </a:lnTo>
                    <a:lnTo>
                      <a:pt x="13" y="294"/>
                    </a:lnTo>
                    <a:lnTo>
                      <a:pt x="9" y="269"/>
                    </a:lnTo>
                    <a:lnTo>
                      <a:pt x="4" y="232"/>
                    </a:lnTo>
                    <a:lnTo>
                      <a:pt x="1" y="188"/>
                    </a:lnTo>
                    <a:lnTo>
                      <a:pt x="0" y="138"/>
                    </a:lnTo>
                    <a:lnTo>
                      <a:pt x="2" y="89"/>
                    </a:lnTo>
                    <a:lnTo>
                      <a:pt x="10" y="41"/>
                    </a:lnTo>
                    <a:lnTo>
                      <a:pt x="25" y="0"/>
                    </a:lnTo>
                    <a:lnTo>
                      <a:pt x="76" y="2"/>
                    </a:lnTo>
                    <a:close/>
                  </a:path>
                </a:pathLst>
              </a:custGeom>
              <a:solidFill>
                <a:srgbClr val="808080"/>
              </a:solidFill>
              <a:ln w="9525">
                <a:noFill/>
                <a:round/>
                <a:headEnd/>
                <a:tailEnd/>
              </a:ln>
            </p:spPr>
            <p:txBody>
              <a:bodyPr/>
              <a:lstStyle/>
              <a:p>
                <a:endParaRPr lang="en-US"/>
              </a:p>
            </p:txBody>
          </p:sp>
          <p:sp>
            <p:nvSpPr>
              <p:cNvPr id="92468" name="Rectangle 41"/>
              <p:cNvSpPr>
                <a:spLocks noChangeArrowheads="1"/>
              </p:cNvSpPr>
              <p:nvPr/>
            </p:nvSpPr>
            <p:spPr bwMode="auto">
              <a:xfrm>
                <a:off x="6241" y="13678"/>
                <a:ext cx="23" cy="958"/>
              </a:xfrm>
              <a:prstGeom prst="rect">
                <a:avLst/>
              </a:prstGeom>
              <a:solidFill>
                <a:srgbClr val="000000"/>
              </a:solidFill>
              <a:ln w="9525">
                <a:noFill/>
                <a:miter lim="800000"/>
                <a:headEnd/>
                <a:tailEnd/>
              </a:ln>
            </p:spPr>
            <p:txBody>
              <a:bodyPr/>
              <a:lstStyle/>
              <a:p>
                <a:endParaRPr lang="en-US"/>
              </a:p>
            </p:txBody>
          </p:sp>
          <p:sp>
            <p:nvSpPr>
              <p:cNvPr id="92469" name="Freeform 42"/>
              <p:cNvSpPr>
                <a:spLocks/>
              </p:cNvSpPr>
              <p:nvPr/>
            </p:nvSpPr>
            <p:spPr bwMode="auto">
              <a:xfrm>
                <a:off x="6579" y="13664"/>
                <a:ext cx="375" cy="440"/>
              </a:xfrm>
              <a:custGeom>
                <a:avLst/>
                <a:gdLst>
                  <a:gd name="T0" fmla="*/ 35 w 375"/>
                  <a:gd name="T1" fmla="*/ 41 h 440"/>
                  <a:gd name="T2" fmla="*/ 32 w 375"/>
                  <a:gd name="T3" fmla="*/ 49 h 440"/>
                  <a:gd name="T4" fmla="*/ 25 w 375"/>
                  <a:gd name="T5" fmla="*/ 74 h 440"/>
                  <a:gd name="T6" fmla="*/ 17 w 375"/>
                  <a:gd name="T7" fmla="*/ 112 h 440"/>
                  <a:gd name="T8" fmla="*/ 8 w 375"/>
                  <a:gd name="T9" fmla="*/ 163 h 440"/>
                  <a:gd name="T10" fmla="*/ 2 w 375"/>
                  <a:gd name="T11" fmla="*/ 223 h 440"/>
                  <a:gd name="T12" fmla="*/ 0 w 375"/>
                  <a:gd name="T13" fmla="*/ 290 h 440"/>
                  <a:gd name="T14" fmla="*/ 7 w 375"/>
                  <a:gd name="T15" fmla="*/ 363 h 440"/>
                  <a:gd name="T16" fmla="*/ 23 w 375"/>
                  <a:gd name="T17" fmla="*/ 440 h 440"/>
                  <a:gd name="T18" fmla="*/ 23 w 375"/>
                  <a:gd name="T19" fmla="*/ 437 h 440"/>
                  <a:gd name="T20" fmla="*/ 23 w 375"/>
                  <a:gd name="T21" fmla="*/ 427 h 440"/>
                  <a:gd name="T22" fmla="*/ 23 w 375"/>
                  <a:gd name="T23" fmla="*/ 411 h 440"/>
                  <a:gd name="T24" fmla="*/ 23 w 375"/>
                  <a:gd name="T25" fmla="*/ 391 h 440"/>
                  <a:gd name="T26" fmla="*/ 25 w 375"/>
                  <a:gd name="T27" fmla="*/ 367 h 440"/>
                  <a:gd name="T28" fmla="*/ 28 w 375"/>
                  <a:gd name="T29" fmla="*/ 341 h 440"/>
                  <a:gd name="T30" fmla="*/ 33 w 375"/>
                  <a:gd name="T31" fmla="*/ 312 h 440"/>
                  <a:gd name="T32" fmla="*/ 39 w 375"/>
                  <a:gd name="T33" fmla="*/ 281 h 440"/>
                  <a:gd name="T34" fmla="*/ 49 w 375"/>
                  <a:gd name="T35" fmla="*/ 251 h 440"/>
                  <a:gd name="T36" fmla="*/ 61 w 375"/>
                  <a:gd name="T37" fmla="*/ 222 h 440"/>
                  <a:gd name="T38" fmla="*/ 75 w 375"/>
                  <a:gd name="T39" fmla="*/ 194 h 440"/>
                  <a:gd name="T40" fmla="*/ 93 w 375"/>
                  <a:gd name="T41" fmla="*/ 168 h 440"/>
                  <a:gd name="T42" fmla="*/ 116 w 375"/>
                  <a:gd name="T43" fmla="*/ 145 h 440"/>
                  <a:gd name="T44" fmla="*/ 141 w 375"/>
                  <a:gd name="T45" fmla="*/ 127 h 440"/>
                  <a:gd name="T46" fmla="*/ 173 w 375"/>
                  <a:gd name="T47" fmla="*/ 114 h 440"/>
                  <a:gd name="T48" fmla="*/ 208 w 375"/>
                  <a:gd name="T49" fmla="*/ 106 h 440"/>
                  <a:gd name="T50" fmla="*/ 210 w 375"/>
                  <a:gd name="T51" fmla="*/ 104 h 440"/>
                  <a:gd name="T52" fmla="*/ 217 w 375"/>
                  <a:gd name="T53" fmla="*/ 100 h 440"/>
                  <a:gd name="T54" fmla="*/ 227 w 375"/>
                  <a:gd name="T55" fmla="*/ 92 h 440"/>
                  <a:gd name="T56" fmla="*/ 245 w 375"/>
                  <a:gd name="T57" fmla="*/ 82 h 440"/>
                  <a:gd name="T58" fmla="*/ 267 w 375"/>
                  <a:gd name="T59" fmla="*/ 69 h 440"/>
                  <a:gd name="T60" fmla="*/ 296 w 375"/>
                  <a:gd name="T61" fmla="*/ 54 h 440"/>
                  <a:gd name="T62" fmla="*/ 332 w 375"/>
                  <a:gd name="T63" fmla="*/ 36 h 440"/>
                  <a:gd name="T64" fmla="*/ 375 w 375"/>
                  <a:gd name="T65" fmla="*/ 17 h 440"/>
                  <a:gd name="T66" fmla="*/ 373 w 375"/>
                  <a:gd name="T67" fmla="*/ 16 h 440"/>
                  <a:gd name="T68" fmla="*/ 366 w 375"/>
                  <a:gd name="T69" fmla="*/ 15 h 440"/>
                  <a:gd name="T70" fmla="*/ 357 w 375"/>
                  <a:gd name="T71" fmla="*/ 13 h 440"/>
                  <a:gd name="T72" fmla="*/ 343 w 375"/>
                  <a:gd name="T73" fmla="*/ 10 h 440"/>
                  <a:gd name="T74" fmla="*/ 326 w 375"/>
                  <a:gd name="T75" fmla="*/ 7 h 440"/>
                  <a:gd name="T76" fmla="*/ 307 w 375"/>
                  <a:gd name="T77" fmla="*/ 5 h 440"/>
                  <a:gd name="T78" fmla="*/ 285 w 375"/>
                  <a:gd name="T79" fmla="*/ 3 h 440"/>
                  <a:gd name="T80" fmla="*/ 261 w 375"/>
                  <a:gd name="T81" fmla="*/ 1 h 440"/>
                  <a:gd name="T82" fmla="*/ 235 w 375"/>
                  <a:gd name="T83" fmla="*/ 0 h 440"/>
                  <a:gd name="T84" fmla="*/ 208 w 375"/>
                  <a:gd name="T85" fmla="*/ 1 h 440"/>
                  <a:gd name="T86" fmla="*/ 180 w 375"/>
                  <a:gd name="T87" fmla="*/ 2 h 440"/>
                  <a:gd name="T88" fmla="*/ 151 w 375"/>
                  <a:gd name="T89" fmla="*/ 5 h 440"/>
                  <a:gd name="T90" fmla="*/ 122 w 375"/>
                  <a:gd name="T91" fmla="*/ 10 h 440"/>
                  <a:gd name="T92" fmla="*/ 92 w 375"/>
                  <a:gd name="T93" fmla="*/ 18 h 440"/>
                  <a:gd name="T94" fmla="*/ 63 w 375"/>
                  <a:gd name="T95" fmla="*/ 28 h 440"/>
                  <a:gd name="T96" fmla="*/ 35 w 375"/>
                  <a:gd name="T97" fmla="*/ 41 h 44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75"/>
                  <a:gd name="T148" fmla="*/ 0 h 440"/>
                  <a:gd name="T149" fmla="*/ 375 w 375"/>
                  <a:gd name="T150" fmla="*/ 440 h 44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75" h="440">
                    <a:moveTo>
                      <a:pt x="35" y="41"/>
                    </a:moveTo>
                    <a:lnTo>
                      <a:pt x="32" y="49"/>
                    </a:lnTo>
                    <a:lnTo>
                      <a:pt x="25" y="74"/>
                    </a:lnTo>
                    <a:lnTo>
                      <a:pt x="17" y="112"/>
                    </a:lnTo>
                    <a:lnTo>
                      <a:pt x="8" y="163"/>
                    </a:lnTo>
                    <a:lnTo>
                      <a:pt x="2" y="223"/>
                    </a:lnTo>
                    <a:lnTo>
                      <a:pt x="0" y="290"/>
                    </a:lnTo>
                    <a:lnTo>
                      <a:pt x="7" y="363"/>
                    </a:lnTo>
                    <a:lnTo>
                      <a:pt x="23" y="440"/>
                    </a:lnTo>
                    <a:lnTo>
                      <a:pt x="23" y="437"/>
                    </a:lnTo>
                    <a:lnTo>
                      <a:pt x="23" y="427"/>
                    </a:lnTo>
                    <a:lnTo>
                      <a:pt x="23" y="411"/>
                    </a:lnTo>
                    <a:lnTo>
                      <a:pt x="23" y="391"/>
                    </a:lnTo>
                    <a:lnTo>
                      <a:pt x="25" y="367"/>
                    </a:lnTo>
                    <a:lnTo>
                      <a:pt x="28" y="341"/>
                    </a:lnTo>
                    <a:lnTo>
                      <a:pt x="33" y="312"/>
                    </a:lnTo>
                    <a:lnTo>
                      <a:pt x="39" y="281"/>
                    </a:lnTo>
                    <a:lnTo>
                      <a:pt x="49" y="251"/>
                    </a:lnTo>
                    <a:lnTo>
                      <a:pt x="61" y="222"/>
                    </a:lnTo>
                    <a:lnTo>
                      <a:pt x="75" y="194"/>
                    </a:lnTo>
                    <a:lnTo>
                      <a:pt x="93" y="168"/>
                    </a:lnTo>
                    <a:lnTo>
                      <a:pt x="116" y="145"/>
                    </a:lnTo>
                    <a:lnTo>
                      <a:pt x="141" y="127"/>
                    </a:lnTo>
                    <a:lnTo>
                      <a:pt x="173" y="114"/>
                    </a:lnTo>
                    <a:lnTo>
                      <a:pt x="208" y="106"/>
                    </a:lnTo>
                    <a:lnTo>
                      <a:pt x="210" y="104"/>
                    </a:lnTo>
                    <a:lnTo>
                      <a:pt x="217" y="100"/>
                    </a:lnTo>
                    <a:lnTo>
                      <a:pt x="227" y="92"/>
                    </a:lnTo>
                    <a:lnTo>
                      <a:pt x="245" y="82"/>
                    </a:lnTo>
                    <a:lnTo>
                      <a:pt x="267" y="69"/>
                    </a:lnTo>
                    <a:lnTo>
                      <a:pt x="296" y="54"/>
                    </a:lnTo>
                    <a:lnTo>
                      <a:pt x="332" y="36"/>
                    </a:lnTo>
                    <a:lnTo>
                      <a:pt x="375" y="17"/>
                    </a:lnTo>
                    <a:lnTo>
                      <a:pt x="373" y="16"/>
                    </a:lnTo>
                    <a:lnTo>
                      <a:pt x="366" y="15"/>
                    </a:lnTo>
                    <a:lnTo>
                      <a:pt x="357" y="13"/>
                    </a:lnTo>
                    <a:lnTo>
                      <a:pt x="343" y="10"/>
                    </a:lnTo>
                    <a:lnTo>
                      <a:pt x="326" y="7"/>
                    </a:lnTo>
                    <a:lnTo>
                      <a:pt x="307" y="5"/>
                    </a:lnTo>
                    <a:lnTo>
                      <a:pt x="285" y="3"/>
                    </a:lnTo>
                    <a:lnTo>
                      <a:pt x="261" y="1"/>
                    </a:lnTo>
                    <a:lnTo>
                      <a:pt x="235" y="0"/>
                    </a:lnTo>
                    <a:lnTo>
                      <a:pt x="208" y="1"/>
                    </a:lnTo>
                    <a:lnTo>
                      <a:pt x="180" y="2"/>
                    </a:lnTo>
                    <a:lnTo>
                      <a:pt x="151" y="5"/>
                    </a:lnTo>
                    <a:lnTo>
                      <a:pt x="122" y="10"/>
                    </a:lnTo>
                    <a:lnTo>
                      <a:pt x="92" y="18"/>
                    </a:lnTo>
                    <a:lnTo>
                      <a:pt x="63" y="28"/>
                    </a:lnTo>
                    <a:lnTo>
                      <a:pt x="35" y="41"/>
                    </a:lnTo>
                    <a:close/>
                  </a:path>
                </a:pathLst>
              </a:custGeom>
              <a:solidFill>
                <a:srgbClr val="808080"/>
              </a:solidFill>
              <a:ln w="9525">
                <a:noFill/>
                <a:round/>
                <a:headEnd/>
                <a:tailEnd/>
              </a:ln>
            </p:spPr>
            <p:txBody>
              <a:bodyPr/>
              <a:lstStyle/>
              <a:p>
                <a:endParaRPr lang="en-US"/>
              </a:p>
            </p:txBody>
          </p:sp>
          <p:sp>
            <p:nvSpPr>
              <p:cNvPr id="92470" name="Freeform 43"/>
              <p:cNvSpPr>
                <a:spLocks/>
              </p:cNvSpPr>
              <p:nvPr/>
            </p:nvSpPr>
            <p:spPr bwMode="auto">
              <a:xfrm>
                <a:off x="6061" y="13991"/>
                <a:ext cx="305" cy="83"/>
              </a:xfrm>
              <a:custGeom>
                <a:avLst/>
                <a:gdLst>
                  <a:gd name="T0" fmla="*/ 0 w 305"/>
                  <a:gd name="T1" fmla="*/ 53 h 83"/>
                  <a:gd name="T2" fmla="*/ 0 w 305"/>
                  <a:gd name="T3" fmla="*/ 52 h 83"/>
                  <a:gd name="T4" fmla="*/ 2 w 305"/>
                  <a:gd name="T5" fmla="*/ 48 h 83"/>
                  <a:gd name="T6" fmla="*/ 5 w 305"/>
                  <a:gd name="T7" fmla="*/ 44 h 83"/>
                  <a:gd name="T8" fmla="*/ 11 w 305"/>
                  <a:gd name="T9" fmla="*/ 37 h 83"/>
                  <a:gd name="T10" fmla="*/ 18 w 305"/>
                  <a:gd name="T11" fmla="*/ 31 h 83"/>
                  <a:gd name="T12" fmla="*/ 27 w 305"/>
                  <a:gd name="T13" fmla="*/ 25 h 83"/>
                  <a:gd name="T14" fmla="*/ 39 w 305"/>
                  <a:gd name="T15" fmla="*/ 18 h 83"/>
                  <a:gd name="T16" fmla="*/ 54 w 305"/>
                  <a:gd name="T17" fmla="*/ 12 h 83"/>
                  <a:gd name="T18" fmla="*/ 72 w 305"/>
                  <a:gd name="T19" fmla="*/ 6 h 83"/>
                  <a:gd name="T20" fmla="*/ 92 w 305"/>
                  <a:gd name="T21" fmla="*/ 2 h 83"/>
                  <a:gd name="T22" fmla="*/ 118 w 305"/>
                  <a:gd name="T23" fmla="*/ 0 h 83"/>
                  <a:gd name="T24" fmla="*/ 146 w 305"/>
                  <a:gd name="T25" fmla="*/ 0 h 83"/>
                  <a:gd name="T26" fmla="*/ 180 w 305"/>
                  <a:gd name="T27" fmla="*/ 2 h 83"/>
                  <a:gd name="T28" fmla="*/ 216 w 305"/>
                  <a:gd name="T29" fmla="*/ 7 h 83"/>
                  <a:gd name="T30" fmla="*/ 258 w 305"/>
                  <a:gd name="T31" fmla="*/ 16 h 83"/>
                  <a:gd name="T32" fmla="*/ 305 w 305"/>
                  <a:gd name="T33" fmla="*/ 29 h 83"/>
                  <a:gd name="T34" fmla="*/ 299 w 305"/>
                  <a:gd name="T35" fmla="*/ 47 h 83"/>
                  <a:gd name="T36" fmla="*/ 297 w 305"/>
                  <a:gd name="T37" fmla="*/ 46 h 83"/>
                  <a:gd name="T38" fmla="*/ 289 w 305"/>
                  <a:gd name="T39" fmla="*/ 44 h 83"/>
                  <a:gd name="T40" fmla="*/ 277 w 305"/>
                  <a:gd name="T41" fmla="*/ 41 h 83"/>
                  <a:gd name="T42" fmla="*/ 262 w 305"/>
                  <a:gd name="T43" fmla="*/ 36 h 83"/>
                  <a:gd name="T44" fmla="*/ 244 w 305"/>
                  <a:gd name="T45" fmla="*/ 32 h 83"/>
                  <a:gd name="T46" fmla="*/ 224 w 305"/>
                  <a:gd name="T47" fmla="*/ 28 h 83"/>
                  <a:gd name="T48" fmla="*/ 201 w 305"/>
                  <a:gd name="T49" fmla="*/ 25 h 83"/>
                  <a:gd name="T50" fmla="*/ 176 w 305"/>
                  <a:gd name="T51" fmla="*/ 22 h 83"/>
                  <a:gd name="T52" fmla="*/ 152 w 305"/>
                  <a:gd name="T53" fmla="*/ 21 h 83"/>
                  <a:gd name="T54" fmla="*/ 126 w 305"/>
                  <a:gd name="T55" fmla="*/ 21 h 83"/>
                  <a:gd name="T56" fmla="*/ 101 w 305"/>
                  <a:gd name="T57" fmla="*/ 23 h 83"/>
                  <a:gd name="T58" fmla="*/ 77 w 305"/>
                  <a:gd name="T59" fmla="*/ 29 h 83"/>
                  <a:gd name="T60" fmla="*/ 55 w 305"/>
                  <a:gd name="T61" fmla="*/ 37 h 83"/>
                  <a:gd name="T62" fmla="*/ 33 w 305"/>
                  <a:gd name="T63" fmla="*/ 48 h 83"/>
                  <a:gd name="T64" fmla="*/ 15 w 305"/>
                  <a:gd name="T65" fmla="*/ 63 h 83"/>
                  <a:gd name="T66" fmla="*/ 0 w 305"/>
                  <a:gd name="T67" fmla="*/ 83 h 83"/>
                  <a:gd name="T68" fmla="*/ 0 w 305"/>
                  <a:gd name="T69" fmla="*/ 53 h 8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5"/>
                  <a:gd name="T106" fmla="*/ 0 h 83"/>
                  <a:gd name="T107" fmla="*/ 305 w 305"/>
                  <a:gd name="T108" fmla="*/ 83 h 8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5" h="83">
                    <a:moveTo>
                      <a:pt x="0" y="53"/>
                    </a:moveTo>
                    <a:lnTo>
                      <a:pt x="0" y="52"/>
                    </a:lnTo>
                    <a:lnTo>
                      <a:pt x="2" y="48"/>
                    </a:lnTo>
                    <a:lnTo>
                      <a:pt x="5" y="44"/>
                    </a:lnTo>
                    <a:lnTo>
                      <a:pt x="11" y="37"/>
                    </a:lnTo>
                    <a:lnTo>
                      <a:pt x="18" y="31"/>
                    </a:lnTo>
                    <a:lnTo>
                      <a:pt x="27" y="25"/>
                    </a:lnTo>
                    <a:lnTo>
                      <a:pt x="39" y="18"/>
                    </a:lnTo>
                    <a:lnTo>
                      <a:pt x="54" y="12"/>
                    </a:lnTo>
                    <a:lnTo>
                      <a:pt x="72" y="6"/>
                    </a:lnTo>
                    <a:lnTo>
                      <a:pt x="92" y="2"/>
                    </a:lnTo>
                    <a:lnTo>
                      <a:pt x="118" y="0"/>
                    </a:lnTo>
                    <a:lnTo>
                      <a:pt x="146" y="0"/>
                    </a:lnTo>
                    <a:lnTo>
                      <a:pt x="180" y="2"/>
                    </a:lnTo>
                    <a:lnTo>
                      <a:pt x="216" y="7"/>
                    </a:lnTo>
                    <a:lnTo>
                      <a:pt x="258" y="16"/>
                    </a:lnTo>
                    <a:lnTo>
                      <a:pt x="305" y="29"/>
                    </a:lnTo>
                    <a:lnTo>
                      <a:pt x="299" y="47"/>
                    </a:lnTo>
                    <a:lnTo>
                      <a:pt x="297" y="46"/>
                    </a:lnTo>
                    <a:lnTo>
                      <a:pt x="289" y="44"/>
                    </a:lnTo>
                    <a:lnTo>
                      <a:pt x="277" y="41"/>
                    </a:lnTo>
                    <a:lnTo>
                      <a:pt x="262" y="36"/>
                    </a:lnTo>
                    <a:lnTo>
                      <a:pt x="244" y="32"/>
                    </a:lnTo>
                    <a:lnTo>
                      <a:pt x="224" y="28"/>
                    </a:lnTo>
                    <a:lnTo>
                      <a:pt x="201" y="25"/>
                    </a:lnTo>
                    <a:lnTo>
                      <a:pt x="176" y="22"/>
                    </a:lnTo>
                    <a:lnTo>
                      <a:pt x="152" y="21"/>
                    </a:lnTo>
                    <a:lnTo>
                      <a:pt x="126" y="21"/>
                    </a:lnTo>
                    <a:lnTo>
                      <a:pt x="101" y="23"/>
                    </a:lnTo>
                    <a:lnTo>
                      <a:pt x="77" y="29"/>
                    </a:lnTo>
                    <a:lnTo>
                      <a:pt x="55" y="37"/>
                    </a:lnTo>
                    <a:lnTo>
                      <a:pt x="33" y="48"/>
                    </a:lnTo>
                    <a:lnTo>
                      <a:pt x="15" y="63"/>
                    </a:lnTo>
                    <a:lnTo>
                      <a:pt x="0" y="83"/>
                    </a:lnTo>
                    <a:lnTo>
                      <a:pt x="0" y="53"/>
                    </a:lnTo>
                    <a:close/>
                  </a:path>
                </a:pathLst>
              </a:custGeom>
              <a:solidFill>
                <a:srgbClr val="808080"/>
              </a:solidFill>
              <a:ln w="9525">
                <a:noFill/>
                <a:round/>
                <a:headEnd/>
                <a:tailEnd/>
              </a:ln>
            </p:spPr>
            <p:txBody>
              <a:bodyPr/>
              <a:lstStyle/>
              <a:p>
                <a:endParaRPr lang="en-US"/>
              </a:p>
            </p:txBody>
          </p:sp>
          <p:sp>
            <p:nvSpPr>
              <p:cNvPr id="92471" name="Freeform 44"/>
              <p:cNvSpPr>
                <a:spLocks/>
              </p:cNvSpPr>
              <p:nvPr/>
            </p:nvSpPr>
            <p:spPr bwMode="auto">
              <a:xfrm>
                <a:off x="6061" y="13793"/>
                <a:ext cx="305" cy="83"/>
              </a:xfrm>
              <a:custGeom>
                <a:avLst/>
                <a:gdLst>
                  <a:gd name="T0" fmla="*/ 0 w 305"/>
                  <a:gd name="T1" fmla="*/ 53 h 83"/>
                  <a:gd name="T2" fmla="*/ 0 w 305"/>
                  <a:gd name="T3" fmla="*/ 52 h 83"/>
                  <a:gd name="T4" fmla="*/ 2 w 305"/>
                  <a:gd name="T5" fmla="*/ 49 h 83"/>
                  <a:gd name="T6" fmla="*/ 5 w 305"/>
                  <a:gd name="T7" fmla="*/ 44 h 83"/>
                  <a:gd name="T8" fmla="*/ 11 w 305"/>
                  <a:gd name="T9" fmla="*/ 38 h 83"/>
                  <a:gd name="T10" fmla="*/ 18 w 305"/>
                  <a:gd name="T11" fmla="*/ 31 h 83"/>
                  <a:gd name="T12" fmla="*/ 27 w 305"/>
                  <a:gd name="T13" fmla="*/ 25 h 83"/>
                  <a:gd name="T14" fmla="*/ 39 w 305"/>
                  <a:gd name="T15" fmla="*/ 17 h 83"/>
                  <a:gd name="T16" fmla="*/ 54 w 305"/>
                  <a:gd name="T17" fmla="*/ 12 h 83"/>
                  <a:gd name="T18" fmla="*/ 72 w 305"/>
                  <a:gd name="T19" fmla="*/ 7 h 83"/>
                  <a:gd name="T20" fmla="*/ 92 w 305"/>
                  <a:gd name="T21" fmla="*/ 2 h 83"/>
                  <a:gd name="T22" fmla="*/ 118 w 305"/>
                  <a:gd name="T23" fmla="*/ 0 h 83"/>
                  <a:gd name="T24" fmla="*/ 146 w 305"/>
                  <a:gd name="T25" fmla="*/ 0 h 83"/>
                  <a:gd name="T26" fmla="*/ 180 w 305"/>
                  <a:gd name="T27" fmla="*/ 2 h 83"/>
                  <a:gd name="T28" fmla="*/ 216 w 305"/>
                  <a:gd name="T29" fmla="*/ 8 h 83"/>
                  <a:gd name="T30" fmla="*/ 258 w 305"/>
                  <a:gd name="T31" fmla="*/ 16 h 83"/>
                  <a:gd name="T32" fmla="*/ 305 w 305"/>
                  <a:gd name="T33" fmla="*/ 29 h 83"/>
                  <a:gd name="T34" fmla="*/ 299 w 305"/>
                  <a:gd name="T35" fmla="*/ 47 h 83"/>
                  <a:gd name="T36" fmla="*/ 297 w 305"/>
                  <a:gd name="T37" fmla="*/ 45 h 83"/>
                  <a:gd name="T38" fmla="*/ 289 w 305"/>
                  <a:gd name="T39" fmla="*/ 43 h 83"/>
                  <a:gd name="T40" fmla="*/ 277 w 305"/>
                  <a:gd name="T41" fmla="*/ 40 h 83"/>
                  <a:gd name="T42" fmla="*/ 262 w 305"/>
                  <a:gd name="T43" fmla="*/ 36 h 83"/>
                  <a:gd name="T44" fmla="*/ 244 w 305"/>
                  <a:gd name="T45" fmla="*/ 33 h 83"/>
                  <a:gd name="T46" fmla="*/ 224 w 305"/>
                  <a:gd name="T47" fmla="*/ 28 h 83"/>
                  <a:gd name="T48" fmla="*/ 201 w 305"/>
                  <a:gd name="T49" fmla="*/ 25 h 83"/>
                  <a:gd name="T50" fmla="*/ 176 w 305"/>
                  <a:gd name="T51" fmla="*/ 22 h 83"/>
                  <a:gd name="T52" fmla="*/ 152 w 305"/>
                  <a:gd name="T53" fmla="*/ 21 h 83"/>
                  <a:gd name="T54" fmla="*/ 126 w 305"/>
                  <a:gd name="T55" fmla="*/ 22 h 83"/>
                  <a:gd name="T56" fmla="*/ 101 w 305"/>
                  <a:gd name="T57" fmla="*/ 24 h 83"/>
                  <a:gd name="T58" fmla="*/ 77 w 305"/>
                  <a:gd name="T59" fmla="*/ 29 h 83"/>
                  <a:gd name="T60" fmla="*/ 55 w 305"/>
                  <a:gd name="T61" fmla="*/ 38 h 83"/>
                  <a:gd name="T62" fmla="*/ 33 w 305"/>
                  <a:gd name="T63" fmla="*/ 49 h 83"/>
                  <a:gd name="T64" fmla="*/ 15 w 305"/>
                  <a:gd name="T65" fmla="*/ 64 h 83"/>
                  <a:gd name="T66" fmla="*/ 0 w 305"/>
                  <a:gd name="T67" fmla="*/ 83 h 83"/>
                  <a:gd name="T68" fmla="*/ 0 w 305"/>
                  <a:gd name="T69" fmla="*/ 53 h 8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5"/>
                  <a:gd name="T106" fmla="*/ 0 h 83"/>
                  <a:gd name="T107" fmla="*/ 305 w 305"/>
                  <a:gd name="T108" fmla="*/ 83 h 8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5" h="83">
                    <a:moveTo>
                      <a:pt x="0" y="53"/>
                    </a:moveTo>
                    <a:lnTo>
                      <a:pt x="0" y="52"/>
                    </a:lnTo>
                    <a:lnTo>
                      <a:pt x="2" y="49"/>
                    </a:lnTo>
                    <a:lnTo>
                      <a:pt x="5" y="44"/>
                    </a:lnTo>
                    <a:lnTo>
                      <a:pt x="11" y="38"/>
                    </a:lnTo>
                    <a:lnTo>
                      <a:pt x="18" y="31"/>
                    </a:lnTo>
                    <a:lnTo>
                      <a:pt x="27" y="25"/>
                    </a:lnTo>
                    <a:lnTo>
                      <a:pt x="39" y="17"/>
                    </a:lnTo>
                    <a:lnTo>
                      <a:pt x="54" y="12"/>
                    </a:lnTo>
                    <a:lnTo>
                      <a:pt x="72" y="7"/>
                    </a:lnTo>
                    <a:lnTo>
                      <a:pt x="92" y="2"/>
                    </a:lnTo>
                    <a:lnTo>
                      <a:pt x="118" y="0"/>
                    </a:lnTo>
                    <a:lnTo>
                      <a:pt x="146" y="0"/>
                    </a:lnTo>
                    <a:lnTo>
                      <a:pt x="180" y="2"/>
                    </a:lnTo>
                    <a:lnTo>
                      <a:pt x="216" y="8"/>
                    </a:lnTo>
                    <a:lnTo>
                      <a:pt x="258" y="16"/>
                    </a:lnTo>
                    <a:lnTo>
                      <a:pt x="305" y="29"/>
                    </a:lnTo>
                    <a:lnTo>
                      <a:pt x="299" y="47"/>
                    </a:lnTo>
                    <a:lnTo>
                      <a:pt x="297" y="45"/>
                    </a:lnTo>
                    <a:lnTo>
                      <a:pt x="289" y="43"/>
                    </a:lnTo>
                    <a:lnTo>
                      <a:pt x="277" y="40"/>
                    </a:lnTo>
                    <a:lnTo>
                      <a:pt x="262" y="36"/>
                    </a:lnTo>
                    <a:lnTo>
                      <a:pt x="244" y="33"/>
                    </a:lnTo>
                    <a:lnTo>
                      <a:pt x="224" y="28"/>
                    </a:lnTo>
                    <a:lnTo>
                      <a:pt x="201" y="25"/>
                    </a:lnTo>
                    <a:lnTo>
                      <a:pt x="176" y="22"/>
                    </a:lnTo>
                    <a:lnTo>
                      <a:pt x="152" y="21"/>
                    </a:lnTo>
                    <a:lnTo>
                      <a:pt x="126" y="22"/>
                    </a:lnTo>
                    <a:lnTo>
                      <a:pt x="101" y="24"/>
                    </a:lnTo>
                    <a:lnTo>
                      <a:pt x="77" y="29"/>
                    </a:lnTo>
                    <a:lnTo>
                      <a:pt x="55" y="38"/>
                    </a:lnTo>
                    <a:lnTo>
                      <a:pt x="33" y="49"/>
                    </a:lnTo>
                    <a:lnTo>
                      <a:pt x="15" y="64"/>
                    </a:lnTo>
                    <a:lnTo>
                      <a:pt x="0" y="83"/>
                    </a:lnTo>
                    <a:lnTo>
                      <a:pt x="0" y="53"/>
                    </a:lnTo>
                    <a:close/>
                  </a:path>
                </a:pathLst>
              </a:custGeom>
              <a:solidFill>
                <a:srgbClr val="808080"/>
              </a:solidFill>
              <a:ln w="9525">
                <a:noFill/>
                <a:round/>
                <a:headEnd/>
                <a:tailEnd/>
              </a:ln>
            </p:spPr>
            <p:txBody>
              <a:bodyPr/>
              <a:lstStyle/>
              <a:p>
                <a:endParaRPr lang="en-US"/>
              </a:p>
            </p:txBody>
          </p:sp>
          <p:sp>
            <p:nvSpPr>
              <p:cNvPr id="92472" name="Freeform 45"/>
              <p:cNvSpPr>
                <a:spLocks/>
              </p:cNvSpPr>
              <p:nvPr/>
            </p:nvSpPr>
            <p:spPr bwMode="auto">
              <a:xfrm>
                <a:off x="6348" y="13696"/>
                <a:ext cx="496" cy="917"/>
              </a:xfrm>
              <a:custGeom>
                <a:avLst/>
                <a:gdLst>
                  <a:gd name="T0" fmla="*/ 0 w 496"/>
                  <a:gd name="T1" fmla="*/ 0 h 917"/>
                  <a:gd name="T2" fmla="*/ 0 w 496"/>
                  <a:gd name="T3" fmla="*/ 886 h 917"/>
                  <a:gd name="T4" fmla="*/ 150 w 496"/>
                  <a:gd name="T5" fmla="*/ 917 h 917"/>
                  <a:gd name="T6" fmla="*/ 143 w 496"/>
                  <a:gd name="T7" fmla="*/ 797 h 917"/>
                  <a:gd name="T8" fmla="*/ 496 w 496"/>
                  <a:gd name="T9" fmla="*/ 851 h 917"/>
                  <a:gd name="T10" fmla="*/ 490 w 496"/>
                  <a:gd name="T11" fmla="*/ 803 h 917"/>
                  <a:gd name="T12" fmla="*/ 245 w 496"/>
                  <a:gd name="T13" fmla="*/ 773 h 917"/>
                  <a:gd name="T14" fmla="*/ 239 w 496"/>
                  <a:gd name="T15" fmla="*/ 670 h 917"/>
                  <a:gd name="T16" fmla="*/ 72 w 496"/>
                  <a:gd name="T17" fmla="*/ 670 h 917"/>
                  <a:gd name="T18" fmla="*/ 68 w 496"/>
                  <a:gd name="T19" fmla="*/ 657 h 917"/>
                  <a:gd name="T20" fmla="*/ 56 w 496"/>
                  <a:gd name="T21" fmla="*/ 620 h 917"/>
                  <a:gd name="T22" fmla="*/ 41 w 496"/>
                  <a:gd name="T23" fmla="*/ 559 h 917"/>
                  <a:gd name="T24" fmla="*/ 26 w 496"/>
                  <a:gd name="T25" fmla="*/ 480 h 917"/>
                  <a:gd name="T26" fmla="*/ 15 w 496"/>
                  <a:gd name="T27" fmla="*/ 385 h 917"/>
                  <a:gd name="T28" fmla="*/ 11 w 496"/>
                  <a:gd name="T29" fmla="*/ 276 h 917"/>
                  <a:gd name="T30" fmla="*/ 20 w 496"/>
                  <a:gd name="T31" fmla="*/ 158 h 917"/>
                  <a:gd name="T32" fmla="*/ 42 w 496"/>
                  <a:gd name="T33" fmla="*/ 30 h 917"/>
                  <a:gd name="T34" fmla="*/ 0 w 496"/>
                  <a:gd name="T35" fmla="*/ 0 h 9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96"/>
                  <a:gd name="T55" fmla="*/ 0 h 917"/>
                  <a:gd name="T56" fmla="*/ 496 w 496"/>
                  <a:gd name="T57" fmla="*/ 917 h 9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96" h="917">
                    <a:moveTo>
                      <a:pt x="0" y="0"/>
                    </a:moveTo>
                    <a:lnTo>
                      <a:pt x="0" y="886"/>
                    </a:lnTo>
                    <a:lnTo>
                      <a:pt x="150" y="917"/>
                    </a:lnTo>
                    <a:lnTo>
                      <a:pt x="143" y="797"/>
                    </a:lnTo>
                    <a:lnTo>
                      <a:pt x="496" y="851"/>
                    </a:lnTo>
                    <a:lnTo>
                      <a:pt x="490" y="803"/>
                    </a:lnTo>
                    <a:lnTo>
                      <a:pt x="245" y="773"/>
                    </a:lnTo>
                    <a:lnTo>
                      <a:pt x="239" y="670"/>
                    </a:lnTo>
                    <a:lnTo>
                      <a:pt x="72" y="670"/>
                    </a:lnTo>
                    <a:lnTo>
                      <a:pt x="68" y="657"/>
                    </a:lnTo>
                    <a:lnTo>
                      <a:pt x="56" y="620"/>
                    </a:lnTo>
                    <a:lnTo>
                      <a:pt x="41" y="559"/>
                    </a:lnTo>
                    <a:lnTo>
                      <a:pt x="26" y="480"/>
                    </a:lnTo>
                    <a:lnTo>
                      <a:pt x="15" y="385"/>
                    </a:lnTo>
                    <a:lnTo>
                      <a:pt x="11" y="276"/>
                    </a:lnTo>
                    <a:lnTo>
                      <a:pt x="20" y="158"/>
                    </a:lnTo>
                    <a:lnTo>
                      <a:pt x="42" y="30"/>
                    </a:lnTo>
                    <a:lnTo>
                      <a:pt x="0" y="0"/>
                    </a:lnTo>
                    <a:close/>
                  </a:path>
                </a:pathLst>
              </a:custGeom>
              <a:solidFill>
                <a:srgbClr val="808080"/>
              </a:solidFill>
              <a:ln w="9525">
                <a:noFill/>
                <a:round/>
                <a:headEnd/>
                <a:tailEnd/>
              </a:ln>
            </p:spPr>
            <p:txBody>
              <a:bodyPr/>
              <a:lstStyle/>
              <a:p>
                <a:endParaRPr lang="en-US"/>
              </a:p>
            </p:txBody>
          </p:sp>
          <p:sp>
            <p:nvSpPr>
              <p:cNvPr id="92473" name="Freeform 46"/>
              <p:cNvSpPr>
                <a:spLocks/>
              </p:cNvSpPr>
              <p:nvPr/>
            </p:nvSpPr>
            <p:spPr bwMode="auto">
              <a:xfrm>
                <a:off x="6593" y="13487"/>
                <a:ext cx="638" cy="125"/>
              </a:xfrm>
              <a:custGeom>
                <a:avLst/>
                <a:gdLst>
                  <a:gd name="T0" fmla="*/ 0 w 638"/>
                  <a:gd name="T1" fmla="*/ 125 h 125"/>
                  <a:gd name="T2" fmla="*/ 4 w 638"/>
                  <a:gd name="T3" fmla="*/ 124 h 125"/>
                  <a:gd name="T4" fmla="*/ 14 w 638"/>
                  <a:gd name="T5" fmla="*/ 119 h 125"/>
                  <a:gd name="T6" fmla="*/ 31 w 638"/>
                  <a:gd name="T7" fmla="*/ 114 h 125"/>
                  <a:gd name="T8" fmla="*/ 53 w 638"/>
                  <a:gd name="T9" fmla="*/ 106 h 125"/>
                  <a:gd name="T10" fmla="*/ 81 w 638"/>
                  <a:gd name="T11" fmla="*/ 98 h 125"/>
                  <a:gd name="T12" fmla="*/ 113 w 638"/>
                  <a:gd name="T13" fmla="*/ 89 h 125"/>
                  <a:gd name="T14" fmla="*/ 151 w 638"/>
                  <a:gd name="T15" fmla="*/ 81 h 125"/>
                  <a:gd name="T16" fmla="*/ 192 w 638"/>
                  <a:gd name="T17" fmla="*/ 73 h 125"/>
                  <a:gd name="T18" fmla="*/ 237 w 638"/>
                  <a:gd name="T19" fmla="*/ 65 h 125"/>
                  <a:gd name="T20" fmla="*/ 286 w 638"/>
                  <a:gd name="T21" fmla="*/ 60 h 125"/>
                  <a:gd name="T22" fmla="*/ 337 w 638"/>
                  <a:gd name="T23" fmla="*/ 56 h 125"/>
                  <a:gd name="T24" fmla="*/ 390 w 638"/>
                  <a:gd name="T25" fmla="*/ 55 h 125"/>
                  <a:gd name="T26" fmla="*/ 446 w 638"/>
                  <a:gd name="T27" fmla="*/ 56 h 125"/>
                  <a:gd name="T28" fmla="*/ 503 w 638"/>
                  <a:gd name="T29" fmla="*/ 61 h 125"/>
                  <a:gd name="T30" fmla="*/ 561 w 638"/>
                  <a:gd name="T31" fmla="*/ 70 h 125"/>
                  <a:gd name="T32" fmla="*/ 620 w 638"/>
                  <a:gd name="T33" fmla="*/ 83 h 125"/>
                  <a:gd name="T34" fmla="*/ 638 w 638"/>
                  <a:gd name="T35" fmla="*/ 0 h 125"/>
                  <a:gd name="T36" fmla="*/ 634 w 638"/>
                  <a:gd name="T37" fmla="*/ 0 h 125"/>
                  <a:gd name="T38" fmla="*/ 620 w 638"/>
                  <a:gd name="T39" fmla="*/ 0 h 125"/>
                  <a:gd name="T40" fmla="*/ 599 w 638"/>
                  <a:gd name="T41" fmla="*/ 0 h 125"/>
                  <a:gd name="T42" fmla="*/ 571 w 638"/>
                  <a:gd name="T43" fmla="*/ 1 h 125"/>
                  <a:gd name="T44" fmla="*/ 536 w 638"/>
                  <a:gd name="T45" fmla="*/ 2 h 125"/>
                  <a:gd name="T46" fmla="*/ 496 w 638"/>
                  <a:gd name="T47" fmla="*/ 3 h 125"/>
                  <a:gd name="T48" fmla="*/ 452 w 638"/>
                  <a:gd name="T49" fmla="*/ 6 h 125"/>
                  <a:gd name="T50" fmla="*/ 405 w 638"/>
                  <a:gd name="T51" fmla="*/ 8 h 125"/>
                  <a:gd name="T52" fmla="*/ 354 w 638"/>
                  <a:gd name="T53" fmla="*/ 13 h 125"/>
                  <a:gd name="T54" fmla="*/ 302 w 638"/>
                  <a:gd name="T55" fmla="*/ 17 h 125"/>
                  <a:gd name="T56" fmla="*/ 249 w 638"/>
                  <a:gd name="T57" fmla="*/ 22 h 125"/>
                  <a:gd name="T58" fmla="*/ 196 w 638"/>
                  <a:gd name="T59" fmla="*/ 30 h 125"/>
                  <a:gd name="T60" fmla="*/ 144 w 638"/>
                  <a:gd name="T61" fmla="*/ 37 h 125"/>
                  <a:gd name="T62" fmla="*/ 93 w 638"/>
                  <a:gd name="T63" fmla="*/ 47 h 125"/>
                  <a:gd name="T64" fmla="*/ 45 w 638"/>
                  <a:gd name="T65" fmla="*/ 58 h 125"/>
                  <a:gd name="T66" fmla="*/ 0 w 638"/>
                  <a:gd name="T67" fmla="*/ 71 h 125"/>
                  <a:gd name="T68" fmla="*/ 0 w 638"/>
                  <a:gd name="T69" fmla="*/ 125 h 12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38"/>
                  <a:gd name="T106" fmla="*/ 0 h 125"/>
                  <a:gd name="T107" fmla="*/ 638 w 638"/>
                  <a:gd name="T108" fmla="*/ 125 h 12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38" h="125">
                    <a:moveTo>
                      <a:pt x="0" y="125"/>
                    </a:moveTo>
                    <a:lnTo>
                      <a:pt x="4" y="124"/>
                    </a:lnTo>
                    <a:lnTo>
                      <a:pt x="14" y="119"/>
                    </a:lnTo>
                    <a:lnTo>
                      <a:pt x="31" y="114"/>
                    </a:lnTo>
                    <a:lnTo>
                      <a:pt x="53" y="106"/>
                    </a:lnTo>
                    <a:lnTo>
                      <a:pt x="81" y="98"/>
                    </a:lnTo>
                    <a:lnTo>
                      <a:pt x="113" y="89"/>
                    </a:lnTo>
                    <a:lnTo>
                      <a:pt x="151" y="81"/>
                    </a:lnTo>
                    <a:lnTo>
                      <a:pt x="192" y="73"/>
                    </a:lnTo>
                    <a:lnTo>
                      <a:pt x="237" y="65"/>
                    </a:lnTo>
                    <a:lnTo>
                      <a:pt x="286" y="60"/>
                    </a:lnTo>
                    <a:lnTo>
                      <a:pt x="337" y="56"/>
                    </a:lnTo>
                    <a:lnTo>
                      <a:pt x="390" y="55"/>
                    </a:lnTo>
                    <a:lnTo>
                      <a:pt x="446" y="56"/>
                    </a:lnTo>
                    <a:lnTo>
                      <a:pt x="503" y="61"/>
                    </a:lnTo>
                    <a:lnTo>
                      <a:pt x="561" y="70"/>
                    </a:lnTo>
                    <a:lnTo>
                      <a:pt x="620" y="83"/>
                    </a:lnTo>
                    <a:lnTo>
                      <a:pt x="638" y="0"/>
                    </a:lnTo>
                    <a:lnTo>
                      <a:pt x="634" y="0"/>
                    </a:lnTo>
                    <a:lnTo>
                      <a:pt x="620" y="0"/>
                    </a:lnTo>
                    <a:lnTo>
                      <a:pt x="599" y="0"/>
                    </a:lnTo>
                    <a:lnTo>
                      <a:pt x="571" y="1"/>
                    </a:lnTo>
                    <a:lnTo>
                      <a:pt x="536" y="2"/>
                    </a:lnTo>
                    <a:lnTo>
                      <a:pt x="496" y="3"/>
                    </a:lnTo>
                    <a:lnTo>
                      <a:pt x="452" y="6"/>
                    </a:lnTo>
                    <a:lnTo>
                      <a:pt x="405" y="8"/>
                    </a:lnTo>
                    <a:lnTo>
                      <a:pt x="354" y="13"/>
                    </a:lnTo>
                    <a:lnTo>
                      <a:pt x="302" y="17"/>
                    </a:lnTo>
                    <a:lnTo>
                      <a:pt x="249" y="22"/>
                    </a:lnTo>
                    <a:lnTo>
                      <a:pt x="196" y="30"/>
                    </a:lnTo>
                    <a:lnTo>
                      <a:pt x="144" y="37"/>
                    </a:lnTo>
                    <a:lnTo>
                      <a:pt x="93" y="47"/>
                    </a:lnTo>
                    <a:lnTo>
                      <a:pt x="45" y="58"/>
                    </a:lnTo>
                    <a:lnTo>
                      <a:pt x="0" y="71"/>
                    </a:lnTo>
                    <a:lnTo>
                      <a:pt x="0" y="125"/>
                    </a:lnTo>
                    <a:close/>
                  </a:path>
                </a:pathLst>
              </a:custGeom>
              <a:solidFill>
                <a:srgbClr val="808080"/>
              </a:solidFill>
              <a:ln w="9525">
                <a:noFill/>
                <a:round/>
                <a:headEnd/>
                <a:tailEnd/>
              </a:ln>
            </p:spPr>
            <p:txBody>
              <a:bodyPr/>
              <a:lstStyle/>
              <a:p>
                <a:endParaRPr lang="en-US"/>
              </a:p>
            </p:txBody>
          </p:sp>
          <p:sp>
            <p:nvSpPr>
              <p:cNvPr id="92474" name="Freeform 47"/>
              <p:cNvSpPr>
                <a:spLocks/>
              </p:cNvSpPr>
              <p:nvPr/>
            </p:nvSpPr>
            <p:spPr bwMode="auto">
              <a:xfrm>
                <a:off x="6217" y="14634"/>
                <a:ext cx="1075" cy="356"/>
              </a:xfrm>
              <a:custGeom>
                <a:avLst/>
                <a:gdLst>
                  <a:gd name="T0" fmla="*/ 454 w 1075"/>
                  <a:gd name="T1" fmla="*/ 344 h 356"/>
                  <a:gd name="T2" fmla="*/ 456 w 1075"/>
                  <a:gd name="T3" fmla="*/ 343 h 356"/>
                  <a:gd name="T4" fmla="*/ 463 w 1075"/>
                  <a:gd name="T5" fmla="*/ 341 h 356"/>
                  <a:gd name="T6" fmla="*/ 472 w 1075"/>
                  <a:gd name="T7" fmla="*/ 337 h 356"/>
                  <a:gd name="T8" fmla="*/ 485 w 1075"/>
                  <a:gd name="T9" fmla="*/ 332 h 356"/>
                  <a:gd name="T10" fmla="*/ 501 w 1075"/>
                  <a:gd name="T11" fmla="*/ 325 h 356"/>
                  <a:gd name="T12" fmla="*/ 518 w 1075"/>
                  <a:gd name="T13" fmla="*/ 317 h 356"/>
                  <a:gd name="T14" fmla="*/ 538 w 1075"/>
                  <a:gd name="T15" fmla="*/ 308 h 356"/>
                  <a:gd name="T16" fmla="*/ 558 w 1075"/>
                  <a:gd name="T17" fmla="*/ 298 h 356"/>
                  <a:gd name="T18" fmla="*/ 580 w 1075"/>
                  <a:gd name="T19" fmla="*/ 287 h 356"/>
                  <a:gd name="T20" fmla="*/ 600 w 1075"/>
                  <a:gd name="T21" fmla="*/ 274 h 356"/>
                  <a:gd name="T22" fmla="*/ 621 w 1075"/>
                  <a:gd name="T23" fmla="*/ 262 h 356"/>
                  <a:gd name="T24" fmla="*/ 640 w 1075"/>
                  <a:gd name="T25" fmla="*/ 248 h 356"/>
                  <a:gd name="T26" fmla="*/ 658 w 1075"/>
                  <a:gd name="T27" fmla="*/ 234 h 356"/>
                  <a:gd name="T28" fmla="*/ 674 w 1075"/>
                  <a:gd name="T29" fmla="*/ 219 h 356"/>
                  <a:gd name="T30" fmla="*/ 688 w 1075"/>
                  <a:gd name="T31" fmla="*/ 204 h 356"/>
                  <a:gd name="T32" fmla="*/ 699 w 1075"/>
                  <a:gd name="T33" fmla="*/ 189 h 356"/>
                  <a:gd name="T34" fmla="*/ 0 w 1075"/>
                  <a:gd name="T35" fmla="*/ 18 h 356"/>
                  <a:gd name="T36" fmla="*/ 54 w 1075"/>
                  <a:gd name="T37" fmla="*/ 0 h 356"/>
                  <a:gd name="T38" fmla="*/ 1075 w 1075"/>
                  <a:gd name="T39" fmla="*/ 251 h 356"/>
                  <a:gd name="T40" fmla="*/ 1033 w 1075"/>
                  <a:gd name="T41" fmla="*/ 274 h 356"/>
                  <a:gd name="T42" fmla="*/ 738 w 1075"/>
                  <a:gd name="T43" fmla="*/ 199 h 356"/>
                  <a:gd name="T44" fmla="*/ 737 w 1075"/>
                  <a:gd name="T45" fmla="*/ 200 h 356"/>
                  <a:gd name="T46" fmla="*/ 735 w 1075"/>
                  <a:gd name="T47" fmla="*/ 203 h 356"/>
                  <a:gd name="T48" fmla="*/ 730 w 1075"/>
                  <a:gd name="T49" fmla="*/ 207 h 356"/>
                  <a:gd name="T50" fmla="*/ 724 w 1075"/>
                  <a:gd name="T51" fmla="*/ 214 h 356"/>
                  <a:gd name="T52" fmla="*/ 716 w 1075"/>
                  <a:gd name="T53" fmla="*/ 222 h 356"/>
                  <a:gd name="T54" fmla="*/ 706 w 1075"/>
                  <a:gd name="T55" fmla="*/ 231 h 356"/>
                  <a:gd name="T56" fmla="*/ 694 w 1075"/>
                  <a:gd name="T57" fmla="*/ 242 h 356"/>
                  <a:gd name="T58" fmla="*/ 679 w 1075"/>
                  <a:gd name="T59" fmla="*/ 253 h 356"/>
                  <a:gd name="T60" fmla="*/ 662 w 1075"/>
                  <a:gd name="T61" fmla="*/ 265 h 356"/>
                  <a:gd name="T62" fmla="*/ 643 w 1075"/>
                  <a:gd name="T63" fmla="*/ 278 h 356"/>
                  <a:gd name="T64" fmla="*/ 621 w 1075"/>
                  <a:gd name="T65" fmla="*/ 291 h 356"/>
                  <a:gd name="T66" fmla="*/ 597 w 1075"/>
                  <a:gd name="T67" fmla="*/ 303 h 356"/>
                  <a:gd name="T68" fmla="*/ 570 w 1075"/>
                  <a:gd name="T69" fmla="*/ 317 h 356"/>
                  <a:gd name="T70" fmla="*/ 540 w 1075"/>
                  <a:gd name="T71" fmla="*/ 330 h 356"/>
                  <a:gd name="T72" fmla="*/ 508 w 1075"/>
                  <a:gd name="T73" fmla="*/ 343 h 356"/>
                  <a:gd name="T74" fmla="*/ 472 w 1075"/>
                  <a:gd name="T75" fmla="*/ 356 h 356"/>
                  <a:gd name="T76" fmla="*/ 454 w 1075"/>
                  <a:gd name="T77" fmla="*/ 344 h 35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75"/>
                  <a:gd name="T118" fmla="*/ 0 h 356"/>
                  <a:gd name="T119" fmla="*/ 1075 w 1075"/>
                  <a:gd name="T120" fmla="*/ 356 h 35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75" h="356">
                    <a:moveTo>
                      <a:pt x="454" y="344"/>
                    </a:moveTo>
                    <a:lnTo>
                      <a:pt x="456" y="343"/>
                    </a:lnTo>
                    <a:lnTo>
                      <a:pt x="463" y="341"/>
                    </a:lnTo>
                    <a:lnTo>
                      <a:pt x="472" y="337"/>
                    </a:lnTo>
                    <a:lnTo>
                      <a:pt x="485" y="332"/>
                    </a:lnTo>
                    <a:lnTo>
                      <a:pt x="501" y="325"/>
                    </a:lnTo>
                    <a:lnTo>
                      <a:pt x="518" y="317"/>
                    </a:lnTo>
                    <a:lnTo>
                      <a:pt x="538" y="308"/>
                    </a:lnTo>
                    <a:lnTo>
                      <a:pt x="558" y="298"/>
                    </a:lnTo>
                    <a:lnTo>
                      <a:pt x="580" y="287"/>
                    </a:lnTo>
                    <a:lnTo>
                      <a:pt x="600" y="274"/>
                    </a:lnTo>
                    <a:lnTo>
                      <a:pt x="621" y="262"/>
                    </a:lnTo>
                    <a:lnTo>
                      <a:pt x="640" y="248"/>
                    </a:lnTo>
                    <a:lnTo>
                      <a:pt x="658" y="234"/>
                    </a:lnTo>
                    <a:lnTo>
                      <a:pt x="674" y="219"/>
                    </a:lnTo>
                    <a:lnTo>
                      <a:pt x="688" y="204"/>
                    </a:lnTo>
                    <a:lnTo>
                      <a:pt x="699" y="189"/>
                    </a:lnTo>
                    <a:lnTo>
                      <a:pt x="0" y="18"/>
                    </a:lnTo>
                    <a:lnTo>
                      <a:pt x="54" y="0"/>
                    </a:lnTo>
                    <a:lnTo>
                      <a:pt x="1075" y="251"/>
                    </a:lnTo>
                    <a:lnTo>
                      <a:pt x="1033" y="274"/>
                    </a:lnTo>
                    <a:lnTo>
                      <a:pt x="738" y="199"/>
                    </a:lnTo>
                    <a:lnTo>
                      <a:pt x="737" y="200"/>
                    </a:lnTo>
                    <a:lnTo>
                      <a:pt x="735" y="203"/>
                    </a:lnTo>
                    <a:lnTo>
                      <a:pt x="730" y="207"/>
                    </a:lnTo>
                    <a:lnTo>
                      <a:pt x="724" y="214"/>
                    </a:lnTo>
                    <a:lnTo>
                      <a:pt x="716" y="222"/>
                    </a:lnTo>
                    <a:lnTo>
                      <a:pt x="706" y="231"/>
                    </a:lnTo>
                    <a:lnTo>
                      <a:pt x="694" y="242"/>
                    </a:lnTo>
                    <a:lnTo>
                      <a:pt x="679" y="253"/>
                    </a:lnTo>
                    <a:lnTo>
                      <a:pt x="662" y="265"/>
                    </a:lnTo>
                    <a:lnTo>
                      <a:pt x="643" y="278"/>
                    </a:lnTo>
                    <a:lnTo>
                      <a:pt x="621" y="291"/>
                    </a:lnTo>
                    <a:lnTo>
                      <a:pt x="597" y="303"/>
                    </a:lnTo>
                    <a:lnTo>
                      <a:pt x="570" y="317"/>
                    </a:lnTo>
                    <a:lnTo>
                      <a:pt x="540" y="330"/>
                    </a:lnTo>
                    <a:lnTo>
                      <a:pt x="508" y="343"/>
                    </a:lnTo>
                    <a:lnTo>
                      <a:pt x="472" y="356"/>
                    </a:lnTo>
                    <a:lnTo>
                      <a:pt x="454" y="344"/>
                    </a:lnTo>
                    <a:close/>
                  </a:path>
                </a:pathLst>
              </a:custGeom>
              <a:solidFill>
                <a:srgbClr val="000000"/>
              </a:solidFill>
              <a:ln w="9525">
                <a:noFill/>
                <a:round/>
                <a:headEnd/>
                <a:tailEnd/>
              </a:ln>
            </p:spPr>
            <p:txBody>
              <a:bodyPr/>
              <a:lstStyle/>
              <a:p>
                <a:endParaRPr lang="en-US"/>
              </a:p>
            </p:txBody>
          </p:sp>
          <p:sp>
            <p:nvSpPr>
              <p:cNvPr id="92475" name="Freeform 48"/>
              <p:cNvSpPr>
                <a:spLocks/>
              </p:cNvSpPr>
              <p:nvPr/>
            </p:nvSpPr>
            <p:spPr bwMode="auto">
              <a:xfrm>
                <a:off x="5997" y="14727"/>
                <a:ext cx="1095" cy="319"/>
              </a:xfrm>
              <a:custGeom>
                <a:avLst/>
                <a:gdLst>
                  <a:gd name="T0" fmla="*/ 0 w 1095"/>
                  <a:gd name="T1" fmla="*/ 0 h 319"/>
                  <a:gd name="T2" fmla="*/ 1071 w 1095"/>
                  <a:gd name="T3" fmla="*/ 319 h 319"/>
                  <a:gd name="T4" fmla="*/ 1095 w 1095"/>
                  <a:gd name="T5" fmla="*/ 319 h 319"/>
                  <a:gd name="T6" fmla="*/ 33 w 1095"/>
                  <a:gd name="T7" fmla="*/ 0 h 319"/>
                  <a:gd name="T8" fmla="*/ 0 w 1095"/>
                  <a:gd name="T9" fmla="*/ 0 h 319"/>
                  <a:gd name="T10" fmla="*/ 0 60000 65536"/>
                  <a:gd name="T11" fmla="*/ 0 60000 65536"/>
                  <a:gd name="T12" fmla="*/ 0 60000 65536"/>
                  <a:gd name="T13" fmla="*/ 0 60000 65536"/>
                  <a:gd name="T14" fmla="*/ 0 60000 65536"/>
                  <a:gd name="T15" fmla="*/ 0 w 1095"/>
                  <a:gd name="T16" fmla="*/ 0 h 319"/>
                  <a:gd name="T17" fmla="*/ 1095 w 1095"/>
                  <a:gd name="T18" fmla="*/ 319 h 319"/>
                </a:gdLst>
                <a:ahLst/>
                <a:cxnLst>
                  <a:cxn ang="T10">
                    <a:pos x="T0" y="T1"/>
                  </a:cxn>
                  <a:cxn ang="T11">
                    <a:pos x="T2" y="T3"/>
                  </a:cxn>
                  <a:cxn ang="T12">
                    <a:pos x="T4" y="T5"/>
                  </a:cxn>
                  <a:cxn ang="T13">
                    <a:pos x="T6" y="T7"/>
                  </a:cxn>
                  <a:cxn ang="T14">
                    <a:pos x="T8" y="T9"/>
                  </a:cxn>
                </a:cxnLst>
                <a:rect l="T15" t="T16" r="T17" b="T18"/>
                <a:pathLst>
                  <a:path w="1095" h="319">
                    <a:moveTo>
                      <a:pt x="0" y="0"/>
                    </a:moveTo>
                    <a:lnTo>
                      <a:pt x="1071" y="319"/>
                    </a:lnTo>
                    <a:lnTo>
                      <a:pt x="1095" y="319"/>
                    </a:lnTo>
                    <a:lnTo>
                      <a:pt x="33" y="0"/>
                    </a:lnTo>
                    <a:lnTo>
                      <a:pt x="0" y="0"/>
                    </a:lnTo>
                    <a:close/>
                  </a:path>
                </a:pathLst>
              </a:custGeom>
              <a:solidFill>
                <a:srgbClr val="000000"/>
              </a:solidFill>
              <a:ln w="9525">
                <a:noFill/>
                <a:round/>
                <a:headEnd/>
                <a:tailEnd/>
              </a:ln>
            </p:spPr>
            <p:txBody>
              <a:bodyPr/>
              <a:lstStyle/>
              <a:p>
                <a:endParaRPr lang="en-US"/>
              </a:p>
            </p:txBody>
          </p:sp>
          <p:sp>
            <p:nvSpPr>
              <p:cNvPr id="92476" name="Freeform 49"/>
              <p:cNvSpPr>
                <a:spLocks/>
              </p:cNvSpPr>
              <p:nvPr/>
            </p:nvSpPr>
            <p:spPr bwMode="auto">
              <a:xfrm>
                <a:off x="6181" y="14684"/>
                <a:ext cx="1082" cy="285"/>
              </a:xfrm>
              <a:custGeom>
                <a:avLst/>
                <a:gdLst>
                  <a:gd name="T0" fmla="*/ 0 w 1082"/>
                  <a:gd name="T1" fmla="*/ 1 h 285"/>
                  <a:gd name="T2" fmla="*/ 1058 w 1082"/>
                  <a:gd name="T3" fmla="*/ 285 h 285"/>
                  <a:gd name="T4" fmla="*/ 1082 w 1082"/>
                  <a:gd name="T5" fmla="*/ 284 h 285"/>
                  <a:gd name="T6" fmla="*/ 33 w 1082"/>
                  <a:gd name="T7" fmla="*/ 0 h 285"/>
                  <a:gd name="T8" fmla="*/ 0 w 1082"/>
                  <a:gd name="T9" fmla="*/ 1 h 285"/>
                  <a:gd name="T10" fmla="*/ 0 60000 65536"/>
                  <a:gd name="T11" fmla="*/ 0 60000 65536"/>
                  <a:gd name="T12" fmla="*/ 0 60000 65536"/>
                  <a:gd name="T13" fmla="*/ 0 60000 65536"/>
                  <a:gd name="T14" fmla="*/ 0 60000 65536"/>
                  <a:gd name="T15" fmla="*/ 0 w 1082"/>
                  <a:gd name="T16" fmla="*/ 0 h 285"/>
                  <a:gd name="T17" fmla="*/ 1082 w 1082"/>
                  <a:gd name="T18" fmla="*/ 285 h 285"/>
                </a:gdLst>
                <a:ahLst/>
                <a:cxnLst>
                  <a:cxn ang="T10">
                    <a:pos x="T0" y="T1"/>
                  </a:cxn>
                  <a:cxn ang="T11">
                    <a:pos x="T2" y="T3"/>
                  </a:cxn>
                  <a:cxn ang="T12">
                    <a:pos x="T4" y="T5"/>
                  </a:cxn>
                  <a:cxn ang="T13">
                    <a:pos x="T6" y="T7"/>
                  </a:cxn>
                  <a:cxn ang="T14">
                    <a:pos x="T8" y="T9"/>
                  </a:cxn>
                </a:cxnLst>
                <a:rect l="T15" t="T16" r="T17" b="T18"/>
                <a:pathLst>
                  <a:path w="1082" h="285">
                    <a:moveTo>
                      <a:pt x="0" y="1"/>
                    </a:moveTo>
                    <a:lnTo>
                      <a:pt x="1058" y="285"/>
                    </a:lnTo>
                    <a:lnTo>
                      <a:pt x="1082" y="284"/>
                    </a:lnTo>
                    <a:lnTo>
                      <a:pt x="33" y="0"/>
                    </a:lnTo>
                    <a:lnTo>
                      <a:pt x="0" y="1"/>
                    </a:lnTo>
                    <a:close/>
                  </a:path>
                </a:pathLst>
              </a:custGeom>
              <a:solidFill>
                <a:srgbClr val="000000"/>
              </a:solidFill>
              <a:ln w="9525">
                <a:noFill/>
                <a:round/>
                <a:headEnd/>
                <a:tailEnd/>
              </a:ln>
            </p:spPr>
            <p:txBody>
              <a:bodyPr/>
              <a:lstStyle/>
              <a:p>
                <a:endParaRPr lang="en-US"/>
              </a:p>
            </p:txBody>
          </p:sp>
          <p:sp>
            <p:nvSpPr>
              <p:cNvPr id="92477" name="Freeform 50"/>
              <p:cNvSpPr>
                <a:spLocks/>
              </p:cNvSpPr>
              <p:nvPr/>
            </p:nvSpPr>
            <p:spPr bwMode="auto">
              <a:xfrm>
                <a:off x="6093" y="14699"/>
                <a:ext cx="1087" cy="315"/>
              </a:xfrm>
              <a:custGeom>
                <a:avLst/>
                <a:gdLst>
                  <a:gd name="T0" fmla="*/ 0 w 1087"/>
                  <a:gd name="T1" fmla="*/ 0 h 315"/>
                  <a:gd name="T2" fmla="*/ 1066 w 1087"/>
                  <a:gd name="T3" fmla="*/ 315 h 315"/>
                  <a:gd name="T4" fmla="*/ 1087 w 1087"/>
                  <a:gd name="T5" fmla="*/ 308 h 315"/>
                  <a:gd name="T6" fmla="*/ 31 w 1087"/>
                  <a:gd name="T7" fmla="*/ 0 h 315"/>
                  <a:gd name="T8" fmla="*/ 0 w 1087"/>
                  <a:gd name="T9" fmla="*/ 0 h 315"/>
                  <a:gd name="T10" fmla="*/ 0 60000 65536"/>
                  <a:gd name="T11" fmla="*/ 0 60000 65536"/>
                  <a:gd name="T12" fmla="*/ 0 60000 65536"/>
                  <a:gd name="T13" fmla="*/ 0 60000 65536"/>
                  <a:gd name="T14" fmla="*/ 0 60000 65536"/>
                  <a:gd name="T15" fmla="*/ 0 w 1087"/>
                  <a:gd name="T16" fmla="*/ 0 h 315"/>
                  <a:gd name="T17" fmla="*/ 1087 w 1087"/>
                  <a:gd name="T18" fmla="*/ 315 h 315"/>
                </a:gdLst>
                <a:ahLst/>
                <a:cxnLst>
                  <a:cxn ang="T10">
                    <a:pos x="T0" y="T1"/>
                  </a:cxn>
                  <a:cxn ang="T11">
                    <a:pos x="T2" y="T3"/>
                  </a:cxn>
                  <a:cxn ang="T12">
                    <a:pos x="T4" y="T5"/>
                  </a:cxn>
                  <a:cxn ang="T13">
                    <a:pos x="T6" y="T7"/>
                  </a:cxn>
                  <a:cxn ang="T14">
                    <a:pos x="T8" y="T9"/>
                  </a:cxn>
                </a:cxnLst>
                <a:rect l="T15" t="T16" r="T17" b="T18"/>
                <a:pathLst>
                  <a:path w="1087" h="315">
                    <a:moveTo>
                      <a:pt x="0" y="0"/>
                    </a:moveTo>
                    <a:lnTo>
                      <a:pt x="1066" y="315"/>
                    </a:lnTo>
                    <a:lnTo>
                      <a:pt x="1087" y="308"/>
                    </a:lnTo>
                    <a:lnTo>
                      <a:pt x="31" y="0"/>
                    </a:lnTo>
                    <a:lnTo>
                      <a:pt x="0" y="0"/>
                    </a:lnTo>
                    <a:close/>
                  </a:path>
                </a:pathLst>
              </a:custGeom>
              <a:solidFill>
                <a:srgbClr val="000000"/>
              </a:solidFill>
              <a:ln w="9525">
                <a:noFill/>
                <a:round/>
                <a:headEnd/>
                <a:tailEnd/>
              </a:ln>
            </p:spPr>
            <p:txBody>
              <a:bodyPr/>
              <a:lstStyle/>
              <a:p>
                <a:endParaRPr lang="en-US"/>
              </a:p>
            </p:txBody>
          </p:sp>
        </p:grpSp>
        <p:grpSp>
          <p:nvGrpSpPr>
            <p:cNvPr id="4" name="Group 51"/>
            <p:cNvGrpSpPr>
              <a:grpSpLocks/>
            </p:cNvGrpSpPr>
            <p:nvPr/>
          </p:nvGrpSpPr>
          <p:grpSpPr bwMode="auto">
            <a:xfrm>
              <a:off x="12806" y="10667"/>
              <a:ext cx="983" cy="1369"/>
              <a:chOff x="12762" y="10336"/>
              <a:chExt cx="1027" cy="1700"/>
            </a:xfrm>
          </p:grpSpPr>
          <p:sp>
            <p:nvSpPr>
              <p:cNvPr id="92433" name="Rectangle 52"/>
              <p:cNvSpPr>
                <a:spLocks noChangeArrowheads="1"/>
              </p:cNvSpPr>
              <p:nvPr/>
            </p:nvSpPr>
            <p:spPr bwMode="auto">
              <a:xfrm>
                <a:off x="12824" y="10394"/>
                <a:ext cx="965" cy="1642"/>
              </a:xfrm>
              <a:prstGeom prst="rect">
                <a:avLst/>
              </a:prstGeom>
              <a:solidFill>
                <a:srgbClr val="969696"/>
              </a:solidFill>
              <a:ln w="9525">
                <a:solidFill>
                  <a:srgbClr val="000000"/>
                </a:solidFill>
                <a:miter lim="800000"/>
                <a:headEnd/>
                <a:tailEnd/>
              </a:ln>
            </p:spPr>
            <p:txBody>
              <a:bodyPr/>
              <a:lstStyle/>
              <a:p>
                <a:endParaRPr lang="en-US"/>
              </a:p>
            </p:txBody>
          </p:sp>
          <p:sp>
            <p:nvSpPr>
              <p:cNvPr id="92434" name="Rectangle 53"/>
              <p:cNvSpPr>
                <a:spLocks noChangeArrowheads="1"/>
              </p:cNvSpPr>
              <p:nvPr/>
            </p:nvSpPr>
            <p:spPr bwMode="auto">
              <a:xfrm>
                <a:off x="12766" y="10336"/>
                <a:ext cx="965" cy="1642"/>
              </a:xfrm>
              <a:prstGeom prst="rect">
                <a:avLst/>
              </a:prstGeom>
              <a:solidFill>
                <a:srgbClr val="FFFFFF"/>
              </a:solidFill>
              <a:ln w="9525">
                <a:solidFill>
                  <a:srgbClr val="000000"/>
                </a:solidFill>
                <a:miter lim="800000"/>
                <a:headEnd/>
                <a:tailEnd/>
              </a:ln>
            </p:spPr>
            <p:txBody>
              <a:bodyPr/>
              <a:lstStyle/>
              <a:p>
                <a:endParaRPr lang="en-US"/>
              </a:p>
            </p:txBody>
          </p:sp>
          <p:sp>
            <p:nvSpPr>
              <p:cNvPr id="92435" name="Line 54"/>
              <p:cNvSpPr>
                <a:spLocks noChangeShapeType="1"/>
              </p:cNvSpPr>
              <p:nvPr/>
            </p:nvSpPr>
            <p:spPr bwMode="auto">
              <a:xfrm>
                <a:off x="12766" y="10682"/>
                <a:ext cx="965" cy="2"/>
              </a:xfrm>
              <a:prstGeom prst="line">
                <a:avLst/>
              </a:prstGeom>
              <a:noFill/>
              <a:ln w="9525">
                <a:solidFill>
                  <a:srgbClr val="000000"/>
                </a:solidFill>
                <a:round/>
                <a:headEnd/>
                <a:tailEnd/>
              </a:ln>
            </p:spPr>
            <p:txBody>
              <a:bodyPr/>
              <a:lstStyle/>
              <a:p>
                <a:endParaRPr lang="en-US"/>
              </a:p>
            </p:txBody>
          </p:sp>
          <p:sp>
            <p:nvSpPr>
              <p:cNvPr id="92436" name="Line 55"/>
              <p:cNvSpPr>
                <a:spLocks noChangeShapeType="1"/>
              </p:cNvSpPr>
              <p:nvPr/>
            </p:nvSpPr>
            <p:spPr bwMode="auto">
              <a:xfrm>
                <a:off x="12780" y="11042"/>
                <a:ext cx="980" cy="1"/>
              </a:xfrm>
              <a:prstGeom prst="line">
                <a:avLst/>
              </a:prstGeom>
              <a:noFill/>
              <a:ln w="9525">
                <a:solidFill>
                  <a:srgbClr val="000000"/>
                </a:solidFill>
                <a:round/>
                <a:headEnd/>
                <a:tailEnd/>
              </a:ln>
            </p:spPr>
            <p:txBody>
              <a:bodyPr/>
              <a:lstStyle/>
              <a:p>
                <a:endParaRPr lang="en-US"/>
              </a:p>
            </p:txBody>
          </p:sp>
          <p:sp>
            <p:nvSpPr>
              <p:cNvPr id="92437" name="Line 56"/>
              <p:cNvSpPr>
                <a:spLocks noChangeShapeType="1"/>
              </p:cNvSpPr>
              <p:nvPr/>
            </p:nvSpPr>
            <p:spPr bwMode="auto">
              <a:xfrm>
                <a:off x="12764" y="11374"/>
                <a:ext cx="980" cy="1"/>
              </a:xfrm>
              <a:prstGeom prst="line">
                <a:avLst/>
              </a:prstGeom>
              <a:noFill/>
              <a:ln w="9525">
                <a:solidFill>
                  <a:srgbClr val="000000"/>
                </a:solidFill>
                <a:round/>
                <a:headEnd/>
                <a:tailEnd/>
              </a:ln>
            </p:spPr>
            <p:txBody>
              <a:bodyPr/>
              <a:lstStyle/>
              <a:p>
                <a:endParaRPr lang="en-US"/>
              </a:p>
            </p:txBody>
          </p:sp>
          <p:sp>
            <p:nvSpPr>
              <p:cNvPr id="92438" name="Line 57"/>
              <p:cNvSpPr>
                <a:spLocks noChangeShapeType="1"/>
              </p:cNvSpPr>
              <p:nvPr/>
            </p:nvSpPr>
            <p:spPr bwMode="auto">
              <a:xfrm>
                <a:off x="12762" y="11675"/>
                <a:ext cx="967" cy="2"/>
              </a:xfrm>
              <a:prstGeom prst="line">
                <a:avLst/>
              </a:prstGeom>
              <a:noFill/>
              <a:ln w="9525">
                <a:solidFill>
                  <a:srgbClr val="000000"/>
                </a:solidFill>
                <a:round/>
                <a:headEnd/>
                <a:tailEnd/>
              </a:ln>
            </p:spPr>
            <p:txBody>
              <a:bodyPr/>
              <a:lstStyle/>
              <a:p>
                <a:endParaRPr lang="en-US"/>
              </a:p>
            </p:txBody>
          </p:sp>
        </p:grpSp>
        <p:sp>
          <p:nvSpPr>
            <p:cNvPr id="92432" name="Text Box 58"/>
            <p:cNvSpPr txBox="1">
              <a:spLocks noChangeArrowheads="1"/>
            </p:cNvSpPr>
            <p:nvPr/>
          </p:nvSpPr>
          <p:spPr bwMode="auto">
            <a:xfrm>
              <a:off x="12809" y="10193"/>
              <a:ext cx="958" cy="366"/>
            </a:xfrm>
            <a:prstGeom prst="rect">
              <a:avLst/>
            </a:prstGeom>
            <a:noFill/>
            <a:ln w="9525">
              <a:noFill/>
              <a:miter lim="800000"/>
              <a:headEnd/>
              <a:tailEnd/>
            </a:ln>
          </p:spPr>
          <p:txBody>
            <a:bodyPr/>
            <a:lstStyle/>
            <a:p>
              <a:pPr algn="l" eaLnBrk="1" hangingPunct="1"/>
              <a:r>
                <a:rPr lang="en-US" sz="1000">
                  <a:solidFill>
                    <a:schemeClr val="tx2"/>
                  </a:solidFill>
                  <a:latin typeface="Arial" pitchFamily="34" charset="0"/>
                </a:rPr>
                <a:t>Host A</a:t>
              </a:r>
              <a:endParaRPr lang="en-US" sz="2000">
                <a:solidFill>
                  <a:schemeClr val="tx2"/>
                </a:solidFill>
              </a:endParaRPr>
            </a:p>
          </p:txBody>
        </p:sp>
      </p:grpSp>
      <p:sp>
        <p:nvSpPr>
          <p:cNvPr id="92171" name="Line 60"/>
          <p:cNvSpPr>
            <a:spLocks noChangeShapeType="1"/>
          </p:cNvSpPr>
          <p:nvPr/>
        </p:nvSpPr>
        <p:spPr bwMode="auto">
          <a:xfrm flipH="1">
            <a:off x="5419725" y="3175000"/>
            <a:ext cx="638175" cy="6350"/>
          </a:xfrm>
          <a:prstGeom prst="line">
            <a:avLst/>
          </a:prstGeom>
          <a:noFill/>
          <a:ln w="19050">
            <a:solidFill>
              <a:srgbClr val="000000"/>
            </a:solidFill>
            <a:round/>
            <a:headEnd/>
            <a:tailEnd/>
          </a:ln>
        </p:spPr>
        <p:txBody>
          <a:bodyPr/>
          <a:lstStyle/>
          <a:p>
            <a:endParaRPr lang="en-US"/>
          </a:p>
        </p:txBody>
      </p:sp>
      <p:grpSp>
        <p:nvGrpSpPr>
          <p:cNvPr id="5" name="Group 61"/>
          <p:cNvGrpSpPr>
            <a:grpSpLocks/>
          </p:cNvGrpSpPr>
          <p:nvPr/>
        </p:nvGrpSpPr>
        <p:grpSpPr bwMode="auto">
          <a:xfrm>
            <a:off x="5008563" y="2474913"/>
            <a:ext cx="428625" cy="784225"/>
            <a:chOff x="12464" y="10193"/>
            <a:chExt cx="1481" cy="2272"/>
          </a:xfrm>
        </p:grpSpPr>
        <p:grpSp>
          <p:nvGrpSpPr>
            <p:cNvPr id="6" name="Group 62"/>
            <p:cNvGrpSpPr>
              <a:grpSpLocks/>
            </p:cNvGrpSpPr>
            <p:nvPr/>
          </p:nvGrpSpPr>
          <p:grpSpPr bwMode="auto">
            <a:xfrm>
              <a:off x="12464" y="11102"/>
              <a:ext cx="1481" cy="1363"/>
              <a:chOff x="5850" y="13487"/>
              <a:chExt cx="2023" cy="1840"/>
            </a:xfrm>
          </p:grpSpPr>
          <p:sp>
            <p:nvSpPr>
              <p:cNvPr id="92391" name="Freeform 63"/>
              <p:cNvSpPr>
                <a:spLocks/>
              </p:cNvSpPr>
              <p:nvPr/>
            </p:nvSpPr>
            <p:spPr bwMode="auto">
              <a:xfrm>
                <a:off x="5850" y="13632"/>
                <a:ext cx="2023" cy="1695"/>
              </a:xfrm>
              <a:custGeom>
                <a:avLst/>
                <a:gdLst>
                  <a:gd name="T0" fmla="*/ 570 w 2023"/>
                  <a:gd name="T1" fmla="*/ 121 h 1695"/>
                  <a:gd name="T2" fmla="*/ 575 w 2023"/>
                  <a:gd name="T3" fmla="*/ 120 h 1695"/>
                  <a:gd name="T4" fmla="*/ 586 w 2023"/>
                  <a:gd name="T5" fmla="*/ 116 h 1695"/>
                  <a:gd name="T6" fmla="*/ 607 w 2023"/>
                  <a:gd name="T7" fmla="*/ 108 h 1695"/>
                  <a:gd name="T8" fmla="*/ 636 w 2023"/>
                  <a:gd name="T9" fmla="*/ 101 h 1695"/>
                  <a:gd name="T10" fmla="*/ 672 w 2023"/>
                  <a:gd name="T11" fmla="*/ 90 h 1695"/>
                  <a:gd name="T12" fmla="*/ 718 w 2023"/>
                  <a:gd name="T13" fmla="*/ 79 h 1695"/>
                  <a:gd name="T14" fmla="*/ 771 w 2023"/>
                  <a:gd name="T15" fmla="*/ 67 h 1695"/>
                  <a:gd name="T16" fmla="*/ 834 w 2023"/>
                  <a:gd name="T17" fmla="*/ 55 h 1695"/>
                  <a:gd name="T18" fmla="*/ 904 w 2023"/>
                  <a:gd name="T19" fmla="*/ 43 h 1695"/>
                  <a:gd name="T20" fmla="*/ 982 w 2023"/>
                  <a:gd name="T21" fmla="*/ 33 h 1695"/>
                  <a:gd name="T22" fmla="*/ 1071 w 2023"/>
                  <a:gd name="T23" fmla="*/ 22 h 1695"/>
                  <a:gd name="T24" fmla="*/ 1166 w 2023"/>
                  <a:gd name="T25" fmla="*/ 13 h 1695"/>
                  <a:gd name="T26" fmla="*/ 1271 w 2023"/>
                  <a:gd name="T27" fmla="*/ 7 h 1695"/>
                  <a:gd name="T28" fmla="*/ 1384 w 2023"/>
                  <a:gd name="T29" fmla="*/ 1 h 1695"/>
                  <a:gd name="T30" fmla="*/ 1506 w 2023"/>
                  <a:gd name="T31" fmla="*/ 0 h 1695"/>
                  <a:gd name="T32" fmla="*/ 1636 w 2023"/>
                  <a:gd name="T33" fmla="*/ 1 h 1695"/>
                  <a:gd name="T34" fmla="*/ 1692 w 2023"/>
                  <a:gd name="T35" fmla="*/ 233 h 1695"/>
                  <a:gd name="T36" fmla="*/ 1713 w 2023"/>
                  <a:gd name="T37" fmla="*/ 243 h 1695"/>
                  <a:gd name="T38" fmla="*/ 1758 w 2023"/>
                  <a:gd name="T39" fmla="*/ 274 h 1695"/>
                  <a:gd name="T40" fmla="*/ 1806 w 2023"/>
                  <a:gd name="T41" fmla="*/ 329 h 1695"/>
                  <a:gd name="T42" fmla="*/ 1836 w 2023"/>
                  <a:gd name="T43" fmla="*/ 409 h 1695"/>
                  <a:gd name="T44" fmla="*/ 1955 w 2023"/>
                  <a:gd name="T45" fmla="*/ 948 h 1695"/>
                  <a:gd name="T46" fmla="*/ 2003 w 2023"/>
                  <a:gd name="T47" fmla="*/ 1171 h 1695"/>
                  <a:gd name="T48" fmla="*/ 2011 w 2023"/>
                  <a:gd name="T49" fmla="*/ 1188 h 1695"/>
                  <a:gd name="T50" fmla="*/ 2022 w 2023"/>
                  <a:gd name="T51" fmla="*/ 1231 h 1695"/>
                  <a:gd name="T52" fmla="*/ 2021 w 2023"/>
                  <a:gd name="T53" fmla="*/ 1297 h 1695"/>
                  <a:gd name="T54" fmla="*/ 1992 w 2023"/>
                  <a:gd name="T55" fmla="*/ 1380 h 1695"/>
                  <a:gd name="T56" fmla="*/ 0 w 2023"/>
                  <a:gd name="T57" fmla="*/ 1328 h 1695"/>
                  <a:gd name="T58" fmla="*/ 199 w 2023"/>
                  <a:gd name="T59" fmla="*/ 1223 h 1695"/>
                  <a:gd name="T60" fmla="*/ 200 w 2023"/>
                  <a:gd name="T61" fmla="*/ 232 h 1695"/>
                  <a:gd name="T62" fmla="*/ 210 w 2023"/>
                  <a:gd name="T63" fmla="*/ 226 h 1695"/>
                  <a:gd name="T64" fmla="*/ 230 w 2023"/>
                  <a:gd name="T65" fmla="*/ 214 h 1695"/>
                  <a:gd name="T66" fmla="*/ 259 w 2023"/>
                  <a:gd name="T67" fmla="*/ 201 h 1695"/>
                  <a:gd name="T68" fmla="*/ 297 w 2023"/>
                  <a:gd name="T69" fmla="*/ 189 h 1695"/>
                  <a:gd name="T70" fmla="*/ 344 w 2023"/>
                  <a:gd name="T71" fmla="*/ 183 h 1695"/>
                  <a:gd name="T72" fmla="*/ 399 w 2023"/>
                  <a:gd name="T73" fmla="*/ 181 h 1695"/>
                  <a:gd name="T74" fmla="*/ 464 w 2023"/>
                  <a:gd name="T75" fmla="*/ 191 h 1695"/>
                  <a:gd name="T76" fmla="*/ 548 w 2023"/>
                  <a:gd name="T77" fmla="*/ 225 h 169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023"/>
                  <a:gd name="T118" fmla="*/ 0 h 1695"/>
                  <a:gd name="T119" fmla="*/ 2023 w 2023"/>
                  <a:gd name="T120" fmla="*/ 1695 h 169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023" h="1695">
                    <a:moveTo>
                      <a:pt x="548" y="225"/>
                    </a:moveTo>
                    <a:lnTo>
                      <a:pt x="570" y="121"/>
                    </a:lnTo>
                    <a:lnTo>
                      <a:pt x="571" y="121"/>
                    </a:lnTo>
                    <a:lnTo>
                      <a:pt x="575" y="120"/>
                    </a:lnTo>
                    <a:lnTo>
                      <a:pt x="580" y="118"/>
                    </a:lnTo>
                    <a:lnTo>
                      <a:pt x="586" y="116"/>
                    </a:lnTo>
                    <a:lnTo>
                      <a:pt x="596" y="112"/>
                    </a:lnTo>
                    <a:lnTo>
                      <a:pt x="607" y="108"/>
                    </a:lnTo>
                    <a:lnTo>
                      <a:pt x="620" y="105"/>
                    </a:lnTo>
                    <a:lnTo>
                      <a:pt x="636" y="101"/>
                    </a:lnTo>
                    <a:lnTo>
                      <a:pt x="653" y="95"/>
                    </a:lnTo>
                    <a:lnTo>
                      <a:pt x="672" y="90"/>
                    </a:lnTo>
                    <a:lnTo>
                      <a:pt x="694" y="84"/>
                    </a:lnTo>
                    <a:lnTo>
                      <a:pt x="718" y="79"/>
                    </a:lnTo>
                    <a:lnTo>
                      <a:pt x="743" y="74"/>
                    </a:lnTo>
                    <a:lnTo>
                      <a:pt x="771" y="67"/>
                    </a:lnTo>
                    <a:lnTo>
                      <a:pt x="802" y="61"/>
                    </a:lnTo>
                    <a:lnTo>
                      <a:pt x="834" y="55"/>
                    </a:lnTo>
                    <a:lnTo>
                      <a:pt x="867" y="49"/>
                    </a:lnTo>
                    <a:lnTo>
                      <a:pt x="904" y="43"/>
                    </a:lnTo>
                    <a:lnTo>
                      <a:pt x="943" y="38"/>
                    </a:lnTo>
                    <a:lnTo>
                      <a:pt x="982" y="33"/>
                    </a:lnTo>
                    <a:lnTo>
                      <a:pt x="1025" y="27"/>
                    </a:lnTo>
                    <a:lnTo>
                      <a:pt x="1071" y="22"/>
                    </a:lnTo>
                    <a:lnTo>
                      <a:pt x="1117" y="17"/>
                    </a:lnTo>
                    <a:lnTo>
                      <a:pt x="1166" y="13"/>
                    </a:lnTo>
                    <a:lnTo>
                      <a:pt x="1218" y="10"/>
                    </a:lnTo>
                    <a:lnTo>
                      <a:pt x="1271" y="7"/>
                    </a:lnTo>
                    <a:lnTo>
                      <a:pt x="1327" y="3"/>
                    </a:lnTo>
                    <a:lnTo>
                      <a:pt x="1384" y="1"/>
                    </a:lnTo>
                    <a:lnTo>
                      <a:pt x="1444" y="0"/>
                    </a:lnTo>
                    <a:lnTo>
                      <a:pt x="1506" y="0"/>
                    </a:lnTo>
                    <a:lnTo>
                      <a:pt x="1570" y="0"/>
                    </a:lnTo>
                    <a:lnTo>
                      <a:pt x="1636" y="1"/>
                    </a:lnTo>
                    <a:lnTo>
                      <a:pt x="1709" y="41"/>
                    </a:lnTo>
                    <a:lnTo>
                      <a:pt x="1692" y="233"/>
                    </a:lnTo>
                    <a:lnTo>
                      <a:pt x="1698" y="235"/>
                    </a:lnTo>
                    <a:lnTo>
                      <a:pt x="1713" y="243"/>
                    </a:lnTo>
                    <a:lnTo>
                      <a:pt x="1733" y="256"/>
                    </a:lnTo>
                    <a:lnTo>
                      <a:pt x="1758" y="274"/>
                    </a:lnTo>
                    <a:lnTo>
                      <a:pt x="1784" y="299"/>
                    </a:lnTo>
                    <a:lnTo>
                      <a:pt x="1806" y="329"/>
                    </a:lnTo>
                    <a:lnTo>
                      <a:pt x="1825" y="366"/>
                    </a:lnTo>
                    <a:lnTo>
                      <a:pt x="1836" y="409"/>
                    </a:lnTo>
                    <a:lnTo>
                      <a:pt x="1999" y="557"/>
                    </a:lnTo>
                    <a:lnTo>
                      <a:pt x="1955" y="948"/>
                    </a:lnTo>
                    <a:lnTo>
                      <a:pt x="1692" y="1080"/>
                    </a:lnTo>
                    <a:lnTo>
                      <a:pt x="2003" y="1171"/>
                    </a:lnTo>
                    <a:lnTo>
                      <a:pt x="2006" y="1176"/>
                    </a:lnTo>
                    <a:lnTo>
                      <a:pt x="2011" y="1188"/>
                    </a:lnTo>
                    <a:lnTo>
                      <a:pt x="2016" y="1206"/>
                    </a:lnTo>
                    <a:lnTo>
                      <a:pt x="2022" y="1231"/>
                    </a:lnTo>
                    <a:lnTo>
                      <a:pt x="2023" y="1261"/>
                    </a:lnTo>
                    <a:lnTo>
                      <a:pt x="2021" y="1297"/>
                    </a:lnTo>
                    <a:lnTo>
                      <a:pt x="2010" y="1337"/>
                    </a:lnTo>
                    <a:lnTo>
                      <a:pt x="1992" y="1380"/>
                    </a:lnTo>
                    <a:lnTo>
                      <a:pt x="1171" y="1695"/>
                    </a:lnTo>
                    <a:lnTo>
                      <a:pt x="0" y="1328"/>
                    </a:lnTo>
                    <a:lnTo>
                      <a:pt x="20" y="1285"/>
                    </a:lnTo>
                    <a:lnTo>
                      <a:pt x="199" y="1223"/>
                    </a:lnTo>
                    <a:lnTo>
                      <a:pt x="199" y="233"/>
                    </a:lnTo>
                    <a:lnTo>
                      <a:pt x="200" y="232"/>
                    </a:lnTo>
                    <a:lnTo>
                      <a:pt x="204" y="229"/>
                    </a:lnTo>
                    <a:lnTo>
                      <a:pt x="210" y="226"/>
                    </a:lnTo>
                    <a:lnTo>
                      <a:pt x="218" y="220"/>
                    </a:lnTo>
                    <a:lnTo>
                      <a:pt x="230" y="214"/>
                    </a:lnTo>
                    <a:lnTo>
                      <a:pt x="243" y="207"/>
                    </a:lnTo>
                    <a:lnTo>
                      <a:pt x="259" y="201"/>
                    </a:lnTo>
                    <a:lnTo>
                      <a:pt x="277" y="194"/>
                    </a:lnTo>
                    <a:lnTo>
                      <a:pt x="297" y="189"/>
                    </a:lnTo>
                    <a:lnTo>
                      <a:pt x="320" y="185"/>
                    </a:lnTo>
                    <a:lnTo>
                      <a:pt x="344" y="183"/>
                    </a:lnTo>
                    <a:lnTo>
                      <a:pt x="370" y="180"/>
                    </a:lnTo>
                    <a:lnTo>
                      <a:pt x="399" y="181"/>
                    </a:lnTo>
                    <a:lnTo>
                      <a:pt x="430" y="185"/>
                    </a:lnTo>
                    <a:lnTo>
                      <a:pt x="464" y="191"/>
                    </a:lnTo>
                    <a:lnTo>
                      <a:pt x="498" y="201"/>
                    </a:lnTo>
                    <a:lnTo>
                      <a:pt x="548" y="225"/>
                    </a:lnTo>
                    <a:close/>
                  </a:path>
                </a:pathLst>
              </a:custGeom>
              <a:solidFill>
                <a:srgbClr val="969696"/>
              </a:solidFill>
              <a:ln w="9525">
                <a:noFill/>
                <a:round/>
                <a:headEnd/>
                <a:tailEnd/>
              </a:ln>
            </p:spPr>
            <p:txBody>
              <a:bodyPr/>
              <a:lstStyle/>
              <a:p>
                <a:endParaRPr lang="en-US"/>
              </a:p>
            </p:txBody>
          </p:sp>
          <p:sp>
            <p:nvSpPr>
              <p:cNvPr id="92392" name="Freeform 64"/>
              <p:cNvSpPr>
                <a:spLocks/>
              </p:cNvSpPr>
              <p:nvPr/>
            </p:nvSpPr>
            <p:spPr bwMode="auto">
              <a:xfrm>
                <a:off x="6551" y="13597"/>
                <a:ext cx="650" cy="735"/>
              </a:xfrm>
              <a:custGeom>
                <a:avLst/>
                <a:gdLst>
                  <a:gd name="T0" fmla="*/ 645 w 650"/>
                  <a:gd name="T1" fmla="*/ 27 h 735"/>
                  <a:gd name="T2" fmla="*/ 642 w 650"/>
                  <a:gd name="T3" fmla="*/ 26 h 735"/>
                  <a:gd name="T4" fmla="*/ 631 w 650"/>
                  <a:gd name="T5" fmla="*/ 23 h 735"/>
                  <a:gd name="T6" fmla="*/ 615 w 650"/>
                  <a:gd name="T7" fmla="*/ 19 h 735"/>
                  <a:gd name="T8" fmla="*/ 592 w 650"/>
                  <a:gd name="T9" fmla="*/ 15 h 735"/>
                  <a:gd name="T10" fmla="*/ 565 w 650"/>
                  <a:gd name="T11" fmla="*/ 10 h 735"/>
                  <a:gd name="T12" fmla="*/ 533 w 650"/>
                  <a:gd name="T13" fmla="*/ 6 h 735"/>
                  <a:gd name="T14" fmla="*/ 496 w 650"/>
                  <a:gd name="T15" fmla="*/ 3 h 735"/>
                  <a:gd name="T16" fmla="*/ 456 w 650"/>
                  <a:gd name="T17" fmla="*/ 1 h 735"/>
                  <a:gd name="T18" fmla="*/ 411 w 650"/>
                  <a:gd name="T19" fmla="*/ 0 h 735"/>
                  <a:gd name="T20" fmla="*/ 364 w 650"/>
                  <a:gd name="T21" fmla="*/ 2 h 735"/>
                  <a:gd name="T22" fmla="*/ 315 w 650"/>
                  <a:gd name="T23" fmla="*/ 6 h 735"/>
                  <a:gd name="T24" fmla="*/ 262 w 650"/>
                  <a:gd name="T25" fmla="*/ 15 h 735"/>
                  <a:gd name="T26" fmla="*/ 209 w 650"/>
                  <a:gd name="T27" fmla="*/ 26 h 735"/>
                  <a:gd name="T28" fmla="*/ 154 w 650"/>
                  <a:gd name="T29" fmla="*/ 42 h 735"/>
                  <a:gd name="T30" fmla="*/ 98 w 650"/>
                  <a:gd name="T31" fmla="*/ 61 h 735"/>
                  <a:gd name="T32" fmla="*/ 42 w 650"/>
                  <a:gd name="T33" fmla="*/ 87 h 735"/>
                  <a:gd name="T34" fmla="*/ 38 w 650"/>
                  <a:gd name="T35" fmla="*/ 101 h 735"/>
                  <a:gd name="T36" fmla="*/ 28 w 650"/>
                  <a:gd name="T37" fmla="*/ 141 h 735"/>
                  <a:gd name="T38" fmla="*/ 17 w 650"/>
                  <a:gd name="T39" fmla="*/ 203 h 735"/>
                  <a:gd name="T40" fmla="*/ 6 w 650"/>
                  <a:gd name="T41" fmla="*/ 283 h 735"/>
                  <a:gd name="T42" fmla="*/ 0 w 650"/>
                  <a:gd name="T43" fmla="*/ 378 h 735"/>
                  <a:gd name="T44" fmla="*/ 5 w 650"/>
                  <a:gd name="T45" fmla="*/ 484 h 735"/>
                  <a:gd name="T46" fmla="*/ 21 w 650"/>
                  <a:gd name="T47" fmla="*/ 599 h 735"/>
                  <a:gd name="T48" fmla="*/ 54 w 650"/>
                  <a:gd name="T49" fmla="*/ 716 h 735"/>
                  <a:gd name="T50" fmla="*/ 58 w 650"/>
                  <a:gd name="T51" fmla="*/ 716 h 735"/>
                  <a:gd name="T52" fmla="*/ 66 w 650"/>
                  <a:gd name="T53" fmla="*/ 715 h 735"/>
                  <a:gd name="T54" fmla="*/ 80 w 650"/>
                  <a:gd name="T55" fmla="*/ 713 h 735"/>
                  <a:gd name="T56" fmla="*/ 99 w 650"/>
                  <a:gd name="T57" fmla="*/ 712 h 735"/>
                  <a:gd name="T58" fmla="*/ 124 w 650"/>
                  <a:gd name="T59" fmla="*/ 710 h 735"/>
                  <a:gd name="T60" fmla="*/ 153 w 650"/>
                  <a:gd name="T61" fmla="*/ 708 h 735"/>
                  <a:gd name="T62" fmla="*/ 188 w 650"/>
                  <a:gd name="T63" fmla="*/ 707 h 735"/>
                  <a:gd name="T64" fmla="*/ 225 w 650"/>
                  <a:gd name="T65" fmla="*/ 706 h 735"/>
                  <a:gd name="T66" fmla="*/ 267 w 650"/>
                  <a:gd name="T67" fmla="*/ 705 h 735"/>
                  <a:gd name="T68" fmla="*/ 313 w 650"/>
                  <a:gd name="T69" fmla="*/ 706 h 735"/>
                  <a:gd name="T70" fmla="*/ 362 w 650"/>
                  <a:gd name="T71" fmla="*/ 707 h 735"/>
                  <a:gd name="T72" fmla="*/ 415 w 650"/>
                  <a:gd name="T73" fmla="*/ 709 h 735"/>
                  <a:gd name="T74" fmla="*/ 470 w 650"/>
                  <a:gd name="T75" fmla="*/ 713 h 735"/>
                  <a:gd name="T76" fmla="*/ 528 w 650"/>
                  <a:gd name="T77" fmla="*/ 719 h 735"/>
                  <a:gd name="T78" fmla="*/ 588 w 650"/>
                  <a:gd name="T79" fmla="*/ 726 h 735"/>
                  <a:gd name="T80" fmla="*/ 650 w 650"/>
                  <a:gd name="T81" fmla="*/ 735 h 735"/>
                  <a:gd name="T82" fmla="*/ 647 w 650"/>
                  <a:gd name="T83" fmla="*/ 713 h 735"/>
                  <a:gd name="T84" fmla="*/ 641 w 650"/>
                  <a:gd name="T85" fmla="*/ 655 h 735"/>
                  <a:gd name="T86" fmla="*/ 631 w 650"/>
                  <a:gd name="T87" fmla="*/ 568 h 735"/>
                  <a:gd name="T88" fmla="*/ 623 w 650"/>
                  <a:gd name="T89" fmla="*/ 462 h 735"/>
                  <a:gd name="T90" fmla="*/ 618 w 650"/>
                  <a:gd name="T91" fmla="*/ 345 h 735"/>
                  <a:gd name="T92" fmla="*/ 618 w 650"/>
                  <a:gd name="T93" fmla="*/ 229 h 735"/>
                  <a:gd name="T94" fmla="*/ 627 w 650"/>
                  <a:gd name="T95" fmla="*/ 119 h 735"/>
                  <a:gd name="T96" fmla="*/ 645 w 650"/>
                  <a:gd name="T97" fmla="*/ 27 h 73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50"/>
                  <a:gd name="T148" fmla="*/ 0 h 735"/>
                  <a:gd name="T149" fmla="*/ 650 w 650"/>
                  <a:gd name="T150" fmla="*/ 735 h 73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50" h="735">
                    <a:moveTo>
                      <a:pt x="645" y="27"/>
                    </a:moveTo>
                    <a:lnTo>
                      <a:pt x="642" y="26"/>
                    </a:lnTo>
                    <a:lnTo>
                      <a:pt x="631" y="23"/>
                    </a:lnTo>
                    <a:lnTo>
                      <a:pt x="615" y="19"/>
                    </a:lnTo>
                    <a:lnTo>
                      <a:pt x="592" y="15"/>
                    </a:lnTo>
                    <a:lnTo>
                      <a:pt x="565" y="10"/>
                    </a:lnTo>
                    <a:lnTo>
                      <a:pt x="533" y="6"/>
                    </a:lnTo>
                    <a:lnTo>
                      <a:pt x="496" y="3"/>
                    </a:lnTo>
                    <a:lnTo>
                      <a:pt x="456" y="1"/>
                    </a:lnTo>
                    <a:lnTo>
                      <a:pt x="411" y="0"/>
                    </a:lnTo>
                    <a:lnTo>
                      <a:pt x="364" y="2"/>
                    </a:lnTo>
                    <a:lnTo>
                      <a:pt x="315" y="6"/>
                    </a:lnTo>
                    <a:lnTo>
                      <a:pt x="262" y="15"/>
                    </a:lnTo>
                    <a:lnTo>
                      <a:pt x="209" y="26"/>
                    </a:lnTo>
                    <a:lnTo>
                      <a:pt x="154" y="42"/>
                    </a:lnTo>
                    <a:lnTo>
                      <a:pt x="98" y="61"/>
                    </a:lnTo>
                    <a:lnTo>
                      <a:pt x="42" y="87"/>
                    </a:lnTo>
                    <a:lnTo>
                      <a:pt x="38" y="101"/>
                    </a:lnTo>
                    <a:lnTo>
                      <a:pt x="28" y="141"/>
                    </a:lnTo>
                    <a:lnTo>
                      <a:pt x="17" y="203"/>
                    </a:lnTo>
                    <a:lnTo>
                      <a:pt x="6" y="283"/>
                    </a:lnTo>
                    <a:lnTo>
                      <a:pt x="0" y="378"/>
                    </a:lnTo>
                    <a:lnTo>
                      <a:pt x="5" y="484"/>
                    </a:lnTo>
                    <a:lnTo>
                      <a:pt x="21" y="599"/>
                    </a:lnTo>
                    <a:lnTo>
                      <a:pt x="54" y="716"/>
                    </a:lnTo>
                    <a:lnTo>
                      <a:pt x="58" y="716"/>
                    </a:lnTo>
                    <a:lnTo>
                      <a:pt x="66" y="715"/>
                    </a:lnTo>
                    <a:lnTo>
                      <a:pt x="80" y="713"/>
                    </a:lnTo>
                    <a:lnTo>
                      <a:pt x="99" y="712"/>
                    </a:lnTo>
                    <a:lnTo>
                      <a:pt x="124" y="710"/>
                    </a:lnTo>
                    <a:lnTo>
                      <a:pt x="153" y="708"/>
                    </a:lnTo>
                    <a:lnTo>
                      <a:pt x="188" y="707"/>
                    </a:lnTo>
                    <a:lnTo>
                      <a:pt x="225" y="706"/>
                    </a:lnTo>
                    <a:lnTo>
                      <a:pt x="267" y="705"/>
                    </a:lnTo>
                    <a:lnTo>
                      <a:pt x="313" y="706"/>
                    </a:lnTo>
                    <a:lnTo>
                      <a:pt x="362" y="707"/>
                    </a:lnTo>
                    <a:lnTo>
                      <a:pt x="415" y="709"/>
                    </a:lnTo>
                    <a:lnTo>
                      <a:pt x="470" y="713"/>
                    </a:lnTo>
                    <a:lnTo>
                      <a:pt x="528" y="719"/>
                    </a:lnTo>
                    <a:lnTo>
                      <a:pt x="588" y="726"/>
                    </a:lnTo>
                    <a:lnTo>
                      <a:pt x="650" y="735"/>
                    </a:lnTo>
                    <a:lnTo>
                      <a:pt x="647" y="713"/>
                    </a:lnTo>
                    <a:lnTo>
                      <a:pt x="641" y="655"/>
                    </a:lnTo>
                    <a:lnTo>
                      <a:pt x="631" y="568"/>
                    </a:lnTo>
                    <a:lnTo>
                      <a:pt x="623" y="462"/>
                    </a:lnTo>
                    <a:lnTo>
                      <a:pt x="618" y="345"/>
                    </a:lnTo>
                    <a:lnTo>
                      <a:pt x="618" y="229"/>
                    </a:lnTo>
                    <a:lnTo>
                      <a:pt x="627" y="119"/>
                    </a:lnTo>
                    <a:lnTo>
                      <a:pt x="645" y="27"/>
                    </a:lnTo>
                    <a:close/>
                  </a:path>
                </a:pathLst>
              </a:custGeom>
              <a:solidFill>
                <a:srgbClr val="808080"/>
              </a:solidFill>
              <a:ln w="9525">
                <a:noFill/>
                <a:round/>
                <a:headEnd/>
                <a:tailEnd/>
              </a:ln>
            </p:spPr>
            <p:txBody>
              <a:bodyPr/>
              <a:lstStyle/>
              <a:p>
                <a:endParaRPr lang="en-US"/>
              </a:p>
            </p:txBody>
          </p:sp>
          <p:sp>
            <p:nvSpPr>
              <p:cNvPr id="92393" name="Freeform 65"/>
              <p:cNvSpPr>
                <a:spLocks/>
              </p:cNvSpPr>
              <p:nvPr/>
            </p:nvSpPr>
            <p:spPr bwMode="auto">
              <a:xfrm>
                <a:off x="6623" y="13797"/>
                <a:ext cx="1071" cy="731"/>
              </a:xfrm>
              <a:custGeom>
                <a:avLst/>
                <a:gdLst>
                  <a:gd name="T0" fmla="*/ 6 w 1071"/>
                  <a:gd name="T1" fmla="*/ 552 h 731"/>
                  <a:gd name="T2" fmla="*/ 0 w 1071"/>
                  <a:gd name="T3" fmla="*/ 642 h 731"/>
                  <a:gd name="T4" fmla="*/ 698 w 1071"/>
                  <a:gd name="T5" fmla="*/ 731 h 731"/>
                  <a:gd name="T6" fmla="*/ 703 w 1071"/>
                  <a:gd name="T7" fmla="*/ 729 h 731"/>
                  <a:gd name="T8" fmla="*/ 717 w 1071"/>
                  <a:gd name="T9" fmla="*/ 722 h 731"/>
                  <a:gd name="T10" fmla="*/ 740 w 1071"/>
                  <a:gd name="T11" fmla="*/ 710 h 731"/>
                  <a:gd name="T12" fmla="*/ 768 w 1071"/>
                  <a:gd name="T13" fmla="*/ 694 h 731"/>
                  <a:gd name="T14" fmla="*/ 801 w 1071"/>
                  <a:gd name="T15" fmla="*/ 672 h 731"/>
                  <a:gd name="T16" fmla="*/ 838 w 1071"/>
                  <a:gd name="T17" fmla="*/ 645 h 731"/>
                  <a:gd name="T18" fmla="*/ 876 w 1071"/>
                  <a:gd name="T19" fmla="*/ 614 h 731"/>
                  <a:gd name="T20" fmla="*/ 915 w 1071"/>
                  <a:gd name="T21" fmla="*/ 577 h 731"/>
                  <a:gd name="T22" fmla="*/ 953 w 1071"/>
                  <a:gd name="T23" fmla="*/ 536 h 731"/>
                  <a:gd name="T24" fmla="*/ 988 w 1071"/>
                  <a:gd name="T25" fmla="*/ 491 h 731"/>
                  <a:gd name="T26" fmla="*/ 1018 w 1071"/>
                  <a:gd name="T27" fmla="*/ 439 h 731"/>
                  <a:gd name="T28" fmla="*/ 1043 w 1071"/>
                  <a:gd name="T29" fmla="*/ 383 h 731"/>
                  <a:gd name="T30" fmla="*/ 1061 w 1071"/>
                  <a:gd name="T31" fmla="*/ 322 h 731"/>
                  <a:gd name="T32" fmla="*/ 1071 w 1071"/>
                  <a:gd name="T33" fmla="*/ 255 h 731"/>
                  <a:gd name="T34" fmla="*/ 1070 w 1071"/>
                  <a:gd name="T35" fmla="*/ 185 h 731"/>
                  <a:gd name="T36" fmla="*/ 1057 w 1071"/>
                  <a:gd name="T37" fmla="*/ 108 h 731"/>
                  <a:gd name="T38" fmla="*/ 1055 w 1071"/>
                  <a:gd name="T39" fmla="*/ 104 h 731"/>
                  <a:gd name="T40" fmla="*/ 1049 w 1071"/>
                  <a:gd name="T41" fmla="*/ 92 h 731"/>
                  <a:gd name="T42" fmla="*/ 1037 w 1071"/>
                  <a:gd name="T43" fmla="*/ 76 h 731"/>
                  <a:gd name="T44" fmla="*/ 1022 w 1071"/>
                  <a:gd name="T45" fmla="*/ 57 h 731"/>
                  <a:gd name="T46" fmla="*/ 1002 w 1071"/>
                  <a:gd name="T47" fmla="*/ 37 h 731"/>
                  <a:gd name="T48" fmla="*/ 979 w 1071"/>
                  <a:gd name="T49" fmla="*/ 20 h 731"/>
                  <a:gd name="T50" fmla="*/ 951 w 1071"/>
                  <a:gd name="T51" fmla="*/ 7 h 731"/>
                  <a:gd name="T52" fmla="*/ 919 w 1071"/>
                  <a:gd name="T53" fmla="*/ 0 h 731"/>
                  <a:gd name="T54" fmla="*/ 924 w 1071"/>
                  <a:gd name="T55" fmla="*/ 12 h 731"/>
                  <a:gd name="T56" fmla="*/ 934 w 1071"/>
                  <a:gd name="T57" fmla="*/ 44 h 731"/>
                  <a:gd name="T58" fmla="*/ 947 w 1071"/>
                  <a:gd name="T59" fmla="*/ 94 h 731"/>
                  <a:gd name="T60" fmla="*/ 958 w 1071"/>
                  <a:gd name="T61" fmla="*/ 159 h 731"/>
                  <a:gd name="T62" fmla="*/ 961 w 1071"/>
                  <a:gd name="T63" fmla="*/ 238 h 731"/>
                  <a:gd name="T64" fmla="*/ 953 w 1071"/>
                  <a:gd name="T65" fmla="*/ 324 h 731"/>
                  <a:gd name="T66" fmla="*/ 928 w 1071"/>
                  <a:gd name="T67" fmla="*/ 418 h 731"/>
                  <a:gd name="T68" fmla="*/ 884 w 1071"/>
                  <a:gd name="T69" fmla="*/ 516 h 731"/>
                  <a:gd name="T70" fmla="*/ 883 w 1071"/>
                  <a:gd name="T71" fmla="*/ 518 h 731"/>
                  <a:gd name="T72" fmla="*/ 879 w 1071"/>
                  <a:gd name="T73" fmla="*/ 521 h 731"/>
                  <a:gd name="T74" fmla="*/ 872 w 1071"/>
                  <a:gd name="T75" fmla="*/ 526 h 731"/>
                  <a:gd name="T76" fmla="*/ 862 w 1071"/>
                  <a:gd name="T77" fmla="*/ 534 h 731"/>
                  <a:gd name="T78" fmla="*/ 851 w 1071"/>
                  <a:gd name="T79" fmla="*/ 541 h 731"/>
                  <a:gd name="T80" fmla="*/ 837 w 1071"/>
                  <a:gd name="T81" fmla="*/ 550 h 731"/>
                  <a:gd name="T82" fmla="*/ 819 w 1071"/>
                  <a:gd name="T83" fmla="*/ 559 h 731"/>
                  <a:gd name="T84" fmla="*/ 800 w 1071"/>
                  <a:gd name="T85" fmla="*/ 567 h 731"/>
                  <a:gd name="T86" fmla="*/ 778 w 1071"/>
                  <a:gd name="T87" fmla="*/ 575 h 731"/>
                  <a:gd name="T88" fmla="*/ 754 w 1071"/>
                  <a:gd name="T89" fmla="*/ 582 h 731"/>
                  <a:gd name="T90" fmla="*/ 727 w 1071"/>
                  <a:gd name="T91" fmla="*/ 588 h 731"/>
                  <a:gd name="T92" fmla="*/ 697 w 1071"/>
                  <a:gd name="T93" fmla="*/ 592 h 731"/>
                  <a:gd name="T94" fmla="*/ 666 w 1071"/>
                  <a:gd name="T95" fmla="*/ 593 h 731"/>
                  <a:gd name="T96" fmla="*/ 631 w 1071"/>
                  <a:gd name="T97" fmla="*/ 592 h 731"/>
                  <a:gd name="T98" fmla="*/ 593 w 1071"/>
                  <a:gd name="T99" fmla="*/ 589 h 731"/>
                  <a:gd name="T100" fmla="*/ 555 w 1071"/>
                  <a:gd name="T101" fmla="*/ 581 h 731"/>
                  <a:gd name="T102" fmla="*/ 555 w 1071"/>
                  <a:gd name="T103" fmla="*/ 677 h 731"/>
                  <a:gd name="T104" fmla="*/ 24 w 1071"/>
                  <a:gd name="T105" fmla="*/ 623 h 731"/>
                  <a:gd name="T106" fmla="*/ 6 w 1071"/>
                  <a:gd name="T107" fmla="*/ 552 h 73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71"/>
                  <a:gd name="T163" fmla="*/ 0 h 731"/>
                  <a:gd name="T164" fmla="*/ 1071 w 1071"/>
                  <a:gd name="T165" fmla="*/ 731 h 73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71" h="731">
                    <a:moveTo>
                      <a:pt x="6" y="552"/>
                    </a:moveTo>
                    <a:lnTo>
                      <a:pt x="0" y="642"/>
                    </a:lnTo>
                    <a:lnTo>
                      <a:pt x="698" y="731"/>
                    </a:lnTo>
                    <a:lnTo>
                      <a:pt x="703" y="729"/>
                    </a:lnTo>
                    <a:lnTo>
                      <a:pt x="717" y="722"/>
                    </a:lnTo>
                    <a:lnTo>
                      <a:pt x="740" y="710"/>
                    </a:lnTo>
                    <a:lnTo>
                      <a:pt x="768" y="694"/>
                    </a:lnTo>
                    <a:lnTo>
                      <a:pt x="801" y="672"/>
                    </a:lnTo>
                    <a:lnTo>
                      <a:pt x="838" y="645"/>
                    </a:lnTo>
                    <a:lnTo>
                      <a:pt x="876" y="614"/>
                    </a:lnTo>
                    <a:lnTo>
                      <a:pt x="915" y="577"/>
                    </a:lnTo>
                    <a:lnTo>
                      <a:pt x="953" y="536"/>
                    </a:lnTo>
                    <a:lnTo>
                      <a:pt x="988" y="491"/>
                    </a:lnTo>
                    <a:lnTo>
                      <a:pt x="1018" y="439"/>
                    </a:lnTo>
                    <a:lnTo>
                      <a:pt x="1043" y="383"/>
                    </a:lnTo>
                    <a:lnTo>
                      <a:pt x="1061" y="322"/>
                    </a:lnTo>
                    <a:lnTo>
                      <a:pt x="1071" y="255"/>
                    </a:lnTo>
                    <a:lnTo>
                      <a:pt x="1070" y="185"/>
                    </a:lnTo>
                    <a:lnTo>
                      <a:pt x="1057" y="108"/>
                    </a:lnTo>
                    <a:lnTo>
                      <a:pt x="1055" y="104"/>
                    </a:lnTo>
                    <a:lnTo>
                      <a:pt x="1049" y="92"/>
                    </a:lnTo>
                    <a:lnTo>
                      <a:pt x="1037" y="76"/>
                    </a:lnTo>
                    <a:lnTo>
                      <a:pt x="1022" y="57"/>
                    </a:lnTo>
                    <a:lnTo>
                      <a:pt x="1002" y="37"/>
                    </a:lnTo>
                    <a:lnTo>
                      <a:pt x="979" y="20"/>
                    </a:lnTo>
                    <a:lnTo>
                      <a:pt x="951" y="7"/>
                    </a:lnTo>
                    <a:lnTo>
                      <a:pt x="919" y="0"/>
                    </a:lnTo>
                    <a:lnTo>
                      <a:pt x="924" y="12"/>
                    </a:lnTo>
                    <a:lnTo>
                      <a:pt x="934" y="44"/>
                    </a:lnTo>
                    <a:lnTo>
                      <a:pt x="947" y="94"/>
                    </a:lnTo>
                    <a:lnTo>
                      <a:pt x="958" y="159"/>
                    </a:lnTo>
                    <a:lnTo>
                      <a:pt x="961" y="238"/>
                    </a:lnTo>
                    <a:lnTo>
                      <a:pt x="953" y="324"/>
                    </a:lnTo>
                    <a:lnTo>
                      <a:pt x="928" y="418"/>
                    </a:lnTo>
                    <a:lnTo>
                      <a:pt x="884" y="516"/>
                    </a:lnTo>
                    <a:lnTo>
                      <a:pt x="883" y="518"/>
                    </a:lnTo>
                    <a:lnTo>
                      <a:pt x="879" y="521"/>
                    </a:lnTo>
                    <a:lnTo>
                      <a:pt x="872" y="526"/>
                    </a:lnTo>
                    <a:lnTo>
                      <a:pt x="862" y="534"/>
                    </a:lnTo>
                    <a:lnTo>
                      <a:pt x="851" y="541"/>
                    </a:lnTo>
                    <a:lnTo>
                      <a:pt x="837" y="550"/>
                    </a:lnTo>
                    <a:lnTo>
                      <a:pt x="819" y="559"/>
                    </a:lnTo>
                    <a:lnTo>
                      <a:pt x="800" y="567"/>
                    </a:lnTo>
                    <a:lnTo>
                      <a:pt x="778" y="575"/>
                    </a:lnTo>
                    <a:lnTo>
                      <a:pt x="754" y="582"/>
                    </a:lnTo>
                    <a:lnTo>
                      <a:pt x="727" y="588"/>
                    </a:lnTo>
                    <a:lnTo>
                      <a:pt x="697" y="592"/>
                    </a:lnTo>
                    <a:lnTo>
                      <a:pt x="666" y="593"/>
                    </a:lnTo>
                    <a:lnTo>
                      <a:pt x="631" y="592"/>
                    </a:lnTo>
                    <a:lnTo>
                      <a:pt x="593" y="589"/>
                    </a:lnTo>
                    <a:lnTo>
                      <a:pt x="555" y="581"/>
                    </a:lnTo>
                    <a:lnTo>
                      <a:pt x="555" y="677"/>
                    </a:lnTo>
                    <a:lnTo>
                      <a:pt x="24" y="623"/>
                    </a:lnTo>
                    <a:lnTo>
                      <a:pt x="6" y="552"/>
                    </a:lnTo>
                    <a:close/>
                  </a:path>
                </a:pathLst>
              </a:custGeom>
              <a:solidFill>
                <a:srgbClr val="FFFFFF"/>
              </a:solidFill>
              <a:ln w="9525">
                <a:noFill/>
                <a:round/>
                <a:headEnd/>
                <a:tailEnd/>
              </a:ln>
            </p:spPr>
            <p:txBody>
              <a:bodyPr/>
              <a:lstStyle/>
              <a:p>
                <a:endParaRPr lang="en-US"/>
              </a:p>
            </p:txBody>
          </p:sp>
          <p:sp>
            <p:nvSpPr>
              <p:cNvPr id="92394" name="Freeform 66"/>
              <p:cNvSpPr>
                <a:spLocks/>
              </p:cNvSpPr>
              <p:nvPr/>
            </p:nvSpPr>
            <p:spPr bwMode="auto">
              <a:xfrm>
                <a:off x="6486" y="14516"/>
                <a:ext cx="787" cy="253"/>
              </a:xfrm>
              <a:custGeom>
                <a:avLst/>
                <a:gdLst>
                  <a:gd name="T0" fmla="*/ 787 w 787"/>
                  <a:gd name="T1" fmla="*/ 91 h 253"/>
                  <a:gd name="T2" fmla="*/ 12 w 787"/>
                  <a:gd name="T3" fmla="*/ 0 h 253"/>
                  <a:gd name="T4" fmla="*/ 0 w 787"/>
                  <a:gd name="T5" fmla="*/ 91 h 253"/>
                  <a:gd name="T6" fmla="*/ 764 w 787"/>
                  <a:gd name="T7" fmla="*/ 253 h 253"/>
                  <a:gd name="T8" fmla="*/ 787 w 787"/>
                  <a:gd name="T9" fmla="*/ 91 h 253"/>
                  <a:gd name="T10" fmla="*/ 0 60000 65536"/>
                  <a:gd name="T11" fmla="*/ 0 60000 65536"/>
                  <a:gd name="T12" fmla="*/ 0 60000 65536"/>
                  <a:gd name="T13" fmla="*/ 0 60000 65536"/>
                  <a:gd name="T14" fmla="*/ 0 60000 65536"/>
                  <a:gd name="T15" fmla="*/ 0 w 787"/>
                  <a:gd name="T16" fmla="*/ 0 h 253"/>
                  <a:gd name="T17" fmla="*/ 787 w 787"/>
                  <a:gd name="T18" fmla="*/ 253 h 253"/>
                </a:gdLst>
                <a:ahLst/>
                <a:cxnLst>
                  <a:cxn ang="T10">
                    <a:pos x="T0" y="T1"/>
                  </a:cxn>
                  <a:cxn ang="T11">
                    <a:pos x="T2" y="T3"/>
                  </a:cxn>
                  <a:cxn ang="T12">
                    <a:pos x="T4" y="T5"/>
                  </a:cxn>
                  <a:cxn ang="T13">
                    <a:pos x="T6" y="T7"/>
                  </a:cxn>
                  <a:cxn ang="T14">
                    <a:pos x="T8" y="T9"/>
                  </a:cxn>
                </a:cxnLst>
                <a:rect l="T15" t="T16" r="T17" b="T18"/>
                <a:pathLst>
                  <a:path w="787" h="253">
                    <a:moveTo>
                      <a:pt x="787" y="91"/>
                    </a:moveTo>
                    <a:lnTo>
                      <a:pt x="12" y="0"/>
                    </a:lnTo>
                    <a:lnTo>
                      <a:pt x="0" y="91"/>
                    </a:lnTo>
                    <a:lnTo>
                      <a:pt x="764" y="253"/>
                    </a:lnTo>
                    <a:lnTo>
                      <a:pt x="787" y="91"/>
                    </a:lnTo>
                    <a:close/>
                  </a:path>
                </a:pathLst>
              </a:custGeom>
              <a:solidFill>
                <a:srgbClr val="808080"/>
              </a:solidFill>
              <a:ln w="9525">
                <a:noFill/>
                <a:round/>
                <a:headEnd/>
                <a:tailEnd/>
              </a:ln>
            </p:spPr>
            <p:txBody>
              <a:bodyPr/>
              <a:lstStyle/>
              <a:p>
                <a:endParaRPr lang="en-US"/>
              </a:p>
            </p:txBody>
          </p:sp>
          <p:sp>
            <p:nvSpPr>
              <p:cNvPr id="92395" name="Freeform 67"/>
              <p:cNvSpPr>
                <a:spLocks/>
              </p:cNvSpPr>
              <p:nvPr/>
            </p:nvSpPr>
            <p:spPr bwMode="auto">
              <a:xfrm>
                <a:off x="6879" y="14597"/>
                <a:ext cx="336" cy="115"/>
              </a:xfrm>
              <a:custGeom>
                <a:avLst/>
                <a:gdLst>
                  <a:gd name="T0" fmla="*/ 336 w 336"/>
                  <a:gd name="T1" fmla="*/ 50 h 115"/>
                  <a:gd name="T2" fmla="*/ 4 w 336"/>
                  <a:gd name="T3" fmla="*/ 0 h 115"/>
                  <a:gd name="T4" fmla="*/ 0 w 336"/>
                  <a:gd name="T5" fmla="*/ 48 h 115"/>
                  <a:gd name="T6" fmla="*/ 327 w 336"/>
                  <a:gd name="T7" fmla="*/ 115 h 115"/>
                  <a:gd name="T8" fmla="*/ 336 w 336"/>
                  <a:gd name="T9" fmla="*/ 50 h 115"/>
                  <a:gd name="T10" fmla="*/ 0 60000 65536"/>
                  <a:gd name="T11" fmla="*/ 0 60000 65536"/>
                  <a:gd name="T12" fmla="*/ 0 60000 65536"/>
                  <a:gd name="T13" fmla="*/ 0 60000 65536"/>
                  <a:gd name="T14" fmla="*/ 0 60000 65536"/>
                  <a:gd name="T15" fmla="*/ 0 w 336"/>
                  <a:gd name="T16" fmla="*/ 0 h 115"/>
                  <a:gd name="T17" fmla="*/ 336 w 336"/>
                  <a:gd name="T18" fmla="*/ 115 h 115"/>
                </a:gdLst>
                <a:ahLst/>
                <a:cxnLst>
                  <a:cxn ang="T10">
                    <a:pos x="T0" y="T1"/>
                  </a:cxn>
                  <a:cxn ang="T11">
                    <a:pos x="T2" y="T3"/>
                  </a:cxn>
                  <a:cxn ang="T12">
                    <a:pos x="T4" y="T5"/>
                  </a:cxn>
                  <a:cxn ang="T13">
                    <a:pos x="T6" y="T7"/>
                  </a:cxn>
                  <a:cxn ang="T14">
                    <a:pos x="T8" y="T9"/>
                  </a:cxn>
                </a:cxnLst>
                <a:rect l="T15" t="T16" r="T17" b="T18"/>
                <a:pathLst>
                  <a:path w="336" h="115">
                    <a:moveTo>
                      <a:pt x="336" y="50"/>
                    </a:moveTo>
                    <a:lnTo>
                      <a:pt x="4" y="0"/>
                    </a:lnTo>
                    <a:lnTo>
                      <a:pt x="0" y="48"/>
                    </a:lnTo>
                    <a:lnTo>
                      <a:pt x="327" y="115"/>
                    </a:lnTo>
                    <a:lnTo>
                      <a:pt x="336" y="50"/>
                    </a:lnTo>
                    <a:close/>
                  </a:path>
                </a:pathLst>
              </a:custGeom>
              <a:solidFill>
                <a:srgbClr val="808080"/>
              </a:solidFill>
              <a:ln w="9525">
                <a:noFill/>
                <a:round/>
                <a:headEnd/>
                <a:tailEnd/>
              </a:ln>
            </p:spPr>
            <p:txBody>
              <a:bodyPr/>
              <a:lstStyle/>
              <a:p>
                <a:endParaRPr lang="en-US"/>
              </a:p>
            </p:txBody>
          </p:sp>
          <p:sp>
            <p:nvSpPr>
              <p:cNvPr id="92396" name="Freeform 68"/>
              <p:cNvSpPr>
                <a:spLocks/>
              </p:cNvSpPr>
              <p:nvPr/>
            </p:nvSpPr>
            <p:spPr bwMode="auto">
              <a:xfrm>
                <a:off x="6536" y="14540"/>
                <a:ext cx="225" cy="85"/>
              </a:xfrm>
              <a:custGeom>
                <a:avLst/>
                <a:gdLst>
                  <a:gd name="T0" fmla="*/ 225 w 225"/>
                  <a:gd name="T1" fmla="*/ 39 h 85"/>
                  <a:gd name="T2" fmla="*/ 0 w 225"/>
                  <a:gd name="T3" fmla="*/ 0 h 85"/>
                  <a:gd name="T4" fmla="*/ 3 w 225"/>
                  <a:gd name="T5" fmla="*/ 41 h 85"/>
                  <a:gd name="T6" fmla="*/ 218 w 225"/>
                  <a:gd name="T7" fmla="*/ 85 h 85"/>
                  <a:gd name="T8" fmla="*/ 225 w 225"/>
                  <a:gd name="T9" fmla="*/ 39 h 85"/>
                  <a:gd name="T10" fmla="*/ 0 60000 65536"/>
                  <a:gd name="T11" fmla="*/ 0 60000 65536"/>
                  <a:gd name="T12" fmla="*/ 0 60000 65536"/>
                  <a:gd name="T13" fmla="*/ 0 60000 65536"/>
                  <a:gd name="T14" fmla="*/ 0 60000 65536"/>
                  <a:gd name="T15" fmla="*/ 0 w 225"/>
                  <a:gd name="T16" fmla="*/ 0 h 85"/>
                  <a:gd name="T17" fmla="*/ 225 w 225"/>
                  <a:gd name="T18" fmla="*/ 85 h 85"/>
                </a:gdLst>
                <a:ahLst/>
                <a:cxnLst>
                  <a:cxn ang="T10">
                    <a:pos x="T0" y="T1"/>
                  </a:cxn>
                  <a:cxn ang="T11">
                    <a:pos x="T2" y="T3"/>
                  </a:cxn>
                  <a:cxn ang="T12">
                    <a:pos x="T4" y="T5"/>
                  </a:cxn>
                  <a:cxn ang="T13">
                    <a:pos x="T6" y="T7"/>
                  </a:cxn>
                  <a:cxn ang="T14">
                    <a:pos x="T8" y="T9"/>
                  </a:cxn>
                </a:cxnLst>
                <a:rect l="T15" t="T16" r="T17" b="T18"/>
                <a:pathLst>
                  <a:path w="225" h="85">
                    <a:moveTo>
                      <a:pt x="225" y="39"/>
                    </a:moveTo>
                    <a:lnTo>
                      <a:pt x="0" y="0"/>
                    </a:lnTo>
                    <a:lnTo>
                      <a:pt x="3" y="41"/>
                    </a:lnTo>
                    <a:lnTo>
                      <a:pt x="218" y="85"/>
                    </a:lnTo>
                    <a:lnTo>
                      <a:pt x="225" y="39"/>
                    </a:lnTo>
                    <a:close/>
                  </a:path>
                </a:pathLst>
              </a:custGeom>
              <a:solidFill>
                <a:srgbClr val="808080"/>
              </a:solidFill>
              <a:ln w="9525">
                <a:noFill/>
                <a:round/>
                <a:headEnd/>
                <a:tailEnd/>
              </a:ln>
            </p:spPr>
            <p:txBody>
              <a:bodyPr/>
              <a:lstStyle/>
              <a:p>
                <a:endParaRPr lang="en-US"/>
              </a:p>
            </p:txBody>
          </p:sp>
          <p:sp>
            <p:nvSpPr>
              <p:cNvPr id="92397" name="Freeform 69"/>
              <p:cNvSpPr>
                <a:spLocks/>
              </p:cNvSpPr>
              <p:nvPr/>
            </p:nvSpPr>
            <p:spPr bwMode="auto">
              <a:xfrm>
                <a:off x="5972" y="14624"/>
                <a:ext cx="1325" cy="439"/>
              </a:xfrm>
              <a:custGeom>
                <a:avLst/>
                <a:gdLst>
                  <a:gd name="T0" fmla="*/ 0 w 1325"/>
                  <a:gd name="T1" fmla="*/ 132 h 439"/>
                  <a:gd name="T2" fmla="*/ 3 w 1325"/>
                  <a:gd name="T3" fmla="*/ 132 h 439"/>
                  <a:gd name="T4" fmla="*/ 10 w 1325"/>
                  <a:gd name="T5" fmla="*/ 130 h 439"/>
                  <a:gd name="T6" fmla="*/ 24 w 1325"/>
                  <a:gd name="T7" fmla="*/ 128 h 439"/>
                  <a:gd name="T8" fmla="*/ 42 w 1325"/>
                  <a:gd name="T9" fmla="*/ 125 h 439"/>
                  <a:gd name="T10" fmla="*/ 62 w 1325"/>
                  <a:gd name="T11" fmla="*/ 121 h 439"/>
                  <a:gd name="T12" fmla="*/ 86 w 1325"/>
                  <a:gd name="T13" fmla="*/ 116 h 439"/>
                  <a:gd name="T14" fmla="*/ 113 w 1325"/>
                  <a:gd name="T15" fmla="*/ 109 h 439"/>
                  <a:gd name="T16" fmla="*/ 141 w 1325"/>
                  <a:gd name="T17" fmla="*/ 102 h 439"/>
                  <a:gd name="T18" fmla="*/ 170 w 1325"/>
                  <a:gd name="T19" fmla="*/ 94 h 439"/>
                  <a:gd name="T20" fmla="*/ 199 w 1325"/>
                  <a:gd name="T21" fmla="*/ 85 h 439"/>
                  <a:gd name="T22" fmla="*/ 228 w 1325"/>
                  <a:gd name="T23" fmla="*/ 74 h 439"/>
                  <a:gd name="T24" fmla="*/ 257 w 1325"/>
                  <a:gd name="T25" fmla="*/ 62 h 439"/>
                  <a:gd name="T26" fmla="*/ 285 w 1325"/>
                  <a:gd name="T27" fmla="*/ 48 h 439"/>
                  <a:gd name="T28" fmla="*/ 309 w 1325"/>
                  <a:gd name="T29" fmla="*/ 34 h 439"/>
                  <a:gd name="T30" fmla="*/ 333 w 1325"/>
                  <a:gd name="T31" fmla="*/ 18 h 439"/>
                  <a:gd name="T32" fmla="*/ 352 w 1325"/>
                  <a:gd name="T33" fmla="*/ 0 h 439"/>
                  <a:gd name="T34" fmla="*/ 1325 w 1325"/>
                  <a:gd name="T35" fmla="*/ 223 h 439"/>
                  <a:gd name="T36" fmla="*/ 1323 w 1325"/>
                  <a:gd name="T37" fmla="*/ 225 h 439"/>
                  <a:gd name="T38" fmla="*/ 1318 w 1325"/>
                  <a:gd name="T39" fmla="*/ 230 h 439"/>
                  <a:gd name="T40" fmla="*/ 1309 w 1325"/>
                  <a:gd name="T41" fmla="*/ 239 h 439"/>
                  <a:gd name="T42" fmla="*/ 1297 w 1325"/>
                  <a:gd name="T43" fmla="*/ 250 h 439"/>
                  <a:gd name="T44" fmla="*/ 1282 w 1325"/>
                  <a:gd name="T45" fmla="*/ 263 h 439"/>
                  <a:gd name="T46" fmla="*/ 1265 w 1325"/>
                  <a:gd name="T47" fmla="*/ 278 h 439"/>
                  <a:gd name="T48" fmla="*/ 1247 w 1325"/>
                  <a:gd name="T49" fmla="*/ 295 h 439"/>
                  <a:gd name="T50" fmla="*/ 1225 w 1325"/>
                  <a:gd name="T51" fmla="*/ 312 h 439"/>
                  <a:gd name="T52" fmla="*/ 1202 w 1325"/>
                  <a:gd name="T53" fmla="*/ 331 h 439"/>
                  <a:gd name="T54" fmla="*/ 1179 w 1325"/>
                  <a:gd name="T55" fmla="*/ 349 h 439"/>
                  <a:gd name="T56" fmla="*/ 1154 w 1325"/>
                  <a:gd name="T57" fmla="*/ 367 h 439"/>
                  <a:gd name="T58" fmla="*/ 1128 w 1325"/>
                  <a:gd name="T59" fmla="*/ 385 h 439"/>
                  <a:gd name="T60" fmla="*/ 1102 w 1325"/>
                  <a:gd name="T61" fmla="*/ 401 h 439"/>
                  <a:gd name="T62" fmla="*/ 1077 w 1325"/>
                  <a:gd name="T63" fmla="*/ 415 h 439"/>
                  <a:gd name="T64" fmla="*/ 1051 w 1325"/>
                  <a:gd name="T65" fmla="*/ 428 h 439"/>
                  <a:gd name="T66" fmla="*/ 1026 w 1325"/>
                  <a:gd name="T67" fmla="*/ 439 h 439"/>
                  <a:gd name="T68" fmla="*/ 0 w 1325"/>
                  <a:gd name="T69" fmla="*/ 132 h 43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325"/>
                  <a:gd name="T106" fmla="*/ 0 h 439"/>
                  <a:gd name="T107" fmla="*/ 1325 w 1325"/>
                  <a:gd name="T108" fmla="*/ 439 h 43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325" h="439">
                    <a:moveTo>
                      <a:pt x="0" y="132"/>
                    </a:moveTo>
                    <a:lnTo>
                      <a:pt x="3" y="132"/>
                    </a:lnTo>
                    <a:lnTo>
                      <a:pt x="10" y="130"/>
                    </a:lnTo>
                    <a:lnTo>
                      <a:pt x="24" y="128"/>
                    </a:lnTo>
                    <a:lnTo>
                      <a:pt x="42" y="125"/>
                    </a:lnTo>
                    <a:lnTo>
                      <a:pt x="62" y="121"/>
                    </a:lnTo>
                    <a:lnTo>
                      <a:pt x="86" y="116"/>
                    </a:lnTo>
                    <a:lnTo>
                      <a:pt x="113" y="109"/>
                    </a:lnTo>
                    <a:lnTo>
                      <a:pt x="141" y="102"/>
                    </a:lnTo>
                    <a:lnTo>
                      <a:pt x="170" y="94"/>
                    </a:lnTo>
                    <a:lnTo>
                      <a:pt x="199" y="85"/>
                    </a:lnTo>
                    <a:lnTo>
                      <a:pt x="228" y="74"/>
                    </a:lnTo>
                    <a:lnTo>
                      <a:pt x="257" y="62"/>
                    </a:lnTo>
                    <a:lnTo>
                      <a:pt x="285" y="48"/>
                    </a:lnTo>
                    <a:lnTo>
                      <a:pt x="309" y="34"/>
                    </a:lnTo>
                    <a:lnTo>
                      <a:pt x="333" y="18"/>
                    </a:lnTo>
                    <a:lnTo>
                      <a:pt x="352" y="0"/>
                    </a:lnTo>
                    <a:lnTo>
                      <a:pt x="1325" y="223"/>
                    </a:lnTo>
                    <a:lnTo>
                      <a:pt x="1323" y="225"/>
                    </a:lnTo>
                    <a:lnTo>
                      <a:pt x="1318" y="230"/>
                    </a:lnTo>
                    <a:lnTo>
                      <a:pt x="1309" y="239"/>
                    </a:lnTo>
                    <a:lnTo>
                      <a:pt x="1297" y="250"/>
                    </a:lnTo>
                    <a:lnTo>
                      <a:pt x="1282" y="263"/>
                    </a:lnTo>
                    <a:lnTo>
                      <a:pt x="1265" y="278"/>
                    </a:lnTo>
                    <a:lnTo>
                      <a:pt x="1247" y="295"/>
                    </a:lnTo>
                    <a:lnTo>
                      <a:pt x="1225" y="312"/>
                    </a:lnTo>
                    <a:lnTo>
                      <a:pt x="1202" y="331"/>
                    </a:lnTo>
                    <a:lnTo>
                      <a:pt x="1179" y="349"/>
                    </a:lnTo>
                    <a:lnTo>
                      <a:pt x="1154" y="367"/>
                    </a:lnTo>
                    <a:lnTo>
                      <a:pt x="1128" y="385"/>
                    </a:lnTo>
                    <a:lnTo>
                      <a:pt x="1102" y="401"/>
                    </a:lnTo>
                    <a:lnTo>
                      <a:pt x="1077" y="415"/>
                    </a:lnTo>
                    <a:lnTo>
                      <a:pt x="1051" y="428"/>
                    </a:lnTo>
                    <a:lnTo>
                      <a:pt x="1026" y="439"/>
                    </a:lnTo>
                    <a:lnTo>
                      <a:pt x="0" y="132"/>
                    </a:lnTo>
                    <a:close/>
                  </a:path>
                </a:pathLst>
              </a:custGeom>
              <a:solidFill>
                <a:srgbClr val="808080"/>
              </a:solidFill>
              <a:ln w="9525">
                <a:noFill/>
                <a:round/>
                <a:headEnd/>
                <a:tailEnd/>
              </a:ln>
            </p:spPr>
            <p:txBody>
              <a:bodyPr/>
              <a:lstStyle/>
              <a:p>
                <a:endParaRPr lang="en-US"/>
              </a:p>
            </p:txBody>
          </p:sp>
          <p:sp>
            <p:nvSpPr>
              <p:cNvPr id="92398" name="Freeform 70"/>
              <p:cNvSpPr>
                <a:spLocks/>
              </p:cNvSpPr>
              <p:nvPr/>
            </p:nvSpPr>
            <p:spPr bwMode="auto">
              <a:xfrm>
                <a:off x="7292" y="14577"/>
                <a:ext cx="472" cy="209"/>
              </a:xfrm>
              <a:custGeom>
                <a:avLst/>
                <a:gdLst>
                  <a:gd name="T0" fmla="*/ 47 w 472"/>
                  <a:gd name="T1" fmla="*/ 209 h 209"/>
                  <a:gd name="T2" fmla="*/ 472 w 472"/>
                  <a:gd name="T3" fmla="*/ 84 h 209"/>
                  <a:gd name="T4" fmla="*/ 215 w 472"/>
                  <a:gd name="T5" fmla="*/ 0 h 209"/>
                  <a:gd name="T6" fmla="*/ 5 w 472"/>
                  <a:gd name="T7" fmla="*/ 24 h 209"/>
                  <a:gd name="T8" fmla="*/ 0 w 472"/>
                  <a:gd name="T9" fmla="*/ 197 h 209"/>
                  <a:gd name="T10" fmla="*/ 47 w 472"/>
                  <a:gd name="T11" fmla="*/ 209 h 209"/>
                  <a:gd name="T12" fmla="*/ 0 60000 65536"/>
                  <a:gd name="T13" fmla="*/ 0 60000 65536"/>
                  <a:gd name="T14" fmla="*/ 0 60000 65536"/>
                  <a:gd name="T15" fmla="*/ 0 60000 65536"/>
                  <a:gd name="T16" fmla="*/ 0 60000 65536"/>
                  <a:gd name="T17" fmla="*/ 0 60000 65536"/>
                  <a:gd name="T18" fmla="*/ 0 w 472"/>
                  <a:gd name="T19" fmla="*/ 0 h 209"/>
                  <a:gd name="T20" fmla="*/ 472 w 472"/>
                  <a:gd name="T21" fmla="*/ 209 h 209"/>
                </a:gdLst>
                <a:ahLst/>
                <a:cxnLst>
                  <a:cxn ang="T12">
                    <a:pos x="T0" y="T1"/>
                  </a:cxn>
                  <a:cxn ang="T13">
                    <a:pos x="T2" y="T3"/>
                  </a:cxn>
                  <a:cxn ang="T14">
                    <a:pos x="T4" y="T5"/>
                  </a:cxn>
                  <a:cxn ang="T15">
                    <a:pos x="T6" y="T7"/>
                  </a:cxn>
                  <a:cxn ang="T16">
                    <a:pos x="T8" y="T9"/>
                  </a:cxn>
                  <a:cxn ang="T17">
                    <a:pos x="T10" y="T11"/>
                  </a:cxn>
                </a:cxnLst>
                <a:rect l="T18" t="T19" r="T20" b="T21"/>
                <a:pathLst>
                  <a:path w="472" h="209">
                    <a:moveTo>
                      <a:pt x="47" y="209"/>
                    </a:moveTo>
                    <a:lnTo>
                      <a:pt x="472" y="84"/>
                    </a:lnTo>
                    <a:lnTo>
                      <a:pt x="215" y="0"/>
                    </a:lnTo>
                    <a:lnTo>
                      <a:pt x="5" y="24"/>
                    </a:lnTo>
                    <a:lnTo>
                      <a:pt x="0" y="197"/>
                    </a:lnTo>
                    <a:lnTo>
                      <a:pt x="47" y="209"/>
                    </a:lnTo>
                    <a:close/>
                  </a:path>
                </a:pathLst>
              </a:custGeom>
              <a:solidFill>
                <a:srgbClr val="808080"/>
              </a:solidFill>
              <a:ln w="9525">
                <a:noFill/>
                <a:round/>
                <a:headEnd/>
                <a:tailEnd/>
              </a:ln>
            </p:spPr>
            <p:txBody>
              <a:bodyPr/>
              <a:lstStyle/>
              <a:p>
                <a:endParaRPr lang="en-US"/>
              </a:p>
            </p:txBody>
          </p:sp>
          <p:sp>
            <p:nvSpPr>
              <p:cNvPr id="92399" name="Freeform 71"/>
              <p:cNvSpPr>
                <a:spLocks/>
              </p:cNvSpPr>
              <p:nvPr/>
            </p:nvSpPr>
            <p:spPr bwMode="auto">
              <a:xfrm>
                <a:off x="6073" y="13679"/>
                <a:ext cx="251" cy="999"/>
              </a:xfrm>
              <a:custGeom>
                <a:avLst/>
                <a:gdLst>
                  <a:gd name="T0" fmla="*/ 251 w 251"/>
                  <a:gd name="T1" fmla="*/ 23 h 999"/>
                  <a:gd name="T2" fmla="*/ 250 w 251"/>
                  <a:gd name="T3" fmla="*/ 22 h 999"/>
                  <a:gd name="T4" fmla="*/ 246 w 251"/>
                  <a:gd name="T5" fmla="*/ 20 h 999"/>
                  <a:gd name="T6" fmla="*/ 239 w 251"/>
                  <a:gd name="T7" fmla="*/ 18 h 999"/>
                  <a:gd name="T8" fmla="*/ 230 w 251"/>
                  <a:gd name="T9" fmla="*/ 15 h 999"/>
                  <a:gd name="T10" fmla="*/ 218 w 251"/>
                  <a:gd name="T11" fmla="*/ 11 h 999"/>
                  <a:gd name="T12" fmla="*/ 205 w 251"/>
                  <a:gd name="T13" fmla="*/ 7 h 999"/>
                  <a:gd name="T14" fmla="*/ 190 w 251"/>
                  <a:gd name="T15" fmla="*/ 4 h 999"/>
                  <a:gd name="T16" fmla="*/ 173 w 251"/>
                  <a:gd name="T17" fmla="*/ 1 h 999"/>
                  <a:gd name="T18" fmla="*/ 155 w 251"/>
                  <a:gd name="T19" fmla="*/ 0 h 999"/>
                  <a:gd name="T20" fmla="*/ 134 w 251"/>
                  <a:gd name="T21" fmla="*/ 0 h 999"/>
                  <a:gd name="T22" fmla="*/ 114 w 251"/>
                  <a:gd name="T23" fmla="*/ 2 h 999"/>
                  <a:gd name="T24" fmla="*/ 92 w 251"/>
                  <a:gd name="T25" fmla="*/ 5 h 999"/>
                  <a:gd name="T26" fmla="*/ 70 w 251"/>
                  <a:gd name="T27" fmla="*/ 12 h 999"/>
                  <a:gd name="T28" fmla="*/ 47 w 251"/>
                  <a:gd name="T29" fmla="*/ 20 h 999"/>
                  <a:gd name="T30" fmla="*/ 23 w 251"/>
                  <a:gd name="T31" fmla="*/ 32 h 999"/>
                  <a:gd name="T32" fmla="*/ 0 w 251"/>
                  <a:gd name="T33" fmla="*/ 47 h 999"/>
                  <a:gd name="T34" fmla="*/ 0 w 251"/>
                  <a:gd name="T35" fmla="*/ 999 h 999"/>
                  <a:gd name="T36" fmla="*/ 1 w 251"/>
                  <a:gd name="T37" fmla="*/ 999 h 999"/>
                  <a:gd name="T38" fmla="*/ 6 w 251"/>
                  <a:gd name="T39" fmla="*/ 999 h 999"/>
                  <a:gd name="T40" fmla="*/ 14 w 251"/>
                  <a:gd name="T41" fmla="*/ 998 h 999"/>
                  <a:gd name="T42" fmla="*/ 23 w 251"/>
                  <a:gd name="T43" fmla="*/ 997 h 999"/>
                  <a:gd name="T44" fmla="*/ 35 w 251"/>
                  <a:gd name="T45" fmla="*/ 995 h 999"/>
                  <a:gd name="T46" fmla="*/ 49 w 251"/>
                  <a:gd name="T47" fmla="*/ 993 h 999"/>
                  <a:gd name="T48" fmla="*/ 65 w 251"/>
                  <a:gd name="T49" fmla="*/ 990 h 999"/>
                  <a:gd name="T50" fmla="*/ 83 w 251"/>
                  <a:gd name="T51" fmla="*/ 985 h 999"/>
                  <a:gd name="T52" fmla="*/ 102 w 251"/>
                  <a:gd name="T53" fmla="*/ 980 h 999"/>
                  <a:gd name="T54" fmla="*/ 121 w 251"/>
                  <a:gd name="T55" fmla="*/ 973 h 999"/>
                  <a:gd name="T56" fmla="*/ 143 w 251"/>
                  <a:gd name="T57" fmla="*/ 966 h 999"/>
                  <a:gd name="T58" fmla="*/ 164 w 251"/>
                  <a:gd name="T59" fmla="*/ 956 h 999"/>
                  <a:gd name="T60" fmla="*/ 186 w 251"/>
                  <a:gd name="T61" fmla="*/ 945 h 999"/>
                  <a:gd name="T62" fmla="*/ 208 w 251"/>
                  <a:gd name="T63" fmla="*/ 934 h 999"/>
                  <a:gd name="T64" fmla="*/ 230 w 251"/>
                  <a:gd name="T65" fmla="*/ 919 h 999"/>
                  <a:gd name="T66" fmla="*/ 251 w 251"/>
                  <a:gd name="T67" fmla="*/ 903 h 999"/>
                  <a:gd name="T68" fmla="*/ 251 w 251"/>
                  <a:gd name="T69" fmla="*/ 23 h 99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1"/>
                  <a:gd name="T106" fmla="*/ 0 h 999"/>
                  <a:gd name="T107" fmla="*/ 251 w 251"/>
                  <a:gd name="T108" fmla="*/ 999 h 99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1" h="999">
                    <a:moveTo>
                      <a:pt x="251" y="23"/>
                    </a:moveTo>
                    <a:lnTo>
                      <a:pt x="250" y="22"/>
                    </a:lnTo>
                    <a:lnTo>
                      <a:pt x="246" y="20"/>
                    </a:lnTo>
                    <a:lnTo>
                      <a:pt x="239" y="18"/>
                    </a:lnTo>
                    <a:lnTo>
                      <a:pt x="230" y="15"/>
                    </a:lnTo>
                    <a:lnTo>
                      <a:pt x="218" y="11"/>
                    </a:lnTo>
                    <a:lnTo>
                      <a:pt x="205" y="7"/>
                    </a:lnTo>
                    <a:lnTo>
                      <a:pt x="190" y="4"/>
                    </a:lnTo>
                    <a:lnTo>
                      <a:pt x="173" y="1"/>
                    </a:lnTo>
                    <a:lnTo>
                      <a:pt x="155" y="0"/>
                    </a:lnTo>
                    <a:lnTo>
                      <a:pt x="134" y="0"/>
                    </a:lnTo>
                    <a:lnTo>
                      <a:pt x="114" y="2"/>
                    </a:lnTo>
                    <a:lnTo>
                      <a:pt x="92" y="5"/>
                    </a:lnTo>
                    <a:lnTo>
                      <a:pt x="70" y="12"/>
                    </a:lnTo>
                    <a:lnTo>
                      <a:pt x="47" y="20"/>
                    </a:lnTo>
                    <a:lnTo>
                      <a:pt x="23" y="32"/>
                    </a:lnTo>
                    <a:lnTo>
                      <a:pt x="0" y="47"/>
                    </a:lnTo>
                    <a:lnTo>
                      <a:pt x="0" y="999"/>
                    </a:lnTo>
                    <a:lnTo>
                      <a:pt x="1" y="999"/>
                    </a:lnTo>
                    <a:lnTo>
                      <a:pt x="6" y="999"/>
                    </a:lnTo>
                    <a:lnTo>
                      <a:pt x="14" y="998"/>
                    </a:lnTo>
                    <a:lnTo>
                      <a:pt x="23" y="997"/>
                    </a:lnTo>
                    <a:lnTo>
                      <a:pt x="35" y="995"/>
                    </a:lnTo>
                    <a:lnTo>
                      <a:pt x="49" y="993"/>
                    </a:lnTo>
                    <a:lnTo>
                      <a:pt x="65" y="990"/>
                    </a:lnTo>
                    <a:lnTo>
                      <a:pt x="83" y="985"/>
                    </a:lnTo>
                    <a:lnTo>
                      <a:pt x="102" y="980"/>
                    </a:lnTo>
                    <a:lnTo>
                      <a:pt x="121" y="973"/>
                    </a:lnTo>
                    <a:lnTo>
                      <a:pt x="143" y="966"/>
                    </a:lnTo>
                    <a:lnTo>
                      <a:pt x="164" y="956"/>
                    </a:lnTo>
                    <a:lnTo>
                      <a:pt x="186" y="945"/>
                    </a:lnTo>
                    <a:lnTo>
                      <a:pt x="208" y="934"/>
                    </a:lnTo>
                    <a:lnTo>
                      <a:pt x="230" y="919"/>
                    </a:lnTo>
                    <a:lnTo>
                      <a:pt x="251" y="903"/>
                    </a:lnTo>
                    <a:lnTo>
                      <a:pt x="251" y="23"/>
                    </a:lnTo>
                    <a:close/>
                  </a:path>
                </a:pathLst>
              </a:custGeom>
              <a:solidFill>
                <a:srgbClr val="808080"/>
              </a:solidFill>
              <a:ln w="9525">
                <a:noFill/>
                <a:round/>
                <a:headEnd/>
                <a:tailEnd/>
              </a:ln>
            </p:spPr>
            <p:txBody>
              <a:bodyPr/>
              <a:lstStyle/>
              <a:p>
                <a:endParaRPr lang="en-US"/>
              </a:p>
            </p:txBody>
          </p:sp>
          <p:sp>
            <p:nvSpPr>
              <p:cNvPr id="92400" name="Freeform 72"/>
              <p:cNvSpPr>
                <a:spLocks/>
              </p:cNvSpPr>
              <p:nvPr/>
            </p:nvSpPr>
            <p:spPr bwMode="auto">
              <a:xfrm>
                <a:off x="6080" y="13687"/>
                <a:ext cx="215" cy="843"/>
              </a:xfrm>
              <a:custGeom>
                <a:avLst/>
                <a:gdLst>
                  <a:gd name="T0" fmla="*/ 215 w 215"/>
                  <a:gd name="T1" fmla="*/ 20 h 843"/>
                  <a:gd name="T2" fmla="*/ 214 w 215"/>
                  <a:gd name="T3" fmla="*/ 19 h 843"/>
                  <a:gd name="T4" fmla="*/ 211 w 215"/>
                  <a:gd name="T5" fmla="*/ 18 h 843"/>
                  <a:gd name="T6" fmla="*/ 205 w 215"/>
                  <a:gd name="T7" fmla="*/ 15 h 843"/>
                  <a:gd name="T8" fmla="*/ 197 w 215"/>
                  <a:gd name="T9" fmla="*/ 12 h 843"/>
                  <a:gd name="T10" fmla="*/ 187 w 215"/>
                  <a:gd name="T11" fmla="*/ 9 h 843"/>
                  <a:gd name="T12" fmla="*/ 176 w 215"/>
                  <a:gd name="T13" fmla="*/ 6 h 843"/>
                  <a:gd name="T14" fmla="*/ 163 w 215"/>
                  <a:gd name="T15" fmla="*/ 4 h 843"/>
                  <a:gd name="T16" fmla="*/ 149 w 215"/>
                  <a:gd name="T17" fmla="*/ 1 h 843"/>
                  <a:gd name="T18" fmla="*/ 133 w 215"/>
                  <a:gd name="T19" fmla="*/ 0 h 843"/>
                  <a:gd name="T20" fmla="*/ 115 w 215"/>
                  <a:gd name="T21" fmla="*/ 0 h 843"/>
                  <a:gd name="T22" fmla="*/ 98 w 215"/>
                  <a:gd name="T23" fmla="*/ 1 h 843"/>
                  <a:gd name="T24" fmla="*/ 79 w 215"/>
                  <a:gd name="T25" fmla="*/ 5 h 843"/>
                  <a:gd name="T26" fmla="*/ 60 w 215"/>
                  <a:gd name="T27" fmla="*/ 10 h 843"/>
                  <a:gd name="T28" fmla="*/ 40 w 215"/>
                  <a:gd name="T29" fmla="*/ 18 h 843"/>
                  <a:gd name="T30" fmla="*/ 21 w 215"/>
                  <a:gd name="T31" fmla="*/ 27 h 843"/>
                  <a:gd name="T32" fmla="*/ 0 w 215"/>
                  <a:gd name="T33" fmla="*/ 40 h 843"/>
                  <a:gd name="T34" fmla="*/ 0 w 215"/>
                  <a:gd name="T35" fmla="*/ 843 h 843"/>
                  <a:gd name="T36" fmla="*/ 1 w 215"/>
                  <a:gd name="T37" fmla="*/ 843 h 843"/>
                  <a:gd name="T38" fmla="*/ 6 w 215"/>
                  <a:gd name="T39" fmla="*/ 843 h 843"/>
                  <a:gd name="T40" fmla="*/ 12 w 215"/>
                  <a:gd name="T41" fmla="*/ 842 h 843"/>
                  <a:gd name="T42" fmla="*/ 21 w 215"/>
                  <a:gd name="T43" fmla="*/ 841 h 843"/>
                  <a:gd name="T44" fmla="*/ 30 w 215"/>
                  <a:gd name="T45" fmla="*/ 840 h 843"/>
                  <a:gd name="T46" fmla="*/ 43 w 215"/>
                  <a:gd name="T47" fmla="*/ 838 h 843"/>
                  <a:gd name="T48" fmla="*/ 56 w 215"/>
                  <a:gd name="T49" fmla="*/ 835 h 843"/>
                  <a:gd name="T50" fmla="*/ 71 w 215"/>
                  <a:gd name="T51" fmla="*/ 831 h 843"/>
                  <a:gd name="T52" fmla="*/ 87 w 215"/>
                  <a:gd name="T53" fmla="*/ 826 h 843"/>
                  <a:gd name="T54" fmla="*/ 105 w 215"/>
                  <a:gd name="T55" fmla="*/ 821 h 843"/>
                  <a:gd name="T56" fmla="*/ 123 w 215"/>
                  <a:gd name="T57" fmla="*/ 814 h 843"/>
                  <a:gd name="T58" fmla="*/ 141 w 215"/>
                  <a:gd name="T59" fmla="*/ 806 h 843"/>
                  <a:gd name="T60" fmla="*/ 159 w 215"/>
                  <a:gd name="T61" fmla="*/ 797 h 843"/>
                  <a:gd name="T62" fmla="*/ 179 w 215"/>
                  <a:gd name="T63" fmla="*/ 786 h 843"/>
                  <a:gd name="T64" fmla="*/ 197 w 215"/>
                  <a:gd name="T65" fmla="*/ 774 h 843"/>
                  <a:gd name="T66" fmla="*/ 215 w 215"/>
                  <a:gd name="T67" fmla="*/ 760 h 843"/>
                  <a:gd name="T68" fmla="*/ 215 w 215"/>
                  <a:gd name="T69" fmla="*/ 20 h 8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15"/>
                  <a:gd name="T106" fmla="*/ 0 h 843"/>
                  <a:gd name="T107" fmla="*/ 215 w 215"/>
                  <a:gd name="T108" fmla="*/ 843 h 84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15" h="843">
                    <a:moveTo>
                      <a:pt x="215" y="20"/>
                    </a:moveTo>
                    <a:lnTo>
                      <a:pt x="214" y="19"/>
                    </a:lnTo>
                    <a:lnTo>
                      <a:pt x="211" y="18"/>
                    </a:lnTo>
                    <a:lnTo>
                      <a:pt x="205" y="15"/>
                    </a:lnTo>
                    <a:lnTo>
                      <a:pt x="197" y="12"/>
                    </a:lnTo>
                    <a:lnTo>
                      <a:pt x="187" y="9"/>
                    </a:lnTo>
                    <a:lnTo>
                      <a:pt x="176" y="6"/>
                    </a:lnTo>
                    <a:lnTo>
                      <a:pt x="163" y="4"/>
                    </a:lnTo>
                    <a:lnTo>
                      <a:pt x="149" y="1"/>
                    </a:lnTo>
                    <a:lnTo>
                      <a:pt x="133" y="0"/>
                    </a:lnTo>
                    <a:lnTo>
                      <a:pt x="115" y="0"/>
                    </a:lnTo>
                    <a:lnTo>
                      <a:pt x="98" y="1"/>
                    </a:lnTo>
                    <a:lnTo>
                      <a:pt x="79" y="5"/>
                    </a:lnTo>
                    <a:lnTo>
                      <a:pt x="60" y="10"/>
                    </a:lnTo>
                    <a:lnTo>
                      <a:pt x="40" y="18"/>
                    </a:lnTo>
                    <a:lnTo>
                      <a:pt x="21" y="27"/>
                    </a:lnTo>
                    <a:lnTo>
                      <a:pt x="0" y="40"/>
                    </a:lnTo>
                    <a:lnTo>
                      <a:pt x="0" y="843"/>
                    </a:lnTo>
                    <a:lnTo>
                      <a:pt x="1" y="843"/>
                    </a:lnTo>
                    <a:lnTo>
                      <a:pt x="6" y="843"/>
                    </a:lnTo>
                    <a:lnTo>
                      <a:pt x="12" y="842"/>
                    </a:lnTo>
                    <a:lnTo>
                      <a:pt x="21" y="841"/>
                    </a:lnTo>
                    <a:lnTo>
                      <a:pt x="30" y="840"/>
                    </a:lnTo>
                    <a:lnTo>
                      <a:pt x="43" y="838"/>
                    </a:lnTo>
                    <a:lnTo>
                      <a:pt x="56" y="835"/>
                    </a:lnTo>
                    <a:lnTo>
                      <a:pt x="71" y="831"/>
                    </a:lnTo>
                    <a:lnTo>
                      <a:pt x="87" y="826"/>
                    </a:lnTo>
                    <a:lnTo>
                      <a:pt x="105" y="821"/>
                    </a:lnTo>
                    <a:lnTo>
                      <a:pt x="123" y="814"/>
                    </a:lnTo>
                    <a:lnTo>
                      <a:pt x="141" y="806"/>
                    </a:lnTo>
                    <a:lnTo>
                      <a:pt x="159" y="797"/>
                    </a:lnTo>
                    <a:lnTo>
                      <a:pt x="179" y="786"/>
                    </a:lnTo>
                    <a:lnTo>
                      <a:pt x="197" y="774"/>
                    </a:lnTo>
                    <a:lnTo>
                      <a:pt x="215" y="760"/>
                    </a:lnTo>
                    <a:lnTo>
                      <a:pt x="215" y="20"/>
                    </a:lnTo>
                    <a:close/>
                  </a:path>
                </a:pathLst>
              </a:custGeom>
              <a:solidFill>
                <a:srgbClr val="808080"/>
              </a:solidFill>
              <a:ln w="9525">
                <a:noFill/>
                <a:round/>
                <a:headEnd/>
                <a:tailEnd/>
              </a:ln>
            </p:spPr>
            <p:txBody>
              <a:bodyPr/>
              <a:lstStyle/>
              <a:p>
                <a:endParaRPr lang="en-US"/>
              </a:p>
            </p:txBody>
          </p:sp>
          <p:sp>
            <p:nvSpPr>
              <p:cNvPr id="92401" name="Freeform 73"/>
              <p:cNvSpPr>
                <a:spLocks/>
              </p:cNvSpPr>
              <p:nvPr/>
            </p:nvSpPr>
            <p:spPr bwMode="auto">
              <a:xfrm>
                <a:off x="6087" y="13696"/>
                <a:ext cx="180" cy="685"/>
              </a:xfrm>
              <a:custGeom>
                <a:avLst/>
                <a:gdLst>
                  <a:gd name="T0" fmla="*/ 180 w 180"/>
                  <a:gd name="T1" fmla="*/ 16 h 685"/>
                  <a:gd name="T2" fmla="*/ 179 w 180"/>
                  <a:gd name="T3" fmla="*/ 16 h 685"/>
                  <a:gd name="T4" fmla="*/ 176 w 180"/>
                  <a:gd name="T5" fmla="*/ 14 h 685"/>
                  <a:gd name="T6" fmla="*/ 172 w 180"/>
                  <a:gd name="T7" fmla="*/ 12 h 685"/>
                  <a:gd name="T8" fmla="*/ 165 w 180"/>
                  <a:gd name="T9" fmla="*/ 10 h 685"/>
                  <a:gd name="T10" fmla="*/ 157 w 180"/>
                  <a:gd name="T11" fmla="*/ 8 h 685"/>
                  <a:gd name="T12" fmla="*/ 147 w 180"/>
                  <a:gd name="T13" fmla="*/ 4 h 685"/>
                  <a:gd name="T14" fmla="*/ 136 w 180"/>
                  <a:gd name="T15" fmla="*/ 2 h 685"/>
                  <a:gd name="T16" fmla="*/ 125 w 180"/>
                  <a:gd name="T17" fmla="*/ 0 h 685"/>
                  <a:gd name="T18" fmla="*/ 111 w 180"/>
                  <a:gd name="T19" fmla="*/ 0 h 685"/>
                  <a:gd name="T20" fmla="*/ 97 w 180"/>
                  <a:gd name="T21" fmla="*/ 0 h 685"/>
                  <a:gd name="T22" fmla="*/ 81 w 180"/>
                  <a:gd name="T23" fmla="*/ 1 h 685"/>
                  <a:gd name="T24" fmla="*/ 66 w 180"/>
                  <a:gd name="T25" fmla="*/ 3 h 685"/>
                  <a:gd name="T26" fmla="*/ 50 w 180"/>
                  <a:gd name="T27" fmla="*/ 8 h 685"/>
                  <a:gd name="T28" fmla="*/ 33 w 180"/>
                  <a:gd name="T29" fmla="*/ 14 h 685"/>
                  <a:gd name="T30" fmla="*/ 17 w 180"/>
                  <a:gd name="T31" fmla="*/ 23 h 685"/>
                  <a:gd name="T32" fmla="*/ 0 w 180"/>
                  <a:gd name="T33" fmla="*/ 33 h 685"/>
                  <a:gd name="T34" fmla="*/ 0 w 180"/>
                  <a:gd name="T35" fmla="*/ 685 h 685"/>
                  <a:gd name="T36" fmla="*/ 1 w 180"/>
                  <a:gd name="T37" fmla="*/ 685 h 685"/>
                  <a:gd name="T38" fmla="*/ 4 w 180"/>
                  <a:gd name="T39" fmla="*/ 685 h 685"/>
                  <a:gd name="T40" fmla="*/ 9 w 180"/>
                  <a:gd name="T41" fmla="*/ 684 h 685"/>
                  <a:gd name="T42" fmla="*/ 17 w 180"/>
                  <a:gd name="T43" fmla="*/ 683 h 685"/>
                  <a:gd name="T44" fmla="*/ 26 w 180"/>
                  <a:gd name="T45" fmla="*/ 682 h 685"/>
                  <a:gd name="T46" fmla="*/ 35 w 180"/>
                  <a:gd name="T47" fmla="*/ 681 h 685"/>
                  <a:gd name="T48" fmla="*/ 47 w 180"/>
                  <a:gd name="T49" fmla="*/ 678 h 685"/>
                  <a:gd name="T50" fmla="*/ 60 w 180"/>
                  <a:gd name="T51" fmla="*/ 676 h 685"/>
                  <a:gd name="T52" fmla="*/ 73 w 180"/>
                  <a:gd name="T53" fmla="*/ 671 h 685"/>
                  <a:gd name="T54" fmla="*/ 87 w 180"/>
                  <a:gd name="T55" fmla="*/ 667 h 685"/>
                  <a:gd name="T56" fmla="*/ 102 w 180"/>
                  <a:gd name="T57" fmla="*/ 662 h 685"/>
                  <a:gd name="T58" fmla="*/ 118 w 180"/>
                  <a:gd name="T59" fmla="*/ 655 h 685"/>
                  <a:gd name="T60" fmla="*/ 133 w 180"/>
                  <a:gd name="T61" fmla="*/ 648 h 685"/>
                  <a:gd name="T62" fmla="*/ 149 w 180"/>
                  <a:gd name="T63" fmla="*/ 639 h 685"/>
                  <a:gd name="T64" fmla="*/ 165 w 180"/>
                  <a:gd name="T65" fmla="*/ 628 h 685"/>
                  <a:gd name="T66" fmla="*/ 180 w 180"/>
                  <a:gd name="T67" fmla="*/ 617 h 685"/>
                  <a:gd name="T68" fmla="*/ 180 w 180"/>
                  <a:gd name="T69" fmla="*/ 16 h 68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80"/>
                  <a:gd name="T106" fmla="*/ 0 h 685"/>
                  <a:gd name="T107" fmla="*/ 180 w 180"/>
                  <a:gd name="T108" fmla="*/ 685 h 68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80" h="685">
                    <a:moveTo>
                      <a:pt x="180" y="16"/>
                    </a:moveTo>
                    <a:lnTo>
                      <a:pt x="179" y="16"/>
                    </a:lnTo>
                    <a:lnTo>
                      <a:pt x="176" y="14"/>
                    </a:lnTo>
                    <a:lnTo>
                      <a:pt x="172" y="12"/>
                    </a:lnTo>
                    <a:lnTo>
                      <a:pt x="165" y="10"/>
                    </a:lnTo>
                    <a:lnTo>
                      <a:pt x="157" y="8"/>
                    </a:lnTo>
                    <a:lnTo>
                      <a:pt x="147" y="4"/>
                    </a:lnTo>
                    <a:lnTo>
                      <a:pt x="136" y="2"/>
                    </a:lnTo>
                    <a:lnTo>
                      <a:pt x="125" y="0"/>
                    </a:lnTo>
                    <a:lnTo>
                      <a:pt x="111" y="0"/>
                    </a:lnTo>
                    <a:lnTo>
                      <a:pt x="97" y="0"/>
                    </a:lnTo>
                    <a:lnTo>
                      <a:pt x="81" y="1"/>
                    </a:lnTo>
                    <a:lnTo>
                      <a:pt x="66" y="3"/>
                    </a:lnTo>
                    <a:lnTo>
                      <a:pt x="50" y="8"/>
                    </a:lnTo>
                    <a:lnTo>
                      <a:pt x="33" y="14"/>
                    </a:lnTo>
                    <a:lnTo>
                      <a:pt x="17" y="23"/>
                    </a:lnTo>
                    <a:lnTo>
                      <a:pt x="0" y="33"/>
                    </a:lnTo>
                    <a:lnTo>
                      <a:pt x="0" y="685"/>
                    </a:lnTo>
                    <a:lnTo>
                      <a:pt x="1" y="685"/>
                    </a:lnTo>
                    <a:lnTo>
                      <a:pt x="4" y="685"/>
                    </a:lnTo>
                    <a:lnTo>
                      <a:pt x="9" y="684"/>
                    </a:lnTo>
                    <a:lnTo>
                      <a:pt x="17" y="683"/>
                    </a:lnTo>
                    <a:lnTo>
                      <a:pt x="26" y="682"/>
                    </a:lnTo>
                    <a:lnTo>
                      <a:pt x="35" y="681"/>
                    </a:lnTo>
                    <a:lnTo>
                      <a:pt x="47" y="678"/>
                    </a:lnTo>
                    <a:lnTo>
                      <a:pt x="60" y="676"/>
                    </a:lnTo>
                    <a:lnTo>
                      <a:pt x="73" y="671"/>
                    </a:lnTo>
                    <a:lnTo>
                      <a:pt x="87" y="667"/>
                    </a:lnTo>
                    <a:lnTo>
                      <a:pt x="102" y="662"/>
                    </a:lnTo>
                    <a:lnTo>
                      <a:pt x="118" y="655"/>
                    </a:lnTo>
                    <a:lnTo>
                      <a:pt x="133" y="648"/>
                    </a:lnTo>
                    <a:lnTo>
                      <a:pt x="149" y="639"/>
                    </a:lnTo>
                    <a:lnTo>
                      <a:pt x="165" y="628"/>
                    </a:lnTo>
                    <a:lnTo>
                      <a:pt x="180" y="617"/>
                    </a:lnTo>
                    <a:lnTo>
                      <a:pt x="180" y="16"/>
                    </a:lnTo>
                    <a:close/>
                  </a:path>
                </a:pathLst>
              </a:custGeom>
              <a:solidFill>
                <a:srgbClr val="808080"/>
              </a:solidFill>
              <a:ln w="9525">
                <a:noFill/>
                <a:round/>
                <a:headEnd/>
                <a:tailEnd/>
              </a:ln>
            </p:spPr>
            <p:txBody>
              <a:bodyPr/>
              <a:lstStyle/>
              <a:p>
                <a:endParaRPr lang="en-US"/>
              </a:p>
            </p:txBody>
          </p:sp>
          <p:sp>
            <p:nvSpPr>
              <p:cNvPr id="92402" name="Freeform 74"/>
              <p:cNvSpPr>
                <a:spLocks/>
              </p:cNvSpPr>
              <p:nvPr/>
            </p:nvSpPr>
            <p:spPr bwMode="auto">
              <a:xfrm>
                <a:off x="6093" y="13704"/>
                <a:ext cx="146" cy="530"/>
              </a:xfrm>
              <a:custGeom>
                <a:avLst/>
                <a:gdLst>
                  <a:gd name="T0" fmla="*/ 146 w 146"/>
                  <a:gd name="T1" fmla="*/ 14 h 530"/>
                  <a:gd name="T2" fmla="*/ 143 w 146"/>
                  <a:gd name="T3" fmla="*/ 12 h 530"/>
                  <a:gd name="T4" fmla="*/ 134 w 146"/>
                  <a:gd name="T5" fmla="*/ 8 h 530"/>
                  <a:gd name="T6" fmla="*/ 120 w 146"/>
                  <a:gd name="T7" fmla="*/ 4 h 530"/>
                  <a:gd name="T8" fmla="*/ 101 w 146"/>
                  <a:gd name="T9" fmla="*/ 1 h 530"/>
                  <a:gd name="T10" fmla="*/ 79 w 146"/>
                  <a:gd name="T11" fmla="*/ 0 h 530"/>
                  <a:gd name="T12" fmla="*/ 54 w 146"/>
                  <a:gd name="T13" fmla="*/ 3 h 530"/>
                  <a:gd name="T14" fmla="*/ 27 w 146"/>
                  <a:gd name="T15" fmla="*/ 11 h 530"/>
                  <a:gd name="T16" fmla="*/ 0 w 146"/>
                  <a:gd name="T17" fmla="*/ 27 h 530"/>
                  <a:gd name="T18" fmla="*/ 0 w 146"/>
                  <a:gd name="T19" fmla="*/ 530 h 530"/>
                  <a:gd name="T20" fmla="*/ 3 w 146"/>
                  <a:gd name="T21" fmla="*/ 530 h 530"/>
                  <a:gd name="T22" fmla="*/ 14 w 146"/>
                  <a:gd name="T23" fmla="*/ 529 h 530"/>
                  <a:gd name="T24" fmla="*/ 29 w 146"/>
                  <a:gd name="T25" fmla="*/ 526 h 530"/>
                  <a:gd name="T26" fmla="*/ 49 w 146"/>
                  <a:gd name="T27" fmla="*/ 521 h 530"/>
                  <a:gd name="T28" fmla="*/ 71 w 146"/>
                  <a:gd name="T29" fmla="*/ 514 h 530"/>
                  <a:gd name="T30" fmla="*/ 96 w 146"/>
                  <a:gd name="T31" fmla="*/ 505 h 530"/>
                  <a:gd name="T32" fmla="*/ 121 w 146"/>
                  <a:gd name="T33" fmla="*/ 492 h 530"/>
                  <a:gd name="T34" fmla="*/ 146 w 146"/>
                  <a:gd name="T35" fmla="*/ 475 h 530"/>
                  <a:gd name="T36" fmla="*/ 146 w 146"/>
                  <a:gd name="T37" fmla="*/ 14 h 5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6"/>
                  <a:gd name="T58" fmla="*/ 0 h 530"/>
                  <a:gd name="T59" fmla="*/ 146 w 146"/>
                  <a:gd name="T60" fmla="*/ 530 h 53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6" h="530">
                    <a:moveTo>
                      <a:pt x="146" y="14"/>
                    </a:moveTo>
                    <a:lnTo>
                      <a:pt x="143" y="12"/>
                    </a:lnTo>
                    <a:lnTo>
                      <a:pt x="134" y="8"/>
                    </a:lnTo>
                    <a:lnTo>
                      <a:pt x="120" y="4"/>
                    </a:lnTo>
                    <a:lnTo>
                      <a:pt x="101" y="1"/>
                    </a:lnTo>
                    <a:lnTo>
                      <a:pt x="79" y="0"/>
                    </a:lnTo>
                    <a:lnTo>
                      <a:pt x="54" y="3"/>
                    </a:lnTo>
                    <a:lnTo>
                      <a:pt x="27" y="11"/>
                    </a:lnTo>
                    <a:lnTo>
                      <a:pt x="0" y="27"/>
                    </a:lnTo>
                    <a:lnTo>
                      <a:pt x="0" y="530"/>
                    </a:lnTo>
                    <a:lnTo>
                      <a:pt x="3" y="530"/>
                    </a:lnTo>
                    <a:lnTo>
                      <a:pt x="14" y="529"/>
                    </a:lnTo>
                    <a:lnTo>
                      <a:pt x="29" y="526"/>
                    </a:lnTo>
                    <a:lnTo>
                      <a:pt x="49" y="521"/>
                    </a:lnTo>
                    <a:lnTo>
                      <a:pt x="71" y="514"/>
                    </a:lnTo>
                    <a:lnTo>
                      <a:pt x="96" y="505"/>
                    </a:lnTo>
                    <a:lnTo>
                      <a:pt x="121" y="492"/>
                    </a:lnTo>
                    <a:lnTo>
                      <a:pt x="146" y="475"/>
                    </a:lnTo>
                    <a:lnTo>
                      <a:pt x="146" y="14"/>
                    </a:lnTo>
                    <a:close/>
                  </a:path>
                </a:pathLst>
              </a:custGeom>
              <a:solidFill>
                <a:srgbClr val="808080"/>
              </a:solidFill>
              <a:ln w="9525">
                <a:noFill/>
                <a:round/>
                <a:headEnd/>
                <a:tailEnd/>
              </a:ln>
            </p:spPr>
            <p:txBody>
              <a:bodyPr/>
              <a:lstStyle/>
              <a:p>
                <a:endParaRPr lang="en-US"/>
              </a:p>
            </p:txBody>
          </p:sp>
          <p:sp>
            <p:nvSpPr>
              <p:cNvPr id="92403" name="Freeform 75"/>
              <p:cNvSpPr>
                <a:spLocks/>
              </p:cNvSpPr>
              <p:nvPr/>
            </p:nvSpPr>
            <p:spPr bwMode="auto">
              <a:xfrm>
                <a:off x="6101" y="13712"/>
                <a:ext cx="109" cy="373"/>
              </a:xfrm>
              <a:custGeom>
                <a:avLst/>
                <a:gdLst>
                  <a:gd name="T0" fmla="*/ 109 w 109"/>
                  <a:gd name="T1" fmla="*/ 10 h 373"/>
                  <a:gd name="T2" fmla="*/ 107 w 109"/>
                  <a:gd name="T3" fmla="*/ 9 h 373"/>
                  <a:gd name="T4" fmla="*/ 100 w 109"/>
                  <a:gd name="T5" fmla="*/ 6 h 373"/>
                  <a:gd name="T6" fmla="*/ 89 w 109"/>
                  <a:gd name="T7" fmla="*/ 2 h 373"/>
                  <a:gd name="T8" fmla="*/ 75 w 109"/>
                  <a:gd name="T9" fmla="*/ 0 h 373"/>
                  <a:gd name="T10" fmla="*/ 59 w 109"/>
                  <a:gd name="T11" fmla="*/ 0 h 373"/>
                  <a:gd name="T12" fmla="*/ 39 w 109"/>
                  <a:gd name="T13" fmla="*/ 2 h 373"/>
                  <a:gd name="T14" fmla="*/ 20 w 109"/>
                  <a:gd name="T15" fmla="*/ 9 h 373"/>
                  <a:gd name="T16" fmla="*/ 0 w 109"/>
                  <a:gd name="T17" fmla="*/ 21 h 373"/>
                  <a:gd name="T18" fmla="*/ 0 w 109"/>
                  <a:gd name="T19" fmla="*/ 373 h 373"/>
                  <a:gd name="T20" fmla="*/ 2 w 109"/>
                  <a:gd name="T21" fmla="*/ 373 h 373"/>
                  <a:gd name="T22" fmla="*/ 9 w 109"/>
                  <a:gd name="T23" fmla="*/ 372 h 373"/>
                  <a:gd name="T24" fmla="*/ 21 w 109"/>
                  <a:gd name="T25" fmla="*/ 369 h 373"/>
                  <a:gd name="T26" fmla="*/ 36 w 109"/>
                  <a:gd name="T27" fmla="*/ 366 h 373"/>
                  <a:gd name="T28" fmla="*/ 53 w 109"/>
                  <a:gd name="T29" fmla="*/ 362 h 373"/>
                  <a:gd name="T30" fmla="*/ 72 w 109"/>
                  <a:gd name="T31" fmla="*/ 354 h 373"/>
                  <a:gd name="T32" fmla="*/ 90 w 109"/>
                  <a:gd name="T33" fmla="*/ 343 h 373"/>
                  <a:gd name="T34" fmla="*/ 109 w 109"/>
                  <a:gd name="T35" fmla="*/ 331 h 373"/>
                  <a:gd name="T36" fmla="*/ 109 w 109"/>
                  <a:gd name="T37" fmla="*/ 10 h 37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9"/>
                  <a:gd name="T58" fmla="*/ 0 h 373"/>
                  <a:gd name="T59" fmla="*/ 109 w 109"/>
                  <a:gd name="T60" fmla="*/ 373 h 37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9" h="373">
                    <a:moveTo>
                      <a:pt x="109" y="10"/>
                    </a:moveTo>
                    <a:lnTo>
                      <a:pt x="107" y="9"/>
                    </a:lnTo>
                    <a:lnTo>
                      <a:pt x="100" y="6"/>
                    </a:lnTo>
                    <a:lnTo>
                      <a:pt x="89" y="2"/>
                    </a:lnTo>
                    <a:lnTo>
                      <a:pt x="75" y="0"/>
                    </a:lnTo>
                    <a:lnTo>
                      <a:pt x="59" y="0"/>
                    </a:lnTo>
                    <a:lnTo>
                      <a:pt x="39" y="2"/>
                    </a:lnTo>
                    <a:lnTo>
                      <a:pt x="20" y="9"/>
                    </a:lnTo>
                    <a:lnTo>
                      <a:pt x="0" y="21"/>
                    </a:lnTo>
                    <a:lnTo>
                      <a:pt x="0" y="373"/>
                    </a:lnTo>
                    <a:lnTo>
                      <a:pt x="2" y="373"/>
                    </a:lnTo>
                    <a:lnTo>
                      <a:pt x="9" y="372"/>
                    </a:lnTo>
                    <a:lnTo>
                      <a:pt x="21" y="369"/>
                    </a:lnTo>
                    <a:lnTo>
                      <a:pt x="36" y="366"/>
                    </a:lnTo>
                    <a:lnTo>
                      <a:pt x="53" y="362"/>
                    </a:lnTo>
                    <a:lnTo>
                      <a:pt x="72" y="354"/>
                    </a:lnTo>
                    <a:lnTo>
                      <a:pt x="90" y="343"/>
                    </a:lnTo>
                    <a:lnTo>
                      <a:pt x="109" y="331"/>
                    </a:lnTo>
                    <a:lnTo>
                      <a:pt x="109" y="10"/>
                    </a:lnTo>
                    <a:close/>
                  </a:path>
                </a:pathLst>
              </a:custGeom>
              <a:solidFill>
                <a:srgbClr val="808080"/>
              </a:solidFill>
              <a:ln w="9525">
                <a:noFill/>
                <a:round/>
                <a:headEnd/>
                <a:tailEnd/>
              </a:ln>
            </p:spPr>
            <p:txBody>
              <a:bodyPr/>
              <a:lstStyle/>
              <a:p>
                <a:endParaRPr lang="en-US"/>
              </a:p>
            </p:txBody>
          </p:sp>
          <p:sp>
            <p:nvSpPr>
              <p:cNvPr id="92404" name="Freeform 76"/>
              <p:cNvSpPr>
                <a:spLocks/>
              </p:cNvSpPr>
              <p:nvPr/>
            </p:nvSpPr>
            <p:spPr bwMode="auto">
              <a:xfrm>
                <a:off x="6107" y="13721"/>
                <a:ext cx="75" cy="216"/>
              </a:xfrm>
              <a:custGeom>
                <a:avLst/>
                <a:gdLst>
                  <a:gd name="T0" fmla="*/ 75 w 75"/>
                  <a:gd name="T1" fmla="*/ 6 h 216"/>
                  <a:gd name="T2" fmla="*/ 73 w 75"/>
                  <a:gd name="T3" fmla="*/ 5 h 216"/>
                  <a:gd name="T4" fmla="*/ 69 w 75"/>
                  <a:gd name="T5" fmla="*/ 4 h 216"/>
                  <a:gd name="T6" fmla="*/ 61 w 75"/>
                  <a:gd name="T7" fmla="*/ 2 h 216"/>
                  <a:gd name="T8" fmla="*/ 52 w 75"/>
                  <a:gd name="T9" fmla="*/ 0 h 216"/>
                  <a:gd name="T10" fmla="*/ 41 w 75"/>
                  <a:gd name="T11" fmla="*/ 0 h 216"/>
                  <a:gd name="T12" fmla="*/ 28 w 75"/>
                  <a:gd name="T13" fmla="*/ 1 h 216"/>
                  <a:gd name="T14" fmla="*/ 14 w 75"/>
                  <a:gd name="T15" fmla="*/ 6 h 216"/>
                  <a:gd name="T16" fmla="*/ 0 w 75"/>
                  <a:gd name="T17" fmla="*/ 14 h 216"/>
                  <a:gd name="T18" fmla="*/ 0 w 75"/>
                  <a:gd name="T19" fmla="*/ 216 h 216"/>
                  <a:gd name="T20" fmla="*/ 2 w 75"/>
                  <a:gd name="T21" fmla="*/ 216 h 216"/>
                  <a:gd name="T22" fmla="*/ 7 w 75"/>
                  <a:gd name="T23" fmla="*/ 215 h 216"/>
                  <a:gd name="T24" fmla="*/ 15 w 75"/>
                  <a:gd name="T25" fmla="*/ 214 h 216"/>
                  <a:gd name="T26" fmla="*/ 25 w 75"/>
                  <a:gd name="T27" fmla="*/ 211 h 216"/>
                  <a:gd name="T28" fmla="*/ 37 w 75"/>
                  <a:gd name="T29" fmla="*/ 208 h 216"/>
                  <a:gd name="T30" fmla="*/ 50 w 75"/>
                  <a:gd name="T31" fmla="*/ 203 h 216"/>
                  <a:gd name="T32" fmla="*/ 63 w 75"/>
                  <a:gd name="T33" fmla="*/ 195 h 216"/>
                  <a:gd name="T34" fmla="*/ 75 w 75"/>
                  <a:gd name="T35" fmla="*/ 187 h 216"/>
                  <a:gd name="T36" fmla="*/ 75 w 75"/>
                  <a:gd name="T37" fmla="*/ 6 h 21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5"/>
                  <a:gd name="T58" fmla="*/ 0 h 216"/>
                  <a:gd name="T59" fmla="*/ 75 w 75"/>
                  <a:gd name="T60" fmla="*/ 216 h 21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5" h="216">
                    <a:moveTo>
                      <a:pt x="75" y="6"/>
                    </a:moveTo>
                    <a:lnTo>
                      <a:pt x="73" y="5"/>
                    </a:lnTo>
                    <a:lnTo>
                      <a:pt x="69" y="4"/>
                    </a:lnTo>
                    <a:lnTo>
                      <a:pt x="61" y="2"/>
                    </a:lnTo>
                    <a:lnTo>
                      <a:pt x="52" y="0"/>
                    </a:lnTo>
                    <a:lnTo>
                      <a:pt x="41" y="0"/>
                    </a:lnTo>
                    <a:lnTo>
                      <a:pt x="28" y="1"/>
                    </a:lnTo>
                    <a:lnTo>
                      <a:pt x="14" y="6"/>
                    </a:lnTo>
                    <a:lnTo>
                      <a:pt x="0" y="14"/>
                    </a:lnTo>
                    <a:lnTo>
                      <a:pt x="0" y="216"/>
                    </a:lnTo>
                    <a:lnTo>
                      <a:pt x="2" y="216"/>
                    </a:lnTo>
                    <a:lnTo>
                      <a:pt x="7" y="215"/>
                    </a:lnTo>
                    <a:lnTo>
                      <a:pt x="15" y="214"/>
                    </a:lnTo>
                    <a:lnTo>
                      <a:pt x="25" y="211"/>
                    </a:lnTo>
                    <a:lnTo>
                      <a:pt x="37" y="208"/>
                    </a:lnTo>
                    <a:lnTo>
                      <a:pt x="50" y="203"/>
                    </a:lnTo>
                    <a:lnTo>
                      <a:pt x="63" y="195"/>
                    </a:lnTo>
                    <a:lnTo>
                      <a:pt x="75" y="187"/>
                    </a:lnTo>
                    <a:lnTo>
                      <a:pt x="75" y="6"/>
                    </a:lnTo>
                    <a:close/>
                  </a:path>
                </a:pathLst>
              </a:custGeom>
              <a:solidFill>
                <a:srgbClr val="808080"/>
              </a:solidFill>
              <a:ln w="9525">
                <a:noFill/>
                <a:round/>
                <a:headEnd/>
                <a:tailEnd/>
              </a:ln>
            </p:spPr>
            <p:txBody>
              <a:bodyPr/>
              <a:lstStyle/>
              <a:p>
                <a:endParaRPr lang="en-US"/>
              </a:p>
            </p:txBody>
          </p:sp>
          <p:sp>
            <p:nvSpPr>
              <p:cNvPr id="92405" name="Freeform 77"/>
              <p:cNvSpPr>
                <a:spLocks/>
              </p:cNvSpPr>
              <p:nvPr/>
            </p:nvSpPr>
            <p:spPr bwMode="auto">
              <a:xfrm>
                <a:off x="7013" y="14340"/>
                <a:ext cx="110" cy="111"/>
              </a:xfrm>
              <a:custGeom>
                <a:avLst/>
                <a:gdLst>
                  <a:gd name="T0" fmla="*/ 55 w 110"/>
                  <a:gd name="T1" fmla="*/ 111 h 111"/>
                  <a:gd name="T2" fmla="*/ 66 w 110"/>
                  <a:gd name="T3" fmla="*/ 110 h 111"/>
                  <a:gd name="T4" fmla="*/ 76 w 110"/>
                  <a:gd name="T5" fmla="*/ 106 h 111"/>
                  <a:gd name="T6" fmla="*/ 85 w 110"/>
                  <a:gd name="T7" fmla="*/ 101 h 111"/>
                  <a:gd name="T8" fmla="*/ 94 w 110"/>
                  <a:gd name="T9" fmla="*/ 94 h 111"/>
                  <a:gd name="T10" fmla="*/ 100 w 110"/>
                  <a:gd name="T11" fmla="*/ 86 h 111"/>
                  <a:gd name="T12" fmla="*/ 106 w 110"/>
                  <a:gd name="T13" fmla="*/ 77 h 111"/>
                  <a:gd name="T14" fmla="*/ 109 w 110"/>
                  <a:gd name="T15" fmla="*/ 66 h 111"/>
                  <a:gd name="T16" fmla="*/ 110 w 110"/>
                  <a:gd name="T17" fmla="*/ 56 h 111"/>
                  <a:gd name="T18" fmla="*/ 109 w 110"/>
                  <a:gd name="T19" fmla="*/ 44 h 111"/>
                  <a:gd name="T20" fmla="*/ 106 w 110"/>
                  <a:gd name="T21" fmla="*/ 34 h 111"/>
                  <a:gd name="T22" fmla="*/ 100 w 110"/>
                  <a:gd name="T23" fmla="*/ 24 h 111"/>
                  <a:gd name="T24" fmla="*/ 94 w 110"/>
                  <a:gd name="T25" fmla="*/ 17 h 111"/>
                  <a:gd name="T26" fmla="*/ 85 w 110"/>
                  <a:gd name="T27" fmla="*/ 9 h 111"/>
                  <a:gd name="T28" fmla="*/ 76 w 110"/>
                  <a:gd name="T29" fmla="*/ 5 h 111"/>
                  <a:gd name="T30" fmla="*/ 66 w 110"/>
                  <a:gd name="T31" fmla="*/ 2 h 111"/>
                  <a:gd name="T32" fmla="*/ 55 w 110"/>
                  <a:gd name="T33" fmla="*/ 0 h 111"/>
                  <a:gd name="T34" fmla="*/ 44 w 110"/>
                  <a:gd name="T35" fmla="*/ 2 h 111"/>
                  <a:gd name="T36" fmla="*/ 33 w 110"/>
                  <a:gd name="T37" fmla="*/ 5 h 111"/>
                  <a:gd name="T38" fmla="*/ 25 w 110"/>
                  <a:gd name="T39" fmla="*/ 9 h 111"/>
                  <a:gd name="T40" fmla="*/ 16 w 110"/>
                  <a:gd name="T41" fmla="*/ 17 h 111"/>
                  <a:gd name="T42" fmla="*/ 10 w 110"/>
                  <a:gd name="T43" fmla="*/ 24 h 111"/>
                  <a:gd name="T44" fmla="*/ 4 w 110"/>
                  <a:gd name="T45" fmla="*/ 34 h 111"/>
                  <a:gd name="T46" fmla="*/ 1 w 110"/>
                  <a:gd name="T47" fmla="*/ 44 h 111"/>
                  <a:gd name="T48" fmla="*/ 0 w 110"/>
                  <a:gd name="T49" fmla="*/ 56 h 111"/>
                  <a:gd name="T50" fmla="*/ 1 w 110"/>
                  <a:gd name="T51" fmla="*/ 66 h 111"/>
                  <a:gd name="T52" fmla="*/ 4 w 110"/>
                  <a:gd name="T53" fmla="*/ 77 h 111"/>
                  <a:gd name="T54" fmla="*/ 10 w 110"/>
                  <a:gd name="T55" fmla="*/ 86 h 111"/>
                  <a:gd name="T56" fmla="*/ 16 w 110"/>
                  <a:gd name="T57" fmla="*/ 94 h 111"/>
                  <a:gd name="T58" fmla="*/ 25 w 110"/>
                  <a:gd name="T59" fmla="*/ 101 h 111"/>
                  <a:gd name="T60" fmla="*/ 33 w 110"/>
                  <a:gd name="T61" fmla="*/ 106 h 111"/>
                  <a:gd name="T62" fmla="*/ 44 w 110"/>
                  <a:gd name="T63" fmla="*/ 110 h 111"/>
                  <a:gd name="T64" fmla="*/ 55 w 110"/>
                  <a:gd name="T65" fmla="*/ 111 h 11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0"/>
                  <a:gd name="T100" fmla="*/ 0 h 111"/>
                  <a:gd name="T101" fmla="*/ 110 w 110"/>
                  <a:gd name="T102" fmla="*/ 111 h 11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0" h="111">
                    <a:moveTo>
                      <a:pt x="55" y="111"/>
                    </a:moveTo>
                    <a:lnTo>
                      <a:pt x="66" y="110"/>
                    </a:lnTo>
                    <a:lnTo>
                      <a:pt x="76" y="106"/>
                    </a:lnTo>
                    <a:lnTo>
                      <a:pt x="85" y="101"/>
                    </a:lnTo>
                    <a:lnTo>
                      <a:pt x="94" y="94"/>
                    </a:lnTo>
                    <a:lnTo>
                      <a:pt x="100" y="86"/>
                    </a:lnTo>
                    <a:lnTo>
                      <a:pt x="106" y="77"/>
                    </a:lnTo>
                    <a:lnTo>
                      <a:pt x="109" y="66"/>
                    </a:lnTo>
                    <a:lnTo>
                      <a:pt x="110" y="56"/>
                    </a:lnTo>
                    <a:lnTo>
                      <a:pt x="109" y="44"/>
                    </a:lnTo>
                    <a:lnTo>
                      <a:pt x="106" y="34"/>
                    </a:lnTo>
                    <a:lnTo>
                      <a:pt x="100" y="24"/>
                    </a:lnTo>
                    <a:lnTo>
                      <a:pt x="94" y="17"/>
                    </a:lnTo>
                    <a:lnTo>
                      <a:pt x="85" y="9"/>
                    </a:lnTo>
                    <a:lnTo>
                      <a:pt x="76" y="5"/>
                    </a:lnTo>
                    <a:lnTo>
                      <a:pt x="66" y="2"/>
                    </a:lnTo>
                    <a:lnTo>
                      <a:pt x="55" y="0"/>
                    </a:lnTo>
                    <a:lnTo>
                      <a:pt x="44" y="2"/>
                    </a:lnTo>
                    <a:lnTo>
                      <a:pt x="33" y="5"/>
                    </a:lnTo>
                    <a:lnTo>
                      <a:pt x="25" y="9"/>
                    </a:lnTo>
                    <a:lnTo>
                      <a:pt x="16" y="17"/>
                    </a:lnTo>
                    <a:lnTo>
                      <a:pt x="10" y="24"/>
                    </a:lnTo>
                    <a:lnTo>
                      <a:pt x="4" y="34"/>
                    </a:lnTo>
                    <a:lnTo>
                      <a:pt x="1" y="44"/>
                    </a:lnTo>
                    <a:lnTo>
                      <a:pt x="0" y="56"/>
                    </a:lnTo>
                    <a:lnTo>
                      <a:pt x="1" y="66"/>
                    </a:lnTo>
                    <a:lnTo>
                      <a:pt x="4" y="77"/>
                    </a:lnTo>
                    <a:lnTo>
                      <a:pt x="10" y="86"/>
                    </a:lnTo>
                    <a:lnTo>
                      <a:pt x="16" y="94"/>
                    </a:lnTo>
                    <a:lnTo>
                      <a:pt x="25" y="101"/>
                    </a:lnTo>
                    <a:lnTo>
                      <a:pt x="33" y="106"/>
                    </a:lnTo>
                    <a:lnTo>
                      <a:pt x="44" y="110"/>
                    </a:lnTo>
                    <a:lnTo>
                      <a:pt x="55" y="111"/>
                    </a:lnTo>
                    <a:close/>
                  </a:path>
                </a:pathLst>
              </a:custGeom>
              <a:solidFill>
                <a:srgbClr val="808080"/>
              </a:solidFill>
              <a:ln w="9525">
                <a:noFill/>
                <a:round/>
                <a:headEnd/>
                <a:tailEnd/>
              </a:ln>
            </p:spPr>
            <p:txBody>
              <a:bodyPr/>
              <a:lstStyle/>
              <a:p>
                <a:endParaRPr lang="en-US"/>
              </a:p>
            </p:txBody>
          </p:sp>
          <p:sp>
            <p:nvSpPr>
              <p:cNvPr id="92406" name="Freeform 78"/>
              <p:cNvSpPr>
                <a:spLocks/>
              </p:cNvSpPr>
              <p:nvPr/>
            </p:nvSpPr>
            <p:spPr bwMode="auto">
              <a:xfrm>
                <a:off x="6676" y="14343"/>
                <a:ext cx="55" cy="55"/>
              </a:xfrm>
              <a:custGeom>
                <a:avLst/>
                <a:gdLst>
                  <a:gd name="T0" fmla="*/ 27 w 55"/>
                  <a:gd name="T1" fmla="*/ 55 h 55"/>
                  <a:gd name="T2" fmla="*/ 38 w 55"/>
                  <a:gd name="T3" fmla="*/ 53 h 55"/>
                  <a:gd name="T4" fmla="*/ 48 w 55"/>
                  <a:gd name="T5" fmla="*/ 46 h 55"/>
                  <a:gd name="T6" fmla="*/ 53 w 55"/>
                  <a:gd name="T7" fmla="*/ 37 h 55"/>
                  <a:gd name="T8" fmla="*/ 55 w 55"/>
                  <a:gd name="T9" fmla="*/ 27 h 55"/>
                  <a:gd name="T10" fmla="*/ 53 w 55"/>
                  <a:gd name="T11" fmla="*/ 16 h 55"/>
                  <a:gd name="T12" fmla="*/ 48 w 55"/>
                  <a:gd name="T13" fmla="*/ 7 h 55"/>
                  <a:gd name="T14" fmla="*/ 38 w 55"/>
                  <a:gd name="T15" fmla="*/ 2 h 55"/>
                  <a:gd name="T16" fmla="*/ 27 w 55"/>
                  <a:gd name="T17" fmla="*/ 0 h 55"/>
                  <a:gd name="T18" fmla="*/ 16 w 55"/>
                  <a:gd name="T19" fmla="*/ 2 h 55"/>
                  <a:gd name="T20" fmla="*/ 8 w 55"/>
                  <a:gd name="T21" fmla="*/ 7 h 55"/>
                  <a:gd name="T22" fmla="*/ 2 w 55"/>
                  <a:gd name="T23" fmla="*/ 16 h 55"/>
                  <a:gd name="T24" fmla="*/ 0 w 55"/>
                  <a:gd name="T25" fmla="*/ 27 h 55"/>
                  <a:gd name="T26" fmla="*/ 2 w 55"/>
                  <a:gd name="T27" fmla="*/ 37 h 55"/>
                  <a:gd name="T28" fmla="*/ 8 w 55"/>
                  <a:gd name="T29" fmla="*/ 46 h 55"/>
                  <a:gd name="T30" fmla="*/ 16 w 55"/>
                  <a:gd name="T31" fmla="*/ 53 h 55"/>
                  <a:gd name="T32" fmla="*/ 27 w 55"/>
                  <a:gd name="T33" fmla="*/ 55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5"/>
                  <a:gd name="T52" fmla="*/ 0 h 55"/>
                  <a:gd name="T53" fmla="*/ 55 w 55"/>
                  <a:gd name="T54" fmla="*/ 55 h 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5" h="55">
                    <a:moveTo>
                      <a:pt x="27" y="55"/>
                    </a:moveTo>
                    <a:lnTo>
                      <a:pt x="38" y="53"/>
                    </a:lnTo>
                    <a:lnTo>
                      <a:pt x="48" y="46"/>
                    </a:lnTo>
                    <a:lnTo>
                      <a:pt x="53" y="37"/>
                    </a:lnTo>
                    <a:lnTo>
                      <a:pt x="55" y="27"/>
                    </a:lnTo>
                    <a:lnTo>
                      <a:pt x="53" y="16"/>
                    </a:lnTo>
                    <a:lnTo>
                      <a:pt x="48" y="7"/>
                    </a:lnTo>
                    <a:lnTo>
                      <a:pt x="38" y="2"/>
                    </a:lnTo>
                    <a:lnTo>
                      <a:pt x="27" y="0"/>
                    </a:lnTo>
                    <a:lnTo>
                      <a:pt x="16" y="2"/>
                    </a:lnTo>
                    <a:lnTo>
                      <a:pt x="8" y="7"/>
                    </a:lnTo>
                    <a:lnTo>
                      <a:pt x="2" y="16"/>
                    </a:lnTo>
                    <a:lnTo>
                      <a:pt x="0" y="27"/>
                    </a:lnTo>
                    <a:lnTo>
                      <a:pt x="2" y="37"/>
                    </a:lnTo>
                    <a:lnTo>
                      <a:pt x="8" y="46"/>
                    </a:lnTo>
                    <a:lnTo>
                      <a:pt x="16" y="53"/>
                    </a:lnTo>
                    <a:lnTo>
                      <a:pt x="27" y="55"/>
                    </a:lnTo>
                    <a:close/>
                  </a:path>
                </a:pathLst>
              </a:custGeom>
              <a:solidFill>
                <a:srgbClr val="808080"/>
              </a:solidFill>
              <a:ln w="9525">
                <a:noFill/>
                <a:round/>
                <a:headEnd/>
                <a:tailEnd/>
              </a:ln>
            </p:spPr>
            <p:txBody>
              <a:bodyPr/>
              <a:lstStyle/>
              <a:p>
                <a:endParaRPr lang="en-US"/>
              </a:p>
            </p:txBody>
          </p:sp>
          <p:sp>
            <p:nvSpPr>
              <p:cNvPr id="92407" name="Freeform 79"/>
              <p:cNvSpPr>
                <a:spLocks/>
              </p:cNvSpPr>
              <p:nvPr/>
            </p:nvSpPr>
            <p:spPr bwMode="auto">
              <a:xfrm>
                <a:off x="6770" y="14345"/>
                <a:ext cx="55" cy="55"/>
              </a:xfrm>
              <a:custGeom>
                <a:avLst/>
                <a:gdLst>
                  <a:gd name="T0" fmla="*/ 28 w 55"/>
                  <a:gd name="T1" fmla="*/ 55 h 55"/>
                  <a:gd name="T2" fmla="*/ 39 w 55"/>
                  <a:gd name="T3" fmla="*/ 53 h 55"/>
                  <a:gd name="T4" fmla="*/ 47 w 55"/>
                  <a:gd name="T5" fmla="*/ 47 h 55"/>
                  <a:gd name="T6" fmla="*/ 53 w 55"/>
                  <a:gd name="T7" fmla="*/ 39 h 55"/>
                  <a:gd name="T8" fmla="*/ 55 w 55"/>
                  <a:gd name="T9" fmla="*/ 28 h 55"/>
                  <a:gd name="T10" fmla="*/ 53 w 55"/>
                  <a:gd name="T11" fmla="*/ 17 h 55"/>
                  <a:gd name="T12" fmla="*/ 47 w 55"/>
                  <a:gd name="T13" fmla="*/ 8 h 55"/>
                  <a:gd name="T14" fmla="*/ 39 w 55"/>
                  <a:gd name="T15" fmla="*/ 2 h 55"/>
                  <a:gd name="T16" fmla="*/ 28 w 55"/>
                  <a:gd name="T17" fmla="*/ 0 h 55"/>
                  <a:gd name="T18" fmla="*/ 17 w 55"/>
                  <a:gd name="T19" fmla="*/ 2 h 55"/>
                  <a:gd name="T20" fmla="*/ 9 w 55"/>
                  <a:gd name="T21" fmla="*/ 8 h 55"/>
                  <a:gd name="T22" fmla="*/ 2 w 55"/>
                  <a:gd name="T23" fmla="*/ 17 h 55"/>
                  <a:gd name="T24" fmla="*/ 0 w 55"/>
                  <a:gd name="T25" fmla="*/ 28 h 55"/>
                  <a:gd name="T26" fmla="*/ 2 w 55"/>
                  <a:gd name="T27" fmla="*/ 39 h 55"/>
                  <a:gd name="T28" fmla="*/ 9 w 55"/>
                  <a:gd name="T29" fmla="*/ 47 h 55"/>
                  <a:gd name="T30" fmla="*/ 17 w 55"/>
                  <a:gd name="T31" fmla="*/ 53 h 55"/>
                  <a:gd name="T32" fmla="*/ 28 w 55"/>
                  <a:gd name="T33" fmla="*/ 55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5"/>
                  <a:gd name="T52" fmla="*/ 0 h 55"/>
                  <a:gd name="T53" fmla="*/ 55 w 55"/>
                  <a:gd name="T54" fmla="*/ 55 h 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5" h="55">
                    <a:moveTo>
                      <a:pt x="28" y="55"/>
                    </a:moveTo>
                    <a:lnTo>
                      <a:pt x="39" y="53"/>
                    </a:lnTo>
                    <a:lnTo>
                      <a:pt x="47" y="47"/>
                    </a:lnTo>
                    <a:lnTo>
                      <a:pt x="53" y="39"/>
                    </a:lnTo>
                    <a:lnTo>
                      <a:pt x="55" y="28"/>
                    </a:lnTo>
                    <a:lnTo>
                      <a:pt x="53" y="17"/>
                    </a:lnTo>
                    <a:lnTo>
                      <a:pt x="47" y="8"/>
                    </a:lnTo>
                    <a:lnTo>
                      <a:pt x="39" y="2"/>
                    </a:lnTo>
                    <a:lnTo>
                      <a:pt x="28" y="0"/>
                    </a:lnTo>
                    <a:lnTo>
                      <a:pt x="17" y="2"/>
                    </a:lnTo>
                    <a:lnTo>
                      <a:pt x="9" y="8"/>
                    </a:lnTo>
                    <a:lnTo>
                      <a:pt x="2" y="17"/>
                    </a:lnTo>
                    <a:lnTo>
                      <a:pt x="0" y="28"/>
                    </a:lnTo>
                    <a:lnTo>
                      <a:pt x="2" y="39"/>
                    </a:lnTo>
                    <a:lnTo>
                      <a:pt x="9" y="47"/>
                    </a:lnTo>
                    <a:lnTo>
                      <a:pt x="17" y="53"/>
                    </a:lnTo>
                    <a:lnTo>
                      <a:pt x="28" y="55"/>
                    </a:lnTo>
                    <a:close/>
                  </a:path>
                </a:pathLst>
              </a:custGeom>
              <a:solidFill>
                <a:srgbClr val="808080"/>
              </a:solidFill>
              <a:ln w="9525">
                <a:noFill/>
                <a:round/>
                <a:headEnd/>
                <a:tailEnd/>
              </a:ln>
            </p:spPr>
            <p:txBody>
              <a:bodyPr/>
              <a:lstStyle/>
              <a:p>
                <a:endParaRPr lang="en-US"/>
              </a:p>
            </p:txBody>
          </p:sp>
          <p:sp>
            <p:nvSpPr>
              <p:cNvPr id="92408" name="Freeform 80"/>
              <p:cNvSpPr>
                <a:spLocks/>
              </p:cNvSpPr>
              <p:nvPr/>
            </p:nvSpPr>
            <p:spPr bwMode="auto">
              <a:xfrm>
                <a:off x="6401" y="13591"/>
                <a:ext cx="156" cy="752"/>
              </a:xfrm>
              <a:custGeom>
                <a:avLst/>
                <a:gdLst>
                  <a:gd name="T0" fmla="*/ 48 w 156"/>
                  <a:gd name="T1" fmla="*/ 15 h 752"/>
                  <a:gd name="T2" fmla="*/ 44 w 156"/>
                  <a:gd name="T3" fmla="*/ 30 h 752"/>
                  <a:gd name="T4" fmla="*/ 33 w 156"/>
                  <a:gd name="T5" fmla="*/ 73 h 752"/>
                  <a:gd name="T6" fmla="*/ 19 w 156"/>
                  <a:gd name="T7" fmla="*/ 140 h 752"/>
                  <a:gd name="T8" fmla="*/ 7 w 156"/>
                  <a:gd name="T9" fmla="*/ 229 h 752"/>
                  <a:gd name="T10" fmla="*/ 0 w 156"/>
                  <a:gd name="T11" fmla="*/ 337 h 752"/>
                  <a:gd name="T12" fmla="*/ 1 w 156"/>
                  <a:gd name="T13" fmla="*/ 462 h 752"/>
                  <a:gd name="T14" fmla="*/ 14 w 156"/>
                  <a:gd name="T15" fmla="*/ 602 h 752"/>
                  <a:gd name="T16" fmla="*/ 43 w 156"/>
                  <a:gd name="T17" fmla="*/ 752 h 752"/>
                  <a:gd name="T18" fmla="*/ 150 w 156"/>
                  <a:gd name="T19" fmla="*/ 746 h 752"/>
                  <a:gd name="T20" fmla="*/ 146 w 156"/>
                  <a:gd name="T21" fmla="*/ 724 h 752"/>
                  <a:gd name="T22" fmla="*/ 135 w 156"/>
                  <a:gd name="T23" fmla="*/ 663 h 752"/>
                  <a:gd name="T24" fmla="*/ 123 w 156"/>
                  <a:gd name="T25" fmla="*/ 574 h 752"/>
                  <a:gd name="T26" fmla="*/ 111 w 156"/>
                  <a:gd name="T27" fmla="*/ 463 h 752"/>
                  <a:gd name="T28" fmla="*/ 104 w 156"/>
                  <a:gd name="T29" fmla="*/ 342 h 752"/>
                  <a:gd name="T30" fmla="*/ 107 w 156"/>
                  <a:gd name="T31" fmla="*/ 220 h 752"/>
                  <a:gd name="T32" fmla="*/ 124 w 156"/>
                  <a:gd name="T33" fmla="*/ 106 h 752"/>
                  <a:gd name="T34" fmla="*/ 156 w 156"/>
                  <a:gd name="T35" fmla="*/ 9 h 752"/>
                  <a:gd name="T36" fmla="*/ 156 w 156"/>
                  <a:gd name="T37" fmla="*/ 8 h 752"/>
                  <a:gd name="T38" fmla="*/ 156 w 156"/>
                  <a:gd name="T39" fmla="*/ 6 h 752"/>
                  <a:gd name="T40" fmla="*/ 154 w 156"/>
                  <a:gd name="T41" fmla="*/ 4 h 752"/>
                  <a:gd name="T42" fmla="*/ 147 w 156"/>
                  <a:gd name="T43" fmla="*/ 0 h 752"/>
                  <a:gd name="T44" fmla="*/ 134 w 156"/>
                  <a:gd name="T45" fmla="*/ 0 h 752"/>
                  <a:gd name="T46" fmla="*/ 115 w 156"/>
                  <a:gd name="T47" fmla="*/ 1 h 752"/>
                  <a:gd name="T48" fmla="*/ 87 w 156"/>
                  <a:gd name="T49" fmla="*/ 7 h 752"/>
                  <a:gd name="T50" fmla="*/ 48 w 156"/>
                  <a:gd name="T51" fmla="*/ 15 h 75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6"/>
                  <a:gd name="T79" fmla="*/ 0 h 752"/>
                  <a:gd name="T80" fmla="*/ 156 w 156"/>
                  <a:gd name="T81" fmla="*/ 752 h 75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6" h="752">
                    <a:moveTo>
                      <a:pt x="48" y="15"/>
                    </a:moveTo>
                    <a:lnTo>
                      <a:pt x="44" y="30"/>
                    </a:lnTo>
                    <a:lnTo>
                      <a:pt x="33" y="73"/>
                    </a:lnTo>
                    <a:lnTo>
                      <a:pt x="19" y="140"/>
                    </a:lnTo>
                    <a:lnTo>
                      <a:pt x="7" y="229"/>
                    </a:lnTo>
                    <a:lnTo>
                      <a:pt x="0" y="337"/>
                    </a:lnTo>
                    <a:lnTo>
                      <a:pt x="1" y="462"/>
                    </a:lnTo>
                    <a:lnTo>
                      <a:pt x="14" y="602"/>
                    </a:lnTo>
                    <a:lnTo>
                      <a:pt x="43" y="752"/>
                    </a:lnTo>
                    <a:lnTo>
                      <a:pt x="150" y="746"/>
                    </a:lnTo>
                    <a:lnTo>
                      <a:pt x="146" y="724"/>
                    </a:lnTo>
                    <a:lnTo>
                      <a:pt x="135" y="663"/>
                    </a:lnTo>
                    <a:lnTo>
                      <a:pt x="123" y="574"/>
                    </a:lnTo>
                    <a:lnTo>
                      <a:pt x="111" y="463"/>
                    </a:lnTo>
                    <a:lnTo>
                      <a:pt x="104" y="342"/>
                    </a:lnTo>
                    <a:lnTo>
                      <a:pt x="107" y="220"/>
                    </a:lnTo>
                    <a:lnTo>
                      <a:pt x="124" y="106"/>
                    </a:lnTo>
                    <a:lnTo>
                      <a:pt x="156" y="9"/>
                    </a:lnTo>
                    <a:lnTo>
                      <a:pt x="156" y="8"/>
                    </a:lnTo>
                    <a:lnTo>
                      <a:pt x="156" y="6"/>
                    </a:lnTo>
                    <a:lnTo>
                      <a:pt x="154" y="4"/>
                    </a:lnTo>
                    <a:lnTo>
                      <a:pt x="147" y="0"/>
                    </a:lnTo>
                    <a:lnTo>
                      <a:pt x="134" y="0"/>
                    </a:lnTo>
                    <a:lnTo>
                      <a:pt x="115" y="1"/>
                    </a:lnTo>
                    <a:lnTo>
                      <a:pt x="87" y="7"/>
                    </a:lnTo>
                    <a:lnTo>
                      <a:pt x="48" y="15"/>
                    </a:lnTo>
                    <a:close/>
                  </a:path>
                </a:pathLst>
              </a:custGeom>
              <a:solidFill>
                <a:srgbClr val="808080"/>
              </a:solidFill>
              <a:ln w="9525">
                <a:noFill/>
                <a:round/>
                <a:headEnd/>
                <a:tailEnd/>
              </a:ln>
            </p:spPr>
            <p:txBody>
              <a:bodyPr/>
              <a:lstStyle/>
              <a:p>
                <a:endParaRPr lang="en-US"/>
              </a:p>
            </p:txBody>
          </p:sp>
          <p:sp>
            <p:nvSpPr>
              <p:cNvPr id="92409" name="Freeform 81"/>
              <p:cNvSpPr>
                <a:spLocks/>
              </p:cNvSpPr>
              <p:nvPr/>
            </p:nvSpPr>
            <p:spPr bwMode="auto">
              <a:xfrm>
                <a:off x="7205" y="13498"/>
                <a:ext cx="212" cy="839"/>
              </a:xfrm>
              <a:custGeom>
                <a:avLst/>
                <a:gdLst>
                  <a:gd name="T0" fmla="*/ 212 w 212"/>
                  <a:gd name="T1" fmla="*/ 6 h 839"/>
                  <a:gd name="T2" fmla="*/ 206 w 212"/>
                  <a:gd name="T3" fmla="*/ 11 h 839"/>
                  <a:gd name="T4" fmla="*/ 192 w 212"/>
                  <a:gd name="T5" fmla="*/ 33 h 839"/>
                  <a:gd name="T6" fmla="*/ 174 w 212"/>
                  <a:gd name="T7" fmla="*/ 77 h 839"/>
                  <a:gd name="T8" fmla="*/ 156 w 212"/>
                  <a:gd name="T9" fmla="*/ 148 h 839"/>
                  <a:gd name="T10" fmla="*/ 141 w 212"/>
                  <a:gd name="T11" fmla="*/ 254 h 839"/>
                  <a:gd name="T12" fmla="*/ 133 w 212"/>
                  <a:gd name="T13" fmla="*/ 401 h 839"/>
                  <a:gd name="T14" fmla="*/ 137 w 212"/>
                  <a:gd name="T15" fmla="*/ 593 h 839"/>
                  <a:gd name="T16" fmla="*/ 158 w 212"/>
                  <a:gd name="T17" fmla="*/ 839 h 839"/>
                  <a:gd name="T18" fmla="*/ 38 w 212"/>
                  <a:gd name="T19" fmla="*/ 839 h 839"/>
                  <a:gd name="T20" fmla="*/ 34 w 212"/>
                  <a:gd name="T21" fmla="*/ 814 h 839"/>
                  <a:gd name="T22" fmla="*/ 24 w 212"/>
                  <a:gd name="T23" fmla="*/ 746 h 839"/>
                  <a:gd name="T24" fmla="*/ 12 w 212"/>
                  <a:gd name="T25" fmla="*/ 645 h 839"/>
                  <a:gd name="T26" fmla="*/ 3 w 212"/>
                  <a:gd name="T27" fmla="*/ 521 h 839"/>
                  <a:gd name="T28" fmla="*/ 0 w 212"/>
                  <a:gd name="T29" fmla="*/ 384 h 839"/>
                  <a:gd name="T30" fmla="*/ 6 w 212"/>
                  <a:gd name="T31" fmla="*/ 244 h 839"/>
                  <a:gd name="T32" fmla="*/ 29 w 212"/>
                  <a:gd name="T33" fmla="*/ 114 h 839"/>
                  <a:gd name="T34" fmla="*/ 68 w 212"/>
                  <a:gd name="T35" fmla="*/ 0 h 839"/>
                  <a:gd name="T36" fmla="*/ 212 w 212"/>
                  <a:gd name="T37" fmla="*/ 6 h 83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2"/>
                  <a:gd name="T58" fmla="*/ 0 h 839"/>
                  <a:gd name="T59" fmla="*/ 212 w 212"/>
                  <a:gd name="T60" fmla="*/ 839 h 83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2" h="839">
                    <a:moveTo>
                      <a:pt x="212" y="6"/>
                    </a:moveTo>
                    <a:lnTo>
                      <a:pt x="206" y="11"/>
                    </a:lnTo>
                    <a:lnTo>
                      <a:pt x="192" y="33"/>
                    </a:lnTo>
                    <a:lnTo>
                      <a:pt x="174" y="77"/>
                    </a:lnTo>
                    <a:lnTo>
                      <a:pt x="156" y="148"/>
                    </a:lnTo>
                    <a:lnTo>
                      <a:pt x="141" y="254"/>
                    </a:lnTo>
                    <a:lnTo>
                      <a:pt x="133" y="401"/>
                    </a:lnTo>
                    <a:lnTo>
                      <a:pt x="137" y="593"/>
                    </a:lnTo>
                    <a:lnTo>
                      <a:pt x="158" y="839"/>
                    </a:lnTo>
                    <a:lnTo>
                      <a:pt x="38" y="839"/>
                    </a:lnTo>
                    <a:lnTo>
                      <a:pt x="34" y="814"/>
                    </a:lnTo>
                    <a:lnTo>
                      <a:pt x="24" y="746"/>
                    </a:lnTo>
                    <a:lnTo>
                      <a:pt x="12" y="645"/>
                    </a:lnTo>
                    <a:lnTo>
                      <a:pt x="3" y="521"/>
                    </a:lnTo>
                    <a:lnTo>
                      <a:pt x="0" y="384"/>
                    </a:lnTo>
                    <a:lnTo>
                      <a:pt x="6" y="244"/>
                    </a:lnTo>
                    <a:lnTo>
                      <a:pt x="29" y="114"/>
                    </a:lnTo>
                    <a:lnTo>
                      <a:pt x="68" y="0"/>
                    </a:lnTo>
                    <a:lnTo>
                      <a:pt x="212" y="6"/>
                    </a:lnTo>
                    <a:close/>
                  </a:path>
                </a:pathLst>
              </a:custGeom>
              <a:solidFill>
                <a:srgbClr val="808080"/>
              </a:solidFill>
              <a:ln w="9525">
                <a:noFill/>
                <a:round/>
                <a:headEnd/>
                <a:tailEnd/>
              </a:ln>
            </p:spPr>
            <p:txBody>
              <a:bodyPr/>
              <a:lstStyle/>
              <a:p>
                <a:endParaRPr lang="en-US"/>
              </a:p>
            </p:txBody>
          </p:sp>
          <p:sp>
            <p:nvSpPr>
              <p:cNvPr id="92410" name="Freeform 82"/>
              <p:cNvSpPr>
                <a:spLocks/>
              </p:cNvSpPr>
              <p:nvPr/>
            </p:nvSpPr>
            <p:spPr bwMode="auto">
              <a:xfrm>
                <a:off x="6406" y="13636"/>
                <a:ext cx="137" cy="656"/>
              </a:xfrm>
              <a:custGeom>
                <a:avLst/>
                <a:gdLst>
                  <a:gd name="T0" fmla="*/ 43 w 137"/>
                  <a:gd name="T1" fmla="*/ 12 h 656"/>
                  <a:gd name="T2" fmla="*/ 39 w 137"/>
                  <a:gd name="T3" fmla="*/ 25 h 656"/>
                  <a:gd name="T4" fmla="*/ 30 w 137"/>
                  <a:gd name="T5" fmla="*/ 62 h 656"/>
                  <a:gd name="T6" fmla="*/ 19 w 137"/>
                  <a:gd name="T7" fmla="*/ 122 h 656"/>
                  <a:gd name="T8" fmla="*/ 7 w 137"/>
                  <a:gd name="T9" fmla="*/ 199 h 656"/>
                  <a:gd name="T10" fmla="*/ 0 w 137"/>
                  <a:gd name="T11" fmla="*/ 294 h 656"/>
                  <a:gd name="T12" fmla="*/ 1 w 137"/>
                  <a:gd name="T13" fmla="*/ 403 h 656"/>
                  <a:gd name="T14" fmla="*/ 12 w 137"/>
                  <a:gd name="T15" fmla="*/ 524 h 656"/>
                  <a:gd name="T16" fmla="*/ 38 w 137"/>
                  <a:gd name="T17" fmla="*/ 656 h 656"/>
                  <a:gd name="T18" fmla="*/ 132 w 137"/>
                  <a:gd name="T19" fmla="*/ 650 h 656"/>
                  <a:gd name="T20" fmla="*/ 127 w 137"/>
                  <a:gd name="T21" fmla="*/ 631 h 656"/>
                  <a:gd name="T22" fmla="*/ 119 w 137"/>
                  <a:gd name="T23" fmla="*/ 578 h 656"/>
                  <a:gd name="T24" fmla="*/ 107 w 137"/>
                  <a:gd name="T25" fmla="*/ 499 h 656"/>
                  <a:gd name="T26" fmla="*/ 97 w 137"/>
                  <a:gd name="T27" fmla="*/ 403 h 656"/>
                  <a:gd name="T28" fmla="*/ 92 w 137"/>
                  <a:gd name="T29" fmla="*/ 297 h 656"/>
                  <a:gd name="T30" fmla="*/ 94 w 137"/>
                  <a:gd name="T31" fmla="*/ 192 h 656"/>
                  <a:gd name="T32" fmla="*/ 108 w 137"/>
                  <a:gd name="T33" fmla="*/ 91 h 656"/>
                  <a:gd name="T34" fmla="*/ 137 w 137"/>
                  <a:gd name="T35" fmla="*/ 7 h 656"/>
                  <a:gd name="T36" fmla="*/ 137 w 137"/>
                  <a:gd name="T37" fmla="*/ 6 h 656"/>
                  <a:gd name="T38" fmla="*/ 137 w 137"/>
                  <a:gd name="T39" fmla="*/ 4 h 656"/>
                  <a:gd name="T40" fmla="*/ 135 w 137"/>
                  <a:gd name="T41" fmla="*/ 2 h 656"/>
                  <a:gd name="T42" fmla="*/ 129 w 137"/>
                  <a:gd name="T43" fmla="*/ 0 h 656"/>
                  <a:gd name="T44" fmla="*/ 119 w 137"/>
                  <a:gd name="T45" fmla="*/ 0 h 656"/>
                  <a:gd name="T46" fmla="*/ 101 w 137"/>
                  <a:gd name="T47" fmla="*/ 1 h 656"/>
                  <a:gd name="T48" fmla="*/ 77 w 137"/>
                  <a:gd name="T49" fmla="*/ 5 h 656"/>
                  <a:gd name="T50" fmla="*/ 43 w 137"/>
                  <a:gd name="T51" fmla="*/ 12 h 65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37"/>
                  <a:gd name="T79" fmla="*/ 0 h 656"/>
                  <a:gd name="T80" fmla="*/ 137 w 137"/>
                  <a:gd name="T81" fmla="*/ 656 h 65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37" h="656">
                    <a:moveTo>
                      <a:pt x="43" y="12"/>
                    </a:moveTo>
                    <a:lnTo>
                      <a:pt x="39" y="25"/>
                    </a:lnTo>
                    <a:lnTo>
                      <a:pt x="30" y="62"/>
                    </a:lnTo>
                    <a:lnTo>
                      <a:pt x="19" y="122"/>
                    </a:lnTo>
                    <a:lnTo>
                      <a:pt x="7" y="199"/>
                    </a:lnTo>
                    <a:lnTo>
                      <a:pt x="0" y="294"/>
                    </a:lnTo>
                    <a:lnTo>
                      <a:pt x="1" y="403"/>
                    </a:lnTo>
                    <a:lnTo>
                      <a:pt x="12" y="524"/>
                    </a:lnTo>
                    <a:lnTo>
                      <a:pt x="38" y="656"/>
                    </a:lnTo>
                    <a:lnTo>
                      <a:pt x="132" y="650"/>
                    </a:lnTo>
                    <a:lnTo>
                      <a:pt x="127" y="631"/>
                    </a:lnTo>
                    <a:lnTo>
                      <a:pt x="119" y="578"/>
                    </a:lnTo>
                    <a:lnTo>
                      <a:pt x="107" y="499"/>
                    </a:lnTo>
                    <a:lnTo>
                      <a:pt x="97" y="403"/>
                    </a:lnTo>
                    <a:lnTo>
                      <a:pt x="92" y="297"/>
                    </a:lnTo>
                    <a:lnTo>
                      <a:pt x="94" y="192"/>
                    </a:lnTo>
                    <a:lnTo>
                      <a:pt x="108" y="91"/>
                    </a:lnTo>
                    <a:lnTo>
                      <a:pt x="137" y="7"/>
                    </a:lnTo>
                    <a:lnTo>
                      <a:pt x="137" y="6"/>
                    </a:lnTo>
                    <a:lnTo>
                      <a:pt x="137" y="4"/>
                    </a:lnTo>
                    <a:lnTo>
                      <a:pt x="135" y="2"/>
                    </a:lnTo>
                    <a:lnTo>
                      <a:pt x="129" y="0"/>
                    </a:lnTo>
                    <a:lnTo>
                      <a:pt x="119" y="0"/>
                    </a:lnTo>
                    <a:lnTo>
                      <a:pt x="101" y="1"/>
                    </a:lnTo>
                    <a:lnTo>
                      <a:pt x="77" y="5"/>
                    </a:lnTo>
                    <a:lnTo>
                      <a:pt x="43" y="12"/>
                    </a:lnTo>
                    <a:close/>
                  </a:path>
                </a:pathLst>
              </a:custGeom>
              <a:solidFill>
                <a:srgbClr val="808080"/>
              </a:solidFill>
              <a:ln w="9525">
                <a:noFill/>
                <a:round/>
                <a:headEnd/>
                <a:tailEnd/>
              </a:ln>
            </p:spPr>
            <p:txBody>
              <a:bodyPr/>
              <a:lstStyle/>
              <a:p>
                <a:endParaRPr lang="en-US"/>
              </a:p>
            </p:txBody>
          </p:sp>
          <p:sp>
            <p:nvSpPr>
              <p:cNvPr id="92411" name="Freeform 83"/>
              <p:cNvSpPr>
                <a:spLocks/>
              </p:cNvSpPr>
              <p:nvPr/>
            </p:nvSpPr>
            <p:spPr bwMode="auto">
              <a:xfrm>
                <a:off x="6412" y="13680"/>
                <a:ext cx="116" cy="560"/>
              </a:xfrm>
              <a:custGeom>
                <a:avLst/>
                <a:gdLst>
                  <a:gd name="T0" fmla="*/ 36 w 116"/>
                  <a:gd name="T1" fmla="*/ 11 h 560"/>
                  <a:gd name="T2" fmla="*/ 33 w 116"/>
                  <a:gd name="T3" fmla="*/ 21 h 560"/>
                  <a:gd name="T4" fmla="*/ 24 w 116"/>
                  <a:gd name="T5" fmla="*/ 53 h 560"/>
                  <a:gd name="T6" fmla="*/ 15 w 116"/>
                  <a:gd name="T7" fmla="*/ 103 h 560"/>
                  <a:gd name="T8" fmla="*/ 5 w 116"/>
                  <a:gd name="T9" fmla="*/ 169 h 560"/>
                  <a:gd name="T10" fmla="*/ 0 w 116"/>
                  <a:gd name="T11" fmla="*/ 250 h 560"/>
                  <a:gd name="T12" fmla="*/ 1 w 116"/>
                  <a:gd name="T13" fmla="*/ 344 h 560"/>
                  <a:gd name="T14" fmla="*/ 10 w 116"/>
                  <a:gd name="T15" fmla="*/ 448 h 560"/>
                  <a:gd name="T16" fmla="*/ 32 w 116"/>
                  <a:gd name="T17" fmla="*/ 560 h 560"/>
                  <a:gd name="T18" fmla="*/ 112 w 116"/>
                  <a:gd name="T19" fmla="*/ 555 h 560"/>
                  <a:gd name="T20" fmla="*/ 108 w 116"/>
                  <a:gd name="T21" fmla="*/ 538 h 560"/>
                  <a:gd name="T22" fmla="*/ 101 w 116"/>
                  <a:gd name="T23" fmla="*/ 493 h 560"/>
                  <a:gd name="T24" fmla="*/ 91 w 116"/>
                  <a:gd name="T25" fmla="*/ 426 h 560"/>
                  <a:gd name="T26" fmla="*/ 82 w 116"/>
                  <a:gd name="T27" fmla="*/ 344 h 560"/>
                  <a:gd name="T28" fmla="*/ 77 w 116"/>
                  <a:gd name="T29" fmla="*/ 255 h 560"/>
                  <a:gd name="T30" fmla="*/ 79 w 116"/>
                  <a:gd name="T31" fmla="*/ 164 h 560"/>
                  <a:gd name="T32" fmla="*/ 91 w 116"/>
                  <a:gd name="T33" fmla="*/ 79 h 560"/>
                  <a:gd name="T34" fmla="*/ 116 w 116"/>
                  <a:gd name="T35" fmla="*/ 6 h 560"/>
                  <a:gd name="T36" fmla="*/ 116 w 116"/>
                  <a:gd name="T37" fmla="*/ 5 h 560"/>
                  <a:gd name="T38" fmla="*/ 116 w 116"/>
                  <a:gd name="T39" fmla="*/ 4 h 560"/>
                  <a:gd name="T40" fmla="*/ 114 w 116"/>
                  <a:gd name="T41" fmla="*/ 2 h 560"/>
                  <a:gd name="T42" fmla="*/ 109 w 116"/>
                  <a:gd name="T43" fmla="*/ 0 h 560"/>
                  <a:gd name="T44" fmla="*/ 100 w 116"/>
                  <a:gd name="T45" fmla="*/ 0 h 560"/>
                  <a:gd name="T46" fmla="*/ 86 w 116"/>
                  <a:gd name="T47" fmla="*/ 1 h 560"/>
                  <a:gd name="T48" fmla="*/ 65 w 116"/>
                  <a:gd name="T49" fmla="*/ 4 h 560"/>
                  <a:gd name="T50" fmla="*/ 36 w 116"/>
                  <a:gd name="T51" fmla="*/ 11 h 56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6"/>
                  <a:gd name="T79" fmla="*/ 0 h 560"/>
                  <a:gd name="T80" fmla="*/ 116 w 116"/>
                  <a:gd name="T81" fmla="*/ 560 h 56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6" h="560">
                    <a:moveTo>
                      <a:pt x="36" y="11"/>
                    </a:moveTo>
                    <a:lnTo>
                      <a:pt x="33" y="21"/>
                    </a:lnTo>
                    <a:lnTo>
                      <a:pt x="24" y="53"/>
                    </a:lnTo>
                    <a:lnTo>
                      <a:pt x="15" y="103"/>
                    </a:lnTo>
                    <a:lnTo>
                      <a:pt x="5" y="169"/>
                    </a:lnTo>
                    <a:lnTo>
                      <a:pt x="0" y="250"/>
                    </a:lnTo>
                    <a:lnTo>
                      <a:pt x="1" y="344"/>
                    </a:lnTo>
                    <a:lnTo>
                      <a:pt x="10" y="448"/>
                    </a:lnTo>
                    <a:lnTo>
                      <a:pt x="32" y="560"/>
                    </a:lnTo>
                    <a:lnTo>
                      <a:pt x="112" y="555"/>
                    </a:lnTo>
                    <a:lnTo>
                      <a:pt x="108" y="538"/>
                    </a:lnTo>
                    <a:lnTo>
                      <a:pt x="101" y="493"/>
                    </a:lnTo>
                    <a:lnTo>
                      <a:pt x="91" y="426"/>
                    </a:lnTo>
                    <a:lnTo>
                      <a:pt x="82" y="344"/>
                    </a:lnTo>
                    <a:lnTo>
                      <a:pt x="77" y="255"/>
                    </a:lnTo>
                    <a:lnTo>
                      <a:pt x="79" y="164"/>
                    </a:lnTo>
                    <a:lnTo>
                      <a:pt x="91" y="79"/>
                    </a:lnTo>
                    <a:lnTo>
                      <a:pt x="116" y="6"/>
                    </a:lnTo>
                    <a:lnTo>
                      <a:pt x="116" y="5"/>
                    </a:lnTo>
                    <a:lnTo>
                      <a:pt x="116" y="4"/>
                    </a:lnTo>
                    <a:lnTo>
                      <a:pt x="114" y="2"/>
                    </a:lnTo>
                    <a:lnTo>
                      <a:pt x="109" y="0"/>
                    </a:lnTo>
                    <a:lnTo>
                      <a:pt x="100" y="0"/>
                    </a:lnTo>
                    <a:lnTo>
                      <a:pt x="86" y="1"/>
                    </a:lnTo>
                    <a:lnTo>
                      <a:pt x="65" y="4"/>
                    </a:lnTo>
                    <a:lnTo>
                      <a:pt x="36" y="11"/>
                    </a:lnTo>
                    <a:close/>
                  </a:path>
                </a:pathLst>
              </a:custGeom>
              <a:solidFill>
                <a:srgbClr val="808080"/>
              </a:solidFill>
              <a:ln w="9525">
                <a:noFill/>
                <a:round/>
                <a:headEnd/>
                <a:tailEnd/>
              </a:ln>
            </p:spPr>
            <p:txBody>
              <a:bodyPr/>
              <a:lstStyle/>
              <a:p>
                <a:endParaRPr lang="en-US"/>
              </a:p>
            </p:txBody>
          </p:sp>
          <p:sp>
            <p:nvSpPr>
              <p:cNvPr id="92412" name="Freeform 84"/>
              <p:cNvSpPr>
                <a:spLocks/>
              </p:cNvSpPr>
              <p:nvPr/>
            </p:nvSpPr>
            <p:spPr bwMode="auto">
              <a:xfrm>
                <a:off x="6417" y="13724"/>
                <a:ext cx="97" cy="463"/>
              </a:xfrm>
              <a:custGeom>
                <a:avLst/>
                <a:gdLst>
                  <a:gd name="T0" fmla="*/ 30 w 97"/>
                  <a:gd name="T1" fmla="*/ 9 h 463"/>
                  <a:gd name="T2" fmla="*/ 27 w 97"/>
                  <a:gd name="T3" fmla="*/ 17 h 463"/>
                  <a:gd name="T4" fmla="*/ 20 w 97"/>
                  <a:gd name="T5" fmla="*/ 44 h 463"/>
                  <a:gd name="T6" fmla="*/ 12 w 97"/>
                  <a:gd name="T7" fmla="*/ 85 h 463"/>
                  <a:gd name="T8" fmla="*/ 4 w 97"/>
                  <a:gd name="T9" fmla="*/ 140 h 463"/>
                  <a:gd name="T10" fmla="*/ 0 w 97"/>
                  <a:gd name="T11" fmla="*/ 207 h 463"/>
                  <a:gd name="T12" fmla="*/ 0 w 97"/>
                  <a:gd name="T13" fmla="*/ 285 h 463"/>
                  <a:gd name="T14" fmla="*/ 9 w 97"/>
                  <a:gd name="T15" fmla="*/ 370 h 463"/>
                  <a:gd name="T16" fmla="*/ 26 w 97"/>
                  <a:gd name="T17" fmla="*/ 463 h 463"/>
                  <a:gd name="T18" fmla="*/ 93 w 97"/>
                  <a:gd name="T19" fmla="*/ 460 h 463"/>
                  <a:gd name="T20" fmla="*/ 89 w 97"/>
                  <a:gd name="T21" fmla="*/ 446 h 463"/>
                  <a:gd name="T22" fmla="*/ 83 w 97"/>
                  <a:gd name="T23" fmla="*/ 408 h 463"/>
                  <a:gd name="T24" fmla="*/ 75 w 97"/>
                  <a:gd name="T25" fmla="*/ 353 h 463"/>
                  <a:gd name="T26" fmla="*/ 68 w 97"/>
                  <a:gd name="T27" fmla="*/ 285 h 463"/>
                  <a:gd name="T28" fmla="*/ 65 w 97"/>
                  <a:gd name="T29" fmla="*/ 211 h 463"/>
                  <a:gd name="T30" fmla="*/ 67 w 97"/>
                  <a:gd name="T31" fmla="*/ 136 h 463"/>
                  <a:gd name="T32" fmla="*/ 76 w 97"/>
                  <a:gd name="T33" fmla="*/ 65 h 463"/>
                  <a:gd name="T34" fmla="*/ 97 w 97"/>
                  <a:gd name="T35" fmla="*/ 5 h 463"/>
                  <a:gd name="T36" fmla="*/ 97 w 97"/>
                  <a:gd name="T37" fmla="*/ 4 h 463"/>
                  <a:gd name="T38" fmla="*/ 97 w 97"/>
                  <a:gd name="T39" fmla="*/ 3 h 463"/>
                  <a:gd name="T40" fmla="*/ 95 w 97"/>
                  <a:gd name="T41" fmla="*/ 1 h 463"/>
                  <a:gd name="T42" fmla="*/ 91 w 97"/>
                  <a:gd name="T43" fmla="*/ 0 h 463"/>
                  <a:gd name="T44" fmla="*/ 84 w 97"/>
                  <a:gd name="T45" fmla="*/ 0 h 463"/>
                  <a:gd name="T46" fmla="*/ 71 w 97"/>
                  <a:gd name="T47" fmla="*/ 0 h 463"/>
                  <a:gd name="T48" fmla="*/ 54 w 97"/>
                  <a:gd name="T49" fmla="*/ 3 h 463"/>
                  <a:gd name="T50" fmla="*/ 30 w 97"/>
                  <a:gd name="T51" fmla="*/ 9 h 46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7"/>
                  <a:gd name="T79" fmla="*/ 0 h 463"/>
                  <a:gd name="T80" fmla="*/ 97 w 97"/>
                  <a:gd name="T81" fmla="*/ 463 h 46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7" h="463">
                    <a:moveTo>
                      <a:pt x="30" y="9"/>
                    </a:moveTo>
                    <a:lnTo>
                      <a:pt x="27" y="17"/>
                    </a:lnTo>
                    <a:lnTo>
                      <a:pt x="20" y="44"/>
                    </a:lnTo>
                    <a:lnTo>
                      <a:pt x="12" y="85"/>
                    </a:lnTo>
                    <a:lnTo>
                      <a:pt x="4" y="140"/>
                    </a:lnTo>
                    <a:lnTo>
                      <a:pt x="0" y="207"/>
                    </a:lnTo>
                    <a:lnTo>
                      <a:pt x="0" y="285"/>
                    </a:lnTo>
                    <a:lnTo>
                      <a:pt x="9" y="370"/>
                    </a:lnTo>
                    <a:lnTo>
                      <a:pt x="26" y="463"/>
                    </a:lnTo>
                    <a:lnTo>
                      <a:pt x="93" y="460"/>
                    </a:lnTo>
                    <a:lnTo>
                      <a:pt x="89" y="446"/>
                    </a:lnTo>
                    <a:lnTo>
                      <a:pt x="83" y="408"/>
                    </a:lnTo>
                    <a:lnTo>
                      <a:pt x="75" y="353"/>
                    </a:lnTo>
                    <a:lnTo>
                      <a:pt x="68" y="285"/>
                    </a:lnTo>
                    <a:lnTo>
                      <a:pt x="65" y="211"/>
                    </a:lnTo>
                    <a:lnTo>
                      <a:pt x="67" y="136"/>
                    </a:lnTo>
                    <a:lnTo>
                      <a:pt x="76" y="65"/>
                    </a:lnTo>
                    <a:lnTo>
                      <a:pt x="97" y="5"/>
                    </a:lnTo>
                    <a:lnTo>
                      <a:pt x="97" y="4"/>
                    </a:lnTo>
                    <a:lnTo>
                      <a:pt x="97" y="3"/>
                    </a:lnTo>
                    <a:lnTo>
                      <a:pt x="95" y="1"/>
                    </a:lnTo>
                    <a:lnTo>
                      <a:pt x="91" y="0"/>
                    </a:lnTo>
                    <a:lnTo>
                      <a:pt x="84" y="0"/>
                    </a:lnTo>
                    <a:lnTo>
                      <a:pt x="71" y="0"/>
                    </a:lnTo>
                    <a:lnTo>
                      <a:pt x="54" y="3"/>
                    </a:lnTo>
                    <a:lnTo>
                      <a:pt x="30" y="9"/>
                    </a:lnTo>
                    <a:close/>
                  </a:path>
                </a:pathLst>
              </a:custGeom>
              <a:solidFill>
                <a:srgbClr val="808080"/>
              </a:solidFill>
              <a:ln w="9525">
                <a:noFill/>
                <a:round/>
                <a:headEnd/>
                <a:tailEnd/>
              </a:ln>
            </p:spPr>
            <p:txBody>
              <a:bodyPr/>
              <a:lstStyle/>
              <a:p>
                <a:endParaRPr lang="en-US"/>
              </a:p>
            </p:txBody>
          </p:sp>
          <p:sp>
            <p:nvSpPr>
              <p:cNvPr id="92413" name="Freeform 85"/>
              <p:cNvSpPr>
                <a:spLocks/>
              </p:cNvSpPr>
              <p:nvPr/>
            </p:nvSpPr>
            <p:spPr bwMode="auto">
              <a:xfrm>
                <a:off x="6422" y="13768"/>
                <a:ext cx="77" cy="367"/>
              </a:xfrm>
              <a:custGeom>
                <a:avLst/>
                <a:gdLst>
                  <a:gd name="T0" fmla="*/ 24 w 77"/>
                  <a:gd name="T1" fmla="*/ 8 h 367"/>
                  <a:gd name="T2" fmla="*/ 22 w 77"/>
                  <a:gd name="T3" fmla="*/ 15 h 367"/>
                  <a:gd name="T4" fmla="*/ 17 w 77"/>
                  <a:gd name="T5" fmla="*/ 36 h 367"/>
                  <a:gd name="T6" fmla="*/ 10 w 77"/>
                  <a:gd name="T7" fmla="*/ 68 h 367"/>
                  <a:gd name="T8" fmla="*/ 4 w 77"/>
                  <a:gd name="T9" fmla="*/ 112 h 367"/>
                  <a:gd name="T10" fmla="*/ 0 w 77"/>
                  <a:gd name="T11" fmla="*/ 164 h 367"/>
                  <a:gd name="T12" fmla="*/ 0 w 77"/>
                  <a:gd name="T13" fmla="*/ 226 h 367"/>
                  <a:gd name="T14" fmla="*/ 7 w 77"/>
                  <a:gd name="T15" fmla="*/ 294 h 367"/>
                  <a:gd name="T16" fmla="*/ 21 w 77"/>
                  <a:gd name="T17" fmla="*/ 367 h 367"/>
                  <a:gd name="T18" fmla="*/ 74 w 77"/>
                  <a:gd name="T19" fmla="*/ 364 h 367"/>
                  <a:gd name="T20" fmla="*/ 71 w 77"/>
                  <a:gd name="T21" fmla="*/ 353 h 367"/>
                  <a:gd name="T22" fmla="*/ 66 w 77"/>
                  <a:gd name="T23" fmla="*/ 323 h 367"/>
                  <a:gd name="T24" fmla="*/ 60 w 77"/>
                  <a:gd name="T25" fmla="*/ 280 h 367"/>
                  <a:gd name="T26" fmla="*/ 54 w 77"/>
                  <a:gd name="T27" fmla="*/ 226 h 367"/>
                  <a:gd name="T28" fmla="*/ 51 w 77"/>
                  <a:gd name="T29" fmla="*/ 168 h 367"/>
                  <a:gd name="T30" fmla="*/ 53 w 77"/>
                  <a:gd name="T31" fmla="*/ 107 h 367"/>
                  <a:gd name="T32" fmla="*/ 61 w 77"/>
                  <a:gd name="T33" fmla="*/ 52 h 367"/>
                  <a:gd name="T34" fmla="*/ 77 w 77"/>
                  <a:gd name="T35" fmla="*/ 5 h 367"/>
                  <a:gd name="T36" fmla="*/ 77 w 77"/>
                  <a:gd name="T37" fmla="*/ 5 h 367"/>
                  <a:gd name="T38" fmla="*/ 77 w 77"/>
                  <a:gd name="T39" fmla="*/ 2 h 367"/>
                  <a:gd name="T40" fmla="*/ 76 w 77"/>
                  <a:gd name="T41" fmla="*/ 1 h 367"/>
                  <a:gd name="T42" fmla="*/ 72 w 77"/>
                  <a:gd name="T43" fmla="*/ 0 h 367"/>
                  <a:gd name="T44" fmla="*/ 66 w 77"/>
                  <a:gd name="T45" fmla="*/ 0 h 367"/>
                  <a:gd name="T46" fmla="*/ 56 w 77"/>
                  <a:gd name="T47" fmla="*/ 1 h 367"/>
                  <a:gd name="T48" fmla="*/ 43 w 77"/>
                  <a:gd name="T49" fmla="*/ 4 h 367"/>
                  <a:gd name="T50" fmla="*/ 24 w 77"/>
                  <a:gd name="T51" fmla="*/ 8 h 36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7"/>
                  <a:gd name="T79" fmla="*/ 0 h 367"/>
                  <a:gd name="T80" fmla="*/ 77 w 77"/>
                  <a:gd name="T81" fmla="*/ 367 h 36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7" h="367">
                    <a:moveTo>
                      <a:pt x="24" y="8"/>
                    </a:moveTo>
                    <a:lnTo>
                      <a:pt x="22" y="15"/>
                    </a:lnTo>
                    <a:lnTo>
                      <a:pt x="17" y="36"/>
                    </a:lnTo>
                    <a:lnTo>
                      <a:pt x="10" y="68"/>
                    </a:lnTo>
                    <a:lnTo>
                      <a:pt x="4" y="112"/>
                    </a:lnTo>
                    <a:lnTo>
                      <a:pt x="0" y="164"/>
                    </a:lnTo>
                    <a:lnTo>
                      <a:pt x="0" y="226"/>
                    </a:lnTo>
                    <a:lnTo>
                      <a:pt x="7" y="294"/>
                    </a:lnTo>
                    <a:lnTo>
                      <a:pt x="21" y="367"/>
                    </a:lnTo>
                    <a:lnTo>
                      <a:pt x="74" y="364"/>
                    </a:lnTo>
                    <a:lnTo>
                      <a:pt x="71" y="353"/>
                    </a:lnTo>
                    <a:lnTo>
                      <a:pt x="66" y="323"/>
                    </a:lnTo>
                    <a:lnTo>
                      <a:pt x="60" y="280"/>
                    </a:lnTo>
                    <a:lnTo>
                      <a:pt x="54" y="226"/>
                    </a:lnTo>
                    <a:lnTo>
                      <a:pt x="51" y="168"/>
                    </a:lnTo>
                    <a:lnTo>
                      <a:pt x="53" y="107"/>
                    </a:lnTo>
                    <a:lnTo>
                      <a:pt x="61" y="52"/>
                    </a:lnTo>
                    <a:lnTo>
                      <a:pt x="77" y="5"/>
                    </a:lnTo>
                    <a:lnTo>
                      <a:pt x="77" y="2"/>
                    </a:lnTo>
                    <a:lnTo>
                      <a:pt x="76" y="1"/>
                    </a:lnTo>
                    <a:lnTo>
                      <a:pt x="72" y="0"/>
                    </a:lnTo>
                    <a:lnTo>
                      <a:pt x="66" y="0"/>
                    </a:lnTo>
                    <a:lnTo>
                      <a:pt x="56" y="1"/>
                    </a:lnTo>
                    <a:lnTo>
                      <a:pt x="43" y="4"/>
                    </a:lnTo>
                    <a:lnTo>
                      <a:pt x="24" y="8"/>
                    </a:lnTo>
                    <a:close/>
                  </a:path>
                </a:pathLst>
              </a:custGeom>
              <a:solidFill>
                <a:srgbClr val="808080"/>
              </a:solidFill>
              <a:ln w="9525">
                <a:noFill/>
                <a:round/>
                <a:headEnd/>
                <a:tailEnd/>
              </a:ln>
            </p:spPr>
            <p:txBody>
              <a:bodyPr/>
              <a:lstStyle/>
              <a:p>
                <a:endParaRPr lang="en-US"/>
              </a:p>
            </p:txBody>
          </p:sp>
          <p:sp>
            <p:nvSpPr>
              <p:cNvPr id="92414" name="Freeform 86"/>
              <p:cNvSpPr>
                <a:spLocks/>
              </p:cNvSpPr>
              <p:nvPr/>
            </p:nvSpPr>
            <p:spPr bwMode="auto">
              <a:xfrm>
                <a:off x="6428" y="13813"/>
                <a:ext cx="56" cy="271"/>
              </a:xfrm>
              <a:custGeom>
                <a:avLst/>
                <a:gdLst>
                  <a:gd name="T0" fmla="*/ 17 w 56"/>
                  <a:gd name="T1" fmla="*/ 5 h 271"/>
                  <a:gd name="T2" fmla="*/ 16 w 56"/>
                  <a:gd name="T3" fmla="*/ 10 h 271"/>
                  <a:gd name="T4" fmla="*/ 12 w 56"/>
                  <a:gd name="T5" fmla="*/ 25 h 271"/>
                  <a:gd name="T6" fmla="*/ 6 w 56"/>
                  <a:gd name="T7" fmla="*/ 49 h 271"/>
                  <a:gd name="T8" fmla="*/ 2 w 56"/>
                  <a:gd name="T9" fmla="*/ 82 h 271"/>
                  <a:gd name="T10" fmla="*/ 0 w 56"/>
                  <a:gd name="T11" fmla="*/ 122 h 271"/>
                  <a:gd name="T12" fmla="*/ 0 w 56"/>
                  <a:gd name="T13" fmla="*/ 166 h 271"/>
                  <a:gd name="T14" fmla="*/ 4 w 56"/>
                  <a:gd name="T15" fmla="*/ 217 h 271"/>
                  <a:gd name="T16" fmla="*/ 15 w 56"/>
                  <a:gd name="T17" fmla="*/ 271 h 271"/>
                  <a:gd name="T18" fmla="*/ 54 w 56"/>
                  <a:gd name="T19" fmla="*/ 268 h 271"/>
                  <a:gd name="T20" fmla="*/ 52 w 56"/>
                  <a:gd name="T21" fmla="*/ 261 h 271"/>
                  <a:gd name="T22" fmla="*/ 48 w 56"/>
                  <a:gd name="T23" fmla="*/ 238 h 271"/>
                  <a:gd name="T24" fmla="*/ 44 w 56"/>
                  <a:gd name="T25" fmla="*/ 206 h 271"/>
                  <a:gd name="T26" fmla="*/ 40 w 56"/>
                  <a:gd name="T27" fmla="*/ 166 h 271"/>
                  <a:gd name="T28" fmla="*/ 37 w 56"/>
                  <a:gd name="T29" fmla="*/ 123 h 271"/>
                  <a:gd name="T30" fmla="*/ 39 w 56"/>
                  <a:gd name="T31" fmla="*/ 78 h 271"/>
                  <a:gd name="T32" fmla="*/ 44 w 56"/>
                  <a:gd name="T33" fmla="*/ 37 h 271"/>
                  <a:gd name="T34" fmla="*/ 56 w 56"/>
                  <a:gd name="T35" fmla="*/ 3 h 271"/>
                  <a:gd name="T36" fmla="*/ 56 w 56"/>
                  <a:gd name="T37" fmla="*/ 3 h 271"/>
                  <a:gd name="T38" fmla="*/ 56 w 56"/>
                  <a:gd name="T39" fmla="*/ 2 h 271"/>
                  <a:gd name="T40" fmla="*/ 55 w 56"/>
                  <a:gd name="T41" fmla="*/ 1 h 271"/>
                  <a:gd name="T42" fmla="*/ 52 w 56"/>
                  <a:gd name="T43" fmla="*/ 0 h 271"/>
                  <a:gd name="T44" fmla="*/ 48 w 56"/>
                  <a:gd name="T45" fmla="*/ 0 h 271"/>
                  <a:gd name="T46" fmla="*/ 42 w 56"/>
                  <a:gd name="T47" fmla="*/ 0 h 271"/>
                  <a:gd name="T48" fmla="*/ 31 w 56"/>
                  <a:gd name="T49" fmla="*/ 2 h 271"/>
                  <a:gd name="T50" fmla="*/ 17 w 56"/>
                  <a:gd name="T51" fmla="*/ 5 h 27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6"/>
                  <a:gd name="T79" fmla="*/ 0 h 271"/>
                  <a:gd name="T80" fmla="*/ 56 w 56"/>
                  <a:gd name="T81" fmla="*/ 271 h 27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6" h="271">
                    <a:moveTo>
                      <a:pt x="17" y="5"/>
                    </a:moveTo>
                    <a:lnTo>
                      <a:pt x="16" y="10"/>
                    </a:lnTo>
                    <a:lnTo>
                      <a:pt x="12" y="25"/>
                    </a:lnTo>
                    <a:lnTo>
                      <a:pt x="6" y="49"/>
                    </a:lnTo>
                    <a:lnTo>
                      <a:pt x="2" y="82"/>
                    </a:lnTo>
                    <a:lnTo>
                      <a:pt x="0" y="122"/>
                    </a:lnTo>
                    <a:lnTo>
                      <a:pt x="0" y="166"/>
                    </a:lnTo>
                    <a:lnTo>
                      <a:pt x="4" y="217"/>
                    </a:lnTo>
                    <a:lnTo>
                      <a:pt x="15" y="271"/>
                    </a:lnTo>
                    <a:lnTo>
                      <a:pt x="54" y="268"/>
                    </a:lnTo>
                    <a:lnTo>
                      <a:pt x="52" y="261"/>
                    </a:lnTo>
                    <a:lnTo>
                      <a:pt x="48" y="238"/>
                    </a:lnTo>
                    <a:lnTo>
                      <a:pt x="44" y="206"/>
                    </a:lnTo>
                    <a:lnTo>
                      <a:pt x="40" y="166"/>
                    </a:lnTo>
                    <a:lnTo>
                      <a:pt x="37" y="123"/>
                    </a:lnTo>
                    <a:lnTo>
                      <a:pt x="39" y="78"/>
                    </a:lnTo>
                    <a:lnTo>
                      <a:pt x="44" y="37"/>
                    </a:lnTo>
                    <a:lnTo>
                      <a:pt x="56" y="3"/>
                    </a:lnTo>
                    <a:lnTo>
                      <a:pt x="56" y="2"/>
                    </a:lnTo>
                    <a:lnTo>
                      <a:pt x="55" y="1"/>
                    </a:lnTo>
                    <a:lnTo>
                      <a:pt x="52" y="0"/>
                    </a:lnTo>
                    <a:lnTo>
                      <a:pt x="48" y="0"/>
                    </a:lnTo>
                    <a:lnTo>
                      <a:pt x="42" y="0"/>
                    </a:lnTo>
                    <a:lnTo>
                      <a:pt x="31" y="2"/>
                    </a:lnTo>
                    <a:lnTo>
                      <a:pt x="17" y="5"/>
                    </a:lnTo>
                    <a:close/>
                  </a:path>
                </a:pathLst>
              </a:custGeom>
              <a:solidFill>
                <a:srgbClr val="808080"/>
              </a:solidFill>
              <a:ln w="9525">
                <a:noFill/>
                <a:round/>
                <a:headEnd/>
                <a:tailEnd/>
              </a:ln>
            </p:spPr>
            <p:txBody>
              <a:bodyPr/>
              <a:lstStyle/>
              <a:p>
                <a:endParaRPr lang="en-US"/>
              </a:p>
            </p:txBody>
          </p:sp>
          <p:sp>
            <p:nvSpPr>
              <p:cNvPr id="92415" name="Freeform 87"/>
              <p:cNvSpPr>
                <a:spLocks/>
              </p:cNvSpPr>
              <p:nvPr/>
            </p:nvSpPr>
            <p:spPr bwMode="auto">
              <a:xfrm>
                <a:off x="7211" y="13549"/>
                <a:ext cx="186" cy="732"/>
              </a:xfrm>
              <a:custGeom>
                <a:avLst/>
                <a:gdLst>
                  <a:gd name="T0" fmla="*/ 186 w 186"/>
                  <a:gd name="T1" fmla="*/ 6 h 732"/>
                  <a:gd name="T2" fmla="*/ 182 w 186"/>
                  <a:gd name="T3" fmla="*/ 11 h 732"/>
                  <a:gd name="T4" fmla="*/ 169 w 186"/>
                  <a:gd name="T5" fmla="*/ 29 h 732"/>
                  <a:gd name="T6" fmla="*/ 153 w 186"/>
                  <a:gd name="T7" fmla="*/ 67 h 732"/>
                  <a:gd name="T8" fmla="*/ 137 w 186"/>
                  <a:gd name="T9" fmla="*/ 130 h 732"/>
                  <a:gd name="T10" fmla="*/ 124 w 186"/>
                  <a:gd name="T11" fmla="*/ 221 h 732"/>
                  <a:gd name="T12" fmla="*/ 117 w 186"/>
                  <a:gd name="T13" fmla="*/ 350 h 732"/>
                  <a:gd name="T14" fmla="*/ 122 w 186"/>
                  <a:gd name="T15" fmla="*/ 517 h 732"/>
                  <a:gd name="T16" fmla="*/ 139 w 186"/>
                  <a:gd name="T17" fmla="*/ 732 h 732"/>
                  <a:gd name="T18" fmla="*/ 34 w 186"/>
                  <a:gd name="T19" fmla="*/ 732 h 732"/>
                  <a:gd name="T20" fmla="*/ 31 w 186"/>
                  <a:gd name="T21" fmla="*/ 711 h 732"/>
                  <a:gd name="T22" fmla="*/ 22 w 186"/>
                  <a:gd name="T23" fmla="*/ 651 h 732"/>
                  <a:gd name="T24" fmla="*/ 12 w 186"/>
                  <a:gd name="T25" fmla="*/ 563 h 732"/>
                  <a:gd name="T26" fmla="*/ 3 w 186"/>
                  <a:gd name="T27" fmla="*/ 454 h 732"/>
                  <a:gd name="T28" fmla="*/ 0 w 186"/>
                  <a:gd name="T29" fmla="*/ 335 h 732"/>
                  <a:gd name="T30" fmla="*/ 6 w 186"/>
                  <a:gd name="T31" fmla="*/ 213 h 732"/>
                  <a:gd name="T32" fmla="*/ 25 w 186"/>
                  <a:gd name="T33" fmla="*/ 98 h 732"/>
                  <a:gd name="T34" fmla="*/ 60 w 186"/>
                  <a:gd name="T35" fmla="*/ 0 h 732"/>
                  <a:gd name="T36" fmla="*/ 186 w 186"/>
                  <a:gd name="T37" fmla="*/ 6 h 73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6"/>
                  <a:gd name="T58" fmla="*/ 0 h 732"/>
                  <a:gd name="T59" fmla="*/ 186 w 186"/>
                  <a:gd name="T60" fmla="*/ 732 h 73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6" h="732">
                    <a:moveTo>
                      <a:pt x="186" y="6"/>
                    </a:moveTo>
                    <a:lnTo>
                      <a:pt x="182" y="11"/>
                    </a:lnTo>
                    <a:lnTo>
                      <a:pt x="169" y="29"/>
                    </a:lnTo>
                    <a:lnTo>
                      <a:pt x="153" y="67"/>
                    </a:lnTo>
                    <a:lnTo>
                      <a:pt x="137" y="130"/>
                    </a:lnTo>
                    <a:lnTo>
                      <a:pt x="124" y="221"/>
                    </a:lnTo>
                    <a:lnTo>
                      <a:pt x="117" y="350"/>
                    </a:lnTo>
                    <a:lnTo>
                      <a:pt x="122" y="517"/>
                    </a:lnTo>
                    <a:lnTo>
                      <a:pt x="139" y="732"/>
                    </a:lnTo>
                    <a:lnTo>
                      <a:pt x="34" y="732"/>
                    </a:lnTo>
                    <a:lnTo>
                      <a:pt x="31" y="711"/>
                    </a:lnTo>
                    <a:lnTo>
                      <a:pt x="22" y="651"/>
                    </a:lnTo>
                    <a:lnTo>
                      <a:pt x="12" y="563"/>
                    </a:lnTo>
                    <a:lnTo>
                      <a:pt x="3" y="454"/>
                    </a:lnTo>
                    <a:lnTo>
                      <a:pt x="0" y="335"/>
                    </a:lnTo>
                    <a:lnTo>
                      <a:pt x="6" y="213"/>
                    </a:lnTo>
                    <a:lnTo>
                      <a:pt x="25" y="98"/>
                    </a:lnTo>
                    <a:lnTo>
                      <a:pt x="60" y="0"/>
                    </a:lnTo>
                    <a:lnTo>
                      <a:pt x="186" y="6"/>
                    </a:lnTo>
                    <a:close/>
                  </a:path>
                </a:pathLst>
              </a:custGeom>
              <a:solidFill>
                <a:srgbClr val="808080"/>
              </a:solidFill>
              <a:ln w="9525">
                <a:noFill/>
                <a:round/>
                <a:headEnd/>
                <a:tailEnd/>
              </a:ln>
            </p:spPr>
            <p:txBody>
              <a:bodyPr/>
              <a:lstStyle/>
              <a:p>
                <a:endParaRPr lang="en-US"/>
              </a:p>
            </p:txBody>
          </p:sp>
          <p:sp>
            <p:nvSpPr>
              <p:cNvPr id="92416" name="Freeform 88"/>
              <p:cNvSpPr>
                <a:spLocks/>
              </p:cNvSpPr>
              <p:nvPr/>
            </p:nvSpPr>
            <p:spPr bwMode="auto">
              <a:xfrm>
                <a:off x="7219" y="13600"/>
                <a:ext cx="158" cy="625"/>
              </a:xfrm>
              <a:custGeom>
                <a:avLst/>
                <a:gdLst>
                  <a:gd name="T0" fmla="*/ 158 w 158"/>
                  <a:gd name="T1" fmla="*/ 4 h 625"/>
                  <a:gd name="T2" fmla="*/ 153 w 158"/>
                  <a:gd name="T3" fmla="*/ 9 h 625"/>
                  <a:gd name="T4" fmla="*/ 144 w 158"/>
                  <a:gd name="T5" fmla="*/ 25 h 625"/>
                  <a:gd name="T6" fmla="*/ 130 w 158"/>
                  <a:gd name="T7" fmla="*/ 57 h 625"/>
                  <a:gd name="T8" fmla="*/ 116 w 158"/>
                  <a:gd name="T9" fmla="*/ 110 h 625"/>
                  <a:gd name="T10" fmla="*/ 105 w 158"/>
                  <a:gd name="T11" fmla="*/ 189 h 625"/>
                  <a:gd name="T12" fmla="*/ 100 w 158"/>
                  <a:gd name="T13" fmla="*/ 298 h 625"/>
                  <a:gd name="T14" fmla="*/ 103 w 158"/>
                  <a:gd name="T15" fmla="*/ 441 h 625"/>
                  <a:gd name="T16" fmla="*/ 118 w 158"/>
                  <a:gd name="T17" fmla="*/ 625 h 625"/>
                  <a:gd name="T18" fmla="*/ 29 w 158"/>
                  <a:gd name="T19" fmla="*/ 625 h 625"/>
                  <a:gd name="T20" fmla="*/ 25 w 158"/>
                  <a:gd name="T21" fmla="*/ 607 h 625"/>
                  <a:gd name="T22" fmla="*/ 18 w 158"/>
                  <a:gd name="T23" fmla="*/ 556 h 625"/>
                  <a:gd name="T24" fmla="*/ 9 w 158"/>
                  <a:gd name="T25" fmla="*/ 480 h 625"/>
                  <a:gd name="T26" fmla="*/ 2 w 158"/>
                  <a:gd name="T27" fmla="*/ 387 h 625"/>
                  <a:gd name="T28" fmla="*/ 0 w 158"/>
                  <a:gd name="T29" fmla="*/ 286 h 625"/>
                  <a:gd name="T30" fmla="*/ 5 w 158"/>
                  <a:gd name="T31" fmla="*/ 182 h 625"/>
                  <a:gd name="T32" fmla="*/ 21 w 158"/>
                  <a:gd name="T33" fmla="*/ 84 h 625"/>
                  <a:gd name="T34" fmla="*/ 51 w 158"/>
                  <a:gd name="T35" fmla="*/ 0 h 625"/>
                  <a:gd name="T36" fmla="*/ 158 w 158"/>
                  <a:gd name="T37" fmla="*/ 4 h 62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8"/>
                  <a:gd name="T58" fmla="*/ 0 h 625"/>
                  <a:gd name="T59" fmla="*/ 158 w 158"/>
                  <a:gd name="T60" fmla="*/ 625 h 62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8" h="625">
                    <a:moveTo>
                      <a:pt x="158" y="4"/>
                    </a:moveTo>
                    <a:lnTo>
                      <a:pt x="153" y="9"/>
                    </a:lnTo>
                    <a:lnTo>
                      <a:pt x="144" y="25"/>
                    </a:lnTo>
                    <a:lnTo>
                      <a:pt x="130" y="57"/>
                    </a:lnTo>
                    <a:lnTo>
                      <a:pt x="116" y="110"/>
                    </a:lnTo>
                    <a:lnTo>
                      <a:pt x="105" y="189"/>
                    </a:lnTo>
                    <a:lnTo>
                      <a:pt x="100" y="298"/>
                    </a:lnTo>
                    <a:lnTo>
                      <a:pt x="103" y="441"/>
                    </a:lnTo>
                    <a:lnTo>
                      <a:pt x="118" y="625"/>
                    </a:lnTo>
                    <a:lnTo>
                      <a:pt x="29" y="625"/>
                    </a:lnTo>
                    <a:lnTo>
                      <a:pt x="25" y="607"/>
                    </a:lnTo>
                    <a:lnTo>
                      <a:pt x="18" y="556"/>
                    </a:lnTo>
                    <a:lnTo>
                      <a:pt x="9" y="480"/>
                    </a:lnTo>
                    <a:lnTo>
                      <a:pt x="2" y="387"/>
                    </a:lnTo>
                    <a:lnTo>
                      <a:pt x="0" y="286"/>
                    </a:lnTo>
                    <a:lnTo>
                      <a:pt x="5" y="182"/>
                    </a:lnTo>
                    <a:lnTo>
                      <a:pt x="21" y="84"/>
                    </a:lnTo>
                    <a:lnTo>
                      <a:pt x="51" y="0"/>
                    </a:lnTo>
                    <a:lnTo>
                      <a:pt x="158" y="4"/>
                    </a:lnTo>
                    <a:close/>
                  </a:path>
                </a:pathLst>
              </a:custGeom>
              <a:solidFill>
                <a:srgbClr val="808080"/>
              </a:solidFill>
              <a:ln w="9525">
                <a:noFill/>
                <a:round/>
                <a:headEnd/>
                <a:tailEnd/>
              </a:ln>
            </p:spPr>
            <p:txBody>
              <a:bodyPr/>
              <a:lstStyle/>
              <a:p>
                <a:endParaRPr lang="en-US"/>
              </a:p>
            </p:txBody>
          </p:sp>
          <p:sp>
            <p:nvSpPr>
              <p:cNvPr id="92417" name="Freeform 89"/>
              <p:cNvSpPr>
                <a:spLocks/>
              </p:cNvSpPr>
              <p:nvPr/>
            </p:nvSpPr>
            <p:spPr bwMode="auto">
              <a:xfrm>
                <a:off x="7225" y="13651"/>
                <a:ext cx="131" cy="517"/>
              </a:xfrm>
              <a:custGeom>
                <a:avLst/>
                <a:gdLst>
                  <a:gd name="T0" fmla="*/ 131 w 131"/>
                  <a:gd name="T1" fmla="*/ 4 h 517"/>
                  <a:gd name="T2" fmla="*/ 128 w 131"/>
                  <a:gd name="T3" fmla="*/ 7 h 517"/>
                  <a:gd name="T4" fmla="*/ 119 w 131"/>
                  <a:gd name="T5" fmla="*/ 21 h 517"/>
                  <a:gd name="T6" fmla="*/ 109 w 131"/>
                  <a:gd name="T7" fmla="*/ 47 h 517"/>
                  <a:gd name="T8" fmla="*/ 97 w 131"/>
                  <a:gd name="T9" fmla="*/ 91 h 517"/>
                  <a:gd name="T10" fmla="*/ 88 w 131"/>
                  <a:gd name="T11" fmla="*/ 156 h 517"/>
                  <a:gd name="T12" fmla="*/ 84 w 131"/>
                  <a:gd name="T13" fmla="*/ 247 h 517"/>
                  <a:gd name="T14" fmla="*/ 86 w 131"/>
                  <a:gd name="T15" fmla="*/ 366 h 517"/>
                  <a:gd name="T16" fmla="*/ 99 w 131"/>
                  <a:gd name="T17" fmla="*/ 517 h 517"/>
                  <a:gd name="T18" fmla="*/ 25 w 131"/>
                  <a:gd name="T19" fmla="*/ 517 h 517"/>
                  <a:gd name="T20" fmla="*/ 23 w 131"/>
                  <a:gd name="T21" fmla="*/ 502 h 517"/>
                  <a:gd name="T22" fmla="*/ 16 w 131"/>
                  <a:gd name="T23" fmla="*/ 460 h 517"/>
                  <a:gd name="T24" fmla="*/ 9 w 131"/>
                  <a:gd name="T25" fmla="*/ 397 h 517"/>
                  <a:gd name="T26" fmla="*/ 2 w 131"/>
                  <a:gd name="T27" fmla="*/ 320 h 517"/>
                  <a:gd name="T28" fmla="*/ 0 w 131"/>
                  <a:gd name="T29" fmla="*/ 236 h 517"/>
                  <a:gd name="T30" fmla="*/ 4 w 131"/>
                  <a:gd name="T31" fmla="*/ 151 h 517"/>
                  <a:gd name="T32" fmla="*/ 18 w 131"/>
                  <a:gd name="T33" fmla="*/ 70 h 517"/>
                  <a:gd name="T34" fmla="*/ 43 w 131"/>
                  <a:gd name="T35" fmla="*/ 0 h 517"/>
                  <a:gd name="T36" fmla="*/ 131 w 131"/>
                  <a:gd name="T37" fmla="*/ 4 h 5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1"/>
                  <a:gd name="T58" fmla="*/ 0 h 517"/>
                  <a:gd name="T59" fmla="*/ 131 w 131"/>
                  <a:gd name="T60" fmla="*/ 517 h 5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1" h="517">
                    <a:moveTo>
                      <a:pt x="131" y="4"/>
                    </a:moveTo>
                    <a:lnTo>
                      <a:pt x="128" y="7"/>
                    </a:lnTo>
                    <a:lnTo>
                      <a:pt x="119" y="21"/>
                    </a:lnTo>
                    <a:lnTo>
                      <a:pt x="109" y="47"/>
                    </a:lnTo>
                    <a:lnTo>
                      <a:pt x="97" y="91"/>
                    </a:lnTo>
                    <a:lnTo>
                      <a:pt x="88" y="156"/>
                    </a:lnTo>
                    <a:lnTo>
                      <a:pt x="84" y="247"/>
                    </a:lnTo>
                    <a:lnTo>
                      <a:pt x="86" y="366"/>
                    </a:lnTo>
                    <a:lnTo>
                      <a:pt x="99" y="517"/>
                    </a:lnTo>
                    <a:lnTo>
                      <a:pt x="25" y="517"/>
                    </a:lnTo>
                    <a:lnTo>
                      <a:pt x="23" y="502"/>
                    </a:lnTo>
                    <a:lnTo>
                      <a:pt x="16" y="460"/>
                    </a:lnTo>
                    <a:lnTo>
                      <a:pt x="9" y="397"/>
                    </a:lnTo>
                    <a:lnTo>
                      <a:pt x="2" y="320"/>
                    </a:lnTo>
                    <a:lnTo>
                      <a:pt x="0" y="236"/>
                    </a:lnTo>
                    <a:lnTo>
                      <a:pt x="4" y="151"/>
                    </a:lnTo>
                    <a:lnTo>
                      <a:pt x="18" y="70"/>
                    </a:lnTo>
                    <a:lnTo>
                      <a:pt x="43" y="0"/>
                    </a:lnTo>
                    <a:lnTo>
                      <a:pt x="131" y="4"/>
                    </a:lnTo>
                    <a:close/>
                  </a:path>
                </a:pathLst>
              </a:custGeom>
              <a:solidFill>
                <a:srgbClr val="808080"/>
              </a:solidFill>
              <a:ln w="9525">
                <a:noFill/>
                <a:round/>
                <a:headEnd/>
                <a:tailEnd/>
              </a:ln>
            </p:spPr>
            <p:txBody>
              <a:bodyPr/>
              <a:lstStyle/>
              <a:p>
                <a:endParaRPr lang="en-US"/>
              </a:p>
            </p:txBody>
          </p:sp>
          <p:sp>
            <p:nvSpPr>
              <p:cNvPr id="92418" name="Freeform 90"/>
              <p:cNvSpPr>
                <a:spLocks/>
              </p:cNvSpPr>
              <p:nvPr/>
            </p:nvSpPr>
            <p:spPr bwMode="auto">
              <a:xfrm>
                <a:off x="7233" y="13701"/>
                <a:ext cx="104" cy="411"/>
              </a:xfrm>
              <a:custGeom>
                <a:avLst/>
                <a:gdLst>
                  <a:gd name="T0" fmla="*/ 104 w 104"/>
                  <a:gd name="T1" fmla="*/ 4 h 411"/>
                  <a:gd name="T2" fmla="*/ 101 w 104"/>
                  <a:gd name="T3" fmla="*/ 7 h 411"/>
                  <a:gd name="T4" fmla="*/ 94 w 104"/>
                  <a:gd name="T5" fmla="*/ 17 h 411"/>
                  <a:gd name="T6" fmla="*/ 86 w 104"/>
                  <a:gd name="T7" fmla="*/ 38 h 411"/>
                  <a:gd name="T8" fmla="*/ 76 w 104"/>
                  <a:gd name="T9" fmla="*/ 73 h 411"/>
                  <a:gd name="T10" fmla="*/ 69 w 104"/>
                  <a:gd name="T11" fmla="*/ 125 h 411"/>
                  <a:gd name="T12" fmla="*/ 65 w 104"/>
                  <a:gd name="T13" fmla="*/ 196 h 411"/>
                  <a:gd name="T14" fmla="*/ 67 w 104"/>
                  <a:gd name="T15" fmla="*/ 291 h 411"/>
                  <a:gd name="T16" fmla="*/ 77 w 104"/>
                  <a:gd name="T17" fmla="*/ 411 h 411"/>
                  <a:gd name="T18" fmla="*/ 19 w 104"/>
                  <a:gd name="T19" fmla="*/ 411 h 411"/>
                  <a:gd name="T20" fmla="*/ 17 w 104"/>
                  <a:gd name="T21" fmla="*/ 399 h 411"/>
                  <a:gd name="T22" fmla="*/ 11 w 104"/>
                  <a:gd name="T23" fmla="*/ 365 h 411"/>
                  <a:gd name="T24" fmla="*/ 6 w 104"/>
                  <a:gd name="T25" fmla="*/ 316 h 411"/>
                  <a:gd name="T26" fmla="*/ 2 w 104"/>
                  <a:gd name="T27" fmla="*/ 255 h 411"/>
                  <a:gd name="T28" fmla="*/ 0 w 104"/>
                  <a:gd name="T29" fmla="*/ 188 h 411"/>
                  <a:gd name="T30" fmla="*/ 4 w 104"/>
                  <a:gd name="T31" fmla="*/ 120 h 411"/>
                  <a:gd name="T32" fmla="*/ 15 w 104"/>
                  <a:gd name="T33" fmla="*/ 55 h 411"/>
                  <a:gd name="T34" fmla="*/ 34 w 104"/>
                  <a:gd name="T35" fmla="*/ 0 h 411"/>
                  <a:gd name="T36" fmla="*/ 104 w 104"/>
                  <a:gd name="T37" fmla="*/ 4 h 4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4"/>
                  <a:gd name="T58" fmla="*/ 0 h 411"/>
                  <a:gd name="T59" fmla="*/ 104 w 104"/>
                  <a:gd name="T60" fmla="*/ 411 h 4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4" h="411">
                    <a:moveTo>
                      <a:pt x="104" y="4"/>
                    </a:moveTo>
                    <a:lnTo>
                      <a:pt x="101" y="7"/>
                    </a:lnTo>
                    <a:lnTo>
                      <a:pt x="94" y="17"/>
                    </a:lnTo>
                    <a:lnTo>
                      <a:pt x="86" y="38"/>
                    </a:lnTo>
                    <a:lnTo>
                      <a:pt x="76" y="73"/>
                    </a:lnTo>
                    <a:lnTo>
                      <a:pt x="69" y="125"/>
                    </a:lnTo>
                    <a:lnTo>
                      <a:pt x="65" y="196"/>
                    </a:lnTo>
                    <a:lnTo>
                      <a:pt x="67" y="291"/>
                    </a:lnTo>
                    <a:lnTo>
                      <a:pt x="77" y="411"/>
                    </a:lnTo>
                    <a:lnTo>
                      <a:pt x="19" y="411"/>
                    </a:lnTo>
                    <a:lnTo>
                      <a:pt x="17" y="399"/>
                    </a:lnTo>
                    <a:lnTo>
                      <a:pt x="11" y="365"/>
                    </a:lnTo>
                    <a:lnTo>
                      <a:pt x="6" y="316"/>
                    </a:lnTo>
                    <a:lnTo>
                      <a:pt x="2" y="255"/>
                    </a:lnTo>
                    <a:lnTo>
                      <a:pt x="0" y="188"/>
                    </a:lnTo>
                    <a:lnTo>
                      <a:pt x="4" y="120"/>
                    </a:lnTo>
                    <a:lnTo>
                      <a:pt x="15" y="55"/>
                    </a:lnTo>
                    <a:lnTo>
                      <a:pt x="34" y="0"/>
                    </a:lnTo>
                    <a:lnTo>
                      <a:pt x="104" y="4"/>
                    </a:lnTo>
                    <a:close/>
                  </a:path>
                </a:pathLst>
              </a:custGeom>
              <a:solidFill>
                <a:srgbClr val="808080"/>
              </a:solidFill>
              <a:ln w="9525">
                <a:noFill/>
                <a:round/>
                <a:headEnd/>
                <a:tailEnd/>
              </a:ln>
            </p:spPr>
            <p:txBody>
              <a:bodyPr/>
              <a:lstStyle/>
              <a:p>
                <a:endParaRPr lang="en-US"/>
              </a:p>
            </p:txBody>
          </p:sp>
          <p:sp>
            <p:nvSpPr>
              <p:cNvPr id="92419" name="Freeform 91"/>
              <p:cNvSpPr>
                <a:spLocks/>
              </p:cNvSpPr>
              <p:nvPr/>
            </p:nvSpPr>
            <p:spPr bwMode="auto">
              <a:xfrm>
                <a:off x="7240" y="13752"/>
                <a:ext cx="76" cy="302"/>
              </a:xfrm>
              <a:custGeom>
                <a:avLst/>
                <a:gdLst>
                  <a:gd name="T0" fmla="*/ 76 w 76"/>
                  <a:gd name="T1" fmla="*/ 2 h 302"/>
                  <a:gd name="T2" fmla="*/ 74 w 76"/>
                  <a:gd name="T3" fmla="*/ 4 h 302"/>
                  <a:gd name="T4" fmla="*/ 70 w 76"/>
                  <a:gd name="T5" fmla="*/ 12 h 302"/>
                  <a:gd name="T6" fmla="*/ 62 w 76"/>
                  <a:gd name="T7" fmla="*/ 28 h 302"/>
                  <a:gd name="T8" fmla="*/ 56 w 76"/>
                  <a:gd name="T9" fmla="*/ 53 h 302"/>
                  <a:gd name="T10" fmla="*/ 51 w 76"/>
                  <a:gd name="T11" fmla="*/ 92 h 302"/>
                  <a:gd name="T12" fmla="*/ 49 w 76"/>
                  <a:gd name="T13" fmla="*/ 145 h 302"/>
                  <a:gd name="T14" fmla="*/ 50 w 76"/>
                  <a:gd name="T15" fmla="*/ 214 h 302"/>
                  <a:gd name="T16" fmla="*/ 57 w 76"/>
                  <a:gd name="T17" fmla="*/ 302 h 302"/>
                  <a:gd name="T18" fmla="*/ 14 w 76"/>
                  <a:gd name="T19" fmla="*/ 302 h 302"/>
                  <a:gd name="T20" fmla="*/ 13 w 76"/>
                  <a:gd name="T21" fmla="*/ 294 h 302"/>
                  <a:gd name="T22" fmla="*/ 9 w 76"/>
                  <a:gd name="T23" fmla="*/ 269 h 302"/>
                  <a:gd name="T24" fmla="*/ 4 w 76"/>
                  <a:gd name="T25" fmla="*/ 232 h 302"/>
                  <a:gd name="T26" fmla="*/ 1 w 76"/>
                  <a:gd name="T27" fmla="*/ 188 h 302"/>
                  <a:gd name="T28" fmla="*/ 0 w 76"/>
                  <a:gd name="T29" fmla="*/ 138 h 302"/>
                  <a:gd name="T30" fmla="*/ 2 w 76"/>
                  <a:gd name="T31" fmla="*/ 89 h 302"/>
                  <a:gd name="T32" fmla="*/ 10 w 76"/>
                  <a:gd name="T33" fmla="*/ 41 h 302"/>
                  <a:gd name="T34" fmla="*/ 25 w 76"/>
                  <a:gd name="T35" fmla="*/ 0 h 302"/>
                  <a:gd name="T36" fmla="*/ 76 w 76"/>
                  <a:gd name="T37" fmla="*/ 2 h 30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6"/>
                  <a:gd name="T58" fmla="*/ 0 h 302"/>
                  <a:gd name="T59" fmla="*/ 76 w 76"/>
                  <a:gd name="T60" fmla="*/ 302 h 30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6" h="302">
                    <a:moveTo>
                      <a:pt x="76" y="2"/>
                    </a:moveTo>
                    <a:lnTo>
                      <a:pt x="74" y="4"/>
                    </a:lnTo>
                    <a:lnTo>
                      <a:pt x="70" y="12"/>
                    </a:lnTo>
                    <a:lnTo>
                      <a:pt x="62" y="28"/>
                    </a:lnTo>
                    <a:lnTo>
                      <a:pt x="56" y="53"/>
                    </a:lnTo>
                    <a:lnTo>
                      <a:pt x="51" y="92"/>
                    </a:lnTo>
                    <a:lnTo>
                      <a:pt x="49" y="145"/>
                    </a:lnTo>
                    <a:lnTo>
                      <a:pt x="50" y="214"/>
                    </a:lnTo>
                    <a:lnTo>
                      <a:pt x="57" y="302"/>
                    </a:lnTo>
                    <a:lnTo>
                      <a:pt x="14" y="302"/>
                    </a:lnTo>
                    <a:lnTo>
                      <a:pt x="13" y="294"/>
                    </a:lnTo>
                    <a:lnTo>
                      <a:pt x="9" y="269"/>
                    </a:lnTo>
                    <a:lnTo>
                      <a:pt x="4" y="232"/>
                    </a:lnTo>
                    <a:lnTo>
                      <a:pt x="1" y="188"/>
                    </a:lnTo>
                    <a:lnTo>
                      <a:pt x="0" y="138"/>
                    </a:lnTo>
                    <a:lnTo>
                      <a:pt x="2" y="89"/>
                    </a:lnTo>
                    <a:lnTo>
                      <a:pt x="10" y="41"/>
                    </a:lnTo>
                    <a:lnTo>
                      <a:pt x="25" y="0"/>
                    </a:lnTo>
                    <a:lnTo>
                      <a:pt x="76" y="2"/>
                    </a:lnTo>
                    <a:close/>
                  </a:path>
                </a:pathLst>
              </a:custGeom>
              <a:solidFill>
                <a:srgbClr val="808080"/>
              </a:solidFill>
              <a:ln w="9525">
                <a:noFill/>
                <a:round/>
                <a:headEnd/>
                <a:tailEnd/>
              </a:ln>
            </p:spPr>
            <p:txBody>
              <a:bodyPr/>
              <a:lstStyle/>
              <a:p>
                <a:endParaRPr lang="en-US"/>
              </a:p>
            </p:txBody>
          </p:sp>
          <p:sp>
            <p:nvSpPr>
              <p:cNvPr id="92420" name="Rectangle 92"/>
              <p:cNvSpPr>
                <a:spLocks noChangeArrowheads="1"/>
              </p:cNvSpPr>
              <p:nvPr/>
            </p:nvSpPr>
            <p:spPr bwMode="auto">
              <a:xfrm>
                <a:off x="6241" y="13678"/>
                <a:ext cx="23" cy="958"/>
              </a:xfrm>
              <a:prstGeom prst="rect">
                <a:avLst/>
              </a:prstGeom>
              <a:solidFill>
                <a:srgbClr val="000000"/>
              </a:solidFill>
              <a:ln w="9525">
                <a:noFill/>
                <a:miter lim="800000"/>
                <a:headEnd/>
                <a:tailEnd/>
              </a:ln>
            </p:spPr>
            <p:txBody>
              <a:bodyPr/>
              <a:lstStyle/>
              <a:p>
                <a:endParaRPr lang="en-US"/>
              </a:p>
            </p:txBody>
          </p:sp>
          <p:sp>
            <p:nvSpPr>
              <p:cNvPr id="92421" name="Freeform 93"/>
              <p:cNvSpPr>
                <a:spLocks/>
              </p:cNvSpPr>
              <p:nvPr/>
            </p:nvSpPr>
            <p:spPr bwMode="auto">
              <a:xfrm>
                <a:off x="6579" y="13664"/>
                <a:ext cx="375" cy="440"/>
              </a:xfrm>
              <a:custGeom>
                <a:avLst/>
                <a:gdLst>
                  <a:gd name="T0" fmla="*/ 35 w 375"/>
                  <a:gd name="T1" fmla="*/ 41 h 440"/>
                  <a:gd name="T2" fmla="*/ 32 w 375"/>
                  <a:gd name="T3" fmla="*/ 49 h 440"/>
                  <a:gd name="T4" fmla="*/ 25 w 375"/>
                  <a:gd name="T5" fmla="*/ 74 h 440"/>
                  <a:gd name="T6" fmla="*/ 17 w 375"/>
                  <a:gd name="T7" fmla="*/ 112 h 440"/>
                  <a:gd name="T8" fmla="*/ 8 w 375"/>
                  <a:gd name="T9" fmla="*/ 163 h 440"/>
                  <a:gd name="T10" fmla="*/ 2 w 375"/>
                  <a:gd name="T11" fmla="*/ 223 h 440"/>
                  <a:gd name="T12" fmla="*/ 0 w 375"/>
                  <a:gd name="T13" fmla="*/ 290 h 440"/>
                  <a:gd name="T14" fmla="*/ 7 w 375"/>
                  <a:gd name="T15" fmla="*/ 363 h 440"/>
                  <a:gd name="T16" fmla="*/ 23 w 375"/>
                  <a:gd name="T17" fmla="*/ 440 h 440"/>
                  <a:gd name="T18" fmla="*/ 23 w 375"/>
                  <a:gd name="T19" fmla="*/ 437 h 440"/>
                  <a:gd name="T20" fmla="*/ 23 w 375"/>
                  <a:gd name="T21" fmla="*/ 427 h 440"/>
                  <a:gd name="T22" fmla="*/ 23 w 375"/>
                  <a:gd name="T23" fmla="*/ 411 h 440"/>
                  <a:gd name="T24" fmla="*/ 23 w 375"/>
                  <a:gd name="T25" fmla="*/ 391 h 440"/>
                  <a:gd name="T26" fmla="*/ 25 w 375"/>
                  <a:gd name="T27" fmla="*/ 367 h 440"/>
                  <a:gd name="T28" fmla="*/ 28 w 375"/>
                  <a:gd name="T29" fmla="*/ 341 h 440"/>
                  <a:gd name="T30" fmla="*/ 33 w 375"/>
                  <a:gd name="T31" fmla="*/ 312 h 440"/>
                  <a:gd name="T32" fmla="*/ 39 w 375"/>
                  <a:gd name="T33" fmla="*/ 281 h 440"/>
                  <a:gd name="T34" fmla="*/ 49 w 375"/>
                  <a:gd name="T35" fmla="*/ 251 h 440"/>
                  <a:gd name="T36" fmla="*/ 61 w 375"/>
                  <a:gd name="T37" fmla="*/ 222 h 440"/>
                  <a:gd name="T38" fmla="*/ 75 w 375"/>
                  <a:gd name="T39" fmla="*/ 194 h 440"/>
                  <a:gd name="T40" fmla="*/ 93 w 375"/>
                  <a:gd name="T41" fmla="*/ 168 h 440"/>
                  <a:gd name="T42" fmla="*/ 116 w 375"/>
                  <a:gd name="T43" fmla="*/ 145 h 440"/>
                  <a:gd name="T44" fmla="*/ 141 w 375"/>
                  <a:gd name="T45" fmla="*/ 127 h 440"/>
                  <a:gd name="T46" fmla="*/ 173 w 375"/>
                  <a:gd name="T47" fmla="*/ 114 h 440"/>
                  <a:gd name="T48" fmla="*/ 208 w 375"/>
                  <a:gd name="T49" fmla="*/ 106 h 440"/>
                  <a:gd name="T50" fmla="*/ 210 w 375"/>
                  <a:gd name="T51" fmla="*/ 104 h 440"/>
                  <a:gd name="T52" fmla="*/ 217 w 375"/>
                  <a:gd name="T53" fmla="*/ 100 h 440"/>
                  <a:gd name="T54" fmla="*/ 227 w 375"/>
                  <a:gd name="T55" fmla="*/ 92 h 440"/>
                  <a:gd name="T56" fmla="*/ 245 w 375"/>
                  <a:gd name="T57" fmla="*/ 82 h 440"/>
                  <a:gd name="T58" fmla="*/ 267 w 375"/>
                  <a:gd name="T59" fmla="*/ 69 h 440"/>
                  <a:gd name="T60" fmla="*/ 296 w 375"/>
                  <a:gd name="T61" fmla="*/ 54 h 440"/>
                  <a:gd name="T62" fmla="*/ 332 w 375"/>
                  <a:gd name="T63" fmla="*/ 36 h 440"/>
                  <a:gd name="T64" fmla="*/ 375 w 375"/>
                  <a:gd name="T65" fmla="*/ 17 h 440"/>
                  <a:gd name="T66" fmla="*/ 373 w 375"/>
                  <a:gd name="T67" fmla="*/ 16 h 440"/>
                  <a:gd name="T68" fmla="*/ 366 w 375"/>
                  <a:gd name="T69" fmla="*/ 15 h 440"/>
                  <a:gd name="T70" fmla="*/ 357 w 375"/>
                  <a:gd name="T71" fmla="*/ 13 h 440"/>
                  <a:gd name="T72" fmla="*/ 343 w 375"/>
                  <a:gd name="T73" fmla="*/ 10 h 440"/>
                  <a:gd name="T74" fmla="*/ 326 w 375"/>
                  <a:gd name="T75" fmla="*/ 7 h 440"/>
                  <a:gd name="T76" fmla="*/ 307 w 375"/>
                  <a:gd name="T77" fmla="*/ 5 h 440"/>
                  <a:gd name="T78" fmla="*/ 285 w 375"/>
                  <a:gd name="T79" fmla="*/ 3 h 440"/>
                  <a:gd name="T80" fmla="*/ 261 w 375"/>
                  <a:gd name="T81" fmla="*/ 1 h 440"/>
                  <a:gd name="T82" fmla="*/ 235 w 375"/>
                  <a:gd name="T83" fmla="*/ 0 h 440"/>
                  <a:gd name="T84" fmla="*/ 208 w 375"/>
                  <a:gd name="T85" fmla="*/ 1 h 440"/>
                  <a:gd name="T86" fmla="*/ 180 w 375"/>
                  <a:gd name="T87" fmla="*/ 2 h 440"/>
                  <a:gd name="T88" fmla="*/ 151 w 375"/>
                  <a:gd name="T89" fmla="*/ 5 h 440"/>
                  <a:gd name="T90" fmla="*/ 122 w 375"/>
                  <a:gd name="T91" fmla="*/ 10 h 440"/>
                  <a:gd name="T92" fmla="*/ 92 w 375"/>
                  <a:gd name="T93" fmla="*/ 18 h 440"/>
                  <a:gd name="T94" fmla="*/ 63 w 375"/>
                  <a:gd name="T95" fmla="*/ 28 h 440"/>
                  <a:gd name="T96" fmla="*/ 35 w 375"/>
                  <a:gd name="T97" fmla="*/ 41 h 44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75"/>
                  <a:gd name="T148" fmla="*/ 0 h 440"/>
                  <a:gd name="T149" fmla="*/ 375 w 375"/>
                  <a:gd name="T150" fmla="*/ 440 h 44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75" h="440">
                    <a:moveTo>
                      <a:pt x="35" y="41"/>
                    </a:moveTo>
                    <a:lnTo>
                      <a:pt x="32" y="49"/>
                    </a:lnTo>
                    <a:lnTo>
                      <a:pt x="25" y="74"/>
                    </a:lnTo>
                    <a:lnTo>
                      <a:pt x="17" y="112"/>
                    </a:lnTo>
                    <a:lnTo>
                      <a:pt x="8" y="163"/>
                    </a:lnTo>
                    <a:lnTo>
                      <a:pt x="2" y="223"/>
                    </a:lnTo>
                    <a:lnTo>
                      <a:pt x="0" y="290"/>
                    </a:lnTo>
                    <a:lnTo>
                      <a:pt x="7" y="363"/>
                    </a:lnTo>
                    <a:lnTo>
                      <a:pt x="23" y="440"/>
                    </a:lnTo>
                    <a:lnTo>
                      <a:pt x="23" y="437"/>
                    </a:lnTo>
                    <a:lnTo>
                      <a:pt x="23" y="427"/>
                    </a:lnTo>
                    <a:lnTo>
                      <a:pt x="23" y="411"/>
                    </a:lnTo>
                    <a:lnTo>
                      <a:pt x="23" y="391"/>
                    </a:lnTo>
                    <a:lnTo>
                      <a:pt x="25" y="367"/>
                    </a:lnTo>
                    <a:lnTo>
                      <a:pt x="28" y="341"/>
                    </a:lnTo>
                    <a:lnTo>
                      <a:pt x="33" y="312"/>
                    </a:lnTo>
                    <a:lnTo>
                      <a:pt x="39" y="281"/>
                    </a:lnTo>
                    <a:lnTo>
                      <a:pt x="49" y="251"/>
                    </a:lnTo>
                    <a:lnTo>
                      <a:pt x="61" y="222"/>
                    </a:lnTo>
                    <a:lnTo>
                      <a:pt x="75" y="194"/>
                    </a:lnTo>
                    <a:lnTo>
                      <a:pt x="93" y="168"/>
                    </a:lnTo>
                    <a:lnTo>
                      <a:pt x="116" y="145"/>
                    </a:lnTo>
                    <a:lnTo>
                      <a:pt x="141" y="127"/>
                    </a:lnTo>
                    <a:lnTo>
                      <a:pt x="173" y="114"/>
                    </a:lnTo>
                    <a:lnTo>
                      <a:pt x="208" y="106"/>
                    </a:lnTo>
                    <a:lnTo>
                      <a:pt x="210" y="104"/>
                    </a:lnTo>
                    <a:lnTo>
                      <a:pt x="217" y="100"/>
                    </a:lnTo>
                    <a:lnTo>
                      <a:pt x="227" y="92"/>
                    </a:lnTo>
                    <a:lnTo>
                      <a:pt x="245" y="82"/>
                    </a:lnTo>
                    <a:lnTo>
                      <a:pt x="267" y="69"/>
                    </a:lnTo>
                    <a:lnTo>
                      <a:pt x="296" y="54"/>
                    </a:lnTo>
                    <a:lnTo>
                      <a:pt x="332" y="36"/>
                    </a:lnTo>
                    <a:lnTo>
                      <a:pt x="375" y="17"/>
                    </a:lnTo>
                    <a:lnTo>
                      <a:pt x="373" y="16"/>
                    </a:lnTo>
                    <a:lnTo>
                      <a:pt x="366" y="15"/>
                    </a:lnTo>
                    <a:lnTo>
                      <a:pt x="357" y="13"/>
                    </a:lnTo>
                    <a:lnTo>
                      <a:pt x="343" y="10"/>
                    </a:lnTo>
                    <a:lnTo>
                      <a:pt x="326" y="7"/>
                    </a:lnTo>
                    <a:lnTo>
                      <a:pt x="307" y="5"/>
                    </a:lnTo>
                    <a:lnTo>
                      <a:pt x="285" y="3"/>
                    </a:lnTo>
                    <a:lnTo>
                      <a:pt x="261" y="1"/>
                    </a:lnTo>
                    <a:lnTo>
                      <a:pt x="235" y="0"/>
                    </a:lnTo>
                    <a:lnTo>
                      <a:pt x="208" y="1"/>
                    </a:lnTo>
                    <a:lnTo>
                      <a:pt x="180" y="2"/>
                    </a:lnTo>
                    <a:lnTo>
                      <a:pt x="151" y="5"/>
                    </a:lnTo>
                    <a:lnTo>
                      <a:pt x="122" y="10"/>
                    </a:lnTo>
                    <a:lnTo>
                      <a:pt x="92" y="18"/>
                    </a:lnTo>
                    <a:lnTo>
                      <a:pt x="63" y="28"/>
                    </a:lnTo>
                    <a:lnTo>
                      <a:pt x="35" y="41"/>
                    </a:lnTo>
                    <a:close/>
                  </a:path>
                </a:pathLst>
              </a:custGeom>
              <a:solidFill>
                <a:srgbClr val="808080"/>
              </a:solidFill>
              <a:ln w="9525">
                <a:noFill/>
                <a:round/>
                <a:headEnd/>
                <a:tailEnd/>
              </a:ln>
            </p:spPr>
            <p:txBody>
              <a:bodyPr/>
              <a:lstStyle/>
              <a:p>
                <a:endParaRPr lang="en-US"/>
              </a:p>
            </p:txBody>
          </p:sp>
          <p:sp>
            <p:nvSpPr>
              <p:cNvPr id="92422" name="Freeform 94"/>
              <p:cNvSpPr>
                <a:spLocks/>
              </p:cNvSpPr>
              <p:nvPr/>
            </p:nvSpPr>
            <p:spPr bwMode="auto">
              <a:xfrm>
                <a:off x="6061" y="13991"/>
                <a:ext cx="305" cy="83"/>
              </a:xfrm>
              <a:custGeom>
                <a:avLst/>
                <a:gdLst>
                  <a:gd name="T0" fmla="*/ 0 w 305"/>
                  <a:gd name="T1" fmla="*/ 53 h 83"/>
                  <a:gd name="T2" fmla="*/ 0 w 305"/>
                  <a:gd name="T3" fmla="*/ 52 h 83"/>
                  <a:gd name="T4" fmla="*/ 2 w 305"/>
                  <a:gd name="T5" fmla="*/ 48 h 83"/>
                  <a:gd name="T6" fmla="*/ 5 w 305"/>
                  <a:gd name="T7" fmla="*/ 44 h 83"/>
                  <a:gd name="T8" fmla="*/ 11 w 305"/>
                  <a:gd name="T9" fmla="*/ 37 h 83"/>
                  <a:gd name="T10" fmla="*/ 18 w 305"/>
                  <a:gd name="T11" fmla="*/ 31 h 83"/>
                  <a:gd name="T12" fmla="*/ 27 w 305"/>
                  <a:gd name="T13" fmla="*/ 25 h 83"/>
                  <a:gd name="T14" fmla="*/ 39 w 305"/>
                  <a:gd name="T15" fmla="*/ 18 h 83"/>
                  <a:gd name="T16" fmla="*/ 54 w 305"/>
                  <a:gd name="T17" fmla="*/ 12 h 83"/>
                  <a:gd name="T18" fmla="*/ 72 w 305"/>
                  <a:gd name="T19" fmla="*/ 6 h 83"/>
                  <a:gd name="T20" fmla="*/ 92 w 305"/>
                  <a:gd name="T21" fmla="*/ 2 h 83"/>
                  <a:gd name="T22" fmla="*/ 118 w 305"/>
                  <a:gd name="T23" fmla="*/ 0 h 83"/>
                  <a:gd name="T24" fmla="*/ 146 w 305"/>
                  <a:gd name="T25" fmla="*/ 0 h 83"/>
                  <a:gd name="T26" fmla="*/ 180 w 305"/>
                  <a:gd name="T27" fmla="*/ 2 h 83"/>
                  <a:gd name="T28" fmla="*/ 216 w 305"/>
                  <a:gd name="T29" fmla="*/ 7 h 83"/>
                  <a:gd name="T30" fmla="*/ 258 w 305"/>
                  <a:gd name="T31" fmla="*/ 16 h 83"/>
                  <a:gd name="T32" fmla="*/ 305 w 305"/>
                  <a:gd name="T33" fmla="*/ 29 h 83"/>
                  <a:gd name="T34" fmla="*/ 299 w 305"/>
                  <a:gd name="T35" fmla="*/ 47 h 83"/>
                  <a:gd name="T36" fmla="*/ 297 w 305"/>
                  <a:gd name="T37" fmla="*/ 46 h 83"/>
                  <a:gd name="T38" fmla="*/ 289 w 305"/>
                  <a:gd name="T39" fmla="*/ 44 h 83"/>
                  <a:gd name="T40" fmla="*/ 277 w 305"/>
                  <a:gd name="T41" fmla="*/ 41 h 83"/>
                  <a:gd name="T42" fmla="*/ 262 w 305"/>
                  <a:gd name="T43" fmla="*/ 36 h 83"/>
                  <a:gd name="T44" fmla="*/ 244 w 305"/>
                  <a:gd name="T45" fmla="*/ 32 h 83"/>
                  <a:gd name="T46" fmla="*/ 224 w 305"/>
                  <a:gd name="T47" fmla="*/ 28 h 83"/>
                  <a:gd name="T48" fmla="*/ 201 w 305"/>
                  <a:gd name="T49" fmla="*/ 25 h 83"/>
                  <a:gd name="T50" fmla="*/ 176 w 305"/>
                  <a:gd name="T51" fmla="*/ 22 h 83"/>
                  <a:gd name="T52" fmla="*/ 152 w 305"/>
                  <a:gd name="T53" fmla="*/ 21 h 83"/>
                  <a:gd name="T54" fmla="*/ 126 w 305"/>
                  <a:gd name="T55" fmla="*/ 21 h 83"/>
                  <a:gd name="T56" fmla="*/ 101 w 305"/>
                  <a:gd name="T57" fmla="*/ 23 h 83"/>
                  <a:gd name="T58" fmla="*/ 77 w 305"/>
                  <a:gd name="T59" fmla="*/ 29 h 83"/>
                  <a:gd name="T60" fmla="*/ 55 w 305"/>
                  <a:gd name="T61" fmla="*/ 37 h 83"/>
                  <a:gd name="T62" fmla="*/ 33 w 305"/>
                  <a:gd name="T63" fmla="*/ 48 h 83"/>
                  <a:gd name="T64" fmla="*/ 15 w 305"/>
                  <a:gd name="T65" fmla="*/ 63 h 83"/>
                  <a:gd name="T66" fmla="*/ 0 w 305"/>
                  <a:gd name="T67" fmla="*/ 83 h 83"/>
                  <a:gd name="T68" fmla="*/ 0 w 305"/>
                  <a:gd name="T69" fmla="*/ 53 h 8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5"/>
                  <a:gd name="T106" fmla="*/ 0 h 83"/>
                  <a:gd name="T107" fmla="*/ 305 w 305"/>
                  <a:gd name="T108" fmla="*/ 83 h 8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5" h="83">
                    <a:moveTo>
                      <a:pt x="0" y="53"/>
                    </a:moveTo>
                    <a:lnTo>
                      <a:pt x="0" y="52"/>
                    </a:lnTo>
                    <a:lnTo>
                      <a:pt x="2" y="48"/>
                    </a:lnTo>
                    <a:lnTo>
                      <a:pt x="5" y="44"/>
                    </a:lnTo>
                    <a:lnTo>
                      <a:pt x="11" y="37"/>
                    </a:lnTo>
                    <a:lnTo>
                      <a:pt x="18" y="31"/>
                    </a:lnTo>
                    <a:lnTo>
                      <a:pt x="27" y="25"/>
                    </a:lnTo>
                    <a:lnTo>
                      <a:pt x="39" y="18"/>
                    </a:lnTo>
                    <a:lnTo>
                      <a:pt x="54" y="12"/>
                    </a:lnTo>
                    <a:lnTo>
                      <a:pt x="72" y="6"/>
                    </a:lnTo>
                    <a:lnTo>
                      <a:pt x="92" y="2"/>
                    </a:lnTo>
                    <a:lnTo>
                      <a:pt x="118" y="0"/>
                    </a:lnTo>
                    <a:lnTo>
                      <a:pt x="146" y="0"/>
                    </a:lnTo>
                    <a:lnTo>
                      <a:pt x="180" y="2"/>
                    </a:lnTo>
                    <a:lnTo>
                      <a:pt x="216" y="7"/>
                    </a:lnTo>
                    <a:lnTo>
                      <a:pt x="258" y="16"/>
                    </a:lnTo>
                    <a:lnTo>
                      <a:pt x="305" y="29"/>
                    </a:lnTo>
                    <a:lnTo>
                      <a:pt x="299" y="47"/>
                    </a:lnTo>
                    <a:lnTo>
                      <a:pt x="297" y="46"/>
                    </a:lnTo>
                    <a:lnTo>
                      <a:pt x="289" y="44"/>
                    </a:lnTo>
                    <a:lnTo>
                      <a:pt x="277" y="41"/>
                    </a:lnTo>
                    <a:lnTo>
                      <a:pt x="262" y="36"/>
                    </a:lnTo>
                    <a:lnTo>
                      <a:pt x="244" y="32"/>
                    </a:lnTo>
                    <a:lnTo>
                      <a:pt x="224" y="28"/>
                    </a:lnTo>
                    <a:lnTo>
                      <a:pt x="201" y="25"/>
                    </a:lnTo>
                    <a:lnTo>
                      <a:pt x="176" y="22"/>
                    </a:lnTo>
                    <a:lnTo>
                      <a:pt x="152" y="21"/>
                    </a:lnTo>
                    <a:lnTo>
                      <a:pt x="126" y="21"/>
                    </a:lnTo>
                    <a:lnTo>
                      <a:pt x="101" y="23"/>
                    </a:lnTo>
                    <a:lnTo>
                      <a:pt x="77" y="29"/>
                    </a:lnTo>
                    <a:lnTo>
                      <a:pt x="55" y="37"/>
                    </a:lnTo>
                    <a:lnTo>
                      <a:pt x="33" y="48"/>
                    </a:lnTo>
                    <a:lnTo>
                      <a:pt x="15" y="63"/>
                    </a:lnTo>
                    <a:lnTo>
                      <a:pt x="0" y="83"/>
                    </a:lnTo>
                    <a:lnTo>
                      <a:pt x="0" y="53"/>
                    </a:lnTo>
                    <a:close/>
                  </a:path>
                </a:pathLst>
              </a:custGeom>
              <a:solidFill>
                <a:srgbClr val="808080"/>
              </a:solidFill>
              <a:ln w="9525">
                <a:noFill/>
                <a:round/>
                <a:headEnd/>
                <a:tailEnd/>
              </a:ln>
            </p:spPr>
            <p:txBody>
              <a:bodyPr/>
              <a:lstStyle/>
              <a:p>
                <a:endParaRPr lang="en-US"/>
              </a:p>
            </p:txBody>
          </p:sp>
          <p:sp>
            <p:nvSpPr>
              <p:cNvPr id="92423" name="Freeform 95"/>
              <p:cNvSpPr>
                <a:spLocks/>
              </p:cNvSpPr>
              <p:nvPr/>
            </p:nvSpPr>
            <p:spPr bwMode="auto">
              <a:xfrm>
                <a:off x="6061" y="13793"/>
                <a:ext cx="305" cy="83"/>
              </a:xfrm>
              <a:custGeom>
                <a:avLst/>
                <a:gdLst>
                  <a:gd name="T0" fmla="*/ 0 w 305"/>
                  <a:gd name="T1" fmla="*/ 53 h 83"/>
                  <a:gd name="T2" fmla="*/ 0 w 305"/>
                  <a:gd name="T3" fmla="*/ 52 h 83"/>
                  <a:gd name="T4" fmla="*/ 2 w 305"/>
                  <a:gd name="T5" fmla="*/ 49 h 83"/>
                  <a:gd name="T6" fmla="*/ 5 w 305"/>
                  <a:gd name="T7" fmla="*/ 44 h 83"/>
                  <a:gd name="T8" fmla="*/ 11 w 305"/>
                  <a:gd name="T9" fmla="*/ 38 h 83"/>
                  <a:gd name="T10" fmla="*/ 18 w 305"/>
                  <a:gd name="T11" fmla="*/ 31 h 83"/>
                  <a:gd name="T12" fmla="*/ 27 w 305"/>
                  <a:gd name="T13" fmla="*/ 25 h 83"/>
                  <a:gd name="T14" fmla="*/ 39 w 305"/>
                  <a:gd name="T15" fmla="*/ 17 h 83"/>
                  <a:gd name="T16" fmla="*/ 54 w 305"/>
                  <a:gd name="T17" fmla="*/ 12 h 83"/>
                  <a:gd name="T18" fmla="*/ 72 w 305"/>
                  <a:gd name="T19" fmla="*/ 7 h 83"/>
                  <a:gd name="T20" fmla="*/ 92 w 305"/>
                  <a:gd name="T21" fmla="*/ 2 h 83"/>
                  <a:gd name="T22" fmla="*/ 118 w 305"/>
                  <a:gd name="T23" fmla="*/ 0 h 83"/>
                  <a:gd name="T24" fmla="*/ 146 w 305"/>
                  <a:gd name="T25" fmla="*/ 0 h 83"/>
                  <a:gd name="T26" fmla="*/ 180 w 305"/>
                  <a:gd name="T27" fmla="*/ 2 h 83"/>
                  <a:gd name="T28" fmla="*/ 216 w 305"/>
                  <a:gd name="T29" fmla="*/ 8 h 83"/>
                  <a:gd name="T30" fmla="*/ 258 w 305"/>
                  <a:gd name="T31" fmla="*/ 16 h 83"/>
                  <a:gd name="T32" fmla="*/ 305 w 305"/>
                  <a:gd name="T33" fmla="*/ 29 h 83"/>
                  <a:gd name="T34" fmla="*/ 299 w 305"/>
                  <a:gd name="T35" fmla="*/ 47 h 83"/>
                  <a:gd name="T36" fmla="*/ 297 w 305"/>
                  <a:gd name="T37" fmla="*/ 45 h 83"/>
                  <a:gd name="T38" fmla="*/ 289 w 305"/>
                  <a:gd name="T39" fmla="*/ 43 h 83"/>
                  <a:gd name="T40" fmla="*/ 277 w 305"/>
                  <a:gd name="T41" fmla="*/ 40 h 83"/>
                  <a:gd name="T42" fmla="*/ 262 w 305"/>
                  <a:gd name="T43" fmla="*/ 36 h 83"/>
                  <a:gd name="T44" fmla="*/ 244 w 305"/>
                  <a:gd name="T45" fmla="*/ 33 h 83"/>
                  <a:gd name="T46" fmla="*/ 224 w 305"/>
                  <a:gd name="T47" fmla="*/ 28 h 83"/>
                  <a:gd name="T48" fmla="*/ 201 w 305"/>
                  <a:gd name="T49" fmla="*/ 25 h 83"/>
                  <a:gd name="T50" fmla="*/ 176 w 305"/>
                  <a:gd name="T51" fmla="*/ 22 h 83"/>
                  <a:gd name="T52" fmla="*/ 152 w 305"/>
                  <a:gd name="T53" fmla="*/ 21 h 83"/>
                  <a:gd name="T54" fmla="*/ 126 w 305"/>
                  <a:gd name="T55" fmla="*/ 22 h 83"/>
                  <a:gd name="T56" fmla="*/ 101 w 305"/>
                  <a:gd name="T57" fmla="*/ 24 h 83"/>
                  <a:gd name="T58" fmla="*/ 77 w 305"/>
                  <a:gd name="T59" fmla="*/ 29 h 83"/>
                  <a:gd name="T60" fmla="*/ 55 w 305"/>
                  <a:gd name="T61" fmla="*/ 38 h 83"/>
                  <a:gd name="T62" fmla="*/ 33 w 305"/>
                  <a:gd name="T63" fmla="*/ 49 h 83"/>
                  <a:gd name="T64" fmla="*/ 15 w 305"/>
                  <a:gd name="T65" fmla="*/ 64 h 83"/>
                  <a:gd name="T66" fmla="*/ 0 w 305"/>
                  <a:gd name="T67" fmla="*/ 83 h 83"/>
                  <a:gd name="T68" fmla="*/ 0 w 305"/>
                  <a:gd name="T69" fmla="*/ 53 h 8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5"/>
                  <a:gd name="T106" fmla="*/ 0 h 83"/>
                  <a:gd name="T107" fmla="*/ 305 w 305"/>
                  <a:gd name="T108" fmla="*/ 83 h 8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5" h="83">
                    <a:moveTo>
                      <a:pt x="0" y="53"/>
                    </a:moveTo>
                    <a:lnTo>
                      <a:pt x="0" y="52"/>
                    </a:lnTo>
                    <a:lnTo>
                      <a:pt x="2" y="49"/>
                    </a:lnTo>
                    <a:lnTo>
                      <a:pt x="5" y="44"/>
                    </a:lnTo>
                    <a:lnTo>
                      <a:pt x="11" y="38"/>
                    </a:lnTo>
                    <a:lnTo>
                      <a:pt x="18" y="31"/>
                    </a:lnTo>
                    <a:lnTo>
                      <a:pt x="27" y="25"/>
                    </a:lnTo>
                    <a:lnTo>
                      <a:pt x="39" y="17"/>
                    </a:lnTo>
                    <a:lnTo>
                      <a:pt x="54" y="12"/>
                    </a:lnTo>
                    <a:lnTo>
                      <a:pt x="72" y="7"/>
                    </a:lnTo>
                    <a:lnTo>
                      <a:pt x="92" y="2"/>
                    </a:lnTo>
                    <a:lnTo>
                      <a:pt x="118" y="0"/>
                    </a:lnTo>
                    <a:lnTo>
                      <a:pt x="146" y="0"/>
                    </a:lnTo>
                    <a:lnTo>
                      <a:pt x="180" y="2"/>
                    </a:lnTo>
                    <a:lnTo>
                      <a:pt x="216" y="8"/>
                    </a:lnTo>
                    <a:lnTo>
                      <a:pt x="258" y="16"/>
                    </a:lnTo>
                    <a:lnTo>
                      <a:pt x="305" y="29"/>
                    </a:lnTo>
                    <a:lnTo>
                      <a:pt x="299" y="47"/>
                    </a:lnTo>
                    <a:lnTo>
                      <a:pt x="297" y="45"/>
                    </a:lnTo>
                    <a:lnTo>
                      <a:pt x="289" y="43"/>
                    </a:lnTo>
                    <a:lnTo>
                      <a:pt x="277" y="40"/>
                    </a:lnTo>
                    <a:lnTo>
                      <a:pt x="262" y="36"/>
                    </a:lnTo>
                    <a:lnTo>
                      <a:pt x="244" y="33"/>
                    </a:lnTo>
                    <a:lnTo>
                      <a:pt x="224" y="28"/>
                    </a:lnTo>
                    <a:lnTo>
                      <a:pt x="201" y="25"/>
                    </a:lnTo>
                    <a:lnTo>
                      <a:pt x="176" y="22"/>
                    </a:lnTo>
                    <a:lnTo>
                      <a:pt x="152" y="21"/>
                    </a:lnTo>
                    <a:lnTo>
                      <a:pt x="126" y="22"/>
                    </a:lnTo>
                    <a:lnTo>
                      <a:pt x="101" y="24"/>
                    </a:lnTo>
                    <a:lnTo>
                      <a:pt x="77" y="29"/>
                    </a:lnTo>
                    <a:lnTo>
                      <a:pt x="55" y="38"/>
                    </a:lnTo>
                    <a:lnTo>
                      <a:pt x="33" y="49"/>
                    </a:lnTo>
                    <a:lnTo>
                      <a:pt x="15" y="64"/>
                    </a:lnTo>
                    <a:lnTo>
                      <a:pt x="0" y="83"/>
                    </a:lnTo>
                    <a:lnTo>
                      <a:pt x="0" y="53"/>
                    </a:lnTo>
                    <a:close/>
                  </a:path>
                </a:pathLst>
              </a:custGeom>
              <a:solidFill>
                <a:srgbClr val="808080"/>
              </a:solidFill>
              <a:ln w="9525">
                <a:noFill/>
                <a:round/>
                <a:headEnd/>
                <a:tailEnd/>
              </a:ln>
            </p:spPr>
            <p:txBody>
              <a:bodyPr/>
              <a:lstStyle/>
              <a:p>
                <a:endParaRPr lang="en-US"/>
              </a:p>
            </p:txBody>
          </p:sp>
          <p:sp>
            <p:nvSpPr>
              <p:cNvPr id="92424" name="Freeform 96"/>
              <p:cNvSpPr>
                <a:spLocks/>
              </p:cNvSpPr>
              <p:nvPr/>
            </p:nvSpPr>
            <p:spPr bwMode="auto">
              <a:xfrm>
                <a:off x="6348" y="13696"/>
                <a:ext cx="496" cy="917"/>
              </a:xfrm>
              <a:custGeom>
                <a:avLst/>
                <a:gdLst>
                  <a:gd name="T0" fmla="*/ 0 w 496"/>
                  <a:gd name="T1" fmla="*/ 0 h 917"/>
                  <a:gd name="T2" fmla="*/ 0 w 496"/>
                  <a:gd name="T3" fmla="*/ 886 h 917"/>
                  <a:gd name="T4" fmla="*/ 150 w 496"/>
                  <a:gd name="T5" fmla="*/ 917 h 917"/>
                  <a:gd name="T6" fmla="*/ 143 w 496"/>
                  <a:gd name="T7" fmla="*/ 797 h 917"/>
                  <a:gd name="T8" fmla="*/ 496 w 496"/>
                  <a:gd name="T9" fmla="*/ 851 h 917"/>
                  <a:gd name="T10" fmla="*/ 490 w 496"/>
                  <a:gd name="T11" fmla="*/ 803 h 917"/>
                  <a:gd name="T12" fmla="*/ 245 w 496"/>
                  <a:gd name="T13" fmla="*/ 773 h 917"/>
                  <a:gd name="T14" fmla="*/ 239 w 496"/>
                  <a:gd name="T15" fmla="*/ 670 h 917"/>
                  <a:gd name="T16" fmla="*/ 72 w 496"/>
                  <a:gd name="T17" fmla="*/ 670 h 917"/>
                  <a:gd name="T18" fmla="*/ 68 w 496"/>
                  <a:gd name="T19" fmla="*/ 657 h 917"/>
                  <a:gd name="T20" fmla="*/ 56 w 496"/>
                  <a:gd name="T21" fmla="*/ 620 h 917"/>
                  <a:gd name="T22" fmla="*/ 41 w 496"/>
                  <a:gd name="T23" fmla="*/ 559 h 917"/>
                  <a:gd name="T24" fmla="*/ 26 w 496"/>
                  <a:gd name="T25" fmla="*/ 480 h 917"/>
                  <a:gd name="T26" fmla="*/ 15 w 496"/>
                  <a:gd name="T27" fmla="*/ 385 h 917"/>
                  <a:gd name="T28" fmla="*/ 11 w 496"/>
                  <a:gd name="T29" fmla="*/ 276 h 917"/>
                  <a:gd name="T30" fmla="*/ 20 w 496"/>
                  <a:gd name="T31" fmla="*/ 158 h 917"/>
                  <a:gd name="T32" fmla="*/ 42 w 496"/>
                  <a:gd name="T33" fmla="*/ 30 h 917"/>
                  <a:gd name="T34" fmla="*/ 0 w 496"/>
                  <a:gd name="T35" fmla="*/ 0 h 9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96"/>
                  <a:gd name="T55" fmla="*/ 0 h 917"/>
                  <a:gd name="T56" fmla="*/ 496 w 496"/>
                  <a:gd name="T57" fmla="*/ 917 h 9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96" h="917">
                    <a:moveTo>
                      <a:pt x="0" y="0"/>
                    </a:moveTo>
                    <a:lnTo>
                      <a:pt x="0" y="886"/>
                    </a:lnTo>
                    <a:lnTo>
                      <a:pt x="150" y="917"/>
                    </a:lnTo>
                    <a:lnTo>
                      <a:pt x="143" y="797"/>
                    </a:lnTo>
                    <a:lnTo>
                      <a:pt x="496" y="851"/>
                    </a:lnTo>
                    <a:lnTo>
                      <a:pt x="490" y="803"/>
                    </a:lnTo>
                    <a:lnTo>
                      <a:pt x="245" y="773"/>
                    </a:lnTo>
                    <a:lnTo>
                      <a:pt x="239" y="670"/>
                    </a:lnTo>
                    <a:lnTo>
                      <a:pt x="72" y="670"/>
                    </a:lnTo>
                    <a:lnTo>
                      <a:pt x="68" y="657"/>
                    </a:lnTo>
                    <a:lnTo>
                      <a:pt x="56" y="620"/>
                    </a:lnTo>
                    <a:lnTo>
                      <a:pt x="41" y="559"/>
                    </a:lnTo>
                    <a:lnTo>
                      <a:pt x="26" y="480"/>
                    </a:lnTo>
                    <a:lnTo>
                      <a:pt x="15" y="385"/>
                    </a:lnTo>
                    <a:lnTo>
                      <a:pt x="11" y="276"/>
                    </a:lnTo>
                    <a:lnTo>
                      <a:pt x="20" y="158"/>
                    </a:lnTo>
                    <a:lnTo>
                      <a:pt x="42" y="30"/>
                    </a:lnTo>
                    <a:lnTo>
                      <a:pt x="0" y="0"/>
                    </a:lnTo>
                    <a:close/>
                  </a:path>
                </a:pathLst>
              </a:custGeom>
              <a:solidFill>
                <a:srgbClr val="808080"/>
              </a:solidFill>
              <a:ln w="9525">
                <a:noFill/>
                <a:round/>
                <a:headEnd/>
                <a:tailEnd/>
              </a:ln>
            </p:spPr>
            <p:txBody>
              <a:bodyPr/>
              <a:lstStyle/>
              <a:p>
                <a:endParaRPr lang="en-US"/>
              </a:p>
            </p:txBody>
          </p:sp>
          <p:sp>
            <p:nvSpPr>
              <p:cNvPr id="92425" name="Freeform 97"/>
              <p:cNvSpPr>
                <a:spLocks/>
              </p:cNvSpPr>
              <p:nvPr/>
            </p:nvSpPr>
            <p:spPr bwMode="auto">
              <a:xfrm>
                <a:off x="6593" y="13487"/>
                <a:ext cx="638" cy="125"/>
              </a:xfrm>
              <a:custGeom>
                <a:avLst/>
                <a:gdLst>
                  <a:gd name="T0" fmla="*/ 0 w 638"/>
                  <a:gd name="T1" fmla="*/ 125 h 125"/>
                  <a:gd name="T2" fmla="*/ 4 w 638"/>
                  <a:gd name="T3" fmla="*/ 124 h 125"/>
                  <a:gd name="T4" fmla="*/ 14 w 638"/>
                  <a:gd name="T5" fmla="*/ 119 h 125"/>
                  <a:gd name="T6" fmla="*/ 31 w 638"/>
                  <a:gd name="T7" fmla="*/ 114 h 125"/>
                  <a:gd name="T8" fmla="*/ 53 w 638"/>
                  <a:gd name="T9" fmla="*/ 106 h 125"/>
                  <a:gd name="T10" fmla="*/ 81 w 638"/>
                  <a:gd name="T11" fmla="*/ 98 h 125"/>
                  <a:gd name="T12" fmla="*/ 113 w 638"/>
                  <a:gd name="T13" fmla="*/ 89 h 125"/>
                  <a:gd name="T14" fmla="*/ 151 w 638"/>
                  <a:gd name="T15" fmla="*/ 81 h 125"/>
                  <a:gd name="T16" fmla="*/ 192 w 638"/>
                  <a:gd name="T17" fmla="*/ 73 h 125"/>
                  <a:gd name="T18" fmla="*/ 237 w 638"/>
                  <a:gd name="T19" fmla="*/ 65 h 125"/>
                  <a:gd name="T20" fmla="*/ 286 w 638"/>
                  <a:gd name="T21" fmla="*/ 60 h 125"/>
                  <a:gd name="T22" fmla="*/ 337 w 638"/>
                  <a:gd name="T23" fmla="*/ 56 h 125"/>
                  <a:gd name="T24" fmla="*/ 390 w 638"/>
                  <a:gd name="T25" fmla="*/ 55 h 125"/>
                  <a:gd name="T26" fmla="*/ 446 w 638"/>
                  <a:gd name="T27" fmla="*/ 56 h 125"/>
                  <a:gd name="T28" fmla="*/ 503 w 638"/>
                  <a:gd name="T29" fmla="*/ 61 h 125"/>
                  <a:gd name="T30" fmla="*/ 561 w 638"/>
                  <a:gd name="T31" fmla="*/ 70 h 125"/>
                  <a:gd name="T32" fmla="*/ 620 w 638"/>
                  <a:gd name="T33" fmla="*/ 83 h 125"/>
                  <a:gd name="T34" fmla="*/ 638 w 638"/>
                  <a:gd name="T35" fmla="*/ 0 h 125"/>
                  <a:gd name="T36" fmla="*/ 634 w 638"/>
                  <a:gd name="T37" fmla="*/ 0 h 125"/>
                  <a:gd name="T38" fmla="*/ 620 w 638"/>
                  <a:gd name="T39" fmla="*/ 0 h 125"/>
                  <a:gd name="T40" fmla="*/ 599 w 638"/>
                  <a:gd name="T41" fmla="*/ 0 h 125"/>
                  <a:gd name="T42" fmla="*/ 571 w 638"/>
                  <a:gd name="T43" fmla="*/ 1 h 125"/>
                  <a:gd name="T44" fmla="*/ 536 w 638"/>
                  <a:gd name="T45" fmla="*/ 2 h 125"/>
                  <a:gd name="T46" fmla="*/ 496 w 638"/>
                  <a:gd name="T47" fmla="*/ 3 h 125"/>
                  <a:gd name="T48" fmla="*/ 452 w 638"/>
                  <a:gd name="T49" fmla="*/ 6 h 125"/>
                  <a:gd name="T50" fmla="*/ 405 w 638"/>
                  <a:gd name="T51" fmla="*/ 8 h 125"/>
                  <a:gd name="T52" fmla="*/ 354 w 638"/>
                  <a:gd name="T53" fmla="*/ 13 h 125"/>
                  <a:gd name="T54" fmla="*/ 302 w 638"/>
                  <a:gd name="T55" fmla="*/ 17 h 125"/>
                  <a:gd name="T56" fmla="*/ 249 w 638"/>
                  <a:gd name="T57" fmla="*/ 22 h 125"/>
                  <a:gd name="T58" fmla="*/ 196 w 638"/>
                  <a:gd name="T59" fmla="*/ 30 h 125"/>
                  <a:gd name="T60" fmla="*/ 144 w 638"/>
                  <a:gd name="T61" fmla="*/ 37 h 125"/>
                  <a:gd name="T62" fmla="*/ 93 w 638"/>
                  <a:gd name="T63" fmla="*/ 47 h 125"/>
                  <a:gd name="T64" fmla="*/ 45 w 638"/>
                  <a:gd name="T65" fmla="*/ 58 h 125"/>
                  <a:gd name="T66" fmla="*/ 0 w 638"/>
                  <a:gd name="T67" fmla="*/ 71 h 125"/>
                  <a:gd name="T68" fmla="*/ 0 w 638"/>
                  <a:gd name="T69" fmla="*/ 125 h 12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38"/>
                  <a:gd name="T106" fmla="*/ 0 h 125"/>
                  <a:gd name="T107" fmla="*/ 638 w 638"/>
                  <a:gd name="T108" fmla="*/ 125 h 12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38" h="125">
                    <a:moveTo>
                      <a:pt x="0" y="125"/>
                    </a:moveTo>
                    <a:lnTo>
                      <a:pt x="4" y="124"/>
                    </a:lnTo>
                    <a:lnTo>
                      <a:pt x="14" y="119"/>
                    </a:lnTo>
                    <a:lnTo>
                      <a:pt x="31" y="114"/>
                    </a:lnTo>
                    <a:lnTo>
                      <a:pt x="53" y="106"/>
                    </a:lnTo>
                    <a:lnTo>
                      <a:pt x="81" y="98"/>
                    </a:lnTo>
                    <a:lnTo>
                      <a:pt x="113" y="89"/>
                    </a:lnTo>
                    <a:lnTo>
                      <a:pt x="151" y="81"/>
                    </a:lnTo>
                    <a:lnTo>
                      <a:pt x="192" y="73"/>
                    </a:lnTo>
                    <a:lnTo>
                      <a:pt x="237" y="65"/>
                    </a:lnTo>
                    <a:lnTo>
                      <a:pt x="286" y="60"/>
                    </a:lnTo>
                    <a:lnTo>
                      <a:pt x="337" y="56"/>
                    </a:lnTo>
                    <a:lnTo>
                      <a:pt x="390" y="55"/>
                    </a:lnTo>
                    <a:lnTo>
                      <a:pt x="446" y="56"/>
                    </a:lnTo>
                    <a:lnTo>
                      <a:pt x="503" y="61"/>
                    </a:lnTo>
                    <a:lnTo>
                      <a:pt x="561" y="70"/>
                    </a:lnTo>
                    <a:lnTo>
                      <a:pt x="620" y="83"/>
                    </a:lnTo>
                    <a:lnTo>
                      <a:pt x="638" y="0"/>
                    </a:lnTo>
                    <a:lnTo>
                      <a:pt x="634" y="0"/>
                    </a:lnTo>
                    <a:lnTo>
                      <a:pt x="620" y="0"/>
                    </a:lnTo>
                    <a:lnTo>
                      <a:pt x="599" y="0"/>
                    </a:lnTo>
                    <a:lnTo>
                      <a:pt x="571" y="1"/>
                    </a:lnTo>
                    <a:lnTo>
                      <a:pt x="536" y="2"/>
                    </a:lnTo>
                    <a:lnTo>
                      <a:pt x="496" y="3"/>
                    </a:lnTo>
                    <a:lnTo>
                      <a:pt x="452" y="6"/>
                    </a:lnTo>
                    <a:lnTo>
                      <a:pt x="405" y="8"/>
                    </a:lnTo>
                    <a:lnTo>
                      <a:pt x="354" y="13"/>
                    </a:lnTo>
                    <a:lnTo>
                      <a:pt x="302" y="17"/>
                    </a:lnTo>
                    <a:lnTo>
                      <a:pt x="249" y="22"/>
                    </a:lnTo>
                    <a:lnTo>
                      <a:pt x="196" y="30"/>
                    </a:lnTo>
                    <a:lnTo>
                      <a:pt x="144" y="37"/>
                    </a:lnTo>
                    <a:lnTo>
                      <a:pt x="93" y="47"/>
                    </a:lnTo>
                    <a:lnTo>
                      <a:pt x="45" y="58"/>
                    </a:lnTo>
                    <a:lnTo>
                      <a:pt x="0" y="71"/>
                    </a:lnTo>
                    <a:lnTo>
                      <a:pt x="0" y="125"/>
                    </a:lnTo>
                    <a:close/>
                  </a:path>
                </a:pathLst>
              </a:custGeom>
              <a:solidFill>
                <a:srgbClr val="808080"/>
              </a:solidFill>
              <a:ln w="9525">
                <a:noFill/>
                <a:round/>
                <a:headEnd/>
                <a:tailEnd/>
              </a:ln>
            </p:spPr>
            <p:txBody>
              <a:bodyPr/>
              <a:lstStyle/>
              <a:p>
                <a:endParaRPr lang="en-US"/>
              </a:p>
            </p:txBody>
          </p:sp>
          <p:sp>
            <p:nvSpPr>
              <p:cNvPr id="92426" name="Freeform 98"/>
              <p:cNvSpPr>
                <a:spLocks/>
              </p:cNvSpPr>
              <p:nvPr/>
            </p:nvSpPr>
            <p:spPr bwMode="auto">
              <a:xfrm>
                <a:off x="6217" y="14634"/>
                <a:ext cx="1075" cy="356"/>
              </a:xfrm>
              <a:custGeom>
                <a:avLst/>
                <a:gdLst>
                  <a:gd name="T0" fmla="*/ 454 w 1075"/>
                  <a:gd name="T1" fmla="*/ 344 h 356"/>
                  <a:gd name="T2" fmla="*/ 456 w 1075"/>
                  <a:gd name="T3" fmla="*/ 343 h 356"/>
                  <a:gd name="T4" fmla="*/ 463 w 1075"/>
                  <a:gd name="T5" fmla="*/ 341 h 356"/>
                  <a:gd name="T6" fmla="*/ 472 w 1075"/>
                  <a:gd name="T7" fmla="*/ 337 h 356"/>
                  <a:gd name="T8" fmla="*/ 485 w 1075"/>
                  <a:gd name="T9" fmla="*/ 332 h 356"/>
                  <a:gd name="T10" fmla="*/ 501 w 1075"/>
                  <a:gd name="T11" fmla="*/ 325 h 356"/>
                  <a:gd name="T12" fmla="*/ 518 w 1075"/>
                  <a:gd name="T13" fmla="*/ 317 h 356"/>
                  <a:gd name="T14" fmla="*/ 538 w 1075"/>
                  <a:gd name="T15" fmla="*/ 308 h 356"/>
                  <a:gd name="T16" fmla="*/ 558 w 1075"/>
                  <a:gd name="T17" fmla="*/ 298 h 356"/>
                  <a:gd name="T18" fmla="*/ 580 w 1075"/>
                  <a:gd name="T19" fmla="*/ 287 h 356"/>
                  <a:gd name="T20" fmla="*/ 600 w 1075"/>
                  <a:gd name="T21" fmla="*/ 274 h 356"/>
                  <a:gd name="T22" fmla="*/ 621 w 1075"/>
                  <a:gd name="T23" fmla="*/ 262 h 356"/>
                  <a:gd name="T24" fmla="*/ 640 w 1075"/>
                  <a:gd name="T25" fmla="*/ 248 h 356"/>
                  <a:gd name="T26" fmla="*/ 658 w 1075"/>
                  <a:gd name="T27" fmla="*/ 234 h 356"/>
                  <a:gd name="T28" fmla="*/ 674 w 1075"/>
                  <a:gd name="T29" fmla="*/ 219 h 356"/>
                  <a:gd name="T30" fmla="*/ 688 w 1075"/>
                  <a:gd name="T31" fmla="*/ 204 h 356"/>
                  <a:gd name="T32" fmla="*/ 699 w 1075"/>
                  <a:gd name="T33" fmla="*/ 189 h 356"/>
                  <a:gd name="T34" fmla="*/ 0 w 1075"/>
                  <a:gd name="T35" fmla="*/ 18 h 356"/>
                  <a:gd name="T36" fmla="*/ 54 w 1075"/>
                  <a:gd name="T37" fmla="*/ 0 h 356"/>
                  <a:gd name="T38" fmla="*/ 1075 w 1075"/>
                  <a:gd name="T39" fmla="*/ 251 h 356"/>
                  <a:gd name="T40" fmla="*/ 1033 w 1075"/>
                  <a:gd name="T41" fmla="*/ 274 h 356"/>
                  <a:gd name="T42" fmla="*/ 738 w 1075"/>
                  <a:gd name="T43" fmla="*/ 199 h 356"/>
                  <a:gd name="T44" fmla="*/ 737 w 1075"/>
                  <a:gd name="T45" fmla="*/ 200 h 356"/>
                  <a:gd name="T46" fmla="*/ 735 w 1075"/>
                  <a:gd name="T47" fmla="*/ 203 h 356"/>
                  <a:gd name="T48" fmla="*/ 730 w 1075"/>
                  <a:gd name="T49" fmla="*/ 207 h 356"/>
                  <a:gd name="T50" fmla="*/ 724 w 1075"/>
                  <a:gd name="T51" fmla="*/ 214 h 356"/>
                  <a:gd name="T52" fmla="*/ 716 w 1075"/>
                  <a:gd name="T53" fmla="*/ 222 h 356"/>
                  <a:gd name="T54" fmla="*/ 706 w 1075"/>
                  <a:gd name="T55" fmla="*/ 231 h 356"/>
                  <a:gd name="T56" fmla="*/ 694 w 1075"/>
                  <a:gd name="T57" fmla="*/ 242 h 356"/>
                  <a:gd name="T58" fmla="*/ 679 w 1075"/>
                  <a:gd name="T59" fmla="*/ 253 h 356"/>
                  <a:gd name="T60" fmla="*/ 662 w 1075"/>
                  <a:gd name="T61" fmla="*/ 265 h 356"/>
                  <a:gd name="T62" fmla="*/ 643 w 1075"/>
                  <a:gd name="T63" fmla="*/ 278 h 356"/>
                  <a:gd name="T64" fmla="*/ 621 w 1075"/>
                  <a:gd name="T65" fmla="*/ 291 h 356"/>
                  <a:gd name="T66" fmla="*/ 597 w 1075"/>
                  <a:gd name="T67" fmla="*/ 303 h 356"/>
                  <a:gd name="T68" fmla="*/ 570 w 1075"/>
                  <a:gd name="T69" fmla="*/ 317 h 356"/>
                  <a:gd name="T70" fmla="*/ 540 w 1075"/>
                  <a:gd name="T71" fmla="*/ 330 h 356"/>
                  <a:gd name="T72" fmla="*/ 508 w 1075"/>
                  <a:gd name="T73" fmla="*/ 343 h 356"/>
                  <a:gd name="T74" fmla="*/ 472 w 1075"/>
                  <a:gd name="T75" fmla="*/ 356 h 356"/>
                  <a:gd name="T76" fmla="*/ 454 w 1075"/>
                  <a:gd name="T77" fmla="*/ 344 h 35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75"/>
                  <a:gd name="T118" fmla="*/ 0 h 356"/>
                  <a:gd name="T119" fmla="*/ 1075 w 1075"/>
                  <a:gd name="T120" fmla="*/ 356 h 35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75" h="356">
                    <a:moveTo>
                      <a:pt x="454" y="344"/>
                    </a:moveTo>
                    <a:lnTo>
                      <a:pt x="456" y="343"/>
                    </a:lnTo>
                    <a:lnTo>
                      <a:pt x="463" y="341"/>
                    </a:lnTo>
                    <a:lnTo>
                      <a:pt x="472" y="337"/>
                    </a:lnTo>
                    <a:lnTo>
                      <a:pt x="485" y="332"/>
                    </a:lnTo>
                    <a:lnTo>
                      <a:pt x="501" y="325"/>
                    </a:lnTo>
                    <a:lnTo>
                      <a:pt x="518" y="317"/>
                    </a:lnTo>
                    <a:lnTo>
                      <a:pt x="538" y="308"/>
                    </a:lnTo>
                    <a:lnTo>
                      <a:pt x="558" y="298"/>
                    </a:lnTo>
                    <a:lnTo>
                      <a:pt x="580" y="287"/>
                    </a:lnTo>
                    <a:lnTo>
                      <a:pt x="600" y="274"/>
                    </a:lnTo>
                    <a:lnTo>
                      <a:pt x="621" y="262"/>
                    </a:lnTo>
                    <a:lnTo>
                      <a:pt x="640" y="248"/>
                    </a:lnTo>
                    <a:lnTo>
                      <a:pt x="658" y="234"/>
                    </a:lnTo>
                    <a:lnTo>
                      <a:pt x="674" y="219"/>
                    </a:lnTo>
                    <a:lnTo>
                      <a:pt x="688" y="204"/>
                    </a:lnTo>
                    <a:lnTo>
                      <a:pt x="699" y="189"/>
                    </a:lnTo>
                    <a:lnTo>
                      <a:pt x="0" y="18"/>
                    </a:lnTo>
                    <a:lnTo>
                      <a:pt x="54" y="0"/>
                    </a:lnTo>
                    <a:lnTo>
                      <a:pt x="1075" y="251"/>
                    </a:lnTo>
                    <a:lnTo>
                      <a:pt x="1033" y="274"/>
                    </a:lnTo>
                    <a:lnTo>
                      <a:pt x="738" y="199"/>
                    </a:lnTo>
                    <a:lnTo>
                      <a:pt x="737" y="200"/>
                    </a:lnTo>
                    <a:lnTo>
                      <a:pt x="735" y="203"/>
                    </a:lnTo>
                    <a:lnTo>
                      <a:pt x="730" y="207"/>
                    </a:lnTo>
                    <a:lnTo>
                      <a:pt x="724" y="214"/>
                    </a:lnTo>
                    <a:lnTo>
                      <a:pt x="716" y="222"/>
                    </a:lnTo>
                    <a:lnTo>
                      <a:pt x="706" y="231"/>
                    </a:lnTo>
                    <a:lnTo>
                      <a:pt x="694" y="242"/>
                    </a:lnTo>
                    <a:lnTo>
                      <a:pt x="679" y="253"/>
                    </a:lnTo>
                    <a:lnTo>
                      <a:pt x="662" y="265"/>
                    </a:lnTo>
                    <a:lnTo>
                      <a:pt x="643" y="278"/>
                    </a:lnTo>
                    <a:lnTo>
                      <a:pt x="621" y="291"/>
                    </a:lnTo>
                    <a:lnTo>
                      <a:pt x="597" y="303"/>
                    </a:lnTo>
                    <a:lnTo>
                      <a:pt x="570" y="317"/>
                    </a:lnTo>
                    <a:lnTo>
                      <a:pt x="540" y="330"/>
                    </a:lnTo>
                    <a:lnTo>
                      <a:pt x="508" y="343"/>
                    </a:lnTo>
                    <a:lnTo>
                      <a:pt x="472" y="356"/>
                    </a:lnTo>
                    <a:lnTo>
                      <a:pt x="454" y="344"/>
                    </a:lnTo>
                    <a:close/>
                  </a:path>
                </a:pathLst>
              </a:custGeom>
              <a:solidFill>
                <a:srgbClr val="000000"/>
              </a:solidFill>
              <a:ln w="9525">
                <a:noFill/>
                <a:round/>
                <a:headEnd/>
                <a:tailEnd/>
              </a:ln>
            </p:spPr>
            <p:txBody>
              <a:bodyPr/>
              <a:lstStyle/>
              <a:p>
                <a:endParaRPr lang="en-US"/>
              </a:p>
            </p:txBody>
          </p:sp>
          <p:sp>
            <p:nvSpPr>
              <p:cNvPr id="92427" name="Freeform 99"/>
              <p:cNvSpPr>
                <a:spLocks/>
              </p:cNvSpPr>
              <p:nvPr/>
            </p:nvSpPr>
            <p:spPr bwMode="auto">
              <a:xfrm>
                <a:off x="5997" y="14727"/>
                <a:ext cx="1095" cy="319"/>
              </a:xfrm>
              <a:custGeom>
                <a:avLst/>
                <a:gdLst>
                  <a:gd name="T0" fmla="*/ 0 w 1095"/>
                  <a:gd name="T1" fmla="*/ 0 h 319"/>
                  <a:gd name="T2" fmla="*/ 1071 w 1095"/>
                  <a:gd name="T3" fmla="*/ 319 h 319"/>
                  <a:gd name="T4" fmla="*/ 1095 w 1095"/>
                  <a:gd name="T5" fmla="*/ 319 h 319"/>
                  <a:gd name="T6" fmla="*/ 33 w 1095"/>
                  <a:gd name="T7" fmla="*/ 0 h 319"/>
                  <a:gd name="T8" fmla="*/ 0 w 1095"/>
                  <a:gd name="T9" fmla="*/ 0 h 319"/>
                  <a:gd name="T10" fmla="*/ 0 60000 65536"/>
                  <a:gd name="T11" fmla="*/ 0 60000 65536"/>
                  <a:gd name="T12" fmla="*/ 0 60000 65536"/>
                  <a:gd name="T13" fmla="*/ 0 60000 65536"/>
                  <a:gd name="T14" fmla="*/ 0 60000 65536"/>
                  <a:gd name="T15" fmla="*/ 0 w 1095"/>
                  <a:gd name="T16" fmla="*/ 0 h 319"/>
                  <a:gd name="T17" fmla="*/ 1095 w 1095"/>
                  <a:gd name="T18" fmla="*/ 319 h 319"/>
                </a:gdLst>
                <a:ahLst/>
                <a:cxnLst>
                  <a:cxn ang="T10">
                    <a:pos x="T0" y="T1"/>
                  </a:cxn>
                  <a:cxn ang="T11">
                    <a:pos x="T2" y="T3"/>
                  </a:cxn>
                  <a:cxn ang="T12">
                    <a:pos x="T4" y="T5"/>
                  </a:cxn>
                  <a:cxn ang="T13">
                    <a:pos x="T6" y="T7"/>
                  </a:cxn>
                  <a:cxn ang="T14">
                    <a:pos x="T8" y="T9"/>
                  </a:cxn>
                </a:cxnLst>
                <a:rect l="T15" t="T16" r="T17" b="T18"/>
                <a:pathLst>
                  <a:path w="1095" h="319">
                    <a:moveTo>
                      <a:pt x="0" y="0"/>
                    </a:moveTo>
                    <a:lnTo>
                      <a:pt x="1071" y="319"/>
                    </a:lnTo>
                    <a:lnTo>
                      <a:pt x="1095" y="319"/>
                    </a:lnTo>
                    <a:lnTo>
                      <a:pt x="33" y="0"/>
                    </a:lnTo>
                    <a:lnTo>
                      <a:pt x="0" y="0"/>
                    </a:lnTo>
                    <a:close/>
                  </a:path>
                </a:pathLst>
              </a:custGeom>
              <a:solidFill>
                <a:srgbClr val="000000"/>
              </a:solidFill>
              <a:ln w="9525">
                <a:noFill/>
                <a:round/>
                <a:headEnd/>
                <a:tailEnd/>
              </a:ln>
            </p:spPr>
            <p:txBody>
              <a:bodyPr/>
              <a:lstStyle/>
              <a:p>
                <a:endParaRPr lang="en-US"/>
              </a:p>
            </p:txBody>
          </p:sp>
          <p:sp>
            <p:nvSpPr>
              <p:cNvPr id="92428" name="Freeform 100"/>
              <p:cNvSpPr>
                <a:spLocks/>
              </p:cNvSpPr>
              <p:nvPr/>
            </p:nvSpPr>
            <p:spPr bwMode="auto">
              <a:xfrm>
                <a:off x="6181" y="14684"/>
                <a:ext cx="1082" cy="285"/>
              </a:xfrm>
              <a:custGeom>
                <a:avLst/>
                <a:gdLst>
                  <a:gd name="T0" fmla="*/ 0 w 1082"/>
                  <a:gd name="T1" fmla="*/ 1 h 285"/>
                  <a:gd name="T2" fmla="*/ 1058 w 1082"/>
                  <a:gd name="T3" fmla="*/ 285 h 285"/>
                  <a:gd name="T4" fmla="*/ 1082 w 1082"/>
                  <a:gd name="T5" fmla="*/ 284 h 285"/>
                  <a:gd name="T6" fmla="*/ 33 w 1082"/>
                  <a:gd name="T7" fmla="*/ 0 h 285"/>
                  <a:gd name="T8" fmla="*/ 0 w 1082"/>
                  <a:gd name="T9" fmla="*/ 1 h 285"/>
                  <a:gd name="T10" fmla="*/ 0 60000 65536"/>
                  <a:gd name="T11" fmla="*/ 0 60000 65536"/>
                  <a:gd name="T12" fmla="*/ 0 60000 65536"/>
                  <a:gd name="T13" fmla="*/ 0 60000 65536"/>
                  <a:gd name="T14" fmla="*/ 0 60000 65536"/>
                  <a:gd name="T15" fmla="*/ 0 w 1082"/>
                  <a:gd name="T16" fmla="*/ 0 h 285"/>
                  <a:gd name="T17" fmla="*/ 1082 w 1082"/>
                  <a:gd name="T18" fmla="*/ 285 h 285"/>
                </a:gdLst>
                <a:ahLst/>
                <a:cxnLst>
                  <a:cxn ang="T10">
                    <a:pos x="T0" y="T1"/>
                  </a:cxn>
                  <a:cxn ang="T11">
                    <a:pos x="T2" y="T3"/>
                  </a:cxn>
                  <a:cxn ang="T12">
                    <a:pos x="T4" y="T5"/>
                  </a:cxn>
                  <a:cxn ang="T13">
                    <a:pos x="T6" y="T7"/>
                  </a:cxn>
                  <a:cxn ang="T14">
                    <a:pos x="T8" y="T9"/>
                  </a:cxn>
                </a:cxnLst>
                <a:rect l="T15" t="T16" r="T17" b="T18"/>
                <a:pathLst>
                  <a:path w="1082" h="285">
                    <a:moveTo>
                      <a:pt x="0" y="1"/>
                    </a:moveTo>
                    <a:lnTo>
                      <a:pt x="1058" y="285"/>
                    </a:lnTo>
                    <a:lnTo>
                      <a:pt x="1082" y="284"/>
                    </a:lnTo>
                    <a:lnTo>
                      <a:pt x="33" y="0"/>
                    </a:lnTo>
                    <a:lnTo>
                      <a:pt x="0" y="1"/>
                    </a:lnTo>
                    <a:close/>
                  </a:path>
                </a:pathLst>
              </a:custGeom>
              <a:solidFill>
                <a:srgbClr val="000000"/>
              </a:solidFill>
              <a:ln w="9525">
                <a:noFill/>
                <a:round/>
                <a:headEnd/>
                <a:tailEnd/>
              </a:ln>
            </p:spPr>
            <p:txBody>
              <a:bodyPr/>
              <a:lstStyle/>
              <a:p>
                <a:endParaRPr lang="en-US"/>
              </a:p>
            </p:txBody>
          </p:sp>
          <p:sp>
            <p:nvSpPr>
              <p:cNvPr id="92429" name="Freeform 101"/>
              <p:cNvSpPr>
                <a:spLocks/>
              </p:cNvSpPr>
              <p:nvPr/>
            </p:nvSpPr>
            <p:spPr bwMode="auto">
              <a:xfrm>
                <a:off x="6093" y="14699"/>
                <a:ext cx="1087" cy="315"/>
              </a:xfrm>
              <a:custGeom>
                <a:avLst/>
                <a:gdLst>
                  <a:gd name="T0" fmla="*/ 0 w 1087"/>
                  <a:gd name="T1" fmla="*/ 0 h 315"/>
                  <a:gd name="T2" fmla="*/ 1066 w 1087"/>
                  <a:gd name="T3" fmla="*/ 315 h 315"/>
                  <a:gd name="T4" fmla="*/ 1087 w 1087"/>
                  <a:gd name="T5" fmla="*/ 308 h 315"/>
                  <a:gd name="T6" fmla="*/ 31 w 1087"/>
                  <a:gd name="T7" fmla="*/ 0 h 315"/>
                  <a:gd name="T8" fmla="*/ 0 w 1087"/>
                  <a:gd name="T9" fmla="*/ 0 h 315"/>
                  <a:gd name="T10" fmla="*/ 0 60000 65536"/>
                  <a:gd name="T11" fmla="*/ 0 60000 65536"/>
                  <a:gd name="T12" fmla="*/ 0 60000 65536"/>
                  <a:gd name="T13" fmla="*/ 0 60000 65536"/>
                  <a:gd name="T14" fmla="*/ 0 60000 65536"/>
                  <a:gd name="T15" fmla="*/ 0 w 1087"/>
                  <a:gd name="T16" fmla="*/ 0 h 315"/>
                  <a:gd name="T17" fmla="*/ 1087 w 1087"/>
                  <a:gd name="T18" fmla="*/ 315 h 315"/>
                </a:gdLst>
                <a:ahLst/>
                <a:cxnLst>
                  <a:cxn ang="T10">
                    <a:pos x="T0" y="T1"/>
                  </a:cxn>
                  <a:cxn ang="T11">
                    <a:pos x="T2" y="T3"/>
                  </a:cxn>
                  <a:cxn ang="T12">
                    <a:pos x="T4" y="T5"/>
                  </a:cxn>
                  <a:cxn ang="T13">
                    <a:pos x="T6" y="T7"/>
                  </a:cxn>
                  <a:cxn ang="T14">
                    <a:pos x="T8" y="T9"/>
                  </a:cxn>
                </a:cxnLst>
                <a:rect l="T15" t="T16" r="T17" b="T18"/>
                <a:pathLst>
                  <a:path w="1087" h="315">
                    <a:moveTo>
                      <a:pt x="0" y="0"/>
                    </a:moveTo>
                    <a:lnTo>
                      <a:pt x="1066" y="315"/>
                    </a:lnTo>
                    <a:lnTo>
                      <a:pt x="1087" y="308"/>
                    </a:lnTo>
                    <a:lnTo>
                      <a:pt x="31" y="0"/>
                    </a:lnTo>
                    <a:lnTo>
                      <a:pt x="0" y="0"/>
                    </a:lnTo>
                    <a:close/>
                  </a:path>
                </a:pathLst>
              </a:custGeom>
              <a:solidFill>
                <a:srgbClr val="000000"/>
              </a:solidFill>
              <a:ln w="9525">
                <a:noFill/>
                <a:round/>
                <a:headEnd/>
                <a:tailEnd/>
              </a:ln>
            </p:spPr>
            <p:txBody>
              <a:bodyPr/>
              <a:lstStyle/>
              <a:p>
                <a:endParaRPr lang="en-US"/>
              </a:p>
            </p:txBody>
          </p:sp>
        </p:grpSp>
        <p:grpSp>
          <p:nvGrpSpPr>
            <p:cNvPr id="7" name="Group 102"/>
            <p:cNvGrpSpPr>
              <a:grpSpLocks/>
            </p:cNvGrpSpPr>
            <p:nvPr/>
          </p:nvGrpSpPr>
          <p:grpSpPr bwMode="auto">
            <a:xfrm>
              <a:off x="12806" y="10667"/>
              <a:ext cx="983" cy="1369"/>
              <a:chOff x="12762" y="10336"/>
              <a:chExt cx="1027" cy="1700"/>
            </a:xfrm>
          </p:grpSpPr>
          <p:sp>
            <p:nvSpPr>
              <p:cNvPr id="92385" name="Rectangle 103"/>
              <p:cNvSpPr>
                <a:spLocks noChangeArrowheads="1"/>
              </p:cNvSpPr>
              <p:nvPr/>
            </p:nvSpPr>
            <p:spPr bwMode="auto">
              <a:xfrm>
                <a:off x="12824" y="10394"/>
                <a:ext cx="965" cy="1642"/>
              </a:xfrm>
              <a:prstGeom prst="rect">
                <a:avLst/>
              </a:prstGeom>
              <a:solidFill>
                <a:srgbClr val="969696"/>
              </a:solidFill>
              <a:ln w="9525">
                <a:solidFill>
                  <a:srgbClr val="000000"/>
                </a:solidFill>
                <a:miter lim="800000"/>
                <a:headEnd/>
                <a:tailEnd/>
              </a:ln>
            </p:spPr>
            <p:txBody>
              <a:bodyPr/>
              <a:lstStyle/>
              <a:p>
                <a:endParaRPr lang="en-US"/>
              </a:p>
            </p:txBody>
          </p:sp>
          <p:sp>
            <p:nvSpPr>
              <p:cNvPr id="92386" name="Rectangle 104"/>
              <p:cNvSpPr>
                <a:spLocks noChangeArrowheads="1"/>
              </p:cNvSpPr>
              <p:nvPr/>
            </p:nvSpPr>
            <p:spPr bwMode="auto">
              <a:xfrm>
                <a:off x="12766" y="10336"/>
                <a:ext cx="965" cy="1642"/>
              </a:xfrm>
              <a:prstGeom prst="rect">
                <a:avLst/>
              </a:prstGeom>
              <a:solidFill>
                <a:srgbClr val="FFFFFF"/>
              </a:solidFill>
              <a:ln w="9525">
                <a:solidFill>
                  <a:srgbClr val="000000"/>
                </a:solidFill>
                <a:miter lim="800000"/>
                <a:headEnd/>
                <a:tailEnd/>
              </a:ln>
            </p:spPr>
            <p:txBody>
              <a:bodyPr/>
              <a:lstStyle/>
              <a:p>
                <a:endParaRPr lang="en-US"/>
              </a:p>
            </p:txBody>
          </p:sp>
          <p:sp>
            <p:nvSpPr>
              <p:cNvPr id="92387" name="Line 105"/>
              <p:cNvSpPr>
                <a:spLocks noChangeShapeType="1"/>
              </p:cNvSpPr>
              <p:nvPr/>
            </p:nvSpPr>
            <p:spPr bwMode="auto">
              <a:xfrm>
                <a:off x="12766" y="10682"/>
                <a:ext cx="965" cy="2"/>
              </a:xfrm>
              <a:prstGeom prst="line">
                <a:avLst/>
              </a:prstGeom>
              <a:noFill/>
              <a:ln w="9525">
                <a:solidFill>
                  <a:srgbClr val="000000"/>
                </a:solidFill>
                <a:round/>
                <a:headEnd/>
                <a:tailEnd/>
              </a:ln>
            </p:spPr>
            <p:txBody>
              <a:bodyPr/>
              <a:lstStyle/>
              <a:p>
                <a:endParaRPr lang="en-US"/>
              </a:p>
            </p:txBody>
          </p:sp>
          <p:sp>
            <p:nvSpPr>
              <p:cNvPr id="92388" name="Line 106"/>
              <p:cNvSpPr>
                <a:spLocks noChangeShapeType="1"/>
              </p:cNvSpPr>
              <p:nvPr/>
            </p:nvSpPr>
            <p:spPr bwMode="auto">
              <a:xfrm>
                <a:off x="12780" y="11042"/>
                <a:ext cx="980" cy="1"/>
              </a:xfrm>
              <a:prstGeom prst="line">
                <a:avLst/>
              </a:prstGeom>
              <a:noFill/>
              <a:ln w="9525">
                <a:solidFill>
                  <a:srgbClr val="000000"/>
                </a:solidFill>
                <a:round/>
                <a:headEnd/>
                <a:tailEnd/>
              </a:ln>
            </p:spPr>
            <p:txBody>
              <a:bodyPr/>
              <a:lstStyle/>
              <a:p>
                <a:endParaRPr lang="en-US"/>
              </a:p>
            </p:txBody>
          </p:sp>
          <p:sp>
            <p:nvSpPr>
              <p:cNvPr id="92389" name="Line 107"/>
              <p:cNvSpPr>
                <a:spLocks noChangeShapeType="1"/>
              </p:cNvSpPr>
              <p:nvPr/>
            </p:nvSpPr>
            <p:spPr bwMode="auto">
              <a:xfrm>
                <a:off x="12764" y="11374"/>
                <a:ext cx="980" cy="1"/>
              </a:xfrm>
              <a:prstGeom prst="line">
                <a:avLst/>
              </a:prstGeom>
              <a:noFill/>
              <a:ln w="9525">
                <a:solidFill>
                  <a:srgbClr val="000000"/>
                </a:solidFill>
                <a:round/>
                <a:headEnd/>
                <a:tailEnd/>
              </a:ln>
            </p:spPr>
            <p:txBody>
              <a:bodyPr/>
              <a:lstStyle/>
              <a:p>
                <a:endParaRPr lang="en-US"/>
              </a:p>
            </p:txBody>
          </p:sp>
          <p:sp>
            <p:nvSpPr>
              <p:cNvPr id="92390" name="Line 108"/>
              <p:cNvSpPr>
                <a:spLocks noChangeShapeType="1"/>
              </p:cNvSpPr>
              <p:nvPr/>
            </p:nvSpPr>
            <p:spPr bwMode="auto">
              <a:xfrm>
                <a:off x="12762" y="11675"/>
                <a:ext cx="967" cy="2"/>
              </a:xfrm>
              <a:prstGeom prst="line">
                <a:avLst/>
              </a:prstGeom>
              <a:noFill/>
              <a:ln w="9525">
                <a:solidFill>
                  <a:srgbClr val="000000"/>
                </a:solidFill>
                <a:round/>
                <a:headEnd/>
                <a:tailEnd/>
              </a:ln>
            </p:spPr>
            <p:txBody>
              <a:bodyPr/>
              <a:lstStyle/>
              <a:p>
                <a:endParaRPr lang="en-US"/>
              </a:p>
            </p:txBody>
          </p:sp>
        </p:grpSp>
        <p:sp>
          <p:nvSpPr>
            <p:cNvPr id="92384" name="Text Box 109"/>
            <p:cNvSpPr txBox="1">
              <a:spLocks noChangeArrowheads="1"/>
            </p:cNvSpPr>
            <p:nvPr/>
          </p:nvSpPr>
          <p:spPr bwMode="auto">
            <a:xfrm>
              <a:off x="12809" y="10193"/>
              <a:ext cx="958" cy="366"/>
            </a:xfrm>
            <a:prstGeom prst="rect">
              <a:avLst/>
            </a:prstGeom>
            <a:noFill/>
            <a:ln w="9525">
              <a:noFill/>
              <a:miter lim="800000"/>
              <a:headEnd/>
              <a:tailEnd/>
            </a:ln>
          </p:spPr>
          <p:txBody>
            <a:bodyPr/>
            <a:lstStyle/>
            <a:p>
              <a:pPr algn="l" eaLnBrk="1" hangingPunct="1"/>
              <a:r>
                <a:rPr lang="en-US" sz="1000">
                  <a:solidFill>
                    <a:schemeClr val="tx2"/>
                  </a:solidFill>
                  <a:latin typeface="Arial" pitchFamily="34" charset="0"/>
                </a:rPr>
                <a:t>Host B</a:t>
              </a:r>
              <a:endParaRPr lang="en-US" sz="2000">
                <a:solidFill>
                  <a:schemeClr val="tx2"/>
                </a:solidFill>
              </a:endParaRPr>
            </a:p>
          </p:txBody>
        </p:sp>
      </p:grpSp>
      <p:sp>
        <p:nvSpPr>
          <p:cNvPr id="92173" name="Line 110"/>
          <p:cNvSpPr>
            <a:spLocks noChangeShapeType="1"/>
          </p:cNvSpPr>
          <p:nvPr/>
        </p:nvSpPr>
        <p:spPr bwMode="auto">
          <a:xfrm flipH="1">
            <a:off x="6223000" y="2365375"/>
            <a:ext cx="317500" cy="0"/>
          </a:xfrm>
          <a:prstGeom prst="line">
            <a:avLst/>
          </a:prstGeom>
          <a:noFill/>
          <a:ln w="19050">
            <a:solidFill>
              <a:srgbClr val="000000"/>
            </a:solidFill>
            <a:round/>
            <a:headEnd/>
            <a:tailEnd/>
          </a:ln>
        </p:spPr>
        <p:txBody>
          <a:bodyPr/>
          <a:lstStyle/>
          <a:p>
            <a:endParaRPr lang="en-US"/>
          </a:p>
        </p:txBody>
      </p:sp>
      <p:sp>
        <p:nvSpPr>
          <p:cNvPr id="92174" name="Line 111"/>
          <p:cNvSpPr>
            <a:spLocks noChangeShapeType="1"/>
          </p:cNvSpPr>
          <p:nvPr/>
        </p:nvSpPr>
        <p:spPr bwMode="auto">
          <a:xfrm flipH="1" flipV="1">
            <a:off x="7002463" y="2374900"/>
            <a:ext cx="339725" cy="4763"/>
          </a:xfrm>
          <a:prstGeom prst="line">
            <a:avLst/>
          </a:prstGeom>
          <a:noFill/>
          <a:ln w="19050">
            <a:solidFill>
              <a:srgbClr val="000000"/>
            </a:solidFill>
            <a:round/>
            <a:headEnd/>
            <a:tailEnd/>
          </a:ln>
        </p:spPr>
        <p:txBody>
          <a:bodyPr/>
          <a:lstStyle/>
          <a:p>
            <a:endParaRPr lang="en-US"/>
          </a:p>
        </p:txBody>
      </p:sp>
      <p:sp>
        <p:nvSpPr>
          <p:cNvPr id="92175" name="Line 112"/>
          <p:cNvSpPr>
            <a:spLocks noChangeShapeType="1"/>
          </p:cNvSpPr>
          <p:nvPr/>
        </p:nvSpPr>
        <p:spPr bwMode="auto">
          <a:xfrm flipH="1">
            <a:off x="6977063" y="2151063"/>
            <a:ext cx="566737" cy="676275"/>
          </a:xfrm>
          <a:prstGeom prst="line">
            <a:avLst/>
          </a:prstGeom>
          <a:noFill/>
          <a:ln w="19050">
            <a:solidFill>
              <a:srgbClr val="000000"/>
            </a:solidFill>
            <a:round/>
            <a:headEnd/>
            <a:tailEnd/>
          </a:ln>
        </p:spPr>
        <p:txBody>
          <a:bodyPr/>
          <a:lstStyle/>
          <a:p>
            <a:endParaRPr lang="en-US"/>
          </a:p>
        </p:txBody>
      </p:sp>
      <p:sp>
        <p:nvSpPr>
          <p:cNvPr id="92176" name="Line 113"/>
          <p:cNvSpPr>
            <a:spLocks noChangeShapeType="1"/>
          </p:cNvSpPr>
          <p:nvPr/>
        </p:nvSpPr>
        <p:spPr bwMode="auto">
          <a:xfrm flipH="1">
            <a:off x="7524750" y="2160588"/>
            <a:ext cx="192088" cy="0"/>
          </a:xfrm>
          <a:prstGeom prst="line">
            <a:avLst/>
          </a:prstGeom>
          <a:noFill/>
          <a:ln w="19050">
            <a:solidFill>
              <a:srgbClr val="000000"/>
            </a:solidFill>
            <a:round/>
            <a:headEnd/>
            <a:tailEnd/>
          </a:ln>
        </p:spPr>
        <p:txBody>
          <a:bodyPr/>
          <a:lstStyle/>
          <a:p>
            <a:endParaRPr lang="en-US"/>
          </a:p>
        </p:txBody>
      </p:sp>
      <p:grpSp>
        <p:nvGrpSpPr>
          <p:cNvPr id="8" name="Group 114"/>
          <p:cNvGrpSpPr>
            <a:grpSpLocks/>
          </p:cNvGrpSpPr>
          <p:nvPr/>
        </p:nvGrpSpPr>
        <p:grpSpPr bwMode="auto">
          <a:xfrm>
            <a:off x="7562850" y="1828800"/>
            <a:ext cx="428625" cy="471488"/>
            <a:chOff x="5850" y="13487"/>
            <a:chExt cx="2023" cy="1840"/>
          </a:xfrm>
        </p:grpSpPr>
        <p:sp>
          <p:nvSpPr>
            <p:cNvPr id="92343" name="Freeform 115"/>
            <p:cNvSpPr>
              <a:spLocks/>
            </p:cNvSpPr>
            <p:nvPr/>
          </p:nvSpPr>
          <p:spPr bwMode="auto">
            <a:xfrm>
              <a:off x="5850" y="13632"/>
              <a:ext cx="2023" cy="1695"/>
            </a:xfrm>
            <a:custGeom>
              <a:avLst/>
              <a:gdLst>
                <a:gd name="T0" fmla="*/ 570 w 2023"/>
                <a:gd name="T1" fmla="*/ 121 h 1695"/>
                <a:gd name="T2" fmla="*/ 575 w 2023"/>
                <a:gd name="T3" fmla="*/ 120 h 1695"/>
                <a:gd name="T4" fmla="*/ 586 w 2023"/>
                <a:gd name="T5" fmla="*/ 116 h 1695"/>
                <a:gd name="T6" fmla="*/ 607 w 2023"/>
                <a:gd name="T7" fmla="*/ 108 h 1695"/>
                <a:gd name="T8" fmla="*/ 636 w 2023"/>
                <a:gd name="T9" fmla="*/ 101 h 1695"/>
                <a:gd name="T10" fmla="*/ 672 w 2023"/>
                <a:gd name="T11" fmla="*/ 90 h 1695"/>
                <a:gd name="T12" fmla="*/ 718 w 2023"/>
                <a:gd name="T13" fmla="*/ 79 h 1695"/>
                <a:gd name="T14" fmla="*/ 771 w 2023"/>
                <a:gd name="T15" fmla="*/ 67 h 1695"/>
                <a:gd name="T16" fmla="*/ 834 w 2023"/>
                <a:gd name="T17" fmla="*/ 55 h 1695"/>
                <a:gd name="T18" fmla="*/ 904 w 2023"/>
                <a:gd name="T19" fmla="*/ 43 h 1695"/>
                <a:gd name="T20" fmla="*/ 982 w 2023"/>
                <a:gd name="T21" fmla="*/ 33 h 1695"/>
                <a:gd name="T22" fmla="*/ 1071 w 2023"/>
                <a:gd name="T23" fmla="*/ 22 h 1695"/>
                <a:gd name="T24" fmla="*/ 1166 w 2023"/>
                <a:gd name="T25" fmla="*/ 13 h 1695"/>
                <a:gd name="T26" fmla="*/ 1271 w 2023"/>
                <a:gd name="T27" fmla="*/ 7 h 1695"/>
                <a:gd name="T28" fmla="*/ 1384 w 2023"/>
                <a:gd name="T29" fmla="*/ 1 h 1695"/>
                <a:gd name="T30" fmla="*/ 1506 w 2023"/>
                <a:gd name="T31" fmla="*/ 0 h 1695"/>
                <a:gd name="T32" fmla="*/ 1636 w 2023"/>
                <a:gd name="T33" fmla="*/ 1 h 1695"/>
                <a:gd name="T34" fmla="*/ 1692 w 2023"/>
                <a:gd name="T35" fmla="*/ 233 h 1695"/>
                <a:gd name="T36" fmla="*/ 1713 w 2023"/>
                <a:gd name="T37" fmla="*/ 243 h 1695"/>
                <a:gd name="T38" fmla="*/ 1758 w 2023"/>
                <a:gd name="T39" fmla="*/ 274 h 1695"/>
                <a:gd name="T40" fmla="*/ 1806 w 2023"/>
                <a:gd name="T41" fmla="*/ 329 h 1695"/>
                <a:gd name="T42" fmla="*/ 1836 w 2023"/>
                <a:gd name="T43" fmla="*/ 409 h 1695"/>
                <a:gd name="T44" fmla="*/ 1955 w 2023"/>
                <a:gd name="T45" fmla="*/ 948 h 1695"/>
                <a:gd name="T46" fmla="*/ 2003 w 2023"/>
                <a:gd name="T47" fmla="*/ 1171 h 1695"/>
                <a:gd name="T48" fmla="*/ 2011 w 2023"/>
                <a:gd name="T49" fmla="*/ 1188 h 1695"/>
                <a:gd name="T50" fmla="*/ 2022 w 2023"/>
                <a:gd name="T51" fmla="*/ 1231 h 1695"/>
                <a:gd name="T52" fmla="*/ 2021 w 2023"/>
                <a:gd name="T53" fmla="*/ 1297 h 1695"/>
                <a:gd name="T54" fmla="*/ 1992 w 2023"/>
                <a:gd name="T55" fmla="*/ 1380 h 1695"/>
                <a:gd name="T56" fmla="*/ 0 w 2023"/>
                <a:gd name="T57" fmla="*/ 1328 h 1695"/>
                <a:gd name="T58" fmla="*/ 199 w 2023"/>
                <a:gd name="T59" fmla="*/ 1223 h 1695"/>
                <a:gd name="T60" fmla="*/ 200 w 2023"/>
                <a:gd name="T61" fmla="*/ 232 h 1695"/>
                <a:gd name="T62" fmla="*/ 210 w 2023"/>
                <a:gd name="T63" fmla="*/ 226 h 1695"/>
                <a:gd name="T64" fmla="*/ 230 w 2023"/>
                <a:gd name="T65" fmla="*/ 214 h 1695"/>
                <a:gd name="T66" fmla="*/ 259 w 2023"/>
                <a:gd name="T67" fmla="*/ 201 h 1695"/>
                <a:gd name="T68" fmla="*/ 297 w 2023"/>
                <a:gd name="T69" fmla="*/ 189 h 1695"/>
                <a:gd name="T70" fmla="*/ 344 w 2023"/>
                <a:gd name="T71" fmla="*/ 183 h 1695"/>
                <a:gd name="T72" fmla="*/ 399 w 2023"/>
                <a:gd name="T73" fmla="*/ 181 h 1695"/>
                <a:gd name="T74" fmla="*/ 464 w 2023"/>
                <a:gd name="T75" fmla="*/ 191 h 1695"/>
                <a:gd name="T76" fmla="*/ 548 w 2023"/>
                <a:gd name="T77" fmla="*/ 225 h 169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023"/>
                <a:gd name="T118" fmla="*/ 0 h 1695"/>
                <a:gd name="T119" fmla="*/ 2023 w 2023"/>
                <a:gd name="T120" fmla="*/ 1695 h 169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023" h="1695">
                  <a:moveTo>
                    <a:pt x="548" y="225"/>
                  </a:moveTo>
                  <a:lnTo>
                    <a:pt x="570" y="121"/>
                  </a:lnTo>
                  <a:lnTo>
                    <a:pt x="571" y="121"/>
                  </a:lnTo>
                  <a:lnTo>
                    <a:pt x="575" y="120"/>
                  </a:lnTo>
                  <a:lnTo>
                    <a:pt x="580" y="118"/>
                  </a:lnTo>
                  <a:lnTo>
                    <a:pt x="586" y="116"/>
                  </a:lnTo>
                  <a:lnTo>
                    <a:pt x="596" y="112"/>
                  </a:lnTo>
                  <a:lnTo>
                    <a:pt x="607" y="108"/>
                  </a:lnTo>
                  <a:lnTo>
                    <a:pt x="620" y="105"/>
                  </a:lnTo>
                  <a:lnTo>
                    <a:pt x="636" y="101"/>
                  </a:lnTo>
                  <a:lnTo>
                    <a:pt x="653" y="95"/>
                  </a:lnTo>
                  <a:lnTo>
                    <a:pt x="672" y="90"/>
                  </a:lnTo>
                  <a:lnTo>
                    <a:pt x="694" y="84"/>
                  </a:lnTo>
                  <a:lnTo>
                    <a:pt x="718" y="79"/>
                  </a:lnTo>
                  <a:lnTo>
                    <a:pt x="743" y="74"/>
                  </a:lnTo>
                  <a:lnTo>
                    <a:pt x="771" y="67"/>
                  </a:lnTo>
                  <a:lnTo>
                    <a:pt x="802" y="61"/>
                  </a:lnTo>
                  <a:lnTo>
                    <a:pt x="834" y="55"/>
                  </a:lnTo>
                  <a:lnTo>
                    <a:pt x="867" y="49"/>
                  </a:lnTo>
                  <a:lnTo>
                    <a:pt x="904" y="43"/>
                  </a:lnTo>
                  <a:lnTo>
                    <a:pt x="943" y="38"/>
                  </a:lnTo>
                  <a:lnTo>
                    <a:pt x="982" y="33"/>
                  </a:lnTo>
                  <a:lnTo>
                    <a:pt x="1025" y="27"/>
                  </a:lnTo>
                  <a:lnTo>
                    <a:pt x="1071" y="22"/>
                  </a:lnTo>
                  <a:lnTo>
                    <a:pt x="1117" y="17"/>
                  </a:lnTo>
                  <a:lnTo>
                    <a:pt x="1166" y="13"/>
                  </a:lnTo>
                  <a:lnTo>
                    <a:pt x="1218" y="10"/>
                  </a:lnTo>
                  <a:lnTo>
                    <a:pt x="1271" y="7"/>
                  </a:lnTo>
                  <a:lnTo>
                    <a:pt x="1327" y="3"/>
                  </a:lnTo>
                  <a:lnTo>
                    <a:pt x="1384" y="1"/>
                  </a:lnTo>
                  <a:lnTo>
                    <a:pt x="1444" y="0"/>
                  </a:lnTo>
                  <a:lnTo>
                    <a:pt x="1506" y="0"/>
                  </a:lnTo>
                  <a:lnTo>
                    <a:pt x="1570" y="0"/>
                  </a:lnTo>
                  <a:lnTo>
                    <a:pt x="1636" y="1"/>
                  </a:lnTo>
                  <a:lnTo>
                    <a:pt x="1709" y="41"/>
                  </a:lnTo>
                  <a:lnTo>
                    <a:pt x="1692" y="233"/>
                  </a:lnTo>
                  <a:lnTo>
                    <a:pt x="1698" y="235"/>
                  </a:lnTo>
                  <a:lnTo>
                    <a:pt x="1713" y="243"/>
                  </a:lnTo>
                  <a:lnTo>
                    <a:pt x="1733" y="256"/>
                  </a:lnTo>
                  <a:lnTo>
                    <a:pt x="1758" y="274"/>
                  </a:lnTo>
                  <a:lnTo>
                    <a:pt x="1784" y="299"/>
                  </a:lnTo>
                  <a:lnTo>
                    <a:pt x="1806" y="329"/>
                  </a:lnTo>
                  <a:lnTo>
                    <a:pt x="1825" y="366"/>
                  </a:lnTo>
                  <a:lnTo>
                    <a:pt x="1836" y="409"/>
                  </a:lnTo>
                  <a:lnTo>
                    <a:pt x="1999" y="557"/>
                  </a:lnTo>
                  <a:lnTo>
                    <a:pt x="1955" y="948"/>
                  </a:lnTo>
                  <a:lnTo>
                    <a:pt x="1692" y="1080"/>
                  </a:lnTo>
                  <a:lnTo>
                    <a:pt x="2003" y="1171"/>
                  </a:lnTo>
                  <a:lnTo>
                    <a:pt x="2006" y="1176"/>
                  </a:lnTo>
                  <a:lnTo>
                    <a:pt x="2011" y="1188"/>
                  </a:lnTo>
                  <a:lnTo>
                    <a:pt x="2016" y="1206"/>
                  </a:lnTo>
                  <a:lnTo>
                    <a:pt x="2022" y="1231"/>
                  </a:lnTo>
                  <a:lnTo>
                    <a:pt x="2023" y="1261"/>
                  </a:lnTo>
                  <a:lnTo>
                    <a:pt x="2021" y="1297"/>
                  </a:lnTo>
                  <a:lnTo>
                    <a:pt x="2010" y="1337"/>
                  </a:lnTo>
                  <a:lnTo>
                    <a:pt x="1992" y="1380"/>
                  </a:lnTo>
                  <a:lnTo>
                    <a:pt x="1171" y="1695"/>
                  </a:lnTo>
                  <a:lnTo>
                    <a:pt x="0" y="1328"/>
                  </a:lnTo>
                  <a:lnTo>
                    <a:pt x="20" y="1285"/>
                  </a:lnTo>
                  <a:lnTo>
                    <a:pt x="199" y="1223"/>
                  </a:lnTo>
                  <a:lnTo>
                    <a:pt x="199" y="233"/>
                  </a:lnTo>
                  <a:lnTo>
                    <a:pt x="200" y="232"/>
                  </a:lnTo>
                  <a:lnTo>
                    <a:pt x="204" y="229"/>
                  </a:lnTo>
                  <a:lnTo>
                    <a:pt x="210" y="226"/>
                  </a:lnTo>
                  <a:lnTo>
                    <a:pt x="218" y="220"/>
                  </a:lnTo>
                  <a:lnTo>
                    <a:pt x="230" y="214"/>
                  </a:lnTo>
                  <a:lnTo>
                    <a:pt x="243" y="207"/>
                  </a:lnTo>
                  <a:lnTo>
                    <a:pt x="259" y="201"/>
                  </a:lnTo>
                  <a:lnTo>
                    <a:pt x="277" y="194"/>
                  </a:lnTo>
                  <a:lnTo>
                    <a:pt x="297" y="189"/>
                  </a:lnTo>
                  <a:lnTo>
                    <a:pt x="320" y="185"/>
                  </a:lnTo>
                  <a:lnTo>
                    <a:pt x="344" y="183"/>
                  </a:lnTo>
                  <a:lnTo>
                    <a:pt x="370" y="180"/>
                  </a:lnTo>
                  <a:lnTo>
                    <a:pt x="399" y="181"/>
                  </a:lnTo>
                  <a:lnTo>
                    <a:pt x="430" y="185"/>
                  </a:lnTo>
                  <a:lnTo>
                    <a:pt x="464" y="191"/>
                  </a:lnTo>
                  <a:lnTo>
                    <a:pt x="498" y="201"/>
                  </a:lnTo>
                  <a:lnTo>
                    <a:pt x="548" y="225"/>
                  </a:lnTo>
                  <a:close/>
                </a:path>
              </a:pathLst>
            </a:custGeom>
            <a:solidFill>
              <a:srgbClr val="969696"/>
            </a:solidFill>
            <a:ln w="9525">
              <a:noFill/>
              <a:round/>
              <a:headEnd/>
              <a:tailEnd/>
            </a:ln>
          </p:spPr>
          <p:txBody>
            <a:bodyPr/>
            <a:lstStyle/>
            <a:p>
              <a:endParaRPr lang="en-US"/>
            </a:p>
          </p:txBody>
        </p:sp>
        <p:sp>
          <p:nvSpPr>
            <p:cNvPr id="92344" name="Freeform 116"/>
            <p:cNvSpPr>
              <a:spLocks/>
            </p:cNvSpPr>
            <p:nvPr/>
          </p:nvSpPr>
          <p:spPr bwMode="auto">
            <a:xfrm>
              <a:off x="6551" y="13597"/>
              <a:ext cx="650" cy="735"/>
            </a:xfrm>
            <a:custGeom>
              <a:avLst/>
              <a:gdLst>
                <a:gd name="T0" fmla="*/ 645 w 650"/>
                <a:gd name="T1" fmla="*/ 27 h 735"/>
                <a:gd name="T2" fmla="*/ 642 w 650"/>
                <a:gd name="T3" fmla="*/ 26 h 735"/>
                <a:gd name="T4" fmla="*/ 631 w 650"/>
                <a:gd name="T5" fmla="*/ 23 h 735"/>
                <a:gd name="T6" fmla="*/ 615 w 650"/>
                <a:gd name="T7" fmla="*/ 19 h 735"/>
                <a:gd name="T8" fmla="*/ 592 w 650"/>
                <a:gd name="T9" fmla="*/ 15 h 735"/>
                <a:gd name="T10" fmla="*/ 565 w 650"/>
                <a:gd name="T11" fmla="*/ 10 h 735"/>
                <a:gd name="T12" fmla="*/ 533 w 650"/>
                <a:gd name="T13" fmla="*/ 6 h 735"/>
                <a:gd name="T14" fmla="*/ 496 w 650"/>
                <a:gd name="T15" fmla="*/ 3 h 735"/>
                <a:gd name="T16" fmla="*/ 456 w 650"/>
                <a:gd name="T17" fmla="*/ 1 h 735"/>
                <a:gd name="T18" fmla="*/ 411 w 650"/>
                <a:gd name="T19" fmla="*/ 0 h 735"/>
                <a:gd name="T20" fmla="*/ 364 w 650"/>
                <a:gd name="T21" fmla="*/ 2 h 735"/>
                <a:gd name="T22" fmla="*/ 315 w 650"/>
                <a:gd name="T23" fmla="*/ 6 h 735"/>
                <a:gd name="T24" fmla="*/ 262 w 650"/>
                <a:gd name="T25" fmla="*/ 15 h 735"/>
                <a:gd name="T26" fmla="*/ 209 w 650"/>
                <a:gd name="T27" fmla="*/ 26 h 735"/>
                <a:gd name="T28" fmla="*/ 154 w 650"/>
                <a:gd name="T29" fmla="*/ 42 h 735"/>
                <a:gd name="T30" fmla="*/ 98 w 650"/>
                <a:gd name="T31" fmla="*/ 61 h 735"/>
                <a:gd name="T32" fmla="*/ 42 w 650"/>
                <a:gd name="T33" fmla="*/ 87 h 735"/>
                <a:gd name="T34" fmla="*/ 38 w 650"/>
                <a:gd name="T35" fmla="*/ 101 h 735"/>
                <a:gd name="T36" fmla="*/ 28 w 650"/>
                <a:gd name="T37" fmla="*/ 141 h 735"/>
                <a:gd name="T38" fmla="*/ 17 w 650"/>
                <a:gd name="T39" fmla="*/ 203 h 735"/>
                <a:gd name="T40" fmla="*/ 6 w 650"/>
                <a:gd name="T41" fmla="*/ 283 h 735"/>
                <a:gd name="T42" fmla="*/ 0 w 650"/>
                <a:gd name="T43" fmla="*/ 378 h 735"/>
                <a:gd name="T44" fmla="*/ 5 w 650"/>
                <a:gd name="T45" fmla="*/ 484 h 735"/>
                <a:gd name="T46" fmla="*/ 21 w 650"/>
                <a:gd name="T47" fmla="*/ 599 h 735"/>
                <a:gd name="T48" fmla="*/ 54 w 650"/>
                <a:gd name="T49" fmla="*/ 716 h 735"/>
                <a:gd name="T50" fmla="*/ 58 w 650"/>
                <a:gd name="T51" fmla="*/ 716 h 735"/>
                <a:gd name="T52" fmla="*/ 66 w 650"/>
                <a:gd name="T53" fmla="*/ 715 h 735"/>
                <a:gd name="T54" fmla="*/ 80 w 650"/>
                <a:gd name="T55" fmla="*/ 713 h 735"/>
                <a:gd name="T56" fmla="*/ 99 w 650"/>
                <a:gd name="T57" fmla="*/ 712 h 735"/>
                <a:gd name="T58" fmla="*/ 124 w 650"/>
                <a:gd name="T59" fmla="*/ 710 h 735"/>
                <a:gd name="T60" fmla="*/ 153 w 650"/>
                <a:gd name="T61" fmla="*/ 708 h 735"/>
                <a:gd name="T62" fmla="*/ 188 w 650"/>
                <a:gd name="T63" fmla="*/ 707 h 735"/>
                <a:gd name="T64" fmla="*/ 225 w 650"/>
                <a:gd name="T65" fmla="*/ 706 h 735"/>
                <a:gd name="T66" fmla="*/ 267 w 650"/>
                <a:gd name="T67" fmla="*/ 705 h 735"/>
                <a:gd name="T68" fmla="*/ 313 w 650"/>
                <a:gd name="T69" fmla="*/ 706 h 735"/>
                <a:gd name="T70" fmla="*/ 362 w 650"/>
                <a:gd name="T71" fmla="*/ 707 h 735"/>
                <a:gd name="T72" fmla="*/ 415 w 650"/>
                <a:gd name="T73" fmla="*/ 709 h 735"/>
                <a:gd name="T74" fmla="*/ 470 w 650"/>
                <a:gd name="T75" fmla="*/ 713 h 735"/>
                <a:gd name="T76" fmla="*/ 528 w 650"/>
                <a:gd name="T77" fmla="*/ 719 h 735"/>
                <a:gd name="T78" fmla="*/ 588 w 650"/>
                <a:gd name="T79" fmla="*/ 726 h 735"/>
                <a:gd name="T80" fmla="*/ 650 w 650"/>
                <a:gd name="T81" fmla="*/ 735 h 735"/>
                <a:gd name="T82" fmla="*/ 647 w 650"/>
                <a:gd name="T83" fmla="*/ 713 h 735"/>
                <a:gd name="T84" fmla="*/ 641 w 650"/>
                <a:gd name="T85" fmla="*/ 655 h 735"/>
                <a:gd name="T86" fmla="*/ 631 w 650"/>
                <a:gd name="T87" fmla="*/ 568 h 735"/>
                <a:gd name="T88" fmla="*/ 623 w 650"/>
                <a:gd name="T89" fmla="*/ 462 h 735"/>
                <a:gd name="T90" fmla="*/ 618 w 650"/>
                <a:gd name="T91" fmla="*/ 345 h 735"/>
                <a:gd name="T92" fmla="*/ 618 w 650"/>
                <a:gd name="T93" fmla="*/ 229 h 735"/>
                <a:gd name="T94" fmla="*/ 627 w 650"/>
                <a:gd name="T95" fmla="*/ 119 h 735"/>
                <a:gd name="T96" fmla="*/ 645 w 650"/>
                <a:gd name="T97" fmla="*/ 27 h 73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50"/>
                <a:gd name="T148" fmla="*/ 0 h 735"/>
                <a:gd name="T149" fmla="*/ 650 w 650"/>
                <a:gd name="T150" fmla="*/ 735 h 73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50" h="735">
                  <a:moveTo>
                    <a:pt x="645" y="27"/>
                  </a:moveTo>
                  <a:lnTo>
                    <a:pt x="642" y="26"/>
                  </a:lnTo>
                  <a:lnTo>
                    <a:pt x="631" y="23"/>
                  </a:lnTo>
                  <a:lnTo>
                    <a:pt x="615" y="19"/>
                  </a:lnTo>
                  <a:lnTo>
                    <a:pt x="592" y="15"/>
                  </a:lnTo>
                  <a:lnTo>
                    <a:pt x="565" y="10"/>
                  </a:lnTo>
                  <a:lnTo>
                    <a:pt x="533" y="6"/>
                  </a:lnTo>
                  <a:lnTo>
                    <a:pt x="496" y="3"/>
                  </a:lnTo>
                  <a:lnTo>
                    <a:pt x="456" y="1"/>
                  </a:lnTo>
                  <a:lnTo>
                    <a:pt x="411" y="0"/>
                  </a:lnTo>
                  <a:lnTo>
                    <a:pt x="364" y="2"/>
                  </a:lnTo>
                  <a:lnTo>
                    <a:pt x="315" y="6"/>
                  </a:lnTo>
                  <a:lnTo>
                    <a:pt x="262" y="15"/>
                  </a:lnTo>
                  <a:lnTo>
                    <a:pt x="209" y="26"/>
                  </a:lnTo>
                  <a:lnTo>
                    <a:pt x="154" y="42"/>
                  </a:lnTo>
                  <a:lnTo>
                    <a:pt x="98" y="61"/>
                  </a:lnTo>
                  <a:lnTo>
                    <a:pt x="42" y="87"/>
                  </a:lnTo>
                  <a:lnTo>
                    <a:pt x="38" y="101"/>
                  </a:lnTo>
                  <a:lnTo>
                    <a:pt x="28" y="141"/>
                  </a:lnTo>
                  <a:lnTo>
                    <a:pt x="17" y="203"/>
                  </a:lnTo>
                  <a:lnTo>
                    <a:pt x="6" y="283"/>
                  </a:lnTo>
                  <a:lnTo>
                    <a:pt x="0" y="378"/>
                  </a:lnTo>
                  <a:lnTo>
                    <a:pt x="5" y="484"/>
                  </a:lnTo>
                  <a:lnTo>
                    <a:pt x="21" y="599"/>
                  </a:lnTo>
                  <a:lnTo>
                    <a:pt x="54" y="716"/>
                  </a:lnTo>
                  <a:lnTo>
                    <a:pt x="58" y="716"/>
                  </a:lnTo>
                  <a:lnTo>
                    <a:pt x="66" y="715"/>
                  </a:lnTo>
                  <a:lnTo>
                    <a:pt x="80" y="713"/>
                  </a:lnTo>
                  <a:lnTo>
                    <a:pt x="99" y="712"/>
                  </a:lnTo>
                  <a:lnTo>
                    <a:pt x="124" y="710"/>
                  </a:lnTo>
                  <a:lnTo>
                    <a:pt x="153" y="708"/>
                  </a:lnTo>
                  <a:lnTo>
                    <a:pt x="188" y="707"/>
                  </a:lnTo>
                  <a:lnTo>
                    <a:pt x="225" y="706"/>
                  </a:lnTo>
                  <a:lnTo>
                    <a:pt x="267" y="705"/>
                  </a:lnTo>
                  <a:lnTo>
                    <a:pt x="313" y="706"/>
                  </a:lnTo>
                  <a:lnTo>
                    <a:pt x="362" y="707"/>
                  </a:lnTo>
                  <a:lnTo>
                    <a:pt x="415" y="709"/>
                  </a:lnTo>
                  <a:lnTo>
                    <a:pt x="470" y="713"/>
                  </a:lnTo>
                  <a:lnTo>
                    <a:pt x="528" y="719"/>
                  </a:lnTo>
                  <a:lnTo>
                    <a:pt x="588" y="726"/>
                  </a:lnTo>
                  <a:lnTo>
                    <a:pt x="650" y="735"/>
                  </a:lnTo>
                  <a:lnTo>
                    <a:pt x="647" y="713"/>
                  </a:lnTo>
                  <a:lnTo>
                    <a:pt x="641" y="655"/>
                  </a:lnTo>
                  <a:lnTo>
                    <a:pt x="631" y="568"/>
                  </a:lnTo>
                  <a:lnTo>
                    <a:pt x="623" y="462"/>
                  </a:lnTo>
                  <a:lnTo>
                    <a:pt x="618" y="345"/>
                  </a:lnTo>
                  <a:lnTo>
                    <a:pt x="618" y="229"/>
                  </a:lnTo>
                  <a:lnTo>
                    <a:pt x="627" y="119"/>
                  </a:lnTo>
                  <a:lnTo>
                    <a:pt x="645" y="27"/>
                  </a:lnTo>
                  <a:close/>
                </a:path>
              </a:pathLst>
            </a:custGeom>
            <a:solidFill>
              <a:srgbClr val="808080"/>
            </a:solidFill>
            <a:ln w="9525">
              <a:noFill/>
              <a:round/>
              <a:headEnd/>
              <a:tailEnd/>
            </a:ln>
          </p:spPr>
          <p:txBody>
            <a:bodyPr/>
            <a:lstStyle/>
            <a:p>
              <a:endParaRPr lang="en-US"/>
            </a:p>
          </p:txBody>
        </p:sp>
        <p:sp>
          <p:nvSpPr>
            <p:cNvPr id="92345" name="Freeform 117"/>
            <p:cNvSpPr>
              <a:spLocks/>
            </p:cNvSpPr>
            <p:nvPr/>
          </p:nvSpPr>
          <p:spPr bwMode="auto">
            <a:xfrm>
              <a:off x="6623" y="13797"/>
              <a:ext cx="1071" cy="731"/>
            </a:xfrm>
            <a:custGeom>
              <a:avLst/>
              <a:gdLst>
                <a:gd name="T0" fmla="*/ 6 w 1071"/>
                <a:gd name="T1" fmla="*/ 552 h 731"/>
                <a:gd name="T2" fmla="*/ 0 w 1071"/>
                <a:gd name="T3" fmla="*/ 642 h 731"/>
                <a:gd name="T4" fmla="*/ 698 w 1071"/>
                <a:gd name="T5" fmla="*/ 731 h 731"/>
                <a:gd name="T6" fmla="*/ 703 w 1071"/>
                <a:gd name="T7" fmla="*/ 729 h 731"/>
                <a:gd name="T8" fmla="*/ 717 w 1071"/>
                <a:gd name="T9" fmla="*/ 722 h 731"/>
                <a:gd name="T10" fmla="*/ 740 w 1071"/>
                <a:gd name="T11" fmla="*/ 710 h 731"/>
                <a:gd name="T12" fmla="*/ 768 w 1071"/>
                <a:gd name="T13" fmla="*/ 694 h 731"/>
                <a:gd name="T14" fmla="*/ 801 w 1071"/>
                <a:gd name="T15" fmla="*/ 672 h 731"/>
                <a:gd name="T16" fmla="*/ 838 w 1071"/>
                <a:gd name="T17" fmla="*/ 645 h 731"/>
                <a:gd name="T18" fmla="*/ 876 w 1071"/>
                <a:gd name="T19" fmla="*/ 614 h 731"/>
                <a:gd name="T20" fmla="*/ 915 w 1071"/>
                <a:gd name="T21" fmla="*/ 577 h 731"/>
                <a:gd name="T22" fmla="*/ 953 w 1071"/>
                <a:gd name="T23" fmla="*/ 536 h 731"/>
                <a:gd name="T24" fmla="*/ 988 w 1071"/>
                <a:gd name="T25" fmla="*/ 491 h 731"/>
                <a:gd name="T26" fmla="*/ 1018 w 1071"/>
                <a:gd name="T27" fmla="*/ 439 h 731"/>
                <a:gd name="T28" fmla="*/ 1043 w 1071"/>
                <a:gd name="T29" fmla="*/ 383 h 731"/>
                <a:gd name="T30" fmla="*/ 1061 w 1071"/>
                <a:gd name="T31" fmla="*/ 322 h 731"/>
                <a:gd name="T32" fmla="*/ 1071 w 1071"/>
                <a:gd name="T33" fmla="*/ 255 h 731"/>
                <a:gd name="T34" fmla="*/ 1070 w 1071"/>
                <a:gd name="T35" fmla="*/ 185 h 731"/>
                <a:gd name="T36" fmla="*/ 1057 w 1071"/>
                <a:gd name="T37" fmla="*/ 108 h 731"/>
                <a:gd name="T38" fmla="*/ 1055 w 1071"/>
                <a:gd name="T39" fmla="*/ 104 h 731"/>
                <a:gd name="T40" fmla="*/ 1049 w 1071"/>
                <a:gd name="T41" fmla="*/ 92 h 731"/>
                <a:gd name="T42" fmla="*/ 1037 w 1071"/>
                <a:gd name="T43" fmla="*/ 76 h 731"/>
                <a:gd name="T44" fmla="*/ 1022 w 1071"/>
                <a:gd name="T45" fmla="*/ 57 h 731"/>
                <a:gd name="T46" fmla="*/ 1002 w 1071"/>
                <a:gd name="T47" fmla="*/ 37 h 731"/>
                <a:gd name="T48" fmla="*/ 979 w 1071"/>
                <a:gd name="T49" fmla="*/ 20 h 731"/>
                <a:gd name="T50" fmla="*/ 951 w 1071"/>
                <a:gd name="T51" fmla="*/ 7 h 731"/>
                <a:gd name="T52" fmla="*/ 919 w 1071"/>
                <a:gd name="T53" fmla="*/ 0 h 731"/>
                <a:gd name="T54" fmla="*/ 924 w 1071"/>
                <a:gd name="T55" fmla="*/ 12 h 731"/>
                <a:gd name="T56" fmla="*/ 934 w 1071"/>
                <a:gd name="T57" fmla="*/ 44 h 731"/>
                <a:gd name="T58" fmla="*/ 947 w 1071"/>
                <a:gd name="T59" fmla="*/ 94 h 731"/>
                <a:gd name="T60" fmla="*/ 958 w 1071"/>
                <a:gd name="T61" fmla="*/ 159 h 731"/>
                <a:gd name="T62" fmla="*/ 961 w 1071"/>
                <a:gd name="T63" fmla="*/ 238 h 731"/>
                <a:gd name="T64" fmla="*/ 953 w 1071"/>
                <a:gd name="T65" fmla="*/ 324 h 731"/>
                <a:gd name="T66" fmla="*/ 928 w 1071"/>
                <a:gd name="T67" fmla="*/ 418 h 731"/>
                <a:gd name="T68" fmla="*/ 884 w 1071"/>
                <a:gd name="T69" fmla="*/ 516 h 731"/>
                <a:gd name="T70" fmla="*/ 883 w 1071"/>
                <a:gd name="T71" fmla="*/ 518 h 731"/>
                <a:gd name="T72" fmla="*/ 879 w 1071"/>
                <a:gd name="T73" fmla="*/ 521 h 731"/>
                <a:gd name="T74" fmla="*/ 872 w 1071"/>
                <a:gd name="T75" fmla="*/ 526 h 731"/>
                <a:gd name="T76" fmla="*/ 862 w 1071"/>
                <a:gd name="T77" fmla="*/ 534 h 731"/>
                <a:gd name="T78" fmla="*/ 851 w 1071"/>
                <a:gd name="T79" fmla="*/ 541 h 731"/>
                <a:gd name="T80" fmla="*/ 837 w 1071"/>
                <a:gd name="T81" fmla="*/ 550 h 731"/>
                <a:gd name="T82" fmla="*/ 819 w 1071"/>
                <a:gd name="T83" fmla="*/ 559 h 731"/>
                <a:gd name="T84" fmla="*/ 800 w 1071"/>
                <a:gd name="T85" fmla="*/ 567 h 731"/>
                <a:gd name="T86" fmla="*/ 778 w 1071"/>
                <a:gd name="T87" fmla="*/ 575 h 731"/>
                <a:gd name="T88" fmla="*/ 754 w 1071"/>
                <a:gd name="T89" fmla="*/ 582 h 731"/>
                <a:gd name="T90" fmla="*/ 727 w 1071"/>
                <a:gd name="T91" fmla="*/ 588 h 731"/>
                <a:gd name="T92" fmla="*/ 697 w 1071"/>
                <a:gd name="T93" fmla="*/ 592 h 731"/>
                <a:gd name="T94" fmla="*/ 666 w 1071"/>
                <a:gd name="T95" fmla="*/ 593 h 731"/>
                <a:gd name="T96" fmla="*/ 631 w 1071"/>
                <a:gd name="T97" fmla="*/ 592 h 731"/>
                <a:gd name="T98" fmla="*/ 593 w 1071"/>
                <a:gd name="T99" fmla="*/ 589 h 731"/>
                <a:gd name="T100" fmla="*/ 555 w 1071"/>
                <a:gd name="T101" fmla="*/ 581 h 731"/>
                <a:gd name="T102" fmla="*/ 555 w 1071"/>
                <a:gd name="T103" fmla="*/ 677 h 731"/>
                <a:gd name="T104" fmla="*/ 24 w 1071"/>
                <a:gd name="T105" fmla="*/ 623 h 731"/>
                <a:gd name="T106" fmla="*/ 6 w 1071"/>
                <a:gd name="T107" fmla="*/ 552 h 73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71"/>
                <a:gd name="T163" fmla="*/ 0 h 731"/>
                <a:gd name="T164" fmla="*/ 1071 w 1071"/>
                <a:gd name="T165" fmla="*/ 731 h 73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71" h="731">
                  <a:moveTo>
                    <a:pt x="6" y="552"/>
                  </a:moveTo>
                  <a:lnTo>
                    <a:pt x="0" y="642"/>
                  </a:lnTo>
                  <a:lnTo>
                    <a:pt x="698" y="731"/>
                  </a:lnTo>
                  <a:lnTo>
                    <a:pt x="703" y="729"/>
                  </a:lnTo>
                  <a:lnTo>
                    <a:pt x="717" y="722"/>
                  </a:lnTo>
                  <a:lnTo>
                    <a:pt x="740" y="710"/>
                  </a:lnTo>
                  <a:lnTo>
                    <a:pt x="768" y="694"/>
                  </a:lnTo>
                  <a:lnTo>
                    <a:pt x="801" y="672"/>
                  </a:lnTo>
                  <a:lnTo>
                    <a:pt x="838" y="645"/>
                  </a:lnTo>
                  <a:lnTo>
                    <a:pt x="876" y="614"/>
                  </a:lnTo>
                  <a:lnTo>
                    <a:pt x="915" y="577"/>
                  </a:lnTo>
                  <a:lnTo>
                    <a:pt x="953" y="536"/>
                  </a:lnTo>
                  <a:lnTo>
                    <a:pt x="988" y="491"/>
                  </a:lnTo>
                  <a:lnTo>
                    <a:pt x="1018" y="439"/>
                  </a:lnTo>
                  <a:lnTo>
                    <a:pt x="1043" y="383"/>
                  </a:lnTo>
                  <a:lnTo>
                    <a:pt x="1061" y="322"/>
                  </a:lnTo>
                  <a:lnTo>
                    <a:pt x="1071" y="255"/>
                  </a:lnTo>
                  <a:lnTo>
                    <a:pt x="1070" y="185"/>
                  </a:lnTo>
                  <a:lnTo>
                    <a:pt x="1057" y="108"/>
                  </a:lnTo>
                  <a:lnTo>
                    <a:pt x="1055" y="104"/>
                  </a:lnTo>
                  <a:lnTo>
                    <a:pt x="1049" y="92"/>
                  </a:lnTo>
                  <a:lnTo>
                    <a:pt x="1037" y="76"/>
                  </a:lnTo>
                  <a:lnTo>
                    <a:pt x="1022" y="57"/>
                  </a:lnTo>
                  <a:lnTo>
                    <a:pt x="1002" y="37"/>
                  </a:lnTo>
                  <a:lnTo>
                    <a:pt x="979" y="20"/>
                  </a:lnTo>
                  <a:lnTo>
                    <a:pt x="951" y="7"/>
                  </a:lnTo>
                  <a:lnTo>
                    <a:pt x="919" y="0"/>
                  </a:lnTo>
                  <a:lnTo>
                    <a:pt x="924" y="12"/>
                  </a:lnTo>
                  <a:lnTo>
                    <a:pt x="934" y="44"/>
                  </a:lnTo>
                  <a:lnTo>
                    <a:pt x="947" y="94"/>
                  </a:lnTo>
                  <a:lnTo>
                    <a:pt x="958" y="159"/>
                  </a:lnTo>
                  <a:lnTo>
                    <a:pt x="961" y="238"/>
                  </a:lnTo>
                  <a:lnTo>
                    <a:pt x="953" y="324"/>
                  </a:lnTo>
                  <a:lnTo>
                    <a:pt x="928" y="418"/>
                  </a:lnTo>
                  <a:lnTo>
                    <a:pt x="884" y="516"/>
                  </a:lnTo>
                  <a:lnTo>
                    <a:pt x="883" y="518"/>
                  </a:lnTo>
                  <a:lnTo>
                    <a:pt x="879" y="521"/>
                  </a:lnTo>
                  <a:lnTo>
                    <a:pt x="872" y="526"/>
                  </a:lnTo>
                  <a:lnTo>
                    <a:pt x="862" y="534"/>
                  </a:lnTo>
                  <a:lnTo>
                    <a:pt x="851" y="541"/>
                  </a:lnTo>
                  <a:lnTo>
                    <a:pt x="837" y="550"/>
                  </a:lnTo>
                  <a:lnTo>
                    <a:pt x="819" y="559"/>
                  </a:lnTo>
                  <a:lnTo>
                    <a:pt x="800" y="567"/>
                  </a:lnTo>
                  <a:lnTo>
                    <a:pt x="778" y="575"/>
                  </a:lnTo>
                  <a:lnTo>
                    <a:pt x="754" y="582"/>
                  </a:lnTo>
                  <a:lnTo>
                    <a:pt x="727" y="588"/>
                  </a:lnTo>
                  <a:lnTo>
                    <a:pt x="697" y="592"/>
                  </a:lnTo>
                  <a:lnTo>
                    <a:pt x="666" y="593"/>
                  </a:lnTo>
                  <a:lnTo>
                    <a:pt x="631" y="592"/>
                  </a:lnTo>
                  <a:lnTo>
                    <a:pt x="593" y="589"/>
                  </a:lnTo>
                  <a:lnTo>
                    <a:pt x="555" y="581"/>
                  </a:lnTo>
                  <a:lnTo>
                    <a:pt x="555" y="677"/>
                  </a:lnTo>
                  <a:lnTo>
                    <a:pt x="24" y="623"/>
                  </a:lnTo>
                  <a:lnTo>
                    <a:pt x="6" y="552"/>
                  </a:lnTo>
                  <a:close/>
                </a:path>
              </a:pathLst>
            </a:custGeom>
            <a:solidFill>
              <a:srgbClr val="FFFFFF"/>
            </a:solidFill>
            <a:ln w="9525">
              <a:noFill/>
              <a:round/>
              <a:headEnd/>
              <a:tailEnd/>
            </a:ln>
          </p:spPr>
          <p:txBody>
            <a:bodyPr/>
            <a:lstStyle/>
            <a:p>
              <a:endParaRPr lang="en-US"/>
            </a:p>
          </p:txBody>
        </p:sp>
        <p:sp>
          <p:nvSpPr>
            <p:cNvPr id="92346" name="Freeform 118"/>
            <p:cNvSpPr>
              <a:spLocks/>
            </p:cNvSpPr>
            <p:nvPr/>
          </p:nvSpPr>
          <p:spPr bwMode="auto">
            <a:xfrm>
              <a:off x="6486" y="14516"/>
              <a:ext cx="787" cy="253"/>
            </a:xfrm>
            <a:custGeom>
              <a:avLst/>
              <a:gdLst>
                <a:gd name="T0" fmla="*/ 787 w 787"/>
                <a:gd name="T1" fmla="*/ 91 h 253"/>
                <a:gd name="T2" fmla="*/ 12 w 787"/>
                <a:gd name="T3" fmla="*/ 0 h 253"/>
                <a:gd name="T4" fmla="*/ 0 w 787"/>
                <a:gd name="T5" fmla="*/ 91 h 253"/>
                <a:gd name="T6" fmla="*/ 764 w 787"/>
                <a:gd name="T7" fmla="*/ 253 h 253"/>
                <a:gd name="T8" fmla="*/ 787 w 787"/>
                <a:gd name="T9" fmla="*/ 91 h 253"/>
                <a:gd name="T10" fmla="*/ 0 60000 65536"/>
                <a:gd name="T11" fmla="*/ 0 60000 65536"/>
                <a:gd name="T12" fmla="*/ 0 60000 65536"/>
                <a:gd name="T13" fmla="*/ 0 60000 65536"/>
                <a:gd name="T14" fmla="*/ 0 60000 65536"/>
                <a:gd name="T15" fmla="*/ 0 w 787"/>
                <a:gd name="T16" fmla="*/ 0 h 253"/>
                <a:gd name="T17" fmla="*/ 787 w 787"/>
                <a:gd name="T18" fmla="*/ 253 h 253"/>
              </a:gdLst>
              <a:ahLst/>
              <a:cxnLst>
                <a:cxn ang="T10">
                  <a:pos x="T0" y="T1"/>
                </a:cxn>
                <a:cxn ang="T11">
                  <a:pos x="T2" y="T3"/>
                </a:cxn>
                <a:cxn ang="T12">
                  <a:pos x="T4" y="T5"/>
                </a:cxn>
                <a:cxn ang="T13">
                  <a:pos x="T6" y="T7"/>
                </a:cxn>
                <a:cxn ang="T14">
                  <a:pos x="T8" y="T9"/>
                </a:cxn>
              </a:cxnLst>
              <a:rect l="T15" t="T16" r="T17" b="T18"/>
              <a:pathLst>
                <a:path w="787" h="253">
                  <a:moveTo>
                    <a:pt x="787" y="91"/>
                  </a:moveTo>
                  <a:lnTo>
                    <a:pt x="12" y="0"/>
                  </a:lnTo>
                  <a:lnTo>
                    <a:pt x="0" y="91"/>
                  </a:lnTo>
                  <a:lnTo>
                    <a:pt x="764" y="253"/>
                  </a:lnTo>
                  <a:lnTo>
                    <a:pt x="787" y="91"/>
                  </a:lnTo>
                  <a:close/>
                </a:path>
              </a:pathLst>
            </a:custGeom>
            <a:solidFill>
              <a:srgbClr val="808080"/>
            </a:solidFill>
            <a:ln w="9525">
              <a:noFill/>
              <a:round/>
              <a:headEnd/>
              <a:tailEnd/>
            </a:ln>
          </p:spPr>
          <p:txBody>
            <a:bodyPr/>
            <a:lstStyle/>
            <a:p>
              <a:endParaRPr lang="en-US"/>
            </a:p>
          </p:txBody>
        </p:sp>
        <p:sp>
          <p:nvSpPr>
            <p:cNvPr id="92347" name="Freeform 119"/>
            <p:cNvSpPr>
              <a:spLocks/>
            </p:cNvSpPr>
            <p:nvPr/>
          </p:nvSpPr>
          <p:spPr bwMode="auto">
            <a:xfrm>
              <a:off x="6879" y="14597"/>
              <a:ext cx="336" cy="115"/>
            </a:xfrm>
            <a:custGeom>
              <a:avLst/>
              <a:gdLst>
                <a:gd name="T0" fmla="*/ 336 w 336"/>
                <a:gd name="T1" fmla="*/ 50 h 115"/>
                <a:gd name="T2" fmla="*/ 4 w 336"/>
                <a:gd name="T3" fmla="*/ 0 h 115"/>
                <a:gd name="T4" fmla="*/ 0 w 336"/>
                <a:gd name="T5" fmla="*/ 48 h 115"/>
                <a:gd name="T6" fmla="*/ 327 w 336"/>
                <a:gd name="T7" fmla="*/ 115 h 115"/>
                <a:gd name="T8" fmla="*/ 336 w 336"/>
                <a:gd name="T9" fmla="*/ 50 h 115"/>
                <a:gd name="T10" fmla="*/ 0 60000 65536"/>
                <a:gd name="T11" fmla="*/ 0 60000 65536"/>
                <a:gd name="T12" fmla="*/ 0 60000 65536"/>
                <a:gd name="T13" fmla="*/ 0 60000 65536"/>
                <a:gd name="T14" fmla="*/ 0 60000 65536"/>
                <a:gd name="T15" fmla="*/ 0 w 336"/>
                <a:gd name="T16" fmla="*/ 0 h 115"/>
                <a:gd name="T17" fmla="*/ 336 w 336"/>
                <a:gd name="T18" fmla="*/ 115 h 115"/>
              </a:gdLst>
              <a:ahLst/>
              <a:cxnLst>
                <a:cxn ang="T10">
                  <a:pos x="T0" y="T1"/>
                </a:cxn>
                <a:cxn ang="T11">
                  <a:pos x="T2" y="T3"/>
                </a:cxn>
                <a:cxn ang="T12">
                  <a:pos x="T4" y="T5"/>
                </a:cxn>
                <a:cxn ang="T13">
                  <a:pos x="T6" y="T7"/>
                </a:cxn>
                <a:cxn ang="T14">
                  <a:pos x="T8" y="T9"/>
                </a:cxn>
              </a:cxnLst>
              <a:rect l="T15" t="T16" r="T17" b="T18"/>
              <a:pathLst>
                <a:path w="336" h="115">
                  <a:moveTo>
                    <a:pt x="336" y="50"/>
                  </a:moveTo>
                  <a:lnTo>
                    <a:pt x="4" y="0"/>
                  </a:lnTo>
                  <a:lnTo>
                    <a:pt x="0" y="48"/>
                  </a:lnTo>
                  <a:lnTo>
                    <a:pt x="327" y="115"/>
                  </a:lnTo>
                  <a:lnTo>
                    <a:pt x="336" y="50"/>
                  </a:lnTo>
                  <a:close/>
                </a:path>
              </a:pathLst>
            </a:custGeom>
            <a:solidFill>
              <a:srgbClr val="808080"/>
            </a:solidFill>
            <a:ln w="9525">
              <a:noFill/>
              <a:round/>
              <a:headEnd/>
              <a:tailEnd/>
            </a:ln>
          </p:spPr>
          <p:txBody>
            <a:bodyPr/>
            <a:lstStyle/>
            <a:p>
              <a:endParaRPr lang="en-US"/>
            </a:p>
          </p:txBody>
        </p:sp>
        <p:sp>
          <p:nvSpPr>
            <p:cNvPr id="92348" name="Freeform 120"/>
            <p:cNvSpPr>
              <a:spLocks/>
            </p:cNvSpPr>
            <p:nvPr/>
          </p:nvSpPr>
          <p:spPr bwMode="auto">
            <a:xfrm>
              <a:off x="6536" y="14540"/>
              <a:ext cx="225" cy="85"/>
            </a:xfrm>
            <a:custGeom>
              <a:avLst/>
              <a:gdLst>
                <a:gd name="T0" fmla="*/ 225 w 225"/>
                <a:gd name="T1" fmla="*/ 39 h 85"/>
                <a:gd name="T2" fmla="*/ 0 w 225"/>
                <a:gd name="T3" fmla="*/ 0 h 85"/>
                <a:gd name="T4" fmla="*/ 3 w 225"/>
                <a:gd name="T5" fmla="*/ 41 h 85"/>
                <a:gd name="T6" fmla="*/ 218 w 225"/>
                <a:gd name="T7" fmla="*/ 85 h 85"/>
                <a:gd name="T8" fmla="*/ 225 w 225"/>
                <a:gd name="T9" fmla="*/ 39 h 85"/>
                <a:gd name="T10" fmla="*/ 0 60000 65536"/>
                <a:gd name="T11" fmla="*/ 0 60000 65536"/>
                <a:gd name="T12" fmla="*/ 0 60000 65536"/>
                <a:gd name="T13" fmla="*/ 0 60000 65536"/>
                <a:gd name="T14" fmla="*/ 0 60000 65536"/>
                <a:gd name="T15" fmla="*/ 0 w 225"/>
                <a:gd name="T16" fmla="*/ 0 h 85"/>
                <a:gd name="T17" fmla="*/ 225 w 225"/>
                <a:gd name="T18" fmla="*/ 85 h 85"/>
              </a:gdLst>
              <a:ahLst/>
              <a:cxnLst>
                <a:cxn ang="T10">
                  <a:pos x="T0" y="T1"/>
                </a:cxn>
                <a:cxn ang="T11">
                  <a:pos x="T2" y="T3"/>
                </a:cxn>
                <a:cxn ang="T12">
                  <a:pos x="T4" y="T5"/>
                </a:cxn>
                <a:cxn ang="T13">
                  <a:pos x="T6" y="T7"/>
                </a:cxn>
                <a:cxn ang="T14">
                  <a:pos x="T8" y="T9"/>
                </a:cxn>
              </a:cxnLst>
              <a:rect l="T15" t="T16" r="T17" b="T18"/>
              <a:pathLst>
                <a:path w="225" h="85">
                  <a:moveTo>
                    <a:pt x="225" y="39"/>
                  </a:moveTo>
                  <a:lnTo>
                    <a:pt x="0" y="0"/>
                  </a:lnTo>
                  <a:lnTo>
                    <a:pt x="3" y="41"/>
                  </a:lnTo>
                  <a:lnTo>
                    <a:pt x="218" y="85"/>
                  </a:lnTo>
                  <a:lnTo>
                    <a:pt x="225" y="39"/>
                  </a:lnTo>
                  <a:close/>
                </a:path>
              </a:pathLst>
            </a:custGeom>
            <a:solidFill>
              <a:srgbClr val="808080"/>
            </a:solidFill>
            <a:ln w="9525">
              <a:noFill/>
              <a:round/>
              <a:headEnd/>
              <a:tailEnd/>
            </a:ln>
          </p:spPr>
          <p:txBody>
            <a:bodyPr/>
            <a:lstStyle/>
            <a:p>
              <a:endParaRPr lang="en-US"/>
            </a:p>
          </p:txBody>
        </p:sp>
        <p:sp>
          <p:nvSpPr>
            <p:cNvPr id="92349" name="Freeform 121"/>
            <p:cNvSpPr>
              <a:spLocks/>
            </p:cNvSpPr>
            <p:nvPr/>
          </p:nvSpPr>
          <p:spPr bwMode="auto">
            <a:xfrm>
              <a:off x="5972" y="14624"/>
              <a:ext cx="1325" cy="439"/>
            </a:xfrm>
            <a:custGeom>
              <a:avLst/>
              <a:gdLst>
                <a:gd name="T0" fmla="*/ 0 w 1325"/>
                <a:gd name="T1" fmla="*/ 132 h 439"/>
                <a:gd name="T2" fmla="*/ 3 w 1325"/>
                <a:gd name="T3" fmla="*/ 132 h 439"/>
                <a:gd name="T4" fmla="*/ 10 w 1325"/>
                <a:gd name="T5" fmla="*/ 130 h 439"/>
                <a:gd name="T6" fmla="*/ 24 w 1325"/>
                <a:gd name="T7" fmla="*/ 128 h 439"/>
                <a:gd name="T8" fmla="*/ 42 w 1325"/>
                <a:gd name="T9" fmla="*/ 125 h 439"/>
                <a:gd name="T10" fmla="*/ 62 w 1325"/>
                <a:gd name="T11" fmla="*/ 121 h 439"/>
                <a:gd name="T12" fmla="*/ 86 w 1325"/>
                <a:gd name="T13" fmla="*/ 116 h 439"/>
                <a:gd name="T14" fmla="*/ 113 w 1325"/>
                <a:gd name="T15" fmla="*/ 109 h 439"/>
                <a:gd name="T16" fmla="*/ 141 w 1325"/>
                <a:gd name="T17" fmla="*/ 102 h 439"/>
                <a:gd name="T18" fmla="*/ 170 w 1325"/>
                <a:gd name="T19" fmla="*/ 94 h 439"/>
                <a:gd name="T20" fmla="*/ 199 w 1325"/>
                <a:gd name="T21" fmla="*/ 85 h 439"/>
                <a:gd name="T22" fmla="*/ 228 w 1325"/>
                <a:gd name="T23" fmla="*/ 74 h 439"/>
                <a:gd name="T24" fmla="*/ 257 w 1325"/>
                <a:gd name="T25" fmla="*/ 62 h 439"/>
                <a:gd name="T26" fmla="*/ 285 w 1325"/>
                <a:gd name="T27" fmla="*/ 48 h 439"/>
                <a:gd name="T28" fmla="*/ 309 w 1325"/>
                <a:gd name="T29" fmla="*/ 34 h 439"/>
                <a:gd name="T30" fmla="*/ 333 w 1325"/>
                <a:gd name="T31" fmla="*/ 18 h 439"/>
                <a:gd name="T32" fmla="*/ 352 w 1325"/>
                <a:gd name="T33" fmla="*/ 0 h 439"/>
                <a:gd name="T34" fmla="*/ 1325 w 1325"/>
                <a:gd name="T35" fmla="*/ 223 h 439"/>
                <a:gd name="T36" fmla="*/ 1323 w 1325"/>
                <a:gd name="T37" fmla="*/ 225 h 439"/>
                <a:gd name="T38" fmla="*/ 1318 w 1325"/>
                <a:gd name="T39" fmla="*/ 230 h 439"/>
                <a:gd name="T40" fmla="*/ 1309 w 1325"/>
                <a:gd name="T41" fmla="*/ 239 h 439"/>
                <a:gd name="T42" fmla="*/ 1297 w 1325"/>
                <a:gd name="T43" fmla="*/ 250 h 439"/>
                <a:gd name="T44" fmla="*/ 1282 w 1325"/>
                <a:gd name="T45" fmla="*/ 263 h 439"/>
                <a:gd name="T46" fmla="*/ 1265 w 1325"/>
                <a:gd name="T47" fmla="*/ 278 h 439"/>
                <a:gd name="T48" fmla="*/ 1247 w 1325"/>
                <a:gd name="T49" fmla="*/ 295 h 439"/>
                <a:gd name="T50" fmla="*/ 1225 w 1325"/>
                <a:gd name="T51" fmla="*/ 312 h 439"/>
                <a:gd name="T52" fmla="*/ 1202 w 1325"/>
                <a:gd name="T53" fmla="*/ 331 h 439"/>
                <a:gd name="T54" fmla="*/ 1179 w 1325"/>
                <a:gd name="T55" fmla="*/ 349 h 439"/>
                <a:gd name="T56" fmla="*/ 1154 w 1325"/>
                <a:gd name="T57" fmla="*/ 367 h 439"/>
                <a:gd name="T58" fmla="*/ 1128 w 1325"/>
                <a:gd name="T59" fmla="*/ 385 h 439"/>
                <a:gd name="T60" fmla="*/ 1102 w 1325"/>
                <a:gd name="T61" fmla="*/ 401 h 439"/>
                <a:gd name="T62" fmla="*/ 1077 w 1325"/>
                <a:gd name="T63" fmla="*/ 415 h 439"/>
                <a:gd name="T64" fmla="*/ 1051 w 1325"/>
                <a:gd name="T65" fmla="*/ 428 h 439"/>
                <a:gd name="T66" fmla="*/ 1026 w 1325"/>
                <a:gd name="T67" fmla="*/ 439 h 439"/>
                <a:gd name="T68" fmla="*/ 0 w 1325"/>
                <a:gd name="T69" fmla="*/ 132 h 43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325"/>
                <a:gd name="T106" fmla="*/ 0 h 439"/>
                <a:gd name="T107" fmla="*/ 1325 w 1325"/>
                <a:gd name="T108" fmla="*/ 439 h 43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325" h="439">
                  <a:moveTo>
                    <a:pt x="0" y="132"/>
                  </a:moveTo>
                  <a:lnTo>
                    <a:pt x="3" y="132"/>
                  </a:lnTo>
                  <a:lnTo>
                    <a:pt x="10" y="130"/>
                  </a:lnTo>
                  <a:lnTo>
                    <a:pt x="24" y="128"/>
                  </a:lnTo>
                  <a:lnTo>
                    <a:pt x="42" y="125"/>
                  </a:lnTo>
                  <a:lnTo>
                    <a:pt x="62" y="121"/>
                  </a:lnTo>
                  <a:lnTo>
                    <a:pt x="86" y="116"/>
                  </a:lnTo>
                  <a:lnTo>
                    <a:pt x="113" y="109"/>
                  </a:lnTo>
                  <a:lnTo>
                    <a:pt x="141" y="102"/>
                  </a:lnTo>
                  <a:lnTo>
                    <a:pt x="170" y="94"/>
                  </a:lnTo>
                  <a:lnTo>
                    <a:pt x="199" y="85"/>
                  </a:lnTo>
                  <a:lnTo>
                    <a:pt x="228" y="74"/>
                  </a:lnTo>
                  <a:lnTo>
                    <a:pt x="257" y="62"/>
                  </a:lnTo>
                  <a:lnTo>
                    <a:pt x="285" y="48"/>
                  </a:lnTo>
                  <a:lnTo>
                    <a:pt x="309" y="34"/>
                  </a:lnTo>
                  <a:lnTo>
                    <a:pt x="333" y="18"/>
                  </a:lnTo>
                  <a:lnTo>
                    <a:pt x="352" y="0"/>
                  </a:lnTo>
                  <a:lnTo>
                    <a:pt x="1325" y="223"/>
                  </a:lnTo>
                  <a:lnTo>
                    <a:pt x="1323" y="225"/>
                  </a:lnTo>
                  <a:lnTo>
                    <a:pt x="1318" y="230"/>
                  </a:lnTo>
                  <a:lnTo>
                    <a:pt x="1309" y="239"/>
                  </a:lnTo>
                  <a:lnTo>
                    <a:pt x="1297" y="250"/>
                  </a:lnTo>
                  <a:lnTo>
                    <a:pt x="1282" y="263"/>
                  </a:lnTo>
                  <a:lnTo>
                    <a:pt x="1265" y="278"/>
                  </a:lnTo>
                  <a:lnTo>
                    <a:pt x="1247" y="295"/>
                  </a:lnTo>
                  <a:lnTo>
                    <a:pt x="1225" y="312"/>
                  </a:lnTo>
                  <a:lnTo>
                    <a:pt x="1202" y="331"/>
                  </a:lnTo>
                  <a:lnTo>
                    <a:pt x="1179" y="349"/>
                  </a:lnTo>
                  <a:lnTo>
                    <a:pt x="1154" y="367"/>
                  </a:lnTo>
                  <a:lnTo>
                    <a:pt x="1128" y="385"/>
                  </a:lnTo>
                  <a:lnTo>
                    <a:pt x="1102" y="401"/>
                  </a:lnTo>
                  <a:lnTo>
                    <a:pt x="1077" y="415"/>
                  </a:lnTo>
                  <a:lnTo>
                    <a:pt x="1051" y="428"/>
                  </a:lnTo>
                  <a:lnTo>
                    <a:pt x="1026" y="439"/>
                  </a:lnTo>
                  <a:lnTo>
                    <a:pt x="0" y="132"/>
                  </a:lnTo>
                  <a:close/>
                </a:path>
              </a:pathLst>
            </a:custGeom>
            <a:solidFill>
              <a:srgbClr val="808080"/>
            </a:solidFill>
            <a:ln w="9525">
              <a:noFill/>
              <a:round/>
              <a:headEnd/>
              <a:tailEnd/>
            </a:ln>
          </p:spPr>
          <p:txBody>
            <a:bodyPr/>
            <a:lstStyle/>
            <a:p>
              <a:endParaRPr lang="en-US"/>
            </a:p>
          </p:txBody>
        </p:sp>
        <p:sp>
          <p:nvSpPr>
            <p:cNvPr id="92350" name="Freeform 122"/>
            <p:cNvSpPr>
              <a:spLocks/>
            </p:cNvSpPr>
            <p:nvPr/>
          </p:nvSpPr>
          <p:spPr bwMode="auto">
            <a:xfrm>
              <a:off x="7292" y="14577"/>
              <a:ext cx="472" cy="209"/>
            </a:xfrm>
            <a:custGeom>
              <a:avLst/>
              <a:gdLst>
                <a:gd name="T0" fmla="*/ 47 w 472"/>
                <a:gd name="T1" fmla="*/ 209 h 209"/>
                <a:gd name="T2" fmla="*/ 472 w 472"/>
                <a:gd name="T3" fmla="*/ 84 h 209"/>
                <a:gd name="T4" fmla="*/ 215 w 472"/>
                <a:gd name="T5" fmla="*/ 0 h 209"/>
                <a:gd name="T6" fmla="*/ 5 w 472"/>
                <a:gd name="T7" fmla="*/ 24 h 209"/>
                <a:gd name="T8" fmla="*/ 0 w 472"/>
                <a:gd name="T9" fmla="*/ 197 h 209"/>
                <a:gd name="T10" fmla="*/ 47 w 472"/>
                <a:gd name="T11" fmla="*/ 209 h 209"/>
                <a:gd name="T12" fmla="*/ 0 60000 65536"/>
                <a:gd name="T13" fmla="*/ 0 60000 65536"/>
                <a:gd name="T14" fmla="*/ 0 60000 65536"/>
                <a:gd name="T15" fmla="*/ 0 60000 65536"/>
                <a:gd name="T16" fmla="*/ 0 60000 65536"/>
                <a:gd name="T17" fmla="*/ 0 60000 65536"/>
                <a:gd name="T18" fmla="*/ 0 w 472"/>
                <a:gd name="T19" fmla="*/ 0 h 209"/>
                <a:gd name="T20" fmla="*/ 472 w 472"/>
                <a:gd name="T21" fmla="*/ 209 h 209"/>
              </a:gdLst>
              <a:ahLst/>
              <a:cxnLst>
                <a:cxn ang="T12">
                  <a:pos x="T0" y="T1"/>
                </a:cxn>
                <a:cxn ang="T13">
                  <a:pos x="T2" y="T3"/>
                </a:cxn>
                <a:cxn ang="T14">
                  <a:pos x="T4" y="T5"/>
                </a:cxn>
                <a:cxn ang="T15">
                  <a:pos x="T6" y="T7"/>
                </a:cxn>
                <a:cxn ang="T16">
                  <a:pos x="T8" y="T9"/>
                </a:cxn>
                <a:cxn ang="T17">
                  <a:pos x="T10" y="T11"/>
                </a:cxn>
              </a:cxnLst>
              <a:rect l="T18" t="T19" r="T20" b="T21"/>
              <a:pathLst>
                <a:path w="472" h="209">
                  <a:moveTo>
                    <a:pt x="47" y="209"/>
                  </a:moveTo>
                  <a:lnTo>
                    <a:pt x="472" y="84"/>
                  </a:lnTo>
                  <a:lnTo>
                    <a:pt x="215" y="0"/>
                  </a:lnTo>
                  <a:lnTo>
                    <a:pt x="5" y="24"/>
                  </a:lnTo>
                  <a:lnTo>
                    <a:pt x="0" y="197"/>
                  </a:lnTo>
                  <a:lnTo>
                    <a:pt x="47" y="209"/>
                  </a:lnTo>
                  <a:close/>
                </a:path>
              </a:pathLst>
            </a:custGeom>
            <a:solidFill>
              <a:srgbClr val="808080"/>
            </a:solidFill>
            <a:ln w="9525">
              <a:noFill/>
              <a:round/>
              <a:headEnd/>
              <a:tailEnd/>
            </a:ln>
          </p:spPr>
          <p:txBody>
            <a:bodyPr/>
            <a:lstStyle/>
            <a:p>
              <a:endParaRPr lang="en-US"/>
            </a:p>
          </p:txBody>
        </p:sp>
        <p:sp>
          <p:nvSpPr>
            <p:cNvPr id="92351" name="Freeform 123"/>
            <p:cNvSpPr>
              <a:spLocks/>
            </p:cNvSpPr>
            <p:nvPr/>
          </p:nvSpPr>
          <p:spPr bwMode="auto">
            <a:xfrm>
              <a:off x="6073" y="13679"/>
              <a:ext cx="251" cy="999"/>
            </a:xfrm>
            <a:custGeom>
              <a:avLst/>
              <a:gdLst>
                <a:gd name="T0" fmla="*/ 251 w 251"/>
                <a:gd name="T1" fmla="*/ 23 h 999"/>
                <a:gd name="T2" fmla="*/ 250 w 251"/>
                <a:gd name="T3" fmla="*/ 22 h 999"/>
                <a:gd name="T4" fmla="*/ 246 w 251"/>
                <a:gd name="T5" fmla="*/ 20 h 999"/>
                <a:gd name="T6" fmla="*/ 239 w 251"/>
                <a:gd name="T7" fmla="*/ 18 h 999"/>
                <a:gd name="T8" fmla="*/ 230 w 251"/>
                <a:gd name="T9" fmla="*/ 15 h 999"/>
                <a:gd name="T10" fmla="*/ 218 w 251"/>
                <a:gd name="T11" fmla="*/ 11 h 999"/>
                <a:gd name="T12" fmla="*/ 205 w 251"/>
                <a:gd name="T13" fmla="*/ 7 h 999"/>
                <a:gd name="T14" fmla="*/ 190 w 251"/>
                <a:gd name="T15" fmla="*/ 4 h 999"/>
                <a:gd name="T16" fmla="*/ 173 w 251"/>
                <a:gd name="T17" fmla="*/ 1 h 999"/>
                <a:gd name="T18" fmla="*/ 155 w 251"/>
                <a:gd name="T19" fmla="*/ 0 h 999"/>
                <a:gd name="T20" fmla="*/ 134 w 251"/>
                <a:gd name="T21" fmla="*/ 0 h 999"/>
                <a:gd name="T22" fmla="*/ 114 w 251"/>
                <a:gd name="T23" fmla="*/ 2 h 999"/>
                <a:gd name="T24" fmla="*/ 92 w 251"/>
                <a:gd name="T25" fmla="*/ 5 h 999"/>
                <a:gd name="T26" fmla="*/ 70 w 251"/>
                <a:gd name="T27" fmla="*/ 12 h 999"/>
                <a:gd name="T28" fmla="*/ 47 w 251"/>
                <a:gd name="T29" fmla="*/ 20 h 999"/>
                <a:gd name="T30" fmla="*/ 23 w 251"/>
                <a:gd name="T31" fmla="*/ 32 h 999"/>
                <a:gd name="T32" fmla="*/ 0 w 251"/>
                <a:gd name="T33" fmla="*/ 47 h 999"/>
                <a:gd name="T34" fmla="*/ 0 w 251"/>
                <a:gd name="T35" fmla="*/ 999 h 999"/>
                <a:gd name="T36" fmla="*/ 1 w 251"/>
                <a:gd name="T37" fmla="*/ 999 h 999"/>
                <a:gd name="T38" fmla="*/ 6 w 251"/>
                <a:gd name="T39" fmla="*/ 999 h 999"/>
                <a:gd name="T40" fmla="*/ 14 w 251"/>
                <a:gd name="T41" fmla="*/ 998 h 999"/>
                <a:gd name="T42" fmla="*/ 23 w 251"/>
                <a:gd name="T43" fmla="*/ 997 h 999"/>
                <a:gd name="T44" fmla="*/ 35 w 251"/>
                <a:gd name="T45" fmla="*/ 995 h 999"/>
                <a:gd name="T46" fmla="*/ 49 w 251"/>
                <a:gd name="T47" fmla="*/ 993 h 999"/>
                <a:gd name="T48" fmla="*/ 65 w 251"/>
                <a:gd name="T49" fmla="*/ 990 h 999"/>
                <a:gd name="T50" fmla="*/ 83 w 251"/>
                <a:gd name="T51" fmla="*/ 985 h 999"/>
                <a:gd name="T52" fmla="*/ 102 w 251"/>
                <a:gd name="T53" fmla="*/ 980 h 999"/>
                <a:gd name="T54" fmla="*/ 121 w 251"/>
                <a:gd name="T55" fmla="*/ 973 h 999"/>
                <a:gd name="T56" fmla="*/ 143 w 251"/>
                <a:gd name="T57" fmla="*/ 966 h 999"/>
                <a:gd name="T58" fmla="*/ 164 w 251"/>
                <a:gd name="T59" fmla="*/ 956 h 999"/>
                <a:gd name="T60" fmla="*/ 186 w 251"/>
                <a:gd name="T61" fmla="*/ 945 h 999"/>
                <a:gd name="T62" fmla="*/ 208 w 251"/>
                <a:gd name="T63" fmla="*/ 934 h 999"/>
                <a:gd name="T64" fmla="*/ 230 w 251"/>
                <a:gd name="T65" fmla="*/ 919 h 999"/>
                <a:gd name="T66" fmla="*/ 251 w 251"/>
                <a:gd name="T67" fmla="*/ 903 h 999"/>
                <a:gd name="T68" fmla="*/ 251 w 251"/>
                <a:gd name="T69" fmla="*/ 23 h 99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1"/>
                <a:gd name="T106" fmla="*/ 0 h 999"/>
                <a:gd name="T107" fmla="*/ 251 w 251"/>
                <a:gd name="T108" fmla="*/ 999 h 99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1" h="999">
                  <a:moveTo>
                    <a:pt x="251" y="23"/>
                  </a:moveTo>
                  <a:lnTo>
                    <a:pt x="250" y="22"/>
                  </a:lnTo>
                  <a:lnTo>
                    <a:pt x="246" y="20"/>
                  </a:lnTo>
                  <a:lnTo>
                    <a:pt x="239" y="18"/>
                  </a:lnTo>
                  <a:lnTo>
                    <a:pt x="230" y="15"/>
                  </a:lnTo>
                  <a:lnTo>
                    <a:pt x="218" y="11"/>
                  </a:lnTo>
                  <a:lnTo>
                    <a:pt x="205" y="7"/>
                  </a:lnTo>
                  <a:lnTo>
                    <a:pt x="190" y="4"/>
                  </a:lnTo>
                  <a:lnTo>
                    <a:pt x="173" y="1"/>
                  </a:lnTo>
                  <a:lnTo>
                    <a:pt x="155" y="0"/>
                  </a:lnTo>
                  <a:lnTo>
                    <a:pt x="134" y="0"/>
                  </a:lnTo>
                  <a:lnTo>
                    <a:pt x="114" y="2"/>
                  </a:lnTo>
                  <a:lnTo>
                    <a:pt x="92" y="5"/>
                  </a:lnTo>
                  <a:lnTo>
                    <a:pt x="70" y="12"/>
                  </a:lnTo>
                  <a:lnTo>
                    <a:pt x="47" y="20"/>
                  </a:lnTo>
                  <a:lnTo>
                    <a:pt x="23" y="32"/>
                  </a:lnTo>
                  <a:lnTo>
                    <a:pt x="0" y="47"/>
                  </a:lnTo>
                  <a:lnTo>
                    <a:pt x="0" y="999"/>
                  </a:lnTo>
                  <a:lnTo>
                    <a:pt x="1" y="999"/>
                  </a:lnTo>
                  <a:lnTo>
                    <a:pt x="6" y="999"/>
                  </a:lnTo>
                  <a:lnTo>
                    <a:pt x="14" y="998"/>
                  </a:lnTo>
                  <a:lnTo>
                    <a:pt x="23" y="997"/>
                  </a:lnTo>
                  <a:lnTo>
                    <a:pt x="35" y="995"/>
                  </a:lnTo>
                  <a:lnTo>
                    <a:pt x="49" y="993"/>
                  </a:lnTo>
                  <a:lnTo>
                    <a:pt x="65" y="990"/>
                  </a:lnTo>
                  <a:lnTo>
                    <a:pt x="83" y="985"/>
                  </a:lnTo>
                  <a:lnTo>
                    <a:pt x="102" y="980"/>
                  </a:lnTo>
                  <a:lnTo>
                    <a:pt x="121" y="973"/>
                  </a:lnTo>
                  <a:lnTo>
                    <a:pt x="143" y="966"/>
                  </a:lnTo>
                  <a:lnTo>
                    <a:pt x="164" y="956"/>
                  </a:lnTo>
                  <a:lnTo>
                    <a:pt x="186" y="945"/>
                  </a:lnTo>
                  <a:lnTo>
                    <a:pt x="208" y="934"/>
                  </a:lnTo>
                  <a:lnTo>
                    <a:pt x="230" y="919"/>
                  </a:lnTo>
                  <a:lnTo>
                    <a:pt x="251" y="903"/>
                  </a:lnTo>
                  <a:lnTo>
                    <a:pt x="251" y="23"/>
                  </a:lnTo>
                  <a:close/>
                </a:path>
              </a:pathLst>
            </a:custGeom>
            <a:solidFill>
              <a:srgbClr val="808080"/>
            </a:solidFill>
            <a:ln w="9525">
              <a:noFill/>
              <a:round/>
              <a:headEnd/>
              <a:tailEnd/>
            </a:ln>
          </p:spPr>
          <p:txBody>
            <a:bodyPr/>
            <a:lstStyle/>
            <a:p>
              <a:endParaRPr lang="en-US"/>
            </a:p>
          </p:txBody>
        </p:sp>
        <p:sp>
          <p:nvSpPr>
            <p:cNvPr id="92352" name="Freeform 124"/>
            <p:cNvSpPr>
              <a:spLocks/>
            </p:cNvSpPr>
            <p:nvPr/>
          </p:nvSpPr>
          <p:spPr bwMode="auto">
            <a:xfrm>
              <a:off x="6080" y="13687"/>
              <a:ext cx="215" cy="843"/>
            </a:xfrm>
            <a:custGeom>
              <a:avLst/>
              <a:gdLst>
                <a:gd name="T0" fmla="*/ 215 w 215"/>
                <a:gd name="T1" fmla="*/ 20 h 843"/>
                <a:gd name="T2" fmla="*/ 214 w 215"/>
                <a:gd name="T3" fmla="*/ 19 h 843"/>
                <a:gd name="T4" fmla="*/ 211 w 215"/>
                <a:gd name="T5" fmla="*/ 18 h 843"/>
                <a:gd name="T6" fmla="*/ 205 w 215"/>
                <a:gd name="T7" fmla="*/ 15 h 843"/>
                <a:gd name="T8" fmla="*/ 197 w 215"/>
                <a:gd name="T9" fmla="*/ 12 h 843"/>
                <a:gd name="T10" fmla="*/ 187 w 215"/>
                <a:gd name="T11" fmla="*/ 9 h 843"/>
                <a:gd name="T12" fmla="*/ 176 w 215"/>
                <a:gd name="T13" fmla="*/ 6 h 843"/>
                <a:gd name="T14" fmla="*/ 163 w 215"/>
                <a:gd name="T15" fmla="*/ 4 h 843"/>
                <a:gd name="T16" fmla="*/ 149 w 215"/>
                <a:gd name="T17" fmla="*/ 1 h 843"/>
                <a:gd name="T18" fmla="*/ 133 w 215"/>
                <a:gd name="T19" fmla="*/ 0 h 843"/>
                <a:gd name="T20" fmla="*/ 115 w 215"/>
                <a:gd name="T21" fmla="*/ 0 h 843"/>
                <a:gd name="T22" fmla="*/ 98 w 215"/>
                <a:gd name="T23" fmla="*/ 1 h 843"/>
                <a:gd name="T24" fmla="*/ 79 w 215"/>
                <a:gd name="T25" fmla="*/ 5 h 843"/>
                <a:gd name="T26" fmla="*/ 60 w 215"/>
                <a:gd name="T27" fmla="*/ 10 h 843"/>
                <a:gd name="T28" fmla="*/ 40 w 215"/>
                <a:gd name="T29" fmla="*/ 18 h 843"/>
                <a:gd name="T30" fmla="*/ 21 w 215"/>
                <a:gd name="T31" fmla="*/ 27 h 843"/>
                <a:gd name="T32" fmla="*/ 0 w 215"/>
                <a:gd name="T33" fmla="*/ 40 h 843"/>
                <a:gd name="T34" fmla="*/ 0 w 215"/>
                <a:gd name="T35" fmla="*/ 843 h 843"/>
                <a:gd name="T36" fmla="*/ 1 w 215"/>
                <a:gd name="T37" fmla="*/ 843 h 843"/>
                <a:gd name="T38" fmla="*/ 6 w 215"/>
                <a:gd name="T39" fmla="*/ 843 h 843"/>
                <a:gd name="T40" fmla="*/ 12 w 215"/>
                <a:gd name="T41" fmla="*/ 842 h 843"/>
                <a:gd name="T42" fmla="*/ 21 w 215"/>
                <a:gd name="T43" fmla="*/ 841 h 843"/>
                <a:gd name="T44" fmla="*/ 30 w 215"/>
                <a:gd name="T45" fmla="*/ 840 h 843"/>
                <a:gd name="T46" fmla="*/ 43 w 215"/>
                <a:gd name="T47" fmla="*/ 838 h 843"/>
                <a:gd name="T48" fmla="*/ 56 w 215"/>
                <a:gd name="T49" fmla="*/ 835 h 843"/>
                <a:gd name="T50" fmla="*/ 71 w 215"/>
                <a:gd name="T51" fmla="*/ 831 h 843"/>
                <a:gd name="T52" fmla="*/ 87 w 215"/>
                <a:gd name="T53" fmla="*/ 826 h 843"/>
                <a:gd name="T54" fmla="*/ 105 w 215"/>
                <a:gd name="T55" fmla="*/ 821 h 843"/>
                <a:gd name="T56" fmla="*/ 123 w 215"/>
                <a:gd name="T57" fmla="*/ 814 h 843"/>
                <a:gd name="T58" fmla="*/ 141 w 215"/>
                <a:gd name="T59" fmla="*/ 806 h 843"/>
                <a:gd name="T60" fmla="*/ 159 w 215"/>
                <a:gd name="T61" fmla="*/ 797 h 843"/>
                <a:gd name="T62" fmla="*/ 179 w 215"/>
                <a:gd name="T63" fmla="*/ 786 h 843"/>
                <a:gd name="T64" fmla="*/ 197 w 215"/>
                <a:gd name="T65" fmla="*/ 774 h 843"/>
                <a:gd name="T66" fmla="*/ 215 w 215"/>
                <a:gd name="T67" fmla="*/ 760 h 843"/>
                <a:gd name="T68" fmla="*/ 215 w 215"/>
                <a:gd name="T69" fmla="*/ 20 h 8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15"/>
                <a:gd name="T106" fmla="*/ 0 h 843"/>
                <a:gd name="T107" fmla="*/ 215 w 215"/>
                <a:gd name="T108" fmla="*/ 843 h 84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15" h="843">
                  <a:moveTo>
                    <a:pt x="215" y="20"/>
                  </a:moveTo>
                  <a:lnTo>
                    <a:pt x="214" y="19"/>
                  </a:lnTo>
                  <a:lnTo>
                    <a:pt x="211" y="18"/>
                  </a:lnTo>
                  <a:lnTo>
                    <a:pt x="205" y="15"/>
                  </a:lnTo>
                  <a:lnTo>
                    <a:pt x="197" y="12"/>
                  </a:lnTo>
                  <a:lnTo>
                    <a:pt x="187" y="9"/>
                  </a:lnTo>
                  <a:lnTo>
                    <a:pt x="176" y="6"/>
                  </a:lnTo>
                  <a:lnTo>
                    <a:pt x="163" y="4"/>
                  </a:lnTo>
                  <a:lnTo>
                    <a:pt x="149" y="1"/>
                  </a:lnTo>
                  <a:lnTo>
                    <a:pt x="133" y="0"/>
                  </a:lnTo>
                  <a:lnTo>
                    <a:pt x="115" y="0"/>
                  </a:lnTo>
                  <a:lnTo>
                    <a:pt x="98" y="1"/>
                  </a:lnTo>
                  <a:lnTo>
                    <a:pt x="79" y="5"/>
                  </a:lnTo>
                  <a:lnTo>
                    <a:pt x="60" y="10"/>
                  </a:lnTo>
                  <a:lnTo>
                    <a:pt x="40" y="18"/>
                  </a:lnTo>
                  <a:lnTo>
                    <a:pt x="21" y="27"/>
                  </a:lnTo>
                  <a:lnTo>
                    <a:pt x="0" y="40"/>
                  </a:lnTo>
                  <a:lnTo>
                    <a:pt x="0" y="843"/>
                  </a:lnTo>
                  <a:lnTo>
                    <a:pt x="1" y="843"/>
                  </a:lnTo>
                  <a:lnTo>
                    <a:pt x="6" y="843"/>
                  </a:lnTo>
                  <a:lnTo>
                    <a:pt x="12" y="842"/>
                  </a:lnTo>
                  <a:lnTo>
                    <a:pt x="21" y="841"/>
                  </a:lnTo>
                  <a:lnTo>
                    <a:pt x="30" y="840"/>
                  </a:lnTo>
                  <a:lnTo>
                    <a:pt x="43" y="838"/>
                  </a:lnTo>
                  <a:lnTo>
                    <a:pt x="56" y="835"/>
                  </a:lnTo>
                  <a:lnTo>
                    <a:pt x="71" y="831"/>
                  </a:lnTo>
                  <a:lnTo>
                    <a:pt x="87" y="826"/>
                  </a:lnTo>
                  <a:lnTo>
                    <a:pt x="105" y="821"/>
                  </a:lnTo>
                  <a:lnTo>
                    <a:pt x="123" y="814"/>
                  </a:lnTo>
                  <a:lnTo>
                    <a:pt x="141" y="806"/>
                  </a:lnTo>
                  <a:lnTo>
                    <a:pt x="159" y="797"/>
                  </a:lnTo>
                  <a:lnTo>
                    <a:pt x="179" y="786"/>
                  </a:lnTo>
                  <a:lnTo>
                    <a:pt x="197" y="774"/>
                  </a:lnTo>
                  <a:lnTo>
                    <a:pt x="215" y="760"/>
                  </a:lnTo>
                  <a:lnTo>
                    <a:pt x="215" y="20"/>
                  </a:lnTo>
                  <a:close/>
                </a:path>
              </a:pathLst>
            </a:custGeom>
            <a:solidFill>
              <a:srgbClr val="808080"/>
            </a:solidFill>
            <a:ln w="9525">
              <a:noFill/>
              <a:round/>
              <a:headEnd/>
              <a:tailEnd/>
            </a:ln>
          </p:spPr>
          <p:txBody>
            <a:bodyPr/>
            <a:lstStyle/>
            <a:p>
              <a:endParaRPr lang="en-US"/>
            </a:p>
          </p:txBody>
        </p:sp>
        <p:sp>
          <p:nvSpPr>
            <p:cNvPr id="92353" name="Freeform 125"/>
            <p:cNvSpPr>
              <a:spLocks/>
            </p:cNvSpPr>
            <p:nvPr/>
          </p:nvSpPr>
          <p:spPr bwMode="auto">
            <a:xfrm>
              <a:off x="6087" y="13696"/>
              <a:ext cx="180" cy="685"/>
            </a:xfrm>
            <a:custGeom>
              <a:avLst/>
              <a:gdLst>
                <a:gd name="T0" fmla="*/ 180 w 180"/>
                <a:gd name="T1" fmla="*/ 16 h 685"/>
                <a:gd name="T2" fmla="*/ 179 w 180"/>
                <a:gd name="T3" fmla="*/ 16 h 685"/>
                <a:gd name="T4" fmla="*/ 176 w 180"/>
                <a:gd name="T5" fmla="*/ 14 h 685"/>
                <a:gd name="T6" fmla="*/ 172 w 180"/>
                <a:gd name="T7" fmla="*/ 12 h 685"/>
                <a:gd name="T8" fmla="*/ 165 w 180"/>
                <a:gd name="T9" fmla="*/ 10 h 685"/>
                <a:gd name="T10" fmla="*/ 157 w 180"/>
                <a:gd name="T11" fmla="*/ 8 h 685"/>
                <a:gd name="T12" fmla="*/ 147 w 180"/>
                <a:gd name="T13" fmla="*/ 4 h 685"/>
                <a:gd name="T14" fmla="*/ 136 w 180"/>
                <a:gd name="T15" fmla="*/ 2 h 685"/>
                <a:gd name="T16" fmla="*/ 125 w 180"/>
                <a:gd name="T17" fmla="*/ 0 h 685"/>
                <a:gd name="T18" fmla="*/ 111 w 180"/>
                <a:gd name="T19" fmla="*/ 0 h 685"/>
                <a:gd name="T20" fmla="*/ 97 w 180"/>
                <a:gd name="T21" fmla="*/ 0 h 685"/>
                <a:gd name="T22" fmla="*/ 81 w 180"/>
                <a:gd name="T23" fmla="*/ 1 h 685"/>
                <a:gd name="T24" fmla="*/ 66 w 180"/>
                <a:gd name="T25" fmla="*/ 3 h 685"/>
                <a:gd name="T26" fmla="*/ 50 w 180"/>
                <a:gd name="T27" fmla="*/ 8 h 685"/>
                <a:gd name="T28" fmla="*/ 33 w 180"/>
                <a:gd name="T29" fmla="*/ 14 h 685"/>
                <a:gd name="T30" fmla="*/ 17 w 180"/>
                <a:gd name="T31" fmla="*/ 23 h 685"/>
                <a:gd name="T32" fmla="*/ 0 w 180"/>
                <a:gd name="T33" fmla="*/ 33 h 685"/>
                <a:gd name="T34" fmla="*/ 0 w 180"/>
                <a:gd name="T35" fmla="*/ 685 h 685"/>
                <a:gd name="T36" fmla="*/ 1 w 180"/>
                <a:gd name="T37" fmla="*/ 685 h 685"/>
                <a:gd name="T38" fmla="*/ 4 w 180"/>
                <a:gd name="T39" fmla="*/ 685 h 685"/>
                <a:gd name="T40" fmla="*/ 9 w 180"/>
                <a:gd name="T41" fmla="*/ 684 h 685"/>
                <a:gd name="T42" fmla="*/ 17 w 180"/>
                <a:gd name="T43" fmla="*/ 683 h 685"/>
                <a:gd name="T44" fmla="*/ 26 w 180"/>
                <a:gd name="T45" fmla="*/ 682 h 685"/>
                <a:gd name="T46" fmla="*/ 35 w 180"/>
                <a:gd name="T47" fmla="*/ 681 h 685"/>
                <a:gd name="T48" fmla="*/ 47 w 180"/>
                <a:gd name="T49" fmla="*/ 678 h 685"/>
                <a:gd name="T50" fmla="*/ 60 w 180"/>
                <a:gd name="T51" fmla="*/ 676 h 685"/>
                <a:gd name="T52" fmla="*/ 73 w 180"/>
                <a:gd name="T53" fmla="*/ 671 h 685"/>
                <a:gd name="T54" fmla="*/ 87 w 180"/>
                <a:gd name="T55" fmla="*/ 667 h 685"/>
                <a:gd name="T56" fmla="*/ 102 w 180"/>
                <a:gd name="T57" fmla="*/ 662 h 685"/>
                <a:gd name="T58" fmla="*/ 118 w 180"/>
                <a:gd name="T59" fmla="*/ 655 h 685"/>
                <a:gd name="T60" fmla="*/ 133 w 180"/>
                <a:gd name="T61" fmla="*/ 648 h 685"/>
                <a:gd name="T62" fmla="*/ 149 w 180"/>
                <a:gd name="T63" fmla="*/ 639 h 685"/>
                <a:gd name="T64" fmla="*/ 165 w 180"/>
                <a:gd name="T65" fmla="*/ 628 h 685"/>
                <a:gd name="T66" fmla="*/ 180 w 180"/>
                <a:gd name="T67" fmla="*/ 617 h 685"/>
                <a:gd name="T68" fmla="*/ 180 w 180"/>
                <a:gd name="T69" fmla="*/ 16 h 68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80"/>
                <a:gd name="T106" fmla="*/ 0 h 685"/>
                <a:gd name="T107" fmla="*/ 180 w 180"/>
                <a:gd name="T108" fmla="*/ 685 h 68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80" h="685">
                  <a:moveTo>
                    <a:pt x="180" y="16"/>
                  </a:moveTo>
                  <a:lnTo>
                    <a:pt x="179" y="16"/>
                  </a:lnTo>
                  <a:lnTo>
                    <a:pt x="176" y="14"/>
                  </a:lnTo>
                  <a:lnTo>
                    <a:pt x="172" y="12"/>
                  </a:lnTo>
                  <a:lnTo>
                    <a:pt x="165" y="10"/>
                  </a:lnTo>
                  <a:lnTo>
                    <a:pt x="157" y="8"/>
                  </a:lnTo>
                  <a:lnTo>
                    <a:pt x="147" y="4"/>
                  </a:lnTo>
                  <a:lnTo>
                    <a:pt x="136" y="2"/>
                  </a:lnTo>
                  <a:lnTo>
                    <a:pt x="125" y="0"/>
                  </a:lnTo>
                  <a:lnTo>
                    <a:pt x="111" y="0"/>
                  </a:lnTo>
                  <a:lnTo>
                    <a:pt x="97" y="0"/>
                  </a:lnTo>
                  <a:lnTo>
                    <a:pt x="81" y="1"/>
                  </a:lnTo>
                  <a:lnTo>
                    <a:pt x="66" y="3"/>
                  </a:lnTo>
                  <a:lnTo>
                    <a:pt x="50" y="8"/>
                  </a:lnTo>
                  <a:lnTo>
                    <a:pt x="33" y="14"/>
                  </a:lnTo>
                  <a:lnTo>
                    <a:pt x="17" y="23"/>
                  </a:lnTo>
                  <a:lnTo>
                    <a:pt x="0" y="33"/>
                  </a:lnTo>
                  <a:lnTo>
                    <a:pt x="0" y="685"/>
                  </a:lnTo>
                  <a:lnTo>
                    <a:pt x="1" y="685"/>
                  </a:lnTo>
                  <a:lnTo>
                    <a:pt x="4" y="685"/>
                  </a:lnTo>
                  <a:lnTo>
                    <a:pt x="9" y="684"/>
                  </a:lnTo>
                  <a:lnTo>
                    <a:pt x="17" y="683"/>
                  </a:lnTo>
                  <a:lnTo>
                    <a:pt x="26" y="682"/>
                  </a:lnTo>
                  <a:lnTo>
                    <a:pt x="35" y="681"/>
                  </a:lnTo>
                  <a:lnTo>
                    <a:pt x="47" y="678"/>
                  </a:lnTo>
                  <a:lnTo>
                    <a:pt x="60" y="676"/>
                  </a:lnTo>
                  <a:lnTo>
                    <a:pt x="73" y="671"/>
                  </a:lnTo>
                  <a:lnTo>
                    <a:pt x="87" y="667"/>
                  </a:lnTo>
                  <a:lnTo>
                    <a:pt x="102" y="662"/>
                  </a:lnTo>
                  <a:lnTo>
                    <a:pt x="118" y="655"/>
                  </a:lnTo>
                  <a:lnTo>
                    <a:pt x="133" y="648"/>
                  </a:lnTo>
                  <a:lnTo>
                    <a:pt x="149" y="639"/>
                  </a:lnTo>
                  <a:lnTo>
                    <a:pt x="165" y="628"/>
                  </a:lnTo>
                  <a:lnTo>
                    <a:pt x="180" y="617"/>
                  </a:lnTo>
                  <a:lnTo>
                    <a:pt x="180" y="16"/>
                  </a:lnTo>
                  <a:close/>
                </a:path>
              </a:pathLst>
            </a:custGeom>
            <a:solidFill>
              <a:srgbClr val="808080"/>
            </a:solidFill>
            <a:ln w="9525">
              <a:noFill/>
              <a:round/>
              <a:headEnd/>
              <a:tailEnd/>
            </a:ln>
          </p:spPr>
          <p:txBody>
            <a:bodyPr/>
            <a:lstStyle/>
            <a:p>
              <a:endParaRPr lang="en-US"/>
            </a:p>
          </p:txBody>
        </p:sp>
        <p:sp>
          <p:nvSpPr>
            <p:cNvPr id="92354" name="Freeform 126"/>
            <p:cNvSpPr>
              <a:spLocks/>
            </p:cNvSpPr>
            <p:nvPr/>
          </p:nvSpPr>
          <p:spPr bwMode="auto">
            <a:xfrm>
              <a:off x="6093" y="13704"/>
              <a:ext cx="146" cy="530"/>
            </a:xfrm>
            <a:custGeom>
              <a:avLst/>
              <a:gdLst>
                <a:gd name="T0" fmla="*/ 146 w 146"/>
                <a:gd name="T1" fmla="*/ 14 h 530"/>
                <a:gd name="T2" fmla="*/ 143 w 146"/>
                <a:gd name="T3" fmla="*/ 12 h 530"/>
                <a:gd name="T4" fmla="*/ 134 w 146"/>
                <a:gd name="T5" fmla="*/ 8 h 530"/>
                <a:gd name="T6" fmla="*/ 120 w 146"/>
                <a:gd name="T7" fmla="*/ 4 h 530"/>
                <a:gd name="T8" fmla="*/ 101 w 146"/>
                <a:gd name="T9" fmla="*/ 1 h 530"/>
                <a:gd name="T10" fmla="*/ 79 w 146"/>
                <a:gd name="T11" fmla="*/ 0 h 530"/>
                <a:gd name="T12" fmla="*/ 54 w 146"/>
                <a:gd name="T13" fmla="*/ 3 h 530"/>
                <a:gd name="T14" fmla="*/ 27 w 146"/>
                <a:gd name="T15" fmla="*/ 11 h 530"/>
                <a:gd name="T16" fmla="*/ 0 w 146"/>
                <a:gd name="T17" fmla="*/ 27 h 530"/>
                <a:gd name="T18" fmla="*/ 0 w 146"/>
                <a:gd name="T19" fmla="*/ 530 h 530"/>
                <a:gd name="T20" fmla="*/ 3 w 146"/>
                <a:gd name="T21" fmla="*/ 530 h 530"/>
                <a:gd name="T22" fmla="*/ 14 w 146"/>
                <a:gd name="T23" fmla="*/ 529 h 530"/>
                <a:gd name="T24" fmla="*/ 29 w 146"/>
                <a:gd name="T25" fmla="*/ 526 h 530"/>
                <a:gd name="T26" fmla="*/ 49 w 146"/>
                <a:gd name="T27" fmla="*/ 521 h 530"/>
                <a:gd name="T28" fmla="*/ 71 w 146"/>
                <a:gd name="T29" fmla="*/ 514 h 530"/>
                <a:gd name="T30" fmla="*/ 96 w 146"/>
                <a:gd name="T31" fmla="*/ 505 h 530"/>
                <a:gd name="T32" fmla="*/ 121 w 146"/>
                <a:gd name="T33" fmla="*/ 492 h 530"/>
                <a:gd name="T34" fmla="*/ 146 w 146"/>
                <a:gd name="T35" fmla="*/ 475 h 530"/>
                <a:gd name="T36" fmla="*/ 146 w 146"/>
                <a:gd name="T37" fmla="*/ 14 h 5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6"/>
                <a:gd name="T58" fmla="*/ 0 h 530"/>
                <a:gd name="T59" fmla="*/ 146 w 146"/>
                <a:gd name="T60" fmla="*/ 530 h 53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6" h="530">
                  <a:moveTo>
                    <a:pt x="146" y="14"/>
                  </a:moveTo>
                  <a:lnTo>
                    <a:pt x="143" y="12"/>
                  </a:lnTo>
                  <a:lnTo>
                    <a:pt x="134" y="8"/>
                  </a:lnTo>
                  <a:lnTo>
                    <a:pt x="120" y="4"/>
                  </a:lnTo>
                  <a:lnTo>
                    <a:pt x="101" y="1"/>
                  </a:lnTo>
                  <a:lnTo>
                    <a:pt x="79" y="0"/>
                  </a:lnTo>
                  <a:lnTo>
                    <a:pt x="54" y="3"/>
                  </a:lnTo>
                  <a:lnTo>
                    <a:pt x="27" y="11"/>
                  </a:lnTo>
                  <a:lnTo>
                    <a:pt x="0" y="27"/>
                  </a:lnTo>
                  <a:lnTo>
                    <a:pt x="0" y="530"/>
                  </a:lnTo>
                  <a:lnTo>
                    <a:pt x="3" y="530"/>
                  </a:lnTo>
                  <a:lnTo>
                    <a:pt x="14" y="529"/>
                  </a:lnTo>
                  <a:lnTo>
                    <a:pt x="29" y="526"/>
                  </a:lnTo>
                  <a:lnTo>
                    <a:pt x="49" y="521"/>
                  </a:lnTo>
                  <a:lnTo>
                    <a:pt x="71" y="514"/>
                  </a:lnTo>
                  <a:lnTo>
                    <a:pt x="96" y="505"/>
                  </a:lnTo>
                  <a:lnTo>
                    <a:pt x="121" y="492"/>
                  </a:lnTo>
                  <a:lnTo>
                    <a:pt x="146" y="475"/>
                  </a:lnTo>
                  <a:lnTo>
                    <a:pt x="146" y="14"/>
                  </a:lnTo>
                  <a:close/>
                </a:path>
              </a:pathLst>
            </a:custGeom>
            <a:solidFill>
              <a:srgbClr val="808080"/>
            </a:solidFill>
            <a:ln w="9525">
              <a:noFill/>
              <a:round/>
              <a:headEnd/>
              <a:tailEnd/>
            </a:ln>
          </p:spPr>
          <p:txBody>
            <a:bodyPr/>
            <a:lstStyle/>
            <a:p>
              <a:endParaRPr lang="en-US"/>
            </a:p>
          </p:txBody>
        </p:sp>
        <p:sp>
          <p:nvSpPr>
            <p:cNvPr id="92355" name="Freeform 127"/>
            <p:cNvSpPr>
              <a:spLocks/>
            </p:cNvSpPr>
            <p:nvPr/>
          </p:nvSpPr>
          <p:spPr bwMode="auto">
            <a:xfrm>
              <a:off x="6101" y="13712"/>
              <a:ext cx="109" cy="373"/>
            </a:xfrm>
            <a:custGeom>
              <a:avLst/>
              <a:gdLst>
                <a:gd name="T0" fmla="*/ 109 w 109"/>
                <a:gd name="T1" fmla="*/ 10 h 373"/>
                <a:gd name="T2" fmla="*/ 107 w 109"/>
                <a:gd name="T3" fmla="*/ 9 h 373"/>
                <a:gd name="T4" fmla="*/ 100 w 109"/>
                <a:gd name="T5" fmla="*/ 6 h 373"/>
                <a:gd name="T6" fmla="*/ 89 w 109"/>
                <a:gd name="T7" fmla="*/ 2 h 373"/>
                <a:gd name="T8" fmla="*/ 75 w 109"/>
                <a:gd name="T9" fmla="*/ 0 h 373"/>
                <a:gd name="T10" fmla="*/ 59 w 109"/>
                <a:gd name="T11" fmla="*/ 0 h 373"/>
                <a:gd name="T12" fmla="*/ 39 w 109"/>
                <a:gd name="T13" fmla="*/ 2 h 373"/>
                <a:gd name="T14" fmla="*/ 20 w 109"/>
                <a:gd name="T15" fmla="*/ 9 h 373"/>
                <a:gd name="T16" fmla="*/ 0 w 109"/>
                <a:gd name="T17" fmla="*/ 21 h 373"/>
                <a:gd name="T18" fmla="*/ 0 w 109"/>
                <a:gd name="T19" fmla="*/ 373 h 373"/>
                <a:gd name="T20" fmla="*/ 2 w 109"/>
                <a:gd name="T21" fmla="*/ 373 h 373"/>
                <a:gd name="T22" fmla="*/ 9 w 109"/>
                <a:gd name="T23" fmla="*/ 372 h 373"/>
                <a:gd name="T24" fmla="*/ 21 w 109"/>
                <a:gd name="T25" fmla="*/ 369 h 373"/>
                <a:gd name="T26" fmla="*/ 36 w 109"/>
                <a:gd name="T27" fmla="*/ 366 h 373"/>
                <a:gd name="T28" fmla="*/ 53 w 109"/>
                <a:gd name="T29" fmla="*/ 362 h 373"/>
                <a:gd name="T30" fmla="*/ 72 w 109"/>
                <a:gd name="T31" fmla="*/ 354 h 373"/>
                <a:gd name="T32" fmla="*/ 90 w 109"/>
                <a:gd name="T33" fmla="*/ 343 h 373"/>
                <a:gd name="T34" fmla="*/ 109 w 109"/>
                <a:gd name="T35" fmla="*/ 331 h 373"/>
                <a:gd name="T36" fmla="*/ 109 w 109"/>
                <a:gd name="T37" fmla="*/ 10 h 37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9"/>
                <a:gd name="T58" fmla="*/ 0 h 373"/>
                <a:gd name="T59" fmla="*/ 109 w 109"/>
                <a:gd name="T60" fmla="*/ 373 h 37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9" h="373">
                  <a:moveTo>
                    <a:pt x="109" y="10"/>
                  </a:moveTo>
                  <a:lnTo>
                    <a:pt x="107" y="9"/>
                  </a:lnTo>
                  <a:lnTo>
                    <a:pt x="100" y="6"/>
                  </a:lnTo>
                  <a:lnTo>
                    <a:pt x="89" y="2"/>
                  </a:lnTo>
                  <a:lnTo>
                    <a:pt x="75" y="0"/>
                  </a:lnTo>
                  <a:lnTo>
                    <a:pt x="59" y="0"/>
                  </a:lnTo>
                  <a:lnTo>
                    <a:pt x="39" y="2"/>
                  </a:lnTo>
                  <a:lnTo>
                    <a:pt x="20" y="9"/>
                  </a:lnTo>
                  <a:lnTo>
                    <a:pt x="0" y="21"/>
                  </a:lnTo>
                  <a:lnTo>
                    <a:pt x="0" y="373"/>
                  </a:lnTo>
                  <a:lnTo>
                    <a:pt x="2" y="373"/>
                  </a:lnTo>
                  <a:lnTo>
                    <a:pt x="9" y="372"/>
                  </a:lnTo>
                  <a:lnTo>
                    <a:pt x="21" y="369"/>
                  </a:lnTo>
                  <a:lnTo>
                    <a:pt x="36" y="366"/>
                  </a:lnTo>
                  <a:lnTo>
                    <a:pt x="53" y="362"/>
                  </a:lnTo>
                  <a:lnTo>
                    <a:pt x="72" y="354"/>
                  </a:lnTo>
                  <a:lnTo>
                    <a:pt x="90" y="343"/>
                  </a:lnTo>
                  <a:lnTo>
                    <a:pt x="109" y="331"/>
                  </a:lnTo>
                  <a:lnTo>
                    <a:pt x="109" y="10"/>
                  </a:lnTo>
                  <a:close/>
                </a:path>
              </a:pathLst>
            </a:custGeom>
            <a:solidFill>
              <a:srgbClr val="808080"/>
            </a:solidFill>
            <a:ln w="9525">
              <a:noFill/>
              <a:round/>
              <a:headEnd/>
              <a:tailEnd/>
            </a:ln>
          </p:spPr>
          <p:txBody>
            <a:bodyPr/>
            <a:lstStyle/>
            <a:p>
              <a:endParaRPr lang="en-US"/>
            </a:p>
          </p:txBody>
        </p:sp>
        <p:sp>
          <p:nvSpPr>
            <p:cNvPr id="92356" name="Freeform 128"/>
            <p:cNvSpPr>
              <a:spLocks/>
            </p:cNvSpPr>
            <p:nvPr/>
          </p:nvSpPr>
          <p:spPr bwMode="auto">
            <a:xfrm>
              <a:off x="6107" y="13721"/>
              <a:ext cx="75" cy="216"/>
            </a:xfrm>
            <a:custGeom>
              <a:avLst/>
              <a:gdLst>
                <a:gd name="T0" fmla="*/ 75 w 75"/>
                <a:gd name="T1" fmla="*/ 6 h 216"/>
                <a:gd name="T2" fmla="*/ 73 w 75"/>
                <a:gd name="T3" fmla="*/ 5 h 216"/>
                <a:gd name="T4" fmla="*/ 69 w 75"/>
                <a:gd name="T5" fmla="*/ 4 h 216"/>
                <a:gd name="T6" fmla="*/ 61 w 75"/>
                <a:gd name="T7" fmla="*/ 2 h 216"/>
                <a:gd name="T8" fmla="*/ 52 w 75"/>
                <a:gd name="T9" fmla="*/ 0 h 216"/>
                <a:gd name="T10" fmla="*/ 41 w 75"/>
                <a:gd name="T11" fmla="*/ 0 h 216"/>
                <a:gd name="T12" fmla="*/ 28 w 75"/>
                <a:gd name="T13" fmla="*/ 1 h 216"/>
                <a:gd name="T14" fmla="*/ 14 w 75"/>
                <a:gd name="T15" fmla="*/ 6 h 216"/>
                <a:gd name="T16" fmla="*/ 0 w 75"/>
                <a:gd name="T17" fmla="*/ 14 h 216"/>
                <a:gd name="T18" fmla="*/ 0 w 75"/>
                <a:gd name="T19" fmla="*/ 216 h 216"/>
                <a:gd name="T20" fmla="*/ 2 w 75"/>
                <a:gd name="T21" fmla="*/ 216 h 216"/>
                <a:gd name="T22" fmla="*/ 7 w 75"/>
                <a:gd name="T23" fmla="*/ 215 h 216"/>
                <a:gd name="T24" fmla="*/ 15 w 75"/>
                <a:gd name="T25" fmla="*/ 214 h 216"/>
                <a:gd name="T26" fmla="*/ 25 w 75"/>
                <a:gd name="T27" fmla="*/ 211 h 216"/>
                <a:gd name="T28" fmla="*/ 37 w 75"/>
                <a:gd name="T29" fmla="*/ 208 h 216"/>
                <a:gd name="T30" fmla="*/ 50 w 75"/>
                <a:gd name="T31" fmla="*/ 203 h 216"/>
                <a:gd name="T32" fmla="*/ 63 w 75"/>
                <a:gd name="T33" fmla="*/ 195 h 216"/>
                <a:gd name="T34" fmla="*/ 75 w 75"/>
                <a:gd name="T35" fmla="*/ 187 h 216"/>
                <a:gd name="T36" fmla="*/ 75 w 75"/>
                <a:gd name="T37" fmla="*/ 6 h 21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5"/>
                <a:gd name="T58" fmla="*/ 0 h 216"/>
                <a:gd name="T59" fmla="*/ 75 w 75"/>
                <a:gd name="T60" fmla="*/ 216 h 21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5" h="216">
                  <a:moveTo>
                    <a:pt x="75" y="6"/>
                  </a:moveTo>
                  <a:lnTo>
                    <a:pt x="73" y="5"/>
                  </a:lnTo>
                  <a:lnTo>
                    <a:pt x="69" y="4"/>
                  </a:lnTo>
                  <a:lnTo>
                    <a:pt x="61" y="2"/>
                  </a:lnTo>
                  <a:lnTo>
                    <a:pt x="52" y="0"/>
                  </a:lnTo>
                  <a:lnTo>
                    <a:pt x="41" y="0"/>
                  </a:lnTo>
                  <a:lnTo>
                    <a:pt x="28" y="1"/>
                  </a:lnTo>
                  <a:lnTo>
                    <a:pt x="14" y="6"/>
                  </a:lnTo>
                  <a:lnTo>
                    <a:pt x="0" y="14"/>
                  </a:lnTo>
                  <a:lnTo>
                    <a:pt x="0" y="216"/>
                  </a:lnTo>
                  <a:lnTo>
                    <a:pt x="2" y="216"/>
                  </a:lnTo>
                  <a:lnTo>
                    <a:pt x="7" y="215"/>
                  </a:lnTo>
                  <a:lnTo>
                    <a:pt x="15" y="214"/>
                  </a:lnTo>
                  <a:lnTo>
                    <a:pt x="25" y="211"/>
                  </a:lnTo>
                  <a:lnTo>
                    <a:pt x="37" y="208"/>
                  </a:lnTo>
                  <a:lnTo>
                    <a:pt x="50" y="203"/>
                  </a:lnTo>
                  <a:lnTo>
                    <a:pt x="63" y="195"/>
                  </a:lnTo>
                  <a:lnTo>
                    <a:pt x="75" y="187"/>
                  </a:lnTo>
                  <a:lnTo>
                    <a:pt x="75" y="6"/>
                  </a:lnTo>
                  <a:close/>
                </a:path>
              </a:pathLst>
            </a:custGeom>
            <a:solidFill>
              <a:srgbClr val="808080"/>
            </a:solidFill>
            <a:ln w="9525">
              <a:noFill/>
              <a:round/>
              <a:headEnd/>
              <a:tailEnd/>
            </a:ln>
          </p:spPr>
          <p:txBody>
            <a:bodyPr/>
            <a:lstStyle/>
            <a:p>
              <a:endParaRPr lang="en-US"/>
            </a:p>
          </p:txBody>
        </p:sp>
        <p:sp>
          <p:nvSpPr>
            <p:cNvPr id="92357" name="Freeform 129"/>
            <p:cNvSpPr>
              <a:spLocks/>
            </p:cNvSpPr>
            <p:nvPr/>
          </p:nvSpPr>
          <p:spPr bwMode="auto">
            <a:xfrm>
              <a:off x="7013" y="14340"/>
              <a:ext cx="110" cy="111"/>
            </a:xfrm>
            <a:custGeom>
              <a:avLst/>
              <a:gdLst>
                <a:gd name="T0" fmla="*/ 55 w 110"/>
                <a:gd name="T1" fmla="*/ 111 h 111"/>
                <a:gd name="T2" fmla="*/ 66 w 110"/>
                <a:gd name="T3" fmla="*/ 110 h 111"/>
                <a:gd name="T4" fmla="*/ 76 w 110"/>
                <a:gd name="T5" fmla="*/ 106 h 111"/>
                <a:gd name="T6" fmla="*/ 85 w 110"/>
                <a:gd name="T7" fmla="*/ 101 h 111"/>
                <a:gd name="T8" fmla="*/ 94 w 110"/>
                <a:gd name="T9" fmla="*/ 94 h 111"/>
                <a:gd name="T10" fmla="*/ 100 w 110"/>
                <a:gd name="T11" fmla="*/ 86 h 111"/>
                <a:gd name="T12" fmla="*/ 106 w 110"/>
                <a:gd name="T13" fmla="*/ 77 h 111"/>
                <a:gd name="T14" fmla="*/ 109 w 110"/>
                <a:gd name="T15" fmla="*/ 66 h 111"/>
                <a:gd name="T16" fmla="*/ 110 w 110"/>
                <a:gd name="T17" fmla="*/ 56 h 111"/>
                <a:gd name="T18" fmla="*/ 109 w 110"/>
                <a:gd name="T19" fmla="*/ 44 h 111"/>
                <a:gd name="T20" fmla="*/ 106 w 110"/>
                <a:gd name="T21" fmla="*/ 34 h 111"/>
                <a:gd name="T22" fmla="*/ 100 w 110"/>
                <a:gd name="T23" fmla="*/ 24 h 111"/>
                <a:gd name="T24" fmla="*/ 94 w 110"/>
                <a:gd name="T25" fmla="*/ 17 h 111"/>
                <a:gd name="T26" fmla="*/ 85 w 110"/>
                <a:gd name="T27" fmla="*/ 9 h 111"/>
                <a:gd name="T28" fmla="*/ 76 w 110"/>
                <a:gd name="T29" fmla="*/ 5 h 111"/>
                <a:gd name="T30" fmla="*/ 66 w 110"/>
                <a:gd name="T31" fmla="*/ 2 h 111"/>
                <a:gd name="T32" fmla="*/ 55 w 110"/>
                <a:gd name="T33" fmla="*/ 0 h 111"/>
                <a:gd name="T34" fmla="*/ 44 w 110"/>
                <a:gd name="T35" fmla="*/ 2 h 111"/>
                <a:gd name="T36" fmla="*/ 33 w 110"/>
                <a:gd name="T37" fmla="*/ 5 h 111"/>
                <a:gd name="T38" fmla="*/ 25 w 110"/>
                <a:gd name="T39" fmla="*/ 9 h 111"/>
                <a:gd name="T40" fmla="*/ 16 w 110"/>
                <a:gd name="T41" fmla="*/ 17 h 111"/>
                <a:gd name="T42" fmla="*/ 10 w 110"/>
                <a:gd name="T43" fmla="*/ 24 h 111"/>
                <a:gd name="T44" fmla="*/ 4 w 110"/>
                <a:gd name="T45" fmla="*/ 34 h 111"/>
                <a:gd name="T46" fmla="*/ 1 w 110"/>
                <a:gd name="T47" fmla="*/ 44 h 111"/>
                <a:gd name="T48" fmla="*/ 0 w 110"/>
                <a:gd name="T49" fmla="*/ 56 h 111"/>
                <a:gd name="T50" fmla="*/ 1 w 110"/>
                <a:gd name="T51" fmla="*/ 66 h 111"/>
                <a:gd name="T52" fmla="*/ 4 w 110"/>
                <a:gd name="T53" fmla="*/ 77 h 111"/>
                <a:gd name="T54" fmla="*/ 10 w 110"/>
                <a:gd name="T55" fmla="*/ 86 h 111"/>
                <a:gd name="T56" fmla="*/ 16 w 110"/>
                <a:gd name="T57" fmla="*/ 94 h 111"/>
                <a:gd name="T58" fmla="*/ 25 w 110"/>
                <a:gd name="T59" fmla="*/ 101 h 111"/>
                <a:gd name="T60" fmla="*/ 33 w 110"/>
                <a:gd name="T61" fmla="*/ 106 h 111"/>
                <a:gd name="T62" fmla="*/ 44 w 110"/>
                <a:gd name="T63" fmla="*/ 110 h 111"/>
                <a:gd name="T64" fmla="*/ 55 w 110"/>
                <a:gd name="T65" fmla="*/ 111 h 11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0"/>
                <a:gd name="T100" fmla="*/ 0 h 111"/>
                <a:gd name="T101" fmla="*/ 110 w 110"/>
                <a:gd name="T102" fmla="*/ 111 h 11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0" h="111">
                  <a:moveTo>
                    <a:pt x="55" y="111"/>
                  </a:moveTo>
                  <a:lnTo>
                    <a:pt x="66" y="110"/>
                  </a:lnTo>
                  <a:lnTo>
                    <a:pt x="76" y="106"/>
                  </a:lnTo>
                  <a:lnTo>
                    <a:pt x="85" y="101"/>
                  </a:lnTo>
                  <a:lnTo>
                    <a:pt x="94" y="94"/>
                  </a:lnTo>
                  <a:lnTo>
                    <a:pt x="100" y="86"/>
                  </a:lnTo>
                  <a:lnTo>
                    <a:pt x="106" y="77"/>
                  </a:lnTo>
                  <a:lnTo>
                    <a:pt x="109" y="66"/>
                  </a:lnTo>
                  <a:lnTo>
                    <a:pt x="110" y="56"/>
                  </a:lnTo>
                  <a:lnTo>
                    <a:pt x="109" y="44"/>
                  </a:lnTo>
                  <a:lnTo>
                    <a:pt x="106" y="34"/>
                  </a:lnTo>
                  <a:lnTo>
                    <a:pt x="100" y="24"/>
                  </a:lnTo>
                  <a:lnTo>
                    <a:pt x="94" y="17"/>
                  </a:lnTo>
                  <a:lnTo>
                    <a:pt x="85" y="9"/>
                  </a:lnTo>
                  <a:lnTo>
                    <a:pt x="76" y="5"/>
                  </a:lnTo>
                  <a:lnTo>
                    <a:pt x="66" y="2"/>
                  </a:lnTo>
                  <a:lnTo>
                    <a:pt x="55" y="0"/>
                  </a:lnTo>
                  <a:lnTo>
                    <a:pt x="44" y="2"/>
                  </a:lnTo>
                  <a:lnTo>
                    <a:pt x="33" y="5"/>
                  </a:lnTo>
                  <a:lnTo>
                    <a:pt x="25" y="9"/>
                  </a:lnTo>
                  <a:lnTo>
                    <a:pt x="16" y="17"/>
                  </a:lnTo>
                  <a:lnTo>
                    <a:pt x="10" y="24"/>
                  </a:lnTo>
                  <a:lnTo>
                    <a:pt x="4" y="34"/>
                  </a:lnTo>
                  <a:lnTo>
                    <a:pt x="1" y="44"/>
                  </a:lnTo>
                  <a:lnTo>
                    <a:pt x="0" y="56"/>
                  </a:lnTo>
                  <a:lnTo>
                    <a:pt x="1" y="66"/>
                  </a:lnTo>
                  <a:lnTo>
                    <a:pt x="4" y="77"/>
                  </a:lnTo>
                  <a:lnTo>
                    <a:pt x="10" y="86"/>
                  </a:lnTo>
                  <a:lnTo>
                    <a:pt x="16" y="94"/>
                  </a:lnTo>
                  <a:lnTo>
                    <a:pt x="25" y="101"/>
                  </a:lnTo>
                  <a:lnTo>
                    <a:pt x="33" y="106"/>
                  </a:lnTo>
                  <a:lnTo>
                    <a:pt x="44" y="110"/>
                  </a:lnTo>
                  <a:lnTo>
                    <a:pt x="55" y="111"/>
                  </a:lnTo>
                  <a:close/>
                </a:path>
              </a:pathLst>
            </a:custGeom>
            <a:solidFill>
              <a:srgbClr val="808080"/>
            </a:solidFill>
            <a:ln w="9525">
              <a:noFill/>
              <a:round/>
              <a:headEnd/>
              <a:tailEnd/>
            </a:ln>
          </p:spPr>
          <p:txBody>
            <a:bodyPr/>
            <a:lstStyle/>
            <a:p>
              <a:endParaRPr lang="en-US"/>
            </a:p>
          </p:txBody>
        </p:sp>
        <p:sp>
          <p:nvSpPr>
            <p:cNvPr id="92358" name="Freeform 130"/>
            <p:cNvSpPr>
              <a:spLocks/>
            </p:cNvSpPr>
            <p:nvPr/>
          </p:nvSpPr>
          <p:spPr bwMode="auto">
            <a:xfrm>
              <a:off x="6676" y="14343"/>
              <a:ext cx="55" cy="55"/>
            </a:xfrm>
            <a:custGeom>
              <a:avLst/>
              <a:gdLst>
                <a:gd name="T0" fmla="*/ 27 w 55"/>
                <a:gd name="T1" fmla="*/ 55 h 55"/>
                <a:gd name="T2" fmla="*/ 38 w 55"/>
                <a:gd name="T3" fmla="*/ 53 h 55"/>
                <a:gd name="T4" fmla="*/ 48 w 55"/>
                <a:gd name="T5" fmla="*/ 46 h 55"/>
                <a:gd name="T6" fmla="*/ 53 w 55"/>
                <a:gd name="T7" fmla="*/ 37 h 55"/>
                <a:gd name="T8" fmla="*/ 55 w 55"/>
                <a:gd name="T9" fmla="*/ 27 h 55"/>
                <a:gd name="T10" fmla="*/ 53 w 55"/>
                <a:gd name="T11" fmla="*/ 16 h 55"/>
                <a:gd name="T12" fmla="*/ 48 w 55"/>
                <a:gd name="T13" fmla="*/ 7 h 55"/>
                <a:gd name="T14" fmla="*/ 38 w 55"/>
                <a:gd name="T15" fmla="*/ 2 h 55"/>
                <a:gd name="T16" fmla="*/ 27 w 55"/>
                <a:gd name="T17" fmla="*/ 0 h 55"/>
                <a:gd name="T18" fmla="*/ 16 w 55"/>
                <a:gd name="T19" fmla="*/ 2 h 55"/>
                <a:gd name="T20" fmla="*/ 8 w 55"/>
                <a:gd name="T21" fmla="*/ 7 h 55"/>
                <a:gd name="T22" fmla="*/ 2 w 55"/>
                <a:gd name="T23" fmla="*/ 16 h 55"/>
                <a:gd name="T24" fmla="*/ 0 w 55"/>
                <a:gd name="T25" fmla="*/ 27 h 55"/>
                <a:gd name="T26" fmla="*/ 2 w 55"/>
                <a:gd name="T27" fmla="*/ 37 h 55"/>
                <a:gd name="T28" fmla="*/ 8 w 55"/>
                <a:gd name="T29" fmla="*/ 46 h 55"/>
                <a:gd name="T30" fmla="*/ 16 w 55"/>
                <a:gd name="T31" fmla="*/ 53 h 55"/>
                <a:gd name="T32" fmla="*/ 27 w 55"/>
                <a:gd name="T33" fmla="*/ 55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5"/>
                <a:gd name="T52" fmla="*/ 0 h 55"/>
                <a:gd name="T53" fmla="*/ 55 w 55"/>
                <a:gd name="T54" fmla="*/ 55 h 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5" h="55">
                  <a:moveTo>
                    <a:pt x="27" y="55"/>
                  </a:moveTo>
                  <a:lnTo>
                    <a:pt x="38" y="53"/>
                  </a:lnTo>
                  <a:lnTo>
                    <a:pt x="48" y="46"/>
                  </a:lnTo>
                  <a:lnTo>
                    <a:pt x="53" y="37"/>
                  </a:lnTo>
                  <a:lnTo>
                    <a:pt x="55" y="27"/>
                  </a:lnTo>
                  <a:lnTo>
                    <a:pt x="53" y="16"/>
                  </a:lnTo>
                  <a:lnTo>
                    <a:pt x="48" y="7"/>
                  </a:lnTo>
                  <a:lnTo>
                    <a:pt x="38" y="2"/>
                  </a:lnTo>
                  <a:lnTo>
                    <a:pt x="27" y="0"/>
                  </a:lnTo>
                  <a:lnTo>
                    <a:pt x="16" y="2"/>
                  </a:lnTo>
                  <a:lnTo>
                    <a:pt x="8" y="7"/>
                  </a:lnTo>
                  <a:lnTo>
                    <a:pt x="2" y="16"/>
                  </a:lnTo>
                  <a:lnTo>
                    <a:pt x="0" y="27"/>
                  </a:lnTo>
                  <a:lnTo>
                    <a:pt x="2" y="37"/>
                  </a:lnTo>
                  <a:lnTo>
                    <a:pt x="8" y="46"/>
                  </a:lnTo>
                  <a:lnTo>
                    <a:pt x="16" y="53"/>
                  </a:lnTo>
                  <a:lnTo>
                    <a:pt x="27" y="55"/>
                  </a:lnTo>
                  <a:close/>
                </a:path>
              </a:pathLst>
            </a:custGeom>
            <a:solidFill>
              <a:srgbClr val="808080"/>
            </a:solidFill>
            <a:ln w="9525">
              <a:noFill/>
              <a:round/>
              <a:headEnd/>
              <a:tailEnd/>
            </a:ln>
          </p:spPr>
          <p:txBody>
            <a:bodyPr/>
            <a:lstStyle/>
            <a:p>
              <a:endParaRPr lang="en-US"/>
            </a:p>
          </p:txBody>
        </p:sp>
        <p:sp>
          <p:nvSpPr>
            <p:cNvPr id="92359" name="Freeform 131"/>
            <p:cNvSpPr>
              <a:spLocks/>
            </p:cNvSpPr>
            <p:nvPr/>
          </p:nvSpPr>
          <p:spPr bwMode="auto">
            <a:xfrm>
              <a:off x="6770" y="14345"/>
              <a:ext cx="55" cy="55"/>
            </a:xfrm>
            <a:custGeom>
              <a:avLst/>
              <a:gdLst>
                <a:gd name="T0" fmla="*/ 28 w 55"/>
                <a:gd name="T1" fmla="*/ 55 h 55"/>
                <a:gd name="T2" fmla="*/ 39 w 55"/>
                <a:gd name="T3" fmla="*/ 53 h 55"/>
                <a:gd name="T4" fmla="*/ 47 w 55"/>
                <a:gd name="T5" fmla="*/ 47 h 55"/>
                <a:gd name="T6" fmla="*/ 53 w 55"/>
                <a:gd name="T7" fmla="*/ 39 h 55"/>
                <a:gd name="T8" fmla="*/ 55 w 55"/>
                <a:gd name="T9" fmla="*/ 28 h 55"/>
                <a:gd name="T10" fmla="*/ 53 w 55"/>
                <a:gd name="T11" fmla="*/ 17 h 55"/>
                <a:gd name="T12" fmla="*/ 47 w 55"/>
                <a:gd name="T13" fmla="*/ 8 h 55"/>
                <a:gd name="T14" fmla="*/ 39 w 55"/>
                <a:gd name="T15" fmla="*/ 2 h 55"/>
                <a:gd name="T16" fmla="*/ 28 w 55"/>
                <a:gd name="T17" fmla="*/ 0 h 55"/>
                <a:gd name="T18" fmla="*/ 17 w 55"/>
                <a:gd name="T19" fmla="*/ 2 h 55"/>
                <a:gd name="T20" fmla="*/ 9 w 55"/>
                <a:gd name="T21" fmla="*/ 8 h 55"/>
                <a:gd name="T22" fmla="*/ 2 w 55"/>
                <a:gd name="T23" fmla="*/ 17 h 55"/>
                <a:gd name="T24" fmla="*/ 0 w 55"/>
                <a:gd name="T25" fmla="*/ 28 h 55"/>
                <a:gd name="T26" fmla="*/ 2 w 55"/>
                <a:gd name="T27" fmla="*/ 39 h 55"/>
                <a:gd name="T28" fmla="*/ 9 w 55"/>
                <a:gd name="T29" fmla="*/ 47 h 55"/>
                <a:gd name="T30" fmla="*/ 17 w 55"/>
                <a:gd name="T31" fmla="*/ 53 h 55"/>
                <a:gd name="T32" fmla="*/ 28 w 55"/>
                <a:gd name="T33" fmla="*/ 55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5"/>
                <a:gd name="T52" fmla="*/ 0 h 55"/>
                <a:gd name="T53" fmla="*/ 55 w 55"/>
                <a:gd name="T54" fmla="*/ 55 h 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5" h="55">
                  <a:moveTo>
                    <a:pt x="28" y="55"/>
                  </a:moveTo>
                  <a:lnTo>
                    <a:pt x="39" y="53"/>
                  </a:lnTo>
                  <a:lnTo>
                    <a:pt x="47" y="47"/>
                  </a:lnTo>
                  <a:lnTo>
                    <a:pt x="53" y="39"/>
                  </a:lnTo>
                  <a:lnTo>
                    <a:pt x="55" y="28"/>
                  </a:lnTo>
                  <a:lnTo>
                    <a:pt x="53" y="17"/>
                  </a:lnTo>
                  <a:lnTo>
                    <a:pt x="47" y="8"/>
                  </a:lnTo>
                  <a:lnTo>
                    <a:pt x="39" y="2"/>
                  </a:lnTo>
                  <a:lnTo>
                    <a:pt x="28" y="0"/>
                  </a:lnTo>
                  <a:lnTo>
                    <a:pt x="17" y="2"/>
                  </a:lnTo>
                  <a:lnTo>
                    <a:pt x="9" y="8"/>
                  </a:lnTo>
                  <a:lnTo>
                    <a:pt x="2" y="17"/>
                  </a:lnTo>
                  <a:lnTo>
                    <a:pt x="0" y="28"/>
                  </a:lnTo>
                  <a:lnTo>
                    <a:pt x="2" y="39"/>
                  </a:lnTo>
                  <a:lnTo>
                    <a:pt x="9" y="47"/>
                  </a:lnTo>
                  <a:lnTo>
                    <a:pt x="17" y="53"/>
                  </a:lnTo>
                  <a:lnTo>
                    <a:pt x="28" y="55"/>
                  </a:lnTo>
                  <a:close/>
                </a:path>
              </a:pathLst>
            </a:custGeom>
            <a:solidFill>
              <a:srgbClr val="808080"/>
            </a:solidFill>
            <a:ln w="9525">
              <a:noFill/>
              <a:round/>
              <a:headEnd/>
              <a:tailEnd/>
            </a:ln>
          </p:spPr>
          <p:txBody>
            <a:bodyPr/>
            <a:lstStyle/>
            <a:p>
              <a:endParaRPr lang="en-US"/>
            </a:p>
          </p:txBody>
        </p:sp>
        <p:sp>
          <p:nvSpPr>
            <p:cNvPr id="92360" name="Freeform 132"/>
            <p:cNvSpPr>
              <a:spLocks/>
            </p:cNvSpPr>
            <p:nvPr/>
          </p:nvSpPr>
          <p:spPr bwMode="auto">
            <a:xfrm>
              <a:off x="6401" y="13591"/>
              <a:ext cx="156" cy="752"/>
            </a:xfrm>
            <a:custGeom>
              <a:avLst/>
              <a:gdLst>
                <a:gd name="T0" fmla="*/ 48 w 156"/>
                <a:gd name="T1" fmla="*/ 15 h 752"/>
                <a:gd name="T2" fmla="*/ 44 w 156"/>
                <a:gd name="T3" fmla="*/ 30 h 752"/>
                <a:gd name="T4" fmla="*/ 33 w 156"/>
                <a:gd name="T5" fmla="*/ 73 h 752"/>
                <a:gd name="T6" fmla="*/ 19 w 156"/>
                <a:gd name="T7" fmla="*/ 140 h 752"/>
                <a:gd name="T8" fmla="*/ 7 w 156"/>
                <a:gd name="T9" fmla="*/ 229 h 752"/>
                <a:gd name="T10" fmla="*/ 0 w 156"/>
                <a:gd name="T11" fmla="*/ 337 h 752"/>
                <a:gd name="T12" fmla="*/ 1 w 156"/>
                <a:gd name="T13" fmla="*/ 462 h 752"/>
                <a:gd name="T14" fmla="*/ 14 w 156"/>
                <a:gd name="T15" fmla="*/ 602 h 752"/>
                <a:gd name="T16" fmla="*/ 43 w 156"/>
                <a:gd name="T17" fmla="*/ 752 h 752"/>
                <a:gd name="T18" fmla="*/ 150 w 156"/>
                <a:gd name="T19" fmla="*/ 746 h 752"/>
                <a:gd name="T20" fmla="*/ 146 w 156"/>
                <a:gd name="T21" fmla="*/ 724 h 752"/>
                <a:gd name="T22" fmla="*/ 135 w 156"/>
                <a:gd name="T23" fmla="*/ 663 h 752"/>
                <a:gd name="T24" fmla="*/ 123 w 156"/>
                <a:gd name="T25" fmla="*/ 574 h 752"/>
                <a:gd name="T26" fmla="*/ 111 w 156"/>
                <a:gd name="T27" fmla="*/ 463 h 752"/>
                <a:gd name="T28" fmla="*/ 104 w 156"/>
                <a:gd name="T29" fmla="*/ 342 h 752"/>
                <a:gd name="T30" fmla="*/ 107 w 156"/>
                <a:gd name="T31" fmla="*/ 220 h 752"/>
                <a:gd name="T32" fmla="*/ 124 w 156"/>
                <a:gd name="T33" fmla="*/ 106 h 752"/>
                <a:gd name="T34" fmla="*/ 156 w 156"/>
                <a:gd name="T35" fmla="*/ 9 h 752"/>
                <a:gd name="T36" fmla="*/ 156 w 156"/>
                <a:gd name="T37" fmla="*/ 8 h 752"/>
                <a:gd name="T38" fmla="*/ 156 w 156"/>
                <a:gd name="T39" fmla="*/ 6 h 752"/>
                <a:gd name="T40" fmla="*/ 154 w 156"/>
                <a:gd name="T41" fmla="*/ 4 h 752"/>
                <a:gd name="T42" fmla="*/ 147 w 156"/>
                <a:gd name="T43" fmla="*/ 0 h 752"/>
                <a:gd name="T44" fmla="*/ 134 w 156"/>
                <a:gd name="T45" fmla="*/ 0 h 752"/>
                <a:gd name="T46" fmla="*/ 115 w 156"/>
                <a:gd name="T47" fmla="*/ 1 h 752"/>
                <a:gd name="T48" fmla="*/ 87 w 156"/>
                <a:gd name="T49" fmla="*/ 7 h 752"/>
                <a:gd name="T50" fmla="*/ 48 w 156"/>
                <a:gd name="T51" fmla="*/ 15 h 75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6"/>
                <a:gd name="T79" fmla="*/ 0 h 752"/>
                <a:gd name="T80" fmla="*/ 156 w 156"/>
                <a:gd name="T81" fmla="*/ 752 h 75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6" h="752">
                  <a:moveTo>
                    <a:pt x="48" y="15"/>
                  </a:moveTo>
                  <a:lnTo>
                    <a:pt x="44" y="30"/>
                  </a:lnTo>
                  <a:lnTo>
                    <a:pt x="33" y="73"/>
                  </a:lnTo>
                  <a:lnTo>
                    <a:pt x="19" y="140"/>
                  </a:lnTo>
                  <a:lnTo>
                    <a:pt x="7" y="229"/>
                  </a:lnTo>
                  <a:lnTo>
                    <a:pt x="0" y="337"/>
                  </a:lnTo>
                  <a:lnTo>
                    <a:pt x="1" y="462"/>
                  </a:lnTo>
                  <a:lnTo>
                    <a:pt x="14" y="602"/>
                  </a:lnTo>
                  <a:lnTo>
                    <a:pt x="43" y="752"/>
                  </a:lnTo>
                  <a:lnTo>
                    <a:pt x="150" y="746"/>
                  </a:lnTo>
                  <a:lnTo>
                    <a:pt x="146" y="724"/>
                  </a:lnTo>
                  <a:lnTo>
                    <a:pt x="135" y="663"/>
                  </a:lnTo>
                  <a:lnTo>
                    <a:pt x="123" y="574"/>
                  </a:lnTo>
                  <a:lnTo>
                    <a:pt x="111" y="463"/>
                  </a:lnTo>
                  <a:lnTo>
                    <a:pt x="104" y="342"/>
                  </a:lnTo>
                  <a:lnTo>
                    <a:pt x="107" y="220"/>
                  </a:lnTo>
                  <a:lnTo>
                    <a:pt x="124" y="106"/>
                  </a:lnTo>
                  <a:lnTo>
                    <a:pt x="156" y="9"/>
                  </a:lnTo>
                  <a:lnTo>
                    <a:pt x="156" y="8"/>
                  </a:lnTo>
                  <a:lnTo>
                    <a:pt x="156" y="6"/>
                  </a:lnTo>
                  <a:lnTo>
                    <a:pt x="154" y="4"/>
                  </a:lnTo>
                  <a:lnTo>
                    <a:pt x="147" y="0"/>
                  </a:lnTo>
                  <a:lnTo>
                    <a:pt x="134" y="0"/>
                  </a:lnTo>
                  <a:lnTo>
                    <a:pt x="115" y="1"/>
                  </a:lnTo>
                  <a:lnTo>
                    <a:pt x="87" y="7"/>
                  </a:lnTo>
                  <a:lnTo>
                    <a:pt x="48" y="15"/>
                  </a:lnTo>
                  <a:close/>
                </a:path>
              </a:pathLst>
            </a:custGeom>
            <a:solidFill>
              <a:srgbClr val="808080"/>
            </a:solidFill>
            <a:ln w="9525">
              <a:noFill/>
              <a:round/>
              <a:headEnd/>
              <a:tailEnd/>
            </a:ln>
          </p:spPr>
          <p:txBody>
            <a:bodyPr/>
            <a:lstStyle/>
            <a:p>
              <a:endParaRPr lang="en-US"/>
            </a:p>
          </p:txBody>
        </p:sp>
        <p:sp>
          <p:nvSpPr>
            <p:cNvPr id="92361" name="Freeform 133"/>
            <p:cNvSpPr>
              <a:spLocks/>
            </p:cNvSpPr>
            <p:nvPr/>
          </p:nvSpPr>
          <p:spPr bwMode="auto">
            <a:xfrm>
              <a:off x="7205" y="13498"/>
              <a:ext cx="212" cy="839"/>
            </a:xfrm>
            <a:custGeom>
              <a:avLst/>
              <a:gdLst>
                <a:gd name="T0" fmla="*/ 212 w 212"/>
                <a:gd name="T1" fmla="*/ 6 h 839"/>
                <a:gd name="T2" fmla="*/ 206 w 212"/>
                <a:gd name="T3" fmla="*/ 11 h 839"/>
                <a:gd name="T4" fmla="*/ 192 w 212"/>
                <a:gd name="T5" fmla="*/ 33 h 839"/>
                <a:gd name="T6" fmla="*/ 174 w 212"/>
                <a:gd name="T7" fmla="*/ 77 h 839"/>
                <a:gd name="T8" fmla="*/ 156 w 212"/>
                <a:gd name="T9" fmla="*/ 148 h 839"/>
                <a:gd name="T10" fmla="*/ 141 w 212"/>
                <a:gd name="T11" fmla="*/ 254 h 839"/>
                <a:gd name="T12" fmla="*/ 133 w 212"/>
                <a:gd name="T13" fmla="*/ 401 h 839"/>
                <a:gd name="T14" fmla="*/ 137 w 212"/>
                <a:gd name="T15" fmla="*/ 593 h 839"/>
                <a:gd name="T16" fmla="*/ 158 w 212"/>
                <a:gd name="T17" fmla="*/ 839 h 839"/>
                <a:gd name="T18" fmla="*/ 38 w 212"/>
                <a:gd name="T19" fmla="*/ 839 h 839"/>
                <a:gd name="T20" fmla="*/ 34 w 212"/>
                <a:gd name="T21" fmla="*/ 814 h 839"/>
                <a:gd name="T22" fmla="*/ 24 w 212"/>
                <a:gd name="T23" fmla="*/ 746 h 839"/>
                <a:gd name="T24" fmla="*/ 12 w 212"/>
                <a:gd name="T25" fmla="*/ 645 h 839"/>
                <a:gd name="T26" fmla="*/ 3 w 212"/>
                <a:gd name="T27" fmla="*/ 521 h 839"/>
                <a:gd name="T28" fmla="*/ 0 w 212"/>
                <a:gd name="T29" fmla="*/ 384 h 839"/>
                <a:gd name="T30" fmla="*/ 6 w 212"/>
                <a:gd name="T31" fmla="*/ 244 h 839"/>
                <a:gd name="T32" fmla="*/ 29 w 212"/>
                <a:gd name="T33" fmla="*/ 114 h 839"/>
                <a:gd name="T34" fmla="*/ 68 w 212"/>
                <a:gd name="T35" fmla="*/ 0 h 839"/>
                <a:gd name="T36" fmla="*/ 212 w 212"/>
                <a:gd name="T37" fmla="*/ 6 h 83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2"/>
                <a:gd name="T58" fmla="*/ 0 h 839"/>
                <a:gd name="T59" fmla="*/ 212 w 212"/>
                <a:gd name="T60" fmla="*/ 839 h 83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2" h="839">
                  <a:moveTo>
                    <a:pt x="212" y="6"/>
                  </a:moveTo>
                  <a:lnTo>
                    <a:pt x="206" y="11"/>
                  </a:lnTo>
                  <a:lnTo>
                    <a:pt x="192" y="33"/>
                  </a:lnTo>
                  <a:lnTo>
                    <a:pt x="174" y="77"/>
                  </a:lnTo>
                  <a:lnTo>
                    <a:pt x="156" y="148"/>
                  </a:lnTo>
                  <a:lnTo>
                    <a:pt x="141" y="254"/>
                  </a:lnTo>
                  <a:lnTo>
                    <a:pt x="133" y="401"/>
                  </a:lnTo>
                  <a:lnTo>
                    <a:pt x="137" y="593"/>
                  </a:lnTo>
                  <a:lnTo>
                    <a:pt x="158" y="839"/>
                  </a:lnTo>
                  <a:lnTo>
                    <a:pt x="38" y="839"/>
                  </a:lnTo>
                  <a:lnTo>
                    <a:pt x="34" y="814"/>
                  </a:lnTo>
                  <a:lnTo>
                    <a:pt x="24" y="746"/>
                  </a:lnTo>
                  <a:lnTo>
                    <a:pt x="12" y="645"/>
                  </a:lnTo>
                  <a:lnTo>
                    <a:pt x="3" y="521"/>
                  </a:lnTo>
                  <a:lnTo>
                    <a:pt x="0" y="384"/>
                  </a:lnTo>
                  <a:lnTo>
                    <a:pt x="6" y="244"/>
                  </a:lnTo>
                  <a:lnTo>
                    <a:pt x="29" y="114"/>
                  </a:lnTo>
                  <a:lnTo>
                    <a:pt x="68" y="0"/>
                  </a:lnTo>
                  <a:lnTo>
                    <a:pt x="212" y="6"/>
                  </a:lnTo>
                  <a:close/>
                </a:path>
              </a:pathLst>
            </a:custGeom>
            <a:solidFill>
              <a:srgbClr val="808080"/>
            </a:solidFill>
            <a:ln w="9525">
              <a:noFill/>
              <a:round/>
              <a:headEnd/>
              <a:tailEnd/>
            </a:ln>
          </p:spPr>
          <p:txBody>
            <a:bodyPr/>
            <a:lstStyle/>
            <a:p>
              <a:endParaRPr lang="en-US"/>
            </a:p>
          </p:txBody>
        </p:sp>
        <p:sp>
          <p:nvSpPr>
            <p:cNvPr id="92362" name="Freeform 134"/>
            <p:cNvSpPr>
              <a:spLocks/>
            </p:cNvSpPr>
            <p:nvPr/>
          </p:nvSpPr>
          <p:spPr bwMode="auto">
            <a:xfrm>
              <a:off x="6406" y="13636"/>
              <a:ext cx="137" cy="656"/>
            </a:xfrm>
            <a:custGeom>
              <a:avLst/>
              <a:gdLst>
                <a:gd name="T0" fmla="*/ 43 w 137"/>
                <a:gd name="T1" fmla="*/ 12 h 656"/>
                <a:gd name="T2" fmla="*/ 39 w 137"/>
                <a:gd name="T3" fmla="*/ 25 h 656"/>
                <a:gd name="T4" fmla="*/ 30 w 137"/>
                <a:gd name="T5" fmla="*/ 62 h 656"/>
                <a:gd name="T6" fmla="*/ 19 w 137"/>
                <a:gd name="T7" fmla="*/ 122 h 656"/>
                <a:gd name="T8" fmla="*/ 7 w 137"/>
                <a:gd name="T9" fmla="*/ 199 h 656"/>
                <a:gd name="T10" fmla="*/ 0 w 137"/>
                <a:gd name="T11" fmla="*/ 294 h 656"/>
                <a:gd name="T12" fmla="*/ 1 w 137"/>
                <a:gd name="T13" fmla="*/ 403 h 656"/>
                <a:gd name="T14" fmla="*/ 12 w 137"/>
                <a:gd name="T15" fmla="*/ 524 h 656"/>
                <a:gd name="T16" fmla="*/ 38 w 137"/>
                <a:gd name="T17" fmla="*/ 656 h 656"/>
                <a:gd name="T18" fmla="*/ 132 w 137"/>
                <a:gd name="T19" fmla="*/ 650 h 656"/>
                <a:gd name="T20" fmla="*/ 127 w 137"/>
                <a:gd name="T21" fmla="*/ 631 h 656"/>
                <a:gd name="T22" fmla="*/ 119 w 137"/>
                <a:gd name="T23" fmla="*/ 578 h 656"/>
                <a:gd name="T24" fmla="*/ 107 w 137"/>
                <a:gd name="T25" fmla="*/ 499 h 656"/>
                <a:gd name="T26" fmla="*/ 97 w 137"/>
                <a:gd name="T27" fmla="*/ 403 h 656"/>
                <a:gd name="T28" fmla="*/ 92 w 137"/>
                <a:gd name="T29" fmla="*/ 297 h 656"/>
                <a:gd name="T30" fmla="*/ 94 w 137"/>
                <a:gd name="T31" fmla="*/ 192 h 656"/>
                <a:gd name="T32" fmla="*/ 108 w 137"/>
                <a:gd name="T33" fmla="*/ 91 h 656"/>
                <a:gd name="T34" fmla="*/ 137 w 137"/>
                <a:gd name="T35" fmla="*/ 7 h 656"/>
                <a:gd name="T36" fmla="*/ 137 w 137"/>
                <a:gd name="T37" fmla="*/ 6 h 656"/>
                <a:gd name="T38" fmla="*/ 137 w 137"/>
                <a:gd name="T39" fmla="*/ 4 h 656"/>
                <a:gd name="T40" fmla="*/ 135 w 137"/>
                <a:gd name="T41" fmla="*/ 2 h 656"/>
                <a:gd name="T42" fmla="*/ 129 w 137"/>
                <a:gd name="T43" fmla="*/ 0 h 656"/>
                <a:gd name="T44" fmla="*/ 119 w 137"/>
                <a:gd name="T45" fmla="*/ 0 h 656"/>
                <a:gd name="T46" fmla="*/ 101 w 137"/>
                <a:gd name="T47" fmla="*/ 1 h 656"/>
                <a:gd name="T48" fmla="*/ 77 w 137"/>
                <a:gd name="T49" fmla="*/ 5 h 656"/>
                <a:gd name="T50" fmla="*/ 43 w 137"/>
                <a:gd name="T51" fmla="*/ 12 h 65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37"/>
                <a:gd name="T79" fmla="*/ 0 h 656"/>
                <a:gd name="T80" fmla="*/ 137 w 137"/>
                <a:gd name="T81" fmla="*/ 656 h 65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37" h="656">
                  <a:moveTo>
                    <a:pt x="43" y="12"/>
                  </a:moveTo>
                  <a:lnTo>
                    <a:pt x="39" y="25"/>
                  </a:lnTo>
                  <a:lnTo>
                    <a:pt x="30" y="62"/>
                  </a:lnTo>
                  <a:lnTo>
                    <a:pt x="19" y="122"/>
                  </a:lnTo>
                  <a:lnTo>
                    <a:pt x="7" y="199"/>
                  </a:lnTo>
                  <a:lnTo>
                    <a:pt x="0" y="294"/>
                  </a:lnTo>
                  <a:lnTo>
                    <a:pt x="1" y="403"/>
                  </a:lnTo>
                  <a:lnTo>
                    <a:pt x="12" y="524"/>
                  </a:lnTo>
                  <a:lnTo>
                    <a:pt x="38" y="656"/>
                  </a:lnTo>
                  <a:lnTo>
                    <a:pt x="132" y="650"/>
                  </a:lnTo>
                  <a:lnTo>
                    <a:pt x="127" y="631"/>
                  </a:lnTo>
                  <a:lnTo>
                    <a:pt x="119" y="578"/>
                  </a:lnTo>
                  <a:lnTo>
                    <a:pt x="107" y="499"/>
                  </a:lnTo>
                  <a:lnTo>
                    <a:pt x="97" y="403"/>
                  </a:lnTo>
                  <a:lnTo>
                    <a:pt x="92" y="297"/>
                  </a:lnTo>
                  <a:lnTo>
                    <a:pt x="94" y="192"/>
                  </a:lnTo>
                  <a:lnTo>
                    <a:pt x="108" y="91"/>
                  </a:lnTo>
                  <a:lnTo>
                    <a:pt x="137" y="7"/>
                  </a:lnTo>
                  <a:lnTo>
                    <a:pt x="137" y="6"/>
                  </a:lnTo>
                  <a:lnTo>
                    <a:pt x="137" y="4"/>
                  </a:lnTo>
                  <a:lnTo>
                    <a:pt x="135" y="2"/>
                  </a:lnTo>
                  <a:lnTo>
                    <a:pt x="129" y="0"/>
                  </a:lnTo>
                  <a:lnTo>
                    <a:pt x="119" y="0"/>
                  </a:lnTo>
                  <a:lnTo>
                    <a:pt x="101" y="1"/>
                  </a:lnTo>
                  <a:lnTo>
                    <a:pt x="77" y="5"/>
                  </a:lnTo>
                  <a:lnTo>
                    <a:pt x="43" y="12"/>
                  </a:lnTo>
                  <a:close/>
                </a:path>
              </a:pathLst>
            </a:custGeom>
            <a:solidFill>
              <a:srgbClr val="808080"/>
            </a:solidFill>
            <a:ln w="9525">
              <a:noFill/>
              <a:round/>
              <a:headEnd/>
              <a:tailEnd/>
            </a:ln>
          </p:spPr>
          <p:txBody>
            <a:bodyPr/>
            <a:lstStyle/>
            <a:p>
              <a:endParaRPr lang="en-US"/>
            </a:p>
          </p:txBody>
        </p:sp>
        <p:sp>
          <p:nvSpPr>
            <p:cNvPr id="92363" name="Freeform 135"/>
            <p:cNvSpPr>
              <a:spLocks/>
            </p:cNvSpPr>
            <p:nvPr/>
          </p:nvSpPr>
          <p:spPr bwMode="auto">
            <a:xfrm>
              <a:off x="6412" y="13680"/>
              <a:ext cx="116" cy="560"/>
            </a:xfrm>
            <a:custGeom>
              <a:avLst/>
              <a:gdLst>
                <a:gd name="T0" fmla="*/ 36 w 116"/>
                <a:gd name="T1" fmla="*/ 11 h 560"/>
                <a:gd name="T2" fmla="*/ 33 w 116"/>
                <a:gd name="T3" fmla="*/ 21 h 560"/>
                <a:gd name="T4" fmla="*/ 24 w 116"/>
                <a:gd name="T5" fmla="*/ 53 h 560"/>
                <a:gd name="T6" fmla="*/ 15 w 116"/>
                <a:gd name="T7" fmla="*/ 103 h 560"/>
                <a:gd name="T8" fmla="*/ 5 w 116"/>
                <a:gd name="T9" fmla="*/ 169 h 560"/>
                <a:gd name="T10" fmla="*/ 0 w 116"/>
                <a:gd name="T11" fmla="*/ 250 h 560"/>
                <a:gd name="T12" fmla="*/ 1 w 116"/>
                <a:gd name="T13" fmla="*/ 344 h 560"/>
                <a:gd name="T14" fmla="*/ 10 w 116"/>
                <a:gd name="T15" fmla="*/ 448 h 560"/>
                <a:gd name="T16" fmla="*/ 32 w 116"/>
                <a:gd name="T17" fmla="*/ 560 h 560"/>
                <a:gd name="T18" fmla="*/ 112 w 116"/>
                <a:gd name="T19" fmla="*/ 555 h 560"/>
                <a:gd name="T20" fmla="*/ 108 w 116"/>
                <a:gd name="T21" fmla="*/ 538 h 560"/>
                <a:gd name="T22" fmla="*/ 101 w 116"/>
                <a:gd name="T23" fmla="*/ 493 h 560"/>
                <a:gd name="T24" fmla="*/ 91 w 116"/>
                <a:gd name="T25" fmla="*/ 426 h 560"/>
                <a:gd name="T26" fmla="*/ 82 w 116"/>
                <a:gd name="T27" fmla="*/ 344 h 560"/>
                <a:gd name="T28" fmla="*/ 77 w 116"/>
                <a:gd name="T29" fmla="*/ 255 h 560"/>
                <a:gd name="T30" fmla="*/ 79 w 116"/>
                <a:gd name="T31" fmla="*/ 164 h 560"/>
                <a:gd name="T32" fmla="*/ 91 w 116"/>
                <a:gd name="T33" fmla="*/ 79 h 560"/>
                <a:gd name="T34" fmla="*/ 116 w 116"/>
                <a:gd name="T35" fmla="*/ 6 h 560"/>
                <a:gd name="T36" fmla="*/ 116 w 116"/>
                <a:gd name="T37" fmla="*/ 5 h 560"/>
                <a:gd name="T38" fmla="*/ 116 w 116"/>
                <a:gd name="T39" fmla="*/ 4 h 560"/>
                <a:gd name="T40" fmla="*/ 114 w 116"/>
                <a:gd name="T41" fmla="*/ 2 h 560"/>
                <a:gd name="T42" fmla="*/ 109 w 116"/>
                <a:gd name="T43" fmla="*/ 0 h 560"/>
                <a:gd name="T44" fmla="*/ 100 w 116"/>
                <a:gd name="T45" fmla="*/ 0 h 560"/>
                <a:gd name="T46" fmla="*/ 86 w 116"/>
                <a:gd name="T47" fmla="*/ 1 h 560"/>
                <a:gd name="T48" fmla="*/ 65 w 116"/>
                <a:gd name="T49" fmla="*/ 4 h 560"/>
                <a:gd name="T50" fmla="*/ 36 w 116"/>
                <a:gd name="T51" fmla="*/ 11 h 56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6"/>
                <a:gd name="T79" fmla="*/ 0 h 560"/>
                <a:gd name="T80" fmla="*/ 116 w 116"/>
                <a:gd name="T81" fmla="*/ 560 h 56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6" h="560">
                  <a:moveTo>
                    <a:pt x="36" y="11"/>
                  </a:moveTo>
                  <a:lnTo>
                    <a:pt x="33" y="21"/>
                  </a:lnTo>
                  <a:lnTo>
                    <a:pt x="24" y="53"/>
                  </a:lnTo>
                  <a:lnTo>
                    <a:pt x="15" y="103"/>
                  </a:lnTo>
                  <a:lnTo>
                    <a:pt x="5" y="169"/>
                  </a:lnTo>
                  <a:lnTo>
                    <a:pt x="0" y="250"/>
                  </a:lnTo>
                  <a:lnTo>
                    <a:pt x="1" y="344"/>
                  </a:lnTo>
                  <a:lnTo>
                    <a:pt x="10" y="448"/>
                  </a:lnTo>
                  <a:lnTo>
                    <a:pt x="32" y="560"/>
                  </a:lnTo>
                  <a:lnTo>
                    <a:pt x="112" y="555"/>
                  </a:lnTo>
                  <a:lnTo>
                    <a:pt x="108" y="538"/>
                  </a:lnTo>
                  <a:lnTo>
                    <a:pt x="101" y="493"/>
                  </a:lnTo>
                  <a:lnTo>
                    <a:pt x="91" y="426"/>
                  </a:lnTo>
                  <a:lnTo>
                    <a:pt x="82" y="344"/>
                  </a:lnTo>
                  <a:lnTo>
                    <a:pt x="77" y="255"/>
                  </a:lnTo>
                  <a:lnTo>
                    <a:pt x="79" y="164"/>
                  </a:lnTo>
                  <a:lnTo>
                    <a:pt x="91" y="79"/>
                  </a:lnTo>
                  <a:lnTo>
                    <a:pt x="116" y="6"/>
                  </a:lnTo>
                  <a:lnTo>
                    <a:pt x="116" y="5"/>
                  </a:lnTo>
                  <a:lnTo>
                    <a:pt x="116" y="4"/>
                  </a:lnTo>
                  <a:lnTo>
                    <a:pt x="114" y="2"/>
                  </a:lnTo>
                  <a:lnTo>
                    <a:pt x="109" y="0"/>
                  </a:lnTo>
                  <a:lnTo>
                    <a:pt x="100" y="0"/>
                  </a:lnTo>
                  <a:lnTo>
                    <a:pt x="86" y="1"/>
                  </a:lnTo>
                  <a:lnTo>
                    <a:pt x="65" y="4"/>
                  </a:lnTo>
                  <a:lnTo>
                    <a:pt x="36" y="11"/>
                  </a:lnTo>
                  <a:close/>
                </a:path>
              </a:pathLst>
            </a:custGeom>
            <a:solidFill>
              <a:srgbClr val="808080"/>
            </a:solidFill>
            <a:ln w="9525">
              <a:noFill/>
              <a:round/>
              <a:headEnd/>
              <a:tailEnd/>
            </a:ln>
          </p:spPr>
          <p:txBody>
            <a:bodyPr/>
            <a:lstStyle/>
            <a:p>
              <a:endParaRPr lang="en-US"/>
            </a:p>
          </p:txBody>
        </p:sp>
        <p:sp>
          <p:nvSpPr>
            <p:cNvPr id="92364" name="Freeform 136"/>
            <p:cNvSpPr>
              <a:spLocks/>
            </p:cNvSpPr>
            <p:nvPr/>
          </p:nvSpPr>
          <p:spPr bwMode="auto">
            <a:xfrm>
              <a:off x="6417" y="13724"/>
              <a:ext cx="97" cy="463"/>
            </a:xfrm>
            <a:custGeom>
              <a:avLst/>
              <a:gdLst>
                <a:gd name="T0" fmla="*/ 30 w 97"/>
                <a:gd name="T1" fmla="*/ 9 h 463"/>
                <a:gd name="T2" fmla="*/ 27 w 97"/>
                <a:gd name="T3" fmla="*/ 17 h 463"/>
                <a:gd name="T4" fmla="*/ 20 w 97"/>
                <a:gd name="T5" fmla="*/ 44 h 463"/>
                <a:gd name="T6" fmla="*/ 12 w 97"/>
                <a:gd name="T7" fmla="*/ 85 h 463"/>
                <a:gd name="T8" fmla="*/ 4 w 97"/>
                <a:gd name="T9" fmla="*/ 140 h 463"/>
                <a:gd name="T10" fmla="*/ 0 w 97"/>
                <a:gd name="T11" fmla="*/ 207 h 463"/>
                <a:gd name="T12" fmla="*/ 0 w 97"/>
                <a:gd name="T13" fmla="*/ 285 h 463"/>
                <a:gd name="T14" fmla="*/ 9 w 97"/>
                <a:gd name="T15" fmla="*/ 370 h 463"/>
                <a:gd name="T16" fmla="*/ 26 w 97"/>
                <a:gd name="T17" fmla="*/ 463 h 463"/>
                <a:gd name="T18" fmla="*/ 93 w 97"/>
                <a:gd name="T19" fmla="*/ 460 h 463"/>
                <a:gd name="T20" fmla="*/ 89 w 97"/>
                <a:gd name="T21" fmla="*/ 446 h 463"/>
                <a:gd name="T22" fmla="*/ 83 w 97"/>
                <a:gd name="T23" fmla="*/ 408 h 463"/>
                <a:gd name="T24" fmla="*/ 75 w 97"/>
                <a:gd name="T25" fmla="*/ 353 h 463"/>
                <a:gd name="T26" fmla="*/ 68 w 97"/>
                <a:gd name="T27" fmla="*/ 285 h 463"/>
                <a:gd name="T28" fmla="*/ 65 w 97"/>
                <a:gd name="T29" fmla="*/ 211 h 463"/>
                <a:gd name="T30" fmla="*/ 67 w 97"/>
                <a:gd name="T31" fmla="*/ 136 h 463"/>
                <a:gd name="T32" fmla="*/ 76 w 97"/>
                <a:gd name="T33" fmla="*/ 65 h 463"/>
                <a:gd name="T34" fmla="*/ 97 w 97"/>
                <a:gd name="T35" fmla="*/ 5 h 463"/>
                <a:gd name="T36" fmla="*/ 97 w 97"/>
                <a:gd name="T37" fmla="*/ 4 h 463"/>
                <a:gd name="T38" fmla="*/ 97 w 97"/>
                <a:gd name="T39" fmla="*/ 3 h 463"/>
                <a:gd name="T40" fmla="*/ 95 w 97"/>
                <a:gd name="T41" fmla="*/ 1 h 463"/>
                <a:gd name="T42" fmla="*/ 91 w 97"/>
                <a:gd name="T43" fmla="*/ 0 h 463"/>
                <a:gd name="T44" fmla="*/ 84 w 97"/>
                <a:gd name="T45" fmla="*/ 0 h 463"/>
                <a:gd name="T46" fmla="*/ 71 w 97"/>
                <a:gd name="T47" fmla="*/ 0 h 463"/>
                <a:gd name="T48" fmla="*/ 54 w 97"/>
                <a:gd name="T49" fmla="*/ 3 h 463"/>
                <a:gd name="T50" fmla="*/ 30 w 97"/>
                <a:gd name="T51" fmla="*/ 9 h 46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7"/>
                <a:gd name="T79" fmla="*/ 0 h 463"/>
                <a:gd name="T80" fmla="*/ 97 w 97"/>
                <a:gd name="T81" fmla="*/ 463 h 46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7" h="463">
                  <a:moveTo>
                    <a:pt x="30" y="9"/>
                  </a:moveTo>
                  <a:lnTo>
                    <a:pt x="27" y="17"/>
                  </a:lnTo>
                  <a:lnTo>
                    <a:pt x="20" y="44"/>
                  </a:lnTo>
                  <a:lnTo>
                    <a:pt x="12" y="85"/>
                  </a:lnTo>
                  <a:lnTo>
                    <a:pt x="4" y="140"/>
                  </a:lnTo>
                  <a:lnTo>
                    <a:pt x="0" y="207"/>
                  </a:lnTo>
                  <a:lnTo>
                    <a:pt x="0" y="285"/>
                  </a:lnTo>
                  <a:lnTo>
                    <a:pt x="9" y="370"/>
                  </a:lnTo>
                  <a:lnTo>
                    <a:pt x="26" y="463"/>
                  </a:lnTo>
                  <a:lnTo>
                    <a:pt x="93" y="460"/>
                  </a:lnTo>
                  <a:lnTo>
                    <a:pt x="89" y="446"/>
                  </a:lnTo>
                  <a:lnTo>
                    <a:pt x="83" y="408"/>
                  </a:lnTo>
                  <a:lnTo>
                    <a:pt x="75" y="353"/>
                  </a:lnTo>
                  <a:lnTo>
                    <a:pt x="68" y="285"/>
                  </a:lnTo>
                  <a:lnTo>
                    <a:pt x="65" y="211"/>
                  </a:lnTo>
                  <a:lnTo>
                    <a:pt x="67" y="136"/>
                  </a:lnTo>
                  <a:lnTo>
                    <a:pt x="76" y="65"/>
                  </a:lnTo>
                  <a:lnTo>
                    <a:pt x="97" y="5"/>
                  </a:lnTo>
                  <a:lnTo>
                    <a:pt x="97" y="4"/>
                  </a:lnTo>
                  <a:lnTo>
                    <a:pt x="97" y="3"/>
                  </a:lnTo>
                  <a:lnTo>
                    <a:pt x="95" y="1"/>
                  </a:lnTo>
                  <a:lnTo>
                    <a:pt x="91" y="0"/>
                  </a:lnTo>
                  <a:lnTo>
                    <a:pt x="84" y="0"/>
                  </a:lnTo>
                  <a:lnTo>
                    <a:pt x="71" y="0"/>
                  </a:lnTo>
                  <a:lnTo>
                    <a:pt x="54" y="3"/>
                  </a:lnTo>
                  <a:lnTo>
                    <a:pt x="30" y="9"/>
                  </a:lnTo>
                  <a:close/>
                </a:path>
              </a:pathLst>
            </a:custGeom>
            <a:solidFill>
              <a:srgbClr val="808080"/>
            </a:solidFill>
            <a:ln w="9525">
              <a:noFill/>
              <a:round/>
              <a:headEnd/>
              <a:tailEnd/>
            </a:ln>
          </p:spPr>
          <p:txBody>
            <a:bodyPr/>
            <a:lstStyle/>
            <a:p>
              <a:endParaRPr lang="en-US"/>
            </a:p>
          </p:txBody>
        </p:sp>
        <p:sp>
          <p:nvSpPr>
            <p:cNvPr id="92365" name="Freeform 137"/>
            <p:cNvSpPr>
              <a:spLocks/>
            </p:cNvSpPr>
            <p:nvPr/>
          </p:nvSpPr>
          <p:spPr bwMode="auto">
            <a:xfrm>
              <a:off x="6422" y="13768"/>
              <a:ext cx="77" cy="367"/>
            </a:xfrm>
            <a:custGeom>
              <a:avLst/>
              <a:gdLst>
                <a:gd name="T0" fmla="*/ 24 w 77"/>
                <a:gd name="T1" fmla="*/ 8 h 367"/>
                <a:gd name="T2" fmla="*/ 22 w 77"/>
                <a:gd name="T3" fmla="*/ 15 h 367"/>
                <a:gd name="T4" fmla="*/ 17 w 77"/>
                <a:gd name="T5" fmla="*/ 36 h 367"/>
                <a:gd name="T6" fmla="*/ 10 w 77"/>
                <a:gd name="T7" fmla="*/ 68 h 367"/>
                <a:gd name="T8" fmla="*/ 4 w 77"/>
                <a:gd name="T9" fmla="*/ 112 h 367"/>
                <a:gd name="T10" fmla="*/ 0 w 77"/>
                <a:gd name="T11" fmla="*/ 164 h 367"/>
                <a:gd name="T12" fmla="*/ 0 w 77"/>
                <a:gd name="T13" fmla="*/ 226 h 367"/>
                <a:gd name="T14" fmla="*/ 7 w 77"/>
                <a:gd name="T15" fmla="*/ 294 h 367"/>
                <a:gd name="T16" fmla="*/ 21 w 77"/>
                <a:gd name="T17" fmla="*/ 367 h 367"/>
                <a:gd name="T18" fmla="*/ 74 w 77"/>
                <a:gd name="T19" fmla="*/ 364 h 367"/>
                <a:gd name="T20" fmla="*/ 71 w 77"/>
                <a:gd name="T21" fmla="*/ 353 h 367"/>
                <a:gd name="T22" fmla="*/ 66 w 77"/>
                <a:gd name="T23" fmla="*/ 323 h 367"/>
                <a:gd name="T24" fmla="*/ 60 w 77"/>
                <a:gd name="T25" fmla="*/ 280 h 367"/>
                <a:gd name="T26" fmla="*/ 54 w 77"/>
                <a:gd name="T27" fmla="*/ 226 h 367"/>
                <a:gd name="T28" fmla="*/ 51 w 77"/>
                <a:gd name="T29" fmla="*/ 168 h 367"/>
                <a:gd name="T30" fmla="*/ 53 w 77"/>
                <a:gd name="T31" fmla="*/ 107 h 367"/>
                <a:gd name="T32" fmla="*/ 61 w 77"/>
                <a:gd name="T33" fmla="*/ 52 h 367"/>
                <a:gd name="T34" fmla="*/ 77 w 77"/>
                <a:gd name="T35" fmla="*/ 5 h 367"/>
                <a:gd name="T36" fmla="*/ 77 w 77"/>
                <a:gd name="T37" fmla="*/ 5 h 367"/>
                <a:gd name="T38" fmla="*/ 77 w 77"/>
                <a:gd name="T39" fmla="*/ 2 h 367"/>
                <a:gd name="T40" fmla="*/ 76 w 77"/>
                <a:gd name="T41" fmla="*/ 1 h 367"/>
                <a:gd name="T42" fmla="*/ 72 w 77"/>
                <a:gd name="T43" fmla="*/ 0 h 367"/>
                <a:gd name="T44" fmla="*/ 66 w 77"/>
                <a:gd name="T45" fmla="*/ 0 h 367"/>
                <a:gd name="T46" fmla="*/ 56 w 77"/>
                <a:gd name="T47" fmla="*/ 1 h 367"/>
                <a:gd name="T48" fmla="*/ 43 w 77"/>
                <a:gd name="T49" fmla="*/ 4 h 367"/>
                <a:gd name="T50" fmla="*/ 24 w 77"/>
                <a:gd name="T51" fmla="*/ 8 h 36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7"/>
                <a:gd name="T79" fmla="*/ 0 h 367"/>
                <a:gd name="T80" fmla="*/ 77 w 77"/>
                <a:gd name="T81" fmla="*/ 367 h 36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7" h="367">
                  <a:moveTo>
                    <a:pt x="24" y="8"/>
                  </a:moveTo>
                  <a:lnTo>
                    <a:pt x="22" y="15"/>
                  </a:lnTo>
                  <a:lnTo>
                    <a:pt x="17" y="36"/>
                  </a:lnTo>
                  <a:lnTo>
                    <a:pt x="10" y="68"/>
                  </a:lnTo>
                  <a:lnTo>
                    <a:pt x="4" y="112"/>
                  </a:lnTo>
                  <a:lnTo>
                    <a:pt x="0" y="164"/>
                  </a:lnTo>
                  <a:lnTo>
                    <a:pt x="0" y="226"/>
                  </a:lnTo>
                  <a:lnTo>
                    <a:pt x="7" y="294"/>
                  </a:lnTo>
                  <a:lnTo>
                    <a:pt x="21" y="367"/>
                  </a:lnTo>
                  <a:lnTo>
                    <a:pt x="74" y="364"/>
                  </a:lnTo>
                  <a:lnTo>
                    <a:pt x="71" y="353"/>
                  </a:lnTo>
                  <a:lnTo>
                    <a:pt x="66" y="323"/>
                  </a:lnTo>
                  <a:lnTo>
                    <a:pt x="60" y="280"/>
                  </a:lnTo>
                  <a:lnTo>
                    <a:pt x="54" y="226"/>
                  </a:lnTo>
                  <a:lnTo>
                    <a:pt x="51" y="168"/>
                  </a:lnTo>
                  <a:lnTo>
                    <a:pt x="53" y="107"/>
                  </a:lnTo>
                  <a:lnTo>
                    <a:pt x="61" y="52"/>
                  </a:lnTo>
                  <a:lnTo>
                    <a:pt x="77" y="5"/>
                  </a:lnTo>
                  <a:lnTo>
                    <a:pt x="77" y="2"/>
                  </a:lnTo>
                  <a:lnTo>
                    <a:pt x="76" y="1"/>
                  </a:lnTo>
                  <a:lnTo>
                    <a:pt x="72" y="0"/>
                  </a:lnTo>
                  <a:lnTo>
                    <a:pt x="66" y="0"/>
                  </a:lnTo>
                  <a:lnTo>
                    <a:pt x="56" y="1"/>
                  </a:lnTo>
                  <a:lnTo>
                    <a:pt x="43" y="4"/>
                  </a:lnTo>
                  <a:lnTo>
                    <a:pt x="24" y="8"/>
                  </a:lnTo>
                  <a:close/>
                </a:path>
              </a:pathLst>
            </a:custGeom>
            <a:solidFill>
              <a:srgbClr val="808080"/>
            </a:solidFill>
            <a:ln w="9525">
              <a:noFill/>
              <a:round/>
              <a:headEnd/>
              <a:tailEnd/>
            </a:ln>
          </p:spPr>
          <p:txBody>
            <a:bodyPr/>
            <a:lstStyle/>
            <a:p>
              <a:endParaRPr lang="en-US"/>
            </a:p>
          </p:txBody>
        </p:sp>
        <p:sp>
          <p:nvSpPr>
            <p:cNvPr id="92366" name="Freeform 138"/>
            <p:cNvSpPr>
              <a:spLocks/>
            </p:cNvSpPr>
            <p:nvPr/>
          </p:nvSpPr>
          <p:spPr bwMode="auto">
            <a:xfrm>
              <a:off x="6428" y="13813"/>
              <a:ext cx="56" cy="271"/>
            </a:xfrm>
            <a:custGeom>
              <a:avLst/>
              <a:gdLst>
                <a:gd name="T0" fmla="*/ 17 w 56"/>
                <a:gd name="T1" fmla="*/ 5 h 271"/>
                <a:gd name="T2" fmla="*/ 16 w 56"/>
                <a:gd name="T3" fmla="*/ 10 h 271"/>
                <a:gd name="T4" fmla="*/ 12 w 56"/>
                <a:gd name="T5" fmla="*/ 25 h 271"/>
                <a:gd name="T6" fmla="*/ 6 w 56"/>
                <a:gd name="T7" fmla="*/ 49 h 271"/>
                <a:gd name="T8" fmla="*/ 2 w 56"/>
                <a:gd name="T9" fmla="*/ 82 h 271"/>
                <a:gd name="T10" fmla="*/ 0 w 56"/>
                <a:gd name="T11" fmla="*/ 122 h 271"/>
                <a:gd name="T12" fmla="*/ 0 w 56"/>
                <a:gd name="T13" fmla="*/ 166 h 271"/>
                <a:gd name="T14" fmla="*/ 4 w 56"/>
                <a:gd name="T15" fmla="*/ 217 h 271"/>
                <a:gd name="T16" fmla="*/ 15 w 56"/>
                <a:gd name="T17" fmla="*/ 271 h 271"/>
                <a:gd name="T18" fmla="*/ 54 w 56"/>
                <a:gd name="T19" fmla="*/ 268 h 271"/>
                <a:gd name="T20" fmla="*/ 52 w 56"/>
                <a:gd name="T21" fmla="*/ 261 h 271"/>
                <a:gd name="T22" fmla="*/ 48 w 56"/>
                <a:gd name="T23" fmla="*/ 238 h 271"/>
                <a:gd name="T24" fmla="*/ 44 w 56"/>
                <a:gd name="T25" fmla="*/ 206 h 271"/>
                <a:gd name="T26" fmla="*/ 40 w 56"/>
                <a:gd name="T27" fmla="*/ 166 h 271"/>
                <a:gd name="T28" fmla="*/ 37 w 56"/>
                <a:gd name="T29" fmla="*/ 123 h 271"/>
                <a:gd name="T30" fmla="*/ 39 w 56"/>
                <a:gd name="T31" fmla="*/ 78 h 271"/>
                <a:gd name="T32" fmla="*/ 44 w 56"/>
                <a:gd name="T33" fmla="*/ 37 h 271"/>
                <a:gd name="T34" fmla="*/ 56 w 56"/>
                <a:gd name="T35" fmla="*/ 3 h 271"/>
                <a:gd name="T36" fmla="*/ 56 w 56"/>
                <a:gd name="T37" fmla="*/ 3 h 271"/>
                <a:gd name="T38" fmla="*/ 56 w 56"/>
                <a:gd name="T39" fmla="*/ 2 h 271"/>
                <a:gd name="T40" fmla="*/ 55 w 56"/>
                <a:gd name="T41" fmla="*/ 1 h 271"/>
                <a:gd name="T42" fmla="*/ 52 w 56"/>
                <a:gd name="T43" fmla="*/ 0 h 271"/>
                <a:gd name="T44" fmla="*/ 48 w 56"/>
                <a:gd name="T45" fmla="*/ 0 h 271"/>
                <a:gd name="T46" fmla="*/ 42 w 56"/>
                <a:gd name="T47" fmla="*/ 0 h 271"/>
                <a:gd name="T48" fmla="*/ 31 w 56"/>
                <a:gd name="T49" fmla="*/ 2 h 271"/>
                <a:gd name="T50" fmla="*/ 17 w 56"/>
                <a:gd name="T51" fmla="*/ 5 h 27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6"/>
                <a:gd name="T79" fmla="*/ 0 h 271"/>
                <a:gd name="T80" fmla="*/ 56 w 56"/>
                <a:gd name="T81" fmla="*/ 271 h 27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6" h="271">
                  <a:moveTo>
                    <a:pt x="17" y="5"/>
                  </a:moveTo>
                  <a:lnTo>
                    <a:pt x="16" y="10"/>
                  </a:lnTo>
                  <a:lnTo>
                    <a:pt x="12" y="25"/>
                  </a:lnTo>
                  <a:lnTo>
                    <a:pt x="6" y="49"/>
                  </a:lnTo>
                  <a:lnTo>
                    <a:pt x="2" y="82"/>
                  </a:lnTo>
                  <a:lnTo>
                    <a:pt x="0" y="122"/>
                  </a:lnTo>
                  <a:lnTo>
                    <a:pt x="0" y="166"/>
                  </a:lnTo>
                  <a:lnTo>
                    <a:pt x="4" y="217"/>
                  </a:lnTo>
                  <a:lnTo>
                    <a:pt x="15" y="271"/>
                  </a:lnTo>
                  <a:lnTo>
                    <a:pt x="54" y="268"/>
                  </a:lnTo>
                  <a:lnTo>
                    <a:pt x="52" y="261"/>
                  </a:lnTo>
                  <a:lnTo>
                    <a:pt x="48" y="238"/>
                  </a:lnTo>
                  <a:lnTo>
                    <a:pt x="44" y="206"/>
                  </a:lnTo>
                  <a:lnTo>
                    <a:pt x="40" y="166"/>
                  </a:lnTo>
                  <a:lnTo>
                    <a:pt x="37" y="123"/>
                  </a:lnTo>
                  <a:lnTo>
                    <a:pt x="39" y="78"/>
                  </a:lnTo>
                  <a:lnTo>
                    <a:pt x="44" y="37"/>
                  </a:lnTo>
                  <a:lnTo>
                    <a:pt x="56" y="3"/>
                  </a:lnTo>
                  <a:lnTo>
                    <a:pt x="56" y="2"/>
                  </a:lnTo>
                  <a:lnTo>
                    <a:pt x="55" y="1"/>
                  </a:lnTo>
                  <a:lnTo>
                    <a:pt x="52" y="0"/>
                  </a:lnTo>
                  <a:lnTo>
                    <a:pt x="48" y="0"/>
                  </a:lnTo>
                  <a:lnTo>
                    <a:pt x="42" y="0"/>
                  </a:lnTo>
                  <a:lnTo>
                    <a:pt x="31" y="2"/>
                  </a:lnTo>
                  <a:lnTo>
                    <a:pt x="17" y="5"/>
                  </a:lnTo>
                  <a:close/>
                </a:path>
              </a:pathLst>
            </a:custGeom>
            <a:solidFill>
              <a:srgbClr val="808080"/>
            </a:solidFill>
            <a:ln w="9525">
              <a:noFill/>
              <a:round/>
              <a:headEnd/>
              <a:tailEnd/>
            </a:ln>
          </p:spPr>
          <p:txBody>
            <a:bodyPr/>
            <a:lstStyle/>
            <a:p>
              <a:endParaRPr lang="en-US"/>
            </a:p>
          </p:txBody>
        </p:sp>
        <p:sp>
          <p:nvSpPr>
            <p:cNvPr id="92367" name="Freeform 139"/>
            <p:cNvSpPr>
              <a:spLocks/>
            </p:cNvSpPr>
            <p:nvPr/>
          </p:nvSpPr>
          <p:spPr bwMode="auto">
            <a:xfrm>
              <a:off x="7211" y="13549"/>
              <a:ext cx="186" cy="732"/>
            </a:xfrm>
            <a:custGeom>
              <a:avLst/>
              <a:gdLst>
                <a:gd name="T0" fmla="*/ 186 w 186"/>
                <a:gd name="T1" fmla="*/ 6 h 732"/>
                <a:gd name="T2" fmla="*/ 182 w 186"/>
                <a:gd name="T3" fmla="*/ 11 h 732"/>
                <a:gd name="T4" fmla="*/ 169 w 186"/>
                <a:gd name="T5" fmla="*/ 29 h 732"/>
                <a:gd name="T6" fmla="*/ 153 w 186"/>
                <a:gd name="T7" fmla="*/ 67 h 732"/>
                <a:gd name="T8" fmla="*/ 137 w 186"/>
                <a:gd name="T9" fmla="*/ 130 h 732"/>
                <a:gd name="T10" fmla="*/ 124 w 186"/>
                <a:gd name="T11" fmla="*/ 221 h 732"/>
                <a:gd name="T12" fmla="*/ 117 w 186"/>
                <a:gd name="T13" fmla="*/ 350 h 732"/>
                <a:gd name="T14" fmla="*/ 122 w 186"/>
                <a:gd name="T15" fmla="*/ 517 h 732"/>
                <a:gd name="T16" fmla="*/ 139 w 186"/>
                <a:gd name="T17" fmla="*/ 732 h 732"/>
                <a:gd name="T18" fmla="*/ 34 w 186"/>
                <a:gd name="T19" fmla="*/ 732 h 732"/>
                <a:gd name="T20" fmla="*/ 31 w 186"/>
                <a:gd name="T21" fmla="*/ 711 h 732"/>
                <a:gd name="T22" fmla="*/ 22 w 186"/>
                <a:gd name="T23" fmla="*/ 651 h 732"/>
                <a:gd name="T24" fmla="*/ 12 w 186"/>
                <a:gd name="T25" fmla="*/ 563 h 732"/>
                <a:gd name="T26" fmla="*/ 3 w 186"/>
                <a:gd name="T27" fmla="*/ 454 h 732"/>
                <a:gd name="T28" fmla="*/ 0 w 186"/>
                <a:gd name="T29" fmla="*/ 335 h 732"/>
                <a:gd name="T30" fmla="*/ 6 w 186"/>
                <a:gd name="T31" fmla="*/ 213 h 732"/>
                <a:gd name="T32" fmla="*/ 25 w 186"/>
                <a:gd name="T33" fmla="*/ 98 h 732"/>
                <a:gd name="T34" fmla="*/ 60 w 186"/>
                <a:gd name="T35" fmla="*/ 0 h 732"/>
                <a:gd name="T36" fmla="*/ 186 w 186"/>
                <a:gd name="T37" fmla="*/ 6 h 73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6"/>
                <a:gd name="T58" fmla="*/ 0 h 732"/>
                <a:gd name="T59" fmla="*/ 186 w 186"/>
                <a:gd name="T60" fmla="*/ 732 h 73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6" h="732">
                  <a:moveTo>
                    <a:pt x="186" y="6"/>
                  </a:moveTo>
                  <a:lnTo>
                    <a:pt x="182" y="11"/>
                  </a:lnTo>
                  <a:lnTo>
                    <a:pt x="169" y="29"/>
                  </a:lnTo>
                  <a:lnTo>
                    <a:pt x="153" y="67"/>
                  </a:lnTo>
                  <a:lnTo>
                    <a:pt x="137" y="130"/>
                  </a:lnTo>
                  <a:lnTo>
                    <a:pt x="124" y="221"/>
                  </a:lnTo>
                  <a:lnTo>
                    <a:pt x="117" y="350"/>
                  </a:lnTo>
                  <a:lnTo>
                    <a:pt x="122" y="517"/>
                  </a:lnTo>
                  <a:lnTo>
                    <a:pt x="139" y="732"/>
                  </a:lnTo>
                  <a:lnTo>
                    <a:pt x="34" y="732"/>
                  </a:lnTo>
                  <a:lnTo>
                    <a:pt x="31" y="711"/>
                  </a:lnTo>
                  <a:lnTo>
                    <a:pt x="22" y="651"/>
                  </a:lnTo>
                  <a:lnTo>
                    <a:pt x="12" y="563"/>
                  </a:lnTo>
                  <a:lnTo>
                    <a:pt x="3" y="454"/>
                  </a:lnTo>
                  <a:lnTo>
                    <a:pt x="0" y="335"/>
                  </a:lnTo>
                  <a:lnTo>
                    <a:pt x="6" y="213"/>
                  </a:lnTo>
                  <a:lnTo>
                    <a:pt x="25" y="98"/>
                  </a:lnTo>
                  <a:lnTo>
                    <a:pt x="60" y="0"/>
                  </a:lnTo>
                  <a:lnTo>
                    <a:pt x="186" y="6"/>
                  </a:lnTo>
                  <a:close/>
                </a:path>
              </a:pathLst>
            </a:custGeom>
            <a:solidFill>
              <a:srgbClr val="808080"/>
            </a:solidFill>
            <a:ln w="9525">
              <a:noFill/>
              <a:round/>
              <a:headEnd/>
              <a:tailEnd/>
            </a:ln>
          </p:spPr>
          <p:txBody>
            <a:bodyPr/>
            <a:lstStyle/>
            <a:p>
              <a:endParaRPr lang="en-US"/>
            </a:p>
          </p:txBody>
        </p:sp>
        <p:sp>
          <p:nvSpPr>
            <p:cNvPr id="92368" name="Freeform 140"/>
            <p:cNvSpPr>
              <a:spLocks/>
            </p:cNvSpPr>
            <p:nvPr/>
          </p:nvSpPr>
          <p:spPr bwMode="auto">
            <a:xfrm>
              <a:off x="7219" y="13600"/>
              <a:ext cx="158" cy="625"/>
            </a:xfrm>
            <a:custGeom>
              <a:avLst/>
              <a:gdLst>
                <a:gd name="T0" fmla="*/ 158 w 158"/>
                <a:gd name="T1" fmla="*/ 4 h 625"/>
                <a:gd name="T2" fmla="*/ 153 w 158"/>
                <a:gd name="T3" fmla="*/ 9 h 625"/>
                <a:gd name="T4" fmla="*/ 144 w 158"/>
                <a:gd name="T5" fmla="*/ 25 h 625"/>
                <a:gd name="T6" fmla="*/ 130 w 158"/>
                <a:gd name="T7" fmla="*/ 57 h 625"/>
                <a:gd name="T8" fmla="*/ 116 w 158"/>
                <a:gd name="T9" fmla="*/ 110 h 625"/>
                <a:gd name="T10" fmla="*/ 105 w 158"/>
                <a:gd name="T11" fmla="*/ 189 h 625"/>
                <a:gd name="T12" fmla="*/ 100 w 158"/>
                <a:gd name="T13" fmla="*/ 298 h 625"/>
                <a:gd name="T14" fmla="*/ 103 w 158"/>
                <a:gd name="T15" fmla="*/ 441 h 625"/>
                <a:gd name="T16" fmla="*/ 118 w 158"/>
                <a:gd name="T17" fmla="*/ 625 h 625"/>
                <a:gd name="T18" fmla="*/ 29 w 158"/>
                <a:gd name="T19" fmla="*/ 625 h 625"/>
                <a:gd name="T20" fmla="*/ 25 w 158"/>
                <a:gd name="T21" fmla="*/ 607 h 625"/>
                <a:gd name="T22" fmla="*/ 18 w 158"/>
                <a:gd name="T23" fmla="*/ 556 h 625"/>
                <a:gd name="T24" fmla="*/ 9 w 158"/>
                <a:gd name="T25" fmla="*/ 480 h 625"/>
                <a:gd name="T26" fmla="*/ 2 w 158"/>
                <a:gd name="T27" fmla="*/ 387 h 625"/>
                <a:gd name="T28" fmla="*/ 0 w 158"/>
                <a:gd name="T29" fmla="*/ 286 h 625"/>
                <a:gd name="T30" fmla="*/ 5 w 158"/>
                <a:gd name="T31" fmla="*/ 182 h 625"/>
                <a:gd name="T32" fmla="*/ 21 w 158"/>
                <a:gd name="T33" fmla="*/ 84 h 625"/>
                <a:gd name="T34" fmla="*/ 51 w 158"/>
                <a:gd name="T35" fmla="*/ 0 h 625"/>
                <a:gd name="T36" fmla="*/ 158 w 158"/>
                <a:gd name="T37" fmla="*/ 4 h 62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8"/>
                <a:gd name="T58" fmla="*/ 0 h 625"/>
                <a:gd name="T59" fmla="*/ 158 w 158"/>
                <a:gd name="T60" fmla="*/ 625 h 62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8" h="625">
                  <a:moveTo>
                    <a:pt x="158" y="4"/>
                  </a:moveTo>
                  <a:lnTo>
                    <a:pt x="153" y="9"/>
                  </a:lnTo>
                  <a:lnTo>
                    <a:pt x="144" y="25"/>
                  </a:lnTo>
                  <a:lnTo>
                    <a:pt x="130" y="57"/>
                  </a:lnTo>
                  <a:lnTo>
                    <a:pt x="116" y="110"/>
                  </a:lnTo>
                  <a:lnTo>
                    <a:pt x="105" y="189"/>
                  </a:lnTo>
                  <a:lnTo>
                    <a:pt x="100" y="298"/>
                  </a:lnTo>
                  <a:lnTo>
                    <a:pt x="103" y="441"/>
                  </a:lnTo>
                  <a:lnTo>
                    <a:pt x="118" y="625"/>
                  </a:lnTo>
                  <a:lnTo>
                    <a:pt x="29" y="625"/>
                  </a:lnTo>
                  <a:lnTo>
                    <a:pt x="25" y="607"/>
                  </a:lnTo>
                  <a:lnTo>
                    <a:pt x="18" y="556"/>
                  </a:lnTo>
                  <a:lnTo>
                    <a:pt x="9" y="480"/>
                  </a:lnTo>
                  <a:lnTo>
                    <a:pt x="2" y="387"/>
                  </a:lnTo>
                  <a:lnTo>
                    <a:pt x="0" y="286"/>
                  </a:lnTo>
                  <a:lnTo>
                    <a:pt x="5" y="182"/>
                  </a:lnTo>
                  <a:lnTo>
                    <a:pt x="21" y="84"/>
                  </a:lnTo>
                  <a:lnTo>
                    <a:pt x="51" y="0"/>
                  </a:lnTo>
                  <a:lnTo>
                    <a:pt x="158" y="4"/>
                  </a:lnTo>
                  <a:close/>
                </a:path>
              </a:pathLst>
            </a:custGeom>
            <a:solidFill>
              <a:srgbClr val="808080"/>
            </a:solidFill>
            <a:ln w="9525">
              <a:noFill/>
              <a:round/>
              <a:headEnd/>
              <a:tailEnd/>
            </a:ln>
          </p:spPr>
          <p:txBody>
            <a:bodyPr/>
            <a:lstStyle/>
            <a:p>
              <a:endParaRPr lang="en-US"/>
            </a:p>
          </p:txBody>
        </p:sp>
        <p:sp>
          <p:nvSpPr>
            <p:cNvPr id="92369" name="Freeform 141"/>
            <p:cNvSpPr>
              <a:spLocks/>
            </p:cNvSpPr>
            <p:nvPr/>
          </p:nvSpPr>
          <p:spPr bwMode="auto">
            <a:xfrm>
              <a:off x="7225" y="13651"/>
              <a:ext cx="131" cy="517"/>
            </a:xfrm>
            <a:custGeom>
              <a:avLst/>
              <a:gdLst>
                <a:gd name="T0" fmla="*/ 131 w 131"/>
                <a:gd name="T1" fmla="*/ 4 h 517"/>
                <a:gd name="T2" fmla="*/ 128 w 131"/>
                <a:gd name="T3" fmla="*/ 7 h 517"/>
                <a:gd name="T4" fmla="*/ 119 w 131"/>
                <a:gd name="T5" fmla="*/ 21 h 517"/>
                <a:gd name="T6" fmla="*/ 109 w 131"/>
                <a:gd name="T7" fmla="*/ 47 h 517"/>
                <a:gd name="T8" fmla="*/ 97 w 131"/>
                <a:gd name="T9" fmla="*/ 91 h 517"/>
                <a:gd name="T10" fmla="*/ 88 w 131"/>
                <a:gd name="T11" fmla="*/ 156 h 517"/>
                <a:gd name="T12" fmla="*/ 84 w 131"/>
                <a:gd name="T13" fmla="*/ 247 h 517"/>
                <a:gd name="T14" fmla="*/ 86 w 131"/>
                <a:gd name="T15" fmla="*/ 366 h 517"/>
                <a:gd name="T16" fmla="*/ 99 w 131"/>
                <a:gd name="T17" fmla="*/ 517 h 517"/>
                <a:gd name="T18" fmla="*/ 25 w 131"/>
                <a:gd name="T19" fmla="*/ 517 h 517"/>
                <a:gd name="T20" fmla="*/ 23 w 131"/>
                <a:gd name="T21" fmla="*/ 502 h 517"/>
                <a:gd name="T22" fmla="*/ 16 w 131"/>
                <a:gd name="T23" fmla="*/ 460 h 517"/>
                <a:gd name="T24" fmla="*/ 9 w 131"/>
                <a:gd name="T25" fmla="*/ 397 h 517"/>
                <a:gd name="T26" fmla="*/ 2 w 131"/>
                <a:gd name="T27" fmla="*/ 320 h 517"/>
                <a:gd name="T28" fmla="*/ 0 w 131"/>
                <a:gd name="T29" fmla="*/ 236 h 517"/>
                <a:gd name="T30" fmla="*/ 4 w 131"/>
                <a:gd name="T31" fmla="*/ 151 h 517"/>
                <a:gd name="T32" fmla="*/ 18 w 131"/>
                <a:gd name="T33" fmla="*/ 70 h 517"/>
                <a:gd name="T34" fmla="*/ 43 w 131"/>
                <a:gd name="T35" fmla="*/ 0 h 517"/>
                <a:gd name="T36" fmla="*/ 131 w 131"/>
                <a:gd name="T37" fmla="*/ 4 h 5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1"/>
                <a:gd name="T58" fmla="*/ 0 h 517"/>
                <a:gd name="T59" fmla="*/ 131 w 131"/>
                <a:gd name="T60" fmla="*/ 517 h 5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1" h="517">
                  <a:moveTo>
                    <a:pt x="131" y="4"/>
                  </a:moveTo>
                  <a:lnTo>
                    <a:pt x="128" y="7"/>
                  </a:lnTo>
                  <a:lnTo>
                    <a:pt x="119" y="21"/>
                  </a:lnTo>
                  <a:lnTo>
                    <a:pt x="109" y="47"/>
                  </a:lnTo>
                  <a:lnTo>
                    <a:pt x="97" y="91"/>
                  </a:lnTo>
                  <a:lnTo>
                    <a:pt x="88" y="156"/>
                  </a:lnTo>
                  <a:lnTo>
                    <a:pt x="84" y="247"/>
                  </a:lnTo>
                  <a:lnTo>
                    <a:pt x="86" y="366"/>
                  </a:lnTo>
                  <a:lnTo>
                    <a:pt x="99" y="517"/>
                  </a:lnTo>
                  <a:lnTo>
                    <a:pt x="25" y="517"/>
                  </a:lnTo>
                  <a:lnTo>
                    <a:pt x="23" y="502"/>
                  </a:lnTo>
                  <a:lnTo>
                    <a:pt x="16" y="460"/>
                  </a:lnTo>
                  <a:lnTo>
                    <a:pt x="9" y="397"/>
                  </a:lnTo>
                  <a:lnTo>
                    <a:pt x="2" y="320"/>
                  </a:lnTo>
                  <a:lnTo>
                    <a:pt x="0" y="236"/>
                  </a:lnTo>
                  <a:lnTo>
                    <a:pt x="4" y="151"/>
                  </a:lnTo>
                  <a:lnTo>
                    <a:pt x="18" y="70"/>
                  </a:lnTo>
                  <a:lnTo>
                    <a:pt x="43" y="0"/>
                  </a:lnTo>
                  <a:lnTo>
                    <a:pt x="131" y="4"/>
                  </a:lnTo>
                  <a:close/>
                </a:path>
              </a:pathLst>
            </a:custGeom>
            <a:solidFill>
              <a:srgbClr val="808080"/>
            </a:solidFill>
            <a:ln w="9525">
              <a:noFill/>
              <a:round/>
              <a:headEnd/>
              <a:tailEnd/>
            </a:ln>
          </p:spPr>
          <p:txBody>
            <a:bodyPr/>
            <a:lstStyle/>
            <a:p>
              <a:endParaRPr lang="en-US"/>
            </a:p>
          </p:txBody>
        </p:sp>
        <p:sp>
          <p:nvSpPr>
            <p:cNvPr id="92370" name="Freeform 142"/>
            <p:cNvSpPr>
              <a:spLocks/>
            </p:cNvSpPr>
            <p:nvPr/>
          </p:nvSpPr>
          <p:spPr bwMode="auto">
            <a:xfrm>
              <a:off x="7233" y="13701"/>
              <a:ext cx="104" cy="411"/>
            </a:xfrm>
            <a:custGeom>
              <a:avLst/>
              <a:gdLst>
                <a:gd name="T0" fmla="*/ 104 w 104"/>
                <a:gd name="T1" fmla="*/ 4 h 411"/>
                <a:gd name="T2" fmla="*/ 101 w 104"/>
                <a:gd name="T3" fmla="*/ 7 h 411"/>
                <a:gd name="T4" fmla="*/ 94 w 104"/>
                <a:gd name="T5" fmla="*/ 17 h 411"/>
                <a:gd name="T6" fmla="*/ 86 w 104"/>
                <a:gd name="T7" fmla="*/ 38 h 411"/>
                <a:gd name="T8" fmla="*/ 76 w 104"/>
                <a:gd name="T9" fmla="*/ 73 h 411"/>
                <a:gd name="T10" fmla="*/ 69 w 104"/>
                <a:gd name="T11" fmla="*/ 125 h 411"/>
                <a:gd name="T12" fmla="*/ 65 w 104"/>
                <a:gd name="T13" fmla="*/ 196 h 411"/>
                <a:gd name="T14" fmla="*/ 67 w 104"/>
                <a:gd name="T15" fmla="*/ 291 h 411"/>
                <a:gd name="T16" fmla="*/ 77 w 104"/>
                <a:gd name="T17" fmla="*/ 411 h 411"/>
                <a:gd name="T18" fmla="*/ 19 w 104"/>
                <a:gd name="T19" fmla="*/ 411 h 411"/>
                <a:gd name="T20" fmla="*/ 17 w 104"/>
                <a:gd name="T21" fmla="*/ 399 h 411"/>
                <a:gd name="T22" fmla="*/ 11 w 104"/>
                <a:gd name="T23" fmla="*/ 365 h 411"/>
                <a:gd name="T24" fmla="*/ 6 w 104"/>
                <a:gd name="T25" fmla="*/ 316 h 411"/>
                <a:gd name="T26" fmla="*/ 2 w 104"/>
                <a:gd name="T27" fmla="*/ 255 h 411"/>
                <a:gd name="T28" fmla="*/ 0 w 104"/>
                <a:gd name="T29" fmla="*/ 188 h 411"/>
                <a:gd name="T30" fmla="*/ 4 w 104"/>
                <a:gd name="T31" fmla="*/ 120 h 411"/>
                <a:gd name="T32" fmla="*/ 15 w 104"/>
                <a:gd name="T33" fmla="*/ 55 h 411"/>
                <a:gd name="T34" fmla="*/ 34 w 104"/>
                <a:gd name="T35" fmla="*/ 0 h 411"/>
                <a:gd name="T36" fmla="*/ 104 w 104"/>
                <a:gd name="T37" fmla="*/ 4 h 4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4"/>
                <a:gd name="T58" fmla="*/ 0 h 411"/>
                <a:gd name="T59" fmla="*/ 104 w 104"/>
                <a:gd name="T60" fmla="*/ 411 h 4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4" h="411">
                  <a:moveTo>
                    <a:pt x="104" y="4"/>
                  </a:moveTo>
                  <a:lnTo>
                    <a:pt x="101" y="7"/>
                  </a:lnTo>
                  <a:lnTo>
                    <a:pt x="94" y="17"/>
                  </a:lnTo>
                  <a:lnTo>
                    <a:pt x="86" y="38"/>
                  </a:lnTo>
                  <a:lnTo>
                    <a:pt x="76" y="73"/>
                  </a:lnTo>
                  <a:lnTo>
                    <a:pt x="69" y="125"/>
                  </a:lnTo>
                  <a:lnTo>
                    <a:pt x="65" y="196"/>
                  </a:lnTo>
                  <a:lnTo>
                    <a:pt x="67" y="291"/>
                  </a:lnTo>
                  <a:lnTo>
                    <a:pt x="77" y="411"/>
                  </a:lnTo>
                  <a:lnTo>
                    <a:pt x="19" y="411"/>
                  </a:lnTo>
                  <a:lnTo>
                    <a:pt x="17" y="399"/>
                  </a:lnTo>
                  <a:lnTo>
                    <a:pt x="11" y="365"/>
                  </a:lnTo>
                  <a:lnTo>
                    <a:pt x="6" y="316"/>
                  </a:lnTo>
                  <a:lnTo>
                    <a:pt x="2" y="255"/>
                  </a:lnTo>
                  <a:lnTo>
                    <a:pt x="0" y="188"/>
                  </a:lnTo>
                  <a:lnTo>
                    <a:pt x="4" y="120"/>
                  </a:lnTo>
                  <a:lnTo>
                    <a:pt x="15" y="55"/>
                  </a:lnTo>
                  <a:lnTo>
                    <a:pt x="34" y="0"/>
                  </a:lnTo>
                  <a:lnTo>
                    <a:pt x="104" y="4"/>
                  </a:lnTo>
                  <a:close/>
                </a:path>
              </a:pathLst>
            </a:custGeom>
            <a:solidFill>
              <a:srgbClr val="808080"/>
            </a:solidFill>
            <a:ln w="9525">
              <a:noFill/>
              <a:round/>
              <a:headEnd/>
              <a:tailEnd/>
            </a:ln>
          </p:spPr>
          <p:txBody>
            <a:bodyPr/>
            <a:lstStyle/>
            <a:p>
              <a:endParaRPr lang="en-US"/>
            </a:p>
          </p:txBody>
        </p:sp>
        <p:sp>
          <p:nvSpPr>
            <p:cNvPr id="92371" name="Freeform 143"/>
            <p:cNvSpPr>
              <a:spLocks/>
            </p:cNvSpPr>
            <p:nvPr/>
          </p:nvSpPr>
          <p:spPr bwMode="auto">
            <a:xfrm>
              <a:off x="7240" y="13752"/>
              <a:ext cx="76" cy="302"/>
            </a:xfrm>
            <a:custGeom>
              <a:avLst/>
              <a:gdLst>
                <a:gd name="T0" fmla="*/ 76 w 76"/>
                <a:gd name="T1" fmla="*/ 2 h 302"/>
                <a:gd name="T2" fmla="*/ 74 w 76"/>
                <a:gd name="T3" fmla="*/ 4 h 302"/>
                <a:gd name="T4" fmla="*/ 70 w 76"/>
                <a:gd name="T5" fmla="*/ 12 h 302"/>
                <a:gd name="T6" fmla="*/ 62 w 76"/>
                <a:gd name="T7" fmla="*/ 28 h 302"/>
                <a:gd name="T8" fmla="*/ 56 w 76"/>
                <a:gd name="T9" fmla="*/ 53 h 302"/>
                <a:gd name="T10" fmla="*/ 51 w 76"/>
                <a:gd name="T11" fmla="*/ 92 h 302"/>
                <a:gd name="T12" fmla="*/ 49 w 76"/>
                <a:gd name="T13" fmla="*/ 145 h 302"/>
                <a:gd name="T14" fmla="*/ 50 w 76"/>
                <a:gd name="T15" fmla="*/ 214 h 302"/>
                <a:gd name="T16" fmla="*/ 57 w 76"/>
                <a:gd name="T17" fmla="*/ 302 h 302"/>
                <a:gd name="T18" fmla="*/ 14 w 76"/>
                <a:gd name="T19" fmla="*/ 302 h 302"/>
                <a:gd name="T20" fmla="*/ 13 w 76"/>
                <a:gd name="T21" fmla="*/ 294 h 302"/>
                <a:gd name="T22" fmla="*/ 9 w 76"/>
                <a:gd name="T23" fmla="*/ 269 h 302"/>
                <a:gd name="T24" fmla="*/ 4 w 76"/>
                <a:gd name="T25" fmla="*/ 232 h 302"/>
                <a:gd name="T26" fmla="*/ 1 w 76"/>
                <a:gd name="T27" fmla="*/ 188 h 302"/>
                <a:gd name="T28" fmla="*/ 0 w 76"/>
                <a:gd name="T29" fmla="*/ 138 h 302"/>
                <a:gd name="T30" fmla="*/ 2 w 76"/>
                <a:gd name="T31" fmla="*/ 89 h 302"/>
                <a:gd name="T32" fmla="*/ 10 w 76"/>
                <a:gd name="T33" fmla="*/ 41 h 302"/>
                <a:gd name="T34" fmla="*/ 25 w 76"/>
                <a:gd name="T35" fmla="*/ 0 h 302"/>
                <a:gd name="T36" fmla="*/ 76 w 76"/>
                <a:gd name="T37" fmla="*/ 2 h 30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6"/>
                <a:gd name="T58" fmla="*/ 0 h 302"/>
                <a:gd name="T59" fmla="*/ 76 w 76"/>
                <a:gd name="T60" fmla="*/ 302 h 30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6" h="302">
                  <a:moveTo>
                    <a:pt x="76" y="2"/>
                  </a:moveTo>
                  <a:lnTo>
                    <a:pt x="74" y="4"/>
                  </a:lnTo>
                  <a:lnTo>
                    <a:pt x="70" y="12"/>
                  </a:lnTo>
                  <a:lnTo>
                    <a:pt x="62" y="28"/>
                  </a:lnTo>
                  <a:lnTo>
                    <a:pt x="56" y="53"/>
                  </a:lnTo>
                  <a:lnTo>
                    <a:pt x="51" y="92"/>
                  </a:lnTo>
                  <a:lnTo>
                    <a:pt x="49" y="145"/>
                  </a:lnTo>
                  <a:lnTo>
                    <a:pt x="50" y="214"/>
                  </a:lnTo>
                  <a:lnTo>
                    <a:pt x="57" y="302"/>
                  </a:lnTo>
                  <a:lnTo>
                    <a:pt x="14" y="302"/>
                  </a:lnTo>
                  <a:lnTo>
                    <a:pt x="13" y="294"/>
                  </a:lnTo>
                  <a:lnTo>
                    <a:pt x="9" y="269"/>
                  </a:lnTo>
                  <a:lnTo>
                    <a:pt x="4" y="232"/>
                  </a:lnTo>
                  <a:lnTo>
                    <a:pt x="1" y="188"/>
                  </a:lnTo>
                  <a:lnTo>
                    <a:pt x="0" y="138"/>
                  </a:lnTo>
                  <a:lnTo>
                    <a:pt x="2" y="89"/>
                  </a:lnTo>
                  <a:lnTo>
                    <a:pt x="10" y="41"/>
                  </a:lnTo>
                  <a:lnTo>
                    <a:pt x="25" y="0"/>
                  </a:lnTo>
                  <a:lnTo>
                    <a:pt x="76" y="2"/>
                  </a:lnTo>
                  <a:close/>
                </a:path>
              </a:pathLst>
            </a:custGeom>
            <a:solidFill>
              <a:srgbClr val="808080"/>
            </a:solidFill>
            <a:ln w="9525">
              <a:noFill/>
              <a:round/>
              <a:headEnd/>
              <a:tailEnd/>
            </a:ln>
          </p:spPr>
          <p:txBody>
            <a:bodyPr/>
            <a:lstStyle/>
            <a:p>
              <a:endParaRPr lang="en-US"/>
            </a:p>
          </p:txBody>
        </p:sp>
        <p:sp>
          <p:nvSpPr>
            <p:cNvPr id="92372" name="Rectangle 144"/>
            <p:cNvSpPr>
              <a:spLocks noChangeArrowheads="1"/>
            </p:cNvSpPr>
            <p:nvPr/>
          </p:nvSpPr>
          <p:spPr bwMode="auto">
            <a:xfrm>
              <a:off x="6241" y="13678"/>
              <a:ext cx="23" cy="958"/>
            </a:xfrm>
            <a:prstGeom prst="rect">
              <a:avLst/>
            </a:prstGeom>
            <a:solidFill>
              <a:srgbClr val="000000"/>
            </a:solidFill>
            <a:ln w="9525">
              <a:noFill/>
              <a:miter lim="800000"/>
              <a:headEnd/>
              <a:tailEnd/>
            </a:ln>
          </p:spPr>
          <p:txBody>
            <a:bodyPr/>
            <a:lstStyle/>
            <a:p>
              <a:endParaRPr lang="en-US"/>
            </a:p>
          </p:txBody>
        </p:sp>
        <p:sp>
          <p:nvSpPr>
            <p:cNvPr id="92373" name="Freeform 145"/>
            <p:cNvSpPr>
              <a:spLocks/>
            </p:cNvSpPr>
            <p:nvPr/>
          </p:nvSpPr>
          <p:spPr bwMode="auto">
            <a:xfrm>
              <a:off x="6579" y="13664"/>
              <a:ext cx="375" cy="440"/>
            </a:xfrm>
            <a:custGeom>
              <a:avLst/>
              <a:gdLst>
                <a:gd name="T0" fmla="*/ 35 w 375"/>
                <a:gd name="T1" fmla="*/ 41 h 440"/>
                <a:gd name="T2" fmla="*/ 32 w 375"/>
                <a:gd name="T3" fmla="*/ 49 h 440"/>
                <a:gd name="T4" fmla="*/ 25 w 375"/>
                <a:gd name="T5" fmla="*/ 74 h 440"/>
                <a:gd name="T6" fmla="*/ 17 w 375"/>
                <a:gd name="T7" fmla="*/ 112 h 440"/>
                <a:gd name="T8" fmla="*/ 8 w 375"/>
                <a:gd name="T9" fmla="*/ 163 h 440"/>
                <a:gd name="T10" fmla="*/ 2 w 375"/>
                <a:gd name="T11" fmla="*/ 223 h 440"/>
                <a:gd name="T12" fmla="*/ 0 w 375"/>
                <a:gd name="T13" fmla="*/ 290 h 440"/>
                <a:gd name="T14" fmla="*/ 7 w 375"/>
                <a:gd name="T15" fmla="*/ 363 h 440"/>
                <a:gd name="T16" fmla="*/ 23 w 375"/>
                <a:gd name="T17" fmla="*/ 440 h 440"/>
                <a:gd name="T18" fmla="*/ 23 w 375"/>
                <a:gd name="T19" fmla="*/ 437 h 440"/>
                <a:gd name="T20" fmla="*/ 23 w 375"/>
                <a:gd name="T21" fmla="*/ 427 h 440"/>
                <a:gd name="T22" fmla="*/ 23 w 375"/>
                <a:gd name="T23" fmla="*/ 411 h 440"/>
                <a:gd name="T24" fmla="*/ 23 w 375"/>
                <a:gd name="T25" fmla="*/ 391 h 440"/>
                <a:gd name="T26" fmla="*/ 25 w 375"/>
                <a:gd name="T27" fmla="*/ 367 h 440"/>
                <a:gd name="T28" fmla="*/ 28 w 375"/>
                <a:gd name="T29" fmla="*/ 341 h 440"/>
                <a:gd name="T30" fmla="*/ 33 w 375"/>
                <a:gd name="T31" fmla="*/ 312 h 440"/>
                <a:gd name="T32" fmla="*/ 39 w 375"/>
                <a:gd name="T33" fmla="*/ 281 h 440"/>
                <a:gd name="T34" fmla="*/ 49 w 375"/>
                <a:gd name="T35" fmla="*/ 251 h 440"/>
                <a:gd name="T36" fmla="*/ 61 w 375"/>
                <a:gd name="T37" fmla="*/ 222 h 440"/>
                <a:gd name="T38" fmla="*/ 75 w 375"/>
                <a:gd name="T39" fmla="*/ 194 h 440"/>
                <a:gd name="T40" fmla="*/ 93 w 375"/>
                <a:gd name="T41" fmla="*/ 168 h 440"/>
                <a:gd name="T42" fmla="*/ 116 w 375"/>
                <a:gd name="T43" fmla="*/ 145 h 440"/>
                <a:gd name="T44" fmla="*/ 141 w 375"/>
                <a:gd name="T45" fmla="*/ 127 h 440"/>
                <a:gd name="T46" fmla="*/ 173 w 375"/>
                <a:gd name="T47" fmla="*/ 114 h 440"/>
                <a:gd name="T48" fmla="*/ 208 w 375"/>
                <a:gd name="T49" fmla="*/ 106 h 440"/>
                <a:gd name="T50" fmla="*/ 210 w 375"/>
                <a:gd name="T51" fmla="*/ 104 h 440"/>
                <a:gd name="T52" fmla="*/ 217 w 375"/>
                <a:gd name="T53" fmla="*/ 100 h 440"/>
                <a:gd name="T54" fmla="*/ 227 w 375"/>
                <a:gd name="T55" fmla="*/ 92 h 440"/>
                <a:gd name="T56" fmla="*/ 245 w 375"/>
                <a:gd name="T57" fmla="*/ 82 h 440"/>
                <a:gd name="T58" fmla="*/ 267 w 375"/>
                <a:gd name="T59" fmla="*/ 69 h 440"/>
                <a:gd name="T60" fmla="*/ 296 w 375"/>
                <a:gd name="T61" fmla="*/ 54 h 440"/>
                <a:gd name="T62" fmla="*/ 332 w 375"/>
                <a:gd name="T63" fmla="*/ 36 h 440"/>
                <a:gd name="T64" fmla="*/ 375 w 375"/>
                <a:gd name="T65" fmla="*/ 17 h 440"/>
                <a:gd name="T66" fmla="*/ 373 w 375"/>
                <a:gd name="T67" fmla="*/ 16 h 440"/>
                <a:gd name="T68" fmla="*/ 366 w 375"/>
                <a:gd name="T69" fmla="*/ 15 h 440"/>
                <a:gd name="T70" fmla="*/ 357 w 375"/>
                <a:gd name="T71" fmla="*/ 13 h 440"/>
                <a:gd name="T72" fmla="*/ 343 w 375"/>
                <a:gd name="T73" fmla="*/ 10 h 440"/>
                <a:gd name="T74" fmla="*/ 326 w 375"/>
                <a:gd name="T75" fmla="*/ 7 h 440"/>
                <a:gd name="T76" fmla="*/ 307 w 375"/>
                <a:gd name="T77" fmla="*/ 5 h 440"/>
                <a:gd name="T78" fmla="*/ 285 w 375"/>
                <a:gd name="T79" fmla="*/ 3 h 440"/>
                <a:gd name="T80" fmla="*/ 261 w 375"/>
                <a:gd name="T81" fmla="*/ 1 h 440"/>
                <a:gd name="T82" fmla="*/ 235 w 375"/>
                <a:gd name="T83" fmla="*/ 0 h 440"/>
                <a:gd name="T84" fmla="*/ 208 w 375"/>
                <a:gd name="T85" fmla="*/ 1 h 440"/>
                <a:gd name="T86" fmla="*/ 180 w 375"/>
                <a:gd name="T87" fmla="*/ 2 h 440"/>
                <a:gd name="T88" fmla="*/ 151 w 375"/>
                <a:gd name="T89" fmla="*/ 5 h 440"/>
                <a:gd name="T90" fmla="*/ 122 w 375"/>
                <a:gd name="T91" fmla="*/ 10 h 440"/>
                <a:gd name="T92" fmla="*/ 92 w 375"/>
                <a:gd name="T93" fmla="*/ 18 h 440"/>
                <a:gd name="T94" fmla="*/ 63 w 375"/>
                <a:gd name="T95" fmla="*/ 28 h 440"/>
                <a:gd name="T96" fmla="*/ 35 w 375"/>
                <a:gd name="T97" fmla="*/ 41 h 44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75"/>
                <a:gd name="T148" fmla="*/ 0 h 440"/>
                <a:gd name="T149" fmla="*/ 375 w 375"/>
                <a:gd name="T150" fmla="*/ 440 h 44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75" h="440">
                  <a:moveTo>
                    <a:pt x="35" y="41"/>
                  </a:moveTo>
                  <a:lnTo>
                    <a:pt x="32" y="49"/>
                  </a:lnTo>
                  <a:lnTo>
                    <a:pt x="25" y="74"/>
                  </a:lnTo>
                  <a:lnTo>
                    <a:pt x="17" y="112"/>
                  </a:lnTo>
                  <a:lnTo>
                    <a:pt x="8" y="163"/>
                  </a:lnTo>
                  <a:lnTo>
                    <a:pt x="2" y="223"/>
                  </a:lnTo>
                  <a:lnTo>
                    <a:pt x="0" y="290"/>
                  </a:lnTo>
                  <a:lnTo>
                    <a:pt x="7" y="363"/>
                  </a:lnTo>
                  <a:lnTo>
                    <a:pt x="23" y="440"/>
                  </a:lnTo>
                  <a:lnTo>
                    <a:pt x="23" y="437"/>
                  </a:lnTo>
                  <a:lnTo>
                    <a:pt x="23" y="427"/>
                  </a:lnTo>
                  <a:lnTo>
                    <a:pt x="23" y="411"/>
                  </a:lnTo>
                  <a:lnTo>
                    <a:pt x="23" y="391"/>
                  </a:lnTo>
                  <a:lnTo>
                    <a:pt x="25" y="367"/>
                  </a:lnTo>
                  <a:lnTo>
                    <a:pt x="28" y="341"/>
                  </a:lnTo>
                  <a:lnTo>
                    <a:pt x="33" y="312"/>
                  </a:lnTo>
                  <a:lnTo>
                    <a:pt x="39" y="281"/>
                  </a:lnTo>
                  <a:lnTo>
                    <a:pt x="49" y="251"/>
                  </a:lnTo>
                  <a:lnTo>
                    <a:pt x="61" y="222"/>
                  </a:lnTo>
                  <a:lnTo>
                    <a:pt x="75" y="194"/>
                  </a:lnTo>
                  <a:lnTo>
                    <a:pt x="93" y="168"/>
                  </a:lnTo>
                  <a:lnTo>
                    <a:pt x="116" y="145"/>
                  </a:lnTo>
                  <a:lnTo>
                    <a:pt x="141" y="127"/>
                  </a:lnTo>
                  <a:lnTo>
                    <a:pt x="173" y="114"/>
                  </a:lnTo>
                  <a:lnTo>
                    <a:pt x="208" y="106"/>
                  </a:lnTo>
                  <a:lnTo>
                    <a:pt x="210" y="104"/>
                  </a:lnTo>
                  <a:lnTo>
                    <a:pt x="217" y="100"/>
                  </a:lnTo>
                  <a:lnTo>
                    <a:pt x="227" y="92"/>
                  </a:lnTo>
                  <a:lnTo>
                    <a:pt x="245" y="82"/>
                  </a:lnTo>
                  <a:lnTo>
                    <a:pt x="267" y="69"/>
                  </a:lnTo>
                  <a:lnTo>
                    <a:pt x="296" y="54"/>
                  </a:lnTo>
                  <a:lnTo>
                    <a:pt x="332" y="36"/>
                  </a:lnTo>
                  <a:lnTo>
                    <a:pt x="375" y="17"/>
                  </a:lnTo>
                  <a:lnTo>
                    <a:pt x="373" y="16"/>
                  </a:lnTo>
                  <a:lnTo>
                    <a:pt x="366" y="15"/>
                  </a:lnTo>
                  <a:lnTo>
                    <a:pt x="357" y="13"/>
                  </a:lnTo>
                  <a:lnTo>
                    <a:pt x="343" y="10"/>
                  </a:lnTo>
                  <a:lnTo>
                    <a:pt x="326" y="7"/>
                  </a:lnTo>
                  <a:lnTo>
                    <a:pt x="307" y="5"/>
                  </a:lnTo>
                  <a:lnTo>
                    <a:pt x="285" y="3"/>
                  </a:lnTo>
                  <a:lnTo>
                    <a:pt x="261" y="1"/>
                  </a:lnTo>
                  <a:lnTo>
                    <a:pt x="235" y="0"/>
                  </a:lnTo>
                  <a:lnTo>
                    <a:pt x="208" y="1"/>
                  </a:lnTo>
                  <a:lnTo>
                    <a:pt x="180" y="2"/>
                  </a:lnTo>
                  <a:lnTo>
                    <a:pt x="151" y="5"/>
                  </a:lnTo>
                  <a:lnTo>
                    <a:pt x="122" y="10"/>
                  </a:lnTo>
                  <a:lnTo>
                    <a:pt x="92" y="18"/>
                  </a:lnTo>
                  <a:lnTo>
                    <a:pt x="63" y="28"/>
                  </a:lnTo>
                  <a:lnTo>
                    <a:pt x="35" y="41"/>
                  </a:lnTo>
                  <a:close/>
                </a:path>
              </a:pathLst>
            </a:custGeom>
            <a:solidFill>
              <a:srgbClr val="808080"/>
            </a:solidFill>
            <a:ln w="9525">
              <a:noFill/>
              <a:round/>
              <a:headEnd/>
              <a:tailEnd/>
            </a:ln>
          </p:spPr>
          <p:txBody>
            <a:bodyPr/>
            <a:lstStyle/>
            <a:p>
              <a:endParaRPr lang="en-US"/>
            </a:p>
          </p:txBody>
        </p:sp>
        <p:sp>
          <p:nvSpPr>
            <p:cNvPr id="92374" name="Freeform 146"/>
            <p:cNvSpPr>
              <a:spLocks/>
            </p:cNvSpPr>
            <p:nvPr/>
          </p:nvSpPr>
          <p:spPr bwMode="auto">
            <a:xfrm>
              <a:off x="6061" y="13991"/>
              <a:ext cx="305" cy="83"/>
            </a:xfrm>
            <a:custGeom>
              <a:avLst/>
              <a:gdLst>
                <a:gd name="T0" fmla="*/ 0 w 305"/>
                <a:gd name="T1" fmla="*/ 53 h 83"/>
                <a:gd name="T2" fmla="*/ 0 w 305"/>
                <a:gd name="T3" fmla="*/ 52 h 83"/>
                <a:gd name="T4" fmla="*/ 2 w 305"/>
                <a:gd name="T5" fmla="*/ 48 h 83"/>
                <a:gd name="T6" fmla="*/ 5 w 305"/>
                <a:gd name="T7" fmla="*/ 44 h 83"/>
                <a:gd name="T8" fmla="*/ 11 w 305"/>
                <a:gd name="T9" fmla="*/ 37 h 83"/>
                <a:gd name="T10" fmla="*/ 18 w 305"/>
                <a:gd name="T11" fmla="*/ 31 h 83"/>
                <a:gd name="T12" fmla="*/ 27 w 305"/>
                <a:gd name="T13" fmla="*/ 25 h 83"/>
                <a:gd name="T14" fmla="*/ 39 w 305"/>
                <a:gd name="T15" fmla="*/ 18 h 83"/>
                <a:gd name="T16" fmla="*/ 54 w 305"/>
                <a:gd name="T17" fmla="*/ 12 h 83"/>
                <a:gd name="T18" fmla="*/ 72 w 305"/>
                <a:gd name="T19" fmla="*/ 6 h 83"/>
                <a:gd name="T20" fmla="*/ 92 w 305"/>
                <a:gd name="T21" fmla="*/ 2 h 83"/>
                <a:gd name="T22" fmla="*/ 118 w 305"/>
                <a:gd name="T23" fmla="*/ 0 h 83"/>
                <a:gd name="T24" fmla="*/ 146 w 305"/>
                <a:gd name="T25" fmla="*/ 0 h 83"/>
                <a:gd name="T26" fmla="*/ 180 w 305"/>
                <a:gd name="T27" fmla="*/ 2 h 83"/>
                <a:gd name="T28" fmla="*/ 216 w 305"/>
                <a:gd name="T29" fmla="*/ 7 h 83"/>
                <a:gd name="T30" fmla="*/ 258 w 305"/>
                <a:gd name="T31" fmla="*/ 16 h 83"/>
                <a:gd name="T32" fmla="*/ 305 w 305"/>
                <a:gd name="T33" fmla="*/ 29 h 83"/>
                <a:gd name="T34" fmla="*/ 299 w 305"/>
                <a:gd name="T35" fmla="*/ 47 h 83"/>
                <a:gd name="T36" fmla="*/ 297 w 305"/>
                <a:gd name="T37" fmla="*/ 46 h 83"/>
                <a:gd name="T38" fmla="*/ 289 w 305"/>
                <a:gd name="T39" fmla="*/ 44 h 83"/>
                <a:gd name="T40" fmla="*/ 277 w 305"/>
                <a:gd name="T41" fmla="*/ 41 h 83"/>
                <a:gd name="T42" fmla="*/ 262 w 305"/>
                <a:gd name="T43" fmla="*/ 36 h 83"/>
                <a:gd name="T44" fmla="*/ 244 w 305"/>
                <a:gd name="T45" fmla="*/ 32 h 83"/>
                <a:gd name="T46" fmla="*/ 224 w 305"/>
                <a:gd name="T47" fmla="*/ 28 h 83"/>
                <a:gd name="T48" fmla="*/ 201 w 305"/>
                <a:gd name="T49" fmla="*/ 25 h 83"/>
                <a:gd name="T50" fmla="*/ 176 w 305"/>
                <a:gd name="T51" fmla="*/ 22 h 83"/>
                <a:gd name="T52" fmla="*/ 152 w 305"/>
                <a:gd name="T53" fmla="*/ 21 h 83"/>
                <a:gd name="T54" fmla="*/ 126 w 305"/>
                <a:gd name="T55" fmla="*/ 21 h 83"/>
                <a:gd name="T56" fmla="*/ 101 w 305"/>
                <a:gd name="T57" fmla="*/ 23 h 83"/>
                <a:gd name="T58" fmla="*/ 77 w 305"/>
                <a:gd name="T59" fmla="*/ 29 h 83"/>
                <a:gd name="T60" fmla="*/ 55 w 305"/>
                <a:gd name="T61" fmla="*/ 37 h 83"/>
                <a:gd name="T62" fmla="*/ 33 w 305"/>
                <a:gd name="T63" fmla="*/ 48 h 83"/>
                <a:gd name="T64" fmla="*/ 15 w 305"/>
                <a:gd name="T65" fmla="*/ 63 h 83"/>
                <a:gd name="T66" fmla="*/ 0 w 305"/>
                <a:gd name="T67" fmla="*/ 83 h 83"/>
                <a:gd name="T68" fmla="*/ 0 w 305"/>
                <a:gd name="T69" fmla="*/ 53 h 8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5"/>
                <a:gd name="T106" fmla="*/ 0 h 83"/>
                <a:gd name="T107" fmla="*/ 305 w 305"/>
                <a:gd name="T108" fmla="*/ 83 h 8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5" h="83">
                  <a:moveTo>
                    <a:pt x="0" y="53"/>
                  </a:moveTo>
                  <a:lnTo>
                    <a:pt x="0" y="52"/>
                  </a:lnTo>
                  <a:lnTo>
                    <a:pt x="2" y="48"/>
                  </a:lnTo>
                  <a:lnTo>
                    <a:pt x="5" y="44"/>
                  </a:lnTo>
                  <a:lnTo>
                    <a:pt x="11" y="37"/>
                  </a:lnTo>
                  <a:lnTo>
                    <a:pt x="18" y="31"/>
                  </a:lnTo>
                  <a:lnTo>
                    <a:pt x="27" y="25"/>
                  </a:lnTo>
                  <a:lnTo>
                    <a:pt x="39" y="18"/>
                  </a:lnTo>
                  <a:lnTo>
                    <a:pt x="54" y="12"/>
                  </a:lnTo>
                  <a:lnTo>
                    <a:pt x="72" y="6"/>
                  </a:lnTo>
                  <a:lnTo>
                    <a:pt x="92" y="2"/>
                  </a:lnTo>
                  <a:lnTo>
                    <a:pt x="118" y="0"/>
                  </a:lnTo>
                  <a:lnTo>
                    <a:pt x="146" y="0"/>
                  </a:lnTo>
                  <a:lnTo>
                    <a:pt x="180" y="2"/>
                  </a:lnTo>
                  <a:lnTo>
                    <a:pt x="216" y="7"/>
                  </a:lnTo>
                  <a:lnTo>
                    <a:pt x="258" y="16"/>
                  </a:lnTo>
                  <a:lnTo>
                    <a:pt x="305" y="29"/>
                  </a:lnTo>
                  <a:lnTo>
                    <a:pt x="299" y="47"/>
                  </a:lnTo>
                  <a:lnTo>
                    <a:pt x="297" y="46"/>
                  </a:lnTo>
                  <a:lnTo>
                    <a:pt x="289" y="44"/>
                  </a:lnTo>
                  <a:lnTo>
                    <a:pt x="277" y="41"/>
                  </a:lnTo>
                  <a:lnTo>
                    <a:pt x="262" y="36"/>
                  </a:lnTo>
                  <a:lnTo>
                    <a:pt x="244" y="32"/>
                  </a:lnTo>
                  <a:lnTo>
                    <a:pt x="224" y="28"/>
                  </a:lnTo>
                  <a:lnTo>
                    <a:pt x="201" y="25"/>
                  </a:lnTo>
                  <a:lnTo>
                    <a:pt x="176" y="22"/>
                  </a:lnTo>
                  <a:lnTo>
                    <a:pt x="152" y="21"/>
                  </a:lnTo>
                  <a:lnTo>
                    <a:pt x="126" y="21"/>
                  </a:lnTo>
                  <a:lnTo>
                    <a:pt x="101" y="23"/>
                  </a:lnTo>
                  <a:lnTo>
                    <a:pt x="77" y="29"/>
                  </a:lnTo>
                  <a:lnTo>
                    <a:pt x="55" y="37"/>
                  </a:lnTo>
                  <a:lnTo>
                    <a:pt x="33" y="48"/>
                  </a:lnTo>
                  <a:lnTo>
                    <a:pt x="15" y="63"/>
                  </a:lnTo>
                  <a:lnTo>
                    <a:pt x="0" y="83"/>
                  </a:lnTo>
                  <a:lnTo>
                    <a:pt x="0" y="53"/>
                  </a:lnTo>
                  <a:close/>
                </a:path>
              </a:pathLst>
            </a:custGeom>
            <a:solidFill>
              <a:srgbClr val="808080"/>
            </a:solidFill>
            <a:ln w="9525">
              <a:noFill/>
              <a:round/>
              <a:headEnd/>
              <a:tailEnd/>
            </a:ln>
          </p:spPr>
          <p:txBody>
            <a:bodyPr/>
            <a:lstStyle/>
            <a:p>
              <a:endParaRPr lang="en-US"/>
            </a:p>
          </p:txBody>
        </p:sp>
        <p:sp>
          <p:nvSpPr>
            <p:cNvPr id="92375" name="Freeform 147"/>
            <p:cNvSpPr>
              <a:spLocks/>
            </p:cNvSpPr>
            <p:nvPr/>
          </p:nvSpPr>
          <p:spPr bwMode="auto">
            <a:xfrm>
              <a:off x="6061" y="13793"/>
              <a:ext cx="305" cy="83"/>
            </a:xfrm>
            <a:custGeom>
              <a:avLst/>
              <a:gdLst>
                <a:gd name="T0" fmla="*/ 0 w 305"/>
                <a:gd name="T1" fmla="*/ 53 h 83"/>
                <a:gd name="T2" fmla="*/ 0 w 305"/>
                <a:gd name="T3" fmla="*/ 52 h 83"/>
                <a:gd name="T4" fmla="*/ 2 w 305"/>
                <a:gd name="T5" fmla="*/ 49 h 83"/>
                <a:gd name="T6" fmla="*/ 5 w 305"/>
                <a:gd name="T7" fmla="*/ 44 h 83"/>
                <a:gd name="T8" fmla="*/ 11 w 305"/>
                <a:gd name="T9" fmla="*/ 38 h 83"/>
                <a:gd name="T10" fmla="*/ 18 w 305"/>
                <a:gd name="T11" fmla="*/ 31 h 83"/>
                <a:gd name="T12" fmla="*/ 27 w 305"/>
                <a:gd name="T13" fmla="*/ 25 h 83"/>
                <a:gd name="T14" fmla="*/ 39 w 305"/>
                <a:gd name="T15" fmla="*/ 17 h 83"/>
                <a:gd name="T16" fmla="*/ 54 w 305"/>
                <a:gd name="T17" fmla="*/ 12 h 83"/>
                <a:gd name="T18" fmla="*/ 72 w 305"/>
                <a:gd name="T19" fmla="*/ 7 h 83"/>
                <a:gd name="T20" fmla="*/ 92 w 305"/>
                <a:gd name="T21" fmla="*/ 2 h 83"/>
                <a:gd name="T22" fmla="*/ 118 w 305"/>
                <a:gd name="T23" fmla="*/ 0 h 83"/>
                <a:gd name="T24" fmla="*/ 146 w 305"/>
                <a:gd name="T25" fmla="*/ 0 h 83"/>
                <a:gd name="T26" fmla="*/ 180 w 305"/>
                <a:gd name="T27" fmla="*/ 2 h 83"/>
                <a:gd name="T28" fmla="*/ 216 w 305"/>
                <a:gd name="T29" fmla="*/ 8 h 83"/>
                <a:gd name="T30" fmla="*/ 258 w 305"/>
                <a:gd name="T31" fmla="*/ 16 h 83"/>
                <a:gd name="T32" fmla="*/ 305 w 305"/>
                <a:gd name="T33" fmla="*/ 29 h 83"/>
                <a:gd name="T34" fmla="*/ 299 w 305"/>
                <a:gd name="T35" fmla="*/ 47 h 83"/>
                <a:gd name="T36" fmla="*/ 297 w 305"/>
                <a:gd name="T37" fmla="*/ 45 h 83"/>
                <a:gd name="T38" fmla="*/ 289 w 305"/>
                <a:gd name="T39" fmla="*/ 43 h 83"/>
                <a:gd name="T40" fmla="*/ 277 w 305"/>
                <a:gd name="T41" fmla="*/ 40 h 83"/>
                <a:gd name="T42" fmla="*/ 262 w 305"/>
                <a:gd name="T43" fmla="*/ 36 h 83"/>
                <a:gd name="T44" fmla="*/ 244 w 305"/>
                <a:gd name="T45" fmla="*/ 33 h 83"/>
                <a:gd name="T46" fmla="*/ 224 w 305"/>
                <a:gd name="T47" fmla="*/ 28 h 83"/>
                <a:gd name="T48" fmla="*/ 201 w 305"/>
                <a:gd name="T49" fmla="*/ 25 h 83"/>
                <a:gd name="T50" fmla="*/ 176 w 305"/>
                <a:gd name="T51" fmla="*/ 22 h 83"/>
                <a:gd name="T52" fmla="*/ 152 w 305"/>
                <a:gd name="T53" fmla="*/ 21 h 83"/>
                <a:gd name="T54" fmla="*/ 126 w 305"/>
                <a:gd name="T55" fmla="*/ 22 h 83"/>
                <a:gd name="T56" fmla="*/ 101 w 305"/>
                <a:gd name="T57" fmla="*/ 24 h 83"/>
                <a:gd name="T58" fmla="*/ 77 w 305"/>
                <a:gd name="T59" fmla="*/ 29 h 83"/>
                <a:gd name="T60" fmla="*/ 55 w 305"/>
                <a:gd name="T61" fmla="*/ 38 h 83"/>
                <a:gd name="T62" fmla="*/ 33 w 305"/>
                <a:gd name="T63" fmla="*/ 49 h 83"/>
                <a:gd name="T64" fmla="*/ 15 w 305"/>
                <a:gd name="T65" fmla="*/ 64 h 83"/>
                <a:gd name="T66" fmla="*/ 0 w 305"/>
                <a:gd name="T67" fmla="*/ 83 h 83"/>
                <a:gd name="T68" fmla="*/ 0 w 305"/>
                <a:gd name="T69" fmla="*/ 53 h 8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5"/>
                <a:gd name="T106" fmla="*/ 0 h 83"/>
                <a:gd name="T107" fmla="*/ 305 w 305"/>
                <a:gd name="T108" fmla="*/ 83 h 8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5" h="83">
                  <a:moveTo>
                    <a:pt x="0" y="53"/>
                  </a:moveTo>
                  <a:lnTo>
                    <a:pt x="0" y="52"/>
                  </a:lnTo>
                  <a:lnTo>
                    <a:pt x="2" y="49"/>
                  </a:lnTo>
                  <a:lnTo>
                    <a:pt x="5" y="44"/>
                  </a:lnTo>
                  <a:lnTo>
                    <a:pt x="11" y="38"/>
                  </a:lnTo>
                  <a:lnTo>
                    <a:pt x="18" y="31"/>
                  </a:lnTo>
                  <a:lnTo>
                    <a:pt x="27" y="25"/>
                  </a:lnTo>
                  <a:lnTo>
                    <a:pt x="39" y="17"/>
                  </a:lnTo>
                  <a:lnTo>
                    <a:pt x="54" y="12"/>
                  </a:lnTo>
                  <a:lnTo>
                    <a:pt x="72" y="7"/>
                  </a:lnTo>
                  <a:lnTo>
                    <a:pt x="92" y="2"/>
                  </a:lnTo>
                  <a:lnTo>
                    <a:pt x="118" y="0"/>
                  </a:lnTo>
                  <a:lnTo>
                    <a:pt x="146" y="0"/>
                  </a:lnTo>
                  <a:lnTo>
                    <a:pt x="180" y="2"/>
                  </a:lnTo>
                  <a:lnTo>
                    <a:pt x="216" y="8"/>
                  </a:lnTo>
                  <a:lnTo>
                    <a:pt x="258" y="16"/>
                  </a:lnTo>
                  <a:lnTo>
                    <a:pt x="305" y="29"/>
                  </a:lnTo>
                  <a:lnTo>
                    <a:pt x="299" y="47"/>
                  </a:lnTo>
                  <a:lnTo>
                    <a:pt x="297" y="45"/>
                  </a:lnTo>
                  <a:lnTo>
                    <a:pt x="289" y="43"/>
                  </a:lnTo>
                  <a:lnTo>
                    <a:pt x="277" y="40"/>
                  </a:lnTo>
                  <a:lnTo>
                    <a:pt x="262" y="36"/>
                  </a:lnTo>
                  <a:lnTo>
                    <a:pt x="244" y="33"/>
                  </a:lnTo>
                  <a:lnTo>
                    <a:pt x="224" y="28"/>
                  </a:lnTo>
                  <a:lnTo>
                    <a:pt x="201" y="25"/>
                  </a:lnTo>
                  <a:lnTo>
                    <a:pt x="176" y="22"/>
                  </a:lnTo>
                  <a:lnTo>
                    <a:pt x="152" y="21"/>
                  </a:lnTo>
                  <a:lnTo>
                    <a:pt x="126" y="22"/>
                  </a:lnTo>
                  <a:lnTo>
                    <a:pt x="101" y="24"/>
                  </a:lnTo>
                  <a:lnTo>
                    <a:pt x="77" y="29"/>
                  </a:lnTo>
                  <a:lnTo>
                    <a:pt x="55" y="38"/>
                  </a:lnTo>
                  <a:lnTo>
                    <a:pt x="33" y="49"/>
                  </a:lnTo>
                  <a:lnTo>
                    <a:pt x="15" y="64"/>
                  </a:lnTo>
                  <a:lnTo>
                    <a:pt x="0" y="83"/>
                  </a:lnTo>
                  <a:lnTo>
                    <a:pt x="0" y="53"/>
                  </a:lnTo>
                  <a:close/>
                </a:path>
              </a:pathLst>
            </a:custGeom>
            <a:solidFill>
              <a:srgbClr val="808080"/>
            </a:solidFill>
            <a:ln w="9525">
              <a:noFill/>
              <a:round/>
              <a:headEnd/>
              <a:tailEnd/>
            </a:ln>
          </p:spPr>
          <p:txBody>
            <a:bodyPr/>
            <a:lstStyle/>
            <a:p>
              <a:endParaRPr lang="en-US"/>
            </a:p>
          </p:txBody>
        </p:sp>
        <p:sp>
          <p:nvSpPr>
            <p:cNvPr id="92376" name="Freeform 148"/>
            <p:cNvSpPr>
              <a:spLocks/>
            </p:cNvSpPr>
            <p:nvPr/>
          </p:nvSpPr>
          <p:spPr bwMode="auto">
            <a:xfrm>
              <a:off x="6348" y="13696"/>
              <a:ext cx="496" cy="917"/>
            </a:xfrm>
            <a:custGeom>
              <a:avLst/>
              <a:gdLst>
                <a:gd name="T0" fmla="*/ 0 w 496"/>
                <a:gd name="T1" fmla="*/ 0 h 917"/>
                <a:gd name="T2" fmla="*/ 0 w 496"/>
                <a:gd name="T3" fmla="*/ 886 h 917"/>
                <a:gd name="T4" fmla="*/ 150 w 496"/>
                <a:gd name="T5" fmla="*/ 917 h 917"/>
                <a:gd name="T6" fmla="*/ 143 w 496"/>
                <a:gd name="T7" fmla="*/ 797 h 917"/>
                <a:gd name="T8" fmla="*/ 496 w 496"/>
                <a:gd name="T9" fmla="*/ 851 h 917"/>
                <a:gd name="T10" fmla="*/ 490 w 496"/>
                <a:gd name="T11" fmla="*/ 803 h 917"/>
                <a:gd name="T12" fmla="*/ 245 w 496"/>
                <a:gd name="T13" fmla="*/ 773 h 917"/>
                <a:gd name="T14" fmla="*/ 239 w 496"/>
                <a:gd name="T15" fmla="*/ 670 h 917"/>
                <a:gd name="T16" fmla="*/ 72 w 496"/>
                <a:gd name="T17" fmla="*/ 670 h 917"/>
                <a:gd name="T18" fmla="*/ 68 w 496"/>
                <a:gd name="T19" fmla="*/ 657 h 917"/>
                <a:gd name="T20" fmla="*/ 56 w 496"/>
                <a:gd name="T21" fmla="*/ 620 h 917"/>
                <a:gd name="T22" fmla="*/ 41 w 496"/>
                <a:gd name="T23" fmla="*/ 559 h 917"/>
                <a:gd name="T24" fmla="*/ 26 w 496"/>
                <a:gd name="T25" fmla="*/ 480 h 917"/>
                <a:gd name="T26" fmla="*/ 15 w 496"/>
                <a:gd name="T27" fmla="*/ 385 h 917"/>
                <a:gd name="T28" fmla="*/ 11 w 496"/>
                <a:gd name="T29" fmla="*/ 276 h 917"/>
                <a:gd name="T30" fmla="*/ 20 w 496"/>
                <a:gd name="T31" fmla="*/ 158 h 917"/>
                <a:gd name="T32" fmla="*/ 42 w 496"/>
                <a:gd name="T33" fmla="*/ 30 h 917"/>
                <a:gd name="T34" fmla="*/ 0 w 496"/>
                <a:gd name="T35" fmla="*/ 0 h 9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96"/>
                <a:gd name="T55" fmla="*/ 0 h 917"/>
                <a:gd name="T56" fmla="*/ 496 w 496"/>
                <a:gd name="T57" fmla="*/ 917 h 9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96" h="917">
                  <a:moveTo>
                    <a:pt x="0" y="0"/>
                  </a:moveTo>
                  <a:lnTo>
                    <a:pt x="0" y="886"/>
                  </a:lnTo>
                  <a:lnTo>
                    <a:pt x="150" y="917"/>
                  </a:lnTo>
                  <a:lnTo>
                    <a:pt x="143" y="797"/>
                  </a:lnTo>
                  <a:lnTo>
                    <a:pt x="496" y="851"/>
                  </a:lnTo>
                  <a:lnTo>
                    <a:pt x="490" y="803"/>
                  </a:lnTo>
                  <a:lnTo>
                    <a:pt x="245" y="773"/>
                  </a:lnTo>
                  <a:lnTo>
                    <a:pt x="239" y="670"/>
                  </a:lnTo>
                  <a:lnTo>
                    <a:pt x="72" y="670"/>
                  </a:lnTo>
                  <a:lnTo>
                    <a:pt x="68" y="657"/>
                  </a:lnTo>
                  <a:lnTo>
                    <a:pt x="56" y="620"/>
                  </a:lnTo>
                  <a:lnTo>
                    <a:pt x="41" y="559"/>
                  </a:lnTo>
                  <a:lnTo>
                    <a:pt x="26" y="480"/>
                  </a:lnTo>
                  <a:lnTo>
                    <a:pt x="15" y="385"/>
                  </a:lnTo>
                  <a:lnTo>
                    <a:pt x="11" y="276"/>
                  </a:lnTo>
                  <a:lnTo>
                    <a:pt x="20" y="158"/>
                  </a:lnTo>
                  <a:lnTo>
                    <a:pt x="42" y="30"/>
                  </a:lnTo>
                  <a:lnTo>
                    <a:pt x="0" y="0"/>
                  </a:lnTo>
                  <a:close/>
                </a:path>
              </a:pathLst>
            </a:custGeom>
            <a:solidFill>
              <a:srgbClr val="808080"/>
            </a:solidFill>
            <a:ln w="9525">
              <a:noFill/>
              <a:round/>
              <a:headEnd/>
              <a:tailEnd/>
            </a:ln>
          </p:spPr>
          <p:txBody>
            <a:bodyPr/>
            <a:lstStyle/>
            <a:p>
              <a:endParaRPr lang="en-US"/>
            </a:p>
          </p:txBody>
        </p:sp>
        <p:sp>
          <p:nvSpPr>
            <p:cNvPr id="92377" name="Freeform 149"/>
            <p:cNvSpPr>
              <a:spLocks/>
            </p:cNvSpPr>
            <p:nvPr/>
          </p:nvSpPr>
          <p:spPr bwMode="auto">
            <a:xfrm>
              <a:off x="6593" y="13487"/>
              <a:ext cx="638" cy="125"/>
            </a:xfrm>
            <a:custGeom>
              <a:avLst/>
              <a:gdLst>
                <a:gd name="T0" fmla="*/ 0 w 638"/>
                <a:gd name="T1" fmla="*/ 125 h 125"/>
                <a:gd name="T2" fmla="*/ 4 w 638"/>
                <a:gd name="T3" fmla="*/ 124 h 125"/>
                <a:gd name="T4" fmla="*/ 14 w 638"/>
                <a:gd name="T5" fmla="*/ 119 h 125"/>
                <a:gd name="T6" fmla="*/ 31 w 638"/>
                <a:gd name="T7" fmla="*/ 114 h 125"/>
                <a:gd name="T8" fmla="*/ 53 w 638"/>
                <a:gd name="T9" fmla="*/ 106 h 125"/>
                <a:gd name="T10" fmla="*/ 81 w 638"/>
                <a:gd name="T11" fmla="*/ 98 h 125"/>
                <a:gd name="T12" fmla="*/ 113 w 638"/>
                <a:gd name="T13" fmla="*/ 89 h 125"/>
                <a:gd name="T14" fmla="*/ 151 w 638"/>
                <a:gd name="T15" fmla="*/ 81 h 125"/>
                <a:gd name="T16" fmla="*/ 192 w 638"/>
                <a:gd name="T17" fmla="*/ 73 h 125"/>
                <a:gd name="T18" fmla="*/ 237 w 638"/>
                <a:gd name="T19" fmla="*/ 65 h 125"/>
                <a:gd name="T20" fmla="*/ 286 w 638"/>
                <a:gd name="T21" fmla="*/ 60 h 125"/>
                <a:gd name="T22" fmla="*/ 337 w 638"/>
                <a:gd name="T23" fmla="*/ 56 h 125"/>
                <a:gd name="T24" fmla="*/ 390 w 638"/>
                <a:gd name="T25" fmla="*/ 55 h 125"/>
                <a:gd name="T26" fmla="*/ 446 w 638"/>
                <a:gd name="T27" fmla="*/ 56 h 125"/>
                <a:gd name="T28" fmla="*/ 503 w 638"/>
                <a:gd name="T29" fmla="*/ 61 h 125"/>
                <a:gd name="T30" fmla="*/ 561 w 638"/>
                <a:gd name="T31" fmla="*/ 70 h 125"/>
                <a:gd name="T32" fmla="*/ 620 w 638"/>
                <a:gd name="T33" fmla="*/ 83 h 125"/>
                <a:gd name="T34" fmla="*/ 638 w 638"/>
                <a:gd name="T35" fmla="*/ 0 h 125"/>
                <a:gd name="T36" fmla="*/ 634 w 638"/>
                <a:gd name="T37" fmla="*/ 0 h 125"/>
                <a:gd name="T38" fmla="*/ 620 w 638"/>
                <a:gd name="T39" fmla="*/ 0 h 125"/>
                <a:gd name="T40" fmla="*/ 599 w 638"/>
                <a:gd name="T41" fmla="*/ 0 h 125"/>
                <a:gd name="T42" fmla="*/ 571 w 638"/>
                <a:gd name="T43" fmla="*/ 1 h 125"/>
                <a:gd name="T44" fmla="*/ 536 w 638"/>
                <a:gd name="T45" fmla="*/ 2 h 125"/>
                <a:gd name="T46" fmla="*/ 496 w 638"/>
                <a:gd name="T47" fmla="*/ 3 h 125"/>
                <a:gd name="T48" fmla="*/ 452 w 638"/>
                <a:gd name="T49" fmla="*/ 6 h 125"/>
                <a:gd name="T50" fmla="*/ 405 w 638"/>
                <a:gd name="T51" fmla="*/ 8 h 125"/>
                <a:gd name="T52" fmla="*/ 354 w 638"/>
                <a:gd name="T53" fmla="*/ 13 h 125"/>
                <a:gd name="T54" fmla="*/ 302 w 638"/>
                <a:gd name="T55" fmla="*/ 17 h 125"/>
                <a:gd name="T56" fmla="*/ 249 w 638"/>
                <a:gd name="T57" fmla="*/ 22 h 125"/>
                <a:gd name="T58" fmla="*/ 196 w 638"/>
                <a:gd name="T59" fmla="*/ 30 h 125"/>
                <a:gd name="T60" fmla="*/ 144 w 638"/>
                <a:gd name="T61" fmla="*/ 37 h 125"/>
                <a:gd name="T62" fmla="*/ 93 w 638"/>
                <a:gd name="T63" fmla="*/ 47 h 125"/>
                <a:gd name="T64" fmla="*/ 45 w 638"/>
                <a:gd name="T65" fmla="*/ 58 h 125"/>
                <a:gd name="T66" fmla="*/ 0 w 638"/>
                <a:gd name="T67" fmla="*/ 71 h 125"/>
                <a:gd name="T68" fmla="*/ 0 w 638"/>
                <a:gd name="T69" fmla="*/ 125 h 12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38"/>
                <a:gd name="T106" fmla="*/ 0 h 125"/>
                <a:gd name="T107" fmla="*/ 638 w 638"/>
                <a:gd name="T108" fmla="*/ 125 h 12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38" h="125">
                  <a:moveTo>
                    <a:pt x="0" y="125"/>
                  </a:moveTo>
                  <a:lnTo>
                    <a:pt x="4" y="124"/>
                  </a:lnTo>
                  <a:lnTo>
                    <a:pt x="14" y="119"/>
                  </a:lnTo>
                  <a:lnTo>
                    <a:pt x="31" y="114"/>
                  </a:lnTo>
                  <a:lnTo>
                    <a:pt x="53" y="106"/>
                  </a:lnTo>
                  <a:lnTo>
                    <a:pt x="81" y="98"/>
                  </a:lnTo>
                  <a:lnTo>
                    <a:pt x="113" y="89"/>
                  </a:lnTo>
                  <a:lnTo>
                    <a:pt x="151" y="81"/>
                  </a:lnTo>
                  <a:lnTo>
                    <a:pt x="192" y="73"/>
                  </a:lnTo>
                  <a:lnTo>
                    <a:pt x="237" y="65"/>
                  </a:lnTo>
                  <a:lnTo>
                    <a:pt x="286" y="60"/>
                  </a:lnTo>
                  <a:lnTo>
                    <a:pt x="337" y="56"/>
                  </a:lnTo>
                  <a:lnTo>
                    <a:pt x="390" y="55"/>
                  </a:lnTo>
                  <a:lnTo>
                    <a:pt x="446" y="56"/>
                  </a:lnTo>
                  <a:lnTo>
                    <a:pt x="503" y="61"/>
                  </a:lnTo>
                  <a:lnTo>
                    <a:pt x="561" y="70"/>
                  </a:lnTo>
                  <a:lnTo>
                    <a:pt x="620" y="83"/>
                  </a:lnTo>
                  <a:lnTo>
                    <a:pt x="638" y="0"/>
                  </a:lnTo>
                  <a:lnTo>
                    <a:pt x="634" y="0"/>
                  </a:lnTo>
                  <a:lnTo>
                    <a:pt x="620" y="0"/>
                  </a:lnTo>
                  <a:lnTo>
                    <a:pt x="599" y="0"/>
                  </a:lnTo>
                  <a:lnTo>
                    <a:pt x="571" y="1"/>
                  </a:lnTo>
                  <a:lnTo>
                    <a:pt x="536" y="2"/>
                  </a:lnTo>
                  <a:lnTo>
                    <a:pt x="496" y="3"/>
                  </a:lnTo>
                  <a:lnTo>
                    <a:pt x="452" y="6"/>
                  </a:lnTo>
                  <a:lnTo>
                    <a:pt x="405" y="8"/>
                  </a:lnTo>
                  <a:lnTo>
                    <a:pt x="354" y="13"/>
                  </a:lnTo>
                  <a:lnTo>
                    <a:pt x="302" y="17"/>
                  </a:lnTo>
                  <a:lnTo>
                    <a:pt x="249" y="22"/>
                  </a:lnTo>
                  <a:lnTo>
                    <a:pt x="196" y="30"/>
                  </a:lnTo>
                  <a:lnTo>
                    <a:pt x="144" y="37"/>
                  </a:lnTo>
                  <a:lnTo>
                    <a:pt x="93" y="47"/>
                  </a:lnTo>
                  <a:lnTo>
                    <a:pt x="45" y="58"/>
                  </a:lnTo>
                  <a:lnTo>
                    <a:pt x="0" y="71"/>
                  </a:lnTo>
                  <a:lnTo>
                    <a:pt x="0" y="125"/>
                  </a:lnTo>
                  <a:close/>
                </a:path>
              </a:pathLst>
            </a:custGeom>
            <a:solidFill>
              <a:srgbClr val="808080"/>
            </a:solidFill>
            <a:ln w="9525">
              <a:noFill/>
              <a:round/>
              <a:headEnd/>
              <a:tailEnd/>
            </a:ln>
          </p:spPr>
          <p:txBody>
            <a:bodyPr/>
            <a:lstStyle/>
            <a:p>
              <a:endParaRPr lang="en-US"/>
            </a:p>
          </p:txBody>
        </p:sp>
        <p:sp>
          <p:nvSpPr>
            <p:cNvPr id="92378" name="Freeform 150"/>
            <p:cNvSpPr>
              <a:spLocks/>
            </p:cNvSpPr>
            <p:nvPr/>
          </p:nvSpPr>
          <p:spPr bwMode="auto">
            <a:xfrm>
              <a:off x="6217" y="14634"/>
              <a:ext cx="1075" cy="356"/>
            </a:xfrm>
            <a:custGeom>
              <a:avLst/>
              <a:gdLst>
                <a:gd name="T0" fmla="*/ 454 w 1075"/>
                <a:gd name="T1" fmla="*/ 344 h 356"/>
                <a:gd name="T2" fmla="*/ 456 w 1075"/>
                <a:gd name="T3" fmla="*/ 343 h 356"/>
                <a:gd name="T4" fmla="*/ 463 w 1075"/>
                <a:gd name="T5" fmla="*/ 341 h 356"/>
                <a:gd name="T6" fmla="*/ 472 w 1075"/>
                <a:gd name="T7" fmla="*/ 337 h 356"/>
                <a:gd name="T8" fmla="*/ 485 w 1075"/>
                <a:gd name="T9" fmla="*/ 332 h 356"/>
                <a:gd name="T10" fmla="*/ 501 w 1075"/>
                <a:gd name="T11" fmla="*/ 325 h 356"/>
                <a:gd name="T12" fmla="*/ 518 w 1075"/>
                <a:gd name="T13" fmla="*/ 317 h 356"/>
                <a:gd name="T14" fmla="*/ 538 w 1075"/>
                <a:gd name="T15" fmla="*/ 308 h 356"/>
                <a:gd name="T16" fmla="*/ 558 w 1075"/>
                <a:gd name="T17" fmla="*/ 298 h 356"/>
                <a:gd name="T18" fmla="*/ 580 w 1075"/>
                <a:gd name="T19" fmla="*/ 287 h 356"/>
                <a:gd name="T20" fmla="*/ 600 w 1075"/>
                <a:gd name="T21" fmla="*/ 274 h 356"/>
                <a:gd name="T22" fmla="*/ 621 w 1075"/>
                <a:gd name="T23" fmla="*/ 262 h 356"/>
                <a:gd name="T24" fmla="*/ 640 w 1075"/>
                <a:gd name="T25" fmla="*/ 248 h 356"/>
                <a:gd name="T26" fmla="*/ 658 w 1075"/>
                <a:gd name="T27" fmla="*/ 234 h 356"/>
                <a:gd name="T28" fmla="*/ 674 w 1075"/>
                <a:gd name="T29" fmla="*/ 219 h 356"/>
                <a:gd name="T30" fmla="*/ 688 w 1075"/>
                <a:gd name="T31" fmla="*/ 204 h 356"/>
                <a:gd name="T32" fmla="*/ 699 w 1075"/>
                <a:gd name="T33" fmla="*/ 189 h 356"/>
                <a:gd name="T34" fmla="*/ 0 w 1075"/>
                <a:gd name="T35" fmla="*/ 18 h 356"/>
                <a:gd name="T36" fmla="*/ 54 w 1075"/>
                <a:gd name="T37" fmla="*/ 0 h 356"/>
                <a:gd name="T38" fmla="*/ 1075 w 1075"/>
                <a:gd name="T39" fmla="*/ 251 h 356"/>
                <a:gd name="T40" fmla="*/ 1033 w 1075"/>
                <a:gd name="T41" fmla="*/ 274 h 356"/>
                <a:gd name="T42" fmla="*/ 738 w 1075"/>
                <a:gd name="T43" fmla="*/ 199 h 356"/>
                <a:gd name="T44" fmla="*/ 737 w 1075"/>
                <a:gd name="T45" fmla="*/ 200 h 356"/>
                <a:gd name="T46" fmla="*/ 735 w 1075"/>
                <a:gd name="T47" fmla="*/ 203 h 356"/>
                <a:gd name="T48" fmla="*/ 730 w 1075"/>
                <a:gd name="T49" fmla="*/ 207 h 356"/>
                <a:gd name="T50" fmla="*/ 724 w 1075"/>
                <a:gd name="T51" fmla="*/ 214 h 356"/>
                <a:gd name="T52" fmla="*/ 716 w 1075"/>
                <a:gd name="T53" fmla="*/ 222 h 356"/>
                <a:gd name="T54" fmla="*/ 706 w 1075"/>
                <a:gd name="T55" fmla="*/ 231 h 356"/>
                <a:gd name="T56" fmla="*/ 694 w 1075"/>
                <a:gd name="T57" fmla="*/ 242 h 356"/>
                <a:gd name="T58" fmla="*/ 679 w 1075"/>
                <a:gd name="T59" fmla="*/ 253 h 356"/>
                <a:gd name="T60" fmla="*/ 662 w 1075"/>
                <a:gd name="T61" fmla="*/ 265 h 356"/>
                <a:gd name="T62" fmla="*/ 643 w 1075"/>
                <a:gd name="T63" fmla="*/ 278 h 356"/>
                <a:gd name="T64" fmla="*/ 621 w 1075"/>
                <a:gd name="T65" fmla="*/ 291 h 356"/>
                <a:gd name="T66" fmla="*/ 597 w 1075"/>
                <a:gd name="T67" fmla="*/ 303 h 356"/>
                <a:gd name="T68" fmla="*/ 570 w 1075"/>
                <a:gd name="T69" fmla="*/ 317 h 356"/>
                <a:gd name="T70" fmla="*/ 540 w 1075"/>
                <a:gd name="T71" fmla="*/ 330 h 356"/>
                <a:gd name="T72" fmla="*/ 508 w 1075"/>
                <a:gd name="T73" fmla="*/ 343 h 356"/>
                <a:gd name="T74" fmla="*/ 472 w 1075"/>
                <a:gd name="T75" fmla="*/ 356 h 356"/>
                <a:gd name="T76" fmla="*/ 454 w 1075"/>
                <a:gd name="T77" fmla="*/ 344 h 35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75"/>
                <a:gd name="T118" fmla="*/ 0 h 356"/>
                <a:gd name="T119" fmla="*/ 1075 w 1075"/>
                <a:gd name="T120" fmla="*/ 356 h 35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75" h="356">
                  <a:moveTo>
                    <a:pt x="454" y="344"/>
                  </a:moveTo>
                  <a:lnTo>
                    <a:pt x="456" y="343"/>
                  </a:lnTo>
                  <a:lnTo>
                    <a:pt x="463" y="341"/>
                  </a:lnTo>
                  <a:lnTo>
                    <a:pt x="472" y="337"/>
                  </a:lnTo>
                  <a:lnTo>
                    <a:pt x="485" y="332"/>
                  </a:lnTo>
                  <a:lnTo>
                    <a:pt x="501" y="325"/>
                  </a:lnTo>
                  <a:lnTo>
                    <a:pt x="518" y="317"/>
                  </a:lnTo>
                  <a:lnTo>
                    <a:pt x="538" y="308"/>
                  </a:lnTo>
                  <a:lnTo>
                    <a:pt x="558" y="298"/>
                  </a:lnTo>
                  <a:lnTo>
                    <a:pt x="580" y="287"/>
                  </a:lnTo>
                  <a:lnTo>
                    <a:pt x="600" y="274"/>
                  </a:lnTo>
                  <a:lnTo>
                    <a:pt x="621" y="262"/>
                  </a:lnTo>
                  <a:lnTo>
                    <a:pt x="640" y="248"/>
                  </a:lnTo>
                  <a:lnTo>
                    <a:pt x="658" y="234"/>
                  </a:lnTo>
                  <a:lnTo>
                    <a:pt x="674" y="219"/>
                  </a:lnTo>
                  <a:lnTo>
                    <a:pt x="688" y="204"/>
                  </a:lnTo>
                  <a:lnTo>
                    <a:pt x="699" y="189"/>
                  </a:lnTo>
                  <a:lnTo>
                    <a:pt x="0" y="18"/>
                  </a:lnTo>
                  <a:lnTo>
                    <a:pt x="54" y="0"/>
                  </a:lnTo>
                  <a:lnTo>
                    <a:pt x="1075" y="251"/>
                  </a:lnTo>
                  <a:lnTo>
                    <a:pt x="1033" y="274"/>
                  </a:lnTo>
                  <a:lnTo>
                    <a:pt x="738" y="199"/>
                  </a:lnTo>
                  <a:lnTo>
                    <a:pt x="737" y="200"/>
                  </a:lnTo>
                  <a:lnTo>
                    <a:pt x="735" y="203"/>
                  </a:lnTo>
                  <a:lnTo>
                    <a:pt x="730" y="207"/>
                  </a:lnTo>
                  <a:lnTo>
                    <a:pt x="724" y="214"/>
                  </a:lnTo>
                  <a:lnTo>
                    <a:pt x="716" y="222"/>
                  </a:lnTo>
                  <a:lnTo>
                    <a:pt x="706" y="231"/>
                  </a:lnTo>
                  <a:lnTo>
                    <a:pt x="694" y="242"/>
                  </a:lnTo>
                  <a:lnTo>
                    <a:pt x="679" y="253"/>
                  </a:lnTo>
                  <a:lnTo>
                    <a:pt x="662" y="265"/>
                  </a:lnTo>
                  <a:lnTo>
                    <a:pt x="643" y="278"/>
                  </a:lnTo>
                  <a:lnTo>
                    <a:pt x="621" y="291"/>
                  </a:lnTo>
                  <a:lnTo>
                    <a:pt x="597" y="303"/>
                  </a:lnTo>
                  <a:lnTo>
                    <a:pt x="570" y="317"/>
                  </a:lnTo>
                  <a:lnTo>
                    <a:pt x="540" y="330"/>
                  </a:lnTo>
                  <a:lnTo>
                    <a:pt x="508" y="343"/>
                  </a:lnTo>
                  <a:lnTo>
                    <a:pt x="472" y="356"/>
                  </a:lnTo>
                  <a:lnTo>
                    <a:pt x="454" y="344"/>
                  </a:lnTo>
                  <a:close/>
                </a:path>
              </a:pathLst>
            </a:custGeom>
            <a:solidFill>
              <a:srgbClr val="000000"/>
            </a:solidFill>
            <a:ln w="9525">
              <a:noFill/>
              <a:round/>
              <a:headEnd/>
              <a:tailEnd/>
            </a:ln>
          </p:spPr>
          <p:txBody>
            <a:bodyPr/>
            <a:lstStyle/>
            <a:p>
              <a:endParaRPr lang="en-US"/>
            </a:p>
          </p:txBody>
        </p:sp>
        <p:sp>
          <p:nvSpPr>
            <p:cNvPr id="92379" name="Freeform 151"/>
            <p:cNvSpPr>
              <a:spLocks/>
            </p:cNvSpPr>
            <p:nvPr/>
          </p:nvSpPr>
          <p:spPr bwMode="auto">
            <a:xfrm>
              <a:off x="5997" y="14727"/>
              <a:ext cx="1095" cy="319"/>
            </a:xfrm>
            <a:custGeom>
              <a:avLst/>
              <a:gdLst>
                <a:gd name="T0" fmla="*/ 0 w 1095"/>
                <a:gd name="T1" fmla="*/ 0 h 319"/>
                <a:gd name="T2" fmla="*/ 1071 w 1095"/>
                <a:gd name="T3" fmla="*/ 319 h 319"/>
                <a:gd name="T4" fmla="*/ 1095 w 1095"/>
                <a:gd name="T5" fmla="*/ 319 h 319"/>
                <a:gd name="T6" fmla="*/ 33 w 1095"/>
                <a:gd name="T7" fmla="*/ 0 h 319"/>
                <a:gd name="T8" fmla="*/ 0 w 1095"/>
                <a:gd name="T9" fmla="*/ 0 h 319"/>
                <a:gd name="T10" fmla="*/ 0 60000 65536"/>
                <a:gd name="T11" fmla="*/ 0 60000 65536"/>
                <a:gd name="T12" fmla="*/ 0 60000 65536"/>
                <a:gd name="T13" fmla="*/ 0 60000 65536"/>
                <a:gd name="T14" fmla="*/ 0 60000 65536"/>
                <a:gd name="T15" fmla="*/ 0 w 1095"/>
                <a:gd name="T16" fmla="*/ 0 h 319"/>
                <a:gd name="T17" fmla="*/ 1095 w 1095"/>
                <a:gd name="T18" fmla="*/ 319 h 319"/>
              </a:gdLst>
              <a:ahLst/>
              <a:cxnLst>
                <a:cxn ang="T10">
                  <a:pos x="T0" y="T1"/>
                </a:cxn>
                <a:cxn ang="T11">
                  <a:pos x="T2" y="T3"/>
                </a:cxn>
                <a:cxn ang="T12">
                  <a:pos x="T4" y="T5"/>
                </a:cxn>
                <a:cxn ang="T13">
                  <a:pos x="T6" y="T7"/>
                </a:cxn>
                <a:cxn ang="T14">
                  <a:pos x="T8" y="T9"/>
                </a:cxn>
              </a:cxnLst>
              <a:rect l="T15" t="T16" r="T17" b="T18"/>
              <a:pathLst>
                <a:path w="1095" h="319">
                  <a:moveTo>
                    <a:pt x="0" y="0"/>
                  </a:moveTo>
                  <a:lnTo>
                    <a:pt x="1071" y="319"/>
                  </a:lnTo>
                  <a:lnTo>
                    <a:pt x="1095" y="319"/>
                  </a:lnTo>
                  <a:lnTo>
                    <a:pt x="33" y="0"/>
                  </a:lnTo>
                  <a:lnTo>
                    <a:pt x="0" y="0"/>
                  </a:lnTo>
                  <a:close/>
                </a:path>
              </a:pathLst>
            </a:custGeom>
            <a:solidFill>
              <a:srgbClr val="000000"/>
            </a:solidFill>
            <a:ln w="9525">
              <a:noFill/>
              <a:round/>
              <a:headEnd/>
              <a:tailEnd/>
            </a:ln>
          </p:spPr>
          <p:txBody>
            <a:bodyPr/>
            <a:lstStyle/>
            <a:p>
              <a:endParaRPr lang="en-US"/>
            </a:p>
          </p:txBody>
        </p:sp>
        <p:sp>
          <p:nvSpPr>
            <p:cNvPr id="92380" name="Freeform 152"/>
            <p:cNvSpPr>
              <a:spLocks/>
            </p:cNvSpPr>
            <p:nvPr/>
          </p:nvSpPr>
          <p:spPr bwMode="auto">
            <a:xfrm>
              <a:off x="6181" y="14684"/>
              <a:ext cx="1082" cy="285"/>
            </a:xfrm>
            <a:custGeom>
              <a:avLst/>
              <a:gdLst>
                <a:gd name="T0" fmla="*/ 0 w 1082"/>
                <a:gd name="T1" fmla="*/ 1 h 285"/>
                <a:gd name="T2" fmla="*/ 1058 w 1082"/>
                <a:gd name="T3" fmla="*/ 285 h 285"/>
                <a:gd name="T4" fmla="*/ 1082 w 1082"/>
                <a:gd name="T5" fmla="*/ 284 h 285"/>
                <a:gd name="T6" fmla="*/ 33 w 1082"/>
                <a:gd name="T7" fmla="*/ 0 h 285"/>
                <a:gd name="T8" fmla="*/ 0 w 1082"/>
                <a:gd name="T9" fmla="*/ 1 h 285"/>
                <a:gd name="T10" fmla="*/ 0 60000 65536"/>
                <a:gd name="T11" fmla="*/ 0 60000 65536"/>
                <a:gd name="T12" fmla="*/ 0 60000 65536"/>
                <a:gd name="T13" fmla="*/ 0 60000 65536"/>
                <a:gd name="T14" fmla="*/ 0 60000 65536"/>
                <a:gd name="T15" fmla="*/ 0 w 1082"/>
                <a:gd name="T16" fmla="*/ 0 h 285"/>
                <a:gd name="T17" fmla="*/ 1082 w 1082"/>
                <a:gd name="T18" fmla="*/ 285 h 285"/>
              </a:gdLst>
              <a:ahLst/>
              <a:cxnLst>
                <a:cxn ang="T10">
                  <a:pos x="T0" y="T1"/>
                </a:cxn>
                <a:cxn ang="T11">
                  <a:pos x="T2" y="T3"/>
                </a:cxn>
                <a:cxn ang="T12">
                  <a:pos x="T4" y="T5"/>
                </a:cxn>
                <a:cxn ang="T13">
                  <a:pos x="T6" y="T7"/>
                </a:cxn>
                <a:cxn ang="T14">
                  <a:pos x="T8" y="T9"/>
                </a:cxn>
              </a:cxnLst>
              <a:rect l="T15" t="T16" r="T17" b="T18"/>
              <a:pathLst>
                <a:path w="1082" h="285">
                  <a:moveTo>
                    <a:pt x="0" y="1"/>
                  </a:moveTo>
                  <a:lnTo>
                    <a:pt x="1058" y="285"/>
                  </a:lnTo>
                  <a:lnTo>
                    <a:pt x="1082" y="284"/>
                  </a:lnTo>
                  <a:lnTo>
                    <a:pt x="33" y="0"/>
                  </a:lnTo>
                  <a:lnTo>
                    <a:pt x="0" y="1"/>
                  </a:lnTo>
                  <a:close/>
                </a:path>
              </a:pathLst>
            </a:custGeom>
            <a:solidFill>
              <a:srgbClr val="000000"/>
            </a:solidFill>
            <a:ln w="9525">
              <a:noFill/>
              <a:round/>
              <a:headEnd/>
              <a:tailEnd/>
            </a:ln>
          </p:spPr>
          <p:txBody>
            <a:bodyPr/>
            <a:lstStyle/>
            <a:p>
              <a:endParaRPr lang="en-US"/>
            </a:p>
          </p:txBody>
        </p:sp>
        <p:sp>
          <p:nvSpPr>
            <p:cNvPr id="92381" name="Freeform 153"/>
            <p:cNvSpPr>
              <a:spLocks/>
            </p:cNvSpPr>
            <p:nvPr/>
          </p:nvSpPr>
          <p:spPr bwMode="auto">
            <a:xfrm>
              <a:off x="6093" y="14699"/>
              <a:ext cx="1087" cy="315"/>
            </a:xfrm>
            <a:custGeom>
              <a:avLst/>
              <a:gdLst>
                <a:gd name="T0" fmla="*/ 0 w 1087"/>
                <a:gd name="T1" fmla="*/ 0 h 315"/>
                <a:gd name="T2" fmla="*/ 1066 w 1087"/>
                <a:gd name="T3" fmla="*/ 315 h 315"/>
                <a:gd name="T4" fmla="*/ 1087 w 1087"/>
                <a:gd name="T5" fmla="*/ 308 h 315"/>
                <a:gd name="T6" fmla="*/ 31 w 1087"/>
                <a:gd name="T7" fmla="*/ 0 h 315"/>
                <a:gd name="T8" fmla="*/ 0 w 1087"/>
                <a:gd name="T9" fmla="*/ 0 h 315"/>
                <a:gd name="T10" fmla="*/ 0 60000 65536"/>
                <a:gd name="T11" fmla="*/ 0 60000 65536"/>
                <a:gd name="T12" fmla="*/ 0 60000 65536"/>
                <a:gd name="T13" fmla="*/ 0 60000 65536"/>
                <a:gd name="T14" fmla="*/ 0 60000 65536"/>
                <a:gd name="T15" fmla="*/ 0 w 1087"/>
                <a:gd name="T16" fmla="*/ 0 h 315"/>
                <a:gd name="T17" fmla="*/ 1087 w 1087"/>
                <a:gd name="T18" fmla="*/ 315 h 315"/>
              </a:gdLst>
              <a:ahLst/>
              <a:cxnLst>
                <a:cxn ang="T10">
                  <a:pos x="T0" y="T1"/>
                </a:cxn>
                <a:cxn ang="T11">
                  <a:pos x="T2" y="T3"/>
                </a:cxn>
                <a:cxn ang="T12">
                  <a:pos x="T4" y="T5"/>
                </a:cxn>
                <a:cxn ang="T13">
                  <a:pos x="T6" y="T7"/>
                </a:cxn>
                <a:cxn ang="T14">
                  <a:pos x="T8" y="T9"/>
                </a:cxn>
              </a:cxnLst>
              <a:rect l="T15" t="T16" r="T17" b="T18"/>
              <a:pathLst>
                <a:path w="1087" h="315">
                  <a:moveTo>
                    <a:pt x="0" y="0"/>
                  </a:moveTo>
                  <a:lnTo>
                    <a:pt x="1066" y="315"/>
                  </a:lnTo>
                  <a:lnTo>
                    <a:pt x="1087" y="308"/>
                  </a:lnTo>
                  <a:lnTo>
                    <a:pt x="31" y="0"/>
                  </a:lnTo>
                  <a:lnTo>
                    <a:pt x="0" y="0"/>
                  </a:lnTo>
                  <a:close/>
                </a:path>
              </a:pathLst>
            </a:custGeom>
            <a:solidFill>
              <a:srgbClr val="000000"/>
            </a:solidFill>
            <a:ln w="9525">
              <a:noFill/>
              <a:round/>
              <a:headEnd/>
              <a:tailEnd/>
            </a:ln>
          </p:spPr>
          <p:txBody>
            <a:bodyPr/>
            <a:lstStyle/>
            <a:p>
              <a:endParaRPr lang="en-US"/>
            </a:p>
          </p:txBody>
        </p:sp>
      </p:grpSp>
      <p:grpSp>
        <p:nvGrpSpPr>
          <p:cNvPr id="9" name="Group 154"/>
          <p:cNvGrpSpPr>
            <a:grpSpLocks/>
          </p:cNvGrpSpPr>
          <p:nvPr/>
        </p:nvGrpSpPr>
        <p:grpSpPr bwMode="auto">
          <a:xfrm>
            <a:off x="7662863" y="1679575"/>
            <a:ext cx="284162" cy="471488"/>
            <a:chOff x="12762" y="10336"/>
            <a:chExt cx="1027" cy="1700"/>
          </a:xfrm>
        </p:grpSpPr>
        <p:sp>
          <p:nvSpPr>
            <p:cNvPr id="92337" name="Rectangle 155"/>
            <p:cNvSpPr>
              <a:spLocks noChangeArrowheads="1"/>
            </p:cNvSpPr>
            <p:nvPr/>
          </p:nvSpPr>
          <p:spPr bwMode="auto">
            <a:xfrm>
              <a:off x="12824" y="10394"/>
              <a:ext cx="965" cy="1642"/>
            </a:xfrm>
            <a:prstGeom prst="rect">
              <a:avLst/>
            </a:prstGeom>
            <a:solidFill>
              <a:srgbClr val="969696"/>
            </a:solidFill>
            <a:ln w="9525">
              <a:solidFill>
                <a:srgbClr val="000000"/>
              </a:solidFill>
              <a:miter lim="800000"/>
              <a:headEnd/>
              <a:tailEnd/>
            </a:ln>
          </p:spPr>
          <p:txBody>
            <a:bodyPr/>
            <a:lstStyle/>
            <a:p>
              <a:endParaRPr lang="en-US"/>
            </a:p>
          </p:txBody>
        </p:sp>
        <p:sp>
          <p:nvSpPr>
            <p:cNvPr id="92338" name="Rectangle 156"/>
            <p:cNvSpPr>
              <a:spLocks noChangeArrowheads="1"/>
            </p:cNvSpPr>
            <p:nvPr/>
          </p:nvSpPr>
          <p:spPr bwMode="auto">
            <a:xfrm>
              <a:off x="12766" y="10336"/>
              <a:ext cx="965" cy="1642"/>
            </a:xfrm>
            <a:prstGeom prst="rect">
              <a:avLst/>
            </a:prstGeom>
            <a:solidFill>
              <a:srgbClr val="FFFFFF"/>
            </a:solidFill>
            <a:ln w="9525">
              <a:solidFill>
                <a:srgbClr val="000000"/>
              </a:solidFill>
              <a:miter lim="800000"/>
              <a:headEnd/>
              <a:tailEnd/>
            </a:ln>
          </p:spPr>
          <p:txBody>
            <a:bodyPr/>
            <a:lstStyle/>
            <a:p>
              <a:endParaRPr lang="en-US"/>
            </a:p>
          </p:txBody>
        </p:sp>
        <p:sp>
          <p:nvSpPr>
            <p:cNvPr id="92339" name="Line 157"/>
            <p:cNvSpPr>
              <a:spLocks noChangeShapeType="1"/>
            </p:cNvSpPr>
            <p:nvPr/>
          </p:nvSpPr>
          <p:spPr bwMode="auto">
            <a:xfrm>
              <a:off x="12766" y="10682"/>
              <a:ext cx="965" cy="2"/>
            </a:xfrm>
            <a:prstGeom prst="line">
              <a:avLst/>
            </a:prstGeom>
            <a:noFill/>
            <a:ln w="9525">
              <a:solidFill>
                <a:srgbClr val="000000"/>
              </a:solidFill>
              <a:round/>
              <a:headEnd/>
              <a:tailEnd/>
            </a:ln>
          </p:spPr>
          <p:txBody>
            <a:bodyPr/>
            <a:lstStyle/>
            <a:p>
              <a:endParaRPr lang="en-US"/>
            </a:p>
          </p:txBody>
        </p:sp>
        <p:sp>
          <p:nvSpPr>
            <p:cNvPr id="92340" name="Line 158"/>
            <p:cNvSpPr>
              <a:spLocks noChangeShapeType="1"/>
            </p:cNvSpPr>
            <p:nvPr/>
          </p:nvSpPr>
          <p:spPr bwMode="auto">
            <a:xfrm>
              <a:off x="12780" y="11042"/>
              <a:ext cx="980" cy="1"/>
            </a:xfrm>
            <a:prstGeom prst="line">
              <a:avLst/>
            </a:prstGeom>
            <a:noFill/>
            <a:ln w="9525">
              <a:solidFill>
                <a:srgbClr val="000000"/>
              </a:solidFill>
              <a:round/>
              <a:headEnd/>
              <a:tailEnd/>
            </a:ln>
          </p:spPr>
          <p:txBody>
            <a:bodyPr/>
            <a:lstStyle/>
            <a:p>
              <a:endParaRPr lang="en-US"/>
            </a:p>
          </p:txBody>
        </p:sp>
        <p:sp>
          <p:nvSpPr>
            <p:cNvPr id="92341" name="Line 159"/>
            <p:cNvSpPr>
              <a:spLocks noChangeShapeType="1"/>
            </p:cNvSpPr>
            <p:nvPr/>
          </p:nvSpPr>
          <p:spPr bwMode="auto">
            <a:xfrm>
              <a:off x="12764" y="11374"/>
              <a:ext cx="980" cy="1"/>
            </a:xfrm>
            <a:prstGeom prst="line">
              <a:avLst/>
            </a:prstGeom>
            <a:noFill/>
            <a:ln w="9525">
              <a:solidFill>
                <a:srgbClr val="000000"/>
              </a:solidFill>
              <a:round/>
              <a:headEnd/>
              <a:tailEnd/>
            </a:ln>
          </p:spPr>
          <p:txBody>
            <a:bodyPr/>
            <a:lstStyle/>
            <a:p>
              <a:endParaRPr lang="en-US"/>
            </a:p>
          </p:txBody>
        </p:sp>
        <p:sp>
          <p:nvSpPr>
            <p:cNvPr id="92342" name="Line 160"/>
            <p:cNvSpPr>
              <a:spLocks noChangeShapeType="1"/>
            </p:cNvSpPr>
            <p:nvPr/>
          </p:nvSpPr>
          <p:spPr bwMode="auto">
            <a:xfrm>
              <a:off x="12762" y="11675"/>
              <a:ext cx="967" cy="2"/>
            </a:xfrm>
            <a:prstGeom prst="line">
              <a:avLst/>
            </a:prstGeom>
            <a:noFill/>
            <a:ln w="9525">
              <a:solidFill>
                <a:srgbClr val="000000"/>
              </a:solidFill>
              <a:round/>
              <a:headEnd/>
              <a:tailEnd/>
            </a:ln>
          </p:spPr>
          <p:txBody>
            <a:bodyPr/>
            <a:lstStyle/>
            <a:p>
              <a:endParaRPr lang="en-US"/>
            </a:p>
          </p:txBody>
        </p:sp>
      </p:grpSp>
      <p:grpSp>
        <p:nvGrpSpPr>
          <p:cNvPr id="10" name="Group 161"/>
          <p:cNvGrpSpPr>
            <a:grpSpLocks/>
          </p:cNvGrpSpPr>
          <p:nvPr/>
        </p:nvGrpSpPr>
        <p:grpSpPr bwMode="auto">
          <a:xfrm>
            <a:off x="7250113" y="2862263"/>
            <a:ext cx="428625" cy="469900"/>
            <a:chOff x="5850" y="13487"/>
            <a:chExt cx="2023" cy="1840"/>
          </a:xfrm>
        </p:grpSpPr>
        <p:sp>
          <p:nvSpPr>
            <p:cNvPr id="92298" name="Freeform 162"/>
            <p:cNvSpPr>
              <a:spLocks/>
            </p:cNvSpPr>
            <p:nvPr/>
          </p:nvSpPr>
          <p:spPr bwMode="auto">
            <a:xfrm>
              <a:off x="5850" y="13632"/>
              <a:ext cx="2023" cy="1695"/>
            </a:xfrm>
            <a:custGeom>
              <a:avLst/>
              <a:gdLst>
                <a:gd name="T0" fmla="*/ 570 w 2023"/>
                <a:gd name="T1" fmla="*/ 121 h 1695"/>
                <a:gd name="T2" fmla="*/ 575 w 2023"/>
                <a:gd name="T3" fmla="*/ 120 h 1695"/>
                <a:gd name="T4" fmla="*/ 586 w 2023"/>
                <a:gd name="T5" fmla="*/ 116 h 1695"/>
                <a:gd name="T6" fmla="*/ 607 w 2023"/>
                <a:gd name="T7" fmla="*/ 108 h 1695"/>
                <a:gd name="T8" fmla="*/ 636 w 2023"/>
                <a:gd name="T9" fmla="*/ 101 h 1695"/>
                <a:gd name="T10" fmla="*/ 672 w 2023"/>
                <a:gd name="T11" fmla="*/ 90 h 1695"/>
                <a:gd name="T12" fmla="*/ 718 w 2023"/>
                <a:gd name="T13" fmla="*/ 79 h 1695"/>
                <a:gd name="T14" fmla="*/ 771 w 2023"/>
                <a:gd name="T15" fmla="*/ 67 h 1695"/>
                <a:gd name="T16" fmla="*/ 834 w 2023"/>
                <a:gd name="T17" fmla="*/ 55 h 1695"/>
                <a:gd name="T18" fmla="*/ 904 w 2023"/>
                <a:gd name="T19" fmla="*/ 43 h 1695"/>
                <a:gd name="T20" fmla="*/ 982 w 2023"/>
                <a:gd name="T21" fmla="*/ 33 h 1695"/>
                <a:gd name="T22" fmla="*/ 1071 w 2023"/>
                <a:gd name="T23" fmla="*/ 22 h 1695"/>
                <a:gd name="T24" fmla="*/ 1166 w 2023"/>
                <a:gd name="T25" fmla="*/ 13 h 1695"/>
                <a:gd name="T26" fmla="*/ 1271 w 2023"/>
                <a:gd name="T27" fmla="*/ 7 h 1695"/>
                <a:gd name="T28" fmla="*/ 1384 w 2023"/>
                <a:gd name="T29" fmla="*/ 1 h 1695"/>
                <a:gd name="T30" fmla="*/ 1506 w 2023"/>
                <a:gd name="T31" fmla="*/ 0 h 1695"/>
                <a:gd name="T32" fmla="*/ 1636 w 2023"/>
                <a:gd name="T33" fmla="*/ 1 h 1695"/>
                <a:gd name="T34" fmla="*/ 1692 w 2023"/>
                <a:gd name="T35" fmla="*/ 233 h 1695"/>
                <a:gd name="T36" fmla="*/ 1713 w 2023"/>
                <a:gd name="T37" fmla="*/ 243 h 1695"/>
                <a:gd name="T38" fmla="*/ 1758 w 2023"/>
                <a:gd name="T39" fmla="*/ 274 h 1695"/>
                <a:gd name="T40" fmla="*/ 1806 w 2023"/>
                <a:gd name="T41" fmla="*/ 329 h 1695"/>
                <a:gd name="T42" fmla="*/ 1836 w 2023"/>
                <a:gd name="T43" fmla="*/ 409 h 1695"/>
                <a:gd name="T44" fmla="*/ 1955 w 2023"/>
                <a:gd name="T45" fmla="*/ 948 h 1695"/>
                <a:gd name="T46" fmla="*/ 2003 w 2023"/>
                <a:gd name="T47" fmla="*/ 1171 h 1695"/>
                <a:gd name="T48" fmla="*/ 2011 w 2023"/>
                <a:gd name="T49" fmla="*/ 1188 h 1695"/>
                <a:gd name="T50" fmla="*/ 2022 w 2023"/>
                <a:gd name="T51" fmla="*/ 1231 h 1695"/>
                <a:gd name="T52" fmla="*/ 2021 w 2023"/>
                <a:gd name="T53" fmla="*/ 1297 h 1695"/>
                <a:gd name="T54" fmla="*/ 1992 w 2023"/>
                <a:gd name="T55" fmla="*/ 1380 h 1695"/>
                <a:gd name="T56" fmla="*/ 0 w 2023"/>
                <a:gd name="T57" fmla="*/ 1328 h 1695"/>
                <a:gd name="T58" fmla="*/ 199 w 2023"/>
                <a:gd name="T59" fmla="*/ 1223 h 1695"/>
                <a:gd name="T60" fmla="*/ 200 w 2023"/>
                <a:gd name="T61" fmla="*/ 232 h 1695"/>
                <a:gd name="T62" fmla="*/ 210 w 2023"/>
                <a:gd name="T63" fmla="*/ 226 h 1695"/>
                <a:gd name="T64" fmla="*/ 230 w 2023"/>
                <a:gd name="T65" fmla="*/ 214 h 1695"/>
                <a:gd name="T66" fmla="*/ 259 w 2023"/>
                <a:gd name="T67" fmla="*/ 201 h 1695"/>
                <a:gd name="T68" fmla="*/ 297 w 2023"/>
                <a:gd name="T69" fmla="*/ 189 h 1695"/>
                <a:gd name="T70" fmla="*/ 344 w 2023"/>
                <a:gd name="T71" fmla="*/ 183 h 1695"/>
                <a:gd name="T72" fmla="*/ 399 w 2023"/>
                <a:gd name="T73" fmla="*/ 181 h 1695"/>
                <a:gd name="T74" fmla="*/ 464 w 2023"/>
                <a:gd name="T75" fmla="*/ 191 h 1695"/>
                <a:gd name="T76" fmla="*/ 548 w 2023"/>
                <a:gd name="T77" fmla="*/ 225 h 169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023"/>
                <a:gd name="T118" fmla="*/ 0 h 1695"/>
                <a:gd name="T119" fmla="*/ 2023 w 2023"/>
                <a:gd name="T120" fmla="*/ 1695 h 169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023" h="1695">
                  <a:moveTo>
                    <a:pt x="548" y="225"/>
                  </a:moveTo>
                  <a:lnTo>
                    <a:pt x="570" y="121"/>
                  </a:lnTo>
                  <a:lnTo>
                    <a:pt x="571" y="121"/>
                  </a:lnTo>
                  <a:lnTo>
                    <a:pt x="575" y="120"/>
                  </a:lnTo>
                  <a:lnTo>
                    <a:pt x="580" y="118"/>
                  </a:lnTo>
                  <a:lnTo>
                    <a:pt x="586" y="116"/>
                  </a:lnTo>
                  <a:lnTo>
                    <a:pt x="596" y="112"/>
                  </a:lnTo>
                  <a:lnTo>
                    <a:pt x="607" y="108"/>
                  </a:lnTo>
                  <a:lnTo>
                    <a:pt x="620" y="105"/>
                  </a:lnTo>
                  <a:lnTo>
                    <a:pt x="636" y="101"/>
                  </a:lnTo>
                  <a:lnTo>
                    <a:pt x="653" y="95"/>
                  </a:lnTo>
                  <a:lnTo>
                    <a:pt x="672" y="90"/>
                  </a:lnTo>
                  <a:lnTo>
                    <a:pt x="694" y="84"/>
                  </a:lnTo>
                  <a:lnTo>
                    <a:pt x="718" y="79"/>
                  </a:lnTo>
                  <a:lnTo>
                    <a:pt x="743" y="74"/>
                  </a:lnTo>
                  <a:lnTo>
                    <a:pt x="771" y="67"/>
                  </a:lnTo>
                  <a:lnTo>
                    <a:pt x="802" y="61"/>
                  </a:lnTo>
                  <a:lnTo>
                    <a:pt x="834" y="55"/>
                  </a:lnTo>
                  <a:lnTo>
                    <a:pt x="867" y="49"/>
                  </a:lnTo>
                  <a:lnTo>
                    <a:pt x="904" y="43"/>
                  </a:lnTo>
                  <a:lnTo>
                    <a:pt x="943" y="38"/>
                  </a:lnTo>
                  <a:lnTo>
                    <a:pt x="982" y="33"/>
                  </a:lnTo>
                  <a:lnTo>
                    <a:pt x="1025" y="27"/>
                  </a:lnTo>
                  <a:lnTo>
                    <a:pt x="1071" y="22"/>
                  </a:lnTo>
                  <a:lnTo>
                    <a:pt x="1117" y="17"/>
                  </a:lnTo>
                  <a:lnTo>
                    <a:pt x="1166" y="13"/>
                  </a:lnTo>
                  <a:lnTo>
                    <a:pt x="1218" y="10"/>
                  </a:lnTo>
                  <a:lnTo>
                    <a:pt x="1271" y="7"/>
                  </a:lnTo>
                  <a:lnTo>
                    <a:pt x="1327" y="3"/>
                  </a:lnTo>
                  <a:lnTo>
                    <a:pt x="1384" y="1"/>
                  </a:lnTo>
                  <a:lnTo>
                    <a:pt x="1444" y="0"/>
                  </a:lnTo>
                  <a:lnTo>
                    <a:pt x="1506" y="0"/>
                  </a:lnTo>
                  <a:lnTo>
                    <a:pt x="1570" y="0"/>
                  </a:lnTo>
                  <a:lnTo>
                    <a:pt x="1636" y="1"/>
                  </a:lnTo>
                  <a:lnTo>
                    <a:pt x="1709" y="41"/>
                  </a:lnTo>
                  <a:lnTo>
                    <a:pt x="1692" y="233"/>
                  </a:lnTo>
                  <a:lnTo>
                    <a:pt x="1698" y="235"/>
                  </a:lnTo>
                  <a:lnTo>
                    <a:pt x="1713" y="243"/>
                  </a:lnTo>
                  <a:lnTo>
                    <a:pt x="1733" y="256"/>
                  </a:lnTo>
                  <a:lnTo>
                    <a:pt x="1758" y="274"/>
                  </a:lnTo>
                  <a:lnTo>
                    <a:pt x="1784" y="299"/>
                  </a:lnTo>
                  <a:lnTo>
                    <a:pt x="1806" y="329"/>
                  </a:lnTo>
                  <a:lnTo>
                    <a:pt x="1825" y="366"/>
                  </a:lnTo>
                  <a:lnTo>
                    <a:pt x="1836" y="409"/>
                  </a:lnTo>
                  <a:lnTo>
                    <a:pt x="1999" y="557"/>
                  </a:lnTo>
                  <a:lnTo>
                    <a:pt x="1955" y="948"/>
                  </a:lnTo>
                  <a:lnTo>
                    <a:pt x="1692" y="1080"/>
                  </a:lnTo>
                  <a:lnTo>
                    <a:pt x="2003" y="1171"/>
                  </a:lnTo>
                  <a:lnTo>
                    <a:pt x="2006" y="1176"/>
                  </a:lnTo>
                  <a:lnTo>
                    <a:pt x="2011" y="1188"/>
                  </a:lnTo>
                  <a:lnTo>
                    <a:pt x="2016" y="1206"/>
                  </a:lnTo>
                  <a:lnTo>
                    <a:pt x="2022" y="1231"/>
                  </a:lnTo>
                  <a:lnTo>
                    <a:pt x="2023" y="1261"/>
                  </a:lnTo>
                  <a:lnTo>
                    <a:pt x="2021" y="1297"/>
                  </a:lnTo>
                  <a:lnTo>
                    <a:pt x="2010" y="1337"/>
                  </a:lnTo>
                  <a:lnTo>
                    <a:pt x="1992" y="1380"/>
                  </a:lnTo>
                  <a:lnTo>
                    <a:pt x="1171" y="1695"/>
                  </a:lnTo>
                  <a:lnTo>
                    <a:pt x="0" y="1328"/>
                  </a:lnTo>
                  <a:lnTo>
                    <a:pt x="20" y="1285"/>
                  </a:lnTo>
                  <a:lnTo>
                    <a:pt x="199" y="1223"/>
                  </a:lnTo>
                  <a:lnTo>
                    <a:pt x="199" y="233"/>
                  </a:lnTo>
                  <a:lnTo>
                    <a:pt x="200" y="232"/>
                  </a:lnTo>
                  <a:lnTo>
                    <a:pt x="204" y="229"/>
                  </a:lnTo>
                  <a:lnTo>
                    <a:pt x="210" y="226"/>
                  </a:lnTo>
                  <a:lnTo>
                    <a:pt x="218" y="220"/>
                  </a:lnTo>
                  <a:lnTo>
                    <a:pt x="230" y="214"/>
                  </a:lnTo>
                  <a:lnTo>
                    <a:pt x="243" y="207"/>
                  </a:lnTo>
                  <a:lnTo>
                    <a:pt x="259" y="201"/>
                  </a:lnTo>
                  <a:lnTo>
                    <a:pt x="277" y="194"/>
                  </a:lnTo>
                  <a:lnTo>
                    <a:pt x="297" y="189"/>
                  </a:lnTo>
                  <a:lnTo>
                    <a:pt x="320" y="185"/>
                  </a:lnTo>
                  <a:lnTo>
                    <a:pt x="344" y="183"/>
                  </a:lnTo>
                  <a:lnTo>
                    <a:pt x="370" y="180"/>
                  </a:lnTo>
                  <a:lnTo>
                    <a:pt x="399" y="181"/>
                  </a:lnTo>
                  <a:lnTo>
                    <a:pt x="430" y="185"/>
                  </a:lnTo>
                  <a:lnTo>
                    <a:pt x="464" y="191"/>
                  </a:lnTo>
                  <a:lnTo>
                    <a:pt x="498" y="201"/>
                  </a:lnTo>
                  <a:lnTo>
                    <a:pt x="548" y="225"/>
                  </a:lnTo>
                  <a:close/>
                </a:path>
              </a:pathLst>
            </a:custGeom>
            <a:solidFill>
              <a:srgbClr val="969696"/>
            </a:solidFill>
            <a:ln w="9525">
              <a:noFill/>
              <a:round/>
              <a:headEnd/>
              <a:tailEnd/>
            </a:ln>
          </p:spPr>
          <p:txBody>
            <a:bodyPr/>
            <a:lstStyle/>
            <a:p>
              <a:endParaRPr lang="en-US"/>
            </a:p>
          </p:txBody>
        </p:sp>
        <p:sp>
          <p:nvSpPr>
            <p:cNvPr id="92299" name="Freeform 163"/>
            <p:cNvSpPr>
              <a:spLocks/>
            </p:cNvSpPr>
            <p:nvPr/>
          </p:nvSpPr>
          <p:spPr bwMode="auto">
            <a:xfrm>
              <a:off x="6551" y="13597"/>
              <a:ext cx="650" cy="735"/>
            </a:xfrm>
            <a:custGeom>
              <a:avLst/>
              <a:gdLst>
                <a:gd name="T0" fmla="*/ 645 w 650"/>
                <a:gd name="T1" fmla="*/ 27 h 735"/>
                <a:gd name="T2" fmla="*/ 642 w 650"/>
                <a:gd name="T3" fmla="*/ 26 h 735"/>
                <a:gd name="T4" fmla="*/ 631 w 650"/>
                <a:gd name="T5" fmla="*/ 23 h 735"/>
                <a:gd name="T6" fmla="*/ 615 w 650"/>
                <a:gd name="T7" fmla="*/ 19 h 735"/>
                <a:gd name="T8" fmla="*/ 592 w 650"/>
                <a:gd name="T9" fmla="*/ 15 h 735"/>
                <a:gd name="T10" fmla="*/ 565 w 650"/>
                <a:gd name="T11" fmla="*/ 10 h 735"/>
                <a:gd name="T12" fmla="*/ 533 w 650"/>
                <a:gd name="T13" fmla="*/ 6 h 735"/>
                <a:gd name="T14" fmla="*/ 496 w 650"/>
                <a:gd name="T15" fmla="*/ 3 h 735"/>
                <a:gd name="T16" fmla="*/ 456 w 650"/>
                <a:gd name="T17" fmla="*/ 1 h 735"/>
                <a:gd name="T18" fmla="*/ 411 w 650"/>
                <a:gd name="T19" fmla="*/ 0 h 735"/>
                <a:gd name="T20" fmla="*/ 364 w 650"/>
                <a:gd name="T21" fmla="*/ 2 h 735"/>
                <a:gd name="T22" fmla="*/ 315 w 650"/>
                <a:gd name="T23" fmla="*/ 6 h 735"/>
                <a:gd name="T24" fmla="*/ 262 w 650"/>
                <a:gd name="T25" fmla="*/ 15 h 735"/>
                <a:gd name="T26" fmla="*/ 209 w 650"/>
                <a:gd name="T27" fmla="*/ 26 h 735"/>
                <a:gd name="T28" fmla="*/ 154 w 650"/>
                <a:gd name="T29" fmla="*/ 42 h 735"/>
                <a:gd name="T30" fmla="*/ 98 w 650"/>
                <a:gd name="T31" fmla="*/ 61 h 735"/>
                <a:gd name="T32" fmla="*/ 42 w 650"/>
                <a:gd name="T33" fmla="*/ 87 h 735"/>
                <a:gd name="T34" fmla="*/ 38 w 650"/>
                <a:gd name="T35" fmla="*/ 101 h 735"/>
                <a:gd name="T36" fmla="*/ 28 w 650"/>
                <a:gd name="T37" fmla="*/ 141 h 735"/>
                <a:gd name="T38" fmla="*/ 17 w 650"/>
                <a:gd name="T39" fmla="*/ 203 h 735"/>
                <a:gd name="T40" fmla="*/ 6 w 650"/>
                <a:gd name="T41" fmla="*/ 283 h 735"/>
                <a:gd name="T42" fmla="*/ 0 w 650"/>
                <a:gd name="T43" fmla="*/ 378 h 735"/>
                <a:gd name="T44" fmla="*/ 5 w 650"/>
                <a:gd name="T45" fmla="*/ 484 h 735"/>
                <a:gd name="T46" fmla="*/ 21 w 650"/>
                <a:gd name="T47" fmla="*/ 599 h 735"/>
                <a:gd name="T48" fmla="*/ 54 w 650"/>
                <a:gd name="T49" fmla="*/ 716 h 735"/>
                <a:gd name="T50" fmla="*/ 58 w 650"/>
                <a:gd name="T51" fmla="*/ 716 h 735"/>
                <a:gd name="T52" fmla="*/ 66 w 650"/>
                <a:gd name="T53" fmla="*/ 715 h 735"/>
                <a:gd name="T54" fmla="*/ 80 w 650"/>
                <a:gd name="T55" fmla="*/ 713 h 735"/>
                <a:gd name="T56" fmla="*/ 99 w 650"/>
                <a:gd name="T57" fmla="*/ 712 h 735"/>
                <a:gd name="T58" fmla="*/ 124 w 650"/>
                <a:gd name="T59" fmla="*/ 710 h 735"/>
                <a:gd name="T60" fmla="*/ 153 w 650"/>
                <a:gd name="T61" fmla="*/ 708 h 735"/>
                <a:gd name="T62" fmla="*/ 188 w 650"/>
                <a:gd name="T63" fmla="*/ 707 h 735"/>
                <a:gd name="T64" fmla="*/ 225 w 650"/>
                <a:gd name="T65" fmla="*/ 706 h 735"/>
                <a:gd name="T66" fmla="*/ 267 w 650"/>
                <a:gd name="T67" fmla="*/ 705 h 735"/>
                <a:gd name="T68" fmla="*/ 313 w 650"/>
                <a:gd name="T69" fmla="*/ 706 h 735"/>
                <a:gd name="T70" fmla="*/ 362 w 650"/>
                <a:gd name="T71" fmla="*/ 707 h 735"/>
                <a:gd name="T72" fmla="*/ 415 w 650"/>
                <a:gd name="T73" fmla="*/ 709 h 735"/>
                <a:gd name="T74" fmla="*/ 470 w 650"/>
                <a:gd name="T75" fmla="*/ 713 h 735"/>
                <a:gd name="T76" fmla="*/ 528 w 650"/>
                <a:gd name="T77" fmla="*/ 719 h 735"/>
                <a:gd name="T78" fmla="*/ 588 w 650"/>
                <a:gd name="T79" fmla="*/ 726 h 735"/>
                <a:gd name="T80" fmla="*/ 650 w 650"/>
                <a:gd name="T81" fmla="*/ 735 h 735"/>
                <a:gd name="T82" fmla="*/ 647 w 650"/>
                <a:gd name="T83" fmla="*/ 713 h 735"/>
                <a:gd name="T84" fmla="*/ 641 w 650"/>
                <a:gd name="T85" fmla="*/ 655 h 735"/>
                <a:gd name="T86" fmla="*/ 631 w 650"/>
                <a:gd name="T87" fmla="*/ 568 h 735"/>
                <a:gd name="T88" fmla="*/ 623 w 650"/>
                <a:gd name="T89" fmla="*/ 462 h 735"/>
                <a:gd name="T90" fmla="*/ 618 w 650"/>
                <a:gd name="T91" fmla="*/ 345 h 735"/>
                <a:gd name="T92" fmla="*/ 618 w 650"/>
                <a:gd name="T93" fmla="*/ 229 h 735"/>
                <a:gd name="T94" fmla="*/ 627 w 650"/>
                <a:gd name="T95" fmla="*/ 119 h 735"/>
                <a:gd name="T96" fmla="*/ 645 w 650"/>
                <a:gd name="T97" fmla="*/ 27 h 73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50"/>
                <a:gd name="T148" fmla="*/ 0 h 735"/>
                <a:gd name="T149" fmla="*/ 650 w 650"/>
                <a:gd name="T150" fmla="*/ 735 h 73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50" h="735">
                  <a:moveTo>
                    <a:pt x="645" y="27"/>
                  </a:moveTo>
                  <a:lnTo>
                    <a:pt x="642" y="26"/>
                  </a:lnTo>
                  <a:lnTo>
                    <a:pt x="631" y="23"/>
                  </a:lnTo>
                  <a:lnTo>
                    <a:pt x="615" y="19"/>
                  </a:lnTo>
                  <a:lnTo>
                    <a:pt x="592" y="15"/>
                  </a:lnTo>
                  <a:lnTo>
                    <a:pt x="565" y="10"/>
                  </a:lnTo>
                  <a:lnTo>
                    <a:pt x="533" y="6"/>
                  </a:lnTo>
                  <a:lnTo>
                    <a:pt x="496" y="3"/>
                  </a:lnTo>
                  <a:lnTo>
                    <a:pt x="456" y="1"/>
                  </a:lnTo>
                  <a:lnTo>
                    <a:pt x="411" y="0"/>
                  </a:lnTo>
                  <a:lnTo>
                    <a:pt x="364" y="2"/>
                  </a:lnTo>
                  <a:lnTo>
                    <a:pt x="315" y="6"/>
                  </a:lnTo>
                  <a:lnTo>
                    <a:pt x="262" y="15"/>
                  </a:lnTo>
                  <a:lnTo>
                    <a:pt x="209" y="26"/>
                  </a:lnTo>
                  <a:lnTo>
                    <a:pt x="154" y="42"/>
                  </a:lnTo>
                  <a:lnTo>
                    <a:pt x="98" y="61"/>
                  </a:lnTo>
                  <a:lnTo>
                    <a:pt x="42" y="87"/>
                  </a:lnTo>
                  <a:lnTo>
                    <a:pt x="38" y="101"/>
                  </a:lnTo>
                  <a:lnTo>
                    <a:pt x="28" y="141"/>
                  </a:lnTo>
                  <a:lnTo>
                    <a:pt x="17" y="203"/>
                  </a:lnTo>
                  <a:lnTo>
                    <a:pt x="6" y="283"/>
                  </a:lnTo>
                  <a:lnTo>
                    <a:pt x="0" y="378"/>
                  </a:lnTo>
                  <a:lnTo>
                    <a:pt x="5" y="484"/>
                  </a:lnTo>
                  <a:lnTo>
                    <a:pt x="21" y="599"/>
                  </a:lnTo>
                  <a:lnTo>
                    <a:pt x="54" y="716"/>
                  </a:lnTo>
                  <a:lnTo>
                    <a:pt x="58" y="716"/>
                  </a:lnTo>
                  <a:lnTo>
                    <a:pt x="66" y="715"/>
                  </a:lnTo>
                  <a:lnTo>
                    <a:pt x="80" y="713"/>
                  </a:lnTo>
                  <a:lnTo>
                    <a:pt x="99" y="712"/>
                  </a:lnTo>
                  <a:lnTo>
                    <a:pt x="124" y="710"/>
                  </a:lnTo>
                  <a:lnTo>
                    <a:pt x="153" y="708"/>
                  </a:lnTo>
                  <a:lnTo>
                    <a:pt x="188" y="707"/>
                  </a:lnTo>
                  <a:lnTo>
                    <a:pt x="225" y="706"/>
                  </a:lnTo>
                  <a:lnTo>
                    <a:pt x="267" y="705"/>
                  </a:lnTo>
                  <a:lnTo>
                    <a:pt x="313" y="706"/>
                  </a:lnTo>
                  <a:lnTo>
                    <a:pt x="362" y="707"/>
                  </a:lnTo>
                  <a:lnTo>
                    <a:pt x="415" y="709"/>
                  </a:lnTo>
                  <a:lnTo>
                    <a:pt x="470" y="713"/>
                  </a:lnTo>
                  <a:lnTo>
                    <a:pt x="528" y="719"/>
                  </a:lnTo>
                  <a:lnTo>
                    <a:pt x="588" y="726"/>
                  </a:lnTo>
                  <a:lnTo>
                    <a:pt x="650" y="735"/>
                  </a:lnTo>
                  <a:lnTo>
                    <a:pt x="647" y="713"/>
                  </a:lnTo>
                  <a:lnTo>
                    <a:pt x="641" y="655"/>
                  </a:lnTo>
                  <a:lnTo>
                    <a:pt x="631" y="568"/>
                  </a:lnTo>
                  <a:lnTo>
                    <a:pt x="623" y="462"/>
                  </a:lnTo>
                  <a:lnTo>
                    <a:pt x="618" y="345"/>
                  </a:lnTo>
                  <a:lnTo>
                    <a:pt x="618" y="229"/>
                  </a:lnTo>
                  <a:lnTo>
                    <a:pt x="627" y="119"/>
                  </a:lnTo>
                  <a:lnTo>
                    <a:pt x="645" y="27"/>
                  </a:lnTo>
                  <a:close/>
                </a:path>
              </a:pathLst>
            </a:custGeom>
            <a:solidFill>
              <a:srgbClr val="808080"/>
            </a:solidFill>
            <a:ln w="9525">
              <a:noFill/>
              <a:round/>
              <a:headEnd/>
              <a:tailEnd/>
            </a:ln>
          </p:spPr>
          <p:txBody>
            <a:bodyPr/>
            <a:lstStyle/>
            <a:p>
              <a:endParaRPr lang="en-US"/>
            </a:p>
          </p:txBody>
        </p:sp>
        <p:sp>
          <p:nvSpPr>
            <p:cNvPr id="92300" name="Freeform 164"/>
            <p:cNvSpPr>
              <a:spLocks/>
            </p:cNvSpPr>
            <p:nvPr/>
          </p:nvSpPr>
          <p:spPr bwMode="auto">
            <a:xfrm>
              <a:off x="6623" y="13797"/>
              <a:ext cx="1071" cy="731"/>
            </a:xfrm>
            <a:custGeom>
              <a:avLst/>
              <a:gdLst>
                <a:gd name="T0" fmla="*/ 6 w 1071"/>
                <a:gd name="T1" fmla="*/ 552 h 731"/>
                <a:gd name="T2" fmla="*/ 0 w 1071"/>
                <a:gd name="T3" fmla="*/ 642 h 731"/>
                <a:gd name="T4" fmla="*/ 698 w 1071"/>
                <a:gd name="T5" fmla="*/ 731 h 731"/>
                <a:gd name="T6" fmla="*/ 703 w 1071"/>
                <a:gd name="T7" fmla="*/ 729 h 731"/>
                <a:gd name="T8" fmla="*/ 717 w 1071"/>
                <a:gd name="T9" fmla="*/ 722 h 731"/>
                <a:gd name="T10" fmla="*/ 740 w 1071"/>
                <a:gd name="T11" fmla="*/ 710 h 731"/>
                <a:gd name="T12" fmla="*/ 768 w 1071"/>
                <a:gd name="T13" fmla="*/ 694 h 731"/>
                <a:gd name="T14" fmla="*/ 801 w 1071"/>
                <a:gd name="T15" fmla="*/ 672 h 731"/>
                <a:gd name="T16" fmla="*/ 838 w 1071"/>
                <a:gd name="T17" fmla="*/ 645 h 731"/>
                <a:gd name="T18" fmla="*/ 876 w 1071"/>
                <a:gd name="T19" fmla="*/ 614 h 731"/>
                <a:gd name="T20" fmla="*/ 915 w 1071"/>
                <a:gd name="T21" fmla="*/ 577 h 731"/>
                <a:gd name="T22" fmla="*/ 953 w 1071"/>
                <a:gd name="T23" fmla="*/ 536 h 731"/>
                <a:gd name="T24" fmla="*/ 988 w 1071"/>
                <a:gd name="T25" fmla="*/ 491 h 731"/>
                <a:gd name="T26" fmla="*/ 1018 w 1071"/>
                <a:gd name="T27" fmla="*/ 439 h 731"/>
                <a:gd name="T28" fmla="*/ 1043 w 1071"/>
                <a:gd name="T29" fmla="*/ 383 h 731"/>
                <a:gd name="T30" fmla="*/ 1061 w 1071"/>
                <a:gd name="T31" fmla="*/ 322 h 731"/>
                <a:gd name="T32" fmla="*/ 1071 w 1071"/>
                <a:gd name="T33" fmla="*/ 255 h 731"/>
                <a:gd name="T34" fmla="*/ 1070 w 1071"/>
                <a:gd name="T35" fmla="*/ 185 h 731"/>
                <a:gd name="T36" fmla="*/ 1057 w 1071"/>
                <a:gd name="T37" fmla="*/ 108 h 731"/>
                <a:gd name="T38" fmla="*/ 1055 w 1071"/>
                <a:gd name="T39" fmla="*/ 104 h 731"/>
                <a:gd name="T40" fmla="*/ 1049 w 1071"/>
                <a:gd name="T41" fmla="*/ 92 h 731"/>
                <a:gd name="T42" fmla="*/ 1037 w 1071"/>
                <a:gd name="T43" fmla="*/ 76 h 731"/>
                <a:gd name="T44" fmla="*/ 1022 w 1071"/>
                <a:gd name="T45" fmla="*/ 57 h 731"/>
                <a:gd name="T46" fmla="*/ 1002 w 1071"/>
                <a:gd name="T47" fmla="*/ 37 h 731"/>
                <a:gd name="T48" fmla="*/ 979 w 1071"/>
                <a:gd name="T49" fmla="*/ 20 h 731"/>
                <a:gd name="T50" fmla="*/ 951 w 1071"/>
                <a:gd name="T51" fmla="*/ 7 h 731"/>
                <a:gd name="T52" fmla="*/ 919 w 1071"/>
                <a:gd name="T53" fmla="*/ 0 h 731"/>
                <a:gd name="T54" fmla="*/ 924 w 1071"/>
                <a:gd name="T55" fmla="*/ 12 h 731"/>
                <a:gd name="T56" fmla="*/ 934 w 1071"/>
                <a:gd name="T57" fmla="*/ 44 h 731"/>
                <a:gd name="T58" fmla="*/ 947 w 1071"/>
                <a:gd name="T59" fmla="*/ 94 h 731"/>
                <a:gd name="T60" fmla="*/ 958 w 1071"/>
                <a:gd name="T61" fmla="*/ 159 h 731"/>
                <a:gd name="T62" fmla="*/ 961 w 1071"/>
                <a:gd name="T63" fmla="*/ 238 h 731"/>
                <a:gd name="T64" fmla="*/ 953 w 1071"/>
                <a:gd name="T65" fmla="*/ 324 h 731"/>
                <a:gd name="T66" fmla="*/ 928 w 1071"/>
                <a:gd name="T67" fmla="*/ 418 h 731"/>
                <a:gd name="T68" fmla="*/ 884 w 1071"/>
                <a:gd name="T69" fmla="*/ 516 h 731"/>
                <a:gd name="T70" fmla="*/ 883 w 1071"/>
                <a:gd name="T71" fmla="*/ 518 h 731"/>
                <a:gd name="T72" fmla="*/ 879 w 1071"/>
                <a:gd name="T73" fmla="*/ 521 h 731"/>
                <a:gd name="T74" fmla="*/ 872 w 1071"/>
                <a:gd name="T75" fmla="*/ 526 h 731"/>
                <a:gd name="T76" fmla="*/ 862 w 1071"/>
                <a:gd name="T77" fmla="*/ 534 h 731"/>
                <a:gd name="T78" fmla="*/ 851 w 1071"/>
                <a:gd name="T79" fmla="*/ 541 h 731"/>
                <a:gd name="T80" fmla="*/ 837 w 1071"/>
                <a:gd name="T81" fmla="*/ 550 h 731"/>
                <a:gd name="T82" fmla="*/ 819 w 1071"/>
                <a:gd name="T83" fmla="*/ 559 h 731"/>
                <a:gd name="T84" fmla="*/ 800 w 1071"/>
                <a:gd name="T85" fmla="*/ 567 h 731"/>
                <a:gd name="T86" fmla="*/ 778 w 1071"/>
                <a:gd name="T87" fmla="*/ 575 h 731"/>
                <a:gd name="T88" fmla="*/ 754 w 1071"/>
                <a:gd name="T89" fmla="*/ 582 h 731"/>
                <a:gd name="T90" fmla="*/ 727 w 1071"/>
                <a:gd name="T91" fmla="*/ 588 h 731"/>
                <a:gd name="T92" fmla="*/ 697 w 1071"/>
                <a:gd name="T93" fmla="*/ 592 h 731"/>
                <a:gd name="T94" fmla="*/ 666 w 1071"/>
                <a:gd name="T95" fmla="*/ 593 h 731"/>
                <a:gd name="T96" fmla="*/ 631 w 1071"/>
                <a:gd name="T97" fmla="*/ 592 h 731"/>
                <a:gd name="T98" fmla="*/ 593 w 1071"/>
                <a:gd name="T99" fmla="*/ 589 h 731"/>
                <a:gd name="T100" fmla="*/ 555 w 1071"/>
                <a:gd name="T101" fmla="*/ 581 h 731"/>
                <a:gd name="T102" fmla="*/ 555 w 1071"/>
                <a:gd name="T103" fmla="*/ 677 h 731"/>
                <a:gd name="T104" fmla="*/ 24 w 1071"/>
                <a:gd name="T105" fmla="*/ 623 h 731"/>
                <a:gd name="T106" fmla="*/ 6 w 1071"/>
                <a:gd name="T107" fmla="*/ 552 h 73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71"/>
                <a:gd name="T163" fmla="*/ 0 h 731"/>
                <a:gd name="T164" fmla="*/ 1071 w 1071"/>
                <a:gd name="T165" fmla="*/ 731 h 73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71" h="731">
                  <a:moveTo>
                    <a:pt x="6" y="552"/>
                  </a:moveTo>
                  <a:lnTo>
                    <a:pt x="0" y="642"/>
                  </a:lnTo>
                  <a:lnTo>
                    <a:pt x="698" y="731"/>
                  </a:lnTo>
                  <a:lnTo>
                    <a:pt x="703" y="729"/>
                  </a:lnTo>
                  <a:lnTo>
                    <a:pt x="717" y="722"/>
                  </a:lnTo>
                  <a:lnTo>
                    <a:pt x="740" y="710"/>
                  </a:lnTo>
                  <a:lnTo>
                    <a:pt x="768" y="694"/>
                  </a:lnTo>
                  <a:lnTo>
                    <a:pt x="801" y="672"/>
                  </a:lnTo>
                  <a:lnTo>
                    <a:pt x="838" y="645"/>
                  </a:lnTo>
                  <a:lnTo>
                    <a:pt x="876" y="614"/>
                  </a:lnTo>
                  <a:lnTo>
                    <a:pt x="915" y="577"/>
                  </a:lnTo>
                  <a:lnTo>
                    <a:pt x="953" y="536"/>
                  </a:lnTo>
                  <a:lnTo>
                    <a:pt x="988" y="491"/>
                  </a:lnTo>
                  <a:lnTo>
                    <a:pt x="1018" y="439"/>
                  </a:lnTo>
                  <a:lnTo>
                    <a:pt x="1043" y="383"/>
                  </a:lnTo>
                  <a:lnTo>
                    <a:pt x="1061" y="322"/>
                  </a:lnTo>
                  <a:lnTo>
                    <a:pt x="1071" y="255"/>
                  </a:lnTo>
                  <a:lnTo>
                    <a:pt x="1070" y="185"/>
                  </a:lnTo>
                  <a:lnTo>
                    <a:pt x="1057" y="108"/>
                  </a:lnTo>
                  <a:lnTo>
                    <a:pt x="1055" y="104"/>
                  </a:lnTo>
                  <a:lnTo>
                    <a:pt x="1049" y="92"/>
                  </a:lnTo>
                  <a:lnTo>
                    <a:pt x="1037" y="76"/>
                  </a:lnTo>
                  <a:lnTo>
                    <a:pt x="1022" y="57"/>
                  </a:lnTo>
                  <a:lnTo>
                    <a:pt x="1002" y="37"/>
                  </a:lnTo>
                  <a:lnTo>
                    <a:pt x="979" y="20"/>
                  </a:lnTo>
                  <a:lnTo>
                    <a:pt x="951" y="7"/>
                  </a:lnTo>
                  <a:lnTo>
                    <a:pt x="919" y="0"/>
                  </a:lnTo>
                  <a:lnTo>
                    <a:pt x="924" y="12"/>
                  </a:lnTo>
                  <a:lnTo>
                    <a:pt x="934" y="44"/>
                  </a:lnTo>
                  <a:lnTo>
                    <a:pt x="947" y="94"/>
                  </a:lnTo>
                  <a:lnTo>
                    <a:pt x="958" y="159"/>
                  </a:lnTo>
                  <a:lnTo>
                    <a:pt x="961" y="238"/>
                  </a:lnTo>
                  <a:lnTo>
                    <a:pt x="953" y="324"/>
                  </a:lnTo>
                  <a:lnTo>
                    <a:pt x="928" y="418"/>
                  </a:lnTo>
                  <a:lnTo>
                    <a:pt x="884" y="516"/>
                  </a:lnTo>
                  <a:lnTo>
                    <a:pt x="883" y="518"/>
                  </a:lnTo>
                  <a:lnTo>
                    <a:pt x="879" y="521"/>
                  </a:lnTo>
                  <a:lnTo>
                    <a:pt x="872" y="526"/>
                  </a:lnTo>
                  <a:lnTo>
                    <a:pt x="862" y="534"/>
                  </a:lnTo>
                  <a:lnTo>
                    <a:pt x="851" y="541"/>
                  </a:lnTo>
                  <a:lnTo>
                    <a:pt x="837" y="550"/>
                  </a:lnTo>
                  <a:lnTo>
                    <a:pt x="819" y="559"/>
                  </a:lnTo>
                  <a:lnTo>
                    <a:pt x="800" y="567"/>
                  </a:lnTo>
                  <a:lnTo>
                    <a:pt x="778" y="575"/>
                  </a:lnTo>
                  <a:lnTo>
                    <a:pt x="754" y="582"/>
                  </a:lnTo>
                  <a:lnTo>
                    <a:pt x="727" y="588"/>
                  </a:lnTo>
                  <a:lnTo>
                    <a:pt x="697" y="592"/>
                  </a:lnTo>
                  <a:lnTo>
                    <a:pt x="666" y="593"/>
                  </a:lnTo>
                  <a:lnTo>
                    <a:pt x="631" y="592"/>
                  </a:lnTo>
                  <a:lnTo>
                    <a:pt x="593" y="589"/>
                  </a:lnTo>
                  <a:lnTo>
                    <a:pt x="555" y="581"/>
                  </a:lnTo>
                  <a:lnTo>
                    <a:pt x="555" y="677"/>
                  </a:lnTo>
                  <a:lnTo>
                    <a:pt x="24" y="623"/>
                  </a:lnTo>
                  <a:lnTo>
                    <a:pt x="6" y="552"/>
                  </a:lnTo>
                  <a:close/>
                </a:path>
              </a:pathLst>
            </a:custGeom>
            <a:solidFill>
              <a:srgbClr val="FFFFFF"/>
            </a:solidFill>
            <a:ln w="9525">
              <a:noFill/>
              <a:round/>
              <a:headEnd/>
              <a:tailEnd/>
            </a:ln>
          </p:spPr>
          <p:txBody>
            <a:bodyPr/>
            <a:lstStyle/>
            <a:p>
              <a:endParaRPr lang="en-US"/>
            </a:p>
          </p:txBody>
        </p:sp>
        <p:sp>
          <p:nvSpPr>
            <p:cNvPr id="92301" name="Freeform 165"/>
            <p:cNvSpPr>
              <a:spLocks/>
            </p:cNvSpPr>
            <p:nvPr/>
          </p:nvSpPr>
          <p:spPr bwMode="auto">
            <a:xfrm>
              <a:off x="6486" y="14516"/>
              <a:ext cx="787" cy="253"/>
            </a:xfrm>
            <a:custGeom>
              <a:avLst/>
              <a:gdLst>
                <a:gd name="T0" fmla="*/ 787 w 787"/>
                <a:gd name="T1" fmla="*/ 91 h 253"/>
                <a:gd name="T2" fmla="*/ 12 w 787"/>
                <a:gd name="T3" fmla="*/ 0 h 253"/>
                <a:gd name="T4" fmla="*/ 0 w 787"/>
                <a:gd name="T5" fmla="*/ 91 h 253"/>
                <a:gd name="T6" fmla="*/ 764 w 787"/>
                <a:gd name="T7" fmla="*/ 253 h 253"/>
                <a:gd name="T8" fmla="*/ 787 w 787"/>
                <a:gd name="T9" fmla="*/ 91 h 253"/>
                <a:gd name="T10" fmla="*/ 0 60000 65536"/>
                <a:gd name="T11" fmla="*/ 0 60000 65536"/>
                <a:gd name="T12" fmla="*/ 0 60000 65536"/>
                <a:gd name="T13" fmla="*/ 0 60000 65536"/>
                <a:gd name="T14" fmla="*/ 0 60000 65536"/>
                <a:gd name="T15" fmla="*/ 0 w 787"/>
                <a:gd name="T16" fmla="*/ 0 h 253"/>
                <a:gd name="T17" fmla="*/ 787 w 787"/>
                <a:gd name="T18" fmla="*/ 253 h 253"/>
              </a:gdLst>
              <a:ahLst/>
              <a:cxnLst>
                <a:cxn ang="T10">
                  <a:pos x="T0" y="T1"/>
                </a:cxn>
                <a:cxn ang="T11">
                  <a:pos x="T2" y="T3"/>
                </a:cxn>
                <a:cxn ang="T12">
                  <a:pos x="T4" y="T5"/>
                </a:cxn>
                <a:cxn ang="T13">
                  <a:pos x="T6" y="T7"/>
                </a:cxn>
                <a:cxn ang="T14">
                  <a:pos x="T8" y="T9"/>
                </a:cxn>
              </a:cxnLst>
              <a:rect l="T15" t="T16" r="T17" b="T18"/>
              <a:pathLst>
                <a:path w="787" h="253">
                  <a:moveTo>
                    <a:pt x="787" y="91"/>
                  </a:moveTo>
                  <a:lnTo>
                    <a:pt x="12" y="0"/>
                  </a:lnTo>
                  <a:lnTo>
                    <a:pt x="0" y="91"/>
                  </a:lnTo>
                  <a:lnTo>
                    <a:pt x="764" y="253"/>
                  </a:lnTo>
                  <a:lnTo>
                    <a:pt x="787" y="91"/>
                  </a:lnTo>
                  <a:close/>
                </a:path>
              </a:pathLst>
            </a:custGeom>
            <a:solidFill>
              <a:srgbClr val="808080"/>
            </a:solidFill>
            <a:ln w="9525">
              <a:noFill/>
              <a:round/>
              <a:headEnd/>
              <a:tailEnd/>
            </a:ln>
          </p:spPr>
          <p:txBody>
            <a:bodyPr/>
            <a:lstStyle/>
            <a:p>
              <a:endParaRPr lang="en-US"/>
            </a:p>
          </p:txBody>
        </p:sp>
        <p:sp>
          <p:nvSpPr>
            <p:cNvPr id="92302" name="Freeform 166"/>
            <p:cNvSpPr>
              <a:spLocks/>
            </p:cNvSpPr>
            <p:nvPr/>
          </p:nvSpPr>
          <p:spPr bwMode="auto">
            <a:xfrm>
              <a:off x="6879" y="14597"/>
              <a:ext cx="336" cy="115"/>
            </a:xfrm>
            <a:custGeom>
              <a:avLst/>
              <a:gdLst>
                <a:gd name="T0" fmla="*/ 336 w 336"/>
                <a:gd name="T1" fmla="*/ 50 h 115"/>
                <a:gd name="T2" fmla="*/ 4 w 336"/>
                <a:gd name="T3" fmla="*/ 0 h 115"/>
                <a:gd name="T4" fmla="*/ 0 w 336"/>
                <a:gd name="T5" fmla="*/ 48 h 115"/>
                <a:gd name="T6" fmla="*/ 327 w 336"/>
                <a:gd name="T7" fmla="*/ 115 h 115"/>
                <a:gd name="T8" fmla="*/ 336 w 336"/>
                <a:gd name="T9" fmla="*/ 50 h 115"/>
                <a:gd name="T10" fmla="*/ 0 60000 65536"/>
                <a:gd name="T11" fmla="*/ 0 60000 65536"/>
                <a:gd name="T12" fmla="*/ 0 60000 65536"/>
                <a:gd name="T13" fmla="*/ 0 60000 65536"/>
                <a:gd name="T14" fmla="*/ 0 60000 65536"/>
                <a:gd name="T15" fmla="*/ 0 w 336"/>
                <a:gd name="T16" fmla="*/ 0 h 115"/>
                <a:gd name="T17" fmla="*/ 336 w 336"/>
                <a:gd name="T18" fmla="*/ 115 h 115"/>
              </a:gdLst>
              <a:ahLst/>
              <a:cxnLst>
                <a:cxn ang="T10">
                  <a:pos x="T0" y="T1"/>
                </a:cxn>
                <a:cxn ang="T11">
                  <a:pos x="T2" y="T3"/>
                </a:cxn>
                <a:cxn ang="T12">
                  <a:pos x="T4" y="T5"/>
                </a:cxn>
                <a:cxn ang="T13">
                  <a:pos x="T6" y="T7"/>
                </a:cxn>
                <a:cxn ang="T14">
                  <a:pos x="T8" y="T9"/>
                </a:cxn>
              </a:cxnLst>
              <a:rect l="T15" t="T16" r="T17" b="T18"/>
              <a:pathLst>
                <a:path w="336" h="115">
                  <a:moveTo>
                    <a:pt x="336" y="50"/>
                  </a:moveTo>
                  <a:lnTo>
                    <a:pt x="4" y="0"/>
                  </a:lnTo>
                  <a:lnTo>
                    <a:pt x="0" y="48"/>
                  </a:lnTo>
                  <a:lnTo>
                    <a:pt x="327" y="115"/>
                  </a:lnTo>
                  <a:lnTo>
                    <a:pt x="336" y="50"/>
                  </a:lnTo>
                  <a:close/>
                </a:path>
              </a:pathLst>
            </a:custGeom>
            <a:solidFill>
              <a:srgbClr val="808080"/>
            </a:solidFill>
            <a:ln w="9525">
              <a:noFill/>
              <a:round/>
              <a:headEnd/>
              <a:tailEnd/>
            </a:ln>
          </p:spPr>
          <p:txBody>
            <a:bodyPr/>
            <a:lstStyle/>
            <a:p>
              <a:endParaRPr lang="en-US"/>
            </a:p>
          </p:txBody>
        </p:sp>
        <p:sp>
          <p:nvSpPr>
            <p:cNvPr id="92303" name="Freeform 167"/>
            <p:cNvSpPr>
              <a:spLocks/>
            </p:cNvSpPr>
            <p:nvPr/>
          </p:nvSpPr>
          <p:spPr bwMode="auto">
            <a:xfrm>
              <a:off x="6536" y="14540"/>
              <a:ext cx="225" cy="85"/>
            </a:xfrm>
            <a:custGeom>
              <a:avLst/>
              <a:gdLst>
                <a:gd name="T0" fmla="*/ 225 w 225"/>
                <a:gd name="T1" fmla="*/ 39 h 85"/>
                <a:gd name="T2" fmla="*/ 0 w 225"/>
                <a:gd name="T3" fmla="*/ 0 h 85"/>
                <a:gd name="T4" fmla="*/ 3 w 225"/>
                <a:gd name="T5" fmla="*/ 41 h 85"/>
                <a:gd name="T6" fmla="*/ 218 w 225"/>
                <a:gd name="T7" fmla="*/ 85 h 85"/>
                <a:gd name="T8" fmla="*/ 225 w 225"/>
                <a:gd name="T9" fmla="*/ 39 h 85"/>
                <a:gd name="T10" fmla="*/ 0 60000 65536"/>
                <a:gd name="T11" fmla="*/ 0 60000 65536"/>
                <a:gd name="T12" fmla="*/ 0 60000 65536"/>
                <a:gd name="T13" fmla="*/ 0 60000 65536"/>
                <a:gd name="T14" fmla="*/ 0 60000 65536"/>
                <a:gd name="T15" fmla="*/ 0 w 225"/>
                <a:gd name="T16" fmla="*/ 0 h 85"/>
                <a:gd name="T17" fmla="*/ 225 w 225"/>
                <a:gd name="T18" fmla="*/ 85 h 85"/>
              </a:gdLst>
              <a:ahLst/>
              <a:cxnLst>
                <a:cxn ang="T10">
                  <a:pos x="T0" y="T1"/>
                </a:cxn>
                <a:cxn ang="T11">
                  <a:pos x="T2" y="T3"/>
                </a:cxn>
                <a:cxn ang="T12">
                  <a:pos x="T4" y="T5"/>
                </a:cxn>
                <a:cxn ang="T13">
                  <a:pos x="T6" y="T7"/>
                </a:cxn>
                <a:cxn ang="T14">
                  <a:pos x="T8" y="T9"/>
                </a:cxn>
              </a:cxnLst>
              <a:rect l="T15" t="T16" r="T17" b="T18"/>
              <a:pathLst>
                <a:path w="225" h="85">
                  <a:moveTo>
                    <a:pt x="225" y="39"/>
                  </a:moveTo>
                  <a:lnTo>
                    <a:pt x="0" y="0"/>
                  </a:lnTo>
                  <a:lnTo>
                    <a:pt x="3" y="41"/>
                  </a:lnTo>
                  <a:lnTo>
                    <a:pt x="218" y="85"/>
                  </a:lnTo>
                  <a:lnTo>
                    <a:pt x="225" y="39"/>
                  </a:lnTo>
                  <a:close/>
                </a:path>
              </a:pathLst>
            </a:custGeom>
            <a:solidFill>
              <a:srgbClr val="808080"/>
            </a:solidFill>
            <a:ln w="9525">
              <a:noFill/>
              <a:round/>
              <a:headEnd/>
              <a:tailEnd/>
            </a:ln>
          </p:spPr>
          <p:txBody>
            <a:bodyPr/>
            <a:lstStyle/>
            <a:p>
              <a:endParaRPr lang="en-US"/>
            </a:p>
          </p:txBody>
        </p:sp>
        <p:sp>
          <p:nvSpPr>
            <p:cNvPr id="92304" name="Freeform 168"/>
            <p:cNvSpPr>
              <a:spLocks/>
            </p:cNvSpPr>
            <p:nvPr/>
          </p:nvSpPr>
          <p:spPr bwMode="auto">
            <a:xfrm>
              <a:off x="5972" y="14624"/>
              <a:ext cx="1325" cy="439"/>
            </a:xfrm>
            <a:custGeom>
              <a:avLst/>
              <a:gdLst>
                <a:gd name="T0" fmla="*/ 0 w 1325"/>
                <a:gd name="T1" fmla="*/ 132 h 439"/>
                <a:gd name="T2" fmla="*/ 3 w 1325"/>
                <a:gd name="T3" fmla="*/ 132 h 439"/>
                <a:gd name="T4" fmla="*/ 10 w 1325"/>
                <a:gd name="T5" fmla="*/ 130 h 439"/>
                <a:gd name="T6" fmla="*/ 24 w 1325"/>
                <a:gd name="T7" fmla="*/ 128 h 439"/>
                <a:gd name="T8" fmla="*/ 42 w 1325"/>
                <a:gd name="T9" fmla="*/ 125 h 439"/>
                <a:gd name="T10" fmla="*/ 62 w 1325"/>
                <a:gd name="T11" fmla="*/ 121 h 439"/>
                <a:gd name="T12" fmla="*/ 86 w 1325"/>
                <a:gd name="T13" fmla="*/ 116 h 439"/>
                <a:gd name="T14" fmla="*/ 113 w 1325"/>
                <a:gd name="T15" fmla="*/ 109 h 439"/>
                <a:gd name="T16" fmla="*/ 141 w 1325"/>
                <a:gd name="T17" fmla="*/ 102 h 439"/>
                <a:gd name="T18" fmla="*/ 170 w 1325"/>
                <a:gd name="T19" fmla="*/ 94 h 439"/>
                <a:gd name="T20" fmla="*/ 199 w 1325"/>
                <a:gd name="T21" fmla="*/ 85 h 439"/>
                <a:gd name="T22" fmla="*/ 228 w 1325"/>
                <a:gd name="T23" fmla="*/ 74 h 439"/>
                <a:gd name="T24" fmla="*/ 257 w 1325"/>
                <a:gd name="T25" fmla="*/ 62 h 439"/>
                <a:gd name="T26" fmla="*/ 285 w 1325"/>
                <a:gd name="T27" fmla="*/ 48 h 439"/>
                <a:gd name="T28" fmla="*/ 309 w 1325"/>
                <a:gd name="T29" fmla="*/ 34 h 439"/>
                <a:gd name="T30" fmla="*/ 333 w 1325"/>
                <a:gd name="T31" fmla="*/ 18 h 439"/>
                <a:gd name="T32" fmla="*/ 352 w 1325"/>
                <a:gd name="T33" fmla="*/ 0 h 439"/>
                <a:gd name="T34" fmla="*/ 1325 w 1325"/>
                <a:gd name="T35" fmla="*/ 223 h 439"/>
                <a:gd name="T36" fmla="*/ 1323 w 1325"/>
                <a:gd name="T37" fmla="*/ 225 h 439"/>
                <a:gd name="T38" fmla="*/ 1318 w 1325"/>
                <a:gd name="T39" fmla="*/ 230 h 439"/>
                <a:gd name="T40" fmla="*/ 1309 w 1325"/>
                <a:gd name="T41" fmla="*/ 239 h 439"/>
                <a:gd name="T42" fmla="*/ 1297 w 1325"/>
                <a:gd name="T43" fmla="*/ 250 h 439"/>
                <a:gd name="T44" fmla="*/ 1282 w 1325"/>
                <a:gd name="T45" fmla="*/ 263 h 439"/>
                <a:gd name="T46" fmla="*/ 1265 w 1325"/>
                <a:gd name="T47" fmla="*/ 278 h 439"/>
                <a:gd name="T48" fmla="*/ 1247 w 1325"/>
                <a:gd name="T49" fmla="*/ 295 h 439"/>
                <a:gd name="T50" fmla="*/ 1225 w 1325"/>
                <a:gd name="T51" fmla="*/ 312 h 439"/>
                <a:gd name="T52" fmla="*/ 1202 w 1325"/>
                <a:gd name="T53" fmla="*/ 331 h 439"/>
                <a:gd name="T54" fmla="*/ 1179 w 1325"/>
                <a:gd name="T55" fmla="*/ 349 h 439"/>
                <a:gd name="T56" fmla="*/ 1154 w 1325"/>
                <a:gd name="T57" fmla="*/ 367 h 439"/>
                <a:gd name="T58" fmla="*/ 1128 w 1325"/>
                <a:gd name="T59" fmla="*/ 385 h 439"/>
                <a:gd name="T60" fmla="*/ 1102 w 1325"/>
                <a:gd name="T61" fmla="*/ 401 h 439"/>
                <a:gd name="T62" fmla="*/ 1077 w 1325"/>
                <a:gd name="T63" fmla="*/ 415 h 439"/>
                <a:gd name="T64" fmla="*/ 1051 w 1325"/>
                <a:gd name="T65" fmla="*/ 428 h 439"/>
                <a:gd name="T66" fmla="*/ 1026 w 1325"/>
                <a:gd name="T67" fmla="*/ 439 h 439"/>
                <a:gd name="T68" fmla="*/ 0 w 1325"/>
                <a:gd name="T69" fmla="*/ 132 h 43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325"/>
                <a:gd name="T106" fmla="*/ 0 h 439"/>
                <a:gd name="T107" fmla="*/ 1325 w 1325"/>
                <a:gd name="T108" fmla="*/ 439 h 43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325" h="439">
                  <a:moveTo>
                    <a:pt x="0" y="132"/>
                  </a:moveTo>
                  <a:lnTo>
                    <a:pt x="3" y="132"/>
                  </a:lnTo>
                  <a:lnTo>
                    <a:pt x="10" y="130"/>
                  </a:lnTo>
                  <a:lnTo>
                    <a:pt x="24" y="128"/>
                  </a:lnTo>
                  <a:lnTo>
                    <a:pt x="42" y="125"/>
                  </a:lnTo>
                  <a:lnTo>
                    <a:pt x="62" y="121"/>
                  </a:lnTo>
                  <a:lnTo>
                    <a:pt x="86" y="116"/>
                  </a:lnTo>
                  <a:lnTo>
                    <a:pt x="113" y="109"/>
                  </a:lnTo>
                  <a:lnTo>
                    <a:pt x="141" y="102"/>
                  </a:lnTo>
                  <a:lnTo>
                    <a:pt x="170" y="94"/>
                  </a:lnTo>
                  <a:lnTo>
                    <a:pt x="199" y="85"/>
                  </a:lnTo>
                  <a:lnTo>
                    <a:pt x="228" y="74"/>
                  </a:lnTo>
                  <a:lnTo>
                    <a:pt x="257" y="62"/>
                  </a:lnTo>
                  <a:lnTo>
                    <a:pt x="285" y="48"/>
                  </a:lnTo>
                  <a:lnTo>
                    <a:pt x="309" y="34"/>
                  </a:lnTo>
                  <a:lnTo>
                    <a:pt x="333" y="18"/>
                  </a:lnTo>
                  <a:lnTo>
                    <a:pt x="352" y="0"/>
                  </a:lnTo>
                  <a:lnTo>
                    <a:pt x="1325" y="223"/>
                  </a:lnTo>
                  <a:lnTo>
                    <a:pt x="1323" y="225"/>
                  </a:lnTo>
                  <a:lnTo>
                    <a:pt x="1318" y="230"/>
                  </a:lnTo>
                  <a:lnTo>
                    <a:pt x="1309" y="239"/>
                  </a:lnTo>
                  <a:lnTo>
                    <a:pt x="1297" y="250"/>
                  </a:lnTo>
                  <a:lnTo>
                    <a:pt x="1282" y="263"/>
                  </a:lnTo>
                  <a:lnTo>
                    <a:pt x="1265" y="278"/>
                  </a:lnTo>
                  <a:lnTo>
                    <a:pt x="1247" y="295"/>
                  </a:lnTo>
                  <a:lnTo>
                    <a:pt x="1225" y="312"/>
                  </a:lnTo>
                  <a:lnTo>
                    <a:pt x="1202" y="331"/>
                  </a:lnTo>
                  <a:lnTo>
                    <a:pt x="1179" y="349"/>
                  </a:lnTo>
                  <a:lnTo>
                    <a:pt x="1154" y="367"/>
                  </a:lnTo>
                  <a:lnTo>
                    <a:pt x="1128" y="385"/>
                  </a:lnTo>
                  <a:lnTo>
                    <a:pt x="1102" y="401"/>
                  </a:lnTo>
                  <a:lnTo>
                    <a:pt x="1077" y="415"/>
                  </a:lnTo>
                  <a:lnTo>
                    <a:pt x="1051" y="428"/>
                  </a:lnTo>
                  <a:lnTo>
                    <a:pt x="1026" y="439"/>
                  </a:lnTo>
                  <a:lnTo>
                    <a:pt x="0" y="132"/>
                  </a:lnTo>
                  <a:close/>
                </a:path>
              </a:pathLst>
            </a:custGeom>
            <a:solidFill>
              <a:srgbClr val="808080"/>
            </a:solidFill>
            <a:ln w="9525">
              <a:noFill/>
              <a:round/>
              <a:headEnd/>
              <a:tailEnd/>
            </a:ln>
          </p:spPr>
          <p:txBody>
            <a:bodyPr/>
            <a:lstStyle/>
            <a:p>
              <a:endParaRPr lang="en-US"/>
            </a:p>
          </p:txBody>
        </p:sp>
        <p:sp>
          <p:nvSpPr>
            <p:cNvPr id="92305" name="Freeform 169"/>
            <p:cNvSpPr>
              <a:spLocks/>
            </p:cNvSpPr>
            <p:nvPr/>
          </p:nvSpPr>
          <p:spPr bwMode="auto">
            <a:xfrm>
              <a:off x="7292" y="14577"/>
              <a:ext cx="472" cy="209"/>
            </a:xfrm>
            <a:custGeom>
              <a:avLst/>
              <a:gdLst>
                <a:gd name="T0" fmla="*/ 47 w 472"/>
                <a:gd name="T1" fmla="*/ 209 h 209"/>
                <a:gd name="T2" fmla="*/ 472 w 472"/>
                <a:gd name="T3" fmla="*/ 84 h 209"/>
                <a:gd name="T4" fmla="*/ 215 w 472"/>
                <a:gd name="T5" fmla="*/ 0 h 209"/>
                <a:gd name="T6" fmla="*/ 5 w 472"/>
                <a:gd name="T7" fmla="*/ 24 h 209"/>
                <a:gd name="T8" fmla="*/ 0 w 472"/>
                <a:gd name="T9" fmla="*/ 197 h 209"/>
                <a:gd name="T10" fmla="*/ 47 w 472"/>
                <a:gd name="T11" fmla="*/ 209 h 209"/>
                <a:gd name="T12" fmla="*/ 0 60000 65536"/>
                <a:gd name="T13" fmla="*/ 0 60000 65536"/>
                <a:gd name="T14" fmla="*/ 0 60000 65536"/>
                <a:gd name="T15" fmla="*/ 0 60000 65536"/>
                <a:gd name="T16" fmla="*/ 0 60000 65536"/>
                <a:gd name="T17" fmla="*/ 0 60000 65536"/>
                <a:gd name="T18" fmla="*/ 0 w 472"/>
                <a:gd name="T19" fmla="*/ 0 h 209"/>
                <a:gd name="T20" fmla="*/ 472 w 472"/>
                <a:gd name="T21" fmla="*/ 209 h 209"/>
              </a:gdLst>
              <a:ahLst/>
              <a:cxnLst>
                <a:cxn ang="T12">
                  <a:pos x="T0" y="T1"/>
                </a:cxn>
                <a:cxn ang="T13">
                  <a:pos x="T2" y="T3"/>
                </a:cxn>
                <a:cxn ang="T14">
                  <a:pos x="T4" y="T5"/>
                </a:cxn>
                <a:cxn ang="T15">
                  <a:pos x="T6" y="T7"/>
                </a:cxn>
                <a:cxn ang="T16">
                  <a:pos x="T8" y="T9"/>
                </a:cxn>
                <a:cxn ang="T17">
                  <a:pos x="T10" y="T11"/>
                </a:cxn>
              </a:cxnLst>
              <a:rect l="T18" t="T19" r="T20" b="T21"/>
              <a:pathLst>
                <a:path w="472" h="209">
                  <a:moveTo>
                    <a:pt x="47" y="209"/>
                  </a:moveTo>
                  <a:lnTo>
                    <a:pt x="472" y="84"/>
                  </a:lnTo>
                  <a:lnTo>
                    <a:pt x="215" y="0"/>
                  </a:lnTo>
                  <a:lnTo>
                    <a:pt x="5" y="24"/>
                  </a:lnTo>
                  <a:lnTo>
                    <a:pt x="0" y="197"/>
                  </a:lnTo>
                  <a:lnTo>
                    <a:pt x="47" y="209"/>
                  </a:lnTo>
                  <a:close/>
                </a:path>
              </a:pathLst>
            </a:custGeom>
            <a:solidFill>
              <a:srgbClr val="808080"/>
            </a:solidFill>
            <a:ln w="9525">
              <a:noFill/>
              <a:round/>
              <a:headEnd/>
              <a:tailEnd/>
            </a:ln>
          </p:spPr>
          <p:txBody>
            <a:bodyPr/>
            <a:lstStyle/>
            <a:p>
              <a:endParaRPr lang="en-US"/>
            </a:p>
          </p:txBody>
        </p:sp>
        <p:sp>
          <p:nvSpPr>
            <p:cNvPr id="92306" name="Freeform 170"/>
            <p:cNvSpPr>
              <a:spLocks/>
            </p:cNvSpPr>
            <p:nvPr/>
          </p:nvSpPr>
          <p:spPr bwMode="auto">
            <a:xfrm>
              <a:off x="6073" y="13679"/>
              <a:ext cx="251" cy="999"/>
            </a:xfrm>
            <a:custGeom>
              <a:avLst/>
              <a:gdLst>
                <a:gd name="T0" fmla="*/ 251 w 251"/>
                <a:gd name="T1" fmla="*/ 23 h 999"/>
                <a:gd name="T2" fmla="*/ 250 w 251"/>
                <a:gd name="T3" fmla="*/ 22 h 999"/>
                <a:gd name="T4" fmla="*/ 246 w 251"/>
                <a:gd name="T5" fmla="*/ 20 h 999"/>
                <a:gd name="T6" fmla="*/ 239 w 251"/>
                <a:gd name="T7" fmla="*/ 18 h 999"/>
                <a:gd name="T8" fmla="*/ 230 w 251"/>
                <a:gd name="T9" fmla="*/ 15 h 999"/>
                <a:gd name="T10" fmla="*/ 218 w 251"/>
                <a:gd name="T11" fmla="*/ 11 h 999"/>
                <a:gd name="T12" fmla="*/ 205 w 251"/>
                <a:gd name="T13" fmla="*/ 7 h 999"/>
                <a:gd name="T14" fmla="*/ 190 w 251"/>
                <a:gd name="T15" fmla="*/ 4 h 999"/>
                <a:gd name="T16" fmla="*/ 173 w 251"/>
                <a:gd name="T17" fmla="*/ 1 h 999"/>
                <a:gd name="T18" fmla="*/ 155 w 251"/>
                <a:gd name="T19" fmla="*/ 0 h 999"/>
                <a:gd name="T20" fmla="*/ 134 w 251"/>
                <a:gd name="T21" fmla="*/ 0 h 999"/>
                <a:gd name="T22" fmla="*/ 114 w 251"/>
                <a:gd name="T23" fmla="*/ 2 h 999"/>
                <a:gd name="T24" fmla="*/ 92 w 251"/>
                <a:gd name="T25" fmla="*/ 5 h 999"/>
                <a:gd name="T26" fmla="*/ 70 w 251"/>
                <a:gd name="T27" fmla="*/ 12 h 999"/>
                <a:gd name="T28" fmla="*/ 47 w 251"/>
                <a:gd name="T29" fmla="*/ 20 h 999"/>
                <a:gd name="T30" fmla="*/ 23 w 251"/>
                <a:gd name="T31" fmla="*/ 32 h 999"/>
                <a:gd name="T32" fmla="*/ 0 w 251"/>
                <a:gd name="T33" fmla="*/ 47 h 999"/>
                <a:gd name="T34" fmla="*/ 0 w 251"/>
                <a:gd name="T35" fmla="*/ 999 h 999"/>
                <a:gd name="T36" fmla="*/ 1 w 251"/>
                <a:gd name="T37" fmla="*/ 999 h 999"/>
                <a:gd name="T38" fmla="*/ 6 w 251"/>
                <a:gd name="T39" fmla="*/ 999 h 999"/>
                <a:gd name="T40" fmla="*/ 14 w 251"/>
                <a:gd name="T41" fmla="*/ 998 h 999"/>
                <a:gd name="T42" fmla="*/ 23 w 251"/>
                <a:gd name="T43" fmla="*/ 997 h 999"/>
                <a:gd name="T44" fmla="*/ 35 w 251"/>
                <a:gd name="T45" fmla="*/ 995 h 999"/>
                <a:gd name="T46" fmla="*/ 49 w 251"/>
                <a:gd name="T47" fmla="*/ 993 h 999"/>
                <a:gd name="T48" fmla="*/ 65 w 251"/>
                <a:gd name="T49" fmla="*/ 990 h 999"/>
                <a:gd name="T50" fmla="*/ 83 w 251"/>
                <a:gd name="T51" fmla="*/ 985 h 999"/>
                <a:gd name="T52" fmla="*/ 102 w 251"/>
                <a:gd name="T53" fmla="*/ 980 h 999"/>
                <a:gd name="T54" fmla="*/ 121 w 251"/>
                <a:gd name="T55" fmla="*/ 973 h 999"/>
                <a:gd name="T56" fmla="*/ 143 w 251"/>
                <a:gd name="T57" fmla="*/ 966 h 999"/>
                <a:gd name="T58" fmla="*/ 164 w 251"/>
                <a:gd name="T59" fmla="*/ 956 h 999"/>
                <a:gd name="T60" fmla="*/ 186 w 251"/>
                <a:gd name="T61" fmla="*/ 945 h 999"/>
                <a:gd name="T62" fmla="*/ 208 w 251"/>
                <a:gd name="T63" fmla="*/ 934 h 999"/>
                <a:gd name="T64" fmla="*/ 230 w 251"/>
                <a:gd name="T65" fmla="*/ 919 h 999"/>
                <a:gd name="T66" fmla="*/ 251 w 251"/>
                <a:gd name="T67" fmla="*/ 903 h 999"/>
                <a:gd name="T68" fmla="*/ 251 w 251"/>
                <a:gd name="T69" fmla="*/ 23 h 99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1"/>
                <a:gd name="T106" fmla="*/ 0 h 999"/>
                <a:gd name="T107" fmla="*/ 251 w 251"/>
                <a:gd name="T108" fmla="*/ 999 h 99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1" h="999">
                  <a:moveTo>
                    <a:pt x="251" y="23"/>
                  </a:moveTo>
                  <a:lnTo>
                    <a:pt x="250" y="22"/>
                  </a:lnTo>
                  <a:lnTo>
                    <a:pt x="246" y="20"/>
                  </a:lnTo>
                  <a:lnTo>
                    <a:pt x="239" y="18"/>
                  </a:lnTo>
                  <a:lnTo>
                    <a:pt x="230" y="15"/>
                  </a:lnTo>
                  <a:lnTo>
                    <a:pt x="218" y="11"/>
                  </a:lnTo>
                  <a:lnTo>
                    <a:pt x="205" y="7"/>
                  </a:lnTo>
                  <a:lnTo>
                    <a:pt x="190" y="4"/>
                  </a:lnTo>
                  <a:lnTo>
                    <a:pt x="173" y="1"/>
                  </a:lnTo>
                  <a:lnTo>
                    <a:pt x="155" y="0"/>
                  </a:lnTo>
                  <a:lnTo>
                    <a:pt x="134" y="0"/>
                  </a:lnTo>
                  <a:lnTo>
                    <a:pt x="114" y="2"/>
                  </a:lnTo>
                  <a:lnTo>
                    <a:pt x="92" y="5"/>
                  </a:lnTo>
                  <a:lnTo>
                    <a:pt x="70" y="12"/>
                  </a:lnTo>
                  <a:lnTo>
                    <a:pt x="47" y="20"/>
                  </a:lnTo>
                  <a:lnTo>
                    <a:pt x="23" y="32"/>
                  </a:lnTo>
                  <a:lnTo>
                    <a:pt x="0" y="47"/>
                  </a:lnTo>
                  <a:lnTo>
                    <a:pt x="0" y="999"/>
                  </a:lnTo>
                  <a:lnTo>
                    <a:pt x="1" y="999"/>
                  </a:lnTo>
                  <a:lnTo>
                    <a:pt x="6" y="999"/>
                  </a:lnTo>
                  <a:lnTo>
                    <a:pt x="14" y="998"/>
                  </a:lnTo>
                  <a:lnTo>
                    <a:pt x="23" y="997"/>
                  </a:lnTo>
                  <a:lnTo>
                    <a:pt x="35" y="995"/>
                  </a:lnTo>
                  <a:lnTo>
                    <a:pt x="49" y="993"/>
                  </a:lnTo>
                  <a:lnTo>
                    <a:pt x="65" y="990"/>
                  </a:lnTo>
                  <a:lnTo>
                    <a:pt x="83" y="985"/>
                  </a:lnTo>
                  <a:lnTo>
                    <a:pt x="102" y="980"/>
                  </a:lnTo>
                  <a:lnTo>
                    <a:pt x="121" y="973"/>
                  </a:lnTo>
                  <a:lnTo>
                    <a:pt x="143" y="966"/>
                  </a:lnTo>
                  <a:lnTo>
                    <a:pt x="164" y="956"/>
                  </a:lnTo>
                  <a:lnTo>
                    <a:pt x="186" y="945"/>
                  </a:lnTo>
                  <a:lnTo>
                    <a:pt x="208" y="934"/>
                  </a:lnTo>
                  <a:lnTo>
                    <a:pt x="230" y="919"/>
                  </a:lnTo>
                  <a:lnTo>
                    <a:pt x="251" y="903"/>
                  </a:lnTo>
                  <a:lnTo>
                    <a:pt x="251" y="23"/>
                  </a:lnTo>
                  <a:close/>
                </a:path>
              </a:pathLst>
            </a:custGeom>
            <a:solidFill>
              <a:srgbClr val="808080"/>
            </a:solidFill>
            <a:ln w="9525">
              <a:noFill/>
              <a:round/>
              <a:headEnd/>
              <a:tailEnd/>
            </a:ln>
          </p:spPr>
          <p:txBody>
            <a:bodyPr/>
            <a:lstStyle/>
            <a:p>
              <a:endParaRPr lang="en-US"/>
            </a:p>
          </p:txBody>
        </p:sp>
        <p:sp>
          <p:nvSpPr>
            <p:cNvPr id="92307" name="Freeform 171"/>
            <p:cNvSpPr>
              <a:spLocks/>
            </p:cNvSpPr>
            <p:nvPr/>
          </p:nvSpPr>
          <p:spPr bwMode="auto">
            <a:xfrm>
              <a:off x="6080" y="13687"/>
              <a:ext cx="215" cy="843"/>
            </a:xfrm>
            <a:custGeom>
              <a:avLst/>
              <a:gdLst>
                <a:gd name="T0" fmla="*/ 215 w 215"/>
                <a:gd name="T1" fmla="*/ 20 h 843"/>
                <a:gd name="T2" fmla="*/ 214 w 215"/>
                <a:gd name="T3" fmla="*/ 19 h 843"/>
                <a:gd name="T4" fmla="*/ 211 w 215"/>
                <a:gd name="T5" fmla="*/ 18 h 843"/>
                <a:gd name="T6" fmla="*/ 205 w 215"/>
                <a:gd name="T7" fmla="*/ 15 h 843"/>
                <a:gd name="T8" fmla="*/ 197 w 215"/>
                <a:gd name="T9" fmla="*/ 12 h 843"/>
                <a:gd name="T10" fmla="*/ 187 w 215"/>
                <a:gd name="T11" fmla="*/ 9 h 843"/>
                <a:gd name="T12" fmla="*/ 176 w 215"/>
                <a:gd name="T13" fmla="*/ 6 h 843"/>
                <a:gd name="T14" fmla="*/ 163 w 215"/>
                <a:gd name="T15" fmla="*/ 4 h 843"/>
                <a:gd name="T16" fmla="*/ 149 w 215"/>
                <a:gd name="T17" fmla="*/ 1 h 843"/>
                <a:gd name="T18" fmla="*/ 133 w 215"/>
                <a:gd name="T19" fmla="*/ 0 h 843"/>
                <a:gd name="T20" fmla="*/ 115 w 215"/>
                <a:gd name="T21" fmla="*/ 0 h 843"/>
                <a:gd name="T22" fmla="*/ 98 w 215"/>
                <a:gd name="T23" fmla="*/ 1 h 843"/>
                <a:gd name="T24" fmla="*/ 79 w 215"/>
                <a:gd name="T25" fmla="*/ 5 h 843"/>
                <a:gd name="T26" fmla="*/ 60 w 215"/>
                <a:gd name="T27" fmla="*/ 10 h 843"/>
                <a:gd name="T28" fmla="*/ 40 w 215"/>
                <a:gd name="T29" fmla="*/ 18 h 843"/>
                <a:gd name="T30" fmla="*/ 21 w 215"/>
                <a:gd name="T31" fmla="*/ 27 h 843"/>
                <a:gd name="T32" fmla="*/ 0 w 215"/>
                <a:gd name="T33" fmla="*/ 40 h 843"/>
                <a:gd name="T34" fmla="*/ 0 w 215"/>
                <a:gd name="T35" fmla="*/ 843 h 843"/>
                <a:gd name="T36" fmla="*/ 1 w 215"/>
                <a:gd name="T37" fmla="*/ 843 h 843"/>
                <a:gd name="T38" fmla="*/ 6 w 215"/>
                <a:gd name="T39" fmla="*/ 843 h 843"/>
                <a:gd name="T40" fmla="*/ 12 w 215"/>
                <a:gd name="T41" fmla="*/ 842 h 843"/>
                <a:gd name="T42" fmla="*/ 21 w 215"/>
                <a:gd name="T43" fmla="*/ 841 h 843"/>
                <a:gd name="T44" fmla="*/ 30 w 215"/>
                <a:gd name="T45" fmla="*/ 840 h 843"/>
                <a:gd name="T46" fmla="*/ 43 w 215"/>
                <a:gd name="T47" fmla="*/ 838 h 843"/>
                <a:gd name="T48" fmla="*/ 56 w 215"/>
                <a:gd name="T49" fmla="*/ 835 h 843"/>
                <a:gd name="T50" fmla="*/ 71 w 215"/>
                <a:gd name="T51" fmla="*/ 831 h 843"/>
                <a:gd name="T52" fmla="*/ 87 w 215"/>
                <a:gd name="T53" fmla="*/ 826 h 843"/>
                <a:gd name="T54" fmla="*/ 105 w 215"/>
                <a:gd name="T55" fmla="*/ 821 h 843"/>
                <a:gd name="T56" fmla="*/ 123 w 215"/>
                <a:gd name="T57" fmla="*/ 814 h 843"/>
                <a:gd name="T58" fmla="*/ 141 w 215"/>
                <a:gd name="T59" fmla="*/ 806 h 843"/>
                <a:gd name="T60" fmla="*/ 159 w 215"/>
                <a:gd name="T61" fmla="*/ 797 h 843"/>
                <a:gd name="T62" fmla="*/ 179 w 215"/>
                <a:gd name="T63" fmla="*/ 786 h 843"/>
                <a:gd name="T64" fmla="*/ 197 w 215"/>
                <a:gd name="T65" fmla="*/ 774 h 843"/>
                <a:gd name="T66" fmla="*/ 215 w 215"/>
                <a:gd name="T67" fmla="*/ 760 h 843"/>
                <a:gd name="T68" fmla="*/ 215 w 215"/>
                <a:gd name="T69" fmla="*/ 20 h 8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15"/>
                <a:gd name="T106" fmla="*/ 0 h 843"/>
                <a:gd name="T107" fmla="*/ 215 w 215"/>
                <a:gd name="T108" fmla="*/ 843 h 84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15" h="843">
                  <a:moveTo>
                    <a:pt x="215" y="20"/>
                  </a:moveTo>
                  <a:lnTo>
                    <a:pt x="214" y="19"/>
                  </a:lnTo>
                  <a:lnTo>
                    <a:pt x="211" y="18"/>
                  </a:lnTo>
                  <a:lnTo>
                    <a:pt x="205" y="15"/>
                  </a:lnTo>
                  <a:lnTo>
                    <a:pt x="197" y="12"/>
                  </a:lnTo>
                  <a:lnTo>
                    <a:pt x="187" y="9"/>
                  </a:lnTo>
                  <a:lnTo>
                    <a:pt x="176" y="6"/>
                  </a:lnTo>
                  <a:lnTo>
                    <a:pt x="163" y="4"/>
                  </a:lnTo>
                  <a:lnTo>
                    <a:pt x="149" y="1"/>
                  </a:lnTo>
                  <a:lnTo>
                    <a:pt x="133" y="0"/>
                  </a:lnTo>
                  <a:lnTo>
                    <a:pt x="115" y="0"/>
                  </a:lnTo>
                  <a:lnTo>
                    <a:pt x="98" y="1"/>
                  </a:lnTo>
                  <a:lnTo>
                    <a:pt x="79" y="5"/>
                  </a:lnTo>
                  <a:lnTo>
                    <a:pt x="60" y="10"/>
                  </a:lnTo>
                  <a:lnTo>
                    <a:pt x="40" y="18"/>
                  </a:lnTo>
                  <a:lnTo>
                    <a:pt x="21" y="27"/>
                  </a:lnTo>
                  <a:lnTo>
                    <a:pt x="0" y="40"/>
                  </a:lnTo>
                  <a:lnTo>
                    <a:pt x="0" y="843"/>
                  </a:lnTo>
                  <a:lnTo>
                    <a:pt x="1" y="843"/>
                  </a:lnTo>
                  <a:lnTo>
                    <a:pt x="6" y="843"/>
                  </a:lnTo>
                  <a:lnTo>
                    <a:pt x="12" y="842"/>
                  </a:lnTo>
                  <a:lnTo>
                    <a:pt x="21" y="841"/>
                  </a:lnTo>
                  <a:lnTo>
                    <a:pt x="30" y="840"/>
                  </a:lnTo>
                  <a:lnTo>
                    <a:pt x="43" y="838"/>
                  </a:lnTo>
                  <a:lnTo>
                    <a:pt x="56" y="835"/>
                  </a:lnTo>
                  <a:lnTo>
                    <a:pt x="71" y="831"/>
                  </a:lnTo>
                  <a:lnTo>
                    <a:pt x="87" y="826"/>
                  </a:lnTo>
                  <a:lnTo>
                    <a:pt x="105" y="821"/>
                  </a:lnTo>
                  <a:lnTo>
                    <a:pt x="123" y="814"/>
                  </a:lnTo>
                  <a:lnTo>
                    <a:pt x="141" y="806"/>
                  </a:lnTo>
                  <a:lnTo>
                    <a:pt x="159" y="797"/>
                  </a:lnTo>
                  <a:lnTo>
                    <a:pt x="179" y="786"/>
                  </a:lnTo>
                  <a:lnTo>
                    <a:pt x="197" y="774"/>
                  </a:lnTo>
                  <a:lnTo>
                    <a:pt x="215" y="760"/>
                  </a:lnTo>
                  <a:lnTo>
                    <a:pt x="215" y="20"/>
                  </a:lnTo>
                  <a:close/>
                </a:path>
              </a:pathLst>
            </a:custGeom>
            <a:solidFill>
              <a:srgbClr val="808080"/>
            </a:solidFill>
            <a:ln w="9525">
              <a:noFill/>
              <a:round/>
              <a:headEnd/>
              <a:tailEnd/>
            </a:ln>
          </p:spPr>
          <p:txBody>
            <a:bodyPr/>
            <a:lstStyle/>
            <a:p>
              <a:endParaRPr lang="en-US"/>
            </a:p>
          </p:txBody>
        </p:sp>
        <p:sp>
          <p:nvSpPr>
            <p:cNvPr id="92308" name="Freeform 172"/>
            <p:cNvSpPr>
              <a:spLocks/>
            </p:cNvSpPr>
            <p:nvPr/>
          </p:nvSpPr>
          <p:spPr bwMode="auto">
            <a:xfrm>
              <a:off x="6087" y="13696"/>
              <a:ext cx="180" cy="685"/>
            </a:xfrm>
            <a:custGeom>
              <a:avLst/>
              <a:gdLst>
                <a:gd name="T0" fmla="*/ 180 w 180"/>
                <a:gd name="T1" fmla="*/ 16 h 685"/>
                <a:gd name="T2" fmla="*/ 179 w 180"/>
                <a:gd name="T3" fmla="*/ 16 h 685"/>
                <a:gd name="T4" fmla="*/ 176 w 180"/>
                <a:gd name="T5" fmla="*/ 14 h 685"/>
                <a:gd name="T6" fmla="*/ 172 w 180"/>
                <a:gd name="T7" fmla="*/ 12 h 685"/>
                <a:gd name="T8" fmla="*/ 165 w 180"/>
                <a:gd name="T9" fmla="*/ 10 h 685"/>
                <a:gd name="T10" fmla="*/ 157 w 180"/>
                <a:gd name="T11" fmla="*/ 8 h 685"/>
                <a:gd name="T12" fmla="*/ 147 w 180"/>
                <a:gd name="T13" fmla="*/ 4 h 685"/>
                <a:gd name="T14" fmla="*/ 136 w 180"/>
                <a:gd name="T15" fmla="*/ 2 h 685"/>
                <a:gd name="T16" fmla="*/ 125 w 180"/>
                <a:gd name="T17" fmla="*/ 0 h 685"/>
                <a:gd name="T18" fmla="*/ 111 w 180"/>
                <a:gd name="T19" fmla="*/ 0 h 685"/>
                <a:gd name="T20" fmla="*/ 97 w 180"/>
                <a:gd name="T21" fmla="*/ 0 h 685"/>
                <a:gd name="T22" fmla="*/ 81 w 180"/>
                <a:gd name="T23" fmla="*/ 1 h 685"/>
                <a:gd name="T24" fmla="*/ 66 w 180"/>
                <a:gd name="T25" fmla="*/ 3 h 685"/>
                <a:gd name="T26" fmla="*/ 50 w 180"/>
                <a:gd name="T27" fmla="*/ 8 h 685"/>
                <a:gd name="T28" fmla="*/ 33 w 180"/>
                <a:gd name="T29" fmla="*/ 14 h 685"/>
                <a:gd name="T30" fmla="*/ 17 w 180"/>
                <a:gd name="T31" fmla="*/ 23 h 685"/>
                <a:gd name="T32" fmla="*/ 0 w 180"/>
                <a:gd name="T33" fmla="*/ 33 h 685"/>
                <a:gd name="T34" fmla="*/ 0 w 180"/>
                <a:gd name="T35" fmla="*/ 685 h 685"/>
                <a:gd name="T36" fmla="*/ 1 w 180"/>
                <a:gd name="T37" fmla="*/ 685 h 685"/>
                <a:gd name="T38" fmla="*/ 4 w 180"/>
                <a:gd name="T39" fmla="*/ 685 h 685"/>
                <a:gd name="T40" fmla="*/ 9 w 180"/>
                <a:gd name="T41" fmla="*/ 684 h 685"/>
                <a:gd name="T42" fmla="*/ 17 w 180"/>
                <a:gd name="T43" fmla="*/ 683 h 685"/>
                <a:gd name="T44" fmla="*/ 26 w 180"/>
                <a:gd name="T45" fmla="*/ 682 h 685"/>
                <a:gd name="T46" fmla="*/ 35 w 180"/>
                <a:gd name="T47" fmla="*/ 681 h 685"/>
                <a:gd name="T48" fmla="*/ 47 w 180"/>
                <a:gd name="T49" fmla="*/ 678 h 685"/>
                <a:gd name="T50" fmla="*/ 60 w 180"/>
                <a:gd name="T51" fmla="*/ 676 h 685"/>
                <a:gd name="T52" fmla="*/ 73 w 180"/>
                <a:gd name="T53" fmla="*/ 671 h 685"/>
                <a:gd name="T54" fmla="*/ 87 w 180"/>
                <a:gd name="T55" fmla="*/ 667 h 685"/>
                <a:gd name="T56" fmla="*/ 102 w 180"/>
                <a:gd name="T57" fmla="*/ 662 h 685"/>
                <a:gd name="T58" fmla="*/ 118 w 180"/>
                <a:gd name="T59" fmla="*/ 655 h 685"/>
                <a:gd name="T60" fmla="*/ 133 w 180"/>
                <a:gd name="T61" fmla="*/ 648 h 685"/>
                <a:gd name="T62" fmla="*/ 149 w 180"/>
                <a:gd name="T63" fmla="*/ 639 h 685"/>
                <a:gd name="T64" fmla="*/ 165 w 180"/>
                <a:gd name="T65" fmla="*/ 628 h 685"/>
                <a:gd name="T66" fmla="*/ 180 w 180"/>
                <a:gd name="T67" fmla="*/ 617 h 685"/>
                <a:gd name="T68" fmla="*/ 180 w 180"/>
                <a:gd name="T69" fmla="*/ 16 h 68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80"/>
                <a:gd name="T106" fmla="*/ 0 h 685"/>
                <a:gd name="T107" fmla="*/ 180 w 180"/>
                <a:gd name="T108" fmla="*/ 685 h 68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80" h="685">
                  <a:moveTo>
                    <a:pt x="180" y="16"/>
                  </a:moveTo>
                  <a:lnTo>
                    <a:pt x="179" y="16"/>
                  </a:lnTo>
                  <a:lnTo>
                    <a:pt x="176" y="14"/>
                  </a:lnTo>
                  <a:lnTo>
                    <a:pt x="172" y="12"/>
                  </a:lnTo>
                  <a:lnTo>
                    <a:pt x="165" y="10"/>
                  </a:lnTo>
                  <a:lnTo>
                    <a:pt x="157" y="8"/>
                  </a:lnTo>
                  <a:lnTo>
                    <a:pt x="147" y="4"/>
                  </a:lnTo>
                  <a:lnTo>
                    <a:pt x="136" y="2"/>
                  </a:lnTo>
                  <a:lnTo>
                    <a:pt x="125" y="0"/>
                  </a:lnTo>
                  <a:lnTo>
                    <a:pt x="111" y="0"/>
                  </a:lnTo>
                  <a:lnTo>
                    <a:pt x="97" y="0"/>
                  </a:lnTo>
                  <a:lnTo>
                    <a:pt x="81" y="1"/>
                  </a:lnTo>
                  <a:lnTo>
                    <a:pt x="66" y="3"/>
                  </a:lnTo>
                  <a:lnTo>
                    <a:pt x="50" y="8"/>
                  </a:lnTo>
                  <a:lnTo>
                    <a:pt x="33" y="14"/>
                  </a:lnTo>
                  <a:lnTo>
                    <a:pt x="17" y="23"/>
                  </a:lnTo>
                  <a:lnTo>
                    <a:pt x="0" y="33"/>
                  </a:lnTo>
                  <a:lnTo>
                    <a:pt x="0" y="685"/>
                  </a:lnTo>
                  <a:lnTo>
                    <a:pt x="1" y="685"/>
                  </a:lnTo>
                  <a:lnTo>
                    <a:pt x="4" y="685"/>
                  </a:lnTo>
                  <a:lnTo>
                    <a:pt x="9" y="684"/>
                  </a:lnTo>
                  <a:lnTo>
                    <a:pt x="17" y="683"/>
                  </a:lnTo>
                  <a:lnTo>
                    <a:pt x="26" y="682"/>
                  </a:lnTo>
                  <a:lnTo>
                    <a:pt x="35" y="681"/>
                  </a:lnTo>
                  <a:lnTo>
                    <a:pt x="47" y="678"/>
                  </a:lnTo>
                  <a:lnTo>
                    <a:pt x="60" y="676"/>
                  </a:lnTo>
                  <a:lnTo>
                    <a:pt x="73" y="671"/>
                  </a:lnTo>
                  <a:lnTo>
                    <a:pt x="87" y="667"/>
                  </a:lnTo>
                  <a:lnTo>
                    <a:pt x="102" y="662"/>
                  </a:lnTo>
                  <a:lnTo>
                    <a:pt x="118" y="655"/>
                  </a:lnTo>
                  <a:lnTo>
                    <a:pt x="133" y="648"/>
                  </a:lnTo>
                  <a:lnTo>
                    <a:pt x="149" y="639"/>
                  </a:lnTo>
                  <a:lnTo>
                    <a:pt x="165" y="628"/>
                  </a:lnTo>
                  <a:lnTo>
                    <a:pt x="180" y="617"/>
                  </a:lnTo>
                  <a:lnTo>
                    <a:pt x="180" y="16"/>
                  </a:lnTo>
                  <a:close/>
                </a:path>
              </a:pathLst>
            </a:custGeom>
            <a:solidFill>
              <a:srgbClr val="808080"/>
            </a:solidFill>
            <a:ln w="9525">
              <a:noFill/>
              <a:round/>
              <a:headEnd/>
              <a:tailEnd/>
            </a:ln>
          </p:spPr>
          <p:txBody>
            <a:bodyPr/>
            <a:lstStyle/>
            <a:p>
              <a:endParaRPr lang="en-US"/>
            </a:p>
          </p:txBody>
        </p:sp>
        <p:sp>
          <p:nvSpPr>
            <p:cNvPr id="92309" name="Freeform 173"/>
            <p:cNvSpPr>
              <a:spLocks/>
            </p:cNvSpPr>
            <p:nvPr/>
          </p:nvSpPr>
          <p:spPr bwMode="auto">
            <a:xfrm>
              <a:off x="6093" y="13704"/>
              <a:ext cx="146" cy="530"/>
            </a:xfrm>
            <a:custGeom>
              <a:avLst/>
              <a:gdLst>
                <a:gd name="T0" fmla="*/ 146 w 146"/>
                <a:gd name="T1" fmla="*/ 14 h 530"/>
                <a:gd name="T2" fmla="*/ 143 w 146"/>
                <a:gd name="T3" fmla="*/ 12 h 530"/>
                <a:gd name="T4" fmla="*/ 134 w 146"/>
                <a:gd name="T5" fmla="*/ 8 h 530"/>
                <a:gd name="T6" fmla="*/ 120 w 146"/>
                <a:gd name="T7" fmla="*/ 4 h 530"/>
                <a:gd name="T8" fmla="*/ 101 w 146"/>
                <a:gd name="T9" fmla="*/ 1 h 530"/>
                <a:gd name="T10" fmla="*/ 79 w 146"/>
                <a:gd name="T11" fmla="*/ 0 h 530"/>
                <a:gd name="T12" fmla="*/ 54 w 146"/>
                <a:gd name="T13" fmla="*/ 3 h 530"/>
                <a:gd name="T14" fmla="*/ 27 w 146"/>
                <a:gd name="T15" fmla="*/ 11 h 530"/>
                <a:gd name="T16" fmla="*/ 0 w 146"/>
                <a:gd name="T17" fmla="*/ 27 h 530"/>
                <a:gd name="T18" fmla="*/ 0 w 146"/>
                <a:gd name="T19" fmla="*/ 530 h 530"/>
                <a:gd name="T20" fmla="*/ 3 w 146"/>
                <a:gd name="T21" fmla="*/ 530 h 530"/>
                <a:gd name="T22" fmla="*/ 14 w 146"/>
                <a:gd name="T23" fmla="*/ 529 h 530"/>
                <a:gd name="T24" fmla="*/ 29 w 146"/>
                <a:gd name="T25" fmla="*/ 526 h 530"/>
                <a:gd name="T26" fmla="*/ 49 w 146"/>
                <a:gd name="T27" fmla="*/ 521 h 530"/>
                <a:gd name="T28" fmla="*/ 71 w 146"/>
                <a:gd name="T29" fmla="*/ 514 h 530"/>
                <a:gd name="T30" fmla="*/ 96 w 146"/>
                <a:gd name="T31" fmla="*/ 505 h 530"/>
                <a:gd name="T32" fmla="*/ 121 w 146"/>
                <a:gd name="T33" fmla="*/ 492 h 530"/>
                <a:gd name="T34" fmla="*/ 146 w 146"/>
                <a:gd name="T35" fmla="*/ 475 h 530"/>
                <a:gd name="T36" fmla="*/ 146 w 146"/>
                <a:gd name="T37" fmla="*/ 14 h 5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6"/>
                <a:gd name="T58" fmla="*/ 0 h 530"/>
                <a:gd name="T59" fmla="*/ 146 w 146"/>
                <a:gd name="T60" fmla="*/ 530 h 53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6" h="530">
                  <a:moveTo>
                    <a:pt x="146" y="14"/>
                  </a:moveTo>
                  <a:lnTo>
                    <a:pt x="143" y="12"/>
                  </a:lnTo>
                  <a:lnTo>
                    <a:pt x="134" y="8"/>
                  </a:lnTo>
                  <a:lnTo>
                    <a:pt x="120" y="4"/>
                  </a:lnTo>
                  <a:lnTo>
                    <a:pt x="101" y="1"/>
                  </a:lnTo>
                  <a:lnTo>
                    <a:pt x="79" y="0"/>
                  </a:lnTo>
                  <a:lnTo>
                    <a:pt x="54" y="3"/>
                  </a:lnTo>
                  <a:lnTo>
                    <a:pt x="27" y="11"/>
                  </a:lnTo>
                  <a:lnTo>
                    <a:pt x="0" y="27"/>
                  </a:lnTo>
                  <a:lnTo>
                    <a:pt x="0" y="530"/>
                  </a:lnTo>
                  <a:lnTo>
                    <a:pt x="3" y="530"/>
                  </a:lnTo>
                  <a:lnTo>
                    <a:pt x="14" y="529"/>
                  </a:lnTo>
                  <a:lnTo>
                    <a:pt x="29" y="526"/>
                  </a:lnTo>
                  <a:lnTo>
                    <a:pt x="49" y="521"/>
                  </a:lnTo>
                  <a:lnTo>
                    <a:pt x="71" y="514"/>
                  </a:lnTo>
                  <a:lnTo>
                    <a:pt x="96" y="505"/>
                  </a:lnTo>
                  <a:lnTo>
                    <a:pt x="121" y="492"/>
                  </a:lnTo>
                  <a:lnTo>
                    <a:pt x="146" y="475"/>
                  </a:lnTo>
                  <a:lnTo>
                    <a:pt x="146" y="14"/>
                  </a:lnTo>
                  <a:close/>
                </a:path>
              </a:pathLst>
            </a:custGeom>
            <a:solidFill>
              <a:srgbClr val="808080"/>
            </a:solidFill>
            <a:ln w="9525">
              <a:noFill/>
              <a:round/>
              <a:headEnd/>
              <a:tailEnd/>
            </a:ln>
          </p:spPr>
          <p:txBody>
            <a:bodyPr/>
            <a:lstStyle/>
            <a:p>
              <a:endParaRPr lang="en-US"/>
            </a:p>
          </p:txBody>
        </p:sp>
        <p:sp>
          <p:nvSpPr>
            <p:cNvPr id="92310" name="Freeform 174"/>
            <p:cNvSpPr>
              <a:spLocks/>
            </p:cNvSpPr>
            <p:nvPr/>
          </p:nvSpPr>
          <p:spPr bwMode="auto">
            <a:xfrm>
              <a:off x="6101" y="13712"/>
              <a:ext cx="109" cy="373"/>
            </a:xfrm>
            <a:custGeom>
              <a:avLst/>
              <a:gdLst>
                <a:gd name="T0" fmla="*/ 109 w 109"/>
                <a:gd name="T1" fmla="*/ 10 h 373"/>
                <a:gd name="T2" fmla="*/ 107 w 109"/>
                <a:gd name="T3" fmla="*/ 9 h 373"/>
                <a:gd name="T4" fmla="*/ 100 w 109"/>
                <a:gd name="T5" fmla="*/ 6 h 373"/>
                <a:gd name="T6" fmla="*/ 89 w 109"/>
                <a:gd name="T7" fmla="*/ 2 h 373"/>
                <a:gd name="T8" fmla="*/ 75 w 109"/>
                <a:gd name="T9" fmla="*/ 0 h 373"/>
                <a:gd name="T10" fmla="*/ 59 w 109"/>
                <a:gd name="T11" fmla="*/ 0 h 373"/>
                <a:gd name="T12" fmla="*/ 39 w 109"/>
                <a:gd name="T13" fmla="*/ 2 h 373"/>
                <a:gd name="T14" fmla="*/ 20 w 109"/>
                <a:gd name="T15" fmla="*/ 9 h 373"/>
                <a:gd name="T16" fmla="*/ 0 w 109"/>
                <a:gd name="T17" fmla="*/ 21 h 373"/>
                <a:gd name="T18" fmla="*/ 0 w 109"/>
                <a:gd name="T19" fmla="*/ 373 h 373"/>
                <a:gd name="T20" fmla="*/ 2 w 109"/>
                <a:gd name="T21" fmla="*/ 373 h 373"/>
                <a:gd name="T22" fmla="*/ 9 w 109"/>
                <a:gd name="T23" fmla="*/ 372 h 373"/>
                <a:gd name="T24" fmla="*/ 21 w 109"/>
                <a:gd name="T25" fmla="*/ 369 h 373"/>
                <a:gd name="T26" fmla="*/ 36 w 109"/>
                <a:gd name="T27" fmla="*/ 366 h 373"/>
                <a:gd name="T28" fmla="*/ 53 w 109"/>
                <a:gd name="T29" fmla="*/ 362 h 373"/>
                <a:gd name="T30" fmla="*/ 72 w 109"/>
                <a:gd name="T31" fmla="*/ 354 h 373"/>
                <a:gd name="T32" fmla="*/ 90 w 109"/>
                <a:gd name="T33" fmla="*/ 343 h 373"/>
                <a:gd name="T34" fmla="*/ 109 w 109"/>
                <a:gd name="T35" fmla="*/ 331 h 373"/>
                <a:gd name="T36" fmla="*/ 109 w 109"/>
                <a:gd name="T37" fmla="*/ 10 h 37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9"/>
                <a:gd name="T58" fmla="*/ 0 h 373"/>
                <a:gd name="T59" fmla="*/ 109 w 109"/>
                <a:gd name="T60" fmla="*/ 373 h 37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9" h="373">
                  <a:moveTo>
                    <a:pt x="109" y="10"/>
                  </a:moveTo>
                  <a:lnTo>
                    <a:pt x="107" y="9"/>
                  </a:lnTo>
                  <a:lnTo>
                    <a:pt x="100" y="6"/>
                  </a:lnTo>
                  <a:lnTo>
                    <a:pt x="89" y="2"/>
                  </a:lnTo>
                  <a:lnTo>
                    <a:pt x="75" y="0"/>
                  </a:lnTo>
                  <a:lnTo>
                    <a:pt x="59" y="0"/>
                  </a:lnTo>
                  <a:lnTo>
                    <a:pt x="39" y="2"/>
                  </a:lnTo>
                  <a:lnTo>
                    <a:pt x="20" y="9"/>
                  </a:lnTo>
                  <a:lnTo>
                    <a:pt x="0" y="21"/>
                  </a:lnTo>
                  <a:lnTo>
                    <a:pt x="0" y="373"/>
                  </a:lnTo>
                  <a:lnTo>
                    <a:pt x="2" y="373"/>
                  </a:lnTo>
                  <a:lnTo>
                    <a:pt x="9" y="372"/>
                  </a:lnTo>
                  <a:lnTo>
                    <a:pt x="21" y="369"/>
                  </a:lnTo>
                  <a:lnTo>
                    <a:pt x="36" y="366"/>
                  </a:lnTo>
                  <a:lnTo>
                    <a:pt x="53" y="362"/>
                  </a:lnTo>
                  <a:lnTo>
                    <a:pt x="72" y="354"/>
                  </a:lnTo>
                  <a:lnTo>
                    <a:pt x="90" y="343"/>
                  </a:lnTo>
                  <a:lnTo>
                    <a:pt x="109" y="331"/>
                  </a:lnTo>
                  <a:lnTo>
                    <a:pt x="109" y="10"/>
                  </a:lnTo>
                  <a:close/>
                </a:path>
              </a:pathLst>
            </a:custGeom>
            <a:solidFill>
              <a:srgbClr val="808080"/>
            </a:solidFill>
            <a:ln w="9525">
              <a:noFill/>
              <a:round/>
              <a:headEnd/>
              <a:tailEnd/>
            </a:ln>
          </p:spPr>
          <p:txBody>
            <a:bodyPr/>
            <a:lstStyle/>
            <a:p>
              <a:endParaRPr lang="en-US"/>
            </a:p>
          </p:txBody>
        </p:sp>
        <p:sp>
          <p:nvSpPr>
            <p:cNvPr id="92311" name="Freeform 175"/>
            <p:cNvSpPr>
              <a:spLocks/>
            </p:cNvSpPr>
            <p:nvPr/>
          </p:nvSpPr>
          <p:spPr bwMode="auto">
            <a:xfrm>
              <a:off x="6107" y="13721"/>
              <a:ext cx="75" cy="216"/>
            </a:xfrm>
            <a:custGeom>
              <a:avLst/>
              <a:gdLst>
                <a:gd name="T0" fmla="*/ 75 w 75"/>
                <a:gd name="T1" fmla="*/ 6 h 216"/>
                <a:gd name="T2" fmla="*/ 73 w 75"/>
                <a:gd name="T3" fmla="*/ 5 h 216"/>
                <a:gd name="T4" fmla="*/ 69 w 75"/>
                <a:gd name="T5" fmla="*/ 4 h 216"/>
                <a:gd name="T6" fmla="*/ 61 w 75"/>
                <a:gd name="T7" fmla="*/ 2 h 216"/>
                <a:gd name="T8" fmla="*/ 52 w 75"/>
                <a:gd name="T9" fmla="*/ 0 h 216"/>
                <a:gd name="T10" fmla="*/ 41 w 75"/>
                <a:gd name="T11" fmla="*/ 0 h 216"/>
                <a:gd name="T12" fmla="*/ 28 w 75"/>
                <a:gd name="T13" fmla="*/ 1 h 216"/>
                <a:gd name="T14" fmla="*/ 14 w 75"/>
                <a:gd name="T15" fmla="*/ 6 h 216"/>
                <a:gd name="T16" fmla="*/ 0 w 75"/>
                <a:gd name="T17" fmla="*/ 14 h 216"/>
                <a:gd name="T18" fmla="*/ 0 w 75"/>
                <a:gd name="T19" fmla="*/ 216 h 216"/>
                <a:gd name="T20" fmla="*/ 2 w 75"/>
                <a:gd name="T21" fmla="*/ 216 h 216"/>
                <a:gd name="T22" fmla="*/ 7 w 75"/>
                <a:gd name="T23" fmla="*/ 215 h 216"/>
                <a:gd name="T24" fmla="*/ 15 w 75"/>
                <a:gd name="T25" fmla="*/ 214 h 216"/>
                <a:gd name="T26" fmla="*/ 25 w 75"/>
                <a:gd name="T27" fmla="*/ 211 h 216"/>
                <a:gd name="T28" fmla="*/ 37 w 75"/>
                <a:gd name="T29" fmla="*/ 208 h 216"/>
                <a:gd name="T30" fmla="*/ 50 w 75"/>
                <a:gd name="T31" fmla="*/ 203 h 216"/>
                <a:gd name="T32" fmla="*/ 63 w 75"/>
                <a:gd name="T33" fmla="*/ 195 h 216"/>
                <a:gd name="T34" fmla="*/ 75 w 75"/>
                <a:gd name="T35" fmla="*/ 187 h 216"/>
                <a:gd name="T36" fmla="*/ 75 w 75"/>
                <a:gd name="T37" fmla="*/ 6 h 21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5"/>
                <a:gd name="T58" fmla="*/ 0 h 216"/>
                <a:gd name="T59" fmla="*/ 75 w 75"/>
                <a:gd name="T60" fmla="*/ 216 h 21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5" h="216">
                  <a:moveTo>
                    <a:pt x="75" y="6"/>
                  </a:moveTo>
                  <a:lnTo>
                    <a:pt x="73" y="5"/>
                  </a:lnTo>
                  <a:lnTo>
                    <a:pt x="69" y="4"/>
                  </a:lnTo>
                  <a:lnTo>
                    <a:pt x="61" y="2"/>
                  </a:lnTo>
                  <a:lnTo>
                    <a:pt x="52" y="0"/>
                  </a:lnTo>
                  <a:lnTo>
                    <a:pt x="41" y="0"/>
                  </a:lnTo>
                  <a:lnTo>
                    <a:pt x="28" y="1"/>
                  </a:lnTo>
                  <a:lnTo>
                    <a:pt x="14" y="6"/>
                  </a:lnTo>
                  <a:lnTo>
                    <a:pt x="0" y="14"/>
                  </a:lnTo>
                  <a:lnTo>
                    <a:pt x="0" y="216"/>
                  </a:lnTo>
                  <a:lnTo>
                    <a:pt x="2" y="216"/>
                  </a:lnTo>
                  <a:lnTo>
                    <a:pt x="7" y="215"/>
                  </a:lnTo>
                  <a:lnTo>
                    <a:pt x="15" y="214"/>
                  </a:lnTo>
                  <a:lnTo>
                    <a:pt x="25" y="211"/>
                  </a:lnTo>
                  <a:lnTo>
                    <a:pt x="37" y="208"/>
                  </a:lnTo>
                  <a:lnTo>
                    <a:pt x="50" y="203"/>
                  </a:lnTo>
                  <a:lnTo>
                    <a:pt x="63" y="195"/>
                  </a:lnTo>
                  <a:lnTo>
                    <a:pt x="75" y="187"/>
                  </a:lnTo>
                  <a:lnTo>
                    <a:pt x="75" y="6"/>
                  </a:lnTo>
                  <a:close/>
                </a:path>
              </a:pathLst>
            </a:custGeom>
            <a:solidFill>
              <a:srgbClr val="808080"/>
            </a:solidFill>
            <a:ln w="9525">
              <a:noFill/>
              <a:round/>
              <a:headEnd/>
              <a:tailEnd/>
            </a:ln>
          </p:spPr>
          <p:txBody>
            <a:bodyPr/>
            <a:lstStyle/>
            <a:p>
              <a:endParaRPr lang="en-US"/>
            </a:p>
          </p:txBody>
        </p:sp>
        <p:sp>
          <p:nvSpPr>
            <p:cNvPr id="92312" name="Freeform 176"/>
            <p:cNvSpPr>
              <a:spLocks/>
            </p:cNvSpPr>
            <p:nvPr/>
          </p:nvSpPr>
          <p:spPr bwMode="auto">
            <a:xfrm>
              <a:off x="7013" y="14340"/>
              <a:ext cx="110" cy="111"/>
            </a:xfrm>
            <a:custGeom>
              <a:avLst/>
              <a:gdLst>
                <a:gd name="T0" fmla="*/ 55 w 110"/>
                <a:gd name="T1" fmla="*/ 111 h 111"/>
                <a:gd name="T2" fmla="*/ 66 w 110"/>
                <a:gd name="T3" fmla="*/ 110 h 111"/>
                <a:gd name="T4" fmla="*/ 76 w 110"/>
                <a:gd name="T5" fmla="*/ 106 h 111"/>
                <a:gd name="T6" fmla="*/ 85 w 110"/>
                <a:gd name="T7" fmla="*/ 101 h 111"/>
                <a:gd name="T8" fmla="*/ 94 w 110"/>
                <a:gd name="T9" fmla="*/ 94 h 111"/>
                <a:gd name="T10" fmla="*/ 100 w 110"/>
                <a:gd name="T11" fmla="*/ 86 h 111"/>
                <a:gd name="T12" fmla="*/ 106 w 110"/>
                <a:gd name="T13" fmla="*/ 77 h 111"/>
                <a:gd name="T14" fmla="*/ 109 w 110"/>
                <a:gd name="T15" fmla="*/ 66 h 111"/>
                <a:gd name="T16" fmla="*/ 110 w 110"/>
                <a:gd name="T17" fmla="*/ 56 h 111"/>
                <a:gd name="T18" fmla="*/ 109 w 110"/>
                <a:gd name="T19" fmla="*/ 44 h 111"/>
                <a:gd name="T20" fmla="*/ 106 w 110"/>
                <a:gd name="T21" fmla="*/ 34 h 111"/>
                <a:gd name="T22" fmla="*/ 100 w 110"/>
                <a:gd name="T23" fmla="*/ 24 h 111"/>
                <a:gd name="T24" fmla="*/ 94 w 110"/>
                <a:gd name="T25" fmla="*/ 17 h 111"/>
                <a:gd name="T26" fmla="*/ 85 w 110"/>
                <a:gd name="T27" fmla="*/ 9 h 111"/>
                <a:gd name="T28" fmla="*/ 76 w 110"/>
                <a:gd name="T29" fmla="*/ 5 h 111"/>
                <a:gd name="T30" fmla="*/ 66 w 110"/>
                <a:gd name="T31" fmla="*/ 2 h 111"/>
                <a:gd name="T32" fmla="*/ 55 w 110"/>
                <a:gd name="T33" fmla="*/ 0 h 111"/>
                <a:gd name="T34" fmla="*/ 44 w 110"/>
                <a:gd name="T35" fmla="*/ 2 h 111"/>
                <a:gd name="T36" fmla="*/ 33 w 110"/>
                <a:gd name="T37" fmla="*/ 5 h 111"/>
                <a:gd name="T38" fmla="*/ 25 w 110"/>
                <a:gd name="T39" fmla="*/ 9 h 111"/>
                <a:gd name="T40" fmla="*/ 16 w 110"/>
                <a:gd name="T41" fmla="*/ 17 h 111"/>
                <a:gd name="T42" fmla="*/ 10 w 110"/>
                <a:gd name="T43" fmla="*/ 24 h 111"/>
                <a:gd name="T44" fmla="*/ 4 w 110"/>
                <a:gd name="T45" fmla="*/ 34 h 111"/>
                <a:gd name="T46" fmla="*/ 1 w 110"/>
                <a:gd name="T47" fmla="*/ 44 h 111"/>
                <a:gd name="T48" fmla="*/ 0 w 110"/>
                <a:gd name="T49" fmla="*/ 56 h 111"/>
                <a:gd name="T50" fmla="*/ 1 w 110"/>
                <a:gd name="T51" fmla="*/ 66 h 111"/>
                <a:gd name="T52" fmla="*/ 4 w 110"/>
                <a:gd name="T53" fmla="*/ 77 h 111"/>
                <a:gd name="T54" fmla="*/ 10 w 110"/>
                <a:gd name="T55" fmla="*/ 86 h 111"/>
                <a:gd name="T56" fmla="*/ 16 w 110"/>
                <a:gd name="T57" fmla="*/ 94 h 111"/>
                <a:gd name="T58" fmla="*/ 25 w 110"/>
                <a:gd name="T59" fmla="*/ 101 h 111"/>
                <a:gd name="T60" fmla="*/ 33 w 110"/>
                <a:gd name="T61" fmla="*/ 106 h 111"/>
                <a:gd name="T62" fmla="*/ 44 w 110"/>
                <a:gd name="T63" fmla="*/ 110 h 111"/>
                <a:gd name="T64" fmla="*/ 55 w 110"/>
                <a:gd name="T65" fmla="*/ 111 h 11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0"/>
                <a:gd name="T100" fmla="*/ 0 h 111"/>
                <a:gd name="T101" fmla="*/ 110 w 110"/>
                <a:gd name="T102" fmla="*/ 111 h 11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0" h="111">
                  <a:moveTo>
                    <a:pt x="55" y="111"/>
                  </a:moveTo>
                  <a:lnTo>
                    <a:pt x="66" y="110"/>
                  </a:lnTo>
                  <a:lnTo>
                    <a:pt x="76" y="106"/>
                  </a:lnTo>
                  <a:lnTo>
                    <a:pt x="85" y="101"/>
                  </a:lnTo>
                  <a:lnTo>
                    <a:pt x="94" y="94"/>
                  </a:lnTo>
                  <a:lnTo>
                    <a:pt x="100" y="86"/>
                  </a:lnTo>
                  <a:lnTo>
                    <a:pt x="106" y="77"/>
                  </a:lnTo>
                  <a:lnTo>
                    <a:pt x="109" y="66"/>
                  </a:lnTo>
                  <a:lnTo>
                    <a:pt x="110" y="56"/>
                  </a:lnTo>
                  <a:lnTo>
                    <a:pt x="109" y="44"/>
                  </a:lnTo>
                  <a:lnTo>
                    <a:pt x="106" y="34"/>
                  </a:lnTo>
                  <a:lnTo>
                    <a:pt x="100" y="24"/>
                  </a:lnTo>
                  <a:lnTo>
                    <a:pt x="94" y="17"/>
                  </a:lnTo>
                  <a:lnTo>
                    <a:pt x="85" y="9"/>
                  </a:lnTo>
                  <a:lnTo>
                    <a:pt x="76" y="5"/>
                  </a:lnTo>
                  <a:lnTo>
                    <a:pt x="66" y="2"/>
                  </a:lnTo>
                  <a:lnTo>
                    <a:pt x="55" y="0"/>
                  </a:lnTo>
                  <a:lnTo>
                    <a:pt x="44" y="2"/>
                  </a:lnTo>
                  <a:lnTo>
                    <a:pt x="33" y="5"/>
                  </a:lnTo>
                  <a:lnTo>
                    <a:pt x="25" y="9"/>
                  </a:lnTo>
                  <a:lnTo>
                    <a:pt x="16" y="17"/>
                  </a:lnTo>
                  <a:lnTo>
                    <a:pt x="10" y="24"/>
                  </a:lnTo>
                  <a:lnTo>
                    <a:pt x="4" y="34"/>
                  </a:lnTo>
                  <a:lnTo>
                    <a:pt x="1" y="44"/>
                  </a:lnTo>
                  <a:lnTo>
                    <a:pt x="0" y="56"/>
                  </a:lnTo>
                  <a:lnTo>
                    <a:pt x="1" y="66"/>
                  </a:lnTo>
                  <a:lnTo>
                    <a:pt x="4" y="77"/>
                  </a:lnTo>
                  <a:lnTo>
                    <a:pt x="10" y="86"/>
                  </a:lnTo>
                  <a:lnTo>
                    <a:pt x="16" y="94"/>
                  </a:lnTo>
                  <a:lnTo>
                    <a:pt x="25" y="101"/>
                  </a:lnTo>
                  <a:lnTo>
                    <a:pt x="33" y="106"/>
                  </a:lnTo>
                  <a:lnTo>
                    <a:pt x="44" y="110"/>
                  </a:lnTo>
                  <a:lnTo>
                    <a:pt x="55" y="111"/>
                  </a:lnTo>
                  <a:close/>
                </a:path>
              </a:pathLst>
            </a:custGeom>
            <a:solidFill>
              <a:srgbClr val="808080"/>
            </a:solidFill>
            <a:ln w="9525">
              <a:noFill/>
              <a:round/>
              <a:headEnd/>
              <a:tailEnd/>
            </a:ln>
          </p:spPr>
          <p:txBody>
            <a:bodyPr/>
            <a:lstStyle/>
            <a:p>
              <a:endParaRPr lang="en-US"/>
            </a:p>
          </p:txBody>
        </p:sp>
        <p:sp>
          <p:nvSpPr>
            <p:cNvPr id="92313" name="Freeform 177"/>
            <p:cNvSpPr>
              <a:spLocks/>
            </p:cNvSpPr>
            <p:nvPr/>
          </p:nvSpPr>
          <p:spPr bwMode="auto">
            <a:xfrm>
              <a:off x="6676" y="14343"/>
              <a:ext cx="55" cy="55"/>
            </a:xfrm>
            <a:custGeom>
              <a:avLst/>
              <a:gdLst>
                <a:gd name="T0" fmla="*/ 27 w 55"/>
                <a:gd name="T1" fmla="*/ 55 h 55"/>
                <a:gd name="T2" fmla="*/ 38 w 55"/>
                <a:gd name="T3" fmla="*/ 53 h 55"/>
                <a:gd name="T4" fmla="*/ 48 w 55"/>
                <a:gd name="T5" fmla="*/ 46 h 55"/>
                <a:gd name="T6" fmla="*/ 53 w 55"/>
                <a:gd name="T7" fmla="*/ 37 h 55"/>
                <a:gd name="T8" fmla="*/ 55 w 55"/>
                <a:gd name="T9" fmla="*/ 27 h 55"/>
                <a:gd name="T10" fmla="*/ 53 w 55"/>
                <a:gd name="T11" fmla="*/ 16 h 55"/>
                <a:gd name="T12" fmla="*/ 48 w 55"/>
                <a:gd name="T13" fmla="*/ 7 h 55"/>
                <a:gd name="T14" fmla="*/ 38 w 55"/>
                <a:gd name="T15" fmla="*/ 2 h 55"/>
                <a:gd name="T16" fmla="*/ 27 w 55"/>
                <a:gd name="T17" fmla="*/ 0 h 55"/>
                <a:gd name="T18" fmla="*/ 16 w 55"/>
                <a:gd name="T19" fmla="*/ 2 h 55"/>
                <a:gd name="T20" fmla="*/ 8 w 55"/>
                <a:gd name="T21" fmla="*/ 7 h 55"/>
                <a:gd name="T22" fmla="*/ 2 w 55"/>
                <a:gd name="T23" fmla="*/ 16 h 55"/>
                <a:gd name="T24" fmla="*/ 0 w 55"/>
                <a:gd name="T25" fmla="*/ 27 h 55"/>
                <a:gd name="T26" fmla="*/ 2 w 55"/>
                <a:gd name="T27" fmla="*/ 37 h 55"/>
                <a:gd name="T28" fmla="*/ 8 w 55"/>
                <a:gd name="T29" fmla="*/ 46 h 55"/>
                <a:gd name="T30" fmla="*/ 16 w 55"/>
                <a:gd name="T31" fmla="*/ 53 h 55"/>
                <a:gd name="T32" fmla="*/ 27 w 55"/>
                <a:gd name="T33" fmla="*/ 55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5"/>
                <a:gd name="T52" fmla="*/ 0 h 55"/>
                <a:gd name="T53" fmla="*/ 55 w 55"/>
                <a:gd name="T54" fmla="*/ 55 h 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5" h="55">
                  <a:moveTo>
                    <a:pt x="27" y="55"/>
                  </a:moveTo>
                  <a:lnTo>
                    <a:pt x="38" y="53"/>
                  </a:lnTo>
                  <a:lnTo>
                    <a:pt x="48" y="46"/>
                  </a:lnTo>
                  <a:lnTo>
                    <a:pt x="53" y="37"/>
                  </a:lnTo>
                  <a:lnTo>
                    <a:pt x="55" y="27"/>
                  </a:lnTo>
                  <a:lnTo>
                    <a:pt x="53" y="16"/>
                  </a:lnTo>
                  <a:lnTo>
                    <a:pt x="48" y="7"/>
                  </a:lnTo>
                  <a:lnTo>
                    <a:pt x="38" y="2"/>
                  </a:lnTo>
                  <a:lnTo>
                    <a:pt x="27" y="0"/>
                  </a:lnTo>
                  <a:lnTo>
                    <a:pt x="16" y="2"/>
                  </a:lnTo>
                  <a:lnTo>
                    <a:pt x="8" y="7"/>
                  </a:lnTo>
                  <a:lnTo>
                    <a:pt x="2" y="16"/>
                  </a:lnTo>
                  <a:lnTo>
                    <a:pt x="0" y="27"/>
                  </a:lnTo>
                  <a:lnTo>
                    <a:pt x="2" y="37"/>
                  </a:lnTo>
                  <a:lnTo>
                    <a:pt x="8" y="46"/>
                  </a:lnTo>
                  <a:lnTo>
                    <a:pt x="16" y="53"/>
                  </a:lnTo>
                  <a:lnTo>
                    <a:pt x="27" y="55"/>
                  </a:lnTo>
                  <a:close/>
                </a:path>
              </a:pathLst>
            </a:custGeom>
            <a:solidFill>
              <a:srgbClr val="808080"/>
            </a:solidFill>
            <a:ln w="9525">
              <a:noFill/>
              <a:round/>
              <a:headEnd/>
              <a:tailEnd/>
            </a:ln>
          </p:spPr>
          <p:txBody>
            <a:bodyPr/>
            <a:lstStyle/>
            <a:p>
              <a:endParaRPr lang="en-US"/>
            </a:p>
          </p:txBody>
        </p:sp>
        <p:sp>
          <p:nvSpPr>
            <p:cNvPr id="92314" name="Freeform 178"/>
            <p:cNvSpPr>
              <a:spLocks/>
            </p:cNvSpPr>
            <p:nvPr/>
          </p:nvSpPr>
          <p:spPr bwMode="auto">
            <a:xfrm>
              <a:off x="6770" y="14345"/>
              <a:ext cx="55" cy="55"/>
            </a:xfrm>
            <a:custGeom>
              <a:avLst/>
              <a:gdLst>
                <a:gd name="T0" fmla="*/ 28 w 55"/>
                <a:gd name="T1" fmla="*/ 55 h 55"/>
                <a:gd name="T2" fmla="*/ 39 w 55"/>
                <a:gd name="T3" fmla="*/ 53 h 55"/>
                <a:gd name="T4" fmla="*/ 47 w 55"/>
                <a:gd name="T5" fmla="*/ 47 h 55"/>
                <a:gd name="T6" fmla="*/ 53 w 55"/>
                <a:gd name="T7" fmla="*/ 39 h 55"/>
                <a:gd name="T8" fmla="*/ 55 w 55"/>
                <a:gd name="T9" fmla="*/ 28 h 55"/>
                <a:gd name="T10" fmla="*/ 53 w 55"/>
                <a:gd name="T11" fmla="*/ 17 h 55"/>
                <a:gd name="T12" fmla="*/ 47 w 55"/>
                <a:gd name="T13" fmla="*/ 8 h 55"/>
                <a:gd name="T14" fmla="*/ 39 w 55"/>
                <a:gd name="T15" fmla="*/ 2 h 55"/>
                <a:gd name="T16" fmla="*/ 28 w 55"/>
                <a:gd name="T17" fmla="*/ 0 h 55"/>
                <a:gd name="T18" fmla="*/ 17 w 55"/>
                <a:gd name="T19" fmla="*/ 2 h 55"/>
                <a:gd name="T20" fmla="*/ 9 w 55"/>
                <a:gd name="T21" fmla="*/ 8 h 55"/>
                <a:gd name="T22" fmla="*/ 2 w 55"/>
                <a:gd name="T23" fmla="*/ 17 h 55"/>
                <a:gd name="T24" fmla="*/ 0 w 55"/>
                <a:gd name="T25" fmla="*/ 28 h 55"/>
                <a:gd name="T26" fmla="*/ 2 w 55"/>
                <a:gd name="T27" fmla="*/ 39 h 55"/>
                <a:gd name="T28" fmla="*/ 9 w 55"/>
                <a:gd name="T29" fmla="*/ 47 h 55"/>
                <a:gd name="T30" fmla="*/ 17 w 55"/>
                <a:gd name="T31" fmla="*/ 53 h 55"/>
                <a:gd name="T32" fmla="*/ 28 w 55"/>
                <a:gd name="T33" fmla="*/ 55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5"/>
                <a:gd name="T52" fmla="*/ 0 h 55"/>
                <a:gd name="T53" fmla="*/ 55 w 55"/>
                <a:gd name="T54" fmla="*/ 55 h 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5" h="55">
                  <a:moveTo>
                    <a:pt x="28" y="55"/>
                  </a:moveTo>
                  <a:lnTo>
                    <a:pt x="39" y="53"/>
                  </a:lnTo>
                  <a:lnTo>
                    <a:pt x="47" y="47"/>
                  </a:lnTo>
                  <a:lnTo>
                    <a:pt x="53" y="39"/>
                  </a:lnTo>
                  <a:lnTo>
                    <a:pt x="55" y="28"/>
                  </a:lnTo>
                  <a:lnTo>
                    <a:pt x="53" y="17"/>
                  </a:lnTo>
                  <a:lnTo>
                    <a:pt x="47" y="8"/>
                  </a:lnTo>
                  <a:lnTo>
                    <a:pt x="39" y="2"/>
                  </a:lnTo>
                  <a:lnTo>
                    <a:pt x="28" y="0"/>
                  </a:lnTo>
                  <a:lnTo>
                    <a:pt x="17" y="2"/>
                  </a:lnTo>
                  <a:lnTo>
                    <a:pt x="9" y="8"/>
                  </a:lnTo>
                  <a:lnTo>
                    <a:pt x="2" y="17"/>
                  </a:lnTo>
                  <a:lnTo>
                    <a:pt x="0" y="28"/>
                  </a:lnTo>
                  <a:lnTo>
                    <a:pt x="2" y="39"/>
                  </a:lnTo>
                  <a:lnTo>
                    <a:pt x="9" y="47"/>
                  </a:lnTo>
                  <a:lnTo>
                    <a:pt x="17" y="53"/>
                  </a:lnTo>
                  <a:lnTo>
                    <a:pt x="28" y="55"/>
                  </a:lnTo>
                  <a:close/>
                </a:path>
              </a:pathLst>
            </a:custGeom>
            <a:solidFill>
              <a:srgbClr val="808080"/>
            </a:solidFill>
            <a:ln w="9525">
              <a:noFill/>
              <a:round/>
              <a:headEnd/>
              <a:tailEnd/>
            </a:ln>
          </p:spPr>
          <p:txBody>
            <a:bodyPr/>
            <a:lstStyle/>
            <a:p>
              <a:endParaRPr lang="en-US"/>
            </a:p>
          </p:txBody>
        </p:sp>
        <p:sp>
          <p:nvSpPr>
            <p:cNvPr id="92315" name="Freeform 179"/>
            <p:cNvSpPr>
              <a:spLocks/>
            </p:cNvSpPr>
            <p:nvPr/>
          </p:nvSpPr>
          <p:spPr bwMode="auto">
            <a:xfrm>
              <a:off x="6401" y="13591"/>
              <a:ext cx="156" cy="752"/>
            </a:xfrm>
            <a:custGeom>
              <a:avLst/>
              <a:gdLst>
                <a:gd name="T0" fmla="*/ 48 w 156"/>
                <a:gd name="T1" fmla="*/ 15 h 752"/>
                <a:gd name="T2" fmla="*/ 44 w 156"/>
                <a:gd name="T3" fmla="*/ 30 h 752"/>
                <a:gd name="T4" fmla="*/ 33 w 156"/>
                <a:gd name="T5" fmla="*/ 73 h 752"/>
                <a:gd name="T6" fmla="*/ 19 w 156"/>
                <a:gd name="T7" fmla="*/ 140 h 752"/>
                <a:gd name="T8" fmla="*/ 7 w 156"/>
                <a:gd name="T9" fmla="*/ 229 h 752"/>
                <a:gd name="T10" fmla="*/ 0 w 156"/>
                <a:gd name="T11" fmla="*/ 337 h 752"/>
                <a:gd name="T12" fmla="*/ 1 w 156"/>
                <a:gd name="T13" fmla="*/ 462 h 752"/>
                <a:gd name="T14" fmla="*/ 14 w 156"/>
                <a:gd name="T15" fmla="*/ 602 h 752"/>
                <a:gd name="T16" fmla="*/ 43 w 156"/>
                <a:gd name="T17" fmla="*/ 752 h 752"/>
                <a:gd name="T18" fmla="*/ 150 w 156"/>
                <a:gd name="T19" fmla="*/ 746 h 752"/>
                <a:gd name="T20" fmla="*/ 146 w 156"/>
                <a:gd name="T21" fmla="*/ 724 h 752"/>
                <a:gd name="T22" fmla="*/ 135 w 156"/>
                <a:gd name="T23" fmla="*/ 663 h 752"/>
                <a:gd name="T24" fmla="*/ 123 w 156"/>
                <a:gd name="T25" fmla="*/ 574 h 752"/>
                <a:gd name="T26" fmla="*/ 111 w 156"/>
                <a:gd name="T27" fmla="*/ 463 h 752"/>
                <a:gd name="T28" fmla="*/ 104 w 156"/>
                <a:gd name="T29" fmla="*/ 342 h 752"/>
                <a:gd name="T30" fmla="*/ 107 w 156"/>
                <a:gd name="T31" fmla="*/ 220 h 752"/>
                <a:gd name="T32" fmla="*/ 124 w 156"/>
                <a:gd name="T33" fmla="*/ 106 h 752"/>
                <a:gd name="T34" fmla="*/ 156 w 156"/>
                <a:gd name="T35" fmla="*/ 9 h 752"/>
                <a:gd name="T36" fmla="*/ 156 w 156"/>
                <a:gd name="T37" fmla="*/ 8 h 752"/>
                <a:gd name="T38" fmla="*/ 156 w 156"/>
                <a:gd name="T39" fmla="*/ 6 h 752"/>
                <a:gd name="T40" fmla="*/ 154 w 156"/>
                <a:gd name="T41" fmla="*/ 4 h 752"/>
                <a:gd name="T42" fmla="*/ 147 w 156"/>
                <a:gd name="T43" fmla="*/ 0 h 752"/>
                <a:gd name="T44" fmla="*/ 134 w 156"/>
                <a:gd name="T45" fmla="*/ 0 h 752"/>
                <a:gd name="T46" fmla="*/ 115 w 156"/>
                <a:gd name="T47" fmla="*/ 1 h 752"/>
                <a:gd name="T48" fmla="*/ 87 w 156"/>
                <a:gd name="T49" fmla="*/ 7 h 752"/>
                <a:gd name="T50" fmla="*/ 48 w 156"/>
                <a:gd name="T51" fmla="*/ 15 h 75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6"/>
                <a:gd name="T79" fmla="*/ 0 h 752"/>
                <a:gd name="T80" fmla="*/ 156 w 156"/>
                <a:gd name="T81" fmla="*/ 752 h 75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6" h="752">
                  <a:moveTo>
                    <a:pt x="48" y="15"/>
                  </a:moveTo>
                  <a:lnTo>
                    <a:pt x="44" y="30"/>
                  </a:lnTo>
                  <a:lnTo>
                    <a:pt x="33" y="73"/>
                  </a:lnTo>
                  <a:lnTo>
                    <a:pt x="19" y="140"/>
                  </a:lnTo>
                  <a:lnTo>
                    <a:pt x="7" y="229"/>
                  </a:lnTo>
                  <a:lnTo>
                    <a:pt x="0" y="337"/>
                  </a:lnTo>
                  <a:lnTo>
                    <a:pt x="1" y="462"/>
                  </a:lnTo>
                  <a:lnTo>
                    <a:pt x="14" y="602"/>
                  </a:lnTo>
                  <a:lnTo>
                    <a:pt x="43" y="752"/>
                  </a:lnTo>
                  <a:lnTo>
                    <a:pt x="150" y="746"/>
                  </a:lnTo>
                  <a:lnTo>
                    <a:pt x="146" y="724"/>
                  </a:lnTo>
                  <a:lnTo>
                    <a:pt x="135" y="663"/>
                  </a:lnTo>
                  <a:lnTo>
                    <a:pt x="123" y="574"/>
                  </a:lnTo>
                  <a:lnTo>
                    <a:pt x="111" y="463"/>
                  </a:lnTo>
                  <a:lnTo>
                    <a:pt x="104" y="342"/>
                  </a:lnTo>
                  <a:lnTo>
                    <a:pt x="107" y="220"/>
                  </a:lnTo>
                  <a:lnTo>
                    <a:pt x="124" y="106"/>
                  </a:lnTo>
                  <a:lnTo>
                    <a:pt x="156" y="9"/>
                  </a:lnTo>
                  <a:lnTo>
                    <a:pt x="156" y="8"/>
                  </a:lnTo>
                  <a:lnTo>
                    <a:pt x="156" y="6"/>
                  </a:lnTo>
                  <a:lnTo>
                    <a:pt x="154" y="4"/>
                  </a:lnTo>
                  <a:lnTo>
                    <a:pt x="147" y="0"/>
                  </a:lnTo>
                  <a:lnTo>
                    <a:pt x="134" y="0"/>
                  </a:lnTo>
                  <a:lnTo>
                    <a:pt x="115" y="1"/>
                  </a:lnTo>
                  <a:lnTo>
                    <a:pt x="87" y="7"/>
                  </a:lnTo>
                  <a:lnTo>
                    <a:pt x="48" y="15"/>
                  </a:lnTo>
                  <a:close/>
                </a:path>
              </a:pathLst>
            </a:custGeom>
            <a:solidFill>
              <a:srgbClr val="808080"/>
            </a:solidFill>
            <a:ln w="9525">
              <a:noFill/>
              <a:round/>
              <a:headEnd/>
              <a:tailEnd/>
            </a:ln>
          </p:spPr>
          <p:txBody>
            <a:bodyPr/>
            <a:lstStyle/>
            <a:p>
              <a:endParaRPr lang="en-US"/>
            </a:p>
          </p:txBody>
        </p:sp>
        <p:sp>
          <p:nvSpPr>
            <p:cNvPr id="92316" name="Freeform 180"/>
            <p:cNvSpPr>
              <a:spLocks/>
            </p:cNvSpPr>
            <p:nvPr/>
          </p:nvSpPr>
          <p:spPr bwMode="auto">
            <a:xfrm>
              <a:off x="7205" y="13498"/>
              <a:ext cx="212" cy="839"/>
            </a:xfrm>
            <a:custGeom>
              <a:avLst/>
              <a:gdLst>
                <a:gd name="T0" fmla="*/ 212 w 212"/>
                <a:gd name="T1" fmla="*/ 6 h 839"/>
                <a:gd name="T2" fmla="*/ 206 w 212"/>
                <a:gd name="T3" fmla="*/ 11 h 839"/>
                <a:gd name="T4" fmla="*/ 192 w 212"/>
                <a:gd name="T5" fmla="*/ 33 h 839"/>
                <a:gd name="T6" fmla="*/ 174 w 212"/>
                <a:gd name="T7" fmla="*/ 77 h 839"/>
                <a:gd name="T8" fmla="*/ 156 w 212"/>
                <a:gd name="T9" fmla="*/ 148 h 839"/>
                <a:gd name="T10" fmla="*/ 141 w 212"/>
                <a:gd name="T11" fmla="*/ 254 h 839"/>
                <a:gd name="T12" fmla="*/ 133 w 212"/>
                <a:gd name="T13" fmla="*/ 401 h 839"/>
                <a:gd name="T14" fmla="*/ 137 w 212"/>
                <a:gd name="T15" fmla="*/ 593 h 839"/>
                <a:gd name="T16" fmla="*/ 158 w 212"/>
                <a:gd name="T17" fmla="*/ 839 h 839"/>
                <a:gd name="T18" fmla="*/ 38 w 212"/>
                <a:gd name="T19" fmla="*/ 839 h 839"/>
                <a:gd name="T20" fmla="*/ 34 w 212"/>
                <a:gd name="T21" fmla="*/ 814 h 839"/>
                <a:gd name="T22" fmla="*/ 24 w 212"/>
                <a:gd name="T23" fmla="*/ 746 h 839"/>
                <a:gd name="T24" fmla="*/ 12 w 212"/>
                <a:gd name="T25" fmla="*/ 645 h 839"/>
                <a:gd name="T26" fmla="*/ 3 w 212"/>
                <a:gd name="T27" fmla="*/ 521 h 839"/>
                <a:gd name="T28" fmla="*/ 0 w 212"/>
                <a:gd name="T29" fmla="*/ 384 h 839"/>
                <a:gd name="T30" fmla="*/ 6 w 212"/>
                <a:gd name="T31" fmla="*/ 244 h 839"/>
                <a:gd name="T32" fmla="*/ 29 w 212"/>
                <a:gd name="T33" fmla="*/ 114 h 839"/>
                <a:gd name="T34" fmla="*/ 68 w 212"/>
                <a:gd name="T35" fmla="*/ 0 h 839"/>
                <a:gd name="T36" fmla="*/ 212 w 212"/>
                <a:gd name="T37" fmla="*/ 6 h 83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2"/>
                <a:gd name="T58" fmla="*/ 0 h 839"/>
                <a:gd name="T59" fmla="*/ 212 w 212"/>
                <a:gd name="T60" fmla="*/ 839 h 83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2" h="839">
                  <a:moveTo>
                    <a:pt x="212" y="6"/>
                  </a:moveTo>
                  <a:lnTo>
                    <a:pt x="206" y="11"/>
                  </a:lnTo>
                  <a:lnTo>
                    <a:pt x="192" y="33"/>
                  </a:lnTo>
                  <a:lnTo>
                    <a:pt x="174" y="77"/>
                  </a:lnTo>
                  <a:lnTo>
                    <a:pt x="156" y="148"/>
                  </a:lnTo>
                  <a:lnTo>
                    <a:pt x="141" y="254"/>
                  </a:lnTo>
                  <a:lnTo>
                    <a:pt x="133" y="401"/>
                  </a:lnTo>
                  <a:lnTo>
                    <a:pt x="137" y="593"/>
                  </a:lnTo>
                  <a:lnTo>
                    <a:pt x="158" y="839"/>
                  </a:lnTo>
                  <a:lnTo>
                    <a:pt x="38" y="839"/>
                  </a:lnTo>
                  <a:lnTo>
                    <a:pt x="34" y="814"/>
                  </a:lnTo>
                  <a:lnTo>
                    <a:pt x="24" y="746"/>
                  </a:lnTo>
                  <a:lnTo>
                    <a:pt x="12" y="645"/>
                  </a:lnTo>
                  <a:lnTo>
                    <a:pt x="3" y="521"/>
                  </a:lnTo>
                  <a:lnTo>
                    <a:pt x="0" y="384"/>
                  </a:lnTo>
                  <a:lnTo>
                    <a:pt x="6" y="244"/>
                  </a:lnTo>
                  <a:lnTo>
                    <a:pt x="29" y="114"/>
                  </a:lnTo>
                  <a:lnTo>
                    <a:pt x="68" y="0"/>
                  </a:lnTo>
                  <a:lnTo>
                    <a:pt x="212" y="6"/>
                  </a:lnTo>
                  <a:close/>
                </a:path>
              </a:pathLst>
            </a:custGeom>
            <a:solidFill>
              <a:srgbClr val="808080"/>
            </a:solidFill>
            <a:ln w="9525">
              <a:noFill/>
              <a:round/>
              <a:headEnd/>
              <a:tailEnd/>
            </a:ln>
          </p:spPr>
          <p:txBody>
            <a:bodyPr/>
            <a:lstStyle/>
            <a:p>
              <a:endParaRPr lang="en-US"/>
            </a:p>
          </p:txBody>
        </p:sp>
        <p:sp>
          <p:nvSpPr>
            <p:cNvPr id="92317" name="Freeform 181"/>
            <p:cNvSpPr>
              <a:spLocks/>
            </p:cNvSpPr>
            <p:nvPr/>
          </p:nvSpPr>
          <p:spPr bwMode="auto">
            <a:xfrm>
              <a:off x="6406" y="13636"/>
              <a:ext cx="137" cy="656"/>
            </a:xfrm>
            <a:custGeom>
              <a:avLst/>
              <a:gdLst>
                <a:gd name="T0" fmla="*/ 43 w 137"/>
                <a:gd name="T1" fmla="*/ 12 h 656"/>
                <a:gd name="T2" fmla="*/ 39 w 137"/>
                <a:gd name="T3" fmla="*/ 25 h 656"/>
                <a:gd name="T4" fmla="*/ 30 w 137"/>
                <a:gd name="T5" fmla="*/ 62 h 656"/>
                <a:gd name="T6" fmla="*/ 19 w 137"/>
                <a:gd name="T7" fmla="*/ 122 h 656"/>
                <a:gd name="T8" fmla="*/ 7 w 137"/>
                <a:gd name="T9" fmla="*/ 199 h 656"/>
                <a:gd name="T10" fmla="*/ 0 w 137"/>
                <a:gd name="T11" fmla="*/ 294 h 656"/>
                <a:gd name="T12" fmla="*/ 1 w 137"/>
                <a:gd name="T13" fmla="*/ 403 h 656"/>
                <a:gd name="T14" fmla="*/ 12 w 137"/>
                <a:gd name="T15" fmla="*/ 524 h 656"/>
                <a:gd name="T16" fmla="*/ 38 w 137"/>
                <a:gd name="T17" fmla="*/ 656 h 656"/>
                <a:gd name="T18" fmla="*/ 132 w 137"/>
                <a:gd name="T19" fmla="*/ 650 h 656"/>
                <a:gd name="T20" fmla="*/ 127 w 137"/>
                <a:gd name="T21" fmla="*/ 631 h 656"/>
                <a:gd name="T22" fmla="*/ 119 w 137"/>
                <a:gd name="T23" fmla="*/ 578 h 656"/>
                <a:gd name="T24" fmla="*/ 107 w 137"/>
                <a:gd name="T25" fmla="*/ 499 h 656"/>
                <a:gd name="T26" fmla="*/ 97 w 137"/>
                <a:gd name="T27" fmla="*/ 403 h 656"/>
                <a:gd name="T28" fmla="*/ 92 w 137"/>
                <a:gd name="T29" fmla="*/ 297 h 656"/>
                <a:gd name="T30" fmla="*/ 94 w 137"/>
                <a:gd name="T31" fmla="*/ 192 h 656"/>
                <a:gd name="T32" fmla="*/ 108 w 137"/>
                <a:gd name="T33" fmla="*/ 91 h 656"/>
                <a:gd name="T34" fmla="*/ 137 w 137"/>
                <a:gd name="T35" fmla="*/ 7 h 656"/>
                <a:gd name="T36" fmla="*/ 137 w 137"/>
                <a:gd name="T37" fmla="*/ 6 h 656"/>
                <a:gd name="T38" fmla="*/ 137 w 137"/>
                <a:gd name="T39" fmla="*/ 4 h 656"/>
                <a:gd name="T40" fmla="*/ 135 w 137"/>
                <a:gd name="T41" fmla="*/ 2 h 656"/>
                <a:gd name="T42" fmla="*/ 129 w 137"/>
                <a:gd name="T43" fmla="*/ 0 h 656"/>
                <a:gd name="T44" fmla="*/ 119 w 137"/>
                <a:gd name="T45" fmla="*/ 0 h 656"/>
                <a:gd name="T46" fmla="*/ 101 w 137"/>
                <a:gd name="T47" fmla="*/ 1 h 656"/>
                <a:gd name="T48" fmla="*/ 77 w 137"/>
                <a:gd name="T49" fmla="*/ 5 h 656"/>
                <a:gd name="T50" fmla="*/ 43 w 137"/>
                <a:gd name="T51" fmla="*/ 12 h 65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37"/>
                <a:gd name="T79" fmla="*/ 0 h 656"/>
                <a:gd name="T80" fmla="*/ 137 w 137"/>
                <a:gd name="T81" fmla="*/ 656 h 65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37" h="656">
                  <a:moveTo>
                    <a:pt x="43" y="12"/>
                  </a:moveTo>
                  <a:lnTo>
                    <a:pt x="39" y="25"/>
                  </a:lnTo>
                  <a:lnTo>
                    <a:pt x="30" y="62"/>
                  </a:lnTo>
                  <a:lnTo>
                    <a:pt x="19" y="122"/>
                  </a:lnTo>
                  <a:lnTo>
                    <a:pt x="7" y="199"/>
                  </a:lnTo>
                  <a:lnTo>
                    <a:pt x="0" y="294"/>
                  </a:lnTo>
                  <a:lnTo>
                    <a:pt x="1" y="403"/>
                  </a:lnTo>
                  <a:lnTo>
                    <a:pt x="12" y="524"/>
                  </a:lnTo>
                  <a:lnTo>
                    <a:pt x="38" y="656"/>
                  </a:lnTo>
                  <a:lnTo>
                    <a:pt x="132" y="650"/>
                  </a:lnTo>
                  <a:lnTo>
                    <a:pt x="127" y="631"/>
                  </a:lnTo>
                  <a:lnTo>
                    <a:pt x="119" y="578"/>
                  </a:lnTo>
                  <a:lnTo>
                    <a:pt x="107" y="499"/>
                  </a:lnTo>
                  <a:lnTo>
                    <a:pt x="97" y="403"/>
                  </a:lnTo>
                  <a:lnTo>
                    <a:pt x="92" y="297"/>
                  </a:lnTo>
                  <a:lnTo>
                    <a:pt x="94" y="192"/>
                  </a:lnTo>
                  <a:lnTo>
                    <a:pt x="108" y="91"/>
                  </a:lnTo>
                  <a:lnTo>
                    <a:pt x="137" y="7"/>
                  </a:lnTo>
                  <a:lnTo>
                    <a:pt x="137" y="6"/>
                  </a:lnTo>
                  <a:lnTo>
                    <a:pt x="137" y="4"/>
                  </a:lnTo>
                  <a:lnTo>
                    <a:pt x="135" y="2"/>
                  </a:lnTo>
                  <a:lnTo>
                    <a:pt x="129" y="0"/>
                  </a:lnTo>
                  <a:lnTo>
                    <a:pt x="119" y="0"/>
                  </a:lnTo>
                  <a:lnTo>
                    <a:pt x="101" y="1"/>
                  </a:lnTo>
                  <a:lnTo>
                    <a:pt x="77" y="5"/>
                  </a:lnTo>
                  <a:lnTo>
                    <a:pt x="43" y="12"/>
                  </a:lnTo>
                  <a:close/>
                </a:path>
              </a:pathLst>
            </a:custGeom>
            <a:solidFill>
              <a:srgbClr val="808080"/>
            </a:solidFill>
            <a:ln w="9525">
              <a:noFill/>
              <a:round/>
              <a:headEnd/>
              <a:tailEnd/>
            </a:ln>
          </p:spPr>
          <p:txBody>
            <a:bodyPr/>
            <a:lstStyle/>
            <a:p>
              <a:endParaRPr lang="en-US"/>
            </a:p>
          </p:txBody>
        </p:sp>
        <p:sp>
          <p:nvSpPr>
            <p:cNvPr id="92318" name="Freeform 182"/>
            <p:cNvSpPr>
              <a:spLocks/>
            </p:cNvSpPr>
            <p:nvPr/>
          </p:nvSpPr>
          <p:spPr bwMode="auto">
            <a:xfrm>
              <a:off x="6412" y="13680"/>
              <a:ext cx="116" cy="560"/>
            </a:xfrm>
            <a:custGeom>
              <a:avLst/>
              <a:gdLst>
                <a:gd name="T0" fmla="*/ 36 w 116"/>
                <a:gd name="T1" fmla="*/ 11 h 560"/>
                <a:gd name="T2" fmla="*/ 33 w 116"/>
                <a:gd name="T3" fmla="*/ 21 h 560"/>
                <a:gd name="T4" fmla="*/ 24 w 116"/>
                <a:gd name="T5" fmla="*/ 53 h 560"/>
                <a:gd name="T6" fmla="*/ 15 w 116"/>
                <a:gd name="T7" fmla="*/ 103 h 560"/>
                <a:gd name="T8" fmla="*/ 5 w 116"/>
                <a:gd name="T9" fmla="*/ 169 h 560"/>
                <a:gd name="T10" fmla="*/ 0 w 116"/>
                <a:gd name="T11" fmla="*/ 250 h 560"/>
                <a:gd name="T12" fmla="*/ 1 w 116"/>
                <a:gd name="T13" fmla="*/ 344 h 560"/>
                <a:gd name="T14" fmla="*/ 10 w 116"/>
                <a:gd name="T15" fmla="*/ 448 h 560"/>
                <a:gd name="T16" fmla="*/ 32 w 116"/>
                <a:gd name="T17" fmla="*/ 560 h 560"/>
                <a:gd name="T18" fmla="*/ 112 w 116"/>
                <a:gd name="T19" fmla="*/ 555 h 560"/>
                <a:gd name="T20" fmla="*/ 108 w 116"/>
                <a:gd name="T21" fmla="*/ 538 h 560"/>
                <a:gd name="T22" fmla="*/ 101 w 116"/>
                <a:gd name="T23" fmla="*/ 493 h 560"/>
                <a:gd name="T24" fmla="*/ 91 w 116"/>
                <a:gd name="T25" fmla="*/ 426 h 560"/>
                <a:gd name="T26" fmla="*/ 82 w 116"/>
                <a:gd name="T27" fmla="*/ 344 h 560"/>
                <a:gd name="T28" fmla="*/ 77 w 116"/>
                <a:gd name="T29" fmla="*/ 255 h 560"/>
                <a:gd name="T30" fmla="*/ 79 w 116"/>
                <a:gd name="T31" fmla="*/ 164 h 560"/>
                <a:gd name="T32" fmla="*/ 91 w 116"/>
                <a:gd name="T33" fmla="*/ 79 h 560"/>
                <a:gd name="T34" fmla="*/ 116 w 116"/>
                <a:gd name="T35" fmla="*/ 6 h 560"/>
                <a:gd name="T36" fmla="*/ 116 w 116"/>
                <a:gd name="T37" fmla="*/ 5 h 560"/>
                <a:gd name="T38" fmla="*/ 116 w 116"/>
                <a:gd name="T39" fmla="*/ 4 h 560"/>
                <a:gd name="T40" fmla="*/ 114 w 116"/>
                <a:gd name="T41" fmla="*/ 2 h 560"/>
                <a:gd name="T42" fmla="*/ 109 w 116"/>
                <a:gd name="T43" fmla="*/ 0 h 560"/>
                <a:gd name="T44" fmla="*/ 100 w 116"/>
                <a:gd name="T45" fmla="*/ 0 h 560"/>
                <a:gd name="T46" fmla="*/ 86 w 116"/>
                <a:gd name="T47" fmla="*/ 1 h 560"/>
                <a:gd name="T48" fmla="*/ 65 w 116"/>
                <a:gd name="T49" fmla="*/ 4 h 560"/>
                <a:gd name="T50" fmla="*/ 36 w 116"/>
                <a:gd name="T51" fmla="*/ 11 h 56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6"/>
                <a:gd name="T79" fmla="*/ 0 h 560"/>
                <a:gd name="T80" fmla="*/ 116 w 116"/>
                <a:gd name="T81" fmla="*/ 560 h 56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6" h="560">
                  <a:moveTo>
                    <a:pt x="36" y="11"/>
                  </a:moveTo>
                  <a:lnTo>
                    <a:pt x="33" y="21"/>
                  </a:lnTo>
                  <a:lnTo>
                    <a:pt x="24" y="53"/>
                  </a:lnTo>
                  <a:lnTo>
                    <a:pt x="15" y="103"/>
                  </a:lnTo>
                  <a:lnTo>
                    <a:pt x="5" y="169"/>
                  </a:lnTo>
                  <a:lnTo>
                    <a:pt x="0" y="250"/>
                  </a:lnTo>
                  <a:lnTo>
                    <a:pt x="1" y="344"/>
                  </a:lnTo>
                  <a:lnTo>
                    <a:pt x="10" y="448"/>
                  </a:lnTo>
                  <a:lnTo>
                    <a:pt x="32" y="560"/>
                  </a:lnTo>
                  <a:lnTo>
                    <a:pt x="112" y="555"/>
                  </a:lnTo>
                  <a:lnTo>
                    <a:pt x="108" y="538"/>
                  </a:lnTo>
                  <a:lnTo>
                    <a:pt x="101" y="493"/>
                  </a:lnTo>
                  <a:lnTo>
                    <a:pt x="91" y="426"/>
                  </a:lnTo>
                  <a:lnTo>
                    <a:pt x="82" y="344"/>
                  </a:lnTo>
                  <a:lnTo>
                    <a:pt x="77" y="255"/>
                  </a:lnTo>
                  <a:lnTo>
                    <a:pt x="79" y="164"/>
                  </a:lnTo>
                  <a:lnTo>
                    <a:pt x="91" y="79"/>
                  </a:lnTo>
                  <a:lnTo>
                    <a:pt x="116" y="6"/>
                  </a:lnTo>
                  <a:lnTo>
                    <a:pt x="116" y="5"/>
                  </a:lnTo>
                  <a:lnTo>
                    <a:pt x="116" y="4"/>
                  </a:lnTo>
                  <a:lnTo>
                    <a:pt x="114" y="2"/>
                  </a:lnTo>
                  <a:lnTo>
                    <a:pt x="109" y="0"/>
                  </a:lnTo>
                  <a:lnTo>
                    <a:pt x="100" y="0"/>
                  </a:lnTo>
                  <a:lnTo>
                    <a:pt x="86" y="1"/>
                  </a:lnTo>
                  <a:lnTo>
                    <a:pt x="65" y="4"/>
                  </a:lnTo>
                  <a:lnTo>
                    <a:pt x="36" y="11"/>
                  </a:lnTo>
                  <a:close/>
                </a:path>
              </a:pathLst>
            </a:custGeom>
            <a:solidFill>
              <a:srgbClr val="808080"/>
            </a:solidFill>
            <a:ln w="9525">
              <a:noFill/>
              <a:round/>
              <a:headEnd/>
              <a:tailEnd/>
            </a:ln>
          </p:spPr>
          <p:txBody>
            <a:bodyPr/>
            <a:lstStyle/>
            <a:p>
              <a:endParaRPr lang="en-US"/>
            </a:p>
          </p:txBody>
        </p:sp>
        <p:sp>
          <p:nvSpPr>
            <p:cNvPr id="92319" name="Freeform 183"/>
            <p:cNvSpPr>
              <a:spLocks/>
            </p:cNvSpPr>
            <p:nvPr/>
          </p:nvSpPr>
          <p:spPr bwMode="auto">
            <a:xfrm>
              <a:off x="6417" y="13724"/>
              <a:ext cx="97" cy="463"/>
            </a:xfrm>
            <a:custGeom>
              <a:avLst/>
              <a:gdLst>
                <a:gd name="T0" fmla="*/ 30 w 97"/>
                <a:gd name="T1" fmla="*/ 9 h 463"/>
                <a:gd name="T2" fmla="*/ 27 w 97"/>
                <a:gd name="T3" fmla="*/ 17 h 463"/>
                <a:gd name="T4" fmla="*/ 20 w 97"/>
                <a:gd name="T5" fmla="*/ 44 h 463"/>
                <a:gd name="T6" fmla="*/ 12 w 97"/>
                <a:gd name="T7" fmla="*/ 85 h 463"/>
                <a:gd name="T8" fmla="*/ 4 w 97"/>
                <a:gd name="T9" fmla="*/ 140 h 463"/>
                <a:gd name="T10" fmla="*/ 0 w 97"/>
                <a:gd name="T11" fmla="*/ 207 h 463"/>
                <a:gd name="T12" fmla="*/ 0 w 97"/>
                <a:gd name="T13" fmla="*/ 285 h 463"/>
                <a:gd name="T14" fmla="*/ 9 w 97"/>
                <a:gd name="T15" fmla="*/ 370 h 463"/>
                <a:gd name="T16" fmla="*/ 26 w 97"/>
                <a:gd name="T17" fmla="*/ 463 h 463"/>
                <a:gd name="T18" fmla="*/ 93 w 97"/>
                <a:gd name="T19" fmla="*/ 460 h 463"/>
                <a:gd name="T20" fmla="*/ 89 w 97"/>
                <a:gd name="T21" fmla="*/ 446 h 463"/>
                <a:gd name="T22" fmla="*/ 83 w 97"/>
                <a:gd name="T23" fmla="*/ 408 h 463"/>
                <a:gd name="T24" fmla="*/ 75 w 97"/>
                <a:gd name="T25" fmla="*/ 353 h 463"/>
                <a:gd name="T26" fmla="*/ 68 w 97"/>
                <a:gd name="T27" fmla="*/ 285 h 463"/>
                <a:gd name="T28" fmla="*/ 65 w 97"/>
                <a:gd name="T29" fmla="*/ 211 h 463"/>
                <a:gd name="T30" fmla="*/ 67 w 97"/>
                <a:gd name="T31" fmla="*/ 136 h 463"/>
                <a:gd name="T32" fmla="*/ 76 w 97"/>
                <a:gd name="T33" fmla="*/ 65 h 463"/>
                <a:gd name="T34" fmla="*/ 97 w 97"/>
                <a:gd name="T35" fmla="*/ 5 h 463"/>
                <a:gd name="T36" fmla="*/ 97 w 97"/>
                <a:gd name="T37" fmla="*/ 4 h 463"/>
                <a:gd name="T38" fmla="*/ 97 w 97"/>
                <a:gd name="T39" fmla="*/ 3 h 463"/>
                <a:gd name="T40" fmla="*/ 95 w 97"/>
                <a:gd name="T41" fmla="*/ 1 h 463"/>
                <a:gd name="T42" fmla="*/ 91 w 97"/>
                <a:gd name="T43" fmla="*/ 0 h 463"/>
                <a:gd name="T44" fmla="*/ 84 w 97"/>
                <a:gd name="T45" fmla="*/ 0 h 463"/>
                <a:gd name="T46" fmla="*/ 71 w 97"/>
                <a:gd name="T47" fmla="*/ 0 h 463"/>
                <a:gd name="T48" fmla="*/ 54 w 97"/>
                <a:gd name="T49" fmla="*/ 3 h 463"/>
                <a:gd name="T50" fmla="*/ 30 w 97"/>
                <a:gd name="T51" fmla="*/ 9 h 46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7"/>
                <a:gd name="T79" fmla="*/ 0 h 463"/>
                <a:gd name="T80" fmla="*/ 97 w 97"/>
                <a:gd name="T81" fmla="*/ 463 h 46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7" h="463">
                  <a:moveTo>
                    <a:pt x="30" y="9"/>
                  </a:moveTo>
                  <a:lnTo>
                    <a:pt x="27" y="17"/>
                  </a:lnTo>
                  <a:lnTo>
                    <a:pt x="20" y="44"/>
                  </a:lnTo>
                  <a:lnTo>
                    <a:pt x="12" y="85"/>
                  </a:lnTo>
                  <a:lnTo>
                    <a:pt x="4" y="140"/>
                  </a:lnTo>
                  <a:lnTo>
                    <a:pt x="0" y="207"/>
                  </a:lnTo>
                  <a:lnTo>
                    <a:pt x="0" y="285"/>
                  </a:lnTo>
                  <a:lnTo>
                    <a:pt x="9" y="370"/>
                  </a:lnTo>
                  <a:lnTo>
                    <a:pt x="26" y="463"/>
                  </a:lnTo>
                  <a:lnTo>
                    <a:pt x="93" y="460"/>
                  </a:lnTo>
                  <a:lnTo>
                    <a:pt x="89" y="446"/>
                  </a:lnTo>
                  <a:lnTo>
                    <a:pt x="83" y="408"/>
                  </a:lnTo>
                  <a:lnTo>
                    <a:pt x="75" y="353"/>
                  </a:lnTo>
                  <a:lnTo>
                    <a:pt x="68" y="285"/>
                  </a:lnTo>
                  <a:lnTo>
                    <a:pt x="65" y="211"/>
                  </a:lnTo>
                  <a:lnTo>
                    <a:pt x="67" y="136"/>
                  </a:lnTo>
                  <a:lnTo>
                    <a:pt x="76" y="65"/>
                  </a:lnTo>
                  <a:lnTo>
                    <a:pt x="97" y="5"/>
                  </a:lnTo>
                  <a:lnTo>
                    <a:pt x="97" y="4"/>
                  </a:lnTo>
                  <a:lnTo>
                    <a:pt x="97" y="3"/>
                  </a:lnTo>
                  <a:lnTo>
                    <a:pt x="95" y="1"/>
                  </a:lnTo>
                  <a:lnTo>
                    <a:pt x="91" y="0"/>
                  </a:lnTo>
                  <a:lnTo>
                    <a:pt x="84" y="0"/>
                  </a:lnTo>
                  <a:lnTo>
                    <a:pt x="71" y="0"/>
                  </a:lnTo>
                  <a:lnTo>
                    <a:pt x="54" y="3"/>
                  </a:lnTo>
                  <a:lnTo>
                    <a:pt x="30" y="9"/>
                  </a:lnTo>
                  <a:close/>
                </a:path>
              </a:pathLst>
            </a:custGeom>
            <a:solidFill>
              <a:srgbClr val="808080"/>
            </a:solidFill>
            <a:ln w="9525">
              <a:noFill/>
              <a:round/>
              <a:headEnd/>
              <a:tailEnd/>
            </a:ln>
          </p:spPr>
          <p:txBody>
            <a:bodyPr/>
            <a:lstStyle/>
            <a:p>
              <a:endParaRPr lang="en-US"/>
            </a:p>
          </p:txBody>
        </p:sp>
        <p:sp>
          <p:nvSpPr>
            <p:cNvPr id="92320" name="Freeform 184"/>
            <p:cNvSpPr>
              <a:spLocks/>
            </p:cNvSpPr>
            <p:nvPr/>
          </p:nvSpPr>
          <p:spPr bwMode="auto">
            <a:xfrm>
              <a:off x="6422" y="13768"/>
              <a:ext cx="77" cy="367"/>
            </a:xfrm>
            <a:custGeom>
              <a:avLst/>
              <a:gdLst>
                <a:gd name="T0" fmla="*/ 24 w 77"/>
                <a:gd name="T1" fmla="*/ 8 h 367"/>
                <a:gd name="T2" fmla="*/ 22 w 77"/>
                <a:gd name="T3" fmla="*/ 15 h 367"/>
                <a:gd name="T4" fmla="*/ 17 w 77"/>
                <a:gd name="T5" fmla="*/ 36 h 367"/>
                <a:gd name="T6" fmla="*/ 10 w 77"/>
                <a:gd name="T7" fmla="*/ 68 h 367"/>
                <a:gd name="T8" fmla="*/ 4 w 77"/>
                <a:gd name="T9" fmla="*/ 112 h 367"/>
                <a:gd name="T10" fmla="*/ 0 w 77"/>
                <a:gd name="T11" fmla="*/ 164 h 367"/>
                <a:gd name="T12" fmla="*/ 0 w 77"/>
                <a:gd name="T13" fmla="*/ 226 h 367"/>
                <a:gd name="T14" fmla="*/ 7 w 77"/>
                <a:gd name="T15" fmla="*/ 294 h 367"/>
                <a:gd name="T16" fmla="*/ 21 w 77"/>
                <a:gd name="T17" fmla="*/ 367 h 367"/>
                <a:gd name="T18" fmla="*/ 74 w 77"/>
                <a:gd name="T19" fmla="*/ 364 h 367"/>
                <a:gd name="T20" fmla="*/ 71 w 77"/>
                <a:gd name="T21" fmla="*/ 353 h 367"/>
                <a:gd name="T22" fmla="*/ 66 w 77"/>
                <a:gd name="T23" fmla="*/ 323 h 367"/>
                <a:gd name="T24" fmla="*/ 60 w 77"/>
                <a:gd name="T25" fmla="*/ 280 h 367"/>
                <a:gd name="T26" fmla="*/ 54 w 77"/>
                <a:gd name="T27" fmla="*/ 226 h 367"/>
                <a:gd name="T28" fmla="*/ 51 w 77"/>
                <a:gd name="T29" fmla="*/ 168 h 367"/>
                <a:gd name="T30" fmla="*/ 53 w 77"/>
                <a:gd name="T31" fmla="*/ 107 h 367"/>
                <a:gd name="T32" fmla="*/ 61 w 77"/>
                <a:gd name="T33" fmla="*/ 52 h 367"/>
                <a:gd name="T34" fmla="*/ 77 w 77"/>
                <a:gd name="T35" fmla="*/ 5 h 367"/>
                <a:gd name="T36" fmla="*/ 77 w 77"/>
                <a:gd name="T37" fmla="*/ 5 h 367"/>
                <a:gd name="T38" fmla="*/ 77 w 77"/>
                <a:gd name="T39" fmla="*/ 2 h 367"/>
                <a:gd name="T40" fmla="*/ 76 w 77"/>
                <a:gd name="T41" fmla="*/ 1 h 367"/>
                <a:gd name="T42" fmla="*/ 72 w 77"/>
                <a:gd name="T43" fmla="*/ 0 h 367"/>
                <a:gd name="T44" fmla="*/ 66 w 77"/>
                <a:gd name="T45" fmla="*/ 0 h 367"/>
                <a:gd name="T46" fmla="*/ 56 w 77"/>
                <a:gd name="T47" fmla="*/ 1 h 367"/>
                <a:gd name="T48" fmla="*/ 43 w 77"/>
                <a:gd name="T49" fmla="*/ 4 h 367"/>
                <a:gd name="T50" fmla="*/ 24 w 77"/>
                <a:gd name="T51" fmla="*/ 8 h 36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7"/>
                <a:gd name="T79" fmla="*/ 0 h 367"/>
                <a:gd name="T80" fmla="*/ 77 w 77"/>
                <a:gd name="T81" fmla="*/ 367 h 36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7" h="367">
                  <a:moveTo>
                    <a:pt x="24" y="8"/>
                  </a:moveTo>
                  <a:lnTo>
                    <a:pt x="22" y="15"/>
                  </a:lnTo>
                  <a:lnTo>
                    <a:pt x="17" y="36"/>
                  </a:lnTo>
                  <a:lnTo>
                    <a:pt x="10" y="68"/>
                  </a:lnTo>
                  <a:lnTo>
                    <a:pt x="4" y="112"/>
                  </a:lnTo>
                  <a:lnTo>
                    <a:pt x="0" y="164"/>
                  </a:lnTo>
                  <a:lnTo>
                    <a:pt x="0" y="226"/>
                  </a:lnTo>
                  <a:lnTo>
                    <a:pt x="7" y="294"/>
                  </a:lnTo>
                  <a:lnTo>
                    <a:pt x="21" y="367"/>
                  </a:lnTo>
                  <a:lnTo>
                    <a:pt x="74" y="364"/>
                  </a:lnTo>
                  <a:lnTo>
                    <a:pt x="71" y="353"/>
                  </a:lnTo>
                  <a:lnTo>
                    <a:pt x="66" y="323"/>
                  </a:lnTo>
                  <a:lnTo>
                    <a:pt x="60" y="280"/>
                  </a:lnTo>
                  <a:lnTo>
                    <a:pt x="54" y="226"/>
                  </a:lnTo>
                  <a:lnTo>
                    <a:pt x="51" y="168"/>
                  </a:lnTo>
                  <a:lnTo>
                    <a:pt x="53" y="107"/>
                  </a:lnTo>
                  <a:lnTo>
                    <a:pt x="61" y="52"/>
                  </a:lnTo>
                  <a:lnTo>
                    <a:pt x="77" y="5"/>
                  </a:lnTo>
                  <a:lnTo>
                    <a:pt x="77" y="2"/>
                  </a:lnTo>
                  <a:lnTo>
                    <a:pt x="76" y="1"/>
                  </a:lnTo>
                  <a:lnTo>
                    <a:pt x="72" y="0"/>
                  </a:lnTo>
                  <a:lnTo>
                    <a:pt x="66" y="0"/>
                  </a:lnTo>
                  <a:lnTo>
                    <a:pt x="56" y="1"/>
                  </a:lnTo>
                  <a:lnTo>
                    <a:pt x="43" y="4"/>
                  </a:lnTo>
                  <a:lnTo>
                    <a:pt x="24" y="8"/>
                  </a:lnTo>
                  <a:close/>
                </a:path>
              </a:pathLst>
            </a:custGeom>
            <a:solidFill>
              <a:srgbClr val="808080"/>
            </a:solidFill>
            <a:ln w="9525">
              <a:noFill/>
              <a:round/>
              <a:headEnd/>
              <a:tailEnd/>
            </a:ln>
          </p:spPr>
          <p:txBody>
            <a:bodyPr/>
            <a:lstStyle/>
            <a:p>
              <a:endParaRPr lang="en-US"/>
            </a:p>
          </p:txBody>
        </p:sp>
        <p:sp>
          <p:nvSpPr>
            <p:cNvPr id="92321" name="Freeform 185"/>
            <p:cNvSpPr>
              <a:spLocks/>
            </p:cNvSpPr>
            <p:nvPr/>
          </p:nvSpPr>
          <p:spPr bwMode="auto">
            <a:xfrm>
              <a:off x="6428" y="13813"/>
              <a:ext cx="56" cy="271"/>
            </a:xfrm>
            <a:custGeom>
              <a:avLst/>
              <a:gdLst>
                <a:gd name="T0" fmla="*/ 17 w 56"/>
                <a:gd name="T1" fmla="*/ 5 h 271"/>
                <a:gd name="T2" fmla="*/ 16 w 56"/>
                <a:gd name="T3" fmla="*/ 10 h 271"/>
                <a:gd name="T4" fmla="*/ 12 w 56"/>
                <a:gd name="T5" fmla="*/ 25 h 271"/>
                <a:gd name="T6" fmla="*/ 6 w 56"/>
                <a:gd name="T7" fmla="*/ 49 h 271"/>
                <a:gd name="T8" fmla="*/ 2 w 56"/>
                <a:gd name="T9" fmla="*/ 82 h 271"/>
                <a:gd name="T10" fmla="*/ 0 w 56"/>
                <a:gd name="T11" fmla="*/ 122 h 271"/>
                <a:gd name="T12" fmla="*/ 0 w 56"/>
                <a:gd name="T13" fmla="*/ 166 h 271"/>
                <a:gd name="T14" fmla="*/ 4 w 56"/>
                <a:gd name="T15" fmla="*/ 217 h 271"/>
                <a:gd name="T16" fmla="*/ 15 w 56"/>
                <a:gd name="T17" fmla="*/ 271 h 271"/>
                <a:gd name="T18" fmla="*/ 54 w 56"/>
                <a:gd name="T19" fmla="*/ 268 h 271"/>
                <a:gd name="T20" fmla="*/ 52 w 56"/>
                <a:gd name="T21" fmla="*/ 261 h 271"/>
                <a:gd name="T22" fmla="*/ 48 w 56"/>
                <a:gd name="T23" fmla="*/ 238 h 271"/>
                <a:gd name="T24" fmla="*/ 44 w 56"/>
                <a:gd name="T25" fmla="*/ 206 h 271"/>
                <a:gd name="T26" fmla="*/ 40 w 56"/>
                <a:gd name="T27" fmla="*/ 166 h 271"/>
                <a:gd name="T28" fmla="*/ 37 w 56"/>
                <a:gd name="T29" fmla="*/ 123 h 271"/>
                <a:gd name="T30" fmla="*/ 39 w 56"/>
                <a:gd name="T31" fmla="*/ 78 h 271"/>
                <a:gd name="T32" fmla="*/ 44 w 56"/>
                <a:gd name="T33" fmla="*/ 37 h 271"/>
                <a:gd name="T34" fmla="*/ 56 w 56"/>
                <a:gd name="T35" fmla="*/ 3 h 271"/>
                <a:gd name="T36" fmla="*/ 56 w 56"/>
                <a:gd name="T37" fmla="*/ 3 h 271"/>
                <a:gd name="T38" fmla="*/ 56 w 56"/>
                <a:gd name="T39" fmla="*/ 2 h 271"/>
                <a:gd name="T40" fmla="*/ 55 w 56"/>
                <a:gd name="T41" fmla="*/ 1 h 271"/>
                <a:gd name="T42" fmla="*/ 52 w 56"/>
                <a:gd name="T43" fmla="*/ 0 h 271"/>
                <a:gd name="T44" fmla="*/ 48 w 56"/>
                <a:gd name="T45" fmla="*/ 0 h 271"/>
                <a:gd name="T46" fmla="*/ 42 w 56"/>
                <a:gd name="T47" fmla="*/ 0 h 271"/>
                <a:gd name="T48" fmla="*/ 31 w 56"/>
                <a:gd name="T49" fmla="*/ 2 h 271"/>
                <a:gd name="T50" fmla="*/ 17 w 56"/>
                <a:gd name="T51" fmla="*/ 5 h 27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6"/>
                <a:gd name="T79" fmla="*/ 0 h 271"/>
                <a:gd name="T80" fmla="*/ 56 w 56"/>
                <a:gd name="T81" fmla="*/ 271 h 27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6" h="271">
                  <a:moveTo>
                    <a:pt x="17" y="5"/>
                  </a:moveTo>
                  <a:lnTo>
                    <a:pt x="16" y="10"/>
                  </a:lnTo>
                  <a:lnTo>
                    <a:pt x="12" y="25"/>
                  </a:lnTo>
                  <a:lnTo>
                    <a:pt x="6" y="49"/>
                  </a:lnTo>
                  <a:lnTo>
                    <a:pt x="2" y="82"/>
                  </a:lnTo>
                  <a:lnTo>
                    <a:pt x="0" y="122"/>
                  </a:lnTo>
                  <a:lnTo>
                    <a:pt x="0" y="166"/>
                  </a:lnTo>
                  <a:lnTo>
                    <a:pt x="4" y="217"/>
                  </a:lnTo>
                  <a:lnTo>
                    <a:pt x="15" y="271"/>
                  </a:lnTo>
                  <a:lnTo>
                    <a:pt x="54" y="268"/>
                  </a:lnTo>
                  <a:lnTo>
                    <a:pt x="52" y="261"/>
                  </a:lnTo>
                  <a:lnTo>
                    <a:pt x="48" y="238"/>
                  </a:lnTo>
                  <a:lnTo>
                    <a:pt x="44" y="206"/>
                  </a:lnTo>
                  <a:lnTo>
                    <a:pt x="40" y="166"/>
                  </a:lnTo>
                  <a:lnTo>
                    <a:pt x="37" y="123"/>
                  </a:lnTo>
                  <a:lnTo>
                    <a:pt x="39" y="78"/>
                  </a:lnTo>
                  <a:lnTo>
                    <a:pt x="44" y="37"/>
                  </a:lnTo>
                  <a:lnTo>
                    <a:pt x="56" y="3"/>
                  </a:lnTo>
                  <a:lnTo>
                    <a:pt x="56" y="2"/>
                  </a:lnTo>
                  <a:lnTo>
                    <a:pt x="55" y="1"/>
                  </a:lnTo>
                  <a:lnTo>
                    <a:pt x="52" y="0"/>
                  </a:lnTo>
                  <a:lnTo>
                    <a:pt x="48" y="0"/>
                  </a:lnTo>
                  <a:lnTo>
                    <a:pt x="42" y="0"/>
                  </a:lnTo>
                  <a:lnTo>
                    <a:pt x="31" y="2"/>
                  </a:lnTo>
                  <a:lnTo>
                    <a:pt x="17" y="5"/>
                  </a:lnTo>
                  <a:close/>
                </a:path>
              </a:pathLst>
            </a:custGeom>
            <a:solidFill>
              <a:srgbClr val="808080"/>
            </a:solidFill>
            <a:ln w="9525">
              <a:noFill/>
              <a:round/>
              <a:headEnd/>
              <a:tailEnd/>
            </a:ln>
          </p:spPr>
          <p:txBody>
            <a:bodyPr/>
            <a:lstStyle/>
            <a:p>
              <a:endParaRPr lang="en-US"/>
            </a:p>
          </p:txBody>
        </p:sp>
        <p:sp>
          <p:nvSpPr>
            <p:cNvPr id="92322" name="Freeform 186"/>
            <p:cNvSpPr>
              <a:spLocks/>
            </p:cNvSpPr>
            <p:nvPr/>
          </p:nvSpPr>
          <p:spPr bwMode="auto">
            <a:xfrm>
              <a:off x="7211" y="13549"/>
              <a:ext cx="186" cy="732"/>
            </a:xfrm>
            <a:custGeom>
              <a:avLst/>
              <a:gdLst>
                <a:gd name="T0" fmla="*/ 186 w 186"/>
                <a:gd name="T1" fmla="*/ 6 h 732"/>
                <a:gd name="T2" fmla="*/ 182 w 186"/>
                <a:gd name="T3" fmla="*/ 11 h 732"/>
                <a:gd name="T4" fmla="*/ 169 w 186"/>
                <a:gd name="T5" fmla="*/ 29 h 732"/>
                <a:gd name="T6" fmla="*/ 153 w 186"/>
                <a:gd name="T7" fmla="*/ 67 h 732"/>
                <a:gd name="T8" fmla="*/ 137 w 186"/>
                <a:gd name="T9" fmla="*/ 130 h 732"/>
                <a:gd name="T10" fmla="*/ 124 w 186"/>
                <a:gd name="T11" fmla="*/ 221 h 732"/>
                <a:gd name="T12" fmla="*/ 117 w 186"/>
                <a:gd name="T13" fmla="*/ 350 h 732"/>
                <a:gd name="T14" fmla="*/ 122 w 186"/>
                <a:gd name="T15" fmla="*/ 517 h 732"/>
                <a:gd name="T16" fmla="*/ 139 w 186"/>
                <a:gd name="T17" fmla="*/ 732 h 732"/>
                <a:gd name="T18" fmla="*/ 34 w 186"/>
                <a:gd name="T19" fmla="*/ 732 h 732"/>
                <a:gd name="T20" fmla="*/ 31 w 186"/>
                <a:gd name="T21" fmla="*/ 711 h 732"/>
                <a:gd name="T22" fmla="*/ 22 w 186"/>
                <a:gd name="T23" fmla="*/ 651 h 732"/>
                <a:gd name="T24" fmla="*/ 12 w 186"/>
                <a:gd name="T25" fmla="*/ 563 h 732"/>
                <a:gd name="T26" fmla="*/ 3 w 186"/>
                <a:gd name="T27" fmla="*/ 454 h 732"/>
                <a:gd name="T28" fmla="*/ 0 w 186"/>
                <a:gd name="T29" fmla="*/ 335 h 732"/>
                <a:gd name="T30" fmla="*/ 6 w 186"/>
                <a:gd name="T31" fmla="*/ 213 h 732"/>
                <a:gd name="T32" fmla="*/ 25 w 186"/>
                <a:gd name="T33" fmla="*/ 98 h 732"/>
                <a:gd name="T34" fmla="*/ 60 w 186"/>
                <a:gd name="T35" fmla="*/ 0 h 732"/>
                <a:gd name="T36" fmla="*/ 186 w 186"/>
                <a:gd name="T37" fmla="*/ 6 h 73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6"/>
                <a:gd name="T58" fmla="*/ 0 h 732"/>
                <a:gd name="T59" fmla="*/ 186 w 186"/>
                <a:gd name="T60" fmla="*/ 732 h 73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6" h="732">
                  <a:moveTo>
                    <a:pt x="186" y="6"/>
                  </a:moveTo>
                  <a:lnTo>
                    <a:pt x="182" y="11"/>
                  </a:lnTo>
                  <a:lnTo>
                    <a:pt x="169" y="29"/>
                  </a:lnTo>
                  <a:lnTo>
                    <a:pt x="153" y="67"/>
                  </a:lnTo>
                  <a:lnTo>
                    <a:pt x="137" y="130"/>
                  </a:lnTo>
                  <a:lnTo>
                    <a:pt x="124" y="221"/>
                  </a:lnTo>
                  <a:lnTo>
                    <a:pt x="117" y="350"/>
                  </a:lnTo>
                  <a:lnTo>
                    <a:pt x="122" y="517"/>
                  </a:lnTo>
                  <a:lnTo>
                    <a:pt x="139" y="732"/>
                  </a:lnTo>
                  <a:lnTo>
                    <a:pt x="34" y="732"/>
                  </a:lnTo>
                  <a:lnTo>
                    <a:pt x="31" y="711"/>
                  </a:lnTo>
                  <a:lnTo>
                    <a:pt x="22" y="651"/>
                  </a:lnTo>
                  <a:lnTo>
                    <a:pt x="12" y="563"/>
                  </a:lnTo>
                  <a:lnTo>
                    <a:pt x="3" y="454"/>
                  </a:lnTo>
                  <a:lnTo>
                    <a:pt x="0" y="335"/>
                  </a:lnTo>
                  <a:lnTo>
                    <a:pt x="6" y="213"/>
                  </a:lnTo>
                  <a:lnTo>
                    <a:pt x="25" y="98"/>
                  </a:lnTo>
                  <a:lnTo>
                    <a:pt x="60" y="0"/>
                  </a:lnTo>
                  <a:lnTo>
                    <a:pt x="186" y="6"/>
                  </a:lnTo>
                  <a:close/>
                </a:path>
              </a:pathLst>
            </a:custGeom>
            <a:solidFill>
              <a:srgbClr val="808080"/>
            </a:solidFill>
            <a:ln w="9525">
              <a:noFill/>
              <a:round/>
              <a:headEnd/>
              <a:tailEnd/>
            </a:ln>
          </p:spPr>
          <p:txBody>
            <a:bodyPr/>
            <a:lstStyle/>
            <a:p>
              <a:endParaRPr lang="en-US"/>
            </a:p>
          </p:txBody>
        </p:sp>
        <p:sp>
          <p:nvSpPr>
            <p:cNvPr id="92323" name="Freeform 187"/>
            <p:cNvSpPr>
              <a:spLocks/>
            </p:cNvSpPr>
            <p:nvPr/>
          </p:nvSpPr>
          <p:spPr bwMode="auto">
            <a:xfrm>
              <a:off x="7219" y="13600"/>
              <a:ext cx="158" cy="625"/>
            </a:xfrm>
            <a:custGeom>
              <a:avLst/>
              <a:gdLst>
                <a:gd name="T0" fmla="*/ 158 w 158"/>
                <a:gd name="T1" fmla="*/ 4 h 625"/>
                <a:gd name="T2" fmla="*/ 153 w 158"/>
                <a:gd name="T3" fmla="*/ 9 h 625"/>
                <a:gd name="T4" fmla="*/ 144 w 158"/>
                <a:gd name="T5" fmla="*/ 25 h 625"/>
                <a:gd name="T6" fmla="*/ 130 w 158"/>
                <a:gd name="T7" fmla="*/ 57 h 625"/>
                <a:gd name="T8" fmla="*/ 116 w 158"/>
                <a:gd name="T9" fmla="*/ 110 h 625"/>
                <a:gd name="T10" fmla="*/ 105 w 158"/>
                <a:gd name="T11" fmla="*/ 189 h 625"/>
                <a:gd name="T12" fmla="*/ 100 w 158"/>
                <a:gd name="T13" fmla="*/ 298 h 625"/>
                <a:gd name="T14" fmla="*/ 103 w 158"/>
                <a:gd name="T15" fmla="*/ 441 h 625"/>
                <a:gd name="T16" fmla="*/ 118 w 158"/>
                <a:gd name="T17" fmla="*/ 625 h 625"/>
                <a:gd name="T18" fmla="*/ 29 w 158"/>
                <a:gd name="T19" fmla="*/ 625 h 625"/>
                <a:gd name="T20" fmla="*/ 25 w 158"/>
                <a:gd name="T21" fmla="*/ 607 h 625"/>
                <a:gd name="T22" fmla="*/ 18 w 158"/>
                <a:gd name="T23" fmla="*/ 556 h 625"/>
                <a:gd name="T24" fmla="*/ 9 w 158"/>
                <a:gd name="T25" fmla="*/ 480 h 625"/>
                <a:gd name="T26" fmla="*/ 2 w 158"/>
                <a:gd name="T27" fmla="*/ 387 h 625"/>
                <a:gd name="T28" fmla="*/ 0 w 158"/>
                <a:gd name="T29" fmla="*/ 286 h 625"/>
                <a:gd name="T30" fmla="*/ 5 w 158"/>
                <a:gd name="T31" fmla="*/ 182 h 625"/>
                <a:gd name="T32" fmla="*/ 21 w 158"/>
                <a:gd name="T33" fmla="*/ 84 h 625"/>
                <a:gd name="T34" fmla="*/ 51 w 158"/>
                <a:gd name="T35" fmla="*/ 0 h 625"/>
                <a:gd name="T36" fmla="*/ 158 w 158"/>
                <a:gd name="T37" fmla="*/ 4 h 62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8"/>
                <a:gd name="T58" fmla="*/ 0 h 625"/>
                <a:gd name="T59" fmla="*/ 158 w 158"/>
                <a:gd name="T60" fmla="*/ 625 h 62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8" h="625">
                  <a:moveTo>
                    <a:pt x="158" y="4"/>
                  </a:moveTo>
                  <a:lnTo>
                    <a:pt x="153" y="9"/>
                  </a:lnTo>
                  <a:lnTo>
                    <a:pt x="144" y="25"/>
                  </a:lnTo>
                  <a:lnTo>
                    <a:pt x="130" y="57"/>
                  </a:lnTo>
                  <a:lnTo>
                    <a:pt x="116" y="110"/>
                  </a:lnTo>
                  <a:lnTo>
                    <a:pt x="105" y="189"/>
                  </a:lnTo>
                  <a:lnTo>
                    <a:pt x="100" y="298"/>
                  </a:lnTo>
                  <a:lnTo>
                    <a:pt x="103" y="441"/>
                  </a:lnTo>
                  <a:lnTo>
                    <a:pt x="118" y="625"/>
                  </a:lnTo>
                  <a:lnTo>
                    <a:pt x="29" y="625"/>
                  </a:lnTo>
                  <a:lnTo>
                    <a:pt x="25" y="607"/>
                  </a:lnTo>
                  <a:lnTo>
                    <a:pt x="18" y="556"/>
                  </a:lnTo>
                  <a:lnTo>
                    <a:pt x="9" y="480"/>
                  </a:lnTo>
                  <a:lnTo>
                    <a:pt x="2" y="387"/>
                  </a:lnTo>
                  <a:lnTo>
                    <a:pt x="0" y="286"/>
                  </a:lnTo>
                  <a:lnTo>
                    <a:pt x="5" y="182"/>
                  </a:lnTo>
                  <a:lnTo>
                    <a:pt x="21" y="84"/>
                  </a:lnTo>
                  <a:lnTo>
                    <a:pt x="51" y="0"/>
                  </a:lnTo>
                  <a:lnTo>
                    <a:pt x="158" y="4"/>
                  </a:lnTo>
                  <a:close/>
                </a:path>
              </a:pathLst>
            </a:custGeom>
            <a:solidFill>
              <a:srgbClr val="808080"/>
            </a:solidFill>
            <a:ln w="9525">
              <a:noFill/>
              <a:round/>
              <a:headEnd/>
              <a:tailEnd/>
            </a:ln>
          </p:spPr>
          <p:txBody>
            <a:bodyPr/>
            <a:lstStyle/>
            <a:p>
              <a:endParaRPr lang="en-US"/>
            </a:p>
          </p:txBody>
        </p:sp>
        <p:sp>
          <p:nvSpPr>
            <p:cNvPr id="92324" name="Freeform 188"/>
            <p:cNvSpPr>
              <a:spLocks/>
            </p:cNvSpPr>
            <p:nvPr/>
          </p:nvSpPr>
          <p:spPr bwMode="auto">
            <a:xfrm>
              <a:off x="7225" y="13651"/>
              <a:ext cx="131" cy="517"/>
            </a:xfrm>
            <a:custGeom>
              <a:avLst/>
              <a:gdLst>
                <a:gd name="T0" fmla="*/ 131 w 131"/>
                <a:gd name="T1" fmla="*/ 4 h 517"/>
                <a:gd name="T2" fmla="*/ 128 w 131"/>
                <a:gd name="T3" fmla="*/ 7 h 517"/>
                <a:gd name="T4" fmla="*/ 119 w 131"/>
                <a:gd name="T5" fmla="*/ 21 h 517"/>
                <a:gd name="T6" fmla="*/ 109 w 131"/>
                <a:gd name="T7" fmla="*/ 47 h 517"/>
                <a:gd name="T8" fmla="*/ 97 w 131"/>
                <a:gd name="T9" fmla="*/ 91 h 517"/>
                <a:gd name="T10" fmla="*/ 88 w 131"/>
                <a:gd name="T11" fmla="*/ 156 h 517"/>
                <a:gd name="T12" fmla="*/ 84 w 131"/>
                <a:gd name="T13" fmla="*/ 247 h 517"/>
                <a:gd name="T14" fmla="*/ 86 w 131"/>
                <a:gd name="T15" fmla="*/ 366 h 517"/>
                <a:gd name="T16" fmla="*/ 99 w 131"/>
                <a:gd name="T17" fmla="*/ 517 h 517"/>
                <a:gd name="T18" fmla="*/ 25 w 131"/>
                <a:gd name="T19" fmla="*/ 517 h 517"/>
                <a:gd name="T20" fmla="*/ 23 w 131"/>
                <a:gd name="T21" fmla="*/ 502 h 517"/>
                <a:gd name="T22" fmla="*/ 16 w 131"/>
                <a:gd name="T23" fmla="*/ 460 h 517"/>
                <a:gd name="T24" fmla="*/ 9 w 131"/>
                <a:gd name="T25" fmla="*/ 397 h 517"/>
                <a:gd name="T26" fmla="*/ 2 w 131"/>
                <a:gd name="T27" fmla="*/ 320 h 517"/>
                <a:gd name="T28" fmla="*/ 0 w 131"/>
                <a:gd name="T29" fmla="*/ 236 h 517"/>
                <a:gd name="T30" fmla="*/ 4 w 131"/>
                <a:gd name="T31" fmla="*/ 151 h 517"/>
                <a:gd name="T32" fmla="*/ 18 w 131"/>
                <a:gd name="T33" fmla="*/ 70 h 517"/>
                <a:gd name="T34" fmla="*/ 43 w 131"/>
                <a:gd name="T35" fmla="*/ 0 h 517"/>
                <a:gd name="T36" fmla="*/ 131 w 131"/>
                <a:gd name="T37" fmla="*/ 4 h 5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1"/>
                <a:gd name="T58" fmla="*/ 0 h 517"/>
                <a:gd name="T59" fmla="*/ 131 w 131"/>
                <a:gd name="T60" fmla="*/ 517 h 5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1" h="517">
                  <a:moveTo>
                    <a:pt x="131" y="4"/>
                  </a:moveTo>
                  <a:lnTo>
                    <a:pt x="128" y="7"/>
                  </a:lnTo>
                  <a:lnTo>
                    <a:pt x="119" y="21"/>
                  </a:lnTo>
                  <a:lnTo>
                    <a:pt x="109" y="47"/>
                  </a:lnTo>
                  <a:lnTo>
                    <a:pt x="97" y="91"/>
                  </a:lnTo>
                  <a:lnTo>
                    <a:pt x="88" y="156"/>
                  </a:lnTo>
                  <a:lnTo>
                    <a:pt x="84" y="247"/>
                  </a:lnTo>
                  <a:lnTo>
                    <a:pt x="86" y="366"/>
                  </a:lnTo>
                  <a:lnTo>
                    <a:pt x="99" y="517"/>
                  </a:lnTo>
                  <a:lnTo>
                    <a:pt x="25" y="517"/>
                  </a:lnTo>
                  <a:lnTo>
                    <a:pt x="23" y="502"/>
                  </a:lnTo>
                  <a:lnTo>
                    <a:pt x="16" y="460"/>
                  </a:lnTo>
                  <a:lnTo>
                    <a:pt x="9" y="397"/>
                  </a:lnTo>
                  <a:lnTo>
                    <a:pt x="2" y="320"/>
                  </a:lnTo>
                  <a:lnTo>
                    <a:pt x="0" y="236"/>
                  </a:lnTo>
                  <a:lnTo>
                    <a:pt x="4" y="151"/>
                  </a:lnTo>
                  <a:lnTo>
                    <a:pt x="18" y="70"/>
                  </a:lnTo>
                  <a:lnTo>
                    <a:pt x="43" y="0"/>
                  </a:lnTo>
                  <a:lnTo>
                    <a:pt x="131" y="4"/>
                  </a:lnTo>
                  <a:close/>
                </a:path>
              </a:pathLst>
            </a:custGeom>
            <a:solidFill>
              <a:srgbClr val="808080"/>
            </a:solidFill>
            <a:ln w="9525">
              <a:noFill/>
              <a:round/>
              <a:headEnd/>
              <a:tailEnd/>
            </a:ln>
          </p:spPr>
          <p:txBody>
            <a:bodyPr/>
            <a:lstStyle/>
            <a:p>
              <a:endParaRPr lang="en-US"/>
            </a:p>
          </p:txBody>
        </p:sp>
        <p:sp>
          <p:nvSpPr>
            <p:cNvPr id="92325" name="Freeform 189"/>
            <p:cNvSpPr>
              <a:spLocks/>
            </p:cNvSpPr>
            <p:nvPr/>
          </p:nvSpPr>
          <p:spPr bwMode="auto">
            <a:xfrm>
              <a:off x="7233" y="13701"/>
              <a:ext cx="104" cy="411"/>
            </a:xfrm>
            <a:custGeom>
              <a:avLst/>
              <a:gdLst>
                <a:gd name="T0" fmla="*/ 104 w 104"/>
                <a:gd name="T1" fmla="*/ 4 h 411"/>
                <a:gd name="T2" fmla="*/ 101 w 104"/>
                <a:gd name="T3" fmla="*/ 7 h 411"/>
                <a:gd name="T4" fmla="*/ 94 w 104"/>
                <a:gd name="T5" fmla="*/ 17 h 411"/>
                <a:gd name="T6" fmla="*/ 86 w 104"/>
                <a:gd name="T7" fmla="*/ 38 h 411"/>
                <a:gd name="T8" fmla="*/ 76 w 104"/>
                <a:gd name="T9" fmla="*/ 73 h 411"/>
                <a:gd name="T10" fmla="*/ 69 w 104"/>
                <a:gd name="T11" fmla="*/ 125 h 411"/>
                <a:gd name="T12" fmla="*/ 65 w 104"/>
                <a:gd name="T13" fmla="*/ 196 h 411"/>
                <a:gd name="T14" fmla="*/ 67 w 104"/>
                <a:gd name="T15" fmla="*/ 291 h 411"/>
                <a:gd name="T16" fmla="*/ 77 w 104"/>
                <a:gd name="T17" fmla="*/ 411 h 411"/>
                <a:gd name="T18" fmla="*/ 19 w 104"/>
                <a:gd name="T19" fmla="*/ 411 h 411"/>
                <a:gd name="T20" fmla="*/ 17 w 104"/>
                <a:gd name="T21" fmla="*/ 399 h 411"/>
                <a:gd name="T22" fmla="*/ 11 w 104"/>
                <a:gd name="T23" fmla="*/ 365 h 411"/>
                <a:gd name="T24" fmla="*/ 6 w 104"/>
                <a:gd name="T25" fmla="*/ 316 h 411"/>
                <a:gd name="T26" fmla="*/ 2 w 104"/>
                <a:gd name="T27" fmla="*/ 255 h 411"/>
                <a:gd name="T28" fmla="*/ 0 w 104"/>
                <a:gd name="T29" fmla="*/ 188 h 411"/>
                <a:gd name="T30" fmla="*/ 4 w 104"/>
                <a:gd name="T31" fmla="*/ 120 h 411"/>
                <a:gd name="T32" fmla="*/ 15 w 104"/>
                <a:gd name="T33" fmla="*/ 55 h 411"/>
                <a:gd name="T34" fmla="*/ 34 w 104"/>
                <a:gd name="T35" fmla="*/ 0 h 411"/>
                <a:gd name="T36" fmla="*/ 104 w 104"/>
                <a:gd name="T37" fmla="*/ 4 h 4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4"/>
                <a:gd name="T58" fmla="*/ 0 h 411"/>
                <a:gd name="T59" fmla="*/ 104 w 104"/>
                <a:gd name="T60" fmla="*/ 411 h 4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4" h="411">
                  <a:moveTo>
                    <a:pt x="104" y="4"/>
                  </a:moveTo>
                  <a:lnTo>
                    <a:pt x="101" y="7"/>
                  </a:lnTo>
                  <a:lnTo>
                    <a:pt x="94" y="17"/>
                  </a:lnTo>
                  <a:lnTo>
                    <a:pt x="86" y="38"/>
                  </a:lnTo>
                  <a:lnTo>
                    <a:pt x="76" y="73"/>
                  </a:lnTo>
                  <a:lnTo>
                    <a:pt x="69" y="125"/>
                  </a:lnTo>
                  <a:lnTo>
                    <a:pt x="65" y="196"/>
                  </a:lnTo>
                  <a:lnTo>
                    <a:pt x="67" y="291"/>
                  </a:lnTo>
                  <a:lnTo>
                    <a:pt x="77" y="411"/>
                  </a:lnTo>
                  <a:lnTo>
                    <a:pt x="19" y="411"/>
                  </a:lnTo>
                  <a:lnTo>
                    <a:pt x="17" y="399"/>
                  </a:lnTo>
                  <a:lnTo>
                    <a:pt x="11" y="365"/>
                  </a:lnTo>
                  <a:lnTo>
                    <a:pt x="6" y="316"/>
                  </a:lnTo>
                  <a:lnTo>
                    <a:pt x="2" y="255"/>
                  </a:lnTo>
                  <a:lnTo>
                    <a:pt x="0" y="188"/>
                  </a:lnTo>
                  <a:lnTo>
                    <a:pt x="4" y="120"/>
                  </a:lnTo>
                  <a:lnTo>
                    <a:pt x="15" y="55"/>
                  </a:lnTo>
                  <a:lnTo>
                    <a:pt x="34" y="0"/>
                  </a:lnTo>
                  <a:lnTo>
                    <a:pt x="104" y="4"/>
                  </a:lnTo>
                  <a:close/>
                </a:path>
              </a:pathLst>
            </a:custGeom>
            <a:solidFill>
              <a:srgbClr val="808080"/>
            </a:solidFill>
            <a:ln w="9525">
              <a:noFill/>
              <a:round/>
              <a:headEnd/>
              <a:tailEnd/>
            </a:ln>
          </p:spPr>
          <p:txBody>
            <a:bodyPr/>
            <a:lstStyle/>
            <a:p>
              <a:endParaRPr lang="en-US"/>
            </a:p>
          </p:txBody>
        </p:sp>
        <p:sp>
          <p:nvSpPr>
            <p:cNvPr id="92326" name="Freeform 190"/>
            <p:cNvSpPr>
              <a:spLocks/>
            </p:cNvSpPr>
            <p:nvPr/>
          </p:nvSpPr>
          <p:spPr bwMode="auto">
            <a:xfrm>
              <a:off x="7240" y="13752"/>
              <a:ext cx="76" cy="302"/>
            </a:xfrm>
            <a:custGeom>
              <a:avLst/>
              <a:gdLst>
                <a:gd name="T0" fmla="*/ 76 w 76"/>
                <a:gd name="T1" fmla="*/ 2 h 302"/>
                <a:gd name="T2" fmla="*/ 74 w 76"/>
                <a:gd name="T3" fmla="*/ 4 h 302"/>
                <a:gd name="T4" fmla="*/ 70 w 76"/>
                <a:gd name="T5" fmla="*/ 12 h 302"/>
                <a:gd name="T6" fmla="*/ 62 w 76"/>
                <a:gd name="T7" fmla="*/ 28 h 302"/>
                <a:gd name="T8" fmla="*/ 56 w 76"/>
                <a:gd name="T9" fmla="*/ 53 h 302"/>
                <a:gd name="T10" fmla="*/ 51 w 76"/>
                <a:gd name="T11" fmla="*/ 92 h 302"/>
                <a:gd name="T12" fmla="*/ 49 w 76"/>
                <a:gd name="T13" fmla="*/ 145 h 302"/>
                <a:gd name="T14" fmla="*/ 50 w 76"/>
                <a:gd name="T15" fmla="*/ 214 h 302"/>
                <a:gd name="T16" fmla="*/ 57 w 76"/>
                <a:gd name="T17" fmla="*/ 302 h 302"/>
                <a:gd name="T18" fmla="*/ 14 w 76"/>
                <a:gd name="T19" fmla="*/ 302 h 302"/>
                <a:gd name="T20" fmla="*/ 13 w 76"/>
                <a:gd name="T21" fmla="*/ 294 h 302"/>
                <a:gd name="T22" fmla="*/ 9 w 76"/>
                <a:gd name="T23" fmla="*/ 269 h 302"/>
                <a:gd name="T24" fmla="*/ 4 w 76"/>
                <a:gd name="T25" fmla="*/ 232 h 302"/>
                <a:gd name="T26" fmla="*/ 1 w 76"/>
                <a:gd name="T27" fmla="*/ 188 h 302"/>
                <a:gd name="T28" fmla="*/ 0 w 76"/>
                <a:gd name="T29" fmla="*/ 138 h 302"/>
                <a:gd name="T30" fmla="*/ 2 w 76"/>
                <a:gd name="T31" fmla="*/ 89 h 302"/>
                <a:gd name="T32" fmla="*/ 10 w 76"/>
                <a:gd name="T33" fmla="*/ 41 h 302"/>
                <a:gd name="T34" fmla="*/ 25 w 76"/>
                <a:gd name="T35" fmla="*/ 0 h 302"/>
                <a:gd name="T36" fmla="*/ 76 w 76"/>
                <a:gd name="T37" fmla="*/ 2 h 30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6"/>
                <a:gd name="T58" fmla="*/ 0 h 302"/>
                <a:gd name="T59" fmla="*/ 76 w 76"/>
                <a:gd name="T60" fmla="*/ 302 h 30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6" h="302">
                  <a:moveTo>
                    <a:pt x="76" y="2"/>
                  </a:moveTo>
                  <a:lnTo>
                    <a:pt x="74" y="4"/>
                  </a:lnTo>
                  <a:lnTo>
                    <a:pt x="70" y="12"/>
                  </a:lnTo>
                  <a:lnTo>
                    <a:pt x="62" y="28"/>
                  </a:lnTo>
                  <a:lnTo>
                    <a:pt x="56" y="53"/>
                  </a:lnTo>
                  <a:lnTo>
                    <a:pt x="51" y="92"/>
                  </a:lnTo>
                  <a:lnTo>
                    <a:pt x="49" y="145"/>
                  </a:lnTo>
                  <a:lnTo>
                    <a:pt x="50" y="214"/>
                  </a:lnTo>
                  <a:lnTo>
                    <a:pt x="57" y="302"/>
                  </a:lnTo>
                  <a:lnTo>
                    <a:pt x="14" y="302"/>
                  </a:lnTo>
                  <a:lnTo>
                    <a:pt x="13" y="294"/>
                  </a:lnTo>
                  <a:lnTo>
                    <a:pt x="9" y="269"/>
                  </a:lnTo>
                  <a:lnTo>
                    <a:pt x="4" y="232"/>
                  </a:lnTo>
                  <a:lnTo>
                    <a:pt x="1" y="188"/>
                  </a:lnTo>
                  <a:lnTo>
                    <a:pt x="0" y="138"/>
                  </a:lnTo>
                  <a:lnTo>
                    <a:pt x="2" y="89"/>
                  </a:lnTo>
                  <a:lnTo>
                    <a:pt x="10" y="41"/>
                  </a:lnTo>
                  <a:lnTo>
                    <a:pt x="25" y="0"/>
                  </a:lnTo>
                  <a:lnTo>
                    <a:pt x="76" y="2"/>
                  </a:lnTo>
                  <a:close/>
                </a:path>
              </a:pathLst>
            </a:custGeom>
            <a:solidFill>
              <a:srgbClr val="808080"/>
            </a:solidFill>
            <a:ln w="9525">
              <a:noFill/>
              <a:round/>
              <a:headEnd/>
              <a:tailEnd/>
            </a:ln>
          </p:spPr>
          <p:txBody>
            <a:bodyPr/>
            <a:lstStyle/>
            <a:p>
              <a:endParaRPr lang="en-US"/>
            </a:p>
          </p:txBody>
        </p:sp>
        <p:sp>
          <p:nvSpPr>
            <p:cNvPr id="92327" name="Rectangle 191"/>
            <p:cNvSpPr>
              <a:spLocks noChangeArrowheads="1"/>
            </p:cNvSpPr>
            <p:nvPr/>
          </p:nvSpPr>
          <p:spPr bwMode="auto">
            <a:xfrm>
              <a:off x="6241" y="13678"/>
              <a:ext cx="23" cy="958"/>
            </a:xfrm>
            <a:prstGeom prst="rect">
              <a:avLst/>
            </a:prstGeom>
            <a:solidFill>
              <a:srgbClr val="000000"/>
            </a:solidFill>
            <a:ln w="9525">
              <a:noFill/>
              <a:miter lim="800000"/>
              <a:headEnd/>
              <a:tailEnd/>
            </a:ln>
          </p:spPr>
          <p:txBody>
            <a:bodyPr/>
            <a:lstStyle/>
            <a:p>
              <a:endParaRPr lang="en-US"/>
            </a:p>
          </p:txBody>
        </p:sp>
        <p:sp>
          <p:nvSpPr>
            <p:cNvPr id="92328" name="Freeform 192"/>
            <p:cNvSpPr>
              <a:spLocks/>
            </p:cNvSpPr>
            <p:nvPr/>
          </p:nvSpPr>
          <p:spPr bwMode="auto">
            <a:xfrm>
              <a:off x="6579" y="13664"/>
              <a:ext cx="375" cy="440"/>
            </a:xfrm>
            <a:custGeom>
              <a:avLst/>
              <a:gdLst>
                <a:gd name="T0" fmla="*/ 35 w 375"/>
                <a:gd name="T1" fmla="*/ 41 h 440"/>
                <a:gd name="T2" fmla="*/ 32 w 375"/>
                <a:gd name="T3" fmla="*/ 49 h 440"/>
                <a:gd name="T4" fmla="*/ 25 w 375"/>
                <a:gd name="T5" fmla="*/ 74 h 440"/>
                <a:gd name="T6" fmla="*/ 17 w 375"/>
                <a:gd name="T7" fmla="*/ 112 h 440"/>
                <a:gd name="T8" fmla="*/ 8 w 375"/>
                <a:gd name="T9" fmla="*/ 163 h 440"/>
                <a:gd name="T10" fmla="*/ 2 w 375"/>
                <a:gd name="T11" fmla="*/ 223 h 440"/>
                <a:gd name="T12" fmla="*/ 0 w 375"/>
                <a:gd name="T13" fmla="*/ 290 h 440"/>
                <a:gd name="T14" fmla="*/ 7 w 375"/>
                <a:gd name="T15" fmla="*/ 363 h 440"/>
                <a:gd name="T16" fmla="*/ 23 w 375"/>
                <a:gd name="T17" fmla="*/ 440 h 440"/>
                <a:gd name="T18" fmla="*/ 23 w 375"/>
                <a:gd name="T19" fmla="*/ 437 h 440"/>
                <a:gd name="T20" fmla="*/ 23 w 375"/>
                <a:gd name="T21" fmla="*/ 427 h 440"/>
                <a:gd name="T22" fmla="*/ 23 w 375"/>
                <a:gd name="T23" fmla="*/ 411 h 440"/>
                <a:gd name="T24" fmla="*/ 23 w 375"/>
                <a:gd name="T25" fmla="*/ 391 h 440"/>
                <a:gd name="T26" fmla="*/ 25 w 375"/>
                <a:gd name="T27" fmla="*/ 367 h 440"/>
                <a:gd name="T28" fmla="*/ 28 w 375"/>
                <a:gd name="T29" fmla="*/ 341 h 440"/>
                <a:gd name="T30" fmla="*/ 33 w 375"/>
                <a:gd name="T31" fmla="*/ 312 h 440"/>
                <a:gd name="T32" fmla="*/ 39 w 375"/>
                <a:gd name="T33" fmla="*/ 281 h 440"/>
                <a:gd name="T34" fmla="*/ 49 w 375"/>
                <a:gd name="T35" fmla="*/ 251 h 440"/>
                <a:gd name="T36" fmla="*/ 61 w 375"/>
                <a:gd name="T37" fmla="*/ 222 h 440"/>
                <a:gd name="T38" fmla="*/ 75 w 375"/>
                <a:gd name="T39" fmla="*/ 194 h 440"/>
                <a:gd name="T40" fmla="*/ 93 w 375"/>
                <a:gd name="T41" fmla="*/ 168 h 440"/>
                <a:gd name="T42" fmla="*/ 116 w 375"/>
                <a:gd name="T43" fmla="*/ 145 h 440"/>
                <a:gd name="T44" fmla="*/ 141 w 375"/>
                <a:gd name="T45" fmla="*/ 127 h 440"/>
                <a:gd name="T46" fmla="*/ 173 w 375"/>
                <a:gd name="T47" fmla="*/ 114 h 440"/>
                <a:gd name="T48" fmla="*/ 208 w 375"/>
                <a:gd name="T49" fmla="*/ 106 h 440"/>
                <a:gd name="T50" fmla="*/ 210 w 375"/>
                <a:gd name="T51" fmla="*/ 104 h 440"/>
                <a:gd name="T52" fmla="*/ 217 w 375"/>
                <a:gd name="T53" fmla="*/ 100 h 440"/>
                <a:gd name="T54" fmla="*/ 227 w 375"/>
                <a:gd name="T55" fmla="*/ 92 h 440"/>
                <a:gd name="T56" fmla="*/ 245 w 375"/>
                <a:gd name="T57" fmla="*/ 82 h 440"/>
                <a:gd name="T58" fmla="*/ 267 w 375"/>
                <a:gd name="T59" fmla="*/ 69 h 440"/>
                <a:gd name="T60" fmla="*/ 296 w 375"/>
                <a:gd name="T61" fmla="*/ 54 h 440"/>
                <a:gd name="T62" fmla="*/ 332 w 375"/>
                <a:gd name="T63" fmla="*/ 36 h 440"/>
                <a:gd name="T64" fmla="*/ 375 w 375"/>
                <a:gd name="T65" fmla="*/ 17 h 440"/>
                <a:gd name="T66" fmla="*/ 373 w 375"/>
                <a:gd name="T67" fmla="*/ 16 h 440"/>
                <a:gd name="T68" fmla="*/ 366 w 375"/>
                <a:gd name="T69" fmla="*/ 15 h 440"/>
                <a:gd name="T70" fmla="*/ 357 w 375"/>
                <a:gd name="T71" fmla="*/ 13 h 440"/>
                <a:gd name="T72" fmla="*/ 343 w 375"/>
                <a:gd name="T73" fmla="*/ 10 h 440"/>
                <a:gd name="T74" fmla="*/ 326 w 375"/>
                <a:gd name="T75" fmla="*/ 7 h 440"/>
                <a:gd name="T76" fmla="*/ 307 w 375"/>
                <a:gd name="T77" fmla="*/ 5 h 440"/>
                <a:gd name="T78" fmla="*/ 285 w 375"/>
                <a:gd name="T79" fmla="*/ 3 h 440"/>
                <a:gd name="T80" fmla="*/ 261 w 375"/>
                <a:gd name="T81" fmla="*/ 1 h 440"/>
                <a:gd name="T82" fmla="*/ 235 w 375"/>
                <a:gd name="T83" fmla="*/ 0 h 440"/>
                <a:gd name="T84" fmla="*/ 208 w 375"/>
                <a:gd name="T85" fmla="*/ 1 h 440"/>
                <a:gd name="T86" fmla="*/ 180 w 375"/>
                <a:gd name="T87" fmla="*/ 2 h 440"/>
                <a:gd name="T88" fmla="*/ 151 w 375"/>
                <a:gd name="T89" fmla="*/ 5 h 440"/>
                <a:gd name="T90" fmla="*/ 122 w 375"/>
                <a:gd name="T91" fmla="*/ 10 h 440"/>
                <a:gd name="T92" fmla="*/ 92 w 375"/>
                <a:gd name="T93" fmla="*/ 18 h 440"/>
                <a:gd name="T94" fmla="*/ 63 w 375"/>
                <a:gd name="T95" fmla="*/ 28 h 440"/>
                <a:gd name="T96" fmla="*/ 35 w 375"/>
                <a:gd name="T97" fmla="*/ 41 h 44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75"/>
                <a:gd name="T148" fmla="*/ 0 h 440"/>
                <a:gd name="T149" fmla="*/ 375 w 375"/>
                <a:gd name="T150" fmla="*/ 440 h 44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75" h="440">
                  <a:moveTo>
                    <a:pt x="35" y="41"/>
                  </a:moveTo>
                  <a:lnTo>
                    <a:pt x="32" y="49"/>
                  </a:lnTo>
                  <a:lnTo>
                    <a:pt x="25" y="74"/>
                  </a:lnTo>
                  <a:lnTo>
                    <a:pt x="17" y="112"/>
                  </a:lnTo>
                  <a:lnTo>
                    <a:pt x="8" y="163"/>
                  </a:lnTo>
                  <a:lnTo>
                    <a:pt x="2" y="223"/>
                  </a:lnTo>
                  <a:lnTo>
                    <a:pt x="0" y="290"/>
                  </a:lnTo>
                  <a:lnTo>
                    <a:pt x="7" y="363"/>
                  </a:lnTo>
                  <a:lnTo>
                    <a:pt x="23" y="440"/>
                  </a:lnTo>
                  <a:lnTo>
                    <a:pt x="23" y="437"/>
                  </a:lnTo>
                  <a:lnTo>
                    <a:pt x="23" y="427"/>
                  </a:lnTo>
                  <a:lnTo>
                    <a:pt x="23" y="411"/>
                  </a:lnTo>
                  <a:lnTo>
                    <a:pt x="23" y="391"/>
                  </a:lnTo>
                  <a:lnTo>
                    <a:pt x="25" y="367"/>
                  </a:lnTo>
                  <a:lnTo>
                    <a:pt x="28" y="341"/>
                  </a:lnTo>
                  <a:lnTo>
                    <a:pt x="33" y="312"/>
                  </a:lnTo>
                  <a:lnTo>
                    <a:pt x="39" y="281"/>
                  </a:lnTo>
                  <a:lnTo>
                    <a:pt x="49" y="251"/>
                  </a:lnTo>
                  <a:lnTo>
                    <a:pt x="61" y="222"/>
                  </a:lnTo>
                  <a:lnTo>
                    <a:pt x="75" y="194"/>
                  </a:lnTo>
                  <a:lnTo>
                    <a:pt x="93" y="168"/>
                  </a:lnTo>
                  <a:lnTo>
                    <a:pt x="116" y="145"/>
                  </a:lnTo>
                  <a:lnTo>
                    <a:pt x="141" y="127"/>
                  </a:lnTo>
                  <a:lnTo>
                    <a:pt x="173" y="114"/>
                  </a:lnTo>
                  <a:lnTo>
                    <a:pt x="208" y="106"/>
                  </a:lnTo>
                  <a:lnTo>
                    <a:pt x="210" y="104"/>
                  </a:lnTo>
                  <a:lnTo>
                    <a:pt x="217" y="100"/>
                  </a:lnTo>
                  <a:lnTo>
                    <a:pt x="227" y="92"/>
                  </a:lnTo>
                  <a:lnTo>
                    <a:pt x="245" y="82"/>
                  </a:lnTo>
                  <a:lnTo>
                    <a:pt x="267" y="69"/>
                  </a:lnTo>
                  <a:lnTo>
                    <a:pt x="296" y="54"/>
                  </a:lnTo>
                  <a:lnTo>
                    <a:pt x="332" y="36"/>
                  </a:lnTo>
                  <a:lnTo>
                    <a:pt x="375" y="17"/>
                  </a:lnTo>
                  <a:lnTo>
                    <a:pt x="373" y="16"/>
                  </a:lnTo>
                  <a:lnTo>
                    <a:pt x="366" y="15"/>
                  </a:lnTo>
                  <a:lnTo>
                    <a:pt x="357" y="13"/>
                  </a:lnTo>
                  <a:lnTo>
                    <a:pt x="343" y="10"/>
                  </a:lnTo>
                  <a:lnTo>
                    <a:pt x="326" y="7"/>
                  </a:lnTo>
                  <a:lnTo>
                    <a:pt x="307" y="5"/>
                  </a:lnTo>
                  <a:lnTo>
                    <a:pt x="285" y="3"/>
                  </a:lnTo>
                  <a:lnTo>
                    <a:pt x="261" y="1"/>
                  </a:lnTo>
                  <a:lnTo>
                    <a:pt x="235" y="0"/>
                  </a:lnTo>
                  <a:lnTo>
                    <a:pt x="208" y="1"/>
                  </a:lnTo>
                  <a:lnTo>
                    <a:pt x="180" y="2"/>
                  </a:lnTo>
                  <a:lnTo>
                    <a:pt x="151" y="5"/>
                  </a:lnTo>
                  <a:lnTo>
                    <a:pt x="122" y="10"/>
                  </a:lnTo>
                  <a:lnTo>
                    <a:pt x="92" y="18"/>
                  </a:lnTo>
                  <a:lnTo>
                    <a:pt x="63" y="28"/>
                  </a:lnTo>
                  <a:lnTo>
                    <a:pt x="35" y="41"/>
                  </a:lnTo>
                  <a:close/>
                </a:path>
              </a:pathLst>
            </a:custGeom>
            <a:solidFill>
              <a:srgbClr val="808080"/>
            </a:solidFill>
            <a:ln w="9525">
              <a:noFill/>
              <a:round/>
              <a:headEnd/>
              <a:tailEnd/>
            </a:ln>
          </p:spPr>
          <p:txBody>
            <a:bodyPr/>
            <a:lstStyle/>
            <a:p>
              <a:endParaRPr lang="en-US"/>
            </a:p>
          </p:txBody>
        </p:sp>
        <p:sp>
          <p:nvSpPr>
            <p:cNvPr id="92329" name="Freeform 193"/>
            <p:cNvSpPr>
              <a:spLocks/>
            </p:cNvSpPr>
            <p:nvPr/>
          </p:nvSpPr>
          <p:spPr bwMode="auto">
            <a:xfrm>
              <a:off x="6061" y="13991"/>
              <a:ext cx="305" cy="83"/>
            </a:xfrm>
            <a:custGeom>
              <a:avLst/>
              <a:gdLst>
                <a:gd name="T0" fmla="*/ 0 w 305"/>
                <a:gd name="T1" fmla="*/ 53 h 83"/>
                <a:gd name="T2" fmla="*/ 0 w 305"/>
                <a:gd name="T3" fmla="*/ 52 h 83"/>
                <a:gd name="T4" fmla="*/ 2 w 305"/>
                <a:gd name="T5" fmla="*/ 48 h 83"/>
                <a:gd name="T6" fmla="*/ 5 w 305"/>
                <a:gd name="T7" fmla="*/ 44 h 83"/>
                <a:gd name="T8" fmla="*/ 11 w 305"/>
                <a:gd name="T9" fmla="*/ 37 h 83"/>
                <a:gd name="T10" fmla="*/ 18 w 305"/>
                <a:gd name="T11" fmla="*/ 31 h 83"/>
                <a:gd name="T12" fmla="*/ 27 w 305"/>
                <a:gd name="T13" fmla="*/ 25 h 83"/>
                <a:gd name="T14" fmla="*/ 39 w 305"/>
                <a:gd name="T15" fmla="*/ 18 h 83"/>
                <a:gd name="T16" fmla="*/ 54 w 305"/>
                <a:gd name="T17" fmla="*/ 12 h 83"/>
                <a:gd name="T18" fmla="*/ 72 w 305"/>
                <a:gd name="T19" fmla="*/ 6 h 83"/>
                <a:gd name="T20" fmla="*/ 92 w 305"/>
                <a:gd name="T21" fmla="*/ 2 h 83"/>
                <a:gd name="T22" fmla="*/ 118 w 305"/>
                <a:gd name="T23" fmla="*/ 0 h 83"/>
                <a:gd name="T24" fmla="*/ 146 w 305"/>
                <a:gd name="T25" fmla="*/ 0 h 83"/>
                <a:gd name="T26" fmla="*/ 180 w 305"/>
                <a:gd name="T27" fmla="*/ 2 h 83"/>
                <a:gd name="T28" fmla="*/ 216 w 305"/>
                <a:gd name="T29" fmla="*/ 7 h 83"/>
                <a:gd name="T30" fmla="*/ 258 w 305"/>
                <a:gd name="T31" fmla="*/ 16 h 83"/>
                <a:gd name="T32" fmla="*/ 305 w 305"/>
                <a:gd name="T33" fmla="*/ 29 h 83"/>
                <a:gd name="T34" fmla="*/ 299 w 305"/>
                <a:gd name="T35" fmla="*/ 47 h 83"/>
                <a:gd name="T36" fmla="*/ 297 w 305"/>
                <a:gd name="T37" fmla="*/ 46 h 83"/>
                <a:gd name="T38" fmla="*/ 289 w 305"/>
                <a:gd name="T39" fmla="*/ 44 h 83"/>
                <a:gd name="T40" fmla="*/ 277 w 305"/>
                <a:gd name="T41" fmla="*/ 41 h 83"/>
                <a:gd name="T42" fmla="*/ 262 w 305"/>
                <a:gd name="T43" fmla="*/ 36 h 83"/>
                <a:gd name="T44" fmla="*/ 244 w 305"/>
                <a:gd name="T45" fmla="*/ 32 h 83"/>
                <a:gd name="T46" fmla="*/ 224 w 305"/>
                <a:gd name="T47" fmla="*/ 28 h 83"/>
                <a:gd name="T48" fmla="*/ 201 w 305"/>
                <a:gd name="T49" fmla="*/ 25 h 83"/>
                <a:gd name="T50" fmla="*/ 176 w 305"/>
                <a:gd name="T51" fmla="*/ 22 h 83"/>
                <a:gd name="T52" fmla="*/ 152 w 305"/>
                <a:gd name="T53" fmla="*/ 21 h 83"/>
                <a:gd name="T54" fmla="*/ 126 w 305"/>
                <a:gd name="T55" fmla="*/ 21 h 83"/>
                <a:gd name="T56" fmla="*/ 101 w 305"/>
                <a:gd name="T57" fmla="*/ 23 h 83"/>
                <a:gd name="T58" fmla="*/ 77 w 305"/>
                <a:gd name="T59" fmla="*/ 29 h 83"/>
                <a:gd name="T60" fmla="*/ 55 w 305"/>
                <a:gd name="T61" fmla="*/ 37 h 83"/>
                <a:gd name="T62" fmla="*/ 33 w 305"/>
                <a:gd name="T63" fmla="*/ 48 h 83"/>
                <a:gd name="T64" fmla="*/ 15 w 305"/>
                <a:gd name="T65" fmla="*/ 63 h 83"/>
                <a:gd name="T66" fmla="*/ 0 w 305"/>
                <a:gd name="T67" fmla="*/ 83 h 83"/>
                <a:gd name="T68" fmla="*/ 0 w 305"/>
                <a:gd name="T69" fmla="*/ 53 h 8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5"/>
                <a:gd name="T106" fmla="*/ 0 h 83"/>
                <a:gd name="T107" fmla="*/ 305 w 305"/>
                <a:gd name="T108" fmla="*/ 83 h 8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5" h="83">
                  <a:moveTo>
                    <a:pt x="0" y="53"/>
                  </a:moveTo>
                  <a:lnTo>
                    <a:pt x="0" y="52"/>
                  </a:lnTo>
                  <a:lnTo>
                    <a:pt x="2" y="48"/>
                  </a:lnTo>
                  <a:lnTo>
                    <a:pt x="5" y="44"/>
                  </a:lnTo>
                  <a:lnTo>
                    <a:pt x="11" y="37"/>
                  </a:lnTo>
                  <a:lnTo>
                    <a:pt x="18" y="31"/>
                  </a:lnTo>
                  <a:lnTo>
                    <a:pt x="27" y="25"/>
                  </a:lnTo>
                  <a:lnTo>
                    <a:pt x="39" y="18"/>
                  </a:lnTo>
                  <a:lnTo>
                    <a:pt x="54" y="12"/>
                  </a:lnTo>
                  <a:lnTo>
                    <a:pt x="72" y="6"/>
                  </a:lnTo>
                  <a:lnTo>
                    <a:pt x="92" y="2"/>
                  </a:lnTo>
                  <a:lnTo>
                    <a:pt x="118" y="0"/>
                  </a:lnTo>
                  <a:lnTo>
                    <a:pt x="146" y="0"/>
                  </a:lnTo>
                  <a:lnTo>
                    <a:pt x="180" y="2"/>
                  </a:lnTo>
                  <a:lnTo>
                    <a:pt x="216" y="7"/>
                  </a:lnTo>
                  <a:lnTo>
                    <a:pt x="258" y="16"/>
                  </a:lnTo>
                  <a:lnTo>
                    <a:pt x="305" y="29"/>
                  </a:lnTo>
                  <a:lnTo>
                    <a:pt x="299" y="47"/>
                  </a:lnTo>
                  <a:lnTo>
                    <a:pt x="297" y="46"/>
                  </a:lnTo>
                  <a:lnTo>
                    <a:pt x="289" y="44"/>
                  </a:lnTo>
                  <a:lnTo>
                    <a:pt x="277" y="41"/>
                  </a:lnTo>
                  <a:lnTo>
                    <a:pt x="262" y="36"/>
                  </a:lnTo>
                  <a:lnTo>
                    <a:pt x="244" y="32"/>
                  </a:lnTo>
                  <a:lnTo>
                    <a:pt x="224" y="28"/>
                  </a:lnTo>
                  <a:lnTo>
                    <a:pt x="201" y="25"/>
                  </a:lnTo>
                  <a:lnTo>
                    <a:pt x="176" y="22"/>
                  </a:lnTo>
                  <a:lnTo>
                    <a:pt x="152" y="21"/>
                  </a:lnTo>
                  <a:lnTo>
                    <a:pt x="126" y="21"/>
                  </a:lnTo>
                  <a:lnTo>
                    <a:pt x="101" y="23"/>
                  </a:lnTo>
                  <a:lnTo>
                    <a:pt x="77" y="29"/>
                  </a:lnTo>
                  <a:lnTo>
                    <a:pt x="55" y="37"/>
                  </a:lnTo>
                  <a:lnTo>
                    <a:pt x="33" y="48"/>
                  </a:lnTo>
                  <a:lnTo>
                    <a:pt x="15" y="63"/>
                  </a:lnTo>
                  <a:lnTo>
                    <a:pt x="0" y="83"/>
                  </a:lnTo>
                  <a:lnTo>
                    <a:pt x="0" y="53"/>
                  </a:lnTo>
                  <a:close/>
                </a:path>
              </a:pathLst>
            </a:custGeom>
            <a:solidFill>
              <a:srgbClr val="808080"/>
            </a:solidFill>
            <a:ln w="9525">
              <a:noFill/>
              <a:round/>
              <a:headEnd/>
              <a:tailEnd/>
            </a:ln>
          </p:spPr>
          <p:txBody>
            <a:bodyPr/>
            <a:lstStyle/>
            <a:p>
              <a:endParaRPr lang="en-US"/>
            </a:p>
          </p:txBody>
        </p:sp>
        <p:sp>
          <p:nvSpPr>
            <p:cNvPr id="92330" name="Freeform 194"/>
            <p:cNvSpPr>
              <a:spLocks/>
            </p:cNvSpPr>
            <p:nvPr/>
          </p:nvSpPr>
          <p:spPr bwMode="auto">
            <a:xfrm>
              <a:off x="6061" y="13793"/>
              <a:ext cx="305" cy="83"/>
            </a:xfrm>
            <a:custGeom>
              <a:avLst/>
              <a:gdLst>
                <a:gd name="T0" fmla="*/ 0 w 305"/>
                <a:gd name="T1" fmla="*/ 53 h 83"/>
                <a:gd name="T2" fmla="*/ 0 w 305"/>
                <a:gd name="T3" fmla="*/ 52 h 83"/>
                <a:gd name="T4" fmla="*/ 2 w 305"/>
                <a:gd name="T5" fmla="*/ 49 h 83"/>
                <a:gd name="T6" fmla="*/ 5 w 305"/>
                <a:gd name="T7" fmla="*/ 44 h 83"/>
                <a:gd name="T8" fmla="*/ 11 w 305"/>
                <a:gd name="T9" fmla="*/ 38 h 83"/>
                <a:gd name="T10" fmla="*/ 18 w 305"/>
                <a:gd name="T11" fmla="*/ 31 h 83"/>
                <a:gd name="T12" fmla="*/ 27 w 305"/>
                <a:gd name="T13" fmla="*/ 25 h 83"/>
                <a:gd name="T14" fmla="*/ 39 w 305"/>
                <a:gd name="T15" fmla="*/ 17 h 83"/>
                <a:gd name="T16" fmla="*/ 54 w 305"/>
                <a:gd name="T17" fmla="*/ 12 h 83"/>
                <a:gd name="T18" fmla="*/ 72 w 305"/>
                <a:gd name="T19" fmla="*/ 7 h 83"/>
                <a:gd name="T20" fmla="*/ 92 w 305"/>
                <a:gd name="T21" fmla="*/ 2 h 83"/>
                <a:gd name="T22" fmla="*/ 118 w 305"/>
                <a:gd name="T23" fmla="*/ 0 h 83"/>
                <a:gd name="T24" fmla="*/ 146 w 305"/>
                <a:gd name="T25" fmla="*/ 0 h 83"/>
                <a:gd name="T26" fmla="*/ 180 w 305"/>
                <a:gd name="T27" fmla="*/ 2 h 83"/>
                <a:gd name="T28" fmla="*/ 216 w 305"/>
                <a:gd name="T29" fmla="*/ 8 h 83"/>
                <a:gd name="T30" fmla="*/ 258 w 305"/>
                <a:gd name="T31" fmla="*/ 16 h 83"/>
                <a:gd name="T32" fmla="*/ 305 w 305"/>
                <a:gd name="T33" fmla="*/ 29 h 83"/>
                <a:gd name="T34" fmla="*/ 299 w 305"/>
                <a:gd name="T35" fmla="*/ 47 h 83"/>
                <a:gd name="T36" fmla="*/ 297 w 305"/>
                <a:gd name="T37" fmla="*/ 45 h 83"/>
                <a:gd name="T38" fmla="*/ 289 w 305"/>
                <a:gd name="T39" fmla="*/ 43 h 83"/>
                <a:gd name="T40" fmla="*/ 277 w 305"/>
                <a:gd name="T41" fmla="*/ 40 h 83"/>
                <a:gd name="T42" fmla="*/ 262 w 305"/>
                <a:gd name="T43" fmla="*/ 36 h 83"/>
                <a:gd name="T44" fmla="*/ 244 w 305"/>
                <a:gd name="T45" fmla="*/ 33 h 83"/>
                <a:gd name="T46" fmla="*/ 224 w 305"/>
                <a:gd name="T47" fmla="*/ 28 h 83"/>
                <a:gd name="T48" fmla="*/ 201 w 305"/>
                <a:gd name="T49" fmla="*/ 25 h 83"/>
                <a:gd name="T50" fmla="*/ 176 w 305"/>
                <a:gd name="T51" fmla="*/ 22 h 83"/>
                <a:gd name="T52" fmla="*/ 152 w 305"/>
                <a:gd name="T53" fmla="*/ 21 h 83"/>
                <a:gd name="T54" fmla="*/ 126 w 305"/>
                <a:gd name="T55" fmla="*/ 22 h 83"/>
                <a:gd name="T56" fmla="*/ 101 w 305"/>
                <a:gd name="T57" fmla="*/ 24 h 83"/>
                <a:gd name="T58" fmla="*/ 77 w 305"/>
                <a:gd name="T59" fmla="*/ 29 h 83"/>
                <a:gd name="T60" fmla="*/ 55 w 305"/>
                <a:gd name="T61" fmla="*/ 38 h 83"/>
                <a:gd name="T62" fmla="*/ 33 w 305"/>
                <a:gd name="T63" fmla="*/ 49 h 83"/>
                <a:gd name="T64" fmla="*/ 15 w 305"/>
                <a:gd name="T65" fmla="*/ 64 h 83"/>
                <a:gd name="T66" fmla="*/ 0 w 305"/>
                <a:gd name="T67" fmla="*/ 83 h 83"/>
                <a:gd name="T68" fmla="*/ 0 w 305"/>
                <a:gd name="T69" fmla="*/ 53 h 8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5"/>
                <a:gd name="T106" fmla="*/ 0 h 83"/>
                <a:gd name="T107" fmla="*/ 305 w 305"/>
                <a:gd name="T108" fmla="*/ 83 h 8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5" h="83">
                  <a:moveTo>
                    <a:pt x="0" y="53"/>
                  </a:moveTo>
                  <a:lnTo>
                    <a:pt x="0" y="52"/>
                  </a:lnTo>
                  <a:lnTo>
                    <a:pt x="2" y="49"/>
                  </a:lnTo>
                  <a:lnTo>
                    <a:pt x="5" y="44"/>
                  </a:lnTo>
                  <a:lnTo>
                    <a:pt x="11" y="38"/>
                  </a:lnTo>
                  <a:lnTo>
                    <a:pt x="18" y="31"/>
                  </a:lnTo>
                  <a:lnTo>
                    <a:pt x="27" y="25"/>
                  </a:lnTo>
                  <a:lnTo>
                    <a:pt x="39" y="17"/>
                  </a:lnTo>
                  <a:lnTo>
                    <a:pt x="54" y="12"/>
                  </a:lnTo>
                  <a:lnTo>
                    <a:pt x="72" y="7"/>
                  </a:lnTo>
                  <a:lnTo>
                    <a:pt x="92" y="2"/>
                  </a:lnTo>
                  <a:lnTo>
                    <a:pt x="118" y="0"/>
                  </a:lnTo>
                  <a:lnTo>
                    <a:pt x="146" y="0"/>
                  </a:lnTo>
                  <a:lnTo>
                    <a:pt x="180" y="2"/>
                  </a:lnTo>
                  <a:lnTo>
                    <a:pt x="216" y="8"/>
                  </a:lnTo>
                  <a:lnTo>
                    <a:pt x="258" y="16"/>
                  </a:lnTo>
                  <a:lnTo>
                    <a:pt x="305" y="29"/>
                  </a:lnTo>
                  <a:lnTo>
                    <a:pt x="299" y="47"/>
                  </a:lnTo>
                  <a:lnTo>
                    <a:pt x="297" y="45"/>
                  </a:lnTo>
                  <a:lnTo>
                    <a:pt x="289" y="43"/>
                  </a:lnTo>
                  <a:lnTo>
                    <a:pt x="277" y="40"/>
                  </a:lnTo>
                  <a:lnTo>
                    <a:pt x="262" y="36"/>
                  </a:lnTo>
                  <a:lnTo>
                    <a:pt x="244" y="33"/>
                  </a:lnTo>
                  <a:lnTo>
                    <a:pt x="224" y="28"/>
                  </a:lnTo>
                  <a:lnTo>
                    <a:pt x="201" y="25"/>
                  </a:lnTo>
                  <a:lnTo>
                    <a:pt x="176" y="22"/>
                  </a:lnTo>
                  <a:lnTo>
                    <a:pt x="152" y="21"/>
                  </a:lnTo>
                  <a:lnTo>
                    <a:pt x="126" y="22"/>
                  </a:lnTo>
                  <a:lnTo>
                    <a:pt x="101" y="24"/>
                  </a:lnTo>
                  <a:lnTo>
                    <a:pt x="77" y="29"/>
                  </a:lnTo>
                  <a:lnTo>
                    <a:pt x="55" y="38"/>
                  </a:lnTo>
                  <a:lnTo>
                    <a:pt x="33" y="49"/>
                  </a:lnTo>
                  <a:lnTo>
                    <a:pt x="15" y="64"/>
                  </a:lnTo>
                  <a:lnTo>
                    <a:pt x="0" y="83"/>
                  </a:lnTo>
                  <a:lnTo>
                    <a:pt x="0" y="53"/>
                  </a:lnTo>
                  <a:close/>
                </a:path>
              </a:pathLst>
            </a:custGeom>
            <a:solidFill>
              <a:srgbClr val="808080"/>
            </a:solidFill>
            <a:ln w="9525">
              <a:noFill/>
              <a:round/>
              <a:headEnd/>
              <a:tailEnd/>
            </a:ln>
          </p:spPr>
          <p:txBody>
            <a:bodyPr/>
            <a:lstStyle/>
            <a:p>
              <a:endParaRPr lang="en-US"/>
            </a:p>
          </p:txBody>
        </p:sp>
        <p:sp>
          <p:nvSpPr>
            <p:cNvPr id="92331" name="Freeform 195"/>
            <p:cNvSpPr>
              <a:spLocks/>
            </p:cNvSpPr>
            <p:nvPr/>
          </p:nvSpPr>
          <p:spPr bwMode="auto">
            <a:xfrm>
              <a:off x="6348" y="13696"/>
              <a:ext cx="496" cy="917"/>
            </a:xfrm>
            <a:custGeom>
              <a:avLst/>
              <a:gdLst>
                <a:gd name="T0" fmla="*/ 0 w 496"/>
                <a:gd name="T1" fmla="*/ 0 h 917"/>
                <a:gd name="T2" fmla="*/ 0 w 496"/>
                <a:gd name="T3" fmla="*/ 886 h 917"/>
                <a:gd name="T4" fmla="*/ 150 w 496"/>
                <a:gd name="T5" fmla="*/ 917 h 917"/>
                <a:gd name="T6" fmla="*/ 143 w 496"/>
                <a:gd name="T7" fmla="*/ 797 h 917"/>
                <a:gd name="T8" fmla="*/ 496 w 496"/>
                <a:gd name="T9" fmla="*/ 851 h 917"/>
                <a:gd name="T10" fmla="*/ 490 w 496"/>
                <a:gd name="T11" fmla="*/ 803 h 917"/>
                <a:gd name="T12" fmla="*/ 245 w 496"/>
                <a:gd name="T13" fmla="*/ 773 h 917"/>
                <a:gd name="T14" fmla="*/ 239 w 496"/>
                <a:gd name="T15" fmla="*/ 670 h 917"/>
                <a:gd name="T16" fmla="*/ 72 w 496"/>
                <a:gd name="T17" fmla="*/ 670 h 917"/>
                <a:gd name="T18" fmla="*/ 68 w 496"/>
                <a:gd name="T19" fmla="*/ 657 h 917"/>
                <a:gd name="T20" fmla="*/ 56 w 496"/>
                <a:gd name="T21" fmla="*/ 620 h 917"/>
                <a:gd name="T22" fmla="*/ 41 w 496"/>
                <a:gd name="T23" fmla="*/ 559 h 917"/>
                <a:gd name="T24" fmla="*/ 26 w 496"/>
                <a:gd name="T25" fmla="*/ 480 h 917"/>
                <a:gd name="T26" fmla="*/ 15 w 496"/>
                <a:gd name="T27" fmla="*/ 385 h 917"/>
                <a:gd name="T28" fmla="*/ 11 w 496"/>
                <a:gd name="T29" fmla="*/ 276 h 917"/>
                <a:gd name="T30" fmla="*/ 20 w 496"/>
                <a:gd name="T31" fmla="*/ 158 h 917"/>
                <a:gd name="T32" fmla="*/ 42 w 496"/>
                <a:gd name="T33" fmla="*/ 30 h 917"/>
                <a:gd name="T34" fmla="*/ 0 w 496"/>
                <a:gd name="T35" fmla="*/ 0 h 9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96"/>
                <a:gd name="T55" fmla="*/ 0 h 917"/>
                <a:gd name="T56" fmla="*/ 496 w 496"/>
                <a:gd name="T57" fmla="*/ 917 h 9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96" h="917">
                  <a:moveTo>
                    <a:pt x="0" y="0"/>
                  </a:moveTo>
                  <a:lnTo>
                    <a:pt x="0" y="886"/>
                  </a:lnTo>
                  <a:lnTo>
                    <a:pt x="150" y="917"/>
                  </a:lnTo>
                  <a:lnTo>
                    <a:pt x="143" y="797"/>
                  </a:lnTo>
                  <a:lnTo>
                    <a:pt x="496" y="851"/>
                  </a:lnTo>
                  <a:lnTo>
                    <a:pt x="490" y="803"/>
                  </a:lnTo>
                  <a:lnTo>
                    <a:pt x="245" y="773"/>
                  </a:lnTo>
                  <a:lnTo>
                    <a:pt x="239" y="670"/>
                  </a:lnTo>
                  <a:lnTo>
                    <a:pt x="72" y="670"/>
                  </a:lnTo>
                  <a:lnTo>
                    <a:pt x="68" y="657"/>
                  </a:lnTo>
                  <a:lnTo>
                    <a:pt x="56" y="620"/>
                  </a:lnTo>
                  <a:lnTo>
                    <a:pt x="41" y="559"/>
                  </a:lnTo>
                  <a:lnTo>
                    <a:pt x="26" y="480"/>
                  </a:lnTo>
                  <a:lnTo>
                    <a:pt x="15" y="385"/>
                  </a:lnTo>
                  <a:lnTo>
                    <a:pt x="11" y="276"/>
                  </a:lnTo>
                  <a:lnTo>
                    <a:pt x="20" y="158"/>
                  </a:lnTo>
                  <a:lnTo>
                    <a:pt x="42" y="30"/>
                  </a:lnTo>
                  <a:lnTo>
                    <a:pt x="0" y="0"/>
                  </a:lnTo>
                  <a:close/>
                </a:path>
              </a:pathLst>
            </a:custGeom>
            <a:solidFill>
              <a:srgbClr val="808080"/>
            </a:solidFill>
            <a:ln w="9525">
              <a:noFill/>
              <a:round/>
              <a:headEnd/>
              <a:tailEnd/>
            </a:ln>
          </p:spPr>
          <p:txBody>
            <a:bodyPr/>
            <a:lstStyle/>
            <a:p>
              <a:endParaRPr lang="en-US"/>
            </a:p>
          </p:txBody>
        </p:sp>
        <p:sp>
          <p:nvSpPr>
            <p:cNvPr id="92332" name="Freeform 196"/>
            <p:cNvSpPr>
              <a:spLocks/>
            </p:cNvSpPr>
            <p:nvPr/>
          </p:nvSpPr>
          <p:spPr bwMode="auto">
            <a:xfrm>
              <a:off x="6593" y="13487"/>
              <a:ext cx="638" cy="125"/>
            </a:xfrm>
            <a:custGeom>
              <a:avLst/>
              <a:gdLst>
                <a:gd name="T0" fmla="*/ 0 w 638"/>
                <a:gd name="T1" fmla="*/ 125 h 125"/>
                <a:gd name="T2" fmla="*/ 4 w 638"/>
                <a:gd name="T3" fmla="*/ 124 h 125"/>
                <a:gd name="T4" fmla="*/ 14 w 638"/>
                <a:gd name="T5" fmla="*/ 119 h 125"/>
                <a:gd name="T6" fmla="*/ 31 w 638"/>
                <a:gd name="T7" fmla="*/ 114 h 125"/>
                <a:gd name="T8" fmla="*/ 53 w 638"/>
                <a:gd name="T9" fmla="*/ 106 h 125"/>
                <a:gd name="T10" fmla="*/ 81 w 638"/>
                <a:gd name="T11" fmla="*/ 98 h 125"/>
                <a:gd name="T12" fmla="*/ 113 w 638"/>
                <a:gd name="T13" fmla="*/ 89 h 125"/>
                <a:gd name="T14" fmla="*/ 151 w 638"/>
                <a:gd name="T15" fmla="*/ 81 h 125"/>
                <a:gd name="T16" fmla="*/ 192 w 638"/>
                <a:gd name="T17" fmla="*/ 73 h 125"/>
                <a:gd name="T18" fmla="*/ 237 w 638"/>
                <a:gd name="T19" fmla="*/ 65 h 125"/>
                <a:gd name="T20" fmla="*/ 286 w 638"/>
                <a:gd name="T21" fmla="*/ 60 h 125"/>
                <a:gd name="T22" fmla="*/ 337 w 638"/>
                <a:gd name="T23" fmla="*/ 56 h 125"/>
                <a:gd name="T24" fmla="*/ 390 w 638"/>
                <a:gd name="T25" fmla="*/ 55 h 125"/>
                <a:gd name="T26" fmla="*/ 446 w 638"/>
                <a:gd name="T27" fmla="*/ 56 h 125"/>
                <a:gd name="T28" fmla="*/ 503 w 638"/>
                <a:gd name="T29" fmla="*/ 61 h 125"/>
                <a:gd name="T30" fmla="*/ 561 w 638"/>
                <a:gd name="T31" fmla="*/ 70 h 125"/>
                <a:gd name="T32" fmla="*/ 620 w 638"/>
                <a:gd name="T33" fmla="*/ 83 h 125"/>
                <a:gd name="T34" fmla="*/ 638 w 638"/>
                <a:gd name="T35" fmla="*/ 0 h 125"/>
                <a:gd name="T36" fmla="*/ 634 w 638"/>
                <a:gd name="T37" fmla="*/ 0 h 125"/>
                <a:gd name="T38" fmla="*/ 620 w 638"/>
                <a:gd name="T39" fmla="*/ 0 h 125"/>
                <a:gd name="T40" fmla="*/ 599 w 638"/>
                <a:gd name="T41" fmla="*/ 0 h 125"/>
                <a:gd name="T42" fmla="*/ 571 w 638"/>
                <a:gd name="T43" fmla="*/ 1 h 125"/>
                <a:gd name="T44" fmla="*/ 536 w 638"/>
                <a:gd name="T45" fmla="*/ 2 h 125"/>
                <a:gd name="T46" fmla="*/ 496 w 638"/>
                <a:gd name="T47" fmla="*/ 3 h 125"/>
                <a:gd name="T48" fmla="*/ 452 w 638"/>
                <a:gd name="T49" fmla="*/ 6 h 125"/>
                <a:gd name="T50" fmla="*/ 405 w 638"/>
                <a:gd name="T51" fmla="*/ 8 h 125"/>
                <a:gd name="T52" fmla="*/ 354 w 638"/>
                <a:gd name="T53" fmla="*/ 13 h 125"/>
                <a:gd name="T54" fmla="*/ 302 w 638"/>
                <a:gd name="T55" fmla="*/ 17 h 125"/>
                <a:gd name="T56" fmla="*/ 249 w 638"/>
                <a:gd name="T57" fmla="*/ 22 h 125"/>
                <a:gd name="T58" fmla="*/ 196 w 638"/>
                <a:gd name="T59" fmla="*/ 30 h 125"/>
                <a:gd name="T60" fmla="*/ 144 w 638"/>
                <a:gd name="T61" fmla="*/ 37 h 125"/>
                <a:gd name="T62" fmla="*/ 93 w 638"/>
                <a:gd name="T63" fmla="*/ 47 h 125"/>
                <a:gd name="T64" fmla="*/ 45 w 638"/>
                <a:gd name="T65" fmla="*/ 58 h 125"/>
                <a:gd name="T66" fmla="*/ 0 w 638"/>
                <a:gd name="T67" fmla="*/ 71 h 125"/>
                <a:gd name="T68" fmla="*/ 0 w 638"/>
                <a:gd name="T69" fmla="*/ 125 h 12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38"/>
                <a:gd name="T106" fmla="*/ 0 h 125"/>
                <a:gd name="T107" fmla="*/ 638 w 638"/>
                <a:gd name="T108" fmla="*/ 125 h 12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38" h="125">
                  <a:moveTo>
                    <a:pt x="0" y="125"/>
                  </a:moveTo>
                  <a:lnTo>
                    <a:pt x="4" y="124"/>
                  </a:lnTo>
                  <a:lnTo>
                    <a:pt x="14" y="119"/>
                  </a:lnTo>
                  <a:lnTo>
                    <a:pt x="31" y="114"/>
                  </a:lnTo>
                  <a:lnTo>
                    <a:pt x="53" y="106"/>
                  </a:lnTo>
                  <a:lnTo>
                    <a:pt x="81" y="98"/>
                  </a:lnTo>
                  <a:lnTo>
                    <a:pt x="113" y="89"/>
                  </a:lnTo>
                  <a:lnTo>
                    <a:pt x="151" y="81"/>
                  </a:lnTo>
                  <a:lnTo>
                    <a:pt x="192" y="73"/>
                  </a:lnTo>
                  <a:lnTo>
                    <a:pt x="237" y="65"/>
                  </a:lnTo>
                  <a:lnTo>
                    <a:pt x="286" y="60"/>
                  </a:lnTo>
                  <a:lnTo>
                    <a:pt x="337" y="56"/>
                  </a:lnTo>
                  <a:lnTo>
                    <a:pt x="390" y="55"/>
                  </a:lnTo>
                  <a:lnTo>
                    <a:pt x="446" y="56"/>
                  </a:lnTo>
                  <a:lnTo>
                    <a:pt x="503" y="61"/>
                  </a:lnTo>
                  <a:lnTo>
                    <a:pt x="561" y="70"/>
                  </a:lnTo>
                  <a:lnTo>
                    <a:pt x="620" y="83"/>
                  </a:lnTo>
                  <a:lnTo>
                    <a:pt x="638" y="0"/>
                  </a:lnTo>
                  <a:lnTo>
                    <a:pt x="634" y="0"/>
                  </a:lnTo>
                  <a:lnTo>
                    <a:pt x="620" y="0"/>
                  </a:lnTo>
                  <a:lnTo>
                    <a:pt x="599" y="0"/>
                  </a:lnTo>
                  <a:lnTo>
                    <a:pt x="571" y="1"/>
                  </a:lnTo>
                  <a:lnTo>
                    <a:pt x="536" y="2"/>
                  </a:lnTo>
                  <a:lnTo>
                    <a:pt x="496" y="3"/>
                  </a:lnTo>
                  <a:lnTo>
                    <a:pt x="452" y="6"/>
                  </a:lnTo>
                  <a:lnTo>
                    <a:pt x="405" y="8"/>
                  </a:lnTo>
                  <a:lnTo>
                    <a:pt x="354" y="13"/>
                  </a:lnTo>
                  <a:lnTo>
                    <a:pt x="302" y="17"/>
                  </a:lnTo>
                  <a:lnTo>
                    <a:pt x="249" y="22"/>
                  </a:lnTo>
                  <a:lnTo>
                    <a:pt x="196" y="30"/>
                  </a:lnTo>
                  <a:lnTo>
                    <a:pt x="144" y="37"/>
                  </a:lnTo>
                  <a:lnTo>
                    <a:pt x="93" y="47"/>
                  </a:lnTo>
                  <a:lnTo>
                    <a:pt x="45" y="58"/>
                  </a:lnTo>
                  <a:lnTo>
                    <a:pt x="0" y="71"/>
                  </a:lnTo>
                  <a:lnTo>
                    <a:pt x="0" y="125"/>
                  </a:lnTo>
                  <a:close/>
                </a:path>
              </a:pathLst>
            </a:custGeom>
            <a:solidFill>
              <a:srgbClr val="808080"/>
            </a:solidFill>
            <a:ln w="9525">
              <a:noFill/>
              <a:round/>
              <a:headEnd/>
              <a:tailEnd/>
            </a:ln>
          </p:spPr>
          <p:txBody>
            <a:bodyPr/>
            <a:lstStyle/>
            <a:p>
              <a:endParaRPr lang="en-US"/>
            </a:p>
          </p:txBody>
        </p:sp>
        <p:sp>
          <p:nvSpPr>
            <p:cNvPr id="92333" name="Freeform 197"/>
            <p:cNvSpPr>
              <a:spLocks/>
            </p:cNvSpPr>
            <p:nvPr/>
          </p:nvSpPr>
          <p:spPr bwMode="auto">
            <a:xfrm>
              <a:off x="6217" y="14634"/>
              <a:ext cx="1075" cy="356"/>
            </a:xfrm>
            <a:custGeom>
              <a:avLst/>
              <a:gdLst>
                <a:gd name="T0" fmla="*/ 454 w 1075"/>
                <a:gd name="T1" fmla="*/ 344 h 356"/>
                <a:gd name="T2" fmla="*/ 456 w 1075"/>
                <a:gd name="T3" fmla="*/ 343 h 356"/>
                <a:gd name="T4" fmla="*/ 463 w 1075"/>
                <a:gd name="T5" fmla="*/ 341 h 356"/>
                <a:gd name="T6" fmla="*/ 472 w 1075"/>
                <a:gd name="T7" fmla="*/ 337 h 356"/>
                <a:gd name="T8" fmla="*/ 485 w 1075"/>
                <a:gd name="T9" fmla="*/ 332 h 356"/>
                <a:gd name="T10" fmla="*/ 501 w 1075"/>
                <a:gd name="T11" fmla="*/ 325 h 356"/>
                <a:gd name="T12" fmla="*/ 518 w 1075"/>
                <a:gd name="T13" fmla="*/ 317 h 356"/>
                <a:gd name="T14" fmla="*/ 538 w 1075"/>
                <a:gd name="T15" fmla="*/ 308 h 356"/>
                <a:gd name="T16" fmla="*/ 558 w 1075"/>
                <a:gd name="T17" fmla="*/ 298 h 356"/>
                <a:gd name="T18" fmla="*/ 580 w 1075"/>
                <a:gd name="T19" fmla="*/ 287 h 356"/>
                <a:gd name="T20" fmla="*/ 600 w 1075"/>
                <a:gd name="T21" fmla="*/ 274 h 356"/>
                <a:gd name="T22" fmla="*/ 621 w 1075"/>
                <a:gd name="T23" fmla="*/ 262 h 356"/>
                <a:gd name="T24" fmla="*/ 640 w 1075"/>
                <a:gd name="T25" fmla="*/ 248 h 356"/>
                <a:gd name="T26" fmla="*/ 658 w 1075"/>
                <a:gd name="T27" fmla="*/ 234 h 356"/>
                <a:gd name="T28" fmla="*/ 674 w 1075"/>
                <a:gd name="T29" fmla="*/ 219 h 356"/>
                <a:gd name="T30" fmla="*/ 688 w 1075"/>
                <a:gd name="T31" fmla="*/ 204 h 356"/>
                <a:gd name="T32" fmla="*/ 699 w 1075"/>
                <a:gd name="T33" fmla="*/ 189 h 356"/>
                <a:gd name="T34" fmla="*/ 0 w 1075"/>
                <a:gd name="T35" fmla="*/ 18 h 356"/>
                <a:gd name="T36" fmla="*/ 54 w 1075"/>
                <a:gd name="T37" fmla="*/ 0 h 356"/>
                <a:gd name="T38" fmla="*/ 1075 w 1075"/>
                <a:gd name="T39" fmla="*/ 251 h 356"/>
                <a:gd name="T40" fmla="*/ 1033 w 1075"/>
                <a:gd name="T41" fmla="*/ 274 h 356"/>
                <a:gd name="T42" fmla="*/ 738 w 1075"/>
                <a:gd name="T43" fmla="*/ 199 h 356"/>
                <a:gd name="T44" fmla="*/ 737 w 1075"/>
                <a:gd name="T45" fmla="*/ 200 h 356"/>
                <a:gd name="T46" fmla="*/ 735 w 1075"/>
                <a:gd name="T47" fmla="*/ 203 h 356"/>
                <a:gd name="T48" fmla="*/ 730 w 1075"/>
                <a:gd name="T49" fmla="*/ 207 h 356"/>
                <a:gd name="T50" fmla="*/ 724 w 1075"/>
                <a:gd name="T51" fmla="*/ 214 h 356"/>
                <a:gd name="T52" fmla="*/ 716 w 1075"/>
                <a:gd name="T53" fmla="*/ 222 h 356"/>
                <a:gd name="T54" fmla="*/ 706 w 1075"/>
                <a:gd name="T55" fmla="*/ 231 h 356"/>
                <a:gd name="T56" fmla="*/ 694 w 1075"/>
                <a:gd name="T57" fmla="*/ 242 h 356"/>
                <a:gd name="T58" fmla="*/ 679 w 1075"/>
                <a:gd name="T59" fmla="*/ 253 h 356"/>
                <a:gd name="T60" fmla="*/ 662 w 1075"/>
                <a:gd name="T61" fmla="*/ 265 h 356"/>
                <a:gd name="T62" fmla="*/ 643 w 1075"/>
                <a:gd name="T63" fmla="*/ 278 h 356"/>
                <a:gd name="T64" fmla="*/ 621 w 1075"/>
                <a:gd name="T65" fmla="*/ 291 h 356"/>
                <a:gd name="T66" fmla="*/ 597 w 1075"/>
                <a:gd name="T67" fmla="*/ 303 h 356"/>
                <a:gd name="T68" fmla="*/ 570 w 1075"/>
                <a:gd name="T69" fmla="*/ 317 h 356"/>
                <a:gd name="T70" fmla="*/ 540 w 1075"/>
                <a:gd name="T71" fmla="*/ 330 h 356"/>
                <a:gd name="T72" fmla="*/ 508 w 1075"/>
                <a:gd name="T73" fmla="*/ 343 h 356"/>
                <a:gd name="T74" fmla="*/ 472 w 1075"/>
                <a:gd name="T75" fmla="*/ 356 h 356"/>
                <a:gd name="T76" fmla="*/ 454 w 1075"/>
                <a:gd name="T77" fmla="*/ 344 h 35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75"/>
                <a:gd name="T118" fmla="*/ 0 h 356"/>
                <a:gd name="T119" fmla="*/ 1075 w 1075"/>
                <a:gd name="T120" fmla="*/ 356 h 35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75" h="356">
                  <a:moveTo>
                    <a:pt x="454" y="344"/>
                  </a:moveTo>
                  <a:lnTo>
                    <a:pt x="456" y="343"/>
                  </a:lnTo>
                  <a:lnTo>
                    <a:pt x="463" y="341"/>
                  </a:lnTo>
                  <a:lnTo>
                    <a:pt x="472" y="337"/>
                  </a:lnTo>
                  <a:lnTo>
                    <a:pt x="485" y="332"/>
                  </a:lnTo>
                  <a:lnTo>
                    <a:pt x="501" y="325"/>
                  </a:lnTo>
                  <a:lnTo>
                    <a:pt x="518" y="317"/>
                  </a:lnTo>
                  <a:lnTo>
                    <a:pt x="538" y="308"/>
                  </a:lnTo>
                  <a:lnTo>
                    <a:pt x="558" y="298"/>
                  </a:lnTo>
                  <a:lnTo>
                    <a:pt x="580" y="287"/>
                  </a:lnTo>
                  <a:lnTo>
                    <a:pt x="600" y="274"/>
                  </a:lnTo>
                  <a:lnTo>
                    <a:pt x="621" y="262"/>
                  </a:lnTo>
                  <a:lnTo>
                    <a:pt x="640" y="248"/>
                  </a:lnTo>
                  <a:lnTo>
                    <a:pt x="658" y="234"/>
                  </a:lnTo>
                  <a:lnTo>
                    <a:pt x="674" y="219"/>
                  </a:lnTo>
                  <a:lnTo>
                    <a:pt x="688" y="204"/>
                  </a:lnTo>
                  <a:lnTo>
                    <a:pt x="699" y="189"/>
                  </a:lnTo>
                  <a:lnTo>
                    <a:pt x="0" y="18"/>
                  </a:lnTo>
                  <a:lnTo>
                    <a:pt x="54" y="0"/>
                  </a:lnTo>
                  <a:lnTo>
                    <a:pt x="1075" y="251"/>
                  </a:lnTo>
                  <a:lnTo>
                    <a:pt x="1033" y="274"/>
                  </a:lnTo>
                  <a:lnTo>
                    <a:pt x="738" y="199"/>
                  </a:lnTo>
                  <a:lnTo>
                    <a:pt x="737" y="200"/>
                  </a:lnTo>
                  <a:lnTo>
                    <a:pt x="735" y="203"/>
                  </a:lnTo>
                  <a:lnTo>
                    <a:pt x="730" y="207"/>
                  </a:lnTo>
                  <a:lnTo>
                    <a:pt x="724" y="214"/>
                  </a:lnTo>
                  <a:lnTo>
                    <a:pt x="716" y="222"/>
                  </a:lnTo>
                  <a:lnTo>
                    <a:pt x="706" y="231"/>
                  </a:lnTo>
                  <a:lnTo>
                    <a:pt x="694" y="242"/>
                  </a:lnTo>
                  <a:lnTo>
                    <a:pt x="679" y="253"/>
                  </a:lnTo>
                  <a:lnTo>
                    <a:pt x="662" y="265"/>
                  </a:lnTo>
                  <a:lnTo>
                    <a:pt x="643" y="278"/>
                  </a:lnTo>
                  <a:lnTo>
                    <a:pt x="621" y="291"/>
                  </a:lnTo>
                  <a:lnTo>
                    <a:pt x="597" y="303"/>
                  </a:lnTo>
                  <a:lnTo>
                    <a:pt x="570" y="317"/>
                  </a:lnTo>
                  <a:lnTo>
                    <a:pt x="540" y="330"/>
                  </a:lnTo>
                  <a:lnTo>
                    <a:pt x="508" y="343"/>
                  </a:lnTo>
                  <a:lnTo>
                    <a:pt x="472" y="356"/>
                  </a:lnTo>
                  <a:lnTo>
                    <a:pt x="454" y="344"/>
                  </a:lnTo>
                  <a:close/>
                </a:path>
              </a:pathLst>
            </a:custGeom>
            <a:solidFill>
              <a:srgbClr val="000000"/>
            </a:solidFill>
            <a:ln w="9525">
              <a:noFill/>
              <a:round/>
              <a:headEnd/>
              <a:tailEnd/>
            </a:ln>
          </p:spPr>
          <p:txBody>
            <a:bodyPr/>
            <a:lstStyle/>
            <a:p>
              <a:endParaRPr lang="en-US"/>
            </a:p>
          </p:txBody>
        </p:sp>
        <p:sp>
          <p:nvSpPr>
            <p:cNvPr id="92334" name="Freeform 198"/>
            <p:cNvSpPr>
              <a:spLocks/>
            </p:cNvSpPr>
            <p:nvPr/>
          </p:nvSpPr>
          <p:spPr bwMode="auto">
            <a:xfrm>
              <a:off x="5997" y="14727"/>
              <a:ext cx="1095" cy="319"/>
            </a:xfrm>
            <a:custGeom>
              <a:avLst/>
              <a:gdLst>
                <a:gd name="T0" fmla="*/ 0 w 1095"/>
                <a:gd name="T1" fmla="*/ 0 h 319"/>
                <a:gd name="T2" fmla="*/ 1071 w 1095"/>
                <a:gd name="T3" fmla="*/ 319 h 319"/>
                <a:gd name="T4" fmla="*/ 1095 w 1095"/>
                <a:gd name="T5" fmla="*/ 319 h 319"/>
                <a:gd name="T6" fmla="*/ 33 w 1095"/>
                <a:gd name="T7" fmla="*/ 0 h 319"/>
                <a:gd name="T8" fmla="*/ 0 w 1095"/>
                <a:gd name="T9" fmla="*/ 0 h 319"/>
                <a:gd name="T10" fmla="*/ 0 60000 65536"/>
                <a:gd name="T11" fmla="*/ 0 60000 65536"/>
                <a:gd name="T12" fmla="*/ 0 60000 65536"/>
                <a:gd name="T13" fmla="*/ 0 60000 65536"/>
                <a:gd name="T14" fmla="*/ 0 60000 65536"/>
                <a:gd name="T15" fmla="*/ 0 w 1095"/>
                <a:gd name="T16" fmla="*/ 0 h 319"/>
                <a:gd name="T17" fmla="*/ 1095 w 1095"/>
                <a:gd name="T18" fmla="*/ 319 h 319"/>
              </a:gdLst>
              <a:ahLst/>
              <a:cxnLst>
                <a:cxn ang="T10">
                  <a:pos x="T0" y="T1"/>
                </a:cxn>
                <a:cxn ang="T11">
                  <a:pos x="T2" y="T3"/>
                </a:cxn>
                <a:cxn ang="T12">
                  <a:pos x="T4" y="T5"/>
                </a:cxn>
                <a:cxn ang="T13">
                  <a:pos x="T6" y="T7"/>
                </a:cxn>
                <a:cxn ang="T14">
                  <a:pos x="T8" y="T9"/>
                </a:cxn>
              </a:cxnLst>
              <a:rect l="T15" t="T16" r="T17" b="T18"/>
              <a:pathLst>
                <a:path w="1095" h="319">
                  <a:moveTo>
                    <a:pt x="0" y="0"/>
                  </a:moveTo>
                  <a:lnTo>
                    <a:pt x="1071" y="319"/>
                  </a:lnTo>
                  <a:lnTo>
                    <a:pt x="1095" y="319"/>
                  </a:lnTo>
                  <a:lnTo>
                    <a:pt x="33" y="0"/>
                  </a:lnTo>
                  <a:lnTo>
                    <a:pt x="0" y="0"/>
                  </a:lnTo>
                  <a:close/>
                </a:path>
              </a:pathLst>
            </a:custGeom>
            <a:solidFill>
              <a:srgbClr val="000000"/>
            </a:solidFill>
            <a:ln w="9525">
              <a:noFill/>
              <a:round/>
              <a:headEnd/>
              <a:tailEnd/>
            </a:ln>
          </p:spPr>
          <p:txBody>
            <a:bodyPr/>
            <a:lstStyle/>
            <a:p>
              <a:endParaRPr lang="en-US"/>
            </a:p>
          </p:txBody>
        </p:sp>
        <p:sp>
          <p:nvSpPr>
            <p:cNvPr id="92335" name="Freeform 199"/>
            <p:cNvSpPr>
              <a:spLocks/>
            </p:cNvSpPr>
            <p:nvPr/>
          </p:nvSpPr>
          <p:spPr bwMode="auto">
            <a:xfrm>
              <a:off x="6181" y="14684"/>
              <a:ext cx="1082" cy="285"/>
            </a:xfrm>
            <a:custGeom>
              <a:avLst/>
              <a:gdLst>
                <a:gd name="T0" fmla="*/ 0 w 1082"/>
                <a:gd name="T1" fmla="*/ 1 h 285"/>
                <a:gd name="T2" fmla="*/ 1058 w 1082"/>
                <a:gd name="T3" fmla="*/ 285 h 285"/>
                <a:gd name="T4" fmla="*/ 1082 w 1082"/>
                <a:gd name="T5" fmla="*/ 284 h 285"/>
                <a:gd name="T6" fmla="*/ 33 w 1082"/>
                <a:gd name="T7" fmla="*/ 0 h 285"/>
                <a:gd name="T8" fmla="*/ 0 w 1082"/>
                <a:gd name="T9" fmla="*/ 1 h 285"/>
                <a:gd name="T10" fmla="*/ 0 60000 65536"/>
                <a:gd name="T11" fmla="*/ 0 60000 65536"/>
                <a:gd name="T12" fmla="*/ 0 60000 65536"/>
                <a:gd name="T13" fmla="*/ 0 60000 65536"/>
                <a:gd name="T14" fmla="*/ 0 60000 65536"/>
                <a:gd name="T15" fmla="*/ 0 w 1082"/>
                <a:gd name="T16" fmla="*/ 0 h 285"/>
                <a:gd name="T17" fmla="*/ 1082 w 1082"/>
                <a:gd name="T18" fmla="*/ 285 h 285"/>
              </a:gdLst>
              <a:ahLst/>
              <a:cxnLst>
                <a:cxn ang="T10">
                  <a:pos x="T0" y="T1"/>
                </a:cxn>
                <a:cxn ang="T11">
                  <a:pos x="T2" y="T3"/>
                </a:cxn>
                <a:cxn ang="T12">
                  <a:pos x="T4" y="T5"/>
                </a:cxn>
                <a:cxn ang="T13">
                  <a:pos x="T6" y="T7"/>
                </a:cxn>
                <a:cxn ang="T14">
                  <a:pos x="T8" y="T9"/>
                </a:cxn>
              </a:cxnLst>
              <a:rect l="T15" t="T16" r="T17" b="T18"/>
              <a:pathLst>
                <a:path w="1082" h="285">
                  <a:moveTo>
                    <a:pt x="0" y="1"/>
                  </a:moveTo>
                  <a:lnTo>
                    <a:pt x="1058" y="285"/>
                  </a:lnTo>
                  <a:lnTo>
                    <a:pt x="1082" y="284"/>
                  </a:lnTo>
                  <a:lnTo>
                    <a:pt x="33" y="0"/>
                  </a:lnTo>
                  <a:lnTo>
                    <a:pt x="0" y="1"/>
                  </a:lnTo>
                  <a:close/>
                </a:path>
              </a:pathLst>
            </a:custGeom>
            <a:solidFill>
              <a:srgbClr val="000000"/>
            </a:solidFill>
            <a:ln w="9525">
              <a:noFill/>
              <a:round/>
              <a:headEnd/>
              <a:tailEnd/>
            </a:ln>
          </p:spPr>
          <p:txBody>
            <a:bodyPr/>
            <a:lstStyle/>
            <a:p>
              <a:endParaRPr lang="en-US"/>
            </a:p>
          </p:txBody>
        </p:sp>
        <p:sp>
          <p:nvSpPr>
            <p:cNvPr id="92336" name="Freeform 200"/>
            <p:cNvSpPr>
              <a:spLocks/>
            </p:cNvSpPr>
            <p:nvPr/>
          </p:nvSpPr>
          <p:spPr bwMode="auto">
            <a:xfrm>
              <a:off x="6093" y="14699"/>
              <a:ext cx="1087" cy="315"/>
            </a:xfrm>
            <a:custGeom>
              <a:avLst/>
              <a:gdLst>
                <a:gd name="T0" fmla="*/ 0 w 1087"/>
                <a:gd name="T1" fmla="*/ 0 h 315"/>
                <a:gd name="T2" fmla="*/ 1066 w 1087"/>
                <a:gd name="T3" fmla="*/ 315 h 315"/>
                <a:gd name="T4" fmla="*/ 1087 w 1087"/>
                <a:gd name="T5" fmla="*/ 308 h 315"/>
                <a:gd name="T6" fmla="*/ 31 w 1087"/>
                <a:gd name="T7" fmla="*/ 0 h 315"/>
                <a:gd name="T8" fmla="*/ 0 w 1087"/>
                <a:gd name="T9" fmla="*/ 0 h 315"/>
                <a:gd name="T10" fmla="*/ 0 60000 65536"/>
                <a:gd name="T11" fmla="*/ 0 60000 65536"/>
                <a:gd name="T12" fmla="*/ 0 60000 65536"/>
                <a:gd name="T13" fmla="*/ 0 60000 65536"/>
                <a:gd name="T14" fmla="*/ 0 60000 65536"/>
                <a:gd name="T15" fmla="*/ 0 w 1087"/>
                <a:gd name="T16" fmla="*/ 0 h 315"/>
                <a:gd name="T17" fmla="*/ 1087 w 1087"/>
                <a:gd name="T18" fmla="*/ 315 h 315"/>
              </a:gdLst>
              <a:ahLst/>
              <a:cxnLst>
                <a:cxn ang="T10">
                  <a:pos x="T0" y="T1"/>
                </a:cxn>
                <a:cxn ang="T11">
                  <a:pos x="T2" y="T3"/>
                </a:cxn>
                <a:cxn ang="T12">
                  <a:pos x="T4" y="T5"/>
                </a:cxn>
                <a:cxn ang="T13">
                  <a:pos x="T6" y="T7"/>
                </a:cxn>
                <a:cxn ang="T14">
                  <a:pos x="T8" y="T9"/>
                </a:cxn>
              </a:cxnLst>
              <a:rect l="T15" t="T16" r="T17" b="T18"/>
              <a:pathLst>
                <a:path w="1087" h="315">
                  <a:moveTo>
                    <a:pt x="0" y="0"/>
                  </a:moveTo>
                  <a:lnTo>
                    <a:pt x="1066" y="315"/>
                  </a:lnTo>
                  <a:lnTo>
                    <a:pt x="1087" y="308"/>
                  </a:lnTo>
                  <a:lnTo>
                    <a:pt x="31" y="0"/>
                  </a:lnTo>
                  <a:lnTo>
                    <a:pt x="0" y="0"/>
                  </a:lnTo>
                  <a:close/>
                </a:path>
              </a:pathLst>
            </a:custGeom>
            <a:solidFill>
              <a:srgbClr val="000000"/>
            </a:solidFill>
            <a:ln w="9525">
              <a:noFill/>
              <a:round/>
              <a:headEnd/>
              <a:tailEnd/>
            </a:ln>
          </p:spPr>
          <p:txBody>
            <a:bodyPr/>
            <a:lstStyle/>
            <a:p>
              <a:endParaRPr lang="en-US"/>
            </a:p>
          </p:txBody>
        </p:sp>
      </p:grpSp>
      <p:grpSp>
        <p:nvGrpSpPr>
          <p:cNvPr id="11" name="Group 201"/>
          <p:cNvGrpSpPr>
            <a:grpSpLocks/>
          </p:cNvGrpSpPr>
          <p:nvPr/>
        </p:nvGrpSpPr>
        <p:grpSpPr bwMode="auto">
          <a:xfrm>
            <a:off x="7450138" y="2762250"/>
            <a:ext cx="282575" cy="471488"/>
            <a:chOff x="12762" y="10336"/>
            <a:chExt cx="1027" cy="1700"/>
          </a:xfrm>
        </p:grpSpPr>
        <p:sp>
          <p:nvSpPr>
            <p:cNvPr id="92292" name="Rectangle 202"/>
            <p:cNvSpPr>
              <a:spLocks noChangeArrowheads="1"/>
            </p:cNvSpPr>
            <p:nvPr/>
          </p:nvSpPr>
          <p:spPr bwMode="auto">
            <a:xfrm>
              <a:off x="12824" y="10394"/>
              <a:ext cx="965" cy="1642"/>
            </a:xfrm>
            <a:prstGeom prst="rect">
              <a:avLst/>
            </a:prstGeom>
            <a:solidFill>
              <a:srgbClr val="969696"/>
            </a:solidFill>
            <a:ln w="9525">
              <a:solidFill>
                <a:srgbClr val="000000"/>
              </a:solidFill>
              <a:miter lim="800000"/>
              <a:headEnd/>
              <a:tailEnd/>
            </a:ln>
          </p:spPr>
          <p:txBody>
            <a:bodyPr/>
            <a:lstStyle/>
            <a:p>
              <a:endParaRPr lang="en-US"/>
            </a:p>
          </p:txBody>
        </p:sp>
        <p:sp>
          <p:nvSpPr>
            <p:cNvPr id="92293" name="Rectangle 203"/>
            <p:cNvSpPr>
              <a:spLocks noChangeArrowheads="1"/>
            </p:cNvSpPr>
            <p:nvPr/>
          </p:nvSpPr>
          <p:spPr bwMode="auto">
            <a:xfrm>
              <a:off x="12766" y="10336"/>
              <a:ext cx="965" cy="1642"/>
            </a:xfrm>
            <a:prstGeom prst="rect">
              <a:avLst/>
            </a:prstGeom>
            <a:solidFill>
              <a:srgbClr val="FFFFFF"/>
            </a:solidFill>
            <a:ln w="9525">
              <a:solidFill>
                <a:srgbClr val="000000"/>
              </a:solidFill>
              <a:miter lim="800000"/>
              <a:headEnd/>
              <a:tailEnd/>
            </a:ln>
          </p:spPr>
          <p:txBody>
            <a:bodyPr/>
            <a:lstStyle/>
            <a:p>
              <a:endParaRPr lang="en-US"/>
            </a:p>
          </p:txBody>
        </p:sp>
        <p:sp>
          <p:nvSpPr>
            <p:cNvPr id="92294" name="Line 204"/>
            <p:cNvSpPr>
              <a:spLocks noChangeShapeType="1"/>
            </p:cNvSpPr>
            <p:nvPr/>
          </p:nvSpPr>
          <p:spPr bwMode="auto">
            <a:xfrm>
              <a:off x="12766" y="10682"/>
              <a:ext cx="965" cy="2"/>
            </a:xfrm>
            <a:prstGeom prst="line">
              <a:avLst/>
            </a:prstGeom>
            <a:noFill/>
            <a:ln w="9525">
              <a:solidFill>
                <a:srgbClr val="000000"/>
              </a:solidFill>
              <a:round/>
              <a:headEnd/>
              <a:tailEnd/>
            </a:ln>
          </p:spPr>
          <p:txBody>
            <a:bodyPr/>
            <a:lstStyle/>
            <a:p>
              <a:endParaRPr lang="en-US"/>
            </a:p>
          </p:txBody>
        </p:sp>
        <p:sp>
          <p:nvSpPr>
            <p:cNvPr id="92295" name="Line 205"/>
            <p:cNvSpPr>
              <a:spLocks noChangeShapeType="1"/>
            </p:cNvSpPr>
            <p:nvPr/>
          </p:nvSpPr>
          <p:spPr bwMode="auto">
            <a:xfrm>
              <a:off x="12780" y="11042"/>
              <a:ext cx="980" cy="1"/>
            </a:xfrm>
            <a:prstGeom prst="line">
              <a:avLst/>
            </a:prstGeom>
            <a:noFill/>
            <a:ln w="9525">
              <a:solidFill>
                <a:srgbClr val="000000"/>
              </a:solidFill>
              <a:round/>
              <a:headEnd/>
              <a:tailEnd/>
            </a:ln>
          </p:spPr>
          <p:txBody>
            <a:bodyPr/>
            <a:lstStyle/>
            <a:p>
              <a:endParaRPr lang="en-US"/>
            </a:p>
          </p:txBody>
        </p:sp>
        <p:sp>
          <p:nvSpPr>
            <p:cNvPr id="92296" name="Line 206"/>
            <p:cNvSpPr>
              <a:spLocks noChangeShapeType="1"/>
            </p:cNvSpPr>
            <p:nvPr/>
          </p:nvSpPr>
          <p:spPr bwMode="auto">
            <a:xfrm>
              <a:off x="12764" y="11374"/>
              <a:ext cx="980" cy="1"/>
            </a:xfrm>
            <a:prstGeom prst="line">
              <a:avLst/>
            </a:prstGeom>
            <a:noFill/>
            <a:ln w="9525">
              <a:solidFill>
                <a:srgbClr val="000000"/>
              </a:solidFill>
              <a:round/>
              <a:headEnd/>
              <a:tailEnd/>
            </a:ln>
          </p:spPr>
          <p:txBody>
            <a:bodyPr/>
            <a:lstStyle/>
            <a:p>
              <a:endParaRPr lang="en-US"/>
            </a:p>
          </p:txBody>
        </p:sp>
        <p:sp>
          <p:nvSpPr>
            <p:cNvPr id="92297" name="Line 207"/>
            <p:cNvSpPr>
              <a:spLocks noChangeShapeType="1"/>
            </p:cNvSpPr>
            <p:nvPr/>
          </p:nvSpPr>
          <p:spPr bwMode="auto">
            <a:xfrm>
              <a:off x="12762" y="11675"/>
              <a:ext cx="967" cy="2"/>
            </a:xfrm>
            <a:prstGeom prst="line">
              <a:avLst/>
            </a:prstGeom>
            <a:noFill/>
            <a:ln w="9525">
              <a:solidFill>
                <a:srgbClr val="000000"/>
              </a:solidFill>
              <a:round/>
              <a:headEnd/>
              <a:tailEnd/>
            </a:ln>
          </p:spPr>
          <p:txBody>
            <a:bodyPr/>
            <a:lstStyle/>
            <a:p>
              <a:endParaRPr lang="en-US"/>
            </a:p>
          </p:txBody>
        </p:sp>
      </p:grpSp>
      <p:sp>
        <p:nvSpPr>
          <p:cNvPr id="92181" name="Text Box 209"/>
          <p:cNvSpPr txBox="1">
            <a:spLocks noChangeArrowheads="1"/>
          </p:cNvSpPr>
          <p:nvPr/>
        </p:nvSpPr>
        <p:spPr bwMode="auto">
          <a:xfrm>
            <a:off x="7507288" y="1433513"/>
            <a:ext cx="209550" cy="190500"/>
          </a:xfrm>
          <a:prstGeom prst="rect">
            <a:avLst/>
          </a:prstGeom>
          <a:noFill/>
          <a:ln w="9525">
            <a:noFill/>
            <a:miter lim="800000"/>
            <a:headEnd/>
            <a:tailEnd/>
          </a:ln>
        </p:spPr>
        <p:txBody>
          <a:bodyPr/>
          <a:lstStyle/>
          <a:p>
            <a:pPr algn="l" eaLnBrk="1" hangingPunct="1"/>
            <a:r>
              <a:rPr lang="en-US" sz="1400">
                <a:solidFill>
                  <a:srgbClr val="FF0000"/>
                </a:solidFill>
                <a:latin typeface="Symbol" pitchFamily="18" charset="2"/>
              </a:rPr>
              <a:t>l</a:t>
            </a:r>
            <a:r>
              <a:rPr lang="en-US" sz="1400" baseline="-25000">
                <a:solidFill>
                  <a:srgbClr val="FF0000"/>
                </a:solidFill>
                <a:latin typeface="Arial" pitchFamily="34" charset="0"/>
              </a:rPr>
              <a:t>out</a:t>
            </a:r>
            <a:endParaRPr lang="en-US" sz="1400">
              <a:solidFill>
                <a:schemeClr val="tx2"/>
              </a:solidFill>
            </a:endParaRPr>
          </a:p>
        </p:txBody>
      </p:sp>
      <p:sp>
        <p:nvSpPr>
          <p:cNvPr id="92182" name="Line 210"/>
          <p:cNvSpPr>
            <a:spLocks noChangeShapeType="1"/>
          </p:cNvSpPr>
          <p:nvPr/>
        </p:nvSpPr>
        <p:spPr bwMode="auto">
          <a:xfrm>
            <a:off x="7667625" y="1614488"/>
            <a:ext cx="87313" cy="114300"/>
          </a:xfrm>
          <a:prstGeom prst="line">
            <a:avLst/>
          </a:prstGeom>
          <a:noFill/>
          <a:ln w="9525">
            <a:solidFill>
              <a:srgbClr val="000000"/>
            </a:solidFill>
            <a:round/>
            <a:headEnd/>
            <a:tailEnd type="triangle" w="med" len="med"/>
          </a:ln>
        </p:spPr>
        <p:txBody>
          <a:bodyPr/>
          <a:lstStyle/>
          <a:p>
            <a:endParaRPr lang="en-US"/>
          </a:p>
        </p:txBody>
      </p:sp>
      <p:grpSp>
        <p:nvGrpSpPr>
          <p:cNvPr id="12" name="Group 212"/>
          <p:cNvGrpSpPr>
            <a:grpSpLocks/>
          </p:cNvGrpSpPr>
          <p:nvPr/>
        </p:nvGrpSpPr>
        <p:grpSpPr bwMode="auto">
          <a:xfrm>
            <a:off x="6527800" y="2244725"/>
            <a:ext cx="469900" cy="219075"/>
            <a:chOff x="9542" y="11900"/>
            <a:chExt cx="1624" cy="640"/>
          </a:xfrm>
        </p:grpSpPr>
        <p:sp>
          <p:nvSpPr>
            <p:cNvPr id="92270" name="Oval 213"/>
            <p:cNvSpPr>
              <a:spLocks noChangeArrowheads="1"/>
            </p:cNvSpPr>
            <p:nvPr/>
          </p:nvSpPr>
          <p:spPr bwMode="auto">
            <a:xfrm>
              <a:off x="9557" y="12185"/>
              <a:ext cx="1608" cy="355"/>
            </a:xfrm>
            <a:prstGeom prst="ellipse">
              <a:avLst/>
            </a:prstGeom>
            <a:solidFill>
              <a:srgbClr val="C0C0C0"/>
            </a:solidFill>
            <a:ln w="12700">
              <a:solidFill>
                <a:srgbClr val="808080"/>
              </a:solidFill>
              <a:round/>
              <a:headEnd/>
              <a:tailEnd/>
            </a:ln>
          </p:spPr>
          <p:txBody>
            <a:bodyPr wrap="none" anchor="ctr"/>
            <a:lstStyle/>
            <a:p>
              <a:endParaRPr lang="en-US"/>
            </a:p>
          </p:txBody>
        </p:sp>
        <p:sp>
          <p:nvSpPr>
            <p:cNvPr id="92271" name="Line 214"/>
            <p:cNvSpPr>
              <a:spLocks noChangeShapeType="1"/>
            </p:cNvSpPr>
            <p:nvPr/>
          </p:nvSpPr>
          <p:spPr bwMode="auto">
            <a:xfrm>
              <a:off x="9557" y="12156"/>
              <a:ext cx="1" cy="219"/>
            </a:xfrm>
            <a:prstGeom prst="line">
              <a:avLst/>
            </a:prstGeom>
            <a:noFill/>
            <a:ln w="12700">
              <a:solidFill>
                <a:srgbClr val="000000"/>
              </a:solidFill>
              <a:round/>
              <a:headEnd/>
              <a:tailEnd/>
            </a:ln>
          </p:spPr>
          <p:txBody>
            <a:bodyPr wrap="none" anchor="ctr"/>
            <a:lstStyle/>
            <a:p>
              <a:endParaRPr lang="en-US"/>
            </a:p>
          </p:txBody>
        </p:sp>
        <p:sp>
          <p:nvSpPr>
            <p:cNvPr id="92272" name="Line 215"/>
            <p:cNvSpPr>
              <a:spLocks noChangeShapeType="1"/>
            </p:cNvSpPr>
            <p:nvPr/>
          </p:nvSpPr>
          <p:spPr bwMode="auto">
            <a:xfrm>
              <a:off x="11165" y="12156"/>
              <a:ext cx="1" cy="219"/>
            </a:xfrm>
            <a:prstGeom prst="line">
              <a:avLst/>
            </a:prstGeom>
            <a:noFill/>
            <a:ln w="12700">
              <a:solidFill>
                <a:srgbClr val="808080"/>
              </a:solidFill>
              <a:round/>
              <a:headEnd/>
              <a:tailEnd/>
            </a:ln>
          </p:spPr>
          <p:txBody>
            <a:bodyPr wrap="none" anchor="ctr"/>
            <a:lstStyle/>
            <a:p>
              <a:endParaRPr lang="en-US"/>
            </a:p>
          </p:txBody>
        </p:sp>
        <p:sp>
          <p:nvSpPr>
            <p:cNvPr id="92273" name="Rectangle 216"/>
            <p:cNvSpPr>
              <a:spLocks noChangeArrowheads="1"/>
            </p:cNvSpPr>
            <p:nvPr/>
          </p:nvSpPr>
          <p:spPr bwMode="auto">
            <a:xfrm>
              <a:off x="9557" y="12156"/>
              <a:ext cx="381" cy="215"/>
            </a:xfrm>
            <a:prstGeom prst="rect">
              <a:avLst/>
            </a:prstGeom>
            <a:solidFill>
              <a:srgbClr val="C0C0C0"/>
            </a:solidFill>
            <a:ln w="12700">
              <a:noFill/>
              <a:miter lim="800000"/>
              <a:headEnd/>
              <a:tailEnd/>
            </a:ln>
          </p:spPr>
          <p:txBody>
            <a:bodyPr anchor="ctr"/>
            <a:lstStyle/>
            <a:p>
              <a:pPr eaLnBrk="1" hangingPunct="1"/>
              <a:endParaRPr lang="en-US" sz="2000">
                <a:solidFill>
                  <a:schemeClr val="tx2"/>
                </a:solidFill>
              </a:endParaRPr>
            </a:p>
          </p:txBody>
        </p:sp>
        <p:sp>
          <p:nvSpPr>
            <p:cNvPr id="92274" name="Rectangle 217"/>
            <p:cNvSpPr>
              <a:spLocks noChangeArrowheads="1"/>
            </p:cNvSpPr>
            <p:nvPr/>
          </p:nvSpPr>
          <p:spPr bwMode="auto">
            <a:xfrm>
              <a:off x="10679" y="12141"/>
              <a:ext cx="486" cy="215"/>
            </a:xfrm>
            <a:prstGeom prst="rect">
              <a:avLst/>
            </a:prstGeom>
            <a:solidFill>
              <a:srgbClr val="C0C0C0"/>
            </a:solidFill>
            <a:ln w="12700">
              <a:noFill/>
              <a:miter lim="800000"/>
              <a:headEnd/>
              <a:tailEnd/>
            </a:ln>
          </p:spPr>
          <p:txBody>
            <a:bodyPr anchor="ctr"/>
            <a:lstStyle/>
            <a:p>
              <a:pPr eaLnBrk="1" hangingPunct="1"/>
              <a:endParaRPr lang="en-US" sz="2000">
                <a:solidFill>
                  <a:schemeClr val="tx2"/>
                </a:solidFill>
              </a:endParaRPr>
            </a:p>
          </p:txBody>
        </p:sp>
        <p:sp>
          <p:nvSpPr>
            <p:cNvPr id="92275" name="Oval 218"/>
            <p:cNvSpPr>
              <a:spLocks noChangeArrowheads="1"/>
            </p:cNvSpPr>
            <p:nvPr/>
          </p:nvSpPr>
          <p:spPr bwMode="auto">
            <a:xfrm>
              <a:off x="9542" y="11900"/>
              <a:ext cx="1608" cy="414"/>
            </a:xfrm>
            <a:prstGeom prst="ellipse">
              <a:avLst/>
            </a:prstGeom>
            <a:solidFill>
              <a:srgbClr val="C0C0C0"/>
            </a:solidFill>
            <a:ln w="12700">
              <a:solidFill>
                <a:srgbClr val="808080"/>
              </a:solidFill>
              <a:round/>
              <a:headEnd/>
              <a:tailEnd/>
            </a:ln>
          </p:spPr>
          <p:txBody>
            <a:bodyPr wrap="none" anchor="ctr"/>
            <a:lstStyle/>
            <a:p>
              <a:endParaRPr lang="en-US"/>
            </a:p>
          </p:txBody>
        </p:sp>
        <p:grpSp>
          <p:nvGrpSpPr>
            <p:cNvPr id="13" name="Group 219"/>
            <p:cNvGrpSpPr>
              <a:grpSpLocks/>
            </p:cNvGrpSpPr>
            <p:nvPr/>
          </p:nvGrpSpPr>
          <p:grpSpPr bwMode="auto">
            <a:xfrm>
              <a:off x="9930" y="11991"/>
              <a:ext cx="796" cy="242"/>
              <a:chOff x="2848" y="848"/>
              <a:chExt cx="140" cy="98"/>
            </a:xfrm>
          </p:grpSpPr>
          <p:sp>
            <p:nvSpPr>
              <p:cNvPr id="92289" name="Line 220"/>
              <p:cNvSpPr>
                <a:spLocks noChangeShapeType="1"/>
              </p:cNvSpPr>
              <p:nvPr/>
            </p:nvSpPr>
            <p:spPr bwMode="auto">
              <a:xfrm flipV="1">
                <a:off x="2848" y="848"/>
                <a:ext cx="50" cy="2"/>
              </a:xfrm>
              <a:prstGeom prst="line">
                <a:avLst/>
              </a:prstGeom>
              <a:noFill/>
              <a:ln w="28575">
                <a:solidFill>
                  <a:srgbClr val="808080"/>
                </a:solidFill>
                <a:round/>
                <a:headEnd/>
                <a:tailEnd/>
              </a:ln>
            </p:spPr>
            <p:txBody>
              <a:bodyPr wrap="none" anchor="ctr"/>
              <a:lstStyle/>
              <a:p>
                <a:endParaRPr lang="en-US"/>
              </a:p>
            </p:txBody>
          </p:sp>
          <p:sp>
            <p:nvSpPr>
              <p:cNvPr id="92290" name="Line 221"/>
              <p:cNvSpPr>
                <a:spLocks noChangeShapeType="1"/>
              </p:cNvSpPr>
              <p:nvPr/>
            </p:nvSpPr>
            <p:spPr bwMode="auto">
              <a:xfrm>
                <a:off x="2944" y="946"/>
                <a:ext cx="44" cy="0"/>
              </a:xfrm>
              <a:prstGeom prst="line">
                <a:avLst/>
              </a:prstGeom>
              <a:noFill/>
              <a:ln w="28575">
                <a:solidFill>
                  <a:srgbClr val="808080"/>
                </a:solidFill>
                <a:round/>
                <a:headEnd/>
                <a:tailEnd/>
              </a:ln>
            </p:spPr>
            <p:txBody>
              <a:bodyPr wrap="none" anchor="ctr"/>
              <a:lstStyle/>
              <a:p>
                <a:endParaRPr lang="en-US"/>
              </a:p>
            </p:txBody>
          </p:sp>
          <p:sp>
            <p:nvSpPr>
              <p:cNvPr id="92291" name="Line 222"/>
              <p:cNvSpPr>
                <a:spLocks noChangeShapeType="1"/>
              </p:cNvSpPr>
              <p:nvPr/>
            </p:nvSpPr>
            <p:spPr bwMode="auto">
              <a:xfrm>
                <a:off x="2894" y="850"/>
                <a:ext cx="52" cy="96"/>
              </a:xfrm>
              <a:prstGeom prst="line">
                <a:avLst/>
              </a:prstGeom>
              <a:noFill/>
              <a:ln w="28575">
                <a:solidFill>
                  <a:srgbClr val="808080"/>
                </a:solidFill>
                <a:round/>
                <a:headEnd/>
                <a:tailEnd/>
              </a:ln>
            </p:spPr>
            <p:txBody>
              <a:bodyPr wrap="none" anchor="ctr"/>
              <a:lstStyle/>
              <a:p>
                <a:endParaRPr lang="en-US"/>
              </a:p>
            </p:txBody>
          </p:sp>
        </p:grpSp>
        <p:grpSp>
          <p:nvGrpSpPr>
            <p:cNvPr id="14" name="Group 223"/>
            <p:cNvGrpSpPr>
              <a:grpSpLocks/>
            </p:cNvGrpSpPr>
            <p:nvPr/>
          </p:nvGrpSpPr>
          <p:grpSpPr bwMode="auto">
            <a:xfrm flipV="1">
              <a:off x="9930" y="11987"/>
              <a:ext cx="796" cy="242"/>
              <a:chOff x="2848" y="848"/>
              <a:chExt cx="140" cy="98"/>
            </a:xfrm>
          </p:grpSpPr>
          <p:sp>
            <p:nvSpPr>
              <p:cNvPr id="92286" name="Line 224"/>
              <p:cNvSpPr>
                <a:spLocks noChangeShapeType="1"/>
              </p:cNvSpPr>
              <p:nvPr/>
            </p:nvSpPr>
            <p:spPr bwMode="auto">
              <a:xfrm flipV="1">
                <a:off x="2848" y="848"/>
                <a:ext cx="50" cy="2"/>
              </a:xfrm>
              <a:prstGeom prst="line">
                <a:avLst/>
              </a:prstGeom>
              <a:noFill/>
              <a:ln w="28575">
                <a:solidFill>
                  <a:srgbClr val="969696"/>
                </a:solidFill>
                <a:round/>
                <a:headEnd/>
                <a:tailEnd/>
              </a:ln>
            </p:spPr>
            <p:txBody>
              <a:bodyPr wrap="none" anchor="ctr"/>
              <a:lstStyle/>
              <a:p>
                <a:endParaRPr lang="en-US"/>
              </a:p>
            </p:txBody>
          </p:sp>
          <p:sp>
            <p:nvSpPr>
              <p:cNvPr id="92287" name="Line 225"/>
              <p:cNvSpPr>
                <a:spLocks noChangeShapeType="1"/>
              </p:cNvSpPr>
              <p:nvPr/>
            </p:nvSpPr>
            <p:spPr bwMode="auto">
              <a:xfrm>
                <a:off x="2944" y="946"/>
                <a:ext cx="44" cy="0"/>
              </a:xfrm>
              <a:prstGeom prst="line">
                <a:avLst/>
              </a:prstGeom>
              <a:noFill/>
              <a:ln w="28575">
                <a:solidFill>
                  <a:srgbClr val="969696"/>
                </a:solidFill>
                <a:round/>
                <a:headEnd/>
                <a:tailEnd/>
              </a:ln>
            </p:spPr>
            <p:txBody>
              <a:bodyPr wrap="none" anchor="ctr"/>
              <a:lstStyle/>
              <a:p>
                <a:endParaRPr lang="en-US"/>
              </a:p>
            </p:txBody>
          </p:sp>
          <p:sp>
            <p:nvSpPr>
              <p:cNvPr id="92288" name="Line 226"/>
              <p:cNvSpPr>
                <a:spLocks noChangeShapeType="1"/>
              </p:cNvSpPr>
              <p:nvPr/>
            </p:nvSpPr>
            <p:spPr bwMode="auto">
              <a:xfrm>
                <a:off x="2894" y="850"/>
                <a:ext cx="52" cy="96"/>
              </a:xfrm>
              <a:prstGeom prst="line">
                <a:avLst/>
              </a:prstGeom>
              <a:noFill/>
              <a:ln w="28575">
                <a:solidFill>
                  <a:srgbClr val="969696"/>
                </a:solidFill>
                <a:round/>
                <a:headEnd/>
                <a:tailEnd/>
              </a:ln>
            </p:spPr>
            <p:txBody>
              <a:bodyPr wrap="none" anchor="ctr"/>
              <a:lstStyle/>
              <a:p>
                <a:endParaRPr lang="en-US"/>
              </a:p>
            </p:txBody>
          </p:sp>
        </p:grpSp>
        <p:grpSp>
          <p:nvGrpSpPr>
            <p:cNvPr id="15" name="Group 227"/>
            <p:cNvGrpSpPr>
              <a:grpSpLocks/>
            </p:cNvGrpSpPr>
            <p:nvPr/>
          </p:nvGrpSpPr>
          <p:grpSpPr bwMode="auto">
            <a:xfrm>
              <a:off x="10534" y="12050"/>
              <a:ext cx="476" cy="374"/>
              <a:chOff x="11283" y="10423"/>
              <a:chExt cx="475" cy="374"/>
            </a:xfrm>
          </p:grpSpPr>
          <p:sp>
            <p:nvSpPr>
              <p:cNvPr id="92279" name="Rectangle 228"/>
              <p:cNvSpPr>
                <a:spLocks noChangeArrowheads="1"/>
              </p:cNvSpPr>
              <p:nvPr/>
            </p:nvSpPr>
            <p:spPr bwMode="auto">
              <a:xfrm>
                <a:off x="11283" y="10423"/>
                <a:ext cx="475" cy="374"/>
              </a:xfrm>
              <a:prstGeom prst="rect">
                <a:avLst/>
              </a:prstGeom>
              <a:solidFill>
                <a:srgbClr val="FFFFFF"/>
              </a:solidFill>
              <a:ln w="9525">
                <a:solidFill>
                  <a:srgbClr val="000000"/>
                </a:solidFill>
                <a:miter lim="800000"/>
                <a:headEnd/>
                <a:tailEnd/>
              </a:ln>
            </p:spPr>
            <p:txBody>
              <a:bodyPr/>
              <a:lstStyle/>
              <a:p>
                <a:endParaRPr lang="en-US"/>
              </a:p>
            </p:txBody>
          </p:sp>
          <p:sp>
            <p:nvSpPr>
              <p:cNvPr id="92280" name="Line 229"/>
              <p:cNvSpPr>
                <a:spLocks noChangeShapeType="1"/>
              </p:cNvSpPr>
              <p:nvPr/>
            </p:nvSpPr>
            <p:spPr bwMode="auto">
              <a:xfrm>
                <a:off x="11686" y="10502"/>
                <a:ext cx="1" cy="231"/>
              </a:xfrm>
              <a:prstGeom prst="line">
                <a:avLst/>
              </a:prstGeom>
              <a:noFill/>
              <a:ln w="9525">
                <a:solidFill>
                  <a:srgbClr val="000000"/>
                </a:solidFill>
                <a:round/>
                <a:headEnd/>
                <a:tailEnd/>
              </a:ln>
            </p:spPr>
            <p:txBody>
              <a:bodyPr/>
              <a:lstStyle/>
              <a:p>
                <a:endParaRPr lang="en-US"/>
              </a:p>
            </p:txBody>
          </p:sp>
          <p:sp>
            <p:nvSpPr>
              <p:cNvPr id="92281" name="Line 230"/>
              <p:cNvSpPr>
                <a:spLocks noChangeShapeType="1"/>
              </p:cNvSpPr>
              <p:nvPr/>
            </p:nvSpPr>
            <p:spPr bwMode="auto">
              <a:xfrm>
                <a:off x="11621" y="10502"/>
                <a:ext cx="1" cy="231"/>
              </a:xfrm>
              <a:prstGeom prst="line">
                <a:avLst/>
              </a:prstGeom>
              <a:noFill/>
              <a:ln w="9525">
                <a:solidFill>
                  <a:srgbClr val="000000"/>
                </a:solidFill>
                <a:round/>
                <a:headEnd/>
                <a:tailEnd/>
              </a:ln>
            </p:spPr>
            <p:txBody>
              <a:bodyPr/>
              <a:lstStyle/>
              <a:p>
                <a:endParaRPr lang="en-US"/>
              </a:p>
            </p:txBody>
          </p:sp>
          <p:sp>
            <p:nvSpPr>
              <p:cNvPr id="92282" name="Line 231"/>
              <p:cNvSpPr>
                <a:spLocks noChangeShapeType="1"/>
              </p:cNvSpPr>
              <p:nvPr/>
            </p:nvSpPr>
            <p:spPr bwMode="auto">
              <a:xfrm>
                <a:off x="11556" y="10502"/>
                <a:ext cx="1" cy="231"/>
              </a:xfrm>
              <a:prstGeom prst="line">
                <a:avLst/>
              </a:prstGeom>
              <a:noFill/>
              <a:ln w="9525">
                <a:solidFill>
                  <a:srgbClr val="000000"/>
                </a:solidFill>
                <a:round/>
                <a:headEnd/>
                <a:tailEnd/>
              </a:ln>
            </p:spPr>
            <p:txBody>
              <a:bodyPr/>
              <a:lstStyle/>
              <a:p>
                <a:endParaRPr lang="en-US"/>
              </a:p>
            </p:txBody>
          </p:sp>
          <p:sp>
            <p:nvSpPr>
              <p:cNvPr id="92283" name="Line 232"/>
              <p:cNvSpPr>
                <a:spLocks noChangeShapeType="1"/>
              </p:cNvSpPr>
              <p:nvPr/>
            </p:nvSpPr>
            <p:spPr bwMode="auto">
              <a:xfrm>
                <a:off x="11491" y="10495"/>
                <a:ext cx="1" cy="231"/>
              </a:xfrm>
              <a:prstGeom prst="line">
                <a:avLst/>
              </a:prstGeom>
              <a:noFill/>
              <a:ln w="9525">
                <a:solidFill>
                  <a:srgbClr val="000000"/>
                </a:solidFill>
                <a:round/>
                <a:headEnd/>
                <a:tailEnd/>
              </a:ln>
            </p:spPr>
            <p:txBody>
              <a:bodyPr/>
              <a:lstStyle/>
              <a:p>
                <a:endParaRPr lang="en-US"/>
              </a:p>
            </p:txBody>
          </p:sp>
          <p:sp>
            <p:nvSpPr>
              <p:cNvPr id="92284" name="Line 233"/>
              <p:cNvSpPr>
                <a:spLocks noChangeShapeType="1"/>
              </p:cNvSpPr>
              <p:nvPr/>
            </p:nvSpPr>
            <p:spPr bwMode="auto">
              <a:xfrm>
                <a:off x="11426" y="10495"/>
                <a:ext cx="2" cy="231"/>
              </a:xfrm>
              <a:prstGeom prst="line">
                <a:avLst/>
              </a:prstGeom>
              <a:noFill/>
              <a:ln w="9525">
                <a:solidFill>
                  <a:srgbClr val="000000"/>
                </a:solidFill>
                <a:round/>
                <a:headEnd/>
                <a:tailEnd/>
              </a:ln>
            </p:spPr>
            <p:txBody>
              <a:bodyPr/>
              <a:lstStyle/>
              <a:p>
                <a:endParaRPr lang="en-US"/>
              </a:p>
            </p:txBody>
          </p:sp>
          <p:sp>
            <p:nvSpPr>
              <p:cNvPr id="92285" name="Line 234"/>
              <p:cNvSpPr>
                <a:spLocks noChangeShapeType="1"/>
              </p:cNvSpPr>
              <p:nvPr/>
            </p:nvSpPr>
            <p:spPr bwMode="auto">
              <a:xfrm>
                <a:off x="11360" y="10495"/>
                <a:ext cx="3" cy="231"/>
              </a:xfrm>
              <a:prstGeom prst="line">
                <a:avLst/>
              </a:prstGeom>
              <a:noFill/>
              <a:ln w="9525">
                <a:solidFill>
                  <a:srgbClr val="000000"/>
                </a:solidFill>
                <a:round/>
                <a:headEnd/>
                <a:tailEnd/>
              </a:ln>
            </p:spPr>
            <p:txBody>
              <a:bodyPr/>
              <a:lstStyle/>
              <a:p>
                <a:endParaRPr lang="en-US"/>
              </a:p>
            </p:txBody>
          </p:sp>
        </p:grpSp>
      </p:grpSp>
      <p:sp>
        <p:nvSpPr>
          <p:cNvPr id="92184" name="Line 235"/>
          <p:cNvSpPr>
            <a:spLocks noChangeShapeType="1"/>
          </p:cNvSpPr>
          <p:nvPr/>
        </p:nvSpPr>
        <p:spPr bwMode="auto">
          <a:xfrm>
            <a:off x="7023100" y="1808163"/>
            <a:ext cx="120650" cy="1587"/>
          </a:xfrm>
          <a:prstGeom prst="line">
            <a:avLst/>
          </a:prstGeom>
          <a:noFill/>
          <a:ln w="38100">
            <a:solidFill>
              <a:srgbClr val="FFFFFF"/>
            </a:solidFill>
            <a:prstDash val="sysDot"/>
            <a:round/>
            <a:headEnd/>
            <a:tailEnd/>
          </a:ln>
        </p:spPr>
        <p:txBody>
          <a:bodyPr/>
          <a:lstStyle/>
          <a:p>
            <a:endParaRPr lang="en-US"/>
          </a:p>
        </p:txBody>
      </p:sp>
      <p:grpSp>
        <p:nvGrpSpPr>
          <p:cNvPr id="16" name="Group 236"/>
          <p:cNvGrpSpPr>
            <a:grpSpLocks/>
          </p:cNvGrpSpPr>
          <p:nvPr/>
        </p:nvGrpSpPr>
        <p:grpSpPr bwMode="auto">
          <a:xfrm>
            <a:off x="6127750" y="1639888"/>
            <a:ext cx="39688" cy="141287"/>
            <a:chOff x="10104" y="10005"/>
            <a:chExt cx="137" cy="411"/>
          </a:xfrm>
        </p:grpSpPr>
        <p:sp>
          <p:nvSpPr>
            <p:cNvPr id="92268" name="Oval 237"/>
            <p:cNvSpPr>
              <a:spLocks noChangeArrowheads="1"/>
            </p:cNvSpPr>
            <p:nvPr/>
          </p:nvSpPr>
          <p:spPr bwMode="auto">
            <a:xfrm>
              <a:off x="10104" y="10005"/>
              <a:ext cx="137" cy="138"/>
            </a:xfrm>
            <a:prstGeom prst="ellipse">
              <a:avLst/>
            </a:prstGeom>
            <a:solidFill>
              <a:srgbClr val="FF0000"/>
            </a:solidFill>
            <a:ln w="9525">
              <a:solidFill>
                <a:srgbClr val="FF0000"/>
              </a:solidFill>
              <a:round/>
              <a:headEnd/>
              <a:tailEnd/>
            </a:ln>
          </p:spPr>
          <p:txBody>
            <a:bodyPr/>
            <a:lstStyle/>
            <a:p>
              <a:endParaRPr lang="en-US"/>
            </a:p>
          </p:txBody>
        </p:sp>
        <p:sp>
          <p:nvSpPr>
            <p:cNvPr id="92269" name="Oval 238"/>
            <p:cNvSpPr>
              <a:spLocks noChangeArrowheads="1"/>
            </p:cNvSpPr>
            <p:nvPr/>
          </p:nvSpPr>
          <p:spPr bwMode="auto">
            <a:xfrm>
              <a:off x="10104" y="10278"/>
              <a:ext cx="137" cy="138"/>
            </a:xfrm>
            <a:prstGeom prst="ellipse">
              <a:avLst/>
            </a:prstGeom>
            <a:solidFill>
              <a:srgbClr val="FF0000"/>
            </a:solidFill>
            <a:ln w="9525">
              <a:solidFill>
                <a:srgbClr val="FF0000"/>
              </a:solidFill>
              <a:round/>
              <a:headEnd/>
              <a:tailEnd/>
            </a:ln>
          </p:spPr>
          <p:txBody>
            <a:bodyPr/>
            <a:lstStyle/>
            <a:p>
              <a:endParaRPr lang="en-US"/>
            </a:p>
          </p:txBody>
        </p:sp>
      </p:grpSp>
      <p:sp>
        <p:nvSpPr>
          <p:cNvPr id="92186" name="Oval 241"/>
          <p:cNvSpPr>
            <a:spLocks noChangeArrowheads="1"/>
          </p:cNvSpPr>
          <p:nvPr/>
        </p:nvSpPr>
        <p:spPr bwMode="auto">
          <a:xfrm>
            <a:off x="6831013" y="2719388"/>
            <a:ext cx="465137" cy="122237"/>
          </a:xfrm>
          <a:prstGeom prst="ellipse">
            <a:avLst/>
          </a:prstGeom>
          <a:solidFill>
            <a:srgbClr val="C0C0C0"/>
          </a:solidFill>
          <a:ln w="12700">
            <a:solidFill>
              <a:srgbClr val="808080"/>
            </a:solidFill>
            <a:round/>
            <a:headEnd/>
            <a:tailEnd/>
          </a:ln>
        </p:spPr>
        <p:txBody>
          <a:bodyPr wrap="none" anchor="ctr"/>
          <a:lstStyle/>
          <a:p>
            <a:endParaRPr lang="en-US"/>
          </a:p>
        </p:txBody>
      </p:sp>
      <p:sp>
        <p:nvSpPr>
          <p:cNvPr id="92187" name="Line 242"/>
          <p:cNvSpPr>
            <a:spLocks noChangeShapeType="1"/>
          </p:cNvSpPr>
          <p:nvPr/>
        </p:nvSpPr>
        <p:spPr bwMode="auto">
          <a:xfrm>
            <a:off x="6831013" y="2709863"/>
            <a:ext cx="1587" cy="76200"/>
          </a:xfrm>
          <a:prstGeom prst="line">
            <a:avLst/>
          </a:prstGeom>
          <a:noFill/>
          <a:ln w="12700">
            <a:solidFill>
              <a:srgbClr val="000000"/>
            </a:solidFill>
            <a:round/>
            <a:headEnd/>
            <a:tailEnd/>
          </a:ln>
        </p:spPr>
        <p:txBody>
          <a:bodyPr wrap="none" anchor="ctr"/>
          <a:lstStyle/>
          <a:p>
            <a:endParaRPr lang="en-US"/>
          </a:p>
        </p:txBody>
      </p:sp>
      <p:sp>
        <p:nvSpPr>
          <p:cNvPr id="92188" name="Line 243"/>
          <p:cNvSpPr>
            <a:spLocks noChangeShapeType="1"/>
          </p:cNvSpPr>
          <p:nvPr/>
        </p:nvSpPr>
        <p:spPr bwMode="auto">
          <a:xfrm>
            <a:off x="7296150" y="2709863"/>
            <a:ext cx="0" cy="76200"/>
          </a:xfrm>
          <a:prstGeom prst="line">
            <a:avLst/>
          </a:prstGeom>
          <a:noFill/>
          <a:ln w="12700">
            <a:solidFill>
              <a:srgbClr val="808080"/>
            </a:solidFill>
            <a:round/>
            <a:headEnd/>
            <a:tailEnd/>
          </a:ln>
        </p:spPr>
        <p:txBody>
          <a:bodyPr wrap="none" anchor="ctr"/>
          <a:lstStyle/>
          <a:p>
            <a:endParaRPr lang="en-US"/>
          </a:p>
        </p:txBody>
      </p:sp>
      <p:sp>
        <p:nvSpPr>
          <p:cNvPr id="92189" name="Rectangle 244"/>
          <p:cNvSpPr>
            <a:spLocks noChangeArrowheads="1"/>
          </p:cNvSpPr>
          <p:nvPr/>
        </p:nvSpPr>
        <p:spPr bwMode="auto">
          <a:xfrm>
            <a:off x="6831013" y="2709863"/>
            <a:ext cx="111125" cy="74612"/>
          </a:xfrm>
          <a:prstGeom prst="rect">
            <a:avLst/>
          </a:prstGeom>
          <a:solidFill>
            <a:srgbClr val="C0C0C0"/>
          </a:solidFill>
          <a:ln w="12700">
            <a:noFill/>
            <a:miter lim="800000"/>
            <a:headEnd/>
            <a:tailEnd/>
          </a:ln>
        </p:spPr>
        <p:txBody>
          <a:bodyPr anchor="ctr"/>
          <a:lstStyle/>
          <a:p>
            <a:pPr eaLnBrk="1" hangingPunct="1"/>
            <a:endParaRPr lang="en-US" sz="2000">
              <a:solidFill>
                <a:schemeClr val="tx2"/>
              </a:solidFill>
            </a:endParaRPr>
          </a:p>
        </p:txBody>
      </p:sp>
      <p:sp>
        <p:nvSpPr>
          <p:cNvPr id="92190" name="Rectangle 245"/>
          <p:cNvSpPr>
            <a:spLocks noChangeArrowheads="1"/>
          </p:cNvSpPr>
          <p:nvPr/>
        </p:nvSpPr>
        <p:spPr bwMode="auto">
          <a:xfrm>
            <a:off x="7156450" y="2705100"/>
            <a:ext cx="139700" cy="74613"/>
          </a:xfrm>
          <a:prstGeom prst="rect">
            <a:avLst/>
          </a:prstGeom>
          <a:solidFill>
            <a:srgbClr val="C0C0C0"/>
          </a:solidFill>
          <a:ln w="12700">
            <a:noFill/>
            <a:miter lim="800000"/>
            <a:headEnd/>
            <a:tailEnd/>
          </a:ln>
        </p:spPr>
        <p:txBody>
          <a:bodyPr anchor="ctr"/>
          <a:lstStyle/>
          <a:p>
            <a:pPr eaLnBrk="1" hangingPunct="1"/>
            <a:endParaRPr lang="en-US" sz="2000">
              <a:solidFill>
                <a:schemeClr val="tx2"/>
              </a:solidFill>
            </a:endParaRPr>
          </a:p>
        </p:txBody>
      </p:sp>
      <p:sp>
        <p:nvSpPr>
          <p:cNvPr id="92191" name="Oval 246"/>
          <p:cNvSpPr>
            <a:spLocks noChangeArrowheads="1"/>
          </p:cNvSpPr>
          <p:nvPr/>
        </p:nvSpPr>
        <p:spPr bwMode="auto">
          <a:xfrm>
            <a:off x="6823075" y="2620963"/>
            <a:ext cx="465138" cy="142875"/>
          </a:xfrm>
          <a:prstGeom prst="ellipse">
            <a:avLst/>
          </a:prstGeom>
          <a:solidFill>
            <a:srgbClr val="C0C0C0"/>
          </a:solidFill>
          <a:ln w="12700">
            <a:solidFill>
              <a:srgbClr val="808080"/>
            </a:solidFill>
            <a:round/>
            <a:headEnd/>
            <a:tailEnd/>
          </a:ln>
        </p:spPr>
        <p:txBody>
          <a:bodyPr wrap="none" anchor="ctr"/>
          <a:lstStyle/>
          <a:p>
            <a:endParaRPr lang="en-US"/>
          </a:p>
        </p:txBody>
      </p:sp>
      <p:grpSp>
        <p:nvGrpSpPr>
          <p:cNvPr id="17" name="Group 247"/>
          <p:cNvGrpSpPr>
            <a:grpSpLocks/>
          </p:cNvGrpSpPr>
          <p:nvPr/>
        </p:nvGrpSpPr>
        <p:grpSpPr bwMode="auto">
          <a:xfrm>
            <a:off x="6938963" y="2652713"/>
            <a:ext cx="230187" cy="82550"/>
            <a:chOff x="2848" y="848"/>
            <a:chExt cx="140" cy="98"/>
          </a:xfrm>
        </p:grpSpPr>
        <p:sp>
          <p:nvSpPr>
            <p:cNvPr id="92265" name="Line 248"/>
            <p:cNvSpPr>
              <a:spLocks noChangeShapeType="1"/>
            </p:cNvSpPr>
            <p:nvPr/>
          </p:nvSpPr>
          <p:spPr bwMode="auto">
            <a:xfrm flipV="1">
              <a:off x="2848" y="848"/>
              <a:ext cx="50" cy="2"/>
            </a:xfrm>
            <a:prstGeom prst="line">
              <a:avLst/>
            </a:prstGeom>
            <a:noFill/>
            <a:ln w="28575">
              <a:solidFill>
                <a:srgbClr val="808080"/>
              </a:solidFill>
              <a:round/>
              <a:headEnd/>
              <a:tailEnd/>
            </a:ln>
          </p:spPr>
          <p:txBody>
            <a:bodyPr wrap="none" anchor="ctr"/>
            <a:lstStyle/>
            <a:p>
              <a:endParaRPr lang="en-US"/>
            </a:p>
          </p:txBody>
        </p:sp>
        <p:sp>
          <p:nvSpPr>
            <p:cNvPr id="92266" name="Line 249"/>
            <p:cNvSpPr>
              <a:spLocks noChangeShapeType="1"/>
            </p:cNvSpPr>
            <p:nvPr/>
          </p:nvSpPr>
          <p:spPr bwMode="auto">
            <a:xfrm>
              <a:off x="2944" y="946"/>
              <a:ext cx="44" cy="0"/>
            </a:xfrm>
            <a:prstGeom prst="line">
              <a:avLst/>
            </a:prstGeom>
            <a:noFill/>
            <a:ln w="28575">
              <a:solidFill>
                <a:srgbClr val="808080"/>
              </a:solidFill>
              <a:round/>
              <a:headEnd/>
              <a:tailEnd/>
            </a:ln>
          </p:spPr>
          <p:txBody>
            <a:bodyPr wrap="none" anchor="ctr"/>
            <a:lstStyle/>
            <a:p>
              <a:endParaRPr lang="en-US"/>
            </a:p>
          </p:txBody>
        </p:sp>
        <p:sp>
          <p:nvSpPr>
            <p:cNvPr id="92267" name="Line 250"/>
            <p:cNvSpPr>
              <a:spLocks noChangeShapeType="1"/>
            </p:cNvSpPr>
            <p:nvPr/>
          </p:nvSpPr>
          <p:spPr bwMode="auto">
            <a:xfrm>
              <a:off x="2894" y="850"/>
              <a:ext cx="52" cy="96"/>
            </a:xfrm>
            <a:prstGeom prst="line">
              <a:avLst/>
            </a:prstGeom>
            <a:noFill/>
            <a:ln w="28575">
              <a:solidFill>
                <a:srgbClr val="808080"/>
              </a:solidFill>
              <a:round/>
              <a:headEnd/>
              <a:tailEnd/>
            </a:ln>
          </p:spPr>
          <p:txBody>
            <a:bodyPr wrap="none" anchor="ctr"/>
            <a:lstStyle/>
            <a:p>
              <a:endParaRPr lang="en-US"/>
            </a:p>
          </p:txBody>
        </p:sp>
      </p:grpSp>
      <p:grpSp>
        <p:nvGrpSpPr>
          <p:cNvPr id="18" name="Group 251"/>
          <p:cNvGrpSpPr>
            <a:grpSpLocks/>
          </p:cNvGrpSpPr>
          <p:nvPr/>
        </p:nvGrpSpPr>
        <p:grpSpPr bwMode="auto">
          <a:xfrm flipV="1">
            <a:off x="6938963" y="2651125"/>
            <a:ext cx="230187" cy="84138"/>
            <a:chOff x="2848" y="848"/>
            <a:chExt cx="140" cy="98"/>
          </a:xfrm>
        </p:grpSpPr>
        <p:sp>
          <p:nvSpPr>
            <p:cNvPr id="92262" name="Line 252"/>
            <p:cNvSpPr>
              <a:spLocks noChangeShapeType="1"/>
            </p:cNvSpPr>
            <p:nvPr/>
          </p:nvSpPr>
          <p:spPr bwMode="auto">
            <a:xfrm flipV="1">
              <a:off x="2848" y="848"/>
              <a:ext cx="50" cy="2"/>
            </a:xfrm>
            <a:prstGeom prst="line">
              <a:avLst/>
            </a:prstGeom>
            <a:noFill/>
            <a:ln w="28575">
              <a:solidFill>
                <a:srgbClr val="969696"/>
              </a:solidFill>
              <a:round/>
              <a:headEnd/>
              <a:tailEnd/>
            </a:ln>
          </p:spPr>
          <p:txBody>
            <a:bodyPr wrap="none" anchor="ctr"/>
            <a:lstStyle/>
            <a:p>
              <a:endParaRPr lang="en-US"/>
            </a:p>
          </p:txBody>
        </p:sp>
        <p:sp>
          <p:nvSpPr>
            <p:cNvPr id="92263" name="Line 253"/>
            <p:cNvSpPr>
              <a:spLocks noChangeShapeType="1"/>
            </p:cNvSpPr>
            <p:nvPr/>
          </p:nvSpPr>
          <p:spPr bwMode="auto">
            <a:xfrm>
              <a:off x="2944" y="946"/>
              <a:ext cx="44" cy="0"/>
            </a:xfrm>
            <a:prstGeom prst="line">
              <a:avLst/>
            </a:prstGeom>
            <a:noFill/>
            <a:ln w="28575">
              <a:solidFill>
                <a:srgbClr val="969696"/>
              </a:solidFill>
              <a:round/>
              <a:headEnd/>
              <a:tailEnd/>
            </a:ln>
          </p:spPr>
          <p:txBody>
            <a:bodyPr wrap="none" anchor="ctr"/>
            <a:lstStyle/>
            <a:p>
              <a:endParaRPr lang="en-US"/>
            </a:p>
          </p:txBody>
        </p:sp>
        <p:sp>
          <p:nvSpPr>
            <p:cNvPr id="92264" name="Line 254"/>
            <p:cNvSpPr>
              <a:spLocks noChangeShapeType="1"/>
            </p:cNvSpPr>
            <p:nvPr/>
          </p:nvSpPr>
          <p:spPr bwMode="auto">
            <a:xfrm>
              <a:off x="2894" y="850"/>
              <a:ext cx="52" cy="96"/>
            </a:xfrm>
            <a:prstGeom prst="line">
              <a:avLst/>
            </a:prstGeom>
            <a:noFill/>
            <a:ln w="28575">
              <a:solidFill>
                <a:srgbClr val="969696"/>
              </a:solidFill>
              <a:round/>
              <a:headEnd/>
              <a:tailEnd/>
            </a:ln>
          </p:spPr>
          <p:txBody>
            <a:bodyPr wrap="none" anchor="ctr"/>
            <a:lstStyle/>
            <a:p>
              <a:endParaRPr lang="en-US"/>
            </a:p>
          </p:txBody>
        </p:sp>
      </p:grpSp>
      <p:grpSp>
        <p:nvGrpSpPr>
          <p:cNvPr id="19" name="Group 255"/>
          <p:cNvGrpSpPr>
            <a:grpSpLocks/>
          </p:cNvGrpSpPr>
          <p:nvPr/>
        </p:nvGrpSpPr>
        <p:grpSpPr bwMode="auto">
          <a:xfrm rot="7844936">
            <a:off x="6926263" y="2730500"/>
            <a:ext cx="168275" cy="104775"/>
            <a:chOff x="11283" y="10423"/>
            <a:chExt cx="475" cy="374"/>
          </a:xfrm>
        </p:grpSpPr>
        <p:sp>
          <p:nvSpPr>
            <p:cNvPr id="92255" name="Rectangle 256"/>
            <p:cNvSpPr>
              <a:spLocks noChangeArrowheads="1"/>
            </p:cNvSpPr>
            <p:nvPr/>
          </p:nvSpPr>
          <p:spPr bwMode="auto">
            <a:xfrm>
              <a:off x="11283" y="10423"/>
              <a:ext cx="475" cy="374"/>
            </a:xfrm>
            <a:prstGeom prst="rect">
              <a:avLst/>
            </a:prstGeom>
            <a:solidFill>
              <a:srgbClr val="FFFFFF"/>
            </a:solidFill>
            <a:ln w="9525">
              <a:solidFill>
                <a:srgbClr val="000000"/>
              </a:solidFill>
              <a:miter lim="800000"/>
              <a:headEnd/>
              <a:tailEnd/>
            </a:ln>
          </p:spPr>
          <p:txBody>
            <a:bodyPr/>
            <a:lstStyle/>
            <a:p>
              <a:endParaRPr lang="en-US"/>
            </a:p>
          </p:txBody>
        </p:sp>
        <p:sp>
          <p:nvSpPr>
            <p:cNvPr id="92256" name="Line 257"/>
            <p:cNvSpPr>
              <a:spLocks noChangeShapeType="1"/>
            </p:cNvSpPr>
            <p:nvPr/>
          </p:nvSpPr>
          <p:spPr bwMode="auto">
            <a:xfrm>
              <a:off x="11686" y="10502"/>
              <a:ext cx="1" cy="231"/>
            </a:xfrm>
            <a:prstGeom prst="line">
              <a:avLst/>
            </a:prstGeom>
            <a:noFill/>
            <a:ln w="9525">
              <a:solidFill>
                <a:srgbClr val="000000"/>
              </a:solidFill>
              <a:round/>
              <a:headEnd/>
              <a:tailEnd/>
            </a:ln>
          </p:spPr>
          <p:txBody>
            <a:bodyPr/>
            <a:lstStyle/>
            <a:p>
              <a:endParaRPr lang="en-US"/>
            </a:p>
          </p:txBody>
        </p:sp>
        <p:sp>
          <p:nvSpPr>
            <p:cNvPr id="92257" name="Line 258"/>
            <p:cNvSpPr>
              <a:spLocks noChangeShapeType="1"/>
            </p:cNvSpPr>
            <p:nvPr/>
          </p:nvSpPr>
          <p:spPr bwMode="auto">
            <a:xfrm>
              <a:off x="11621" y="10502"/>
              <a:ext cx="1" cy="231"/>
            </a:xfrm>
            <a:prstGeom prst="line">
              <a:avLst/>
            </a:prstGeom>
            <a:noFill/>
            <a:ln w="9525">
              <a:solidFill>
                <a:srgbClr val="000000"/>
              </a:solidFill>
              <a:round/>
              <a:headEnd/>
              <a:tailEnd/>
            </a:ln>
          </p:spPr>
          <p:txBody>
            <a:bodyPr/>
            <a:lstStyle/>
            <a:p>
              <a:endParaRPr lang="en-US"/>
            </a:p>
          </p:txBody>
        </p:sp>
        <p:sp>
          <p:nvSpPr>
            <p:cNvPr id="92258" name="Line 259"/>
            <p:cNvSpPr>
              <a:spLocks noChangeShapeType="1"/>
            </p:cNvSpPr>
            <p:nvPr/>
          </p:nvSpPr>
          <p:spPr bwMode="auto">
            <a:xfrm>
              <a:off x="11556" y="10502"/>
              <a:ext cx="1" cy="231"/>
            </a:xfrm>
            <a:prstGeom prst="line">
              <a:avLst/>
            </a:prstGeom>
            <a:noFill/>
            <a:ln w="9525">
              <a:solidFill>
                <a:srgbClr val="000000"/>
              </a:solidFill>
              <a:round/>
              <a:headEnd/>
              <a:tailEnd/>
            </a:ln>
          </p:spPr>
          <p:txBody>
            <a:bodyPr/>
            <a:lstStyle/>
            <a:p>
              <a:endParaRPr lang="en-US"/>
            </a:p>
          </p:txBody>
        </p:sp>
        <p:sp>
          <p:nvSpPr>
            <p:cNvPr id="92259" name="Line 260"/>
            <p:cNvSpPr>
              <a:spLocks noChangeShapeType="1"/>
            </p:cNvSpPr>
            <p:nvPr/>
          </p:nvSpPr>
          <p:spPr bwMode="auto">
            <a:xfrm>
              <a:off x="11491" y="10495"/>
              <a:ext cx="1" cy="231"/>
            </a:xfrm>
            <a:prstGeom prst="line">
              <a:avLst/>
            </a:prstGeom>
            <a:noFill/>
            <a:ln w="9525">
              <a:solidFill>
                <a:srgbClr val="000000"/>
              </a:solidFill>
              <a:round/>
              <a:headEnd/>
              <a:tailEnd/>
            </a:ln>
          </p:spPr>
          <p:txBody>
            <a:bodyPr/>
            <a:lstStyle/>
            <a:p>
              <a:endParaRPr lang="en-US"/>
            </a:p>
          </p:txBody>
        </p:sp>
        <p:sp>
          <p:nvSpPr>
            <p:cNvPr id="92260" name="Line 261"/>
            <p:cNvSpPr>
              <a:spLocks noChangeShapeType="1"/>
            </p:cNvSpPr>
            <p:nvPr/>
          </p:nvSpPr>
          <p:spPr bwMode="auto">
            <a:xfrm>
              <a:off x="11426" y="10495"/>
              <a:ext cx="2" cy="231"/>
            </a:xfrm>
            <a:prstGeom prst="line">
              <a:avLst/>
            </a:prstGeom>
            <a:noFill/>
            <a:ln w="9525">
              <a:solidFill>
                <a:srgbClr val="000000"/>
              </a:solidFill>
              <a:round/>
              <a:headEnd/>
              <a:tailEnd/>
            </a:ln>
          </p:spPr>
          <p:txBody>
            <a:bodyPr/>
            <a:lstStyle/>
            <a:p>
              <a:endParaRPr lang="en-US"/>
            </a:p>
          </p:txBody>
        </p:sp>
        <p:sp>
          <p:nvSpPr>
            <p:cNvPr id="92261" name="Line 262"/>
            <p:cNvSpPr>
              <a:spLocks noChangeShapeType="1"/>
            </p:cNvSpPr>
            <p:nvPr/>
          </p:nvSpPr>
          <p:spPr bwMode="auto">
            <a:xfrm>
              <a:off x="11360" y="10495"/>
              <a:ext cx="3" cy="231"/>
            </a:xfrm>
            <a:prstGeom prst="line">
              <a:avLst/>
            </a:prstGeom>
            <a:noFill/>
            <a:ln w="9525">
              <a:solidFill>
                <a:srgbClr val="000000"/>
              </a:solidFill>
              <a:round/>
              <a:headEnd/>
              <a:tailEnd/>
            </a:ln>
          </p:spPr>
          <p:txBody>
            <a:bodyPr/>
            <a:lstStyle/>
            <a:p>
              <a:endParaRPr lang="en-US"/>
            </a:p>
          </p:txBody>
        </p:sp>
      </p:grpSp>
      <p:sp>
        <p:nvSpPr>
          <p:cNvPr id="92195" name="Line 263"/>
          <p:cNvSpPr>
            <a:spLocks noChangeShapeType="1"/>
          </p:cNvSpPr>
          <p:nvPr/>
        </p:nvSpPr>
        <p:spPr bwMode="auto">
          <a:xfrm flipH="1" flipV="1">
            <a:off x="6423025" y="3170238"/>
            <a:ext cx="865188" cy="9525"/>
          </a:xfrm>
          <a:prstGeom prst="line">
            <a:avLst/>
          </a:prstGeom>
          <a:noFill/>
          <a:ln w="19050">
            <a:solidFill>
              <a:srgbClr val="000000"/>
            </a:solidFill>
            <a:round/>
            <a:headEnd/>
            <a:tailEnd/>
          </a:ln>
        </p:spPr>
        <p:txBody>
          <a:bodyPr/>
          <a:lstStyle/>
          <a:p>
            <a:endParaRPr lang="en-US"/>
          </a:p>
        </p:txBody>
      </p:sp>
      <p:sp>
        <p:nvSpPr>
          <p:cNvPr id="92196" name="Line 264"/>
          <p:cNvSpPr>
            <a:spLocks noChangeShapeType="1"/>
          </p:cNvSpPr>
          <p:nvPr/>
        </p:nvSpPr>
        <p:spPr bwMode="auto">
          <a:xfrm flipH="1">
            <a:off x="6692900" y="2832100"/>
            <a:ext cx="271463" cy="342900"/>
          </a:xfrm>
          <a:prstGeom prst="line">
            <a:avLst/>
          </a:prstGeom>
          <a:noFill/>
          <a:ln w="19050">
            <a:solidFill>
              <a:srgbClr val="000000"/>
            </a:solidFill>
            <a:round/>
            <a:headEnd/>
            <a:tailEnd/>
          </a:ln>
        </p:spPr>
        <p:txBody>
          <a:bodyPr/>
          <a:lstStyle/>
          <a:p>
            <a:endParaRPr lang="en-US"/>
          </a:p>
        </p:txBody>
      </p:sp>
      <p:sp>
        <p:nvSpPr>
          <p:cNvPr id="92197" name="Freeform 265"/>
          <p:cNvSpPr>
            <a:spLocks/>
          </p:cNvSpPr>
          <p:nvPr/>
        </p:nvSpPr>
        <p:spPr bwMode="auto">
          <a:xfrm>
            <a:off x="6148388" y="1658938"/>
            <a:ext cx="1443037" cy="1490662"/>
          </a:xfrm>
          <a:custGeom>
            <a:avLst/>
            <a:gdLst>
              <a:gd name="T0" fmla="*/ 0 w 5205"/>
              <a:gd name="T1" fmla="*/ 0 h 4500"/>
              <a:gd name="T2" fmla="*/ 0 w 5205"/>
              <a:gd name="T3" fmla="*/ 1320 h 4500"/>
              <a:gd name="T4" fmla="*/ 1230 w 5205"/>
              <a:gd name="T5" fmla="*/ 1350 h 4500"/>
              <a:gd name="T6" fmla="*/ 495 w 5205"/>
              <a:gd name="T7" fmla="*/ 2040 h 4500"/>
              <a:gd name="T8" fmla="*/ 4515 w 5205"/>
              <a:gd name="T9" fmla="*/ 2115 h 4500"/>
              <a:gd name="T10" fmla="*/ 2220 w 5205"/>
              <a:gd name="T11" fmla="*/ 4500 h 4500"/>
              <a:gd name="T12" fmla="*/ 5205 w 5205"/>
              <a:gd name="T13" fmla="*/ 4500 h 4500"/>
              <a:gd name="T14" fmla="*/ 5205 w 5205"/>
              <a:gd name="T15" fmla="*/ 3405 h 4500"/>
              <a:gd name="T16" fmla="*/ 0 60000 65536"/>
              <a:gd name="T17" fmla="*/ 0 60000 65536"/>
              <a:gd name="T18" fmla="*/ 0 60000 65536"/>
              <a:gd name="T19" fmla="*/ 0 60000 65536"/>
              <a:gd name="T20" fmla="*/ 0 60000 65536"/>
              <a:gd name="T21" fmla="*/ 0 60000 65536"/>
              <a:gd name="T22" fmla="*/ 0 60000 65536"/>
              <a:gd name="T23" fmla="*/ 0 60000 65536"/>
              <a:gd name="T24" fmla="*/ 0 w 5205"/>
              <a:gd name="T25" fmla="*/ 0 h 4500"/>
              <a:gd name="T26" fmla="*/ 5205 w 5205"/>
              <a:gd name="T27" fmla="*/ 4500 h 45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205" h="4500">
                <a:moveTo>
                  <a:pt x="0" y="0"/>
                </a:moveTo>
                <a:lnTo>
                  <a:pt x="0" y="1320"/>
                </a:lnTo>
                <a:lnTo>
                  <a:pt x="1230" y="1350"/>
                </a:lnTo>
                <a:lnTo>
                  <a:pt x="495" y="2040"/>
                </a:lnTo>
                <a:lnTo>
                  <a:pt x="4515" y="2115"/>
                </a:lnTo>
                <a:lnTo>
                  <a:pt x="2220" y="4500"/>
                </a:lnTo>
                <a:lnTo>
                  <a:pt x="5205" y="4500"/>
                </a:lnTo>
                <a:lnTo>
                  <a:pt x="5205" y="3405"/>
                </a:lnTo>
              </a:path>
            </a:pathLst>
          </a:custGeom>
          <a:noFill/>
          <a:ln w="38100">
            <a:solidFill>
              <a:srgbClr val="FF0000"/>
            </a:solidFill>
            <a:round/>
            <a:headEnd/>
            <a:tailEnd type="triangle" w="med" len="med"/>
          </a:ln>
        </p:spPr>
        <p:txBody>
          <a:bodyPr/>
          <a:lstStyle/>
          <a:p>
            <a:endParaRPr lang="en-US"/>
          </a:p>
        </p:txBody>
      </p:sp>
      <p:sp>
        <p:nvSpPr>
          <p:cNvPr id="92198" name="Oval 266"/>
          <p:cNvSpPr>
            <a:spLocks noChangeArrowheads="1"/>
          </p:cNvSpPr>
          <p:nvPr/>
        </p:nvSpPr>
        <p:spPr bwMode="auto">
          <a:xfrm>
            <a:off x="6062663" y="3136900"/>
            <a:ext cx="463550" cy="122238"/>
          </a:xfrm>
          <a:prstGeom prst="ellipse">
            <a:avLst/>
          </a:prstGeom>
          <a:solidFill>
            <a:srgbClr val="C0C0C0"/>
          </a:solidFill>
          <a:ln w="12700">
            <a:solidFill>
              <a:srgbClr val="808080"/>
            </a:solidFill>
            <a:round/>
            <a:headEnd/>
            <a:tailEnd/>
          </a:ln>
        </p:spPr>
        <p:txBody>
          <a:bodyPr wrap="none" anchor="ctr"/>
          <a:lstStyle/>
          <a:p>
            <a:endParaRPr lang="en-US"/>
          </a:p>
        </p:txBody>
      </p:sp>
      <p:sp>
        <p:nvSpPr>
          <p:cNvPr id="92199" name="Line 267"/>
          <p:cNvSpPr>
            <a:spLocks noChangeShapeType="1"/>
          </p:cNvSpPr>
          <p:nvPr/>
        </p:nvSpPr>
        <p:spPr bwMode="auto">
          <a:xfrm>
            <a:off x="6062663" y="3127375"/>
            <a:ext cx="0" cy="74613"/>
          </a:xfrm>
          <a:prstGeom prst="line">
            <a:avLst/>
          </a:prstGeom>
          <a:noFill/>
          <a:ln w="12700">
            <a:solidFill>
              <a:srgbClr val="000000"/>
            </a:solidFill>
            <a:round/>
            <a:headEnd/>
            <a:tailEnd/>
          </a:ln>
        </p:spPr>
        <p:txBody>
          <a:bodyPr wrap="none" anchor="ctr"/>
          <a:lstStyle/>
          <a:p>
            <a:endParaRPr lang="en-US"/>
          </a:p>
        </p:txBody>
      </p:sp>
      <p:sp>
        <p:nvSpPr>
          <p:cNvPr id="92200" name="Line 268"/>
          <p:cNvSpPr>
            <a:spLocks noChangeShapeType="1"/>
          </p:cNvSpPr>
          <p:nvPr/>
        </p:nvSpPr>
        <p:spPr bwMode="auto">
          <a:xfrm>
            <a:off x="6526213" y="3127375"/>
            <a:ext cx="0" cy="74613"/>
          </a:xfrm>
          <a:prstGeom prst="line">
            <a:avLst/>
          </a:prstGeom>
          <a:noFill/>
          <a:ln w="12700">
            <a:solidFill>
              <a:srgbClr val="808080"/>
            </a:solidFill>
            <a:round/>
            <a:headEnd/>
            <a:tailEnd/>
          </a:ln>
        </p:spPr>
        <p:txBody>
          <a:bodyPr wrap="none" anchor="ctr"/>
          <a:lstStyle/>
          <a:p>
            <a:endParaRPr lang="en-US"/>
          </a:p>
        </p:txBody>
      </p:sp>
      <p:sp>
        <p:nvSpPr>
          <p:cNvPr id="92201" name="Rectangle 269"/>
          <p:cNvSpPr>
            <a:spLocks noChangeArrowheads="1"/>
          </p:cNvSpPr>
          <p:nvPr/>
        </p:nvSpPr>
        <p:spPr bwMode="auto">
          <a:xfrm>
            <a:off x="6062663" y="3127375"/>
            <a:ext cx="109537" cy="74613"/>
          </a:xfrm>
          <a:prstGeom prst="rect">
            <a:avLst/>
          </a:prstGeom>
          <a:solidFill>
            <a:srgbClr val="C0C0C0"/>
          </a:solidFill>
          <a:ln w="12700">
            <a:noFill/>
            <a:miter lim="800000"/>
            <a:headEnd/>
            <a:tailEnd/>
          </a:ln>
        </p:spPr>
        <p:txBody>
          <a:bodyPr anchor="ctr"/>
          <a:lstStyle/>
          <a:p>
            <a:pPr eaLnBrk="1" hangingPunct="1"/>
            <a:endParaRPr lang="en-US" sz="2000">
              <a:solidFill>
                <a:schemeClr val="tx2"/>
              </a:solidFill>
            </a:endParaRPr>
          </a:p>
        </p:txBody>
      </p:sp>
      <p:sp>
        <p:nvSpPr>
          <p:cNvPr id="92202" name="Rectangle 270"/>
          <p:cNvSpPr>
            <a:spLocks noChangeArrowheads="1"/>
          </p:cNvSpPr>
          <p:nvPr/>
        </p:nvSpPr>
        <p:spPr bwMode="auto">
          <a:xfrm>
            <a:off x="6384925" y="3122613"/>
            <a:ext cx="141288" cy="73025"/>
          </a:xfrm>
          <a:prstGeom prst="rect">
            <a:avLst/>
          </a:prstGeom>
          <a:solidFill>
            <a:srgbClr val="C0C0C0"/>
          </a:solidFill>
          <a:ln w="12700">
            <a:noFill/>
            <a:miter lim="800000"/>
            <a:headEnd/>
            <a:tailEnd/>
          </a:ln>
        </p:spPr>
        <p:txBody>
          <a:bodyPr anchor="ctr"/>
          <a:lstStyle/>
          <a:p>
            <a:pPr eaLnBrk="1" hangingPunct="1"/>
            <a:endParaRPr lang="en-US" sz="2000">
              <a:solidFill>
                <a:schemeClr val="tx2"/>
              </a:solidFill>
            </a:endParaRPr>
          </a:p>
        </p:txBody>
      </p:sp>
      <p:sp>
        <p:nvSpPr>
          <p:cNvPr id="92203" name="Oval 271"/>
          <p:cNvSpPr>
            <a:spLocks noChangeArrowheads="1"/>
          </p:cNvSpPr>
          <p:nvPr/>
        </p:nvSpPr>
        <p:spPr bwMode="auto">
          <a:xfrm>
            <a:off x="6057900" y="3038475"/>
            <a:ext cx="463550" cy="142875"/>
          </a:xfrm>
          <a:prstGeom prst="ellipse">
            <a:avLst/>
          </a:prstGeom>
          <a:solidFill>
            <a:srgbClr val="C0C0C0"/>
          </a:solidFill>
          <a:ln w="12700">
            <a:solidFill>
              <a:srgbClr val="808080"/>
            </a:solidFill>
            <a:round/>
            <a:headEnd/>
            <a:tailEnd/>
          </a:ln>
        </p:spPr>
        <p:txBody>
          <a:bodyPr wrap="none" anchor="ctr"/>
          <a:lstStyle/>
          <a:p>
            <a:endParaRPr lang="en-US"/>
          </a:p>
        </p:txBody>
      </p:sp>
      <p:grpSp>
        <p:nvGrpSpPr>
          <p:cNvPr id="20" name="Group 272"/>
          <p:cNvGrpSpPr>
            <a:grpSpLocks/>
          </p:cNvGrpSpPr>
          <p:nvPr/>
        </p:nvGrpSpPr>
        <p:grpSpPr bwMode="auto">
          <a:xfrm>
            <a:off x="6169025" y="3070225"/>
            <a:ext cx="230188" cy="82550"/>
            <a:chOff x="2848" y="848"/>
            <a:chExt cx="140" cy="98"/>
          </a:xfrm>
        </p:grpSpPr>
        <p:sp>
          <p:nvSpPr>
            <p:cNvPr id="92252" name="Line 273"/>
            <p:cNvSpPr>
              <a:spLocks noChangeShapeType="1"/>
            </p:cNvSpPr>
            <p:nvPr/>
          </p:nvSpPr>
          <p:spPr bwMode="auto">
            <a:xfrm flipV="1">
              <a:off x="2848" y="848"/>
              <a:ext cx="50" cy="2"/>
            </a:xfrm>
            <a:prstGeom prst="line">
              <a:avLst/>
            </a:prstGeom>
            <a:noFill/>
            <a:ln w="28575">
              <a:solidFill>
                <a:srgbClr val="808080"/>
              </a:solidFill>
              <a:round/>
              <a:headEnd/>
              <a:tailEnd/>
            </a:ln>
          </p:spPr>
          <p:txBody>
            <a:bodyPr wrap="none" anchor="ctr"/>
            <a:lstStyle/>
            <a:p>
              <a:endParaRPr lang="en-US"/>
            </a:p>
          </p:txBody>
        </p:sp>
        <p:sp>
          <p:nvSpPr>
            <p:cNvPr id="92253" name="Line 274"/>
            <p:cNvSpPr>
              <a:spLocks noChangeShapeType="1"/>
            </p:cNvSpPr>
            <p:nvPr/>
          </p:nvSpPr>
          <p:spPr bwMode="auto">
            <a:xfrm>
              <a:off x="2944" y="946"/>
              <a:ext cx="44" cy="0"/>
            </a:xfrm>
            <a:prstGeom prst="line">
              <a:avLst/>
            </a:prstGeom>
            <a:noFill/>
            <a:ln w="28575">
              <a:solidFill>
                <a:srgbClr val="808080"/>
              </a:solidFill>
              <a:round/>
              <a:headEnd/>
              <a:tailEnd/>
            </a:ln>
          </p:spPr>
          <p:txBody>
            <a:bodyPr wrap="none" anchor="ctr"/>
            <a:lstStyle/>
            <a:p>
              <a:endParaRPr lang="en-US"/>
            </a:p>
          </p:txBody>
        </p:sp>
        <p:sp>
          <p:nvSpPr>
            <p:cNvPr id="92254" name="Line 275"/>
            <p:cNvSpPr>
              <a:spLocks noChangeShapeType="1"/>
            </p:cNvSpPr>
            <p:nvPr/>
          </p:nvSpPr>
          <p:spPr bwMode="auto">
            <a:xfrm>
              <a:off x="2894" y="850"/>
              <a:ext cx="52" cy="96"/>
            </a:xfrm>
            <a:prstGeom prst="line">
              <a:avLst/>
            </a:prstGeom>
            <a:noFill/>
            <a:ln w="28575">
              <a:solidFill>
                <a:srgbClr val="808080"/>
              </a:solidFill>
              <a:round/>
              <a:headEnd/>
              <a:tailEnd/>
            </a:ln>
          </p:spPr>
          <p:txBody>
            <a:bodyPr wrap="none" anchor="ctr"/>
            <a:lstStyle/>
            <a:p>
              <a:endParaRPr lang="en-US"/>
            </a:p>
          </p:txBody>
        </p:sp>
      </p:grpSp>
      <p:grpSp>
        <p:nvGrpSpPr>
          <p:cNvPr id="21" name="Group 276"/>
          <p:cNvGrpSpPr>
            <a:grpSpLocks/>
          </p:cNvGrpSpPr>
          <p:nvPr/>
        </p:nvGrpSpPr>
        <p:grpSpPr bwMode="auto">
          <a:xfrm flipV="1">
            <a:off x="6169025" y="3068638"/>
            <a:ext cx="230188" cy="82550"/>
            <a:chOff x="2848" y="848"/>
            <a:chExt cx="140" cy="98"/>
          </a:xfrm>
        </p:grpSpPr>
        <p:sp>
          <p:nvSpPr>
            <p:cNvPr id="92249" name="Line 277"/>
            <p:cNvSpPr>
              <a:spLocks noChangeShapeType="1"/>
            </p:cNvSpPr>
            <p:nvPr/>
          </p:nvSpPr>
          <p:spPr bwMode="auto">
            <a:xfrm flipV="1">
              <a:off x="2848" y="848"/>
              <a:ext cx="50" cy="2"/>
            </a:xfrm>
            <a:prstGeom prst="line">
              <a:avLst/>
            </a:prstGeom>
            <a:noFill/>
            <a:ln w="28575">
              <a:solidFill>
                <a:srgbClr val="969696"/>
              </a:solidFill>
              <a:round/>
              <a:headEnd/>
              <a:tailEnd/>
            </a:ln>
          </p:spPr>
          <p:txBody>
            <a:bodyPr wrap="none" anchor="ctr"/>
            <a:lstStyle/>
            <a:p>
              <a:endParaRPr lang="en-US"/>
            </a:p>
          </p:txBody>
        </p:sp>
        <p:sp>
          <p:nvSpPr>
            <p:cNvPr id="92250" name="Line 278"/>
            <p:cNvSpPr>
              <a:spLocks noChangeShapeType="1"/>
            </p:cNvSpPr>
            <p:nvPr/>
          </p:nvSpPr>
          <p:spPr bwMode="auto">
            <a:xfrm>
              <a:off x="2944" y="946"/>
              <a:ext cx="44" cy="0"/>
            </a:xfrm>
            <a:prstGeom prst="line">
              <a:avLst/>
            </a:prstGeom>
            <a:noFill/>
            <a:ln w="28575">
              <a:solidFill>
                <a:srgbClr val="969696"/>
              </a:solidFill>
              <a:round/>
              <a:headEnd/>
              <a:tailEnd/>
            </a:ln>
          </p:spPr>
          <p:txBody>
            <a:bodyPr wrap="none" anchor="ctr"/>
            <a:lstStyle/>
            <a:p>
              <a:endParaRPr lang="en-US"/>
            </a:p>
          </p:txBody>
        </p:sp>
        <p:sp>
          <p:nvSpPr>
            <p:cNvPr id="92251" name="Line 279"/>
            <p:cNvSpPr>
              <a:spLocks noChangeShapeType="1"/>
            </p:cNvSpPr>
            <p:nvPr/>
          </p:nvSpPr>
          <p:spPr bwMode="auto">
            <a:xfrm>
              <a:off x="2894" y="850"/>
              <a:ext cx="52" cy="96"/>
            </a:xfrm>
            <a:prstGeom prst="line">
              <a:avLst/>
            </a:prstGeom>
            <a:noFill/>
            <a:ln w="28575">
              <a:solidFill>
                <a:srgbClr val="969696"/>
              </a:solidFill>
              <a:round/>
              <a:headEnd/>
              <a:tailEnd/>
            </a:ln>
          </p:spPr>
          <p:txBody>
            <a:bodyPr wrap="none" anchor="ctr"/>
            <a:lstStyle/>
            <a:p>
              <a:endParaRPr lang="en-US"/>
            </a:p>
          </p:txBody>
        </p:sp>
      </p:grpSp>
      <p:grpSp>
        <p:nvGrpSpPr>
          <p:cNvPr id="22" name="Group 280"/>
          <p:cNvGrpSpPr>
            <a:grpSpLocks/>
          </p:cNvGrpSpPr>
          <p:nvPr/>
        </p:nvGrpSpPr>
        <p:grpSpPr bwMode="auto">
          <a:xfrm>
            <a:off x="6089650" y="3105150"/>
            <a:ext cx="138113" cy="128588"/>
            <a:chOff x="11283" y="10423"/>
            <a:chExt cx="475" cy="374"/>
          </a:xfrm>
        </p:grpSpPr>
        <p:sp>
          <p:nvSpPr>
            <p:cNvPr id="92242" name="Rectangle 281"/>
            <p:cNvSpPr>
              <a:spLocks noChangeArrowheads="1"/>
            </p:cNvSpPr>
            <p:nvPr/>
          </p:nvSpPr>
          <p:spPr bwMode="auto">
            <a:xfrm>
              <a:off x="11283" y="10423"/>
              <a:ext cx="475" cy="374"/>
            </a:xfrm>
            <a:prstGeom prst="rect">
              <a:avLst/>
            </a:prstGeom>
            <a:solidFill>
              <a:srgbClr val="FFFFFF"/>
            </a:solidFill>
            <a:ln w="9525">
              <a:solidFill>
                <a:srgbClr val="000000"/>
              </a:solidFill>
              <a:miter lim="800000"/>
              <a:headEnd/>
              <a:tailEnd/>
            </a:ln>
          </p:spPr>
          <p:txBody>
            <a:bodyPr/>
            <a:lstStyle/>
            <a:p>
              <a:endParaRPr lang="en-US"/>
            </a:p>
          </p:txBody>
        </p:sp>
        <p:sp>
          <p:nvSpPr>
            <p:cNvPr id="92243" name="Line 282"/>
            <p:cNvSpPr>
              <a:spLocks noChangeShapeType="1"/>
            </p:cNvSpPr>
            <p:nvPr/>
          </p:nvSpPr>
          <p:spPr bwMode="auto">
            <a:xfrm>
              <a:off x="11686" y="10502"/>
              <a:ext cx="1" cy="231"/>
            </a:xfrm>
            <a:prstGeom prst="line">
              <a:avLst/>
            </a:prstGeom>
            <a:noFill/>
            <a:ln w="9525">
              <a:solidFill>
                <a:srgbClr val="000000"/>
              </a:solidFill>
              <a:round/>
              <a:headEnd/>
              <a:tailEnd/>
            </a:ln>
          </p:spPr>
          <p:txBody>
            <a:bodyPr/>
            <a:lstStyle/>
            <a:p>
              <a:endParaRPr lang="en-US"/>
            </a:p>
          </p:txBody>
        </p:sp>
        <p:sp>
          <p:nvSpPr>
            <p:cNvPr id="92244" name="Line 283"/>
            <p:cNvSpPr>
              <a:spLocks noChangeShapeType="1"/>
            </p:cNvSpPr>
            <p:nvPr/>
          </p:nvSpPr>
          <p:spPr bwMode="auto">
            <a:xfrm>
              <a:off x="11621" y="10502"/>
              <a:ext cx="1" cy="231"/>
            </a:xfrm>
            <a:prstGeom prst="line">
              <a:avLst/>
            </a:prstGeom>
            <a:noFill/>
            <a:ln w="9525">
              <a:solidFill>
                <a:srgbClr val="000000"/>
              </a:solidFill>
              <a:round/>
              <a:headEnd/>
              <a:tailEnd/>
            </a:ln>
          </p:spPr>
          <p:txBody>
            <a:bodyPr/>
            <a:lstStyle/>
            <a:p>
              <a:endParaRPr lang="en-US"/>
            </a:p>
          </p:txBody>
        </p:sp>
        <p:sp>
          <p:nvSpPr>
            <p:cNvPr id="92245" name="Line 284"/>
            <p:cNvSpPr>
              <a:spLocks noChangeShapeType="1"/>
            </p:cNvSpPr>
            <p:nvPr/>
          </p:nvSpPr>
          <p:spPr bwMode="auto">
            <a:xfrm>
              <a:off x="11556" y="10502"/>
              <a:ext cx="1" cy="231"/>
            </a:xfrm>
            <a:prstGeom prst="line">
              <a:avLst/>
            </a:prstGeom>
            <a:noFill/>
            <a:ln w="9525">
              <a:solidFill>
                <a:srgbClr val="000000"/>
              </a:solidFill>
              <a:round/>
              <a:headEnd/>
              <a:tailEnd/>
            </a:ln>
          </p:spPr>
          <p:txBody>
            <a:bodyPr/>
            <a:lstStyle/>
            <a:p>
              <a:endParaRPr lang="en-US"/>
            </a:p>
          </p:txBody>
        </p:sp>
        <p:sp>
          <p:nvSpPr>
            <p:cNvPr id="92246" name="Line 285"/>
            <p:cNvSpPr>
              <a:spLocks noChangeShapeType="1"/>
            </p:cNvSpPr>
            <p:nvPr/>
          </p:nvSpPr>
          <p:spPr bwMode="auto">
            <a:xfrm>
              <a:off x="11491" y="10495"/>
              <a:ext cx="1" cy="231"/>
            </a:xfrm>
            <a:prstGeom prst="line">
              <a:avLst/>
            </a:prstGeom>
            <a:noFill/>
            <a:ln w="9525">
              <a:solidFill>
                <a:srgbClr val="000000"/>
              </a:solidFill>
              <a:round/>
              <a:headEnd/>
              <a:tailEnd/>
            </a:ln>
          </p:spPr>
          <p:txBody>
            <a:bodyPr/>
            <a:lstStyle/>
            <a:p>
              <a:endParaRPr lang="en-US"/>
            </a:p>
          </p:txBody>
        </p:sp>
        <p:sp>
          <p:nvSpPr>
            <p:cNvPr id="92247" name="Line 286"/>
            <p:cNvSpPr>
              <a:spLocks noChangeShapeType="1"/>
            </p:cNvSpPr>
            <p:nvPr/>
          </p:nvSpPr>
          <p:spPr bwMode="auto">
            <a:xfrm>
              <a:off x="11426" y="10495"/>
              <a:ext cx="2" cy="231"/>
            </a:xfrm>
            <a:prstGeom prst="line">
              <a:avLst/>
            </a:prstGeom>
            <a:noFill/>
            <a:ln w="9525">
              <a:solidFill>
                <a:srgbClr val="000000"/>
              </a:solidFill>
              <a:round/>
              <a:headEnd/>
              <a:tailEnd/>
            </a:ln>
          </p:spPr>
          <p:txBody>
            <a:bodyPr/>
            <a:lstStyle/>
            <a:p>
              <a:endParaRPr lang="en-US"/>
            </a:p>
          </p:txBody>
        </p:sp>
        <p:sp>
          <p:nvSpPr>
            <p:cNvPr id="92248" name="Line 287"/>
            <p:cNvSpPr>
              <a:spLocks noChangeShapeType="1"/>
            </p:cNvSpPr>
            <p:nvPr/>
          </p:nvSpPr>
          <p:spPr bwMode="auto">
            <a:xfrm>
              <a:off x="11360" y="10495"/>
              <a:ext cx="3" cy="231"/>
            </a:xfrm>
            <a:prstGeom prst="line">
              <a:avLst/>
            </a:prstGeom>
            <a:noFill/>
            <a:ln w="9525">
              <a:solidFill>
                <a:srgbClr val="000000"/>
              </a:solidFill>
              <a:round/>
              <a:headEnd/>
              <a:tailEnd/>
            </a:ln>
          </p:spPr>
          <p:txBody>
            <a:bodyPr/>
            <a:lstStyle/>
            <a:p>
              <a:endParaRPr lang="en-US"/>
            </a:p>
          </p:txBody>
        </p:sp>
      </p:grpSp>
      <p:sp>
        <p:nvSpPr>
          <p:cNvPr id="92207" name="Oval 288"/>
          <p:cNvSpPr>
            <a:spLocks noChangeArrowheads="1"/>
          </p:cNvSpPr>
          <p:nvPr/>
        </p:nvSpPr>
        <p:spPr bwMode="auto">
          <a:xfrm>
            <a:off x="5783263" y="2649538"/>
            <a:ext cx="463550" cy="122237"/>
          </a:xfrm>
          <a:prstGeom prst="ellipse">
            <a:avLst/>
          </a:prstGeom>
          <a:solidFill>
            <a:srgbClr val="C0C0C0"/>
          </a:solidFill>
          <a:ln w="12700">
            <a:solidFill>
              <a:srgbClr val="808080"/>
            </a:solidFill>
            <a:round/>
            <a:headEnd/>
            <a:tailEnd/>
          </a:ln>
        </p:spPr>
        <p:txBody>
          <a:bodyPr wrap="none" anchor="ctr"/>
          <a:lstStyle/>
          <a:p>
            <a:endParaRPr lang="en-US"/>
          </a:p>
        </p:txBody>
      </p:sp>
      <p:sp>
        <p:nvSpPr>
          <p:cNvPr id="92208" name="Line 289"/>
          <p:cNvSpPr>
            <a:spLocks noChangeShapeType="1"/>
          </p:cNvSpPr>
          <p:nvPr/>
        </p:nvSpPr>
        <p:spPr bwMode="auto">
          <a:xfrm>
            <a:off x="5783263" y="2640013"/>
            <a:ext cx="0" cy="74612"/>
          </a:xfrm>
          <a:prstGeom prst="line">
            <a:avLst/>
          </a:prstGeom>
          <a:noFill/>
          <a:ln w="12700">
            <a:solidFill>
              <a:srgbClr val="000000"/>
            </a:solidFill>
            <a:round/>
            <a:headEnd/>
            <a:tailEnd/>
          </a:ln>
        </p:spPr>
        <p:txBody>
          <a:bodyPr wrap="none" anchor="ctr"/>
          <a:lstStyle/>
          <a:p>
            <a:endParaRPr lang="en-US"/>
          </a:p>
        </p:txBody>
      </p:sp>
      <p:sp>
        <p:nvSpPr>
          <p:cNvPr id="92209" name="Line 290"/>
          <p:cNvSpPr>
            <a:spLocks noChangeShapeType="1"/>
          </p:cNvSpPr>
          <p:nvPr/>
        </p:nvSpPr>
        <p:spPr bwMode="auto">
          <a:xfrm>
            <a:off x="6246813" y="2640013"/>
            <a:ext cx="0" cy="74612"/>
          </a:xfrm>
          <a:prstGeom prst="line">
            <a:avLst/>
          </a:prstGeom>
          <a:noFill/>
          <a:ln w="12700">
            <a:solidFill>
              <a:srgbClr val="808080"/>
            </a:solidFill>
            <a:round/>
            <a:headEnd/>
            <a:tailEnd/>
          </a:ln>
        </p:spPr>
        <p:txBody>
          <a:bodyPr wrap="none" anchor="ctr"/>
          <a:lstStyle/>
          <a:p>
            <a:endParaRPr lang="en-US"/>
          </a:p>
        </p:txBody>
      </p:sp>
      <p:sp>
        <p:nvSpPr>
          <p:cNvPr id="92210" name="Rectangle 291"/>
          <p:cNvSpPr>
            <a:spLocks noChangeArrowheads="1"/>
          </p:cNvSpPr>
          <p:nvPr/>
        </p:nvSpPr>
        <p:spPr bwMode="auto">
          <a:xfrm>
            <a:off x="5783263" y="2640013"/>
            <a:ext cx="109537" cy="73025"/>
          </a:xfrm>
          <a:prstGeom prst="rect">
            <a:avLst/>
          </a:prstGeom>
          <a:solidFill>
            <a:srgbClr val="C0C0C0"/>
          </a:solidFill>
          <a:ln w="12700">
            <a:noFill/>
            <a:miter lim="800000"/>
            <a:headEnd/>
            <a:tailEnd/>
          </a:ln>
        </p:spPr>
        <p:txBody>
          <a:bodyPr anchor="ctr"/>
          <a:lstStyle/>
          <a:p>
            <a:pPr eaLnBrk="1" hangingPunct="1"/>
            <a:endParaRPr lang="en-US" sz="2000">
              <a:solidFill>
                <a:schemeClr val="tx2"/>
              </a:solidFill>
            </a:endParaRPr>
          </a:p>
        </p:txBody>
      </p:sp>
      <p:sp>
        <p:nvSpPr>
          <p:cNvPr id="92211" name="Rectangle 292"/>
          <p:cNvSpPr>
            <a:spLocks noChangeArrowheads="1"/>
          </p:cNvSpPr>
          <p:nvPr/>
        </p:nvSpPr>
        <p:spPr bwMode="auto">
          <a:xfrm>
            <a:off x="6107113" y="2635250"/>
            <a:ext cx="139700" cy="73025"/>
          </a:xfrm>
          <a:prstGeom prst="rect">
            <a:avLst/>
          </a:prstGeom>
          <a:solidFill>
            <a:srgbClr val="C0C0C0"/>
          </a:solidFill>
          <a:ln w="12700">
            <a:noFill/>
            <a:miter lim="800000"/>
            <a:headEnd/>
            <a:tailEnd/>
          </a:ln>
        </p:spPr>
        <p:txBody>
          <a:bodyPr anchor="ctr"/>
          <a:lstStyle/>
          <a:p>
            <a:pPr eaLnBrk="1" hangingPunct="1"/>
            <a:endParaRPr lang="en-US" sz="2000">
              <a:solidFill>
                <a:schemeClr val="tx2"/>
              </a:solidFill>
            </a:endParaRPr>
          </a:p>
        </p:txBody>
      </p:sp>
      <p:sp>
        <p:nvSpPr>
          <p:cNvPr id="92212" name="Oval 293"/>
          <p:cNvSpPr>
            <a:spLocks noChangeArrowheads="1"/>
          </p:cNvSpPr>
          <p:nvPr/>
        </p:nvSpPr>
        <p:spPr bwMode="auto">
          <a:xfrm>
            <a:off x="5778500" y="2552700"/>
            <a:ext cx="465138" cy="141288"/>
          </a:xfrm>
          <a:prstGeom prst="ellipse">
            <a:avLst/>
          </a:prstGeom>
          <a:solidFill>
            <a:srgbClr val="C0C0C0"/>
          </a:solidFill>
          <a:ln w="12700">
            <a:solidFill>
              <a:srgbClr val="808080"/>
            </a:solidFill>
            <a:round/>
            <a:headEnd/>
            <a:tailEnd/>
          </a:ln>
        </p:spPr>
        <p:txBody>
          <a:bodyPr wrap="none" anchor="ctr"/>
          <a:lstStyle/>
          <a:p>
            <a:endParaRPr lang="en-US"/>
          </a:p>
        </p:txBody>
      </p:sp>
      <p:grpSp>
        <p:nvGrpSpPr>
          <p:cNvPr id="23" name="Group 294"/>
          <p:cNvGrpSpPr>
            <a:grpSpLocks/>
          </p:cNvGrpSpPr>
          <p:nvPr/>
        </p:nvGrpSpPr>
        <p:grpSpPr bwMode="auto">
          <a:xfrm>
            <a:off x="5891213" y="2582863"/>
            <a:ext cx="228600" cy="84137"/>
            <a:chOff x="2848" y="848"/>
            <a:chExt cx="140" cy="98"/>
          </a:xfrm>
        </p:grpSpPr>
        <p:sp>
          <p:nvSpPr>
            <p:cNvPr id="92239" name="Line 295"/>
            <p:cNvSpPr>
              <a:spLocks noChangeShapeType="1"/>
            </p:cNvSpPr>
            <p:nvPr/>
          </p:nvSpPr>
          <p:spPr bwMode="auto">
            <a:xfrm flipV="1">
              <a:off x="2848" y="848"/>
              <a:ext cx="50" cy="2"/>
            </a:xfrm>
            <a:prstGeom prst="line">
              <a:avLst/>
            </a:prstGeom>
            <a:noFill/>
            <a:ln w="28575">
              <a:solidFill>
                <a:srgbClr val="808080"/>
              </a:solidFill>
              <a:round/>
              <a:headEnd/>
              <a:tailEnd/>
            </a:ln>
          </p:spPr>
          <p:txBody>
            <a:bodyPr wrap="none" anchor="ctr"/>
            <a:lstStyle/>
            <a:p>
              <a:endParaRPr lang="en-US"/>
            </a:p>
          </p:txBody>
        </p:sp>
        <p:sp>
          <p:nvSpPr>
            <p:cNvPr id="92240" name="Line 296"/>
            <p:cNvSpPr>
              <a:spLocks noChangeShapeType="1"/>
            </p:cNvSpPr>
            <p:nvPr/>
          </p:nvSpPr>
          <p:spPr bwMode="auto">
            <a:xfrm>
              <a:off x="2944" y="946"/>
              <a:ext cx="44" cy="0"/>
            </a:xfrm>
            <a:prstGeom prst="line">
              <a:avLst/>
            </a:prstGeom>
            <a:noFill/>
            <a:ln w="28575">
              <a:solidFill>
                <a:srgbClr val="808080"/>
              </a:solidFill>
              <a:round/>
              <a:headEnd/>
              <a:tailEnd/>
            </a:ln>
          </p:spPr>
          <p:txBody>
            <a:bodyPr wrap="none" anchor="ctr"/>
            <a:lstStyle/>
            <a:p>
              <a:endParaRPr lang="en-US"/>
            </a:p>
          </p:txBody>
        </p:sp>
        <p:sp>
          <p:nvSpPr>
            <p:cNvPr id="92241" name="Line 297"/>
            <p:cNvSpPr>
              <a:spLocks noChangeShapeType="1"/>
            </p:cNvSpPr>
            <p:nvPr/>
          </p:nvSpPr>
          <p:spPr bwMode="auto">
            <a:xfrm>
              <a:off x="2894" y="850"/>
              <a:ext cx="52" cy="96"/>
            </a:xfrm>
            <a:prstGeom prst="line">
              <a:avLst/>
            </a:prstGeom>
            <a:noFill/>
            <a:ln w="28575">
              <a:solidFill>
                <a:srgbClr val="808080"/>
              </a:solidFill>
              <a:round/>
              <a:headEnd/>
              <a:tailEnd/>
            </a:ln>
          </p:spPr>
          <p:txBody>
            <a:bodyPr wrap="none" anchor="ctr"/>
            <a:lstStyle/>
            <a:p>
              <a:endParaRPr lang="en-US"/>
            </a:p>
          </p:txBody>
        </p:sp>
      </p:grpSp>
      <p:grpSp>
        <p:nvGrpSpPr>
          <p:cNvPr id="24" name="Group 298"/>
          <p:cNvGrpSpPr>
            <a:grpSpLocks/>
          </p:cNvGrpSpPr>
          <p:nvPr/>
        </p:nvGrpSpPr>
        <p:grpSpPr bwMode="auto">
          <a:xfrm flipV="1">
            <a:off x="5891213" y="2581275"/>
            <a:ext cx="228600" cy="84138"/>
            <a:chOff x="2848" y="848"/>
            <a:chExt cx="140" cy="98"/>
          </a:xfrm>
        </p:grpSpPr>
        <p:sp>
          <p:nvSpPr>
            <p:cNvPr id="92236" name="Line 299"/>
            <p:cNvSpPr>
              <a:spLocks noChangeShapeType="1"/>
            </p:cNvSpPr>
            <p:nvPr/>
          </p:nvSpPr>
          <p:spPr bwMode="auto">
            <a:xfrm flipV="1">
              <a:off x="2848" y="848"/>
              <a:ext cx="50" cy="2"/>
            </a:xfrm>
            <a:prstGeom prst="line">
              <a:avLst/>
            </a:prstGeom>
            <a:noFill/>
            <a:ln w="28575">
              <a:solidFill>
                <a:srgbClr val="969696"/>
              </a:solidFill>
              <a:round/>
              <a:headEnd/>
              <a:tailEnd/>
            </a:ln>
          </p:spPr>
          <p:txBody>
            <a:bodyPr wrap="none" anchor="ctr"/>
            <a:lstStyle/>
            <a:p>
              <a:endParaRPr lang="en-US"/>
            </a:p>
          </p:txBody>
        </p:sp>
        <p:sp>
          <p:nvSpPr>
            <p:cNvPr id="92237" name="Line 300"/>
            <p:cNvSpPr>
              <a:spLocks noChangeShapeType="1"/>
            </p:cNvSpPr>
            <p:nvPr/>
          </p:nvSpPr>
          <p:spPr bwMode="auto">
            <a:xfrm>
              <a:off x="2944" y="946"/>
              <a:ext cx="44" cy="0"/>
            </a:xfrm>
            <a:prstGeom prst="line">
              <a:avLst/>
            </a:prstGeom>
            <a:noFill/>
            <a:ln w="28575">
              <a:solidFill>
                <a:srgbClr val="969696"/>
              </a:solidFill>
              <a:round/>
              <a:headEnd/>
              <a:tailEnd/>
            </a:ln>
          </p:spPr>
          <p:txBody>
            <a:bodyPr wrap="none" anchor="ctr"/>
            <a:lstStyle/>
            <a:p>
              <a:endParaRPr lang="en-US"/>
            </a:p>
          </p:txBody>
        </p:sp>
        <p:sp>
          <p:nvSpPr>
            <p:cNvPr id="92238" name="Line 301"/>
            <p:cNvSpPr>
              <a:spLocks noChangeShapeType="1"/>
            </p:cNvSpPr>
            <p:nvPr/>
          </p:nvSpPr>
          <p:spPr bwMode="auto">
            <a:xfrm>
              <a:off x="2894" y="850"/>
              <a:ext cx="52" cy="96"/>
            </a:xfrm>
            <a:prstGeom prst="line">
              <a:avLst/>
            </a:prstGeom>
            <a:noFill/>
            <a:ln w="28575">
              <a:solidFill>
                <a:srgbClr val="969696"/>
              </a:solidFill>
              <a:round/>
              <a:headEnd/>
              <a:tailEnd/>
            </a:ln>
          </p:spPr>
          <p:txBody>
            <a:bodyPr wrap="none" anchor="ctr"/>
            <a:lstStyle/>
            <a:p>
              <a:endParaRPr lang="en-US"/>
            </a:p>
          </p:txBody>
        </p:sp>
      </p:grpSp>
      <p:sp>
        <p:nvSpPr>
          <p:cNvPr id="92215" name="Line 302"/>
          <p:cNvSpPr>
            <a:spLocks noChangeShapeType="1"/>
          </p:cNvSpPr>
          <p:nvPr/>
        </p:nvSpPr>
        <p:spPr bwMode="auto">
          <a:xfrm flipH="1">
            <a:off x="5502275" y="2752725"/>
            <a:ext cx="379413" cy="422275"/>
          </a:xfrm>
          <a:prstGeom prst="line">
            <a:avLst/>
          </a:prstGeom>
          <a:noFill/>
          <a:ln w="19050">
            <a:solidFill>
              <a:srgbClr val="000000"/>
            </a:solidFill>
            <a:round/>
            <a:headEnd/>
            <a:tailEnd/>
          </a:ln>
        </p:spPr>
        <p:txBody>
          <a:bodyPr/>
          <a:lstStyle/>
          <a:p>
            <a:endParaRPr lang="en-US"/>
          </a:p>
        </p:txBody>
      </p:sp>
      <p:grpSp>
        <p:nvGrpSpPr>
          <p:cNvPr id="25" name="Group 303"/>
          <p:cNvGrpSpPr>
            <a:grpSpLocks/>
          </p:cNvGrpSpPr>
          <p:nvPr/>
        </p:nvGrpSpPr>
        <p:grpSpPr bwMode="auto">
          <a:xfrm rot="8027572">
            <a:off x="5918200" y="2555875"/>
            <a:ext cx="168275" cy="104775"/>
            <a:chOff x="11283" y="10423"/>
            <a:chExt cx="475" cy="374"/>
          </a:xfrm>
        </p:grpSpPr>
        <p:sp>
          <p:nvSpPr>
            <p:cNvPr id="92229" name="Rectangle 304"/>
            <p:cNvSpPr>
              <a:spLocks noChangeArrowheads="1"/>
            </p:cNvSpPr>
            <p:nvPr/>
          </p:nvSpPr>
          <p:spPr bwMode="auto">
            <a:xfrm>
              <a:off x="11283" y="10423"/>
              <a:ext cx="475" cy="374"/>
            </a:xfrm>
            <a:prstGeom prst="rect">
              <a:avLst/>
            </a:prstGeom>
            <a:solidFill>
              <a:srgbClr val="FFFFFF"/>
            </a:solidFill>
            <a:ln w="9525">
              <a:solidFill>
                <a:srgbClr val="000000"/>
              </a:solidFill>
              <a:miter lim="800000"/>
              <a:headEnd/>
              <a:tailEnd/>
            </a:ln>
          </p:spPr>
          <p:txBody>
            <a:bodyPr/>
            <a:lstStyle/>
            <a:p>
              <a:endParaRPr lang="en-US"/>
            </a:p>
          </p:txBody>
        </p:sp>
        <p:sp>
          <p:nvSpPr>
            <p:cNvPr id="92230" name="Line 305"/>
            <p:cNvSpPr>
              <a:spLocks noChangeShapeType="1"/>
            </p:cNvSpPr>
            <p:nvPr/>
          </p:nvSpPr>
          <p:spPr bwMode="auto">
            <a:xfrm>
              <a:off x="11686" y="10502"/>
              <a:ext cx="1" cy="231"/>
            </a:xfrm>
            <a:prstGeom prst="line">
              <a:avLst/>
            </a:prstGeom>
            <a:noFill/>
            <a:ln w="9525">
              <a:solidFill>
                <a:srgbClr val="000000"/>
              </a:solidFill>
              <a:round/>
              <a:headEnd/>
              <a:tailEnd/>
            </a:ln>
          </p:spPr>
          <p:txBody>
            <a:bodyPr/>
            <a:lstStyle/>
            <a:p>
              <a:endParaRPr lang="en-US"/>
            </a:p>
          </p:txBody>
        </p:sp>
        <p:sp>
          <p:nvSpPr>
            <p:cNvPr id="92231" name="Line 306"/>
            <p:cNvSpPr>
              <a:spLocks noChangeShapeType="1"/>
            </p:cNvSpPr>
            <p:nvPr/>
          </p:nvSpPr>
          <p:spPr bwMode="auto">
            <a:xfrm>
              <a:off x="11621" y="10502"/>
              <a:ext cx="1" cy="231"/>
            </a:xfrm>
            <a:prstGeom prst="line">
              <a:avLst/>
            </a:prstGeom>
            <a:noFill/>
            <a:ln w="9525">
              <a:solidFill>
                <a:srgbClr val="000000"/>
              </a:solidFill>
              <a:round/>
              <a:headEnd/>
              <a:tailEnd/>
            </a:ln>
          </p:spPr>
          <p:txBody>
            <a:bodyPr/>
            <a:lstStyle/>
            <a:p>
              <a:endParaRPr lang="en-US"/>
            </a:p>
          </p:txBody>
        </p:sp>
        <p:sp>
          <p:nvSpPr>
            <p:cNvPr id="92232" name="Line 307"/>
            <p:cNvSpPr>
              <a:spLocks noChangeShapeType="1"/>
            </p:cNvSpPr>
            <p:nvPr/>
          </p:nvSpPr>
          <p:spPr bwMode="auto">
            <a:xfrm>
              <a:off x="11556" y="10502"/>
              <a:ext cx="1" cy="231"/>
            </a:xfrm>
            <a:prstGeom prst="line">
              <a:avLst/>
            </a:prstGeom>
            <a:noFill/>
            <a:ln w="9525">
              <a:solidFill>
                <a:srgbClr val="000000"/>
              </a:solidFill>
              <a:round/>
              <a:headEnd/>
              <a:tailEnd/>
            </a:ln>
          </p:spPr>
          <p:txBody>
            <a:bodyPr/>
            <a:lstStyle/>
            <a:p>
              <a:endParaRPr lang="en-US"/>
            </a:p>
          </p:txBody>
        </p:sp>
        <p:sp>
          <p:nvSpPr>
            <p:cNvPr id="92233" name="Line 308"/>
            <p:cNvSpPr>
              <a:spLocks noChangeShapeType="1"/>
            </p:cNvSpPr>
            <p:nvPr/>
          </p:nvSpPr>
          <p:spPr bwMode="auto">
            <a:xfrm>
              <a:off x="11491" y="10495"/>
              <a:ext cx="1" cy="231"/>
            </a:xfrm>
            <a:prstGeom prst="line">
              <a:avLst/>
            </a:prstGeom>
            <a:noFill/>
            <a:ln w="9525">
              <a:solidFill>
                <a:srgbClr val="000000"/>
              </a:solidFill>
              <a:round/>
              <a:headEnd/>
              <a:tailEnd/>
            </a:ln>
          </p:spPr>
          <p:txBody>
            <a:bodyPr/>
            <a:lstStyle/>
            <a:p>
              <a:endParaRPr lang="en-US"/>
            </a:p>
          </p:txBody>
        </p:sp>
        <p:sp>
          <p:nvSpPr>
            <p:cNvPr id="92234" name="Line 309"/>
            <p:cNvSpPr>
              <a:spLocks noChangeShapeType="1"/>
            </p:cNvSpPr>
            <p:nvPr/>
          </p:nvSpPr>
          <p:spPr bwMode="auto">
            <a:xfrm>
              <a:off x="11426" y="10495"/>
              <a:ext cx="2" cy="231"/>
            </a:xfrm>
            <a:prstGeom prst="line">
              <a:avLst/>
            </a:prstGeom>
            <a:noFill/>
            <a:ln w="9525">
              <a:solidFill>
                <a:srgbClr val="000000"/>
              </a:solidFill>
              <a:round/>
              <a:headEnd/>
              <a:tailEnd/>
            </a:ln>
          </p:spPr>
          <p:txBody>
            <a:bodyPr/>
            <a:lstStyle/>
            <a:p>
              <a:endParaRPr lang="en-US"/>
            </a:p>
          </p:txBody>
        </p:sp>
        <p:sp>
          <p:nvSpPr>
            <p:cNvPr id="92235" name="Line 310"/>
            <p:cNvSpPr>
              <a:spLocks noChangeShapeType="1"/>
            </p:cNvSpPr>
            <p:nvPr/>
          </p:nvSpPr>
          <p:spPr bwMode="auto">
            <a:xfrm>
              <a:off x="11360" y="10495"/>
              <a:ext cx="3" cy="231"/>
            </a:xfrm>
            <a:prstGeom prst="line">
              <a:avLst/>
            </a:prstGeom>
            <a:noFill/>
            <a:ln w="9525">
              <a:solidFill>
                <a:srgbClr val="000000"/>
              </a:solidFill>
              <a:round/>
              <a:headEnd/>
              <a:tailEnd/>
            </a:ln>
          </p:spPr>
          <p:txBody>
            <a:bodyPr/>
            <a:lstStyle/>
            <a:p>
              <a:endParaRPr lang="en-US"/>
            </a:p>
          </p:txBody>
        </p:sp>
      </p:grpSp>
      <p:sp>
        <p:nvSpPr>
          <p:cNvPr id="92217" name="Freeform 311"/>
          <p:cNvSpPr>
            <a:spLocks/>
          </p:cNvSpPr>
          <p:nvPr/>
        </p:nvSpPr>
        <p:spPr bwMode="auto">
          <a:xfrm>
            <a:off x="5432425" y="1679575"/>
            <a:ext cx="2212975" cy="1530350"/>
          </a:xfrm>
          <a:custGeom>
            <a:avLst/>
            <a:gdLst>
              <a:gd name="T0" fmla="*/ 7965 w 7980"/>
              <a:gd name="T1" fmla="*/ 3420 h 4620"/>
              <a:gd name="T2" fmla="*/ 7980 w 7980"/>
              <a:gd name="T3" fmla="*/ 4620 h 4620"/>
              <a:gd name="T4" fmla="*/ 0 w 7980"/>
              <a:gd name="T5" fmla="*/ 4605 h 4620"/>
              <a:gd name="T6" fmla="*/ 3315 w 7980"/>
              <a:gd name="T7" fmla="*/ 1485 h 4620"/>
              <a:gd name="T8" fmla="*/ 2355 w 7980"/>
              <a:gd name="T9" fmla="*/ 1455 h 4620"/>
              <a:gd name="T10" fmla="*/ 2355 w 7980"/>
              <a:gd name="T11" fmla="*/ 0 h 4620"/>
              <a:gd name="T12" fmla="*/ 0 60000 65536"/>
              <a:gd name="T13" fmla="*/ 0 60000 65536"/>
              <a:gd name="T14" fmla="*/ 0 60000 65536"/>
              <a:gd name="T15" fmla="*/ 0 60000 65536"/>
              <a:gd name="T16" fmla="*/ 0 60000 65536"/>
              <a:gd name="T17" fmla="*/ 0 60000 65536"/>
              <a:gd name="T18" fmla="*/ 0 w 7980"/>
              <a:gd name="T19" fmla="*/ 0 h 4620"/>
              <a:gd name="T20" fmla="*/ 7980 w 7980"/>
              <a:gd name="T21" fmla="*/ 4620 h 4620"/>
            </a:gdLst>
            <a:ahLst/>
            <a:cxnLst>
              <a:cxn ang="T12">
                <a:pos x="T0" y="T1"/>
              </a:cxn>
              <a:cxn ang="T13">
                <a:pos x="T2" y="T3"/>
              </a:cxn>
              <a:cxn ang="T14">
                <a:pos x="T4" y="T5"/>
              </a:cxn>
              <a:cxn ang="T15">
                <a:pos x="T6" y="T7"/>
              </a:cxn>
              <a:cxn ang="T16">
                <a:pos x="T8" y="T9"/>
              </a:cxn>
              <a:cxn ang="T17">
                <a:pos x="T10" y="T11"/>
              </a:cxn>
            </a:cxnLst>
            <a:rect l="T18" t="T19" r="T20" b="T21"/>
            <a:pathLst>
              <a:path w="7980" h="4620">
                <a:moveTo>
                  <a:pt x="7965" y="3420"/>
                </a:moveTo>
                <a:lnTo>
                  <a:pt x="7980" y="4620"/>
                </a:lnTo>
                <a:lnTo>
                  <a:pt x="0" y="4605"/>
                </a:lnTo>
                <a:lnTo>
                  <a:pt x="3315" y="1485"/>
                </a:lnTo>
                <a:lnTo>
                  <a:pt x="2355" y="1455"/>
                </a:lnTo>
                <a:lnTo>
                  <a:pt x="2355" y="0"/>
                </a:lnTo>
              </a:path>
            </a:pathLst>
          </a:custGeom>
          <a:noFill/>
          <a:ln w="38100">
            <a:solidFill>
              <a:srgbClr val="FF00FF"/>
            </a:solidFill>
            <a:round/>
            <a:headEnd/>
            <a:tailEnd type="triangle" w="med" len="med"/>
          </a:ln>
        </p:spPr>
        <p:txBody>
          <a:bodyPr/>
          <a:lstStyle/>
          <a:p>
            <a:endParaRPr lang="en-US"/>
          </a:p>
        </p:txBody>
      </p:sp>
      <p:sp>
        <p:nvSpPr>
          <p:cNvPr id="92218" name="Freeform 312"/>
          <p:cNvSpPr>
            <a:spLocks/>
          </p:cNvSpPr>
          <p:nvPr/>
        </p:nvSpPr>
        <p:spPr bwMode="auto">
          <a:xfrm>
            <a:off x="5257800" y="1728788"/>
            <a:ext cx="2508250" cy="1504950"/>
          </a:xfrm>
          <a:custGeom>
            <a:avLst/>
            <a:gdLst>
              <a:gd name="T0" fmla="*/ 0 w 9045"/>
              <a:gd name="T1" fmla="*/ 2880 h 4545"/>
              <a:gd name="T2" fmla="*/ 0 w 9045"/>
              <a:gd name="T3" fmla="*/ 4530 h 4545"/>
              <a:gd name="T4" fmla="*/ 885 w 9045"/>
              <a:gd name="T5" fmla="*/ 4545 h 4545"/>
              <a:gd name="T6" fmla="*/ 3510 w 9045"/>
              <a:gd name="T7" fmla="*/ 2010 h 4545"/>
              <a:gd name="T8" fmla="*/ 7140 w 9045"/>
              <a:gd name="T9" fmla="*/ 2055 h 4545"/>
              <a:gd name="T10" fmla="*/ 8145 w 9045"/>
              <a:gd name="T11" fmla="*/ 1020 h 4545"/>
              <a:gd name="T12" fmla="*/ 9045 w 9045"/>
              <a:gd name="T13" fmla="*/ 1020 h 4545"/>
              <a:gd name="T14" fmla="*/ 9015 w 9045"/>
              <a:gd name="T15" fmla="*/ 0 h 4545"/>
              <a:gd name="T16" fmla="*/ 0 60000 65536"/>
              <a:gd name="T17" fmla="*/ 0 60000 65536"/>
              <a:gd name="T18" fmla="*/ 0 60000 65536"/>
              <a:gd name="T19" fmla="*/ 0 60000 65536"/>
              <a:gd name="T20" fmla="*/ 0 60000 65536"/>
              <a:gd name="T21" fmla="*/ 0 60000 65536"/>
              <a:gd name="T22" fmla="*/ 0 60000 65536"/>
              <a:gd name="T23" fmla="*/ 0 60000 65536"/>
              <a:gd name="T24" fmla="*/ 0 w 9045"/>
              <a:gd name="T25" fmla="*/ 0 h 4545"/>
              <a:gd name="T26" fmla="*/ 9045 w 9045"/>
              <a:gd name="T27" fmla="*/ 4545 h 454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045" h="4545">
                <a:moveTo>
                  <a:pt x="0" y="2880"/>
                </a:moveTo>
                <a:lnTo>
                  <a:pt x="0" y="4530"/>
                </a:lnTo>
                <a:lnTo>
                  <a:pt x="885" y="4545"/>
                </a:lnTo>
                <a:lnTo>
                  <a:pt x="3510" y="2010"/>
                </a:lnTo>
                <a:lnTo>
                  <a:pt x="7140" y="2055"/>
                </a:lnTo>
                <a:lnTo>
                  <a:pt x="8145" y="1020"/>
                </a:lnTo>
                <a:lnTo>
                  <a:pt x="9045" y="1020"/>
                </a:lnTo>
                <a:lnTo>
                  <a:pt x="9015" y="0"/>
                </a:lnTo>
              </a:path>
            </a:pathLst>
          </a:custGeom>
          <a:noFill/>
          <a:ln w="38100">
            <a:solidFill>
              <a:srgbClr val="0000FF"/>
            </a:solidFill>
            <a:round/>
            <a:headEnd/>
            <a:tailEnd type="triangle" w="med" len="med"/>
          </a:ln>
        </p:spPr>
        <p:txBody>
          <a:bodyPr/>
          <a:lstStyle/>
          <a:p>
            <a:endParaRPr lang="en-US"/>
          </a:p>
        </p:txBody>
      </p:sp>
      <p:sp>
        <p:nvSpPr>
          <p:cNvPr id="92219" name="Freeform 313"/>
          <p:cNvSpPr>
            <a:spLocks/>
          </p:cNvSpPr>
          <p:nvPr/>
        </p:nvSpPr>
        <p:spPr bwMode="auto">
          <a:xfrm>
            <a:off x="5311775" y="1754188"/>
            <a:ext cx="2530475" cy="1390650"/>
          </a:xfrm>
          <a:custGeom>
            <a:avLst/>
            <a:gdLst>
              <a:gd name="T0" fmla="*/ 0 w 9120"/>
              <a:gd name="T1" fmla="*/ 2821 h 4201"/>
              <a:gd name="T2" fmla="*/ 0 w 9120"/>
              <a:gd name="T3" fmla="*/ 4201 h 4201"/>
              <a:gd name="T4" fmla="*/ 4890 w 9120"/>
              <a:gd name="T5" fmla="*/ 4201 h 4201"/>
              <a:gd name="T6" fmla="*/ 8055 w 9120"/>
              <a:gd name="T7" fmla="*/ 1051 h 4201"/>
              <a:gd name="T8" fmla="*/ 9120 w 9120"/>
              <a:gd name="T9" fmla="*/ 1080 h 4201"/>
              <a:gd name="T10" fmla="*/ 9105 w 9120"/>
              <a:gd name="T11" fmla="*/ 0 h 4201"/>
              <a:gd name="T12" fmla="*/ 0 60000 65536"/>
              <a:gd name="T13" fmla="*/ 0 60000 65536"/>
              <a:gd name="T14" fmla="*/ 0 60000 65536"/>
              <a:gd name="T15" fmla="*/ 0 60000 65536"/>
              <a:gd name="T16" fmla="*/ 0 60000 65536"/>
              <a:gd name="T17" fmla="*/ 0 60000 65536"/>
              <a:gd name="T18" fmla="*/ 0 w 9120"/>
              <a:gd name="T19" fmla="*/ 0 h 4201"/>
              <a:gd name="T20" fmla="*/ 9120 w 9120"/>
              <a:gd name="T21" fmla="*/ 4201 h 4201"/>
            </a:gdLst>
            <a:ahLst/>
            <a:cxnLst>
              <a:cxn ang="T12">
                <a:pos x="T0" y="T1"/>
              </a:cxn>
              <a:cxn ang="T13">
                <a:pos x="T2" y="T3"/>
              </a:cxn>
              <a:cxn ang="T14">
                <a:pos x="T4" y="T5"/>
              </a:cxn>
              <a:cxn ang="T15">
                <a:pos x="T6" y="T7"/>
              </a:cxn>
              <a:cxn ang="T16">
                <a:pos x="T8" y="T9"/>
              </a:cxn>
              <a:cxn ang="T17">
                <a:pos x="T10" y="T11"/>
              </a:cxn>
            </a:cxnLst>
            <a:rect l="T18" t="T19" r="T20" b="T21"/>
            <a:pathLst>
              <a:path w="9120" h="4201">
                <a:moveTo>
                  <a:pt x="0" y="2821"/>
                </a:moveTo>
                <a:lnTo>
                  <a:pt x="0" y="4201"/>
                </a:lnTo>
                <a:lnTo>
                  <a:pt x="4890" y="4201"/>
                </a:lnTo>
                <a:lnTo>
                  <a:pt x="8055" y="1051"/>
                </a:lnTo>
                <a:lnTo>
                  <a:pt x="9120" y="1080"/>
                </a:lnTo>
                <a:lnTo>
                  <a:pt x="9105" y="0"/>
                </a:lnTo>
              </a:path>
            </a:pathLst>
          </a:custGeom>
          <a:noFill/>
          <a:ln w="38100">
            <a:solidFill>
              <a:srgbClr val="00FF00"/>
            </a:solidFill>
            <a:round/>
            <a:headEnd type="triangle" w="med" len="med"/>
            <a:tailEnd/>
          </a:ln>
        </p:spPr>
        <p:txBody>
          <a:bodyPr/>
          <a:lstStyle/>
          <a:p>
            <a:endParaRPr lang="en-US"/>
          </a:p>
        </p:txBody>
      </p:sp>
      <p:grpSp>
        <p:nvGrpSpPr>
          <p:cNvPr id="26" name="Group 314"/>
          <p:cNvGrpSpPr>
            <a:grpSpLocks/>
          </p:cNvGrpSpPr>
          <p:nvPr/>
        </p:nvGrpSpPr>
        <p:grpSpPr bwMode="auto">
          <a:xfrm>
            <a:off x="5237163" y="2668588"/>
            <a:ext cx="39687" cy="141287"/>
            <a:chOff x="10104" y="10005"/>
            <a:chExt cx="137" cy="411"/>
          </a:xfrm>
        </p:grpSpPr>
        <p:sp>
          <p:nvSpPr>
            <p:cNvPr id="92227" name="Oval 315"/>
            <p:cNvSpPr>
              <a:spLocks noChangeArrowheads="1"/>
            </p:cNvSpPr>
            <p:nvPr/>
          </p:nvSpPr>
          <p:spPr bwMode="auto">
            <a:xfrm>
              <a:off x="10104" y="10005"/>
              <a:ext cx="137" cy="138"/>
            </a:xfrm>
            <a:prstGeom prst="ellipse">
              <a:avLst/>
            </a:prstGeom>
            <a:solidFill>
              <a:srgbClr val="0000FF"/>
            </a:solidFill>
            <a:ln w="9525">
              <a:noFill/>
              <a:round/>
              <a:headEnd/>
              <a:tailEnd/>
            </a:ln>
          </p:spPr>
          <p:txBody>
            <a:bodyPr/>
            <a:lstStyle/>
            <a:p>
              <a:endParaRPr lang="en-US"/>
            </a:p>
          </p:txBody>
        </p:sp>
        <p:sp>
          <p:nvSpPr>
            <p:cNvPr id="92228" name="Oval 316"/>
            <p:cNvSpPr>
              <a:spLocks noChangeArrowheads="1"/>
            </p:cNvSpPr>
            <p:nvPr/>
          </p:nvSpPr>
          <p:spPr bwMode="auto">
            <a:xfrm>
              <a:off x="10104" y="10278"/>
              <a:ext cx="137" cy="138"/>
            </a:xfrm>
            <a:prstGeom prst="ellipse">
              <a:avLst/>
            </a:prstGeom>
            <a:solidFill>
              <a:srgbClr val="0000FF"/>
            </a:solidFill>
            <a:ln w="9525">
              <a:noFill/>
              <a:round/>
              <a:headEnd/>
              <a:tailEnd/>
            </a:ln>
          </p:spPr>
          <p:txBody>
            <a:bodyPr/>
            <a:lstStyle/>
            <a:p>
              <a:endParaRPr lang="en-US"/>
            </a:p>
          </p:txBody>
        </p:sp>
      </p:grpSp>
      <p:grpSp>
        <p:nvGrpSpPr>
          <p:cNvPr id="27" name="Group 317"/>
          <p:cNvGrpSpPr>
            <a:grpSpLocks/>
          </p:cNvGrpSpPr>
          <p:nvPr/>
        </p:nvGrpSpPr>
        <p:grpSpPr bwMode="auto">
          <a:xfrm>
            <a:off x="7621588" y="2790825"/>
            <a:ext cx="39687" cy="142875"/>
            <a:chOff x="10104" y="10005"/>
            <a:chExt cx="137" cy="411"/>
          </a:xfrm>
        </p:grpSpPr>
        <p:sp>
          <p:nvSpPr>
            <p:cNvPr id="92225" name="Oval 318"/>
            <p:cNvSpPr>
              <a:spLocks noChangeArrowheads="1"/>
            </p:cNvSpPr>
            <p:nvPr/>
          </p:nvSpPr>
          <p:spPr bwMode="auto">
            <a:xfrm>
              <a:off x="10104" y="10005"/>
              <a:ext cx="137" cy="138"/>
            </a:xfrm>
            <a:prstGeom prst="ellipse">
              <a:avLst/>
            </a:prstGeom>
            <a:solidFill>
              <a:srgbClr val="FF00FF"/>
            </a:solidFill>
            <a:ln w="9525">
              <a:noFill/>
              <a:round/>
              <a:headEnd/>
              <a:tailEnd/>
            </a:ln>
          </p:spPr>
          <p:txBody>
            <a:bodyPr/>
            <a:lstStyle/>
            <a:p>
              <a:endParaRPr lang="en-US"/>
            </a:p>
          </p:txBody>
        </p:sp>
        <p:sp>
          <p:nvSpPr>
            <p:cNvPr id="92226" name="Oval 319"/>
            <p:cNvSpPr>
              <a:spLocks noChangeArrowheads="1"/>
            </p:cNvSpPr>
            <p:nvPr/>
          </p:nvSpPr>
          <p:spPr bwMode="auto">
            <a:xfrm>
              <a:off x="10104" y="10278"/>
              <a:ext cx="137" cy="138"/>
            </a:xfrm>
            <a:prstGeom prst="ellipse">
              <a:avLst/>
            </a:prstGeom>
            <a:solidFill>
              <a:srgbClr val="FF00FF"/>
            </a:solidFill>
            <a:ln w="9525">
              <a:noFill/>
              <a:round/>
              <a:headEnd/>
              <a:tailEnd/>
            </a:ln>
          </p:spPr>
          <p:txBody>
            <a:bodyPr/>
            <a:lstStyle/>
            <a:p>
              <a:endParaRPr lang="en-US"/>
            </a:p>
          </p:txBody>
        </p:sp>
      </p:grpSp>
      <p:grpSp>
        <p:nvGrpSpPr>
          <p:cNvPr id="28" name="Group 320"/>
          <p:cNvGrpSpPr>
            <a:grpSpLocks/>
          </p:cNvGrpSpPr>
          <p:nvPr/>
        </p:nvGrpSpPr>
        <p:grpSpPr bwMode="auto">
          <a:xfrm>
            <a:off x="7816850" y="1717675"/>
            <a:ext cx="39688" cy="142875"/>
            <a:chOff x="10104" y="10005"/>
            <a:chExt cx="137" cy="411"/>
          </a:xfrm>
        </p:grpSpPr>
        <p:sp>
          <p:nvSpPr>
            <p:cNvPr id="92223" name="Oval 321"/>
            <p:cNvSpPr>
              <a:spLocks noChangeArrowheads="1"/>
            </p:cNvSpPr>
            <p:nvPr/>
          </p:nvSpPr>
          <p:spPr bwMode="auto">
            <a:xfrm>
              <a:off x="10104" y="10005"/>
              <a:ext cx="137" cy="138"/>
            </a:xfrm>
            <a:prstGeom prst="ellipse">
              <a:avLst/>
            </a:prstGeom>
            <a:solidFill>
              <a:srgbClr val="00FF00"/>
            </a:solidFill>
            <a:ln w="9525">
              <a:noFill/>
              <a:round/>
              <a:headEnd/>
              <a:tailEnd/>
            </a:ln>
          </p:spPr>
          <p:txBody>
            <a:bodyPr/>
            <a:lstStyle/>
            <a:p>
              <a:endParaRPr lang="en-US"/>
            </a:p>
          </p:txBody>
        </p:sp>
        <p:sp>
          <p:nvSpPr>
            <p:cNvPr id="92224" name="Oval 322"/>
            <p:cNvSpPr>
              <a:spLocks noChangeArrowheads="1"/>
            </p:cNvSpPr>
            <p:nvPr/>
          </p:nvSpPr>
          <p:spPr bwMode="auto">
            <a:xfrm>
              <a:off x="10104" y="10278"/>
              <a:ext cx="137" cy="138"/>
            </a:xfrm>
            <a:prstGeom prst="ellipse">
              <a:avLst/>
            </a:prstGeom>
            <a:solidFill>
              <a:srgbClr val="00FF00"/>
            </a:solidFill>
            <a:ln w="9525">
              <a:no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Footer Placeholder 5"/>
          <p:cNvSpPr>
            <a:spLocks noGrp="1"/>
          </p:cNvSpPr>
          <p:nvPr>
            <p:ph type="ftr" sz="quarter" idx="11"/>
          </p:nvPr>
        </p:nvSpPr>
        <p:spPr>
          <a:noFill/>
        </p:spPr>
        <p:txBody>
          <a:bodyPr/>
          <a:lstStyle/>
          <a:p>
            <a:r>
              <a:rPr lang="en-US"/>
              <a:t>Transport Layer</a:t>
            </a:r>
            <a:endParaRPr lang="en-US">
              <a:latin typeface="Times New Roman" pitchFamily="18" charset="0"/>
            </a:endParaRPr>
          </a:p>
        </p:txBody>
      </p:sp>
      <p:sp>
        <p:nvSpPr>
          <p:cNvPr id="93187" name="Slide Number Placeholder 6"/>
          <p:cNvSpPr>
            <a:spLocks noGrp="1"/>
          </p:cNvSpPr>
          <p:nvPr>
            <p:ph type="sldNum" sz="quarter" idx="12"/>
          </p:nvPr>
        </p:nvSpPr>
        <p:spPr>
          <a:noFill/>
        </p:spPr>
        <p:txBody>
          <a:bodyPr/>
          <a:lstStyle/>
          <a:p>
            <a:r>
              <a:rPr lang="en-US"/>
              <a:t>3-</a:t>
            </a:r>
            <a:fld id="{621BB5EE-BC5A-4E9A-94B7-371C137FB7C3}" type="slidenum">
              <a:rPr lang="en-US"/>
              <a:pPr/>
              <a:t>8</a:t>
            </a:fld>
            <a:endParaRPr lang="en-US"/>
          </a:p>
        </p:txBody>
      </p:sp>
      <p:sp>
        <p:nvSpPr>
          <p:cNvPr id="93188" name="Rectangle 2"/>
          <p:cNvSpPr>
            <a:spLocks noGrp="1" noChangeArrowheads="1"/>
          </p:cNvSpPr>
          <p:nvPr>
            <p:ph type="title"/>
          </p:nvPr>
        </p:nvSpPr>
        <p:spPr/>
        <p:txBody>
          <a:bodyPr/>
          <a:lstStyle/>
          <a:p>
            <a:r>
              <a:rPr lang="en-US" sz="3200" smtClean="0"/>
              <a:t>Approaches towards congestion control</a:t>
            </a:r>
            <a:endParaRPr lang="en-US" smtClean="0"/>
          </a:p>
        </p:txBody>
      </p:sp>
      <p:sp>
        <p:nvSpPr>
          <p:cNvPr id="93189" name="Rectangle 3"/>
          <p:cNvSpPr>
            <a:spLocks noGrp="1" noChangeArrowheads="1"/>
          </p:cNvSpPr>
          <p:nvPr>
            <p:ph type="body" sz="half" idx="1"/>
          </p:nvPr>
        </p:nvSpPr>
        <p:spPr>
          <a:xfrm>
            <a:off x="723900" y="2152650"/>
            <a:ext cx="3781425" cy="3810000"/>
          </a:xfrm>
        </p:spPr>
        <p:txBody>
          <a:bodyPr/>
          <a:lstStyle/>
          <a:p>
            <a:pPr>
              <a:buFont typeface="ZapfDingbats" pitchFamily="82" charset="2"/>
              <a:buNone/>
            </a:pPr>
            <a:r>
              <a:rPr lang="en-US" sz="2400" smtClean="0">
                <a:solidFill>
                  <a:srgbClr val="FF0000"/>
                </a:solidFill>
              </a:rPr>
              <a:t>End-end congestion control:</a:t>
            </a:r>
            <a:endParaRPr lang="en-US" sz="2400" smtClean="0"/>
          </a:p>
          <a:p>
            <a:r>
              <a:rPr lang="en-US" sz="2000" smtClean="0"/>
              <a:t>no explicit feedback from network</a:t>
            </a:r>
          </a:p>
          <a:p>
            <a:r>
              <a:rPr lang="en-US" sz="2000" smtClean="0"/>
              <a:t>congestion inferred from end-system observed loss, delay</a:t>
            </a:r>
          </a:p>
          <a:p>
            <a:r>
              <a:rPr lang="en-US" sz="2000" smtClean="0"/>
              <a:t>approach taken by TCP</a:t>
            </a:r>
            <a:endParaRPr lang="en-US" sz="2400" smtClean="0"/>
          </a:p>
        </p:txBody>
      </p:sp>
      <p:sp>
        <p:nvSpPr>
          <p:cNvPr id="93190" name="Rectangle 4"/>
          <p:cNvSpPr>
            <a:spLocks noGrp="1" noChangeArrowheads="1"/>
          </p:cNvSpPr>
          <p:nvPr>
            <p:ph type="body" sz="half" idx="2"/>
          </p:nvPr>
        </p:nvSpPr>
        <p:spPr>
          <a:xfrm>
            <a:off x="4514850" y="2133600"/>
            <a:ext cx="3810000" cy="3905250"/>
          </a:xfrm>
        </p:spPr>
        <p:txBody>
          <a:bodyPr/>
          <a:lstStyle/>
          <a:p>
            <a:pPr>
              <a:buFont typeface="ZapfDingbats" pitchFamily="82" charset="2"/>
              <a:buNone/>
            </a:pPr>
            <a:r>
              <a:rPr lang="en-US" sz="2400" smtClean="0">
                <a:solidFill>
                  <a:srgbClr val="FF0000"/>
                </a:solidFill>
              </a:rPr>
              <a:t>Network-assisted congestion control:</a:t>
            </a:r>
            <a:endParaRPr lang="en-US" sz="2400" smtClean="0"/>
          </a:p>
          <a:p>
            <a:r>
              <a:rPr lang="en-US" sz="2000" smtClean="0"/>
              <a:t>routers provide feedback to end systems</a:t>
            </a:r>
          </a:p>
          <a:p>
            <a:pPr lvl="1"/>
            <a:r>
              <a:rPr lang="en-US" sz="2000" smtClean="0"/>
              <a:t>single bit indicating congestion (SNA, DECbit, TCP/IP ECN, ATM)</a:t>
            </a:r>
          </a:p>
          <a:p>
            <a:pPr lvl="1"/>
            <a:r>
              <a:rPr lang="en-US" sz="2000" smtClean="0"/>
              <a:t>explicit rate sender should send at</a:t>
            </a:r>
            <a:endParaRPr lang="en-US" sz="1800" smtClean="0"/>
          </a:p>
        </p:txBody>
      </p:sp>
      <p:sp>
        <p:nvSpPr>
          <p:cNvPr id="93191" name="Rectangle 5"/>
          <p:cNvSpPr>
            <a:spLocks noChangeArrowheads="1"/>
          </p:cNvSpPr>
          <p:nvPr/>
        </p:nvSpPr>
        <p:spPr bwMode="auto">
          <a:xfrm>
            <a:off x="542925" y="1381125"/>
            <a:ext cx="7477125" cy="552450"/>
          </a:xfrm>
          <a:prstGeom prst="rect">
            <a:avLst/>
          </a:prstGeom>
          <a:noFill/>
          <a:ln w="9525">
            <a:noFill/>
            <a:miter lim="800000"/>
            <a:headEnd/>
            <a:tailEnd/>
          </a:ln>
        </p:spPr>
        <p:txBody>
          <a:bodyPr/>
          <a:lstStyle/>
          <a:p>
            <a:pPr marL="342900" indent="-342900" algn="l">
              <a:spcBef>
                <a:spcPct val="20000"/>
              </a:spcBef>
              <a:buClr>
                <a:schemeClr val="accent2"/>
              </a:buClr>
              <a:buSzPct val="85000"/>
              <a:buFont typeface="ZapfDingbats" pitchFamily="82" charset="2"/>
              <a:buNone/>
            </a:pPr>
            <a:r>
              <a:rPr lang="en-US" sz="2400">
                <a:solidFill>
                  <a:schemeClr val="accent2"/>
                </a:solidFill>
              </a:rPr>
              <a:t>Two broad approaches towards congestion control: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Footer Placeholder 5"/>
          <p:cNvSpPr>
            <a:spLocks noGrp="1"/>
          </p:cNvSpPr>
          <p:nvPr>
            <p:ph type="ftr" sz="quarter" idx="11"/>
          </p:nvPr>
        </p:nvSpPr>
        <p:spPr>
          <a:noFill/>
        </p:spPr>
        <p:txBody>
          <a:bodyPr/>
          <a:lstStyle/>
          <a:p>
            <a:r>
              <a:rPr lang="en-US"/>
              <a:t>Transport Layer</a:t>
            </a:r>
            <a:endParaRPr lang="en-US">
              <a:latin typeface="Times New Roman" pitchFamily="18" charset="0"/>
            </a:endParaRPr>
          </a:p>
        </p:txBody>
      </p:sp>
      <p:sp>
        <p:nvSpPr>
          <p:cNvPr id="94211" name="Slide Number Placeholder 6"/>
          <p:cNvSpPr>
            <a:spLocks noGrp="1"/>
          </p:cNvSpPr>
          <p:nvPr>
            <p:ph type="sldNum" sz="quarter" idx="12"/>
          </p:nvPr>
        </p:nvSpPr>
        <p:spPr>
          <a:noFill/>
        </p:spPr>
        <p:txBody>
          <a:bodyPr/>
          <a:lstStyle/>
          <a:p>
            <a:r>
              <a:rPr lang="en-US"/>
              <a:t>3-</a:t>
            </a:r>
            <a:fld id="{A80EC0F4-32B3-4272-BB6A-1C8CB87C2F6A}" type="slidenum">
              <a:rPr lang="en-US"/>
              <a:pPr/>
              <a:t>9</a:t>
            </a:fld>
            <a:endParaRPr lang="en-US"/>
          </a:p>
        </p:txBody>
      </p:sp>
      <p:sp>
        <p:nvSpPr>
          <p:cNvPr id="94212" name="Rectangle 2"/>
          <p:cNvSpPr>
            <a:spLocks noGrp="1" noChangeArrowheads="1"/>
          </p:cNvSpPr>
          <p:nvPr>
            <p:ph type="title"/>
          </p:nvPr>
        </p:nvSpPr>
        <p:spPr>
          <a:xfrm>
            <a:off x="533400" y="228600"/>
            <a:ext cx="8191500" cy="1143000"/>
          </a:xfrm>
        </p:spPr>
        <p:txBody>
          <a:bodyPr/>
          <a:lstStyle/>
          <a:p>
            <a:r>
              <a:rPr lang="en-US" sz="3200" smtClean="0"/>
              <a:t>Case study: ATM ABR congestion control</a:t>
            </a:r>
            <a:endParaRPr lang="en-US" smtClean="0"/>
          </a:p>
        </p:txBody>
      </p:sp>
      <p:sp>
        <p:nvSpPr>
          <p:cNvPr id="94213" name="Rectangle 3"/>
          <p:cNvSpPr>
            <a:spLocks noGrp="1" noChangeArrowheads="1"/>
          </p:cNvSpPr>
          <p:nvPr>
            <p:ph type="body" sz="half" idx="1"/>
          </p:nvPr>
        </p:nvSpPr>
        <p:spPr>
          <a:xfrm>
            <a:off x="533400" y="1600200"/>
            <a:ext cx="3619500" cy="4648200"/>
          </a:xfrm>
        </p:spPr>
        <p:txBody>
          <a:bodyPr/>
          <a:lstStyle/>
          <a:p>
            <a:pPr>
              <a:buFont typeface="ZapfDingbats" pitchFamily="82" charset="2"/>
              <a:buNone/>
            </a:pPr>
            <a:r>
              <a:rPr lang="en-US" sz="2400" smtClean="0">
                <a:solidFill>
                  <a:srgbClr val="FF0000"/>
                </a:solidFill>
              </a:rPr>
              <a:t>ABR: available bit rate:</a:t>
            </a:r>
            <a:endParaRPr lang="en-US" sz="2400" smtClean="0"/>
          </a:p>
          <a:p>
            <a:r>
              <a:rPr lang="en-US" sz="2000" smtClean="0"/>
              <a:t>“elastic service” </a:t>
            </a:r>
          </a:p>
          <a:p>
            <a:r>
              <a:rPr lang="en-US" sz="2000" smtClean="0"/>
              <a:t>if sender’s path “underloaded”: </a:t>
            </a:r>
          </a:p>
          <a:p>
            <a:pPr lvl="1"/>
            <a:r>
              <a:rPr lang="en-US" sz="2000" smtClean="0"/>
              <a:t>sender should use available bandwidth</a:t>
            </a:r>
          </a:p>
          <a:p>
            <a:r>
              <a:rPr lang="en-US" sz="2000" smtClean="0"/>
              <a:t>if sender’s path congested: </a:t>
            </a:r>
          </a:p>
          <a:p>
            <a:pPr lvl="1"/>
            <a:r>
              <a:rPr lang="en-US" sz="2000" smtClean="0"/>
              <a:t>sender throttled to minimum guaranteed rate</a:t>
            </a:r>
          </a:p>
        </p:txBody>
      </p:sp>
      <p:sp>
        <p:nvSpPr>
          <p:cNvPr id="94214" name="Rectangle 4"/>
          <p:cNvSpPr>
            <a:spLocks noGrp="1" noChangeArrowheads="1"/>
          </p:cNvSpPr>
          <p:nvPr>
            <p:ph type="body" sz="half" idx="2"/>
          </p:nvPr>
        </p:nvSpPr>
        <p:spPr>
          <a:xfrm>
            <a:off x="4495800" y="1600200"/>
            <a:ext cx="4238625" cy="4648200"/>
          </a:xfrm>
        </p:spPr>
        <p:txBody>
          <a:bodyPr>
            <a:normAutofit lnSpcReduction="10000"/>
          </a:bodyPr>
          <a:lstStyle/>
          <a:p>
            <a:pPr>
              <a:buFont typeface="ZapfDingbats" pitchFamily="82" charset="2"/>
              <a:buNone/>
            </a:pPr>
            <a:r>
              <a:rPr lang="en-US" sz="2400" smtClean="0">
                <a:solidFill>
                  <a:srgbClr val="FF0000"/>
                </a:solidFill>
              </a:rPr>
              <a:t>RM (resource management) cells:</a:t>
            </a:r>
            <a:endParaRPr lang="en-US" sz="2400" smtClean="0"/>
          </a:p>
          <a:p>
            <a:r>
              <a:rPr lang="en-US" sz="2000" smtClean="0"/>
              <a:t>sent by sender, interspersed with data cells</a:t>
            </a:r>
          </a:p>
          <a:p>
            <a:r>
              <a:rPr lang="en-US" sz="2000" smtClean="0"/>
              <a:t>bits in RM cell set by switches (“</a:t>
            </a:r>
            <a:r>
              <a:rPr lang="en-US" sz="2000" i="1" smtClean="0"/>
              <a:t>network-assisted”</a:t>
            </a:r>
            <a:r>
              <a:rPr lang="en-US" sz="2000" smtClean="0"/>
              <a:t>) </a:t>
            </a:r>
          </a:p>
          <a:p>
            <a:pPr lvl="1"/>
            <a:r>
              <a:rPr lang="en-US" sz="2000" smtClean="0">
                <a:solidFill>
                  <a:schemeClr val="accent2"/>
                </a:solidFill>
              </a:rPr>
              <a:t>NI bit:</a:t>
            </a:r>
            <a:r>
              <a:rPr lang="en-US" sz="2000" smtClean="0"/>
              <a:t> no increase in rate (mild congestion)</a:t>
            </a:r>
          </a:p>
          <a:p>
            <a:pPr lvl="1"/>
            <a:r>
              <a:rPr lang="en-US" sz="2000" smtClean="0">
                <a:solidFill>
                  <a:schemeClr val="accent2"/>
                </a:solidFill>
              </a:rPr>
              <a:t>CI bit:</a:t>
            </a:r>
            <a:r>
              <a:rPr lang="en-US" sz="2000" smtClean="0"/>
              <a:t> congestion indication</a:t>
            </a:r>
          </a:p>
          <a:p>
            <a:r>
              <a:rPr lang="en-US" sz="2000" smtClean="0"/>
              <a:t>RM cells returned to sender by receiver, with bits intact</a:t>
            </a:r>
            <a:endParaRPr lang="en-US" sz="2400" smtClean="0"/>
          </a:p>
          <a:p>
            <a:pPr lvl="1"/>
            <a:endParaRPr lang="en-US" sz="2000" smtClean="0"/>
          </a:p>
          <a:p>
            <a:pPr>
              <a:buFont typeface="ZapfDingbats" pitchFamily="82" charset="2"/>
              <a:buNone/>
            </a:pPr>
            <a:r>
              <a:rPr lang="en-US" sz="2400"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806</Words>
  <Application>Microsoft Office PowerPoint</Application>
  <PresentationFormat>On-screen Show (4:3)</PresentationFormat>
  <Paragraphs>166</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Chapter 3 outline</vt:lpstr>
      <vt:lpstr>Principles of Congestion Control</vt:lpstr>
      <vt:lpstr>Causes/costs of congestion: scenario 1 </vt:lpstr>
      <vt:lpstr>Causes/costs of congestion: scenario 2 </vt:lpstr>
      <vt:lpstr>Causes/costs of congestion: scenario 2 </vt:lpstr>
      <vt:lpstr>Causes/costs of congestion: scenario 3 </vt:lpstr>
      <vt:lpstr>Causes/costs of congestion: scenario 3 </vt:lpstr>
      <vt:lpstr>Approaches towards congestion control</vt:lpstr>
      <vt:lpstr>Case study: ATM ABR congestion control</vt:lpstr>
      <vt:lpstr>Case study: ATM ABR congestion control</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outline</dc:title>
  <dc:creator>scot</dc:creator>
  <cp:lastModifiedBy>scot</cp:lastModifiedBy>
  <cp:revision>14</cp:revision>
  <dcterms:created xsi:type="dcterms:W3CDTF">2007-10-12T12:42:25Z</dcterms:created>
  <dcterms:modified xsi:type="dcterms:W3CDTF">2009-10-07T14:07:07Z</dcterms:modified>
</cp:coreProperties>
</file>