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2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30D44B-9AC2-427F-96BA-3B113F7E2412}" type="datetimeFigureOut">
              <a:rPr lang="en-US" smtClean="0"/>
              <a:pPr/>
              <a:t>10/4/2009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4FAF9-AC14-4D90-9ACC-33C46A550BF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Filter for ftp-data</a:t>
            </a:r>
          </a:p>
          <a:p>
            <a:r>
              <a:rPr lang="en-US" dirty="0" smtClean="0"/>
              <a:t>Statistics,</a:t>
            </a:r>
            <a:r>
              <a:rPr lang="en-US" baseline="0" dirty="0" smtClean="0"/>
              <a:t> TCP Stream Graph, RTT Graph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74FAF9-AC14-4D90-9ACC-33C46A550BF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74FAF9-AC14-4D90-9ACC-33C46A550BF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61FFD3-F3F5-43DF-9CEA-320ED106F07F}" type="slidenum">
              <a:rPr lang="en-US"/>
              <a:pPr/>
              <a:t>13</a:t>
            </a:fld>
            <a:endParaRPr lang="en-US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3199C-477B-402C-A948-8BB8884A5F02}" type="datetimeFigureOut">
              <a:rPr lang="en-US" smtClean="0"/>
              <a:pPr/>
              <a:t>10/4/2009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72E4-3CF9-469A-91D7-D07AD69EC8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3199C-477B-402C-A948-8BB8884A5F02}" type="datetimeFigureOut">
              <a:rPr lang="en-US" smtClean="0"/>
              <a:pPr/>
              <a:t>10/4/2009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72E4-3CF9-469A-91D7-D07AD69EC8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3199C-477B-402C-A948-8BB8884A5F02}" type="datetimeFigureOut">
              <a:rPr lang="en-US" smtClean="0"/>
              <a:pPr/>
              <a:t>10/4/2009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72E4-3CF9-469A-91D7-D07AD69EC8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3199C-477B-402C-A948-8BB8884A5F02}" type="datetimeFigureOut">
              <a:rPr lang="en-US" smtClean="0"/>
              <a:pPr/>
              <a:t>10/4/2009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72E4-3CF9-469A-91D7-D07AD69EC8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3199C-477B-402C-A948-8BB8884A5F02}" type="datetimeFigureOut">
              <a:rPr lang="en-US" smtClean="0"/>
              <a:pPr/>
              <a:t>10/4/2009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72E4-3CF9-469A-91D7-D07AD69EC8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3199C-477B-402C-A948-8BB8884A5F02}" type="datetimeFigureOut">
              <a:rPr lang="en-US" smtClean="0"/>
              <a:pPr/>
              <a:t>10/4/2009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72E4-3CF9-469A-91D7-D07AD69EC8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3199C-477B-402C-A948-8BB8884A5F02}" type="datetimeFigureOut">
              <a:rPr lang="en-US" smtClean="0"/>
              <a:pPr/>
              <a:t>10/4/2009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72E4-3CF9-469A-91D7-D07AD69EC8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3199C-477B-402C-A948-8BB8884A5F02}" type="datetimeFigureOut">
              <a:rPr lang="en-US" smtClean="0"/>
              <a:pPr/>
              <a:t>10/4/2009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72E4-3CF9-469A-91D7-D07AD69EC8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3199C-477B-402C-A948-8BB8884A5F02}" type="datetimeFigureOut">
              <a:rPr lang="en-US" smtClean="0"/>
              <a:pPr/>
              <a:t>10/4/2009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72E4-3CF9-469A-91D7-D07AD69EC8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3199C-477B-402C-A948-8BB8884A5F02}" type="datetimeFigureOut">
              <a:rPr lang="en-US" smtClean="0"/>
              <a:pPr/>
              <a:t>10/4/2009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72E4-3CF9-469A-91D7-D07AD69EC8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3199C-477B-402C-A948-8BB8884A5F02}" type="datetimeFigureOut">
              <a:rPr lang="en-US" smtClean="0"/>
              <a:pPr/>
              <a:t>10/4/2009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72E4-3CF9-469A-91D7-D07AD69EC8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3199C-477B-402C-A948-8BB8884A5F02}" type="datetimeFigureOut">
              <a:rPr lang="en-US" smtClean="0"/>
              <a:pPr/>
              <a:t>10/4/2009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A72E4-3CF9-469A-91D7-D07AD69EC8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9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1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3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cs.southern.edu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656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1AC788F1-99F7-4A9C-88CE-68B1671E358D}" type="slidenum">
              <a:rPr lang="en-US"/>
              <a:pPr/>
              <a:t>1</a:t>
            </a:fld>
            <a:endParaRPr lang="en-US"/>
          </a:p>
        </p:txBody>
      </p:sp>
      <p:sp>
        <p:nvSpPr>
          <p:cNvPr id="665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Chapter 3 outline</a:t>
            </a:r>
          </a:p>
        </p:txBody>
      </p:sp>
      <p:sp>
        <p:nvSpPr>
          <p:cNvPr id="6656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 smtClean="0"/>
              <a:t>3.1 Transport-layer services</a:t>
            </a:r>
          </a:p>
          <a:p>
            <a:r>
              <a:rPr lang="en-US" sz="2400" smtClean="0"/>
              <a:t>3.2 Multiplexing and demultiplexing</a:t>
            </a:r>
          </a:p>
          <a:p>
            <a:r>
              <a:rPr lang="en-US" sz="2400" smtClean="0"/>
              <a:t>3.3 Connectionless transport: UDP</a:t>
            </a:r>
          </a:p>
          <a:p>
            <a:r>
              <a:rPr lang="en-US" sz="2400" smtClean="0"/>
              <a:t>3.4 Principles of reliable data transfer</a:t>
            </a:r>
          </a:p>
        </p:txBody>
      </p:sp>
      <p:sp>
        <p:nvSpPr>
          <p:cNvPr id="6656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054475" cy="4648200"/>
          </a:xfrm>
        </p:spPr>
        <p:txBody>
          <a:bodyPr/>
          <a:lstStyle/>
          <a:p>
            <a:r>
              <a:rPr lang="en-US" sz="2400" smtClean="0">
                <a:solidFill>
                  <a:srgbClr val="FF0000"/>
                </a:solidFill>
              </a:rPr>
              <a:t>3.5 Connection-oriented transport: TCP</a:t>
            </a:r>
          </a:p>
          <a:p>
            <a:pPr lvl="1"/>
            <a:r>
              <a:rPr lang="en-US" sz="2000" smtClean="0"/>
              <a:t>segment structure</a:t>
            </a:r>
          </a:p>
          <a:p>
            <a:pPr lvl="1"/>
            <a:r>
              <a:rPr lang="en-US" sz="2000" smtClean="0"/>
              <a:t>reliable data transfer</a:t>
            </a:r>
          </a:p>
          <a:p>
            <a:pPr lvl="1"/>
            <a:r>
              <a:rPr lang="en-US" sz="2000" smtClean="0"/>
              <a:t>flow control</a:t>
            </a:r>
          </a:p>
          <a:p>
            <a:pPr lvl="1"/>
            <a:r>
              <a:rPr lang="en-US" sz="2000" smtClean="0"/>
              <a:t>connection management</a:t>
            </a:r>
          </a:p>
          <a:p>
            <a:r>
              <a:rPr lang="en-US" sz="2400" smtClean="0"/>
              <a:t>3.6 Principles of congestion control</a:t>
            </a:r>
          </a:p>
          <a:p>
            <a:r>
              <a:rPr lang="en-US" sz="2400" smtClean="0"/>
              <a:t>3.7 TCP congestion control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373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46E6248D-AE13-4996-98CB-3B182231190C}" type="slidenum">
              <a:rPr lang="en-US"/>
              <a:pPr/>
              <a:t>10</a:t>
            </a:fld>
            <a:endParaRPr lang="en-US"/>
          </a:p>
        </p:txBody>
      </p:sp>
      <p:sp>
        <p:nvSpPr>
          <p:cNvPr id="737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TCP reliable data transfer</a:t>
            </a:r>
          </a:p>
        </p:txBody>
      </p:sp>
      <p:sp>
        <p:nvSpPr>
          <p:cNvPr id="7373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 smtClean="0"/>
              <a:t>TCP creates rdt service on top of IP’s unreliable service</a:t>
            </a:r>
          </a:p>
          <a:p>
            <a:r>
              <a:rPr lang="en-US" sz="2400" smtClean="0"/>
              <a:t>Pipelined segments</a:t>
            </a:r>
          </a:p>
          <a:p>
            <a:r>
              <a:rPr lang="en-US" sz="2400" smtClean="0"/>
              <a:t>Cumulative acks</a:t>
            </a:r>
          </a:p>
          <a:p>
            <a:r>
              <a:rPr lang="en-US" sz="2400" smtClean="0"/>
              <a:t>TCP uses single retransmission timer</a:t>
            </a:r>
          </a:p>
          <a:p>
            <a:endParaRPr lang="en-US" sz="2400" smtClean="0"/>
          </a:p>
        </p:txBody>
      </p:sp>
      <p:sp>
        <p:nvSpPr>
          <p:cNvPr id="7373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400" smtClean="0"/>
              <a:t>Retransmissions are triggered by:</a:t>
            </a:r>
          </a:p>
          <a:p>
            <a:pPr lvl="1"/>
            <a:r>
              <a:rPr lang="en-US" sz="2000" smtClean="0"/>
              <a:t>timeout events</a:t>
            </a:r>
          </a:p>
          <a:p>
            <a:pPr lvl="1"/>
            <a:r>
              <a:rPr lang="en-US" sz="2000" smtClean="0"/>
              <a:t>duplicate acks</a:t>
            </a:r>
          </a:p>
          <a:p>
            <a:r>
              <a:rPr lang="en-US" sz="2400" smtClean="0"/>
              <a:t>Initially consider simplified TCP sender:</a:t>
            </a:r>
          </a:p>
          <a:p>
            <a:pPr lvl="1"/>
            <a:r>
              <a:rPr lang="en-US" sz="2000" smtClean="0"/>
              <a:t> ignore duplicate acks</a:t>
            </a:r>
          </a:p>
          <a:p>
            <a:pPr lvl="1"/>
            <a:r>
              <a:rPr lang="en-US" sz="2000" smtClean="0"/>
              <a:t>ignore flow control, congestion control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475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EEBE7145-C8A1-445D-8AB4-10C5C0757127}" type="slidenum">
              <a:rPr lang="en-US"/>
              <a:pPr/>
              <a:t>11</a:t>
            </a:fld>
            <a:endParaRPr lang="en-US"/>
          </a:p>
        </p:txBody>
      </p:sp>
      <p:sp>
        <p:nvSpPr>
          <p:cNvPr id="7475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53400" cy="1143000"/>
          </a:xfrm>
        </p:spPr>
        <p:txBody>
          <a:bodyPr/>
          <a:lstStyle/>
          <a:p>
            <a:r>
              <a:rPr lang="en-US" smtClean="0"/>
              <a:t>TCP sender events:</a:t>
            </a:r>
          </a:p>
        </p:txBody>
      </p:sp>
      <p:sp>
        <p:nvSpPr>
          <p:cNvPr id="7475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066800"/>
            <a:ext cx="3810000" cy="4648200"/>
          </a:xfrm>
        </p:spPr>
        <p:txBody>
          <a:bodyPr>
            <a:normAutofit/>
          </a:bodyPr>
          <a:lstStyle/>
          <a:p>
            <a:pPr>
              <a:buFont typeface="ZapfDingbats" pitchFamily="82" charset="2"/>
              <a:buNone/>
            </a:pPr>
            <a:r>
              <a:rPr lang="en-US" sz="2400" u="sng" dirty="0" smtClean="0">
                <a:solidFill>
                  <a:srgbClr val="FF0000"/>
                </a:solidFill>
              </a:rPr>
              <a:t>data rcvd from app:</a:t>
            </a:r>
            <a:endParaRPr lang="en-US" sz="2400" dirty="0" smtClean="0"/>
          </a:p>
          <a:p>
            <a:r>
              <a:rPr lang="en-US" sz="2400" dirty="0" smtClean="0"/>
              <a:t>Create </a:t>
            </a:r>
            <a:r>
              <a:rPr lang="en-US" sz="2400" dirty="0" err="1" smtClean="0"/>
              <a:t>seg</a:t>
            </a:r>
            <a:r>
              <a:rPr lang="en-US" sz="2400" dirty="0" smtClean="0"/>
              <a:t>. </a:t>
            </a:r>
            <a:r>
              <a:rPr lang="en-US" sz="2400" dirty="0" smtClean="0"/>
              <a:t>with </a:t>
            </a:r>
            <a:r>
              <a:rPr lang="en-US" sz="2400" dirty="0" err="1" smtClean="0"/>
              <a:t>seq</a:t>
            </a:r>
            <a:r>
              <a:rPr lang="en-US" sz="2400" dirty="0" smtClean="0"/>
              <a:t> #</a:t>
            </a:r>
          </a:p>
          <a:p>
            <a:r>
              <a:rPr lang="en-US" sz="2400" dirty="0" err="1" smtClean="0"/>
              <a:t>seq</a:t>
            </a:r>
            <a:r>
              <a:rPr lang="en-US" sz="2400" dirty="0" smtClean="0"/>
              <a:t> # is byte-stream number of first data byte in  segment</a:t>
            </a:r>
          </a:p>
          <a:p>
            <a:r>
              <a:rPr lang="en-US" sz="2400" dirty="0" smtClean="0"/>
              <a:t>start timer if not already running (think of timer as for oldest </a:t>
            </a:r>
            <a:r>
              <a:rPr lang="en-US" sz="2400" dirty="0" err="1" smtClean="0"/>
              <a:t>unacked</a:t>
            </a:r>
            <a:r>
              <a:rPr lang="en-US" sz="2400" dirty="0" smtClean="0"/>
              <a:t> segment)</a:t>
            </a:r>
          </a:p>
          <a:p>
            <a:r>
              <a:rPr lang="en-US" sz="2400" dirty="0" smtClean="0"/>
              <a:t>expiration interval: </a:t>
            </a:r>
            <a:r>
              <a:rPr lang="en-US" sz="2400" dirty="0" err="1" smtClean="0">
                <a:latin typeface="Courier New" pitchFamily="49" charset="0"/>
              </a:rPr>
              <a:t>TimeOutInterval</a:t>
            </a:r>
            <a:r>
              <a:rPr lang="en-US" sz="2400" dirty="0" smtClean="0">
                <a:latin typeface="Courier New" pitchFamily="49" charset="0"/>
              </a:rPr>
              <a:t> </a:t>
            </a:r>
            <a:endParaRPr lang="en-US" sz="2400" dirty="0" smtClean="0"/>
          </a:p>
        </p:txBody>
      </p:sp>
      <p:sp>
        <p:nvSpPr>
          <p:cNvPr id="7475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19600" y="1066800"/>
            <a:ext cx="3810000" cy="4648200"/>
          </a:xfrm>
        </p:spPr>
        <p:txBody>
          <a:bodyPr>
            <a:normAutofit lnSpcReduction="10000"/>
          </a:bodyPr>
          <a:lstStyle/>
          <a:p>
            <a:pPr>
              <a:buFont typeface="ZapfDingbats" pitchFamily="82" charset="2"/>
              <a:buNone/>
            </a:pPr>
            <a:r>
              <a:rPr lang="en-US" sz="2400" u="sng" smtClean="0">
                <a:solidFill>
                  <a:srgbClr val="FF0000"/>
                </a:solidFill>
              </a:rPr>
              <a:t>timeout:</a:t>
            </a:r>
          </a:p>
          <a:p>
            <a:r>
              <a:rPr lang="en-US" sz="2400" smtClean="0"/>
              <a:t>retransmit segment that caused timeout</a:t>
            </a:r>
          </a:p>
          <a:p>
            <a:r>
              <a:rPr lang="en-US" sz="2400" smtClean="0"/>
              <a:t>restart timer</a:t>
            </a:r>
          </a:p>
          <a:p>
            <a:pPr>
              <a:buFont typeface="ZapfDingbats" pitchFamily="82" charset="2"/>
              <a:buNone/>
            </a:pPr>
            <a:r>
              <a:rPr lang="en-US" sz="2400" smtClean="0"/>
              <a:t> </a:t>
            </a:r>
            <a:r>
              <a:rPr lang="en-US" sz="2400" u="sng" smtClean="0">
                <a:solidFill>
                  <a:srgbClr val="FF0000"/>
                </a:solidFill>
              </a:rPr>
              <a:t>Ack rcvd:</a:t>
            </a:r>
            <a:endParaRPr lang="en-US" sz="2400" smtClean="0"/>
          </a:p>
          <a:p>
            <a:r>
              <a:rPr lang="en-US" sz="2400" smtClean="0"/>
              <a:t>If acknowledges previously unacked segments</a:t>
            </a:r>
          </a:p>
          <a:p>
            <a:pPr lvl="1"/>
            <a:r>
              <a:rPr lang="en-US" sz="2000" smtClean="0"/>
              <a:t>update what is known to be acked</a:t>
            </a:r>
          </a:p>
          <a:p>
            <a:pPr lvl="1"/>
            <a:r>
              <a:rPr lang="en-US" sz="2000" smtClean="0"/>
              <a:t>start timer if there are  outstanding segments</a:t>
            </a:r>
          </a:p>
          <a:p>
            <a:pPr lvl="1">
              <a:buFont typeface="ZapfDingbats" pitchFamily="82" charset="2"/>
              <a:buNone/>
            </a:pP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577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41CD1E65-5EBE-40B3-A78F-B3FECF7B9D63}" type="slidenum">
              <a:rPr lang="en-US"/>
              <a:pPr/>
              <a:t>12</a:t>
            </a:fld>
            <a:endParaRPr lang="en-US"/>
          </a:p>
        </p:txBody>
      </p:sp>
      <p:sp>
        <p:nvSpPr>
          <p:cNvPr id="7578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0" y="838200"/>
            <a:ext cx="2133600" cy="1143000"/>
          </a:xfrm>
        </p:spPr>
        <p:txBody>
          <a:bodyPr>
            <a:normAutofit fontScale="90000"/>
          </a:bodyPr>
          <a:lstStyle/>
          <a:p>
            <a:r>
              <a:rPr lang="en-US" smtClean="0"/>
              <a:t>TCP </a:t>
            </a:r>
            <a:br>
              <a:rPr lang="en-US" smtClean="0"/>
            </a:br>
            <a:r>
              <a:rPr lang="en-US" smtClean="0"/>
              <a:t>sender</a:t>
            </a:r>
            <a:br>
              <a:rPr lang="en-US" smtClean="0"/>
            </a:br>
            <a:r>
              <a:rPr lang="en-US" sz="2800" smtClean="0"/>
              <a:t>(simplified)</a:t>
            </a:r>
            <a:endParaRPr lang="en-US" smtClean="0"/>
          </a:p>
        </p:txBody>
      </p:sp>
      <p:sp>
        <p:nvSpPr>
          <p:cNvPr id="75781" name="Text Box 3"/>
          <p:cNvSpPr txBox="1">
            <a:spLocks noChangeArrowheads="1"/>
          </p:cNvSpPr>
          <p:nvPr/>
        </p:nvSpPr>
        <p:spPr bwMode="auto">
          <a:xfrm>
            <a:off x="228600" y="152400"/>
            <a:ext cx="6450013" cy="64579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400">
                <a:latin typeface="Arial" pitchFamily="34" charset="0"/>
              </a:rPr>
              <a:t>        </a:t>
            </a:r>
            <a:r>
              <a:rPr lang="en-US">
                <a:latin typeface="Arial" pitchFamily="34" charset="0"/>
              </a:rPr>
              <a:t>NextSeqNum = InitialSeqNum</a:t>
            </a:r>
          </a:p>
          <a:p>
            <a:pPr algn="l"/>
            <a:r>
              <a:rPr lang="en-US">
                <a:latin typeface="Arial" pitchFamily="34" charset="0"/>
              </a:rPr>
              <a:t>       SendBase = InitialSeqNum</a:t>
            </a:r>
          </a:p>
          <a:p>
            <a:pPr algn="l"/>
            <a:endParaRPr lang="en-US">
              <a:latin typeface="Arial" pitchFamily="34" charset="0"/>
            </a:endParaRPr>
          </a:p>
          <a:p>
            <a:pPr algn="l"/>
            <a:r>
              <a:rPr lang="en-US">
                <a:latin typeface="Arial" pitchFamily="34" charset="0"/>
              </a:rPr>
              <a:t>        </a:t>
            </a:r>
            <a:r>
              <a:rPr lang="en-US">
                <a:solidFill>
                  <a:schemeClr val="accent2"/>
                </a:solidFill>
                <a:latin typeface="Arial" pitchFamily="34" charset="0"/>
              </a:rPr>
              <a:t>loop (forever) {</a:t>
            </a:r>
            <a:r>
              <a:rPr lang="en-US">
                <a:latin typeface="Arial" pitchFamily="34" charset="0"/>
              </a:rPr>
              <a:t> </a:t>
            </a:r>
          </a:p>
          <a:p>
            <a:pPr algn="l"/>
            <a:r>
              <a:rPr lang="en-US">
                <a:latin typeface="Arial" pitchFamily="34" charset="0"/>
              </a:rPr>
              <a:t>           </a:t>
            </a:r>
            <a:r>
              <a:rPr lang="en-US">
                <a:solidFill>
                  <a:srgbClr val="FF0000"/>
                </a:solidFill>
                <a:latin typeface="Arial" pitchFamily="34" charset="0"/>
              </a:rPr>
              <a:t>switch(event)</a:t>
            </a:r>
            <a:r>
              <a:rPr lang="en-US">
                <a:latin typeface="Arial" pitchFamily="34" charset="0"/>
              </a:rPr>
              <a:t> </a:t>
            </a:r>
          </a:p>
          <a:p>
            <a:pPr algn="l"/>
            <a:endParaRPr lang="en-US">
              <a:latin typeface="Arial" pitchFamily="34" charset="0"/>
            </a:endParaRPr>
          </a:p>
          <a:p>
            <a:pPr algn="l"/>
            <a:r>
              <a:rPr lang="en-US">
                <a:latin typeface="Arial" pitchFamily="34" charset="0"/>
              </a:rPr>
              <a:t>           </a:t>
            </a:r>
            <a:r>
              <a:rPr lang="en-US">
                <a:solidFill>
                  <a:srgbClr val="FF0000"/>
                </a:solidFill>
                <a:latin typeface="Arial" pitchFamily="34" charset="0"/>
              </a:rPr>
              <a:t>event:</a:t>
            </a:r>
            <a:r>
              <a:rPr lang="en-US">
                <a:latin typeface="Arial" pitchFamily="34" charset="0"/>
              </a:rPr>
              <a:t> data received from application above </a:t>
            </a:r>
          </a:p>
          <a:p>
            <a:pPr algn="l"/>
            <a:r>
              <a:rPr lang="en-US">
                <a:latin typeface="Arial" pitchFamily="34" charset="0"/>
              </a:rPr>
              <a:t>                 create TCP segment with sequence number NextSeqNum </a:t>
            </a:r>
          </a:p>
          <a:p>
            <a:pPr algn="l"/>
            <a:r>
              <a:rPr lang="en-US">
                <a:latin typeface="Arial" pitchFamily="34" charset="0"/>
              </a:rPr>
              <a:t>                 if (timer currently not running)</a:t>
            </a:r>
          </a:p>
          <a:p>
            <a:pPr algn="l"/>
            <a:r>
              <a:rPr lang="en-US">
                <a:latin typeface="Arial" pitchFamily="34" charset="0"/>
              </a:rPr>
              <a:t>                       start timer</a:t>
            </a:r>
          </a:p>
          <a:p>
            <a:pPr algn="l"/>
            <a:r>
              <a:rPr lang="en-US">
                <a:latin typeface="Arial" pitchFamily="34" charset="0"/>
              </a:rPr>
              <a:t>                 pass segment to IP </a:t>
            </a:r>
          </a:p>
          <a:p>
            <a:pPr algn="l"/>
            <a:r>
              <a:rPr lang="en-US">
                <a:latin typeface="Arial" pitchFamily="34" charset="0"/>
              </a:rPr>
              <a:t>                 NextSeqNum = NextSeqNum + length(data) </a:t>
            </a:r>
          </a:p>
          <a:p>
            <a:pPr algn="l"/>
            <a:endParaRPr lang="en-US">
              <a:latin typeface="Arial" pitchFamily="34" charset="0"/>
            </a:endParaRPr>
          </a:p>
          <a:p>
            <a:pPr algn="l"/>
            <a:r>
              <a:rPr lang="en-US">
                <a:latin typeface="Arial" pitchFamily="34" charset="0"/>
              </a:rPr>
              <a:t>            </a:t>
            </a:r>
            <a:r>
              <a:rPr lang="en-US">
                <a:solidFill>
                  <a:srgbClr val="FF0000"/>
                </a:solidFill>
                <a:latin typeface="Arial" pitchFamily="34" charset="0"/>
              </a:rPr>
              <a:t>event:</a:t>
            </a:r>
            <a:r>
              <a:rPr lang="en-US">
                <a:latin typeface="Arial" pitchFamily="34" charset="0"/>
              </a:rPr>
              <a:t> timer timeout</a:t>
            </a:r>
          </a:p>
          <a:p>
            <a:pPr algn="l"/>
            <a:r>
              <a:rPr lang="en-US">
                <a:latin typeface="Arial" pitchFamily="34" charset="0"/>
              </a:rPr>
              <a:t>                 retransmit not-yet-acknowledged segment with </a:t>
            </a:r>
          </a:p>
          <a:p>
            <a:pPr algn="l"/>
            <a:r>
              <a:rPr lang="en-US">
                <a:latin typeface="Arial" pitchFamily="34" charset="0"/>
              </a:rPr>
              <a:t>                         smallest sequence number</a:t>
            </a:r>
          </a:p>
          <a:p>
            <a:pPr algn="l"/>
            <a:r>
              <a:rPr lang="en-US">
                <a:latin typeface="Arial" pitchFamily="34" charset="0"/>
              </a:rPr>
              <a:t>                 start timer</a:t>
            </a:r>
          </a:p>
          <a:p>
            <a:pPr algn="l"/>
            <a:endParaRPr lang="en-US">
              <a:latin typeface="Arial" pitchFamily="34" charset="0"/>
            </a:endParaRPr>
          </a:p>
          <a:p>
            <a:pPr algn="l"/>
            <a:r>
              <a:rPr lang="en-US">
                <a:latin typeface="Arial" pitchFamily="34" charset="0"/>
              </a:rPr>
              <a:t>            </a:t>
            </a:r>
            <a:r>
              <a:rPr lang="en-US">
                <a:solidFill>
                  <a:srgbClr val="FF0000"/>
                </a:solidFill>
                <a:latin typeface="Arial" pitchFamily="34" charset="0"/>
              </a:rPr>
              <a:t>event:</a:t>
            </a:r>
            <a:r>
              <a:rPr lang="en-US">
                <a:latin typeface="Arial" pitchFamily="34" charset="0"/>
              </a:rPr>
              <a:t> ACK received, with ACK field value of y </a:t>
            </a:r>
          </a:p>
          <a:p>
            <a:pPr algn="l"/>
            <a:r>
              <a:rPr lang="en-US">
                <a:latin typeface="Arial" pitchFamily="34" charset="0"/>
              </a:rPr>
              <a:t>                 if (y &gt; SendBase) { </a:t>
            </a:r>
          </a:p>
          <a:p>
            <a:pPr algn="l"/>
            <a:r>
              <a:rPr lang="en-US">
                <a:latin typeface="Arial" pitchFamily="34" charset="0"/>
              </a:rPr>
              <a:t>                       SendBase = y</a:t>
            </a:r>
          </a:p>
          <a:p>
            <a:pPr algn="l"/>
            <a:r>
              <a:rPr lang="en-US">
                <a:latin typeface="Arial" pitchFamily="34" charset="0"/>
              </a:rPr>
              <a:t>                      if (there are currently not-yet-acknowledged segments)</a:t>
            </a:r>
          </a:p>
          <a:p>
            <a:pPr algn="l"/>
            <a:r>
              <a:rPr lang="en-US">
                <a:latin typeface="Arial" pitchFamily="34" charset="0"/>
              </a:rPr>
              <a:t>                               start timer </a:t>
            </a:r>
          </a:p>
          <a:p>
            <a:pPr algn="l"/>
            <a:r>
              <a:rPr lang="en-US">
                <a:latin typeface="Arial" pitchFamily="34" charset="0"/>
              </a:rPr>
              <a:t>                      } </a:t>
            </a:r>
          </a:p>
          <a:p>
            <a:pPr algn="l"/>
            <a:endParaRPr lang="en-US">
              <a:latin typeface="Arial" pitchFamily="34" charset="0"/>
            </a:endParaRPr>
          </a:p>
          <a:p>
            <a:pPr algn="l"/>
            <a:r>
              <a:rPr lang="en-US">
                <a:latin typeface="Arial" pitchFamily="34" charset="0"/>
              </a:rPr>
              <a:t>         </a:t>
            </a:r>
            <a:r>
              <a:rPr lang="en-US">
                <a:solidFill>
                  <a:schemeClr val="accent2"/>
                </a:solidFill>
                <a:latin typeface="Arial" pitchFamily="34" charset="0"/>
              </a:rPr>
              <a:t>}  /* end of loop forever */</a:t>
            </a:r>
            <a:r>
              <a:rPr lang="en-US">
                <a:latin typeface="Times New Roman" pitchFamily="18" charset="0"/>
              </a:rPr>
              <a:t> </a:t>
            </a:r>
          </a:p>
        </p:txBody>
      </p:sp>
      <p:sp>
        <p:nvSpPr>
          <p:cNvPr id="75782" name="Text Box 5"/>
          <p:cNvSpPr txBox="1">
            <a:spLocks noChangeArrowheads="1"/>
          </p:cNvSpPr>
          <p:nvPr/>
        </p:nvSpPr>
        <p:spPr bwMode="auto">
          <a:xfrm>
            <a:off x="6935788" y="2667000"/>
            <a:ext cx="2179637" cy="31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800" u="sng"/>
              <a:t>Comment:</a:t>
            </a:r>
            <a:endParaRPr lang="en-US" sz="1800"/>
          </a:p>
          <a:p>
            <a:pPr algn="l">
              <a:buFontTx/>
              <a:buChar char="•"/>
            </a:pPr>
            <a:r>
              <a:rPr lang="en-US" sz="1800"/>
              <a:t> SendBase-1: last </a:t>
            </a:r>
          </a:p>
          <a:p>
            <a:pPr algn="l"/>
            <a:r>
              <a:rPr lang="en-US" sz="1800"/>
              <a:t>cumulatively </a:t>
            </a:r>
            <a:br>
              <a:rPr lang="en-US" sz="1800"/>
            </a:br>
            <a:r>
              <a:rPr lang="en-US" sz="1800"/>
              <a:t>ack’ed byte</a:t>
            </a:r>
          </a:p>
          <a:p>
            <a:pPr algn="l"/>
            <a:r>
              <a:rPr lang="en-US" sz="1800" u="sng"/>
              <a:t>Example:</a:t>
            </a:r>
            <a:endParaRPr lang="en-US" sz="1800"/>
          </a:p>
          <a:p>
            <a:pPr algn="l">
              <a:buFontTx/>
              <a:buChar char="•"/>
            </a:pPr>
            <a:r>
              <a:rPr lang="en-US" sz="1800"/>
              <a:t> SendBase-1 = 71;</a:t>
            </a:r>
            <a:br>
              <a:rPr lang="en-US" sz="1800"/>
            </a:br>
            <a:r>
              <a:rPr lang="en-US" sz="1800"/>
              <a:t>y= 73, so the rcvr</a:t>
            </a:r>
            <a:br>
              <a:rPr lang="en-US" sz="1800"/>
            </a:br>
            <a:r>
              <a:rPr lang="en-US" sz="1800"/>
              <a:t>wants 73+ ;</a:t>
            </a:r>
            <a:br>
              <a:rPr lang="en-US" sz="1800"/>
            </a:br>
            <a:r>
              <a:rPr lang="en-US" sz="1800"/>
              <a:t>y &gt; SendBase, so</a:t>
            </a:r>
            <a:br>
              <a:rPr lang="en-US" sz="1800"/>
            </a:br>
            <a:r>
              <a:rPr lang="en-US" sz="1800"/>
              <a:t>that new data is </a:t>
            </a:r>
            <a:br>
              <a:rPr lang="en-US" sz="1800"/>
            </a:br>
            <a:r>
              <a:rPr lang="en-US" sz="1800"/>
              <a:t>acked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81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E725F080-806C-40F1-8533-E8FBFB2C9BBA}" type="slidenum">
              <a:rPr lang="en-US"/>
              <a:pPr/>
              <a:t>13</a:t>
            </a:fld>
            <a:endParaRPr lang="en-US"/>
          </a:p>
        </p:txBody>
      </p:sp>
      <p:sp>
        <p:nvSpPr>
          <p:cNvPr id="8200" name="Line 2"/>
          <p:cNvSpPr>
            <a:spLocks noChangeShapeType="1"/>
          </p:cNvSpPr>
          <p:nvPr/>
        </p:nvSpPr>
        <p:spPr bwMode="auto">
          <a:xfrm flipH="1">
            <a:off x="5810250" y="3143250"/>
            <a:ext cx="2476500" cy="11049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Line 5"/>
          <p:cNvSpPr>
            <a:spLocks noChangeShapeType="1"/>
          </p:cNvSpPr>
          <p:nvPr/>
        </p:nvSpPr>
        <p:spPr bwMode="auto">
          <a:xfrm flipH="1">
            <a:off x="5781675" y="2733675"/>
            <a:ext cx="2543175" cy="13811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Rectangle 6"/>
          <p:cNvSpPr>
            <a:spLocks noChangeArrowheads="1"/>
          </p:cNvSpPr>
          <p:nvPr/>
        </p:nvSpPr>
        <p:spPr bwMode="auto">
          <a:xfrm rot="728579">
            <a:off x="6075363" y="3814763"/>
            <a:ext cx="1817687" cy="2841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Rectangle 7"/>
          <p:cNvSpPr>
            <a:spLocks noGrp="1" noChangeArrowheads="1"/>
          </p:cNvSpPr>
          <p:nvPr>
            <p:ph type="title"/>
          </p:nvPr>
        </p:nvSpPr>
        <p:spPr>
          <a:xfrm>
            <a:off x="476250" y="238125"/>
            <a:ext cx="7772400" cy="904875"/>
          </a:xfrm>
        </p:spPr>
        <p:txBody>
          <a:bodyPr/>
          <a:lstStyle/>
          <a:p>
            <a:r>
              <a:rPr lang="en-US" sz="3600" smtClean="0"/>
              <a:t>TCP: retransmission scenarios</a:t>
            </a:r>
            <a:endParaRPr lang="en-US" smtClean="0"/>
          </a:p>
        </p:txBody>
      </p:sp>
      <p:sp>
        <p:nvSpPr>
          <p:cNvPr id="8204" name="Line 33"/>
          <p:cNvSpPr>
            <a:spLocks noChangeShapeType="1"/>
          </p:cNvSpPr>
          <p:nvPr/>
        </p:nvSpPr>
        <p:spPr bwMode="auto">
          <a:xfrm>
            <a:off x="5800725" y="2009775"/>
            <a:ext cx="2533650" cy="590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194" name="Object 34"/>
          <p:cNvGraphicFramePr>
            <a:graphicFrameLocks noChangeAspect="1"/>
          </p:cNvGraphicFramePr>
          <p:nvPr/>
        </p:nvGraphicFramePr>
        <p:xfrm>
          <a:off x="5387975" y="1341438"/>
          <a:ext cx="485775" cy="385762"/>
        </p:xfrm>
        <a:graphic>
          <a:graphicData uri="http://schemas.openxmlformats.org/presentationml/2006/ole">
            <p:oleObj spid="_x0000_s3074" name="Clip" r:id="rId4" imgW="1305000" imgH="1085760" progId="">
              <p:embed/>
            </p:oleObj>
          </a:graphicData>
        </a:graphic>
      </p:graphicFrame>
      <p:sp>
        <p:nvSpPr>
          <p:cNvPr id="8205" name="Text Box 35"/>
          <p:cNvSpPr txBox="1">
            <a:spLocks noChangeArrowheads="1"/>
          </p:cNvSpPr>
          <p:nvPr/>
        </p:nvSpPr>
        <p:spPr bwMode="auto">
          <a:xfrm>
            <a:off x="5797550" y="1341438"/>
            <a:ext cx="8493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Host A</a:t>
            </a:r>
            <a:endParaRPr lang="en-US" sz="1000">
              <a:latin typeface="Times New Roman" pitchFamily="18" charset="0"/>
            </a:endParaRPr>
          </a:p>
        </p:txBody>
      </p:sp>
      <p:sp>
        <p:nvSpPr>
          <p:cNvPr id="8206" name="Text Box 36"/>
          <p:cNvSpPr txBox="1">
            <a:spLocks noChangeArrowheads="1"/>
          </p:cNvSpPr>
          <p:nvPr/>
        </p:nvSpPr>
        <p:spPr bwMode="auto">
          <a:xfrm rot="808459">
            <a:off x="5986463" y="2420938"/>
            <a:ext cx="2060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Arial" pitchFamily="34" charset="0"/>
              </a:rPr>
              <a:t>Seq=100, 20 bytes data</a:t>
            </a:r>
            <a:endParaRPr lang="en-US" sz="1000">
              <a:latin typeface="Times New Roman" pitchFamily="18" charset="0"/>
            </a:endParaRPr>
          </a:p>
        </p:txBody>
      </p:sp>
      <p:sp>
        <p:nvSpPr>
          <p:cNvPr id="8207" name="Text Box 37"/>
          <p:cNvSpPr txBox="1">
            <a:spLocks noChangeArrowheads="1"/>
          </p:cNvSpPr>
          <p:nvPr/>
        </p:nvSpPr>
        <p:spPr bwMode="auto">
          <a:xfrm rot="-1770084">
            <a:off x="6743700" y="3068638"/>
            <a:ext cx="949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Arial" pitchFamily="34" charset="0"/>
              </a:rPr>
              <a:t>ACK=100</a:t>
            </a:r>
            <a:endParaRPr lang="en-US" sz="1000">
              <a:latin typeface="Times New Roman" pitchFamily="18" charset="0"/>
            </a:endParaRPr>
          </a:p>
        </p:txBody>
      </p:sp>
      <p:grpSp>
        <p:nvGrpSpPr>
          <p:cNvPr id="2" name="Group 39"/>
          <p:cNvGrpSpPr>
            <a:grpSpLocks/>
          </p:cNvGrpSpPr>
          <p:nvPr/>
        </p:nvGrpSpPr>
        <p:grpSpPr bwMode="auto">
          <a:xfrm>
            <a:off x="5410200" y="5943600"/>
            <a:ext cx="658813" cy="366713"/>
            <a:chOff x="3304" y="3530"/>
            <a:chExt cx="415" cy="231"/>
          </a:xfrm>
        </p:grpSpPr>
        <p:sp>
          <p:nvSpPr>
            <p:cNvPr id="8257" name="Rectangle 40"/>
            <p:cNvSpPr>
              <a:spLocks noChangeArrowheads="1"/>
            </p:cNvSpPr>
            <p:nvPr/>
          </p:nvSpPr>
          <p:spPr bwMode="auto">
            <a:xfrm>
              <a:off x="3342" y="3576"/>
              <a:ext cx="324" cy="15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8" name="Text Box 41"/>
            <p:cNvSpPr txBox="1">
              <a:spLocks noChangeArrowheads="1"/>
            </p:cNvSpPr>
            <p:nvPr/>
          </p:nvSpPr>
          <p:spPr bwMode="auto">
            <a:xfrm>
              <a:off x="3304" y="3530"/>
              <a:ext cx="41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FF0000"/>
                  </a:solidFill>
                </a:rPr>
                <a:t>time</a:t>
              </a:r>
              <a:endParaRPr lang="en-US" sz="1000">
                <a:latin typeface="Times New Roman" pitchFamily="18" charset="0"/>
              </a:endParaRPr>
            </a:p>
          </p:txBody>
        </p:sp>
      </p:grpSp>
      <p:sp>
        <p:nvSpPr>
          <p:cNvPr id="8209" name="Text Box 42"/>
          <p:cNvSpPr txBox="1">
            <a:spLocks noChangeArrowheads="1"/>
          </p:cNvSpPr>
          <p:nvPr/>
        </p:nvSpPr>
        <p:spPr bwMode="auto">
          <a:xfrm>
            <a:off x="6432550" y="5715000"/>
            <a:ext cx="21891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premature timeout</a:t>
            </a:r>
            <a:endParaRPr lang="en-US" sz="1000">
              <a:latin typeface="Times New Roman" pitchFamily="18" charset="0"/>
            </a:endParaRPr>
          </a:p>
        </p:txBody>
      </p:sp>
      <p:graphicFrame>
        <p:nvGraphicFramePr>
          <p:cNvPr id="8195" name="Object 43"/>
          <p:cNvGraphicFramePr>
            <a:graphicFrameLocks noChangeAspect="1"/>
          </p:cNvGraphicFramePr>
          <p:nvPr/>
        </p:nvGraphicFramePr>
        <p:xfrm>
          <a:off x="8045450" y="1350963"/>
          <a:ext cx="485775" cy="385762"/>
        </p:xfrm>
        <a:graphic>
          <a:graphicData uri="http://schemas.openxmlformats.org/presentationml/2006/ole">
            <p:oleObj spid="_x0000_s3075" name="Clip" r:id="rId5" imgW="1305000" imgH="1085760" progId="">
              <p:embed/>
            </p:oleObj>
          </a:graphicData>
        </a:graphic>
      </p:graphicFrame>
      <p:sp>
        <p:nvSpPr>
          <p:cNvPr id="8210" name="Text Box 44"/>
          <p:cNvSpPr txBox="1">
            <a:spLocks noChangeArrowheads="1"/>
          </p:cNvSpPr>
          <p:nvPr/>
        </p:nvSpPr>
        <p:spPr bwMode="auto">
          <a:xfrm>
            <a:off x="7321550" y="1360488"/>
            <a:ext cx="828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Host B</a:t>
            </a:r>
            <a:endParaRPr lang="en-US" sz="1000">
              <a:latin typeface="Times New Roman" pitchFamily="18" charset="0"/>
            </a:endParaRPr>
          </a:p>
        </p:txBody>
      </p:sp>
      <p:sp>
        <p:nvSpPr>
          <p:cNvPr id="8211" name="Line 45"/>
          <p:cNvSpPr>
            <a:spLocks noChangeShapeType="1"/>
          </p:cNvSpPr>
          <p:nvPr/>
        </p:nvSpPr>
        <p:spPr bwMode="auto">
          <a:xfrm>
            <a:off x="5800725" y="3876675"/>
            <a:ext cx="2533650" cy="590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Text Box 46"/>
          <p:cNvSpPr txBox="1">
            <a:spLocks noChangeArrowheads="1"/>
          </p:cNvSpPr>
          <p:nvPr/>
        </p:nvSpPr>
        <p:spPr bwMode="auto">
          <a:xfrm rot="706751">
            <a:off x="6069013" y="3792538"/>
            <a:ext cx="1863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Arial" pitchFamily="34" charset="0"/>
              </a:rPr>
              <a:t>Seq=92, 8 bytes data</a:t>
            </a:r>
            <a:endParaRPr lang="en-US" sz="1000">
              <a:latin typeface="Times New Roman" pitchFamily="18" charset="0"/>
            </a:endParaRPr>
          </a:p>
        </p:txBody>
      </p:sp>
      <p:sp>
        <p:nvSpPr>
          <p:cNvPr id="8213" name="Line 47"/>
          <p:cNvSpPr>
            <a:spLocks noChangeShapeType="1"/>
          </p:cNvSpPr>
          <p:nvPr/>
        </p:nvSpPr>
        <p:spPr bwMode="auto">
          <a:xfrm>
            <a:off x="5791200" y="1905000"/>
            <a:ext cx="0" cy="4076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4" name="Line 48"/>
          <p:cNvSpPr>
            <a:spLocks noChangeShapeType="1"/>
          </p:cNvSpPr>
          <p:nvPr/>
        </p:nvSpPr>
        <p:spPr bwMode="auto">
          <a:xfrm>
            <a:off x="8305800" y="1790700"/>
            <a:ext cx="0" cy="384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5" name="Text Box 49"/>
          <p:cNvSpPr txBox="1">
            <a:spLocks noChangeArrowheads="1"/>
          </p:cNvSpPr>
          <p:nvPr/>
        </p:nvSpPr>
        <p:spPr bwMode="auto">
          <a:xfrm rot="-1338105">
            <a:off x="7105650" y="3179763"/>
            <a:ext cx="9667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Arial" pitchFamily="34" charset="0"/>
              </a:rPr>
              <a:t>ACK=120</a:t>
            </a:r>
            <a:endParaRPr lang="en-US" sz="1000">
              <a:latin typeface="Times New Roman" pitchFamily="18" charset="0"/>
            </a:endParaRPr>
          </a:p>
        </p:txBody>
      </p:sp>
      <p:sp>
        <p:nvSpPr>
          <p:cNvPr id="8216" name="Line 52"/>
          <p:cNvSpPr>
            <a:spLocks noChangeShapeType="1"/>
          </p:cNvSpPr>
          <p:nvPr/>
        </p:nvSpPr>
        <p:spPr bwMode="auto">
          <a:xfrm>
            <a:off x="5788025" y="2362200"/>
            <a:ext cx="2508250" cy="6286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7" name="Text Box 53"/>
          <p:cNvSpPr txBox="1">
            <a:spLocks noChangeArrowheads="1"/>
          </p:cNvSpPr>
          <p:nvPr/>
        </p:nvSpPr>
        <p:spPr bwMode="auto">
          <a:xfrm rot="706751">
            <a:off x="6097588" y="2011363"/>
            <a:ext cx="1863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Arial" pitchFamily="34" charset="0"/>
              </a:rPr>
              <a:t>Seq=92, 8 bytes data</a:t>
            </a:r>
            <a:endParaRPr lang="en-US" sz="1000">
              <a:latin typeface="Times New Roman" pitchFamily="18" charset="0"/>
            </a:endParaRPr>
          </a:p>
        </p:txBody>
      </p:sp>
      <p:grpSp>
        <p:nvGrpSpPr>
          <p:cNvPr id="3" name="Group 63"/>
          <p:cNvGrpSpPr>
            <a:grpSpLocks/>
          </p:cNvGrpSpPr>
          <p:nvPr/>
        </p:nvGrpSpPr>
        <p:grpSpPr bwMode="auto">
          <a:xfrm>
            <a:off x="5468938" y="2016125"/>
            <a:ext cx="325437" cy="1860550"/>
            <a:chOff x="3445" y="1270"/>
            <a:chExt cx="205" cy="1172"/>
          </a:xfrm>
        </p:grpSpPr>
        <p:sp>
          <p:nvSpPr>
            <p:cNvPr id="8251" name="Rectangle 4"/>
            <p:cNvSpPr>
              <a:spLocks noChangeArrowheads="1"/>
            </p:cNvSpPr>
            <p:nvPr/>
          </p:nvSpPr>
          <p:spPr bwMode="auto">
            <a:xfrm>
              <a:off x="3494" y="1432"/>
              <a:ext cx="128" cy="83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2" name="Text Box 38"/>
            <p:cNvSpPr txBox="1">
              <a:spLocks noChangeArrowheads="1"/>
            </p:cNvSpPr>
            <p:nvPr/>
          </p:nvSpPr>
          <p:spPr bwMode="auto">
            <a:xfrm rot="-5400000">
              <a:off x="3070" y="1755"/>
              <a:ext cx="94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Seq=92 timeout</a:t>
              </a:r>
              <a:endParaRPr lang="en-US" sz="1000">
                <a:latin typeface="Times New Roman" pitchFamily="18" charset="0"/>
              </a:endParaRPr>
            </a:p>
          </p:txBody>
        </p:sp>
        <p:sp>
          <p:nvSpPr>
            <p:cNvPr id="8253" name="Line 50"/>
            <p:cNvSpPr>
              <a:spLocks noChangeShapeType="1"/>
            </p:cNvSpPr>
            <p:nvPr/>
          </p:nvSpPr>
          <p:spPr bwMode="auto">
            <a:xfrm flipV="1">
              <a:off x="3552" y="1270"/>
              <a:ext cx="4" cy="1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4" name="Line 51"/>
            <p:cNvSpPr>
              <a:spLocks noChangeShapeType="1"/>
            </p:cNvSpPr>
            <p:nvPr/>
          </p:nvSpPr>
          <p:spPr bwMode="auto">
            <a:xfrm flipH="1">
              <a:off x="3546" y="2296"/>
              <a:ext cx="0" cy="1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5" name="Line 54"/>
            <p:cNvSpPr>
              <a:spLocks noChangeShapeType="1"/>
            </p:cNvSpPr>
            <p:nvPr/>
          </p:nvSpPr>
          <p:spPr bwMode="auto">
            <a:xfrm flipH="1">
              <a:off x="3536" y="2442"/>
              <a:ext cx="11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6" name="Line 55"/>
            <p:cNvSpPr>
              <a:spLocks noChangeShapeType="1"/>
            </p:cNvSpPr>
            <p:nvPr/>
          </p:nvSpPr>
          <p:spPr bwMode="auto">
            <a:xfrm flipH="1">
              <a:off x="3524" y="1270"/>
              <a:ext cx="11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19" name="Line 60"/>
          <p:cNvSpPr>
            <a:spLocks noChangeShapeType="1"/>
          </p:cNvSpPr>
          <p:nvPr/>
        </p:nvSpPr>
        <p:spPr bwMode="auto">
          <a:xfrm flipH="1">
            <a:off x="5816600" y="4521200"/>
            <a:ext cx="2476500" cy="11049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0" name="Text Box 61"/>
          <p:cNvSpPr txBox="1">
            <a:spLocks noChangeArrowheads="1"/>
          </p:cNvSpPr>
          <p:nvPr/>
        </p:nvSpPr>
        <p:spPr bwMode="auto">
          <a:xfrm rot="-1338105">
            <a:off x="6921500" y="4608513"/>
            <a:ext cx="9667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Arial" pitchFamily="34" charset="0"/>
              </a:rPr>
              <a:t>ACK=120</a:t>
            </a:r>
            <a:endParaRPr lang="en-US" sz="1000">
              <a:latin typeface="Times New Roman" pitchFamily="18" charset="0"/>
            </a:endParaRPr>
          </a:p>
        </p:txBody>
      </p:sp>
      <p:grpSp>
        <p:nvGrpSpPr>
          <p:cNvPr id="4" name="Group 72"/>
          <p:cNvGrpSpPr>
            <a:grpSpLocks/>
          </p:cNvGrpSpPr>
          <p:nvPr/>
        </p:nvGrpSpPr>
        <p:grpSpPr bwMode="auto">
          <a:xfrm>
            <a:off x="838200" y="1371600"/>
            <a:ext cx="3143250" cy="5226050"/>
            <a:chOff x="316" y="875"/>
            <a:chExt cx="1980" cy="3292"/>
          </a:xfrm>
        </p:grpSpPr>
        <p:sp>
          <p:nvSpPr>
            <p:cNvPr id="8232" name="Line 9"/>
            <p:cNvSpPr>
              <a:spLocks noChangeShapeType="1"/>
            </p:cNvSpPr>
            <p:nvPr/>
          </p:nvSpPr>
          <p:spPr bwMode="auto">
            <a:xfrm flipH="1">
              <a:off x="1170" y="1752"/>
              <a:ext cx="996" cy="30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3" name="Line 10"/>
            <p:cNvSpPr>
              <a:spLocks noChangeShapeType="1"/>
            </p:cNvSpPr>
            <p:nvPr/>
          </p:nvSpPr>
          <p:spPr bwMode="auto">
            <a:xfrm>
              <a:off x="576" y="1296"/>
              <a:ext cx="1596" cy="37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8196" name="Object 11"/>
            <p:cNvGraphicFramePr>
              <a:graphicFrameLocks noChangeAspect="1"/>
            </p:cNvGraphicFramePr>
            <p:nvPr/>
          </p:nvGraphicFramePr>
          <p:xfrm>
            <a:off x="316" y="875"/>
            <a:ext cx="306" cy="243"/>
          </p:xfrm>
          <a:graphic>
            <a:graphicData uri="http://schemas.openxmlformats.org/presentationml/2006/ole">
              <p:oleObj spid="_x0000_s3076" name="Clip" r:id="rId6" imgW="1305000" imgH="1085760" progId="">
                <p:embed/>
              </p:oleObj>
            </a:graphicData>
          </a:graphic>
        </p:graphicFrame>
        <p:sp>
          <p:nvSpPr>
            <p:cNvPr id="8234" name="Text Box 12"/>
            <p:cNvSpPr txBox="1">
              <a:spLocks noChangeArrowheads="1"/>
            </p:cNvSpPr>
            <p:nvPr/>
          </p:nvSpPr>
          <p:spPr bwMode="auto">
            <a:xfrm>
              <a:off x="574" y="875"/>
              <a:ext cx="53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Host A</a:t>
              </a:r>
              <a:endParaRPr lang="en-US" sz="1000">
                <a:latin typeface="Times New Roman" pitchFamily="18" charset="0"/>
              </a:endParaRPr>
            </a:p>
          </p:txBody>
        </p:sp>
        <p:sp>
          <p:nvSpPr>
            <p:cNvPr id="8235" name="Text Box 13"/>
            <p:cNvSpPr txBox="1">
              <a:spLocks noChangeArrowheads="1"/>
            </p:cNvSpPr>
            <p:nvPr/>
          </p:nvSpPr>
          <p:spPr bwMode="auto">
            <a:xfrm rot="706751">
              <a:off x="817" y="1303"/>
              <a:ext cx="11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latin typeface="Arial" pitchFamily="34" charset="0"/>
                </a:rPr>
                <a:t>Seq=92, 8 bytes data</a:t>
              </a:r>
              <a:endParaRPr lang="en-US" sz="1000">
                <a:latin typeface="Times New Roman" pitchFamily="18" charset="0"/>
              </a:endParaRPr>
            </a:p>
          </p:txBody>
        </p:sp>
        <p:sp>
          <p:nvSpPr>
            <p:cNvPr id="8236" name="Text Box 14"/>
            <p:cNvSpPr txBox="1">
              <a:spLocks noChangeArrowheads="1"/>
            </p:cNvSpPr>
            <p:nvPr/>
          </p:nvSpPr>
          <p:spPr bwMode="auto">
            <a:xfrm rot="-982672">
              <a:off x="1374" y="1735"/>
              <a:ext cx="59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latin typeface="Arial" pitchFamily="34" charset="0"/>
                </a:rPr>
                <a:t>ACK=100</a:t>
              </a:r>
              <a:endParaRPr lang="en-US" sz="1000">
                <a:latin typeface="Times New Roman" pitchFamily="18" charset="0"/>
              </a:endParaRPr>
            </a:p>
          </p:txBody>
        </p:sp>
        <p:sp>
          <p:nvSpPr>
            <p:cNvPr id="8237" name="Text Box 15"/>
            <p:cNvSpPr txBox="1">
              <a:spLocks noChangeArrowheads="1"/>
            </p:cNvSpPr>
            <p:nvPr/>
          </p:nvSpPr>
          <p:spPr bwMode="auto">
            <a:xfrm>
              <a:off x="945" y="2090"/>
              <a:ext cx="37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FF0000"/>
                  </a:solidFill>
                </a:rPr>
                <a:t>loss</a:t>
              </a:r>
              <a:endParaRPr lang="en-US" sz="1000">
                <a:latin typeface="Times New Roman" pitchFamily="18" charset="0"/>
              </a:endParaRPr>
            </a:p>
          </p:txBody>
        </p:sp>
        <p:sp>
          <p:nvSpPr>
            <p:cNvPr id="8238" name="Text Box 16"/>
            <p:cNvSpPr txBox="1">
              <a:spLocks noChangeArrowheads="1"/>
            </p:cNvSpPr>
            <p:nvPr/>
          </p:nvSpPr>
          <p:spPr bwMode="auto">
            <a:xfrm rot="-5400000">
              <a:off x="162" y="1805"/>
              <a:ext cx="57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timeout</a:t>
              </a:r>
              <a:endParaRPr lang="en-US" sz="1000">
                <a:latin typeface="Times New Roman" pitchFamily="18" charset="0"/>
              </a:endParaRPr>
            </a:p>
          </p:txBody>
        </p:sp>
        <p:sp>
          <p:nvSpPr>
            <p:cNvPr id="8239" name="Text Box 21"/>
            <p:cNvSpPr txBox="1">
              <a:spLocks noChangeArrowheads="1"/>
            </p:cNvSpPr>
            <p:nvPr/>
          </p:nvSpPr>
          <p:spPr bwMode="auto">
            <a:xfrm>
              <a:off x="768" y="3936"/>
              <a:ext cx="1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/>
                <a:t>lost ACK scenario</a:t>
              </a:r>
              <a:endParaRPr lang="en-US" sz="1000">
                <a:latin typeface="Times New Roman" pitchFamily="18" charset="0"/>
              </a:endParaRPr>
            </a:p>
          </p:txBody>
        </p:sp>
        <p:graphicFrame>
          <p:nvGraphicFramePr>
            <p:cNvPr id="8197" name="Object 22"/>
            <p:cNvGraphicFramePr>
              <a:graphicFrameLocks noChangeAspect="1"/>
            </p:cNvGraphicFramePr>
            <p:nvPr/>
          </p:nvGraphicFramePr>
          <p:xfrm>
            <a:off x="1990" y="881"/>
            <a:ext cx="306" cy="243"/>
          </p:xfrm>
          <a:graphic>
            <a:graphicData uri="http://schemas.openxmlformats.org/presentationml/2006/ole">
              <p:oleObj spid="_x0000_s3077" name="Clip" r:id="rId7" imgW="1305000" imgH="1085760" progId="">
                <p:embed/>
              </p:oleObj>
            </a:graphicData>
          </a:graphic>
        </p:graphicFrame>
        <p:sp>
          <p:nvSpPr>
            <p:cNvPr id="8240" name="Text Box 23"/>
            <p:cNvSpPr txBox="1">
              <a:spLocks noChangeArrowheads="1"/>
            </p:cNvSpPr>
            <p:nvPr/>
          </p:nvSpPr>
          <p:spPr bwMode="auto">
            <a:xfrm>
              <a:off x="1534" y="887"/>
              <a:ext cx="52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Host B</a:t>
              </a:r>
              <a:endParaRPr lang="en-US" sz="1000">
                <a:latin typeface="Times New Roman" pitchFamily="18" charset="0"/>
              </a:endParaRPr>
            </a:p>
          </p:txBody>
        </p:sp>
        <p:sp>
          <p:nvSpPr>
            <p:cNvPr id="8241" name="Text Box 24"/>
            <p:cNvSpPr txBox="1">
              <a:spLocks noChangeArrowheads="1"/>
            </p:cNvSpPr>
            <p:nvPr/>
          </p:nvSpPr>
          <p:spPr bwMode="auto">
            <a:xfrm>
              <a:off x="1012" y="1915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FF0000"/>
                  </a:solidFill>
                  <a:latin typeface="Arial" pitchFamily="34" charset="0"/>
                </a:rPr>
                <a:t>X</a:t>
              </a:r>
              <a:endParaRPr lang="en-US" sz="1000">
                <a:latin typeface="Times New Roman" pitchFamily="18" charset="0"/>
              </a:endParaRPr>
            </a:p>
          </p:txBody>
        </p:sp>
        <p:sp>
          <p:nvSpPr>
            <p:cNvPr id="8242" name="Line 25"/>
            <p:cNvSpPr>
              <a:spLocks noChangeShapeType="1"/>
            </p:cNvSpPr>
            <p:nvPr/>
          </p:nvSpPr>
          <p:spPr bwMode="auto">
            <a:xfrm>
              <a:off x="576" y="2472"/>
              <a:ext cx="1596" cy="37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3" name="Text Box 26"/>
            <p:cNvSpPr txBox="1">
              <a:spLocks noChangeArrowheads="1"/>
            </p:cNvSpPr>
            <p:nvPr/>
          </p:nvSpPr>
          <p:spPr bwMode="auto">
            <a:xfrm rot="706751">
              <a:off x="763" y="2437"/>
              <a:ext cx="11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latin typeface="Arial" pitchFamily="34" charset="0"/>
                </a:rPr>
                <a:t>Seq=92, 8 bytes data</a:t>
              </a:r>
              <a:endParaRPr lang="en-US" sz="1000">
                <a:latin typeface="Times New Roman" pitchFamily="18" charset="0"/>
              </a:endParaRPr>
            </a:p>
          </p:txBody>
        </p:sp>
        <p:sp>
          <p:nvSpPr>
            <p:cNvPr id="8244" name="Line 27"/>
            <p:cNvSpPr>
              <a:spLocks noChangeShapeType="1"/>
            </p:cNvSpPr>
            <p:nvPr/>
          </p:nvSpPr>
          <p:spPr bwMode="auto">
            <a:xfrm>
              <a:off x="570" y="1158"/>
              <a:ext cx="6" cy="26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5" name="Line 28"/>
            <p:cNvSpPr>
              <a:spLocks noChangeShapeType="1"/>
            </p:cNvSpPr>
            <p:nvPr/>
          </p:nvSpPr>
          <p:spPr bwMode="auto">
            <a:xfrm>
              <a:off x="2154" y="1158"/>
              <a:ext cx="6" cy="26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6" name="Line 29"/>
            <p:cNvSpPr>
              <a:spLocks noChangeShapeType="1"/>
            </p:cNvSpPr>
            <p:nvPr/>
          </p:nvSpPr>
          <p:spPr bwMode="auto">
            <a:xfrm flipH="1">
              <a:off x="582" y="2964"/>
              <a:ext cx="1572" cy="47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7" name="Text Box 30"/>
            <p:cNvSpPr txBox="1">
              <a:spLocks noChangeArrowheads="1"/>
            </p:cNvSpPr>
            <p:nvPr/>
          </p:nvSpPr>
          <p:spPr bwMode="auto">
            <a:xfrm rot="-926867">
              <a:off x="1092" y="3017"/>
              <a:ext cx="60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Arial" pitchFamily="34" charset="0"/>
                </a:rPr>
                <a:t>ACK=100</a:t>
              </a:r>
              <a:endParaRPr lang="en-US" sz="1000">
                <a:latin typeface="Times New Roman" pitchFamily="18" charset="0"/>
              </a:endParaRPr>
            </a:p>
          </p:txBody>
        </p:sp>
        <p:sp>
          <p:nvSpPr>
            <p:cNvPr id="8248" name="Line 31"/>
            <p:cNvSpPr>
              <a:spLocks noChangeShapeType="1"/>
            </p:cNvSpPr>
            <p:nvPr/>
          </p:nvSpPr>
          <p:spPr bwMode="auto">
            <a:xfrm flipV="1">
              <a:off x="462" y="1284"/>
              <a:ext cx="0" cy="37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9" name="Line 32"/>
            <p:cNvSpPr>
              <a:spLocks noChangeShapeType="1"/>
            </p:cNvSpPr>
            <p:nvPr/>
          </p:nvSpPr>
          <p:spPr bwMode="auto">
            <a:xfrm flipH="1">
              <a:off x="468" y="2166"/>
              <a:ext cx="0" cy="3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0" name="Text Box 62"/>
            <p:cNvSpPr txBox="1">
              <a:spLocks noChangeArrowheads="1"/>
            </p:cNvSpPr>
            <p:nvPr/>
          </p:nvSpPr>
          <p:spPr bwMode="auto">
            <a:xfrm>
              <a:off x="367" y="3825"/>
              <a:ext cx="41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FF0000"/>
                  </a:solidFill>
                </a:rPr>
                <a:t>time</a:t>
              </a:r>
              <a:endParaRPr lang="en-US">
                <a:solidFill>
                  <a:srgbClr val="FF0000"/>
                </a:solidFill>
              </a:endParaRPr>
            </a:p>
          </p:txBody>
        </p:sp>
      </p:grpSp>
      <p:sp>
        <p:nvSpPr>
          <p:cNvPr id="8222" name="Rectangle 65"/>
          <p:cNvSpPr>
            <a:spLocks noChangeArrowheads="1"/>
          </p:cNvSpPr>
          <p:nvPr/>
        </p:nvSpPr>
        <p:spPr bwMode="auto">
          <a:xfrm>
            <a:off x="5564188" y="4143375"/>
            <a:ext cx="203200" cy="1320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3" name="Text Box 66"/>
          <p:cNvSpPr txBox="1">
            <a:spLocks noChangeArrowheads="1"/>
          </p:cNvSpPr>
          <p:nvPr/>
        </p:nvSpPr>
        <p:spPr bwMode="auto">
          <a:xfrm rot="-5400000">
            <a:off x="4891881" y="4655344"/>
            <a:ext cx="14938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Seq=92 timeout</a:t>
            </a:r>
            <a:endParaRPr lang="en-US" sz="1000">
              <a:latin typeface="Times New Roman" pitchFamily="18" charset="0"/>
            </a:endParaRPr>
          </a:p>
        </p:txBody>
      </p:sp>
      <p:sp>
        <p:nvSpPr>
          <p:cNvPr id="8224" name="Line 67"/>
          <p:cNvSpPr>
            <a:spLocks noChangeShapeType="1"/>
          </p:cNvSpPr>
          <p:nvPr/>
        </p:nvSpPr>
        <p:spPr bwMode="auto">
          <a:xfrm flipV="1">
            <a:off x="5656263" y="3886200"/>
            <a:ext cx="6350" cy="2444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5" name="Line 68"/>
          <p:cNvSpPr>
            <a:spLocks noChangeShapeType="1"/>
          </p:cNvSpPr>
          <p:nvPr/>
        </p:nvSpPr>
        <p:spPr bwMode="auto">
          <a:xfrm flipH="1">
            <a:off x="5638800" y="5562600"/>
            <a:ext cx="0" cy="2222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6" name="Line 69"/>
          <p:cNvSpPr>
            <a:spLocks noChangeShapeType="1"/>
          </p:cNvSpPr>
          <p:nvPr/>
        </p:nvSpPr>
        <p:spPr bwMode="auto">
          <a:xfrm flipH="1">
            <a:off x="5562600" y="5791200"/>
            <a:ext cx="1809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7" name="Line 70"/>
          <p:cNvSpPr>
            <a:spLocks noChangeShapeType="1"/>
          </p:cNvSpPr>
          <p:nvPr/>
        </p:nvSpPr>
        <p:spPr bwMode="auto">
          <a:xfrm flipH="1">
            <a:off x="5611813" y="3886200"/>
            <a:ext cx="1809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8" name="Text Box 71"/>
          <p:cNvSpPr txBox="1">
            <a:spLocks noChangeArrowheads="1"/>
          </p:cNvSpPr>
          <p:nvPr/>
        </p:nvSpPr>
        <p:spPr bwMode="auto">
          <a:xfrm>
            <a:off x="152400" y="5257800"/>
            <a:ext cx="11049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SendBase</a:t>
            </a:r>
          </a:p>
          <a:p>
            <a:r>
              <a:rPr lang="en-US"/>
              <a:t>= 100</a:t>
            </a:r>
          </a:p>
        </p:txBody>
      </p:sp>
      <p:sp>
        <p:nvSpPr>
          <p:cNvPr id="8229" name="Text Box 73"/>
          <p:cNvSpPr txBox="1">
            <a:spLocks noChangeArrowheads="1"/>
          </p:cNvSpPr>
          <p:nvPr/>
        </p:nvSpPr>
        <p:spPr bwMode="auto">
          <a:xfrm>
            <a:off x="4416425" y="4267200"/>
            <a:ext cx="11049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SendBase</a:t>
            </a:r>
          </a:p>
          <a:p>
            <a:r>
              <a:rPr lang="en-US"/>
              <a:t>= 120</a:t>
            </a:r>
          </a:p>
        </p:txBody>
      </p:sp>
      <p:sp>
        <p:nvSpPr>
          <p:cNvPr id="8230" name="Text Box 74"/>
          <p:cNvSpPr txBox="1">
            <a:spLocks noChangeArrowheads="1"/>
          </p:cNvSpPr>
          <p:nvPr/>
        </p:nvSpPr>
        <p:spPr bwMode="auto">
          <a:xfrm>
            <a:off x="4416425" y="5410200"/>
            <a:ext cx="11049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SendBase</a:t>
            </a:r>
          </a:p>
          <a:p>
            <a:r>
              <a:rPr lang="en-US"/>
              <a:t>= 120</a:t>
            </a:r>
          </a:p>
        </p:txBody>
      </p:sp>
      <p:sp>
        <p:nvSpPr>
          <p:cNvPr id="8231" name="Text Box 75"/>
          <p:cNvSpPr txBox="1">
            <a:spLocks noChangeArrowheads="1"/>
          </p:cNvSpPr>
          <p:nvPr/>
        </p:nvSpPr>
        <p:spPr bwMode="auto">
          <a:xfrm>
            <a:off x="4343400" y="3810000"/>
            <a:ext cx="10969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Sendbase</a:t>
            </a:r>
          </a:p>
          <a:p>
            <a:r>
              <a:rPr lang="en-US"/>
              <a:t>= 100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922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C65E8B51-7E00-4CDE-9803-3B5832A17C14}" type="slidenum">
              <a:rPr lang="en-US"/>
              <a:pPr/>
              <a:t>14</a:t>
            </a:fld>
            <a:endParaRPr lang="en-US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153400" cy="1143000"/>
          </a:xfrm>
        </p:spPr>
        <p:txBody>
          <a:bodyPr/>
          <a:lstStyle/>
          <a:p>
            <a:r>
              <a:rPr lang="en-US" sz="3600" smtClean="0"/>
              <a:t>TCP retransmission scenarios (more)</a:t>
            </a:r>
            <a:endParaRPr lang="en-US" smtClean="0"/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1066800" y="1295400"/>
            <a:ext cx="3609975" cy="4786313"/>
            <a:chOff x="432" y="816"/>
            <a:chExt cx="2274" cy="3015"/>
          </a:xfrm>
        </p:grpSpPr>
        <p:sp>
          <p:nvSpPr>
            <p:cNvPr id="9225" name="Line 4"/>
            <p:cNvSpPr>
              <a:spLocks noChangeShapeType="1"/>
            </p:cNvSpPr>
            <p:nvPr/>
          </p:nvSpPr>
          <p:spPr bwMode="auto">
            <a:xfrm flipH="1">
              <a:off x="1382" y="1741"/>
              <a:ext cx="996" cy="30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6" name="Line 5"/>
            <p:cNvSpPr>
              <a:spLocks noChangeShapeType="1"/>
            </p:cNvSpPr>
            <p:nvPr/>
          </p:nvSpPr>
          <p:spPr bwMode="auto">
            <a:xfrm>
              <a:off x="788" y="1285"/>
              <a:ext cx="1596" cy="37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9218" name="Object 6"/>
            <p:cNvGraphicFramePr>
              <a:graphicFrameLocks noChangeAspect="1"/>
            </p:cNvGraphicFramePr>
            <p:nvPr/>
          </p:nvGraphicFramePr>
          <p:xfrm>
            <a:off x="432" y="816"/>
            <a:ext cx="306" cy="243"/>
          </p:xfrm>
          <a:graphic>
            <a:graphicData uri="http://schemas.openxmlformats.org/presentationml/2006/ole">
              <p:oleObj spid="_x0000_s4098" name="Clip" r:id="rId3" imgW="1305000" imgH="1085760" progId="">
                <p:embed/>
              </p:oleObj>
            </a:graphicData>
          </a:graphic>
        </p:graphicFrame>
        <p:sp>
          <p:nvSpPr>
            <p:cNvPr id="9227" name="Text Box 7"/>
            <p:cNvSpPr txBox="1">
              <a:spLocks noChangeArrowheads="1"/>
            </p:cNvSpPr>
            <p:nvPr/>
          </p:nvSpPr>
          <p:spPr bwMode="auto">
            <a:xfrm>
              <a:off x="786" y="864"/>
              <a:ext cx="53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Host A</a:t>
              </a:r>
              <a:endParaRPr lang="en-US" sz="1000">
                <a:latin typeface="Times New Roman" pitchFamily="18" charset="0"/>
              </a:endParaRPr>
            </a:p>
          </p:txBody>
        </p:sp>
        <p:sp>
          <p:nvSpPr>
            <p:cNvPr id="9228" name="Text Box 8"/>
            <p:cNvSpPr txBox="1">
              <a:spLocks noChangeArrowheads="1"/>
            </p:cNvSpPr>
            <p:nvPr/>
          </p:nvSpPr>
          <p:spPr bwMode="auto">
            <a:xfrm rot="706751">
              <a:off x="1029" y="1292"/>
              <a:ext cx="11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latin typeface="Arial" pitchFamily="34" charset="0"/>
                </a:rPr>
                <a:t>Seq=92, 8 bytes data</a:t>
              </a:r>
              <a:endParaRPr lang="en-US" sz="1000">
                <a:latin typeface="Times New Roman" pitchFamily="18" charset="0"/>
              </a:endParaRPr>
            </a:p>
          </p:txBody>
        </p:sp>
        <p:sp>
          <p:nvSpPr>
            <p:cNvPr id="9229" name="Text Box 9"/>
            <p:cNvSpPr txBox="1">
              <a:spLocks noChangeArrowheads="1"/>
            </p:cNvSpPr>
            <p:nvPr/>
          </p:nvSpPr>
          <p:spPr bwMode="auto">
            <a:xfrm rot="-982672">
              <a:off x="1728" y="1632"/>
              <a:ext cx="59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latin typeface="Arial" pitchFamily="34" charset="0"/>
                </a:rPr>
                <a:t>ACK=100</a:t>
              </a:r>
              <a:endParaRPr lang="en-US" sz="1000">
                <a:latin typeface="Times New Roman" pitchFamily="18" charset="0"/>
              </a:endParaRPr>
            </a:p>
          </p:txBody>
        </p:sp>
        <p:sp>
          <p:nvSpPr>
            <p:cNvPr id="9230" name="Text Box 10"/>
            <p:cNvSpPr txBox="1">
              <a:spLocks noChangeArrowheads="1"/>
            </p:cNvSpPr>
            <p:nvPr/>
          </p:nvSpPr>
          <p:spPr bwMode="auto">
            <a:xfrm>
              <a:off x="1157" y="2079"/>
              <a:ext cx="37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FF0000"/>
                  </a:solidFill>
                </a:rPr>
                <a:t>loss</a:t>
              </a:r>
              <a:endParaRPr lang="en-US" sz="1000">
                <a:latin typeface="Times New Roman" pitchFamily="18" charset="0"/>
              </a:endParaRPr>
            </a:p>
          </p:txBody>
        </p:sp>
        <p:sp>
          <p:nvSpPr>
            <p:cNvPr id="9231" name="Text Box 11"/>
            <p:cNvSpPr txBox="1">
              <a:spLocks noChangeArrowheads="1"/>
            </p:cNvSpPr>
            <p:nvPr/>
          </p:nvSpPr>
          <p:spPr bwMode="auto">
            <a:xfrm rot="-5400000">
              <a:off x="374" y="1794"/>
              <a:ext cx="57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timeout</a:t>
              </a:r>
              <a:endParaRPr lang="en-US" sz="1000">
                <a:latin typeface="Times New Roman" pitchFamily="18" charset="0"/>
              </a:endParaRPr>
            </a:p>
          </p:txBody>
        </p:sp>
        <p:sp>
          <p:nvSpPr>
            <p:cNvPr id="9232" name="Text Box 12"/>
            <p:cNvSpPr txBox="1">
              <a:spLocks noChangeArrowheads="1"/>
            </p:cNvSpPr>
            <p:nvPr/>
          </p:nvSpPr>
          <p:spPr bwMode="auto">
            <a:xfrm>
              <a:off x="872" y="3600"/>
              <a:ext cx="175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/>
                <a:t>Cumulative ACK scenario</a:t>
              </a:r>
              <a:endParaRPr lang="en-US" sz="1000">
                <a:latin typeface="Times New Roman" pitchFamily="18" charset="0"/>
              </a:endParaRPr>
            </a:p>
          </p:txBody>
        </p:sp>
        <p:graphicFrame>
          <p:nvGraphicFramePr>
            <p:cNvPr id="9219" name="Object 13"/>
            <p:cNvGraphicFramePr>
              <a:graphicFrameLocks noChangeAspect="1"/>
            </p:cNvGraphicFramePr>
            <p:nvPr/>
          </p:nvGraphicFramePr>
          <p:xfrm>
            <a:off x="2400" y="864"/>
            <a:ext cx="306" cy="243"/>
          </p:xfrm>
          <a:graphic>
            <a:graphicData uri="http://schemas.openxmlformats.org/presentationml/2006/ole">
              <p:oleObj spid="_x0000_s4099" name="Clip" r:id="rId4" imgW="1305000" imgH="1085760" progId="">
                <p:embed/>
              </p:oleObj>
            </a:graphicData>
          </a:graphic>
        </p:graphicFrame>
        <p:sp>
          <p:nvSpPr>
            <p:cNvPr id="9233" name="Text Box 14"/>
            <p:cNvSpPr txBox="1">
              <a:spLocks noChangeArrowheads="1"/>
            </p:cNvSpPr>
            <p:nvPr/>
          </p:nvSpPr>
          <p:spPr bwMode="auto">
            <a:xfrm>
              <a:off x="1824" y="864"/>
              <a:ext cx="52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Host B</a:t>
              </a:r>
              <a:endParaRPr lang="en-US" sz="1000">
                <a:latin typeface="Times New Roman" pitchFamily="18" charset="0"/>
              </a:endParaRPr>
            </a:p>
          </p:txBody>
        </p:sp>
        <p:sp>
          <p:nvSpPr>
            <p:cNvPr id="9234" name="Text Box 15"/>
            <p:cNvSpPr txBox="1">
              <a:spLocks noChangeArrowheads="1"/>
            </p:cNvSpPr>
            <p:nvPr/>
          </p:nvSpPr>
          <p:spPr bwMode="auto">
            <a:xfrm>
              <a:off x="1224" y="1904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FF0000"/>
                  </a:solidFill>
                  <a:latin typeface="Arial" pitchFamily="34" charset="0"/>
                </a:rPr>
                <a:t>X</a:t>
              </a:r>
              <a:endParaRPr lang="en-US" sz="1000">
                <a:latin typeface="Times New Roman" pitchFamily="18" charset="0"/>
              </a:endParaRPr>
            </a:p>
          </p:txBody>
        </p:sp>
        <p:sp>
          <p:nvSpPr>
            <p:cNvPr id="9235" name="Line 16"/>
            <p:cNvSpPr>
              <a:spLocks noChangeShapeType="1"/>
            </p:cNvSpPr>
            <p:nvPr/>
          </p:nvSpPr>
          <p:spPr bwMode="auto">
            <a:xfrm>
              <a:off x="768" y="1776"/>
              <a:ext cx="1596" cy="37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6" name="Text Box 17"/>
            <p:cNvSpPr txBox="1">
              <a:spLocks noChangeArrowheads="1"/>
            </p:cNvSpPr>
            <p:nvPr/>
          </p:nvSpPr>
          <p:spPr bwMode="auto">
            <a:xfrm rot="706751">
              <a:off x="946" y="1776"/>
              <a:ext cx="129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latin typeface="Arial" pitchFamily="34" charset="0"/>
                </a:rPr>
                <a:t>Seq=100, 20 bytes data</a:t>
              </a:r>
              <a:endParaRPr lang="en-US" sz="1000">
                <a:latin typeface="Times New Roman" pitchFamily="18" charset="0"/>
              </a:endParaRPr>
            </a:p>
          </p:txBody>
        </p:sp>
        <p:sp>
          <p:nvSpPr>
            <p:cNvPr id="9237" name="Line 18"/>
            <p:cNvSpPr>
              <a:spLocks noChangeShapeType="1"/>
            </p:cNvSpPr>
            <p:nvPr/>
          </p:nvSpPr>
          <p:spPr bwMode="auto">
            <a:xfrm>
              <a:off x="768" y="912"/>
              <a:ext cx="6" cy="24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8" name="Line 19"/>
            <p:cNvSpPr>
              <a:spLocks noChangeShapeType="1"/>
            </p:cNvSpPr>
            <p:nvPr/>
          </p:nvSpPr>
          <p:spPr bwMode="auto">
            <a:xfrm>
              <a:off x="2352" y="960"/>
              <a:ext cx="6" cy="24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9" name="Line 20"/>
            <p:cNvSpPr>
              <a:spLocks noChangeShapeType="1"/>
            </p:cNvSpPr>
            <p:nvPr/>
          </p:nvSpPr>
          <p:spPr bwMode="auto">
            <a:xfrm flipH="1">
              <a:off x="768" y="2208"/>
              <a:ext cx="1572" cy="47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0" name="Text Box 21"/>
            <p:cNvSpPr txBox="1">
              <a:spLocks noChangeArrowheads="1"/>
            </p:cNvSpPr>
            <p:nvPr/>
          </p:nvSpPr>
          <p:spPr bwMode="auto">
            <a:xfrm rot="-926867">
              <a:off x="1200" y="2496"/>
              <a:ext cx="60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Arial" pitchFamily="34" charset="0"/>
                </a:rPr>
                <a:t>ACK=120</a:t>
              </a:r>
              <a:endParaRPr lang="en-US" sz="1000">
                <a:latin typeface="Times New Roman" pitchFamily="18" charset="0"/>
              </a:endParaRPr>
            </a:p>
          </p:txBody>
        </p:sp>
        <p:sp>
          <p:nvSpPr>
            <p:cNvPr id="9241" name="Line 22"/>
            <p:cNvSpPr>
              <a:spLocks noChangeShapeType="1"/>
            </p:cNvSpPr>
            <p:nvPr/>
          </p:nvSpPr>
          <p:spPr bwMode="auto">
            <a:xfrm flipV="1">
              <a:off x="674" y="1273"/>
              <a:ext cx="0" cy="37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2" name="Line 23"/>
            <p:cNvSpPr>
              <a:spLocks noChangeShapeType="1"/>
            </p:cNvSpPr>
            <p:nvPr/>
          </p:nvSpPr>
          <p:spPr bwMode="auto">
            <a:xfrm flipH="1">
              <a:off x="672" y="2155"/>
              <a:ext cx="8" cy="9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3" name="Text Box 24"/>
            <p:cNvSpPr txBox="1">
              <a:spLocks noChangeArrowheads="1"/>
            </p:cNvSpPr>
            <p:nvPr/>
          </p:nvSpPr>
          <p:spPr bwMode="auto">
            <a:xfrm>
              <a:off x="576" y="3408"/>
              <a:ext cx="41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FF0000"/>
                  </a:solidFill>
                </a:rPr>
                <a:t>time</a:t>
              </a:r>
              <a:endParaRPr lang="en-US">
                <a:solidFill>
                  <a:srgbClr val="FF0000"/>
                </a:solidFill>
              </a:endParaRPr>
            </a:p>
          </p:txBody>
        </p:sp>
      </p:grpSp>
      <p:sp>
        <p:nvSpPr>
          <p:cNvPr id="9224" name="Text Box 26"/>
          <p:cNvSpPr txBox="1">
            <a:spLocks noChangeArrowheads="1"/>
          </p:cNvSpPr>
          <p:nvPr/>
        </p:nvSpPr>
        <p:spPr bwMode="auto">
          <a:xfrm>
            <a:off x="152400" y="3962400"/>
            <a:ext cx="11049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SendBase</a:t>
            </a:r>
          </a:p>
          <a:p>
            <a:r>
              <a:rPr lang="en-US"/>
              <a:t>= 120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680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738652D5-3ACC-482B-BD61-61B2DD4BDDAE}" type="slidenum">
              <a:rPr lang="en-US"/>
              <a:pPr/>
              <a:t>15</a:t>
            </a:fld>
            <a:endParaRPr lang="en-US"/>
          </a:p>
        </p:txBody>
      </p:sp>
      <p:sp>
        <p:nvSpPr>
          <p:cNvPr id="768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TCP ACK generation</a:t>
            </a:r>
            <a:r>
              <a:rPr lang="en-US" u="none" smtClean="0"/>
              <a:t> </a:t>
            </a:r>
            <a:r>
              <a:rPr lang="en-US" sz="2400" u="none" smtClean="0"/>
              <a:t>[RFC 1122, RFC 2581]</a:t>
            </a:r>
            <a:endParaRPr lang="en-US" smtClean="0"/>
          </a:p>
        </p:txBody>
      </p:sp>
      <p:sp>
        <p:nvSpPr>
          <p:cNvPr id="76805" name="Text Box 3"/>
          <p:cNvSpPr txBox="1">
            <a:spLocks noChangeArrowheads="1"/>
          </p:cNvSpPr>
          <p:nvPr/>
        </p:nvSpPr>
        <p:spPr bwMode="auto">
          <a:xfrm>
            <a:off x="752475" y="1554163"/>
            <a:ext cx="3346450" cy="500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Event at Receiver</a:t>
            </a:r>
            <a:endParaRPr lang="en-US" sz="1800">
              <a:latin typeface="Arial" pitchFamily="34" charset="0"/>
            </a:endParaRPr>
          </a:p>
          <a:p>
            <a:pPr algn="l"/>
            <a:endParaRPr lang="en-US" sz="1800">
              <a:latin typeface="Arial" pitchFamily="34" charset="0"/>
            </a:endParaRPr>
          </a:p>
          <a:p>
            <a:pPr algn="l"/>
            <a:r>
              <a:rPr lang="en-US" sz="1800">
                <a:latin typeface="Arial" pitchFamily="34" charset="0"/>
              </a:rPr>
              <a:t>Arrival of in-order segment with</a:t>
            </a:r>
          </a:p>
          <a:p>
            <a:pPr algn="l"/>
            <a:r>
              <a:rPr lang="en-US" sz="1800">
                <a:latin typeface="Arial" pitchFamily="34" charset="0"/>
              </a:rPr>
              <a:t>expected seq #. All data up to</a:t>
            </a:r>
          </a:p>
          <a:p>
            <a:pPr algn="l"/>
            <a:r>
              <a:rPr lang="en-US" sz="1800">
                <a:latin typeface="Arial" pitchFamily="34" charset="0"/>
              </a:rPr>
              <a:t>expected seq # already ACKed</a:t>
            </a:r>
          </a:p>
          <a:p>
            <a:pPr algn="l"/>
            <a:endParaRPr lang="en-US" sz="1800">
              <a:latin typeface="Arial" pitchFamily="34" charset="0"/>
            </a:endParaRPr>
          </a:p>
          <a:p>
            <a:pPr algn="l"/>
            <a:r>
              <a:rPr lang="en-US" sz="1800">
                <a:latin typeface="Arial" pitchFamily="34" charset="0"/>
              </a:rPr>
              <a:t>Arrival of in-order segment with</a:t>
            </a:r>
          </a:p>
          <a:p>
            <a:pPr algn="l"/>
            <a:r>
              <a:rPr lang="en-US" sz="1800">
                <a:latin typeface="Arial" pitchFamily="34" charset="0"/>
              </a:rPr>
              <a:t>expected seq #. One other </a:t>
            </a:r>
          </a:p>
          <a:p>
            <a:pPr algn="l"/>
            <a:r>
              <a:rPr lang="en-US" sz="1800">
                <a:latin typeface="Arial" pitchFamily="34" charset="0"/>
              </a:rPr>
              <a:t>segment has ACK pending</a:t>
            </a:r>
          </a:p>
          <a:p>
            <a:pPr algn="l"/>
            <a:endParaRPr lang="en-US" sz="1800">
              <a:latin typeface="Arial" pitchFamily="34" charset="0"/>
            </a:endParaRPr>
          </a:p>
          <a:p>
            <a:pPr algn="l"/>
            <a:r>
              <a:rPr lang="en-US" sz="1800">
                <a:latin typeface="Arial" pitchFamily="34" charset="0"/>
              </a:rPr>
              <a:t>Arrival of out-of-order segment</a:t>
            </a:r>
          </a:p>
          <a:p>
            <a:pPr algn="l"/>
            <a:r>
              <a:rPr lang="en-US" sz="1800">
                <a:latin typeface="Arial" pitchFamily="34" charset="0"/>
              </a:rPr>
              <a:t>higher-than-expect seq. # .</a:t>
            </a:r>
          </a:p>
          <a:p>
            <a:pPr algn="l"/>
            <a:r>
              <a:rPr lang="en-US" sz="1800">
                <a:latin typeface="Arial" pitchFamily="34" charset="0"/>
              </a:rPr>
              <a:t>Gap detected</a:t>
            </a:r>
          </a:p>
          <a:p>
            <a:pPr algn="l"/>
            <a:endParaRPr lang="en-US" sz="1800">
              <a:latin typeface="Arial" pitchFamily="34" charset="0"/>
            </a:endParaRPr>
          </a:p>
          <a:p>
            <a:pPr algn="l"/>
            <a:r>
              <a:rPr lang="en-US" sz="1800">
                <a:latin typeface="Arial" pitchFamily="34" charset="0"/>
              </a:rPr>
              <a:t>Arrival of segment that </a:t>
            </a:r>
          </a:p>
          <a:p>
            <a:pPr algn="l"/>
            <a:r>
              <a:rPr lang="en-US" sz="1800">
                <a:latin typeface="Arial" pitchFamily="34" charset="0"/>
              </a:rPr>
              <a:t>partially or completely fills gap</a:t>
            </a:r>
          </a:p>
          <a:p>
            <a:pPr algn="l"/>
            <a:endParaRPr lang="en-US" sz="1800">
              <a:latin typeface="Arial" pitchFamily="34" charset="0"/>
            </a:endParaRPr>
          </a:p>
          <a:p>
            <a:pPr algn="l"/>
            <a:endParaRPr lang="en-US" sz="1000">
              <a:latin typeface="Times New Roman" pitchFamily="18" charset="0"/>
            </a:endParaRPr>
          </a:p>
        </p:txBody>
      </p:sp>
      <p:sp>
        <p:nvSpPr>
          <p:cNvPr id="76806" name="Text Box 4"/>
          <p:cNvSpPr txBox="1">
            <a:spLocks noChangeArrowheads="1"/>
          </p:cNvSpPr>
          <p:nvPr/>
        </p:nvSpPr>
        <p:spPr bwMode="auto">
          <a:xfrm>
            <a:off x="4514850" y="1544638"/>
            <a:ext cx="4070350" cy="500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400" dirty="0">
                <a:solidFill>
                  <a:srgbClr val="FF0000"/>
                </a:solidFill>
                <a:latin typeface="Arial" pitchFamily="34" charset="0"/>
              </a:rPr>
              <a:t>TCP Receiver action</a:t>
            </a:r>
            <a:endParaRPr lang="en-US" sz="1800" dirty="0">
              <a:latin typeface="Arial" pitchFamily="34" charset="0"/>
            </a:endParaRPr>
          </a:p>
          <a:p>
            <a:pPr algn="l"/>
            <a:endParaRPr lang="en-US" sz="1800" dirty="0">
              <a:latin typeface="Arial" pitchFamily="34" charset="0"/>
            </a:endParaRPr>
          </a:p>
          <a:p>
            <a:pPr algn="l"/>
            <a:r>
              <a:rPr lang="en-US" sz="1800" dirty="0">
                <a:latin typeface="Arial" pitchFamily="34" charset="0"/>
              </a:rPr>
              <a:t>Delayed ACK. Wait up to 500ms</a:t>
            </a:r>
          </a:p>
          <a:p>
            <a:pPr algn="l"/>
            <a:r>
              <a:rPr lang="en-US" sz="1800" dirty="0">
                <a:latin typeface="Arial" pitchFamily="34" charset="0"/>
              </a:rPr>
              <a:t>for next segment. If no next segment,</a:t>
            </a:r>
          </a:p>
          <a:p>
            <a:pPr algn="l"/>
            <a:r>
              <a:rPr lang="en-US" sz="1800" dirty="0">
                <a:latin typeface="Arial" pitchFamily="34" charset="0"/>
              </a:rPr>
              <a:t>send ACK</a:t>
            </a:r>
          </a:p>
          <a:p>
            <a:pPr algn="l"/>
            <a:endParaRPr lang="en-US" sz="1800" dirty="0">
              <a:latin typeface="Arial" pitchFamily="34" charset="0"/>
            </a:endParaRPr>
          </a:p>
          <a:p>
            <a:pPr algn="l"/>
            <a:r>
              <a:rPr lang="en-US" sz="1800" dirty="0">
                <a:latin typeface="Arial" pitchFamily="34" charset="0"/>
              </a:rPr>
              <a:t>Immediately send single cumulative </a:t>
            </a:r>
          </a:p>
          <a:p>
            <a:pPr algn="l"/>
            <a:r>
              <a:rPr lang="en-US" sz="1800" dirty="0">
                <a:latin typeface="Arial" pitchFamily="34" charset="0"/>
              </a:rPr>
              <a:t>ACK, </a:t>
            </a:r>
            <a:r>
              <a:rPr lang="en-US" sz="1800" dirty="0" err="1">
                <a:latin typeface="Arial" pitchFamily="34" charset="0"/>
              </a:rPr>
              <a:t>ACKing</a:t>
            </a:r>
            <a:r>
              <a:rPr lang="en-US" sz="1800" dirty="0">
                <a:latin typeface="Arial" pitchFamily="34" charset="0"/>
              </a:rPr>
              <a:t> both in-order segments </a:t>
            </a:r>
          </a:p>
          <a:p>
            <a:pPr algn="l"/>
            <a:endParaRPr lang="en-US" sz="1800" dirty="0">
              <a:latin typeface="Arial" pitchFamily="34" charset="0"/>
            </a:endParaRPr>
          </a:p>
          <a:p>
            <a:pPr algn="l"/>
            <a:endParaRPr lang="en-US" sz="1800" dirty="0">
              <a:latin typeface="Arial" pitchFamily="34" charset="0"/>
            </a:endParaRPr>
          </a:p>
          <a:p>
            <a:pPr algn="l"/>
            <a:r>
              <a:rPr lang="en-US" sz="1800" dirty="0">
                <a:latin typeface="Arial" pitchFamily="34" charset="0"/>
              </a:rPr>
              <a:t>Immediately send </a:t>
            </a:r>
            <a:r>
              <a:rPr lang="en-US" sz="1800" i="1" dirty="0">
                <a:solidFill>
                  <a:srgbClr val="FF0000"/>
                </a:solidFill>
                <a:latin typeface="Arial" pitchFamily="34" charset="0"/>
              </a:rPr>
              <a:t>duplicate ACK</a:t>
            </a:r>
            <a:r>
              <a:rPr lang="en-US" sz="1800" dirty="0">
                <a:latin typeface="Arial" pitchFamily="34" charset="0"/>
              </a:rPr>
              <a:t>, </a:t>
            </a:r>
          </a:p>
          <a:p>
            <a:pPr algn="l"/>
            <a:r>
              <a:rPr lang="en-US" sz="1800" dirty="0">
                <a:latin typeface="Arial" pitchFamily="34" charset="0"/>
              </a:rPr>
              <a:t>indicating seq. # of next expected byte</a:t>
            </a:r>
          </a:p>
          <a:p>
            <a:pPr algn="l"/>
            <a:endParaRPr lang="en-US" sz="1800" dirty="0">
              <a:latin typeface="Arial" pitchFamily="34" charset="0"/>
            </a:endParaRPr>
          </a:p>
          <a:p>
            <a:pPr algn="l"/>
            <a:endParaRPr lang="en-US" sz="1800" dirty="0">
              <a:latin typeface="Arial" pitchFamily="34" charset="0"/>
            </a:endParaRPr>
          </a:p>
          <a:p>
            <a:pPr algn="l"/>
            <a:r>
              <a:rPr lang="en-US" sz="1800" dirty="0">
                <a:latin typeface="Arial" pitchFamily="34" charset="0"/>
              </a:rPr>
              <a:t>Immediate send ACK, provided that</a:t>
            </a:r>
          </a:p>
          <a:p>
            <a:pPr algn="l"/>
            <a:r>
              <a:rPr lang="en-US" sz="1800" dirty="0">
                <a:latin typeface="Arial" pitchFamily="34" charset="0"/>
              </a:rPr>
              <a:t>segment </a:t>
            </a:r>
            <a:r>
              <a:rPr lang="en-US" sz="1800" dirty="0" smtClean="0">
                <a:latin typeface="Arial" pitchFamily="34" charset="0"/>
              </a:rPr>
              <a:t>starts at </a:t>
            </a:r>
            <a:r>
              <a:rPr lang="en-US" sz="1800" dirty="0">
                <a:latin typeface="Arial" pitchFamily="34" charset="0"/>
              </a:rPr>
              <a:t>lower end of gap</a:t>
            </a:r>
          </a:p>
          <a:p>
            <a:pPr algn="l"/>
            <a:endParaRPr lang="en-US" sz="1800" dirty="0">
              <a:latin typeface="Arial" pitchFamily="34" charset="0"/>
            </a:endParaRPr>
          </a:p>
          <a:p>
            <a:pPr algn="l"/>
            <a:endParaRPr lang="en-US" sz="1000" dirty="0">
              <a:latin typeface="Times New Roman" pitchFamily="18" charset="0"/>
            </a:endParaRPr>
          </a:p>
        </p:txBody>
      </p:sp>
      <p:sp>
        <p:nvSpPr>
          <p:cNvPr id="76807" name="Line 5"/>
          <p:cNvSpPr>
            <a:spLocks noChangeShapeType="1"/>
          </p:cNvSpPr>
          <p:nvPr/>
        </p:nvSpPr>
        <p:spPr bwMode="auto">
          <a:xfrm>
            <a:off x="876300" y="2009775"/>
            <a:ext cx="7467600" cy="95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08" name="Line 6"/>
          <p:cNvSpPr>
            <a:spLocks noChangeShapeType="1"/>
          </p:cNvSpPr>
          <p:nvPr/>
        </p:nvSpPr>
        <p:spPr bwMode="auto">
          <a:xfrm flipV="1">
            <a:off x="847725" y="3190875"/>
            <a:ext cx="7477125" cy="95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09" name="Line 7"/>
          <p:cNvSpPr>
            <a:spLocks noChangeShapeType="1"/>
          </p:cNvSpPr>
          <p:nvPr/>
        </p:nvSpPr>
        <p:spPr bwMode="auto">
          <a:xfrm>
            <a:off x="857250" y="4305300"/>
            <a:ext cx="75057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10" name="Line 8"/>
          <p:cNvSpPr>
            <a:spLocks noChangeShapeType="1"/>
          </p:cNvSpPr>
          <p:nvPr/>
        </p:nvSpPr>
        <p:spPr bwMode="auto">
          <a:xfrm>
            <a:off x="866775" y="5410200"/>
            <a:ext cx="7486650" cy="95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11" name="Line 9"/>
          <p:cNvSpPr>
            <a:spLocks noChangeShapeType="1"/>
          </p:cNvSpPr>
          <p:nvPr/>
        </p:nvSpPr>
        <p:spPr bwMode="auto">
          <a:xfrm>
            <a:off x="4324350" y="1704975"/>
            <a:ext cx="0" cy="4352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782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B9A15722-6B86-404A-A820-75AD9B9FAE94}" type="slidenum">
              <a:rPr lang="en-US"/>
              <a:pPr/>
              <a:t>16</a:t>
            </a:fld>
            <a:endParaRPr lang="en-US"/>
          </a:p>
        </p:txBody>
      </p:sp>
      <p:sp>
        <p:nvSpPr>
          <p:cNvPr id="778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Fast  Retransmit</a:t>
            </a:r>
          </a:p>
        </p:txBody>
      </p:sp>
      <p:sp>
        <p:nvSpPr>
          <p:cNvPr id="7782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 smtClean="0"/>
              <a:t>Time-out period  often relatively long:</a:t>
            </a:r>
          </a:p>
          <a:p>
            <a:pPr lvl="1"/>
            <a:r>
              <a:rPr lang="en-US" sz="2000" smtClean="0"/>
              <a:t>long delay before resending lost packet</a:t>
            </a:r>
          </a:p>
          <a:p>
            <a:r>
              <a:rPr lang="en-US" sz="2400" smtClean="0"/>
              <a:t>Detect lost segments via duplicate ACKs.</a:t>
            </a:r>
          </a:p>
          <a:p>
            <a:pPr lvl="1"/>
            <a:r>
              <a:rPr lang="en-US" sz="2000" smtClean="0"/>
              <a:t>Sender often sends many segments back-to-back</a:t>
            </a:r>
          </a:p>
          <a:p>
            <a:pPr lvl="1"/>
            <a:r>
              <a:rPr lang="en-US" sz="2000" smtClean="0"/>
              <a:t>If segment is lost, there will likely be many duplicate ACKs.</a:t>
            </a:r>
          </a:p>
          <a:p>
            <a:pPr lvl="1"/>
            <a:endParaRPr lang="en-US" sz="2000" smtClean="0"/>
          </a:p>
          <a:p>
            <a:pPr lvl="1"/>
            <a:endParaRPr lang="en-US" sz="2000" smtClean="0"/>
          </a:p>
        </p:txBody>
      </p:sp>
      <p:sp>
        <p:nvSpPr>
          <p:cNvPr id="7783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3962400" cy="4648200"/>
          </a:xfrm>
        </p:spPr>
        <p:txBody>
          <a:bodyPr/>
          <a:lstStyle/>
          <a:p>
            <a:r>
              <a:rPr lang="en-US" sz="2400" smtClean="0"/>
              <a:t>If sender receives 3 ACKs for the same data, it supposes that segment after ACKed data was lost:</a:t>
            </a:r>
          </a:p>
          <a:p>
            <a:pPr lvl="1"/>
            <a:r>
              <a:rPr lang="en-US" sz="2000" u="sng" smtClean="0">
                <a:solidFill>
                  <a:srgbClr val="FF0000"/>
                </a:solidFill>
              </a:rPr>
              <a:t>fast retransmit:</a:t>
            </a:r>
            <a:r>
              <a:rPr lang="en-US" sz="2000" smtClean="0">
                <a:solidFill>
                  <a:srgbClr val="FF0000"/>
                </a:solidFill>
              </a:rPr>
              <a:t> </a:t>
            </a:r>
            <a:r>
              <a:rPr lang="en-US" sz="2000" smtClean="0"/>
              <a:t>resend segment before timer expires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885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8DB6E700-1EF4-442D-BEA6-A44578FD4E59}" type="slidenum">
              <a:rPr lang="en-US"/>
              <a:pPr/>
              <a:t>17</a:t>
            </a:fld>
            <a:endParaRPr lang="en-US"/>
          </a:p>
        </p:txBody>
      </p:sp>
      <p:sp>
        <p:nvSpPr>
          <p:cNvPr id="78852" name="Text Box 3"/>
          <p:cNvSpPr txBox="1">
            <a:spLocks noChangeArrowheads="1"/>
          </p:cNvSpPr>
          <p:nvPr/>
        </p:nvSpPr>
        <p:spPr bwMode="auto">
          <a:xfrm>
            <a:off x="609600" y="1600200"/>
            <a:ext cx="7191375" cy="357981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400">
                <a:latin typeface="Arial" pitchFamily="34" charset="0"/>
              </a:rPr>
              <a:t> </a:t>
            </a:r>
          </a:p>
          <a:p>
            <a:pPr algn="l"/>
            <a:r>
              <a:rPr lang="en-US" sz="1400">
                <a:latin typeface="Arial" pitchFamily="34" charset="0"/>
              </a:rPr>
              <a:t> </a:t>
            </a:r>
            <a:r>
              <a:rPr lang="en-US" sz="1800">
                <a:solidFill>
                  <a:srgbClr val="FF0000"/>
                </a:solidFill>
                <a:latin typeface="Arial" pitchFamily="34" charset="0"/>
              </a:rPr>
              <a:t>event:</a:t>
            </a:r>
            <a:r>
              <a:rPr lang="en-US" sz="1800">
                <a:latin typeface="Arial" pitchFamily="34" charset="0"/>
              </a:rPr>
              <a:t> ACK received, with ACK field value of y </a:t>
            </a:r>
          </a:p>
          <a:p>
            <a:pPr algn="l"/>
            <a:r>
              <a:rPr lang="en-US" sz="1800">
                <a:latin typeface="Arial" pitchFamily="34" charset="0"/>
              </a:rPr>
              <a:t>                 if (y &gt; SendBase) { </a:t>
            </a:r>
          </a:p>
          <a:p>
            <a:pPr algn="l"/>
            <a:r>
              <a:rPr lang="en-US" sz="1800">
                <a:latin typeface="Arial" pitchFamily="34" charset="0"/>
              </a:rPr>
              <a:t>                       SendBase = y</a:t>
            </a:r>
          </a:p>
          <a:p>
            <a:pPr algn="l"/>
            <a:r>
              <a:rPr lang="en-US" sz="1800">
                <a:latin typeface="Arial" pitchFamily="34" charset="0"/>
              </a:rPr>
              <a:t>                       if (there are currently not-yet-acknowledged segments)</a:t>
            </a:r>
          </a:p>
          <a:p>
            <a:pPr algn="l"/>
            <a:r>
              <a:rPr lang="en-US" sz="1800">
                <a:latin typeface="Arial" pitchFamily="34" charset="0"/>
              </a:rPr>
              <a:t>                             start timer </a:t>
            </a:r>
          </a:p>
          <a:p>
            <a:pPr algn="l"/>
            <a:r>
              <a:rPr lang="en-US" sz="1800">
                <a:latin typeface="Arial" pitchFamily="34" charset="0"/>
              </a:rPr>
              <a:t>                     } </a:t>
            </a:r>
          </a:p>
          <a:p>
            <a:pPr algn="l"/>
            <a:r>
              <a:rPr lang="en-US" sz="1800">
                <a:latin typeface="Arial" pitchFamily="34" charset="0"/>
              </a:rPr>
              <a:t>                 else { </a:t>
            </a:r>
          </a:p>
          <a:p>
            <a:pPr algn="l"/>
            <a:r>
              <a:rPr lang="en-US" sz="1800">
                <a:latin typeface="Arial" pitchFamily="34" charset="0"/>
              </a:rPr>
              <a:t>                         increment count of dup ACKs received for y</a:t>
            </a:r>
          </a:p>
          <a:p>
            <a:pPr algn="l"/>
            <a:r>
              <a:rPr lang="en-US" sz="1800">
                <a:latin typeface="Arial" pitchFamily="34" charset="0"/>
              </a:rPr>
              <a:t>                         if (count of dup ACKs received for y = 3) {</a:t>
            </a:r>
          </a:p>
          <a:p>
            <a:pPr algn="l"/>
            <a:r>
              <a:rPr lang="en-US" sz="1800">
                <a:latin typeface="Arial" pitchFamily="34" charset="0"/>
              </a:rPr>
              <a:t>                               resend segment with sequence number y</a:t>
            </a:r>
          </a:p>
          <a:p>
            <a:pPr algn="l"/>
            <a:r>
              <a:rPr lang="en-US" sz="1800">
                <a:latin typeface="Arial" pitchFamily="34" charset="0"/>
              </a:rPr>
              <a:t>                          }</a:t>
            </a:r>
          </a:p>
          <a:p>
            <a:pPr algn="l"/>
            <a:r>
              <a:rPr lang="en-US">
                <a:latin typeface="Arial" pitchFamily="34" charset="0"/>
              </a:rPr>
              <a:t>         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Fast retransmit algorithm:</a:t>
            </a:r>
          </a:p>
        </p:txBody>
      </p:sp>
      <p:sp>
        <p:nvSpPr>
          <p:cNvPr id="78854" name="Text Box 6"/>
          <p:cNvSpPr txBox="1">
            <a:spLocks noChangeArrowheads="1"/>
          </p:cNvSpPr>
          <p:nvPr/>
        </p:nvSpPr>
        <p:spPr bwMode="auto">
          <a:xfrm>
            <a:off x="228600" y="5386388"/>
            <a:ext cx="2698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800">
                <a:solidFill>
                  <a:srgbClr val="FF0000"/>
                </a:solidFill>
              </a:rPr>
              <a:t>a duplicate ACK for </a:t>
            </a:r>
          </a:p>
          <a:p>
            <a:pPr algn="l"/>
            <a:r>
              <a:rPr lang="en-US" sz="1800">
                <a:solidFill>
                  <a:srgbClr val="FF0000"/>
                </a:solidFill>
              </a:rPr>
              <a:t>already ACKed segment</a:t>
            </a:r>
            <a:endParaRPr lang="en-US"/>
          </a:p>
        </p:txBody>
      </p:sp>
      <p:sp>
        <p:nvSpPr>
          <p:cNvPr id="78855" name="Line 8"/>
          <p:cNvSpPr>
            <a:spLocks noChangeShapeType="1"/>
          </p:cNvSpPr>
          <p:nvPr/>
        </p:nvSpPr>
        <p:spPr bwMode="auto">
          <a:xfrm flipV="1">
            <a:off x="1143000" y="3810000"/>
            <a:ext cx="762000" cy="1524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56" name="Text Box 9"/>
          <p:cNvSpPr txBox="1">
            <a:spLocks noChangeArrowheads="1"/>
          </p:cNvSpPr>
          <p:nvPr/>
        </p:nvSpPr>
        <p:spPr bwMode="auto">
          <a:xfrm>
            <a:off x="3649663" y="5451475"/>
            <a:ext cx="1854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fast retransmit</a:t>
            </a:r>
            <a:endParaRPr lang="en-US"/>
          </a:p>
        </p:txBody>
      </p:sp>
      <p:sp>
        <p:nvSpPr>
          <p:cNvPr id="78857" name="Line 10"/>
          <p:cNvSpPr>
            <a:spLocks noChangeShapeType="1"/>
          </p:cNvSpPr>
          <p:nvPr/>
        </p:nvSpPr>
        <p:spPr bwMode="auto">
          <a:xfrm flipH="1" flipV="1">
            <a:off x="4343400" y="4572000"/>
            <a:ext cx="457200" cy="914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987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9269ED55-832E-4AF4-817E-BB3F55748E89}" type="slidenum">
              <a:rPr lang="en-US"/>
              <a:pPr/>
              <a:t>18</a:t>
            </a:fld>
            <a:endParaRPr lang="en-US"/>
          </a:p>
        </p:txBody>
      </p:sp>
      <p:sp>
        <p:nvSpPr>
          <p:cNvPr id="7987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Chapter 3 outline</a:t>
            </a:r>
          </a:p>
        </p:txBody>
      </p:sp>
      <p:sp>
        <p:nvSpPr>
          <p:cNvPr id="79877" name="Rectangle 102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 smtClean="0"/>
              <a:t>3.1 Transport-layer services</a:t>
            </a:r>
          </a:p>
          <a:p>
            <a:r>
              <a:rPr lang="en-US" sz="2400" smtClean="0"/>
              <a:t>3.2 Multiplexing and demultiplexing</a:t>
            </a:r>
          </a:p>
          <a:p>
            <a:r>
              <a:rPr lang="en-US" sz="2400" smtClean="0"/>
              <a:t>3.3 Connectionless transport: UDP</a:t>
            </a:r>
          </a:p>
          <a:p>
            <a:r>
              <a:rPr lang="en-US" sz="2400" smtClean="0"/>
              <a:t>3.4 Principles of reliable data transfer</a:t>
            </a:r>
          </a:p>
        </p:txBody>
      </p:sp>
      <p:sp>
        <p:nvSpPr>
          <p:cNvPr id="79878" name="Rectangle 1028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054475" cy="4648200"/>
          </a:xfrm>
        </p:spPr>
        <p:txBody>
          <a:bodyPr/>
          <a:lstStyle/>
          <a:p>
            <a:r>
              <a:rPr lang="en-US" sz="2400" smtClean="0"/>
              <a:t>3.5 Connection-oriented transport: TCP</a:t>
            </a:r>
            <a:endParaRPr lang="en-US" sz="2400" smtClean="0">
              <a:solidFill>
                <a:srgbClr val="FF0000"/>
              </a:solidFill>
            </a:endParaRPr>
          </a:p>
          <a:p>
            <a:pPr lvl="1"/>
            <a:r>
              <a:rPr lang="en-US" sz="2000" smtClean="0"/>
              <a:t>segment structure</a:t>
            </a:r>
          </a:p>
          <a:p>
            <a:pPr lvl="1"/>
            <a:r>
              <a:rPr lang="en-US" sz="2000" smtClean="0"/>
              <a:t>reliable data transfer</a:t>
            </a:r>
          </a:p>
          <a:p>
            <a:pPr lvl="1"/>
            <a:r>
              <a:rPr lang="en-US" sz="2000" smtClean="0">
                <a:solidFill>
                  <a:srgbClr val="FF0000"/>
                </a:solidFill>
              </a:rPr>
              <a:t>flow control</a:t>
            </a:r>
            <a:endParaRPr lang="en-US" sz="2000" smtClean="0"/>
          </a:p>
          <a:p>
            <a:pPr lvl="1"/>
            <a:r>
              <a:rPr lang="en-US" sz="2000" smtClean="0"/>
              <a:t>connection management</a:t>
            </a:r>
          </a:p>
          <a:p>
            <a:r>
              <a:rPr lang="en-US" sz="2400" smtClean="0"/>
              <a:t>3.6 Principles of congestion control</a:t>
            </a:r>
          </a:p>
          <a:p>
            <a:r>
              <a:rPr lang="en-US" sz="2400" smtClean="0"/>
              <a:t>3.7 TCP congestion control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8089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AFF69504-993E-4AE0-85B8-43AA0363A02C}" type="slidenum">
              <a:rPr lang="en-US"/>
              <a:pPr/>
              <a:t>19</a:t>
            </a:fld>
            <a:endParaRPr lang="en-US"/>
          </a:p>
        </p:txBody>
      </p:sp>
      <p:sp>
        <p:nvSpPr>
          <p:cNvPr id="809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TCP Flow Control</a:t>
            </a:r>
          </a:p>
        </p:txBody>
      </p:sp>
      <p:sp>
        <p:nvSpPr>
          <p:cNvPr id="8090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3810000" cy="1295400"/>
          </a:xfrm>
        </p:spPr>
        <p:txBody>
          <a:bodyPr/>
          <a:lstStyle/>
          <a:p>
            <a:r>
              <a:rPr lang="en-US" sz="2400" smtClean="0"/>
              <a:t>receive side of TCP connection has a receive buffer:</a:t>
            </a:r>
          </a:p>
        </p:txBody>
      </p:sp>
      <p:sp>
        <p:nvSpPr>
          <p:cNvPr id="8090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029200" y="3276600"/>
            <a:ext cx="3810000" cy="2895600"/>
          </a:xfrm>
        </p:spPr>
        <p:txBody>
          <a:bodyPr/>
          <a:lstStyle/>
          <a:p>
            <a:r>
              <a:rPr lang="en-US" sz="2400" smtClean="0"/>
              <a:t>speed-matching service: matching the send rate to the receiving app’s drain rate</a:t>
            </a:r>
          </a:p>
        </p:txBody>
      </p:sp>
      <p:pic>
        <p:nvPicPr>
          <p:cNvPr id="80903" name="Picture 5" descr="rcvw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971800"/>
            <a:ext cx="4800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904" name="Rectangle 7"/>
          <p:cNvSpPr>
            <a:spLocks noChangeArrowheads="1"/>
          </p:cNvSpPr>
          <p:nvPr/>
        </p:nvSpPr>
        <p:spPr bwMode="auto">
          <a:xfrm>
            <a:off x="457200" y="4953000"/>
            <a:ext cx="3810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400"/>
              <a:t>app process may be slow at reading from buffer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5181600" y="1066800"/>
            <a:ext cx="3057525" cy="1692275"/>
            <a:chOff x="564" y="803"/>
            <a:chExt cx="1926" cy="1066"/>
          </a:xfrm>
        </p:grpSpPr>
        <p:sp>
          <p:nvSpPr>
            <p:cNvPr id="80906" name="Rectangle 9"/>
            <p:cNvSpPr>
              <a:spLocks noChangeArrowheads="1"/>
            </p:cNvSpPr>
            <p:nvPr/>
          </p:nvSpPr>
          <p:spPr bwMode="auto">
            <a:xfrm>
              <a:off x="564" y="948"/>
              <a:ext cx="1926" cy="90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07" name="Text Box 10"/>
            <p:cNvSpPr txBox="1">
              <a:spLocks noChangeArrowheads="1"/>
            </p:cNvSpPr>
            <p:nvPr/>
          </p:nvSpPr>
          <p:spPr bwMode="auto">
            <a:xfrm>
              <a:off x="618" y="1043"/>
              <a:ext cx="1809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/>
                <a:t>sender won’t overflow</a:t>
              </a:r>
            </a:p>
            <a:p>
              <a:r>
                <a:rPr lang="en-US" sz="2000"/>
                <a:t>receiver’s buffer by</a:t>
              </a:r>
            </a:p>
            <a:p>
              <a:r>
                <a:rPr lang="en-US" sz="2000"/>
                <a:t>transmitting too much,</a:t>
              </a:r>
            </a:p>
            <a:p>
              <a:r>
                <a:rPr lang="en-US" sz="2000"/>
                <a:t> too fast</a:t>
              </a:r>
              <a:endParaRPr lang="en-US" sz="1000">
                <a:latin typeface="Times New Roman" pitchFamily="18" charset="0"/>
              </a:endParaRPr>
            </a:p>
          </p:txBody>
        </p:sp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604" y="803"/>
              <a:ext cx="1193" cy="288"/>
              <a:chOff x="3448" y="305"/>
              <a:chExt cx="1193" cy="288"/>
            </a:xfrm>
          </p:grpSpPr>
          <p:sp>
            <p:nvSpPr>
              <p:cNvPr id="80909" name="Rectangle 12"/>
              <p:cNvSpPr>
                <a:spLocks noChangeArrowheads="1"/>
              </p:cNvSpPr>
              <p:nvPr/>
            </p:nvSpPr>
            <p:spPr bwMode="auto">
              <a:xfrm>
                <a:off x="3486" y="330"/>
                <a:ext cx="1134" cy="22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10" name="Text Box 13"/>
              <p:cNvSpPr txBox="1">
                <a:spLocks noChangeArrowheads="1"/>
              </p:cNvSpPr>
              <p:nvPr/>
            </p:nvSpPr>
            <p:spPr bwMode="auto">
              <a:xfrm>
                <a:off x="3448" y="305"/>
                <a:ext cx="119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solidFill>
                      <a:srgbClr val="FF0000"/>
                    </a:solidFill>
                  </a:rPr>
                  <a:t>flow control</a:t>
                </a:r>
                <a:endParaRPr lang="en-US" sz="1000">
                  <a:latin typeface="Times New Roman" pitchFamily="18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14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3DCA0FDE-F54F-4C9F-9032-8690D405640B}" type="slidenum">
              <a:rPr lang="en-US"/>
              <a:pPr/>
              <a:t>2</a:t>
            </a:fld>
            <a:endParaRPr lang="en-US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143875" cy="1143000"/>
          </a:xfrm>
        </p:spPr>
        <p:txBody>
          <a:bodyPr/>
          <a:lstStyle/>
          <a:p>
            <a:r>
              <a:rPr lang="en-US" smtClean="0"/>
              <a:t>TCP: Overview</a:t>
            </a:r>
            <a:r>
              <a:rPr lang="en-US" u="none" smtClean="0"/>
              <a:t>   </a:t>
            </a:r>
            <a:r>
              <a:rPr lang="en-US" sz="2000" u="none" smtClean="0"/>
              <a:t>RFCs: 793, 1122, 1323, 2018, 2581</a:t>
            </a:r>
            <a:endParaRPr lang="en-US" smtClean="0"/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810125" y="1552575"/>
            <a:ext cx="3895725" cy="4648200"/>
          </a:xfrm>
        </p:spPr>
        <p:txBody>
          <a:bodyPr/>
          <a:lstStyle/>
          <a:p>
            <a:r>
              <a:rPr lang="en-US" sz="2400" smtClean="0">
                <a:solidFill>
                  <a:srgbClr val="FF0000"/>
                </a:solidFill>
              </a:rPr>
              <a:t>full duplex data:</a:t>
            </a:r>
            <a:endParaRPr lang="en-US" sz="2400" smtClean="0"/>
          </a:p>
          <a:p>
            <a:pPr lvl="1"/>
            <a:r>
              <a:rPr lang="en-US" sz="2000" smtClean="0"/>
              <a:t>bi-directional data flow in same connection</a:t>
            </a:r>
          </a:p>
          <a:p>
            <a:pPr lvl="1"/>
            <a:r>
              <a:rPr lang="en-US" sz="2000" smtClean="0"/>
              <a:t>MSS: maximum segment size</a:t>
            </a:r>
          </a:p>
          <a:p>
            <a:r>
              <a:rPr lang="en-US" sz="2400" smtClean="0">
                <a:solidFill>
                  <a:srgbClr val="FF0000"/>
                </a:solidFill>
              </a:rPr>
              <a:t>connection-oriented:</a:t>
            </a:r>
            <a:r>
              <a:rPr lang="en-US" sz="2400" smtClean="0"/>
              <a:t> </a:t>
            </a:r>
          </a:p>
          <a:p>
            <a:pPr lvl="1"/>
            <a:r>
              <a:rPr lang="en-US" sz="2000" smtClean="0"/>
              <a:t>handshaking (exchange of control msgs) init’s sender, receiver state before data exchange</a:t>
            </a:r>
          </a:p>
          <a:p>
            <a:r>
              <a:rPr lang="en-US" sz="2400" smtClean="0">
                <a:solidFill>
                  <a:srgbClr val="FF0000"/>
                </a:solidFill>
              </a:rPr>
              <a:t>flow controlled:</a:t>
            </a:r>
          </a:p>
          <a:p>
            <a:pPr lvl="1"/>
            <a:r>
              <a:rPr lang="en-US" sz="2000" smtClean="0"/>
              <a:t>sender will not overwhelm receiver</a:t>
            </a:r>
          </a:p>
        </p:txBody>
      </p:sp>
      <p:sp>
        <p:nvSpPr>
          <p:cNvPr id="615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71500" y="1543050"/>
            <a:ext cx="3981450" cy="4648200"/>
          </a:xfrm>
        </p:spPr>
        <p:txBody>
          <a:bodyPr/>
          <a:lstStyle/>
          <a:p>
            <a:r>
              <a:rPr lang="en-US" sz="2400" smtClean="0">
                <a:solidFill>
                  <a:srgbClr val="FF0000"/>
                </a:solidFill>
              </a:rPr>
              <a:t>point-to-point:</a:t>
            </a:r>
            <a:endParaRPr lang="en-US" sz="2400" smtClean="0"/>
          </a:p>
          <a:p>
            <a:pPr lvl="1"/>
            <a:r>
              <a:rPr lang="en-US" sz="2000" smtClean="0"/>
              <a:t>one sender, one receiver</a:t>
            </a:r>
            <a:r>
              <a:rPr lang="en-US" sz="200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2400" smtClean="0">
                <a:solidFill>
                  <a:srgbClr val="FF0000"/>
                </a:solidFill>
              </a:rPr>
              <a:t>reliable, in-order </a:t>
            </a:r>
            <a:r>
              <a:rPr lang="en-US" sz="2400" i="1" smtClean="0">
                <a:solidFill>
                  <a:srgbClr val="FF0000"/>
                </a:solidFill>
              </a:rPr>
              <a:t>byte steam:</a:t>
            </a:r>
            <a:endParaRPr lang="en-US" sz="2400" i="1" smtClean="0"/>
          </a:p>
          <a:p>
            <a:pPr lvl="1"/>
            <a:r>
              <a:rPr lang="en-US" sz="2000" smtClean="0"/>
              <a:t>no “message boundaries”</a:t>
            </a:r>
          </a:p>
          <a:p>
            <a:r>
              <a:rPr lang="en-US" sz="2400" smtClean="0">
                <a:solidFill>
                  <a:srgbClr val="FF0000"/>
                </a:solidFill>
              </a:rPr>
              <a:t>pipelined:</a:t>
            </a:r>
            <a:endParaRPr lang="en-US" sz="2400" smtClean="0"/>
          </a:p>
          <a:p>
            <a:pPr lvl="1"/>
            <a:r>
              <a:rPr lang="en-US" sz="2000" smtClean="0"/>
              <a:t>TCP congestion and flow control set window size</a:t>
            </a:r>
          </a:p>
          <a:p>
            <a:r>
              <a:rPr lang="en-US" sz="2400" i="1" smtClean="0">
                <a:solidFill>
                  <a:srgbClr val="FF0000"/>
                </a:solidFill>
              </a:rPr>
              <a:t>send &amp; receive buffers</a:t>
            </a:r>
            <a:endParaRPr lang="en-US" sz="2400" i="1" smtClean="0"/>
          </a:p>
          <a:p>
            <a:endParaRPr lang="en-US" sz="2400" smtClean="0"/>
          </a:p>
        </p:txBody>
      </p:sp>
      <p:graphicFrame>
        <p:nvGraphicFramePr>
          <p:cNvPr id="6146" name="Object 5"/>
          <p:cNvGraphicFramePr>
            <a:graphicFrameLocks noChangeAspect="1"/>
          </p:cNvGraphicFramePr>
          <p:nvPr/>
        </p:nvGraphicFramePr>
        <p:xfrm>
          <a:off x="-490538" y="5421313"/>
          <a:ext cx="6026151" cy="1023937"/>
        </p:xfrm>
        <a:graphic>
          <a:graphicData uri="http://schemas.openxmlformats.org/presentationml/2006/ole">
            <p:oleObj spid="_x0000_s1026" name="VISIO" r:id="rId3" imgW="6602400" imgH="1122840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8192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5050D982-6441-41B0-8AE8-825014E00D51}" type="slidenum">
              <a:rPr lang="en-US"/>
              <a:pPr/>
              <a:t>20</a:t>
            </a:fld>
            <a:endParaRPr lang="en-US"/>
          </a:p>
        </p:txBody>
      </p:sp>
      <p:sp>
        <p:nvSpPr>
          <p:cNvPr id="8192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TCP Flow control: how it works</a:t>
            </a:r>
          </a:p>
        </p:txBody>
      </p:sp>
      <p:sp>
        <p:nvSpPr>
          <p:cNvPr id="81925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3276600"/>
            <a:ext cx="4343400" cy="29718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smtClean="0"/>
              <a:t>(Suppose TCP receiver discards out-of-order segments)</a:t>
            </a:r>
          </a:p>
          <a:p>
            <a:r>
              <a:rPr lang="en-US" sz="2400" smtClean="0"/>
              <a:t>spare room in buffer</a:t>
            </a:r>
            <a:endParaRPr lang="en-US" sz="2400" smtClean="0">
              <a:latin typeface="Courier New" pitchFamily="49" charset="0"/>
            </a:endParaRPr>
          </a:p>
          <a:p>
            <a:pPr>
              <a:buFont typeface="ZapfDingbats" pitchFamily="82" charset="2"/>
              <a:buNone/>
            </a:pPr>
            <a:r>
              <a:rPr lang="en-US" sz="2000" b="1" smtClean="0">
                <a:latin typeface="Courier New" pitchFamily="49" charset="0"/>
              </a:rPr>
              <a:t>= RcvWindow</a:t>
            </a:r>
            <a:endParaRPr lang="en-US" sz="2000" smtClean="0"/>
          </a:p>
          <a:p>
            <a:pPr>
              <a:buFont typeface="ZapfDingbats" pitchFamily="82" charset="2"/>
              <a:buNone/>
            </a:pPr>
            <a:r>
              <a:rPr lang="en-US" sz="2000" b="1" smtClean="0">
                <a:latin typeface="Courier New" pitchFamily="49" charset="0"/>
              </a:rPr>
              <a:t>= RcvBuffer-[LastByteRcvd - LastByteRead]</a:t>
            </a:r>
          </a:p>
        </p:txBody>
      </p:sp>
      <p:sp>
        <p:nvSpPr>
          <p:cNvPr id="81926" name="Rectangle 1028"/>
          <p:cNvSpPr>
            <a:spLocks noGrp="1" noChangeArrowheads="1"/>
          </p:cNvSpPr>
          <p:nvPr>
            <p:ph type="body" sz="half" idx="2"/>
          </p:nvPr>
        </p:nvSpPr>
        <p:spPr>
          <a:xfrm>
            <a:off x="5029200" y="1447800"/>
            <a:ext cx="3886200" cy="4648200"/>
          </a:xfrm>
        </p:spPr>
        <p:txBody>
          <a:bodyPr/>
          <a:lstStyle/>
          <a:p>
            <a:r>
              <a:rPr lang="en-US" sz="2400" smtClean="0"/>
              <a:t>Rcvr advertises spare room by including value of </a:t>
            </a:r>
            <a:r>
              <a:rPr lang="en-US" sz="2400" b="1" smtClean="0">
                <a:latin typeface="Courier New" pitchFamily="49" charset="0"/>
              </a:rPr>
              <a:t>RcvWindow</a:t>
            </a:r>
            <a:r>
              <a:rPr lang="en-US" sz="2400" smtClean="0"/>
              <a:t> in segments</a:t>
            </a:r>
          </a:p>
          <a:p>
            <a:r>
              <a:rPr lang="en-US" sz="2400" smtClean="0"/>
              <a:t>Sender limits unACKed data to </a:t>
            </a:r>
            <a:r>
              <a:rPr lang="en-US" sz="2400" b="1" smtClean="0">
                <a:latin typeface="Courier New" pitchFamily="49" charset="0"/>
              </a:rPr>
              <a:t>RcvWindow</a:t>
            </a:r>
            <a:endParaRPr lang="en-US" sz="2400" smtClean="0">
              <a:latin typeface="Courier New" pitchFamily="49" charset="0"/>
            </a:endParaRPr>
          </a:p>
          <a:p>
            <a:pPr lvl="1"/>
            <a:r>
              <a:rPr lang="en-US" sz="2000" smtClean="0"/>
              <a:t>guarantees receive buffer doesn’t overflow</a:t>
            </a:r>
            <a:endParaRPr lang="en-US" sz="2000" smtClean="0">
              <a:latin typeface="Courier New" pitchFamily="49" charset="0"/>
            </a:endParaRPr>
          </a:p>
        </p:txBody>
      </p:sp>
      <p:pic>
        <p:nvPicPr>
          <p:cNvPr id="81927" name="Picture 1029" descr="rcvw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371600"/>
            <a:ext cx="4800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8294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A54F009A-B59A-44EB-A543-D0594DAD323C}" type="slidenum">
              <a:rPr lang="en-US"/>
              <a:pPr/>
              <a:t>21</a:t>
            </a:fld>
            <a:endParaRPr lang="en-US"/>
          </a:p>
        </p:txBody>
      </p:sp>
      <p:sp>
        <p:nvSpPr>
          <p:cNvPr id="829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Chapter 3 outline</a:t>
            </a:r>
          </a:p>
        </p:txBody>
      </p:sp>
      <p:sp>
        <p:nvSpPr>
          <p:cNvPr id="8294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 smtClean="0"/>
              <a:t>3.1 Transport-layer services</a:t>
            </a:r>
          </a:p>
          <a:p>
            <a:r>
              <a:rPr lang="en-US" sz="2400" smtClean="0"/>
              <a:t>3.2 Multiplexing and demultiplexing</a:t>
            </a:r>
          </a:p>
          <a:p>
            <a:r>
              <a:rPr lang="en-US" sz="2400" smtClean="0"/>
              <a:t>3.3 Connectionless transport: UDP</a:t>
            </a:r>
          </a:p>
          <a:p>
            <a:r>
              <a:rPr lang="en-US" sz="2400" smtClean="0"/>
              <a:t>3.4 Principles of reliable data transfer</a:t>
            </a:r>
          </a:p>
        </p:txBody>
      </p:sp>
      <p:sp>
        <p:nvSpPr>
          <p:cNvPr id="8295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054475" cy="4648200"/>
          </a:xfrm>
        </p:spPr>
        <p:txBody>
          <a:bodyPr/>
          <a:lstStyle/>
          <a:p>
            <a:r>
              <a:rPr lang="en-US" sz="2400" smtClean="0"/>
              <a:t>3.5 Connection-oriented transport: TCP</a:t>
            </a:r>
            <a:endParaRPr lang="en-US" sz="2400" smtClean="0">
              <a:solidFill>
                <a:srgbClr val="FF0000"/>
              </a:solidFill>
            </a:endParaRPr>
          </a:p>
          <a:p>
            <a:pPr lvl="1"/>
            <a:r>
              <a:rPr lang="en-US" sz="2000" smtClean="0"/>
              <a:t>segment structure</a:t>
            </a:r>
          </a:p>
          <a:p>
            <a:pPr lvl="1"/>
            <a:r>
              <a:rPr lang="en-US" sz="2000" smtClean="0"/>
              <a:t>reliable data transfer</a:t>
            </a:r>
          </a:p>
          <a:p>
            <a:pPr lvl="1"/>
            <a:r>
              <a:rPr lang="en-US" sz="2000" smtClean="0"/>
              <a:t>flow control</a:t>
            </a:r>
            <a:endParaRPr lang="en-US" sz="2000" b="1" smtClean="0"/>
          </a:p>
          <a:p>
            <a:pPr lvl="1"/>
            <a:r>
              <a:rPr lang="en-US" sz="2000" smtClean="0">
                <a:solidFill>
                  <a:srgbClr val="FF0000"/>
                </a:solidFill>
              </a:rPr>
              <a:t>connection management</a:t>
            </a:r>
            <a:endParaRPr lang="en-US" sz="2000" smtClean="0"/>
          </a:p>
          <a:p>
            <a:r>
              <a:rPr lang="en-US" sz="2400" smtClean="0"/>
              <a:t>3.6 Principles of congestion control</a:t>
            </a:r>
          </a:p>
          <a:p>
            <a:r>
              <a:rPr lang="en-US" sz="2400" smtClean="0"/>
              <a:t>3.7 TCP congestion control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8397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E40C47BB-6421-4030-9EAB-E4DC07566658}" type="slidenum">
              <a:rPr lang="en-US"/>
              <a:pPr/>
              <a:t>22</a:t>
            </a:fld>
            <a:endParaRPr lang="en-US"/>
          </a:p>
        </p:txBody>
      </p:sp>
      <p:sp>
        <p:nvSpPr>
          <p:cNvPr id="8397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895350"/>
          </a:xfrm>
        </p:spPr>
        <p:txBody>
          <a:bodyPr/>
          <a:lstStyle/>
          <a:p>
            <a:r>
              <a:rPr lang="en-US" sz="3200" smtClean="0"/>
              <a:t>TCP Connection Management</a:t>
            </a:r>
            <a:endParaRPr lang="en-US" smtClean="0"/>
          </a:p>
        </p:txBody>
      </p:sp>
      <p:sp>
        <p:nvSpPr>
          <p:cNvPr id="8397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14400"/>
            <a:ext cx="3810000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u="sng" smtClean="0">
                <a:solidFill>
                  <a:srgbClr val="FF0000"/>
                </a:solidFill>
              </a:rPr>
              <a:t>Recall:</a:t>
            </a:r>
            <a:r>
              <a:rPr lang="en-US" sz="2400" smtClean="0"/>
              <a:t> </a:t>
            </a:r>
            <a:r>
              <a:rPr lang="en-US" sz="2000" smtClean="0"/>
              <a:t>TCP sender, receiver establish “connection” before exchanging data segments</a:t>
            </a:r>
          </a:p>
          <a:p>
            <a:r>
              <a:rPr lang="en-US" sz="2000" smtClean="0"/>
              <a:t>initialize TCP variables:</a:t>
            </a:r>
            <a:endParaRPr lang="en-US" sz="2400" smtClean="0"/>
          </a:p>
          <a:p>
            <a:pPr lvl="1"/>
            <a:r>
              <a:rPr lang="en-US" sz="2000" smtClean="0"/>
              <a:t>seq. #s</a:t>
            </a:r>
          </a:p>
          <a:p>
            <a:pPr lvl="1"/>
            <a:r>
              <a:rPr lang="en-US" sz="2000" smtClean="0"/>
              <a:t>buffers, flow control info (e.g. </a:t>
            </a:r>
            <a:r>
              <a:rPr lang="en-US" sz="2000" b="1" smtClean="0">
                <a:latin typeface="Courier New" pitchFamily="49" charset="0"/>
              </a:rPr>
              <a:t>RcvWindow</a:t>
            </a:r>
            <a:r>
              <a:rPr lang="en-US" sz="2000" smtClean="0"/>
              <a:t>)</a:t>
            </a:r>
          </a:p>
          <a:p>
            <a:r>
              <a:rPr lang="en-US" sz="2000" i="1" smtClean="0"/>
              <a:t>client:</a:t>
            </a:r>
            <a:r>
              <a:rPr lang="en-US" sz="2000" smtClean="0"/>
              <a:t> connection initiator</a:t>
            </a:r>
          </a:p>
          <a:p>
            <a:pPr>
              <a:buFont typeface="ZapfDingbats" pitchFamily="82" charset="2"/>
              <a:buNone/>
            </a:pPr>
            <a:r>
              <a:rPr lang="en-US" sz="1600" b="1" smtClean="0">
                <a:latin typeface="Courier New" pitchFamily="49" charset="0"/>
              </a:rPr>
              <a:t>  Socket clientSocket = new   Socket("hostname","port number");</a:t>
            </a:r>
            <a:r>
              <a:rPr lang="en-US" sz="2400" smtClean="0"/>
              <a:t> </a:t>
            </a:r>
          </a:p>
          <a:p>
            <a:r>
              <a:rPr lang="en-US" sz="2000" i="1" smtClean="0"/>
              <a:t>server:</a:t>
            </a:r>
            <a:r>
              <a:rPr lang="en-US" sz="2000" smtClean="0"/>
              <a:t> contacted by client</a:t>
            </a:r>
          </a:p>
          <a:p>
            <a:pPr>
              <a:buFont typeface="ZapfDingbats" pitchFamily="82" charset="2"/>
              <a:buNone/>
            </a:pPr>
            <a:r>
              <a:rPr lang="en-US" sz="1600" b="1" smtClean="0">
                <a:latin typeface="Courier New" pitchFamily="49" charset="0"/>
              </a:rPr>
              <a:t>  Socket connectionSocket = welcomeSocket.accept();</a:t>
            </a:r>
            <a:endParaRPr lang="en-US" sz="1600" smtClean="0">
              <a:latin typeface="Arial" pitchFamily="34" charset="0"/>
            </a:endParaRPr>
          </a:p>
        </p:txBody>
      </p:sp>
      <p:sp>
        <p:nvSpPr>
          <p:cNvPr id="8397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838200"/>
            <a:ext cx="4114800" cy="504825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u="sng" smtClean="0">
                <a:solidFill>
                  <a:srgbClr val="FF0000"/>
                </a:solidFill>
              </a:rPr>
              <a:t>Three way handshake:</a:t>
            </a:r>
            <a:endParaRPr lang="en-US" sz="2400" smtClean="0"/>
          </a:p>
          <a:p>
            <a:pPr>
              <a:spcBef>
                <a:spcPct val="60000"/>
              </a:spcBef>
              <a:buFont typeface="ZapfDingbats" pitchFamily="82" charset="2"/>
              <a:buNone/>
            </a:pPr>
            <a:r>
              <a:rPr lang="en-US" sz="2000" u="sng" smtClean="0">
                <a:solidFill>
                  <a:srgbClr val="FF0000"/>
                </a:solidFill>
              </a:rPr>
              <a:t>Step 1:</a:t>
            </a:r>
            <a:r>
              <a:rPr lang="en-US" sz="2400" smtClean="0"/>
              <a:t> </a:t>
            </a:r>
            <a:r>
              <a:rPr lang="en-US" sz="2000" smtClean="0"/>
              <a:t>client host sends TCP SYN segment to server</a:t>
            </a:r>
          </a:p>
          <a:p>
            <a:pPr lvl="1"/>
            <a:r>
              <a:rPr lang="en-US" sz="2000" smtClean="0"/>
              <a:t>specifies initial seq #</a:t>
            </a:r>
          </a:p>
          <a:p>
            <a:pPr lvl="1"/>
            <a:r>
              <a:rPr lang="en-US" sz="2000" smtClean="0"/>
              <a:t>no data</a:t>
            </a:r>
          </a:p>
          <a:p>
            <a:pPr>
              <a:buFont typeface="ZapfDingbats" pitchFamily="82" charset="2"/>
              <a:buNone/>
            </a:pPr>
            <a:r>
              <a:rPr lang="en-US" sz="2000" u="sng" smtClean="0">
                <a:solidFill>
                  <a:srgbClr val="FF0000"/>
                </a:solidFill>
              </a:rPr>
              <a:t>Step 2:</a:t>
            </a:r>
            <a:r>
              <a:rPr lang="en-US" sz="2400" smtClean="0"/>
              <a:t> </a:t>
            </a:r>
            <a:r>
              <a:rPr lang="en-US" sz="2000" smtClean="0"/>
              <a:t>server host receives SYN, replies with SYNACK segment</a:t>
            </a:r>
          </a:p>
          <a:p>
            <a:pPr lvl="1">
              <a:spcBef>
                <a:spcPct val="40000"/>
              </a:spcBef>
            </a:pPr>
            <a:r>
              <a:rPr lang="en-US" sz="2000" smtClean="0"/>
              <a:t>server allocates buffers</a:t>
            </a:r>
          </a:p>
          <a:p>
            <a:pPr lvl="1"/>
            <a:r>
              <a:rPr lang="en-US" sz="2000" smtClean="0"/>
              <a:t>specifies server initial seq. #</a:t>
            </a:r>
          </a:p>
          <a:p>
            <a:pPr>
              <a:buFont typeface="ZapfDingbats" pitchFamily="82" charset="2"/>
              <a:buNone/>
            </a:pPr>
            <a:r>
              <a:rPr lang="en-US" sz="2000" u="sng" smtClean="0">
                <a:solidFill>
                  <a:srgbClr val="FF0000"/>
                </a:solidFill>
              </a:rPr>
              <a:t>Step 3:</a:t>
            </a:r>
            <a:r>
              <a:rPr lang="en-US" sz="2000" smtClean="0"/>
              <a:t> client receives SYNACK, replies with ACK segment, which may contain data</a:t>
            </a:r>
          </a:p>
          <a:p>
            <a:pPr>
              <a:spcBef>
                <a:spcPct val="60000"/>
              </a:spcBef>
              <a:buFont typeface="ZapfDingbats" pitchFamily="82" charset="2"/>
              <a:buNone/>
            </a:pP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024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640C9416-2EC4-4048-A29D-FC8DCA563A90}" type="slidenum">
              <a:rPr lang="en-US"/>
              <a:pPr/>
              <a:t>23</a:t>
            </a:fld>
            <a:endParaRPr lang="en-US"/>
          </a:p>
        </p:txBody>
      </p:sp>
      <p:sp>
        <p:nvSpPr>
          <p:cNvPr id="10246" name="Rectangle 2"/>
          <p:cNvSpPr>
            <a:spLocks noGrp="1" noChangeArrowheads="1"/>
          </p:cNvSpPr>
          <p:nvPr>
            <p:ph type="title"/>
          </p:nvPr>
        </p:nvSpPr>
        <p:spPr>
          <a:xfrm>
            <a:off x="590550" y="514350"/>
            <a:ext cx="7772400" cy="895350"/>
          </a:xfrm>
        </p:spPr>
        <p:txBody>
          <a:bodyPr/>
          <a:lstStyle/>
          <a:p>
            <a:r>
              <a:rPr lang="en-US" sz="3200" smtClean="0"/>
              <a:t>TCP Connection Management (cont.)</a:t>
            </a:r>
            <a:endParaRPr lang="en-US" smtClean="0"/>
          </a:p>
        </p:txBody>
      </p:sp>
      <p:sp>
        <p:nvSpPr>
          <p:cNvPr id="1024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42925" y="1695450"/>
            <a:ext cx="3762375" cy="3457575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ct val="60000"/>
              </a:spcBef>
              <a:buFont typeface="ZapfDingbats" pitchFamily="82" charset="2"/>
              <a:buNone/>
            </a:pPr>
            <a:r>
              <a:rPr lang="en-US" sz="2400" u="sng" smtClean="0">
                <a:solidFill>
                  <a:srgbClr val="FF0000"/>
                </a:solidFill>
              </a:rPr>
              <a:t>Closing a connection:</a:t>
            </a:r>
          </a:p>
          <a:p>
            <a:pPr>
              <a:spcBef>
                <a:spcPct val="60000"/>
              </a:spcBef>
              <a:buFont typeface="ZapfDingbats" pitchFamily="82" charset="2"/>
              <a:buNone/>
            </a:pPr>
            <a:r>
              <a:rPr lang="en-US" sz="2000" smtClean="0"/>
              <a:t>client closes socket:</a:t>
            </a:r>
            <a:r>
              <a:rPr lang="en-US" sz="2400" u="sng" smtClean="0">
                <a:solidFill>
                  <a:srgbClr val="FF0000"/>
                </a:solidFill>
              </a:rPr>
              <a:t> </a:t>
            </a:r>
            <a:r>
              <a:rPr lang="en-US" sz="2000" b="1" smtClean="0">
                <a:latin typeface="Courier New" pitchFamily="49" charset="0"/>
              </a:rPr>
              <a:t>clientSocket.close();</a:t>
            </a:r>
            <a:r>
              <a:rPr lang="en-US" sz="1800" smtClean="0">
                <a:latin typeface="Arial" pitchFamily="34" charset="0"/>
              </a:rPr>
              <a:t> </a:t>
            </a:r>
            <a:endParaRPr lang="en-US" sz="2400" u="sng" smtClean="0">
              <a:solidFill>
                <a:srgbClr val="FF0000"/>
              </a:solidFill>
            </a:endParaRPr>
          </a:p>
          <a:p>
            <a:pPr>
              <a:spcBef>
                <a:spcPct val="60000"/>
              </a:spcBef>
              <a:buFont typeface="ZapfDingbats" pitchFamily="82" charset="2"/>
              <a:buNone/>
            </a:pPr>
            <a:r>
              <a:rPr lang="en-US" sz="2400" u="sng" smtClean="0">
                <a:solidFill>
                  <a:srgbClr val="FF0000"/>
                </a:solidFill>
              </a:rPr>
              <a:t>Step 1:</a:t>
            </a:r>
            <a:r>
              <a:rPr lang="en-US" sz="2400" smtClean="0"/>
              <a:t> </a:t>
            </a:r>
            <a:r>
              <a:rPr lang="en-US" sz="2000" smtClean="0">
                <a:solidFill>
                  <a:schemeClr val="accent2"/>
                </a:solidFill>
              </a:rPr>
              <a:t>client</a:t>
            </a:r>
            <a:r>
              <a:rPr lang="en-US" sz="2000" smtClean="0"/>
              <a:t> end system sends TCP FIN control segment to server</a:t>
            </a:r>
            <a:r>
              <a:rPr lang="en-US" sz="2400" u="sng" smtClean="0">
                <a:solidFill>
                  <a:srgbClr val="FF0000"/>
                </a:solidFill>
              </a:rPr>
              <a:t> </a:t>
            </a:r>
          </a:p>
          <a:p>
            <a:pPr>
              <a:spcBef>
                <a:spcPct val="60000"/>
              </a:spcBef>
              <a:buFont typeface="ZapfDingbats" pitchFamily="82" charset="2"/>
              <a:buNone/>
            </a:pPr>
            <a:r>
              <a:rPr lang="en-US" sz="2400" u="sng" smtClean="0">
                <a:solidFill>
                  <a:srgbClr val="FF0000"/>
                </a:solidFill>
              </a:rPr>
              <a:t>Step 2:</a:t>
            </a:r>
            <a:r>
              <a:rPr lang="en-US" sz="2400" smtClean="0"/>
              <a:t> </a:t>
            </a:r>
            <a:r>
              <a:rPr lang="en-US" sz="2000" smtClean="0">
                <a:solidFill>
                  <a:schemeClr val="accent2"/>
                </a:solidFill>
              </a:rPr>
              <a:t>server</a:t>
            </a:r>
            <a:r>
              <a:rPr lang="en-US" sz="2000" smtClean="0"/>
              <a:t> receives FIN, replies with ACK. Closes connection, sends FIN.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318000" y="1731963"/>
            <a:ext cx="4254500" cy="4186237"/>
            <a:chOff x="2720" y="1091"/>
            <a:chExt cx="2680" cy="2637"/>
          </a:xfrm>
        </p:grpSpPr>
        <p:sp>
          <p:nvSpPr>
            <p:cNvPr id="10249" name="Line 5"/>
            <p:cNvSpPr>
              <a:spLocks noChangeShapeType="1"/>
            </p:cNvSpPr>
            <p:nvPr/>
          </p:nvSpPr>
          <p:spPr bwMode="auto">
            <a:xfrm>
              <a:off x="3396" y="1512"/>
              <a:ext cx="1596" cy="37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0242" name="Object 6"/>
            <p:cNvGraphicFramePr>
              <a:graphicFrameLocks noChangeAspect="1"/>
            </p:cNvGraphicFramePr>
            <p:nvPr/>
          </p:nvGraphicFramePr>
          <p:xfrm>
            <a:off x="3136" y="1091"/>
            <a:ext cx="306" cy="243"/>
          </p:xfrm>
          <a:graphic>
            <a:graphicData uri="http://schemas.openxmlformats.org/presentationml/2006/ole">
              <p:oleObj spid="_x0000_s5122" name="Clip" r:id="rId3" imgW="1305000" imgH="1085760" progId="">
                <p:embed/>
              </p:oleObj>
            </a:graphicData>
          </a:graphic>
        </p:graphicFrame>
        <p:sp>
          <p:nvSpPr>
            <p:cNvPr id="10250" name="Text Box 7"/>
            <p:cNvSpPr txBox="1">
              <a:spLocks noChangeArrowheads="1"/>
            </p:cNvSpPr>
            <p:nvPr/>
          </p:nvSpPr>
          <p:spPr bwMode="auto">
            <a:xfrm>
              <a:off x="3437" y="1091"/>
              <a:ext cx="4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client</a:t>
              </a:r>
              <a:endParaRPr lang="en-US" sz="1000">
                <a:latin typeface="Times New Roman" pitchFamily="18" charset="0"/>
              </a:endParaRPr>
            </a:p>
          </p:txBody>
        </p:sp>
        <p:sp>
          <p:nvSpPr>
            <p:cNvPr id="10251" name="Text Box 8"/>
            <p:cNvSpPr txBox="1">
              <a:spLocks noChangeArrowheads="1"/>
            </p:cNvSpPr>
            <p:nvPr/>
          </p:nvSpPr>
          <p:spPr bwMode="auto">
            <a:xfrm rot="706751">
              <a:off x="4083" y="1538"/>
              <a:ext cx="29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latin typeface="Arial" pitchFamily="34" charset="0"/>
                </a:rPr>
                <a:t>FIN</a:t>
              </a:r>
              <a:endParaRPr lang="en-US" sz="1000">
                <a:latin typeface="Times New Roman" pitchFamily="18" charset="0"/>
              </a:endParaRPr>
            </a:p>
          </p:txBody>
        </p:sp>
        <p:graphicFrame>
          <p:nvGraphicFramePr>
            <p:cNvPr id="10243" name="Object 9"/>
            <p:cNvGraphicFramePr>
              <a:graphicFrameLocks noChangeAspect="1"/>
            </p:cNvGraphicFramePr>
            <p:nvPr/>
          </p:nvGraphicFramePr>
          <p:xfrm>
            <a:off x="4810" y="1097"/>
            <a:ext cx="306" cy="243"/>
          </p:xfrm>
          <a:graphic>
            <a:graphicData uri="http://schemas.openxmlformats.org/presentationml/2006/ole">
              <p:oleObj spid="_x0000_s5123" name="Clip" r:id="rId4" imgW="1305000" imgH="1085760" progId="">
                <p:embed/>
              </p:oleObj>
            </a:graphicData>
          </a:graphic>
        </p:graphicFrame>
        <p:sp>
          <p:nvSpPr>
            <p:cNvPr id="10252" name="Text Box 10"/>
            <p:cNvSpPr txBox="1">
              <a:spLocks noChangeArrowheads="1"/>
            </p:cNvSpPr>
            <p:nvPr/>
          </p:nvSpPr>
          <p:spPr bwMode="auto">
            <a:xfrm>
              <a:off x="4363" y="1103"/>
              <a:ext cx="50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server</a:t>
              </a:r>
              <a:endParaRPr lang="en-US" sz="1000">
                <a:latin typeface="Times New Roman" pitchFamily="18" charset="0"/>
              </a:endParaRPr>
            </a:p>
          </p:txBody>
        </p:sp>
        <p:sp>
          <p:nvSpPr>
            <p:cNvPr id="10253" name="Line 11"/>
            <p:cNvSpPr>
              <a:spLocks noChangeShapeType="1"/>
            </p:cNvSpPr>
            <p:nvPr/>
          </p:nvSpPr>
          <p:spPr bwMode="auto">
            <a:xfrm>
              <a:off x="3402" y="2796"/>
              <a:ext cx="1596" cy="37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4" name="Line 12"/>
            <p:cNvSpPr>
              <a:spLocks noChangeShapeType="1"/>
            </p:cNvSpPr>
            <p:nvPr/>
          </p:nvSpPr>
          <p:spPr bwMode="auto">
            <a:xfrm flipH="1">
              <a:off x="3294" y="2706"/>
              <a:ext cx="0" cy="84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5" name="Line 13"/>
            <p:cNvSpPr>
              <a:spLocks noChangeShapeType="1"/>
            </p:cNvSpPr>
            <p:nvPr/>
          </p:nvSpPr>
          <p:spPr bwMode="auto">
            <a:xfrm flipH="1">
              <a:off x="4992" y="1368"/>
              <a:ext cx="0" cy="21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6" name="Line 14"/>
            <p:cNvSpPr>
              <a:spLocks noChangeShapeType="1"/>
            </p:cNvSpPr>
            <p:nvPr/>
          </p:nvSpPr>
          <p:spPr bwMode="auto">
            <a:xfrm flipH="1">
              <a:off x="3378" y="1974"/>
              <a:ext cx="1572" cy="47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7" name="Text Box 15"/>
            <p:cNvSpPr txBox="1">
              <a:spLocks noChangeArrowheads="1"/>
            </p:cNvSpPr>
            <p:nvPr/>
          </p:nvSpPr>
          <p:spPr bwMode="auto">
            <a:xfrm rot="-926867">
              <a:off x="3302" y="2034"/>
              <a:ext cx="172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Arial" pitchFamily="34" charset="0"/>
                </a:rPr>
                <a:t>ACK</a:t>
              </a:r>
              <a:endParaRPr lang="en-US" sz="1000">
                <a:latin typeface="Times New Roman" pitchFamily="18" charset="0"/>
              </a:endParaRPr>
            </a:p>
          </p:txBody>
        </p:sp>
        <p:sp>
          <p:nvSpPr>
            <p:cNvPr id="10258" name="Text Box 16"/>
            <p:cNvSpPr txBox="1">
              <a:spLocks noChangeArrowheads="1"/>
            </p:cNvSpPr>
            <p:nvPr/>
          </p:nvSpPr>
          <p:spPr bwMode="auto">
            <a:xfrm rot="706751">
              <a:off x="4010" y="2799"/>
              <a:ext cx="34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latin typeface="Arial" pitchFamily="34" charset="0"/>
                </a:rPr>
                <a:t>ACK</a:t>
              </a:r>
            </a:p>
          </p:txBody>
        </p:sp>
        <p:sp>
          <p:nvSpPr>
            <p:cNvPr id="10259" name="Line 17"/>
            <p:cNvSpPr>
              <a:spLocks noChangeShapeType="1"/>
            </p:cNvSpPr>
            <p:nvPr/>
          </p:nvSpPr>
          <p:spPr bwMode="auto">
            <a:xfrm flipH="1">
              <a:off x="3408" y="2232"/>
              <a:ext cx="1572" cy="47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0" name="Text Box 18"/>
            <p:cNvSpPr txBox="1">
              <a:spLocks noChangeArrowheads="1"/>
            </p:cNvSpPr>
            <p:nvPr/>
          </p:nvSpPr>
          <p:spPr bwMode="auto">
            <a:xfrm rot="-926867">
              <a:off x="3332" y="2292"/>
              <a:ext cx="172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Arial" pitchFamily="34" charset="0"/>
                </a:rPr>
                <a:t>FIN</a:t>
              </a:r>
              <a:endParaRPr lang="en-US" sz="1000">
                <a:latin typeface="Times New Roman" pitchFamily="18" charset="0"/>
              </a:endParaRPr>
            </a:p>
          </p:txBody>
        </p:sp>
        <p:sp>
          <p:nvSpPr>
            <p:cNvPr id="10261" name="Line 19"/>
            <p:cNvSpPr>
              <a:spLocks noChangeShapeType="1"/>
            </p:cNvSpPr>
            <p:nvPr/>
          </p:nvSpPr>
          <p:spPr bwMode="auto">
            <a:xfrm>
              <a:off x="3390" y="1464"/>
              <a:ext cx="0" cy="210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2" name="Text Box 20"/>
            <p:cNvSpPr txBox="1">
              <a:spLocks noChangeArrowheads="1"/>
            </p:cNvSpPr>
            <p:nvPr/>
          </p:nvSpPr>
          <p:spPr bwMode="auto">
            <a:xfrm>
              <a:off x="2930" y="1388"/>
              <a:ext cx="45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/>
                <a:t>close</a:t>
              </a:r>
            </a:p>
          </p:txBody>
        </p:sp>
        <p:sp>
          <p:nvSpPr>
            <p:cNvPr id="10263" name="Text Box 21"/>
            <p:cNvSpPr txBox="1">
              <a:spLocks noChangeArrowheads="1"/>
            </p:cNvSpPr>
            <p:nvPr/>
          </p:nvSpPr>
          <p:spPr bwMode="auto">
            <a:xfrm>
              <a:off x="4946" y="2102"/>
              <a:ext cx="45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/>
                <a:t>close</a:t>
              </a:r>
            </a:p>
          </p:txBody>
        </p:sp>
        <p:sp>
          <p:nvSpPr>
            <p:cNvPr id="10264" name="Text Box 22"/>
            <p:cNvSpPr txBox="1">
              <a:spLocks noChangeArrowheads="1"/>
            </p:cNvSpPr>
            <p:nvPr/>
          </p:nvSpPr>
          <p:spPr bwMode="auto">
            <a:xfrm>
              <a:off x="2720" y="3497"/>
              <a:ext cx="53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/>
                <a:t>closed</a:t>
              </a:r>
            </a:p>
          </p:txBody>
        </p:sp>
        <p:sp>
          <p:nvSpPr>
            <p:cNvPr id="10265" name="Line 23"/>
            <p:cNvSpPr>
              <a:spLocks noChangeShapeType="1"/>
            </p:cNvSpPr>
            <p:nvPr/>
          </p:nvSpPr>
          <p:spPr bwMode="auto">
            <a:xfrm>
              <a:off x="3228" y="2694"/>
              <a:ext cx="12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6" name="Line 24"/>
            <p:cNvSpPr>
              <a:spLocks noChangeShapeType="1"/>
            </p:cNvSpPr>
            <p:nvPr/>
          </p:nvSpPr>
          <p:spPr bwMode="auto">
            <a:xfrm>
              <a:off x="3237" y="3564"/>
              <a:ext cx="12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7" name="Text Box 25"/>
            <p:cNvSpPr txBox="1">
              <a:spLocks noChangeArrowheads="1"/>
            </p:cNvSpPr>
            <p:nvPr/>
          </p:nvSpPr>
          <p:spPr bwMode="auto">
            <a:xfrm rot="-5400000">
              <a:off x="2759" y="3026"/>
              <a:ext cx="8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/>
                <a:t>timed wait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126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E152BA59-7A8B-4661-95D1-DFF18867F475}" type="slidenum">
              <a:rPr lang="en-US"/>
              <a:pPr/>
              <a:t>24</a:t>
            </a:fld>
            <a:endParaRPr lang="en-US"/>
          </a:p>
        </p:txBody>
      </p:sp>
      <p:sp>
        <p:nvSpPr>
          <p:cNvPr id="11270" name="Rectangle 2"/>
          <p:cNvSpPr>
            <a:spLocks noGrp="1" noChangeArrowheads="1"/>
          </p:cNvSpPr>
          <p:nvPr>
            <p:ph type="title"/>
          </p:nvPr>
        </p:nvSpPr>
        <p:spPr>
          <a:xfrm>
            <a:off x="590550" y="514350"/>
            <a:ext cx="7772400" cy="895350"/>
          </a:xfrm>
        </p:spPr>
        <p:txBody>
          <a:bodyPr/>
          <a:lstStyle/>
          <a:p>
            <a:r>
              <a:rPr lang="en-US" sz="3200" smtClean="0"/>
              <a:t>TCP Connection Management (cont.)</a:t>
            </a:r>
            <a:endParaRPr lang="en-US" smtClean="0"/>
          </a:p>
        </p:txBody>
      </p:sp>
      <p:sp>
        <p:nvSpPr>
          <p:cNvPr id="1127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42925" y="1695450"/>
            <a:ext cx="3762375" cy="3457575"/>
          </a:xfrm>
        </p:spPr>
        <p:txBody>
          <a:bodyPr>
            <a:normAutofit lnSpcReduction="10000"/>
          </a:bodyPr>
          <a:lstStyle/>
          <a:p>
            <a:pPr>
              <a:spcBef>
                <a:spcPct val="60000"/>
              </a:spcBef>
              <a:buFont typeface="ZapfDingbats" pitchFamily="82" charset="2"/>
              <a:buNone/>
            </a:pPr>
            <a:r>
              <a:rPr lang="en-US" sz="2400" u="sng" smtClean="0">
                <a:solidFill>
                  <a:srgbClr val="FF0000"/>
                </a:solidFill>
              </a:rPr>
              <a:t>Step 3:</a:t>
            </a:r>
            <a:r>
              <a:rPr lang="en-US" sz="2400" smtClean="0"/>
              <a:t> </a:t>
            </a:r>
            <a:r>
              <a:rPr lang="en-US" sz="2000" smtClean="0">
                <a:solidFill>
                  <a:schemeClr val="accent2"/>
                </a:solidFill>
              </a:rPr>
              <a:t>client</a:t>
            </a:r>
            <a:r>
              <a:rPr lang="en-US" sz="2000" smtClean="0"/>
              <a:t> receives FIN, replies with ACK. </a:t>
            </a:r>
          </a:p>
          <a:p>
            <a:pPr lvl="1">
              <a:spcBef>
                <a:spcPct val="60000"/>
              </a:spcBef>
            </a:pPr>
            <a:r>
              <a:rPr lang="en-US" sz="2000" smtClean="0"/>
              <a:t>Enters “timed wait” - will respond with ACK to received FINs </a:t>
            </a:r>
          </a:p>
          <a:p>
            <a:pPr>
              <a:spcBef>
                <a:spcPct val="60000"/>
              </a:spcBef>
              <a:buFont typeface="ZapfDingbats" pitchFamily="82" charset="2"/>
              <a:buNone/>
            </a:pPr>
            <a:r>
              <a:rPr lang="en-US" sz="2400" u="sng" smtClean="0">
                <a:solidFill>
                  <a:srgbClr val="FF0000"/>
                </a:solidFill>
              </a:rPr>
              <a:t>Step 4:</a:t>
            </a:r>
            <a:r>
              <a:rPr lang="en-US" sz="2400" smtClean="0"/>
              <a:t> </a:t>
            </a:r>
            <a:r>
              <a:rPr lang="en-US" sz="2000" smtClean="0">
                <a:solidFill>
                  <a:schemeClr val="accent2"/>
                </a:solidFill>
              </a:rPr>
              <a:t>server</a:t>
            </a:r>
            <a:r>
              <a:rPr lang="en-US" sz="2000" smtClean="0"/>
              <a:t>, receives ACK.  Connection closed. </a:t>
            </a:r>
          </a:p>
          <a:p>
            <a:pPr>
              <a:spcBef>
                <a:spcPct val="60000"/>
              </a:spcBef>
              <a:buFont typeface="ZapfDingbats" pitchFamily="82" charset="2"/>
              <a:buNone/>
            </a:pPr>
            <a:r>
              <a:rPr lang="en-US" sz="2400" u="sng" smtClean="0">
                <a:solidFill>
                  <a:srgbClr val="FF0000"/>
                </a:solidFill>
              </a:rPr>
              <a:t>Note:</a:t>
            </a:r>
            <a:r>
              <a:rPr lang="en-US" sz="2400" smtClean="0"/>
              <a:t> </a:t>
            </a:r>
            <a:r>
              <a:rPr lang="en-US" sz="2000" smtClean="0"/>
              <a:t>with small modification, can handle simultaneous FINs.</a:t>
            </a:r>
          </a:p>
        </p:txBody>
      </p:sp>
      <p:sp>
        <p:nvSpPr>
          <p:cNvPr id="11272" name="Line 4"/>
          <p:cNvSpPr>
            <a:spLocks noChangeShapeType="1"/>
          </p:cNvSpPr>
          <p:nvPr/>
        </p:nvSpPr>
        <p:spPr bwMode="auto">
          <a:xfrm>
            <a:off x="5391150" y="2400300"/>
            <a:ext cx="2533650" cy="590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1266" name="Object 5"/>
          <p:cNvGraphicFramePr>
            <a:graphicFrameLocks noChangeAspect="1"/>
          </p:cNvGraphicFramePr>
          <p:nvPr/>
        </p:nvGraphicFramePr>
        <p:xfrm>
          <a:off x="4978400" y="1731963"/>
          <a:ext cx="485775" cy="385762"/>
        </p:xfrm>
        <a:graphic>
          <a:graphicData uri="http://schemas.openxmlformats.org/presentationml/2006/ole">
            <p:oleObj spid="_x0000_s6146" name="Clip" r:id="rId3" imgW="1305000" imgH="1085760" progId="">
              <p:embed/>
            </p:oleObj>
          </a:graphicData>
        </a:graphic>
      </p:graphicFrame>
      <p:sp>
        <p:nvSpPr>
          <p:cNvPr id="11273" name="Text Box 6"/>
          <p:cNvSpPr txBox="1">
            <a:spLocks noChangeArrowheads="1"/>
          </p:cNvSpPr>
          <p:nvPr/>
        </p:nvSpPr>
        <p:spPr bwMode="auto">
          <a:xfrm>
            <a:off x="5456238" y="1731963"/>
            <a:ext cx="7143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client</a:t>
            </a:r>
            <a:endParaRPr lang="en-US" sz="1000">
              <a:latin typeface="Times New Roman" pitchFamily="18" charset="0"/>
            </a:endParaRPr>
          </a:p>
        </p:txBody>
      </p:sp>
      <p:sp>
        <p:nvSpPr>
          <p:cNvPr id="11274" name="Text Box 7"/>
          <p:cNvSpPr txBox="1">
            <a:spLocks noChangeArrowheads="1"/>
          </p:cNvSpPr>
          <p:nvPr/>
        </p:nvSpPr>
        <p:spPr bwMode="auto">
          <a:xfrm rot="706751">
            <a:off x="6481763" y="2441575"/>
            <a:ext cx="469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Arial" pitchFamily="34" charset="0"/>
              </a:rPr>
              <a:t>FIN</a:t>
            </a:r>
            <a:endParaRPr lang="en-US" sz="1000">
              <a:latin typeface="Times New Roman" pitchFamily="18" charset="0"/>
            </a:endParaRPr>
          </a:p>
        </p:txBody>
      </p:sp>
      <p:graphicFrame>
        <p:nvGraphicFramePr>
          <p:cNvPr id="11267" name="Object 8"/>
          <p:cNvGraphicFramePr>
            <a:graphicFrameLocks noChangeAspect="1"/>
          </p:cNvGraphicFramePr>
          <p:nvPr/>
        </p:nvGraphicFramePr>
        <p:xfrm>
          <a:off x="7635875" y="1741488"/>
          <a:ext cx="485775" cy="385762"/>
        </p:xfrm>
        <a:graphic>
          <a:graphicData uri="http://schemas.openxmlformats.org/presentationml/2006/ole">
            <p:oleObj spid="_x0000_s6147" name="Clip" r:id="rId4" imgW="1305000" imgH="1085760" progId="">
              <p:embed/>
            </p:oleObj>
          </a:graphicData>
        </a:graphic>
      </p:graphicFrame>
      <p:sp>
        <p:nvSpPr>
          <p:cNvPr id="11275" name="Text Box 9"/>
          <p:cNvSpPr txBox="1">
            <a:spLocks noChangeArrowheads="1"/>
          </p:cNvSpPr>
          <p:nvPr/>
        </p:nvSpPr>
        <p:spPr bwMode="auto">
          <a:xfrm>
            <a:off x="6926263" y="1751013"/>
            <a:ext cx="800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server</a:t>
            </a:r>
            <a:endParaRPr lang="en-US" sz="1000">
              <a:latin typeface="Times New Roman" pitchFamily="18" charset="0"/>
            </a:endParaRPr>
          </a:p>
        </p:txBody>
      </p:sp>
      <p:sp>
        <p:nvSpPr>
          <p:cNvPr id="11276" name="Line 10"/>
          <p:cNvSpPr>
            <a:spLocks noChangeShapeType="1"/>
          </p:cNvSpPr>
          <p:nvPr/>
        </p:nvSpPr>
        <p:spPr bwMode="auto">
          <a:xfrm>
            <a:off x="5400675" y="4438650"/>
            <a:ext cx="2533650" cy="590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Line 11"/>
          <p:cNvSpPr>
            <a:spLocks noChangeShapeType="1"/>
          </p:cNvSpPr>
          <p:nvPr/>
        </p:nvSpPr>
        <p:spPr bwMode="auto">
          <a:xfrm flipH="1">
            <a:off x="5229225" y="4295775"/>
            <a:ext cx="0" cy="1343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Line 12"/>
          <p:cNvSpPr>
            <a:spLocks noChangeShapeType="1"/>
          </p:cNvSpPr>
          <p:nvPr/>
        </p:nvSpPr>
        <p:spPr bwMode="auto">
          <a:xfrm flipH="1">
            <a:off x="7924800" y="2171700"/>
            <a:ext cx="0" cy="34099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Line 13"/>
          <p:cNvSpPr>
            <a:spLocks noChangeShapeType="1"/>
          </p:cNvSpPr>
          <p:nvPr/>
        </p:nvSpPr>
        <p:spPr bwMode="auto">
          <a:xfrm flipH="1">
            <a:off x="5362575" y="3133725"/>
            <a:ext cx="2495550" cy="7524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Text Box 14"/>
          <p:cNvSpPr txBox="1">
            <a:spLocks noChangeArrowheads="1"/>
          </p:cNvSpPr>
          <p:nvPr/>
        </p:nvSpPr>
        <p:spPr bwMode="auto">
          <a:xfrm rot="-926867">
            <a:off x="5241925" y="3228975"/>
            <a:ext cx="27320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Arial" pitchFamily="34" charset="0"/>
              </a:rPr>
              <a:t>ACK</a:t>
            </a:r>
            <a:endParaRPr lang="en-US" sz="1000">
              <a:latin typeface="Times New Roman" pitchFamily="18" charset="0"/>
            </a:endParaRPr>
          </a:p>
        </p:txBody>
      </p:sp>
      <p:sp>
        <p:nvSpPr>
          <p:cNvPr id="11281" name="Text Box 15"/>
          <p:cNvSpPr txBox="1">
            <a:spLocks noChangeArrowheads="1"/>
          </p:cNvSpPr>
          <p:nvPr/>
        </p:nvSpPr>
        <p:spPr bwMode="auto">
          <a:xfrm rot="706751">
            <a:off x="6365875" y="4443413"/>
            <a:ext cx="550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Arial" pitchFamily="34" charset="0"/>
              </a:rPr>
              <a:t>ACK</a:t>
            </a:r>
          </a:p>
        </p:txBody>
      </p:sp>
      <p:sp>
        <p:nvSpPr>
          <p:cNvPr id="11282" name="Line 16"/>
          <p:cNvSpPr>
            <a:spLocks noChangeShapeType="1"/>
          </p:cNvSpPr>
          <p:nvPr/>
        </p:nvSpPr>
        <p:spPr bwMode="auto">
          <a:xfrm flipH="1">
            <a:off x="5410200" y="3543300"/>
            <a:ext cx="2495550" cy="7524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Text Box 17"/>
          <p:cNvSpPr txBox="1">
            <a:spLocks noChangeArrowheads="1"/>
          </p:cNvSpPr>
          <p:nvPr/>
        </p:nvSpPr>
        <p:spPr bwMode="auto">
          <a:xfrm rot="-926867">
            <a:off x="5289550" y="3638550"/>
            <a:ext cx="27320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Arial" pitchFamily="34" charset="0"/>
              </a:rPr>
              <a:t>FIN</a:t>
            </a:r>
            <a:endParaRPr lang="en-US" sz="1000">
              <a:latin typeface="Times New Roman" pitchFamily="18" charset="0"/>
            </a:endParaRPr>
          </a:p>
        </p:txBody>
      </p:sp>
      <p:sp>
        <p:nvSpPr>
          <p:cNvPr id="11284" name="Line 18"/>
          <p:cNvSpPr>
            <a:spLocks noChangeShapeType="1"/>
          </p:cNvSpPr>
          <p:nvPr/>
        </p:nvSpPr>
        <p:spPr bwMode="auto">
          <a:xfrm>
            <a:off x="5381625" y="2324100"/>
            <a:ext cx="0" cy="33432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5" name="Text Box 19"/>
          <p:cNvSpPr txBox="1">
            <a:spLocks noChangeArrowheads="1"/>
          </p:cNvSpPr>
          <p:nvPr/>
        </p:nvSpPr>
        <p:spPr bwMode="auto">
          <a:xfrm>
            <a:off x="4505325" y="2203450"/>
            <a:ext cx="898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closing</a:t>
            </a:r>
          </a:p>
        </p:txBody>
      </p:sp>
      <p:sp>
        <p:nvSpPr>
          <p:cNvPr id="11286" name="Text Box 20"/>
          <p:cNvSpPr txBox="1">
            <a:spLocks noChangeArrowheads="1"/>
          </p:cNvSpPr>
          <p:nvPr/>
        </p:nvSpPr>
        <p:spPr bwMode="auto">
          <a:xfrm>
            <a:off x="7877175" y="3327400"/>
            <a:ext cx="898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closing</a:t>
            </a:r>
          </a:p>
        </p:txBody>
      </p:sp>
      <p:sp>
        <p:nvSpPr>
          <p:cNvPr id="11287" name="Text Box 21"/>
          <p:cNvSpPr txBox="1">
            <a:spLocks noChangeArrowheads="1"/>
          </p:cNvSpPr>
          <p:nvPr/>
        </p:nvSpPr>
        <p:spPr bwMode="auto">
          <a:xfrm>
            <a:off x="4318000" y="5551488"/>
            <a:ext cx="8556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closed</a:t>
            </a:r>
          </a:p>
        </p:txBody>
      </p:sp>
      <p:sp>
        <p:nvSpPr>
          <p:cNvPr id="11288" name="Line 22"/>
          <p:cNvSpPr>
            <a:spLocks noChangeShapeType="1"/>
          </p:cNvSpPr>
          <p:nvPr/>
        </p:nvSpPr>
        <p:spPr bwMode="auto">
          <a:xfrm>
            <a:off x="5124450" y="4276725"/>
            <a:ext cx="190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9" name="Line 23"/>
          <p:cNvSpPr>
            <a:spLocks noChangeShapeType="1"/>
          </p:cNvSpPr>
          <p:nvPr/>
        </p:nvSpPr>
        <p:spPr bwMode="auto">
          <a:xfrm>
            <a:off x="5138738" y="5657850"/>
            <a:ext cx="190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90" name="Text Box 24"/>
          <p:cNvSpPr txBox="1">
            <a:spLocks noChangeArrowheads="1"/>
          </p:cNvSpPr>
          <p:nvPr/>
        </p:nvSpPr>
        <p:spPr bwMode="auto">
          <a:xfrm rot="-5400000">
            <a:off x="4379119" y="4804569"/>
            <a:ext cx="1308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timed wait</a:t>
            </a:r>
          </a:p>
        </p:txBody>
      </p:sp>
      <p:sp>
        <p:nvSpPr>
          <p:cNvPr id="11291" name="Text Box 25"/>
          <p:cNvSpPr txBox="1">
            <a:spLocks noChangeArrowheads="1"/>
          </p:cNvSpPr>
          <p:nvPr/>
        </p:nvSpPr>
        <p:spPr bwMode="auto">
          <a:xfrm>
            <a:off x="7880350" y="4808538"/>
            <a:ext cx="8556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closed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8499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0EF4C03C-3C8B-4877-9E06-C0F79571E7DD}" type="slidenum">
              <a:rPr lang="en-US"/>
              <a:pPr/>
              <a:t>25</a:t>
            </a:fld>
            <a:endParaRPr lang="en-US"/>
          </a:p>
        </p:txBody>
      </p:sp>
      <p:sp>
        <p:nvSpPr>
          <p:cNvPr id="84996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133350"/>
            <a:ext cx="7772400" cy="1143000"/>
          </a:xfrm>
        </p:spPr>
        <p:txBody>
          <a:bodyPr/>
          <a:lstStyle/>
          <a:p>
            <a:r>
              <a:rPr lang="en-US" sz="3600" smtClean="0"/>
              <a:t>TCP Connection Management (cont)</a:t>
            </a:r>
            <a:endParaRPr lang="en-US" smtClean="0"/>
          </a:p>
        </p:txBody>
      </p:sp>
      <p:pic>
        <p:nvPicPr>
          <p:cNvPr id="84997" name="Picture 3" descr="transClie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82688"/>
            <a:ext cx="4848225" cy="2605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4998" name="Picture 4" descr="transServer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32225" y="3551238"/>
            <a:ext cx="4702175" cy="279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999" name="Text Box 5"/>
          <p:cNvSpPr txBox="1">
            <a:spLocks noChangeArrowheads="1"/>
          </p:cNvSpPr>
          <p:nvPr/>
        </p:nvSpPr>
        <p:spPr bwMode="auto">
          <a:xfrm>
            <a:off x="474663" y="3808413"/>
            <a:ext cx="13811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/>
              <a:t>TCP client</a:t>
            </a:r>
          </a:p>
          <a:p>
            <a:pPr algn="l"/>
            <a:r>
              <a:rPr lang="en-US" sz="2000"/>
              <a:t>lifecycle</a:t>
            </a:r>
            <a:endParaRPr lang="en-US" sz="1000">
              <a:latin typeface="Times New Roman" pitchFamily="18" charset="0"/>
            </a:endParaRPr>
          </a:p>
        </p:txBody>
      </p:sp>
      <p:sp>
        <p:nvSpPr>
          <p:cNvPr id="85000" name="Text Box 6"/>
          <p:cNvSpPr txBox="1">
            <a:spLocks noChangeArrowheads="1"/>
          </p:cNvSpPr>
          <p:nvPr/>
        </p:nvSpPr>
        <p:spPr bwMode="auto">
          <a:xfrm>
            <a:off x="6799263" y="2722563"/>
            <a:ext cx="14890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/>
              <a:t>TCP server</a:t>
            </a:r>
          </a:p>
          <a:p>
            <a:pPr algn="l"/>
            <a:r>
              <a:rPr lang="en-US" sz="2000"/>
              <a:t>lifecycle</a:t>
            </a:r>
            <a:endParaRPr lang="en-US" sz="10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758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3E6411E6-AB44-4D5F-B22D-6F42C1EDF6D1}" type="slidenum">
              <a:rPr lang="en-US"/>
              <a:pPr/>
              <a:t>3</a:t>
            </a:fld>
            <a:endParaRPr lang="en-US"/>
          </a:p>
        </p:txBody>
      </p:sp>
      <p:sp>
        <p:nvSpPr>
          <p:cNvPr id="6758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90500"/>
            <a:ext cx="7772400" cy="781050"/>
          </a:xfrm>
        </p:spPr>
        <p:txBody>
          <a:bodyPr/>
          <a:lstStyle/>
          <a:p>
            <a:r>
              <a:rPr lang="en-US" sz="3600" smtClean="0"/>
              <a:t>TCP segment structure</a:t>
            </a:r>
            <a:endParaRPr 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759075" y="1103313"/>
            <a:ext cx="4089400" cy="5330825"/>
            <a:chOff x="2818" y="659"/>
            <a:chExt cx="2576" cy="3358"/>
          </a:xfrm>
        </p:grpSpPr>
        <p:sp>
          <p:nvSpPr>
            <p:cNvPr id="67605" name="Rectangle 4"/>
            <p:cNvSpPr>
              <a:spLocks noChangeArrowheads="1"/>
            </p:cNvSpPr>
            <p:nvPr/>
          </p:nvSpPr>
          <p:spPr bwMode="auto">
            <a:xfrm>
              <a:off x="2905" y="917"/>
              <a:ext cx="2489" cy="3039"/>
            </a:xfrm>
            <a:prstGeom prst="rect">
              <a:avLst/>
            </a:prstGeom>
            <a:solidFill>
              <a:schemeClr val="accent2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06" name="Rectangle 5"/>
            <p:cNvSpPr>
              <a:spLocks noChangeArrowheads="1"/>
            </p:cNvSpPr>
            <p:nvPr/>
          </p:nvSpPr>
          <p:spPr bwMode="auto">
            <a:xfrm>
              <a:off x="2851" y="990"/>
              <a:ext cx="2489" cy="302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7607" name="Text Box 6"/>
            <p:cNvSpPr txBox="1">
              <a:spLocks noChangeArrowheads="1"/>
            </p:cNvSpPr>
            <p:nvPr/>
          </p:nvSpPr>
          <p:spPr bwMode="auto">
            <a:xfrm>
              <a:off x="2886" y="968"/>
              <a:ext cx="116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source port #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7608" name="Text Box 7"/>
            <p:cNvSpPr txBox="1">
              <a:spLocks noChangeArrowheads="1"/>
            </p:cNvSpPr>
            <p:nvPr/>
          </p:nvSpPr>
          <p:spPr bwMode="auto">
            <a:xfrm>
              <a:off x="4198" y="971"/>
              <a:ext cx="100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dest port #</a:t>
              </a:r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67609" name="Line 8"/>
            <p:cNvSpPr>
              <a:spLocks noChangeShapeType="1"/>
            </p:cNvSpPr>
            <p:nvPr/>
          </p:nvSpPr>
          <p:spPr bwMode="auto">
            <a:xfrm>
              <a:off x="2853" y="1226"/>
              <a:ext cx="2486" cy="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10" name="Line 9"/>
            <p:cNvSpPr>
              <a:spLocks noChangeShapeType="1"/>
            </p:cNvSpPr>
            <p:nvPr/>
          </p:nvSpPr>
          <p:spPr bwMode="auto">
            <a:xfrm flipV="1">
              <a:off x="2849" y="1465"/>
              <a:ext cx="24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11" name="Line 10"/>
            <p:cNvSpPr>
              <a:spLocks noChangeShapeType="1"/>
            </p:cNvSpPr>
            <p:nvPr/>
          </p:nvSpPr>
          <p:spPr bwMode="auto">
            <a:xfrm flipV="1">
              <a:off x="4075" y="990"/>
              <a:ext cx="0" cy="2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12" name="Text Box 11"/>
            <p:cNvSpPr txBox="1">
              <a:spLocks noChangeArrowheads="1"/>
            </p:cNvSpPr>
            <p:nvPr/>
          </p:nvSpPr>
          <p:spPr bwMode="auto">
            <a:xfrm>
              <a:off x="3758" y="659"/>
              <a:ext cx="59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/>
                <a:t>32 bits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7613" name="Line 12"/>
            <p:cNvSpPr>
              <a:spLocks noChangeShapeType="1"/>
            </p:cNvSpPr>
            <p:nvPr/>
          </p:nvSpPr>
          <p:spPr bwMode="auto">
            <a:xfrm>
              <a:off x="4417" y="811"/>
              <a:ext cx="899" cy="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14" name="Line 13"/>
            <p:cNvSpPr>
              <a:spLocks noChangeShapeType="1"/>
            </p:cNvSpPr>
            <p:nvPr/>
          </p:nvSpPr>
          <p:spPr bwMode="auto">
            <a:xfrm rot="10800000">
              <a:off x="2837" y="818"/>
              <a:ext cx="8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15" name="Text Box 14"/>
            <p:cNvSpPr txBox="1">
              <a:spLocks noChangeArrowheads="1"/>
            </p:cNvSpPr>
            <p:nvPr/>
          </p:nvSpPr>
          <p:spPr bwMode="auto">
            <a:xfrm>
              <a:off x="3475" y="2845"/>
              <a:ext cx="1341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application</a:t>
              </a:r>
            </a:p>
            <a:p>
              <a:r>
                <a:rPr lang="en-US" sz="2000"/>
                <a:t>data </a:t>
              </a:r>
            </a:p>
            <a:p>
              <a:r>
                <a:rPr lang="en-US" sz="2000"/>
                <a:t>(variable length)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7616" name="Text Box 15"/>
            <p:cNvSpPr txBox="1">
              <a:spLocks noChangeArrowheads="1"/>
            </p:cNvSpPr>
            <p:nvPr/>
          </p:nvSpPr>
          <p:spPr bwMode="auto">
            <a:xfrm>
              <a:off x="3250" y="1213"/>
              <a:ext cx="156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/>
                <a:t>sequence number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7617" name="Line 16"/>
            <p:cNvSpPr>
              <a:spLocks noChangeShapeType="1"/>
            </p:cNvSpPr>
            <p:nvPr/>
          </p:nvSpPr>
          <p:spPr bwMode="auto">
            <a:xfrm flipV="1">
              <a:off x="2855" y="1705"/>
              <a:ext cx="24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18" name="Text Box 17"/>
            <p:cNvSpPr txBox="1">
              <a:spLocks noChangeArrowheads="1"/>
            </p:cNvSpPr>
            <p:nvPr/>
          </p:nvSpPr>
          <p:spPr bwMode="auto">
            <a:xfrm>
              <a:off x="2998" y="1465"/>
              <a:ext cx="21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/>
                <a:t>acknowledgement number</a:t>
              </a:r>
              <a:endParaRPr lang="en-US" sz="2000">
                <a:latin typeface="Times New Roman" pitchFamily="18" charset="0"/>
              </a:endParaRPr>
            </a:p>
          </p:txBody>
        </p:sp>
        <p:sp>
          <p:nvSpPr>
            <p:cNvPr id="67619" name="Line 18"/>
            <p:cNvSpPr>
              <a:spLocks noChangeShapeType="1"/>
            </p:cNvSpPr>
            <p:nvPr/>
          </p:nvSpPr>
          <p:spPr bwMode="auto">
            <a:xfrm flipV="1">
              <a:off x="2852" y="1954"/>
              <a:ext cx="24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20" name="Line 19"/>
            <p:cNvSpPr>
              <a:spLocks noChangeShapeType="1"/>
            </p:cNvSpPr>
            <p:nvPr/>
          </p:nvSpPr>
          <p:spPr bwMode="auto">
            <a:xfrm flipV="1">
              <a:off x="2849" y="2200"/>
              <a:ext cx="24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21" name="Line 20"/>
            <p:cNvSpPr>
              <a:spLocks noChangeShapeType="1"/>
            </p:cNvSpPr>
            <p:nvPr/>
          </p:nvSpPr>
          <p:spPr bwMode="auto">
            <a:xfrm flipV="1">
              <a:off x="2849" y="2554"/>
              <a:ext cx="24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22" name="Line 21"/>
            <p:cNvSpPr>
              <a:spLocks noChangeShapeType="1"/>
            </p:cNvSpPr>
            <p:nvPr/>
          </p:nvSpPr>
          <p:spPr bwMode="auto">
            <a:xfrm flipH="1" flipV="1">
              <a:off x="4084" y="1707"/>
              <a:ext cx="3" cy="4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23" name="Text Box 22"/>
            <p:cNvSpPr txBox="1">
              <a:spLocks noChangeArrowheads="1"/>
            </p:cNvSpPr>
            <p:nvPr/>
          </p:nvSpPr>
          <p:spPr bwMode="auto">
            <a:xfrm>
              <a:off x="4126" y="1712"/>
              <a:ext cx="11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/>
                <a:t>Receive window</a:t>
              </a:r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67624" name="Text Box 23"/>
            <p:cNvSpPr txBox="1">
              <a:spLocks noChangeArrowheads="1"/>
            </p:cNvSpPr>
            <p:nvPr/>
          </p:nvSpPr>
          <p:spPr bwMode="auto">
            <a:xfrm>
              <a:off x="4177" y="1961"/>
              <a:ext cx="112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/>
                <a:t>Urg data pnter</a:t>
              </a:r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67625" name="Text Box 24"/>
            <p:cNvSpPr txBox="1">
              <a:spLocks noChangeArrowheads="1"/>
            </p:cNvSpPr>
            <p:nvPr/>
          </p:nvSpPr>
          <p:spPr bwMode="auto">
            <a:xfrm>
              <a:off x="3084" y="1949"/>
              <a:ext cx="76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/>
                <a:t>checksum</a:t>
              </a:r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67626" name="Text Box 25"/>
            <p:cNvSpPr txBox="1">
              <a:spLocks noChangeArrowheads="1"/>
            </p:cNvSpPr>
            <p:nvPr/>
          </p:nvSpPr>
          <p:spPr bwMode="auto">
            <a:xfrm>
              <a:off x="3935" y="1730"/>
              <a:ext cx="19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F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7627" name="Line 26"/>
            <p:cNvSpPr>
              <a:spLocks noChangeShapeType="1"/>
            </p:cNvSpPr>
            <p:nvPr/>
          </p:nvSpPr>
          <p:spPr bwMode="auto">
            <a:xfrm flipV="1">
              <a:off x="3985" y="1701"/>
              <a:ext cx="0" cy="2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28" name="Line 27"/>
            <p:cNvSpPr>
              <a:spLocks noChangeShapeType="1"/>
            </p:cNvSpPr>
            <p:nvPr/>
          </p:nvSpPr>
          <p:spPr bwMode="auto">
            <a:xfrm flipV="1">
              <a:off x="3883" y="1704"/>
              <a:ext cx="0" cy="2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29" name="Line 28"/>
            <p:cNvSpPr>
              <a:spLocks noChangeShapeType="1"/>
            </p:cNvSpPr>
            <p:nvPr/>
          </p:nvSpPr>
          <p:spPr bwMode="auto">
            <a:xfrm flipV="1">
              <a:off x="3778" y="1704"/>
              <a:ext cx="0" cy="2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30" name="Line 29"/>
            <p:cNvSpPr>
              <a:spLocks noChangeShapeType="1"/>
            </p:cNvSpPr>
            <p:nvPr/>
          </p:nvSpPr>
          <p:spPr bwMode="auto">
            <a:xfrm flipV="1">
              <a:off x="3676" y="1707"/>
              <a:ext cx="0" cy="2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31" name="Line 30"/>
            <p:cNvSpPr>
              <a:spLocks noChangeShapeType="1"/>
            </p:cNvSpPr>
            <p:nvPr/>
          </p:nvSpPr>
          <p:spPr bwMode="auto">
            <a:xfrm flipV="1">
              <a:off x="3577" y="1704"/>
              <a:ext cx="0" cy="2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32" name="Line 31"/>
            <p:cNvSpPr>
              <a:spLocks noChangeShapeType="1"/>
            </p:cNvSpPr>
            <p:nvPr/>
          </p:nvSpPr>
          <p:spPr bwMode="auto">
            <a:xfrm flipV="1">
              <a:off x="3469" y="1710"/>
              <a:ext cx="0" cy="2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33" name="Text Box 32"/>
            <p:cNvSpPr txBox="1">
              <a:spLocks noChangeArrowheads="1"/>
            </p:cNvSpPr>
            <p:nvPr/>
          </p:nvSpPr>
          <p:spPr bwMode="auto">
            <a:xfrm>
              <a:off x="3828" y="1727"/>
              <a:ext cx="20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S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7634" name="Text Box 33"/>
            <p:cNvSpPr txBox="1">
              <a:spLocks noChangeArrowheads="1"/>
            </p:cNvSpPr>
            <p:nvPr/>
          </p:nvSpPr>
          <p:spPr bwMode="auto">
            <a:xfrm>
              <a:off x="3727" y="1727"/>
              <a:ext cx="19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R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7635" name="Text Box 34"/>
            <p:cNvSpPr txBox="1">
              <a:spLocks noChangeArrowheads="1"/>
            </p:cNvSpPr>
            <p:nvPr/>
          </p:nvSpPr>
          <p:spPr bwMode="auto">
            <a:xfrm>
              <a:off x="3628" y="1724"/>
              <a:ext cx="18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P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7636" name="Text Box 35"/>
            <p:cNvSpPr txBox="1">
              <a:spLocks noChangeArrowheads="1"/>
            </p:cNvSpPr>
            <p:nvPr/>
          </p:nvSpPr>
          <p:spPr bwMode="auto">
            <a:xfrm>
              <a:off x="3519" y="1724"/>
              <a:ext cx="21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A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7637" name="Text Box 36"/>
            <p:cNvSpPr txBox="1">
              <a:spLocks noChangeArrowheads="1"/>
            </p:cNvSpPr>
            <p:nvPr/>
          </p:nvSpPr>
          <p:spPr bwMode="auto">
            <a:xfrm>
              <a:off x="3417" y="1724"/>
              <a:ext cx="21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U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7638" name="Text Box 37"/>
            <p:cNvSpPr txBox="1">
              <a:spLocks noChangeArrowheads="1"/>
            </p:cNvSpPr>
            <p:nvPr/>
          </p:nvSpPr>
          <p:spPr bwMode="auto">
            <a:xfrm>
              <a:off x="2818" y="1665"/>
              <a:ext cx="365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head</a:t>
              </a:r>
            </a:p>
            <a:p>
              <a:r>
                <a:rPr lang="en-US" sz="1400"/>
                <a:t>len</a:t>
              </a:r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67639" name="Text Box 38"/>
            <p:cNvSpPr txBox="1">
              <a:spLocks noChangeArrowheads="1"/>
            </p:cNvSpPr>
            <p:nvPr/>
          </p:nvSpPr>
          <p:spPr bwMode="auto">
            <a:xfrm>
              <a:off x="3121" y="1665"/>
              <a:ext cx="356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not</a:t>
              </a:r>
            </a:p>
            <a:p>
              <a:r>
                <a:rPr lang="en-US" sz="1400"/>
                <a:t>used</a:t>
              </a:r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67640" name="Line 39"/>
            <p:cNvSpPr>
              <a:spLocks noChangeShapeType="1"/>
            </p:cNvSpPr>
            <p:nvPr/>
          </p:nvSpPr>
          <p:spPr bwMode="auto">
            <a:xfrm flipV="1">
              <a:off x="3151" y="1704"/>
              <a:ext cx="0" cy="2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41" name="Text Box 40"/>
            <p:cNvSpPr txBox="1">
              <a:spLocks noChangeArrowheads="1"/>
            </p:cNvSpPr>
            <p:nvPr/>
          </p:nvSpPr>
          <p:spPr bwMode="auto">
            <a:xfrm>
              <a:off x="3098" y="2266"/>
              <a:ext cx="196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Options (variable length)</a:t>
              </a: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67590" name="Text Box 41"/>
          <p:cNvSpPr txBox="1">
            <a:spLocks noChangeArrowheads="1"/>
          </p:cNvSpPr>
          <p:nvPr/>
        </p:nvSpPr>
        <p:spPr bwMode="auto">
          <a:xfrm>
            <a:off x="177800" y="1431925"/>
            <a:ext cx="22875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800"/>
              <a:t>URG: urgent data </a:t>
            </a:r>
          </a:p>
          <a:p>
            <a:pPr algn="r"/>
            <a:r>
              <a:rPr lang="en-US" sz="1800"/>
              <a:t>(generally not used)</a:t>
            </a:r>
            <a:endParaRPr lang="en-US" sz="1000">
              <a:latin typeface="Times New Roman" pitchFamily="18" charset="0"/>
            </a:endParaRPr>
          </a:p>
        </p:txBody>
      </p:sp>
      <p:sp>
        <p:nvSpPr>
          <p:cNvPr id="67591" name="Text Box 42"/>
          <p:cNvSpPr txBox="1">
            <a:spLocks noChangeArrowheads="1"/>
          </p:cNvSpPr>
          <p:nvPr/>
        </p:nvSpPr>
        <p:spPr bwMode="auto">
          <a:xfrm>
            <a:off x="947738" y="2155825"/>
            <a:ext cx="14700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800"/>
              <a:t>ACK: ACK #</a:t>
            </a:r>
          </a:p>
          <a:p>
            <a:pPr algn="r"/>
            <a:r>
              <a:rPr lang="en-US" sz="1800"/>
              <a:t>valid</a:t>
            </a:r>
            <a:endParaRPr lang="en-US" sz="1000">
              <a:latin typeface="Times New Roman" pitchFamily="18" charset="0"/>
            </a:endParaRPr>
          </a:p>
        </p:txBody>
      </p:sp>
      <p:sp>
        <p:nvSpPr>
          <p:cNvPr id="67592" name="Text Box 43"/>
          <p:cNvSpPr txBox="1">
            <a:spLocks noChangeArrowheads="1"/>
          </p:cNvSpPr>
          <p:nvPr/>
        </p:nvSpPr>
        <p:spPr bwMode="auto">
          <a:xfrm>
            <a:off x="149225" y="2832100"/>
            <a:ext cx="22875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800"/>
              <a:t>PSH: push data now</a:t>
            </a:r>
          </a:p>
          <a:p>
            <a:pPr algn="r"/>
            <a:r>
              <a:rPr lang="en-US" sz="1800"/>
              <a:t>(generally not used)</a:t>
            </a:r>
          </a:p>
        </p:txBody>
      </p:sp>
      <p:sp>
        <p:nvSpPr>
          <p:cNvPr id="67593" name="Text Box 44"/>
          <p:cNvSpPr txBox="1">
            <a:spLocks noChangeArrowheads="1"/>
          </p:cNvSpPr>
          <p:nvPr/>
        </p:nvSpPr>
        <p:spPr bwMode="auto">
          <a:xfrm>
            <a:off x="476250" y="3632200"/>
            <a:ext cx="197961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800"/>
              <a:t>RST, SYN, FIN:</a:t>
            </a:r>
          </a:p>
          <a:p>
            <a:pPr algn="r"/>
            <a:r>
              <a:rPr lang="en-US" sz="1800"/>
              <a:t>connection estab</a:t>
            </a:r>
          </a:p>
          <a:p>
            <a:pPr algn="r"/>
            <a:r>
              <a:rPr lang="en-US" sz="1800"/>
              <a:t>(setup, teardown</a:t>
            </a:r>
          </a:p>
          <a:p>
            <a:pPr algn="r"/>
            <a:r>
              <a:rPr lang="en-US" sz="1800"/>
              <a:t>commands)</a:t>
            </a:r>
          </a:p>
        </p:txBody>
      </p:sp>
      <p:sp>
        <p:nvSpPr>
          <p:cNvPr id="67594" name="Line 45"/>
          <p:cNvSpPr>
            <a:spLocks noChangeShapeType="1"/>
          </p:cNvSpPr>
          <p:nvPr/>
        </p:nvSpPr>
        <p:spPr bwMode="auto">
          <a:xfrm>
            <a:off x="2371725" y="1800225"/>
            <a:ext cx="1495425" cy="9620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5" name="Line 46"/>
          <p:cNvSpPr>
            <a:spLocks noChangeShapeType="1"/>
          </p:cNvSpPr>
          <p:nvPr/>
        </p:nvSpPr>
        <p:spPr bwMode="auto">
          <a:xfrm>
            <a:off x="2343150" y="2476500"/>
            <a:ext cx="1647825" cy="3524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6" name="Line 47"/>
          <p:cNvSpPr>
            <a:spLocks noChangeShapeType="1"/>
          </p:cNvSpPr>
          <p:nvPr/>
        </p:nvSpPr>
        <p:spPr bwMode="auto">
          <a:xfrm flipV="1">
            <a:off x="2352675" y="2828925"/>
            <a:ext cx="1838325" cy="457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7" name="Freeform 48"/>
          <p:cNvSpPr>
            <a:spLocks/>
          </p:cNvSpPr>
          <p:nvPr/>
        </p:nvSpPr>
        <p:spPr bwMode="auto">
          <a:xfrm>
            <a:off x="2390775" y="3105150"/>
            <a:ext cx="2314575" cy="704850"/>
          </a:xfrm>
          <a:custGeom>
            <a:avLst/>
            <a:gdLst>
              <a:gd name="T0" fmla="*/ 0 w 1458"/>
              <a:gd name="T1" fmla="*/ 444 h 444"/>
              <a:gd name="T2" fmla="*/ 1248 w 1458"/>
              <a:gd name="T3" fmla="*/ 0 h 444"/>
              <a:gd name="T4" fmla="*/ 1458 w 1458"/>
              <a:gd name="T5" fmla="*/ 6 h 444"/>
              <a:gd name="T6" fmla="*/ 0 60000 65536"/>
              <a:gd name="T7" fmla="*/ 0 60000 65536"/>
              <a:gd name="T8" fmla="*/ 0 60000 65536"/>
              <a:gd name="T9" fmla="*/ 0 w 1458"/>
              <a:gd name="T10" fmla="*/ 0 h 444"/>
              <a:gd name="T11" fmla="*/ 1458 w 1458"/>
              <a:gd name="T12" fmla="*/ 444 h 4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58" h="444">
                <a:moveTo>
                  <a:pt x="0" y="444"/>
                </a:moveTo>
                <a:lnTo>
                  <a:pt x="1248" y="0"/>
                </a:lnTo>
                <a:lnTo>
                  <a:pt x="1458" y="6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8" name="Text Box 49"/>
          <p:cNvSpPr txBox="1">
            <a:spLocks noChangeArrowheads="1"/>
          </p:cNvSpPr>
          <p:nvPr/>
        </p:nvSpPr>
        <p:spPr bwMode="auto">
          <a:xfrm>
            <a:off x="7439025" y="3013075"/>
            <a:ext cx="1347788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800"/>
              <a:t># bytes </a:t>
            </a:r>
          </a:p>
          <a:p>
            <a:pPr algn="l"/>
            <a:r>
              <a:rPr lang="en-US" sz="1800"/>
              <a:t>rcvr willing</a:t>
            </a:r>
          </a:p>
          <a:p>
            <a:pPr algn="l"/>
            <a:r>
              <a:rPr lang="en-US" sz="1800"/>
              <a:t>to accept</a:t>
            </a:r>
          </a:p>
        </p:txBody>
      </p:sp>
      <p:sp>
        <p:nvSpPr>
          <p:cNvPr id="67599" name="Text Box 50"/>
          <p:cNvSpPr txBox="1">
            <a:spLocks noChangeArrowheads="1"/>
          </p:cNvSpPr>
          <p:nvPr/>
        </p:nvSpPr>
        <p:spPr bwMode="auto">
          <a:xfrm>
            <a:off x="7132638" y="1527175"/>
            <a:ext cx="182086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800"/>
              <a:t>counting</a:t>
            </a:r>
          </a:p>
          <a:p>
            <a:pPr algn="l"/>
            <a:r>
              <a:rPr lang="en-US" sz="1800"/>
              <a:t>by bytes </a:t>
            </a:r>
          </a:p>
          <a:p>
            <a:pPr algn="l"/>
            <a:r>
              <a:rPr lang="en-US" sz="1800"/>
              <a:t>of data</a:t>
            </a:r>
          </a:p>
          <a:p>
            <a:pPr algn="l"/>
            <a:r>
              <a:rPr lang="en-US" sz="1800"/>
              <a:t>(not segments!)</a:t>
            </a:r>
          </a:p>
        </p:txBody>
      </p:sp>
      <p:sp>
        <p:nvSpPr>
          <p:cNvPr id="67600" name="Text Box 51"/>
          <p:cNvSpPr txBox="1">
            <a:spLocks noChangeArrowheads="1"/>
          </p:cNvSpPr>
          <p:nvPr/>
        </p:nvSpPr>
        <p:spPr bwMode="auto">
          <a:xfrm>
            <a:off x="995363" y="4965700"/>
            <a:ext cx="13525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800"/>
              <a:t>Internet</a:t>
            </a:r>
          </a:p>
          <a:p>
            <a:pPr algn="r"/>
            <a:r>
              <a:rPr lang="en-US" sz="1800"/>
              <a:t>checksum</a:t>
            </a:r>
          </a:p>
          <a:p>
            <a:pPr algn="r"/>
            <a:r>
              <a:rPr lang="en-US" sz="1800"/>
              <a:t>(as in UDP)</a:t>
            </a:r>
          </a:p>
        </p:txBody>
      </p:sp>
      <p:sp>
        <p:nvSpPr>
          <p:cNvPr id="67601" name="Line 52"/>
          <p:cNvSpPr>
            <a:spLocks noChangeShapeType="1"/>
          </p:cNvSpPr>
          <p:nvPr/>
        </p:nvSpPr>
        <p:spPr bwMode="auto">
          <a:xfrm flipV="1">
            <a:off x="2266950" y="3429000"/>
            <a:ext cx="2105025" cy="1981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02" name="Line 53"/>
          <p:cNvSpPr>
            <a:spLocks noChangeShapeType="1"/>
          </p:cNvSpPr>
          <p:nvPr/>
        </p:nvSpPr>
        <p:spPr bwMode="auto">
          <a:xfrm flipH="1" flipV="1">
            <a:off x="6686550" y="3019425"/>
            <a:ext cx="809625" cy="4667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03" name="Line 54"/>
          <p:cNvSpPr>
            <a:spLocks noChangeShapeType="1"/>
          </p:cNvSpPr>
          <p:nvPr/>
        </p:nvSpPr>
        <p:spPr bwMode="auto">
          <a:xfrm flipH="1">
            <a:off x="6619875" y="1724025"/>
            <a:ext cx="552450" cy="8858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04" name="Line 55"/>
          <p:cNvSpPr>
            <a:spLocks noChangeShapeType="1"/>
          </p:cNvSpPr>
          <p:nvPr/>
        </p:nvSpPr>
        <p:spPr bwMode="auto">
          <a:xfrm flipH="1">
            <a:off x="6581775" y="1714500"/>
            <a:ext cx="571500" cy="52387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17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0ED58FAC-CD70-4CD2-8C5F-58D7BD1C8CCD}" type="slidenum">
              <a:rPr lang="en-US"/>
              <a:pPr/>
              <a:t>4</a:t>
            </a:fld>
            <a:endParaRPr lang="en-US"/>
          </a:p>
        </p:txBody>
      </p:sp>
      <p:sp>
        <p:nvSpPr>
          <p:cNvPr id="7174" name="Line 2"/>
          <p:cNvSpPr>
            <a:spLocks noChangeShapeType="1"/>
          </p:cNvSpPr>
          <p:nvPr/>
        </p:nvSpPr>
        <p:spPr bwMode="auto">
          <a:xfrm>
            <a:off x="4972050" y="4686300"/>
            <a:ext cx="2790825" cy="5619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Line 3"/>
          <p:cNvSpPr>
            <a:spLocks noChangeShapeType="1"/>
          </p:cNvSpPr>
          <p:nvPr/>
        </p:nvSpPr>
        <p:spPr bwMode="auto">
          <a:xfrm>
            <a:off x="4895850" y="2238375"/>
            <a:ext cx="2619375" cy="5715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TCP seq. #’s and ACKs</a:t>
            </a:r>
          </a:p>
        </p:txBody>
      </p:sp>
      <p:sp>
        <p:nvSpPr>
          <p:cNvPr id="717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52425" y="1295400"/>
            <a:ext cx="3257550" cy="4648200"/>
          </a:xfrm>
        </p:spPr>
        <p:txBody>
          <a:bodyPr>
            <a:normAutofit lnSpcReduction="10000"/>
          </a:bodyPr>
          <a:lstStyle/>
          <a:p>
            <a:pPr>
              <a:buFont typeface="ZapfDingbats" pitchFamily="82" charset="2"/>
              <a:buNone/>
            </a:pPr>
            <a:r>
              <a:rPr lang="en-US" sz="2000" u="sng" smtClean="0">
                <a:solidFill>
                  <a:srgbClr val="FF0000"/>
                </a:solidFill>
              </a:rPr>
              <a:t>Seq. #’s:</a:t>
            </a:r>
            <a:endParaRPr lang="en-US" sz="2000" smtClean="0"/>
          </a:p>
          <a:p>
            <a:pPr lvl="1"/>
            <a:r>
              <a:rPr lang="en-US" sz="2000" smtClean="0"/>
              <a:t>byte stream “number” of first byte in segment’s data</a:t>
            </a:r>
            <a:endParaRPr lang="en-US" sz="1800" smtClean="0"/>
          </a:p>
          <a:p>
            <a:pPr>
              <a:buFont typeface="ZapfDingbats" pitchFamily="82" charset="2"/>
              <a:buNone/>
            </a:pPr>
            <a:r>
              <a:rPr lang="en-US" sz="2000" u="sng" smtClean="0">
                <a:solidFill>
                  <a:srgbClr val="FF0000"/>
                </a:solidFill>
              </a:rPr>
              <a:t>ACKs:</a:t>
            </a:r>
            <a:endParaRPr lang="en-US" sz="2000" smtClean="0"/>
          </a:p>
          <a:p>
            <a:pPr lvl="1"/>
            <a:r>
              <a:rPr lang="en-US" sz="2000" smtClean="0"/>
              <a:t>seq # of next byte expected from other side</a:t>
            </a:r>
          </a:p>
          <a:p>
            <a:pPr lvl="1"/>
            <a:r>
              <a:rPr lang="en-US" sz="2000" smtClean="0"/>
              <a:t>cumulative ACK</a:t>
            </a:r>
          </a:p>
          <a:p>
            <a:pPr>
              <a:buFont typeface="ZapfDingbats" pitchFamily="82" charset="2"/>
              <a:buNone/>
            </a:pPr>
            <a:r>
              <a:rPr lang="en-US" sz="2000" smtClean="0">
                <a:solidFill>
                  <a:srgbClr val="FF0000"/>
                </a:solidFill>
              </a:rPr>
              <a:t>Q:</a:t>
            </a:r>
            <a:r>
              <a:rPr lang="en-US" sz="2000" smtClean="0"/>
              <a:t> how receiver handles out-of-order segments</a:t>
            </a:r>
          </a:p>
          <a:p>
            <a:pPr lvl="1"/>
            <a:r>
              <a:rPr lang="en-US" sz="2000" smtClean="0"/>
              <a:t>A: TCP spec doesn’t say, - up to implementor</a:t>
            </a:r>
          </a:p>
        </p:txBody>
      </p:sp>
      <p:graphicFrame>
        <p:nvGraphicFramePr>
          <p:cNvPr id="7170" name="Object 6"/>
          <p:cNvGraphicFramePr>
            <a:graphicFrameLocks noChangeAspect="1"/>
          </p:cNvGraphicFramePr>
          <p:nvPr/>
        </p:nvGraphicFramePr>
        <p:xfrm>
          <a:off x="4133850" y="1408113"/>
          <a:ext cx="606425" cy="481012"/>
        </p:xfrm>
        <a:graphic>
          <a:graphicData uri="http://schemas.openxmlformats.org/presentationml/2006/ole">
            <p:oleObj spid="_x0000_s2050" name="Clip" r:id="rId3" imgW="1305000" imgH="1085760" progId="">
              <p:embed/>
            </p:oleObj>
          </a:graphicData>
        </a:graphic>
      </p:graphicFrame>
      <p:graphicFrame>
        <p:nvGraphicFramePr>
          <p:cNvPr id="7171" name="Object 7"/>
          <p:cNvGraphicFramePr>
            <a:graphicFrameLocks noChangeAspect="1"/>
          </p:cNvGraphicFramePr>
          <p:nvPr/>
        </p:nvGraphicFramePr>
        <p:xfrm>
          <a:off x="7658100" y="1322388"/>
          <a:ext cx="606425" cy="481012"/>
        </p:xfrm>
        <a:graphic>
          <a:graphicData uri="http://schemas.openxmlformats.org/presentationml/2006/ole">
            <p:oleObj spid="_x0000_s2051" name="Clip" r:id="rId4" imgW="1305000" imgH="1085760" progId="">
              <p:embed/>
            </p:oleObj>
          </a:graphicData>
        </a:graphic>
      </p:graphicFrame>
      <p:sp>
        <p:nvSpPr>
          <p:cNvPr id="7178" name="Text Box 8"/>
          <p:cNvSpPr txBox="1">
            <a:spLocks noChangeArrowheads="1"/>
          </p:cNvSpPr>
          <p:nvPr/>
        </p:nvSpPr>
        <p:spPr bwMode="auto">
          <a:xfrm>
            <a:off x="4783138" y="1460500"/>
            <a:ext cx="9350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Host A</a:t>
            </a:r>
            <a:endParaRPr lang="en-US" sz="1000">
              <a:latin typeface="Times New Roman" pitchFamily="18" charset="0"/>
            </a:endParaRPr>
          </a:p>
        </p:txBody>
      </p:sp>
      <p:sp>
        <p:nvSpPr>
          <p:cNvPr id="7179" name="Text Box 9"/>
          <p:cNvSpPr txBox="1">
            <a:spLocks noChangeArrowheads="1"/>
          </p:cNvSpPr>
          <p:nvPr/>
        </p:nvSpPr>
        <p:spPr bwMode="auto">
          <a:xfrm>
            <a:off x="6775450" y="1450975"/>
            <a:ext cx="9128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Host B</a:t>
            </a:r>
            <a:endParaRPr lang="en-US" sz="1000">
              <a:latin typeface="Times New Roman" pitchFamily="18" charset="0"/>
            </a:endParaRPr>
          </a:p>
        </p:txBody>
      </p:sp>
      <p:sp>
        <p:nvSpPr>
          <p:cNvPr id="7180" name="Text Box 10"/>
          <p:cNvSpPr txBox="1">
            <a:spLocks noChangeArrowheads="1"/>
          </p:cNvSpPr>
          <p:nvPr/>
        </p:nvSpPr>
        <p:spPr bwMode="auto">
          <a:xfrm rot="706751">
            <a:off x="4981575" y="2220913"/>
            <a:ext cx="24177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Arial" pitchFamily="34" charset="0"/>
              </a:rPr>
              <a:t>Seq=42, ACK=79, data = ‘C’</a:t>
            </a:r>
            <a:endParaRPr lang="en-US" sz="1000">
              <a:latin typeface="Times New Roman" pitchFamily="18" charset="0"/>
            </a:endParaRPr>
          </a:p>
        </p:txBody>
      </p:sp>
      <p:sp>
        <p:nvSpPr>
          <p:cNvPr id="7181" name="Text Box 11"/>
          <p:cNvSpPr txBox="1">
            <a:spLocks noChangeArrowheads="1"/>
          </p:cNvSpPr>
          <p:nvPr/>
        </p:nvSpPr>
        <p:spPr bwMode="auto">
          <a:xfrm rot="-844223">
            <a:off x="5037138" y="3278188"/>
            <a:ext cx="24177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Arial" pitchFamily="34" charset="0"/>
              </a:rPr>
              <a:t>Seq=79, ACK=43, data = ‘C’</a:t>
            </a:r>
            <a:endParaRPr lang="en-US" sz="1000">
              <a:latin typeface="Times New Roman" pitchFamily="18" charset="0"/>
            </a:endParaRPr>
          </a:p>
        </p:txBody>
      </p:sp>
      <p:sp>
        <p:nvSpPr>
          <p:cNvPr id="7182" name="Text Box 12"/>
          <p:cNvSpPr txBox="1">
            <a:spLocks noChangeArrowheads="1"/>
          </p:cNvSpPr>
          <p:nvPr/>
        </p:nvSpPr>
        <p:spPr bwMode="auto">
          <a:xfrm rot="683987">
            <a:off x="5099050" y="4519613"/>
            <a:ext cx="1565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400">
                <a:latin typeface="Arial" pitchFamily="34" charset="0"/>
              </a:rPr>
              <a:t>Seq=43, ACK=80</a:t>
            </a:r>
            <a:endParaRPr lang="en-US" sz="1000">
              <a:latin typeface="Times New Roman" pitchFamily="18" charset="0"/>
            </a:endParaRPr>
          </a:p>
        </p:txBody>
      </p:sp>
      <p:sp>
        <p:nvSpPr>
          <p:cNvPr id="7183" name="Text Box 13"/>
          <p:cNvSpPr txBox="1">
            <a:spLocks noChangeArrowheads="1"/>
          </p:cNvSpPr>
          <p:nvPr/>
        </p:nvSpPr>
        <p:spPr bwMode="auto">
          <a:xfrm>
            <a:off x="4022725" y="1931988"/>
            <a:ext cx="703263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User</a:t>
            </a:r>
          </a:p>
          <a:p>
            <a:r>
              <a:rPr lang="en-US"/>
              <a:t>types</a:t>
            </a:r>
          </a:p>
          <a:p>
            <a:r>
              <a:rPr lang="en-US"/>
              <a:t>‘C’</a:t>
            </a:r>
            <a:endParaRPr lang="en-US" sz="1000">
              <a:latin typeface="Times New Roman" pitchFamily="18" charset="0"/>
            </a:endParaRPr>
          </a:p>
        </p:txBody>
      </p:sp>
      <p:sp>
        <p:nvSpPr>
          <p:cNvPr id="7184" name="Text Box 14"/>
          <p:cNvSpPr txBox="1">
            <a:spLocks noChangeArrowheads="1"/>
          </p:cNvSpPr>
          <p:nvPr/>
        </p:nvSpPr>
        <p:spPr bwMode="auto">
          <a:xfrm>
            <a:off x="3800475" y="4046538"/>
            <a:ext cx="11557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host ACKs</a:t>
            </a:r>
          </a:p>
          <a:p>
            <a:r>
              <a:rPr lang="en-US"/>
              <a:t>receipt </a:t>
            </a:r>
          </a:p>
          <a:p>
            <a:r>
              <a:rPr lang="en-US"/>
              <a:t>of echoed</a:t>
            </a:r>
          </a:p>
          <a:p>
            <a:r>
              <a:rPr lang="en-US"/>
              <a:t>‘C’</a:t>
            </a:r>
            <a:endParaRPr lang="en-US" sz="1000">
              <a:latin typeface="Times New Roman" pitchFamily="18" charset="0"/>
            </a:endParaRPr>
          </a:p>
        </p:txBody>
      </p:sp>
      <p:sp>
        <p:nvSpPr>
          <p:cNvPr id="7185" name="Text Box 15"/>
          <p:cNvSpPr txBox="1">
            <a:spLocks noChangeArrowheads="1"/>
          </p:cNvSpPr>
          <p:nvPr/>
        </p:nvSpPr>
        <p:spPr bwMode="auto">
          <a:xfrm>
            <a:off x="7496175" y="2589213"/>
            <a:ext cx="11557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host ACKs</a:t>
            </a:r>
          </a:p>
          <a:p>
            <a:r>
              <a:rPr lang="en-US"/>
              <a:t>receipt of</a:t>
            </a:r>
          </a:p>
          <a:p>
            <a:r>
              <a:rPr lang="en-US"/>
              <a:t>‘C’, echoes</a:t>
            </a:r>
          </a:p>
          <a:p>
            <a:r>
              <a:rPr lang="en-US"/>
              <a:t>back ‘C’</a:t>
            </a:r>
            <a:endParaRPr lang="en-US" sz="1000">
              <a:latin typeface="Times New Roman" pitchFamily="18" charset="0"/>
            </a:endParaRPr>
          </a:p>
        </p:txBody>
      </p:sp>
      <p:sp>
        <p:nvSpPr>
          <p:cNvPr id="7186" name="Line 16"/>
          <p:cNvSpPr>
            <a:spLocks noChangeShapeType="1"/>
          </p:cNvSpPr>
          <p:nvPr/>
        </p:nvSpPr>
        <p:spPr bwMode="auto">
          <a:xfrm flipH="1">
            <a:off x="4886325" y="3200400"/>
            <a:ext cx="2609850" cy="8001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7" name="Line 17"/>
          <p:cNvSpPr>
            <a:spLocks noChangeShapeType="1"/>
          </p:cNvSpPr>
          <p:nvPr/>
        </p:nvSpPr>
        <p:spPr bwMode="auto">
          <a:xfrm flipH="1">
            <a:off x="8620125" y="1714500"/>
            <a:ext cx="0" cy="45148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8293100" y="5527675"/>
            <a:ext cx="658813" cy="366713"/>
            <a:chOff x="3304" y="3530"/>
            <a:chExt cx="415" cy="231"/>
          </a:xfrm>
        </p:grpSpPr>
        <p:sp>
          <p:nvSpPr>
            <p:cNvPr id="7190" name="Rectangle 19"/>
            <p:cNvSpPr>
              <a:spLocks noChangeArrowheads="1"/>
            </p:cNvSpPr>
            <p:nvPr/>
          </p:nvSpPr>
          <p:spPr bwMode="auto">
            <a:xfrm>
              <a:off x="3342" y="3576"/>
              <a:ext cx="324" cy="15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1" name="Text Box 20"/>
            <p:cNvSpPr txBox="1">
              <a:spLocks noChangeArrowheads="1"/>
            </p:cNvSpPr>
            <p:nvPr/>
          </p:nvSpPr>
          <p:spPr bwMode="auto">
            <a:xfrm>
              <a:off x="3304" y="3530"/>
              <a:ext cx="41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FF0000"/>
                  </a:solidFill>
                </a:rPr>
                <a:t>time</a:t>
              </a:r>
              <a:endParaRPr lang="en-US" sz="1000">
                <a:latin typeface="Times New Roman" pitchFamily="18" charset="0"/>
              </a:endParaRPr>
            </a:p>
          </p:txBody>
        </p:sp>
      </p:grp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5392738" y="5794375"/>
            <a:ext cx="2514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/>
              <a:t>simple telnet scenario</a:t>
            </a:r>
            <a:endParaRPr lang="en-US" sz="10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861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BC11AF19-D117-4EC7-965E-0D235F85DFA2}" type="slidenum">
              <a:rPr lang="en-US"/>
              <a:pPr/>
              <a:t>5</a:t>
            </a:fld>
            <a:endParaRPr lang="en-US"/>
          </a:p>
        </p:txBody>
      </p:sp>
      <p:sp>
        <p:nvSpPr>
          <p:cNvPr id="6861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42925" y="133350"/>
            <a:ext cx="7772400" cy="1143000"/>
          </a:xfrm>
        </p:spPr>
        <p:txBody>
          <a:bodyPr/>
          <a:lstStyle/>
          <a:p>
            <a:r>
              <a:rPr lang="en-US" sz="3600" smtClean="0"/>
              <a:t>TCP Round Trip Time and Timeout</a:t>
            </a:r>
            <a:endParaRPr lang="en-US" smtClean="0"/>
          </a:p>
        </p:txBody>
      </p:sp>
      <p:sp>
        <p:nvSpPr>
          <p:cNvPr id="68613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581025" y="1381125"/>
            <a:ext cx="3381375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u="sng" smtClean="0">
                <a:solidFill>
                  <a:srgbClr val="FF0000"/>
                </a:solidFill>
              </a:rPr>
              <a:t>Q:</a:t>
            </a:r>
            <a:r>
              <a:rPr lang="en-US" sz="2400" smtClean="0"/>
              <a:t> how to set TCP timeout value?</a:t>
            </a:r>
          </a:p>
          <a:p>
            <a:r>
              <a:rPr lang="en-US" sz="2000" smtClean="0"/>
              <a:t>longer than RTT</a:t>
            </a:r>
          </a:p>
          <a:p>
            <a:pPr lvl="1"/>
            <a:r>
              <a:rPr lang="en-US" sz="1800" smtClean="0"/>
              <a:t>but RTT varies</a:t>
            </a:r>
          </a:p>
          <a:p>
            <a:r>
              <a:rPr lang="en-US" sz="2000" smtClean="0"/>
              <a:t>too short: premature timeout</a:t>
            </a:r>
          </a:p>
          <a:p>
            <a:pPr lvl="1"/>
            <a:r>
              <a:rPr lang="en-US" sz="2000" smtClean="0"/>
              <a:t>unnecessary retransmissions</a:t>
            </a:r>
          </a:p>
          <a:p>
            <a:r>
              <a:rPr lang="en-US" sz="2000" smtClean="0"/>
              <a:t>too long: slow reaction to segment loss</a:t>
            </a:r>
          </a:p>
        </p:txBody>
      </p:sp>
      <p:sp>
        <p:nvSpPr>
          <p:cNvPr id="68614" name="Rectangle 1028"/>
          <p:cNvSpPr>
            <a:spLocks noGrp="1" noChangeArrowheads="1"/>
          </p:cNvSpPr>
          <p:nvPr>
            <p:ph type="body" sz="half" idx="2"/>
          </p:nvPr>
        </p:nvSpPr>
        <p:spPr>
          <a:xfrm>
            <a:off x="4200525" y="1352550"/>
            <a:ext cx="4505325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u="sng" smtClean="0">
                <a:solidFill>
                  <a:srgbClr val="FF0000"/>
                </a:solidFill>
              </a:rPr>
              <a:t>Q:</a:t>
            </a:r>
            <a:r>
              <a:rPr lang="en-US" sz="2400" smtClean="0"/>
              <a:t> how to estimate RTT?</a:t>
            </a:r>
          </a:p>
          <a:p>
            <a:r>
              <a:rPr lang="en-US" sz="2000" b="1" smtClean="0">
                <a:solidFill>
                  <a:schemeClr val="accent2"/>
                </a:solidFill>
                <a:latin typeface="Courier New" pitchFamily="49" charset="0"/>
              </a:rPr>
              <a:t>SampleRTT</a:t>
            </a:r>
            <a:r>
              <a:rPr lang="en-US" sz="2000" smtClean="0">
                <a:solidFill>
                  <a:schemeClr val="accent2"/>
                </a:solidFill>
              </a:rPr>
              <a:t>:</a:t>
            </a:r>
            <a:r>
              <a:rPr lang="en-US" sz="2000" smtClean="0"/>
              <a:t> measured time from segment transmission until ACK receipt</a:t>
            </a:r>
          </a:p>
          <a:p>
            <a:pPr lvl="1"/>
            <a:r>
              <a:rPr lang="en-US" sz="2000" smtClean="0"/>
              <a:t>ignore retransmissions</a:t>
            </a:r>
          </a:p>
          <a:p>
            <a:r>
              <a:rPr lang="en-US" sz="2000" b="1" smtClean="0">
                <a:latin typeface="Courier New" pitchFamily="49" charset="0"/>
              </a:rPr>
              <a:t>SampleRTT</a:t>
            </a:r>
            <a:r>
              <a:rPr lang="en-US" sz="2000" smtClean="0"/>
              <a:t> will vary, want estimated RTT “smoother”</a:t>
            </a:r>
            <a:endParaRPr lang="en-US" sz="2400" smtClean="0"/>
          </a:p>
          <a:p>
            <a:pPr lvl="1"/>
            <a:r>
              <a:rPr lang="en-US" sz="2000" smtClean="0"/>
              <a:t>average several recent measurements, not just current </a:t>
            </a:r>
            <a:r>
              <a:rPr lang="en-US" sz="2000" b="1" smtClean="0">
                <a:latin typeface="Courier New" pitchFamily="49" charset="0"/>
              </a:rPr>
              <a:t>SampleRTT</a:t>
            </a: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963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A65C8E1E-F048-49E6-95E5-1435D2164E7E}" type="slidenum">
              <a:rPr lang="en-US"/>
              <a:pPr/>
              <a:t>6</a:t>
            </a:fld>
            <a:endParaRPr lang="en-US"/>
          </a:p>
        </p:txBody>
      </p:sp>
      <p:sp>
        <p:nvSpPr>
          <p:cNvPr id="69636" name="Rectangle 2"/>
          <p:cNvSpPr>
            <a:spLocks noGrp="1" noChangeArrowheads="1"/>
          </p:cNvSpPr>
          <p:nvPr>
            <p:ph type="title"/>
          </p:nvPr>
        </p:nvSpPr>
        <p:spPr>
          <a:xfrm>
            <a:off x="542925" y="133350"/>
            <a:ext cx="7772400" cy="1143000"/>
          </a:xfrm>
        </p:spPr>
        <p:txBody>
          <a:bodyPr/>
          <a:lstStyle/>
          <a:p>
            <a:r>
              <a:rPr lang="en-US" sz="3600" smtClean="0"/>
              <a:t>TCP Round Trip Time and Timeout</a:t>
            </a:r>
            <a:endParaRPr lang="en-US" smtClean="0"/>
          </a:p>
        </p:txBody>
      </p:sp>
      <p:sp>
        <p:nvSpPr>
          <p:cNvPr id="69637" name="Text Box 3"/>
          <p:cNvSpPr txBox="1">
            <a:spLocks noChangeArrowheads="1"/>
          </p:cNvSpPr>
          <p:nvPr/>
        </p:nvSpPr>
        <p:spPr bwMode="auto">
          <a:xfrm>
            <a:off x="533400" y="1447800"/>
            <a:ext cx="7515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Courier New" pitchFamily="49" charset="0"/>
              </a:rPr>
              <a:t>EstimatedRTT = (1-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</a:t>
            </a:r>
            <a:r>
              <a:rPr lang="en-US" sz="2000" b="1">
                <a:latin typeface="Courier New" pitchFamily="49" charset="0"/>
              </a:rPr>
              <a:t>)*EstimatedRTT +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</a:t>
            </a:r>
            <a:r>
              <a:rPr lang="en-US" sz="2000" b="1">
                <a:latin typeface="Courier New" pitchFamily="49" charset="0"/>
              </a:rPr>
              <a:t>*SampleRTT</a:t>
            </a:r>
          </a:p>
        </p:txBody>
      </p:sp>
      <p:sp>
        <p:nvSpPr>
          <p:cNvPr id="69638" name="Rectangle 4"/>
          <p:cNvSpPr>
            <a:spLocks noChangeArrowheads="1"/>
          </p:cNvSpPr>
          <p:nvPr/>
        </p:nvSpPr>
        <p:spPr bwMode="auto">
          <a:xfrm>
            <a:off x="1219200" y="2133600"/>
            <a:ext cx="706755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/>
              <a:t>Exponential weighted moving average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/>
              <a:t>influence of past sample decreases exponentially fast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/>
              <a:t>typical value: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 =</a:t>
            </a:r>
            <a:r>
              <a:rPr lang="en-US" sz="2000"/>
              <a:t> 0.125</a:t>
            </a:r>
          </a:p>
        </p:txBody>
      </p:sp>
      <p:pic>
        <p:nvPicPr>
          <p:cNvPr id="2560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66874" y="2895600"/>
            <a:ext cx="4448526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181600" y="6362075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RTT Graph for FTP download </a:t>
            </a:r>
            <a:r>
              <a:rPr lang="en-US" sz="900" dirty="0" smtClean="0">
                <a:hlinkClick r:id="rId4"/>
              </a:rPr>
              <a:t>www.cs.southern.edu</a:t>
            </a:r>
            <a:r>
              <a:rPr lang="en-US" sz="900" dirty="0" smtClean="0"/>
              <a:t> </a:t>
            </a:r>
            <a:r>
              <a:rPr lang="en-US" sz="900" dirty="0" smtClean="0">
                <a:sym typeface="Wingdings" pitchFamily="2" charset="2"/>
              </a:rPr>
              <a:t> home</a:t>
            </a:r>
            <a:endParaRPr lang="en-US" sz="900" dirty="0"/>
          </a:p>
        </p:txBody>
      </p:sp>
      <p:sp>
        <p:nvSpPr>
          <p:cNvPr id="9" name="TextBox 8"/>
          <p:cNvSpPr txBox="1"/>
          <p:nvPr/>
        </p:nvSpPr>
        <p:spPr>
          <a:xfrm>
            <a:off x="762000" y="441960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Calculating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EstimatedRTT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is easiest done in Excel/Calc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06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2194D2F7-BF00-4C0E-8094-47AD2C49BAFC}" type="slidenum">
              <a:rPr lang="en-US"/>
              <a:pPr/>
              <a:t>7</a:t>
            </a:fld>
            <a:endParaRPr lang="en-US"/>
          </a:p>
        </p:txBody>
      </p:sp>
      <p:sp>
        <p:nvSpPr>
          <p:cNvPr id="706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Example RTT estimation:</a:t>
            </a:r>
          </a:p>
        </p:txBody>
      </p:sp>
      <p:pic>
        <p:nvPicPr>
          <p:cNvPr id="7066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0538" y="1049338"/>
            <a:ext cx="7739062" cy="529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168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66828321-282A-478D-8B26-DEDC6FFFE8D0}" type="slidenum">
              <a:rPr lang="en-US"/>
              <a:pPr/>
              <a:t>8</a:t>
            </a:fld>
            <a:endParaRPr lang="en-US"/>
          </a:p>
        </p:txBody>
      </p:sp>
      <p:sp>
        <p:nvSpPr>
          <p:cNvPr id="71684" name="Rectangle 2"/>
          <p:cNvSpPr>
            <a:spLocks noGrp="1" noChangeArrowheads="1"/>
          </p:cNvSpPr>
          <p:nvPr>
            <p:ph type="title"/>
          </p:nvPr>
        </p:nvSpPr>
        <p:spPr>
          <a:xfrm>
            <a:off x="542925" y="133350"/>
            <a:ext cx="7772400" cy="1143000"/>
          </a:xfrm>
        </p:spPr>
        <p:txBody>
          <a:bodyPr/>
          <a:lstStyle/>
          <a:p>
            <a:r>
              <a:rPr lang="en-US" sz="3600" smtClean="0"/>
              <a:t>TCP Round Trip Time and Timeout</a:t>
            </a:r>
            <a:endParaRPr lang="en-US" smtClean="0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95400"/>
            <a:ext cx="7639050" cy="1495425"/>
          </a:xfrm>
        </p:spPr>
        <p:txBody>
          <a:bodyPr>
            <a:normAutofit fontScale="92500" lnSpcReduction="10000"/>
          </a:bodyPr>
          <a:lstStyle/>
          <a:p>
            <a:pPr>
              <a:buFont typeface="ZapfDingbats" pitchFamily="82" charset="2"/>
              <a:buNone/>
            </a:pPr>
            <a:r>
              <a:rPr lang="en-US" u="sng" smtClean="0">
                <a:solidFill>
                  <a:srgbClr val="FF0000"/>
                </a:solidFill>
              </a:rPr>
              <a:t>Setting the timeout</a:t>
            </a:r>
            <a:endParaRPr lang="en-US" sz="2400" smtClean="0"/>
          </a:p>
          <a:p>
            <a:pPr>
              <a:spcBef>
                <a:spcPct val="50000"/>
              </a:spcBef>
            </a:pPr>
            <a:r>
              <a:rPr lang="en-US" sz="2000" b="1" smtClean="0">
                <a:latin typeface="Courier New" pitchFamily="49" charset="0"/>
              </a:rPr>
              <a:t>EstimtedRTT</a:t>
            </a:r>
            <a:r>
              <a:rPr lang="en-US" sz="2000" smtClean="0"/>
              <a:t> plus “safety margin”</a:t>
            </a:r>
          </a:p>
          <a:p>
            <a:pPr lvl="1"/>
            <a:r>
              <a:rPr lang="en-US" sz="1800" smtClean="0"/>
              <a:t>large variation in </a:t>
            </a:r>
            <a:r>
              <a:rPr lang="en-US" sz="1800" b="1" smtClean="0">
                <a:latin typeface="Courier New" pitchFamily="49" charset="0"/>
              </a:rPr>
              <a:t>EstimatedRTT -&gt;</a:t>
            </a:r>
            <a:r>
              <a:rPr lang="en-US" sz="1800" smtClean="0"/>
              <a:t> larger safety margin</a:t>
            </a:r>
          </a:p>
          <a:p>
            <a:r>
              <a:rPr lang="en-US" sz="2000" smtClean="0"/>
              <a:t>first estimate of how much SampleRTT deviates from EstimatedRTT: </a:t>
            </a:r>
          </a:p>
        </p:txBody>
      </p:sp>
      <p:sp>
        <p:nvSpPr>
          <p:cNvPr id="71686" name="Text Box 6"/>
          <p:cNvSpPr txBox="1">
            <a:spLocks noChangeArrowheads="1"/>
          </p:cNvSpPr>
          <p:nvPr/>
        </p:nvSpPr>
        <p:spPr bwMode="auto">
          <a:xfrm>
            <a:off x="533400" y="5486400"/>
            <a:ext cx="6432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Courier New" pitchFamily="49" charset="0"/>
              </a:rPr>
              <a:t>TimeoutInterval = EstimatedRTT + 4*DevRTT</a:t>
            </a:r>
            <a:endParaRPr lang="en-US" sz="1000">
              <a:latin typeface="Times New Roman" pitchFamily="18" charset="0"/>
            </a:endParaRPr>
          </a:p>
        </p:txBody>
      </p:sp>
      <p:sp>
        <p:nvSpPr>
          <p:cNvPr id="71687" name="Text Box 7"/>
          <p:cNvSpPr txBox="1">
            <a:spLocks noChangeArrowheads="1"/>
          </p:cNvSpPr>
          <p:nvPr/>
        </p:nvSpPr>
        <p:spPr bwMode="auto">
          <a:xfrm>
            <a:off x="914400" y="3429000"/>
            <a:ext cx="697547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000" b="1">
                <a:latin typeface="Courier New" pitchFamily="49" charset="0"/>
              </a:rPr>
              <a:t>DevRTT = (1-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</a:t>
            </a:r>
            <a:r>
              <a:rPr lang="en-US" sz="2000" b="1">
                <a:latin typeface="Courier New" pitchFamily="49" charset="0"/>
              </a:rPr>
              <a:t>)*DevRTT +</a:t>
            </a:r>
          </a:p>
          <a:p>
            <a:pPr algn="l"/>
            <a:r>
              <a:rPr lang="en-US" sz="2000" b="1">
                <a:latin typeface="Courier New" pitchFamily="49" charset="0"/>
              </a:rPr>
              <a:t>            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</a:t>
            </a:r>
            <a:r>
              <a:rPr lang="en-US" sz="2000" b="1">
                <a:latin typeface="Courier New" pitchFamily="49" charset="0"/>
              </a:rPr>
              <a:t>*|SampleRTT-EstimatedRTT|</a:t>
            </a:r>
          </a:p>
          <a:p>
            <a:pPr algn="l"/>
            <a:endParaRPr lang="en-US" sz="2000" b="1">
              <a:latin typeface="Courier New" pitchFamily="49" charset="0"/>
            </a:endParaRPr>
          </a:p>
          <a:p>
            <a:pPr algn="l"/>
            <a:r>
              <a:rPr lang="en-US" sz="2000" b="1">
                <a:latin typeface="Courier New" pitchFamily="49" charset="0"/>
              </a:rPr>
              <a:t>(typically,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 = 0.25)</a:t>
            </a:r>
          </a:p>
        </p:txBody>
      </p:sp>
      <p:sp>
        <p:nvSpPr>
          <p:cNvPr id="71688" name="Text Box 8"/>
          <p:cNvSpPr txBox="1">
            <a:spLocks noChangeArrowheads="1"/>
          </p:cNvSpPr>
          <p:nvPr/>
        </p:nvSpPr>
        <p:spPr bwMode="auto">
          <a:xfrm>
            <a:off x="381000" y="4953000"/>
            <a:ext cx="3344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 </a:t>
            </a:r>
            <a:r>
              <a:rPr lang="en-US" sz="2000">
                <a:solidFill>
                  <a:srgbClr val="FF0000"/>
                </a:solidFill>
              </a:rPr>
              <a:t>Then set timeout interval: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270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665941C1-3CD2-4903-A308-A78BC11AC8F2}" type="slidenum">
              <a:rPr lang="en-US"/>
              <a:pPr/>
              <a:t>9</a:t>
            </a:fld>
            <a:endParaRPr lang="en-US"/>
          </a:p>
        </p:txBody>
      </p:sp>
      <p:sp>
        <p:nvSpPr>
          <p:cNvPr id="727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Chapter 3 outline</a:t>
            </a:r>
          </a:p>
        </p:txBody>
      </p:sp>
      <p:sp>
        <p:nvSpPr>
          <p:cNvPr id="7270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 smtClean="0"/>
              <a:t>3.1 Transport-layer services</a:t>
            </a:r>
          </a:p>
          <a:p>
            <a:r>
              <a:rPr lang="en-US" sz="2400" smtClean="0"/>
              <a:t>3.2 Multiplexing and demultiplexing</a:t>
            </a:r>
          </a:p>
          <a:p>
            <a:r>
              <a:rPr lang="en-US" sz="2400" smtClean="0"/>
              <a:t>3.3 Connectionless transport: UDP</a:t>
            </a:r>
          </a:p>
          <a:p>
            <a:r>
              <a:rPr lang="en-US" sz="2400" smtClean="0"/>
              <a:t>3.4 Principles of reliable data transfer</a:t>
            </a:r>
          </a:p>
        </p:txBody>
      </p:sp>
      <p:sp>
        <p:nvSpPr>
          <p:cNvPr id="7271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054475" cy="4648200"/>
          </a:xfrm>
        </p:spPr>
        <p:txBody>
          <a:bodyPr/>
          <a:lstStyle/>
          <a:p>
            <a:r>
              <a:rPr lang="en-US" sz="2400" smtClean="0"/>
              <a:t>3.5 Connection-oriented transport: TCP</a:t>
            </a:r>
            <a:endParaRPr lang="en-US" sz="2400" smtClean="0">
              <a:solidFill>
                <a:srgbClr val="FF0000"/>
              </a:solidFill>
            </a:endParaRPr>
          </a:p>
          <a:p>
            <a:pPr lvl="1"/>
            <a:r>
              <a:rPr lang="en-US" sz="2000" smtClean="0"/>
              <a:t>segment structure</a:t>
            </a:r>
          </a:p>
          <a:p>
            <a:pPr lvl="1"/>
            <a:r>
              <a:rPr lang="en-US" sz="2000" smtClean="0">
                <a:solidFill>
                  <a:srgbClr val="FF0000"/>
                </a:solidFill>
              </a:rPr>
              <a:t>reliable data transfer</a:t>
            </a:r>
            <a:endParaRPr lang="en-US" sz="2000" smtClean="0"/>
          </a:p>
          <a:p>
            <a:pPr lvl="1"/>
            <a:r>
              <a:rPr lang="en-US" sz="2000" smtClean="0"/>
              <a:t>flow control</a:t>
            </a:r>
          </a:p>
          <a:p>
            <a:pPr lvl="1"/>
            <a:r>
              <a:rPr lang="en-US" sz="2000" smtClean="0"/>
              <a:t>connection management</a:t>
            </a:r>
          </a:p>
          <a:p>
            <a:r>
              <a:rPr lang="en-US" sz="2400" smtClean="0"/>
              <a:t>3.6 Principles of congestion control</a:t>
            </a:r>
          </a:p>
          <a:p>
            <a:r>
              <a:rPr lang="en-US" sz="2400" smtClean="0"/>
              <a:t>3.7 TCP congestion control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784</TotalTime>
  <Words>1735</Words>
  <Application>Microsoft Office PowerPoint</Application>
  <PresentationFormat>On-screen Show (4:3)</PresentationFormat>
  <Paragraphs>448</Paragraphs>
  <Slides>25</Slides>
  <Notes>3</Notes>
  <HiddenSlides>2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Office Theme</vt:lpstr>
      <vt:lpstr>VISIO</vt:lpstr>
      <vt:lpstr>Clip</vt:lpstr>
      <vt:lpstr>Chapter 3 outline</vt:lpstr>
      <vt:lpstr>TCP: Overview   RFCs: 793, 1122, 1323, 2018, 2581</vt:lpstr>
      <vt:lpstr>TCP segment structure</vt:lpstr>
      <vt:lpstr>TCP seq. #’s and ACKs</vt:lpstr>
      <vt:lpstr>TCP Round Trip Time and Timeout</vt:lpstr>
      <vt:lpstr>TCP Round Trip Time and Timeout</vt:lpstr>
      <vt:lpstr>Example RTT estimation:</vt:lpstr>
      <vt:lpstr>TCP Round Trip Time and Timeout</vt:lpstr>
      <vt:lpstr>Chapter 3 outline</vt:lpstr>
      <vt:lpstr>TCP reliable data transfer</vt:lpstr>
      <vt:lpstr>TCP sender events:</vt:lpstr>
      <vt:lpstr>TCP  sender (simplified)</vt:lpstr>
      <vt:lpstr>TCP: retransmission scenarios</vt:lpstr>
      <vt:lpstr>TCP retransmission scenarios (more)</vt:lpstr>
      <vt:lpstr>TCP ACK generation [RFC 1122, RFC 2581]</vt:lpstr>
      <vt:lpstr>Fast  Retransmit</vt:lpstr>
      <vt:lpstr>Fast retransmit algorithm:</vt:lpstr>
      <vt:lpstr>Chapter 3 outline</vt:lpstr>
      <vt:lpstr>TCP Flow Control</vt:lpstr>
      <vt:lpstr>TCP Flow control: how it works</vt:lpstr>
      <vt:lpstr>Chapter 3 outline</vt:lpstr>
      <vt:lpstr>TCP Connection Management</vt:lpstr>
      <vt:lpstr>TCP Connection Management (cont.)</vt:lpstr>
      <vt:lpstr>TCP Connection Management (cont.)</vt:lpstr>
      <vt:lpstr>TCP Connection Management (cont)</vt:lpstr>
    </vt:vector>
  </TitlesOfParts>
  <Company>Southern Adventist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 outline</dc:title>
  <dc:creator>scot</dc:creator>
  <cp:lastModifiedBy>scot</cp:lastModifiedBy>
  <cp:revision>80</cp:revision>
  <dcterms:created xsi:type="dcterms:W3CDTF">2007-10-10T13:38:35Z</dcterms:created>
  <dcterms:modified xsi:type="dcterms:W3CDTF">2009-10-05T00:15:37Z</dcterms:modified>
</cp:coreProperties>
</file>