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0D44B-9AC2-427F-96BA-3B113F7E241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4FAF9-AC14-4D90-9ACC-33C46A550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Filter for ftp-data</a:t>
            </a:r>
          </a:p>
          <a:p>
            <a:r>
              <a:rPr lang="en-US" dirty="0" smtClean="0"/>
              <a:t>Statistics,</a:t>
            </a:r>
            <a:r>
              <a:rPr lang="en-US" baseline="0" dirty="0" smtClean="0"/>
              <a:t> TCP Stream Graph, RTT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4FAF9-AC14-4D90-9ACC-33C46A550B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4FAF9-AC14-4D90-9ACC-33C46A550B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1FFD3-F3F5-43DF-9CEA-320ED106F07F}" type="slidenum">
              <a:rPr lang="en-US"/>
              <a:pPr/>
              <a:t>13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199C-477B-402C-A948-8BB8884A5F02}" type="datetimeFigureOut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72E4-3CF9-469A-91D7-D07AD69EC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s.southern.ed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65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AC788F1-99F7-4A9C-88CE-68B1671E358D}" type="slidenum">
              <a:rPr lang="en-US"/>
              <a:pPr/>
              <a:t>1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 outline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3.1 Transport-layer services</a:t>
            </a:r>
          </a:p>
          <a:p>
            <a:r>
              <a:rPr lang="en-US" sz="2400" smtClean="0"/>
              <a:t>3.2 Multiplexing and demultiplexing</a:t>
            </a:r>
          </a:p>
          <a:p>
            <a:r>
              <a:rPr lang="en-US" sz="2400" smtClean="0"/>
              <a:t>3.3 Connectionless transport: UDP</a:t>
            </a:r>
          </a:p>
          <a:p>
            <a:r>
              <a:rPr lang="en-US" sz="2400" smtClean="0"/>
              <a:t>3.4 Principles of reliable data transfer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37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6E6248D-AE13-4996-98CB-3B182231190C}" type="slidenum">
              <a:rPr lang="en-US"/>
              <a:pPr/>
              <a:t>10</a:t>
            </a:fld>
            <a:endParaRPr 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reliable data transfer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TCP creates rdt service on top of IP’s unreliable service</a:t>
            </a:r>
          </a:p>
          <a:p>
            <a:r>
              <a:rPr lang="en-US" sz="2400" smtClean="0"/>
              <a:t>Pipelined segments</a:t>
            </a:r>
          </a:p>
          <a:p>
            <a:r>
              <a:rPr lang="en-US" sz="2400" smtClean="0"/>
              <a:t>Cumulative acks</a:t>
            </a:r>
          </a:p>
          <a:p>
            <a:r>
              <a:rPr lang="en-US" sz="2400" smtClean="0"/>
              <a:t>TCP uses single retransmission timer</a:t>
            </a:r>
          </a:p>
          <a:p>
            <a:endParaRPr lang="en-US" sz="2400" smtClean="0"/>
          </a:p>
        </p:txBody>
      </p:sp>
      <p:sp>
        <p:nvSpPr>
          <p:cNvPr id="7373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Retransmissions are triggered by:</a:t>
            </a:r>
          </a:p>
          <a:p>
            <a:pPr lvl="1"/>
            <a:r>
              <a:rPr lang="en-US" sz="2000" smtClean="0"/>
              <a:t>timeout events</a:t>
            </a:r>
          </a:p>
          <a:p>
            <a:pPr lvl="1"/>
            <a:r>
              <a:rPr lang="en-US" sz="2000" smtClean="0"/>
              <a:t>duplicate acks</a:t>
            </a:r>
          </a:p>
          <a:p>
            <a:r>
              <a:rPr lang="en-US" sz="2400" smtClean="0"/>
              <a:t>Initially consider simplified TCP sender:</a:t>
            </a:r>
          </a:p>
          <a:p>
            <a:pPr lvl="1"/>
            <a:r>
              <a:rPr lang="en-US" sz="2000" smtClean="0"/>
              <a:t> ignore duplicate acks</a:t>
            </a:r>
          </a:p>
          <a:p>
            <a:pPr lvl="1"/>
            <a:r>
              <a:rPr lang="en-US" sz="2000" smtClean="0"/>
              <a:t>ignore flow control,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47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EBE7145-C8A1-445D-8AB4-10C5C0757127}" type="slidenum">
              <a:rPr lang="en-US"/>
              <a:pPr/>
              <a:t>11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r>
              <a:rPr lang="en-US" smtClean="0"/>
              <a:t>TCP sender events: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3810000" cy="4648200"/>
          </a:xfrm>
        </p:spPr>
        <p:txBody>
          <a:bodyPr>
            <a:normAutofit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data rcvd from app:</a:t>
            </a:r>
            <a:endParaRPr lang="en-US" sz="2400" dirty="0" smtClean="0"/>
          </a:p>
          <a:p>
            <a:r>
              <a:rPr lang="en-US" sz="2400" dirty="0" smtClean="0"/>
              <a:t>Create </a:t>
            </a:r>
            <a:r>
              <a:rPr lang="en-US" sz="2400" dirty="0" err="1" smtClean="0"/>
              <a:t>seg</a:t>
            </a:r>
            <a:r>
              <a:rPr lang="en-US" sz="2400" dirty="0" smtClean="0"/>
              <a:t>. </a:t>
            </a:r>
            <a:r>
              <a:rPr lang="en-US" sz="2400" dirty="0" smtClean="0"/>
              <a:t>with </a:t>
            </a:r>
            <a:r>
              <a:rPr lang="en-US" sz="2400" dirty="0" err="1" smtClean="0"/>
              <a:t>seq</a:t>
            </a:r>
            <a:r>
              <a:rPr lang="en-US" sz="2400" dirty="0" smtClean="0"/>
              <a:t> #</a:t>
            </a:r>
          </a:p>
          <a:p>
            <a:r>
              <a:rPr lang="en-US" sz="2400" dirty="0" err="1" smtClean="0"/>
              <a:t>seq</a:t>
            </a:r>
            <a:r>
              <a:rPr lang="en-US" sz="2400" dirty="0" smtClean="0"/>
              <a:t> # is byte-stream number of first data byte in  segment</a:t>
            </a:r>
          </a:p>
          <a:p>
            <a:r>
              <a:rPr lang="en-US" sz="2400" dirty="0" smtClean="0"/>
              <a:t>start timer if not already running (think of timer as for oldest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segment)</a:t>
            </a:r>
          </a:p>
          <a:p>
            <a:r>
              <a:rPr lang="en-US" sz="2400" dirty="0" smtClean="0"/>
              <a:t>expiration interval: </a:t>
            </a:r>
            <a:r>
              <a:rPr lang="en-US" sz="2400" dirty="0" err="1" smtClean="0">
                <a:latin typeface="Courier New" pitchFamily="49" charset="0"/>
              </a:rPr>
              <a:t>TimeOutInterval</a:t>
            </a:r>
            <a:r>
              <a:rPr lang="en-US" sz="2400" dirty="0" smtClean="0">
                <a:latin typeface="Courier New" pitchFamily="49" charset="0"/>
              </a:rPr>
              <a:t> </a:t>
            </a:r>
            <a:endParaRPr lang="en-US" sz="2400" dirty="0" smtClean="0"/>
          </a:p>
        </p:txBody>
      </p:sp>
      <p:sp>
        <p:nvSpPr>
          <p:cNvPr id="747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066800"/>
            <a:ext cx="3810000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timeout:</a:t>
            </a:r>
          </a:p>
          <a:p>
            <a:r>
              <a:rPr lang="en-US" sz="2400" smtClean="0"/>
              <a:t>retransmit segment that caused timeout</a:t>
            </a:r>
          </a:p>
          <a:p>
            <a:r>
              <a:rPr lang="en-US" sz="2400" smtClean="0"/>
              <a:t>restart timer</a:t>
            </a:r>
          </a:p>
          <a:p>
            <a:pPr>
              <a:buFont typeface="ZapfDingbats" pitchFamily="82" charset="2"/>
              <a:buNone/>
            </a:pPr>
            <a:r>
              <a:rPr lang="en-US" sz="2400" smtClean="0"/>
              <a:t> </a:t>
            </a:r>
            <a:r>
              <a:rPr lang="en-US" sz="2400" u="sng" smtClean="0">
                <a:solidFill>
                  <a:srgbClr val="FF0000"/>
                </a:solidFill>
              </a:rPr>
              <a:t>Ack rcvd:</a:t>
            </a:r>
            <a:endParaRPr lang="en-US" sz="2400" smtClean="0"/>
          </a:p>
          <a:p>
            <a:r>
              <a:rPr lang="en-US" sz="2400" smtClean="0"/>
              <a:t>If acknowledges previously unacked segments</a:t>
            </a:r>
          </a:p>
          <a:p>
            <a:pPr lvl="1"/>
            <a:r>
              <a:rPr lang="en-US" sz="2000" smtClean="0"/>
              <a:t>update what is known to be acked</a:t>
            </a:r>
          </a:p>
          <a:p>
            <a:pPr lvl="1"/>
            <a:r>
              <a:rPr lang="en-US" sz="2000" smtClean="0"/>
              <a:t>start timer if there are  outstanding segments</a:t>
            </a:r>
          </a:p>
          <a:p>
            <a:pPr lvl="1">
              <a:buFont typeface="ZapfDingbats" pitchFamily="8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1CD1E65-5EBE-40B3-A78F-B3FECF7B9D63}" type="slidenum">
              <a:rPr lang="en-US"/>
              <a:pPr/>
              <a:t>12</a:t>
            </a:fld>
            <a:endParaRPr 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0" y="838200"/>
            <a:ext cx="2133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TCP </a:t>
            </a:r>
            <a:br>
              <a:rPr lang="en-US" smtClean="0"/>
            </a:br>
            <a:r>
              <a:rPr lang="en-US" smtClean="0"/>
              <a:t>sender</a:t>
            </a:r>
            <a:br>
              <a:rPr lang="en-US" smtClean="0"/>
            </a:br>
            <a:r>
              <a:rPr lang="en-US" sz="2800" smtClean="0"/>
              <a:t>(simplified)</a:t>
            </a:r>
            <a:endParaRPr lang="en-US" smtClean="0"/>
          </a:p>
        </p:txBody>
      </p:sp>
      <p:sp>
        <p:nvSpPr>
          <p:cNvPr id="75781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6450013" cy="6457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        </a:t>
            </a:r>
            <a:r>
              <a:rPr lang="en-US">
                <a:latin typeface="Arial" pitchFamily="34" charset="0"/>
              </a:rPr>
              <a:t>NextSeqNum = InitialSeqNum</a:t>
            </a:r>
          </a:p>
          <a:p>
            <a:pPr algn="l"/>
            <a:r>
              <a:rPr lang="en-US">
                <a:latin typeface="Arial" pitchFamily="34" charset="0"/>
              </a:rPr>
              <a:t>       SendBase = InitialSeqNum</a:t>
            </a:r>
          </a:p>
          <a:p>
            <a:pPr algn="l"/>
            <a:endParaRPr lang="en-US">
              <a:latin typeface="Arial" pitchFamily="34" charset="0"/>
            </a:endParaRPr>
          </a:p>
          <a:p>
            <a:pPr algn="l"/>
            <a:r>
              <a:rPr lang="en-US">
                <a:latin typeface="Arial" pitchFamily="34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Arial" pitchFamily="34" charset="0"/>
              </a:rPr>
              <a:t>loop (forever) {</a:t>
            </a:r>
            <a:r>
              <a:rPr lang="en-US">
                <a:latin typeface="Arial" pitchFamily="34" charset="0"/>
              </a:rPr>
              <a:t> </a:t>
            </a:r>
          </a:p>
          <a:p>
            <a:pPr algn="l"/>
            <a:r>
              <a:rPr lang="en-US">
                <a:latin typeface="Arial" pitchFamily="34" charset="0"/>
              </a:rPr>
              <a:t>          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switch(event)</a:t>
            </a:r>
            <a:r>
              <a:rPr lang="en-US">
                <a:latin typeface="Arial" pitchFamily="34" charset="0"/>
              </a:rPr>
              <a:t> </a:t>
            </a:r>
          </a:p>
          <a:p>
            <a:pPr algn="l"/>
            <a:endParaRPr lang="en-US">
              <a:latin typeface="Arial" pitchFamily="34" charset="0"/>
            </a:endParaRPr>
          </a:p>
          <a:p>
            <a:pPr algn="l"/>
            <a:r>
              <a:rPr lang="en-US">
                <a:latin typeface="Arial" pitchFamily="34" charset="0"/>
              </a:rPr>
              <a:t>          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event:</a:t>
            </a:r>
            <a:r>
              <a:rPr lang="en-US">
                <a:latin typeface="Arial" pitchFamily="34" charset="0"/>
              </a:rPr>
              <a:t> data received from application above </a:t>
            </a:r>
          </a:p>
          <a:p>
            <a:pPr algn="l"/>
            <a:r>
              <a:rPr lang="en-US">
                <a:latin typeface="Arial" pitchFamily="34" charset="0"/>
              </a:rPr>
              <a:t>                 create TCP segment with sequence number NextSeqNum </a:t>
            </a:r>
          </a:p>
          <a:p>
            <a:pPr algn="l"/>
            <a:r>
              <a:rPr lang="en-US">
                <a:latin typeface="Arial" pitchFamily="34" charset="0"/>
              </a:rPr>
              <a:t>                 if (timer currently not running)</a:t>
            </a:r>
          </a:p>
          <a:p>
            <a:pPr algn="l"/>
            <a:r>
              <a:rPr lang="en-US">
                <a:latin typeface="Arial" pitchFamily="34" charset="0"/>
              </a:rPr>
              <a:t>                       start timer</a:t>
            </a:r>
          </a:p>
          <a:p>
            <a:pPr algn="l"/>
            <a:r>
              <a:rPr lang="en-US">
                <a:latin typeface="Arial" pitchFamily="34" charset="0"/>
              </a:rPr>
              <a:t>                 pass segment to IP </a:t>
            </a:r>
          </a:p>
          <a:p>
            <a:pPr algn="l"/>
            <a:r>
              <a:rPr lang="en-US">
                <a:latin typeface="Arial" pitchFamily="34" charset="0"/>
              </a:rPr>
              <a:t>                 NextSeqNum = NextSeqNum + length(data) </a:t>
            </a:r>
          </a:p>
          <a:p>
            <a:pPr algn="l"/>
            <a:endParaRPr lang="en-US">
              <a:latin typeface="Arial" pitchFamily="34" charset="0"/>
            </a:endParaRPr>
          </a:p>
          <a:p>
            <a:pPr algn="l"/>
            <a:r>
              <a:rPr lang="en-US">
                <a:latin typeface="Arial" pitchFamily="34" charset="0"/>
              </a:rPr>
              <a:t>           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event:</a:t>
            </a:r>
            <a:r>
              <a:rPr lang="en-US">
                <a:latin typeface="Arial" pitchFamily="34" charset="0"/>
              </a:rPr>
              <a:t> timer timeout</a:t>
            </a:r>
          </a:p>
          <a:p>
            <a:pPr algn="l"/>
            <a:r>
              <a:rPr lang="en-US">
                <a:latin typeface="Arial" pitchFamily="34" charset="0"/>
              </a:rPr>
              <a:t>                 retransmit not-yet-acknowledged segment with </a:t>
            </a:r>
          </a:p>
          <a:p>
            <a:pPr algn="l"/>
            <a:r>
              <a:rPr lang="en-US">
                <a:latin typeface="Arial" pitchFamily="34" charset="0"/>
              </a:rPr>
              <a:t>                         smallest sequence number</a:t>
            </a:r>
          </a:p>
          <a:p>
            <a:pPr algn="l"/>
            <a:r>
              <a:rPr lang="en-US">
                <a:latin typeface="Arial" pitchFamily="34" charset="0"/>
              </a:rPr>
              <a:t>                 start timer</a:t>
            </a:r>
          </a:p>
          <a:p>
            <a:pPr algn="l"/>
            <a:endParaRPr lang="en-US">
              <a:latin typeface="Arial" pitchFamily="34" charset="0"/>
            </a:endParaRPr>
          </a:p>
          <a:p>
            <a:pPr algn="l"/>
            <a:r>
              <a:rPr lang="en-US">
                <a:latin typeface="Arial" pitchFamily="34" charset="0"/>
              </a:rPr>
              <a:t>           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event:</a:t>
            </a:r>
            <a:r>
              <a:rPr lang="en-US">
                <a:latin typeface="Arial" pitchFamily="34" charset="0"/>
              </a:rPr>
              <a:t> ACK received, with ACK field value of y </a:t>
            </a:r>
          </a:p>
          <a:p>
            <a:pPr algn="l"/>
            <a:r>
              <a:rPr lang="en-US">
                <a:latin typeface="Arial" pitchFamily="34" charset="0"/>
              </a:rPr>
              <a:t>                 if (y &gt; SendBase) { </a:t>
            </a:r>
          </a:p>
          <a:p>
            <a:pPr algn="l"/>
            <a:r>
              <a:rPr lang="en-US">
                <a:latin typeface="Arial" pitchFamily="34" charset="0"/>
              </a:rPr>
              <a:t>                       SendBase = y</a:t>
            </a:r>
          </a:p>
          <a:p>
            <a:pPr algn="l"/>
            <a:r>
              <a:rPr lang="en-US">
                <a:latin typeface="Arial" pitchFamily="34" charset="0"/>
              </a:rPr>
              <a:t>                      if (there are currently not-yet-acknowledged segments)</a:t>
            </a:r>
          </a:p>
          <a:p>
            <a:pPr algn="l"/>
            <a:r>
              <a:rPr lang="en-US">
                <a:latin typeface="Arial" pitchFamily="34" charset="0"/>
              </a:rPr>
              <a:t>                               start timer </a:t>
            </a:r>
          </a:p>
          <a:p>
            <a:pPr algn="l"/>
            <a:r>
              <a:rPr lang="en-US">
                <a:latin typeface="Arial" pitchFamily="34" charset="0"/>
              </a:rPr>
              <a:t>                      } </a:t>
            </a:r>
          </a:p>
          <a:p>
            <a:pPr algn="l"/>
            <a:endParaRPr lang="en-US">
              <a:latin typeface="Arial" pitchFamily="34" charset="0"/>
            </a:endParaRPr>
          </a:p>
          <a:p>
            <a:pPr algn="l"/>
            <a:r>
              <a:rPr lang="en-US">
                <a:latin typeface="Arial" pitchFamily="34" charset="0"/>
              </a:rPr>
              <a:t>         </a:t>
            </a:r>
            <a:r>
              <a:rPr lang="en-US">
                <a:solidFill>
                  <a:schemeClr val="accent2"/>
                </a:solidFill>
                <a:latin typeface="Arial" pitchFamily="34" charset="0"/>
              </a:rPr>
              <a:t>}  /* end of loop forever */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6935788" y="2667000"/>
            <a:ext cx="2179637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u="sng"/>
              <a:t>Comment:</a:t>
            </a:r>
            <a:endParaRPr lang="en-US" sz="1800"/>
          </a:p>
          <a:p>
            <a:pPr algn="l">
              <a:buFontTx/>
              <a:buChar char="•"/>
            </a:pPr>
            <a:r>
              <a:rPr lang="en-US" sz="1800"/>
              <a:t> SendBase-1: last </a:t>
            </a:r>
          </a:p>
          <a:p>
            <a:pPr algn="l"/>
            <a:r>
              <a:rPr lang="en-US" sz="1800"/>
              <a:t>cumulatively </a:t>
            </a:r>
            <a:br>
              <a:rPr lang="en-US" sz="1800"/>
            </a:br>
            <a:r>
              <a:rPr lang="en-US" sz="1800"/>
              <a:t>ack’ed byte</a:t>
            </a:r>
          </a:p>
          <a:p>
            <a:pPr algn="l"/>
            <a:r>
              <a:rPr lang="en-US" sz="1800" u="sng"/>
              <a:t>Example:</a:t>
            </a:r>
            <a:endParaRPr lang="en-US" sz="1800"/>
          </a:p>
          <a:p>
            <a:pPr algn="l">
              <a:buFontTx/>
              <a:buChar char="•"/>
            </a:pPr>
            <a:r>
              <a:rPr lang="en-US" sz="1800"/>
              <a:t> SendBase-1 = 71;</a:t>
            </a:r>
            <a:br>
              <a:rPr lang="en-US" sz="1800"/>
            </a:br>
            <a:r>
              <a:rPr lang="en-US" sz="1800"/>
              <a:t>y= 73, so the rcvr</a:t>
            </a:r>
            <a:br>
              <a:rPr lang="en-US" sz="1800"/>
            </a:br>
            <a:r>
              <a:rPr lang="en-US" sz="1800"/>
              <a:t>wants 73+ ;</a:t>
            </a:r>
            <a:br>
              <a:rPr lang="en-US" sz="1800"/>
            </a:br>
            <a:r>
              <a:rPr lang="en-US" sz="1800"/>
              <a:t>y &gt; SendBase, so</a:t>
            </a:r>
            <a:br>
              <a:rPr lang="en-US" sz="1800"/>
            </a:br>
            <a:r>
              <a:rPr lang="en-US" sz="1800"/>
              <a:t>that new data is </a:t>
            </a:r>
            <a:br>
              <a:rPr lang="en-US" sz="1800"/>
            </a:br>
            <a:r>
              <a:rPr lang="en-US" sz="1800"/>
              <a:t>acked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1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725F080-806C-40F1-8533-E8FBFB2C9BBA}" type="slidenum">
              <a:rPr lang="en-US"/>
              <a:pPr/>
              <a:t>13</a:t>
            </a:fld>
            <a:endParaRPr lang="en-US"/>
          </a:p>
        </p:txBody>
      </p:sp>
      <p:sp>
        <p:nvSpPr>
          <p:cNvPr id="8200" name="Line 2"/>
          <p:cNvSpPr>
            <a:spLocks noChangeShapeType="1"/>
          </p:cNvSpPr>
          <p:nvPr/>
        </p:nvSpPr>
        <p:spPr bwMode="auto">
          <a:xfrm flipH="1">
            <a:off x="5810250" y="3143250"/>
            <a:ext cx="2476500" cy="110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5"/>
          <p:cNvSpPr>
            <a:spLocks noChangeShapeType="1"/>
          </p:cNvSpPr>
          <p:nvPr/>
        </p:nvSpPr>
        <p:spPr bwMode="auto">
          <a:xfrm flipH="1">
            <a:off x="5781675" y="2733675"/>
            <a:ext cx="2543175" cy="1381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 rot="728579">
            <a:off x="6075363" y="3814763"/>
            <a:ext cx="1817687" cy="284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7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r>
              <a:rPr lang="en-US" sz="3600" smtClean="0"/>
              <a:t>TCP: retransmission scenarios</a:t>
            </a:r>
            <a:endParaRPr lang="en-US" smtClean="0"/>
          </a:p>
        </p:txBody>
      </p:sp>
      <p:sp>
        <p:nvSpPr>
          <p:cNvPr id="8204" name="Line 33"/>
          <p:cNvSpPr>
            <a:spLocks noChangeShapeType="1"/>
          </p:cNvSpPr>
          <p:nvPr/>
        </p:nvSpPr>
        <p:spPr bwMode="auto">
          <a:xfrm>
            <a:off x="5800725" y="20097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34"/>
          <p:cNvGraphicFramePr>
            <a:graphicFrameLocks noChangeAspect="1"/>
          </p:cNvGraphicFramePr>
          <p:nvPr/>
        </p:nvGraphicFramePr>
        <p:xfrm>
          <a:off x="5387975" y="1341438"/>
          <a:ext cx="485775" cy="385762"/>
        </p:xfrm>
        <a:graphic>
          <a:graphicData uri="http://schemas.openxmlformats.org/presentationml/2006/ole">
            <p:oleObj spid="_x0000_s3074" name="Clip" r:id="rId4" imgW="1305000" imgH="1085760" progId="">
              <p:embed/>
            </p:oleObj>
          </a:graphicData>
        </a:graphic>
      </p:graphicFrame>
      <p:sp>
        <p:nvSpPr>
          <p:cNvPr id="8205" name="Text Box 35"/>
          <p:cNvSpPr txBox="1">
            <a:spLocks noChangeArrowheads="1"/>
          </p:cNvSpPr>
          <p:nvPr/>
        </p:nvSpPr>
        <p:spPr bwMode="auto">
          <a:xfrm>
            <a:off x="5797550" y="1341438"/>
            <a:ext cx="849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Host A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206" name="Text Box 36"/>
          <p:cNvSpPr txBox="1">
            <a:spLocks noChangeArrowheads="1"/>
          </p:cNvSpPr>
          <p:nvPr/>
        </p:nvSpPr>
        <p:spPr bwMode="auto">
          <a:xfrm rot="808459">
            <a:off x="5986463" y="2420938"/>
            <a:ext cx="206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Seq=100, 20 bytes data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207" name="Text Box 37"/>
          <p:cNvSpPr txBox="1">
            <a:spLocks noChangeArrowheads="1"/>
          </p:cNvSpPr>
          <p:nvPr/>
        </p:nvSpPr>
        <p:spPr bwMode="auto">
          <a:xfrm rot="-1770084">
            <a:off x="6743700" y="3068638"/>
            <a:ext cx="949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ACK=100</a:t>
            </a:r>
            <a:endParaRPr lang="en-US" sz="1000">
              <a:latin typeface="Times New Roman" pitchFamily="18" charset="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410200" y="5943600"/>
            <a:ext cx="658813" cy="366713"/>
            <a:chOff x="3304" y="3530"/>
            <a:chExt cx="415" cy="231"/>
          </a:xfrm>
        </p:grpSpPr>
        <p:sp>
          <p:nvSpPr>
            <p:cNvPr id="8257" name="Rectangle 40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Text Box 41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time</a:t>
              </a:r>
              <a:endParaRPr lang="en-US" sz="1000">
                <a:latin typeface="Times New Roman" pitchFamily="18" charset="0"/>
              </a:endParaRPr>
            </a:p>
          </p:txBody>
        </p:sp>
      </p:grpSp>
      <p:sp>
        <p:nvSpPr>
          <p:cNvPr id="8209" name="Text Box 42"/>
          <p:cNvSpPr txBox="1">
            <a:spLocks noChangeArrowheads="1"/>
          </p:cNvSpPr>
          <p:nvPr/>
        </p:nvSpPr>
        <p:spPr bwMode="auto">
          <a:xfrm>
            <a:off x="6432550" y="5715000"/>
            <a:ext cx="2189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premature timeout</a:t>
            </a:r>
            <a:endParaRPr lang="en-US" sz="1000">
              <a:latin typeface="Times New Roman" pitchFamily="18" charset="0"/>
            </a:endParaRPr>
          </a:p>
        </p:txBody>
      </p:sp>
      <p:graphicFrame>
        <p:nvGraphicFramePr>
          <p:cNvPr id="8195" name="Object 43"/>
          <p:cNvGraphicFramePr>
            <a:graphicFrameLocks noChangeAspect="1"/>
          </p:cNvGraphicFramePr>
          <p:nvPr/>
        </p:nvGraphicFramePr>
        <p:xfrm>
          <a:off x="8045450" y="1350963"/>
          <a:ext cx="485775" cy="385762"/>
        </p:xfrm>
        <a:graphic>
          <a:graphicData uri="http://schemas.openxmlformats.org/presentationml/2006/ole">
            <p:oleObj spid="_x0000_s3075" name="Clip" r:id="rId5" imgW="1305000" imgH="1085760" progId="">
              <p:embed/>
            </p:oleObj>
          </a:graphicData>
        </a:graphic>
      </p:graphicFrame>
      <p:sp>
        <p:nvSpPr>
          <p:cNvPr id="8210" name="Text Box 44"/>
          <p:cNvSpPr txBox="1">
            <a:spLocks noChangeArrowheads="1"/>
          </p:cNvSpPr>
          <p:nvPr/>
        </p:nvSpPr>
        <p:spPr bwMode="auto">
          <a:xfrm>
            <a:off x="7321550" y="1360488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Host B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211" name="Line 45"/>
          <p:cNvSpPr>
            <a:spLocks noChangeShapeType="1"/>
          </p:cNvSpPr>
          <p:nvPr/>
        </p:nvSpPr>
        <p:spPr bwMode="auto">
          <a:xfrm>
            <a:off x="5800725" y="38766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46"/>
          <p:cNvSpPr txBox="1">
            <a:spLocks noChangeArrowheads="1"/>
          </p:cNvSpPr>
          <p:nvPr/>
        </p:nvSpPr>
        <p:spPr bwMode="auto">
          <a:xfrm rot="706751">
            <a:off x="6069013" y="3792538"/>
            <a:ext cx="186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Seq=92, 8 bytes data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213" name="Line 47"/>
          <p:cNvSpPr>
            <a:spLocks noChangeShapeType="1"/>
          </p:cNvSpPr>
          <p:nvPr/>
        </p:nvSpPr>
        <p:spPr bwMode="auto">
          <a:xfrm>
            <a:off x="5791200" y="1905000"/>
            <a:ext cx="0" cy="407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48"/>
          <p:cNvSpPr>
            <a:spLocks noChangeShapeType="1"/>
          </p:cNvSpPr>
          <p:nvPr/>
        </p:nvSpPr>
        <p:spPr bwMode="auto">
          <a:xfrm>
            <a:off x="8305800" y="1790700"/>
            <a:ext cx="0" cy="384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49"/>
          <p:cNvSpPr txBox="1">
            <a:spLocks noChangeArrowheads="1"/>
          </p:cNvSpPr>
          <p:nvPr/>
        </p:nvSpPr>
        <p:spPr bwMode="auto">
          <a:xfrm rot="-1338105">
            <a:off x="7105650" y="3179763"/>
            <a:ext cx="966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pitchFamily="34" charset="0"/>
              </a:rPr>
              <a:t>ACK=120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216" name="Line 52"/>
          <p:cNvSpPr>
            <a:spLocks noChangeShapeType="1"/>
          </p:cNvSpPr>
          <p:nvPr/>
        </p:nvSpPr>
        <p:spPr bwMode="auto">
          <a:xfrm>
            <a:off x="5788025" y="2362200"/>
            <a:ext cx="2508250" cy="628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Text Box 53"/>
          <p:cNvSpPr txBox="1">
            <a:spLocks noChangeArrowheads="1"/>
          </p:cNvSpPr>
          <p:nvPr/>
        </p:nvSpPr>
        <p:spPr bwMode="auto">
          <a:xfrm rot="706751">
            <a:off x="6097588" y="2011363"/>
            <a:ext cx="186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Seq=92, 8 bytes data</a:t>
            </a:r>
            <a:endParaRPr lang="en-US" sz="1000">
              <a:latin typeface="Times New Roman" pitchFamily="18" charset="0"/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468938" y="2016125"/>
            <a:ext cx="325437" cy="1860550"/>
            <a:chOff x="3445" y="1270"/>
            <a:chExt cx="205" cy="1172"/>
          </a:xfrm>
        </p:grpSpPr>
        <p:sp>
          <p:nvSpPr>
            <p:cNvPr id="8251" name="Rectangle 4"/>
            <p:cNvSpPr>
              <a:spLocks noChangeArrowheads="1"/>
            </p:cNvSpPr>
            <p:nvPr/>
          </p:nvSpPr>
          <p:spPr bwMode="auto">
            <a:xfrm>
              <a:off x="3494" y="1432"/>
              <a:ext cx="128" cy="8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Text Box 38"/>
            <p:cNvSpPr txBox="1">
              <a:spLocks noChangeArrowheads="1"/>
            </p:cNvSpPr>
            <p:nvPr/>
          </p:nvSpPr>
          <p:spPr bwMode="auto">
            <a:xfrm rot="-5400000">
              <a:off x="3070" y="1755"/>
              <a:ext cx="9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Seq=92 timeout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53" name="Line 50"/>
            <p:cNvSpPr>
              <a:spLocks noChangeShapeType="1"/>
            </p:cNvSpPr>
            <p:nvPr/>
          </p:nvSpPr>
          <p:spPr bwMode="auto">
            <a:xfrm flipV="1">
              <a:off x="3552" y="1270"/>
              <a:ext cx="4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4" name="Line 51"/>
            <p:cNvSpPr>
              <a:spLocks noChangeShapeType="1"/>
            </p:cNvSpPr>
            <p:nvPr/>
          </p:nvSpPr>
          <p:spPr bwMode="auto">
            <a:xfrm flipH="1">
              <a:off x="3546" y="2296"/>
              <a:ext cx="0" cy="1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Line 54"/>
            <p:cNvSpPr>
              <a:spLocks noChangeShapeType="1"/>
            </p:cNvSpPr>
            <p:nvPr/>
          </p:nvSpPr>
          <p:spPr bwMode="auto">
            <a:xfrm flipH="1">
              <a:off x="3536" y="2442"/>
              <a:ext cx="1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Line 55"/>
            <p:cNvSpPr>
              <a:spLocks noChangeShapeType="1"/>
            </p:cNvSpPr>
            <p:nvPr/>
          </p:nvSpPr>
          <p:spPr bwMode="auto">
            <a:xfrm flipH="1">
              <a:off x="3524" y="1270"/>
              <a:ext cx="1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9" name="Line 60"/>
          <p:cNvSpPr>
            <a:spLocks noChangeShapeType="1"/>
          </p:cNvSpPr>
          <p:nvPr/>
        </p:nvSpPr>
        <p:spPr bwMode="auto">
          <a:xfrm flipH="1">
            <a:off x="5816600" y="4521200"/>
            <a:ext cx="2476500" cy="110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61"/>
          <p:cNvSpPr txBox="1">
            <a:spLocks noChangeArrowheads="1"/>
          </p:cNvSpPr>
          <p:nvPr/>
        </p:nvSpPr>
        <p:spPr bwMode="auto">
          <a:xfrm rot="-1338105">
            <a:off x="6921500" y="4608513"/>
            <a:ext cx="966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pitchFamily="34" charset="0"/>
              </a:rPr>
              <a:t>ACK=120</a:t>
            </a:r>
            <a:endParaRPr lang="en-US" sz="1000">
              <a:latin typeface="Times New Roman" pitchFamily="18" charset="0"/>
            </a:endParaRP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838200" y="1371600"/>
            <a:ext cx="3143250" cy="5226050"/>
            <a:chOff x="316" y="875"/>
            <a:chExt cx="1980" cy="3292"/>
          </a:xfrm>
        </p:grpSpPr>
        <p:sp>
          <p:nvSpPr>
            <p:cNvPr id="8232" name="Line 9"/>
            <p:cNvSpPr>
              <a:spLocks noChangeShapeType="1"/>
            </p:cNvSpPr>
            <p:nvPr/>
          </p:nvSpPr>
          <p:spPr bwMode="auto">
            <a:xfrm flipH="1">
              <a:off x="1170" y="1752"/>
              <a:ext cx="996" cy="30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Line 10"/>
            <p:cNvSpPr>
              <a:spLocks noChangeShapeType="1"/>
            </p:cNvSpPr>
            <p:nvPr/>
          </p:nvSpPr>
          <p:spPr bwMode="auto">
            <a:xfrm>
              <a:off x="576" y="1296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6" name="Object 11"/>
            <p:cNvGraphicFramePr>
              <a:graphicFrameLocks noChangeAspect="1"/>
            </p:cNvGraphicFramePr>
            <p:nvPr/>
          </p:nvGraphicFramePr>
          <p:xfrm>
            <a:off x="316" y="875"/>
            <a:ext cx="306" cy="243"/>
          </p:xfrm>
          <a:graphic>
            <a:graphicData uri="http://schemas.openxmlformats.org/presentationml/2006/ole">
              <p:oleObj spid="_x0000_s3076" name="Clip" r:id="rId6" imgW="1305000" imgH="1085760" progId="">
                <p:embed/>
              </p:oleObj>
            </a:graphicData>
          </a:graphic>
        </p:graphicFrame>
        <p:sp>
          <p:nvSpPr>
            <p:cNvPr id="8234" name="Text Box 12"/>
            <p:cNvSpPr txBox="1">
              <a:spLocks noChangeArrowheads="1"/>
            </p:cNvSpPr>
            <p:nvPr/>
          </p:nvSpPr>
          <p:spPr bwMode="auto">
            <a:xfrm>
              <a:off x="574" y="875"/>
              <a:ext cx="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Host A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35" name="Text Box 13"/>
            <p:cNvSpPr txBox="1">
              <a:spLocks noChangeArrowheads="1"/>
            </p:cNvSpPr>
            <p:nvPr/>
          </p:nvSpPr>
          <p:spPr bwMode="auto">
            <a:xfrm rot="706751">
              <a:off x="817" y="1303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Seq=92, 8 bytes data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36" name="Text Box 14"/>
            <p:cNvSpPr txBox="1">
              <a:spLocks noChangeArrowheads="1"/>
            </p:cNvSpPr>
            <p:nvPr/>
          </p:nvSpPr>
          <p:spPr bwMode="auto">
            <a:xfrm rot="-982672">
              <a:off x="1374" y="1735"/>
              <a:ext cx="5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37" name="Text Box 15"/>
            <p:cNvSpPr txBox="1">
              <a:spLocks noChangeArrowheads="1"/>
            </p:cNvSpPr>
            <p:nvPr/>
          </p:nvSpPr>
          <p:spPr bwMode="auto">
            <a:xfrm>
              <a:off x="945" y="2090"/>
              <a:ext cx="3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loss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38" name="Text Box 16"/>
            <p:cNvSpPr txBox="1">
              <a:spLocks noChangeArrowheads="1"/>
            </p:cNvSpPr>
            <p:nvPr/>
          </p:nvSpPr>
          <p:spPr bwMode="auto">
            <a:xfrm rot="-5400000">
              <a:off x="162" y="1805"/>
              <a:ext cx="5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timeout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39" name="Text Box 21"/>
            <p:cNvSpPr txBox="1">
              <a:spLocks noChangeArrowheads="1"/>
            </p:cNvSpPr>
            <p:nvPr/>
          </p:nvSpPr>
          <p:spPr bwMode="auto">
            <a:xfrm>
              <a:off x="768" y="3936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lost ACK scenario</a:t>
              </a:r>
              <a:endParaRPr lang="en-US" sz="1000">
                <a:latin typeface="Times New Roman" pitchFamily="18" charset="0"/>
              </a:endParaRPr>
            </a:p>
          </p:txBody>
        </p:sp>
        <p:graphicFrame>
          <p:nvGraphicFramePr>
            <p:cNvPr id="8197" name="Object 22"/>
            <p:cNvGraphicFramePr>
              <a:graphicFrameLocks noChangeAspect="1"/>
            </p:cNvGraphicFramePr>
            <p:nvPr/>
          </p:nvGraphicFramePr>
          <p:xfrm>
            <a:off x="1990" y="881"/>
            <a:ext cx="306" cy="243"/>
          </p:xfrm>
          <a:graphic>
            <a:graphicData uri="http://schemas.openxmlformats.org/presentationml/2006/ole">
              <p:oleObj spid="_x0000_s3077" name="Clip" r:id="rId7" imgW="1305000" imgH="1085760" progId="">
                <p:embed/>
              </p:oleObj>
            </a:graphicData>
          </a:graphic>
        </p:graphicFrame>
        <p:sp>
          <p:nvSpPr>
            <p:cNvPr id="8240" name="Text Box 23"/>
            <p:cNvSpPr txBox="1">
              <a:spLocks noChangeArrowheads="1"/>
            </p:cNvSpPr>
            <p:nvPr/>
          </p:nvSpPr>
          <p:spPr bwMode="auto">
            <a:xfrm>
              <a:off x="1534" y="887"/>
              <a:ext cx="5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Host B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41" name="Text Box 24"/>
            <p:cNvSpPr txBox="1">
              <a:spLocks noChangeArrowheads="1"/>
            </p:cNvSpPr>
            <p:nvPr/>
          </p:nvSpPr>
          <p:spPr bwMode="auto">
            <a:xfrm>
              <a:off x="1012" y="1915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Arial" pitchFamily="34" charset="0"/>
                </a:rPr>
                <a:t>X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42" name="Line 25"/>
            <p:cNvSpPr>
              <a:spLocks noChangeShapeType="1"/>
            </p:cNvSpPr>
            <p:nvPr/>
          </p:nvSpPr>
          <p:spPr bwMode="auto">
            <a:xfrm>
              <a:off x="576" y="2472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Text Box 26"/>
            <p:cNvSpPr txBox="1">
              <a:spLocks noChangeArrowheads="1"/>
            </p:cNvSpPr>
            <p:nvPr/>
          </p:nvSpPr>
          <p:spPr bwMode="auto">
            <a:xfrm rot="706751">
              <a:off x="763" y="2437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Seq=92, 8 bytes data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44" name="Line 27"/>
            <p:cNvSpPr>
              <a:spLocks noChangeShapeType="1"/>
            </p:cNvSpPr>
            <p:nvPr/>
          </p:nvSpPr>
          <p:spPr bwMode="auto">
            <a:xfrm>
              <a:off x="570" y="1158"/>
              <a:ext cx="6" cy="2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Line 28"/>
            <p:cNvSpPr>
              <a:spLocks noChangeShapeType="1"/>
            </p:cNvSpPr>
            <p:nvPr/>
          </p:nvSpPr>
          <p:spPr bwMode="auto">
            <a:xfrm>
              <a:off x="2154" y="1158"/>
              <a:ext cx="6" cy="2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29"/>
            <p:cNvSpPr>
              <a:spLocks noChangeShapeType="1"/>
            </p:cNvSpPr>
            <p:nvPr/>
          </p:nvSpPr>
          <p:spPr bwMode="auto">
            <a:xfrm flipH="1">
              <a:off x="582" y="2964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Text Box 30"/>
            <p:cNvSpPr txBox="1">
              <a:spLocks noChangeArrowheads="1"/>
            </p:cNvSpPr>
            <p:nvPr/>
          </p:nvSpPr>
          <p:spPr bwMode="auto">
            <a:xfrm rot="-926867">
              <a:off x="1092" y="3017"/>
              <a:ext cx="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8248" name="Line 31"/>
            <p:cNvSpPr>
              <a:spLocks noChangeShapeType="1"/>
            </p:cNvSpPr>
            <p:nvPr/>
          </p:nvSpPr>
          <p:spPr bwMode="auto">
            <a:xfrm flipV="1">
              <a:off x="462" y="1284"/>
              <a:ext cx="0" cy="3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Line 32"/>
            <p:cNvSpPr>
              <a:spLocks noChangeShapeType="1"/>
            </p:cNvSpPr>
            <p:nvPr/>
          </p:nvSpPr>
          <p:spPr bwMode="auto">
            <a:xfrm flipH="1">
              <a:off x="468" y="2166"/>
              <a:ext cx="0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Text Box 62"/>
            <p:cNvSpPr txBox="1">
              <a:spLocks noChangeArrowheads="1"/>
            </p:cNvSpPr>
            <p:nvPr/>
          </p:nvSpPr>
          <p:spPr bwMode="auto">
            <a:xfrm>
              <a:off x="367" y="3825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time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8222" name="Rectangle 65"/>
          <p:cNvSpPr>
            <a:spLocks noChangeArrowheads="1"/>
          </p:cNvSpPr>
          <p:nvPr/>
        </p:nvSpPr>
        <p:spPr bwMode="auto">
          <a:xfrm>
            <a:off x="5564188" y="4143375"/>
            <a:ext cx="203200" cy="132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Text Box 66"/>
          <p:cNvSpPr txBox="1">
            <a:spLocks noChangeArrowheads="1"/>
          </p:cNvSpPr>
          <p:nvPr/>
        </p:nvSpPr>
        <p:spPr bwMode="auto">
          <a:xfrm rot="-5400000">
            <a:off x="4891881" y="4655344"/>
            <a:ext cx="149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Seq=92 timeout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224" name="Line 67"/>
          <p:cNvSpPr>
            <a:spLocks noChangeShapeType="1"/>
          </p:cNvSpPr>
          <p:nvPr/>
        </p:nvSpPr>
        <p:spPr bwMode="auto">
          <a:xfrm flipV="1">
            <a:off x="5656263" y="3886200"/>
            <a:ext cx="6350" cy="244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68"/>
          <p:cNvSpPr>
            <a:spLocks noChangeShapeType="1"/>
          </p:cNvSpPr>
          <p:nvPr/>
        </p:nvSpPr>
        <p:spPr bwMode="auto">
          <a:xfrm flipH="1">
            <a:off x="5638800" y="5562600"/>
            <a:ext cx="0" cy="22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69"/>
          <p:cNvSpPr>
            <a:spLocks noChangeShapeType="1"/>
          </p:cNvSpPr>
          <p:nvPr/>
        </p:nvSpPr>
        <p:spPr bwMode="auto">
          <a:xfrm flipH="1">
            <a:off x="5562600" y="5791200"/>
            <a:ext cx="180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70"/>
          <p:cNvSpPr>
            <a:spLocks noChangeShapeType="1"/>
          </p:cNvSpPr>
          <p:nvPr/>
        </p:nvSpPr>
        <p:spPr bwMode="auto">
          <a:xfrm flipH="1">
            <a:off x="5611813" y="3886200"/>
            <a:ext cx="180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Text Box 71"/>
          <p:cNvSpPr txBox="1">
            <a:spLocks noChangeArrowheads="1"/>
          </p:cNvSpPr>
          <p:nvPr/>
        </p:nvSpPr>
        <p:spPr bwMode="auto">
          <a:xfrm>
            <a:off x="152400" y="5257800"/>
            <a:ext cx="110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SendBase</a:t>
            </a:r>
          </a:p>
          <a:p>
            <a:r>
              <a:rPr lang="en-US"/>
              <a:t>= 100</a:t>
            </a:r>
          </a:p>
        </p:txBody>
      </p:sp>
      <p:sp>
        <p:nvSpPr>
          <p:cNvPr id="8229" name="Text Box 73"/>
          <p:cNvSpPr txBox="1">
            <a:spLocks noChangeArrowheads="1"/>
          </p:cNvSpPr>
          <p:nvPr/>
        </p:nvSpPr>
        <p:spPr bwMode="auto">
          <a:xfrm>
            <a:off x="4416425" y="4267200"/>
            <a:ext cx="110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SendBase</a:t>
            </a:r>
          </a:p>
          <a:p>
            <a:r>
              <a:rPr lang="en-US"/>
              <a:t>= 120</a:t>
            </a:r>
          </a:p>
        </p:txBody>
      </p:sp>
      <p:sp>
        <p:nvSpPr>
          <p:cNvPr id="8230" name="Text Box 74"/>
          <p:cNvSpPr txBox="1">
            <a:spLocks noChangeArrowheads="1"/>
          </p:cNvSpPr>
          <p:nvPr/>
        </p:nvSpPr>
        <p:spPr bwMode="auto">
          <a:xfrm>
            <a:off x="4416425" y="5410200"/>
            <a:ext cx="110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SendBase</a:t>
            </a:r>
          </a:p>
          <a:p>
            <a:r>
              <a:rPr lang="en-US"/>
              <a:t>= 120</a:t>
            </a:r>
          </a:p>
        </p:txBody>
      </p:sp>
      <p:sp>
        <p:nvSpPr>
          <p:cNvPr id="8231" name="Text Box 75"/>
          <p:cNvSpPr txBox="1">
            <a:spLocks noChangeArrowheads="1"/>
          </p:cNvSpPr>
          <p:nvPr/>
        </p:nvSpPr>
        <p:spPr bwMode="auto">
          <a:xfrm>
            <a:off x="4343400" y="3810000"/>
            <a:ext cx="1096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Sendbase</a:t>
            </a:r>
          </a:p>
          <a:p>
            <a:r>
              <a:rPr lang="en-US"/>
              <a:t>=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65E8B51-7E00-4CDE-9803-3B5832A17C14}" type="slidenum">
              <a:rPr lang="en-US"/>
              <a:pPr/>
              <a:t>14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r>
              <a:rPr lang="en-US" sz="3600" smtClean="0"/>
              <a:t>TCP retransmission scenarios (more)</a:t>
            </a:r>
            <a:endParaRPr lang="en-US" smtClean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066800" y="1295400"/>
            <a:ext cx="3609975" cy="4786313"/>
            <a:chOff x="432" y="816"/>
            <a:chExt cx="2274" cy="3015"/>
          </a:xfrm>
        </p:grpSpPr>
        <p:sp>
          <p:nvSpPr>
            <p:cNvPr id="9225" name="Line 4"/>
            <p:cNvSpPr>
              <a:spLocks noChangeShapeType="1"/>
            </p:cNvSpPr>
            <p:nvPr/>
          </p:nvSpPr>
          <p:spPr bwMode="auto">
            <a:xfrm flipH="1">
              <a:off x="1382" y="1741"/>
              <a:ext cx="996" cy="30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5"/>
            <p:cNvSpPr>
              <a:spLocks noChangeShapeType="1"/>
            </p:cNvSpPr>
            <p:nvPr/>
          </p:nvSpPr>
          <p:spPr bwMode="auto">
            <a:xfrm>
              <a:off x="788" y="1285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18" name="Object 6"/>
            <p:cNvGraphicFramePr>
              <a:graphicFrameLocks noChangeAspect="1"/>
            </p:cNvGraphicFramePr>
            <p:nvPr/>
          </p:nvGraphicFramePr>
          <p:xfrm>
            <a:off x="432" y="816"/>
            <a:ext cx="306" cy="243"/>
          </p:xfrm>
          <a:graphic>
            <a:graphicData uri="http://schemas.openxmlformats.org/presentationml/2006/ole">
              <p:oleObj spid="_x0000_s4098" name="Clip" r:id="rId3" imgW="1305000" imgH="1085760" progId="">
                <p:embed/>
              </p:oleObj>
            </a:graphicData>
          </a:graphic>
        </p:graphicFrame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786" y="864"/>
              <a:ext cx="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Host A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28" name="Text Box 8"/>
            <p:cNvSpPr txBox="1">
              <a:spLocks noChangeArrowheads="1"/>
            </p:cNvSpPr>
            <p:nvPr/>
          </p:nvSpPr>
          <p:spPr bwMode="auto">
            <a:xfrm rot="706751">
              <a:off x="1029" y="1292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Seq=92, 8 bytes data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29" name="Text Box 9"/>
            <p:cNvSpPr txBox="1">
              <a:spLocks noChangeArrowheads="1"/>
            </p:cNvSpPr>
            <p:nvPr/>
          </p:nvSpPr>
          <p:spPr bwMode="auto">
            <a:xfrm rot="-982672">
              <a:off x="1728" y="1632"/>
              <a:ext cx="5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30" name="Text Box 10"/>
            <p:cNvSpPr txBox="1">
              <a:spLocks noChangeArrowheads="1"/>
            </p:cNvSpPr>
            <p:nvPr/>
          </p:nvSpPr>
          <p:spPr bwMode="auto">
            <a:xfrm>
              <a:off x="1157" y="2079"/>
              <a:ext cx="3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loss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 rot="-5400000">
              <a:off x="374" y="1794"/>
              <a:ext cx="5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timeout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32" name="Text Box 12"/>
            <p:cNvSpPr txBox="1">
              <a:spLocks noChangeArrowheads="1"/>
            </p:cNvSpPr>
            <p:nvPr/>
          </p:nvSpPr>
          <p:spPr bwMode="auto">
            <a:xfrm>
              <a:off x="872" y="3600"/>
              <a:ext cx="17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Cumulative ACK scenario</a:t>
              </a:r>
              <a:endParaRPr lang="en-US" sz="1000">
                <a:latin typeface="Times New Roman" pitchFamily="18" charset="0"/>
              </a:endParaRPr>
            </a:p>
          </p:txBody>
        </p:sp>
        <p:graphicFrame>
          <p:nvGraphicFramePr>
            <p:cNvPr id="9219" name="Object 13"/>
            <p:cNvGraphicFramePr>
              <a:graphicFrameLocks noChangeAspect="1"/>
            </p:cNvGraphicFramePr>
            <p:nvPr/>
          </p:nvGraphicFramePr>
          <p:xfrm>
            <a:off x="2400" y="864"/>
            <a:ext cx="306" cy="243"/>
          </p:xfrm>
          <a:graphic>
            <a:graphicData uri="http://schemas.openxmlformats.org/presentationml/2006/ole">
              <p:oleObj spid="_x0000_s4099" name="Clip" r:id="rId4" imgW="1305000" imgH="1085760" progId="">
                <p:embed/>
              </p:oleObj>
            </a:graphicData>
          </a:graphic>
        </p:graphicFrame>
        <p:sp>
          <p:nvSpPr>
            <p:cNvPr id="9233" name="Text Box 14"/>
            <p:cNvSpPr txBox="1">
              <a:spLocks noChangeArrowheads="1"/>
            </p:cNvSpPr>
            <p:nvPr/>
          </p:nvSpPr>
          <p:spPr bwMode="auto">
            <a:xfrm>
              <a:off x="1824" y="864"/>
              <a:ext cx="5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Host B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1224" y="19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Arial" pitchFamily="34" charset="0"/>
                </a:rPr>
                <a:t>X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35" name="Line 16"/>
            <p:cNvSpPr>
              <a:spLocks noChangeShapeType="1"/>
            </p:cNvSpPr>
            <p:nvPr/>
          </p:nvSpPr>
          <p:spPr bwMode="auto">
            <a:xfrm>
              <a:off x="768" y="1776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Text Box 17"/>
            <p:cNvSpPr txBox="1">
              <a:spLocks noChangeArrowheads="1"/>
            </p:cNvSpPr>
            <p:nvPr/>
          </p:nvSpPr>
          <p:spPr bwMode="auto">
            <a:xfrm rot="706751">
              <a:off x="946" y="1776"/>
              <a:ext cx="12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Seq=100, 20 bytes data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37" name="Line 18"/>
            <p:cNvSpPr>
              <a:spLocks noChangeShapeType="1"/>
            </p:cNvSpPr>
            <p:nvPr/>
          </p:nvSpPr>
          <p:spPr bwMode="auto">
            <a:xfrm>
              <a:off x="768" y="912"/>
              <a:ext cx="6" cy="2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19"/>
            <p:cNvSpPr>
              <a:spLocks noChangeShapeType="1"/>
            </p:cNvSpPr>
            <p:nvPr/>
          </p:nvSpPr>
          <p:spPr bwMode="auto">
            <a:xfrm>
              <a:off x="2352" y="960"/>
              <a:ext cx="6" cy="2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 flipH="1">
              <a:off x="768" y="2208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Text Box 21"/>
            <p:cNvSpPr txBox="1">
              <a:spLocks noChangeArrowheads="1"/>
            </p:cNvSpPr>
            <p:nvPr/>
          </p:nvSpPr>
          <p:spPr bwMode="auto">
            <a:xfrm rot="-926867">
              <a:off x="1200" y="2496"/>
              <a:ext cx="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ACK=120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9241" name="Line 22"/>
            <p:cNvSpPr>
              <a:spLocks noChangeShapeType="1"/>
            </p:cNvSpPr>
            <p:nvPr/>
          </p:nvSpPr>
          <p:spPr bwMode="auto">
            <a:xfrm flipV="1">
              <a:off x="674" y="1273"/>
              <a:ext cx="0" cy="3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3"/>
            <p:cNvSpPr>
              <a:spLocks noChangeShapeType="1"/>
            </p:cNvSpPr>
            <p:nvPr/>
          </p:nvSpPr>
          <p:spPr bwMode="auto">
            <a:xfrm flipH="1">
              <a:off x="672" y="2155"/>
              <a:ext cx="8" cy="9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24"/>
            <p:cNvSpPr txBox="1">
              <a:spLocks noChangeArrowheads="1"/>
            </p:cNvSpPr>
            <p:nvPr/>
          </p:nvSpPr>
          <p:spPr bwMode="auto">
            <a:xfrm>
              <a:off x="576" y="3408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time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9224" name="Text Box 26"/>
          <p:cNvSpPr txBox="1">
            <a:spLocks noChangeArrowheads="1"/>
          </p:cNvSpPr>
          <p:nvPr/>
        </p:nvSpPr>
        <p:spPr bwMode="auto">
          <a:xfrm>
            <a:off x="152400" y="3962400"/>
            <a:ext cx="110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SendBase</a:t>
            </a:r>
          </a:p>
          <a:p>
            <a:r>
              <a:rPr lang="en-US"/>
              <a:t>=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38652D5-3ACC-482B-BD61-61B2DD4BDDAE}" type="slidenum">
              <a:rPr lang="en-US"/>
              <a:pPr/>
              <a:t>15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TCP ACK generation</a:t>
            </a:r>
            <a:r>
              <a:rPr lang="en-US" u="none" smtClean="0"/>
              <a:t> </a:t>
            </a:r>
            <a:r>
              <a:rPr lang="en-US" sz="2400" u="none" smtClean="0"/>
              <a:t>[RFC 1122, RFC 2581]</a:t>
            </a:r>
            <a:endParaRPr lang="en-US" smtClean="0"/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752475" y="1554163"/>
            <a:ext cx="334645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Event at Receiver</a:t>
            </a:r>
            <a:endParaRPr lang="en-US" sz="1800">
              <a:latin typeface="Arial" pitchFamily="34" charset="0"/>
            </a:endParaRP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in-order segment with</a:t>
            </a:r>
          </a:p>
          <a:p>
            <a:pPr algn="l"/>
            <a:r>
              <a:rPr lang="en-US" sz="1800">
                <a:latin typeface="Arial" pitchFamily="34" charset="0"/>
              </a:rPr>
              <a:t>expected seq #. All data up to</a:t>
            </a:r>
          </a:p>
          <a:p>
            <a:pPr algn="l"/>
            <a:r>
              <a:rPr lang="en-US" sz="1800">
                <a:latin typeface="Arial" pitchFamily="34" charset="0"/>
              </a:rPr>
              <a:t>expected seq # already ACKed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in-order segment with</a:t>
            </a:r>
          </a:p>
          <a:p>
            <a:pPr algn="l"/>
            <a:r>
              <a:rPr lang="en-US" sz="1800">
                <a:latin typeface="Arial" pitchFamily="34" charset="0"/>
              </a:rPr>
              <a:t>expected seq #. One other </a:t>
            </a:r>
          </a:p>
          <a:p>
            <a:pPr algn="l"/>
            <a:r>
              <a:rPr lang="en-US" sz="1800">
                <a:latin typeface="Arial" pitchFamily="34" charset="0"/>
              </a:rPr>
              <a:t>segment has ACK pending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out-of-order segment</a:t>
            </a:r>
          </a:p>
          <a:p>
            <a:pPr algn="l"/>
            <a:r>
              <a:rPr lang="en-US" sz="1800">
                <a:latin typeface="Arial" pitchFamily="34" charset="0"/>
              </a:rPr>
              <a:t>higher-than-expect seq. # .</a:t>
            </a:r>
          </a:p>
          <a:p>
            <a:pPr algn="l"/>
            <a:r>
              <a:rPr lang="en-US" sz="1800">
                <a:latin typeface="Arial" pitchFamily="34" charset="0"/>
              </a:rPr>
              <a:t>Gap detected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segment that </a:t>
            </a:r>
          </a:p>
          <a:p>
            <a:pPr algn="l"/>
            <a:r>
              <a:rPr lang="en-US" sz="1800">
                <a:latin typeface="Arial" pitchFamily="34" charset="0"/>
              </a:rPr>
              <a:t>partially or completely fills gap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 sz="1000">
              <a:latin typeface="Times New Roman" pitchFamily="18" charset="0"/>
            </a:endParaRP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514850" y="1544638"/>
            <a:ext cx="407035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TCP Receiver action</a:t>
            </a:r>
            <a:endParaRPr lang="en-US" sz="1800" dirty="0">
              <a:latin typeface="Arial" pitchFamily="34" charset="0"/>
            </a:endParaRPr>
          </a:p>
          <a:p>
            <a:pPr algn="l"/>
            <a:endParaRPr lang="en-US" sz="1800" dirty="0">
              <a:latin typeface="Arial" pitchFamily="34" charset="0"/>
            </a:endParaRPr>
          </a:p>
          <a:p>
            <a:pPr algn="l"/>
            <a:r>
              <a:rPr lang="en-US" sz="1800" dirty="0">
                <a:latin typeface="Arial" pitchFamily="34" charset="0"/>
              </a:rPr>
              <a:t>Delayed ACK. Wait up to 500ms</a:t>
            </a:r>
          </a:p>
          <a:p>
            <a:pPr algn="l"/>
            <a:r>
              <a:rPr lang="en-US" sz="1800" dirty="0">
                <a:latin typeface="Arial" pitchFamily="34" charset="0"/>
              </a:rPr>
              <a:t>for next segment. If no next segment,</a:t>
            </a:r>
          </a:p>
          <a:p>
            <a:pPr algn="l"/>
            <a:r>
              <a:rPr lang="en-US" sz="1800" dirty="0">
                <a:latin typeface="Arial" pitchFamily="34" charset="0"/>
              </a:rPr>
              <a:t>send ACK</a:t>
            </a:r>
          </a:p>
          <a:p>
            <a:pPr algn="l"/>
            <a:endParaRPr lang="en-US" sz="1800" dirty="0">
              <a:latin typeface="Arial" pitchFamily="34" charset="0"/>
            </a:endParaRPr>
          </a:p>
          <a:p>
            <a:pPr algn="l"/>
            <a:r>
              <a:rPr lang="en-US" sz="1800" dirty="0">
                <a:latin typeface="Arial" pitchFamily="34" charset="0"/>
              </a:rPr>
              <a:t>Immediately send single cumulative </a:t>
            </a:r>
          </a:p>
          <a:p>
            <a:pPr algn="l"/>
            <a:r>
              <a:rPr lang="en-US" sz="1800" dirty="0">
                <a:latin typeface="Arial" pitchFamily="34" charset="0"/>
              </a:rPr>
              <a:t>ACK, </a:t>
            </a:r>
            <a:r>
              <a:rPr lang="en-US" sz="1800" dirty="0" err="1">
                <a:latin typeface="Arial" pitchFamily="34" charset="0"/>
              </a:rPr>
              <a:t>ACKing</a:t>
            </a:r>
            <a:r>
              <a:rPr lang="en-US" sz="1800" dirty="0">
                <a:latin typeface="Arial" pitchFamily="34" charset="0"/>
              </a:rPr>
              <a:t> both in-order segments </a:t>
            </a:r>
          </a:p>
          <a:p>
            <a:pPr algn="l"/>
            <a:endParaRPr lang="en-US" sz="1800" dirty="0">
              <a:latin typeface="Arial" pitchFamily="34" charset="0"/>
            </a:endParaRPr>
          </a:p>
          <a:p>
            <a:pPr algn="l"/>
            <a:endParaRPr lang="en-US" sz="1800" dirty="0">
              <a:latin typeface="Arial" pitchFamily="34" charset="0"/>
            </a:endParaRPr>
          </a:p>
          <a:p>
            <a:pPr algn="l"/>
            <a:r>
              <a:rPr lang="en-US" sz="1800" dirty="0">
                <a:latin typeface="Arial" pitchFamily="34" charset="0"/>
              </a:rPr>
              <a:t>Immediately send </a:t>
            </a:r>
            <a:r>
              <a:rPr lang="en-US" sz="1800" i="1" dirty="0">
                <a:solidFill>
                  <a:srgbClr val="FF0000"/>
                </a:solidFill>
                <a:latin typeface="Arial" pitchFamily="34" charset="0"/>
              </a:rPr>
              <a:t>duplicate ACK</a:t>
            </a:r>
            <a:r>
              <a:rPr lang="en-US" sz="1800" dirty="0">
                <a:latin typeface="Arial" pitchFamily="34" charset="0"/>
              </a:rPr>
              <a:t>, </a:t>
            </a:r>
          </a:p>
          <a:p>
            <a:pPr algn="l"/>
            <a:r>
              <a:rPr lang="en-US" sz="1800" dirty="0">
                <a:latin typeface="Arial" pitchFamily="34" charset="0"/>
              </a:rPr>
              <a:t>indicating seq. # of next expected byte</a:t>
            </a:r>
          </a:p>
          <a:p>
            <a:pPr algn="l"/>
            <a:endParaRPr lang="en-US" sz="1800" dirty="0">
              <a:latin typeface="Arial" pitchFamily="34" charset="0"/>
            </a:endParaRPr>
          </a:p>
          <a:p>
            <a:pPr algn="l"/>
            <a:endParaRPr lang="en-US" sz="1800" dirty="0">
              <a:latin typeface="Arial" pitchFamily="34" charset="0"/>
            </a:endParaRPr>
          </a:p>
          <a:p>
            <a:pPr algn="l"/>
            <a:r>
              <a:rPr lang="en-US" sz="1800" dirty="0">
                <a:latin typeface="Arial" pitchFamily="34" charset="0"/>
              </a:rPr>
              <a:t>Immediate send ACK, provided that</a:t>
            </a:r>
          </a:p>
          <a:p>
            <a:pPr algn="l"/>
            <a:r>
              <a:rPr lang="en-US" sz="1800" dirty="0">
                <a:latin typeface="Arial" pitchFamily="34" charset="0"/>
              </a:rPr>
              <a:t>segment </a:t>
            </a:r>
            <a:r>
              <a:rPr lang="en-US" sz="1800" dirty="0" smtClean="0">
                <a:latin typeface="Arial" pitchFamily="34" charset="0"/>
              </a:rPr>
              <a:t>starts at </a:t>
            </a:r>
            <a:r>
              <a:rPr lang="en-US" sz="1800" dirty="0">
                <a:latin typeface="Arial" pitchFamily="34" charset="0"/>
              </a:rPr>
              <a:t>lower end of gap</a:t>
            </a:r>
          </a:p>
          <a:p>
            <a:pPr algn="l"/>
            <a:endParaRPr lang="en-US" sz="1800" dirty="0">
              <a:latin typeface="Arial" pitchFamily="34" charset="0"/>
            </a:endParaRPr>
          </a:p>
          <a:p>
            <a:pPr algn="l"/>
            <a:endParaRPr lang="en-US" sz="1000" dirty="0">
              <a:latin typeface="Times New Roman" pitchFamily="18" charset="0"/>
            </a:endParaRPr>
          </a:p>
        </p:txBody>
      </p:sp>
      <p:sp>
        <p:nvSpPr>
          <p:cNvPr id="76807" name="Line 5"/>
          <p:cNvSpPr>
            <a:spLocks noChangeShapeType="1"/>
          </p:cNvSpPr>
          <p:nvPr/>
        </p:nvSpPr>
        <p:spPr bwMode="auto">
          <a:xfrm>
            <a:off x="876300" y="2009775"/>
            <a:ext cx="746760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Line 6"/>
          <p:cNvSpPr>
            <a:spLocks noChangeShapeType="1"/>
          </p:cNvSpPr>
          <p:nvPr/>
        </p:nvSpPr>
        <p:spPr bwMode="auto">
          <a:xfrm flipV="1">
            <a:off x="847725" y="3190875"/>
            <a:ext cx="74771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Line 7"/>
          <p:cNvSpPr>
            <a:spLocks noChangeShapeType="1"/>
          </p:cNvSpPr>
          <p:nvPr/>
        </p:nvSpPr>
        <p:spPr bwMode="auto">
          <a:xfrm>
            <a:off x="857250" y="4305300"/>
            <a:ext cx="7505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Line 8"/>
          <p:cNvSpPr>
            <a:spLocks noChangeShapeType="1"/>
          </p:cNvSpPr>
          <p:nvPr/>
        </p:nvSpPr>
        <p:spPr bwMode="auto">
          <a:xfrm>
            <a:off x="866775" y="5410200"/>
            <a:ext cx="74866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9"/>
          <p:cNvSpPr>
            <a:spLocks noChangeShapeType="1"/>
          </p:cNvSpPr>
          <p:nvPr/>
        </p:nvSpPr>
        <p:spPr bwMode="auto">
          <a:xfrm>
            <a:off x="4324350" y="1704975"/>
            <a:ext cx="0" cy="4352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78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9A15722-6B86-404A-A820-75AD9B9FAE94}" type="slidenum">
              <a:rPr lang="en-US"/>
              <a:pPr/>
              <a:t>16</a:t>
            </a:fld>
            <a:endParaRPr 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  Retransmit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Time-out period  often relatively long:</a:t>
            </a:r>
          </a:p>
          <a:p>
            <a:pPr lvl="1"/>
            <a:r>
              <a:rPr lang="en-US" sz="2000" smtClean="0"/>
              <a:t>long delay before resending lost packet</a:t>
            </a:r>
          </a:p>
          <a:p>
            <a:r>
              <a:rPr lang="en-US" sz="2400" smtClean="0"/>
              <a:t>Detect lost segments via duplicate ACKs.</a:t>
            </a:r>
          </a:p>
          <a:p>
            <a:pPr lvl="1"/>
            <a:r>
              <a:rPr lang="en-US" sz="2000" smtClean="0"/>
              <a:t>Sender often sends many segments back-to-back</a:t>
            </a:r>
          </a:p>
          <a:p>
            <a:pPr lvl="1"/>
            <a:r>
              <a:rPr lang="en-US" sz="2000" smtClean="0"/>
              <a:t>If segment is lost, there will likely be many duplicate ACKs.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</p:txBody>
      </p:sp>
      <p:sp>
        <p:nvSpPr>
          <p:cNvPr id="778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3962400" cy="4648200"/>
          </a:xfrm>
        </p:spPr>
        <p:txBody>
          <a:bodyPr/>
          <a:lstStyle/>
          <a:p>
            <a:r>
              <a:rPr lang="en-US" sz="2400" smtClean="0"/>
              <a:t>If sender receives 3 ACKs for the same data, it supposes that segment after ACKed data was lost:</a:t>
            </a:r>
          </a:p>
          <a:p>
            <a:pPr lvl="1"/>
            <a:r>
              <a:rPr lang="en-US" sz="2000" u="sng" smtClean="0">
                <a:solidFill>
                  <a:srgbClr val="FF0000"/>
                </a:solidFill>
              </a:rPr>
              <a:t>fast retransmit: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resend segment before timer expires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88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8DB6E700-1EF4-442D-BEA6-A44578FD4E59}" type="slidenum">
              <a:rPr lang="en-US"/>
              <a:pPr/>
              <a:t>17</a:t>
            </a:fld>
            <a:endParaRPr lang="en-US"/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191375" cy="3579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 </a:t>
            </a:r>
          </a:p>
          <a:p>
            <a:pPr algn="l"/>
            <a:r>
              <a:rPr lang="en-US" sz="1400">
                <a:latin typeface="Arial" pitchFamily="34" charset="0"/>
              </a:rPr>
              <a:t> 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event:</a:t>
            </a:r>
            <a:r>
              <a:rPr lang="en-US" sz="1800">
                <a:latin typeface="Arial" pitchFamily="34" charset="0"/>
              </a:rPr>
              <a:t> ACK received, with ACK field value of y 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if (y &gt; SendBase) { 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  SendBase = y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  if (there are currently not-yet-acknowledged segments)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        start timer 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} 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else { 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    increment count of dup ACKs received for y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    if (count of dup ACKs received for y = 3) {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          resend segment with sequence number y</a:t>
            </a:r>
          </a:p>
          <a:p>
            <a:pPr algn="l"/>
            <a:r>
              <a:rPr lang="en-US" sz="1800">
                <a:latin typeface="Arial" pitchFamily="34" charset="0"/>
              </a:rPr>
              <a:t>                          }</a:t>
            </a:r>
          </a:p>
          <a:p>
            <a:pPr algn="l"/>
            <a:r>
              <a:rPr lang="en-US">
                <a:latin typeface="Arial" pitchFamily="34" charset="0"/>
              </a:rPr>
              <a:t>        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 retransmit algorithm: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28600" y="5386388"/>
            <a:ext cx="269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</a:rPr>
              <a:t>a duplicate ACK for 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already ACKed segment</a:t>
            </a:r>
            <a:endParaRPr lang="en-US"/>
          </a:p>
        </p:txBody>
      </p:sp>
      <p:sp>
        <p:nvSpPr>
          <p:cNvPr id="78855" name="Line 8"/>
          <p:cNvSpPr>
            <a:spLocks noChangeShapeType="1"/>
          </p:cNvSpPr>
          <p:nvPr/>
        </p:nvSpPr>
        <p:spPr bwMode="auto">
          <a:xfrm flipV="1">
            <a:off x="1143000" y="3810000"/>
            <a:ext cx="76200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Text Box 9"/>
          <p:cNvSpPr txBox="1">
            <a:spLocks noChangeArrowheads="1"/>
          </p:cNvSpPr>
          <p:nvPr/>
        </p:nvSpPr>
        <p:spPr bwMode="auto">
          <a:xfrm>
            <a:off x="3649663" y="5451475"/>
            <a:ext cx="185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fast retransmit</a:t>
            </a:r>
            <a:endParaRPr lang="en-US"/>
          </a:p>
        </p:txBody>
      </p:sp>
      <p:sp>
        <p:nvSpPr>
          <p:cNvPr id="78857" name="Line 10"/>
          <p:cNvSpPr>
            <a:spLocks noChangeShapeType="1"/>
          </p:cNvSpPr>
          <p:nvPr/>
        </p:nvSpPr>
        <p:spPr bwMode="auto">
          <a:xfrm flipH="1" flipV="1">
            <a:off x="4343400" y="4572000"/>
            <a:ext cx="4572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98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269ED55-832E-4AF4-817E-BB3F55748E89}" type="slidenum">
              <a:rPr lang="en-US"/>
              <a:pPr/>
              <a:t>18</a:t>
            </a:fld>
            <a:endParaRPr lang="en-US"/>
          </a:p>
        </p:txBody>
      </p:sp>
      <p:sp>
        <p:nvSpPr>
          <p:cNvPr id="7987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 outline</a:t>
            </a:r>
          </a:p>
        </p:txBody>
      </p:sp>
      <p:sp>
        <p:nvSpPr>
          <p:cNvPr id="79877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3.1 Transport-layer services</a:t>
            </a:r>
          </a:p>
          <a:p>
            <a:r>
              <a:rPr lang="en-US" sz="2400" smtClean="0"/>
              <a:t>3.2 Multiplexing and demultiplexing</a:t>
            </a:r>
          </a:p>
          <a:p>
            <a:r>
              <a:rPr lang="en-US" sz="2400" smtClean="0"/>
              <a:t>3.3 Connectionless transport: UDP</a:t>
            </a:r>
          </a:p>
          <a:p>
            <a:r>
              <a:rPr lang="en-US" sz="2400" smtClean="0"/>
              <a:t>3.4 Principles of reliable data transfer</a:t>
            </a:r>
          </a:p>
        </p:txBody>
      </p:sp>
      <p:sp>
        <p:nvSpPr>
          <p:cNvPr id="79878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3.5 Connection-oriented transport: TCP</a:t>
            </a:r>
            <a:endParaRPr lang="en-US" sz="2400" smtClean="0">
              <a:solidFill>
                <a:srgbClr val="FF0000"/>
              </a:solidFill>
            </a:endParaRP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flow control</a:t>
            </a:r>
            <a:endParaRPr lang="en-US" sz="2000" smtClean="0"/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08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AFF69504-993E-4AE0-85B8-43AA0363A02C}" type="slidenum">
              <a:rPr lang="en-US"/>
              <a:pPr/>
              <a:t>19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Flow Control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810000" cy="1295400"/>
          </a:xfrm>
        </p:spPr>
        <p:txBody>
          <a:bodyPr/>
          <a:lstStyle/>
          <a:p>
            <a:r>
              <a:rPr lang="en-US" sz="2400" smtClean="0"/>
              <a:t>receive side of TCP connection has a receive buffer:</a:t>
            </a:r>
          </a:p>
        </p:txBody>
      </p:sp>
      <p:sp>
        <p:nvSpPr>
          <p:cNvPr id="809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276600"/>
            <a:ext cx="3810000" cy="2895600"/>
          </a:xfrm>
        </p:spPr>
        <p:txBody>
          <a:bodyPr/>
          <a:lstStyle/>
          <a:p>
            <a:r>
              <a:rPr lang="en-US" sz="2400" smtClean="0"/>
              <a:t>speed-matching service: matching the send rate to the receiving app’s drain rate</a:t>
            </a:r>
          </a:p>
        </p:txBody>
      </p:sp>
      <p:pic>
        <p:nvPicPr>
          <p:cNvPr id="80903" name="Picture 5" descr="rcvw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71800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4" name="Rectangle 7"/>
          <p:cNvSpPr>
            <a:spLocks noChangeArrowheads="1"/>
          </p:cNvSpPr>
          <p:nvPr/>
        </p:nvSpPr>
        <p:spPr bwMode="auto">
          <a:xfrm>
            <a:off x="457200" y="4953000"/>
            <a:ext cx="381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app process may be slow at reading from buffer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81600" y="1066800"/>
            <a:ext cx="3057525" cy="1692275"/>
            <a:chOff x="564" y="803"/>
            <a:chExt cx="1926" cy="1066"/>
          </a:xfrm>
        </p:grpSpPr>
        <p:sp>
          <p:nvSpPr>
            <p:cNvPr id="80906" name="Rectangle 9"/>
            <p:cNvSpPr>
              <a:spLocks noChangeArrowheads="1"/>
            </p:cNvSpPr>
            <p:nvPr/>
          </p:nvSpPr>
          <p:spPr bwMode="auto">
            <a:xfrm>
              <a:off x="564" y="948"/>
              <a:ext cx="1926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7" name="Text Box 10"/>
            <p:cNvSpPr txBox="1">
              <a:spLocks noChangeArrowheads="1"/>
            </p:cNvSpPr>
            <p:nvPr/>
          </p:nvSpPr>
          <p:spPr bwMode="auto">
            <a:xfrm>
              <a:off x="618" y="1043"/>
              <a:ext cx="1809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sender won’t overflow</a:t>
              </a:r>
            </a:p>
            <a:p>
              <a:r>
                <a:rPr lang="en-US" sz="2000"/>
                <a:t>receiver’s buffer by</a:t>
              </a:r>
            </a:p>
            <a:p>
              <a:r>
                <a:rPr lang="en-US" sz="2000"/>
                <a:t>transmitting too much,</a:t>
              </a:r>
            </a:p>
            <a:p>
              <a:r>
                <a:rPr lang="en-US" sz="2000"/>
                <a:t> too fast</a:t>
              </a:r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604" y="803"/>
              <a:ext cx="1193" cy="288"/>
              <a:chOff x="3448" y="305"/>
              <a:chExt cx="1193" cy="288"/>
            </a:xfrm>
          </p:grpSpPr>
          <p:sp>
            <p:nvSpPr>
              <p:cNvPr id="80909" name="Rectangle 12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0" name="Text Box 13"/>
              <p:cNvSpPr txBox="1">
                <a:spLocks noChangeArrowheads="1"/>
              </p:cNvSpPr>
              <p:nvPr/>
            </p:nvSpPr>
            <p:spPr bwMode="auto">
              <a:xfrm>
                <a:off x="3448" y="305"/>
                <a:ext cx="119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</a:rPr>
                  <a:t>flow control</a:t>
                </a:r>
                <a:endParaRPr lang="en-US" sz="10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DCA0FDE-F54F-4C9F-9032-8690D405640B}" type="slidenum">
              <a:rPr lang="en-US"/>
              <a:pPr/>
              <a:t>2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43875" cy="1143000"/>
          </a:xfrm>
        </p:spPr>
        <p:txBody>
          <a:bodyPr/>
          <a:lstStyle/>
          <a:p>
            <a:r>
              <a:rPr lang="en-US" smtClean="0"/>
              <a:t>TCP: Overview</a:t>
            </a:r>
            <a:r>
              <a:rPr lang="en-US" u="none" smtClean="0"/>
              <a:t>   </a:t>
            </a:r>
            <a:r>
              <a:rPr lang="en-US" sz="2000" u="none" smtClean="0"/>
              <a:t>RFCs: 793, 1122, 1323, 2018, 2581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10125" y="1552575"/>
            <a:ext cx="3895725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full duplex data:</a:t>
            </a:r>
            <a:endParaRPr lang="en-US" sz="2400" smtClean="0"/>
          </a:p>
          <a:p>
            <a:pPr lvl="1"/>
            <a:r>
              <a:rPr lang="en-US" sz="2000" smtClean="0"/>
              <a:t>bi-directional data flow in same connection</a:t>
            </a:r>
          </a:p>
          <a:p>
            <a:pPr lvl="1"/>
            <a:r>
              <a:rPr lang="en-US" sz="2000" smtClean="0"/>
              <a:t>MSS: maximum segment size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connection-oriented:</a:t>
            </a:r>
            <a:r>
              <a:rPr lang="en-US" sz="2400" smtClean="0"/>
              <a:t> </a:t>
            </a:r>
          </a:p>
          <a:p>
            <a:pPr lvl="1"/>
            <a:r>
              <a:rPr lang="en-US" sz="2000" smtClean="0"/>
              <a:t>handshaking (exchange of control msgs) init’s sender, receiver state before data exchange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flow controlled:</a:t>
            </a:r>
          </a:p>
          <a:p>
            <a:pPr lvl="1"/>
            <a:r>
              <a:rPr lang="en-US" sz="2000" smtClean="0"/>
              <a:t>sender will not overwhelm receiver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543050"/>
            <a:ext cx="3981450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point-to-point:</a:t>
            </a:r>
            <a:endParaRPr lang="en-US" sz="2400" smtClean="0"/>
          </a:p>
          <a:p>
            <a:pPr lvl="1"/>
            <a:r>
              <a:rPr lang="en-US" sz="2000" smtClean="0"/>
              <a:t>one sender, one receiver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reliable, in-order </a:t>
            </a:r>
            <a:r>
              <a:rPr lang="en-US" sz="2400" i="1" smtClean="0">
                <a:solidFill>
                  <a:srgbClr val="FF0000"/>
                </a:solidFill>
              </a:rPr>
              <a:t>byte steam:</a:t>
            </a:r>
            <a:endParaRPr lang="en-US" sz="2400" i="1" smtClean="0"/>
          </a:p>
          <a:p>
            <a:pPr lvl="1"/>
            <a:r>
              <a:rPr lang="en-US" sz="2000" smtClean="0"/>
              <a:t>no “message boundaries”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pipelined:</a:t>
            </a:r>
            <a:endParaRPr lang="en-US" sz="2400" smtClean="0"/>
          </a:p>
          <a:p>
            <a:pPr lvl="1"/>
            <a:r>
              <a:rPr lang="en-US" sz="2000" smtClean="0"/>
              <a:t>TCP congestion and flow control set window size</a:t>
            </a:r>
          </a:p>
          <a:p>
            <a:r>
              <a:rPr lang="en-US" sz="2400" i="1" smtClean="0">
                <a:solidFill>
                  <a:srgbClr val="FF0000"/>
                </a:solidFill>
              </a:rPr>
              <a:t>send &amp; receive buffers</a:t>
            </a:r>
            <a:endParaRPr lang="en-US" sz="2400" i="1" smtClean="0"/>
          </a:p>
          <a:p>
            <a:endParaRPr lang="en-US" sz="2400" smtClean="0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-490538" y="5421313"/>
          <a:ext cx="6026151" cy="1023937"/>
        </p:xfrm>
        <a:graphic>
          <a:graphicData uri="http://schemas.openxmlformats.org/presentationml/2006/ole">
            <p:oleObj spid="_x0000_s1026" name="VISIO" r:id="rId3" imgW="6602400" imgH="11228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19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050D982-6441-41B0-8AE8-825014E00D51}" type="slidenum">
              <a:rPr lang="en-US"/>
              <a:pPr/>
              <a:t>20</a:t>
            </a:fld>
            <a:endParaRPr lang="en-US"/>
          </a:p>
        </p:txBody>
      </p:sp>
      <p:sp>
        <p:nvSpPr>
          <p:cNvPr id="8192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Flow control: how it works</a:t>
            </a:r>
          </a:p>
        </p:txBody>
      </p:sp>
      <p:sp>
        <p:nvSpPr>
          <p:cNvPr id="8192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276600"/>
            <a:ext cx="4343400" cy="2971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/>
              <a:t>(Suppose TCP receiver discards out-of-order segments)</a:t>
            </a:r>
          </a:p>
          <a:p>
            <a:r>
              <a:rPr lang="en-US" sz="2400" smtClean="0"/>
              <a:t>spare room in buffer</a:t>
            </a:r>
            <a:endParaRPr lang="en-US" sz="2400" smtClean="0"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2000" b="1" smtClean="0">
                <a:latin typeface="Courier New" pitchFamily="49" charset="0"/>
              </a:rPr>
              <a:t>= RcvWindow</a:t>
            </a:r>
            <a:endParaRPr lang="en-US" sz="2000" smtClean="0"/>
          </a:p>
          <a:p>
            <a:pPr>
              <a:buFont typeface="ZapfDingbats" pitchFamily="82" charset="2"/>
              <a:buNone/>
            </a:pPr>
            <a:r>
              <a:rPr lang="en-US" sz="2000" b="1" smtClean="0">
                <a:latin typeface="Courier New" pitchFamily="49" charset="0"/>
              </a:rPr>
              <a:t>= RcvBuffer-[LastByteRcvd - LastByteRead]</a:t>
            </a:r>
          </a:p>
        </p:txBody>
      </p:sp>
      <p:sp>
        <p:nvSpPr>
          <p:cNvPr id="8192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47800"/>
            <a:ext cx="3886200" cy="4648200"/>
          </a:xfrm>
        </p:spPr>
        <p:txBody>
          <a:bodyPr/>
          <a:lstStyle/>
          <a:p>
            <a:r>
              <a:rPr lang="en-US" sz="2400" smtClean="0"/>
              <a:t>Rcvr advertises spare room by including value of </a:t>
            </a:r>
            <a:r>
              <a:rPr lang="en-US" sz="2400" b="1" smtClean="0">
                <a:latin typeface="Courier New" pitchFamily="49" charset="0"/>
              </a:rPr>
              <a:t>RcvWindow</a:t>
            </a:r>
            <a:r>
              <a:rPr lang="en-US" sz="2400" smtClean="0"/>
              <a:t> in segments</a:t>
            </a:r>
          </a:p>
          <a:p>
            <a:r>
              <a:rPr lang="en-US" sz="2400" smtClean="0"/>
              <a:t>Sender limits unACKed data to </a:t>
            </a:r>
            <a:r>
              <a:rPr lang="en-US" sz="2400" b="1" smtClean="0">
                <a:latin typeface="Courier New" pitchFamily="49" charset="0"/>
              </a:rPr>
              <a:t>RcvWindow</a:t>
            </a:r>
            <a:endParaRPr lang="en-US" sz="2400" smtClean="0">
              <a:latin typeface="Courier New" pitchFamily="49" charset="0"/>
            </a:endParaRPr>
          </a:p>
          <a:p>
            <a:pPr lvl="1"/>
            <a:r>
              <a:rPr lang="en-US" sz="2000" smtClean="0"/>
              <a:t>guarantees receive buffer doesn’t overflow</a:t>
            </a:r>
            <a:endParaRPr lang="en-US" sz="2000" smtClean="0">
              <a:latin typeface="Courier New" pitchFamily="49" charset="0"/>
            </a:endParaRPr>
          </a:p>
        </p:txBody>
      </p:sp>
      <p:pic>
        <p:nvPicPr>
          <p:cNvPr id="81927" name="Picture 1029" descr="rcvw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A54F009A-B59A-44EB-A543-D0594DAD323C}" type="slidenum">
              <a:rPr lang="en-US"/>
              <a:pPr/>
              <a:t>21</a:t>
            </a:fld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 outline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3.1 Transport-layer services</a:t>
            </a:r>
          </a:p>
          <a:p>
            <a:r>
              <a:rPr lang="en-US" sz="2400" smtClean="0"/>
              <a:t>3.2 Multiplexing and demultiplexing</a:t>
            </a:r>
          </a:p>
          <a:p>
            <a:r>
              <a:rPr lang="en-US" sz="2400" smtClean="0"/>
              <a:t>3.3 Connectionless transport: UDP</a:t>
            </a:r>
          </a:p>
          <a:p>
            <a:r>
              <a:rPr lang="en-US" sz="2400" smtClean="0"/>
              <a:t>3.4 Principles of reliable data transfer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3.5 Connection-oriented transport: TCP</a:t>
            </a:r>
            <a:endParaRPr lang="en-US" sz="2400" smtClean="0">
              <a:solidFill>
                <a:srgbClr val="FF0000"/>
              </a:solidFill>
            </a:endParaRP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  <a:endParaRPr lang="en-US" sz="2000" b="1" smtClean="0"/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connection management</a:t>
            </a:r>
            <a:endParaRPr lang="en-US" sz="2000" smtClean="0"/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9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40C47BB-6421-4030-9EAB-E4DC07566658}" type="slidenum">
              <a:rPr lang="en-US"/>
              <a:pPr/>
              <a:t>22</a:t>
            </a:fld>
            <a:endParaRPr lang="en-US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895350"/>
          </a:xfrm>
        </p:spPr>
        <p:txBody>
          <a:bodyPr/>
          <a:lstStyle/>
          <a:p>
            <a:r>
              <a:rPr lang="en-US" sz="3200" smtClean="0"/>
              <a:t>TCP Connection Management</a:t>
            </a:r>
            <a:endParaRPr lang="en-US" smtClean="0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Recall:</a:t>
            </a:r>
            <a:r>
              <a:rPr lang="en-US" sz="2400" smtClean="0"/>
              <a:t> </a:t>
            </a:r>
            <a:r>
              <a:rPr lang="en-US" sz="2000" smtClean="0"/>
              <a:t>TCP sender, receiver establish “connection” before exchanging data segments</a:t>
            </a:r>
          </a:p>
          <a:p>
            <a:r>
              <a:rPr lang="en-US" sz="2000" smtClean="0"/>
              <a:t>initialize TCP variables:</a:t>
            </a:r>
            <a:endParaRPr lang="en-US" sz="2400" smtClean="0"/>
          </a:p>
          <a:p>
            <a:pPr lvl="1"/>
            <a:r>
              <a:rPr lang="en-US" sz="2000" smtClean="0"/>
              <a:t>seq. #s</a:t>
            </a:r>
          </a:p>
          <a:p>
            <a:pPr lvl="1"/>
            <a:r>
              <a:rPr lang="en-US" sz="2000" smtClean="0"/>
              <a:t>buffers, flow control info (e.g. </a:t>
            </a:r>
            <a:r>
              <a:rPr lang="en-US" sz="2000" b="1" smtClean="0">
                <a:latin typeface="Courier New" pitchFamily="49" charset="0"/>
              </a:rPr>
              <a:t>RcvWindow</a:t>
            </a:r>
            <a:r>
              <a:rPr lang="en-US" sz="2000" smtClean="0"/>
              <a:t>)</a:t>
            </a:r>
          </a:p>
          <a:p>
            <a:r>
              <a:rPr lang="en-US" sz="2000" i="1" smtClean="0"/>
              <a:t>client:</a:t>
            </a:r>
            <a:r>
              <a:rPr lang="en-US" sz="2000" smtClean="0"/>
              <a:t> connection initiator</a:t>
            </a:r>
          </a:p>
          <a:p>
            <a:pPr>
              <a:buFont typeface="ZapfDingbats" pitchFamily="82" charset="2"/>
              <a:buNone/>
            </a:pPr>
            <a:r>
              <a:rPr lang="en-US" sz="1600" b="1" smtClean="0">
                <a:latin typeface="Courier New" pitchFamily="49" charset="0"/>
              </a:rPr>
              <a:t>  Socket clientSocket = new   Socket("hostname","port number");</a:t>
            </a:r>
            <a:r>
              <a:rPr lang="en-US" sz="2400" smtClean="0"/>
              <a:t> </a:t>
            </a:r>
          </a:p>
          <a:p>
            <a:r>
              <a:rPr lang="en-US" sz="2000" i="1" smtClean="0"/>
              <a:t>server:</a:t>
            </a:r>
            <a:r>
              <a:rPr lang="en-US" sz="2000" smtClean="0"/>
              <a:t> contacted by client</a:t>
            </a:r>
          </a:p>
          <a:p>
            <a:pPr>
              <a:buFont typeface="ZapfDingbats" pitchFamily="82" charset="2"/>
              <a:buNone/>
            </a:pPr>
            <a:r>
              <a:rPr lang="en-US" sz="1600" b="1" smtClean="0">
                <a:latin typeface="Courier New" pitchFamily="49" charset="0"/>
              </a:rPr>
              <a:t>  Socket connectionSocket = welcomeSocket.accept();</a:t>
            </a:r>
            <a:endParaRPr lang="en-US" sz="1600" smtClean="0">
              <a:latin typeface="Arial" pitchFamily="34" charset="0"/>
            </a:endParaRP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838200"/>
            <a:ext cx="4114800" cy="5048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Three way handshake:</a:t>
            </a:r>
            <a:endParaRPr lang="en-US" sz="2400" smtClean="0"/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Step 1:</a:t>
            </a:r>
            <a:r>
              <a:rPr lang="en-US" sz="2400" smtClean="0"/>
              <a:t> </a:t>
            </a:r>
            <a:r>
              <a:rPr lang="en-US" sz="2000" smtClean="0"/>
              <a:t>client host sends TCP SYN segment to server</a:t>
            </a:r>
          </a:p>
          <a:p>
            <a:pPr lvl="1"/>
            <a:r>
              <a:rPr lang="en-US" sz="2000" smtClean="0"/>
              <a:t>specifies initial seq #</a:t>
            </a:r>
          </a:p>
          <a:p>
            <a:pPr lvl="1"/>
            <a:r>
              <a:rPr lang="en-US" sz="2000" smtClean="0"/>
              <a:t>no data</a:t>
            </a:r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Step 2:</a:t>
            </a:r>
            <a:r>
              <a:rPr lang="en-US" sz="2400" smtClean="0"/>
              <a:t> </a:t>
            </a:r>
            <a:r>
              <a:rPr lang="en-US" sz="2000" smtClean="0"/>
              <a:t>server host receives SYN, replies with SYNACK segment</a:t>
            </a:r>
          </a:p>
          <a:p>
            <a:pPr lvl="1">
              <a:spcBef>
                <a:spcPct val="40000"/>
              </a:spcBef>
            </a:pPr>
            <a:r>
              <a:rPr lang="en-US" sz="2000" smtClean="0"/>
              <a:t>server allocates buffers</a:t>
            </a:r>
          </a:p>
          <a:p>
            <a:pPr lvl="1"/>
            <a:r>
              <a:rPr lang="en-US" sz="2000" smtClean="0"/>
              <a:t>specifies server initial seq. #</a:t>
            </a:r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Step 3:</a:t>
            </a:r>
            <a:r>
              <a:rPr lang="en-US" sz="2000" smtClean="0"/>
              <a:t> client receives SYNACK, replies with ACK segment, which may contain data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40C9416-2EC4-4048-A29D-FC8DCA563A90}" type="slidenum">
              <a:rPr lang="en-US"/>
              <a:pPr/>
              <a:t>23</a:t>
            </a:fld>
            <a:endParaRPr lang="en-US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514350"/>
            <a:ext cx="7772400" cy="895350"/>
          </a:xfrm>
        </p:spPr>
        <p:txBody>
          <a:bodyPr/>
          <a:lstStyle/>
          <a:p>
            <a:r>
              <a:rPr lang="en-US" sz="3200" smtClean="0"/>
              <a:t>TCP Connection Management (cont.)</a:t>
            </a:r>
            <a:endParaRPr lang="en-US" smtClean="0"/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2925" y="1695450"/>
            <a:ext cx="3762375" cy="34575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Closing a connection: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000" smtClean="0"/>
              <a:t>client closes socket:</a:t>
            </a:r>
            <a:r>
              <a:rPr lang="en-US" sz="2400" u="sng" smtClean="0">
                <a:solidFill>
                  <a:srgbClr val="FF0000"/>
                </a:solidFill>
              </a:rPr>
              <a:t> </a:t>
            </a:r>
            <a:r>
              <a:rPr lang="en-US" sz="2000" b="1" smtClean="0">
                <a:latin typeface="Courier New" pitchFamily="49" charset="0"/>
              </a:rPr>
              <a:t>clientSocket.close();</a:t>
            </a:r>
            <a:r>
              <a:rPr lang="en-US" sz="1800" smtClean="0">
                <a:latin typeface="Arial" pitchFamily="34" charset="0"/>
              </a:rPr>
              <a:t> </a:t>
            </a:r>
            <a:endParaRPr lang="en-US" sz="2400" u="sng" smtClean="0">
              <a:solidFill>
                <a:srgbClr val="FF0000"/>
              </a:solidFill>
            </a:endParaRP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Step 1:</a:t>
            </a:r>
            <a:r>
              <a:rPr lang="en-US" sz="2400" smtClean="0"/>
              <a:t> </a:t>
            </a:r>
            <a:r>
              <a:rPr lang="en-US" sz="2000" smtClean="0">
                <a:solidFill>
                  <a:schemeClr val="accent2"/>
                </a:solidFill>
              </a:rPr>
              <a:t>client</a:t>
            </a:r>
            <a:r>
              <a:rPr lang="en-US" sz="2000" smtClean="0"/>
              <a:t> end system sends TCP FIN control segment to server</a:t>
            </a:r>
            <a:r>
              <a:rPr lang="en-US" sz="2400" u="sng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Step 2:</a:t>
            </a:r>
            <a:r>
              <a:rPr lang="en-US" sz="2400" smtClean="0"/>
              <a:t> </a:t>
            </a:r>
            <a:r>
              <a:rPr lang="en-US" sz="2000" smtClean="0">
                <a:solidFill>
                  <a:schemeClr val="accent2"/>
                </a:solidFill>
              </a:rPr>
              <a:t>server</a:t>
            </a:r>
            <a:r>
              <a:rPr lang="en-US" sz="2000" smtClean="0"/>
              <a:t> receives FIN, replies with ACK. Closes connection, sends FIN.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18000" y="1731963"/>
            <a:ext cx="4254500" cy="4186237"/>
            <a:chOff x="2720" y="1091"/>
            <a:chExt cx="2680" cy="2637"/>
          </a:xfrm>
        </p:grpSpPr>
        <p:sp>
          <p:nvSpPr>
            <p:cNvPr id="10249" name="Line 5"/>
            <p:cNvSpPr>
              <a:spLocks noChangeShapeType="1"/>
            </p:cNvSpPr>
            <p:nvPr/>
          </p:nvSpPr>
          <p:spPr bwMode="auto">
            <a:xfrm>
              <a:off x="3396" y="1512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2" name="Object 6"/>
            <p:cNvGraphicFramePr>
              <a:graphicFrameLocks noChangeAspect="1"/>
            </p:cNvGraphicFramePr>
            <p:nvPr/>
          </p:nvGraphicFramePr>
          <p:xfrm>
            <a:off x="3136" y="1091"/>
            <a:ext cx="306" cy="243"/>
          </p:xfrm>
          <a:graphic>
            <a:graphicData uri="http://schemas.openxmlformats.org/presentationml/2006/ole">
              <p:oleObj spid="_x0000_s5122" name="Clip" r:id="rId3" imgW="1305000" imgH="1085760" progId="">
                <p:embed/>
              </p:oleObj>
            </a:graphicData>
          </a:graphic>
        </p:graphicFrame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3437" y="1091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client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 rot="706751">
              <a:off x="4083" y="1538"/>
              <a:ext cx="2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FIN</a:t>
              </a:r>
              <a:endParaRPr lang="en-US" sz="1000">
                <a:latin typeface="Times New Roman" pitchFamily="18" charset="0"/>
              </a:endParaRPr>
            </a:p>
          </p:txBody>
        </p:sp>
        <p:graphicFrame>
          <p:nvGraphicFramePr>
            <p:cNvPr id="10243" name="Object 9"/>
            <p:cNvGraphicFramePr>
              <a:graphicFrameLocks noChangeAspect="1"/>
            </p:cNvGraphicFramePr>
            <p:nvPr/>
          </p:nvGraphicFramePr>
          <p:xfrm>
            <a:off x="4810" y="1097"/>
            <a:ext cx="306" cy="243"/>
          </p:xfrm>
          <a:graphic>
            <a:graphicData uri="http://schemas.openxmlformats.org/presentationml/2006/ole">
              <p:oleObj spid="_x0000_s5123" name="Clip" r:id="rId4" imgW="1305000" imgH="1085760" progId="">
                <p:embed/>
              </p:oleObj>
            </a:graphicData>
          </a:graphic>
        </p:graphicFrame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4363" y="1103"/>
              <a:ext cx="5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server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>
              <a:off x="3402" y="2796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 flipH="1">
              <a:off x="3294" y="2706"/>
              <a:ext cx="0" cy="8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 flipH="1">
              <a:off x="4992" y="1368"/>
              <a:ext cx="0" cy="21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 flipH="1">
              <a:off x="3378" y="1974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15"/>
            <p:cNvSpPr txBox="1">
              <a:spLocks noChangeArrowheads="1"/>
            </p:cNvSpPr>
            <p:nvPr/>
          </p:nvSpPr>
          <p:spPr bwMode="auto">
            <a:xfrm rot="-926867">
              <a:off x="3302" y="2034"/>
              <a:ext cx="17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0258" name="Text Box 16"/>
            <p:cNvSpPr txBox="1">
              <a:spLocks noChangeArrowheads="1"/>
            </p:cNvSpPr>
            <p:nvPr/>
          </p:nvSpPr>
          <p:spPr bwMode="auto">
            <a:xfrm rot="706751">
              <a:off x="4010" y="2799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</a:t>
              </a:r>
            </a:p>
          </p:txBody>
        </p:sp>
        <p:sp>
          <p:nvSpPr>
            <p:cNvPr id="10259" name="Line 17"/>
            <p:cNvSpPr>
              <a:spLocks noChangeShapeType="1"/>
            </p:cNvSpPr>
            <p:nvPr/>
          </p:nvSpPr>
          <p:spPr bwMode="auto">
            <a:xfrm flipH="1">
              <a:off x="3408" y="2232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Text Box 18"/>
            <p:cNvSpPr txBox="1">
              <a:spLocks noChangeArrowheads="1"/>
            </p:cNvSpPr>
            <p:nvPr/>
          </p:nvSpPr>
          <p:spPr bwMode="auto">
            <a:xfrm rot="-926867">
              <a:off x="3332" y="2292"/>
              <a:ext cx="17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FIN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0261" name="Line 19"/>
            <p:cNvSpPr>
              <a:spLocks noChangeShapeType="1"/>
            </p:cNvSpPr>
            <p:nvPr/>
          </p:nvSpPr>
          <p:spPr bwMode="auto">
            <a:xfrm>
              <a:off x="3390" y="1464"/>
              <a:ext cx="0" cy="21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20"/>
            <p:cNvSpPr txBox="1">
              <a:spLocks noChangeArrowheads="1"/>
            </p:cNvSpPr>
            <p:nvPr/>
          </p:nvSpPr>
          <p:spPr bwMode="auto">
            <a:xfrm>
              <a:off x="2930" y="1388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close</a:t>
              </a:r>
            </a:p>
          </p:txBody>
        </p:sp>
        <p:sp>
          <p:nvSpPr>
            <p:cNvPr id="10263" name="Text Box 21"/>
            <p:cNvSpPr txBox="1">
              <a:spLocks noChangeArrowheads="1"/>
            </p:cNvSpPr>
            <p:nvPr/>
          </p:nvSpPr>
          <p:spPr bwMode="auto">
            <a:xfrm>
              <a:off x="4946" y="2102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close</a:t>
              </a:r>
            </a:p>
          </p:txBody>
        </p:sp>
        <p:sp>
          <p:nvSpPr>
            <p:cNvPr id="10264" name="Text Box 22"/>
            <p:cNvSpPr txBox="1">
              <a:spLocks noChangeArrowheads="1"/>
            </p:cNvSpPr>
            <p:nvPr/>
          </p:nvSpPr>
          <p:spPr bwMode="auto">
            <a:xfrm>
              <a:off x="2720" y="3497"/>
              <a:ext cx="5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closed</a:t>
              </a:r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3228" y="2694"/>
              <a:ext cx="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3237" y="3564"/>
              <a:ext cx="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Text Box 25"/>
            <p:cNvSpPr txBox="1">
              <a:spLocks noChangeArrowheads="1"/>
            </p:cNvSpPr>
            <p:nvPr/>
          </p:nvSpPr>
          <p:spPr bwMode="auto">
            <a:xfrm rot="-5400000">
              <a:off x="2759" y="3026"/>
              <a:ext cx="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timed wait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152BA59-7A8B-4661-95D1-DFF18867F475}" type="slidenum">
              <a:rPr lang="en-US"/>
              <a:pPr/>
              <a:t>24</a:t>
            </a:fld>
            <a:endParaRPr lang="en-US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514350"/>
            <a:ext cx="7772400" cy="895350"/>
          </a:xfrm>
        </p:spPr>
        <p:txBody>
          <a:bodyPr/>
          <a:lstStyle/>
          <a:p>
            <a:r>
              <a:rPr lang="en-US" sz="3200" smtClean="0"/>
              <a:t>TCP Connection Management (cont.)</a:t>
            </a:r>
            <a:endParaRPr lang="en-US" smtClean="0"/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2925" y="1695450"/>
            <a:ext cx="3762375" cy="3457575"/>
          </a:xfrm>
        </p:spPr>
        <p:txBody>
          <a:bodyPr>
            <a:normAutofit lnSpcReduction="10000"/>
          </a:bodyPr>
          <a:lstStyle/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Step 3:</a:t>
            </a:r>
            <a:r>
              <a:rPr lang="en-US" sz="2400" smtClean="0"/>
              <a:t> </a:t>
            </a:r>
            <a:r>
              <a:rPr lang="en-US" sz="2000" smtClean="0">
                <a:solidFill>
                  <a:schemeClr val="accent2"/>
                </a:solidFill>
              </a:rPr>
              <a:t>client</a:t>
            </a:r>
            <a:r>
              <a:rPr lang="en-US" sz="2000" smtClean="0"/>
              <a:t> receives FIN, replies with ACK. </a:t>
            </a:r>
          </a:p>
          <a:p>
            <a:pPr lvl="1">
              <a:spcBef>
                <a:spcPct val="60000"/>
              </a:spcBef>
            </a:pPr>
            <a:r>
              <a:rPr lang="en-US" sz="2000" smtClean="0"/>
              <a:t>Enters “timed wait” - will respond with ACK to received FINs 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Step 4:</a:t>
            </a:r>
            <a:r>
              <a:rPr lang="en-US" sz="2400" smtClean="0"/>
              <a:t> </a:t>
            </a:r>
            <a:r>
              <a:rPr lang="en-US" sz="2000" smtClean="0">
                <a:solidFill>
                  <a:schemeClr val="accent2"/>
                </a:solidFill>
              </a:rPr>
              <a:t>server</a:t>
            </a:r>
            <a:r>
              <a:rPr lang="en-US" sz="2000" smtClean="0"/>
              <a:t>, receives ACK.  Connection closed. 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Note:</a:t>
            </a:r>
            <a:r>
              <a:rPr lang="en-US" sz="2400" smtClean="0"/>
              <a:t> </a:t>
            </a:r>
            <a:r>
              <a:rPr lang="en-US" sz="2000" smtClean="0"/>
              <a:t>with small modification, can handle simultaneous FINs.</a:t>
            </a:r>
          </a:p>
        </p:txBody>
      </p:sp>
      <p:sp>
        <p:nvSpPr>
          <p:cNvPr id="11272" name="Line 4"/>
          <p:cNvSpPr>
            <a:spLocks noChangeShapeType="1"/>
          </p:cNvSpPr>
          <p:nvPr/>
        </p:nvSpPr>
        <p:spPr bwMode="auto">
          <a:xfrm>
            <a:off x="5391150" y="2400300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4978400" y="1731963"/>
          <a:ext cx="485775" cy="385762"/>
        </p:xfrm>
        <a:graphic>
          <a:graphicData uri="http://schemas.openxmlformats.org/presentationml/2006/ole">
            <p:oleObj spid="_x0000_s6146" name="Clip" r:id="rId3" imgW="1305000" imgH="1085760" progId="">
              <p:embed/>
            </p:oleObj>
          </a:graphicData>
        </a:graphic>
      </p:graphicFrame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5456238" y="1731963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 rot="706751">
            <a:off x="6481763" y="2441575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FIN</a:t>
            </a:r>
            <a:endParaRPr lang="en-US" sz="1000">
              <a:latin typeface="Times New Roman" pitchFamily="18" charset="0"/>
            </a:endParaRPr>
          </a:p>
        </p:txBody>
      </p:sp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7635875" y="1741488"/>
          <a:ext cx="485775" cy="385762"/>
        </p:xfrm>
        <a:graphic>
          <a:graphicData uri="http://schemas.openxmlformats.org/presentationml/2006/ole">
            <p:oleObj spid="_x0000_s6147" name="Clip" r:id="rId4" imgW="1305000" imgH="1085760" progId="">
              <p:embed/>
            </p:oleObj>
          </a:graphicData>
        </a:graphic>
      </p:graphicFrame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926263" y="1751013"/>
            <a:ext cx="800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server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5400675" y="4438650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 flipH="1">
            <a:off x="5229225" y="4295775"/>
            <a:ext cx="0" cy="134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H="1">
            <a:off x="7924800" y="2171700"/>
            <a:ext cx="0" cy="3409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>
            <a:off x="5362575" y="3133725"/>
            <a:ext cx="2495550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 rot="-926867">
            <a:off x="5241925" y="3228975"/>
            <a:ext cx="273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pitchFamily="34" charset="0"/>
              </a:rPr>
              <a:t>ACK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 rot="706751">
            <a:off x="6365875" y="4443413"/>
            <a:ext cx="55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ACK</a:t>
            </a:r>
          </a:p>
        </p:txBody>
      </p:sp>
      <p:sp>
        <p:nvSpPr>
          <p:cNvPr id="11282" name="Line 16"/>
          <p:cNvSpPr>
            <a:spLocks noChangeShapeType="1"/>
          </p:cNvSpPr>
          <p:nvPr/>
        </p:nvSpPr>
        <p:spPr bwMode="auto">
          <a:xfrm flipH="1">
            <a:off x="5410200" y="3543300"/>
            <a:ext cx="2495550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 rot="-926867">
            <a:off x="5289550" y="3638550"/>
            <a:ext cx="273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pitchFamily="34" charset="0"/>
              </a:rPr>
              <a:t>FIN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1284" name="Line 18"/>
          <p:cNvSpPr>
            <a:spLocks noChangeShapeType="1"/>
          </p:cNvSpPr>
          <p:nvPr/>
        </p:nvSpPr>
        <p:spPr bwMode="auto">
          <a:xfrm>
            <a:off x="5381625" y="2324100"/>
            <a:ext cx="0" cy="334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19"/>
          <p:cNvSpPr txBox="1">
            <a:spLocks noChangeArrowheads="1"/>
          </p:cNvSpPr>
          <p:nvPr/>
        </p:nvSpPr>
        <p:spPr bwMode="auto">
          <a:xfrm>
            <a:off x="4505325" y="2203450"/>
            <a:ext cx="898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closing</a:t>
            </a:r>
          </a:p>
        </p:txBody>
      </p:sp>
      <p:sp>
        <p:nvSpPr>
          <p:cNvPr id="11286" name="Text Box 20"/>
          <p:cNvSpPr txBox="1">
            <a:spLocks noChangeArrowheads="1"/>
          </p:cNvSpPr>
          <p:nvPr/>
        </p:nvSpPr>
        <p:spPr bwMode="auto">
          <a:xfrm>
            <a:off x="7877175" y="3327400"/>
            <a:ext cx="898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closing</a:t>
            </a:r>
          </a:p>
        </p:txBody>
      </p:sp>
      <p:sp>
        <p:nvSpPr>
          <p:cNvPr id="11287" name="Text Box 21"/>
          <p:cNvSpPr txBox="1">
            <a:spLocks noChangeArrowheads="1"/>
          </p:cNvSpPr>
          <p:nvPr/>
        </p:nvSpPr>
        <p:spPr bwMode="auto">
          <a:xfrm>
            <a:off x="4318000" y="5551488"/>
            <a:ext cx="855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closed</a:t>
            </a:r>
          </a:p>
        </p:txBody>
      </p:sp>
      <p:sp>
        <p:nvSpPr>
          <p:cNvPr id="11288" name="Line 22"/>
          <p:cNvSpPr>
            <a:spLocks noChangeShapeType="1"/>
          </p:cNvSpPr>
          <p:nvPr/>
        </p:nvSpPr>
        <p:spPr bwMode="auto">
          <a:xfrm>
            <a:off x="5124450" y="4276725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23"/>
          <p:cNvSpPr>
            <a:spLocks noChangeShapeType="1"/>
          </p:cNvSpPr>
          <p:nvPr/>
        </p:nvSpPr>
        <p:spPr bwMode="auto">
          <a:xfrm>
            <a:off x="5138738" y="5657850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Text Box 24"/>
          <p:cNvSpPr txBox="1">
            <a:spLocks noChangeArrowheads="1"/>
          </p:cNvSpPr>
          <p:nvPr/>
        </p:nvSpPr>
        <p:spPr bwMode="auto">
          <a:xfrm rot="-5400000">
            <a:off x="4379119" y="4804569"/>
            <a:ext cx="1308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timed wait</a:t>
            </a:r>
          </a:p>
        </p:txBody>
      </p:sp>
      <p:sp>
        <p:nvSpPr>
          <p:cNvPr id="11291" name="Text Box 25"/>
          <p:cNvSpPr txBox="1">
            <a:spLocks noChangeArrowheads="1"/>
          </p:cNvSpPr>
          <p:nvPr/>
        </p:nvSpPr>
        <p:spPr bwMode="auto">
          <a:xfrm>
            <a:off x="7880350" y="4808538"/>
            <a:ext cx="855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9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EF4C03C-3C8B-4877-9E06-C0F79571E7DD}" type="slidenum">
              <a:rPr lang="en-US"/>
              <a:pPr/>
              <a:t>25</a:t>
            </a:fld>
            <a:endParaRPr 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33350"/>
            <a:ext cx="7772400" cy="1143000"/>
          </a:xfrm>
        </p:spPr>
        <p:txBody>
          <a:bodyPr/>
          <a:lstStyle/>
          <a:p>
            <a:r>
              <a:rPr lang="en-US" sz="3600" smtClean="0"/>
              <a:t>TCP Connection Management (cont)</a:t>
            </a:r>
            <a:endParaRPr lang="en-US" smtClean="0"/>
          </a:p>
        </p:txBody>
      </p:sp>
      <p:pic>
        <p:nvPicPr>
          <p:cNvPr id="84997" name="Picture 3" descr="transCl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2688"/>
            <a:ext cx="4848225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8" name="Picture 4" descr="transServ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2225" y="3551238"/>
            <a:ext cx="470217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Text Box 5"/>
          <p:cNvSpPr txBox="1">
            <a:spLocks noChangeArrowheads="1"/>
          </p:cNvSpPr>
          <p:nvPr/>
        </p:nvSpPr>
        <p:spPr bwMode="auto">
          <a:xfrm>
            <a:off x="474663" y="3808413"/>
            <a:ext cx="1381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TCP client</a:t>
            </a:r>
          </a:p>
          <a:p>
            <a:pPr algn="l"/>
            <a:r>
              <a:rPr lang="en-US" sz="2000"/>
              <a:t>lifecycle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5000" name="Text Box 6"/>
          <p:cNvSpPr txBox="1">
            <a:spLocks noChangeArrowheads="1"/>
          </p:cNvSpPr>
          <p:nvPr/>
        </p:nvSpPr>
        <p:spPr bwMode="auto">
          <a:xfrm>
            <a:off x="6799263" y="2722563"/>
            <a:ext cx="1489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TCP server</a:t>
            </a:r>
          </a:p>
          <a:p>
            <a:pPr algn="l"/>
            <a:r>
              <a:rPr lang="en-US" sz="2000"/>
              <a:t>lifecycle</a:t>
            </a:r>
            <a:endParaRPr lang="en-US" sz="1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E6411E6-AB44-4D5F-B22D-6F42C1EDF6D1}" type="slidenum">
              <a:rPr lang="en-US"/>
              <a:pPr/>
              <a:t>3</a:t>
            </a:fld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3600" smtClean="0"/>
              <a:t>TCP segment structure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59075" y="1103313"/>
            <a:ext cx="4089400" cy="5330825"/>
            <a:chOff x="2818" y="659"/>
            <a:chExt cx="2576" cy="3358"/>
          </a:xfrm>
        </p:grpSpPr>
        <p:sp>
          <p:nvSpPr>
            <p:cNvPr id="67605" name="Rectangle 4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Rectangle 5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07" name="Text Box 6"/>
            <p:cNvSpPr txBox="1">
              <a:spLocks noChangeArrowheads="1"/>
            </p:cNvSpPr>
            <p:nvPr/>
          </p:nvSpPr>
          <p:spPr bwMode="auto">
            <a:xfrm>
              <a:off x="2886" y="968"/>
              <a:ext cx="11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source port 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08" name="Text Box 7"/>
            <p:cNvSpPr txBox="1">
              <a:spLocks noChangeArrowheads="1"/>
            </p:cNvSpPr>
            <p:nvPr/>
          </p:nvSpPr>
          <p:spPr bwMode="auto">
            <a:xfrm>
              <a:off x="4198" y="971"/>
              <a:ext cx="10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dest port #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67609" name="Line 8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0" name="Line 9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1" name="Line 10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Text Box 11"/>
            <p:cNvSpPr txBox="1">
              <a:spLocks noChangeArrowheads="1"/>
            </p:cNvSpPr>
            <p:nvPr/>
          </p:nvSpPr>
          <p:spPr bwMode="auto">
            <a:xfrm>
              <a:off x="3758" y="659"/>
              <a:ext cx="5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13" name="Line 12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4" name="Line 13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5" name="Text Box 14"/>
            <p:cNvSpPr txBox="1">
              <a:spLocks noChangeArrowheads="1"/>
            </p:cNvSpPr>
            <p:nvPr/>
          </p:nvSpPr>
          <p:spPr bwMode="auto">
            <a:xfrm>
              <a:off x="3475" y="2845"/>
              <a:ext cx="134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application</a:t>
              </a:r>
            </a:p>
            <a:p>
              <a:r>
                <a:rPr lang="en-US" sz="2000"/>
                <a:t>data </a:t>
              </a:r>
            </a:p>
            <a:p>
              <a:r>
                <a:rPr lang="en-US" sz="2000"/>
                <a:t>(variable length)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16" name="Text Box 15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sequence number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17" name="Line 16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Text Box 17"/>
            <p:cNvSpPr txBox="1">
              <a:spLocks noChangeArrowheads="1"/>
            </p:cNvSpPr>
            <p:nvPr/>
          </p:nvSpPr>
          <p:spPr bwMode="auto">
            <a:xfrm>
              <a:off x="2998" y="1465"/>
              <a:ext cx="21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acknowledgement number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67619" name="Line 18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19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20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Line 21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3" name="Text Box 22"/>
            <p:cNvSpPr txBox="1">
              <a:spLocks noChangeArrowheads="1"/>
            </p:cNvSpPr>
            <p:nvPr/>
          </p:nvSpPr>
          <p:spPr bwMode="auto">
            <a:xfrm>
              <a:off x="4126" y="1712"/>
              <a:ext cx="1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Receive window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67624" name="Text Box 23"/>
            <p:cNvSpPr txBox="1">
              <a:spLocks noChangeArrowheads="1"/>
            </p:cNvSpPr>
            <p:nvPr/>
          </p:nvSpPr>
          <p:spPr bwMode="auto">
            <a:xfrm>
              <a:off x="4177" y="1961"/>
              <a:ext cx="11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Urg data pnter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67625" name="Text Box 24"/>
            <p:cNvSpPr txBox="1">
              <a:spLocks noChangeArrowheads="1"/>
            </p:cNvSpPr>
            <p:nvPr/>
          </p:nvSpPr>
          <p:spPr bwMode="auto">
            <a:xfrm>
              <a:off x="3084" y="1949"/>
              <a:ext cx="7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checksum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67626" name="Text Box 25"/>
            <p:cNvSpPr txBox="1">
              <a:spLocks noChangeArrowheads="1"/>
            </p:cNvSpPr>
            <p:nvPr/>
          </p:nvSpPr>
          <p:spPr bwMode="auto">
            <a:xfrm>
              <a:off x="3935" y="1730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27" name="Line 26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Line 27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9" name="Line 28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0" name="Line 29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1" name="Line 30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2" name="Line 31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3" name="Text Box 32"/>
            <p:cNvSpPr txBox="1">
              <a:spLocks noChangeArrowheads="1"/>
            </p:cNvSpPr>
            <p:nvPr/>
          </p:nvSpPr>
          <p:spPr bwMode="auto">
            <a:xfrm>
              <a:off x="3828" y="1727"/>
              <a:ext cx="2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34" name="Text Box 33"/>
            <p:cNvSpPr txBox="1">
              <a:spLocks noChangeArrowheads="1"/>
            </p:cNvSpPr>
            <p:nvPr/>
          </p:nvSpPr>
          <p:spPr bwMode="auto">
            <a:xfrm>
              <a:off x="3727" y="1727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35" name="Text Box 34"/>
            <p:cNvSpPr txBox="1">
              <a:spLocks noChangeArrowheads="1"/>
            </p:cNvSpPr>
            <p:nvPr/>
          </p:nvSpPr>
          <p:spPr bwMode="auto">
            <a:xfrm>
              <a:off x="3628" y="1724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36" name="Text Box 35"/>
            <p:cNvSpPr txBox="1">
              <a:spLocks noChangeArrowheads="1"/>
            </p:cNvSpPr>
            <p:nvPr/>
          </p:nvSpPr>
          <p:spPr bwMode="auto">
            <a:xfrm>
              <a:off x="3519" y="1724"/>
              <a:ext cx="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37" name="Text Box 36"/>
            <p:cNvSpPr txBox="1">
              <a:spLocks noChangeArrowheads="1"/>
            </p:cNvSpPr>
            <p:nvPr/>
          </p:nvSpPr>
          <p:spPr bwMode="auto">
            <a:xfrm>
              <a:off x="3417" y="1724"/>
              <a:ext cx="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38" name="Text Box 37"/>
            <p:cNvSpPr txBox="1">
              <a:spLocks noChangeArrowheads="1"/>
            </p:cNvSpPr>
            <p:nvPr/>
          </p:nvSpPr>
          <p:spPr bwMode="auto">
            <a:xfrm>
              <a:off x="2818" y="1665"/>
              <a:ext cx="3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head</a:t>
              </a:r>
            </a:p>
            <a:p>
              <a:r>
                <a:rPr lang="en-US" sz="1400"/>
                <a:t>len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67639" name="Text Box 38"/>
            <p:cNvSpPr txBox="1">
              <a:spLocks noChangeArrowheads="1"/>
            </p:cNvSpPr>
            <p:nvPr/>
          </p:nvSpPr>
          <p:spPr bwMode="auto">
            <a:xfrm>
              <a:off x="3121" y="1665"/>
              <a:ext cx="35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not</a:t>
              </a:r>
            </a:p>
            <a:p>
              <a:r>
                <a:rPr lang="en-US" sz="1400"/>
                <a:t>used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67640" name="Line 39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1" name="Text Box 40"/>
            <p:cNvSpPr txBox="1">
              <a:spLocks noChangeArrowheads="1"/>
            </p:cNvSpPr>
            <p:nvPr/>
          </p:nvSpPr>
          <p:spPr bwMode="auto">
            <a:xfrm>
              <a:off x="3098" y="2266"/>
              <a:ext cx="19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Options (variable length)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7590" name="Text Box 41"/>
          <p:cNvSpPr txBox="1">
            <a:spLocks noChangeArrowheads="1"/>
          </p:cNvSpPr>
          <p:nvPr/>
        </p:nvSpPr>
        <p:spPr bwMode="auto">
          <a:xfrm>
            <a:off x="177800" y="1431925"/>
            <a:ext cx="2287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/>
              <a:t>URG: urgent data </a:t>
            </a:r>
          </a:p>
          <a:p>
            <a:pPr algn="r"/>
            <a:r>
              <a:rPr lang="en-US" sz="1800"/>
              <a:t>(generally not used)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67591" name="Text Box 42"/>
          <p:cNvSpPr txBox="1">
            <a:spLocks noChangeArrowheads="1"/>
          </p:cNvSpPr>
          <p:nvPr/>
        </p:nvSpPr>
        <p:spPr bwMode="auto">
          <a:xfrm>
            <a:off x="947738" y="2155825"/>
            <a:ext cx="1470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/>
              <a:t>ACK: ACK #</a:t>
            </a:r>
          </a:p>
          <a:p>
            <a:pPr algn="r"/>
            <a:r>
              <a:rPr lang="en-US" sz="1800"/>
              <a:t>valid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67592" name="Text Box 43"/>
          <p:cNvSpPr txBox="1">
            <a:spLocks noChangeArrowheads="1"/>
          </p:cNvSpPr>
          <p:nvPr/>
        </p:nvSpPr>
        <p:spPr bwMode="auto">
          <a:xfrm>
            <a:off x="149225" y="2832100"/>
            <a:ext cx="2287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/>
              <a:t>PSH: push data now</a:t>
            </a:r>
          </a:p>
          <a:p>
            <a:pPr algn="r"/>
            <a:r>
              <a:rPr lang="en-US" sz="1800"/>
              <a:t>(generally not used)</a:t>
            </a:r>
          </a:p>
        </p:txBody>
      </p:sp>
      <p:sp>
        <p:nvSpPr>
          <p:cNvPr id="67593" name="Text Box 44"/>
          <p:cNvSpPr txBox="1">
            <a:spLocks noChangeArrowheads="1"/>
          </p:cNvSpPr>
          <p:nvPr/>
        </p:nvSpPr>
        <p:spPr bwMode="auto">
          <a:xfrm>
            <a:off x="476250" y="3632200"/>
            <a:ext cx="1979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/>
              <a:t>RST, SYN, FIN:</a:t>
            </a:r>
          </a:p>
          <a:p>
            <a:pPr algn="r"/>
            <a:r>
              <a:rPr lang="en-US" sz="1800"/>
              <a:t>connection estab</a:t>
            </a:r>
          </a:p>
          <a:p>
            <a:pPr algn="r"/>
            <a:r>
              <a:rPr lang="en-US" sz="1800"/>
              <a:t>(setup, teardown</a:t>
            </a:r>
          </a:p>
          <a:p>
            <a:pPr algn="r"/>
            <a:r>
              <a:rPr lang="en-US" sz="1800"/>
              <a:t>commands)</a:t>
            </a:r>
          </a:p>
        </p:txBody>
      </p:sp>
      <p:sp>
        <p:nvSpPr>
          <p:cNvPr id="67594" name="Line 45"/>
          <p:cNvSpPr>
            <a:spLocks noChangeShapeType="1"/>
          </p:cNvSpPr>
          <p:nvPr/>
        </p:nvSpPr>
        <p:spPr bwMode="auto">
          <a:xfrm>
            <a:off x="2371725" y="1800225"/>
            <a:ext cx="1495425" cy="962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Line 46"/>
          <p:cNvSpPr>
            <a:spLocks noChangeShapeType="1"/>
          </p:cNvSpPr>
          <p:nvPr/>
        </p:nvSpPr>
        <p:spPr bwMode="auto">
          <a:xfrm>
            <a:off x="2343150" y="2476500"/>
            <a:ext cx="1647825" cy="352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47"/>
          <p:cNvSpPr>
            <a:spLocks noChangeShapeType="1"/>
          </p:cNvSpPr>
          <p:nvPr/>
        </p:nvSpPr>
        <p:spPr bwMode="auto">
          <a:xfrm flipV="1">
            <a:off x="2352675" y="2828925"/>
            <a:ext cx="1838325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444 h 444"/>
              <a:gd name="T2" fmla="*/ 1248 w 1458"/>
              <a:gd name="T3" fmla="*/ 0 h 444"/>
              <a:gd name="T4" fmla="*/ 1458 w 1458"/>
              <a:gd name="T5" fmla="*/ 6 h 444"/>
              <a:gd name="T6" fmla="*/ 0 60000 65536"/>
              <a:gd name="T7" fmla="*/ 0 60000 65536"/>
              <a:gd name="T8" fmla="*/ 0 60000 65536"/>
              <a:gd name="T9" fmla="*/ 0 w 1458"/>
              <a:gd name="T10" fmla="*/ 0 h 444"/>
              <a:gd name="T11" fmla="*/ 1458 w 1458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Text Box 49"/>
          <p:cNvSpPr txBox="1">
            <a:spLocks noChangeArrowheads="1"/>
          </p:cNvSpPr>
          <p:nvPr/>
        </p:nvSpPr>
        <p:spPr bwMode="auto">
          <a:xfrm>
            <a:off x="7439025" y="3013075"/>
            <a:ext cx="1347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# bytes </a:t>
            </a:r>
          </a:p>
          <a:p>
            <a:pPr algn="l"/>
            <a:r>
              <a:rPr lang="en-US" sz="1800"/>
              <a:t>rcvr willing</a:t>
            </a:r>
          </a:p>
          <a:p>
            <a:pPr algn="l"/>
            <a:r>
              <a:rPr lang="en-US" sz="1800"/>
              <a:t>to accept</a:t>
            </a:r>
          </a:p>
        </p:txBody>
      </p:sp>
      <p:sp>
        <p:nvSpPr>
          <p:cNvPr id="67599" name="Text Box 50"/>
          <p:cNvSpPr txBox="1">
            <a:spLocks noChangeArrowheads="1"/>
          </p:cNvSpPr>
          <p:nvPr/>
        </p:nvSpPr>
        <p:spPr bwMode="auto">
          <a:xfrm>
            <a:off x="7132638" y="1527175"/>
            <a:ext cx="18208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counting</a:t>
            </a:r>
          </a:p>
          <a:p>
            <a:pPr algn="l"/>
            <a:r>
              <a:rPr lang="en-US" sz="1800"/>
              <a:t>by bytes </a:t>
            </a:r>
          </a:p>
          <a:p>
            <a:pPr algn="l"/>
            <a:r>
              <a:rPr lang="en-US" sz="1800"/>
              <a:t>of data</a:t>
            </a:r>
          </a:p>
          <a:p>
            <a:pPr algn="l"/>
            <a:r>
              <a:rPr lang="en-US" sz="1800"/>
              <a:t>(not segments!)</a:t>
            </a:r>
          </a:p>
        </p:txBody>
      </p:sp>
      <p:sp>
        <p:nvSpPr>
          <p:cNvPr id="67600" name="Text Box 51"/>
          <p:cNvSpPr txBox="1">
            <a:spLocks noChangeArrowheads="1"/>
          </p:cNvSpPr>
          <p:nvPr/>
        </p:nvSpPr>
        <p:spPr bwMode="auto">
          <a:xfrm>
            <a:off x="995363" y="4965700"/>
            <a:ext cx="1352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/>
              <a:t>Internet</a:t>
            </a:r>
          </a:p>
          <a:p>
            <a:pPr algn="r"/>
            <a:r>
              <a:rPr lang="en-US" sz="1800"/>
              <a:t>checksum</a:t>
            </a:r>
          </a:p>
          <a:p>
            <a:pPr algn="r"/>
            <a:r>
              <a:rPr lang="en-US" sz="1800"/>
              <a:t>(as in UDP)</a:t>
            </a:r>
          </a:p>
        </p:txBody>
      </p:sp>
      <p:sp>
        <p:nvSpPr>
          <p:cNvPr id="67601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ED58FAC-CD70-4CD2-8C5F-58D7BD1C8CCD}" type="slidenum">
              <a:rPr lang="en-US"/>
              <a:pPr/>
              <a:t>4</a:t>
            </a:fld>
            <a:endParaRPr lang="en-US"/>
          </a:p>
        </p:txBody>
      </p:sp>
      <p:sp>
        <p:nvSpPr>
          <p:cNvPr id="7174" name="Line 2"/>
          <p:cNvSpPr>
            <a:spLocks noChangeShapeType="1"/>
          </p:cNvSpPr>
          <p:nvPr/>
        </p:nvSpPr>
        <p:spPr bwMode="auto">
          <a:xfrm>
            <a:off x="4972050" y="4686300"/>
            <a:ext cx="2790825" cy="5619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3"/>
          <p:cNvSpPr>
            <a:spLocks noChangeShapeType="1"/>
          </p:cNvSpPr>
          <p:nvPr/>
        </p:nvSpPr>
        <p:spPr bwMode="auto">
          <a:xfrm>
            <a:off x="4895850" y="2238375"/>
            <a:ext cx="261937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seq. #’s and ACKs</a:t>
            </a:r>
          </a:p>
        </p:txBody>
      </p:sp>
      <p:sp>
        <p:nvSpPr>
          <p:cNvPr id="71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295400"/>
            <a:ext cx="3257550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Seq. #’s:</a:t>
            </a:r>
            <a:endParaRPr lang="en-US" sz="2000" smtClean="0"/>
          </a:p>
          <a:p>
            <a:pPr lvl="1"/>
            <a:r>
              <a:rPr lang="en-US" sz="2000" smtClean="0"/>
              <a:t>byte stream “number” of first byte in segment’s data</a:t>
            </a:r>
            <a:endParaRPr lang="en-US" sz="1800" smtClean="0"/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ACKs:</a:t>
            </a:r>
            <a:endParaRPr lang="en-US" sz="2000" smtClean="0"/>
          </a:p>
          <a:p>
            <a:pPr lvl="1"/>
            <a:r>
              <a:rPr lang="en-US" sz="2000" smtClean="0"/>
              <a:t>seq # of next byte expected from other side</a:t>
            </a:r>
          </a:p>
          <a:p>
            <a:pPr lvl="1"/>
            <a:r>
              <a:rPr lang="en-US" sz="2000" smtClean="0"/>
              <a:t>cumulative ACK</a:t>
            </a:r>
          </a:p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Q:</a:t>
            </a:r>
            <a:r>
              <a:rPr lang="en-US" sz="2000" smtClean="0"/>
              <a:t> how receiver handles out-of-order segments</a:t>
            </a:r>
          </a:p>
          <a:p>
            <a:pPr lvl="1"/>
            <a:r>
              <a:rPr lang="en-US" sz="2000" smtClean="0"/>
              <a:t>A: TCP spec doesn’t say, - up to implementor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4133850" y="1408113"/>
          <a:ext cx="606425" cy="481012"/>
        </p:xfrm>
        <a:graphic>
          <a:graphicData uri="http://schemas.openxmlformats.org/presentationml/2006/ole">
            <p:oleObj spid="_x0000_s2050" name="Clip" r:id="rId3" imgW="1305000" imgH="1085760" progId="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7658100" y="1322388"/>
          <a:ext cx="606425" cy="481012"/>
        </p:xfrm>
        <a:graphic>
          <a:graphicData uri="http://schemas.openxmlformats.org/presentationml/2006/ole">
            <p:oleObj spid="_x0000_s2051" name="Clip" r:id="rId4" imgW="1305000" imgH="1085760" progId="">
              <p:embed/>
            </p:oleObj>
          </a:graphicData>
        </a:graphic>
      </p:graphicFrame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4783138" y="146050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Host A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6775450" y="1450975"/>
            <a:ext cx="912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Host B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80" name="Text Box 10"/>
          <p:cNvSpPr txBox="1">
            <a:spLocks noChangeArrowheads="1"/>
          </p:cNvSpPr>
          <p:nvPr/>
        </p:nvSpPr>
        <p:spPr bwMode="auto">
          <a:xfrm rot="706751">
            <a:off x="4981575" y="2220913"/>
            <a:ext cx="2417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Seq=42, ACK=79, data = ‘C’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81" name="Text Box 11"/>
          <p:cNvSpPr txBox="1">
            <a:spLocks noChangeArrowheads="1"/>
          </p:cNvSpPr>
          <p:nvPr/>
        </p:nvSpPr>
        <p:spPr bwMode="auto">
          <a:xfrm rot="-844223">
            <a:off x="5037138" y="3278188"/>
            <a:ext cx="2417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Seq=79, ACK=43, data = ‘C’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82" name="Text Box 12"/>
          <p:cNvSpPr txBox="1">
            <a:spLocks noChangeArrowheads="1"/>
          </p:cNvSpPr>
          <p:nvPr/>
        </p:nvSpPr>
        <p:spPr bwMode="auto">
          <a:xfrm rot="683987">
            <a:off x="5099050" y="4519613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Seq=43, ACK=80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83" name="Text Box 13"/>
          <p:cNvSpPr txBox="1">
            <a:spLocks noChangeArrowheads="1"/>
          </p:cNvSpPr>
          <p:nvPr/>
        </p:nvSpPr>
        <p:spPr bwMode="auto">
          <a:xfrm>
            <a:off x="4022725" y="1931988"/>
            <a:ext cx="7032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User</a:t>
            </a:r>
          </a:p>
          <a:p>
            <a:r>
              <a:rPr lang="en-US"/>
              <a:t>types</a:t>
            </a:r>
          </a:p>
          <a:p>
            <a:r>
              <a:rPr lang="en-US"/>
              <a:t>‘C’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84" name="Text Box 14"/>
          <p:cNvSpPr txBox="1">
            <a:spLocks noChangeArrowheads="1"/>
          </p:cNvSpPr>
          <p:nvPr/>
        </p:nvSpPr>
        <p:spPr bwMode="auto">
          <a:xfrm>
            <a:off x="3800475" y="4046538"/>
            <a:ext cx="1155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host ACKs</a:t>
            </a:r>
          </a:p>
          <a:p>
            <a:r>
              <a:rPr lang="en-US"/>
              <a:t>receipt </a:t>
            </a:r>
          </a:p>
          <a:p>
            <a:r>
              <a:rPr lang="en-US"/>
              <a:t>of echoed</a:t>
            </a:r>
          </a:p>
          <a:p>
            <a:r>
              <a:rPr lang="en-US"/>
              <a:t>‘C’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85" name="Text Box 15"/>
          <p:cNvSpPr txBox="1">
            <a:spLocks noChangeArrowheads="1"/>
          </p:cNvSpPr>
          <p:nvPr/>
        </p:nvSpPr>
        <p:spPr bwMode="auto">
          <a:xfrm>
            <a:off x="7496175" y="2589213"/>
            <a:ext cx="1155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host ACKs</a:t>
            </a:r>
          </a:p>
          <a:p>
            <a:r>
              <a:rPr lang="en-US"/>
              <a:t>receipt of</a:t>
            </a:r>
          </a:p>
          <a:p>
            <a:r>
              <a:rPr lang="en-US"/>
              <a:t>‘C’, echoes</a:t>
            </a:r>
          </a:p>
          <a:p>
            <a:r>
              <a:rPr lang="en-US"/>
              <a:t>back ‘C’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86" name="Line 16"/>
          <p:cNvSpPr>
            <a:spLocks noChangeShapeType="1"/>
          </p:cNvSpPr>
          <p:nvPr/>
        </p:nvSpPr>
        <p:spPr bwMode="auto">
          <a:xfrm flipH="1">
            <a:off x="4886325" y="3200400"/>
            <a:ext cx="2609850" cy="80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7"/>
          <p:cNvSpPr>
            <a:spLocks noChangeShapeType="1"/>
          </p:cNvSpPr>
          <p:nvPr/>
        </p:nvSpPr>
        <p:spPr bwMode="auto">
          <a:xfrm flipH="1">
            <a:off x="8620125" y="1714500"/>
            <a:ext cx="0" cy="4514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293100" y="5527675"/>
            <a:ext cx="658813" cy="366713"/>
            <a:chOff x="3304" y="3530"/>
            <a:chExt cx="415" cy="231"/>
          </a:xfrm>
        </p:grpSpPr>
        <p:sp>
          <p:nvSpPr>
            <p:cNvPr id="7190" name="Rectangle 19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Text Box 20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time</a:t>
              </a:r>
              <a:endParaRPr lang="en-US" sz="1000">
                <a:latin typeface="Times New Roman" pitchFamily="18" charset="0"/>
              </a:endParaRPr>
            </a:p>
          </p:txBody>
        </p:sp>
      </p:grp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392738" y="5794375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simple telnet scenario</a:t>
            </a:r>
            <a:endParaRPr lang="en-US" sz="1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86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C11AF19-D117-4EC7-965E-0D235F85DFA2}" type="slidenum">
              <a:rPr lang="en-US"/>
              <a:pPr/>
              <a:t>5</a:t>
            </a:fld>
            <a:endParaRPr lang="en-US"/>
          </a:p>
        </p:txBody>
      </p:sp>
      <p:sp>
        <p:nvSpPr>
          <p:cNvPr id="6861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2925" y="133350"/>
            <a:ext cx="7772400" cy="1143000"/>
          </a:xfrm>
        </p:spPr>
        <p:txBody>
          <a:bodyPr/>
          <a:lstStyle/>
          <a:p>
            <a:r>
              <a:rPr lang="en-US" sz="3600" smtClean="0"/>
              <a:t>TCP Round Trip Time and Timeout</a:t>
            </a:r>
            <a:endParaRPr lang="en-US" smtClean="0"/>
          </a:p>
        </p:txBody>
      </p:sp>
      <p:sp>
        <p:nvSpPr>
          <p:cNvPr id="6861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381125"/>
            <a:ext cx="3381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how to set TCP timeout value?</a:t>
            </a:r>
          </a:p>
          <a:p>
            <a:r>
              <a:rPr lang="en-US" sz="2000" smtClean="0"/>
              <a:t>longer than RTT</a:t>
            </a:r>
          </a:p>
          <a:p>
            <a:pPr lvl="1"/>
            <a:r>
              <a:rPr lang="en-US" sz="1800" smtClean="0"/>
              <a:t>but RTT varies</a:t>
            </a:r>
          </a:p>
          <a:p>
            <a:r>
              <a:rPr lang="en-US" sz="2000" smtClean="0"/>
              <a:t>too short: premature timeout</a:t>
            </a:r>
          </a:p>
          <a:p>
            <a:pPr lvl="1"/>
            <a:r>
              <a:rPr lang="en-US" sz="2000" smtClean="0"/>
              <a:t>unnecessary retransmissions</a:t>
            </a:r>
          </a:p>
          <a:p>
            <a:r>
              <a:rPr lang="en-US" sz="2000" smtClean="0"/>
              <a:t>too long: slow reaction to segment loss</a:t>
            </a:r>
          </a:p>
        </p:txBody>
      </p:sp>
      <p:sp>
        <p:nvSpPr>
          <p:cNvPr id="6861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200525" y="1352550"/>
            <a:ext cx="4505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how to estimate RTT?</a:t>
            </a:r>
          </a:p>
          <a:p>
            <a:r>
              <a:rPr lang="en-US" sz="2000" b="1" smtClean="0">
                <a:solidFill>
                  <a:schemeClr val="accent2"/>
                </a:solidFill>
                <a:latin typeface="Courier New" pitchFamily="49" charset="0"/>
              </a:rPr>
              <a:t>SampleRTT</a:t>
            </a:r>
            <a:r>
              <a:rPr lang="en-US" sz="2000" smtClean="0">
                <a:solidFill>
                  <a:schemeClr val="accent2"/>
                </a:solidFill>
              </a:rPr>
              <a:t>:</a:t>
            </a:r>
            <a:r>
              <a:rPr lang="en-US" sz="2000" smtClean="0"/>
              <a:t> measured time from segment transmission until ACK receipt</a:t>
            </a:r>
          </a:p>
          <a:p>
            <a:pPr lvl="1"/>
            <a:r>
              <a:rPr lang="en-US" sz="2000" smtClean="0"/>
              <a:t>ignore retransmissions</a:t>
            </a:r>
          </a:p>
          <a:p>
            <a:r>
              <a:rPr lang="en-US" sz="2000" b="1" smtClean="0">
                <a:latin typeface="Courier New" pitchFamily="49" charset="0"/>
              </a:rPr>
              <a:t>SampleRTT</a:t>
            </a:r>
            <a:r>
              <a:rPr lang="en-US" sz="2000" smtClean="0"/>
              <a:t> will vary, want estimated RTT “smoother”</a:t>
            </a:r>
            <a:endParaRPr lang="en-US" sz="2400" smtClean="0"/>
          </a:p>
          <a:p>
            <a:pPr lvl="1"/>
            <a:r>
              <a:rPr lang="en-US" sz="2000" smtClean="0"/>
              <a:t>average several recent measurements, not just current </a:t>
            </a:r>
            <a:r>
              <a:rPr lang="en-US" sz="2000" b="1" smtClean="0">
                <a:latin typeface="Courier New" pitchFamily="49" charset="0"/>
              </a:rPr>
              <a:t>SampleRTT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96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A65C8E1E-F048-49E6-95E5-1435D2164E7E}" type="slidenum">
              <a:rPr lang="en-US"/>
              <a:pPr/>
              <a:t>6</a:t>
            </a:fld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33350"/>
            <a:ext cx="7772400" cy="1143000"/>
          </a:xfrm>
        </p:spPr>
        <p:txBody>
          <a:bodyPr/>
          <a:lstStyle/>
          <a:p>
            <a:r>
              <a:rPr lang="en-US" sz="3600" smtClean="0"/>
              <a:t>TCP Round Trip Time and Timeout</a:t>
            </a:r>
            <a:endParaRPr lang="en-US" smtClean="0"/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515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EstimatedRTT = (1-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</a:t>
            </a:r>
            <a:r>
              <a:rPr lang="en-US" sz="2000" b="1">
                <a:latin typeface="Courier New" pitchFamily="49" charset="0"/>
              </a:rPr>
              <a:t>)*EstimatedRTT +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</a:t>
            </a:r>
            <a:r>
              <a:rPr lang="en-US" sz="2000" b="1">
                <a:latin typeface="Courier New" pitchFamily="49" charset="0"/>
              </a:rPr>
              <a:t>*SampleRTT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1219200" y="2133600"/>
            <a:ext cx="70675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Exponential weighted moving average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influence of past sample decreases exponentially fast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typical value: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 =</a:t>
            </a:r>
            <a:r>
              <a:rPr lang="en-US" sz="2000"/>
              <a:t> 0.125</a:t>
            </a: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6874" y="2895600"/>
            <a:ext cx="444852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81600" y="636207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RTT Graph for FTP download </a:t>
            </a:r>
            <a:r>
              <a:rPr lang="en-US" sz="900" dirty="0" smtClean="0">
                <a:hlinkClick r:id="rId4"/>
              </a:rPr>
              <a:t>www.cs.southern.edu</a:t>
            </a:r>
            <a:r>
              <a:rPr lang="en-US" sz="900" dirty="0" smtClean="0"/>
              <a:t> </a:t>
            </a:r>
            <a:r>
              <a:rPr lang="en-US" sz="900" dirty="0" smtClean="0">
                <a:sym typeface="Wingdings" pitchFamily="2" charset="2"/>
              </a:rPr>
              <a:t> home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419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Calculating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EstimatedRTT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is easiest done in Excel/Calc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2194D2F7-BF00-4C0E-8094-47AD2C49BAFC}" type="slidenum">
              <a:rPr lang="en-US"/>
              <a:pPr/>
              <a:t>7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 RTT estimation:</a:t>
            </a:r>
          </a:p>
        </p:txBody>
      </p:sp>
      <p:pic>
        <p:nvPicPr>
          <p:cNvPr id="706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1049338"/>
            <a:ext cx="7739062" cy="529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6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6828321-282A-478D-8B26-DEDC6FFFE8D0}" type="slidenum">
              <a:rPr lang="en-US"/>
              <a:pPr/>
              <a:t>8</a:t>
            </a:fld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33350"/>
            <a:ext cx="7772400" cy="1143000"/>
          </a:xfrm>
        </p:spPr>
        <p:txBody>
          <a:bodyPr/>
          <a:lstStyle/>
          <a:p>
            <a:r>
              <a:rPr lang="en-US" sz="3600" smtClean="0"/>
              <a:t>TCP Round Trip Time and Timeout</a:t>
            </a:r>
            <a:endParaRPr lang="en-US" smtClean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7639050" cy="1495425"/>
          </a:xfrm>
        </p:spPr>
        <p:txBody>
          <a:bodyPr>
            <a:normAutofit fontScale="92500"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Setting the timeout</a:t>
            </a:r>
            <a:endParaRPr lang="en-US" sz="2400" smtClean="0"/>
          </a:p>
          <a:p>
            <a:pPr>
              <a:spcBef>
                <a:spcPct val="50000"/>
              </a:spcBef>
            </a:pPr>
            <a:r>
              <a:rPr lang="en-US" sz="2000" b="1" smtClean="0">
                <a:latin typeface="Courier New" pitchFamily="49" charset="0"/>
              </a:rPr>
              <a:t>EstimtedRTT</a:t>
            </a:r>
            <a:r>
              <a:rPr lang="en-US" sz="2000" smtClean="0"/>
              <a:t> plus “safety margin”</a:t>
            </a:r>
          </a:p>
          <a:p>
            <a:pPr lvl="1"/>
            <a:r>
              <a:rPr lang="en-US" sz="1800" smtClean="0"/>
              <a:t>large variation in </a:t>
            </a:r>
            <a:r>
              <a:rPr lang="en-US" sz="1800" b="1" smtClean="0">
                <a:latin typeface="Courier New" pitchFamily="49" charset="0"/>
              </a:rPr>
              <a:t>EstimatedRTT -&gt;</a:t>
            </a:r>
            <a:r>
              <a:rPr lang="en-US" sz="1800" smtClean="0"/>
              <a:t> larger safety margin</a:t>
            </a:r>
          </a:p>
          <a:p>
            <a:r>
              <a:rPr lang="en-US" sz="2000" smtClean="0"/>
              <a:t>first estimate of how much SampleRTT deviates from EstimatedRTT: 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33400" y="5486400"/>
            <a:ext cx="643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TimeoutInterval = EstimatedRTT + 4*DevRTT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914400" y="3429000"/>
            <a:ext cx="6975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DevRTT = (1-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</a:t>
            </a:r>
            <a:r>
              <a:rPr lang="en-US" sz="2000" b="1">
                <a:latin typeface="Courier New" pitchFamily="49" charset="0"/>
              </a:rPr>
              <a:t>)*DevRTT +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       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</a:t>
            </a:r>
            <a:r>
              <a:rPr lang="en-US" sz="2000" b="1">
                <a:latin typeface="Courier New" pitchFamily="49" charset="0"/>
              </a:rPr>
              <a:t>*|SampleRTT-EstimatedRTT|</a:t>
            </a:r>
          </a:p>
          <a:p>
            <a:pPr algn="l"/>
            <a:endParaRPr lang="en-US" sz="2000" b="1">
              <a:latin typeface="Courier New" pitchFamily="49" charset="0"/>
            </a:endParaRPr>
          </a:p>
          <a:p>
            <a:pPr algn="l"/>
            <a:r>
              <a:rPr lang="en-US" sz="2000" b="1">
                <a:latin typeface="Courier New" pitchFamily="49" charset="0"/>
              </a:rPr>
              <a:t>(typically,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 = 0.25)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81000" y="4953000"/>
            <a:ext cx="334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 </a:t>
            </a:r>
            <a:r>
              <a:rPr lang="en-US" sz="2000">
                <a:solidFill>
                  <a:srgbClr val="FF0000"/>
                </a:solidFill>
              </a:rPr>
              <a:t>Then set timeout interval: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27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65941C1-3CD2-4903-A308-A78BC11AC8F2}" type="slidenum">
              <a:rPr lang="en-US"/>
              <a:pPr/>
              <a:t>9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 outline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3.1 Transport-layer services</a:t>
            </a:r>
          </a:p>
          <a:p>
            <a:r>
              <a:rPr lang="en-US" sz="2400" smtClean="0"/>
              <a:t>3.2 Multiplexing and demultiplexing</a:t>
            </a:r>
          </a:p>
          <a:p>
            <a:r>
              <a:rPr lang="en-US" sz="2400" smtClean="0"/>
              <a:t>3.3 Connectionless transport: UDP</a:t>
            </a:r>
          </a:p>
          <a:p>
            <a:r>
              <a:rPr lang="en-US" sz="2400" smtClean="0"/>
              <a:t>3.4 Principles of reliable data transfer</a:t>
            </a:r>
          </a:p>
        </p:txBody>
      </p:sp>
      <p:sp>
        <p:nvSpPr>
          <p:cNvPr id="727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3.5 Connection-oriented transport: TCP</a:t>
            </a:r>
            <a:endParaRPr lang="en-US" sz="2400" smtClean="0">
              <a:solidFill>
                <a:srgbClr val="FF0000"/>
              </a:solidFill>
            </a:endParaRP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reliable data transfer</a:t>
            </a:r>
            <a:endParaRPr lang="en-US" sz="2000" smtClean="0"/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1735</Words>
  <Application>Microsoft Office PowerPoint</Application>
  <PresentationFormat>On-screen Show (4:3)</PresentationFormat>
  <Paragraphs>448</Paragraphs>
  <Slides>25</Slides>
  <Notes>3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VISIO</vt:lpstr>
      <vt:lpstr>Clip</vt:lpstr>
      <vt:lpstr>Chapter 3 outline</vt:lpstr>
      <vt:lpstr>TCP: Overview   RFCs: 793, 1122, 1323, 2018, 2581</vt:lpstr>
      <vt:lpstr>TCP segment structure</vt:lpstr>
      <vt:lpstr>TCP seq. #’s and ACKs</vt:lpstr>
      <vt:lpstr>TCP Round Trip Time and Timeout</vt:lpstr>
      <vt:lpstr>TCP Round Trip Time and Timeout</vt:lpstr>
      <vt:lpstr>Example RTT estimation:</vt:lpstr>
      <vt:lpstr>TCP Round Trip Time and Timeout</vt:lpstr>
      <vt:lpstr>Chapter 3 outline</vt:lpstr>
      <vt:lpstr>TCP reliable data transfer</vt:lpstr>
      <vt:lpstr>TCP sender events:</vt:lpstr>
      <vt:lpstr>TCP  sender (simplified)</vt:lpstr>
      <vt:lpstr>TCP: retransmission scenarios</vt:lpstr>
      <vt:lpstr>TCP retransmission scenarios (more)</vt:lpstr>
      <vt:lpstr>TCP ACK generation [RFC 1122, RFC 2581]</vt:lpstr>
      <vt:lpstr>Fast  Retransmit</vt:lpstr>
      <vt:lpstr>Fast retransmit algorithm:</vt:lpstr>
      <vt:lpstr>Chapter 3 outline</vt:lpstr>
      <vt:lpstr>TCP Flow Control</vt:lpstr>
      <vt:lpstr>TCP Flow control: how it works</vt:lpstr>
      <vt:lpstr>Chapter 3 outline</vt:lpstr>
      <vt:lpstr>TCP Connection Management</vt:lpstr>
      <vt:lpstr>TCP Connection Management (cont.)</vt:lpstr>
      <vt:lpstr>TCP Connection Management (cont.)</vt:lpstr>
      <vt:lpstr>TCP Connection Management (cont)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outline</dc:title>
  <dc:creator>scot</dc:creator>
  <cp:lastModifiedBy>scot</cp:lastModifiedBy>
  <cp:revision>80</cp:revision>
  <dcterms:created xsi:type="dcterms:W3CDTF">2007-10-10T13:38:35Z</dcterms:created>
  <dcterms:modified xsi:type="dcterms:W3CDTF">2009-10-05T00:15:37Z</dcterms:modified>
</cp:coreProperties>
</file>